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1741" r:id="rId3"/>
    <p:sldId id="1749" r:id="rId4"/>
    <p:sldId id="1719" r:id="rId5"/>
    <p:sldId id="1738" r:id="rId6"/>
    <p:sldId id="1901" r:id="rId7"/>
    <p:sldId id="1736" r:id="rId8"/>
    <p:sldId id="1847" r:id="rId9"/>
    <p:sldId id="1740" r:id="rId10"/>
    <p:sldId id="1750" r:id="rId11"/>
    <p:sldId id="1752" r:id="rId12"/>
    <p:sldId id="1751" r:id="rId13"/>
    <p:sldId id="1809" r:id="rId14"/>
    <p:sldId id="1807" r:id="rId15"/>
    <p:sldId id="1900" r:id="rId16"/>
    <p:sldId id="1808" r:id="rId17"/>
    <p:sldId id="85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83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ACDB2-FB22-4110-AB95-BA4212A01C7E}" type="doc">
      <dgm:prSet loTypeId="urn:microsoft.com/office/officeart/2005/8/layout/radial3" loCatId="relationship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zh-CN" altLang="en-US"/>
        </a:p>
      </dgm:t>
    </dgm:pt>
    <dgm:pt modelId="{BA9F18F9-BB69-4EE9-84F9-61F18FFBAD9F}">
      <dgm:prSet phldrT="[文本]"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400" b="1" u="none" dirty="0">
              <a:latin typeface="微软雅黑" panose="020B0503020204020204" pitchFamily="34" charset="-122"/>
              <a:ea typeface="微软雅黑" panose="020B0503020204020204" pitchFamily="34" charset="-122"/>
            </a:rPr>
            <a:t>开源社区</a:t>
          </a:r>
          <a:endParaRPr lang="en-US" altLang="zh-CN" sz="2400" b="1" u="none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u="none">
              <a:latin typeface="微软雅黑" panose="020B0503020204020204" pitchFamily="34" charset="-122"/>
              <a:ea typeface="微软雅黑" panose="020B0503020204020204" pitchFamily="34" charset="-122"/>
            </a:rPr>
            <a:t>（开源项目）</a:t>
          </a:r>
          <a:endParaRPr lang="zh-CN" altLang="en-US" sz="1800" b="1" u="none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4D9BC12-0D81-4DF6-BDE4-92AA48417D4F}" type="parTrans" cxnId="{61A45B1D-9129-4822-9E47-6C3967ACFAAA}">
      <dgm:prSet/>
      <dgm:spPr/>
      <dgm:t>
        <a:bodyPr/>
        <a:lstStyle/>
        <a:p>
          <a:endParaRPr lang="zh-CN" altLang="en-US"/>
        </a:p>
      </dgm:t>
    </dgm:pt>
    <dgm:pt modelId="{0985D0E9-D1D0-495D-97CC-226D01358E72}" type="sibTrans" cxnId="{61A45B1D-9129-4822-9E47-6C3967ACFAAA}">
      <dgm:prSet/>
      <dgm:spPr/>
      <dgm:t>
        <a:bodyPr/>
        <a:lstStyle/>
        <a:p>
          <a:endParaRPr lang="zh-CN" altLang="en-US"/>
        </a:p>
      </dgm:t>
    </dgm:pt>
    <dgm:pt modelId="{07892DFF-38B8-476C-9743-B0A1FE548333}">
      <dgm:prSet phldrT="[文本]"/>
      <dgm:spPr/>
      <dgm:t>
        <a:bodyPr/>
        <a:lstStyle/>
        <a:p>
          <a:endParaRPr lang="zh-CN" altLang="en-US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B705B7B-B26C-455C-A3A7-B5F230F9FF06}" type="parTrans" cxnId="{BE7545FD-9073-4155-B47F-973B1FE8C7B1}">
      <dgm:prSet/>
      <dgm:spPr/>
      <dgm:t>
        <a:bodyPr/>
        <a:lstStyle/>
        <a:p>
          <a:endParaRPr lang="zh-CN" altLang="en-US"/>
        </a:p>
      </dgm:t>
    </dgm:pt>
    <dgm:pt modelId="{B3EF9DB3-617D-4036-AFCD-25773CFC1BC3}" type="sibTrans" cxnId="{BE7545FD-9073-4155-B47F-973B1FE8C7B1}">
      <dgm:prSet/>
      <dgm:spPr/>
      <dgm:t>
        <a:bodyPr/>
        <a:lstStyle/>
        <a:p>
          <a:endParaRPr lang="zh-CN" altLang="en-US"/>
        </a:p>
      </dgm:t>
    </dgm:pt>
    <dgm:pt modelId="{AE30D817-745F-4E92-AD6B-B1389D6E7197}">
      <dgm:prSet phldrT="[文本]"/>
      <dgm:spPr>
        <a:ln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基金会</a:t>
          </a:r>
        </a:p>
      </dgm:t>
    </dgm:pt>
    <dgm:pt modelId="{AFE3542F-FCFE-49B8-BB4D-6BFC6B1E1EC7}" type="parTrans" cxnId="{0332EFD0-BF09-4562-926E-86FE13EA71C8}">
      <dgm:prSet/>
      <dgm:spPr/>
      <dgm:t>
        <a:bodyPr/>
        <a:lstStyle/>
        <a:p>
          <a:endParaRPr lang="zh-CN" altLang="en-US"/>
        </a:p>
      </dgm:t>
    </dgm:pt>
    <dgm:pt modelId="{E1AFB8E9-A724-4D20-BE5C-560BC1DA6957}" type="sibTrans" cxnId="{0332EFD0-BF09-4562-926E-86FE13EA71C8}">
      <dgm:prSet/>
      <dgm:spPr/>
      <dgm:t>
        <a:bodyPr/>
        <a:lstStyle/>
        <a:p>
          <a:endParaRPr lang="zh-CN" altLang="en-US"/>
        </a:p>
      </dgm:t>
    </dgm:pt>
    <dgm:pt modelId="{FFE5C4DE-065F-4059-B51D-EDF4220905CD}">
      <dgm:prSet phldrT="[文本]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政府</a:t>
          </a:r>
        </a:p>
      </dgm:t>
    </dgm:pt>
    <dgm:pt modelId="{824EC589-1C4C-4A03-8DB7-F4C8E8B74B3C}" type="parTrans" cxnId="{173A03F0-D775-4A66-9B65-6B15EEA74A9F}">
      <dgm:prSet/>
      <dgm:spPr/>
      <dgm:t>
        <a:bodyPr/>
        <a:lstStyle/>
        <a:p>
          <a:endParaRPr lang="zh-CN" altLang="en-US"/>
        </a:p>
      </dgm:t>
    </dgm:pt>
    <dgm:pt modelId="{9E1E81F3-0FCA-4AC3-A796-584ED92C752E}" type="sibTrans" cxnId="{173A03F0-D775-4A66-9B65-6B15EEA74A9F}">
      <dgm:prSet/>
      <dgm:spPr/>
      <dgm:t>
        <a:bodyPr/>
        <a:lstStyle/>
        <a:p>
          <a:endParaRPr lang="zh-CN" altLang="en-US"/>
        </a:p>
      </dgm:t>
    </dgm:pt>
    <dgm:pt modelId="{ACF3956F-4D76-41E1-AA11-D48C3B5DC307}">
      <dgm:prSet phldrT="[文本]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商业</a:t>
          </a:r>
          <a:br>
            <a: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gm:t>
    </dgm:pt>
    <dgm:pt modelId="{E2A79D8C-484A-4910-8799-61BBF9B564BF}" type="parTrans" cxnId="{F0DC7578-8E30-4BB4-8D96-2E8105532D01}">
      <dgm:prSet/>
      <dgm:spPr/>
      <dgm:t>
        <a:bodyPr/>
        <a:lstStyle/>
        <a:p>
          <a:endParaRPr lang="zh-CN" altLang="en-US"/>
        </a:p>
      </dgm:t>
    </dgm:pt>
    <dgm:pt modelId="{B14B2F85-1EF4-435D-9E48-CDCC200E9118}" type="sibTrans" cxnId="{F0DC7578-8E30-4BB4-8D96-2E8105532D01}">
      <dgm:prSet/>
      <dgm:spPr/>
      <dgm:t>
        <a:bodyPr/>
        <a:lstStyle/>
        <a:p>
          <a:endParaRPr lang="zh-CN" altLang="en-US"/>
        </a:p>
      </dgm:t>
    </dgm:pt>
    <dgm:pt modelId="{CA1FF30F-7B94-4ADF-955C-14259F65B7BC}">
      <dgm:prSet phldrT="[文本]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事业</a:t>
          </a:r>
          <a:br>
            <a: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gm:t>
    </dgm:pt>
    <dgm:pt modelId="{3EB08856-E9C5-4D09-934F-A9761539B1DE}" type="parTrans" cxnId="{93FD0E20-C74B-4C56-A9D4-094E8AB1C97F}">
      <dgm:prSet/>
      <dgm:spPr/>
      <dgm:t>
        <a:bodyPr/>
        <a:lstStyle/>
        <a:p>
          <a:endParaRPr lang="zh-CN" altLang="en-US"/>
        </a:p>
      </dgm:t>
    </dgm:pt>
    <dgm:pt modelId="{3158FEAC-7361-4DE9-8EAA-92E62E44AE54}" type="sibTrans" cxnId="{93FD0E20-C74B-4C56-A9D4-094E8AB1C97F}">
      <dgm:prSet/>
      <dgm:spPr/>
      <dgm:t>
        <a:bodyPr/>
        <a:lstStyle/>
        <a:p>
          <a:endParaRPr lang="zh-CN" altLang="en-US"/>
        </a:p>
      </dgm:t>
    </dgm:pt>
    <dgm:pt modelId="{D2AA23FC-06ED-4F3B-B6F9-DF47D796F9D9}">
      <dgm:prSet phldrT="[文本]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国际</a:t>
          </a:r>
          <a:br>
            <a: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gm:t>
    </dgm:pt>
    <dgm:pt modelId="{BB2F9438-7492-4C27-A878-4AA227F571DD}" type="parTrans" cxnId="{0178F89D-B14B-432B-A447-8721691DE16B}">
      <dgm:prSet/>
      <dgm:spPr/>
      <dgm:t>
        <a:bodyPr/>
        <a:lstStyle/>
        <a:p>
          <a:endParaRPr lang="zh-CN" altLang="en-US"/>
        </a:p>
      </dgm:t>
    </dgm:pt>
    <dgm:pt modelId="{87CFBB8B-5E60-4558-8EAC-03D683C98705}" type="sibTrans" cxnId="{0178F89D-B14B-432B-A447-8721691DE16B}">
      <dgm:prSet/>
      <dgm:spPr/>
      <dgm:t>
        <a:bodyPr/>
        <a:lstStyle/>
        <a:p>
          <a:endParaRPr lang="zh-CN" altLang="en-US"/>
        </a:p>
      </dgm:t>
    </dgm:pt>
    <dgm:pt modelId="{F92F45F1-9D44-4654-8CEB-73752D88D58C}">
      <dgm:prSet phldrT="[文本]"/>
      <dgm:spPr>
        <a:ln>
          <a:solidFill>
            <a:schemeClr val="tx1"/>
          </a:solidFill>
        </a:ln>
      </dgm:spPr>
      <dgm:t>
        <a:bodyPr/>
        <a:lstStyle/>
        <a:p>
          <a:r>
            <a: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用户</a:t>
          </a:r>
        </a:p>
      </dgm:t>
    </dgm:pt>
    <dgm:pt modelId="{F27A874D-797E-4D84-A6FC-59AEED1C9845}" type="parTrans" cxnId="{0882F1B6-DADA-4EC4-AA5E-101EB9AB6E98}">
      <dgm:prSet/>
      <dgm:spPr/>
      <dgm:t>
        <a:bodyPr/>
        <a:lstStyle/>
        <a:p>
          <a:endParaRPr lang="zh-CN" altLang="en-US"/>
        </a:p>
      </dgm:t>
    </dgm:pt>
    <dgm:pt modelId="{97B8FB74-BE75-4547-8896-B568F5C18EA6}" type="sibTrans" cxnId="{0882F1B6-DADA-4EC4-AA5E-101EB9AB6E98}">
      <dgm:prSet/>
      <dgm:spPr/>
      <dgm:t>
        <a:bodyPr/>
        <a:lstStyle/>
        <a:p>
          <a:endParaRPr lang="zh-CN" altLang="en-US"/>
        </a:p>
      </dgm:t>
    </dgm:pt>
    <dgm:pt modelId="{2F728448-A665-4969-9007-81BC703304F0}" type="pres">
      <dgm:prSet presAssocID="{F36ACDB2-FB22-4110-AB95-BA4212A01C7E}" presName="composite" presStyleCnt="0">
        <dgm:presLayoutVars>
          <dgm:chMax val="1"/>
          <dgm:dir/>
          <dgm:resizeHandles val="exact"/>
        </dgm:presLayoutVars>
      </dgm:prSet>
      <dgm:spPr/>
    </dgm:pt>
    <dgm:pt modelId="{09875A11-55E1-4923-926C-A9242441C457}" type="pres">
      <dgm:prSet presAssocID="{F36ACDB2-FB22-4110-AB95-BA4212A01C7E}" presName="radial" presStyleCnt="0">
        <dgm:presLayoutVars>
          <dgm:animLvl val="ctr"/>
        </dgm:presLayoutVars>
      </dgm:prSet>
      <dgm:spPr/>
    </dgm:pt>
    <dgm:pt modelId="{A432B9CA-1CAB-4F36-B44B-EBEE17A6F2E2}" type="pres">
      <dgm:prSet presAssocID="{BA9F18F9-BB69-4EE9-84F9-61F18FFBAD9F}" presName="centerShape" presStyleLbl="vennNode1" presStyleIdx="0" presStyleCnt="7"/>
      <dgm:spPr/>
    </dgm:pt>
    <dgm:pt modelId="{65FFD026-306C-4F52-AD2E-BF3E8372A080}" type="pres">
      <dgm:prSet presAssocID="{ACF3956F-4D76-41E1-AA11-D48C3B5DC307}" presName="node" presStyleLbl="vennNode1" presStyleIdx="1" presStyleCnt="7">
        <dgm:presLayoutVars>
          <dgm:bulletEnabled val="1"/>
        </dgm:presLayoutVars>
      </dgm:prSet>
      <dgm:spPr/>
    </dgm:pt>
    <dgm:pt modelId="{C3554598-2865-4EBF-84D5-BE9627650656}" type="pres">
      <dgm:prSet presAssocID="{AE30D817-745F-4E92-AD6B-B1389D6E7197}" presName="node" presStyleLbl="vennNode1" presStyleIdx="2" presStyleCnt="7">
        <dgm:presLayoutVars>
          <dgm:bulletEnabled val="1"/>
        </dgm:presLayoutVars>
      </dgm:prSet>
      <dgm:spPr/>
    </dgm:pt>
    <dgm:pt modelId="{80078E8E-BD80-4E97-ADD7-3B63704FC582}" type="pres">
      <dgm:prSet presAssocID="{FFE5C4DE-065F-4059-B51D-EDF4220905CD}" presName="node" presStyleLbl="vennNode1" presStyleIdx="3" presStyleCnt="7">
        <dgm:presLayoutVars>
          <dgm:bulletEnabled val="1"/>
        </dgm:presLayoutVars>
      </dgm:prSet>
      <dgm:spPr/>
    </dgm:pt>
    <dgm:pt modelId="{BDC6604E-E74F-4037-9C2A-777C71B970C6}" type="pres">
      <dgm:prSet presAssocID="{CA1FF30F-7B94-4ADF-955C-14259F65B7BC}" presName="node" presStyleLbl="vennNode1" presStyleIdx="4" presStyleCnt="7">
        <dgm:presLayoutVars>
          <dgm:bulletEnabled val="1"/>
        </dgm:presLayoutVars>
      </dgm:prSet>
      <dgm:spPr/>
    </dgm:pt>
    <dgm:pt modelId="{A17F97B7-F606-4F08-875E-C95183D39E10}" type="pres">
      <dgm:prSet presAssocID="{D2AA23FC-06ED-4F3B-B6F9-DF47D796F9D9}" presName="node" presStyleLbl="vennNode1" presStyleIdx="5" presStyleCnt="7">
        <dgm:presLayoutVars>
          <dgm:bulletEnabled val="1"/>
        </dgm:presLayoutVars>
      </dgm:prSet>
      <dgm:spPr/>
    </dgm:pt>
    <dgm:pt modelId="{6BD4060D-506D-4D37-ABAC-FEBA977BE41A}" type="pres">
      <dgm:prSet presAssocID="{F92F45F1-9D44-4654-8CEB-73752D88D58C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6DBAC71B-E71F-489B-9F86-2FE218962129}" type="presOf" srcId="{F36ACDB2-FB22-4110-AB95-BA4212A01C7E}" destId="{2F728448-A665-4969-9007-81BC703304F0}" srcOrd="0" destOrd="0" presId="urn:microsoft.com/office/officeart/2005/8/layout/radial3"/>
    <dgm:cxn modelId="{61A45B1D-9129-4822-9E47-6C3967ACFAAA}" srcId="{F36ACDB2-FB22-4110-AB95-BA4212A01C7E}" destId="{BA9F18F9-BB69-4EE9-84F9-61F18FFBAD9F}" srcOrd="0" destOrd="0" parTransId="{E4D9BC12-0D81-4DF6-BDE4-92AA48417D4F}" sibTransId="{0985D0E9-D1D0-495D-97CC-226D01358E72}"/>
    <dgm:cxn modelId="{93FD0E20-C74B-4C56-A9D4-094E8AB1C97F}" srcId="{BA9F18F9-BB69-4EE9-84F9-61F18FFBAD9F}" destId="{CA1FF30F-7B94-4ADF-955C-14259F65B7BC}" srcOrd="3" destOrd="0" parTransId="{3EB08856-E9C5-4D09-934F-A9761539B1DE}" sibTransId="{3158FEAC-7361-4DE9-8EAA-92E62E44AE54}"/>
    <dgm:cxn modelId="{F0DC7578-8E30-4BB4-8D96-2E8105532D01}" srcId="{BA9F18F9-BB69-4EE9-84F9-61F18FFBAD9F}" destId="{ACF3956F-4D76-41E1-AA11-D48C3B5DC307}" srcOrd="0" destOrd="0" parTransId="{E2A79D8C-484A-4910-8799-61BBF9B564BF}" sibTransId="{B14B2F85-1EF4-435D-9E48-CDCC200E9118}"/>
    <dgm:cxn modelId="{0178F89D-B14B-432B-A447-8721691DE16B}" srcId="{BA9F18F9-BB69-4EE9-84F9-61F18FFBAD9F}" destId="{D2AA23FC-06ED-4F3B-B6F9-DF47D796F9D9}" srcOrd="4" destOrd="0" parTransId="{BB2F9438-7492-4C27-A878-4AA227F571DD}" sibTransId="{87CFBB8B-5E60-4558-8EAC-03D683C98705}"/>
    <dgm:cxn modelId="{7F96E8A2-A6C9-4773-8FC2-623A833F9997}" type="presOf" srcId="{BA9F18F9-BB69-4EE9-84F9-61F18FFBAD9F}" destId="{A432B9CA-1CAB-4F36-B44B-EBEE17A6F2E2}" srcOrd="0" destOrd="0" presId="urn:microsoft.com/office/officeart/2005/8/layout/radial3"/>
    <dgm:cxn modelId="{510238B3-273A-4E23-96A8-B105CBB8857C}" type="presOf" srcId="{AE30D817-745F-4E92-AD6B-B1389D6E7197}" destId="{C3554598-2865-4EBF-84D5-BE9627650656}" srcOrd="0" destOrd="0" presId="urn:microsoft.com/office/officeart/2005/8/layout/radial3"/>
    <dgm:cxn modelId="{040B70B6-4423-4CE4-B456-349DE903C8E4}" type="presOf" srcId="{ACF3956F-4D76-41E1-AA11-D48C3B5DC307}" destId="{65FFD026-306C-4F52-AD2E-BF3E8372A080}" srcOrd="0" destOrd="0" presId="urn:microsoft.com/office/officeart/2005/8/layout/radial3"/>
    <dgm:cxn modelId="{0882F1B6-DADA-4EC4-AA5E-101EB9AB6E98}" srcId="{BA9F18F9-BB69-4EE9-84F9-61F18FFBAD9F}" destId="{F92F45F1-9D44-4654-8CEB-73752D88D58C}" srcOrd="5" destOrd="0" parTransId="{F27A874D-797E-4D84-A6FC-59AEED1C9845}" sibTransId="{97B8FB74-BE75-4547-8896-B568F5C18EA6}"/>
    <dgm:cxn modelId="{0332EFD0-BF09-4562-926E-86FE13EA71C8}" srcId="{BA9F18F9-BB69-4EE9-84F9-61F18FFBAD9F}" destId="{AE30D817-745F-4E92-AD6B-B1389D6E7197}" srcOrd="1" destOrd="0" parTransId="{AFE3542F-FCFE-49B8-BB4D-6BFC6B1E1EC7}" sibTransId="{E1AFB8E9-A724-4D20-BE5C-560BC1DA6957}"/>
    <dgm:cxn modelId="{AAEF83E8-E4D8-4F32-8EF3-2DF2FC92AE95}" type="presOf" srcId="{F92F45F1-9D44-4654-8CEB-73752D88D58C}" destId="{6BD4060D-506D-4D37-ABAC-FEBA977BE41A}" srcOrd="0" destOrd="0" presId="urn:microsoft.com/office/officeart/2005/8/layout/radial3"/>
    <dgm:cxn modelId="{E45A30EF-5EE5-415D-9FC4-08BA72939AFF}" type="presOf" srcId="{FFE5C4DE-065F-4059-B51D-EDF4220905CD}" destId="{80078E8E-BD80-4E97-ADD7-3B63704FC582}" srcOrd="0" destOrd="0" presId="urn:microsoft.com/office/officeart/2005/8/layout/radial3"/>
    <dgm:cxn modelId="{173A03F0-D775-4A66-9B65-6B15EEA74A9F}" srcId="{BA9F18F9-BB69-4EE9-84F9-61F18FFBAD9F}" destId="{FFE5C4DE-065F-4059-B51D-EDF4220905CD}" srcOrd="2" destOrd="0" parTransId="{824EC589-1C4C-4A03-8DB7-F4C8E8B74B3C}" sibTransId="{9E1E81F3-0FCA-4AC3-A796-584ED92C752E}"/>
    <dgm:cxn modelId="{52A19FF7-30F4-427A-B6B6-E857F19CF185}" type="presOf" srcId="{D2AA23FC-06ED-4F3B-B6F9-DF47D796F9D9}" destId="{A17F97B7-F606-4F08-875E-C95183D39E10}" srcOrd="0" destOrd="0" presId="urn:microsoft.com/office/officeart/2005/8/layout/radial3"/>
    <dgm:cxn modelId="{BE7545FD-9073-4155-B47F-973B1FE8C7B1}" srcId="{F36ACDB2-FB22-4110-AB95-BA4212A01C7E}" destId="{07892DFF-38B8-476C-9743-B0A1FE548333}" srcOrd="1" destOrd="0" parTransId="{6B705B7B-B26C-455C-A3A7-B5F230F9FF06}" sibTransId="{B3EF9DB3-617D-4036-AFCD-25773CFC1BC3}"/>
    <dgm:cxn modelId="{083CD2FD-0219-4F56-AEBF-160ADEC5D83C}" type="presOf" srcId="{CA1FF30F-7B94-4ADF-955C-14259F65B7BC}" destId="{BDC6604E-E74F-4037-9C2A-777C71B970C6}" srcOrd="0" destOrd="0" presId="urn:microsoft.com/office/officeart/2005/8/layout/radial3"/>
    <dgm:cxn modelId="{E80D6647-FA41-410D-84C5-6504A1C7EAF6}" type="presParOf" srcId="{2F728448-A665-4969-9007-81BC703304F0}" destId="{09875A11-55E1-4923-926C-A9242441C457}" srcOrd="0" destOrd="0" presId="urn:microsoft.com/office/officeart/2005/8/layout/radial3"/>
    <dgm:cxn modelId="{15E7B729-9C2D-4A53-83D8-8188F0CB5965}" type="presParOf" srcId="{09875A11-55E1-4923-926C-A9242441C457}" destId="{A432B9CA-1CAB-4F36-B44B-EBEE17A6F2E2}" srcOrd="0" destOrd="0" presId="urn:microsoft.com/office/officeart/2005/8/layout/radial3"/>
    <dgm:cxn modelId="{EC5DD7B6-851B-486D-B8EA-3C7DF693AEEC}" type="presParOf" srcId="{09875A11-55E1-4923-926C-A9242441C457}" destId="{65FFD026-306C-4F52-AD2E-BF3E8372A080}" srcOrd="1" destOrd="0" presId="urn:microsoft.com/office/officeart/2005/8/layout/radial3"/>
    <dgm:cxn modelId="{55332391-2C22-4D28-B393-D621695441DF}" type="presParOf" srcId="{09875A11-55E1-4923-926C-A9242441C457}" destId="{C3554598-2865-4EBF-84D5-BE9627650656}" srcOrd="2" destOrd="0" presId="urn:microsoft.com/office/officeart/2005/8/layout/radial3"/>
    <dgm:cxn modelId="{8873E618-FF59-4AD0-B8F6-9DF18A89E061}" type="presParOf" srcId="{09875A11-55E1-4923-926C-A9242441C457}" destId="{80078E8E-BD80-4E97-ADD7-3B63704FC582}" srcOrd="3" destOrd="0" presId="urn:microsoft.com/office/officeart/2005/8/layout/radial3"/>
    <dgm:cxn modelId="{7ABA4EBE-80F3-48DB-97D0-6C3C9775B79C}" type="presParOf" srcId="{09875A11-55E1-4923-926C-A9242441C457}" destId="{BDC6604E-E74F-4037-9C2A-777C71B970C6}" srcOrd="4" destOrd="0" presId="urn:microsoft.com/office/officeart/2005/8/layout/radial3"/>
    <dgm:cxn modelId="{0BE7D361-84E6-4146-9073-B864CF662847}" type="presParOf" srcId="{09875A11-55E1-4923-926C-A9242441C457}" destId="{A17F97B7-F606-4F08-875E-C95183D39E10}" srcOrd="5" destOrd="0" presId="urn:microsoft.com/office/officeart/2005/8/layout/radial3"/>
    <dgm:cxn modelId="{5A22C028-5C3D-4D7D-9879-624D11EA67B5}" type="presParOf" srcId="{09875A11-55E1-4923-926C-A9242441C457}" destId="{6BD4060D-506D-4D37-ABAC-FEBA977BE41A}" srcOrd="6" destOrd="0" presId="urn:microsoft.com/office/officeart/2005/8/layout/radial3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2B9CA-1CAB-4F36-B44B-EBEE17A6F2E2}">
      <dsp:nvSpPr>
        <dsp:cNvPr id="0" name=""/>
        <dsp:cNvSpPr/>
      </dsp:nvSpPr>
      <dsp:spPr>
        <a:xfrm>
          <a:off x="994352" y="904875"/>
          <a:ext cx="2254249" cy="225424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400" b="1" u="none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开源社区</a:t>
          </a:r>
          <a:endParaRPr lang="en-US" altLang="zh-CN" sz="2400" b="1" u="none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800" b="1" u="none" kern="1200">
              <a:latin typeface="微软雅黑" panose="020B0503020204020204" pitchFamily="34" charset="-122"/>
              <a:ea typeface="微软雅黑" panose="020B0503020204020204" pitchFamily="34" charset="-122"/>
            </a:rPr>
            <a:t>（开源项目）</a:t>
          </a:r>
          <a:endParaRPr lang="zh-CN" altLang="en-US" sz="1800" b="1" u="none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24479" y="1235002"/>
        <a:ext cx="1593995" cy="1593995"/>
      </dsp:txXfrm>
    </dsp:sp>
    <dsp:sp modelId="{65FFD026-306C-4F52-AD2E-BF3E8372A080}">
      <dsp:nvSpPr>
        <dsp:cNvPr id="0" name=""/>
        <dsp:cNvSpPr/>
      </dsp:nvSpPr>
      <dsp:spPr>
        <a:xfrm>
          <a:off x="1557915" y="402"/>
          <a:ext cx="1127124" cy="112712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商业</a:t>
          </a:r>
          <a:b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sp:txBody>
      <dsp:txXfrm>
        <a:off x="1722978" y="165465"/>
        <a:ext cx="796998" cy="796998"/>
      </dsp:txXfrm>
    </dsp:sp>
    <dsp:sp modelId="{C3554598-2865-4EBF-84D5-BE9627650656}">
      <dsp:nvSpPr>
        <dsp:cNvPr id="0" name=""/>
        <dsp:cNvSpPr/>
      </dsp:nvSpPr>
      <dsp:spPr>
        <a:xfrm>
          <a:off x="2829270" y="734419"/>
          <a:ext cx="1127124" cy="112712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基金会</a:t>
          </a:r>
        </a:p>
      </dsp:txBody>
      <dsp:txXfrm>
        <a:off x="2994333" y="899482"/>
        <a:ext cx="796998" cy="796998"/>
      </dsp:txXfrm>
    </dsp:sp>
    <dsp:sp modelId="{80078E8E-BD80-4E97-ADD7-3B63704FC582}">
      <dsp:nvSpPr>
        <dsp:cNvPr id="0" name=""/>
        <dsp:cNvSpPr/>
      </dsp:nvSpPr>
      <dsp:spPr>
        <a:xfrm>
          <a:off x="2829270" y="2202455"/>
          <a:ext cx="1127124" cy="112712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政府</a:t>
          </a:r>
        </a:p>
      </dsp:txBody>
      <dsp:txXfrm>
        <a:off x="2994333" y="2367518"/>
        <a:ext cx="796998" cy="796998"/>
      </dsp:txXfrm>
    </dsp:sp>
    <dsp:sp modelId="{BDC6604E-E74F-4037-9C2A-777C71B970C6}">
      <dsp:nvSpPr>
        <dsp:cNvPr id="0" name=""/>
        <dsp:cNvSpPr/>
      </dsp:nvSpPr>
      <dsp:spPr>
        <a:xfrm>
          <a:off x="1557915" y="2936472"/>
          <a:ext cx="1127124" cy="112712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事业</a:t>
          </a:r>
          <a:b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sp:txBody>
      <dsp:txXfrm>
        <a:off x="1722978" y="3101535"/>
        <a:ext cx="796998" cy="796998"/>
      </dsp:txXfrm>
    </dsp:sp>
    <dsp:sp modelId="{A17F97B7-F606-4F08-875E-C95183D39E10}">
      <dsp:nvSpPr>
        <dsp:cNvPr id="0" name=""/>
        <dsp:cNvSpPr/>
      </dsp:nvSpPr>
      <dsp:spPr>
        <a:xfrm>
          <a:off x="286559" y="2202455"/>
          <a:ext cx="1127124" cy="112712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国际</a:t>
          </a:r>
          <a:br>
            <a:rPr lang="en-US" altLang="zh-CN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组织</a:t>
          </a:r>
        </a:p>
      </dsp:txBody>
      <dsp:txXfrm>
        <a:off x="451622" y="2367518"/>
        <a:ext cx="796998" cy="796998"/>
      </dsp:txXfrm>
    </dsp:sp>
    <dsp:sp modelId="{6BD4060D-506D-4D37-ABAC-FEBA977BE41A}">
      <dsp:nvSpPr>
        <dsp:cNvPr id="0" name=""/>
        <dsp:cNvSpPr/>
      </dsp:nvSpPr>
      <dsp:spPr>
        <a:xfrm>
          <a:off x="286559" y="734419"/>
          <a:ext cx="1127124" cy="112712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用户</a:t>
          </a:r>
        </a:p>
      </dsp:txBody>
      <dsp:txXfrm>
        <a:off x="451622" y="899482"/>
        <a:ext cx="796998" cy="79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吴绍岭，王皓月，张翔宇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2021</a:t>
            </a:r>
            <a:r>
              <a:rPr kumimoji="1" lang="zh-CN" altLang="en-US" dirty="0"/>
              <a:t> 年，我们开始了基础设施建设，希望可以常态化大规模分析并为开源世界提供更多的洞察能力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24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2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hyperlink" Target="https://github.com/kaiyuanshe/ONES/wiki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58.png"/><Relationship Id="rId18" Type="http://schemas.openxmlformats.org/officeDocument/2006/relationships/image" Target="../media/image114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17" Type="http://schemas.openxmlformats.org/officeDocument/2006/relationships/image" Target="../media/image113.png"/><Relationship Id="rId2" Type="http://schemas.openxmlformats.org/officeDocument/2006/relationships/image" Target="../media/image99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1.png"/><Relationship Id="rId10" Type="http://schemas.openxmlformats.org/officeDocument/2006/relationships/image" Target="../media/image107.png"/><Relationship Id="rId19" Type="http://schemas.openxmlformats.org/officeDocument/2006/relationships/image" Target="../media/image115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117.png"/><Relationship Id="rId4" Type="http://schemas.openxmlformats.org/officeDocument/2006/relationships/tags" Target="../tags/tag37.xml"/><Relationship Id="rId9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-lab2017/open-digger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b="1">
                <a:solidFill>
                  <a:srgbClr val="363E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中国开源年度报告预览</a:t>
            </a:r>
            <a:endParaRPr lang="zh-CN" altLang="en-US" b="1" dirty="0">
              <a:solidFill>
                <a:srgbClr val="363E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 anchor="ctr">
            <a:normAutofit/>
          </a:bodyPr>
          <a:lstStyle/>
          <a:p>
            <a:pPr algn="l"/>
            <a:r>
              <a:rPr lang="zh-CN" altLang="en-US" b="1">
                <a:solidFill>
                  <a:srgbClr val="363E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王伟</a:t>
            </a:r>
            <a:r>
              <a:rPr lang="en-US" altLang="zh-CN" b="1">
                <a:solidFill>
                  <a:srgbClr val="363E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zh-CN" altLang="en-US" b="1">
                <a:solidFill>
                  <a:srgbClr val="363E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华东师范大学</a:t>
            </a:r>
            <a:r>
              <a:rPr lang="en-US" altLang="zh-CN" b="1">
                <a:solidFill>
                  <a:srgbClr val="363E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X-lab </a:t>
            </a:r>
            <a:r>
              <a:rPr lang="zh-CN" altLang="en-US" b="1">
                <a:solidFill>
                  <a:srgbClr val="363E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开放实验室</a:t>
            </a:r>
            <a:endParaRPr lang="zh-CN" altLang="en-US" b="1" dirty="0">
              <a:solidFill>
                <a:srgbClr val="363E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EAF3D4-BFF2-4485-9FEE-3EC811F4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亮点</a:t>
            </a:r>
            <a:r>
              <a:rPr lang="en-US" altLang="zh-CN"/>
              <a:t>1</a:t>
            </a:r>
            <a:r>
              <a:rPr lang="zh-CN" altLang="en-US"/>
              <a:t>：更加专业的分析框架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4FBADE-D7F5-4B80-9EBA-D5A6CD4F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99239"/>
            <a:ext cx="2899839" cy="4129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0F78FF-CD10-42D8-8B9D-B04B98AC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28" y="1890310"/>
            <a:ext cx="2899840" cy="4147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85705ACF-F014-4D26-8A6D-3C6E245A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51" y="2158341"/>
            <a:ext cx="4657647" cy="254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6C0AF4-184C-4253-A433-F0F6DD0D2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875" y="4856630"/>
            <a:ext cx="5236123" cy="9989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58C200-658F-4BF3-B31C-B3811485A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78" y="4533743"/>
            <a:ext cx="2055243" cy="13701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D590CD3-4BDE-4DA8-BEF8-8D27DCCC1B6B}"/>
              </a:ext>
            </a:extLst>
          </p:cNvPr>
          <p:cNvSpPr txBox="1"/>
          <p:nvPr/>
        </p:nvSpPr>
        <p:spPr>
          <a:xfrm>
            <a:off x="7093533" y="1669925"/>
            <a:ext cx="441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https://github.com/kaiyuanshe/ONES/wiki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3718F0D-92FC-4037-B163-0E4219D32F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65" y="2135337"/>
            <a:ext cx="1394382" cy="25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9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587404-5FEC-40AC-9F57-B24A0802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10" y="365125"/>
            <a:ext cx="8436635" cy="968021"/>
          </a:xfrm>
        </p:spPr>
        <p:txBody>
          <a:bodyPr>
            <a:normAutofit/>
          </a:bodyPr>
          <a:lstStyle/>
          <a:p>
            <a:r>
              <a:rPr lang="en-US" altLang="zh-CN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OpenDigger </a:t>
            </a:r>
            <a:r>
              <a:rPr lang="zh-CN" altLang="en-US" sz="4000">
                <a:latin typeface="Calibri" panose="020F0502020204030204" pitchFamily="34" charset="0"/>
                <a:cs typeface="Calibri" panose="020F0502020204030204" pitchFamily="34" charset="0"/>
              </a:rPr>
              <a:t>的专业支持与开放式协作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C369C4-4C8C-4261-AE44-C443FAE7F6B6}"/>
              </a:ext>
            </a:extLst>
          </p:cNvPr>
          <p:cNvSpPr txBox="1"/>
          <p:nvPr/>
        </p:nvSpPr>
        <p:spPr>
          <a:xfrm>
            <a:off x="630975" y="1333146"/>
            <a:ext cx="3658895" cy="532453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0488"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指标</a:t>
            </a:r>
            <a:endParaRPr kumimoji="0" lang="en-US" altLang="zh-CN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90488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For repos</a:t>
            </a: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/X-lab] </a:t>
            </a: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activity</a:t>
            </a: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/X-lab] </a:t>
            </a:r>
            <a:r>
              <a:rPr kumimoji="0" lang="en-US" altLang="zh-CN" sz="1600" b="1" i="0" u="sng" strike="noStrike" cap="none" spc="0" normalizeH="0" baseline="0" dirty="0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openrank</a:t>
            </a: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/X-lab] </a:t>
            </a: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attention</a:t>
            </a: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/X-lab] </a:t>
            </a:r>
            <a:r>
              <a:rPr kumimoji="0" lang="en-US" altLang="zh-CN" sz="1600" b="1" i="0" u="none" strike="noStrike" cap="none" spc="0" normalizeH="0" baseline="0" dirty="0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stars</a:t>
            </a:r>
          </a:p>
          <a:p>
            <a:pPr marL="269875" indent="-179388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X-lab] </a:t>
            </a:r>
            <a:r>
              <a:rPr lang="en-US" altLang="zh-CN" sz="1600" b="1" dirty="0" err="1">
                <a:solidFill>
                  <a:srgbClr val="D61D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issue_comments</a:t>
            </a:r>
            <a:endParaRPr lang="en-US" altLang="zh-CN" sz="1600" b="1" dirty="0">
              <a:solidFill>
                <a:srgbClr val="D61D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179388">
              <a:buFont typeface="Arial" panose="020B0604020202020204" pitchFamily="34" charset="0"/>
              <a:buChar char="•"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/X-lab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altLang="zh-CN" sz="1600" b="1" dirty="0">
                <a:solidFill>
                  <a:srgbClr val="D61D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indent="-179388">
              <a:buFont typeface="Arial" panose="020B0604020202020204" pitchFamily="34" charset="0"/>
              <a:buChar char="•"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technical_fork</a:t>
            </a:r>
            <a:endParaRPr lang="en-US" altLang="zh-CN" sz="1600" b="1" dirty="0">
              <a:solidFill>
                <a:srgbClr val="D61D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issues_new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issues_closed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code_change_lines_add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code_change_lines_rem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code_change_lines_sum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change_requests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change_requests_accept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marR="0" indent="-179388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[LF/CHAOSS] </a:t>
            </a:r>
            <a:r>
              <a:rPr kumimoji="0" lang="en-US" altLang="zh-CN" sz="1600" b="1" i="0" u="none" strike="noStrike" cap="none" spc="0" normalizeH="0" baseline="0" dirty="0" err="1">
                <a:ln>
                  <a:noFill/>
                </a:ln>
                <a:solidFill>
                  <a:srgbClr val="D61D67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change_requests_reviews</a:t>
            </a:r>
            <a:endParaRPr kumimoji="0" lang="en-US" altLang="zh-CN" sz="1600" b="1" i="0" u="none" strike="noStrike" cap="none" spc="0" normalizeH="0" baseline="0" dirty="0">
              <a:ln>
                <a:noFill/>
              </a:ln>
              <a:solidFill>
                <a:srgbClr val="D61D67"/>
              </a:solidFill>
              <a:effectLst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engXian"/>
            </a:endParaRPr>
          </a:p>
          <a:p>
            <a:pPr marL="269875" indent="-179388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LF/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CHAOSS] </a:t>
            </a:r>
            <a:r>
              <a:rPr lang="en-US" altLang="zh-CN" sz="1600" b="1" dirty="0" err="1">
                <a:solidFill>
                  <a:srgbClr val="D61D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bus_factor</a:t>
            </a:r>
            <a:endParaRPr lang="en-US" altLang="zh-CN" sz="1600" b="1" dirty="0">
              <a:solidFill>
                <a:srgbClr val="D61D6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0488"/>
            <a:r>
              <a:rPr lang="en-US" altLang="zh-CN" sz="1600" b="1" dirty="0">
                <a:solidFill>
                  <a:srgbClr val="D61D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users</a:t>
            </a:r>
          </a:p>
          <a:p>
            <a:pPr marL="269875" indent="-179388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X-lab] </a:t>
            </a:r>
            <a:r>
              <a:rPr lang="en-US" altLang="zh-CN" sz="1600" b="1" dirty="0">
                <a:solidFill>
                  <a:srgbClr val="D61D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</a:t>
            </a:r>
          </a:p>
          <a:p>
            <a:pPr marL="269875" indent="-179388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kumimoji="0" lang="zh-CN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DengXian"/>
              </a:rPr>
              <a:t>标准院</a:t>
            </a:r>
            <a:r>
              <a:rPr kumimoji="0" lang="en-US" altLang="zh-CN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engXian"/>
              </a:rPr>
              <a:t>/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X-lab] </a:t>
            </a:r>
            <a:r>
              <a:rPr lang="en-US" altLang="zh-CN" sz="1600" b="1" dirty="0">
                <a:solidFill>
                  <a:srgbClr val="D61D6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openrank</a:t>
            </a:r>
            <a:endParaRPr lang="zh-CN" altLang="en-US" sz="1600" b="1" dirty="0">
              <a:solidFill>
                <a:srgbClr val="D61D67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图形 4" descr="菱形 纯色填充">
            <a:extLst>
              <a:ext uri="{FF2B5EF4-FFF2-40B4-BE49-F238E27FC236}">
                <a16:creationId xmlns:a16="http://schemas.microsoft.com/office/drawing/2014/main" id="{7289C2D4-D4CE-4298-905B-9C777F824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8870" y="2140203"/>
            <a:ext cx="348743" cy="348743"/>
          </a:xfrm>
          <a:prstGeom prst="rect">
            <a:avLst/>
          </a:prstGeom>
        </p:spPr>
      </p:pic>
      <p:pic>
        <p:nvPicPr>
          <p:cNvPr id="6" name="图形 5" descr="菱形 纯色填充">
            <a:extLst>
              <a:ext uri="{FF2B5EF4-FFF2-40B4-BE49-F238E27FC236}">
                <a16:creationId xmlns:a16="http://schemas.microsoft.com/office/drawing/2014/main" id="{BCF78814-1FDD-4100-8964-54FA974369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5791" y="1843505"/>
            <a:ext cx="348743" cy="3487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4C18DA-E0DA-4537-A4C1-B669DC99E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972" y="1377444"/>
            <a:ext cx="6482694" cy="3341932"/>
          </a:xfrm>
          <a:prstGeom prst="rect">
            <a:avLst/>
          </a:prstGeom>
          <a:ln>
            <a:solidFill>
              <a:srgbClr val="E2261B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B11CDF-6781-45A1-AA30-5BA7B2D0E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77" y="4838065"/>
            <a:ext cx="1548689" cy="1727082"/>
          </a:xfrm>
          <a:prstGeom prst="rect">
            <a:avLst/>
          </a:prstGeom>
          <a:ln>
            <a:solidFill>
              <a:srgbClr val="E2261B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5A7DF2-7F44-45F8-9638-C955FFC7E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972" y="4838064"/>
            <a:ext cx="2329828" cy="1753545"/>
          </a:xfrm>
          <a:prstGeom prst="rect">
            <a:avLst/>
          </a:prstGeom>
          <a:ln>
            <a:solidFill>
              <a:srgbClr val="E2261B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9AF35F-447D-48E7-93CE-55D40FE0D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871" y="4838064"/>
            <a:ext cx="2332035" cy="1753546"/>
          </a:xfrm>
          <a:prstGeom prst="rect">
            <a:avLst/>
          </a:prstGeom>
          <a:ln>
            <a:solidFill>
              <a:srgbClr val="E2261B"/>
            </a:solidFill>
          </a:ln>
        </p:spPr>
      </p:pic>
    </p:spTree>
    <p:extLst>
      <p:ext uri="{BB962C8B-B14F-4D97-AF65-F5344CB8AC3E}">
        <p14:creationId xmlns:p14="http://schemas.microsoft.com/office/powerpoint/2010/main" val="587641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EAF3D4-BFF2-4485-9FEE-3EC811F4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亮点</a:t>
            </a:r>
            <a:r>
              <a:rPr lang="en-US" altLang="zh-CN"/>
              <a:t>2</a:t>
            </a:r>
            <a:r>
              <a:rPr lang="zh-CN" altLang="en-US"/>
              <a:t>：更加深入的分析领域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2EC41A-A278-4400-9138-6C495015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851" y="1374900"/>
            <a:ext cx="4862848" cy="2518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4158B9-DB81-4C84-9531-720E9785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3" y="4180366"/>
            <a:ext cx="4177175" cy="230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F2356C1-B03B-48AD-802A-98AE85422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1" y="1549445"/>
            <a:ext cx="4286136" cy="24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E3FF5EA-EA16-48DA-A270-3D95748DA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109" y="1690688"/>
            <a:ext cx="2075905" cy="1167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FC5F24C-59BC-4014-9E47-EAD647689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109" y="2950235"/>
            <a:ext cx="2075905" cy="11650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4B053B-8109-49BB-9BCF-670C2F23C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5109" y="4207345"/>
            <a:ext cx="2075905" cy="11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7CCB51-6872-4F7C-8FD6-E6F698341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5109" y="5462751"/>
            <a:ext cx="2072564" cy="11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D096832-F0B0-4AF1-9DDE-8E3685934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628" y="3006702"/>
            <a:ext cx="4084725" cy="19664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9542E1-5272-4945-8AD1-2FBA3D02DF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850" y="5064009"/>
            <a:ext cx="4825007" cy="15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EAF3D4-BFF2-4485-9FEE-3EC811F4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亮点</a:t>
            </a:r>
            <a:r>
              <a:rPr lang="en-US" altLang="zh-CN"/>
              <a:t>3</a:t>
            </a:r>
            <a:r>
              <a:rPr lang="zh-CN" altLang="en-US"/>
              <a:t>：更加多样的分析视角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A0607C1C-AEF1-453A-A492-6F3D83B5B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150372"/>
              </p:ext>
            </p:extLst>
          </p:nvPr>
        </p:nvGraphicFramePr>
        <p:xfrm>
          <a:off x="3974522" y="1832596"/>
          <a:ext cx="42429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9313F69B-9BEB-4251-8693-FCFECF4EB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679" y="4052172"/>
            <a:ext cx="2869121" cy="1799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F5C346-C27A-497E-9C95-D60EECDFE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4679" y="1828554"/>
            <a:ext cx="2869121" cy="1790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F100E6-49F1-4412-821E-745B54FA0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150" y="1874796"/>
            <a:ext cx="2818582" cy="1743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72D7FC2-B80B-4074-BC13-D32C6044F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150" y="4052172"/>
            <a:ext cx="2818582" cy="17451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909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EAF3D4-BFF2-4485-9FEE-3EC811F4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亮点</a:t>
            </a:r>
            <a:r>
              <a:rPr lang="en-US" altLang="zh-CN"/>
              <a:t>4</a:t>
            </a:r>
            <a:r>
              <a:rPr lang="zh-CN" altLang="en-US"/>
              <a:t>：更加有趣的分析方法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5F8A6F-A921-44F1-A22F-15355968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203" y="3341792"/>
            <a:ext cx="6882243" cy="314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F13F1F-14BC-4376-8FC0-E9F54F0B1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7" y="1761744"/>
            <a:ext cx="5344671" cy="337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65C89D-54C2-43DC-B090-B6BCC95AA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28" y="5413510"/>
            <a:ext cx="1131469" cy="3969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DBFF017-B706-46CB-98DD-8BE3CBA62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931" y="5413509"/>
            <a:ext cx="1161526" cy="3969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86B681C-0EA4-4836-ADDB-2E7C80660B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1" y="5413509"/>
            <a:ext cx="394570" cy="396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20BD497-32A1-4672-8311-C74F3A209137}"/>
              </a:ext>
            </a:extLst>
          </p:cNvPr>
          <p:cNvSpPr txBox="1"/>
          <p:nvPr/>
        </p:nvSpPr>
        <p:spPr>
          <a:xfrm>
            <a:off x="7232042" y="2865430"/>
            <a:ext cx="388772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u="sng"/>
              <a:t>http://osgraph.x-lab.info/</a:t>
            </a:r>
            <a:endParaRPr lang="zh-CN" altLang="en-US" sz="2000" b="1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C35D860-FC01-4121-821F-03430E7F2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079" y="1292257"/>
            <a:ext cx="1529651" cy="15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0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AE63FF2-33D3-49B5-9F8E-C8872CB8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23" y="1459812"/>
            <a:ext cx="10087154" cy="4996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A91B9094-4067-44BE-A307-3D0E23CF5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948"/>
            <a:ext cx="10515600" cy="7445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技术洞察与演变</a:t>
            </a:r>
          </a:p>
        </p:txBody>
      </p:sp>
    </p:spTree>
    <p:extLst>
      <p:ext uri="{BB962C8B-B14F-4D97-AF65-F5344CB8AC3E}">
        <p14:creationId xmlns:p14="http://schemas.microsoft.com/office/powerpoint/2010/main" val="24447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EAF3D4-BFF2-4485-9FEE-3EC811F4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亮点</a:t>
            </a:r>
            <a:r>
              <a:rPr lang="en-US" altLang="zh-CN"/>
              <a:t>5</a:t>
            </a:r>
            <a:r>
              <a:rPr lang="zh-CN" altLang="en-US"/>
              <a:t>：更加全面的分析合作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6AECFC-E85F-431C-93F1-49EAD175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4" y="2862210"/>
            <a:ext cx="2576424" cy="691340"/>
          </a:xfrm>
          <a:prstGeom prst="rect">
            <a:avLst/>
          </a:prstGeom>
        </p:spPr>
      </p:pic>
      <p:pic>
        <p:nvPicPr>
          <p:cNvPr id="5" name="图片 4" descr="木兰开源社区logo3">
            <a:extLst>
              <a:ext uri="{FF2B5EF4-FFF2-40B4-BE49-F238E27FC236}">
                <a16:creationId xmlns:a16="http://schemas.microsoft.com/office/drawing/2014/main" id="{06DE07AF-C4A4-4378-8E1A-0731F2DE4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01" y="3617721"/>
            <a:ext cx="926472" cy="9264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E57D65-28F3-4735-B419-C25D64532D13}"/>
              </a:ext>
            </a:extLst>
          </p:cNvPr>
          <p:cNvSpPr txBox="1"/>
          <p:nvPr/>
        </p:nvSpPr>
        <p:spPr>
          <a:xfrm>
            <a:off x="879437" y="2791200"/>
            <a:ext cx="1103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开放原子</a:t>
            </a:r>
            <a:endParaRPr lang="en-US" altLang="zh-CN" sz="1400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zh-CN" altLang="en-US" sz="1400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开</a:t>
            </a:r>
            <a:r>
              <a:rPr lang="zh-CN" alt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源基金会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DA00F80-FDE7-4458-8230-5BFAA5C67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202" y="2118767"/>
            <a:ext cx="1130714" cy="5561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359FDE5-F9C2-4C16-BF4B-702285979619}"/>
              </a:ext>
            </a:extLst>
          </p:cNvPr>
          <p:cNvSpPr txBox="1"/>
          <p:nvPr/>
        </p:nvSpPr>
        <p:spPr>
          <a:xfrm>
            <a:off x="2356282" y="2767220"/>
            <a:ext cx="161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工开物开源基金会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33700B-3396-434F-B399-78CD262552C1}"/>
              </a:ext>
            </a:extLst>
          </p:cNvPr>
          <p:cNvSpPr txBox="1"/>
          <p:nvPr/>
        </p:nvSpPr>
        <p:spPr>
          <a:xfrm>
            <a:off x="2061527" y="4636481"/>
            <a:ext cx="1309219" cy="3100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0" i="0"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木兰开源社区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173EE7-169C-4C30-817F-D4916402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64" y="2027511"/>
            <a:ext cx="665480" cy="66252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DE767C7-71DE-4F51-A773-01998A7EA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4980" y="2925381"/>
            <a:ext cx="1620180" cy="6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Apache 20th Anniversary Logo">
            <a:extLst>
              <a:ext uri="{FF2B5EF4-FFF2-40B4-BE49-F238E27FC236}">
                <a16:creationId xmlns:a16="http://schemas.microsoft.com/office/drawing/2014/main" id="{9FC1BA4A-4893-4E08-AF8B-394C3031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16" y="3967145"/>
            <a:ext cx="158513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ç¸å³å¾ç">
            <a:extLst>
              <a:ext uri="{FF2B5EF4-FFF2-40B4-BE49-F238E27FC236}">
                <a16:creationId xmlns:a16="http://schemas.microsoft.com/office/drawing/2014/main" id="{ED248125-2055-4135-B489-31CC56B2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04" y="1996048"/>
            <a:ext cx="693985" cy="6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itee - 知乎">
            <a:extLst>
              <a:ext uri="{FF2B5EF4-FFF2-40B4-BE49-F238E27FC236}">
                <a16:creationId xmlns:a16="http://schemas.microsoft.com/office/drawing/2014/main" id="{B48E4CD0-4C0C-4CFF-ACC3-ED6F010D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45" y="3051993"/>
            <a:ext cx="685501" cy="6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EFC573-D160-4AE6-A4BB-432597D8C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033" y="3970038"/>
            <a:ext cx="1175677" cy="7799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19E538-2D5B-1BD5-4C0B-1C432874B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489" y="5220067"/>
            <a:ext cx="892884" cy="8582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8202AD9-71AC-4001-9FF2-8B24E3FEB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0691" y="3755162"/>
            <a:ext cx="2069350" cy="5677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CEF3DA1-557A-4624-BA9A-F9B591C6C2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9219" y="1981794"/>
            <a:ext cx="2153389" cy="7274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36158F-8DA7-47DC-921C-E40E381668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7344" y="4588689"/>
            <a:ext cx="2273551" cy="5292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E25AF3C-0D14-4341-B921-88C91E2672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6182" y="4727759"/>
            <a:ext cx="1466097" cy="4997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2816708-EB4F-4AF8-98D6-FE8F0A9729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6182" y="5382948"/>
            <a:ext cx="1466097" cy="5292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98E1C3-DF16-4223-B3AA-F7300A98BB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74065" y="3967145"/>
            <a:ext cx="1367538" cy="37947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7C8309E-DD30-4652-BC25-27EC73C40D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30428" y="4811032"/>
            <a:ext cx="1820534" cy="4826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64B5792-B919-4895-85A1-DC038535962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6027" y="4871752"/>
            <a:ext cx="771498" cy="9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07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  <p:pic>
        <p:nvPicPr>
          <p:cNvPr id="2" name="图片 1" descr="王伟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0440" y="1330960"/>
            <a:ext cx="1527175" cy="15455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C506F-AC5E-40DC-9479-56F99F5AD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4368" y="3865305"/>
            <a:ext cx="1212239" cy="12096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BD0A93-492C-D638-354C-71868A86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46"/>
            <a:ext cx="10515600" cy="706351"/>
          </a:xfrm>
        </p:spPr>
        <p:txBody>
          <a:bodyPr>
            <a:normAutofit/>
          </a:bodyPr>
          <a:lstStyle/>
          <a:p>
            <a:r>
              <a:rPr lang="zh-CN" altLang="en-US" sz="3733" b="1">
                <a:solidFill>
                  <a:srgbClr val="0C5D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中国开源年度报告发展历史</a:t>
            </a:r>
            <a:endParaRPr lang="zh-CN" altLang="en-US" sz="3733" b="1" dirty="0">
              <a:solidFill>
                <a:srgbClr val="0C5D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A804D7C-E96D-36C4-0162-09F79D9D28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65" y="1663061"/>
            <a:ext cx="1233673" cy="1726643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27264D45-D360-F2A6-18D2-EF0161855D74}"/>
              </a:ext>
            </a:extLst>
          </p:cNvPr>
          <p:cNvCxnSpPr>
            <a:cxnSpLocks/>
          </p:cNvCxnSpPr>
          <p:nvPr/>
        </p:nvCxnSpPr>
        <p:spPr>
          <a:xfrm>
            <a:off x="498282" y="3721211"/>
            <a:ext cx="81633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9D538AA8-162F-CA30-D63F-042214D306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583" y="1735085"/>
            <a:ext cx="1709215" cy="1654620"/>
          </a:xfrm>
          <a:prstGeom prst="rect">
            <a:avLst/>
          </a:prstGeom>
        </p:spPr>
      </p:pic>
      <p:pic>
        <p:nvPicPr>
          <p:cNvPr id="1030" name="Picture 6" descr="enter image description here">
            <a:extLst>
              <a:ext uri="{FF2B5EF4-FFF2-40B4-BE49-F238E27FC236}">
                <a16:creationId xmlns:a16="http://schemas.microsoft.com/office/drawing/2014/main" id="{2BABACCB-D5F1-F208-1664-FBDFE9B3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449" y="1086808"/>
            <a:ext cx="1387447" cy="168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4F787-EA1D-BE0E-4978-43B84C08C6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65" y="2714037"/>
            <a:ext cx="2211209" cy="4815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4FFFED-6C36-AB4A-4AB4-7A51C80639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97" y="1142350"/>
            <a:ext cx="1794169" cy="1657372"/>
          </a:xfrm>
          <a:prstGeom prst="rect">
            <a:avLst/>
          </a:prstGeom>
        </p:spPr>
      </p:pic>
      <p:pic>
        <p:nvPicPr>
          <p:cNvPr id="1036" name="Picture 12" descr="2022 中国开源年度报告">
            <a:extLst>
              <a:ext uri="{FF2B5EF4-FFF2-40B4-BE49-F238E27FC236}">
                <a16:creationId xmlns:a16="http://schemas.microsoft.com/office/drawing/2014/main" id="{9CD84773-BFA3-2B56-C2F4-9718BE7F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3203" y="1701785"/>
            <a:ext cx="3078349" cy="43251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F6C8E2-0FE0-810F-623A-2B63CAE6B5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242" y="1509491"/>
            <a:ext cx="2211209" cy="9230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278B6E-FA64-6B2D-9DAB-1CFA03903F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75" y="5603114"/>
            <a:ext cx="5181600" cy="11576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A6DCB5F-6C12-A913-F254-30F2A9C4B7BC}"/>
              </a:ext>
            </a:extLst>
          </p:cNvPr>
          <p:cNvSpPr txBox="1"/>
          <p:nvPr/>
        </p:nvSpPr>
        <p:spPr>
          <a:xfrm>
            <a:off x="1841310" y="3831316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2019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356B3A7-8E7B-49C1-B8F2-6087821250EB}"/>
              </a:ext>
            </a:extLst>
          </p:cNvPr>
          <p:cNvSpPr txBox="1"/>
          <p:nvPr/>
        </p:nvSpPr>
        <p:spPr>
          <a:xfrm>
            <a:off x="3484682" y="3384440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B09A9F-8AED-F637-2CC6-584961750483}"/>
              </a:ext>
            </a:extLst>
          </p:cNvPr>
          <p:cNvSpPr txBox="1"/>
          <p:nvPr/>
        </p:nvSpPr>
        <p:spPr>
          <a:xfrm>
            <a:off x="5236287" y="3831315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2021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8908D71-4068-0F54-6E98-83A4490541C9}"/>
              </a:ext>
            </a:extLst>
          </p:cNvPr>
          <p:cNvSpPr txBox="1"/>
          <p:nvPr/>
        </p:nvSpPr>
        <p:spPr>
          <a:xfrm>
            <a:off x="7293271" y="3384439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2022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F8D7DDC-8D1D-38BB-3C18-F453ECD9F3DD}"/>
              </a:ext>
            </a:extLst>
          </p:cNvPr>
          <p:cNvSpPr txBox="1"/>
          <p:nvPr/>
        </p:nvSpPr>
        <p:spPr>
          <a:xfrm>
            <a:off x="418389" y="3384440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A90A4BE-EAE4-ABC2-4589-3D41A69F4D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578" y="4499241"/>
            <a:ext cx="2080439" cy="104841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3A90C8D-9D7A-7A39-53A6-E5D2F30DB9A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98" y="2845012"/>
            <a:ext cx="1869545" cy="7763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7C35DA2-A49E-6362-8581-523B20FE146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850" y="3790963"/>
            <a:ext cx="710945" cy="641939"/>
          </a:xfrm>
          <a:prstGeom prst="rect">
            <a:avLst/>
          </a:prstGeom>
        </p:spPr>
      </p:pic>
      <p:pic>
        <p:nvPicPr>
          <p:cNvPr id="32" name="图片 31" descr="徽标, 公司名称&#10;&#10;描述已自动生成">
            <a:extLst>
              <a:ext uri="{FF2B5EF4-FFF2-40B4-BE49-F238E27FC236}">
                <a16:creationId xmlns:a16="http://schemas.microsoft.com/office/drawing/2014/main" id="{418D2468-332C-2562-B36C-D5AE8F4D986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394" y="4613491"/>
            <a:ext cx="1104037" cy="7926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188BBC6-53C5-4AB2-ABA2-6C4DDE0F89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01324" y="4396785"/>
            <a:ext cx="1396088" cy="16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0E4DD-AF74-445D-A7BF-4C415050E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主要内容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2B59DAB-BC15-4002-940E-ED52CDC48512}"/>
              </a:ext>
            </a:extLst>
          </p:cNvPr>
          <p:cNvSpPr/>
          <p:nvPr/>
        </p:nvSpPr>
        <p:spPr>
          <a:xfrm>
            <a:off x="2744545" y="2108003"/>
            <a:ext cx="563054" cy="563054"/>
          </a:xfrm>
          <a:prstGeom prst="ellipse">
            <a:avLst/>
          </a:prstGeom>
          <a:solidFill>
            <a:srgbClr val="0C5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副标题 13">
            <a:extLst>
              <a:ext uri="{FF2B5EF4-FFF2-40B4-BE49-F238E27FC236}">
                <a16:creationId xmlns:a16="http://schemas.microsoft.com/office/drawing/2014/main" id="{9B1AB237-AAE7-4713-8A99-3F650C88C0F7}"/>
              </a:ext>
            </a:extLst>
          </p:cNvPr>
          <p:cNvSpPr txBox="1">
            <a:spLocks/>
          </p:cNvSpPr>
          <p:nvPr/>
        </p:nvSpPr>
        <p:spPr>
          <a:xfrm>
            <a:off x="2739783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rgbClr val="E9FFD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endParaRPr lang="zh-CN" altLang="en-US" sz="2400" dirty="0">
              <a:solidFill>
                <a:srgbClr val="E9FFD6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副标题 13">
            <a:extLst>
              <a:ext uri="{FF2B5EF4-FFF2-40B4-BE49-F238E27FC236}">
                <a16:creationId xmlns:a16="http://schemas.microsoft.com/office/drawing/2014/main" id="{E8BE5394-D338-4D7E-81AA-F51FB673C675}"/>
              </a:ext>
            </a:extLst>
          </p:cNvPr>
          <p:cNvSpPr txBox="1">
            <a:spLocks/>
          </p:cNvSpPr>
          <p:nvPr/>
        </p:nvSpPr>
        <p:spPr>
          <a:xfrm>
            <a:off x="3609907" y="2188162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rgbClr val="0C5D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问卷篇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EE5F623-71D1-4F73-8CE8-339B7A984FC4}"/>
              </a:ext>
            </a:extLst>
          </p:cNvPr>
          <p:cNvSpPr/>
          <p:nvPr/>
        </p:nvSpPr>
        <p:spPr>
          <a:xfrm>
            <a:off x="2744545" y="3021557"/>
            <a:ext cx="563054" cy="563054"/>
          </a:xfrm>
          <a:prstGeom prst="ellipse">
            <a:avLst/>
          </a:prstGeom>
          <a:solidFill>
            <a:srgbClr val="0C5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副标题 13">
            <a:extLst>
              <a:ext uri="{FF2B5EF4-FFF2-40B4-BE49-F238E27FC236}">
                <a16:creationId xmlns:a16="http://schemas.microsoft.com/office/drawing/2014/main" id="{40844576-1E78-410D-AAAF-8C364F5EFF0F}"/>
              </a:ext>
            </a:extLst>
          </p:cNvPr>
          <p:cNvSpPr txBox="1">
            <a:spLocks/>
          </p:cNvSpPr>
          <p:nvPr/>
        </p:nvSpPr>
        <p:spPr>
          <a:xfrm>
            <a:off x="2739783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rgbClr val="E9FFD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endParaRPr lang="zh-CN" altLang="en-US" sz="2400" dirty="0">
              <a:solidFill>
                <a:srgbClr val="E9FFD6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副标题 13">
            <a:extLst>
              <a:ext uri="{FF2B5EF4-FFF2-40B4-BE49-F238E27FC236}">
                <a16:creationId xmlns:a16="http://schemas.microsoft.com/office/drawing/2014/main" id="{9BD3C072-5AFB-46D0-8414-30520E34868C}"/>
              </a:ext>
            </a:extLst>
          </p:cNvPr>
          <p:cNvSpPr txBox="1">
            <a:spLocks/>
          </p:cNvSpPr>
          <p:nvPr/>
        </p:nvSpPr>
        <p:spPr>
          <a:xfrm>
            <a:off x="3609907" y="3101716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rgbClr val="0C5D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数据篇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3C1A79D-87FF-44C0-A29B-FC345C80B960}"/>
              </a:ext>
            </a:extLst>
          </p:cNvPr>
          <p:cNvSpPr/>
          <p:nvPr/>
        </p:nvSpPr>
        <p:spPr>
          <a:xfrm>
            <a:off x="2744545" y="3956726"/>
            <a:ext cx="563054" cy="563054"/>
          </a:xfrm>
          <a:prstGeom prst="ellipse">
            <a:avLst/>
          </a:prstGeom>
          <a:solidFill>
            <a:srgbClr val="0C5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副标题 13">
            <a:extLst>
              <a:ext uri="{FF2B5EF4-FFF2-40B4-BE49-F238E27FC236}">
                <a16:creationId xmlns:a16="http://schemas.microsoft.com/office/drawing/2014/main" id="{0D1085E0-BA6B-4FA9-ADD0-5BB775BC7550}"/>
              </a:ext>
            </a:extLst>
          </p:cNvPr>
          <p:cNvSpPr txBox="1">
            <a:spLocks/>
          </p:cNvSpPr>
          <p:nvPr/>
        </p:nvSpPr>
        <p:spPr>
          <a:xfrm>
            <a:off x="2739783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rgbClr val="E9FFD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sz="2400" dirty="0">
              <a:solidFill>
                <a:srgbClr val="E9FFD6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副标题 13">
            <a:extLst>
              <a:ext uri="{FF2B5EF4-FFF2-40B4-BE49-F238E27FC236}">
                <a16:creationId xmlns:a16="http://schemas.microsoft.com/office/drawing/2014/main" id="{8BB60729-5E02-4453-B02A-D33615947486}"/>
              </a:ext>
            </a:extLst>
          </p:cNvPr>
          <p:cNvSpPr txBox="1">
            <a:spLocks/>
          </p:cNvSpPr>
          <p:nvPr/>
        </p:nvSpPr>
        <p:spPr>
          <a:xfrm>
            <a:off x="3609907" y="4036885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rgbClr val="0C5D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商业化篇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34AC9F3-24D2-4BEC-B77F-F01A89C0E067}"/>
              </a:ext>
            </a:extLst>
          </p:cNvPr>
          <p:cNvSpPr/>
          <p:nvPr/>
        </p:nvSpPr>
        <p:spPr>
          <a:xfrm>
            <a:off x="2744545" y="4870280"/>
            <a:ext cx="563054" cy="563054"/>
          </a:xfrm>
          <a:prstGeom prst="ellipse">
            <a:avLst/>
          </a:prstGeom>
          <a:solidFill>
            <a:srgbClr val="0C5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副标题 13">
            <a:extLst>
              <a:ext uri="{FF2B5EF4-FFF2-40B4-BE49-F238E27FC236}">
                <a16:creationId xmlns:a16="http://schemas.microsoft.com/office/drawing/2014/main" id="{065C7D32-1805-4759-9852-AD08C0C210DC}"/>
              </a:ext>
            </a:extLst>
          </p:cNvPr>
          <p:cNvSpPr txBox="1">
            <a:spLocks/>
          </p:cNvSpPr>
          <p:nvPr/>
        </p:nvSpPr>
        <p:spPr>
          <a:xfrm>
            <a:off x="2739783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rgbClr val="E9FFD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04</a:t>
            </a:r>
            <a:endParaRPr lang="zh-CN" altLang="en-US" sz="2400" dirty="0">
              <a:solidFill>
                <a:srgbClr val="E9FFD6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副标题 13">
            <a:extLst>
              <a:ext uri="{FF2B5EF4-FFF2-40B4-BE49-F238E27FC236}">
                <a16:creationId xmlns:a16="http://schemas.microsoft.com/office/drawing/2014/main" id="{51EFFF2B-E241-45EA-99D3-902A96EFA4CC}"/>
              </a:ext>
            </a:extLst>
          </p:cNvPr>
          <p:cNvSpPr txBox="1">
            <a:spLocks/>
          </p:cNvSpPr>
          <p:nvPr/>
        </p:nvSpPr>
        <p:spPr>
          <a:xfrm>
            <a:off x="3609907" y="495043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rgbClr val="0C5D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开源大事记</a:t>
            </a:r>
            <a:endParaRPr lang="en-US" altLang="zh-CN" dirty="0">
              <a:solidFill>
                <a:srgbClr val="0C5D6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6" name="图片 15" descr="人">
            <a:extLst>
              <a:ext uri="{FF2B5EF4-FFF2-40B4-BE49-F238E27FC236}">
                <a16:creationId xmlns:a16="http://schemas.microsoft.com/office/drawing/2014/main" id="{DB9DADA5-8AB3-4019-A327-2CACDDF826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476175A-B725-BD61-AB1D-34ABFEAE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370"/>
            <a:ext cx="10515600" cy="610983"/>
          </a:xfrm>
        </p:spPr>
        <p:txBody>
          <a:bodyPr>
            <a:normAutofit/>
          </a:bodyPr>
          <a:lstStyle/>
          <a:p>
            <a:r>
              <a:rPr lang="zh-CN" altLang="en-US" sz="3600" b="1">
                <a:solidFill>
                  <a:srgbClr val="0C5D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问卷篇</a:t>
            </a:r>
            <a:endParaRPr lang="zh-CN" altLang="en-US" sz="3600" b="1" dirty="0">
              <a:solidFill>
                <a:srgbClr val="0C5D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3776D85-70D6-7224-0E5E-D8AED3339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571" y="1100449"/>
            <a:ext cx="5113656" cy="192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22ADAC-30F1-E594-4C7C-6F6D0B3242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12" y="1100449"/>
            <a:ext cx="1918659" cy="19235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02BDA9-AF5F-5F78-DF03-B3B6FB50A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225" y="1436333"/>
            <a:ext cx="1647283" cy="12566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16C076-A548-AE98-678E-20B1E6C55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929" y="1434705"/>
            <a:ext cx="1434195" cy="12549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F167D7-0C5F-B00F-EBC8-F7D9ED7A2B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984" y="1434705"/>
            <a:ext cx="1513285" cy="12549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3E151B-BEC5-19B6-C8E5-37C4C4B7E6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8" y="3155497"/>
            <a:ext cx="3501367" cy="17545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35DACD2-3E87-688F-2B55-1284AB619B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829" y="3154097"/>
            <a:ext cx="2318987" cy="17531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5FCC99-2C80-052C-D937-3B4375931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354" y="3154097"/>
            <a:ext cx="2369405" cy="17531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F4F7716-8874-363D-956A-B8A395CFCC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11" y="5041573"/>
            <a:ext cx="3255787" cy="16864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0BC255-301C-6583-F5D5-1A35A97AC8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8336" y="5041571"/>
            <a:ext cx="2132867" cy="1686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0B9C734-F3D5-3C2D-2405-AA7FC363C7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732" y="5037381"/>
            <a:ext cx="4158408" cy="168373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E4D7EAA-C47D-1D98-9EE1-DB01019A8F9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442" y="5026083"/>
            <a:ext cx="2156373" cy="16950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25CDF92-7C3C-9858-423A-546D9731184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296" y="3149665"/>
            <a:ext cx="3401107" cy="17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BD0A93-492C-D638-354C-71868A86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46"/>
            <a:ext cx="10515600" cy="706351"/>
          </a:xfrm>
        </p:spPr>
        <p:txBody>
          <a:bodyPr>
            <a:normAutofit/>
          </a:bodyPr>
          <a:lstStyle/>
          <a:p>
            <a:r>
              <a:rPr lang="zh-CN" altLang="en-US" sz="3600" b="1">
                <a:solidFill>
                  <a:srgbClr val="0C5D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商业化篇</a:t>
            </a:r>
            <a:endParaRPr lang="zh-CN" altLang="en-US" sz="3600" b="1" dirty="0">
              <a:solidFill>
                <a:srgbClr val="0C5D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9784557-4399-BC26-E668-7B91DF62D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39" y="1313337"/>
            <a:ext cx="3909463" cy="20403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A4EF43-DFF6-3359-972E-93198D80C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478" y="1313337"/>
            <a:ext cx="3916845" cy="20403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00EE795-9786-2929-ABFC-F81CC32E8C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96" y="3478130"/>
            <a:ext cx="5248717" cy="303537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D3340D4-492C-2BAF-DBF6-808688A201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278" y="3478130"/>
            <a:ext cx="5702191" cy="30353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BB0BDEE-1137-F623-182A-783E6F597C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18" y="1313338"/>
            <a:ext cx="4198021" cy="20403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DFD8896-33ED-41C0-AB66-8F501B87D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338" y="4676570"/>
            <a:ext cx="1305483" cy="2040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51A78-2264-4BC0-8B4F-F847544A5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411" y="4676569"/>
            <a:ext cx="1391489" cy="20403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87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BD0A93-492C-D638-354C-71868A86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46"/>
            <a:ext cx="10515600" cy="837680"/>
          </a:xfrm>
        </p:spPr>
        <p:txBody>
          <a:bodyPr>
            <a:normAutofit/>
          </a:bodyPr>
          <a:lstStyle/>
          <a:p>
            <a:r>
              <a:rPr lang="zh-CN" altLang="en-US" sz="3600" b="1">
                <a:solidFill>
                  <a:srgbClr val="0C5D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大记事篇</a:t>
            </a:r>
            <a:endParaRPr lang="zh-CN" altLang="en-US" sz="3600" b="1" dirty="0">
              <a:solidFill>
                <a:srgbClr val="0C5D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8716A5-5932-4596-8003-336DA2717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54" y="1650039"/>
            <a:ext cx="2877628" cy="19184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7F4780-BB08-4BBD-8DE9-D7EF686CE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05" y="1650039"/>
            <a:ext cx="2877629" cy="19184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6500461-EAC0-4BE9-953E-D461B864C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56" y="1650039"/>
            <a:ext cx="2877629" cy="191841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D95209D-0846-48A0-9BA9-D93C32C97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43" y="1650039"/>
            <a:ext cx="1910693" cy="269576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282DCE7-48F8-40D0-94F4-4E066C13F1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56" y="3789405"/>
            <a:ext cx="2877629" cy="2157378"/>
          </a:xfrm>
          <a:prstGeom prst="rect">
            <a:avLst/>
          </a:prstGeom>
        </p:spPr>
      </p:pic>
      <p:pic>
        <p:nvPicPr>
          <p:cNvPr id="1026" name="Picture 2" descr="KubeCon + CloudNativeCon + Open Source Summit China | LF Asia, LLC">
            <a:extLst>
              <a:ext uri="{FF2B5EF4-FFF2-40B4-BE49-F238E27FC236}">
                <a16:creationId xmlns:a16="http://schemas.microsoft.com/office/drawing/2014/main" id="{C9C62BDC-0334-4E9E-A95D-03A29E679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05" y="3789405"/>
            <a:ext cx="3410045" cy="178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4E896E4-886B-41D5-ACFF-FEA4FD2AAB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70" y="3789405"/>
            <a:ext cx="2677304" cy="178459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0C07EF-F9E0-4352-91AE-9ACC238F66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3" y="4493406"/>
            <a:ext cx="1910693" cy="12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476175A-B725-BD61-AB1D-34ABFEAE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30"/>
            <a:ext cx="10515600" cy="610983"/>
          </a:xfrm>
        </p:spPr>
        <p:txBody>
          <a:bodyPr>
            <a:normAutofit/>
          </a:bodyPr>
          <a:lstStyle/>
          <a:p>
            <a:r>
              <a:rPr lang="zh-CN" altLang="en-US" sz="3600" b="1">
                <a:solidFill>
                  <a:srgbClr val="0C5D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数据篇</a:t>
            </a:r>
            <a:endParaRPr lang="zh-CN" altLang="en-US" sz="3600" b="1" dirty="0">
              <a:solidFill>
                <a:srgbClr val="0C5D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5B05A7-D774-E299-BA44-B99DFB75E66E}"/>
              </a:ext>
            </a:extLst>
          </p:cNvPr>
          <p:cNvSpPr txBox="1"/>
          <p:nvPr/>
        </p:nvSpPr>
        <p:spPr>
          <a:xfrm>
            <a:off x="390564" y="1087470"/>
            <a:ext cx="2124717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zh-CN" sz="1600" b="1" dirty="0">
                <a:latin typeface="Calibri" panose="020F0502020204030204" pitchFamily="34" charset="0"/>
                <a:ea typeface="仿宋_GB2312"/>
                <a:cs typeface="仿宋_GB2312"/>
              </a:rPr>
              <a:t>通用指标：</a:t>
            </a:r>
            <a:endParaRPr lang="en-US" altLang="zh-CN" sz="1600" b="1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活跃度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仿宋_GB2312"/>
                <a:ea typeface="仿宋_GB2312"/>
                <a:cs typeface="仿宋_GB2312"/>
              </a:rPr>
              <a:t>OpenRank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仿宋_GB2312"/>
                <a:ea typeface="仿宋_GB2312"/>
                <a:cs typeface="仿宋_GB2312"/>
              </a:rPr>
              <a:t>Star</a:t>
            </a:r>
            <a:r>
              <a:rPr lang="zh-CN" altLang="en-US" sz="1600" dirty="0">
                <a:latin typeface="仿宋_GB2312"/>
                <a:ea typeface="仿宋_GB2312"/>
                <a:cs typeface="仿宋_GB2312"/>
              </a:rPr>
              <a:t>、</a:t>
            </a:r>
            <a:r>
              <a:rPr lang="en-US" altLang="zh-CN" sz="1600" dirty="0">
                <a:latin typeface="仿宋_GB2312"/>
                <a:ea typeface="仿宋_GB2312"/>
                <a:cs typeface="仿宋_GB2312"/>
              </a:rPr>
              <a:t>Fork</a:t>
            </a:r>
            <a:endParaRPr lang="zh-CN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600" b="1" dirty="0">
                <a:latin typeface="Calibri" panose="020F0502020204030204" pitchFamily="34" charset="0"/>
                <a:ea typeface="仿宋_GB2312"/>
                <a:cs typeface="仿宋_GB2312"/>
              </a:rPr>
              <a:t>社区指标</a:t>
            </a:r>
            <a:r>
              <a:rPr lang="zh-CN" altLang="en-US" sz="1600" b="1" dirty="0">
                <a:latin typeface="Calibri" panose="020F0502020204030204" pitchFamily="34" charset="0"/>
                <a:ea typeface="仿宋_GB2312"/>
                <a:cs typeface="仿宋_GB2312"/>
              </a:rPr>
              <a:t>：</a:t>
            </a:r>
            <a:endParaRPr lang="en-US" altLang="zh-CN" sz="1600" b="1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项目参与者数量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新贡献者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巴士系数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仿宋_GB2312"/>
                <a:ea typeface="仿宋_GB2312"/>
                <a:cs typeface="仿宋_GB2312"/>
              </a:rPr>
              <a:t>Issue</a:t>
            </a: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解决时间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第一次关闭</a:t>
            </a:r>
            <a:r>
              <a:rPr lang="en-US" altLang="zh-CN" sz="1600" dirty="0">
                <a:latin typeface="仿宋_GB2312"/>
                <a:ea typeface="仿宋_GB2312"/>
                <a:cs typeface="仿宋_GB2312"/>
              </a:rPr>
              <a:t>Issue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反馈时间</a:t>
            </a:r>
            <a:endParaRPr lang="zh-CN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600" b="1" dirty="0">
                <a:latin typeface="Calibri" panose="020F0502020204030204" pitchFamily="34" charset="0"/>
                <a:ea typeface="仿宋_GB2312"/>
                <a:cs typeface="仿宋_GB2312"/>
              </a:rPr>
              <a:t>项目分析指标</a:t>
            </a:r>
            <a:r>
              <a:rPr lang="zh-CN" altLang="en-US" sz="1600" b="1" dirty="0">
                <a:latin typeface="Calibri" panose="020F0502020204030204" pitchFamily="34" charset="0"/>
                <a:ea typeface="仿宋_GB2312"/>
                <a:cs typeface="仿宋_GB2312"/>
              </a:rPr>
              <a:t>：</a:t>
            </a:r>
            <a:endParaRPr lang="en-US" altLang="zh-CN" sz="1600" b="1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注释覆盖度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静态测试覆盖度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CN" altLang="zh-CN" sz="1600" dirty="0">
                <a:latin typeface="Calibri" panose="020F0502020204030204" pitchFamily="34" charset="0"/>
                <a:ea typeface="仿宋_GB2312"/>
                <a:cs typeface="仿宋_GB2312"/>
              </a:rPr>
              <a:t>代码复用度</a:t>
            </a:r>
            <a:endParaRPr lang="zh-CN" altLang="zh-CN" sz="1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B7F05C8-1B83-D0AF-F725-88BED4DED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401" y="977513"/>
            <a:ext cx="9168183" cy="13356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B5BFF49-2D43-D032-2F73-AE39CA7926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400" y="2424050"/>
            <a:ext cx="9141037" cy="16670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109162-003C-B595-07F1-9621D0024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19" y="4205123"/>
            <a:ext cx="3722816" cy="25069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816D20-4D6F-2926-A54F-9A2E35D1B7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465" y="4208198"/>
            <a:ext cx="3279279" cy="25007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C9A100E-8C05-1C7A-037D-A4D27C29D9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973" y="4200129"/>
            <a:ext cx="1188841" cy="25027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7DCDB8-22F4-AC07-7C44-5F9177DD6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81" y="4878731"/>
            <a:ext cx="825661" cy="8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367C848-CCBE-D884-452E-A3C40BB98AFB}"/>
              </a:ext>
            </a:extLst>
          </p:cNvPr>
          <p:cNvSpPr txBox="1"/>
          <p:nvPr/>
        </p:nvSpPr>
        <p:spPr>
          <a:xfrm>
            <a:off x="987478" y="5082152"/>
            <a:ext cx="162871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</a:rPr>
              <a:t>OpenDigger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53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9D8A73-4259-F835-7424-C39354859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84" y="2751227"/>
            <a:ext cx="1850338" cy="62505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CBC5575-DD9F-A32D-1579-73CF3A5445A0}"/>
              </a:ext>
            </a:extLst>
          </p:cNvPr>
          <p:cNvSpPr txBox="1"/>
          <p:nvPr/>
        </p:nvSpPr>
        <p:spPr>
          <a:xfrm>
            <a:off x="648042" y="1311468"/>
            <a:ext cx="10895915" cy="141145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144000" tIns="72000" rIns="144000" bIns="10800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u="sng" dirty="0">
                <a:solidFill>
                  <a:srgbClr val="E50B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OpenDigger</a:t>
            </a:r>
            <a:r>
              <a:rPr lang="zh-CN" altLang="en-US" sz="2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是一个面向开源软件生态数据的一站式分析挖掘平台，目标是构建开源领域的数据生态，成为促进开源生态持续发展的数据基础设施开源项目。</a:t>
            </a:r>
            <a:endParaRPr lang="en-US" altLang="zh-CN" sz="24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开源项目群：</a:t>
            </a:r>
            <a:r>
              <a:rPr lang="en-US" altLang="zh-CN" sz="2000" u="sng" dirty="0">
                <a:solidFill>
                  <a:srgbClr val="E50B6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OpenDigger</a:t>
            </a: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+ </a:t>
            </a:r>
            <a:r>
              <a:rPr lang="en-US" altLang="zh-CN" sz="2000" u="sng" dirty="0">
                <a:solidFill>
                  <a:srgbClr val="E50B6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OpenLeaderboard</a:t>
            </a: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+ </a:t>
            </a:r>
            <a:r>
              <a:rPr lang="en-US" altLang="zh-CN" sz="2000" u="sng" dirty="0">
                <a:solidFill>
                  <a:srgbClr val="E50B6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Hypercrx</a:t>
            </a: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+ </a:t>
            </a:r>
            <a:r>
              <a:rPr lang="en-US" altLang="zh-CN" sz="2000" u="sng" dirty="0">
                <a:solidFill>
                  <a:srgbClr val="E50B6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OpenDashboard</a:t>
            </a: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+ + OSGraph ……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2CB203-78BE-B66D-C527-A9578C2E0085}"/>
              </a:ext>
            </a:extLst>
          </p:cNvPr>
          <p:cNvSpPr txBox="1"/>
          <p:nvPr/>
        </p:nvSpPr>
        <p:spPr>
          <a:xfrm>
            <a:off x="7495462" y="2896980"/>
            <a:ext cx="404849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https://github.com/X-lab2017/open-digger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D15390E-98BE-EDF9-994C-32965748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54" y="307105"/>
            <a:ext cx="10377692" cy="891474"/>
          </a:xfrm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实现：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OpenDigger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源项目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C9E823-CEC2-4567-B910-404FA899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72" y="3382036"/>
            <a:ext cx="10023054" cy="27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476175A-B725-BD61-AB1D-34ABFEAE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30"/>
            <a:ext cx="10515600" cy="610983"/>
          </a:xfrm>
        </p:spPr>
        <p:txBody>
          <a:bodyPr>
            <a:normAutofit/>
          </a:bodyPr>
          <a:lstStyle/>
          <a:p>
            <a:r>
              <a:rPr lang="zh-CN" altLang="en-US" sz="3600" b="1">
                <a:solidFill>
                  <a:srgbClr val="0C5D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数据篇</a:t>
            </a:r>
            <a:endParaRPr lang="zh-CN" altLang="en-US" sz="3600" b="1" dirty="0">
              <a:solidFill>
                <a:srgbClr val="0C5D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F6A6262-16CF-595D-18F3-BDEB001D8C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77" y="1070032"/>
            <a:ext cx="3927231" cy="258267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B09EDE0-2EC6-5109-44A1-E1ED6EBF55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044" y="906709"/>
            <a:ext cx="7297619" cy="14521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425B38-E69B-E209-3D3C-739C021CFB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044" y="2391054"/>
            <a:ext cx="7297619" cy="138461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0F9CEC6-5EC3-ED6D-3BDC-FA618605F3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044" y="3791044"/>
            <a:ext cx="7297619" cy="13748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99DDD92-063F-8EE0-7F49-C1BE7D8CAC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044" y="5146617"/>
            <a:ext cx="3927231" cy="13467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669EEA-099C-07D3-8296-3541C76E97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75" y="3776539"/>
            <a:ext cx="3927231" cy="268763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0A33B4C-3F09-8207-18B6-8EF35BB642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366" y="5150492"/>
            <a:ext cx="3872297" cy="13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501</Words>
  <Application>Microsoft Office PowerPoint</Application>
  <PresentationFormat>宽屏</PresentationFormat>
  <Paragraphs>94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阿里巴巴普惠体 R</vt:lpstr>
      <vt:lpstr>等线</vt:lpstr>
      <vt:lpstr>仿宋_GB2312</vt:lpstr>
      <vt:lpstr>黑体</vt:lpstr>
      <vt:lpstr>思源黑体 CN Bold</vt:lpstr>
      <vt:lpstr>微软雅黑</vt:lpstr>
      <vt:lpstr>微软雅黑</vt:lpstr>
      <vt:lpstr>Arial</vt:lpstr>
      <vt:lpstr>Arial</vt:lpstr>
      <vt:lpstr>Calibri</vt:lpstr>
      <vt:lpstr>Office 主题​​</vt:lpstr>
      <vt:lpstr>中国开源年度报告预览</vt:lpstr>
      <vt:lpstr>中国开源年度报告发展历史</vt:lpstr>
      <vt:lpstr>主要内容</vt:lpstr>
      <vt:lpstr>问卷篇</vt:lpstr>
      <vt:lpstr>商业化篇</vt:lpstr>
      <vt:lpstr>大记事篇</vt:lpstr>
      <vt:lpstr>数据篇</vt:lpstr>
      <vt:lpstr>实现：OpenDigger 开源项目</vt:lpstr>
      <vt:lpstr>数据篇</vt:lpstr>
      <vt:lpstr>亮点1：更加专业的分析框架</vt:lpstr>
      <vt:lpstr>OpenDigger 的专业支持与开放式协作</vt:lpstr>
      <vt:lpstr>亮点2：更加深入的分析领域</vt:lpstr>
      <vt:lpstr>亮点3：更加多样的分析视角</vt:lpstr>
      <vt:lpstr>亮点4：更加有趣的分析方法</vt:lpstr>
      <vt:lpstr>AI 技术洞察与演变</vt:lpstr>
      <vt:lpstr>亮点5：更加全面的分析合作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1</cp:lastModifiedBy>
  <cp:revision>143</cp:revision>
  <dcterms:created xsi:type="dcterms:W3CDTF">2022-06-28T09:26:00Z</dcterms:created>
  <dcterms:modified xsi:type="dcterms:W3CDTF">2023-10-24T00:45:51Z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