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oboto Slab"/>
      <p:regular r:id="rId37"/>
      <p:bold r:id="rId38"/>
    </p:embeddedFon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Slab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cc3d6a50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cc3d6a5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47d436bc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47d436bc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47d436bc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47d436bc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47d436bc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47d436bc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47d436bc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47d436bc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47d436bc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47d436bc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47d436bc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47d436bc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53637fd3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253637fd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b058ea53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b058ea53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b058ea5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2b058ea5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2b058ea53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2b058ea5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53637fd3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253637fd3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53637fd3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253637fd3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92dfc0e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492dfc0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447d436bc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447d436bc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47d436bc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447d436bc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47d436bc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447d436bc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53637fd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253637fd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253637fd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253637fd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47d436bc9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447d436bc9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47d436bc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447d436bc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4f2a4c3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4f2a4c3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47d436bc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447d436bc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cc3d6a5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cc3d6a5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47d436b2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47d436b2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47d436bc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47d436bc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47d436b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47d436b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47d436bc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47d436bc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53637fd3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53637fd3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47d436bc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47d436bc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eightfish-org/eightfish/blob/master/docs/eightfish_mvc_intro.md" TargetMode="External"/><Relationship Id="rId4" Type="http://schemas.openxmlformats.org/officeDocument/2006/relationships/hyperlink" Target="https://github.com/eightfish-org/eightfish/blob/master/eightfish-derive/src/eight_fish_model.rs#L134" TargetMode="External"/><Relationship Id="rId5" Type="http://schemas.openxmlformats.org/officeDocument/2006/relationships/hyperlink" Target="https://github.com/eightfish-org/eightfish/blob/master/docker/docker-compose-1node.y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ithub.com/eightfish-org/eightfish/blob/master/docker/docker-compose-4node.y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ithub.com/eightfish-org/gutp" TargetMode="External"/><Relationship Id="rId4" Type="http://schemas.openxmlformats.org/officeDocument/2006/relationships/hyperlink" Target="https://github.com/miketang84/meblo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daogangtang@gmail.com" TargetMode="External"/><Relationship Id="rId4" Type="http://schemas.openxmlformats.org/officeDocument/2006/relationships/hyperlink" Target="mailto:daogangtang@gmail.com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aritytech.github.io/substrate/master/sp_runtime/offchain/trait.TransactionPool.html" TargetMode="External"/><Relationship Id="rId4" Type="http://schemas.openxmlformats.org/officeDocument/2006/relationships/hyperlink" Target="https://paritytech.github.io/substrate/master/sp_runtime/offchain/trait.OffchainStorage.html" TargetMode="External"/><Relationship Id="rId5" Type="http://schemas.openxmlformats.org/officeDocument/2006/relationships/hyperlink" Target="https://paritytech.github.io/substrate/master/sp_runtime/offchain/struct.Timestamp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fermyon.com/spin" TargetMode="External"/><Relationship Id="rId4" Type="http://schemas.openxmlformats.org/officeDocument/2006/relationships/hyperlink" Target="https://www.fermyon.com/sp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Technical requirements</a:t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7070375" y="29679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Spin Worker</a:t>
            </a:r>
            <a:endParaRPr sz="1000"/>
          </a:p>
        </p:txBody>
      </p:sp>
      <p:cxnSp>
        <p:nvCxnSpPr>
          <p:cNvPr id="129" name="Google Shape;129;p22"/>
          <p:cNvCxnSpPr>
            <a:stCxn id="130" idx="3"/>
            <a:endCxn id="131" idx="1"/>
          </p:cNvCxnSpPr>
          <p:nvPr/>
        </p:nvCxnSpPr>
        <p:spPr>
          <a:xfrm>
            <a:off x="4679250" y="3232225"/>
            <a:ext cx="65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132" name="Google Shape;132;p22"/>
          <p:cNvGrpSpPr/>
          <p:nvPr/>
        </p:nvGrpSpPr>
        <p:grpSpPr>
          <a:xfrm>
            <a:off x="971200" y="2253175"/>
            <a:ext cx="1926900" cy="1958100"/>
            <a:chOff x="971200" y="2253175"/>
            <a:chExt cx="1926900" cy="1958100"/>
          </a:xfrm>
        </p:grpSpPr>
        <p:grpSp>
          <p:nvGrpSpPr>
            <p:cNvPr id="133" name="Google Shape;133;p22"/>
            <p:cNvGrpSpPr/>
            <p:nvPr/>
          </p:nvGrpSpPr>
          <p:grpSpPr>
            <a:xfrm>
              <a:off x="971200" y="2253175"/>
              <a:ext cx="1926900" cy="1958100"/>
              <a:chOff x="1351900" y="2214350"/>
              <a:chExt cx="1926900" cy="1958100"/>
            </a:xfrm>
          </p:grpSpPr>
          <p:sp>
            <p:nvSpPr>
              <p:cNvPr id="134" name="Google Shape;134;p22"/>
              <p:cNvSpPr/>
              <p:nvPr/>
            </p:nvSpPr>
            <p:spPr>
              <a:xfrm>
                <a:off x="1351900" y="2214350"/>
                <a:ext cx="1926900" cy="1958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2"/>
              <p:cNvSpPr/>
              <p:nvPr/>
            </p:nvSpPr>
            <p:spPr>
              <a:xfrm>
                <a:off x="2223850" y="26605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Runtime</a:t>
                </a:r>
                <a:endParaRPr sz="1000"/>
              </a:p>
            </p:txBody>
          </p:sp>
          <p:sp>
            <p:nvSpPr>
              <p:cNvPr id="136" name="Google Shape;136;p22"/>
              <p:cNvSpPr/>
              <p:nvPr/>
            </p:nvSpPr>
            <p:spPr>
              <a:xfrm>
                <a:off x="2223850" y="32480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OCW</a:t>
                </a:r>
                <a:endParaRPr sz="1000"/>
              </a:p>
            </p:txBody>
          </p:sp>
        </p:grpSp>
        <p:sp>
          <p:nvSpPr>
            <p:cNvPr id="137" name="Google Shape;137;p22"/>
            <p:cNvSpPr txBox="1"/>
            <p:nvPr/>
          </p:nvSpPr>
          <p:spPr>
            <a:xfrm>
              <a:off x="1030075" y="2880250"/>
              <a:ext cx="84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Substrate Node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1" name="Google Shape;131;p22"/>
          <p:cNvSpPr/>
          <p:nvPr/>
        </p:nvSpPr>
        <p:spPr>
          <a:xfrm>
            <a:off x="5334750" y="29679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Redis</a:t>
            </a:r>
            <a:endParaRPr sz="1000"/>
          </a:p>
        </p:txBody>
      </p:sp>
      <p:sp>
        <p:nvSpPr>
          <p:cNvPr id="130" name="Google Shape;130;p22"/>
          <p:cNvSpPr/>
          <p:nvPr/>
        </p:nvSpPr>
        <p:spPr>
          <a:xfrm>
            <a:off x="3490350" y="29679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Subxt proxy</a:t>
            </a:r>
            <a:endParaRPr sz="1000"/>
          </a:p>
        </p:txBody>
      </p:sp>
      <p:cxnSp>
        <p:nvCxnSpPr>
          <p:cNvPr id="138" name="Google Shape;138;p22"/>
          <p:cNvCxnSpPr/>
          <p:nvPr/>
        </p:nvCxnSpPr>
        <p:spPr>
          <a:xfrm>
            <a:off x="2898088" y="3232225"/>
            <a:ext cx="59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9" name="Google Shape;139;p22"/>
          <p:cNvCxnSpPr>
            <a:stCxn id="131" idx="3"/>
            <a:endCxn id="128" idx="1"/>
          </p:cNvCxnSpPr>
          <p:nvPr/>
        </p:nvCxnSpPr>
        <p:spPr>
          <a:xfrm>
            <a:off x="6523650" y="3232225"/>
            <a:ext cx="546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Spin worker: an enhanced OCW</a:t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3284700" y="2513950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Spin Worker</a:t>
            </a:r>
            <a:endParaRPr sz="1000"/>
          </a:p>
        </p:txBody>
      </p:sp>
      <p:sp>
        <p:nvSpPr>
          <p:cNvPr id="146" name="Google Shape;146;p23"/>
          <p:cNvSpPr/>
          <p:nvPr/>
        </p:nvSpPr>
        <p:spPr>
          <a:xfrm>
            <a:off x="5637725" y="999000"/>
            <a:ext cx="1499472" cy="6861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Internet</a:t>
            </a:r>
            <a:endParaRPr sz="1200"/>
          </a:p>
        </p:txBody>
      </p:sp>
      <p:sp>
        <p:nvSpPr>
          <p:cNvPr id="147" name="Google Shape;147;p23"/>
          <p:cNvSpPr/>
          <p:nvPr/>
        </p:nvSpPr>
        <p:spPr>
          <a:xfrm>
            <a:off x="5971788" y="1961899"/>
            <a:ext cx="831350" cy="955675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DB</a:t>
            </a:r>
            <a:endParaRPr sz="1200"/>
          </a:p>
        </p:txBody>
      </p:sp>
      <p:sp>
        <p:nvSpPr>
          <p:cNvPr id="148" name="Google Shape;148;p23"/>
          <p:cNvSpPr/>
          <p:nvPr/>
        </p:nvSpPr>
        <p:spPr>
          <a:xfrm>
            <a:off x="5752450" y="3194350"/>
            <a:ext cx="1188900" cy="52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Intense Computing</a:t>
            </a:r>
            <a:endParaRPr sz="1000"/>
          </a:p>
        </p:txBody>
      </p:sp>
      <p:sp>
        <p:nvSpPr>
          <p:cNvPr id="149" name="Google Shape;149;p23"/>
          <p:cNvSpPr/>
          <p:nvPr/>
        </p:nvSpPr>
        <p:spPr>
          <a:xfrm>
            <a:off x="5752450" y="3999725"/>
            <a:ext cx="1188900" cy="528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Blocking IO</a:t>
            </a:r>
            <a:endParaRPr sz="1000"/>
          </a:p>
        </p:txBody>
      </p:sp>
      <p:cxnSp>
        <p:nvCxnSpPr>
          <p:cNvPr id="150" name="Google Shape;150;p23"/>
          <p:cNvCxnSpPr>
            <a:stCxn id="145" idx="3"/>
            <a:endCxn id="146" idx="2"/>
          </p:cNvCxnSpPr>
          <p:nvPr/>
        </p:nvCxnSpPr>
        <p:spPr>
          <a:xfrm flipH="1" rot="10800000">
            <a:off x="4473600" y="1342150"/>
            <a:ext cx="1168800" cy="1436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51" name="Google Shape;151;p23"/>
          <p:cNvCxnSpPr>
            <a:stCxn id="145" idx="3"/>
            <a:endCxn id="147" idx="2"/>
          </p:cNvCxnSpPr>
          <p:nvPr/>
        </p:nvCxnSpPr>
        <p:spPr>
          <a:xfrm flipH="1" rot="10800000">
            <a:off x="4473600" y="2439850"/>
            <a:ext cx="1498200" cy="338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52" name="Google Shape;152;p23"/>
          <p:cNvCxnSpPr>
            <a:stCxn id="145" idx="3"/>
            <a:endCxn id="148" idx="2"/>
          </p:cNvCxnSpPr>
          <p:nvPr/>
        </p:nvCxnSpPr>
        <p:spPr>
          <a:xfrm>
            <a:off x="4473600" y="2778250"/>
            <a:ext cx="1278900" cy="68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53" name="Google Shape;153;p23"/>
          <p:cNvCxnSpPr>
            <a:stCxn id="145" idx="3"/>
            <a:endCxn id="149" idx="1"/>
          </p:cNvCxnSpPr>
          <p:nvPr/>
        </p:nvCxnSpPr>
        <p:spPr>
          <a:xfrm>
            <a:off x="4473600" y="2778250"/>
            <a:ext cx="1278900" cy="148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4" name="Google Shape;154;p23"/>
          <p:cNvSpPr/>
          <p:nvPr/>
        </p:nvSpPr>
        <p:spPr>
          <a:xfrm>
            <a:off x="1165425" y="2370400"/>
            <a:ext cx="870300" cy="815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RPC</a:t>
            </a:r>
            <a:endParaRPr sz="1200"/>
          </a:p>
        </p:txBody>
      </p:sp>
      <p:cxnSp>
        <p:nvCxnSpPr>
          <p:cNvPr id="155" name="Google Shape;155;p23"/>
          <p:cNvCxnSpPr>
            <a:stCxn id="154" idx="6"/>
            <a:endCxn id="145" idx="1"/>
          </p:cNvCxnSpPr>
          <p:nvPr/>
        </p:nvCxnSpPr>
        <p:spPr>
          <a:xfrm>
            <a:off x="2035725" y="2778250"/>
            <a:ext cx="1248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Step 2: make it more useful</a:t>
            </a:r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6613175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Spin Worker</a:t>
            </a:r>
            <a:endParaRPr sz="1000"/>
          </a:p>
        </p:txBody>
      </p:sp>
      <p:cxnSp>
        <p:nvCxnSpPr>
          <p:cNvPr id="162" name="Google Shape;162;p24"/>
          <p:cNvCxnSpPr>
            <a:stCxn id="163" idx="3"/>
            <a:endCxn id="164" idx="1"/>
          </p:cNvCxnSpPr>
          <p:nvPr/>
        </p:nvCxnSpPr>
        <p:spPr>
          <a:xfrm>
            <a:off x="4222050" y="2546425"/>
            <a:ext cx="65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165" name="Google Shape;165;p24"/>
          <p:cNvGrpSpPr/>
          <p:nvPr/>
        </p:nvGrpSpPr>
        <p:grpSpPr>
          <a:xfrm>
            <a:off x="514000" y="1567375"/>
            <a:ext cx="1926900" cy="1958100"/>
            <a:chOff x="971200" y="2253175"/>
            <a:chExt cx="1926900" cy="1958100"/>
          </a:xfrm>
        </p:grpSpPr>
        <p:grpSp>
          <p:nvGrpSpPr>
            <p:cNvPr id="166" name="Google Shape;166;p24"/>
            <p:cNvGrpSpPr/>
            <p:nvPr/>
          </p:nvGrpSpPr>
          <p:grpSpPr>
            <a:xfrm>
              <a:off x="971200" y="2253175"/>
              <a:ext cx="1926900" cy="1958100"/>
              <a:chOff x="1351900" y="2214350"/>
              <a:chExt cx="1926900" cy="1958100"/>
            </a:xfrm>
          </p:grpSpPr>
          <p:sp>
            <p:nvSpPr>
              <p:cNvPr id="167" name="Google Shape;167;p24"/>
              <p:cNvSpPr/>
              <p:nvPr/>
            </p:nvSpPr>
            <p:spPr>
              <a:xfrm>
                <a:off x="1351900" y="2214350"/>
                <a:ext cx="1926900" cy="1958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>
                <a:off x="2223850" y="26605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Runtime</a:t>
                </a:r>
                <a:endParaRPr sz="1000"/>
              </a:p>
            </p:txBody>
          </p:sp>
          <p:sp>
            <p:nvSpPr>
              <p:cNvPr id="169" name="Google Shape;169;p24"/>
              <p:cNvSpPr/>
              <p:nvPr/>
            </p:nvSpPr>
            <p:spPr>
              <a:xfrm>
                <a:off x="2223850" y="32480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OCW</a:t>
                </a:r>
                <a:endParaRPr sz="1000"/>
              </a:p>
            </p:txBody>
          </p:sp>
        </p:grpSp>
        <p:sp>
          <p:nvSpPr>
            <p:cNvPr id="170" name="Google Shape;170;p24"/>
            <p:cNvSpPr txBox="1"/>
            <p:nvPr/>
          </p:nvSpPr>
          <p:spPr>
            <a:xfrm>
              <a:off x="1030075" y="2880250"/>
              <a:ext cx="84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Substrate Node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4" name="Google Shape;164;p24"/>
          <p:cNvSpPr/>
          <p:nvPr/>
        </p:nvSpPr>
        <p:spPr>
          <a:xfrm>
            <a:off x="48775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Redis</a:t>
            </a:r>
            <a:endParaRPr sz="1000"/>
          </a:p>
        </p:txBody>
      </p:sp>
      <p:sp>
        <p:nvSpPr>
          <p:cNvPr id="163" name="Google Shape;163;p24"/>
          <p:cNvSpPr/>
          <p:nvPr/>
        </p:nvSpPr>
        <p:spPr>
          <a:xfrm>
            <a:off x="30331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Subxt proxy</a:t>
            </a:r>
            <a:endParaRPr sz="1000"/>
          </a:p>
        </p:txBody>
      </p:sp>
      <p:cxnSp>
        <p:nvCxnSpPr>
          <p:cNvPr id="171" name="Google Shape;171;p24"/>
          <p:cNvCxnSpPr/>
          <p:nvPr/>
        </p:nvCxnSpPr>
        <p:spPr>
          <a:xfrm>
            <a:off x="2440888" y="2546425"/>
            <a:ext cx="59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72" name="Google Shape;172;p24"/>
          <p:cNvCxnSpPr>
            <a:stCxn id="164" idx="3"/>
            <a:endCxn id="161" idx="1"/>
          </p:cNvCxnSpPr>
          <p:nvPr/>
        </p:nvCxnSpPr>
        <p:spPr>
          <a:xfrm>
            <a:off x="6066450" y="2546425"/>
            <a:ext cx="546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3" name="Google Shape;173;p24"/>
          <p:cNvSpPr/>
          <p:nvPr/>
        </p:nvSpPr>
        <p:spPr>
          <a:xfrm>
            <a:off x="6788075" y="3457475"/>
            <a:ext cx="839100" cy="10877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SQL DB</a:t>
            </a:r>
            <a:endParaRPr sz="1200"/>
          </a:p>
        </p:txBody>
      </p:sp>
      <p:cxnSp>
        <p:nvCxnSpPr>
          <p:cNvPr id="174" name="Google Shape;174;p24"/>
          <p:cNvCxnSpPr>
            <a:stCxn id="173" idx="1"/>
            <a:endCxn id="161" idx="2"/>
          </p:cNvCxnSpPr>
          <p:nvPr/>
        </p:nvCxnSpPr>
        <p:spPr>
          <a:xfrm rot="10800000">
            <a:off x="7207625" y="2810675"/>
            <a:ext cx="0" cy="64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Step 3: make it further useful</a:t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6841775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Spin Worker</a:t>
            </a:r>
            <a:endParaRPr sz="1000"/>
          </a:p>
        </p:txBody>
      </p:sp>
      <p:cxnSp>
        <p:nvCxnSpPr>
          <p:cNvPr id="181" name="Google Shape;181;p25"/>
          <p:cNvCxnSpPr>
            <a:stCxn id="182" idx="3"/>
            <a:endCxn id="183" idx="1"/>
          </p:cNvCxnSpPr>
          <p:nvPr/>
        </p:nvCxnSpPr>
        <p:spPr>
          <a:xfrm>
            <a:off x="4222050" y="2546425"/>
            <a:ext cx="73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184" name="Google Shape;184;p25"/>
          <p:cNvGrpSpPr/>
          <p:nvPr/>
        </p:nvGrpSpPr>
        <p:grpSpPr>
          <a:xfrm>
            <a:off x="514000" y="1567375"/>
            <a:ext cx="1926900" cy="1958100"/>
            <a:chOff x="971200" y="2253175"/>
            <a:chExt cx="1926900" cy="1958100"/>
          </a:xfrm>
        </p:grpSpPr>
        <p:grpSp>
          <p:nvGrpSpPr>
            <p:cNvPr id="185" name="Google Shape;185;p25"/>
            <p:cNvGrpSpPr/>
            <p:nvPr/>
          </p:nvGrpSpPr>
          <p:grpSpPr>
            <a:xfrm>
              <a:off x="971200" y="2253175"/>
              <a:ext cx="1926900" cy="1958100"/>
              <a:chOff x="1351900" y="2214350"/>
              <a:chExt cx="1926900" cy="1958100"/>
            </a:xfrm>
          </p:grpSpPr>
          <p:sp>
            <p:nvSpPr>
              <p:cNvPr id="186" name="Google Shape;186;p25"/>
              <p:cNvSpPr/>
              <p:nvPr/>
            </p:nvSpPr>
            <p:spPr>
              <a:xfrm>
                <a:off x="1351900" y="2214350"/>
                <a:ext cx="1926900" cy="1958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2223850" y="26605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Runtime</a:t>
                </a:r>
                <a:endParaRPr sz="1000"/>
              </a:p>
            </p:txBody>
          </p:sp>
          <p:sp>
            <p:nvSpPr>
              <p:cNvPr id="188" name="Google Shape;188;p25"/>
              <p:cNvSpPr/>
              <p:nvPr/>
            </p:nvSpPr>
            <p:spPr>
              <a:xfrm>
                <a:off x="2223850" y="32480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OCW</a:t>
                </a:r>
                <a:endParaRPr sz="1000"/>
              </a:p>
            </p:txBody>
          </p:sp>
        </p:grpSp>
        <p:sp>
          <p:nvSpPr>
            <p:cNvPr id="189" name="Google Shape;189;p25"/>
            <p:cNvSpPr txBox="1"/>
            <p:nvPr/>
          </p:nvSpPr>
          <p:spPr>
            <a:xfrm>
              <a:off x="1030075" y="2880250"/>
              <a:ext cx="84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Substrate Node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3" name="Google Shape;183;p25"/>
          <p:cNvSpPr/>
          <p:nvPr/>
        </p:nvSpPr>
        <p:spPr>
          <a:xfrm>
            <a:off x="49537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Redis</a:t>
            </a:r>
            <a:endParaRPr sz="1000"/>
          </a:p>
        </p:txBody>
      </p:sp>
      <p:sp>
        <p:nvSpPr>
          <p:cNvPr id="182" name="Google Shape;182;p25"/>
          <p:cNvSpPr/>
          <p:nvPr/>
        </p:nvSpPr>
        <p:spPr>
          <a:xfrm>
            <a:off x="30331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Subxt proxy</a:t>
            </a:r>
            <a:endParaRPr sz="1000"/>
          </a:p>
        </p:txBody>
      </p:sp>
      <p:cxnSp>
        <p:nvCxnSpPr>
          <p:cNvPr id="190" name="Google Shape;190;p25"/>
          <p:cNvCxnSpPr>
            <a:stCxn id="186" idx="6"/>
            <a:endCxn id="182" idx="1"/>
          </p:cNvCxnSpPr>
          <p:nvPr/>
        </p:nvCxnSpPr>
        <p:spPr>
          <a:xfrm>
            <a:off x="2440900" y="2546425"/>
            <a:ext cx="59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1" name="Google Shape;191;p25"/>
          <p:cNvCxnSpPr>
            <a:stCxn id="183" idx="3"/>
            <a:endCxn id="180" idx="1"/>
          </p:cNvCxnSpPr>
          <p:nvPr/>
        </p:nvCxnSpPr>
        <p:spPr>
          <a:xfrm>
            <a:off x="6142650" y="2546425"/>
            <a:ext cx="69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2" name="Google Shape;192;p25"/>
          <p:cNvSpPr/>
          <p:nvPr/>
        </p:nvSpPr>
        <p:spPr>
          <a:xfrm>
            <a:off x="7016675" y="3457475"/>
            <a:ext cx="839100" cy="10877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SQL DB</a:t>
            </a:r>
            <a:endParaRPr sz="1200"/>
          </a:p>
        </p:txBody>
      </p:sp>
      <p:cxnSp>
        <p:nvCxnSpPr>
          <p:cNvPr id="193" name="Google Shape;193;p25"/>
          <p:cNvCxnSpPr>
            <a:stCxn id="192" idx="1"/>
            <a:endCxn id="180" idx="2"/>
          </p:cNvCxnSpPr>
          <p:nvPr/>
        </p:nvCxnSpPr>
        <p:spPr>
          <a:xfrm rot="10800000">
            <a:off x="7436225" y="2810675"/>
            <a:ext cx="0" cy="64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4" name="Google Shape;194;p25"/>
          <p:cNvSpPr/>
          <p:nvPr/>
        </p:nvSpPr>
        <p:spPr>
          <a:xfrm>
            <a:off x="4953750" y="37299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Http Gate</a:t>
            </a:r>
            <a:endParaRPr sz="1000"/>
          </a:p>
        </p:txBody>
      </p:sp>
      <p:cxnSp>
        <p:nvCxnSpPr>
          <p:cNvPr id="195" name="Google Shape;195;p25"/>
          <p:cNvCxnSpPr>
            <a:stCxn id="194" idx="0"/>
            <a:endCxn id="183" idx="2"/>
          </p:cNvCxnSpPr>
          <p:nvPr/>
        </p:nvCxnSpPr>
        <p:spPr>
          <a:xfrm rot="10800000">
            <a:off x="5548200" y="2810725"/>
            <a:ext cx="0" cy="9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Step 4: make dev more comfortable</a:t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6841775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Spin Worker</a:t>
            </a:r>
            <a:endParaRPr sz="1000"/>
          </a:p>
        </p:txBody>
      </p:sp>
      <p:cxnSp>
        <p:nvCxnSpPr>
          <p:cNvPr id="202" name="Google Shape;202;p26"/>
          <p:cNvCxnSpPr>
            <a:stCxn id="203" idx="3"/>
            <a:endCxn id="204" idx="1"/>
          </p:cNvCxnSpPr>
          <p:nvPr/>
        </p:nvCxnSpPr>
        <p:spPr>
          <a:xfrm>
            <a:off x="4222050" y="2546425"/>
            <a:ext cx="73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205" name="Google Shape;205;p26"/>
          <p:cNvGrpSpPr/>
          <p:nvPr/>
        </p:nvGrpSpPr>
        <p:grpSpPr>
          <a:xfrm>
            <a:off x="514000" y="1567375"/>
            <a:ext cx="1926900" cy="1958100"/>
            <a:chOff x="971200" y="2253175"/>
            <a:chExt cx="1926900" cy="1958100"/>
          </a:xfrm>
        </p:grpSpPr>
        <p:grpSp>
          <p:nvGrpSpPr>
            <p:cNvPr id="206" name="Google Shape;206;p26"/>
            <p:cNvGrpSpPr/>
            <p:nvPr/>
          </p:nvGrpSpPr>
          <p:grpSpPr>
            <a:xfrm>
              <a:off x="971200" y="2253175"/>
              <a:ext cx="1926900" cy="1958100"/>
              <a:chOff x="1351900" y="2214350"/>
              <a:chExt cx="1926900" cy="1958100"/>
            </a:xfrm>
          </p:grpSpPr>
          <p:sp>
            <p:nvSpPr>
              <p:cNvPr id="207" name="Google Shape;207;p26"/>
              <p:cNvSpPr/>
              <p:nvPr/>
            </p:nvSpPr>
            <p:spPr>
              <a:xfrm>
                <a:off x="1351900" y="2214350"/>
                <a:ext cx="1926900" cy="1958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6"/>
              <p:cNvSpPr/>
              <p:nvPr/>
            </p:nvSpPr>
            <p:spPr>
              <a:xfrm>
                <a:off x="2223850" y="26605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Runtime</a:t>
                </a:r>
                <a:endParaRPr sz="1000"/>
              </a:p>
            </p:txBody>
          </p:sp>
          <p:sp>
            <p:nvSpPr>
              <p:cNvPr id="209" name="Google Shape;209;p26"/>
              <p:cNvSpPr/>
              <p:nvPr/>
            </p:nvSpPr>
            <p:spPr>
              <a:xfrm>
                <a:off x="2223850" y="32480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OCW</a:t>
                </a:r>
                <a:endParaRPr sz="1000"/>
              </a:p>
            </p:txBody>
          </p:sp>
        </p:grpSp>
        <p:sp>
          <p:nvSpPr>
            <p:cNvPr id="210" name="Google Shape;210;p26"/>
            <p:cNvSpPr txBox="1"/>
            <p:nvPr/>
          </p:nvSpPr>
          <p:spPr>
            <a:xfrm>
              <a:off x="1030075" y="2880250"/>
              <a:ext cx="84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Substrate Node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Google Shape;204;p26"/>
          <p:cNvSpPr/>
          <p:nvPr/>
        </p:nvSpPr>
        <p:spPr>
          <a:xfrm>
            <a:off x="49537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Redis</a:t>
            </a:r>
            <a:endParaRPr sz="1000"/>
          </a:p>
        </p:txBody>
      </p:sp>
      <p:sp>
        <p:nvSpPr>
          <p:cNvPr id="203" name="Google Shape;203;p26"/>
          <p:cNvSpPr/>
          <p:nvPr/>
        </p:nvSpPr>
        <p:spPr>
          <a:xfrm>
            <a:off x="30331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Subxt proxy</a:t>
            </a:r>
            <a:endParaRPr sz="1000"/>
          </a:p>
        </p:txBody>
      </p:sp>
      <p:cxnSp>
        <p:nvCxnSpPr>
          <p:cNvPr id="211" name="Google Shape;211;p26"/>
          <p:cNvCxnSpPr>
            <a:stCxn id="207" idx="6"/>
            <a:endCxn id="203" idx="1"/>
          </p:cNvCxnSpPr>
          <p:nvPr/>
        </p:nvCxnSpPr>
        <p:spPr>
          <a:xfrm>
            <a:off x="2440900" y="2546425"/>
            <a:ext cx="59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2" name="Google Shape;212;p26"/>
          <p:cNvCxnSpPr>
            <a:stCxn id="204" idx="3"/>
            <a:endCxn id="201" idx="1"/>
          </p:cNvCxnSpPr>
          <p:nvPr/>
        </p:nvCxnSpPr>
        <p:spPr>
          <a:xfrm>
            <a:off x="6142650" y="2546425"/>
            <a:ext cx="699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3" name="Google Shape;213;p26"/>
          <p:cNvSpPr/>
          <p:nvPr/>
        </p:nvSpPr>
        <p:spPr>
          <a:xfrm>
            <a:off x="7016675" y="3457475"/>
            <a:ext cx="839100" cy="10877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SQL DB</a:t>
            </a:r>
            <a:endParaRPr sz="1200"/>
          </a:p>
        </p:txBody>
      </p:sp>
      <p:cxnSp>
        <p:nvCxnSpPr>
          <p:cNvPr id="214" name="Google Shape;214;p26"/>
          <p:cNvCxnSpPr>
            <a:stCxn id="213" idx="1"/>
            <a:endCxn id="201" idx="2"/>
          </p:cNvCxnSpPr>
          <p:nvPr/>
        </p:nvCxnSpPr>
        <p:spPr>
          <a:xfrm rot="10800000">
            <a:off x="7436225" y="2810675"/>
            <a:ext cx="0" cy="64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5" name="Google Shape;215;p26"/>
          <p:cNvSpPr/>
          <p:nvPr/>
        </p:nvSpPr>
        <p:spPr>
          <a:xfrm>
            <a:off x="4953750" y="37299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Http Gate</a:t>
            </a:r>
            <a:endParaRPr sz="1000"/>
          </a:p>
        </p:txBody>
      </p:sp>
      <p:cxnSp>
        <p:nvCxnSpPr>
          <p:cNvPr id="216" name="Google Shape;216;p26"/>
          <p:cNvCxnSpPr>
            <a:stCxn id="215" idx="0"/>
            <a:endCxn id="204" idx="2"/>
          </p:cNvCxnSpPr>
          <p:nvPr/>
        </p:nvCxnSpPr>
        <p:spPr>
          <a:xfrm rot="10800000">
            <a:off x="5548200" y="2810725"/>
            <a:ext cx="0" cy="9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7" name="Google Shape;217;p26"/>
          <p:cNvSpPr/>
          <p:nvPr/>
        </p:nvSpPr>
        <p:spPr>
          <a:xfrm>
            <a:off x="6552800" y="1372625"/>
            <a:ext cx="7863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Tiny ORM</a:t>
            </a:r>
            <a:endParaRPr sz="1000"/>
          </a:p>
        </p:txBody>
      </p:sp>
      <p:sp>
        <p:nvSpPr>
          <p:cNvPr id="218" name="Google Shape;218;p26"/>
          <p:cNvSpPr/>
          <p:nvPr/>
        </p:nvSpPr>
        <p:spPr>
          <a:xfrm>
            <a:off x="7569125" y="1372625"/>
            <a:ext cx="7317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MVC</a:t>
            </a:r>
            <a:endParaRPr sz="1000"/>
          </a:p>
        </p:txBody>
      </p:sp>
      <p:cxnSp>
        <p:nvCxnSpPr>
          <p:cNvPr id="219" name="Google Shape;219;p26"/>
          <p:cNvCxnSpPr>
            <a:stCxn id="217" idx="2"/>
            <a:endCxn id="201" idx="0"/>
          </p:cNvCxnSpPr>
          <p:nvPr/>
        </p:nvCxnSpPr>
        <p:spPr>
          <a:xfrm>
            <a:off x="6945950" y="1901225"/>
            <a:ext cx="4902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0" name="Google Shape;220;p26"/>
          <p:cNvCxnSpPr>
            <a:stCxn id="201" idx="0"/>
            <a:endCxn id="218" idx="2"/>
          </p:cNvCxnSpPr>
          <p:nvPr/>
        </p:nvCxnSpPr>
        <p:spPr>
          <a:xfrm flipH="1" rot="10800000">
            <a:off x="7436225" y="1901125"/>
            <a:ext cx="4989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271925" y="396250"/>
            <a:ext cx="8562300" cy="4553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6841775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Spin Worker</a:t>
            </a:r>
            <a:endParaRPr sz="1000"/>
          </a:p>
        </p:txBody>
      </p:sp>
      <p:cxnSp>
        <p:nvCxnSpPr>
          <p:cNvPr id="227" name="Google Shape;227;p27"/>
          <p:cNvCxnSpPr>
            <a:stCxn id="228" idx="3"/>
            <a:endCxn id="229" idx="1"/>
          </p:cNvCxnSpPr>
          <p:nvPr/>
        </p:nvCxnSpPr>
        <p:spPr>
          <a:xfrm>
            <a:off x="4222050" y="2546425"/>
            <a:ext cx="65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230" name="Google Shape;230;p27"/>
          <p:cNvGrpSpPr/>
          <p:nvPr/>
        </p:nvGrpSpPr>
        <p:grpSpPr>
          <a:xfrm>
            <a:off x="514000" y="1567375"/>
            <a:ext cx="1926900" cy="1958100"/>
            <a:chOff x="971200" y="2253175"/>
            <a:chExt cx="1926900" cy="1958100"/>
          </a:xfrm>
        </p:grpSpPr>
        <p:grpSp>
          <p:nvGrpSpPr>
            <p:cNvPr id="231" name="Google Shape;231;p27"/>
            <p:cNvGrpSpPr/>
            <p:nvPr/>
          </p:nvGrpSpPr>
          <p:grpSpPr>
            <a:xfrm>
              <a:off x="971200" y="2253175"/>
              <a:ext cx="1926900" cy="1958100"/>
              <a:chOff x="1351900" y="2214350"/>
              <a:chExt cx="1926900" cy="1958100"/>
            </a:xfrm>
          </p:grpSpPr>
          <p:sp>
            <p:nvSpPr>
              <p:cNvPr id="232" name="Google Shape;232;p27"/>
              <p:cNvSpPr/>
              <p:nvPr/>
            </p:nvSpPr>
            <p:spPr>
              <a:xfrm>
                <a:off x="1351900" y="2214350"/>
                <a:ext cx="1926900" cy="1958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2223850" y="26605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Runtime</a:t>
                </a:r>
                <a:endParaRPr sz="1000"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2223850" y="3248000"/>
                <a:ext cx="792600" cy="4197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000"/>
                  <a:t>OCW</a:t>
                </a:r>
                <a:endParaRPr sz="1000"/>
              </a:p>
            </p:txBody>
          </p:sp>
        </p:grpSp>
        <p:sp>
          <p:nvSpPr>
            <p:cNvPr id="235" name="Google Shape;235;p27"/>
            <p:cNvSpPr txBox="1"/>
            <p:nvPr/>
          </p:nvSpPr>
          <p:spPr>
            <a:xfrm>
              <a:off x="1030075" y="2880250"/>
              <a:ext cx="84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Substrate Node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9" name="Google Shape;229;p27"/>
          <p:cNvSpPr/>
          <p:nvPr/>
        </p:nvSpPr>
        <p:spPr>
          <a:xfrm>
            <a:off x="48775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Redis</a:t>
            </a:r>
            <a:endParaRPr sz="1000"/>
          </a:p>
        </p:txBody>
      </p:sp>
      <p:sp>
        <p:nvSpPr>
          <p:cNvPr id="228" name="Google Shape;228;p27"/>
          <p:cNvSpPr/>
          <p:nvPr/>
        </p:nvSpPr>
        <p:spPr>
          <a:xfrm>
            <a:off x="3033150" y="22821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Subxt proxy</a:t>
            </a:r>
            <a:endParaRPr sz="1000"/>
          </a:p>
        </p:txBody>
      </p:sp>
      <p:cxnSp>
        <p:nvCxnSpPr>
          <p:cNvPr id="236" name="Google Shape;236;p27"/>
          <p:cNvCxnSpPr>
            <a:stCxn id="232" idx="6"/>
            <a:endCxn id="228" idx="1"/>
          </p:cNvCxnSpPr>
          <p:nvPr/>
        </p:nvCxnSpPr>
        <p:spPr>
          <a:xfrm>
            <a:off x="2440900" y="2546425"/>
            <a:ext cx="59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7" name="Google Shape;237;p27"/>
          <p:cNvCxnSpPr>
            <a:stCxn id="229" idx="3"/>
            <a:endCxn id="226" idx="1"/>
          </p:cNvCxnSpPr>
          <p:nvPr/>
        </p:nvCxnSpPr>
        <p:spPr>
          <a:xfrm>
            <a:off x="6066450" y="2546425"/>
            <a:ext cx="775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38" name="Google Shape;238;p27"/>
          <p:cNvSpPr/>
          <p:nvPr/>
        </p:nvSpPr>
        <p:spPr>
          <a:xfrm>
            <a:off x="7016675" y="3457475"/>
            <a:ext cx="839100" cy="1087750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SQL DB</a:t>
            </a:r>
            <a:endParaRPr sz="1200"/>
          </a:p>
        </p:txBody>
      </p:sp>
      <p:cxnSp>
        <p:nvCxnSpPr>
          <p:cNvPr id="239" name="Google Shape;239;p27"/>
          <p:cNvCxnSpPr>
            <a:stCxn id="238" idx="1"/>
            <a:endCxn id="226" idx="2"/>
          </p:cNvCxnSpPr>
          <p:nvPr/>
        </p:nvCxnSpPr>
        <p:spPr>
          <a:xfrm rot="10800000">
            <a:off x="7436225" y="2810675"/>
            <a:ext cx="0" cy="64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0" name="Google Shape;240;p27"/>
          <p:cNvSpPr/>
          <p:nvPr/>
        </p:nvSpPr>
        <p:spPr>
          <a:xfrm>
            <a:off x="4877550" y="3729925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Http Gate</a:t>
            </a:r>
            <a:endParaRPr sz="1000"/>
          </a:p>
        </p:txBody>
      </p:sp>
      <p:cxnSp>
        <p:nvCxnSpPr>
          <p:cNvPr id="241" name="Google Shape;241;p27"/>
          <p:cNvCxnSpPr>
            <a:stCxn id="240" idx="0"/>
            <a:endCxn id="229" idx="2"/>
          </p:cNvCxnSpPr>
          <p:nvPr/>
        </p:nvCxnSpPr>
        <p:spPr>
          <a:xfrm rot="10800000">
            <a:off x="5472000" y="2810725"/>
            <a:ext cx="0" cy="9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2" name="Google Shape;242;p27"/>
          <p:cNvSpPr/>
          <p:nvPr/>
        </p:nvSpPr>
        <p:spPr>
          <a:xfrm>
            <a:off x="6552800" y="1372625"/>
            <a:ext cx="7863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Tiny ORM</a:t>
            </a:r>
            <a:endParaRPr sz="1000"/>
          </a:p>
        </p:txBody>
      </p:sp>
      <p:sp>
        <p:nvSpPr>
          <p:cNvPr id="243" name="Google Shape;243;p27"/>
          <p:cNvSpPr/>
          <p:nvPr/>
        </p:nvSpPr>
        <p:spPr>
          <a:xfrm>
            <a:off x="7569125" y="1372625"/>
            <a:ext cx="7317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MVC</a:t>
            </a:r>
            <a:endParaRPr sz="1000"/>
          </a:p>
        </p:txBody>
      </p:sp>
      <p:cxnSp>
        <p:nvCxnSpPr>
          <p:cNvPr id="244" name="Google Shape;244;p27"/>
          <p:cNvCxnSpPr>
            <a:stCxn id="242" idx="2"/>
            <a:endCxn id="226" idx="0"/>
          </p:cNvCxnSpPr>
          <p:nvPr/>
        </p:nvCxnSpPr>
        <p:spPr>
          <a:xfrm>
            <a:off x="6945950" y="1901225"/>
            <a:ext cx="4902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45" name="Google Shape;245;p27"/>
          <p:cNvCxnSpPr>
            <a:stCxn id="226" idx="0"/>
            <a:endCxn id="243" idx="2"/>
          </p:cNvCxnSpPr>
          <p:nvPr/>
        </p:nvCxnSpPr>
        <p:spPr>
          <a:xfrm flipH="1" rot="10800000">
            <a:off x="7436225" y="1901125"/>
            <a:ext cx="4989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46" name="Google Shape;246;p27"/>
          <p:cNvSpPr txBox="1"/>
          <p:nvPr/>
        </p:nvSpPr>
        <p:spPr>
          <a:xfrm>
            <a:off x="2556025" y="525425"/>
            <a:ext cx="4176300" cy="49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EightFish Framework Architecture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Problem transformation</a:t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88" y="1206300"/>
            <a:ext cx="5040424" cy="37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Standardization of the on-chain index</a:t>
            </a:r>
            <a:endParaRPr/>
          </a:p>
        </p:txBody>
      </p:sp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EightFish actually makes the on-chain index process standardized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U</a:t>
            </a:r>
            <a:r>
              <a:rPr lang="zh-CN"/>
              <a:t>nderlying is t</a:t>
            </a:r>
            <a:r>
              <a:rPr lang="zh-CN"/>
              <a:t>he theory of the relational database.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Post process</a:t>
            </a:r>
            <a:endParaRPr/>
          </a:p>
        </p:txBody>
      </p:sp>
      <p:sp>
        <p:nvSpPr>
          <p:cNvPr id="264" name="Google Shape;264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525" y="1334800"/>
            <a:ext cx="7418474" cy="36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Query process</a:t>
            </a:r>
            <a:endParaRPr/>
          </a:p>
        </p:txBody>
      </p:sp>
      <p:sp>
        <p:nvSpPr>
          <p:cNvPr id="271" name="Google Shape;271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21" y="1429950"/>
            <a:ext cx="8126028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EightFish </a:t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 MVC Framework for Decentralized App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1680302" y="36590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/>
              <a:t>Mike Tang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/>
              <a:t>2023-10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EightFish app network</a:t>
            </a:r>
            <a:endParaRPr/>
          </a:p>
        </p:txBody>
      </p:sp>
      <p:sp>
        <p:nvSpPr>
          <p:cNvPr id="278" name="Google Shape;278;p32"/>
          <p:cNvSpPr txBox="1"/>
          <p:nvPr/>
        </p:nvSpPr>
        <p:spPr>
          <a:xfrm>
            <a:off x="3898325" y="6506750"/>
            <a:ext cx="16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Network Overview</a:t>
            </a:r>
            <a:endParaRPr/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800" y="1218850"/>
            <a:ext cx="4250396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Explanation</a:t>
            </a:r>
            <a:endParaRPr/>
          </a:p>
        </p:txBody>
      </p:sp>
      <p:sp>
        <p:nvSpPr>
          <p:cNvPr id="285" name="Google Shape;285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Sync the SQL db tables and rows by through the Substrate node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All </a:t>
            </a:r>
            <a:r>
              <a:rPr lang="zh-CN"/>
              <a:t>components except Substrate node are local, no connections to others EightFish node, so it’s yet a Substrate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EightFish could leverage all major outstanding databases.  e.g. PostgreSQL, MySQL, Sqlite, even  mongodb.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role of Substrate in EightFish</a:t>
            </a:r>
            <a:endParaRPr/>
          </a:p>
        </p:txBody>
      </p:sp>
      <p:sp>
        <p:nvSpPr>
          <p:cNvPr id="291" name="Google Shape;291;p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Used to record the incoming raw writing requests, bake them into blocks, like a log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Used to sync runtime state among all EightFish nodes (Substrate network), </a:t>
            </a:r>
            <a:r>
              <a:rPr lang="zh-CN"/>
              <a:t>further</a:t>
            </a:r>
            <a:r>
              <a:rPr lang="zh-CN"/>
              <a:t> to coordinate the state of the SQL db among all nodes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Used to store the version of wasm code and make the code of spin worker upgrade forklessly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Used to interoperate with other Substrate-based chains by leveraging existing pallets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Some limites of Spin Worker</a:t>
            </a:r>
            <a:endParaRPr/>
          </a:p>
        </p:txBody>
      </p:sp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Should not use local random number, but certain type of deterministic random number from the Substrate node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Should not use local timestamp, but the timestamp from the Substrate node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Can not do the type of operations of SQL JOIN family, because we must check the query result from local SQL db with the on-chain index internally in EightFish, which is unaware by developers. But it supports full-fledged single SQL table query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>
                <a:solidFill>
                  <a:schemeClr val="accent6"/>
                </a:solidFill>
              </a:rPr>
              <a:t>Yet EightFish is powerful.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So what is EightFish for</a:t>
            </a:r>
            <a:endParaRPr/>
          </a:p>
        </p:txBody>
      </p:sp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Non-assets/xFi application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Fully on-chain application, e.g. fully on-chain game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Fully decentrialized application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General computation/CPU intensive computation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 to use EightFish</a:t>
            </a:r>
            <a:endParaRPr/>
          </a:p>
        </p:txBody>
      </p:sp>
      <p:sp>
        <p:nvSpPr>
          <p:cNvPr id="309" name="Google Shape;309;p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CN"/>
              <a:t>Use EightFish MVC framework to write your app service;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zh-CN"/>
              <a:t>Modify a docker compose template to boot up the dependencies of 5 EightFish components as services + your app service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MVC doc: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https://github.com/eightfish-org/eightfish/blob/master/docs/eightfish_mvc_intro.md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ORM doc: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https://github.com/eightfish-org/eightfish/blob/master/eightfish-derive/src/eight_fish_model.rs#L134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docker compose file: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5"/>
              </a:rPr>
              <a:t>https://github.com/eightfish-org/eightfish/blob/master/docker/docker-compose-1node.yml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 to deploy</a:t>
            </a:r>
            <a:endParaRPr/>
          </a:p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Use docker </a:t>
            </a:r>
            <a:r>
              <a:rPr lang="zh-CN"/>
              <a:t>compose to deploy a network, example: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https://github.com/eightfish-org/eightfish/blob/master/docker/docker-compose-4node.yml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Just similar with the standard Substrate chain network.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business code demo</a:t>
            </a:r>
            <a:endParaRPr/>
          </a:p>
        </p:txBody>
      </p:sp>
      <p:pic>
        <p:nvPicPr>
          <p:cNvPr id="321" name="Google Shape;3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449" y="1220325"/>
            <a:ext cx="4734524" cy="337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9"/>
          <p:cNvSpPr txBox="1"/>
          <p:nvPr/>
        </p:nvSpPr>
        <p:spPr>
          <a:xfrm>
            <a:off x="473950" y="4668750"/>
            <a:ext cx="662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https://github.com/eightfish-org/gutp/blob/master/gutp/src/post.rs#L35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For whom?</a:t>
            </a:r>
            <a:endParaRPr/>
          </a:p>
        </p:txBody>
      </p:sp>
      <p:sp>
        <p:nvSpPr>
          <p:cNvPr id="328" name="Google Shape;328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EightFish is developed for: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Web</a:t>
            </a:r>
            <a:r>
              <a:rPr lang="zh-CN"/>
              <a:t> developers (Web2)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Substrate developers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Other Web3 developers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One case of EightFish app</a:t>
            </a:r>
            <a:endParaRPr/>
          </a:p>
        </p:txBody>
      </p:sp>
      <p:sp>
        <p:nvSpPr>
          <p:cNvPr id="334" name="Google Shape;334;p4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GUTP &amp; Meblog, work in progress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https://github.com/eightfish-org/gutp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https://github.com/miketang84/meblog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Could be publicly tested at the beginning of June.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What is EightFish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CN"/>
              <a:t>EightFish is a development framework for decentralized application with powerful performance and easy experience.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Q&amp;A</a:t>
            </a:r>
            <a:endParaRPr/>
          </a:p>
        </p:txBody>
      </p:sp>
      <p:sp>
        <p:nvSpPr>
          <p:cNvPr id="340" name="Google Shape;340;p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Email: </a:t>
            </a:r>
            <a:r>
              <a:rPr lang="zh-CN" u="sng">
                <a:solidFill>
                  <a:schemeClr val="hlink"/>
                </a:solidFill>
                <a:hlinkClick r:id="rId3"/>
              </a:rPr>
              <a:t>daogangtang@</a:t>
            </a:r>
            <a:r>
              <a:rPr lang="zh-CN" u="sng">
                <a:solidFill>
                  <a:schemeClr val="hlink"/>
                </a:solidFill>
                <a:hlinkClick r:id="rId4"/>
              </a:rPr>
              <a:t>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Twitter: @daogangtang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0" y="7776"/>
            <a:ext cx="9144000" cy="51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Why another framework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CN"/>
              <a:t>There are many blockchain </a:t>
            </a:r>
            <a:r>
              <a:rPr lang="zh-CN"/>
              <a:t>development</a:t>
            </a:r>
            <a:r>
              <a:rPr lang="zh-CN"/>
              <a:t> frameworks, but no good Web3 frameworks. Merely blockchain framework is not enough for the Web3 world.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Substrate is a blockchain framework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Use Substrate, we can build a blockchain network rapidly and easily.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But not enough for Web3.0 App/Dapp.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The daily web app requires: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high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cheap storage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powerful query capability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working with existing databases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Substrate off-chain worker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Story starts from the Substrate OCW (off-chain worker)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/>
              <a:t>What OCW offers.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zh-CN"/>
              <a:t>Ability to</a:t>
            </a:r>
            <a:r>
              <a:rPr lang="zh-CN" u="sng">
                <a:solidFill>
                  <a:schemeClr val="hlink"/>
                </a:solidFill>
                <a:hlinkClick r:id="rId3"/>
              </a:rPr>
              <a:t> submit transactions</a:t>
            </a:r>
            <a:r>
              <a:rPr lang="zh-CN"/>
              <a:t>—either signed or unsigned—to the chain to publish computation results.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CN"/>
              <a:t>A fully-featured HTTP client allowing the worker to access and fetch data from external services.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CN"/>
              <a:t>Access to the local keystore to sign and verify statements or transactions.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CN"/>
              <a:t>An additional, local</a:t>
            </a:r>
            <a:r>
              <a:rPr lang="zh-CN" u="sng">
                <a:solidFill>
                  <a:schemeClr val="hlink"/>
                </a:solidFill>
                <a:hlinkClick r:id="rId4"/>
              </a:rPr>
              <a:t> key-value database</a:t>
            </a:r>
            <a:r>
              <a:rPr lang="zh-CN"/>
              <a:t> shared between all offchain workers.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CN"/>
              <a:t>A secure, local entropy source for random number generation.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CN"/>
              <a:t>Access to the node's precise</a:t>
            </a:r>
            <a:r>
              <a:rPr lang="zh-CN" u="sng">
                <a:solidFill>
                  <a:schemeClr val="hlink"/>
                </a:solidFill>
                <a:hlinkClick r:id="rId5"/>
              </a:rPr>
              <a:t> local time</a:t>
            </a:r>
            <a:r>
              <a:rPr lang="zh-CN"/>
              <a:t>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CN"/>
              <a:t>The ability to sleep and resume 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/>
              <a:t>&amp; Forkless upgrade.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 limits of Substrate OCW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The interval stream programming pattern: be called at every block imported,  it is hard to master, and should be careful to treat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No execution when in sync state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Can not spawn new task </a:t>
            </a:r>
            <a:r>
              <a:rPr lang="zh-CN"/>
              <a:t>manually</a:t>
            </a:r>
            <a:r>
              <a:rPr lang="zh-CN"/>
              <a:t> and concurrently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CN"/>
              <a:t>Hard to interact with sql databases (only http interface right now)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/>
              <a:t>While the OCW plays its important role in Substrate ecosystem, we </a:t>
            </a:r>
            <a:r>
              <a:rPr lang="zh-CN"/>
              <a:t>need another flexible and powerful solution to extend the ability of Substrate.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How to improve it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CN"/>
              <a:t>How </a:t>
            </a:r>
            <a:r>
              <a:rPr lang="zh-CN"/>
              <a:t>to do</a:t>
            </a:r>
            <a:r>
              <a:rPr lang="zh-CN"/>
              <a:t>？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Step 1: move OCW outside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87900" y="1489825"/>
            <a:ext cx="8368200" cy="3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CN"/>
              <a:t>Use the </a:t>
            </a:r>
            <a:r>
              <a:rPr lang="zh-CN" u="sng">
                <a:solidFill>
                  <a:schemeClr val="hlink"/>
                </a:solidFill>
                <a:hlinkClick r:id="rId3"/>
              </a:rPr>
              <a:t>spin</a:t>
            </a:r>
            <a:r>
              <a:rPr lang="zh-CN"/>
              <a:t> </a:t>
            </a:r>
            <a:r>
              <a:rPr lang="zh-CN"/>
              <a:t>wasm runtime to serve as the off-chain work, listening to the events </a:t>
            </a:r>
            <a:r>
              <a:rPr lang="zh-CN"/>
              <a:t>emitted</a:t>
            </a:r>
            <a:r>
              <a:rPr lang="zh-CN"/>
              <a:t> from the Substrate Runtime.</a:t>
            </a:r>
            <a:endParaRPr/>
          </a:p>
        </p:txBody>
      </p:sp>
      <p:grpSp>
        <p:nvGrpSpPr>
          <p:cNvPr id="115" name="Google Shape;115;p21"/>
          <p:cNvGrpSpPr/>
          <p:nvPr/>
        </p:nvGrpSpPr>
        <p:grpSpPr>
          <a:xfrm>
            <a:off x="1961500" y="2442950"/>
            <a:ext cx="1926900" cy="1958100"/>
            <a:chOff x="1351900" y="2214350"/>
            <a:chExt cx="1926900" cy="1958100"/>
          </a:xfrm>
        </p:grpSpPr>
        <p:sp>
          <p:nvSpPr>
            <p:cNvPr id="116" name="Google Shape;116;p21"/>
            <p:cNvSpPr/>
            <p:nvPr/>
          </p:nvSpPr>
          <p:spPr>
            <a:xfrm>
              <a:off x="1351900" y="2214350"/>
              <a:ext cx="1926900" cy="19581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2223850" y="2660500"/>
              <a:ext cx="792600" cy="41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000"/>
                <a:t>Runtime</a:t>
              </a:r>
              <a:endParaRPr sz="1000"/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2223850" y="3248000"/>
              <a:ext cx="792600" cy="419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000"/>
                <a:t>OCW</a:t>
              </a:r>
              <a:endParaRPr sz="1000"/>
            </a:p>
          </p:txBody>
        </p:sp>
      </p:grpSp>
      <p:sp>
        <p:nvSpPr>
          <p:cNvPr id="119" name="Google Shape;119;p21"/>
          <p:cNvSpPr txBox="1"/>
          <p:nvPr/>
        </p:nvSpPr>
        <p:spPr>
          <a:xfrm>
            <a:off x="2040400" y="3077825"/>
            <a:ext cx="84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latin typeface="Roboto"/>
                <a:ea typeface="Roboto"/>
                <a:cs typeface="Roboto"/>
                <a:sym typeface="Roboto"/>
              </a:rPr>
              <a:t>Substrate Node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5294675" y="3157700"/>
            <a:ext cx="1188900" cy="528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/>
              <a:t>Spin Worker</a:t>
            </a:r>
            <a:endParaRPr sz="1000"/>
          </a:p>
        </p:txBody>
      </p:sp>
      <p:cxnSp>
        <p:nvCxnSpPr>
          <p:cNvPr id="121" name="Google Shape;121;p21"/>
          <p:cNvCxnSpPr>
            <a:stCxn id="116" idx="6"/>
            <a:endCxn id="120" idx="1"/>
          </p:cNvCxnSpPr>
          <p:nvPr/>
        </p:nvCxnSpPr>
        <p:spPr>
          <a:xfrm>
            <a:off x="3888400" y="3422000"/>
            <a:ext cx="1406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2" name="Google Shape;122;p21"/>
          <p:cNvSpPr txBox="1"/>
          <p:nvPr/>
        </p:nvSpPr>
        <p:spPr>
          <a:xfrm>
            <a:off x="387900" y="4455925"/>
            <a:ext cx="536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https://www.fermyon.com/spin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