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6" r:id="rId4"/>
    <p:sldMasterId id="214748366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8a492b23e1_0_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g28a492b23e1_0_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4c836409d3_0_1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g24c836409d3_0_1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4c836409d3_0_1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g24c836409d3_0_1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4c836409d3_0_1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g24c836409d3_0_1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8c5cf0554c_1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g28c5cf0554c_1_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4c836409d3_0_2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g24c836409d3_0_2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4c836409d3_0_1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g24c836409d3_0_1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4c836409d3_0_2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g24c836409d3_0_2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4c836409d3_0_2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g24c836409d3_0_2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4c836409d3_0_2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g24c836409d3_0_2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90e940582e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g290e940582e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8a492b23e1_0_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g28a492b23e1_0_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8c5cf0554c_1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g28c5cf0554c_1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939c17afcf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g2939c17afcf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4ff8ec697c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g24ff8ec697c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4ff8ec697c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g24ff8ec697c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8a492b23e1_0_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g28a492b23e1_0_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4c836409d3_0_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g24c836409d3_0_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4c836409d3_0_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作为开发者，我深知技术的迅速发展。无数才华横溢的开发者不仅提供了强大的工具，还带来了合作和创新的精神。其中，Spring框架的作者更是让我深感震撼。一个音乐家，因不满现有的Java EE框架，便创造了Spring，这足以证明，技术不仅是逻辑和代码，更是创意与艺术的结合。</a:t>
            </a:r>
            <a:endParaRPr/>
          </a:p>
        </p:txBody>
      </p:sp>
      <p:sp>
        <p:nvSpPr>
          <p:cNvPr id="184" name="Google Shape;184;g24c836409d3_0_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4c836409d3_0_1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g24c836409d3_0_1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4c836409d3_0_1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g24c836409d3_0_1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4c836409d3_0_1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g24c836409d3_0_1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4ff8ec697c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g24ff8ec697c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9.png"/><Relationship Id="rId3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9.png"/><Relationship Id="rId6" Type="http://schemas.openxmlformats.org/officeDocument/2006/relationships/image" Target="../media/image15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自定义版式">
  <p:cSld name="2_自定义版式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title"/>
          </p:nvPr>
        </p:nvSpPr>
        <p:spPr>
          <a:xfrm>
            <a:off x="567690" y="1620679"/>
            <a:ext cx="4601051" cy="99441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3300"/>
              <a:buFont typeface="SimHei"/>
              <a:buNone/>
              <a:defRPr>
                <a:latin typeface="SimHei"/>
                <a:ea typeface="SimHei"/>
                <a:cs typeface="SimHei"/>
                <a:sym typeface="Sim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" name="Google Shape;62;p1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pic>
        <p:nvPicPr>
          <p:cNvPr descr="LOGO" id="63" name="Google Shape;6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650" y="401002"/>
            <a:ext cx="1355884" cy="456724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>
            <p:ph idx="1" type="subTitle"/>
          </p:nvPr>
        </p:nvSpPr>
        <p:spPr>
          <a:xfrm>
            <a:off x="567690" y="2834640"/>
            <a:ext cx="4601528" cy="64960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45185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节标题" type="secHead">
  <p:cSld name="SECTION_HEADER"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图片1" id="66" name="Google Shape;66;p15"/>
          <p:cNvPicPr preferRelativeResize="0"/>
          <p:nvPr/>
        </p:nvPicPr>
        <p:blipFill rotWithShape="1">
          <a:blip r:embed="rId2">
            <a:alphaModFix amt="23000"/>
          </a:blip>
          <a:srcRect b="0" l="0" r="0" t="0"/>
          <a:stretch/>
        </p:blipFill>
        <p:spPr>
          <a:xfrm>
            <a:off x="2752249" y="-476"/>
            <a:ext cx="631602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" id="67" name="Google Shape;6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23259" y="421481"/>
            <a:ext cx="1355884" cy="4567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人" id="68" name="Google Shape;68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03620" y="1871663"/>
            <a:ext cx="2795588" cy="329041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628650" y="421005"/>
            <a:ext cx="5176361" cy="421195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45185"/>
              </a:buClr>
              <a:buSzPts val="21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小O" id="70" name="Google Shape;70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24825" y="2670334"/>
            <a:ext cx="410527" cy="462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 type="title">
  <p:cSld name="TITLE">
    <p:bg>
      <p:bgPr>
        <a:gradFill>
          <a:gsLst>
            <a:gs pos="0">
              <a:srgbClr val="FEF0E2"/>
            </a:gs>
            <a:gs pos="100000">
              <a:srgbClr val="B7DFF4"/>
            </a:gs>
          </a:gsLst>
          <a:lin ang="5400000" scaled="0"/>
        </a:gra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4500"/>
              <a:buFont typeface="SimHe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45185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74" name="Google Shape;74;p1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pic>
        <p:nvPicPr>
          <p:cNvPr descr="LOGO" id="77" name="Google Shape;77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23259" y="421481"/>
            <a:ext cx="1355884" cy="4567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人" id="78" name="Google Shape;78;p16"/>
          <p:cNvPicPr preferRelativeResize="0"/>
          <p:nvPr/>
        </p:nvPicPr>
        <p:blipFill rotWithShape="1">
          <a:blip r:embed="rId3">
            <a:alphaModFix/>
          </a:blip>
          <a:srcRect b="63188" l="0" r="57922" t="0"/>
          <a:stretch/>
        </p:blipFill>
        <p:spPr>
          <a:xfrm>
            <a:off x="7397115" y="3649504"/>
            <a:ext cx="1451134" cy="14939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山5" id="79" name="Google Shape;7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-78581" y="4184333"/>
            <a:ext cx="2452211" cy="1624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自定义版式">
  <p:cSld name="3_自定义版式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1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4" name="Google Shape;84;p1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pic>
        <p:nvPicPr>
          <p:cNvPr descr="山1" id="85" name="Google Shape;85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3887152"/>
            <a:ext cx="1711643" cy="1256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山3" id="86" name="Google Shape;8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26016" y="4399121"/>
            <a:ext cx="2671763" cy="7443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山2" id="87" name="Google Shape;87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3864" y="3231832"/>
            <a:ext cx="1090136" cy="1911668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/>
          <p:nvPr/>
        </p:nvSpPr>
        <p:spPr>
          <a:xfrm>
            <a:off x="3737789" y="1662057"/>
            <a:ext cx="1668300" cy="1674900"/>
          </a:xfrm>
          <a:prstGeom prst="rect">
            <a:avLst/>
          </a:prstGeom>
          <a:solidFill>
            <a:srgbClr val="5AB0D8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 type="obj">
  <p:cSld name="OBJECT">
    <p:bg>
      <p:bgPr>
        <a:gradFill>
          <a:gsLst>
            <a:gs pos="0">
              <a:schemeClr val="lt1"/>
            </a:gs>
            <a:gs pos="100000">
              <a:srgbClr val="FFD8B1"/>
            </a:gs>
          </a:gsLst>
          <a:lin ang="5400000" scaled="0"/>
        </a:gra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3300"/>
              <a:buFont typeface="SimHei"/>
              <a:buNone/>
              <a:defRPr>
                <a:solidFill>
                  <a:srgbClr val="44518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1" name="Google Shape;91;p18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45185"/>
              </a:buClr>
              <a:buSzPts val="2100"/>
              <a:buNone/>
              <a:defRPr>
                <a:solidFill>
                  <a:srgbClr val="44518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2" name="Google Shape;92;p1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1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" name="Google Shape;94;p1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pic>
        <p:nvPicPr>
          <p:cNvPr descr="LOGO" id="95" name="Google Shape;95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23259" y="421481"/>
            <a:ext cx="1355884" cy="4567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山3" id="96" name="Google Shape;9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14686" y="4343876"/>
            <a:ext cx="2869406" cy="7996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山1" id="97" name="Google Shape;9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3887152"/>
            <a:ext cx="1711643" cy="1256347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/>
          <p:nvPr/>
        </p:nvSpPr>
        <p:spPr>
          <a:xfrm rot="-1740000">
            <a:off x="8785384" y="2157413"/>
            <a:ext cx="165259" cy="165259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  <a:gs pos="100000">
                <a:srgbClr val="FFAF78"/>
              </a:gs>
            </a:gsLst>
            <a:lin ang="540000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8"/>
          <p:cNvSpPr/>
          <p:nvPr/>
        </p:nvSpPr>
        <p:spPr>
          <a:xfrm rot="5400000">
            <a:off x="5955030" y="273844"/>
            <a:ext cx="160020" cy="16002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  <a:gs pos="100000">
                <a:srgbClr val="FA9986"/>
              </a:gs>
            </a:gsLst>
            <a:lin ang="540000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8"/>
          <p:cNvSpPr/>
          <p:nvPr/>
        </p:nvSpPr>
        <p:spPr>
          <a:xfrm rot="-6300000">
            <a:off x="753428" y="2918460"/>
            <a:ext cx="165259" cy="165259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  <a:gs pos="100000">
                <a:srgbClr val="FFE8B7"/>
              </a:gs>
            </a:gsLst>
            <a:lin ang="540000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/>
          <p:nvPr/>
        </p:nvSpPr>
        <p:spPr>
          <a:xfrm>
            <a:off x="758959" y="2830946"/>
            <a:ext cx="2004060" cy="10377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微信公众号：开源社KAIYUANSHE</a:t>
            </a:r>
            <a:endParaRPr sz="1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视频号：开源社KAIYUANSHE</a:t>
            </a:r>
            <a:endParaRPr sz="1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新浪微博：开源社</a:t>
            </a:r>
            <a:endParaRPr sz="1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B站：开源社KAIYUANSHE</a:t>
            </a:r>
            <a:endParaRPr sz="1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103" name="Google Shape;103;p19"/>
          <p:cNvSpPr/>
          <p:nvPr/>
        </p:nvSpPr>
        <p:spPr>
          <a:xfrm>
            <a:off x="3398857" y="2830946"/>
            <a:ext cx="1804035" cy="10377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简书：开源社</a:t>
            </a:r>
            <a:endParaRPr sz="1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头条：开源社</a:t>
            </a:r>
            <a:endParaRPr sz="1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Facebook：KaiyuansheChina</a:t>
            </a:r>
            <a:endParaRPr sz="1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Twitter：开源社KAIYUANSHE</a:t>
            </a:r>
            <a:endParaRPr sz="1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grpSp>
        <p:nvGrpSpPr>
          <p:cNvPr id="104" name="Google Shape;104;p19"/>
          <p:cNvGrpSpPr/>
          <p:nvPr/>
        </p:nvGrpSpPr>
        <p:grpSpPr>
          <a:xfrm>
            <a:off x="6058853" y="2342875"/>
            <a:ext cx="1102519" cy="1756044"/>
            <a:chOff x="15532" y="5258"/>
            <a:chExt cx="2488" cy="3961"/>
          </a:xfrm>
        </p:grpSpPr>
        <p:sp>
          <p:nvSpPr>
            <p:cNvPr id="105" name="Google Shape;105;p19"/>
            <p:cNvSpPr/>
            <p:nvPr/>
          </p:nvSpPr>
          <p:spPr>
            <a:xfrm>
              <a:off x="15583" y="6358"/>
              <a:ext cx="2371" cy="237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9"/>
            <p:cNvSpPr txBox="1"/>
            <p:nvPr/>
          </p:nvSpPr>
          <p:spPr>
            <a:xfrm>
              <a:off x="15532" y="8804"/>
              <a:ext cx="2488" cy="4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800">
                  <a:solidFill>
                    <a:srgbClr val="445185"/>
                  </a:solidFill>
                  <a:latin typeface="SimHei"/>
                  <a:ea typeface="SimHei"/>
                  <a:cs typeface="SimHei"/>
                  <a:sym typeface="SimHei"/>
                </a:rPr>
                <a:t>扫码关注开源社公众号</a:t>
              </a:r>
              <a:endParaRPr sz="8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endParaRPr>
            </a:p>
          </p:txBody>
        </p:sp>
        <p:pic>
          <p:nvPicPr>
            <p:cNvPr id="107" name="Google Shape;107;p1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5612" y="6380"/>
              <a:ext cx="2334" cy="23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小O" id="108" name="Google Shape;108;p1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660000">
              <a:off x="16312" y="5341"/>
              <a:ext cx="980" cy="11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LOGO" id="109" name="Google Shape;10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23259" y="421481"/>
            <a:ext cx="1355884" cy="45672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/>
          <p:cNvSpPr/>
          <p:nvPr/>
        </p:nvSpPr>
        <p:spPr>
          <a:xfrm rot="1980000">
            <a:off x="5987415" y="1156335"/>
            <a:ext cx="225266" cy="230029"/>
          </a:xfrm>
          <a:prstGeom prst="ellipse">
            <a:avLst/>
          </a:prstGeom>
          <a:gradFill>
            <a:gsLst>
              <a:gs pos="0">
                <a:srgbClr val="A5D7F2"/>
              </a:gs>
              <a:gs pos="10000">
                <a:srgbClr val="A5D7F2"/>
              </a:gs>
              <a:gs pos="84000">
                <a:srgbClr val="36A9E3"/>
              </a:gs>
              <a:gs pos="100000">
                <a:srgbClr val="36A9E3"/>
              </a:gs>
            </a:gsLst>
            <a:lin ang="540000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9"/>
          <p:cNvSpPr/>
          <p:nvPr/>
        </p:nvSpPr>
        <p:spPr>
          <a:xfrm rot="-6300000">
            <a:off x="8266748" y="1618297"/>
            <a:ext cx="219075" cy="21907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  <a:gs pos="100000">
                <a:srgbClr val="FFE8B7"/>
              </a:gs>
            </a:gsLst>
            <a:lin ang="540000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山3" id="112" name="Google Shape;112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-530066" y="4343876"/>
            <a:ext cx="2869406" cy="799624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/>
          <p:cNvSpPr/>
          <p:nvPr/>
        </p:nvSpPr>
        <p:spPr>
          <a:xfrm rot="5400000">
            <a:off x="2508409" y="4399598"/>
            <a:ext cx="204311" cy="204311"/>
          </a:xfrm>
          <a:prstGeom prst="ellipse">
            <a:avLst/>
          </a:prstGeom>
          <a:gradFill>
            <a:gsLst>
              <a:gs pos="0">
                <a:srgbClr val="DDEAF6"/>
              </a:gs>
              <a:gs pos="71000">
                <a:srgbClr val="B7DFF4"/>
              </a:gs>
              <a:gs pos="100000">
                <a:srgbClr val="B7DFF4"/>
              </a:gs>
            </a:gsLst>
            <a:lin ang="540000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山2" id="114" name="Google Shape;114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53864" y="3546157"/>
            <a:ext cx="1090136" cy="1911668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/>
          <p:nvPr/>
        </p:nvSpPr>
        <p:spPr>
          <a:xfrm>
            <a:off x="7445216" y="3918285"/>
            <a:ext cx="1102519" cy="18383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800">
                <a:solidFill>
                  <a:srgbClr val="445185"/>
                </a:solidFill>
                <a:latin typeface="Arial"/>
                <a:ea typeface="Arial"/>
                <a:cs typeface="Arial"/>
                <a:sym typeface="Arial"/>
              </a:rPr>
              <a:t>扫码添加讲师联系方式</a:t>
            </a:r>
            <a:endParaRPr sz="800">
              <a:solidFill>
                <a:srgbClr val="4451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9"/>
          <p:cNvSpPr txBox="1"/>
          <p:nvPr>
            <p:ph idx="1" type="body"/>
          </p:nvPr>
        </p:nvSpPr>
        <p:spPr>
          <a:xfrm>
            <a:off x="759143" y="622935"/>
            <a:ext cx="4444365" cy="18478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45185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自定义版式">
  <p:cSld name="自定义版式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9" name="Google Shape;119;p2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0" name="Google Shape;120;p2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pic>
        <p:nvPicPr>
          <p:cNvPr descr="LOGO" id="122" name="Google Shape;122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23259" y="421481"/>
            <a:ext cx="1355884" cy="45672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0"/>
          <p:cNvSpPr/>
          <p:nvPr/>
        </p:nvSpPr>
        <p:spPr>
          <a:xfrm rot="5400000">
            <a:off x="1143000" y="1160145"/>
            <a:ext cx="160020" cy="16002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  <a:gs pos="100000">
                <a:srgbClr val="FA9986"/>
              </a:gs>
            </a:gsLst>
            <a:lin ang="540000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0"/>
          <p:cNvSpPr/>
          <p:nvPr/>
        </p:nvSpPr>
        <p:spPr>
          <a:xfrm rot="-1740000">
            <a:off x="5555456" y="4281011"/>
            <a:ext cx="165259" cy="165259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16E54"/>
              </a:gs>
              <a:gs pos="100000">
                <a:srgbClr val="F16E54"/>
              </a:gs>
            </a:gsLst>
            <a:lin ang="540000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山3" id="125" name="Google Shape;12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14686" y="4336733"/>
            <a:ext cx="2869406" cy="7996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山2" id="126" name="Google Shape;12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476" y="3341370"/>
            <a:ext cx="1929765" cy="1863566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0"/>
          <p:cNvSpPr/>
          <p:nvPr/>
        </p:nvSpPr>
        <p:spPr>
          <a:xfrm rot="-6300000">
            <a:off x="8331517" y="1561147"/>
            <a:ext cx="165259" cy="165259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  <a:gs pos="100000">
                <a:srgbClr val="FFE8B7"/>
              </a:gs>
            </a:gsLst>
            <a:lin ang="5400000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0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45185"/>
              </a:buClr>
              <a:buSzPts val="21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3300"/>
              <a:buFont typeface="SimHei"/>
              <a:buNone/>
              <a:defRPr b="0" i="0" sz="3300" u="none" cap="none" strike="noStrike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Arial"/>
              <a:buNone/>
              <a:defRPr b="0" i="0" sz="2100" u="none" cap="none" strike="noStrike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2599640" y="4664531"/>
            <a:ext cx="1885950" cy="20669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CN" sz="900" u="none" cap="none" strike="noStrike">
                <a:solidFill>
                  <a:srgbClr val="363E7D"/>
                </a:solidFill>
                <a:latin typeface="SimHei"/>
                <a:ea typeface="SimHei"/>
                <a:cs typeface="SimHei"/>
                <a:sym typeface="SimHei"/>
              </a:rPr>
              <a:t>2023 第八届中国开源年会</a:t>
            </a:r>
            <a:endParaRPr b="0" i="0" sz="900" u="none" cap="none" strike="noStrike">
              <a:solidFill>
                <a:srgbClr val="363E7D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4377690" y="4657997"/>
            <a:ext cx="1653956" cy="20669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CN" sz="900" u="none" cap="none" strike="noStrike">
                <a:solidFill>
                  <a:srgbClr val="363E7D"/>
                </a:solidFill>
                <a:latin typeface="SimHei"/>
                <a:ea typeface="SimHei"/>
                <a:cs typeface="SimHei"/>
                <a:sym typeface="SimHei"/>
              </a:rPr>
              <a:t>开源：川流不息、山海相映</a:t>
            </a:r>
            <a:endParaRPr b="0" i="0" sz="900" u="none" cap="none" strike="noStrike">
              <a:solidFill>
                <a:srgbClr val="363E7D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5.png"/><Relationship Id="rId4" Type="http://schemas.openxmlformats.org/officeDocument/2006/relationships/image" Target="../media/image44.png"/><Relationship Id="rId5" Type="http://schemas.openxmlformats.org/officeDocument/2006/relationships/image" Target="../media/image4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png"/><Relationship Id="rId4" Type="http://schemas.openxmlformats.org/officeDocument/2006/relationships/image" Target="../media/image4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2.png"/><Relationship Id="rId4" Type="http://schemas.openxmlformats.org/officeDocument/2006/relationships/image" Target="../media/image4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17.png"/><Relationship Id="rId6" Type="http://schemas.openxmlformats.org/officeDocument/2006/relationships/image" Target="../media/image19.png"/><Relationship Id="rId7" Type="http://schemas.openxmlformats.org/officeDocument/2006/relationships/image" Target="../media/image1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21.png"/><Relationship Id="rId5" Type="http://schemas.openxmlformats.org/officeDocument/2006/relationships/image" Target="../media/image3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/>
          <p:nvPr>
            <p:ph type="title"/>
          </p:nvPr>
        </p:nvSpPr>
        <p:spPr>
          <a:xfrm>
            <a:off x="567690" y="1620679"/>
            <a:ext cx="46011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ct val="42307"/>
              <a:buFont typeface="Arial"/>
              <a:buNone/>
            </a:pPr>
            <a:r>
              <a:rPr lang="zh-CN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在世界顶级的开源公司里工作是一种什么样的体验？</a:t>
            </a:r>
            <a:endParaRPr b="1">
              <a:solidFill>
                <a:srgbClr val="363E7D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134" name="Google Shape;134;p21"/>
          <p:cNvSpPr txBox="1"/>
          <p:nvPr>
            <p:ph idx="4294967295" type="subTitle"/>
          </p:nvPr>
        </p:nvSpPr>
        <p:spPr>
          <a:xfrm>
            <a:off x="567700" y="2849875"/>
            <a:ext cx="6463800" cy="3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E7D"/>
              </a:buClr>
              <a:buSzPts val="2100"/>
              <a:buFont typeface="Arial"/>
              <a:buNone/>
            </a:pPr>
            <a:r>
              <a:rPr b="1" lang="zh-CN">
                <a:solidFill>
                  <a:srgbClr val="363E7D"/>
                </a:solidFill>
              </a:rPr>
              <a:t>武晓慧 </a:t>
            </a:r>
            <a:endParaRPr b="1">
              <a:solidFill>
                <a:srgbClr val="363E7D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E7D"/>
              </a:buClr>
              <a:buSzPts val="2100"/>
              <a:buFont typeface="Arial"/>
              <a:buNone/>
            </a:pPr>
            <a:r>
              <a:rPr b="1" lang="zh-CN">
                <a:solidFill>
                  <a:srgbClr val="363E7D"/>
                </a:solidFill>
              </a:rPr>
              <a:t>Red Hat</a:t>
            </a:r>
            <a:endParaRPr b="1">
              <a:solidFill>
                <a:srgbClr val="363E7D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E7D"/>
              </a:buClr>
              <a:buSzPts val="2100"/>
              <a:buFont typeface="Arial"/>
              <a:buNone/>
            </a:pPr>
            <a:r>
              <a:rPr b="1" lang="zh-CN">
                <a:solidFill>
                  <a:srgbClr val="363E7D"/>
                </a:solidFill>
              </a:rPr>
              <a:t>Principal Software Maintenance Engineer</a:t>
            </a:r>
            <a:br>
              <a:rPr b="1" lang="zh-CN">
                <a:solidFill>
                  <a:srgbClr val="363E7D"/>
                </a:solidFill>
              </a:rPr>
            </a:br>
            <a:endParaRPr b="1">
              <a:solidFill>
                <a:srgbClr val="363E7D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E7D"/>
              </a:buClr>
              <a:buSzPts val="2100"/>
              <a:buFont typeface="Arial"/>
              <a:buNone/>
            </a:pPr>
            <a:r>
              <a:rPr b="1" i="0" lang="zh-CN" sz="2100" u="none" cap="none" strike="noStrike">
                <a:solidFill>
                  <a:srgbClr val="363E7D"/>
                </a:solidFill>
                <a:latin typeface="SimHei"/>
                <a:ea typeface="SimHei"/>
                <a:cs typeface="SimHei"/>
                <a:sym typeface="SimHei"/>
              </a:rPr>
              <a:t>  </a:t>
            </a:r>
            <a:endParaRPr b="1" i="0" sz="2100" u="none" cap="none" strike="noStrike">
              <a:solidFill>
                <a:srgbClr val="363E7D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12" scaled="0"/>
        </a:gra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 txBox="1"/>
          <p:nvPr/>
        </p:nvSpPr>
        <p:spPr>
          <a:xfrm>
            <a:off x="720000" y="360000"/>
            <a:ext cx="42645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33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我的</a:t>
            </a:r>
            <a:r>
              <a:rPr lang="zh-CN" sz="3300">
                <a:solidFill>
                  <a:srgbClr val="445185"/>
                </a:solidFill>
              </a:rPr>
              <a:t>role model</a:t>
            </a:r>
            <a:endParaRPr sz="3300">
              <a:solidFill>
                <a:srgbClr val="434343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pic>
        <p:nvPicPr>
          <p:cNvPr id="226" name="Google Shape;226;p30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5421700" y="258354"/>
            <a:ext cx="3000001" cy="468817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27" name="Google Shape;227;p30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3404625" y="1490907"/>
            <a:ext cx="1719415" cy="253498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0"/>
          <p:cNvSpPr txBox="1"/>
          <p:nvPr/>
        </p:nvSpPr>
        <p:spPr>
          <a:xfrm>
            <a:off x="540000" y="1764000"/>
            <a:ext cx="3000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视野前瞻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创新方向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亲力亲为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12" scaled="0"/>
        </a:gra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 txBox="1"/>
          <p:nvPr/>
        </p:nvSpPr>
        <p:spPr>
          <a:xfrm>
            <a:off x="449750" y="1010770"/>
            <a:ext cx="3420000" cy="8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234" name="Google Shape;234;p31"/>
          <p:cNvSpPr txBox="1"/>
          <p:nvPr/>
        </p:nvSpPr>
        <p:spPr>
          <a:xfrm>
            <a:off x="540000" y="1044000"/>
            <a:ext cx="4017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坚信开放共享协作的力量</a:t>
            </a:r>
            <a:endParaRPr sz="1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全局视野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领导力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235" name="Google Shape;235;p31"/>
          <p:cNvSpPr txBox="1"/>
          <p:nvPr/>
        </p:nvSpPr>
        <p:spPr>
          <a:xfrm>
            <a:off x="720000" y="360000"/>
            <a:ext cx="38370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3300">
                <a:solidFill>
                  <a:srgbClr val="434343"/>
                </a:solidFill>
                <a:latin typeface="SimHei"/>
                <a:ea typeface="SimHei"/>
                <a:cs typeface="SimHei"/>
                <a:sym typeface="SimHei"/>
              </a:rPr>
              <a:t>向上：枝繁叶盛</a:t>
            </a:r>
            <a:endParaRPr i="1" sz="33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pic>
        <p:nvPicPr>
          <p:cNvPr id="236" name="Google Shape;23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3200" y="1095000"/>
            <a:ext cx="4282200" cy="362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12" scaled="0"/>
        </a:gra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2"/>
          <p:cNvSpPr txBox="1"/>
          <p:nvPr/>
        </p:nvSpPr>
        <p:spPr>
          <a:xfrm>
            <a:off x="449750" y="1239372"/>
            <a:ext cx="34200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zh-CN" sz="2100">
                <a:solidFill>
                  <a:srgbClr val="666666"/>
                </a:solidFill>
              </a:rPr>
              <a:t>天平的另一端</a:t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242" name="Google Shape;242;p32"/>
          <p:cNvSpPr txBox="1"/>
          <p:nvPr/>
        </p:nvSpPr>
        <p:spPr>
          <a:xfrm>
            <a:off x="540000" y="1764000"/>
            <a:ext cx="2492700" cy="23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阳光雨露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开放解锁所有的可能性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Char char="●"/>
            </a:pPr>
            <a:r>
              <a:rPr lang="zh-CN" sz="2100">
                <a:solidFill>
                  <a:srgbClr val="445185"/>
                </a:solidFill>
              </a:rPr>
              <a:t>Everyone is the leader</a:t>
            </a:r>
            <a:endParaRPr sz="2100">
              <a:solidFill>
                <a:srgbClr val="445185"/>
              </a:solidFill>
            </a:endParaRPr>
          </a:p>
        </p:txBody>
      </p:sp>
      <p:pic>
        <p:nvPicPr>
          <p:cNvPr id="243" name="Google Shape;24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2075" y="1606625"/>
            <a:ext cx="3310175" cy="206885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2"/>
          <p:cNvSpPr txBox="1"/>
          <p:nvPr/>
        </p:nvSpPr>
        <p:spPr>
          <a:xfrm>
            <a:off x="2776200" y="1764000"/>
            <a:ext cx="3228600" cy="27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自由贡献，无论职位高低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大胆表达自己的想法和观点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决心坚定，风雨同舟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对客户、社区和彼此负责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245" name="Google Shape;245;p32"/>
          <p:cNvSpPr txBox="1"/>
          <p:nvPr/>
        </p:nvSpPr>
        <p:spPr>
          <a:xfrm>
            <a:off x="720000" y="360000"/>
            <a:ext cx="38370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3300">
                <a:solidFill>
                  <a:srgbClr val="434343"/>
                </a:solidFill>
                <a:latin typeface="SimHei"/>
                <a:ea typeface="SimHei"/>
                <a:cs typeface="SimHei"/>
                <a:sym typeface="SimHei"/>
              </a:rPr>
              <a:t>向上：枝繁叶盛</a:t>
            </a:r>
            <a:endParaRPr sz="3300">
              <a:solidFill>
                <a:srgbClr val="434343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12" scaled="0"/>
        </a:gra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3"/>
          <p:cNvSpPr txBox="1"/>
          <p:nvPr/>
        </p:nvSpPr>
        <p:spPr>
          <a:xfrm>
            <a:off x="449750" y="1010770"/>
            <a:ext cx="3420000" cy="8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251" name="Google Shape;251;p33"/>
          <p:cNvSpPr txBox="1"/>
          <p:nvPr/>
        </p:nvSpPr>
        <p:spPr>
          <a:xfrm>
            <a:off x="540000" y="3564000"/>
            <a:ext cx="47034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坚信开放共享协作的力量</a:t>
            </a:r>
            <a:endParaRPr sz="1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全局视野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领导力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pic>
        <p:nvPicPr>
          <p:cNvPr id="252" name="Google Shape;25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9500" y="1410813"/>
            <a:ext cx="4189824" cy="183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425" y="1354337"/>
            <a:ext cx="2941173" cy="183822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3"/>
          <p:cNvSpPr txBox="1"/>
          <p:nvPr/>
        </p:nvSpPr>
        <p:spPr>
          <a:xfrm>
            <a:off x="3619500" y="3249050"/>
            <a:ext cx="55245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自底向上的开放式组织</a:t>
            </a:r>
            <a:endParaRPr sz="1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255" name="Google Shape;255;p33"/>
          <p:cNvSpPr txBox="1"/>
          <p:nvPr/>
        </p:nvSpPr>
        <p:spPr>
          <a:xfrm>
            <a:off x="259075" y="3249050"/>
            <a:ext cx="33477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我们的价值观</a:t>
            </a:r>
            <a:endParaRPr sz="1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pic>
        <p:nvPicPr>
          <p:cNvPr id="256" name="Google Shape;256;p33"/>
          <p:cNvPicPr preferRelativeResize="0"/>
          <p:nvPr/>
        </p:nvPicPr>
        <p:blipFill rotWithShape="1">
          <a:blip r:embed="rId5">
            <a:alphaModFix/>
          </a:blip>
          <a:srcRect b="641" l="0" r="0" t="641"/>
          <a:stretch/>
        </p:blipFill>
        <p:spPr>
          <a:xfrm>
            <a:off x="7809325" y="1410825"/>
            <a:ext cx="1306375" cy="183822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3"/>
          <p:cNvSpPr txBox="1"/>
          <p:nvPr/>
        </p:nvSpPr>
        <p:spPr>
          <a:xfrm>
            <a:off x="720000" y="360000"/>
            <a:ext cx="38370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3300">
                <a:solidFill>
                  <a:srgbClr val="434343"/>
                </a:solidFill>
                <a:latin typeface="SimHei"/>
                <a:ea typeface="SimHei"/>
                <a:cs typeface="SimHei"/>
                <a:sym typeface="SimHei"/>
              </a:rPr>
              <a:t>向上：枝繁叶盛</a:t>
            </a:r>
            <a:endParaRPr i="1" sz="33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12" scaled="0"/>
        </a:gra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4"/>
          <p:cNvSpPr txBox="1"/>
          <p:nvPr/>
        </p:nvSpPr>
        <p:spPr>
          <a:xfrm>
            <a:off x="449750" y="1238400"/>
            <a:ext cx="34200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zh-CN" sz="2100">
                <a:solidFill>
                  <a:srgbClr val="666666"/>
                </a:solidFill>
              </a:rPr>
              <a:t>产品线内部</a:t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263" name="Google Shape;263;p34"/>
          <p:cNvSpPr txBox="1"/>
          <p:nvPr/>
        </p:nvSpPr>
        <p:spPr>
          <a:xfrm>
            <a:off x="540000" y="1764000"/>
            <a:ext cx="4009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横向组织产品线的JBoss Day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pic>
        <p:nvPicPr>
          <p:cNvPr id="264" name="Google Shape;264;p34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4549075" y="278225"/>
            <a:ext cx="4164701" cy="2816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4"/>
          <p:cNvPicPr preferRelativeResize="0"/>
          <p:nvPr/>
        </p:nvPicPr>
        <p:blipFill rotWithShape="1">
          <a:blip r:embed="rId4">
            <a:alphaModFix amt="50000"/>
          </a:blip>
          <a:srcRect b="0" l="0" r="31815" t="0"/>
          <a:stretch/>
        </p:blipFill>
        <p:spPr>
          <a:xfrm>
            <a:off x="4549075" y="2797375"/>
            <a:ext cx="4164699" cy="237025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4"/>
          <p:cNvSpPr txBox="1"/>
          <p:nvPr/>
        </p:nvSpPr>
        <p:spPr>
          <a:xfrm>
            <a:off x="720000" y="360000"/>
            <a:ext cx="38370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3300">
                <a:solidFill>
                  <a:srgbClr val="434343"/>
                </a:solidFill>
                <a:latin typeface="SimHei"/>
                <a:ea typeface="SimHei"/>
                <a:cs typeface="SimHei"/>
                <a:sym typeface="SimHei"/>
              </a:rPr>
              <a:t>向上：枝繁叶盛</a:t>
            </a:r>
            <a:endParaRPr i="1" sz="33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12" scaled="0"/>
        </a:gra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5"/>
          <p:cNvSpPr txBox="1"/>
          <p:nvPr/>
        </p:nvSpPr>
        <p:spPr>
          <a:xfrm>
            <a:off x="450000" y="1238400"/>
            <a:ext cx="34200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zh-CN" sz="2100">
                <a:solidFill>
                  <a:srgbClr val="666666"/>
                </a:solidFill>
              </a:rPr>
              <a:t>大部门</a:t>
            </a:r>
            <a:r>
              <a:rPr lang="zh-CN" sz="2100">
                <a:solidFill>
                  <a:srgbClr val="666666"/>
                </a:solidFill>
              </a:rPr>
              <a:t>内部</a:t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272" name="Google Shape;272;p35"/>
          <p:cNvSpPr txBox="1"/>
          <p:nvPr/>
        </p:nvSpPr>
        <p:spPr>
          <a:xfrm>
            <a:off x="540000" y="1764000"/>
            <a:ext cx="46905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纵向组织大部门的各种分享：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《Build your career》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《How to work smart》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273" name="Google Shape;273;p35"/>
          <p:cNvSpPr txBox="1"/>
          <p:nvPr/>
        </p:nvSpPr>
        <p:spPr>
          <a:xfrm>
            <a:off x="720000" y="360000"/>
            <a:ext cx="38370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3300">
                <a:solidFill>
                  <a:srgbClr val="434343"/>
                </a:solidFill>
                <a:latin typeface="SimHei"/>
                <a:ea typeface="SimHei"/>
                <a:cs typeface="SimHei"/>
                <a:sym typeface="SimHei"/>
              </a:rPr>
              <a:t>向上：枝繁叶盛</a:t>
            </a:r>
            <a:endParaRPr i="1" sz="33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12" scaled="0"/>
        </a:gra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6"/>
          <p:cNvSpPr txBox="1"/>
          <p:nvPr/>
        </p:nvSpPr>
        <p:spPr>
          <a:xfrm>
            <a:off x="449750" y="1238400"/>
            <a:ext cx="34200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zh-CN" sz="2100">
                <a:solidFill>
                  <a:srgbClr val="666666"/>
                </a:solidFill>
              </a:rPr>
              <a:t>公司层面</a:t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279" name="Google Shape;279;p36"/>
          <p:cNvSpPr txBox="1"/>
          <p:nvPr/>
        </p:nvSpPr>
        <p:spPr>
          <a:xfrm>
            <a:off x="540000" y="1764000"/>
            <a:ext cx="43713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Char char="●"/>
            </a:pPr>
            <a:r>
              <a:rPr lang="zh-CN" sz="2100">
                <a:solidFill>
                  <a:srgbClr val="445185"/>
                </a:solidFill>
              </a:rPr>
              <a:t>“Show time”活动</a:t>
            </a:r>
            <a:endParaRPr sz="2100">
              <a:solidFill>
                <a:srgbClr val="445185"/>
              </a:solidFill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Char char="●"/>
            </a:pPr>
            <a:r>
              <a:rPr lang="zh-CN" sz="2100">
                <a:solidFill>
                  <a:srgbClr val="445185"/>
                </a:solidFill>
              </a:rPr>
              <a:t>Reading Club, Toastmasters Club, WLC 等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pic>
        <p:nvPicPr>
          <p:cNvPr id="280" name="Google Shape;280;p36"/>
          <p:cNvPicPr preferRelativeResize="0"/>
          <p:nvPr/>
        </p:nvPicPr>
        <p:blipFill rotWithShape="1">
          <a:blip r:embed="rId3">
            <a:alphaModFix amt="50000"/>
          </a:blip>
          <a:srcRect b="0" l="0" r="0" t="0"/>
          <a:stretch/>
        </p:blipFill>
        <p:spPr>
          <a:xfrm>
            <a:off x="5028450" y="1370775"/>
            <a:ext cx="3996709" cy="2311301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6"/>
          <p:cNvSpPr txBox="1"/>
          <p:nvPr/>
        </p:nvSpPr>
        <p:spPr>
          <a:xfrm>
            <a:off x="720000" y="360000"/>
            <a:ext cx="38370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3300">
                <a:solidFill>
                  <a:srgbClr val="434343"/>
                </a:solidFill>
                <a:latin typeface="SimHei"/>
                <a:ea typeface="SimHei"/>
                <a:cs typeface="SimHei"/>
                <a:sym typeface="SimHei"/>
              </a:rPr>
              <a:t>向上：枝繁叶盛</a:t>
            </a:r>
            <a:endParaRPr i="1" sz="33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12" scaled="0"/>
        </a:gra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7"/>
          <p:cNvSpPr txBox="1"/>
          <p:nvPr/>
        </p:nvSpPr>
        <p:spPr>
          <a:xfrm>
            <a:off x="449750" y="1010770"/>
            <a:ext cx="3420000" cy="8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pic>
        <p:nvPicPr>
          <p:cNvPr id="287" name="Google Shape;287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9750" y="1204675"/>
            <a:ext cx="4218099" cy="163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750" y="2888905"/>
            <a:ext cx="4218101" cy="174234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7"/>
          <p:cNvSpPr txBox="1"/>
          <p:nvPr/>
        </p:nvSpPr>
        <p:spPr>
          <a:xfrm>
            <a:off x="720000" y="360000"/>
            <a:ext cx="38370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3300">
                <a:solidFill>
                  <a:srgbClr val="434343"/>
                </a:solidFill>
                <a:latin typeface="SimHei"/>
                <a:ea typeface="SimHei"/>
                <a:cs typeface="SimHei"/>
                <a:sym typeface="SimHei"/>
              </a:rPr>
              <a:t>向外：结成森林</a:t>
            </a:r>
            <a:endParaRPr i="1" sz="33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pic>
        <p:nvPicPr>
          <p:cNvPr id="290" name="Google Shape;29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3449" y="1844775"/>
            <a:ext cx="4171354" cy="1955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12" scaled="0"/>
        </a:gra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8"/>
          <p:cNvSpPr txBox="1"/>
          <p:nvPr/>
        </p:nvSpPr>
        <p:spPr>
          <a:xfrm>
            <a:off x="449750" y="1010770"/>
            <a:ext cx="3420000" cy="8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296" name="Google Shape;296;p38"/>
          <p:cNvSpPr txBox="1"/>
          <p:nvPr/>
        </p:nvSpPr>
        <p:spPr>
          <a:xfrm>
            <a:off x="543775" y="1516875"/>
            <a:ext cx="77217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Char char="●"/>
            </a:pPr>
            <a:r>
              <a:rPr lang="zh-CN" sz="2100">
                <a:solidFill>
                  <a:srgbClr val="445185"/>
                </a:solidFill>
              </a:rPr>
              <a:t>Open unlocks the world’s potential</a:t>
            </a:r>
            <a:endParaRPr sz="2100">
              <a:solidFill>
                <a:srgbClr val="445185"/>
              </a:solidFill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Char char="●"/>
            </a:pPr>
            <a:r>
              <a:rPr lang="zh-CN" sz="2100">
                <a:solidFill>
                  <a:srgbClr val="445185"/>
                </a:solidFill>
              </a:rPr>
              <a:t>自由、勇气、承诺、责任</a:t>
            </a:r>
            <a:endParaRPr sz="2100">
              <a:solidFill>
                <a:srgbClr val="445185"/>
              </a:solidFill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Char char="●"/>
            </a:pPr>
            <a:r>
              <a:rPr lang="zh-CN" sz="2100">
                <a:solidFill>
                  <a:srgbClr val="445185"/>
                </a:solidFill>
              </a:rPr>
              <a:t>互联互通、信任、透明、协作、共享、任人唯贤</a:t>
            </a:r>
            <a:endParaRPr sz="2100">
              <a:solidFill>
                <a:srgbClr val="445185"/>
              </a:solidFill>
            </a:endParaRPr>
          </a:p>
        </p:txBody>
      </p:sp>
      <p:sp>
        <p:nvSpPr>
          <p:cNvPr id="297" name="Google Shape;297;p38"/>
          <p:cNvSpPr txBox="1"/>
          <p:nvPr/>
        </p:nvSpPr>
        <p:spPr>
          <a:xfrm>
            <a:off x="720000" y="360000"/>
            <a:ext cx="38370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3300">
                <a:solidFill>
                  <a:srgbClr val="434343"/>
                </a:solidFill>
                <a:latin typeface="SimHei"/>
                <a:ea typeface="SimHei"/>
                <a:cs typeface="SimHei"/>
                <a:sym typeface="SimHei"/>
              </a:rPr>
              <a:t>总结</a:t>
            </a:r>
            <a:endParaRPr i="1" sz="33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12" scaled="0"/>
        </a:gra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9"/>
          <p:cNvSpPr txBox="1"/>
          <p:nvPr/>
        </p:nvSpPr>
        <p:spPr>
          <a:xfrm>
            <a:off x="449750" y="1010770"/>
            <a:ext cx="3420000" cy="8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303" name="Google Shape;303;p39"/>
          <p:cNvSpPr txBox="1"/>
          <p:nvPr/>
        </p:nvSpPr>
        <p:spPr>
          <a:xfrm>
            <a:off x="543775" y="1516875"/>
            <a:ext cx="77217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Char char="●"/>
            </a:pPr>
            <a:r>
              <a:rPr lang="zh-CN" sz="2100">
                <a:solidFill>
                  <a:srgbClr val="445185"/>
                </a:solidFill>
              </a:rPr>
              <a:t>https://www.redhat.com/en/about/our-culture</a:t>
            </a:r>
            <a:endParaRPr sz="2100">
              <a:solidFill>
                <a:srgbClr val="445185"/>
              </a:solidFill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Char char="●"/>
            </a:pPr>
            <a:r>
              <a:rPr lang="zh-CN" sz="2100">
                <a:solidFill>
                  <a:srgbClr val="445185"/>
                </a:solidFill>
              </a:rPr>
              <a:t>https://www.redhat.com/en/open-culture-guide</a:t>
            </a:r>
            <a:endParaRPr sz="2100">
              <a:solidFill>
                <a:srgbClr val="445185"/>
              </a:solidFill>
            </a:endParaRPr>
          </a:p>
        </p:txBody>
      </p:sp>
      <p:sp>
        <p:nvSpPr>
          <p:cNvPr id="304" name="Google Shape;304;p39"/>
          <p:cNvSpPr txBox="1"/>
          <p:nvPr/>
        </p:nvSpPr>
        <p:spPr>
          <a:xfrm>
            <a:off x="720000" y="360000"/>
            <a:ext cx="38370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3300">
                <a:solidFill>
                  <a:srgbClr val="434343"/>
                </a:solidFill>
                <a:latin typeface="SimHei"/>
                <a:ea typeface="SimHei"/>
                <a:cs typeface="SimHei"/>
                <a:sym typeface="SimHei"/>
              </a:rPr>
              <a:t>参考</a:t>
            </a:r>
            <a:endParaRPr i="1" sz="33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12" scaled="0"/>
        </a:gra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/>
          <p:nvPr/>
        </p:nvSpPr>
        <p:spPr>
          <a:xfrm>
            <a:off x="720000" y="360000"/>
            <a:ext cx="22761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3600"/>
              <a:buFont typeface="SimHei"/>
              <a:buNone/>
            </a:pPr>
            <a:r>
              <a:rPr lang="zh-CN" sz="36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自我介绍</a:t>
            </a:r>
            <a:endParaRPr sz="36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140" name="Google Shape;140;p22"/>
          <p:cNvSpPr txBox="1"/>
          <p:nvPr/>
        </p:nvSpPr>
        <p:spPr>
          <a:xfrm>
            <a:off x="826974" y="1124900"/>
            <a:ext cx="4519800" cy="26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Arial"/>
              <a:buNone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武晓慧（Vicky Wu）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2012年加入Red Hat，就职于全球技术支持团队，负责中间件系列产品的技术支持工作。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目前担任</a:t>
            </a:r>
            <a:r>
              <a:rPr lang="zh-CN" sz="2100">
                <a:solidFill>
                  <a:srgbClr val="363E7D"/>
                </a:solidFill>
                <a:latin typeface="SimHei"/>
                <a:ea typeface="SimHei"/>
                <a:cs typeface="SimHei"/>
                <a:sym typeface="SimHei"/>
              </a:rPr>
              <a:t>Principal Software Maintenance Engineer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热爱开源文化，并身体力行的践行开源文化和价值观。</a:t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pic>
        <p:nvPicPr>
          <p:cNvPr id="141" name="Google Shape;14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55646" y="873375"/>
            <a:ext cx="2447551" cy="3263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12" scaled="0"/>
        </a:gra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0"/>
          <p:cNvSpPr txBox="1"/>
          <p:nvPr/>
        </p:nvSpPr>
        <p:spPr>
          <a:xfrm>
            <a:off x="449750" y="1010770"/>
            <a:ext cx="3420000" cy="8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pic>
        <p:nvPicPr>
          <p:cNvPr id="310" name="Google Shape;31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6525" y="493075"/>
            <a:ext cx="4969449" cy="3312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1"/>
          <p:cNvSpPr/>
          <p:nvPr/>
        </p:nvSpPr>
        <p:spPr>
          <a:xfrm>
            <a:off x="767239" y="573405"/>
            <a:ext cx="4510500" cy="138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CN" sz="4500" u="none" cap="none" strike="noStrike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THANK YOU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CN" sz="1800" u="none" cap="none" strike="noStrike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 QUESTIONS?</a:t>
            </a:r>
            <a:endParaRPr sz="1100"/>
          </a:p>
        </p:txBody>
      </p:sp>
      <p:sp>
        <p:nvSpPr>
          <p:cNvPr id="316" name="Google Shape;316;p41"/>
          <p:cNvSpPr/>
          <p:nvPr/>
        </p:nvSpPr>
        <p:spPr>
          <a:xfrm rot="5400000">
            <a:off x="2508420" y="4399598"/>
            <a:ext cx="204300" cy="204300"/>
          </a:xfrm>
          <a:prstGeom prst="ellipse">
            <a:avLst/>
          </a:prstGeom>
          <a:gradFill>
            <a:gsLst>
              <a:gs pos="0">
                <a:srgbClr val="DDEAF6"/>
              </a:gs>
              <a:gs pos="71000">
                <a:srgbClr val="B7DFF4"/>
              </a:gs>
              <a:gs pos="100000">
                <a:srgbClr val="B7DFF4"/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41"/>
          <p:cNvSpPr/>
          <p:nvPr/>
        </p:nvSpPr>
        <p:spPr>
          <a:xfrm>
            <a:off x="7463530" y="2830652"/>
            <a:ext cx="1050600" cy="105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41"/>
          <p:cNvSpPr txBox="1"/>
          <p:nvPr/>
        </p:nvSpPr>
        <p:spPr>
          <a:xfrm>
            <a:off x="7445216" y="3918285"/>
            <a:ext cx="11025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800">
                <a:solidFill>
                  <a:srgbClr val="445185"/>
                </a:solidFill>
                <a:latin typeface="Arial"/>
                <a:ea typeface="Arial"/>
                <a:cs typeface="Arial"/>
                <a:sym typeface="Arial"/>
              </a:rPr>
              <a:t>扫码添加讲师联系方式</a:t>
            </a:r>
            <a:endParaRPr sz="1100"/>
          </a:p>
        </p:txBody>
      </p:sp>
      <p:sp>
        <p:nvSpPr>
          <p:cNvPr id="319" name="Google Shape;319;p41"/>
          <p:cNvSpPr/>
          <p:nvPr/>
        </p:nvSpPr>
        <p:spPr>
          <a:xfrm>
            <a:off x="7541419" y="2911316"/>
            <a:ext cx="894900" cy="894900"/>
          </a:xfrm>
          <a:prstGeom prst="rect">
            <a:avLst/>
          </a:prstGeom>
          <a:solidFill>
            <a:srgbClr val="A5D7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41"/>
          <p:cNvSpPr/>
          <p:nvPr/>
        </p:nvSpPr>
        <p:spPr>
          <a:xfrm>
            <a:off x="7363301" y="962977"/>
            <a:ext cx="1231500" cy="123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41"/>
          <p:cNvSpPr txBox="1"/>
          <p:nvPr/>
        </p:nvSpPr>
        <p:spPr>
          <a:xfrm>
            <a:off x="7025640" y="2193608"/>
            <a:ext cx="19260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1200">
                <a:solidFill>
                  <a:srgbClr val="445185"/>
                </a:solidFill>
                <a:latin typeface="Arial"/>
                <a:ea typeface="Arial"/>
                <a:cs typeface="Arial"/>
                <a:sym typeface="Arial"/>
              </a:rPr>
              <a:t>欢迎扫码打卡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CN" sz="1200">
                <a:solidFill>
                  <a:srgbClr val="445185"/>
                </a:solidFill>
                <a:latin typeface="Arial"/>
                <a:ea typeface="Arial"/>
                <a:cs typeface="Arial"/>
                <a:sym typeface="Arial"/>
              </a:rPr>
              <a:t>积分可兑换对应礼品哟！</a:t>
            </a:r>
            <a:endParaRPr sz="1100"/>
          </a:p>
        </p:txBody>
      </p:sp>
      <p:pic>
        <p:nvPicPr>
          <p:cNvPr id="322" name="Google Shape;32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45216" y="1062409"/>
            <a:ext cx="1049002" cy="1071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1"/>
          <p:cNvPicPr preferRelativeResize="0"/>
          <p:nvPr/>
        </p:nvPicPr>
        <p:blipFill rotWithShape="1">
          <a:blip r:embed="rId4">
            <a:alphaModFix/>
          </a:blip>
          <a:srcRect b="0" l="-5965" r="0" t="0"/>
          <a:stretch/>
        </p:blipFill>
        <p:spPr>
          <a:xfrm>
            <a:off x="7490225" y="2907050"/>
            <a:ext cx="948325" cy="88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12" scaled="0"/>
        </a:gra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42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3106972" y="1376611"/>
            <a:ext cx="1719425" cy="2603088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42"/>
          <p:cNvSpPr txBox="1"/>
          <p:nvPr/>
        </p:nvSpPr>
        <p:spPr>
          <a:xfrm>
            <a:off x="540000" y="1764000"/>
            <a:ext cx="3000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坚持和热爱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持续深耕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全面深入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pic>
        <p:nvPicPr>
          <p:cNvPr id="330" name="Google Shape;330;p42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4978799" y="1119426"/>
            <a:ext cx="3045775" cy="304577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2"/>
          <p:cNvSpPr txBox="1"/>
          <p:nvPr/>
        </p:nvSpPr>
        <p:spPr>
          <a:xfrm>
            <a:off x="720000" y="360000"/>
            <a:ext cx="44616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33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我的</a:t>
            </a:r>
            <a:r>
              <a:rPr lang="zh-CN" sz="3300">
                <a:solidFill>
                  <a:srgbClr val="445185"/>
                </a:solidFill>
              </a:rPr>
              <a:t>role model</a:t>
            </a:r>
            <a:endParaRPr sz="3300">
              <a:solidFill>
                <a:srgbClr val="434343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12" scaled="0"/>
        </a:gradFill>
      </p:bgPr>
    </p:bg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3"/>
          <p:cNvSpPr txBox="1"/>
          <p:nvPr/>
        </p:nvSpPr>
        <p:spPr>
          <a:xfrm>
            <a:off x="540000" y="1764000"/>
            <a:ext cx="4786200" cy="24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Char char="●"/>
            </a:pPr>
            <a:r>
              <a:rPr lang="zh-CN" sz="2100">
                <a:solidFill>
                  <a:srgbClr val="445185"/>
                </a:solidFill>
              </a:rPr>
              <a:t>memo-list</a:t>
            </a:r>
            <a:endParaRPr sz="2100">
              <a:solidFill>
                <a:srgbClr val="445185"/>
              </a:solidFill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Char char="●"/>
            </a:pPr>
            <a:r>
              <a:rPr lang="zh-CN" sz="2100">
                <a:solidFill>
                  <a:srgbClr val="445185"/>
                </a:solidFill>
              </a:rPr>
              <a:t>RHAS</a:t>
            </a:r>
            <a:endParaRPr sz="2100">
              <a:solidFill>
                <a:srgbClr val="445185"/>
              </a:solidFill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Char char="●"/>
            </a:pPr>
            <a:r>
              <a:rPr lang="zh-CN" sz="2100">
                <a:solidFill>
                  <a:srgbClr val="445185"/>
                </a:solidFill>
              </a:rPr>
              <a:t>Monthly company All hands call</a:t>
            </a:r>
            <a:endParaRPr sz="2100">
              <a:solidFill>
                <a:srgbClr val="445185"/>
              </a:solidFill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Char char="●"/>
            </a:pPr>
            <a:r>
              <a:rPr lang="zh-CN" sz="2100">
                <a:solidFill>
                  <a:srgbClr val="445185"/>
                </a:solidFill>
              </a:rPr>
              <a:t>WARHW (We Are Redhat Week)</a:t>
            </a:r>
            <a:endParaRPr sz="2100">
              <a:solidFill>
                <a:srgbClr val="445185"/>
              </a:solidFill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</a:rPr>
              <a:t>Customer Service Week</a:t>
            </a: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 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pic>
        <p:nvPicPr>
          <p:cNvPr id="337" name="Google Shape;33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6525" y="1059412"/>
            <a:ext cx="2166100" cy="325877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43"/>
          <p:cNvSpPr txBox="1"/>
          <p:nvPr/>
        </p:nvSpPr>
        <p:spPr>
          <a:xfrm>
            <a:off x="720000" y="360000"/>
            <a:ext cx="38370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3300">
                <a:solidFill>
                  <a:srgbClr val="434343"/>
                </a:solidFill>
                <a:latin typeface="SimHei"/>
                <a:ea typeface="SimHei"/>
                <a:cs typeface="SimHei"/>
                <a:sym typeface="SimHei"/>
              </a:rPr>
              <a:t>向上：枝繁叶盛</a:t>
            </a:r>
            <a:endParaRPr sz="3300">
              <a:solidFill>
                <a:srgbClr val="434343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339" name="Google Shape;339;p43"/>
          <p:cNvSpPr txBox="1"/>
          <p:nvPr/>
        </p:nvSpPr>
        <p:spPr>
          <a:xfrm>
            <a:off x="449750" y="1239372"/>
            <a:ext cx="34200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zh-CN" sz="2100">
                <a:solidFill>
                  <a:srgbClr val="666666"/>
                </a:solidFill>
              </a:rPr>
              <a:t>开放式组织</a:t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12" scaled="0"/>
        </a:gra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 txBox="1"/>
          <p:nvPr/>
        </p:nvSpPr>
        <p:spPr>
          <a:xfrm>
            <a:off x="720000" y="360000"/>
            <a:ext cx="14760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E7D"/>
              </a:buClr>
              <a:buSzPts val="3600"/>
              <a:buFont typeface="SimHei"/>
              <a:buNone/>
            </a:pPr>
            <a:r>
              <a:rPr b="0" lang="zh-CN" sz="3600" u="none" cap="none" strike="noStrike">
                <a:solidFill>
                  <a:srgbClr val="363E7D"/>
                </a:solidFill>
                <a:latin typeface="SimHei"/>
                <a:ea typeface="SimHei"/>
                <a:cs typeface="SimHei"/>
                <a:sym typeface="SimHei"/>
              </a:rPr>
              <a:t>目录</a:t>
            </a:r>
            <a:endParaRPr b="0" sz="3600" u="none" cap="none" strike="noStrike">
              <a:solidFill>
                <a:srgbClr val="363E7D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147" name="Google Shape;147;p23"/>
          <p:cNvSpPr/>
          <p:nvPr/>
        </p:nvSpPr>
        <p:spPr>
          <a:xfrm>
            <a:off x="738569" y="1581002"/>
            <a:ext cx="422400" cy="422400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3"/>
          <p:cNvSpPr txBox="1"/>
          <p:nvPr/>
        </p:nvSpPr>
        <p:spPr>
          <a:xfrm>
            <a:off x="734998" y="1651310"/>
            <a:ext cx="4344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zh-CN" sz="1800" u="none" cap="none" strike="noStrike">
                <a:solidFill>
                  <a:schemeClr val="lt1"/>
                </a:solidFill>
                <a:latin typeface="SimHei"/>
                <a:ea typeface="SimHei"/>
                <a:cs typeface="SimHei"/>
                <a:sym typeface="SimHei"/>
              </a:rPr>
              <a:t>01</a:t>
            </a:r>
            <a:endParaRPr b="0" i="0" sz="1800" u="none" cap="none" strike="noStrike">
              <a:solidFill>
                <a:schemeClr val="lt1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149" name="Google Shape;149;p23"/>
          <p:cNvSpPr txBox="1"/>
          <p:nvPr/>
        </p:nvSpPr>
        <p:spPr>
          <a:xfrm>
            <a:off x="1387591" y="1610642"/>
            <a:ext cx="1500300" cy="3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E7D"/>
              </a:buClr>
              <a:buSzPts val="2300"/>
              <a:buFont typeface="Arial"/>
              <a:buNone/>
            </a:pPr>
            <a:r>
              <a:rPr lang="zh-CN" sz="2300">
                <a:solidFill>
                  <a:srgbClr val="363E7D"/>
                </a:solidFill>
                <a:latin typeface="SimHei"/>
                <a:ea typeface="SimHei"/>
                <a:cs typeface="SimHei"/>
                <a:sym typeface="SimHei"/>
              </a:rPr>
              <a:t>初识开源</a:t>
            </a:r>
            <a:endParaRPr b="0" i="0" sz="2300" u="none" cap="none" strike="noStrike">
              <a:solidFill>
                <a:srgbClr val="363E7D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150" name="Google Shape;150;p23"/>
          <p:cNvSpPr/>
          <p:nvPr/>
        </p:nvSpPr>
        <p:spPr>
          <a:xfrm>
            <a:off x="738569" y="2266168"/>
            <a:ext cx="422400" cy="422400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3"/>
          <p:cNvSpPr txBox="1"/>
          <p:nvPr/>
        </p:nvSpPr>
        <p:spPr>
          <a:xfrm>
            <a:off x="734998" y="2336475"/>
            <a:ext cx="4344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zh-CN" sz="1800" u="none" cap="none" strike="noStrike">
                <a:solidFill>
                  <a:schemeClr val="lt1"/>
                </a:solidFill>
                <a:latin typeface="SimHei"/>
                <a:ea typeface="SimHei"/>
                <a:cs typeface="SimHei"/>
                <a:sym typeface="SimHei"/>
              </a:rPr>
              <a:t>02</a:t>
            </a:r>
            <a:endParaRPr b="0" i="0" sz="1800" u="none" cap="none" strike="noStrike">
              <a:solidFill>
                <a:schemeClr val="lt1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152" name="Google Shape;152;p23"/>
          <p:cNvSpPr txBox="1"/>
          <p:nvPr/>
        </p:nvSpPr>
        <p:spPr>
          <a:xfrm>
            <a:off x="1387600" y="2303925"/>
            <a:ext cx="2140500" cy="3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E7D"/>
              </a:buClr>
              <a:buSzPts val="2300"/>
              <a:buFont typeface="Arial"/>
              <a:buNone/>
            </a:pPr>
            <a:r>
              <a:rPr lang="zh-CN" sz="2300">
                <a:solidFill>
                  <a:srgbClr val="363E7D"/>
                </a:solidFill>
                <a:latin typeface="SimHei"/>
                <a:ea typeface="SimHei"/>
                <a:cs typeface="SimHei"/>
                <a:sym typeface="SimHei"/>
              </a:rPr>
              <a:t>加入Red Hat</a:t>
            </a:r>
            <a:endParaRPr b="0" i="0" sz="2300" u="none" cap="none" strike="noStrike">
              <a:solidFill>
                <a:srgbClr val="363E7D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153" name="Google Shape;153;p23"/>
          <p:cNvSpPr/>
          <p:nvPr/>
        </p:nvSpPr>
        <p:spPr>
          <a:xfrm>
            <a:off x="738569" y="2967545"/>
            <a:ext cx="422400" cy="422400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3"/>
          <p:cNvSpPr txBox="1"/>
          <p:nvPr/>
        </p:nvSpPr>
        <p:spPr>
          <a:xfrm>
            <a:off x="734998" y="3037852"/>
            <a:ext cx="4344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zh-CN" sz="1800" u="none" cap="none" strike="noStrike">
                <a:solidFill>
                  <a:schemeClr val="lt1"/>
                </a:solidFill>
                <a:latin typeface="SimHei"/>
                <a:ea typeface="SimHei"/>
                <a:cs typeface="SimHei"/>
                <a:sym typeface="SimHei"/>
              </a:rPr>
              <a:t>03</a:t>
            </a:r>
            <a:endParaRPr b="0" i="0" sz="1800" u="none" cap="none" strike="noStrike">
              <a:solidFill>
                <a:schemeClr val="lt1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155" name="Google Shape;155;p23"/>
          <p:cNvSpPr txBox="1"/>
          <p:nvPr/>
        </p:nvSpPr>
        <p:spPr>
          <a:xfrm>
            <a:off x="1387600" y="2997175"/>
            <a:ext cx="2819700" cy="3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E7D"/>
              </a:buClr>
              <a:buSzPts val="2300"/>
              <a:buFont typeface="Arial"/>
              <a:buNone/>
            </a:pPr>
            <a:r>
              <a:rPr lang="zh-CN" sz="2300">
                <a:solidFill>
                  <a:srgbClr val="363E7D"/>
                </a:solidFill>
                <a:latin typeface="SimHei"/>
                <a:ea typeface="SimHei"/>
                <a:cs typeface="SimHei"/>
                <a:sym typeface="SimHei"/>
              </a:rPr>
              <a:t>几个维度的自我成长</a:t>
            </a:r>
            <a:endParaRPr sz="2300">
              <a:solidFill>
                <a:srgbClr val="363E7D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E7D"/>
              </a:buClr>
              <a:buSzPts val="2300"/>
              <a:buFont typeface="Arial"/>
              <a:buNone/>
            </a:pPr>
            <a:r>
              <a:t/>
            </a:r>
            <a:endParaRPr sz="2300">
              <a:solidFill>
                <a:srgbClr val="363E7D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156" name="Google Shape;156;p23"/>
          <p:cNvSpPr/>
          <p:nvPr/>
        </p:nvSpPr>
        <p:spPr>
          <a:xfrm>
            <a:off x="738569" y="3652710"/>
            <a:ext cx="422400" cy="422400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3"/>
          <p:cNvSpPr txBox="1"/>
          <p:nvPr/>
        </p:nvSpPr>
        <p:spPr>
          <a:xfrm>
            <a:off x="734998" y="3723017"/>
            <a:ext cx="4344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0" i="0" lang="zh-CN" sz="1800" u="none" cap="none" strike="noStrike">
                <a:solidFill>
                  <a:schemeClr val="lt1"/>
                </a:solidFill>
                <a:latin typeface="SimHei"/>
                <a:ea typeface="SimHei"/>
                <a:cs typeface="SimHei"/>
                <a:sym typeface="SimHei"/>
              </a:rPr>
              <a:t>04</a:t>
            </a:r>
            <a:endParaRPr b="0" i="0" sz="1800" u="none" cap="none" strike="noStrike">
              <a:solidFill>
                <a:schemeClr val="lt1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158" name="Google Shape;158;p23"/>
          <p:cNvSpPr txBox="1"/>
          <p:nvPr/>
        </p:nvSpPr>
        <p:spPr>
          <a:xfrm>
            <a:off x="1387591" y="3682349"/>
            <a:ext cx="1500300" cy="3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E7D"/>
              </a:buClr>
              <a:buSzPts val="2300"/>
              <a:buFont typeface="Arial"/>
              <a:buNone/>
            </a:pPr>
            <a:r>
              <a:rPr lang="zh-CN" sz="2300">
                <a:solidFill>
                  <a:srgbClr val="363E7D"/>
                </a:solidFill>
                <a:latin typeface="SimHei"/>
                <a:ea typeface="SimHei"/>
                <a:cs typeface="SimHei"/>
                <a:sym typeface="SimHei"/>
              </a:rPr>
              <a:t>结语</a:t>
            </a:r>
            <a:endParaRPr b="0" i="0" sz="2300" u="none" cap="none" strike="noStrike">
              <a:solidFill>
                <a:srgbClr val="363E7D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159" name="Google Shape;159;p23"/>
          <p:cNvSpPr/>
          <p:nvPr/>
        </p:nvSpPr>
        <p:spPr>
          <a:xfrm rot="-6302719">
            <a:off x="10445034" y="1977813"/>
            <a:ext cx="165265" cy="16526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  <a:gs pos="100000">
                <a:srgbClr val="FFE8B7"/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12" scaled="0"/>
        </a:gra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"/>
          <p:cNvSpPr txBox="1"/>
          <p:nvPr/>
        </p:nvSpPr>
        <p:spPr>
          <a:xfrm>
            <a:off x="734998" y="314326"/>
            <a:ext cx="14760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3600"/>
              <a:buFont typeface="SimHei"/>
              <a:buNone/>
            </a:pPr>
            <a:r>
              <a:t/>
            </a:r>
            <a:endParaRPr i="1" sz="36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165" name="Google Shape;165;p24"/>
          <p:cNvSpPr txBox="1"/>
          <p:nvPr/>
        </p:nvSpPr>
        <p:spPr>
          <a:xfrm>
            <a:off x="720000" y="360000"/>
            <a:ext cx="38370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3600"/>
              <a:buFont typeface="SimHei"/>
              <a:buNone/>
            </a:pPr>
            <a:r>
              <a:rPr lang="zh-CN" sz="36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最初</a:t>
            </a:r>
            <a:r>
              <a:rPr lang="zh-CN" sz="36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邂逅</a:t>
            </a:r>
            <a:endParaRPr b="0" sz="3600" u="none" cap="none" strike="noStrike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166" name="Google Shape;166;p24"/>
          <p:cNvSpPr txBox="1"/>
          <p:nvPr/>
        </p:nvSpPr>
        <p:spPr>
          <a:xfrm>
            <a:off x="4032506" y="3419640"/>
            <a:ext cx="12612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中间件</a:t>
            </a:r>
            <a:endParaRPr b="0" i="0" sz="1800" u="none" cap="none" strike="noStrike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167" name="Google Shape;167;p24"/>
          <p:cNvSpPr txBox="1"/>
          <p:nvPr/>
        </p:nvSpPr>
        <p:spPr>
          <a:xfrm>
            <a:off x="7270175" y="3417100"/>
            <a:ext cx="15696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rgbClr val="445185"/>
                </a:solidFill>
              </a:rPr>
              <a:t>Web开</a:t>
            </a:r>
            <a:r>
              <a:rPr lang="zh-CN" sz="1800">
                <a:solidFill>
                  <a:srgbClr val="445185"/>
                </a:solidFill>
              </a:rPr>
              <a:t>源框架</a:t>
            </a:r>
            <a:endParaRPr i="0" sz="1800" u="none" cap="none" strike="noStrike">
              <a:solidFill>
                <a:srgbClr val="445185"/>
              </a:solidFill>
            </a:endParaRPr>
          </a:p>
        </p:txBody>
      </p:sp>
      <p:sp>
        <p:nvSpPr>
          <p:cNvPr id="168" name="Google Shape;168;p24"/>
          <p:cNvSpPr txBox="1"/>
          <p:nvPr/>
        </p:nvSpPr>
        <p:spPr>
          <a:xfrm>
            <a:off x="502288" y="3434041"/>
            <a:ext cx="11289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操作系统</a:t>
            </a:r>
            <a:endParaRPr b="0" i="0" sz="1800" u="none" cap="none" strike="noStrike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169" name="Google Shape;169;p24"/>
          <p:cNvSpPr txBox="1"/>
          <p:nvPr/>
        </p:nvSpPr>
        <p:spPr>
          <a:xfrm>
            <a:off x="502288" y="3816764"/>
            <a:ext cx="11289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>
                <a:solidFill>
                  <a:srgbClr val="445185"/>
                </a:solidFill>
              </a:rPr>
              <a:t>Debian</a:t>
            </a:r>
            <a:endParaRPr i="0" sz="1100" u="none" cap="none" strike="noStrike">
              <a:solidFill>
                <a:srgbClr val="445185"/>
              </a:solidFill>
            </a:endParaRPr>
          </a:p>
        </p:txBody>
      </p:sp>
      <p:sp>
        <p:nvSpPr>
          <p:cNvPr id="170" name="Google Shape;170;p24"/>
          <p:cNvSpPr txBox="1"/>
          <p:nvPr/>
        </p:nvSpPr>
        <p:spPr>
          <a:xfrm>
            <a:off x="1886468" y="3419362"/>
            <a:ext cx="15312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数据库</a:t>
            </a:r>
            <a:endParaRPr b="0" i="0" sz="1800" u="none" cap="none" strike="noStrike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171" name="Google Shape;171;p24"/>
          <p:cNvSpPr txBox="1"/>
          <p:nvPr/>
        </p:nvSpPr>
        <p:spPr>
          <a:xfrm>
            <a:off x="2088552" y="3802085"/>
            <a:ext cx="11289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>
                <a:solidFill>
                  <a:srgbClr val="445185"/>
                </a:solidFill>
              </a:rPr>
              <a:t>MySQL</a:t>
            </a:r>
            <a:endParaRPr i="0" sz="1100" u="none" cap="none" strike="noStrike">
              <a:solidFill>
                <a:srgbClr val="445185"/>
              </a:solidFill>
            </a:endParaRPr>
          </a:p>
        </p:txBody>
      </p:sp>
      <p:pic>
        <p:nvPicPr>
          <p:cNvPr id="172" name="Google Shape;172;p24"/>
          <p:cNvPicPr preferRelativeResize="0"/>
          <p:nvPr/>
        </p:nvPicPr>
        <p:blipFill rotWithShape="1">
          <a:blip r:embed="rId3">
            <a:alphaModFix/>
          </a:blip>
          <a:srcRect b="6160" l="13946" r="-17103" t="-28395"/>
          <a:stretch/>
        </p:blipFill>
        <p:spPr>
          <a:xfrm>
            <a:off x="227175" y="1327350"/>
            <a:ext cx="2106173" cy="140087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4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p24"/>
          <p:cNvPicPr preferRelativeResize="0"/>
          <p:nvPr/>
        </p:nvPicPr>
        <p:blipFill rotWithShape="1">
          <a:blip r:embed="rId4">
            <a:alphaModFix/>
          </a:blip>
          <a:srcRect b="3190" l="0" r="0" t="-3190"/>
          <a:stretch/>
        </p:blipFill>
        <p:spPr>
          <a:xfrm>
            <a:off x="1887725" y="1404437"/>
            <a:ext cx="1400875" cy="140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4"/>
          <p:cNvPicPr preferRelativeResize="0"/>
          <p:nvPr/>
        </p:nvPicPr>
        <p:blipFill rotWithShape="1">
          <a:blip r:embed="rId5">
            <a:alphaModFix/>
          </a:blip>
          <a:srcRect b="0" l="0" r="0" t="-4690"/>
          <a:stretch/>
        </p:blipFill>
        <p:spPr>
          <a:xfrm>
            <a:off x="5789875" y="1682672"/>
            <a:ext cx="1531200" cy="113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4"/>
          <p:cNvPicPr preferRelativeResize="0"/>
          <p:nvPr/>
        </p:nvPicPr>
        <p:blipFill rotWithShape="1">
          <a:blip r:embed="rId6">
            <a:alphaModFix/>
          </a:blip>
          <a:srcRect b="-3006" l="2663" r="-12252" t="-14419"/>
          <a:stretch/>
        </p:blipFill>
        <p:spPr>
          <a:xfrm>
            <a:off x="3708500" y="1481525"/>
            <a:ext cx="1963550" cy="12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4"/>
          <p:cNvPicPr preferRelativeResize="0"/>
          <p:nvPr/>
        </p:nvPicPr>
        <p:blipFill rotWithShape="1">
          <a:blip r:embed="rId7">
            <a:alphaModFix/>
          </a:blip>
          <a:srcRect b="0" l="0" r="8508" t="8172"/>
          <a:stretch/>
        </p:blipFill>
        <p:spPr>
          <a:xfrm>
            <a:off x="7438900" y="1168988"/>
            <a:ext cx="1400874" cy="203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4"/>
          <p:cNvSpPr txBox="1"/>
          <p:nvPr/>
        </p:nvSpPr>
        <p:spPr>
          <a:xfrm>
            <a:off x="4069750" y="3802075"/>
            <a:ext cx="12813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>
                <a:solidFill>
                  <a:srgbClr val="445185"/>
                </a:solidFill>
              </a:rPr>
              <a:t>JBoss应用服务器</a:t>
            </a:r>
            <a:endParaRPr sz="1100">
              <a:solidFill>
                <a:srgbClr val="445185"/>
              </a:solidFill>
            </a:endParaRPr>
          </a:p>
        </p:txBody>
      </p:sp>
      <p:sp>
        <p:nvSpPr>
          <p:cNvPr id="179" name="Google Shape;179;p24"/>
          <p:cNvSpPr txBox="1"/>
          <p:nvPr/>
        </p:nvSpPr>
        <p:spPr>
          <a:xfrm>
            <a:off x="5898552" y="3802085"/>
            <a:ext cx="11289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>
                <a:solidFill>
                  <a:srgbClr val="445185"/>
                </a:solidFill>
              </a:rPr>
              <a:t>Tomcat Web应用服务器</a:t>
            </a:r>
            <a:endParaRPr i="0" sz="1100" u="none" cap="none" strike="noStrike">
              <a:solidFill>
                <a:srgbClr val="445185"/>
              </a:solidFill>
            </a:endParaRPr>
          </a:p>
        </p:txBody>
      </p:sp>
      <p:sp>
        <p:nvSpPr>
          <p:cNvPr id="180" name="Google Shape;180;p24"/>
          <p:cNvSpPr txBox="1"/>
          <p:nvPr/>
        </p:nvSpPr>
        <p:spPr>
          <a:xfrm>
            <a:off x="5785106" y="3419640"/>
            <a:ext cx="12612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中间件</a:t>
            </a:r>
            <a:endParaRPr b="0" i="0" sz="1800" u="none" cap="none" strike="noStrike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181" name="Google Shape;181;p24"/>
          <p:cNvSpPr txBox="1"/>
          <p:nvPr/>
        </p:nvSpPr>
        <p:spPr>
          <a:xfrm>
            <a:off x="7574952" y="3802085"/>
            <a:ext cx="11289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>
                <a:solidFill>
                  <a:srgbClr val="445185"/>
                </a:solidFill>
              </a:rPr>
              <a:t>Spring+Struts+Hibernate</a:t>
            </a:r>
            <a:endParaRPr i="0" sz="1100" u="none" cap="none" strike="noStrike">
              <a:solidFill>
                <a:srgbClr val="445185"/>
              </a:solidFill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12" scaled="0"/>
        </a:gra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 txBox="1"/>
          <p:nvPr/>
        </p:nvSpPr>
        <p:spPr>
          <a:xfrm>
            <a:off x="720000" y="360000"/>
            <a:ext cx="32418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3600"/>
              <a:buFont typeface="SimHei"/>
              <a:buNone/>
            </a:pPr>
            <a:r>
              <a:rPr lang="zh-CN" sz="36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初窥门径</a:t>
            </a:r>
            <a:endParaRPr sz="36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187" name="Google Shape;187;p25"/>
          <p:cNvSpPr txBox="1"/>
          <p:nvPr/>
        </p:nvSpPr>
        <p:spPr>
          <a:xfrm>
            <a:off x="556728" y="3601466"/>
            <a:ext cx="34200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>
                <a:solidFill>
                  <a:srgbClr val="445185"/>
                </a:solidFill>
              </a:rPr>
              <a:t>Spring 之父 </a:t>
            </a:r>
            <a:r>
              <a:rPr i="0" lang="zh-CN" sz="1100" u="none" cap="none" strike="noStrike">
                <a:solidFill>
                  <a:srgbClr val="445185"/>
                </a:solidFill>
              </a:rPr>
              <a:t>, </a:t>
            </a:r>
            <a:r>
              <a:rPr lang="zh-CN" sz="1100">
                <a:solidFill>
                  <a:srgbClr val="445185"/>
                </a:solidFill>
              </a:rPr>
              <a:t>音乐博士，</a:t>
            </a:r>
            <a:r>
              <a:rPr i="0" lang="zh-CN" sz="1100" u="none" cap="none" strike="noStrike">
                <a:solidFill>
                  <a:srgbClr val="445185"/>
                </a:solidFill>
              </a:rPr>
              <a:t>Rod Johnson</a:t>
            </a:r>
            <a:endParaRPr i="0" sz="1100" u="none" cap="none" strike="noStrike">
              <a:solidFill>
                <a:srgbClr val="445185"/>
              </a:solidFill>
            </a:endParaRPr>
          </a:p>
        </p:txBody>
      </p:sp>
      <p:sp>
        <p:nvSpPr>
          <p:cNvPr id="188" name="Google Shape;188;p25"/>
          <p:cNvSpPr txBox="1"/>
          <p:nvPr/>
        </p:nvSpPr>
        <p:spPr>
          <a:xfrm>
            <a:off x="3891863" y="3601466"/>
            <a:ext cx="34200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Linus Torvalds，Linux之父</a:t>
            </a:r>
            <a:endParaRPr sz="1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pic>
        <p:nvPicPr>
          <p:cNvPr id="189" name="Google Shape;18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2323" y="1136100"/>
            <a:ext cx="1878451" cy="2315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1874" y="1155625"/>
            <a:ext cx="1666875" cy="227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4300" y="1093987"/>
            <a:ext cx="1928692" cy="239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12" scaled="0"/>
        </a:gra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6"/>
          <p:cNvSpPr txBox="1"/>
          <p:nvPr/>
        </p:nvSpPr>
        <p:spPr>
          <a:xfrm>
            <a:off x="720000" y="360000"/>
            <a:ext cx="20034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3060"/>
              <a:buFont typeface="SimHei"/>
              <a:buNone/>
            </a:pPr>
            <a:r>
              <a:rPr lang="zh-CN" sz="33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苦不堪言</a:t>
            </a:r>
            <a:endParaRPr sz="33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197" name="Google Shape;197;p26"/>
          <p:cNvSpPr txBox="1"/>
          <p:nvPr/>
        </p:nvSpPr>
        <p:spPr>
          <a:xfrm>
            <a:off x="540000" y="1044000"/>
            <a:ext cx="4244100" cy="36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做过项目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AutoNum type="arabicParenR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交付周期过短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AutoNum type="arabicParenR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客户现场压力山大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AutoNum type="arabicParenR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偏向业务逻辑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做过产品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AutoNum type="arabicParenR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技术面过窄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AutoNum type="arabicParenR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需求不够了解，功能空中楼阁</a:t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pic>
        <p:nvPicPr>
          <p:cNvPr id="198" name="Google Shape;19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0925" y="1154775"/>
            <a:ext cx="3482350" cy="228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12" scaled="0"/>
        </a:gra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7"/>
          <p:cNvSpPr txBox="1"/>
          <p:nvPr/>
        </p:nvSpPr>
        <p:spPr>
          <a:xfrm>
            <a:off x="720000" y="360000"/>
            <a:ext cx="20034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3060"/>
              <a:buFont typeface="SimHei"/>
              <a:buNone/>
            </a:pPr>
            <a:r>
              <a:rPr lang="zh-CN" sz="33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柳暗花明</a:t>
            </a:r>
            <a:endParaRPr sz="33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204" name="Google Shape;204;p27"/>
          <p:cNvSpPr txBox="1"/>
          <p:nvPr/>
        </p:nvSpPr>
        <p:spPr>
          <a:xfrm>
            <a:off x="540000" y="1044000"/>
            <a:ext cx="3520200" cy="22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技术支持工程师团队，面试的笔试环节。</a:t>
            </a: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从此加入Red Hat，开始我的10年历程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pic>
        <p:nvPicPr>
          <p:cNvPr id="205" name="Google Shape;205;p27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4031100" y="1097650"/>
            <a:ext cx="4862474" cy="2948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12" scaled="0"/>
        </a:gra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8"/>
          <p:cNvSpPr txBox="1"/>
          <p:nvPr/>
        </p:nvSpPr>
        <p:spPr>
          <a:xfrm>
            <a:off x="720000" y="360000"/>
            <a:ext cx="38370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3300">
                <a:solidFill>
                  <a:srgbClr val="434343"/>
                </a:solidFill>
                <a:latin typeface="SimHei"/>
                <a:ea typeface="SimHei"/>
                <a:cs typeface="SimHei"/>
                <a:sym typeface="SimHei"/>
              </a:rPr>
              <a:t>向下：深深扎根</a:t>
            </a:r>
            <a:endParaRPr i="1" sz="33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sp>
        <p:nvSpPr>
          <p:cNvPr id="211" name="Google Shape;211;p28"/>
          <p:cNvSpPr txBox="1"/>
          <p:nvPr/>
        </p:nvSpPr>
        <p:spPr>
          <a:xfrm>
            <a:off x="540000" y="1044000"/>
            <a:ext cx="3768600" cy="28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利用好刚进公司的一个月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全栈工程师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分项目多看源代码，跑单元测试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难而正确的事情</a:t>
            </a:r>
            <a:endParaRPr sz="21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100"/>
              <a:buFont typeface="SimHei"/>
              <a:buChar char="●"/>
            </a:pPr>
            <a:r>
              <a:rPr lang="zh-CN" sz="21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找到自己的</a:t>
            </a:r>
            <a:r>
              <a:rPr lang="zh-CN" sz="2100">
                <a:solidFill>
                  <a:srgbClr val="445185"/>
                </a:solidFill>
              </a:rPr>
              <a:t>role model</a:t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pic>
        <p:nvPicPr>
          <p:cNvPr id="212" name="Google Shape;21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8000" y="152400"/>
            <a:ext cx="391006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B5DEF4"/>
            </a:gs>
            <a:gs pos="100000">
              <a:srgbClr val="FFF0E1"/>
            </a:gs>
          </a:gsLst>
          <a:lin ang="5400012" scaled="0"/>
        </a:gra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9"/>
          <p:cNvSpPr txBox="1"/>
          <p:nvPr/>
        </p:nvSpPr>
        <p:spPr>
          <a:xfrm>
            <a:off x="735000" y="314325"/>
            <a:ext cx="45345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33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我的</a:t>
            </a:r>
            <a:r>
              <a:rPr lang="zh-CN" sz="3300">
                <a:solidFill>
                  <a:srgbClr val="445185"/>
                </a:solidFill>
              </a:rPr>
              <a:t>role model</a:t>
            </a:r>
            <a:endParaRPr i="1" sz="3300">
              <a:solidFill>
                <a:srgbClr val="445185"/>
              </a:solidFill>
            </a:endParaRPr>
          </a:p>
        </p:txBody>
      </p:sp>
      <p:sp>
        <p:nvSpPr>
          <p:cNvPr id="218" name="Google Shape;218;p29"/>
          <p:cNvSpPr txBox="1"/>
          <p:nvPr/>
        </p:nvSpPr>
        <p:spPr>
          <a:xfrm>
            <a:off x="540000" y="1044000"/>
            <a:ext cx="3420000" cy="17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000"/>
              <a:buFont typeface="SimHei"/>
              <a:buChar char="●"/>
            </a:pPr>
            <a:r>
              <a:rPr lang="zh-CN" sz="20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全才</a:t>
            </a:r>
            <a:endParaRPr sz="20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000"/>
              <a:buFont typeface="SimHei"/>
              <a:buChar char="●"/>
            </a:pPr>
            <a:r>
              <a:rPr lang="zh-CN" sz="20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勇于承担责任</a:t>
            </a:r>
            <a:endParaRPr sz="20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000"/>
              <a:buFont typeface="SimHei"/>
              <a:buChar char="●"/>
            </a:pPr>
            <a:r>
              <a:rPr lang="zh-CN" sz="20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乐于助人</a:t>
            </a:r>
            <a:endParaRPr sz="20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185"/>
              </a:buClr>
              <a:buSzPts val="2000"/>
              <a:buFont typeface="SimHei"/>
              <a:buChar char="●"/>
            </a:pPr>
            <a:r>
              <a:rPr lang="zh-CN" sz="2000">
                <a:solidFill>
                  <a:srgbClr val="445185"/>
                </a:solidFill>
                <a:latin typeface="SimHei"/>
                <a:ea typeface="SimHei"/>
                <a:cs typeface="SimHei"/>
                <a:sym typeface="SimHei"/>
              </a:rPr>
              <a:t>不羁放纵爱自由</a:t>
            </a:r>
            <a:endParaRPr sz="900">
              <a:solidFill>
                <a:srgbClr val="445185"/>
              </a:solidFill>
              <a:latin typeface="SimHei"/>
              <a:ea typeface="SimHei"/>
              <a:cs typeface="SimHei"/>
              <a:sym typeface="SimHei"/>
            </a:endParaRPr>
          </a:p>
        </p:txBody>
      </p:sp>
      <p:pic>
        <p:nvPicPr>
          <p:cNvPr id="219" name="Google Shape;21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3150" y="962200"/>
            <a:ext cx="2550250" cy="340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9"/>
          <p:cNvPicPr preferRelativeResize="0"/>
          <p:nvPr/>
        </p:nvPicPr>
        <p:blipFill rotWithShape="1">
          <a:blip r:embed="rId4">
            <a:alphaModFix amt="50000"/>
          </a:blip>
          <a:srcRect b="0" l="1642" r="0" t="0"/>
          <a:stretch/>
        </p:blipFill>
        <p:spPr>
          <a:xfrm>
            <a:off x="688175" y="2806500"/>
            <a:ext cx="3610299" cy="195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