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905" r:id="rId3"/>
    <p:sldId id="850" r:id="rId4"/>
    <p:sldId id="258" r:id="rId6"/>
    <p:sldId id="851" r:id="rId7"/>
    <p:sldId id="844" r:id="rId8"/>
    <p:sldId id="854" r:id="rId9"/>
    <p:sldId id="856" r:id="rId10"/>
    <p:sldId id="857" r:id="rId11"/>
    <p:sldId id="855" r:id="rId12"/>
    <p:sldId id="858" r:id="rId13"/>
    <p:sldId id="903" r:id="rId14"/>
    <p:sldId id="859" r:id="rId15"/>
    <p:sldId id="860" r:id="rId16"/>
    <p:sldId id="861" r:id="rId17"/>
    <p:sldId id="862" r:id="rId18"/>
    <p:sldId id="863" r:id="rId19"/>
    <p:sldId id="864" r:id="rId20"/>
    <p:sldId id="866" r:id="rId21"/>
    <p:sldId id="868" r:id="rId22"/>
    <p:sldId id="869" r:id="rId23"/>
    <p:sldId id="886" r:id="rId24"/>
    <p:sldId id="873" r:id="rId25"/>
    <p:sldId id="874" r:id="rId26"/>
    <p:sldId id="875" r:id="rId27"/>
    <p:sldId id="881" r:id="rId28"/>
    <p:sldId id="901" r:id="rId29"/>
    <p:sldId id="904" r:id="rId30"/>
    <p:sldId id="900" r:id="rId31"/>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1126" y="55"/>
      </p:cViewPr>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5" Type="http://schemas.openxmlformats.org/officeDocument/2006/relationships/tags" Target="tags/tag45.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大家还记得当年的</a:t>
            </a:r>
            <a:r>
              <a:rPr lang="en-US" altLang="zh-CN"/>
              <a:t>Uber </a:t>
            </a:r>
            <a:r>
              <a:rPr lang="zh-CN" altLang="en-US"/>
              <a:t>滴滴之战么？</a:t>
            </a:r>
            <a:endParaRPr lang="zh-CN" altLang="en-US"/>
          </a:p>
          <a:p>
            <a:r>
              <a:rPr lang="zh-CN" altLang="en-US"/>
              <a:t>优惠券满天飞的时代，最后比的是产品，还是运营之术呢？</a:t>
            </a:r>
            <a:endParaRPr lang="zh-CN" altLang="en-US"/>
          </a:p>
          <a:p>
            <a:endParaRPr lang="zh-CN" altLang="en-US"/>
          </a:p>
          <a:p>
            <a:endParaRPr lang="zh-CN" altLang="en-US"/>
          </a:p>
          <a:p>
            <a:r>
              <a:rPr lang="zh-CN" altLang="en-US"/>
              <a:t>结论：我认为下一个互联网时代是运营驱动的时代。</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r>
              <a:rPr lang="zh-CN" altLang="en-US"/>
              <a:t>命运的齿轮在转动</a:t>
            </a:r>
            <a:r>
              <a:rPr lang="en-US" altLang="zh-CN"/>
              <a:t>---</a:t>
            </a:r>
            <a:r>
              <a:rPr lang="zh-CN" altLang="en-US"/>
              <a:t>前提是你有能力接住命运的钥匙</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公众号标题党，抛出大吃一惊的结论后展示论据型表达方式。</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在技术升级驱动数据库创新和开源数据库成为产业的共识双重背景下，</a:t>
            </a:r>
            <a:r>
              <a:rPr lang="en-US" altLang="zh-CN" dirty="0"/>
              <a:t>openGauss</a:t>
            </a:r>
            <a:r>
              <a:rPr lang="zh-CN" altLang="en-US" dirty="0"/>
              <a:t>选择在</a:t>
            </a:r>
            <a:r>
              <a:rPr lang="en-US" altLang="zh-CN" dirty="0"/>
              <a:t>2020</a:t>
            </a:r>
            <a:r>
              <a:rPr lang="zh-CN" altLang="en-US" dirty="0"/>
              <a:t>年正式开源。</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可以看到，</a:t>
            </a:r>
            <a:r>
              <a:rPr lang="en-US" altLang="zh-CN" dirty="0"/>
              <a:t>openGauss</a:t>
            </a:r>
            <a:r>
              <a:rPr lang="zh-CN" altLang="en-US" dirty="0"/>
              <a:t>在</a:t>
            </a:r>
            <a:r>
              <a:rPr lang="en-US" altLang="zh-CN" dirty="0"/>
              <a:t>2011</a:t>
            </a:r>
            <a:r>
              <a:rPr lang="zh-CN" altLang="en-US" dirty="0"/>
              <a:t>年之前就在华为内部进行孵化，经过十余年市场锤炼，有充分的技术沉淀，</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开源就是希望构建</a:t>
            </a:r>
            <a:r>
              <a:rPr lang="en-US" altLang="zh-CN" dirty="0"/>
              <a:t>openGauss</a:t>
            </a:r>
            <a:r>
              <a:rPr lang="zh-CN" altLang="en-US" dirty="0"/>
              <a:t>生态圈，打造领先的企业级开源关系型数据库。</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915261A-CB0A-43E2-9EF1-B994A4D6169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openGauss</a:t>
            </a:r>
            <a:r>
              <a:rPr lang="zh-CN" altLang="en-US" dirty="0"/>
              <a:t>经过两年的开源，发展进入快车道</a:t>
            </a:r>
            <a:endParaRPr lang="en-US" altLang="zh-CN" dirty="0"/>
          </a:p>
          <a:p>
            <a:r>
              <a:rPr lang="zh-CN" altLang="en-US" dirty="0"/>
              <a:t>目前社区贡献者</a:t>
            </a:r>
            <a:r>
              <a:rPr lang="en-US" altLang="zh-CN" dirty="0"/>
              <a:t>3900</a:t>
            </a:r>
            <a:r>
              <a:rPr lang="zh-CN" altLang="en-US" dirty="0"/>
              <a:t>个，社区用户</a:t>
            </a:r>
            <a:r>
              <a:rPr lang="en-US" altLang="zh-CN" dirty="0"/>
              <a:t>4.8</a:t>
            </a:r>
            <a:r>
              <a:rPr lang="zh-CN" altLang="en-US" dirty="0"/>
              <a:t>万，下载使用量</a:t>
            </a:r>
            <a:r>
              <a:rPr lang="en-US" altLang="zh-CN" dirty="0"/>
              <a:t>98</a:t>
            </a:r>
            <a:r>
              <a:rPr lang="zh-CN" altLang="en-US" dirty="0"/>
              <a:t>万，</a:t>
            </a:r>
            <a:r>
              <a:rPr lang="en-US" altLang="zh-CN" dirty="0"/>
              <a:t>24</a:t>
            </a:r>
            <a:r>
              <a:rPr lang="zh-CN" altLang="en-US" dirty="0"/>
              <a:t>个</a:t>
            </a:r>
            <a:r>
              <a:rPr lang="en-US" altLang="zh-CN" dirty="0"/>
              <a:t>SIG</a:t>
            </a:r>
            <a:r>
              <a:rPr lang="zh-CN" altLang="en-US" dirty="0"/>
              <a:t>组，</a:t>
            </a:r>
            <a:r>
              <a:rPr lang="en-US" altLang="zh-CN" dirty="0"/>
              <a:t>159</a:t>
            </a:r>
            <a:r>
              <a:rPr lang="zh-CN" altLang="en-US" dirty="0"/>
              <a:t>家企业加入社区，</a:t>
            </a:r>
            <a:endParaRPr lang="en-US" altLang="zh-CN" dirty="0"/>
          </a:p>
          <a:p>
            <a:r>
              <a:rPr lang="en-US" altLang="zh-CN" dirty="0"/>
              <a:t>openGauss</a:t>
            </a:r>
            <a:r>
              <a:rPr lang="zh-CN" altLang="en-US" dirty="0"/>
              <a:t>在国内数据库流行度长期处于</a:t>
            </a:r>
            <a:r>
              <a:rPr lang="en-US" altLang="zh-CN" dirty="0"/>
              <a:t>Top3</a:t>
            </a:r>
            <a:r>
              <a:rPr lang="zh-CN" altLang="en-US" dirty="0"/>
              <a:t>内</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5261A-CB0A-43E2-9EF1-B994A4D6169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openGauss</a:t>
            </a:r>
            <a:r>
              <a:rPr lang="zh-CN" altLang="en-US" dirty="0"/>
              <a:t>坚持以用户为中心建设生态，目前已有</a:t>
            </a:r>
            <a:r>
              <a:rPr lang="en-US" altLang="zh-CN" dirty="0"/>
              <a:t>159</a:t>
            </a:r>
            <a:r>
              <a:rPr lang="zh-CN" altLang="en-US" dirty="0"/>
              <a:t>家伙伴加入社区，</a:t>
            </a:r>
            <a:r>
              <a:rPr lang="en-US" altLang="zh-CN" dirty="0"/>
              <a:t>openGauss</a:t>
            </a:r>
            <a:r>
              <a:rPr lang="zh-CN" altLang="en-US" dirty="0"/>
              <a:t>社区希望更多的伙伴加入一起共建数据库行业新生态</a:t>
            </a:r>
            <a:endParaRPr lang="zh-CN" altLang="en-US" dirty="0"/>
          </a:p>
        </p:txBody>
      </p:sp>
      <p:sp>
        <p:nvSpPr>
          <p:cNvPr id="4" name="灯片编号占位符 3"/>
          <p:cNvSpPr>
            <a:spLocks noGrp="1"/>
          </p:cNvSpPr>
          <p:nvPr>
            <p:ph type="sldNum" sz="quarter" idx="5"/>
          </p:nvPr>
        </p:nvSpPr>
        <p:spPr/>
        <p:txBody>
          <a:bodyPr/>
          <a:lstStyle/>
          <a:p>
            <a:fld id="{9915261A-CB0A-43E2-9EF1-B994A4D6169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做群里小助手的故事，客服</a:t>
            </a:r>
            <a:r>
              <a:rPr lang="en-US" altLang="zh-CN"/>
              <a:t>1</a:t>
            </a:r>
            <a:r>
              <a:rPr lang="zh-CN" altLang="en-US"/>
              <a:t>、客服</a:t>
            </a:r>
            <a:r>
              <a:rPr lang="en-US" altLang="zh-CN"/>
              <a:t>2</a:t>
            </a:r>
            <a:r>
              <a:rPr lang="zh-CN" altLang="en-US"/>
              <a:t>的不同做法</a:t>
            </a:r>
            <a:endParaRPr lang="en-US" altLang="zh-CN"/>
          </a:p>
          <a:p>
            <a:endParaRPr lang="en-US" altLang="zh-CN"/>
          </a:p>
          <a:p>
            <a:r>
              <a:rPr lang="en-US" altLang="zh-CN"/>
              <a:t>----</a:t>
            </a:r>
            <a:r>
              <a:rPr lang="zh-CN" altLang="en-US"/>
              <a:t>运营是要有信仰的。</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运营和你我她：在互联网的世界里，有时只有抱着一种更加开放的心态，秉持着一种“先不论我可能会得到什么汇报，让我先来基于我的理解把事情做到极致”的心态，你才有可能做到更多有趣的事情。</a:t>
            </a:r>
            <a:endParaRPr lang="zh-CN" altLang="en-US"/>
          </a:p>
          <a:p>
            <a:r>
              <a:rPr lang="zh-CN" altLang="en-US"/>
              <a:t>举例：运营社群，竭泽而渔的故事，推出“只有……才……”的不良工作逻辑，要转化成“既然……那么……（用户角度思想）”=回报后置的思想，收获无条件认可+超出预期的回报</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很多时候运营做的事，就想攒一个局，简而言之就是说，设计或者假想出来一个最终可以拉动多人一起参与一起玩嗨的事情，并且一步步将这件事情从</a:t>
            </a:r>
            <a:r>
              <a:rPr lang="en-US" altLang="zh-CN"/>
              <a:t>“</a:t>
            </a:r>
            <a:r>
              <a:rPr lang="zh-CN" altLang="en-US"/>
              <a:t>想法</a:t>
            </a:r>
            <a:r>
              <a:rPr lang="en-US" altLang="zh-CN"/>
              <a:t>”</a:t>
            </a:r>
            <a:r>
              <a:rPr lang="zh-CN" altLang="en-US"/>
              <a:t>变成</a:t>
            </a:r>
            <a:r>
              <a:rPr lang="en-US" altLang="zh-CN"/>
              <a:t>“</a:t>
            </a:r>
            <a:r>
              <a:rPr lang="zh-CN" altLang="en-US"/>
              <a:t>落地</a:t>
            </a:r>
            <a:r>
              <a:rPr lang="en-US" altLang="zh-CN"/>
              <a:t>”</a:t>
            </a:r>
            <a:r>
              <a:rPr lang="zh-CN" altLang="en-US"/>
              <a:t>。</a:t>
            </a:r>
            <a:endParaRPr lang="zh-CN" altLang="en-US"/>
          </a:p>
          <a:p>
            <a:r>
              <a:rPr lang="zh-CN" altLang="en-US"/>
              <a:t>但凡是局，必须有大有小，有繁有简。搞好一场活动，是一个小局，让千万个用户乐于使用你的产品并且向外推荐，这是一个大局。</a:t>
            </a:r>
            <a:endParaRPr lang="zh-CN" altLang="en-US"/>
          </a:p>
          <a:p>
            <a:r>
              <a:rPr lang="zh-CN" altLang="en-US"/>
              <a:t>那局的根本原因是，大家愿意做到一起来。所以基于这个前提，我觉得运营需要具备的一项厉害的技能就是</a:t>
            </a:r>
            <a:r>
              <a:rPr lang="en-US" altLang="zh-CN"/>
              <a:t>“</a:t>
            </a:r>
            <a:r>
              <a:rPr lang="zh-CN" altLang="en-US"/>
              <a:t>我已经把各方利益揣摩好了，他们想到的可以在我的局上帮他推波助澜</a:t>
            </a:r>
            <a:r>
              <a:rPr lang="en-US" altLang="zh-CN"/>
              <a:t>”</a:t>
            </a:r>
            <a:endParaRPr lang="en-US" altLang="zh-CN"/>
          </a:p>
          <a:p>
            <a:r>
              <a:rPr lang="zh-CN" altLang="en-US"/>
              <a:t>既然做局，必然是复杂的情况，但是任何一个看似复杂的场面，都存在一个核心的要素，只有这个要素成立，那么之后的一切都是水到渠成。</a:t>
            </a:r>
            <a:endParaRPr lang="zh-CN" altLang="en-US"/>
          </a:p>
          <a:p>
            <a:r>
              <a:rPr lang="zh-CN" altLang="en-US"/>
              <a:t>那就是破局。</a:t>
            </a:r>
            <a:endParaRPr lang="zh-CN" altLang="en-US"/>
          </a:p>
          <a:p>
            <a:endParaRPr lang="zh-CN" altLang="en-US"/>
          </a:p>
          <a:p>
            <a:endParaRPr lang="zh-CN" altLang="en-US"/>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运营的“做局（先考虑各方利益关系再去穿针引线）”与“破局（活动运营举例“关键是邀请大佬（观众有门槛+有其他ABC的大佬参与=本质是凸显身份及提升行业影响力）推进到几天内其他大佬的参与、推进到活动参与名额稀缺推进到撬动线上产品持续发展。（要求你爱上做局+找到破局点） </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xml"/><Relationship Id="rId7" Type="http://schemas.openxmlformats.org/officeDocument/2006/relationships/image" Target="../media/image1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9" Type="http://schemas.openxmlformats.org/officeDocument/2006/relationships/tags" Target="../tags/tag29.xml"/><Relationship Id="rId18" Type="http://schemas.openxmlformats.org/officeDocument/2006/relationships/image" Target="../media/image7.png"/><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image" Target="../media/image6.png"/><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image" Target="../media/image2.png"/><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smtClean="0"/>
              <a:t>单击此处编辑</a:t>
            </a:r>
            <a:br>
              <a:rPr lang="zh-CN" altLang="en-US" smtClean="0"/>
            </a:br>
            <a:r>
              <a:rPr lang="zh-CN" altLang="en-US" smtClean="0"/>
              <a:t>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3"/>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2">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3"/>
            </p:custDataLst>
          </p:nvPr>
        </p:nvPicPr>
        <p:blipFill>
          <a:blip r:embed="rId4"/>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5"/>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endParaRPr lang="zh-CN" altLang="en-US"/>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sp>
        <p:nvSpPr>
          <p:cNvPr id="9" name="椭圆 8"/>
          <p:cNvSpPr/>
          <p:nvPr userDrawn="1">
            <p:custDataLst>
              <p:tags r:id="rId4"/>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custDataLst>
              <p:tags r:id="rId5"/>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descr="山3"/>
          <p:cNvPicPr>
            <a:picLocks noChangeAspect="1"/>
          </p:cNvPicPr>
          <p:nvPr userDrawn="1">
            <p:custDataLst>
              <p:tags r:id="rId6"/>
            </p:custDataLst>
          </p:nvPr>
        </p:nvPicPr>
        <p:blipFill>
          <a:blip r:embed="rId7"/>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8"/>
          <a:stretch>
            <a:fillRect/>
          </a:stretch>
        </p:blipFill>
        <p:spPr>
          <a:xfrm flipH="1">
            <a:off x="635" y="4455160"/>
            <a:ext cx="2573020" cy="2484755"/>
          </a:xfrm>
          <a:prstGeom prst="rect">
            <a:avLst/>
          </a:prstGeom>
        </p:spPr>
      </p:pic>
      <p:sp>
        <p:nvSpPr>
          <p:cNvPr id="6" name="椭圆 5"/>
          <p:cNvSpPr/>
          <p:nvPr userDrawn="1">
            <p:custDataLst>
              <p:tags r:id="rId9"/>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8" name="图片 7" descr="山1"/>
          <p:cNvPicPr>
            <a:picLocks noChangeAspect="1"/>
          </p:cNvPicPr>
          <p:nvPr userDrawn="1"/>
        </p:nvPicPr>
        <p:blipFill>
          <a:blip r:embed="rId2"/>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3"/>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4"/>
            </p:custDataLst>
          </p:nvPr>
        </p:nvPicPr>
        <p:blipFill>
          <a:blip r:embed="rId5"/>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6"/>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4"/>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5"/>
          <a:stretch>
            <a:fillRect/>
          </a:stretch>
        </p:blipFill>
        <p:spPr>
          <a:xfrm>
            <a:off x="0" y="5182870"/>
            <a:ext cx="2282190" cy="1675130"/>
          </a:xfrm>
          <a:prstGeom prst="rect">
            <a:avLst/>
          </a:prstGeom>
        </p:spPr>
      </p:pic>
      <p:sp>
        <p:nvSpPr>
          <p:cNvPr id="19" name="椭圆 18"/>
          <p:cNvSpPr/>
          <p:nvPr userDrawn="1">
            <p:custDataLst>
              <p:tags r:id="rId6"/>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userDrawn="1">
            <p:custDataLst>
              <p:tags r:id="rId7"/>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userDrawn="1">
            <p:custDataLst>
              <p:tags r:id="rId8"/>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2"/>
            </p:custDataLst>
          </p:nvPr>
        </p:nvSpPr>
        <p:spPr>
          <a:xfrm>
            <a:off x="1011945" y="3774594"/>
            <a:ext cx="2672080" cy="1383665"/>
          </a:xfrm>
          <a:prstGeom prst="rect">
            <a:avLst/>
          </a:prstGeom>
        </p:spPr>
        <p:txBody>
          <a:bodyPr wrap="none">
            <a:spAutoFit/>
          </a:bodyPr>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3"/>
            </p:custDataLst>
          </p:nvPr>
        </p:nvSpPr>
        <p:spPr>
          <a:xfrm>
            <a:off x="4531809" y="3774594"/>
            <a:ext cx="2405380" cy="1383665"/>
          </a:xfrm>
          <a:prstGeom prst="rect">
            <a:avLst/>
          </a:prstGeom>
        </p:spPr>
        <p:txBody>
          <a:bodyPr wrap="none">
            <a:spAutoFit/>
          </a:bodyPr>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4"/>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5"/>
              </p:custDataLst>
            </p:nvPr>
          </p:nvSpPr>
          <p:spPr>
            <a:xfrm>
              <a:off x="15532" y="8804"/>
              <a:ext cx="2488" cy="415"/>
            </a:xfrm>
            <a:prstGeom prst="rect">
              <a:avLst/>
            </a:prstGeom>
            <a:noFill/>
          </p:spPr>
          <p:txBody>
            <a:bodyPr wrap="square" rtlCol="0">
              <a:spAutoFit/>
            </a:bodyPr>
            <a:p>
              <a:pPr algn="ctr"/>
              <a:r>
                <a:rPr lang="zh-CN" altLang="en-US" sz="1000" dirty="0">
                  <a:solidFill>
                    <a:srgbClr val="445185"/>
                  </a:solidFill>
                  <a:latin typeface="黑体" panose="02010609060101010101" charset="-122"/>
                  <a:ea typeface="黑体" panose="02010609060101010101" charset="-122"/>
                </a:rPr>
                <a:t>扫码关注开源社公众号</a:t>
              </a:r>
              <a:endParaRPr lang="zh-CN" altLang="en-US" sz="1000" dirty="0">
                <a:solidFill>
                  <a:srgbClr val="445185"/>
                </a:solidFill>
                <a:latin typeface="黑体" panose="02010609060101010101" charset="-122"/>
                <a:ea typeface="黑体" panose="02010609060101010101" charset="-122"/>
              </a:endParaRPr>
            </a:p>
          </p:txBody>
        </p:sp>
        <p:pic>
          <p:nvPicPr>
            <p:cNvPr id="38" name="图片 3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8"/>
              </p:custDataLst>
            </p:nvPr>
          </p:nvPicPr>
          <p:blipFill>
            <a:blip r:embed="rId9"/>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10"/>
            </p:custDataLst>
          </p:nvPr>
        </p:nvPicPr>
        <p:blipFill>
          <a:blip r:embed="rId11"/>
          <a:stretch>
            <a:fillRect/>
          </a:stretch>
        </p:blipFill>
        <p:spPr>
          <a:xfrm>
            <a:off x="9364345" y="561975"/>
            <a:ext cx="1807845" cy="608965"/>
          </a:xfrm>
          <a:prstGeom prst="rect">
            <a:avLst/>
          </a:prstGeom>
        </p:spPr>
      </p:pic>
      <p:sp>
        <p:nvSpPr>
          <p:cNvPr id="19" name="椭圆 18"/>
          <p:cNvSpPr/>
          <p:nvPr userDrawn="1">
            <p:custDataLst>
              <p:tags r:id="rId12"/>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userDrawn="1">
            <p:custDataLst>
              <p:tags r:id="rId13"/>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山3"/>
          <p:cNvPicPr>
            <a:picLocks noChangeAspect="1"/>
          </p:cNvPicPr>
          <p:nvPr userDrawn="1">
            <p:custDataLst>
              <p:tags r:id="rId14"/>
            </p:custDataLst>
          </p:nvPr>
        </p:nvPicPr>
        <p:blipFill>
          <a:blip r:embed="rId15"/>
          <a:stretch>
            <a:fillRect/>
          </a:stretch>
        </p:blipFill>
        <p:spPr>
          <a:xfrm flipH="1">
            <a:off x="-706755" y="5791835"/>
            <a:ext cx="3825875" cy="1066165"/>
          </a:xfrm>
          <a:prstGeom prst="rect">
            <a:avLst/>
          </a:prstGeom>
        </p:spPr>
      </p:pic>
      <p:sp>
        <p:nvSpPr>
          <p:cNvPr id="15" name="椭圆 14"/>
          <p:cNvSpPr/>
          <p:nvPr userDrawn="1">
            <p:custDataLst>
              <p:tags r:id="rId16"/>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山2"/>
          <p:cNvPicPr>
            <a:picLocks noChangeAspect="1"/>
          </p:cNvPicPr>
          <p:nvPr userDrawn="1">
            <p:custDataLst>
              <p:tags r:id="rId17"/>
            </p:custDataLst>
          </p:nvPr>
        </p:nvPicPr>
        <p:blipFill>
          <a:blip r:embed="rId18"/>
          <a:stretch>
            <a:fillRect/>
          </a:stretch>
        </p:blipFill>
        <p:spPr>
          <a:xfrm>
            <a:off x="10738485" y="4728210"/>
            <a:ext cx="1453515" cy="2548890"/>
          </a:xfrm>
          <a:prstGeom prst="rect">
            <a:avLst/>
          </a:prstGeom>
        </p:spPr>
      </p:pic>
      <p:sp>
        <p:nvSpPr>
          <p:cNvPr id="3" name="文本框 2"/>
          <p:cNvSpPr txBox="1"/>
          <p:nvPr userDrawn="1">
            <p:custDataLst>
              <p:tags r:id="rId19"/>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a:t>
            </a:r>
            <a:r>
              <a:rPr lang="zh-CN" altLang="en-US" sz="1000" dirty="0">
                <a:solidFill>
                  <a:srgbClr val="445185"/>
                </a:solidFill>
                <a:latin typeface="阿里巴巴普惠体 R" panose="00020600040101010101" charset="-122"/>
                <a:ea typeface="阿里巴巴普惠体 R" panose="00020600040101010101" charset="-122"/>
              </a:rPr>
              <a:t>添加讲师联系</a:t>
            </a:r>
            <a:r>
              <a:rPr lang="zh-CN" altLang="en-US" sz="1000" dirty="0">
                <a:solidFill>
                  <a:srgbClr val="445185"/>
                </a:solidFill>
                <a:latin typeface="阿里巴巴普惠体 R" panose="00020600040101010101" charset="-122"/>
                <a:ea typeface="阿里巴巴普惠体 R" panose="00020600040101010101" charset="-122"/>
              </a:rPr>
              <a:t>方式</a:t>
            </a:r>
            <a:endParaRPr lang="zh-CN" altLang="en-US" sz="1000" dirty="0">
              <a:solidFill>
                <a:srgbClr val="445185"/>
              </a:solidFill>
              <a:latin typeface="阿里巴巴普惠体 R" panose="00020600040101010101" charset="-122"/>
              <a:ea typeface="阿里巴巴普惠体 R" panose="00020600040101010101" charset="-122"/>
            </a:endParaRP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p>
            <a:pPr lvl="0"/>
            <a:r>
              <a:rPr lang="zh-CN" altLang="en-US"/>
              <a:t>单击此处编辑母版文本样式</a:t>
            </a:r>
            <a:endParaRPr lang="zh-CN" altLang="en-US"/>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a:xfrm>
            <a:off x="476320" y="310585"/>
            <a:ext cx="10969200" cy="705600"/>
          </a:xfrm>
        </p:spPr>
        <p:txBody>
          <a:bodyPr/>
          <a:lstStyle>
            <a:lvl1pPr>
              <a:defRPr sz="240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725739" y="1512878"/>
            <a:ext cx="10729365" cy="4690459"/>
          </a:xfrm>
          <a:prstGeom prst="rect">
            <a:avLst/>
          </a:prstGeom>
        </p:spPr>
        <p:txBody>
          <a:bodyPr lIns="0" tIns="0" rIns="0" bIns="0"/>
          <a:lstStyle>
            <a:lvl1pPr marL="179070" marR="0" indent="-168275" algn="l" defTabSz="1186815"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6500" algn="ctr"/>
              </a:tabLst>
              <a:defRPr sz="1800" baseline="0">
                <a:solidFill>
                  <a:schemeClr val="tx1"/>
                </a:solidFill>
                <a:latin typeface="+mn-lt"/>
                <a:ea typeface="微软雅黑" panose="020B0503020204020204" charset="-122"/>
                <a:cs typeface="Arial" panose="020B0604020202020204" pitchFamily="34" charset="0"/>
              </a:defRPr>
            </a:lvl1pPr>
            <a:lvl2pPr marL="446405" marR="0" indent="-285750" algn="l" defTabSz="1186815" rtl="0" eaLnBrk="1" fontAlgn="auto" latinLnBrk="0" hangingPunct="1">
              <a:lnSpc>
                <a:spcPct val="100000"/>
              </a:lnSpc>
              <a:spcBef>
                <a:spcPts val="0"/>
              </a:spcBef>
              <a:spcAft>
                <a:spcPts val="600"/>
              </a:spcAft>
              <a:buClr>
                <a:schemeClr val="tx1"/>
              </a:buClr>
              <a:buSzTx/>
              <a:buFont typeface=".AppleSystemUIFont"/>
              <a:buChar char="&gt;"/>
              <a:tabLst>
                <a:tab pos="1206500" algn="ctr"/>
              </a:tabLst>
              <a:defRPr sz="1600" baseline="0">
                <a:latin typeface="+mn-lt"/>
                <a:ea typeface="微软雅黑" panose="020B0503020204020204" charset="-122"/>
              </a:defRPr>
            </a:lvl2pPr>
            <a:lvl3pPr marL="1097280" marR="0" indent="-168275" algn="l" defTabSz="1186815" rtl="0" eaLnBrk="1" fontAlgn="auto" latinLnBrk="0" hangingPunct="1">
              <a:lnSpc>
                <a:spcPct val="100000"/>
              </a:lnSpc>
              <a:spcBef>
                <a:spcPts val="0"/>
              </a:spcBef>
              <a:spcAft>
                <a:spcPts val="600"/>
              </a:spcAft>
              <a:buClr>
                <a:schemeClr val="tx1"/>
              </a:buClr>
              <a:buSzTx/>
              <a:buFont typeface=".AppleSystemUIFont"/>
              <a:buChar char="-"/>
              <a:tabLst>
                <a:tab pos="1206500" algn="ctr"/>
              </a:tabLst>
              <a:defRPr sz="1300" baseline="0">
                <a:latin typeface="+mn-lt"/>
                <a:ea typeface="微软雅黑" panose="020B0503020204020204" charset="-122"/>
              </a:defRPr>
            </a:lvl3pPr>
            <a:lvl4pPr marL="525780" indent="-170815">
              <a:buFont typeface="Arial" panose="020B0604020202020204" pitchFamily="34" charset="0"/>
              <a:buChar char="•"/>
              <a:tabLst>
                <a:tab pos="1207135" algn="ctr"/>
              </a:tabLst>
              <a:defRPr sz="1300" baseline="0"/>
            </a:lvl4pPr>
            <a:lvl5pPr marL="525780" indent="-170815">
              <a:buFont typeface="Arial" panose="020B0604020202020204" pitchFamily="34" charset="0"/>
              <a:buChar char="•"/>
              <a:tabLst>
                <a:tab pos="1207135" algn="ctr"/>
              </a:tabLst>
              <a:defRPr sz="1300" baseline="0"/>
            </a:lvl5pPr>
          </a:lstStyle>
          <a:p>
            <a:pPr lvl="0"/>
            <a:r>
              <a:rPr lang="en-US" dirty="0"/>
              <a:t>Click to edit Master text style</a:t>
            </a:r>
            <a:endParaRPr lang="en-US" dirty="0"/>
          </a:p>
          <a:p>
            <a:pPr marL="328930" marR="0" lvl="1"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r>
              <a:rPr lang="en-US" dirty="0"/>
              <a:t>Click to edit Master text style</a:t>
            </a:r>
            <a:endParaRPr lang="en-US" dirty="0"/>
          </a:p>
          <a:p>
            <a:pPr marL="1097280"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r>
              <a:rPr lang="en-US" dirty="0"/>
              <a:t>Click to edit Master text style</a:t>
            </a:r>
            <a:endParaRPr lang="en-US" dirty="0"/>
          </a:p>
          <a:p>
            <a:pPr marL="1097280"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endParaRPr lang="en-US" altLang="zh-CN" dirty="0"/>
          </a:p>
        </p:txBody>
      </p:sp>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593725" indent="0" algn="ctr">
              <a:buNone/>
              <a:defRPr sz="2595"/>
            </a:lvl2pPr>
            <a:lvl3pPr marL="1186815" indent="0" algn="ctr">
              <a:buNone/>
              <a:defRPr sz="2335"/>
            </a:lvl3pPr>
            <a:lvl4pPr marL="1780540" indent="0" algn="ctr">
              <a:buNone/>
              <a:defRPr sz="2080"/>
            </a:lvl4pPr>
            <a:lvl5pPr marL="2374265" indent="0" algn="ctr">
              <a:buNone/>
              <a:defRPr sz="2080"/>
            </a:lvl5pPr>
            <a:lvl6pPr marL="2967990" indent="0" algn="ctr">
              <a:buNone/>
              <a:defRPr sz="2080"/>
            </a:lvl6pPr>
            <a:lvl7pPr marL="3560445" indent="0" algn="ctr">
              <a:buNone/>
              <a:defRPr sz="2080"/>
            </a:lvl7pPr>
            <a:lvl8pPr marL="4154170" indent="0" algn="ctr">
              <a:buNone/>
              <a:defRPr sz="2080"/>
            </a:lvl8pPr>
            <a:lvl9pPr marL="4747895" indent="0" algn="ctr">
              <a:buNone/>
              <a:defRPr sz="2080"/>
            </a:lvl9pPr>
          </a:lstStyle>
          <a:p>
            <a:r>
              <a:rPr lang="en-US"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fld>
            <a:endParaRPr lang="zh-CN" altLang="en-US"/>
          </a:p>
        </p:txBody>
      </p:sp>
      <p:sp>
        <p:nvSpPr>
          <p:cNvPr id="25" name="文本框 24"/>
          <p:cNvSpPr txBox="1"/>
          <p:nvPr userDrawn="1">
            <p:custDataLst>
              <p:tags r:id="rId10"/>
            </p:custDataLst>
          </p:nvPr>
        </p:nvSpPr>
        <p:spPr>
          <a:xfrm>
            <a:off x="3466187" y="6219374"/>
            <a:ext cx="2514600" cy="275590"/>
          </a:xfrm>
          <a:prstGeom prst="rect">
            <a:avLst/>
          </a:prstGeom>
          <a:noFill/>
        </p:spPr>
        <p:txBody>
          <a:bodyPr wrap="square" rtlCol="0">
            <a:spAutoFit/>
          </a:bodyPr>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endParaRPr lang="zh-CN" altLang="en-US" sz="1200" dirty="0">
              <a:solidFill>
                <a:srgbClr val="363E7D"/>
              </a:solidFill>
              <a:latin typeface="黑体" panose="02010609060101010101" charset="-122"/>
              <a:ea typeface="黑体" panose="02010609060101010101" charset="-122"/>
              <a:cs typeface="黑体" panose="02010609060101010101" charset="-122"/>
            </a:endParaRPr>
          </a:p>
        </p:txBody>
      </p:sp>
      <p:sp>
        <p:nvSpPr>
          <p:cNvPr id="26" name="文本框 25"/>
          <p:cNvSpPr txBox="1"/>
          <p:nvPr userDrawn="1">
            <p:custDataLst>
              <p:tags r:id="rId11"/>
            </p:custDataLst>
          </p:nvPr>
        </p:nvSpPr>
        <p:spPr>
          <a:xfrm>
            <a:off x="5836920" y="6210662"/>
            <a:ext cx="2205275" cy="275590"/>
          </a:xfrm>
          <a:prstGeom prst="rect">
            <a:avLst/>
          </a:prstGeom>
          <a:noFill/>
        </p:spPr>
        <p:txBody>
          <a:bodyPr wrap="square" rtlCol="0">
            <a:spAutoFit/>
          </a:bodyPr>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endParaRPr lang="zh-CN" altLang="en-US" sz="1200" dirty="0">
              <a:solidFill>
                <a:srgbClr val="363E7D"/>
              </a:solidFill>
              <a:latin typeface="黑体" panose="02010609060101010101" charset="-122"/>
              <a:ea typeface="黑体" panose="02010609060101010101"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8.xml"/><Relationship Id="rId2" Type="http://schemas.openxmlformats.org/officeDocument/2006/relationships/tags" Target="../tags/tag34.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8.xml"/><Relationship Id="rId7"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3" Type="http://schemas.openxmlformats.org/officeDocument/2006/relationships/notesSlide" Target="../notesSlides/notesSlide18.xml"/><Relationship Id="rId72" Type="http://schemas.openxmlformats.org/officeDocument/2006/relationships/slideLayout" Target="../slideLayouts/slideLayout8.xml"/><Relationship Id="rId71" Type="http://schemas.openxmlformats.org/officeDocument/2006/relationships/image" Target="../media/image108.png"/><Relationship Id="rId70" Type="http://schemas.openxmlformats.org/officeDocument/2006/relationships/image" Target="../media/image107.png"/><Relationship Id="rId7" Type="http://schemas.openxmlformats.org/officeDocument/2006/relationships/image" Target="../media/image44.png"/><Relationship Id="rId69" Type="http://schemas.openxmlformats.org/officeDocument/2006/relationships/image" Target="../media/image106.png"/><Relationship Id="rId68" Type="http://schemas.openxmlformats.org/officeDocument/2006/relationships/image" Target="../media/image105.png"/><Relationship Id="rId67" Type="http://schemas.openxmlformats.org/officeDocument/2006/relationships/image" Target="../media/image104.png"/><Relationship Id="rId66" Type="http://schemas.openxmlformats.org/officeDocument/2006/relationships/image" Target="../media/image103.png"/><Relationship Id="rId65" Type="http://schemas.openxmlformats.org/officeDocument/2006/relationships/image" Target="../media/image102.png"/><Relationship Id="rId64" Type="http://schemas.openxmlformats.org/officeDocument/2006/relationships/image" Target="../media/image101.png"/><Relationship Id="rId63" Type="http://schemas.openxmlformats.org/officeDocument/2006/relationships/image" Target="../media/image100.png"/><Relationship Id="rId62" Type="http://schemas.openxmlformats.org/officeDocument/2006/relationships/image" Target="../media/image99.png"/><Relationship Id="rId61" Type="http://schemas.openxmlformats.org/officeDocument/2006/relationships/image" Target="../media/image98.png"/><Relationship Id="rId60" Type="http://schemas.openxmlformats.org/officeDocument/2006/relationships/image" Target="../media/image97.png"/><Relationship Id="rId6" Type="http://schemas.openxmlformats.org/officeDocument/2006/relationships/image" Target="../media/image43.png"/><Relationship Id="rId59" Type="http://schemas.openxmlformats.org/officeDocument/2006/relationships/image" Target="../media/image96.png"/><Relationship Id="rId58" Type="http://schemas.openxmlformats.org/officeDocument/2006/relationships/image" Target="../media/image95.png"/><Relationship Id="rId57" Type="http://schemas.openxmlformats.org/officeDocument/2006/relationships/image" Target="../media/image94.png"/><Relationship Id="rId56" Type="http://schemas.openxmlformats.org/officeDocument/2006/relationships/image" Target="../media/image93.png"/><Relationship Id="rId55" Type="http://schemas.openxmlformats.org/officeDocument/2006/relationships/image" Target="../media/image92.png"/><Relationship Id="rId54" Type="http://schemas.openxmlformats.org/officeDocument/2006/relationships/image" Target="../media/image91.png"/><Relationship Id="rId53" Type="http://schemas.openxmlformats.org/officeDocument/2006/relationships/image" Target="../media/image90.png"/><Relationship Id="rId52" Type="http://schemas.openxmlformats.org/officeDocument/2006/relationships/image" Target="../media/image89.png"/><Relationship Id="rId51" Type="http://schemas.openxmlformats.org/officeDocument/2006/relationships/image" Target="../media/image88.png"/><Relationship Id="rId50" Type="http://schemas.openxmlformats.org/officeDocument/2006/relationships/image" Target="../media/image87.png"/><Relationship Id="rId5" Type="http://schemas.openxmlformats.org/officeDocument/2006/relationships/image" Target="../media/image42.png"/><Relationship Id="rId49" Type="http://schemas.openxmlformats.org/officeDocument/2006/relationships/image" Target="../media/image86.png"/><Relationship Id="rId48" Type="http://schemas.openxmlformats.org/officeDocument/2006/relationships/image" Target="../media/image85.png"/><Relationship Id="rId47" Type="http://schemas.openxmlformats.org/officeDocument/2006/relationships/image" Target="../media/image84.png"/><Relationship Id="rId46" Type="http://schemas.openxmlformats.org/officeDocument/2006/relationships/image" Target="../media/image83.png"/><Relationship Id="rId45" Type="http://schemas.openxmlformats.org/officeDocument/2006/relationships/image" Target="../media/image82.png"/><Relationship Id="rId44" Type="http://schemas.openxmlformats.org/officeDocument/2006/relationships/image" Target="../media/image81.png"/><Relationship Id="rId43" Type="http://schemas.openxmlformats.org/officeDocument/2006/relationships/image" Target="../media/image80.png"/><Relationship Id="rId42" Type="http://schemas.openxmlformats.org/officeDocument/2006/relationships/image" Target="../media/image79.png"/><Relationship Id="rId41" Type="http://schemas.openxmlformats.org/officeDocument/2006/relationships/image" Target="../media/image78.png"/><Relationship Id="rId40" Type="http://schemas.openxmlformats.org/officeDocument/2006/relationships/image" Target="../media/image77.png"/><Relationship Id="rId4" Type="http://schemas.openxmlformats.org/officeDocument/2006/relationships/image" Target="../media/image41.png"/><Relationship Id="rId39" Type="http://schemas.openxmlformats.org/officeDocument/2006/relationships/image" Target="../media/image76.png"/><Relationship Id="rId38" Type="http://schemas.openxmlformats.org/officeDocument/2006/relationships/image" Target="../media/image75.png"/><Relationship Id="rId37" Type="http://schemas.openxmlformats.org/officeDocument/2006/relationships/image" Target="../media/image74.png"/><Relationship Id="rId36" Type="http://schemas.openxmlformats.org/officeDocument/2006/relationships/image" Target="../media/image73.png"/><Relationship Id="rId35" Type="http://schemas.openxmlformats.org/officeDocument/2006/relationships/image" Target="../media/image72.png"/><Relationship Id="rId34" Type="http://schemas.openxmlformats.org/officeDocument/2006/relationships/image" Target="../media/image71.png"/><Relationship Id="rId33" Type="http://schemas.openxmlformats.org/officeDocument/2006/relationships/image" Target="../media/image70.png"/><Relationship Id="rId32" Type="http://schemas.openxmlformats.org/officeDocument/2006/relationships/image" Target="../media/image69.png"/><Relationship Id="rId31" Type="http://schemas.openxmlformats.org/officeDocument/2006/relationships/image" Target="../media/image68.png"/><Relationship Id="rId30" Type="http://schemas.openxmlformats.org/officeDocument/2006/relationships/image" Target="../media/image67.png"/><Relationship Id="rId3" Type="http://schemas.openxmlformats.org/officeDocument/2006/relationships/image" Target="../media/image40.png"/><Relationship Id="rId29" Type="http://schemas.openxmlformats.org/officeDocument/2006/relationships/image" Target="../media/image66.png"/><Relationship Id="rId28" Type="http://schemas.openxmlformats.org/officeDocument/2006/relationships/image" Target="../media/image65.png"/><Relationship Id="rId27" Type="http://schemas.openxmlformats.org/officeDocument/2006/relationships/image" Target="../media/image64.png"/><Relationship Id="rId26" Type="http://schemas.openxmlformats.org/officeDocument/2006/relationships/image" Target="../media/image63.png"/><Relationship Id="rId25" Type="http://schemas.openxmlformats.org/officeDocument/2006/relationships/image" Target="../media/image62.png"/><Relationship Id="rId24" Type="http://schemas.openxmlformats.org/officeDocument/2006/relationships/image" Target="../media/image61.png"/><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39.pn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3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tags" Target="../tags/tag3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8.xml"/><Relationship Id="rId1" Type="http://schemas.openxmlformats.org/officeDocument/2006/relationships/image" Target="../media/image114.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6.png"/><Relationship Id="rId7" Type="http://schemas.openxmlformats.org/officeDocument/2006/relationships/image" Target="../media/image115.png"/><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0" Type="http://schemas.openxmlformats.org/officeDocument/2006/relationships/notesSlide" Target="../notesSlides/notesSlide19.xml"/><Relationship Id="rId1" Type="http://schemas.openxmlformats.org/officeDocument/2006/relationships/tags" Target="../tags/tag3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file:///C:\Users\Administrator\AppData\Local\Temp\2\wps\INetCache\eefc3aad48a16d19715e02c8c75dbec6" TargetMode="Externa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我的运营方法论与自白</a:t>
            </a:r>
            <a:endParaRPr lang="zh-CN" altLang="en-US"/>
          </a:p>
        </p:txBody>
      </p:sp>
      <p:sp>
        <p:nvSpPr>
          <p:cNvPr id="3" name="副标题 2"/>
          <p:cNvSpPr>
            <a:spLocks noGrp="1"/>
          </p:cNvSpPr>
          <p:nvPr>
            <p:ph type="subTitle" idx="1"/>
          </p:nvPr>
        </p:nvSpPr>
        <p:spPr/>
        <p:txBody>
          <a:bodyPr/>
          <a:p>
            <a:r>
              <a:rPr lang="en-US" altLang="zh-CN"/>
              <a:t>openGauss</a:t>
            </a:r>
            <a:r>
              <a:rPr lang="zh-CN" altLang="en-US"/>
              <a:t>社区活动运营</a:t>
            </a:r>
            <a:r>
              <a:rPr lang="en-US" altLang="zh-CN"/>
              <a:t> </a:t>
            </a:r>
            <a:r>
              <a:rPr lang="zh-CN" altLang="en-US"/>
              <a:t>蒋芳榕</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5396230"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运营的做局与破局</a:t>
            </a:r>
            <a:endParaRPr lang="zh-CN" altLang="en-US" sz="2800" i="1" dirty="0">
              <a:solidFill>
                <a:srgbClr val="445185"/>
              </a:solidFill>
              <a:latin typeface="黑体" panose="02010609060101010101" charset="-122"/>
              <a:ea typeface="黑体" panose="02010609060101010101" charset="-122"/>
            </a:endParaRPr>
          </a:p>
        </p:txBody>
      </p:sp>
      <p:pic>
        <p:nvPicPr>
          <p:cNvPr id="3" name="图片 2"/>
          <p:cNvPicPr>
            <a:picLocks noChangeAspect="1"/>
          </p:cNvPicPr>
          <p:nvPr/>
        </p:nvPicPr>
        <p:blipFill>
          <a:blip r:embed="rId1"/>
          <a:stretch>
            <a:fillRect/>
          </a:stretch>
        </p:blipFill>
        <p:spPr>
          <a:xfrm>
            <a:off x="2187575" y="1941830"/>
            <a:ext cx="6325870" cy="3486150"/>
          </a:xfrm>
          <a:prstGeom prst="rect">
            <a:avLst/>
          </a:prstGeom>
        </p:spPr>
      </p:pic>
    </p:spTree>
  </p:cSld>
  <p:clrMapOvr>
    <a:masterClrMapping/>
  </p:clrMapOvr>
  <p:transition spd="slow">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a:t>一个</a:t>
            </a:r>
            <a:r>
              <a:rPr lang="en-US" altLang="zh-CN"/>
              <a:t>openGauss Meetup</a:t>
            </a:r>
            <a:r>
              <a:rPr lang="zh-CN" altLang="en-US"/>
              <a:t>的故事</a:t>
            </a:r>
            <a:endParaRPr lang="zh-CN" altLang="en-US"/>
          </a:p>
        </p:txBody>
      </p:sp>
      <p:pic>
        <p:nvPicPr>
          <p:cNvPr id="5" name="图片 4"/>
          <p:cNvPicPr>
            <a:picLocks noChangeAspect="1"/>
          </p:cNvPicPr>
          <p:nvPr/>
        </p:nvPicPr>
        <p:blipFill>
          <a:blip r:embed="rId1"/>
          <a:stretch>
            <a:fillRect/>
          </a:stretch>
        </p:blipFill>
        <p:spPr>
          <a:xfrm>
            <a:off x="1008380" y="1419225"/>
            <a:ext cx="4491355" cy="4472940"/>
          </a:xfrm>
          <a:prstGeom prst="rect">
            <a:avLst/>
          </a:prstGeom>
        </p:spPr>
      </p:pic>
      <p:pic>
        <p:nvPicPr>
          <p:cNvPr id="6" name="图片 5"/>
          <p:cNvPicPr>
            <a:picLocks noChangeAspect="1"/>
          </p:cNvPicPr>
          <p:nvPr/>
        </p:nvPicPr>
        <p:blipFill>
          <a:blip r:embed="rId2"/>
          <a:stretch>
            <a:fillRect/>
          </a:stretch>
        </p:blipFill>
        <p:spPr>
          <a:xfrm>
            <a:off x="5519420" y="1419225"/>
            <a:ext cx="2962275" cy="2135505"/>
          </a:xfrm>
          <a:prstGeom prst="rect">
            <a:avLst/>
          </a:prstGeom>
        </p:spPr>
      </p:pic>
      <p:pic>
        <p:nvPicPr>
          <p:cNvPr id="7" name="图片 6"/>
          <p:cNvPicPr>
            <a:picLocks noChangeAspect="1"/>
          </p:cNvPicPr>
          <p:nvPr/>
        </p:nvPicPr>
        <p:blipFill>
          <a:blip r:embed="rId3"/>
          <a:stretch>
            <a:fillRect/>
          </a:stretch>
        </p:blipFill>
        <p:spPr>
          <a:xfrm>
            <a:off x="8578850" y="1419225"/>
            <a:ext cx="2954020" cy="2136140"/>
          </a:xfrm>
          <a:prstGeom prst="rect">
            <a:avLst/>
          </a:prstGeom>
        </p:spPr>
      </p:pic>
      <p:sp>
        <p:nvSpPr>
          <p:cNvPr id="8" name="文本框 7"/>
          <p:cNvSpPr txBox="1"/>
          <p:nvPr/>
        </p:nvSpPr>
        <p:spPr>
          <a:xfrm>
            <a:off x="5531485" y="3585210"/>
            <a:ext cx="5955030" cy="2306955"/>
          </a:xfrm>
          <a:prstGeom prst="rect">
            <a:avLst/>
          </a:prstGeom>
          <a:noFill/>
        </p:spPr>
        <p:txBody>
          <a:bodyPr wrap="square" rtlCol="0">
            <a:spAutoFit/>
          </a:bodyPr>
          <a:p>
            <a:r>
              <a:rPr lang="zh-CN" altLang="en-US"/>
              <a:t>起初</a:t>
            </a:r>
            <a:r>
              <a:rPr lang="en-US" altLang="zh-CN"/>
              <a:t>,</a:t>
            </a:r>
            <a:r>
              <a:rPr lang="zh-CN" altLang="en-US"/>
              <a:t>我们是计划一家在当地使用</a:t>
            </a:r>
            <a:r>
              <a:rPr lang="en-US" altLang="zh-CN"/>
              <a:t>openGauss</a:t>
            </a:r>
            <a:r>
              <a:rPr lang="zh-CN" altLang="en-US"/>
              <a:t>的用户公司与我们合办一场</a:t>
            </a:r>
            <a:r>
              <a:rPr lang="en-US" altLang="zh-CN"/>
              <a:t>80</a:t>
            </a:r>
            <a:r>
              <a:rPr lang="zh-CN" altLang="en-US"/>
              <a:t>左右的常规</a:t>
            </a:r>
            <a:r>
              <a:rPr lang="en-US" altLang="zh-CN"/>
              <a:t>Meet up</a:t>
            </a:r>
            <a:r>
              <a:rPr lang="zh-CN" altLang="en-US"/>
              <a:t>月度活动。</a:t>
            </a:r>
            <a:endParaRPr lang="zh-CN" altLang="en-US"/>
          </a:p>
          <a:p>
            <a:endParaRPr lang="zh-CN" altLang="en-US"/>
          </a:p>
          <a:p>
            <a:r>
              <a:rPr lang="zh-CN" altLang="en-US"/>
              <a:t>最后</a:t>
            </a:r>
            <a:r>
              <a:rPr lang="en-US" altLang="zh-CN"/>
              <a:t>,</a:t>
            </a:r>
            <a:r>
              <a:rPr lang="zh-CN" altLang="en-US"/>
              <a:t>我们撬动了天津地方政府的书记、天津软件行业协会会长等政府、学术领域的专家都来为我们站台！</a:t>
            </a:r>
            <a:endParaRPr lang="zh-CN" altLang="en-US"/>
          </a:p>
          <a:p>
            <a:endParaRPr lang="zh-CN" altLang="en-US"/>
          </a:p>
          <a:p>
            <a:r>
              <a:rPr lang="zh-CN" altLang="en-US" b="1">
                <a:solidFill>
                  <a:srgbClr val="FF0000"/>
                </a:solidFill>
              </a:rPr>
              <a:t>成果：完成现场</a:t>
            </a:r>
            <a:r>
              <a:rPr lang="en-US" altLang="zh-CN" b="1">
                <a:solidFill>
                  <a:srgbClr val="FF0000"/>
                </a:solidFill>
              </a:rPr>
              <a:t>100+</a:t>
            </a:r>
            <a:r>
              <a:rPr lang="zh-CN" altLang="en-US" b="1">
                <a:solidFill>
                  <a:srgbClr val="FF0000"/>
                </a:solidFill>
              </a:rPr>
              <a:t>人客邀，也帮助了合作公司在当地打响品牌影响力。</a:t>
            </a:r>
            <a:endParaRPr lang="zh-CN" altLang="en-US" b="1">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运营之道</a:t>
            </a:r>
            <a:endParaRPr lang="en-US" altLang="zh-CN"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2208530"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运营思维</a:t>
            </a:r>
            <a:endParaRPr lang="zh-CN" altLang="en-US" sz="2800" b="1">
              <a:solidFill>
                <a:schemeClr val="bg2"/>
              </a:solidFill>
              <a:effectLst>
                <a:innerShdw blurRad="63500" dist="50800" dir="13500000">
                  <a:srgbClr val="000000">
                    <a:alpha val="50000"/>
                  </a:srgbClr>
                </a:inn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b="1">
                <a:solidFill>
                  <a:schemeClr val="tx1"/>
                </a:solidFill>
                <a:effectLst>
                  <a:innerShdw blurRad="63500" dist="50800" dir="13500000">
                    <a:srgbClr val="000000">
                      <a:alpha val="50000"/>
                    </a:srgbClr>
                  </a:innerShdw>
                </a:effectLst>
              </a:rPr>
              <a:t>工作方法</a:t>
            </a:r>
            <a:endParaRPr lang="zh-CN" altLang="en-US" sz="2800" b="1">
              <a:solidFill>
                <a:schemeClr val="tx1"/>
              </a:solidFill>
              <a:effectLst>
                <a:innerShdw blurRad="63500" dist="50800" dir="13500000">
                  <a:srgbClr val="000000">
                    <a:alpha val="50000"/>
                  </a:srgbClr>
                </a:inn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工作技巧</a:t>
            </a:r>
            <a:endParaRPr lang="zh-CN" altLang="en-US" sz="2800" b="1">
              <a:solidFill>
                <a:schemeClr val="bg2"/>
              </a:solidFill>
              <a:effectLst>
                <a:innerShdw blurRad="63500" dist="50800" dir="13500000">
                  <a:srgbClr val="000000">
                    <a:alpha val="50000"/>
                  </a:srgbClr>
                </a:innerShdw>
              </a:effectLst>
            </a:endParaRPr>
          </a:p>
        </p:txBody>
      </p:sp>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6454775"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让自己拥有对新鲜事物的高度敏感</a:t>
            </a:r>
            <a:endParaRPr lang="zh-CN" altLang="en-US" sz="2800" i="1" dirty="0">
              <a:solidFill>
                <a:srgbClr val="445185"/>
              </a:solidFill>
              <a:latin typeface="黑体" panose="02010609060101010101" charset="-122"/>
              <a:ea typeface="黑体" panose="02010609060101010101" charset="-122"/>
            </a:endParaRPr>
          </a:p>
        </p:txBody>
      </p:sp>
      <p:pic>
        <p:nvPicPr>
          <p:cNvPr id="2" name="图片 1"/>
          <p:cNvPicPr>
            <a:picLocks noChangeAspect="1"/>
          </p:cNvPicPr>
          <p:nvPr/>
        </p:nvPicPr>
        <p:blipFill>
          <a:blip r:embed="rId1"/>
          <a:stretch>
            <a:fillRect/>
          </a:stretch>
        </p:blipFill>
        <p:spPr>
          <a:xfrm>
            <a:off x="242570" y="1398270"/>
            <a:ext cx="2767965" cy="3660775"/>
          </a:xfrm>
          <a:prstGeom prst="rect">
            <a:avLst/>
          </a:prstGeom>
        </p:spPr>
      </p:pic>
      <p:pic>
        <p:nvPicPr>
          <p:cNvPr id="5" name="图片 4"/>
          <p:cNvPicPr>
            <a:picLocks noChangeAspect="1"/>
          </p:cNvPicPr>
          <p:nvPr/>
        </p:nvPicPr>
        <p:blipFill>
          <a:blip r:embed="rId2"/>
          <a:stretch>
            <a:fillRect/>
          </a:stretch>
        </p:blipFill>
        <p:spPr>
          <a:xfrm>
            <a:off x="6010910" y="1427480"/>
            <a:ext cx="2767330" cy="3660775"/>
          </a:xfrm>
          <a:prstGeom prst="rect">
            <a:avLst/>
          </a:prstGeom>
        </p:spPr>
      </p:pic>
      <p:pic>
        <p:nvPicPr>
          <p:cNvPr id="6" name="图片 5"/>
          <p:cNvPicPr>
            <a:picLocks noChangeAspect="1"/>
          </p:cNvPicPr>
          <p:nvPr/>
        </p:nvPicPr>
        <p:blipFill>
          <a:blip r:embed="rId3"/>
          <a:stretch>
            <a:fillRect/>
          </a:stretch>
        </p:blipFill>
        <p:spPr>
          <a:xfrm>
            <a:off x="8909685" y="1399540"/>
            <a:ext cx="2797810" cy="3717290"/>
          </a:xfrm>
          <a:prstGeom prst="rect">
            <a:avLst/>
          </a:prstGeom>
        </p:spPr>
      </p:pic>
      <p:pic>
        <p:nvPicPr>
          <p:cNvPr id="7" name="图片 6"/>
          <p:cNvPicPr>
            <a:picLocks noChangeAspect="1"/>
          </p:cNvPicPr>
          <p:nvPr/>
        </p:nvPicPr>
        <p:blipFill>
          <a:blip r:embed="rId4"/>
          <a:stretch>
            <a:fillRect/>
          </a:stretch>
        </p:blipFill>
        <p:spPr>
          <a:xfrm>
            <a:off x="3155950" y="1412875"/>
            <a:ext cx="2710180" cy="3631565"/>
          </a:xfrm>
          <a:prstGeom prst="rect">
            <a:avLst/>
          </a:prstGeom>
        </p:spPr>
      </p:pic>
    </p:spTree>
  </p:cSld>
  <p:clrMapOvr>
    <a:masterClrMapping/>
  </p:clrMapOvr>
  <p:transition spd="slow">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nvSpPr>
        <p:spPr>
          <a:xfrm>
            <a:off x="1176655" y="1379855"/>
            <a:ext cx="9177655" cy="3649345"/>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 name="文本框 3"/>
          <p:cNvSpPr txBox="1"/>
          <p:nvPr/>
        </p:nvSpPr>
        <p:spPr>
          <a:xfrm>
            <a:off x="1014095" y="548005"/>
            <a:ext cx="44500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让自己拥有对用户的洞察力</a:t>
            </a:r>
            <a:endParaRPr lang="zh-CN" altLang="en-US" sz="2800" i="1" dirty="0">
              <a:solidFill>
                <a:srgbClr val="445185"/>
              </a:solidFill>
              <a:latin typeface="黑体" panose="02010609060101010101" charset="-122"/>
              <a:ea typeface="黑体" panose="02010609060101010101" charset="-122"/>
              <a:sym typeface="+mn-ea"/>
            </a:endParaRPr>
          </a:p>
        </p:txBody>
      </p:sp>
      <p:sp>
        <p:nvSpPr>
          <p:cNvPr id="5" name="文本框 4"/>
          <p:cNvSpPr txBox="1"/>
          <p:nvPr/>
        </p:nvSpPr>
        <p:spPr>
          <a:xfrm>
            <a:off x="1791970" y="1775460"/>
            <a:ext cx="8148955" cy="3635375"/>
          </a:xfrm>
          <a:prstGeom prst="rect">
            <a:avLst/>
          </a:prstGeom>
          <a:noFill/>
        </p:spPr>
        <p:txBody>
          <a:bodyPr wrap="square" rtlCol="0">
            <a:spAutoFit/>
          </a:bodyPr>
          <a:p>
            <a:pPr algn="ctr">
              <a:lnSpc>
                <a:spcPct val="160000"/>
              </a:lnSpc>
            </a:pPr>
            <a:r>
              <a:rPr lang="zh-CN" altLang="en-US" sz="2400"/>
              <a:t>抽离出来你自己的角色，</a:t>
            </a:r>
            <a:endParaRPr lang="zh-CN" altLang="en-US" sz="2400"/>
          </a:p>
          <a:p>
            <a:pPr algn="ctr">
              <a:lnSpc>
                <a:spcPct val="160000"/>
              </a:lnSpc>
            </a:pPr>
            <a:r>
              <a:rPr lang="zh-CN" altLang="en-US" sz="2400"/>
              <a:t>想象一下</a:t>
            </a:r>
            <a:r>
              <a:rPr lang="en-US" altLang="zh-CN" sz="2400"/>
              <a:t>……</a:t>
            </a:r>
            <a:endParaRPr lang="en-US" altLang="zh-CN" sz="2400"/>
          </a:p>
          <a:p>
            <a:pPr algn="ctr">
              <a:lnSpc>
                <a:spcPct val="160000"/>
              </a:lnSpc>
            </a:pPr>
            <a:endParaRPr lang="zh-CN" altLang="en-US" sz="2400"/>
          </a:p>
          <a:p>
            <a:pPr algn="ctr">
              <a:lnSpc>
                <a:spcPct val="160000"/>
              </a:lnSpc>
            </a:pPr>
            <a:r>
              <a:rPr lang="zh-CN" altLang="en-US" sz="3600" b="1"/>
              <a:t>你要真的身临其境的把自己也当成用户。</a:t>
            </a:r>
            <a:endParaRPr lang="zh-CN" altLang="en-US" sz="3600" b="1"/>
          </a:p>
          <a:p>
            <a:pPr algn="ctr">
              <a:lnSpc>
                <a:spcPct val="160000"/>
              </a:lnSpc>
            </a:pPr>
            <a:endParaRPr lang="zh-CN" altLang="en-US" sz="36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40944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学会更具有说服力的表达</a:t>
            </a:r>
            <a:endParaRPr lang="zh-CN" altLang="en-US" sz="2800" i="1" dirty="0">
              <a:solidFill>
                <a:srgbClr val="445185"/>
              </a:solidFill>
              <a:latin typeface="黑体" panose="02010609060101010101" charset="-122"/>
              <a:ea typeface="黑体" panose="02010609060101010101" charset="-122"/>
              <a:sym typeface="+mn-ea"/>
            </a:endParaRPr>
          </a:p>
        </p:txBody>
      </p:sp>
      <p:sp>
        <p:nvSpPr>
          <p:cNvPr id="5" name="文本框 4"/>
          <p:cNvSpPr txBox="1"/>
          <p:nvPr/>
        </p:nvSpPr>
        <p:spPr>
          <a:xfrm>
            <a:off x="6529070" y="1618615"/>
            <a:ext cx="4700905" cy="2999740"/>
          </a:xfrm>
          <a:prstGeom prst="rect">
            <a:avLst/>
          </a:prstGeom>
          <a:noFill/>
        </p:spPr>
        <p:txBody>
          <a:bodyPr wrap="square" rtlCol="0">
            <a:spAutoFit/>
          </a:bodyPr>
          <a:p>
            <a:pPr>
              <a:lnSpc>
                <a:spcPct val="150000"/>
              </a:lnSpc>
            </a:pPr>
            <a:r>
              <a:rPr lang="zh-CN" altLang="en-US"/>
              <a:t>你写PPT时，阿拉斯加的鳕鱼正跃出水面，你看报表时，梅里雪山的金丝猴刚好爬上树尖。你挤进地铁时，西藏的山鹰一直盘旋云端，你在会议中吵架时，尼泊尔的背包客一起端起酒杯坐在火堆旁。有一些穿高跟鞋走不到的路，有一些喷着香水闻不到的空气，有一些在写字楼里永远遇不见的人。</a:t>
            </a:r>
            <a:endParaRPr lang="zh-CN" altLang="en-US"/>
          </a:p>
        </p:txBody>
      </p:sp>
      <p:pic>
        <p:nvPicPr>
          <p:cNvPr id="101" name="图片 100"/>
          <p:cNvPicPr/>
          <p:nvPr/>
        </p:nvPicPr>
        <p:blipFill>
          <a:blip r:embed="rId1"/>
          <a:stretch>
            <a:fillRect/>
          </a:stretch>
        </p:blipFill>
        <p:spPr>
          <a:xfrm>
            <a:off x="1140460" y="1618615"/>
            <a:ext cx="4721860" cy="422084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40944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学会更具有说服力的表达</a:t>
            </a:r>
            <a:endParaRPr lang="zh-CN" altLang="en-US" sz="2800" i="1" dirty="0">
              <a:solidFill>
                <a:srgbClr val="445185"/>
              </a:solidFill>
              <a:latin typeface="黑体" panose="02010609060101010101" charset="-122"/>
              <a:ea typeface="黑体" panose="02010609060101010101" charset="-122"/>
              <a:sym typeface="+mn-ea"/>
            </a:endParaRPr>
          </a:p>
        </p:txBody>
      </p:sp>
      <p:pic>
        <p:nvPicPr>
          <p:cNvPr id="2" name="图片 1"/>
          <p:cNvPicPr>
            <a:picLocks noChangeAspect="1"/>
          </p:cNvPicPr>
          <p:nvPr/>
        </p:nvPicPr>
        <p:blipFill>
          <a:blip r:embed="rId1"/>
          <a:stretch>
            <a:fillRect/>
          </a:stretch>
        </p:blipFill>
        <p:spPr>
          <a:xfrm>
            <a:off x="3000375" y="1334135"/>
            <a:ext cx="6057900" cy="4495800"/>
          </a:xfrm>
          <a:prstGeom prst="rect">
            <a:avLst/>
          </a:prstGeom>
        </p:spPr>
      </p:pic>
      <p:sp>
        <p:nvSpPr>
          <p:cNvPr id="3" name="文本框 2"/>
          <p:cNvSpPr txBox="1"/>
          <p:nvPr/>
        </p:nvSpPr>
        <p:spPr>
          <a:xfrm>
            <a:off x="449580" y="2921635"/>
            <a:ext cx="2096770" cy="1476375"/>
          </a:xfrm>
          <a:prstGeom prst="rect">
            <a:avLst/>
          </a:prstGeom>
          <a:noFill/>
        </p:spPr>
        <p:txBody>
          <a:bodyPr wrap="square" rtlCol="0">
            <a:spAutoFit/>
          </a:bodyPr>
          <a:p>
            <a:r>
              <a:rPr lang="en-US" altLang="zh-CN" b="1"/>
              <a:t>X</a:t>
            </a:r>
            <a:r>
              <a:rPr lang="zh-CN" altLang="en-US" b="1"/>
              <a:t>型文案</a:t>
            </a:r>
            <a:endParaRPr lang="zh-CN" altLang="en-US" b="1"/>
          </a:p>
          <a:p>
            <a:r>
              <a:rPr lang="zh-CN" altLang="en-US"/>
              <a:t>语言学家、修辞学家、诗人，用华丽的表达来阐述观点。</a:t>
            </a:r>
            <a:endParaRPr lang="zh-CN" altLang="en-US"/>
          </a:p>
          <a:p>
            <a:endParaRPr lang="zh-CN" altLang="en-US"/>
          </a:p>
        </p:txBody>
      </p:sp>
      <p:pic>
        <p:nvPicPr>
          <p:cNvPr id="6" name="图片 5"/>
          <p:cNvPicPr>
            <a:picLocks noChangeAspect="1"/>
          </p:cNvPicPr>
          <p:nvPr/>
        </p:nvPicPr>
        <p:blipFill>
          <a:blip r:embed="rId1"/>
          <a:stretch>
            <a:fillRect/>
          </a:stretch>
        </p:blipFill>
        <p:spPr>
          <a:xfrm>
            <a:off x="3067050" y="1181100"/>
            <a:ext cx="6057900" cy="4495800"/>
          </a:xfrm>
          <a:prstGeom prst="rect">
            <a:avLst/>
          </a:prstGeom>
        </p:spPr>
      </p:pic>
      <p:pic>
        <p:nvPicPr>
          <p:cNvPr id="7" name="图片 6"/>
          <p:cNvPicPr>
            <a:picLocks noChangeAspect="1"/>
          </p:cNvPicPr>
          <p:nvPr/>
        </p:nvPicPr>
        <p:blipFill>
          <a:blip r:embed="rId1"/>
          <a:stretch>
            <a:fillRect/>
          </a:stretch>
        </p:blipFill>
        <p:spPr>
          <a:xfrm>
            <a:off x="2940685" y="1181100"/>
            <a:ext cx="6057900" cy="4495800"/>
          </a:xfrm>
          <a:prstGeom prst="rect">
            <a:avLst/>
          </a:prstGeom>
        </p:spPr>
      </p:pic>
      <p:sp>
        <p:nvSpPr>
          <p:cNvPr id="8" name="文本框 7"/>
          <p:cNvSpPr txBox="1"/>
          <p:nvPr/>
        </p:nvSpPr>
        <p:spPr>
          <a:xfrm>
            <a:off x="9472295" y="2814955"/>
            <a:ext cx="2096770" cy="2030095"/>
          </a:xfrm>
          <a:prstGeom prst="rect">
            <a:avLst/>
          </a:prstGeom>
          <a:noFill/>
        </p:spPr>
        <p:txBody>
          <a:bodyPr wrap="square" rtlCol="0">
            <a:spAutoFit/>
          </a:bodyPr>
          <a:p>
            <a:r>
              <a:rPr lang="en-US" altLang="zh-CN" b="1"/>
              <a:t>Y</a:t>
            </a:r>
            <a:r>
              <a:rPr lang="zh-CN" altLang="en-US" b="1"/>
              <a:t>型文案</a:t>
            </a:r>
            <a:endParaRPr lang="zh-CN" altLang="en-US" b="1"/>
          </a:p>
          <a:p>
            <a:r>
              <a:rPr lang="zh-CN" altLang="en-US"/>
              <a:t>心理学家、营销学家、策略家。</a:t>
            </a:r>
            <a:endParaRPr lang="zh-CN" altLang="en-US"/>
          </a:p>
          <a:p>
            <a:r>
              <a:rPr lang="zh-CN" altLang="en-US" b="1"/>
              <a:t>了解用户感受，寻找触发场景，描述用户心中画面。</a:t>
            </a:r>
            <a:endParaRPr lang="zh-CN" altLang="en-US" b="1"/>
          </a:p>
          <a:p>
            <a:endParaRPr lang="zh-CN" altLang="en-US"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运营之道</a:t>
            </a:r>
            <a:endParaRPr lang="en-US" altLang="zh-CN"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2208530"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运营思维</a:t>
            </a:r>
            <a:endParaRPr lang="zh-CN" altLang="en-US" sz="2800" b="1">
              <a:solidFill>
                <a:schemeClr val="bg2"/>
              </a:solidFill>
              <a:effectLst>
                <a:innerShdw blurRad="63500" dist="50800" dir="13500000">
                  <a:srgbClr val="000000">
                    <a:alpha val="50000"/>
                  </a:srgbClr>
                </a:inn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工作方法</a:t>
            </a:r>
            <a:endParaRPr lang="zh-CN" altLang="en-US" sz="2800" b="1">
              <a:solidFill>
                <a:schemeClr val="bg2"/>
              </a:solidFill>
              <a:effectLst>
                <a:innerShdw blurRad="63500" dist="50800" dir="13500000">
                  <a:srgbClr val="000000">
                    <a:alpha val="50000"/>
                  </a:srgbClr>
                </a:inn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b="1">
                <a:solidFill>
                  <a:schemeClr val="tx1"/>
                </a:solidFill>
                <a:effectLst>
                  <a:innerShdw blurRad="63500" dist="50800" dir="13500000">
                    <a:srgbClr val="000000">
                      <a:alpha val="50000"/>
                    </a:srgbClr>
                  </a:innerShdw>
                </a:effectLst>
              </a:rPr>
              <a:t>工作技巧</a:t>
            </a:r>
            <a:endParaRPr lang="zh-CN" altLang="en-US" sz="2800" b="1">
              <a:solidFill>
                <a:schemeClr val="tx1"/>
              </a:solidFill>
              <a:effectLst>
                <a:innerShdw blurRad="63500" dist="50800" dir="13500000">
                  <a:srgbClr val="000000">
                    <a:alpha val="50000"/>
                  </a:srgbClr>
                </a:innerShdw>
              </a:effectLst>
            </a:endParaRPr>
          </a:p>
        </p:txBody>
      </p:sp>
    </p:spTree>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16052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运营技巧</a:t>
            </a:r>
            <a:endParaRPr lang="zh-CN" altLang="en-US" sz="2800" i="1" dirty="0">
              <a:solidFill>
                <a:srgbClr val="445185"/>
              </a:solidFill>
              <a:latin typeface="黑体" panose="02010609060101010101" charset="-122"/>
              <a:ea typeface="黑体" panose="02010609060101010101" charset="-122"/>
              <a:sym typeface="+mn-ea"/>
            </a:endParaRPr>
          </a:p>
        </p:txBody>
      </p:sp>
      <p:sp>
        <p:nvSpPr>
          <p:cNvPr id="3" name="文本框 2"/>
          <p:cNvSpPr txBox="1"/>
          <p:nvPr/>
        </p:nvSpPr>
        <p:spPr>
          <a:xfrm>
            <a:off x="2925445" y="1534795"/>
            <a:ext cx="7315835" cy="3415030"/>
          </a:xfrm>
          <a:prstGeom prst="rect">
            <a:avLst/>
          </a:prstGeom>
          <a:noFill/>
        </p:spPr>
        <p:txBody>
          <a:bodyPr wrap="square" rtlCol="0">
            <a:spAutoFit/>
          </a:bodyPr>
          <a:p>
            <a:pPr algn="l">
              <a:lnSpc>
                <a:spcPct val="300000"/>
              </a:lnSpc>
            </a:pPr>
            <a:r>
              <a:rPr lang="en-US" altLang="zh-CN"/>
              <a:t>1.</a:t>
            </a:r>
            <a:r>
              <a:rPr lang="zh-CN" altLang="en-US"/>
              <a:t>流程化的思维</a:t>
            </a:r>
            <a:r>
              <a:rPr lang="en-US" altLang="zh-CN"/>
              <a:t>----</a:t>
            </a:r>
            <a:r>
              <a:rPr lang="zh-CN" altLang="en-US"/>
              <a:t>我要怎么样完成目标？</a:t>
            </a:r>
            <a:endParaRPr lang="zh-CN" altLang="en-US"/>
          </a:p>
          <a:p>
            <a:pPr algn="l">
              <a:lnSpc>
                <a:spcPct val="300000"/>
              </a:lnSpc>
            </a:pPr>
            <a:r>
              <a:rPr lang="en-US" altLang="zh-CN"/>
              <a:t>2.</a:t>
            </a:r>
            <a:r>
              <a:rPr lang="zh-CN" altLang="en-US"/>
              <a:t>精细化思维</a:t>
            </a:r>
            <a:r>
              <a:rPr lang="en-US" altLang="zh-CN"/>
              <a:t>----</a:t>
            </a:r>
            <a:r>
              <a:rPr lang="zh-CN" altLang="en-US"/>
              <a:t>我要如何提高完成结果的确定性？</a:t>
            </a:r>
            <a:endParaRPr lang="zh-CN" altLang="en-US"/>
          </a:p>
          <a:p>
            <a:pPr algn="l">
              <a:lnSpc>
                <a:spcPct val="300000"/>
              </a:lnSpc>
            </a:pPr>
            <a:r>
              <a:rPr lang="en-US" altLang="zh-CN"/>
              <a:t>3.</a:t>
            </a:r>
            <a:r>
              <a:rPr lang="zh-CN" altLang="en-US"/>
              <a:t>杠杆化思维</a:t>
            </a:r>
            <a:r>
              <a:rPr lang="en-US" altLang="zh-CN"/>
              <a:t>----</a:t>
            </a:r>
            <a:r>
              <a:rPr lang="zh-CN" altLang="en-US"/>
              <a:t>我能用更低的投入，撬动更多的资源吗？</a:t>
            </a:r>
            <a:endParaRPr lang="zh-CN" altLang="en-US"/>
          </a:p>
          <a:p>
            <a:pPr algn="l">
              <a:lnSpc>
                <a:spcPct val="300000"/>
              </a:lnSpc>
            </a:pPr>
            <a:r>
              <a:rPr lang="en-US" altLang="zh-CN"/>
              <a:t>4.</a:t>
            </a:r>
            <a:r>
              <a:rPr lang="zh-CN" altLang="en-US"/>
              <a:t>生态化思维</a:t>
            </a:r>
            <a:r>
              <a:rPr lang="en-US" altLang="zh-CN"/>
              <a:t>----</a:t>
            </a:r>
            <a:r>
              <a:rPr lang="zh-CN" altLang="en-US"/>
              <a:t>我能拉大家一起自觉发起跟我玩吗？</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i="1" dirty="0">
                <a:solidFill>
                  <a:srgbClr val="445185"/>
                </a:solidFill>
                <a:latin typeface="黑体" panose="02010609060101010101" charset="-122"/>
                <a:ea typeface="黑体" panose="02010609060101010101" charset="-122"/>
              </a:rPr>
              <a:t>运营的职业发展之路</a:t>
            </a:r>
            <a:endParaRPr lang="zh-CN" altLang="en-US" sz="3600" i="1" dirty="0">
              <a:solidFill>
                <a:srgbClr val="445185"/>
              </a:solidFill>
              <a:latin typeface="黑体" panose="02010609060101010101" charset="-122"/>
              <a:ea typeface="黑体" panose="02010609060101010101" charset="-122"/>
            </a:endParaRPr>
          </a:p>
        </p:txBody>
      </p:sp>
      <p:sp>
        <p:nvSpPr>
          <p:cNvPr id="6" name="文本框 5"/>
          <p:cNvSpPr txBox="1"/>
          <p:nvPr/>
        </p:nvSpPr>
        <p:spPr>
          <a:xfrm>
            <a:off x="1336040" y="2306955"/>
            <a:ext cx="9951720" cy="2584450"/>
          </a:xfrm>
          <a:prstGeom prst="rect">
            <a:avLst/>
          </a:prstGeom>
          <a:noFill/>
        </p:spPr>
        <p:txBody>
          <a:bodyPr wrap="square" rtlCol="0">
            <a:spAutoFit/>
          </a:bodyPr>
          <a:p>
            <a:pPr algn="l">
              <a:lnSpc>
                <a:spcPct val="300000"/>
              </a:lnSpc>
            </a:pPr>
            <a:r>
              <a:rPr lang="en-US" altLang="zh-CN"/>
              <a:t>1.</a:t>
            </a:r>
            <a:r>
              <a:rPr lang="zh-CN"/>
              <a:t>你是哪种类型的运营？内容型、策划型、营销型、策略型，综合型。</a:t>
            </a:r>
            <a:r>
              <a:rPr lang="en-US" altLang="zh-CN"/>
              <a:t>---</a:t>
            </a:r>
            <a:r>
              <a:rPr lang="zh-CN" altLang="en-US"/>
              <a:t>找到赛道再深耕。</a:t>
            </a:r>
            <a:endParaRPr lang="zh-CN"/>
          </a:p>
          <a:p>
            <a:pPr algn="l">
              <a:lnSpc>
                <a:spcPct val="300000"/>
              </a:lnSpc>
            </a:pPr>
            <a:r>
              <a:rPr lang="en-US" altLang="zh-CN"/>
              <a:t>2.</a:t>
            </a:r>
            <a:r>
              <a:rPr lang="zh-CN" altLang="en-US">
                <a:sym typeface="+mn-ea"/>
              </a:rPr>
              <a:t>从</a:t>
            </a:r>
            <a:r>
              <a:rPr lang="en-US" altLang="zh-CN">
                <a:sym typeface="+mn-ea"/>
              </a:rPr>
              <a:t>“</a:t>
            </a:r>
            <a:r>
              <a:rPr lang="zh-CN" altLang="en-US">
                <a:sym typeface="+mn-ea"/>
              </a:rPr>
              <a:t>推动他人</a:t>
            </a:r>
            <a:r>
              <a:rPr lang="en-US" altLang="zh-CN">
                <a:sym typeface="+mn-ea"/>
              </a:rPr>
              <a:t>”</a:t>
            </a:r>
            <a:r>
              <a:rPr lang="zh-CN" altLang="en-US">
                <a:sym typeface="+mn-ea"/>
              </a:rPr>
              <a:t>到</a:t>
            </a:r>
            <a:r>
              <a:rPr lang="en-US" altLang="zh-CN">
                <a:sym typeface="+mn-ea"/>
              </a:rPr>
              <a:t>“</a:t>
            </a:r>
            <a:r>
              <a:rPr lang="zh-CN" altLang="en-US">
                <a:sym typeface="+mn-ea"/>
              </a:rPr>
              <a:t>触动他人</a:t>
            </a:r>
            <a:r>
              <a:rPr lang="en-US" altLang="zh-CN">
                <a:sym typeface="+mn-ea"/>
              </a:rPr>
              <a:t>”</a:t>
            </a:r>
            <a:r>
              <a:rPr lang="zh-CN" altLang="en-US">
                <a:sym typeface="+mn-ea"/>
              </a:rPr>
              <a:t>的转变，我相信一定会应用到你人生的方方面面，而不仅仅在职场。</a:t>
            </a:r>
            <a:endParaRPr lang="zh-CN" altLang="en-US">
              <a:sym typeface="+mn-ea"/>
            </a:endParaRPr>
          </a:p>
          <a:p>
            <a:pPr algn="l">
              <a:lnSpc>
                <a:spcPct val="300000"/>
              </a:lnSpc>
            </a:pPr>
            <a:endParaRPr lang="zh-CN" altLang="en-US"/>
          </a:p>
        </p:txBody>
      </p:sp>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3"/>
          </p:nvPr>
        </p:nvSpPr>
        <p:spPr>
          <a:xfrm>
            <a:off x="1113790" y="1575435"/>
            <a:ext cx="8313420" cy="1146810"/>
          </a:xfrm>
        </p:spPr>
        <p:txBody>
          <a:bodyPr>
            <a:normAutofit fontScale="25000"/>
          </a:bodyPr>
          <a:p>
            <a:r>
              <a:rPr lang="zh-CN" altLang="en-US" sz="12800" i="1" dirty="0">
                <a:sym typeface="+mn-ea"/>
              </a:rPr>
              <a:t>一个互联网人，到底如何理解</a:t>
            </a:r>
            <a:r>
              <a:rPr lang="zh-CN" altLang="en-US" sz="17600" i="1" dirty="0">
                <a:solidFill>
                  <a:srgbClr val="FF0000"/>
                </a:solidFill>
                <a:effectLst>
                  <a:outerShdw blurRad="38100" dist="25400" dir="5400000" algn="ctr" rotWithShape="0">
                    <a:srgbClr val="6E747A">
                      <a:alpha val="43000"/>
                    </a:srgbClr>
                  </a:outerShdw>
                </a:effectLst>
                <a:sym typeface="+mn-ea"/>
              </a:rPr>
              <a:t>运营</a:t>
            </a:r>
            <a:r>
              <a:rPr lang="zh-CN" altLang="en-US" sz="12800" i="1" dirty="0">
                <a:sym typeface="+mn-ea"/>
              </a:rPr>
              <a:t>这个岗位？</a:t>
            </a:r>
            <a:endParaRPr lang="zh-CN" altLang="en-US" sz="12800" i="1" dirty="0">
              <a:sym typeface="+mn-ea"/>
            </a:endParaRPr>
          </a:p>
          <a:p>
            <a:endParaRPr lang="zh-CN" altLang="en-US" sz="12800" i="1" dirty="0">
              <a:sym typeface="+mn-ea"/>
            </a:endParaRPr>
          </a:p>
          <a:p>
            <a:r>
              <a:rPr lang="zh-CN" altLang="en-US" sz="12800" i="1" dirty="0">
                <a:sym typeface="+mn-ea"/>
              </a:rPr>
              <a:t>首先：</a:t>
            </a:r>
            <a:endParaRPr lang="zh-CN" altLang="en-US" sz="12800" i="1" dirty="0">
              <a:sym typeface="+mn-ea"/>
            </a:endParaRPr>
          </a:p>
          <a:p>
            <a:endParaRPr lang="zh-CN" altLang="en-US" sz="12800" i="1" dirty="0">
              <a:sym typeface="+mn-ea"/>
            </a:endParaRPr>
          </a:p>
          <a:p>
            <a:r>
              <a:rPr lang="zh-CN" altLang="en-US" sz="17600" i="1" dirty="0">
                <a:solidFill>
                  <a:srgbClr val="FF0000"/>
                </a:solidFill>
                <a:sym typeface="+mn-ea"/>
              </a:rPr>
              <a:t>我们不是打杂的！</a:t>
            </a:r>
            <a:endParaRPr lang="zh-CN" altLang="en-US" sz="17600" i="1" dirty="0">
              <a:solidFill>
                <a:srgbClr val="FF0000"/>
              </a:solidFill>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3383280" cy="645160"/>
          </a:xfrm>
          <a:prstGeom prst="rect">
            <a:avLst/>
          </a:prstGeom>
          <a:noFill/>
        </p:spPr>
        <p:txBody>
          <a:bodyPr wrap="none" rtlCol="0" anchor="t">
            <a:spAutoFit/>
          </a:bodyPr>
          <a:p>
            <a:r>
              <a:rPr lang="zh-CN" altLang="en-US" sz="3600" i="1" dirty="0">
                <a:solidFill>
                  <a:srgbClr val="445185"/>
                </a:solidFill>
                <a:latin typeface="黑体" panose="02010609060101010101" charset="-122"/>
                <a:ea typeface="黑体" panose="02010609060101010101" charset="-122"/>
                <a:sym typeface="+mn-ea"/>
              </a:rPr>
              <a:t>运营困局的思考</a:t>
            </a:r>
            <a:endParaRPr lang="zh-CN" altLang="en-US" sz="3600" i="1" dirty="0">
              <a:solidFill>
                <a:srgbClr val="445185"/>
              </a:solidFill>
              <a:latin typeface="黑体" panose="02010609060101010101" charset="-122"/>
              <a:ea typeface="黑体" panose="02010609060101010101" charset="-122"/>
              <a:sym typeface="+mn-ea"/>
            </a:endParaRPr>
          </a:p>
        </p:txBody>
      </p:sp>
      <p:sp>
        <p:nvSpPr>
          <p:cNvPr id="3" name="文本框 2"/>
          <p:cNvSpPr txBox="1"/>
          <p:nvPr/>
        </p:nvSpPr>
        <p:spPr>
          <a:xfrm>
            <a:off x="907415" y="1997710"/>
            <a:ext cx="10377170" cy="2584450"/>
          </a:xfrm>
          <a:prstGeom prst="rect">
            <a:avLst/>
          </a:prstGeom>
          <a:noFill/>
        </p:spPr>
        <p:txBody>
          <a:bodyPr wrap="square" rtlCol="0">
            <a:spAutoFit/>
          </a:bodyPr>
          <a:p>
            <a:pPr algn="l">
              <a:lnSpc>
                <a:spcPct val="300000"/>
              </a:lnSpc>
            </a:pPr>
            <a:r>
              <a:rPr lang="en-US" altLang="zh-CN"/>
              <a:t>1.</a:t>
            </a:r>
            <a:r>
              <a:t>希望运营这个角色能被重视起来，作为运营人，自身也要争口气</a:t>
            </a:r>
            <a:r>
              <a:rPr lang="zh-CN"/>
              <a:t>，让运营圈就是精英圈。</a:t>
            </a:r>
            <a:endParaRPr lang="zh-CN"/>
          </a:p>
          <a:p>
            <a:pPr algn="l">
              <a:lnSpc>
                <a:spcPct val="300000"/>
              </a:lnSpc>
            </a:pPr>
            <a:r>
              <a:rPr lang="en-US" altLang="zh-CN"/>
              <a:t>2.</a:t>
            </a:r>
            <a:r>
              <a:t>希望公司</a:t>
            </a:r>
            <a:r>
              <a:rPr lang="zh-CN"/>
              <a:t>方</a:t>
            </a:r>
            <a:r>
              <a:t>能想清楚自己现存的问题，以及到底需要什么样的运营</a:t>
            </a:r>
            <a:r>
              <a:rPr lang="zh-CN"/>
              <a:t>，给明确的成长路径、成长平台。</a:t>
            </a:r>
            <a:endParaRPr lang="zh-CN"/>
          </a:p>
          <a:p>
            <a:pPr algn="l">
              <a:lnSpc>
                <a:spcPct val="300000"/>
              </a:lnSpc>
            </a:pPr>
            <a:r>
              <a:rPr lang="en-US" altLang="zh-CN"/>
              <a:t>3.</a:t>
            </a:r>
            <a:r>
              <a:t>希望</a:t>
            </a:r>
            <a:r>
              <a:rPr lang="zh-CN"/>
              <a:t>关于</a:t>
            </a:r>
            <a:r>
              <a:t>运营</a:t>
            </a:r>
            <a:r>
              <a:rPr lang="zh-CN"/>
              <a:t>岗位</a:t>
            </a:r>
            <a:r>
              <a:t>的</a:t>
            </a:r>
            <a:r>
              <a:rPr lang="zh-CN"/>
              <a:t>开源</a:t>
            </a:r>
            <a:r>
              <a:t>生态，也能建立起来，</a:t>
            </a:r>
            <a:r>
              <a:rPr lang="zh-CN"/>
              <a:t>让运营人更强，就是让产品更强。</a:t>
            </a:r>
            <a:endParaRPr 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a:t>关于</a:t>
            </a:r>
            <a:r>
              <a:rPr lang="en-US" altLang="zh-CN"/>
              <a:t>openGauss</a:t>
            </a:r>
            <a:endParaRPr lang="en-US" altLang="zh-C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8"/>
          <p:cNvCxnSpPr/>
          <p:nvPr/>
        </p:nvCxnSpPr>
        <p:spPr>
          <a:xfrm flipH="1">
            <a:off x="836930" y="5182831"/>
            <a:ext cx="1" cy="21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9"/>
          <p:cNvCxnSpPr/>
          <p:nvPr/>
        </p:nvCxnSpPr>
        <p:spPr>
          <a:xfrm flipH="1">
            <a:off x="2992621" y="4776999"/>
            <a:ext cx="1" cy="656383"/>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组合 2"/>
          <p:cNvGrpSpPr/>
          <p:nvPr/>
        </p:nvGrpSpPr>
        <p:grpSpPr>
          <a:xfrm>
            <a:off x="792041" y="5063829"/>
            <a:ext cx="2231923" cy="370470"/>
            <a:chOff x="1295879" y="5757158"/>
            <a:chExt cx="2231922" cy="423141"/>
          </a:xfrm>
        </p:grpSpPr>
        <p:sp>
          <p:nvSpPr>
            <p:cNvPr id="16" name="Trapezoid 6"/>
            <p:cNvSpPr/>
            <p:nvPr/>
          </p:nvSpPr>
          <p:spPr>
            <a:xfrm>
              <a:off x="1473899" y="5937607"/>
              <a:ext cx="1875882"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17" name="TextBox 10"/>
            <p:cNvSpPr txBox="1"/>
            <p:nvPr/>
          </p:nvSpPr>
          <p:spPr>
            <a:xfrm>
              <a:off x="1295879" y="5757158"/>
              <a:ext cx="2231922" cy="351535"/>
            </a:xfrm>
            <a:prstGeom prst="rect">
              <a:avLst/>
            </a:prstGeom>
            <a:noFill/>
          </p:spPr>
          <p:txBody>
            <a:bodyPr wrap="square" rtlCol="0">
              <a:spAutoFit/>
            </a:bodyPr>
            <a:lstStyle/>
            <a:p>
              <a:pPr algn="ctr" hangingPunct="0"/>
              <a:r>
                <a:rPr lang="zh-CN" altLang="en-US" sz="1400" b="1" kern="0" dirty="0">
                  <a:latin typeface="黑体" panose="02010609060101010101" charset="-122"/>
                  <a:ea typeface="黑体" panose="02010609060101010101" charset="-122"/>
                  <a:cs typeface="Arial" panose="020B0604020202020204"/>
                  <a:sym typeface="Arial" panose="020B0604020202020204"/>
                </a:rPr>
                <a:t>积累阶段：</a:t>
              </a:r>
              <a:r>
                <a:rPr lang="en-US" altLang="zh-CN" sz="1400" b="1" kern="0" dirty="0">
                  <a:latin typeface="黑体" panose="02010609060101010101" charset="-122"/>
                  <a:ea typeface="黑体" panose="02010609060101010101" charset="-122"/>
                  <a:cs typeface="Arial" panose="020B0604020202020204"/>
                  <a:sym typeface="Arial" panose="020B0604020202020204"/>
                </a:rPr>
                <a:t>2001-2011</a:t>
              </a:r>
              <a:endParaRPr lang="zh-CN" altLang="en-US" sz="1400" b="1" kern="0" dirty="0">
                <a:latin typeface="黑体" panose="02010609060101010101" charset="-122"/>
                <a:ea typeface="黑体" panose="02010609060101010101" charset="-122"/>
                <a:cs typeface="Arial" panose="020B0604020202020204"/>
                <a:sym typeface="Arial" panose="020B0604020202020204"/>
              </a:endParaRPr>
            </a:p>
          </p:txBody>
        </p:sp>
      </p:grpSp>
      <p:sp>
        <p:nvSpPr>
          <p:cNvPr id="18" name="Rectangle 14"/>
          <p:cNvSpPr/>
          <p:nvPr/>
        </p:nvSpPr>
        <p:spPr bwMode="auto">
          <a:xfrm>
            <a:off x="871100" y="3460776"/>
            <a:ext cx="2110713" cy="367459"/>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tx1"/>
                </a:solidFill>
                <a:latin typeface="黑体" panose="02010609060101010101" charset="-122"/>
                <a:ea typeface="黑体" panose="02010609060101010101" charset="-122"/>
                <a:sym typeface="Arial" panose="020B0604020202020204"/>
              </a:rPr>
              <a:t>嵌入式內存数据库</a:t>
            </a:r>
            <a:endParaRPr lang="en-US" altLang="zh-CN" sz="1600" kern="0" dirty="0">
              <a:solidFill>
                <a:schemeClr val="tx1"/>
              </a:solidFill>
              <a:latin typeface="黑体" panose="02010609060101010101" charset="-122"/>
              <a:ea typeface="黑体" panose="02010609060101010101" charset="-122"/>
              <a:sym typeface="Arial" panose="020B0604020202020204"/>
            </a:endParaRPr>
          </a:p>
        </p:txBody>
      </p:sp>
      <p:cxnSp>
        <p:nvCxnSpPr>
          <p:cNvPr id="19" name="Straight Connector 12"/>
          <p:cNvCxnSpPr/>
          <p:nvPr/>
        </p:nvCxnSpPr>
        <p:spPr>
          <a:xfrm flipH="1">
            <a:off x="5730382" y="4104738"/>
            <a:ext cx="1" cy="1312765"/>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5"/>
          <p:cNvSpPr/>
          <p:nvPr/>
        </p:nvSpPr>
        <p:spPr bwMode="auto">
          <a:xfrm>
            <a:off x="3079665" y="3995304"/>
            <a:ext cx="2577911" cy="907882"/>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支撑华为</a:t>
            </a:r>
            <a:r>
              <a:rPr lang="en-US" altLang="zh-CN" sz="1200" kern="0" dirty="0">
                <a:latin typeface="黑体" panose="02010609060101010101" charset="-122"/>
                <a:ea typeface="黑体" panose="02010609060101010101" charset="-122"/>
                <a:cs typeface="Arial" panose="020B0604020202020204"/>
                <a:sym typeface="Arial" panose="020B0604020202020204"/>
              </a:rPr>
              <a:t>40+</a:t>
            </a:r>
            <a:r>
              <a:rPr lang="zh-CN" altLang="en-US" sz="1200" kern="0" dirty="0">
                <a:latin typeface="黑体" panose="02010609060101010101" charset="-122"/>
                <a:ea typeface="黑体" panose="02010609060101010101" charset="-122"/>
                <a:cs typeface="Arial" panose="020B0604020202020204"/>
                <a:sym typeface="Arial" panose="020B0604020202020204"/>
              </a:rPr>
              <a:t>电信产品，全球部署</a:t>
            </a:r>
            <a:r>
              <a:rPr lang="en-US" altLang="zh-CN" sz="1200" kern="0" dirty="0">
                <a:latin typeface="黑体" panose="02010609060101010101" charset="-122"/>
                <a:ea typeface="黑体" panose="02010609060101010101" charset="-122"/>
                <a:cs typeface="Arial" panose="020B0604020202020204"/>
                <a:sym typeface="Arial" panose="020B0604020202020204"/>
              </a:rPr>
              <a:t>70+</a:t>
            </a:r>
            <a:r>
              <a:rPr lang="zh-CN" altLang="en-US" sz="1200" kern="0" dirty="0">
                <a:latin typeface="黑体" panose="02010609060101010101" charset="-122"/>
                <a:ea typeface="黑体" panose="02010609060101010101" charset="-122"/>
                <a:cs typeface="Arial" panose="020B0604020202020204"/>
                <a:sym typeface="Arial" panose="020B0604020202020204"/>
              </a:rPr>
              <a:t>运营商，服务</a:t>
            </a:r>
            <a:r>
              <a:rPr lang="en-US" altLang="zh-CN" sz="1200" kern="0" dirty="0">
                <a:latin typeface="黑体" panose="02010609060101010101" charset="-122"/>
                <a:ea typeface="黑体" panose="02010609060101010101" charset="-122"/>
                <a:cs typeface="Arial" panose="020B0604020202020204"/>
                <a:sym typeface="Arial" panose="020B0604020202020204"/>
              </a:rPr>
              <a:t>20+</a:t>
            </a:r>
            <a:r>
              <a:rPr lang="zh-CN" altLang="en-US" sz="1200" kern="0" dirty="0">
                <a:latin typeface="黑体" panose="02010609060101010101" charset="-122"/>
                <a:ea typeface="黑体" panose="02010609060101010101" charset="-122"/>
                <a:cs typeface="Arial" panose="020B0604020202020204"/>
                <a:sym typeface="Arial" panose="020B0604020202020204"/>
              </a:rPr>
              <a:t>亿用户</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与主流金融，运营商客户开展联创项，打磨产品能力</a:t>
            </a:r>
            <a:endParaRPr lang="en-US" sz="1200" kern="0" dirty="0">
              <a:latin typeface="黑体" panose="02010609060101010101" charset="-122"/>
              <a:ea typeface="黑体" panose="02010609060101010101" charset="-122"/>
              <a:cs typeface="Arial" panose="020B0604020202020204"/>
              <a:sym typeface="Arial" panose="020B0604020202020204"/>
            </a:endParaRPr>
          </a:p>
        </p:txBody>
      </p:sp>
      <p:grpSp>
        <p:nvGrpSpPr>
          <p:cNvPr id="21" name="组合 42"/>
          <p:cNvGrpSpPr/>
          <p:nvPr/>
        </p:nvGrpSpPr>
        <p:grpSpPr>
          <a:xfrm>
            <a:off x="3037075" y="5086411"/>
            <a:ext cx="2558356" cy="347884"/>
            <a:chOff x="3871966" y="5186629"/>
            <a:chExt cx="2231922" cy="397345"/>
          </a:xfrm>
        </p:grpSpPr>
        <p:sp>
          <p:nvSpPr>
            <p:cNvPr id="22" name="Trapezoid 5"/>
            <p:cNvSpPr/>
            <p:nvPr/>
          </p:nvSpPr>
          <p:spPr>
            <a:xfrm>
              <a:off x="3946736" y="5341282"/>
              <a:ext cx="2082382"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23" name="TextBox 14"/>
            <p:cNvSpPr txBox="1"/>
            <p:nvPr/>
          </p:nvSpPr>
          <p:spPr>
            <a:xfrm>
              <a:off x="3871966" y="5186629"/>
              <a:ext cx="2231922" cy="351536"/>
            </a:xfrm>
            <a:prstGeom prst="rect">
              <a:avLst/>
            </a:prstGeom>
            <a:noFill/>
          </p:spPr>
          <p:txBody>
            <a:bodyPr wrap="square" rtlCol="0">
              <a:spAutoFit/>
            </a:bodyPr>
            <a:lstStyle/>
            <a:p>
              <a:pPr algn="ctr" hangingPunct="0"/>
              <a:r>
                <a:rPr lang="zh-CN" altLang="en-US" sz="1400" b="1" kern="0" dirty="0">
                  <a:latin typeface="黑体" panose="02010609060101010101" charset="-122"/>
                  <a:ea typeface="黑体" panose="02010609060101010101" charset="-122"/>
                  <a:cs typeface="Arial" panose="020B0604020202020204"/>
                  <a:sym typeface="Arial" panose="020B0604020202020204"/>
                </a:rPr>
                <a:t>內部商用阶段：</a:t>
              </a:r>
              <a:r>
                <a:rPr lang="en-US" altLang="zh-CN" sz="1400" b="1" kern="0" dirty="0">
                  <a:latin typeface="黑体" panose="02010609060101010101" charset="-122"/>
                  <a:ea typeface="黑体" panose="02010609060101010101" charset="-122"/>
                  <a:cs typeface="Arial" panose="020B0604020202020204"/>
                  <a:sym typeface="Arial" panose="020B0604020202020204"/>
                </a:rPr>
                <a:t>2011-2019</a:t>
              </a:r>
              <a:endParaRPr lang="zh-CN" altLang="en-US" sz="1400" b="1" kern="0" dirty="0">
                <a:latin typeface="黑体" panose="02010609060101010101" charset="-122"/>
                <a:ea typeface="黑体" panose="02010609060101010101" charset="-122"/>
                <a:cs typeface="Arial" panose="020B0604020202020204"/>
                <a:sym typeface="Arial" panose="020B0604020202020204"/>
              </a:endParaRPr>
            </a:p>
          </p:txBody>
        </p:sp>
      </p:grpSp>
      <p:sp>
        <p:nvSpPr>
          <p:cNvPr id="24" name="Rectangle 6"/>
          <p:cNvSpPr/>
          <p:nvPr/>
        </p:nvSpPr>
        <p:spPr bwMode="auto">
          <a:xfrm>
            <a:off x="5802292" y="3995305"/>
            <a:ext cx="2396371" cy="907882"/>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en-US" altLang="zh-CN" sz="1200" kern="0" dirty="0">
                <a:latin typeface="黑体" panose="02010609060101010101" charset="-122"/>
                <a:ea typeface="黑体" panose="02010609060101010101" charset="-122"/>
                <a:cs typeface="Arial" panose="020B0604020202020204"/>
                <a:sym typeface="Arial" panose="020B0604020202020204"/>
              </a:rPr>
              <a:t>2019.5.15 </a:t>
            </a:r>
            <a:r>
              <a:rPr lang="zh-CN" altLang="en-US" sz="1200" kern="0" dirty="0">
                <a:latin typeface="黑体" panose="02010609060101010101" charset="-122"/>
                <a:ea typeface="黑体" panose="02010609060101010101" charset="-122"/>
                <a:cs typeface="Arial" panose="020B0604020202020204"/>
                <a:sym typeface="Arial" panose="020B0604020202020204"/>
              </a:rPr>
              <a:t>华为数据库全球发布</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构筑合作伙伴生态，兼容行业主流生态，完成主流行业对接</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p:txBody>
      </p:sp>
      <p:cxnSp>
        <p:nvCxnSpPr>
          <p:cNvPr id="25" name="Straight Connector 16"/>
          <p:cNvCxnSpPr/>
          <p:nvPr/>
        </p:nvCxnSpPr>
        <p:spPr>
          <a:xfrm>
            <a:off x="8335933" y="3460777"/>
            <a:ext cx="1" cy="19506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组合 43"/>
          <p:cNvGrpSpPr/>
          <p:nvPr/>
        </p:nvGrpSpPr>
        <p:grpSpPr>
          <a:xfrm>
            <a:off x="5758253" y="5056106"/>
            <a:ext cx="2448483" cy="378180"/>
            <a:chOff x="6373982" y="4664524"/>
            <a:chExt cx="2448483" cy="431948"/>
          </a:xfrm>
        </p:grpSpPr>
        <p:sp>
          <p:nvSpPr>
            <p:cNvPr id="27" name="Trapezoid 4"/>
            <p:cNvSpPr/>
            <p:nvPr/>
          </p:nvSpPr>
          <p:spPr>
            <a:xfrm>
              <a:off x="6569310" y="4853780"/>
              <a:ext cx="2105327"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28" name="TextBox 17"/>
            <p:cNvSpPr txBox="1"/>
            <p:nvPr/>
          </p:nvSpPr>
          <p:spPr>
            <a:xfrm>
              <a:off x="6373982" y="4664524"/>
              <a:ext cx="2448483" cy="351535"/>
            </a:xfrm>
            <a:prstGeom prst="rect">
              <a:avLst/>
            </a:prstGeom>
            <a:noFill/>
          </p:spPr>
          <p:txBody>
            <a:bodyPr wrap="square" rtlCol="0">
              <a:spAutoFit/>
            </a:bodyPr>
            <a:lstStyle/>
            <a:p>
              <a:pPr algn="ctr" hangingPunct="0"/>
              <a:r>
                <a:rPr lang="zh-CN" altLang="en-US" sz="1400" b="1" kern="0" dirty="0">
                  <a:latin typeface="黑体" panose="02010609060101010101" charset="-122"/>
                  <a:ea typeface="黑体" panose="02010609060101010101" charset="-122"/>
                  <a:cs typeface="Arial" panose="020B0604020202020204"/>
                  <a:sym typeface="Arial" panose="020B0604020202020204"/>
                </a:rPr>
                <a:t>外部开放阶段：</a:t>
              </a:r>
              <a:r>
                <a:rPr lang="en-US" altLang="zh-CN" sz="1400" b="1" kern="0" dirty="0">
                  <a:latin typeface="黑体" panose="02010609060101010101" charset="-122"/>
                  <a:ea typeface="黑体" panose="02010609060101010101" charset="-122"/>
                  <a:cs typeface="Arial" panose="020B0604020202020204"/>
                  <a:sym typeface="Arial" panose="020B0604020202020204"/>
                </a:rPr>
                <a:t>2019-2020</a:t>
              </a:r>
              <a:endParaRPr lang="zh-CN" altLang="en-US" sz="1400" b="1" kern="0" dirty="0">
                <a:latin typeface="黑体" panose="02010609060101010101" charset="-122"/>
                <a:ea typeface="黑体" panose="02010609060101010101" charset="-122"/>
                <a:cs typeface="Arial" panose="020B0604020202020204"/>
                <a:sym typeface="Arial" panose="020B0604020202020204"/>
              </a:endParaRPr>
            </a:p>
          </p:txBody>
        </p:sp>
      </p:grpSp>
      <p:grpSp>
        <p:nvGrpSpPr>
          <p:cNvPr id="29" name="组合 44"/>
          <p:cNvGrpSpPr/>
          <p:nvPr/>
        </p:nvGrpSpPr>
        <p:grpSpPr>
          <a:xfrm>
            <a:off x="8189354" y="4975499"/>
            <a:ext cx="3024849" cy="458791"/>
            <a:chOff x="8521940" y="4038253"/>
            <a:chExt cx="3024849" cy="524021"/>
          </a:xfrm>
        </p:grpSpPr>
        <p:sp>
          <p:nvSpPr>
            <p:cNvPr id="30" name="Trapezoid 3"/>
            <p:cNvSpPr/>
            <p:nvPr/>
          </p:nvSpPr>
          <p:spPr>
            <a:xfrm>
              <a:off x="8805790" y="4319582"/>
              <a:ext cx="2413061"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31" name="TextBox 18"/>
            <p:cNvSpPr txBox="1"/>
            <p:nvPr/>
          </p:nvSpPr>
          <p:spPr>
            <a:xfrm>
              <a:off x="8521940" y="4038253"/>
              <a:ext cx="3024849" cy="421843"/>
            </a:xfrm>
            <a:prstGeom prst="rect">
              <a:avLst/>
            </a:prstGeom>
            <a:noFill/>
          </p:spPr>
          <p:txBody>
            <a:bodyPr wrap="square" rtlCol="0">
              <a:spAutoFit/>
            </a:bodyPr>
            <a:lstStyle/>
            <a:p>
              <a:pPr algn="ctr" hangingPunct="0"/>
              <a:r>
                <a:rPr lang="zh-CN" altLang="en-US" b="1" kern="0" dirty="0">
                  <a:latin typeface="黑体" panose="02010609060101010101" charset="-122"/>
                  <a:ea typeface="黑体" panose="02010609060101010101" charset="-122"/>
                  <a:cs typeface="Arial" panose="020B0604020202020204"/>
                  <a:sym typeface="Arial" panose="020B0604020202020204"/>
                </a:rPr>
                <a:t>全面开源阶段：</a:t>
              </a:r>
              <a:r>
                <a:rPr lang="en-US" altLang="zh-CN" b="1" kern="0" dirty="0">
                  <a:latin typeface="黑体" panose="02010609060101010101" charset="-122"/>
                  <a:ea typeface="黑体" panose="02010609060101010101" charset="-122"/>
                  <a:cs typeface="Arial" panose="020B0604020202020204"/>
                  <a:sym typeface="Arial" panose="020B0604020202020204"/>
                </a:rPr>
                <a:t>2020~</a:t>
              </a:r>
              <a:endParaRPr lang="zh-CN" altLang="en-US" b="1" kern="0" dirty="0">
                <a:latin typeface="黑体" panose="02010609060101010101" charset="-122"/>
                <a:ea typeface="黑体" panose="02010609060101010101" charset="-122"/>
                <a:cs typeface="Arial" panose="020B0604020202020204"/>
                <a:sym typeface="Arial" panose="020B0604020202020204"/>
              </a:endParaRPr>
            </a:p>
          </p:txBody>
        </p:sp>
      </p:grpSp>
      <p:sp>
        <p:nvSpPr>
          <p:cNvPr id="32" name="Rectangle 6"/>
          <p:cNvSpPr/>
          <p:nvPr/>
        </p:nvSpPr>
        <p:spPr bwMode="auto">
          <a:xfrm>
            <a:off x="8449660" y="3971618"/>
            <a:ext cx="2269752" cy="984826"/>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华为企业级数据库全面开源</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高性能、高安全、高可用</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生态开放，构建</a:t>
            </a:r>
            <a:r>
              <a:rPr lang="en-US" altLang="zh-CN" sz="1200" kern="0" dirty="0" err="1">
                <a:latin typeface="黑体" panose="02010609060101010101" charset="-122"/>
                <a:ea typeface="黑体" panose="02010609060101010101" charset="-122"/>
                <a:cs typeface="Arial" panose="020B0604020202020204"/>
                <a:sym typeface="Arial" panose="020B0604020202020204"/>
              </a:rPr>
              <a:t>openGauss</a:t>
            </a:r>
            <a:r>
              <a:rPr lang="zh-CN" altLang="en-US" sz="1200" kern="0" dirty="0">
                <a:latin typeface="黑体" panose="02010609060101010101" charset="-122"/>
                <a:ea typeface="黑体" panose="02010609060101010101" charset="-122"/>
                <a:cs typeface="Arial" panose="020B0604020202020204"/>
                <a:sym typeface="Arial" panose="020B0604020202020204"/>
              </a:rPr>
              <a:t>生态圈</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p:txBody>
      </p:sp>
      <p:sp>
        <p:nvSpPr>
          <p:cNvPr id="33" name="Rectangle 20"/>
          <p:cNvSpPr/>
          <p:nvPr/>
        </p:nvSpPr>
        <p:spPr>
          <a:xfrm>
            <a:off x="3047805" y="3460776"/>
            <a:ext cx="2576087" cy="367459"/>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tx1"/>
                </a:solidFill>
                <a:latin typeface="黑体" panose="02010609060101010101" charset="-122"/>
                <a:ea typeface="黑体" panose="02010609060101010101" charset="-122"/>
                <a:sym typeface="Arial" panose="020B0604020202020204"/>
              </a:rPr>
              <a:t>率先应用自研产品</a:t>
            </a:r>
            <a:endParaRPr lang="zh-CN" altLang="en-US" sz="1600" kern="0" dirty="0">
              <a:solidFill>
                <a:schemeClr val="tx1"/>
              </a:solidFill>
              <a:latin typeface="黑体" panose="02010609060101010101" charset="-122"/>
              <a:ea typeface="黑体" panose="02010609060101010101" charset="-122"/>
              <a:sym typeface="Arial" panose="020B0604020202020204"/>
            </a:endParaRPr>
          </a:p>
        </p:txBody>
      </p:sp>
      <p:sp>
        <p:nvSpPr>
          <p:cNvPr id="34" name="Rectangle 21"/>
          <p:cNvSpPr/>
          <p:nvPr/>
        </p:nvSpPr>
        <p:spPr>
          <a:xfrm>
            <a:off x="5778231" y="3460776"/>
            <a:ext cx="2470659" cy="367459"/>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tx1"/>
                </a:solidFill>
                <a:latin typeface="黑体" panose="02010609060101010101" charset="-122"/>
                <a:ea typeface="黑体" panose="02010609060101010101" charset="-122"/>
                <a:sym typeface="Arial" panose="020B0604020202020204"/>
              </a:rPr>
              <a:t>独立拓展市场</a:t>
            </a:r>
            <a:endParaRPr lang="zh-CN" altLang="en-US" sz="1600" kern="0" dirty="0">
              <a:solidFill>
                <a:schemeClr val="tx1"/>
              </a:solidFill>
              <a:latin typeface="黑体" panose="02010609060101010101" charset="-122"/>
              <a:ea typeface="黑体" panose="02010609060101010101" charset="-122"/>
              <a:sym typeface="Arial" panose="020B0604020202020204"/>
            </a:endParaRPr>
          </a:p>
        </p:txBody>
      </p:sp>
      <p:sp>
        <p:nvSpPr>
          <p:cNvPr id="35" name="Rectangle 22"/>
          <p:cNvSpPr/>
          <p:nvPr/>
        </p:nvSpPr>
        <p:spPr>
          <a:xfrm>
            <a:off x="8402354" y="3460776"/>
            <a:ext cx="2686201" cy="367459"/>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bg1"/>
                </a:solidFill>
                <a:latin typeface="黑体" panose="02010609060101010101" charset="-122"/>
                <a:ea typeface="黑体" panose="02010609060101010101" charset="-122"/>
                <a:sym typeface="Arial" panose="020B0604020202020204"/>
              </a:rPr>
              <a:t>引领企业级开源数据库</a:t>
            </a:r>
            <a:endParaRPr lang="zh-CN" altLang="en-US" sz="1600" kern="0" dirty="0">
              <a:solidFill>
                <a:schemeClr val="bg1"/>
              </a:solidFill>
              <a:latin typeface="黑体" panose="02010609060101010101" charset="-122"/>
              <a:ea typeface="黑体" panose="02010609060101010101" charset="-122"/>
              <a:sym typeface="Arial" panose="020B0604020202020204"/>
            </a:endParaRPr>
          </a:p>
        </p:txBody>
      </p:sp>
      <p:cxnSp>
        <p:nvCxnSpPr>
          <p:cNvPr id="36" name="直接箭头连接符 46"/>
          <p:cNvCxnSpPr/>
          <p:nvPr/>
        </p:nvCxnSpPr>
        <p:spPr>
          <a:xfrm>
            <a:off x="740513" y="5466949"/>
            <a:ext cx="10539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矩形 50"/>
          <p:cNvSpPr/>
          <p:nvPr/>
        </p:nvSpPr>
        <p:spPr>
          <a:xfrm>
            <a:off x="1172416" y="5505801"/>
            <a:ext cx="1710725" cy="307777"/>
          </a:xfrm>
          <a:prstGeom prst="rect">
            <a:avLst/>
          </a:prstGeom>
        </p:spPr>
        <p:txBody>
          <a:bodyPr wrap="none">
            <a:spAutoFit/>
          </a:bodyPr>
          <a:lstStyle/>
          <a:p>
            <a:pPr defTabSz="914400" hangingPunct="0"/>
            <a:r>
              <a:rPr lang="zh-CN" altLang="en-US" sz="1400" kern="0" dirty="0">
                <a:latin typeface="黑体" panose="02010609060101010101" charset="-122"/>
                <a:ea typeface="黑体" panose="02010609060101010101" charset="-122"/>
                <a:cs typeface="Arial" panose="020B0604020202020204"/>
                <a:sym typeface="Arial" panose="020B0604020202020204"/>
              </a:rPr>
              <a:t>内部自用孵化阶段 </a:t>
            </a:r>
            <a:endParaRPr lang="zh-CN" altLang="en-US" sz="1400" kern="0" dirty="0">
              <a:latin typeface="黑体" panose="02010609060101010101" charset="-122"/>
              <a:ea typeface="黑体" panose="02010609060101010101" charset="-122"/>
              <a:cs typeface="Arial" panose="020B0604020202020204"/>
              <a:sym typeface="Arial" panose="020B0604020202020204"/>
            </a:endParaRPr>
          </a:p>
        </p:txBody>
      </p:sp>
      <p:sp>
        <p:nvSpPr>
          <p:cNvPr id="38" name="矩形 51"/>
          <p:cNvSpPr/>
          <p:nvPr/>
        </p:nvSpPr>
        <p:spPr>
          <a:xfrm>
            <a:off x="4990327" y="5505801"/>
            <a:ext cx="1531188" cy="307777"/>
          </a:xfrm>
          <a:prstGeom prst="rect">
            <a:avLst/>
          </a:prstGeom>
        </p:spPr>
        <p:txBody>
          <a:bodyPr wrap="none">
            <a:spAutoFit/>
          </a:bodyPr>
          <a:lstStyle/>
          <a:p>
            <a:pPr defTabSz="914400" hangingPunct="0"/>
            <a:r>
              <a:rPr lang="zh-CN" altLang="en-US" sz="1400" kern="0" dirty="0">
                <a:latin typeface="黑体" panose="02010609060101010101" charset="-122"/>
                <a:ea typeface="黑体" panose="02010609060101010101" charset="-122"/>
                <a:cs typeface="Arial" panose="020B0604020202020204"/>
                <a:sym typeface="Arial" panose="020B0604020202020204"/>
              </a:rPr>
              <a:t>联创产品化阶段 </a:t>
            </a:r>
            <a:endParaRPr lang="zh-CN" altLang="en-US" sz="1400" kern="0" dirty="0">
              <a:latin typeface="黑体" panose="02010609060101010101" charset="-122"/>
              <a:ea typeface="黑体" panose="02010609060101010101" charset="-122"/>
              <a:cs typeface="Arial" panose="020B0604020202020204"/>
              <a:sym typeface="Arial" panose="020B0604020202020204"/>
            </a:endParaRPr>
          </a:p>
        </p:txBody>
      </p:sp>
      <p:sp>
        <p:nvSpPr>
          <p:cNvPr id="39" name="矩形 52"/>
          <p:cNvSpPr/>
          <p:nvPr/>
        </p:nvSpPr>
        <p:spPr>
          <a:xfrm>
            <a:off x="9143986" y="5505801"/>
            <a:ext cx="1351652" cy="307777"/>
          </a:xfrm>
          <a:prstGeom prst="rect">
            <a:avLst/>
          </a:prstGeom>
        </p:spPr>
        <p:txBody>
          <a:bodyPr wrap="none">
            <a:spAutoFit/>
          </a:bodyPr>
          <a:lstStyle/>
          <a:p>
            <a:pPr algn="ctr" defTabSz="914400" fontAlgn="base" hangingPunct="0">
              <a:spcBef>
                <a:spcPct val="0"/>
              </a:spcBef>
              <a:spcAft>
                <a:spcPct val="0"/>
              </a:spcAft>
            </a:pPr>
            <a:r>
              <a:rPr lang="en-US" altLang="zh-CN" sz="1400" kern="0" dirty="0">
                <a:latin typeface="黑体" panose="02010609060101010101" charset="-122"/>
                <a:ea typeface="黑体" panose="02010609060101010101" charset="-122"/>
                <a:cs typeface="Arial" panose="020B0604020202020204"/>
                <a:sym typeface="Arial" panose="020B0604020202020204"/>
              </a:rPr>
              <a:t>openGauss</a:t>
            </a:r>
            <a:r>
              <a:rPr lang="zh-CN" altLang="en-US" sz="1400" kern="0" dirty="0">
                <a:latin typeface="黑体" panose="02010609060101010101" charset="-122"/>
                <a:ea typeface="黑体" panose="02010609060101010101" charset="-122"/>
                <a:cs typeface="Arial" panose="020B0604020202020204"/>
                <a:sym typeface="Arial" panose="020B0604020202020204"/>
              </a:rPr>
              <a:t>开源</a:t>
            </a:r>
            <a:endParaRPr lang="zh-CN" altLang="en-US" sz="1400" kern="0" dirty="0">
              <a:latin typeface="黑体" panose="02010609060101010101" charset="-122"/>
              <a:ea typeface="黑体" panose="02010609060101010101" charset="-122"/>
              <a:cs typeface="Arial" panose="020B0604020202020204"/>
              <a:sym typeface="Arial" panose="020B0604020202020204"/>
            </a:endParaRPr>
          </a:p>
        </p:txBody>
      </p:sp>
      <p:pic>
        <p:nvPicPr>
          <p:cNvPr id="40" name="内容占位符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44787" y="1988841"/>
            <a:ext cx="1022515" cy="831313"/>
          </a:xfrm>
          <a:prstGeom prst="rect">
            <a:avLst/>
          </a:prstGeom>
        </p:spPr>
      </p:pic>
      <p:sp>
        <p:nvSpPr>
          <p:cNvPr id="41" name="Rectangle 5"/>
          <p:cNvSpPr/>
          <p:nvPr/>
        </p:nvSpPr>
        <p:spPr bwMode="auto">
          <a:xfrm>
            <a:off x="1035370" y="3995305"/>
            <a:ext cx="1856359" cy="646272"/>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应对电信业务数据存取性能问题，启动內存数据库研发</a:t>
            </a:r>
            <a:endParaRPr lang="en-US" sz="1200" kern="0" dirty="0">
              <a:latin typeface="黑体" panose="02010609060101010101" charset="-122"/>
              <a:ea typeface="黑体" panose="02010609060101010101" charset="-122"/>
              <a:cs typeface="Arial" panose="020B0604020202020204"/>
              <a:sym typeface="Arial" panose="020B0604020202020204"/>
            </a:endParaRPr>
          </a:p>
        </p:txBody>
      </p:sp>
      <p:grpSp>
        <p:nvGrpSpPr>
          <p:cNvPr id="42" name="组合 77"/>
          <p:cNvGrpSpPr/>
          <p:nvPr/>
        </p:nvGrpSpPr>
        <p:grpSpPr>
          <a:xfrm flipH="1">
            <a:off x="6571799" y="2308671"/>
            <a:ext cx="712571" cy="270884"/>
            <a:chOff x="6833095" y="2960620"/>
            <a:chExt cx="712571" cy="270884"/>
          </a:xfrm>
        </p:grpSpPr>
        <p:sp>
          <p:nvSpPr>
            <p:cNvPr id="43" name="燕尾形 74"/>
            <p:cNvSpPr/>
            <p:nvPr/>
          </p:nvSpPr>
          <p:spPr>
            <a:xfrm>
              <a:off x="6833095" y="2960620"/>
              <a:ext cx="304967" cy="270884"/>
            </a:xfrm>
            <a:prstGeom prst="chevron">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4" name="燕尾形 75"/>
            <p:cNvSpPr/>
            <p:nvPr/>
          </p:nvSpPr>
          <p:spPr>
            <a:xfrm>
              <a:off x="7036897" y="2960620"/>
              <a:ext cx="304967" cy="270884"/>
            </a:xfrm>
            <a:prstGeom prst="chevr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5" name="燕尾形 76"/>
            <p:cNvSpPr/>
            <p:nvPr/>
          </p:nvSpPr>
          <p:spPr>
            <a:xfrm>
              <a:off x="7240699" y="2960620"/>
              <a:ext cx="304967" cy="270884"/>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grpSp>
      <p:grpSp>
        <p:nvGrpSpPr>
          <p:cNvPr id="46" name="组合 78"/>
          <p:cNvGrpSpPr/>
          <p:nvPr/>
        </p:nvGrpSpPr>
        <p:grpSpPr>
          <a:xfrm>
            <a:off x="4189481" y="2308671"/>
            <a:ext cx="712571" cy="270884"/>
            <a:chOff x="6833095" y="2960620"/>
            <a:chExt cx="712571" cy="270884"/>
          </a:xfrm>
        </p:grpSpPr>
        <p:sp>
          <p:nvSpPr>
            <p:cNvPr id="47" name="燕尾形 79"/>
            <p:cNvSpPr/>
            <p:nvPr/>
          </p:nvSpPr>
          <p:spPr>
            <a:xfrm>
              <a:off x="6833095" y="2960620"/>
              <a:ext cx="304967" cy="270884"/>
            </a:xfrm>
            <a:prstGeom prst="chevron">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8" name="燕尾形 80"/>
            <p:cNvSpPr/>
            <p:nvPr/>
          </p:nvSpPr>
          <p:spPr>
            <a:xfrm>
              <a:off x="7036897" y="2960620"/>
              <a:ext cx="304967" cy="270884"/>
            </a:xfrm>
            <a:prstGeom prst="chevr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9" name="燕尾形 81"/>
            <p:cNvSpPr/>
            <p:nvPr/>
          </p:nvSpPr>
          <p:spPr>
            <a:xfrm>
              <a:off x="7240699" y="2960620"/>
              <a:ext cx="304967" cy="270884"/>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grpSp>
      <p:sp>
        <p:nvSpPr>
          <p:cNvPr id="50" name="Subtitle 11"/>
          <p:cNvSpPr txBox="1"/>
          <p:nvPr/>
        </p:nvSpPr>
        <p:spPr>
          <a:xfrm>
            <a:off x="815413" y="1482460"/>
            <a:ext cx="9889099" cy="410433"/>
          </a:xfrm>
          <a:prstGeom prst="rect">
            <a:avLst/>
          </a:prstGeom>
          <a:noFill/>
        </p:spPr>
        <p:txBody>
          <a:bodyPr wrap="square" lIns="0" tIns="0" rIns="0" bIns="0" rtlCol="0">
            <a:spAutoFit/>
          </a:bodyPr>
          <a:lstStyle>
            <a:defPPr>
              <a:defRPr lang="zh-CN"/>
            </a:defPPr>
            <a:lvl1pPr algn="ctr" defTabSz="685800" hangingPunct="0">
              <a:defRPr kumimoji="1" sz="2000" kern="0">
                <a:solidFill>
                  <a:srgbClr val="C00000"/>
                </a:solidFill>
                <a:latin typeface="方正兰亭粗黑简体" panose="02000000000000000000" pitchFamily="2" charset="-122"/>
                <a:ea typeface="方正兰亭粗黑简体" panose="02000000000000000000" pitchFamily="2" charset="-122"/>
                <a:cs typeface="Arial" panose="020B0604020202020204"/>
              </a:defRPr>
            </a:lvl1pPr>
          </a:lstStyle>
          <a:p>
            <a:r>
              <a:rPr lang="en-US" altLang="zh-CN" sz="2665" dirty="0">
                <a:solidFill>
                  <a:schemeClr val="tx1"/>
                </a:solidFill>
                <a:latin typeface="黑体" panose="02010609060101010101" charset="-122"/>
                <a:ea typeface="黑体" panose="02010609060101010101" charset="-122"/>
              </a:rPr>
              <a:t>openGauss</a:t>
            </a:r>
            <a:r>
              <a:rPr lang="zh-CN" altLang="en-US" sz="2665" dirty="0">
                <a:solidFill>
                  <a:schemeClr val="tx1"/>
                </a:solidFill>
                <a:latin typeface="黑体" panose="02010609060101010101" charset="-122"/>
                <a:ea typeface="黑体" panose="02010609060101010101" charset="-122"/>
              </a:rPr>
              <a:t>内核长期演进，开源后华为</a:t>
            </a:r>
            <a:r>
              <a:rPr lang="en-US" altLang="zh-CN" sz="2665" dirty="0">
                <a:solidFill>
                  <a:schemeClr val="tx1"/>
                </a:solidFill>
                <a:latin typeface="黑体" panose="02010609060101010101" charset="-122"/>
                <a:ea typeface="黑体" panose="02010609060101010101" charset="-122"/>
              </a:rPr>
              <a:t>+</a:t>
            </a:r>
            <a:r>
              <a:rPr lang="zh-CN" altLang="en-US" sz="2665" dirty="0">
                <a:solidFill>
                  <a:schemeClr val="tx1"/>
                </a:solidFill>
                <a:latin typeface="黑体" panose="02010609060101010101" charset="-122"/>
                <a:ea typeface="黑体" panose="02010609060101010101" charset="-122"/>
              </a:rPr>
              <a:t>合作伙伴共促生态发展</a:t>
            </a:r>
            <a:endParaRPr lang="zh-CN" altLang="en-US" sz="2665" dirty="0">
              <a:solidFill>
                <a:schemeClr val="tx1"/>
              </a:solidFill>
              <a:latin typeface="黑体" panose="02010609060101010101" charset="-122"/>
              <a:ea typeface="黑体" panose="02010609060101010101" charset="-122"/>
            </a:endParaRPr>
          </a:p>
        </p:txBody>
      </p:sp>
      <p:sp>
        <p:nvSpPr>
          <p:cNvPr id="51" name="矩形 50"/>
          <p:cNvSpPr/>
          <p:nvPr/>
        </p:nvSpPr>
        <p:spPr>
          <a:xfrm>
            <a:off x="3791744" y="2634710"/>
            <a:ext cx="4128459" cy="565091"/>
          </a:xfrm>
          <a:prstGeom prst="rect">
            <a:avLst/>
          </a:prstGeom>
        </p:spPr>
        <p:txBody>
          <a:bodyPr wrap="square" anchor="ctr">
            <a:spAutoFit/>
          </a:bodyPr>
          <a:lstStyle/>
          <a:p>
            <a:pPr>
              <a:lnSpc>
                <a:spcPts val="4585"/>
              </a:lnSpc>
            </a:pPr>
            <a:r>
              <a:rPr lang="zh-CN" altLang="en-US" sz="1400" b="1" dirty="0">
                <a:latin typeface="黑体" panose="02010609060101010101" charset="-122"/>
                <a:ea typeface="黑体" panose="02010609060101010101" charset="-122"/>
              </a:rPr>
              <a:t>木兰宽松许可证</a:t>
            </a:r>
            <a:r>
              <a:rPr lang="en-US" altLang="zh-CN" sz="1400" b="1" dirty="0">
                <a:latin typeface="黑体" panose="02010609060101010101" charset="-122"/>
                <a:ea typeface="黑体" panose="02010609060101010101" charset="-122"/>
              </a:rPr>
              <a:t>v2</a:t>
            </a:r>
            <a:r>
              <a:rPr lang="zh-CN" altLang="en-US" sz="1400" b="1" dirty="0">
                <a:latin typeface="黑体" panose="02010609060101010101" charset="-122"/>
                <a:ea typeface="黑体" panose="02010609060101010101" charset="-122"/>
              </a:rPr>
              <a:t>（</a:t>
            </a:r>
            <a:r>
              <a:rPr lang="en-US" altLang="zh-CN" sz="1400" b="1" dirty="0">
                <a:latin typeface="黑体" panose="02010609060101010101" charset="-122"/>
                <a:ea typeface="黑体" panose="02010609060101010101" charset="-122"/>
              </a:rPr>
              <a:t>Mulan PSL v2</a:t>
            </a:r>
            <a:r>
              <a:rPr lang="zh-CN" altLang="en-US" sz="1400" b="1" dirty="0">
                <a:latin typeface="黑体" panose="02010609060101010101" charset="-122"/>
                <a:ea typeface="黑体" panose="02010609060101010101" charset="-122"/>
              </a:rPr>
              <a:t>），无传染</a:t>
            </a:r>
            <a:endParaRPr lang="zh-CN" altLang="en-US" sz="1400" b="1" dirty="0">
              <a:latin typeface="黑体" panose="02010609060101010101" charset="-122"/>
              <a:ea typeface="黑体" panose="02010609060101010101" charset="-122"/>
            </a:endParaRPr>
          </a:p>
        </p:txBody>
      </p:sp>
      <p:sp>
        <p:nvSpPr>
          <p:cNvPr id="52" name="TextBox 1"/>
          <p:cNvSpPr txBox="1"/>
          <p:nvPr/>
        </p:nvSpPr>
        <p:spPr>
          <a:xfrm>
            <a:off x="131618" y="451161"/>
            <a:ext cx="11963399" cy="523220"/>
          </a:xfrm>
          <a:prstGeom prst="rect">
            <a:avLst/>
          </a:prstGeom>
          <a:noFill/>
        </p:spPr>
        <p:txBody>
          <a:bodyPr wrap="square" rtlCol="0">
            <a:spAutoFit/>
          </a:bodyPr>
          <a:lstStyle/>
          <a:p>
            <a:pPr lvl="0" algn="ctr">
              <a:defRPr/>
            </a:pPr>
            <a:r>
              <a:rPr lang="en-US" altLang="zh-CN" sz="2800" b="1" spc="300" dirty="0">
                <a:latin typeface="黑体" panose="02010609060101010101" charset="-122"/>
                <a:ea typeface="黑体" panose="02010609060101010101" charset="-122"/>
                <a:cs typeface="Huawei Sans" panose="020C0503030203020204" pitchFamily="34" charset="0"/>
              </a:rPr>
              <a:t>openGauss</a:t>
            </a:r>
            <a:r>
              <a:rPr lang="zh-CN" altLang="en-US" sz="2800" b="1" spc="300" dirty="0">
                <a:latin typeface="黑体" panose="02010609060101010101" charset="-122"/>
                <a:ea typeface="黑体" panose="02010609060101010101" charset="-122"/>
                <a:cs typeface="Huawei Sans" panose="020C0503030203020204" pitchFamily="34" charset="0"/>
              </a:rPr>
              <a:t>是经十余年市场锤炼，领先的企业级开源关系型数据库</a:t>
            </a:r>
            <a:endParaRPr lang="zh-CN" altLang="en-US" sz="2800" b="1" spc="300" dirty="0">
              <a:latin typeface="黑体" panose="02010609060101010101" charset="-122"/>
              <a:ea typeface="黑体" panose="02010609060101010101" charset="-122"/>
              <a:cs typeface="Huawei Sans" panose="020C0503030203020204" pitchFamily="34" charset="0"/>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2"/>
          <p:cNvSpPr txBox="1"/>
          <p:nvPr/>
        </p:nvSpPr>
        <p:spPr>
          <a:xfrm>
            <a:off x="879291" y="666704"/>
            <a:ext cx="10621169" cy="539789"/>
          </a:xfrm>
          <a:prstGeom prst="rect">
            <a:avLst/>
          </a:prstGeom>
        </p:spPr>
        <p:txBody>
          <a:bodyPr lIns="0" tIns="0" rIns="0" bIns="0" anchor="t">
            <a:normAutofit fontScale="95000"/>
          </a:bodyPr>
          <a:lstStyle>
            <a:lvl1pPr marL="0" indent="0" algn="l" defTabSz="1188085" rtl="0" eaLnBrk="1" latinLnBrk="0" hangingPunct="1">
              <a:lnSpc>
                <a:spcPts val="3430"/>
              </a:lnSpc>
              <a:spcBef>
                <a:spcPts val="0"/>
              </a:spcBef>
              <a:buFont typeface="Arial" panose="020B0604020202020204" pitchFamily="34" charset="0"/>
              <a:buNone/>
              <a:defRPr sz="32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593725" indent="0" algn="ctr" defTabSz="1188085" rtl="0" eaLnBrk="1" latinLnBrk="0" hangingPunct="1">
              <a:lnSpc>
                <a:spcPct val="90000"/>
              </a:lnSpc>
              <a:spcBef>
                <a:spcPts val="650"/>
              </a:spcBef>
              <a:buFont typeface="Arial" panose="020B0604020202020204" pitchFamily="34" charset="0"/>
              <a:buNone/>
              <a:defRPr sz="2595" kern="1200">
                <a:solidFill>
                  <a:schemeClr val="tx1"/>
                </a:solidFill>
                <a:latin typeface="+mn-lt"/>
                <a:ea typeface="+mn-ea"/>
                <a:cs typeface="+mn-cs"/>
              </a:defRPr>
            </a:lvl2pPr>
            <a:lvl3pPr marL="1187450" indent="0" algn="ctr" defTabSz="1188085" rtl="0" eaLnBrk="1" latinLnBrk="0" hangingPunct="1">
              <a:lnSpc>
                <a:spcPct val="90000"/>
              </a:lnSpc>
              <a:spcBef>
                <a:spcPts val="650"/>
              </a:spcBef>
              <a:buFont typeface="Arial" panose="020B0604020202020204" pitchFamily="34" charset="0"/>
              <a:buNone/>
              <a:defRPr sz="2335" kern="1200">
                <a:solidFill>
                  <a:schemeClr val="tx1"/>
                </a:solidFill>
                <a:latin typeface="+mn-lt"/>
                <a:ea typeface="+mn-ea"/>
                <a:cs typeface="+mn-cs"/>
              </a:defRPr>
            </a:lvl3pPr>
            <a:lvl4pPr marL="178117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4pPr>
            <a:lvl5pPr marL="2374900"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5pPr>
            <a:lvl6pPr marL="296862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6pPr>
            <a:lvl7pPr marL="356171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7pPr>
            <a:lvl8pPr marL="4155440"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8pPr>
            <a:lvl9pPr marL="474916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9pPr>
          </a:lstStyle>
          <a:p>
            <a:pPr fontAlgn="base">
              <a:lnSpc>
                <a:spcPct val="100000"/>
              </a:lnSpc>
              <a:spcAft>
                <a:spcPct val="0"/>
              </a:spcAft>
            </a:pPr>
            <a:r>
              <a:rPr lang="en-US" altLang="zh-CN" sz="2800" dirty="0">
                <a:latin typeface="黑体" panose="02010609060101010101" charset="-122"/>
                <a:ea typeface="黑体" panose="02010609060101010101" charset="-122"/>
              </a:rPr>
              <a:t>openGauss</a:t>
            </a:r>
            <a:r>
              <a:rPr lang="zh-CN" altLang="en-US" sz="2800" dirty="0">
                <a:latin typeface="黑体" panose="02010609060101010101" charset="-122"/>
                <a:ea typeface="黑体" panose="02010609060101010101" charset="-122"/>
              </a:rPr>
              <a:t>社区介绍：共建、共享、共治的企业级开源数据库</a:t>
            </a:r>
            <a:endParaRPr lang="zh-CN" altLang="en-US" sz="2800" dirty="0">
              <a:latin typeface="黑体" panose="02010609060101010101" charset="-122"/>
              <a:ea typeface="黑体" panose="02010609060101010101" charset="-122"/>
            </a:endParaRPr>
          </a:p>
        </p:txBody>
      </p:sp>
      <p:sp>
        <p:nvSpPr>
          <p:cNvPr id="5" name="文本框 4"/>
          <p:cNvSpPr txBox="1"/>
          <p:nvPr/>
        </p:nvSpPr>
        <p:spPr>
          <a:xfrm>
            <a:off x="7058800" y="4541829"/>
            <a:ext cx="3416320" cy="445315"/>
          </a:xfrm>
          <a:prstGeom prst="rect">
            <a:avLst/>
          </a:prstGeom>
          <a:noFill/>
        </p:spPr>
        <p:txBody>
          <a:bodyPr vert="horz" wrap="none" rtlCol="0">
            <a:spAutoFit/>
          </a:bodyPr>
          <a:lstStyle/>
          <a:p>
            <a:pPr>
              <a:lnSpc>
                <a:spcPts val="3440"/>
              </a:lnSpc>
            </a:pPr>
            <a:r>
              <a:rPr lang="zh-CN" altLang="en-US" sz="1200" b="1" dirty="0">
                <a:latin typeface="黑体" panose="02010609060101010101" charset="-122"/>
                <a:ea typeface="黑体" panose="02010609060101010101" charset="-122"/>
              </a:rPr>
              <a:t>代码托管平台：</a:t>
            </a:r>
            <a:r>
              <a:rPr lang="en-US" altLang="zh-CN" sz="1200" b="1" dirty="0">
                <a:latin typeface="黑体" panose="02010609060101010101" charset="-122"/>
                <a:ea typeface="黑体" panose="02010609060101010101" charset="-122"/>
              </a:rPr>
              <a:t> https://gitee.com/opengauss</a:t>
            </a:r>
            <a:endParaRPr lang="zh-CN" altLang="en-US" sz="1200" b="1" dirty="0">
              <a:latin typeface="黑体" panose="02010609060101010101" charset="-122"/>
              <a:ea typeface="黑体" panose="02010609060101010101" charset="-122"/>
            </a:endParaRPr>
          </a:p>
        </p:txBody>
      </p:sp>
      <p:sp>
        <p:nvSpPr>
          <p:cNvPr id="6" name="矩形 5"/>
          <p:cNvSpPr/>
          <p:nvPr/>
        </p:nvSpPr>
        <p:spPr>
          <a:xfrm>
            <a:off x="5574232" y="5290433"/>
            <a:ext cx="6091241" cy="972579"/>
          </a:xfrm>
          <a:prstGeom prst="rect">
            <a:avLst/>
          </a:prstGeom>
        </p:spPr>
        <p:txBody>
          <a:bodyPr>
            <a:spAutoFit/>
          </a:bodyPr>
          <a:lstStyle/>
          <a:p>
            <a:pPr>
              <a:lnSpc>
                <a:spcPct val="200000"/>
              </a:lnSpc>
            </a:pPr>
            <a:r>
              <a:rPr lang="en-US" altLang="zh-CN" sz="1000" kern="0" dirty="0">
                <a:latin typeface="黑体" panose="02010609060101010101" charset="-122"/>
                <a:ea typeface="黑体" panose="02010609060101010101" charset="-122"/>
                <a:cs typeface="Times New Roman" panose="02020603050405020304" pitchFamily="18" charset="0"/>
              </a:rPr>
              <a:t>openGauss</a:t>
            </a:r>
            <a:r>
              <a:rPr lang="zh-CN" altLang="en-US" sz="1000" kern="0" dirty="0">
                <a:latin typeface="黑体" panose="02010609060101010101" charset="-122"/>
                <a:ea typeface="黑体" panose="02010609060101010101" charset="-122"/>
                <a:cs typeface="Times New Roman" panose="02020603050405020304" pitchFamily="18" charset="0"/>
              </a:rPr>
              <a:t>社区</a:t>
            </a:r>
            <a:r>
              <a:rPr lang="zh-CN" altLang="zh-CN" sz="1000" kern="0" dirty="0">
                <a:latin typeface="黑体" panose="02010609060101010101" charset="-122"/>
                <a:ea typeface="黑体" panose="02010609060101010101" charset="-122"/>
                <a:cs typeface="Times New Roman" panose="02020603050405020304" pitchFamily="18" charset="0"/>
              </a:rPr>
              <a:t>主体部分采用木兰宽松许可证</a:t>
            </a:r>
            <a:r>
              <a:rPr lang="en-US" altLang="zh-CN" sz="1000" kern="0" dirty="0">
                <a:latin typeface="黑体" panose="02010609060101010101" charset="-122"/>
                <a:ea typeface="黑体" panose="02010609060101010101" charset="-122"/>
                <a:cs typeface="Times New Roman" panose="02020603050405020304" pitchFamily="18" charset="0"/>
              </a:rPr>
              <a:t>v2</a:t>
            </a:r>
            <a:r>
              <a:rPr lang="zh-CN" altLang="zh-CN" sz="1000" kern="0" dirty="0">
                <a:latin typeface="黑体" panose="02010609060101010101" charset="-122"/>
                <a:ea typeface="黑体" panose="02010609060101010101" charset="-122"/>
                <a:cs typeface="Times New Roman" panose="02020603050405020304" pitchFamily="18" charset="0"/>
              </a:rPr>
              <a:t>。木兰宽松许可证由中国开源云联盟提出，并于</a:t>
            </a:r>
            <a:r>
              <a:rPr lang="en-US" altLang="zh-CN" sz="1000" kern="0" dirty="0">
                <a:latin typeface="黑体" panose="02010609060101010101" charset="-122"/>
                <a:ea typeface="黑体" panose="02010609060101010101" charset="-122"/>
                <a:cs typeface="Times New Roman" panose="02020603050405020304" pitchFamily="18" charset="0"/>
              </a:rPr>
              <a:t>2019</a:t>
            </a:r>
            <a:r>
              <a:rPr lang="zh-CN" altLang="zh-CN" sz="1000" kern="0" dirty="0">
                <a:latin typeface="黑体" panose="02010609060101010101" charset="-122"/>
                <a:ea typeface="黑体" panose="02010609060101010101" charset="-122"/>
                <a:cs typeface="Times New Roman" panose="02020603050405020304" pitchFamily="18" charset="0"/>
              </a:rPr>
              <a:t>年</a:t>
            </a:r>
            <a:r>
              <a:rPr lang="en-US" altLang="zh-CN" sz="1000" kern="0" dirty="0">
                <a:latin typeface="黑体" panose="02010609060101010101" charset="-122"/>
                <a:ea typeface="黑体" panose="02010609060101010101" charset="-122"/>
                <a:cs typeface="Times New Roman" panose="02020603050405020304" pitchFamily="18" charset="0"/>
              </a:rPr>
              <a:t>8</a:t>
            </a:r>
            <a:r>
              <a:rPr lang="zh-CN" altLang="zh-CN" sz="1000" kern="0" dirty="0">
                <a:latin typeface="黑体" panose="02010609060101010101" charset="-122"/>
                <a:ea typeface="黑体" panose="02010609060101010101" charset="-122"/>
                <a:cs typeface="Times New Roman" panose="02020603050405020304" pitchFamily="18" charset="0"/>
              </a:rPr>
              <a:t>月在开源云联盟官网上线，这是中国首个官方推出的开源协议。</a:t>
            </a:r>
            <a:r>
              <a:rPr lang="en-US" altLang="zh-CN" sz="1000" kern="0" dirty="0">
                <a:latin typeface="黑体" panose="02010609060101010101" charset="-122"/>
                <a:ea typeface="黑体" panose="02010609060101010101" charset="-122"/>
                <a:cs typeface="Times New Roman" panose="02020603050405020304" pitchFamily="18" charset="0"/>
              </a:rPr>
              <a:t>2020</a:t>
            </a:r>
            <a:r>
              <a:rPr lang="zh-CN" altLang="zh-CN" sz="1000" kern="0" dirty="0">
                <a:latin typeface="黑体" panose="02010609060101010101" charset="-122"/>
                <a:ea typeface="黑体" panose="02010609060101010101" charset="-122"/>
                <a:cs typeface="Times New Roman" panose="02020603050405020304" pitchFamily="18" charset="0"/>
              </a:rPr>
              <a:t>年</a:t>
            </a:r>
            <a:r>
              <a:rPr lang="en-US" altLang="zh-CN" sz="1000" kern="0" dirty="0">
                <a:latin typeface="黑体" panose="02010609060101010101" charset="-122"/>
                <a:ea typeface="黑体" panose="02010609060101010101" charset="-122"/>
                <a:cs typeface="Times New Roman" panose="02020603050405020304" pitchFamily="18" charset="0"/>
              </a:rPr>
              <a:t>2</a:t>
            </a:r>
            <a:r>
              <a:rPr lang="zh-CN" altLang="zh-CN" sz="1000" kern="0" dirty="0">
                <a:latin typeface="黑体" panose="02010609060101010101" charset="-122"/>
                <a:ea typeface="黑体" panose="02010609060101010101" charset="-122"/>
                <a:cs typeface="Times New Roman" panose="02020603050405020304" pitchFamily="18" charset="0"/>
              </a:rPr>
              <a:t>月</a:t>
            </a:r>
            <a:r>
              <a:rPr lang="en-US" altLang="zh-CN" sz="1000" kern="0" dirty="0">
                <a:latin typeface="黑体" panose="02010609060101010101" charset="-122"/>
                <a:ea typeface="黑体" panose="02010609060101010101" charset="-122"/>
                <a:cs typeface="Times New Roman" panose="02020603050405020304" pitchFamily="18" charset="0"/>
              </a:rPr>
              <a:t>12</a:t>
            </a:r>
            <a:r>
              <a:rPr lang="zh-CN" altLang="zh-CN" sz="1000" kern="0" dirty="0">
                <a:latin typeface="黑体" panose="02010609060101010101" charset="-122"/>
                <a:ea typeface="黑体" panose="02010609060101010101" charset="-122"/>
                <a:cs typeface="Times New Roman" panose="02020603050405020304" pitchFamily="18" charset="0"/>
              </a:rPr>
              <a:t>日，木兰宽松许可证</a:t>
            </a:r>
            <a:r>
              <a:rPr lang="en-US" altLang="zh-CN" sz="1000" kern="0" dirty="0">
                <a:latin typeface="黑体" panose="02010609060101010101" charset="-122"/>
                <a:ea typeface="黑体" panose="02010609060101010101" charset="-122"/>
                <a:cs typeface="Times New Roman" panose="02020603050405020304" pitchFamily="18" charset="0"/>
              </a:rPr>
              <a:t>v2</a:t>
            </a:r>
            <a:r>
              <a:rPr lang="zh-CN" altLang="zh-CN" sz="1000" kern="0" dirty="0">
                <a:latin typeface="黑体" panose="02010609060101010101" charset="-122"/>
                <a:ea typeface="黑体" panose="02010609060101010101" charset="-122"/>
                <a:cs typeface="Times New Roman" panose="02020603050405020304" pitchFamily="18" charset="0"/>
              </a:rPr>
              <a:t>经过严格审批，正式通过开源促进会（</a:t>
            </a:r>
            <a:r>
              <a:rPr lang="en-US" altLang="zh-CN" sz="1000" kern="0" dirty="0">
                <a:latin typeface="黑体" panose="02010609060101010101" charset="-122"/>
                <a:ea typeface="黑体" panose="02010609060101010101" charset="-122"/>
                <a:cs typeface="Times New Roman" panose="02020603050405020304" pitchFamily="18" charset="0"/>
              </a:rPr>
              <a:t>OSI</a:t>
            </a:r>
            <a:r>
              <a:rPr lang="zh-CN" altLang="zh-CN" sz="1000" kern="0" dirty="0">
                <a:latin typeface="黑体" panose="02010609060101010101" charset="-122"/>
                <a:ea typeface="黑体" panose="02010609060101010101" charset="-122"/>
                <a:cs typeface="Times New Roman" panose="02020603050405020304" pitchFamily="18" charset="0"/>
              </a:rPr>
              <a:t>）认证，被正式批准为国际类别开源许可证</a:t>
            </a:r>
            <a:r>
              <a:rPr lang="zh-CN" altLang="en-US" sz="1000" kern="0" dirty="0">
                <a:latin typeface="黑体" panose="02010609060101010101" charset="-122"/>
                <a:ea typeface="黑体" panose="02010609060101010101" charset="-122"/>
                <a:cs typeface="Times New Roman" panose="02020603050405020304" pitchFamily="18" charset="0"/>
              </a:rPr>
              <a:t>。</a:t>
            </a:r>
            <a:endParaRPr lang="zh-CN" altLang="en-US" sz="1000" dirty="0">
              <a:latin typeface="黑体" panose="02010609060101010101" charset="-122"/>
              <a:ea typeface="黑体" panose="02010609060101010101" charset="-122"/>
            </a:endParaRPr>
          </a:p>
        </p:txBody>
      </p:sp>
      <p:sp>
        <p:nvSpPr>
          <p:cNvPr id="7" name="文本框 6"/>
          <p:cNvSpPr txBox="1"/>
          <p:nvPr/>
        </p:nvSpPr>
        <p:spPr>
          <a:xfrm>
            <a:off x="1557281" y="4512267"/>
            <a:ext cx="2753765" cy="455781"/>
          </a:xfrm>
          <a:prstGeom prst="rect">
            <a:avLst/>
          </a:prstGeom>
          <a:noFill/>
        </p:spPr>
        <p:txBody>
          <a:bodyPr vert="horz" wrap="square" rtlCol="0">
            <a:spAutoFit/>
          </a:bodyPr>
          <a:lstStyle/>
          <a:p>
            <a:pPr>
              <a:lnSpc>
                <a:spcPts val="3440"/>
              </a:lnSpc>
            </a:pPr>
            <a:r>
              <a:rPr lang="zh-CN" altLang="en-US" sz="1200" b="1" dirty="0">
                <a:latin typeface="黑体" panose="02010609060101010101" charset="-122"/>
                <a:ea typeface="黑体" panose="02010609060101010101" charset="-122"/>
              </a:rPr>
              <a:t>官网地址：</a:t>
            </a:r>
            <a:r>
              <a:rPr lang="en-US" altLang="zh-CN" sz="1200" b="1" dirty="0">
                <a:latin typeface="黑体" panose="02010609060101010101" charset="-122"/>
                <a:ea typeface="黑体" panose="02010609060101010101" charset="-122"/>
              </a:rPr>
              <a:t>https://opengauss.org</a:t>
            </a:r>
            <a:endParaRPr lang="zh-CN" altLang="en-US" sz="1200" b="1" dirty="0">
              <a:latin typeface="黑体" panose="02010609060101010101" charset="-122"/>
              <a:ea typeface="黑体" panose="02010609060101010101" charset="-122"/>
            </a:endParaRPr>
          </a:p>
        </p:txBody>
      </p:sp>
      <p:cxnSp>
        <p:nvCxnSpPr>
          <p:cNvPr id="8" name="直接箭头连接符 7"/>
          <p:cNvCxnSpPr/>
          <p:nvPr/>
        </p:nvCxnSpPr>
        <p:spPr>
          <a:xfrm>
            <a:off x="1714323" y="1647797"/>
            <a:ext cx="9788176"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9" name="组合 79"/>
          <p:cNvGrpSpPr/>
          <p:nvPr/>
        </p:nvGrpSpPr>
        <p:grpSpPr>
          <a:xfrm>
            <a:off x="672669" y="1188364"/>
            <a:ext cx="964141" cy="964063"/>
            <a:chOff x="343380" y="1164458"/>
            <a:chExt cx="1418400" cy="1418286"/>
          </a:xfrm>
        </p:grpSpPr>
        <p:grpSp>
          <p:nvGrpSpPr>
            <p:cNvPr id="10" name="组合 76"/>
            <p:cNvGrpSpPr/>
            <p:nvPr/>
          </p:nvGrpSpPr>
          <p:grpSpPr>
            <a:xfrm>
              <a:off x="343380" y="1164458"/>
              <a:ext cx="1418400" cy="1418286"/>
              <a:chOff x="343380" y="1164458"/>
              <a:chExt cx="1418400" cy="1418286"/>
            </a:xfrm>
          </p:grpSpPr>
          <p:sp>
            <p:nvSpPr>
              <p:cNvPr id="12" name="圆形"/>
              <p:cNvSpPr/>
              <p:nvPr/>
            </p:nvSpPr>
            <p:spPr>
              <a:xfrm>
                <a:off x="460380" y="1281247"/>
                <a:ext cx="1184400" cy="1184709"/>
              </a:xfrm>
              <a:prstGeom prst="ellipse">
                <a:avLst/>
              </a:prstGeom>
              <a:gradFill flip="none" rotWithShape="1">
                <a:gsLst>
                  <a:gs pos="0">
                    <a:srgbClr val="0070C0"/>
                  </a:gs>
                  <a:gs pos="100000">
                    <a:srgbClr val="000114"/>
                  </a:gs>
                </a:gsLst>
                <a:path path="circle">
                  <a:fillToRect l="37721" t="-19636" r="62278" b="119636"/>
                </a:path>
              </a:gradFill>
              <a:ln w="3175" cap="flat">
                <a:noFill/>
                <a:miter lim="400000"/>
              </a:ln>
              <a:effectLst/>
            </p:spPr>
            <p:txBody>
              <a:bodyPr wrap="square" lIns="31468" tIns="31468" rIns="31468" bIns="31468" numCol="1" anchor="ctr">
                <a:noAutofit/>
              </a:bodyPr>
              <a:lstStyle/>
              <a:p>
                <a:pPr defTabSz="225425" hangingPunct="0">
                  <a:lnSpc>
                    <a:spcPct val="90000"/>
                  </a:lnSpc>
                  <a:spcBef>
                    <a:spcPts val="2250"/>
                  </a:spcBef>
                  <a:defRPr sz="2200">
                    <a:solidFill>
                      <a:srgbClr val="000000"/>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000" kern="0">
                  <a:latin typeface="黑体" panose="02010609060101010101" charset="-122"/>
                  <a:ea typeface="黑体" panose="02010609060101010101" charset="-122"/>
                  <a:cs typeface="Helvetica Neue Medium" panose="02000503000000020004"/>
                  <a:sym typeface="Helvetica Neue Medium" panose="02000503000000020004"/>
                </a:endParaRPr>
              </a:p>
            </p:txBody>
          </p:sp>
          <p:pic>
            <p:nvPicPr>
              <p:cNvPr id="13" name="图像" descr="图像"/>
              <p:cNvPicPr/>
              <p:nvPr/>
            </p:nvPicPr>
            <p:blipFill>
              <a:blip r:embed="rId1"/>
              <a:stretch>
                <a:fillRect/>
              </a:stretch>
            </p:blipFill>
            <p:spPr>
              <a:xfrm>
                <a:off x="460380" y="1281401"/>
                <a:ext cx="1184400" cy="1184400"/>
              </a:xfrm>
              <a:prstGeom prst="rect">
                <a:avLst/>
              </a:prstGeom>
              <a:ln w="3175" cap="flat">
                <a:noFill/>
                <a:miter lim="400000"/>
                <a:headEnd/>
                <a:tailEnd/>
              </a:ln>
              <a:effectLst/>
            </p:spPr>
          </p:pic>
          <p:pic>
            <p:nvPicPr>
              <p:cNvPr id="14" name="图像" descr="图像"/>
              <p:cNvPicPr/>
              <p:nvPr/>
            </p:nvPicPr>
            <p:blipFill>
              <a:blip r:embed="rId2">
                <a:alphaModFix amt="70285"/>
              </a:blip>
              <a:stretch>
                <a:fillRect/>
              </a:stretch>
            </p:blipFill>
            <p:spPr>
              <a:xfrm>
                <a:off x="343380" y="1164458"/>
                <a:ext cx="1418400" cy="1418286"/>
              </a:xfrm>
              <a:prstGeom prst="rect">
                <a:avLst/>
              </a:prstGeom>
              <a:ln w="3175" cap="flat">
                <a:noFill/>
                <a:miter lim="400000"/>
                <a:headEnd/>
                <a:tailEnd/>
              </a:ln>
              <a:effectLst/>
            </p:spPr>
          </p:pic>
        </p:grpSp>
        <p:pic>
          <p:nvPicPr>
            <p:cNvPr id="11" name="图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1" y="1481686"/>
              <a:ext cx="964517" cy="783831"/>
            </a:xfrm>
            <a:prstGeom prst="rect">
              <a:avLst/>
            </a:prstGeom>
          </p:spPr>
        </p:pic>
      </p:grpSp>
      <p:grpSp>
        <p:nvGrpSpPr>
          <p:cNvPr id="15" name="组合 14"/>
          <p:cNvGrpSpPr/>
          <p:nvPr/>
        </p:nvGrpSpPr>
        <p:grpSpPr>
          <a:xfrm>
            <a:off x="1646584" y="1263514"/>
            <a:ext cx="953734" cy="897391"/>
            <a:chOff x="1644844" y="1233156"/>
            <a:chExt cx="954107" cy="897742"/>
          </a:xfrm>
        </p:grpSpPr>
        <p:sp>
          <p:nvSpPr>
            <p:cNvPr id="16" name="矩形 13"/>
            <p:cNvSpPr/>
            <p:nvPr/>
          </p:nvSpPr>
          <p:spPr>
            <a:xfrm>
              <a:off x="1805020"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2020.06</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17" name="文本框 16"/>
            <p:cNvSpPr txBox="1"/>
            <p:nvPr/>
          </p:nvSpPr>
          <p:spPr>
            <a:xfrm>
              <a:off x="1644844" y="1730788"/>
              <a:ext cx="954107" cy="400110"/>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代码正式开源</a:t>
              </a:r>
              <a:endParaRPr lang="en-US" altLang="zh-CN" sz="1000" b="1" dirty="0">
                <a:latin typeface="黑体" panose="02010609060101010101" charset="-122"/>
                <a:ea typeface="黑体" panose="02010609060101010101" charset="-122"/>
              </a:endParaRPr>
            </a:p>
            <a:p>
              <a:pPr algn="ctr"/>
              <a:r>
                <a:rPr lang="en-US" altLang="zh-CN" sz="1000" b="1" dirty="0">
                  <a:latin typeface="黑体" panose="02010609060101010101" charset="-122"/>
                  <a:ea typeface="黑体" panose="02010609060101010101" charset="-122"/>
                </a:rPr>
                <a:t>1.0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18" name="菱形 17"/>
            <p:cNvSpPr>
              <a:spLocks noChangeAspect="1"/>
            </p:cNvSpPr>
            <p:nvPr/>
          </p:nvSpPr>
          <p:spPr>
            <a:xfrm>
              <a:off x="2049773"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19" name="组合 18"/>
          <p:cNvGrpSpPr/>
          <p:nvPr/>
        </p:nvGrpSpPr>
        <p:grpSpPr>
          <a:xfrm>
            <a:off x="2567802" y="1263515"/>
            <a:ext cx="1081926" cy="743563"/>
            <a:chOff x="2828952" y="1233156"/>
            <a:chExt cx="1082349" cy="743853"/>
          </a:xfrm>
        </p:grpSpPr>
        <p:sp>
          <p:nvSpPr>
            <p:cNvPr id="20" name="矩形 13"/>
            <p:cNvSpPr/>
            <p:nvPr/>
          </p:nvSpPr>
          <p:spPr>
            <a:xfrm>
              <a:off x="3053249"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2020.07</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21" name="文本框 20"/>
            <p:cNvSpPr txBox="1"/>
            <p:nvPr/>
          </p:nvSpPr>
          <p:spPr>
            <a:xfrm>
              <a:off x="2828952" y="1730788"/>
              <a:ext cx="1082349" cy="246221"/>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技术委员会成立</a:t>
              </a:r>
              <a:endParaRPr lang="zh-CN" altLang="en-US" sz="1000" b="1" dirty="0">
                <a:latin typeface="黑体" panose="02010609060101010101" charset="-122"/>
                <a:ea typeface="黑体" panose="02010609060101010101" charset="-122"/>
              </a:endParaRPr>
            </a:p>
          </p:txBody>
        </p:sp>
        <p:sp>
          <p:nvSpPr>
            <p:cNvPr id="22" name="菱形 21"/>
            <p:cNvSpPr>
              <a:spLocks noChangeAspect="1"/>
            </p:cNvSpPr>
            <p:nvPr/>
          </p:nvSpPr>
          <p:spPr>
            <a:xfrm>
              <a:off x="3298002"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23" name="组合 22"/>
          <p:cNvGrpSpPr/>
          <p:nvPr/>
        </p:nvGrpSpPr>
        <p:grpSpPr>
          <a:xfrm>
            <a:off x="3813081" y="1263515"/>
            <a:ext cx="891243" cy="743563"/>
            <a:chOff x="4255769" y="1233156"/>
            <a:chExt cx="891591" cy="743853"/>
          </a:xfrm>
        </p:grpSpPr>
        <p:sp>
          <p:nvSpPr>
            <p:cNvPr id="24" name="矩形 13"/>
            <p:cNvSpPr/>
            <p:nvPr/>
          </p:nvSpPr>
          <p:spPr>
            <a:xfrm>
              <a:off x="4384686"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2020.12</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25" name="文本框 24"/>
            <p:cNvSpPr txBox="1"/>
            <p:nvPr/>
          </p:nvSpPr>
          <p:spPr>
            <a:xfrm>
              <a:off x="4255769"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1.1</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26" name="菱形 25"/>
            <p:cNvSpPr>
              <a:spLocks noChangeAspect="1"/>
            </p:cNvSpPr>
            <p:nvPr/>
          </p:nvSpPr>
          <p:spPr>
            <a:xfrm>
              <a:off x="4629440"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27" name="组合 26"/>
          <p:cNvGrpSpPr/>
          <p:nvPr/>
        </p:nvGrpSpPr>
        <p:grpSpPr>
          <a:xfrm>
            <a:off x="4969236" y="1263515"/>
            <a:ext cx="891243" cy="743563"/>
            <a:chOff x="5642505" y="1233156"/>
            <a:chExt cx="891591" cy="743853"/>
          </a:xfrm>
        </p:grpSpPr>
        <p:sp>
          <p:nvSpPr>
            <p:cNvPr id="28" name="矩形 13"/>
            <p:cNvSpPr/>
            <p:nvPr/>
          </p:nvSpPr>
          <p:spPr>
            <a:xfrm>
              <a:off x="5771422"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2021.03</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29" name="文本框 28"/>
            <p:cNvSpPr txBox="1"/>
            <p:nvPr/>
          </p:nvSpPr>
          <p:spPr>
            <a:xfrm>
              <a:off x="5642505"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2.0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30" name="菱形 29"/>
            <p:cNvSpPr>
              <a:spLocks noChangeAspect="1"/>
            </p:cNvSpPr>
            <p:nvPr/>
          </p:nvSpPr>
          <p:spPr>
            <a:xfrm>
              <a:off x="6016176"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31" name="组合 30"/>
          <p:cNvGrpSpPr/>
          <p:nvPr/>
        </p:nvGrpSpPr>
        <p:grpSpPr>
          <a:xfrm>
            <a:off x="5885999" y="1263515"/>
            <a:ext cx="1081926" cy="743563"/>
            <a:chOff x="6906398" y="1233156"/>
            <a:chExt cx="1082349" cy="743853"/>
          </a:xfrm>
        </p:grpSpPr>
        <p:sp>
          <p:nvSpPr>
            <p:cNvPr id="32" name="矩形 13"/>
            <p:cNvSpPr/>
            <p:nvPr/>
          </p:nvSpPr>
          <p:spPr>
            <a:xfrm>
              <a:off x="7130695"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2021.09</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33" name="文本框 32"/>
            <p:cNvSpPr txBox="1"/>
            <p:nvPr/>
          </p:nvSpPr>
          <p:spPr>
            <a:xfrm>
              <a:off x="6906398" y="1730788"/>
              <a:ext cx="1082349" cy="246221"/>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社区理事会成立</a:t>
              </a:r>
              <a:endParaRPr lang="zh-CN" altLang="en-US" sz="1000" b="1" dirty="0">
                <a:latin typeface="黑体" panose="02010609060101010101" charset="-122"/>
                <a:ea typeface="黑体" panose="02010609060101010101" charset="-122"/>
              </a:endParaRPr>
            </a:p>
          </p:txBody>
        </p:sp>
        <p:sp>
          <p:nvSpPr>
            <p:cNvPr id="34" name="菱形 33"/>
            <p:cNvSpPr>
              <a:spLocks noChangeAspect="1"/>
            </p:cNvSpPr>
            <p:nvPr/>
          </p:nvSpPr>
          <p:spPr>
            <a:xfrm>
              <a:off x="7375448"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35" name="组合 34"/>
          <p:cNvGrpSpPr/>
          <p:nvPr/>
        </p:nvGrpSpPr>
        <p:grpSpPr>
          <a:xfrm>
            <a:off x="6928148" y="1263515"/>
            <a:ext cx="891243" cy="743563"/>
            <a:chOff x="8252676" y="1233156"/>
            <a:chExt cx="891591" cy="743853"/>
          </a:xfrm>
        </p:grpSpPr>
        <p:sp>
          <p:nvSpPr>
            <p:cNvPr id="36" name="矩形 13"/>
            <p:cNvSpPr/>
            <p:nvPr/>
          </p:nvSpPr>
          <p:spPr>
            <a:xfrm>
              <a:off x="8381593"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2022.03</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37" name="文本框 36"/>
            <p:cNvSpPr txBox="1"/>
            <p:nvPr/>
          </p:nvSpPr>
          <p:spPr>
            <a:xfrm>
              <a:off x="8252676"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3.0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38" name="菱形 37"/>
            <p:cNvSpPr>
              <a:spLocks noChangeAspect="1"/>
            </p:cNvSpPr>
            <p:nvPr/>
          </p:nvSpPr>
          <p:spPr>
            <a:xfrm>
              <a:off x="8626347"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39" name="组合 38"/>
          <p:cNvGrpSpPr/>
          <p:nvPr/>
        </p:nvGrpSpPr>
        <p:grpSpPr>
          <a:xfrm>
            <a:off x="7895689" y="1263514"/>
            <a:ext cx="1081925" cy="897391"/>
            <a:chOff x="9348777" y="1233156"/>
            <a:chExt cx="1082348" cy="897742"/>
          </a:xfrm>
        </p:grpSpPr>
        <p:sp>
          <p:nvSpPr>
            <p:cNvPr id="40" name="矩形 13"/>
            <p:cNvSpPr/>
            <p:nvPr/>
          </p:nvSpPr>
          <p:spPr>
            <a:xfrm>
              <a:off x="9573074"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2022.06</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41" name="文本框 40"/>
            <p:cNvSpPr txBox="1"/>
            <p:nvPr/>
          </p:nvSpPr>
          <p:spPr>
            <a:xfrm>
              <a:off x="9348777" y="1730788"/>
              <a:ext cx="1082348" cy="400110"/>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品牌委员会成立</a:t>
              </a:r>
              <a:endParaRPr lang="en-US" altLang="zh-CN" sz="1000" b="1" dirty="0">
                <a:latin typeface="黑体" panose="02010609060101010101" charset="-122"/>
                <a:ea typeface="黑体" panose="02010609060101010101" charset="-122"/>
              </a:endParaRPr>
            </a:p>
            <a:p>
              <a:pPr algn="ctr"/>
              <a:r>
                <a:rPr lang="zh-CN" altLang="en-US" sz="1000" b="1" dirty="0">
                  <a:latin typeface="黑体" panose="02010609060101010101" charset="-122"/>
                  <a:ea typeface="黑体" panose="02010609060101010101" charset="-122"/>
                </a:rPr>
                <a:t>用户委员会成立</a:t>
              </a:r>
              <a:endParaRPr lang="zh-CN" altLang="en-US" sz="1000" b="1" dirty="0">
                <a:latin typeface="黑体" panose="02010609060101010101" charset="-122"/>
                <a:ea typeface="黑体" panose="02010609060101010101" charset="-122"/>
              </a:endParaRPr>
            </a:p>
          </p:txBody>
        </p:sp>
        <p:sp>
          <p:nvSpPr>
            <p:cNvPr id="42" name="菱形 41"/>
            <p:cNvSpPr>
              <a:spLocks noChangeAspect="1"/>
            </p:cNvSpPr>
            <p:nvPr/>
          </p:nvSpPr>
          <p:spPr>
            <a:xfrm>
              <a:off x="9817827"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43" name="组合 42"/>
          <p:cNvGrpSpPr/>
          <p:nvPr/>
        </p:nvGrpSpPr>
        <p:grpSpPr>
          <a:xfrm>
            <a:off x="9119202" y="1263515"/>
            <a:ext cx="891243" cy="743563"/>
            <a:chOff x="10629860" y="1233156"/>
            <a:chExt cx="891591" cy="743853"/>
          </a:xfrm>
        </p:grpSpPr>
        <p:sp>
          <p:nvSpPr>
            <p:cNvPr id="44" name="矩形 13"/>
            <p:cNvSpPr/>
            <p:nvPr/>
          </p:nvSpPr>
          <p:spPr>
            <a:xfrm>
              <a:off x="10758777"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2022.09</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45" name="文本框 44"/>
            <p:cNvSpPr txBox="1"/>
            <p:nvPr/>
          </p:nvSpPr>
          <p:spPr>
            <a:xfrm>
              <a:off x="10629860"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3.1</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46" name="菱形 45"/>
            <p:cNvSpPr>
              <a:spLocks noChangeAspect="1"/>
            </p:cNvSpPr>
            <p:nvPr/>
          </p:nvSpPr>
          <p:spPr>
            <a:xfrm>
              <a:off x="11003531"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pic>
        <p:nvPicPr>
          <p:cNvPr id="47" name="图片 46"/>
          <p:cNvPicPr>
            <a:picLocks noChangeAspect="1"/>
          </p:cNvPicPr>
          <p:nvPr/>
        </p:nvPicPr>
        <p:blipFill>
          <a:blip r:embed="rId4"/>
          <a:stretch>
            <a:fillRect/>
          </a:stretch>
        </p:blipFill>
        <p:spPr>
          <a:xfrm>
            <a:off x="812624" y="2247782"/>
            <a:ext cx="4978777" cy="2111899"/>
          </a:xfrm>
          <a:prstGeom prst="rect">
            <a:avLst/>
          </a:prstGeom>
        </p:spPr>
      </p:pic>
      <p:pic>
        <p:nvPicPr>
          <p:cNvPr id="48" name="图片 47"/>
          <p:cNvPicPr>
            <a:picLocks noChangeAspect="1"/>
          </p:cNvPicPr>
          <p:nvPr/>
        </p:nvPicPr>
        <p:blipFill>
          <a:blip r:embed="rId5"/>
          <a:stretch>
            <a:fillRect/>
          </a:stretch>
        </p:blipFill>
        <p:spPr>
          <a:xfrm>
            <a:off x="6473766" y="2246933"/>
            <a:ext cx="4527849" cy="2111898"/>
          </a:xfrm>
          <a:prstGeom prst="rect">
            <a:avLst/>
          </a:prstGeom>
        </p:spPr>
      </p:pic>
      <p:sp>
        <p:nvSpPr>
          <p:cNvPr id="49" name="矩形 48"/>
          <p:cNvSpPr/>
          <p:nvPr/>
        </p:nvSpPr>
        <p:spPr>
          <a:xfrm>
            <a:off x="941220" y="5551418"/>
            <a:ext cx="4309935" cy="455781"/>
          </a:xfrm>
          <a:prstGeom prst="rect">
            <a:avLst/>
          </a:prstGeom>
        </p:spPr>
        <p:txBody>
          <a:bodyPr wrap="square">
            <a:spAutoFit/>
          </a:bodyPr>
          <a:lstStyle/>
          <a:p>
            <a:pPr>
              <a:lnSpc>
                <a:spcPts val="3440"/>
              </a:lnSpc>
            </a:pPr>
            <a:r>
              <a:rPr lang="zh-CN" altLang="en-US" sz="1200" b="1" dirty="0">
                <a:latin typeface="黑体" panose="02010609060101010101" charset="-122"/>
                <a:ea typeface="黑体" panose="02010609060101010101" charset="-122"/>
              </a:rPr>
              <a:t>开源许可：木兰宽松许可证</a:t>
            </a:r>
            <a:r>
              <a:rPr lang="en-US" altLang="zh-CN" sz="1200" b="1" dirty="0">
                <a:latin typeface="黑体" panose="02010609060101010101" charset="-122"/>
                <a:ea typeface="黑体" panose="02010609060101010101" charset="-122"/>
              </a:rPr>
              <a:t>v2</a:t>
            </a:r>
            <a:r>
              <a:rPr lang="zh-CN" altLang="en-US" sz="1200" b="1" dirty="0">
                <a:latin typeface="黑体" panose="02010609060101010101" charset="-122"/>
                <a:ea typeface="黑体" panose="02010609060101010101" charset="-122"/>
              </a:rPr>
              <a:t>（</a:t>
            </a:r>
            <a:r>
              <a:rPr lang="en-US" altLang="zh-CN" sz="1200" b="1" dirty="0">
                <a:latin typeface="黑体" panose="02010609060101010101" charset="-122"/>
                <a:ea typeface="黑体" panose="02010609060101010101" charset="-122"/>
              </a:rPr>
              <a:t>Mulan PSL v2</a:t>
            </a:r>
            <a:r>
              <a:rPr lang="zh-CN" altLang="en-US" sz="1200" b="1" dirty="0">
                <a:latin typeface="黑体" panose="02010609060101010101" charset="-122"/>
                <a:ea typeface="黑体" panose="02010609060101010101" charset="-122"/>
              </a:rPr>
              <a:t>），无传染</a:t>
            </a:r>
            <a:endParaRPr lang="zh-CN" altLang="en-US" sz="1200" b="1" dirty="0">
              <a:latin typeface="黑体" panose="02010609060101010101" charset="-122"/>
              <a:ea typeface="黑体" panose="02010609060101010101" charset="-122"/>
            </a:endParaRPr>
          </a:p>
        </p:txBody>
      </p:sp>
      <p:cxnSp>
        <p:nvCxnSpPr>
          <p:cNvPr id="50" name="直接连接符 49"/>
          <p:cNvCxnSpPr/>
          <p:nvPr/>
        </p:nvCxnSpPr>
        <p:spPr>
          <a:xfrm>
            <a:off x="303012" y="5274678"/>
            <a:ext cx="116531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10140969" y="1273242"/>
            <a:ext cx="891243" cy="743563"/>
            <a:chOff x="10629860" y="1233156"/>
            <a:chExt cx="891591" cy="743853"/>
          </a:xfrm>
        </p:grpSpPr>
        <p:sp>
          <p:nvSpPr>
            <p:cNvPr id="52" name="矩形 13"/>
            <p:cNvSpPr/>
            <p:nvPr/>
          </p:nvSpPr>
          <p:spPr>
            <a:xfrm>
              <a:off x="10758777"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2023.03</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53" name="文本框 52"/>
            <p:cNvSpPr txBox="1"/>
            <p:nvPr/>
          </p:nvSpPr>
          <p:spPr>
            <a:xfrm>
              <a:off x="10629860"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5.0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54" name="菱形 53"/>
            <p:cNvSpPr>
              <a:spLocks noChangeAspect="1"/>
            </p:cNvSpPr>
            <p:nvPr/>
          </p:nvSpPr>
          <p:spPr>
            <a:xfrm>
              <a:off x="11003531"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93457" y="1045840"/>
            <a:ext cx="10911044" cy="5433332"/>
            <a:chOff x="591308" y="1044908"/>
            <a:chExt cx="10915306" cy="5435451"/>
          </a:xfrm>
        </p:grpSpPr>
        <p:sp>
          <p:nvSpPr>
            <p:cNvPr id="45" name="梯形 5"/>
            <p:cNvSpPr/>
            <p:nvPr/>
          </p:nvSpPr>
          <p:spPr>
            <a:xfrm>
              <a:off x="8227632" y="5601899"/>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0" name="文本框 205"/>
            <p:cNvSpPr txBox="1"/>
            <p:nvPr/>
          </p:nvSpPr>
          <p:spPr>
            <a:xfrm>
              <a:off x="4593447" y="1161680"/>
              <a:ext cx="3047963" cy="1199539"/>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20000"/>
                </a:lnSpc>
                <a:spcBef>
                  <a:spcPts val="0"/>
                </a:spcBef>
                <a:buNone/>
                <a:defRPr/>
              </a:pPr>
              <a:r>
                <a:rPr lang="en-US" altLang="zh-CN" sz="5395" kern="0" dirty="0">
                  <a:solidFill>
                    <a:prstClr val="black"/>
                  </a:solidFill>
                  <a:latin typeface="黑体" panose="02010609060101010101" charset="-122"/>
                  <a:ea typeface="黑体" panose="02010609060101010101" charset="-122"/>
                  <a:sym typeface="Arial" panose="020B0604020202020204"/>
                </a:rPr>
                <a:t>1</a:t>
              </a:r>
              <a:endParaRPr lang="en-US" altLang="zh-CN" sz="5395" kern="0" dirty="0">
                <a:solidFill>
                  <a:prstClr val="black"/>
                </a:solidFill>
                <a:latin typeface="黑体" panose="02010609060101010101" charset="-122"/>
                <a:ea typeface="黑体" panose="02010609060101010101" charset="-122"/>
                <a:sym typeface="Arial" panose="020B0604020202020204"/>
              </a:endParaRPr>
            </a:p>
            <a:p>
              <a:pPr marL="0" indent="0" algn="ctr" defTabSz="913130" hangingPunct="0">
                <a:lnSpc>
                  <a:spcPct val="120000"/>
                </a:lnSpc>
                <a:spcBef>
                  <a:spcPts val="0"/>
                </a:spcBef>
                <a:buNone/>
                <a:defRPr/>
              </a:pPr>
              <a:r>
                <a:rPr lang="zh-CN" altLang="en-US" sz="1200" kern="0" dirty="0">
                  <a:solidFill>
                    <a:prstClr val="black"/>
                  </a:solidFill>
                  <a:latin typeface="黑体" panose="02010609060101010101" charset="-122"/>
                  <a:ea typeface="黑体" panose="02010609060101010101" charset="-122"/>
                  <a:sym typeface="Arial" panose="020B0604020202020204"/>
                </a:rPr>
                <a:t>国内数据库流行度第一梯队</a:t>
              </a:r>
              <a:endParaRPr lang="en-US" altLang="zh-CN" sz="1200" kern="0" dirty="0">
                <a:solidFill>
                  <a:prstClr val="black"/>
                </a:solidFill>
                <a:latin typeface="黑体" panose="02010609060101010101" charset="-122"/>
                <a:ea typeface="黑体" panose="02010609060101010101" charset="-122"/>
                <a:sym typeface="Arial" panose="020B0604020202020204"/>
              </a:endParaRPr>
            </a:p>
          </p:txBody>
        </p:sp>
        <p:sp>
          <p:nvSpPr>
            <p:cNvPr id="63" name="梯形 4"/>
            <p:cNvSpPr/>
            <p:nvPr/>
          </p:nvSpPr>
          <p:spPr>
            <a:xfrm>
              <a:off x="4415311" y="5599872"/>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4" name="梯形 5"/>
            <p:cNvSpPr/>
            <p:nvPr/>
          </p:nvSpPr>
          <p:spPr>
            <a:xfrm>
              <a:off x="6352049" y="5599872"/>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5" name="梯形 6"/>
            <p:cNvSpPr/>
            <p:nvPr/>
          </p:nvSpPr>
          <p:spPr>
            <a:xfrm>
              <a:off x="2258901" y="5599872"/>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6" name="文本框 8"/>
            <p:cNvSpPr txBox="1"/>
            <p:nvPr/>
          </p:nvSpPr>
          <p:spPr>
            <a:xfrm>
              <a:off x="2028876" y="5526251"/>
              <a:ext cx="1951027" cy="276763"/>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开放代码</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cxnSp>
          <p:nvCxnSpPr>
            <p:cNvPr id="67" name="直接箭头连接符 9"/>
            <p:cNvCxnSpPr>
              <a:endCxn id="87" idx="1"/>
            </p:cNvCxnSpPr>
            <p:nvPr/>
          </p:nvCxnSpPr>
          <p:spPr>
            <a:xfrm flipV="1">
              <a:off x="2018165" y="5356903"/>
              <a:ext cx="7980825" cy="1361"/>
            </a:xfrm>
            <a:prstGeom prst="straightConnector1">
              <a:avLst/>
            </a:prstGeom>
            <a:noFill/>
            <a:ln w="12700" cap="flat" cmpd="sng" algn="ctr">
              <a:solidFill>
                <a:srgbClr val="E9002F"/>
              </a:solidFill>
              <a:prstDash val="solid"/>
              <a:miter lim="800000"/>
              <a:headEnd type="oval"/>
              <a:tailEnd type="triangle"/>
            </a:ln>
            <a:effectLst/>
          </p:spPr>
        </p:cxnSp>
        <p:sp>
          <p:nvSpPr>
            <p:cNvPr id="68" name="椭圆 10"/>
            <p:cNvSpPr>
              <a:spLocks noChangeAspect="1"/>
            </p:cNvSpPr>
            <p:nvPr/>
          </p:nvSpPr>
          <p:spPr>
            <a:xfrm>
              <a:off x="2954399" y="5323725"/>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9" name="椭圆 11"/>
            <p:cNvSpPr>
              <a:spLocks noChangeAspect="1"/>
            </p:cNvSpPr>
            <p:nvPr/>
          </p:nvSpPr>
          <p:spPr>
            <a:xfrm>
              <a:off x="5089946" y="5323725"/>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70" name="椭圆 12"/>
            <p:cNvSpPr>
              <a:spLocks noChangeAspect="1"/>
            </p:cNvSpPr>
            <p:nvPr/>
          </p:nvSpPr>
          <p:spPr>
            <a:xfrm>
              <a:off x="7058567" y="5323725"/>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71" name="矩形 13"/>
            <p:cNvSpPr/>
            <p:nvPr/>
          </p:nvSpPr>
          <p:spPr>
            <a:xfrm>
              <a:off x="2499336" y="4959213"/>
              <a:ext cx="992967"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2020</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6</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月</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sp>
          <p:nvSpPr>
            <p:cNvPr id="72" name="矩形 14"/>
            <p:cNvSpPr/>
            <p:nvPr/>
          </p:nvSpPr>
          <p:spPr>
            <a:xfrm>
              <a:off x="4625602" y="4959213"/>
              <a:ext cx="992967"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2020</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7</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月</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sp>
          <p:nvSpPr>
            <p:cNvPr id="73" name="文本框 15"/>
            <p:cNvSpPr txBox="1"/>
            <p:nvPr/>
          </p:nvSpPr>
          <p:spPr>
            <a:xfrm>
              <a:off x="4289094" y="5526251"/>
              <a:ext cx="1701685" cy="276763"/>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开源社区</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74" name="矩形 16"/>
            <p:cNvSpPr/>
            <p:nvPr/>
          </p:nvSpPr>
          <p:spPr>
            <a:xfrm>
              <a:off x="6773920" y="4959213"/>
              <a:ext cx="723558"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2021</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sp>
          <p:nvSpPr>
            <p:cNvPr id="75" name="文本框 17"/>
            <p:cNvSpPr txBox="1"/>
            <p:nvPr/>
          </p:nvSpPr>
          <p:spPr>
            <a:xfrm>
              <a:off x="6277343" y="5526251"/>
              <a:ext cx="1684836" cy="276891"/>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持续共建</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pic>
          <p:nvPicPr>
            <p:cNvPr id="76" name="图片 18"/>
            <p:cNvPicPr>
              <a:picLocks noChangeAspect="1"/>
            </p:cNvPicPr>
            <p:nvPr/>
          </p:nvPicPr>
          <p:blipFill>
            <a:blip r:embed="rId1"/>
            <a:stretch>
              <a:fillRect/>
            </a:stretch>
          </p:blipFill>
          <p:spPr>
            <a:xfrm>
              <a:off x="8215011" y="4283114"/>
              <a:ext cx="1601971" cy="657314"/>
            </a:xfrm>
            <a:prstGeom prst="roundRect">
              <a:avLst>
                <a:gd name="adj" fmla="val 8594"/>
              </a:avLst>
            </a:prstGeom>
            <a:solidFill>
              <a:srgbClr val="00B050"/>
            </a:solidFill>
            <a:ln w="12700" cap="flat" cmpd="sng" algn="ctr">
              <a:noFill/>
              <a:prstDash val="solid"/>
              <a:miter lim="800000"/>
              <a:headEnd/>
              <a:tailEnd/>
            </a:ln>
            <a:effectLst/>
          </p:spPr>
        </p:pic>
        <p:pic>
          <p:nvPicPr>
            <p:cNvPr id="77" name="图片 19"/>
            <p:cNvPicPr>
              <a:picLocks noChangeAspect="1"/>
            </p:cNvPicPr>
            <p:nvPr/>
          </p:nvPicPr>
          <p:blipFill rotWithShape="1">
            <a:blip r:embed="rId2"/>
            <a:srcRect b="24682"/>
            <a:stretch>
              <a:fillRect/>
            </a:stretch>
          </p:blipFill>
          <p:spPr>
            <a:xfrm>
              <a:off x="2258900" y="4268942"/>
              <a:ext cx="1615019" cy="653647"/>
            </a:xfrm>
            <a:prstGeom prst="roundRect">
              <a:avLst>
                <a:gd name="adj" fmla="val 8594"/>
              </a:avLst>
            </a:prstGeom>
            <a:solidFill>
              <a:srgbClr val="00B050"/>
            </a:solidFill>
            <a:ln w="12700" cap="flat" cmpd="sng" algn="ctr">
              <a:noFill/>
              <a:prstDash val="solid"/>
              <a:miter lim="800000"/>
              <a:headEnd/>
              <a:tailEnd/>
            </a:ln>
            <a:effectLst/>
          </p:spPr>
        </p:pic>
        <p:sp>
          <p:nvSpPr>
            <p:cNvPr id="78" name="文本框 20"/>
            <p:cNvSpPr txBox="1"/>
            <p:nvPr/>
          </p:nvSpPr>
          <p:spPr>
            <a:xfrm>
              <a:off x="1954860" y="5827459"/>
              <a:ext cx="2199040" cy="446102"/>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代码正式对外开放</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en-US" altLang="zh-CN" sz="1200" kern="0" dirty="0" err="1">
                  <a:solidFill>
                    <a:prstClr val="black"/>
                  </a:solidFill>
                  <a:latin typeface="黑体" panose="02010609060101010101" charset="-122"/>
                  <a:ea typeface="黑体" panose="02010609060101010101" charset="-122"/>
                  <a:cs typeface="Arial" panose="020B0604020202020204" pitchFamily="34" charset="0"/>
                  <a:sym typeface="Arial" panose="020B0604020202020204"/>
                </a:rPr>
                <a:t>Gitee</a:t>
              </a: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和</a:t>
              </a:r>
              <a:r>
                <a:rPr kumimoji="1" lang="en-US" altLang="zh-CN" sz="1200" kern="0" dirty="0" err="1">
                  <a:solidFill>
                    <a:prstClr val="black"/>
                  </a:solidFill>
                  <a:latin typeface="黑体" panose="02010609060101010101" charset="-122"/>
                  <a:ea typeface="黑体" panose="02010609060101010101" charset="-122"/>
                  <a:cs typeface="Arial" panose="020B0604020202020204" pitchFamily="34" charset="0"/>
                  <a:sym typeface="Arial" panose="020B0604020202020204"/>
                </a:rPr>
                <a:t>GitHub</a:t>
              </a: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平台托管</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79" name="文本框 21"/>
            <p:cNvSpPr txBox="1"/>
            <p:nvPr/>
          </p:nvSpPr>
          <p:spPr>
            <a:xfrm>
              <a:off x="4388439" y="5836608"/>
              <a:ext cx="1938947" cy="446102"/>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开源社区正式上线</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成立技术委员会</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pic>
          <p:nvPicPr>
            <p:cNvPr id="80"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637" y="4276532"/>
              <a:ext cx="1575469" cy="650699"/>
            </a:xfrm>
            <a:prstGeom prst="roundRect">
              <a:avLst>
                <a:gd name="adj" fmla="val 8594"/>
              </a:avLst>
            </a:prstGeom>
            <a:solidFill>
              <a:srgbClr val="00B050"/>
            </a:solidFill>
            <a:ln w="12700" cap="flat" cmpd="sng" algn="ctr">
              <a:noFill/>
              <a:prstDash val="solid"/>
              <a:miter lim="800000"/>
              <a:headEnd/>
              <a:tailEnd/>
            </a:ln>
            <a:effectLst/>
          </p:spPr>
        </p:pic>
        <p:sp>
          <p:nvSpPr>
            <p:cNvPr id="81" name="文本框 23"/>
            <p:cNvSpPr txBox="1"/>
            <p:nvPr/>
          </p:nvSpPr>
          <p:spPr>
            <a:xfrm>
              <a:off x="6318083" y="5824034"/>
              <a:ext cx="1644097" cy="446102"/>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成立社区理事会</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成立首个用户组</a:t>
              </a:r>
              <a:endPar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grpSp>
          <p:nvGrpSpPr>
            <p:cNvPr id="82" name="组合 24"/>
            <p:cNvGrpSpPr/>
            <p:nvPr/>
          </p:nvGrpSpPr>
          <p:grpSpPr>
            <a:xfrm>
              <a:off x="9998989" y="4858924"/>
              <a:ext cx="1507625" cy="980101"/>
              <a:chOff x="10562760" y="2233510"/>
              <a:chExt cx="1085687" cy="1021632"/>
            </a:xfrm>
          </p:grpSpPr>
          <p:sp>
            <p:nvSpPr>
              <p:cNvPr id="86" name="椭圆 26"/>
              <p:cNvSpPr/>
              <p:nvPr/>
            </p:nvSpPr>
            <p:spPr>
              <a:xfrm>
                <a:off x="10585530" y="2233510"/>
                <a:ext cx="1021632" cy="1021632"/>
              </a:xfrm>
              <a:prstGeom prst="ellipse">
                <a:avLst/>
              </a:prstGeom>
              <a:solidFill>
                <a:srgbClr val="0070C0"/>
              </a:solidFill>
              <a:ln w="12700" cap="flat" cmpd="sng" algn="ctr">
                <a:noFill/>
                <a:prstDash val="solid"/>
                <a:miter lim="800000"/>
              </a:ln>
              <a:effectLst/>
            </p:spPr>
            <p:txBody>
              <a:bodyPr rtlCol="0" anchor="ctr"/>
              <a:lstStyle/>
              <a:p>
                <a:pPr algn="ctr" defTabSz="913765" hangingPunct="0">
                  <a:defRPr/>
                </a:pPr>
                <a:endParaRPr lang="zh-CN" altLang="en-US" sz="2000" kern="0">
                  <a:solidFill>
                    <a:prstClr val="white"/>
                  </a:solidFill>
                  <a:latin typeface="黑体" panose="02010609060101010101" charset="-122"/>
                  <a:ea typeface="黑体" panose="02010609060101010101" charset="-122"/>
                  <a:sym typeface="Arial" panose="020B0604020202020204"/>
                </a:endParaRPr>
              </a:p>
            </p:txBody>
          </p:sp>
          <p:sp>
            <p:nvSpPr>
              <p:cNvPr id="87" name="矩形 25"/>
              <p:cNvSpPr/>
              <p:nvPr/>
            </p:nvSpPr>
            <p:spPr>
              <a:xfrm>
                <a:off x="10562760" y="2447525"/>
                <a:ext cx="1085687" cy="610131"/>
              </a:xfrm>
              <a:prstGeom prst="rect">
                <a:avLst/>
              </a:prstGeom>
              <a:ln>
                <a:noFill/>
              </a:ln>
            </p:spPr>
            <p:txBody>
              <a:bodyPr wrap="square" lIns="71944" tIns="71944" rIns="71944" bIns="71944" anchor="ctr" anchorCtr="1">
                <a:spAutoFit/>
              </a:bodyPr>
              <a:lstStyle/>
              <a:p>
                <a:pPr algn="ctr" defTabSz="913765" hangingPunct="0">
                  <a:defRPr/>
                </a:pPr>
                <a:r>
                  <a:rPr lang="zh-CN" altLang="en-US" sz="1400" b="1" kern="0" dirty="0">
                    <a:solidFill>
                      <a:prstClr val="white"/>
                    </a:solidFill>
                    <a:latin typeface="黑体" panose="02010609060101010101" charset="-122"/>
                    <a:ea typeface="黑体" panose="02010609060101010101" charset="-122"/>
                    <a:cs typeface="Arial" panose="020B0604020202020204"/>
                    <a:sym typeface="Arial" panose="020B0604020202020204"/>
                  </a:rPr>
                  <a:t>领先的企业级</a:t>
                </a:r>
                <a:endParaRPr lang="en-US" altLang="zh-CN" sz="1400" b="1" kern="0" dirty="0">
                  <a:solidFill>
                    <a:prstClr val="white"/>
                  </a:solidFill>
                  <a:latin typeface="黑体" panose="02010609060101010101" charset="-122"/>
                  <a:ea typeface="黑体" panose="02010609060101010101" charset="-122"/>
                  <a:cs typeface="Arial" panose="020B0604020202020204"/>
                  <a:sym typeface="Arial" panose="020B0604020202020204"/>
                </a:endParaRPr>
              </a:p>
              <a:p>
                <a:pPr algn="ctr" defTabSz="913765" hangingPunct="0">
                  <a:defRPr/>
                </a:pPr>
                <a:r>
                  <a:rPr lang="zh-CN" altLang="en-US" sz="1400" b="1" kern="0" dirty="0">
                    <a:solidFill>
                      <a:prstClr val="white"/>
                    </a:solidFill>
                    <a:latin typeface="黑体" panose="02010609060101010101" charset="-122"/>
                    <a:ea typeface="黑体" panose="02010609060101010101" charset="-122"/>
                    <a:cs typeface="Arial" panose="020B0604020202020204"/>
                    <a:sym typeface="Arial" panose="020B0604020202020204"/>
                  </a:rPr>
                  <a:t>开源数据库社区</a:t>
                </a:r>
                <a:endParaRPr lang="zh-CN" altLang="en-US" sz="1400" b="1" kern="0" dirty="0">
                  <a:solidFill>
                    <a:prstClr val="white"/>
                  </a:solidFill>
                  <a:latin typeface="黑体" panose="02010609060101010101" charset="-122"/>
                  <a:ea typeface="黑体" panose="02010609060101010101" charset="-122"/>
                  <a:cs typeface="Arial" panose="020B0604020202020204"/>
                  <a:sym typeface="Arial" panose="020B0604020202020204"/>
                </a:endParaRPr>
              </a:p>
            </p:txBody>
          </p:sp>
        </p:grpSp>
        <p:grpSp>
          <p:nvGrpSpPr>
            <p:cNvPr id="83" name="组合 27"/>
            <p:cNvGrpSpPr/>
            <p:nvPr/>
          </p:nvGrpSpPr>
          <p:grpSpPr>
            <a:xfrm>
              <a:off x="591308" y="4879089"/>
              <a:ext cx="1418676" cy="980101"/>
              <a:chOff x="4198036" y="2245310"/>
              <a:chExt cx="1021632" cy="1021632"/>
            </a:xfrm>
          </p:grpSpPr>
          <p:sp>
            <p:nvSpPr>
              <p:cNvPr id="84" name="椭圆 28"/>
              <p:cNvSpPr/>
              <p:nvPr/>
            </p:nvSpPr>
            <p:spPr>
              <a:xfrm>
                <a:off x="4198036" y="2245310"/>
                <a:ext cx="1021632" cy="1021632"/>
              </a:xfrm>
              <a:prstGeom prst="ellipse">
                <a:avLst/>
              </a:prstGeom>
              <a:solidFill>
                <a:schemeClr val="accent5"/>
              </a:solidFill>
              <a:ln w="12700" cap="flat" cmpd="sng" algn="ctr">
                <a:noFill/>
                <a:prstDash val="solid"/>
                <a:miter lim="800000"/>
              </a:ln>
              <a:effectLst/>
            </p:spPr>
            <p:txBody>
              <a:bodyPr rtlCol="0" anchor="ctr"/>
              <a:lstStyle/>
              <a:p>
                <a:pPr algn="ctr" defTabSz="913765" hangingPunct="0">
                  <a:defRPr/>
                </a:pPr>
                <a:endParaRPr lang="zh-CN" altLang="en-US" sz="2000" kern="0">
                  <a:solidFill>
                    <a:prstClr val="black"/>
                  </a:solidFill>
                  <a:latin typeface="黑体" panose="02010609060101010101" charset="-122"/>
                  <a:ea typeface="黑体" panose="02010609060101010101" charset="-122"/>
                  <a:sym typeface="Arial" panose="020B0604020202020204"/>
                </a:endParaRPr>
              </a:p>
            </p:txBody>
          </p:sp>
          <p:sp>
            <p:nvSpPr>
              <p:cNvPr id="85" name="文本框 29"/>
              <p:cNvSpPr txBox="1"/>
              <p:nvPr/>
            </p:nvSpPr>
            <p:spPr>
              <a:xfrm>
                <a:off x="4312179" y="2448349"/>
                <a:ext cx="826208" cy="721559"/>
              </a:xfrm>
              <a:prstGeom prst="rect">
                <a:avLst/>
              </a:prstGeom>
              <a:noFill/>
            </p:spPr>
            <p:txBody>
              <a:bodyPr wrap="square" lIns="0" tIns="0" rIns="0" bIns="0" rtlCol="0">
                <a:spAutoFit/>
              </a:bodyPr>
              <a:lstStyle/>
              <a:p>
                <a:pPr algn="ctr" defTabSz="913765" hangingPunct="0">
                  <a:spcAft>
                    <a:spcPts val="600"/>
                  </a:spcAft>
                  <a:defRPr/>
                </a:pPr>
                <a:r>
                  <a:rPr kumimoji="1" lang="en-US" altLang="zh-CN"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rPr>
                  <a:t>2020.06 </a:t>
                </a:r>
                <a:r>
                  <a:rPr kumimoji="1" lang="en-US" altLang="zh-CN" sz="12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rPr>
                  <a:t>openGauss</a:t>
                </a:r>
                <a:endParaRPr kumimoji="1" lang="en-US" altLang="zh-CN"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endParaRPr>
              </a:p>
              <a:p>
                <a:pPr algn="ctr" defTabSz="913765" hangingPunct="0">
                  <a:spcAft>
                    <a:spcPts val="600"/>
                  </a:spcAft>
                  <a:defRPr/>
                </a:pPr>
                <a:r>
                  <a:rPr kumimoji="1" lang="zh-CN" altLang="en-US"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rPr>
                  <a:t>正式开源</a:t>
                </a:r>
                <a:endParaRPr kumimoji="1" lang="en-US" altLang="zh-CN"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endParaRPr>
              </a:p>
            </p:txBody>
          </p:sp>
        </p:grpSp>
        <p:pic>
          <p:nvPicPr>
            <p:cNvPr id="2" name="图片 1"/>
            <p:cNvPicPr>
              <a:picLocks noChangeAspect="1"/>
            </p:cNvPicPr>
            <p:nvPr/>
          </p:nvPicPr>
          <p:blipFill>
            <a:blip r:embed="rId4"/>
            <a:stretch>
              <a:fillRect/>
            </a:stretch>
          </p:blipFill>
          <p:spPr>
            <a:xfrm>
              <a:off x="896925" y="1414098"/>
              <a:ext cx="3550937" cy="1507932"/>
            </a:xfrm>
            <a:prstGeom prst="rect">
              <a:avLst/>
            </a:prstGeom>
          </p:spPr>
        </p:pic>
        <p:pic>
          <p:nvPicPr>
            <p:cNvPr id="3" name="图片 2"/>
            <p:cNvPicPr>
              <a:picLocks noChangeAspect="1"/>
            </p:cNvPicPr>
            <p:nvPr/>
          </p:nvPicPr>
          <p:blipFill>
            <a:blip r:embed="rId5"/>
            <a:stretch>
              <a:fillRect/>
            </a:stretch>
          </p:blipFill>
          <p:spPr>
            <a:xfrm>
              <a:off x="7768117" y="1335836"/>
              <a:ext cx="3128723" cy="1690494"/>
            </a:xfrm>
            <a:prstGeom prst="rect">
              <a:avLst/>
            </a:prstGeom>
          </p:spPr>
        </p:pic>
        <p:sp>
          <p:nvSpPr>
            <p:cNvPr id="4" name="文本框 3"/>
            <p:cNvSpPr txBox="1"/>
            <p:nvPr/>
          </p:nvSpPr>
          <p:spPr>
            <a:xfrm>
              <a:off x="1110285" y="1054971"/>
              <a:ext cx="3421234" cy="369204"/>
            </a:xfrm>
            <a:prstGeom prst="rect">
              <a:avLst/>
            </a:prstGeom>
            <a:noFill/>
          </p:spPr>
          <p:txBody>
            <a:bodyPr wrap="square" rtlCol="0">
              <a:spAutoFit/>
            </a:bodyPr>
            <a:lstStyle/>
            <a:p>
              <a:pPr defTabSz="913765"/>
              <a:r>
                <a:rPr lang="zh-CN" altLang="en-US" sz="1800" b="1" dirty="0">
                  <a:solidFill>
                    <a:prstClr val="black"/>
                  </a:solidFill>
                  <a:latin typeface="黑体" panose="02010609060101010101" charset="-122"/>
                  <a:ea typeface="黑体" panose="02010609060101010101" charset="-122"/>
                </a:rPr>
                <a:t>用户遍布全球</a:t>
              </a:r>
              <a:r>
                <a:rPr lang="en-US" altLang="zh-CN" sz="1800" b="1" dirty="0">
                  <a:solidFill>
                    <a:prstClr val="black"/>
                  </a:solidFill>
                  <a:latin typeface="黑体" panose="02010609060101010101" charset="-122"/>
                  <a:ea typeface="黑体" panose="02010609060101010101" charset="-122"/>
                </a:rPr>
                <a:t>118</a:t>
              </a:r>
              <a:r>
                <a:rPr lang="zh-CN" altLang="en-US" sz="1800" b="1" dirty="0">
                  <a:solidFill>
                    <a:prstClr val="black"/>
                  </a:solidFill>
                  <a:latin typeface="黑体" panose="02010609060101010101" charset="-122"/>
                  <a:ea typeface="黑体" panose="02010609060101010101" charset="-122"/>
                </a:rPr>
                <a:t>个国家和地区</a:t>
              </a:r>
              <a:endParaRPr lang="zh-CN" altLang="en-US" sz="1800" b="1" dirty="0">
                <a:solidFill>
                  <a:prstClr val="black"/>
                </a:solidFill>
                <a:latin typeface="黑体" panose="02010609060101010101" charset="-122"/>
                <a:ea typeface="黑体" panose="02010609060101010101" charset="-122"/>
              </a:endParaRPr>
            </a:p>
          </p:txBody>
        </p:sp>
        <p:sp>
          <p:nvSpPr>
            <p:cNvPr id="40" name="文本框 39"/>
            <p:cNvSpPr txBox="1"/>
            <p:nvPr/>
          </p:nvSpPr>
          <p:spPr>
            <a:xfrm>
              <a:off x="7841240" y="1044908"/>
              <a:ext cx="3024443" cy="369188"/>
            </a:xfrm>
            <a:prstGeom prst="rect">
              <a:avLst/>
            </a:prstGeom>
            <a:noFill/>
          </p:spPr>
          <p:txBody>
            <a:bodyPr wrap="square" rtlCol="0">
              <a:spAutoFit/>
            </a:bodyPr>
            <a:lstStyle/>
            <a:p>
              <a:pPr defTabSz="913765"/>
              <a:r>
                <a:rPr lang="zh-CN" altLang="en-US" sz="1800" b="1" dirty="0">
                  <a:solidFill>
                    <a:prstClr val="black"/>
                  </a:solidFill>
                  <a:latin typeface="黑体" panose="02010609060101010101" charset="-122"/>
                  <a:ea typeface="黑体" panose="02010609060101010101" charset="-122"/>
                </a:rPr>
                <a:t>生态足迹遍布国内大中城市</a:t>
              </a:r>
              <a:endParaRPr lang="zh-CN" altLang="en-US" sz="1800" b="1" dirty="0">
                <a:solidFill>
                  <a:prstClr val="black"/>
                </a:solidFill>
                <a:latin typeface="黑体" panose="02010609060101010101" charset="-122"/>
                <a:ea typeface="黑体" panose="02010609060101010101" charset="-122"/>
              </a:endParaRPr>
            </a:p>
          </p:txBody>
        </p:sp>
        <p:sp>
          <p:nvSpPr>
            <p:cNvPr id="44" name="文本框 17"/>
            <p:cNvSpPr txBox="1"/>
            <p:nvPr/>
          </p:nvSpPr>
          <p:spPr>
            <a:xfrm>
              <a:off x="8132146" y="5524322"/>
              <a:ext cx="1684836" cy="276763"/>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共治共享</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46" name="文本框 23"/>
            <p:cNvSpPr txBox="1"/>
            <p:nvPr/>
          </p:nvSpPr>
          <p:spPr>
            <a:xfrm>
              <a:off x="8188197" y="5849663"/>
              <a:ext cx="1644097" cy="630696"/>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社区理事会升级</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与产业线链上下游伙伴共治、共享</a:t>
              </a:r>
              <a:endPar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47" name="椭圆 12"/>
            <p:cNvSpPr>
              <a:spLocks noChangeAspect="1"/>
            </p:cNvSpPr>
            <p:nvPr/>
          </p:nvSpPr>
          <p:spPr>
            <a:xfrm>
              <a:off x="8893569" y="5323729"/>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48" name="矩形 16"/>
            <p:cNvSpPr/>
            <p:nvPr/>
          </p:nvSpPr>
          <p:spPr>
            <a:xfrm>
              <a:off x="8608922" y="4959217"/>
              <a:ext cx="723558"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2022</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pic>
          <p:nvPicPr>
            <p:cNvPr id="8" name="图片 7"/>
            <p:cNvPicPr>
              <a:picLocks noChangeAspect="1"/>
            </p:cNvPicPr>
            <p:nvPr/>
          </p:nvPicPr>
          <p:blipFill>
            <a:blip r:embed="rId6"/>
            <a:stretch>
              <a:fillRect/>
            </a:stretch>
          </p:blipFill>
          <p:spPr>
            <a:xfrm>
              <a:off x="6242823" y="4258240"/>
              <a:ext cx="1575469" cy="644117"/>
            </a:xfrm>
            <a:prstGeom prst="rect">
              <a:avLst/>
            </a:prstGeom>
          </p:spPr>
        </p:pic>
        <p:grpSp>
          <p:nvGrpSpPr>
            <p:cNvPr id="52" name="组合 51"/>
            <p:cNvGrpSpPr/>
            <p:nvPr/>
          </p:nvGrpSpPr>
          <p:grpSpPr>
            <a:xfrm>
              <a:off x="662320" y="3120681"/>
              <a:ext cx="10786965" cy="1035076"/>
              <a:chOff x="7621" y="5276213"/>
              <a:chExt cx="10791179" cy="1035480"/>
            </a:xfrm>
          </p:grpSpPr>
          <p:sp>
            <p:nvSpPr>
              <p:cNvPr id="88" name="圆角矩形 44"/>
              <p:cNvSpPr/>
              <p:nvPr/>
            </p:nvSpPr>
            <p:spPr>
              <a:xfrm>
                <a:off x="7621" y="5276213"/>
                <a:ext cx="10785440" cy="1035480"/>
              </a:xfrm>
              <a:prstGeom prst="roundRect">
                <a:avLst>
                  <a:gd name="adj" fmla="val 7042"/>
                </a:avLst>
              </a:prstGeom>
              <a:noFill/>
              <a:ln w="12700" cap="flat" cmpd="sng" algn="ctr">
                <a:solidFill>
                  <a:srgbClr val="DDDDDD"/>
                </a:solidFill>
                <a:prstDash val="solid"/>
                <a:miter lim="800000"/>
              </a:ln>
              <a:effectLst/>
            </p:spPr>
            <p:txBody>
              <a:bodyPr rtlCol="0" anchor="ctr"/>
              <a:lstStyle/>
              <a:p>
                <a:pPr algn="ctr" defTabSz="913765" hangingPunct="0">
                  <a:defRPr/>
                </a:pPr>
                <a:endParaRPr lang="zh-CN" altLang="en-US" sz="1200" kern="0">
                  <a:solidFill>
                    <a:srgbClr val="666666"/>
                  </a:solidFill>
                  <a:latin typeface="黑体" panose="02010609060101010101" charset="-122"/>
                  <a:ea typeface="黑体" panose="02010609060101010101" charset="-122"/>
                  <a:sym typeface="Arial" panose="020B0604020202020204"/>
                </a:endParaRPr>
              </a:p>
            </p:txBody>
          </p:sp>
          <p:grpSp>
            <p:nvGrpSpPr>
              <p:cNvPr id="89" name="组合 88"/>
              <p:cNvGrpSpPr/>
              <p:nvPr/>
            </p:nvGrpSpPr>
            <p:grpSpPr>
              <a:xfrm>
                <a:off x="1142890" y="5516949"/>
                <a:ext cx="9655910" cy="491805"/>
                <a:chOff x="668723" y="5465451"/>
                <a:chExt cx="10163937" cy="437450"/>
              </a:xfrm>
            </p:grpSpPr>
            <p:sp>
              <p:nvSpPr>
                <p:cNvPr id="91" name="文本框 205"/>
                <p:cNvSpPr txBox="1"/>
                <p:nvPr/>
              </p:nvSpPr>
              <p:spPr>
                <a:xfrm>
                  <a:off x="1776982" y="5469890"/>
                  <a:ext cx="1358365"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7</a:t>
                  </a:r>
                  <a:r>
                    <a:rPr lang="zh-CN" altLang="en-US" sz="1200" kern="0" dirty="0">
                      <a:solidFill>
                        <a:srgbClr val="C00000"/>
                      </a:solidFill>
                      <a:latin typeface="黑体" panose="02010609060101010101" charset="-122"/>
                      <a:ea typeface="黑体" panose="02010609060101010101" charset="-122"/>
                      <a:sym typeface="Arial" panose="020B0604020202020204"/>
                    </a:rPr>
                    <a:t>万+</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社区用户</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2" name="文本框 205"/>
                <p:cNvSpPr txBox="1"/>
                <p:nvPr/>
              </p:nvSpPr>
              <p:spPr>
                <a:xfrm>
                  <a:off x="668723" y="5475379"/>
                  <a:ext cx="1112859"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1600+</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社区贡献者</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3" name="文本框 205"/>
                <p:cNvSpPr txBox="1"/>
                <p:nvPr/>
              </p:nvSpPr>
              <p:spPr>
                <a:xfrm>
                  <a:off x="2923966" y="5472354"/>
                  <a:ext cx="1631644"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200</a:t>
                  </a:r>
                  <a:r>
                    <a:rPr lang="zh-CN" altLang="en-US" sz="1200" kern="0" dirty="0">
                      <a:solidFill>
                        <a:srgbClr val="C00000"/>
                      </a:solidFill>
                      <a:latin typeface="黑体" panose="02010609060101010101" charset="-122"/>
                      <a:ea typeface="黑体" panose="02010609060101010101" charset="-122"/>
                      <a:sym typeface="Arial" panose="020B0604020202020204"/>
                    </a:rPr>
                    <a:t>万</a:t>
                  </a:r>
                  <a:r>
                    <a:rPr lang="en-US" altLang="zh-CN" sz="1200" kern="0" dirty="0">
                      <a:solidFill>
                        <a:srgbClr val="C00000"/>
                      </a:solidFill>
                      <a:latin typeface="黑体" panose="02010609060101010101" charset="-122"/>
                      <a:ea typeface="黑体" panose="02010609060101010101" charset="-122"/>
                      <a:sym typeface="Arial" panose="020B0604020202020204"/>
                    </a:rPr>
                    <a:t>+</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下载量</a:t>
                  </a:r>
                  <a:endParaRPr lang="en-US" altLang="zh-CN" sz="1000" kern="0" dirty="0">
                    <a:solidFill>
                      <a:srgbClr val="000000"/>
                    </a:solidFill>
                    <a:latin typeface="黑体" panose="02010609060101010101" charset="-122"/>
                    <a:ea typeface="黑体" panose="02010609060101010101" charset="-122"/>
                    <a:sym typeface="Arial" panose="020B0604020202020204"/>
                  </a:endParaRPr>
                </a:p>
              </p:txBody>
            </p:sp>
            <p:sp>
              <p:nvSpPr>
                <p:cNvPr id="94" name="文本框 205"/>
                <p:cNvSpPr txBox="1"/>
                <p:nvPr/>
              </p:nvSpPr>
              <p:spPr>
                <a:xfrm>
                  <a:off x="4655506" y="5472325"/>
                  <a:ext cx="956835"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118</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国家和地区</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5" name="文本框 205"/>
                <p:cNvSpPr txBox="1"/>
                <p:nvPr/>
              </p:nvSpPr>
              <p:spPr>
                <a:xfrm>
                  <a:off x="6053438" y="5475379"/>
                  <a:ext cx="862463"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1500</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城市</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6" name="文本框 205"/>
                <p:cNvSpPr txBox="1"/>
                <p:nvPr/>
              </p:nvSpPr>
              <p:spPr>
                <a:xfrm>
                  <a:off x="9164291" y="5465451"/>
                  <a:ext cx="1668369"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400+</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企业加入社区</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7" name="文本框 205"/>
                <p:cNvSpPr txBox="1"/>
                <p:nvPr/>
              </p:nvSpPr>
              <p:spPr>
                <a:xfrm>
                  <a:off x="8257059" y="5465451"/>
                  <a:ext cx="1113455"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15</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用户组</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8" name="文本框 205"/>
                <p:cNvSpPr txBox="1"/>
                <p:nvPr/>
              </p:nvSpPr>
              <p:spPr>
                <a:xfrm>
                  <a:off x="7061321" y="5475379"/>
                  <a:ext cx="1113455"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24</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en-US" altLang="zh-CN" sz="1000" b="0" kern="0" dirty="0">
                      <a:solidFill>
                        <a:srgbClr val="000000"/>
                      </a:solidFill>
                      <a:latin typeface="黑体" panose="02010609060101010101" charset="-122"/>
                      <a:ea typeface="黑体" panose="02010609060101010101" charset="-122"/>
                      <a:sym typeface="Arial" panose="020B0604020202020204"/>
                    </a:rPr>
                    <a:t>SIG</a:t>
                  </a:r>
                  <a:r>
                    <a:rPr lang="zh-CN" altLang="en-US" sz="1000" b="0" kern="0" dirty="0">
                      <a:solidFill>
                        <a:srgbClr val="000000"/>
                      </a:solidFill>
                      <a:latin typeface="黑体" panose="02010609060101010101" charset="-122"/>
                      <a:ea typeface="黑体" panose="02010609060101010101" charset="-122"/>
                      <a:sym typeface="Arial" panose="020B0604020202020204"/>
                    </a:rPr>
                    <a:t>组</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grpSp>
          <p:sp>
            <p:nvSpPr>
              <p:cNvPr id="90" name="文本框 205"/>
              <p:cNvSpPr txBox="1"/>
              <p:nvPr/>
            </p:nvSpPr>
            <p:spPr>
              <a:xfrm>
                <a:off x="8893" y="5516952"/>
                <a:ext cx="1057235" cy="480644"/>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4.5</a:t>
                </a:r>
                <a:r>
                  <a:rPr lang="zh-CN" altLang="en-US" sz="1200" kern="0" dirty="0">
                    <a:solidFill>
                      <a:srgbClr val="C00000"/>
                    </a:solidFill>
                    <a:latin typeface="黑体" panose="02010609060101010101" charset="-122"/>
                    <a:ea typeface="黑体" panose="02010609060101010101" charset="-122"/>
                    <a:sym typeface="Arial" panose="020B0604020202020204"/>
                  </a:rPr>
                  <a:t>万套</a:t>
                </a:r>
                <a:r>
                  <a:rPr lang="en-US" altLang="zh-CN" sz="1200" kern="0" dirty="0">
                    <a:solidFill>
                      <a:srgbClr val="C00000"/>
                    </a:solidFill>
                    <a:latin typeface="黑体" panose="02010609060101010101" charset="-122"/>
                    <a:ea typeface="黑体" panose="02010609060101010101" charset="-122"/>
                    <a:sym typeface="Arial" panose="020B0604020202020204"/>
                  </a:rPr>
                  <a:t>+</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累积商用</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grpSp>
        <p:sp>
          <p:nvSpPr>
            <p:cNvPr id="99" name="文本框 98"/>
            <p:cNvSpPr txBox="1"/>
            <p:nvPr/>
          </p:nvSpPr>
          <p:spPr>
            <a:xfrm>
              <a:off x="5508578" y="3020661"/>
              <a:ext cx="1127755" cy="184594"/>
            </a:xfrm>
            <a:prstGeom prst="rect">
              <a:avLst/>
            </a:prstGeom>
            <a:solidFill>
              <a:srgbClr val="FFFFFF"/>
            </a:solidFill>
          </p:spPr>
          <p:txBody>
            <a:bodyPr wrap="square" lIns="0" tIns="0" rIns="0" bIns="0" rtlCol="0">
              <a:spAutoFit/>
            </a:bodyPr>
            <a:lstStyle/>
            <a:p>
              <a:pPr algn="ctr" defTabSz="913765" hangingPunct="0">
                <a:spcAft>
                  <a:spcPts val="600"/>
                </a:spcAft>
                <a:defRPr/>
              </a:pPr>
              <a:r>
                <a:rPr kumimoji="1" lang="zh-CN" altLang="en-US" sz="1200" b="1" kern="0" dirty="0">
                  <a:solidFill>
                    <a:srgbClr val="C00000"/>
                  </a:solidFill>
                  <a:latin typeface="黑体" panose="02010609060101010101" charset="-122"/>
                  <a:ea typeface="黑体" panose="02010609060101010101" charset="-122"/>
                  <a:cs typeface="Arial" panose="020B0604020202020204" pitchFamily="34" charset="0"/>
                  <a:sym typeface="Arial" panose="020B0604020202020204"/>
                </a:rPr>
                <a:t>社区生态</a:t>
              </a:r>
              <a:endParaRPr kumimoji="1" lang="zh-CN" altLang="en-US" sz="1200" b="1" kern="0" dirty="0">
                <a:solidFill>
                  <a:srgbClr val="C00000"/>
                </a:solidFill>
                <a:latin typeface="黑体" panose="02010609060101010101" charset="-122"/>
                <a:ea typeface="黑体" panose="02010609060101010101" charset="-122"/>
                <a:cs typeface="Arial" panose="020B0604020202020204" pitchFamily="34" charset="0"/>
                <a:sym typeface="Arial" panose="020B0604020202020204"/>
              </a:endParaRPr>
            </a:p>
          </p:txBody>
        </p:sp>
      </p:grpSp>
      <p:sp>
        <p:nvSpPr>
          <p:cNvPr id="53" name="标题 2"/>
          <p:cNvSpPr txBox="1"/>
          <p:nvPr/>
        </p:nvSpPr>
        <p:spPr>
          <a:xfrm>
            <a:off x="303012" y="127827"/>
            <a:ext cx="11653153" cy="831762"/>
          </a:xfrm>
          <a:prstGeom prst="rect">
            <a:avLst/>
          </a:prstGeom>
        </p:spPr>
        <p:txBody>
          <a:bodyPr anchor="ctr"/>
          <a:lstStyle>
            <a:lvl1pPr algn="l" defTabSz="1188085" rtl="0" eaLnBrk="1" latinLnBrk="0" hangingPunct="1">
              <a:lnSpc>
                <a:spcPct val="90000"/>
              </a:lnSpc>
              <a:spcBef>
                <a:spcPct val="0"/>
              </a:spcBef>
              <a:buNone/>
              <a:defRPr sz="2800" b="1" kern="1200">
                <a:solidFill>
                  <a:schemeClr val="tx1"/>
                </a:solidFill>
                <a:latin typeface="微软雅黑" panose="020B0503020204020204" charset="-122"/>
                <a:ea typeface="微软雅黑" panose="020B0503020204020204" charset="-122"/>
                <a:cs typeface="+mj-cs"/>
              </a:defRPr>
            </a:lvl1pPr>
          </a:lstStyle>
          <a:p>
            <a:pPr defTabSz="913130">
              <a:lnSpc>
                <a:spcPct val="120000"/>
              </a:lnSpc>
            </a:pPr>
            <a:r>
              <a:rPr lang="en-US" altLang="zh-CN" sz="2400" spc="-40" dirty="0">
                <a:solidFill>
                  <a:prstClr val="black"/>
                </a:solidFill>
                <a:latin typeface="黑体" panose="02010609060101010101" charset="-122"/>
                <a:ea typeface="黑体" panose="02010609060101010101" charset="-122"/>
                <a:cs typeface="+mn-ea"/>
                <a:sym typeface="+mn-lt"/>
              </a:rPr>
              <a:t>openGauss</a:t>
            </a:r>
            <a:r>
              <a:rPr lang="zh-CN" altLang="en-US" sz="2400" spc="-40" dirty="0">
                <a:solidFill>
                  <a:prstClr val="black"/>
                </a:solidFill>
                <a:latin typeface="黑体" panose="02010609060101010101" charset="-122"/>
                <a:ea typeface="黑体" panose="02010609060101010101" charset="-122"/>
                <a:cs typeface="+mn-ea"/>
                <a:sym typeface="+mn-lt"/>
              </a:rPr>
              <a:t>运营：运作最专业的开源数据库社区</a:t>
            </a:r>
            <a:endParaRPr lang="zh-CN" altLang="en-US" sz="2400" spc="-40" dirty="0">
              <a:solidFill>
                <a:prstClr val="black"/>
              </a:solidFill>
              <a:latin typeface="黑体" panose="02010609060101010101" charset="-122"/>
              <a:ea typeface="黑体" panose="02010609060101010101" charset="-122"/>
              <a:cs typeface="+mn-ea"/>
              <a:sym typeface="+mn-lt"/>
            </a:endParaRPr>
          </a:p>
        </p:txBody>
      </p:sp>
    </p:spTree>
    <p:custDataLst>
      <p:tags r:id="rId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231392" y="955572"/>
            <a:ext cx="11597917" cy="5144282"/>
            <a:chOff x="231392" y="1047012"/>
            <a:chExt cx="11597917" cy="5144282"/>
          </a:xfrm>
        </p:grpSpPr>
        <p:pic>
          <p:nvPicPr>
            <p:cNvPr id="78" name="Picture 4" descr="北京宝兰德软件股份有限公司"/>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1392" y="1050228"/>
              <a:ext cx="1471582" cy="44425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普元信息技术股份有限公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92" y="1088800"/>
              <a:ext cx="1216049" cy="36710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威讯柏睿数据科技（北京）有限公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066" y="1101835"/>
              <a:ext cx="1267940" cy="3827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北京快立方科技有限公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165" y="1085149"/>
              <a:ext cx="1298884" cy="39211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北京超图软件股份有限公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545" y="1047012"/>
              <a:ext cx="1321419" cy="39891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中国电信股份有限公司云计算分公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226" y="1082185"/>
              <a:ext cx="1333034" cy="40242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descr="北京优炫软件股份有限公司"/>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6330" y="1088800"/>
              <a:ext cx="1311120" cy="3958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8" descr="深信服科技股份有限公司"/>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7389" y="1047012"/>
              <a:ext cx="1391920" cy="42020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0" descr="北京东方通科技股份有限公司"/>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931" y="1736404"/>
              <a:ext cx="1426934" cy="20755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云和恩墨（北京）信息技术有限公司"/>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8833" y="1648578"/>
              <a:ext cx="1269365" cy="38320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北京海量数据技术股份有限公司"/>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3026" y="1659487"/>
              <a:ext cx="1281050" cy="38673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中软国际科技服务有限公司"/>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7049" y="1642031"/>
              <a:ext cx="1406466" cy="42459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8" descr="北京新数科技有限公司"/>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5133" y="1663818"/>
              <a:ext cx="1156241" cy="34905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2" descr="成都虚谷伟业科技有限公司"/>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714" y="1682102"/>
              <a:ext cx="1095676" cy="33077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4" descr="北京华胜天成科技股份有限公司"/>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66472" y="1689518"/>
              <a:ext cx="1133753" cy="34226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6" descr="天津神舟通用数据技术有限公司"/>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846" y="2227160"/>
              <a:ext cx="1186674" cy="39555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8" descr="中星微技术股份有限公司"/>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5492" y="2242400"/>
              <a:ext cx="1153476" cy="34821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0" descr="北京先进数通信息技术股份公司"/>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87066" y="2242400"/>
              <a:ext cx="1315609" cy="3971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2" descr="北京维乎科技有限公司"/>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75046" y="2242400"/>
              <a:ext cx="1315609" cy="39716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4" descr="上海天玑数据技术有限公司"/>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6012" y="2243830"/>
              <a:ext cx="1194482" cy="36059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6" descr="北京岳能科技股份有限公司"/>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92670" y="2234817"/>
              <a:ext cx="1284923" cy="38790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8" descr="南京唯优信息技术有限公司"/>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89596" y="2242400"/>
              <a:ext cx="1197151" cy="36140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0" descr="广州鼎甲计算机科技有限公司"/>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498750" y="2229814"/>
              <a:ext cx="1245649" cy="3760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2" descr="北明软件有限公司"/>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3846" y="2824139"/>
              <a:ext cx="1150469" cy="34731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54" descr="北京人大金仓信息技术股份有限公司"/>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843215" y="2866201"/>
              <a:ext cx="1058029" cy="31940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56" descr="江苏润和软件股份有限公司"/>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341031" y="2855995"/>
              <a:ext cx="1044945" cy="31545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8" descr="东软集团股份有限公司"/>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33457" y="2853847"/>
              <a:ext cx="953650" cy="28789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2" descr="软通动力信息技术（集团）股份有限公司"/>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8735" r="46756"/>
            <a:stretch>
              <a:fillRect/>
            </a:stretch>
          </p:blipFill>
          <p:spPr bwMode="auto">
            <a:xfrm>
              <a:off x="7771406" y="2866201"/>
              <a:ext cx="935539" cy="30573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4" descr="杭州沃趣科技股份有限公司"/>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210637" y="2889993"/>
              <a:ext cx="1003635" cy="30298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6" descr="SphereEx"/>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613095" y="2866201"/>
              <a:ext cx="1087130" cy="32819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8" descr="软通智慧信息技术有限公司"/>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0278" y="3436824"/>
              <a:ext cx="1227377" cy="37052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70" descr="北京沐融信息科技股份有限公司"/>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43216" y="3436824"/>
              <a:ext cx="1105752" cy="33381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2" descr="中国民生银行"/>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18171" y="3432967"/>
              <a:ext cx="1118529" cy="33766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74" descr="亚信科技"/>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805903" y="3458954"/>
              <a:ext cx="1063525" cy="32106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6" descr="星辰天合（北京）数据科技有限公司"/>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236809" y="3458954"/>
              <a:ext cx="1084894" cy="32751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78" descr="上海恒驰信息系统有限公司"/>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675179" y="3426858"/>
              <a:ext cx="1158994" cy="34988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2" descr="中启乘数科技（杭州）有限公司"/>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621877" y="3458954"/>
              <a:ext cx="1078348" cy="32553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4" descr="北京浩瀚深度信息技术股份有限公司"/>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34718" y="4035591"/>
              <a:ext cx="1058495" cy="31954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6" descr="深圳市长亮科技股份有限公司"/>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852547" y="4035591"/>
              <a:ext cx="1158994" cy="34988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8" descr="江苏北联国芯技术有限公司"/>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272451" y="4040580"/>
              <a:ext cx="1204256" cy="36354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90" descr="南京博杉信息技术有限公司"/>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745547" y="4043601"/>
              <a:ext cx="1184235" cy="35750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92" descr="湖南国科微电子股份有限公司"/>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330343" y="4092531"/>
              <a:ext cx="897825" cy="27104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94" descr="天津泰凡科技有限公司"/>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746226" y="4077291"/>
              <a:ext cx="1048853" cy="31663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96" descr="北京数见科技有限公司"/>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044612" y="4027972"/>
              <a:ext cx="1297693" cy="39175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98" descr="深圳市杉岩数据技术有限公司"/>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551232" y="4041114"/>
              <a:ext cx="1194544" cy="36061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0" descr="北京科蓝软件系统股份有限公司"/>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73845" y="4606218"/>
              <a:ext cx="1150469" cy="34731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4" descr="北京太阳塔信息科技有限责任公司"/>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240401" y="4606218"/>
              <a:ext cx="1262274" cy="38106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6" descr="北京华宇信息技术有限公司"/>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745547" y="4615032"/>
              <a:ext cx="1208935" cy="36496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8" descr="深圳市金蝶天燕云计算股份有限公司"/>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287732" y="4666822"/>
              <a:ext cx="1011041" cy="30522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0" descr="江苏今点软件有限公司"/>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621839" y="4634069"/>
              <a:ext cx="1223495" cy="36935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12" descr="福建星瑞格软件有限公司"/>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9178854" y="4644080"/>
              <a:ext cx="1078235" cy="32550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14" descr="成都文武信息技术有限公司"/>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0525428" y="4615032"/>
              <a:ext cx="1273401" cy="38442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18" descr="深圳市华傲数据技术有限公司"/>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891635" y="5237659"/>
              <a:ext cx="1039393" cy="31377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0" descr="AISHU Technology Corp"/>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3340178" y="5229614"/>
              <a:ext cx="1066042" cy="32182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22" descr="甘肃环讯信息科技有限公司"/>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711505" y="5176200"/>
              <a:ext cx="1242977" cy="37523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24" descr="山东胜软科技股份有限公司"/>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103319" y="5153414"/>
              <a:ext cx="1363263" cy="41155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26" descr="兰州北科维拓科技股份有限公司"/>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672754" y="5223586"/>
              <a:ext cx="1105977" cy="33388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0" descr="上海英方软件股份有限公司"/>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465132" y="5157965"/>
              <a:ext cx="1351672" cy="40805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2" descr="高新兴科技集团股份有限公司"/>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461561" y="5852709"/>
              <a:ext cx="975036" cy="29435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4" descr="北京吉威空间信息股份有限公司"/>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1888086" y="5852709"/>
              <a:ext cx="1030857" cy="31120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6" descr="天津南大通用数据技术股份有限公司"/>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333815" y="5857430"/>
              <a:ext cx="1105925" cy="333864"/>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descr="深圳市木浪云数据有限公司"/>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790663" y="5842386"/>
              <a:ext cx="1115534" cy="336765"/>
            </a:xfrm>
            <a:prstGeom prst="rect">
              <a:avLst/>
            </a:prstGeom>
            <a:noFill/>
            <a:extLst>
              <a:ext uri="{909E8E84-426E-40DD-AFC4-6F175D3DCCD1}">
                <a14:hiddenFill xmlns:a14="http://schemas.microsoft.com/office/drawing/2010/main">
                  <a:solidFill>
                    <a:srgbClr val="FFFFFF"/>
                  </a:solidFill>
                </a14:hiddenFill>
              </a:ext>
            </a:extLst>
          </p:spPr>
        </p:pic>
        <p:pic>
          <p:nvPicPr>
            <p:cNvPr id="140" name="图片 139"/>
            <p:cNvPicPr>
              <a:picLocks noChangeAspect="1"/>
            </p:cNvPicPr>
            <p:nvPr/>
          </p:nvPicPr>
          <p:blipFill rotWithShape="1">
            <a:blip r:embed="rId63" cstate="print">
              <a:extLst>
                <a:ext uri="{28A0092B-C50C-407E-A947-70E740481C1C}">
                  <a14:useLocalDpi xmlns:a14="http://schemas.microsoft.com/office/drawing/2010/main" val="0"/>
                </a:ext>
              </a:extLst>
            </a:blip>
            <a:srcRect r="44622"/>
            <a:stretch>
              <a:fillRect/>
            </a:stretch>
          </p:blipFill>
          <p:spPr>
            <a:xfrm>
              <a:off x="6196012" y="5910325"/>
              <a:ext cx="1277723" cy="195969"/>
            </a:xfrm>
            <a:prstGeom prst="rect">
              <a:avLst/>
            </a:prstGeom>
          </p:spPr>
        </p:pic>
        <p:pic>
          <p:nvPicPr>
            <p:cNvPr id="141" name="图片 140"/>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200332" y="5794611"/>
              <a:ext cx="1028058" cy="382667"/>
            </a:xfrm>
            <a:prstGeom prst="rect">
              <a:avLst/>
            </a:prstGeom>
          </p:spPr>
        </p:pic>
        <p:pic>
          <p:nvPicPr>
            <p:cNvPr id="142" name="图片 141"/>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7884848" y="5759110"/>
              <a:ext cx="769429" cy="418168"/>
            </a:xfrm>
            <a:prstGeom prst="rect">
              <a:avLst/>
            </a:prstGeom>
          </p:spPr>
        </p:pic>
        <p:pic>
          <p:nvPicPr>
            <p:cNvPr id="143" name="图片 142"/>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530383" y="5254317"/>
              <a:ext cx="906214" cy="251338"/>
            </a:xfrm>
            <a:prstGeom prst="rect">
              <a:avLst/>
            </a:prstGeom>
          </p:spPr>
        </p:pic>
        <p:sp>
          <p:nvSpPr>
            <p:cNvPr id="144" name="文本框 143"/>
            <p:cNvSpPr txBox="1"/>
            <p:nvPr/>
          </p:nvSpPr>
          <p:spPr>
            <a:xfrm>
              <a:off x="10922495" y="5728630"/>
              <a:ext cx="559769" cy="369332"/>
            </a:xfrm>
            <a:prstGeom prst="rect">
              <a:avLst/>
            </a:prstGeom>
            <a:noFill/>
          </p:spPr>
          <p:txBody>
            <a:bodyPr wrap="none" rtlCol="0" anchor="t">
              <a:spAutoFit/>
            </a:bodyPr>
            <a:lstStyle/>
            <a:p>
              <a:r>
                <a:rPr lang="en-US" altLang="zh-CN" dirty="0">
                  <a:solidFill>
                    <a:prstClr val="black"/>
                  </a:solidFill>
                  <a:latin typeface="微软雅黑" panose="020B0503020204020204" charset="-122"/>
                </a:rPr>
                <a:t>……</a:t>
              </a:r>
              <a:endParaRPr lang="zh-CN" altLang="en-US" dirty="0">
                <a:solidFill>
                  <a:prstClr val="black"/>
                </a:solidFill>
                <a:latin typeface="微软雅黑" panose="020B0503020204020204" charset="-122"/>
              </a:endParaRPr>
            </a:p>
          </p:txBody>
        </p:sp>
        <p:pic>
          <p:nvPicPr>
            <p:cNvPr id="145" name="图片 144"/>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7730986" y="1740971"/>
              <a:ext cx="1070362" cy="237282"/>
            </a:xfrm>
            <a:prstGeom prst="rect">
              <a:avLst/>
            </a:prstGeom>
          </p:spPr>
        </p:pic>
        <p:pic>
          <p:nvPicPr>
            <p:cNvPr id="146" name="图片 145"/>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145419" y="2884251"/>
              <a:ext cx="1272898" cy="273949"/>
            </a:xfrm>
            <a:prstGeom prst="rect">
              <a:avLst/>
            </a:prstGeom>
          </p:spPr>
        </p:pic>
        <p:pic>
          <p:nvPicPr>
            <p:cNvPr id="147" name="图片 146"/>
            <p:cNvPicPr>
              <a:picLocks noChangeAspect="1"/>
            </p:cNvPicPr>
            <p:nvPr/>
          </p:nvPicPr>
          <p:blipFill rotWithShape="1">
            <a:blip r:embed="rId69" cstate="print">
              <a:extLst>
                <a:ext uri="{28A0092B-C50C-407E-A947-70E740481C1C}">
                  <a14:useLocalDpi xmlns:a14="http://schemas.microsoft.com/office/drawing/2010/main" val="0"/>
                </a:ext>
              </a:extLst>
            </a:blip>
            <a:srcRect l="9424" t="19551" b="4463"/>
            <a:stretch>
              <a:fillRect/>
            </a:stretch>
          </p:blipFill>
          <p:spPr>
            <a:xfrm>
              <a:off x="9266146" y="5229614"/>
              <a:ext cx="948126" cy="310730"/>
            </a:xfrm>
            <a:prstGeom prst="rect">
              <a:avLst/>
            </a:prstGeom>
          </p:spPr>
        </p:pic>
        <p:pic>
          <p:nvPicPr>
            <p:cNvPr id="148" name="图片 147"/>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9010550" y="3473839"/>
              <a:ext cx="1355242" cy="273635"/>
            </a:xfrm>
            <a:prstGeom prst="rect">
              <a:avLst/>
            </a:prstGeom>
          </p:spPr>
        </p:pic>
        <p:pic>
          <p:nvPicPr>
            <p:cNvPr id="149" name="图片 148"/>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1932924" y="4638198"/>
              <a:ext cx="986019" cy="295601"/>
            </a:xfrm>
            <a:prstGeom prst="rect">
              <a:avLst/>
            </a:prstGeom>
          </p:spPr>
        </p:pic>
      </p:grpSp>
      <p:sp>
        <p:nvSpPr>
          <p:cNvPr id="150" name="副标题 2"/>
          <p:cNvSpPr txBox="1"/>
          <p:nvPr/>
        </p:nvSpPr>
        <p:spPr>
          <a:xfrm>
            <a:off x="267312" y="282101"/>
            <a:ext cx="11634176" cy="840418"/>
          </a:xfrm>
          <a:prstGeom prst="rect">
            <a:avLst/>
          </a:prstGeom>
        </p:spPr>
        <p:txBody>
          <a:bodyPr vert="horz" lIns="0" tIns="0" rIns="0" bIns="0" rtlCol="0" anchor="t">
            <a:noAutofit/>
          </a:bodyPr>
          <a:lstStyle>
            <a:lvl1pPr marL="0" indent="0" algn="l" defTabSz="914400" rtl="0" eaLnBrk="1" latinLnBrk="0" hangingPunct="1">
              <a:lnSpc>
                <a:spcPts val="3430"/>
              </a:lnSpc>
              <a:spcBef>
                <a:spcPts val="0"/>
              </a:spcBef>
              <a:buFont typeface="Arial" panose="020B0604020202020204" pitchFamily="34" charset="0"/>
              <a:buNone/>
              <a:defRPr sz="32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593725" indent="0" algn="ctr" defTabSz="914400" rtl="0" eaLnBrk="1" latinLnBrk="0" hangingPunct="1">
              <a:lnSpc>
                <a:spcPct val="90000"/>
              </a:lnSpc>
              <a:spcBef>
                <a:spcPts val="500"/>
              </a:spcBef>
              <a:buFont typeface="Arial" panose="020B0604020202020204" pitchFamily="34" charset="0"/>
              <a:buNone/>
              <a:defRPr sz="2595" kern="1200" baseline="0">
                <a:solidFill>
                  <a:srgbClr val="3A11BA"/>
                </a:solidFill>
                <a:latin typeface="Arial" panose="020B0604020202020204" pitchFamily="34" charset="0"/>
                <a:ea typeface="微软雅黑" panose="020B0503020204020204" charset="-122"/>
                <a:cs typeface="+mn-cs"/>
              </a:defRPr>
            </a:lvl2pPr>
            <a:lvl3pPr marL="1187450" indent="0" algn="ctr" defTabSz="914400" rtl="0" eaLnBrk="1" latinLnBrk="0" hangingPunct="1">
              <a:lnSpc>
                <a:spcPct val="90000"/>
              </a:lnSpc>
              <a:spcBef>
                <a:spcPts val="500"/>
              </a:spcBef>
              <a:buFont typeface="Arial" panose="020B0604020202020204" pitchFamily="34" charset="0"/>
              <a:buNone/>
              <a:defRPr sz="2335" kern="1200" baseline="0">
                <a:solidFill>
                  <a:srgbClr val="3A11BA"/>
                </a:solidFill>
                <a:latin typeface="Arial" panose="020B0604020202020204" pitchFamily="34" charset="0"/>
                <a:ea typeface="微软雅黑" panose="020B0503020204020204" charset="-122"/>
                <a:cs typeface="+mn-cs"/>
              </a:defRPr>
            </a:lvl3pPr>
            <a:lvl4pPr marL="1781175" indent="0" algn="ctr" defTabSz="914400" rtl="0" eaLnBrk="1" latinLnBrk="0" hangingPunct="1">
              <a:lnSpc>
                <a:spcPct val="90000"/>
              </a:lnSpc>
              <a:spcBef>
                <a:spcPts val="500"/>
              </a:spcBef>
              <a:buFont typeface="Arial" panose="020B0604020202020204" pitchFamily="34" charset="0"/>
              <a:buNone/>
              <a:defRPr sz="2080" kern="1200" baseline="0">
                <a:solidFill>
                  <a:srgbClr val="3A11BA"/>
                </a:solidFill>
                <a:latin typeface="Arial" panose="020B0604020202020204" pitchFamily="34" charset="0"/>
                <a:ea typeface="微软雅黑" panose="020B0503020204020204" charset="-122"/>
                <a:cs typeface="+mn-cs"/>
              </a:defRPr>
            </a:lvl4pPr>
            <a:lvl5pPr marL="2374900" indent="0" algn="ctr" defTabSz="914400" rtl="0" eaLnBrk="1" latinLnBrk="0" hangingPunct="1">
              <a:lnSpc>
                <a:spcPct val="90000"/>
              </a:lnSpc>
              <a:spcBef>
                <a:spcPts val="500"/>
              </a:spcBef>
              <a:buFont typeface="Arial" panose="020B0604020202020204" pitchFamily="34" charset="0"/>
              <a:buNone/>
              <a:defRPr sz="2080" kern="1200" baseline="0">
                <a:solidFill>
                  <a:srgbClr val="3A11BA"/>
                </a:solidFill>
                <a:latin typeface="Arial" panose="020B0604020202020204" pitchFamily="34" charset="0"/>
                <a:ea typeface="微软雅黑" panose="020B0503020204020204" charset="-122"/>
                <a:cs typeface="+mn-cs"/>
              </a:defRPr>
            </a:lvl5pPr>
            <a:lvl6pPr marL="2968625"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6pPr>
            <a:lvl7pPr marL="3561715"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7pPr>
            <a:lvl8pPr marL="4155440"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8pPr>
            <a:lvl9pPr marL="4749165"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9pPr>
          </a:lstStyle>
          <a:p>
            <a:pPr algn="ctr" defTabSz="1218565">
              <a:lnSpc>
                <a:spcPct val="150000"/>
              </a:lnSpc>
              <a:spcBef>
                <a:spcPct val="0"/>
              </a:spcBef>
            </a:pPr>
            <a:r>
              <a:rPr lang="en-US" altLang="zh-CN" sz="2800" b="1" dirty="0">
                <a:latin typeface="黑体" panose="02010609060101010101" charset="-122"/>
                <a:ea typeface="黑体" panose="02010609060101010101" charset="-122"/>
                <a:cs typeface="+mj-cs"/>
              </a:rPr>
              <a:t>400</a:t>
            </a:r>
            <a:r>
              <a:rPr lang="zh-CN" altLang="en-US" sz="2800" b="1" dirty="0">
                <a:latin typeface="黑体" panose="02010609060101010101" charset="-122"/>
                <a:ea typeface="黑体" panose="02010609060101010101" charset="-122"/>
                <a:cs typeface="+mj-cs"/>
              </a:rPr>
              <a:t>家伙伴加入社区，共建数据库行业新生态</a:t>
            </a:r>
            <a:endParaRPr lang="zh-CN" altLang="en-US" sz="2800" b="1" dirty="0">
              <a:latin typeface="黑体" panose="02010609060101010101" charset="-122"/>
              <a:ea typeface="黑体" panose="02010609060101010101" charset="-122"/>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p:txBody>
          <a:bodyPr/>
          <a:p>
            <a:r>
              <a:rPr lang="zh-CN" altLang="en-US" b="1"/>
              <a:t>关于我</a:t>
            </a:r>
            <a:endParaRPr lang="en-US" altLang="zh-CN" b="1"/>
          </a:p>
        </p:txBody>
      </p:sp>
      <p:sp>
        <p:nvSpPr>
          <p:cNvPr id="8" name="文本框 7"/>
          <p:cNvSpPr txBox="1"/>
          <p:nvPr/>
        </p:nvSpPr>
        <p:spPr>
          <a:xfrm>
            <a:off x="555625" y="869950"/>
            <a:ext cx="5650230" cy="1511935"/>
          </a:xfrm>
          <a:prstGeom prst="rect">
            <a:avLst/>
          </a:prstGeom>
          <a:noFill/>
        </p:spPr>
        <p:txBody>
          <a:bodyPr wrap="square" rtlCol="0" anchor="t">
            <a:spAutoFit/>
          </a:bodyPr>
          <a:p>
            <a:pPr>
              <a:lnSpc>
                <a:spcPct val="110000"/>
              </a:lnSpc>
            </a:pPr>
            <a:r>
              <a:rPr lang="en-US" altLang="zh-CN" sz="2000" b="1"/>
              <a:t>openGauss</a:t>
            </a:r>
            <a:r>
              <a:rPr lang="zh-CN" altLang="en-US" sz="2000" b="1"/>
              <a:t>社区</a:t>
            </a:r>
            <a:r>
              <a:rPr lang="en-US" altLang="zh-CN" sz="2000" b="1"/>
              <a:t> </a:t>
            </a:r>
            <a:r>
              <a:rPr lang="zh-CN" altLang="en-US" sz="2000" b="1"/>
              <a:t>蒋芳榕</a:t>
            </a:r>
            <a:endParaRPr lang="zh-CN" altLang="en-US" sz="2000" b="1"/>
          </a:p>
          <a:p>
            <a:pPr>
              <a:lnSpc>
                <a:spcPct val="110000"/>
              </a:lnSpc>
            </a:pPr>
            <a:r>
              <a:rPr lang="zh-CN" altLang="en-US" sz="1600"/>
              <a:t>openGauss社区活动运营操盘手，</a:t>
            </a:r>
            <a:r>
              <a:rPr lang="zh-CN" altLang="en-US" sz="1600">
                <a:sym typeface="+mn-ea"/>
              </a:rPr>
              <a:t>聚焦组局与破局，</a:t>
            </a:r>
            <a:r>
              <a:rPr lang="zh-CN" sz="1600"/>
              <a:t>从</a:t>
            </a:r>
            <a:r>
              <a:rPr lang="en-US" altLang="zh-CN" sz="1600"/>
              <a:t>openGauss</a:t>
            </a:r>
            <a:r>
              <a:rPr lang="zh-CN" altLang="en-US" sz="1600"/>
              <a:t>社区建立之初参与运营</a:t>
            </a:r>
            <a:r>
              <a:rPr lang="en-US" altLang="zh-CN" sz="1600"/>
              <a:t>openGauss</a:t>
            </a:r>
            <a:r>
              <a:rPr lang="zh-CN" altLang="en-US" sz="1600"/>
              <a:t>社区，策划过近百场线上线下活动，与团队持续孵化与运营着openGauss从0到200万+的社区用户，兼职开源项目活动主持人。</a:t>
            </a:r>
            <a:endParaRPr lang="zh-CN" altLang="en-US" sz="1600"/>
          </a:p>
        </p:txBody>
      </p:sp>
      <p:pic>
        <p:nvPicPr>
          <p:cNvPr id="9" name="图片 8"/>
          <p:cNvPicPr>
            <a:picLocks noChangeAspect="1"/>
          </p:cNvPicPr>
          <p:nvPr>
            <p:custDataLst>
              <p:tags r:id="rId1"/>
            </p:custDataLst>
          </p:nvPr>
        </p:nvPicPr>
        <p:blipFill>
          <a:blip r:embed="rId2"/>
          <a:stretch>
            <a:fillRect/>
          </a:stretch>
        </p:blipFill>
        <p:spPr>
          <a:xfrm>
            <a:off x="555625" y="2788285"/>
            <a:ext cx="3110865" cy="3651885"/>
          </a:xfrm>
          <a:prstGeom prst="rect">
            <a:avLst/>
          </a:prstGeom>
        </p:spPr>
      </p:pic>
      <p:pic>
        <p:nvPicPr>
          <p:cNvPr id="10" name="图片 9"/>
          <p:cNvPicPr>
            <a:picLocks noChangeAspect="1"/>
          </p:cNvPicPr>
          <p:nvPr/>
        </p:nvPicPr>
        <p:blipFill>
          <a:blip r:embed="rId3"/>
          <a:stretch>
            <a:fillRect/>
          </a:stretch>
        </p:blipFill>
        <p:spPr>
          <a:xfrm>
            <a:off x="3666490" y="2788285"/>
            <a:ext cx="2449195" cy="1913890"/>
          </a:xfrm>
          <a:prstGeom prst="rect">
            <a:avLst/>
          </a:prstGeom>
        </p:spPr>
      </p:pic>
      <p:pic>
        <p:nvPicPr>
          <p:cNvPr id="11" name="图片 10"/>
          <p:cNvPicPr>
            <a:picLocks noChangeAspect="1"/>
          </p:cNvPicPr>
          <p:nvPr/>
        </p:nvPicPr>
        <p:blipFill>
          <a:blip r:embed="rId4"/>
          <a:srcRect l="3146"/>
          <a:stretch>
            <a:fillRect/>
          </a:stretch>
        </p:blipFill>
        <p:spPr>
          <a:xfrm>
            <a:off x="3666490" y="4702175"/>
            <a:ext cx="2449830" cy="1738630"/>
          </a:xfrm>
          <a:prstGeom prst="rect">
            <a:avLst/>
          </a:prstGeom>
        </p:spPr>
      </p:pic>
      <p:pic>
        <p:nvPicPr>
          <p:cNvPr id="12" name="Picture 30" descr="photoplu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327" b="24400"/>
          <a:stretch>
            <a:fillRect/>
          </a:stretch>
        </p:blipFill>
        <p:spPr bwMode="auto">
          <a:xfrm>
            <a:off x="6682105" y="663575"/>
            <a:ext cx="4364990" cy="275463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a:stretch>
            <a:fillRect/>
          </a:stretch>
        </p:blipFill>
        <p:spPr>
          <a:xfrm>
            <a:off x="6682105" y="3418205"/>
            <a:ext cx="4365625" cy="2992755"/>
          </a:xfrm>
          <a:prstGeom prst="rect">
            <a:avLst/>
          </a:prstGeom>
        </p:spPr>
      </p:pic>
    </p:spTree>
    <p:custDataLst>
      <p:tags r:id="rId7"/>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143635" y="325120"/>
            <a:ext cx="3602355" cy="5809615"/>
          </a:xfrm>
          <a:prstGeom prst="rect">
            <a:avLst/>
          </a:prstGeom>
        </p:spPr>
      </p:pic>
      <p:sp>
        <p:nvSpPr>
          <p:cNvPr id="6" name="文本框 5"/>
          <p:cNvSpPr txBox="1"/>
          <p:nvPr/>
        </p:nvSpPr>
        <p:spPr>
          <a:xfrm>
            <a:off x="5611495" y="1123950"/>
            <a:ext cx="5554345" cy="4408805"/>
          </a:xfrm>
          <a:prstGeom prst="rect">
            <a:avLst/>
          </a:prstGeom>
          <a:noFill/>
        </p:spPr>
        <p:txBody>
          <a:bodyPr wrap="square" rtlCol="0">
            <a:spAutoFit/>
          </a:bodyPr>
          <a:p>
            <a:pPr algn="ctr">
              <a:lnSpc>
                <a:spcPct val="120000"/>
              </a:lnSpc>
            </a:pPr>
            <a:r>
              <a:rPr lang="zh-CN" altLang="en-US"/>
              <a:t>关于我们自己，</a:t>
            </a:r>
            <a:endParaRPr lang="zh-CN" altLang="en-US"/>
          </a:p>
          <a:p>
            <a:pPr algn="ctr">
              <a:lnSpc>
                <a:spcPct val="120000"/>
              </a:lnSpc>
            </a:pPr>
            <a:r>
              <a:rPr lang="zh-CN" altLang="en-US"/>
              <a:t>或许有很多身份，</a:t>
            </a:r>
            <a:endParaRPr lang="zh-CN" altLang="en-US"/>
          </a:p>
          <a:p>
            <a:pPr algn="ctr">
              <a:lnSpc>
                <a:spcPct val="120000"/>
              </a:lnSpc>
            </a:pPr>
            <a:r>
              <a:rPr lang="zh-CN" altLang="en-US"/>
              <a:t>是努力到很晚才下班的职场人，</a:t>
            </a:r>
            <a:endParaRPr lang="zh-CN" altLang="en-US"/>
          </a:p>
          <a:p>
            <a:pPr algn="ctr">
              <a:lnSpc>
                <a:spcPct val="120000"/>
              </a:lnSpc>
            </a:pPr>
            <a:r>
              <a:rPr lang="zh-CN" altLang="en-US"/>
              <a:t>是认真学习每一门新技能的你，</a:t>
            </a:r>
            <a:endParaRPr lang="zh-CN" altLang="en-US"/>
          </a:p>
          <a:p>
            <a:pPr algn="ctr">
              <a:lnSpc>
                <a:spcPct val="120000"/>
              </a:lnSpc>
            </a:pPr>
            <a:r>
              <a:rPr lang="zh-CN" altLang="en-US"/>
              <a:t>或许是妈妈，</a:t>
            </a:r>
            <a:endParaRPr lang="zh-CN" altLang="en-US"/>
          </a:p>
          <a:p>
            <a:pPr algn="ctr">
              <a:lnSpc>
                <a:spcPct val="120000"/>
              </a:lnSpc>
            </a:pPr>
            <a:r>
              <a:rPr lang="zh-CN" altLang="en-US"/>
              <a:t>是妻子，</a:t>
            </a:r>
            <a:endParaRPr lang="zh-CN" altLang="en-US"/>
          </a:p>
          <a:p>
            <a:pPr algn="ctr">
              <a:lnSpc>
                <a:spcPct val="120000"/>
              </a:lnSpc>
            </a:pPr>
            <a:r>
              <a:rPr lang="zh-CN" altLang="en-US"/>
              <a:t>是女儿，</a:t>
            </a:r>
            <a:endParaRPr lang="zh-CN" altLang="en-US"/>
          </a:p>
          <a:p>
            <a:pPr algn="ctr">
              <a:lnSpc>
                <a:spcPct val="120000"/>
              </a:lnSpc>
            </a:pPr>
            <a:r>
              <a:rPr lang="zh-CN" altLang="en-US"/>
              <a:t>但是，</a:t>
            </a:r>
            <a:endParaRPr lang="zh-CN" altLang="en-US"/>
          </a:p>
          <a:p>
            <a:pPr algn="ctr">
              <a:lnSpc>
                <a:spcPct val="120000"/>
              </a:lnSpc>
            </a:pPr>
            <a:r>
              <a:rPr lang="zh-CN" altLang="en-US"/>
              <a:t>请你一定要记得：</a:t>
            </a:r>
            <a:endParaRPr lang="zh-CN" altLang="en-US"/>
          </a:p>
          <a:p>
            <a:pPr algn="ctr">
              <a:lnSpc>
                <a:spcPct val="120000"/>
              </a:lnSpc>
            </a:pPr>
            <a:endParaRPr lang="zh-CN" altLang="en-US"/>
          </a:p>
          <a:p>
            <a:pPr algn="ctr">
              <a:lnSpc>
                <a:spcPct val="120000"/>
              </a:lnSpc>
            </a:pPr>
            <a:endParaRPr lang="en-US" altLang="zh-CN"/>
          </a:p>
          <a:p>
            <a:pPr algn="ctr">
              <a:lnSpc>
                <a:spcPct val="120000"/>
              </a:lnSpc>
            </a:pPr>
            <a:r>
              <a:rPr lang="zh-CN" altLang="en-US"/>
              <a:t>「爱人如养花</a:t>
            </a:r>
            <a:endParaRPr lang="zh-CN" altLang="en-US"/>
          </a:p>
          <a:p>
            <a:pPr algn="ctr">
              <a:lnSpc>
                <a:spcPct val="120000"/>
              </a:lnSpc>
            </a:pPr>
            <a:r>
              <a:rPr lang="zh-CN" altLang="en-US"/>
              <a:t>最好的花匠是你自己」</a:t>
            </a:r>
            <a:endParaRPr lang="zh-CN" altLang="en-US"/>
          </a:p>
        </p:txBody>
      </p:sp>
      <p:sp>
        <p:nvSpPr>
          <p:cNvPr id="7" name="文本框 6"/>
          <p:cNvSpPr txBox="1"/>
          <p:nvPr/>
        </p:nvSpPr>
        <p:spPr>
          <a:xfrm>
            <a:off x="1207135" y="6209030"/>
            <a:ext cx="3028950" cy="275590"/>
          </a:xfrm>
          <a:prstGeom prst="rect">
            <a:avLst/>
          </a:prstGeom>
          <a:noFill/>
        </p:spPr>
        <p:txBody>
          <a:bodyPr wrap="square" rtlCol="0">
            <a:spAutoFit/>
          </a:bodyPr>
          <a:p>
            <a:r>
              <a:rPr lang="en-US" altLang="zh-CN" sz="1200"/>
              <a:t>openGauss</a:t>
            </a:r>
            <a:r>
              <a:rPr lang="zh-CN" altLang="en-US" sz="1200"/>
              <a:t>三八妇女节策划宣传视频</a:t>
            </a:r>
            <a:endParaRPr lang="zh-CN" altLang="en-US" sz="1200"/>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endParaRPr lang="en-US" sz="6000" b="1" dirty="0">
              <a:solidFill>
                <a:srgbClr val="445185"/>
              </a:solidFill>
              <a:latin typeface="黑体" panose="02010609060101010101" charset="-122"/>
              <a:ea typeface="黑体" panose="02010609060101010101" charset="-122"/>
              <a:cs typeface="Raleway"/>
            </a:endParaRPr>
          </a:p>
          <a:p>
            <a:r>
              <a:rPr lang="en-US" sz="2400" dirty="0">
                <a:solidFill>
                  <a:srgbClr val="445185"/>
                </a:solidFill>
                <a:latin typeface="黑体" panose="02010609060101010101" charset="-122"/>
                <a:ea typeface="黑体" panose="02010609060101010101" charset="-122"/>
                <a:cs typeface="Raleway"/>
              </a:rPr>
              <a:t> QUESTIONS?</a:t>
            </a:r>
            <a:endParaRPr lang="en-US" sz="2400" dirty="0">
              <a:solidFill>
                <a:srgbClr val="445185"/>
              </a:solidFill>
              <a:latin typeface="黑体" panose="02010609060101010101" charset="-122"/>
              <a:ea typeface="黑体" panose="02010609060101010101" charset="-122"/>
              <a:cs typeface="Raleway"/>
            </a:endParaRP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endParaRPr lang="zh-CN" altLang="en-US" sz="1000" dirty="0">
              <a:solidFill>
                <a:srgbClr val="445185"/>
              </a:solidFill>
              <a:latin typeface="阿里巴巴普惠体 R" panose="00020600040101010101" charset="-122"/>
              <a:ea typeface="阿里巴巴普惠体 R" panose="00020600040101010101" charset="-122"/>
            </a:endParaRPr>
          </a:p>
        </p:txBody>
      </p:sp>
      <p:sp>
        <p:nvSpPr>
          <p:cNvPr id="10" name="矩形 9"/>
          <p:cNvSpPr/>
          <p:nvPr/>
        </p:nvSpPr>
        <p:spPr>
          <a:xfrm>
            <a:off x="10055225" y="3881755"/>
            <a:ext cx="1193165" cy="1193165"/>
          </a:xfrm>
          <a:prstGeom prst="rect">
            <a:avLst/>
          </a:prstGeom>
          <a:solidFill>
            <a:srgbClr val="A5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5"/>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6"/>
            </p:custDataLst>
          </p:nvPr>
        </p:nvSpPr>
        <p:spPr>
          <a:xfrm>
            <a:off x="9367520" y="2924810"/>
            <a:ext cx="2567940" cy="583565"/>
          </a:xfrm>
          <a:prstGeom prst="rect">
            <a:avLst/>
          </a:prstGeom>
          <a:noFill/>
        </p:spPr>
        <p:txBody>
          <a:bodyPr wrap="square" rtlCol="0">
            <a:spAutoFit/>
          </a:bodyPr>
          <a:lstStyle/>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endParaRPr lang="zh-CN" altLang="en-US" sz="1600" b="1" dirty="0">
              <a:solidFill>
                <a:srgbClr val="445185"/>
              </a:solidFill>
              <a:latin typeface="阿里巴巴普惠体 R" panose="00020600040101010101" charset="-122"/>
              <a:ea typeface="阿里巴巴普惠体 R" panose="00020600040101010101" charset="-122"/>
            </a:endParaRP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endParaRPr lang="zh-CN" altLang="en-US" sz="1600" b="1" dirty="0">
              <a:solidFill>
                <a:srgbClr val="445185"/>
              </a:solidFill>
              <a:latin typeface="阿里巴巴普惠体 R" panose="00020600040101010101" charset="-122"/>
              <a:ea typeface="阿里巴巴普惠体 R" panose="00020600040101010101" charset="-122"/>
            </a:endParaRPr>
          </a:p>
        </p:txBody>
      </p:sp>
      <p:pic>
        <p:nvPicPr>
          <p:cNvPr id="3" name="图片 2"/>
          <p:cNvPicPr>
            <a:picLocks noChangeAspect="1"/>
          </p:cNvPicPr>
          <p:nvPr/>
        </p:nvPicPr>
        <p:blipFill>
          <a:blip r:embed="rId7"/>
          <a:stretch>
            <a:fillRect/>
          </a:stretch>
        </p:blipFill>
        <p:spPr>
          <a:xfrm>
            <a:off x="9925925" y="1416393"/>
            <a:ext cx="1451130" cy="1428217"/>
          </a:xfrm>
          <a:prstGeom prst="rect">
            <a:avLst/>
          </a:prstGeom>
        </p:spPr>
      </p:pic>
      <p:pic>
        <p:nvPicPr>
          <p:cNvPr id="7" name="图片 6"/>
          <p:cNvPicPr>
            <a:picLocks noChangeAspect="1"/>
          </p:cNvPicPr>
          <p:nvPr/>
        </p:nvPicPr>
        <p:blipFill>
          <a:blip r:embed="rId8"/>
          <a:stretch>
            <a:fillRect/>
          </a:stretch>
        </p:blipFill>
        <p:spPr>
          <a:xfrm>
            <a:off x="10020300" y="3847465"/>
            <a:ext cx="1283335" cy="12617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6" name="标题 3"/>
          <p:cNvSpPr txBox="1"/>
          <p:nvPr/>
        </p:nvSpPr>
        <p:spPr>
          <a:xfrm>
            <a:off x="979997" y="419101"/>
            <a:ext cx="1967989" cy="980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363E7D"/>
                </a:solidFill>
                <a:latin typeface="黑体" panose="02010609060101010101" charset="-122"/>
                <a:ea typeface="黑体" panose="02010609060101010101" charset="-122"/>
              </a:rPr>
              <a:t>目录</a:t>
            </a:r>
            <a:endParaRPr lang="zh-CN" altLang="en-US" sz="4800" i="1" dirty="0">
              <a:solidFill>
                <a:srgbClr val="363E7D"/>
              </a:solidFill>
              <a:latin typeface="黑体" panose="02010609060101010101" charset="-122"/>
              <a:ea typeface="黑体" panose="02010609060101010101" charset="-122"/>
            </a:endParaRP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500" i="1" dirty="0">
                <a:solidFill>
                  <a:srgbClr val="363E7D"/>
                </a:solidFill>
                <a:latin typeface="黑体" panose="02010609060101010101" charset="-122"/>
                <a:ea typeface="黑体" panose="02010609060101010101" charset="-122"/>
              </a:rPr>
              <a:t>CONTENTS</a:t>
            </a:r>
            <a:endParaRPr lang="en-US" altLang="zh-CN" sz="1500" i="1" dirty="0">
              <a:solidFill>
                <a:srgbClr val="363E7D"/>
              </a:solidFill>
              <a:latin typeface="黑体" panose="02010609060101010101" charset="-122"/>
              <a:ea typeface="黑体" panose="02010609060101010101" charset="-122"/>
            </a:endParaRPr>
          </a:p>
        </p:txBody>
      </p:sp>
      <p:sp>
        <p:nvSpPr>
          <p:cNvPr id="55" name="椭圆 54"/>
          <p:cNvSpPr/>
          <p:nvPr/>
        </p:nvSpPr>
        <p:spPr>
          <a:xfrm>
            <a:off x="984759" y="210800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副标题 13"/>
          <p:cNvSpPr txBox="1"/>
          <p:nvPr/>
        </p:nvSpPr>
        <p:spPr>
          <a:xfrm>
            <a:off x="979997" y="220174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01</a:t>
            </a:r>
            <a:endParaRPr lang="en-US" altLang="zh-CN" sz="2400" dirty="0">
              <a:solidFill>
                <a:schemeClr val="bg1"/>
              </a:solidFill>
              <a:latin typeface="黑体" panose="02010609060101010101" charset="-122"/>
              <a:ea typeface="黑体" panose="02010609060101010101" charset="-122"/>
            </a:endParaRPr>
          </a:p>
        </p:txBody>
      </p:sp>
      <p:sp>
        <p:nvSpPr>
          <p:cNvPr id="45" name="副标题 13"/>
          <p:cNvSpPr txBox="1"/>
          <p:nvPr/>
        </p:nvSpPr>
        <p:spPr>
          <a:xfrm>
            <a:off x="1850390" y="2147570"/>
            <a:ext cx="634746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到底什么是运营</a:t>
            </a:r>
            <a:endParaRPr lang="zh-CN" altLang="en-US" sz="3000" dirty="0">
              <a:solidFill>
                <a:srgbClr val="363E7D"/>
              </a:solidFill>
              <a:latin typeface="黑体" panose="02010609060101010101" charset="-122"/>
              <a:ea typeface="黑体" panose="02010609060101010101" charset="-122"/>
            </a:endParaRPr>
          </a:p>
        </p:txBody>
      </p:sp>
      <p:sp>
        <p:nvSpPr>
          <p:cNvPr id="62" name="椭圆 61"/>
          <p:cNvSpPr/>
          <p:nvPr/>
        </p:nvSpPr>
        <p:spPr>
          <a:xfrm>
            <a:off x="984759" y="3021557"/>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副标题 13"/>
          <p:cNvSpPr txBox="1"/>
          <p:nvPr/>
        </p:nvSpPr>
        <p:spPr>
          <a:xfrm>
            <a:off x="979997" y="3115300"/>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02</a:t>
            </a:r>
            <a:endParaRPr lang="en-US" altLang="zh-CN" sz="2400" dirty="0">
              <a:solidFill>
                <a:schemeClr val="bg1"/>
              </a:solidFill>
              <a:latin typeface="黑体" panose="02010609060101010101" charset="-122"/>
              <a:ea typeface="黑体" panose="02010609060101010101" charset="-122"/>
            </a:endParaRPr>
          </a:p>
        </p:txBody>
      </p:sp>
      <p:sp>
        <p:nvSpPr>
          <p:cNvPr id="64" name="副标题 13"/>
          <p:cNvSpPr txBox="1"/>
          <p:nvPr/>
        </p:nvSpPr>
        <p:spPr>
          <a:xfrm>
            <a:off x="1850390" y="3061335"/>
            <a:ext cx="605536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运营之道</a:t>
            </a:r>
            <a:endParaRPr lang="zh-CN" altLang="en-US" sz="3000" dirty="0">
              <a:solidFill>
                <a:srgbClr val="363E7D"/>
              </a:solidFill>
              <a:latin typeface="黑体" panose="02010609060101010101" charset="-122"/>
              <a:ea typeface="黑体" panose="02010609060101010101" charset="-122"/>
            </a:endParaRPr>
          </a:p>
        </p:txBody>
      </p:sp>
      <p:sp>
        <p:nvSpPr>
          <p:cNvPr id="65" name="椭圆 64"/>
          <p:cNvSpPr/>
          <p:nvPr/>
        </p:nvSpPr>
        <p:spPr>
          <a:xfrm>
            <a:off x="984759" y="3956726"/>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副标题 13"/>
          <p:cNvSpPr txBox="1"/>
          <p:nvPr/>
        </p:nvSpPr>
        <p:spPr>
          <a:xfrm>
            <a:off x="979997" y="4050469"/>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03</a:t>
            </a:r>
            <a:endParaRPr lang="en-US" altLang="zh-CN" sz="2400" dirty="0">
              <a:solidFill>
                <a:schemeClr val="bg1"/>
              </a:solidFill>
              <a:latin typeface="黑体" panose="02010609060101010101" charset="-122"/>
              <a:ea typeface="黑体" panose="02010609060101010101" charset="-122"/>
            </a:endParaRPr>
          </a:p>
        </p:txBody>
      </p:sp>
      <p:sp>
        <p:nvSpPr>
          <p:cNvPr id="67" name="副标题 13"/>
          <p:cNvSpPr txBox="1"/>
          <p:nvPr/>
        </p:nvSpPr>
        <p:spPr>
          <a:xfrm>
            <a:off x="1850390" y="3989070"/>
            <a:ext cx="674497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运营的</a:t>
            </a:r>
            <a:r>
              <a:rPr lang="zh-CN" sz="3000" dirty="0">
                <a:solidFill>
                  <a:srgbClr val="363E7D"/>
                </a:solidFill>
                <a:latin typeface="黑体" panose="02010609060101010101" charset="-122"/>
                <a:ea typeface="黑体" panose="02010609060101010101" charset="-122"/>
              </a:rPr>
              <a:t>职业发展之路</a:t>
            </a:r>
            <a:endParaRPr lang="zh-CN" sz="3000" dirty="0">
              <a:solidFill>
                <a:srgbClr val="363E7D"/>
              </a:solidFill>
              <a:latin typeface="黑体" panose="02010609060101010101" charset="-122"/>
              <a:ea typeface="黑体" panose="02010609060101010101" charset="-122"/>
            </a:endParaRPr>
          </a:p>
        </p:txBody>
      </p:sp>
      <p:sp>
        <p:nvSpPr>
          <p:cNvPr id="68" name="椭圆 67"/>
          <p:cNvSpPr/>
          <p:nvPr/>
        </p:nvSpPr>
        <p:spPr>
          <a:xfrm>
            <a:off x="984759" y="487028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副标题 13"/>
          <p:cNvSpPr txBox="1"/>
          <p:nvPr/>
        </p:nvSpPr>
        <p:spPr>
          <a:xfrm>
            <a:off x="979997" y="496402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04</a:t>
            </a:r>
            <a:endParaRPr lang="en-US" altLang="zh-CN" sz="2400" dirty="0">
              <a:solidFill>
                <a:schemeClr val="bg1"/>
              </a:solidFill>
              <a:latin typeface="黑体" panose="02010609060101010101" charset="-122"/>
              <a:ea typeface="黑体" panose="02010609060101010101" charset="-122"/>
            </a:endParaRPr>
          </a:p>
        </p:txBody>
      </p:sp>
      <p:sp>
        <p:nvSpPr>
          <p:cNvPr id="70" name="副标题 13"/>
          <p:cNvSpPr txBox="1"/>
          <p:nvPr/>
        </p:nvSpPr>
        <p:spPr>
          <a:xfrm>
            <a:off x="1850390" y="4916170"/>
            <a:ext cx="5770245"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sz="3000" dirty="0">
                <a:solidFill>
                  <a:srgbClr val="363E7D"/>
                </a:solidFill>
                <a:latin typeface="黑体" panose="02010609060101010101" charset="-122"/>
                <a:ea typeface="黑体" panose="02010609060101010101" charset="-122"/>
              </a:rPr>
              <a:t>关于</a:t>
            </a:r>
            <a:r>
              <a:rPr lang="en-US" altLang="zh-CN" sz="3000" dirty="0">
                <a:solidFill>
                  <a:srgbClr val="363E7D"/>
                </a:solidFill>
                <a:latin typeface="黑体" panose="02010609060101010101" charset="-122"/>
                <a:ea typeface="黑体" panose="02010609060101010101" charset="-122"/>
              </a:rPr>
              <a:t>openGauss</a:t>
            </a:r>
            <a:r>
              <a:rPr lang="zh-CN" altLang="en-US" sz="3000" dirty="0">
                <a:solidFill>
                  <a:srgbClr val="363E7D"/>
                </a:solidFill>
                <a:latin typeface="黑体" panose="02010609060101010101" charset="-122"/>
                <a:ea typeface="黑体" panose="02010609060101010101" charset="-122"/>
              </a:rPr>
              <a:t>与我</a:t>
            </a:r>
            <a:endParaRPr lang="zh-CN" altLang="en-US" sz="3000" dirty="0">
              <a:solidFill>
                <a:srgbClr val="363E7D"/>
              </a:solidFill>
              <a:latin typeface="黑体" panose="02010609060101010101" charset="-122"/>
              <a:ea typeface="黑体" panose="02010609060101010101" charset="-122"/>
            </a:endParaRPr>
          </a:p>
        </p:txBody>
      </p:sp>
      <p:sp>
        <p:nvSpPr>
          <p:cNvPr id="15" name="椭圆 14"/>
          <p:cNvSpPr/>
          <p:nvPr>
            <p:custDataLst>
              <p:tags r:id="rId1"/>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fontScale="6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一个互联网人，到底如何理解运营这个岗位？</a:t>
            </a:r>
            <a:endParaRPr lang="zh-CN" altLang="en-US"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036"/>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1810385" cy="521970"/>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微观运营</a:t>
            </a:r>
            <a:endParaRPr lang="zh-CN" altLang="en-US" sz="280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宏观运营</a:t>
            </a:r>
            <a:endParaRPr lang="zh-CN" altLang="en-US" sz="280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艺术运营</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5396230"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运营的核心竞争力</a:t>
            </a:r>
            <a:endParaRPr lang="zh-CN" altLang="en-US" sz="2800" i="1" dirty="0">
              <a:solidFill>
                <a:srgbClr val="445185"/>
              </a:solidFill>
              <a:latin typeface="黑体" panose="02010609060101010101" charset="-122"/>
              <a:ea typeface="黑体" panose="02010609060101010101" charset="-122"/>
            </a:endParaRPr>
          </a:p>
        </p:txBody>
      </p:sp>
      <p:pic>
        <p:nvPicPr>
          <p:cNvPr id="2" name="图片 1"/>
          <p:cNvPicPr>
            <a:picLocks noChangeAspect="1"/>
          </p:cNvPicPr>
          <p:nvPr/>
        </p:nvPicPr>
        <p:blipFill>
          <a:blip r:embed="rId1"/>
          <a:stretch>
            <a:fillRect/>
          </a:stretch>
        </p:blipFill>
        <p:spPr>
          <a:xfrm>
            <a:off x="3928745" y="1399540"/>
            <a:ext cx="3871595" cy="4667250"/>
          </a:xfrm>
          <a:prstGeom prst="rect">
            <a:avLst/>
          </a:prstGeom>
        </p:spPr>
      </p:pic>
      <p:sp>
        <p:nvSpPr>
          <p:cNvPr id="3" name="右箭头标注 2"/>
          <p:cNvSpPr/>
          <p:nvPr/>
        </p:nvSpPr>
        <p:spPr>
          <a:xfrm>
            <a:off x="1340485" y="1445260"/>
            <a:ext cx="2313305" cy="2788285"/>
          </a:xfrm>
          <a:prstGeom prst="rightArrow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矩形 4"/>
          <p:cNvSpPr/>
          <p:nvPr/>
        </p:nvSpPr>
        <p:spPr>
          <a:xfrm>
            <a:off x="1649095" y="1616710"/>
            <a:ext cx="921385" cy="2529840"/>
          </a:xfrm>
          <a:prstGeom prst="rect">
            <a:avLst/>
          </a:prstGeom>
          <a:noFill/>
          <a:ln>
            <a:noFill/>
          </a:ln>
        </p:spPr>
        <p:txBody>
          <a:bodyPr vert="eaVert" wrap="none" rtlCol="0" anchor="t">
            <a:spAutoFit/>
          </a:bodyPr>
          <a:p>
            <a:pPr algn="ctr"/>
            <a:r>
              <a:rPr lang="zh-CN" altLang="en-US" sz="4800" b="1">
                <a:solidFill>
                  <a:schemeClr val="tx1"/>
                </a:solidFill>
                <a:effectLst>
                  <a:outerShdw blurRad="38100" dist="19050" dir="2700000" algn="tl" rotWithShape="0">
                    <a:schemeClr val="dk1">
                      <a:alpha val="40000"/>
                    </a:schemeClr>
                  </a:outerShdw>
                </a:effectLst>
              </a:rPr>
              <a:t>目标意识</a:t>
            </a:r>
            <a:endParaRPr lang="zh-CN" altLang="en-US" sz="4800" b="1">
              <a:solidFill>
                <a:schemeClr val="tx1"/>
              </a:solidFill>
              <a:effectLst>
                <a:outerShdw blurRad="38100" dist="19050" dir="2700000" algn="tl" rotWithShape="0">
                  <a:schemeClr val="dk1">
                    <a:alpha val="40000"/>
                  </a:schemeClr>
                </a:outerShdw>
              </a:effectLst>
            </a:endParaRPr>
          </a:p>
        </p:txBody>
      </p:sp>
      <p:sp>
        <p:nvSpPr>
          <p:cNvPr id="6" name="左箭头标注 5"/>
          <p:cNvSpPr/>
          <p:nvPr/>
        </p:nvSpPr>
        <p:spPr>
          <a:xfrm>
            <a:off x="8211820" y="3410585"/>
            <a:ext cx="1865630" cy="2656205"/>
          </a:xfrm>
          <a:prstGeom prst="leftArrow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7" name="矩形 6"/>
          <p:cNvSpPr/>
          <p:nvPr/>
        </p:nvSpPr>
        <p:spPr>
          <a:xfrm>
            <a:off x="9006205" y="3510915"/>
            <a:ext cx="921385" cy="2529840"/>
          </a:xfrm>
          <a:prstGeom prst="rect">
            <a:avLst/>
          </a:prstGeom>
          <a:noFill/>
          <a:ln>
            <a:noFill/>
          </a:ln>
        </p:spPr>
        <p:txBody>
          <a:bodyPr vert="eaVert" wrap="none" rtlCol="0" anchor="t">
            <a:spAutoFit/>
          </a:bodyPr>
          <a:p>
            <a:pPr algn="ctr"/>
            <a:r>
              <a:rPr lang="zh-CN" altLang="en-US" sz="4800" b="1">
                <a:solidFill>
                  <a:schemeClr val="tx1"/>
                </a:solidFill>
                <a:effectLst>
                  <a:outerShdw blurRad="38100" dist="19050" dir="2700000" algn="tl" rotWithShape="0">
                    <a:schemeClr val="dk1">
                      <a:alpha val="40000"/>
                    </a:schemeClr>
                  </a:outerShdw>
                </a:effectLst>
              </a:rPr>
              <a:t>效率意识</a:t>
            </a:r>
            <a:endParaRPr lang="zh-CN" altLang="en-US" sz="48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16" name="圆角矩形 15"/>
          <p:cNvSpPr/>
          <p:nvPr/>
        </p:nvSpPr>
        <p:spPr>
          <a:xfrm>
            <a:off x="862965" y="1473200"/>
            <a:ext cx="3883025" cy="329120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 name="标题 3"/>
          <p:cNvSpPr txBox="1"/>
          <p:nvPr/>
        </p:nvSpPr>
        <p:spPr>
          <a:xfrm>
            <a:off x="993140" y="281305"/>
            <a:ext cx="53962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运营的你我她</a:t>
            </a:r>
            <a:endParaRPr lang="zh-CN" altLang="en-US" sz="2800" i="1" dirty="0">
              <a:solidFill>
                <a:srgbClr val="445185"/>
              </a:solidFill>
              <a:latin typeface="黑体" panose="02010609060101010101" charset="-122"/>
              <a:ea typeface="黑体" panose="02010609060101010101" charset="-122"/>
            </a:endParaRPr>
          </a:p>
        </p:txBody>
      </p:sp>
      <p:sp>
        <p:nvSpPr>
          <p:cNvPr id="9" name="圆角矩形 8"/>
          <p:cNvSpPr/>
          <p:nvPr/>
        </p:nvSpPr>
        <p:spPr>
          <a:xfrm>
            <a:off x="1732915" y="2670175"/>
            <a:ext cx="2280285" cy="4819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0" name="圆角矩形 9"/>
          <p:cNvSpPr/>
          <p:nvPr/>
        </p:nvSpPr>
        <p:spPr>
          <a:xfrm>
            <a:off x="1732915" y="3748405"/>
            <a:ext cx="2321560" cy="4819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1" name="文本框 10"/>
          <p:cNvSpPr txBox="1"/>
          <p:nvPr/>
        </p:nvSpPr>
        <p:spPr>
          <a:xfrm>
            <a:off x="1977390" y="2771140"/>
            <a:ext cx="2320290" cy="368300"/>
          </a:xfrm>
          <a:prstGeom prst="rect">
            <a:avLst/>
          </a:prstGeom>
          <a:noFill/>
        </p:spPr>
        <p:txBody>
          <a:bodyPr wrap="square" rtlCol="0">
            <a:spAutoFit/>
          </a:bodyPr>
          <a:p>
            <a:r>
              <a:rPr lang="zh-CN" altLang="en-US"/>
              <a:t>只有</a:t>
            </a:r>
            <a:r>
              <a:rPr lang="en-US" altLang="zh-CN"/>
              <a:t>……</a:t>
            </a:r>
            <a:r>
              <a:rPr lang="zh-CN" altLang="en-US"/>
              <a:t>才</a:t>
            </a:r>
            <a:r>
              <a:rPr lang="en-US" altLang="zh-CN"/>
              <a:t>……</a:t>
            </a:r>
            <a:endParaRPr lang="en-US" altLang="zh-CN"/>
          </a:p>
        </p:txBody>
      </p:sp>
      <p:sp>
        <p:nvSpPr>
          <p:cNvPr id="12" name="文本框 11"/>
          <p:cNvSpPr txBox="1"/>
          <p:nvPr/>
        </p:nvSpPr>
        <p:spPr>
          <a:xfrm>
            <a:off x="1977390" y="3836670"/>
            <a:ext cx="2320290" cy="368300"/>
          </a:xfrm>
          <a:prstGeom prst="rect">
            <a:avLst/>
          </a:prstGeom>
          <a:noFill/>
        </p:spPr>
        <p:txBody>
          <a:bodyPr wrap="square" rtlCol="0">
            <a:spAutoFit/>
          </a:bodyPr>
          <a:p>
            <a:r>
              <a:rPr lang="zh-CN" altLang="en-US"/>
              <a:t>既然</a:t>
            </a:r>
            <a:r>
              <a:rPr lang="en-US" altLang="zh-CN"/>
              <a:t>……</a:t>
            </a:r>
            <a:r>
              <a:rPr lang="zh-CN" altLang="en-US"/>
              <a:t>那么</a:t>
            </a:r>
            <a:r>
              <a:rPr lang="en-US" altLang="zh-CN"/>
              <a:t>……</a:t>
            </a:r>
            <a:endParaRPr lang="en-US" altLang="zh-CN"/>
          </a:p>
        </p:txBody>
      </p:sp>
      <p:sp>
        <p:nvSpPr>
          <p:cNvPr id="13" name="下箭头 12"/>
          <p:cNvSpPr/>
          <p:nvPr/>
        </p:nvSpPr>
        <p:spPr>
          <a:xfrm>
            <a:off x="3006725" y="3290570"/>
            <a:ext cx="261620" cy="351155"/>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1102995" y="1941830"/>
            <a:ext cx="3539490" cy="521970"/>
          </a:xfrm>
          <a:prstGeom prst="rect">
            <a:avLst/>
          </a:prstGeom>
          <a:noFill/>
        </p:spPr>
        <p:txBody>
          <a:bodyPr wrap="square" rtlCol="0">
            <a:spAutoFit/>
          </a:bodyPr>
          <a:p>
            <a:r>
              <a:rPr lang="zh-CN" altLang="en-US" sz="2800"/>
              <a:t>运营用户的逻辑转变</a:t>
            </a:r>
            <a:endParaRPr lang="zh-CN" altLang="en-US" sz="2800"/>
          </a:p>
        </p:txBody>
      </p:sp>
      <p:pic>
        <p:nvPicPr>
          <p:cNvPr id="5" name="图片 4"/>
          <p:cNvPicPr>
            <a:picLocks noChangeAspect="1"/>
          </p:cNvPicPr>
          <p:nvPr/>
        </p:nvPicPr>
        <p:blipFill>
          <a:blip r:embed="rId1"/>
          <a:stretch>
            <a:fillRect/>
          </a:stretch>
        </p:blipFill>
        <p:spPr>
          <a:xfrm>
            <a:off x="5705475" y="937895"/>
            <a:ext cx="3505835" cy="4250690"/>
          </a:xfrm>
          <a:prstGeom prst="rect">
            <a:avLst/>
          </a:prstGeom>
        </p:spPr>
      </p:pic>
      <p:sp>
        <p:nvSpPr>
          <p:cNvPr id="6" name="文本框 5"/>
          <p:cNvSpPr txBox="1"/>
          <p:nvPr/>
        </p:nvSpPr>
        <p:spPr>
          <a:xfrm>
            <a:off x="5254625" y="5318125"/>
            <a:ext cx="4406900" cy="737235"/>
          </a:xfrm>
          <a:prstGeom prst="rect">
            <a:avLst/>
          </a:prstGeom>
          <a:noFill/>
        </p:spPr>
        <p:txBody>
          <a:bodyPr wrap="square" rtlCol="0">
            <a:spAutoFit/>
          </a:bodyPr>
          <a:p>
            <a:r>
              <a:rPr lang="en-US" altLang="zh-CN" sz="1400" b="1"/>
              <a:t>openGauss</a:t>
            </a:r>
            <a:r>
              <a:rPr lang="zh-CN" altLang="en-US" sz="1400" b="1"/>
              <a:t>每年周年庆都会给群内积极提问及热心回答的人颁奖及发放奖品。</a:t>
            </a:r>
            <a:endParaRPr lang="zh-CN" altLang="en-US" sz="1400" b="1"/>
          </a:p>
          <a:p>
            <a:r>
              <a:rPr lang="zh-CN" altLang="en-US" sz="1400" b="1"/>
              <a:t>我们坚信，好学的人，善于分享的人，值得被看见。</a:t>
            </a:r>
            <a:endParaRPr lang="zh-CN" altLang="en-US" sz="1400" b="1"/>
          </a:p>
        </p:txBody>
      </p:sp>
    </p:spTree>
  </p:cSld>
  <p:clrMapOvr>
    <a:masterClrMapping/>
  </p:clrMapOvr>
  <p:transition spd="slow">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运营之道</a:t>
            </a:r>
            <a:endParaRPr lang="en-US" altLang="zh-CN"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2208530" cy="521970"/>
          </a:xfrm>
          <a:prstGeom prst="rect">
            <a:avLst/>
          </a:prstGeom>
          <a:noFill/>
        </p:spPr>
        <p:txBody>
          <a:bodyPr wrap="square" rtlCol="0">
            <a:spAutoFit/>
          </a:bodyPr>
          <a:p>
            <a:r>
              <a:rPr lang="zh-CN" altLang="en-US" sz="2800" b="1">
                <a:solidFill>
                  <a:schemeClr val="tx1"/>
                </a:solidFill>
                <a:effectLst>
                  <a:innerShdw blurRad="63500" dist="50800" dir="13500000">
                    <a:srgbClr val="000000">
                      <a:alpha val="50000"/>
                    </a:srgbClr>
                  </a:innerShdw>
                </a:effectLst>
              </a:rPr>
              <a:t>运营思维</a:t>
            </a:r>
            <a:endParaRPr lang="zh-CN" altLang="en-US" sz="2800" b="1">
              <a:solidFill>
                <a:schemeClr val="tx1"/>
              </a:solidFill>
              <a:effectLst>
                <a:innerShdw blurRad="63500" dist="50800" dir="13500000">
                  <a:srgbClr val="000000">
                    <a:alpha val="50000"/>
                  </a:srgbClr>
                </a:inn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工作方法</a:t>
            </a:r>
            <a:endParaRPr lang="zh-CN" altLang="en-US" sz="2800" b="1">
              <a:solidFill>
                <a:schemeClr val="bg2"/>
              </a:solidFill>
              <a:effectLst>
                <a:innerShdw blurRad="63500" dist="50800" dir="13500000">
                  <a:srgbClr val="000000">
                    <a:alpha val="50000"/>
                  </a:srgbClr>
                </a:inn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工作技巧</a:t>
            </a:r>
            <a:endParaRPr lang="zh-CN" altLang="en-US" sz="2800" b="1">
              <a:solidFill>
                <a:schemeClr val="bg2"/>
              </a:solidFill>
              <a:effectLst>
                <a:innerShdw blurRad="63500" dist="50800" dir="13500000">
                  <a:srgbClr val="000000">
                    <a:alpha val="50000"/>
                  </a:srgbClr>
                </a:innerShdw>
              </a:effectLst>
            </a:endParaRPr>
          </a:p>
        </p:txBody>
      </p:sp>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5396230"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精细化运营</a:t>
            </a:r>
            <a:endParaRPr lang="zh-CN" altLang="en-US" sz="2800" i="1" dirty="0">
              <a:solidFill>
                <a:srgbClr val="445185"/>
              </a:solidFill>
              <a:latin typeface="黑体" panose="02010609060101010101" charset="-122"/>
              <a:ea typeface="黑体" panose="02010609060101010101" charset="-122"/>
            </a:endParaRPr>
          </a:p>
        </p:txBody>
      </p:sp>
      <p:sp>
        <p:nvSpPr>
          <p:cNvPr id="10" name="文本框 9"/>
          <p:cNvSpPr txBox="1"/>
          <p:nvPr/>
        </p:nvSpPr>
        <p:spPr>
          <a:xfrm>
            <a:off x="1293495" y="5926455"/>
            <a:ext cx="3980815" cy="368300"/>
          </a:xfrm>
          <a:prstGeom prst="rect">
            <a:avLst/>
          </a:prstGeom>
          <a:noFill/>
        </p:spPr>
        <p:txBody>
          <a:bodyPr wrap="square" rtlCol="0">
            <a:spAutoFit/>
          </a:bodyPr>
          <a:p>
            <a:r>
              <a:rPr lang="zh-CN" altLang="en-US" b="1"/>
              <a:t>你有自己举办活动的</a:t>
            </a:r>
            <a:r>
              <a:rPr lang="en-US" altLang="zh-CN" b="1"/>
              <a:t>“</a:t>
            </a:r>
            <a:r>
              <a:rPr lang="zh-CN" altLang="en-US" b="1"/>
              <a:t>葵花宝典</a:t>
            </a:r>
            <a:r>
              <a:rPr lang="en-US" altLang="zh-CN" b="1"/>
              <a:t>”</a:t>
            </a:r>
            <a:r>
              <a:rPr lang="zh-CN" altLang="en-US" b="1"/>
              <a:t>吗？</a:t>
            </a:r>
            <a:endParaRPr lang="zh-CN" altLang="en-US" b="1"/>
          </a:p>
        </p:txBody>
      </p:sp>
      <p:pic>
        <p:nvPicPr>
          <p:cNvPr id="100" name="图片 99"/>
          <p:cNvPicPr/>
          <p:nvPr/>
        </p:nvPicPr>
        <p:blipFill>
          <a:blip r:embed="rId1" r:link="rId2"/>
          <a:stretch>
            <a:fillRect/>
          </a:stretch>
        </p:blipFill>
        <p:spPr>
          <a:xfrm>
            <a:off x="6096000" y="3429000"/>
            <a:ext cx="0" cy="0"/>
          </a:xfrm>
          <a:prstGeom prst="rect">
            <a:avLst/>
          </a:prstGeom>
          <a:noFill/>
          <a:ln w="9525">
            <a:noFill/>
          </a:ln>
        </p:spPr>
      </p:pic>
      <p:pic>
        <p:nvPicPr>
          <p:cNvPr id="2" name="图片 1"/>
          <p:cNvPicPr>
            <a:picLocks noChangeAspect="1"/>
          </p:cNvPicPr>
          <p:nvPr/>
        </p:nvPicPr>
        <p:blipFill>
          <a:blip r:embed="rId3"/>
          <a:stretch>
            <a:fillRect/>
          </a:stretch>
        </p:blipFill>
        <p:spPr>
          <a:xfrm>
            <a:off x="5941060" y="227965"/>
            <a:ext cx="5213985" cy="6563360"/>
          </a:xfrm>
          <a:prstGeom prst="rect">
            <a:avLst/>
          </a:prstGeom>
        </p:spPr>
      </p:pic>
      <p:pic>
        <p:nvPicPr>
          <p:cNvPr id="102" name="图片 101"/>
          <p:cNvPicPr/>
          <p:nvPr/>
        </p:nvPicPr>
        <p:blipFill>
          <a:blip r:embed="rId4"/>
          <a:stretch>
            <a:fillRect/>
          </a:stretch>
        </p:blipFill>
        <p:spPr>
          <a:xfrm>
            <a:off x="1293495" y="1093470"/>
            <a:ext cx="3736975" cy="4832985"/>
          </a:xfrm>
          <a:prstGeom prst="rect">
            <a:avLst/>
          </a:prstGeom>
          <a:noFill/>
          <a:ln w="9525">
            <a:noFill/>
          </a:ln>
        </p:spPr>
      </p:pic>
    </p:spTree>
  </p:cSld>
  <p:clrMapOvr>
    <a:masterClrMapping/>
  </p:clrMapOvr>
  <p:transition spd="slow">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br>
              <a:rPr lang="zh-CN" altLang="en-US" i="1" dirty="0">
                <a:solidFill>
                  <a:srgbClr val="445185"/>
                </a:solidFill>
                <a:latin typeface="黑体" panose="02010609060101010101" charset="-122"/>
                <a:ea typeface="黑体" panose="02010609060101010101" charset="-122"/>
              </a:rPr>
            </a:br>
            <a:endParaRPr lang="zh-CN" altLang="en-US"/>
          </a:p>
        </p:txBody>
      </p:sp>
      <p:sp>
        <p:nvSpPr>
          <p:cNvPr id="3" name="副标题 2"/>
          <p:cNvSpPr>
            <a:spLocks noGrp="1"/>
          </p:cNvSpPr>
          <p:nvPr>
            <p:ph type="subTitle" idx="1"/>
          </p:nvPr>
        </p:nvSpPr>
        <p:spPr>
          <a:xfrm>
            <a:off x="1524000" y="1231900"/>
            <a:ext cx="9144000" cy="4025900"/>
          </a:xfrm>
        </p:spPr>
        <p:txBody>
          <a:bodyPr/>
          <a:p>
            <a:endParaRPr lang="zh-CN" altLang="en-US"/>
          </a:p>
          <a:p>
            <a:endParaRPr lang="zh-CN" altLang="en-US"/>
          </a:p>
          <a:p>
            <a:r>
              <a:rPr lang="zh-CN" altLang="en-US"/>
              <a:t>一个问题：</a:t>
            </a:r>
            <a:endParaRPr lang="zh-CN" altLang="en-US"/>
          </a:p>
          <a:p>
            <a:r>
              <a:rPr lang="zh-CN" altLang="en-US"/>
              <a:t>投入一场获得预期的活动，</a:t>
            </a:r>
            <a:endParaRPr lang="zh-CN" altLang="en-US"/>
          </a:p>
          <a:p>
            <a:r>
              <a:rPr lang="zh-CN" altLang="en-US"/>
              <a:t>怎么用最低的成本，撬动一个咖位最高的局？</a:t>
            </a:r>
            <a:endParaRPr lang="zh-CN" altLang="en-US"/>
          </a:p>
          <a:p>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UNIT_PLACING_PICTURE_USER_VIEWPORT" val="{&quot;height&quot;:11760,&quot;width&quot;:10515}"/>
</p:tagLst>
</file>

<file path=ppt/tags/tag37.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BEAUTIFY_FLAG" val="#wm#"/>
  <p:tag name="KSO_WM_TEMPLATE_CATEGORY" val="custom"/>
  <p:tag name="KSO_WM_TEMPLATE_INDEX" val="2020508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PP_MARK_KEY" val="37ef33ad-325e-480b-bfea-46684073dd51"/>
  <p:tag name="COMMONDATA" val="eyJoZGlkIjoiOWFlM2RlNzBjM2RlYTkwNjY4Y2U2OGJhMzA1M2RmMjM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2539</Words>
  <Application>WPS 演示</Application>
  <PresentationFormat>宽屏</PresentationFormat>
  <Paragraphs>340</Paragraphs>
  <Slides>28</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28</vt:i4>
      </vt:variant>
    </vt:vector>
  </HeadingPairs>
  <TitlesOfParts>
    <vt:vector size="48" baseType="lpstr">
      <vt:lpstr>Arial</vt:lpstr>
      <vt:lpstr>宋体</vt:lpstr>
      <vt:lpstr>Wingdings</vt:lpstr>
      <vt:lpstr>黑体</vt:lpstr>
      <vt:lpstr>阿里巴巴普惠体 R</vt:lpstr>
      <vt:lpstr>微软雅黑</vt:lpstr>
      <vt:lpstr>.AppleSystemUIFont</vt:lpstr>
      <vt:lpstr>Segoe Print</vt:lpstr>
      <vt:lpstr>等线</vt:lpstr>
      <vt:lpstr>Arial Unicode MS</vt:lpstr>
      <vt:lpstr>Arial</vt:lpstr>
      <vt:lpstr>方正兰亭粗黑简体</vt:lpstr>
      <vt:lpstr>Huawei Sans</vt:lpstr>
      <vt:lpstr>DejaVu Math TeX Gyre</vt:lpstr>
      <vt:lpstr>Times New Roman</vt:lpstr>
      <vt:lpstr>Helvetica Neue Medium</vt:lpstr>
      <vt:lpstr>Calibri</vt:lpstr>
      <vt:lpstr>方正兰亭黑简体</vt:lpstr>
      <vt:lpstr>Raleway</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关于openGauss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蒋蒋蒋</cp:lastModifiedBy>
  <cp:revision>117</cp:revision>
  <dcterms:created xsi:type="dcterms:W3CDTF">2022-06-28T09:26:00Z</dcterms:created>
  <dcterms:modified xsi:type="dcterms:W3CDTF">2023-10-26T11:51:42Z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74E03725E2A244F89E5C6AE629E7E5B5</vt:lpwstr>
  </property>
  <property fmtid="{D5CDD505-2E9C-101B-9397-08002B2CF9AE}" pid="3" name="KSOProductBuildVer">
    <vt:lpwstr>2052-11.1.0.11744</vt:lpwstr>
  </property>
</Properties>
</file>