
<file path=[Content_Types].xml><?xml version="1.0" encoding="utf-8"?>
<Types xmlns="http://schemas.openxmlformats.org/package/2006/content-types"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7"/>
  </p:notesMasterIdLst>
  <p:sldIdLst>
    <p:sldId id="340" r:id="rId4"/>
    <p:sldId id="314" r:id="rId5"/>
    <p:sldId id="286" r:id="rId6"/>
    <p:sldId id="287" r:id="rId8"/>
    <p:sldId id="288" r:id="rId9"/>
    <p:sldId id="290" r:id="rId10"/>
    <p:sldId id="291" r:id="rId11"/>
    <p:sldId id="293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66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1pPr>
    <a:lvl2pPr marL="0" marR="0" indent="4572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2pPr>
    <a:lvl3pPr marL="0" marR="0" indent="9144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3pPr>
    <a:lvl4pPr marL="0" marR="0" indent="13716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4pPr>
    <a:lvl5pPr marL="0" marR="0" indent="18288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5pPr>
    <a:lvl6pPr marL="0" marR="0" indent="22860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6pPr>
    <a:lvl7pPr marL="0" marR="0" indent="27432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7pPr>
    <a:lvl8pPr marL="0" marR="0" indent="32004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8pPr>
    <a:lvl9pPr marL="0" marR="0" indent="36576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211" name="Shape 21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40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42.xml"/><Relationship Id="rId4" Type="http://schemas.openxmlformats.org/officeDocument/2006/relationships/image" Target="../media/image2.png"/><Relationship Id="rId3" Type="http://schemas.openxmlformats.org/officeDocument/2006/relationships/tags" Target="../tags/tag4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48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tags" Target="../tags/tag51.xml"/><Relationship Id="rId5" Type="http://schemas.openxmlformats.org/officeDocument/2006/relationships/image" Target="../media/image4.png"/><Relationship Id="rId4" Type="http://schemas.openxmlformats.org/officeDocument/2006/relationships/tags" Target="../tags/tag50.xml"/><Relationship Id="rId3" Type="http://schemas.openxmlformats.org/officeDocument/2006/relationships/image" Target="../media/image2.png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1.xml"/><Relationship Id="rId7" Type="http://schemas.openxmlformats.org/officeDocument/2006/relationships/image" Target="../media/image10.png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8" Type="http://schemas.openxmlformats.org/officeDocument/2006/relationships/image" Target="../media/image7.png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image" Target="../media/image6.png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image" Target="../media/image2.png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.xml"/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2.xml"/><Relationship Id="rId2" Type="http://schemas.openxmlformats.org/officeDocument/2006/relationships/image" Target="../media/image8.png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tags" Target="../tags/tag21.xml"/><Relationship Id="rId5" Type="http://schemas.openxmlformats.org/officeDocument/2006/relationships/image" Target="../media/image4.png"/><Relationship Id="rId4" Type="http://schemas.openxmlformats.org/officeDocument/2006/relationships/tags" Target="../tags/tag20.xml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31.xml"/><Relationship Id="rId7" Type="http://schemas.openxmlformats.org/officeDocument/2006/relationships/image" Target="../media/image10.png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8" Type="http://schemas.openxmlformats.org/officeDocument/2006/relationships/image" Target="../media/image7.png"/><Relationship Id="rId17" Type="http://schemas.openxmlformats.org/officeDocument/2006/relationships/tags" Target="../tags/tag37.xml"/><Relationship Id="rId16" Type="http://schemas.openxmlformats.org/officeDocument/2006/relationships/tags" Target="../tags/tag36.xml"/><Relationship Id="rId15" Type="http://schemas.openxmlformats.org/officeDocument/2006/relationships/image" Target="../media/image6.png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image" Target="../media/image2.png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13840" y="4321810"/>
            <a:ext cx="12269470" cy="2651760"/>
          </a:xfrm>
        </p:spPr>
        <p:txBody>
          <a:bodyPr/>
          <a:lstStyle>
            <a:lvl1pPr>
              <a:defRPr>
                <a:latin typeface="思源黑体 CN Bold" panose="020B0800000000000000" pitchFamily="34" charset="-128"/>
                <a:ea typeface="思源黑体 CN Bold" panose="020B0800000000000000" pitchFamily="34" charset="-128"/>
                <a:cs typeface="Segoe UI" panose="020B0502040204020203" pitchFamily="34" charset="0"/>
              </a:defRPr>
            </a:lvl1pPr>
          </a:lstStyle>
          <a:p>
            <a:r>
              <a:rPr lang="en-US" altLang="zh-CN" dirty="0"/>
              <a:t>Click here to edit </a:t>
            </a:r>
            <a:br>
              <a:rPr lang="zh-CN" altLang="en-US" dirty="0"/>
            </a:br>
            <a:r>
              <a:rPr lang="en-US" altLang="zh-CN" dirty="0"/>
              <a:t>Mater</a:t>
            </a:r>
            <a:r>
              <a:rPr lang="zh-CN" altLang="en-US" dirty="0"/>
              <a:t> </a:t>
            </a:r>
            <a:r>
              <a:rPr lang="en-US" altLang="zh-CN" dirty="0"/>
              <a:t>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4" name="图片 23" descr="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76400" y="1069340"/>
            <a:ext cx="3615690" cy="1217930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 hasCustomPrompt="1"/>
          </p:nvPr>
        </p:nvSpPr>
        <p:spPr>
          <a:xfrm>
            <a:off x="1513840" y="7559040"/>
            <a:ext cx="12270740" cy="1732280"/>
          </a:xfrm>
        </p:spPr>
        <p:txBody>
          <a:bodyPr/>
          <a:lstStyle>
            <a:lvl1pPr marL="0" indent="0" algn="l">
              <a:buNone/>
              <a:defRPr sz="4800">
                <a:latin typeface="+mj-ea"/>
                <a:ea typeface="+mj-ea"/>
                <a:cs typeface="Segoe UI" panose="020B0502040204020203" pitchFamily="34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altLang="zh-CN" dirty="0"/>
              <a:t>Click here to edit Master subtitle style</a:t>
            </a:r>
            <a:endParaRPr lang="zh-CN" altLang="en-US" dirty="0"/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24385270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7200"/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585600" y="608400"/>
            <a:ext cx="23212800" cy="1249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7200"/>
          </a:p>
        </p:txBody>
      </p:sp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0" y="1918448"/>
            <a:ext cx="24384000" cy="987910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7200">
              <a:sym typeface="+mn-ea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13840" y="4321810"/>
            <a:ext cx="12269470" cy="2651760"/>
          </a:xfrm>
        </p:spPr>
        <p:txBody>
          <a:bodyPr/>
          <a:lstStyle>
            <a:lvl1pPr>
              <a:defRPr>
                <a:latin typeface="思源黑体 CN Bold" panose="020B0800000000000000" pitchFamily="34" charset="-128"/>
                <a:ea typeface="思源黑体 CN Bold" panose="020B0800000000000000" pitchFamily="34" charset="-128"/>
                <a:cs typeface="Segoe UI" panose="020B0502040204020203" pitchFamily="34" charset="0"/>
              </a:defRPr>
            </a:lvl1pPr>
          </a:lstStyle>
          <a:p>
            <a:r>
              <a:rPr lang="en-US" altLang="zh-CN" dirty="0"/>
              <a:t>Click here to edit </a:t>
            </a:r>
            <a:br>
              <a:rPr lang="zh-CN" altLang="en-US" dirty="0"/>
            </a:br>
            <a:r>
              <a:rPr lang="en-US" altLang="zh-CN" dirty="0"/>
              <a:t>Mater</a:t>
            </a:r>
            <a:r>
              <a:rPr lang="zh-CN" altLang="en-US" dirty="0"/>
              <a:t> </a:t>
            </a:r>
            <a:r>
              <a:rPr lang="en-US" altLang="zh-CN" dirty="0"/>
              <a:t>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CB99A3A-7869-41F2-BAD1-8578154A79B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76400" y="1069340"/>
            <a:ext cx="3615690" cy="1217930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 hasCustomPrompt="1"/>
          </p:nvPr>
        </p:nvSpPr>
        <p:spPr>
          <a:xfrm>
            <a:off x="1513840" y="7559040"/>
            <a:ext cx="12270740" cy="1732280"/>
          </a:xfrm>
        </p:spPr>
        <p:txBody>
          <a:bodyPr/>
          <a:lstStyle>
            <a:lvl1pPr marL="0" indent="0" algn="l">
              <a:buNone/>
              <a:defRPr sz="4800">
                <a:latin typeface="+mj-ea"/>
                <a:ea typeface="+mj-ea"/>
                <a:cs typeface="Segoe UI" panose="020B0502040204020203" pitchFamily="34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altLang="zh-CN" dirty="0"/>
              <a:t>Click here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7339330" y="-1270"/>
            <a:ext cx="16842740" cy="13716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728690" y="1123950"/>
            <a:ext cx="3615690" cy="1217930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276320" y="4991100"/>
            <a:ext cx="7454900" cy="8774430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1676400" y="1122680"/>
            <a:ext cx="13803630" cy="11231880"/>
          </a:xfrm>
        </p:spPr>
        <p:txBody>
          <a:bodyPr/>
          <a:lstStyle>
            <a:lvl1pPr marL="0" indent="0">
              <a:buNone/>
              <a:defRPr>
                <a:latin typeface="思源黑体 CN Medium" panose="020B0600000000000000" charset="-122"/>
                <a:ea typeface="思源黑体 CN Medium" panose="020B0600000000000000" charset="-122"/>
              </a:defRPr>
            </a:lvl1pPr>
            <a:lvl2pPr marL="9144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666200" y="7120890"/>
            <a:ext cx="1094740" cy="1234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思源黑体 CN Medium" panose="020B0600000000000000" pitchFamily="34" charset="-128"/>
                <a:ea typeface="思源黑体 CN Medium" panose="020B0600000000000000" pitchFamily="34" charset="-128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728690" y="1123950"/>
            <a:ext cx="3615690" cy="1217930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 rot="5400000">
            <a:off x="3048000" y="3093720"/>
            <a:ext cx="426720" cy="42672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4" name="椭圆 13"/>
          <p:cNvSpPr/>
          <p:nvPr userDrawn="1">
            <p:custDataLst>
              <p:tags r:id="rId5"/>
            </p:custDataLst>
          </p:nvPr>
        </p:nvSpPr>
        <p:spPr>
          <a:xfrm rot="19860000">
            <a:off x="14814550" y="11416030"/>
            <a:ext cx="440690" cy="44069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705830" y="11564620"/>
            <a:ext cx="7651750" cy="2132330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1270" y="8910320"/>
            <a:ext cx="5146040" cy="4969510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9"/>
            </p:custDataLst>
          </p:nvPr>
        </p:nvSpPr>
        <p:spPr>
          <a:xfrm rot="15300000">
            <a:off x="22217380" y="4163060"/>
            <a:ext cx="440690" cy="44069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思源黑体 CN Medium" panose="020B0600000000000000" charset="-122"/>
                <a:ea typeface="思源黑体 CN Medium" panose="020B0600000000000000" charset="-122"/>
              </a:defRPr>
            </a:lvl1pPr>
            <a:lvl2pPr marL="9144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思源黑体 CN Medium" panose="020B0600000000000000" pitchFamily="34" charset="-128"/>
                <a:ea typeface="思源黑体 CN Medium" panose="020B0600000000000000" pitchFamily="34" charset="-128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365740"/>
            <a:ext cx="4564380" cy="335026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602710" y="11730990"/>
            <a:ext cx="7124700" cy="1985010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476970" y="8618220"/>
            <a:ext cx="2907030" cy="50977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>
                <a:latin typeface="思源黑体 CN Bold" panose="020B0800000000000000" pitchFamily="34" charset="-128"/>
                <a:ea typeface="思源黑体 CN Bold" panose="020B0800000000000000" pitchFamily="34" charset="-128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>
                <a:latin typeface="思源黑体 CN Medium" panose="020B0600000000000000" charset="-122"/>
                <a:ea typeface="思源黑体 CN Medium" panose="020B0600000000000000" charset="-122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728690" y="1123950"/>
            <a:ext cx="3615690" cy="1217930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r="57922" b="63188"/>
          <a:stretch>
            <a:fillRect/>
          </a:stretch>
        </p:blipFill>
        <p:spPr>
          <a:xfrm>
            <a:off x="19725640" y="9732010"/>
            <a:ext cx="3869690" cy="3983990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209550" y="11158220"/>
            <a:ext cx="6539230" cy="4331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  <a:latin typeface="思源黑体 CN Medium" panose="020B0600000000000000" pitchFamily="34" charset="-128"/>
                <a:ea typeface="思源黑体 CN Medium" panose="020B0600000000000000" pitchFamily="34" charset="-128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  <a:latin typeface="+mn-lt"/>
              </a:defRPr>
            </a:lvl1pPr>
            <a:lvl2pPr marL="9144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728690" y="1123950"/>
            <a:ext cx="3615690" cy="1217930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705830" y="11583670"/>
            <a:ext cx="7651750" cy="2132330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0365740"/>
            <a:ext cx="4564380" cy="335026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6"/>
            </p:custDataLst>
          </p:nvPr>
        </p:nvSpPr>
        <p:spPr>
          <a:xfrm rot="19860000">
            <a:off x="23427690" y="5753100"/>
            <a:ext cx="440690" cy="440690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9" name="椭圆 8"/>
          <p:cNvSpPr/>
          <p:nvPr userDrawn="1">
            <p:custDataLst>
              <p:tags r:id="rId7"/>
            </p:custDataLst>
          </p:nvPr>
        </p:nvSpPr>
        <p:spPr>
          <a:xfrm rot="5400000">
            <a:off x="15880080" y="730250"/>
            <a:ext cx="426720" cy="42672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" name="椭圆 9"/>
          <p:cNvSpPr/>
          <p:nvPr userDrawn="1">
            <p:custDataLst>
              <p:tags r:id="rId8"/>
            </p:custDataLst>
          </p:nvPr>
        </p:nvSpPr>
        <p:spPr>
          <a:xfrm rot="15300000">
            <a:off x="2009140" y="7782560"/>
            <a:ext cx="440690" cy="44069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2"/>
            </p:custDataLst>
          </p:nvPr>
        </p:nvSpPr>
        <p:spPr>
          <a:xfrm>
            <a:off x="2023890" y="7549188"/>
            <a:ext cx="8220075" cy="2676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WeChat Official Account:</a:t>
            </a:r>
            <a:r>
              <a:rPr lang="en-US" altLang="zh-CN" sz="28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r>
              <a:rPr 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KAIYUANSHE</a:t>
            </a:r>
            <a:endParaRPr lang="en-US" sz="28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WeChat Channels:</a:t>
            </a:r>
            <a:r>
              <a:rPr lang="en-US" altLang="zh-CN" sz="28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r>
              <a:rPr 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KAIYUANSHE</a:t>
            </a:r>
            <a:endParaRPr lang="en-US" sz="28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Weibo:</a:t>
            </a:r>
            <a:r>
              <a:rPr lang="en-US" altLang="zh-CN" sz="28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endParaRPr lang="zh-CN" altLang="en-US" sz="28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sz="2800" kern="1700" dirty="0" err="1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Bilibili</a:t>
            </a:r>
            <a:r>
              <a:rPr 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:</a:t>
            </a:r>
            <a:r>
              <a:rPr lang="en-US" sz="28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  <a:sym typeface="+mn-ea"/>
              </a:rPr>
              <a:t>开源社</a:t>
            </a:r>
            <a:r>
              <a:rPr 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  <a:sym typeface="+mn-ea"/>
              </a:rPr>
              <a:t>KAIYUANSHE</a:t>
            </a:r>
            <a:endParaRPr lang="zh-CN" altLang="en-US" sz="28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3"/>
            </p:custDataLst>
          </p:nvPr>
        </p:nvSpPr>
        <p:spPr>
          <a:xfrm>
            <a:off x="10083078" y="7548406"/>
            <a:ext cx="5095875" cy="2676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700" dirty="0" err="1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Jianshu</a:t>
            </a:r>
            <a:r>
              <a:rPr lang="en-US" altLang="zh-CN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:</a:t>
            </a:r>
            <a:r>
              <a:rPr lang="en-US" altLang="zh-CN" sz="28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endParaRPr lang="zh-CN" altLang="en-US" sz="28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700" dirty="0" err="1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TouTiao</a:t>
            </a:r>
            <a:r>
              <a:rPr lang="en-US" altLang="zh-CN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:</a:t>
            </a:r>
            <a:r>
              <a:rPr lang="en-US" altLang="zh-CN" sz="28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endParaRPr lang="zh-CN" altLang="en-US" sz="28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Facebook:</a:t>
            </a:r>
            <a:r>
              <a:rPr lang="en-US" altLang="zh-CN" sz="28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en-US" altLang="zh-CN" sz="2800" kern="1700" dirty="0" err="1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KaiyuansheChina</a:t>
            </a:r>
            <a:endParaRPr lang="en-US" altLang="zh-CN" sz="28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Twitter: </a:t>
            </a:r>
            <a:r>
              <a:rPr lang="zh-CN" alt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r>
              <a:rPr lang="en-US" altLang="zh-CN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KAIYUANSHE</a:t>
            </a:r>
            <a:endParaRPr lang="en-US" altLang="zh-CN" sz="28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6156940" y="6346192"/>
            <a:ext cx="2940050" cy="5107941"/>
            <a:chOff x="15532" y="5341"/>
            <a:chExt cx="2488" cy="4321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15532" y="8804"/>
              <a:ext cx="2488" cy="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445185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Scan to Follow KAIYUANSHE WeChat Account</a:t>
              </a:r>
              <a:endParaRPr lang="zh-CN" altLang="en-US" sz="2000" dirty="0">
                <a:solidFill>
                  <a:srgbClr val="445185"/>
                </a:solidFill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728690" y="1123950"/>
            <a:ext cx="3615690" cy="12179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12"/>
            </p:custDataLst>
          </p:nvPr>
        </p:nvSpPr>
        <p:spPr>
          <a:xfrm rot="1980000">
            <a:off x="15966440" y="3083560"/>
            <a:ext cx="600710" cy="613410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2" name="椭圆 1"/>
          <p:cNvSpPr/>
          <p:nvPr userDrawn="1">
            <p:custDataLst>
              <p:tags r:id="rId13"/>
            </p:custDataLst>
          </p:nvPr>
        </p:nvSpPr>
        <p:spPr>
          <a:xfrm rot="15300000">
            <a:off x="22044660" y="4315460"/>
            <a:ext cx="584200" cy="5842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-1413510" y="11583670"/>
            <a:ext cx="7651750" cy="2132330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16"/>
            </p:custDataLst>
          </p:nvPr>
        </p:nvSpPr>
        <p:spPr>
          <a:xfrm rot="5400000">
            <a:off x="6689090" y="11732260"/>
            <a:ext cx="544830" cy="544830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1476970" y="9456420"/>
            <a:ext cx="2907030" cy="509778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2024380" y="1661160"/>
            <a:ext cx="11851640" cy="492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思源黑体 CN Bold" panose="020B0800000000000000" pitchFamily="34" charset="-128"/>
                <a:ea typeface="思源黑体 CN Bold" panose="020B0800000000000000" pitchFamily="34" charset="-128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7339330" y="-1270"/>
            <a:ext cx="16842740" cy="13716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728690" y="1123950"/>
            <a:ext cx="3615690" cy="1217930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276320" y="4991100"/>
            <a:ext cx="7454900" cy="8774430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1676400" y="1122680"/>
            <a:ext cx="13803630" cy="11231880"/>
          </a:xfrm>
        </p:spPr>
        <p:txBody>
          <a:bodyPr/>
          <a:lstStyle>
            <a:lvl1pPr marL="0" indent="0">
              <a:buNone/>
              <a:defRPr>
                <a:latin typeface="思源黑体 CN Medium" panose="020B0600000000000000" charset="-122"/>
                <a:ea typeface="思源黑体 CN Medium" panose="020B0600000000000000" charset="-122"/>
              </a:defRPr>
            </a:lvl1pPr>
            <a:lvl2pPr marL="9144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23" name="图片 22" descr="小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66200" y="7120890"/>
            <a:ext cx="1094740" cy="123444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思源黑体 CN Medium" panose="020B0600000000000000" pitchFamily="34" charset="-128"/>
                <a:ea typeface="思源黑体 CN Medium" panose="020B0600000000000000" pitchFamily="34" charset="-128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728690" y="1123950"/>
            <a:ext cx="3615690" cy="1217930"/>
          </a:xfrm>
          <a:prstGeom prst="rect">
            <a:avLst/>
          </a:prstGeom>
        </p:spPr>
      </p:pic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 rot="5400000">
            <a:off x="3048000" y="3093720"/>
            <a:ext cx="426720" cy="42672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sp>
        <p:nvSpPr>
          <p:cNvPr id="14" name="椭圆 13"/>
          <p:cNvSpPr/>
          <p:nvPr>
            <p:custDataLst>
              <p:tags r:id="rId5"/>
            </p:custDataLst>
          </p:nvPr>
        </p:nvSpPr>
        <p:spPr>
          <a:xfrm rot="19860000">
            <a:off x="14814550" y="11416030"/>
            <a:ext cx="440690" cy="44069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pic>
        <p:nvPicPr>
          <p:cNvPr id="40" name="图片 39" descr="山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705830" y="11564620"/>
            <a:ext cx="7651750" cy="2132330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270" y="8910320"/>
            <a:ext cx="5146040" cy="4969510"/>
          </a:xfrm>
          <a:prstGeom prst="rect">
            <a:avLst/>
          </a:prstGeom>
        </p:spPr>
      </p:pic>
      <p:sp>
        <p:nvSpPr>
          <p:cNvPr id="6" name="椭圆 5"/>
          <p:cNvSpPr/>
          <p:nvPr>
            <p:custDataLst>
              <p:tags r:id="rId9"/>
            </p:custDataLst>
          </p:nvPr>
        </p:nvSpPr>
        <p:spPr>
          <a:xfrm rot="15300000">
            <a:off x="22217380" y="4163060"/>
            <a:ext cx="440690" cy="44069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思源黑体 CN Medium" panose="020B0600000000000000" charset="-122"/>
                <a:ea typeface="思源黑体 CN Medium" panose="020B0600000000000000" charset="-122"/>
              </a:defRPr>
            </a:lvl1pPr>
            <a:lvl2pPr marL="9144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思源黑体 CN Medium" panose="020B0600000000000000" pitchFamily="34" charset="-128"/>
                <a:ea typeface="思源黑体 CN Medium" panose="020B0600000000000000" pitchFamily="34" charset="-128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5740"/>
            <a:ext cx="4564380" cy="335026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602710" y="11730990"/>
            <a:ext cx="7124700" cy="1985010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6970" y="8618220"/>
            <a:ext cx="2907030" cy="5097780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6"/>
            </p:custDataLst>
          </p:nvPr>
        </p:nvSpPr>
        <p:spPr>
          <a:xfrm>
            <a:off x="532130" y="627380"/>
            <a:ext cx="23366730" cy="1126998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7200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2844800" y="8128000"/>
            <a:ext cx="10566400" cy="254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7200"/>
          </a:p>
        </p:txBody>
      </p:sp>
      <p:sp>
        <p:nvSpPr>
          <p:cNvPr id="7" name="任意形状 8"/>
          <p:cNvSpPr/>
          <p:nvPr userDrawn="1">
            <p:custDataLst>
              <p:tags r:id="rId8"/>
            </p:custDataLst>
          </p:nvPr>
        </p:nvSpPr>
        <p:spPr>
          <a:xfrm>
            <a:off x="18961424" y="626008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9"/>
            </p:custDataLst>
          </p:nvPr>
        </p:nvSpPr>
        <p:spPr>
          <a:xfrm rot="10800000">
            <a:off x="522030" y="8226056"/>
            <a:ext cx="3774830" cy="368024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highlight>
                <a:srgbClr val="1171F1"/>
              </a:highlight>
            </a:endParaRPr>
          </a:p>
        </p:txBody>
      </p:sp>
      <p:sp>
        <p:nvSpPr>
          <p:cNvPr id="11" name="任意形状 8"/>
          <p:cNvSpPr/>
          <p:nvPr userDrawn="1">
            <p:custDataLst>
              <p:tags r:id="rId10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highlight>
                <a:srgbClr val="1171F1"/>
              </a:highlight>
            </a:endParaRPr>
          </a:p>
        </p:txBody>
      </p:sp>
      <p:sp>
        <p:nvSpPr>
          <p:cNvPr id="12" name="任意形状 8"/>
          <p:cNvSpPr/>
          <p:nvPr userDrawn="1">
            <p:custDataLst>
              <p:tags r:id="rId11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highlight>
                <a:srgbClr val="1171F1"/>
              </a:highlight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>
                <a:latin typeface="思源黑体 CN Bold" panose="020B0800000000000000" pitchFamily="34" charset="-128"/>
                <a:ea typeface="思源黑体 CN Bold" panose="020B0800000000000000" pitchFamily="34" charset="-128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>
                <a:latin typeface="思源黑体 CN Medium" panose="020B0600000000000000" charset="-122"/>
                <a:ea typeface="思源黑体 CN Medium" panose="020B0600000000000000" charset="-122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728690" y="1123950"/>
            <a:ext cx="3615690" cy="1217930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57922" b="63188"/>
          <a:stretch>
            <a:fillRect/>
          </a:stretch>
        </p:blipFill>
        <p:spPr>
          <a:xfrm>
            <a:off x="19725640" y="9732010"/>
            <a:ext cx="3869690" cy="3983990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209550" y="11158220"/>
            <a:ext cx="6539230" cy="433197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  <a:latin typeface="思源黑体 CN Medium" panose="020B0600000000000000" pitchFamily="34" charset="-128"/>
                <a:ea typeface="思源黑体 CN Medium" panose="020B0600000000000000" pitchFamily="34" charset="-128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  <a:latin typeface="+mn-lt"/>
              </a:defRPr>
            </a:lvl1pPr>
            <a:lvl2pPr marL="9144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728690" y="1123950"/>
            <a:ext cx="3615690" cy="1217930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5830" y="11583670"/>
            <a:ext cx="7651750" cy="2132330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365740"/>
            <a:ext cx="4564380" cy="3350260"/>
          </a:xfrm>
          <a:prstGeom prst="rect">
            <a:avLst/>
          </a:prstGeom>
        </p:spPr>
      </p:pic>
      <p:sp>
        <p:nvSpPr>
          <p:cNvPr id="19" name="椭圆 18"/>
          <p:cNvSpPr/>
          <p:nvPr>
            <p:custDataLst>
              <p:tags r:id="rId6"/>
            </p:custDataLst>
          </p:nvPr>
        </p:nvSpPr>
        <p:spPr>
          <a:xfrm rot="19860000">
            <a:off x="23427690" y="5753100"/>
            <a:ext cx="440690" cy="440690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 rot="5400000">
            <a:off x="15880080" y="730250"/>
            <a:ext cx="426720" cy="42672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sp>
        <p:nvSpPr>
          <p:cNvPr id="10" name="椭圆 9"/>
          <p:cNvSpPr/>
          <p:nvPr>
            <p:custDataLst>
              <p:tags r:id="rId8"/>
            </p:custDataLst>
          </p:nvPr>
        </p:nvSpPr>
        <p:spPr>
          <a:xfrm rot="15300000">
            <a:off x="2009140" y="7782560"/>
            <a:ext cx="440690" cy="44069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>
            <p:custDataLst>
              <p:tags r:id="rId2"/>
            </p:custDataLst>
          </p:nvPr>
        </p:nvSpPr>
        <p:spPr>
          <a:xfrm>
            <a:off x="2023890" y="7549188"/>
            <a:ext cx="8220075" cy="2676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WeChat Official Account:</a:t>
            </a:r>
            <a:r>
              <a:rPr lang="en-US" altLang="zh-CN" sz="28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r>
              <a:rPr 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KAIYUANSHE</a:t>
            </a:r>
            <a:endParaRPr lang="en-US" sz="28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WeChat Channels:</a:t>
            </a:r>
            <a:r>
              <a:rPr lang="en-US" altLang="zh-CN" sz="28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r>
              <a:rPr 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KAIYUANSHE</a:t>
            </a:r>
            <a:endParaRPr lang="en-US" sz="28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Weibo:</a:t>
            </a:r>
            <a:r>
              <a:rPr lang="en-US" altLang="zh-CN" sz="28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endParaRPr lang="zh-CN" altLang="en-US" sz="28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sz="2800" kern="1700" dirty="0" err="1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Bilibili</a:t>
            </a:r>
            <a:r>
              <a:rPr 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:</a:t>
            </a:r>
            <a:r>
              <a:rPr lang="en-US" sz="28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  <a:sym typeface="+mn-ea"/>
              </a:rPr>
              <a:t>开源社</a:t>
            </a:r>
            <a:r>
              <a:rPr 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  <a:sym typeface="+mn-ea"/>
              </a:rPr>
              <a:t>KAIYUANSHE</a:t>
            </a:r>
            <a:endParaRPr lang="zh-CN" altLang="en-US" sz="28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>
            <p:custDataLst>
              <p:tags r:id="rId3"/>
            </p:custDataLst>
          </p:nvPr>
        </p:nvSpPr>
        <p:spPr>
          <a:xfrm>
            <a:off x="10083078" y="7548406"/>
            <a:ext cx="5095875" cy="2676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700" dirty="0" err="1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Jianshu</a:t>
            </a:r>
            <a:r>
              <a:rPr lang="en-US" altLang="zh-CN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:</a:t>
            </a:r>
            <a:r>
              <a:rPr lang="en-US" altLang="zh-CN" sz="28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endParaRPr lang="zh-CN" altLang="en-US" sz="28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700" dirty="0" err="1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TouTiao</a:t>
            </a:r>
            <a:r>
              <a:rPr lang="en-US" altLang="zh-CN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:</a:t>
            </a:r>
            <a:r>
              <a:rPr lang="en-US" altLang="zh-CN" sz="28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endParaRPr lang="zh-CN" altLang="en-US" sz="28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Facebook:</a:t>
            </a:r>
            <a:r>
              <a:rPr lang="en-US" altLang="zh-CN" sz="28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en-US" altLang="zh-CN" sz="2800" kern="1700" dirty="0" err="1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KaiyuansheChina</a:t>
            </a:r>
            <a:endParaRPr lang="en-US" altLang="zh-CN" sz="28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Twitter: </a:t>
            </a:r>
            <a:r>
              <a:rPr lang="zh-CN" altLang="en-US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r>
              <a:rPr lang="en-US" altLang="zh-CN" sz="28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KAIYUANSHE</a:t>
            </a:r>
            <a:endParaRPr lang="en-US" altLang="zh-CN" sz="28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6156940" y="6346192"/>
            <a:ext cx="2940050" cy="5107941"/>
            <a:chOff x="15532" y="5341"/>
            <a:chExt cx="2488" cy="4321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/>
            </a:p>
          </p:txBody>
        </p:sp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15532" y="8804"/>
              <a:ext cx="2488" cy="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445185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Scan to Follow KAIYUANSHE WeChat Account</a:t>
              </a:r>
              <a:endParaRPr lang="zh-CN" altLang="en-US" sz="2000" dirty="0">
                <a:solidFill>
                  <a:srgbClr val="445185"/>
                </a:solidFill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728690" y="1123950"/>
            <a:ext cx="3615690" cy="1217930"/>
          </a:xfrm>
          <a:prstGeom prst="rect">
            <a:avLst/>
          </a:prstGeom>
        </p:spPr>
      </p:pic>
      <p:sp>
        <p:nvSpPr>
          <p:cNvPr id="19" name="椭圆 18"/>
          <p:cNvSpPr/>
          <p:nvPr>
            <p:custDataLst>
              <p:tags r:id="rId12"/>
            </p:custDataLst>
          </p:nvPr>
        </p:nvSpPr>
        <p:spPr>
          <a:xfrm rot="1980000">
            <a:off x="15966440" y="3083560"/>
            <a:ext cx="600710" cy="613410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sp>
        <p:nvSpPr>
          <p:cNvPr id="2" name="椭圆 1"/>
          <p:cNvSpPr/>
          <p:nvPr>
            <p:custDataLst>
              <p:tags r:id="rId13"/>
            </p:custDataLst>
          </p:nvPr>
        </p:nvSpPr>
        <p:spPr>
          <a:xfrm rot="15300000">
            <a:off x="22044660" y="4315460"/>
            <a:ext cx="584200" cy="5842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pic>
        <p:nvPicPr>
          <p:cNvPr id="6" name="图片 5" descr="山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-1413510" y="11583670"/>
            <a:ext cx="7651750" cy="2132330"/>
          </a:xfrm>
          <a:prstGeom prst="rect">
            <a:avLst/>
          </a:prstGeom>
        </p:spPr>
      </p:pic>
      <p:sp>
        <p:nvSpPr>
          <p:cNvPr id="15" name="椭圆 14"/>
          <p:cNvSpPr/>
          <p:nvPr>
            <p:custDataLst>
              <p:tags r:id="rId16"/>
            </p:custDataLst>
          </p:nvPr>
        </p:nvSpPr>
        <p:spPr>
          <a:xfrm rot="5400000">
            <a:off x="6689090" y="11732260"/>
            <a:ext cx="544830" cy="544830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pic>
        <p:nvPicPr>
          <p:cNvPr id="20" name="图片 19" descr="山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1476970" y="9456420"/>
            <a:ext cx="2907030" cy="509778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2024380" y="1661160"/>
            <a:ext cx="11851640" cy="492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思源黑体 CN Bold" panose="020B0800000000000000" pitchFamily="34" charset="-128"/>
                <a:ea typeface="思源黑体 CN Bold" panose="020B0800000000000000" pitchFamily="34" charset="-128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tags" Target="../tags/tag6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7566660" y="12623800"/>
            <a:ext cx="9250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The</a:t>
            </a:r>
            <a:r>
              <a:rPr lang="en-US"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</a:t>
            </a:r>
            <a:r>
              <a:rPr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8th</a:t>
            </a:r>
            <a:r>
              <a:rPr lang="en-US"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</a:t>
            </a:r>
            <a:r>
              <a:rPr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China </a:t>
            </a:r>
            <a:r>
              <a:rPr lang="en-US"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</a:t>
            </a:r>
            <a:r>
              <a:rPr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Open</a:t>
            </a:r>
            <a:r>
              <a:rPr lang="en-US"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</a:t>
            </a:r>
            <a:r>
              <a:rPr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Source</a:t>
            </a:r>
            <a:r>
              <a:rPr lang="en-US"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</a:t>
            </a:r>
            <a:r>
              <a:rPr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Conference （COSCon 2023）</a:t>
            </a:r>
            <a:endParaRPr dirty="0">
              <a:solidFill>
                <a:srgbClr val="363E7D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720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rgbClr val="445185"/>
          </a:solidFill>
          <a:latin typeface="思源黑体 CN Bold" panose="020B0800000000000000" charset="-122"/>
          <a:ea typeface="思源黑体 CN Bold" panose="020B0800000000000000" charset="-122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ct val="401000"/>
        </a:spcBef>
        <a:buFont typeface="Arial" panose="020B0604020202090204" pitchFamily="34" charset="0"/>
        <a:buNone/>
        <a:defRPr sz="5600" kern="1200">
          <a:solidFill>
            <a:srgbClr val="445185"/>
          </a:solidFill>
          <a:latin typeface="思源黑体 CN Medium" panose="020B0600000000000000" charset="-122"/>
          <a:ea typeface="思源黑体 CN Medium" panose="020B0600000000000000" charset="-122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7566660" y="12623800"/>
            <a:ext cx="9250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The</a:t>
            </a:r>
            <a:r>
              <a:rPr lang="en-US"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</a:t>
            </a:r>
            <a:r>
              <a:rPr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8th</a:t>
            </a:r>
            <a:r>
              <a:rPr lang="en-US"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</a:t>
            </a:r>
            <a:r>
              <a:rPr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China </a:t>
            </a:r>
            <a:r>
              <a:rPr lang="en-US"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</a:t>
            </a:r>
            <a:r>
              <a:rPr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Open</a:t>
            </a:r>
            <a:r>
              <a:rPr lang="en-US"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</a:t>
            </a:r>
            <a:r>
              <a:rPr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Source</a:t>
            </a:r>
            <a:r>
              <a:rPr lang="en-US"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</a:t>
            </a:r>
            <a:r>
              <a:rPr dirty="0">
                <a:solidFill>
                  <a:srgbClr val="363E7D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Conference （COSCon 2023）</a:t>
            </a:r>
            <a:endParaRPr dirty="0">
              <a:solidFill>
                <a:srgbClr val="363E7D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rgbClr val="445185"/>
          </a:solidFill>
          <a:latin typeface="思源黑体 CN Bold" panose="020B0800000000000000" charset="-122"/>
          <a:ea typeface="思源黑体 CN Bold" panose="020B0800000000000000" charset="-122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ct val="401000"/>
        </a:spcBef>
        <a:buFont typeface="Arial" panose="020B0604020202090204" pitchFamily="34" charset="0"/>
        <a:buNone/>
        <a:defRPr sz="5600" kern="1200">
          <a:solidFill>
            <a:srgbClr val="445185"/>
          </a:solidFill>
          <a:latin typeface="思源黑体 CN Medium" panose="020B0600000000000000" charset="-122"/>
          <a:ea typeface="思源黑体 CN Medium" panose="020B0600000000000000" charset="-122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ct val="201000"/>
        </a:spcBef>
        <a:buFont typeface="Arial" panose="020B060402020209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69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../media/image18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08.xml"/><Relationship Id="rId4" Type="http://schemas.openxmlformats.org/officeDocument/2006/relationships/image" Target="../media/image19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11.xml"/><Relationship Id="rId4" Type="http://schemas.openxmlformats.org/officeDocument/2006/relationships/image" Target="../media/image20.png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14.xml"/><Relationship Id="rId4" Type="http://schemas.openxmlformats.org/officeDocument/2006/relationships/image" Target="../media/image21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20.xml"/><Relationship Id="rId4" Type="http://schemas.openxmlformats.org/officeDocument/2006/relationships/image" Target="../media/image22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23.xml"/><Relationship Id="rId4" Type="http://schemas.openxmlformats.org/officeDocument/2006/relationships/image" Target="../media/image23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126.xml"/><Relationship Id="rId4" Type="http://schemas.openxmlformats.org/officeDocument/2006/relationships/image" Target="../media/image24.tiff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29.xml"/><Relationship Id="rId4" Type="http://schemas.openxmlformats.org/officeDocument/2006/relationships/image" Target="../media/image25.png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32.xml"/><Relationship Id="rId4" Type="http://schemas.openxmlformats.org/officeDocument/2006/relationships/image" Target="../media/image26.tiff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0.xml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37.xml"/><Relationship Id="rId4" Type="http://schemas.openxmlformats.org/officeDocument/2006/relationships/image" Target="../media/image20.png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40.xml"/><Relationship Id="rId4" Type="http://schemas.openxmlformats.org/officeDocument/2006/relationships/image" Target="../media/image27.png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tags" Target="../tags/tag14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46.xml"/><Relationship Id="rId4" Type="http://schemas.openxmlformats.org/officeDocument/2006/relationships/image" Target="../media/image30.png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49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9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90.xml"/><Relationship Id="rId4" Type="http://schemas.openxmlformats.org/officeDocument/2006/relationships/image" Target="../media/image13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93.xml"/><Relationship Id="rId4" Type="http://schemas.openxmlformats.org/officeDocument/2006/relationships/image" Target="../media/image14.tiff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tags" Target="../tags/tag9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99.xml"/><Relationship Id="rId4" Type="http://schemas.openxmlformats.org/officeDocument/2006/relationships/image" Target="../media/image17.png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513840" y="4321810"/>
            <a:ext cx="15763508" cy="265176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b="1" dirty="0">
                <a:solidFill>
                  <a:srgbClr val="363E7D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BanyanDB</a:t>
            </a:r>
            <a:br>
              <a:rPr lang="en-US" altLang="zh-CN" b="1" dirty="0">
                <a:solidFill>
                  <a:srgbClr val="363E7D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</a:br>
            <a:r>
              <a:rPr lang="en-US" altLang="zh-CN" sz="4800" b="1" dirty="0">
                <a:solidFill>
                  <a:schemeClr val="accent1">
                    <a:lumMod val="75000"/>
                  </a:schemeClr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Cloud </a:t>
            </a:r>
            <a:r>
              <a:rPr lang="en-US" altLang="zh-CN" sz="4800" b="1" dirty="0">
                <a:solidFill>
                  <a:schemeClr val="accent1">
                    <a:lumMod val="75000"/>
                  </a:schemeClr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Native</a:t>
            </a:r>
            <a:r>
              <a:rPr lang="en-US" altLang="zh-CN" sz="5400" b="1" dirty="0">
                <a:solidFill>
                  <a:srgbClr val="363E7D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</a:t>
            </a:r>
            <a:r>
              <a:rPr lang="en-US" altLang="zh-CN" sz="4800" b="1" dirty="0">
                <a:solidFill>
                  <a:schemeClr val="accent1">
                    <a:lumMod val="75000"/>
                  </a:schemeClr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Observability Database</a:t>
            </a:r>
            <a:endParaRPr lang="en-US" altLang="zh-CN" sz="4800" b="1" dirty="0">
              <a:solidFill>
                <a:schemeClr val="accent1">
                  <a:lumMod val="75000"/>
                </a:schemeClr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1513840" y="7960626"/>
            <a:ext cx="12832080" cy="965200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>
                <a:solidFill>
                  <a:srgbClr val="363E7D"/>
                </a:solidFill>
                <a:latin typeface="思源黑体 CN Medium" panose="020B0600000000000000" pitchFamily="34" charset="-128"/>
                <a:ea typeface="思源黑体 CN Medium" panose="020B0600000000000000" pitchFamily="34" charset="-128"/>
                <a:cs typeface="Segoe UI" panose="020B0502040204020203" pitchFamily="34" charset="0"/>
              </a:rPr>
              <a:t>Gao Hongtao   Tetrate / </a:t>
            </a:r>
            <a:r>
              <a:rPr lang="en-US" altLang="zh-CN" b="1" dirty="0">
                <a:solidFill>
                  <a:srgbClr val="363E7D"/>
                </a:solidFill>
                <a:latin typeface="思源黑体 CN Medium" panose="020B0600000000000000" pitchFamily="34" charset="-128"/>
                <a:ea typeface="思源黑体 CN Medium" panose="020B0600000000000000" pitchFamily="34" charset="-128"/>
                <a:cs typeface="Segoe UI" panose="020B0502040204020203" pitchFamily="34" charset="0"/>
              </a:rPr>
              <a:t>Apache</a:t>
            </a:r>
            <a:endParaRPr lang="en-US" altLang="zh-CN" b="1" dirty="0">
              <a:solidFill>
                <a:srgbClr val="363E7D"/>
              </a:solidFill>
              <a:latin typeface="思源黑体 CN Medium" panose="020B0600000000000000" pitchFamily="34" charset="-128"/>
              <a:ea typeface="思源黑体 CN Medium" panose="020B0600000000000000" pitchFamily="34" charset="-128"/>
              <a:cs typeface="Segoe UI" panose="020B0502040204020203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265" name="Logical Data Model"/>
          <p:cNvSpPr txBox="1"/>
          <p:nvPr>
            <p:ph type="body" idx="4294967295"/>
          </p:nvPr>
        </p:nvSpPr>
        <p:spPr>
          <a:xfrm>
            <a:off x="0" y="887095"/>
            <a:ext cx="16625570" cy="115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200" b="0" i="0" u="none" strike="noStrike" cap="none" spc="0" baseline="0">
                <a:solidFill>
                  <a:srgbClr val="141414"/>
                </a:solidFill>
                <a:uFillTx/>
                <a:latin typeface="OPPOSans B"/>
                <a:ea typeface="OPPOSans B"/>
                <a:cs typeface="OPPOSans B"/>
                <a:sym typeface="OPPOSans B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Logical Data Model</a:t>
            </a:r>
            <a:endParaRPr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266" name="Google Shape;159;p25" descr="Google Shape;159;p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239" y="2888317"/>
            <a:ext cx="15302292" cy="615125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67" name="Pros:…"/>
          <p:cNvSpPr txBox="1"/>
          <p:nvPr>
            <p:custDataLst>
              <p:tags r:id="rId5"/>
            </p:custDataLst>
          </p:nvPr>
        </p:nvSpPr>
        <p:spPr>
          <a:xfrm>
            <a:off x="1312176" y="3475703"/>
            <a:ext cx="4056380" cy="37947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/>
            </a:pPr>
            <a:r>
              <a:rPr sz="2400">
                <a:solidFill>
                  <a:schemeClr val="dk1"/>
                </a:solidFill>
                <a:latin typeface="微软雅黑" charset="0"/>
                <a:ea typeface="微软雅黑" charset="0"/>
              </a:rPr>
              <a:t>Pros:</a:t>
            </a:r>
            <a:endParaRPr sz="2400">
              <a:solidFill>
                <a:schemeClr val="dk1"/>
              </a:solidFill>
              <a:latin typeface="微软雅黑" charset="0"/>
              <a:ea typeface="微软雅黑" charset="0"/>
            </a:endParaRPr>
          </a:p>
          <a:p>
            <a:pPr lvl="1" algn="l">
              <a:defRPr sz="2700"/>
            </a:pPr>
            <a:r>
              <a:rPr sz="2400">
                <a:solidFill>
                  <a:schemeClr val="dk1"/>
                </a:solidFill>
                <a:latin typeface="微软雅黑" charset="0"/>
                <a:ea typeface="微软雅黑" charset="0"/>
              </a:rPr>
              <a:t>Reduce High Cardinality</a:t>
            </a:r>
            <a:endParaRPr sz="2400">
              <a:solidFill>
                <a:schemeClr val="dk1"/>
              </a:solidFill>
              <a:latin typeface="微软雅黑" charset="0"/>
              <a:ea typeface="微软雅黑" charset="0"/>
            </a:endParaRPr>
          </a:p>
          <a:p>
            <a:pPr lvl="1" algn="l">
              <a:defRPr sz="2700"/>
            </a:pPr>
            <a:r>
              <a:rPr sz="2400">
                <a:solidFill>
                  <a:schemeClr val="dk1"/>
                </a:solidFill>
                <a:latin typeface="微软雅黑" charset="0"/>
                <a:ea typeface="微软雅黑" charset="0"/>
              </a:rPr>
              <a:t>Validation</a:t>
            </a:r>
            <a:endParaRPr sz="2400">
              <a:solidFill>
                <a:schemeClr val="dk1"/>
              </a:solidFill>
              <a:latin typeface="微软雅黑" charset="0"/>
              <a:ea typeface="微软雅黑" charset="0"/>
            </a:endParaRPr>
          </a:p>
          <a:p>
            <a:pPr lvl="1" algn="l">
              <a:defRPr sz="2700"/>
            </a:pPr>
            <a:r>
              <a:rPr sz="2400">
                <a:solidFill>
                  <a:schemeClr val="dk1"/>
                </a:solidFill>
                <a:latin typeface="微软雅黑" charset="0"/>
                <a:ea typeface="微软雅黑" charset="0"/>
              </a:rPr>
              <a:t>Querying</a:t>
            </a:r>
            <a:endParaRPr sz="2400">
              <a:solidFill>
                <a:schemeClr val="dk1"/>
              </a:solidFill>
              <a:latin typeface="微软雅黑" charset="0"/>
              <a:ea typeface="微软雅黑" charset="0"/>
            </a:endParaRPr>
          </a:p>
          <a:p>
            <a:pPr lvl="1" algn="l">
              <a:defRPr sz="2700"/>
            </a:pPr>
            <a:r>
              <a:rPr sz="2400">
                <a:solidFill>
                  <a:schemeClr val="dk1"/>
                </a:solidFill>
                <a:latin typeface="微软雅黑" charset="0"/>
                <a:ea typeface="微软雅黑" charset="0"/>
              </a:rPr>
              <a:t>Integration</a:t>
            </a:r>
            <a:endParaRPr sz="2400">
              <a:solidFill>
                <a:schemeClr val="dk1"/>
              </a:solidFill>
              <a:latin typeface="微软雅黑" charset="0"/>
              <a:ea typeface="微软雅黑" charset="0"/>
            </a:endParaRPr>
          </a:p>
          <a:p>
            <a:pPr algn="l">
              <a:defRPr sz="2700"/>
            </a:pPr>
            <a:r>
              <a:rPr sz="2400">
                <a:solidFill>
                  <a:schemeClr val="dk1"/>
                </a:solidFill>
                <a:latin typeface="微软雅黑" charset="0"/>
                <a:ea typeface="微软雅黑" charset="0"/>
              </a:rPr>
              <a:t>Cons:</a:t>
            </a:r>
            <a:endParaRPr sz="2400">
              <a:solidFill>
                <a:schemeClr val="dk1"/>
              </a:solidFill>
              <a:latin typeface="微软雅黑" charset="0"/>
              <a:ea typeface="微软雅黑" charset="0"/>
            </a:endParaRPr>
          </a:p>
          <a:p>
            <a:pPr lvl="1" algn="l">
              <a:defRPr sz="2700"/>
            </a:pPr>
            <a:r>
              <a:rPr sz="2400">
                <a:solidFill>
                  <a:schemeClr val="dk1"/>
                </a:solidFill>
                <a:latin typeface="微软雅黑" charset="0"/>
                <a:ea typeface="微软雅黑" charset="0"/>
              </a:rPr>
              <a:t>Complexity</a:t>
            </a:r>
            <a:endParaRPr sz="2400">
              <a:solidFill>
                <a:schemeClr val="dk1"/>
              </a:solidFill>
              <a:latin typeface="微软雅黑" charset="0"/>
              <a:ea typeface="微软雅黑" charset="0"/>
            </a:endParaRPr>
          </a:p>
          <a:p>
            <a:pPr lvl="1" algn="l">
              <a:defRPr sz="2700"/>
            </a:pPr>
            <a:r>
              <a:rPr sz="2400">
                <a:solidFill>
                  <a:schemeClr val="dk1"/>
                </a:solidFill>
                <a:latin typeface="微软雅黑" charset="0"/>
                <a:ea typeface="微软雅黑" charset="0"/>
              </a:rPr>
              <a:t>Overhead</a:t>
            </a:r>
            <a:endParaRPr sz="2400">
              <a:solidFill>
                <a:schemeClr val="dk1"/>
              </a:solidFill>
              <a:latin typeface="微软雅黑" charset="0"/>
              <a:ea typeface="微软雅黑" charset="0"/>
            </a:endParaRPr>
          </a:p>
          <a:p>
            <a:pPr lvl="1" algn="l">
              <a:defRPr sz="2700"/>
            </a:pPr>
            <a:r>
              <a:rPr sz="2400">
                <a:solidFill>
                  <a:schemeClr val="dk1"/>
                </a:solidFill>
                <a:latin typeface="微软雅黑" charset="0"/>
                <a:ea typeface="微软雅黑" charset="0"/>
              </a:rPr>
              <a:t>Maintenance</a:t>
            </a:r>
            <a:endParaRPr sz="2400">
              <a:solidFill>
                <a:schemeClr val="dk1"/>
              </a:solidFill>
              <a:latin typeface="微软雅黑" charset="0"/>
              <a:ea typeface="微软雅黑" charset="0"/>
            </a:endParaRPr>
          </a:p>
          <a:p>
            <a:pPr lvl="1" algn="l">
              <a:defRPr sz="2700"/>
            </a:pPr>
            <a:endParaRPr sz="2400">
              <a:solidFill>
                <a:schemeClr val="dk1"/>
              </a:solidFill>
              <a:latin typeface="微软雅黑" charset="0"/>
              <a:ea typeface="微软雅黑" charset="0"/>
            </a:endParaRPr>
          </a:p>
        </p:txBody>
      </p:sp>
    </p:spTree>
    <p:custDataLst>
      <p:tags r:id="rId6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269" name="Physical Data Model"/>
          <p:cNvSpPr txBox="1"/>
          <p:nvPr>
            <p:ph type="body" idx="4294967295"/>
          </p:nvPr>
        </p:nvSpPr>
        <p:spPr>
          <a:xfrm>
            <a:off x="0" y="887095"/>
            <a:ext cx="16625570" cy="115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200" b="0" i="0" u="none" strike="noStrike" cap="none" spc="0" baseline="0">
                <a:solidFill>
                  <a:srgbClr val="141414"/>
                </a:solidFill>
                <a:uFillTx/>
                <a:latin typeface="OPPOSans B"/>
                <a:ea typeface="OPPOSans B"/>
                <a:cs typeface="OPPOSans B"/>
                <a:sym typeface="OPPOSans B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Physical Data Model</a:t>
            </a:r>
            <a:endParaRPr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270" name="Google Shape;165;p26" descr="Google Shape;165;p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10" y="2926465"/>
            <a:ext cx="22075822" cy="837544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5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272" name="Arch"/>
          <p:cNvSpPr txBox="1"/>
          <p:nvPr>
            <p:ph type="body" idx="4294967295"/>
          </p:nvPr>
        </p:nvSpPr>
        <p:spPr>
          <a:xfrm>
            <a:off x="0" y="887095"/>
            <a:ext cx="16625570" cy="115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200" b="0" i="0" u="none" strike="noStrike" cap="none" spc="0" baseline="0">
                <a:solidFill>
                  <a:srgbClr val="141414"/>
                </a:solidFill>
                <a:uFillTx/>
                <a:latin typeface="OPPOSans B"/>
                <a:ea typeface="OPPOSans B"/>
                <a:cs typeface="OPPOSans B"/>
                <a:sym typeface="OPPOSans B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Arch</a:t>
            </a:r>
            <a:endParaRPr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273" name="Google Shape;178;p28" descr="Google Shape;178;p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273" y="2663630"/>
            <a:ext cx="17951759" cy="959524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5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275" name="Distributed"/>
          <p:cNvSpPr txBox="1"/>
          <p:nvPr>
            <p:ph type="body" idx="4294967295"/>
          </p:nvPr>
        </p:nvSpPr>
        <p:spPr>
          <a:xfrm>
            <a:off x="0" y="887095"/>
            <a:ext cx="16625570" cy="115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200" b="0" i="0" u="none" strike="noStrike" cap="none" spc="0" baseline="0">
                <a:solidFill>
                  <a:srgbClr val="141414"/>
                </a:solidFill>
                <a:uFillTx/>
                <a:latin typeface="OPPOSans B"/>
                <a:ea typeface="OPPOSans B"/>
                <a:cs typeface="OPPOSans B"/>
                <a:sym typeface="OPPOSans B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Distributed</a:t>
            </a:r>
            <a:endParaRPr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276" name="BanyanDB Cluster.png" descr="BanyanDB Clus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80" y="2348578"/>
            <a:ext cx="16625737" cy="1107768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5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278" name="Part 03"/>
          <p:cNvSpPr txBox="1"/>
          <p:nvPr>
            <p:ph idx="13"/>
          </p:nvPr>
        </p:nvSpPr>
        <p:spPr>
          <a:xfrm>
            <a:off x="1750695" y="5561965"/>
            <a:ext cx="13803630" cy="567563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0" b="0" i="0" u="none" strike="noStrike" cap="none" spc="0" baseline="0">
                <a:solidFill>
                  <a:srgbClr val="FFFFFF"/>
                </a:solidFill>
                <a:uFillTx/>
                <a:latin typeface="OPPOSans H"/>
                <a:ea typeface="OPPOSans H"/>
                <a:cs typeface="OPPOSans H"/>
                <a:sym typeface="OPPOSans H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sz="10000"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Data Ingestion</a:t>
            </a:r>
            <a:endParaRPr sz="10000"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281" name="Rum Conjecture"/>
          <p:cNvSpPr txBox="1"/>
          <p:nvPr>
            <p:ph type="body" idx="4294967295"/>
          </p:nvPr>
        </p:nvSpPr>
        <p:spPr>
          <a:xfrm>
            <a:off x="0" y="887095"/>
            <a:ext cx="16625570" cy="115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200" b="0" i="0" u="none" strike="noStrike" cap="none" spc="0" baseline="0">
                <a:solidFill>
                  <a:srgbClr val="141414"/>
                </a:solidFill>
                <a:uFillTx/>
                <a:latin typeface="OPPOSans B"/>
                <a:ea typeface="OPPOSans B"/>
                <a:cs typeface="OPPOSans B"/>
                <a:sym typeface="OPPOSans B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Rum Conjecture</a:t>
            </a:r>
            <a:endParaRPr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282" name="Google Shape;138;p22" descr="Google Shape;138;p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056" y="3008844"/>
            <a:ext cx="15325243" cy="802020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284" name="BanyanDB Access Method"/>
          <p:cNvSpPr txBox="1"/>
          <p:nvPr>
            <p:ph type="body" idx="4294967295"/>
          </p:nvPr>
        </p:nvSpPr>
        <p:spPr>
          <a:xfrm>
            <a:off x="0" y="887095"/>
            <a:ext cx="16625570" cy="115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200" b="0" i="0" u="none" strike="noStrike" cap="none" spc="0" baseline="0">
                <a:solidFill>
                  <a:srgbClr val="141414"/>
                </a:solidFill>
                <a:uFillTx/>
                <a:latin typeface="OPPOSans B"/>
                <a:ea typeface="OPPOSans B"/>
                <a:cs typeface="OPPOSans B"/>
                <a:sym typeface="OPPOSans B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BanyanDB Access Method</a:t>
            </a:r>
            <a:endParaRPr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285" name="Google Shape;131;p21" descr="Google Shape;131;p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198" y="3121147"/>
            <a:ext cx="16201440" cy="8323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6" name="Vertical write…"/>
          <p:cNvSpPr txBox="1"/>
          <p:nvPr/>
        </p:nvSpPr>
        <p:spPr>
          <a:xfrm>
            <a:off x="1074576" y="5214671"/>
            <a:ext cx="5727090" cy="231711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457200" indent="-317500" algn="l" defTabSz="914400">
              <a:lnSpc>
                <a:spcPct val="150000"/>
              </a:lnSpc>
              <a:buClr>
                <a:srgbClr val="666666"/>
              </a:buClr>
              <a:buSzPts val="2800"/>
              <a:buFont typeface="Helvetica"/>
              <a:buChar char="●"/>
              <a:defRPr sz="2800">
                <a:solidFill>
                  <a:srgbClr val="666666"/>
                </a:solidFill>
                <a:latin typeface="Rockwell" panose="02060503020205020403"/>
                <a:ea typeface="Rockwell" panose="02060503020205020403"/>
                <a:cs typeface="Rockwell" panose="02060503020205020403"/>
                <a:sym typeface="Rockwell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Vertical write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</a:endParaRPr>
          </a:p>
          <a:p>
            <a:pPr marL="457200" indent="-317500" algn="l" defTabSz="914400">
              <a:lnSpc>
                <a:spcPct val="150000"/>
              </a:lnSpc>
              <a:buClr>
                <a:srgbClr val="666666"/>
              </a:buClr>
              <a:buSzPts val="2800"/>
              <a:buFont typeface="Helvetica"/>
              <a:buChar char="●"/>
              <a:defRPr sz="2800">
                <a:solidFill>
                  <a:srgbClr val="666666"/>
                </a:solidFill>
                <a:latin typeface="Rockwell" panose="02060503020205020403"/>
                <a:ea typeface="Rockwell" panose="02060503020205020403"/>
                <a:cs typeface="Rockwell" panose="02060503020205020403"/>
                <a:sym typeface="Rockwell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Horizontal read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</a:endParaRPr>
          </a:p>
          <a:p>
            <a:pPr marL="457200" indent="-317500" algn="l" defTabSz="914400">
              <a:lnSpc>
                <a:spcPct val="150000"/>
              </a:lnSpc>
              <a:buClr>
                <a:srgbClr val="666666"/>
              </a:buClr>
              <a:buSzPts val="2800"/>
              <a:buFont typeface="Helvetica"/>
              <a:buChar char="●"/>
              <a:defRPr sz="2800">
                <a:solidFill>
                  <a:srgbClr val="666666"/>
                </a:solidFill>
                <a:latin typeface="Rockwell" panose="02060503020205020403"/>
                <a:ea typeface="Rockwell" panose="02060503020205020403"/>
                <a:cs typeface="Rockwell" panose="02060503020205020403"/>
                <a:sym typeface="Rockwell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Insertions &gt;&gt; lookups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</a:endParaRPr>
          </a:p>
          <a:p>
            <a:pPr marL="457200" indent="-317500" algn="l" defTabSz="914400">
              <a:lnSpc>
                <a:spcPct val="150000"/>
              </a:lnSpc>
              <a:buClr>
                <a:srgbClr val="666666"/>
              </a:buClr>
              <a:buSzPts val="2800"/>
              <a:buFont typeface="Helvetica"/>
              <a:buChar char="●"/>
              <a:defRPr sz="2800">
                <a:solidFill>
                  <a:srgbClr val="666666"/>
                </a:solidFill>
                <a:latin typeface="Rockwell" panose="02060503020205020403"/>
                <a:ea typeface="Rockwell" panose="02060503020205020403"/>
                <a:cs typeface="Rockwell" panose="02060503020205020403"/>
                <a:sym typeface="Rockwell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Old data is less likely to be access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288" name="Compression based on Series"/>
          <p:cNvSpPr txBox="1"/>
          <p:nvPr>
            <p:ph type="body" idx="4294967295"/>
          </p:nvPr>
        </p:nvSpPr>
        <p:spPr>
          <a:xfrm>
            <a:off x="0" y="887095"/>
            <a:ext cx="16625570" cy="115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200" b="0" i="0" u="none" strike="noStrike" cap="none" spc="0" baseline="0">
                <a:solidFill>
                  <a:srgbClr val="141414"/>
                </a:solidFill>
                <a:uFillTx/>
                <a:latin typeface="OPPOSans B"/>
                <a:ea typeface="OPPOSans B"/>
                <a:cs typeface="OPPOSans B"/>
                <a:sym typeface="OPPOSans B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Compression based on Series</a:t>
            </a:r>
            <a:endParaRPr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28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721" y="2431431"/>
            <a:ext cx="16371648" cy="10126793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5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291" name="Compression Alogrithm"/>
          <p:cNvSpPr txBox="1"/>
          <p:nvPr>
            <p:ph type="body" idx="4294967295"/>
          </p:nvPr>
        </p:nvSpPr>
        <p:spPr>
          <a:xfrm>
            <a:off x="0" y="887095"/>
            <a:ext cx="16625570" cy="115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200" b="0" i="0" u="none" strike="noStrike" cap="none" spc="0" baseline="0">
                <a:solidFill>
                  <a:srgbClr val="141414"/>
                </a:solidFill>
                <a:uFillTx/>
                <a:latin typeface="OPPOSans B"/>
                <a:ea typeface="OPPOSans B"/>
                <a:cs typeface="OPPOSans B"/>
                <a:sym typeface="OPPOSans B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Compression Alogrithm</a:t>
            </a:r>
            <a:endParaRPr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292" name="Enhanced Gorilla"/>
          <p:cNvSpPr txBox="1"/>
          <p:nvPr>
            <p:ph type="body" idx="4294967295"/>
          </p:nvPr>
        </p:nvSpPr>
        <p:spPr>
          <a:xfrm>
            <a:off x="2586990" y="2444115"/>
            <a:ext cx="21797010" cy="571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 i="0" u="none" strike="noStrike" cap="none" spc="0" baseline="0">
                <a:solidFill>
                  <a:srgbClr val="131313"/>
                </a:solidFill>
                <a:uFillTx/>
                <a:latin typeface="OPPOSans L"/>
                <a:ea typeface="OPPOSans L"/>
                <a:cs typeface="OPPOSans L"/>
                <a:sym typeface="OPPOSans L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rgbClr val="000000"/>
                </a:solidFill>
                <a:latin typeface="微软雅黑" charset="0"/>
                <a:ea typeface="微软雅黑" charset="0"/>
                <a:sym typeface="+mn-ea"/>
              </a:rPr>
              <a:t>Enhanced Gorilla</a:t>
            </a:r>
            <a:endParaRPr kern="1200">
              <a:solidFill>
                <a:srgbClr val="000000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293" name="Google Shape;172;p27" descr="Google Shape;172;p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977" y="4024340"/>
            <a:ext cx="12018684" cy="640623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4" name="Google Shape;171;p27"/>
          <p:cNvSpPr txBox="1"/>
          <p:nvPr/>
        </p:nvSpPr>
        <p:spPr>
          <a:xfrm>
            <a:off x="1195769" y="3631871"/>
            <a:ext cx="8838081" cy="2397125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spAutoFit/>
          </a:bodyPr>
          <a:lstStyle/>
          <a:p>
            <a:pPr marL="457200" indent="-317500" algn="l" defTabSz="914400">
              <a:lnSpc>
                <a:spcPct val="150000"/>
              </a:lnSpc>
              <a:buClr>
                <a:srgbClr val="666666"/>
              </a:buClr>
              <a:buSzPts val="4100"/>
              <a:buFont typeface="Helvetica"/>
              <a:buChar char="●"/>
              <a:defRPr sz="4100">
                <a:solidFill>
                  <a:srgbClr val="666666"/>
                </a:solidFill>
                <a:latin typeface="Rockwell" panose="02060503020205020403"/>
                <a:ea typeface="Rockwell" panose="02060503020205020403"/>
                <a:cs typeface="Rockwell" panose="02060503020205020403"/>
                <a:sym typeface="Rockwell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Facebook Gorilla: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</a:endParaRPr>
          </a:p>
          <a:p>
            <a:pPr marL="914400" lvl="1" indent="-317500" algn="l" defTabSz="914400">
              <a:lnSpc>
                <a:spcPct val="150000"/>
              </a:lnSpc>
              <a:buClr>
                <a:srgbClr val="666666"/>
              </a:buClr>
              <a:buSzPts val="4100"/>
              <a:buFont typeface="Helvetica"/>
              <a:buChar char="○"/>
              <a:defRPr sz="4100">
                <a:solidFill>
                  <a:srgbClr val="666666"/>
                </a:solidFill>
                <a:latin typeface="Rockwell" panose="02060503020205020403"/>
                <a:ea typeface="Rockwell" panose="02060503020205020403"/>
                <a:cs typeface="Rockwell" panose="02060503020205020403"/>
                <a:sym typeface="Rockwell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Timestamp: fixed interval =&gt; derived timestamp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</a:endParaRPr>
          </a:p>
          <a:p>
            <a:pPr marL="914400" lvl="1" indent="-317500" algn="l" defTabSz="914400">
              <a:lnSpc>
                <a:spcPct val="150000"/>
              </a:lnSpc>
              <a:buClr>
                <a:srgbClr val="666666"/>
              </a:buClr>
              <a:buSzPts val="4100"/>
              <a:buFont typeface="Helvetica"/>
              <a:buChar char="○"/>
              <a:defRPr sz="4100">
                <a:solidFill>
                  <a:srgbClr val="666666"/>
                </a:solidFill>
                <a:latin typeface="Rockwell" panose="02060503020205020403"/>
                <a:ea typeface="Rockwell" panose="02060503020205020403"/>
                <a:cs typeface="Rockwell" panose="02060503020205020403"/>
                <a:sym typeface="Rockwell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Value: XOR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</a:endParaRPr>
          </a:p>
          <a:p>
            <a:pPr marL="457200" indent="-317500" algn="l" defTabSz="914400">
              <a:lnSpc>
                <a:spcPct val="150000"/>
              </a:lnSpc>
              <a:buClr>
                <a:srgbClr val="666666"/>
              </a:buClr>
              <a:buSzPts val="4100"/>
              <a:buFont typeface="Helvetica"/>
              <a:buChar char="●"/>
              <a:defRPr sz="4100">
                <a:solidFill>
                  <a:srgbClr val="666666"/>
                </a:solidFill>
                <a:latin typeface="Rockwell" panose="02060503020205020403"/>
                <a:ea typeface="Rockwell" panose="02060503020205020403"/>
                <a:cs typeface="Rockwell" panose="02060503020205020403"/>
                <a:sym typeface="Rockwell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Compress big chunk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296" name="Compression Ratio"/>
          <p:cNvSpPr txBox="1"/>
          <p:nvPr>
            <p:ph type="body" idx="4294967295"/>
          </p:nvPr>
        </p:nvSpPr>
        <p:spPr>
          <a:xfrm>
            <a:off x="0" y="887095"/>
            <a:ext cx="16625570" cy="115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200" b="0" i="0" u="none" strike="noStrike" cap="none" spc="0" baseline="0">
                <a:solidFill>
                  <a:srgbClr val="141414"/>
                </a:solidFill>
                <a:uFillTx/>
                <a:latin typeface="OPPOSans B"/>
                <a:ea typeface="OPPOSans B"/>
                <a:cs typeface="OPPOSans B"/>
                <a:sym typeface="OPPOSans B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Compression Ratio</a:t>
            </a:r>
            <a:endParaRPr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297" name="Image" descr="Image"/>
          <p:cNvPicPr>
            <a:picLocks noChangeAspect="1"/>
          </p:cNvPicPr>
          <p:nvPr/>
        </p:nvPicPr>
        <p:blipFill>
          <a:blip r:embed="rId4"/>
          <a:srcRect t="8484"/>
          <a:stretch>
            <a:fillRect/>
          </a:stretch>
        </p:blipFill>
        <p:spPr>
          <a:xfrm>
            <a:off x="3215902" y="3003346"/>
            <a:ext cx="14311749" cy="982309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5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个人</a:t>
            </a:r>
            <a:r>
              <a:t>简介</a:t>
            </a: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07410" y="3401695"/>
            <a:ext cx="17303750" cy="8000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3"/>
            <p:custDataLst>
              <p:tags r:id="rId1"/>
            </p:custDataLst>
          </p:nvPr>
        </p:nvSpPr>
        <p:spPr>
          <a:xfrm>
            <a:off x="1676400" y="6233160"/>
            <a:ext cx="13803630" cy="6121400"/>
          </a:xfrm>
        </p:spPr>
        <p:txBody>
          <a:bodyPr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10000">
                <a:solidFill>
                  <a:schemeClr val="accent1"/>
                </a:solidFill>
              </a:rPr>
              <a:t>Query Engine</a:t>
            </a:r>
            <a:endParaRPr sz="10000">
              <a:solidFill>
                <a:schemeClr val="accent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36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36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305" name="Query Engine"/>
          <p:cNvSpPr txBox="1"/>
          <p:nvPr>
            <p:ph type="body" idx="4294967295"/>
          </p:nvPr>
        </p:nvSpPr>
        <p:spPr>
          <a:xfrm>
            <a:off x="0" y="887095"/>
            <a:ext cx="16625570" cy="115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200" b="0" i="0" u="none" strike="noStrike" cap="none" spc="0" baseline="0">
                <a:solidFill>
                  <a:srgbClr val="141414"/>
                </a:solidFill>
                <a:uFillTx/>
                <a:latin typeface="OPPOSans B"/>
                <a:ea typeface="OPPOSans B"/>
                <a:cs typeface="OPPOSans B"/>
                <a:sym typeface="OPPOSans B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Query Engine</a:t>
            </a:r>
            <a:endParaRPr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306" name="Google Shape;178;p28" descr="Google Shape;178;p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861" y="2958578"/>
            <a:ext cx="16904932" cy="903571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5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308" name="Volcano Model"/>
          <p:cNvSpPr txBox="1"/>
          <p:nvPr>
            <p:ph type="body" idx="4294967295"/>
          </p:nvPr>
        </p:nvSpPr>
        <p:spPr>
          <a:xfrm>
            <a:off x="0" y="887095"/>
            <a:ext cx="16625570" cy="115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200" b="0" i="0" u="none" strike="noStrike" cap="none" spc="0" baseline="0">
                <a:solidFill>
                  <a:srgbClr val="141414"/>
                </a:solidFill>
                <a:uFillTx/>
                <a:latin typeface="OPPOSans B"/>
                <a:ea typeface="OPPOSans B"/>
                <a:cs typeface="OPPOSans B"/>
                <a:sym typeface="OPPOSans B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Volcano Model</a:t>
            </a:r>
            <a:endParaRPr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309" name="Google Shape;184;p29" descr="Google Shape;184;p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150" y="3191510"/>
            <a:ext cx="11080115" cy="881126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310" name="Google Shape;185;p29"/>
          <p:cNvSpPr txBox="1"/>
          <p:nvPr/>
        </p:nvSpPr>
        <p:spPr>
          <a:xfrm>
            <a:off x="11531600" y="6316980"/>
            <a:ext cx="8767445" cy="3354070"/>
          </a:xfrm>
          <a:prstGeom prst="rect">
            <a:avLst/>
          </a:prstGeom>
          <a:solidFill>
            <a:srgbClr val="CCCCCC"/>
          </a:solidFill>
          <a:ln w="1905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91424" tIns="91424" rIns="91424" bIns="91424" numCol="1" anchor="t">
            <a:noAutofit/>
          </a:bodyPr>
          <a:lstStyle/>
          <a:p>
            <a:pPr algn="l" defTabSz="914400">
              <a:lnSpc>
                <a:spcPct val="150000"/>
              </a:lnSpc>
              <a:defRPr sz="1200">
                <a:solidFill>
                  <a:srgbClr val="000000"/>
                </a:solidFill>
                <a:latin typeface="Rockwell Bold" panose="02060503020205020403"/>
                <a:ea typeface="Rockwell Bold" panose="02060503020205020403"/>
                <a:cs typeface="Rockwell Bold" panose="02060503020205020403"/>
                <a:sym typeface="Rockwell Bold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     SELECT</a:t>
            </a: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  <a:sym typeface="Rockwell" panose="02060503020205020403"/>
              </a:rPr>
              <a:t> service_id, service_instance_id, latency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  <a:sym typeface="Rockwell" panose="02060503020205020403"/>
            </a:endParaRPr>
          </a:p>
          <a:p>
            <a:pPr algn="l" defTabSz="914400">
              <a:lnSpc>
                <a:spcPct val="150000"/>
              </a:lnSpc>
              <a:defRPr sz="1200">
                <a:solidFill>
                  <a:srgbClr val="000000"/>
                </a:solidFill>
                <a:latin typeface="Rockwell" panose="02060503020205020403"/>
                <a:ea typeface="Rockwell" panose="02060503020205020403"/>
                <a:cs typeface="Rockwell" panose="02060503020205020403"/>
                <a:sym typeface="Rockwell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        </a:t>
            </a: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  <a:sym typeface="Rockwell Bold" panose="02060503020205020403"/>
              </a:rPr>
              <a:t>FROM</a:t>
            </a: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 service_instance_cpm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algn="l" defTabSz="914400">
              <a:lnSpc>
                <a:spcPct val="150000"/>
              </a:lnSpc>
              <a:defRPr sz="1200">
                <a:solidFill>
                  <a:srgbClr val="000000"/>
                </a:solidFill>
                <a:latin typeface="Rockwell Bold" panose="02060503020205020403"/>
                <a:ea typeface="Rockwell Bold" panose="02060503020205020403"/>
                <a:cs typeface="Rockwell Bold" panose="02060503020205020403"/>
                <a:sym typeface="Rockwell Bold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     WHERE</a:t>
            </a: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  <a:sym typeface="Rockwell" panose="02060503020205020403"/>
              </a:rPr>
              <a:t> zone = “Shanghai”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  <a:sym typeface="Rockwell" panose="02060503020205020403"/>
            </a:endParaRPr>
          </a:p>
          <a:p>
            <a:pPr algn="l" defTabSz="914400">
              <a:lnSpc>
                <a:spcPct val="150000"/>
              </a:lnSpc>
              <a:defRPr sz="1200">
                <a:solidFill>
                  <a:srgbClr val="000000"/>
                </a:solidFill>
                <a:latin typeface="Rockwell Bold" panose="02060503020205020403"/>
                <a:ea typeface="Rockwell Bold" panose="02060503020205020403"/>
                <a:cs typeface="Rockwell Bold" panose="02060503020205020403"/>
                <a:sym typeface="Rockwell Bold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ORDER BY</a:t>
            </a: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  <a:sym typeface="Rockwell" panose="02060503020205020403"/>
              </a:rPr>
              <a:t> latency </a:t>
            </a: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DECS</a:t>
            </a: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  <a:sym typeface="Rockwell" panose="02060503020205020403"/>
              </a:rPr>
              <a:t> 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  <a:sym typeface="Rockwell" panose="02060503020205020403"/>
            </a:endParaRPr>
          </a:p>
          <a:p>
            <a:pPr algn="l" defTabSz="914400">
              <a:lnSpc>
                <a:spcPct val="150000"/>
              </a:lnSpc>
              <a:defRPr sz="1200">
                <a:solidFill>
                  <a:srgbClr val="000000"/>
                </a:solidFill>
                <a:latin typeface="Rockwell Bold" panose="02060503020205020403"/>
                <a:ea typeface="Rockwell Bold" panose="02060503020205020403"/>
                <a:cs typeface="Rockwell Bold" panose="02060503020205020403"/>
                <a:sym typeface="Rockwell Bold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    OFFSET</a:t>
            </a: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  <a:sym typeface="Rockwell" panose="02060503020205020403"/>
              </a:rPr>
              <a:t> 5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  <a:sym typeface="Rockwell" panose="02060503020205020403"/>
            </a:endParaRPr>
          </a:p>
          <a:p>
            <a:pPr algn="l" defTabSz="914400">
              <a:lnSpc>
                <a:spcPct val="150000"/>
              </a:lnSpc>
              <a:defRPr sz="1200">
                <a:solidFill>
                  <a:srgbClr val="000000"/>
                </a:solidFill>
                <a:latin typeface="Rockwell Bold" panose="02060503020205020403"/>
                <a:ea typeface="Rockwell Bold" panose="02060503020205020403"/>
                <a:cs typeface="Rockwell Bold" panose="02060503020205020403"/>
                <a:sym typeface="Rockwell Bold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        LIMIT</a:t>
            </a: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  <a:sym typeface="Rockwell" panose="02060503020205020403"/>
              </a:rPr>
              <a:t> 10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  <a:sym typeface="Rockwell" panose="02060503020205020403"/>
            </a:endParaRPr>
          </a:p>
        </p:txBody>
      </p:sp>
      <p:sp>
        <p:nvSpPr>
          <p:cNvPr id="311" name="Google Shape;186;p29"/>
          <p:cNvSpPr txBox="1"/>
          <p:nvPr/>
        </p:nvSpPr>
        <p:spPr>
          <a:xfrm>
            <a:off x="12876530" y="3154680"/>
            <a:ext cx="7143115" cy="2675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24" tIns="91424" rIns="91424" bIns="91424" numCol="1" anchor="t">
            <a:noAutofit/>
          </a:bodyPr>
          <a:lstStyle/>
          <a:p>
            <a:pPr marL="457200" indent="-317500" algn="l" defTabSz="914400">
              <a:lnSpc>
                <a:spcPct val="150000"/>
              </a:lnSpc>
              <a:buClr>
                <a:srgbClr val="666666"/>
              </a:buClr>
              <a:buSzPts val="1400"/>
              <a:buFont typeface="Helvetica"/>
              <a:buChar char="●"/>
              <a:defRPr sz="1400">
                <a:solidFill>
                  <a:srgbClr val="666666"/>
                </a:solidFill>
                <a:latin typeface="Rockwell Bold" panose="02060503020205020403"/>
                <a:ea typeface="Rockwell Bold" panose="02060503020205020403"/>
                <a:cs typeface="Rockwell Bold" panose="02060503020205020403"/>
                <a:sym typeface="Rockwell Bold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Iterator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</a:endParaRPr>
          </a:p>
          <a:p>
            <a:pPr marL="914400" lvl="1" indent="-317500" algn="l" defTabSz="914400">
              <a:lnSpc>
                <a:spcPct val="150000"/>
              </a:lnSpc>
              <a:buClr>
                <a:srgbClr val="666666"/>
              </a:buClr>
              <a:buSzPts val="1400"/>
              <a:buFont typeface="Helvetica"/>
              <a:buChar char="○"/>
              <a:defRPr sz="1400">
                <a:solidFill>
                  <a:srgbClr val="666666"/>
                </a:solidFill>
                <a:latin typeface="Rockwell Bold" panose="02060503020205020403"/>
                <a:ea typeface="Rockwell Bold" panose="02060503020205020403"/>
                <a:cs typeface="Rockwell Bold" panose="02060503020205020403"/>
                <a:sym typeface="Rockwell Bold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Open()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</a:endParaRPr>
          </a:p>
          <a:p>
            <a:pPr marL="914400" lvl="1" indent="-317500" algn="l" defTabSz="914400">
              <a:lnSpc>
                <a:spcPct val="150000"/>
              </a:lnSpc>
              <a:buClr>
                <a:srgbClr val="666666"/>
              </a:buClr>
              <a:buSzPts val="1400"/>
              <a:buFont typeface="Helvetica"/>
              <a:buChar char="○"/>
              <a:defRPr sz="1400">
                <a:solidFill>
                  <a:srgbClr val="666666"/>
                </a:solidFill>
                <a:latin typeface="Rockwell Bold" panose="02060503020205020403"/>
                <a:ea typeface="Rockwell Bold" panose="02060503020205020403"/>
                <a:cs typeface="Rockwell Bold" panose="02060503020205020403"/>
                <a:sym typeface="Rockwell Bold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Next()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</a:endParaRPr>
          </a:p>
          <a:p>
            <a:pPr marL="914400" lvl="1" indent="-317500" algn="l" defTabSz="914400">
              <a:lnSpc>
                <a:spcPct val="150000"/>
              </a:lnSpc>
              <a:buClr>
                <a:srgbClr val="666666"/>
              </a:buClr>
              <a:buSzPts val="1400"/>
              <a:buFont typeface="Helvetica"/>
              <a:buChar char="○"/>
              <a:defRPr sz="1400">
                <a:solidFill>
                  <a:srgbClr val="666666"/>
                </a:solidFill>
                <a:latin typeface="Rockwell Bold" panose="02060503020205020403"/>
                <a:ea typeface="Rockwell Bold" panose="02060503020205020403"/>
                <a:cs typeface="Rockwell Bold" panose="02060503020205020403"/>
                <a:sym typeface="Rockwell Bold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Close()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314" name="Plan Optimizer"/>
          <p:cNvSpPr txBox="1"/>
          <p:nvPr>
            <p:ph type="body" idx="4294967295"/>
          </p:nvPr>
        </p:nvSpPr>
        <p:spPr>
          <a:xfrm>
            <a:off x="0" y="887095"/>
            <a:ext cx="16625570" cy="115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200" b="0" i="0" u="none" strike="noStrike" cap="none" spc="0" baseline="0">
                <a:solidFill>
                  <a:srgbClr val="141414"/>
                </a:solidFill>
                <a:uFillTx/>
                <a:latin typeface="OPPOSans B"/>
                <a:ea typeface="OPPOSans B"/>
                <a:cs typeface="OPPOSans B"/>
                <a:sym typeface="OPPOSans B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Plan Optimizer</a:t>
            </a:r>
            <a:endParaRPr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315" name="Push Down"/>
          <p:cNvSpPr txBox="1"/>
          <p:nvPr>
            <p:ph type="body" idx="4294967295"/>
          </p:nvPr>
        </p:nvSpPr>
        <p:spPr>
          <a:xfrm>
            <a:off x="2586990" y="2444115"/>
            <a:ext cx="21797010" cy="571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 i="0" u="none" strike="noStrike" cap="none" spc="0" baseline="0">
                <a:solidFill>
                  <a:srgbClr val="131313"/>
                </a:solidFill>
                <a:uFillTx/>
                <a:latin typeface="OPPOSans L"/>
                <a:ea typeface="OPPOSans L"/>
                <a:cs typeface="OPPOSans L"/>
                <a:sym typeface="OPPOSans L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rgbClr val="000000"/>
                </a:solidFill>
                <a:latin typeface="微软雅黑" charset="0"/>
                <a:ea typeface="微软雅黑" charset="0"/>
                <a:sym typeface="+mn-ea"/>
              </a:rPr>
              <a:t>Push Down</a:t>
            </a:r>
            <a:endParaRPr kern="1200">
              <a:solidFill>
                <a:srgbClr val="000000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316" name="Google Shape;192;p30" descr="Google Shape;192;p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2035" y="3672205"/>
            <a:ext cx="9967595" cy="7456805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pic>
        <p:nvPicPr>
          <p:cNvPr id="317" name="Google Shape;193;p30" descr="Google Shape;193;p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830" y="3672205"/>
            <a:ext cx="9344025" cy="7456805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318" name="Arrow"/>
          <p:cNvSpPr/>
          <p:nvPr/>
        </p:nvSpPr>
        <p:spPr>
          <a:xfrm>
            <a:off x="8801735" y="6236335"/>
            <a:ext cx="4052570" cy="107061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>
            <a:solidFill>
              <a:srgbClr val="424242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914400">
              <a:defRPr sz="140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 sz="2400">
              <a:solidFill>
                <a:srgbClr val="00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19" name="optimizing…"/>
          <p:cNvSpPr txBox="1"/>
          <p:nvPr/>
        </p:nvSpPr>
        <p:spPr>
          <a:xfrm>
            <a:off x="8812530" y="6351270"/>
            <a:ext cx="3763645" cy="8413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24" tIns="91424" rIns="91424" bIns="91424" numCol="1" anchor="ctr">
            <a:noAutofit/>
          </a:bodyPr>
          <a:lstStyle>
            <a:lvl1pPr defTabSz="914400">
              <a:defRPr sz="140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rPr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</a:rPr>
              <a:t>optimizing…</a:t>
            </a:r>
            <a:endParaRPr>
              <a:solidFill>
                <a:srgbClr val="FFFFFF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</p:spTree>
    <p:custDataLst>
      <p:tags r:id="rId6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323" name="Streaming Pipeline"/>
          <p:cNvSpPr txBox="1"/>
          <p:nvPr>
            <p:ph type="body" idx="4294967295"/>
          </p:nvPr>
        </p:nvSpPr>
        <p:spPr>
          <a:xfrm>
            <a:off x="0" y="887095"/>
            <a:ext cx="16625570" cy="115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200" b="0" i="0" u="none" strike="noStrike" cap="none" spc="0" baseline="0">
                <a:solidFill>
                  <a:srgbClr val="141414"/>
                </a:solidFill>
                <a:uFillTx/>
                <a:latin typeface="OPPOSans B"/>
                <a:ea typeface="OPPOSans B"/>
                <a:cs typeface="OPPOSans B"/>
                <a:sym typeface="OPPOSans B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Streaming Pipeline</a:t>
            </a:r>
            <a:endParaRPr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324" name="TopN Aggregation"/>
          <p:cNvSpPr txBox="1"/>
          <p:nvPr>
            <p:ph type="body" idx="4294967295"/>
          </p:nvPr>
        </p:nvSpPr>
        <p:spPr>
          <a:xfrm>
            <a:off x="2586990" y="2444115"/>
            <a:ext cx="21797010" cy="571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 i="0" u="none" strike="noStrike" cap="none" spc="0" baseline="0">
                <a:solidFill>
                  <a:srgbClr val="131313"/>
                </a:solidFill>
                <a:uFillTx/>
                <a:latin typeface="OPPOSans L"/>
                <a:ea typeface="OPPOSans L"/>
                <a:cs typeface="OPPOSans L"/>
                <a:sym typeface="OPPOSans L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rgbClr val="000000"/>
                </a:solidFill>
                <a:latin typeface="微软雅黑" charset="0"/>
                <a:ea typeface="微软雅黑" charset="0"/>
                <a:sym typeface="+mn-ea"/>
              </a:rPr>
              <a:t>TopN Aggregation</a:t>
            </a:r>
            <a:endParaRPr kern="1200">
              <a:solidFill>
                <a:srgbClr val="000000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325" name="Google Shape;289;p41" descr="Google Shape;289;p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894" y="3243783"/>
            <a:ext cx="17908028" cy="9196673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5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5;p34" descr="Google Shape;225;p34"/>
          <p:cNvPicPr>
            <a:picLocks noChangeAspect="1"/>
          </p:cNvPicPr>
          <p:nvPr/>
        </p:nvPicPr>
        <p:blipFill>
          <a:blip r:embed="rId1"/>
          <a:srcRect l="8808" t="5985" r="8933" b="19747"/>
          <a:stretch>
            <a:fillRect/>
          </a:stretch>
        </p:blipFill>
        <p:spPr>
          <a:xfrm>
            <a:off x="12104420" y="5340477"/>
            <a:ext cx="11785996" cy="60390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" name="Google Shape;230;p34" descr="Google Shape;230;p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46" y="3257301"/>
            <a:ext cx="10377828" cy="45739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标题 3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0" y="730250"/>
            <a:ext cx="21031200" cy="2651125"/>
          </a:xfrm>
        </p:spPr>
        <p:txBody>
          <a:bodyPr>
            <a:normAutofit fontScale="9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19200">
                <a:solidFill>
                  <a:schemeClr val="accent1"/>
                </a:solidFill>
              </a:rPr>
              <a:t>Top-k Sort</a:t>
            </a:r>
            <a:endParaRPr sz="19200">
              <a:solidFill>
                <a:schemeClr val="accent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BanyanDB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678940" y="2969895"/>
            <a:ext cx="94551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/>
              <a:t>https://github.com/apache/skywalking-banyandb/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0695" y="3833495"/>
            <a:ext cx="9269730" cy="7878445"/>
          </a:xfrm>
          <a:prstGeom prst="rect">
            <a:avLst/>
          </a:prstGeom>
        </p:spPr>
      </p:pic>
      <p:pic>
        <p:nvPicPr>
          <p:cNvPr id="8" name="图片 7" descr="BanyanD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2225" y="3257550"/>
            <a:ext cx="6576060" cy="8547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2045970" y="1529080"/>
            <a:ext cx="12028170" cy="3704590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40000"/>
              </a:lnSpc>
            </a:pPr>
            <a:r>
              <a:rPr lang="en-US" sz="12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  <a:endParaRPr lang="en-US" sz="12000" b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  <a:p>
            <a:r>
              <a:rPr 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  <a:endParaRPr lang="en-US" sz="4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6689090" y="11732260"/>
            <a:ext cx="544830" cy="544830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4800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19902746" y="7548406"/>
            <a:ext cx="2801792" cy="280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4800"/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19853910" y="10448760"/>
            <a:ext cx="2940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  <a:endParaRPr lang="zh-CN" altLang="en-US" sz="2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110450" y="7763510"/>
            <a:ext cx="2386330" cy="2386330"/>
          </a:xfrm>
          <a:prstGeom prst="rect">
            <a:avLst/>
          </a:prstGeom>
          <a:solidFill>
            <a:srgbClr val="A5D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4800"/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9635470" y="2567940"/>
            <a:ext cx="3284220" cy="328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4800"/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8735040" y="5849620"/>
            <a:ext cx="51358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欢迎扫码打卡</a:t>
            </a:r>
            <a:endParaRPr lang="zh-CN" altLang="en-US" sz="3200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ctr"/>
            <a:r>
              <a:rPr lang="zh-CN" altLang="en-US" sz="32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积分可兑换对应礼品哟！</a:t>
            </a:r>
            <a:endParaRPr lang="zh-CN" altLang="en-US" sz="3200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35470" y="2567940"/>
            <a:ext cx="3281680" cy="328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24385270" cy="22174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3600" dirty="0">
              <a:solidFill>
                <a:schemeClr val="lt1"/>
              </a:solidFill>
              <a:highlight>
                <a:srgbClr val="1171F1"/>
              </a:highlight>
              <a:latin typeface="Arial" panose="020B0604020202090204" pitchFamily="34" charset="0"/>
              <a:ea typeface="微软雅黑" charset="-122"/>
              <a:sym typeface="Arial" panose="020B0604020202090204" pitchFamily="34" charset="0"/>
            </a:endParaRPr>
          </a:p>
        </p:txBody>
      </p:sp>
      <p:sp>
        <p:nvSpPr>
          <p:cNvPr id="225" name="文本框 224"/>
          <p:cNvSpPr txBox="1"/>
          <p:nvPr>
            <p:custDataLst>
              <p:tags r:id="rId2"/>
            </p:custDataLst>
          </p:nvPr>
        </p:nvSpPr>
        <p:spPr>
          <a:xfrm>
            <a:off x="6821168" y="5725160"/>
            <a:ext cx="6480000" cy="192659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  <a:buNone/>
            </a:pPr>
            <a:r>
              <a:rPr sz="3600">
                <a:solidFill>
                  <a:schemeClr val="dk1"/>
                </a:solidFill>
                <a:latin typeface="Arial" panose="020B0604020202090204" pitchFamily="34" charset="0"/>
                <a:ea typeface="微软雅黑" charset="-122"/>
              </a:rPr>
              <a:t>Observability &amp; TSDB</a:t>
            </a:r>
            <a:endParaRPr sz="3600">
              <a:solidFill>
                <a:schemeClr val="dk1"/>
              </a:solidFill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222" name="文本框 221"/>
          <p:cNvSpPr txBox="1"/>
          <p:nvPr>
            <p:custDataLst>
              <p:tags r:id="rId3"/>
            </p:custDataLst>
          </p:nvPr>
        </p:nvSpPr>
        <p:spPr>
          <a:xfrm>
            <a:off x="6828170" y="3904166"/>
            <a:ext cx="1630680" cy="15367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8800" b="1" dirty="0">
                <a:solidFill>
                  <a:schemeClr val="accent1"/>
                </a:solidFill>
                <a:latin typeface="Arial" panose="020B0604020202090204" pitchFamily="34" charset="0"/>
                <a:ea typeface="微软雅黑" charset="-122"/>
                <a:sym typeface="Arial" panose="020B0604020202090204" pitchFamily="34" charset="0"/>
              </a:rPr>
              <a:t>01</a:t>
            </a:r>
            <a:endParaRPr lang="en-US" altLang="zh-CN" sz="8800" b="1" dirty="0">
              <a:solidFill>
                <a:schemeClr val="accent1"/>
              </a:solidFill>
              <a:latin typeface="Arial" panose="020B0604020202090204" pitchFamily="34" charset="0"/>
              <a:ea typeface="微软雅黑" charset="-122"/>
              <a:sym typeface="Arial" panose="020B0604020202090204" pitchFamily="34" charset="0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4"/>
            </p:custDataLst>
          </p:nvPr>
        </p:nvCxnSpPr>
        <p:spPr>
          <a:xfrm rot="10800000">
            <a:off x="7075820" y="5405306"/>
            <a:ext cx="2160270" cy="1270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6823708" y="9883140"/>
            <a:ext cx="6480000" cy="19939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  <a:buNone/>
            </a:pPr>
            <a:r>
              <a:rPr sz="3600">
                <a:solidFill>
                  <a:schemeClr val="dk1"/>
                </a:solidFill>
                <a:latin typeface="Arial" panose="020B0604020202090204" pitchFamily="34" charset="0"/>
                <a:ea typeface="微软雅黑" charset="-122"/>
              </a:rPr>
              <a:t>Data Ingestion</a:t>
            </a:r>
            <a:endParaRPr sz="3600">
              <a:solidFill>
                <a:schemeClr val="dk1"/>
              </a:solidFill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118" name="文本框 117"/>
          <p:cNvSpPr txBox="1"/>
          <p:nvPr>
            <p:custDataLst>
              <p:tags r:id="rId6"/>
            </p:custDataLst>
          </p:nvPr>
        </p:nvSpPr>
        <p:spPr>
          <a:xfrm>
            <a:off x="6843410" y="8081942"/>
            <a:ext cx="1630680" cy="15367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8800" b="1">
                <a:solidFill>
                  <a:schemeClr val="accent1"/>
                </a:solidFill>
                <a:latin typeface="Arial" panose="020B0604020202090204" pitchFamily="34" charset="0"/>
                <a:ea typeface="微软雅黑" charset="-122"/>
                <a:sym typeface="Arial" panose="020B0604020202090204" pitchFamily="34" charset="0"/>
              </a:rPr>
              <a:t>02</a:t>
            </a:r>
            <a:endParaRPr lang="en-US" altLang="zh-CN" sz="8800" b="1">
              <a:solidFill>
                <a:schemeClr val="accent1"/>
              </a:solidFill>
              <a:latin typeface="Arial" panose="020B0604020202090204" pitchFamily="34" charset="0"/>
              <a:ea typeface="微软雅黑" charset="-122"/>
              <a:sym typeface="Arial" panose="020B0604020202090204" pitchFamily="34" charset="0"/>
            </a:endParaRPr>
          </a:p>
        </p:txBody>
      </p:sp>
      <p:cxnSp>
        <p:nvCxnSpPr>
          <p:cNvPr id="119" name="直接连接符 118"/>
          <p:cNvCxnSpPr/>
          <p:nvPr>
            <p:custDataLst>
              <p:tags r:id="rId7"/>
            </p:custDataLst>
          </p:nvPr>
        </p:nvCxnSpPr>
        <p:spPr>
          <a:xfrm rot="10800000">
            <a:off x="7091060" y="9569112"/>
            <a:ext cx="2160270" cy="1270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/>
          <p:cNvSpPr txBox="1"/>
          <p:nvPr>
            <p:custDataLst>
              <p:tags r:id="rId8"/>
            </p:custDataLst>
          </p:nvPr>
        </p:nvSpPr>
        <p:spPr>
          <a:xfrm>
            <a:off x="15078708" y="5725160"/>
            <a:ext cx="6480000" cy="192659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  <a:buNone/>
            </a:pPr>
            <a:r>
              <a:rPr sz="3600">
                <a:solidFill>
                  <a:schemeClr val="dk1"/>
                </a:solidFill>
                <a:latin typeface="Arial" panose="020B0604020202090204" pitchFamily="34" charset="0"/>
                <a:ea typeface="微软雅黑" charset="-122"/>
              </a:rPr>
              <a:t>Glance of BanyanDB</a:t>
            </a:r>
            <a:endParaRPr sz="3600">
              <a:solidFill>
                <a:schemeClr val="dk1"/>
              </a:solidFill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126" name="文本框 125"/>
          <p:cNvSpPr txBox="1"/>
          <p:nvPr>
            <p:custDataLst>
              <p:tags r:id="rId9"/>
            </p:custDataLst>
          </p:nvPr>
        </p:nvSpPr>
        <p:spPr>
          <a:xfrm>
            <a:off x="15085710" y="3923216"/>
            <a:ext cx="1630680" cy="15367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8800" b="1" dirty="0">
                <a:solidFill>
                  <a:schemeClr val="accent1"/>
                </a:solidFill>
                <a:latin typeface="Arial" panose="020B0604020202090204" pitchFamily="34" charset="0"/>
                <a:ea typeface="微软雅黑" charset="-122"/>
                <a:sym typeface="Arial" panose="020B0604020202090204" pitchFamily="34" charset="0"/>
              </a:rPr>
              <a:t>03</a:t>
            </a:r>
            <a:endParaRPr lang="en-US" altLang="zh-CN" sz="8800" b="1" dirty="0">
              <a:solidFill>
                <a:schemeClr val="accent1"/>
              </a:solidFill>
              <a:latin typeface="Arial" panose="020B0604020202090204" pitchFamily="34" charset="0"/>
              <a:ea typeface="微软雅黑" charset="-122"/>
              <a:sym typeface="Arial" panose="020B0604020202090204" pitchFamily="34" charset="0"/>
            </a:endParaRPr>
          </a:p>
        </p:txBody>
      </p:sp>
      <p:cxnSp>
        <p:nvCxnSpPr>
          <p:cNvPr id="127" name="直接连接符 126"/>
          <p:cNvCxnSpPr/>
          <p:nvPr>
            <p:custDataLst>
              <p:tags r:id="rId10"/>
            </p:custDataLst>
          </p:nvPr>
        </p:nvCxnSpPr>
        <p:spPr>
          <a:xfrm rot="10800000">
            <a:off x="15333360" y="5405306"/>
            <a:ext cx="2160270" cy="1270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文本框 128"/>
          <p:cNvSpPr txBox="1"/>
          <p:nvPr>
            <p:custDataLst>
              <p:tags r:id="rId11"/>
            </p:custDataLst>
          </p:nvPr>
        </p:nvSpPr>
        <p:spPr>
          <a:xfrm>
            <a:off x="15081248" y="9869170"/>
            <a:ext cx="6480000" cy="19939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  <a:buNone/>
            </a:pPr>
            <a:r>
              <a:rPr sz="3600">
                <a:solidFill>
                  <a:schemeClr val="dk1"/>
                </a:solidFill>
                <a:latin typeface="Arial" panose="020B0604020202090204" pitchFamily="34" charset="0"/>
                <a:ea typeface="微软雅黑" charset="-122"/>
              </a:rPr>
              <a:t>Query Engine</a:t>
            </a:r>
            <a:endParaRPr sz="3600">
              <a:solidFill>
                <a:schemeClr val="dk1"/>
              </a:solidFill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130" name="文本框 129"/>
          <p:cNvSpPr txBox="1"/>
          <p:nvPr>
            <p:custDataLst>
              <p:tags r:id="rId12"/>
            </p:custDataLst>
          </p:nvPr>
        </p:nvSpPr>
        <p:spPr>
          <a:xfrm>
            <a:off x="15100950" y="8067972"/>
            <a:ext cx="1630680" cy="15367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8800" b="1" dirty="0">
                <a:solidFill>
                  <a:schemeClr val="accent1"/>
                </a:solidFill>
                <a:latin typeface="Arial" panose="020B0604020202090204" pitchFamily="34" charset="0"/>
                <a:ea typeface="微软雅黑" charset="-122"/>
                <a:sym typeface="Arial" panose="020B0604020202090204" pitchFamily="34" charset="0"/>
              </a:rPr>
              <a:t>04</a:t>
            </a:r>
            <a:endParaRPr lang="en-US" altLang="zh-CN" sz="8800" b="1" dirty="0">
              <a:solidFill>
                <a:schemeClr val="accent1"/>
              </a:solidFill>
              <a:latin typeface="Arial" panose="020B0604020202090204" pitchFamily="34" charset="0"/>
              <a:ea typeface="微软雅黑" charset="-122"/>
              <a:sym typeface="Arial" panose="020B0604020202090204" pitchFamily="34" charset="0"/>
            </a:endParaRPr>
          </a:p>
        </p:txBody>
      </p:sp>
      <p:cxnSp>
        <p:nvCxnSpPr>
          <p:cNvPr id="131" name="直接连接符 130"/>
          <p:cNvCxnSpPr/>
          <p:nvPr>
            <p:custDataLst>
              <p:tags r:id="rId13"/>
            </p:custDataLst>
          </p:nvPr>
        </p:nvCxnSpPr>
        <p:spPr>
          <a:xfrm rot="10800000">
            <a:off x="15348600" y="9569112"/>
            <a:ext cx="2160270" cy="1270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1511300" y="1393190"/>
            <a:ext cx="3760470" cy="13906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82880" tIns="91440" rIns="182880" bIns="91440" rtlCol="0" anchor="ctr" anchorCtr="1">
            <a:normAutofit fontScale="6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6400" b="1" spc="800">
                <a:ln>
                  <a:noFill/>
                </a:ln>
                <a:solidFill>
                  <a:schemeClr val="lt1"/>
                </a:solidFill>
                <a:latin typeface="Arial" panose="020B0604020202090204" pitchFamily="34" charset="0"/>
                <a:ea typeface="微软雅黑" charset="-122"/>
                <a:cs typeface="+mj-lt"/>
              </a:rPr>
              <a:t>CONTENTS</a:t>
            </a:r>
            <a:endParaRPr sz="6400" b="1" spc="800">
              <a:ln>
                <a:noFill/>
              </a:ln>
              <a:solidFill>
                <a:schemeClr val="lt1"/>
              </a:solidFill>
              <a:latin typeface="Arial" panose="020B0604020202090204" pitchFamily="34" charset="0"/>
              <a:ea typeface="微软雅黑" charset="-122"/>
              <a:cs typeface="+mj-lt"/>
            </a:endParaRPr>
          </a:p>
        </p:txBody>
      </p:sp>
    </p:spTree>
    <p:custDataLst>
      <p:tags r:id="rId15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3"/>
            <p:custDataLst>
              <p:tags r:id="rId1"/>
            </p:custDataLst>
          </p:nvPr>
        </p:nvSpPr>
        <p:spPr>
          <a:xfrm>
            <a:off x="1102995" y="5761355"/>
            <a:ext cx="13803630" cy="6927850"/>
          </a:xfrm>
        </p:spPr>
        <p:txBody>
          <a:bodyPr>
            <a:normAutofit fontScale="9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10800">
                <a:solidFill>
                  <a:schemeClr val="accent1"/>
                </a:solidFill>
              </a:rPr>
              <a:t>Observability &amp; TSDB</a:t>
            </a:r>
            <a:br>
              <a:rPr sz="10800">
                <a:solidFill>
                  <a:schemeClr val="accent1"/>
                </a:solidFill>
              </a:rPr>
            </a:br>
            <a:br>
              <a:rPr sz="10800">
                <a:solidFill>
                  <a:schemeClr val="accent1"/>
                </a:solidFill>
              </a:rPr>
            </a:br>
            <a:br>
              <a:rPr sz="10800">
                <a:solidFill>
                  <a:schemeClr val="accent1"/>
                </a:solidFill>
              </a:rPr>
            </a:br>
            <a:br>
              <a:rPr sz="10800">
                <a:solidFill>
                  <a:schemeClr val="accent1"/>
                </a:solidFill>
              </a:rPr>
            </a:br>
            <a:endParaRPr sz="10800">
              <a:solidFill>
                <a:schemeClr val="accent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226" name="Three Pillars"/>
          <p:cNvSpPr txBox="1"/>
          <p:nvPr>
            <p:ph type="body" idx="4294967295"/>
          </p:nvPr>
        </p:nvSpPr>
        <p:spPr>
          <a:xfrm>
            <a:off x="0" y="887095"/>
            <a:ext cx="16625570" cy="115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200" b="0" i="0" u="none" strike="noStrike" cap="none" spc="0" baseline="0">
                <a:solidFill>
                  <a:srgbClr val="141414"/>
                </a:solidFill>
                <a:uFillTx/>
                <a:latin typeface="OPPOSans B"/>
                <a:ea typeface="OPPOSans B"/>
                <a:cs typeface="OPPOSans B"/>
                <a:sym typeface="OPPOSans B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Three Pillars</a:t>
            </a:r>
            <a:endParaRPr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227" name="Google Shape;85;p16" descr="Google Shape;85;p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072" y="3021134"/>
            <a:ext cx="15906358" cy="941204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5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232" name="More Models"/>
          <p:cNvSpPr txBox="1"/>
          <p:nvPr>
            <p:ph type="body" idx="4294967295"/>
          </p:nvPr>
        </p:nvSpPr>
        <p:spPr>
          <a:xfrm>
            <a:off x="0" y="887095"/>
            <a:ext cx="16625570" cy="115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200" b="0" i="0" u="none" strike="noStrike" cap="none" spc="0" baseline="0">
                <a:solidFill>
                  <a:srgbClr val="141414"/>
                </a:solidFill>
                <a:uFillTx/>
                <a:latin typeface="OPPOSans B"/>
                <a:ea typeface="OPPOSans B"/>
                <a:cs typeface="OPPOSans B"/>
                <a:sym typeface="OPPOSans B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More Models</a:t>
            </a:r>
            <a:endParaRPr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50" y="1825694"/>
            <a:ext cx="22211587" cy="1030756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235" name="Tags &amp; Fields"/>
          <p:cNvSpPr txBox="1"/>
          <p:nvPr>
            <p:ph type="body" idx="4294967295"/>
          </p:nvPr>
        </p:nvSpPr>
        <p:spPr>
          <a:xfrm>
            <a:off x="0" y="887095"/>
            <a:ext cx="16625570" cy="115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200" b="0" i="0" u="none" strike="noStrike" cap="none" spc="0" baseline="0">
                <a:solidFill>
                  <a:srgbClr val="141414"/>
                </a:solidFill>
                <a:uFillTx/>
                <a:latin typeface="OPPOSans B"/>
                <a:ea typeface="OPPOSans B"/>
                <a:cs typeface="OPPOSans B"/>
                <a:sym typeface="OPPOSans B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Tags &amp; Fields</a:t>
            </a:r>
            <a:endParaRPr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236" name="Google Shape;90;p17" descr="Google Shape;90;p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285" y="2670810"/>
            <a:ext cx="18419445" cy="1621155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pic>
        <p:nvPicPr>
          <p:cNvPr id="237" name="Google Shape;92;p17" descr="Google Shape;92;p17"/>
          <p:cNvPicPr>
            <a:picLocks noChangeAspect="1"/>
          </p:cNvPicPr>
          <p:nvPr/>
        </p:nvPicPr>
        <p:blipFill>
          <a:blip r:embed="rId5"/>
          <a:srcRect t="21691"/>
          <a:stretch>
            <a:fillRect/>
          </a:stretch>
        </p:blipFill>
        <p:spPr>
          <a:xfrm>
            <a:off x="1391285" y="8018145"/>
            <a:ext cx="18419445" cy="324358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238" name="Google Shape;93;p17"/>
          <p:cNvSpPr/>
          <p:nvPr/>
        </p:nvSpPr>
        <p:spPr>
          <a:xfrm flipH="1">
            <a:off x="3790315" y="3682365"/>
            <a:ext cx="0" cy="2104390"/>
          </a:xfrm>
          <a:prstGeom prst="line">
            <a:avLst/>
          </a:prstGeom>
          <a:noFill/>
          <a:ln w="19050" cap="flat">
            <a:solidFill>
              <a:srgbClr val="424242"/>
            </a:solidFill>
            <a:prstDash val="solid"/>
            <a:round/>
            <a:tailEnd type="triangle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l" defTabSz="914400">
              <a:defRPr sz="1400">
                <a:solidFill>
                  <a:srgbClr val="4285F4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 sz="2400">
              <a:solidFill>
                <a:srgbClr val="4285F4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39" name="Google Shape;94;p17"/>
          <p:cNvSpPr txBox="1"/>
          <p:nvPr/>
        </p:nvSpPr>
        <p:spPr>
          <a:xfrm>
            <a:off x="1844675" y="5871845"/>
            <a:ext cx="3891280" cy="1261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24" tIns="91424" rIns="91424" bIns="91424" numCol="1" anchor="t">
            <a:noAutofit/>
          </a:bodyPr>
          <a:lstStyle/>
          <a:p>
            <a:pPr defTabSz="914400">
              <a:defRPr sz="1400">
                <a:solidFill>
                  <a:srgbClr val="666666"/>
                </a:solidFill>
                <a:latin typeface="Rockwell" panose="02060503020205020403"/>
                <a:ea typeface="Rockwell" panose="02060503020205020403"/>
                <a:cs typeface="Rockwell" panose="02060503020205020403"/>
                <a:sym typeface="Rockwell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metric_name 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</a:endParaRPr>
          </a:p>
          <a:p>
            <a:pPr defTabSz="914400">
              <a:defRPr sz="1400">
                <a:solidFill>
                  <a:srgbClr val="666666"/>
                </a:solidFill>
                <a:latin typeface="Rockwell" panose="02060503020205020403"/>
                <a:ea typeface="Rockwell" panose="02060503020205020403"/>
                <a:cs typeface="Rockwell" panose="02060503020205020403"/>
                <a:sym typeface="Rockwell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(</a:t>
            </a: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Rockwell Bold" panose="02060503020205020403"/>
                <a:sym typeface="Rockwell Bold" panose="02060503020205020403"/>
              </a:rPr>
              <a:t>label</a:t>
            </a: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: </a:t>
            </a: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Courier New" panose="02070409020205090404"/>
                <a:sym typeface="Courier New" panose="02070409020205090404"/>
              </a:rPr>
              <a:t>__name__</a:t>
            </a: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)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40" name="Google Shape;95;p17"/>
          <p:cNvSpPr/>
          <p:nvPr/>
        </p:nvSpPr>
        <p:spPr>
          <a:xfrm>
            <a:off x="15356205" y="3621405"/>
            <a:ext cx="0" cy="2104390"/>
          </a:xfrm>
          <a:prstGeom prst="line">
            <a:avLst/>
          </a:prstGeom>
          <a:noFill/>
          <a:ln w="19050" cap="flat">
            <a:solidFill>
              <a:srgbClr val="424242"/>
            </a:solidFill>
            <a:prstDash val="solid"/>
            <a:round/>
            <a:tailEnd type="triangle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l" defTabSz="914400">
              <a:defRPr sz="1400">
                <a:solidFill>
                  <a:srgbClr val="4285F4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 sz="2400">
              <a:solidFill>
                <a:srgbClr val="4285F4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41" name="Google Shape;96;p17"/>
          <p:cNvSpPr txBox="1"/>
          <p:nvPr/>
        </p:nvSpPr>
        <p:spPr>
          <a:xfrm>
            <a:off x="13546455" y="6096000"/>
            <a:ext cx="3891280" cy="756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24" tIns="91424" rIns="91424" bIns="91424" numCol="1" anchor="t">
            <a:noAutofit/>
          </a:bodyPr>
          <a:lstStyle/>
          <a:p>
            <a:pPr defTabSz="914400">
              <a:defRPr sz="1400">
                <a:solidFill>
                  <a:srgbClr val="666666"/>
                </a:solidFill>
                <a:latin typeface="Rockwell" panose="02060503020205020403"/>
                <a:ea typeface="Rockwell" panose="02060503020205020403"/>
                <a:cs typeface="Rockwell" panose="02060503020205020403"/>
                <a:sym typeface="Rockwell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LabelSet (</a:t>
            </a: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Rockwell Bold" panose="02060503020205020403"/>
                <a:sym typeface="Rockwell Bold" panose="02060503020205020403"/>
              </a:rPr>
              <a:t>Tags</a:t>
            </a: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)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42" name="Google Shape;97;p17"/>
          <p:cNvSpPr txBox="1"/>
          <p:nvPr/>
        </p:nvSpPr>
        <p:spPr>
          <a:xfrm>
            <a:off x="6795135" y="5871845"/>
            <a:ext cx="3891280" cy="16567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24" tIns="91424" rIns="91424" bIns="91424" numCol="1" anchor="t">
            <a:noAutofit/>
          </a:bodyPr>
          <a:lstStyle/>
          <a:p>
            <a:pPr defTabSz="914400">
              <a:defRPr sz="1400">
                <a:solidFill>
                  <a:srgbClr val="666666"/>
                </a:solidFill>
                <a:latin typeface="Rockwell Bold" panose="02060503020205020403"/>
                <a:ea typeface="Rockwell Bold" panose="02060503020205020403"/>
                <a:cs typeface="Rockwell Bold" panose="02060503020205020403"/>
                <a:sym typeface="Rockwell Bold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Fields</a:t>
            </a: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Rockwell" panose="02060503020205020403"/>
                <a:sym typeface="Rockwell" panose="02060503020205020403"/>
              </a:rPr>
              <a:t>: single-valued or multiple values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  <a:cs typeface="Rockwell" panose="02060503020205020403"/>
              <a:sym typeface="Rockwell" panose="02060503020205020403"/>
            </a:endParaRPr>
          </a:p>
        </p:txBody>
      </p:sp>
      <p:sp>
        <p:nvSpPr>
          <p:cNvPr id="243" name="Google Shape;98;p17"/>
          <p:cNvSpPr/>
          <p:nvPr/>
        </p:nvSpPr>
        <p:spPr>
          <a:xfrm>
            <a:off x="8740775" y="4333240"/>
            <a:ext cx="0" cy="1347470"/>
          </a:xfrm>
          <a:prstGeom prst="line">
            <a:avLst/>
          </a:prstGeom>
          <a:noFill/>
          <a:ln w="19050" cap="flat">
            <a:solidFill>
              <a:srgbClr val="424242"/>
            </a:solidFill>
            <a:prstDash val="solid"/>
            <a:round/>
            <a:tailEnd type="triangle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l" defTabSz="914400">
              <a:defRPr sz="1400">
                <a:solidFill>
                  <a:srgbClr val="4285F4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 sz="2400">
              <a:solidFill>
                <a:srgbClr val="4285F4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44" name="Google Shape;99;p17"/>
          <p:cNvSpPr/>
          <p:nvPr/>
        </p:nvSpPr>
        <p:spPr>
          <a:xfrm>
            <a:off x="11412220" y="4270375"/>
            <a:ext cx="635" cy="928370"/>
          </a:xfrm>
          <a:prstGeom prst="line">
            <a:avLst/>
          </a:prstGeom>
          <a:noFill/>
          <a:ln w="19050" cap="flat">
            <a:solidFill>
              <a:srgbClr val="424242"/>
            </a:solidFill>
            <a:prstDash val="solid"/>
            <a:round/>
            <a:tailEnd type="triangle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l" defTabSz="914400">
              <a:defRPr sz="1400">
                <a:solidFill>
                  <a:srgbClr val="4285F4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 sz="2400">
              <a:solidFill>
                <a:srgbClr val="4285F4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45" name="Google Shape;100;p17"/>
          <p:cNvSpPr txBox="1"/>
          <p:nvPr/>
        </p:nvSpPr>
        <p:spPr>
          <a:xfrm>
            <a:off x="10102850" y="5189855"/>
            <a:ext cx="3891280" cy="12065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24" tIns="91424" rIns="91424" bIns="91424" numCol="1" anchor="t">
            <a:noAutofit/>
          </a:bodyPr>
          <a:lstStyle/>
          <a:p>
            <a:pPr defTabSz="914400">
              <a:defRPr sz="1400">
                <a:solidFill>
                  <a:srgbClr val="666666"/>
                </a:solidFill>
                <a:latin typeface="Rockwell Bold" panose="02060503020205020403"/>
                <a:ea typeface="Rockwell Bold" panose="02060503020205020403"/>
                <a:cs typeface="Rockwell Bold" panose="02060503020205020403"/>
                <a:sym typeface="Rockwell Bold" panose="02060503020205020403"/>
              </a:defRPr>
            </a:pP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</a:rPr>
              <a:t>Timestamp</a:t>
            </a:r>
            <a:r>
              <a:rPr sz="2400">
                <a:solidFill>
                  <a:srgbClr val="000000"/>
                </a:solidFill>
                <a:latin typeface="微软雅黑" charset="0"/>
                <a:ea typeface="微软雅黑" charset="0"/>
                <a:cs typeface="Rockwell" panose="02060503020205020403"/>
                <a:sym typeface="Rockwell" panose="02060503020205020403"/>
              </a:rPr>
              <a:t>: epoch</a:t>
            </a:r>
            <a:endParaRPr sz="2400">
              <a:solidFill>
                <a:srgbClr val="000000"/>
              </a:solidFill>
              <a:latin typeface="微软雅黑" charset="0"/>
              <a:ea typeface="微软雅黑" charset="0"/>
              <a:cs typeface="Rockwell" panose="02060503020205020403"/>
              <a:sym typeface="Rockwell" panose="02060503020205020403"/>
            </a:endParaRPr>
          </a:p>
        </p:txBody>
      </p:sp>
    </p:spTree>
    <p:custDataLst>
      <p:tags r:id="rId6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19454184" y="-102"/>
            <a:ext cx="4929996" cy="4806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10960100"/>
            <a:ext cx="2825750" cy="27559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7200" dirty="0">
              <a:solidFill>
                <a:schemeClr val="lt1"/>
              </a:solidFill>
              <a:highlight>
                <a:srgbClr val="1171F1"/>
              </a:highlight>
              <a:latin typeface="微软雅黑" charset="0"/>
              <a:ea typeface="微软雅黑" charset="0"/>
            </a:endParaRPr>
          </a:p>
        </p:txBody>
      </p:sp>
      <p:sp>
        <p:nvSpPr>
          <p:cNvPr id="256" name="High Cardinality"/>
          <p:cNvSpPr txBox="1"/>
          <p:nvPr>
            <p:ph type="body" idx="4294967295"/>
          </p:nvPr>
        </p:nvSpPr>
        <p:spPr>
          <a:xfrm>
            <a:off x="0" y="887095"/>
            <a:ext cx="16625570" cy="115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marR="0" indent="0" algn="l" defTabSz="2438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200" b="0" i="0" u="none" strike="noStrike" cap="none" spc="0" baseline="0">
                <a:solidFill>
                  <a:srgbClr val="141414"/>
                </a:solidFill>
                <a:uFillTx/>
                <a:latin typeface="OPPOSans B"/>
                <a:ea typeface="OPPOSans B"/>
                <a:cs typeface="OPPOSans B"/>
                <a:sym typeface="OPPOSans B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kern="1200">
                <a:solidFill>
                  <a:schemeClr val="accent1"/>
                </a:solidFill>
                <a:latin typeface="微软雅黑" charset="0"/>
                <a:ea typeface="微软雅黑" charset="0"/>
                <a:sym typeface="+mn-ea"/>
              </a:rPr>
              <a:t>High Cardinality</a:t>
            </a:r>
            <a:endParaRPr kern="1200">
              <a:solidFill>
                <a:schemeClr val="accent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257" name="Google Shape;116;p19" descr="Google Shape;116;p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963" y="2416856"/>
            <a:ext cx="17925613" cy="1007440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5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3"/>
            <p:custDataLst>
              <p:tags r:id="rId1"/>
            </p:custDataLst>
          </p:nvPr>
        </p:nvSpPr>
        <p:spPr>
          <a:xfrm>
            <a:off x="1607185" y="5646420"/>
            <a:ext cx="13803630" cy="5749290"/>
          </a:xfrm>
        </p:spPr>
        <p:txBody>
          <a:bodyPr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10000">
                <a:solidFill>
                  <a:schemeClr val="accent1"/>
                </a:solidFill>
              </a:rPr>
              <a:t>Glance of BanyanDB</a:t>
            </a:r>
            <a:endParaRPr sz="10000">
              <a:solidFill>
                <a:schemeClr val="accent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  <p:tag name="KSO_WM_SPECIAL_SOURCE" val="bdnull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08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1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4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7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23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26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29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2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  <p:tag name="KSO_WM_SPECIAL_SOURCE" val="bdnull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7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3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6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5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THANKS"/>
</p:tagLst>
</file>

<file path=ppt/tags/tag148.xml><?xml version="1.0" encoding="utf-8"?>
<p:tagLst xmlns:p="http://schemas.openxmlformats.org/presentationml/2006/main">
  <p:tag name="KSO_WM_SLIDE_ID" val="custom20206915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6915"/>
  <p:tag name="KSO_WM_SLIDE_TYPE" val="endPage"/>
  <p:tag name="KSO_WM_SLIDE_SUBTYPE" val="pureTxt"/>
  <p:tag name="KSO_WM_SLIDE_LAYOUT" val="a"/>
  <p:tag name="KSO_WM_SLIDE_LAYOUT_CNT" val="1"/>
  <p:tag name="KSO_WM_SPECIAL_SOURCE" val="bdnull"/>
</p:tagLst>
</file>

<file path=ppt/tags/tag149.xml><?xml version="1.0" encoding="utf-8"?>
<p:tagLst xmlns:p="http://schemas.openxmlformats.org/presentationml/2006/main">
  <p:tag name="KSO_WM_SLIDE_ID" val="custom20206915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ureTxt"/>
  <p:tag name="KSO_WM_SLIDE_SIZE" val="758*346"/>
  <p:tag name="KSO_WM_SLIDE_POSITION" val="100*95"/>
  <p:tag name="KSO_WM_SLIDE_LAYOUT" val="a_f"/>
  <p:tag name="KSO_WM_SLIDE_LAYOUT_CNT" val="1_1"/>
  <p:tag name="KSO_WM_SPECIAL_SOURCE" val="bdnull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SPECIAL_SOURCE" val="bdnull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PECIAL_SOURCE" val="bdnull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4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6915_4*l_h_f*1_1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6915_4*l_h_i*1_1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6915_4*l_h_i*1_1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7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6915_4*l_h_f*1_3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6915_4*l_h_i*1_2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6915_4*l_h_i*1_2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7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6915_4*l_h_f*1_2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6915_4*l_h_i*1_3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6915_4*l_h_i*1_3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8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6915_4*l_h_f*1_4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6915_4*l_h_i*1_4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06915_4*l_h_i*1_4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84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4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l"/>
  <p:tag name="KSO_WM_SLIDE_LAYOUT_CNT" val="1_1"/>
  <p:tag name="KSO_WM_SPECIAL_SOURCE" val="bdnull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  <p:tag name="KSO_WM_SPECIAL_SOURCE" val="bdnull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93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96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cd2d2e4-5553-7c53-647b-c3642df9a3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52655a-afb1-02fb-647b-c364554235cd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99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rouce Han">
      <a:majorFont>
        <a:latin typeface="Source Han Sans CN Bold"/>
        <a:ea typeface="Source Han Sans CN Bold"/>
        <a:cs typeface=""/>
      </a:majorFont>
      <a:minorFont>
        <a:latin typeface="Source Han Sans CN Normal"/>
        <a:ea typeface="Source Han Sans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rouce Han">
      <a:majorFont>
        <a:latin typeface="Source Han Sans CN Bold"/>
        <a:ea typeface="Source Han Sans CN Bold"/>
        <a:cs typeface=""/>
      </a:majorFont>
      <a:minorFont>
        <a:latin typeface="Source Han Sans CN Normal"/>
        <a:ea typeface="Source Han Sans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 panose="02000503000000020004"/>
            <a:ea typeface="Helvetica Neue Medium" panose="02000503000000020004"/>
            <a:cs typeface="Helvetica Neue Medium" panose="02000503000000020004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WPS 演示</Application>
  <PresentationFormat/>
  <Paragraphs>130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65" baseType="lpstr">
      <vt:lpstr>Arial</vt:lpstr>
      <vt:lpstr>宋体</vt:lpstr>
      <vt:lpstr>Wingdings</vt:lpstr>
      <vt:lpstr>Helvetica Neue</vt:lpstr>
      <vt:lpstr>思源黑体 CN Light</vt:lpstr>
      <vt:lpstr>汉仪中黑KW</vt:lpstr>
      <vt:lpstr>思源黑体 CN Bold</vt:lpstr>
      <vt:lpstr>思源黑体 CN Medium</vt:lpstr>
      <vt:lpstr>思源黑体 CN Bold</vt:lpstr>
      <vt:lpstr>Segoe UI</vt:lpstr>
      <vt:lpstr>苹方-简</vt:lpstr>
      <vt:lpstr>思源黑体 CN Medium</vt:lpstr>
      <vt:lpstr>Source Han Sans CN Normal</vt:lpstr>
      <vt:lpstr>冬青黑体简体中文</vt:lpstr>
      <vt:lpstr>黑体</vt:lpstr>
      <vt:lpstr>Helvetica Neue Medium</vt:lpstr>
      <vt:lpstr>微软雅黑</vt:lpstr>
      <vt:lpstr>汉仪旗黑</vt:lpstr>
      <vt:lpstr>微软雅黑</vt:lpstr>
      <vt:lpstr>OPPOSans B</vt:lpstr>
      <vt:lpstr>Thonburi</vt:lpstr>
      <vt:lpstr>Arial</vt:lpstr>
      <vt:lpstr>Rockwell</vt:lpstr>
      <vt:lpstr>Rockwell Bold</vt:lpstr>
      <vt:lpstr>Courier New</vt:lpstr>
      <vt:lpstr>宋体</vt:lpstr>
      <vt:lpstr>Arial Unicode MS</vt:lpstr>
      <vt:lpstr>Source Han Sans CN Bold</vt:lpstr>
      <vt:lpstr>Calibri</vt:lpstr>
      <vt:lpstr>Helvetica Neue</vt:lpstr>
      <vt:lpstr>汉仪书宋二KW</vt:lpstr>
      <vt:lpstr>OPPOSans H</vt:lpstr>
      <vt:lpstr>Helvetica</vt:lpstr>
      <vt:lpstr>OPPOSans L</vt:lpstr>
      <vt:lpstr>Raleway</vt:lpstr>
      <vt:lpstr>阿里巴巴普惠体 R</vt:lpstr>
      <vt:lpstr>Office 主题​​</vt:lpstr>
      <vt:lpstr>2_Office 主题​​</vt:lpstr>
      <vt:lpstr>BanyanDB Cloud Native Observability Database</vt:lpstr>
      <vt:lpstr>个人简介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Top-k Sort</vt:lpstr>
      <vt:lpstr>BanyanDB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高洪涛-一颗葡萄</cp:lastModifiedBy>
  <cp:revision>15</cp:revision>
  <dcterms:created xsi:type="dcterms:W3CDTF">2023-10-26T09:22:49Z</dcterms:created>
  <dcterms:modified xsi:type="dcterms:W3CDTF">2023-10-26T09:22:49Z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15CF45DF03DA54C5A5933465E5D79642_43</vt:lpwstr>
  </property>
  <property fmtid="{D5CDD505-2E9C-101B-9397-08002B2CF9AE}" pid="3" name="KSOProductBuildVer">
    <vt:lpwstr>2052-6.2.2.8394</vt:lpwstr>
  </property>
</Properties>
</file>