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60" r:id="rId2"/>
    <p:sldId id="261" r:id="rId3"/>
    <p:sldId id="262" r:id="rId4"/>
    <p:sldId id="263" r:id="rId5"/>
    <p:sldId id="264" r:id="rId6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52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8.xml"/><Relationship Id="rId7" Type="http://schemas.openxmlformats.org/officeDocument/2006/relationships/image" Target="../media/image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7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3.png"/><Relationship Id="rId2" Type="http://schemas.openxmlformats.org/officeDocument/2006/relationships/tags" Target="../tags/tag21.xml"/><Relationship Id="rId16" Type="http://schemas.openxmlformats.org/officeDocument/2006/relationships/image" Target="../media/image6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1.png"/><Relationship Id="rId10" Type="http://schemas.openxmlformats.org/officeDocument/2006/relationships/tags" Target="../tags/tag29.xml"/><Relationship Id="rId19" Type="http://schemas.openxmlformats.org/officeDocument/2006/relationships/image" Target="../media/image8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485098" y="820770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2023 </a:t>
            </a: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中国开源观察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C0CAC31C-24DC-7CEE-0EEE-ABC94497C227}"/>
              </a:ext>
            </a:extLst>
          </p:cNvPr>
          <p:cNvSpPr/>
          <p:nvPr/>
        </p:nvSpPr>
        <p:spPr>
          <a:xfrm>
            <a:off x="3665951" y="2790605"/>
            <a:ext cx="1227406" cy="1227406"/>
          </a:xfrm>
          <a:prstGeom prst="ellipse">
            <a:avLst/>
          </a:prstGeom>
          <a:blipFill dpi="0" rotWithShape="1">
            <a:blip r:embed="rId3"/>
            <a:srcRect/>
            <a:stretch>
              <a:fillRect t="916" b="-2812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CB6CD3-76EB-30ED-0F25-6869FDF6BE55}"/>
              </a:ext>
            </a:extLst>
          </p:cNvPr>
          <p:cNvSpPr txBox="1"/>
          <p:nvPr/>
        </p:nvSpPr>
        <p:spPr>
          <a:xfrm>
            <a:off x="3267998" y="4152583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effectLst/>
              </a:rPr>
              <a:t>卫剑钒</a:t>
            </a:r>
          </a:p>
          <a:p>
            <a:pPr algn="ctr"/>
            <a:r>
              <a:rPr lang="en-US" altLang="zh-CN" dirty="0">
                <a:effectLst/>
              </a:rPr>
              <a:t>《</a:t>
            </a:r>
            <a:r>
              <a:rPr lang="zh-CN" altLang="en-US" dirty="0">
                <a:effectLst/>
              </a:rPr>
              <a:t>大教堂与集市</a:t>
            </a:r>
            <a:r>
              <a:rPr lang="en-US" altLang="zh-CN" dirty="0">
                <a:effectLst/>
              </a:rPr>
              <a:t>》</a:t>
            </a:r>
          </a:p>
          <a:p>
            <a:pPr algn="ctr"/>
            <a:r>
              <a:rPr lang="zh-CN" altLang="en-US" dirty="0">
                <a:effectLst/>
              </a:rPr>
              <a:t>译者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E7609BB-8BF1-9189-8858-431F2F85B1D3}"/>
              </a:ext>
            </a:extLst>
          </p:cNvPr>
          <p:cNvSpPr/>
          <p:nvPr/>
        </p:nvSpPr>
        <p:spPr>
          <a:xfrm>
            <a:off x="5508912" y="2792593"/>
            <a:ext cx="1227406" cy="1227406"/>
          </a:xfrm>
          <a:prstGeom prst="ellipse">
            <a:avLst/>
          </a:prstGeom>
          <a:blipFill>
            <a:blip r:embed="rId4"/>
            <a:srcRect/>
            <a:stretch>
              <a:fillRect t="-167" b="-1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4610E1-E6E2-4F17-1AA0-C13FFD2E5166}"/>
              </a:ext>
            </a:extLst>
          </p:cNvPr>
          <p:cNvSpPr txBox="1"/>
          <p:nvPr/>
        </p:nvSpPr>
        <p:spPr>
          <a:xfrm>
            <a:off x="5055398" y="4148326"/>
            <a:ext cx="2134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effectLst/>
              </a:rPr>
              <a:t>王伟</a:t>
            </a:r>
            <a:endParaRPr lang="en-US" altLang="zh-CN" dirty="0">
              <a:effectLst/>
            </a:endParaRPr>
          </a:p>
          <a:p>
            <a:pPr algn="ctr"/>
            <a:r>
              <a:rPr lang="zh-CN" altLang="en-US" dirty="0">
                <a:effectLst/>
              </a:rPr>
              <a:t>开源社理事</a:t>
            </a:r>
            <a:endParaRPr lang="en-US" altLang="zh-CN" dirty="0">
              <a:effectLst/>
            </a:endParaRPr>
          </a:p>
          <a:p>
            <a:pPr algn="ctr"/>
            <a:r>
              <a:rPr lang="en" altLang="zh-CN" dirty="0">
                <a:effectLst/>
                <a:latin typeface="LarkHackSafariFont"/>
              </a:rPr>
              <a:t>X-Lab </a:t>
            </a:r>
            <a:r>
              <a:rPr lang="zh-CN" altLang="en-US" dirty="0">
                <a:effectLst/>
                <a:latin typeface="LarkHackSafariFont"/>
              </a:rPr>
              <a:t>实验室创始人</a:t>
            </a:r>
            <a:endParaRPr lang="zh-CN" altLang="en-US" dirty="0">
              <a:effectLst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E938B4C-FA33-4D36-1927-96263EE8B956}"/>
              </a:ext>
            </a:extLst>
          </p:cNvPr>
          <p:cNvSpPr/>
          <p:nvPr/>
        </p:nvSpPr>
        <p:spPr>
          <a:xfrm>
            <a:off x="7538995" y="2768520"/>
            <a:ext cx="1227406" cy="1227406"/>
          </a:xfrm>
          <a:prstGeom prst="ellipse">
            <a:avLst/>
          </a:prstGeom>
          <a:blipFill>
            <a:blip r:embed="rId5"/>
            <a:srcRect/>
            <a:stretch>
              <a:fillRect t="29" b="-5002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237AA66-97E2-1088-EEF6-711A91486331}"/>
              </a:ext>
            </a:extLst>
          </p:cNvPr>
          <p:cNvSpPr txBox="1"/>
          <p:nvPr/>
        </p:nvSpPr>
        <p:spPr>
          <a:xfrm>
            <a:off x="6955896" y="4148326"/>
            <a:ext cx="2393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effectLst/>
              </a:rPr>
              <a:t>唐小引</a:t>
            </a:r>
            <a:endParaRPr lang="en-US" altLang="zh-CN" dirty="0">
              <a:effectLst/>
            </a:endParaRPr>
          </a:p>
          <a:p>
            <a:pPr algn="ctr"/>
            <a:r>
              <a:rPr lang="en-US" altLang="zh-CN" dirty="0">
                <a:effectLst/>
              </a:rPr>
              <a:t>CSDN &amp;《</a:t>
            </a:r>
            <a:r>
              <a:rPr lang="zh-CN" altLang="en-US" dirty="0">
                <a:effectLst/>
              </a:rPr>
              <a:t>新程序员</a:t>
            </a:r>
            <a:r>
              <a:rPr lang="en-US" altLang="zh-CN" dirty="0">
                <a:effectLst/>
              </a:rPr>
              <a:t>》</a:t>
            </a:r>
          </a:p>
          <a:p>
            <a:pPr algn="ctr"/>
            <a:r>
              <a:rPr lang="zh-CN" altLang="en-US" dirty="0">
                <a:effectLst/>
              </a:rPr>
              <a:t>执行总编</a:t>
            </a:r>
          </a:p>
          <a:p>
            <a:pPr algn="ctr"/>
            <a:endParaRPr lang="zh-CN" altLang="en-US" dirty="0">
              <a:effectLst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1E1FE8F-D269-800B-170C-D474CFFB5D84}"/>
              </a:ext>
            </a:extLst>
          </p:cNvPr>
          <p:cNvSpPr/>
          <p:nvPr/>
        </p:nvSpPr>
        <p:spPr>
          <a:xfrm>
            <a:off x="9355341" y="2768520"/>
            <a:ext cx="1227406" cy="1227406"/>
          </a:xfrm>
          <a:prstGeom prst="ellipse">
            <a:avLst/>
          </a:prstGeom>
          <a:blipFill>
            <a:blip r:embed="rId6"/>
            <a:srcRect/>
            <a:stretch>
              <a:fillRect t="126" b="-4507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80F9BF9-E055-8D88-13FD-267EC37ED499}"/>
              </a:ext>
            </a:extLst>
          </p:cNvPr>
          <p:cNvSpPr txBox="1"/>
          <p:nvPr/>
        </p:nvSpPr>
        <p:spPr>
          <a:xfrm>
            <a:off x="9196236" y="4148326"/>
            <a:ext cx="154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effectLst/>
              </a:rPr>
              <a:t>高阳</a:t>
            </a:r>
            <a:endParaRPr lang="en-US" altLang="zh-CN" dirty="0">
              <a:effectLst/>
            </a:endParaRPr>
          </a:p>
          <a:p>
            <a:pPr algn="ctr"/>
            <a:r>
              <a:rPr lang="en" altLang="zh-CN" dirty="0" err="1">
                <a:effectLst/>
              </a:rPr>
              <a:t>SegmentFault</a:t>
            </a:r>
            <a:endParaRPr lang="en" altLang="zh-CN" dirty="0"/>
          </a:p>
          <a:p>
            <a:pPr algn="ctr"/>
            <a:r>
              <a:rPr lang="en" altLang="zh-CN" dirty="0">
                <a:effectLst/>
              </a:rPr>
              <a:t>CEO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9234CA8B-62CF-4C78-A0B6-A9ED35D974D7}"/>
              </a:ext>
            </a:extLst>
          </p:cNvPr>
          <p:cNvSpPr/>
          <p:nvPr/>
        </p:nvSpPr>
        <p:spPr>
          <a:xfrm>
            <a:off x="1687469" y="2790605"/>
            <a:ext cx="1227406" cy="1227406"/>
          </a:xfrm>
          <a:prstGeom prst="ellipse">
            <a:avLst/>
          </a:prstGeom>
          <a:blipFill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E82082-8A34-332C-1FA8-5F3C3578079B}"/>
              </a:ext>
            </a:extLst>
          </p:cNvPr>
          <p:cNvSpPr txBox="1"/>
          <p:nvPr/>
        </p:nvSpPr>
        <p:spPr>
          <a:xfrm>
            <a:off x="1400926" y="4148326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effectLst/>
              </a:rPr>
              <a:t>庄表伟</a:t>
            </a:r>
          </a:p>
          <a:p>
            <a:pPr algn="ctr"/>
            <a:r>
              <a:rPr lang="zh-CN" altLang="en-US" dirty="0">
                <a:effectLst/>
              </a:rPr>
              <a:t>天工开物基金会</a:t>
            </a:r>
            <a:endParaRPr lang="en-US" altLang="zh-CN" dirty="0">
              <a:effectLst/>
            </a:endParaRPr>
          </a:p>
          <a:p>
            <a:pPr algn="ctr"/>
            <a:r>
              <a:rPr lang="zh-CN" altLang="en-US" dirty="0">
                <a:effectLst/>
              </a:rPr>
              <a:t>副秘书长</a:t>
            </a:r>
          </a:p>
        </p:txBody>
      </p:sp>
    </p:spTree>
    <p:extLst>
      <p:ext uri="{BB962C8B-B14F-4D97-AF65-F5344CB8AC3E}">
        <p14:creationId xmlns:p14="http://schemas.microsoft.com/office/powerpoint/2010/main" val="4517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3">
            <a:extLst>
              <a:ext uri="{FF2B5EF4-FFF2-40B4-BE49-F238E27FC236}">
                <a16:creationId xmlns:a16="http://schemas.microsoft.com/office/drawing/2014/main" id="{D468AE82-A808-4D77-B2FA-D618F395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讨论议题</a:t>
            </a:r>
          </a:p>
        </p:txBody>
      </p:sp>
      <p:sp>
        <p:nvSpPr>
          <p:cNvPr id="25" name="内容占位符 24">
            <a:extLst>
              <a:ext uri="{FF2B5EF4-FFF2-40B4-BE49-F238E27FC236}">
                <a16:creationId xmlns:a16="http://schemas.microsoft.com/office/drawing/2014/main" id="{986BB1B6-FA1B-4B8C-A202-C7A813154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/>
              <a:t>政府与开源</a:t>
            </a:r>
            <a:r>
              <a:rPr lang="en-US" altLang="zh-CN" dirty="0"/>
              <a:t>: </a:t>
            </a:r>
            <a:r>
              <a:rPr lang="zh-CN" altLang="en-US" dirty="0"/>
              <a:t>中国的开源政策有哪些新的变化，对本地和国际开源社区有什么影响？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/>
              <a:t>开源教育与培训</a:t>
            </a:r>
            <a:r>
              <a:rPr lang="en-US" altLang="zh-CN" dirty="0"/>
              <a:t>: </a:t>
            </a:r>
            <a:r>
              <a:rPr lang="zh-CN" altLang="en-US" dirty="0"/>
              <a:t>讨论如何通过教育和培训提高开源的认知度和技能水平，以及如何培养开源社区的新一代贡献者？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/>
              <a:t>中国开源社区</a:t>
            </a:r>
            <a:r>
              <a:rPr lang="en-US" altLang="zh-CN" dirty="0"/>
              <a:t>: </a:t>
            </a:r>
            <a:r>
              <a:rPr lang="zh-CN" altLang="en-US" dirty="0"/>
              <a:t>这一年的中国开源社区，有哪些值得关注的事件、现象等等？</a:t>
            </a:r>
          </a:p>
        </p:txBody>
      </p:sp>
    </p:spTree>
    <p:extLst>
      <p:ext uri="{BB962C8B-B14F-4D97-AF65-F5344CB8AC3E}">
        <p14:creationId xmlns:p14="http://schemas.microsoft.com/office/powerpoint/2010/main" val="103276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A2C26-770C-4CB0-B238-D52E90E1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话题一：政府与开源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5BAF69-5EE0-4C32-9D9C-C697CA138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2023</a:t>
            </a:r>
            <a:r>
              <a:rPr lang="zh-CN" altLang="en-US" dirty="0"/>
              <a:t>年统计：国家、各级地方政府，共发文</a:t>
            </a:r>
            <a:r>
              <a:rPr lang="en-US" altLang="zh-CN" dirty="0"/>
              <a:t>21</a:t>
            </a:r>
            <a:r>
              <a:rPr lang="zh-CN" altLang="en-US" dirty="0"/>
              <a:t>篇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发文主体：发改、经信、市政府、办公厅、科技委等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关键词：开源、信创、人工智能、区块链、数字化、创新、未来产业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关键词二：政策措施、实施方案、行动计划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问题：各位有怎样的感受，有哪些变化，有哪些感想？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algn="r"/>
            <a:r>
              <a:rPr lang="zh-CN" altLang="en-US" sz="1600" dirty="0">
                <a:solidFill>
                  <a:schemeClr val="accent5"/>
                </a:solidFill>
              </a:rPr>
              <a:t>特别感谢：开放原子的赵海玲，收集整理</a:t>
            </a:r>
            <a:endParaRPr lang="zh-CN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8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BF6649-D7AC-436F-95F2-12D9FDEE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话题二：开源教育与培训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773E4D-9522-4BD4-9B0E-B9963E0F2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从有开源推广这事开始，我们就在说：开源要进高校</a:t>
            </a:r>
            <a:endParaRPr lang="en-US" altLang="zh-CN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我们也一直在做各种各样与教育、培训、推广、布道相关的工作</a:t>
            </a:r>
            <a:endParaRPr lang="en-US" altLang="zh-CN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>
              <a:lnSpc>
                <a:spcPct val="80000"/>
              </a:lnSpc>
            </a:pPr>
            <a:r>
              <a:rPr lang="zh-CN" altLang="en-US" sz="2600" dirty="0">
                <a:solidFill>
                  <a:schemeClr val="accent2">
                    <a:lumMod val="75000"/>
                  </a:schemeClr>
                </a:solidFill>
              </a:rPr>
              <a:t>问题：持续了这么多年，到了现在（今天、</a:t>
            </a:r>
            <a:r>
              <a:rPr lang="en-US" altLang="zh-CN" sz="2600" dirty="0">
                <a:solidFill>
                  <a:schemeClr val="accent2">
                    <a:lumMod val="75000"/>
                  </a:schemeClr>
                </a:solidFill>
              </a:rPr>
              <a:t>2023</a:t>
            </a:r>
            <a:r>
              <a:rPr lang="zh-CN" altLang="en-US" sz="2600" dirty="0">
                <a:solidFill>
                  <a:schemeClr val="accent2">
                    <a:lumMod val="75000"/>
                  </a:schemeClr>
                </a:solidFill>
              </a:rPr>
              <a:t>年），我们的开源教育有什么进展？有哪些变化？</a:t>
            </a:r>
          </a:p>
        </p:txBody>
      </p:sp>
    </p:spTree>
    <p:extLst>
      <p:ext uri="{BB962C8B-B14F-4D97-AF65-F5344CB8AC3E}">
        <p14:creationId xmlns:p14="http://schemas.microsoft.com/office/powerpoint/2010/main" val="15625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CBE63-ED63-4AA1-8BD0-04E823C8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话题三：中国开源社区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62D577-D547-42C4-BFAC-05D2A7166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lnSpc>
                <a:spcPct val="80000"/>
              </a:lnSpc>
            </a:pPr>
            <a:r>
              <a:rPr lang="zh-CN" altLang="en-US" sz="2600" dirty="0">
                <a:solidFill>
                  <a:schemeClr val="accent2">
                    <a:lumMod val="75000"/>
                  </a:schemeClr>
                </a:solidFill>
              </a:rPr>
              <a:t>问题：作为中国开源的“局中人”，大家都可以聊一聊，这一年来的观察与发现。</a:t>
            </a:r>
          </a:p>
        </p:txBody>
      </p:sp>
    </p:spTree>
    <p:extLst>
      <p:ext uri="{BB962C8B-B14F-4D97-AF65-F5344CB8AC3E}">
        <p14:creationId xmlns:p14="http://schemas.microsoft.com/office/powerpoint/2010/main" val="1701603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t="-167" b="-167"/>
          </a:stretch>
        </a:blip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322</Words>
  <Application>Microsoft Office PowerPoint</Application>
  <PresentationFormat>宽屏</PresentationFormat>
  <Paragraphs>38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LarkHackSafariFont</vt:lpstr>
      <vt:lpstr>阿里巴巴普惠体 R</vt:lpstr>
      <vt:lpstr>等线</vt:lpstr>
      <vt:lpstr>黑体</vt:lpstr>
      <vt:lpstr>微软雅黑</vt:lpstr>
      <vt:lpstr>Arial</vt:lpstr>
      <vt:lpstr>Office 主题​​</vt:lpstr>
      <vt:lpstr>PowerPoint 演示文稿</vt:lpstr>
      <vt:lpstr>讨论议题</vt:lpstr>
      <vt:lpstr>话题一：政府与开源</vt:lpstr>
      <vt:lpstr>话题二：开源教育与培训</vt:lpstr>
      <vt:lpstr>话题三：中国开源社区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zhuangbiaowei</cp:lastModifiedBy>
  <cp:revision>49</cp:revision>
  <dcterms:created xsi:type="dcterms:W3CDTF">2022-06-28T09:26:00Z</dcterms:created>
  <dcterms:modified xsi:type="dcterms:W3CDTF">2023-10-26T01:50:56Z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