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kv" ContentType="video/unknown"/>
  <Default Extension="png" ContentType="image/png"/>
  <Default Extension="rels" ContentType="application/vnd.openxmlformats-package.relationships+xml"/>
  <Default Extension="svg" ContentType="image/svg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heme/theme2.xml" ContentType="application/vnd.openxmlformats-officedocument.them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0"/>
  </p:notesMasterIdLst>
  <p:sldIdLst>
    <p:sldId id="256" r:id="rId2"/>
    <p:sldId id="258" r:id="rId3"/>
    <p:sldId id="850" r:id="rId4"/>
    <p:sldId id="851" r:id="rId5"/>
    <p:sldId id="852" r:id="rId6"/>
    <p:sldId id="876" r:id="rId7"/>
    <p:sldId id="853" r:id="rId8"/>
    <p:sldId id="854" r:id="rId9"/>
    <p:sldId id="855" r:id="rId10"/>
    <p:sldId id="856" r:id="rId11"/>
    <p:sldId id="857" r:id="rId12"/>
    <p:sldId id="858" r:id="rId13"/>
    <p:sldId id="859" r:id="rId14"/>
    <p:sldId id="860" r:id="rId15"/>
    <p:sldId id="861" r:id="rId16"/>
    <p:sldId id="862" r:id="rId17"/>
    <p:sldId id="864" r:id="rId18"/>
    <p:sldId id="865" r:id="rId19"/>
    <p:sldId id="866" r:id="rId20"/>
    <p:sldId id="867" r:id="rId21"/>
    <p:sldId id="868" r:id="rId22"/>
    <p:sldId id="870" r:id="rId23"/>
    <p:sldId id="869" r:id="rId24"/>
    <p:sldId id="871" r:id="rId25"/>
    <p:sldId id="873" r:id="rId26"/>
    <p:sldId id="874" r:id="rId27"/>
    <p:sldId id="875" r:id="rId28"/>
    <p:sldId id="877" r:id="rId29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8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tags" Target="../tags/tag9.xml"/><Relationship Id="rId7" Type="http://schemas.openxmlformats.org/officeDocument/2006/relationships/image" Target="../media/image2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9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7" Type="http://schemas.openxmlformats.org/officeDocument/2006/relationships/image" Target="../media/image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18.xml"/><Relationship Id="rId7" Type="http://schemas.openxmlformats.org/officeDocument/2006/relationships/image" Target="../media/image6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2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9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7.xml"/><Relationship Id="rId13" Type="http://schemas.openxmlformats.org/officeDocument/2006/relationships/tags" Target="../tags/tag32.xml"/><Relationship Id="rId18" Type="http://schemas.openxmlformats.org/officeDocument/2006/relationships/image" Target="../media/image6.png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tags" Target="../tags/tag31.xml"/><Relationship Id="rId17" Type="http://schemas.openxmlformats.org/officeDocument/2006/relationships/image" Target="../media/image2.png"/><Relationship Id="rId2" Type="http://schemas.openxmlformats.org/officeDocument/2006/relationships/tags" Target="../tags/tag21.xml"/><Relationship Id="rId16" Type="http://schemas.openxmlformats.org/officeDocument/2006/relationships/image" Target="../media/image5.png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tags" Target="../tags/tag30.xml"/><Relationship Id="rId5" Type="http://schemas.openxmlformats.org/officeDocument/2006/relationships/tags" Target="../tags/tag24.xml"/><Relationship Id="rId15" Type="http://schemas.openxmlformats.org/officeDocument/2006/relationships/image" Target="../media/image10.png"/><Relationship Id="rId10" Type="http://schemas.openxmlformats.org/officeDocument/2006/relationships/tags" Target="../tags/tag29.xml"/><Relationship Id="rId19" Type="http://schemas.openxmlformats.org/officeDocument/2006/relationships/image" Target="../media/image7.png"/><Relationship Id="rId4" Type="http://schemas.openxmlformats.org/officeDocument/2006/relationships/tags" Target="../tags/tag23.xml"/><Relationship Id="rId9" Type="http://schemas.openxmlformats.org/officeDocument/2006/relationships/tags" Target="../tags/tag28.xml"/><Relationship Id="rId1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/>
              <a:t>单击此处编辑</a:t>
            </a:r>
            <a:br>
              <a:rPr lang="zh-CN" altLang="en-US"/>
            </a:br>
            <a:r>
              <a:rPr lang="zh-CN" altLang="en-US"/>
              <a:t>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4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2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3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5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6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2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3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4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1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2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10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11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4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5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7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  <a:t>2023/10/25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</a:p>
        </p:txBody>
      </p:sp>
      <p:sp>
        <p:nvSpPr>
          <p:cNvPr id="26" name="文本框 25"/>
          <p:cNvSpPr txBox="1"/>
          <p:nvPr userDrawn="1">
            <p:custDataLst>
              <p:tags r:id="rId10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12" Type="http://schemas.openxmlformats.org/officeDocument/2006/relationships/image" Target="../media/image27.png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image" Target="../media/image26.png"/><Relationship Id="rId5" Type="http://schemas.openxmlformats.org/officeDocument/2006/relationships/tags" Target="../tags/tag38.xml"/><Relationship Id="rId10" Type="http://schemas.openxmlformats.org/officeDocument/2006/relationships/hyperlink" Target="wa-lang.org" TargetMode="External"/><Relationship Id="rId4" Type="http://schemas.openxmlformats.org/officeDocument/2006/relationships/tags" Target="../tags/tag37.xml"/><Relationship Id="rId9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kv"/><Relationship Id="rId1" Type="http://schemas.microsoft.com/office/2007/relationships/media" Target="../media/media1.mkv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web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00000"/>
              </a:lnSpc>
            </a:pP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凹语言 的开源实践</a:t>
            </a: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756920" y="3799840"/>
            <a:ext cx="6416040" cy="482600"/>
          </a:xfrm>
        </p:spPr>
        <p:txBody>
          <a:bodyPr>
            <a:normAutofit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演讲人</a:t>
            </a:r>
            <a:r>
              <a:rPr lang="en-US" altLang="zh-CN" b="1" dirty="0">
                <a:solidFill>
                  <a:srgbClr val="363E7D"/>
                </a:solidFill>
                <a:cs typeface="黑体" panose="02010609060101010101" charset="-122"/>
              </a:rPr>
              <a:t> </a:t>
            </a:r>
            <a:r>
              <a:rPr lang="zh-CN" altLang="en-US" b="1" dirty="0">
                <a:solidFill>
                  <a:srgbClr val="363E7D"/>
                </a:solidFill>
                <a:cs typeface="黑体" panose="02010609060101010101" charset="-122"/>
              </a:rPr>
              <a:t>丁尔男 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凹语言联合发起人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329066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背景及历程</a:t>
            </a: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40BAE9B-E161-6459-B780-72190B5B9F06}"/>
              </a:ext>
            </a:extLst>
          </p:cNvPr>
          <p:cNvSpPr txBox="1"/>
          <p:nvPr/>
        </p:nvSpPr>
        <p:spPr>
          <a:xfrm>
            <a:off x="1565910" y="1951672"/>
            <a:ext cx="6976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2018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2019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2020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2021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2022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2023</a:t>
            </a:r>
          </a:p>
          <a:p>
            <a:pPr algn="ctr"/>
            <a:endParaRPr lang="zh-CN" altLang="en-US" dirty="0"/>
          </a:p>
        </p:txBody>
      </p:sp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4313804" y="1541386"/>
            <a:ext cx="674474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9621C21-53BB-6500-3D3B-97712B0E660F}"/>
              </a:ext>
            </a:extLst>
          </p:cNvPr>
          <p:cNvCxnSpPr>
            <a:cxnSpLocks/>
          </p:cNvCxnSpPr>
          <p:nvPr/>
        </p:nvCxnSpPr>
        <p:spPr>
          <a:xfrm>
            <a:off x="3409528" y="4865618"/>
            <a:ext cx="9042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EA1C22B8-50DF-692A-951F-34BE87C4D5CE}"/>
              </a:ext>
            </a:extLst>
          </p:cNvPr>
          <p:cNvSpPr txBox="1"/>
          <p:nvPr/>
        </p:nvSpPr>
        <p:spPr>
          <a:xfrm>
            <a:off x="4702025" y="3000890"/>
            <a:ext cx="32591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/>
              <a:t>VSCode</a:t>
            </a:r>
            <a:r>
              <a:rPr lang="en-US" altLang="zh-CN" dirty="0"/>
              <a:t> </a:t>
            </a:r>
            <a:r>
              <a:rPr lang="zh-CN" altLang="en-US" dirty="0"/>
              <a:t>插件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上线 </a:t>
            </a:r>
            <a:r>
              <a:rPr lang="en-US" altLang="zh-CN" dirty="0"/>
              <a:t>Playground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使用 </a:t>
            </a:r>
            <a:r>
              <a:rPr lang="en-US" altLang="zh-CN" dirty="0"/>
              <a:t>AGPL v3 </a:t>
            </a:r>
            <a:r>
              <a:rPr lang="zh-CN" altLang="en-US" dirty="0"/>
              <a:t>协议</a:t>
            </a:r>
            <a:endParaRPr lang="en-US" altLang="zh-CN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0499DA2-A16F-DFC5-8A79-6EE2A43249E3}"/>
              </a:ext>
            </a:extLst>
          </p:cNvPr>
          <p:cNvCxnSpPr>
            <a:cxnSpLocks/>
          </p:cNvCxnSpPr>
          <p:nvPr/>
        </p:nvCxnSpPr>
        <p:spPr>
          <a:xfrm flipV="1">
            <a:off x="2203756" y="4327751"/>
            <a:ext cx="764626" cy="23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>
            <a:extLst>
              <a:ext uri="{FF2B5EF4-FFF2-40B4-BE49-F238E27FC236}">
                <a16:creationId xmlns:a16="http://schemas.microsoft.com/office/drawing/2014/main" id="{EDD5DC9E-6A4D-B81A-BE72-14483E1D5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502" y="2256497"/>
            <a:ext cx="3543588" cy="268163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F7988619-5B7A-7F41-C1E1-8E95350B2D0A}"/>
              </a:ext>
            </a:extLst>
          </p:cNvPr>
          <p:cNvSpPr txBox="1"/>
          <p:nvPr/>
        </p:nvSpPr>
        <p:spPr>
          <a:xfrm>
            <a:off x="2968382" y="3597314"/>
            <a:ext cx="4411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01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07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146221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329066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背景及历程</a:t>
            </a: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40BAE9B-E161-6459-B780-72190B5B9F06}"/>
              </a:ext>
            </a:extLst>
          </p:cNvPr>
          <p:cNvSpPr txBox="1"/>
          <p:nvPr/>
        </p:nvSpPr>
        <p:spPr>
          <a:xfrm>
            <a:off x="1565910" y="1951672"/>
            <a:ext cx="6976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2018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2019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2020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2021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2022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2023</a:t>
            </a:r>
          </a:p>
          <a:p>
            <a:pPr algn="ctr"/>
            <a:endParaRPr lang="zh-CN" altLang="en-US" dirty="0"/>
          </a:p>
        </p:txBody>
      </p:sp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4313804" y="1541386"/>
            <a:ext cx="674474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9621C21-53BB-6500-3D3B-97712B0E660F}"/>
              </a:ext>
            </a:extLst>
          </p:cNvPr>
          <p:cNvCxnSpPr>
            <a:cxnSpLocks/>
          </p:cNvCxnSpPr>
          <p:nvPr/>
        </p:nvCxnSpPr>
        <p:spPr>
          <a:xfrm>
            <a:off x="3409528" y="3766659"/>
            <a:ext cx="9042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EA1C22B8-50DF-692A-951F-34BE87C4D5CE}"/>
              </a:ext>
            </a:extLst>
          </p:cNvPr>
          <p:cNvSpPr txBox="1"/>
          <p:nvPr/>
        </p:nvSpPr>
        <p:spPr>
          <a:xfrm>
            <a:off x="4702025" y="3000890"/>
            <a:ext cx="3259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支持 </a:t>
            </a:r>
            <a:r>
              <a:rPr lang="en-US" altLang="zh-CN" dirty="0"/>
              <a:t>slice</a:t>
            </a:r>
            <a:r>
              <a:rPr lang="zh-CN" altLang="en-US" dirty="0"/>
              <a:t>、</a:t>
            </a:r>
            <a:r>
              <a:rPr lang="en-US" altLang="zh-CN" dirty="0"/>
              <a:t>struct</a:t>
            </a:r>
            <a:r>
              <a:rPr lang="zh-CN" altLang="en-US" dirty="0"/>
              <a:t>、</a:t>
            </a:r>
            <a:r>
              <a:rPr lang="en-US" altLang="zh-CN" dirty="0"/>
              <a:t>ARC</a:t>
            </a:r>
            <a:r>
              <a:rPr lang="zh-CN" altLang="en-US" dirty="0"/>
              <a:t>、</a:t>
            </a:r>
            <a:r>
              <a:rPr lang="en-US" altLang="zh-CN" dirty="0"/>
              <a:t>closure……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凹语言 版贪吃蛇</a:t>
            </a:r>
            <a:endParaRPr lang="en-US" altLang="zh-CN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0499DA2-A16F-DFC5-8A79-6EE2A43249E3}"/>
              </a:ext>
            </a:extLst>
          </p:cNvPr>
          <p:cNvCxnSpPr>
            <a:cxnSpLocks/>
          </p:cNvCxnSpPr>
          <p:nvPr/>
        </p:nvCxnSpPr>
        <p:spPr>
          <a:xfrm>
            <a:off x="2203756" y="4875403"/>
            <a:ext cx="7646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">
            <a:extLst>
              <a:ext uri="{FF2B5EF4-FFF2-40B4-BE49-F238E27FC236}">
                <a16:creationId xmlns:a16="http://schemas.microsoft.com/office/drawing/2014/main" id="{0E2BF83B-6EF6-1368-5492-2A79DC069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177" y="2340415"/>
            <a:ext cx="2862124" cy="251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12A673D-63EE-84BF-A3ED-B0F293FA536E}"/>
              </a:ext>
            </a:extLst>
          </p:cNvPr>
          <p:cNvSpPr txBox="1"/>
          <p:nvPr/>
        </p:nvSpPr>
        <p:spPr>
          <a:xfrm>
            <a:off x="2968382" y="3597314"/>
            <a:ext cx="4411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01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04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357041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329066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背景及历程</a:t>
            </a: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40BAE9B-E161-6459-B780-72190B5B9F06}"/>
              </a:ext>
            </a:extLst>
          </p:cNvPr>
          <p:cNvSpPr txBox="1"/>
          <p:nvPr/>
        </p:nvSpPr>
        <p:spPr>
          <a:xfrm>
            <a:off x="1565910" y="1951672"/>
            <a:ext cx="6976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2018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2019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2020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2021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2022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2023</a:t>
            </a:r>
          </a:p>
          <a:p>
            <a:pPr algn="ctr"/>
            <a:endParaRPr lang="zh-CN" altLang="en-US" dirty="0"/>
          </a:p>
        </p:txBody>
      </p:sp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4313804" y="1541386"/>
            <a:ext cx="674474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9621C21-53BB-6500-3D3B-97712B0E660F}"/>
              </a:ext>
            </a:extLst>
          </p:cNvPr>
          <p:cNvCxnSpPr>
            <a:cxnSpLocks/>
          </p:cNvCxnSpPr>
          <p:nvPr/>
        </p:nvCxnSpPr>
        <p:spPr>
          <a:xfrm>
            <a:off x="3409528" y="4328722"/>
            <a:ext cx="9042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EA1C22B8-50DF-692A-951F-34BE87C4D5CE}"/>
              </a:ext>
            </a:extLst>
          </p:cNvPr>
          <p:cNvSpPr txBox="1"/>
          <p:nvPr/>
        </p:nvSpPr>
        <p:spPr>
          <a:xfrm>
            <a:off x="4702025" y="3475166"/>
            <a:ext cx="2391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支持 </a:t>
            </a:r>
            <a:r>
              <a:rPr lang="en-US" altLang="zh-CN" dirty="0"/>
              <a:t>interface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0499DA2-A16F-DFC5-8A79-6EE2A43249E3}"/>
              </a:ext>
            </a:extLst>
          </p:cNvPr>
          <p:cNvCxnSpPr>
            <a:cxnSpLocks/>
          </p:cNvCxnSpPr>
          <p:nvPr/>
        </p:nvCxnSpPr>
        <p:spPr>
          <a:xfrm>
            <a:off x="2203756" y="4875403"/>
            <a:ext cx="7646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212A673D-63EE-84BF-A3ED-B0F293FA536E}"/>
              </a:ext>
            </a:extLst>
          </p:cNvPr>
          <p:cNvSpPr txBox="1"/>
          <p:nvPr/>
        </p:nvSpPr>
        <p:spPr>
          <a:xfrm>
            <a:off x="2968382" y="3597314"/>
            <a:ext cx="4411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01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04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08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E0F2BCF-63C2-4A19-6AED-4A13569DD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3633" y="2199912"/>
            <a:ext cx="3495482" cy="3116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E4811FB5-EC58-CC4F-7A1F-44771AE86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240" y="1938727"/>
            <a:ext cx="3495482" cy="3442209"/>
          </a:xfrm>
          <a:prstGeom prst="rect">
            <a:avLst/>
          </a:prstGeom>
        </p:spPr>
      </p:pic>
      <p:sp>
        <p:nvSpPr>
          <p:cNvPr id="23" name="标题 3"/>
          <p:cNvSpPr txBox="1"/>
          <p:nvPr/>
        </p:nvSpPr>
        <p:spPr>
          <a:xfrm>
            <a:off x="979997" y="419101"/>
            <a:ext cx="329066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背景及历程</a:t>
            </a: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40BAE9B-E161-6459-B780-72190B5B9F06}"/>
              </a:ext>
            </a:extLst>
          </p:cNvPr>
          <p:cNvSpPr txBox="1"/>
          <p:nvPr/>
        </p:nvSpPr>
        <p:spPr>
          <a:xfrm>
            <a:off x="1565910" y="1951672"/>
            <a:ext cx="6976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2018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2019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2020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2021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2022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2023</a:t>
            </a:r>
          </a:p>
          <a:p>
            <a:pPr algn="ctr"/>
            <a:endParaRPr lang="zh-CN" altLang="en-US" dirty="0"/>
          </a:p>
        </p:txBody>
      </p:sp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4313804" y="1541386"/>
            <a:ext cx="674474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9621C21-53BB-6500-3D3B-97712B0E660F}"/>
              </a:ext>
            </a:extLst>
          </p:cNvPr>
          <p:cNvCxnSpPr>
            <a:cxnSpLocks/>
          </p:cNvCxnSpPr>
          <p:nvPr/>
        </p:nvCxnSpPr>
        <p:spPr>
          <a:xfrm>
            <a:off x="3409528" y="4865618"/>
            <a:ext cx="9042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EA1C22B8-50DF-692A-951F-34BE87C4D5CE}"/>
              </a:ext>
            </a:extLst>
          </p:cNvPr>
          <p:cNvSpPr txBox="1"/>
          <p:nvPr/>
        </p:nvSpPr>
        <p:spPr>
          <a:xfrm>
            <a:off x="4702025" y="3059666"/>
            <a:ext cx="2081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发布 </a:t>
            </a:r>
            <a:r>
              <a:rPr lang="en-US" altLang="zh-CN" dirty="0"/>
              <a:t>MVP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本地编译器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手册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在线测试环境</a:t>
            </a:r>
            <a:endParaRPr lang="en-US" altLang="zh-CN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0499DA2-A16F-DFC5-8A79-6EE2A43249E3}"/>
              </a:ext>
            </a:extLst>
          </p:cNvPr>
          <p:cNvCxnSpPr>
            <a:cxnSpLocks/>
          </p:cNvCxnSpPr>
          <p:nvPr/>
        </p:nvCxnSpPr>
        <p:spPr>
          <a:xfrm>
            <a:off x="2203756" y="4875403"/>
            <a:ext cx="76462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212A673D-63EE-84BF-A3ED-B0F293FA536E}"/>
              </a:ext>
            </a:extLst>
          </p:cNvPr>
          <p:cNvSpPr txBox="1"/>
          <p:nvPr/>
        </p:nvSpPr>
        <p:spPr>
          <a:xfrm>
            <a:off x="2968382" y="3597314"/>
            <a:ext cx="4411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01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04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176606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1124125" y="1541386"/>
            <a:ext cx="993442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76A63D3-5B1D-742E-9A97-B4FE265AC471}"/>
              </a:ext>
            </a:extLst>
          </p:cNvPr>
          <p:cNvSpPr txBox="1"/>
          <p:nvPr/>
        </p:nvSpPr>
        <p:spPr>
          <a:xfrm>
            <a:off x="2750423" y="2105560"/>
            <a:ext cx="6681830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600" dirty="0">
                <a:solidFill>
                  <a:schemeClr val="accent1">
                    <a:lumMod val="75000"/>
                  </a:schemeClr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整数：</a:t>
            </a:r>
            <a:endParaRPr lang="en-US" altLang="zh-CN" sz="2600" dirty="0">
              <a:solidFill>
                <a:schemeClr val="accent1">
                  <a:lumMod val="75000"/>
                </a:schemeClr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1"/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u8</a:t>
            </a: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、</a:t>
            </a:r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u16</a:t>
            </a: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、</a:t>
            </a:r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u32</a:t>
            </a: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、</a:t>
            </a:r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i32</a:t>
            </a: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、</a:t>
            </a:r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u64</a:t>
            </a: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、</a:t>
            </a:r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i64</a:t>
            </a: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、</a:t>
            </a:r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bool</a:t>
            </a: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、</a:t>
            </a:r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int</a:t>
            </a: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、</a:t>
            </a:r>
            <a:r>
              <a:rPr lang="en-US" altLang="zh-CN" sz="2200" dirty="0" err="1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uint</a:t>
            </a:r>
            <a:endParaRPr lang="en-US" altLang="zh-CN" sz="2200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endParaRPr lang="en-US" altLang="zh-CN" sz="2600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6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浮点数：</a:t>
            </a:r>
            <a:endParaRPr lang="en-US" altLang="zh-CN" sz="2600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1"/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f32</a:t>
            </a: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、</a:t>
            </a:r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f64</a:t>
            </a:r>
          </a:p>
          <a:p>
            <a:endParaRPr lang="en-US" altLang="zh-CN" sz="2600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6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字符串：</a:t>
            </a:r>
            <a:endParaRPr lang="en-US" altLang="zh-CN" sz="2600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lvl="1"/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string</a:t>
            </a:r>
            <a:endParaRPr lang="zh-CN" altLang="en-US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" name="标题 3">
            <a:extLst>
              <a:ext uri="{FF2B5EF4-FFF2-40B4-BE49-F238E27FC236}">
                <a16:creationId xmlns:a16="http://schemas.microsoft.com/office/drawing/2014/main" id="{C3A95779-EACC-FA10-A88A-70A3900F8BEB}"/>
              </a:ext>
            </a:extLst>
          </p:cNvPr>
          <p:cNvSpPr txBox="1"/>
          <p:nvPr/>
        </p:nvSpPr>
        <p:spPr>
          <a:xfrm>
            <a:off x="979997" y="419101"/>
            <a:ext cx="395034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项目现状</a:t>
            </a:r>
          </a:p>
        </p:txBody>
      </p:sp>
    </p:spTree>
    <p:extLst>
      <p:ext uri="{BB962C8B-B14F-4D97-AF65-F5344CB8AC3E}">
        <p14:creationId xmlns:p14="http://schemas.microsoft.com/office/powerpoint/2010/main" val="246419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1124125" y="1541386"/>
            <a:ext cx="993442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76A63D3-5B1D-742E-9A97-B4FE265AC471}"/>
              </a:ext>
            </a:extLst>
          </p:cNvPr>
          <p:cNvSpPr txBox="1"/>
          <p:nvPr/>
        </p:nvSpPr>
        <p:spPr>
          <a:xfrm>
            <a:off x="2750423" y="2167115"/>
            <a:ext cx="668183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600" dirty="0">
                <a:solidFill>
                  <a:schemeClr val="accent1">
                    <a:lumMod val="75000"/>
                  </a:schemeClr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单目：</a:t>
            </a:r>
          </a:p>
          <a:p>
            <a:pPr lvl="1"/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^      -      !      &amp;      *</a:t>
            </a:r>
          </a:p>
          <a:p>
            <a:endParaRPr lang="en-US" altLang="zh-CN" sz="2600" dirty="0">
              <a:solidFill>
                <a:schemeClr val="accent1">
                  <a:lumMod val="75000"/>
                </a:schemeClr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600" dirty="0">
                <a:solidFill>
                  <a:schemeClr val="accent1">
                    <a:lumMod val="75000"/>
                  </a:schemeClr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双目：</a:t>
            </a:r>
          </a:p>
          <a:p>
            <a:pPr lvl="1"/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*      </a:t>
            </a:r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/      %      &lt;&lt;       &gt;&gt;     &amp;       &amp;^</a:t>
            </a:r>
          </a:p>
          <a:p>
            <a:pPr lvl="1"/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+      -      |      ^</a:t>
            </a:r>
          </a:p>
          <a:p>
            <a:pPr lvl="1"/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==     !=     &lt;      &lt;=       &gt;      &gt;=</a:t>
            </a:r>
          </a:p>
          <a:p>
            <a:pPr lvl="1"/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effectLst/>
                <a:latin typeface="等线" panose="02010600030101010101" pitchFamily="2" charset="-122"/>
                <a:ea typeface="等线" panose="02010600030101010101" pitchFamily="2" charset="-122"/>
              </a:rPr>
              <a:t>&amp;&amp;     ||</a:t>
            </a:r>
            <a:endParaRPr lang="zh-CN" altLang="en-US" sz="2200" dirty="0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" name="标题 3">
            <a:extLst>
              <a:ext uri="{FF2B5EF4-FFF2-40B4-BE49-F238E27FC236}">
                <a16:creationId xmlns:a16="http://schemas.microsoft.com/office/drawing/2014/main" id="{E4A55BA4-C944-029F-EB92-ED14E04562BC}"/>
              </a:ext>
            </a:extLst>
          </p:cNvPr>
          <p:cNvSpPr txBox="1"/>
          <p:nvPr/>
        </p:nvSpPr>
        <p:spPr>
          <a:xfrm>
            <a:off x="979997" y="419101"/>
            <a:ext cx="395034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项目现状</a:t>
            </a:r>
          </a:p>
        </p:txBody>
      </p:sp>
    </p:spTree>
    <p:extLst>
      <p:ext uri="{BB962C8B-B14F-4D97-AF65-F5344CB8AC3E}">
        <p14:creationId xmlns:p14="http://schemas.microsoft.com/office/powerpoint/2010/main" val="268472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1124125" y="1541386"/>
            <a:ext cx="993442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76A63D3-5B1D-742E-9A97-B4FE265AC471}"/>
              </a:ext>
            </a:extLst>
          </p:cNvPr>
          <p:cNvSpPr txBox="1"/>
          <p:nvPr/>
        </p:nvSpPr>
        <p:spPr>
          <a:xfrm>
            <a:off x="2750423" y="2167115"/>
            <a:ext cx="6681830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6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引用：</a:t>
            </a:r>
            <a:r>
              <a:rPr lang="en-US" altLang="zh-CN" sz="26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*T</a:t>
            </a:r>
            <a:endParaRPr lang="en-US" altLang="zh-CN" sz="2600" dirty="0">
              <a:solidFill>
                <a:schemeClr val="accent1">
                  <a:lumMod val="75000"/>
                </a:schemeClr>
              </a:solidFill>
              <a:effectLst/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endParaRPr lang="en-US" altLang="zh-CN" sz="2600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6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数组：</a:t>
            </a:r>
            <a:r>
              <a:rPr lang="en-US" altLang="zh-CN" sz="26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[N]T</a:t>
            </a:r>
          </a:p>
          <a:p>
            <a:endParaRPr lang="en-US" altLang="zh-CN" sz="2600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6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切片：</a:t>
            </a:r>
            <a:r>
              <a:rPr lang="en-US" altLang="zh-CN" sz="26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[]T</a:t>
            </a:r>
          </a:p>
          <a:p>
            <a:endParaRPr lang="en-US" altLang="zh-CN" sz="2600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6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函数值（闭包）：</a:t>
            </a:r>
            <a:r>
              <a:rPr lang="en-US" altLang="zh-CN" sz="2600" dirty="0" err="1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func</a:t>
            </a:r>
            <a:r>
              <a:rPr lang="en-US" altLang="zh-CN" sz="26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(…) =&gt; (…)</a:t>
            </a:r>
          </a:p>
        </p:txBody>
      </p:sp>
      <p:sp>
        <p:nvSpPr>
          <p:cNvPr id="3" name="标题 3">
            <a:extLst>
              <a:ext uri="{FF2B5EF4-FFF2-40B4-BE49-F238E27FC236}">
                <a16:creationId xmlns:a16="http://schemas.microsoft.com/office/drawing/2014/main" id="{2D06BB58-70A0-5062-42F8-162BC336E824}"/>
              </a:ext>
            </a:extLst>
          </p:cNvPr>
          <p:cNvSpPr txBox="1"/>
          <p:nvPr/>
        </p:nvSpPr>
        <p:spPr>
          <a:xfrm>
            <a:off x="979997" y="419101"/>
            <a:ext cx="395034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项目现状</a:t>
            </a:r>
          </a:p>
        </p:txBody>
      </p:sp>
    </p:spTree>
    <p:extLst>
      <p:ext uri="{BB962C8B-B14F-4D97-AF65-F5344CB8AC3E}">
        <p14:creationId xmlns:p14="http://schemas.microsoft.com/office/powerpoint/2010/main" val="17801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1124125" y="1541386"/>
            <a:ext cx="993442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76A63D3-5B1D-742E-9A97-B4FE265AC471}"/>
              </a:ext>
            </a:extLst>
          </p:cNvPr>
          <p:cNvSpPr txBox="1"/>
          <p:nvPr/>
        </p:nvSpPr>
        <p:spPr>
          <a:xfrm>
            <a:off x="2460771" y="3075056"/>
            <a:ext cx="209002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结构体：</a:t>
            </a:r>
            <a:endParaRPr lang="en-US" altLang="zh-CN" sz="2600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方法</a:t>
            </a:r>
            <a:endParaRPr lang="en-US" altLang="zh-CN" sz="2200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嵌入组合</a:t>
            </a:r>
            <a:endParaRPr lang="en-US" altLang="zh-CN" sz="2200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CF688DF-1B89-8951-D8E0-988E47EA3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055" y="1910858"/>
            <a:ext cx="5203011" cy="3497946"/>
          </a:xfrm>
          <a:prstGeom prst="rect">
            <a:avLst/>
          </a:prstGeom>
        </p:spPr>
      </p:pic>
      <p:sp>
        <p:nvSpPr>
          <p:cNvPr id="3" name="标题 3">
            <a:extLst>
              <a:ext uri="{FF2B5EF4-FFF2-40B4-BE49-F238E27FC236}">
                <a16:creationId xmlns:a16="http://schemas.microsoft.com/office/drawing/2014/main" id="{B7E1ED03-E182-CA19-5420-4560D9B0046C}"/>
              </a:ext>
            </a:extLst>
          </p:cNvPr>
          <p:cNvSpPr txBox="1"/>
          <p:nvPr/>
        </p:nvSpPr>
        <p:spPr>
          <a:xfrm>
            <a:off x="979997" y="419101"/>
            <a:ext cx="395034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项目现状</a:t>
            </a:r>
          </a:p>
        </p:txBody>
      </p:sp>
    </p:spTree>
    <p:extLst>
      <p:ext uri="{BB962C8B-B14F-4D97-AF65-F5344CB8AC3E}">
        <p14:creationId xmlns:p14="http://schemas.microsoft.com/office/powerpoint/2010/main" val="388305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CB30FAE-0CE2-FF64-B6FA-C56C1A1B2F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855" y="1910857"/>
            <a:ext cx="5203012" cy="3497946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1124125" y="1541386"/>
            <a:ext cx="993442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76A63D3-5B1D-742E-9A97-B4FE265AC471}"/>
              </a:ext>
            </a:extLst>
          </p:cNvPr>
          <p:cNvSpPr txBox="1"/>
          <p:nvPr/>
        </p:nvSpPr>
        <p:spPr>
          <a:xfrm>
            <a:off x="2454970" y="2905778"/>
            <a:ext cx="2090025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6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接口：</a:t>
            </a:r>
            <a:endParaRPr lang="en-US" altLang="zh-CN" sz="2600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值容器</a:t>
            </a:r>
            <a:endParaRPr lang="en-US" altLang="zh-CN" sz="2200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类型断言</a:t>
            </a:r>
            <a:endParaRPr lang="en-US" altLang="zh-CN" sz="2200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接口查询</a:t>
            </a:r>
            <a:endParaRPr lang="en-US" altLang="zh-CN" sz="2200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5" name="标题 3">
            <a:extLst>
              <a:ext uri="{FF2B5EF4-FFF2-40B4-BE49-F238E27FC236}">
                <a16:creationId xmlns:a16="http://schemas.microsoft.com/office/drawing/2014/main" id="{8E1A4CD4-038F-9FA7-68E6-DDF5CFF96BA1}"/>
              </a:ext>
            </a:extLst>
          </p:cNvPr>
          <p:cNvSpPr txBox="1"/>
          <p:nvPr/>
        </p:nvSpPr>
        <p:spPr>
          <a:xfrm>
            <a:off x="979997" y="419101"/>
            <a:ext cx="395034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项目现状</a:t>
            </a:r>
          </a:p>
        </p:txBody>
      </p:sp>
    </p:spTree>
    <p:extLst>
      <p:ext uri="{BB962C8B-B14F-4D97-AF65-F5344CB8AC3E}">
        <p14:creationId xmlns:p14="http://schemas.microsoft.com/office/powerpoint/2010/main" val="2252548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58163664-F9AE-59CA-84E8-0A390BD97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855" y="1948691"/>
            <a:ext cx="5246650" cy="3281901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1124125" y="1541386"/>
            <a:ext cx="993442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28B7B24-32DD-ED33-5829-1B189157958D}"/>
              </a:ext>
            </a:extLst>
          </p:cNvPr>
          <p:cNvSpPr txBox="1"/>
          <p:nvPr/>
        </p:nvSpPr>
        <p:spPr>
          <a:xfrm>
            <a:off x="2454970" y="2905778"/>
            <a:ext cx="230158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语法完成 </a:t>
            </a:r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90%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zh-CN" sz="2200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加入 </a:t>
            </a:r>
            <a:r>
              <a:rPr lang="en-US" altLang="zh-CN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CNCF </a:t>
            </a:r>
            <a:r>
              <a:rPr lang="en-US" altLang="zh-CN" sz="2200" dirty="0" err="1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Wasm</a:t>
            </a:r>
            <a:r>
              <a:rPr lang="zh-CN" altLang="en-US" sz="2200" dirty="0">
                <a:solidFill>
                  <a:schemeClr val="accent1">
                    <a:lumMod val="7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全景图</a:t>
            </a:r>
            <a:endParaRPr lang="en-US" altLang="zh-CN" sz="2200" dirty="0">
              <a:solidFill>
                <a:schemeClr val="accent1">
                  <a:lumMod val="75000"/>
                </a:schemeClr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" name="标题 3">
            <a:extLst>
              <a:ext uri="{FF2B5EF4-FFF2-40B4-BE49-F238E27FC236}">
                <a16:creationId xmlns:a16="http://schemas.microsoft.com/office/drawing/2014/main" id="{0B6E5AD6-B28C-213A-E249-91F272A0E0DC}"/>
              </a:ext>
            </a:extLst>
          </p:cNvPr>
          <p:cNvSpPr txBox="1"/>
          <p:nvPr/>
        </p:nvSpPr>
        <p:spPr>
          <a:xfrm>
            <a:off x="979997" y="419101"/>
            <a:ext cx="395034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项目现状</a:t>
            </a:r>
          </a:p>
        </p:txBody>
      </p:sp>
    </p:spTree>
    <p:extLst>
      <p:ext uri="{BB962C8B-B14F-4D97-AF65-F5344CB8AC3E}">
        <p14:creationId xmlns:p14="http://schemas.microsoft.com/office/powerpoint/2010/main" val="35708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</a:p>
        </p:txBody>
      </p:sp>
      <p:sp>
        <p:nvSpPr>
          <p:cNvPr id="45" name="副标题 13"/>
          <p:cNvSpPr txBox="1"/>
          <p:nvPr/>
        </p:nvSpPr>
        <p:spPr>
          <a:xfrm>
            <a:off x="1850121" y="2147522"/>
            <a:ext cx="3781752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背景及历程</a:t>
            </a: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</a:p>
        </p:txBody>
      </p:sp>
      <p:sp>
        <p:nvSpPr>
          <p:cNvPr id="64" name="副标题 13"/>
          <p:cNvSpPr txBox="1"/>
          <p:nvPr/>
        </p:nvSpPr>
        <p:spPr>
          <a:xfrm>
            <a:off x="1850121" y="3061076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项目现状</a:t>
            </a: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</a:p>
        </p:txBody>
      </p:sp>
      <p:sp>
        <p:nvSpPr>
          <p:cNvPr id="67" name="副标题 13"/>
          <p:cNvSpPr txBox="1"/>
          <p:nvPr/>
        </p:nvSpPr>
        <p:spPr>
          <a:xfrm>
            <a:off x="1850121" y="3996245"/>
            <a:ext cx="246550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中期目标</a:t>
            </a:r>
          </a:p>
        </p:txBody>
      </p:sp>
      <p:sp>
        <p:nvSpPr>
          <p:cNvPr id="68" name="椭圆 67"/>
          <p:cNvSpPr/>
          <p:nvPr/>
        </p:nvSpPr>
        <p:spPr>
          <a:xfrm>
            <a:off x="984759" y="4870280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9" name="副标题 13"/>
          <p:cNvSpPr txBox="1"/>
          <p:nvPr/>
        </p:nvSpPr>
        <p:spPr>
          <a:xfrm>
            <a:off x="979997" y="4964023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04</a:t>
            </a:r>
          </a:p>
        </p:txBody>
      </p:sp>
      <p:sp>
        <p:nvSpPr>
          <p:cNvPr id="70" name="副标题 13"/>
          <p:cNvSpPr txBox="1"/>
          <p:nvPr/>
        </p:nvSpPr>
        <p:spPr>
          <a:xfrm>
            <a:off x="1850121" y="4909799"/>
            <a:ext cx="2000415" cy="4828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l">
              <a:buClrTx/>
              <a:buSzTx/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开源感受</a:t>
            </a: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1124125" y="1541386"/>
            <a:ext cx="993442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DEA435F-4E0C-DAA2-C6DC-AC5C7ECD1094}"/>
              </a:ext>
            </a:extLst>
          </p:cNvPr>
          <p:cNvSpPr txBox="1"/>
          <p:nvPr/>
        </p:nvSpPr>
        <p:spPr>
          <a:xfrm>
            <a:off x="3067914" y="3167390"/>
            <a:ext cx="6046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/>
              <a:t>简单易用、符合宿主（</a:t>
            </a:r>
            <a:r>
              <a:rPr lang="en-US" altLang="zh-CN" sz="2800" dirty="0"/>
              <a:t>JS</a:t>
            </a:r>
            <a:r>
              <a:rPr lang="zh-CN" altLang="en-US" sz="2800" dirty="0"/>
              <a:t>）习惯的 </a:t>
            </a:r>
            <a:r>
              <a:rPr lang="en-US" altLang="zh-CN" sz="2800" dirty="0"/>
              <a:t>FFI</a:t>
            </a:r>
            <a:endParaRPr lang="zh-CN" altLang="en-US" sz="2800" dirty="0"/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D26623F8-A08E-D150-C61B-D29277FCCE34}"/>
              </a:ext>
            </a:extLst>
          </p:cNvPr>
          <p:cNvSpPr txBox="1"/>
          <p:nvPr/>
        </p:nvSpPr>
        <p:spPr>
          <a:xfrm>
            <a:off x="979997" y="419101"/>
            <a:ext cx="395034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中期目标</a:t>
            </a:r>
          </a:p>
        </p:txBody>
      </p:sp>
    </p:spTree>
    <p:extLst>
      <p:ext uri="{BB962C8B-B14F-4D97-AF65-F5344CB8AC3E}">
        <p14:creationId xmlns:p14="http://schemas.microsoft.com/office/powerpoint/2010/main" val="2157062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1124125" y="1541386"/>
            <a:ext cx="993442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DEA435F-4E0C-DAA2-C6DC-AC5C7ECD1094}"/>
              </a:ext>
            </a:extLst>
          </p:cNvPr>
          <p:cNvSpPr txBox="1"/>
          <p:nvPr/>
        </p:nvSpPr>
        <p:spPr>
          <a:xfrm>
            <a:off x="5101326" y="316739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/>
              <a:t>扩充标准库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1CA1666-60A3-A237-7CC2-F4F5B31FF623}"/>
              </a:ext>
            </a:extLst>
          </p:cNvPr>
          <p:cNvSpPr txBox="1"/>
          <p:nvPr/>
        </p:nvSpPr>
        <p:spPr>
          <a:xfrm>
            <a:off x="979997" y="419101"/>
            <a:ext cx="395034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中期目标</a:t>
            </a:r>
          </a:p>
        </p:txBody>
      </p:sp>
    </p:spTree>
    <p:extLst>
      <p:ext uri="{BB962C8B-B14F-4D97-AF65-F5344CB8AC3E}">
        <p14:creationId xmlns:p14="http://schemas.microsoft.com/office/powerpoint/2010/main" val="428621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1124125" y="1541386"/>
            <a:ext cx="993442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DEA435F-4E0C-DAA2-C6DC-AC5C7ECD1094}"/>
              </a:ext>
            </a:extLst>
          </p:cNvPr>
          <p:cNvSpPr txBox="1"/>
          <p:nvPr/>
        </p:nvSpPr>
        <p:spPr>
          <a:xfrm>
            <a:off x="5639943" y="316739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/>
              <a:t>自举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AFA45D38-51AC-A018-78CA-4B8187225ED9}"/>
              </a:ext>
            </a:extLst>
          </p:cNvPr>
          <p:cNvSpPr txBox="1"/>
          <p:nvPr/>
        </p:nvSpPr>
        <p:spPr>
          <a:xfrm>
            <a:off x="979997" y="419101"/>
            <a:ext cx="395034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中期目标</a:t>
            </a:r>
          </a:p>
        </p:txBody>
      </p:sp>
    </p:spTree>
    <p:extLst>
      <p:ext uri="{BB962C8B-B14F-4D97-AF65-F5344CB8AC3E}">
        <p14:creationId xmlns:p14="http://schemas.microsoft.com/office/powerpoint/2010/main" val="76032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1124125" y="1541386"/>
            <a:ext cx="993442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DEA435F-4E0C-DAA2-C6DC-AC5C7ECD1094}"/>
              </a:ext>
            </a:extLst>
          </p:cNvPr>
          <p:cNvSpPr txBox="1"/>
          <p:nvPr/>
        </p:nvSpPr>
        <p:spPr>
          <a:xfrm>
            <a:off x="3665043" y="3167390"/>
            <a:ext cx="48526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/>
              <a:t>图形库、游戏引擎、示范应用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375535F1-D418-F4D9-37BB-4F20313121EA}"/>
              </a:ext>
            </a:extLst>
          </p:cNvPr>
          <p:cNvSpPr txBox="1"/>
          <p:nvPr/>
        </p:nvSpPr>
        <p:spPr>
          <a:xfrm>
            <a:off x="979997" y="419101"/>
            <a:ext cx="395034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中期目标</a:t>
            </a:r>
          </a:p>
        </p:txBody>
      </p:sp>
    </p:spTree>
    <p:extLst>
      <p:ext uri="{BB962C8B-B14F-4D97-AF65-F5344CB8AC3E}">
        <p14:creationId xmlns:p14="http://schemas.microsoft.com/office/powerpoint/2010/main" val="136369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1124125" y="1541386"/>
            <a:ext cx="993442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BB86AC3-C020-59B0-1FE8-E9C155867604}"/>
              </a:ext>
            </a:extLst>
          </p:cNvPr>
          <p:cNvSpPr txBox="1"/>
          <p:nvPr/>
        </p:nvSpPr>
        <p:spPr>
          <a:xfrm>
            <a:off x="3485511" y="3167390"/>
            <a:ext cx="5211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/>
              <a:t>开源是克服启动阻力最好的办法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9F8FBBE6-F7A7-C200-A697-6CA7E8C52306}"/>
              </a:ext>
            </a:extLst>
          </p:cNvPr>
          <p:cNvSpPr txBox="1"/>
          <p:nvPr/>
        </p:nvSpPr>
        <p:spPr>
          <a:xfrm>
            <a:off x="979997" y="419101"/>
            <a:ext cx="395034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开源感受</a:t>
            </a:r>
          </a:p>
        </p:txBody>
      </p:sp>
    </p:spTree>
    <p:extLst>
      <p:ext uri="{BB962C8B-B14F-4D97-AF65-F5344CB8AC3E}">
        <p14:creationId xmlns:p14="http://schemas.microsoft.com/office/powerpoint/2010/main" val="25937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1124125" y="1541386"/>
            <a:ext cx="993442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BB86AC3-C020-59B0-1FE8-E9C155867604}"/>
              </a:ext>
            </a:extLst>
          </p:cNvPr>
          <p:cNvSpPr txBox="1"/>
          <p:nvPr/>
        </p:nvSpPr>
        <p:spPr>
          <a:xfrm>
            <a:off x="3305980" y="3167390"/>
            <a:ext cx="55707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/>
              <a:t>开源后可能会收到意料之外的帮助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40C97128-5C0A-1F73-4C28-FC7CAD04344D}"/>
              </a:ext>
            </a:extLst>
          </p:cNvPr>
          <p:cNvSpPr txBox="1"/>
          <p:nvPr/>
        </p:nvSpPr>
        <p:spPr>
          <a:xfrm>
            <a:off x="979997" y="419101"/>
            <a:ext cx="395034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开源感受</a:t>
            </a:r>
          </a:p>
        </p:txBody>
      </p:sp>
    </p:spTree>
    <p:extLst>
      <p:ext uri="{BB962C8B-B14F-4D97-AF65-F5344CB8AC3E}">
        <p14:creationId xmlns:p14="http://schemas.microsoft.com/office/powerpoint/2010/main" val="10693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1124125" y="1541386"/>
            <a:ext cx="993442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BB86AC3-C020-59B0-1FE8-E9C155867604}"/>
              </a:ext>
            </a:extLst>
          </p:cNvPr>
          <p:cNvSpPr txBox="1"/>
          <p:nvPr/>
        </p:nvSpPr>
        <p:spPr>
          <a:xfrm>
            <a:off x="2587849" y="3167390"/>
            <a:ext cx="70070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/>
              <a:t>来自外部的反馈是项目前进动力的重要来源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F7C8758C-4DDB-50B0-1481-3359D3C58419}"/>
              </a:ext>
            </a:extLst>
          </p:cNvPr>
          <p:cNvSpPr txBox="1"/>
          <p:nvPr/>
        </p:nvSpPr>
        <p:spPr>
          <a:xfrm>
            <a:off x="979997" y="419101"/>
            <a:ext cx="395034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开源感受</a:t>
            </a:r>
          </a:p>
        </p:txBody>
      </p:sp>
    </p:spTree>
    <p:extLst>
      <p:ext uri="{BB962C8B-B14F-4D97-AF65-F5344CB8AC3E}">
        <p14:creationId xmlns:p14="http://schemas.microsoft.com/office/powerpoint/2010/main" val="197997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1124125" y="1541386"/>
            <a:ext cx="993442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BB86AC3-C020-59B0-1FE8-E9C155867604}"/>
              </a:ext>
            </a:extLst>
          </p:cNvPr>
          <p:cNvSpPr txBox="1"/>
          <p:nvPr/>
        </p:nvSpPr>
        <p:spPr>
          <a:xfrm>
            <a:off x="2359432" y="3167390"/>
            <a:ext cx="7463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dirty="0"/>
              <a:t>凹语言 是一次草根程序员重新掌握工具的尝试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1E7D1949-68C7-D3C5-E3B0-8CFC62ABBDFE}"/>
              </a:ext>
            </a:extLst>
          </p:cNvPr>
          <p:cNvSpPr txBox="1"/>
          <p:nvPr/>
        </p:nvSpPr>
        <p:spPr>
          <a:xfrm>
            <a:off x="979997" y="419101"/>
            <a:ext cx="395034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开源感受</a:t>
            </a:r>
          </a:p>
        </p:txBody>
      </p:sp>
    </p:spTree>
    <p:extLst>
      <p:ext uri="{BB962C8B-B14F-4D97-AF65-F5344CB8AC3E}">
        <p14:creationId xmlns:p14="http://schemas.microsoft.com/office/powerpoint/2010/main" val="288947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>
            <p:custDataLst>
              <p:tags r:id="rId1"/>
            </p:custDataLst>
          </p:nvPr>
        </p:nvSpPr>
        <p:spPr>
          <a:xfrm>
            <a:off x="9996458" y="150217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Rectangle 34"/>
          <p:cNvSpPr/>
          <p:nvPr>
            <p:custDataLst>
              <p:tags r:id="rId2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</a:p>
          <a:p>
            <a: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凹语言官网：</a:t>
            </a:r>
            <a:r>
              <a:rPr lang="en-US" altLang="zh-CN" sz="3200" b="1" dirty="0">
                <a:solidFill>
                  <a:srgbClr val="445185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hlinkClick r:id="rId10" action="ppaction://hlinkfile"/>
              </a:rPr>
              <a:t>wa-lang.org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5185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</a:p>
        </p:txBody>
      </p:sp>
      <p:sp>
        <p:nvSpPr>
          <p:cNvPr id="15" name="椭圆 14"/>
          <p:cNvSpPr/>
          <p:nvPr>
            <p:custDataLst>
              <p:tags r:id="rId3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文本框 31"/>
          <p:cNvSpPr txBox="1"/>
          <p:nvPr>
            <p:custDataLst>
              <p:tags r:id="rId5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+mn-cs"/>
              </a:rPr>
              <a:t>扫码添加讲师联系方式</a:t>
            </a:r>
          </a:p>
        </p:txBody>
      </p:sp>
      <p:sp>
        <p:nvSpPr>
          <p:cNvPr id="10" name="矩形 9"/>
          <p:cNvSpPr/>
          <p:nvPr/>
        </p:nvSpPr>
        <p:spPr>
          <a:xfrm>
            <a:off x="10055225" y="3881755"/>
            <a:ext cx="1193165" cy="1193165"/>
          </a:xfrm>
          <a:prstGeom prst="rect">
            <a:avLst/>
          </a:prstGeom>
          <a:solidFill>
            <a:srgbClr val="A5D7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5225" y="3881754"/>
            <a:ext cx="1193165" cy="119316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>
            <a:lum contrast="54000"/>
          </a:blip>
          <a:stretch>
            <a:fillRect/>
          </a:stretch>
        </p:blipFill>
        <p:spPr>
          <a:xfrm>
            <a:off x="10055225" y="1562100"/>
            <a:ext cx="1270000" cy="1282700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7"/>
            </p:custDataLst>
          </p:nvPr>
        </p:nvSpPr>
        <p:spPr>
          <a:xfrm>
            <a:off x="9413240" y="2978150"/>
            <a:ext cx="256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+mn-cs"/>
              </a:rPr>
              <a:t>欢迎扫码打卡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5185"/>
                </a:solidFill>
                <a:effectLst/>
                <a:uLnTx/>
                <a:uFillTx/>
                <a:latin typeface="阿里巴巴普惠体 R" panose="00020600040101010101" charset="-122"/>
                <a:ea typeface="阿里巴巴普惠体 R" panose="00020600040101010101" charset="-122"/>
                <a:cs typeface="+mn-cs"/>
              </a:rPr>
              <a:t>积分可兑换对应礼品哟！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329066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背景及历程</a:t>
            </a: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40BAE9B-E161-6459-B780-72190B5B9F06}"/>
              </a:ext>
            </a:extLst>
          </p:cNvPr>
          <p:cNvSpPr txBox="1"/>
          <p:nvPr/>
        </p:nvSpPr>
        <p:spPr>
          <a:xfrm>
            <a:off x="1565910" y="1951672"/>
            <a:ext cx="6976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2018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2019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2020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2021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2022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2023</a:t>
            </a:r>
          </a:p>
          <a:p>
            <a:pPr algn="ctr"/>
            <a:endParaRPr lang="zh-CN" altLang="en-US" dirty="0"/>
          </a:p>
        </p:txBody>
      </p:sp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4313804" y="1541386"/>
            <a:ext cx="674474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9621C21-53BB-6500-3D3B-97712B0E660F}"/>
              </a:ext>
            </a:extLst>
          </p:cNvPr>
          <p:cNvCxnSpPr>
            <a:cxnSpLocks/>
          </p:cNvCxnSpPr>
          <p:nvPr/>
        </p:nvCxnSpPr>
        <p:spPr>
          <a:xfrm>
            <a:off x="2263537" y="2130804"/>
            <a:ext cx="20502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2023-10-12 14-51-48">
            <a:hlinkClick r:id="" action="ppaction://media"/>
            <a:extLst>
              <a:ext uri="{FF2B5EF4-FFF2-40B4-BE49-F238E27FC236}">
                <a16:creationId xmlns:a16="http://schemas.microsoft.com/office/drawing/2014/main" id="{9773CD93-F067-1ECB-829E-54658CD194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4421" y="2190625"/>
            <a:ext cx="5791669" cy="325781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EA0E632B-FBEF-515C-C480-CA809892FBFA}"/>
              </a:ext>
            </a:extLst>
          </p:cNvPr>
          <p:cNvSpPr txBox="1"/>
          <p:nvPr/>
        </p:nvSpPr>
        <p:spPr>
          <a:xfrm>
            <a:off x="5396124" y="1806392"/>
            <a:ext cx="466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实景三维引擎：</a:t>
            </a:r>
            <a:r>
              <a:rPr lang="en-US" altLang="zh-CN" dirty="0"/>
              <a:t>C++ </a:t>
            </a:r>
            <a:r>
              <a:rPr lang="zh-CN" altLang="en-US" dirty="0"/>
              <a:t>→</a:t>
            </a:r>
            <a:r>
              <a:rPr lang="en-US" altLang="zh-CN" dirty="0"/>
              <a:t> </a:t>
            </a:r>
            <a:r>
              <a:rPr lang="en-US" altLang="zh-CN" dirty="0" err="1"/>
              <a:t>Emscripten</a:t>
            </a:r>
            <a:r>
              <a:rPr lang="en-US" altLang="zh-CN" dirty="0"/>
              <a:t> </a:t>
            </a:r>
            <a:r>
              <a:rPr lang="zh-CN" altLang="en-US" dirty="0"/>
              <a:t>→ </a:t>
            </a:r>
            <a:r>
              <a:rPr lang="en-US" altLang="zh-CN" dirty="0" err="1"/>
              <a:t>Wasm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9951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329066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背景及历程</a:t>
            </a: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40BAE9B-E161-6459-B780-72190B5B9F06}"/>
              </a:ext>
            </a:extLst>
          </p:cNvPr>
          <p:cNvSpPr txBox="1"/>
          <p:nvPr/>
        </p:nvSpPr>
        <p:spPr>
          <a:xfrm>
            <a:off x="1565910" y="1951672"/>
            <a:ext cx="6976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2018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2019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2020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2021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2022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2023</a:t>
            </a:r>
          </a:p>
          <a:p>
            <a:pPr algn="ctr"/>
            <a:endParaRPr lang="zh-CN" altLang="en-US" dirty="0"/>
          </a:p>
        </p:txBody>
      </p:sp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4313804" y="1541386"/>
            <a:ext cx="674474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9621C21-53BB-6500-3D3B-97712B0E660F}"/>
              </a:ext>
            </a:extLst>
          </p:cNvPr>
          <p:cNvCxnSpPr>
            <a:cxnSpLocks/>
          </p:cNvCxnSpPr>
          <p:nvPr/>
        </p:nvCxnSpPr>
        <p:spPr>
          <a:xfrm>
            <a:off x="2263537" y="2676089"/>
            <a:ext cx="20502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067CC554-A2A4-E0F0-DA97-E913D7DA24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2454" y="2197984"/>
            <a:ext cx="2923695" cy="292369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EA1C22B8-50DF-692A-951F-34BE87C4D5CE}"/>
              </a:ext>
            </a:extLst>
          </p:cNvPr>
          <p:cNvSpPr txBox="1"/>
          <p:nvPr/>
        </p:nvSpPr>
        <p:spPr>
          <a:xfrm>
            <a:off x="4702025" y="3017721"/>
            <a:ext cx="3537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/>
              <a:t>Wasm</a:t>
            </a:r>
            <a:r>
              <a:rPr lang="en-US" altLang="zh-CN" dirty="0"/>
              <a:t> </a:t>
            </a:r>
            <a:r>
              <a:rPr lang="zh-CN" altLang="en-US" dirty="0"/>
              <a:t>有可能提供覆盖云</a:t>
            </a:r>
            <a:r>
              <a:rPr lang="en-US" altLang="zh-CN" dirty="0"/>
              <a:t>-</a:t>
            </a:r>
            <a:r>
              <a:rPr lang="zh-CN" altLang="en-US" dirty="0"/>
              <a:t>边</a:t>
            </a:r>
            <a:r>
              <a:rPr lang="en-US" altLang="zh-CN" dirty="0"/>
              <a:t>-</a:t>
            </a:r>
            <a:r>
              <a:rPr lang="zh-CN" altLang="en-US" dirty="0"/>
              <a:t>端的统一运行环境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产生“做一门</a:t>
            </a:r>
            <a:r>
              <a:rPr lang="en-US" altLang="zh-CN" dirty="0" err="1"/>
              <a:t>Wasm</a:t>
            </a:r>
            <a:r>
              <a:rPr lang="zh-CN" altLang="en-US" dirty="0"/>
              <a:t>语言”的想法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9884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0F7A8E38-AC6E-C79C-33D3-D9D28D2A19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501" y="2197984"/>
            <a:ext cx="2923695" cy="2923695"/>
          </a:xfrm>
          <a:prstGeom prst="rect">
            <a:avLst/>
          </a:prstGeom>
        </p:spPr>
      </p:pic>
      <p:sp>
        <p:nvSpPr>
          <p:cNvPr id="23" name="标题 3"/>
          <p:cNvSpPr txBox="1"/>
          <p:nvPr/>
        </p:nvSpPr>
        <p:spPr>
          <a:xfrm>
            <a:off x="979997" y="419101"/>
            <a:ext cx="329066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背景及历程</a:t>
            </a: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40BAE9B-E161-6459-B780-72190B5B9F06}"/>
              </a:ext>
            </a:extLst>
          </p:cNvPr>
          <p:cNvSpPr txBox="1"/>
          <p:nvPr/>
        </p:nvSpPr>
        <p:spPr>
          <a:xfrm>
            <a:off x="1565910" y="1951672"/>
            <a:ext cx="6976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2018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2019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2020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2021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2022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2023</a:t>
            </a:r>
          </a:p>
          <a:p>
            <a:pPr algn="ctr"/>
            <a:endParaRPr lang="zh-CN" altLang="en-US" dirty="0"/>
          </a:p>
        </p:txBody>
      </p:sp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4313804" y="1541386"/>
            <a:ext cx="674474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9621C21-53BB-6500-3D3B-97712B0E660F}"/>
              </a:ext>
            </a:extLst>
          </p:cNvPr>
          <p:cNvCxnSpPr>
            <a:cxnSpLocks/>
          </p:cNvCxnSpPr>
          <p:nvPr/>
        </p:nvCxnSpPr>
        <p:spPr>
          <a:xfrm>
            <a:off x="2263537" y="3229763"/>
            <a:ext cx="20502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EA1C22B8-50DF-692A-951F-34BE87C4D5CE}"/>
              </a:ext>
            </a:extLst>
          </p:cNvPr>
          <p:cNvSpPr txBox="1"/>
          <p:nvPr/>
        </p:nvSpPr>
        <p:spPr>
          <a:xfrm>
            <a:off x="4702025" y="2724106"/>
            <a:ext cx="353726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  2020</a:t>
            </a:r>
            <a:r>
              <a:rPr lang="zh-CN" altLang="en-US" dirty="0"/>
              <a:t>年</a:t>
            </a:r>
            <a:r>
              <a:rPr lang="en-US" altLang="zh-CN" dirty="0"/>
              <a:t>5</a:t>
            </a:r>
            <a:r>
              <a:rPr lang="zh-CN" altLang="en-US" dirty="0"/>
              <a:t>月</a:t>
            </a:r>
            <a:r>
              <a:rPr lang="en-US" altLang="zh-CN" dirty="0"/>
              <a:t>22</a:t>
            </a:r>
            <a:r>
              <a:rPr lang="zh-CN" altLang="en-US" dirty="0"/>
              <a:t>日工作组成立，举行第一次会议，达成“以实用化为目标”的共识，确定了凹语言的基本特征：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静态类型、编译型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err="1"/>
              <a:t>WebAssembly</a:t>
            </a:r>
            <a:r>
              <a:rPr lang="en-US" altLang="zh-CN" dirty="0"/>
              <a:t> </a:t>
            </a:r>
            <a:r>
              <a:rPr lang="zh-CN" altLang="en-US" dirty="0"/>
              <a:t>友好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低使用负担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63581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329066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背景及历程</a:t>
            </a: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3633" y="2671198"/>
            <a:ext cx="1109659" cy="1109659"/>
          </a:xfrm>
          <a:prstGeom prst="rect">
            <a:avLst/>
          </a:prstGeom>
          <a:effectLst/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40BAE9B-E161-6459-B780-72190B5B9F06}"/>
              </a:ext>
            </a:extLst>
          </p:cNvPr>
          <p:cNvSpPr txBox="1"/>
          <p:nvPr/>
        </p:nvSpPr>
        <p:spPr>
          <a:xfrm>
            <a:off x="1565910" y="1951672"/>
            <a:ext cx="6976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2018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2019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2020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2021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2022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2023</a:t>
            </a:r>
          </a:p>
          <a:p>
            <a:pPr algn="ctr"/>
            <a:endParaRPr lang="zh-CN" altLang="en-US" dirty="0"/>
          </a:p>
        </p:txBody>
      </p:sp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4313804" y="1541386"/>
            <a:ext cx="674474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9621C21-53BB-6500-3D3B-97712B0E660F}"/>
              </a:ext>
            </a:extLst>
          </p:cNvPr>
          <p:cNvCxnSpPr>
            <a:cxnSpLocks/>
          </p:cNvCxnSpPr>
          <p:nvPr/>
        </p:nvCxnSpPr>
        <p:spPr>
          <a:xfrm>
            <a:off x="2263537" y="3229763"/>
            <a:ext cx="20502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id="{7D758651-0850-5792-21A3-90254CABC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1345" y="4180347"/>
            <a:ext cx="1109659" cy="110965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4F2E1040-A444-75AD-634E-CAD5AC9E6B0D}"/>
              </a:ext>
            </a:extLst>
          </p:cNvPr>
          <p:cNvSpPr txBox="1"/>
          <p:nvPr/>
        </p:nvSpPr>
        <p:spPr>
          <a:xfrm>
            <a:off x="4926941" y="2979805"/>
            <a:ext cx="143821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00" dirty="0" err="1"/>
              <a:t>Wa</a:t>
            </a:r>
            <a:r>
              <a:rPr lang="en-US" altLang="zh-CN" sz="2600" dirty="0"/>
              <a:t>-lang</a:t>
            </a:r>
            <a:endParaRPr lang="zh-CN" altLang="en-US" sz="26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D0CC686-1924-CDA1-6542-70B119C05839}"/>
              </a:ext>
            </a:extLst>
          </p:cNvPr>
          <p:cNvSpPr txBox="1"/>
          <p:nvPr/>
        </p:nvSpPr>
        <p:spPr>
          <a:xfrm>
            <a:off x="6978291" y="2441197"/>
            <a:ext cx="14157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9600" dirty="0"/>
              <a:t>凹</a:t>
            </a: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ABD71FDE-A7A1-272B-7E67-38E520692DA5}"/>
              </a:ext>
            </a:extLst>
          </p:cNvPr>
          <p:cNvCxnSpPr>
            <a:cxnSpLocks/>
            <a:stCxn id="9" idx="3"/>
            <a:endCxn id="10" idx="1"/>
          </p:cNvCxnSpPr>
          <p:nvPr/>
        </p:nvCxnSpPr>
        <p:spPr>
          <a:xfrm>
            <a:off x="6365155" y="3226027"/>
            <a:ext cx="61313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76A83CCC-5B36-255F-52F1-3C8FE6DE8E23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8394063" y="3226027"/>
            <a:ext cx="6344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BDDA7CED-B049-84D0-8585-D0899F139B7A}"/>
              </a:ext>
            </a:extLst>
          </p:cNvPr>
          <p:cNvSpPr txBox="1"/>
          <p:nvPr/>
        </p:nvSpPr>
        <p:spPr>
          <a:xfrm>
            <a:off x="6324264" y="1998232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/>
              <a:t>象形文字独特的音形双似</a:t>
            </a:r>
          </a:p>
        </p:txBody>
      </p:sp>
      <p:pic>
        <p:nvPicPr>
          <p:cNvPr id="22" name="图形 21">
            <a:extLst>
              <a:ext uri="{FF2B5EF4-FFF2-40B4-BE49-F238E27FC236}">
                <a16:creationId xmlns:a16="http://schemas.microsoft.com/office/drawing/2014/main" id="{C58870B9-0FB9-3652-30E7-326E268960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</p:spTree>
    <p:extLst>
      <p:ext uri="{BB962C8B-B14F-4D97-AF65-F5344CB8AC3E}">
        <p14:creationId xmlns:p14="http://schemas.microsoft.com/office/powerpoint/2010/main" val="165239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19E7D8BC-E5AC-FE21-75E7-8B83CFA383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2388" y="2061749"/>
            <a:ext cx="3196163" cy="3196163"/>
          </a:xfrm>
          <a:prstGeom prst="rect">
            <a:avLst/>
          </a:prstGeom>
        </p:spPr>
      </p:pic>
      <p:sp>
        <p:nvSpPr>
          <p:cNvPr id="23" name="标题 3"/>
          <p:cNvSpPr txBox="1"/>
          <p:nvPr/>
        </p:nvSpPr>
        <p:spPr>
          <a:xfrm>
            <a:off x="979997" y="419101"/>
            <a:ext cx="329066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背景及历程</a:t>
            </a: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40BAE9B-E161-6459-B780-72190B5B9F06}"/>
              </a:ext>
            </a:extLst>
          </p:cNvPr>
          <p:cNvSpPr txBox="1"/>
          <p:nvPr/>
        </p:nvSpPr>
        <p:spPr>
          <a:xfrm>
            <a:off x="1565910" y="1951672"/>
            <a:ext cx="6976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2018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2019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2020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2021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2022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2023</a:t>
            </a:r>
          </a:p>
          <a:p>
            <a:pPr algn="ctr"/>
            <a:endParaRPr lang="zh-CN" altLang="en-US" dirty="0"/>
          </a:p>
        </p:txBody>
      </p:sp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4313804" y="1541386"/>
            <a:ext cx="674474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9621C21-53BB-6500-3D3B-97712B0E660F}"/>
              </a:ext>
            </a:extLst>
          </p:cNvPr>
          <p:cNvCxnSpPr>
            <a:cxnSpLocks/>
          </p:cNvCxnSpPr>
          <p:nvPr/>
        </p:nvCxnSpPr>
        <p:spPr>
          <a:xfrm>
            <a:off x="2263537" y="3775048"/>
            <a:ext cx="2050267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EA1C22B8-50DF-692A-951F-34BE87C4D5CE}"/>
              </a:ext>
            </a:extLst>
          </p:cNvPr>
          <p:cNvSpPr txBox="1"/>
          <p:nvPr/>
        </p:nvSpPr>
        <p:spPr>
          <a:xfrm>
            <a:off x="4702025" y="2724106"/>
            <a:ext cx="35372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确定技术路线：改造</a:t>
            </a:r>
            <a:r>
              <a:rPr lang="en-US" altLang="zh-CN" dirty="0"/>
              <a:t>Go</a:t>
            </a:r>
            <a:r>
              <a:rPr lang="zh-CN" altLang="en-US" dirty="0"/>
              <a:t>前端、自制后端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合作出版的</a:t>
            </a:r>
            <a:r>
              <a:rPr lang="en-US" altLang="zh-CN" dirty="0"/>
              <a:t>《Go</a:t>
            </a:r>
            <a:r>
              <a:rPr lang="zh-CN" altLang="en-US" dirty="0"/>
              <a:t>语言定制指南</a:t>
            </a:r>
            <a:r>
              <a:rPr lang="en-US" altLang="zh-CN" dirty="0"/>
              <a:t>》</a:t>
            </a:r>
            <a:r>
              <a:rPr lang="zh-CN" altLang="en-US" dirty="0"/>
              <a:t>第</a:t>
            </a:r>
            <a:r>
              <a:rPr lang="en-US" altLang="zh-CN" dirty="0"/>
              <a:t>14</a:t>
            </a:r>
            <a:r>
              <a:rPr lang="zh-CN" altLang="en-US" dirty="0"/>
              <a:t>章公开 凹语言 名称，并尝试解释执行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20024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329066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背景及历程</a:t>
            </a: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40BAE9B-E161-6459-B780-72190B5B9F06}"/>
              </a:ext>
            </a:extLst>
          </p:cNvPr>
          <p:cNvSpPr txBox="1"/>
          <p:nvPr/>
        </p:nvSpPr>
        <p:spPr>
          <a:xfrm>
            <a:off x="1565910" y="1951672"/>
            <a:ext cx="6976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2018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2019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2020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2021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2022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2023</a:t>
            </a:r>
          </a:p>
          <a:p>
            <a:pPr algn="ctr"/>
            <a:endParaRPr lang="zh-CN" altLang="en-US" dirty="0"/>
          </a:p>
        </p:txBody>
      </p:sp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4313804" y="1541386"/>
            <a:ext cx="674474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9621C21-53BB-6500-3D3B-97712B0E660F}"/>
              </a:ext>
            </a:extLst>
          </p:cNvPr>
          <p:cNvCxnSpPr>
            <a:cxnSpLocks/>
          </p:cNvCxnSpPr>
          <p:nvPr/>
        </p:nvCxnSpPr>
        <p:spPr>
          <a:xfrm>
            <a:off x="3409528" y="3766659"/>
            <a:ext cx="9042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EA1C22B8-50DF-692A-951F-34BE87C4D5CE}"/>
              </a:ext>
            </a:extLst>
          </p:cNvPr>
          <p:cNvSpPr txBox="1"/>
          <p:nvPr/>
        </p:nvSpPr>
        <p:spPr>
          <a:xfrm>
            <a:off x="4702025" y="3000890"/>
            <a:ext cx="3259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凹语言 开发正式启动：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创建编译器工程框架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确定运行时行为和编译流程</a:t>
            </a:r>
            <a:endParaRPr lang="en-US" altLang="zh-CN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0499DA2-A16F-DFC5-8A79-6EE2A43249E3}"/>
              </a:ext>
            </a:extLst>
          </p:cNvPr>
          <p:cNvCxnSpPr>
            <a:cxnSpLocks/>
          </p:cNvCxnSpPr>
          <p:nvPr/>
        </p:nvCxnSpPr>
        <p:spPr>
          <a:xfrm flipV="1">
            <a:off x="2203756" y="4327751"/>
            <a:ext cx="764626" cy="23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图片 26">
            <a:extLst>
              <a:ext uri="{FF2B5EF4-FFF2-40B4-BE49-F238E27FC236}">
                <a16:creationId xmlns:a16="http://schemas.microsoft.com/office/drawing/2014/main" id="{A3568CB9-D1AD-948B-85B9-2B0511B5C8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941" y="1816635"/>
            <a:ext cx="2329353" cy="3686394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E2271149-7176-03BA-664C-3F37BD24584B}"/>
              </a:ext>
            </a:extLst>
          </p:cNvPr>
          <p:cNvSpPr txBox="1"/>
          <p:nvPr/>
        </p:nvSpPr>
        <p:spPr>
          <a:xfrm>
            <a:off x="2968382" y="3597314"/>
            <a:ext cx="4411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01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07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403585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标题 3"/>
          <p:cNvSpPr txBox="1"/>
          <p:nvPr/>
        </p:nvSpPr>
        <p:spPr>
          <a:xfrm>
            <a:off x="979997" y="419101"/>
            <a:ext cx="3290667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>
              <a:buNone/>
            </a:pPr>
            <a:r>
              <a:rPr lang="zh-CN" altLang="en-US" sz="48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背景及历程</a:t>
            </a:r>
          </a:p>
        </p:txBody>
      </p:sp>
      <p:pic>
        <p:nvPicPr>
          <p:cNvPr id="2" name="图形 1">
            <a:extLst>
              <a:ext uri="{FF2B5EF4-FFF2-40B4-BE49-F238E27FC236}">
                <a16:creationId xmlns:a16="http://schemas.microsoft.com/office/drawing/2014/main" id="{69739A0E-E870-B47C-A273-607E1435A7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1001" y="662541"/>
            <a:ext cx="493299" cy="493299"/>
          </a:xfrm>
          <a:prstGeom prst="rect">
            <a:avLst/>
          </a:prstGeom>
          <a:effectLst>
            <a:glow rad="533400">
              <a:srgbClr val="00B5AB">
                <a:alpha val="40000"/>
              </a:srgbClr>
            </a:glow>
          </a:effectLst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D40BAE9B-E161-6459-B780-72190B5B9F06}"/>
              </a:ext>
            </a:extLst>
          </p:cNvPr>
          <p:cNvSpPr txBox="1"/>
          <p:nvPr/>
        </p:nvSpPr>
        <p:spPr>
          <a:xfrm>
            <a:off x="1565910" y="1951672"/>
            <a:ext cx="697627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2018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2019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2020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2021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2022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2023</a:t>
            </a:r>
          </a:p>
          <a:p>
            <a:pPr algn="ctr"/>
            <a:endParaRPr lang="zh-CN" altLang="en-US" dirty="0"/>
          </a:p>
        </p:txBody>
      </p:sp>
      <p:sp>
        <p:nvSpPr>
          <p:cNvPr id="7" name="双括号 6">
            <a:extLst>
              <a:ext uri="{FF2B5EF4-FFF2-40B4-BE49-F238E27FC236}">
                <a16:creationId xmlns:a16="http://schemas.microsoft.com/office/drawing/2014/main" id="{2306D2C5-7FA8-442A-A30F-D9CCD153C3D4}"/>
              </a:ext>
            </a:extLst>
          </p:cNvPr>
          <p:cNvSpPr/>
          <p:nvPr/>
        </p:nvSpPr>
        <p:spPr>
          <a:xfrm>
            <a:off x="4313804" y="1541386"/>
            <a:ext cx="6744747" cy="4236892"/>
          </a:xfrm>
          <a:prstGeom prst="bracketPair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29621C21-53BB-6500-3D3B-97712B0E660F}"/>
              </a:ext>
            </a:extLst>
          </p:cNvPr>
          <p:cNvCxnSpPr>
            <a:cxnSpLocks/>
          </p:cNvCxnSpPr>
          <p:nvPr/>
        </p:nvCxnSpPr>
        <p:spPr>
          <a:xfrm>
            <a:off x="3409528" y="4320333"/>
            <a:ext cx="90427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EA1C22B8-50DF-692A-951F-34BE87C4D5CE}"/>
              </a:ext>
            </a:extLst>
          </p:cNvPr>
          <p:cNvSpPr txBox="1"/>
          <p:nvPr/>
        </p:nvSpPr>
        <p:spPr>
          <a:xfrm>
            <a:off x="4702025" y="3000890"/>
            <a:ext cx="32591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/>
              <a:t>C++ </a:t>
            </a:r>
            <a:r>
              <a:rPr lang="zh-CN" altLang="en-US" dirty="0"/>
              <a:t>后端验证完成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启动 </a:t>
            </a:r>
            <a:r>
              <a:rPr lang="en-US" altLang="zh-CN" dirty="0" err="1"/>
              <a:t>Wasm</a:t>
            </a:r>
            <a:r>
              <a:rPr lang="en-US" altLang="zh-CN" dirty="0"/>
              <a:t> </a:t>
            </a:r>
            <a:r>
              <a:rPr lang="zh-CN" altLang="en-US" dirty="0"/>
              <a:t>后端开发</a:t>
            </a: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dirty="0"/>
              <a:t>项目开源</a:t>
            </a:r>
            <a:endParaRPr lang="en-US" altLang="zh-CN" dirty="0"/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00499DA2-A16F-DFC5-8A79-6EE2A43249E3}"/>
              </a:ext>
            </a:extLst>
          </p:cNvPr>
          <p:cNvCxnSpPr>
            <a:cxnSpLocks/>
          </p:cNvCxnSpPr>
          <p:nvPr/>
        </p:nvCxnSpPr>
        <p:spPr>
          <a:xfrm flipV="1">
            <a:off x="2203756" y="4327751"/>
            <a:ext cx="764626" cy="2367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>
            <a:extLst>
              <a:ext uri="{FF2B5EF4-FFF2-40B4-BE49-F238E27FC236}">
                <a16:creationId xmlns:a16="http://schemas.microsoft.com/office/drawing/2014/main" id="{3F96310D-1FEB-9AD3-1BAE-73B98D8674D6}"/>
              </a:ext>
            </a:extLst>
          </p:cNvPr>
          <p:cNvSpPr txBox="1"/>
          <p:nvPr/>
        </p:nvSpPr>
        <p:spPr>
          <a:xfrm>
            <a:off x="2968382" y="3597314"/>
            <a:ext cx="44114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b="1" dirty="0"/>
              <a:t>01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>
                <a:solidFill>
                  <a:schemeClr val="accent1"/>
                </a:solidFill>
              </a:rPr>
              <a:t>07</a:t>
            </a:r>
          </a:p>
          <a:p>
            <a:pPr algn="ctr"/>
            <a:r>
              <a:rPr lang="en-US" altLang="zh-CN" b="1" dirty="0"/>
              <a:t>|</a:t>
            </a:r>
          </a:p>
          <a:p>
            <a:pPr algn="ctr"/>
            <a:r>
              <a:rPr lang="en-US" altLang="zh-CN" b="1" dirty="0"/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194544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37ef33ad-325e-480b-bfea-46684073dd51"/>
  <p:tag name="COMMONDATA" val="eyJoZGlkIjoiOGU3NzUzOGI1MzE5NDVhYzhlYTAxN2E5YWM2ZDEzN2U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4427</TotalTime>
  <Words>619</Words>
  <Application>Microsoft Office PowerPoint</Application>
  <PresentationFormat>宽屏</PresentationFormat>
  <Paragraphs>269</Paragraphs>
  <Slides>28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33" baseType="lpstr">
      <vt:lpstr>阿里巴巴普惠体 R</vt:lpstr>
      <vt:lpstr>等线</vt:lpstr>
      <vt:lpstr>黑体</vt:lpstr>
      <vt:lpstr>Arial</vt:lpstr>
      <vt:lpstr>Office 主题​​</vt:lpstr>
      <vt:lpstr>凹语言 的开源实践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丁 丁</cp:lastModifiedBy>
  <cp:revision>58</cp:revision>
  <dcterms:created xsi:type="dcterms:W3CDTF">2022-06-28T09:26:00Z</dcterms:created>
  <dcterms:modified xsi:type="dcterms:W3CDTF">2023-10-26T14:32:22Z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C8A33F8E81B9421595D2527E982A8F26_13</vt:lpwstr>
  </property>
  <property fmtid="{D5CDD505-2E9C-101B-9397-08002B2CF9AE}" pid="3" name="KSOProductBuildVer">
    <vt:lpwstr>2052-11.1.0.12155</vt:lpwstr>
  </property>
</Properties>
</file>