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870" r:id="rId2"/>
    <p:sldId id="258" r:id="rId3"/>
    <p:sldId id="851" r:id="rId4"/>
    <p:sldId id="852" r:id="rId5"/>
    <p:sldId id="854" r:id="rId6"/>
    <p:sldId id="855" r:id="rId7"/>
    <p:sldId id="856" r:id="rId8"/>
    <p:sldId id="857" r:id="rId9"/>
    <p:sldId id="858" r:id="rId10"/>
    <p:sldId id="869" r:id="rId11"/>
    <p:sldId id="860" r:id="rId12"/>
    <p:sldId id="859" r:id="rId13"/>
    <p:sldId id="861" r:id="rId14"/>
    <p:sldId id="862" r:id="rId15"/>
    <p:sldId id="863" r:id="rId16"/>
    <p:sldId id="864" r:id="rId17"/>
    <p:sldId id="865" r:id="rId18"/>
    <p:sldId id="866" r:id="rId19"/>
    <p:sldId id="867" r:id="rId20"/>
    <p:sldId id="849"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445185"/>
    <a:srgbClr val="A5D7F2"/>
    <a:srgbClr val="FFE5CB"/>
    <a:srgbClr val="6EAAC6"/>
    <a:srgbClr val="5AB0D8"/>
    <a:srgbClr val="36A9E3"/>
    <a:srgbClr val="B7DFF4"/>
    <a:srgbClr val="3B8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D3FDB-8784-4F31-9F81-D8213B4003AB}" v="2" dt="2023-10-26T14:12:16.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79906"/>
  </p:normalViewPr>
  <p:slideViewPr>
    <p:cSldViewPr snapToGrid="0">
      <p:cViewPr varScale="1">
        <p:scale>
          <a:sx n="88" d="100"/>
          <a:sy n="88" d="100"/>
        </p:scale>
        <p:origin x="5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L" userId="c7ed2bdd23a0c468" providerId="LiveId" clId="{0F0D3FDB-8784-4F31-9F81-D8213B4003AB}"/>
    <pc:docChg chg="undo custSel addSld delSld modSld">
      <pc:chgData name="K L" userId="c7ed2bdd23a0c468" providerId="LiveId" clId="{0F0D3FDB-8784-4F31-9F81-D8213B4003AB}" dt="2023-10-26T14:15:05.297" v="25" actId="1076"/>
      <pc:docMkLst>
        <pc:docMk/>
      </pc:docMkLst>
      <pc:sldChg chg="addSp modSp add mod">
        <pc:chgData name="K L" userId="c7ed2bdd23a0c468" providerId="LiveId" clId="{0F0D3FDB-8784-4F31-9F81-D8213B4003AB}" dt="2023-10-26T14:12:27.367" v="20" actId="14100"/>
        <pc:sldMkLst>
          <pc:docMk/>
          <pc:sldMk cId="0" sldId="849"/>
        </pc:sldMkLst>
        <pc:picChg chg="add mod">
          <ac:chgData name="K L" userId="c7ed2bdd23a0c468" providerId="LiveId" clId="{0F0D3FDB-8784-4F31-9F81-D8213B4003AB}" dt="2023-10-26T14:12:27.367" v="20" actId="14100"/>
          <ac:picMkLst>
            <pc:docMk/>
            <pc:sldMk cId="0" sldId="849"/>
            <ac:picMk id="7" creationId="{E0092423-8A0E-F10B-340A-D0DC18F12309}"/>
          </ac:picMkLst>
        </pc:picChg>
      </pc:sldChg>
      <pc:sldChg chg="modSp mod">
        <pc:chgData name="K L" userId="c7ed2bdd23a0c468" providerId="LiveId" clId="{0F0D3FDB-8784-4F31-9F81-D8213B4003AB}" dt="2023-10-26T14:15:05.297" v="25" actId="1076"/>
        <pc:sldMkLst>
          <pc:docMk/>
          <pc:sldMk cId="1072056295" sldId="859"/>
        </pc:sldMkLst>
        <pc:spChg chg="mod">
          <ac:chgData name="K L" userId="c7ed2bdd23a0c468" providerId="LiveId" clId="{0F0D3FDB-8784-4F31-9F81-D8213B4003AB}" dt="2023-10-26T14:15:05.297" v="25" actId="1076"/>
          <ac:spMkLst>
            <pc:docMk/>
            <pc:sldMk cId="1072056295" sldId="859"/>
            <ac:spMk id="83" creationId="{3127B3E2-6822-6F6C-65C3-D4EABF1152BA}"/>
          </ac:spMkLst>
        </pc:spChg>
      </pc:sldChg>
      <pc:sldChg chg="modSp mod">
        <pc:chgData name="K L" userId="c7ed2bdd23a0c468" providerId="LiveId" clId="{0F0D3FDB-8784-4F31-9F81-D8213B4003AB}" dt="2023-10-26T14:05:36.794" v="16" actId="20577"/>
        <pc:sldMkLst>
          <pc:docMk/>
          <pc:sldMk cId="316853640" sldId="862"/>
        </pc:sldMkLst>
        <pc:spChg chg="mod">
          <ac:chgData name="K L" userId="c7ed2bdd23a0c468" providerId="LiveId" clId="{0F0D3FDB-8784-4F31-9F81-D8213B4003AB}" dt="2023-10-26T14:05:36.794" v="16" actId="20577"/>
          <ac:spMkLst>
            <pc:docMk/>
            <pc:sldMk cId="316853640" sldId="862"/>
            <ac:spMk id="43" creationId="{99ECE9E7-CC68-64A9-894D-1941E8507C94}"/>
          </ac:spMkLst>
        </pc:spChg>
      </pc:sldChg>
      <pc:sldChg chg="del">
        <pc:chgData name="K L" userId="c7ed2bdd23a0c468" providerId="LiveId" clId="{0F0D3FDB-8784-4F31-9F81-D8213B4003AB}" dt="2023-10-26T13:51:07.837" v="1" actId="47"/>
        <pc:sldMkLst>
          <pc:docMk/>
          <pc:sldMk cId="1258320096" sldId="868"/>
        </pc:sldMkLst>
      </pc:sldChg>
      <pc:sldChg chg="modSp mod">
        <pc:chgData name="K L" userId="c7ed2bdd23a0c468" providerId="LiveId" clId="{0F0D3FDB-8784-4F31-9F81-D8213B4003AB}" dt="2023-10-26T14:02:21.351" v="2" actId="20577"/>
        <pc:sldMkLst>
          <pc:docMk/>
          <pc:sldMk cId="4132270928" sldId="869"/>
        </pc:sldMkLst>
        <pc:spChg chg="mod">
          <ac:chgData name="K L" userId="c7ed2bdd23a0c468" providerId="LiveId" clId="{0F0D3FDB-8784-4F31-9F81-D8213B4003AB}" dt="2023-10-26T14:02:21.351" v="2" actId="20577"/>
          <ac:spMkLst>
            <pc:docMk/>
            <pc:sldMk cId="4132270928" sldId="869"/>
            <ac:spMk id="44" creationId="{A079B38E-3A9E-7982-3EF8-F2D022448A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128EC-F0C4-CD42-A4C6-57F9C9BC3731}" type="doc">
      <dgm:prSet loTypeId="urn:microsoft.com/office/officeart/2005/8/layout/cycle4" loCatId="" qsTypeId="urn:microsoft.com/office/officeart/2005/8/quickstyle/simple1" qsCatId="simple" csTypeId="urn:microsoft.com/office/officeart/2005/8/colors/colorful1" csCatId="colorful" phldr="1"/>
      <dgm:spPr/>
      <dgm:t>
        <a:bodyPr/>
        <a:lstStyle/>
        <a:p>
          <a:endParaRPr lang="zh-CN" altLang="en-US"/>
        </a:p>
      </dgm:t>
    </dgm:pt>
    <dgm:pt modelId="{5FE3B7AB-779E-D544-A392-439DBFB71F06}">
      <dgm:prSet phldrT="[文本]"/>
      <dgm:spPr/>
      <dgm:t>
        <a:bodyPr/>
        <a:lstStyle/>
        <a:p>
          <a:r>
            <a:rPr lang="zh-CN" altLang="en-US" b="1" dirty="0"/>
            <a:t>全新极简</a:t>
          </a:r>
          <a:r>
            <a:rPr lang="en-US" altLang="zh-CN" b="1" dirty="0"/>
            <a:t>API</a:t>
          </a:r>
          <a:endParaRPr lang="zh-CN" altLang="en-US" b="1" dirty="0"/>
        </a:p>
      </dgm:t>
    </dgm:pt>
    <dgm:pt modelId="{2E34840B-7AAC-4F48-BFC9-30294CBC65F1}" type="parTrans" cxnId="{2D8F7692-4FB4-2E49-9311-535F44D661E9}">
      <dgm:prSet/>
      <dgm:spPr/>
      <dgm:t>
        <a:bodyPr/>
        <a:lstStyle/>
        <a:p>
          <a:endParaRPr lang="zh-CN" altLang="en-US"/>
        </a:p>
      </dgm:t>
    </dgm:pt>
    <dgm:pt modelId="{C2BC875D-BAEF-944E-9CDF-D71BB7D2B3ED}" type="sibTrans" cxnId="{2D8F7692-4FB4-2E49-9311-535F44D661E9}">
      <dgm:prSet/>
      <dgm:spPr/>
      <dgm:t>
        <a:bodyPr/>
        <a:lstStyle/>
        <a:p>
          <a:endParaRPr lang="zh-CN" altLang="en-US"/>
        </a:p>
      </dgm:t>
    </dgm:pt>
    <dgm:pt modelId="{58063263-B1DD-B048-85C1-A1DF65936FD7}">
      <dgm:prSet phldrT="[文本]" custT="1"/>
      <dgm:spPr/>
      <dgm:t>
        <a:bodyPr/>
        <a:lstStyle/>
        <a:p>
          <a:pPr>
            <a:buChar char="•"/>
          </a:pPr>
          <a:r>
            <a:rPr lang="zh-CN" altLang="en-US" sz="1200" dirty="0">
              <a:latin typeface="+mn-ea"/>
              <a:ea typeface="+mn-ea"/>
              <a:cs typeface="Alibaba PuHuiTi R" pitchFamily="18" charset="-122"/>
              <a:sym typeface="Helvetica Light"/>
            </a:rPr>
            <a:t>不可变 </a:t>
          </a:r>
          <a:r>
            <a:rPr lang="en-US" altLang="zh-CN" sz="1200" dirty="0">
              <a:latin typeface="+mn-ea"/>
              <a:ea typeface="+mn-ea"/>
              <a:cs typeface="Alibaba PuHuiTi R" pitchFamily="18" charset="-122"/>
              <a:sym typeface="Helvetica Light"/>
            </a:rPr>
            <a:t>API</a:t>
          </a:r>
          <a:r>
            <a:rPr lang="zh-CN" altLang="en-US" sz="1200" dirty="0">
              <a:latin typeface="+mn-ea"/>
              <a:ea typeface="+mn-ea"/>
              <a:cs typeface="Alibaba PuHuiTi R" pitchFamily="18" charset="-122"/>
              <a:sym typeface="Helvetica Light"/>
            </a:rPr>
            <a:t>，完善的错误处理，多语言 </a:t>
          </a:r>
          <a:r>
            <a:rPr lang="en-US" altLang="zh-CN" sz="1200" dirty="0">
              <a:latin typeface="+mn-ea"/>
              <a:ea typeface="+mn-ea"/>
              <a:cs typeface="Alibaba PuHuiTi R" pitchFamily="18" charset="-122"/>
              <a:sym typeface="Helvetica Light"/>
            </a:rPr>
            <a:t>SDK</a:t>
          </a:r>
          <a:r>
            <a:rPr lang="zh-CN" altLang="en-US" sz="1200" dirty="0">
              <a:latin typeface="+mn-ea"/>
              <a:ea typeface="+mn-ea"/>
              <a:cs typeface="Alibaba PuHuiTi R" pitchFamily="18" charset="-122"/>
              <a:sym typeface="Helvetica Light"/>
            </a:rPr>
            <a:t> </a:t>
          </a:r>
          <a:r>
            <a:rPr lang="en-US" altLang="zh-CN" sz="1200" dirty="0">
              <a:latin typeface="+mn-ea"/>
              <a:ea typeface="+mn-ea"/>
              <a:cs typeface="Alibaba PuHuiTi R" pitchFamily="18" charset="-122"/>
              <a:sym typeface="Helvetica Light"/>
            </a:rPr>
            <a:t>API</a:t>
          </a:r>
          <a:r>
            <a:rPr lang="zh-CN" altLang="en-US" sz="1200" dirty="0">
              <a:latin typeface="+mn-ea"/>
              <a:ea typeface="+mn-ea"/>
              <a:cs typeface="Alibaba PuHuiTi R" pitchFamily="18" charset="-122"/>
              <a:sym typeface="Helvetica Light"/>
            </a:rPr>
            <a:t> 对齐</a:t>
          </a:r>
          <a:endParaRPr lang="zh-CN" altLang="en-US" sz="1200" dirty="0">
            <a:latin typeface="+mn-ea"/>
            <a:ea typeface="+mn-ea"/>
          </a:endParaRPr>
        </a:p>
      </dgm:t>
    </dgm:pt>
    <dgm:pt modelId="{A42BBBC1-F5A9-2142-9834-09BBD408E761}" type="parTrans" cxnId="{DFFCCC8F-0BBA-584A-893A-AEC8D49D44F3}">
      <dgm:prSet/>
      <dgm:spPr/>
      <dgm:t>
        <a:bodyPr/>
        <a:lstStyle/>
        <a:p>
          <a:endParaRPr lang="zh-CN" altLang="en-US"/>
        </a:p>
      </dgm:t>
    </dgm:pt>
    <dgm:pt modelId="{63C2C11E-A142-BC46-AA30-DCAD4C112318}" type="sibTrans" cxnId="{DFFCCC8F-0BBA-584A-893A-AEC8D49D44F3}">
      <dgm:prSet/>
      <dgm:spPr/>
      <dgm:t>
        <a:bodyPr/>
        <a:lstStyle/>
        <a:p>
          <a:endParaRPr lang="zh-CN" altLang="en-US"/>
        </a:p>
      </dgm:t>
    </dgm:pt>
    <dgm:pt modelId="{2E40D0CD-D76E-A740-A38E-8A3698BE2926}">
      <dgm:prSet phldrT="[文本]"/>
      <dgm:spPr/>
      <dgm:t>
        <a:bodyPr/>
        <a:lstStyle/>
        <a:p>
          <a:r>
            <a:rPr lang="zh-CN" altLang="en-US" b="1" dirty="0"/>
            <a:t>通信层采用</a:t>
          </a:r>
          <a:r>
            <a:rPr lang="en-US" altLang="zh-CN" b="1" dirty="0" err="1"/>
            <a:t>gRPC</a:t>
          </a:r>
          <a:endParaRPr lang="zh-CN" altLang="en-US" b="1" dirty="0"/>
        </a:p>
      </dgm:t>
    </dgm:pt>
    <dgm:pt modelId="{A8798240-7EE5-714B-B4C5-0963D4FBF3E3}" type="parTrans" cxnId="{DEC47EF0-44C2-8C44-9CB7-0FEA9AC58442}">
      <dgm:prSet/>
      <dgm:spPr/>
      <dgm:t>
        <a:bodyPr/>
        <a:lstStyle/>
        <a:p>
          <a:endParaRPr lang="zh-CN" altLang="en-US"/>
        </a:p>
      </dgm:t>
    </dgm:pt>
    <dgm:pt modelId="{52153315-C01A-A14A-9BEA-0943D3551FF3}" type="sibTrans" cxnId="{DEC47EF0-44C2-8C44-9CB7-0FEA9AC58442}">
      <dgm:prSet/>
      <dgm:spPr/>
      <dgm:t>
        <a:bodyPr/>
        <a:lstStyle/>
        <a:p>
          <a:endParaRPr lang="zh-CN" altLang="en-US"/>
        </a:p>
      </dgm:t>
    </dgm:pt>
    <dgm:pt modelId="{38DCD540-45AE-2A4B-8044-F03431F0C19D}">
      <dgm:prSet phldrT="[文本]" custT="1"/>
      <dgm:spPr/>
      <dgm:t>
        <a:bodyPr/>
        <a:lstStyle/>
        <a:p>
          <a:r>
            <a:rPr lang="zh-CN" altLang="en-US" sz="1200" dirty="0">
              <a:latin typeface="+mn-ea"/>
              <a:ea typeface="+mn-ea"/>
              <a:cs typeface="Alibaba PuHuiTi R" pitchFamily="18" charset="-122"/>
              <a:sym typeface="Helvetica Light"/>
            </a:rPr>
            <a:t>拥抱云原生通信层标准 </a:t>
          </a:r>
          <a:r>
            <a:rPr lang="en-US" altLang="zh-CN" sz="1200" dirty="0" err="1">
              <a:latin typeface="+mn-ea"/>
              <a:ea typeface="+mn-ea"/>
              <a:cs typeface="Alibaba PuHuiTi R" pitchFamily="18" charset="-122"/>
              <a:sym typeface="Helvetica Light"/>
            </a:rPr>
            <a:t>gRPC</a:t>
          </a:r>
          <a:r>
            <a:rPr lang="zh-CN" altLang="en-US" sz="1200" dirty="0">
              <a:latin typeface="+mn-ea"/>
              <a:ea typeface="+mn-ea"/>
              <a:cs typeface="Alibaba PuHuiTi R" pitchFamily="18" charset="-122"/>
              <a:sym typeface="Helvetica Light"/>
            </a:rPr>
            <a:t>，使服务更易被集成</a:t>
          </a:r>
          <a:endParaRPr lang="zh-CN" altLang="en-US" sz="1200" dirty="0">
            <a:latin typeface="+mn-ea"/>
            <a:ea typeface="+mn-ea"/>
          </a:endParaRPr>
        </a:p>
      </dgm:t>
    </dgm:pt>
    <dgm:pt modelId="{6DD2F1EC-AF18-0740-A07F-7DFDFD86FF90}" type="parTrans" cxnId="{7286CAF1-D362-0B4F-A39D-724F2B560E68}">
      <dgm:prSet/>
      <dgm:spPr/>
      <dgm:t>
        <a:bodyPr/>
        <a:lstStyle/>
        <a:p>
          <a:endParaRPr lang="zh-CN" altLang="en-US"/>
        </a:p>
      </dgm:t>
    </dgm:pt>
    <dgm:pt modelId="{2BE8DA14-6343-474B-86A6-C61FF243D2E1}" type="sibTrans" cxnId="{7286CAF1-D362-0B4F-A39D-724F2B560E68}">
      <dgm:prSet/>
      <dgm:spPr/>
      <dgm:t>
        <a:bodyPr/>
        <a:lstStyle/>
        <a:p>
          <a:endParaRPr lang="zh-CN" altLang="en-US"/>
        </a:p>
      </dgm:t>
    </dgm:pt>
    <dgm:pt modelId="{777F62B8-ABA7-2345-B85E-9E487509CC77}">
      <dgm:prSet phldrT="[文本]"/>
      <dgm:spPr/>
      <dgm:t>
        <a:bodyPr spcFirstLastPara="0" vert="horz" wrap="square" lIns="291592" tIns="291592" rIns="291592" bIns="291592" numCol="1" spcCol="1270" anchor="ctr" anchorCtr="0"/>
        <a:lstStyle/>
        <a:p>
          <a:pPr>
            <a:buNone/>
          </a:pPr>
          <a:r>
            <a:rPr lang="zh-CN" altLang="en-US" b="1" dirty="0">
              <a:latin typeface="Microsoft YaHei" panose="020B0503020204020204" pitchFamily="34" charset="-122"/>
              <a:ea typeface="Microsoft YaHei" panose="020B0503020204020204" pitchFamily="34" charset="-122"/>
              <a:cs typeface="Alibaba PuHuiTi R" pitchFamily="18" charset="-122"/>
              <a:sym typeface="Helvetica Light"/>
            </a:rPr>
            <a:t>云原生可观测性</a:t>
          </a:r>
          <a:endParaRPr lang="zh-CN" altLang="en-US" dirty="0"/>
        </a:p>
      </dgm:t>
    </dgm:pt>
    <dgm:pt modelId="{9D289CB9-FEDE-7F44-8AE0-334F423BDF89}" type="parTrans" cxnId="{60F43020-EF95-EA48-8717-5284DBAA2443}">
      <dgm:prSet/>
      <dgm:spPr/>
      <dgm:t>
        <a:bodyPr/>
        <a:lstStyle/>
        <a:p>
          <a:endParaRPr lang="zh-CN" altLang="en-US"/>
        </a:p>
      </dgm:t>
    </dgm:pt>
    <dgm:pt modelId="{85B22689-DA34-A548-8EDE-48590BF54F40}" type="sibTrans" cxnId="{60F43020-EF95-EA48-8717-5284DBAA2443}">
      <dgm:prSet/>
      <dgm:spPr/>
      <dgm:t>
        <a:bodyPr/>
        <a:lstStyle/>
        <a:p>
          <a:endParaRPr lang="zh-CN" altLang="en-US"/>
        </a:p>
      </dgm:t>
    </dgm:pt>
    <dgm:pt modelId="{22FF89E2-6051-6043-89DA-00A6E7FBDAA9}">
      <dgm:prSet phldrT="[文本]" custT="1"/>
      <dgm:spPr/>
      <dgm:t>
        <a:bodyPr/>
        <a:lstStyle/>
        <a:p>
          <a:pPr>
            <a:buChar char="•"/>
          </a:pPr>
          <a:r>
            <a:rPr lang="zh-CN" altLang="en-US" sz="1200" dirty="0">
              <a:latin typeface="+mn-ea"/>
              <a:ea typeface="+mn-ea"/>
              <a:cs typeface="Alibaba PuHuiTi R" pitchFamily="18" charset="-122"/>
              <a:sym typeface="Helvetica Light"/>
            </a:rPr>
            <a:t>引入全新的 </a:t>
          </a:r>
          <a:r>
            <a:rPr lang="en-US" altLang="zh-CN" sz="1200" dirty="0">
              <a:latin typeface="+mn-ea"/>
              <a:ea typeface="+mn-ea"/>
              <a:cs typeface="Alibaba PuHuiTi R" pitchFamily="18" charset="-122"/>
              <a:sym typeface="Helvetica Light"/>
            </a:rPr>
            <a:t>Simple</a:t>
          </a:r>
          <a:r>
            <a:rPr lang="zh-CN" altLang="en-US" sz="1200" dirty="0">
              <a:latin typeface="+mn-ea"/>
              <a:ea typeface="+mn-ea"/>
              <a:cs typeface="Alibaba PuHuiTi R" pitchFamily="18" charset="-122"/>
              <a:sym typeface="Helvetica Light"/>
            </a:rPr>
            <a:t> </a:t>
          </a:r>
          <a:r>
            <a:rPr lang="en-US" altLang="zh-CN" sz="1200" dirty="0">
              <a:latin typeface="+mn-ea"/>
              <a:ea typeface="+mn-ea"/>
              <a:cs typeface="Alibaba PuHuiTi R" pitchFamily="18" charset="-122"/>
              <a:sym typeface="Helvetica Light"/>
            </a:rPr>
            <a:t>Consumer</a:t>
          </a:r>
          <a:r>
            <a:rPr lang="zh-CN" altLang="en-US" sz="1200" dirty="0">
              <a:latin typeface="+mn-ea"/>
              <a:ea typeface="+mn-ea"/>
              <a:cs typeface="Alibaba PuHuiTi R" pitchFamily="18" charset="-122"/>
              <a:sym typeface="Helvetica Light"/>
            </a:rPr>
            <a:t>，支持按消息模型消费</a:t>
          </a:r>
          <a:endParaRPr lang="zh-CN" altLang="en-US" sz="1200" dirty="0">
            <a:latin typeface="+mn-ea"/>
            <a:ea typeface="+mn-ea"/>
          </a:endParaRPr>
        </a:p>
      </dgm:t>
    </dgm:pt>
    <dgm:pt modelId="{A999DACE-C671-1F4A-9E8E-DB11A78641AA}" type="parTrans" cxnId="{B7007A8F-73A5-5F4E-9B61-DCF9D76ACF62}">
      <dgm:prSet/>
      <dgm:spPr/>
      <dgm:t>
        <a:bodyPr/>
        <a:lstStyle/>
        <a:p>
          <a:endParaRPr lang="zh-CN" altLang="en-US"/>
        </a:p>
      </dgm:t>
    </dgm:pt>
    <dgm:pt modelId="{0C3A7D02-FA90-8149-8230-24063B6B5129}" type="sibTrans" cxnId="{B7007A8F-73A5-5F4E-9B61-DCF9D76ACF62}">
      <dgm:prSet/>
      <dgm:spPr/>
      <dgm:t>
        <a:bodyPr/>
        <a:lstStyle/>
        <a:p>
          <a:endParaRPr lang="zh-CN" altLang="en-US"/>
        </a:p>
      </dgm:t>
    </dgm:pt>
    <dgm:pt modelId="{827C7B6C-4ACE-9043-81E3-531B88725F90}">
      <dgm:prSet phldrT="[文本]" custT="1"/>
      <dgm:spPr/>
      <dgm:t>
        <a:bodyPr/>
        <a:lstStyle/>
        <a:p>
          <a:r>
            <a:rPr lang="zh-CN" altLang="en-US" sz="1200" dirty="0">
              <a:latin typeface="+mn-ea"/>
              <a:ea typeface="+mn-ea"/>
              <a:cs typeface="Alibaba PuHuiTi R" pitchFamily="18" charset="-122"/>
              <a:sym typeface="Helvetica Light"/>
            </a:rPr>
            <a:t>多语言 </a:t>
          </a:r>
          <a:r>
            <a:rPr lang="en-US" altLang="zh-CN" sz="1200" dirty="0">
              <a:latin typeface="+mn-ea"/>
              <a:ea typeface="+mn-ea"/>
              <a:cs typeface="Alibaba PuHuiTi R" pitchFamily="18" charset="-122"/>
              <a:sym typeface="Helvetica Light"/>
            </a:rPr>
            <a:t>SDK</a:t>
          </a:r>
          <a:r>
            <a:rPr lang="zh-CN" altLang="en-US" sz="1200" dirty="0">
              <a:latin typeface="+mn-ea"/>
              <a:ea typeface="+mn-ea"/>
              <a:cs typeface="Alibaba PuHuiTi R" pitchFamily="18" charset="-122"/>
              <a:sym typeface="Helvetica Light"/>
            </a:rPr>
            <a:t> 通信层代码可快速生成，更加 </a:t>
          </a:r>
          <a:r>
            <a:rPr lang="en-US" altLang="zh-CN" sz="1200" dirty="0">
              <a:latin typeface="+mn-ea"/>
              <a:ea typeface="+mn-ea"/>
              <a:cs typeface="Alibaba PuHuiTi R" pitchFamily="18" charset="-122"/>
              <a:sym typeface="Helvetica Light"/>
            </a:rPr>
            <a:t>Native</a:t>
          </a:r>
          <a:endParaRPr lang="zh-CN" altLang="en-US" sz="1200" dirty="0">
            <a:latin typeface="+mn-ea"/>
            <a:ea typeface="+mn-ea"/>
          </a:endParaRPr>
        </a:p>
      </dgm:t>
    </dgm:pt>
    <dgm:pt modelId="{11ED9A06-8C1B-8B44-9D3B-B0B7F150F41F}" type="parTrans" cxnId="{B69EC56F-E9E2-574D-9BCF-C769C03C4E6D}">
      <dgm:prSet/>
      <dgm:spPr/>
      <dgm:t>
        <a:bodyPr/>
        <a:lstStyle/>
        <a:p>
          <a:endParaRPr lang="zh-CN" altLang="en-US"/>
        </a:p>
      </dgm:t>
    </dgm:pt>
    <dgm:pt modelId="{B0C5AA4B-0A33-4D44-ACBD-4FF1D74760C6}" type="sibTrans" cxnId="{B69EC56F-E9E2-574D-9BCF-C769C03C4E6D}">
      <dgm:prSet/>
      <dgm:spPr/>
      <dgm:t>
        <a:bodyPr/>
        <a:lstStyle/>
        <a:p>
          <a:endParaRPr lang="zh-CN" altLang="en-US"/>
        </a:p>
      </dgm:t>
    </dgm:pt>
    <dgm:pt modelId="{2CE9F16C-AD16-3E4A-BEB7-F4E9730C3903}">
      <dgm:prSet phldrT="[文本]" custT="1"/>
      <dgm:spPr/>
      <dgm:t>
        <a:bodyPr spcFirstLastPara="0" vert="horz" wrap="square" lIns="291592" tIns="291592" rIns="291592" bIns="291592" numCol="1" spcCol="1270" anchor="ctr" anchorCtr="0"/>
        <a:lstStyle/>
        <a:p>
          <a:pPr>
            <a:buNone/>
          </a:pPr>
          <a:r>
            <a:rPr lang="en-US" altLang="zh-CN" sz="1200" dirty="0" err="1">
              <a:latin typeface="+mn-ea"/>
              <a:ea typeface="+mn-ea"/>
              <a:cs typeface="Alibaba PuHuiTi R" pitchFamily="18" charset="-122"/>
              <a:sym typeface="Helvetica Light"/>
            </a:rPr>
            <a:t>OpenTelemetry</a:t>
          </a:r>
          <a:r>
            <a:rPr lang="zh-CN" altLang="en-US" sz="1200" dirty="0">
              <a:latin typeface="+mn-ea"/>
              <a:ea typeface="+mn-ea"/>
              <a:cs typeface="Alibaba PuHuiTi R" pitchFamily="18" charset="-122"/>
              <a:sym typeface="Helvetica Light"/>
            </a:rPr>
            <a:t> 标准，支持导出 </a:t>
          </a:r>
          <a:r>
            <a:rPr lang="en-US" altLang="zh-CN" sz="1200" dirty="0">
              <a:latin typeface="+mn-ea"/>
              <a:ea typeface="+mn-ea"/>
              <a:cs typeface="Alibaba PuHuiTi R" pitchFamily="18" charset="-122"/>
              <a:sym typeface="Helvetica Light"/>
            </a:rPr>
            <a:t>Metrics</a:t>
          </a:r>
          <a:r>
            <a:rPr lang="zh-CN" altLang="en-US" sz="1200" dirty="0">
              <a:latin typeface="+mn-ea"/>
              <a:ea typeface="+mn-ea"/>
              <a:cs typeface="Alibaba PuHuiTi R" pitchFamily="18" charset="-122"/>
              <a:sym typeface="Helvetica Light"/>
            </a:rPr>
            <a:t> 和 </a:t>
          </a:r>
          <a:r>
            <a:rPr lang="en-US" altLang="zh-CN" sz="1200" dirty="0">
              <a:latin typeface="+mn-ea"/>
              <a:ea typeface="+mn-ea"/>
              <a:cs typeface="Alibaba PuHuiTi R" pitchFamily="18" charset="-122"/>
              <a:sym typeface="Helvetica Light"/>
            </a:rPr>
            <a:t>Tracing</a:t>
          </a:r>
          <a:endParaRPr lang="zh-CN" altLang="en-US" sz="1200" dirty="0">
            <a:latin typeface="+mn-ea"/>
            <a:ea typeface="+mn-ea"/>
          </a:endParaRPr>
        </a:p>
      </dgm:t>
    </dgm:pt>
    <dgm:pt modelId="{1A20B6C6-7063-1348-B546-6F5F1A70FF2F}" type="parTrans" cxnId="{A85C7A6F-7932-0848-B6C6-FB646FB0C859}">
      <dgm:prSet/>
      <dgm:spPr/>
      <dgm:t>
        <a:bodyPr/>
        <a:lstStyle/>
        <a:p>
          <a:endParaRPr lang="zh-CN" altLang="en-US"/>
        </a:p>
      </dgm:t>
    </dgm:pt>
    <dgm:pt modelId="{FBF7FDA0-9D76-444E-B3A8-ED4FE4DC7639}" type="sibTrans" cxnId="{A85C7A6F-7932-0848-B6C6-FB646FB0C859}">
      <dgm:prSet/>
      <dgm:spPr/>
      <dgm:t>
        <a:bodyPr/>
        <a:lstStyle/>
        <a:p>
          <a:endParaRPr lang="zh-CN" altLang="en-US"/>
        </a:p>
      </dgm:t>
    </dgm:pt>
    <dgm:pt modelId="{C5D609DF-CFC0-4E49-9F22-7E6A88CE1D1B}">
      <dgm:prSet phldrT="[文本]" custT="1"/>
      <dgm:spPr/>
      <dgm:t>
        <a:bodyPr spcFirstLastPara="0" vert="horz" wrap="square" lIns="256032" tIns="256032" rIns="256032" bIns="256032" numCol="1" spcCol="1270" anchor="ctr" anchorCtr="0"/>
        <a:lstStyle/>
        <a:p>
          <a:pPr>
            <a:buFont typeface="Arial" panose="020B0604020202020204" pitchFamily="34" charset="0"/>
            <a:buChar char="•"/>
          </a:pPr>
          <a:r>
            <a:rPr lang="zh-CN" altLang="en-US" sz="1200" dirty="0">
              <a:latin typeface="+mn-ea"/>
              <a:ea typeface="+mn-ea"/>
              <a:cs typeface="Alibaba PuHuiTi R" pitchFamily="18" charset="-122"/>
              <a:sym typeface="Helvetica Light"/>
            </a:rPr>
            <a:t>客户端更轻量，采用的应用更容易 </a:t>
          </a:r>
          <a:r>
            <a:rPr lang="en-US" altLang="zh-CN" sz="1200" dirty="0">
              <a:latin typeface="+mn-ea"/>
              <a:ea typeface="+mn-ea"/>
              <a:cs typeface="Alibaba PuHuiTi R" pitchFamily="18" charset="-122"/>
              <a:sym typeface="Helvetica Light"/>
            </a:rPr>
            <a:t>Serverless</a:t>
          </a:r>
          <a:r>
            <a:rPr lang="zh-CN" altLang="en-US" sz="1200" dirty="0">
              <a:latin typeface="+mn-ea"/>
              <a:ea typeface="+mn-ea"/>
              <a:cs typeface="Alibaba PuHuiTi R" pitchFamily="18" charset="-122"/>
              <a:sym typeface="Helvetica Light"/>
            </a:rPr>
            <a:t> 化，</a:t>
          </a:r>
          <a:r>
            <a:rPr lang="en-US" altLang="zh-CN" sz="1200" dirty="0">
              <a:latin typeface="+mn-ea"/>
              <a:ea typeface="+mn-ea"/>
              <a:cs typeface="Alibaba PuHuiTi R" pitchFamily="18" charset="-122"/>
              <a:sym typeface="Helvetica Light"/>
            </a:rPr>
            <a:t>Mesh</a:t>
          </a:r>
          <a:r>
            <a:rPr lang="zh-CN" altLang="en-US" sz="1200" dirty="0">
              <a:latin typeface="+mn-ea"/>
              <a:ea typeface="+mn-ea"/>
              <a:cs typeface="Alibaba PuHuiTi R" pitchFamily="18" charset="-122"/>
              <a:sym typeface="Helvetica Light"/>
            </a:rPr>
            <a:t> 化</a:t>
          </a:r>
          <a:endParaRPr lang="zh-CN" altLang="en-US" sz="1200" dirty="0">
            <a:latin typeface="+mn-ea"/>
            <a:ea typeface="+mn-ea"/>
            <a:cs typeface="Helvetica Light"/>
          </a:endParaRPr>
        </a:p>
      </dgm:t>
    </dgm:pt>
    <dgm:pt modelId="{AB3938A4-CF09-F642-911C-1C3DEACE3A18}" type="parTrans" cxnId="{89A5FF25-918F-3145-BCB6-2C3EDE464CD7}">
      <dgm:prSet/>
      <dgm:spPr/>
      <dgm:t>
        <a:bodyPr/>
        <a:lstStyle/>
        <a:p>
          <a:endParaRPr lang="zh-CN" altLang="en-US"/>
        </a:p>
      </dgm:t>
    </dgm:pt>
    <dgm:pt modelId="{BA584211-F874-C64C-954C-10BAFE877A84}" type="sibTrans" cxnId="{89A5FF25-918F-3145-BCB6-2C3EDE464CD7}">
      <dgm:prSet/>
      <dgm:spPr/>
      <dgm:t>
        <a:bodyPr/>
        <a:lstStyle/>
        <a:p>
          <a:endParaRPr lang="zh-CN" altLang="en-US"/>
        </a:p>
      </dgm:t>
    </dgm:pt>
    <dgm:pt modelId="{4A1A3640-E7FF-374A-B94E-B1506C1B0B63}">
      <dgm:prSet phldrT="[文本]"/>
      <dgm:spPr/>
      <dgm:t>
        <a:bodyPr spcFirstLastPara="0" vert="horz" wrap="square" lIns="291592" tIns="291592" rIns="291592" bIns="291592" numCol="1" spcCol="1270" anchor="ctr" anchorCtr="0"/>
        <a:lstStyle/>
        <a:p>
          <a:pPr>
            <a:buNone/>
          </a:pPr>
          <a:r>
            <a:rPr lang="zh-CN" altLang="en-US" b="1" dirty="0">
              <a:latin typeface="Microsoft YaHei" panose="020B0503020204020204" pitchFamily="34" charset="-122"/>
              <a:ea typeface="Microsoft YaHei" panose="020B0503020204020204" pitchFamily="34" charset="-122"/>
              <a:cs typeface="Alibaba PuHuiTi R" pitchFamily="18" charset="-122"/>
              <a:sym typeface="Helvetica Light"/>
            </a:rPr>
            <a:t>轻量级实现</a:t>
          </a:r>
          <a:endParaRPr lang="zh-CN" altLang="en-US" dirty="0"/>
        </a:p>
      </dgm:t>
    </dgm:pt>
    <dgm:pt modelId="{A3334D25-79B4-B642-855E-29ED605A08C1}" type="parTrans" cxnId="{8444F04A-F4C2-6645-A436-0227C9F9F010}">
      <dgm:prSet/>
      <dgm:spPr/>
      <dgm:t>
        <a:bodyPr/>
        <a:lstStyle/>
        <a:p>
          <a:endParaRPr lang="zh-CN" altLang="en-US"/>
        </a:p>
      </dgm:t>
    </dgm:pt>
    <dgm:pt modelId="{977C0A44-FE67-4148-ACBA-642F233D66B9}" type="sibTrans" cxnId="{8444F04A-F4C2-6645-A436-0227C9F9F010}">
      <dgm:prSet/>
      <dgm:spPr/>
      <dgm:t>
        <a:bodyPr/>
        <a:lstStyle/>
        <a:p>
          <a:endParaRPr lang="zh-CN" altLang="en-US"/>
        </a:p>
      </dgm:t>
    </dgm:pt>
    <dgm:pt modelId="{56DFF69C-CE05-CB4B-B683-67EE36907CBA}">
      <dgm:prSet phldrT="[文本]" custT="1"/>
      <dgm:spPr/>
      <dgm:t>
        <a:bodyPr spcFirstLastPara="0" vert="horz" wrap="square" lIns="291592" tIns="291592" rIns="291592" bIns="291592" numCol="1" spcCol="1270" anchor="ctr" anchorCtr="0"/>
        <a:lstStyle/>
        <a:p>
          <a:pPr>
            <a:buFont typeface="Arial" panose="020B0604020202020204" pitchFamily="34" charset="0"/>
            <a:buChar char="•"/>
          </a:pPr>
          <a:r>
            <a:rPr lang="zh-CN" altLang="en-US" sz="1200" dirty="0">
              <a:latin typeface="+mn-ea"/>
              <a:ea typeface="+mn-ea"/>
              <a:cs typeface="Alibaba PuHuiTi R" pitchFamily="18" charset="-122"/>
              <a:sym typeface="Helvetica Light"/>
            </a:rPr>
            <a:t>采用无状态的消费模式，大幅度降低客户端实现复杂度</a:t>
          </a:r>
          <a:endParaRPr lang="zh-CN" altLang="en-US" sz="1200" dirty="0">
            <a:latin typeface="+mn-ea"/>
            <a:ea typeface="+mn-ea"/>
          </a:endParaRPr>
        </a:p>
      </dgm:t>
    </dgm:pt>
    <dgm:pt modelId="{EE8ECE75-A875-194E-B8DB-D93B306F60CA}" type="parTrans" cxnId="{0DFA91F0-AFF1-4E4F-AD86-755FC1505044}">
      <dgm:prSet/>
      <dgm:spPr/>
      <dgm:t>
        <a:bodyPr/>
        <a:lstStyle/>
        <a:p>
          <a:endParaRPr lang="zh-CN" altLang="en-US"/>
        </a:p>
      </dgm:t>
    </dgm:pt>
    <dgm:pt modelId="{F2CB178A-1A89-5A40-BD96-07F381BBDF7E}" type="sibTrans" cxnId="{0DFA91F0-AFF1-4E4F-AD86-755FC1505044}">
      <dgm:prSet/>
      <dgm:spPr/>
      <dgm:t>
        <a:bodyPr/>
        <a:lstStyle/>
        <a:p>
          <a:endParaRPr lang="zh-CN" altLang="en-US"/>
        </a:p>
      </dgm:t>
    </dgm:pt>
    <dgm:pt modelId="{8886448A-5DC6-3648-BF22-2232D9118DC0}" type="pres">
      <dgm:prSet presAssocID="{6BA128EC-F0C4-CD42-A4C6-57F9C9BC3731}" presName="cycleMatrixDiagram" presStyleCnt="0">
        <dgm:presLayoutVars>
          <dgm:chMax val="1"/>
          <dgm:dir/>
          <dgm:animLvl val="lvl"/>
          <dgm:resizeHandles val="exact"/>
        </dgm:presLayoutVars>
      </dgm:prSet>
      <dgm:spPr/>
    </dgm:pt>
    <dgm:pt modelId="{D1D79CEE-FE21-EE48-B42B-8B3D8022C034}" type="pres">
      <dgm:prSet presAssocID="{6BA128EC-F0C4-CD42-A4C6-57F9C9BC3731}" presName="children" presStyleCnt="0"/>
      <dgm:spPr/>
    </dgm:pt>
    <dgm:pt modelId="{0B71643E-4515-F745-B253-D90B9BF092F7}" type="pres">
      <dgm:prSet presAssocID="{6BA128EC-F0C4-CD42-A4C6-57F9C9BC3731}" presName="child1group" presStyleCnt="0"/>
      <dgm:spPr/>
    </dgm:pt>
    <dgm:pt modelId="{0B3287FA-763E-0D4F-864C-3FFB04D7838B}" type="pres">
      <dgm:prSet presAssocID="{6BA128EC-F0C4-CD42-A4C6-57F9C9BC3731}" presName="child1" presStyleLbl="bgAcc1" presStyleIdx="0" presStyleCnt="4"/>
      <dgm:spPr/>
    </dgm:pt>
    <dgm:pt modelId="{30EBB02E-9905-5B4E-8433-EF59B278BE53}" type="pres">
      <dgm:prSet presAssocID="{6BA128EC-F0C4-CD42-A4C6-57F9C9BC3731}" presName="child1Text" presStyleLbl="bgAcc1" presStyleIdx="0" presStyleCnt="4">
        <dgm:presLayoutVars>
          <dgm:bulletEnabled val="1"/>
        </dgm:presLayoutVars>
      </dgm:prSet>
      <dgm:spPr/>
    </dgm:pt>
    <dgm:pt modelId="{A450ED3D-4A1D-F24A-9C47-9D655A28CD35}" type="pres">
      <dgm:prSet presAssocID="{6BA128EC-F0C4-CD42-A4C6-57F9C9BC3731}" presName="child2group" presStyleCnt="0"/>
      <dgm:spPr/>
    </dgm:pt>
    <dgm:pt modelId="{1C4CE0F1-B342-554F-B23B-1BC799883161}" type="pres">
      <dgm:prSet presAssocID="{6BA128EC-F0C4-CD42-A4C6-57F9C9BC3731}" presName="child2" presStyleLbl="bgAcc1" presStyleIdx="1" presStyleCnt="4"/>
      <dgm:spPr/>
    </dgm:pt>
    <dgm:pt modelId="{992AF116-C95A-D845-980E-05B76A25CD73}" type="pres">
      <dgm:prSet presAssocID="{6BA128EC-F0C4-CD42-A4C6-57F9C9BC3731}" presName="child2Text" presStyleLbl="bgAcc1" presStyleIdx="1" presStyleCnt="4">
        <dgm:presLayoutVars>
          <dgm:bulletEnabled val="1"/>
        </dgm:presLayoutVars>
      </dgm:prSet>
      <dgm:spPr/>
    </dgm:pt>
    <dgm:pt modelId="{BA6369E4-60E1-2E47-8E32-382416759FCD}" type="pres">
      <dgm:prSet presAssocID="{6BA128EC-F0C4-CD42-A4C6-57F9C9BC3731}" presName="child3group" presStyleCnt="0"/>
      <dgm:spPr/>
    </dgm:pt>
    <dgm:pt modelId="{40A46AE5-0EC8-E545-A38F-C97906F84DE8}" type="pres">
      <dgm:prSet presAssocID="{6BA128EC-F0C4-CD42-A4C6-57F9C9BC3731}" presName="child3" presStyleLbl="bgAcc1" presStyleIdx="2" presStyleCnt="4" custScaleX="106494"/>
      <dgm:spPr/>
    </dgm:pt>
    <dgm:pt modelId="{1CFD38F6-080B-4447-B6CD-A659B9BDA45D}" type="pres">
      <dgm:prSet presAssocID="{6BA128EC-F0C4-CD42-A4C6-57F9C9BC3731}" presName="child3Text" presStyleLbl="bgAcc1" presStyleIdx="2" presStyleCnt="4">
        <dgm:presLayoutVars>
          <dgm:bulletEnabled val="1"/>
        </dgm:presLayoutVars>
      </dgm:prSet>
      <dgm:spPr/>
    </dgm:pt>
    <dgm:pt modelId="{F4D5EB13-8E6B-6240-913B-F9A366A59D91}" type="pres">
      <dgm:prSet presAssocID="{6BA128EC-F0C4-CD42-A4C6-57F9C9BC3731}" presName="child4group" presStyleCnt="0"/>
      <dgm:spPr/>
    </dgm:pt>
    <dgm:pt modelId="{30D68CF5-F2E7-5C47-B45A-F4873EA60013}" type="pres">
      <dgm:prSet presAssocID="{6BA128EC-F0C4-CD42-A4C6-57F9C9BC3731}" presName="child4" presStyleLbl="bgAcc1" presStyleIdx="3" presStyleCnt="4" custScaleX="108786"/>
      <dgm:spPr/>
    </dgm:pt>
    <dgm:pt modelId="{F26CC7C4-2D0C-0848-AEE7-810E9A759D93}" type="pres">
      <dgm:prSet presAssocID="{6BA128EC-F0C4-CD42-A4C6-57F9C9BC3731}" presName="child4Text" presStyleLbl="bgAcc1" presStyleIdx="3" presStyleCnt="4">
        <dgm:presLayoutVars>
          <dgm:bulletEnabled val="1"/>
        </dgm:presLayoutVars>
      </dgm:prSet>
      <dgm:spPr/>
    </dgm:pt>
    <dgm:pt modelId="{C5450989-2292-BA4E-971B-21D7E6C130E4}" type="pres">
      <dgm:prSet presAssocID="{6BA128EC-F0C4-CD42-A4C6-57F9C9BC3731}" presName="childPlaceholder" presStyleCnt="0"/>
      <dgm:spPr/>
    </dgm:pt>
    <dgm:pt modelId="{9B980E92-73E8-2342-94BB-0206129AA1E4}" type="pres">
      <dgm:prSet presAssocID="{6BA128EC-F0C4-CD42-A4C6-57F9C9BC3731}" presName="circle" presStyleCnt="0"/>
      <dgm:spPr/>
    </dgm:pt>
    <dgm:pt modelId="{5792D59E-02F3-1F4B-AC32-2CD131E067AE}" type="pres">
      <dgm:prSet presAssocID="{6BA128EC-F0C4-CD42-A4C6-57F9C9BC3731}" presName="quadrant1" presStyleLbl="node1" presStyleIdx="0" presStyleCnt="4">
        <dgm:presLayoutVars>
          <dgm:chMax val="1"/>
          <dgm:bulletEnabled val="1"/>
        </dgm:presLayoutVars>
      </dgm:prSet>
      <dgm:spPr/>
    </dgm:pt>
    <dgm:pt modelId="{5EAA7DED-264D-444E-97E7-53733944DEEF}" type="pres">
      <dgm:prSet presAssocID="{6BA128EC-F0C4-CD42-A4C6-57F9C9BC3731}" presName="quadrant2" presStyleLbl="node1" presStyleIdx="1" presStyleCnt="4">
        <dgm:presLayoutVars>
          <dgm:chMax val="1"/>
          <dgm:bulletEnabled val="1"/>
        </dgm:presLayoutVars>
      </dgm:prSet>
      <dgm:spPr/>
    </dgm:pt>
    <dgm:pt modelId="{CDE8E9EE-7ABE-1144-A831-3EEFAF23296F}" type="pres">
      <dgm:prSet presAssocID="{6BA128EC-F0C4-CD42-A4C6-57F9C9BC3731}" presName="quadrant3" presStyleLbl="node1" presStyleIdx="2" presStyleCnt="4">
        <dgm:presLayoutVars>
          <dgm:chMax val="1"/>
          <dgm:bulletEnabled val="1"/>
        </dgm:presLayoutVars>
      </dgm:prSet>
      <dgm:spPr>
        <a:prstGeom prst="pieWedge">
          <a:avLst/>
        </a:prstGeom>
      </dgm:spPr>
    </dgm:pt>
    <dgm:pt modelId="{C0B29F67-1D5F-494E-AED8-6EC092739690}" type="pres">
      <dgm:prSet presAssocID="{6BA128EC-F0C4-CD42-A4C6-57F9C9BC3731}" presName="quadrant4" presStyleLbl="node1" presStyleIdx="3" presStyleCnt="4">
        <dgm:presLayoutVars>
          <dgm:chMax val="1"/>
          <dgm:bulletEnabled val="1"/>
        </dgm:presLayoutVars>
      </dgm:prSet>
      <dgm:spPr>
        <a:prstGeom prst="pieWedge">
          <a:avLst/>
        </a:prstGeom>
      </dgm:spPr>
    </dgm:pt>
    <dgm:pt modelId="{8F5CA52B-6FF1-7540-83CC-273F44322448}" type="pres">
      <dgm:prSet presAssocID="{6BA128EC-F0C4-CD42-A4C6-57F9C9BC3731}" presName="quadrantPlaceholder" presStyleCnt="0"/>
      <dgm:spPr/>
    </dgm:pt>
    <dgm:pt modelId="{404BB343-F745-684E-B679-E9FA6C5696ED}" type="pres">
      <dgm:prSet presAssocID="{6BA128EC-F0C4-CD42-A4C6-57F9C9BC3731}" presName="center1" presStyleLbl="fgShp" presStyleIdx="0" presStyleCnt="2"/>
      <dgm:spPr/>
    </dgm:pt>
    <dgm:pt modelId="{99BA504C-18F6-4A48-B722-4C049E36F72D}" type="pres">
      <dgm:prSet presAssocID="{6BA128EC-F0C4-CD42-A4C6-57F9C9BC3731}" presName="center2" presStyleLbl="fgShp" presStyleIdx="1" presStyleCnt="2"/>
      <dgm:spPr/>
    </dgm:pt>
  </dgm:ptLst>
  <dgm:cxnLst>
    <dgm:cxn modelId="{71351B02-7358-E247-B464-B249C144F5FC}" type="presOf" srcId="{22FF89E2-6051-6043-89DA-00A6E7FBDAA9}" destId="{30EBB02E-9905-5B4E-8433-EF59B278BE53}" srcOrd="1" destOrd="1" presId="urn:microsoft.com/office/officeart/2005/8/layout/cycle4"/>
    <dgm:cxn modelId="{881ADB18-07C9-8349-9EF3-D7CEB7F4D466}" type="presOf" srcId="{6BA128EC-F0C4-CD42-A4C6-57F9C9BC3731}" destId="{8886448A-5DC6-3648-BF22-2232D9118DC0}" srcOrd="0" destOrd="0" presId="urn:microsoft.com/office/officeart/2005/8/layout/cycle4"/>
    <dgm:cxn modelId="{60F43020-EF95-EA48-8717-5284DBAA2443}" srcId="{6BA128EC-F0C4-CD42-A4C6-57F9C9BC3731}" destId="{777F62B8-ABA7-2345-B85E-9E487509CC77}" srcOrd="2" destOrd="0" parTransId="{9D289CB9-FEDE-7F44-8AE0-334F423BDF89}" sibTransId="{85B22689-DA34-A548-8EDE-48590BF54F40}"/>
    <dgm:cxn modelId="{89A5FF25-918F-3145-BCB6-2C3EDE464CD7}" srcId="{4A1A3640-E7FF-374A-B94E-B1506C1B0B63}" destId="{C5D609DF-CFC0-4E49-9F22-7E6A88CE1D1B}" srcOrd="1" destOrd="0" parTransId="{AB3938A4-CF09-F642-911C-1C3DEACE3A18}" sibTransId="{BA584211-F874-C64C-954C-10BAFE877A84}"/>
    <dgm:cxn modelId="{B1772F2B-2317-4642-8C71-E5B002F38D4D}" type="presOf" srcId="{38DCD540-45AE-2A4B-8044-F03431F0C19D}" destId="{992AF116-C95A-D845-980E-05B76A25CD73}" srcOrd="1" destOrd="0" presId="urn:microsoft.com/office/officeart/2005/8/layout/cycle4"/>
    <dgm:cxn modelId="{27CE8332-BCE4-0442-9B2A-8753DDE8D014}" type="presOf" srcId="{58063263-B1DD-B048-85C1-A1DF65936FD7}" destId="{0B3287FA-763E-0D4F-864C-3FFB04D7838B}" srcOrd="0" destOrd="0" presId="urn:microsoft.com/office/officeart/2005/8/layout/cycle4"/>
    <dgm:cxn modelId="{5FD9793B-63A6-0941-BAE4-1DE5BA4A9635}" type="presOf" srcId="{2E40D0CD-D76E-A740-A38E-8A3698BE2926}" destId="{5EAA7DED-264D-444E-97E7-53733944DEEF}" srcOrd="0" destOrd="0" presId="urn:microsoft.com/office/officeart/2005/8/layout/cycle4"/>
    <dgm:cxn modelId="{824F353C-E159-6F40-B9B2-2326A6BC8668}" type="presOf" srcId="{C5D609DF-CFC0-4E49-9F22-7E6A88CE1D1B}" destId="{F26CC7C4-2D0C-0848-AEE7-810E9A759D93}" srcOrd="1" destOrd="1" presId="urn:microsoft.com/office/officeart/2005/8/layout/cycle4"/>
    <dgm:cxn modelId="{1E944A5D-076C-DE41-90E0-86C0F4396011}" type="presOf" srcId="{5FE3B7AB-779E-D544-A392-439DBFB71F06}" destId="{5792D59E-02F3-1F4B-AC32-2CD131E067AE}" srcOrd="0" destOrd="0" presId="urn:microsoft.com/office/officeart/2005/8/layout/cycle4"/>
    <dgm:cxn modelId="{8444F04A-F4C2-6645-A436-0227C9F9F010}" srcId="{6BA128EC-F0C4-CD42-A4C6-57F9C9BC3731}" destId="{4A1A3640-E7FF-374A-B94E-B1506C1B0B63}" srcOrd="3" destOrd="0" parTransId="{A3334D25-79B4-B642-855E-29ED605A08C1}" sibTransId="{977C0A44-FE67-4148-ACBA-642F233D66B9}"/>
    <dgm:cxn modelId="{8507194B-7A89-7841-904B-02ACF9556D39}" type="presOf" srcId="{2CE9F16C-AD16-3E4A-BEB7-F4E9730C3903}" destId="{40A46AE5-0EC8-E545-A38F-C97906F84DE8}" srcOrd="0" destOrd="0" presId="urn:microsoft.com/office/officeart/2005/8/layout/cycle4"/>
    <dgm:cxn modelId="{A85C7A6F-7932-0848-B6C6-FB646FB0C859}" srcId="{777F62B8-ABA7-2345-B85E-9E487509CC77}" destId="{2CE9F16C-AD16-3E4A-BEB7-F4E9730C3903}" srcOrd="0" destOrd="0" parTransId="{1A20B6C6-7063-1348-B546-6F5F1A70FF2F}" sibTransId="{FBF7FDA0-9D76-444E-B3A8-ED4FE4DC7639}"/>
    <dgm:cxn modelId="{B69EC56F-E9E2-574D-9BCF-C769C03C4E6D}" srcId="{2E40D0CD-D76E-A740-A38E-8A3698BE2926}" destId="{827C7B6C-4ACE-9043-81E3-531B88725F90}" srcOrd="1" destOrd="0" parTransId="{11ED9A06-8C1B-8B44-9D3B-B0B7F150F41F}" sibTransId="{B0C5AA4B-0A33-4D44-ACBD-4FF1D74760C6}"/>
    <dgm:cxn modelId="{303CD857-7BBE-2E44-AD3E-3AAF4597884F}" type="presOf" srcId="{56DFF69C-CE05-CB4B-B683-67EE36907CBA}" destId="{F26CC7C4-2D0C-0848-AEE7-810E9A759D93}" srcOrd="1" destOrd="0" presId="urn:microsoft.com/office/officeart/2005/8/layout/cycle4"/>
    <dgm:cxn modelId="{84CAA880-1733-4245-9E19-475522025204}" type="presOf" srcId="{C5D609DF-CFC0-4E49-9F22-7E6A88CE1D1B}" destId="{30D68CF5-F2E7-5C47-B45A-F4873EA60013}" srcOrd="0" destOrd="1" presId="urn:microsoft.com/office/officeart/2005/8/layout/cycle4"/>
    <dgm:cxn modelId="{FC6D6D8A-3B1A-F54B-AE5D-B66DF9C860B0}" type="presOf" srcId="{827C7B6C-4ACE-9043-81E3-531B88725F90}" destId="{992AF116-C95A-D845-980E-05B76A25CD73}" srcOrd="1" destOrd="1" presId="urn:microsoft.com/office/officeart/2005/8/layout/cycle4"/>
    <dgm:cxn modelId="{B7007A8F-73A5-5F4E-9B61-DCF9D76ACF62}" srcId="{5FE3B7AB-779E-D544-A392-439DBFB71F06}" destId="{22FF89E2-6051-6043-89DA-00A6E7FBDAA9}" srcOrd="1" destOrd="0" parTransId="{A999DACE-C671-1F4A-9E8E-DB11A78641AA}" sibTransId="{0C3A7D02-FA90-8149-8230-24063B6B5129}"/>
    <dgm:cxn modelId="{2C128E8F-7E0F-8C40-8D83-F9B213A53A6C}" type="presOf" srcId="{4A1A3640-E7FF-374A-B94E-B1506C1B0B63}" destId="{C0B29F67-1D5F-494E-AED8-6EC092739690}" srcOrd="0" destOrd="0" presId="urn:microsoft.com/office/officeart/2005/8/layout/cycle4"/>
    <dgm:cxn modelId="{DFFCCC8F-0BBA-584A-893A-AEC8D49D44F3}" srcId="{5FE3B7AB-779E-D544-A392-439DBFB71F06}" destId="{58063263-B1DD-B048-85C1-A1DF65936FD7}" srcOrd="0" destOrd="0" parTransId="{A42BBBC1-F5A9-2142-9834-09BBD408E761}" sibTransId="{63C2C11E-A142-BC46-AA30-DCAD4C112318}"/>
    <dgm:cxn modelId="{2D8F7692-4FB4-2E49-9311-535F44D661E9}" srcId="{6BA128EC-F0C4-CD42-A4C6-57F9C9BC3731}" destId="{5FE3B7AB-779E-D544-A392-439DBFB71F06}" srcOrd="0" destOrd="0" parTransId="{2E34840B-7AAC-4F48-BFC9-30294CBC65F1}" sibTransId="{C2BC875D-BAEF-944E-9CDF-D71BB7D2B3ED}"/>
    <dgm:cxn modelId="{D63FB7A6-C809-9149-8330-BC0D9DC49AAB}" type="presOf" srcId="{777F62B8-ABA7-2345-B85E-9E487509CC77}" destId="{CDE8E9EE-7ABE-1144-A831-3EEFAF23296F}" srcOrd="0" destOrd="0" presId="urn:microsoft.com/office/officeart/2005/8/layout/cycle4"/>
    <dgm:cxn modelId="{BD5E9AB1-08FF-D148-8DE4-92CE7DEB8AC1}" type="presOf" srcId="{2CE9F16C-AD16-3E4A-BEB7-F4E9730C3903}" destId="{1CFD38F6-080B-4447-B6CD-A659B9BDA45D}" srcOrd="1" destOrd="0" presId="urn:microsoft.com/office/officeart/2005/8/layout/cycle4"/>
    <dgm:cxn modelId="{92C5EDCB-CE42-B649-A32E-9F6C9B58427F}" type="presOf" srcId="{56DFF69C-CE05-CB4B-B683-67EE36907CBA}" destId="{30D68CF5-F2E7-5C47-B45A-F4873EA60013}" srcOrd="0" destOrd="0" presId="urn:microsoft.com/office/officeart/2005/8/layout/cycle4"/>
    <dgm:cxn modelId="{B05AADCC-8CBE-3C44-B988-3345DF362314}" type="presOf" srcId="{38DCD540-45AE-2A4B-8044-F03431F0C19D}" destId="{1C4CE0F1-B342-554F-B23B-1BC799883161}" srcOrd="0" destOrd="0" presId="urn:microsoft.com/office/officeart/2005/8/layout/cycle4"/>
    <dgm:cxn modelId="{675D75D5-DA86-5E4F-9D88-AACBAE39EB5B}" type="presOf" srcId="{827C7B6C-4ACE-9043-81E3-531B88725F90}" destId="{1C4CE0F1-B342-554F-B23B-1BC799883161}" srcOrd="0" destOrd="1" presId="urn:microsoft.com/office/officeart/2005/8/layout/cycle4"/>
    <dgm:cxn modelId="{DEC47EF0-44C2-8C44-9CB7-0FEA9AC58442}" srcId="{6BA128EC-F0C4-CD42-A4C6-57F9C9BC3731}" destId="{2E40D0CD-D76E-A740-A38E-8A3698BE2926}" srcOrd="1" destOrd="0" parTransId="{A8798240-7EE5-714B-B4C5-0963D4FBF3E3}" sibTransId="{52153315-C01A-A14A-9BEA-0943D3551FF3}"/>
    <dgm:cxn modelId="{6BA482F0-5A12-B44D-9436-02363C980EB9}" type="presOf" srcId="{58063263-B1DD-B048-85C1-A1DF65936FD7}" destId="{30EBB02E-9905-5B4E-8433-EF59B278BE53}" srcOrd="1" destOrd="0" presId="urn:microsoft.com/office/officeart/2005/8/layout/cycle4"/>
    <dgm:cxn modelId="{0DFA91F0-AFF1-4E4F-AD86-755FC1505044}" srcId="{4A1A3640-E7FF-374A-B94E-B1506C1B0B63}" destId="{56DFF69C-CE05-CB4B-B683-67EE36907CBA}" srcOrd="0" destOrd="0" parTransId="{EE8ECE75-A875-194E-B8DB-D93B306F60CA}" sibTransId="{F2CB178A-1A89-5A40-BD96-07F381BBDF7E}"/>
    <dgm:cxn modelId="{7286CAF1-D362-0B4F-A39D-724F2B560E68}" srcId="{2E40D0CD-D76E-A740-A38E-8A3698BE2926}" destId="{38DCD540-45AE-2A4B-8044-F03431F0C19D}" srcOrd="0" destOrd="0" parTransId="{6DD2F1EC-AF18-0740-A07F-7DFDFD86FF90}" sibTransId="{2BE8DA14-6343-474B-86A6-C61FF243D2E1}"/>
    <dgm:cxn modelId="{DDB6DEF3-8F4F-664A-AAA5-B474A4E29E41}" type="presOf" srcId="{22FF89E2-6051-6043-89DA-00A6E7FBDAA9}" destId="{0B3287FA-763E-0D4F-864C-3FFB04D7838B}" srcOrd="0" destOrd="1" presId="urn:microsoft.com/office/officeart/2005/8/layout/cycle4"/>
    <dgm:cxn modelId="{1516F4C7-85AE-8042-8FE8-9FF1055F9702}" type="presParOf" srcId="{8886448A-5DC6-3648-BF22-2232D9118DC0}" destId="{D1D79CEE-FE21-EE48-B42B-8B3D8022C034}" srcOrd="0" destOrd="0" presId="urn:microsoft.com/office/officeart/2005/8/layout/cycle4"/>
    <dgm:cxn modelId="{667D44C6-0983-9E42-A8C1-891D91E538FE}" type="presParOf" srcId="{D1D79CEE-FE21-EE48-B42B-8B3D8022C034}" destId="{0B71643E-4515-F745-B253-D90B9BF092F7}" srcOrd="0" destOrd="0" presId="urn:microsoft.com/office/officeart/2005/8/layout/cycle4"/>
    <dgm:cxn modelId="{25A90A56-D0B4-DE45-B157-F61D389C6C9E}" type="presParOf" srcId="{0B71643E-4515-F745-B253-D90B9BF092F7}" destId="{0B3287FA-763E-0D4F-864C-3FFB04D7838B}" srcOrd="0" destOrd="0" presId="urn:microsoft.com/office/officeart/2005/8/layout/cycle4"/>
    <dgm:cxn modelId="{ABD8BFED-5DA0-C34C-A0DB-AAB9E8443F73}" type="presParOf" srcId="{0B71643E-4515-F745-B253-D90B9BF092F7}" destId="{30EBB02E-9905-5B4E-8433-EF59B278BE53}" srcOrd="1" destOrd="0" presId="urn:microsoft.com/office/officeart/2005/8/layout/cycle4"/>
    <dgm:cxn modelId="{9C28019E-4CC1-8349-A864-FE3112E3EB15}" type="presParOf" srcId="{D1D79CEE-FE21-EE48-B42B-8B3D8022C034}" destId="{A450ED3D-4A1D-F24A-9C47-9D655A28CD35}" srcOrd="1" destOrd="0" presId="urn:microsoft.com/office/officeart/2005/8/layout/cycle4"/>
    <dgm:cxn modelId="{B016DBC5-BE43-624F-A89C-E9C99A88EB62}" type="presParOf" srcId="{A450ED3D-4A1D-F24A-9C47-9D655A28CD35}" destId="{1C4CE0F1-B342-554F-B23B-1BC799883161}" srcOrd="0" destOrd="0" presId="urn:microsoft.com/office/officeart/2005/8/layout/cycle4"/>
    <dgm:cxn modelId="{DB45776C-EAEA-5D40-B566-C2A40A1B7467}" type="presParOf" srcId="{A450ED3D-4A1D-F24A-9C47-9D655A28CD35}" destId="{992AF116-C95A-D845-980E-05B76A25CD73}" srcOrd="1" destOrd="0" presId="urn:microsoft.com/office/officeart/2005/8/layout/cycle4"/>
    <dgm:cxn modelId="{E7C99715-5EA8-3A47-B8E7-AF7F6107BCFD}" type="presParOf" srcId="{D1D79CEE-FE21-EE48-B42B-8B3D8022C034}" destId="{BA6369E4-60E1-2E47-8E32-382416759FCD}" srcOrd="2" destOrd="0" presId="urn:microsoft.com/office/officeart/2005/8/layout/cycle4"/>
    <dgm:cxn modelId="{2C0B509C-2395-5148-BF85-9441A0359794}" type="presParOf" srcId="{BA6369E4-60E1-2E47-8E32-382416759FCD}" destId="{40A46AE5-0EC8-E545-A38F-C97906F84DE8}" srcOrd="0" destOrd="0" presId="urn:microsoft.com/office/officeart/2005/8/layout/cycle4"/>
    <dgm:cxn modelId="{6D8BF0EB-BD79-6F4C-B53B-35BB0C041976}" type="presParOf" srcId="{BA6369E4-60E1-2E47-8E32-382416759FCD}" destId="{1CFD38F6-080B-4447-B6CD-A659B9BDA45D}" srcOrd="1" destOrd="0" presId="urn:microsoft.com/office/officeart/2005/8/layout/cycle4"/>
    <dgm:cxn modelId="{CBEE4E80-C400-5247-B8BA-4C6EF4A2027D}" type="presParOf" srcId="{D1D79CEE-FE21-EE48-B42B-8B3D8022C034}" destId="{F4D5EB13-8E6B-6240-913B-F9A366A59D91}" srcOrd="3" destOrd="0" presId="urn:microsoft.com/office/officeart/2005/8/layout/cycle4"/>
    <dgm:cxn modelId="{C9A00453-36D3-D44E-A57D-B855FE2A1F2B}" type="presParOf" srcId="{F4D5EB13-8E6B-6240-913B-F9A366A59D91}" destId="{30D68CF5-F2E7-5C47-B45A-F4873EA60013}" srcOrd="0" destOrd="0" presId="urn:microsoft.com/office/officeart/2005/8/layout/cycle4"/>
    <dgm:cxn modelId="{2EB0D7C1-9937-3547-9C05-B51E5B4DAA88}" type="presParOf" srcId="{F4D5EB13-8E6B-6240-913B-F9A366A59D91}" destId="{F26CC7C4-2D0C-0848-AEE7-810E9A759D93}" srcOrd="1" destOrd="0" presId="urn:microsoft.com/office/officeart/2005/8/layout/cycle4"/>
    <dgm:cxn modelId="{B4D180E2-0980-9C42-A878-C72FA7249640}" type="presParOf" srcId="{D1D79CEE-FE21-EE48-B42B-8B3D8022C034}" destId="{C5450989-2292-BA4E-971B-21D7E6C130E4}" srcOrd="4" destOrd="0" presId="urn:microsoft.com/office/officeart/2005/8/layout/cycle4"/>
    <dgm:cxn modelId="{370F746D-3D6E-2543-A82D-9301B591CAE7}" type="presParOf" srcId="{8886448A-5DC6-3648-BF22-2232D9118DC0}" destId="{9B980E92-73E8-2342-94BB-0206129AA1E4}" srcOrd="1" destOrd="0" presId="urn:microsoft.com/office/officeart/2005/8/layout/cycle4"/>
    <dgm:cxn modelId="{49DC68C3-5E1B-0642-BC59-82A315122E2A}" type="presParOf" srcId="{9B980E92-73E8-2342-94BB-0206129AA1E4}" destId="{5792D59E-02F3-1F4B-AC32-2CD131E067AE}" srcOrd="0" destOrd="0" presId="urn:microsoft.com/office/officeart/2005/8/layout/cycle4"/>
    <dgm:cxn modelId="{5C304279-E6C2-3D4B-AADE-77E47DEA25BA}" type="presParOf" srcId="{9B980E92-73E8-2342-94BB-0206129AA1E4}" destId="{5EAA7DED-264D-444E-97E7-53733944DEEF}" srcOrd="1" destOrd="0" presId="urn:microsoft.com/office/officeart/2005/8/layout/cycle4"/>
    <dgm:cxn modelId="{7FB7F7C7-663A-964F-AD2D-1F6AFDDB7A6A}" type="presParOf" srcId="{9B980E92-73E8-2342-94BB-0206129AA1E4}" destId="{CDE8E9EE-7ABE-1144-A831-3EEFAF23296F}" srcOrd="2" destOrd="0" presId="urn:microsoft.com/office/officeart/2005/8/layout/cycle4"/>
    <dgm:cxn modelId="{5AF2B667-584B-8142-A086-A9B05B75AB47}" type="presParOf" srcId="{9B980E92-73E8-2342-94BB-0206129AA1E4}" destId="{C0B29F67-1D5F-494E-AED8-6EC092739690}" srcOrd="3" destOrd="0" presId="urn:microsoft.com/office/officeart/2005/8/layout/cycle4"/>
    <dgm:cxn modelId="{73A629BD-090F-4440-AECE-609A94E6B3BE}" type="presParOf" srcId="{9B980E92-73E8-2342-94BB-0206129AA1E4}" destId="{8F5CA52B-6FF1-7540-83CC-273F44322448}" srcOrd="4" destOrd="0" presId="urn:microsoft.com/office/officeart/2005/8/layout/cycle4"/>
    <dgm:cxn modelId="{28C262FC-E4C9-214B-88F2-632BBA802A4F}" type="presParOf" srcId="{8886448A-5DC6-3648-BF22-2232D9118DC0}" destId="{404BB343-F745-684E-B679-E9FA6C5696ED}" srcOrd="2" destOrd="0" presId="urn:microsoft.com/office/officeart/2005/8/layout/cycle4"/>
    <dgm:cxn modelId="{528556D6-4B39-D84B-B689-F3BD57401627}" type="presParOf" srcId="{8886448A-5DC6-3648-BF22-2232D9118DC0}" destId="{99BA504C-18F6-4A48-B722-4C049E36F72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9DC4B-CA28-EE4E-B4C0-C559D6C2E87C}"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zh-CN" altLang="en-US"/>
        </a:p>
      </dgm:t>
    </dgm:pt>
    <dgm:pt modelId="{C6D3F525-EA35-6144-9AA9-116DD3D5C9C0}">
      <dgm:prSet phldrT="[文本]"/>
      <dgm:spPr>
        <a:solidFill>
          <a:srgbClr val="DCBD23">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91592" tIns="291592" rIns="291592" bIns="291592" numCol="1" spcCol="1270" anchor="ctr" anchorCtr="0"/>
        <a:lstStyle/>
        <a:p>
          <a:pPr>
            <a:buNone/>
          </a:pPr>
          <a:r>
            <a:rPr lang="zh-CN" altLang="en-US" dirty="0">
              <a:solidFill>
                <a:srgbClr val="FFFFFF"/>
              </a:solidFill>
              <a:latin typeface="Microsoft YaHei" panose="020B0503020204020204" pitchFamily="34" charset="-122"/>
              <a:ea typeface="Microsoft YaHei" panose="020B0503020204020204" pitchFamily="34" charset="-122"/>
              <a:cs typeface="Helvetica Light"/>
            </a:rPr>
            <a:t>超长时间定时消息</a:t>
          </a:r>
          <a:endParaRPr lang="zh-CN" altLang="en-US" dirty="0"/>
        </a:p>
      </dgm:t>
    </dgm:pt>
    <dgm:pt modelId="{EF14C10A-E0A0-5242-9706-FE0F36229874}" type="parTrans" cxnId="{34D28D77-18E7-8947-B699-14F9C6AF6875}">
      <dgm:prSet/>
      <dgm:spPr/>
      <dgm:t>
        <a:bodyPr/>
        <a:lstStyle/>
        <a:p>
          <a:endParaRPr lang="zh-CN" altLang="en-US"/>
        </a:p>
      </dgm:t>
    </dgm:pt>
    <dgm:pt modelId="{BF9180EE-1A0A-E546-AE39-CC1CC32CB827}" type="sibTrans" cxnId="{34D28D77-18E7-8947-B699-14F9C6AF6875}">
      <dgm:prSet/>
      <dgm:spPr/>
      <dgm:t>
        <a:bodyPr/>
        <a:lstStyle/>
        <a:p>
          <a:endParaRPr lang="zh-CN" altLang="en-US"/>
        </a:p>
      </dgm:t>
    </dgm:pt>
    <dgm:pt modelId="{F4DCCECE-5C4F-F84C-A5C9-DDF8EF34244E}">
      <dgm:prSet phldrT="[文本]" custT="1"/>
      <dgm:spPr>
        <a:solidFill>
          <a:srgbClr val="FFFFFF">
            <a:alpha val="90000"/>
            <a:hueOff val="0"/>
            <a:satOff val="0"/>
            <a:lumOff val="0"/>
            <a:alphaOff val="0"/>
          </a:srgbClr>
        </a:solidFill>
        <a:ln w="25400" cap="flat" cmpd="sng" algn="ctr">
          <a:solidFill>
            <a:srgbClr val="DCBD23">
              <a:hueOff val="0"/>
              <a:satOff val="0"/>
              <a:lumOff val="0"/>
              <a:alphaOff val="0"/>
            </a:srgbClr>
          </a:solidFill>
          <a:prstDash val="solid"/>
        </a:ln>
        <a:effectLst/>
      </dgm:spPr>
      <dgm:t>
        <a:bodyPr spcFirstLastPara="0" vert="horz" wrap="square" lIns="83820" tIns="83820" rIns="83820" bIns="83820" numCol="1" spcCol="1270" anchor="t" anchorCtr="0"/>
        <a:lstStyle/>
        <a:p>
          <a:pPr>
            <a:buChar char="•"/>
          </a:pPr>
          <a:r>
            <a:rPr lang="zh-CN" altLang="en-US" sz="1000" dirty="0">
              <a:solidFill>
                <a:srgbClr val="000000">
                  <a:hueOff val="0"/>
                  <a:satOff val="0"/>
                  <a:lumOff val="0"/>
                  <a:alphaOff val="0"/>
                </a:srgbClr>
              </a:solidFill>
              <a:latin typeface="Microsoft YaHei" panose="020B0503020204020204" pitchFamily="34" charset="-122"/>
              <a:ea typeface="Microsoft YaHei" panose="020B0503020204020204" pitchFamily="34" charset="-122"/>
              <a:cs typeface="Helvetica Light"/>
            </a:rPr>
            <a:t>将超长定时时间消息所在的时间轮保存至多级存储，快到期时时间轮拉回本地，进行准确定时</a:t>
          </a:r>
        </a:p>
      </dgm:t>
    </dgm:pt>
    <dgm:pt modelId="{A3955440-AA2E-6245-84D9-68C2376451F7}" type="parTrans" cxnId="{5E942888-2663-CC44-B112-96F0792B337C}">
      <dgm:prSet/>
      <dgm:spPr/>
      <dgm:t>
        <a:bodyPr/>
        <a:lstStyle/>
        <a:p>
          <a:endParaRPr lang="zh-CN" altLang="en-US"/>
        </a:p>
      </dgm:t>
    </dgm:pt>
    <dgm:pt modelId="{CC2615B2-0BEF-BC47-A7D3-94956CED3D90}" type="sibTrans" cxnId="{5E942888-2663-CC44-B112-96F0792B337C}">
      <dgm:prSet/>
      <dgm:spPr/>
      <dgm:t>
        <a:bodyPr/>
        <a:lstStyle/>
        <a:p>
          <a:endParaRPr lang="zh-CN" altLang="en-US"/>
        </a:p>
      </dgm:t>
    </dgm:pt>
    <dgm:pt modelId="{5C64530C-DE97-ED4D-9D70-6F3A89909641}">
      <dgm:prSet phldrT="[文本]"/>
      <dgm:spPr>
        <a:solidFill>
          <a:srgbClr val="DCBD23">
            <a:hueOff val="-474630"/>
            <a:satOff val="4670"/>
            <a:lumOff val="-1112"/>
            <a:alphaOff val="0"/>
          </a:srgbClr>
        </a:solidFill>
        <a:ln w="25400" cap="flat" cmpd="sng" algn="ctr">
          <a:solidFill>
            <a:srgbClr val="FFFFFF">
              <a:hueOff val="0"/>
              <a:satOff val="0"/>
              <a:lumOff val="0"/>
              <a:alphaOff val="0"/>
            </a:srgbClr>
          </a:solidFill>
          <a:prstDash val="solid"/>
        </a:ln>
        <a:effectLst/>
      </dgm:spPr>
      <dgm:t>
        <a:bodyPr spcFirstLastPara="0" vert="horz" wrap="square" lIns="291592" tIns="291592" rIns="291592" bIns="291592" numCol="1" spcCol="1270" anchor="ctr" anchorCtr="0"/>
        <a:lstStyle/>
        <a:p>
          <a:pPr>
            <a:buNone/>
          </a:pPr>
          <a:r>
            <a:rPr lang="zh-CN" altLang="en-US" dirty="0">
              <a:solidFill>
                <a:srgbClr val="FFFFFF"/>
              </a:solidFill>
              <a:latin typeface="Microsoft YaHei" panose="020B0503020204020204" pitchFamily="34" charset="-122"/>
              <a:ea typeface="Microsoft YaHei" panose="020B0503020204020204" pitchFamily="34" charset="-122"/>
              <a:cs typeface="Helvetica Light"/>
            </a:rPr>
            <a:t>集群缩容自动接管</a:t>
          </a:r>
        </a:p>
      </dgm:t>
    </dgm:pt>
    <dgm:pt modelId="{946970DE-E9DD-F941-B7E5-7321B28CB6C4}" type="parTrans" cxnId="{F9BD7EB8-889F-D84C-8395-E5A3ED522533}">
      <dgm:prSet/>
      <dgm:spPr/>
      <dgm:t>
        <a:bodyPr/>
        <a:lstStyle/>
        <a:p>
          <a:endParaRPr lang="zh-CN" altLang="en-US"/>
        </a:p>
      </dgm:t>
    </dgm:pt>
    <dgm:pt modelId="{3D524487-1786-914A-9E49-BDC85BA31DF9}" type="sibTrans" cxnId="{F9BD7EB8-889F-D84C-8395-E5A3ED522533}">
      <dgm:prSet/>
      <dgm:spPr/>
      <dgm:t>
        <a:bodyPr/>
        <a:lstStyle/>
        <a:p>
          <a:endParaRPr lang="zh-CN" altLang="en-US"/>
        </a:p>
      </dgm:t>
    </dgm:pt>
    <dgm:pt modelId="{D5288F07-CB5B-124D-8260-93734E13A8F0}">
      <dgm:prSet phldrT="[文本]" custT="1"/>
      <dgm:spPr>
        <a:ln>
          <a:solidFill>
            <a:srgbClr val="DDA31C"/>
          </a:solidFill>
        </a:ln>
      </dgm:spPr>
      <dgm:t>
        <a:bodyPr/>
        <a:lstStyle/>
        <a:p>
          <a:r>
            <a:rPr lang="en-US" altLang="zh-CN" sz="1000" dirty="0">
              <a:latin typeface="Microsoft YaHei" panose="020B0503020204020204" pitchFamily="34" charset="-122"/>
              <a:ea typeface="Microsoft YaHei" panose="020B0503020204020204" pitchFamily="34" charset="-122"/>
            </a:rPr>
            <a:t>RocketMQ</a:t>
          </a:r>
          <a:r>
            <a:rPr lang="zh-CN" altLang="en-US" sz="1000" dirty="0">
              <a:latin typeface="Microsoft YaHei" panose="020B0503020204020204" pitchFamily="34" charset="-122"/>
              <a:ea typeface="Microsoft YaHei" panose="020B0503020204020204" pitchFamily="34" charset="-122"/>
            </a:rPr>
            <a:t>存储集群可随意缩容，缩容的</a:t>
          </a:r>
          <a:r>
            <a:rPr lang="en-US" altLang="zh-CN" sz="1000" dirty="0">
              <a:latin typeface="Microsoft YaHei" panose="020B0503020204020204" pitchFamily="34" charset="-122"/>
              <a:ea typeface="Microsoft YaHei" panose="020B0503020204020204" pitchFamily="34" charset="-122"/>
            </a:rPr>
            <a:t>Broker</a:t>
          </a:r>
          <a:r>
            <a:rPr lang="zh-CN" altLang="en-US" sz="1000" dirty="0">
              <a:latin typeface="Microsoft YaHei" panose="020B0503020204020204" pitchFamily="34" charset="-122"/>
              <a:ea typeface="Microsoft YaHei" panose="020B0503020204020204" pitchFamily="34" charset="-122"/>
            </a:rPr>
            <a:t>所负责的多级存储中的消息交由剩余的</a:t>
          </a:r>
          <a:r>
            <a:rPr lang="en-US" altLang="zh-CN" sz="1000" dirty="0">
              <a:latin typeface="Microsoft YaHei" panose="020B0503020204020204" pitchFamily="34" charset="-122"/>
              <a:ea typeface="Microsoft YaHei" panose="020B0503020204020204" pitchFamily="34" charset="-122"/>
            </a:rPr>
            <a:t>Broker</a:t>
          </a:r>
          <a:r>
            <a:rPr lang="zh-CN" altLang="en-US" sz="1000" dirty="0">
              <a:latin typeface="Microsoft YaHei" panose="020B0503020204020204" pitchFamily="34" charset="-122"/>
              <a:ea typeface="Microsoft YaHei" panose="020B0503020204020204" pitchFamily="34" charset="-122"/>
            </a:rPr>
            <a:t>接管</a:t>
          </a:r>
        </a:p>
      </dgm:t>
    </dgm:pt>
    <dgm:pt modelId="{6453075E-F4B5-DB45-827B-8B9B9B37B093}" type="parTrans" cxnId="{12728B1F-30FC-BF47-BFCF-A333C96BA1C9}">
      <dgm:prSet/>
      <dgm:spPr/>
      <dgm:t>
        <a:bodyPr/>
        <a:lstStyle/>
        <a:p>
          <a:endParaRPr lang="zh-CN" altLang="en-US"/>
        </a:p>
      </dgm:t>
    </dgm:pt>
    <dgm:pt modelId="{7904AD39-6A00-CF42-9537-2B61F7BA0EF2}" type="sibTrans" cxnId="{12728B1F-30FC-BF47-BFCF-A333C96BA1C9}">
      <dgm:prSet/>
      <dgm:spPr/>
      <dgm:t>
        <a:bodyPr/>
        <a:lstStyle/>
        <a:p>
          <a:endParaRPr lang="zh-CN" altLang="en-US"/>
        </a:p>
      </dgm:t>
    </dgm:pt>
    <dgm:pt modelId="{9AA55C8F-C395-1143-A3E9-62D2FC5DCC5C}">
      <dgm:prSet phldrT="[文本]"/>
      <dgm:spPr>
        <a:solidFill>
          <a:srgbClr val="DCBD23">
            <a:hueOff val="-949259"/>
            <a:satOff val="9339"/>
            <a:lumOff val="-2223"/>
            <a:alphaOff val="0"/>
          </a:srgbClr>
        </a:solidFill>
        <a:ln w="25400" cap="flat" cmpd="sng" algn="ctr">
          <a:solidFill>
            <a:srgbClr val="FFFFFF">
              <a:hueOff val="0"/>
              <a:satOff val="0"/>
              <a:lumOff val="0"/>
              <a:alphaOff val="0"/>
            </a:srgbClr>
          </a:solidFill>
          <a:prstDash val="solid"/>
        </a:ln>
        <a:effectLst/>
      </dgm:spPr>
      <dgm:t>
        <a:bodyPr spcFirstLastPara="0" vert="horz" wrap="square" lIns="291592" tIns="291592" rIns="291592" bIns="291592" numCol="1" spcCol="1270" anchor="ctr" anchorCtr="0"/>
        <a:lstStyle/>
        <a:p>
          <a:pPr>
            <a:buNone/>
          </a:pPr>
          <a:r>
            <a:rPr lang="zh-CN" altLang="en-US" dirty="0">
              <a:solidFill>
                <a:srgbClr val="FFFFFF"/>
              </a:solidFill>
              <a:latin typeface="Microsoft YaHei" panose="020B0503020204020204" pitchFamily="34" charset="-122"/>
              <a:ea typeface="Microsoft YaHei" panose="020B0503020204020204" pitchFamily="34" charset="-122"/>
              <a:cs typeface="Helvetica Light"/>
            </a:rPr>
            <a:t>数据预读分段并发</a:t>
          </a:r>
        </a:p>
      </dgm:t>
    </dgm:pt>
    <dgm:pt modelId="{A0B806F1-C846-4C4A-9713-0FF60CD2A306}" type="parTrans" cxnId="{B419D690-DE62-E947-B5E4-8C6415EC3D0B}">
      <dgm:prSet/>
      <dgm:spPr/>
      <dgm:t>
        <a:bodyPr/>
        <a:lstStyle/>
        <a:p>
          <a:endParaRPr lang="zh-CN" altLang="en-US"/>
        </a:p>
      </dgm:t>
    </dgm:pt>
    <dgm:pt modelId="{6792A12A-4655-604B-A0C2-8FC5991E33DD}" type="sibTrans" cxnId="{B419D690-DE62-E947-B5E4-8C6415EC3D0B}">
      <dgm:prSet/>
      <dgm:spPr/>
      <dgm:t>
        <a:bodyPr/>
        <a:lstStyle/>
        <a:p>
          <a:endParaRPr lang="zh-CN" altLang="en-US"/>
        </a:p>
      </dgm:t>
    </dgm:pt>
    <dgm:pt modelId="{BE248CAC-0A2B-494A-8F5F-1407E083D7E7}">
      <dgm:prSet phldrT="[文本]" custT="1"/>
      <dgm:spPr>
        <a:ln>
          <a:solidFill>
            <a:srgbClr val="DE8816"/>
          </a:solidFill>
        </a:ln>
      </dgm:spPr>
      <dgm:t>
        <a:bodyPr/>
        <a:lstStyle/>
        <a:p>
          <a:pPr>
            <a:buFont typeface="Arial" panose="020B0604020202020204" pitchFamily="34" charset="0"/>
            <a:buNone/>
          </a:pPr>
          <a:r>
            <a:rPr lang="zh-CN" altLang="en-US" sz="1000" dirty="0">
              <a:solidFill>
                <a:schemeClr val="tx1"/>
              </a:solidFill>
              <a:latin typeface="Microsoft YaHei" panose="020B0503020204020204" pitchFamily="34" charset="-122"/>
              <a:ea typeface="Microsoft YaHei" panose="020B0503020204020204" pitchFamily="34" charset="-122"/>
              <a:cs typeface="Alibaba PuHuiTi R" pitchFamily="18" charset="-122"/>
            </a:rPr>
            <a:t>   参考了 </a:t>
          </a:r>
          <a:r>
            <a:rPr lang="en" altLang="zh-CN" sz="1000" dirty="0">
              <a:solidFill>
                <a:schemeClr val="tx1"/>
              </a:solidFill>
              <a:latin typeface="Microsoft YaHei" panose="020B0503020204020204" pitchFamily="34" charset="-122"/>
              <a:ea typeface="Microsoft YaHei" panose="020B0503020204020204" pitchFamily="34" charset="-122"/>
              <a:cs typeface="Alibaba PuHuiTi R" pitchFamily="18" charset="-122"/>
            </a:rPr>
            <a:t>TCP Tahoe </a:t>
          </a:r>
          <a:r>
            <a:rPr lang="zh-CN" altLang="en-US" sz="1000" dirty="0">
              <a:solidFill>
                <a:schemeClr val="tx1"/>
              </a:solidFill>
              <a:latin typeface="Microsoft YaHei" panose="020B0503020204020204" pitchFamily="34" charset="-122"/>
              <a:ea typeface="Microsoft YaHei" panose="020B0503020204020204" pitchFamily="34" charset="-122"/>
              <a:cs typeface="Alibaba PuHuiTi R" pitchFamily="18" charset="-122"/>
            </a:rPr>
            <a:t>拥塞控制算法进行数据预读缓存，通过分段并发加速读取</a:t>
          </a:r>
          <a:endParaRPr lang="zh-CN" altLang="en-US" sz="1000" dirty="0">
            <a:solidFill>
              <a:schemeClr val="tx1"/>
            </a:solidFill>
            <a:latin typeface="Microsoft YaHei" panose="020B0503020204020204" pitchFamily="34" charset="-122"/>
            <a:ea typeface="Microsoft YaHei" panose="020B0503020204020204" pitchFamily="34" charset="-122"/>
          </a:endParaRPr>
        </a:p>
      </dgm:t>
    </dgm:pt>
    <dgm:pt modelId="{DBF496A9-5012-7349-9B00-62587CBD3087}" type="parTrans" cxnId="{ED7CA2CD-630E-1A4B-B49D-966C9D33F2DA}">
      <dgm:prSet/>
      <dgm:spPr/>
      <dgm:t>
        <a:bodyPr/>
        <a:lstStyle/>
        <a:p>
          <a:endParaRPr lang="zh-CN" altLang="en-US"/>
        </a:p>
      </dgm:t>
    </dgm:pt>
    <dgm:pt modelId="{FF55ED07-44C3-8C41-A387-B623B0244076}" type="sibTrans" cxnId="{ED7CA2CD-630E-1A4B-B49D-966C9D33F2DA}">
      <dgm:prSet/>
      <dgm:spPr/>
      <dgm:t>
        <a:bodyPr/>
        <a:lstStyle/>
        <a:p>
          <a:endParaRPr lang="zh-CN" altLang="en-US"/>
        </a:p>
      </dgm:t>
    </dgm:pt>
    <dgm:pt modelId="{5944FE0C-9B2A-0941-8CE8-A4B06BD965B5}">
      <dgm:prSet phldrT="[文本]"/>
      <dgm:spPr>
        <a:solidFill>
          <a:srgbClr val="DCBD23">
            <a:hueOff val="-1423889"/>
            <a:satOff val="14009"/>
            <a:lumOff val="-3335"/>
            <a:alphaOff val="0"/>
          </a:srgbClr>
        </a:solidFill>
        <a:ln w="25400" cap="flat" cmpd="sng" algn="ctr">
          <a:solidFill>
            <a:srgbClr val="FFFFFF">
              <a:hueOff val="0"/>
              <a:satOff val="0"/>
              <a:lumOff val="0"/>
              <a:alphaOff val="0"/>
            </a:srgbClr>
          </a:solidFill>
          <a:prstDash val="solid"/>
        </a:ln>
        <a:effectLst/>
      </dgm:spPr>
      <dgm:t>
        <a:bodyPr spcFirstLastPara="0" vert="horz" wrap="square" lIns="256032" tIns="256032" rIns="256032" bIns="256032" numCol="1" spcCol="1270" anchor="ctr" anchorCtr="0"/>
        <a:lstStyle/>
        <a:p>
          <a:pPr>
            <a:buNone/>
          </a:pPr>
          <a:r>
            <a:rPr lang="en-US" altLang="zh-CN" dirty="0">
              <a:solidFill>
                <a:srgbClr val="FFFFFF"/>
              </a:solidFill>
              <a:latin typeface="Microsoft YaHei" panose="020B0503020204020204" pitchFamily="34" charset="-122"/>
              <a:ea typeface="Microsoft YaHei" panose="020B0503020204020204" pitchFamily="34" charset="-122"/>
              <a:cs typeface="Helvetica Light"/>
            </a:rPr>
            <a:t>Topic</a:t>
          </a:r>
          <a:r>
            <a:rPr lang="zh-CN" altLang="en-US" dirty="0">
              <a:solidFill>
                <a:srgbClr val="FFFFFF"/>
              </a:solidFill>
              <a:latin typeface="Microsoft YaHei" panose="020B0503020204020204" pitchFamily="34" charset="-122"/>
              <a:ea typeface="Microsoft YaHei" panose="020B0503020204020204" pitchFamily="34" charset="-122"/>
              <a:cs typeface="Helvetica Light"/>
            </a:rPr>
            <a:t>粒度的</a:t>
          </a:r>
          <a:r>
            <a:rPr lang="en-US" altLang="zh-CN" dirty="0">
              <a:solidFill>
                <a:srgbClr val="FFFFFF"/>
              </a:solidFill>
              <a:latin typeface="Microsoft YaHei" panose="020B0503020204020204" pitchFamily="34" charset="-122"/>
              <a:ea typeface="Microsoft YaHei" panose="020B0503020204020204" pitchFamily="34" charset="-122"/>
              <a:cs typeface="Helvetica Light"/>
            </a:rPr>
            <a:t>TTL</a:t>
          </a:r>
          <a:r>
            <a:rPr lang="zh-CN" altLang="en-US" dirty="0">
              <a:solidFill>
                <a:srgbClr val="FFFFFF"/>
              </a:solidFill>
              <a:latin typeface="Microsoft YaHei" panose="020B0503020204020204" pitchFamily="34" charset="-122"/>
              <a:ea typeface="Microsoft YaHei" panose="020B0503020204020204" pitchFamily="34" charset="-122"/>
              <a:cs typeface="Helvetica Light"/>
            </a:rPr>
            <a:t>     成本优化</a:t>
          </a:r>
        </a:p>
      </dgm:t>
    </dgm:pt>
    <dgm:pt modelId="{024D88E9-B526-EA45-A975-8F6850F25F07}" type="parTrans" cxnId="{48D098FD-AF37-3246-AD76-E00174C7ADAA}">
      <dgm:prSet/>
      <dgm:spPr/>
      <dgm:t>
        <a:bodyPr/>
        <a:lstStyle/>
        <a:p>
          <a:endParaRPr lang="zh-CN" altLang="en-US"/>
        </a:p>
      </dgm:t>
    </dgm:pt>
    <dgm:pt modelId="{2EB70064-36AF-6F49-B9BA-5267D907464F}" type="sibTrans" cxnId="{48D098FD-AF37-3246-AD76-E00174C7ADAA}">
      <dgm:prSet/>
      <dgm:spPr/>
      <dgm:t>
        <a:bodyPr/>
        <a:lstStyle/>
        <a:p>
          <a:endParaRPr lang="zh-CN" altLang="en-US"/>
        </a:p>
      </dgm:t>
    </dgm:pt>
    <dgm:pt modelId="{01F3AAA0-DF0A-FC43-BED0-9770AA532DBB}">
      <dgm:prSet phldrT="[文本]" custT="1"/>
      <dgm:spPr>
        <a:ln>
          <a:solidFill>
            <a:srgbClr val="DE6A10"/>
          </a:solidFill>
        </a:ln>
      </dgm:spPr>
      <dgm:t>
        <a:bodyPr/>
        <a:lstStyle/>
        <a:p>
          <a:r>
            <a:rPr lang="zh-CN" altLang="en-US" sz="1000" dirty="0">
              <a:latin typeface="Microsoft YaHei" panose="020B0503020204020204" pitchFamily="34" charset="-122"/>
              <a:ea typeface="Microsoft YaHei" panose="020B0503020204020204" pitchFamily="34" charset="-122"/>
            </a:rPr>
            <a:t>支持</a:t>
          </a:r>
          <a:r>
            <a:rPr lang="en-US" altLang="zh-CN" sz="1000" dirty="0">
              <a:latin typeface="Microsoft YaHei" panose="020B0503020204020204" pitchFamily="34" charset="-122"/>
              <a:ea typeface="Microsoft YaHei" panose="020B0503020204020204" pitchFamily="34" charset="-122"/>
            </a:rPr>
            <a:t>Topic</a:t>
          </a:r>
          <a:r>
            <a:rPr lang="zh-CN" altLang="en-US" sz="1000" dirty="0">
              <a:latin typeface="Microsoft YaHei" panose="020B0503020204020204" pitchFamily="34" charset="-122"/>
              <a:ea typeface="Microsoft YaHei" panose="020B0503020204020204" pitchFamily="34" charset="-122"/>
            </a:rPr>
            <a:t>粒度的</a:t>
          </a:r>
          <a:r>
            <a:rPr lang="en-US" altLang="zh-CN" sz="1000" dirty="0">
              <a:latin typeface="Microsoft YaHei" panose="020B0503020204020204" pitchFamily="34" charset="-122"/>
              <a:ea typeface="Microsoft YaHei" panose="020B0503020204020204" pitchFamily="34" charset="-122"/>
            </a:rPr>
            <a:t>TTL</a:t>
          </a:r>
          <a:r>
            <a:rPr lang="zh-CN" altLang="en-US" sz="1000" dirty="0">
              <a:latin typeface="Microsoft YaHei" panose="020B0503020204020204" pitchFamily="34" charset="-122"/>
              <a:ea typeface="Microsoft YaHei" panose="020B0503020204020204" pitchFamily="34" charset="-122"/>
            </a:rPr>
            <a:t>设置，更加灵活</a:t>
          </a:r>
        </a:p>
      </dgm:t>
    </dgm:pt>
    <dgm:pt modelId="{1FFE73B0-385A-364F-9996-E95A00E71150}" type="parTrans" cxnId="{EE2E9953-66AE-6C41-9DBA-BC1AC549ABC1}">
      <dgm:prSet/>
      <dgm:spPr/>
      <dgm:t>
        <a:bodyPr/>
        <a:lstStyle/>
        <a:p>
          <a:endParaRPr lang="zh-CN" altLang="en-US"/>
        </a:p>
      </dgm:t>
    </dgm:pt>
    <dgm:pt modelId="{8812E45F-CA95-4B47-91EF-3569F8ABF0E5}" type="sibTrans" cxnId="{EE2E9953-66AE-6C41-9DBA-BC1AC549ABC1}">
      <dgm:prSet/>
      <dgm:spPr/>
      <dgm:t>
        <a:bodyPr/>
        <a:lstStyle/>
        <a:p>
          <a:endParaRPr lang="zh-CN" altLang="en-US"/>
        </a:p>
      </dgm:t>
    </dgm:pt>
    <dgm:pt modelId="{1D5CEA8A-486F-5D48-A719-671C760C26EC}">
      <dgm:prSet phldrT="[文本]" custT="1"/>
      <dgm:spPr>
        <a:ln>
          <a:solidFill>
            <a:srgbClr val="DE6A10"/>
          </a:solidFill>
        </a:ln>
      </dgm:spPr>
      <dgm:t>
        <a:bodyPr/>
        <a:lstStyle/>
        <a:p>
          <a:r>
            <a:rPr lang="zh-CN" altLang="en-US" sz="1000" dirty="0">
              <a:latin typeface="Microsoft YaHei" panose="020B0503020204020204" pitchFamily="34" charset="-122"/>
              <a:ea typeface="Microsoft YaHei" panose="020B0503020204020204" pitchFamily="34" charset="-122"/>
            </a:rPr>
            <a:t>针对冷数据的压缩归档</a:t>
          </a:r>
          <a:r>
            <a:rPr lang="en-US" altLang="zh-CN" sz="1000" dirty="0">
              <a:latin typeface="Microsoft YaHei" panose="020B0503020204020204" pitchFamily="34" charset="-122"/>
              <a:ea typeface="Microsoft YaHei" panose="020B0503020204020204" pitchFamily="34" charset="-122"/>
            </a:rPr>
            <a:t>DPDK/RDMA</a:t>
          </a:r>
          <a:r>
            <a:rPr lang="zh-CN" altLang="en-US" sz="1000" dirty="0">
              <a:latin typeface="Microsoft YaHei" panose="020B0503020204020204" pitchFamily="34" charset="-122"/>
              <a:ea typeface="Microsoft YaHei" panose="020B0503020204020204" pitchFamily="34" charset="-122"/>
            </a:rPr>
            <a:t>等技术可以进一步降低</a:t>
          </a:r>
        </a:p>
      </dgm:t>
    </dgm:pt>
    <dgm:pt modelId="{8BE5F74C-E24C-B941-88D0-4AA2FF3EE6A1}" type="parTrans" cxnId="{57945C95-0204-CE4C-AAE9-98AF79A3EC26}">
      <dgm:prSet/>
      <dgm:spPr/>
      <dgm:t>
        <a:bodyPr/>
        <a:lstStyle/>
        <a:p>
          <a:endParaRPr lang="zh-CN" altLang="en-US"/>
        </a:p>
      </dgm:t>
    </dgm:pt>
    <dgm:pt modelId="{A2A39A1A-3E81-C747-BF41-E8A752A9093D}" type="sibTrans" cxnId="{57945C95-0204-CE4C-AAE9-98AF79A3EC26}">
      <dgm:prSet/>
      <dgm:spPr/>
      <dgm:t>
        <a:bodyPr/>
        <a:lstStyle/>
        <a:p>
          <a:endParaRPr lang="zh-CN" altLang="en-US"/>
        </a:p>
      </dgm:t>
    </dgm:pt>
    <dgm:pt modelId="{E5A7285B-FD71-0842-9223-A23EF2E2E093}" type="pres">
      <dgm:prSet presAssocID="{EBB9DC4B-CA28-EE4E-B4C0-C559D6C2E87C}" presName="cycleMatrixDiagram" presStyleCnt="0">
        <dgm:presLayoutVars>
          <dgm:chMax val="1"/>
          <dgm:dir/>
          <dgm:animLvl val="lvl"/>
          <dgm:resizeHandles val="exact"/>
        </dgm:presLayoutVars>
      </dgm:prSet>
      <dgm:spPr/>
    </dgm:pt>
    <dgm:pt modelId="{7B91E02F-EAD8-CC42-8571-F2280FA8D788}" type="pres">
      <dgm:prSet presAssocID="{EBB9DC4B-CA28-EE4E-B4C0-C559D6C2E87C}" presName="children" presStyleCnt="0"/>
      <dgm:spPr/>
    </dgm:pt>
    <dgm:pt modelId="{A090980B-6968-2F41-9351-297AD1D13523}" type="pres">
      <dgm:prSet presAssocID="{EBB9DC4B-CA28-EE4E-B4C0-C559D6C2E87C}" presName="child1group" presStyleCnt="0"/>
      <dgm:spPr/>
    </dgm:pt>
    <dgm:pt modelId="{3EE9E061-009F-0D48-B4C2-E63A5F03E53F}" type="pres">
      <dgm:prSet presAssocID="{EBB9DC4B-CA28-EE4E-B4C0-C559D6C2E87C}" presName="child1" presStyleLbl="bgAcc1" presStyleIdx="0" presStyleCnt="4"/>
      <dgm:spPr>
        <a:prstGeom prst="roundRect">
          <a:avLst>
            <a:gd name="adj" fmla="val 10000"/>
          </a:avLst>
        </a:prstGeom>
      </dgm:spPr>
    </dgm:pt>
    <dgm:pt modelId="{5B0E5BBA-02D6-214F-813A-86C76BCF6799}" type="pres">
      <dgm:prSet presAssocID="{EBB9DC4B-CA28-EE4E-B4C0-C559D6C2E87C}" presName="child1Text" presStyleLbl="bgAcc1" presStyleIdx="0" presStyleCnt="4">
        <dgm:presLayoutVars>
          <dgm:bulletEnabled val="1"/>
        </dgm:presLayoutVars>
      </dgm:prSet>
      <dgm:spPr/>
    </dgm:pt>
    <dgm:pt modelId="{A0A3CFC6-D1F4-D947-9B0B-A6161E0AEB9C}" type="pres">
      <dgm:prSet presAssocID="{EBB9DC4B-CA28-EE4E-B4C0-C559D6C2E87C}" presName="child2group" presStyleCnt="0"/>
      <dgm:spPr/>
    </dgm:pt>
    <dgm:pt modelId="{3EE5F3B7-6051-E344-A232-9A1F896503F4}" type="pres">
      <dgm:prSet presAssocID="{EBB9DC4B-CA28-EE4E-B4C0-C559D6C2E87C}" presName="child2" presStyleLbl="bgAcc1" presStyleIdx="1" presStyleCnt="4" custScaleX="105679"/>
      <dgm:spPr/>
    </dgm:pt>
    <dgm:pt modelId="{C4E4EE02-8F61-8D4A-8820-DC6993D6A21E}" type="pres">
      <dgm:prSet presAssocID="{EBB9DC4B-CA28-EE4E-B4C0-C559D6C2E87C}" presName="child2Text" presStyleLbl="bgAcc1" presStyleIdx="1" presStyleCnt="4">
        <dgm:presLayoutVars>
          <dgm:bulletEnabled val="1"/>
        </dgm:presLayoutVars>
      </dgm:prSet>
      <dgm:spPr/>
    </dgm:pt>
    <dgm:pt modelId="{574760DE-E16A-EB4C-9DB7-30B20BEA51BD}" type="pres">
      <dgm:prSet presAssocID="{EBB9DC4B-CA28-EE4E-B4C0-C559D6C2E87C}" presName="child3group" presStyleCnt="0"/>
      <dgm:spPr/>
    </dgm:pt>
    <dgm:pt modelId="{2E7ADC9C-AB11-E647-9CF6-2305018BF600}" type="pres">
      <dgm:prSet presAssocID="{EBB9DC4B-CA28-EE4E-B4C0-C559D6C2E87C}" presName="child3" presStyleLbl="bgAcc1" presStyleIdx="2" presStyleCnt="4"/>
      <dgm:spPr/>
    </dgm:pt>
    <dgm:pt modelId="{92C28450-FEC8-0E4B-B919-F5F9078493ED}" type="pres">
      <dgm:prSet presAssocID="{EBB9DC4B-CA28-EE4E-B4C0-C559D6C2E87C}" presName="child3Text" presStyleLbl="bgAcc1" presStyleIdx="2" presStyleCnt="4">
        <dgm:presLayoutVars>
          <dgm:bulletEnabled val="1"/>
        </dgm:presLayoutVars>
      </dgm:prSet>
      <dgm:spPr/>
    </dgm:pt>
    <dgm:pt modelId="{5F056E23-9E88-674D-A201-3E7781AEDA5C}" type="pres">
      <dgm:prSet presAssocID="{EBB9DC4B-CA28-EE4E-B4C0-C559D6C2E87C}" presName="child4group" presStyleCnt="0"/>
      <dgm:spPr/>
    </dgm:pt>
    <dgm:pt modelId="{F8D5C498-77C5-284C-90B5-B74F7522364E}" type="pres">
      <dgm:prSet presAssocID="{EBB9DC4B-CA28-EE4E-B4C0-C559D6C2E87C}" presName="child4" presStyleLbl="bgAcc1" presStyleIdx="3" presStyleCnt="4"/>
      <dgm:spPr/>
    </dgm:pt>
    <dgm:pt modelId="{1188FEF4-2F2A-3042-9396-FC33418CF5D3}" type="pres">
      <dgm:prSet presAssocID="{EBB9DC4B-CA28-EE4E-B4C0-C559D6C2E87C}" presName="child4Text" presStyleLbl="bgAcc1" presStyleIdx="3" presStyleCnt="4">
        <dgm:presLayoutVars>
          <dgm:bulletEnabled val="1"/>
        </dgm:presLayoutVars>
      </dgm:prSet>
      <dgm:spPr/>
    </dgm:pt>
    <dgm:pt modelId="{29E4BDE9-DAB6-4549-A007-B43C50F769BB}" type="pres">
      <dgm:prSet presAssocID="{EBB9DC4B-CA28-EE4E-B4C0-C559D6C2E87C}" presName="childPlaceholder" presStyleCnt="0"/>
      <dgm:spPr/>
    </dgm:pt>
    <dgm:pt modelId="{5D9F2A20-1EEB-FB42-940C-ED07619B1A8F}" type="pres">
      <dgm:prSet presAssocID="{EBB9DC4B-CA28-EE4E-B4C0-C559D6C2E87C}" presName="circle" presStyleCnt="0"/>
      <dgm:spPr/>
    </dgm:pt>
    <dgm:pt modelId="{862A13C1-3B21-C240-8DB7-3BCE2E79261B}" type="pres">
      <dgm:prSet presAssocID="{EBB9DC4B-CA28-EE4E-B4C0-C559D6C2E87C}" presName="quadrant1" presStyleLbl="node1" presStyleIdx="0" presStyleCnt="4">
        <dgm:presLayoutVars>
          <dgm:chMax val="1"/>
          <dgm:bulletEnabled val="1"/>
        </dgm:presLayoutVars>
      </dgm:prSet>
      <dgm:spPr>
        <a:prstGeom prst="pieWedge">
          <a:avLst/>
        </a:prstGeom>
      </dgm:spPr>
    </dgm:pt>
    <dgm:pt modelId="{C86B60EA-25C0-2A48-99CF-B7A679954A51}" type="pres">
      <dgm:prSet presAssocID="{EBB9DC4B-CA28-EE4E-B4C0-C559D6C2E87C}" presName="quadrant2" presStyleLbl="node1" presStyleIdx="1" presStyleCnt="4">
        <dgm:presLayoutVars>
          <dgm:chMax val="1"/>
          <dgm:bulletEnabled val="1"/>
        </dgm:presLayoutVars>
      </dgm:prSet>
      <dgm:spPr>
        <a:prstGeom prst="pieWedge">
          <a:avLst/>
        </a:prstGeom>
      </dgm:spPr>
    </dgm:pt>
    <dgm:pt modelId="{4EDE5EFE-B940-8644-B639-D03752CB4138}" type="pres">
      <dgm:prSet presAssocID="{EBB9DC4B-CA28-EE4E-B4C0-C559D6C2E87C}" presName="quadrant3" presStyleLbl="node1" presStyleIdx="2" presStyleCnt="4">
        <dgm:presLayoutVars>
          <dgm:chMax val="1"/>
          <dgm:bulletEnabled val="1"/>
        </dgm:presLayoutVars>
      </dgm:prSet>
      <dgm:spPr>
        <a:prstGeom prst="pieWedge">
          <a:avLst/>
        </a:prstGeom>
      </dgm:spPr>
    </dgm:pt>
    <dgm:pt modelId="{5973C954-0914-3542-8346-A0C8C8CFACEE}" type="pres">
      <dgm:prSet presAssocID="{EBB9DC4B-CA28-EE4E-B4C0-C559D6C2E87C}" presName="quadrant4" presStyleLbl="node1" presStyleIdx="3" presStyleCnt="4">
        <dgm:presLayoutVars>
          <dgm:chMax val="1"/>
          <dgm:bulletEnabled val="1"/>
        </dgm:presLayoutVars>
      </dgm:prSet>
      <dgm:spPr>
        <a:prstGeom prst="pieWedge">
          <a:avLst/>
        </a:prstGeom>
      </dgm:spPr>
    </dgm:pt>
    <dgm:pt modelId="{11588D39-C8DB-2A4F-8443-AB42254602CF}" type="pres">
      <dgm:prSet presAssocID="{EBB9DC4B-CA28-EE4E-B4C0-C559D6C2E87C}" presName="quadrantPlaceholder" presStyleCnt="0"/>
      <dgm:spPr/>
    </dgm:pt>
    <dgm:pt modelId="{AF15525E-ECBC-9744-8A60-1AC11B165346}" type="pres">
      <dgm:prSet presAssocID="{EBB9DC4B-CA28-EE4E-B4C0-C559D6C2E87C}" presName="center1" presStyleLbl="fgShp" presStyleIdx="0" presStyleCnt="2"/>
      <dgm:spPr/>
    </dgm:pt>
    <dgm:pt modelId="{E055CC85-3F07-4B45-8620-7677CEDCF324}" type="pres">
      <dgm:prSet presAssocID="{EBB9DC4B-CA28-EE4E-B4C0-C559D6C2E87C}" presName="center2" presStyleLbl="fgShp" presStyleIdx="1" presStyleCnt="2"/>
      <dgm:spPr/>
    </dgm:pt>
  </dgm:ptLst>
  <dgm:cxnLst>
    <dgm:cxn modelId="{DFA10C0F-DC0A-6349-8CFA-3D3C241E4428}" type="presOf" srcId="{01F3AAA0-DF0A-FC43-BED0-9770AA532DBB}" destId="{1188FEF4-2F2A-3042-9396-FC33418CF5D3}" srcOrd="1" destOrd="0" presId="urn:microsoft.com/office/officeart/2005/8/layout/cycle4"/>
    <dgm:cxn modelId="{72AE931A-27EE-BA4F-B406-1438BDA2AA37}" type="presOf" srcId="{EBB9DC4B-CA28-EE4E-B4C0-C559D6C2E87C}" destId="{E5A7285B-FD71-0842-9223-A23EF2E2E093}" srcOrd="0" destOrd="0" presId="urn:microsoft.com/office/officeart/2005/8/layout/cycle4"/>
    <dgm:cxn modelId="{12728B1F-30FC-BF47-BFCF-A333C96BA1C9}" srcId="{5C64530C-DE97-ED4D-9D70-6F3A89909641}" destId="{D5288F07-CB5B-124D-8260-93734E13A8F0}" srcOrd="0" destOrd="0" parTransId="{6453075E-F4B5-DB45-827B-8B9B9B37B093}" sibTransId="{7904AD39-6A00-CF42-9537-2B61F7BA0EF2}"/>
    <dgm:cxn modelId="{4E60B72A-181D-B543-A68D-D3EE8FD34536}" type="presOf" srcId="{5C64530C-DE97-ED4D-9D70-6F3A89909641}" destId="{C86B60EA-25C0-2A48-99CF-B7A679954A51}" srcOrd="0" destOrd="0" presId="urn:microsoft.com/office/officeart/2005/8/layout/cycle4"/>
    <dgm:cxn modelId="{FBDEA734-854D-AF42-91DB-76179A8F022E}" type="presOf" srcId="{BE248CAC-0A2B-494A-8F5F-1407E083D7E7}" destId="{2E7ADC9C-AB11-E647-9CF6-2305018BF600}" srcOrd="0" destOrd="0" presId="urn:microsoft.com/office/officeart/2005/8/layout/cycle4"/>
    <dgm:cxn modelId="{A174ED43-CCBE-3541-8DBC-8C28DE6BED03}" type="presOf" srcId="{F4DCCECE-5C4F-F84C-A5C9-DDF8EF34244E}" destId="{5B0E5BBA-02D6-214F-813A-86C76BCF6799}" srcOrd="1" destOrd="0" presId="urn:microsoft.com/office/officeart/2005/8/layout/cycle4"/>
    <dgm:cxn modelId="{9E3D5545-21FF-8C49-8936-301B18653529}" type="presOf" srcId="{1D5CEA8A-486F-5D48-A719-671C760C26EC}" destId="{1188FEF4-2F2A-3042-9396-FC33418CF5D3}" srcOrd="1" destOrd="1" presId="urn:microsoft.com/office/officeart/2005/8/layout/cycle4"/>
    <dgm:cxn modelId="{AF4CD94A-80C5-284C-8CBB-DCB14A02A9EE}" type="presOf" srcId="{1D5CEA8A-486F-5D48-A719-671C760C26EC}" destId="{F8D5C498-77C5-284C-90B5-B74F7522364E}" srcOrd="0" destOrd="1" presId="urn:microsoft.com/office/officeart/2005/8/layout/cycle4"/>
    <dgm:cxn modelId="{EE2E9953-66AE-6C41-9DBA-BC1AC549ABC1}" srcId="{5944FE0C-9B2A-0941-8CE8-A4B06BD965B5}" destId="{01F3AAA0-DF0A-FC43-BED0-9770AA532DBB}" srcOrd="0" destOrd="0" parTransId="{1FFE73B0-385A-364F-9996-E95A00E71150}" sibTransId="{8812E45F-CA95-4B47-91EF-3569F8ABF0E5}"/>
    <dgm:cxn modelId="{34D28D77-18E7-8947-B699-14F9C6AF6875}" srcId="{EBB9DC4B-CA28-EE4E-B4C0-C559D6C2E87C}" destId="{C6D3F525-EA35-6144-9AA9-116DD3D5C9C0}" srcOrd="0" destOrd="0" parTransId="{EF14C10A-E0A0-5242-9706-FE0F36229874}" sibTransId="{BF9180EE-1A0A-E546-AE39-CC1CC32CB827}"/>
    <dgm:cxn modelId="{8E4CCF85-FAB9-9044-9E6A-960197C7DF37}" type="presOf" srcId="{F4DCCECE-5C4F-F84C-A5C9-DDF8EF34244E}" destId="{3EE9E061-009F-0D48-B4C2-E63A5F03E53F}" srcOrd="0" destOrd="0" presId="urn:microsoft.com/office/officeart/2005/8/layout/cycle4"/>
    <dgm:cxn modelId="{5E942888-2663-CC44-B112-96F0792B337C}" srcId="{C6D3F525-EA35-6144-9AA9-116DD3D5C9C0}" destId="{F4DCCECE-5C4F-F84C-A5C9-DDF8EF34244E}" srcOrd="0" destOrd="0" parTransId="{A3955440-AA2E-6245-84D9-68C2376451F7}" sibTransId="{CC2615B2-0BEF-BC47-A7D3-94956CED3D90}"/>
    <dgm:cxn modelId="{B419D690-DE62-E947-B5E4-8C6415EC3D0B}" srcId="{EBB9DC4B-CA28-EE4E-B4C0-C559D6C2E87C}" destId="{9AA55C8F-C395-1143-A3E9-62D2FC5DCC5C}" srcOrd="2" destOrd="0" parTransId="{A0B806F1-C846-4C4A-9713-0FF60CD2A306}" sibTransId="{6792A12A-4655-604B-A0C2-8FC5991E33DD}"/>
    <dgm:cxn modelId="{57945C95-0204-CE4C-AAE9-98AF79A3EC26}" srcId="{5944FE0C-9B2A-0941-8CE8-A4B06BD965B5}" destId="{1D5CEA8A-486F-5D48-A719-671C760C26EC}" srcOrd="1" destOrd="0" parTransId="{8BE5F74C-E24C-B941-88D0-4AA2FF3EE6A1}" sibTransId="{A2A39A1A-3E81-C747-BF41-E8A752A9093D}"/>
    <dgm:cxn modelId="{D5428CA2-6199-124A-9C3B-FE31A515B0DE}" type="presOf" srcId="{D5288F07-CB5B-124D-8260-93734E13A8F0}" destId="{C4E4EE02-8F61-8D4A-8820-DC6993D6A21E}" srcOrd="1" destOrd="0" presId="urn:microsoft.com/office/officeart/2005/8/layout/cycle4"/>
    <dgm:cxn modelId="{995A9BA5-32F9-D343-843F-99600AB42BA7}" type="presOf" srcId="{BE248CAC-0A2B-494A-8F5F-1407E083D7E7}" destId="{92C28450-FEC8-0E4B-B919-F5F9078493ED}" srcOrd="1" destOrd="0" presId="urn:microsoft.com/office/officeart/2005/8/layout/cycle4"/>
    <dgm:cxn modelId="{EF46CEAC-02CC-A844-8FFC-DDBAB985F700}" type="presOf" srcId="{9AA55C8F-C395-1143-A3E9-62D2FC5DCC5C}" destId="{4EDE5EFE-B940-8644-B639-D03752CB4138}" srcOrd="0" destOrd="0" presId="urn:microsoft.com/office/officeart/2005/8/layout/cycle4"/>
    <dgm:cxn modelId="{F9BD7EB8-889F-D84C-8395-E5A3ED522533}" srcId="{EBB9DC4B-CA28-EE4E-B4C0-C559D6C2E87C}" destId="{5C64530C-DE97-ED4D-9D70-6F3A89909641}" srcOrd="1" destOrd="0" parTransId="{946970DE-E9DD-F941-B7E5-7321B28CB6C4}" sibTransId="{3D524487-1786-914A-9E49-BDC85BA31DF9}"/>
    <dgm:cxn modelId="{5B9243BE-4135-0F48-9AB0-15D4F903F231}" type="presOf" srcId="{D5288F07-CB5B-124D-8260-93734E13A8F0}" destId="{3EE5F3B7-6051-E344-A232-9A1F896503F4}" srcOrd="0" destOrd="0" presId="urn:microsoft.com/office/officeart/2005/8/layout/cycle4"/>
    <dgm:cxn modelId="{519191C8-2498-284C-8C5E-E6DDE88272CD}" type="presOf" srcId="{5944FE0C-9B2A-0941-8CE8-A4B06BD965B5}" destId="{5973C954-0914-3542-8346-A0C8C8CFACEE}" srcOrd="0" destOrd="0" presId="urn:microsoft.com/office/officeart/2005/8/layout/cycle4"/>
    <dgm:cxn modelId="{ED7CA2CD-630E-1A4B-B49D-966C9D33F2DA}" srcId="{9AA55C8F-C395-1143-A3E9-62D2FC5DCC5C}" destId="{BE248CAC-0A2B-494A-8F5F-1407E083D7E7}" srcOrd="0" destOrd="0" parTransId="{DBF496A9-5012-7349-9B00-62587CBD3087}" sibTransId="{FF55ED07-44C3-8C41-A387-B623B0244076}"/>
    <dgm:cxn modelId="{92F78CDF-0C30-614D-B6C8-7ED868DC7740}" type="presOf" srcId="{01F3AAA0-DF0A-FC43-BED0-9770AA532DBB}" destId="{F8D5C498-77C5-284C-90B5-B74F7522364E}" srcOrd="0" destOrd="0" presId="urn:microsoft.com/office/officeart/2005/8/layout/cycle4"/>
    <dgm:cxn modelId="{7CDA50E9-39F5-5F42-8660-6429E05C3C6C}" type="presOf" srcId="{C6D3F525-EA35-6144-9AA9-116DD3D5C9C0}" destId="{862A13C1-3B21-C240-8DB7-3BCE2E79261B}" srcOrd="0" destOrd="0" presId="urn:microsoft.com/office/officeart/2005/8/layout/cycle4"/>
    <dgm:cxn modelId="{48D098FD-AF37-3246-AD76-E00174C7ADAA}" srcId="{EBB9DC4B-CA28-EE4E-B4C0-C559D6C2E87C}" destId="{5944FE0C-9B2A-0941-8CE8-A4B06BD965B5}" srcOrd="3" destOrd="0" parTransId="{024D88E9-B526-EA45-A975-8F6850F25F07}" sibTransId="{2EB70064-36AF-6F49-B9BA-5267D907464F}"/>
    <dgm:cxn modelId="{63596C29-8F71-9C44-BB93-5398B2E005C2}" type="presParOf" srcId="{E5A7285B-FD71-0842-9223-A23EF2E2E093}" destId="{7B91E02F-EAD8-CC42-8571-F2280FA8D788}" srcOrd="0" destOrd="0" presId="urn:microsoft.com/office/officeart/2005/8/layout/cycle4"/>
    <dgm:cxn modelId="{33E4BC01-31B5-5E49-82AA-08D16E8904FE}" type="presParOf" srcId="{7B91E02F-EAD8-CC42-8571-F2280FA8D788}" destId="{A090980B-6968-2F41-9351-297AD1D13523}" srcOrd="0" destOrd="0" presId="urn:microsoft.com/office/officeart/2005/8/layout/cycle4"/>
    <dgm:cxn modelId="{F1982389-F733-164A-926A-5F1703B64E3C}" type="presParOf" srcId="{A090980B-6968-2F41-9351-297AD1D13523}" destId="{3EE9E061-009F-0D48-B4C2-E63A5F03E53F}" srcOrd="0" destOrd="0" presId="urn:microsoft.com/office/officeart/2005/8/layout/cycle4"/>
    <dgm:cxn modelId="{CC2ED733-FE98-BF49-AC33-42FABD5BA56B}" type="presParOf" srcId="{A090980B-6968-2F41-9351-297AD1D13523}" destId="{5B0E5BBA-02D6-214F-813A-86C76BCF6799}" srcOrd="1" destOrd="0" presId="urn:microsoft.com/office/officeart/2005/8/layout/cycle4"/>
    <dgm:cxn modelId="{83BCDCD8-50DA-A748-B372-7627E43110D0}" type="presParOf" srcId="{7B91E02F-EAD8-CC42-8571-F2280FA8D788}" destId="{A0A3CFC6-D1F4-D947-9B0B-A6161E0AEB9C}" srcOrd="1" destOrd="0" presId="urn:microsoft.com/office/officeart/2005/8/layout/cycle4"/>
    <dgm:cxn modelId="{5FD342D5-8A8A-0C41-B4EF-80FBDA37780A}" type="presParOf" srcId="{A0A3CFC6-D1F4-D947-9B0B-A6161E0AEB9C}" destId="{3EE5F3B7-6051-E344-A232-9A1F896503F4}" srcOrd="0" destOrd="0" presId="urn:microsoft.com/office/officeart/2005/8/layout/cycle4"/>
    <dgm:cxn modelId="{4B23E000-F554-E64D-82B3-EE614BE7C692}" type="presParOf" srcId="{A0A3CFC6-D1F4-D947-9B0B-A6161E0AEB9C}" destId="{C4E4EE02-8F61-8D4A-8820-DC6993D6A21E}" srcOrd="1" destOrd="0" presId="urn:microsoft.com/office/officeart/2005/8/layout/cycle4"/>
    <dgm:cxn modelId="{520DEC16-A94A-BC46-B340-90A3C596436B}" type="presParOf" srcId="{7B91E02F-EAD8-CC42-8571-F2280FA8D788}" destId="{574760DE-E16A-EB4C-9DB7-30B20BEA51BD}" srcOrd="2" destOrd="0" presId="urn:microsoft.com/office/officeart/2005/8/layout/cycle4"/>
    <dgm:cxn modelId="{6A22C6DC-6CA7-C445-B806-16AFE032D301}" type="presParOf" srcId="{574760DE-E16A-EB4C-9DB7-30B20BEA51BD}" destId="{2E7ADC9C-AB11-E647-9CF6-2305018BF600}" srcOrd="0" destOrd="0" presId="urn:microsoft.com/office/officeart/2005/8/layout/cycle4"/>
    <dgm:cxn modelId="{C9B832E6-F264-DE4E-A9C0-15A2C23BBE16}" type="presParOf" srcId="{574760DE-E16A-EB4C-9DB7-30B20BEA51BD}" destId="{92C28450-FEC8-0E4B-B919-F5F9078493ED}" srcOrd="1" destOrd="0" presId="urn:microsoft.com/office/officeart/2005/8/layout/cycle4"/>
    <dgm:cxn modelId="{150DC076-08BD-A240-B501-89E2CF89565D}" type="presParOf" srcId="{7B91E02F-EAD8-CC42-8571-F2280FA8D788}" destId="{5F056E23-9E88-674D-A201-3E7781AEDA5C}" srcOrd="3" destOrd="0" presId="urn:microsoft.com/office/officeart/2005/8/layout/cycle4"/>
    <dgm:cxn modelId="{023D3BD9-F1A1-6242-96D7-B739252E6ACC}" type="presParOf" srcId="{5F056E23-9E88-674D-A201-3E7781AEDA5C}" destId="{F8D5C498-77C5-284C-90B5-B74F7522364E}" srcOrd="0" destOrd="0" presId="urn:microsoft.com/office/officeart/2005/8/layout/cycle4"/>
    <dgm:cxn modelId="{267FCEF0-71E4-8A43-AB9C-AC9E272CC659}" type="presParOf" srcId="{5F056E23-9E88-674D-A201-3E7781AEDA5C}" destId="{1188FEF4-2F2A-3042-9396-FC33418CF5D3}" srcOrd="1" destOrd="0" presId="urn:microsoft.com/office/officeart/2005/8/layout/cycle4"/>
    <dgm:cxn modelId="{F08120E5-F62F-F54A-9BFE-F3A286569DB2}" type="presParOf" srcId="{7B91E02F-EAD8-CC42-8571-F2280FA8D788}" destId="{29E4BDE9-DAB6-4549-A007-B43C50F769BB}" srcOrd="4" destOrd="0" presId="urn:microsoft.com/office/officeart/2005/8/layout/cycle4"/>
    <dgm:cxn modelId="{F305A496-0AC6-ED4A-9933-A97DF007BDFF}" type="presParOf" srcId="{E5A7285B-FD71-0842-9223-A23EF2E2E093}" destId="{5D9F2A20-1EEB-FB42-940C-ED07619B1A8F}" srcOrd="1" destOrd="0" presId="urn:microsoft.com/office/officeart/2005/8/layout/cycle4"/>
    <dgm:cxn modelId="{4B61AE7F-97A5-624A-ADD1-92E890CDF6A4}" type="presParOf" srcId="{5D9F2A20-1EEB-FB42-940C-ED07619B1A8F}" destId="{862A13C1-3B21-C240-8DB7-3BCE2E79261B}" srcOrd="0" destOrd="0" presId="urn:microsoft.com/office/officeart/2005/8/layout/cycle4"/>
    <dgm:cxn modelId="{23EA642A-8584-E94D-8788-F587BEC618C4}" type="presParOf" srcId="{5D9F2A20-1EEB-FB42-940C-ED07619B1A8F}" destId="{C86B60EA-25C0-2A48-99CF-B7A679954A51}" srcOrd="1" destOrd="0" presId="urn:microsoft.com/office/officeart/2005/8/layout/cycle4"/>
    <dgm:cxn modelId="{34957B64-5DD9-7D48-9863-63B559713502}" type="presParOf" srcId="{5D9F2A20-1EEB-FB42-940C-ED07619B1A8F}" destId="{4EDE5EFE-B940-8644-B639-D03752CB4138}" srcOrd="2" destOrd="0" presId="urn:microsoft.com/office/officeart/2005/8/layout/cycle4"/>
    <dgm:cxn modelId="{4E68A61F-45C0-4949-97C8-656C62A1B793}" type="presParOf" srcId="{5D9F2A20-1EEB-FB42-940C-ED07619B1A8F}" destId="{5973C954-0914-3542-8346-A0C8C8CFACEE}" srcOrd="3" destOrd="0" presId="urn:microsoft.com/office/officeart/2005/8/layout/cycle4"/>
    <dgm:cxn modelId="{E4A8CE25-6151-9440-A98C-860BC89815B8}" type="presParOf" srcId="{5D9F2A20-1EEB-FB42-940C-ED07619B1A8F}" destId="{11588D39-C8DB-2A4F-8443-AB42254602CF}" srcOrd="4" destOrd="0" presId="urn:microsoft.com/office/officeart/2005/8/layout/cycle4"/>
    <dgm:cxn modelId="{39724809-BB0A-0F42-B42C-571AE7918CEF}" type="presParOf" srcId="{E5A7285B-FD71-0842-9223-A23EF2E2E093}" destId="{AF15525E-ECBC-9744-8A60-1AC11B165346}" srcOrd="2" destOrd="0" presId="urn:microsoft.com/office/officeart/2005/8/layout/cycle4"/>
    <dgm:cxn modelId="{C108E421-B4BA-0E45-8E30-0B96934D0ACD}" type="presParOf" srcId="{E5A7285B-FD71-0842-9223-A23EF2E2E093}" destId="{E055CC85-3F07-4B45-8620-7677CEDCF32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46AE5-0EC8-E545-A38F-C97906F84DE8}">
      <dsp:nvSpPr>
        <dsp:cNvPr id="0" name=""/>
        <dsp:cNvSpPr/>
      </dsp:nvSpPr>
      <dsp:spPr>
        <a:xfrm>
          <a:off x="4837733" y="3684693"/>
          <a:ext cx="2850654" cy="17339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114300" lvl="1" indent="-114300" algn="l" defTabSz="533400">
            <a:lnSpc>
              <a:spcPct val="90000"/>
            </a:lnSpc>
            <a:spcBef>
              <a:spcPct val="0"/>
            </a:spcBef>
            <a:spcAft>
              <a:spcPct val="15000"/>
            </a:spcAft>
            <a:buNone/>
          </a:pPr>
          <a:r>
            <a:rPr lang="en-US" altLang="zh-CN" sz="1200" kern="1200" dirty="0" err="1">
              <a:latin typeface="+mn-ea"/>
              <a:ea typeface="+mn-ea"/>
              <a:cs typeface="Alibaba PuHuiTi R" pitchFamily="18" charset="-122"/>
              <a:sym typeface="Helvetica Light"/>
            </a:rPr>
            <a:t>OpenTelemetry</a:t>
          </a:r>
          <a:r>
            <a:rPr lang="zh-CN" altLang="en-US" sz="1200" kern="1200" dirty="0">
              <a:latin typeface="+mn-ea"/>
              <a:ea typeface="+mn-ea"/>
              <a:cs typeface="Alibaba PuHuiTi R" pitchFamily="18" charset="-122"/>
              <a:sym typeface="Helvetica Light"/>
            </a:rPr>
            <a:t> 标准，支持导出 </a:t>
          </a:r>
          <a:r>
            <a:rPr lang="en-US" altLang="zh-CN" sz="1200" kern="1200" dirty="0">
              <a:latin typeface="+mn-ea"/>
              <a:ea typeface="+mn-ea"/>
              <a:cs typeface="Alibaba PuHuiTi R" pitchFamily="18" charset="-122"/>
              <a:sym typeface="Helvetica Light"/>
            </a:rPr>
            <a:t>Metrics</a:t>
          </a:r>
          <a:r>
            <a:rPr lang="zh-CN" altLang="en-US" sz="1200" kern="1200" dirty="0">
              <a:latin typeface="+mn-ea"/>
              <a:ea typeface="+mn-ea"/>
              <a:cs typeface="Alibaba PuHuiTi R" pitchFamily="18" charset="-122"/>
              <a:sym typeface="Helvetica Light"/>
            </a:rPr>
            <a:t> 和 </a:t>
          </a:r>
          <a:r>
            <a:rPr lang="en-US" altLang="zh-CN" sz="1200" kern="1200" dirty="0">
              <a:latin typeface="+mn-ea"/>
              <a:ea typeface="+mn-ea"/>
              <a:cs typeface="Alibaba PuHuiTi R" pitchFamily="18" charset="-122"/>
              <a:sym typeface="Helvetica Light"/>
            </a:rPr>
            <a:t>Tracing</a:t>
          </a:r>
          <a:endParaRPr lang="zh-CN" altLang="en-US" sz="1200" kern="1200" dirty="0">
            <a:latin typeface="+mn-ea"/>
            <a:ea typeface="+mn-ea"/>
          </a:endParaRPr>
        </a:p>
      </dsp:txBody>
      <dsp:txXfrm>
        <a:off x="5731020" y="4156276"/>
        <a:ext cx="1919278" cy="1224300"/>
      </dsp:txXfrm>
    </dsp:sp>
    <dsp:sp modelId="{30D68CF5-F2E7-5C47-B45A-F4873EA60013}">
      <dsp:nvSpPr>
        <dsp:cNvPr id="0" name=""/>
        <dsp:cNvSpPr/>
      </dsp:nvSpPr>
      <dsp:spPr>
        <a:xfrm>
          <a:off x="439611" y="3684693"/>
          <a:ext cx="2912007"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zh-CN" altLang="en-US" sz="1200" kern="1200" dirty="0">
              <a:latin typeface="+mn-ea"/>
              <a:ea typeface="+mn-ea"/>
              <a:cs typeface="Alibaba PuHuiTi R" pitchFamily="18" charset="-122"/>
              <a:sym typeface="Helvetica Light"/>
            </a:rPr>
            <a:t>采用无状态的消费模式，大幅度降低客户端实现复杂度</a:t>
          </a:r>
          <a:endParaRPr lang="zh-CN" altLang="en-US" sz="1200" kern="1200" dirty="0">
            <a:latin typeface="+mn-ea"/>
            <a:ea typeface="+mn-ea"/>
          </a:endParaRPr>
        </a:p>
        <a:p>
          <a:pPr marL="114300" lvl="1" indent="-114300" algn="l" defTabSz="533400">
            <a:lnSpc>
              <a:spcPct val="90000"/>
            </a:lnSpc>
            <a:spcBef>
              <a:spcPct val="0"/>
            </a:spcBef>
            <a:spcAft>
              <a:spcPct val="15000"/>
            </a:spcAft>
            <a:buFont typeface="Arial" panose="020B0604020202020204" pitchFamily="34" charset="0"/>
            <a:buChar char="•"/>
          </a:pPr>
          <a:r>
            <a:rPr lang="zh-CN" altLang="en-US" sz="1200" kern="1200" dirty="0">
              <a:latin typeface="+mn-ea"/>
              <a:ea typeface="+mn-ea"/>
              <a:cs typeface="Alibaba PuHuiTi R" pitchFamily="18" charset="-122"/>
              <a:sym typeface="Helvetica Light"/>
            </a:rPr>
            <a:t>客户端更轻量，采用的应用更容易 </a:t>
          </a:r>
          <a:r>
            <a:rPr lang="en-US" altLang="zh-CN" sz="1200" kern="1200" dirty="0">
              <a:latin typeface="+mn-ea"/>
              <a:ea typeface="+mn-ea"/>
              <a:cs typeface="Alibaba PuHuiTi R" pitchFamily="18" charset="-122"/>
              <a:sym typeface="Helvetica Light"/>
            </a:rPr>
            <a:t>Serverless</a:t>
          </a:r>
          <a:r>
            <a:rPr lang="zh-CN" altLang="en-US" sz="1200" kern="1200" dirty="0">
              <a:latin typeface="+mn-ea"/>
              <a:ea typeface="+mn-ea"/>
              <a:cs typeface="Alibaba PuHuiTi R" pitchFamily="18" charset="-122"/>
              <a:sym typeface="Helvetica Light"/>
            </a:rPr>
            <a:t> 化，</a:t>
          </a:r>
          <a:r>
            <a:rPr lang="en-US" altLang="zh-CN" sz="1200" kern="1200" dirty="0">
              <a:latin typeface="+mn-ea"/>
              <a:ea typeface="+mn-ea"/>
              <a:cs typeface="Alibaba PuHuiTi R" pitchFamily="18" charset="-122"/>
              <a:sym typeface="Helvetica Light"/>
            </a:rPr>
            <a:t>Mesh</a:t>
          </a:r>
          <a:r>
            <a:rPr lang="zh-CN" altLang="en-US" sz="1200" kern="1200" dirty="0">
              <a:latin typeface="+mn-ea"/>
              <a:ea typeface="+mn-ea"/>
              <a:cs typeface="Alibaba PuHuiTi R" pitchFamily="18" charset="-122"/>
              <a:sym typeface="Helvetica Light"/>
            </a:rPr>
            <a:t> 化</a:t>
          </a:r>
          <a:endParaRPr lang="zh-CN" altLang="en-US" sz="1200" kern="1200" dirty="0">
            <a:latin typeface="+mn-ea"/>
            <a:ea typeface="+mn-ea"/>
            <a:cs typeface="Helvetica Light"/>
          </a:endParaRPr>
        </a:p>
      </dsp:txBody>
      <dsp:txXfrm>
        <a:off x="477701" y="4156276"/>
        <a:ext cx="1962224" cy="1224300"/>
      </dsp:txXfrm>
    </dsp:sp>
    <dsp:sp modelId="{1C4CE0F1-B342-554F-B23B-1BC799883161}">
      <dsp:nvSpPr>
        <dsp:cNvPr id="0" name=""/>
        <dsp:cNvSpPr/>
      </dsp:nvSpPr>
      <dsp:spPr>
        <a:xfrm>
          <a:off x="4924650"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latin typeface="+mn-ea"/>
              <a:ea typeface="+mn-ea"/>
              <a:cs typeface="Alibaba PuHuiTi R" pitchFamily="18" charset="-122"/>
              <a:sym typeface="Helvetica Light"/>
            </a:rPr>
            <a:t>拥抱云原生通信层标准 </a:t>
          </a:r>
          <a:r>
            <a:rPr lang="en-US" altLang="zh-CN" sz="1200" kern="1200" dirty="0" err="1">
              <a:latin typeface="+mn-ea"/>
              <a:ea typeface="+mn-ea"/>
              <a:cs typeface="Alibaba PuHuiTi R" pitchFamily="18" charset="-122"/>
              <a:sym typeface="Helvetica Light"/>
            </a:rPr>
            <a:t>gRPC</a:t>
          </a:r>
          <a:r>
            <a:rPr lang="zh-CN" altLang="en-US" sz="1200" kern="1200" dirty="0">
              <a:latin typeface="+mn-ea"/>
              <a:ea typeface="+mn-ea"/>
              <a:cs typeface="Alibaba PuHuiTi R" pitchFamily="18" charset="-122"/>
              <a:sym typeface="Helvetica Light"/>
            </a:rPr>
            <a:t>，使服务更易被集成</a:t>
          </a:r>
          <a:endParaRPr lang="zh-CN" altLang="en-US" sz="1200" kern="1200" dirty="0">
            <a:latin typeface="+mn-ea"/>
            <a:ea typeface="+mn-ea"/>
          </a:endParaRPr>
        </a:p>
        <a:p>
          <a:pPr marL="114300" lvl="1" indent="-114300" algn="l" defTabSz="533400">
            <a:lnSpc>
              <a:spcPct val="90000"/>
            </a:lnSpc>
            <a:spcBef>
              <a:spcPct val="0"/>
            </a:spcBef>
            <a:spcAft>
              <a:spcPct val="15000"/>
            </a:spcAft>
            <a:buChar char="•"/>
          </a:pPr>
          <a:r>
            <a:rPr lang="zh-CN" altLang="en-US" sz="1200" kern="1200" dirty="0">
              <a:latin typeface="+mn-ea"/>
              <a:ea typeface="+mn-ea"/>
              <a:cs typeface="Alibaba PuHuiTi R" pitchFamily="18" charset="-122"/>
              <a:sym typeface="Helvetica Light"/>
            </a:rPr>
            <a:t>多语言 </a:t>
          </a:r>
          <a:r>
            <a:rPr lang="en-US" altLang="zh-CN" sz="1200" kern="1200" dirty="0">
              <a:latin typeface="+mn-ea"/>
              <a:ea typeface="+mn-ea"/>
              <a:cs typeface="Alibaba PuHuiTi R" pitchFamily="18" charset="-122"/>
              <a:sym typeface="Helvetica Light"/>
            </a:rPr>
            <a:t>SDK</a:t>
          </a:r>
          <a:r>
            <a:rPr lang="zh-CN" altLang="en-US" sz="1200" kern="1200" dirty="0">
              <a:latin typeface="+mn-ea"/>
              <a:ea typeface="+mn-ea"/>
              <a:cs typeface="Alibaba PuHuiTi R" pitchFamily="18" charset="-122"/>
              <a:sym typeface="Helvetica Light"/>
            </a:rPr>
            <a:t> 通信层代码可快速生成，更加 </a:t>
          </a:r>
          <a:r>
            <a:rPr lang="en-US" altLang="zh-CN" sz="1200" kern="1200" dirty="0">
              <a:latin typeface="+mn-ea"/>
              <a:ea typeface="+mn-ea"/>
              <a:cs typeface="Alibaba PuHuiTi R" pitchFamily="18" charset="-122"/>
              <a:sym typeface="Helvetica Light"/>
            </a:rPr>
            <a:t>Native</a:t>
          </a:r>
          <a:endParaRPr lang="zh-CN" altLang="en-US" sz="1200" kern="1200" dirty="0">
            <a:latin typeface="+mn-ea"/>
            <a:ea typeface="+mn-ea"/>
          </a:endParaRPr>
        </a:p>
      </dsp:txBody>
      <dsp:txXfrm>
        <a:off x="5765786" y="38090"/>
        <a:ext cx="1797595" cy="1224300"/>
      </dsp:txXfrm>
    </dsp:sp>
    <dsp:sp modelId="{0B3287FA-763E-0D4F-864C-3FFB04D7838B}">
      <dsp:nvSpPr>
        <dsp:cNvPr id="0" name=""/>
        <dsp:cNvSpPr/>
      </dsp:nvSpPr>
      <dsp:spPr>
        <a:xfrm>
          <a:off x="557204"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latin typeface="+mn-ea"/>
              <a:ea typeface="+mn-ea"/>
              <a:cs typeface="Alibaba PuHuiTi R" pitchFamily="18" charset="-122"/>
              <a:sym typeface="Helvetica Light"/>
            </a:rPr>
            <a:t>不可变 </a:t>
          </a:r>
          <a:r>
            <a:rPr lang="en-US" altLang="zh-CN" sz="1200" kern="1200" dirty="0">
              <a:latin typeface="+mn-ea"/>
              <a:ea typeface="+mn-ea"/>
              <a:cs typeface="Alibaba PuHuiTi R" pitchFamily="18" charset="-122"/>
              <a:sym typeface="Helvetica Light"/>
            </a:rPr>
            <a:t>API</a:t>
          </a:r>
          <a:r>
            <a:rPr lang="zh-CN" altLang="en-US" sz="1200" kern="1200" dirty="0">
              <a:latin typeface="+mn-ea"/>
              <a:ea typeface="+mn-ea"/>
              <a:cs typeface="Alibaba PuHuiTi R" pitchFamily="18" charset="-122"/>
              <a:sym typeface="Helvetica Light"/>
            </a:rPr>
            <a:t>，完善的错误处理，多语言 </a:t>
          </a:r>
          <a:r>
            <a:rPr lang="en-US" altLang="zh-CN" sz="1200" kern="1200" dirty="0">
              <a:latin typeface="+mn-ea"/>
              <a:ea typeface="+mn-ea"/>
              <a:cs typeface="Alibaba PuHuiTi R" pitchFamily="18" charset="-122"/>
              <a:sym typeface="Helvetica Light"/>
            </a:rPr>
            <a:t>SDK</a:t>
          </a:r>
          <a:r>
            <a:rPr lang="zh-CN" altLang="en-US" sz="1200" kern="1200" dirty="0">
              <a:latin typeface="+mn-ea"/>
              <a:ea typeface="+mn-ea"/>
              <a:cs typeface="Alibaba PuHuiTi R" pitchFamily="18" charset="-122"/>
              <a:sym typeface="Helvetica Light"/>
            </a:rPr>
            <a:t> </a:t>
          </a:r>
          <a:r>
            <a:rPr lang="en-US" altLang="zh-CN" sz="1200" kern="1200" dirty="0">
              <a:latin typeface="+mn-ea"/>
              <a:ea typeface="+mn-ea"/>
              <a:cs typeface="Alibaba PuHuiTi R" pitchFamily="18" charset="-122"/>
              <a:sym typeface="Helvetica Light"/>
            </a:rPr>
            <a:t>API</a:t>
          </a:r>
          <a:r>
            <a:rPr lang="zh-CN" altLang="en-US" sz="1200" kern="1200" dirty="0">
              <a:latin typeface="+mn-ea"/>
              <a:ea typeface="+mn-ea"/>
              <a:cs typeface="Alibaba PuHuiTi R" pitchFamily="18" charset="-122"/>
              <a:sym typeface="Helvetica Light"/>
            </a:rPr>
            <a:t> 对齐</a:t>
          </a:r>
          <a:endParaRPr lang="zh-CN" altLang="en-US" sz="1200" kern="1200" dirty="0">
            <a:latin typeface="+mn-ea"/>
            <a:ea typeface="+mn-ea"/>
          </a:endParaRPr>
        </a:p>
        <a:p>
          <a:pPr marL="114300" lvl="1" indent="-114300" algn="l" defTabSz="533400">
            <a:lnSpc>
              <a:spcPct val="90000"/>
            </a:lnSpc>
            <a:spcBef>
              <a:spcPct val="0"/>
            </a:spcBef>
            <a:spcAft>
              <a:spcPct val="15000"/>
            </a:spcAft>
            <a:buChar char="•"/>
          </a:pPr>
          <a:r>
            <a:rPr lang="zh-CN" altLang="en-US" sz="1200" kern="1200" dirty="0">
              <a:latin typeface="+mn-ea"/>
              <a:ea typeface="+mn-ea"/>
              <a:cs typeface="Alibaba PuHuiTi R" pitchFamily="18" charset="-122"/>
              <a:sym typeface="Helvetica Light"/>
            </a:rPr>
            <a:t>引入全新的 </a:t>
          </a:r>
          <a:r>
            <a:rPr lang="en-US" altLang="zh-CN" sz="1200" kern="1200" dirty="0">
              <a:latin typeface="+mn-ea"/>
              <a:ea typeface="+mn-ea"/>
              <a:cs typeface="Alibaba PuHuiTi R" pitchFamily="18" charset="-122"/>
              <a:sym typeface="Helvetica Light"/>
            </a:rPr>
            <a:t>Simple</a:t>
          </a:r>
          <a:r>
            <a:rPr lang="zh-CN" altLang="en-US" sz="1200" kern="1200" dirty="0">
              <a:latin typeface="+mn-ea"/>
              <a:ea typeface="+mn-ea"/>
              <a:cs typeface="Alibaba PuHuiTi R" pitchFamily="18" charset="-122"/>
              <a:sym typeface="Helvetica Light"/>
            </a:rPr>
            <a:t> </a:t>
          </a:r>
          <a:r>
            <a:rPr lang="en-US" altLang="zh-CN" sz="1200" kern="1200" dirty="0">
              <a:latin typeface="+mn-ea"/>
              <a:ea typeface="+mn-ea"/>
              <a:cs typeface="Alibaba PuHuiTi R" pitchFamily="18" charset="-122"/>
              <a:sym typeface="Helvetica Light"/>
            </a:rPr>
            <a:t>Consumer</a:t>
          </a:r>
          <a:r>
            <a:rPr lang="zh-CN" altLang="en-US" sz="1200" kern="1200" dirty="0">
              <a:latin typeface="+mn-ea"/>
              <a:ea typeface="+mn-ea"/>
              <a:cs typeface="Alibaba PuHuiTi R" pitchFamily="18" charset="-122"/>
              <a:sym typeface="Helvetica Light"/>
            </a:rPr>
            <a:t>，支持按消息模型消费</a:t>
          </a:r>
          <a:endParaRPr lang="zh-CN" altLang="en-US" sz="1200" kern="1200" dirty="0">
            <a:latin typeface="+mn-ea"/>
            <a:ea typeface="+mn-ea"/>
          </a:endParaRPr>
        </a:p>
      </dsp:txBody>
      <dsp:txXfrm>
        <a:off x="595294" y="38090"/>
        <a:ext cx="1797595" cy="1224300"/>
      </dsp:txXfrm>
    </dsp:sp>
    <dsp:sp modelId="{5792D59E-02F3-1F4B-AC32-2CD131E067AE}">
      <dsp:nvSpPr>
        <dsp:cNvPr id="0" name=""/>
        <dsp:cNvSpPr/>
      </dsp:nvSpPr>
      <dsp:spPr>
        <a:xfrm>
          <a:off x="1663530" y="308864"/>
          <a:ext cx="2346282" cy="2346282"/>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全新极简</a:t>
          </a:r>
          <a:r>
            <a:rPr lang="en-US" altLang="zh-CN" sz="2100" b="1" kern="1200" dirty="0"/>
            <a:t>API</a:t>
          </a:r>
          <a:endParaRPr lang="zh-CN" altLang="en-US" sz="2100" b="1" kern="1200" dirty="0"/>
        </a:p>
      </dsp:txBody>
      <dsp:txXfrm>
        <a:off x="2350740" y="996074"/>
        <a:ext cx="1659072" cy="1659072"/>
      </dsp:txXfrm>
    </dsp:sp>
    <dsp:sp modelId="{5EAA7DED-264D-444E-97E7-53733944DEEF}">
      <dsp:nvSpPr>
        <dsp:cNvPr id="0" name=""/>
        <dsp:cNvSpPr/>
      </dsp:nvSpPr>
      <dsp:spPr>
        <a:xfrm rot="5400000">
          <a:off x="4118186" y="308864"/>
          <a:ext cx="2346282" cy="2346282"/>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通信层采用</a:t>
          </a:r>
          <a:r>
            <a:rPr lang="en-US" altLang="zh-CN" sz="2100" b="1" kern="1200" dirty="0" err="1"/>
            <a:t>gRPC</a:t>
          </a:r>
          <a:endParaRPr lang="zh-CN" altLang="en-US" sz="2100" b="1" kern="1200" dirty="0"/>
        </a:p>
      </dsp:txBody>
      <dsp:txXfrm rot="-5400000">
        <a:off x="4118186" y="996074"/>
        <a:ext cx="1659072" cy="1659072"/>
      </dsp:txXfrm>
    </dsp:sp>
    <dsp:sp modelId="{CDE8E9EE-7ABE-1144-A831-3EEFAF23296F}">
      <dsp:nvSpPr>
        <dsp:cNvPr id="0" name=""/>
        <dsp:cNvSpPr/>
      </dsp:nvSpPr>
      <dsp:spPr>
        <a:xfrm rot="10800000">
          <a:off x="4118186" y="2763520"/>
          <a:ext cx="2346282" cy="2346282"/>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latin typeface="Microsoft YaHei" panose="020B0503020204020204" pitchFamily="34" charset="-122"/>
              <a:ea typeface="Microsoft YaHei" panose="020B0503020204020204" pitchFamily="34" charset="-122"/>
              <a:cs typeface="Alibaba PuHuiTi R" pitchFamily="18" charset="-122"/>
              <a:sym typeface="Helvetica Light"/>
            </a:rPr>
            <a:t>云原生可观测性</a:t>
          </a:r>
          <a:endParaRPr lang="zh-CN" altLang="en-US" sz="2100" kern="1200" dirty="0"/>
        </a:p>
      </dsp:txBody>
      <dsp:txXfrm rot="10800000">
        <a:off x="4118186" y="2763520"/>
        <a:ext cx="1659072" cy="1659072"/>
      </dsp:txXfrm>
    </dsp:sp>
    <dsp:sp modelId="{C0B29F67-1D5F-494E-AED8-6EC092739690}">
      <dsp:nvSpPr>
        <dsp:cNvPr id="0" name=""/>
        <dsp:cNvSpPr/>
      </dsp:nvSpPr>
      <dsp:spPr>
        <a:xfrm rot="16200000">
          <a:off x="1663530" y="2763520"/>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latin typeface="Microsoft YaHei" panose="020B0503020204020204" pitchFamily="34" charset="-122"/>
              <a:ea typeface="Microsoft YaHei" panose="020B0503020204020204" pitchFamily="34" charset="-122"/>
              <a:cs typeface="Alibaba PuHuiTi R" pitchFamily="18" charset="-122"/>
              <a:sym typeface="Helvetica Light"/>
            </a:rPr>
            <a:t>轻量级实现</a:t>
          </a:r>
          <a:endParaRPr lang="zh-CN" altLang="en-US" sz="2100" kern="1200" dirty="0"/>
        </a:p>
      </dsp:txBody>
      <dsp:txXfrm rot="5400000">
        <a:off x="2350740" y="2763520"/>
        <a:ext cx="1659072" cy="1659072"/>
      </dsp:txXfrm>
    </dsp:sp>
    <dsp:sp modelId="{404BB343-F745-684E-B679-E9FA6C5696ED}">
      <dsp:nvSpPr>
        <dsp:cNvPr id="0" name=""/>
        <dsp:cNvSpPr/>
      </dsp:nvSpPr>
      <dsp:spPr>
        <a:xfrm>
          <a:off x="3658954" y="2221653"/>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BA504C-18F6-4A48-B722-4C049E36F72D}">
      <dsp:nvSpPr>
        <dsp:cNvPr id="0" name=""/>
        <dsp:cNvSpPr/>
      </dsp:nvSpPr>
      <dsp:spPr>
        <a:xfrm rot="10800000">
          <a:off x="3658954" y="2492586"/>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DC9C-AB11-E647-9CF6-2305018BF600}">
      <dsp:nvSpPr>
        <dsp:cNvPr id="0" name=""/>
        <dsp:cNvSpPr/>
      </dsp:nvSpPr>
      <dsp:spPr>
        <a:xfrm>
          <a:off x="3827703" y="3052754"/>
          <a:ext cx="2217736" cy="1436590"/>
        </a:xfrm>
        <a:prstGeom prst="roundRect">
          <a:avLst>
            <a:gd name="adj" fmla="val 10000"/>
          </a:avLst>
        </a:prstGeom>
        <a:solidFill>
          <a:schemeClr val="lt1">
            <a:alpha val="90000"/>
            <a:hueOff val="0"/>
            <a:satOff val="0"/>
            <a:lumOff val="0"/>
            <a:alphaOff val="0"/>
          </a:schemeClr>
        </a:solidFill>
        <a:ln w="12700" cap="flat" cmpd="sng" algn="ctr">
          <a:solidFill>
            <a:srgbClr val="DE88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None/>
          </a:pPr>
          <a:r>
            <a:rPr lang="zh-CN" altLang="en-US" sz="1000" kern="1200" dirty="0">
              <a:solidFill>
                <a:schemeClr val="tx1"/>
              </a:solidFill>
              <a:latin typeface="Microsoft YaHei" panose="020B0503020204020204" pitchFamily="34" charset="-122"/>
              <a:ea typeface="Microsoft YaHei" panose="020B0503020204020204" pitchFamily="34" charset="-122"/>
              <a:cs typeface="Alibaba PuHuiTi R" pitchFamily="18" charset="-122"/>
            </a:rPr>
            <a:t>   参考了 </a:t>
          </a:r>
          <a:r>
            <a:rPr lang="en" altLang="zh-CN" sz="1000" kern="1200" dirty="0">
              <a:solidFill>
                <a:schemeClr val="tx1"/>
              </a:solidFill>
              <a:latin typeface="Microsoft YaHei" panose="020B0503020204020204" pitchFamily="34" charset="-122"/>
              <a:ea typeface="Microsoft YaHei" panose="020B0503020204020204" pitchFamily="34" charset="-122"/>
              <a:cs typeface="Alibaba PuHuiTi R" pitchFamily="18" charset="-122"/>
            </a:rPr>
            <a:t>TCP Tahoe </a:t>
          </a:r>
          <a:r>
            <a:rPr lang="zh-CN" altLang="en-US" sz="1000" kern="1200" dirty="0">
              <a:solidFill>
                <a:schemeClr val="tx1"/>
              </a:solidFill>
              <a:latin typeface="Microsoft YaHei" panose="020B0503020204020204" pitchFamily="34" charset="-122"/>
              <a:ea typeface="Microsoft YaHei" panose="020B0503020204020204" pitchFamily="34" charset="-122"/>
              <a:cs typeface="Alibaba PuHuiTi R" pitchFamily="18" charset="-122"/>
            </a:rPr>
            <a:t>拥塞控制算法进行数据预读缓存，通过分段并发加速读取</a:t>
          </a:r>
          <a:endParaRPr lang="zh-CN" altLang="en-US" sz="1000" kern="1200" dirty="0">
            <a:solidFill>
              <a:schemeClr val="tx1"/>
            </a:solidFill>
            <a:latin typeface="Microsoft YaHei" panose="020B0503020204020204" pitchFamily="34" charset="-122"/>
            <a:ea typeface="Microsoft YaHei" panose="020B0503020204020204" pitchFamily="34" charset="-122"/>
          </a:endParaRPr>
        </a:p>
      </dsp:txBody>
      <dsp:txXfrm>
        <a:off x="4524580" y="3443459"/>
        <a:ext cx="1489301" cy="1014328"/>
      </dsp:txXfrm>
    </dsp:sp>
    <dsp:sp modelId="{F8D5C498-77C5-284C-90B5-B74F7522364E}">
      <dsp:nvSpPr>
        <dsp:cNvPr id="0" name=""/>
        <dsp:cNvSpPr/>
      </dsp:nvSpPr>
      <dsp:spPr>
        <a:xfrm>
          <a:off x="209290" y="3052754"/>
          <a:ext cx="2217736" cy="1436590"/>
        </a:xfrm>
        <a:prstGeom prst="roundRect">
          <a:avLst>
            <a:gd name="adj" fmla="val 10000"/>
          </a:avLst>
        </a:prstGeom>
        <a:solidFill>
          <a:schemeClr val="lt1">
            <a:alpha val="90000"/>
            <a:hueOff val="0"/>
            <a:satOff val="0"/>
            <a:lumOff val="0"/>
            <a:alphaOff val="0"/>
          </a:schemeClr>
        </a:solidFill>
        <a:ln w="12700" cap="flat" cmpd="sng" algn="ctr">
          <a:solidFill>
            <a:srgbClr val="DE6A1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latin typeface="Microsoft YaHei" panose="020B0503020204020204" pitchFamily="34" charset="-122"/>
              <a:ea typeface="Microsoft YaHei" panose="020B0503020204020204" pitchFamily="34" charset="-122"/>
            </a:rPr>
            <a:t>支持</a:t>
          </a:r>
          <a:r>
            <a:rPr lang="en-US" altLang="zh-CN" sz="1000" kern="1200" dirty="0">
              <a:latin typeface="Microsoft YaHei" panose="020B0503020204020204" pitchFamily="34" charset="-122"/>
              <a:ea typeface="Microsoft YaHei" panose="020B0503020204020204" pitchFamily="34" charset="-122"/>
            </a:rPr>
            <a:t>Topic</a:t>
          </a:r>
          <a:r>
            <a:rPr lang="zh-CN" altLang="en-US" sz="1000" kern="1200" dirty="0">
              <a:latin typeface="Microsoft YaHei" panose="020B0503020204020204" pitchFamily="34" charset="-122"/>
              <a:ea typeface="Microsoft YaHei" panose="020B0503020204020204" pitchFamily="34" charset="-122"/>
            </a:rPr>
            <a:t>粒度的</a:t>
          </a:r>
          <a:r>
            <a:rPr lang="en-US" altLang="zh-CN" sz="1000" kern="1200" dirty="0">
              <a:latin typeface="Microsoft YaHei" panose="020B0503020204020204" pitchFamily="34" charset="-122"/>
              <a:ea typeface="Microsoft YaHei" panose="020B0503020204020204" pitchFamily="34" charset="-122"/>
            </a:rPr>
            <a:t>TTL</a:t>
          </a:r>
          <a:r>
            <a:rPr lang="zh-CN" altLang="en-US" sz="1000" kern="1200" dirty="0">
              <a:latin typeface="Microsoft YaHei" panose="020B0503020204020204" pitchFamily="34" charset="-122"/>
              <a:ea typeface="Microsoft YaHei" panose="020B0503020204020204" pitchFamily="34" charset="-122"/>
            </a:rPr>
            <a:t>设置，更加灵活</a:t>
          </a:r>
        </a:p>
        <a:p>
          <a:pPr marL="57150" lvl="1" indent="-57150" algn="l" defTabSz="444500">
            <a:lnSpc>
              <a:spcPct val="90000"/>
            </a:lnSpc>
            <a:spcBef>
              <a:spcPct val="0"/>
            </a:spcBef>
            <a:spcAft>
              <a:spcPct val="15000"/>
            </a:spcAft>
            <a:buChar char="•"/>
          </a:pPr>
          <a:r>
            <a:rPr lang="zh-CN" altLang="en-US" sz="1000" kern="1200" dirty="0">
              <a:latin typeface="Microsoft YaHei" panose="020B0503020204020204" pitchFamily="34" charset="-122"/>
              <a:ea typeface="Microsoft YaHei" panose="020B0503020204020204" pitchFamily="34" charset="-122"/>
            </a:rPr>
            <a:t>针对冷数据的压缩归档</a:t>
          </a:r>
          <a:r>
            <a:rPr lang="en-US" altLang="zh-CN" sz="1000" kern="1200" dirty="0">
              <a:latin typeface="Microsoft YaHei" panose="020B0503020204020204" pitchFamily="34" charset="-122"/>
              <a:ea typeface="Microsoft YaHei" panose="020B0503020204020204" pitchFamily="34" charset="-122"/>
            </a:rPr>
            <a:t>DPDK/RDMA</a:t>
          </a:r>
          <a:r>
            <a:rPr lang="zh-CN" altLang="en-US" sz="1000" kern="1200" dirty="0">
              <a:latin typeface="Microsoft YaHei" panose="020B0503020204020204" pitchFamily="34" charset="-122"/>
              <a:ea typeface="Microsoft YaHei" panose="020B0503020204020204" pitchFamily="34" charset="-122"/>
            </a:rPr>
            <a:t>等技术可以进一步降低</a:t>
          </a:r>
        </a:p>
      </dsp:txBody>
      <dsp:txXfrm>
        <a:off x="240847" y="3443459"/>
        <a:ext cx="1489301" cy="1014328"/>
      </dsp:txXfrm>
    </dsp:sp>
    <dsp:sp modelId="{3EE5F3B7-6051-E344-A232-9A1F896503F4}">
      <dsp:nvSpPr>
        <dsp:cNvPr id="0" name=""/>
        <dsp:cNvSpPr/>
      </dsp:nvSpPr>
      <dsp:spPr>
        <a:xfrm>
          <a:off x="3764730" y="0"/>
          <a:ext cx="2343681" cy="1436590"/>
        </a:xfrm>
        <a:prstGeom prst="roundRect">
          <a:avLst>
            <a:gd name="adj" fmla="val 10000"/>
          </a:avLst>
        </a:prstGeom>
        <a:solidFill>
          <a:schemeClr val="lt1">
            <a:alpha val="90000"/>
            <a:hueOff val="0"/>
            <a:satOff val="0"/>
            <a:lumOff val="0"/>
            <a:alphaOff val="0"/>
          </a:schemeClr>
        </a:solidFill>
        <a:ln w="12700" cap="flat" cmpd="sng" algn="ctr">
          <a:solidFill>
            <a:srgbClr val="DDA31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altLang="zh-CN" sz="1000" kern="1200" dirty="0">
              <a:latin typeface="Microsoft YaHei" panose="020B0503020204020204" pitchFamily="34" charset="-122"/>
              <a:ea typeface="Microsoft YaHei" panose="020B0503020204020204" pitchFamily="34" charset="-122"/>
            </a:rPr>
            <a:t>RocketMQ</a:t>
          </a:r>
          <a:r>
            <a:rPr lang="zh-CN" altLang="en-US" sz="1000" kern="1200" dirty="0">
              <a:latin typeface="Microsoft YaHei" panose="020B0503020204020204" pitchFamily="34" charset="-122"/>
              <a:ea typeface="Microsoft YaHei" panose="020B0503020204020204" pitchFamily="34" charset="-122"/>
            </a:rPr>
            <a:t>存储集群可随意缩容，缩容的</a:t>
          </a:r>
          <a:r>
            <a:rPr lang="en-US" altLang="zh-CN" sz="1000" kern="1200" dirty="0">
              <a:latin typeface="Microsoft YaHei" panose="020B0503020204020204" pitchFamily="34" charset="-122"/>
              <a:ea typeface="Microsoft YaHei" panose="020B0503020204020204" pitchFamily="34" charset="-122"/>
            </a:rPr>
            <a:t>Broker</a:t>
          </a:r>
          <a:r>
            <a:rPr lang="zh-CN" altLang="en-US" sz="1000" kern="1200" dirty="0">
              <a:latin typeface="Microsoft YaHei" panose="020B0503020204020204" pitchFamily="34" charset="-122"/>
              <a:ea typeface="Microsoft YaHei" panose="020B0503020204020204" pitchFamily="34" charset="-122"/>
            </a:rPr>
            <a:t>所负责的多级存储中的消息交由剩余的</a:t>
          </a:r>
          <a:r>
            <a:rPr lang="en-US" altLang="zh-CN" sz="1000" kern="1200" dirty="0">
              <a:latin typeface="Microsoft YaHei" panose="020B0503020204020204" pitchFamily="34" charset="-122"/>
              <a:ea typeface="Microsoft YaHei" panose="020B0503020204020204" pitchFamily="34" charset="-122"/>
            </a:rPr>
            <a:t>Broker</a:t>
          </a:r>
          <a:r>
            <a:rPr lang="zh-CN" altLang="en-US" sz="1000" kern="1200" dirty="0">
              <a:latin typeface="Microsoft YaHei" panose="020B0503020204020204" pitchFamily="34" charset="-122"/>
              <a:ea typeface="Microsoft YaHei" panose="020B0503020204020204" pitchFamily="34" charset="-122"/>
            </a:rPr>
            <a:t>接管</a:t>
          </a:r>
        </a:p>
      </dsp:txBody>
      <dsp:txXfrm>
        <a:off x="4499391" y="31557"/>
        <a:ext cx="1577463" cy="1014328"/>
      </dsp:txXfrm>
    </dsp:sp>
    <dsp:sp modelId="{3EE9E061-009F-0D48-B4C2-E63A5F03E53F}">
      <dsp:nvSpPr>
        <dsp:cNvPr id="0" name=""/>
        <dsp:cNvSpPr/>
      </dsp:nvSpPr>
      <dsp:spPr>
        <a:xfrm>
          <a:off x="209290" y="0"/>
          <a:ext cx="2217736" cy="1436590"/>
        </a:xfrm>
        <a:prstGeom prst="roundRect">
          <a:avLst>
            <a:gd name="adj" fmla="val 10000"/>
          </a:avLst>
        </a:prstGeom>
        <a:solidFill>
          <a:srgbClr val="FFFFFF">
            <a:alpha val="90000"/>
            <a:hueOff val="0"/>
            <a:satOff val="0"/>
            <a:lumOff val="0"/>
            <a:alphaOff val="0"/>
          </a:srgbClr>
        </a:solidFill>
        <a:ln w="25400" cap="flat" cmpd="sng" algn="ctr">
          <a:solidFill>
            <a:srgbClr val="DCBD2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solidFill>
                <a:srgbClr val="000000">
                  <a:hueOff val="0"/>
                  <a:satOff val="0"/>
                  <a:lumOff val="0"/>
                  <a:alphaOff val="0"/>
                </a:srgbClr>
              </a:solidFill>
              <a:latin typeface="Microsoft YaHei" panose="020B0503020204020204" pitchFamily="34" charset="-122"/>
              <a:ea typeface="Microsoft YaHei" panose="020B0503020204020204" pitchFamily="34" charset="-122"/>
              <a:cs typeface="Helvetica Light"/>
            </a:rPr>
            <a:t>将超长定时时间消息所在的时间轮保存至多级存储，快到期时时间轮拉回本地，进行准确定时</a:t>
          </a:r>
        </a:p>
      </dsp:txBody>
      <dsp:txXfrm>
        <a:off x="240847" y="31557"/>
        <a:ext cx="1489301" cy="1014328"/>
      </dsp:txXfrm>
    </dsp:sp>
    <dsp:sp modelId="{862A13C1-3B21-C240-8DB7-3BCE2E79261B}">
      <dsp:nvSpPr>
        <dsp:cNvPr id="0" name=""/>
        <dsp:cNvSpPr/>
      </dsp:nvSpPr>
      <dsp:spPr>
        <a:xfrm>
          <a:off x="1170071" y="255892"/>
          <a:ext cx="1943886" cy="1943886"/>
        </a:xfrm>
        <a:prstGeom prst="pieWedge">
          <a:avLst/>
        </a:prstGeom>
        <a:solidFill>
          <a:srgbClr val="DCBD2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FFFFFF"/>
              </a:solidFill>
              <a:latin typeface="Microsoft YaHei" panose="020B0503020204020204" pitchFamily="34" charset="-122"/>
              <a:ea typeface="Microsoft YaHei" panose="020B0503020204020204" pitchFamily="34" charset="-122"/>
              <a:cs typeface="Helvetica Light"/>
            </a:rPr>
            <a:t>超长时间定时消息</a:t>
          </a:r>
          <a:endParaRPr lang="zh-CN" altLang="en-US" sz="1400" kern="1200" dirty="0"/>
        </a:p>
      </dsp:txBody>
      <dsp:txXfrm>
        <a:off x="1739422" y="825243"/>
        <a:ext cx="1374535" cy="1374535"/>
      </dsp:txXfrm>
    </dsp:sp>
    <dsp:sp modelId="{C86B60EA-25C0-2A48-99CF-B7A679954A51}">
      <dsp:nvSpPr>
        <dsp:cNvPr id="0" name=""/>
        <dsp:cNvSpPr/>
      </dsp:nvSpPr>
      <dsp:spPr>
        <a:xfrm rot="5400000">
          <a:off x="3203744" y="255892"/>
          <a:ext cx="1943886" cy="1943886"/>
        </a:xfrm>
        <a:prstGeom prst="pieWedge">
          <a:avLst/>
        </a:prstGeom>
        <a:solidFill>
          <a:srgbClr val="DCBD23">
            <a:hueOff val="-474630"/>
            <a:satOff val="4670"/>
            <a:lumOff val="-111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FFFFFF"/>
              </a:solidFill>
              <a:latin typeface="Microsoft YaHei" panose="020B0503020204020204" pitchFamily="34" charset="-122"/>
              <a:ea typeface="Microsoft YaHei" panose="020B0503020204020204" pitchFamily="34" charset="-122"/>
              <a:cs typeface="Helvetica Light"/>
            </a:rPr>
            <a:t>集群缩容自动接管</a:t>
          </a:r>
        </a:p>
      </dsp:txBody>
      <dsp:txXfrm rot="-5400000">
        <a:off x="3203744" y="825243"/>
        <a:ext cx="1374535" cy="1374535"/>
      </dsp:txXfrm>
    </dsp:sp>
    <dsp:sp modelId="{4EDE5EFE-B940-8644-B639-D03752CB4138}">
      <dsp:nvSpPr>
        <dsp:cNvPr id="0" name=""/>
        <dsp:cNvSpPr/>
      </dsp:nvSpPr>
      <dsp:spPr>
        <a:xfrm rot="10800000">
          <a:off x="3203744" y="2289565"/>
          <a:ext cx="1943886" cy="1943886"/>
        </a:xfrm>
        <a:prstGeom prst="pieWedge">
          <a:avLst/>
        </a:prstGeom>
        <a:solidFill>
          <a:srgbClr val="DCBD23">
            <a:hueOff val="-949259"/>
            <a:satOff val="9339"/>
            <a:lumOff val="-2223"/>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FFFFFF"/>
              </a:solidFill>
              <a:latin typeface="Microsoft YaHei" panose="020B0503020204020204" pitchFamily="34" charset="-122"/>
              <a:ea typeface="Microsoft YaHei" panose="020B0503020204020204" pitchFamily="34" charset="-122"/>
              <a:cs typeface="Helvetica Light"/>
            </a:rPr>
            <a:t>数据预读分段并发</a:t>
          </a:r>
        </a:p>
      </dsp:txBody>
      <dsp:txXfrm rot="10800000">
        <a:off x="3203744" y="2289565"/>
        <a:ext cx="1374535" cy="1374535"/>
      </dsp:txXfrm>
    </dsp:sp>
    <dsp:sp modelId="{5973C954-0914-3542-8346-A0C8C8CFACEE}">
      <dsp:nvSpPr>
        <dsp:cNvPr id="0" name=""/>
        <dsp:cNvSpPr/>
      </dsp:nvSpPr>
      <dsp:spPr>
        <a:xfrm rot="16200000">
          <a:off x="1170071" y="2289565"/>
          <a:ext cx="1943886" cy="1943886"/>
        </a:xfrm>
        <a:prstGeom prst="pieWedge">
          <a:avLst/>
        </a:prstGeom>
        <a:solidFill>
          <a:srgbClr val="DCBD23">
            <a:hueOff val="-1423889"/>
            <a:satOff val="14009"/>
            <a:lumOff val="-3335"/>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622300">
            <a:lnSpc>
              <a:spcPct val="90000"/>
            </a:lnSpc>
            <a:spcBef>
              <a:spcPct val="0"/>
            </a:spcBef>
            <a:spcAft>
              <a:spcPct val="35000"/>
            </a:spcAft>
            <a:buNone/>
          </a:pPr>
          <a:r>
            <a:rPr lang="en-US" altLang="zh-CN" sz="1400" kern="1200" dirty="0">
              <a:solidFill>
                <a:srgbClr val="FFFFFF"/>
              </a:solidFill>
              <a:latin typeface="Microsoft YaHei" panose="020B0503020204020204" pitchFamily="34" charset="-122"/>
              <a:ea typeface="Microsoft YaHei" panose="020B0503020204020204" pitchFamily="34" charset="-122"/>
              <a:cs typeface="Helvetica Light"/>
            </a:rPr>
            <a:t>Topic</a:t>
          </a:r>
          <a:r>
            <a:rPr lang="zh-CN" altLang="en-US" sz="1400" kern="1200" dirty="0">
              <a:solidFill>
                <a:srgbClr val="FFFFFF"/>
              </a:solidFill>
              <a:latin typeface="Microsoft YaHei" panose="020B0503020204020204" pitchFamily="34" charset="-122"/>
              <a:ea typeface="Microsoft YaHei" panose="020B0503020204020204" pitchFamily="34" charset="-122"/>
              <a:cs typeface="Helvetica Light"/>
            </a:rPr>
            <a:t>粒度的</a:t>
          </a:r>
          <a:r>
            <a:rPr lang="en-US" altLang="zh-CN" sz="1400" kern="1200" dirty="0">
              <a:solidFill>
                <a:srgbClr val="FFFFFF"/>
              </a:solidFill>
              <a:latin typeface="Microsoft YaHei" panose="020B0503020204020204" pitchFamily="34" charset="-122"/>
              <a:ea typeface="Microsoft YaHei" panose="020B0503020204020204" pitchFamily="34" charset="-122"/>
              <a:cs typeface="Helvetica Light"/>
            </a:rPr>
            <a:t>TTL</a:t>
          </a:r>
          <a:r>
            <a:rPr lang="zh-CN" altLang="en-US" sz="1400" kern="1200" dirty="0">
              <a:solidFill>
                <a:srgbClr val="FFFFFF"/>
              </a:solidFill>
              <a:latin typeface="Microsoft YaHei" panose="020B0503020204020204" pitchFamily="34" charset="-122"/>
              <a:ea typeface="Microsoft YaHei" panose="020B0503020204020204" pitchFamily="34" charset="-122"/>
              <a:cs typeface="Helvetica Light"/>
            </a:rPr>
            <a:t>     成本优化</a:t>
          </a:r>
        </a:p>
      </dsp:txBody>
      <dsp:txXfrm rot="5400000">
        <a:off x="1739422" y="2289565"/>
        <a:ext cx="1374535" cy="1374535"/>
      </dsp:txXfrm>
    </dsp:sp>
    <dsp:sp modelId="{AF15525E-ECBC-9744-8A60-1AC11B165346}">
      <dsp:nvSpPr>
        <dsp:cNvPr id="0" name=""/>
        <dsp:cNvSpPr/>
      </dsp:nvSpPr>
      <dsp:spPr>
        <a:xfrm>
          <a:off x="2823272" y="1840631"/>
          <a:ext cx="671157" cy="58361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5CC85-3F07-4B45-8620-7677CEDCF324}">
      <dsp:nvSpPr>
        <dsp:cNvPr id="0" name=""/>
        <dsp:cNvSpPr/>
      </dsp:nvSpPr>
      <dsp:spPr>
        <a:xfrm rot="10800000">
          <a:off x="2823272" y="2065098"/>
          <a:ext cx="671157" cy="58361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t>2023/10/26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1</a:t>
            </a:fld>
            <a:endParaRPr lang="zh-CN" altLang="en-US"/>
          </a:p>
        </p:txBody>
      </p:sp>
    </p:spTree>
    <p:extLst>
      <p:ext uri="{BB962C8B-B14F-4D97-AF65-F5344CB8AC3E}">
        <p14:creationId xmlns:p14="http://schemas.microsoft.com/office/powerpoint/2010/main" val="357310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有了</a:t>
            </a:r>
            <a:r>
              <a:rPr kumimoji="1" lang="en-US" altLang="zh-CN" dirty="0"/>
              <a:t>rocketmq5.0</a:t>
            </a:r>
            <a:r>
              <a:rPr kumimoji="1" lang="zh-CN" altLang="en-US" dirty="0"/>
              <a:t>的铺垫，才让我们</a:t>
            </a:r>
            <a:r>
              <a:rPr kumimoji="1" lang="en-US" altLang="zh-CN" dirty="0"/>
              <a:t>serverless</a:t>
            </a:r>
            <a:r>
              <a:rPr kumimoji="1" lang="zh-CN" altLang="en-US" dirty="0"/>
              <a:t>化变的可能，下面将介绍一下</a:t>
            </a:r>
            <a:r>
              <a:rPr kumimoji="1" lang="en-US" altLang="zh-CN" dirty="0" err="1"/>
              <a:t>rocketmq</a:t>
            </a:r>
            <a:r>
              <a:rPr kumimoji="1" lang="zh-CN" altLang="en-US" dirty="0"/>
              <a:t> </a:t>
            </a:r>
            <a:r>
              <a:rPr kumimoji="1" lang="en-US" altLang="zh-CN" dirty="0"/>
              <a:t>serverless</a:t>
            </a:r>
            <a:r>
              <a:rPr kumimoji="1" lang="zh-CN" altLang="en-US" dirty="0"/>
              <a:t>的实现方案</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13</a:t>
            </a:fld>
            <a:endParaRPr lang="zh-CN" altLang="en-US"/>
          </a:p>
        </p:txBody>
      </p:sp>
    </p:spTree>
    <p:extLst>
      <p:ext uri="{BB962C8B-B14F-4D97-AF65-F5344CB8AC3E}">
        <p14:creationId xmlns:p14="http://schemas.microsoft.com/office/powerpoint/2010/main" val="148218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在之前的架构下，例如大促场景下，消息使用方和消息服务提供方会有一个相互沟通过程</a:t>
            </a:r>
            <a:endParaRPr kumimoji="1" lang="en-US" altLang="zh-CN" dirty="0"/>
          </a:p>
          <a:p>
            <a:r>
              <a:rPr kumimoji="1" lang="zh-CN" altLang="en-US" dirty="0"/>
              <a:t>例如要搞大促了，使用方需要找到提供方提前准备资源，但是如果评估水位出现误差，需要提供方紧急扩容的时候，可能由于需要临时去找机器申请资源，那么整个的扩容时间是比较长的</a:t>
            </a:r>
            <a:endParaRPr kumimoji="1" lang="en-US" altLang="zh-CN" dirty="0"/>
          </a:p>
          <a:p>
            <a:r>
              <a:rPr kumimoji="1" lang="zh-CN" altLang="en-US" dirty="0"/>
              <a:t>那么在</a:t>
            </a:r>
            <a:r>
              <a:rPr kumimoji="1" lang="en-US" altLang="zh-CN" dirty="0"/>
              <a:t>4.0</a:t>
            </a:r>
            <a:r>
              <a:rPr kumimoji="1" lang="zh-CN" altLang="en-US" dirty="0"/>
              <a:t>下面，虽然我们依托于底层资源快速弹性的能力能够让我们可以在一个较短的时间进行扩容，但是提前的流量沟通还是必不可少的</a:t>
            </a:r>
            <a:endParaRPr kumimoji="1" lang="en-US" altLang="zh-CN" dirty="0"/>
          </a:p>
          <a:p>
            <a:r>
              <a:rPr kumimoji="1" lang="zh-CN" altLang="en-US" dirty="0"/>
              <a:t>那么在</a:t>
            </a:r>
            <a:r>
              <a:rPr kumimoji="1" lang="en-US" altLang="zh-CN" dirty="0"/>
              <a:t>5.0</a:t>
            </a:r>
            <a:r>
              <a:rPr kumimoji="1" lang="zh-CN" altLang="en-US" dirty="0"/>
              <a:t> </a:t>
            </a:r>
            <a:r>
              <a:rPr kumimoji="1" lang="en-US" altLang="zh-CN" dirty="0"/>
              <a:t>serverless</a:t>
            </a:r>
            <a:r>
              <a:rPr kumimoji="1" lang="zh-CN" altLang="en-US" dirty="0"/>
              <a:t>版下，我们通过资源池化等手段，让使用方不再不要提前进行容量的沟通，也不会有之前容量评估出错导致需要临时紧急扩容所带来的的业务受影响的问题</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可以看到</a:t>
            </a:r>
            <a:r>
              <a:rPr kumimoji="1" lang="en" altLang="zh-CN" sz="1200" dirty="0">
                <a:solidFill>
                  <a:schemeClr val="dk1"/>
                </a:solidFill>
                <a:latin typeface="+mn-ea"/>
              </a:rPr>
              <a:t>Serverless </a:t>
            </a:r>
            <a:r>
              <a:rPr kumimoji="1" lang="zh-CN" altLang="en-US" sz="1200" dirty="0">
                <a:solidFill>
                  <a:schemeClr val="dk1"/>
                </a:solidFill>
                <a:latin typeface="+mn-ea"/>
              </a:rPr>
              <a:t>已经成为一个技术趋势、一个理念、一个云的发展方向，</a:t>
            </a:r>
            <a:r>
              <a:rPr kumimoji="1" lang="en-US" altLang="zh-CN" sz="1200" dirty="0">
                <a:solidFill>
                  <a:schemeClr val="dk1"/>
                </a:solidFill>
                <a:latin typeface="+mn-ea"/>
              </a:rPr>
              <a:t> </a:t>
            </a:r>
            <a:r>
              <a:rPr kumimoji="1" lang="en-US" altLang="zh-CN" sz="1200" dirty="0" err="1">
                <a:solidFill>
                  <a:schemeClr val="dk1"/>
                </a:solidFill>
                <a:latin typeface="+mn-ea"/>
              </a:rPr>
              <a:t>RocketMQ</a:t>
            </a:r>
            <a:r>
              <a:rPr kumimoji="1" lang="zh-CN" altLang="en-US" sz="1200" dirty="0">
                <a:solidFill>
                  <a:schemeClr val="dk1"/>
                </a:solidFill>
                <a:latin typeface="+mn-ea"/>
              </a:rPr>
              <a:t> </a:t>
            </a:r>
            <a:r>
              <a:rPr kumimoji="1" lang="en-US" altLang="zh-CN" sz="1200" dirty="0">
                <a:solidFill>
                  <a:schemeClr val="dk1"/>
                </a:solidFill>
                <a:latin typeface="+mn-ea"/>
              </a:rPr>
              <a:t>5.0</a:t>
            </a:r>
            <a:r>
              <a:rPr kumimoji="1" lang="zh-CN" altLang="en-US" sz="1200" dirty="0">
                <a:solidFill>
                  <a:schemeClr val="dk1"/>
                </a:solidFill>
                <a:latin typeface="+mn-ea"/>
              </a:rPr>
              <a:t>实现弹性</a:t>
            </a:r>
            <a:r>
              <a:rPr kumimoji="1" lang="en-US" altLang="zh-CN" sz="1200" dirty="0">
                <a:solidFill>
                  <a:schemeClr val="dk1"/>
                </a:solidFill>
                <a:latin typeface="+mn-ea"/>
              </a:rPr>
              <a:t>Serverless</a:t>
            </a:r>
            <a:r>
              <a:rPr kumimoji="1" lang="zh-CN" altLang="en-US" sz="1200" dirty="0">
                <a:solidFill>
                  <a:schemeClr val="dk1"/>
                </a:solidFill>
                <a:latin typeface="+mn-ea"/>
              </a:rPr>
              <a:t>架构，彰显技术架构的先进行，提升用户侧的安全感</a:t>
            </a:r>
            <a:endParaRPr kumimoji="1" lang="en-US" altLang="zh-CN" dirty="0"/>
          </a:p>
          <a:p>
            <a:r>
              <a:rPr kumimoji="1" lang="zh-CN" altLang="en-US" dirty="0"/>
              <a:t>也可以看到，</a:t>
            </a:r>
            <a:r>
              <a:rPr kumimoji="1" lang="en-US" altLang="zh-CN" dirty="0"/>
              <a:t>5.0</a:t>
            </a:r>
            <a:r>
              <a:rPr kumimoji="1" lang="zh-CN" altLang="en-US" dirty="0"/>
              <a:t> </a:t>
            </a:r>
            <a:r>
              <a:rPr kumimoji="1" lang="en-US" altLang="zh-CN" dirty="0"/>
              <a:t>serverless</a:t>
            </a:r>
            <a:r>
              <a:rPr kumimoji="1" lang="zh-CN" altLang="en-US" dirty="0"/>
              <a:t>为用户带来了更高的安全感和更低的成本，也降低了运维人员的精力的投入提升了资源的利用率</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14</a:t>
            </a:fld>
            <a:endParaRPr lang="zh-CN" altLang="en-US"/>
          </a:p>
        </p:txBody>
      </p:sp>
    </p:spTree>
    <p:extLst>
      <p:ext uri="{BB962C8B-B14F-4D97-AF65-F5344CB8AC3E}">
        <p14:creationId xmlns:p14="http://schemas.microsoft.com/office/powerpoint/2010/main" val="56506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让我们来看一下</a:t>
            </a:r>
            <a:r>
              <a:rPr kumimoji="1" lang="en-US" altLang="zh-CN" dirty="0" err="1"/>
              <a:t>rocketmq</a:t>
            </a:r>
            <a:r>
              <a:rPr kumimoji="1" lang="zh-CN" altLang="en-US" dirty="0"/>
              <a:t> </a:t>
            </a:r>
            <a:r>
              <a:rPr kumimoji="1" lang="en-US" altLang="zh-CN" dirty="0"/>
              <a:t>serverless</a:t>
            </a:r>
            <a:r>
              <a:rPr kumimoji="1" lang="zh-CN" altLang="en-US" dirty="0"/>
              <a:t>的实现方案，我们是期望这套方案能够为我们带来一下几个收益：</a:t>
            </a:r>
            <a:endParaRPr kumimoji="1" lang="en-US" altLang="zh-CN" dirty="0"/>
          </a:p>
          <a:p>
            <a:pPr marL="228600" indent="-228600">
              <a:buAutoNum type="arabicPeriod"/>
            </a:pPr>
            <a:r>
              <a:rPr kumimoji="1" lang="zh-CN" altLang="en-US" dirty="0"/>
              <a:t>秒级弹性，免容量规划。省心</a:t>
            </a:r>
            <a:endParaRPr kumimoji="1" lang="en-US" altLang="zh-CN" dirty="0"/>
          </a:p>
          <a:p>
            <a:pPr marL="228600" indent="-228600">
              <a:buAutoNum type="arabicPeriod"/>
            </a:pPr>
            <a:r>
              <a:rPr kumimoji="1" lang="zh-CN" altLang="en-US" dirty="0"/>
              <a:t>用多少付多少。省钱</a:t>
            </a:r>
            <a:endParaRPr kumimoji="1" lang="en-US" altLang="zh-CN" dirty="0"/>
          </a:p>
          <a:p>
            <a:pPr marL="228600" indent="-228600">
              <a:buAutoNum type="arabicPeriod"/>
            </a:pPr>
            <a:r>
              <a:rPr kumimoji="1" lang="zh-CN" altLang="en-US" dirty="0"/>
              <a:t>少运维，免运维。省力</a:t>
            </a:r>
            <a:endParaRPr kumimoji="1" lang="en-US" altLang="zh-CN" dirty="0"/>
          </a:p>
          <a:p>
            <a:pPr marL="0" indent="0">
              <a:buNone/>
            </a:pPr>
            <a:r>
              <a:rPr kumimoji="1" lang="zh-CN" altLang="en-US" dirty="0"/>
              <a:t>痛点、核心挑战、实现路径</a:t>
            </a:r>
            <a:endParaRPr kumimoji="1" lang="en-US" altLang="zh-CN" dirty="0"/>
          </a:p>
          <a:p>
            <a:pPr marL="0" indent="0">
              <a:buNone/>
            </a:pPr>
            <a:r>
              <a:rPr kumimoji="1" lang="zh-CN" altLang="en-US" dirty="0"/>
              <a:t>最后我们希望这样一套方案能够</a:t>
            </a:r>
            <a:r>
              <a:rPr kumimoji="1" lang="en-US" altLang="zh-CN" dirty="0"/>
              <a:t>cover</a:t>
            </a:r>
            <a:r>
              <a:rPr kumimoji="1" lang="zh-CN" altLang="en-US" dirty="0"/>
              <a:t>不同的场景。从用户视角，从运维视角（关键产出）</a:t>
            </a:r>
            <a:endParaRPr kumimoji="1" lang="en-US" altLang="zh-CN"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15</a:t>
            </a:fld>
            <a:endParaRPr lang="zh-CN" altLang="en-US"/>
          </a:p>
        </p:txBody>
      </p:sp>
    </p:spTree>
    <p:extLst>
      <p:ext uri="{BB962C8B-B14F-4D97-AF65-F5344CB8AC3E}">
        <p14:creationId xmlns:p14="http://schemas.microsoft.com/office/powerpoint/2010/main" val="411129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5.0</a:t>
            </a:r>
            <a:r>
              <a:rPr kumimoji="1" lang="zh-CN" altLang="en-US" dirty="0"/>
              <a:t> </a:t>
            </a:r>
            <a:r>
              <a:rPr kumimoji="1" lang="en-US" altLang="zh-CN" dirty="0" err="1"/>
              <a:t>sevrerless</a:t>
            </a:r>
            <a:r>
              <a:rPr kumimoji="1" lang="zh-CN" altLang="en-US" dirty="0"/>
              <a:t>完全构建于云原生的基础设施之上，充分利用云的弹性能力</a:t>
            </a:r>
            <a:endParaRPr kumimoji="1" lang="en-US" altLang="zh-CN" dirty="0"/>
          </a:p>
          <a:p>
            <a:r>
              <a:rPr kumimoji="1" lang="zh-CN" altLang="en-US" dirty="0"/>
              <a:t>例如，对于计算层 </a:t>
            </a:r>
            <a:r>
              <a:rPr kumimoji="1" lang="en-US" altLang="zh-CN" dirty="0"/>
              <a:t>xxx</a:t>
            </a:r>
            <a:r>
              <a:rPr kumimoji="1" lang="zh-CN" altLang="en-US" dirty="0"/>
              <a:t> 、存储 </a:t>
            </a:r>
            <a:r>
              <a:rPr kumimoji="1" lang="en-US" altLang="zh-CN" dirty="0"/>
              <a:t>xxx</a:t>
            </a:r>
            <a:r>
              <a:rPr kumimoji="1" lang="zh-CN" altLang="en-US" dirty="0"/>
              <a:t>、对于网络 </a:t>
            </a:r>
            <a:r>
              <a:rPr kumimoji="1" lang="en-US" altLang="zh-CN" dirty="0"/>
              <a:t>xxx</a:t>
            </a:r>
          </a:p>
          <a:p>
            <a:r>
              <a:rPr kumimoji="1" lang="zh-CN" altLang="en-US" dirty="0"/>
              <a:t>在计算、存储、网络之上。我们的</a:t>
            </a:r>
            <a:r>
              <a:rPr kumimoji="1" lang="en-US" altLang="zh-CN" dirty="0" err="1"/>
              <a:t>sre</a:t>
            </a:r>
            <a:r>
              <a:rPr kumimoji="1" lang="zh-CN" altLang="en-US" dirty="0"/>
              <a:t>平台基于集群资源水位的监控，以最大化提升云资源利用率的目标，进行</a:t>
            </a:r>
            <a:r>
              <a:rPr kumimoji="1" lang="en-US" altLang="zh-CN" dirty="0" err="1"/>
              <a:t>rocketqm</a:t>
            </a:r>
            <a:r>
              <a:rPr kumimoji="1" lang="zh-CN" altLang="en-US" dirty="0"/>
              <a:t>计算层以及存储分别的预弹以及缩容，同时对于用户</a:t>
            </a:r>
            <a:r>
              <a:rPr kumimoji="1" lang="en-US" altLang="zh-CN" dirty="0"/>
              <a:t>topic</a:t>
            </a:r>
            <a:r>
              <a:rPr kumimoji="1" lang="zh-CN" altLang="en-US" dirty="0"/>
              <a:t>和后端存储节点的绑定关系进行管理，以平衡各个节点的负载</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16</a:t>
            </a:fld>
            <a:endParaRPr lang="zh-CN" altLang="en-US"/>
          </a:p>
        </p:txBody>
      </p:sp>
    </p:spTree>
    <p:extLst>
      <p:ext uri="{BB962C8B-B14F-4D97-AF65-F5344CB8AC3E}">
        <p14:creationId xmlns:p14="http://schemas.microsoft.com/office/powerpoint/2010/main" val="2304085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然后我们来看下</a:t>
            </a:r>
            <a:r>
              <a:rPr kumimoji="1" lang="en-US" altLang="zh-CN" dirty="0" err="1"/>
              <a:t>rocketmq</a:t>
            </a:r>
            <a:r>
              <a:rPr kumimoji="1" lang="zh-CN" altLang="en-US" dirty="0"/>
              <a:t> </a:t>
            </a:r>
            <a:r>
              <a:rPr kumimoji="1" lang="en-US" altLang="zh-CN" dirty="0" err="1"/>
              <a:t>servelress</a:t>
            </a:r>
            <a:r>
              <a:rPr kumimoji="1" lang="zh-CN" altLang="en-US" dirty="0"/>
              <a:t>版的多级存储这一特性</a:t>
            </a:r>
            <a:endParaRPr kumimoji="1" lang="en-US" altLang="zh-CN" dirty="0"/>
          </a:p>
          <a:p>
            <a:r>
              <a:rPr kumimoji="1" lang="zh-CN" altLang="en-US" dirty="0"/>
              <a:t>左边是多级存储的上传和消息读取的流程</a:t>
            </a:r>
            <a:endParaRPr kumimoji="1" lang="en-US" altLang="zh-CN" dirty="0"/>
          </a:p>
          <a:p>
            <a:r>
              <a:rPr kumimoji="1" lang="zh-CN" altLang="en-US" dirty="0"/>
              <a:t>对于消息上传，</a:t>
            </a:r>
            <a:r>
              <a:rPr kumimoji="1" lang="en-US" altLang="zh-CN" dirty="0" err="1"/>
              <a:t>xxxx</a:t>
            </a:r>
            <a:endParaRPr kumimoji="1" lang="en-US" altLang="zh-CN" dirty="0"/>
          </a:p>
          <a:p>
            <a:r>
              <a:rPr kumimoji="1" lang="zh-CN" altLang="en-US" dirty="0"/>
              <a:t>对于消息读取</a:t>
            </a:r>
            <a:r>
              <a:rPr kumimoji="1" lang="en-US" altLang="zh-CN" dirty="0"/>
              <a:t>,</a:t>
            </a:r>
            <a:r>
              <a:rPr kumimoji="1" lang="en-US" altLang="zh-CN" dirty="0" err="1"/>
              <a:t>xxxx</a:t>
            </a:r>
            <a:endParaRPr kumimoji="1" lang="en-US" altLang="zh-CN" dirty="0"/>
          </a:p>
          <a:p>
            <a:r>
              <a:rPr kumimoji="1" lang="zh-CN" altLang="en-US" dirty="0"/>
              <a:t>那么基于多级存储，我们构建了一下几个</a:t>
            </a:r>
            <a:r>
              <a:rPr kumimoji="1" lang="en-US" altLang="zh-CN" dirty="0" err="1"/>
              <a:t>severless</a:t>
            </a:r>
            <a:r>
              <a:rPr kumimoji="1" lang="zh-CN" altLang="en-US" dirty="0"/>
              <a:t>版的核心特性</a:t>
            </a:r>
            <a:endParaRPr kumimoji="1" lang="en-US" altLang="zh-CN" dirty="0"/>
          </a:p>
          <a:p>
            <a:r>
              <a:rPr kumimoji="1" lang="zh-CN" altLang="en-US" dirty="0"/>
              <a:t>一是超长定时消息</a:t>
            </a:r>
            <a:r>
              <a:rPr kumimoji="1" lang="en-US" altLang="zh-CN" dirty="0"/>
              <a:t>,xxx</a:t>
            </a:r>
          </a:p>
          <a:p>
            <a:r>
              <a:rPr kumimoji="1" lang="zh-CN" altLang="en-US" dirty="0"/>
              <a:t>二是</a:t>
            </a:r>
            <a:r>
              <a:rPr kumimoji="1" lang="en-US" altLang="zh-CN" dirty="0"/>
              <a:t>,xxx</a:t>
            </a:r>
          </a:p>
          <a:p>
            <a:r>
              <a:rPr kumimoji="1" lang="zh-CN" altLang="en-US" dirty="0"/>
              <a:t>三四</a:t>
            </a:r>
            <a:r>
              <a:rPr kumimoji="1" lang="en-US" altLang="zh-CN" dirty="0"/>
              <a:t>,xxx</a:t>
            </a:r>
          </a:p>
          <a:p>
            <a:r>
              <a:rPr kumimoji="1" lang="zh-CN" altLang="en-US" dirty="0"/>
              <a:t>四是</a:t>
            </a:r>
            <a:r>
              <a:rPr kumimoji="1" lang="en-US" altLang="zh-CN" dirty="0"/>
              <a:t>,xxx</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17</a:t>
            </a:fld>
            <a:endParaRPr lang="zh-CN" altLang="en-US"/>
          </a:p>
        </p:txBody>
      </p:sp>
    </p:spTree>
    <p:extLst>
      <p:ext uri="{BB962C8B-B14F-4D97-AF65-F5344CB8AC3E}">
        <p14:creationId xmlns:p14="http://schemas.microsoft.com/office/powerpoint/2010/main" val="110231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那么对于未来的规划，我们希望基于</a:t>
            </a:r>
            <a:r>
              <a:rPr lang="en-US" altLang="zh-CN" dirty="0">
                <a:solidFill>
                  <a:srgbClr val="445185"/>
                </a:solidFill>
                <a:latin typeface="+mn-ea"/>
                <a:sym typeface="Arial" panose="020B0604020202020204" pitchFamily="34" charset="0"/>
              </a:rPr>
              <a:t>Serverless</a:t>
            </a:r>
            <a:r>
              <a:rPr lang="zh-CN" altLang="en-US" dirty="0">
                <a:solidFill>
                  <a:srgbClr val="445185"/>
                </a:solidFill>
                <a:latin typeface="+mn-ea"/>
                <a:sym typeface="Arial" panose="020B0604020202020204" pitchFamily="34" charset="0"/>
              </a:rPr>
              <a:t>架构支持多产品形态，打造云原生消息产品矩阵</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18</a:t>
            </a:fld>
            <a:endParaRPr lang="zh-CN" altLang="en-US"/>
          </a:p>
        </p:txBody>
      </p:sp>
    </p:spTree>
    <p:extLst>
      <p:ext uri="{BB962C8B-B14F-4D97-AF65-F5344CB8AC3E}">
        <p14:creationId xmlns:p14="http://schemas.microsoft.com/office/powerpoint/2010/main" val="181465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基于</a:t>
            </a:r>
            <a:r>
              <a:rPr kumimoji="1" lang="en-US" altLang="zh-CN" dirty="0"/>
              <a:t>k8s</a:t>
            </a:r>
            <a:r>
              <a:rPr kumimoji="1" lang="zh-CN" altLang="en-US" dirty="0"/>
              <a:t>的弹性以及标准的可观测性的能力，让我们可以打造一个晚上的运维体系。同时，有了代理层</a:t>
            </a:r>
            <a:r>
              <a:rPr kumimoji="1" lang="zh-CN" altLang="en-US"/>
              <a:t>之后，可以让</a:t>
            </a:r>
            <a:r>
              <a:rPr kumimoji="1" lang="zh-CN" altLang="en-US" dirty="0"/>
              <a:t>我们的存储节点和代理层进行有侧重点的发展</a:t>
            </a:r>
            <a:endParaRPr kumimoji="1" lang="en-US" altLang="zh-CN" dirty="0"/>
          </a:p>
          <a:p>
            <a:r>
              <a:rPr kumimoji="1" lang="zh-CN" altLang="en-US" dirty="0"/>
              <a:t>比如说我们的存储节点更多的去专注于存储相关的事情，例如业务消息的存储、消息索引、多副本、多级存储等等</a:t>
            </a:r>
            <a:endParaRPr kumimoji="1" lang="en-US" altLang="zh-CN" dirty="0"/>
          </a:p>
          <a:p>
            <a:r>
              <a:rPr kumimoji="1" lang="zh-CN" altLang="en-US" dirty="0"/>
              <a:t>而代理层提供各种各样可插拔的能力，例如访问控制、模型抽象、协议适配、通用业务能力、治理能力，通过这些能力来支持不同的云原生的产品矩阵</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19</a:t>
            </a:fld>
            <a:endParaRPr lang="zh-CN" altLang="en-US"/>
          </a:p>
        </p:txBody>
      </p:sp>
    </p:spTree>
    <p:extLst>
      <p:ext uri="{BB962C8B-B14F-4D97-AF65-F5344CB8AC3E}">
        <p14:creationId xmlns:p14="http://schemas.microsoft.com/office/powerpoint/2010/main" val="171523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2012</a:t>
            </a:r>
            <a:r>
              <a:rPr kumimoji="1" lang="zh-CN" altLang="en-US" dirty="0"/>
              <a:t>年诞生即开源，诞生的时候就将</a:t>
            </a:r>
            <a:r>
              <a:rPr kumimoji="1" lang="en-US" altLang="zh-CN" dirty="0" err="1"/>
              <a:t>RocketMQ</a:t>
            </a:r>
            <a:r>
              <a:rPr kumimoji="1" lang="zh-CN" altLang="en-US" dirty="0"/>
              <a:t>的代码提交到社区</a:t>
            </a:r>
            <a:endParaRPr kumimoji="1" lang="en-US" altLang="zh-CN" dirty="0"/>
          </a:p>
          <a:p>
            <a:r>
              <a:rPr kumimoji="1" lang="zh-CN" altLang="en-US" dirty="0"/>
              <a:t>经过两年的孵化</a:t>
            </a:r>
            <a:r>
              <a:rPr kumimoji="1" lang="en-US" altLang="zh-CN" dirty="0"/>
              <a:t>2014</a:t>
            </a:r>
            <a:r>
              <a:rPr kumimoji="1" lang="zh-CN" altLang="en-US" dirty="0"/>
              <a:t>年在阿里云上公测上线了的</a:t>
            </a:r>
            <a:r>
              <a:rPr kumimoji="1" lang="en-US" altLang="zh-CN" dirty="0" err="1"/>
              <a:t>RocketMQ</a:t>
            </a:r>
            <a:endParaRPr kumimoji="1" lang="en-US" altLang="zh-CN" dirty="0"/>
          </a:p>
          <a:p>
            <a:r>
              <a:rPr kumimoji="1" lang="zh-CN" altLang="en-US" dirty="0"/>
              <a:t>又经过了两年不断的收集用户的真实需求和以及打磨，</a:t>
            </a:r>
            <a:r>
              <a:rPr kumimoji="1" lang="en-US" altLang="zh-CN" dirty="0"/>
              <a:t>2016</a:t>
            </a:r>
            <a:r>
              <a:rPr kumimoji="1" lang="zh-CN" altLang="en-US" dirty="0"/>
              <a:t>年</a:t>
            </a:r>
            <a:r>
              <a:rPr kumimoji="1" lang="en-US" altLang="zh-CN" dirty="0" err="1"/>
              <a:t>RocketMQ</a:t>
            </a:r>
            <a:r>
              <a:rPr kumimoji="1" lang="zh-CN" altLang="en-US" dirty="0"/>
              <a:t>在阿里云上进行了商业化，同时捐赠给了</a:t>
            </a:r>
            <a:r>
              <a:rPr kumimoji="1" lang="en-US" altLang="zh-CN" dirty="0" err="1"/>
              <a:t>apache</a:t>
            </a:r>
            <a:r>
              <a:rPr kumimoji="1" lang="zh-CN" altLang="en-US" dirty="0"/>
              <a:t>基金会进行孵化，也被评为</a:t>
            </a:r>
            <a:r>
              <a:rPr kumimoji="1" lang="zh-CN" altLang="en-US" sz="1200" dirty="0">
                <a:latin typeface="+mn-ea"/>
              </a:rPr>
              <a:t>“</a:t>
            </a:r>
            <a:r>
              <a:rPr kumimoji="1" lang="en" altLang="zh-CN" sz="1200" dirty="0">
                <a:latin typeface="+mn-ea"/>
              </a:rPr>
              <a:t>2016 </a:t>
            </a:r>
            <a:r>
              <a:rPr kumimoji="1" lang="zh-CN" altLang="en-US" sz="1200" dirty="0">
                <a:latin typeface="+mn-ea"/>
              </a:rPr>
              <a:t>年度最受欢迎中国开源软件”之一</a:t>
            </a:r>
            <a:endParaRPr kumimoji="1" lang="en-US" altLang="zh-CN" sz="1200" dirty="0">
              <a:latin typeface="+mn-ea"/>
            </a:endParaRPr>
          </a:p>
          <a:p>
            <a:r>
              <a:rPr kumimoji="1" lang="en-US" altLang="zh-CN" dirty="0"/>
              <a:t>2017</a:t>
            </a:r>
            <a:r>
              <a:rPr kumimoji="1" lang="zh-CN" altLang="en-US" dirty="0"/>
              <a:t>年顺利从</a:t>
            </a:r>
            <a:r>
              <a:rPr kumimoji="1" lang="en-US" altLang="zh-CN" dirty="0" err="1"/>
              <a:t>apache</a:t>
            </a:r>
            <a:r>
              <a:rPr kumimoji="1" lang="zh-CN" altLang="en-US" dirty="0"/>
              <a:t>毕业成为了</a:t>
            </a:r>
            <a:r>
              <a:rPr kumimoji="1" lang="en-US" altLang="zh-CN" dirty="0" err="1"/>
              <a:t>tlp</a:t>
            </a:r>
            <a:r>
              <a:rPr kumimoji="1" lang="zh-CN" altLang="en-US" dirty="0"/>
              <a:t>，同一年</a:t>
            </a:r>
            <a:r>
              <a:rPr kumimoji="1" lang="en-US" altLang="zh-CN" dirty="0" err="1"/>
              <a:t>rocketmq</a:t>
            </a:r>
            <a:r>
              <a:rPr kumimoji="1" lang="zh-CN" altLang="en-US" dirty="0"/>
              <a:t> </a:t>
            </a:r>
            <a:r>
              <a:rPr kumimoji="1" lang="en-US" altLang="zh-CN" dirty="0"/>
              <a:t>4.0</a:t>
            </a:r>
            <a:r>
              <a:rPr kumimoji="1" lang="zh-CN" altLang="en-US" dirty="0"/>
              <a:t>正式发布</a:t>
            </a:r>
            <a:endParaRPr kumimoji="1" lang="en-US" altLang="zh-CN" dirty="0"/>
          </a:p>
          <a:p>
            <a:r>
              <a:rPr kumimoji="1" lang="en-US" altLang="zh-CN" dirty="0"/>
              <a:t>2022</a:t>
            </a:r>
            <a:r>
              <a:rPr kumimoji="1" lang="zh-CN" altLang="en-US" dirty="0"/>
              <a:t>年发布了</a:t>
            </a:r>
            <a:r>
              <a:rPr kumimoji="1" lang="en-US" altLang="zh-CN" dirty="0"/>
              <a:t>5.0</a:t>
            </a:r>
            <a:r>
              <a:rPr kumimoji="1" lang="zh-CN" altLang="en-US" dirty="0"/>
              <a:t>版本，提出了存算分离的架构，也提出了一套新的基于</a:t>
            </a:r>
            <a:r>
              <a:rPr kumimoji="1" lang="en-US" altLang="zh-CN" dirty="0" err="1"/>
              <a:t>gRPC</a:t>
            </a:r>
            <a:r>
              <a:rPr kumimoji="1" lang="zh-CN" altLang="en-US" dirty="0"/>
              <a:t>的协议</a:t>
            </a:r>
            <a:endParaRPr kumimoji="1" lang="en-US" altLang="zh-CN" dirty="0"/>
          </a:p>
          <a:p>
            <a:r>
              <a:rPr kumimoji="1" lang="en-US" altLang="zh-CN" dirty="0"/>
              <a:t>2023</a:t>
            </a:r>
            <a:r>
              <a:rPr kumimoji="1" lang="zh-CN" altLang="en-US" dirty="0"/>
              <a:t>年顺应整个</a:t>
            </a:r>
            <a:r>
              <a:rPr kumimoji="1" lang="en-US" altLang="zh-CN" dirty="0"/>
              <a:t>serverless</a:t>
            </a:r>
            <a:r>
              <a:rPr kumimoji="1" lang="zh-CN" altLang="en-US" dirty="0"/>
              <a:t>话的潮流，</a:t>
            </a:r>
            <a:r>
              <a:rPr kumimoji="1" lang="en-US" altLang="zh-CN" dirty="0"/>
              <a:t>2023</a:t>
            </a:r>
            <a:r>
              <a:rPr kumimoji="1" lang="zh-CN" altLang="en-US" dirty="0"/>
              <a:t>年推出了</a:t>
            </a:r>
            <a:r>
              <a:rPr kumimoji="1" lang="en-US" altLang="zh-CN" dirty="0" err="1"/>
              <a:t>rocketmq</a:t>
            </a:r>
            <a:r>
              <a:rPr kumimoji="1" lang="zh-CN" altLang="en-US" dirty="0"/>
              <a:t> </a:t>
            </a:r>
            <a:r>
              <a:rPr kumimoji="1" lang="en-US" altLang="zh-CN" dirty="0"/>
              <a:t>5.0</a:t>
            </a:r>
            <a:r>
              <a:rPr kumimoji="1" lang="zh-CN" altLang="en-US" dirty="0"/>
              <a:t> </a:t>
            </a:r>
            <a:r>
              <a:rPr kumimoji="1" lang="en-US" altLang="zh-CN" dirty="0"/>
              <a:t>serverless</a:t>
            </a:r>
            <a:r>
              <a:rPr kumimoji="1" lang="zh-CN" altLang="en-US" dirty="0"/>
              <a:t>版，基于多级存储支持了按需设置消息存储时长的能力，同时也支持了存储、计算和网络按需扩缩的能力</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4</a:t>
            </a:fld>
            <a:endParaRPr lang="zh-CN" altLang="en-US"/>
          </a:p>
        </p:txBody>
      </p:sp>
    </p:spTree>
    <p:extLst>
      <p:ext uri="{BB962C8B-B14F-4D97-AF65-F5344CB8AC3E}">
        <p14:creationId xmlns:p14="http://schemas.microsoft.com/office/powerpoint/2010/main" val="95426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右边展示了</a:t>
            </a:r>
            <a:r>
              <a:rPr kumimoji="1" lang="en-US" altLang="zh-CN" dirty="0" err="1"/>
              <a:t>rocketmq</a:t>
            </a:r>
            <a:r>
              <a:rPr kumimoji="1" lang="zh-CN" altLang="en-US" dirty="0"/>
              <a:t> </a:t>
            </a:r>
            <a:r>
              <a:rPr kumimoji="1" lang="en-US" altLang="zh-CN" dirty="0"/>
              <a:t>4.0</a:t>
            </a:r>
            <a:r>
              <a:rPr kumimoji="1" lang="zh-CN" altLang="en-US" dirty="0"/>
              <a:t>的整体的一个架构，可以看出整体上我们会有</a:t>
            </a:r>
            <a:r>
              <a:rPr kumimoji="1" lang="en-US" altLang="zh-CN" dirty="0"/>
              <a:t>3</a:t>
            </a:r>
            <a:r>
              <a:rPr kumimoji="1" lang="zh-CN" altLang="en-US" dirty="0"/>
              <a:t>个角色，客户端、存储节点以及</a:t>
            </a:r>
            <a:r>
              <a:rPr kumimoji="1" lang="en-US" altLang="zh-CN" dirty="0"/>
              <a:t>nameserver</a:t>
            </a:r>
            <a:r>
              <a:rPr kumimoji="1" lang="zh-CN" altLang="en-US" dirty="0"/>
              <a:t>。客户端通过</a:t>
            </a:r>
            <a:r>
              <a:rPr kumimoji="1" lang="en-US" altLang="zh-CN" dirty="0"/>
              <a:t>nameserver</a:t>
            </a:r>
            <a:r>
              <a:rPr kumimoji="1" lang="zh-CN" altLang="en-US" dirty="0"/>
              <a:t>的服务发现，找到对应的存储节点然后直接进行访问</a:t>
            </a:r>
            <a:endParaRPr kumimoji="1" lang="en-US" altLang="zh-CN" dirty="0"/>
          </a:p>
          <a:p>
            <a:r>
              <a:rPr kumimoji="1" lang="zh-CN" altLang="en-US" dirty="0"/>
              <a:t>整体的架构是比较简单的，而且直接连接存储节点也带来了高性能和低延迟的优点</a:t>
            </a:r>
            <a:endParaRPr kumimoji="1" lang="en-US" altLang="zh-CN" dirty="0"/>
          </a:p>
          <a:p>
            <a:r>
              <a:rPr kumimoji="1" lang="zh-CN" altLang="en-US" dirty="0"/>
              <a:t>但也存在着一下几个痛点：</a:t>
            </a:r>
            <a:endParaRPr kumimoji="1" lang="en-US" altLang="zh-CN" dirty="0"/>
          </a:p>
          <a:p>
            <a:pPr marL="228600" indent="-228600">
              <a:buAutoNum type="arabicPeriod"/>
            </a:pPr>
            <a:r>
              <a:rPr kumimoji="1" lang="zh-CN" altLang="en-US" dirty="0"/>
              <a:t>运维成本高。随着整个云上网络接入方式的越来越丰富，导致后端的存储节点需要挂载不同类型的</a:t>
            </a:r>
            <a:r>
              <a:rPr kumimoji="1" lang="en-US" altLang="zh-CN" dirty="0" err="1"/>
              <a:t>vip</a:t>
            </a:r>
            <a:r>
              <a:rPr kumimoji="1" lang="zh-CN" altLang="en-US" dirty="0"/>
              <a:t>以提供给用户使用，同时，不同的用户所需要的</a:t>
            </a:r>
            <a:r>
              <a:rPr kumimoji="1" lang="en-US" altLang="zh-CN" dirty="0" err="1"/>
              <a:t>vip</a:t>
            </a:r>
            <a:r>
              <a:rPr kumimoji="1" lang="zh-CN" altLang="en-US" dirty="0"/>
              <a:t>的类型可能还是不一样的，这就给整个存储节点的运维带来的很大的运维成本</a:t>
            </a:r>
            <a:endParaRPr kumimoji="1" lang="en-US" altLang="zh-CN" dirty="0"/>
          </a:p>
          <a:p>
            <a:pPr marL="228600" indent="-228600">
              <a:buAutoNum type="arabicPeriod"/>
            </a:pPr>
            <a:r>
              <a:rPr kumimoji="1" lang="zh-CN" altLang="en-US" dirty="0"/>
              <a:t>多语言客户端适配难度高。这种直连的模式导致整个客户端的实现逻辑比较重，例如，需要计算当前消费者应该负责哪些物理分区，管理消息的消费进度等等，这导致客户端的实现逻辑比较复杂</a:t>
            </a:r>
            <a:endParaRPr kumimoji="1" lang="en-US" altLang="zh-CN" dirty="0"/>
          </a:p>
          <a:p>
            <a:pPr marL="228600" indent="-228600">
              <a:buAutoNum type="arabicPeriod"/>
            </a:pPr>
            <a:r>
              <a:rPr kumimoji="1" lang="zh-CN" altLang="en-US" dirty="0"/>
              <a:t>基于队列的这个消费模型不够轻量。后端的物理分区只能最多只能由一个客户端消费，导致客户端水平扩容的能力受限于后端的物理分区的数目；当某个客户端故障处理一种半死不活卡住的状态的时候，其他客户端也无法帮助消费；最后当客户端上下线的时候，需要重新计算各个客户端的分配情况，没有重启的客户端也可能会受影响，业务会感知到消息延迟或者重复</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6</a:t>
            </a:fld>
            <a:endParaRPr lang="zh-CN" altLang="en-US"/>
          </a:p>
        </p:txBody>
      </p:sp>
    </p:spTree>
    <p:extLst>
      <p:ext uri="{BB962C8B-B14F-4D97-AF65-F5344CB8AC3E}">
        <p14:creationId xmlns:p14="http://schemas.microsoft.com/office/powerpoint/2010/main" val="216556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为了应对这些问题，我们推出了</a:t>
            </a:r>
            <a:r>
              <a:rPr kumimoji="1" lang="en-US" altLang="zh-CN" dirty="0"/>
              <a:t>5.0</a:t>
            </a:r>
            <a:r>
              <a:rPr kumimoji="1" lang="zh-CN" altLang="en-US" dirty="0"/>
              <a:t>全新的一个架构，这整个架构是完全构建于云原生的整个的一个架构体系之上的</a:t>
            </a:r>
            <a:endParaRPr kumimoji="1" lang="en-US" altLang="zh-CN" dirty="0"/>
          </a:p>
          <a:p>
            <a:r>
              <a:rPr kumimoji="1" lang="zh-CN" altLang="en-US" dirty="0"/>
              <a:t>我们从下往上看：</a:t>
            </a:r>
            <a:endParaRPr kumimoji="1" lang="en-US" altLang="zh-CN" dirty="0"/>
          </a:p>
          <a:p>
            <a:pPr marL="228600" indent="-228600">
              <a:buAutoNum type="arabicPeriod"/>
            </a:pPr>
            <a:r>
              <a:rPr kumimoji="1" lang="zh-CN" altLang="en-US" dirty="0"/>
              <a:t>底层资源完全</a:t>
            </a:r>
            <a:r>
              <a:rPr kumimoji="1" lang="en-US" altLang="zh-CN" dirty="0"/>
              <a:t>k8s</a:t>
            </a:r>
            <a:r>
              <a:rPr kumimoji="1" lang="zh-CN" altLang="en-US" dirty="0"/>
              <a:t>化，充分利用</a:t>
            </a:r>
            <a:r>
              <a:rPr kumimoji="1" lang="en-US" altLang="zh-CN" dirty="0"/>
              <a:t>k8s</a:t>
            </a:r>
            <a:r>
              <a:rPr kumimoji="1" lang="zh-CN" altLang="en-US" dirty="0"/>
              <a:t>的弹性的能力；其次，可观测能力标准化，使用</a:t>
            </a:r>
            <a:r>
              <a:rPr kumimoji="1" lang="en-US" altLang="zh-CN" dirty="0" err="1"/>
              <a:t>OpenTelemetry</a:t>
            </a:r>
            <a:r>
              <a:rPr kumimoji="1" lang="zh-CN" altLang="en-US" dirty="0"/>
              <a:t>协议构建整个可观测体系，包含了</a:t>
            </a:r>
            <a:r>
              <a:rPr kumimoji="1" lang="en-US" altLang="zh-CN" dirty="0"/>
              <a:t>metrics</a:t>
            </a:r>
            <a:r>
              <a:rPr kumimoji="1" lang="zh-CN" altLang="en-US" dirty="0"/>
              <a:t>、</a:t>
            </a:r>
            <a:r>
              <a:rPr kumimoji="1" lang="en-US" altLang="zh-CN" dirty="0"/>
              <a:t>logging</a:t>
            </a:r>
            <a:r>
              <a:rPr kumimoji="1" lang="zh-CN" altLang="en-US" dirty="0"/>
              <a:t>和</a:t>
            </a:r>
            <a:r>
              <a:rPr kumimoji="1" lang="en-US" altLang="zh-CN" dirty="0"/>
              <a:t>tracing</a:t>
            </a:r>
            <a:r>
              <a:rPr kumimoji="1" lang="zh-CN" altLang="en-US" dirty="0"/>
              <a:t>这三个核心能力</a:t>
            </a:r>
            <a:endParaRPr kumimoji="1" lang="en-US" altLang="zh-CN" dirty="0"/>
          </a:p>
          <a:p>
            <a:pPr marL="228600" indent="-228600">
              <a:buAutoNum type="arabicPeriod"/>
            </a:pPr>
            <a:r>
              <a:rPr kumimoji="1" lang="zh-CN" altLang="en-US" dirty="0"/>
              <a:t>再上一层是我们的存储层，存储层各个节点的身份是对等的；其次不同的用户对消息的可靠性可能是会有不同的诉求的，那么会根据用户的需求选择不同的副本策略；另外，依托于多级存储的能力，可以让用户可以灵活的设置</a:t>
            </a:r>
            <a:r>
              <a:rPr kumimoji="1" lang="en-US" altLang="zh-CN" dirty="0"/>
              <a:t>topic</a:t>
            </a:r>
            <a:r>
              <a:rPr kumimoji="1" lang="zh-CN" altLang="en-US" dirty="0"/>
              <a:t>级别消息的保存时间，例如有些</a:t>
            </a:r>
            <a:r>
              <a:rPr kumimoji="1" lang="en-US" altLang="zh-CN" dirty="0"/>
              <a:t>topic</a:t>
            </a:r>
            <a:r>
              <a:rPr kumimoji="1" lang="zh-CN" altLang="en-US" dirty="0"/>
              <a:t>保存</a:t>
            </a:r>
            <a:r>
              <a:rPr kumimoji="1" lang="en-US" altLang="zh-CN" dirty="0"/>
              <a:t>30</a:t>
            </a:r>
            <a:r>
              <a:rPr kumimoji="1" lang="zh-CN" altLang="en-US" dirty="0"/>
              <a:t>条有些</a:t>
            </a:r>
            <a:r>
              <a:rPr kumimoji="1" lang="en-US" altLang="zh-CN" dirty="0"/>
              <a:t>topic</a:t>
            </a:r>
            <a:r>
              <a:rPr kumimoji="1" lang="zh-CN" altLang="en-US" dirty="0"/>
              <a:t>保存</a:t>
            </a:r>
            <a:r>
              <a:rPr kumimoji="1" lang="en-US" altLang="zh-CN" dirty="0"/>
              <a:t>1</a:t>
            </a:r>
            <a:r>
              <a:rPr kumimoji="1" lang="zh-CN" altLang="en-US" dirty="0"/>
              <a:t>天，让用户可以更好的在功能和成本中做权衡</a:t>
            </a:r>
            <a:endParaRPr kumimoji="1" lang="en-US" altLang="zh-CN" dirty="0"/>
          </a:p>
          <a:p>
            <a:pPr marL="228600" indent="-228600">
              <a:buAutoNum type="arabicPeriod"/>
            </a:pPr>
            <a:r>
              <a:rPr kumimoji="1" lang="zh-CN" altLang="en-US" dirty="0"/>
              <a:t>再往上是无状态的消息网关，可以看到不同于存储节点，他会负责一些偏商业化的一些功能以及一些流量治理的能力，让存储节点只需要关心存储。除此之外，消息网关是独立于存储节点部署的，具有独立的弹性</a:t>
            </a:r>
            <a:endParaRPr kumimoji="1" lang="en-US" altLang="zh-CN" dirty="0"/>
          </a:p>
          <a:p>
            <a:pPr marL="228600" indent="-228600">
              <a:buAutoNum type="arabicPeriod"/>
            </a:pPr>
            <a:r>
              <a:rPr kumimoji="1" lang="zh-CN" altLang="en-US" dirty="0"/>
              <a:t>最上面就是我们的</a:t>
            </a:r>
            <a:r>
              <a:rPr kumimoji="1" lang="en-US" altLang="zh-CN" dirty="0" err="1"/>
              <a:t>sdk</a:t>
            </a:r>
            <a:r>
              <a:rPr kumimoji="1" lang="zh-CN" altLang="en-US" dirty="0"/>
              <a:t>了，基于云原生的通信标准基于</a:t>
            </a:r>
            <a:r>
              <a:rPr kumimoji="1" lang="en-US" altLang="zh-CN" dirty="0" err="1"/>
              <a:t>gRPC</a:t>
            </a:r>
            <a:r>
              <a:rPr kumimoji="1" lang="zh-CN" altLang="en-US" dirty="0"/>
              <a:t>提出了一套新的协议，大幅度降低了多语言开发的门槛</a:t>
            </a:r>
          </a:p>
        </p:txBody>
      </p:sp>
      <p:sp>
        <p:nvSpPr>
          <p:cNvPr id="4" name="灯片编号占位符 3"/>
          <p:cNvSpPr>
            <a:spLocks noGrp="1"/>
          </p:cNvSpPr>
          <p:nvPr>
            <p:ph type="sldNum" sz="quarter" idx="5"/>
          </p:nvPr>
        </p:nvSpPr>
        <p:spPr/>
        <p:txBody>
          <a:bodyPr/>
          <a:lstStyle/>
          <a:p>
            <a:fld id="{FBAF1ADF-B09C-4EA2-B027-1DD176C9893A}" type="slidenum">
              <a:rPr lang="zh-CN" altLang="en-US" smtClean="0"/>
              <a:t>7</a:t>
            </a:fld>
            <a:endParaRPr lang="zh-CN" altLang="en-US"/>
          </a:p>
        </p:txBody>
      </p:sp>
    </p:spTree>
    <p:extLst>
      <p:ext uri="{BB962C8B-B14F-4D97-AF65-F5344CB8AC3E}">
        <p14:creationId xmlns:p14="http://schemas.microsoft.com/office/powerpoint/2010/main" val="400995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那么从刚才的架构可以看到，相对于之间的架构，最明显的就是多了一个消息网关</a:t>
            </a:r>
            <a:r>
              <a:rPr kumimoji="1" lang="en-US" altLang="zh-CN" dirty="0"/>
              <a:t>Proxy</a:t>
            </a:r>
            <a:r>
              <a:rPr kumimoji="1" lang="zh-CN" altLang="en-US" dirty="0"/>
              <a:t>，那么我们的</a:t>
            </a:r>
            <a:r>
              <a:rPr kumimoji="1" lang="en-US" altLang="zh-CN" dirty="0"/>
              <a:t>Proxy</a:t>
            </a:r>
            <a:r>
              <a:rPr kumimoji="1" lang="zh-CN" altLang="en-US" dirty="0"/>
              <a:t>到底需要做哪些事情呢</a:t>
            </a:r>
            <a:endParaRPr kumimoji="1" lang="en-US" altLang="zh-CN" dirty="0"/>
          </a:p>
          <a:p>
            <a:r>
              <a:rPr kumimoji="1" lang="en-US" altLang="zh-CN" dirty="0"/>
              <a:t>Proxy</a:t>
            </a:r>
            <a:r>
              <a:rPr kumimoji="1" lang="zh-CN" altLang="en-US" dirty="0"/>
              <a:t>的一个最大的特点就是无状态，那么整体的指导思想就是可以将原来存在于客户端或者存储节点的无状态的功能模块又</a:t>
            </a:r>
            <a:r>
              <a:rPr kumimoji="1" lang="en-US" altLang="zh-CN" dirty="0"/>
              <a:t>Proxy</a:t>
            </a:r>
            <a:r>
              <a:rPr kumimoji="1" lang="zh-CN" altLang="en-US" dirty="0"/>
              <a:t>来承担，降低客户端的开发门槛以及让存储节点只关心存储</a:t>
            </a:r>
            <a:endParaRPr kumimoji="1" lang="en-US" altLang="zh-CN" dirty="0"/>
          </a:p>
          <a:p>
            <a:r>
              <a:rPr kumimoji="1" lang="zh-CN" altLang="en-US" dirty="0"/>
              <a:t>具体来说，比如我们将客户端的负载均衡、流量治理以及</a:t>
            </a:r>
            <a:r>
              <a:rPr kumimoji="1" lang="en-US" altLang="zh-CN" dirty="0"/>
              <a:t>push/pull</a:t>
            </a:r>
            <a:r>
              <a:rPr kumimoji="1" lang="zh-CN" altLang="en-US" dirty="0"/>
              <a:t>的消费模型下移到</a:t>
            </a:r>
            <a:r>
              <a:rPr kumimoji="1" lang="en-US" altLang="zh-CN" dirty="0"/>
              <a:t>proxy</a:t>
            </a:r>
            <a:r>
              <a:rPr kumimoji="1" lang="zh-CN" altLang="en-US" dirty="0"/>
              <a:t>；将</a:t>
            </a:r>
            <a:r>
              <a:rPr kumimoji="1" lang="en-US" altLang="zh-CN" dirty="0"/>
              <a:t>broker</a:t>
            </a:r>
            <a:r>
              <a:rPr kumimoji="1" lang="zh-CN" altLang="en-US" dirty="0"/>
              <a:t>或者</a:t>
            </a:r>
            <a:r>
              <a:rPr kumimoji="1" lang="en-US" altLang="zh-CN" dirty="0"/>
              <a:t>nameserver</a:t>
            </a:r>
            <a:r>
              <a:rPr kumimoji="1" lang="zh-CN" altLang="en-US" dirty="0"/>
              <a:t>的访问控制、多协议适配、客户端治理以及消息路由上移到</a:t>
            </a:r>
            <a:r>
              <a:rPr kumimoji="1" lang="en-US" altLang="zh-CN" dirty="0"/>
              <a:t>proxy</a:t>
            </a:r>
          </a:p>
          <a:p>
            <a:r>
              <a:rPr kumimoji="1" lang="zh-CN" altLang="en-US" dirty="0"/>
              <a:t>那么在</a:t>
            </a:r>
            <a:r>
              <a:rPr kumimoji="1" lang="en-US" altLang="zh-CN" dirty="0"/>
              <a:t>proxy</a:t>
            </a:r>
            <a:r>
              <a:rPr kumimoji="1" lang="zh-CN" altLang="en-US" dirty="0"/>
              <a:t>这一层，整体看下来可以分为访问控制、多协议适配、通用业务能力、治理能力以及工具可观测这几个功能模块</a:t>
            </a:r>
            <a:endParaRPr kumimoji="1" lang="en-US" altLang="zh-CN"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8</a:t>
            </a:fld>
            <a:endParaRPr lang="zh-CN" altLang="en-US"/>
          </a:p>
        </p:txBody>
      </p:sp>
    </p:spTree>
    <p:extLst>
      <p:ext uri="{BB962C8B-B14F-4D97-AF65-F5344CB8AC3E}">
        <p14:creationId xmlns:p14="http://schemas.microsoft.com/office/powerpoint/2010/main" val="421740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那么最终，我们</a:t>
            </a:r>
            <a:r>
              <a:rPr kumimoji="1" lang="en-US" altLang="zh-CN" dirty="0"/>
              <a:t>5.0</a:t>
            </a:r>
            <a:r>
              <a:rPr kumimoji="1" lang="zh-CN" altLang="en-US" dirty="0"/>
              <a:t>的整体的架构就如右图所示</a:t>
            </a:r>
            <a:endParaRPr kumimoji="1" lang="en-US" altLang="zh-CN" dirty="0"/>
          </a:p>
          <a:p>
            <a:r>
              <a:rPr kumimoji="1" lang="zh-CN" altLang="en-US" dirty="0"/>
              <a:t>对比</a:t>
            </a:r>
            <a:r>
              <a:rPr kumimoji="1" lang="en-US" altLang="zh-CN" dirty="0"/>
              <a:t>4.0</a:t>
            </a:r>
            <a:r>
              <a:rPr kumimoji="1" lang="zh-CN" altLang="en-US" dirty="0"/>
              <a:t>的架构，可以看见，在客户端和存储节点之间，多了一层</a:t>
            </a:r>
            <a:r>
              <a:rPr kumimoji="1" lang="en-US" altLang="zh-CN" dirty="0"/>
              <a:t>proxy</a:t>
            </a:r>
            <a:r>
              <a:rPr kumimoji="1" lang="zh-CN" altLang="en-US" dirty="0"/>
              <a:t>。客户端不再直接同存储节点交互，所有的流量全都收拢于</a:t>
            </a:r>
            <a:r>
              <a:rPr kumimoji="1" lang="en-US" altLang="zh-CN" dirty="0"/>
              <a:t>proxy</a:t>
            </a:r>
            <a:r>
              <a:rPr kumimoji="1" lang="zh-CN" altLang="en-US" dirty="0"/>
              <a:t>，由</a:t>
            </a:r>
            <a:r>
              <a:rPr kumimoji="1" lang="en-US" altLang="zh-CN" dirty="0"/>
              <a:t>proxy</a:t>
            </a:r>
            <a:r>
              <a:rPr kumimoji="1" lang="zh-CN" altLang="en-US" dirty="0"/>
              <a:t>同存储节点进行交互</a:t>
            </a:r>
            <a:endParaRPr kumimoji="1" lang="en-US" altLang="zh-CN" dirty="0"/>
          </a:p>
          <a:p>
            <a:r>
              <a:rPr kumimoji="1" lang="zh-CN" altLang="en-US" dirty="0"/>
              <a:t>那么</a:t>
            </a:r>
            <a:r>
              <a:rPr kumimoji="1" lang="en-US" altLang="zh-CN" dirty="0"/>
              <a:t>Proxy</a:t>
            </a:r>
            <a:r>
              <a:rPr kumimoji="1" lang="zh-CN" altLang="en-US" dirty="0"/>
              <a:t>就需要具备一下职责</a:t>
            </a:r>
            <a:endParaRPr kumimoji="1" lang="en-US" altLang="zh-CN" dirty="0"/>
          </a:p>
          <a:p>
            <a:pPr marL="228600" indent="-228600">
              <a:buAutoNum type="arabicPeriod"/>
            </a:pPr>
            <a:r>
              <a:rPr kumimoji="1" lang="zh-CN" altLang="en-US" dirty="0"/>
              <a:t>多协议适配。不仅需要兼容旧的</a:t>
            </a:r>
            <a:r>
              <a:rPr kumimoji="1" lang="en-US" altLang="zh-CN" dirty="0"/>
              <a:t>Remoting</a:t>
            </a:r>
            <a:r>
              <a:rPr kumimoji="1" lang="zh-CN" altLang="en-US" dirty="0"/>
              <a:t>协议，还需要支持新的基于</a:t>
            </a:r>
            <a:r>
              <a:rPr kumimoji="1" lang="en-US" altLang="zh-CN" dirty="0" err="1"/>
              <a:t>gRPC</a:t>
            </a:r>
            <a:r>
              <a:rPr kumimoji="1" lang="zh-CN" altLang="en-US" dirty="0"/>
              <a:t>的协议。未来基于现在这已有的架构，我们也可以很好支持更多的协议，例如 </a:t>
            </a:r>
            <a:r>
              <a:rPr kumimoji="1" lang="en-US" altLang="zh-CN" dirty="0"/>
              <a:t>HTTP</a:t>
            </a:r>
            <a:r>
              <a:rPr kumimoji="1" lang="zh-CN" altLang="en-US" dirty="0"/>
              <a:t>等等</a:t>
            </a:r>
            <a:endParaRPr kumimoji="1" lang="en-US" altLang="zh-CN" dirty="0"/>
          </a:p>
          <a:p>
            <a:pPr marL="228600" indent="-228600">
              <a:buAutoNum type="arabicPeriod"/>
            </a:pPr>
            <a:r>
              <a:rPr kumimoji="1" lang="zh-CN" altLang="en-US" dirty="0"/>
              <a:t>第二：由于客户端的流量都收拢于</a:t>
            </a:r>
            <a:r>
              <a:rPr kumimoji="1" lang="en-US" altLang="zh-CN" dirty="0"/>
              <a:t>proxy</a:t>
            </a:r>
            <a:r>
              <a:rPr kumimoji="1" lang="zh-CN" altLang="en-US" dirty="0"/>
              <a:t>，那么我们就很容易的做一些流量治理的相关工作，例如基于存储节点的健康状态，进行主动的隔离等等</a:t>
            </a:r>
            <a:endParaRPr kumimoji="1" lang="en-US" altLang="zh-CN" dirty="0"/>
          </a:p>
          <a:p>
            <a:pPr marL="228600" indent="-228600">
              <a:buAutoNum type="arabicPeriod"/>
            </a:pPr>
            <a:r>
              <a:rPr kumimoji="1" lang="zh-CN" altLang="en-US" dirty="0"/>
              <a:t>第三个是一些功能的拓展，例如支持各种权限控制体系，以及消息轨迹等可观测的一些能力可以在</a:t>
            </a:r>
            <a:r>
              <a:rPr kumimoji="1" lang="en-US" altLang="zh-CN" dirty="0"/>
              <a:t>proxy</a:t>
            </a:r>
            <a:r>
              <a:rPr kumimoji="1" lang="zh-CN" altLang="en-US" dirty="0"/>
              <a:t>上拓展出来，不需要我们的存储节点去做这些事情了</a:t>
            </a:r>
            <a:endParaRPr kumimoji="1" lang="en-US" altLang="zh-CN" dirty="0"/>
          </a:p>
          <a:p>
            <a:pPr marL="228600" indent="-228600">
              <a:buAutoNum type="arabicPeriod"/>
            </a:pPr>
            <a:r>
              <a:rPr kumimoji="1" lang="zh-CN" altLang="en-US" dirty="0"/>
              <a:t>另外，</a:t>
            </a:r>
            <a:r>
              <a:rPr kumimoji="1" lang="en-US" altLang="zh-CN" dirty="0"/>
              <a:t>Proxy</a:t>
            </a:r>
            <a:r>
              <a:rPr kumimoji="1" lang="zh-CN" altLang="en-US" dirty="0"/>
              <a:t>也承担了原先客户端通过</a:t>
            </a:r>
            <a:r>
              <a:rPr kumimoji="1" lang="en-US" altLang="zh-CN" dirty="0" err="1"/>
              <a:t>TopicRoute</a:t>
            </a:r>
            <a:r>
              <a:rPr kumimoji="1" lang="zh-CN" altLang="en-US" dirty="0"/>
              <a:t>进行路由发现的能力</a:t>
            </a:r>
            <a:endParaRPr kumimoji="1" lang="en-US" altLang="zh-CN" dirty="0"/>
          </a:p>
          <a:p>
            <a:pPr marL="228600" indent="-228600">
              <a:buAutoNum type="arabicPeriod"/>
            </a:pPr>
            <a:r>
              <a:rPr kumimoji="1" lang="zh-CN" altLang="en-US" dirty="0"/>
              <a:t>最后，</a:t>
            </a:r>
            <a:r>
              <a:rPr kumimoji="1" lang="en-US" altLang="zh-CN" dirty="0"/>
              <a:t>Proxy</a:t>
            </a:r>
            <a:r>
              <a:rPr kumimoji="1" lang="zh-CN" altLang="en-US" dirty="0"/>
              <a:t>将原先队列的消费模型映射成为了</a:t>
            </a:r>
            <a:r>
              <a:rPr kumimoji="1" lang="en-US" altLang="zh-CN" dirty="0"/>
              <a:t>pop</a:t>
            </a:r>
            <a:r>
              <a:rPr kumimoji="1" lang="zh-CN" altLang="en-US" dirty="0"/>
              <a:t>的消费模式，从之前的一个分区最多只能有一个客户端消费变成可以由多个客户端消费，解决了之前存在的消费者水平扩容能力差、单分区卡住等问题</a:t>
            </a:r>
            <a:endParaRPr kumimoji="1" lang="en-US" altLang="zh-CN" dirty="0"/>
          </a:p>
          <a:p>
            <a:pPr marL="0" indent="0">
              <a:buNone/>
            </a:pPr>
            <a:r>
              <a:rPr kumimoji="1" lang="zh-CN" altLang="en-US" dirty="0"/>
              <a:t>那么可以看出</a:t>
            </a:r>
            <a:r>
              <a:rPr kumimoji="1" lang="en-US" altLang="zh-CN" dirty="0"/>
              <a:t>Proxy</a:t>
            </a:r>
            <a:r>
              <a:rPr kumimoji="1" lang="zh-CN" altLang="en-US" dirty="0"/>
              <a:t>具备一下几个特性</a:t>
            </a:r>
            <a:endParaRPr kumimoji="1" lang="en-US" altLang="zh-CN" dirty="0"/>
          </a:p>
          <a:p>
            <a:pPr marL="228600" indent="-228600">
              <a:buAutoNum type="arabicPeriod"/>
            </a:pPr>
            <a:r>
              <a:rPr kumimoji="1" lang="en-US" altLang="zh-CN" dirty="0"/>
              <a:t>Stateless</a:t>
            </a:r>
            <a:r>
              <a:rPr kumimoji="1" lang="zh-CN" altLang="en-US" dirty="0"/>
              <a:t>的，可以根据业务流量进行快速扩容，并且不像之前的架构，每扩一个节点就需要一个</a:t>
            </a:r>
            <a:r>
              <a:rPr kumimoji="1" lang="en-US" altLang="zh-CN" dirty="0" err="1"/>
              <a:t>vip</a:t>
            </a:r>
            <a:r>
              <a:rPr kumimoji="1" lang="zh-CN" altLang="en-US" dirty="0"/>
              <a:t>，只需要把一组</a:t>
            </a:r>
            <a:r>
              <a:rPr kumimoji="1" lang="en-US" altLang="zh-CN" dirty="0"/>
              <a:t>proxy</a:t>
            </a:r>
            <a:r>
              <a:rPr kumimoji="1" lang="zh-CN" altLang="en-US" dirty="0"/>
              <a:t>挂在同一个</a:t>
            </a:r>
            <a:r>
              <a:rPr kumimoji="1" lang="en-US" altLang="zh-CN" dirty="0" err="1"/>
              <a:t>vip</a:t>
            </a:r>
            <a:r>
              <a:rPr kumimoji="1" lang="zh-CN" altLang="en-US" dirty="0"/>
              <a:t>下面即可</a:t>
            </a:r>
            <a:endParaRPr kumimoji="1" lang="en-US" altLang="zh-CN" dirty="0"/>
          </a:p>
          <a:p>
            <a:pPr marL="228600" indent="-228600">
              <a:buAutoNum type="arabicPeriod"/>
            </a:pPr>
            <a:r>
              <a:rPr kumimoji="1" lang="zh-CN" altLang="en-US" dirty="0"/>
              <a:t>计算型，</a:t>
            </a:r>
            <a:r>
              <a:rPr kumimoji="1" lang="en-US" altLang="zh-CN" dirty="0"/>
              <a:t>proxy</a:t>
            </a:r>
            <a:r>
              <a:rPr kumimoji="1" lang="zh-CN" altLang="en-US" dirty="0"/>
              <a:t>剥离的之前位于存储节点的许多计算相关的逻辑，让我们可以做更加精细化的弹性，如果计算逻辑重那么就扩</a:t>
            </a:r>
            <a:r>
              <a:rPr kumimoji="1" lang="en-US" altLang="zh-CN" dirty="0"/>
              <a:t>proxy</a:t>
            </a:r>
            <a:r>
              <a:rPr kumimoji="1" lang="zh-CN" altLang="en-US" dirty="0"/>
              <a:t>，如果磁盘</a:t>
            </a:r>
            <a:r>
              <a:rPr kumimoji="1" lang="en-US" altLang="zh-CN" dirty="0"/>
              <a:t>IO</a:t>
            </a:r>
            <a:r>
              <a:rPr kumimoji="1" lang="zh-CN" altLang="en-US" dirty="0"/>
              <a:t>压力高，那么就扩存储节点</a:t>
            </a:r>
            <a:endParaRPr kumimoji="1" lang="en-US" altLang="zh-CN" dirty="0"/>
          </a:p>
          <a:p>
            <a:pPr marL="0" indent="0">
              <a:buNone/>
            </a:pPr>
            <a:r>
              <a:rPr kumimoji="1" lang="zh-CN" altLang="en-US" dirty="0"/>
              <a:t>我们回顾一下之前</a:t>
            </a:r>
            <a:r>
              <a:rPr kumimoji="1" lang="en-US" altLang="zh-CN" dirty="0"/>
              <a:t>4.0</a:t>
            </a:r>
            <a:r>
              <a:rPr kumimoji="1" lang="zh-CN" altLang="en-US" dirty="0"/>
              <a:t>所存在的几个痛点，在</a:t>
            </a:r>
            <a:r>
              <a:rPr kumimoji="1" lang="en-US" altLang="zh-CN" dirty="0"/>
              <a:t>5.0</a:t>
            </a:r>
            <a:r>
              <a:rPr kumimoji="1" lang="zh-CN" altLang="en-US" dirty="0"/>
              <a:t>这个架构下是如何解决的</a:t>
            </a:r>
            <a:endParaRPr kumimoji="1" lang="en-US" altLang="zh-CN" dirty="0"/>
          </a:p>
          <a:p>
            <a:pPr marL="228600" indent="-228600">
              <a:buAutoNum type="arabicPeriod"/>
            </a:pPr>
            <a:r>
              <a:rPr kumimoji="1" lang="zh-CN" altLang="en-US" dirty="0"/>
              <a:t>运维成本高。在</a:t>
            </a:r>
            <a:r>
              <a:rPr kumimoji="1" lang="en-US" altLang="zh-CN" dirty="0"/>
              <a:t>5.0</a:t>
            </a:r>
            <a:r>
              <a:rPr kumimoji="1" lang="zh-CN" altLang="en-US" dirty="0"/>
              <a:t>下面，不再需要想之前那么每个存储节点都需要一个或者多个</a:t>
            </a:r>
            <a:r>
              <a:rPr kumimoji="1" lang="en-US" altLang="zh-CN" dirty="0" err="1"/>
              <a:t>vip</a:t>
            </a:r>
            <a:r>
              <a:rPr kumimoji="1" lang="zh-CN" altLang="en-US" dirty="0"/>
              <a:t>，只需要在一组</a:t>
            </a:r>
            <a:r>
              <a:rPr kumimoji="1" lang="en-US" altLang="zh-CN" dirty="0"/>
              <a:t>proxy</a:t>
            </a:r>
            <a:r>
              <a:rPr kumimoji="1" lang="zh-CN" altLang="en-US" dirty="0"/>
              <a:t>前面挂不同的</a:t>
            </a:r>
            <a:r>
              <a:rPr kumimoji="1" lang="en-US" altLang="zh-CN" dirty="0" err="1"/>
              <a:t>vip</a:t>
            </a:r>
            <a:r>
              <a:rPr kumimoji="1" lang="zh-CN" altLang="en-US" dirty="0"/>
              <a:t>就可以了，</a:t>
            </a:r>
            <a:r>
              <a:rPr kumimoji="1" lang="en-US" altLang="zh-CN" dirty="0" err="1"/>
              <a:t>vip</a:t>
            </a:r>
            <a:r>
              <a:rPr kumimoji="1" lang="zh-CN" altLang="en-US" dirty="0"/>
              <a:t>的数量和集群规模不再是一个正比的关系</a:t>
            </a:r>
            <a:endParaRPr kumimoji="1" lang="en-US" altLang="zh-CN" dirty="0"/>
          </a:p>
          <a:p>
            <a:pPr marL="228600" indent="-228600">
              <a:buAutoNum type="arabicPeriod"/>
            </a:pPr>
            <a:r>
              <a:rPr kumimoji="1" lang="zh-CN" altLang="en-US" dirty="0"/>
              <a:t>客户端逻辑重。我们将客户端的一些复杂的无状态的能力移动到</a:t>
            </a:r>
            <a:r>
              <a:rPr kumimoji="1" lang="en-US" altLang="zh-CN" dirty="0"/>
              <a:t>proxy</a:t>
            </a:r>
            <a:r>
              <a:rPr kumimoji="1" lang="zh-CN" altLang="en-US" dirty="0"/>
              <a:t>，降低了客户端的开发门槛</a:t>
            </a:r>
            <a:endParaRPr kumimoji="1" lang="en-US" altLang="zh-CN" dirty="0"/>
          </a:p>
          <a:p>
            <a:pPr marL="228600" indent="-228600">
              <a:buAutoNum type="arabicPeriod"/>
            </a:pPr>
            <a:r>
              <a:rPr kumimoji="1" lang="zh-CN" altLang="en-US" dirty="0"/>
              <a:t>消费者水平扩容、客户端卡住导致消息堆积以及客户端重启相互影响的问题。这些都是由于之前是队列的消费模型导致的，那么在</a:t>
            </a:r>
            <a:r>
              <a:rPr kumimoji="1" lang="en-US" altLang="zh-CN" dirty="0"/>
              <a:t>5.0</a:t>
            </a:r>
            <a:r>
              <a:rPr kumimoji="1" lang="zh-CN" altLang="en-US" dirty="0"/>
              <a:t>下面，通过</a:t>
            </a:r>
            <a:r>
              <a:rPr kumimoji="1" lang="en-US" altLang="zh-CN" dirty="0"/>
              <a:t>proxy</a:t>
            </a:r>
            <a:r>
              <a:rPr kumimoji="1" lang="zh-CN" altLang="en-US" dirty="0"/>
              <a:t>映射，我们将其变成了消息模型，从根本上解决了这些问题</a:t>
            </a:r>
            <a:endParaRPr kumimoji="1" lang="en-US" altLang="zh-CN"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9</a:t>
            </a:fld>
            <a:endParaRPr lang="zh-CN" altLang="en-US"/>
          </a:p>
        </p:txBody>
      </p:sp>
    </p:spTree>
    <p:extLst>
      <p:ext uri="{BB962C8B-B14F-4D97-AF65-F5344CB8AC3E}">
        <p14:creationId xmlns:p14="http://schemas.microsoft.com/office/powerpoint/2010/main" val="358404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10</a:t>
            </a:fld>
            <a:endParaRPr lang="zh-CN" altLang="en-US"/>
          </a:p>
        </p:txBody>
      </p:sp>
    </p:spTree>
    <p:extLst>
      <p:ext uri="{BB962C8B-B14F-4D97-AF65-F5344CB8AC3E}">
        <p14:creationId xmlns:p14="http://schemas.microsoft.com/office/powerpoint/2010/main" val="127958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之前有提到</a:t>
            </a:r>
            <a:r>
              <a:rPr kumimoji="1" lang="en-US" altLang="zh-CN" dirty="0"/>
              <a:t>proxy</a:t>
            </a:r>
            <a:r>
              <a:rPr kumimoji="1" lang="zh-CN" altLang="en-US" dirty="0"/>
              <a:t>里面有一个职责是多协议适配，那么我们具体是怎么做的呢</a:t>
            </a:r>
            <a:endParaRPr kumimoji="1" lang="en-US" altLang="zh-CN" dirty="0"/>
          </a:p>
          <a:p>
            <a:r>
              <a:rPr kumimoji="1" lang="zh-CN" altLang="en-US" dirty="0"/>
              <a:t>在</a:t>
            </a:r>
            <a:r>
              <a:rPr kumimoji="1" lang="en-US" altLang="zh-CN" dirty="0"/>
              <a:t>proxy</a:t>
            </a:r>
            <a:r>
              <a:rPr kumimoji="1" lang="zh-CN" altLang="en-US" dirty="0"/>
              <a:t>分层上面，我们会有一层协议适配层，通过不同的端口支持不同的协议，通过组合</a:t>
            </a:r>
            <a:r>
              <a:rPr kumimoji="1" lang="en-US" altLang="zh-CN" dirty="0" err="1"/>
              <a:t>messagingProcessor</a:t>
            </a:r>
            <a:r>
              <a:rPr kumimoji="1" lang="zh-CN" altLang="en-US" dirty="0"/>
              <a:t>的原子能力，将不同的协议翻译成统一的</a:t>
            </a:r>
            <a:r>
              <a:rPr kumimoji="1" lang="en-US" altLang="zh-CN" dirty="0" err="1"/>
              <a:t>rocketmq</a:t>
            </a:r>
            <a:r>
              <a:rPr kumimoji="1" lang="zh-CN" altLang="en-US" dirty="0"/>
              <a:t>内部的</a:t>
            </a:r>
            <a:r>
              <a:rPr kumimoji="1" lang="en-US" altLang="zh-CN" dirty="0"/>
              <a:t>remoting</a:t>
            </a:r>
            <a:r>
              <a:rPr kumimoji="1" lang="zh-CN" altLang="en-US" dirty="0"/>
              <a:t>协议同存储节点进行交互</a:t>
            </a:r>
            <a:endParaRPr kumimoji="1" lang="en-US" altLang="zh-CN" dirty="0"/>
          </a:p>
          <a:p>
            <a:r>
              <a:rPr kumimoji="1" lang="zh-CN" altLang="en-US" dirty="0"/>
              <a:t>那么我们使用</a:t>
            </a:r>
            <a:r>
              <a:rPr kumimoji="1" lang="en-US" altLang="zh-CN" dirty="0" err="1"/>
              <a:t>gRPC</a:t>
            </a:r>
            <a:r>
              <a:rPr kumimoji="1" lang="zh-CN" altLang="en-US" dirty="0"/>
              <a:t>协议有什么好处呢，一个最大的好处是基于</a:t>
            </a:r>
            <a:r>
              <a:rPr kumimoji="1" lang="en-US" altLang="zh-CN" dirty="0" err="1"/>
              <a:t>gRPC</a:t>
            </a:r>
            <a:r>
              <a:rPr kumimoji="1" lang="zh-CN" altLang="en-US" dirty="0"/>
              <a:t>的标准性，让客户端开发者可以将更多的精力放在消息领域的业务逻辑上面，打造一个更加轻量的</a:t>
            </a:r>
            <a:r>
              <a:rPr kumimoji="1" lang="en-US" altLang="zh-CN" dirty="0" err="1"/>
              <a:t>sdk</a:t>
            </a:r>
            <a:endParaRPr kumimoji="1" lang="zh-CN" altLang="en-US"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11</a:t>
            </a:fld>
            <a:endParaRPr lang="zh-CN" altLang="en-US"/>
          </a:p>
        </p:txBody>
      </p:sp>
    </p:spTree>
    <p:extLst>
      <p:ext uri="{BB962C8B-B14F-4D97-AF65-F5344CB8AC3E}">
        <p14:creationId xmlns:p14="http://schemas.microsoft.com/office/powerpoint/2010/main" val="343540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具体来看的话新的多语言客户端拥有一下几个特性</a:t>
            </a:r>
            <a:endParaRPr kumimoji="1" lang="en-US" altLang="zh-CN" dirty="0"/>
          </a:p>
          <a:p>
            <a:pPr marL="228600" indent="-228600">
              <a:buAutoNum type="arabicPeriod"/>
            </a:pPr>
            <a:r>
              <a:rPr kumimoji="1" lang="zh-CN" altLang="en-US" dirty="0"/>
              <a:t>全新的极简</a:t>
            </a:r>
            <a:r>
              <a:rPr kumimoji="1" lang="en-US" altLang="zh-CN" dirty="0"/>
              <a:t>API</a:t>
            </a:r>
            <a:r>
              <a:rPr kumimoji="1" lang="zh-CN" altLang="en-US" dirty="0"/>
              <a:t>。引入的</a:t>
            </a:r>
            <a:r>
              <a:rPr kumimoji="1" lang="en-US" altLang="zh-CN" dirty="0" err="1"/>
              <a:t>SimpleConsumer</a:t>
            </a:r>
            <a:r>
              <a:rPr kumimoji="1" lang="zh-CN" altLang="en-US" dirty="0"/>
              <a:t>支持按消息模型来进行消费</a:t>
            </a:r>
            <a:endParaRPr kumimoji="1" lang="en-US" altLang="zh-CN" dirty="0"/>
          </a:p>
          <a:p>
            <a:pPr marL="228600" indent="-228600">
              <a:buAutoNum type="arabicPeriod"/>
            </a:pPr>
            <a:r>
              <a:rPr kumimoji="1" lang="zh-CN" altLang="en-US" dirty="0"/>
              <a:t>通信层采用</a:t>
            </a:r>
            <a:r>
              <a:rPr kumimoji="1" lang="en-US" altLang="zh-CN" dirty="0" err="1"/>
              <a:t>gRPC</a:t>
            </a:r>
            <a:r>
              <a:rPr kumimoji="1" lang="en-US" altLang="zh-CN" dirty="0"/>
              <a:t>,</a:t>
            </a:r>
            <a:r>
              <a:rPr kumimoji="1" lang="zh-CN" altLang="en-US" dirty="0"/>
              <a:t>让</a:t>
            </a:r>
            <a:r>
              <a:rPr kumimoji="1" lang="en-US" altLang="zh-CN" dirty="0" err="1"/>
              <a:t>rocketmq</a:t>
            </a:r>
            <a:r>
              <a:rPr kumimoji="1" lang="zh-CN" altLang="en-US" dirty="0"/>
              <a:t>更加的容易被集成，也可以快速生成通信层代码。现阶段已经</a:t>
            </a:r>
            <a:r>
              <a:rPr kumimoji="1" lang="en-US" altLang="zh-CN" dirty="0"/>
              <a:t>release</a:t>
            </a:r>
            <a:r>
              <a:rPr kumimoji="1" lang="zh-CN" altLang="en-US" dirty="0"/>
              <a:t>了</a:t>
            </a:r>
            <a:r>
              <a:rPr kumimoji="1" lang="en-US" altLang="zh-CN" dirty="0"/>
              <a:t>java,</a:t>
            </a:r>
            <a:r>
              <a:rPr kumimoji="1" lang="zh-CN" altLang="en-US" dirty="0"/>
              <a:t> </a:t>
            </a:r>
            <a:r>
              <a:rPr kumimoji="1" lang="en-US" altLang="zh-CN" dirty="0"/>
              <a:t>go,</a:t>
            </a:r>
            <a:r>
              <a:rPr kumimoji="1" lang="zh-CN" altLang="en-US" dirty="0"/>
              <a:t> </a:t>
            </a:r>
            <a:r>
              <a:rPr kumimoji="1" lang="en-US" altLang="zh-CN" dirty="0" err="1"/>
              <a:t>c++</a:t>
            </a:r>
            <a:r>
              <a:rPr kumimoji="1" lang="en-US" altLang="zh-CN" dirty="0"/>
              <a:t>,</a:t>
            </a:r>
            <a:r>
              <a:rPr kumimoji="1" lang="zh-CN" altLang="en-US" dirty="0"/>
              <a:t> </a:t>
            </a:r>
            <a:r>
              <a:rPr kumimoji="1" lang="en-US" altLang="zh-CN" dirty="0" err="1"/>
              <a:t>.net</a:t>
            </a:r>
            <a:r>
              <a:rPr kumimoji="1" lang="zh-CN" altLang="en-US" dirty="0"/>
              <a:t> 和 </a:t>
            </a:r>
            <a:r>
              <a:rPr kumimoji="1" lang="en-US" altLang="zh-CN" dirty="0"/>
              <a:t>rust</a:t>
            </a:r>
            <a:r>
              <a:rPr kumimoji="1" lang="zh-CN" altLang="en-US" dirty="0"/>
              <a:t>的</a:t>
            </a:r>
            <a:r>
              <a:rPr kumimoji="1" lang="en-US" altLang="zh-CN" dirty="0" err="1"/>
              <a:t>sdk</a:t>
            </a:r>
            <a:endParaRPr kumimoji="1" lang="en-US" altLang="zh-CN" dirty="0"/>
          </a:p>
          <a:p>
            <a:pPr marL="228600" indent="-228600">
              <a:buAutoNum type="arabicPeriod"/>
            </a:pPr>
            <a:r>
              <a:rPr kumimoji="1" lang="zh-CN" altLang="en-US" dirty="0"/>
              <a:t>轻量级实现。将一些功能移动到服务端实现，大幅度降低了客户端的复杂度</a:t>
            </a:r>
            <a:endParaRPr kumimoji="1" lang="en-US" altLang="zh-CN" dirty="0"/>
          </a:p>
          <a:p>
            <a:pPr marL="228600" indent="-228600">
              <a:buAutoNum type="arabicPeriod"/>
            </a:pPr>
            <a:r>
              <a:rPr kumimoji="1" lang="zh-CN" altLang="en-US" dirty="0"/>
              <a:t>云原生可观测性。对于使用者来说，</a:t>
            </a:r>
            <a:r>
              <a:rPr kumimoji="1" lang="en-US" altLang="zh-CN" dirty="0" err="1"/>
              <a:t>sdk</a:t>
            </a:r>
            <a:r>
              <a:rPr kumimoji="1" lang="zh-CN" altLang="en-US" dirty="0"/>
              <a:t>能够提供更好的可观测性那么是很有助于保障业务的稳定性的。所以，新</a:t>
            </a:r>
            <a:r>
              <a:rPr kumimoji="1" lang="en-US" altLang="zh-CN" dirty="0" err="1"/>
              <a:t>sdk</a:t>
            </a:r>
            <a:r>
              <a:rPr kumimoji="1" lang="zh-CN" altLang="en-US" dirty="0"/>
              <a:t>依托于</a:t>
            </a:r>
            <a:r>
              <a:rPr kumimoji="1" lang="en-US" altLang="zh-CN" dirty="0" err="1"/>
              <a:t>opentelemetry</a:t>
            </a:r>
            <a:r>
              <a:rPr kumimoji="1" lang="zh-CN" altLang="en-US" dirty="0"/>
              <a:t>标准，让用户可以把</a:t>
            </a:r>
            <a:r>
              <a:rPr kumimoji="1" lang="en-US" altLang="zh-CN" dirty="0" err="1"/>
              <a:t>sdk</a:t>
            </a:r>
            <a:r>
              <a:rPr kumimoji="1" lang="zh-CN" altLang="en-US" dirty="0"/>
              <a:t>的指标很方便的集成到自己的监控体系里面</a:t>
            </a:r>
            <a:endParaRPr kumimoji="1" lang="en-US" altLang="zh-CN" dirty="0"/>
          </a:p>
        </p:txBody>
      </p:sp>
      <p:sp>
        <p:nvSpPr>
          <p:cNvPr id="4" name="灯片编号占位符 3"/>
          <p:cNvSpPr>
            <a:spLocks noGrp="1"/>
          </p:cNvSpPr>
          <p:nvPr>
            <p:ph type="sldNum" sz="quarter" idx="5"/>
          </p:nvPr>
        </p:nvSpPr>
        <p:spPr/>
        <p:txBody>
          <a:bodyPr/>
          <a:lstStyle/>
          <a:p>
            <a:fld id="{FBAF1ADF-B09C-4EA2-B027-1DD176C9893A}" type="slidenum">
              <a:rPr lang="zh-CN" altLang="en-US" smtClean="0"/>
              <a:t>12</a:t>
            </a:fld>
            <a:endParaRPr lang="zh-CN" altLang="en-US"/>
          </a:p>
        </p:txBody>
      </p:sp>
    </p:spTree>
    <p:extLst>
      <p:ext uri="{BB962C8B-B14F-4D97-AF65-F5344CB8AC3E}">
        <p14:creationId xmlns:p14="http://schemas.microsoft.com/office/powerpoint/2010/main" val="4007097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6.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2.png"/><Relationship Id="rId2" Type="http://schemas.openxmlformats.org/officeDocument/2006/relationships/tags" Target="../tags/tag21.xml"/><Relationship Id="rId16" Type="http://schemas.openxmlformats.org/officeDocument/2006/relationships/image" Target="../media/image5.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0.png"/><Relationship Id="rId10" Type="http://schemas.openxmlformats.org/officeDocument/2006/relationships/tags" Target="../tags/tag29.xml"/><Relationship Id="rId19" Type="http://schemas.openxmlformats.org/officeDocument/2006/relationships/image" Target="../media/image7.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黑体" panose="02010609060101010101" charset="-122"/>
                <a:ea typeface="黑体" panose="02010609060101010101" charset="-122"/>
                <a:cs typeface="黑体" panose="02010609060101010101" charset="-122"/>
              </a:defRPr>
            </a:lvl1pPr>
          </a:lstStyle>
          <a:p>
            <a:r>
              <a:rPr lang="zh-CN" altLang="en-US"/>
              <a:t>单击此处编辑</a:t>
            </a:r>
            <a:br>
              <a:rPr lang="zh-CN" altLang="en-US"/>
            </a:br>
            <a:r>
              <a:rPr lang="zh-CN" altLang="en-US"/>
              <a:t>母版标题样式</a:t>
            </a:r>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p:nvPr>
        </p:nvSpPr>
        <p:spPr>
          <a:xfrm>
            <a:off x="756920" y="3779520"/>
            <a:ext cx="6135370" cy="866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4">
            <a:alphaModFix amt="23000"/>
          </a:blip>
          <a:stretch>
            <a:fillRect/>
          </a:stretch>
        </p:blipFill>
        <p:spPr>
          <a:xfrm>
            <a:off x="3669665" y="-635"/>
            <a:ext cx="8421370" cy="6858000"/>
          </a:xfrm>
          <a:prstGeom prst="rect">
            <a:avLst/>
          </a:prstGeom>
        </p:spPr>
      </p:pic>
      <p:pic>
        <p:nvPicPr>
          <p:cNvPr id="24" name="图片 23" descr="LOGO"/>
          <p:cNvPicPr>
            <a:picLocks noChangeAspect="1"/>
          </p:cNvPicPr>
          <p:nvPr userDrawn="1">
            <p:custDataLst>
              <p:tags r:id="rId1"/>
            </p:custDataLst>
          </p:nvPr>
        </p:nvPicPr>
        <p:blipFill>
          <a:blip r:embed="rId5"/>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2"/>
            </p:custDataLst>
          </p:nvPr>
        </p:nvPicPr>
        <p:blipFill>
          <a:blip r:embed="rId6"/>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vl1pPr>
            <a:lvl2pPr marL="457200" indent="0">
              <a:buNone/>
              <a:defRPr/>
            </a:lvl2pPr>
          </a:lstStyle>
          <a:p>
            <a:pPr lvl="0"/>
            <a:r>
              <a:rPr lang="zh-CN" altLang="en-US"/>
              <a:t>单击此处编辑母版文本样式</a:t>
            </a:r>
          </a:p>
        </p:txBody>
      </p:sp>
      <p:pic>
        <p:nvPicPr>
          <p:cNvPr id="23" name="图片 22" descr="小O"/>
          <p:cNvPicPr>
            <a:picLocks noChangeAspect="1"/>
          </p:cNvPicPr>
          <p:nvPr userDrawn="1"/>
        </p:nvPicPr>
        <p:blipFill>
          <a:blip r:embed="rId7"/>
          <a:stretch>
            <a:fillRect/>
          </a:stretch>
        </p:blipFill>
        <p:spPr>
          <a:xfrm>
            <a:off x="10833100" y="3560445"/>
            <a:ext cx="547370" cy="6172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7"/>
          <a:stretch>
            <a:fillRect/>
          </a:stretch>
        </p:blipFill>
        <p:spPr>
          <a:xfrm>
            <a:off x="9364345" y="561975"/>
            <a:ext cx="1807845" cy="608965"/>
          </a:xfrm>
          <a:prstGeom prst="rect">
            <a:avLst/>
          </a:prstGeom>
        </p:spPr>
      </p:pic>
      <p:sp>
        <p:nvSpPr>
          <p:cNvPr id="9" name="椭圆 8"/>
          <p:cNvSpPr/>
          <p:nvPr userDrawn="1">
            <p:custDataLst>
              <p:tags r:id="rId2"/>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3"/>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山3"/>
          <p:cNvPicPr>
            <a:picLocks noChangeAspect="1"/>
          </p:cNvPicPr>
          <p:nvPr userDrawn="1">
            <p:custDataLst>
              <p:tags r:id="rId4"/>
            </p:custDataLst>
          </p:nvPr>
        </p:nvPicPr>
        <p:blipFill>
          <a:blip r:embed="rId8"/>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9"/>
          <a:stretch>
            <a:fillRect/>
          </a:stretch>
        </p:blipFill>
        <p:spPr>
          <a:xfrm flipH="1">
            <a:off x="635" y="4455160"/>
            <a:ext cx="2573020" cy="2484755"/>
          </a:xfrm>
          <a:prstGeom prst="rect">
            <a:avLst/>
          </a:prstGeom>
        </p:spPr>
      </p:pic>
      <p:sp>
        <p:nvSpPr>
          <p:cNvPr id="6" name="椭圆 5"/>
          <p:cNvSpPr/>
          <p:nvPr userDrawn="1">
            <p:custDataLst>
              <p:tags r:id="rId5"/>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7"/>
          <p:cNvSpPr>
            <a:spLocks noGrp="1"/>
          </p:cNvSpPr>
          <p:nvPr>
            <p:ph idx="1"/>
          </p:nvPr>
        </p:nvSpPr>
        <p:spPr/>
        <p:txBody>
          <a:bodyPr/>
          <a:lstStyle>
            <a:lvl1pPr marL="0" indent="0">
              <a:buNone/>
              <a:defRPr/>
            </a:lvl1pPr>
            <a:lvl2pPr marL="457200" indent="0">
              <a:buNone/>
              <a:defRPr/>
            </a:lvl2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B99A3A-7869-41F2-BAD1-8578154A79BE}" type="datetimeFigureOut">
              <a:rPr lang="zh-CN" altLang="en-US" smtClean="0"/>
              <a:t>2023/10/26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8" name="图片 7" descr="山1"/>
          <p:cNvPicPr>
            <a:picLocks noChangeAspect="1"/>
          </p:cNvPicPr>
          <p:nvPr userDrawn="1"/>
        </p:nvPicPr>
        <p:blipFill>
          <a:blip r:embed="rId3"/>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1"/>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B99A3A-7869-41F2-BAD1-8578154A79BE}" type="datetimeFigureOut">
              <a:rPr lang="zh-CN" altLang="en-US" smtClean="0"/>
              <a:t>2023/10/26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5"/>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2"/>
            </p:custDataLst>
          </p:nvPr>
        </p:nvPicPr>
        <p:blipFill>
          <a:blip r:embed="rId6"/>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3"/>
            </p:custDataLst>
          </p:nvPr>
        </p:nvPicPr>
        <p:blipFill>
          <a:blip r:embed="rId7"/>
          <a:stretch>
            <a:fillRect/>
          </a:stretch>
        </p:blipFill>
        <p:spPr>
          <a:xfrm flipH="1">
            <a:off x="-104775" y="5579110"/>
            <a:ext cx="3269615" cy="2165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defRPr>
            </a:lvl1pPr>
          </a:lstStyle>
          <a:p>
            <a:r>
              <a:rPr lang="zh-CN" altLang="en-US"/>
              <a:t>单击此处编辑母版标题样式</a:t>
            </a:r>
          </a:p>
        </p:txBody>
      </p:sp>
      <p:sp>
        <p:nvSpPr>
          <p:cNvPr id="3" name="内容占位符 2"/>
          <p:cNvSpPr>
            <a:spLocks noGrp="1"/>
          </p:cNvSpPr>
          <p:nvPr>
            <p:ph idx="1"/>
          </p:nvPr>
        </p:nvSpPr>
        <p:spPr/>
        <p:txBody>
          <a:bodyPr/>
          <a:lstStyle>
            <a:lvl1pPr marL="0" indent="0">
              <a:buNone/>
              <a:defRPr>
                <a:solidFill>
                  <a:srgbClr val="445185"/>
                </a:solidFill>
              </a:defRPr>
            </a:lvl1pPr>
            <a:lvl2pPr marL="457200" indent="0">
              <a:buNone/>
              <a:defRPr/>
            </a:lvl2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B99A3A-7869-41F2-BAD1-8578154A79BE}" type="datetimeFigureOut">
              <a:rPr lang="zh-CN" altLang="en-US" smtClean="0"/>
              <a:t>2023/10/26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t>‹#›</a:t>
            </a:fld>
            <a:endParaRPr lang="zh-CN" altLang="en-US"/>
          </a:p>
        </p:txBody>
      </p:sp>
      <p:pic>
        <p:nvPicPr>
          <p:cNvPr id="24" name="图片 23" descr="LOGO"/>
          <p:cNvPicPr>
            <a:picLocks noChangeAspect="1"/>
          </p:cNvPicPr>
          <p:nvPr userDrawn="1">
            <p:custDataLst>
              <p:tags r:id="rId1"/>
            </p:custDataLst>
          </p:nvPr>
        </p:nvPicPr>
        <p:blipFill>
          <a:blip r:embed="rId6"/>
          <a:stretch>
            <a:fillRect/>
          </a:stretch>
        </p:blipFill>
        <p:spPr>
          <a:xfrm>
            <a:off x="9364345" y="561975"/>
            <a:ext cx="1807845" cy="608965"/>
          </a:xfrm>
          <a:prstGeom prst="rect">
            <a:avLst/>
          </a:prstGeom>
        </p:spPr>
      </p:pic>
      <p:pic>
        <p:nvPicPr>
          <p:cNvPr id="7" name="图片 6" descr="山3"/>
          <p:cNvPicPr>
            <a:picLocks noChangeAspect="1"/>
          </p:cNvPicPr>
          <p:nvPr userDrawn="1"/>
        </p:nvPicPr>
        <p:blipFill>
          <a:blip r:embed="rId7"/>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8"/>
          <a:stretch>
            <a:fillRect/>
          </a:stretch>
        </p:blipFill>
        <p:spPr>
          <a:xfrm>
            <a:off x="0" y="5182870"/>
            <a:ext cx="2282190" cy="1675130"/>
          </a:xfrm>
          <a:prstGeom prst="rect">
            <a:avLst/>
          </a:prstGeom>
        </p:spPr>
      </p:pic>
      <p:sp>
        <p:nvSpPr>
          <p:cNvPr id="19" name="椭圆 18"/>
          <p:cNvSpPr/>
          <p:nvPr userDrawn="1">
            <p:custDataLst>
              <p:tags r:id="rId2"/>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3"/>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8" name="Rectangle 50"/>
          <p:cNvSpPr/>
          <p:nvPr userDrawn="1">
            <p:custDataLst>
              <p:tags r:id="rId1"/>
            </p:custDataLst>
          </p:nvPr>
        </p:nvSpPr>
        <p:spPr>
          <a:xfrm>
            <a:off x="1011945" y="3774594"/>
            <a:ext cx="2672080" cy="1383665"/>
          </a:xfrm>
          <a:prstGeom prst="rect">
            <a:avLst/>
          </a:prstGeom>
        </p:spPr>
        <p:txBody>
          <a:bodyPr wrap="none">
            <a:spAutoFit/>
          </a:bodyPr>
          <a:lstStyle/>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微信公众号：开源社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视频号：开源社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新浪微博：开源社</a:t>
            </a:r>
          </a:p>
          <a:p>
            <a:pPr algn="l">
              <a:lnSpc>
                <a:spcPct val="150000"/>
              </a:lnSpc>
            </a:pPr>
            <a:r>
              <a:rPr lang="en-US" sz="1400" kern="1700" dirty="0">
                <a:solidFill>
                  <a:srgbClr val="445185"/>
                </a:solidFill>
                <a:latin typeface="黑体" panose="02010609060101010101" charset="-122"/>
                <a:ea typeface="黑体" panose="02010609060101010101" charset="-122"/>
                <a:cs typeface="黑体" panose="02010609060101010101" charset="-122"/>
              </a:rPr>
              <a:t>B</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站：</a:t>
            </a:r>
            <a:r>
              <a:rPr lang="zh-CN" altLang="en-US" sz="1400" kern="1700" dirty="0">
                <a:solidFill>
                  <a:srgbClr val="445185"/>
                </a:solidFill>
                <a:latin typeface="黑体" panose="02010609060101010101" charset="-122"/>
                <a:ea typeface="黑体" panose="02010609060101010101" charset="-122"/>
                <a:cs typeface="黑体" panose="02010609060101010101" charset="-122"/>
                <a:sym typeface="+mn-ea"/>
              </a:rPr>
              <a:t>开源社</a:t>
            </a:r>
            <a:r>
              <a:rPr lang="en-US" sz="1400" kern="1700" dirty="0">
                <a:solidFill>
                  <a:srgbClr val="445185"/>
                </a:solidFill>
                <a:latin typeface="黑体" panose="02010609060101010101" charset="-122"/>
                <a:ea typeface="黑体" panose="02010609060101010101" charset="-122"/>
                <a:cs typeface="黑体" panose="02010609060101010101" charset="-122"/>
                <a:sym typeface="+mn-ea"/>
              </a:rPr>
              <a:t>KAIYUANSHE</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p:txBody>
      </p:sp>
      <p:sp>
        <p:nvSpPr>
          <p:cNvPr id="40" name="Rectangle 50"/>
          <p:cNvSpPr/>
          <p:nvPr userDrawn="1">
            <p:custDataLst>
              <p:tags r:id="rId2"/>
            </p:custDataLst>
          </p:nvPr>
        </p:nvSpPr>
        <p:spPr>
          <a:xfrm>
            <a:off x="4531809" y="3774594"/>
            <a:ext cx="2405380" cy="1383665"/>
          </a:xfrm>
          <a:prstGeom prst="rect">
            <a:avLst/>
          </a:prstGeom>
        </p:spPr>
        <p:txBody>
          <a:bodyPr wrap="none">
            <a:spAutoFit/>
          </a:bodyPr>
          <a:lstStyle/>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简书：开源社</a:t>
            </a:r>
          </a:p>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头条：开源社</a:t>
            </a: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Facebook</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a:t>
            </a:r>
            <a:r>
              <a:rPr lang="en-US" altLang="zh-CN" sz="1400" kern="1700" dirty="0" err="1">
                <a:solidFill>
                  <a:srgbClr val="445185"/>
                </a:solidFill>
                <a:latin typeface="黑体" panose="02010609060101010101" charset="-122"/>
                <a:ea typeface="黑体" panose="02010609060101010101" charset="-122"/>
                <a:cs typeface="黑体" panose="02010609060101010101" charset="-122"/>
              </a:rPr>
              <a:t>KaiyuansheChina</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Twitter</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：开源社</a:t>
            </a:r>
            <a:r>
              <a:rPr lang="en-US" altLang="zh-CN" sz="1400" kern="1700" dirty="0">
                <a:solidFill>
                  <a:srgbClr val="445185"/>
                </a:solidFill>
                <a:latin typeface="黑体" panose="02010609060101010101" charset="-122"/>
                <a:ea typeface="黑体" panose="02010609060101010101" charset="-122"/>
                <a:cs typeface="黑体" panose="02010609060101010101" charset="-122"/>
              </a:rPr>
              <a:t>KAIYUANSHE</a:t>
            </a:r>
          </a:p>
        </p:txBody>
      </p:sp>
      <p:grpSp>
        <p:nvGrpSpPr>
          <p:cNvPr id="30" name="组合 29"/>
          <p:cNvGrpSpPr/>
          <p:nvPr userDrawn="1"/>
        </p:nvGrpSpPr>
        <p:grpSpPr>
          <a:xfrm>
            <a:off x="8078470" y="3173095"/>
            <a:ext cx="1470025" cy="2292130"/>
            <a:chOff x="15532" y="5341"/>
            <a:chExt cx="2488" cy="3878"/>
          </a:xfrm>
        </p:grpSpPr>
        <p:sp>
          <p:nvSpPr>
            <p:cNvPr id="5" name="矩形 4"/>
            <p:cNvSpPr/>
            <p:nvPr>
              <p:custDataLst>
                <p:tags r:id="rId10"/>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11"/>
              </p:custDataLst>
            </p:nvPr>
          </p:nvSpPr>
          <p:spPr>
            <a:xfrm>
              <a:off x="15532" y="8804"/>
              <a:ext cx="2488" cy="415"/>
            </a:xfrm>
            <a:prstGeom prst="rect">
              <a:avLst/>
            </a:prstGeom>
            <a:noFill/>
          </p:spPr>
          <p:txBody>
            <a:bodyPr wrap="square" rtlCol="0">
              <a:spAutoFit/>
            </a:bodyPr>
            <a:lstStyle/>
            <a:p>
              <a:pPr algn="ctr"/>
              <a:r>
                <a:rPr lang="zh-CN" altLang="en-US" sz="1000" dirty="0">
                  <a:solidFill>
                    <a:srgbClr val="445185"/>
                  </a:solidFill>
                  <a:latin typeface="黑体" panose="02010609060101010101" charset="-122"/>
                  <a:ea typeface="黑体" panose="02010609060101010101" charset="-122"/>
                </a:rPr>
                <a:t>扫码关注开源社公众号</a:t>
              </a:r>
            </a:p>
          </p:txBody>
        </p:sp>
        <p:pic>
          <p:nvPicPr>
            <p:cNvPr id="38" name="图片 37"/>
            <p:cNvPicPr>
              <a:picLocks noChangeAspect="1"/>
            </p:cNvPicPr>
            <p:nvPr>
              <p:custDataLst>
                <p:tags r:id="rId12"/>
              </p:custDataLst>
            </p:nvPr>
          </p:nvPicPr>
          <p:blipFill>
            <a:blip r:embed="rId15">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13"/>
              </p:custDataLst>
            </p:nvPr>
          </p:nvPicPr>
          <p:blipFill>
            <a:blip r:embed="rId16"/>
            <a:stretch>
              <a:fillRect/>
            </a:stretch>
          </p:blipFill>
          <p:spPr>
            <a:xfrm rot="20940000">
              <a:off x="16312" y="5341"/>
              <a:ext cx="980" cy="1105"/>
            </a:xfrm>
            <a:prstGeom prst="rect">
              <a:avLst/>
            </a:prstGeom>
          </p:spPr>
        </p:pic>
      </p:grpSp>
      <p:pic>
        <p:nvPicPr>
          <p:cNvPr id="24" name="图片 23" descr="LOGO"/>
          <p:cNvPicPr>
            <a:picLocks noChangeAspect="1"/>
          </p:cNvPicPr>
          <p:nvPr userDrawn="1">
            <p:custDataLst>
              <p:tags r:id="rId3"/>
            </p:custDataLst>
          </p:nvPr>
        </p:nvPicPr>
        <p:blipFill>
          <a:blip r:embed="rId17"/>
          <a:stretch>
            <a:fillRect/>
          </a:stretch>
        </p:blipFill>
        <p:spPr>
          <a:xfrm>
            <a:off x="9364345" y="561975"/>
            <a:ext cx="1807845" cy="608965"/>
          </a:xfrm>
          <a:prstGeom prst="rect">
            <a:avLst/>
          </a:prstGeom>
        </p:spPr>
      </p:pic>
      <p:sp>
        <p:nvSpPr>
          <p:cNvPr id="19" name="椭圆 18"/>
          <p:cNvSpPr/>
          <p:nvPr userDrawn="1">
            <p:custDataLst>
              <p:tags r:id="rId4"/>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userDrawn="1">
            <p:custDataLst>
              <p:tags r:id="rId5"/>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山3"/>
          <p:cNvPicPr>
            <a:picLocks noChangeAspect="1"/>
          </p:cNvPicPr>
          <p:nvPr userDrawn="1">
            <p:custDataLst>
              <p:tags r:id="rId6"/>
            </p:custDataLst>
          </p:nvPr>
        </p:nvPicPr>
        <p:blipFill>
          <a:blip r:embed="rId18"/>
          <a:stretch>
            <a:fillRect/>
          </a:stretch>
        </p:blipFill>
        <p:spPr>
          <a:xfrm flipH="1">
            <a:off x="-706755" y="5791835"/>
            <a:ext cx="3825875" cy="1066165"/>
          </a:xfrm>
          <a:prstGeom prst="rect">
            <a:avLst/>
          </a:prstGeom>
        </p:spPr>
      </p:pic>
      <p:sp>
        <p:nvSpPr>
          <p:cNvPr id="15" name="椭圆 14"/>
          <p:cNvSpPr/>
          <p:nvPr userDrawn="1">
            <p:custDataLst>
              <p:tags r:id="rId7"/>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山2"/>
          <p:cNvPicPr>
            <a:picLocks noChangeAspect="1"/>
          </p:cNvPicPr>
          <p:nvPr userDrawn="1">
            <p:custDataLst>
              <p:tags r:id="rId8"/>
            </p:custDataLst>
          </p:nvPr>
        </p:nvPicPr>
        <p:blipFill>
          <a:blip r:embed="rId19"/>
          <a:stretch>
            <a:fillRect/>
          </a:stretch>
        </p:blipFill>
        <p:spPr>
          <a:xfrm>
            <a:off x="10738485" y="4728210"/>
            <a:ext cx="1453515" cy="2548890"/>
          </a:xfrm>
          <a:prstGeom prst="rect">
            <a:avLst/>
          </a:prstGeom>
        </p:spPr>
      </p:pic>
      <p:sp>
        <p:nvSpPr>
          <p:cNvPr id="3" name="文本框 2"/>
          <p:cNvSpPr txBox="1"/>
          <p:nvPr userDrawn="1">
            <p:custDataLst>
              <p:tags r:id="rId9"/>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扫码添加讲师联系方式</a:t>
            </a:r>
          </a:p>
        </p:txBody>
      </p:sp>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lstStyle/>
          <a:p>
            <a:pPr lvl="0"/>
            <a:r>
              <a:rPr lang="zh-CN" altLang="en-US"/>
              <a:t>单击此处编辑母版文本样式</a:t>
            </a:r>
          </a:p>
          <a:p>
            <a:pPr lvl="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t>2023/10/26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t>‹#›</a:t>
            </a:fld>
            <a:endParaRPr lang="zh-CN" altLang="en-US"/>
          </a:p>
        </p:txBody>
      </p:sp>
      <p:sp>
        <p:nvSpPr>
          <p:cNvPr id="25" name="文本框 24"/>
          <p:cNvSpPr txBox="1"/>
          <p:nvPr userDrawn="1">
            <p:custDataLst>
              <p:tags r:id="rId9"/>
            </p:custDataLst>
          </p:nvPr>
        </p:nvSpPr>
        <p:spPr>
          <a:xfrm>
            <a:off x="3466187" y="6219374"/>
            <a:ext cx="2514600" cy="275590"/>
          </a:xfrm>
          <a:prstGeom prst="rect">
            <a:avLst/>
          </a:prstGeom>
          <a:noFill/>
        </p:spPr>
        <p:txBody>
          <a:bodyPr wrap="square" rtlCol="0">
            <a:spAutoFit/>
          </a:bodyPr>
          <a:lstStyle/>
          <a:p>
            <a:pPr algn="ctr"/>
            <a:r>
              <a:rPr lang="en-US" altLang="zh-CN" sz="1200" dirty="0">
                <a:solidFill>
                  <a:srgbClr val="363E7D"/>
                </a:solidFill>
                <a:latin typeface="黑体" panose="02010609060101010101" charset="-122"/>
                <a:ea typeface="黑体" panose="02010609060101010101" charset="-122"/>
                <a:cs typeface="黑体" panose="02010609060101010101" charset="-122"/>
              </a:rPr>
              <a:t>2023 </a:t>
            </a:r>
            <a:r>
              <a:rPr lang="zh-CN" altLang="en-US" sz="1200" dirty="0">
                <a:solidFill>
                  <a:srgbClr val="363E7D"/>
                </a:solidFill>
                <a:latin typeface="黑体" panose="02010609060101010101" charset="-122"/>
                <a:ea typeface="黑体" panose="02010609060101010101" charset="-122"/>
                <a:cs typeface="黑体" panose="02010609060101010101" charset="-122"/>
              </a:rPr>
              <a:t>第八届中国开源年会</a:t>
            </a:r>
          </a:p>
        </p:txBody>
      </p:sp>
      <p:sp>
        <p:nvSpPr>
          <p:cNvPr id="26" name="文本框 25"/>
          <p:cNvSpPr txBox="1"/>
          <p:nvPr userDrawn="1">
            <p:custDataLst>
              <p:tags r:id="rId10"/>
            </p:custDataLst>
          </p:nvPr>
        </p:nvSpPr>
        <p:spPr>
          <a:xfrm>
            <a:off x="5836920" y="6210662"/>
            <a:ext cx="2205275" cy="275590"/>
          </a:xfrm>
          <a:prstGeom prst="rect">
            <a:avLst/>
          </a:prstGeom>
          <a:noFill/>
        </p:spPr>
        <p:txBody>
          <a:bodyPr wrap="square" rtlCol="0">
            <a:spAutoFit/>
          </a:bodyPr>
          <a:lstStyle/>
          <a:p>
            <a:pPr algn="ctr"/>
            <a:r>
              <a:rPr lang="zh-CN" altLang="en-US" sz="1200" dirty="0">
                <a:solidFill>
                  <a:srgbClr val="363E7D"/>
                </a:solidFill>
                <a:latin typeface="黑体" panose="02010609060101010101" charset="-122"/>
                <a:ea typeface="黑体" panose="02010609060101010101" charset="-122"/>
                <a:sym typeface="+mn-ea"/>
              </a:rPr>
              <a:t>开源：川流不息、山海相映</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445185"/>
          </a:solidFill>
          <a:latin typeface="黑体" panose="02010609060101010101" charset="-122"/>
          <a:ea typeface="黑体" panose="02010609060101010101" charset="-122"/>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45185"/>
          </a:solidFill>
          <a:latin typeface="黑体" panose="02010609060101010101" charset="-122"/>
          <a:ea typeface="黑体" panose="02010609060101010101"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4.png"/><Relationship Id="rId4" Type="http://schemas.openxmlformats.org/officeDocument/2006/relationships/image" Target="../media/image35.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36.xml"/><Relationship Id="rId7"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41.jpg"/><Relationship Id="rId4" Type="http://schemas.openxmlformats.org/officeDocument/2006/relationships/tags" Target="../tags/tag37.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tif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lnSpc>
                <a:spcPct val="100000"/>
              </a:lnSpc>
            </a:pPr>
            <a:r>
              <a:rPr lang="en" altLang="zh-CN" b="1" dirty="0">
                <a:solidFill>
                  <a:srgbClr val="363E7D"/>
                </a:solidFill>
                <a:latin typeface="+mn-lt"/>
                <a:ea typeface="黑体" panose="02010609060101010101" charset="-122"/>
                <a:cs typeface="黑体" panose="02010609060101010101" charset="-122"/>
              </a:rPr>
              <a:t>Apache</a:t>
            </a:r>
            <a:r>
              <a:rPr lang="zh-CN" altLang="en-US" b="1" dirty="0">
                <a:solidFill>
                  <a:srgbClr val="363E7D"/>
                </a:solidFill>
                <a:latin typeface="+mn-lt"/>
                <a:ea typeface="黑体" panose="02010609060101010101" charset="-122"/>
                <a:cs typeface="黑体" panose="02010609060101010101" charset="-122"/>
              </a:rPr>
              <a:t> </a:t>
            </a:r>
            <a:r>
              <a:rPr lang="en" altLang="zh-CN" b="1" dirty="0" err="1">
                <a:solidFill>
                  <a:srgbClr val="363E7D"/>
                </a:solidFill>
                <a:latin typeface="+mn-lt"/>
                <a:ea typeface="黑体" panose="02010609060101010101" charset="-122"/>
                <a:cs typeface="黑体" panose="02010609060101010101" charset="-122"/>
              </a:rPr>
              <a:t>RocketMQ</a:t>
            </a:r>
            <a:r>
              <a:rPr lang="en" altLang="zh-CN" b="1" dirty="0">
                <a:solidFill>
                  <a:srgbClr val="363E7D"/>
                </a:solidFill>
                <a:latin typeface="+mn-lt"/>
                <a:ea typeface="黑体" panose="02010609060101010101" charset="-122"/>
                <a:cs typeface="黑体" panose="02010609060101010101" charset="-122"/>
              </a:rPr>
              <a:t> 5.0 Serverless</a:t>
            </a:r>
            <a:r>
              <a:rPr lang="zh-CN" altLang="en-US" b="1" dirty="0">
                <a:solidFill>
                  <a:srgbClr val="363E7D"/>
                </a:solidFill>
                <a:latin typeface="+mn-lt"/>
                <a:ea typeface="黑体" panose="02010609060101010101" charset="-122"/>
                <a:cs typeface="黑体" panose="02010609060101010101" charset="-122"/>
              </a:rPr>
              <a:t>化之路</a:t>
            </a:r>
          </a:p>
        </p:txBody>
      </p:sp>
      <p:sp>
        <p:nvSpPr>
          <p:cNvPr id="14" name="副标题 13"/>
          <p:cNvSpPr>
            <a:spLocks noGrp="1"/>
          </p:cNvSpPr>
          <p:nvPr>
            <p:ph type="subTitle" idx="4294967295"/>
          </p:nvPr>
        </p:nvSpPr>
        <p:spPr>
          <a:xfrm>
            <a:off x="756920" y="3799840"/>
            <a:ext cx="6416040" cy="1508760"/>
          </a:xfrm>
        </p:spPr>
        <p:txBody>
          <a:bodyPr>
            <a:normAutofit/>
          </a:bodyPr>
          <a:lstStyle/>
          <a:p>
            <a:pPr algn="l"/>
            <a:r>
              <a:rPr lang="zh-CN" altLang="en-US" b="1" dirty="0">
                <a:solidFill>
                  <a:srgbClr val="363E7D"/>
                </a:solidFill>
                <a:latin typeface="+mn-lt"/>
                <a:ea typeface="黑体" panose="02010609060101010101" charset="-122"/>
                <a:cs typeface="黑体" panose="02010609060101010101" charset="-122"/>
              </a:rPr>
              <a:t>李凯</a:t>
            </a:r>
            <a:endParaRPr lang="en-US" altLang="zh-CN" b="1" dirty="0">
              <a:solidFill>
                <a:srgbClr val="363E7D"/>
              </a:solidFill>
              <a:latin typeface="+mn-lt"/>
              <a:ea typeface="黑体" panose="02010609060101010101" charset="-122"/>
              <a:cs typeface="黑体" panose="02010609060101010101" charset="-122"/>
            </a:endParaRPr>
          </a:p>
          <a:p>
            <a:pPr algn="l"/>
            <a:r>
              <a:rPr lang="zh-CN" altLang="en-US" b="1" dirty="0">
                <a:solidFill>
                  <a:srgbClr val="363E7D"/>
                </a:solidFill>
                <a:latin typeface="+mn-lt"/>
                <a:cs typeface="黑体" panose="02010609060101010101" charset="-122"/>
              </a:rPr>
              <a:t>阿里云高级开发工程师</a:t>
            </a:r>
            <a:endParaRPr lang="en-US" altLang="zh-CN" b="1" dirty="0">
              <a:solidFill>
                <a:srgbClr val="363E7D"/>
              </a:solidFill>
              <a:latin typeface="+mn-lt"/>
              <a:cs typeface="黑体" panose="02010609060101010101" charset="-122"/>
            </a:endParaRPr>
          </a:p>
          <a:p>
            <a:pPr algn="l"/>
            <a:r>
              <a:rPr lang="en-US" altLang="zh-CN" b="1" dirty="0">
                <a:solidFill>
                  <a:srgbClr val="363E7D"/>
                </a:solidFill>
                <a:latin typeface="+mn-lt"/>
                <a:ea typeface="黑体" panose="02010609060101010101" charset="-122"/>
                <a:cs typeface="黑体" panose="02010609060101010101" charset="-122"/>
              </a:rPr>
              <a:t>Apache</a:t>
            </a:r>
            <a:r>
              <a:rPr lang="zh-CN" altLang="en-US" b="1" dirty="0">
                <a:solidFill>
                  <a:srgbClr val="363E7D"/>
                </a:solidFill>
                <a:latin typeface="+mn-lt"/>
                <a:ea typeface="黑体" panose="02010609060101010101" charset="-122"/>
                <a:cs typeface="黑体" panose="02010609060101010101" charset="-122"/>
              </a:rPr>
              <a:t> </a:t>
            </a:r>
            <a:r>
              <a:rPr lang="en-US" altLang="zh-CN" b="1" dirty="0" err="1">
                <a:solidFill>
                  <a:srgbClr val="363E7D"/>
                </a:solidFill>
                <a:latin typeface="+mn-lt"/>
                <a:ea typeface="黑体" panose="02010609060101010101" charset="-122"/>
                <a:cs typeface="黑体" panose="02010609060101010101" charset="-122"/>
              </a:rPr>
              <a:t>RocketMQ</a:t>
            </a:r>
            <a:r>
              <a:rPr lang="zh-CN" altLang="en-US" b="1" dirty="0">
                <a:solidFill>
                  <a:srgbClr val="363E7D"/>
                </a:solidFill>
                <a:latin typeface="+mn-lt"/>
                <a:ea typeface="黑体" panose="02010609060101010101" charset="-122"/>
                <a:cs typeface="黑体" panose="02010609060101010101" charset="-122"/>
              </a:rPr>
              <a:t> </a:t>
            </a:r>
            <a:r>
              <a:rPr lang="en-US" altLang="zh-CN" b="1" dirty="0">
                <a:solidFill>
                  <a:srgbClr val="363E7D"/>
                </a:solidFill>
                <a:latin typeface="+mn-lt"/>
                <a:ea typeface="黑体" panose="02010609060101010101" charset="-122"/>
                <a:cs typeface="黑体" panose="02010609060101010101" charset="-122"/>
              </a:rPr>
              <a:t>Committer</a:t>
            </a:r>
            <a:r>
              <a:rPr lang="zh-CN" altLang="en-US" b="1" dirty="0">
                <a:solidFill>
                  <a:srgbClr val="363E7D"/>
                </a:solidFill>
                <a:latin typeface="+mn-lt"/>
                <a:ea typeface="黑体" panose="02010609060101010101" charset="-122"/>
                <a:cs typeface="黑体" panose="02010609060101010101" charset="-122"/>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59FDB8F7-103E-0FDA-A28A-AABEBE4D1621}"/>
              </a:ext>
            </a:extLst>
          </p:cNvPr>
          <p:cNvSpPr/>
          <p:nvPr/>
        </p:nvSpPr>
        <p:spPr>
          <a:xfrm>
            <a:off x="4481465" y="1140612"/>
            <a:ext cx="5893805" cy="1403434"/>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1100">
              <a:solidFill>
                <a:schemeClr val="dk1"/>
              </a:solidFill>
              <a:latin typeface="+mn-ea"/>
            </a:endParaRPr>
          </a:p>
        </p:txBody>
      </p:sp>
      <p:sp>
        <p:nvSpPr>
          <p:cNvPr id="18" name="矩形 17">
            <a:extLst>
              <a:ext uri="{FF2B5EF4-FFF2-40B4-BE49-F238E27FC236}">
                <a16:creationId xmlns:a16="http://schemas.microsoft.com/office/drawing/2014/main" id="{ED763308-D472-CA9D-E09A-0D0115CAD36C}"/>
              </a:ext>
            </a:extLst>
          </p:cNvPr>
          <p:cNvSpPr/>
          <p:nvPr/>
        </p:nvSpPr>
        <p:spPr>
          <a:xfrm>
            <a:off x="4478273" y="4740740"/>
            <a:ext cx="5896998" cy="1403434"/>
          </a:xfrm>
          <a:prstGeom prst="rect">
            <a:avLst/>
          </a:prstGeom>
          <a:ln w="190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sz="1100">
              <a:solidFill>
                <a:schemeClr val="dk1"/>
              </a:solidFill>
              <a:latin typeface="+mn-ea"/>
            </a:endParaRPr>
          </a:p>
        </p:txBody>
      </p:sp>
      <p:sp>
        <p:nvSpPr>
          <p:cNvPr id="17" name="矩形 16">
            <a:extLst>
              <a:ext uri="{FF2B5EF4-FFF2-40B4-BE49-F238E27FC236}">
                <a16:creationId xmlns:a16="http://schemas.microsoft.com/office/drawing/2014/main" id="{1842A403-CAC2-4DA9-92D9-D1F27FA9BFE4}"/>
              </a:ext>
            </a:extLst>
          </p:cNvPr>
          <p:cNvSpPr/>
          <p:nvPr/>
        </p:nvSpPr>
        <p:spPr>
          <a:xfrm>
            <a:off x="4478273" y="2940676"/>
            <a:ext cx="5896998" cy="1403434"/>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1100">
              <a:solidFill>
                <a:schemeClr val="dk1"/>
              </a:solidFill>
              <a:latin typeface="+mn-ea"/>
            </a:endParaRPr>
          </a:p>
        </p:txBody>
      </p:sp>
      <p:sp>
        <p:nvSpPr>
          <p:cNvPr id="4" name="矩形 3">
            <a:extLst>
              <a:ext uri="{FF2B5EF4-FFF2-40B4-BE49-F238E27FC236}">
                <a16:creationId xmlns:a16="http://schemas.microsoft.com/office/drawing/2014/main" id="{18118BDE-5A9A-4379-48FB-8F33503A8563}"/>
              </a:ext>
            </a:extLst>
          </p:cNvPr>
          <p:cNvSpPr/>
          <p:nvPr/>
        </p:nvSpPr>
        <p:spPr>
          <a:xfrm>
            <a:off x="5516575" y="3180361"/>
            <a:ext cx="1176951" cy="488887"/>
          </a:xfrm>
          <a:prstGeom prst="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Proxy</a:t>
            </a:r>
            <a:endParaRPr kumimoji="1" lang="zh-CN" altLang="en-US" sz="1200" dirty="0">
              <a:solidFill>
                <a:sysClr val="windowText" lastClr="000000"/>
              </a:solidFill>
              <a:latin typeface="+mn-ea"/>
            </a:endParaRPr>
          </a:p>
        </p:txBody>
      </p:sp>
      <p:sp>
        <p:nvSpPr>
          <p:cNvPr id="5" name="矩形 4">
            <a:extLst>
              <a:ext uri="{FF2B5EF4-FFF2-40B4-BE49-F238E27FC236}">
                <a16:creationId xmlns:a16="http://schemas.microsoft.com/office/drawing/2014/main" id="{03EFBC95-B5EA-A445-C069-DB6BCCA9AEA9}"/>
              </a:ext>
            </a:extLst>
          </p:cNvPr>
          <p:cNvSpPr/>
          <p:nvPr/>
        </p:nvSpPr>
        <p:spPr>
          <a:xfrm>
            <a:off x="6965129" y="3180360"/>
            <a:ext cx="1176951" cy="488887"/>
          </a:xfrm>
          <a:prstGeom prst="rect">
            <a:avLst/>
          </a:prstGeom>
          <a:solidFill>
            <a:srgbClr val="ED7D31">
              <a:alpha val="5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Proxy</a:t>
            </a:r>
            <a:endParaRPr kumimoji="1" lang="zh-CN" altLang="en-US" sz="1200" dirty="0">
              <a:solidFill>
                <a:sysClr val="windowText" lastClr="000000"/>
              </a:solidFill>
              <a:latin typeface="+mn-ea"/>
            </a:endParaRPr>
          </a:p>
        </p:txBody>
      </p:sp>
      <p:sp>
        <p:nvSpPr>
          <p:cNvPr id="7" name="矩形 6">
            <a:extLst>
              <a:ext uri="{FF2B5EF4-FFF2-40B4-BE49-F238E27FC236}">
                <a16:creationId xmlns:a16="http://schemas.microsoft.com/office/drawing/2014/main" id="{B4B2FAFC-3A5E-CB0E-6D09-66D8382B8E1E}"/>
              </a:ext>
            </a:extLst>
          </p:cNvPr>
          <p:cNvSpPr/>
          <p:nvPr/>
        </p:nvSpPr>
        <p:spPr>
          <a:xfrm>
            <a:off x="5516576" y="4910978"/>
            <a:ext cx="1176951" cy="4888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200" dirty="0">
                <a:solidFill>
                  <a:sysClr val="windowText" lastClr="000000"/>
                </a:solidFill>
                <a:latin typeface="+mn-ea"/>
              </a:rPr>
              <a:t>Borker-01</a:t>
            </a:r>
            <a:endParaRPr kumimoji="1" lang="zh-CN" altLang="en-US" sz="1200" dirty="0">
              <a:solidFill>
                <a:sysClr val="windowText" lastClr="000000"/>
              </a:solidFill>
              <a:latin typeface="+mn-ea"/>
            </a:endParaRPr>
          </a:p>
        </p:txBody>
      </p:sp>
      <p:sp>
        <p:nvSpPr>
          <p:cNvPr id="8" name="矩形 7">
            <a:extLst>
              <a:ext uri="{FF2B5EF4-FFF2-40B4-BE49-F238E27FC236}">
                <a16:creationId xmlns:a16="http://schemas.microsoft.com/office/drawing/2014/main" id="{8EAF799C-2CAF-AC92-5E7A-545537D4F5F4}"/>
              </a:ext>
            </a:extLst>
          </p:cNvPr>
          <p:cNvSpPr/>
          <p:nvPr/>
        </p:nvSpPr>
        <p:spPr>
          <a:xfrm>
            <a:off x="8416702" y="4910977"/>
            <a:ext cx="1176951" cy="488887"/>
          </a:xfrm>
          <a:prstGeom prst="rect">
            <a:avLst/>
          </a:prstGeom>
          <a:solidFill>
            <a:srgbClr val="5B9BD5">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200" dirty="0" err="1">
                <a:solidFill>
                  <a:sysClr val="windowText" lastClr="000000"/>
                </a:solidFill>
                <a:latin typeface="+mn-ea"/>
              </a:rPr>
              <a:t>Borker</a:t>
            </a:r>
            <a:r>
              <a:rPr kumimoji="1" lang="en-US" altLang="zh-CN" sz="1200" dirty="0">
                <a:solidFill>
                  <a:sysClr val="windowText" lastClr="000000"/>
                </a:solidFill>
                <a:latin typeface="+mn-ea"/>
              </a:rPr>
              <a:t>-xx</a:t>
            </a:r>
            <a:endParaRPr kumimoji="1" lang="zh-CN" altLang="en-US" sz="1200" dirty="0">
              <a:solidFill>
                <a:sysClr val="windowText" lastClr="000000"/>
              </a:solidFill>
              <a:latin typeface="+mn-ea"/>
            </a:endParaRPr>
          </a:p>
        </p:txBody>
      </p:sp>
      <p:sp>
        <p:nvSpPr>
          <p:cNvPr id="9" name="矩形 8">
            <a:extLst>
              <a:ext uri="{FF2B5EF4-FFF2-40B4-BE49-F238E27FC236}">
                <a16:creationId xmlns:a16="http://schemas.microsoft.com/office/drawing/2014/main" id="{D4DB003A-243F-44F7-6621-E641047A36AB}"/>
              </a:ext>
            </a:extLst>
          </p:cNvPr>
          <p:cNvSpPr/>
          <p:nvPr/>
        </p:nvSpPr>
        <p:spPr>
          <a:xfrm>
            <a:off x="8413683" y="3180359"/>
            <a:ext cx="1176951" cy="488887"/>
          </a:xfrm>
          <a:prstGeom prst="rect">
            <a:avLst/>
          </a:prstGeom>
          <a:solidFill>
            <a:srgbClr val="ED7D31">
              <a:alpha val="5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Proxy</a:t>
            </a:r>
            <a:endParaRPr kumimoji="1" lang="zh-CN" altLang="en-US" sz="1200" dirty="0">
              <a:solidFill>
                <a:sysClr val="windowText" lastClr="000000"/>
              </a:solidFill>
              <a:latin typeface="+mn-ea"/>
            </a:endParaRPr>
          </a:p>
        </p:txBody>
      </p:sp>
      <p:sp>
        <p:nvSpPr>
          <p:cNvPr id="10" name="右大括号 9">
            <a:extLst>
              <a:ext uri="{FF2B5EF4-FFF2-40B4-BE49-F238E27FC236}">
                <a16:creationId xmlns:a16="http://schemas.microsoft.com/office/drawing/2014/main" id="{9F6D0F86-4B98-D239-D9D6-BB05CC7E1DCB}"/>
              </a:ext>
            </a:extLst>
          </p:cNvPr>
          <p:cNvSpPr/>
          <p:nvPr/>
        </p:nvSpPr>
        <p:spPr>
          <a:xfrm rot="5400000">
            <a:off x="7434400" y="2441750"/>
            <a:ext cx="244444" cy="290314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F69758D6-7FEE-28D2-290F-E959CB707CF6}"/>
              </a:ext>
            </a:extLst>
          </p:cNvPr>
          <p:cNvSpPr txBox="1"/>
          <p:nvPr/>
        </p:nvSpPr>
        <p:spPr>
          <a:xfrm>
            <a:off x="7153494" y="4067111"/>
            <a:ext cx="800219" cy="276999"/>
          </a:xfrm>
          <a:prstGeom prst="rect">
            <a:avLst/>
          </a:prstGeom>
          <a:noFill/>
        </p:spPr>
        <p:txBody>
          <a:bodyPr wrap="none" rtlCol="0">
            <a:spAutoFit/>
          </a:bodyPr>
          <a:lstStyle/>
          <a:p>
            <a:r>
              <a:rPr kumimoji="1" lang="zh-CN" altLang="en-US" sz="1200" dirty="0"/>
              <a:t>弹性伸缩</a:t>
            </a:r>
          </a:p>
        </p:txBody>
      </p:sp>
      <p:sp>
        <p:nvSpPr>
          <p:cNvPr id="12" name="矩形 11">
            <a:extLst>
              <a:ext uri="{FF2B5EF4-FFF2-40B4-BE49-F238E27FC236}">
                <a16:creationId xmlns:a16="http://schemas.microsoft.com/office/drawing/2014/main" id="{53008EC1-F099-ED82-EAD9-EFCBAD978DEC}"/>
              </a:ext>
            </a:extLst>
          </p:cNvPr>
          <p:cNvSpPr/>
          <p:nvPr/>
        </p:nvSpPr>
        <p:spPr>
          <a:xfrm>
            <a:off x="6965132" y="4910977"/>
            <a:ext cx="1176951" cy="488887"/>
          </a:xfrm>
          <a:prstGeom prst="rect">
            <a:avLst/>
          </a:prstGeom>
          <a:solidFill>
            <a:srgbClr val="5B9BD5">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200" dirty="0">
                <a:solidFill>
                  <a:sysClr val="windowText" lastClr="000000"/>
                </a:solidFill>
                <a:latin typeface="+mn-ea"/>
              </a:rPr>
              <a:t>Borker-02</a:t>
            </a:r>
            <a:endParaRPr kumimoji="1" lang="zh-CN" altLang="en-US" sz="1200" dirty="0">
              <a:solidFill>
                <a:sysClr val="windowText" lastClr="000000"/>
              </a:solidFill>
              <a:latin typeface="+mn-ea"/>
            </a:endParaRPr>
          </a:p>
        </p:txBody>
      </p:sp>
      <p:sp>
        <p:nvSpPr>
          <p:cNvPr id="13" name="右大括号 12">
            <a:extLst>
              <a:ext uri="{FF2B5EF4-FFF2-40B4-BE49-F238E27FC236}">
                <a16:creationId xmlns:a16="http://schemas.microsoft.com/office/drawing/2014/main" id="{5BD60829-AAB2-5712-B7F6-831E9E71294C}"/>
              </a:ext>
            </a:extLst>
          </p:cNvPr>
          <p:cNvSpPr/>
          <p:nvPr/>
        </p:nvSpPr>
        <p:spPr>
          <a:xfrm rot="5400000">
            <a:off x="7434401" y="4204651"/>
            <a:ext cx="244444" cy="2903145"/>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3B939E97-09D7-FF39-BA06-44438155298B}"/>
              </a:ext>
            </a:extLst>
          </p:cNvPr>
          <p:cNvSpPr txBox="1"/>
          <p:nvPr/>
        </p:nvSpPr>
        <p:spPr>
          <a:xfrm>
            <a:off x="7153497" y="5833458"/>
            <a:ext cx="800219" cy="276999"/>
          </a:xfrm>
          <a:prstGeom prst="rect">
            <a:avLst/>
          </a:prstGeom>
          <a:noFill/>
        </p:spPr>
        <p:txBody>
          <a:bodyPr wrap="none" rtlCol="0">
            <a:spAutoFit/>
          </a:bodyPr>
          <a:lstStyle/>
          <a:p>
            <a:r>
              <a:rPr kumimoji="1" lang="zh-CN" altLang="en-US" sz="1200" dirty="0"/>
              <a:t>弹性伸缩</a:t>
            </a:r>
          </a:p>
        </p:txBody>
      </p:sp>
      <p:sp>
        <p:nvSpPr>
          <p:cNvPr id="15" name="矩形 14">
            <a:extLst>
              <a:ext uri="{FF2B5EF4-FFF2-40B4-BE49-F238E27FC236}">
                <a16:creationId xmlns:a16="http://schemas.microsoft.com/office/drawing/2014/main" id="{3F31154D-ADF3-C610-9CC6-0279B1CB86DF}"/>
              </a:ext>
            </a:extLst>
          </p:cNvPr>
          <p:cNvSpPr/>
          <p:nvPr/>
        </p:nvSpPr>
        <p:spPr>
          <a:xfrm>
            <a:off x="5160475" y="2834179"/>
            <a:ext cx="4816444" cy="226337"/>
          </a:xfrm>
          <a:prstGeom prst="rect">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ysClr val="windowText" lastClr="000000"/>
                </a:solidFill>
                <a:latin typeface="+mn-ea"/>
              </a:rPr>
              <a:t>LB</a:t>
            </a: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Group</a:t>
            </a:r>
            <a:endParaRPr kumimoji="1" lang="zh-CN" altLang="en-US" sz="1200" dirty="0">
              <a:solidFill>
                <a:sysClr val="windowText" lastClr="000000"/>
              </a:solidFill>
              <a:latin typeface="+mn-ea"/>
            </a:endParaRPr>
          </a:p>
        </p:txBody>
      </p:sp>
      <p:sp>
        <p:nvSpPr>
          <p:cNvPr id="19" name="矩形 18">
            <a:extLst>
              <a:ext uri="{FF2B5EF4-FFF2-40B4-BE49-F238E27FC236}">
                <a16:creationId xmlns:a16="http://schemas.microsoft.com/office/drawing/2014/main" id="{F0391D91-0768-35B2-2A39-F7D380C2023C}"/>
              </a:ext>
            </a:extLst>
          </p:cNvPr>
          <p:cNvSpPr/>
          <p:nvPr/>
        </p:nvSpPr>
        <p:spPr>
          <a:xfrm>
            <a:off x="5522613" y="1842329"/>
            <a:ext cx="1176951" cy="488887"/>
          </a:xfrm>
          <a:prstGeom prst="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消费者</a:t>
            </a:r>
          </a:p>
        </p:txBody>
      </p:sp>
      <p:sp>
        <p:nvSpPr>
          <p:cNvPr id="20" name="矩形 19">
            <a:extLst>
              <a:ext uri="{FF2B5EF4-FFF2-40B4-BE49-F238E27FC236}">
                <a16:creationId xmlns:a16="http://schemas.microsoft.com/office/drawing/2014/main" id="{AD90B6F8-7C65-99B4-FE6D-49BC21D50D35}"/>
              </a:ext>
            </a:extLst>
          </p:cNvPr>
          <p:cNvSpPr/>
          <p:nvPr/>
        </p:nvSpPr>
        <p:spPr>
          <a:xfrm>
            <a:off x="8419721" y="1842330"/>
            <a:ext cx="1176951" cy="488887"/>
          </a:xfrm>
          <a:prstGeom prst="rect">
            <a:avLst/>
          </a:prstGeom>
          <a:solidFill>
            <a:srgbClr val="ED7D31">
              <a:alpha val="5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消费者</a:t>
            </a:r>
          </a:p>
        </p:txBody>
      </p:sp>
      <p:sp>
        <p:nvSpPr>
          <p:cNvPr id="21" name="矩形 20">
            <a:extLst>
              <a:ext uri="{FF2B5EF4-FFF2-40B4-BE49-F238E27FC236}">
                <a16:creationId xmlns:a16="http://schemas.microsoft.com/office/drawing/2014/main" id="{F2734750-07F2-84E2-284E-46D0F10818DF}"/>
              </a:ext>
            </a:extLst>
          </p:cNvPr>
          <p:cNvSpPr/>
          <p:nvPr/>
        </p:nvSpPr>
        <p:spPr>
          <a:xfrm>
            <a:off x="6971165" y="1842329"/>
            <a:ext cx="1176951" cy="488887"/>
          </a:xfrm>
          <a:prstGeom prst="rect">
            <a:avLst/>
          </a:prstGeom>
          <a:solidFill>
            <a:srgbClr val="ED7D31">
              <a:alpha val="5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消费者</a:t>
            </a:r>
          </a:p>
        </p:txBody>
      </p:sp>
      <p:sp>
        <p:nvSpPr>
          <p:cNvPr id="22" name="右大括号 21">
            <a:extLst>
              <a:ext uri="{FF2B5EF4-FFF2-40B4-BE49-F238E27FC236}">
                <a16:creationId xmlns:a16="http://schemas.microsoft.com/office/drawing/2014/main" id="{C47FBE43-C4C8-B228-B2F6-7F4D34976E07}"/>
              </a:ext>
            </a:extLst>
          </p:cNvPr>
          <p:cNvSpPr/>
          <p:nvPr/>
        </p:nvSpPr>
        <p:spPr>
          <a:xfrm rot="16200000">
            <a:off x="7440438" y="201465"/>
            <a:ext cx="244444" cy="290314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F2D220E8-BE50-03F8-AE4F-3B7049D10CE2}"/>
              </a:ext>
            </a:extLst>
          </p:cNvPr>
          <p:cNvSpPr txBox="1"/>
          <p:nvPr/>
        </p:nvSpPr>
        <p:spPr>
          <a:xfrm>
            <a:off x="7159530" y="1253816"/>
            <a:ext cx="800219" cy="276999"/>
          </a:xfrm>
          <a:prstGeom prst="rect">
            <a:avLst/>
          </a:prstGeom>
          <a:noFill/>
        </p:spPr>
        <p:txBody>
          <a:bodyPr wrap="none" rtlCol="0">
            <a:spAutoFit/>
          </a:bodyPr>
          <a:lstStyle/>
          <a:p>
            <a:r>
              <a:rPr kumimoji="1" lang="zh-CN" altLang="en-US" sz="1200" dirty="0"/>
              <a:t>弹性伸缩</a:t>
            </a:r>
          </a:p>
        </p:txBody>
      </p:sp>
      <p:sp>
        <p:nvSpPr>
          <p:cNvPr id="38" name="标题 3">
            <a:extLst>
              <a:ext uri="{FF2B5EF4-FFF2-40B4-BE49-F238E27FC236}">
                <a16:creationId xmlns:a16="http://schemas.microsoft.com/office/drawing/2014/main" id="{02F4B88A-305B-1987-7B4B-2DCE7958FDB9}"/>
              </a:ext>
            </a:extLst>
          </p:cNvPr>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a:solidFill>
                  <a:srgbClr val="445185"/>
                </a:solidFill>
                <a:latin typeface="+mn-ea"/>
                <a:ea typeface="+mn-ea"/>
              </a:rPr>
              <a:t>RocketMQ5.0</a:t>
            </a:r>
            <a:r>
              <a:rPr lang="zh-CN" altLang="en" sz="2400" b="1" i="1" dirty="0">
                <a:solidFill>
                  <a:srgbClr val="445185"/>
                </a:solidFill>
                <a:latin typeface="+mn-ea"/>
                <a:ea typeface="+mn-ea"/>
              </a:rPr>
              <a:t>：</a:t>
            </a:r>
            <a:r>
              <a:rPr lang="zh-CN" altLang="en-US" sz="2400" b="1" i="1" dirty="0">
                <a:solidFill>
                  <a:srgbClr val="445185"/>
                </a:solidFill>
                <a:latin typeface="+mn-ea"/>
                <a:ea typeface="+mn-ea"/>
              </a:rPr>
              <a:t>存算分离的技术架构</a:t>
            </a:r>
          </a:p>
        </p:txBody>
      </p:sp>
      <p:sp>
        <p:nvSpPr>
          <p:cNvPr id="39" name="上下箭头 38">
            <a:extLst>
              <a:ext uri="{FF2B5EF4-FFF2-40B4-BE49-F238E27FC236}">
                <a16:creationId xmlns:a16="http://schemas.microsoft.com/office/drawing/2014/main" id="{54E9C8E9-0FE5-97F9-E514-236226423DD7}"/>
              </a:ext>
            </a:extLst>
          </p:cNvPr>
          <p:cNvSpPr/>
          <p:nvPr/>
        </p:nvSpPr>
        <p:spPr>
          <a:xfrm>
            <a:off x="7441941" y="2500537"/>
            <a:ext cx="223323" cy="3336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上下箭头 39">
            <a:extLst>
              <a:ext uri="{FF2B5EF4-FFF2-40B4-BE49-F238E27FC236}">
                <a16:creationId xmlns:a16="http://schemas.microsoft.com/office/drawing/2014/main" id="{4ED013C6-AEBC-C865-4E77-F413090E8686}"/>
              </a:ext>
            </a:extLst>
          </p:cNvPr>
          <p:cNvSpPr/>
          <p:nvPr/>
        </p:nvSpPr>
        <p:spPr>
          <a:xfrm>
            <a:off x="7441940" y="4348841"/>
            <a:ext cx="223323" cy="3928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id="{06CCCBD9-BF8E-9021-58DD-0EB7FF9FB976}"/>
              </a:ext>
            </a:extLst>
          </p:cNvPr>
          <p:cNvSpPr txBox="1"/>
          <p:nvPr/>
        </p:nvSpPr>
        <p:spPr>
          <a:xfrm>
            <a:off x="4478272" y="1191372"/>
            <a:ext cx="646331" cy="461665"/>
          </a:xfrm>
          <a:prstGeom prst="rect">
            <a:avLst/>
          </a:prstGeom>
          <a:noFill/>
        </p:spPr>
        <p:txBody>
          <a:bodyPr wrap="none" rtlCol="0">
            <a:spAutoFit/>
          </a:bodyPr>
          <a:lstStyle/>
          <a:p>
            <a:r>
              <a:rPr kumimoji="1" lang="zh-CN" altLang="en-US" sz="1200" dirty="0"/>
              <a:t>用户接</a:t>
            </a:r>
            <a:endParaRPr kumimoji="1" lang="en-US" altLang="zh-CN" sz="1200" dirty="0"/>
          </a:p>
          <a:p>
            <a:r>
              <a:rPr kumimoji="1" lang="zh-CN" altLang="en-US" sz="1200" dirty="0"/>
              <a:t>入层</a:t>
            </a:r>
          </a:p>
        </p:txBody>
      </p:sp>
      <p:sp>
        <p:nvSpPr>
          <p:cNvPr id="42" name="文本框 41">
            <a:extLst>
              <a:ext uri="{FF2B5EF4-FFF2-40B4-BE49-F238E27FC236}">
                <a16:creationId xmlns:a16="http://schemas.microsoft.com/office/drawing/2014/main" id="{2836357A-F925-17E7-66EF-67A39FB0F3E7}"/>
              </a:ext>
            </a:extLst>
          </p:cNvPr>
          <p:cNvSpPr txBox="1"/>
          <p:nvPr/>
        </p:nvSpPr>
        <p:spPr>
          <a:xfrm>
            <a:off x="4478272" y="2985408"/>
            <a:ext cx="492443" cy="461665"/>
          </a:xfrm>
          <a:prstGeom prst="rect">
            <a:avLst/>
          </a:prstGeom>
          <a:noFill/>
        </p:spPr>
        <p:txBody>
          <a:bodyPr wrap="none" rtlCol="0">
            <a:spAutoFit/>
          </a:bodyPr>
          <a:lstStyle/>
          <a:p>
            <a:r>
              <a:rPr kumimoji="1" lang="zh-CN" altLang="en-US" sz="1200" dirty="0"/>
              <a:t>代理</a:t>
            </a:r>
            <a:endParaRPr kumimoji="1" lang="en-US" altLang="zh-CN" sz="1200" dirty="0"/>
          </a:p>
          <a:p>
            <a:r>
              <a:rPr kumimoji="1" lang="zh-CN" altLang="en-US" sz="1200" dirty="0"/>
              <a:t>层</a:t>
            </a:r>
          </a:p>
        </p:txBody>
      </p:sp>
      <p:sp>
        <p:nvSpPr>
          <p:cNvPr id="43" name="文本框 42">
            <a:extLst>
              <a:ext uri="{FF2B5EF4-FFF2-40B4-BE49-F238E27FC236}">
                <a16:creationId xmlns:a16="http://schemas.microsoft.com/office/drawing/2014/main" id="{8EF941C0-7B73-8D9C-2BED-9944DD128642}"/>
              </a:ext>
            </a:extLst>
          </p:cNvPr>
          <p:cNvSpPr txBox="1"/>
          <p:nvPr/>
        </p:nvSpPr>
        <p:spPr>
          <a:xfrm>
            <a:off x="4478271" y="4779444"/>
            <a:ext cx="492443" cy="461665"/>
          </a:xfrm>
          <a:prstGeom prst="rect">
            <a:avLst/>
          </a:prstGeom>
          <a:noFill/>
        </p:spPr>
        <p:txBody>
          <a:bodyPr wrap="none" rtlCol="0">
            <a:spAutoFit/>
          </a:bodyPr>
          <a:lstStyle/>
          <a:p>
            <a:r>
              <a:rPr kumimoji="1" lang="zh-CN" altLang="en-US" sz="1200" dirty="0"/>
              <a:t>存储</a:t>
            </a:r>
            <a:endParaRPr kumimoji="1" lang="en-US" altLang="zh-CN" sz="1200" dirty="0"/>
          </a:p>
          <a:p>
            <a:r>
              <a:rPr kumimoji="1" lang="zh-CN" altLang="en-US" sz="1200" dirty="0"/>
              <a:t>层</a:t>
            </a:r>
          </a:p>
        </p:txBody>
      </p:sp>
      <p:sp>
        <p:nvSpPr>
          <p:cNvPr id="44" name="文本框 43">
            <a:extLst>
              <a:ext uri="{FF2B5EF4-FFF2-40B4-BE49-F238E27FC236}">
                <a16:creationId xmlns:a16="http://schemas.microsoft.com/office/drawing/2014/main" id="{A079B38E-3A9E-7982-3EF8-F2D022448A94}"/>
              </a:ext>
            </a:extLst>
          </p:cNvPr>
          <p:cNvSpPr txBox="1"/>
          <p:nvPr/>
        </p:nvSpPr>
        <p:spPr>
          <a:xfrm>
            <a:off x="308600" y="1140612"/>
            <a:ext cx="4067238" cy="3009478"/>
          </a:xfrm>
          <a:prstGeom prst="rect">
            <a:avLst/>
          </a:prstGeom>
          <a:noFill/>
        </p:spPr>
        <p:txBody>
          <a:bodyPr wrap="square" rtlCol="0">
            <a:spAutoFit/>
          </a:bodyPr>
          <a:lstStyle/>
          <a:p>
            <a:pPr>
              <a:lnSpc>
                <a:spcPct val="150000"/>
              </a:lnSpc>
            </a:pPr>
            <a:r>
              <a:rPr kumimoji="1" lang="zh-CN" altLang="en-US" sz="1600" dirty="0">
                <a:latin typeface="+mn-ea"/>
              </a:rPr>
              <a:t>能够为后续</a:t>
            </a:r>
            <a:r>
              <a:rPr kumimoji="1" lang="en-US" altLang="zh-CN" sz="1600" dirty="0">
                <a:latin typeface="+mn-ea"/>
              </a:rPr>
              <a:t>Serverless</a:t>
            </a:r>
            <a:r>
              <a:rPr kumimoji="1" lang="zh-CN" altLang="en-US" sz="1600" dirty="0">
                <a:latin typeface="+mn-ea"/>
              </a:rPr>
              <a:t>带来什么？</a:t>
            </a:r>
            <a:endParaRPr kumimoji="1" lang="en-US" altLang="zh-CN" sz="1600" dirty="0">
              <a:latin typeface="+mn-ea"/>
            </a:endParaRPr>
          </a:p>
          <a:p>
            <a:pPr marL="285750" indent="-285750">
              <a:lnSpc>
                <a:spcPct val="150000"/>
              </a:lnSpc>
              <a:buFont typeface="Arial" panose="020B0604020202020204" pitchFamily="34" charset="0"/>
              <a:buChar char="•"/>
            </a:pPr>
            <a:r>
              <a:rPr kumimoji="1" lang="zh-CN" altLang="en-US" sz="1600" dirty="0">
                <a:latin typeface="+mn-ea"/>
              </a:rPr>
              <a:t>运维成本降低。不再需要管理过多的</a:t>
            </a:r>
            <a:r>
              <a:rPr kumimoji="1" lang="en-US" altLang="zh-CN" sz="1600" dirty="0" err="1">
                <a:latin typeface="+mn-ea"/>
              </a:rPr>
              <a:t>vip</a:t>
            </a:r>
            <a:endParaRPr kumimoji="1" lang="en-US" altLang="zh-CN" sz="1600" dirty="0">
              <a:latin typeface="+mn-ea"/>
            </a:endParaRPr>
          </a:p>
          <a:p>
            <a:pPr marL="285750" indent="-285750">
              <a:lnSpc>
                <a:spcPct val="150000"/>
              </a:lnSpc>
              <a:buFont typeface="Arial" panose="020B0604020202020204" pitchFamily="34" charset="0"/>
              <a:buChar char="•"/>
            </a:pPr>
            <a:r>
              <a:rPr kumimoji="1" lang="zh-CN" altLang="en-US" sz="1600" dirty="0">
                <a:latin typeface="+mn-ea"/>
              </a:rPr>
              <a:t>服务端扩缩容对用户业务影响降低</a:t>
            </a:r>
            <a:endParaRPr kumimoji="1" lang="en-US" altLang="zh-CN" sz="1600" dirty="0">
              <a:latin typeface="+mn-ea"/>
            </a:endParaRPr>
          </a:p>
          <a:p>
            <a:pPr marL="285750" indent="-285750">
              <a:lnSpc>
                <a:spcPct val="150000"/>
              </a:lnSpc>
              <a:buFont typeface="Arial" panose="020B0604020202020204" pitchFamily="34" charset="0"/>
              <a:buChar char="•"/>
            </a:pPr>
            <a:r>
              <a:rPr kumimoji="1" lang="zh-CN" altLang="en-US" sz="1600" dirty="0">
                <a:latin typeface="+mn-ea"/>
              </a:rPr>
              <a:t>更细粒度的弹性。可以根据实际情况，伸缩代理层或者存储层</a:t>
            </a:r>
            <a:endParaRPr kumimoji="1" lang="en-US" altLang="zh-CN" sz="1600" dirty="0">
              <a:latin typeface="+mn-ea"/>
            </a:endParaRPr>
          </a:p>
          <a:p>
            <a:pPr marL="285750" indent="-285750">
              <a:lnSpc>
                <a:spcPct val="150000"/>
              </a:lnSpc>
              <a:buFont typeface="Arial" panose="020B0604020202020204" pitchFamily="34" charset="0"/>
              <a:buChar char="•"/>
            </a:pPr>
            <a:r>
              <a:rPr kumimoji="1" lang="zh-CN" altLang="en-US" sz="1600" dirty="0">
                <a:latin typeface="+mn-ea"/>
              </a:rPr>
              <a:t>用户侧也可以“</a:t>
            </a:r>
            <a:r>
              <a:rPr kumimoji="1" lang="en-US" altLang="zh-CN" sz="1600" dirty="0">
                <a:latin typeface="+mn-ea"/>
              </a:rPr>
              <a:t>Serverless</a:t>
            </a:r>
            <a:r>
              <a:rPr kumimoji="1" lang="zh-CN" altLang="en-US" sz="1600" dirty="0">
                <a:latin typeface="+mn-ea"/>
              </a:rPr>
              <a:t>”化，进行水平的弹性伸缩；同时消费者扩缩容对业务的影响降低</a:t>
            </a:r>
            <a:endParaRPr kumimoji="1" lang="en-US" altLang="zh-CN" sz="1600" dirty="0">
              <a:latin typeface="+mn-ea"/>
            </a:endParaRPr>
          </a:p>
        </p:txBody>
      </p:sp>
    </p:spTree>
    <p:extLst>
      <p:ext uri="{BB962C8B-B14F-4D97-AF65-F5344CB8AC3E}">
        <p14:creationId xmlns:p14="http://schemas.microsoft.com/office/powerpoint/2010/main" val="413227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692154B-4072-B320-77CE-CBA5CF10090A}"/>
              </a:ext>
            </a:extLst>
          </p:cNvPr>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a:solidFill>
                  <a:srgbClr val="445185"/>
                </a:solidFill>
                <a:latin typeface="+mn-ea"/>
                <a:ea typeface="+mn-ea"/>
              </a:rPr>
              <a:t>Proxy</a:t>
            </a:r>
            <a:r>
              <a:rPr lang="zh-CN" altLang="en-US" sz="2400" b="1" i="1" dirty="0">
                <a:solidFill>
                  <a:srgbClr val="445185"/>
                </a:solidFill>
                <a:latin typeface="+mn-ea"/>
                <a:ea typeface="+mn-ea"/>
              </a:rPr>
              <a:t>多协议适配</a:t>
            </a:r>
          </a:p>
        </p:txBody>
      </p:sp>
      <p:sp>
        <p:nvSpPr>
          <p:cNvPr id="5" name="矩形 4">
            <a:extLst>
              <a:ext uri="{FF2B5EF4-FFF2-40B4-BE49-F238E27FC236}">
                <a16:creationId xmlns:a16="http://schemas.microsoft.com/office/drawing/2014/main" id="{219E9218-E30D-E98D-AA3B-92415836B25E}"/>
              </a:ext>
            </a:extLst>
          </p:cNvPr>
          <p:cNvSpPr/>
          <p:nvPr/>
        </p:nvSpPr>
        <p:spPr>
          <a:xfrm>
            <a:off x="467378" y="2205966"/>
            <a:ext cx="8708426" cy="2987540"/>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zh-CN" sz="1100" dirty="0">
              <a:latin typeface="+mn-ea"/>
            </a:endParaRPr>
          </a:p>
        </p:txBody>
      </p:sp>
      <p:sp>
        <p:nvSpPr>
          <p:cNvPr id="6" name="矩形 5">
            <a:extLst>
              <a:ext uri="{FF2B5EF4-FFF2-40B4-BE49-F238E27FC236}">
                <a16:creationId xmlns:a16="http://schemas.microsoft.com/office/drawing/2014/main" id="{DBCDB53C-9139-5678-58F3-638A0D489D7D}"/>
              </a:ext>
            </a:extLst>
          </p:cNvPr>
          <p:cNvSpPr/>
          <p:nvPr/>
        </p:nvSpPr>
        <p:spPr>
          <a:xfrm>
            <a:off x="905895" y="2413724"/>
            <a:ext cx="7833109" cy="1137759"/>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hangingPunct="1"/>
            <a:endParaRPr kumimoji="1" lang="en-US" altLang="zh-CN" sz="1100" dirty="0">
              <a:solidFill>
                <a:schemeClr val="tx1"/>
              </a:solidFill>
              <a:latin typeface="+mn-ea"/>
              <a:cs typeface="Alibaba PuHuiTi R" pitchFamily="18" charset="-122"/>
            </a:endParaRPr>
          </a:p>
        </p:txBody>
      </p:sp>
      <p:sp>
        <p:nvSpPr>
          <p:cNvPr id="7" name="矩形 6">
            <a:extLst>
              <a:ext uri="{FF2B5EF4-FFF2-40B4-BE49-F238E27FC236}">
                <a16:creationId xmlns:a16="http://schemas.microsoft.com/office/drawing/2014/main" id="{EC8E8D20-CC37-6D59-0F0B-1445DF6ED495}"/>
              </a:ext>
            </a:extLst>
          </p:cNvPr>
          <p:cNvSpPr/>
          <p:nvPr/>
        </p:nvSpPr>
        <p:spPr>
          <a:xfrm>
            <a:off x="3321838" y="3708793"/>
            <a:ext cx="3039132"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endParaRPr kumimoji="1" lang="en-US" altLang="zh-CN" sz="1100" dirty="0">
              <a:solidFill>
                <a:schemeClr val="tx1"/>
              </a:solidFill>
              <a:latin typeface="+mn-ea"/>
              <a:cs typeface="Alibaba PuHuiTi R" pitchFamily="18" charset="-122"/>
            </a:endParaRPr>
          </a:p>
        </p:txBody>
      </p:sp>
      <p:sp>
        <p:nvSpPr>
          <p:cNvPr id="8" name="文本框 7">
            <a:extLst>
              <a:ext uri="{FF2B5EF4-FFF2-40B4-BE49-F238E27FC236}">
                <a16:creationId xmlns:a16="http://schemas.microsoft.com/office/drawing/2014/main" id="{5BE3DEAE-A4B3-30A2-90CE-704D87C6C257}"/>
              </a:ext>
            </a:extLst>
          </p:cNvPr>
          <p:cNvSpPr txBox="1"/>
          <p:nvPr/>
        </p:nvSpPr>
        <p:spPr>
          <a:xfrm>
            <a:off x="3256858" y="3708793"/>
            <a:ext cx="906680" cy="153031"/>
          </a:xfrm>
          <a:prstGeom prst="rect">
            <a:avLst/>
          </a:prstGeom>
          <a:noFill/>
        </p:spPr>
        <p:txBody>
          <a:bodyPr wrap="none" rtlCol="0">
            <a:spAutoFit/>
          </a:bodyPr>
          <a:lstStyle/>
          <a:p>
            <a:r>
              <a:rPr kumimoji="1" lang="zh-CN" altLang="en-US" sz="1100" dirty="0">
                <a:latin typeface="+mn-ea"/>
              </a:rPr>
              <a:t>通用</a:t>
            </a:r>
            <a:r>
              <a:rPr kumimoji="1" lang="en-US" altLang="zh-CN" sz="1100" dirty="0">
                <a:latin typeface="+mn-ea"/>
              </a:rPr>
              <a:t>messagingProcessor</a:t>
            </a:r>
            <a:endParaRPr kumimoji="1" lang="zh-CN" altLang="en-US" sz="1100" dirty="0">
              <a:latin typeface="+mn-ea"/>
            </a:endParaRPr>
          </a:p>
        </p:txBody>
      </p:sp>
      <p:sp>
        <p:nvSpPr>
          <p:cNvPr id="9" name="流程 8">
            <a:extLst>
              <a:ext uri="{FF2B5EF4-FFF2-40B4-BE49-F238E27FC236}">
                <a16:creationId xmlns:a16="http://schemas.microsoft.com/office/drawing/2014/main" id="{9F4A33FF-5551-78F9-2D42-860970FE618D}"/>
              </a:ext>
            </a:extLst>
          </p:cNvPr>
          <p:cNvSpPr/>
          <p:nvPr/>
        </p:nvSpPr>
        <p:spPr>
          <a:xfrm>
            <a:off x="3623946" y="4094238"/>
            <a:ext cx="636624" cy="211229"/>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send</a:t>
            </a:r>
            <a:endParaRPr kumimoji="1" lang="zh-CN" altLang="en-US" sz="1100" dirty="0">
              <a:solidFill>
                <a:schemeClr val="bg1"/>
              </a:solidFill>
              <a:latin typeface="+mn-ea"/>
            </a:endParaRPr>
          </a:p>
        </p:txBody>
      </p:sp>
      <p:sp>
        <p:nvSpPr>
          <p:cNvPr id="10" name="流程 9">
            <a:extLst>
              <a:ext uri="{FF2B5EF4-FFF2-40B4-BE49-F238E27FC236}">
                <a16:creationId xmlns:a16="http://schemas.microsoft.com/office/drawing/2014/main" id="{4EC29125-57F7-8488-D0C6-F8ECE85007A9}"/>
              </a:ext>
            </a:extLst>
          </p:cNvPr>
          <p:cNvSpPr/>
          <p:nvPr/>
        </p:nvSpPr>
        <p:spPr>
          <a:xfrm>
            <a:off x="4504138" y="4094239"/>
            <a:ext cx="636624" cy="210479"/>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pop</a:t>
            </a:r>
            <a:endParaRPr kumimoji="1" lang="zh-CN" altLang="en-US" sz="1100" dirty="0">
              <a:solidFill>
                <a:schemeClr val="bg1"/>
              </a:solidFill>
              <a:latin typeface="+mn-ea"/>
            </a:endParaRPr>
          </a:p>
        </p:txBody>
      </p:sp>
      <p:sp>
        <p:nvSpPr>
          <p:cNvPr id="11" name="流程 10">
            <a:extLst>
              <a:ext uri="{FF2B5EF4-FFF2-40B4-BE49-F238E27FC236}">
                <a16:creationId xmlns:a16="http://schemas.microsoft.com/office/drawing/2014/main" id="{CA3B3C26-7152-BD0C-89D3-37F6129694E4}"/>
              </a:ext>
            </a:extLst>
          </p:cNvPr>
          <p:cNvSpPr/>
          <p:nvPr/>
        </p:nvSpPr>
        <p:spPr>
          <a:xfrm>
            <a:off x="5384329" y="4094239"/>
            <a:ext cx="636624" cy="210479"/>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ack</a:t>
            </a:r>
            <a:endParaRPr kumimoji="1" lang="zh-CN" altLang="en-US" sz="1100" dirty="0">
              <a:solidFill>
                <a:schemeClr val="bg1"/>
              </a:solidFill>
              <a:latin typeface="+mn-ea"/>
            </a:endParaRPr>
          </a:p>
        </p:txBody>
      </p:sp>
      <p:sp>
        <p:nvSpPr>
          <p:cNvPr id="12" name="流程 11">
            <a:extLst>
              <a:ext uri="{FF2B5EF4-FFF2-40B4-BE49-F238E27FC236}">
                <a16:creationId xmlns:a16="http://schemas.microsoft.com/office/drawing/2014/main" id="{DF4D4EAA-EF41-75A4-7B4E-EA94190C91AE}"/>
              </a:ext>
            </a:extLst>
          </p:cNvPr>
          <p:cNvSpPr/>
          <p:nvPr/>
        </p:nvSpPr>
        <p:spPr>
          <a:xfrm>
            <a:off x="3623947" y="4418727"/>
            <a:ext cx="1476594" cy="345834"/>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Change</a:t>
            </a:r>
          </a:p>
          <a:p>
            <a:pPr algn="ctr"/>
            <a:r>
              <a:rPr kumimoji="1" lang="en-US" altLang="zh-CN" sz="1100" dirty="0">
                <a:solidFill>
                  <a:schemeClr val="bg1"/>
                </a:solidFill>
                <a:latin typeface="+mn-ea"/>
              </a:rPr>
              <a:t>Invisible</a:t>
            </a:r>
            <a:r>
              <a:rPr kumimoji="1" lang="zh-CN" altLang="en-US" sz="1100" dirty="0">
                <a:solidFill>
                  <a:schemeClr val="bg1"/>
                </a:solidFill>
                <a:latin typeface="+mn-ea"/>
              </a:rPr>
              <a:t> </a:t>
            </a:r>
            <a:r>
              <a:rPr kumimoji="1" lang="en-US" altLang="zh-CN" sz="1100" dirty="0">
                <a:solidFill>
                  <a:schemeClr val="bg1"/>
                </a:solidFill>
                <a:latin typeface="+mn-ea"/>
              </a:rPr>
              <a:t>Time</a:t>
            </a:r>
            <a:endParaRPr kumimoji="1" lang="zh-CN" altLang="en-US" sz="1100" dirty="0">
              <a:solidFill>
                <a:schemeClr val="bg1"/>
              </a:solidFill>
              <a:latin typeface="+mn-ea"/>
            </a:endParaRPr>
          </a:p>
        </p:txBody>
      </p:sp>
      <p:sp>
        <p:nvSpPr>
          <p:cNvPr id="13" name="矩形 12">
            <a:extLst>
              <a:ext uri="{FF2B5EF4-FFF2-40B4-BE49-F238E27FC236}">
                <a16:creationId xmlns:a16="http://schemas.microsoft.com/office/drawing/2014/main" id="{9952D843-5591-783E-6995-92020D5B0047}"/>
              </a:ext>
            </a:extLst>
          </p:cNvPr>
          <p:cNvSpPr/>
          <p:nvPr/>
        </p:nvSpPr>
        <p:spPr>
          <a:xfrm>
            <a:off x="4241664" y="4864701"/>
            <a:ext cx="1199480" cy="21293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100" dirty="0">
                <a:latin typeface="+mn-ea"/>
              </a:rPr>
              <a:t>Remoting</a:t>
            </a:r>
            <a:r>
              <a:rPr kumimoji="1" lang="zh-CN" altLang="en-US" sz="1100" dirty="0">
                <a:latin typeface="+mn-ea"/>
              </a:rPr>
              <a:t>协议</a:t>
            </a:r>
            <a:endParaRPr kumimoji="1" lang="en-US" altLang="zh-CN" sz="1100" dirty="0">
              <a:latin typeface="+mn-ea"/>
            </a:endParaRPr>
          </a:p>
        </p:txBody>
      </p:sp>
      <p:sp>
        <p:nvSpPr>
          <p:cNvPr id="14" name="流程 13">
            <a:extLst>
              <a:ext uri="{FF2B5EF4-FFF2-40B4-BE49-F238E27FC236}">
                <a16:creationId xmlns:a16="http://schemas.microsoft.com/office/drawing/2014/main" id="{EADFF2AA-A7E6-F12E-172A-F66A4095F1D0}"/>
              </a:ext>
            </a:extLst>
          </p:cNvPr>
          <p:cNvSpPr/>
          <p:nvPr/>
        </p:nvSpPr>
        <p:spPr>
          <a:xfrm>
            <a:off x="5184470" y="4418727"/>
            <a:ext cx="859166" cy="33010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mqadmin</a:t>
            </a:r>
            <a:endParaRPr kumimoji="1" lang="zh-CN" altLang="en-US" sz="1100" dirty="0">
              <a:solidFill>
                <a:schemeClr val="bg1"/>
              </a:solidFill>
              <a:latin typeface="+mn-ea"/>
            </a:endParaRPr>
          </a:p>
        </p:txBody>
      </p:sp>
      <p:sp>
        <p:nvSpPr>
          <p:cNvPr id="15" name="矩形 14">
            <a:extLst>
              <a:ext uri="{FF2B5EF4-FFF2-40B4-BE49-F238E27FC236}">
                <a16:creationId xmlns:a16="http://schemas.microsoft.com/office/drawing/2014/main" id="{353005D5-BC9E-8AD0-1D5D-562E325363EF}"/>
              </a:ext>
            </a:extLst>
          </p:cNvPr>
          <p:cNvSpPr/>
          <p:nvPr/>
        </p:nvSpPr>
        <p:spPr>
          <a:xfrm>
            <a:off x="2636596" y="5430966"/>
            <a:ext cx="2657308" cy="1248129"/>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zh-CN" sz="1100" dirty="0">
              <a:latin typeface="+mn-ea"/>
            </a:endParaRPr>
          </a:p>
        </p:txBody>
      </p:sp>
      <p:sp>
        <p:nvSpPr>
          <p:cNvPr id="16" name="文本框 15">
            <a:extLst>
              <a:ext uri="{FF2B5EF4-FFF2-40B4-BE49-F238E27FC236}">
                <a16:creationId xmlns:a16="http://schemas.microsoft.com/office/drawing/2014/main" id="{9124DBC9-C63E-0E7D-90A7-2BE0F5170DF2}"/>
              </a:ext>
            </a:extLst>
          </p:cNvPr>
          <p:cNvSpPr txBox="1"/>
          <p:nvPr/>
        </p:nvSpPr>
        <p:spPr>
          <a:xfrm>
            <a:off x="2575238" y="5406093"/>
            <a:ext cx="398796" cy="153031"/>
          </a:xfrm>
          <a:prstGeom prst="rect">
            <a:avLst/>
          </a:prstGeom>
          <a:noFill/>
        </p:spPr>
        <p:txBody>
          <a:bodyPr wrap="none" rtlCol="0">
            <a:spAutoFit/>
          </a:bodyPr>
          <a:lstStyle/>
          <a:p>
            <a:r>
              <a:rPr kumimoji="1" lang="en-US" altLang="zh-CN" sz="1100" dirty="0">
                <a:latin typeface="+mn-ea"/>
              </a:rPr>
              <a:t>Cluster-1</a:t>
            </a:r>
            <a:endParaRPr kumimoji="1" lang="zh-CN" altLang="en-US" sz="1100" dirty="0">
              <a:latin typeface="+mn-ea"/>
            </a:endParaRPr>
          </a:p>
        </p:txBody>
      </p:sp>
      <p:sp>
        <p:nvSpPr>
          <p:cNvPr id="17" name="多文档 16">
            <a:extLst>
              <a:ext uri="{FF2B5EF4-FFF2-40B4-BE49-F238E27FC236}">
                <a16:creationId xmlns:a16="http://schemas.microsoft.com/office/drawing/2014/main" id="{DBC18AA5-A76D-28C5-DBF1-C460F2526F45}"/>
              </a:ext>
            </a:extLst>
          </p:cNvPr>
          <p:cNvSpPr/>
          <p:nvPr/>
        </p:nvSpPr>
        <p:spPr>
          <a:xfrm>
            <a:off x="5901989" y="5656332"/>
            <a:ext cx="1520509" cy="504752"/>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NameServer</a:t>
            </a:r>
            <a:endParaRPr kumimoji="1" lang="zh-CN" altLang="en-US" sz="1100" dirty="0">
              <a:solidFill>
                <a:schemeClr val="bg1"/>
              </a:solidFill>
              <a:latin typeface="+mn-ea"/>
            </a:endParaRPr>
          </a:p>
        </p:txBody>
      </p:sp>
      <p:sp>
        <p:nvSpPr>
          <p:cNvPr id="20" name="矩形 19">
            <a:extLst>
              <a:ext uri="{FF2B5EF4-FFF2-40B4-BE49-F238E27FC236}">
                <a16:creationId xmlns:a16="http://schemas.microsoft.com/office/drawing/2014/main" id="{5E792E94-D382-33CD-C644-08446E51AC00}"/>
              </a:ext>
            </a:extLst>
          </p:cNvPr>
          <p:cNvSpPr/>
          <p:nvPr/>
        </p:nvSpPr>
        <p:spPr>
          <a:xfrm>
            <a:off x="3090438" y="5711589"/>
            <a:ext cx="2090564" cy="867366"/>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endParaRPr kumimoji="1" lang="en-US" altLang="zh-CN" sz="1100" dirty="0">
              <a:solidFill>
                <a:schemeClr val="tx1"/>
              </a:solidFill>
              <a:latin typeface="+mn-ea"/>
              <a:cs typeface="Alibaba PuHuiTi R" pitchFamily="18" charset="-122"/>
            </a:endParaRPr>
          </a:p>
        </p:txBody>
      </p:sp>
      <p:sp>
        <p:nvSpPr>
          <p:cNvPr id="21" name="流程 20">
            <a:extLst>
              <a:ext uri="{FF2B5EF4-FFF2-40B4-BE49-F238E27FC236}">
                <a16:creationId xmlns:a16="http://schemas.microsoft.com/office/drawing/2014/main" id="{8958D745-3F7B-52D7-603E-9B3B3C269547}"/>
              </a:ext>
            </a:extLst>
          </p:cNvPr>
          <p:cNvSpPr/>
          <p:nvPr/>
        </p:nvSpPr>
        <p:spPr>
          <a:xfrm>
            <a:off x="3173187" y="5775818"/>
            <a:ext cx="1249926" cy="30549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zh-CN" altLang="en-US" sz="1100" dirty="0">
                <a:solidFill>
                  <a:schemeClr val="bg1"/>
                </a:solidFill>
                <a:latin typeface="+mn-ea"/>
              </a:rPr>
              <a:t>   </a:t>
            </a:r>
            <a:r>
              <a:rPr kumimoji="1" lang="en-US" altLang="zh-CN" sz="1100" dirty="0">
                <a:solidFill>
                  <a:schemeClr val="bg1"/>
                </a:solidFill>
                <a:latin typeface="+mn-ea"/>
              </a:rPr>
              <a:t>Topic1-Q1</a:t>
            </a:r>
            <a:endParaRPr kumimoji="1" lang="zh-CN" altLang="en-US" sz="1100" dirty="0">
              <a:solidFill>
                <a:schemeClr val="bg1"/>
              </a:solidFill>
              <a:latin typeface="+mn-ea"/>
            </a:endParaRPr>
          </a:p>
        </p:txBody>
      </p:sp>
      <p:sp>
        <p:nvSpPr>
          <p:cNvPr id="22" name="流程 21">
            <a:extLst>
              <a:ext uri="{FF2B5EF4-FFF2-40B4-BE49-F238E27FC236}">
                <a16:creationId xmlns:a16="http://schemas.microsoft.com/office/drawing/2014/main" id="{67D155D4-3154-D03C-C19D-6DDD05B02B1E}"/>
              </a:ext>
            </a:extLst>
          </p:cNvPr>
          <p:cNvSpPr/>
          <p:nvPr/>
        </p:nvSpPr>
        <p:spPr>
          <a:xfrm>
            <a:off x="3173187" y="6195501"/>
            <a:ext cx="1249926" cy="305498"/>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zh-CN" altLang="en-US" sz="1100">
                <a:solidFill>
                  <a:schemeClr val="bg1"/>
                </a:solidFill>
                <a:latin typeface="+mn-ea"/>
              </a:rPr>
              <a:t>   </a:t>
            </a:r>
            <a:r>
              <a:rPr kumimoji="1" lang="en-US" altLang="zh-CN" sz="1100" dirty="0">
                <a:solidFill>
                  <a:schemeClr val="bg1"/>
                </a:solidFill>
                <a:latin typeface="+mn-ea"/>
              </a:rPr>
              <a:t>Topic1-Q2</a:t>
            </a:r>
            <a:endParaRPr kumimoji="1" lang="zh-CN" altLang="en-US" sz="1100" dirty="0">
              <a:solidFill>
                <a:schemeClr val="bg1"/>
              </a:solidFill>
              <a:latin typeface="+mn-ea"/>
            </a:endParaRPr>
          </a:p>
        </p:txBody>
      </p:sp>
      <p:sp>
        <p:nvSpPr>
          <p:cNvPr id="23" name="文本框 22">
            <a:extLst>
              <a:ext uri="{FF2B5EF4-FFF2-40B4-BE49-F238E27FC236}">
                <a16:creationId xmlns:a16="http://schemas.microsoft.com/office/drawing/2014/main" id="{8685F8E7-B0DE-C9AC-785E-4A1996D05C5E}"/>
              </a:ext>
            </a:extLst>
          </p:cNvPr>
          <p:cNvSpPr txBox="1"/>
          <p:nvPr/>
        </p:nvSpPr>
        <p:spPr>
          <a:xfrm>
            <a:off x="4409426" y="5976902"/>
            <a:ext cx="384285" cy="153031"/>
          </a:xfrm>
          <a:prstGeom prst="rect">
            <a:avLst/>
          </a:prstGeom>
          <a:noFill/>
        </p:spPr>
        <p:txBody>
          <a:bodyPr wrap="none" rtlCol="0">
            <a:spAutoFit/>
          </a:bodyPr>
          <a:lstStyle/>
          <a:p>
            <a:r>
              <a:rPr kumimoji="1" lang="en-US" altLang="zh-CN" sz="1100" dirty="0">
                <a:latin typeface="+mn-ea"/>
              </a:rPr>
              <a:t>Broker-1</a:t>
            </a:r>
            <a:endParaRPr kumimoji="1" lang="zh-CN" altLang="en-US" sz="1100" dirty="0">
              <a:latin typeface="+mn-ea"/>
            </a:endParaRPr>
          </a:p>
        </p:txBody>
      </p:sp>
      <p:sp>
        <p:nvSpPr>
          <p:cNvPr id="24" name="文本框 23">
            <a:extLst>
              <a:ext uri="{FF2B5EF4-FFF2-40B4-BE49-F238E27FC236}">
                <a16:creationId xmlns:a16="http://schemas.microsoft.com/office/drawing/2014/main" id="{1DA10A8C-557C-8D48-23A4-B60A1B3E29CB}"/>
              </a:ext>
            </a:extLst>
          </p:cNvPr>
          <p:cNvSpPr txBox="1"/>
          <p:nvPr/>
        </p:nvSpPr>
        <p:spPr>
          <a:xfrm>
            <a:off x="1154419" y="2413724"/>
            <a:ext cx="323680" cy="252052"/>
          </a:xfrm>
          <a:prstGeom prst="rect">
            <a:avLst/>
          </a:prstGeom>
          <a:noFill/>
        </p:spPr>
        <p:txBody>
          <a:bodyPr wrap="none" rtlCol="0">
            <a:spAutoFit/>
          </a:bodyPr>
          <a:lstStyle/>
          <a:p>
            <a:pPr algn="ctr"/>
            <a:r>
              <a:rPr kumimoji="1" lang="zh-CN" altLang="en-US" sz="1100" dirty="0">
                <a:latin typeface="+mn-ea"/>
              </a:rPr>
              <a:t>协议</a:t>
            </a:r>
            <a:endParaRPr kumimoji="1" lang="en-US" altLang="zh-CN" sz="1100" dirty="0">
              <a:latin typeface="+mn-ea"/>
            </a:endParaRPr>
          </a:p>
          <a:p>
            <a:pPr algn="ctr"/>
            <a:r>
              <a:rPr kumimoji="1" lang="zh-CN" altLang="en-US" sz="1100" dirty="0">
                <a:latin typeface="+mn-ea"/>
              </a:rPr>
              <a:t>适配层</a:t>
            </a:r>
          </a:p>
        </p:txBody>
      </p:sp>
      <p:sp>
        <p:nvSpPr>
          <p:cNvPr id="25" name="流程 24">
            <a:extLst>
              <a:ext uri="{FF2B5EF4-FFF2-40B4-BE49-F238E27FC236}">
                <a16:creationId xmlns:a16="http://schemas.microsoft.com/office/drawing/2014/main" id="{0578ADCB-4551-E8F9-29C5-8F4C66D2A1D7}"/>
              </a:ext>
            </a:extLst>
          </p:cNvPr>
          <p:cNvSpPr/>
          <p:nvPr/>
        </p:nvSpPr>
        <p:spPr>
          <a:xfrm>
            <a:off x="4389894" y="3147695"/>
            <a:ext cx="1357960" cy="365591"/>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gRPC</a:t>
            </a:r>
            <a:r>
              <a:rPr kumimoji="1" lang="zh-CN" altLang="en-US" sz="1100" dirty="0">
                <a:solidFill>
                  <a:schemeClr val="bg1"/>
                </a:solidFill>
                <a:latin typeface="+mn-ea"/>
              </a:rPr>
              <a:t>协议适配器</a:t>
            </a:r>
          </a:p>
        </p:txBody>
      </p:sp>
      <p:sp>
        <p:nvSpPr>
          <p:cNvPr id="26" name="流程 25">
            <a:extLst>
              <a:ext uri="{FF2B5EF4-FFF2-40B4-BE49-F238E27FC236}">
                <a16:creationId xmlns:a16="http://schemas.microsoft.com/office/drawing/2014/main" id="{225500C7-1ABA-1627-E307-7E954D509FF2}"/>
              </a:ext>
            </a:extLst>
          </p:cNvPr>
          <p:cNvSpPr/>
          <p:nvPr/>
        </p:nvSpPr>
        <p:spPr>
          <a:xfrm>
            <a:off x="2262884" y="3147695"/>
            <a:ext cx="1629270" cy="365591"/>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Remoting</a:t>
            </a:r>
            <a:r>
              <a:rPr kumimoji="1" lang="zh-CN" altLang="en-US" sz="1100" dirty="0">
                <a:solidFill>
                  <a:schemeClr val="bg1"/>
                </a:solidFill>
                <a:latin typeface="+mn-ea"/>
              </a:rPr>
              <a:t>协议适配器</a:t>
            </a:r>
          </a:p>
        </p:txBody>
      </p:sp>
      <p:sp>
        <p:nvSpPr>
          <p:cNvPr id="27" name="流程 26">
            <a:extLst>
              <a:ext uri="{FF2B5EF4-FFF2-40B4-BE49-F238E27FC236}">
                <a16:creationId xmlns:a16="http://schemas.microsoft.com/office/drawing/2014/main" id="{5F082392-5367-3F4D-9BE6-AC2B1A113F3D}"/>
              </a:ext>
            </a:extLst>
          </p:cNvPr>
          <p:cNvSpPr/>
          <p:nvPr/>
        </p:nvSpPr>
        <p:spPr>
          <a:xfrm>
            <a:off x="6277831" y="3147695"/>
            <a:ext cx="1456477" cy="365591"/>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Http</a:t>
            </a:r>
            <a:r>
              <a:rPr kumimoji="1" lang="zh-CN" altLang="en-US" sz="1100" dirty="0">
                <a:solidFill>
                  <a:schemeClr val="bg1"/>
                </a:solidFill>
                <a:latin typeface="+mn-ea"/>
              </a:rPr>
              <a:t>协议适配器</a:t>
            </a:r>
          </a:p>
        </p:txBody>
      </p:sp>
      <p:sp>
        <p:nvSpPr>
          <p:cNvPr id="28" name="流程 27">
            <a:extLst>
              <a:ext uri="{FF2B5EF4-FFF2-40B4-BE49-F238E27FC236}">
                <a16:creationId xmlns:a16="http://schemas.microsoft.com/office/drawing/2014/main" id="{EDC27E34-103A-814B-A9B6-D2397699788A}"/>
              </a:ext>
            </a:extLst>
          </p:cNvPr>
          <p:cNvSpPr/>
          <p:nvPr/>
        </p:nvSpPr>
        <p:spPr>
          <a:xfrm>
            <a:off x="4389894" y="2488561"/>
            <a:ext cx="1357960" cy="365591"/>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err="1">
                <a:solidFill>
                  <a:schemeClr val="bg1"/>
                </a:solidFill>
                <a:latin typeface="+mn-ea"/>
              </a:rPr>
              <a:t>gRPC</a:t>
            </a:r>
            <a:r>
              <a:rPr kumimoji="1" lang="zh-CN" altLang="en-US" sz="1100" dirty="0">
                <a:solidFill>
                  <a:schemeClr val="bg1"/>
                </a:solidFill>
                <a:latin typeface="+mn-ea"/>
              </a:rPr>
              <a:t> </a:t>
            </a:r>
            <a:r>
              <a:rPr kumimoji="1" lang="en-US" altLang="zh-CN" sz="1100" dirty="0">
                <a:solidFill>
                  <a:schemeClr val="bg1"/>
                </a:solidFill>
                <a:latin typeface="+mn-ea"/>
              </a:rPr>
              <a:t>Server</a:t>
            </a:r>
            <a:endParaRPr kumimoji="1" lang="zh-CN" altLang="en-US" sz="1100" dirty="0">
              <a:solidFill>
                <a:schemeClr val="bg1"/>
              </a:solidFill>
              <a:latin typeface="+mn-ea"/>
            </a:endParaRPr>
          </a:p>
        </p:txBody>
      </p:sp>
      <p:sp>
        <p:nvSpPr>
          <p:cNvPr id="29" name="矩形 28">
            <a:extLst>
              <a:ext uri="{FF2B5EF4-FFF2-40B4-BE49-F238E27FC236}">
                <a16:creationId xmlns:a16="http://schemas.microsoft.com/office/drawing/2014/main" id="{A0D9DB6D-FB06-5DEA-AD5C-C4930DF907CD}"/>
              </a:ext>
            </a:extLst>
          </p:cNvPr>
          <p:cNvSpPr/>
          <p:nvPr/>
        </p:nvSpPr>
        <p:spPr>
          <a:xfrm>
            <a:off x="2646010" y="2162705"/>
            <a:ext cx="863016" cy="30213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100" dirty="0">
                <a:latin typeface="+mn-ea"/>
              </a:rPr>
              <a:t>8080</a:t>
            </a:r>
            <a:r>
              <a:rPr kumimoji="1" lang="zh-CN" altLang="en-US" sz="1100" dirty="0">
                <a:latin typeface="+mn-ea"/>
              </a:rPr>
              <a:t>端口</a:t>
            </a:r>
            <a:endParaRPr kumimoji="1" lang="en-US" altLang="zh-CN" sz="1100" dirty="0">
              <a:latin typeface="+mn-ea"/>
            </a:endParaRPr>
          </a:p>
        </p:txBody>
      </p:sp>
      <p:sp>
        <p:nvSpPr>
          <p:cNvPr id="30" name="流程 29">
            <a:extLst>
              <a:ext uri="{FF2B5EF4-FFF2-40B4-BE49-F238E27FC236}">
                <a16:creationId xmlns:a16="http://schemas.microsoft.com/office/drawing/2014/main" id="{746FCF73-2365-3C90-F072-EFBE54C05057}"/>
              </a:ext>
            </a:extLst>
          </p:cNvPr>
          <p:cNvSpPr/>
          <p:nvPr/>
        </p:nvSpPr>
        <p:spPr>
          <a:xfrm>
            <a:off x="2262884" y="2488561"/>
            <a:ext cx="1629270" cy="365591"/>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Remoting</a:t>
            </a:r>
            <a:r>
              <a:rPr kumimoji="1" lang="zh-CN" altLang="en-US" sz="1100" dirty="0">
                <a:solidFill>
                  <a:schemeClr val="bg1"/>
                </a:solidFill>
                <a:latin typeface="+mn-ea"/>
              </a:rPr>
              <a:t> </a:t>
            </a:r>
            <a:r>
              <a:rPr kumimoji="1" lang="en-US" altLang="zh-CN" sz="1100" dirty="0">
                <a:solidFill>
                  <a:schemeClr val="bg1"/>
                </a:solidFill>
                <a:latin typeface="+mn-ea"/>
              </a:rPr>
              <a:t>Server</a:t>
            </a:r>
            <a:endParaRPr kumimoji="1" lang="zh-CN" altLang="en-US" sz="1100" dirty="0">
              <a:solidFill>
                <a:schemeClr val="bg1"/>
              </a:solidFill>
              <a:latin typeface="+mn-ea"/>
            </a:endParaRPr>
          </a:p>
        </p:txBody>
      </p:sp>
      <p:sp>
        <p:nvSpPr>
          <p:cNvPr id="31" name="流程 30">
            <a:extLst>
              <a:ext uri="{FF2B5EF4-FFF2-40B4-BE49-F238E27FC236}">
                <a16:creationId xmlns:a16="http://schemas.microsoft.com/office/drawing/2014/main" id="{E8CFDE90-E491-4077-2275-E52B21FDA116}"/>
              </a:ext>
            </a:extLst>
          </p:cNvPr>
          <p:cNvSpPr/>
          <p:nvPr/>
        </p:nvSpPr>
        <p:spPr>
          <a:xfrm>
            <a:off x="6277831" y="2488561"/>
            <a:ext cx="1456477" cy="365591"/>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100" dirty="0">
                <a:solidFill>
                  <a:schemeClr val="bg1"/>
                </a:solidFill>
                <a:latin typeface="+mn-ea"/>
              </a:rPr>
              <a:t>Http</a:t>
            </a:r>
            <a:r>
              <a:rPr kumimoji="1" lang="zh-CN" altLang="en-US" sz="1100" dirty="0">
                <a:solidFill>
                  <a:schemeClr val="bg1"/>
                </a:solidFill>
                <a:latin typeface="+mn-ea"/>
              </a:rPr>
              <a:t> </a:t>
            </a:r>
            <a:r>
              <a:rPr kumimoji="1" lang="en-US" altLang="zh-CN" sz="1100" dirty="0">
                <a:solidFill>
                  <a:schemeClr val="bg1"/>
                </a:solidFill>
                <a:latin typeface="+mn-ea"/>
              </a:rPr>
              <a:t>Server</a:t>
            </a:r>
            <a:endParaRPr kumimoji="1" lang="zh-CN" altLang="en-US" sz="1100" dirty="0">
              <a:solidFill>
                <a:schemeClr val="bg1"/>
              </a:solidFill>
              <a:latin typeface="+mn-ea"/>
            </a:endParaRPr>
          </a:p>
        </p:txBody>
      </p:sp>
      <p:cxnSp>
        <p:nvCxnSpPr>
          <p:cNvPr id="32" name="直线箭头连接符 31">
            <a:extLst>
              <a:ext uri="{FF2B5EF4-FFF2-40B4-BE49-F238E27FC236}">
                <a16:creationId xmlns:a16="http://schemas.microsoft.com/office/drawing/2014/main" id="{6E823EBA-5AF0-F80C-6657-C08923FFACE8}"/>
              </a:ext>
            </a:extLst>
          </p:cNvPr>
          <p:cNvCxnSpPr>
            <a:cxnSpLocks/>
            <a:stCxn id="30" idx="2"/>
            <a:endCxn id="26" idx="0"/>
          </p:cNvCxnSpPr>
          <p:nvPr/>
        </p:nvCxnSpPr>
        <p:spPr>
          <a:xfrm>
            <a:off x="3077519" y="2854153"/>
            <a:ext cx="0" cy="293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6B14FD53-7B26-B50F-621C-80F178E9009D}"/>
              </a:ext>
            </a:extLst>
          </p:cNvPr>
          <p:cNvCxnSpPr>
            <a:cxnSpLocks/>
            <a:stCxn id="28" idx="2"/>
            <a:endCxn id="25" idx="0"/>
          </p:cNvCxnSpPr>
          <p:nvPr/>
        </p:nvCxnSpPr>
        <p:spPr>
          <a:xfrm>
            <a:off x="5068874" y="2854153"/>
            <a:ext cx="0" cy="293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FB7F083B-E57E-51F2-C320-1A805F1DD607}"/>
              </a:ext>
            </a:extLst>
          </p:cNvPr>
          <p:cNvCxnSpPr>
            <a:cxnSpLocks/>
            <a:stCxn id="31" idx="2"/>
            <a:endCxn id="27" idx="0"/>
          </p:cNvCxnSpPr>
          <p:nvPr/>
        </p:nvCxnSpPr>
        <p:spPr>
          <a:xfrm>
            <a:off x="7006070" y="2854153"/>
            <a:ext cx="0" cy="293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30BEFDB9-08D3-D581-EB45-1474F1D8F106}"/>
              </a:ext>
            </a:extLst>
          </p:cNvPr>
          <p:cNvSpPr txBox="1"/>
          <p:nvPr/>
        </p:nvSpPr>
        <p:spPr>
          <a:xfrm>
            <a:off x="421417" y="2205966"/>
            <a:ext cx="276733" cy="153031"/>
          </a:xfrm>
          <a:prstGeom prst="rect">
            <a:avLst/>
          </a:prstGeom>
          <a:noFill/>
        </p:spPr>
        <p:txBody>
          <a:bodyPr wrap="none" rtlCol="0">
            <a:spAutoFit/>
          </a:bodyPr>
          <a:lstStyle/>
          <a:p>
            <a:r>
              <a:rPr kumimoji="1" lang="en-US" altLang="zh-CN" sz="1100" dirty="0">
                <a:latin typeface="+mn-ea"/>
              </a:rPr>
              <a:t>Proxy</a:t>
            </a:r>
            <a:endParaRPr kumimoji="1" lang="zh-CN" altLang="en-US" sz="1100" dirty="0">
              <a:latin typeface="+mn-ea"/>
            </a:endParaRPr>
          </a:p>
        </p:txBody>
      </p:sp>
      <p:sp>
        <p:nvSpPr>
          <p:cNvPr id="36" name="矩形 35">
            <a:extLst>
              <a:ext uri="{FF2B5EF4-FFF2-40B4-BE49-F238E27FC236}">
                <a16:creationId xmlns:a16="http://schemas.microsoft.com/office/drawing/2014/main" id="{23B21DE9-F4A1-5059-A174-3B5E9D602F77}"/>
              </a:ext>
            </a:extLst>
          </p:cNvPr>
          <p:cNvSpPr/>
          <p:nvPr/>
        </p:nvSpPr>
        <p:spPr>
          <a:xfrm>
            <a:off x="4637366" y="2174944"/>
            <a:ext cx="863016" cy="29537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100" dirty="0">
                <a:latin typeface="+mn-ea"/>
              </a:rPr>
              <a:t>8081</a:t>
            </a:r>
            <a:r>
              <a:rPr kumimoji="1" lang="zh-CN" altLang="en-US" sz="1100" dirty="0">
                <a:latin typeface="+mn-ea"/>
              </a:rPr>
              <a:t>端口</a:t>
            </a:r>
            <a:endParaRPr kumimoji="1" lang="en-US" altLang="zh-CN" sz="1100" dirty="0">
              <a:latin typeface="+mn-ea"/>
            </a:endParaRPr>
          </a:p>
        </p:txBody>
      </p:sp>
      <p:sp>
        <p:nvSpPr>
          <p:cNvPr id="37" name="矩形 36">
            <a:extLst>
              <a:ext uri="{FF2B5EF4-FFF2-40B4-BE49-F238E27FC236}">
                <a16:creationId xmlns:a16="http://schemas.microsoft.com/office/drawing/2014/main" id="{91E68F1D-ADCB-351C-3415-AF19285AB9D8}"/>
              </a:ext>
            </a:extLst>
          </p:cNvPr>
          <p:cNvSpPr/>
          <p:nvPr/>
        </p:nvSpPr>
        <p:spPr>
          <a:xfrm>
            <a:off x="6511216" y="2154850"/>
            <a:ext cx="863016" cy="3099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100" dirty="0">
                <a:latin typeface="+mn-ea"/>
              </a:rPr>
              <a:t>80</a:t>
            </a:r>
            <a:r>
              <a:rPr kumimoji="1" lang="zh-CN" altLang="en-US" sz="1100" dirty="0">
                <a:latin typeface="+mn-ea"/>
              </a:rPr>
              <a:t>端口</a:t>
            </a:r>
            <a:endParaRPr kumimoji="1" lang="en-US" altLang="zh-CN" sz="1100" dirty="0">
              <a:latin typeface="+mn-ea"/>
            </a:endParaRPr>
          </a:p>
        </p:txBody>
      </p:sp>
      <p:sp>
        <p:nvSpPr>
          <p:cNvPr id="38" name="矩形 37">
            <a:extLst>
              <a:ext uri="{FF2B5EF4-FFF2-40B4-BE49-F238E27FC236}">
                <a16:creationId xmlns:a16="http://schemas.microsoft.com/office/drawing/2014/main" id="{BA8E0BD2-085E-E80E-C398-61A2B5D55E37}"/>
              </a:ext>
            </a:extLst>
          </p:cNvPr>
          <p:cNvSpPr/>
          <p:nvPr/>
        </p:nvSpPr>
        <p:spPr>
          <a:xfrm>
            <a:off x="3755297" y="1073178"/>
            <a:ext cx="2627154" cy="738729"/>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en-US" altLang="zh-CN" sz="1100" dirty="0">
              <a:solidFill>
                <a:schemeClr val="dk1"/>
              </a:solidFill>
              <a:latin typeface="+mn-ea"/>
            </a:endParaRPr>
          </a:p>
        </p:txBody>
      </p:sp>
      <p:sp>
        <p:nvSpPr>
          <p:cNvPr id="39" name="文本框 38">
            <a:extLst>
              <a:ext uri="{FF2B5EF4-FFF2-40B4-BE49-F238E27FC236}">
                <a16:creationId xmlns:a16="http://schemas.microsoft.com/office/drawing/2014/main" id="{E989C5FB-0866-07AC-2613-EA3730C97512}"/>
              </a:ext>
            </a:extLst>
          </p:cNvPr>
          <p:cNvSpPr txBox="1"/>
          <p:nvPr/>
        </p:nvSpPr>
        <p:spPr>
          <a:xfrm>
            <a:off x="3694903" y="1073178"/>
            <a:ext cx="1361270" cy="261610"/>
          </a:xfrm>
          <a:prstGeom prst="rect">
            <a:avLst/>
          </a:prstGeom>
          <a:noFill/>
        </p:spPr>
        <p:txBody>
          <a:bodyPr wrap="none" rtlCol="0">
            <a:spAutoFit/>
          </a:bodyPr>
          <a:lstStyle/>
          <a:p>
            <a:r>
              <a:rPr kumimoji="1" lang="en-US" altLang="zh-CN" sz="1100" dirty="0">
                <a:latin typeface="+mn-ea"/>
              </a:rPr>
              <a:t>gRPC</a:t>
            </a:r>
            <a:r>
              <a:rPr kumimoji="1" lang="zh-CN" altLang="en-US" sz="1100" dirty="0">
                <a:latin typeface="+mn-ea"/>
              </a:rPr>
              <a:t>多语言客户端</a:t>
            </a:r>
          </a:p>
        </p:txBody>
      </p:sp>
      <p:sp>
        <p:nvSpPr>
          <p:cNvPr id="40" name="流程 39">
            <a:extLst>
              <a:ext uri="{FF2B5EF4-FFF2-40B4-BE49-F238E27FC236}">
                <a16:creationId xmlns:a16="http://schemas.microsoft.com/office/drawing/2014/main" id="{591052D5-396E-42EA-43A0-BCA82EF90A38}"/>
              </a:ext>
            </a:extLst>
          </p:cNvPr>
          <p:cNvSpPr/>
          <p:nvPr/>
        </p:nvSpPr>
        <p:spPr>
          <a:xfrm>
            <a:off x="3824432" y="1423756"/>
            <a:ext cx="466863" cy="219572"/>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050" dirty="0">
                <a:solidFill>
                  <a:sysClr val="windowText" lastClr="000000"/>
                </a:solidFill>
                <a:latin typeface="+mn-ea"/>
              </a:rPr>
              <a:t>Java</a:t>
            </a:r>
            <a:endParaRPr kumimoji="1" lang="zh-CN" altLang="en-US" sz="1050" dirty="0">
              <a:solidFill>
                <a:sysClr val="windowText" lastClr="000000"/>
              </a:solidFill>
              <a:latin typeface="+mn-ea"/>
            </a:endParaRPr>
          </a:p>
        </p:txBody>
      </p:sp>
      <p:sp>
        <p:nvSpPr>
          <p:cNvPr id="41" name="流程 40">
            <a:extLst>
              <a:ext uri="{FF2B5EF4-FFF2-40B4-BE49-F238E27FC236}">
                <a16:creationId xmlns:a16="http://schemas.microsoft.com/office/drawing/2014/main" id="{136F0670-9303-F6E8-7852-E8C79B00ADF0}"/>
              </a:ext>
            </a:extLst>
          </p:cNvPr>
          <p:cNvSpPr/>
          <p:nvPr/>
        </p:nvSpPr>
        <p:spPr>
          <a:xfrm>
            <a:off x="4374428" y="1423756"/>
            <a:ext cx="466863" cy="219572"/>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050" dirty="0">
                <a:solidFill>
                  <a:sysClr val="windowText" lastClr="000000"/>
                </a:solidFill>
                <a:latin typeface="+mn-ea"/>
              </a:rPr>
              <a:t>C++</a:t>
            </a:r>
            <a:endParaRPr kumimoji="1" lang="zh-CN" altLang="en-US" sz="1050" dirty="0">
              <a:solidFill>
                <a:sysClr val="windowText" lastClr="000000"/>
              </a:solidFill>
              <a:latin typeface="+mn-ea"/>
            </a:endParaRPr>
          </a:p>
        </p:txBody>
      </p:sp>
      <p:sp>
        <p:nvSpPr>
          <p:cNvPr id="42" name="流程 41">
            <a:extLst>
              <a:ext uri="{FF2B5EF4-FFF2-40B4-BE49-F238E27FC236}">
                <a16:creationId xmlns:a16="http://schemas.microsoft.com/office/drawing/2014/main" id="{A63EE2F8-98BE-9DC4-CF55-A73DF9CCB7DA}"/>
              </a:ext>
            </a:extLst>
          </p:cNvPr>
          <p:cNvSpPr/>
          <p:nvPr/>
        </p:nvSpPr>
        <p:spPr>
          <a:xfrm>
            <a:off x="4924423" y="1423756"/>
            <a:ext cx="466863" cy="219572"/>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050" dirty="0">
                <a:solidFill>
                  <a:sysClr val="windowText" lastClr="000000"/>
                </a:solidFill>
                <a:latin typeface="+mn-ea"/>
              </a:rPr>
              <a:t>.Net</a:t>
            </a:r>
            <a:endParaRPr kumimoji="1" lang="zh-CN" altLang="en-US" sz="1050" dirty="0">
              <a:solidFill>
                <a:sysClr val="windowText" lastClr="000000"/>
              </a:solidFill>
              <a:latin typeface="+mn-ea"/>
            </a:endParaRPr>
          </a:p>
        </p:txBody>
      </p:sp>
      <p:sp>
        <p:nvSpPr>
          <p:cNvPr id="43" name="流程 42">
            <a:extLst>
              <a:ext uri="{FF2B5EF4-FFF2-40B4-BE49-F238E27FC236}">
                <a16:creationId xmlns:a16="http://schemas.microsoft.com/office/drawing/2014/main" id="{F27E1882-E15A-9D19-6FA0-576C42D78A33}"/>
              </a:ext>
            </a:extLst>
          </p:cNvPr>
          <p:cNvSpPr/>
          <p:nvPr/>
        </p:nvSpPr>
        <p:spPr>
          <a:xfrm>
            <a:off x="5474419" y="1423756"/>
            <a:ext cx="377711" cy="219572"/>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050" dirty="0">
                <a:solidFill>
                  <a:sysClr val="windowText" lastClr="000000"/>
                </a:solidFill>
                <a:latin typeface="+mn-ea"/>
              </a:rPr>
              <a:t>GO</a:t>
            </a:r>
            <a:endParaRPr kumimoji="1" lang="zh-CN" altLang="en-US" sz="1050" dirty="0">
              <a:solidFill>
                <a:sysClr val="windowText" lastClr="000000"/>
              </a:solidFill>
              <a:latin typeface="+mn-ea"/>
            </a:endParaRPr>
          </a:p>
        </p:txBody>
      </p:sp>
      <p:sp>
        <p:nvSpPr>
          <p:cNvPr id="44" name="矩形 43">
            <a:extLst>
              <a:ext uri="{FF2B5EF4-FFF2-40B4-BE49-F238E27FC236}">
                <a16:creationId xmlns:a16="http://schemas.microsoft.com/office/drawing/2014/main" id="{45CAA0C8-B463-8928-6B41-62B4D5BFC87F}"/>
              </a:ext>
            </a:extLst>
          </p:cNvPr>
          <p:cNvSpPr/>
          <p:nvPr/>
        </p:nvSpPr>
        <p:spPr>
          <a:xfrm>
            <a:off x="4463795" y="1717641"/>
            <a:ext cx="1199480" cy="22214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100">
                <a:latin typeface="+mn-ea"/>
              </a:rPr>
              <a:t>gRPC</a:t>
            </a:r>
            <a:r>
              <a:rPr kumimoji="1" lang="zh-CN" altLang="en-US" sz="1100">
                <a:latin typeface="+mn-ea"/>
              </a:rPr>
              <a:t>协议</a:t>
            </a:r>
            <a:endParaRPr kumimoji="1" lang="en-US" altLang="zh-CN" sz="1100" dirty="0">
              <a:latin typeface="+mn-ea"/>
            </a:endParaRPr>
          </a:p>
        </p:txBody>
      </p:sp>
      <p:sp>
        <p:nvSpPr>
          <p:cNvPr id="45" name="流程 44">
            <a:extLst>
              <a:ext uri="{FF2B5EF4-FFF2-40B4-BE49-F238E27FC236}">
                <a16:creationId xmlns:a16="http://schemas.microsoft.com/office/drawing/2014/main" id="{F5F784E7-AB44-646C-032A-A337C94A90A7}"/>
              </a:ext>
            </a:extLst>
          </p:cNvPr>
          <p:cNvSpPr/>
          <p:nvPr/>
        </p:nvSpPr>
        <p:spPr>
          <a:xfrm>
            <a:off x="5935263" y="1423756"/>
            <a:ext cx="377711" cy="219572"/>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a:t>
            </a:r>
            <a:endParaRPr kumimoji="1" lang="zh-CN" altLang="en-US" sz="1200" dirty="0">
              <a:solidFill>
                <a:sysClr val="windowText" lastClr="000000"/>
              </a:solidFill>
              <a:latin typeface="+mn-ea"/>
            </a:endParaRPr>
          </a:p>
        </p:txBody>
      </p:sp>
      <p:sp>
        <p:nvSpPr>
          <p:cNvPr id="46" name="矩形 45">
            <a:extLst>
              <a:ext uri="{FF2B5EF4-FFF2-40B4-BE49-F238E27FC236}">
                <a16:creationId xmlns:a16="http://schemas.microsoft.com/office/drawing/2014/main" id="{05B0B27B-C464-5019-8E6B-EB33B43D62A2}"/>
              </a:ext>
            </a:extLst>
          </p:cNvPr>
          <p:cNvSpPr/>
          <p:nvPr/>
        </p:nvSpPr>
        <p:spPr>
          <a:xfrm>
            <a:off x="920145" y="3702638"/>
            <a:ext cx="544439"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r>
              <a:rPr kumimoji="1" lang="zh-CN" altLang="en-US" sz="1100">
                <a:solidFill>
                  <a:schemeClr val="tx1"/>
                </a:solidFill>
                <a:latin typeface="+mn-ea"/>
                <a:cs typeface="Alibaba PuHuiTi R" pitchFamily="18" charset="-122"/>
              </a:rPr>
              <a:t>访问控制</a:t>
            </a:r>
            <a:endParaRPr kumimoji="1" lang="en-US" altLang="zh-CN" sz="1100" dirty="0">
              <a:solidFill>
                <a:schemeClr val="tx1"/>
              </a:solidFill>
              <a:latin typeface="+mn-ea"/>
              <a:cs typeface="Alibaba PuHuiTi R" pitchFamily="18" charset="-122"/>
            </a:endParaRPr>
          </a:p>
        </p:txBody>
      </p:sp>
      <p:sp>
        <p:nvSpPr>
          <p:cNvPr id="47" name="矩形 46">
            <a:extLst>
              <a:ext uri="{FF2B5EF4-FFF2-40B4-BE49-F238E27FC236}">
                <a16:creationId xmlns:a16="http://schemas.microsoft.com/office/drawing/2014/main" id="{F938CDEA-A745-6555-0F61-77EF534A2951}"/>
              </a:ext>
            </a:extLst>
          </p:cNvPr>
          <p:cNvSpPr/>
          <p:nvPr/>
        </p:nvSpPr>
        <p:spPr>
          <a:xfrm>
            <a:off x="1723915" y="3702638"/>
            <a:ext cx="544439"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r>
              <a:rPr kumimoji="1" lang="zh-CN" altLang="en-US" sz="1100">
                <a:solidFill>
                  <a:schemeClr val="tx1"/>
                </a:solidFill>
                <a:latin typeface="+mn-ea"/>
                <a:cs typeface="Alibaba PuHuiTi R" pitchFamily="18" charset="-122"/>
              </a:rPr>
              <a:t>流量治理</a:t>
            </a:r>
            <a:endParaRPr kumimoji="1" lang="en-US" altLang="zh-CN" sz="1100" dirty="0">
              <a:solidFill>
                <a:schemeClr val="tx1"/>
              </a:solidFill>
              <a:latin typeface="+mn-ea"/>
              <a:cs typeface="Alibaba PuHuiTi R" pitchFamily="18" charset="-122"/>
            </a:endParaRPr>
          </a:p>
        </p:txBody>
      </p:sp>
      <p:sp>
        <p:nvSpPr>
          <p:cNvPr id="48" name="矩形 47">
            <a:extLst>
              <a:ext uri="{FF2B5EF4-FFF2-40B4-BE49-F238E27FC236}">
                <a16:creationId xmlns:a16="http://schemas.microsoft.com/office/drawing/2014/main" id="{444EE1A1-D207-6369-4E53-BCBF41D11CA7}"/>
              </a:ext>
            </a:extLst>
          </p:cNvPr>
          <p:cNvSpPr/>
          <p:nvPr/>
        </p:nvSpPr>
        <p:spPr>
          <a:xfrm>
            <a:off x="2533079" y="3702638"/>
            <a:ext cx="544439"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r>
              <a:rPr kumimoji="1" lang="zh-CN" altLang="en-US" sz="1100" dirty="0">
                <a:solidFill>
                  <a:schemeClr val="tx1"/>
                </a:solidFill>
                <a:latin typeface="+mn-ea"/>
                <a:cs typeface="Alibaba PuHuiTi R" pitchFamily="18" charset="-122"/>
              </a:rPr>
              <a:t>消息路由</a:t>
            </a:r>
            <a:endParaRPr kumimoji="1" lang="en-US" altLang="zh-CN" sz="1100" dirty="0">
              <a:solidFill>
                <a:schemeClr val="tx1"/>
              </a:solidFill>
              <a:latin typeface="+mn-ea"/>
              <a:cs typeface="Alibaba PuHuiTi R" pitchFamily="18" charset="-122"/>
            </a:endParaRPr>
          </a:p>
        </p:txBody>
      </p:sp>
      <p:sp>
        <p:nvSpPr>
          <p:cNvPr id="49" name="矩形 48">
            <a:extLst>
              <a:ext uri="{FF2B5EF4-FFF2-40B4-BE49-F238E27FC236}">
                <a16:creationId xmlns:a16="http://schemas.microsoft.com/office/drawing/2014/main" id="{DF760CD4-44C4-8A80-30C4-CA8B297A997C}"/>
              </a:ext>
            </a:extLst>
          </p:cNvPr>
          <p:cNvSpPr/>
          <p:nvPr/>
        </p:nvSpPr>
        <p:spPr>
          <a:xfrm>
            <a:off x="6604538" y="3702638"/>
            <a:ext cx="544439"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r>
              <a:rPr kumimoji="1" lang="zh-CN" altLang="en-US" sz="1100" dirty="0">
                <a:solidFill>
                  <a:schemeClr val="tx1"/>
                </a:solidFill>
                <a:latin typeface="+mn-ea"/>
                <a:cs typeface="Alibaba PuHuiTi R" pitchFamily="18" charset="-122"/>
              </a:rPr>
              <a:t>消息治理</a:t>
            </a:r>
            <a:endParaRPr kumimoji="1" lang="en-US" altLang="zh-CN" sz="1100" dirty="0">
              <a:solidFill>
                <a:schemeClr val="tx1"/>
              </a:solidFill>
              <a:latin typeface="+mn-ea"/>
              <a:cs typeface="Alibaba PuHuiTi R" pitchFamily="18" charset="-122"/>
            </a:endParaRPr>
          </a:p>
        </p:txBody>
      </p:sp>
      <p:sp>
        <p:nvSpPr>
          <p:cNvPr id="50" name="矩形 49">
            <a:extLst>
              <a:ext uri="{FF2B5EF4-FFF2-40B4-BE49-F238E27FC236}">
                <a16:creationId xmlns:a16="http://schemas.microsoft.com/office/drawing/2014/main" id="{318A591B-3902-3572-121F-68D55965D30F}"/>
              </a:ext>
            </a:extLst>
          </p:cNvPr>
          <p:cNvSpPr/>
          <p:nvPr/>
        </p:nvSpPr>
        <p:spPr>
          <a:xfrm>
            <a:off x="7421185" y="3702638"/>
            <a:ext cx="544439"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r>
              <a:rPr kumimoji="1" lang="zh-CN" altLang="en-US" sz="1100" dirty="0">
                <a:solidFill>
                  <a:schemeClr val="tx1"/>
                </a:solidFill>
                <a:latin typeface="+mn-ea"/>
                <a:cs typeface="Alibaba PuHuiTi R" pitchFamily="18" charset="-122"/>
              </a:rPr>
              <a:t>可</a:t>
            </a:r>
            <a:r>
              <a:rPr kumimoji="1" lang="zh-CN" altLang="en-US" sz="1100">
                <a:solidFill>
                  <a:schemeClr val="tx1"/>
                </a:solidFill>
                <a:latin typeface="+mn-ea"/>
                <a:cs typeface="Alibaba PuHuiTi R" pitchFamily="18" charset="-122"/>
              </a:rPr>
              <a:t>观测性</a:t>
            </a:r>
            <a:endParaRPr kumimoji="1" lang="en-US" altLang="zh-CN" sz="1100" dirty="0">
              <a:solidFill>
                <a:schemeClr val="tx1"/>
              </a:solidFill>
              <a:latin typeface="+mn-ea"/>
              <a:cs typeface="Alibaba PuHuiTi R" pitchFamily="18" charset="-122"/>
            </a:endParaRPr>
          </a:p>
        </p:txBody>
      </p:sp>
      <p:sp>
        <p:nvSpPr>
          <p:cNvPr id="51" name="矩形 50">
            <a:extLst>
              <a:ext uri="{FF2B5EF4-FFF2-40B4-BE49-F238E27FC236}">
                <a16:creationId xmlns:a16="http://schemas.microsoft.com/office/drawing/2014/main" id="{F971E099-0D6A-159B-FACC-676D932983E9}"/>
              </a:ext>
            </a:extLst>
          </p:cNvPr>
          <p:cNvSpPr/>
          <p:nvPr/>
        </p:nvSpPr>
        <p:spPr>
          <a:xfrm>
            <a:off x="8157181" y="3702638"/>
            <a:ext cx="544439" cy="1220402"/>
          </a:xfrm>
          <a:prstGeom prst="rect">
            <a:avLst/>
          </a:prstGeom>
          <a:solidFill>
            <a:srgbClr val="5B9BD5">
              <a:alpha val="1882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828800"/>
            <a:r>
              <a:rPr kumimoji="1" lang="en-US" altLang="zh-CN" sz="1100" dirty="0">
                <a:solidFill>
                  <a:schemeClr val="tx1"/>
                </a:solidFill>
                <a:latin typeface="+mn-ea"/>
                <a:cs typeface="Alibaba PuHuiTi R" pitchFamily="18" charset="-122"/>
              </a:rPr>
              <a:t>mqadmin</a:t>
            </a:r>
          </a:p>
        </p:txBody>
      </p:sp>
      <p:cxnSp>
        <p:nvCxnSpPr>
          <p:cNvPr id="57" name="直线箭头连接符 56">
            <a:extLst>
              <a:ext uri="{FF2B5EF4-FFF2-40B4-BE49-F238E27FC236}">
                <a16:creationId xmlns:a16="http://schemas.microsoft.com/office/drawing/2014/main" id="{F94AEA84-0A2A-3EE5-252A-2392EBB227F8}"/>
              </a:ext>
            </a:extLst>
          </p:cNvPr>
          <p:cNvCxnSpPr>
            <a:stCxn id="44" idx="2"/>
            <a:endCxn id="36" idx="0"/>
          </p:cNvCxnSpPr>
          <p:nvPr/>
        </p:nvCxnSpPr>
        <p:spPr>
          <a:xfrm>
            <a:off x="5063535" y="1939781"/>
            <a:ext cx="5339" cy="235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AAD0935F-F2FB-9777-905C-B6A6373C0651}"/>
              </a:ext>
            </a:extLst>
          </p:cNvPr>
          <p:cNvCxnSpPr>
            <a:stCxn id="13" idx="2"/>
          </p:cNvCxnSpPr>
          <p:nvPr/>
        </p:nvCxnSpPr>
        <p:spPr>
          <a:xfrm flipH="1">
            <a:off x="4841291" y="5077640"/>
            <a:ext cx="113" cy="3284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8EBCD130-D80A-9243-8E7F-FE857211918A}"/>
              </a:ext>
            </a:extLst>
          </p:cNvPr>
          <p:cNvCxnSpPr>
            <a:stCxn id="13" idx="2"/>
            <a:endCxn id="17" idx="0"/>
          </p:cNvCxnSpPr>
          <p:nvPr/>
        </p:nvCxnSpPr>
        <p:spPr>
          <a:xfrm>
            <a:off x="4841404" y="5077640"/>
            <a:ext cx="1925445" cy="578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ABC2A697-50FA-314B-4852-A291DE39B2C5}"/>
              </a:ext>
            </a:extLst>
          </p:cNvPr>
          <p:cNvSpPr txBox="1"/>
          <p:nvPr/>
        </p:nvSpPr>
        <p:spPr>
          <a:xfrm>
            <a:off x="9162646" y="1489380"/>
            <a:ext cx="3015018" cy="4552208"/>
          </a:xfrm>
          <a:prstGeom prst="rect">
            <a:avLst/>
          </a:prstGeom>
          <a:noFill/>
        </p:spPr>
        <p:txBody>
          <a:bodyPr wrap="square" rtlCol="0">
            <a:spAutoFit/>
          </a:bodyPr>
          <a:lstStyle/>
          <a:p>
            <a:pPr>
              <a:lnSpc>
                <a:spcPts val="2560"/>
              </a:lnSpc>
              <a:spcBef>
                <a:spcPts val="600"/>
              </a:spcBef>
            </a:pPr>
            <a:r>
              <a:rPr kumimoji="1" lang="zh-CN" altLang="en-US" sz="1600" b="1" dirty="0">
                <a:solidFill>
                  <a:srgbClr val="445185"/>
                </a:solidFill>
              </a:rPr>
              <a:t>优势：</a:t>
            </a:r>
          </a:p>
          <a:p>
            <a:pPr marL="285750" indent="-285750">
              <a:lnSpc>
                <a:spcPts val="2560"/>
              </a:lnSpc>
              <a:spcBef>
                <a:spcPts val="600"/>
              </a:spcBef>
              <a:buFont typeface="Arial" panose="020B0604020202020204" pitchFamily="34" charset="0"/>
              <a:buChar char="•"/>
            </a:pPr>
            <a:r>
              <a:rPr kumimoji="1" lang="zh-CN" altLang="en-US" sz="1600" dirty="0"/>
              <a:t>加速</a:t>
            </a:r>
            <a:r>
              <a:rPr kumimoji="1" lang="en" altLang="zh-CN" sz="1600" dirty="0" err="1"/>
              <a:t>RocketMQ</a:t>
            </a:r>
            <a:r>
              <a:rPr kumimoji="1" lang="zh-CN" altLang="en-US" sz="1600" dirty="0"/>
              <a:t>的云原生化，比如更容易和</a:t>
            </a:r>
            <a:r>
              <a:rPr kumimoji="1" lang="en" altLang="zh-CN" sz="1600" dirty="0"/>
              <a:t>Service Mesh</a:t>
            </a:r>
            <a:r>
              <a:rPr kumimoji="1" lang="zh-CN" altLang="en-US" sz="1600" dirty="0"/>
              <a:t>相结合</a:t>
            </a:r>
          </a:p>
          <a:p>
            <a:pPr marL="285750" indent="-285750">
              <a:lnSpc>
                <a:spcPts val="2560"/>
              </a:lnSpc>
              <a:spcBef>
                <a:spcPts val="600"/>
              </a:spcBef>
              <a:buFont typeface="Arial" panose="020B0604020202020204" pitchFamily="34" charset="0"/>
              <a:buChar char="•"/>
            </a:pPr>
            <a:r>
              <a:rPr kumimoji="1" lang="zh-CN" altLang="en-US" sz="1600" dirty="0"/>
              <a:t>基于</a:t>
            </a:r>
            <a:r>
              <a:rPr kumimoji="1" lang="en" altLang="zh-CN" sz="1600" dirty="0" err="1"/>
              <a:t>gRPC</a:t>
            </a:r>
            <a:r>
              <a:rPr kumimoji="1" lang="zh-CN" altLang="en-US" sz="1600" dirty="0"/>
              <a:t>的标准性、兼容性以及多语言传输层代码的生成能力打造</a:t>
            </a:r>
            <a:r>
              <a:rPr kumimoji="1" lang="en" altLang="zh-CN" sz="1600" dirty="0" err="1"/>
              <a:t>RocketMQ</a:t>
            </a:r>
            <a:r>
              <a:rPr kumimoji="1" lang="zh-CN" altLang="en-US" sz="1600" dirty="0"/>
              <a:t>的多语言瘦客户端，充分利用</a:t>
            </a:r>
            <a:r>
              <a:rPr kumimoji="1" lang="en" altLang="zh-CN" sz="1600" dirty="0" err="1"/>
              <a:t>gRPC</a:t>
            </a:r>
            <a:r>
              <a:rPr kumimoji="1" lang="zh-CN" altLang="en-US" sz="1600" dirty="0"/>
              <a:t>插件化的连接多路复用、序列化</a:t>
            </a:r>
            <a:r>
              <a:rPr kumimoji="1" lang="en-US" altLang="zh-CN" sz="1600" dirty="0"/>
              <a:t>/</a:t>
            </a:r>
            <a:r>
              <a:rPr kumimoji="1" lang="zh-CN" altLang="en-US" sz="1600" dirty="0"/>
              <a:t>反序列化能力，让</a:t>
            </a:r>
            <a:r>
              <a:rPr kumimoji="1" lang="en" altLang="zh-CN" sz="1600" dirty="0" err="1"/>
              <a:t>RocketMQ</a:t>
            </a:r>
            <a:r>
              <a:rPr kumimoji="1" lang="zh-CN" altLang="en-US" sz="1600" dirty="0"/>
              <a:t>的客户端更加轻量化，聚焦在消息领域的业务逻辑上</a:t>
            </a:r>
          </a:p>
        </p:txBody>
      </p:sp>
    </p:spTree>
    <p:extLst>
      <p:ext uri="{BB962C8B-B14F-4D97-AF65-F5344CB8AC3E}">
        <p14:creationId xmlns:p14="http://schemas.microsoft.com/office/powerpoint/2010/main" val="358346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B660256-EB23-8B01-D4C6-50EDE29A5446}"/>
              </a:ext>
            </a:extLst>
          </p:cNvPr>
          <p:cNvSpPr txBox="1"/>
          <p:nvPr/>
        </p:nvSpPr>
        <p:spPr>
          <a:xfrm>
            <a:off x="979997" y="419101"/>
            <a:ext cx="7917115"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i="1" dirty="0">
                <a:solidFill>
                  <a:srgbClr val="445185"/>
                </a:solidFill>
                <a:latin typeface="+mn-ea"/>
                <a:ea typeface="+mn-ea"/>
              </a:rPr>
              <a:t>全新轻量级多语言 </a:t>
            </a:r>
            <a:r>
              <a:rPr lang="en" altLang="zh-CN" sz="2400" b="1" i="1" dirty="0">
                <a:solidFill>
                  <a:srgbClr val="445185"/>
                </a:solidFill>
                <a:latin typeface="+mn-ea"/>
                <a:ea typeface="+mn-ea"/>
              </a:rPr>
              <a:t>SDK</a:t>
            </a:r>
            <a:r>
              <a:rPr lang="zh-CN" altLang="en" sz="2400" b="1" i="1" dirty="0">
                <a:solidFill>
                  <a:srgbClr val="445185"/>
                </a:solidFill>
                <a:latin typeface="+mn-ea"/>
                <a:ea typeface="+mn-ea"/>
              </a:rPr>
              <a:t>：</a:t>
            </a:r>
            <a:r>
              <a:rPr lang="zh-CN" altLang="en-US" sz="2400" b="1" i="1" dirty="0">
                <a:solidFill>
                  <a:srgbClr val="445185"/>
                </a:solidFill>
                <a:latin typeface="+mn-ea"/>
                <a:ea typeface="+mn-ea"/>
              </a:rPr>
              <a:t>与富客户端优势互补，更易于集成</a:t>
            </a:r>
          </a:p>
        </p:txBody>
      </p:sp>
      <p:graphicFrame>
        <p:nvGraphicFramePr>
          <p:cNvPr id="31" name="图示 30">
            <a:extLst>
              <a:ext uri="{FF2B5EF4-FFF2-40B4-BE49-F238E27FC236}">
                <a16:creationId xmlns:a16="http://schemas.microsoft.com/office/drawing/2014/main" id="{76D13719-A185-588D-989B-917E960F3646}"/>
              </a:ext>
            </a:extLst>
          </p:cNvPr>
          <p:cNvGraphicFramePr/>
          <p:nvPr>
            <p:extLst>
              <p:ext uri="{D42A27DB-BD31-4B8C-83A1-F6EECF244321}">
                <p14:modId xmlns:p14="http://schemas.microsoft.com/office/powerpoint/2010/main" val="1528573878"/>
              </p:ext>
            </p:extLst>
          </p:nvPr>
        </p:nvGraphicFramePr>
        <p:xfrm>
          <a:off x="537508" y="124268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3" name="组合 62">
            <a:extLst>
              <a:ext uri="{FF2B5EF4-FFF2-40B4-BE49-F238E27FC236}">
                <a16:creationId xmlns:a16="http://schemas.microsoft.com/office/drawing/2014/main" id="{D655E1CA-B5B7-565A-E670-F91145865864}"/>
              </a:ext>
            </a:extLst>
          </p:cNvPr>
          <p:cNvGrpSpPr/>
          <p:nvPr/>
        </p:nvGrpSpPr>
        <p:grpSpPr>
          <a:xfrm>
            <a:off x="8277349" y="1355032"/>
            <a:ext cx="3653058" cy="2073968"/>
            <a:chOff x="16891594" y="4206209"/>
            <a:chExt cx="6625450" cy="3761497"/>
          </a:xfrm>
        </p:grpSpPr>
        <p:pic>
          <p:nvPicPr>
            <p:cNvPr id="64" name="图片 63">
              <a:extLst>
                <a:ext uri="{FF2B5EF4-FFF2-40B4-BE49-F238E27FC236}">
                  <a16:creationId xmlns:a16="http://schemas.microsoft.com/office/drawing/2014/main" id="{7A479FCC-C58B-1247-EB66-7B38D51B7A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91594" y="4504117"/>
              <a:ext cx="1234800" cy="1234800"/>
            </a:xfrm>
            <a:prstGeom prst="rect">
              <a:avLst/>
            </a:prstGeom>
          </p:spPr>
        </p:pic>
        <p:pic>
          <p:nvPicPr>
            <p:cNvPr id="65" name="图片 64">
              <a:extLst>
                <a:ext uri="{FF2B5EF4-FFF2-40B4-BE49-F238E27FC236}">
                  <a16:creationId xmlns:a16="http://schemas.microsoft.com/office/drawing/2014/main" id="{8BEAAF1E-1DD3-9551-6D64-2F32CEAF9B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14130" y="4769494"/>
              <a:ext cx="1328400" cy="1062720"/>
            </a:xfrm>
            <a:prstGeom prst="rect">
              <a:avLst/>
            </a:prstGeom>
          </p:spPr>
        </p:pic>
        <p:pic>
          <p:nvPicPr>
            <p:cNvPr id="66" name="图片 65">
              <a:extLst>
                <a:ext uri="{FF2B5EF4-FFF2-40B4-BE49-F238E27FC236}">
                  <a16:creationId xmlns:a16="http://schemas.microsoft.com/office/drawing/2014/main" id="{EB13DE31-31AA-7345-DD64-3F72E52D28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40824" y="4769494"/>
              <a:ext cx="1029600" cy="1029600"/>
            </a:xfrm>
            <a:prstGeom prst="rect">
              <a:avLst/>
            </a:prstGeom>
          </p:spPr>
        </p:pic>
        <p:pic>
          <p:nvPicPr>
            <p:cNvPr id="67" name="图片 66">
              <a:extLst>
                <a:ext uri="{FF2B5EF4-FFF2-40B4-BE49-F238E27FC236}">
                  <a16:creationId xmlns:a16="http://schemas.microsoft.com/office/drawing/2014/main" id="{A09BCBD2-48F6-EE11-8EE3-B41A3AB42D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25100" y="4769494"/>
              <a:ext cx="1087200" cy="1087200"/>
            </a:xfrm>
            <a:prstGeom prst="rect">
              <a:avLst/>
            </a:prstGeom>
          </p:spPr>
        </p:pic>
        <p:pic>
          <p:nvPicPr>
            <p:cNvPr id="68" name="图片 67">
              <a:extLst>
                <a:ext uri="{FF2B5EF4-FFF2-40B4-BE49-F238E27FC236}">
                  <a16:creationId xmlns:a16="http://schemas.microsoft.com/office/drawing/2014/main" id="{A93A225F-5260-24DE-1CF0-5172CF0A11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87444" y="4798294"/>
              <a:ext cx="1029600" cy="1029600"/>
            </a:xfrm>
            <a:prstGeom prst="rect">
              <a:avLst/>
            </a:prstGeom>
          </p:spPr>
        </p:pic>
        <p:sp>
          <p:nvSpPr>
            <p:cNvPr id="69" name="文本框 68">
              <a:extLst>
                <a:ext uri="{FF2B5EF4-FFF2-40B4-BE49-F238E27FC236}">
                  <a16:creationId xmlns:a16="http://schemas.microsoft.com/office/drawing/2014/main" id="{B91C7A37-95C0-E022-138C-8EFB9A6A68E1}"/>
                </a:ext>
              </a:extLst>
            </p:cNvPr>
            <p:cNvSpPr txBox="1"/>
            <p:nvPr/>
          </p:nvSpPr>
          <p:spPr>
            <a:xfrm>
              <a:off x="19510941" y="4206209"/>
              <a:ext cx="1436216" cy="576813"/>
            </a:xfrm>
            <a:prstGeom prst="rect">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altLang="zh-CN" sz="1400" dirty="0">
                  <a:latin typeface="+mn-ea"/>
                </a:rPr>
                <a:t>Released</a:t>
              </a:r>
              <a:endParaRPr kumimoji="0" lang="zh-CN" altLang="en-US" sz="1400" b="0" i="0" u="none" strike="noStrike" cap="none" spc="0" normalizeH="0" baseline="0" dirty="0">
                <a:ln>
                  <a:noFill/>
                </a:ln>
                <a:solidFill>
                  <a:srgbClr val="181818"/>
                </a:solidFill>
                <a:effectLst/>
                <a:uFillTx/>
                <a:latin typeface="+mn-ea"/>
                <a:cs typeface="+mn-cs"/>
                <a:sym typeface="Microsoft YaHei"/>
              </a:endParaRPr>
            </a:p>
          </p:txBody>
        </p:sp>
        <p:sp>
          <p:nvSpPr>
            <p:cNvPr id="70" name="文本框 69">
              <a:extLst>
                <a:ext uri="{FF2B5EF4-FFF2-40B4-BE49-F238E27FC236}">
                  <a16:creationId xmlns:a16="http://schemas.microsoft.com/office/drawing/2014/main" id="{70160EC3-F748-877F-989E-121449EFA33E}"/>
                </a:ext>
              </a:extLst>
            </p:cNvPr>
            <p:cNvSpPr txBox="1"/>
            <p:nvPr/>
          </p:nvSpPr>
          <p:spPr>
            <a:xfrm>
              <a:off x="19722539" y="6096936"/>
              <a:ext cx="1040821" cy="576813"/>
            </a:xfrm>
            <a:prstGeom prst="rect">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altLang="zh-CN" sz="1400" dirty="0">
                  <a:latin typeface="+mn-ea"/>
                </a:rPr>
                <a:t>To</a:t>
              </a:r>
              <a:r>
                <a:rPr lang="zh-CN" altLang="en-US" sz="1400" dirty="0">
                  <a:latin typeface="+mn-ea"/>
                </a:rPr>
                <a:t> </a:t>
              </a:r>
              <a:r>
                <a:rPr lang="en-US" altLang="zh-CN" sz="1400" dirty="0">
                  <a:latin typeface="+mn-ea"/>
                </a:rPr>
                <a:t>Do</a:t>
              </a:r>
              <a:endParaRPr lang="zh-CN" altLang="en-US" sz="1400" dirty="0">
                <a:latin typeface="+mn-ea"/>
              </a:endParaRPr>
            </a:p>
          </p:txBody>
        </p:sp>
        <p:pic>
          <p:nvPicPr>
            <p:cNvPr id="71" name="图片 70">
              <a:extLst>
                <a:ext uri="{FF2B5EF4-FFF2-40B4-BE49-F238E27FC236}">
                  <a16:creationId xmlns:a16="http://schemas.microsoft.com/office/drawing/2014/main" id="{1AAA1553-E074-B2ED-5F64-988974111E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94600" y="6697706"/>
              <a:ext cx="1270000" cy="1270000"/>
            </a:xfrm>
            <a:prstGeom prst="rect">
              <a:avLst/>
            </a:prstGeom>
          </p:spPr>
        </p:pic>
        <p:pic>
          <p:nvPicPr>
            <p:cNvPr id="72" name="图片 71">
              <a:extLst>
                <a:ext uri="{FF2B5EF4-FFF2-40B4-BE49-F238E27FC236}">
                  <a16:creationId xmlns:a16="http://schemas.microsoft.com/office/drawing/2014/main" id="{72B69852-F411-46FF-BA65-1AD37F096A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73373" y="6650666"/>
              <a:ext cx="1270000" cy="1270000"/>
            </a:xfrm>
            <a:prstGeom prst="rect">
              <a:avLst/>
            </a:prstGeom>
          </p:spPr>
        </p:pic>
      </p:grpSp>
      <p:grpSp>
        <p:nvGrpSpPr>
          <p:cNvPr id="73" name="组合 72">
            <a:extLst>
              <a:ext uri="{FF2B5EF4-FFF2-40B4-BE49-F238E27FC236}">
                <a16:creationId xmlns:a16="http://schemas.microsoft.com/office/drawing/2014/main" id="{E489D7C8-86DF-11AE-3AC3-343ACB498968}"/>
              </a:ext>
            </a:extLst>
          </p:cNvPr>
          <p:cNvGrpSpPr/>
          <p:nvPr/>
        </p:nvGrpSpPr>
        <p:grpSpPr>
          <a:xfrm>
            <a:off x="9512280" y="4040717"/>
            <a:ext cx="1220413" cy="1234331"/>
            <a:chOff x="2233849" y="98248"/>
            <a:chExt cx="4715950" cy="4715950"/>
          </a:xfrm>
        </p:grpSpPr>
        <p:sp>
          <p:nvSpPr>
            <p:cNvPr id="74" name="椭圆 73">
              <a:extLst>
                <a:ext uri="{FF2B5EF4-FFF2-40B4-BE49-F238E27FC236}">
                  <a16:creationId xmlns:a16="http://schemas.microsoft.com/office/drawing/2014/main" id="{13F3F210-844A-5C86-17F3-4FB94199FACC}"/>
                </a:ext>
              </a:extLst>
            </p:cNvPr>
            <p:cNvSpPr/>
            <p:nvPr/>
          </p:nvSpPr>
          <p:spPr>
            <a:xfrm>
              <a:off x="2233849" y="98248"/>
              <a:ext cx="4715950" cy="4715950"/>
            </a:xfrm>
            <a:prstGeom prst="ellipse">
              <a:avLst/>
            </a:prstGeom>
          </p:spPr>
          <p:style>
            <a:lnRef idx="0">
              <a:schemeClr val="lt1">
                <a:hueOff val="0"/>
                <a:satOff val="0"/>
                <a:lumOff val="0"/>
                <a:alphaOff val="0"/>
              </a:schemeClr>
            </a:lnRef>
            <a:fillRef idx="3">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zh-CN" altLang="en-US"/>
            </a:p>
          </p:txBody>
        </p:sp>
        <p:sp>
          <p:nvSpPr>
            <p:cNvPr id="75" name="椭圆 4">
              <a:extLst>
                <a:ext uri="{FF2B5EF4-FFF2-40B4-BE49-F238E27FC236}">
                  <a16:creationId xmlns:a16="http://schemas.microsoft.com/office/drawing/2014/main" id="{68FCCECB-FD94-628F-538A-DF39E322083B}"/>
                </a:ext>
              </a:extLst>
            </p:cNvPr>
            <p:cNvSpPr txBox="1"/>
            <p:nvPr/>
          </p:nvSpPr>
          <p:spPr>
            <a:xfrm>
              <a:off x="2862643" y="923540"/>
              <a:ext cx="3458363" cy="21221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489200">
                <a:lnSpc>
                  <a:spcPct val="90000"/>
                </a:lnSpc>
                <a:spcBef>
                  <a:spcPct val="0"/>
                </a:spcBef>
                <a:spcAft>
                  <a:spcPct val="35000"/>
                </a:spcAft>
                <a:buNone/>
              </a:pPr>
              <a:r>
                <a:rPr lang="en-US" altLang="zh-CN" sz="1200" kern="1200" dirty="0">
                  <a:latin typeface="+mn-ea"/>
                </a:rPr>
                <a:t>Metrics</a:t>
              </a:r>
              <a:endParaRPr lang="zh-CN" altLang="en-US" sz="1200" kern="1200" dirty="0">
                <a:latin typeface="+mn-ea"/>
              </a:endParaRPr>
            </a:p>
          </p:txBody>
        </p:sp>
      </p:grpSp>
      <p:grpSp>
        <p:nvGrpSpPr>
          <p:cNvPr id="76" name="组合 75">
            <a:extLst>
              <a:ext uri="{FF2B5EF4-FFF2-40B4-BE49-F238E27FC236}">
                <a16:creationId xmlns:a16="http://schemas.microsoft.com/office/drawing/2014/main" id="{BEFBC6ED-0D2F-C42F-9154-8A884E79659C}"/>
              </a:ext>
            </a:extLst>
          </p:cNvPr>
          <p:cNvGrpSpPr/>
          <p:nvPr/>
        </p:nvGrpSpPr>
        <p:grpSpPr>
          <a:xfrm>
            <a:off x="10024452" y="4686067"/>
            <a:ext cx="1220413" cy="1234331"/>
            <a:chOff x="3935521" y="3045718"/>
            <a:chExt cx="4715950" cy="4715950"/>
          </a:xfrm>
        </p:grpSpPr>
        <p:sp>
          <p:nvSpPr>
            <p:cNvPr id="77" name="椭圆 76">
              <a:extLst>
                <a:ext uri="{FF2B5EF4-FFF2-40B4-BE49-F238E27FC236}">
                  <a16:creationId xmlns:a16="http://schemas.microsoft.com/office/drawing/2014/main" id="{4491AF61-2CB7-0729-AA02-2E7AFCD2F71A}"/>
                </a:ext>
              </a:extLst>
            </p:cNvPr>
            <p:cNvSpPr/>
            <p:nvPr/>
          </p:nvSpPr>
          <p:spPr>
            <a:xfrm>
              <a:off x="3935521" y="3045718"/>
              <a:ext cx="4715950" cy="4715950"/>
            </a:xfrm>
            <a:prstGeom prst="ellipse">
              <a:avLst/>
            </a:prstGeom>
          </p:spPr>
          <p:style>
            <a:lnRef idx="0">
              <a:schemeClr val="lt1">
                <a:hueOff val="0"/>
                <a:satOff val="0"/>
                <a:lumOff val="0"/>
                <a:alphaOff val="0"/>
              </a:schemeClr>
            </a:lnRef>
            <a:fillRef idx="3">
              <a:schemeClr val="accent2">
                <a:alpha val="50000"/>
                <a:hueOff val="-2071089"/>
                <a:satOff val="-7556"/>
                <a:lumOff val="1667"/>
                <a:alphaOff val="0"/>
              </a:schemeClr>
            </a:fillRef>
            <a:effectRef idx="0">
              <a:schemeClr val="accent2">
                <a:alpha val="50000"/>
                <a:hueOff val="-2071089"/>
                <a:satOff val="-7556"/>
                <a:lumOff val="1667"/>
                <a:alphaOff val="0"/>
              </a:schemeClr>
            </a:effectRef>
            <a:fontRef idx="minor">
              <a:schemeClr val="tx1"/>
            </a:fontRef>
          </p:style>
          <p:txBody>
            <a:bodyPr/>
            <a:lstStyle/>
            <a:p>
              <a:endParaRPr lang="zh-CN" altLang="en-US"/>
            </a:p>
          </p:txBody>
        </p:sp>
        <p:sp>
          <p:nvSpPr>
            <p:cNvPr id="78" name="椭圆 6">
              <a:extLst>
                <a:ext uri="{FF2B5EF4-FFF2-40B4-BE49-F238E27FC236}">
                  <a16:creationId xmlns:a16="http://schemas.microsoft.com/office/drawing/2014/main" id="{A08A473E-AE1D-0A83-5840-B563522D090A}"/>
                </a:ext>
              </a:extLst>
            </p:cNvPr>
            <p:cNvSpPr txBox="1"/>
            <p:nvPr/>
          </p:nvSpPr>
          <p:spPr>
            <a:xfrm>
              <a:off x="4576113" y="4264005"/>
              <a:ext cx="3631273" cy="25937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489200">
                <a:lnSpc>
                  <a:spcPct val="90000"/>
                </a:lnSpc>
                <a:spcBef>
                  <a:spcPct val="0"/>
                </a:spcBef>
                <a:spcAft>
                  <a:spcPct val="35000"/>
                </a:spcAft>
                <a:buNone/>
              </a:pPr>
              <a:r>
                <a:rPr lang="en-US" altLang="zh-CN" sz="1200" kern="1200" dirty="0">
                  <a:latin typeface="+mn-ea"/>
                </a:rPr>
                <a:t>Tracing</a:t>
              </a:r>
              <a:endParaRPr lang="zh-CN" altLang="en-US" sz="1200" kern="1200" dirty="0">
                <a:latin typeface="+mn-ea"/>
              </a:endParaRPr>
            </a:p>
          </p:txBody>
        </p:sp>
      </p:grpSp>
      <p:grpSp>
        <p:nvGrpSpPr>
          <p:cNvPr id="79" name="组合 78">
            <a:extLst>
              <a:ext uri="{FF2B5EF4-FFF2-40B4-BE49-F238E27FC236}">
                <a16:creationId xmlns:a16="http://schemas.microsoft.com/office/drawing/2014/main" id="{784587F5-143B-081B-33C9-DCDCE27897FD}"/>
              </a:ext>
            </a:extLst>
          </p:cNvPr>
          <p:cNvGrpSpPr/>
          <p:nvPr/>
        </p:nvGrpSpPr>
        <p:grpSpPr>
          <a:xfrm>
            <a:off x="9026422" y="4686575"/>
            <a:ext cx="1220413" cy="1234331"/>
            <a:chOff x="5167696" y="3869581"/>
            <a:chExt cx="4715950" cy="4715950"/>
          </a:xfrm>
        </p:grpSpPr>
        <p:sp>
          <p:nvSpPr>
            <p:cNvPr id="80" name="椭圆 79">
              <a:extLst>
                <a:ext uri="{FF2B5EF4-FFF2-40B4-BE49-F238E27FC236}">
                  <a16:creationId xmlns:a16="http://schemas.microsoft.com/office/drawing/2014/main" id="{7B40BA7A-E121-5545-D99D-F91FBF3C0852}"/>
                </a:ext>
              </a:extLst>
            </p:cNvPr>
            <p:cNvSpPr/>
            <p:nvPr/>
          </p:nvSpPr>
          <p:spPr>
            <a:xfrm>
              <a:off x="5167696" y="3869581"/>
              <a:ext cx="4715950" cy="4715950"/>
            </a:xfrm>
            <a:prstGeom prst="ellipse">
              <a:avLst/>
            </a:prstGeom>
          </p:spPr>
          <p:style>
            <a:lnRef idx="0">
              <a:schemeClr val="lt1">
                <a:hueOff val="0"/>
                <a:satOff val="0"/>
                <a:lumOff val="0"/>
                <a:alphaOff val="0"/>
              </a:schemeClr>
            </a:lnRef>
            <a:fillRef idx="3">
              <a:schemeClr val="accent2">
                <a:alpha val="50000"/>
                <a:hueOff val="-4142178"/>
                <a:satOff val="-15113"/>
                <a:lumOff val="3334"/>
                <a:alphaOff val="0"/>
              </a:schemeClr>
            </a:fillRef>
            <a:effectRef idx="0">
              <a:schemeClr val="accent2">
                <a:alpha val="50000"/>
                <a:hueOff val="-4142178"/>
                <a:satOff val="-15113"/>
                <a:lumOff val="3334"/>
                <a:alphaOff val="0"/>
              </a:schemeClr>
            </a:effectRef>
            <a:fontRef idx="minor">
              <a:schemeClr val="tx1"/>
            </a:fontRef>
          </p:style>
          <p:txBody>
            <a:bodyPr/>
            <a:lstStyle/>
            <a:p>
              <a:endParaRPr lang="zh-CN" altLang="en-US" sz="1200">
                <a:latin typeface="+mn-ea"/>
              </a:endParaRPr>
            </a:p>
          </p:txBody>
        </p:sp>
        <p:sp>
          <p:nvSpPr>
            <p:cNvPr id="81" name="椭圆 8">
              <a:extLst>
                <a:ext uri="{FF2B5EF4-FFF2-40B4-BE49-F238E27FC236}">
                  <a16:creationId xmlns:a16="http://schemas.microsoft.com/office/drawing/2014/main" id="{18986334-8FAE-190F-60DF-160C166692FA}"/>
                </a:ext>
              </a:extLst>
            </p:cNvPr>
            <p:cNvSpPr txBox="1"/>
            <p:nvPr/>
          </p:nvSpPr>
          <p:spPr>
            <a:xfrm>
              <a:off x="5711701" y="5166467"/>
              <a:ext cx="3718711" cy="25937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489200">
                <a:lnSpc>
                  <a:spcPct val="90000"/>
                </a:lnSpc>
                <a:spcBef>
                  <a:spcPct val="0"/>
                </a:spcBef>
                <a:spcAft>
                  <a:spcPct val="35000"/>
                </a:spcAft>
                <a:buNone/>
              </a:pPr>
              <a:r>
                <a:rPr lang="en-US" altLang="zh-CN" sz="1200" kern="1200" dirty="0">
                  <a:latin typeface="+mn-ea"/>
                </a:rPr>
                <a:t>Logging</a:t>
              </a:r>
              <a:endParaRPr lang="zh-CN" altLang="en-US" sz="1200" kern="1200" dirty="0">
                <a:latin typeface="+mn-ea"/>
              </a:endParaRPr>
            </a:p>
          </p:txBody>
        </p:sp>
      </p:grpSp>
      <p:sp>
        <p:nvSpPr>
          <p:cNvPr id="82" name="文本框 81">
            <a:extLst>
              <a:ext uri="{FF2B5EF4-FFF2-40B4-BE49-F238E27FC236}">
                <a16:creationId xmlns:a16="http://schemas.microsoft.com/office/drawing/2014/main" id="{2B403E01-8222-F603-420F-3BBC49C00E3B}"/>
              </a:ext>
            </a:extLst>
          </p:cNvPr>
          <p:cNvSpPr txBox="1"/>
          <p:nvPr/>
        </p:nvSpPr>
        <p:spPr>
          <a:xfrm>
            <a:off x="8617542" y="5873128"/>
            <a:ext cx="195242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altLang="zh-CN" sz="1200" dirty="0">
                <a:solidFill>
                  <a:schemeClr val="bg2">
                    <a:lumMod val="10000"/>
                  </a:schemeClr>
                </a:solidFill>
                <a:latin typeface="+mn-ea"/>
              </a:rPr>
              <a:t>Error</a:t>
            </a:r>
            <a:r>
              <a:rPr lang="zh-CN" altLang="en-US" sz="1200" dirty="0">
                <a:solidFill>
                  <a:schemeClr val="bg2">
                    <a:lumMod val="10000"/>
                  </a:schemeClr>
                </a:solidFill>
                <a:latin typeface="+mn-ea"/>
              </a:rPr>
              <a:t> </a:t>
            </a:r>
            <a:r>
              <a:rPr lang="en-US" altLang="zh-CN" sz="1200" dirty="0">
                <a:solidFill>
                  <a:schemeClr val="bg2">
                    <a:lumMod val="10000"/>
                  </a:schemeClr>
                </a:solidFill>
                <a:latin typeface="+mn-ea"/>
              </a:rPr>
              <a:t>Code</a:t>
            </a:r>
            <a:r>
              <a:rPr lang="zh-CN" altLang="en-US" sz="1200" dirty="0">
                <a:solidFill>
                  <a:schemeClr val="bg2">
                    <a:lumMod val="10000"/>
                  </a:schemeClr>
                </a:solidFill>
                <a:latin typeface="+mn-ea"/>
              </a:rPr>
              <a:t>标准化：</a:t>
            </a:r>
            <a:endParaRPr lang="en-US" altLang="zh-CN" sz="1200" dirty="0">
              <a:solidFill>
                <a:schemeClr val="bg2">
                  <a:lumMod val="10000"/>
                </a:schemeClr>
              </a:solidFill>
              <a:latin typeface="+mn-ea"/>
            </a:endParaRPr>
          </a:p>
          <a:p>
            <a:pPr marL="0" marR="0" indent="0" algn="l" defTabSz="457200" rtl="0" fontAlgn="auto" latinLnBrk="0" hangingPunct="0">
              <a:lnSpc>
                <a:spcPct val="100000"/>
              </a:lnSpc>
              <a:spcBef>
                <a:spcPts val="0"/>
              </a:spcBef>
              <a:spcAft>
                <a:spcPts val="0"/>
              </a:spcAft>
              <a:buClrTx/>
              <a:buSzTx/>
              <a:buFontTx/>
              <a:buNone/>
              <a:tabLst/>
            </a:pPr>
            <a:r>
              <a:rPr lang="zh-CN" altLang="en-US" sz="1200" dirty="0">
                <a:solidFill>
                  <a:schemeClr val="bg2">
                    <a:lumMod val="10000"/>
                  </a:schemeClr>
                </a:solidFill>
                <a:latin typeface="+mn-ea"/>
              </a:rPr>
              <a:t>可读性极大提升</a:t>
            </a:r>
            <a:endParaRPr kumimoji="0" lang="zh-CN" altLang="en-US" sz="1200" b="0" i="0" u="none" strike="noStrike" cap="none" spc="0" normalizeH="0" baseline="0" dirty="0">
              <a:ln>
                <a:noFill/>
              </a:ln>
              <a:solidFill>
                <a:schemeClr val="bg2">
                  <a:lumMod val="10000"/>
                </a:schemeClr>
              </a:solidFill>
              <a:effectLst/>
              <a:uFillTx/>
              <a:latin typeface="+mn-ea"/>
              <a:sym typeface="Microsoft YaHei"/>
            </a:endParaRPr>
          </a:p>
        </p:txBody>
      </p:sp>
      <p:sp>
        <p:nvSpPr>
          <p:cNvPr id="83" name="文本框 82">
            <a:extLst>
              <a:ext uri="{FF2B5EF4-FFF2-40B4-BE49-F238E27FC236}">
                <a16:creationId xmlns:a16="http://schemas.microsoft.com/office/drawing/2014/main" id="{3127B3E2-6822-6F6C-65C3-D4EABF1152BA}"/>
              </a:ext>
            </a:extLst>
          </p:cNvPr>
          <p:cNvSpPr txBox="1"/>
          <p:nvPr/>
        </p:nvSpPr>
        <p:spPr>
          <a:xfrm>
            <a:off x="10246835" y="5873128"/>
            <a:ext cx="173089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en-US" altLang="zh-CN" sz="1200" dirty="0">
                <a:solidFill>
                  <a:schemeClr val="bg2">
                    <a:lumMod val="10000"/>
                  </a:schemeClr>
                </a:solidFill>
                <a:latin typeface="+mn-ea"/>
              </a:rPr>
              <a:t>OT</a:t>
            </a:r>
            <a:r>
              <a:rPr lang="zh-CN" altLang="en-US" sz="1200" dirty="0">
                <a:solidFill>
                  <a:schemeClr val="bg2">
                    <a:lumMod val="10000"/>
                  </a:schemeClr>
                </a:solidFill>
                <a:latin typeface="+mn-ea"/>
              </a:rPr>
              <a:t>标准，支持定向输出，串联业务调用链的上下游</a:t>
            </a:r>
            <a:endParaRPr lang="en-US" altLang="zh-CN" sz="1200" dirty="0">
              <a:solidFill>
                <a:schemeClr val="bg2">
                  <a:lumMod val="10000"/>
                </a:schemeClr>
              </a:solidFill>
              <a:latin typeface="+mn-ea"/>
            </a:endParaRPr>
          </a:p>
        </p:txBody>
      </p:sp>
      <p:sp>
        <p:nvSpPr>
          <p:cNvPr id="84" name="文本框 83">
            <a:extLst>
              <a:ext uri="{FF2B5EF4-FFF2-40B4-BE49-F238E27FC236}">
                <a16:creationId xmlns:a16="http://schemas.microsoft.com/office/drawing/2014/main" id="{8106EA1A-8F9F-CA45-1116-F8A398BE8773}"/>
              </a:ext>
            </a:extLst>
          </p:cNvPr>
          <p:cNvSpPr txBox="1"/>
          <p:nvPr/>
        </p:nvSpPr>
        <p:spPr>
          <a:xfrm>
            <a:off x="9167201" y="3528615"/>
            <a:ext cx="258453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zh-CN" altLang="en-US" sz="1200" b="0" i="0" u="none" strike="noStrike" cap="none" spc="0" normalizeH="0" baseline="0" dirty="0">
                <a:ln>
                  <a:noFill/>
                </a:ln>
                <a:solidFill>
                  <a:srgbClr val="181818"/>
                </a:solidFill>
                <a:effectLst/>
                <a:uFillTx/>
                <a:latin typeface="+mn-ea"/>
                <a:sym typeface="Microsoft YaHei"/>
              </a:rPr>
              <a:t>丰富指标：包含消息量、</a:t>
            </a:r>
            <a:r>
              <a:rPr kumimoji="0" lang="en-US" altLang="zh-CN" sz="1200" b="0" i="0" u="none" strike="noStrike" cap="none" spc="0" normalizeH="0" baseline="0" dirty="0">
                <a:ln>
                  <a:noFill/>
                </a:ln>
                <a:solidFill>
                  <a:srgbClr val="181818"/>
                </a:solidFill>
                <a:effectLst/>
                <a:uFillTx/>
                <a:latin typeface="+mn-ea"/>
                <a:sym typeface="Microsoft YaHei"/>
              </a:rPr>
              <a:t>RT</a:t>
            </a:r>
          </a:p>
          <a:p>
            <a:pPr marL="0" marR="0" indent="0" algn="l" defTabSz="457200" rtl="0" fontAlgn="auto" latinLnBrk="0" hangingPunct="0">
              <a:lnSpc>
                <a:spcPct val="100000"/>
              </a:lnSpc>
              <a:spcBef>
                <a:spcPts val="0"/>
              </a:spcBef>
              <a:spcAft>
                <a:spcPts val="0"/>
              </a:spcAft>
              <a:buClrTx/>
              <a:buSzTx/>
              <a:buFontTx/>
              <a:buNone/>
              <a:tabLst/>
            </a:pPr>
            <a:r>
              <a:rPr lang="zh-CN" altLang="en-US" sz="1200" dirty="0">
                <a:latin typeface="+mn-ea"/>
              </a:rPr>
              <a:t>成功率等核心指标</a:t>
            </a:r>
            <a:endParaRPr kumimoji="0" lang="zh-CN" altLang="en-US" sz="1200" b="0" i="0" u="none" strike="noStrike" cap="none" spc="0" normalizeH="0" baseline="0" dirty="0">
              <a:ln>
                <a:noFill/>
              </a:ln>
              <a:solidFill>
                <a:srgbClr val="181818"/>
              </a:solidFill>
              <a:effectLst/>
              <a:uFillTx/>
              <a:latin typeface="+mn-ea"/>
              <a:sym typeface="Microsoft YaHei"/>
            </a:endParaRPr>
          </a:p>
        </p:txBody>
      </p:sp>
    </p:spTree>
    <p:extLst>
      <p:ext uri="{BB962C8B-B14F-4D97-AF65-F5344CB8AC3E}">
        <p14:creationId xmlns:p14="http://schemas.microsoft.com/office/powerpoint/2010/main" val="107205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08DE03-4B33-5596-3AE6-CF8E34AAC9DE}"/>
              </a:ext>
            </a:extLst>
          </p:cNvPr>
          <p:cNvSpPr/>
          <p:nvPr/>
        </p:nvSpPr>
        <p:spPr>
          <a:xfrm>
            <a:off x="1710267" y="1624507"/>
            <a:ext cx="8315765"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 altLang="zh-CN" sz="4400" b="1" dirty="0" err="1">
                <a:solidFill>
                  <a:srgbClr val="445185"/>
                </a:solidFill>
                <a:latin typeface="+mn-ea"/>
                <a:cs typeface="微软雅黑" panose="020B0503020204020204" charset="-122"/>
              </a:rPr>
              <a:t>RocketMQ</a:t>
            </a:r>
            <a:r>
              <a:rPr lang="en" altLang="zh-CN" sz="4400" b="1" dirty="0">
                <a:solidFill>
                  <a:srgbClr val="445185"/>
                </a:solidFill>
                <a:latin typeface="+mn-ea"/>
                <a:cs typeface="微软雅黑" panose="020B0503020204020204" charset="-122"/>
              </a:rPr>
              <a:t> Serverless </a:t>
            </a:r>
            <a:r>
              <a:rPr lang="zh-CN" altLang="en-US" sz="4400" b="1" dirty="0">
                <a:solidFill>
                  <a:srgbClr val="445185"/>
                </a:solidFill>
                <a:latin typeface="+mn-ea"/>
                <a:cs typeface="微软雅黑" panose="020B0503020204020204" charset="-122"/>
              </a:rPr>
              <a:t>实现方案</a:t>
            </a:r>
          </a:p>
          <a:p>
            <a:pPr algn="ctr">
              <a:lnSpc>
                <a:spcPct val="140000"/>
              </a:lnSpc>
            </a:pPr>
            <a:r>
              <a:rPr lang="zh-CN" altLang="en-US" dirty="0">
                <a:solidFill>
                  <a:srgbClr val="445185"/>
                </a:solidFill>
                <a:latin typeface="+mn-ea"/>
                <a:cs typeface="微软雅黑" panose="020B0503020204020204" charset="-122"/>
              </a:rPr>
              <a:t>消息场景下的</a:t>
            </a:r>
            <a:r>
              <a:rPr lang="en" altLang="zh-CN" dirty="0">
                <a:solidFill>
                  <a:srgbClr val="445185"/>
                </a:solidFill>
                <a:latin typeface="+mn-ea"/>
                <a:cs typeface="微软雅黑" panose="020B0503020204020204" charset="-122"/>
              </a:rPr>
              <a:t>Serverless</a:t>
            </a:r>
            <a:r>
              <a:rPr lang="zh-CN" altLang="en-US" dirty="0">
                <a:solidFill>
                  <a:srgbClr val="445185"/>
                </a:solidFill>
                <a:latin typeface="+mn-ea"/>
                <a:cs typeface="微软雅黑" panose="020B0503020204020204" charset="-122"/>
              </a:rPr>
              <a:t>化，存储、计算、网络的弹性，多级存储架构</a:t>
            </a:r>
          </a:p>
        </p:txBody>
      </p:sp>
    </p:spTree>
    <p:extLst>
      <p:ext uri="{BB962C8B-B14F-4D97-AF65-F5344CB8AC3E}">
        <p14:creationId xmlns:p14="http://schemas.microsoft.com/office/powerpoint/2010/main" val="3648216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2DD509D-79F8-95FA-D395-0A4CFE9F3086}"/>
              </a:ext>
            </a:extLst>
          </p:cNvPr>
          <p:cNvSpPr txBox="1"/>
          <p:nvPr/>
        </p:nvSpPr>
        <p:spPr>
          <a:xfrm>
            <a:off x="979997" y="419101"/>
            <a:ext cx="7917115"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i="1" dirty="0">
                <a:solidFill>
                  <a:srgbClr val="445185"/>
                </a:solidFill>
                <a:latin typeface="+mn-ea"/>
                <a:ea typeface="+mn-ea"/>
              </a:rPr>
              <a:t>消息场景下的</a:t>
            </a:r>
            <a:r>
              <a:rPr lang="en" altLang="zh-CN" sz="2400" b="1" i="1" dirty="0">
                <a:solidFill>
                  <a:srgbClr val="445185"/>
                </a:solidFill>
                <a:latin typeface="+mn-ea"/>
                <a:ea typeface="+mn-ea"/>
              </a:rPr>
              <a:t>Serverless</a:t>
            </a:r>
            <a:r>
              <a:rPr lang="zh-CN" altLang="en-US" sz="2400" b="1" i="1" dirty="0">
                <a:solidFill>
                  <a:srgbClr val="445185"/>
                </a:solidFill>
                <a:latin typeface="+mn-ea"/>
                <a:ea typeface="+mn-ea"/>
              </a:rPr>
              <a:t>化</a:t>
            </a:r>
          </a:p>
        </p:txBody>
      </p:sp>
      <p:sp>
        <p:nvSpPr>
          <p:cNvPr id="6" name="文本框 5">
            <a:extLst>
              <a:ext uri="{FF2B5EF4-FFF2-40B4-BE49-F238E27FC236}">
                <a16:creationId xmlns:a16="http://schemas.microsoft.com/office/drawing/2014/main" id="{D3B40499-C5A9-15B0-613D-2DBD4DA30232}"/>
              </a:ext>
            </a:extLst>
          </p:cNvPr>
          <p:cNvSpPr txBox="1"/>
          <p:nvPr/>
        </p:nvSpPr>
        <p:spPr>
          <a:xfrm>
            <a:off x="4188146" y="1118803"/>
            <a:ext cx="3607078" cy="307777"/>
          </a:xfrm>
          <a:prstGeom prst="rect">
            <a:avLst/>
          </a:prstGeom>
          <a:noFill/>
        </p:spPr>
        <p:txBody>
          <a:bodyPr wrap="none" rtlCol="0">
            <a:spAutoFit/>
          </a:bodyPr>
          <a:lstStyle/>
          <a:p>
            <a:pPr algn="ctr"/>
            <a:r>
              <a:rPr lang="zh-CN" altLang="en-US" sz="1400" b="1" dirty="0">
                <a:latin typeface="+mn-ea"/>
                <a:cs typeface="Alibaba PuHuiTi B" pitchFamily="18" charset="-122"/>
              </a:rPr>
              <a:t>消息使用方与提供方的 </a:t>
            </a:r>
            <a:r>
              <a:rPr lang="en-US" altLang="zh-CN" sz="1400" b="1" dirty="0">
                <a:latin typeface="+mn-ea"/>
                <a:cs typeface="Alibaba PuHuiTi B" pitchFamily="18" charset="-122"/>
              </a:rPr>
              <a:t>Serverless</a:t>
            </a:r>
            <a:r>
              <a:rPr lang="zh-CN" altLang="en-US" sz="1400" b="1" dirty="0">
                <a:latin typeface="+mn-ea"/>
                <a:cs typeface="Alibaba PuHuiTi B" pitchFamily="18" charset="-122"/>
              </a:rPr>
              <a:t> 心路历程</a:t>
            </a:r>
          </a:p>
        </p:txBody>
      </p:sp>
      <p:sp>
        <p:nvSpPr>
          <p:cNvPr id="7" name="Shape 353">
            <a:extLst>
              <a:ext uri="{FF2B5EF4-FFF2-40B4-BE49-F238E27FC236}">
                <a16:creationId xmlns:a16="http://schemas.microsoft.com/office/drawing/2014/main" id="{8F176ED9-6AE8-3DE6-C716-45680A8849D3}"/>
              </a:ext>
            </a:extLst>
          </p:cNvPr>
          <p:cNvSpPr/>
          <p:nvPr/>
        </p:nvSpPr>
        <p:spPr>
          <a:xfrm>
            <a:off x="550932" y="1454138"/>
            <a:ext cx="3604743" cy="2365837"/>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sz="1100">
              <a:latin typeface="+mn-ea"/>
            </a:endParaRPr>
          </a:p>
        </p:txBody>
      </p:sp>
      <p:grpSp>
        <p:nvGrpSpPr>
          <p:cNvPr id="8" name="组合 7">
            <a:extLst>
              <a:ext uri="{FF2B5EF4-FFF2-40B4-BE49-F238E27FC236}">
                <a16:creationId xmlns:a16="http://schemas.microsoft.com/office/drawing/2014/main" id="{AEADEAD3-3A85-459A-6312-0823637731B4}"/>
              </a:ext>
            </a:extLst>
          </p:cNvPr>
          <p:cNvGrpSpPr/>
          <p:nvPr/>
        </p:nvGrpSpPr>
        <p:grpSpPr>
          <a:xfrm>
            <a:off x="550932" y="2054227"/>
            <a:ext cx="684431" cy="958668"/>
            <a:chOff x="783763" y="3820574"/>
            <a:chExt cx="1509580" cy="2047724"/>
          </a:xfrm>
        </p:grpSpPr>
        <p:pic>
          <p:nvPicPr>
            <p:cNvPr id="9" name="图片 8">
              <a:extLst>
                <a:ext uri="{FF2B5EF4-FFF2-40B4-BE49-F238E27FC236}">
                  <a16:creationId xmlns:a16="http://schemas.microsoft.com/office/drawing/2014/main" id="{30643CF9-C3C4-E5EA-020D-A9932C5226CA}"/>
                </a:ext>
              </a:extLst>
            </p:cNvPr>
            <p:cNvPicPr>
              <a:picLocks noChangeAspect="1"/>
            </p:cNvPicPr>
            <p:nvPr/>
          </p:nvPicPr>
          <p:blipFill>
            <a:blip r:embed="rId3"/>
            <a:stretch>
              <a:fillRect/>
            </a:stretch>
          </p:blipFill>
          <p:spPr>
            <a:xfrm>
              <a:off x="783763" y="3820574"/>
              <a:ext cx="1509580" cy="1509580"/>
            </a:xfrm>
            <a:prstGeom prst="rect">
              <a:avLst/>
            </a:prstGeom>
          </p:spPr>
        </p:pic>
        <p:sp>
          <p:nvSpPr>
            <p:cNvPr id="10" name="Shape 351">
              <a:extLst>
                <a:ext uri="{FF2B5EF4-FFF2-40B4-BE49-F238E27FC236}">
                  <a16:creationId xmlns:a16="http://schemas.microsoft.com/office/drawing/2014/main" id="{9082637E-B7C5-4C71-4D26-180DBF3344A9}"/>
                </a:ext>
              </a:extLst>
            </p:cNvPr>
            <p:cNvSpPr/>
            <p:nvPr/>
          </p:nvSpPr>
          <p:spPr>
            <a:xfrm>
              <a:off x="894894" y="5187054"/>
              <a:ext cx="1300844" cy="68124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使用方</a:t>
              </a:r>
              <a:endParaRPr sz="1200" b="1" dirty="0">
                <a:solidFill>
                  <a:schemeClr val="tx1">
                    <a:lumMod val="75000"/>
                    <a:lumOff val="25000"/>
                  </a:schemeClr>
                </a:solidFill>
                <a:latin typeface="+mn-ea"/>
                <a:cs typeface="Alibaba PuHuiTi R" pitchFamily="18" charset="-122"/>
              </a:endParaRPr>
            </a:p>
          </p:txBody>
        </p:sp>
      </p:grpSp>
      <p:grpSp>
        <p:nvGrpSpPr>
          <p:cNvPr id="11" name="组合 10">
            <a:extLst>
              <a:ext uri="{FF2B5EF4-FFF2-40B4-BE49-F238E27FC236}">
                <a16:creationId xmlns:a16="http://schemas.microsoft.com/office/drawing/2014/main" id="{53E2E497-8B19-BBC1-1F21-BC9C8DA9FE72}"/>
              </a:ext>
            </a:extLst>
          </p:cNvPr>
          <p:cNvGrpSpPr/>
          <p:nvPr/>
        </p:nvGrpSpPr>
        <p:grpSpPr>
          <a:xfrm>
            <a:off x="3311742" y="2015788"/>
            <a:ext cx="754061" cy="1019303"/>
            <a:chOff x="7266524" y="8669963"/>
            <a:chExt cx="1663155" cy="2177239"/>
          </a:xfrm>
        </p:grpSpPr>
        <p:pic>
          <p:nvPicPr>
            <p:cNvPr id="12" name="图片 11">
              <a:extLst>
                <a:ext uri="{FF2B5EF4-FFF2-40B4-BE49-F238E27FC236}">
                  <a16:creationId xmlns:a16="http://schemas.microsoft.com/office/drawing/2014/main" id="{2846FCC3-7AFA-62EA-BDF0-9CEB73730B94}"/>
                </a:ext>
              </a:extLst>
            </p:cNvPr>
            <p:cNvPicPr>
              <a:picLocks noChangeAspect="1"/>
            </p:cNvPicPr>
            <p:nvPr/>
          </p:nvPicPr>
          <p:blipFill>
            <a:blip r:embed="rId4"/>
            <a:stretch>
              <a:fillRect/>
            </a:stretch>
          </p:blipFill>
          <p:spPr>
            <a:xfrm>
              <a:off x="7266524" y="8669963"/>
              <a:ext cx="1663155" cy="1663155"/>
            </a:xfrm>
            <a:prstGeom prst="rect">
              <a:avLst/>
            </a:prstGeom>
          </p:spPr>
        </p:pic>
        <p:sp>
          <p:nvSpPr>
            <p:cNvPr id="13" name="Shape 351">
              <a:extLst>
                <a:ext uri="{FF2B5EF4-FFF2-40B4-BE49-F238E27FC236}">
                  <a16:creationId xmlns:a16="http://schemas.microsoft.com/office/drawing/2014/main" id="{50389865-8ACD-4503-71D9-4785775E20A2}"/>
                </a:ext>
              </a:extLst>
            </p:cNvPr>
            <p:cNvSpPr/>
            <p:nvPr/>
          </p:nvSpPr>
          <p:spPr>
            <a:xfrm>
              <a:off x="7452255" y="10165959"/>
              <a:ext cx="1294831" cy="6812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提供方</a:t>
              </a:r>
              <a:endParaRPr sz="1200" b="1" dirty="0">
                <a:solidFill>
                  <a:schemeClr val="tx1">
                    <a:lumMod val="75000"/>
                    <a:lumOff val="25000"/>
                  </a:schemeClr>
                </a:solidFill>
                <a:latin typeface="+mn-ea"/>
                <a:cs typeface="Alibaba PuHuiTi R" pitchFamily="18" charset="-122"/>
              </a:endParaRPr>
            </a:p>
          </p:txBody>
        </p:sp>
      </p:grpSp>
      <p:sp>
        <p:nvSpPr>
          <p:cNvPr id="14" name="Shape 351">
            <a:extLst>
              <a:ext uri="{FF2B5EF4-FFF2-40B4-BE49-F238E27FC236}">
                <a16:creationId xmlns:a16="http://schemas.microsoft.com/office/drawing/2014/main" id="{53567F1C-84AD-C894-76B0-7EA0C7F71BB5}"/>
              </a:ext>
            </a:extLst>
          </p:cNvPr>
          <p:cNvSpPr/>
          <p:nvPr/>
        </p:nvSpPr>
        <p:spPr>
          <a:xfrm>
            <a:off x="1542142" y="1477918"/>
            <a:ext cx="1993488" cy="3227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我要搞大促，要用消息</a:t>
            </a:r>
            <a:endParaRPr lang="en-US" altLang="zh-CN" sz="1200" i="1" u="sng" dirty="0">
              <a:solidFill>
                <a:schemeClr val="tx1"/>
              </a:solidFill>
              <a:latin typeface="+mn-ea"/>
              <a:cs typeface="Alibaba PuHuiTi R" pitchFamily="18" charset="-122"/>
            </a:endParaRPr>
          </a:p>
        </p:txBody>
      </p:sp>
      <p:sp>
        <p:nvSpPr>
          <p:cNvPr id="15" name="Shape 351">
            <a:extLst>
              <a:ext uri="{FF2B5EF4-FFF2-40B4-BE49-F238E27FC236}">
                <a16:creationId xmlns:a16="http://schemas.microsoft.com/office/drawing/2014/main" id="{00BB279D-6345-AADE-3462-8351DFE71CD1}"/>
              </a:ext>
            </a:extLst>
          </p:cNvPr>
          <p:cNvSpPr/>
          <p:nvPr/>
        </p:nvSpPr>
        <p:spPr>
          <a:xfrm>
            <a:off x="2326288" y="1909183"/>
            <a:ext cx="1209342" cy="3227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部署</a:t>
            </a:r>
            <a:r>
              <a:rPr lang="en-US" altLang="zh-CN" sz="1200" i="1" u="sng" dirty="0">
                <a:solidFill>
                  <a:schemeClr val="tx1"/>
                </a:solidFill>
                <a:latin typeface="+mn-ea"/>
                <a:cs typeface="Alibaba PuHuiTi R" pitchFamily="18" charset="-122"/>
              </a:rPr>
              <a:t>10</a:t>
            </a:r>
            <a:r>
              <a:rPr lang="zh-CN" altLang="en-US" sz="1200" i="1" u="sng" dirty="0">
                <a:solidFill>
                  <a:schemeClr val="tx1"/>
                </a:solidFill>
                <a:latin typeface="+mn-ea"/>
                <a:cs typeface="Alibaba PuHuiTi R" pitchFamily="18" charset="-122"/>
              </a:rPr>
              <a:t>台够不够</a:t>
            </a:r>
            <a:endParaRPr lang="en-US" altLang="zh-CN" sz="1200" i="1" u="sng" dirty="0">
              <a:solidFill>
                <a:schemeClr val="tx1"/>
              </a:solidFill>
              <a:latin typeface="+mn-ea"/>
              <a:cs typeface="Alibaba PuHuiTi R" pitchFamily="18" charset="-122"/>
            </a:endParaRPr>
          </a:p>
        </p:txBody>
      </p:sp>
      <p:sp>
        <p:nvSpPr>
          <p:cNvPr id="16" name="Shape 351">
            <a:extLst>
              <a:ext uri="{FF2B5EF4-FFF2-40B4-BE49-F238E27FC236}">
                <a16:creationId xmlns:a16="http://schemas.microsoft.com/office/drawing/2014/main" id="{1A625E5D-303F-26A3-1303-690EE9E5A9EF}"/>
              </a:ext>
            </a:extLst>
          </p:cNvPr>
          <p:cNvSpPr/>
          <p:nvPr/>
        </p:nvSpPr>
        <p:spPr>
          <a:xfrm>
            <a:off x="1542142" y="2186713"/>
            <a:ext cx="1150048" cy="3189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好的</a:t>
            </a:r>
            <a:endParaRPr sz="1200" i="1" u="sng" dirty="0">
              <a:solidFill>
                <a:schemeClr val="tx1"/>
              </a:solidFill>
              <a:latin typeface="+mn-ea"/>
              <a:cs typeface="Alibaba PuHuiTi R" pitchFamily="18" charset="-122"/>
            </a:endParaRPr>
          </a:p>
        </p:txBody>
      </p:sp>
      <p:sp>
        <p:nvSpPr>
          <p:cNvPr id="17" name="Shape 351">
            <a:extLst>
              <a:ext uri="{FF2B5EF4-FFF2-40B4-BE49-F238E27FC236}">
                <a16:creationId xmlns:a16="http://schemas.microsoft.com/office/drawing/2014/main" id="{990A80B5-81F7-6FF0-C17F-938D0CC30529}"/>
              </a:ext>
            </a:extLst>
          </p:cNvPr>
          <p:cNvSpPr/>
          <p:nvPr/>
        </p:nvSpPr>
        <p:spPr>
          <a:xfrm>
            <a:off x="1471902" y="2667958"/>
            <a:ext cx="1150048" cy="3189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白屏了</a:t>
            </a:r>
            <a:endParaRPr sz="1200" i="1" u="sng" dirty="0">
              <a:solidFill>
                <a:schemeClr val="tx1"/>
              </a:solidFill>
              <a:latin typeface="+mn-ea"/>
              <a:cs typeface="Alibaba PuHuiTi R" pitchFamily="18" charset="-122"/>
            </a:endParaRPr>
          </a:p>
        </p:txBody>
      </p:sp>
      <p:sp>
        <p:nvSpPr>
          <p:cNvPr id="18" name="Shape 351">
            <a:extLst>
              <a:ext uri="{FF2B5EF4-FFF2-40B4-BE49-F238E27FC236}">
                <a16:creationId xmlns:a16="http://schemas.microsoft.com/office/drawing/2014/main" id="{58EBE414-250E-B533-A302-DE93F4A0FE39}"/>
              </a:ext>
            </a:extLst>
          </p:cNvPr>
          <p:cNvSpPr/>
          <p:nvPr/>
        </p:nvSpPr>
        <p:spPr>
          <a:xfrm>
            <a:off x="2326288" y="3046895"/>
            <a:ext cx="1647228" cy="31893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en-US" sz="1200" i="1" u="sng" dirty="0" err="1">
                <a:solidFill>
                  <a:schemeClr val="tx1"/>
                </a:solidFill>
                <a:latin typeface="+mn-ea"/>
                <a:cs typeface="Alibaba PuHuiTi R" pitchFamily="18" charset="-122"/>
              </a:rPr>
              <a:t>服务挂了</a:t>
            </a:r>
            <a:r>
              <a:rPr lang="zh-CN" altLang="en-US" sz="1200" i="1" u="sng" dirty="0">
                <a:solidFill>
                  <a:schemeClr val="tx1"/>
                </a:solidFill>
                <a:latin typeface="+mn-ea"/>
                <a:cs typeface="Alibaba PuHuiTi R" pitchFamily="18" charset="-122"/>
              </a:rPr>
              <a:t>，等我半小时</a:t>
            </a:r>
            <a:endParaRPr sz="1200" i="1" u="sng" dirty="0">
              <a:solidFill>
                <a:schemeClr val="tx1"/>
              </a:solidFill>
              <a:latin typeface="+mn-ea"/>
              <a:cs typeface="Alibaba PuHuiTi R" pitchFamily="18" charset="-122"/>
            </a:endParaRPr>
          </a:p>
        </p:txBody>
      </p:sp>
      <p:sp>
        <p:nvSpPr>
          <p:cNvPr id="19" name="Shape 353">
            <a:extLst>
              <a:ext uri="{FF2B5EF4-FFF2-40B4-BE49-F238E27FC236}">
                <a16:creationId xmlns:a16="http://schemas.microsoft.com/office/drawing/2014/main" id="{757D2577-E274-CE1F-AEAB-3AEA32BDA86C}"/>
              </a:ext>
            </a:extLst>
          </p:cNvPr>
          <p:cNvSpPr/>
          <p:nvPr/>
        </p:nvSpPr>
        <p:spPr>
          <a:xfrm>
            <a:off x="4238522" y="1454138"/>
            <a:ext cx="3604743" cy="2365837"/>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sz="1100">
              <a:solidFill>
                <a:schemeClr val="dk1"/>
              </a:solidFill>
              <a:latin typeface="+mn-ea"/>
            </a:endParaRPr>
          </a:p>
        </p:txBody>
      </p:sp>
      <p:sp>
        <p:nvSpPr>
          <p:cNvPr id="26" name="Shape 351">
            <a:extLst>
              <a:ext uri="{FF2B5EF4-FFF2-40B4-BE49-F238E27FC236}">
                <a16:creationId xmlns:a16="http://schemas.microsoft.com/office/drawing/2014/main" id="{C60E5098-78B9-1D7B-C5BF-8D68743E535B}"/>
              </a:ext>
            </a:extLst>
          </p:cNvPr>
          <p:cNvSpPr/>
          <p:nvPr/>
        </p:nvSpPr>
        <p:spPr>
          <a:xfrm>
            <a:off x="5032515" y="1477918"/>
            <a:ext cx="1993488" cy="3227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我要搞大促，要用消息</a:t>
            </a:r>
            <a:endParaRPr lang="en-US" altLang="zh-CN" sz="1200" i="1" u="sng" dirty="0">
              <a:solidFill>
                <a:schemeClr val="tx1"/>
              </a:solidFill>
              <a:latin typeface="+mn-ea"/>
              <a:cs typeface="Alibaba PuHuiTi R" pitchFamily="18" charset="-122"/>
            </a:endParaRPr>
          </a:p>
        </p:txBody>
      </p:sp>
      <p:sp>
        <p:nvSpPr>
          <p:cNvPr id="27" name="Shape 351">
            <a:extLst>
              <a:ext uri="{FF2B5EF4-FFF2-40B4-BE49-F238E27FC236}">
                <a16:creationId xmlns:a16="http://schemas.microsoft.com/office/drawing/2014/main" id="{CFB26A72-2CE4-C4E6-8508-2855956CA86F}"/>
              </a:ext>
            </a:extLst>
          </p:cNvPr>
          <p:cNvSpPr/>
          <p:nvPr/>
        </p:nvSpPr>
        <p:spPr>
          <a:xfrm>
            <a:off x="6508637" y="1909183"/>
            <a:ext cx="1124130" cy="3227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多大规模</a:t>
            </a:r>
            <a:endParaRPr lang="en-US" altLang="zh-CN" sz="1200" i="1" u="sng" dirty="0">
              <a:solidFill>
                <a:schemeClr val="tx1"/>
              </a:solidFill>
              <a:latin typeface="+mn-ea"/>
              <a:cs typeface="Alibaba PuHuiTi R" pitchFamily="18" charset="-122"/>
            </a:endParaRPr>
          </a:p>
        </p:txBody>
      </p:sp>
      <p:sp>
        <p:nvSpPr>
          <p:cNvPr id="28" name="Shape 351">
            <a:extLst>
              <a:ext uri="{FF2B5EF4-FFF2-40B4-BE49-F238E27FC236}">
                <a16:creationId xmlns:a16="http://schemas.microsoft.com/office/drawing/2014/main" id="{9B9FAD38-AAE0-9A0E-92EB-9533942B9009}"/>
              </a:ext>
            </a:extLst>
          </p:cNvPr>
          <p:cNvSpPr/>
          <p:nvPr/>
        </p:nvSpPr>
        <p:spPr>
          <a:xfrm>
            <a:off x="5031743" y="2199659"/>
            <a:ext cx="1150048" cy="32246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预计</a:t>
            </a:r>
            <a:r>
              <a:rPr lang="en-US" altLang="zh-CN" sz="1200" i="1" u="sng" dirty="0">
                <a:solidFill>
                  <a:schemeClr val="tx1"/>
                </a:solidFill>
                <a:latin typeface="+mn-ea"/>
                <a:cs typeface="Alibaba PuHuiTi R" pitchFamily="18" charset="-122"/>
              </a:rPr>
              <a:t>20W</a:t>
            </a:r>
            <a:endParaRPr sz="1200" i="1" u="sng" dirty="0">
              <a:solidFill>
                <a:schemeClr val="tx1"/>
              </a:solidFill>
              <a:latin typeface="+mn-ea"/>
              <a:cs typeface="Alibaba PuHuiTi R" pitchFamily="18" charset="-122"/>
            </a:endParaRPr>
          </a:p>
        </p:txBody>
      </p:sp>
      <p:sp>
        <p:nvSpPr>
          <p:cNvPr id="29" name="Shape 351">
            <a:extLst>
              <a:ext uri="{FF2B5EF4-FFF2-40B4-BE49-F238E27FC236}">
                <a16:creationId xmlns:a16="http://schemas.microsoft.com/office/drawing/2014/main" id="{6D7F8B69-74AE-F786-42D6-FF7EEF5C570B}"/>
              </a:ext>
            </a:extLst>
          </p:cNvPr>
          <p:cNvSpPr/>
          <p:nvPr/>
        </p:nvSpPr>
        <p:spPr>
          <a:xfrm>
            <a:off x="5767816" y="3084494"/>
            <a:ext cx="1500642" cy="32246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en-US" altLang="zh-CN" sz="1200" i="1" u="sng" dirty="0">
                <a:solidFill>
                  <a:schemeClr val="tx1"/>
                </a:solidFill>
                <a:latin typeface="+mn-ea"/>
                <a:cs typeface="Alibaba PuHuiTi R" pitchFamily="18" charset="-122"/>
              </a:rPr>
              <a:t>40W</a:t>
            </a:r>
            <a:r>
              <a:rPr lang="zh-CN" altLang="en-US" sz="1200" i="1" u="sng" dirty="0">
                <a:solidFill>
                  <a:schemeClr val="tx1"/>
                </a:solidFill>
                <a:latin typeface="+mn-ea"/>
                <a:cs typeface="Alibaba PuHuiTi R" pitchFamily="18" charset="-122"/>
              </a:rPr>
              <a:t>了，怎么预估的</a:t>
            </a:r>
            <a:endParaRPr sz="1200" i="1" u="sng" dirty="0">
              <a:solidFill>
                <a:schemeClr val="tx1"/>
              </a:solidFill>
              <a:latin typeface="+mn-ea"/>
              <a:cs typeface="Alibaba PuHuiTi R" pitchFamily="18" charset="-122"/>
            </a:endParaRPr>
          </a:p>
        </p:txBody>
      </p:sp>
      <p:sp>
        <p:nvSpPr>
          <p:cNvPr id="30" name="Shape 351">
            <a:extLst>
              <a:ext uri="{FF2B5EF4-FFF2-40B4-BE49-F238E27FC236}">
                <a16:creationId xmlns:a16="http://schemas.microsoft.com/office/drawing/2014/main" id="{46DB9A13-CE9C-77A4-7527-10BBA7020C6D}"/>
              </a:ext>
            </a:extLst>
          </p:cNvPr>
          <p:cNvSpPr/>
          <p:nvPr/>
        </p:nvSpPr>
        <p:spPr>
          <a:xfrm>
            <a:off x="5767816" y="3425122"/>
            <a:ext cx="1500642" cy="32246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en-US" sz="1200" i="1" u="sng" dirty="0" err="1">
                <a:solidFill>
                  <a:schemeClr val="tx1"/>
                </a:solidFill>
                <a:latin typeface="+mn-ea"/>
                <a:cs typeface="Alibaba PuHuiTi R" pitchFamily="18" charset="-122"/>
              </a:rPr>
              <a:t>等我</a:t>
            </a:r>
            <a:r>
              <a:rPr lang="zh-CN" altLang="en-US" sz="1200" i="1" u="sng" dirty="0">
                <a:solidFill>
                  <a:schemeClr val="tx1"/>
                </a:solidFill>
                <a:latin typeface="+mn-ea"/>
                <a:cs typeface="Alibaba PuHuiTi R" pitchFamily="18" charset="-122"/>
              </a:rPr>
              <a:t> </a:t>
            </a:r>
            <a:r>
              <a:rPr lang="en-US" altLang="zh-CN" sz="1200" i="1" u="sng" dirty="0">
                <a:solidFill>
                  <a:schemeClr val="tx1"/>
                </a:solidFill>
                <a:latin typeface="+mn-ea"/>
                <a:cs typeface="Alibaba PuHuiTi R" pitchFamily="18" charset="-122"/>
              </a:rPr>
              <a:t>2</a:t>
            </a:r>
            <a:r>
              <a:rPr lang="zh-CN" altLang="en-US" sz="1200" i="1" u="sng" dirty="0">
                <a:solidFill>
                  <a:schemeClr val="tx1"/>
                </a:solidFill>
                <a:latin typeface="+mn-ea"/>
                <a:cs typeface="Alibaba PuHuiTi R" pitchFamily="18" charset="-122"/>
              </a:rPr>
              <a:t>分钟，扩个容</a:t>
            </a:r>
            <a:endParaRPr sz="1200" i="1" u="sng" dirty="0">
              <a:solidFill>
                <a:schemeClr val="tx1"/>
              </a:solidFill>
              <a:latin typeface="+mn-ea"/>
              <a:cs typeface="Alibaba PuHuiTi R" pitchFamily="18" charset="-122"/>
            </a:endParaRPr>
          </a:p>
        </p:txBody>
      </p:sp>
      <p:sp>
        <p:nvSpPr>
          <p:cNvPr id="31" name="Shape 353">
            <a:extLst>
              <a:ext uri="{FF2B5EF4-FFF2-40B4-BE49-F238E27FC236}">
                <a16:creationId xmlns:a16="http://schemas.microsoft.com/office/drawing/2014/main" id="{23543A08-2243-0C3A-461C-3B9A96F75DCC}"/>
              </a:ext>
            </a:extLst>
          </p:cNvPr>
          <p:cNvSpPr/>
          <p:nvPr/>
        </p:nvSpPr>
        <p:spPr>
          <a:xfrm>
            <a:off x="7912060" y="1454138"/>
            <a:ext cx="3604743" cy="2365837"/>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sz="1100">
              <a:solidFill>
                <a:schemeClr val="dk1"/>
              </a:solidFill>
              <a:latin typeface="+mn-ea"/>
            </a:endParaRPr>
          </a:p>
        </p:txBody>
      </p:sp>
      <p:sp>
        <p:nvSpPr>
          <p:cNvPr id="38" name="Shape 351">
            <a:extLst>
              <a:ext uri="{FF2B5EF4-FFF2-40B4-BE49-F238E27FC236}">
                <a16:creationId xmlns:a16="http://schemas.microsoft.com/office/drawing/2014/main" id="{80C109C8-17E4-2152-5C6B-C402462E806A}"/>
              </a:ext>
            </a:extLst>
          </p:cNvPr>
          <p:cNvSpPr/>
          <p:nvPr/>
        </p:nvSpPr>
        <p:spPr>
          <a:xfrm>
            <a:off x="8596491" y="1484215"/>
            <a:ext cx="1993488" cy="3227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我要搞大促，要用消息</a:t>
            </a:r>
            <a:endParaRPr lang="en-US" altLang="zh-CN" sz="1200" i="1" u="sng" dirty="0">
              <a:solidFill>
                <a:schemeClr val="tx1"/>
              </a:solidFill>
              <a:latin typeface="+mn-ea"/>
              <a:cs typeface="Alibaba PuHuiTi R" pitchFamily="18" charset="-122"/>
            </a:endParaRPr>
          </a:p>
        </p:txBody>
      </p:sp>
      <p:sp>
        <p:nvSpPr>
          <p:cNvPr id="39" name="Shape 351">
            <a:extLst>
              <a:ext uri="{FF2B5EF4-FFF2-40B4-BE49-F238E27FC236}">
                <a16:creationId xmlns:a16="http://schemas.microsoft.com/office/drawing/2014/main" id="{EC8CF8B6-891F-9747-E8EA-0A9D7C3B7D26}"/>
              </a:ext>
            </a:extLst>
          </p:cNvPr>
          <p:cNvSpPr/>
          <p:nvPr/>
        </p:nvSpPr>
        <p:spPr>
          <a:xfrm>
            <a:off x="10182174" y="1909183"/>
            <a:ext cx="1124130" cy="3227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i="1" u="sng" dirty="0">
                <a:solidFill>
                  <a:schemeClr val="tx1"/>
                </a:solidFill>
                <a:latin typeface="+mn-ea"/>
                <a:cs typeface="Alibaba PuHuiTi R" pitchFamily="18" charset="-122"/>
              </a:rPr>
              <a:t>随便用</a:t>
            </a:r>
            <a:endParaRPr lang="en-US" altLang="zh-CN" sz="1200" i="1" u="sng" dirty="0">
              <a:solidFill>
                <a:schemeClr val="tx1"/>
              </a:solidFill>
              <a:latin typeface="+mn-ea"/>
              <a:cs typeface="Alibaba PuHuiTi R" pitchFamily="18" charset="-122"/>
            </a:endParaRPr>
          </a:p>
        </p:txBody>
      </p:sp>
      <p:sp>
        <p:nvSpPr>
          <p:cNvPr id="40" name="文本框 11">
            <a:extLst>
              <a:ext uri="{FF2B5EF4-FFF2-40B4-BE49-F238E27FC236}">
                <a16:creationId xmlns:a16="http://schemas.microsoft.com/office/drawing/2014/main" id="{5D931425-96A3-5B10-0853-F9215534C97B}"/>
              </a:ext>
            </a:extLst>
          </p:cNvPr>
          <p:cNvSpPr txBox="1"/>
          <p:nvPr/>
        </p:nvSpPr>
        <p:spPr>
          <a:xfrm>
            <a:off x="5510743" y="3859062"/>
            <a:ext cx="1338828" cy="307777"/>
          </a:xfrm>
          <a:prstGeom prst="rect">
            <a:avLst/>
          </a:prstGeom>
          <a:noFill/>
        </p:spPr>
        <p:txBody>
          <a:bodyPr wrap="none" rtlCol="0">
            <a:spAutoFit/>
          </a:bodyPr>
          <a:lstStyle>
            <a:defPPr>
              <a:defRPr lang="zh-CN"/>
            </a:defPPr>
            <a:lvl1pPr>
              <a:defRPr sz="1200" b="1">
                <a:solidFill>
                  <a:srgbClr val="445185"/>
                </a:solidFill>
                <a:latin typeface="+mn-ea"/>
                <a:cs typeface="Alibaba PuHuiTi M" pitchFamily="18" charset="-122"/>
              </a:defRPr>
            </a:lvl1pPr>
          </a:lstStyle>
          <a:p>
            <a:r>
              <a:rPr lang="en-US" altLang="zh-TW" sz="1400" dirty="0" err="1">
                <a:solidFill>
                  <a:schemeClr val="tx1"/>
                </a:solidFill>
                <a:latin typeface="+mn-lt"/>
              </a:rPr>
              <a:t>RocketMQ</a:t>
            </a:r>
            <a:r>
              <a:rPr lang="zh-CN" altLang="en-US" sz="1400" dirty="0">
                <a:solidFill>
                  <a:schemeClr val="tx1"/>
                </a:solidFill>
                <a:latin typeface="+mn-lt"/>
              </a:rPr>
              <a:t> </a:t>
            </a:r>
            <a:r>
              <a:rPr lang="en-US" altLang="zh-CN" sz="1400" dirty="0">
                <a:solidFill>
                  <a:schemeClr val="tx1"/>
                </a:solidFill>
                <a:latin typeface="+mn-lt"/>
              </a:rPr>
              <a:t>4.0</a:t>
            </a:r>
          </a:p>
        </p:txBody>
      </p:sp>
      <p:sp>
        <p:nvSpPr>
          <p:cNvPr id="41" name="文本框 11">
            <a:extLst>
              <a:ext uri="{FF2B5EF4-FFF2-40B4-BE49-F238E27FC236}">
                <a16:creationId xmlns:a16="http://schemas.microsoft.com/office/drawing/2014/main" id="{FFECF9C5-CBE3-F832-9C53-169D7D221000}"/>
              </a:ext>
            </a:extLst>
          </p:cNvPr>
          <p:cNvSpPr txBox="1"/>
          <p:nvPr/>
        </p:nvSpPr>
        <p:spPr>
          <a:xfrm>
            <a:off x="8962991" y="3859062"/>
            <a:ext cx="2060179" cy="276999"/>
          </a:xfrm>
          <a:prstGeom prst="rect">
            <a:avLst/>
          </a:prstGeom>
          <a:noFill/>
        </p:spPr>
        <p:txBody>
          <a:bodyPr wrap="none" rtlCol="0">
            <a:spAutoFit/>
          </a:bodyPr>
          <a:lstStyle>
            <a:defPPr>
              <a:defRPr lang="zh-CN"/>
            </a:defPPr>
            <a:lvl1pPr>
              <a:defRPr sz="1200" b="1">
                <a:solidFill>
                  <a:srgbClr val="445185"/>
                </a:solidFill>
                <a:latin typeface="+mn-ea"/>
                <a:cs typeface="Alibaba PuHuiTi M" pitchFamily="18" charset="-122"/>
              </a:defRPr>
            </a:lvl1pPr>
          </a:lstStyle>
          <a:p>
            <a:r>
              <a:rPr lang="en-US" altLang="zh-CN" dirty="0" err="1">
                <a:solidFill>
                  <a:schemeClr val="tx1"/>
                </a:solidFill>
              </a:rPr>
              <a:t>RocketMQ</a:t>
            </a:r>
            <a:r>
              <a:rPr lang="zh-CN" altLang="en-US" dirty="0">
                <a:solidFill>
                  <a:schemeClr val="tx1"/>
                </a:solidFill>
              </a:rPr>
              <a:t> </a:t>
            </a:r>
            <a:r>
              <a:rPr lang="en-US" altLang="zh-CN" dirty="0">
                <a:solidFill>
                  <a:schemeClr val="tx1"/>
                </a:solidFill>
              </a:rPr>
              <a:t>5.0</a:t>
            </a:r>
            <a:r>
              <a:rPr lang="zh-CN" altLang="en-US" dirty="0">
                <a:solidFill>
                  <a:schemeClr val="tx1"/>
                </a:solidFill>
              </a:rPr>
              <a:t> </a:t>
            </a:r>
            <a:r>
              <a:rPr lang="en-US" altLang="zh-CN" dirty="0">
                <a:solidFill>
                  <a:schemeClr val="tx1"/>
                </a:solidFill>
              </a:rPr>
              <a:t>Serverless</a:t>
            </a:r>
            <a:r>
              <a:rPr lang="zh-CN" altLang="en-US" dirty="0">
                <a:solidFill>
                  <a:schemeClr val="tx1"/>
                </a:solidFill>
              </a:rPr>
              <a:t>版</a:t>
            </a:r>
            <a:endParaRPr lang="en-US" altLang="zh-CN" dirty="0">
              <a:solidFill>
                <a:schemeClr val="tx1"/>
              </a:solidFill>
            </a:endParaRPr>
          </a:p>
        </p:txBody>
      </p:sp>
      <p:sp>
        <p:nvSpPr>
          <p:cNvPr id="42" name="文本框 11">
            <a:extLst>
              <a:ext uri="{FF2B5EF4-FFF2-40B4-BE49-F238E27FC236}">
                <a16:creationId xmlns:a16="http://schemas.microsoft.com/office/drawing/2014/main" id="{30A062B6-DA6E-4836-EB82-C7D06277D63A}"/>
              </a:ext>
            </a:extLst>
          </p:cNvPr>
          <p:cNvSpPr txBox="1"/>
          <p:nvPr/>
        </p:nvSpPr>
        <p:spPr>
          <a:xfrm>
            <a:off x="1891971" y="3859062"/>
            <a:ext cx="902811" cy="307777"/>
          </a:xfrm>
          <a:prstGeom prst="rect">
            <a:avLst/>
          </a:prstGeom>
          <a:noFill/>
        </p:spPr>
        <p:txBody>
          <a:bodyPr wrap="none" rtlCol="0">
            <a:spAutoFit/>
          </a:bodyPr>
          <a:lstStyle/>
          <a:p>
            <a:r>
              <a:rPr lang="zh-CN" altLang="en-US" sz="1400" b="1" dirty="0">
                <a:latin typeface="+mn-ea"/>
                <a:cs typeface="Alibaba PuHuiTi M" pitchFamily="18" charset="-122"/>
              </a:rPr>
              <a:t>传统架构</a:t>
            </a:r>
            <a:endParaRPr lang="en-US" altLang="zh-CN" sz="1400" b="1" dirty="0">
              <a:latin typeface="+mn-ea"/>
              <a:cs typeface="Alibaba PuHuiTi M" pitchFamily="18" charset="-122"/>
            </a:endParaRPr>
          </a:p>
        </p:txBody>
      </p:sp>
      <p:sp>
        <p:nvSpPr>
          <p:cNvPr id="43" name="矩形 42">
            <a:extLst>
              <a:ext uri="{FF2B5EF4-FFF2-40B4-BE49-F238E27FC236}">
                <a16:creationId xmlns:a16="http://schemas.microsoft.com/office/drawing/2014/main" id="{99ECE9E7-CC68-64A9-894D-1941E8507C94}"/>
              </a:ext>
            </a:extLst>
          </p:cNvPr>
          <p:cNvSpPr/>
          <p:nvPr/>
        </p:nvSpPr>
        <p:spPr>
          <a:xfrm>
            <a:off x="550933" y="4237275"/>
            <a:ext cx="10864582" cy="346542"/>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 altLang="zh-CN" sz="1200" dirty="0">
                <a:solidFill>
                  <a:schemeClr val="dk1"/>
                </a:solidFill>
                <a:latin typeface="+mn-ea"/>
              </a:rPr>
              <a:t>Serverless </a:t>
            </a:r>
            <a:r>
              <a:rPr kumimoji="1" lang="zh-CN" altLang="en-US" sz="1200" dirty="0">
                <a:solidFill>
                  <a:schemeClr val="dk1"/>
                </a:solidFill>
                <a:latin typeface="+mn-ea"/>
              </a:rPr>
              <a:t>已经成为一个技术趋势、一个理念、一个云的发展方向，</a:t>
            </a:r>
            <a:r>
              <a:rPr kumimoji="1" lang="en-US" altLang="zh-CN" sz="1200" dirty="0">
                <a:solidFill>
                  <a:schemeClr val="dk1"/>
                </a:solidFill>
                <a:latin typeface="+mn-ea"/>
              </a:rPr>
              <a:t> </a:t>
            </a:r>
            <a:r>
              <a:rPr kumimoji="1" lang="en-US" altLang="zh-CN" sz="1200" dirty="0" err="1">
                <a:solidFill>
                  <a:schemeClr val="dk1"/>
                </a:solidFill>
                <a:latin typeface="+mn-ea"/>
              </a:rPr>
              <a:t>RocketMQ</a:t>
            </a:r>
            <a:r>
              <a:rPr kumimoji="1" lang="zh-CN" altLang="en-US" sz="1200" dirty="0">
                <a:solidFill>
                  <a:schemeClr val="dk1"/>
                </a:solidFill>
                <a:latin typeface="+mn-ea"/>
              </a:rPr>
              <a:t> </a:t>
            </a:r>
            <a:r>
              <a:rPr kumimoji="1" lang="en-US" altLang="zh-CN" sz="1200" dirty="0">
                <a:solidFill>
                  <a:schemeClr val="dk1"/>
                </a:solidFill>
                <a:latin typeface="+mn-ea"/>
              </a:rPr>
              <a:t>5.0</a:t>
            </a:r>
            <a:r>
              <a:rPr kumimoji="1" lang="zh-CN" altLang="en-US" sz="1200" dirty="0">
                <a:solidFill>
                  <a:schemeClr val="dk1"/>
                </a:solidFill>
                <a:latin typeface="+mn-ea"/>
              </a:rPr>
              <a:t>实现弹性</a:t>
            </a:r>
            <a:r>
              <a:rPr kumimoji="1" lang="en-US" altLang="zh-CN" sz="1200" dirty="0">
                <a:solidFill>
                  <a:schemeClr val="dk1"/>
                </a:solidFill>
                <a:latin typeface="+mn-ea"/>
              </a:rPr>
              <a:t>Serverless</a:t>
            </a:r>
            <a:r>
              <a:rPr kumimoji="1" lang="zh-CN" altLang="en-US" sz="1200" dirty="0">
                <a:solidFill>
                  <a:schemeClr val="dk1"/>
                </a:solidFill>
                <a:latin typeface="+mn-ea"/>
              </a:rPr>
              <a:t>架构，彰显技术架构的</a:t>
            </a:r>
            <a:r>
              <a:rPr kumimoji="1" lang="zh-CN" altLang="en-US" sz="1200" dirty="0">
                <a:latin typeface="+mn-ea"/>
              </a:rPr>
              <a:t>先进性</a:t>
            </a:r>
            <a:r>
              <a:rPr kumimoji="1" lang="zh-CN" altLang="en-US" sz="1200" dirty="0">
                <a:solidFill>
                  <a:schemeClr val="dk1"/>
                </a:solidFill>
                <a:latin typeface="+mn-ea"/>
              </a:rPr>
              <a:t>，提升用户侧的安全感；</a:t>
            </a:r>
            <a:endParaRPr kumimoji="1" lang="en-US" altLang="zh-CN" sz="1200" dirty="0">
              <a:solidFill>
                <a:schemeClr val="dk1"/>
              </a:solidFill>
              <a:latin typeface="+mn-ea"/>
            </a:endParaRPr>
          </a:p>
        </p:txBody>
      </p:sp>
      <p:sp>
        <p:nvSpPr>
          <p:cNvPr id="44" name="文本框 43">
            <a:extLst>
              <a:ext uri="{FF2B5EF4-FFF2-40B4-BE49-F238E27FC236}">
                <a16:creationId xmlns:a16="http://schemas.microsoft.com/office/drawing/2014/main" id="{A11B792B-F993-844B-A3AD-BDEF83FD7BCB}"/>
              </a:ext>
            </a:extLst>
          </p:cNvPr>
          <p:cNvSpPr txBox="1"/>
          <p:nvPr/>
        </p:nvSpPr>
        <p:spPr>
          <a:xfrm>
            <a:off x="4579031" y="4645898"/>
            <a:ext cx="2888932" cy="307777"/>
          </a:xfrm>
          <a:prstGeom prst="rect">
            <a:avLst/>
          </a:prstGeom>
          <a:noFill/>
        </p:spPr>
        <p:txBody>
          <a:bodyPr wrap="none" rtlCol="0">
            <a:spAutoFit/>
          </a:bodyPr>
          <a:lstStyle/>
          <a:p>
            <a:pPr algn="ctr"/>
            <a:r>
              <a:rPr lang="zh-CN" altLang="en-US" sz="1400" b="1" dirty="0">
                <a:latin typeface="+mn-ea"/>
                <a:cs typeface="Alibaba PuHuiTi B" pitchFamily="18" charset="-122"/>
              </a:rPr>
              <a:t>消息场景下 </a:t>
            </a:r>
            <a:r>
              <a:rPr lang="en-US" altLang="zh-CN" sz="1400" b="1" dirty="0">
                <a:latin typeface="+mn-ea"/>
                <a:cs typeface="Alibaba PuHuiTi B" pitchFamily="18" charset="-122"/>
              </a:rPr>
              <a:t>Serverless</a:t>
            </a:r>
            <a:r>
              <a:rPr lang="zh-CN" altLang="en-US" sz="1400" b="1" dirty="0">
                <a:latin typeface="+mn-ea"/>
                <a:cs typeface="Alibaba PuHuiTi B" pitchFamily="18" charset="-122"/>
              </a:rPr>
              <a:t> 的价值体现</a:t>
            </a:r>
          </a:p>
        </p:txBody>
      </p:sp>
      <p:sp>
        <p:nvSpPr>
          <p:cNvPr id="45" name="文本框 44">
            <a:extLst>
              <a:ext uri="{FF2B5EF4-FFF2-40B4-BE49-F238E27FC236}">
                <a16:creationId xmlns:a16="http://schemas.microsoft.com/office/drawing/2014/main" id="{4B9E4A65-4021-9316-A408-958408A01B93}"/>
              </a:ext>
            </a:extLst>
          </p:cNvPr>
          <p:cNvSpPr txBox="1"/>
          <p:nvPr/>
        </p:nvSpPr>
        <p:spPr>
          <a:xfrm>
            <a:off x="5332812" y="5412488"/>
            <a:ext cx="1210588" cy="400110"/>
          </a:xfrm>
          <a:prstGeom prst="rect">
            <a:avLst/>
          </a:prstGeom>
          <a:noFill/>
        </p:spPr>
        <p:txBody>
          <a:bodyPr wrap="none" rtlCol="0">
            <a:spAutoFit/>
          </a:bodyPr>
          <a:lstStyle/>
          <a:p>
            <a:r>
              <a:rPr lang="zh-CN" altLang="en-US" sz="2000" b="1" dirty="0">
                <a:solidFill>
                  <a:srgbClr val="FF5100"/>
                </a:solidFill>
                <a:latin typeface="+mn-ea"/>
                <a:cs typeface="Alibaba PuHuiTi R" pitchFamily="18" charset="-122"/>
              </a:rPr>
              <a:t>成本下降</a:t>
            </a:r>
            <a:endParaRPr lang="en-US" altLang="zh-CN" sz="2000" b="1" dirty="0">
              <a:solidFill>
                <a:srgbClr val="FF5100"/>
              </a:solidFill>
              <a:latin typeface="+mn-ea"/>
              <a:cs typeface="Alibaba PuHuiTi R" pitchFamily="18" charset="-122"/>
            </a:endParaRPr>
          </a:p>
        </p:txBody>
      </p:sp>
      <p:sp>
        <p:nvSpPr>
          <p:cNvPr id="47" name="Shape 353">
            <a:extLst>
              <a:ext uri="{FF2B5EF4-FFF2-40B4-BE49-F238E27FC236}">
                <a16:creationId xmlns:a16="http://schemas.microsoft.com/office/drawing/2014/main" id="{2BB5A584-19C5-AA41-AA6C-FBBE7F07263E}"/>
              </a:ext>
            </a:extLst>
          </p:cNvPr>
          <p:cNvSpPr/>
          <p:nvPr/>
        </p:nvSpPr>
        <p:spPr>
          <a:xfrm>
            <a:off x="737767" y="5000242"/>
            <a:ext cx="4478301" cy="1679106"/>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sz="1100">
              <a:solidFill>
                <a:schemeClr val="dk1"/>
              </a:solidFill>
              <a:latin typeface="+mn-ea"/>
            </a:endParaRPr>
          </a:p>
        </p:txBody>
      </p:sp>
      <p:sp>
        <p:nvSpPr>
          <p:cNvPr id="48" name="文本框 11">
            <a:extLst>
              <a:ext uri="{FF2B5EF4-FFF2-40B4-BE49-F238E27FC236}">
                <a16:creationId xmlns:a16="http://schemas.microsoft.com/office/drawing/2014/main" id="{BD88E485-C038-CEA0-985E-EC269BD36DFC}"/>
              </a:ext>
            </a:extLst>
          </p:cNvPr>
          <p:cNvSpPr txBox="1"/>
          <p:nvPr/>
        </p:nvSpPr>
        <p:spPr>
          <a:xfrm>
            <a:off x="3581733" y="5045530"/>
            <a:ext cx="954107" cy="312521"/>
          </a:xfrm>
          <a:prstGeom prst="rect">
            <a:avLst/>
          </a:prstGeom>
          <a:noFill/>
        </p:spPr>
        <p:txBody>
          <a:bodyPr wrap="none" rtlCol="0">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dirty="0">
                <a:solidFill>
                  <a:schemeClr val="tx1"/>
                </a:solidFill>
                <a:latin typeface="+mn-ea"/>
                <a:cs typeface="Alibaba PuHuiTi R" pitchFamily="18" charset="-122"/>
              </a:rPr>
              <a:t>按使用付费</a:t>
            </a:r>
            <a:endParaRPr lang="en-US" altLang="zh-CN" sz="1200" dirty="0">
              <a:solidFill>
                <a:schemeClr val="tx1"/>
              </a:solidFill>
              <a:latin typeface="+mn-ea"/>
              <a:cs typeface="Alibaba PuHuiTi R" pitchFamily="18" charset="-122"/>
            </a:endParaRPr>
          </a:p>
        </p:txBody>
      </p:sp>
      <p:sp>
        <p:nvSpPr>
          <p:cNvPr id="50" name="右大括号 49">
            <a:extLst>
              <a:ext uri="{FF2B5EF4-FFF2-40B4-BE49-F238E27FC236}">
                <a16:creationId xmlns:a16="http://schemas.microsoft.com/office/drawing/2014/main" id="{8686502D-73AD-78EB-492F-BF9C9C769B92}"/>
              </a:ext>
            </a:extLst>
          </p:cNvPr>
          <p:cNvSpPr/>
          <p:nvPr/>
        </p:nvSpPr>
        <p:spPr>
          <a:xfrm>
            <a:off x="4614578" y="5068751"/>
            <a:ext cx="405033" cy="1057222"/>
          </a:xfrm>
          <a:prstGeom prst="rightBrace">
            <a:avLst/>
          </a:prstGeom>
          <a:noFill/>
          <a:ln w="25400" cap="flat">
            <a:solidFill>
              <a:srgbClr val="FF54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mn-ea"/>
            </a:endParaRPr>
          </a:p>
        </p:txBody>
      </p:sp>
      <p:sp>
        <p:nvSpPr>
          <p:cNvPr id="51" name="文本框 11">
            <a:extLst>
              <a:ext uri="{FF2B5EF4-FFF2-40B4-BE49-F238E27FC236}">
                <a16:creationId xmlns:a16="http://schemas.microsoft.com/office/drawing/2014/main" id="{C19EEC8B-08FA-7E10-E35E-B845EF239372}"/>
              </a:ext>
            </a:extLst>
          </p:cNvPr>
          <p:cNvSpPr txBox="1"/>
          <p:nvPr/>
        </p:nvSpPr>
        <p:spPr>
          <a:xfrm>
            <a:off x="3438731" y="5873084"/>
            <a:ext cx="1107996" cy="312521"/>
          </a:xfrm>
          <a:prstGeom prst="rect">
            <a:avLst/>
          </a:prstGeom>
          <a:noFill/>
        </p:spPr>
        <p:txBody>
          <a:bodyPr wrap="none" rtlCol="0">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dirty="0">
                <a:solidFill>
                  <a:schemeClr val="tx1"/>
                </a:solidFill>
                <a:latin typeface="+mn-ea"/>
                <a:cs typeface="Alibaba PuHuiTi R" pitchFamily="18" charset="-122"/>
              </a:rPr>
              <a:t>减少沟通成本</a:t>
            </a:r>
            <a:endParaRPr lang="en-US" altLang="zh-CN" sz="1200" dirty="0">
              <a:solidFill>
                <a:schemeClr val="tx1"/>
              </a:solidFill>
              <a:latin typeface="+mn-ea"/>
              <a:cs typeface="Alibaba PuHuiTi R" pitchFamily="18" charset="-122"/>
            </a:endParaRPr>
          </a:p>
        </p:txBody>
      </p:sp>
      <p:sp>
        <p:nvSpPr>
          <p:cNvPr id="52" name="下箭头 51">
            <a:extLst>
              <a:ext uri="{FF2B5EF4-FFF2-40B4-BE49-F238E27FC236}">
                <a16:creationId xmlns:a16="http://schemas.microsoft.com/office/drawing/2014/main" id="{421A0CE3-51BD-1D54-9A8F-34142AB43945}"/>
              </a:ext>
            </a:extLst>
          </p:cNvPr>
          <p:cNvSpPr/>
          <p:nvPr/>
        </p:nvSpPr>
        <p:spPr>
          <a:xfrm>
            <a:off x="979997" y="6016488"/>
            <a:ext cx="513960" cy="363216"/>
          </a:xfrm>
          <a:prstGeom prst="downArrow">
            <a:avLst/>
          </a:prstGeom>
          <a:solidFill>
            <a:srgbClr val="FF7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FFFFFF"/>
              </a:solidFill>
              <a:effectLst/>
              <a:uFillTx/>
              <a:latin typeface="+mn-ea"/>
              <a:sym typeface="Helvetica Light"/>
            </a:endParaRPr>
          </a:p>
        </p:txBody>
      </p:sp>
      <p:sp>
        <p:nvSpPr>
          <p:cNvPr id="53" name="文本框 11">
            <a:extLst>
              <a:ext uri="{FF2B5EF4-FFF2-40B4-BE49-F238E27FC236}">
                <a16:creationId xmlns:a16="http://schemas.microsoft.com/office/drawing/2014/main" id="{D98D3A41-1DFE-BD20-5929-CC64A97A6A8E}"/>
              </a:ext>
            </a:extLst>
          </p:cNvPr>
          <p:cNvSpPr txBox="1"/>
          <p:nvPr/>
        </p:nvSpPr>
        <p:spPr>
          <a:xfrm>
            <a:off x="834256" y="6391994"/>
            <a:ext cx="1415772" cy="276999"/>
          </a:xfrm>
          <a:prstGeom prst="rect">
            <a:avLst/>
          </a:prstGeom>
          <a:noFill/>
        </p:spPr>
        <p:txBody>
          <a:bodyPr wrap="none" rtlCol="0">
            <a:spAutoFit/>
          </a:bodyPr>
          <a:lstStyle/>
          <a:p>
            <a:r>
              <a:rPr lang="zh-CN" altLang="en-US" sz="1200" dirty="0">
                <a:latin typeface="+mn-ea"/>
                <a:cs typeface="Alibaba PuHuiTi M" pitchFamily="18" charset="-122"/>
              </a:rPr>
              <a:t>更放心、更低成本</a:t>
            </a:r>
            <a:endParaRPr lang="en-US" altLang="zh-CN" sz="1200" dirty="0">
              <a:latin typeface="+mn-ea"/>
              <a:cs typeface="Alibaba PuHuiTi M" pitchFamily="18" charset="-122"/>
            </a:endParaRPr>
          </a:p>
        </p:txBody>
      </p:sp>
      <p:sp>
        <p:nvSpPr>
          <p:cNvPr id="57" name="Shape 353">
            <a:extLst>
              <a:ext uri="{FF2B5EF4-FFF2-40B4-BE49-F238E27FC236}">
                <a16:creationId xmlns:a16="http://schemas.microsoft.com/office/drawing/2014/main" id="{A2089F73-0EE0-974D-02C9-7320F10C4379}"/>
              </a:ext>
            </a:extLst>
          </p:cNvPr>
          <p:cNvSpPr/>
          <p:nvPr/>
        </p:nvSpPr>
        <p:spPr>
          <a:xfrm>
            <a:off x="6723841" y="5001095"/>
            <a:ext cx="4478301" cy="1679106"/>
          </a:xfrm>
          <a:prstGeom prst="rect">
            <a:avLst/>
          </a:prstGeom>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sz="1100">
              <a:solidFill>
                <a:schemeClr val="dk1"/>
              </a:solidFill>
              <a:latin typeface="+mn-ea"/>
            </a:endParaRPr>
          </a:p>
        </p:txBody>
      </p:sp>
      <p:sp>
        <p:nvSpPr>
          <p:cNvPr id="58" name="文本框 11">
            <a:extLst>
              <a:ext uri="{FF2B5EF4-FFF2-40B4-BE49-F238E27FC236}">
                <a16:creationId xmlns:a16="http://schemas.microsoft.com/office/drawing/2014/main" id="{BDA83C6B-A80D-A756-48E5-8B89B1BAF646}"/>
              </a:ext>
            </a:extLst>
          </p:cNvPr>
          <p:cNvSpPr txBox="1"/>
          <p:nvPr/>
        </p:nvSpPr>
        <p:spPr>
          <a:xfrm>
            <a:off x="7430863" y="5737310"/>
            <a:ext cx="1261884" cy="312521"/>
          </a:xfrm>
          <a:prstGeom prst="rect">
            <a:avLst/>
          </a:prstGeom>
          <a:noFill/>
        </p:spPr>
        <p:txBody>
          <a:bodyPr wrap="none" rtlCol="0">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dirty="0">
                <a:solidFill>
                  <a:schemeClr val="tx1"/>
                </a:solidFill>
                <a:latin typeface="+mn-ea"/>
                <a:cs typeface="Alibaba PuHuiTi R" pitchFamily="18" charset="-122"/>
              </a:rPr>
              <a:t>资源利用率提升</a:t>
            </a:r>
            <a:endParaRPr lang="en-US" altLang="zh-CN" sz="1200" dirty="0">
              <a:solidFill>
                <a:schemeClr val="tx1"/>
              </a:solidFill>
              <a:latin typeface="+mn-ea"/>
              <a:cs typeface="Alibaba PuHuiTi R" pitchFamily="18" charset="-122"/>
            </a:endParaRPr>
          </a:p>
        </p:txBody>
      </p:sp>
      <p:sp>
        <p:nvSpPr>
          <p:cNvPr id="59" name="文本框 11">
            <a:extLst>
              <a:ext uri="{FF2B5EF4-FFF2-40B4-BE49-F238E27FC236}">
                <a16:creationId xmlns:a16="http://schemas.microsoft.com/office/drawing/2014/main" id="{743347B9-AD69-CAC8-3228-41D3D84E8A3B}"/>
              </a:ext>
            </a:extLst>
          </p:cNvPr>
          <p:cNvSpPr txBox="1"/>
          <p:nvPr/>
        </p:nvSpPr>
        <p:spPr>
          <a:xfrm>
            <a:off x="9697079" y="6430904"/>
            <a:ext cx="1569660" cy="276999"/>
          </a:xfrm>
          <a:prstGeom prst="rect">
            <a:avLst/>
          </a:prstGeom>
          <a:noFill/>
        </p:spPr>
        <p:txBody>
          <a:bodyPr wrap="none" rtlCol="0">
            <a:spAutoFit/>
          </a:bodyPr>
          <a:lstStyle/>
          <a:p>
            <a:r>
              <a:rPr lang="zh-CN" altLang="en-US" sz="1200" dirty="0">
                <a:latin typeface="+mn-ea"/>
                <a:cs typeface="Alibaba PuHuiTi M" pitchFamily="18" charset="-122"/>
              </a:rPr>
              <a:t>更高价值的自我实现</a:t>
            </a:r>
            <a:endParaRPr lang="en-US" altLang="zh-CN" sz="1200" dirty="0">
              <a:latin typeface="+mn-ea"/>
              <a:cs typeface="Alibaba PuHuiTi M" pitchFamily="18" charset="-122"/>
            </a:endParaRPr>
          </a:p>
        </p:txBody>
      </p:sp>
      <p:sp>
        <p:nvSpPr>
          <p:cNvPr id="61" name="右大括号 60">
            <a:extLst>
              <a:ext uri="{FF2B5EF4-FFF2-40B4-BE49-F238E27FC236}">
                <a16:creationId xmlns:a16="http://schemas.microsoft.com/office/drawing/2014/main" id="{E6EF6FAD-25E1-0371-B202-CB70D1A2B32A}"/>
              </a:ext>
            </a:extLst>
          </p:cNvPr>
          <p:cNvSpPr/>
          <p:nvPr/>
        </p:nvSpPr>
        <p:spPr>
          <a:xfrm rot="10800000">
            <a:off x="6863425" y="5116439"/>
            <a:ext cx="405033" cy="970402"/>
          </a:xfrm>
          <a:prstGeom prst="rightBrace">
            <a:avLst/>
          </a:prstGeom>
          <a:noFill/>
          <a:ln w="25400" cap="flat">
            <a:solidFill>
              <a:srgbClr val="00B0F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000000"/>
              </a:solidFill>
              <a:effectLst/>
              <a:uFillTx/>
              <a:latin typeface="+mn-ea"/>
            </a:endParaRPr>
          </a:p>
        </p:txBody>
      </p:sp>
      <p:sp>
        <p:nvSpPr>
          <p:cNvPr id="62" name="文本框 11">
            <a:extLst>
              <a:ext uri="{FF2B5EF4-FFF2-40B4-BE49-F238E27FC236}">
                <a16:creationId xmlns:a16="http://schemas.microsoft.com/office/drawing/2014/main" id="{BE7B611E-8BE4-07DE-3FC1-5A42610A70CE}"/>
              </a:ext>
            </a:extLst>
          </p:cNvPr>
          <p:cNvSpPr txBox="1"/>
          <p:nvPr/>
        </p:nvSpPr>
        <p:spPr>
          <a:xfrm>
            <a:off x="7435988" y="5116439"/>
            <a:ext cx="1415772" cy="312521"/>
          </a:xfrm>
          <a:prstGeom prst="rect">
            <a:avLst/>
          </a:prstGeom>
          <a:noFill/>
        </p:spPr>
        <p:txBody>
          <a:bodyPr wrap="none" rtlCol="0">
            <a:spAutoFit/>
          </a:bodyPr>
          <a:lstStyle/>
          <a:p>
            <a:pPr defTabSz="495300">
              <a:lnSpc>
                <a:spcPct val="130000"/>
              </a:lnSpc>
              <a:defRPr sz="2400">
                <a:solidFill>
                  <a:srgbClr val="73777A"/>
                </a:solidFill>
                <a:latin typeface="FZLanTingHei-L-GBK"/>
                <a:ea typeface="FZLanTingHei-L-GBK"/>
                <a:cs typeface="FZLanTingHei-L-GBK"/>
                <a:sym typeface="FZLanTingHei-L-GBK"/>
              </a:defRPr>
            </a:pPr>
            <a:r>
              <a:rPr lang="zh-CN" altLang="en-US" sz="1200" dirty="0">
                <a:solidFill>
                  <a:schemeClr val="tx1"/>
                </a:solidFill>
                <a:latin typeface="+mn-ea"/>
                <a:cs typeface="Alibaba PuHuiTi R" pitchFamily="18" charset="-122"/>
              </a:rPr>
              <a:t>降低运维人员投入</a:t>
            </a:r>
            <a:endParaRPr lang="en-US" altLang="zh-CN" sz="1200" dirty="0">
              <a:solidFill>
                <a:schemeClr val="tx1"/>
              </a:solidFill>
              <a:latin typeface="+mn-ea"/>
              <a:cs typeface="Alibaba PuHuiTi R" pitchFamily="18" charset="-122"/>
            </a:endParaRPr>
          </a:p>
        </p:txBody>
      </p:sp>
      <p:sp>
        <p:nvSpPr>
          <p:cNvPr id="63" name="下箭头 62">
            <a:extLst>
              <a:ext uri="{FF2B5EF4-FFF2-40B4-BE49-F238E27FC236}">
                <a16:creationId xmlns:a16="http://schemas.microsoft.com/office/drawing/2014/main" id="{AF593CFF-FB98-BF62-7D25-265BDEB8FE02}"/>
              </a:ext>
            </a:extLst>
          </p:cNvPr>
          <p:cNvSpPr/>
          <p:nvPr/>
        </p:nvSpPr>
        <p:spPr>
          <a:xfrm>
            <a:off x="10297669" y="6067656"/>
            <a:ext cx="513960" cy="363248"/>
          </a:xfrm>
          <a:prstGeom prst="down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1200" b="0" i="0" u="none" strike="noStrike" cap="none" spc="0" normalizeH="0" baseline="0">
              <a:ln>
                <a:noFill/>
              </a:ln>
              <a:solidFill>
                <a:srgbClr val="FFFFFF"/>
              </a:solidFill>
              <a:effectLst/>
              <a:uFillTx/>
              <a:latin typeface="+mn-ea"/>
              <a:sym typeface="Helvetica Light"/>
            </a:endParaRPr>
          </a:p>
        </p:txBody>
      </p:sp>
      <p:pic>
        <p:nvPicPr>
          <p:cNvPr id="66" name="图片 65">
            <a:extLst>
              <a:ext uri="{FF2B5EF4-FFF2-40B4-BE49-F238E27FC236}">
                <a16:creationId xmlns:a16="http://schemas.microsoft.com/office/drawing/2014/main" id="{3DA31125-2381-4D6D-807A-09FFEA0C3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255" y="3135759"/>
            <a:ext cx="391384" cy="404135"/>
          </a:xfrm>
          <a:prstGeom prst="rect">
            <a:avLst/>
          </a:prstGeom>
        </p:spPr>
      </p:pic>
      <p:pic>
        <p:nvPicPr>
          <p:cNvPr id="67" name="图片 66">
            <a:extLst>
              <a:ext uri="{FF2B5EF4-FFF2-40B4-BE49-F238E27FC236}">
                <a16:creationId xmlns:a16="http://schemas.microsoft.com/office/drawing/2014/main" id="{840DF51E-2711-AB1B-7F28-7DD37C698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0726" y="3117533"/>
            <a:ext cx="580916" cy="408055"/>
          </a:xfrm>
          <a:prstGeom prst="rect">
            <a:avLst/>
          </a:prstGeom>
        </p:spPr>
      </p:pic>
      <p:pic>
        <p:nvPicPr>
          <p:cNvPr id="68" name="图片 67">
            <a:extLst>
              <a:ext uri="{FF2B5EF4-FFF2-40B4-BE49-F238E27FC236}">
                <a16:creationId xmlns:a16="http://schemas.microsoft.com/office/drawing/2014/main" id="{16C63ADB-5A83-1834-2937-A9DC23D8A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8637" y="2646487"/>
            <a:ext cx="402806" cy="415929"/>
          </a:xfrm>
          <a:prstGeom prst="rect">
            <a:avLst/>
          </a:prstGeom>
        </p:spPr>
      </p:pic>
      <p:pic>
        <p:nvPicPr>
          <p:cNvPr id="69" name="图片 68">
            <a:extLst>
              <a:ext uri="{FF2B5EF4-FFF2-40B4-BE49-F238E27FC236}">
                <a16:creationId xmlns:a16="http://schemas.microsoft.com/office/drawing/2014/main" id="{E62F7EF7-FF61-9F65-977C-F297243B9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0444" y="3165199"/>
            <a:ext cx="328785" cy="339496"/>
          </a:xfrm>
          <a:prstGeom prst="rect">
            <a:avLst/>
          </a:prstGeom>
        </p:spPr>
      </p:pic>
      <p:grpSp>
        <p:nvGrpSpPr>
          <p:cNvPr id="71" name="组合 70">
            <a:extLst>
              <a:ext uri="{FF2B5EF4-FFF2-40B4-BE49-F238E27FC236}">
                <a16:creationId xmlns:a16="http://schemas.microsoft.com/office/drawing/2014/main" id="{8DDC535E-14E3-6D5E-1864-52DDC8B76624}"/>
              </a:ext>
            </a:extLst>
          </p:cNvPr>
          <p:cNvGrpSpPr/>
          <p:nvPr/>
        </p:nvGrpSpPr>
        <p:grpSpPr>
          <a:xfrm>
            <a:off x="4309863" y="2003615"/>
            <a:ext cx="684431" cy="958668"/>
            <a:chOff x="783763" y="3820574"/>
            <a:chExt cx="1509580" cy="2047724"/>
          </a:xfrm>
        </p:grpSpPr>
        <p:pic>
          <p:nvPicPr>
            <p:cNvPr id="72" name="图片 71">
              <a:extLst>
                <a:ext uri="{FF2B5EF4-FFF2-40B4-BE49-F238E27FC236}">
                  <a16:creationId xmlns:a16="http://schemas.microsoft.com/office/drawing/2014/main" id="{2BAFCDDB-E4DE-B65D-0596-0DD0F9AA082D}"/>
                </a:ext>
              </a:extLst>
            </p:cNvPr>
            <p:cNvPicPr>
              <a:picLocks noChangeAspect="1"/>
            </p:cNvPicPr>
            <p:nvPr/>
          </p:nvPicPr>
          <p:blipFill>
            <a:blip r:embed="rId3"/>
            <a:stretch>
              <a:fillRect/>
            </a:stretch>
          </p:blipFill>
          <p:spPr>
            <a:xfrm>
              <a:off x="783763" y="3820574"/>
              <a:ext cx="1509580" cy="1509580"/>
            </a:xfrm>
            <a:prstGeom prst="rect">
              <a:avLst/>
            </a:prstGeom>
          </p:spPr>
        </p:pic>
        <p:sp>
          <p:nvSpPr>
            <p:cNvPr id="73" name="Shape 351">
              <a:extLst>
                <a:ext uri="{FF2B5EF4-FFF2-40B4-BE49-F238E27FC236}">
                  <a16:creationId xmlns:a16="http://schemas.microsoft.com/office/drawing/2014/main" id="{1CFB5D02-E7AA-B4D8-DE02-C152987592F6}"/>
                </a:ext>
              </a:extLst>
            </p:cNvPr>
            <p:cNvSpPr/>
            <p:nvPr/>
          </p:nvSpPr>
          <p:spPr>
            <a:xfrm>
              <a:off x="894894" y="5187054"/>
              <a:ext cx="1300844" cy="68124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使用方</a:t>
              </a:r>
              <a:endParaRPr sz="1200" b="1" dirty="0">
                <a:solidFill>
                  <a:schemeClr val="tx1">
                    <a:lumMod val="75000"/>
                    <a:lumOff val="25000"/>
                  </a:schemeClr>
                </a:solidFill>
                <a:latin typeface="+mn-ea"/>
                <a:cs typeface="Alibaba PuHuiTi R" pitchFamily="18" charset="-122"/>
              </a:endParaRPr>
            </a:p>
          </p:txBody>
        </p:sp>
      </p:grpSp>
      <p:grpSp>
        <p:nvGrpSpPr>
          <p:cNvPr id="74" name="组合 73">
            <a:extLst>
              <a:ext uri="{FF2B5EF4-FFF2-40B4-BE49-F238E27FC236}">
                <a16:creationId xmlns:a16="http://schemas.microsoft.com/office/drawing/2014/main" id="{1920A5D6-991C-E876-75E4-FAFC9383453D}"/>
              </a:ext>
            </a:extLst>
          </p:cNvPr>
          <p:cNvGrpSpPr/>
          <p:nvPr/>
        </p:nvGrpSpPr>
        <p:grpSpPr>
          <a:xfrm>
            <a:off x="7104425" y="1966731"/>
            <a:ext cx="754061" cy="1019303"/>
            <a:chOff x="7266524" y="8669963"/>
            <a:chExt cx="1663155" cy="2177239"/>
          </a:xfrm>
        </p:grpSpPr>
        <p:pic>
          <p:nvPicPr>
            <p:cNvPr id="75" name="图片 74">
              <a:extLst>
                <a:ext uri="{FF2B5EF4-FFF2-40B4-BE49-F238E27FC236}">
                  <a16:creationId xmlns:a16="http://schemas.microsoft.com/office/drawing/2014/main" id="{811C1B31-F1E6-6C98-9901-F028DC0E9698}"/>
                </a:ext>
              </a:extLst>
            </p:cNvPr>
            <p:cNvPicPr>
              <a:picLocks noChangeAspect="1"/>
            </p:cNvPicPr>
            <p:nvPr/>
          </p:nvPicPr>
          <p:blipFill>
            <a:blip r:embed="rId4"/>
            <a:stretch>
              <a:fillRect/>
            </a:stretch>
          </p:blipFill>
          <p:spPr>
            <a:xfrm>
              <a:off x="7266524" y="8669963"/>
              <a:ext cx="1663155" cy="1663155"/>
            </a:xfrm>
            <a:prstGeom prst="rect">
              <a:avLst/>
            </a:prstGeom>
          </p:spPr>
        </p:pic>
        <p:sp>
          <p:nvSpPr>
            <p:cNvPr id="76" name="Shape 351">
              <a:extLst>
                <a:ext uri="{FF2B5EF4-FFF2-40B4-BE49-F238E27FC236}">
                  <a16:creationId xmlns:a16="http://schemas.microsoft.com/office/drawing/2014/main" id="{F606AB3F-6FDC-B6AA-246A-D6C3E9EE6647}"/>
                </a:ext>
              </a:extLst>
            </p:cNvPr>
            <p:cNvSpPr/>
            <p:nvPr/>
          </p:nvSpPr>
          <p:spPr>
            <a:xfrm>
              <a:off x="7452255" y="10165959"/>
              <a:ext cx="1294831" cy="6812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提供方</a:t>
              </a:r>
              <a:endParaRPr sz="1200" b="1" dirty="0">
                <a:solidFill>
                  <a:schemeClr val="tx1">
                    <a:lumMod val="75000"/>
                    <a:lumOff val="25000"/>
                  </a:schemeClr>
                </a:solidFill>
                <a:latin typeface="+mn-ea"/>
                <a:cs typeface="Alibaba PuHuiTi R" pitchFamily="18" charset="-122"/>
              </a:endParaRPr>
            </a:p>
          </p:txBody>
        </p:sp>
      </p:grpSp>
      <p:grpSp>
        <p:nvGrpSpPr>
          <p:cNvPr id="77" name="组合 76">
            <a:extLst>
              <a:ext uri="{FF2B5EF4-FFF2-40B4-BE49-F238E27FC236}">
                <a16:creationId xmlns:a16="http://schemas.microsoft.com/office/drawing/2014/main" id="{B6CC7E57-05C3-6FF5-CDC6-F8A7ECB5F53A}"/>
              </a:ext>
            </a:extLst>
          </p:cNvPr>
          <p:cNvGrpSpPr/>
          <p:nvPr/>
        </p:nvGrpSpPr>
        <p:grpSpPr>
          <a:xfrm>
            <a:off x="10744239" y="1971720"/>
            <a:ext cx="754061" cy="1019303"/>
            <a:chOff x="7266524" y="8669963"/>
            <a:chExt cx="1663155" cy="2177239"/>
          </a:xfrm>
        </p:grpSpPr>
        <p:pic>
          <p:nvPicPr>
            <p:cNvPr id="78" name="图片 77">
              <a:extLst>
                <a:ext uri="{FF2B5EF4-FFF2-40B4-BE49-F238E27FC236}">
                  <a16:creationId xmlns:a16="http://schemas.microsoft.com/office/drawing/2014/main" id="{C8FF6CBE-9E24-6D3A-F46F-5F7CBED32192}"/>
                </a:ext>
              </a:extLst>
            </p:cNvPr>
            <p:cNvPicPr>
              <a:picLocks noChangeAspect="1"/>
            </p:cNvPicPr>
            <p:nvPr/>
          </p:nvPicPr>
          <p:blipFill>
            <a:blip r:embed="rId4"/>
            <a:stretch>
              <a:fillRect/>
            </a:stretch>
          </p:blipFill>
          <p:spPr>
            <a:xfrm>
              <a:off x="7266524" y="8669963"/>
              <a:ext cx="1663155" cy="1663155"/>
            </a:xfrm>
            <a:prstGeom prst="rect">
              <a:avLst/>
            </a:prstGeom>
          </p:spPr>
        </p:pic>
        <p:sp>
          <p:nvSpPr>
            <p:cNvPr id="79" name="Shape 351">
              <a:extLst>
                <a:ext uri="{FF2B5EF4-FFF2-40B4-BE49-F238E27FC236}">
                  <a16:creationId xmlns:a16="http://schemas.microsoft.com/office/drawing/2014/main" id="{D24ACCC9-10FA-4E39-F61E-11A157FCF9C1}"/>
                </a:ext>
              </a:extLst>
            </p:cNvPr>
            <p:cNvSpPr/>
            <p:nvPr/>
          </p:nvSpPr>
          <p:spPr>
            <a:xfrm>
              <a:off x="7452255" y="10165959"/>
              <a:ext cx="1294831" cy="6812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提供方</a:t>
              </a:r>
              <a:endParaRPr sz="1200" b="1" dirty="0">
                <a:solidFill>
                  <a:schemeClr val="tx1">
                    <a:lumMod val="75000"/>
                    <a:lumOff val="25000"/>
                  </a:schemeClr>
                </a:solidFill>
                <a:latin typeface="+mn-ea"/>
                <a:cs typeface="Alibaba PuHuiTi R" pitchFamily="18" charset="-122"/>
              </a:endParaRPr>
            </a:p>
          </p:txBody>
        </p:sp>
      </p:grpSp>
      <p:grpSp>
        <p:nvGrpSpPr>
          <p:cNvPr id="80" name="组合 79">
            <a:extLst>
              <a:ext uri="{FF2B5EF4-FFF2-40B4-BE49-F238E27FC236}">
                <a16:creationId xmlns:a16="http://schemas.microsoft.com/office/drawing/2014/main" id="{5D931FFA-FC2E-1565-7892-B40EA83B70CA}"/>
              </a:ext>
            </a:extLst>
          </p:cNvPr>
          <p:cNvGrpSpPr/>
          <p:nvPr/>
        </p:nvGrpSpPr>
        <p:grpSpPr>
          <a:xfrm>
            <a:off x="7909937" y="2054227"/>
            <a:ext cx="684431" cy="958668"/>
            <a:chOff x="783763" y="3820574"/>
            <a:chExt cx="1509580" cy="2047724"/>
          </a:xfrm>
        </p:grpSpPr>
        <p:pic>
          <p:nvPicPr>
            <p:cNvPr id="81" name="图片 80">
              <a:extLst>
                <a:ext uri="{FF2B5EF4-FFF2-40B4-BE49-F238E27FC236}">
                  <a16:creationId xmlns:a16="http://schemas.microsoft.com/office/drawing/2014/main" id="{C3674BB8-8D0C-4155-F458-49206D8CDFEE}"/>
                </a:ext>
              </a:extLst>
            </p:cNvPr>
            <p:cNvPicPr>
              <a:picLocks noChangeAspect="1"/>
            </p:cNvPicPr>
            <p:nvPr/>
          </p:nvPicPr>
          <p:blipFill>
            <a:blip r:embed="rId3"/>
            <a:stretch>
              <a:fillRect/>
            </a:stretch>
          </p:blipFill>
          <p:spPr>
            <a:xfrm>
              <a:off x="783763" y="3820574"/>
              <a:ext cx="1509580" cy="1509580"/>
            </a:xfrm>
            <a:prstGeom prst="rect">
              <a:avLst/>
            </a:prstGeom>
          </p:spPr>
        </p:pic>
        <p:sp>
          <p:nvSpPr>
            <p:cNvPr id="82" name="Shape 351">
              <a:extLst>
                <a:ext uri="{FF2B5EF4-FFF2-40B4-BE49-F238E27FC236}">
                  <a16:creationId xmlns:a16="http://schemas.microsoft.com/office/drawing/2014/main" id="{EDD6908A-36A3-CA96-4F66-1867CE2C8B29}"/>
                </a:ext>
              </a:extLst>
            </p:cNvPr>
            <p:cNvSpPr/>
            <p:nvPr/>
          </p:nvSpPr>
          <p:spPr>
            <a:xfrm>
              <a:off x="894894" y="5187054"/>
              <a:ext cx="1300844" cy="68124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使用方</a:t>
              </a:r>
              <a:endParaRPr sz="1200" b="1" dirty="0">
                <a:solidFill>
                  <a:schemeClr val="tx1">
                    <a:lumMod val="75000"/>
                    <a:lumOff val="25000"/>
                  </a:schemeClr>
                </a:solidFill>
                <a:latin typeface="+mn-ea"/>
                <a:cs typeface="Alibaba PuHuiTi R" pitchFamily="18" charset="-122"/>
              </a:endParaRPr>
            </a:p>
          </p:txBody>
        </p:sp>
      </p:grpSp>
      <p:grpSp>
        <p:nvGrpSpPr>
          <p:cNvPr id="83" name="组合 82">
            <a:extLst>
              <a:ext uri="{FF2B5EF4-FFF2-40B4-BE49-F238E27FC236}">
                <a16:creationId xmlns:a16="http://schemas.microsoft.com/office/drawing/2014/main" id="{EBE8C3C4-1604-4D62-3EF7-BB7166D41625}"/>
              </a:ext>
            </a:extLst>
          </p:cNvPr>
          <p:cNvGrpSpPr/>
          <p:nvPr/>
        </p:nvGrpSpPr>
        <p:grpSpPr>
          <a:xfrm>
            <a:off x="913399" y="5045530"/>
            <a:ext cx="684431" cy="958668"/>
            <a:chOff x="783763" y="3820574"/>
            <a:chExt cx="1509580" cy="2047724"/>
          </a:xfrm>
        </p:grpSpPr>
        <p:pic>
          <p:nvPicPr>
            <p:cNvPr id="84" name="图片 83">
              <a:extLst>
                <a:ext uri="{FF2B5EF4-FFF2-40B4-BE49-F238E27FC236}">
                  <a16:creationId xmlns:a16="http://schemas.microsoft.com/office/drawing/2014/main" id="{73CEE6D0-AA2B-2130-4201-E0D76D5293A9}"/>
                </a:ext>
              </a:extLst>
            </p:cNvPr>
            <p:cNvPicPr>
              <a:picLocks noChangeAspect="1"/>
            </p:cNvPicPr>
            <p:nvPr/>
          </p:nvPicPr>
          <p:blipFill>
            <a:blip r:embed="rId3"/>
            <a:stretch>
              <a:fillRect/>
            </a:stretch>
          </p:blipFill>
          <p:spPr>
            <a:xfrm>
              <a:off x="783763" y="3820574"/>
              <a:ext cx="1509580" cy="1509580"/>
            </a:xfrm>
            <a:prstGeom prst="rect">
              <a:avLst/>
            </a:prstGeom>
          </p:spPr>
        </p:pic>
        <p:sp>
          <p:nvSpPr>
            <p:cNvPr id="85" name="Shape 351">
              <a:extLst>
                <a:ext uri="{FF2B5EF4-FFF2-40B4-BE49-F238E27FC236}">
                  <a16:creationId xmlns:a16="http://schemas.microsoft.com/office/drawing/2014/main" id="{9A98AAE8-1598-DC7A-39C9-ED0F1AB84C9B}"/>
                </a:ext>
              </a:extLst>
            </p:cNvPr>
            <p:cNvSpPr/>
            <p:nvPr/>
          </p:nvSpPr>
          <p:spPr>
            <a:xfrm>
              <a:off x="894894" y="5187054"/>
              <a:ext cx="1300844" cy="68124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使用方</a:t>
              </a:r>
              <a:endParaRPr sz="1200" b="1" dirty="0">
                <a:solidFill>
                  <a:schemeClr val="tx1">
                    <a:lumMod val="75000"/>
                    <a:lumOff val="25000"/>
                  </a:schemeClr>
                </a:solidFill>
                <a:latin typeface="+mn-ea"/>
                <a:cs typeface="Alibaba PuHuiTi R" pitchFamily="18" charset="-122"/>
              </a:endParaRPr>
            </a:p>
          </p:txBody>
        </p:sp>
      </p:grpSp>
      <p:grpSp>
        <p:nvGrpSpPr>
          <p:cNvPr id="86" name="组合 85">
            <a:extLst>
              <a:ext uri="{FF2B5EF4-FFF2-40B4-BE49-F238E27FC236}">
                <a16:creationId xmlns:a16="http://schemas.microsoft.com/office/drawing/2014/main" id="{B5F5B4A8-0C0A-24A0-9952-C94CDED18E40}"/>
              </a:ext>
            </a:extLst>
          </p:cNvPr>
          <p:cNvGrpSpPr/>
          <p:nvPr/>
        </p:nvGrpSpPr>
        <p:grpSpPr>
          <a:xfrm>
            <a:off x="10177618" y="5078689"/>
            <a:ext cx="754061" cy="1019303"/>
            <a:chOff x="7266524" y="8669963"/>
            <a:chExt cx="1663155" cy="2177239"/>
          </a:xfrm>
        </p:grpSpPr>
        <p:pic>
          <p:nvPicPr>
            <p:cNvPr id="87" name="图片 86">
              <a:extLst>
                <a:ext uri="{FF2B5EF4-FFF2-40B4-BE49-F238E27FC236}">
                  <a16:creationId xmlns:a16="http://schemas.microsoft.com/office/drawing/2014/main" id="{33F0CA11-5C5C-C5CF-B32A-0E35D262049F}"/>
                </a:ext>
              </a:extLst>
            </p:cNvPr>
            <p:cNvPicPr>
              <a:picLocks noChangeAspect="1"/>
            </p:cNvPicPr>
            <p:nvPr/>
          </p:nvPicPr>
          <p:blipFill>
            <a:blip r:embed="rId4"/>
            <a:stretch>
              <a:fillRect/>
            </a:stretch>
          </p:blipFill>
          <p:spPr>
            <a:xfrm>
              <a:off x="7266524" y="8669963"/>
              <a:ext cx="1663155" cy="1663155"/>
            </a:xfrm>
            <a:prstGeom prst="rect">
              <a:avLst/>
            </a:prstGeom>
          </p:spPr>
        </p:pic>
        <p:sp>
          <p:nvSpPr>
            <p:cNvPr id="88" name="Shape 351">
              <a:extLst>
                <a:ext uri="{FF2B5EF4-FFF2-40B4-BE49-F238E27FC236}">
                  <a16:creationId xmlns:a16="http://schemas.microsoft.com/office/drawing/2014/main" id="{C11ABA7B-1EAC-058D-FEFE-47F40E1BA37C}"/>
                </a:ext>
              </a:extLst>
            </p:cNvPr>
            <p:cNvSpPr/>
            <p:nvPr/>
          </p:nvSpPr>
          <p:spPr>
            <a:xfrm>
              <a:off x="7452255" y="10165959"/>
              <a:ext cx="1294831" cy="6812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95300">
                <a:lnSpc>
                  <a:spcPct val="130000"/>
                </a:lnSpc>
                <a:defRPr sz="2400">
                  <a:solidFill>
                    <a:srgbClr val="73777A"/>
                  </a:solidFill>
                  <a:latin typeface="FZLanTingHei-L-GBK"/>
                  <a:ea typeface="FZLanTingHei-L-GBK"/>
                  <a:cs typeface="FZLanTingHei-L-GBK"/>
                  <a:sym typeface="FZLanTingHei-L-GBK"/>
                </a:defRPr>
              </a:pPr>
              <a:r>
                <a:rPr lang="zh-CN" altLang="en-US" sz="1200" b="1" dirty="0">
                  <a:solidFill>
                    <a:schemeClr val="tx1">
                      <a:lumMod val="75000"/>
                      <a:lumOff val="25000"/>
                    </a:schemeClr>
                  </a:solidFill>
                  <a:latin typeface="+mn-ea"/>
                  <a:cs typeface="Alibaba PuHuiTi R" pitchFamily="18" charset="-122"/>
                </a:rPr>
                <a:t>提供方</a:t>
              </a:r>
              <a:endParaRPr sz="1200" b="1" dirty="0">
                <a:solidFill>
                  <a:schemeClr val="tx1">
                    <a:lumMod val="75000"/>
                    <a:lumOff val="25000"/>
                  </a:schemeClr>
                </a:solidFill>
                <a:latin typeface="+mn-ea"/>
                <a:cs typeface="Alibaba PuHuiTi R" pitchFamily="18" charset="-122"/>
              </a:endParaRPr>
            </a:p>
          </p:txBody>
        </p:sp>
      </p:grpSp>
    </p:spTree>
    <p:extLst>
      <p:ext uri="{BB962C8B-B14F-4D97-AF65-F5344CB8AC3E}">
        <p14:creationId xmlns:p14="http://schemas.microsoft.com/office/powerpoint/2010/main" val="31685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2BFB9FF-CFA9-CD76-B863-347BC09BE82F}"/>
              </a:ext>
            </a:extLst>
          </p:cNvPr>
          <p:cNvSpPr txBox="1"/>
          <p:nvPr/>
        </p:nvSpPr>
        <p:spPr>
          <a:xfrm>
            <a:off x="979997" y="419101"/>
            <a:ext cx="7917115"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i="1" dirty="0" err="1">
                <a:solidFill>
                  <a:srgbClr val="445185"/>
                </a:solidFill>
                <a:latin typeface="+mn-ea"/>
                <a:ea typeface="+mn-ea"/>
              </a:rPr>
              <a:t>RocketMQ</a:t>
            </a:r>
            <a:r>
              <a:rPr lang="zh-CN" altLang="en-US" sz="2400" b="1" i="1" dirty="0">
                <a:solidFill>
                  <a:srgbClr val="445185"/>
                </a:solidFill>
                <a:latin typeface="+mn-ea"/>
                <a:ea typeface="+mn-ea"/>
              </a:rPr>
              <a:t> </a:t>
            </a:r>
            <a:r>
              <a:rPr lang="en" altLang="zh-CN" sz="2400" b="1" i="1" dirty="0">
                <a:solidFill>
                  <a:srgbClr val="445185"/>
                </a:solidFill>
                <a:latin typeface="+mn-ea"/>
                <a:ea typeface="+mn-ea"/>
              </a:rPr>
              <a:t>Serverless</a:t>
            </a:r>
            <a:r>
              <a:rPr lang="zh-CN" altLang="en-US" sz="2400" b="1" i="1" dirty="0">
                <a:solidFill>
                  <a:srgbClr val="445185"/>
                </a:solidFill>
                <a:latin typeface="+mn-ea"/>
                <a:ea typeface="+mn-ea"/>
              </a:rPr>
              <a:t>实现方案</a:t>
            </a:r>
          </a:p>
        </p:txBody>
      </p:sp>
      <p:grpSp>
        <p:nvGrpSpPr>
          <p:cNvPr id="69" name="组合 68">
            <a:extLst>
              <a:ext uri="{FF2B5EF4-FFF2-40B4-BE49-F238E27FC236}">
                <a16:creationId xmlns:a16="http://schemas.microsoft.com/office/drawing/2014/main" id="{F73A9A4D-ED23-E42F-B7E3-FB9CD9C1FFD1}"/>
              </a:ext>
            </a:extLst>
          </p:cNvPr>
          <p:cNvGrpSpPr/>
          <p:nvPr/>
        </p:nvGrpSpPr>
        <p:grpSpPr>
          <a:xfrm>
            <a:off x="5302938" y="845059"/>
            <a:ext cx="980181" cy="980181"/>
            <a:chOff x="4991210" y="1123223"/>
            <a:chExt cx="980181" cy="980181"/>
          </a:xfrm>
        </p:grpSpPr>
        <p:sp>
          <p:nvSpPr>
            <p:cNvPr id="55" name="椭圆 54">
              <a:extLst>
                <a:ext uri="{FF2B5EF4-FFF2-40B4-BE49-F238E27FC236}">
                  <a16:creationId xmlns:a16="http://schemas.microsoft.com/office/drawing/2014/main" id="{63C19BBB-4F88-4843-0EA4-21E015F5D08E}"/>
                </a:ext>
              </a:extLst>
            </p:cNvPr>
            <p:cNvSpPr/>
            <p:nvPr/>
          </p:nvSpPr>
          <p:spPr>
            <a:xfrm>
              <a:off x="4991210" y="1123223"/>
              <a:ext cx="980181" cy="98018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773D1DB-C2E2-5191-A324-9EAA83F99E6E}"/>
                </a:ext>
              </a:extLst>
            </p:cNvPr>
            <p:cNvSpPr txBox="1"/>
            <p:nvPr/>
          </p:nvSpPr>
          <p:spPr>
            <a:xfrm>
              <a:off x="5055881" y="1403561"/>
              <a:ext cx="875956" cy="369332"/>
            </a:xfrm>
            <a:prstGeom prst="rect">
              <a:avLst/>
            </a:prstGeom>
            <a:noFill/>
          </p:spPr>
          <p:txBody>
            <a:bodyPr wrap="square" rtlCol="0">
              <a:spAutoFit/>
            </a:bodyPr>
            <a:lstStyle/>
            <a:p>
              <a:pPr algn="ctr"/>
              <a:r>
                <a:rPr lang="zh-CN" altLang="en-US" dirty="0">
                  <a:solidFill>
                    <a:schemeClr val="bg1"/>
                  </a:solidFill>
                  <a:latin typeface="+mn-ea"/>
                </a:rPr>
                <a:t>痛点</a:t>
              </a:r>
              <a:endParaRPr lang="en-US" altLang="zh-CN" dirty="0">
                <a:solidFill>
                  <a:schemeClr val="bg1"/>
                </a:solidFill>
                <a:latin typeface="+mn-ea"/>
              </a:endParaRPr>
            </a:p>
          </p:txBody>
        </p:sp>
      </p:grpSp>
      <p:grpSp>
        <p:nvGrpSpPr>
          <p:cNvPr id="57" name="组合 56">
            <a:extLst>
              <a:ext uri="{FF2B5EF4-FFF2-40B4-BE49-F238E27FC236}">
                <a16:creationId xmlns:a16="http://schemas.microsoft.com/office/drawing/2014/main" id="{D668F040-89C3-FC2F-1792-AA204A28DB03}"/>
              </a:ext>
            </a:extLst>
          </p:cNvPr>
          <p:cNvGrpSpPr/>
          <p:nvPr/>
        </p:nvGrpSpPr>
        <p:grpSpPr>
          <a:xfrm>
            <a:off x="1781852" y="1910429"/>
            <a:ext cx="2040467" cy="2040467"/>
            <a:chOff x="1530904" y="2392158"/>
            <a:chExt cx="2040467" cy="2040467"/>
          </a:xfrm>
        </p:grpSpPr>
        <p:sp>
          <p:nvSpPr>
            <p:cNvPr id="54" name="椭圆 53">
              <a:extLst>
                <a:ext uri="{FF2B5EF4-FFF2-40B4-BE49-F238E27FC236}">
                  <a16:creationId xmlns:a16="http://schemas.microsoft.com/office/drawing/2014/main" id="{2344EA73-29AE-36FE-9D2C-5CC670C750FB}"/>
                </a:ext>
              </a:extLst>
            </p:cNvPr>
            <p:cNvSpPr/>
            <p:nvPr/>
          </p:nvSpPr>
          <p:spPr>
            <a:xfrm>
              <a:off x="1530904" y="2392158"/>
              <a:ext cx="2040467" cy="2040467"/>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25" name=" 2050">
              <a:extLst>
                <a:ext uri="{FF2B5EF4-FFF2-40B4-BE49-F238E27FC236}">
                  <a16:creationId xmlns:a16="http://schemas.microsoft.com/office/drawing/2014/main" id="{FA54CEDF-2E77-391F-EDEC-9828594D418C}"/>
                </a:ext>
              </a:extLst>
            </p:cNvPr>
            <p:cNvSpPr/>
            <p:nvPr/>
          </p:nvSpPr>
          <p:spPr bwMode="auto">
            <a:xfrm>
              <a:off x="2052932" y="2657319"/>
              <a:ext cx="996410" cy="943748"/>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200" dirty="0">
                <a:solidFill>
                  <a:srgbClr val="FFFFFF"/>
                </a:solidFill>
                <a:latin typeface="+mn-ea"/>
                <a:ea typeface="+mn-ea"/>
              </a:endParaRPr>
            </a:p>
          </p:txBody>
        </p:sp>
        <p:sp>
          <p:nvSpPr>
            <p:cNvPr id="26" name="文本框 25">
              <a:extLst>
                <a:ext uri="{FF2B5EF4-FFF2-40B4-BE49-F238E27FC236}">
                  <a16:creationId xmlns:a16="http://schemas.microsoft.com/office/drawing/2014/main" id="{4843D160-2EBA-FB1B-B2FE-B1E419F55D5D}"/>
                </a:ext>
              </a:extLst>
            </p:cNvPr>
            <p:cNvSpPr txBox="1"/>
            <p:nvPr/>
          </p:nvSpPr>
          <p:spPr>
            <a:xfrm>
              <a:off x="1752264" y="3640119"/>
              <a:ext cx="159774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altLang="zh-CN" sz="1200" dirty="0">
                  <a:solidFill>
                    <a:schemeClr val="bg1"/>
                  </a:solidFill>
                  <a:latin typeface="+mn-ea"/>
                </a:rPr>
                <a:t>RocketMQ</a:t>
              </a:r>
              <a:r>
                <a:rPr lang="zh-CN" altLang="en-US" sz="1200" dirty="0">
                  <a:solidFill>
                    <a:schemeClr val="bg1"/>
                  </a:solidFill>
                  <a:latin typeface="+mn-ea"/>
                </a:rPr>
                <a:t> </a:t>
              </a:r>
              <a:endParaRPr lang="en-US" altLang="zh-CN" sz="1200" dirty="0">
                <a:solidFill>
                  <a:schemeClr val="bg1"/>
                </a:solidFill>
                <a:latin typeface="+mn-ea"/>
              </a:endParaRPr>
            </a:p>
            <a:p>
              <a:pPr algn="ctr"/>
              <a:r>
                <a:rPr lang="en" altLang="zh-CN" sz="1200" dirty="0">
                  <a:solidFill>
                    <a:schemeClr val="bg1"/>
                  </a:solidFill>
                  <a:latin typeface="+mn-ea"/>
                </a:rPr>
                <a:t>Serverless</a:t>
              </a:r>
              <a:r>
                <a:rPr lang="zh-CN" altLang="en-US" sz="1200" dirty="0">
                  <a:solidFill>
                    <a:schemeClr val="bg1"/>
                  </a:solidFill>
                  <a:latin typeface="+mn-ea"/>
                </a:rPr>
                <a:t>实现方案</a:t>
              </a:r>
            </a:p>
            <a:p>
              <a:pPr algn="ctr"/>
              <a:endParaRPr lang="zh-CN" altLang="en-US" sz="1200" dirty="0">
                <a:solidFill>
                  <a:schemeClr val="bg1"/>
                </a:solidFill>
                <a:latin typeface="+mn-ea"/>
              </a:endParaRPr>
            </a:p>
          </p:txBody>
        </p:sp>
      </p:grpSp>
      <p:pic>
        <p:nvPicPr>
          <p:cNvPr id="6" name="图片 5">
            <a:extLst>
              <a:ext uri="{FF2B5EF4-FFF2-40B4-BE49-F238E27FC236}">
                <a16:creationId xmlns:a16="http://schemas.microsoft.com/office/drawing/2014/main" id="{F7033390-0B39-A245-69C1-5C71EF56967B}"/>
              </a:ext>
            </a:extLst>
          </p:cNvPr>
          <p:cNvPicPr>
            <a:picLocks noChangeAspect="1"/>
          </p:cNvPicPr>
          <p:nvPr/>
        </p:nvPicPr>
        <p:blipFill>
          <a:blip r:embed="rId3"/>
          <a:stretch>
            <a:fillRect/>
          </a:stretch>
        </p:blipFill>
        <p:spPr>
          <a:xfrm>
            <a:off x="2238930" y="4174805"/>
            <a:ext cx="1860556" cy="1245207"/>
          </a:xfrm>
          <a:prstGeom prst="rect">
            <a:avLst/>
          </a:prstGeom>
        </p:spPr>
      </p:pic>
      <p:sp>
        <p:nvSpPr>
          <p:cNvPr id="20" name="文本框 19">
            <a:extLst>
              <a:ext uri="{FF2B5EF4-FFF2-40B4-BE49-F238E27FC236}">
                <a16:creationId xmlns:a16="http://schemas.microsoft.com/office/drawing/2014/main" id="{34A621C0-446A-6C5A-2994-96E73CFFC3B9}"/>
              </a:ext>
            </a:extLst>
          </p:cNvPr>
          <p:cNvSpPr txBox="1"/>
          <p:nvPr/>
        </p:nvSpPr>
        <p:spPr>
          <a:xfrm>
            <a:off x="6354143" y="731748"/>
            <a:ext cx="5285050" cy="1172180"/>
          </a:xfrm>
          <a:prstGeom prst="rect">
            <a:avLst/>
          </a:prstGeom>
          <a:solidFill>
            <a:schemeClr val="bg1"/>
          </a:solidFill>
        </p:spPr>
        <p:txBody>
          <a:bodyPr wrap="square" rtlCol="0">
            <a:spAutoFit/>
          </a:bodyPr>
          <a:lstStyle>
            <a:defPPr>
              <a:defRPr lang="zh-CN"/>
            </a:defPPr>
            <a:lvl1pPr marL="171450" indent="-171450">
              <a:lnSpc>
                <a:spcPct val="150000"/>
              </a:lnSpc>
              <a:buFont typeface="Arial" panose="020B0604020202020204" pitchFamily="34" charset="0"/>
              <a:buChar char="•"/>
              <a:defRPr sz="1200">
                <a:latin typeface="+mn-ea"/>
              </a:defRPr>
            </a:lvl1pPr>
          </a:lstStyle>
          <a:p>
            <a:r>
              <a:rPr lang="zh-CN" altLang="en-US" b="1" dirty="0"/>
              <a:t>用户侧：</a:t>
            </a:r>
            <a:r>
              <a:rPr lang="zh-CN" altLang="en-US" dirty="0"/>
              <a:t>消息使用场景中部分用户的业务流量模型复杂，很难做到准确预估，突发流量场景下很容易导致业务被限流；</a:t>
            </a:r>
            <a:endParaRPr lang="en-US" altLang="zh-CN" dirty="0"/>
          </a:p>
          <a:p>
            <a:r>
              <a:rPr lang="zh-CN" altLang="en-US" b="1" dirty="0"/>
              <a:t>运维侧：</a:t>
            </a:r>
            <a:r>
              <a:rPr lang="zh-CN" altLang="en-US" dirty="0"/>
              <a:t>需要人为评估容量模型，紧急情况下仍然需要运维侧介入进行手动扩容，我们需要一种自适应弹性免运维能力；</a:t>
            </a:r>
            <a:endParaRPr lang="en-US" altLang="zh-CN" dirty="0"/>
          </a:p>
        </p:txBody>
      </p:sp>
      <p:sp>
        <p:nvSpPr>
          <p:cNvPr id="21" name="文本框 20">
            <a:extLst>
              <a:ext uri="{FF2B5EF4-FFF2-40B4-BE49-F238E27FC236}">
                <a16:creationId xmlns:a16="http://schemas.microsoft.com/office/drawing/2014/main" id="{A0B54205-FDB7-94F7-50B3-015FEF1B7D28}"/>
              </a:ext>
            </a:extLst>
          </p:cNvPr>
          <p:cNvSpPr txBox="1"/>
          <p:nvPr/>
        </p:nvSpPr>
        <p:spPr>
          <a:xfrm>
            <a:off x="6817135" y="2133589"/>
            <a:ext cx="4980212" cy="618183"/>
          </a:xfrm>
          <a:prstGeom prst="rect">
            <a:avLst/>
          </a:prstGeom>
          <a:solidFill>
            <a:schemeClr val="bg1"/>
          </a:solidFill>
        </p:spPr>
        <p:txBody>
          <a:bodyPr wrap="square" rtlCol="0">
            <a:spAutoFit/>
          </a:bodyPr>
          <a:lstStyle>
            <a:defPPr>
              <a:defRPr lang="zh-CN"/>
            </a:defPPr>
            <a:lvl1pPr marL="171450" indent="-171450">
              <a:lnSpc>
                <a:spcPct val="150000"/>
              </a:lnSpc>
              <a:buFont typeface="Arial" panose="020B0604020202020204" pitchFamily="34" charset="0"/>
              <a:buChar char="•"/>
              <a:defRPr sz="1200">
                <a:latin typeface="+mn-ea"/>
              </a:defRPr>
            </a:lvl1pPr>
          </a:lstStyle>
          <a:p>
            <a:r>
              <a:rPr lang="zh-CN" altLang="en-US" dirty="0"/>
              <a:t>多租隔离：提供集群内软多租的隔离能力，为资源池化提供基础；</a:t>
            </a:r>
            <a:endParaRPr lang="en-US" altLang="zh-CN" dirty="0"/>
          </a:p>
          <a:p>
            <a:r>
              <a:rPr lang="zh-CN" altLang="en-US" dirty="0"/>
              <a:t>有状态存储节点的预弹、缩容机制，需要做到平滑，用户侧无感知；</a:t>
            </a:r>
            <a:endParaRPr lang="en-US" altLang="zh-CN" dirty="0"/>
          </a:p>
        </p:txBody>
      </p:sp>
      <p:sp>
        <p:nvSpPr>
          <p:cNvPr id="22" name="文本框 21">
            <a:extLst>
              <a:ext uri="{FF2B5EF4-FFF2-40B4-BE49-F238E27FC236}">
                <a16:creationId xmlns:a16="http://schemas.microsoft.com/office/drawing/2014/main" id="{AAF9CD04-2E60-0B37-575B-D319B87F855F}"/>
              </a:ext>
            </a:extLst>
          </p:cNvPr>
          <p:cNvSpPr txBox="1"/>
          <p:nvPr/>
        </p:nvSpPr>
        <p:spPr>
          <a:xfrm>
            <a:off x="6367747" y="2984775"/>
            <a:ext cx="4980213" cy="1726178"/>
          </a:xfrm>
          <a:prstGeom prst="rect">
            <a:avLst/>
          </a:prstGeom>
          <a:solidFill>
            <a:schemeClr val="bg1"/>
          </a:solidFill>
        </p:spPr>
        <p:txBody>
          <a:bodyPr wrap="square" rtlCol="0">
            <a:spAutoFit/>
          </a:bodyPr>
          <a:lstStyle>
            <a:defPPr>
              <a:defRPr lang="zh-CN"/>
            </a:defPPr>
            <a:lvl1pPr marL="171450" indent="-171450">
              <a:lnSpc>
                <a:spcPct val="150000"/>
              </a:lnSpc>
              <a:buFont typeface="Arial" panose="020B0604020202020204" pitchFamily="34" charset="0"/>
              <a:buChar char="•"/>
              <a:defRPr sz="1200">
                <a:latin typeface="+mn-ea"/>
              </a:defRPr>
            </a:lvl1pPr>
          </a:lstStyle>
          <a:p>
            <a:pPr marL="0" indent="0">
              <a:buNone/>
            </a:pPr>
            <a:r>
              <a:rPr lang="zh-CN" altLang="en-US" dirty="0"/>
              <a:t>通过如下几个关键路径构建</a:t>
            </a:r>
            <a:r>
              <a:rPr lang="en-US" altLang="zh-CN" dirty="0" err="1"/>
              <a:t>RocketMQ</a:t>
            </a:r>
            <a:r>
              <a:rPr lang="zh-CN" altLang="en-US" dirty="0"/>
              <a:t> </a:t>
            </a:r>
            <a:r>
              <a:rPr lang="en-US" altLang="zh-CN" dirty="0"/>
              <a:t>5.0</a:t>
            </a:r>
            <a:r>
              <a:rPr lang="zh-CN" altLang="en-US" dirty="0"/>
              <a:t> </a:t>
            </a:r>
            <a:r>
              <a:rPr lang="en-US" altLang="zh-CN" dirty="0"/>
              <a:t>Serverless</a:t>
            </a:r>
            <a:r>
              <a:rPr lang="zh-CN" altLang="en-US" dirty="0"/>
              <a:t>的核心能力：</a:t>
            </a:r>
            <a:endParaRPr lang="en-US" altLang="zh-CN" dirty="0"/>
          </a:p>
          <a:p>
            <a:r>
              <a:rPr lang="zh-CN" altLang="en-US" dirty="0"/>
              <a:t>多租、资源隔离：基于多租形态降低资源的闲置率</a:t>
            </a:r>
            <a:endParaRPr lang="en-US" altLang="zh-CN" dirty="0"/>
          </a:p>
          <a:p>
            <a:r>
              <a:rPr lang="zh-CN" altLang="en-US" dirty="0"/>
              <a:t>智能化的集群绑定关系管理</a:t>
            </a:r>
            <a:r>
              <a:rPr lang="en-US" altLang="zh-CN" dirty="0"/>
              <a:t>&amp;</a:t>
            </a:r>
            <a:r>
              <a:rPr lang="zh-CN" altLang="en-US" dirty="0"/>
              <a:t>平滑的</a:t>
            </a:r>
            <a:r>
              <a:rPr lang="en-US" altLang="zh-CN" dirty="0"/>
              <a:t>Topic</a:t>
            </a:r>
            <a:r>
              <a:rPr lang="zh-CN" altLang="en-US" dirty="0"/>
              <a:t>迁移方案，进一步控制集群资源水位在一个合理的值</a:t>
            </a:r>
            <a:endParaRPr lang="en-US" altLang="zh-CN" dirty="0"/>
          </a:p>
          <a:p>
            <a:r>
              <a:rPr lang="zh-CN" altLang="en-US" dirty="0"/>
              <a:t>基于多级存储的核心能力交付存储集群的缩容后存量节点接管消息的能力、超长定时时间消息的精确轮转能力</a:t>
            </a:r>
            <a:endParaRPr lang="en-US" altLang="zh-CN" dirty="0"/>
          </a:p>
        </p:txBody>
      </p:sp>
      <p:sp>
        <p:nvSpPr>
          <p:cNvPr id="23" name="文本框 22">
            <a:extLst>
              <a:ext uri="{FF2B5EF4-FFF2-40B4-BE49-F238E27FC236}">
                <a16:creationId xmlns:a16="http://schemas.microsoft.com/office/drawing/2014/main" id="{FC0FC584-BBC6-2F78-C587-6A0D70CD9B70}"/>
              </a:ext>
            </a:extLst>
          </p:cNvPr>
          <p:cNvSpPr txBox="1"/>
          <p:nvPr/>
        </p:nvSpPr>
        <p:spPr>
          <a:xfrm>
            <a:off x="6908963" y="4977009"/>
            <a:ext cx="4381703" cy="1172180"/>
          </a:xfrm>
          <a:prstGeom prst="rect">
            <a:avLst/>
          </a:prstGeom>
          <a:solidFill>
            <a:schemeClr val="bg1"/>
          </a:solidFill>
        </p:spPr>
        <p:txBody>
          <a:bodyPr wrap="square" rtlCol="0">
            <a:spAutoFit/>
          </a:bodyPr>
          <a:lstStyle/>
          <a:p>
            <a:pPr marL="171450" indent="-171450" algn="l">
              <a:lnSpc>
                <a:spcPct val="150000"/>
              </a:lnSpc>
              <a:buFont typeface="Arial" panose="020B0604020202020204" pitchFamily="34" charset="0"/>
              <a:buChar char="•"/>
            </a:pPr>
            <a:r>
              <a:rPr lang="zh-CN" altLang="en-US" sz="1200" b="1" dirty="0">
                <a:latin typeface="+mn-ea"/>
              </a:rPr>
              <a:t>用户视角：</a:t>
            </a:r>
            <a:r>
              <a:rPr lang="zh-CN" altLang="en-US" sz="1200" dirty="0">
                <a:solidFill>
                  <a:schemeClr val="tx1"/>
                </a:solidFill>
                <a:latin typeface="+mn-ea"/>
              </a:rPr>
              <a:t>支持秒级别的容量弹性，基于水位、限流事件等核心指标的检测，交付秒级别的实例容量弹性扩缩能力；</a:t>
            </a:r>
            <a:endParaRPr lang="en-US" altLang="zh-CN" sz="1200" dirty="0">
              <a:solidFill>
                <a:schemeClr val="tx1"/>
              </a:solidFill>
              <a:latin typeface="+mn-ea"/>
            </a:endParaRPr>
          </a:p>
          <a:p>
            <a:pPr marL="171450" indent="-171450" algn="l">
              <a:lnSpc>
                <a:spcPct val="150000"/>
              </a:lnSpc>
              <a:buFont typeface="Arial" panose="020B0604020202020204" pitchFamily="34" charset="0"/>
              <a:buChar char="•"/>
            </a:pPr>
            <a:r>
              <a:rPr lang="zh-CN" altLang="en-US" sz="1200" b="1" dirty="0">
                <a:solidFill>
                  <a:schemeClr val="tx1"/>
                </a:solidFill>
                <a:latin typeface="+mn-ea"/>
              </a:rPr>
              <a:t>运维视角：</a:t>
            </a:r>
            <a:r>
              <a:rPr lang="zh-CN" altLang="en-US" sz="1200" dirty="0">
                <a:solidFill>
                  <a:schemeClr val="tx1"/>
                </a:solidFill>
                <a:latin typeface="+mn-ea"/>
              </a:rPr>
              <a:t>少运维、免运维，动态自适应弹性，跨集群的流量（</a:t>
            </a:r>
            <a:r>
              <a:rPr lang="en-US" altLang="zh-CN" sz="1200" dirty="0">
                <a:solidFill>
                  <a:schemeClr val="tx1"/>
                </a:solidFill>
                <a:latin typeface="+mn-ea"/>
              </a:rPr>
              <a:t>topic</a:t>
            </a:r>
            <a:r>
              <a:rPr lang="zh-CN" altLang="en-US" sz="1200" dirty="0">
                <a:solidFill>
                  <a:schemeClr val="tx1"/>
                </a:solidFill>
                <a:latin typeface="+mn-ea"/>
              </a:rPr>
              <a:t>）调度，提升资源利用率；</a:t>
            </a:r>
            <a:endParaRPr lang="en-US" altLang="zh-CN" sz="1200" dirty="0">
              <a:solidFill>
                <a:schemeClr val="tx1"/>
              </a:solidFill>
              <a:latin typeface="+mn-ea"/>
            </a:endParaRPr>
          </a:p>
        </p:txBody>
      </p:sp>
      <p:sp>
        <p:nvSpPr>
          <p:cNvPr id="28" name="五边形 27">
            <a:extLst>
              <a:ext uri="{FF2B5EF4-FFF2-40B4-BE49-F238E27FC236}">
                <a16:creationId xmlns:a16="http://schemas.microsoft.com/office/drawing/2014/main" id="{7135BD6B-40D1-556C-0EB3-239AF0AB4773}"/>
              </a:ext>
            </a:extLst>
          </p:cNvPr>
          <p:cNvSpPr/>
          <p:nvPr/>
        </p:nvSpPr>
        <p:spPr>
          <a:xfrm rot="5400000">
            <a:off x="-355435" y="2122900"/>
            <a:ext cx="1996940" cy="417659"/>
          </a:xfrm>
          <a:prstGeom prst="homePlate">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825500"/>
            <a:endParaRPr lang="zh-CN" altLang="en-US" sz="1200" dirty="0">
              <a:latin typeface="+mn-ea"/>
            </a:endParaRPr>
          </a:p>
        </p:txBody>
      </p:sp>
      <p:sp>
        <p:nvSpPr>
          <p:cNvPr id="29" name="五边形 28">
            <a:extLst>
              <a:ext uri="{FF2B5EF4-FFF2-40B4-BE49-F238E27FC236}">
                <a16:creationId xmlns:a16="http://schemas.microsoft.com/office/drawing/2014/main" id="{BE5BCDC9-A50E-25E5-B426-D3040BC611B9}"/>
              </a:ext>
            </a:extLst>
          </p:cNvPr>
          <p:cNvSpPr/>
          <p:nvPr/>
        </p:nvSpPr>
        <p:spPr>
          <a:xfrm rot="5400000">
            <a:off x="363405" y="1821523"/>
            <a:ext cx="1394579" cy="417659"/>
          </a:xfrm>
          <a:prstGeom prst="homePlate">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825500"/>
            <a:endParaRPr lang="zh-CN" altLang="en-US" sz="1200">
              <a:latin typeface="+mn-ea"/>
            </a:endParaRPr>
          </a:p>
        </p:txBody>
      </p:sp>
      <p:sp>
        <p:nvSpPr>
          <p:cNvPr id="30" name="五边形 29">
            <a:extLst>
              <a:ext uri="{FF2B5EF4-FFF2-40B4-BE49-F238E27FC236}">
                <a16:creationId xmlns:a16="http://schemas.microsoft.com/office/drawing/2014/main" id="{E5E6C368-F88F-9995-26F9-396773830B3D}"/>
              </a:ext>
            </a:extLst>
          </p:cNvPr>
          <p:cNvSpPr/>
          <p:nvPr/>
        </p:nvSpPr>
        <p:spPr>
          <a:xfrm rot="5400000">
            <a:off x="611114" y="1985184"/>
            <a:ext cx="1721901" cy="417659"/>
          </a:xfrm>
          <a:prstGeom prst="homePlate">
            <a:avLst/>
          </a:prstGeom>
          <a:ln/>
        </p:spPr>
        <p:style>
          <a:lnRef idx="3">
            <a:schemeClr val="lt1"/>
          </a:lnRef>
          <a:fillRef idx="1">
            <a:schemeClr val="accent5"/>
          </a:fillRef>
          <a:effectRef idx="1">
            <a:schemeClr val="accent5"/>
          </a:effectRef>
          <a:fontRef idx="minor">
            <a:schemeClr val="lt1"/>
          </a:fontRef>
        </p:style>
        <p:txBody>
          <a:bodyPr rtlCol="0" anchor="ctr"/>
          <a:lstStyle/>
          <a:p>
            <a:pPr algn="ctr" defTabSz="825500"/>
            <a:endParaRPr lang="zh-CN" altLang="en-US" sz="1200" dirty="0">
              <a:latin typeface="+mn-ea"/>
            </a:endParaRPr>
          </a:p>
        </p:txBody>
      </p:sp>
      <p:sp>
        <p:nvSpPr>
          <p:cNvPr id="31" name="文本框 30">
            <a:extLst>
              <a:ext uri="{FF2B5EF4-FFF2-40B4-BE49-F238E27FC236}">
                <a16:creationId xmlns:a16="http://schemas.microsoft.com/office/drawing/2014/main" id="{354DB5E1-0D66-38DC-796E-22E39F522FD8}"/>
              </a:ext>
            </a:extLst>
          </p:cNvPr>
          <p:cNvSpPr txBox="1"/>
          <p:nvPr/>
        </p:nvSpPr>
        <p:spPr>
          <a:xfrm>
            <a:off x="432295" y="1047000"/>
            <a:ext cx="249292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rgbClr val="000000"/>
                </a:solidFill>
                <a:effectLst/>
                <a:uFillTx/>
                <a:latin typeface="+mn-ea"/>
                <a:sym typeface="Helvetica Light"/>
              </a:rPr>
              <a:t>预期收益：省心、省钱、省力</a:t>
            </a:r>
          </a:p>
        </p:txBody>
      </p:sp>
      <p:sp>
        <p:nvSpPr>
          <p:cNvPr id="32" name="文本框 31">
            <a:extLst>
              <a:ext uri="{FF2B5EF4-FFF2-40B4-BE49-F238E27FC236}">
                <a16:creationId xmlns:a16="http://schemas.microsoft.com/office/drawing/2014/main" id="{EF7539A7-173F-0D03-86CF-905F66DC661D}"/>
              </a:ext>
            </a:extLst>
          </p:cNvPr>
          <p:cNvSpPr txBox="1"/>
          <p:nvPr/>
        </p:nvSpPr>
        <p:spPr>
          <a:xfrm>
            <a:off x="1408313" y="1346859"/>
            <a:ext cx="131461"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少</a:t>
            </a:r>
            <a:endParaRPr kumimoji="0" lang="en-US" altLang="zh-CN" sz="1200" b="1" i="0" u="none" strike="noStrike" cap="none" spc="0" normalizeH="0" baseline="0" dirty="0">
              <a:ln>
                <a:noFill/>
              </a:ln>
              <a:solidFill>
                <a:schemeClr val="bg1"/>
              </a:solidFill>
              <a:effectLst/>
              <a:uFillTx/>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运</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维</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免</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运</a:t>
            </a:r>
            <a:endParaRPr kumimoji="0" lang="en-US" altLang="zh-CN" sz="1200" b="1" i="0" u="none" strike="noStrike" cap="none" spc="0" normalizeH="0" baseline="0" dirty="0">
              <a:ln>
                <a:noFill/>
              </a:ln>
              <a:solidFill>
                <a:schemeClr val="bg1"/>
              </a:solidFill>
              <a:effectLst/>
              <a:uFillTx/>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维</a:t>
            </a:r>
          </a:p>
        </p:txBody>
      </p:sp>
      <p:sp>
        <p:nvSpPr>
          <p:cNvPr id="33" name="文本框 32">
            <a:extLst>
              <a:ext uri="{FF2B5EF4-FFF2-40B4-BE49-F238E27FC236}">
                <a16:creationId xmlns:a16="http://schemas.microsoft.com/office/drawing/2014/main" id="{3CAEB29B-031E-EFC1-14B0-9FEFA8B1074C}"/>
              </a:ext>
            </a:extLst>
          </p:cNvPr>
          <p:cNvSpPr txBox="1"/>
          <p:nvPr/>
        </p:nvSpPr>
        <p:spPr>
          <a:xfrm>
            <a:off x="988320" y="1645585"/>
            <a:ext cx="131461" cy="587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用</a:t>
            </a:r>
            <a:endParaRPr kumimoji="0" lang="en-US" altLang="zh-CN" sz="1200" b="1" i="0" u="none" strike="noStrike" cap="none" spc="0" normalizeH="0" baseline="0" dirty="0">
              <a:ln>
                <a:noFill/>
              </a:ln>
              <a:solidFill>
                <a:schemeClr val="bg1"/>
              </a:solidFill>
              <a:effectLst/>
              <a:uFillTx/>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多</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少</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付</a:t>
            </a:r>
            <a:endParaRPr kumimoji="0" lang="en-US" altLang="zh-CN" sz="1200" b="1" i="0" u="none" strike="noStrike" cap="none" spc="0" normalizeH="0" baseline="0" dirty="0">
              <a:ln>
                <a:noFill/>
              </a:ln>
              <a:solidFill>
                <a:schemeClr val="bg1"/>
              </a:solidFill>
              <a:effectLst/>
              <a:uFillTx/>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多</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少</a:t>
            </a:r>
            <a:endParaRPr kumimoji="0" lang="en-US" altLang="zh-CN" sz="1200" b="1" i="0" u="none" strike="noStrike" cap="none" spc="0" normalizeH="0" baseline="0" dirty="0">
              <a:ln>
                <a:noFill/>
              </a:ln>
              <a:solidFill>
                <a:schemeClr val="bg1"/>
              </a:solidFill>
              <a:effectLst/>
              <a:uFillTx/>
              <a:latin typeface="+mn-ea"/>
              <a:sym typeface="Helvetica Light"/>
            </a:endParaRPr>
          </a:p>
        </p:txBody>
      </p:sp>
      <p:sp>
        <p:nvSpPr>
          <p:cNvPr id="34" name="文本框 33">
            <a:extLst>
              <a:ext uri="{FF2B5EF4-FFF2-40B4-BE49-F238E27FC236}">
                <a16:creationId xmlns:a16="http://schemas.microsoft.com/office/drawing/2014/main" id="{A65FCB08-4D03-D20C-A0FA-9EE907EF905B}"/>
              </a:ext>
            </a:extLst>
          </p:cNvPr>
          <p:cNvSpPr txBox="1"/>
          <p:nvPr/>
        </p:nvSpPr>
        <p:spPr>
          <a:xfrm>
            <a:off x="574289" y="1813070"/>
            <a:ext cx="131461" cy="946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秒</a:t>
            </a:r>
            <a:endParaRPr kumimoji="0" lang="en-US" altLang="zh-CN" sz="1200" b="1" i="0" u="none" strike="noStrike" cap="none" spc="0" normalizeH="0" baseline="0" dirty="0">
              <a:ln>
                <a:noFill/>
              </a:ln>
              <a:solidFill>
                <a:schemeClr val="bg1"/>
              </a:solidFill>
              <a:effectLst/>
              <a:uFillTx/>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1" i="0" u="none" strike="noStrike" cap="none" spc="0" normalizeH="0" baseline="0" dirty="0">
                <a:ln>
                  <a:noFill/>
                </a:ln>
                <a:solidFill>
                  <a:schemeClr val="bg1"/>
                </a:solidFill>
                <a:effectLst/>
                <a:uFillTx/>
                <a:latin typeface="+mn-ea"/>
                <a:sym typeface="Helvetica Light"/>
              </a:rPr>
              <a:t>级</a:t>
            </a:r>
            <a:endParaRPr kumimoji="0" lang="en-US" altLang="zh-CN" sz="1200" b="1" i="0" u="none" strike="noStrike" cap="none" spc="0" normalizeH="0" baseline="0" dirty="0">
              <a:ln>
                <a:noFill/>
              </a:ln>
              <a:solidFill>
                <a:schemeClr val="bg1"/>
              </a:solidFill>
              <a:effectLst/>
              <a:uFillTx/>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弹</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性</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免</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容</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量</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规</a:t>
            </a:r>
            <a:endParaRPr lang="en-US" altLang="zh-CN" sz="1200" b="1" dirty="0">
              <a:solidFill>
                <a:schemeClr val="bg1"/>
              </a:solidFill>
              <a:latin typeface="+mn-ea"/>
              <a:sym typeface="Helvetica Light"/>
            </a:endParaRPr>
          </a:p>
          <a:p>
            <a:pPr marL="0" marR="0" indent="0" algn="ctr" defTabSz="825500" rtl="0" fontAlgn="auto" latinLnBrk="0" hangingPunct="0">
              <a:lnSpc>
                <a:spcPct val="100000"/>
              </a:lnSpc>
              <a:spcBef>
                <a:spcPts val="0"/>
              </a:spcBef>
              <a:spcAft>
                <a:spcPts val="0"/>
              </a:spcAft>
              <a:buClrTx/>
              <a:buSzTx/>
              <a:buFontTx/>
              <a:buNone/>
              <a:tabLst/>
            </a:pPr>
            <a:r>
              <a:rPr lang="zh-CN" altLang="en-US" sz="1200" b="1" dirty="0">
                <a:solidFill>
                  <a:schemeClr val="bg1"/>
                </a:solidFill>
                <a:latin typeface="+mn-ea"/>
                <a:sym typeface="Helvetica Light"/>
              </a:rPr>
              <a:t>划</a:t>
            </a:r>
            <a:endParaRPr lang="en-US" altLang="zh-CN" sz="1200" b="1" dirty="0">
              <a:solidFill>
                <a:schemeClr val="bg1"/>
              </a:solidFill>
              <a:latin typeface="+mn-ea"/>
              <a:sym typeface="Helvetica Light"/>
            </a:endParaRPr>
          </a:p>
        </p:txBody>
      </p:sp>
      <p:pic>
        <p:nvPicPr>
          <p:cNvPr id="36" name="图片 35">
            <a:extLst>
              <a:ext uri="{FF2B5EF4-FFF2-40B4-BE49-F238E27FC236}">
                <a16:creationId xmlns:a16="http://schemas.microsoft.com/office/drawing/2014/main" id="{6BF11B83-73EE-BE7A-BD4C-117019F3663D}"/>
              </a:ext>
            </a:extLst>
          </p:cNvPr>
          <p:cNvPicPr>
            <a:picLocks noChangeAspect="1"/>
          </p:cNvPicPr>
          <p:nvPr/>
        </p:nvPicPr>
        <p:blipFill>
          <a:blip r:embed="rId4"/>
          <a:stretch>
            <a:fillRect/>
          </a:stretch>
        </p:blipFill>
        <p:spPr>
          <a:xfrm>
            <a:off x="291368" y="4174805"/>
            <a:ext cx="1863915" cy="1245207"/>
          </a:xfrm>
          <a:prstGeom prst="rect">
            <a:avLst/>
          </a:prstGeom>
        </p:spPr>
      </p:pic>
      <p:pic>
        <p:nvPicPr>
          <p:cNvPr id="39" name="图片 38">
            <a:extLst>
              <a:ext uri="{FF2B5EF4-FFF2-40B4-BE49-F238E27FC236}">
                <a16:creationId xmlns:a16="http://schemas.microsoft.com/office/drawing/2014/main" id="{B2B839CA-A411-11B4-115E-DCD21EEACFD1}"/>
              </a:ext>
            </a:extLst>
          </p:cNvPr>
          <p:cNvPicPr>
            <a:picLocks noChangeAspect="1"/>
          </p:cNvPicPr>
          <p:nvPr/>
        </p:nvPicPr>
        <p:blipFill>
          <a:blip r:embed="rId5"/>
          <a:stretch>
            <a:fillRect/>
          </a:stretch>
        </p:blipFill>
        <p:spPr>
          <a:xfrm>
            <a:off x="291367" y="5497029"/>
            <a:ext cx="1863915" cy="1245207"/>
          </a:xfrm>
          <a:prstGeom prst="rect">
            <a:avLst/>
          </a:prstGeom>
        </p:spPr>
      </p:pic>
      <p:sp>
        <p:nvSpPr>
          <p:cNvPr id="41" name="文本框 40">
            <a:extLst>
              <a:ext uri="{FF2B5EF4-FFF2-40B4-BE49-F238E27FC236}">
                <a16:creationId xmlns:a16="http://schemas.microsoft.com/office/drawing/2014/main" id="{1015862F-728A-85AD-9935-DE4F6215A80A}"/>
              </a:ext>
            </a:extLst>
          </p:cNvPr>
          <p:cNvSpPr txBox="1"/>
          <p:nvPr/>
        </p:nvSpPr>
        <p:spPr>
          <a:xfrm>
            <a:off x="779585" y="4232357"/>
            <a:ext cx="126813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zh-CN" altLang="en-US" sz="1200" b="0" i="0" u="none" strike="noStrike" cap="none" spc="0" normalizeH="0" baseline="0" dirty="0">
                <a:ln>
                  <a:noFill/>
                </a:ln>
                <a:solidFill>
                  <a:srgbClr val="181818"/>
                </a:solidFill>
                <a:effectLst/>
                <a:uFillTx/>
                <a:latin typeface="+mn-ea"/>
                <a:cs typeface="+mn-cs"/>
                <a:sym typeface="Microsoft YaHei"/>
              </a:rPr>
              <a:t>平稳型</a:t>
            </a:r>
          </a:p>
        </p:txBody>
      </p:sp>
      <p:sp>
        <p:nvSpPr>
          <p:cNvPr id="42" name="文本框 41">
            <a:extLst>
              <a:ext uri="{FF2B5EF4-FFF2-40B4-BE49-F238E27FC236}">
                <a16:creationId xmlns:a16="http://schemas.microsoft.com/office/drawing/2014/main" id="{83781C34-05DB-5BE4-05B2-3858F24EEABE}"/>
              </a:ext>
            </a:extLst>
          </p:cNvPr>
          <p:cNvSpPr txBox="1"/>
          <p:nvPr/>
        </p:nvSpPr>
        <p:spPr>
          <a:xfrm>
            <a:off x="757536" y="5455934"/>
            <a:ext cx="156447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zh-CN" altLang="en-US" sz="1200" dirty="0">
                <a:latin typeface="+mn-ea"/>
              </a:rPr>
              <a:t>稳中有“进”型</a:t>
            </a:r>
            <a:endParaRPr kumimoji="0" lang="zh-CN" altLang="en-US" sz="1200" b="0" i="0" u="none" strike="noStrike" cap="none" spc="0" normalizeH="0" baseline="0" dirty="0">
              <a:ln>
                <a:noFill/>
              </a:ln>
              <a:solidFill>
                <a:srgbClr val="181818"/>
              </a:solidFill>
              <a:effectLst/>
              <a:uFillTx/>
              <a:latin typeface="+mn-ea"/>
              <a:cs typeface="+mn-cs"/>
              <a:sym typeface="Microsoft YaHei"/>
            </a:endParaRPr>
          </a:p>
        </p:txBody>
      </p:sp>
      <p:sp>
        <p:nvSpPr>
          <p:cNvPr id="43" name="文本框 42">
            <a:extLst>
              <a:ext uri="{FF2B5EF4-FFF2-40B4-BE49-F238E27FC236}">
                <a16:creationId xmlns:a16="http://schemas.microsoft.com/office/drawing/2014/main" id="{B8844B4D-2AA2-23AD-0BAA-BF2546EAC6EA}"/>
              </a:ext>
            </a:extLst>
          </p:cNvPr>
          <p:cNvSpPr txBox="1"/>
          <p:nvPr/>
        </p:nvSpPr>
        <p:spPr>
          <a:xfrm>
            <a:off x="2563795" y="5378468"/>
            <a:ext cx="180008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zh-CN" altLang="en-US" sz="1200" b="0" i="0" u="none" strike="noStrike" cap="none" spc="0" normalizeH="0" baseline="0" dirty="0">
                <a:ln>
                  <a:noFill/>
                </a:ln>
                <a:solidFill>
                  <a:srgbClr val="181818"/>
                </a:solidFill>
                <a:effectLst/>
                <a:uFillTx/>
                <a:latin typeface="+mn-ea"/>
                <a:cs typeface="+mn-cs"/>
                <a:sym typeface="Microsoft YaHei"/>
              </a:rPr>
              <a:t>周期性“脉冲”型</a:t>
            </a:r>
          </a:p>
        </p:txBody>
      </p:sp>
      <p:sp>
        <p:nvSpPr>
          <p:cNvPr id="44" name="文本框 43">
            <a:extLst>
              <a:ext uri="{FF2B5EF4-FFF2-40B4-BE49-F238E27FC236}">
                <a16:creationId xmlns:a16="http://schemas.microsoft.com/office/drawing/2014/main" id="{01EB2173-EF44-A6CF-0967-8BD3D328CE49}"/>
              </a:ext>
            </a:extLst>
          </p:cNvPr>
          <p:cNvSpPr txBox="1"/>
          <p:nvPr/>
        </p:nvSpPr>
        <p:spPr>
          <a:xfrm>
            <a:off x="124417" y="3841347"/>
            <a:ext cx="2162092" cy="276999"/>
          </a:xfrm>
          <a:prstGeom prst="rect">
            <a:avLst/>
          </a:prstGeom>
          <a:noFill/>
        </p:spPr>
        <p:txBody>
          <a:bodyPr wrap="square" rtlCol="0">
            <a:spAutoFit/>
          </a:bodyPr>
          <a:lstStyle/>
          <a:p>
            <a:pPr algn="ctr"/>
            <a:r>
              <a:rPr lang="zh-CN" altLang="en-US" sz="1200" b="1" dirty="0">
                <a:latin typeface="+mn-ea"/>
                <a:cs typeface="Alibaba PuHuiTi B" pitchFamily="18" charset="-122"/>
              </a:rPr>
              <a:t>一套方案，</a:t>
            </a:r>
            <a:r>
              <a:rPr lang="en-US" altLang="zh-CN" sz="1200" b="1" dirty="0">
                <a:latin typeface="+mn-ea"/>
                <a:cs typeface="Alibaba PuHuiTi B" pitchFamily="18" charset="-122"/>
              </a:rPr>
              <a:t>Cover</a:t>
            </a:r>
            <a:r>
              <a:rPr lang="zh-CN" altLang="en-US" sz="1200" b="1" dirty="0">
                <a:latin typeface="+mn-ea"/>
                <a:cs typeface="Alibaba PuHuiTi B" pitchFamily="18" charset="-122"/>
              </a:rPr>
              <a:t>不同场景</a:t>
            </a:r>
          </a:p>
        </p:txBody>
      </p:sp>
      <p:grpSp>
        <p:nvGrpSpPr>
          <p:cNvPr id="66" name="组合 65">
            <a:extLst>
              <a:ext uri="{FF2B5EF4-FFF2-40B4-BE49-F238E27FC236}">
                <a16:creationId xmlns:a16="http://schemas.microsoft.com/office/drawing/2014/main" id="{B6762EB2-93A7-E763-74F4-ED78DC6D711D}"/>
              </a:ext>
            </a:extLst>
          </p:cNvPr>
          <p:cNvGrpSpPr/>
          <p:nvPr/>
        </p:nvGrpSpPr>
        <p:grpSpPr>
          <a:xfrm>
            <a:off x="5715473" y="1930315"/>
            <a:ext cx="980181" cy="980181"/>
            <a:chOff x="4804061" y="2780721"/>
            <a:chExt cx="980181" cy="980181"/>
          </a:xfrm>
        </p:grpSpPr>
        <p:sp>
          <p:nvSpPr>
            <p:cNvPr id="58" name="椭圆 57">
              <a:extLst>
                <a:ext uri="{FF2B5EF4-FFF2-40B4-BE49-F238E27FC236}">
                  <a16:creationId xmlns:a16="http://schemas.microsoft.com/office/drawing/2014/main" id="{CD4C7F84-2BDE-E26E-E85A-A8E494AB9748}"/>
                </a:ext>
              </a:extLst>
            </p:cNvPr>
            <p:cNvSpPr/>
            <p:nvPr/>
          </p:nvSpPr>
          <p:spPr>
            <a:xfrm>
              <a:off x="4804061" y="2780721"/>
              <a:ext cx="980181" cy="98018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59" name="文本框 58">
              <a:extLst>
                <a:ext uri="{FF2B5EF4-FFF2-40B4-BE49-F238E27FC236}">
                  <a16:creationId xmlns:a16="http://schemas.microsoft.com/office/drawing/2014/main" id="{B56F9A75-D796-794A-864E-82D8601DBA13}"/>
                </a:ext>
              </a:extLst>
            </p:cNvPr>
            <p:cNvSpPr txBox="1"/>
            <p:nvPr/>
          </p:nvSpPr>
          <p:spPr>
            <a:xfrm>
              <a:off x="4856173" y="2971154"/>
              <a:ext cx="875956" cy="646331"/>
            </a:xfrm>
            <a:prstGeom prst="rect">
              <a:avLst/>
            </a:prstGeom>
            <a:noFill/>
          </p:spPr>
          <p:txBody>
            <a:bodyPr wrap="square" rtlCol="0">
              <a:spAutoFit/>
            </a:bodyPr>
            <a:lstStyle/>
            <a:p>
              <a:pPr algn="ctr"/>
              <a:r>
                <a:rPr lang="zh-CN" altLang="en-US" dirty="0">
                  <a:solidFill>
                    <a:schemeClr val="bg1"/>
                  </a:solidFill>
                  <a:latin typeface="+mn-ea"/>
                </a:rPr>
                <a:t>核心</a:t>
              </a:r>
              <a:endParaRPr lang="en-US" altLang="zh-CN" dirty="0">
                <a:solidFill>
                  <a:schemeClr val="bg1"/>
                </a:solidFill>
                <a:latin typeface="+mn-ea"/>
              </a:endParaRPr>
            </a:p>
            <a:p>
              <a:pPr algn="ctr"/>
              <a:r>
                <a:rPr lang="zh-CN" altLang="en-US" dirty="0">
                  <a:solidFill>
                    <a:schemeClr val="bg1"/>
                  </a:solidFill>
                  <a:latin typeface="+mn-ea"/>
                </a:rPr>
                <a:t>挑战</a:t>
              </a:r>
              <a:endParaRPr lang="en-US" altLang="zh-CN" dirty="0">
                <a:solidFill>
                  <a:schemeClr val="bg1"/>
                </a:solidFill>
                <a:latin typeface="+mn-ea"/>
              </a:endParaRPr>
            </a:p>
          </p:txBody>
        </p:sp>
      </p:grpSp>
      <p:grpSp>
        <p:nvGrpSpPr>
          <p:cNvPr id="67" name="组合 66">
            <a:extLst>
              <a:ext uri="{FF2B5EF4-FFF2-40B4-BE49-F238E27FC236}">
                <a16:creationId xmlns:a16="http://schemas.microsoft.com/office/drawing/2014/main" id="{8C2FE48D-80AA-EC19-ACD5-6BAAE4989DFA}"/>
              </a:ext>
            </a:extLst>
          </p:cNvPr>
          <p:cNvGrpSpPr/>
          <p:nvPr/>
        </p:nvGrpSpPr>
        <p:grpSpPr>
          <a:xfrm>
            <a:off x="5225382" y="3228318"/>
            <a:ext cx="980181" cy="980181"/>
            <a:chOff x="5145404" y="3760902"/>
            <a:chExt cx="980181" cy="980181"/>
          </a:xfrm>
        </p:grpSpPr>
        <p:sp>
          <p:nvSpPr>
            <p:cNvPr id="60" name="椭圆 59">
              <a:extLst>
                <a:ext uri="{FF2B5EF4-FFF2-40B4-BE49-F238E27FC236}">
                  <a16:creationId xmlns:a16="http://schemas.microsoft.com/office/drawing/2014/main" id="{43F1F82C-AE63-D050-B987-DB7128430B5F}"/>
                </a:ext>
              </a:extLst>
            </p:cNvPr>
            <p:cNvSpPr/>
            <p:nvPr/>
          </p:nvSpPr>
          <p:spPr>
            <a:xfrm>
              <a:off x="5145404" y="3760902"/>
              <a:ext cx="980181" cy="98018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61" name="文本框 60">
              <a:extLst>
                <a:ext uri="{FF2B5EF4-FFF2-40B4-BE49-F238E27FC236}">
                  <a16:creationId xmlns:a16="http://schemas.microsoft.com/office/drawing/2014/main" id="{671AEB9F-332E-20CF-F19B-95C7E9F957E7}"/>
                </a:ext>
              </a:extLst>
            </p:cNvPr>
            <p:cNvSpPr txBox="1"/>
            <p:nvPr/>
          </p:nvSpPr>
          <p:spPr>
            <a:xfrm>
              <a:off x="5197516" y="3951335"/>
              <a:ext cx="875956" cy="646331"/>
            </a:xfrm>
            <a:prstGeom prst="rect">
              <a:avLst/>
            </a:prstGeom>
            <a:noFill/>
          </p:spPr>
          <p:txBody>
            <a:bodyPr wrap="square" rtlCol="0">
              <a:spAutoFit/>
            </a:bodyPr>
            <a:lstStyle/>
            <a:p>
              <a:pPr algn="ctr"/>
              <a:r>
                <a:rPr lang="zh-CN" altLang="en-US" dirty="0">
                  <a:solidFill>
                    <a:schemeClr val="bg1"/>
                  </a:solidFill>
                  <a:latin typeface="+mn-ea"/>
                </a:rPr>
                <a:t>实现</a:t>
              </a:r>
              <a:endParaRPr lang="en-US" altLang="zh-CN" dirty="0">
                <a:solidFill>
                  <a:schemeClr val="bg1"/>
                </a:solidFill>
                <a:latin typeface="+mn-ea"/>
              </a:endParaRPr>
            </a:p>
            <a:p>
              <a:pPr algn="ctr"/>
              <a:r>
                <a:rPr lang="zh-CN" altLang="en-US" dirty="0">
                  <a:solidFill>
                    <a:schemeClr val="bg1"/>
                  </a:solidFill>
                  <a:latin typeface="+mn-ea"/>
                </a:rPr>
                <a:t>路径</a:t>
              </a:r>
              <a:endParaRPr lang="en-US" altLang="zh-CN" dirty="0">
                <a:solidFill>
                  <a:schemeClr val="bg1"/>
                </a:solidFill>
                <a:latin typeface="+mn-ea"/>
              </a:endParaRPr>
            </a:p>
          </p:txBody>
        </p:sp>
      </p:grpSp>
      <p:grpSp>
        <p:nvGrpSpPr>
          <p:cNvPr id="68" name="组合 67">
            <a:extLst>
              <a:ext uri="{FF2B5EF4-FFF2-40B4-BE49-F238E27FC236}">
                <a16:creationId xmlns:a16="http://schemas.microsoft.com/office/drawing/2014/main" id="{0B68C82F-572B-D51D-14AA-B060FF954A39}"/>
              </a:ext>
            </a:extLst>
          </p:cNvPr>
          <p:cNvGrpSpPr/>
          <p:nvPr/>
        </p:nvGrpSpPr>
        <p:grpSpPr>
          <a:xfrm>
            <a:off x="5793028" y="5032007"/>
            <a:ext cx="980181" cy="980181"/>
            <a:chOff x="3568049" y="3944778"/>
            <a:chExt cx="980181" cy="980181"/>
          </a:xfrm>
        </p:grpSpPr>
        <p:sp>
          <p:nvSpPr>
            <p:cNvPr id="64" name="椭圆 63">
              <a:extLst>
                <a:ext uri="{FF2B5EF4-FFF2-40B4-BE49-F238E27FC236}">
                  <a16:creationId xmlns:a16="http://schemas.microsoft.com/office/drawing/2014/main" id="{1BD642DB-FA77-D573-A12F-DF4D455C3775}"/>
                </a:ext>
              </a:extLst>
            </p:cNvPr>
            <p:cNvSpPr/>
            <p:nvPr/>
          </p:nvSpPr>
          <p:spPr>
            <a:xfrm>
              <a:off x="3568049" y="3944778"/>
              <a:ext cx="980181" cy="98018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65" name="文本框 64">
              <a:extLst>
                <a:ext uri="{FF2B5EF4-FFF2-40B4-BE49-F238E27FC236}">
                  <a16:creationId xmlns:a16="http://schemas.microsoft.com/office/drawing/2014/main" id="{AE59F52D-326A-FA5D-7D23-093F0CB6DBF7}"/>
                </a:ext>
              </a:extLst>
            </p:cNvPr>
            <p:cNvSpPr txBox="1"/>
            <p:nvPr/>
          </p:nvSpPr>
          <p:spPr>
            <a:xfrm>
              <a:off x="3620161" y="4135211"/>
              <a:ext cx="875956" cy="646331"/>
            </a:xfrm>
            <a:prstGeom prst="rect">
              <a:avLst/>
            </a:prstGeom>
            <a:noFill/>
          </p:spPr>
          <p:txBody>
            <a:bodyPr wrap="square" rtlCol="0">
              <a:spAutoFit/>
            </a:bodyPr>
            <a:lstStyle/>
            <a:p>
              <a:pPr algn="ctr"/>
              <a:r>
                <a:rPr lang="zh-CN" altLang="en-US" dirty="0">
                  <a:solidFill>
                    <a:schemeClr val="bg1"/>
                  </a:solidFill>
                  <a:latin typeface="+mn-ea"/>
                </a:rPr>
                <a:t>关键</a:t>
              </a:r>
              <a:endParaRPr lang="en-US" altLang="zh-CN" dirty="0">
                <a:solidFill>
                  <a:schemeClr val="bg1"/>
                </a:solidFill>
                <a:latin typeface="+mn-ea"/>
              </a:endParaRPr>
            </a:p>
            <a:p>
              <a:pPr algn="ctr"/>
              <a:r>
                <a:rPr lang="zh-CN" altLang="en-US" dirty="0">
                  <a:solidFill>
                    <a:schemeClr val="bg1"/>
                  </a:solidFill>
                  <a:latin typeface="+mn-ea"/>
                </a:rPr>
                <a:t>产出</a:t>
              </a:r>
              <a:endParaRPr lang="en-US" altLang="zh-CN" dirty="0">
                <a:solidFill>
                  <a:schemeClr val="bg1"/>
                </a:solidFill>
                <a:latin typeface="+mn-ea"/>
              </a:endParaRPr>
            </a:p>
          </p:txBody>
        </p:sp>
      </p:grpSp>
      <p:sp>
        <p:nvSpPr>
          <p:cNvPr id="71" name="矩形 70">
            <a:extLst>
              <a:ext uri="{FF2B5EF4-FFF2-40B4-BE49-F238E27FC236}">
                <a16:creationId xmlns:a16="http://schemas.microsoft.com/office/drawing/2014/main" id="{DF576C45-4C2F-DFDE-92E0-72CFDAF9FEAC}"/>
              </a:ext>
            </a:extLst>
          </p:cNvPr>
          <p:cNvSpPr/>
          <p:nvPr/>
        </p:nvSpPr>
        <p:spPr>
          <a:xfrm>
            <a:off x="638972" y="4735811"/>
            <a:ext cx="1375409" cy="53064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72" name="矩形 71">
            <a:extLst>
              <a:ext uri="{FF2B5EF4-FFF2-40B4-BE49-F238E27FC236}">
                <a16:creationId xmlns:a16="http://schemas.microsoft.com/office/drawing/2014/main" id="{4CB9D7E6-B71F-5BD8-5CF0-5E2850FD3A3A}"/>
              </a:ext>
            </a:extLst>
          </p:cNvPr>
          <p:cNvSpPr/>
          <p:nvPr/>
        </p:nvSpPr>
        <p:spPr>
          <a:xfrm>
            <a:off x="671163" y="5881814"/>
            <a:ext cx="1375409" cy="72223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73" name="矩形 72">
            <a:extLst>
              <a:ext uri="{FF2B5EF4-FFF2-40B4-BE49-F238E27FC236}">
                <a16:creationId xmlns:a16="http://schemas.microsoft.com/office/drawing/2014/main" id="{755F8FEA-76D2-756E-A54D-330EA1BCC9B9}"/>
              </a:ext>
            </a:extLst>
          </p:cNvPr>
          <p:cNvSpPr/>
          <p:nvPr/>
        </p:nvSpPr>
        <p:spPr>
          <a:xfrm>
            <a:off x="2564550" y="4237218"/>
            <a:ext cx="1375409" cy="106518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cxnSp>
        <p:nvCxnSpPr>
          <p:cNvPr id="75" name="直线连接符 74">
            <a:extLst>
              <a:ext uri="{FF2B5EF4-FFF2-40B4-BE49-F238E27FC236}">
                <a16:creationId xmlns:a16="http://schemas.microsoft.com/office/drawing/2014/main" id="{79B5BB1E-0A45-2510-684E-755AF3231586}"/>
              </a:ext>
            </a:extLst>
          </p:cNvPr>
          <p:cNvCxnSpPr>
            <a:cxnSpLocks/>
            <a:endCxn id="55" idx="2"/>
          </p:cNvCxnSpPr>
          <p:nvPr/>
        </p:nvCxnSpPr>
        <p:spPr>
          <a:xfrm flipV="1">
            <a:off x="3699939" y="1335150"/>
            <a:ext cx="1602999" cy="840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直线连接符 75">
            <a:extLst>
              <a:ext uri="{FF2B5EF4-FFF2-40B4-BE49-F238E27FC236}">
                <a16:creationId xmlns:a16="http://schemas.microsoft.com/office/drawing/2014/main" id="{D34C6C2B-1880-06A4-DB08-B558A70890F1}"/>
              </a:ext>
            </a:extLst>
          </p:cNvPr>
          <p:cNvCxnSpPr>
            <a:cxnSpLocks/>
            <a:endCxn id="58" idx="2"/>
          </p:cNvCxnSpPr>
          <p:nvPr/>
        </p:nvCxnSpPr>
        <p:spPr>
          <a:xfrm flipV="1">
            <a:off x="3887037" y="2420406"/>
            <a:ext cx="1828436" cy="254683"/>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直线连接符 78">
            <a:extLst>
              <a:ext uri="{FF2B5EF4-FFF2-40B4-BE49-F238E27FC236}">
                <a16:creationId xmlns:a16="http://schemas.microsoft.com/office/drawing/2014/main" id="{9A0E38B2-6D71-F057-7F6C-0FA54D925272}"/>
              </a:ext>
            </a:extLst>
          </p:cNvPr>
          <p:cNvCxnSpPr>
            <a:cxnSpLocks/>
            <a:endCxn id="60" idx="2"/>
          </p:cNvCxnSpPr>
          <p:nvPr/>
        </p:nvCxnSpPr>
        <p:spPr>
          <a:xfrm>
            <a:off x="3822318" y="3258898"/>
            <a:ext cx="1403064" cy="459511"/>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直线连接符 80">
            <a:extLst>
              <a:ext uri="{FF2B5EF4-FFF2-40B4-BE49-F238E27FC236}">
                <a16:creationId xmlns:a16="http://schemas.microsoft.com/office/drawing/2014/main" id="{D479C6A6-DB26-17D2-C7BA-933B4A413271}"/>
              </a:ext>
            </a:extLst>
          </p:cNvPr>
          <p:cNvCxnSpPr>
            <a:cxnSpLocks/>
            <a:endCxn id="64" idx="2"/>
          </p:cNvCxnSpPr>
          <p:nvPr/>
        </p:nvCxnSpPr>
        <p:spPr>
          <a:xfrm>
            <a:off x="3751159" y="3633442"/>
            <a:ext cx="2041869" cy="18886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77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45D048E-95EF-0E50-1676-59E3D0B685AC}"/>
              </a:ext>
            </a:extLst>
          </p:cNvPr>
          <p:cNvPicPr>
            <a:picLocks noChangeAspect="1"/>
          </p:cNvPicPr>
          <p:nvPr/>
        </p:nvPicPr>
        <p:blipFill>
          <a:blip r:embed="rId3"/>
          <a:stretch>
            <a:fillRect/>
          </a:stretch>
        </p:blipFill>
        <p:spPr>
          <a:xfrm>
            <a:off x="3709529" y="4256658"/>
            <a:ext cx="447805" cy="506581"/>
          </a:xfrm>
          <a:prstGeom prst="rect">
            <a:avLst/>
          </a:prstGeom>
        </p:spPr>
      </p:pic>
      <p:sp>
        <p:nvSpPr>
          <p:cNvPr id="5" name="圆角矩形 4">
            <a:extLst>
              <a:ext uri="{FF2B5EF4-FFF2-40B4-BE49-F238E27FC236}">
                <a16:creationId xmlns:a16="http://schemas.microsoft.com/office/drawing/2014/main" id="{620876EF-D371-97EB-DAFC-7A9A1B99F46D}"/>
              </a:ext>
            </a:extLst>
          </p:cNvPr>
          <p:cNvSpPr/>
          <p:nvPr/>
        </p:nvSpPr>
        <p:spPr>
          <a:xfrm>
            <a:off x="262466" y="3372591"/>
            <a:ext cx="3309994" cy="2691711"/>
          </a:xfrm>
          <a:prstGeom prst="roundRect">
            <a:avLst>
              <a:gd name="adj" fmla="val 2023"/>
            </a:avLst>
          </a:prstGeom>
          <a:ln w="190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1100" dirty="0">
              <a:latin typeface="+mn-ea"/>
              <a:sym typeface="+mn-lt"/>
            </a:endParaRPr>
          </a:p>
        </p:txBody>
      </p:sp>
      <p:sp>
        <p:nvSpPr>
          <p:cNvPr id="6" name="圆角矩形 5">
            <a:extLst>
              <a:ext uri="{FF2B5EF4-FFF2-40B4-BE49-F238E27FC236}">
                <a16:creationId xmlns:a16="http://schemas.microsoft.com/office/drawing/2014/main" id="{9C329C53-6890-C9C1-22CF-5D85B973B3B6}"/>
              </a:ext>
            </a:extLst>
          </p:cNvPr>
          <p:cNvSpPr/>
          <p:nvPr/>
        </p:nvSpPr>
        <p:spPr>
          <a:xfrm>
            <a:off x="395472" y="5191151"/>
            <a:ext cx="1531695"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ECS</a:t>
            </a:r>
            <a:endParaRPr lang="zh-CN" altLang="en-US" sz="1200" dirty="0">
              <a:solidFill>
                <a:schemeClr val="bg1"/>
              </a:solidFill>
              <a:latin typeface="+mn-ea"/>
              <a:sym typeface="+mn-lt"/>
            </a:endParaRPr>
          </a:p>
        </p:txBody>
      </p:sp>
      <p:sp>
        <p:nvSpPr>
          <p:cNvPr id="7" name="圆角矩形 6">
            <a:extLst>
              <a:ext uri="{FF2B5EF4-FFF2-40B4-BE49-F238E27FC236}">
                <a16:creationId xmlns:a16="http://schemas.microsoft.com/office/drawing/2014/main" id="{70EDD529-1091-BA46-1573-AA3A7B664CC4}"/>
              </a:ext>
            </a:extLst>
          </p:cNvPr>
          <p:cNvSpPr/>
          <p:nvPr/>
        </p:nvSpPr>
        <p:spPr>
          <a:xfrm>
            <a:off x="407538" y="4589106"/>
            <a:ext cx="1541746"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ACK</a:t>
            </a:r>
            <a:endParaRPr lang="zh-CN" altLang="en-US" sz="1200" dirty="0">
              <a:solidFill>
                <a:schemeClr val="bg1"/>
              </a:solidFill>
              <a:latin typeface="+mn-ea"/>
              <a:sym typeface="+mn-lt"/>
            </a:endParaRPr>
          </a:p>
        </p:txBody>
      </p:sp>
      <p:sp>
        <p:nvSpPr>
          <p:cNvPr id="8" name="文本框 7">
            <a:extLst>
              <a:ext uri="{FF2B5EF4-FFF2-40B4-BE49-F238E27FC236}">
                <a16:creationId xmlns:a16="http://schemas.microsoft.com/office/drawing/2014/main" id="{5D900E91-F65B-8353-F3CE-484E70DBF212}"/>
              </a:ext>
            </a:extLst>
          </p:cNvPr>
          <p:cNvSpPr txBox="1"/>
          <p:nvPr/>
        </p:nvSpPr>
        <p:spPr>
          <a:xfrm>
            <a:off x="1942367" y="3485241"/>
            <a:ext cx="1615422" cy="200317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zh-CN" altLang="en-US" sz="1200" dirty="0">
                <a:solidFill>
                  <a:schemeClr val="tx1"/>
                </a:solidFill>
                <a:latin typeface="+mn-ea"/>
              </a:rPr>
              <a:t>通过 </a:t>
            </a:r>
            <a:r>
              <a:rPr kumimoji="1" lang="en-US" altLang="zh-CN" sz="1200" dirty="0">
                <a:solidFill>
                  <a:schemeClr val="tx1"/>
                </a:solidFill>
                <a:latin typeface="+mn-ea"/>
              </a:rPr>
              <a:t>ACK</a:t>
            </a:r>
            <a:r>
              <a:rPr kumimoji="1" lang="zh-CN" altLang="en-US" sz="1200" dirty="0">
                <a:solidFill>
                  <a:schemeClr val="tx1"/>
                </a:solidFill>
                <a:latin typeface="+mn-ea"/>
              </a:rPr>
              <a:t> 充分利用 </a:t>
            </a:r>
            <a:r>
              <a:rPr kumimoji="1" lang="en-US" altLang="zh-CN" sz="1200" dirty="0">
                <a:solidFill>
                  <a:schemeClr val="tx1"/>
                </a:solidFill>
                <a:latin typeface="+mn-ea"/>
              </a:rPr>
              <a:t>ECS</a:t>
            </a:r>
            <a:r>
              <a:rPr kumimoji="1" lang="zh-CN" altLang="en-US" sz="1200" dirty="0">
                <a:solidFill>
                  <a:schemeClr val="tx1"/>
                </a:solidFill>
                <a:latin typeface="+mn-ea"/>
              </a:rPr>
              <a:t> 弹性能力</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弹性资源池 </a:t>
            </a:r>
            <a:r>
              <a:rPr kumimoji="1" lang="en-US" altLang="zh-CN" sz="1200" dirty="0">
                <a:solidFill>
                  <a:schemeClr val="tx1"/>
                </a:solidFill>
                <a:latin typeface="+mn-ea"/>
              </a:rPr>
              <a:t>+</a:t>
            </a:r>
            <a:r>
              <a:rPr kumimoji="1" lang="zh-CN" altLang="en-US" sz="1200" dirty="0">
                <a:solidFill>
                  <a:schemeClr val="tx1"/>
                </a:solidFill>
                <a:latin typeface="+mn-ea"/>
              </a:rPr>
              <a:t> </a:t>
            </a:r>
            <a:r>
              <a:rPr kumimoji="1" lang="en-US" altLang="zh-CN" sz="1200" dirty="0">
                <a:solidFill>
                  <a:schemeClr val="tx1"/>
                </a:solidFill>
                <a:latin typeface="+mn-ea"/>
              </a:rPr>
              <a:t>HPA</a:t>
            </a:r>
            <a:r>
              <a:rPr kumimoji="1" lang="zh-CN" altLang="en-US" sz="1200" dirty="0">
                <a:solidFill>
                  <a:schemeClr val="tx1"/>
                </a:solidFill>
                <a:latin typeface="+mn-ea"/>
              </a:rPr>
              <a:t> 支持计算能力快速弹性</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跨可用区部署提供高可用保障</a:t>
            </a:r>
            <a:endParaRPr kumimoji="1" lang="en-US" altLang="zh-CN" sz="1200" dirty="0">
              <a:solidFill>
                <a:schemeClr val="tx1"/>
              </a:solidFill>
              <a:latin typeface="+mn-ea"/>
            </a:endParaRPr>
          </a:p>
        </p:txBody>
      </p:sp>
      <p:sp>
        <p:nvSpPr>
          <p:cNvPr id="9" name="文本框 8">
            <a:extLst>
              <a:ext uri="{FF2B5EF4-FFF2-40B4-BE49-F238E27FC236}">
                <a16:creationId xmlns:a16="http://schemas.microsoft.com/office/drawing/2014/main" id="{5127C523-85FE-E030-ED4F-4D092E9CA625}"/>
              </a:ext>
            </a:extLst>
          </p:cNvPr>
          <p:cNvSpPr txBox="1"/>
          <p:nvPr/>
        </p:nvSpPr>
        <p:spPr>
          <a:xfrm>
            <a:off x="1492592" y="5708660"/>
            <a:ext cx="1643980" cy="307777"/>
          </a:xfrm>
          <a:prstGeom prst="rect">
            <a:avLst/>
          </a:prstGeom>
          <a:noFill/>
        </p:spPr>
        <p:txBody>
          <a:bodyPr wrap="square" rtlCol="0">
            <a:spAutoFit/>
          </a:bodyPr>
          <a:lstStyle/>
          <a:p>
            <a:r>
              <a:rPr kumimoji="1" lang="zh-CN" altLang="en-US" sz="1400" b="1" dirty="0">
                <a:solidFill>
                  <a:schemeClr val="tx1"/>
                </a:solidFill>
                <a:latin typeface="+mn-ea"/>
              </a:rPr>
              <a:t>计算</a:t>
            </a:r>
          </a:p>
        </p:txBody>
      </p:sp>
      <p:sp>
        <p:nvSpPr>
          <p:cNvPr id="11" name="圆角矩形 10">
            <a:extLst>
              <a:ext uri="{FF2B5EF4-FFF2-40B4-BE49-F238E27FC236}">
                <a16:creationId xmlns:a16="http://schemas.microsoft.com/office/drawing/2014/main" id="{C2C69317-3610-3DB4-3B85-3B8FD51C3EA3}"/>
              </a:ext>
            </a:extLst>
          </p:cNvPr>
          <p:cNvSpPr/>
          <p:nvPr/>
        </p:nvSpPr>
        <p:spPr>
          <a:xfrm>
            <a:off x="4319595" y="3372592"/>
            <a:ext cx="3007529" cy="2683130"/>
          </a:xfrm>
          <a:prstGeom prst="roundRect">
            <a:avLst>
              <a:gd name="adj" fmla="val 739"/>
            </a:avLst>
          </a:prstGeom>
          <a:ln w="190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1100" dirty="0">
              <a:latin typeface="+mn-ea"/>
              <a:sym typeface="+mn-lt"/>
            </a:endParaRPr>
          </a:p>
        </p:txBody>
      </p:sp>
      <p:sp>
        <p:nvSpPr>
          <p:cNvPr id="12" name="圆角矩形 11">
            <a:extLst>
              <a:ext uri="{FF2B5EF4-FFF2-40B4-BE49-F238E27FC236}">
                <a16:creationId xmlns:a16="http://schemas.microsoft.com/office/drawing/2014/main" id="{95EDFEB3-C727-D8E1-4909-15F42A1E9C2D}"/>
              </a:ext>
            </a:extLst>
          </p:cNvPr>
          <p:cNvSpPr/>
          <p:nvPr/>
        </p:nvSpPr>
        <p:spPr>
          <a:xfrm>
            <a:off x="4544714" y="5105646"/>
            <a:ext cx="866284"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OSS</a:t>
            </a:r>
            <a:endParaRPr lang="zh-CN" altLang="en-US" sz="1200" dirty="0">
              <a:solidFill>
                <a:schemeClr val="bg1"/>
              </a:solidFill>
              <a:latin typeface="+mn-ea"/>
              <a:sym typeface="+mn-lt"/>
            </a:endParaRPr>
          </a:p>
        </p:txBody>
      </p:sp>
      <p:cxnSp>
        <p:nvCxnSpPr>
          <p:cNvPr id="13" name="直线箭头连接符 12">
            <a:extLst>
              <a:ext uri="{FF2B5EF4-FFF2-40B4-BE49-F238E27FC236}">
                <a16:creationId xmlns:a16="http://schemas.microsoft.com/office/drawing/2014/main" id="{3E87D853-9093-2BAB-5C5B-011B9F6378B6}"/>
              </a:ext>
            </a:extLst>
          </p:cNvPr>
          <p:cNvCxnSpPr>
            <a:cxnSpLocks/>
            <a:stCxn id="15" idx="2"/>
            <a:endCxn id="12" idx="0"/>
          </p:cNvCxnSpPr>
          <p:nvPr/>
        </p:nvCxnSpPr>
        <p:spPr>
          <a:xfrm>
            <a:off x="4977856" y="4096861"/>
            <a:ext cx="0" cy="1008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文本框 13">
            <a:extLst>
              <a:ext uri="{FF2B5EF4-FFF2-40B4-BE49-F238E27FC236}">
                <a16:creationId xmlns:a16="http://schemas.microsoft.com/office/drawing/2014/main" id="{1D1C080E-A5C6-13B9-9453-E167188429F5}"/>
              </a:ext>
            </a:extLst>
          </p:cNvPr>
          <p:cNvSpPr txBox="1"/>
          <p:nvPr/>
        </p:nvSpPr>
        <p:spPr>
          <a:xfrm>
            <a:off x="4579405" y="4408585"/>
            <a:ext cx="1011675" cy="276999"/>
          </a:xfrm>
          <a:prstGeom prst="rect">
            <a:avLst/>
          </a:prstGeom>
          <a:noFill/>
        </p:spPr>
        <p:txBody>
          <a:bodyPr wrap="square" rtlCol="0">
            <a:spAutoFit/>
          </a:bodyPr>
          <a:lstStyle/>
          <a:p>
            <a:r>
              <a:rPr kumimoji="1" lang="zh-CN" altLang="en-US" sz="1200" dirty="0">
                <a:solidFill>
                  <a:schemeClr val="tx1"/>
                </a:solidFill>
                <a:latin typeface="+mn-ea"/>
              </a:rPr>
              <a:t>二级存储</a:t>
            </a:r>
          </a:p>
        </p:txBody>
      </p:sp>
      <p:sp>
        <p:nvSpPr>
          <p:cNvPr id="15" name="圆角矩形 14">
            <a:extLst>
              <a:ext uri="{FF2B5EF4-FFF2-40B4-BE49-F238E27FC236}">
                <a16:creationId xmlns:a16="http://schemas.microsoft.com/office/drawing/2014/main" id="{B0C79F98-9CA9-58C2-31A9-706D3DBFD35F}"/>
              </a:ext>
            </a:extLst>
          </p:cNvPr>
          <p:cNvSpPr/>
          <p:nvPr/>
        </p:nvSpPr>
        <p:spPr>
          <a:xfrm>
            <a:off x="4544714" y="3670742"/>
            <a:ext cx="866284"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ESSD</a:t>
            </a:r>
            <a:endParaRPr lang="zh-CN" altLang="en-US" sz="1200" dirty="0">
              <a:solidFill>
                <a:schemeClr val="bg1"/>
              </a:solidFill>
              <a:latin typeface="+mn-ea"/>
              <a:sym typeface="+mn-lt"/>
            </a:endParaRPr>
          </a:p>
        </p:txBody>
      </p:sp>
      <p:sp>
        <p:nvSpPr>
          <p:cNvPr id="16" name="文本框 15">
            <a:extLst>
              <a:ext uri="{FF2B5EF4-FFF2-40B4-BE49-F238E27FC236}">
                <a16:creationId xmlns:a16="http://schemas.microsoft.com/office/drawing/2014/main" id="{5102C528-6F88-85A9-F742-2525C2FE428F}"/>
              </a:ext>
            </a:extLst>
          </p:cNvPr>
          <p:cNvSpPr txBox="1"/>
          <p:nvPr/>
        </p:nvSpPr>
        <p:spPr>
          <a:xfrm>
            <a:off x="5413968" y="3532111"/>
            <a:ext cx="1924396" cy="200317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zh-CN" altLang="en-US" sz="1200" dirty="0">
                <a:solidFill>
                  <a:schemeClr val="tx1"/>
                </a:solidFill>
                <a:latin typeface="+mn-ea"/>
              </a:rPr>
              <a:t>充分利用 </a:t>
            </a:r>
            <a:r>
              <a:rPr kumimoji="1" lang="en-US" altLang="zh-CN" sz="1200" dirty="0">
                <a:solidFill>
                  <a:schemeClr val="tx1"/>
                </a:solidFill>
                <a:latin typeface="+mn-ea"/>
              </a:rPr>
              <a:t>OSS</a:t>
            </a:r>
            <a:r>
              <a:rPr kumimoji="1" lang="zh-CN" altLang="en-US" sz="1200" dirty="0">
                <a:solidFill>
                  <a:schemeClr val="tx1"/>
                </a:solidFill>
                <a:latin typeface="+mn-ea"/>
              </a:rPr>
              <a:t> 存储的弹性能力</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存储计费走向按量付费</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自定义存储时长，将消息变为数据资产</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冷热数据分离，提供一致的冷读 </a:t>
            </a:r>
            <a:r>
              <a:rPr kumimoji="1" lang="en" altLang="zh-CN" sz="1200" dirty="0">
                <a:solidFill>
                  <a:schemeClr val="tx1"/>
                </a:solidFill>
                <a:latin typeface="+mn-ea"/>
              </a:rPr>
              <a:t>SLA</a:t>
            </a:r>
          </a:p>
        </p:txBody>
      </p:sp>
      <p:sp>
        <p:nvSpPr>
          <p:cNvPr id="17" name="文本框 16">
            <a:extLst>
              <a:ext uri="{FF2B5EF4-FFF2-40B4-BE49-F238E27FC236}">
                <a16:creationId xmlns:a16="http://schemas.microsoft.com/office/drawing/2014/main" id="{4460DC67-0C0A-B336-8253-DF3A6949FE45}"/>
              </a:ext>
            </a:extLst>
          </p:cNvPr>
          <p:cNvSpPr txBox="1"/>
          <p:nvPr/>
        </p:nvSpPr>
        <p:spPr>
          <a:xfrm>
            <a:off x="5598955" y="5708659"/>
            <a:ext cx="845207" cy="307777"/>
          </a:xfrm>
          <a:prstGeom prst="rect">
            <a:avLst/>
          </a:prstGeom>
          <a:noFill/>
        </p:spPr>
        <p:txBody>
          <a:bodyPr wrap="square" rtlCol="0">
            <a:spAutoFit/>
          </a:bodyPr>
          <a:lstStyle/>
          <a:p>
            <a:r>
              <a:rPr kumimoji="1" lang="zh-CN" altLang="en-US" sz="1400" b="1" dirty="0">
                <a:latin typeface="+mn-ea"/>
              </a:rPr>
              <a:t>存储</a:t>
            </a:r>
          </a:p>
        </p:txBody>
      </p:sp>
      <p:sp>
        <p:nvSpPr>
          <p:cNvPr id="18" name="圆角矩形 17">
            <a:extLst>
              <a:ext uri="{FF2B5EF4-FFF2-40B4-BE49-F238E27FC236}">
                <a16:creationId xmlns:a16="http://schemas.microsoft.com/office/drawing/2014/main" id="{AB8E7DD6-3DD1-79AA-50C7-5889C03BBFC0}"/>
              </a:ext>
            </a:extLst>
          </p:cNvPr>
          <p:cNvSpPr/>
          <p:nvPr/>
        </p:nvSpPr>
        <p:spPr>
          <a:xfrm>
            <a:off x="396862" y="4033405"/>
            <a:ext cx="668946"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zh-CN" altLang="en-US" sz="1200" dirty="0">
                <a:solidFill>
                  <a:schemeClr val="bg1"/>
                </a:solidFill>
                <a:latin typeface="+mn-ea"/>
                <a:sym typeface="+mn-lt"/>
              </a:rPr>
              <a:t>弹性资源池</a:t>
            </a:r>
          </a:p>
        </p:txBody>
      </p:sp>
      <p:sp>
        <p:nvSpPr>
          <p:cNvPr id="19" name="圆角矩形 18">
            <a:extLst>
              <a:ext uri="{FF2B5EF4-FFF2-40B4-BE49-F238E27FC236}">
                <a16:creationId xmlns:a16="http://schemas.microsoft.com/office/drawing/2014/main" id="{8D2ACD06-1E16-044A-E954-3EB27A52A214}"/>
              </a:ext>
            </a:extLst>
          </p:cNvPr>
          <p:cNvSpPr/>
          <p:nvPr/>
        </p:nvSpPr>
        <p:spPr>
          <a:xfrm>
            <a:off x="1265302" y="4033405"/>
            <a:ext cx="668945"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HPA</a:t>
            </a:r>
            <a:endParaRPr lang="zh-CN" altLang="en-US" sz="1200" dirty="0">
              <a:solidFill>
                <a:schemeClr val="bg1"/>
              </a:solidFill>
              <a:latin typeface="+mn-ea"/>
              <a:sym typeface="+mn-lt"/>
            </a:endParaRPr>
          </a:p>
        </p:txBody>
      </p:sp>
      <p:sp>
        <p:nvSpPr>
          <p:cNvPr id="20" name="圆角矩形 19">
            <a:extLst>
              <a:ext uri="{FF2B5EF4-FFF2-40B4-BE49-F238E27FC236}">
                <a16:creationId xmlns:a16="http://schemas.microsoft.com/office/drawing/2014/main" id="{9186CEF1-F22D-F65E-399B-F789EDD775E7}"/>
              </a:ext>
            </a:extLst>
          </p:cNvPr>
          <p:cNvSpPr/>
          <p:nvPr/>
        </p:nvSpPr>
        <p:spPr>
          <a:xfrm>
            <a:off x="386890" y="3502174"/>
            <a:ext cx="472482"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Pod</a:t>
            </a:r>
            <a:endParaRPr lang="zh-CN" altLang="en-US" sz="1200" dirty="0">
              <a:solidFill>
                <a:schemeClr val="bg1"/>
              </a:solidFill>
              <a:latin typeface="+mn-ea"/>
              <a:sym typeface="+mn-lt"/>
            </a:endParaRPr>
          </a:p>
        </p:txBody>
      </p:sp>
      <p:sp>
        <p:nvSpPr>
          <p:cNvPr id="21" name="圆角矩形 20">
            <a:extLst>
              <a:ext uri="{FF2B5EF4-FFF2-40B4-BE49-F238E27FC236}">
                <a16:creationId xmlns:a16="http://schemas.microsoft.com/office/drawing/2014/main" id="{864CDD93-F7F9-73C8-01E1-DB51265EB75C}"/>
              </a:ext>
            </a:extLst>
          </p:cNvPr>
          <p:cNvSpPr/>
          <p:nvPr/>
        </p:nvSpPr>
        <p:spPr>
          <a:xfrm>
            <a:off x="922950" y="3512498"/>
            <a:ext cx="472482"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Pod</a:t>
            </a:r>
            <a:endParaRPr lang="zh-CN" altLang="en-US" sz="1200" dirty="0">
              <a:solidFill>
                <a:schemeClr val="bg1"/>
              </a:solidFill>
              <a:latin typeface="+mn-ea"/>
              <a:sym typeface="+mn-lt"/>
            </a:endParaRPr>
          </a:p>
        </p:txBody>
      </p:sp>
      <p:sp>
        <p:nvSpPr>
          <p:cNvPr id="22" name="圆角矩形 21">
            <a:extLst>
              <a:ext uri="{FF2B5EF4-FFF2-40B4-BE49-F238E27FC236}">
                <a16:creationId xmlns:a16="http://schemas.microsoft.com/office/drawing/2014/main" id="{ECEA0529-0AD4-53E4-AA11-FFD267B4F99A}"/>
              </a:ext>
            </a:extLst>
          </p:cNvPr>
          <p:cNvSpPr/>
          <p:nvPr/>
        </p:nvSpPr>
        <p:spPr>
          <a:xfrm>
            <a:off x="1476802" y="3512498"/>
            <a:ext cx="472482"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Pod</a:t>
            </a:r>
            <a:endParaRPr lang="zh-CN" altLang="en-US" sz="1200" dirty="0">
              <a:solidFill>
                <a:schemeClr val="bg1"/>
              </a:solidFill>
              <a:latin typeface="+mn-ea"/>
              <a:sym typeface="+mn-lt"/>
            </a:endParaRPr>
          </a:p>
        </p:txBody>
      </p:sp>
      <p:sp>
        <p:nvSpPr>
          <p:cNvPr id="24" name="圆角矩形 23">
            <a:extLst>
              <a:ext uri="{FF2B5EF4-FFF2-40B4-BE49-F238E27FC236}">
                <a16:creationId xmlns:a16="http://schemas.microsoft.com/office/drawing/2014/main" id="{48D06046-F0AD-49EA-8548-180EB491D95D}"/>
              </a:ext>
            </a:extLst>
          </p:cNvPr>
          <p:cNvSpPr/>
          <p:nvPr/>
        </p:nvSpPr>
        <p:spPr>
          <a:xfrm>
            <a:off x="8067704" y="3372592"/>
            <a:ext cx="3455890" cy="2691710"/>
          </a:xfrm>
          <a:prstGeom prst="roundRect">
            <a:avLst>
              <a:gd name="adj" fmla="val 0"/>
            </a:avLst>
          </a:prstGeom>
          <a:ln w="190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1100" dirty="0">
              <a:latin typeface="+mn-ea"/>
              <a:sym typeface="+mn-lt"/>
            </a:endParaRPr>
          </a:p>
        </p:txBody>
      </p:sp>
      <p:sp>
        <p:nvSpPr>
          <p:cNvPr id="25" name="圆角矩形 24">
            <a:extLst>
              <a:ext uri="{FF2B5EF4-FFF2-40B4-BE49-F238E27FC236}">
                <a16:creationId xmlns:a16="http://schemas.microsoft.com/office/drawing/2014/main" id="{B54A79E6-49C3-5E01-F8DF-C1C2736DCF33}"/>
              </a:ext>
            </a:extLst>
          </p:cNvPr>
          <p:cNvSpPr/>
          <p:nvPr/>
        </p:nvSpPr>
        <p:spPr>
          <a:xfrm>
            <a:off x="8211359" y="3847632"/>
            <a:ext cx="686473"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CEN</a:t>
            </a:r>
            <a:endParaRPr lang="zh-CN" altLang="en-US" sz="1200" dirty="0">
              <a:solidFill>
                <a:schemeClr val="bg1"/>
              </a:solidFill>
              <a:latin typeface="+mn-ea"/>
              <a:sym typeface="+mn-lt"/>
            </a:endParaRPr>
          </a:p>
        </p:txBody>
      </p:sp>
      <p:sp>
        <p:nvSpPr>
          <p:cNvPr id="26" name="圆角矩形 25">
            <a:extLst>
              <a:ext uri="{FF2B5EF4-FFF2-40B4-BE49-F238E27FC236}">
                <a16:creationId xmlns:a16="http://schemas.microsoft.com/office/drawing/2014/main" id="{F57E4FC1-8BE4-657C-C65E-61E556345E18}"/>
              </a:ext>
            </a:extLst>
          </p:cNvPr>
          <p:cNvSpPr/>
          <p:nvPr/>
        </p:nvSpPr>
        <p:spPr>
          <a:xfrm>
            <a:off x="8211359" y="5026953"/>
            <a:ext cx="1470727"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VPC</a:t>
            </a:r>
            <a:endParaRPr lang="zh-CN" altLang="en-US" sz="1200" dirty="0">
              <a:solidFill>
                <a:schemeClr val="bg1"/>
              </a:solidFill>
              <a:latin typeface="+mn-ea"/>
              <a:sym typeface="+mn-lt"/>
            </a:endParaRPr>
          </a:p>
        </p:txBody>
      </p:sp>
      <p:sp>
        <p:nvSpPr>
          <p:cNvPr id="27" name="圆角矩形 26">
            <a:extLst>
              <a:ext uri="{FF2B5EF4-FFF2-40B4-BE49-F238E27FC236}">
                <a16:creationId xmlns:a16="http://schemas.microsoft.com/office/drawing/2014/main" id="{8B41E849-A114-0EE1-360B-2ED1973689F4}"/>
              </a:ext>
            </a:extLst>
          </p:cNvPr>
          <p:cNvSpPr/>
          <p:nvPr/>
        </p:nvSpPr>
        <p:spPr>
          <a:xfrm>
            <a:off x="8222600" y="4440506"/>
            <a:ext cx="675233"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zh-CN" altLang="en-US" sz="1200" dirty="0">
                <a:solidFill>
                  <a:schemeClr val="bg1"/>
                </a:solidFill>
                <a:latin typeface="+mn-ea"/>
                <a:sym typeface="+mn-lt"/>
              </a:rPr>
              <a:t>公网</a:t>
            </a:r>
          </a:p>
        </p:txBody>
      </p:sp>
      <p:sp>
        <p:nvSpPr>
          <p:cNvPr id="28" name="圆角矩形 27">
            <a:extLst>
              <a:ext uri="{FF2B5EF4-FFF2-40B4-BE49-F238E27FC236}">
                <a16:creationId xmlns:a16="http://schemas.microsoft.com/office/drawing/2014/main" id="{CFAA3246-CF1A-2021-DD9E-0E5A7420B179}"/>
              </a:ext>
            </a:extLst>
          </p:cNvPr>
          <p:cNvSpPr/>
          <p:nvPr/>
        </p:nvSpPr>
        <p:spPr>
          <a:xfrm>
            <a:off x="8995613" y="3847632"/>
            <a:ext cx="686473"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Single</a:t>
            </a:r>
          </a:p>
          <a:p>
            <a:pPr algn="ctr"/>
            <a:r>
              <a:rPr lang="en-US" altLang="zh-CN" sz="1200" dirty="0">
                <a:solidFill>
                  <a:schemeClr val="bg1"/>
                </a:solidFill>
                <a:latin typeface="+mn-ea"/>
                <a:sym typeface="+mn-lt"/>
              </a:rPr>
              <a:t>Tunnel</a:t>
            </a:r>
            <a:endParaRPr lang="zh-CN" altLang="en-US" sz="1200" dirty="0">
              <a:solidFill>
                <a:schemeClr val="bg1"/>
              </a:solidFill>
              <a:latin typeface="+mn-ea"/>
              <a:sym typeface="+mn-lt"/>
            </a:endParaRPr>
          </a:p>
        </p:txBody>
      </p:sp>
      <p:sp>
        <p:nvSpPr>
          <p:cNvPr id="29" name="圆角矩形 28">
            <a:extLst>
              <a:ext uri="{FF2B5EF4-FFF2-40B4-BE49-F238E27FC236}">
                <a16:creationId xmlns:a16="http://schemas.microsoft.com/office/drawing/2014/main" id="{BBA18301-E3C8-6FFF-EED9-54D2BC350E8F}"/>
              </a:ext>
            </a:extLst>
          </p:cNvPr>
          <p:cNvSpPr/>
          <p:nvPr/>
        </p:nvSpPr>
        <p:spPr>
          <a:xfrm>
            <a:off x="8995613" y="4440505"/>
            <a:ext cx="675233" cy="426119"/>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sym typeface="+mn-lt"/>
              </a:rPr>
              <a:t>Private</a:t>
            </a:r>
          </a:p>
          <a:p>
            <a:pPr algn="ctr"/>
            <a:r>
              <a:rPr lang="en-US" altLang="zh-CN" sz="1200" dirty="0">
                <a:solidFill>
                  <a:schemeClr val="bg1"/>
                </a:solidFill>
                <a:latin typeface="+mn-ea"/>
                <a:sym typeface="+mn-lt"/>
              </a:rPr>
              <a:t>Link</a:t>
            </a:r>
            <a:endParaRPr lang="zh-CN" altLang="en-US" sz="1200" dirty="0">
              <a:solidFill>
                <a:schemeClr val="bg1"/>
              </a:solidFill>
              <a:latin typeface="+mn-ea"/>
              <a:sym typeface="+mn-lt"/>
            </a:endParaRPr>
          </a:p>
        </p:txBody>
      </p:sp>
      <p:sp>
        <p:nvSpPr>
          <p:cNvPr id="30" name="文本框 29">
            <a:extLst>
              <a:ext uri="{FF2B5EF4-FFF2-40B4-BE49-F238E27FC236}">
                <a16:creationId xmlns:a16="http://schemas.microsoft.com/office/drawing/2014/main" id="{8864AC23-72F9-ED8A-5541-7478DA5A5ABF}"/>
              </a:ext>
            </a:extLst>
          </p:cNvPr>
          <p:cNvSpPr txBox="1"/>
          <p:nvPr/>
        </p:nvSpPr>
        <p:spPr>
          <a:xfrm>
            <a:off x="9682086" y="3785179"/>
            <a:ext cx="1870762" cy="172617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kumimoji="1" lang="zh-CN" altLang="en-US" sz="1200" dirty="0">
                <a:solidFill>
                  <a:schemeClr val="tx1"/>
                </a:solidFill>
                <a:latin typeface="+mn-ea"/>
              </a:rPr>
              <a:t>公网随开随用，安全和方便兼具</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支持多种私网网络形态</a:t>
            </a:r>
            <a:endParaRPr kumimoji="1" lang="en-US" altLang="zh-CN" sz="1200" dirty="0">
              <a:solidFill>
                <a:schemeClr val="tx1"/>
              </a:solidFill>
              <a:latin typeface="+mn-ea"/>
            </a:endParaRPr>
          </a:p>
          <a:p>
            <a:pPr marL="171450" indent="-171450">
              <a:lnSpc>
                <a:spcPct val="150000"/>
              </a:lnSpc>
              <a:buFont typeface="Arial" panose="020B0604020202020204" pitchFamily="34" charset="0"/>
              <a:buChar char="•"/>
            </a:pPr>
            <a:r>
              <a:rPr kumimoji="1" lang="zh-CN" altLang="en-US" sz="1200" dirty="0">
                <a:solidFill>
                  <a:schemeClr val="tx1"/>
                </a:solidFill>
                <a:latin typeface="+mn-ea"/>
              </a:rPr>
              <a:t>基于 </a:t>
            </a:r>
            <a:r>
              <a:rPr kumimoji="1" lang="en-US" altLang="zh-CN" sz="1200" dirty="0">
                <a:solidFill>
                  <a:schemeClr val="tx1"/>
                </a:solidFill>
                <a:latin typeface="+mn-ea"/>
              </a:rPr>
              <a:t>CEN</a:t>
            </a:r>
            <a:r>
              <a:rPr kumimoji="1" lang="zh-CN" altLang="en-US" sz="1200" dirty="0">
                <a:solidFill>
                  <a:schemeClr val="tx1"/>
                </a:solidFill>
                <a:latin typeface="+mn-ea"/>
              </a:rPr>
              <a:t> 构建全球互通的消息网络</a:t>
            </a:r>
            <a:endParaRPr kumimoji="1" lang="en-US" altLang="zh-CN" sz="1200" dirty="0">
              <a:solidFill>
                <a:schemeClr val="tx1"/>
              </a:solidFill>
              <a:latin typeface="+mn-ea"/>
            </a:endParaRPr>
          </a:p>
        </p:txBody>
      </p:sp>
      <p:sp>
        <p:nvSpPr>
          <p:cNvPr id="31" name="文本框 30">
            <a:extLst>
              <a:ext uri="{FF2B5EF4-FFF2-40B4-BE49-F238E27FC236}">
                <a16:creationId xmlns:a16="http://schemas.microsoft.com/office/drawing/2014/main" id="{A960E762-E878-5CD6-3EEB-4CAE3C2990E4}"/>
              </a:ext>
            </a:extLst>
          </p:cNvPr>
          <p:cNvSpPr txBox="1"/>
          <p:nvPr/>
        </p:nvSpPr>
        <p:spPr>
          <a:xfrm>
            <a:off x="9670846" y="5708659"/>
            <a:ext cx="686473" cy="307777"/>
          </a:xfrm>
          <a:prstGeom prst="rect">
            <a:avLst/>
          </a:prstGeom>
          <a:noFill/>
        </p:spPr>
        <p:txBody>
          <a:bodyPr wrap="square" rtlCol="0">
            <a:spAutoFit/>
          </a:bodyPr>
          <a:lstStyle/>
          <a:p>
            <a:r>
              <a:rPr kumimoji="1" lang="zh-CN" altLang="en-US" sz="1400" b="1" dirty="0">
                <a:latin typeface="+mn-ea"/>
              </a:rPr>
              <a:t>网络</a:t>
            </a:r>
          </a:p>
        </p:txBody>
      </p:sp>
      <p:pic>
        <p:nvPicPr>
          <p:cNvPr id="32" name="图片 31">
            <a:extLst>
              <a:ext uri="{FF2B5EF4-FFF2-40B4-BE49-F238E27FC236}">
                <a16:creationId xmlns:a16="http://schemas.microsoft.com/office/drawing/2014/main" id="{03D6CACE-942B-3E4A-16B7-9480B987607E}"/>
              </a:ext>
            </a:extLst>
          </p:cNvPr>
          <p:cNvPicPr>
            <a:picLocks noChangeAspect="1"/>
          </p:cNvPicPr>
          <p:nvPr/>
        </p:nvPicPr>
        <p:blipFill>
          <a:blip r:embed="rId3"/>
          <a:stretch>
            <a:fillRect/>
          </a:stretch>
        </p:blipFill>
        <p:spPr>
          <a:xfrm>
            <a:off x="7484216" y="4258396"/>
            <a:ext cx="447805" cy="506581"/>
          </a:xfrm>
          <a:prstGeom prst="rect">
            <a:avLst/>
          </a:prstGeom>
        </p:spPr>
      </p:pic>
      <p:sp>
        <p:nvSpPr>
          <p:cNvPr id="33" name="平行四边形 32">
            <a:extLst>
              <a:ext uri="{FF2B5EF4-FFF2-40B4-BE49-F238E27FC236}">
                <a16:creationId xmlns:a16="http://schemas.microsoft.com/office/drawing/2014/main" id="{2BA3F27A-3863-37D5-7E76-22008FFE87C5}"/>
              </a:ext>
            </a:extLst>
          </p:cNvPr>
          <p:cNvSpPr/>
          <p:nvPr/>
        </p:nvSpPr>
        <p:spPr>
          <a:xfrm>
            <a:off x="349126" y="2346536"/>
            <a:ext cx="10598427" cy="792384"/>
          </a:xfrm>
          <a:prstGeom prst="parallelogram">
            <a:avLst/>
          </a:prstGeom>
          <a:ln w="190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1100" dirty="0">
              <a:solidFill>
                <a:schemeClr val="dk1"/>
              </a:solidFill>
              <a:latin typeface="+mn-ea"/>
            </a:endParaRPr>
          </a:p>
        </p:txBody>
      </p:sp>
      <p:sp>
        <p:nvSpPr>
          <p:cNvPr id="34" name="平行四边形 33">
            <a:extLst>
              <a:ext uri="{FF2B5EF4-FFF2-40B4-BE49-F238E27FC236}">
                <a16:creationId xmlns:a16="http://schemas.microsoft.com/office/drawing/2014/main" id="{67638803-8EE7-A1F7-6797-11231DB1960B}"/>
              </a:ext>
            </a:extLst>
          </p:cNvPr>
          <p:cNvSpPr/>
          <p:nvPr/>
        </p:nvSpPr>
        <p:spPr>
          <a:xfrm>
            <a:off x="1004280" y="2511055"/>
            <a:ext cx="2068261"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rPr>
              <a:t>RocketMQ</a:t>
            </a:r>
            <a:r>
              <a:rPr lang="zh-CN" altLang="en-US" sz="1200" dirty="0">
                <a:solidFill>
                  <a:schemeClr val="bg1"/>
                </a:solidFill>
                <a:latin typeface="+mn-ea"/>
              </a:rPr>
              <a:t>集群部署、运维、升级</a:t>
            </a:r>
            <a:endParaRPr lang="en-US" altLang="zh-CN" sz="1200" dirty="0">
              <a:solidFill>
                <a:schemeClr val="bg1"/>
              </a:solidFill>
              <a:latin typeface="+mn-ea"/>
            </a:endParaRPr>
          </a:p>
        </p:txBody>
      </p:sp>
      <p:sp>
        <p:nvSpPr>
          <p:cNvPr id="35" name="平行四边形 34">
            <a:extLst>
              <a:ext uri="{FF2B5EF4-FFF2-40B4-BE49-F238E27FC236}">
                <a16:creationId xmlns:a16="http://schemas.microsoft.com/office/drawing/2014/main" id="{840B04CA-6CFB-B005-59C2-4E37DFC632CC}"/>
              </a:ext>
            </a:extLst>
          </p:cNvPr>
          <p:cNvSpPr/>
          <p:nvPr/>
        </p:nvSpPr>
        <p:spPr>
          <a:xfrm>
            <a:off x="3304558" y="2511055"/>
            <a:ext cx="2392972"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rPr>
              <a:t>Topic</a:t>
            </a:r>
            <a:r>
              <a:rPr lang="zh-CN" altLang="en-US" sz="1200" dirty="0">
                <a:solidFill>
                  <a:schemeClr val="bg1"/>
                </a:solidFill>
                <a:latin typeface="+mn-ea"/>
              </a:rPr>
              <a:t>与</a:t>
            </a:r>
            <a:r>
              <a:rPr lang="zh-CN" altLang="en-US" sz="1200">
                <a:solidFill>
                  <a:schemeClr val="bg1"/>
                </a:solidFill>
                <a:latin typeface="+mn-ea"/>
              </a:rPr>
              <a:t>后端</a:t>
            </a:r>
            <a:r>
              <a:rPr lang="en-US" altLang="zh-CN" sz="1200" dirty="0">
                <a:solidFill>
                  <a:schemeClr val="bg1"/>
                </a:solidFill>
                <a:latin typeface="+mn-ea"/>
              </a:rPr>
              <a:t>RocketMQ</a:t>
            </a:r>
            <a:r>
              <a:rPr lang="zh-CN" altLang="en-US" sz="1200" dirty="0">
                <a:solidFill>
                  <a:schemeClr val="bg1"/>
                </a:solidFill>
                <a:latin typeface="+mn-ea"/>
              </a:rPr>
              <a:t>集群的关系绑定</a:t>
            </a:r>
            <a:r>
              <a:rPr lang="zh-CN" altLang="en-US" sz="1200">
                <a:solidFill>
                  <a:schemeClr val="bg1"/>
                </a:solidFill>
                <a:latin typeface="+mn-ea"/>
              </a:rPr>
              <a:t>、迁移</a:t>
            </a:r>
            <a:endParaRPr lang="en-US" altLang="zh-CN" sz="1200" dirty="0">
              <a:solidFill>
                <a:schemeClr val="bg1"/>
              </a:solidFill>
              <a:latin typeface="+mn-ea"/>
            </a:endParaRPr>
          </a:p>
        </p:txBody>
      </p:sp>
      <p:sp>
        <p:nvSpPr>
          <p:cNvPr id="36" name="平行四边形 35">
            <a:extLst>
              <a:ext uri="{FF2B5EF4-FFF2-40B4-BE49-F238E27FC236}">
                <a16:creationId xmlns:a16="http://schemas.microsoft.com/office/drawing/2014/main" id="{B43A72F4-B543-B394-955A-5FD7E9BE40B8}"/>
              </a:ext>
            </a:extLst>
          </p:cNvPr>
          <p:cNvSpPr/>
          <p:nvPr/>
        </p:nvSpPr>
        <p:spPr>
          <a:xfrm>
            <a:off x="346417" y="1363132"/>
            <a:ext cx="5580311" cy="792384"/>
          </a:xfrm>
          <a:prstGeom prst="parallelogram">
            <a:avLst/>
          </a:prstGeom>
          <a:ln w="190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1100">
              <a:latin typeface="+mn-ea"/>
            </a:endParaRPr>
          </a:p>
        </p:txBody>
      </p:sp>
      <p:sp>
        <p:nvSpPr>
          <p:cNvPr id="37" name="平行四边形 36">
            <a:extLst>
              <a:ext uri="{FF2B5EF4-FFF2-40B4-BE49-F238E27FC236}">
                <a16:creationId xmlns:a16="http://schemas.microsoft.com/office/drawing/2014/main" id="{2451B1A9-E395-598C-9407-C5397D2DEA25}"/>
              </a:ext>
            </a:extLst>
          </p:cNvPr>
          <p:cNvSpPr/>
          <p:nvPr/>
        </p:nvSpPr>
        <p:spPr>
          <a:xfrm>
            <a:off x="6021559" y="1369076"/>
            <a:ext cx="5109102" cy="792384"/>
          </a:xfrm>
          <a:prstGeom prst="parallelogram">
            <a:avLst/>
          </a:prstGeom>
          <a:ln w="190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sz="1100">
              <a:latin typeface="+mn-ea"/>
            </a:endParaRPr>
          </a:p>
        </p:txBody>
      </p:sp>
      <p:sp>
        <p:nvSpPr>
          <p:cNvPr id="38" name="文本框 37">
            <a:extLst>
              <a:ext uri="{FF2B5EF4-FFF2-40B4-BE49-F238E27FC236}">
                <a16:creationId xmlns:a16="http://schemas.microsoft.com/office/drawing/2014/main" id="{0609DC3E-56F9-A5CA-A212-5686C7318833}"/>
              </a:ext>
            </a:extLst>
          </p:cNvPr>
          <p:cNvSpPr txBox="1"/>
          <p:nvPr/>
        </p:nvSpPr>
        <p:spPr>
          <a:xfrm>
            <a:off x="502174" y="2593746"/>
            <a:ext cx="502106" cy="276999"/>
          </a:xfrm>
          <a:prstGeom prst="rect">
            <a:avLst/>
          </a:prstGeom>
          <a:noFill/>
        </p:spPr>
        <p:txBody>
          <a:bodyPr wrap="square" rtlCol="0">
            <a:spAutoFit/>
          </a:bodyPr>
          <a:lstStyle/>
          <a:p>
            <a:r>
              <a:rPr kumimoji="1" lang="en-US" altLang="zh-CN" sz="1200" b="1" dirty="0">
                <a:latin typeface="+mn-ea"/>
              </a:rPr>
              <a:t>SRE</a:t>
            </a:r>
            <a:endParaRPr kumimoji="1" lang="zh-CN" altLang="en-US" sz="1200" b="1" dirty="0">
              <a:latin typeface="+mn-ea"/>
            </a:endParaRPr>
          </a:p>
        </p:txBody>
      </p:sp>
      <p:sp>
        <p:nvSpPr>
          <p:cNvPr id="39" name="文本框 38">
            <a:extLst>
              <a:ext uri="{FF2B5EF4-FFF2-40B4-BE49-F238E27FC236}">
                <a16:creationId xmlns:a16="http://schemas.microsoft.com/office/drawing/2014/main" id="{F9FE231F-77AC-A781-BAB9-53611DD9C7D3}"/>
              </a:ext>
            </a:extLst>
          </p:cNvPr>
          <p:cNvSpPr txBox="1"/>
          <p:nvPr/>
        </p:nvSpPr>
        <p:spPr>
          <a:xfrm>
            <a:off x="521906" y="1528491"/>
            <a:ext cx="539433" cy="461665"/>
          </a:xfrm>
          <a:prstGeom prst="rect">
            <a:avLst/>
          </a:prstGeom>
          <a:noFill/>
        </p:spPr>
        <p:txBody>
          <a:bodyPr wrap="square" rtlCol="0">
            <a:spAutoFit/>
          </a:bodyPr>
          <a:lstStyle/>
          <a:p>
            <a:r>
              <a:rPr kumimoji="1" lang="zh-CN" altLang="en-US" sz="1200" b="1" dirty="0">
                <a:solidFill>
                  <a:schemeClr val="tx1"/>
                </a:solidFill>
                <a:latin typeface="+mn-ea"/>
              </a:rPr>
              <a:t>产品</a:t>
            </a:r>
            <a:endParaRPr kumimoji="1" lang="en-US" altLang="zh-CN" sz="1200" b="1" dirty="0">
              <a:solidFill>
                <a:schemeClr val="tx1"/>
              </a:solidFill>
              <a:latin typeface="+mn-ea"/>
            </a:endParaRPr>
          </a:p>
          <a:p>
            <a:r>
              <a:rPr kumimoji="1" lang="zh-CN" altLang="en-US" sz="1200" b="1" dirty="0">
                <a:solidFill>
                  <a:schemeClr val="tx1"/>
                </a:solidFill>
                <a:latin typeface="+mn-ea"/>
              </a:rPr>
              <a:t>售卖</a:t>
            </a:r>
          </a:p>
        </p:txBody>
      </p:sp>
      <p:sp>
        <p:nvSpPr>
          <p:cNvPr id="40" name="文本框 39">
            <a:extLst>
              <a:ext uri="{FF2B5EF4-FFF2-40B4-BE49-F238E27FC236}">
                <a16:creationId xmlns:a16="http://schemas.microsoft.com/office/drawing/2014/main" id="{DDDE08E9-98E4-9F12-FD58-149F3C9AF95E}"/>
              </a:ext>
            </a:extLst>
          </p:cNvPr>
          <p:cNvSpPr txBox="1"/>
          <p:nvPr/>
        </p:nvSpPr>
        <p:spPr>
          <a:xfrm>
            <a:off x="6224639" y="1528491"/>
            <a:ext cx="1005800" cy="461665"/>
          </a:xfrm>
          <a:prstGeom prst="rect">
            <a:avLst/>
          </a:prstGeom>
          <a:noFill/>
        </p:spPr>
        <p:txBody>
          <a:bodyPr wrap="square" rtlCol="0">
            <a:spAutoFit/>
          </a:bodyPr>
          <a:lstStyle>
            <a:defPPr>
              <a:defRPr lang="zh-CN"/>
            </a:defPPr>
            <a:lvl1pPr>
              <a:defRPr kumimoji="1" sz="1200" b="1">
                <a:latin typeface="+mn-ea"/>
              </a:defRPr>
            </a:lvl1pPr>
          </a:lstStyle>
          <a:p>
            <a:r>
              <a:rPr lang="en-US" altLang="zh-CN"/>
              <a:t>Meta</a:t>
            </a:r>
          </a:p>
          <a:p>
            <a:r>
              <a:rPr lang="en-US" altLang="zh-CN"/>
              <a:t>Server</a:t>
            </a:r>
            <a:endParaRPr lang="zh-CN" altLang="en-US" dirty="0"/>
          </a:p>
        </p:txBody>
      </p:sp>
      <p:sp>
        <p:nvSpPr>
          <p:cNvPr id="41" name="平行四边形 40">
            <a:extLst>
              <a:ext uri="{FF2B5EF4-FFF2-40B4-BE49-F238E27FC236}">
                <a16:creationId xmlns:a16="http://schemas.microsoft.com/office/drawing/2014/main" id="{E36E5604-6924-C236-7F2D-7EBE209E2FFE}"/>
              </a:ext>
            </a:extLst>
          </p:cNvPr>
          <p:cNvSpPr/>
          <p:nvPr/>
        </p:nvSpPr>
        <p:spPr>
          <a:xfrm>
            <a:off x="1120728" y="1517911"/>
            <a:ext cx="1383119"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zh-CN" altLang="en-US" sz="1200" b="1" dirty="0">
                <a:solidFill>
                  <a:schemeClr val="bg1"/>
                </a:solidFill>
                <a:latin typeface="+mn-ea"/>
              </a:rPr>
              <a:t>标准版</a:t>
            </a:r>
            <a:endParaRPr lang="en-US" altLang="zh-CN" sz="1200" b="1" dirty="0">
              <a:solidFill>
                <a:schemeClr val="bg1"/>
              </a:solidFill>
              <a:latin typeface="+mn-ea"/>
            </a:endParaRPr>
          </a:p>
          <a:p>
            <a:pPr algn="ctr"/>
            <a:r>
              <a:rPr lang="zh-CN" altLang="en-US" sz="800" dirty="0">
                <a:solidFill>
                  <a:schemeClr val="bg1"/>
                </a:solidFill>
                <a:latin typeface="+mn-ea"/>
              </a:rPr>
              <a:t>基础、兼容开源版本的托管消息服务</a:t>
            </a:r>
            <a:endParaRPr lang="en-US" altLang="zh-CN" sz="800" dirty="0">
              <a:solidFill>
                <a:schemeClr val="bg1"/>
              </a:solidFill>
              <a:latin typeface="+mn-ea"/>
            </a:endParaRPr>
          </a:p>
        </p:txBody>
      </p:sp>
      <p:sp>
        <p:nvSpPr>
          <p:cNvPr id="42" name="平行四边形 41">
            <a:extLst>
              <a:ext uri="{FF2B5EF4-FFF2-40B4-BE49-F238E27FC236}">
                <a16:creationId xmlns:a16="http://schemas.microsoft.com/office/drawing/2014/main" id="{57FB29AA-0CB5-D9E1-10EB-1F53786CF240}"/>
              </a:ext>
            </a:extLst>
          </p:cNvPr>
          <p:cNvSpPr/>
          <p:nvPr/>
        </p:nvSpPr>
        <p:spPr>
          <a:xfrm>
            <a:off x="7002983" y="1512607"/>
            <a:ext cx="1718244"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rPr>
              <a:t>Topic</a:t>
            </a:r>
            <a:r>
              <a:rPr lang="zh-CN" altLang="en-US" sz="1200" dirty="0">
                <a:solidFill>
                  <a:schemeClr val="bg1"/>
                </a:solidFill>
                <a:latin typeface="+mn-ea"/>
              </a:rPr>
              <a:t>与集群映射</a:t>
            </a:r>
            <a:r>
              <a:rPr lang="zh-CN" altLang="en-US" sz="1200">
                <a:solidFill>
                  <a:schemeClr val="bg1"/>
                </a:solidFill>
                <a:latin typeface="+mn-ea"/>
              </a:rPr>
              <a:t>关系存储</a:t>
            </a:r>
            <a:endParaRPr lang="en-US" altLang="zh-CN" sz="1200" dirty="0">
              <a:solidFill>
                <a:schemeClr val="bg1"/>
              </a:solidFill>
              <a:latin typeface="+mn-ea"/>
            </a:endParaRPr>
          </a:p>
        </p:txBody>
      </p:sp>
      <p:sp>
        <p:nvSpPr>
          <p:cNvPr id="43" name="平行四边形 42">
            <a:extLst>
              <a:ext uri="{FF2B5EF4-FFF2-40B4-BE49-F238E27FC236}">
                <a16:creationId xmlns:a16="http://schemas.microsoft.com/office/drawing/2014/main" id="{A14130E3-5DEA-C005-C701-9D5AD5723A4A}"/>
              </a:ext>
            </a:extLst>
          </p:cNvPr>
          <p:cNvSpPr/>
          <p:nvPr/>
        </p:nvSpPr>
        <p:spPr>
          <a:xfrm>
            <a:off x="8977453" y="1509973"/>
            <a:ext cx="1777823"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rPr>
              <a:t>Topic</a:t>
            </a:r>
            <a:r>
              <a:rPr lang="zh-CN" altLang="en-US" sz="1200" dirty="0">
                <a:solidFill>
                  <a:schemeClr val="bg1"/>
                </a:solidFill>
                <a:latin typeface="+mn-ea"/>
              </a:rPr>
              <a:t>级别的个性化配置：</a:t>
            </a:r>
            <a:r>
              <a:rPr lang="en-US" altLang="zh-CN" sz="1200" dirty="0">
                <a:solidFill>
                  <a:schemeClr val="bg1"/>
                </a:solidFill>
                <a:latin typeface="+mn-ea"/>
              </a:rPr>
              <a:t>TTL</a:t>
            </a:r>
            <a:r>
              <a:rPr lang="zh-CN" altLang="en-US" sz="1200" dirty="0">
                <a:solidFill>
                  <a:schemeClr val="bg1"/>
                </a:solidFill>
                <a:latin typeface="+mn-ea"/>
              </a:rPr>
              <a:t>等</a:t>
            </a:r>
            <a:endParaRPr lang="en-US" altLang="zh-CN" sz="1200" dirty="0">
              <a:solidFill>
                <a:schemeClr val="bg1"/>
              </a:solidFill>
              <a:latin typeface="+mn-ea"/>
            </a:endParaRPr>
          </a:p>
        </p:txBody>
      </p:sp>
      <p:sp>
        <p:nvSpPr>
          <p:cNvPr id="44" name="平行四边形 43">
            <a:extLst>
              <a:ext uri="{FF2B5EF4-FFF2-40B4-BE49-F238E27FC236}">
                <a16:creationId xmlns:a16="http://schemas.microsoft.com/office/drawing/2014/main" id="{F336A308-26B7-121A-081A-648F93B2FC71}"/>
              </a:ext>
            </a:extLst>
          </p:cNvPr>
          <p:cNvSpPr/>
          <p:nvPr/>
        </p:nvSpPr>
        <p:spPr>
          <a:xfrm>
            <a:off x="5929547" y="2511055"/>
            <a:ext cx="2068261"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zh-CN" altLang="en-US" sz="1200" dirty="0">
                <a:solidFill>
                  <a:schemeClr val="bg1"/>
                </a:solidFill>
                <a:latin typeface="+mn-ea"/>
              </a:rPr>
              <a:t>集群资源</a:t>
            </a:r>
            <a:r>
              <a:rPr lang="zh-CN" altLang="en-US" sz="1200">
                <a:solidFill>
                  <a:schemeClr val="bg1"/>
                </a:solidFill>
                <a:latin typeface="+mn-ea"/>
              </a:rPr>
              <a:t>水位监控</a:t>
            </a:r>
            <a:endParaRPr lang="en-US" altLang="zh-CN" sz="1200" dirty="0">
              <a:solidFill>
                <a:schemeClr val="bg1"/>
              </a:solidFill>
              <a:latin typeface="+mn-ea"/>
            </a:endParaRPr>
          </a:p>
        </p:txBody>
      </p:sp>
      <p:sp>
        <p:nvSpPr>
          <p:cNvPr id="45" name="平行四边形 44">
            <a:extLst>
              <a:ext uri="{FF2B5EF4-FFF2-40B4-BE49-F238E27FC236}">
                <a16:creationId xmlns:a16="http://schemas.microsoft.com/office/drawing/2014/main" id="{A25083C2-1E14-470F-04EA-044E01986268}"/>
              </a:ext>
            </a:extLst>
          </p:cNvPr>
          <p:cNvSpPr/>
          <p:nvPr/>
        </p:nvSpPr>
        <p:spPr>
          <a:xfrm>
            <a:off x="8229825" y="2511055"/>
            <a:ext cx="2296472"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en-US" altLang="zh-CN" sz="1200" dirty="0">
                <a:solidFill>
                  <a:schemeClr val="bg1"/>
                </a:solidFill>
                <a:latin typeface="+mn-ea"/>
              </a:rPr>
              <a:t>RocketMQ</a:t>
            </a:r>
            <a:r>
              <a:rPr lang="zh-CN" altLang="en-US" sz="1200" dirty="0">
                <a:solidFill>
                  <a:schemeClr val="bg1"/>
                </a:solidFill>
                <a:latin typeface="+mn-ea"/>
              </a:rPr>
              <a:t> 计算、存储层分别预弹性、缩容</a:t>
            </a:r>
            <a:endParaRPr lang="en-US" altLang="zh-CN" sz="1200" dirty="0">
              <a:solidFill>
                <a:schemeClr val="bg1"/>
              </a:solidFill>
              <a:latin typeface="+mn-ea"/>
            </a:endParaRPr>
          </a:p>
        </p:txBody>
      </p:sp>
      <p:sp>
        <p:nvSpPr>
          <p:cNvPr id="46" name="平行四边形 45">
            <a:extLst>
              <a:ext uri="{FF2B5EF4-FFF2-40B4-BE49-F238E27FC236}">
                <a16:creationId xmlns:a16="http://schemas.microsoft.com/office/drawing/2014/main" id="{C025917B-CBEF-80F0-D9B9-9A915E2BC640}"/>
              </a:ext>
            </a:extLst>
          </p:cNvPr>
          <p:cNvSpPr/>
          <p:nvPr/>
        </p:nvSpPr>
        <p:spPr>
          <a:xfrm>
            <a:off x="2691017" y="1517911"/>
            <a:ext cx="1356446"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zh-CN" altLang="en-US" sz="1200" dirty="0">
                <a:solidFill>
                  <a:schemeClr val="bg1"/>
                </a:solidFill>
                <a:latin typeface="+mn-ea"/>
              </a:rPr>
              <a:t>专业版</a:t>
            </a:r>
            <a:endParaRPr lang="en-US" altLang="zh-CN" sz="1200" dirty="0">
              <a:solidFill>
                <a:schemeClr val="bg1"/>
              </a:solidFill>
              <a:latin typeface="+mn-ea"/>
            </a:endParaRPr>
          </a:p>
          <a:p>
            <a:pPr algn="ctr"/>
            <a:r>
              <a:rPr lang="zh-CN" altLang="en-US" sz="800" dirty="0">
                <a:solidFill>
                  <a:schemeClr val="bg1"/>
                </a:solidFill>
                <a:latin typeface="+mn-ea"/>
              </a:rPr>
              <a:t>可观测、容灾等企业级增强的消息服务</a:t>
            </a:r>
            <a:endParaRPr lang="en-US" altLang="zh-CN" sz="800" dirty="0">
              <a:solidFill>
                <a:schemeClr val="bg1"/>
              </a:solidFill>
              <a:latin typeface="+mn-ea"/>
            </a:endParaRPr>
          </a:p>
        </p:txBody>
      </p:sp>
      <p:sp>
        <p:nvSpPr>
          <p:cNvPr id="47" name="平行四边形 46">
            <a:extLst>
              <a:ext uri="{FF2B5EF4-FFF2-40B4-BE49-F238E27FC236}">
                <a16:creationId xmlns:a16="http://schemas.microsoft.com/office/drawing/2014/main" id="{697626EA-F042-FFF8-9FB0-038D96D14B81}"/>
              </a:ext>
            </a:extLst>
          </p:cNvPr>
          <p:cNvSpPr/>
          <p:nvPr/>
        </p:nvSpPr>
        <p:spPr>
          <a:xfrm>
            <a:off x="4234632" y="1517911"/>
            <a:ext cx="1356447" cy="508020"/>
          </a:xfrm>
          <a:prstGeom prst="parallelogram">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a:r>
              <a:rPr lang="zh-CN" altLang="en-US" sz="1200" b="1" dirty="0">
                <a:solidFill>
                  <a:schemeClr val="bg1"/>
                </a:solidFill>
                <a:latin typeface="+mn-ea"/>
              </a:rPr>
              <a:t>铂金版</a:t>
            </a:r>
            <a:endParaRPr lang="en-US" altLang="zh-CN" sz="1200" b="1" dirty="0">
              <a:solidFill>
                <a:schemeClr val="bg1"/>
              </a:solidFill>
              <a:latin typeface="+mn-ea"/>
            </a:endParaRPr>
          </a:p>
          <a:p>
            <a:pPr algn="ctr"/>
            <a:r>
              <a:rPr lang="zh-CN" altLang="en-US" sz="800" dirty="0">
                <a:solidFill>
                  <a:schemeClr val="bg1"/>
                </a:solidFill>
                <a:latin typeface="+mn-ea"/>
              </a:rPr>
              <a:t>高</a:t>
            </a:r>
            <a:r>
              <a:rPr lang="en-US" altLang="zh-CN" sz="800" dirty="0">
                <a:solidFill>
                  <a:schemeClr val="bg1"/>
                </a:solidFill>
                <a:latin typeface="+mn-ea"/>
              </a:rPr>
              <a:t>SLA</a:t>
            </a:r>
            <a:r>
              <a:rPr lang="zh-CN" altLang="en-US" sz="800" dirty="0">
                <a:solidFill>
                  <a:schemeClr val="bg1"/>
                </a:solidFill>
                <a:latin typeface="+mn-ea"/>
              </a:rPr>
              <a:t>、可定制、专家护航的消息服务</a:t>
            </a:r>
            <a:endParaRPr lang="en-US" altLang="zh-CN" sz="800" dirty="0">
              <a:solidFill>
                <a:schemeClr val="bg1"/>
              </a:solidFill>
              <a:latin typeface="+mn-ea"/>
            </a:endParaRPr>
          </a:p>
        </p:txBody>
      </p:sp>
      <p:sp>
        <p:nvSpPr>
          <p:cNvPr id="48" name="矩形 47">
            <a:extLst>
              <a:ext uri="{FF2B5EF4-FFF2-40B4-BE49-F238E27FC236}">
                <a16:creationId xmlns:a16="http://schemas.microsoft.com/office/drawing/2014/main" id="{3136A126-EDDC-1AB3-E8DB-05DBD0D38161}"/>
              </a:ext>
            </a:extLst>
          </p:cNvPr>
          <p:cNvSpPr/>
          <p:nvPr/>
        </p:nvSpPr>
        <p:spPr>
          <a:xfrm>
            <a:off x="10829024" y="2404148"/>
            <a:ext cx="1447647" cy="830997"/>
          </a:xfrm>
          <a:prstGeom prst="rect">
            <a:avLst/>
          </a:prstGeom>
          <a:noFill/>
          <a:ln>
            <a:noFill/>
          </a:ln>
        </p:spPr>
        <p:txBody>
          <a:bodyPr wrap="square" lIns="182880" tIns="91440" rIns="182880" bIns="91440">
            <a:spAutoFit/>
          </a:bodyPr>
          <a:lstStyle/>
          <a:p>
            <a:r>
              <a:rPr kumimoji="1" lang="zh-CN" altLang="en-US" sz="1400" b="1" dirty="0">
                <a:latin typeface="+mn-ea"/>
              </a:rPr>
              <a:t>目标：</a:t>
            </a:r>
            <a:endParaRPr kumimoji="1" lang="en-US" altLang="zh-CN" sz="1400" b="1" dirty="0">
              <a:latin typeface="+mn-ea"/>
            </a:endParaRPr>
          </a:p>
          <a:p>
            <a:r>
              <a:rPr kumimoji="1" lang="zh-CN" altLang="en-US" sz="1400" b="1" dirty="0">
                <a:latin typeface="+mn-ea"/>
              </a:rPr>
              <a:t>最大化提升</a:t>
            </a:r>
            <a:endParaRPr kumimoji="1" lang="en-US" altLang="zh-CN" sz="1400" b="1" dirty="0">
              <a:latin typeface="+mn-ea"/>
            </a:endParaRPr>
          </a:p>
          <a:p>
            <a:r>
              <a:rPr kumimoji="1" lang="zh-CN" altLang="en-US" sz="1400" b="1" dirty="0">
                <a:latin typeface="+mn-ea"/>
              </a:rPr>
              <a:t>云资源利用率</a:t>
            </a:r>
            <a:endParaRPr kumimoji="1" lang="en-US" altLang="zh-CN" sz="1400" b="1" dirty="0">
              <a:latin typeface="+mn-ea"/>
            </a:endParaRPr>
          </a:p>
        </p:txBody>
      </p:sp>
      <p:sp>
        <p:nvSpPr>
          <p:cNvPr id="52" name="标题 3">
            <a:extLst>
              <a:ext uri="{FF2B5EF4-FFF2-40B4-BE49-F238E27FC236}">
                <a16:creationId xmlns:a16="http://schemas.microsoft.com/office/drawing/2014/main" id="{E63E0E81-D75A-AA0A-FE7C-40047219B81E}"/>
              </a:ext>
            </a:extLst>
          </p:cNvPr>
          <p:cNvSpPr txBox="1"/>
          <p:nvPr/>
        </p:nvSpPr>
        <p:spPr>
          <a:xfrm>
            <a:off x="979997" y="419101"/>
            <a:ext cx="7917115"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i="1" dirty="0">
                <a:solidFill>
                  <a:srgbClr val="445185"/>
                </a:solidFill>
                <a:latin typeface="+mn-ea"/>
                <a:ea typeface="+mn-ea"/>
              </a:rPr>
              <a:t>计算、存储与网络：充分利用云的弹性能力</a:t>
            </a:r>
          </a:p>
        </p:txBody>
      </p:sp>
    </p:spTree>
    <p:extLst>
      <p:ext uri="{BB962C8B-B14F-4D97-AF65-F5344CB8AC3E}">
        <p14:creationId xmlns:p14="http://schemas.microsoft.com/office/powerpoint/2010/main" val="49703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FEF0D208-BDC3-29BE-AD43-84A23F17E0C8}"/>
              </a:ext>
            </a:extLst>
          </p:cNvPr>
          <p:cNvGraphicFramePr/>
          <p:nvPr>
            <p:extLst>
              <p:ext uri="{D42A27DB-BD31-4B8C-83A1-F6EECF244321}">
                <p14:modId xmlns:p14="http://schemas.microsoft.com/office/powerpoint/2010/main" val="770084386"/>
              </p:ext>
            </p:extLst>
          </p:nvPr>
        </p:nvGraphicFramePr>
        <p:xfrm>
          <a:off x="5696497" y="1572787"/>
          <a:ext cx="6317703" cy="4489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a:extLst>
              <a:ext uri="{FF2B5EF4-FFF2-40B4-BE49-F238E27FC236}">
                <a16:creationId xmlns:a16="http://schemas.microsoft.com/office/drawing/2014/main" id="{9B7E338A-83A9-E77D-847F-F7A3DB56A92F}"/>
              </a:ext>
            </a:extLst>
          </p:cNvPr>
          <p:cNvPicPr>
            <a:picLocks noChangeAspect="1"/>
          </p:cNvPicPr>
          <p:nvPr/>
        </p:nvPicPr>
        <p:blipFill>
          <a:blip r:embed="rId8"/>
          <a:stretch>
            <a:fillRect/>
          </a:stretch>
        </p:blipFill>
        <p:spPr>
          <a:xfrm>
            <a:off x="171693" y="1809702"/>
            <a:ext cx="4817533" cy="4449313"/>
          </a:xfrm>
          <a:prstGeom prst="rect">
            <a:avLst/>
          </a:prstGeom>
        </p:spPr>
      </p:pic>
      <p:sp>
        <p:nvSpPr>
          <p:cNvPr id="6" name="文本框 5">
            <a:extLst>
              <a:ext uri="{FF2B5EF4-FFF2-40B4-BE49-F238E27FC236}">
                <a16:creationId xmlns:a16="http://schemas.microsoft.com/office/drawing/2014/main" id="{2C74E3C7-21B1-0401-3904-02863A0439E4}"/>
              </a:ext>
            </a:extLst>
          </p:cNvPr>
          <p:cNvSpPr txBox="1"/>
          <p:nvPr/>
        </p:nvSpPr>
        <p:spPr>
          <a:xfrm>
            <a:off x="2680307" y="1170090"/>
            <a:ext cx="2137226"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1400" b="1" dirty="0">
                <a:latin typeface="+mn-ea"/>
              </a:rPr>
              <a:t>多级存储上传、读取流程</a:t>
            </a:r>
            <a:endParaRPr kumimoji="0" lang="zh-CN" altLang="en-US" sz="1400" b="1" i="0" u="none" strike="noStrike" cap="none" spc="0" normalizeH="0" baseline="0" dirty="0">
              <a:ln>
                <a:noFill/>
              </a:ln>
              <a:solidFill>
                <a:srgbClr val="000000"/>
              </a:solidFill>
              <a:effectLst/>
              <a:uFillTx/>
              <a:latin typeface="+mn-ea"/>
              <a:sym typeface="Helvetica Light"/>
            </a:endParaRPr>
          </a:p>
        </p:txBody>
      </p:sp>
      <p:sp>
        <p:nvSpPr>
          <p:cNvPr id="7" name="AutoShape 10">
            <a:extLst>
              <a:ext uri="{FF2B5EF4-FFF2-40B4-BE49-F238E27FC236}">
                <a16:creationId xmlns:a16="http://schemas.microsoft.com/office/drawing/2014/main" id="{55A445BB-7D0D-6C54-AE3F-2819D32EC847}"/>
              </a:ext>
            </a:extLst>
          </p:cNvPr>
          <p:cNvSpPr>
            <a:spLocks noChangeAspect="1" noChangeArrowheads="1"/>
          </p:cNvSpPr>
          <p:nvPr/>
        </p:nvSpPr>
        <p:spPr bwMode="auto">
          <a:xfrm>
            <a:off x="6051325" y="3332633"/>
            <a:ext cx="1340074" cy="13382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latin typeface="+mn-ea"/>
            </a:endParaRPr>
          </a:p>
        </p:txBody>
      </p:sp>
      <p:sp>
        <p:nvSpPr>
          <p:cNvPr id="8" name="文本框 7">
            <a:extLst>
              <a:ext uri="{FF2B5EF4-FFF2-40B4-BE49-F238E27FC236}">
                <a16:creationId xmlns:a16="http://schemas.microsoft.com/office/drawing/2014/main" id="{B8DFE04C-F440-A52D-165A-DE0EE0EE66A8}"/>
              </a:ext>
            </a:extLst>
          </p:cNvPr>
          <p:cNvSpPr txBox="1"/>
          <p:nvPr/>
        </p:nvSpPr>
        <p:spPr>
          <a:xfrm>
            <a:off x="938378" y="1512422"/>
            <a:ext cx="174192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zh-CN" altLang="en-US" sz="1200" b="0" i="0" u="none" strike="noStrike" cap="none" spc="0" normalizeH="0" baseline="0" dirty="0">
                <a:ln>
                  <a:noFill/>
                </a:ln>
                <a:solidFill>
                  <a:srgbClr val="000000"/>
                </a:solidFill>
                <a:effectLst/>
                <a:uFillTx/>
                <a:latin typeface="+mn-ea"/>
                <a:sym typeface="Helvetica Light"/>
              </a:rPr>
              <a:t>上传消息到多级存储</a:t>
            </a:r>
          </a:p>
        </p:txBody>
      </p:sp>
      <p:sp>
        <p:nvSpPr>
          <p:cNvPr id="9" name="文本框 8">
            <a:extLst>
              <a:ext uri="{FF2B5EF4-FFF2-40B4-BE49-F238E27FC236}">
                <a16:creationId xmlns:a16="http://schemas.microsoft.com/office/drawing/2014/main" id="{ABBC2F36-D3B6-F59A-3F15-CAEBE21D7457}"/>
              </a:ext>
            </a:extLst>
          </p:cNvPr>
          <p:cNvSpPr txBox="1"/>
          <p:nvPr/>
        </p:nvSpPr>
        <p:spPr>
          <a:xfrm>
            <a:off x="3826757" y="1554457"/>
            <a:ext cx="180357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1200" dirty="0">
                <a:latin typeface="+mn-ea"/>
              </a:rPr>
              <a:t>从</a:t>
            </a:r>
            <a:r>
              <a:rPr lang="zh-CN" altLang="en-US" sz="1200" dirty="0">
                <a:solidFill>
                  <a:srgbClr val="000000"/>
                </a:solidFill>
                <a:latin typeface="+mn-ea"/>
                <a:sym typeface="Helvetica Light"/>
              </a:rPr>
              <a:t>多级存储</a:t>
            </a:r>
            <a:r>
              <a:rPr kumimoji="0" lang="zh-CN" altLang="en-US" sz="1200" b="0" i="0" u="none" strike="noStrike" cap="none" spc="0" normalizeH="0" baseline="0" dirty="0">
                <a:ln>
                  <a:noFill/>
                </a:ln>
                <a:solidFill>
                  <a:srgbClr val="000000"/>
                </a:solidFill>
                <a:effectLst/>
                <a:uFillTx/>
                <a:latin typeface="+mn-ea"/>
                <a:sym typeface="Helvetica Light"/>
              </a:rPr>
              <a:t>读取消息流程</a:t>
            </a:r>
          </a:p>
        </p:txBody>
      </p:sp>
      <p:pic>
        <p:nvPicPr>
          <p:cNvPr id="10" name="图片 9">
            <a:extLst>
              <a:ext uri="{FF2B5EF4-FFF2-40B4-BE49-F238E27FC236}">
                <a16:creationId xmlns:a16="http://schemas.microsoft.com/office/drawing/2014/main" id="{6612D72E-C2C7-9ABA-5BB1-D7113AC3FC72}"/>
              </a:ext>
            </a:extLst>
          </p:cNvPr>
          <p:cNvPicPr>
            <a:picLocks noChangeAspect="1"/>
          </p:cNvPicPr>
          <p:nvPr/>
        </p:nvPicPr>
        <p:blipFill>
          <a:blip r:embed="rId9"/>
          <a:stretch>
            <a:fillRect/>
          </a:stretch>
        </p:blipFill>
        <p:spPr>
          <a:xfrm>
            <a:off x="3090654" y="1809703"/>
            <a:ext cx="2960671" cy="2262764"/>
          </a:xfrm>
          <a:prstGeom prst="rect">
            <a:avLst/>
          </a:prstGeom>
        </p:spPr>
      </p:pic>
      <p:sp>
        <p:nvSpPr>
          <p:cNvPr id="12" name="文本框 11">
            <a:extLst>
              <a:ext uri="{FF2B5EF4-FFF2-40B4-BE49-F238E27FC236}">
                <a16:creationId xmlns:a16="http://schemas.microsoft.com/office/drawing/2014/main" id="{7C96F8E4-D30C-CAAC-6D38-3A3AE651327F}"/>
              </a:ext>
            </a:extLst>
          </p:cNvPr>
          <p:cNvSpPr txBox="1"/>
          <p:nvPr/>
        </p:nvSpPr>
        <p:spPr>
          <a:xfrm>
            <a:off x="6957610" y="1170090"/>
            <a:ext cx="33733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zh-CN" altLang="en-US" sz="1400" b="1" dirty="0">
                <a:latin typeface="+mn-ea"/>
              </a:rPr>
              <a:t>基于多级存储构建</a:t>
            </a:r>
            <a:r>
              <a:rPr lang="en" altLang="zh-CN" sz="1400" b="1" dirty="0">
                <a:latin typeface="+mn-ea"/>
              </a:rPr>
              <a:t>Serverless</a:t>
            </a:r>
            <a:r>
              <a:rPr lang="zh-CN" altLang="en-US" sz="1400" b="1" dirty="0">
                <a:latin typeface="+mn-ea"/>
              </a:rPr>
              <a:t>版核心特性</a:t>
            </a:r>
          </a:p>
        </p:txBody>
      </p:sp>
      <p:grpSp>
        <p:nvGrpSpPr>
          <p:cNvPr id="16" name="组合 15">
            <a:extLst>
              <a:ext uri="{FF2B5EF4-FFF2-40B4-BE49-F238E27FC236}">
                <a16:creationId xmlns:a16="http://schemas.microsoft.com/office/drawing/2014/main" id="{4F16F3B6-A686-E6CB-2537-48459A9A08CF}"/>
              </a:ext>
            </a:extLst>
          </p:cNvPr>
          <p:cNvGrpSpPr/>
          <p:nvPr/>
        </p:nvGrpSpPr>
        <p:grpSpPr>
          <a:xfrm>
            <a:off x="1117600" y="6259015"/>
            <a:ext cx="9956800" cy="363164"/>
            <a:chOff x="6559524" y="8155091"/>
            <a:chExt cx="19888071" cy="763440"/>
          </a:xfrm>
        </p:grpSpPr>
        <p:sp>
          <p:nvSpPr>
            <p:cNvPr id="13" name="五边形 12">
              <a:extLst>
                <a:ext uri="{FF2B5EF4-FFF2-40B4-BE49-F238E27FC236}">
                  <a16:creationId xmlns:a16="http://schemas.microsoft.com/office/drawing/2014/main" id="{9292B61B-49DB-112A-0FCC-641596ABE3AA}"/>
                </a:ext>
              </a:extLst>
            </p:cNvPr>
            <p:cNvSpPr/>
            <p:nvPr/>
          </p:nvSpPr>
          <p:spPr>
            <a:xfrm>
              <a:off x="6559524" y="8162531"/>
              <a:ext cx="5903715" cy="756000"/>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defTabSz="825500"/>
              <a:r>
                <a:rPr lang="zh-CN" altLang="en-US" sz="1200" dirty="0">
                  <a:solidFill>
                    <a:schemeClr val="bg1"/>
                  </a:solidFill>
                  <a:latin typeface="+mn-ea"/>
                  <a:sym typeface="Helvetica Light"/>
                </a:rPr>
                <a:t>成本优化</a:t>
              </a:r>
              <a:endParaRPr lang="en-US" altLang="zh-CN" sz="1200" dirty="0">
                <a:solidFill>
                  <a:schemeClr val="bg1"/>
                </a:solidFill>
                <a:latin typeface="+mn-ea"/>
                <a:sym typeface="Helvetica Light"/>
              </a:endParaRPr>
            </a:p>
          </p:txBody>
        </p:sp>
        <p:sp>
          <p:nvSpPr>
            <p:cNvPr id="14" name="燕尾形 13">
              <a:extLst>
                <a:ext uri="{FF2B5EF4-FFF2-40B4-BE49-F238E27FC236}">
                  <a16:creationId xmlns:a16="http://schemas.microsoft.com/office/drawing/2014/main" id="{C46367AE-C4A4-FA17-B6CD-1D60B8F0EFBB}"/>
                </a:ext>
              </a:extLst>
            </p:cNvPr>
            <p:cNvSpPr/>
            <p:nvPr/>
          </p:nvSpPr>
          <p:spPr>
            <a:xfrm>
              <a:off x="12192000" y="8161854"/>
              <a:ext cx="6802523" cy="75600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defTabSz="825500"/>
              <a:r>
                <a:rPr lang="zh-CN" altLang="en-US" sz="1200" dirty="0">
                  <a:solidFill>
                    <a:schemeClr val="bg1"/>
                  </a:solidFill>
                  <a:latin typeface="+mn-ea"/>
                  <a:sym typeface="Helvetica Light"/>
                </a:rPr>
                <a:t>按需设置消息存储时长，按量支付存储计费</a:t>
              </a:r>
              <a:endParaRPr lang="en-US" altLang="zh-CN" sz="1200" dirty="0">
                <a:solidFill>
                  <a:schemeClr val="bg1"/>
                </a:solidFill>
                <a:latin typeface="+mn-ea"/>
                <a:sym typeface="Helvetica Light"/>
              </a:endParaRPr>
            </a:p>
          </p:txBody>
        </p:sp>
        <p:sp>
          <p:nvSpPr>
            <p:cNvPr id="15" name="燕尾形 14">
              <a:extLst>
                <a:ext uri="{FF2B5EF4-FFF2-40B4-BE49-F238E27FC236}">
                  <a16:creationId xmlns:a16="http://schemas.microsoft.com/office/drawing/2014/main" id="{B66CF3D1-4946-5F9A-B006-38472C6C0899}"/>
                </a:ext>
              </a:extLst>
            </p:cNvPr>
            <p:cNvSpPr/>
            <p:nvPr/>
          </p:nvSpPr>
          <p:spPr>
            <a:xfrm>
              <a:off x="18714271" y="8155091"/>
              <a:ext cx="7733324" cy="75600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defTabSz="825500"/>
              <a:r>
                <a:rPr lang="zh-CN" altLang="en-US" sz="1200" dirty="0">
                  <a:solidFill>
                    <a:schemeClr val="bg1"/>
                  </a:solidFill>
                  <a:latin typeface="+mn-ea"/>
                  <a:sym typeface="Helvetica Light"/>
                </a:rPr>
                <a:t>超长定时，最长可支持</a:t>
              </a:r>
              <a:r>
                <a:rPr lang="en-US" altLang="zh-CN" sz="1200" dirty="0">
                  <a:solidFill>
                    <a:schemeClr val="bg1"/>
                  </a:solidFill>
                  <a:latin typeface="+mn-ea"/>
                  <a:sym typeface="Helvetica Light"/>
                </a:rPr>
                <a:t>40</a:t>
              </a:r>
              <a:r>
                <a:rPr lang="zh-CN" altLang="en-US" sz="1200" dirty="0">
                  <a:solidFill>
                    <a:schemeClr val="bg1"/>
                  </a:solidFill>
                  <a:latin typeface="+mn-ea"/>
                  <a:sym typeface="Helvetica Light"/>
                </a:rPr>
                <a:t>天的定时消息</a:t>
              </a:r>
              <a:endParaRPr lang="en-US" altLang="zh-CN" sz="1200" dirty="0">
                <a:solidFill>
                  <a:schemeClr val="bg1"/>
                </a:solidFill>
                <a:latin typeface="+mn-ea"/>
                <a:sym typeface="Helvetica Light"/>
              </a:endParaRPr>
            </a:p>
          </p:txBody>
        </p:sp>
      </p:grpSp>
      <p:sp>
        <p:nvSpPr>
          <p:cNvPr id="17" name="标题 3">
            <a:extLst>
              <a:ext uri="{FF2B5EF4-FFF2-40B4-BE49-F238E27FC236}">
                <a16:creationId xmlns:a16="http://schemas.microsoft.com/office/drawing/2014/main" id="{E5934A24-1257-BE02-489E-968FE6DF985C}"/>
              </a:ext>
            </a:extLst>
          </p:cNvPr>
          <p:cNvSpPr txBox="1"/>
          <p:nvPr/>
        </p:nvSpPr>
        <p:spPr>
          <a:xfrm>
            <a:off x="979997" y="419101"/>
            <a:ext cx="7917115"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err="1">
                <a:solidFill>
                  <a:srgbClr val="445185"/>
                </a:solidFill>
                <a:latin typeface="+mn-ea"/>
                <a:ea typeface="+mn-ea"/>
              </a:rPr>
              <a:t>RocketMQ</a:t>
            </a:r>
            <a:r>
              <a:rPr lang="en" altLang="zh-CN" sz="2400" b="1" i="1" dirty="0">
                <a:solidFill>
                  <a:srgbClr val="445185"/>
                </a:solidFill>
                <a:latin typeface="+mn-ea"/>
                <a:ea typeface="+mn-ea"/>
              </a:rPr>
              <a:t> Serverless</a:t>
            </a:r>
            <a:r>
              <a:rPr lang="zh-CN" altLang="en-US" sz="2400" b="1" i="1" dirty="0">
                <a:solidFill>
                  <a:srgbClr val="445185"/>
                </a:solidFill>
                <a:latin typeface="+mn-ea"/>
                <a:ea typeface="+mn-ea"/>
              </a:rPr>
              <a:t>版多级存储</a:t>
            </a:r>
          </a:p>
        </p:txBody>
      </p:sp>
    </p:spTree>
    <p:extLst>
      <p:ext uri="{BB962C8B-B14F-4D97-AF65-F5344CB8AC3E}">
        <p14:creationId xmlns:p14="http://schemas.microsoft.com/office/powerpoint/2010/main" val="1522688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1CBCE66-D22F-27BB-28EA-E5D2E7521A0E}"/>
              </a:ext>
            </a:extLst>
          </p:cNvPr>
          <p:cNvSpPr/>
          <p:nvPr/>
        </p:nvSpPr>
        <p:spPr>
          <a:xfrm>
            <a:off x="2485099" y="1912374"/>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zh-CN" altLang="en-US" sz="4400" b="1" dirty="0">
                <a:solidFill>
                  <a:srgbClr val="445185"/>
                </a:solidFill>
                <a:latin typeface="+mn-ea"/>
                <a:cs typeface="微软雅黑" panose="020B0503020204020204" charset="-122"/>
              </a:rPr>
              <a:t>未来展望</a:t>
            </a:r>
          </a:p>
          <a:p>
            <a:pPr algn="ctr"/>
            <a:r>
              <a:rPr lang="en-US" altLang="zh-CN" dirty="0">
                <a:solidFill>
                  <a:srgbClr val="445185"/>
                </a:solidFill>
                <a:latin typeface="+mn-ea"/>
                <a:sym typeface="Arial" panose="020B0604020202020204" pitchFamily="34" charset="0"/>
              </a:rPr>
              <a:t>Serverless</a:t>
            </a:r>
            <a:r>
              <a:rPr lang="zh-CN" altLang="en-US" dirty="0">
                <a:solidFill>
                  <a:srgbClr val="445185"/>
                </a:solidFill>
                <a:latin typeface="+mn-ea"/>
                <a:sym typeface="Arial" panose="020B0604020202020204" pitchFamily="34" charset="0"/>
              </a:rPr>
              <a:t>架构支持多产品形态，打造云原生消息产品矩阵</a:t>
            </a:r>
          </a:p>
        </p:txBody>
      </p:sp>
    </p:spTree>
    <p:extLst>
      <p:ext uri="{BB962C8B-B14F-4D97-AF65-F5344CB8AC3E}">
        <p14:creationId xmlns:p14="http://schemas.microsoft.com/office/powerpoint/2010/main" val="114305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 3">
            <a:extLst>
              <a:ext uri="{FF2B5EF4-FFF2-40B4-BE49-F238E27FC236}">
                <a16:creationId xmlns:a16="http://schemas.microsoft.com/office/drawing/2014/main" id="{1E7F225E-C8D8-F159-FC8D-96CEA38B66FA}"/>
              </a:ext>
            </a:extLst>
          </p:cNvPr>
          <p:cNvSpPr/>
          <p:nvPr/>
        </p:nvSpPr>
        <p:spPr>
          <a:xfrm>
            <a:off x="356916" y="1298729"/>
            <a:ext cx="10810617" cy="1035873"/>
          </a:xfrm>
          <a:prstGeom prst="flowChartProcess">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a:endParaRPr lang="zh-CN" altLang="en-US" sz="1100" dirty="0">
              <a:solidFill>
                <a:prstClr val="white"/>
              </a:solidFill>
              <a:latin typeface="+mn-ea"/>
              <a:cs typeface="Alibaba PuHuiTi R" pitchFamily="18" charset="-122"/>
            </a:endParaRPr>
          </a:p>
        </p:txBody>
      </p:sp>
      <p:sp>
        <p:nvSpPr>
          <p:cNvPr id="5" name="流程 4">
            <a:extLst>
              <a:ext uri="{FF2B5EF4-FFF2-40B4-BE49-F238E27FC236}">
                <a16:creationId xmlns:a16="http://schemas.microsoft.com/office/drawing/2014/main" id="{3A488B88-83C7-440D-F9F3-ECE305B393D8}"/>
              </a:ext>
            </a:extLst>
          </p:cNvPr>
          <p:cNvSpPr/>
          <p:nvPr/>
        </p:nvSpPr>
        <p:spPr>
          <a:xfrm>
            <a:off x="1046224" y="2459863"/>
            <a:ext cx="10140659" cy="2779250"/>
          </a:xfrm>
          <a:prstGeom prst="flowChartProcess">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a:endParaRPr lang="zh-CN" altLang="en-US" sz="1100" dirty="0">
              <a:solidFill>
                <a:prstClr val="white"/>
              </a:solidFill>
              <a:latin typeface="+mn-ea"/>
              <a:cs typeface="Alibaba PuHuiTi R" pitchFamily="18" charset="-122"/>
            </a:endParaRPr>
          </a:p>
        </p:txBody>
      </p:sp>
      <p:sp>
        <p:nvSpPr>
          <p:cNvPr id="6" name="文本框 5">
            <a:extLst>
              <a:ext uri="{FF2B5EF4-FFF2-40B4-BE49-F238E27FC236}">
                <a16:creationId xmlns:a16="http://schemas.microsoft.com/office/drawing/2014/main" id="{0AB66B7D-86BE-734E-C0E6-A221068980F3}"/>
              </a:ext>
            </a:extLst>
          </p:cNvPr>
          <p:cNvSpPr txBox="1"/>
          <p:nvPr/>
        </p:nvSpPr>
        <p:spPr>
          <a:xfrm>
            <a:off x="4970984" y="2494133"/>
            <a:ext cx="2653882" cy="338554"/>
          </a:xfrm>
          <a:prstGeom prst="rect">
            <a:avLst/>
          </a:prstGeom>
          <a:noFill/>
        </p:spPr>
        <p:txBody>
          <a:bodyPr wrap="square" rtlCol="0">
            <a:spAutoFit/>
          </a:bodyPr>
          <a:lstStyle/>
          <a:p>
            <a:r>
              <a:rPr kumimoji="1" lang="zh-CN" altLang="en-US" sz="1600" b="1" dirty="0">
                <a:latin typeface="+mn-ea"/>
              </a:rPr>
              <a:t>无状态代理层（组件可插拔）</a:t>
            </a:r>
          </a:p>
        </p:txBody>
      </p:sp>
      <p:sp>
        <p:nvSpPr>
          <p:cNvPr id="7" name="文本框 6">
            <a:extLst>
              <a:ext uri="{FF2B5EF4-FFF2-40B4-BE49-F238E27FC236}">
                <a16:creationId xmlns:a16="http://schemas.microsoft.com/office/drawing/2014/main" id="{9B47E2F2-C7E0-67DB-9A4C-7D63E158271B}"/>
              </a:ext>
            </a:extLst>
          </p:cNvPr>
          <p:cNvSpPr txBox="1"/>
          <p:nvPr/>
        </p:nvSpPr>
        <p:spPr>
          <a:xfrm>
            <a:off x="368145" y="1633178"/>
            <a:ext cx="811907" cy="461665"/>
          </a:xfrm>
          <a:prstGeom prst="rect">
            <a:avLst/>
          </a:prstGeom>
          <a:noFill/>
        </p:spPr>
        <p:txBody>
          <a:bodyPr wrap="square" rtlCol="0">
            <a:spAutoFit/>
          </a:bodyPr>
          <a:lstStyle/>
          <a:p>
            <a:pPr algn="ctr"/>
            <a:r>
              <a:rPr kumimoji="1" lang="zh-CN" altLang="en-US" sz="1200" b="1" dirty="0">
                <a:latin typeface="+mn-ea"/>
              </a:rPr>
              <a:t>云原生</a:t>
            </a:r>
            <a:endParaRPr kumimoji="1" lang="en-US" altLang="zh-CN" sz="1200" b="1" dirty="0">
              <a:latin typeface="+mn-ea"/>
            </a:endParaRPr>
          </a:p>
          <a:p>
            <a:pPr algn="ctr"/>
            <a:r>
              <a:rPr kumimoji="1" lang="zh-CN" altLang="en-US" sz="1200" b="1" dirty="0">
                <a:latin typeface="+mn-ea"/>
              </a:rPr>
              <a:t>产品矩阵</a:t>
            </a:r>
          </a:p>
        </p:txBody>
      </p:sp>
      <p:cxnSp>
        <p:nvCxnSpPr>
          <p:cNvPr id="8" name="直线连接符 7">
            <a:extLst>
              <a:ext uri="{FF2B5EF4-FFF2-40B4-BE49-F238E27FC236}">
                <a16:creationId xmlns:a16="http://schemas.microsoft.com/office/drawing/2014/main" id="{89EC7B72-B4F1-3758-1D08-654E333E0D26}"/>
              </a:ext>
            </a:extLst>
          </p:cNvPr>
          <p:cNvCxnSpPr>
            <a:cxnSpLocks/>
          </p:cNvCxnSpPr>
          <p:nvPr/>
        </p:nvCxnSpPr>
        <p:spPr>
          <a:xfrm>
            <a:off x="3041613" y="2915152"/>
            <a:ext cx="0" cy="211045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9" name="直线连接符 8">
            <a:extLst>
              <a:ext uri="{FF2B5EF4-FFF2-40B4-BE49-F238E27FC236}">
                <a16:creationId xmlns:a16="http://schemas.microsoft.com/office/drawing/2014/main" id="{8CEF233B-9D34-8969-006B-2555C75B488B}"/>
              </a:ext>
            </a:extLst>
          </p:cNvPr>
          <p:cNvCxnSpPr>
            <a:cxnSpLocks/>
          </p:cNvCxnSpPr>
          <p:nvPr/>
        </p:nvCxnSpPr>
        <p:spPr>
          <a:xfrm>
            <a:off x="5037632" y="2915152"/>
            <a:ext cx="0" cy="211045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 name="直线连接符 9">
            <a:extLst>
              <a:ext uri="{FF2B5EF4-FFF2-40B4-BE49-F238E27FC236}">
                <a16:creationId xmlns:a16="http://schemas.microsoft.com/office/drawing/2014/main" id="{2D3A6D63-25C3-CDE9-22B8-7B4D93469DAA}"/>
              </a:ext>
            </a:extLst>
          </p:cNvPr>
          <p:cNvCxnSpPr>
            <a:cxnSpLocks/>
          </p:cNvCxnSpPr>
          <p:nvPr/>
        </p:nvCxnSpPr>
        <p:spPr>
          <a:xfrm>
            <a:off x="7033651" y="2973510"/>
            <a:ext cx="0" cy="205209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 name="直线连接符 10">
            <a:extLst>
              <a:ext uri="{FF2B5EF4-FFF2-40B4-BE49-F238E27FC236}">
                <a16:creationId xmlns:a16="http://schemas.microsoft.com/office/drawing/2014/main" id="{0CBF42AA-1D31-F71D-C0BB-6CDD69F577A0}"/>
              </a:ext>
            </a:extLst>
          </p:cNvPr>
          <p:cNvCxnSpPr>
            <a:cxnSpLocks/>
          </p:cNvCxnSpPr>
          <p:nvPr/>
        </p:nvCxnSpPr>
        <p:spPr>
          <a:xfrm>
            <a:off x="9029670" y="2973510"/>
            <a:ext cx="0" cy="2052097"/>
          </a:xfrm>
          <a:prstGeom prst="line">
            <a:avLst/>
          </a:prstGeom>
          <a:ln/>
        </p:spPr>
        <p:style>
          <a:lnRef idx="2">
            <a:schemeClr val="accent2"/>
          </a:lnRef>
          <a:fillRef idx="0">
            <a:schemeClr val="accent2"/>
          </a:fillRef>
          <a:effectRef idx="1">
            <a:schemeClr val="accent2"/>
          </a:effectRef>
          <a:fontRef idx="minor">
            <a:schemeClr val="tx1"/>
          </a:fontRef>
        </p:style>
      </p:cxnSp>
      <p:sp>
        <p:nvSpPr>
          <p:cNvPr id="12" name="文本框 11">
            <a:extLst>
              <a:ext uri="{FF2B5EF4-FFF2-40B4-BE49-F238E27FC236}">
                <a16:creationId xmlns:a16="http://schemas.microsoft.com/office/drawing/2014/main" id="{9A1E4DE2-8A97-1191-2DEB-547E6D1239BC}"/>
              </a:ext>
            </a:extLst>
          </p:cNvPr>
          <p:cNvSpPr txBox="1"/>
          <p:nvPr/>
        </p:nvSpPr>
        <p:spPr>
          <a:xfrm>
            <a:off x="1595721" y="4871383"/>
            <a:ext cx="1066391" cy="307777"/>
          </a:xfrm>
          <a:prstGeom prst="rect">
            <a:avLst/>
          </a:prstGeom>
          <a:noFill/>
        </p:spPr>
        <p:txBody>
          <a:bodyPr wrap="square" rtlCol="0">
            <a:spAutoFit/>
          </a:bodyPr>
          <a:lstStyle/>
          <a:p>
            <a:r>
              <a:rPr kumimoji="1" lang="zh-CN" altLang="en-US" sz="1400" b="1" dirty="0">
                <a:latin typeface="+mn-ea"/>
              </a:rPr>
              <a:t>访问控制</a:t>
            </a:r>
          </a:p>
        </p:txBody>
      </p:sp>
      <p:sp>
        <p:nvSpPr>
          <p:cNvPr id="13" name="文本框 12">
            <a:extLst>
              <a:ext uri="{FF2B5EF4-FFF2-40B4-BE49-F238E27FC236}">
                <a16:creationId xmlns:a16="http://schemas.microsoft.com/office/drawing/2014/main" id="{7BF5AF37-A641-7932-A6BE-8BCDFF332B51}"/>
              </a:ext>
            </a:extLst>
          </p:cNvPr>
          <p:cNvSpPr txBox="1"/>
          <p:nvPr/>
        </p:nvSpPr>
        <p:spPr>
          <a:xfrm>
            <a:off x="3680755" y="4869202"/>
            <a:ext cx="1139839" cy="307777"/>
          </a:xfrm>
          <a:prstGeom prst="rect">
            <a:avLst/>
          </a:prstGeom>
          <a:noFill/>
        </p:spPr>
        <p:txBody>
          <a:bodyPr wrap="square" rtlCol="0">
            <a:spAutoFit/>
          </a:bodyPr>
          <a:lstStyle/>
          <a:p>
            <a:r>
              <a:rPr kumimoji="1" lang="zh-CN" altLang="en-US" sz="1400" b="1" dirty="0">
                <a:latin typeface="+mn-ea"/>
              </a:rPr>
              <a:t>抽象模型</a:t>
            </a:r>
          </a:p>
        </p:txBody>
      </p:sp>
      <p:sp>
        <p:nvSpPr>
          <p:cNvPr id="14" name="文本框 13">
            <a:extLst>
              <a:ext uri="{FF2B5EF4-FFF2-40B4-BE49-F238E27FC236}">
                <a16:creationId xmlns:a16="http://schemas.microsoft.com/office/drawing/2014/main" id="{7618D935-9261-C35A-2093-89E92F018F1B}"/>
              </a:ext>
            </a:extLst>
          </p:cNvPr>
          <p:cNvSpPr txBox="1"/>
          <p:nvPr/>
        </p:nvSpPr>
        <p:spPr>
          <a:xfrm>
            <a:off x="5719517" y="4872182"/>
            <a:ext cx="1046963" cy="307777"/>
          </a:xfrm>
          <a:prstGeom prst="rect">
            <a:avLst/>
          </a:prstGeom>
          <a:noFill/>
        </p:spPr>
        <p:txBody>
          <a:bodyPr wrap="square" rtlCol="0">
            <a:spAutoFit/>
          </a:bodyPr>
          <a:lstStyle/>
          <a:p>
            <a:r>
              <a:rPr kumimoji="1" lang="zh-CN" altLang="en-US" sz="1400" b="1" dirty="0">
                <a:latin typeface="+mn-ea"/>
              </a:rPr>
              <a:t>协议适配</a:t>
            </a:r>
          </a:p>
        </p:txBody>
      </p:sp>
      <p:sp>
        <p:nvSpPr>
          <p:cNvPr id="15" name="流程 14">
            <a:extLst>
              <a:ext uri="{FF2B5EF4-FFF2-40B4-BE49-F238E27FC236}">
                <a16:creationId xmlns:a16="http://schemas.microsoft.com/office/drawing/2014/main" id="{FE43BC5F-60BF-EB43-B5C5-B43405584862}"/>
              </a:ext>
            </a:extLst>
          </p:cNvPr>
          <p:cNvSpPr/>
          <p:nvPr/>
        </p:nvSpPr>
        <p:spPr>
          <a:xfrm>
            <a:off x="1046224" y="5379936"/>
            <a:ext cx="10121309" cy="1224064"/>
          </a:xfrm>
          <a:prstGeom prst="flowChartProcess">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a:endParaRPr lang="zh-CN" altLang="en-US" sz="1100" dirty="0">
              <a:solidFill>
                <a:prstClr val="white"/>
              </a:solidFill>
              <a:latin typeface="+mn-ea"/>
              <a:cs typeface="Alibaba PuHuiTi R" pitchFamily="18" charset="-122"/>
            </a:endParaRPr>
          </a:p>
        </p:txBody>
      </p:sp>
      <p:sp>
        <p:nvSpPr>
          <p:cNvPr id="16" name="文本框 15">
            <a:extLst>
              <a:ext uri="{FF2B5EF4-FFF2-40B4-BE49-F238E27FC236}">
                <a16:creationId xmlns:a16="http://schemas.microsoft.com/office/drawing/2014/main" id="{D68505AA-A35A-3A1D-8D86-5DED582D7223}"/>
              </a:ext>
            </a:extLst>
          </p:cNvPr>
          <p:cNvSpPr txBox="1"/>
          <p:nvPr/>
        </p:nvSpPr>
        <p:spPr>
          <a:xfrm>
            <a:off x="5534650" y="5430068"/>
            <a:ext cx="1704313" cy="338554"/>
          </a:xfrm>
          <a:prstGeom prst="rect">
            <a:avLst/>
          </a:prstGeom>
          <a:noFill/>
        </p:spPr>
        <p:txBody>
          <a:bodyPr wrap="none" rtlCol="0">
            <a:spAutoFit/>
          </a:bodyPr>
          <a:lstStyle/>
          <a:p>
            <a:r>
              <a:rPr kumimoji="1" lang="en-US" altLang="zh-CN" sz="1600" b="1" dirty="0">
                <a:latin typeface="+mn-ea"/>
              </a:rPr>
              <a:t>Broker/Namesrv</a:t>
            </a:r>
            <a:endParaRPr kumimoji="1" lang="zh-CN" altLang="en-US" sz="1600" b="1" dirty="0">
              <a:latin typeface="+mn-ea"/>
            </a:endParaRPr>
          </a:p>
        </p:txBody>
      </p:sp>
      <p:sp>
        <p:nvSpPr>
          <p:cNvPr id="17" name="矩形 16">
            <a:extLst>
              <a:ext uri="{FF2B5EF4-FFF2-40B4-BE49-F238E27FC236}">
                <a16:creationId xmlns:a16="http://schemas.microsoft.com/office/drawing/2014/main" id="{B4353AEC-3D22-050E-13B8-9AD01B92A123}"/>
              </a:ext>
            </a:extLst>
          </p:cNvPr>
          <p:cNvSpPr/>
          <p:nvPr/>
        </p:nvSpPr>
        <p:spPr>
          <a:xfrm>
            <a:off x="3606447" y="5839033"/>
            <a:ext cx="1615445" cy="4996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消息存储</a:t>
            </a:r>
          </a:p>
        </p:txBody>
      </p:sp>
      <p:sp>
        <p:nvSpPr>
          <p:cNvPr id="18" name="矩形 17">
            <a:extLst>
              <a:ext uri="{FF2B5EF4-FFF2-40B4-BE49-F238E27FC236}">
                <a16:creationId xmlns:a16="http://schemas.microsoft.com/office/drawing/2014/main" id="{99844A42-DE59-61B9-19F0-2082922C0AAA}"/>
              </a:ext>
            </a:extLst>
          </p:cNvPr>
          <p:cNvSpPr/>
          <p:nvPr/>
        </p:nvSpPr>
        <p:spPr>
          <a:xfrm>
            <a:off x="5534650" y="5839033"/>
            <a:ext cx="1615445" cy="4996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消息索引</a:t>
            </a:r>
          </a:p>
        </p:txBody>
      </p:sp>
      <p:sp>
        <p:nvSpPr>
          <p:cNvPr id="19" name="矩形 18">
            <a:extLst>
              <a:ext uri="{FF2B5EF4-FFF2-40B4-BE49-F238E27FC236}">
                <a16:creationId xmlns:a16="http://schemas.microsoft.com/office/drawing/2014/main" id="{90668E6B-7533-5473-AC98-DBACD04CBDE0}"/>
              </a:ext>
            </a:extLst>
          </p:cNvPr>
          <p:cNvSpPr/>
          <p:nvPr/>
        </p:nvSpPr>
        <p:spPr>
          <a:xfrm>
            <a:off x="7462852" y="5839033"/>
            <a:ext cx="1615445" cy="4996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一致性多副本</a:t>
            </a:r>
          </a:p>
        </p:txBody>
      </p:sp>
      <p:sp>
        <p:nvSpPr>
          <p:cNvPr id="20" name="矩形 19">
            <a:extLst>
              <a:ext uri="{FF2B5EF4-FFF2-40B4-BE49-F238E27FC236}">
                <a16:creationId xmlns:a16="http://schemas.microsoft.com/office/drawing/2014/main" id="{ACC60FD1-3566-CFC3-E800-E8CF586EB829}"/>
              </a:ext>
            </a:extLst>
          </p:cNvPr>
          <p:cNvSpPr/>
          <p:nvPr/>
        </p:nvSpPr>
        <p:spPr>
          <a:xfrm>
            <a:off x="9391053" y="5839033"/>
            <a:ext cx="1615445" cy="4996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多级存储</a:t>
            </a:r>
          </a:p>
        </p:txBody>
      </p:sp>
      <p:sp>
        <p:nvSpPr>
          <p:cNvPr id="21" name="矩形 20">
            <a:extLst>
              <a:ext uri="{FF2B5EF4-FFF2-40B4-BE49-F238E27FC236}">
                <a16:creationId xmlns:a16="http://schemas.microsoft.com/office/drawing/2014/main" id="{78CDC7CF-7290-158A-3CF6-C36C61EB9DA3}"/>
              </a:ext>
            </a:extLst>
          </p:cNvPr>
          <p:cNvSpPr/>
          <p:nvPr/>
        </p:nvSpPr>
        <p:spPr>
          <a:xfrm>
            <a:off x="1176310" y="5839033"/>
            <a:ext cx="2117380" cy="49969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业务型消息存储</a:t>
            </a:r>
            <a:endParaRPr kumimoji="1" lang="en-US" altLang="zh-CN" sz="1200" dirty="0">
              <a:solidFill>
                <a:schemeClr val="lt1"/>
              </a:solidFill>
              <a:latin typeface="+mn-ea"/>
            </a:endParaRPr>
          </a:p>
          <a:p>
            <a:pPr algn="ctr"/>
            <a:r>
              <a:rPr kumimoji="1" lang="zh-CN" altLang="en-US" sz="1200" dirty="0">
                <a:solidFill>
                  <a:schemeClr val="lt1"/>
                </a:solidFill>
                <a:latin typeface="+mn-ea"/>
              </a:rPr>
              <a:t>（事务、定时、顺序等）</a:t>
            </a:r>
          </a:p>
        </p:txBody>
      </p:sp>
      <p:sp>
        <p:nvSpPr>
          <p:cNvPr id="22" name="矩形 21">
            <a:extLst>
              <a:ext uri="{FF2B5EF4-FFF2-40B4-BE49-F238E27FC236}">
                <a16:creationId xmlns:a16="http://schemas.microsoft.com/office/drawing/2014/main" id="{1C96C746-BD09-1DD7-7C53-BED768E41935}"/>
              </a:ext>
            </a:extLst>
          </p:cNvPr>
          <p:cNvSpPr/>
          <p:nvPr/>
        </p:nvSpPr>
        <p:spPr>
          <a:xfrm>
            <a:off x="5264688" y="3425317"/>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gRPC</a:t>
            </a:r>
            <a:r>
              <a:rPr kumimoji="1" lang="zh-CN" altLang="en-US" sz="1200" dirty="0">
                <a:solidFill>
                  <a:schemeClr val="lt1"/>
                </a:solidFill>
                <a:latin typeface="+mn-ea"/>
              </a:rPr>
              <a:t>协议</a:t>
            </a:r>
          </a:p>
        </p:txBody>
      </p:sp>
      <p:sp>
        <p:nvSpPr>
          <p:cNvPr id="23" name="矩形 22">
            <a:extLst>
              <a:ext uri="{FF2B5EF4-FFF2-40B4-BE49-F238E27FC236}">
                <a16:creationId xmlns:a16="http://schemas.microsoft.com/office/drawing/2014/main" id="{FA1DFFD3-4B9B-74D7-6030-969785248A52}"/>
              </a:ext>
            </a:extLst>
          </p:cNvPr>
          <p:cNvSpPr/>
          <p:nvPr/>
        </p:nvSpPr>
        <p:spPr>
          <a:xfrm>
            <a:off x="5264688" y="2915152"/>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Remoting</a:t>
            </a:r>
            <a:r>
              <a:rPr kumimoji="1" lang="zh-CN" altLang="en-US" sz="1200" dirty="0">
                <a:solidFill>
                  <a:schemeClr val="lt1"/>
                </a:solidFill>
                <a:latin typeface="+mn-ea"/>
              </a:rPr>
              <a:t>协议</a:t>
            </a:r>
          </a:p>
        </p:txBody>
      </p:sp>
      <p:sp>
        <p:nvSpPr>
          <p:cNvPr id="24" name="文本框 23">
            <a:extLst>
              <a:ext uri="{FF2B5EF4-FFF2-40B4-BE49-F238E27FC236}">
                <a16:creationId xmlns:a16="http://schemas.microsoft.com/office/drawing/2014/main" id="{32110BC7-F7C4-45F4-DE9F-2F1C28F6F0BC}"/>
              </a:ext>
            </a:extLst>
          </p:cNvPr>
          <p:cNvSpPr txBox="1"/>
          <p:nvPr/>
        </p:nvSpPr>
        <p:spPr>
          <a:xfrm>
            <a:off x="7624866" y="4869201"/>
            <a:ext cx="1328501" cy="307777"/>
          </a:xfrm>
          <a:prstGeom prst="rect">
            <a:avLst/>
          </a:prstGeom>
          <a:noFill/>
        </p:spPr>
        <p:txBody>
          <a:bodyPr wrap="square" rtlCol="0">
            <a:spAutoFit/>
          </a:bodyPr>
          <a:lstStyle/>
          <a:p>
            <a:r>
              <a:rPr kumimoji="1" lang="zh-CN" altLang="en-US" sz="1400" b="1" dirty="0">
                <a:latin typeface="+mn-ea"/>
              </a:rPr>
              <a:t>通用业务能力</a:t>
            </a:r>
          </a:p>
        </p:txBody>
      </p:sp>
      <p:sp>
        <p:nvSpPr>
          <p:cNvPr id="25" name="矩形 24">
            <a:extLst>
              <a:ext uri="{FF2B5EF4-FFF2-40B4-BE49-F238E27FC236}">
                <a16:creationId xmlns:a16="http://schemas.microsoft.com/office/drawing/2014/main" id="{80459CC7-4AB5-9734-EE7E-0E2BA459E315}"/>
              </a:ext>
            </a:extLst>
          </p:cNvPr>
          <p:cNvSpPr/>
          <p:nvPr/>
        </p:nvSpPr>
        <p:spPr>
          <a:xfrm>
            <a:off x="5264688" y="3936182"/>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Http</a:t>
            </a:r>
            <a:r>
              <a:rPr kumimoji="1" lang="zh-CN" altLang="en-US" sz="1200" dirty="0">
                <a:solidFill>
                  <a:schemeClr val="lt1"/>
                </a:solidFill>
                <a:latin typeface="+mn-ea"/>
              </a:rPr>
              <a:t>协议</a:t>
            </a:r>
          </a:p>
        </p:txBody>
      </p:sp>
      <p:sp>
        <p:nvSpPr>
          <p:cNvPr id="26" name="矩形 25">
            <a:extLst>
              <a:ext uri="{FF2B5EF4-FFF2-40B4-BE49-F238E27FC236}">
                <a16:creationId xmlns:a16="http://schemas.microsoft.com/office/drawing/2014/main" id="{BA76C38B-ED48-4413-46BD-30C0AB56F526}"/>
              </a:ext>
            </a:extLst>
          </p:cNvPr>
          <p:cNvSpPr/>
          <p:nvPr/>
        </p:nvSpPr>
        <p:spPr>
          <a:xfrm>
            <a:off x="5264688" y="4425333"/>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MQTT/AMQP</a:t>
            </a:r>
            <a:r>
              <a:rPr kumimoji="1" lang="zh-CN" altLang="en-US" sz="1200" dirty="0">
                <a:solidFill>
                  <a:schemeClr val="lt1"/>
                </a:solidFill>
                <a:latin typeface="+mn-ea"/>
              </a:rPr>
              <a:t>协议</a:t>
            </a:r>
          </a:p>
        </p:txBody>
      </p:sp>
      <p:sp>
        <p:nvSpPr>
          <p:cNvPr id="27" name="文本框 26">
            <a:extLst>
              <a:ext uri="{FF2B5EF4-FFF2-40B4-BE49-F238E27FC236}">
                <a16:creationId xmlns:a16="http://schemas.microsoft.com/office/drawing/2014/main" id="{12F18A7B-8953-0AD9-7BF3-BA47A85C3183}"/>
              </a:ext>
            </a:extLst>
          </p:cNvPr>
          <p:cNvSpPr txBox="1"/>
          <p:nvPr/>
        </p:nvSpPr>
        <p:spPr>
          <a:xfrm>
            <a:off x="9730082" y="4862916"/>
            <a:ext cx="937385" cy="307777"/>
          </a:xfrm>
          <a:prstGeom prst="rect">
            <a:avLst/>
          </a:prstGeom>
          <a:noFill/>
        </p:spPr>
        <p:txBody>
          <a:bodyPr wrap="square" rtlCol="0">
            <a:spAutoFit/>
          </a:bodyPr>
          <a:lstStyle/>
          <a:p>
            <a:r>
              <a:rPr kumimoji="1" lang="zh-CN" altLang="en-US" sz="1400" b="1" dirty="0">
                <a:latin typeface="+mn-ea"/>
              </a:rPr>
              <a:t>治理能力</a:t>
            </a:r>
          </a:p>
        </p:txBody>
      </p:sp>
      <p:sp>
        <p:nvSpPr>
          <p:cNvPr id="28" name="文本框 27">
            <a:extLst>
              <a:ext uri="{FF2B5EF4-FFF2-40B4-BE49-F238E27FC236}">
                <a16:creationId xmlns:a16="http://schemas.microsoft.com/office/drawing/2014/main" id="{52EECDD5-BCDD-17AD-5E45-2D74B1368438}"/>
              </a:ext>
            </a:extLst>
          </p:cNvPr>
          <p:cNvSpPr txBox="1"/>
          <p:nvPr/>
        </p:nvSpPr>
        <p:spPr>
          <a:xfrm>
            <a:off x="7988209" y="2002606"/>
            <a:ext cx="631012" cy="183825"/>
          </a:xfrm>
          <a:prstGeom prst="rect">
            <a:avLst/>
          </a:prstGeom>
          <a:noFill/>
        </p:spPr>
        <p:txBody>
          <a:bodyPr wrap="none" rtlCol="0">
            <a:spAutoFit/>
          </a:bodyPr>
          <a:lstStyle/>
          <a:p>
            <a:r>
              <a:rPr kumimoji="1" lang="zh-CN" altLang="en-US" sz="1200" dirty="0">
                <a:solidFill>
                  <a:srgbClr val="FF6A00"/>
                </a:solidFill>
                <a:latin typeface="+mn-ea"/>
              </a:rPr>
              <a:t>消息服务</a:t>
            </a:r>
            <a:r>
              <a:rPr kumimoji="1" lang="en-US" altLang="zh-CN" sz="1200" dirty="0">
                <a:solidFill>
                  <a:srgbClr val="FF6A00"/>
                </a:solidFill>
                <a:latin typeface="+mn-ea"/>
              </a:rPr>
              <a:t>MNS</a:t>
            </a:r>
            <a:endParaRPr kumimoji="1" lang="zh-CN" altLang="en-US" sz="1200" dirty="0">
              <a:solidFill>
                <a:srgbClr val="FF6A00"/>
              </a:solidFill>
              <a:latin typeface="+mn-ea"/>
            </a:endParaRPr>
          </a:p>
        </p:txBody>
      </p:sp>
      <p:sp>
        <p:nvSpPr>
          <p:cNvPr id="29" name="文本框 28">
            <a:extLst>
              <a:ext uri="{FF2B5EF4-FFF2-40B4-BE49-F238E27FC236}">
                <a16:creationId xmlns:a16="http://schemas.microsoft.com/office/drawing/2014/main" id="{C8655220-757A-AB43-7EAA-0A22AA7764BD}"/>
              </a:ext>
            </a:extLst>
          </p:cNvPr>
          <p:cNvSpPr txBox="1"/>
          <p:nvPr/>
        </p:nvSpPr>
        <p:spPr>
          <a:xfrm>
            <a:off x="9204803" y="1993908"/>
            <a:ext cx="916281" cy="183825"/>
          </a:xfrm>
          <a:prstGeom prst="rect">
            <a:avLst/>
          </a:prstGeom>
          <a:noFill/>
        </p:spPr>
        <p:txBody>
          <a:bodyPr wrap="none" rtlCol="0">
            <a:spAutoFit/>
          </a:bodyPr>
          <a:lstStyle/>
          <a:p>
            <a:r>
              <a:rPr kumimoji="1" lang="zh-CN" altLang="en-US" sz="1200" dirty="0">
                <a:solidFill>
                  <a:srgbClr val="FF6A00"/>
                </a:solidFill>
                <a:latin typeface="+mn-ea"/>
              </a:rPr>
              <a:t>事件总线 </a:t>
            </a:r>
            <a:r>
              <a:rPr kumimoji="1" lang="en-US" altLang="zh-CN" sz="1200" dirty="0">
                <a:solidFill>
                  <a:srgbClr val="FF6A00"/>
                </a:solidFill>
                <a:latin typeface="+mn-ea"/>
              </a:rPr>
              <a:t>EventBridge</a:t>
            </a:r>
            <a:endParaRPr kumimoji="1" lang="zh-CN" altLang="en-US" sz="1200" dirty="0">
              <a:solidFill>
                <a:srgbClr val="FF6A00"/>
              </a:solidFill>
              <a:latin typeface="+mn-ea"/>
            </a:endParaRPr>
          </a:p>
        </p:txBody>
      </p:sp>
      <p:sp>
        <p:nvSpPr>
          <p:cNvPr id="30" name="文本框 29">
            <a:extLst>
              <a:ext uri="{FF2B5EF4-FFF2-40B4-BE49-F238E27FC236}">
                <a16:creationId xmlns:a16="http://schemas.microsoft.com/office/drawing/2014/main" id="{89FEC3F3-3F3C-5527-4325-8188A6864405}"/>
              </a:ext>
            </a:extLst>
          </p:cNvPr>
          <p:cNvSpPr txBox="1"/>
          <p:nvPr/>
        </p:nvSpPr>
        <p:spPr>
          <a:xfrm>
            <a:off x="4720541" y="2020765"/>
            <a:ext cx="703004" cy="183825"/>
          </a:xfrm>
          <a:prstGeom prst="rect">
            <a:avLst/>
          </a:prstGeom>
          <a:noFill/>
        </p:spPr>
        <p:txBody>
          <a:bodyPr wrap="none" rtlCol="0">
            <a:spAutoFit/>
          </a:bodyPr>
          <a:lstStyle/>
          <a:p>
            <a:r>
              <a:rPr kumimoji="1" lang="zh-CN" altLang="en-US" sz="1200" dirty="0">
                <a:solidFill>
                  <a:srgbClr val="FF6A00"/>
                </a:solidFill>
                <a:latin typeface="+mn-ea"/>
              </a:rPr>
              <a:t>消息队列 </a:t>
            </a:r>
            <a:r>
              <a:rPr kumimoji="1" lang="en-US" altLang="zh-CN" sz="1200" dirty="0">
                <a:solidFill>
                  <a:srgbClr val="FF6A00"/>
                </a:solidFill>
                <a:latin typeface="+mn-ea"/>
              </a:rPr>
              <a:t>MQTT</a:t>
            </a:r>
            <a:endParaRPr kumimoji="1" lang="zh-CN" altLang="en-US" sz="1200" dirty="0">
              <a:solidFill>
                <a:srgbClr val="FF6A00"/>
              </a:solidFill>
              <a:latin typeface="+mn-ea"/>
            </a:endParaRPr>
          </a:p>
        </p:txBody>
      </p:sp>
      <p:sp>
        <p:nvSpPr>
          <p:cNvPr id="31" name="文本框 30">
            <a:extLst>
              <a:ext uri="{FF2B5EF4-FFF2-40B4-BE49-F238E27FC236}">
                <a16:creationId xmlns:a16="http://schemas.microsoft.com/office/drawing/2014/main" id="{CD3C23C5-4658-3941-267A-7B80F6F0BCC3}"/>
              </a:ext>
            </a:extLst>
          </p:cNvPr>
          <p:cNvSpPr txBox="1"/>
          <p:nvPr/>
        </p:nvSpPr>
        <p:spPr>
          <a:xfrm>
            <a:off x="3222403" y="2032058"/>
            <a:ext cx="672407" cy="183825"/>
          </a:xfrm>
          <a:prstGeom prst="rect">
            <a:avLst/>
          </a:prstGeom>
          <a:noFill/>
        </p:spPr>
        <p:txBody>
          <a:bodyPr wrap="none" rtlCol="0">
            <a:spAutoFit/>
          </a:bodyPr>
          <a:lstStyle/>
          <a:p>
            <a:r>
              <a:rPr kumimoji="1" lang="zh-CN" altLang="en-US" sz="1200" dirty="0">
                <a:solidFill>
                  <a:srgbClr val="FF6A00"/>
                </a:solidFill>
                <a:latin typeface="+mn-ea"/>
              </a:rPr>
              <a:t>消息队列 </a:t>
            </a:r>
            <a:r>
              <a:rPr kumimoji="1" lang="en-US" altLang="zh-CN" sz="1200" dirty="0">
                <a:solidFill>
                  <a:srgbClr val="FF6A00"/>
                </a:solidFill>
                <a:latin typeface="+mn-ea"/>
              </a:rPr>
              <a:t>Kafka</a:t>
            </a:r>
            <a:endParaRPr kumimoji="1" lang="zh-CN" altLang="en-US" sz="1200" dirty="0">
              <a:solidFill>
                <a:srgbClr val="FF6A00"/>
              </a:solidFill>
              <a:latin typeface="+mn-ea"/>
            </a:endParaRPr>
          </a:p>
        </p:txBody>
      </p:sp>
      <p:sp>
        <p:nvSpPr>
          <p:cNvPr id="32" name="文本框 31">
            <a:extLst>
              <a:ext uri="{FF2B5EF4-FFF2-40B4-BE49-F238E27FC236}">
                <a16:creationId xmlns:a16="http://schemas.microsoft.com/office/drawing/2014/main" id="{A3D3A227-2C0D-FF1A-805A-7A3C17B84AE9}"/>
              </a:ext>
            </a:extLst>
          </p:cNvPr>
          <p:cNvSpPr txBox="1"/>
          <p:nvPr/>
        </p:nvSpPr>
        <p:spPr>
          <a:xfrm>
            <a:off x="6196321" y="2002606"/>
            <a:ext cx="828091" cy="183825"/>
          </a:xfrm>
          <a:prstGeom prst="rect">
            <a:avLst/>
          </a:prstGeom>
          <a:noFill/>
        </p:spPr>
        <p:txBody>
          <a:bodyPr wrap="none" rtlCol="0">
            <a:spAutoFit/>
          </a:bodyPr>
          <a:lstStyle/>
          <a:p>
            <a:r>
              <a:rPr kumimoji="1" lang="zh-CN" altLang="en-US" sz="1200" dirty="0">
                <a:solidFill>
                  <a:srgbClr val="FF6A00"/>
                </a:solidFill>
                <a:latin typeface="+mn-ea"/>
              </a:rPr>
              <a:t>消息队列</a:t>
            </a:r>
            <a:r>
              <a:rPr kumimoji="1" lang="en-US" altLang="zh-CN" sz="1200" dirty="0">
                <a:solidFill>
                  <a:srgbClr val="FF6A00"/>
                </a:solidFill>
                <a:latin typeface="+mn-ea"/>
              </a:rPr>
              <a:t>RabbitMQ</a:t>
            </a:r>
            <a:endParaRPr kumimoji="1" lang="zh-CN" altLang="en-US" sz="1200" dirty="0">
              <a:solidFill>
                <a:srgbClr val="FF6A00"/>
              </a:solidFill>
              <a:latin typeface="+mn-ea"/>
            </a:endParaRPr>
          </a:p>
        </p:txBody>
      </p:sp>
      <p:sp>
        <p:nvSpPr>
          <p:cNvPr id="33" name="文本框 32">
            <a:extLst>
              <a:ext uri="{FF2B5EF4-FFF2-40B4-BE49-F238E27FC236}">
                <a16:creationId xmlns:a16="http://schemas.microsoft.com/office/drawing/2014/main" id="{91FD57EA-C0C6-9B5B-6559-A7BA0CDDAAAB}"/>
              </a:ext>
            </a:extLst>
          </p:cNvPr>
          <p:cNvSpPr txBox="1"/>
          <p:nvPr/>
        </p:nvSpPr>
        <p:spPr>
          <a:xfrm>
            <a:off x="1393044" y="2020765"/>
            <a:ext cx="1485452" cy="276999"/>
          </a:xfrm>
          <a:prstGeom prst="rect">
            <a:avLst/>
          </a:prstGeom>
          <a:noFill/>
        </p:spPr>
        <p:txBody>
          <a:bodyPr wrap="square" rtlCol="0">
            <a:spAutoFit/>
          </a:bodyPr>
          <a:lstStyle/>
          <a:p>
            <a:r>
              <a:rPr kumimoji="1" lang="zh-CN" altLang="en-US" sz="1200" dirty="0">
                <a:solidFill>
                  <a:srgbClr val="FF6A00"/>
                </a:solidFill>
                <a:latin typeface="+mn-ea"/>
              </a:rPr>
              <a:t>消息队列</a:t>
            </a:r>
            <a:r>
              <a:rPr kumimoji="1" lang="en-US" altLang="zh-CN" sz="1200" dirty="0">
                <a:solidFill>
                  <a:srgbClr val="FF6A00"/>
                </a:solidFill>
                <a:latin typeface="+mn-ea"/>
              </a:rPr>
              <a:t>RocketMQ</a:t>
            </a:r>
            <a:endParaRPr kumimoji="1" lang="zh-CN" altLang="en-US" sz="1200" dirty="0">
              <a:solidFill>
                <a:srgbClr val="FF6A00"/>
              </a:solidFill>
              <a:latin typeface="+mn-ea"/>
            </a:endParaRPr>
          </a:p>
        </p:txBody>
      </p:sp>
      <p:sp>
        <p:nvSpPr>
          <p:cNvPr id="34" name="矩形 33">
            <a:extLst>
              <a:ext uri="{FF2B5EF4-FFF2-40B4-BE49-F238E27FC236}">
                <a16:creationId xmlns:a16="http://schemas.microsoft.com/office/drawing/2014/main" id="{5997FF14-F23B-2B32-997B-5337A9D35104}"/>
              </a:ext>
            </a:extLst>
          </p:cNvPr>
          <p:cNvSpPr/>
          <p:nvPr/>
        </p:nvSpPr>
        <p:spPr>
          <a:xfrm>
            <a:off x="1187091" y="3441398"/>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a:solidFill>
                  <a:schemeClr val="lt1"/>
                </a:solidFill>
                <a:latin typeface="+mn-ea"/>
              </a:rPr>
              <a:t>RocketMQ</a:t>
            </a:r>
            <a:r>
              <a:rPr kumimoji="1" lang="zh-CN" altLang="en-US" sz="1200">
                <a:solidFill>
                  <a:schemeClr val="lt1"/>
                </a:solidFill>
                <a:latin typeface="+mn-ea"/>
              </a:rPr>
              <a:t> </a:t>
            </a:r>
            <a:r>
              <a:rPr kumimoji="1" lang="en-US" altLang="zh-CN" sz="1200" dirty="0">
                <a:solidFill>
                  <a:schemeClr val="lt1"/>
                </a:solidFill>
                <a:latin typeface="+mn-ea"/>
              </a:rPr>
              <a:t>ACL</a:t>
            </a:r>
            <a:endParaRPr kumimoji="1" lang="zh-CN" altLang="en-US" sz="1200" dirty="0">
              <a:solidFill>
                <a:schemeClr val="lt1"/>
              </a:solidFill>
              <a:latin typeface="+mn-ea"/>
            </a:endParaRPr>
          </a:p>
        </p:txBody>
      </p:sp>
      <p:sp>
        <p:nvSpPr>
          <p:cNvPr id="35" name="矩形 34">
            <a:extLst>
              <a:ext uri="{FF2B5EF4-FFF2-40B4-BE49-F238E27FC236}">
                <a16:creationId xmlns:a16="http://schemas.microsoft.com/office/drawing/2014/main" id="{FEBD6CFA-FB9C-D1F8-B073-E49A515C5FBB}"/>
              </a:ext>
            </a:extLst>
          </p:cNvPr>
          <p:cNvSpPr/>
          <p:nvPr/>
        </p:nvSpPr>
        <p:spPr>
          <a:xfrm>
            <a:off x="1187091" y="2931232"/>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latin typeface="+mn-ea"/>
              </a:rPr>
              <a:t>RAM/STS</a:t>
            </a:r>
            <a:endParaRPr kumimoji="1" lang="zh-CN" altLang="en-US" sz="1200" dirty="0">
              <a:latin typeface="+mn-ea"/>
            </a:endParaRPr>
          </a:p>
        </p:txBody>
      </p:sp>
      <p:sp>
        <p:nvSpPr>
          <p:cNvPr id="36" name="矩形 35">
            <a:extLst>
              <a:ext uri="{FF2B5EF4-FFF2-40B4-BE49-F238E27FC236}">
                <a16:creationId xmlns:a16="http://schemas.microsoft.com/office/drawing/2014/main" id="{88C8B231-6E31-3661-FB36-E840DD5514DC}"/>
              </a:ext>
            </a:extLst>
          </p:cNvPr>
          <p:cNvSpPr/>
          <p:nvPr/>
        </p:nvSpPr>
        <p:spPr>
          <a:xfrm>
            <a:off x="1187091" y="3952262"/>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RabbitMQ</a:t>
            </a:r>
            <a:r>
              <a:rPr kumimoji="1" lang="zh-CN" altLang="en-US" sz="1200" dirty="0">
                <a:solidFill>
                  <a:schemeClr val="lt1"/>
                </a:solidFill>
                <a:latin typeface="+mn-ea"/>
              </a:rPr>
              <a:t> </a:t>
            </a:r>
            <a:r>
              <a:rPr kumimoji="1" lang="en-US" altLang="zh-CN" sz="1200" dirty="0">
                <a:solidFill>
                  <a:schemeClr val="lt1"/>
                </a:solidFill>
                <a:latin typeface="+mn-ea"/>
              </a:rPr>
              <a:t>ACL</a:t>
            </a:r>
            <a:endParaRPr kumimoji="1" lang="zh-CN" altLang="en-US" sz="1200" dirty="0">
              <a:solidFill>
                <a:schemeClr val="lt1"/>
              </a:solidFill>
              <a:latin typeface="+mn-ea"/>
            </a:endParaRPr>
          </a:p>
        </p:txBody>
      </p:sp>
      <p:sp>
        <p:nvSpPr>
          <p:cNvPr id="37" name="矩形 36">
            <a:extLst>
              <a:ext uri="{FF2B5EF4-FFF2-40B4-BE49-F238E27FC236}">
                <a16:creationId xmlns:a16="http://schemas.microsoft.com/office/drawing/2014/main" id="{E26DD56A-37FA-EE82-719E-65289D0D9811}"/>
              </a:ext>
            </a:extLst>
          </p:cNvPr>
          <p:cNvSpPr/>
          <p:nvPr/>
        </p:nvSpPr>
        <p:spPr>
          <a:xfrm>
            <a:off x="1187091" y="4441414"/>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a:solidFill>
                  <a:schemeClr val="lt1"/>
                </a:solidFill>
                <a:latin typeface="+mn-ea"/>
              </a:rPr>
              <a:t>其他开源</a:t>
            </a:r>
            <a:r>
              <a:rPr kumimoji="1" lang="en-US" altLang="zh-CN" sz="1200" dirty="0">
                <a:solidFill>
                  <a:schemeClr val="lt1"/>
                </a:solidFill>
                <a:latin typeface="+mn-ea"/>
              </a:rPr>
              <a:t>ACL</a:t>
            </a:r>
            <a:endParaRPr kumimoji="1" lang="zh-CN" altLang="en-US" sz="1200" dirty="0">
              <a:solidFill>
                <a:schemeClr val="lt1"/>
              </a:solidFill>
              <a:latin typeface="+mn-ea"/>
            </a:endParaRPr>
          </a:p>
        </p:txBody>
      </p:sp>
      <p:sp>
        <p:nvSpPr>
          <p:cNvPr id="38" name="矩形 37">
            <a:extLst>
              <a:ext uri="{FF2B5EF4-FFF2-40B4-BE49-F238E27FC236}">
                <a16:creationId xmlns:a16="http://schemas.microsoft.com/office/drawing/2014/main" id="{1F30AA91-6602-0EF2-EBE1-EC65CA23C8FE}"/>
              </a:ext>
            </a:extLst>
          </p:cNvPr>
          <p:cNvSpPr/>
          <p:nvPr/>
        </p:nvSpPr>
        <p:spPr>
          <a:xfrm>
            <a:off x="3245364" y="3437782"/>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Queue</a:t>
            </a:r>
            <a:r>
              <a:rPr kumimoji="1" lang="zh-CN" altLang="en-US" sz="1200" dirty="0">
                <a:solidFill>
                  <a:schemeClr val="lt1"/>
                </a:solidFill>
                <a:latin typeface="+mn-ea"/>
              </a:rPr>
              <a:t>模型</a:t>
            </a:r>
          </a:p>
        </p:txBody>
      </p:sp>
      <p:sp>
        <p:nvSpPr>
          <p:cNvPr id="39" name="矩形 38">
            <a:extLst>
              <a:ext uri="{FF2B5EF4-FFF2-40B4-BE49-F238E27FC236}">
                <a16:creationId xmlns:a16="http://schemas.microsoft.com/office/drawing/2014/main" id="{B736929C-F9E0-0A83-C860-0FE707C65462}"/>
              </a:ext>
            </a:extLst>
          </p:cNvPr>
          <p:cNvSpPr/>
          <p:nvPr/>
        </p:nvSpPr>
        <p:spPr>
          <a:xfrm>
            <a:off x="3245364" y="2927617"/>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Topic</a:t>
            </a:r>
            <a:r>
              <a:rPr kumimoji="1" lang="zh-CN" altLang="en-US" sz="1200" dirty="0">
                <a:solidFill>
                  <a:schemeClr val="lt1"/>
                </a:solidFill>
                <a:latin typeface="+mn-ea"/>
              </a:rPr>
              <a:t>模型</a:t>
            </a:r>
          </a:p>
        </p:txBody>
      </p:sp>
      <p:sp>
        <p:nvSpPr>
          <p:cNvPr id="40" name="矩形 39">
            <a:extLst>
              <a:ext uri="{FF2B5EF4-FFF2-40B4-BE49-F238E27FC236}">
                <a16:creationId xmlns:a16="http://schemas.microsoft.com/office/drawing/2014/main" id="{F000F7D4-AC8A-721B-5245-320390860724}"/>
              </a:ext>
            </a:extLst>
          </p:cNvPr>
          <p:cNvSpPr/>
          <p:nvPr/>
        </p:nvSpPr>
        <p:spPr>
          <a:xfrm>
            <a:off x="3245364" y="3948647"/>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CloudEvents</a:t>
            </a:r>
            <a:r>
              <a:rPr kumimoji="1" lang="zh-CN" altLang="en-US" sz="1200" dirty="0">
                <a:solidFill>
                  <a:schemeClr val="lt1"/>
                </a:solidFill>
                <a:latin typeface="+mn-ea"/>
              </a:rPr>
              <a:t>模型</a:t>
            </a:r>
          </a:p>
        </p:txBody>
      </p:sp>
      <p:sp>
        <p:nvSpPr>
          <p:cNvPr id="41" name="矩形 40">
            <a:extLst>
              <a:ext uri="{FF2B5EF4-FFF2-40B4-BE49-F238E27FC236}">
                <a16:creationId xmlns:a16="http://schemas.microsoft.com/office/drawing/2014/main" id="{F71EE876-BD22-9DE7-82BE-D8E605444552}"/>
              </a:ext>
            </a:extLst>
          </p:cNvPr>
          <p:cNvSpPr/>
          <p:nvPr/>
        </p:nvSpPr>
        <p:spPr>
          <a:xfrm>
            <a:off x="3245364" y="4437798"/>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MQTT/RabbitMQ</a:t>
            </a:r>
            <a:r>
              <a:rPr kumimoji="1" lang="zh-CN" altLang="en-US" sz="1200" dirty="0">
                <a:solidFill>
                  <a:schemeClr val="lt1"/>
                </a:solidFill>
                <a:latin typeface="+mn-ea"/>
              </a:rPr>
              <a:t>模型</a:t>
            </a:r>
          </a:p>
        </p:txBody>
      </p:sp>
      <p:sp>
        <p:nvSpPr>
          <p:cNvPr id="42" name="矩形 41">
            <a:extLst>
              <a:ext uri="{FF2B5EF4-FFF2-40B4-BE49-F238E27FC236}">
                <a16:creationId xmlns:a16="http://schemas.microsoft.com/office/drawing/2014/main" id="{03640AC5-797D-1CDB-8702-90BA78861B35}"/>
              </a:ext>
            </a:extLst>
          </p:cNvPr>
          <p:cNvSpPr/>
          <p:nvPr/>
        </p:nvSpPr>
        <p:spPr>
          <a:xfrm>
            <a:off x="7260707" y="3426564"/>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1200" dirty="0">
                <a:solidFill>
                  <a:schemeClr val="lt1"/>
                </a:solidFill>
                <a:latin typeface="+mn-ea"/>
              </a:rPr>
              <a:t>MqAdmin</a:t>
            </a:r>
            <a:endParaRPr kumimoji="1" lang="zh-CN" altLang="en-US" sz="1200" dirty="0">
              <a:solidFill>
                <a:schemeClr val="lt1"/>
              </a:solidFill>
              <a:latin typeface="+mn-ea"/>
            </a:endParaRPr>
          </a:p>
        </p:txBody>
      </p:sp>
      <p:sp>
        <p:nvSpPr>
          <p:cNvPr id="43" name="矩形 42">
            <a:extLst>
              <a:ext uri="{FF2B5EF4-FFF2-40B4-BE49-F238E27FC236}">
                <a16:creationId xmlns:a16="http://schemas.microsoft.com/office/drawing/2014/main" id="{DC4E95B1-5DEF-6F6C-E61B-E7D322A16493}"/>
              </a:ext>
            </a:extLst>
          </p:cNvPr>
          <p:cNvSpPr/>
          <p:nvPr/>
        </p:nvSpPr>
        <p:spPr>
          <a:xfrm>
            <a:off x="7260707" y="2916398"/>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消息路由</a:t>
            </a:r>
            <a:endParaRPr kumimoji="1" lang="en-US" altLang="zh-CN" sz="1200" dirty="0">
              <a:solidFill>
                <a:schemeClr val="lt1"/>
              </a:solidFill>
              <a:latin typeface="+mn-ea"/>
            </a:endParaRPr>
          </a:p>
          <a:p>
            <a:pPr algn="ctr"/>
            <a:r>
              <a:rPr kumimoji="1" lang="en-US" altLang="zh-CN" sz="1200" dirty="0">
                <a:solidFill>
                  <a:schemeClr val="lt1"/>
                </a:solidFill>
                <a:latin typeface="+mn-ea"/>
              </a:rPr>
              <a:t>TopicRoute</a:t>
            </a:r>
            <a:endParaRPr kumimoji="1" lang="zh-CN" altLang="en-US" sz="1200" dirty="0">
              <a:solidFill>
                <a:schemeClr val="lt1"/>
              </a:solidFill>
              <a:latin typeface="+mn-ea"/>
            </a:endParaRPr>
          </a:p>
        </p:txBody>
      </p:sp>
      <p:sp>
        <p:nvSpPr>
          <p:cNvPr id="44" name="矩形 43">
            <a:extLst>
              <a:ext uri="{FF2B5EF4-FFF2-40B4-BE49-F238E27FC236}">
                <a16:creationId xmlns:a16="http://schemas.microsoft.com/office/drawing/2014/main" id="{7D43803D-A063-639B-86AA-86C4A232BB75}"/>
              </a:ext>
            </a:extLst>
          </p:cNvPr>
          <p:cNvSpPr/>
          <p:nvPr/>
        </p:nvSpPr>
        <p:spPr>
          <a:xfrm>
            <a:off x="7260707" y="3937428"/>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灰度</a:t>
            </a:r>
            <a:r>
              <a:rPr kumimoji="1" lang="en-US" altLang="zh-CN" sz="1200" dirty="0">
                <a:solidFill>
                  <a:schemeClr val="lt1"/>
                </a:solidFill>
                <a:latin typeface="+mn-ea"/>
              </a:rPr>
              <a:t>/</a:t>
            </a:r>
            <a:r>
              <a:rPr kumimoji="1" lang="zh-CN" altLang="en-US" sz="1200" dirty="0">
                <a:solidFill>
                  <a:schemeClr val="lt1"/>
                </a:solidFill>
                <a:latin typeface="+mn-ea"/>
              </a:rPr>
              <a:t>消息过滤</a:t>
            </a:r>
          </a:p>
        </p:txBody>
      </p:sp>
      <p:sp>
        <p:nvSpPr>
          <p:cNvPr id="45" name="矩形 44">
            <a:extLst>
              <a:ext uri="{FF2B5EF4-FFF2-40B4-BE49-F238E27FC236}">
                <a16:creationId xmlns:a16="http://schemas.microsoft.com/office/drawing/2014/main" id="{1483E8CB-6D9B-2533-EDD2-21039933C23B}"/>
              </a:ext>
            </a:extLst>
          </p:cNvPr>
          <p:cNvSpPr/>
          <p:nvPr/>
        </p:nvSpPr>
        <p:spPr>
          <a:xfrm>
            <a:off x="7260707" y="4426580"/>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a:solidFill>
                  <a:schemeClr val="lt1"/>
                </a:solidFill>
                <a:latin typeface="+mn-ea"/>
              </a:rPr>
              <a:t>轨迹</a:t>
            </a:r>
            <a:r>
              <a:rPr kumimoji="1" lang="en-US" altLang="zh-CN" sz="1200" dirty="0">
                <a:solidFill>
                  <a:schemeClr val="lt1"/>
                </a:solidFill>
                <a:latin typeface="+mn-ea"/>
              </a:rPr>
              <a:t>/</a:t>
            </a:r>
            <a:r>
              <a:rPr kumimoji="1" lang="zh-CN" altLang="en-US" sz="1200" dirty="0">
                <a:solidFill>
                  <a:schemeClr val="lt1"/>
                </a:solidFill>
                <a:latin typeface="+mn-ea"/>
              </a:rPr>
              <a:t>可观测</a:t>
            </a:r>
          </a:p>
        </p:txBody>
      </p:sp>
      <p:sp>
        <p:nvSpPr>
          <p:cNvPr id="46" name="矩形 45">
            <a:extLst>
              <a:ext uri="{FF2B5EF4-FFF2-40B4-BE49-F238E27FC236}">
                <a16:creationId xmlns:a16="http://schemas.microsoft.com/office/drawing/2014/main" id="{7D7E0E28-E267-FDDD-C570-4F71CF79F6D0}"/>
              </a:ext>
            </a:extLst>
          </p:cNvPr>
          <p:cNvSpPr/>
          <p:nvPr/>
        </p:nvSpPr>
        <p:spPr>
          <a:xfrm>
            <a:off x="9283331" y="3439910"/>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消息治理</a:t>
            </a:r>
          </a:p>
        </p:txBody>
      </p:sp>
      <p:sp>
        <p:nvSpPr>
          <p:cNvPr id="47" name="矩形 46">
            <a:extLst>
              <a:ext uri="{FF2B5EF4-FFF2-40B4-BE49-F238E27FC236}">
                <a16:creationId xmlns:a16="http://schemas.microsoft.com/office/drawing/2014/main" id="{5FA78267-7249-1D04-EB83-7235C09FF6A3}"/>
              </a:ext>
            </a:extLst>
          </p:cNvPr>
          <p:cNvSpPr/>
          <p:nvPr/>
        </p:nvSpPr>
        <p:spPr>
          <a:xfrm>
            <a:off x="9283331" y="2929744"/>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客户端治理</a:t>
            </a:r>
          </a:p>
        </p:txBody>
      </p:sp>
      <p:sp>
        <p:nvSpPr>
          <p:cNvPr id="48" name="矩形 47">
            <a:extLst>
              <a:ext uri="{FF2B5EF4-FFF2-40B4-BE49-F238E27FC236}">
                <a16:creationId xmlns:a16="http://schemas.microsoft.com/office/drawing/2014/main" id="{0B0C3B46-7866-0FA7-A5DB-4FD186E48EDC}"/>
              </a:ext>
            </a:extLst>
          </p:cNvPr>
          <p:cNvSpPr/>
          <p:nvPr/>
        </p:nvSpPr>
        <p:spPr>
          <a:xfrm>
            <a:off x="9283331" y="3950775"/>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流量治理</a:t>
            </a:r>
            <a:r>
              <a:rPr kumimoji="1" lang="en-US" altLang="zh-CN" sz="1200" dirty="0">
                <a:solidFill>
                  <a:schemeClr val="lt1"/>
                </a:solidFill>
                <a:latin typeface="+mn-ea"/>
              </a:rPr>
              <a:t>/</a:t>
            </a:r>
            <a:r>
              <a:rPr kumimoji="1" lang="zh-CN" altLang="en-US" sz="1200" dirty="0">
                <a:solidFill>
                  <a:schemeClr val="lt1"/>
                </a:solidFill>
                <a:latin typeface="+mn-ea"/>
              </a:rPr>
              <a:t>分发</a:t>
            </a:r>
          </a:p>
        </p:txBody>
      </p:sp>
      <p:sp>
        <p:nvSpPr>
          <p:cNvPr id="49" name="矩形 48">
            <a:extLst>
              <a:ext uri="{FF2B5EF4-FFF2-40B4-BE49-F238E27FC236}">
                <a16:creationId xmlns:a16="http://schemas.microsoft.com/office/drawing/2014/main" id="{918AF168-A703-8B47-7123-61143F59E640}"/>
              </a:ext>
            </a:extLst>
          </p:cNvPr>
          <p:cNvSpPr/>
          <p:nvPr/>
        </p:nvSpPr>
        <p:spPr>
          <a:xfrm>
            <a:off x="9283331" y="4439926"/>
            <a:ext cx="1615445" cy="42908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CN" altLang="en-US" sz="1200" dirty="0">
                <a:solidFill>
                  <a:schemeClr val="lt1"/>
                </a:solidFill>
                <a:latin typeface="+mn-ea"/>
              </a:rPr>
              <a:t>多租户</a:t>
            </a:r>
          </a:p>
        </p:txBody>
      </p:sp>
      <p:sp>
        <p:nvSpPr>
          <p:cNvPr id="50" name="矩形 49">
            <a:extLst>
              <a:ext uri="{FF2B5EF4-FFF2-40B4-BE49-F238E27FC236}">
                <a16:creationId xmlns:a16="http://schemas.microsoft.com/office/drawing/2014/main" id="{AB342EAB-7129-EAB3-8574-4C51E69C0B2D}"/>
              </a:ext>
            </a:extLst>
          </p:cNvPr>
          <p:cNvSpPr/>
          <p:nvPr/>
        </p:nvSpPr>
        <p:spPr>
          <a:xfrm>
            <a:off x="338667" y="2443817"/>
            <a:ext cx="593199" cy="4160183"/>
          </a:xfrm>
          <a:prstGeom prst="rect">
            <a:avLst/>
          </a:prstGeom>
          <a:solidFill>
            <a:sysClr val="window" lastClr="FFFFFF"/>
          </a:solidFill>
          <a:ln w="1905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a:endParaRPr lang="zh-CN" altLang="en-US" sz="1100" dirty="0">
              <a:solidFill>
                <a:prstClr val="white"/>
              </a:solidFill>
              <a:latin typeface="+mn-ea"/>
              <a:cs typeface="Alibaba PuHuiTi R" pitchFamily="18" charset="-122"/>
              <a:sym typeface="Helvetica Light"/>
            </a:endParaRPr>
          </a:p>
        </p:txBody>
      </p:sp>
      <p:sp>
        <p:nvSpPr>
          <p:cNvPr id="52" name="文本框 51">
            <a:extLst>
              <a:ext uri="{FF2B5EF4-FFF2-40B4-BE49-F238E27FC236}">
                <a16:creationId xmlns:a16="http://schemas.microsoft.com/office/drawing/2014/main" id="{C7A078FE-BD45-C7ED-A65C-73868D412236}"/>
              </a:ext>
            </a:extLst>
          </p:cNvPr>
          <p:cNvSpPr txBox="1"/>
          <p:nvPr/>
        </p:nvSpPr>
        <p:spPr>
          <a:xfrm>
            <a:off x="303784" y="3141765"/>
            <a:ext cx="723604" cy="246221"/>
          </a:xfrm>
          <a:prstGeom prst="rect">
            <a:avLst/>
          </a:prstGeom>
          <a:noFill/>
        </p:spPr>
        <p:txBody>
          <a:bodyPr wrap="square" rtlCol="0">
            <a:spAutoFit/>
          </a:bodyPr>
          <a:lstStyle/>
          <a:p>
            <a:r>
              <a:rPr kumimoji="1" lang="zh-CN" altLang="en-US" sz="1000" dirty="0">
                <a:solidFill>
                  <a:prstClr val="black"/>
                </a:solidFill>
                <a:latin typeface="+mn-ea"/>
                <a:cs typeface="Alibaba PuHuiTi R" pitchFamily="18" charset="-122"/>
              </a:rPr>
              <a:t>资源弹性</a:t>
            </a:r>
          </a:p>
        </p:txBody>
      </p:sp>
      <p:sp>
        <p:nvSpPr>
          <p:cNvPr id="53" name="AutoShape 2">
            <a:extLst>
              <a:ext uri="{FF2B5EF4-FFF2-40B4-BE49-F238E27FC236}">
                <a16:creationId xmlns:a16="http://schemas.microsoft.com/office/drawing/2014/main" id="{1480AA02-226E-C561-6873-CFF8BD006224}"/>
              </a:ext>
            </a:extLst>
          </p:cNvPr>
          <p:cNvSpPr>
            <a:spLocks noChangeAspect="1" noChangeArrowheads="1"/>
          </p:cNvSpPr>
          <p:nvPr/>
        </p:nvSpPr>
        <p:spPr bwMode="auto">
          <a:xfrm>
            <a:off x="5861277" y="3285570"/>
            <a:ext cx="142053" cy="151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200">
              <a:latin typeface="+mn-ea"/>
            </a:endParaRPr>
          </a:p>
        </p:txBody>
      </p:sp>
      <p:pic>
        <p:nvPicPr>
          <p:cNvPr id="54" name="图片 53">
            <a:extLst>
              <a:ext uri="{FF2B5EF4-FFF2-40B4-BE49-F238E27FC236}">
                <a16:creationId xmlns:a16="http://schemas.microsoft.com/office/drawing/2014/main" id="{0C7602C8-3F78-9F29-36DC-95280FFAD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301" y="1439232"/>
            <a:ext cx="591889" cy="630709"/>
          </a:xfrm>
          <a:prstGeom prst="rect">
            <a:avLst/>
          </a:prstGeom>
        </p:spPr>
      </p:pic>
      <p:pic>
        <p:nvPicPr>
          <p:cNvPr id="55" name="图片 54">
            <a:extLst>
              <a:ext uri="{FF2B5EF4-FFF2-40B4-BE49-F238E27FC236}">
                <a16:creationId xmlns:a16="http://schemas.microsoft.com/office/drawing/2014/main" id="{393227A0-97E0-210D-3B05-B346B4882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912" y="1439313"/>
            <a:ext cx="591889" cy="630709"/>
          </a:xfrm>
          <a:prstGeom prst="rect">
            <a:avLst/>
          </a:prstGeom>
        </p:spPr>
      </p:pic>
      <p:pic>
        <p:nvPicPr>
          <p:cNvPr id="56" name="图片 55">
            <a:extLst>
              <a:ext uri="{FF2B5EF4-FFF2-40B4-BE49-F238E27FC236}">
                <a16:creationId xmlns:a16="http://schemas.microsoft.com/office/drawing/2014/main" id="{E9F4608A-F135-28E7-B5D7-254514E0B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574" y="1435514"/>
            <a:ext cx="591889" cy="630709"/>
          </a:xfrm>
          <a:prstGeom prst="rect">
            <a:avLst/>
          </a:prstGeom>
        </p:spPr>
      </p:pic>
      <p:pic>
        <p:nvPicPr>
          <p:cNvPr id="57" name="图片 56">
            <a:extLst>
              <a:ext uri="{FF2B5EF4-FFF2-40B4-BE49-F238E27FC236}">
                <a16:creationId xmlns:a16="http://schemas.microsoft.com/office/drawing/2014/main" id="{4125822D-3DBC-8D71-A7BC-6643777B59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8900" y="1462339"/>
            <a:ext cx="591889" cy="630709"/>
          </a:xfrm>
          <a:prstGeom prst="rect">
            <a:avLst/>
          </a:prstGeom>
        </p:spPr>
      </p:pic>
      <p:pic>
        <p:nvPicPr>
          <p:cNvPr id="58" name="图片 57">
            <a:extLst>
              <a:ext uri="{FF2B5EF4-FFF2-40B4-BE49-F238E27FC236}">
                <a16:creationId xmlns:a16="http://schemas.microsoft.com/office/drawing/2014/main" id="{26571F4F-01B1-823C-8273-12F94865D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9652" y="1499923"/>
            <a:ext cx="591889" cy="630709"/>
          </a:xfrm>
          <a:prstGeom prst="rect">
            <a:avLst/>
          </a:prstGeom>
        </p:spPr>
      </p:pic>
      <p:pic>
        <p:nvPicPr>
          <p:cNvPr id="59" name="图片 58">
            <a:extLst>
              <a:ext uri="{FF2B5EF4-FFF2-40B4-BE49-F238E27FC236}">
                <a16:creationId xmlns:a16="http://schemas.microsoft.com/office/drawing/2014/main" id="{F7F7618F-710F-1D0B-6A5D-3CABE6695C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4089" y="1502107"/>
            <a:ext cx="504620" cy="537868"/>
          </a:xfrm>
          <a:prstGeom prst="rect">
            <a:avLst/>
          </a:prstGeom>
        </p:spPr>
      </p:pic>
      <p:pic>
        <p:nvPicPr>
          <p:cNvPr id="60" name="图片 59">
            <a:extLst>
              <a:ext uri="{FF2B5EF4-FFF2-40B4-BE49-F238E27FC236}">
                <a16:creationId xmlns:a16="http://schemas.microsoft.com/office/drawing/2014/main" id="{9127F594-7C7B-CFA5-839E-C1DB4831FB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145" y="3794624"/>
            <a:ext cx="591889" cy="630709"/>
          </a:xfrm>
          <a:prstGeom prst="rect">
            <a:avLst/>
          </a:prstGeom>
        </p:spPr>
      </p:pic>
      <p:pic>
        <p:nvPicPr>
          <p:cNvPr id="61" name="图片 60">
            <a:extLst>
              <a:ext uri="{FF2B5EF4-FFF2-40B4-BE49-F238E27FC236}">
                <a16:creationId xmlns:a16="http://schemas.microsoft.com/office/drawing/2014/main" id="{D8FEE287-34B9-E0AE-137E-81CC0C0BBF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438" y="2673683"/>
            <a:ext cx="406746" cy="433423"/>
          </a:xfrm>
          <a:prstGeom prst="rect">
            <a:avLst/>
          </a:prstGeom>
        </p:spPr>
      </p:pic>
      <p:sp>
        <p:nvSpPr>
          <p:cNvPr id="62" name="矩形 61">
            <a:extLst>
              <a:ext uri="{FF2B5EF4-FFF2-40B4-BE49-F238E27FC236}">
                <a16:creationId xmlns:a16="http://schemas.microsoft.com/office/drawing/2014/main" id="{9B6DCA7F-23BB-E43D-83E7-715F7BB2AB4A}"/>
              </a:ext>
            </a:extLst>
          </p:cNvPr>
          <p:cNvSpPr/>
          <p:nvPr/>
        </p:nvSpPr>
        <p:spPr>
          <a:xfrm>
            <a:off x="224295" y="5614569"/>
            <a:ext cx="833032" cy="400110"/>
          </a:xfrm>
          <a:prstGeom prst="rect">
            <a:avLst/>
          </a:prstGeom>
          <a:noFill/>
        </p:spPr>
        <p:txBody>
          <a:bodyPr wrap="square" lIns="91440" tIns="45720" rIns="91440" bIns="45720">
            <a:spAutoFit/>
          </a:bodyPr>
          <a:lstStyle/>
          <a:p>
            <a:pPr algn="ctr"/>
            <a:r>
              <a:rPr lang="en-US" altLang="zh-CN" sz="1000" dirty="0">
                <a:ln w="0"/>
                <a:solidFill>
                  <a:schemeClr val="accent2"/>
                </a:solidFill>
                <a:effectLst>
                  <a:reflection blurRad="6350" stA="53000" endA="300" endPos="35500" dir="5400000" sy="-90000" algn="bl" rotWithShape="0"/>
                </a:effectLst>
                <a:latin typeface="+mn-ea"/>
              </a:rPr>
              <a:t>Open</a:t>
            </a:r>
          </a:p>
          <a:p>
            <a:pPr algn="ctr"/>
            <a:r>
              <a:rPr lang="en-US" altLang="zh-CN" sz="1000" dirty="0">
                <a:ln w="0"/>
                <a:solidFill>
                  <a:schemeClr val="accent2"/>
                </a:solidFill>
                <a:effectLst>
                  <a:reflection blurRad="6350" stA="53000" endA="300" endPos="35500" dir="5400000" sy="-90000" algn="bl" rotWithShape="0"/>
                </a:effectLst>
                <a:latin typeface="+mn-ea"/>
              </a:rPr>
              <a:t>Telemetry</a:t>
            </a:r>
            <a:endParaRPr lang="zh-CN" altLang="en-US" sz="1000" dirty="0">
              <a:ln w="0"/>
              <a:solidFill>
                <a:schemeClr val="accent2"/>
              </a:solidFill>
              <a:effectLst>
                <a:reflection blurRad="6350" stA="53000" endA="300" endPos="35500" dir="5400000" sy="-90000" algn="bl" rotWithShape="0"/>
              </a:effectLst>
              <a:latin typeface="+mn-ea"/>
            </a:endParaRPr>
          </a:p>
        </p:txBody>
      </p:sp>
      <p:sp>
        <p:nvSpPr>
          <p:cNvPr id="63" name="矩形 62">
            <a:extLst>
              <a:ext uri="{FF2B5EF4-FFF2-40B4-BE49-F238E27FC236}">
                <a16:creationId xmlns:a16="http://schemas.microsoft.com/office/drawing/2014/main" id="{03F1C517-6A35-B75D-4676-5C490B4E294D}"/>
              </a:ext>
            </a:extLst>
          </p:cNvPr>
          <p:cNvSpPr/>
          <p:nvPr/>
        </p:nvSpPr>
        <p:spPr>
          <a:xfrm>
            <a:off x="236916" y="4768244"/>
            <a:ext cx="848252" cy="400110"/>
          </a:xfrm>
          <a:prstGeom prst="rect">
            <a:avLst/>
          </a:prstGeom>
          <a:noFill/>
        </p:spPr>
        <p:txBody>
          <a:bodyPr wrap="square" lIns="91440" tIns="45720" rIns="91440" bIns="45720">
            <a:spAutoFit/>
          </a:bodyPr>
          <a:lstStyle/>
          <a:p>
            <a:pPr algn="ctr"/>
            <a:r>
              <a:rPr lang="en-US" altLang="zh-CN" sz="1000" dirty="0">
                <a:ln w="0"/>
                <a:solidFill>
                  <a:schemeClr val="accent2"/>
                </a:solidFill>
                <a:effectLst>
                  <a:reflection blurRad="6350" stA="53000" endA="300" endPos="35500" dir="5400000" sy="-90000" algn="bl" rotWithShape="0"/>
                </a:effectLst>
                <a:latin typeface="+mn-ea"/>
              </a:rPr>
              <a:t>Open</a:t>
            </a:r>
          </a:p>
          <a:p>
            <a:pPr algn="ctr"/>
            <a:r>
              <a:rPr lang="en-US" altLang="zh-CN" sz="1000" dirty="0">
                <a:ln w="0"/>
                <a:solidFill>
                  <a:schemeClr val="accent2"/>
                </a:solidFill>
                <a:effectLst>
                  <a:reflection blurRad="6350" stA="53000" endA="300" endPos="35500" dir="5400000" sy="-90000" algn="bl" rotWithShape="0"/>
                </a:effectLst>
                <a:latin typeface="+mn-ea"/>
              </a:rPr>
              <a:t>census</a:t>
            </a:r>
            <a:endParaRPr lang="zh-CN" altLang="en-US" sz="1000" dirty="0">
              <a:ln w="0"/>
              <a:solidFill>
                <a:schemeClr val="accent2"/>
              </a:solidFill>
              <a:effectLst>
                <a:reflection blurRad="6350" stA="53000" endA="300" endPos="35500" dir="5400000" sy="-90000" algn="bl" rotWithShape="0"/>
              </a:effectLst>
              <a:latin typeface="+mn-ea"/>
            </a:endParaRPr>
          </a:p>
        </p:txBody>
      </p:sp>
      <p:sp>
        <p:nvSpPr>
          <p:cNvPr id="65" name="标题 3">
            <a:extLst>
              <a:ext uri="{FF2B5EF4-FFF2-40B4-BE49-F238E27FC236}">
                <a16:creationId xmlns:a16="http://schemas.microsoft.com/office/drawing/2014/main" id="{898CE525-5C94-A486-62A9-4584CEE086F2}"/>
              </a:ext>
            </a:extLst>
          </p:cNvPr>
          <p:cNvSpPr txBox="1"/>
          <p:nvPr/>
        </p:nvSpPr>
        <p:spPr>
          <a:xfrm>
            <a:off x="285726" y="419101"/>
            <a:ext cx="7917115"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a:solidFill>
                  <a:srgbClr val="445185"/>
                </a:solidFill>
                <a:latin typeface="+mn-ea"/>
                <a:ea typeface="+mn-ea"/>
              </a:rPr>
              <a:t>Serverless</a:t>
            </a:r>
            <a:r>
              <a:rPr lang="zh-CN" altLang="en-US" sz="2400" b="1" i="1" dirty="0">
                <a:solidFill>
                  <a:srgbClr val="445185"/>
                </a:solidFill>
                <a:latin typeface="+mn-ea"/>
                <a:ea typeface="+mn-ea"/>
              </a:rPr>
              <a:t>架构支持多产品形态，打造云原生消息产品矩阵</a:t>
            </a:r>
          </a:p>
        </p:txBody>
      </p:sp>
    </p:spTree>
    <p:extLst>
      <p:ext uri="{BB962C8B-B14F-4D97-AF65-F5344CB8AC3E}">
        <p14:creationId xmlns:p14="http://schemas.microsoft.com/office/powerpoint/2010/main" val="352371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363E7D"/>
                </a:solidFill>
                <a:latin typeface="黑体" panose="02010609060101010101" charset="-122"/>
                <a:ea typeface="黑体" panose="02010609060101010101" charset="-122"/>
              </a:rPr>
              <a:t>目录</a:t>
            </a: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i="1" dirty="0">
                <a:solidFill>
                  <a:srgbClr val="363E7D"/>
                </a:solidFill>
                <a:latin typeface="黑体" panose="02010609060101010101" charset="-122"/>
                <a:ea typeface="黑体" panose="02010609060101010101" charset="-122"/>
              </a:rPr>
              <a:t>CONTENTS</a:t>
            </a:r>
          </a:p>
        </p:txBody>
      </p:sp>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p>
        </p:txBody>
      </p:sp>
      <p:sp>
        <p:nvSpPr>
          <p:cNvPr id="45" name="副标题 13"/>
          <p:cNvSpPr txBox="1"/>
          <p:nvPr/>
        </p:nvSpPr>
        <p:spPr>
          <a:xfrm>
            <a:off x="1850121" y="2147522"/>
            <a:ext cx="5230410"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b="1" dirty="0" err="1">
                <a:solidFill>
                  <a:srgbClr val="363E7D"/>
                </a:solidFill>
                <a:latin typeface="+mn-ea"/>
                <a:cs typeface="Times New Roman" panose="02020603050405020304" pitchFamily="18" charset="0"/>
              </a:rPr>
              <a:t>RocketMQ</a:t>
            </a:r>
            <a:r>
              <a:rPr lang="zh-CN" altLang="en-US" sz="3000" b="1" dirty="0">
                <a:solidFill>
                  <a:srgbClr val="363E7D"/>
                </a:solidFill>
                <a:latin typeface="+mn-ea"/>
                <a:cs typeface="Times New Roman" panose="02020603050405020304" pitchFamily="18" charset="0"/>
              </a:rPr>
              <a:t> </a:t>
            </a:r>
            <a:r>
              <a:rPr lang="en-US" altLang="zh-CN" sz="3000" b="1" dirty="0">
                <a:solidFill>
                  <a:srgbClr val="363E7D"/>
                </a:solidFill>
                <a:latin typeface="+mn-ea"/>
                <a:cs typeface="Times New Roman" panose="02020603050405020304" pitchFamily="18" charset="0"/>
              </a:rPr>
              <a:t>Serverless</a:t>
            </a:r>
            <a:r>
              <a:rPr lang="zh-CN" altLang="en-US" sz="3000" b="1" dirty="0">
                <a:solidFill>
                  <a:srgbClr val="363E7D"/>
                </a:solidFill>
                <a:latin typeface="+mn-ea"/>
                <a:cs typeface="Times New Roman" panose="02020603050405020304" pitchFamily="18" charset="0"/>
              </a:rPr>
              <a:t>化历程</a:t>
            </a: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p>
        </p:txBody>
      </p:sp>
      <p:sp>
        <p:nvSpPr>
          <p:cNvPr id="64" name="副标题 13"/>
          <p:cNvSpPr txBox="1"/>
          <p:nvPr/>
        </p:nvSpPr>
        <p:spPr>
          <a:xfrm>
            <a:off x="1850121" y="3061076"/>
            <a:ext cx="5942509"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b="1" dirty="0" err="1">
                <a:solidFill>
                  <a:srgbClr val="363E7D"/>
                </a:solidFill>
                <a:latin typeface="+mn-ea"/>
              </a:rPr>
              <a:t>RocketMQ</a:t>
            </a:r>
            <a:r>
              <a:rPr lang="zh-CN" altLang="en-US" sz="3000" b="1" dirty="0">
                <a:solidFill>
                  <a:srgbClr val="363E7D"/>
                </a:solidFill>
                <a:latin typeface="+mn-ea"/>
              </a:rPr>
              <a:t> </a:t>
            </a:r>
            <a:r>
              <a:rPr lang="en-US" altLang="zh-CN" sz="3000" b="1" dirty="0">
                <a:solidFill>
                  <a:srgbClr val="363E7D"/>
                </a:solidFill>
                <a:latin typeface="+mn-ea"/>
              </a:rPr>
              <a:t>5.0</a:t>
            </a:r>
            <a:r>
              <a:rPr lang="zh-CN" altLang="en-US" sz="3000" b="1" dirty="0">
                <a:solidFill>
                  <a:srgbClr val="363E7D"/>
                </a:solidFill>
                <a:latin typeface="+mn-ea"/>
              </a:rPr>
              <a:t>架构全景</a:t>
            </a: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p>
        </p:txBody>
      </p:sp>
      <p:sp>
        <p:nvSpPr>
          <p:cNvPr id="67" name="副标题 13"/>
          <p:cNvSpPr txBox="1"/>
          <p:nvPr/>
        </p:nvSpPr>
        <p:spPr>
          <a:xfrm>
            <a:off x="1850121" y="3996245"/>
            <a:ext cx="5521723"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b="1" dirty="0" err="1">
                <a:solidFill>
                  <a:srgbClr val="363E7D"/>
                </a:solidFill>
                <a:latin typeface="+mn-ea"/>
              </a:rPr>
              <a:t>RocketMQ</a:t>
            </a:r>
            <a:r>
              <a:rPr lang="zh-CN" altLang="en-US" sz="3000" b="1" dirty="0">
                <a:solidFill>
                  <a:srgbClr val="363E7D"/>
                </a:solidFill>
                <a:latin typeface="+mn-ea"/>
              </a:rPr>
              <a:t> </a:t>
            </a:r>
            <a:r>
              <a:rPr lang="en-US" altLang="zh-CN" sz="3000" b="1" dirty="0">
                <a:solidFill>
                  <a:srgbClr val="363E7D"/>
                </a:solidFill>
                <a:latin typeface="+mn-ea"/>
              </a:rPr>
              <a:t>Serverless</a:t>
            </a:r>
            <a:r>
              <a:rPr lang="zh-CN" altLang="en-US" sz="3000" b="1" dirty="0">
                <a:solidFill>
                  <a:srgbClr val="363E7D"/>
                </a:solidFill>
                <a:latin typeface="+mn-ea"/>
              </a:rPr>
              <a:t>技术详解</a:t>
            </a:r>
          </a:p>
        </p:txBody>
      </p:sp>
      <p:sp>
        <p:nvSpPr>
          <p:cNvPr id="68" name="椭圆 67"/>
          <p:cNvSpPr/>
          <p:nvPr/>
        </p:nvSpPr>
        <p:spPr>
          <a:xfrm>
            <a:off x="984759" y="4870280"/>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副标题 13"/>
          <p:cNvSpPr txBox="1"/>
          <p:nvPr/>
        </p:nvSpPr>
        <p:spPr>
          <a:xfrm>
            <a:off x="979997" y="4964023"/>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04</a:t>
            </a:r>
          </a:p>
        </p:txBody>
      </p:sp>
      <p:sp>
        <p:nvSpPr>
          <p:cNvPr id="70" name="副标题 13"/>
          <p:cNvSpPr txBox="1"/>
          <p:nvPr/>
        </p:nvSpPr>
        <p:spPr>
          <a:xfrm>
            <a:off x="1850121" y="4909799"/>
            <a:ext cx="2000415" cy="48289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None/>
            </a:pPr>
            <a:r>
              <a:rPr lang="zh-CN" altLang="en-US" sz="3000" b="1" dirty="0">
                <a:solidFill>
                  <a:srgbClr val="363E7D"/>
                </a:solidFill>
                <a:latin typeface="+mn-ea"/>
              </a:rPr>
              <a:t>未来展望</a:t>
            </a: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a:xfrm>
            <a:off x="1022985" y="764540"/>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000" b="1" dirty="0">
                <a:solidFill>
                  <a:srgbClr val="445185"/>
                </a:solidFill>
                <a:latin typeface="黑体" panose="02010609060101010101" charset="-122"/>
                <a:ea typeface="黑体" panose="02010609060101010101" charset="-122"/>
                <a:cs typeface="Raleway"/>
              </a:rPr>
              <a:t>THANK YOU</a:t>
            </a:r>
          </a:p>
          <a:p>
            <a:r>
              <a:rPr lang="en-US" sz="2400" dirty="0">
                <a:solidFill>
                  <a:srgbClr val="445185"/>
                </a:solidFill>
                <a:latin typeface="黑体" panose="02010609060101010101" charset="-122"/>
                <a:ea typeface="黑体" panose="02010609060101010101" charset="-122"/>
                <a:cs typeface="Raleway"/>
              </a:rPr>
              <a:t> QUESTIONS?</a:t>
            </a: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4"/>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扫码添加讲师联系方式</a:t>
            </a:r>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5"/>
            </p:custDataLst>
          </p:nvPr>
        </p:nvSpPr>
        <p:spPr>
          <a:xfrm>
            <a:off x="9926955" y="1283970"/>
            <a:ext cx="1642110" cy="164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6"/>
            </p:custDataLst>
          </p:nvPr>
        </p:nvSpPr>
        <p:spPr>
          <a:xfrm>
            <a:off x="9367520" y="2924810"/>
            <a:ext cx="2567940" cy="583565"/>
          </a:xfrm>
          <a:prstGeom prst="rect">
            <a:avLst/>
          </a:prstGeom>
          <a:noFill/>
        </p:spPr>
        <p:txBody>
          <a:bodyPr wrap="square" rtlCol="0">
            <a:spAutoFit/>
          </a:bodyPr>
          <a:lstStyle/>
          <a:p>
            <a:pPr algn="ctr"/>
            <a:r>
              <a:rPr lang="zh-CN" altLang="en-US" sz="1600" b="1" dirty="0">
                <a:solidFill>
                  <a:srgbClr val="445185"/>
                </a:solidFill>
                <a:latin typeface="阿里巴巴普惠体 R" panose="00020600040101010101" charset="-122"/>
                <a:ea typeface="阿里巴巴普惠体 R" panose="00020600040101010101" charset="-122"/>
              </a:rPr>
              <a:t>欢迎扫码打卡</a:t>
            </a:r>
          </a:p>
          <a:p>
            <a:pPr algn="ctr"/>
            <a:r>
              <a:rPr lang="zh-CN" altLang="en-US" sz="1600" b="1" dirty="0">
                <a:solidFill>
                  <a:srgbClr val="445185"/>
                </a:solidFill>
                <a:latin typeface="阿里巴巴普惠体 R" panose="00020600040101010101" charset="-122"/>
                <a:ea typeface="阿里巴巴普惠体 R" panose="00020600040101010101" charset="-122"/>
              </a:rPr>
              <a:t>积分可兑换对应礼品哟！</a:t>
            </a:r>
          </a:p>
        </p:txBody>
      </p:sp>
      <p:pic>
        <p:nvPicPr>
          <p:cNvPr id="2" name="图片 1" descr="李凯"/>
          <p:cNvPicPr>
            <a:picLocks noChangeAspect="1"/>
          </p:cNvPicPr>
          <p:nvPr/>
        </p:nvPicPr>
        <p:blipFill>
          <a:blip r:embed="rId9"/>
          <a:stretch>
            <a:fillRect/>
          </a:stretch>
        </p:blipFill>
        <p:spPr>
          <a:xfrm>
            <a:off x="9797415" y="1172210"/>
            <a:ext cx="1771650" cy="1752600"/>
          </a:xfrm>
          <a:prstGeom prst="rect">
            <a:avLst/>
          </a:prstGeom>
        </p:spPr>
      </p:pic>
      <p:pic>
        <p:nvPicPr>
          <p:cNvPr id="7" name="图片 6">
            <a:extLst>
              <a:ext uri="{FF2B5EF4-FFF2-40B4-BE49-F238E27FC236}">
                <a16:creationId xmlns:a16="http://schemas.microsoft.com/office/drawing/2014/main" id="{E0092423-8A0E-F10B-340A-D0DC18F123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5225" y="3881755"/>
            <a:ext cx="1193165" cy="12020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08DE03-4B33-5596-3AE6-CF8E34AAC9DE}"/>
              </a:ext>
            </a:extLst>
          </p:cNvPr>
          <p:cNvSpPr/>
          <p:nvPr/>
        </p:nvSpPr>
        <p:spPr>
          <a:xfrm>
            <a:off x="1213805" y="1624507"/>
            <a:ext cx="9281917"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 altLang="zh-CN" sz="4400" b="1" dirty="0" err="1">
                <a:solidFill>
                  <a:srgbClr val="445185"/>
                </a:solidFill>
                <a:latin typeface="+mn-ea"/>
                <a:cs typeface="微软雅黑" panose="020B0503020204020204" charset="-122"/>
              </a:rPr>
              <a:t>RocketMQ</a:t>
            </a:r>
            <a:r>
              <a:rPr lang="en" altLang="zh-CN" sz="4400" b="1" dirty="0">
                <a:solidFill>
                  <a:srgbClr val="445185"/>
                </a:solidFill>
                <a:latin typeface="+mn-ea"/>
                <a:cs typeface="微软雅黑" panose="020B0503020204020204" charset="-122"/>
              </a:rPr>
              <a:t> Serverless</a:t>
            </a:r>
            <a:r>
              <a:rPr lang="zh-CN" altLang="en-US" sz="4400" b="1" dirty="0">
                <a:solidFill>
                  <a:srgbClr val="445185"/>
                </a:solidFill>
                <a:latin typeface="+mn-ea"/>
                <a:cs typeface="微软雅黑" panose="020B0503020204020204" charset="-122"/>
              </a:rPr>
              <a:t>化历程</a:t>
            </a:r>
          </a:p>
          <a:p>
            <a:pPr algn="ctr">
              <a:lnSpc>
                <a:spcPct val="140000"/>
              </a:lnSpc>
            </a:pPr>
            <a:r>
              <a:rPr lang="zh-CN" altLang="en-US" dirty="0">
                <a:solidFill>
                  <a:srgbClr val="445185"/>
                </a:solidFill>
                <a:latin typeface="+mn-ea"/>
                <a:cs typeface="微软雅黑" panose="020B0503020204020204" charset="-122"/>
              </a:rPr>
              <a:t>诞生即开源，内部孵化数载，捐赠</a:t>
            </a:r>
            <a:r>
              <a:rPr lang="en" altLang="zh-CN" dirty="0">
                <a:solidFill>
                  <a:srgbClr val="445185"/>
                </a:solidFill>
                <a:latin typeface="+mn-ea"/>
                <a:cs typeface="微软雅黑" panose="020B0503020204020204" charset="-122"/>
              </a:rPr>
              <a:t>Apache</a:t>
            </a:r>
            <a:r>
              <a:rPr lang="zh-CN" altLang="en" dirty="0">
                <a:solidFill>
                  <a:srgbClr val="445185"/>
                </a:solidFill>
                <a:latin typeface="+mn-ea"/>
                <a:cs typeface="微软雅黑" panose="020B0503020204020204" charset="-122"/>
              </a:rPr>
              <a:t>，</a:t>
            </a:r>
            <a:r>
              <a:rPr lang="en" altLang="zh-CN" dirty="0">
                <a:solidFill>
                  <a:srgbClr val="445185"/>
                </a:solidFill>
                <a:latin typeface="+mn-ea"/>
                <a:cs typeface="微软雅黑" panose="020B0503020204020204" charset="-122"/>
              </a:rPr>
              <a:t>5.0 </a:t>
            </a:r>
            <a:r>
              <a:rPr lang="zh-CN" altLang="en-US" dirty="0">
                <a:solidFill>
                  <a:srgbClr val="445185"/>
                </a:solidFill>
                <a:latin typeface="+mn-ea"/>
                <a:cs typeface="微软雅黑" panose="020B0503020204020204" charset="-122"/>
              </a:rPr>
              <a:t>存算分离，到如今的</a:t>
            </a:r>
            <a:r>
              <a:rPr lang="en" altLang="zh-CN" dirty="0">
                <a:solidFill>
                  <a:srgbClr val="445185"/>
                </a:solidFill>
                <a:latin typeface="+mn-ea"/>
                <a:cs typeface="微软雅黑" panose="020B0503020204020204" charset="-122"/>
              </a:rPr>
              <a:t>Serverless</a:t>
            </a:r>
            <a:r>
              <a:rPr lang="zh-CN" altLang="en-US" dirty="0">
                <a:solidFill>
                  <a:srgbClr val="445185"/>
                </a:solidFill>
                <a:latin typeface="+mn-ea"/>
                <a:cs typeface="微软雅黑" panose="020B0503020204020204" charset="-122"/>
              </a:rPr>
              <a:t>化，</a:t>
            </a:r>
            <a:r>
              <a:rPr lang="en" altLang="zh-CN" dirty="0" err="1">
                <a:solidFill>
                  <a:srgbClr val="445185"/>
                </a:solidFill>
                <a:latin typeface="+mn-ea"/>
                <a:cs typeface="微软雅黑" panose="020B0503020204020204" charset="-122"/>
              </a:rPr>
              <a:t>RocketMQ</a:t>
            </a:r>
            <a:r>
              <a:rPr lang="zh-CN" altLang="en-US" dirty="0">
                <a:solidFill>
                  <a:srgbClr val="445185"/>
                </a:solidFill>
                <a:latin typeface="+mn-ea"/>
                <a:cs typeface="微软雅黑" panose="020B0503020204020204" charset="-122"/>
              </a:rPr>
              <a:t>一直在与时俱进、不断突破</a:t>
            </a:r>
          </a:p>
        </p:txBody>
      </p:sp>
    </p:spTree>
    <p:extLst>
      <p:ext uri="{BB962C8B-B14F-4D97-AF65-F5344CB8AC3E}">
        <p14:creationId xmlns:p14="http://schemas.microsoft.com/office/powerpoint/2010/main" val="22207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3200" b="1" i="1" dirty="0" err="1">
                <a:solidFill>
                  <a:srgbClr val="445185"/>
                </a:solidFill>
                <a:latin typeface="+mn-ea"/>
                <a:ea typeface="+mn-ea"/>
              </a:rPr>
              <a:t>RocketMQ</a:t>
            </a:r>
            <a:r>
              <a:rPr lang="en" altLang="zh-CN" sz="3200" b="1" i="1" dirty="0">
                <a:solidFill>
                  <a:srgbClr val="445185"/>
                </a:solidFill>
                <a:latin typeface="+mn-ea"/>
                <a:ea typeface="+mn-ea"/>
              </a:rPr>
              <a:t> Serverless</a:t>
            </a:r>
            <a:r>
              <a:rPr lang="zh-CN" altLang="en-US" sz="3200" b="1" i="1" dirty="0">
                <a:solidFill>
                  <a:srgbClr val="445185"/>
                </a:solidFill>
                <a:latin typeface="+mn-ea"/>
                <a:ea typeface="+mn-ea"/>
              </a:rPr>
              <a:t>化历程</a:t>
            </a:r>
          </a:p>
        </p:txBody>
      </p:sp>
      <p:sp>
        <p:nvSpPr>
          <p:cNvPr id="29" name="椭圆 28">
            <a:extLst>
              <a:ext uri="{FF2B5EF4-FFF2-40B4-BE49-F238E27FC236}">
                <a16:creationId xmlns:a16="http://schemas.microsoft.com/office/drawing/2014/main" id="{E390DD01-CDDF-9789-0BB4-544D91755FDF}"/>
              </a:ext>
            </a:extLst>
          </p:cNvPr>
          <p:cNvSpPr/>
          <p:nvPr/>
        </p:nvSpPr>
        <p:spPr>
          <a:xfrm>
            <a:off x="704868" y="2745223"/>
            <a:ext cx="1229990" cy="122999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zh-CN" altLang="en-US" b="1" dirty="0">
                <a:solidFill>
                  <a:schemeClr val="accent2"/>
                </a:solidFill>
              </a:rPr>
              <a:t>开源</a:t>
            </a:r>
          </a:p>
        </p:txBody>
      </p:sp>
      <p:sp>
        <p:nvSpPr>
          <p:cNvPr id="30" name="椭圆 29">
            <a:extLst>
              <a:ext uri="{FF2B5EF4-FFF2-40B4-BE49-F238E27FC236}">
                <a16:creationId xmlns:a16="http://schemas.microsoft.com/office/drawing/2014/main" id="{3AAE4C87-C0E7-B8E3-9C12-B3F1C0993C52}"/>
              </a:ext>
            </a:extLst>
          </p:cNvPr>
          <p:cNvSpPr/>
          <p:nvPr/>
        </p:nvSpPr>
        <p:spPr>
          <a:xfrm>
            <a:off x="2362386" y="2749269"/>
            <a:ext cx="1229990" cy="122999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zh-CN" altLang="en-US" b="1" dirty="0">
                <a:solidFill>
                  <a:schemeClr val="accent2"/>
                </a:solidFill>
              </a:rPr>
              <a:t>公测</a:t>
            </a:r>
          </a:p>
        </p:txBody>
      </p:sp>
      <p:sp>
        <p:nvSpPr>
          <p:cNvPr id="31" name="椭圆 30">
            <a:extLst>
              <a:ext uri="{FF2B5EF4-FFF2-40B4-BE49-F238E27FC236}">
                <a16:creationId xmlns:a16="http://schemas.microsoft.com/office/drawing/2014/main" id="{55980F26-D0B4-722C-388A-827F1E04635B}"/>
              </a:ext>
            </a:extLst>
          </p:cNvPr>
          <p:cNvSpPr/>
          <p:nvPr/>
        </p:nvSpPr>
        <p:spPr>
          <a:xfrm>
            <a:off x="4019904" y="2745223"/>
            <a:ext cx="1229990" cy="122999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zh-CN" altLang="en-US" b="1" dirty="0">
                <a:solidFill>
                  <a:schemeClr val="accent2"/>
                </a:solidFill>
              </a:rPr>
              <a:t>商业化</a:t>
            </a:r>
          </a:p>
        </p:txBody>
      </p:sp>
      <p:sp>
        <p:nvSpPr>
          <p:cNvPr id="32" name="椭圆 31">
            <a:extLst>
              <a:ext uri="{FF2B5EF4-FFF2-40B4-BE49-F238E27FC236}">
                <a16:creationId xmlns:a16="http://schemas.microsoft.com/office/drawing/2014/main" id="{B720EC01-9BCD-643F-1A88-DB75A9B8B860}"/>
              </a:ext>
            </a:extLst>
          </p:cNvPr>
          <p:cNvSpPr/>
          <p:nvPr/>
        </p:nvSpPr>
        <p:spPr>
          <a:xfrm>
            <a:off x="5672702" y="2745223"/>
            <a:ext cx="1229990" cy="122999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en-US" altLang="zh-CN" b="1" dirty="0">
                <a:solidFill>
                  <a:schemeClr val="accent2"/>
                </a:solidFill>
              </a:rPr>
              <a:t>4.0</a:t>
            </a:r>
            <a:endParaRPr kumimoji="1" lang="zh-CN" altLang="en-US" b="1" dirty="0">
              <a:solidFill>
                <a:schemeClr val="accent2"/>
              </a:solidFill>
            </a:endParaRPr>
          </a:p>
        </p:txBody>
      </p:sp>
      <p:sp>
        <p:nvSpPr>
          <p:cNvPr id="33" name="椭圆 32">
            <a:extLst>
              <a:ext uri="{FF2B5EF4-FFF2-40B4-BE49-F238E27FC236}">
                <a16:creationId xmlns:a16="http://schemas.microsoft.com/office/drawing/2014/main" id="{63FC1DA1-98F4-4AC5-B590-F16C2D11AD7F}"/>
              </a:ext>
            </a:extLst>
          </p:cNvPr>
          <p:cNvSpPr/>
          <p:nvPr/>
        </p:nvSpPr>
        <p:spPr>
          <a:xfrm>
            <a:off x="7325500" y="2745223"/>
            <a:ext cx="1229990" cy="122999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en-US" altLang="zh-CN" b="1" dirty="0"/>
              <a:t>5.0</a:t>
            </a:r>
            <a:endParaRPr kumimoji="1" lang="zh-CN" altLang="en-US" b="1" dirty="0"/>
          </a:p>
        </p:txBody>
      </p:sp>
      <p:sp>
        <p:nvSpPr>
          <p:cNvPr id="34" name="椭圆 33">
            <a:extLst>
              <a:ext uri="{FF2B5EF4-FFF2-40B4-BE49-F238E27FC236}">
                <a16:creationId xmlns:a16="http://schemas.microsoft.com/office/drawing/2014/main" id="{0B3B6B87-01F3-0E73-53D1-5EC6685E834F}"/>
              </a:ext>
            </a:extLst>
          </p:cNvPr>
          <p:cNvSpPr/>
          <p:nvPr/>
        </p:nvSpPr>
        <p:spPr>
          <a:xfrm>
            <a:off x="8978298" y="2256818"/>
            <a:ext cx="2204895" cy="2206800"/>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kumimoji="1" lang="en-US" altLang="zh-CN" sz="1600" b="1" dirty="0">
                <a:solidFill>
                  <a:srgbClr val="C00000"/>
                </a:solidFill>
              </a:rPr>
              <a:t>RocketMQ5.0</a:t>
            </a:r>
          </a:p>
          <a:p>
            <a:pPr algn="ctr"/>
            <a:r>
              <a:rPr kumimoji="1" lang="en-US" altLang="zh-CN" sz="1600" b="1" dirty="0">
                <a:solidFill>
                  <a:srgbClr val="C00000"/>
                </a:solidFill>
              </a:rPr>
              <a:t>Serverless</a:t>
            </a:r>
            <a:r>
              <a:rPr kumimoji="1" lang="zh-CN" altLang="en-US" sz="1600" b="1" dirty="0">
                <a:solidFill>
                  <a:srgbClr val="C00000"/>
                </a:solidFill>
              </a:rPr>
              <a:t>版</a:t>
            </a:r>
          </a:p>
        </p:txBody>
      </p:sp>
      <p:cxnSp>
        <p:nvCxnSpPr>
          <p:cNvPr id="37" name="直线箭头连接符 36">
            <a:extLst>
              <a:ext uri="{FF2B5EF4-FFF2-40B4-BE49-F238E27FC236}">
                <a16:creationId xmlns:a16="http://schemas.microsoft.com/office/drawing/2014/main" id="{764BF39F-5854-254B-3082-A08C09E238E8}"/>
              </a:ext>
            </a:extLst>
          </p:cNvPr>
          <p:cNvCxnSpPr>
            <a:stCxn id="29" idx="6"/>
            <a:endCxn id="30" idx="2"/>
          </p:cNvCxnSpPr>
          <p:nvPr/>
        </p:nvCxnSpPr>
        <p:spPr>
          <a:xfrm>
            <a:off x="1934858" y="3360218"/>
            <a:ext cx="427528" cy="40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直线箭头连接符 38">
            <a:extLst>
              <a:ext uri="{FF2B5EF4-FFF2-40B4-BE49-F238E27FC236}">
                <a16:creationId xmlns:a16="http://schemas.microsoft.com/office/drawing/2014/main" id="{F9737D27-3011-EC8D-AAE5-B494C4F33A5E}"/>
              </a:ext>
            </a:extLst>
          </p:cNvPr>
          <p:cNvCxnSpPr>
            <a:stCxn id="30" idx="6"/>
            <a:endCxn id="31" idx="2"/>
          </p:cNvCxnSpPr>
          <p:nvPr/>
        </p:nvCxnSpPr>
        <p:spPr>
          <a:xfrm flipV="1">
            <a:off x="3592376" y="3360218"/>
            <a:ext cx="427528" cy="40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直线箭头连接符 40">
            <a:extLst>
              <a:ext uri="{FF2B5EF4-FFF2-40B4-BE49-F238E27FC236}">
                <a16:creationId xmlns:a16="http://schemas.microsoft.com/office/drawing/2014/main" id="{D1DEFB63-8089-D1B0-613F-7FC09088CCFA}"/>
              </a:ext>
            </a:extLst>
          </p:cNvPr>
          <p:cNvCxnSpPr>
            <a:stCxn id="31" idx="6"/>
            <a:endCxn id="32" idx="2"/>
          </p:cNvCxnSpPr>
          <p:nvPr/>
        </p:nvCxnSpPr>
        <p:spPr>
          <a:xfrm>
            <a:off x="5249894" y="3360218"/>
            <a:ext cx="42280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直线箭头连接符 42">
            <a:extLst>
              <a:ext uri="{FF2B5EF4-FFF2-40B4-BE49-F238E27FC236}">
                <a16:creationId xmlns:a16="http://schemas.microsoft.com/office/drawing/2014/main" id="{78A8F1C4-F403-A6A0-96D7-432D353A8C72}"/>
              </a:ext>
            </a:extLst>
          </p:cNvPr>
          <p:cNvCxnSpPr>
            <a:stCxn id="32" idx="6"/>
            <a:endCxn id="33" idx="2"/>
          </p:cNvCxnSpPr>
          <p:nvPr/>
        </p:nvCxnSpPr>
        <p:spPr>
          <a:xfrm>
            <a:off x="6902692" y="3360218"/>
            <a:ext cx="42280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直线箭头连接符 44">
            <a:extLst>
              <a:ext uri="{FF2B5EF4-FFF2-40B4-BE49-F238E27FC236}">
                <a16:creationId xmlns:a16="http://schemas.microsoft.com/office/drawing/2014/main" id="{09A268EF-B995-91B2-766E-36716214AFC0}"/>
              </a:ext>
            </a:extLst>
          </p:cNvPr>
          <p:cNvCxnSpPr>
            <a:stCxn id="33" idx="6"/>
            <a:endCxn id="34" idx="2"/>
          </p:cNvCxnSpPr>
          <p:nvPr/>
        </p:nvCxnSpPr>
        <p:spPr>
          <a:xfrm>
            <a:off x="8555490" y="3360218"/>
            <a:ext cx="42280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8" name="文本框 47">
            <a:extLst>
              <a:ext uri="{FF2B5EF4-FFF2-40B4-BE49-F238E27FC236}">
                <a16:creationId xmlns:a16="http://schemas.microsoft.com/office/drawing/2014/main" id="{6BBE1D29-3151-43EF-CD97-725BC430759D}"/>
              </a:ext>
            </a:extLst>
          </p:cNvPr>
          <p:cNvSpPr txBox="1"/>
          <p:nvPr/>
        </p:nvSpPr>
        <p:spPr>
          <a:xfrm>
            <a:off x="345879" y="4062942"/>
            <a:ext cx="1947969" cy="523220"/>
          </a:xfrm>
          <a:prstGeom prst="rect">
            <a:avLst/>
          </a:prstGeom>
          <a:noFill/>
        </p:spPr>
        <p:txBody>
          <a:bodyPr wrap="none" rtlCol="0">
            <a:spAutoFit/>
          </a:bodyPr>
          <a:lstStyle/>
          <a:p>
            <a:pPr algn="ctr"/>
            <a:r>
              <a:rPr kumimoji="1" lang="en-US" altLang="zh-CN" sz="1400" b="1" dirty="0">
                <a:latin typeface="+mn-ea"/>
              </a:rPr>
              <a:t>2012 </a:t>
            </a:r>
            <a:r>
              <a:rPr kumimoji="1" lang="zh-CN" altLang="en-US" sz="1400" b="1" dirty="0">
                <a:latin typeface="+mn-ea"/>
              </a:rPr>
              <a:t>年</a:t>
            </a:r>
            <a:endParaRPr kumimoji="1" lang="en-US" altLang="zh-CN" sz="1400" b="1" dirty="0">
              <a:latin typeface="+mn-ea"/>
            </a:endParaRPr>
          </a:p>
          <a:p>
            <a:pPr algn="ctr"/>
            <a:r>
              <a:rPr kumimoji="1" lang="en" altLang="zh-CN" sz="1400" dirty="0" err="1">
                <a:latin typeface="+mn-ea"/>
              </a:rPr>
              <a:t>RocketMQ</a:t>
            </a:r>
            <a:r>
              <a:rPr kumimoji="1" lang="en" altLang="zh-CN" sz="1400" dirty="0">
                <a:latin typeface="+mn-ea"/>
              </a:rPr>
              <a:t> </a:t>
            </a:r>
            <a:r>
              <a:rPr kumimoji="1" lang="zh-CN" altLang="en-US" sz="1400" dirty="0">
                <a:latin typeface="+mn-ea"/>
              </a:rPr>
              <a:t>诞生即开源</a:t>
            </a:r>
          </a:p>
        </p:txBody>
      </p:sp>
      <p:sp>
        <p:nvSpPr>
          <p:cNvPr id="49" name="文本框 48">
            <a:extLst>
              <a:ext uri="{FF2B5EF4-FFF2-40B4-BE49-F238E27FC236}">
                <a16:creationId xmlns:a16="http://schemas.microsoft.com/office/drawing/2014/main" id="{5B2C5DB6-3C31-F419-8697-ADEB7464398F}"/>
              </a:ext>
            </a:extLst>
          </p:cNvPr>
          <p:cNvSpPr txBox="1"/>
          <p:nvPr/>
        </p:nvSpPr>
        <p:spPr>
          <a:xfrm>
            <a:off x="1848708" y="2010231"/>
            <a:ext cx="2257348" cy="523220"/>
          </a:xfrm>
          <a:prstGeom prst="rect">
            <a:avLst/>
          </a:prstGeom>
          <a:noFill/>
        </p:spPr>
        <p:txBody>
          <a:bodyPr wrap="none" rtlCol="0">
            <a:spAutoFit/>
          </a:bodyPr>
          <a:lstStyle/>
          <a:p>
            <a:pPr algn="ctr"/>
            <a:r>
              <a:rPr kumimoji="1" lang="en-US" altLang="zh-CN" sz="1400" b="1" dirty="0">
                <a:latin typeface="+mn-ea"/>
              </a:rPr>
              <a:t>2014 </a:t>
            </a:r>
            <a:r>
              <a:rPr kumimoji="1" lang="zh-CN" altLang="en-US" sz="1400" b="1" dirty="0">
                <a:latin typeface="+mn-ea"/>
              </a:rPr>
              <a:t>年</a:t>
            </a:r>
            <a:endParaRPr kumimoji="1" lang="en-US" altLang="zh-CN" sz="1400" b="1" dirty="0">
              <a:latin typeface="+mn-ea"/>
            </a:endParaRPr>
          </a:p>
          <a:p>
            <a:pPr algn="ctr"/>
            <a:r>
              <a:rPr kumimoji="1" lang="zh-CN" altLang="en" sz="1400" dirty="0">
                <a:latin typeface="+mn-ea"/>
              </a:rPr>
              <a:t>阿里云</a:t>
            </a:r>
            <a:r>
              <a:rPr kumimoji="1" lang="en" altLang="zh-CN" sz="1400" dirty="0" err="1">
                <a:latin typeface="+mn-ea"/>
              </a:rPr>
              <a:t>RocketMQ</a:t>
            </a:r>
            <a:r>
              <a:rPr kumimoji="1" lang="zh-CN" altLang="en" sz="1400" dirty="0">
                <a:latin typeface="+mn-ea"/>
              </a:rPr>
              <a:t>上线</a:t>
            </a:r>
            <a:r>
              <a:rPr kumimoji="1" lang="zh-CN" altLang="en-US" sz="1400" dirty="0">
                <a:latin typeface="+mn-ea"/>
              </a:rPr>
              <a:t>公测</a:t>
            </a:r>
          </a:p>
        </p:txBody>
      </p:sp>
      <p:sp>
        <p:nvSpPr>
          <p:cNvPr id="50" name="文本框 49">
            <a:extLst>
              <a:ext uri="{FF2B5EF4-FFF2-40B4-BE49-F238E27FC236}">
                <a16:creationId xmlns:a16="http://schemas.microsoft.com/office/drawing/2014/main" id="{A7FDA3AC-1BD2-4996-C8A2-7227A3E19B18}"/>
              </a:ext>
            </a:extLst>
          </p:cNvPr>
          <p:cNvSpPr txBox="1"/>
          <p:nvPr/>
        </p:nvSpPr>
        <p:spPr>
          <a:xfrm>
            <a:off x="2443433" y="4062942"/>
            <a:ext cx="4382931" cy="954107"/>
          </a:xfrm>
          <a:prstGeom prst="rect">
            <a:avLst/>
          </a:prstGeom>
          <a:noFill/>
        </p:spPr>
        <p:txBody>
          <a:bodyPr wrap="none" rtlCol="0">
            <a:spAutoFit/>
          </a:bodyPr>
          <a:lstStyle/>
          <a:p>
            <a:pPr algn="ctr"/>
            <a:r>
              <a:rPr kumimoji="1" lang="en-US" altLang="zh-CN" sz="1400" b="1" dirty="0">
                <a:latin typeface="+mn-ea"/>
              </a:rPr>
              <a:t>2016 </a:t>
            </a:r>
            <a:r>
              <a:rPr kumimoji="1" lang="zh-CN" altLang="en-US" sz="1400" b="1" dirty="0">
                <a:latin typeface="+mn-ea"/>
              </a:rPr>
              <a:t>年</a:t>
            </a:r>
            <a:endParaRPr kumimoji="1" lang="en-US" altLang="zh-CN" sz="1400" b="1" dirty="0">
              <a:latin typeface="+mn-ea"/>
            </a:endParaRPr>
          </a:p>
          <a:p>
            <a:pPr algn="ctr"/>
            <a:r>
              <a:rPr kumimoji="1" lang="zh-CN" altLang="en-US" sz="1400" dirty="0">
                <a:latin typeface="+mn-ea"/>
              </a:rPr>
              <a:t>阿里云 </a:t>
            </a:r>
            <a:r>
              <a:rPr kumimoji="1" lang="en" altLang="zh-CN" sz="1400" dirty="0" err="1">
                <a:latin typeface="+mn-ea"/>
              </a:rPr>
              <a:t>RocketMQ</a:t>
            </a:r>
            <a:r>
              <a:rPr kumimoji="1" lang="en" altLang="zh-CN" sz="1400" dirty="0">
                <a:latin typeface="+mn-ea"/>
              </a:rPr>
              <a:t> </a:t>
            </a:r>
            <a:r>
              <a:rPr kumimoji="1" lang="zh-CN" altLang="en-US" sz="1400" dirty="0">
                <a:latin typeface="+mn-ea"/>
              </a:rPr>
              <a:t>商业化</a:t>
            </a:r>
          </a:p>
          <a:p>
            <a:pPr algn="ctr"/>
            <a:r>
              <a:rPr kumimoji="1" lang="zh-CN" altLang="en-US" sz="1400" dirty="0">
                <a:latin typeface="+mn-ea"/>
              </a:rPr>
              <a:t>进入 </a:t>
            </a:r>
            <a:r>
              <a:rPr kumimoji="1" lang="en" altLang="zh-CN" sz="1400" dirty="0">
                <a:latin typeface="+mn-ea"/>
              </a:rPr>
              <a:t>Apache </a:t>
            </a:r>
            <a:r>
              <a:rPr kumimoji="1" lang="zh-CN" altLang="en-US" sz="1400" dirty="0">
                <a:latin typeface="+mn-ea"/>
              </a:rPr>
              <a:t>基金会孵化</a:t>
            </a:r>
          </a:p>
          <a:p>
            <a:pPr algn="ctr"/>
            <a:r>
              <a:rPr kumimoji="1" lang="zh-CN" altLang="en-US" sz="1400" dirty="0">
                <a:latin typeface="+mn-ea"/>
              </a:rPr>
              <a:t>评选为 </a:t>
            </a:r>
            <a:r>
              <a:rPr kumimoji="1" lang="en" altLang="zh-CN" sz="1400" dirty="0" err="1">
                <a:latin typeface="+mn-ea"/>
              </a:rPr>
              <a:t>OSChina</a:t>
            </a:r>
            <a:r>
              <a:rPr kumimoji="1" lang="zh-CN" altLang="en-US" sz="1400" dirty="0">
                <a:latin typeface="+mn-ea"/>
              </a:rPr>
              <a:t>“</a:t>
            </a:r>
            <a:r>
              <a:rPr kumimoji="1" lang="en" altLang="zh-CN" sz="1400" dirty="0">
                <a:latin typeface="+mn-ea"/>
              </a:rPr>
              <a:t>2016 </a:t>
            </a:r>
            <a:r>
              <a:rPr kumimoji="1" lang="zh-CN" altLang="en-US" sz="1400" dirty="0">
                <a:latin typeface="+mn-ea"/>
              </a:rPr>
              <a:t>年度最受欢迎中国开源软件”</a:t>
            </a:r>
          </a:p>
        </p:txBody>
      </p:sp>
      <p:sp>
        <p:nvSpPr>
          <p:cNvPr id="51" name="文本框 50">
            <a:extLst>
              <a:ext uri="{FF2B5EF4-FFF2-40B4-BE49-F238E27FC236}">
                <a16:creationId xmlns:a16="http://schemas.microsoft.com/office/drawing/2014/main" id="{73318375-C59B-7166-0435-604C9850420B}"/>
              </a:ext>
            </a:extLst>
          </p:cNvPr>
          <p:cNvSpPr txBox="1"/>
          <p:nvPr/>
        </p:nvSpPr>
        <p:spPr>
          <a:xfrm>
            <a:off x="5288865" y="1794787"/>
            <a:ext cx="1997663" cy="738664"/>
          </a:xfrm>
          <a:prstGeom prst="rect">
            <a:avLst/>
          </a:prstGeom>
          <a:noFill/>
        </p:spPr>
        <p:txBody>
          <a:bodyPr wrap="none" rtlCol="0">
            <a:spAutoFit/>
          </a:bodyPr>
          <a:lstStyle/>
          <a:p>
            <a:pPr algn="ctr"/>
            <a:r>
              <a:rPr kumimoji="1" lang="en-US" altLang="zh-CN" sz="1400" b="1" dirty="0">
                <a:latin typeface="+mn-ea"/>
              </a:rPr>
              <a:t>2017 </a:t>
            </a:r>
            <a:r>
              <a:rPr kumimoji="1" lang="zh-CN" altLang="en-US" sz="1400" b="1" dirty="0">
                <a:latin typeface="+mn-ea"/>
              </a:rPr>
              <a:t>年</a:t>
            </a:r>
            <a:endParaRPr kumimoji="1" lang="en-US" altLang="zh-CN" sz="1400" b="1" dirty="0">
              <a:latin typeface="+mn-ea"/>
            </a:endParaRPr>
          </a:p>
          <a:p>
            <a:pPr algn="ctr"/>
            <a:r>
              <a:rPr kumimoji="1" lang="en" altLang="zh-CN" sz="1400" dirty="0">
                <a:latin typeface="+mn-ea"/>
              </a:rPr>
              <a:t>Apache </a:t>
            </a:r>
            <a:r>
              <a:rPr kumimoji="1" lang="en" altLang="zh-CN" sz="1400" dirty="0" err="1">
                <a:latin typeface="+mn-ea"/>
              </a:rPr>
              <a:t>RocketMQ</a:t>
            </a:r>
            <a:r>
              <a:rPr kumimoji="1" lang="en" altLang="zh-CN" sz="1400" dirty="0">
                <a:latin typeface="+mn-ea"/>
              </a:rPr>
              <a:t> TLP</a:t>
            </a:r>
          </a:p>
          <a:p>
            <a:pPr algn="ctr"/>
            <a:r>
              <a:rPr kumimoji="1" lang="en" altLang="zh-CN" sz="1400" dirty="0" err="1">
                <a:latin typeface="+mn-ea"/>
              </a:rPr>
              <a:t>RocketMQ</a:t>
            </a:r>
            <a:r>
              <a:rPr kumimoji="1" lang="en" altLang="zh-CN" sz="1400" dirty="0">
                <a:latin typeface="+mn-ea"/>
              </a:rPr>
              <a:t> 4.0</a:t>
            </a:r>
            <a:r>
              <a:rPr kumimoji="1" lang="zh-CN" altLang="en-US" sz="1400" dirty="0">
                <a:latin typeface="+mn-ea"/>
              </a:rPr>
              <a:t>正式发布</a:t>
            </a:r>
          </a:p>
        </p:txBody>
      </p:sp>
      <p:sp>
        <p:nvSpPr>
          <p:cNvPr id="52" name="文本框 51">
            <a:extLst>
              <a:ext uri="{FF2B5EF4-FFF2-40B4-BE49-F238E27FC236}">
                <a16:creationId xmlns:a16="http://schemas.microsoft.com/office/drawing/2014/main" id="{1BDB49BE-2493-1BBD-CC5B-041D778801F9}"/>
              </a:ext>
            </a:extLst>
          </p:cNvPr>
          <p:cNvSpPr txBox="1"/>
          <p:nvPr/>
        </p:nvSpPr>
        <p:spPr>
          <a:xfrm>
            <a:off x="7011394" y="4062942"/>
            <a:ext cx="1858201" cy="954107"/>
          </a:xfrm>
          <a:prstGeom prst="rect">
            <a:avLst/>
          </a:prstGeom>
          <a:noFill/>
        </p:spPr>
        <p:txBody>
          <a:bodyPr wrap="none" rtlCol="0">
            <a:spAutoFit/>
          </a:bodyPr>
          <a:lstStyle/>
          <a:p>
            <a:pPr algn="ctr"/>
            <a:r>
              <a:rPr kumimoji="1" lang="en-US" altLang="zh-CN" sz="1400" b="1" dirty="0">
                <a:latin typeface="+mn-ea"/>
              </a:rPr>
              <a:t>2022 </a:t>
            </a:r>
            <a:r>
              <a:rPr kumimoji="1" lang="zh-CN" altLang="en-US" sz="1400" b="1" dirty="0">
                <a:latin typeface="+mn-ea"/>
              </a:rPr>
              <a:t>年</a:t>
            </a:r>
          </a:p>
          <a:p>
            <a:pPr algn="ctr"/>
            <a:r>
              <a:rPr kumimoji="1" lang="en-US" altLang="zh-CN" sz="1400" dirty="0" err="1">
                <a:latin typeface="+mn-ea"/>
              </a:rPr>
              <a:t>RocketMQ</a:t>
            </a:r>
            <a:r>
              <a:rPr kumimoji="1" lang="en-US" altLang="zh-CN" sz="1400" dirty="0">
                <a:latin typeface="+mn-ea"/>
              </a:rPr>
              <a:t> 5.0 </a:t>
            </a:r>
            <a:r>
              <a:rPr kumimoji="1" lang="zh-CN" altLang="en-US" sz="1400" dirty="0">
                <a:latin typeface="+mn-ea"/>
              </a:rPr>
              <a:t>发布</a:t>
            </a:r>
          </a:p>
          <a:p>
            <a:pPr algn="ctr"/>
            <a:r>
              <a:rPr kumimoji="1" lang="en-US" altLang="zh-CN" sz="1400" dirty="0" err="1">
                <a:latin typeface="+mn-ea"/>
              </a:rPr>
              <a:t>OpenCore</a:t>
            </a:r>
            <a:r>
              <a:rPr kumimoji="1" lang="en-US" altLang="zh-CN" sz="1400" dirty="0">
                <a:latin typeface="+mn-ea"/>
              </a:rPr>
              <a:t> </a:t>
            </a:r>
            <a:r>
              <a:rPr kumimoji="1" lang="zh-CN" altLang="en-US" sz="1400" dirty="0">
                <a:latin typeface="+mn-ea"/>
              </a:rPr>
              <a:t>模式</a:t>
            </a:r>
          </a:p>
          <a:p>
            <a:pPr algn="ctr"/>
            <a:r>
              <a:rPr kumimoji="1" lang="zh-CN" altLang="en-US" sz="1400" dirty="0">
                <a:latin typeface="+mn-ea"/>
              </a:rPr>
              <a:t>存算分离，</a:t>
            </a:r>
            <a:r>
              <a:rPr kumimoji="1" lang="en-US" altLang="zh-CN" sz="1400" dirty="0" err="1">
                <a:latin typeface="+mn-ea"/>
              </a:rPr>
              <a:t>gRPC</a:t>
            </a:r>
            <a:r>
              <a:rPr kumimoji="1" lang="zh-CN" altLang="en-US" sz="1400" dirty="0">
                <a:latin typeface="+mn-ea"/>
              </a:rPr>
              <a:t>协议</a:t>
            </a:r>
          </a:p>
        </p:txBody>
      </p:sp>
      <p:sp>
        <p:nvSpPr>
          <p:cNvPr id="53" name="文本框 52">
            <a:extLst>
              <a:ext uri="{FF2B5EF4-FFF2-40B4-BE49-F238E27FC236}">
                <a16:creationId xmlns:a16="http://schemas.microsoft.com/office/drawing/2014/main" id="{86F7A5DD-D481-0BC7-E0C6-F4A0CEC23C73}"/>
              </a:ext>
            </a:extLst>
          </p:cNvPr>
          <p:cNvSpPr txBox="1"/>
          <p:nvPr/>
        </p:nvSpPr>
        <p:spPr>
          <a:xfrm>
            <a:off x="8828017" y="1243609"/>
            <a:ext cx="2339102" cy="954107"/>
          </a:xfrm>
          <a:prstGeom prst="rect">
            <a:avLst/>
          </a:prstGeom>
          <a:noFill/>
        </p:spPr>
        <p:txBody>
          <a:bodyPr wrap="none" rtlCol="0">
            <a:spAutoFit/>
          </a:bodyPr>
          <a:lstStyle/>
          <a:p>
            <a:pPr algn="ctr"/>
            <a:r>
              <a:rPr kumimoji="1" lang="en-US" altLang="zh-CN" sz="1400" b="1" dirty="0">
                <a:latin typeface="+mn-ea"/>
              </a:rPr>
              <a:t>2023 </a:t>
            </a:r>
            <a:r>
              <a:rPr kumimoji="1" lang="zh-CN" altLang="en-US" sz="1400" b="1" dirty="0">
                <a:latin typeface="+mn-ea"/>
              </a:rPr>
              <a:t>年</a:t>
            </a:r>
          </a:p>
          <a:p>
            <a:pPr algn="ctr"/>
            <a:r>
              <a:rPr kumimoji="1" lang="en-US" altLang="zh-CN" sz="1400" dirty="0" err="1">
                <a:latin typeface="+mn-ea"/>
              </a:rPr>
              <a:t>RocketMQ</a:t>
            </a:r>
            <a:r>
              <a:rPr kumimoji="1" lang="en-US" altLang="zh-CN" sz="1400" dirty="0">
                <a:latin typeface="+mn-ea"/>
              </a:rPr>
              <a:t> 5.0 Serverless </a:t>
            </a:r>
            <a:r>
              <a:rPr kumimoji="1" lang="zh-CN" altLang="en-US" sz="1400" dirty="0">
                <a:latin typeface="+mn-ea"/>
              </a:rPr>
              <a:t>版</a:t>
            </a:r>
          </a:p>
          <a:p>
            <a:pPr algn="ctr"/>
            <a:r>
              <a:rPr kumimoji="1" lang="zh-CN" altLang="en-US" sz="1400" dirty="0">
                <a:latin typeface="+mn-ea"/>
              </a:rPr>
              <a:t>按需设置消息</a:t>
            </a:r>
            <a:r>
              <a:rPr kumimoji="1" lang="en-US" altLang="zh-CN" sz="1400" dirty="0">
                <a:latin typeface="+mn-ea"/>
              </a:rPr>
              <a:t>TTL</a:t>
            </a:r>
          </a:p>
          <a:p>
            <a:pPr algn="ctr"/>
            <a:r>
              <a:rPr kumimoji="1" lang="zh-CN" altLang="en-US" sz="1400" dirty="0">
                <a:latin typeface="+mn-ea"/>
              </a:rPr>
              <a:t>存储、计算、网络弹性扩缩</a:t>
            </a:r>
          </a:p>
        </p:txBody>
      </p:sp>
    </p:spTree>
    <p:extLst>
      <p:ext uri="{BB962C8B-B14F-4D97-AF65-F5344CB8AC3E}">
        <p14:creationId xmlns:p14="http://schemas.microsoft.com/office/powerpoint/2010/main" val="195402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33F23C0-2E6D-6C72-4FC4-CAFBCD3B0022}"/>
              </a:ext>
            </a:extLst>
          </p:cNvPr>
          <p:cNvSpPr/>
          <p:nvPr/>
        </p:nvSpPr>
        <p:spPr>
          <a:xfrm>
            <a:off x="2485099" y="16245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 altLang="zh-CN" sz="4400" b="1" dirty="0" err="1">
                <a:solidFill>
                  <a:srgbClr val="445185"/>
                </a:solidFill>
                <a:latin typeface="+mn-ea"/>
                <a:cs typeface="微软雅黑" panose="020B0503020204020204" charset="-122"/>
              </a:rPr>
              <a:t>RocketMQ</a:t>
            </a:r>
            <a:r>
              <a:rPr lang="en" altLang="zh-CN" sz="4400" b="1" dirty="0">
                <a:solidFill>
                  <a:srgbClr val="445185"/>
                </a:solidFill>
                <a:latin typeface="+mn-ea"/>
                <a:cs typeface="微软雅黑" panose="020B0503020204020204" charset="-122"/>
              </a:rPr>
              <a:t> 5.0 </a:t>
            </a:r>
            <a:r>
              <a:rPr lang="zh-CN" altLang="en-US" sz="4400" b="1" dirty="0">
                <a:solidFill>
                  <a:srgbClr val="445185"/>
                </a:solidFill>
                <a:latin typeface="+mn-ea"/>
                <a:cs typeface="微软雅黑" panose="020B0503020204020204" charset="-122"/>
              </a:rPr>
              <a:t>架构全景</a:t>
            </a:r>
          </a:p>
          <a:p>
            <a:pPr algn="ctr"/>
            <a:r>
              <a:rPr lang="en-US" altLang="zh-CN" dirty="0" err="1">
                <a:solidFill>
                  <a:srgbClr val="445185"/>
                </a:solidFill>
                <a:latin typeface="+mn-ea"/>
                <a:sym typeface="Arial" panose="020B0604020202020204" pitchFamily="34" charset="0"/>
              </a:rPr>
              <a:t>RocketMQ</a:t>
            </a:r>
            <a:r>
              <a:rPr lang="zh-CN" altLang="en-US" dirty="0">
                <a:solidFill>
                  <a:srgbClr val="445185"/>
                </a:solidFill>
                <a:latin typeface="+mn-ea"/>
                <a:sym typeface="Arial" panose="020B0604020202020204" pitchFamily="34" charset="0"/>
              </a:rPr>
              <a:t> </a:t>
            </a:r>
            <a:r>
              <a:rPr lang="en-US" altLang="zh-CN" dirty="0">
                <a:solidFill>
                  <a:srgbClr val="445185"/>
                </a:solidFill>
                <a:latin typeface="+mn-ea"/>
                <a:sym typeface="Arial" panose="020B0604020202020204" pitchFamily="34" charset="0"/>
              </a:rPr>
              <a:t>5.0</a:t>
            </a:r>
            <a:r>
              <a:rPr lang="zh-CN" altLang="en-US" dirty="0">
                <a:solidFill>
                  <a:srgbClr val="445185"/>
                </a:solidFill>
                <a:latin typeface="+mn-ea"/>
                <a:sym typeface="Arial" panose="020B0604020202020204" pitchFamily="34" charset="0"/>
              </a:rPr>
              <a:t> 的技术架构、原理剖析、</a:t>
            </a:r>
            <a:r>
              <a:rPr lang="en-US" altLang="zh-CN" dirty="0">
                <a:solidFill>
                  <a:srgbClr val="445185"/>
                </a:solidFill>
                <a:latin typeface="+mn-ea"/>
                <a:sym typeface="Arial" panose="020B0604020202020204" pitchFamily="34" charset="0"/>
              </a:rPr>
              <a:t>Serverless</a:t>
            </a:r>
            <a:r>
              <a:rPr lang="zh-CN" altLang="en-US" dirty="0">
                <a:solidFill>
                  <a:srgbClr val="445185"/>
                </a:solidFill>
                <a:latin typeface="+mn-ea"/>
                <a:sym typeface="Arial" panose="020B0604020202020204" pitchFamily="34" charset="0"/>
              </a:rPr>
              <a:t>化的前序准备</a:t>
            </a:r>
            <a:endParaRPr lang="en-US" altLang="zh-CN" dirty="0">
              <a:solidFill>
                <a:srgbClr val="445185"/>
              </a:solidFill>
              <a:latin typeface="+mn-ea"/>
              <a:sym typeface="Arial" panose="020B0604020202020204" pitchFamily="34" charset="0"/>
            </a:endParaRPr>
          </a:p>
        </p:txBody>
      </p:sp>
    </p:spTree>
    <p:extLst>
      <p:ext uri="{BB962C8B-B14F-4D97-AF65-F5344CB8AC3E}">
        <p14:creationId xmlns:p14="http://schemas.microsoft.com/office/powerpoint/2010/main" val="167411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a:extLst>
              <a:ext uri="{FF2B5EF4-FFF2-40B4-BE49-F238E27FC236}">
                <a16:creationId xmlns:a16="http://schemas.microsoft.com/office/drawing/2014/main" id="{1486E975-EB36-7939-5F0A-2AB947BFDFAD}"/>
              </a:ext>
            </a:extLst>
          </p:cNvPr>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3200" b="1" i="1" dirty="0" err="1">
                <a:solidFill>
                  <a:srgbClr val="445185"/>
                </a:solidFill>
                <a:latin typeface="+mn-ea"/>
                <a:ea typeface="+mn-ea"/>
              </a:rPr>
              <a:t>RocketMQ</a:t>
            </a:r>
            <a:r>
              <a:rPr lang="en" altLang="zh-CN" sz="3200" b="1" i="1" dirty="0">
                <a:solidFill>
                  <a:srgbClr val="445185"/>
                </a:solidFill>
                <a:latin typeface="+mn-ea"/>
                <a:ea typeface="+mn-ea"/>
              </a:rPr>
              <a:t> </a:t>
            </a:r>
            <a:r>
              <a:rPr lang="en-US" altLang="zh-CN" sz="3200" b="1" i="1" dirty="0">
                <a:solidFill>
                  <a:srgbClr val="445185"/>
                </a:solidFill>
                <a:latin typeface="+mn-ea"/>
                <a:ea typeface="+mn-ea"/>
              </a:rPr>
              <a:t>4.0</a:t>
            </a:r>
            <a:r>
              <a:rPr lang="zh-CN" altLang="en-US" sz="3200" b="1" i="1" dirty="0">
                <a:solidFill>
                  <a:srgbClr val="445185"/>
                </a:solidFill>
                <a:latin typeface="+mn-ea"/>
                <a:ea typeface="+mn-ea"/>
              </a:rPr>
              <a:t> 架构</a:t>
            </a:r>
            <a:r>
              <a:rPr lang="en-US" altLang="zh-CN" sz="3200" b="1" i="1" dirty="0">
                <a:solidFill>
                  <a:srgbClr val="445185"/>
                </a:solidFill>
                <a:latin typeface="+mn-ea"/>
                <a:ea typeface="+mn-ea"/>
              </a:rPr>
              <a:t>&amp;</a:t>
            </a:r>
            <a:r>
              <a:rPr lang="zh-CN" altLang="en-US" sz="3200" b="1" i="1" dirty="0">
                <a:solidFill>
                  <a:srgbClr val="445185"/>
                </a:solidFill>
                <a:latin typeface="+mn-ea"/>
                <a:ea typeface="+mn-ea"/>
              </a:rPr>
              <a:t>痛点</a:t>
            </a:r>
          </a:p>
        </p:txBody>
      </p:sp>
      <p:sp>
        <p:nvSpPr>
          <p:cNvPr id="4" name="矩形 3">
            <a:extLst>
              <a:ext uri="{FF2B5EF4-FFF2-40B4-BE49-F238E27FC236}">
                <a16:creationId xmlns:a16="http://schemas.microsoft.com/office/drawing/2014/main" id="{FAE015FB-B275-B367-ED74-75871D4306AF}"/>
              </a:ext>
            </a:extLst>
          </p:cNvPr>
          <p:cNvSpPr/>
          <p:nvPr/>
        </p:nvSpPr>
        <p:spPr>
          <a:xfrm>
            <a:off x="7353049" y="1399282"/>
            <a:ext cx="2784863" cy="771851"/>
          </a:xfrm>
          <a:prstGeom prst="rect">
            <a:avLst/>
          </a:prstGeom>
          <a:solidFill>
            <a:schemeClr val="tx1">
              <a:lumMod val="50000"/>
              <a:lumOff val="50000"/>
              <a:alpha val="28957"/>
            </a:schemeClr>
          </a:solidFill>
          <a:ln>
            <a:solidFill>
              <a:schemeClr val="tx1"/>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en-US" altLang="zh-CN" sz="1200" dirty="0">
              <a:latin typeface="+mn-ea"/>
            </a:endParaRPr>
          </a:p>
        </p:txBody>
      </p:sp>
      <p:sp>
        <p:nvSpPr>
          <p:cNvPr id="5" name="文本框 4">
            <a:extLst>
              <a:ext uri="{FF2B5EF4-FFF2-40B4-BE49-F238E27FC236}">
                <a16:creationId xmlns:a16="http://schemas.microsoft.com/office/drawing/2014/main" id="{18F324DF-81D5-0716-BD8D-6D689E1588F6}"/>
              </a:ext>
            </a:extLst>
          </p:cNvPr>
          <p:cNvSpPr txBox="1"/>
          <p:nvPr/>
        </p:nvSpPr>
        <p:spPr>
          <a:xfrm>
            <a:off x="8138512" y="1399281"/>
            <a:ext cx="1364703" cy="299569"/>
          </a:xfrm>
          <a:prstGeom prst="rect">
            <a:avLst/>
          </a:prstGeom>
          <a:noFill/>
        </p:spPr>
        <p:txBody>
          <a:bodyPr wrap="none" rtlCol="0">
            <a:spAutoFit/>
          </a:bodyPr>
          <a:lstStyle/>
          <a:p>
            <a:r>
              <a:rPr kumimoji="1" lang="zh-CN" altLang="en-US" sz="1200" dirty="0">
                <a:latin typeface="+mn-ea"/>
              </a:rPr>
              <a:t>多语言富客户端</a:t>
            </a:r>
          </a:p>
        </p:txBody>
      </p:sp>
      <p:sp>
        <p:nvSpPr>
          <p:cNvPr id="6" name="流程 5">
            <a:extLst>
              <a:ext uri="{FF2B5EF4-FFF2-40B4-BE49-F238E27FC236}">
                <a16:creationId xmlns:a16="http://schemas.microsoft.com/office/drawing/2014/main" id="{29358C58-A03E-7DDA-051D-E81C691E0190}"/>
              </a:ext>
            </a:extLst>
          </p:cNvPr>
          <p:cNvSpPr/>
          <p:nvPr/>
        </p:nvSpPr>
        <p:spPr>
          <a:xfrm>
            <a:off x="7416907" y="1765578"/>
            <a:ext cx="489011" cy="229417"/>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Java</a:t>
            </a:r>
            <a:endParaRPr kumimoji="1" lang="zh-CN" altLang="en-US" sz="1200" dirty="0">
              <a:solidFill>
                <a:sysClr val="windowText" lastClr="000000"/>
              </a:solidFill>
              <a:latin typeface="+mn-ea"/>
            </a:endParaRPr>
          </a:p>
        </p:txBody>
      </p:sp>
      <p:sp>
        <p:nvSpPr>
          <p:cNvPr id="7" name="流程 6">
            <a:extLst>
              <a:ext uri="{FF2B5EF4-FFF2-40B4-BE49-F238E27FC236}">
                <a16:creationId xmlns:a16="http://schemas.microsoft.com/office/drawing/2014/main" id="{BE51B93B-7F7E-58CA-55BE-2BB562CCA5A2}"/>
              </a:ext>
            </a:extLst>
          </p:cNvPr>
          <p:cNvSpPr/>
          <p:nvPr/>
        </p:nvSpPr>
        <p:spPr>
          <a:xfrm>
            <a:off x="8007471" y="1765577"/>
            <a:ext cx="489011" cy="229417"/>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C++</a:t>
            </a:r>
            <a:endParaRPr kumimoji="1" lang="zh-CN" altLang="en-US" sz="1200" dirty="0">
              <a:solidFill>
                <a:sysClr val="windowText" lastClr="000000"/>
              </a:solidFill>
              <a:latin typeface="+mn-ea"/>
            </a:endParaRPr>
          </a:p>
        </p:txBody>
      </p:sp>
      <p:sp>
        <p:nvSpPr>
          <p:cNvPr id="8" name="流程 7">
            <a:extLst>
              <a:ext uri="{FF2B5EF4-FFF2-40B4-BE49-F238E27FC236}">
                <a16:creationId xmlns:a16="http://schemas.microsoft.com/office/drawing/2014/main" id="{20191223-FC3B-B563-93F7-9E8374B09753}"/>
              </a:ext>
            </a:extLst>
          </p:cNvPr>
          <p:cNvSpPr/>
          <p:nvPr/>
        </p:nvSpPr>
        <p:spPr>
          <a:xfrm>
            <a:off x="8598035" y="1762455"/>
            <a:ext cx="492051" cy="229417"/>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.Net</a:t>
            </a:r>
            <a:endParaRPr kumimoji="1" lang="zh-CN" altLang="en-US" sz="1200" dirty="0">
              <a:solidFill>
                <a:sysClr val="windowText" lastClr="000000"/>
              </a:solidFill>
              <a:latin typeface="+mn-ea"/>
            </a:endParaRPr>
          </a:p>
        </p:txBody>
      </p:sp>
      <p:sp>
        <p:nvSpPr>
          <p:cNvPr id="9" name="流程 8">
            <a:extLst>
              <a:ext uri="{FF2B5EF4-FFF2-40B4-BE49-F238E27FC236}">
                <a16:creationId xmlns:a16="http://schemas.microsoft.com/office/drawing/2014/main" id="{F40A4280-9B8E-1A34-D58D-BF6642680597}"/>
              </a:ext>
            </a:extLst>
          </p:cNvPr>
          <p:cNvSpPr/>
          <p:nvPr/>
        </p:nvSpPr>
        <p:spPr>
          <a:xfrm>
            <a:off x="9188599" y="1756091"/>
            <a:ext cx="428173" cy="229417"/>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GO</a:t>
            </a:r>
            <a:endParaRPr kumimoji="1" lang="zh-CN" altLang="en-US" sz="1200" dirty="0">
              <a:solidFill>
                <a:sysClr val="windowText" lastClr="000000"/>
              </a:solidFill>
              <a:latin typeface="+mn-ea"/>
            </a:endParaRPr>
          </a:p>
        </p:txBody>
      </p:sp>
      <p:sp>
        <p:nvSpPr>
          <p:cNvPr id="10" name="矩形 9">
            <a:extLst>
              <a:ext uri="{FF2B5EF4-FFF2-40B4-BE49-F238E27FC236}">
                <a16:creationId xmlns:a16="http://schemas.microsoft.com/office/drawing/2014/main" id="{DFE92890-A31B-739C-920C-2F99479A2971}"/>
              </a:ext>
            </a:extLst>
          </p:cNvPr>
          <p:cNvSpPr/>
          <p:nvPr/>
        </p:nvSpPr>
        <p:spPr>
          <a:xfrm>
            <a:off x="8007471" y="2072641"/>
            <a:ext cx="1230197" cy="232100"/>
          </a:xfrm>
          <a:prstGeom prst="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chemeClr val="tx1"/>
                </a:solidFill>
                <a:latin typeface="+mn-ea"/>
              </a:rPr>
              <a:t>Remoting</a:t>
            </a:r>
            <a:r>
              <a:rPr kumimoji="1" lang="zh-CN" altLang="en-US" sz="1200" dirty="0">
                <a:solidFill>
                  <a:schemeClr val="tx1"/>
                </a:solidFill>
                <a:latin typeface="+mn-ea"/>
              </a:rPr>
              <a:t>协议</a:t>
            </a:r>
            <a:endParaRPr kumimoji="1" lang="en-US" altLang="zh-CN" sz="1200" dirty="0">
              <a:solidFill>
                <a:schemeClr val="tx1"/>
              </a:solidFill>
              <a:latin typeface="+mn-ea"/>
            </a:endParaRPr>
          </a:p>
        </p:txBody>
      </p:sp>
      <p:sp>
        <p:nvSpPr>
          <p:cNvPr id="11" name="流程 10">
            <a:extLst>
              <a:ext uri="{FF2B5EF4-FFF2-40B4-BE49-F238E27FC236}">
                <a16:creationId xmlns:a16="http://schemas.microsoft.com/office/drawing/2014/main" id="{F5F88B6A-ACEB-CAD7-546C-23C101374163}"/>
              </a:ext>
            </a:extLst>
          </p:cNvPr>
          <p:cNvSpPr/>
          <p:nvPr/>
        </p:nvSpPr>
        <p:spPr>
          <a:xfrm>
            <a:off x="9715285" y="1749563"/>
            <a:ext cx="348883" cy="229417"/>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a:t>
            </a:r>
            <a:endParaRPr kumimoji="1" lang="zh-CN" altLang="en-US" sz="1200" dirty="0">
              <a:solidFill>
                <a:sysClr val="windowText" lastClr="000000"/>
              </a:solidFill>
              <a:latin typeface="+mn-ea"/>
            </a:endParaRPr>
          </a:p>
        </p:txBody>
      </p:sp>
      <p:sp>
        <p:nvSpPr>
          <p:cNvPr id="12" name="矩形 11">
            <a:extLst>
              <a:ext uri="{FF2B5EF4-FFF2-40B4-BE49-F238E27FC236}">
                <a16:creationId xmlns:a16="http://schemas.microsoft.com/office/drawing/2014/main" id="{13D81397-981A-7F07-3C37-26E15E4763EB}"/>
              </a:ext>
            </a:extLst>
          </p:cNvPr>
          <p:cNvSpPr/>
          <p:nvPr/>
        </p:nvSpPr>
        <p:spPr>
          <a:xfrm>
            <a:off x="6524909" y="3004187"/>
            <a:ext cx="2426640" cy="1158343"/>
          </a:xfrm>
          <a:prstGeom prst="rect">
            <a:avLst/>
          </a:prstGeom>
          <a:solidFill>
            <a:schemeClr val="accent2">
              <a:alpha val="28957"/>
            </a:schemeClr>
          </a:solidFill>
          <a:ln>
            <a:solidFill>
              <a:schemeClr val="tx1"/>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en-US" altLang="zh-CN" sz="1200" dirty="0">
              <a:latin typeface="+mn-ea"/>
            </a:endParaRPr>
          </a:p>
        </p:txBody>
      </p:sp>
      <p:sp>
        <p:nvSpPr>
          <p:cNvPr id="13" name="文本框 12">
            <a:extLst>
              <a:ext uri="{FF2B5EF4-FFF2-40B4-BE49-F238E27FC236}">
                <a16:creationId xmlns:a16="http://schemas.microsoft.com/office/drawing/2014/main" id="{2EA36D16-7E5A-144B-D9C3-D7EC0D3A707E}"/>
              </a:ext>
            </a:extLst>
          </p:cNvPr>
          <p:cNvSpPr txBox="1"/>
          <p:nvPr/>
        </p:nvSpPr>
        <p:spPr>
          <a:xfrm>
            <a:off x="6468234" y="2978198"/>
            <a:ext cx="867156" cy="299569"/>
          </a:xfrm>
          <a:prstGeom prst="rect">
            <a:avLst/>
          </a:prstGeom>
          <a:noFill/>
        </p:spPr>
        <p:txBody>
          <a:bodyPr wrap="none" rtlCol="0">
            <a:spAutoFit/>
          </a:bodyPr>
          <a:lstStyle/>
          <a:p>
            <a:r>
              <a:rPr kumimoji="1" lang="en-US" altLang="zh-CN" sz="1200" dirty="0">
                <a:latin typeface="+mn-ea"/>
              </a:rPr>
              <a:t>Cluster-1</a:t>
            </a:r>
            <a:endParaRPr kumimoji="1" lang="zh-CN" altLang="en-US" sz="1200" dirty="0">
              <a:latin typeface="+mn-ea"/>
            </a:endParaRPr>
          </a:p>
        </p:txBody>
      </p:sp>
      <p:sp>
        <p:nvSpPr>
          <p:cNvPr id="14" name="多文档 13">
            <a:extLst>
              <a:ext uri="{FF2B5EF4-FFF2-40B4-BE49-F238E27FC236}">
                <a16:creationId xmlns:a16="http://schemas.microsoft.com/office/drawing/2014/main" id="{AA4B929D-11E3-BEA4-2319-525C86FA8901}"/>
              </a:ext>
            </a:extLst>
          </p:cNvPr>
          <p:cNvSpPr/>
          <p:nvPr/>
        </p:nvSpPr>
        <p:spPr>
          <a:xfrm>
            <a:off x="9681630" y="3503350"/>
            <a:ext cx="1404459" cy="527383"/>
          </a:xfrm>
          <a:prstGeom prst="flowChartMultidocumen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NameServer</a:t>
            </a:r>
            <a:endParaRPr kumimoji="1" lang="zh-CN" altLang="en-US" sz="1200" dirty="0">
              <a:solidFill>
                <a:sysClr val="windowText" lastClr="000000"/>
              </a:solidFill>
              <a:latin typeface="+mn-ea"/>
            </a:endParaRPr>
          </a:p>
        </p:txBody>
      </p:sp>
      <p:sp>
        <p:nvSpPr>
          <p:cNvPr id="15" name="流程 14">
            <a:extLst>
              <a:ext uri="{FF2B5EF4-FFF2-40B4-BE49-F238E27FC236}">
                <a16:creationId xmlns:a16="http://schemas.microsoft.com/office/drawing/2014/main" id="{ABC9CAA3-D170-7AFA-FEBC-64F0047289FD}"/>
              </a:ext>
            </a:extLst>
          </p:cNvPr>
          <p:cNvSpPr/>
          <p:nvPr/>
        </p:nvSpPr>
        <p:spPr>
          <a:xfrm>
            <a:off x="9681630" y="3297393"/>
            <a:ext cx="1404459" cy="194761"/>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ysClr val="windowText" lastClr="000000"/>
                </a:solidFill>
                <a:latin typeface="+mn-ea"/>
              </a:rPr>
              <a:t>LB</a:t>
            </a: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Group</a:t>
            </a:r>
            <a:endParaRPr kumimoji="1" lang="zh-CN" altLang="en-US" sz="1200" dirty="0">
              <a:solidFill>
                <a:sysClr val="windowText" lastClr="000000"/>
              </a:solidFill>
              <a:latin typeface="+mn-ea"/>
            </a:endParaRPr>
          </a:p>
        </p:txBody>
      </p:sp>
      <p:grpSp>
        <p:nvGrpSpPr>
          <p:cNvPr id="16" name="组合 15">
            <a:extLst>
              <a:ext uri="{FF2B5EF4-FFF2-40B4-BE49-F238E27FC236}">
                <a16:creationId xmlns:a16="http://schemas.microsoft.com/office/drawing/2014/main" id="{013A8FAC-7FA1-F3FF-9EB1-190F29BA4BBA}"/>
              </a:ext>
            </a:extLst>
          </p:cNvPr>
          <p:cNvGrpSpPr/>
          <p:nvPr/>
        </p:nvGrpSpPr>
        <p:grpSpPr>
          <a:xfrm>
            <a:off x="6931017" y="3323383"/>
            <a:ext cx="1691678" cy="319195"/>
            <a:chOff x="4041183" y="4919165"/>
            <a:chExt cx="1957398" cy="369333"/>
          </a:xfrm>
        </p:grpSpPr>
        <p:sp>
          <p:nvSpPr>
            <p:cNvPr id="17" name="流程 16">
              <a:extLst>
                <a:ext uri="{FF2B5EF4-FFF2-40B4-BE49-F238E27FC236}">
                  <a16:creationId xmlns:a16="http://schemas.microsoft.com/office/drawing/2014/main" id="{1EA88890-8067-C1D8-8476-660B515690E8}"/>
                </a:ext>
              </a:extLst>
            </p:cNvPr>
            <p:cNvSpPr/>
            <p:nvPr/>
          </p:nvSpPr>
          <p:spPr>
            <a:xfrm>
              <a:off x="4662706" y="4919165"/>
              <a:ext cx="1335875" cy="369333"/>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Broker</a:t>
              </a:r>
              <a:endParaRPr kumimoji="1" lang="zh-CN" altLang="en-US" sz="1200" dirty="0">
                <a:solidFill>
                  <a:sysClr val="windowText" lastClr="000000"/>
                </a:solidFill>
                <a:latin typeface="+mn-ea"/>
              </a:endParaRPr>
            </a:p>
          </p:txBody>
        </p:sp>
        <p:sp>
          <p:nvSpPr>
            <p:cNvPr id="18" name="流程 17">
              <a:extLst>
                <a:ext uri="{FF2B5EF4-FFF2-40B4-BE49-F238E27FC236}">
                  <a16:creationId xmlns:a16="http://schemas.microsoft.com/office/drawing/2014/main" id="{060D2356-AC41-E561-5137-AD2F70B306D1}"/>
                </a:ext>
              </a:extLst>
            </p:cNvPr>
            <p:cNvSpPr/>
            <p:nvPr/>
          </p:nvSpPr>
          <p:spPr>
            <a:xfrm>
              <a:off x="4041183" y="4996262"/>
              <a:ext cx="989309" cy="225353"/>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ysClr val="windowText" lastClr="000000"/>
                  </a:solidFill>
                  <a:latin typeface="+mn-ea"/>
                </a:rPr>
                <a:t>LB</a:t>
              </a: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Group</a:t>
              </a:r>
              <a:endParaRPr kumimoji="1" lang="zh-CN" altLang="en-US" sz="1200" dirty="0">
                <a:solidFill>
                  <a:sysClr val="windowText" lastClr="000000"/>
                </a:solidFill>
                <a:latin typeface="+mn-ea"/>
              </a:endParaRPr>
            </a:p>
          </p:txBody>
        </p:sp>
      </p:grpSp>
      <p:grpSp>
        <p:nvGrpSpPr>
          <p:cNvPr id="19" name="组合 18">
            <a:extLst>
              <a:ext uri="{FF2B5EF4-FFF2-40B4-BE49-F238E27FC236}">
                <a16:creationId xmlns:a16="http://schemas.microsoft.com/office/drawing/2014/main" id="{AF563C5B-102F-95E4-5FD4-925CBBE6D3DA}"/>
              </a:ext>
            </a:extLst>
          </p:cNvPr>
          <p:cNvGrpSpPr/>
          <p:nvPr/>
        </p:nvGrpSpPr>
        <p:grpSpPr>
          <a:xfrm>
            <a:off x="6931017" y="3761883"/>
            <a:ext cx="1691678" cy="319195"/>
            <a:chOff x="4041183" y="4919165"/>
            <a:chExt cx="1957398" cy="369333"/>
          </a:xfrm>
        </p:grpSpPr>
        <p:sp>
          <p:nvSpPr>
            <p:cNvPr id="20" name="流程 19">
              <a:extLst>
                <a:ext uri="{FF2B5EF4-FFF2-40B4-BE49-F238E27FC236}">
                  <a16:creationId xmlns:a16="http://schemas.microsoft.com/office/drawing/2014/main" id="{D003B588-E8C1-758E-6DE3-9F838477E0DB}"/>
                </a:ext>
              </a:extLst>
            </p:cNvPr>
            <p:cNvSpPr/>
            <p:nvPr/>
          </p:nvSpPr>
          <p:spPr>
            <a:xfrm>
              <a:off x="4662706" y="4919165"/>
              <a:ext cx="1335875" cy="369333"/>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Broker</a:t>
              </a:r>
              <a:endParaRPr kumimoji="1" lang="zh-CN" altLang="en-US" sz="1200" dirty="0">
                <a:solidFill>
                  <a:sysClr val="windowText" lastClr="000000"/>
                </a:solidFill>
                <a:latin typeface="+mn-ea"/>
              </a:endParaRPr>
            </a:p>
          </p:txBody>
        </p:sp>
        <p:sp>
          <p:nvSpPr>
            <p:cNvPr id="21" name="流程 20">
              <a:extLst>
                <a:ext uri="{FF2B5EF4-FFF2-40B4-BE49-F238E27FC236}">
                  <a16:creationId xmlns:a16="http://schemas.microsoft.com/office/drawing/2014/main" id="{A2B9E9DA-22C9-3C1E-18BC-954145434D5D}"/>
                </a:ext>
              </a:extLst>
            </p:cNvPr>
            <p:cNvSpPr/>
            <p:nvPr/>
          </p:nvSpPr>
          <p:spPr>
            <a:xfrm>
              <a:off x="4041183" y="4996262"/>
              <a:ext cx="989309" cy="225353"/>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ysClr val="windowText" lastClr="000000"/>
                  </a:solidFill>
                  <a:latin typeface="+mn-ea"/>
                </a:rPr>
                <a:t>LB</a:t>
              </a: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Group</a:t>
              </a:r>
              <a:endParaRPr kumimoji="1" lang="zh-CN" altLang="en-US" sz="1200" dirty="0">
                <a:solidFill>
                  <a:sysClr val="windowText" lastClr="000000"/>
                </a:solidFill>
                <a:latin typeface="+mn-ea"/>
              </a:endParaRPr>
            </a:p>
          </p:txBody>
        </p:sp>
      </p:grpSp>
      <p:sp>
        <p:nvSpPr>
          <p:cNvPr id="22" name="矩形 21">
            <a:extLst>
              <a:ext uri="{FF2B5EF4-FFF2-40B4-BE49-F238E27FC236}">
                <a16:creationId xmlns:a16="http://schemas.microsoft.com/office/drawing/2014/main" id="{C505F976-1A26-271C-DFD6-B84290364FD1}"/>
              </a:ext>
            </a:extLst>
          </p:cNvPr>
          <p:cNvSpPr/>
          <p:nvPr/>
        </p:nvSpPr>
        <p:spPr>
          <a:xfrm>
            <a:off x="6524909" y="4481726"/>
            <a:ext cx="2426640" cy="1663173"/>
          </a:xfrm>
          <a:prstGeom prst="rect">
            <a:avLst/>
          </a:prstGeom>
          <a:solidFill>
            <a:schemeClr val="accent2">
              <a:alpha val="28957"/>
            </a:schemeClr>
          </a:solidFill>
          <a:ln>
            <a:solidFill>
              <a:schemeClr val="tx1"/>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en-US" altLang="zh-CN" sz="1200" dirty="0">
              <a:latin typeface="+mn-ea"/>
            </a:endParaRPr>
          </a:p>
        </p:txBody>
      </p:sp>
      <p:sp>
        <p:nvSpPr>
          <p:cNvPr id="23" name="文本框 22">
            <a:extLst>
              <a:ext uri="{FF2B5EF4-FFF2-40B4-BE49-F238E27FC236}">
                <a16:creationId xmlns:a16="http://schemas.microsoft.com/office/drawing/2014/main" id="{0504A584-A80F-1AFE-C5D6-9362489C9889}"/>
              </a:ext>
            </a:extLst>
          </p:cNvPr>
          <p:cNvSpPr txBox="1"/>
          <p:nvPr/>
        </p:nvSpPr>
        <p:spPr>
          <a:xfrm>
            <a:off x="6468234" y="4455737"/>
            <a:ext cx="867156" cy="299569"/>
          </a:xfrm>
          <a:prstGeom prst="rect">
            <a:avLst/>
          </a:prstGeom>
          <a:noFill/>
        </p:spPr>
        <p:txBody>
          <a:bodyPr wrap="none" rtlCol="0">
            <a:spAutoFit/>
          </a:bodyPr>
          <a:lstStyle/>
          <a:p>
            <a:r>
              <a:rPr kumimoji="1" lang="en-US" altLang="zh-CN" sz="1200" dirty="0">
                <a:latin typeface="+mn-ea"/>
              </a:rPr>
              <a:t>Cluster-2</a:t>
            </a:r>
            <a:endParaRPr kumimoji="1" lang="zh-CN" altLang="en-US" sz="1200" dirty="0">
              <a:latin typeface="+mn-ea"/>
            </a:endParaRPr>
          </a:p>
        </p:txBody>
      </p:sp>
      <p:grpSp>
        <p:nvGrpSpPr>
          <p:cNvPr id="24" name="组合 23">
            <a:extLst>
              <a:ext uri="{FF2B5EF4-FFF2-40B4-BE49-F238E27FC236}">
                <a16:creationId xmlns:a16="http://schemas.microsoft.com/office/drawing/2014/main" id="{EA7DF958-0B65-B1DB-39DB-009FF9A8C565}"/>
              </a:ext>
            </a:extLst>
          </p:cNvPr>
          <p:cNvGrpSpPr/>
          <p:nvPr/>
        </p:nvGrpSpPr>
        <p:grpSpPr>
          <a:xfrm>
            <a:off x="6931017" y="4800922"/>
            <a:ext cx="1691678" cy="319195"/>
            <a:chOff x="4041183" y="4919165"/>
            <a:chExt cx="1957398" cy="369333"/>
          </a:xfrm>
        </p:grpSpPr>
        <p:sp>
          <p:nvSpPr>
            <p:cNvPr id="25" name="流程 24">
              <a:extLst>
                <a:ext uri="{FF2B5EF4-FFF2-40B4-BE49-F238E27FC236}">
                  <a16:creationId xmlns:a16="http://schemas.microsoft.com/office/drawing/2014/main" id="{126DB95A-1929-ED99-CDA1-3254EAB6AFAA}"/>
                </a:ext>
              </a:extLst>
            </p:cNvPr>
            <p:cNvSpPr/>
            <p:nvPr/>
          </p:nvSpPr>
          <p:spPr>
            <a:xfrm>
              <a:off x="4662706" y="4919165"/>
              <a:ext cx="1335875" cy="369333"/>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Broker</a:t>
              </a:r>
              <a:endParaRPr kumimoji="1" lang="zh-CN" altLang="en-US" sz="1200" dirty="0">
                <a:solidFill>
                  <a:sysClr val="windowText" lastClr="000000"/>
                </a:solidFill>
                <a:latin typeface="+mn-ea"/>
              </a:endParaRPr>
            </a:p>
          </p:txBody>
        </p:sp>
        <p:sp>
          <p:nvSpPr>
            <p:cNvPr id="26" name="流程 25">
              <a:extLst>
                <a:ext uri="{FF2B5EF4-FFF2-40B4-BE49-F238E27FC236}">
                  <a16:creationId xmlns:a16="http://schemas.microsoft.com/office/drawing/2014/main" id="{BB2C7B01-2F89-EE33-2A47-B37D8023B9C3}"/>
                </a:ext>
              </a:extLst>
            </p:cNvPr>
            <p:cNvSpPr/>
            <p:nvPr/>
          </p:nvSpPr>
          <p:spPr>
            <a:xfrm>
              <a:off x="4041183" y="4996262"/>
              <a:ext cx="989309" cy="225353"/>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a:solidFill>
                    <a:sysClr val="windowText" lastClr="000000"/>
                  </a:solidFill>
                  <a:latin typeface="+mn-ea"/>
                </a:rPr>
                <a:t>LB</a:t>
              </a:r>
              <a:r>
                <a:rPr kumimoji="1" lang="zh-CN" altLang="en-US" sz="1200">
                  <a:solidFill>
                    <a:sysClr val="windowText" lastClr="000000"/>
                  </a:solidFill>
                  <a:latin typeface="+mn-ea"/>
                </a:rPr>
                <a:t> </a:t>
              </a:r>
              <a:r>
                <a:rPr kumimoji="1" lang="en-US" altLang="zh-CN" sz="1200">
                  <a:solidFill>
                    <a:sysClr val="windowText" lastClr="000000"/>
                  </a:solidFill>
                  <a:latin typeface="+mn-ea"/>
                </a:rPr>
                <a:t>Group</a:t>
              </a:r>
              <a:endParaRPr kumimoji="1" lang="zh-CN" altLang="en-US" sz="1200" dirty="0">
                <a:solidFill>
                  <a:sysClr val="windowText" lastClr="000000"/>
                </a:solidFill>
                <a:latin typeface="+mn-ea"/>
              </a:endParaRPr>
            </a:p>
          </p:txBody>
        </p:sp>
      </p:grpSp>
      <p:grpSp>
        <p:nvGrpSpPr>
          <p:cNvPr id="27" name="组合 26">
            <a:extLst>
              <a:ext uri="{FF2B5EF4-FFF2-40B4-BE49-F238E27FC236}">
                <a16:creationId xmlns:a16="http://schemas.microsoft.com/office/drawing/2014/main" id="{8D5740EA-7160-A7BB-3785-6C5EB009E1A1}"/>
              </a:ext>
            </a:extLst>
          </p:cNvPr>
          <p:cNvGrpSpPr/>
          <p:nvPr/>
        </p:nvGrpSpPr>
        <p:grpSpPr>
          <a:xfrm>
            <a:off x="6931017" y="5247965"/>
            <a:ext cx="1691678" cy="319195"/>
            <a:chOff x="4041183" y="4919165"/>
            <a:chExt cx="1957398" cy="369333"/>
          </a:xfrm>
        </p:grpSpPr>
        <p:sp>
          <p:nvSpPr>
            <p:cNvPr id="28" name="流程 27">
              <a:extLst>
                <a:ext uri="{FF2B5EF4-FFF2-40B4-BE49-F238E27FC236}">
                  <a16:creationId xmlns:a16="http://schemas.microsoft.com/office/drawing/2014/main" id="{E7D0BBF3-2C81-D551-73A8-33232EBAD53B}"/>
                </a:ext>
              </a:extLst>
            </p:cNvPr>
            <p:cNvSpPr/>
            <p:nvPr/>
          </p:nvSpPr>
          <p:spPr>
            <a:xfrm>
              <a:off x="4662706" y="4919165"/>
              <a:ext cx="1335875" cy="369333"/>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Broker</a:t>
              </a:r>
              <a:endParaRPr kumimoji="1" lang="zh-CN" altLang="en-US" sz="1200" dirty="0">
                <a:solidFill>
                  <a:sysClr val="windowText" lastClr="000000"/>
                </a:solidFill>
                <a:latin typeface="+mn-ea"/>
              </a:endParaRPr>
            </a:p>
          </p:txBody>
        </p:sp>
        <p:sp>
          <p:nvSpPr>
            <p:cNvPr id="29" name="流程 28">
              <a:extLst>
                <a:ext uri="{FF2B5EF4-FFF2-40B4-BE49-F238E27FC236}">
                  <a16:creationId xmlns:a16="http://schemas.microsoft.com/office/drawing/2014/main" id="{DA4F0B15-39E9-AACC-3F21-00DAE217F2F1}"/>
                </a:ext>
              </a:extLst>
            </p:cNvPr>
            <p:cNvSpPr/>
            <p:nvPr/>
          </p:nvSpPr>
          <p:spPr>
            <a:xfrm>
              <a:off x="4041183" y="4996262"/>
              <a:ext cx="989309" cy="225353"/>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a:solidFill>
                    <a:sysClr val="windowText" lastClr="000000"/>
                  </a:solidFill>
                  <a:latin typeface="+mn-ea"/>
                </a:rPr>
                <a:t>LB</a:t>
              </a:r>
              <a:r>
                <a:rPr kumimoji="1" lang="zh-CN" altLang="en-US" sz="1200">
                  <a:solidFill>
                    <a:sysClr val="windowText" lastClr="000000"/>
                  </a:solidFill>
                  <a:latin typeface="+mn-ea"/>
                </a:rPr>
                <a:t> </a:t>
              </a:r>
              <a:r>
                <a:rPr kumimoji="1" lang="en-US" altLang="zh-CN" sz="1200">
                  <a:solidFill>
                    <a:sysClr val="windowText" lastClr="000000"/>
                  </a:solidFill>
                  <a:latin typeface="+mn-ea"/>
                </a:rPr>
                <a:t>Group</a:t>
              </a:r>
              <a:endParaRPr kumimoji="1" lang="zh-CN" altLang="en-US" sz="1200" dirty="0">
                <a:solidFill>
                  <a:sysClr val="windowText" lastClr="000000"/>
                </a:solidFill>
                <a:latin typeface="+mn-ea"/>
              </a:endParaRPr>
            </a:p>
          </p:txBody>
        </p:sp>
      </p:grpSp>
      <p:grpSp>
        <p:nvGrpSpPr>
          <p:cNvPr id="30" name="组合 29">
            <a:extLst>
              <a:ext uri="{FF2B5EF4-FFF2-40B4-BE49-F238E27FC236}">
                <a16:creationId xmlns:a16="http://schemas.microsoft.com/office/drawing/2014/main" id="{E7D81D61-0386-46A5-9439-32E7B9E5B1A2}"/>
              </a:ext>
            </a:extLst>
          </p:cNvPr>
          <p:cNvGrpSpPr/>
          <p:nvPr/>
        </p:nvGrpSpPr>
        <p:grpSpPr>
          <a:xfrm>
            <a:off x="6925546" y="5695008"/>
            <a:ext cx="1691678" cy="319195"/>
            <a:chOff x="4041183" y="4919165"/>
            <a:chExt cx="1957398" cy="369333"/>
          </a:xfrm>
        </p:grpSpPr>
        <p:sp>
          <p:nvSpPr>
            <p:cNvPr id="31" name="流程 30">
              <a:extLst>
                <a:ext uri="{FF2B5EF4-FFF2-40B4-BE49-F238E27FC236}">
                  <a16:creationId xmlns:a16="http://schemas.microsoft.com/office/drawing/2014/main" id="{B636D8EF-8C27-E7EF-5E3E-E4DB472B815A}"/>
                </a:ext>
              </a:extLst>
            </p:cNvPr>
            <p:cNvSpPr/>
            <p:nvPr/>
          </p:nvSpPr>
          <p:spPr>
            <a:xfrm>
              <a:off x="4662706" y="4919165"/>
              <a:ext cx="1335875" cy="369333"/>
            </a:xfrm>
            <a:prstGeom prst="flowChartProcess">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Broker</a:t>
              </a:r>
              <a:endParaRPr kumimoji="1" lang="zh-CN" altLang="en-US" sz="1200" dirty="0">
                <a:solidFill>
                  <a:sysClr val="windowText" lastClr="000000"/>
                </a:solidFill>
                <a:latin typeface="+mn-ea"/>
              </a:endParaRPr>
            </a:p>
          </p:txBody>
        </p:sp>
        <p:sp>
          <p:nvSpPr>
            <p:cNvPr id="32" name="流程 31">
              <a:extLst>
                <a:ext uri="{FF2B5EF4-FFF2-40B4-BE49-F238E27FC236}">
                  <a16:creationId xmlns:a16="http://schemas.microsoft.com/office/drawing/2014/main" id="{F3A61368-0F48-2E23-0532-5B5F274D5BCD}"/>
                </a:ext>
              </a:extLst>
            </p:cNvPr>
            <p:cNvSpPr/>
            <p:nvPr/>
          </p:nvSpPr>
          <p:spPr>
            <a:xfrm>
              <a:off x="4041183" y="4996262"/>
              <a:ext cx="989309" cy="225353"/>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ysClr val="windowText" lastClr="000000"/>
                  </a:solidFill>
                  <a:latin typeface="+mn-ea"/>
                </a:rPr>
                <a:t>LB</a:t>
              </a:r>
              <a:r>
                <a:rPr kumimoji="1" lang="zh-CN" altLang="en-US" sz="1200" dirty="0">
                  <a:solidFill>
                    <a:sysClr val="windowText" lastClr="000000"/>
                  </a:solidFill>
                  <a:latin typeface="+mn-ea"/>
                </a:rPr>
                <a:t> </a:t>
              </a:r>
              <a:r>
                <a:rPr kumimoji="1" lang="en-US" altLang="zh-CN" sz="1200" dirty="0">
                  <a:solidFill>
                    <a:sysClr val="windowText" lastClr="000000"/>
                  </a:solidFill>
                  <a:latin typeface="+mn-ea"/>
                </a:rPr>
                <a:t>Group</a:t>
              </a:r>
              <a:endParaRPr kumimoji="1" lang="zh-CN" altLang="en-US" sz="1200" dirty="0">
                <a:solidFill>
                  <a:sysClr val="windowText" lastClr="000000"/>
                </a:solidFill>
                <a:latin typeface="+mn-ea"/>
              </a:endParaRPr>
            </a:p>
          </p:txBody>
        </p:sp>
      </p:grpSp>
      <p:cxnSp>
        <p:nvCxnSpPr>
          <p:cNvPr id="39" name="直线箭头连接符 38">
            <a:extLst>
              <a:ext uri="{FF2B5EF4-FFF2-40B4-BE49-F238E27FC236}">
                <a16:creationId xmlns:a16="http://schemas.microsoft.com/office/drawing/2014/main" id="{60CBC365-344C-3C6A-6ACE-498825C6A0B1}"/>
              </a:ext>
            </a:extLst>
          </p:cNvPr>
          <p:cNvCxnSpPr>
            <a:cxnSpLocks/>
          </p:cNvCxnSpPr>
          <p:nvPr/>
        </p:nvCxnSpPr>
        <p:spPr>
          <a:xfrm>
            <a:off x="10387330" y="5447213"/>
            <a:ext cx="698759" cy="0"/>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cxnSp>
        <p:nvCxnSpPr>
          <p:cNvPr id="40" name="直线箭头连接符 39">
            <a:extLst>
              <a:ext uri="{FF2B5EF4-FFF2-40B4-BE49-F238E27FC236}">
                <a16:creationId xmlns:a16="http://schemas.microsoft.com/office/drawing/2014/main" id="{2126E739-E8CE-AAF8-5329-C0F5B2D59204}"/>
              </a:ext>
            </a:extLst>
          </p:cNvPr>
          <p:cNvCxnSpPr>
            <a:cxnSpLocks/>
          </p:cNvCxnSpPr>
          <p:nvPr/>
        </p:nvCxnSpPr>
        <p:spPr>
          <a:xfrm>
            <a:off x="10387330" y="5695008"/>
            <a:ext cx="69875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文本框 40">
            <a:extLst>
              <a:ext uri="{FF2B5EF4-FFF2-40B4-BE49-F238E27FC236}">
                <a16:creationId xmlns:a16="http://schemas.microsoft.com/office/drawing/2014/main" id="{700C151F-7EFF-7263-A3CB-27BC7F3CBAE5}"/>
              </a:ext>
            </a:extLst>
          </p:cNvPr>
          <p:cNvSpPr txBox="1"/>
          <p:nvPr/>
        </p:nvSpPr>
        <p:spPr>
          <a:xfrm>
            <a:off x="9814784" y="5321858"/>
            <a:ext cx="698994" cy="299569"/>
          </a:xfrm>
          <a:prstGeom prst="rect">
            <a:avLst/>
          </a:prstGeom>
          <a:noFill/>
        </p:spPr>
        <p:txBody>
          <a:bodyPr wrap="none" rtlCol="0">
            <a:spAutoFit/>
          </a:bodyPr>
          <a:lstStyle/>
          <a:p>
            <a:r>
              <a:rPr kumimoji="1" lang="zh-CN" altLang="en-US" sz="1200" dirty="0">
                <a:solidFill>
                  <a:schemeClr val="tx2">
                    <a:lumMod val="50000"/>
                  </a:schemeClr>
                </a:solidFill>
                <a:latin typeface="+mn-ea"/>
              </a:rPr>
              <a:t>控制流</a:t>
            </a:r>
          </a:p>
        </p:txBody>
      </p:sp>
      <p:sp>
        <p:nvSpPr>
          <p:cNvPr id="42" name="文本框 41">
            <a:extLst>
              <a:ext uri="{FF2B5EF4-FFF2-40B4-BE49-F238E27FC236}">
                <a16:creationId xmlns:a16="http://schemas.microsoft.com/office/drawing/2014/main" id="{EA75C3BB-44B3-E922-1AAF-A8F8DDA50D64}"/>
              </a:ext>
            </a:extLst>
          </p:cNvPr>
          <p:cNvSpPr txBox="1"/>
          <p:nvPr/>
        </p:nvSpPr>
        <p:spPr>
          <a:xfrm>
            <a:off x="9814784" y="5569011"/>
            <a:ext cx="698994" cy="299569"/>
          </a:xfrm>
          <a:prstGeom prst="rect">
            <a:avLst/>
          </a:prstGeom>
          <a:noFill/>
        </p:spPr>
        <p:txBody>
          <a:bodyPr wrap="none" rtlCol="0">
            <a:spAutoFit/>
          </a:bodyPr>
          <a:lstStyle/>
          <a:p>
            <a:r>
              <a:rPr kumimoji="1" lang="zh-CN" altLang="en-US" sz="1200" dirty="0">
                <a:solidFill>
                  <a:schemeClr val="tx2">
                    <a:lumMod val="50000"/>
                  </a:schemeClr>
                </a:solidFill>
                <a:latin typeface="+mn-ea"/>
              </a:rPr>
              <a:t>数据流</a:t>
            </a:r>
          </a:p>
        </p:txBody>
      </p:sp>
      <p:cxnSp>
        <p:nvCxnSpPr>
          <p:cNvPr id="53" name="肘形连接符 52">
            <a:extLst>
              <a:ext uri="{FF2B5EF4-FFF2-40B4-BE49-F238E27FC236}">
                <a16:creationId xmlns:a16="http://schemas.microsoft.com/office/drawing/2014/main" id="{0574B8DD-694B-FB77-2BED-E7D568D3ECE3}"/>
              </a:ext>
            </a:extLst>
          </p:cNvPr>
          <p:cNvCxnSpPr>
            <a:stCxn id="10" idx="2"/>
            <a:endCxn id="18" idx="1"/>
          </p:cNvCxnSpPr>
          <p:nvPr/>
        </p:nvCxnSpPr>
        <p:spPr>
          <a:xfrm rot="5400000">
            <a:off x="7185467" y="2050292"/>
            <a:ext cx="1182654" cy="1691553"/>
          </a:xfrm>
          <a:prstGeom prst="bentConnector4">
            <a:avLst>
              <a:gd name="adj1" fmla="val 25153"/>
              <a:gd name="adj2" fmla="val 144068"/>
            </a:avLst>
          </a:prstGeom>
          <a:ln>
            <a:tailEnd type="triangle"/>
          </a:ln>
        </p:spPr>
        <p:style>
          <a:lnRef idx="2">
            <a:schemeClr val="dk1"/>
          </a:lnRef>
          <a:fillRef idx="0">
            <a:schemeClr val="dk1"/>
          </a:fillRef>
          <a:effectRef idx="1">
            <a:schemeClr val="dk1"/>
          </a:effectRef>
          <a:fontRef idx="minor">
            <a:schemeClr val="tx1"/>
          </a:fontRef>
        </p:style>
      </p:cxnSp>
      <p:cxnSp>
        <p:nvCxnSpPr>
          <p:cNvPr id="57" name="肘形连接符 56">
            <a:extLst>
              <a:ext uri="{FF2B5EF4-FFF2-40B4-BE49-F238E27FC236}">
                <a16:creationId xmlns:a16="http://schemas.microsoft.com/office/drawing/2014/main" id="{3BB94B55-97D7-2DE2-606F-C6974BA136B9}"/>
              </a:ext>
            </a:extLst>
          </p:cNvPr>
          <p:cNvCxnSpPr>
            <a:stCxn id="10" idx="2"/>
            <a:endCxn id="21" idx="1"/>
          </p:cNvCxnSpPr>
          <p:nvPr/>
        </p:nvCxnSpPr>
        <p:spPr>
          <a:xfrm rot="5400000">
            <a:off x="6966217" y="2269542"/>
            <a:ext cx="1621154" cy="1691553"/>
          </a:xfrm>
          <a:prstGeom prst="bentConnector4">
            <a:avLst>
              <a:gd name="adj1" fmla="val 18386"/>
              <a:gd name="adj2" fmla="val 144068"/>
            </a:avLst>
          </a:prstGeom>
          <a:ln>
            <a:tailEnd type="triangle"/>
          </a:ln>
        </p:spPr>
        <p:style>
          <a:lnRef idx="2">
            <a:schemeClr val="dk1"/>
          </a:lnRef>
          <a:fillRef idx="0">
            <a:schemeClr val="dk1"/>
          </a:fillRef>
          <a:effectRef idx="1">
            <a:schemeClr val="dk1"/>
          </a:effectRef>
          <a:fontRef idx="minor">
            <a:schemeClr val="tx1"/>
          </a:fontRef>
        </p:style>
      </p:cxnSp>
      <p:cxnSp>
        <p:nvCxnSpPr>
          <p:cNvPr id="61" name="肘形连接符 60">
            <a:extLst>
              <a:ext uri="{FF2B5EF4-FFF2-40B4-BE49-F238E27FC236}">
                <a16:creationId xmlns:a16="http://schemas.microsoft.com/office/drawing/2014/main" id="{5962BC30-B870-F4B4-C8E1-F1B2110C0016}"/>
              </a:ext>
            </a:extLst>
          </p:cNvPr>
          <p:cNvCxnSpPr>
            <a:stCxn id="10" idx="2"/>
            <a:endCxn id="26" idx="1"/>
          </p:cNvCxnSpPr>
          <p:nvPr/>
        </p:nvCxnSpPr>
        <p:spPr>
          <a:xfrm rot="5400000">
            <a:off x="6446698" y="2789061"/>
            <a:ext cx="2660193" cy="1691553"/>
          </a:xfrm>
          <a:prstGeom prst="bentConnector4">
            <a:avLst>
              <a:gd name="adj1" fmla="val 11306"/>
              <a:gd name="adj2" fmla="val 144068"/>
            </a:avLst>
          </a:prstGeom>
          <a:ln>
            <a:tailEnd type="triangle"/>
          </a:ln>
        </p:spPr>
        <p:style>
          <a:lnRef idx="2">
            <a:schemeClr val="dk1"/>
          </a:lnRef>
          <a:fillRef idx="0">
            <a:schemeClr val="dk1"/>
          </a:fillRef>
          <a:effectRef idx="1">
            <a:schemeClr val="dk1"/>
          </a:effectRef>
          <a:fontRef idx="minor">
            <a:schemeClr val="tx1"/>
          </a:fontRef>
        </p:style>
      </p:cxnSp>
      <p:cxnSp>
        <p:nvCxnSpPr>
          <p:cNvPr id="63" name="肘形连接符 62">
            <a:extLst>
              <a:ext uri="{FF2B5EF4-FFF2-40B4-BE49-F238E27FC236}">
                <a16:creationId xmlns:a16="http://schemas.microsoft.com/office/drawing/2014/main" id="{761AB2FF-40FD-BAE7-EF10-D022FF20B497}"/>
              </a:ext>
            </a:extLst>
          </p:cNvPr>
          <p:cNvCxnSpPr>
            <a:stCxn id="10" idx="2"/>
            <a:endCxn id="29" idx="1"/>
          </p:cNvCxnSpPr>
          <p:nvPr/>
        </p:nvCxnSpPr>
        <p:spPr>
          <a:xfrm rot="5400000">
            <a:off x="6223176" y="3012583"/>
            <a:ext cx="3107236" cy="1691553"/>
          </a:xfrm>
          <a:prstGeom prst="bentConnector4">
            <a:avLst>
              <a:gd name="adj1" fmla="val 9622"/>
              <a:gd name="adj2" fmla="val 144068"/>
            </a:avLst>
          </a:prstGeom>
          <a:ln>
            <a:tailEnd type="triangle"/>
          </a:ln>
        </p:spPr>
        <p:style>
          <a:lnRef idx="2">
            <a:schemeClr val="dk1"/>
          </a:lnRef>
          <a:fillRef idx="0">
            <a:schemeClr val="dk1"/>
          </a:fillRef>
          <a:effectRef idx="1">
            <a:schemeClr val="dk1"/>
          </a:effectRef>
          <a:fontRef idx="minor">
            <a:schemeClr val="tx1"/>
          </a:fontRef>
        </p:style>
      </p:cxnSp>
      <p:cxnSp>
        <p:nvCxnSpPr>
          <p:cNvPr id="65" name="肘形连接符 64">
            <a:extLst>
              <a:ext uri="{FF2B5EF4-FFF2-40B4-BE49-F238E27FC236}">
                <a16:creationId xmlns:a16="http://schemas.microsoft.com/office/drawing/2014/main" id="{F8830DE7-1B43-315E-9E38-2DF2070A5230}"/>
              </a:ext>
            </a:extLst>
          </p:cNvPr>
          <p:cNvCxnSpPr>
            <a:cxnSpLocks/>
            <a:stCxn id="10" idx="2"/>
            <a:endCxn id="32" idx="1"/>
          </p:cNvCxnSpPr>
          <p:nvPr/>
        </p:nvCxnSpPr>
        <p:spPr>
          <a:xfrm rot="5400000">
            <a:off x="5996919" y="3233368"/>
            <a:ext cx="3554279" cy="1697024"/>
          </a:xfrm>
          <a:prstGeom prst="bentConnector4">
            <a:avLst>
              <a:gd name="adj1" fmla="val 8362"/>
              <a:gd name="adj2" fmla="val 143536"/>
            </a:avLst>
          </a:prstGeom>
          <a:ln>
            <a:tailEnd type="triangle"/>
          </a:ln>
        </p:spPr>
        <p:style>
          <a:lnRef idx="2">
            <a:schemeClr val="dk1"/>
          </a:lnRef>
          <a:fillRef idx="0">
            <a:schemeClr val="dk1"/>
          </a:fillRef>
          <a:effectRef idx="1">
            <a:schemeClr val="dk1"/>
          </a:effectRef>
          <a:fontRef idx="minor">
            <a:schemeClr val="tx1"/>
          </a:fontRef>
        </p:style>
      </p:cxnSp>
      <p:cxnSp>
        <p:nvCxnSpPr>
          <p:cNvPr id="74" name="直线箭头连接符 73">
            <a:extLst>
              <a:ext uri="{FF2B5EF4-FFF2-40B4-BE49-F238E27FC236}">
                <a16:creationId xmlns:a16="http://schemas.microsoft.com/office/drawing/2014/main" id="{2B6A2090-B0B1-F216-8413-40F37E405584}"/>
              </a:ext>
            </a:extLst>
          </p:cNvPr>
          <p:cNvCxnSpPr>
            <a:stCxn id="10" idx="2"/>
            <a:endCxn id="15" idx="0"/>
          </p:cNvCxnSpPr>
          <p:nvPr/>
        </p:nvCxnSpPr>
        <p:spPr>
          <a:xfrm>
            <a:off x="8622570" y="2304741"/>
            <a:ext cx="1761290" cy="992652"/>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78" name="文本框 77">
            <a:extLst>
              <a:ext uri="{FF2B5EF4-FFF2-40B4-BE49-F238E27FC236}">
                <a16:creationId xmlns:a16="http://schemas.microsoft.com/office/drawing/2014/main" id="{DDFBEB09-8AB9-31B3-0F78-F7F21E47E992}"/>
              </a:ext>
            </a:extLst>
          </p:cNvPr>
          <p:cNvSpPr txBox="1"/>
          <p:nvPr/>
        </p:nvSpPr>
        <p:spPr>
          <a:xfrm>
            <a:off x="631183" y="1113038"/>
            <a:ext cx="697627" cy="400110"/>
          </a:xfrm>
          <a:prstGeom prst="rect">
            <a:avLst/>
          </a:prstGeom>
          <a:noFill/>
        </p:spPr>
        <p:txBody>
          <a:bodyPr wrap="none" rtlCol="0">
            <a:spAutoFit/>
          </a:bodyPr>
          <a:lstStyle/>
          <a:p>
            <a:r>
              <a:rPr lang="zh-CN" altLang="en-US" sz="2000" b="1" dirty="0">
                <a:solidFill>
                  <a:srgbClr val="445185"/>
                </a:solidFill>
                <a:latin typeface="+mn-ea"/>
                <a:cs typeface="+mj-cs"/>
              </a:rPr>
              <a:t>优势</a:t>
            </a:r>
          </a:p>
        </p:txBody>
      </p:sp>
      <p:sp>
        <p:nvSpPr>
          <p:cNvPr id="79" name="文本框 78">
            <a:extLst>
              <a:ext uri="{FF2B5EF4-FFF2-40B4-BE49-F238E27FC236}">
                <a16:creationId xmlns:a16="http://schemas.microsoft.com/office/drawing/2014/main" id="{B8C6C1EA-DFA7-3A46-0923-8E06B7783B65}"/>
              </a:ext>
            </a:extLst>
          </p:cNvPr>
          <p:cNvSpPr txBox="1"/>
          <p:nvPr/>
        </p:nvSpPr>
        <p:spPr>
          <a:xfrm>
            <a:off x="658606" y="1513148"/>
            <a:ext cx="2319866" cy="79348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kumimoji="1" lang="zh-CN" altLang="en-US" sz="1600" dirty="0"/>
              <a:t>极简架构，直连模式</a:t>
            </a:r>
          </a:p>
          <a:p>
            <a:pPr marL="285750" indent="-285750">
              <a:lnSpc>
                <a:spcPct val="150000"/>
              </a:lnSpc>
              <a:buFont typeface="Arial" panose="020B0604020202020204" pitchFamily="34" charset="0"/>
              <a:buChar char="•"/>
            </a:pPr>
            <a:r>
              <a:rPr kumimoji="1" lang="zh-CN" altLang="en-US" sz="1600" dirty="0"/>
              <a:t>高性能、低延迟</a:t>
            </a:r>
          </a:p>
        </p:txBody>
      </p:sp>
      <p:sp>
        <p:nvSpPr>
          <p:cNvPr id="80" name="文本框 79">
            <a:extLst>
              <a:ext uri="{FF2B5EF4-FFF2-40B4-BE49-F238E27FC236}">
                <a16:creationId xmlns:a16="http://schemas.microsoft.com/office/drawing/2014/main" id="{C98341AA-3246-B68B-8EFD-E4900822CF1B}"/>
              </a:ext>
            </a:extLst>
          </p:cNvPr>
          <p:cNvSpPr txBox="1"/>
          <p:nvPr/>
        </p:nvSpPr>
        <p:spPr>
          <a:xfrm>
            <a:off x="631182" y="2495958"/>
            <a:ext cx="697627" cy="400110"/>
          </a:xfrm>
          <a:prstGeom prst="rect">
            <a:avLst/>
          </a:prstGeom>
          <a:noFill/>
        </p:spPr>
        <p:txBody>
          <a:bodyPr wrap="none" rtlCol="0">
            <a:spAutoFit/>
          </a:bodyPr>
          <a:lstStyle/>
          <a:p>
            <a:r>
              <a:rPr lang="zh-CN" altLang="en-US" sz="2000" b="1" dirty="0">
                <a:solidFill>
                  <a:srgbClr val="445185"/>
                </a:solidFill>
                <a:latin typeface="+mn-ea"/>
                <a:cs typeface="+mj-cs"/>
              </a:rPr>
              <a:t>痛点</a:t>
            </a:r>
          </a:p>
        </p:txBody>
      </p:sp>
      <p:sp>
        <p:nvSpPr>
          <p:cNvPr id="81" name="文本框 80">
            <a:extLst>
              <a:ext uri="{FF2B5EF4-FFF2-40B4-BE49-F238E27FC236}">
                <a16:creationId xmlns:a16="http://schemas.microsoft.com/office/drawing/2014/main" id="{7B5E93E2-2C26-A84B-5435-B285613E8748}"/>
              </a:ext>
            </a:extLst>
          </p:cNvPr>
          <p:cNvSpPr txBox="1"/>
          <p:nvPr/>
        </p:nvSpPr>
        <p:spPr>
          <a:xfrm>
            <a:off x="658606" y="2786692"/>
            <a:ext cx="4012637" cy="300947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kumimoji="1" lang="zh-CN" altLang="en-US" sz="1600" dirty="0"/>
              <a:t>运维成本高</a:t>
            </a:r>
            <a:endParaRPr kumimoji="1" lang="en-US" altLang="zh-CN" sz="1600" dirty="0"/>
          </a:p>
          <a:p>
            <a:pPr marL="742950" lvl="1" indent="-285750">
              <a:lnSpc>
                <a:spcPct val="150000"/>
              </a:lnSpc>
              <a:buFont typeface="Arial" panose="020B0604020202020204" pitchFamily="34" charset="0"/>
              <a:buChar char="•"/>
            </a:pPr>
            <a:r>
              <a:rPr kumimoji="1" lang="zh-CN" altLang="en-US" sz="1600" dirty="0"/>
              <a:t>满足多类型网络接入的诉求成本高</a:t>
            </a:r>
            <a:endParaRPr kumimoji="1" lang="en-US" altLang="zh-CN" sz="1600" dirty="0"/>
          </a:p>
          <a:p>
            <a:pPr marL="285750" indent="-285750">
              <a:lnSpc>
                <a:spcPct val="150000"/>
              </a:lnSpc>
              <a:buFont typeface="Arial" panose="020B0604020202020204" pitchFamily="34" charset="0"/>
              <a:buChar char="•"/>
            </a:pPr>
            <a:r>
              <a:rPr kumimoji="1" lang="zh-CN" altLang="en-US" sz="1600" dirty="0"/>
              <a:t>富客户端形态</a:t>
            </a:r>
            <a:endParaRPr kumimoji="1" lang="en-US" altLang="zh-CN" sz="1600" dirty="0"/>
          </a:p>
          <a:p>
            <a:pPr marL="742950" lvl="1" indent="-285750">
              <a:lnSpc>
                <a:spcPct val="150000"/>
              </a:lnSpc>
              <a:buFont typeface="Arial" panose="020B0604020202020204" pitchFamily="34" charset="0"/>
              <a:buChar char="•"/>
            </a:pPr>
            <a:r>
              <a:rPr kumimoji="1" lang="zh-CN" altLang="en-US" sz="1600" dirty="0"/>
              <a:t>多语言客户端适配的工作量大</a:t>
            </a:r>
            <a:endParaRPr kumimoji="1" lang="en-US" altLang="zh-CN" sz="1600" dirty="0"/>
          </a:p>
          <a:p>
            <a:pPr marL="285750" indent="-285750">
              <a:lnSpc>
                <a:spcPct val="150000"/>
              </a:lnSpc>
              <a:buFont typeface="Arial" panose="020B0604020202020204" pitchFamily="34" charset="0"/>
              <a:buChar char="•"/>
            </a:pPr>
            <a:r>
              <a:rPr kumimoji="1" lang="zh-CN" altLang="en-US" sz="1600" dirty="0"/>
              <a:t>基于队列的消费模型不够轻量</a:t>
            </a:r>
            <a:endParaRPr kumimoji="1" lang="en-US" altLang="zh-CN" sz="1600" dirty="0"/>
          </a:p>
          <a:p>
            <a:pPr marL="742950" lvl="1" indent="-285750">
              <a:lnSpc>
                <a:spcPct val="150000"/>
              </a:lnSpc>
              <a:buFont typeface="Arial" panose="020B0604020202020204" pitchFamily="34" charset="0"/>
              <a:buChar char="•"/>
            </a:pPr>
            <a:r>
              <a:rPr kumimoji="1" lang="zh-CN" altLang="en-US" sz="1600" dirty="0"/>
              <a:t>消费者水平扩容能力差</a:t>
            </a:r>
            <a:endParaRPr kumimoji="1" lang="en-US" altLang="zh-CN" sz="1600" dirty="0"/>
          </a:p>
          <a:p>
            <a:pPr marL="742950" lvl="1" indent="-285750">
              <a:lnSpc>
                <a:spcPct val="150000"/>
              </a:lnSpc>
              <a:buFont typeface="Arial" panose="020B0604020202020204" pitchFamily="34" charset="0"/>
              <a:buChar char="•"/>
            </a:pPr>
            <a:r>
              <a:rPr kumimoji="1" lang="zh-CN" altLang="en-US" sz="1600" dirty="0"/>
              <a:t>单消费者卡住导致消息堆积</a:t>
            </a:r>
            <a:endParaRPr kumimoji="1" lang="en-US" altLang="zh-CN" sz="1600" dirty="0"/>
          </a:p>
          <a:p>
            <a:pPr marL="742950" lvl="1" indent="-285750">
              <a:lnSpc>
                <a:spcPct val="150000"/>
              </a:lnSpc>
              <a:buFont typeface="Arial" panose="020B0604020202020204" pitchFamily="34" charset="0"/>
              <a:buChar char="•"/>
            </a:pPr>
            <a:r>
              <a:rPr kumimoji="1" lang="zh-CN" altLang="en-US" sz="1600" dirty="0"/>
              <a:t>客户端重启客户端之间互相影响</a:t>
            </a:r>
            <a:endParaRPr kumimoji="1" lang="en-US" altLang="zh-CN" sz="1600" dirty="0"/>
          </a:p>
        </p:txBody>
      </p:sp>
    </p:spTree>
    <p:extLst>
      <p:ext uri="{BB962C8B-B14F-4D97-AF65-F5344CB8AC3E}">
        <p14:creationId xmlns:p14="http://schemas.microsoft.com/office/powerpoint/2010/main" val="224565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8A40B54-C73B-B3D1-BC83-57DFB68FE420}"/>
              </a:ext>
            </a:extLst>
          </p:cNvPr>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err="1">
                <a:solidFill>
                  <a:srgbClr val="445185"/>
                </a:solidFill>
                <a:latin typeface="+mn-ea"/>
                <a:ea typeface="+mn-ea"/>
              </a:rPr>
              <a:t>RocketMQ</a:t>
            </a:r>
            <a:r>
              <a:rPr lang="en" altLang="zh-CN" sz="2400" b="1" i="1" dirty="0">
                <a:solidFill>
                  <a:srgbClr val="445185"/>
                </a:solidFill>
                <a:latin typeface="+mn-ea"/>
                <a:ea typeface="+mn-ea"/>
              </a:rPr>
              <a:t> 5.0 </a:t>
            </a:r>
            <a:r>
              <a:rPr lang="zh-CN" altLang="en-US" sz="2400" b="1" i="1" dirty="0">
                <a:solidFill>
                  <a:srgbClr val="445185"/>
                </a:solidFill>
                <a:latin typeface="+mn-ea"/>
                <a:ea typeface="+mn-ea"/>
              </a:rPr>
              <a:t>架构全景：云原生时代的选择</a:t>
            </a:r>
          </a:p>
        </p:txBody>
      </p:sp>
      <p:sp>
        <p:nvSpPr>
          <p:cNvPr id="6" name="矩形 5">
            <a:extLst>
              <a:ext uri="{FF2B5EF4-FFF2-40B4-BE49-F238E27FC236}">
                <a16:creationId xmlns:a16="http://schemas.microsoft.com/office/drawing/2014/main" id="{71C7FFF1-171E-F6C1-04ED-3CE867F96244}"/>
              </a:ext>
            </a:extLst>
          </p:cNvPr>
          <p:cNvSpPr/>
          <p:nvPr/>
        </p:nvSpPr>
        <p:spPr>
          <a:xfrm>
            <a:off x="895654" y="2173461"/>
            <a:ext cx="7066165" cy="3182616"/>
          </a:xfrm>
          <a:prstGeom prst="rect">
            <a:avLst/>
          </a:prstGeom>
          <a:solidFill>
            <a:schemeClr val="bg1"/>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7" name="矩形 6">
            <a:extLst>
              <a:ext uri="{FF2B5EF4-FFF2-40B4-BE49-F238E27FC236}">
                <a16:creationId xmlns:a16="http://schemas.microsoft.com/office/drawing/2014/main" id="{AD8549FC-24A2-F7F1-FA43-0D00C86B3F35}"/>
              </a:ext>
            </a:extLst>
          </p:cNvPr>
          <p:cNvSpPr/>
          <p:nvPr/>
        </p:nvSpPr>
        <p:spPr>
          <a:xfrm>
            <a:off x="2754661" y="2427843"/>
            <a:ext cx="3635364" cy="1800033"/>
          </a:xfrm>
          <a:prstGeom prst="rect">
            <a:avLst/>
          </a:prstGeom>
          <a:solidFill>
            <a:srgbClr val="FFFFFF">
              <a:alpha val="0"/>
            </a:srgbClr>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8" name="矩形 7">
            <a:extLst>
              <a:ext uri="{FF2B5EF4-FFF2-40B4-BE49-F238E27FC236}">
                <a16:creationId xmlns:a16="http://schemas.microsoft.com/office/drawing/2014/main" id="{F1209A1C-AF1C-7842-3649-EDF6E776843D}"/>
              </a:ext>
            </a:extLst>
          </p:cNvPr>
          <p:cNvSpPr/>
          <p:nvPr/>
        </p:nvSpPr>
        <p:spPr>
          <a:xfrm>
            <a:off x="2916181" y="3080927"/>
            <a:ext cx="3406644" cy="973830"/>
          </a:xfrm>
          <a:prstGeom prst="rect">
            <a:avLst/>
          </a:prstGeom>
          <a:solidFill>
            <a:srgbClr val="FBEEC9"/>
          </a:solidFill>
          <a:ln w="12700" cap="flat" cmpd="sng" algn="ctr">
            <a:solidFill>
              <a:srgbClr val="FFC000"/>
            </a:solidFill>
            <a:prstDash val="sysDash"/>
            <a:miter lim="800000"/>
          </a:ln>
          <a:effectLst/>
        </p:spPr>
        <p:txBody>
          <a:bodyPr rtlCol="0" anchor="ctr"/>
          <a:lstStyle/>
          <a:p>
            <a:pPr algn="ctr" defTabSz="1828800" hangingPunct="1">
              <a:defRPr/>
            </a:pPr>
            <a:endParaRPr kumimoji="1" lang="zh-CN" altLang="en-US" sz="1100">
              <a:solidFill>
                <a:prstClr val="white"/>
              </a:solidFill>
              <a:latin typeface="+mn-ea"/>
              <a:cs typeface="Alibaba PuHuiTi R" pitchFamily="18" charset="-122"/>
            </a:endParaRPr>
          </a:p>
        </p:txBody>
      </p:sp>
      <p:sp>
        <p:nvSpPr>
          <p:cNvPr id="9" name="文本框 8">
            <a:extLst>
              <a:ext uri="{FF2B5EF4-FFF2-40B4-BE49-F238E27FC236}">
                <a16:creationId xmlns:a16="http://schemas.microsoft.com/office/drawing/2014/main" id="{81C3EF7F-70DE-0FD2-C5A1-A1B10378A5D5}"/>
              </a:ext>
            </a:extLst>
          </p:cNvPr>
          <p:cNvSpPr txBox="1"/>
          <p:nvPr/>
        </p:nvSpPr>
        <p:spPr>
          <a:xfrm>
            <a:off x="82890" y="3852040"/>
            <a:ext cx="861133" cy="430887"/>
          </a:xfrm>
          <a:prstGeom prst="rect">
            <a:avLst/>
          </a:prstGeom>
          <a:noFill/>
        </p:spPr>
        <p:txBody>
          <a:bodyPr wrap="none" rtlCol="0">
            <a:spAutoFit/>
          </a:bodyPr>
          <a:lstStyle/>
          <a:p>
            <a:pPr algn="ctr"/>
            <a:r>
              <a:rPr kumimoji="1" lang="en-US" altLang="zh-CN" sz="1100" dirty="0">
                <a:solidFill>
                  <a:prstClr val="black"/>
                </a:solidFill>
                <a:latin typeface="+mn-ea"/>
                <a:cs typeface="Alibaba PuHuiTi R" pitchFamily="18" charset="-122"/>
              </a:rPr>
              <a:t>RocketMQ</a:t>
            </a:r>
            <a:r>
              <a:rPr kumimoji="1" lang="zh-CN" altLang="en-US" sz="1100" dirty="0">
                <a:solidFill>
                  <a:prstClr val="black"/>
                </a:solidFill>
                <a:latin typeface="+mn-ea"/>
                <a:cs typeface="Alibaba PuHuiTi R" pitchFamily="18" charset="-122"/>
              </a:rPr>
              <a:t> </a:t>
            </a:r>
            <a:endParaRPr kumimoji="1" lang="en-US" altLang="zh-CN" sz="1100" dirty="0">
              <a:solidFill>
                <a:prstClr val="black"/>
              </a:solidFill>
              <a:latin typeface="+mn-ea"/>
              <a:cs typeface="Alibaba PuHuiTi R" pitchFamily="18" charset="-122"/>
            </a:endParaRPr>
          </a:p>
          <a:p>
            <a:pPr algn="ctr"/>
            <a:r>
              <a:rPr kumimoji="1" lang="zh-CN" altLang="en-US" sz="1100" dirty="0">
                <a:solidFill>
                  <a:prstClr val="black"/>
                </a:solidFill>
                <a:latin typeface="+mn-ea"/>
                <a:cs typeface="Alibaba PuHuiTi R" pitchFamily="18" charset="-122"/>
              </a:rPr>
              <a:t>核心组件</a:t>
            </a:r>
          </a:p>
        </p:txBody>
      </p:sp>
      <p:sp>
        <p:nvSpPr>
          <p:cNvPr id="10" name="矩形 9">
            <a:extLst>
              <a:ext uri="{FF2B5EF4-FFF2-40B4-BE49-F238E27FC236}">
                <a16:creationId xmlns:a16="http://schemas.microsoft.com/office/drawing/2014/main" id="{F61F012B-94DE-DE6A-0ACE-B59F7799CCAF}"/>
              </a:ext>
            </a:extLst>
          </p:cNvPr>
          <p:cNvSpPr/>
          <p:nvPr/>
        </p:nvSpPr>
        <p:spPr>
          <a:xfrm>
            <a:off x="982233" y="2427843"/>
            <a:ext cx="1613822" cy="1806593"/>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11" name="文本框 10">
            <a:extLst>
              <a:ext uri="{FF2B5EF4-FFF2-40B4-BE49-F238E27FC236}">
                <a16:creationId xmlns:a16="http://schemas.microsoft.com/office/drawing/2014/main" id="{1FD41C8F-9B46-05C7-2E8C-A19C6467C688}"/>
              </a:ext>
            </a:extLst>
          </p:cNvPr>
          <p:cNvSpPr txBox="1"/>
          <p:nvPr/>
        </p:nvSpPr>
        <p:spPr>
          <a:xfrm>
            <a:off x="1296515" y="4013233"/>
            <a:ext cx="1247457" cy="261610"/>
          </a:xfrm>
          <a:prstGeom prst="rect">
            <a:avLst/>
          </a:prstGeom>
          <a:noFill/>
        </p:spPr>
        <p:txBody>
          <a:bodyPr wrap="none" rtlCol="0">
            <a:spAutoFit/>
          </a:bodyPr>
          <a:lstStyle/>
          <a:p>
            <a:r>
              <a:rPr kumimoji="1" lang="en-US" altLang="zh-CN" sz="1100" dirty="0">
                <a:solidFill>
                  <a:prstClr val="black"/>
                </a:solidFill>
                <a:latin typeface="+mn-ea"/>
                <a:cs typeface="Alibaba PuHuiTi R" pitchFamily="18" charset="-122"/>
              </a:rPr>
              <a:t>NameServer</a:t>
            </a:r>
            <a:r>
              <a:rPr kumimoji="1" lang="zh-CN" altLang="en-US" sz="1100" dirty="0">
                <a:solidFill>
                  <a:prstClr val="black"/>
                </a:solidFill>
                <a:latin typeface="+mn-ea"/>
                <a:cs typeface="Alibaba PuHuiTi R" pitchFamily="18" charset="-122"/>
              </a:rPr>
              <a:t> 集群</a:t>
            </a:r>
          </a:p>
        </p:txBody>
      </p:sp>
      <p:sp>
        <p:nvSpPr>
          <p:cNvPr id="12" name="矩形 11">
            <a:extLst>
              <a:ext uri="{FF2B5EF4-FFF2-40B4-BE49-F238E27FC236}">
                <a16:creationId xmlns:a16="http://schemas.microsoft.com/office/drawing/2014/main" id="{9A37925F-24DE-91C0-CAE8-BEED44546E38}"/>
              </a:ext>
            </a:extLst>
          </p:cNvPr>
          <p:cNvSpPr/>
          <p:nvPr/>
        </p:nvSpPr>
        <p:spPr>
          <a:xfrm>
            <a:off x="895654" y="5394585"/>
            <a:ext cx="7066165" cy="1192481"/>
          </a:xfrm>
          <a:prstGeom prst="rect">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13" name="文本框 12">
            <a:extLst>
              <a:ext uri="{FF2B5EF4-FFF2-40B4-BE49-F238E27FC236}">
                <a16:creationId xmlns:a16="http://schemas.microsoft.com/office/drawing/2014/main" id="{A3305E2D-78BB-AC5C-15F2-C52A0C47D06A}"/>
              </a:ext>
            </a:extLst>
          </p:cNvPr>
          <p:cNvSpPr txBox="1"/>
          <p:nvPr/>
        </p:nvSpPr>
        <p:spPr>
          <a:xfrm>
            <a:off x="52907" y="6016314"/>
            <a:ext cx="889987" cy="430887"/>
          </a:xfrm>
          <a:prstGeom prst="rect">
            <a:avLst/>
          </a:prstGeom>
          <a:noFill/>
        </p:spPr>
        <p:txBody>
          <a:bodyPr wrap="none" rtlCol="0">
            <a:spAutoFit/>
          </a:bodyPr>
          <a:lstStyle/>
          <a:p>
            <a:pPr algn="ctr"/>
            <a:r>
              <a:rPr kumimoji="1" lang="en-US" altLang="zh-CN" sz="1100" dirty="0">
                <a:solidFill>
                  <a:schemeClr val="bg1"/>
                </a:solidFill>
                <a:latin typeface="+mn-ea"/>
                <a:cs typeface="Alibaba PuHuiTi R" pitchFamily="18" charset="-122"/>
              </a:rPr>
              <a:t>IaaS</a:t>
            </a:r>
          </a:p>
          <a:p>
            <a:pPr algn="ctr"/>
            <a:r>
              <a:rPr kumimoji="1" lang="zh-CN" altLang="en-US" sz="1100" dirty="0">
                <a:solidFill>
                  <a:schemeClr val="bg1"/>
                </a:solidFill>
                <a:latin typeface="+mn-ea"/>
                <a:cs typeface="Alibaba PuHuiTi R" pitchFamily="18" charset="-122"/>
              </a:rPr>
              <a:t>（售卖区）</a:t>
            </a:r>
          </a:p>
        </p:txBody>
      </p:sp>
      <p:grpSp>
        <p:nvGrpSpPr>
          <p:cNvPr id="14" name="组合 13">
            <a:extLst>
              <a:ext uri="{FF2B5EF4-FFF2-40B4-BE49-F238E27FC236}">
                <a16:creationId xmlns:a16="http://schemas.microsoft.com/office/drawing/2014/main" id="{002506D2-A35B-F970-FBDE-B3E3576A51F5}"/>
              </a:ext>
            </a:extLst>
          </p:cNvPr>
          <p:cNvGrpSpPr/>
          <p:nvPr/>
        </p:nvGrpSpPr>
        <p:grpSpPr>
          <a:xfrm>
            <a:off x="1063377" y="6016313"/>
            <a:ext cx="2014071" cy="463512"/>
            <a:chOff x="2078822" y="9813706"/>
            <a:chExt cx="3839940" cy="873343"/>
          </a:xfrm>
        </p:grpSpPr>
        <p:sp>
          <p:nvSpPr>
            <p:cNvPr id="95" name="矩形 94">
              <a:extLst>
                <a:ext uri="{FF2B5EF4-FFF2-40B4-BE49-F238E27FC236}">
                  <a16:creationId xmlns:a16="http://schemas.microsoft.com/office/drawing/2014/main" id="{F16253DB-09BA-A107-A6CB-07B4D5B12C5E}"/>
                </a:ext>
              </a:extLst>
            </p:cNvPr>
            <p:cNvSpPr/>
            <p:nvPr/>
          </p:nvSpPr>
          <p:spPr>
            <a:xfrm>
              <a:off x="2078822" y="9813706"/>
              <a:ext cx="3839940" cy="873343"/>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96" name="文本框 95">
              <a:extLst>
                <a:ext uri="{FF2B5EF4-FFF2-40B4-BE49-F238E27FC236}">
                  <a16:creationId xmlns:a16="http://schemas.microsoft.com/office/drawing/2014/main" id="{E987A276-7332-463A-CE2A-F262AA08E15A}"/>
                </a:ext>
              </a:extLst>
            </p:cNvPr>
            <p:cNvSpPr txBox="1"/>
            <p:nvPr/>
          </p:nvSpPr>
          <p:spPr>
            <a:xfrm>
              <a:off x="4810767" y="10041378"/>
              <a:ext cx="889969" cy="492922"/>
            </a:xfrm>
            <a:prstGeom prst="rect">
              <a:avLst/>
            </a:prstGeom>
            <a:noFill/>
          </p:spPr>
          <p:txBody>
            <a:bodyPr wrap="none" rtlCol="0">
              <a:spAutoFit/>
            </a:bodyPr>
            <a:lstStyle/>
            <a:p>
              <a:pPr defTabSz="1828800" hangingPunct="1">
                <a:defRPr/>
              </a:pPr>
              <a:r>
                <a:rPr kumimoji="1" lang="zh-CN" altLang="en-US" sz="1100" dirty="0">
                  <a:solidFill>
                    <a:prstClr val="black"/>
                  </a:solidFill>
                  <a:latin typeface="+mn-ea"/>
                  <a:cs typeface="Alibaba PuHuiTi R" pitchFamily="18" charset="-122"/>
                </a:rPr>
                <a:t>计算</a:t>
              </a:r>
            </a:p>
          </p:txBody>
        </p:sp>
        <p:pic>
          <p:nvPicPr>
            <p:cNvPr id="97" name="图片 96">
              <a:extLst>
                <a:ext uri="{FF2B5EF4-FFF2-40B4-BE49-F238E27FC236}">
                  <a16:creationId xmlns:a16="http://schemas.microsoft.com/office/drawing/2014/main" id="{FCF4B1A1-6128-24AD-9C49-778D0FA16B53}"/>
                </a:ext>
              </a:extLst>
            </p:cNvPr>
            <p:cNvPicPr>
              <a:picLocks noChangeAspect="1"/>
            </p:cNvPicPr>
            <p:nvPr/>
          </p:nvPicPr>
          <p:blipFill>
            <a:blip r:embed="rId3"/>
            <a:stretch>
              <a:fillRect/>
            </a:stretch>
          </p:blipFill>
          <p:spPr>
            <a:xfrm>
              <a:off x="2349076" y="9920031"/>
              <a:ext cx="664224" cy="619399"/>
            </a:xfrm>
            <a:prstGeom prst="rect">
              <a:avLst/>
            </a:prstGeom>
          </p:spPr>
        </p:pic>
        <p:pic>
          <p:nvPicPr>
            <p:cNvPr id="98" name="图片 97">
              <a:extLst>
                <a:ext uri="{FF2B5EF4-FFF2-40B4-BE49-F238E27FC236}">
                  <a16:creationId xmlns:a16="http://schemas.microsoft.com/office/drawing/2014/main" id="{6152E65A-1EF7-2F5B-7F5D-579B8C2775A7}"/>
                </a:ext>
              </a:extLst>
            </p:cNvPr>
            <p:cNvPicPr>
              <a:picLocks noChangeAspect="1"/>
            </p:cNvPicPr>
            <p:nvPr/>
          </p:nvPicPr>
          <p:blipFill>
            <a:blip r:embed="rId3"/>
            <a:stretch>
              <a:fillRect/>
            </a:stretch>
          </p:blipFill>
          <p:spPr>
            <a:xfrm>
              <a:off x="3215199" y="9920031"/>
              <a:ext cx="664224" cy="619399"/>
            </a:xfrm>
            <a:prstGeom prst="rect">
              <a:avLst/>
            </a:prstGeom>
          </p:spPr>
        </p:pic>
        <p:pic>
          <p:nvPicPr>
            <p:cNvPr id="99" name="图片 98">
              <a:extLst>
                <a:ext uri="{FF2B5EF4-FFF2-40B4-BE49-F238E27FC236}">
                  <a16:creationId xmlns:a16="http://schemas.microsoft.com/office/drawing/2014/main" id="{A4002B02-1042-608D-5C0A-BA060C52A521}"/>
                </a:ext>
              </a:extLst>
            </p:cNvPr>
            <p:cNvPicPr>
              <a:picLocks noChangeAspect="1"/>
            </p:cNvPicPr>
            <p:nvPr/>
          </p:nvPicPr>
          <p:blipFill>
            <a:blip r:embed="rId3"/>
            <a:stretch>
              <a:fillRect/>
            </a:stretch>
          </p:blipFill>
          <p:spPr>
            <a:xfrm>
              <a:off x="4081321" y="9920031"/>
              <a:ext cx="664224" cy="619399"/>
            </a:xfrm>
            <a:prstGeom prst="rect">
              <a:avLst/>
            </a:prstGeom>
          </p:spPr>
        </p:pic>
      </p:grpSp>
      <p:sp>
        <p:nvSpPr>
          <p:cNvPr id="15" name="矩形 14">
            <a:extLst>
              <a:ext uri="{FF2B5EF4-FFF2-40B4-BE49-F238E27FC236}">
                <a16:creationId xmlns:a16="http://schemas.microsoft.com/office/drawing/2014/main" id="{D96BF5F3-49D5-9397-E0BD-5353C64072E9}"/>
              </a:ext>
            </a:extLst>
          </p:cNvPr>
          <p:cNvSpPr/>
          <p:nvPr/>
        </p:nvSpPr>
        <p:spPr>
          <a:xfrm>
            <a:off x="3398534" y="6016313"/>
            <a:ext cx="2014071" cy="463512"/>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16" name="文本框 15">
            <a:extLst>
              <a:ext uri="{FF2B5EF4-FFF2-40B4-BE49-F238E27FC236}">
                <a16:creationId xmlns:a16="http://schemas.microsoft.com/office/drawing/2014/main" id="{C366DD6A-D1F9-4B13-8705-4A33E1B0DB43}"/>
              </a:ext>
            </a:extLst>
          </p:cNvPr>
          <p:cNvSpPr txBox="1"/>
          <p:nvPr/>
        </p:nvSpPr>
        <p:spPr>
          <a:xfrm>
            <a:off x="4831454" y="6148431"/>
            <a:ext cx="607859"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云存储</a:t>
            </a:r>
          </a:p>
        </p:txBody>
      </p:sp>
      <p:sp>
        <p:nvSpPr>
          <p:cNvPr id="17" name="矩形 16">
            <a:extLst>
              <a:ext uri="{FF2B5EF4-FFF2-40B4-BE49-F238E27FC236}">
                <a16:creationId xmlns:a16="http://schemas.microsoft.com/office/drawing/2014/main" id="{21E049B3-0141-12A6-9F6D-73272FA49668}"/>
              </a:ext>
            </a:extLst>
          </p:cNvPr>
          <p:cNvSpPr/>
          <p:nvPr/>
        </p:nvSpPr>
        <p:spPr>
          <a:xfrm>
            <a:off x="5733690" y="6016313"/>
            <a:ext cx="2014071" cy="459721"/>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18" name="圆角矩形 17">
            <a:extLst>
              <a:ext uri="{FF2B5EF4-FFF2-40B4-BE49-F238E27FC236}">
                <a16:creationId xmlns:a16="http://schemas.microsoft.com/office/drawing/2014/main" id="{E0C70E23-E3B9-DD00-D4A0-183D66FD4E3B}"/>
              </a:ext>
            </a:extLst>
          </p:cNvPr>
          <p:cNvSpPr/>
          <p:nvPr/>
        </p:nvSpPr>
        <p:spPr>
          <a:xfrm>
            <a:off x="1542699" y="2315781"/>
            <a:ext cx="465105" cy="227957"/>
          </a:xfrm>
          <a:prstGeom prst="roundRect">
            <a:avLst/>
          </a:prstGeom>
          <a:solidFill>
            <a:srgbClr val="00B050"/>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VIP</a:t>
            </a:r>
            <a:endParaRPr kumimoji="1" lang="zh-CN" altLang="en-US" sz="1100" dirty="0">
              <a:solidFill>
                <a:prstClr val="white"/>
              </a:solidFill>
              <a:latin typeface="+mn-ea"/>
              <a:cs typeface="Alibaba PuHuiTi R" pitchFamily="18" charset="-122"/>
            </a:endParaRPr>
          </a:p>
        </p:txBody>
      </p:sp>
      <p:sp>
        <p:nvSpPr>
          <p:cNvPr id="19" name="矩形 18">
            <a:extLst>
              <a:ext uri="{FF2B5EF4-FFF2-40B4-BE49-F238E27FC236}">
                <a16:creationId xmlns:a16="http://schemas.microsoft.com/office/drawing/2014/main" id="{D8AEBFE7-173D-1B83-52FF-174C2B0D18CA}"/>
              </a:ext>
            </a:extLst>
          </p:cNvPr>
          <p:cNvSpPr/>
          <p:nvPr/>
        </p:nvSpPr>
        <p:spPr>
          <a:xfrm>
            <a:off x="1158452" y="2754499"/>
            <a:ext cx="1233599" cy="375405"/>
          </a:xfrm>
          <a:prstGeom prst="rect">
            <a:avLst/>
          </a:prstGeom>
          <a:solidFill>
            <a:srgbClr val="4E3B30"/>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Name</a:t>
            </a:r>
            <a:r>
              <a:rPr kumimoji="1" lang="zh-CN" altLang="en-US" sz="1100" dirty="0">
                <a:solidFill>
                  <a:prstClr val="white"/>
                </a:solidFill>
                <a:latin typeface="+mn-ea"/>
                <a:cs typeface="Alibaba PuHuiTi R" pitchFamily="18" charset="-122"/>
              </a:rPr>
              <a:t> </a:t>
            </a:r>
            <a:r>
              <a:rPr kumimoji="1" lang="en-US" altLang="zh-CN" sz="1100" dirty="0">
                <a:solidFill>
                  <a:prstClr val="white"/>
                </a:solidFill>
                <a:latin typeface="+mn-ea"/>
                <a:cs typeface="Alibaba PuHuiTi R" pitchFamily="18" charset="-122"/>
              </a:rPr>
              <a:t>Server</a:t>
            </a:r>
            <a:endParaRPr kumimoji="1" lang="zh-CN" altLang="en-US" sz="1100" dirty="0">
              <a:solidFill>
                <a:prstClr val="white"/>
              </a:solidFill>
              <a:latin typeface="+mn-ea"/>
              <a:cs typeface="Alibaba PuHuiTi R" pitchFamily="18" charset="-122"/>
            </a:endParaRPr>
          </a:p>
        </p:txBody>
      </p:sp>
      <p:sp>
        <p:nvSpPr>
          <p:cNvPr id="20" name="圆角矩形 19">
            <a:extLst>
              <a:ext uri="{FF2B5EF4-FFF2-40B4-BE49-F238E27FC236}">
                <a16:creationId xmlns:a16="http://schemas.microsoft.com/office/drawing/2014/main" id="{69277AD0-544E-B4CA-63C9-A8E1C87C8B34}"/>
              </a:ext>
            </a:extLst>
          </p:cNvPr>
          <p:cNvSpPr/>
          <p:nvPr/>
        </p:nvSpPr>
        <p:spPr>
          <a:xfrm>
            <a:off x="4112633" y="2333646"/>
            <a:ext cx="777124" cy="222557"/>
          </a:xfrm>
          <a:prstGeom prst="roundRect">
            <a:avLst/>
          </a:prstGeom>
          <a:solidFill>
            <a:srgbClr val="5BC732"/>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LB</a:t>
            </a:r>
            <a:r>
              <a:rPr kumimoji="1" lang="zh-CN" altLang="en-US" sz="1100" dirty="0">
                <a:solidFill>
                  <a:prstClr val="white"/>
                </a:solidFill>
                <a:latin typeface="+mn-ea"/>
                <a:cs typeface="Alibaba PuHuiTi R" pitchFamily="18" charset="-122"/>
              </a:rPr>
              <a:t> </a:t>
            </a:r>
            <a:r>
              <a:rPr kumimoji="1" lang="en-US" altLang="zh-CN" sz="1100" dirty="0">
                <a:solidFill>
                  <a:prstClr val="white"/>
                </a:solidFill>
                <a:latin typeface="+mn-ea"/>
                <a:cs typeface="Alibaba PuHuiTi R" pitchFamily="18" charset="-122"/>
              </a:rPr>
              <a:t>Group</a:t>
            </a:r>
            <a:endParaRPr kumimoji="1" lang="zh-CN" altLang="en-US" sz="1100" dirty="0">
              <a:solidFill>
                <a:prstClr val="white"/>
              </a:solidFill>
              <a:latin typeface="+mn-ea"/>
              <a:cs typeface="Alibaba PuHuiTi R" pitchFamily="18" charset="-122"/>
            </a:endParaRPr>
          </a:p>
        </p:txBody>
      </p:sp>
      <p:sp>
        <p:nvSpPr>
          <p:cNvPr id="21" name="左右箭头 20">
            <a:extLst>
              <a:ext uri="{FF2B5EF4-FFF2-40B4-BE49-F238E27FC236}">
                <a16:creationId xmlns:a16="http://schemas.microsoft.com/office/drawing/2014/main" id="{A6CA2303-907F-6F08-540D-3FB3B3150CD5}"/>
              </a:ext>
            </a:extLst>
          </p:cNvPr>
          <p:cNvSpPr/>
          <p:nvPr/>
        </p:nvSpPr>
        <p:spPr>
          <a:xfrm rot="10800000">
            <a:off x="2492884" y="3053805"/>
            <a:ext cx="355291" cy="216975"/>
          </a:xfrm>
          <a:prstGeom prst="leftRightArrow">
            <a:avLst/>
          </a:prstGeom>
          <a:solidFill>
            <a:srgbClr val="F0A22E"/>
          </a:solidFill>
          <a:ln w="12700" cap="flat" cmpd="sng" algn="ctr">
            <a:solidFill>
              <a:sysClr val="window" lastClr="FFFFFF"/>
            </a:solidFill>
            <a:prstDash val="solid"/>
            <a:miter lim="800000"/>
          </a:ln>
          <a:effectLst/>
        </p:spPr>
        <p:txBody>
          <a:bodyPr rtlCol="0" anchor="ctr"/>
          <a:lstStyle/>
          <a:p>
            <a:pPr algn="ctr" defTabSz="1828800" hangingPunct="1">
              <a:defRPr/>
            </a:pPr>
            <a:endParaRPr kumimoji="1" lang="zh-CN" altLang="en-US" sz="1100">
              <a:solidFill>
                <a:prstClr val="white"/>
              </a:solidFill>
              <a:latin typeface="+mn-ea"/>
              <a:cs typeface="Alibaba PuHuiTi R" pitchFamily="18" charset="-122"/>
            </a:endParaRPr>
          </a:p>
        </p:txBody>
      </p:sp>
      <p:sp>
        <p:nvSpPr>
          <p:cNvPr id="22" name="文本框 21">
            <a:extLst>
              <a:ext uri="{FF2B5EF4-FFF2-40B4-BE49-F238E27FC236}">
                <a16:creationId xmlns:a16="http://schemas.microsoft.com/office/drawing/2014/main" id="{ADD42B7E-CCA8-8C1C-A353-5F2F34028E43}"/>
              </a:ext>
            </a:extLst>
          </p:cNvPr>
          <p:cNvSpPr txBox="1"/>
          <p:nvPr/>
        </p:nvSpPr>
        <p:spPr>
          <a:xfrm>
            <a:off x="209529" y="1344547"/>
            <a:ext cx="607859" cy="430887"/>
          </a:xfrm>
          <a:prstGeom prst="rect">
            <a:avLst/>
          </a:prstGeom>
          <a:noFill/>
        </p:spPr>
        <p:txBody>
          <a:bodyPr wrap="none" rtlCol="0">
            <a:spAutoFit/>
          </a:bodyPr>
          <a:lstStyle/>
          <a:p>
            <a:pPr algn="ctr"/>
            <a:r>
              <a:rPr kumimoji="1" lang="zh-CN" altLang="en-US" sz="1100" dirty="0">
                <a:solidFill>
                  <a:prstClr val="black"/>
                </a:solidFill>
                <a:latin typeface="+mn-ea"/>
                <a:cs typeface="Alibaba PuHuiTi R" pitchFamily="18" charset="-122"/>
              </a:rPr>
              <a:t>用户</a:t>
            </a:r>
            <a:endParaRPr kumimoji="1" lang="en-US" altLang="zh-CN" sz="1100" dirty="0">
              <a:solidFill>
                <a:prstClr val="black"/>
              </a:solidFill>
              <a:latin typeface="+mn-ea"/>
              <a:cs typeface="Alibaba PuHuiTi R" pitchFamily="18" charset="-122"/>
            </a:endParaRPr>
          </a:p>
          <a:p>
            <a:pPr algn="ctr"/>
            <a:r>
              <a:rPr kumimoji="1" lang="zh-CN" altLang="en-US" sz="1100" dirty="0">
                <a:solidFill>
                  <a:prstClr val="black"/>
                </a:solidFill>
                <a:latin typeface="+mn-ea"/>
                <a:cs typeface="Alibaba PuHuiTi R" pitchFamily="18" charset="-122"/>
              </a:rPr>
              <a:t>接入层</a:t>
            </a:r>
          </a:p>
        </p:txBody>
      </p:sp>
      <p:sp>
        <p:nvSpPr>
          <p:cNvPr id="23" name="矩形 22">
            <a:extLst>
              <a:ext uri="{FF2B5EF4-FFF2-40B4-BE49-F238E27FC236}">
                <a16:creationId xmlns:a16="http://schemas.microsoft.com/office/drawing/2014/main" id="{90D0CC26-5B14-9D80-1A2D-C6E45BD116B6}"/>
              </a:ext>
            </a:extLst>
          </p:cNvPr>
          <p:cNvSpPr/>
          <p:nvPr/>
        </p:nvSpPr>
        <p:spPr>
          <a:xfrm>
            <a:off x="895655" y="1249140"/>
            <a:ext cx="1020025" cy="544187"/>
          </a:xfrm>
          <a:prstGeom prst="rect">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24" name="矩形 23">
            <a:extLst>
              <a:ext uri="{FF2B5EF4-FFF2-40B4-BE49-F238E27FC236}">
                <a16:creationId xmlns:a16="http://schemas.microsoft.com/office/drawing/2014/main" id="{0C24E165-CFEC-1E3A-3461-7FE939CF935B}"/>
              </a:ext>
            </a:extLst>
          </p:cNvPr>
          <p:cNvSpPr/>
          <p:nvPr/>
        </p:nvSpPr>
        <p:spPr>
          <a:xfrm>
            <a:off x="6636342" y="1236133"/>
            <a:ext cx="1325477" cy="559857"/>
          </a:xfrm>
          <a:prstGeom prst="rect">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25" name="圆角矩形 24">
            <a:extLst>
              <a:ext uri="{FF2B5EF4-FFF2-40B4-BE49-F238E27FC236}">
                <a16:creationId xmlns:a16="http://schemas.microsoft.com/office/drawing/2014/main" id="{DCAD60C2-1AC1-4867-11D0-8B516BBF9B46}"/>
              </a:ext>
            </a:extLst>
          </p:cNvPr>
          <p:cNvSpPr/>
          <p:nvPr/>
        </p:nvSpPr>
        <p:spPr>
          <a:xfrm>
            <a:off x="6858652" y="1407255"/>
            <a:ext cx="810103" cy="227957"/>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管控链路</a:t>
            </a:r>
          </a:p>
        </p:txBody>
      </p:sp>
      <p:sp>
        <p:nvSpPr>
          <p:cNvPr id="26" name="圆角矩形 25">
            <a:extLst>
              <a:ext uri="{FF2B5EF4-FFF2-40B4-BE49-F238E27FC236}">
                <a16:creationId xmlns:a16="http://schemas.microsoft.com/office/drawing/2014/main" id="{4BE1202D-671E-D50D-93EC-E48B5B7F08B3}"/>
              </a:ext>
            </a:extLst>
          </p:cNvPr>
          <p:cNvSpPr/>
          <p:nvPr/>
        </p:nvSpPr>
        <p:spPr>
          <a:xfrm>
            <a:off x="982882" y="1433856"/>
            <a:ext cx="810103" cy="227957"/>
          </a:xfrm>
          <a:prstGeom prst="roundRect">
            <a:avLst/>
          </a:prstGeom>
          <a:solidFill>
            <a:schemeClr val="tx1">
              <a:lumMod val="50000"/>
              <a:lumOff val="50000"/>
            </a:schemeClr>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富客户端</a:t>
            </a:r>
          </a:p>
        </p:txBody>
      </p:sp>
      <p:sp>
        <p:nvSpPr>
          <p:cNvPr id="27" name="矩形 26">
            <a:extLst>
              <a:ext uri="{FF2B5EF4-FFF2-40B4-BE49-F238E27FC236}">
                <a16:creationId xmlns:a16="http://schemas.microsoft.com/office/drawing/2014/main" id="{2D17229A-00F0-0BA9-E973-57A4B50024C0}"/>
              </a:ext>
            </a:extLst>
          </p:cNvPr>
          <p:cNvSpPr/>
          <p:nvPr/>
        </p:nvSpPr>
        <p:spPr>
          <a:xfrm>
            <a:off x="2334457" y="1250741"/>
            <a:ext cx="4179189" cy="544187"/>
          </a:xfrm>
          <a:prstGeom prst="rect">
            <a:avLst/>
          </a:prstGeom>
          <a:solidFill>
            <a:sysClr val="window" lastClr="FFFFFF"/>
          </a:solidFill>
          <a:ln w="12700" cap="flat" cmpd="sng" algn="ctr">
            <a:solidFill>
              <a:srgbClr val="FF6800"/>
            </a:solidFill>
            <a:prstDash val="solid"/>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28" name="圆角矩形 27">
            <a:extLst>
              <a:ext uri="{FF2B5EF4-FFF2-40B4-BE49-F238E27FC236}">
                <a16:creationId xmlns:a16="http://schemas.microsoft.com/office/drawing/2014/main" id="{31C5220E-F835-5D6F-7FF9-CFE8002C322D}"/>
              </a:ext>
            </a:extLst>
          </p:cNvPr>
          <p:cNvSpPr/>
          <p:nvPr/>
        </p:nvSpPr>
        <p:spPr>
          <a:xfrm>
            <a:off x="2421685" y="1435458"/>
            <a:ext cx="887629" cy="227957"/>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轻量级</a:t>
            </a:r>
            <a:r>
              <a:rPr kumimoji="1" lang="en-US" altLang="zh-CN" sz="1100" dirty="0">
                <a:solidFill>
                  <a:prstClr val="white"/>
                </a:solidFill>
                <a:latin typeface="+mn-ea"/>
                <a:cs typeface="Alibaba PuHuiTi R" pitchFamily="18" charset="-122"/>
              </a:rPr>
              <a:t>SDK</a:t>
            </a:r>
            <a:endParaRPr kumimoji="1" lang="zh-CN" altLang="en-US" sz="1100" dirty="0">
              <a:solidFill>
                <a:prstClr val="white"/>
              </a:solidFill>
              <a:latin typeface="+mn-ea"/>
              <a:cs typeface="Alibaba PuHuiTi R" pitchFamily="18" charset="-122"/>
            </a:endParaRPr>
          </a:p>
        </p:txBody>
      </p:sp>
      <p:sp>
        <p:nvSpPr>
          <p:cNvPr id="29" name="左右箭头 28">
            <a:extLst>
              <a:ext uri="{FF2B5EF4-FFF2-40B4-BE49-F238E27FC236}">
                <a16:creationId xmlns:a16="http://schemas.microsoft.com/office/drawing/2014/main" id="{C49CC3AC-226C-1F4F-7D90-9B22F9D2659B}"/>
              </a:ext>
            </a:extLst>
          </p:cNvPr>
          <p:cNvSpPr/>
          <p:nvPr/>
        </p:nvSpPr>
        <p:spPr>
          <a:xfrm rot="10800000">
            <a:off x="1952495" y="1444838"/>
            <a:ext cx="355291" cy="216975"/>
          </a:xfrm>
          <a:prstGeom prst="leftRightArrow">
            <a:avLst/>
          </a:prstGeom>
          <a:solidFill>
            <a:srgbClr val="F0A22E"/>
          </a:solidFill>
          <a:ln w="12700" cap="flat" cmpd="sng" algn="ctr">
            <a:solidFill>
              <a:sysClr val="window" lastClr="FFFFFF"/>
            </a:solidFill>
            <a:prstDash val="solid"/>
            <a:miter lim="800000"/>
          </a:ln>
          <a:effectLst/>
        </p:spPr>
        <p:txBody>
          <a:bodyPr rtlCol="0" anchor="ctr"/>
          <a:lstStyle/>
          <a:p>
            <a:pPr algn="ctr" defTabSz="1828800" hangingPunct="1">
              <a:defRPr/>
            </a:pPr>
            <a:endParaRPr kumimoji="1" lang="zh-CN" altLang="en-US" sz="1100">
              <a:solidFill>
                <a:prstClr val="white"/>
              </a:solidFill>
              <a:latin typeface="+mn-ea"/>
              <a:cs typeface="Alibaba PuHuiTi R" pitchFamily="18" charset="-122"/>
            </a:endParaRPr>
          </a:p>
        </p:txBody>
      </p:sp>
      <p:cxnSp>
        <p:nvCxnSpPr>
          <p:cNvPr id="30" name="直线连接符 29">
            <a:extLst>
              <a:ext uri="{FF2B5EF4-FFF2-40B4-BE49-F238E27FC236}">
                <a16:creationId xmlns:a16="http://schemas.microsoft.com/office/drawing/2014/main" id="{C6DF5059-F6AB-F52E-9390-50E769A7A857}"/>
              </a:ext>
            </a:extLst>
          </p:cNvPr>
          <p:cNvCxnSpPr>
            <a:cxnSpLocks/>
          </p:cNvCxnSpPr>
          <p:nvPr/>
        </p:nvCxnSpPr>
        <p:spPr>
          <a:xfrm>
            <a:off x="5291966" y="1357623"/>
            <a:ext cx="0" cy="358794"/>
          </a:xfrm>
          <a:prstGeom prst="line">
            <a:avLst/>
          </a:prstGeom>
          <a:noFill/>
          <a:ln w="19050" cap="flat" cmpd="sng" algn="ctr">
            <a:solidFill>
              <a:srgbClr val="F0A22E"/>
            </a:solidFill>
            <a:prstDash val="sysDot"/>
            <a:miter lim="800000"/>
          </a:ln>
          <a:effectLst/>
        </p:spPr>
      </p:cxnSp>
      <p:sp>
        <p:nvSpPr>
          <p:cNvPr id="31" name="矩形 30">
            <a:extLst>
              <a:ext uri="{FF2B5EF4-FFF2-40B4-BE49-F238E27FC236}">
                <a16:creationId xmlns:a16="http://schemas.microsoft.com/office/drawing/2014/main" id="{3CDA5032-0D4D-DE31-9192-A14C12342FC5}"/>
              </a:ext>
            </a:extLst>
          </p:cNvPr>
          <p:cNvSpPr/>
          <p:nvPr/>
        </p:nvSpPr>
        <p:spPr>
          <a:xfrm>
            <a:off x="2881684" y="2611768"/>
            <a:ext cx="1019917" cy="375405"/>
          </a:xfrm>
          <a:prstGeom prst="rect">
            <a:avLst/>
          </a:prstGeom>
          <a:solidFill>
            <a:srgbClr val="4E3B30"/>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Proxy</a:t>
            </a:r>
          </a:p>
          <a:p>
            <a:pPr algn="ctr" defTabSz="1828800" hangingPunct="1">
              <a:defRPr/>
            </a:pPr>
            <a:r>
              <a:rPr kumimoji="1" lang="zh-CN" altLang="en-US" sz="1100" dirty="0">
                <a:solidFill>
                  <a:prstClr val="white"/>
                </a:solidFill>
                <a:latin typeface="+mn-ea"/>
                <a:cs typeface="Alibaba PuHuiTi R" pitchFamily="18" charset="-122"/>
              </a:rPr>
              <a:t>（无状态）</a:t>
            </a:r>
          </a:p>
        </p:txBody>
      </p:sp>
      <p:sp>
        <p:nvSpPr>
          <p:cNvPr id="32" name="矩形 31">
            <a:extLst>
              <a:ext uri="{FF2B5EF4-FFF2-40B4-BE49-F238E27FC236}">
                <a16:creationId xmlns:a16="http://schemas.microsoft.com/office/drawing/2014/main" id="{D7D93302-9C04-9451-8B15-572BCFE40D19}"/>
              </a:ext>
            </a:extLst>
          </p:cNvPr>
          <p:cNvSpPr/>
          <p:nvPr/>
        </p:nvSpPr>
        <p:spPr>
          <a:xfrm>
            <a:off x="1158452" y="3434246"/>
            <a:ext cx="1233599" cy="375405"/>
          </a:xfrm>
          <a:prstGeom prst="rect">
            <a:avLst/>
          </a:prstGeom>
          <a:solidFill>
            <a:srgbClr val="4E3B30"/>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Name</a:t>
            </a:r>
            <a:r>
              <a:rPr kumimoji="1" lang="zh-CN" altLang="en-US" sz="1100" dirty="0">
                <a:solidFill>
                  <a:prstClr val="white"/>
                </a:solidFill>
                <a:latin typeface="+mn-ea"/>
                <a:cs typeface="Alibaba PuHuiTi R" pitchFamily="18" charset="-122"/>
              </a:rPr>
              <a:t> </a:t>
            </a:r>
            <a:r>
              <a:rPr kumimoji="1" lang="en-US" altLang="zh-CN" sz="1100" dirty="0">
                <a:solidFill>
                  <a:prstClr val="white"/>
                </a:solidFill>
                <a:latin typeface="+mn-ea"/>
                <a:cs typeface="Alibaba PuHuiTi R" pitchFamily="18" charset="-122"/>
              </a:rPr>
              <a:t>Server</a:t>
            </a:r>
            <a:endParaRPr kumimoji="1" lang="zh-CN" altLang="en-US" sz="1100" dirty="0">
              <a:solidFill>
                <a:prstClr val="white"/>
              </a:solidFill>
              <a:latin typeface="+mn-ea"/>
              <a:cs typeface="Alibaba PuHuiTi R" pitchFamily="18" charset="-122"/>
            </a:endParaRPr>
          </a:p>
        </p:txBody>
      </p:sp>
      <p:sp>
        <p:nvSpPr>
          <p:cNvPr id="33" name="矩形 32">
            <a:extLst>
              <a:ext uri="{FF2B5EF4-FFF2-40B4-BE49-F238E27FC236}">
                <a16:creationId xmlns:a16="http://schemas.microsoft.com/office/drawing/2014/main" id="{2695FE9E-0174-6363-84C3-8A83752360BC}"/>
              </a:ext>
            </a:extLst>
          </p:cNvPr>
          <p:cNvSpPr/>
          <p:nvPr/>
        </p:nvSpPr>
        <p:spPr>
          <a:xfrm>
            <a:off x="6604082" y="2431197"/>
            <a:ext cx="1143680" cy="2661927"/>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34" name="文本框 33">
            <a:extLst>
              <a:ext uri="{FF2B5EF4-FFF2-40B4-BE49-F238E27FC236}">
                <a16:creationId xmlns:a16="http://schemas.microsoft.com/office/drawing/2014/main" id="{5D404187-D528-B6F6-D27A-81CCE143AE94}"/>
              </a:ext>
            </a:extLst>
          </p:cNvPr>
          <p:cNvSpPr txBox="1"/>
          <p:nvPr/>
        </p:nvSpPr>
        <p:spPr>
          <a:xfrm>
            <a:off x="6827202" y="4860188"/>
            <a:ext cx="748923"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可观测性</a:t>
            </a:r>
          </a:p>
        </p:txBody>
      </p:sp>
      <p:grpSp>
        <p:nvGrpSpPr>
          <p:cNvPr id="35" name="组合 34">
            <a:extLst>
              <a:ext uri="{FF2B5EF4-FFF2-40B4-BE49-F238E27FC236}">
                <a16:creationId xmlns:a16="http://schemas.microsoft.com/office/drawing/2014/main" id="{9E55BF13-3F20-664F-6811-E4A759372239}"/>
              </a:ext>
            </a:extLst>
          </p:cNvPr>
          <p:cNvGrpSpPr/>
          <p:nvPr/>
        </p:nvGrpSpPr>
        <p:grpSpPr>
          <a:xfrm>
            <a:off x="6798378" y="2642245"/>
            <a:ext cx="736465" cy="696251"/>
            <a:chOff x="13588409" y="878439"/>
            <a:chExt cx="1404112" cy="1311867"/>
          </a:xfrm>
        </p:grpSpPr>
        <p:grpSp>
          <p:nvGrpSpPr>
            <p:cNvPr id="91" name="组合 90">
              <a:extLst>
                <a:ext uri="{FF2B5EF4-FFF2-40B4-BE49-F238E27FC236}">
                  <a16:creationId xmlns:a16="http://schemas.microsoft.com/office/drawing/2014/main" id="{DE56B45F-8BB3-4444-0F60-CD78BDC3416B}"/>
                </a:ext>
              </a:extLst>
            </p:cNvPr>
            <p:cNvGrpSpPr/>
            <p:nvPr/>
          </p:nvGrpSpPr>
          <p:grpSpPr>
            <a:xfrm>
              <a:off x="13726316" y="878439"/>
              <a:ext cx="1266205" cy="1100932"/>
              <a:chOff x="13726316" y="878439"/>
              <a:chExt cx="1266205" cy="1100932"/>
            </a:xfrm>
          </p:grpSpPr>
          <p:sp>
            <p:nvSpPr>
              <p:cNvPr id="93" name="圆柱体 92">
                <a:extLst>
                  <a:ext uri="{FF2B5EF4-FFF2-40B4-BE49-F238E27FC236}">
                    <a16:creationId xmlns:a16="http://schemas.microsoft.com/office/drawing/2014/main" id="{8F9D227D-47C4-50C1-4562-9C418135FD2B}"/>
                  </a:ext>
                </a:extLst>
              </p:cNvPr>
              <p:cNvSpPr/>
              <p:nvPr/>
            </p:nvSpPr>
            <p:spPr>
              <a:xfrm>
                <a:off x="13726316" y="878439"/>
                <a:ext cx="848690" cy="847665"/>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endParaRPr kumimoji="1" lang="zh-CN" altLang="en-US" sz="1100">
                  <a:solidFill>
                    <a:prstClr val="white"/>
                  </a:solidFill>
                  <a:latin typeface="+mn-ea"/>
                  <a:cs typeface="Alibaba PuHuiTi R" pitchFamily="18" charset="-122"/>
                </a:endParaRPr>
              </a:p>
            </p:txBody>
          </p:sp>
          <p:sp>
            <p:nvSpPr>
              <p:cNvPr id="94" name="圆柱体 93">
                <a:extLst>
                  <a:ext uri="{FF2B5EF4-FFF2-40B4-BE49-F238E27FC236}">
                    <a16:creationId xmlns:a16="http://schemas.microsoft.com/office/drawing/2014/main" id="{D97D8D4E-E280-815E-3317-5195591941A1}"/>
                  </a:ext>
                </a:extLst>
              </p:cNvPr>
              <p:cNvSpPr/>
              <p:nvPr/>
            </p:nvSpPr>
            <p:spPr>
              <a:xfrm>
                <a:off x="14143831" y="1131706"/>
                <a:ext cx="848690" cy="847665"/>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SLS</a:t>
                </a:r>
                <a:endParaRPr kumimoji="1" lang="zh-CN" altLang="en-US" sz="1100" dirty="0">
                  <a:solidFill>
                    <a:prstClr val="white"/>
                  </a:solidFill>
                  <a:latin typeface="+mn-ea"/>
                  <a:cs typeface="Alibaba PuHuiTi R" pitchFamily="18" charset="-122"/>
                </a:endParaRPr>
              </a:p>
            </p:txBody>
          </p:sp>
        </p:grpSp>
        <p:sp>
          <p:nvSpPr>
            <p:cNvPr id="92" name="圆柱体 91">
              <a:extLst>
                <a:ext uri="{FF2B5EF4-FFF2-40B4-BE49-F238E27FC236}">
                  <a16:creationId xmlns:a16="http://schemas.microsoft.com/office/drawing/2014/main" id="{94D4CA00-C2A9-456C-940B-A8527655003B}"/>
                </a:ext>
              </a:extLst>
            </p:cNvPr>
            <p:cNvSpPr/>
            <p:nvPr/>
          </p:nvSpPr>
          <p:spPr>
            <a:xfrm>
              <a:off x="13588409" y="1342641"/>
              <a:ext cx="848690" cy="847665"/>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ARMS</a:t>
              </a:r>
              <a:endParaRPr kumimoji="1" lang="zh-CN" altLang="en-US" sz="1100" dirty="0">
                <a:solidFill>
                  <a:prstClr val="white"/>
                </a:solidFill>
                <a:latin typeface="+mn-ea"/>
                <a:cs typeface="Alibaba PuHuiTi R" pitchFamily="18" charset="-122"/>
              </a:endParaRPr>
            </a:p>
          </p:txBody>
        </p:sp>
      </p:grpSp>
      <p:sp>
        <p:nvSpPr>
          <p:cNvPr id="36" name="圆角矩形 35">
            <a:extLst>
              <a:ext uri="{FF2B5EF4-FFF2-40B4-BE49-F238E27FC236}">
                <a16:creationId xmlns:a16="http://schemas.microsoft.com/office/drawing/2014/main" id="{77662930-BCFC-00B4-1008-3FAA5678282B}"/>
              </a:ext>
            </a:extLst>
          </p:cNvPr>
          <p:cNvSpPr/>
          <p:nvPr/>
        </p:nvSpPr>
        <p:spPr>
          <a:xfrm>
            <a:off x="6934059" y="2319433"/>
            <a:ext cx="465105" cy="227957"/>
          </a:xfrm>
          <a:prstGeom prst="roundRect">
            <a:avLst/>
          </a:prstGeom>
          <a:solidFill>
            <a:srgbClr val="5BC732"/>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API</a:t>
            </a:r>
            <a:endParaRPr kumimoji="1" lang="zh-CN" altLang="en-US" sz="1100" dirty="0">
              <a:solidFill>
                <a:prstClr val="white"/>
              </a:solidFill>
              <a:latin typeface="+mn-ea"/>
              <a:cs typeface="Alibaba PuHuiTi R" pitchFamily="18" charset="-122"/>
            </a:endParaRPr>
          </a:p>
        </p:txBody>
      </p:sp>
      <p:sp>
        <p:nvSpPr>
          <p:cNvPr id="37" name="左右箭头 36">
            <a:extLst>
              <a:ext uri="{FF2B5EF4-FFF2-40B4-BE49-F238E27FC236}">
                <a16:creationId xmlns:a16="http://schemas.microsoft.com/office/drawing/2014/main" id="{E649F0B9-6535-31FC-8CEF-0B0E729C69B2}"/>
              </a:ext>
            </a:extLst>
          </p:cNvPr>
          <p:cNvSpPr/>
          <p:nvPr/>
        </p:nvSpPr>
        <p:spPr>
          <a:xfrm rot="10800000">
            <a:off x="6322825" y="3031104"/>
            <a:ext cx="355291" cy="216975"/>
          </a:xfrm>
          <a:prstGeom prst="leftRightArrow">
            <a:avLst/>
          </a:prstGeom>
          <a:solidFill>
            <a:srgbClr val="F0A22E"/>
          </a:solidFill>
          <a:ln w="12700" cap="flat" cmpd="sng" algn="ctr">
            <a:solidFill>
              <a:sysClr val="window" lastClr="FFFFFF"/>
            </a:solidFill>
            <a:prstDash val="solid"/>
            <a:miter lim="800000"/>
          </a:ln>
          <a:effectLst/>
        </p:spPr>
        <p:txBody>
          <a:bodyPr rtlCol="0" anchor="ctr"/>
          <a:lstStyle/>
          <a:p>
            <a:pPr algn="ctr" defTabSz="1828800" hangingPunct="1">
              <a:defRPr/>
            </a:pPr>
            <a:endParaRPr kumimoji="1" lang="zh-CN" altLang="en-US" sz="1100">
              <a:solidFill>
                <a:prstClr val="white"/>
              </a:solidFill>
              <a:latin typeface="+mn-ea"/>
              <a:cs typeface="Alibaba PuHuiTi R" pitchFamily="18" charset="-122"/>
            </a:endParaRPr>
          </a:p>
        </p:txBody>
      </p:sp>
      <p:sp>
        <p:nvSpPr>
          <p:cNvPr id="38" name="文本框 37">
            <a:extLst>
              <a:ext uri="{FF2B5EF4-FFF2-40B4-BE49-F238E27FC236}">
                <a16:creationId xmlns:a16="http://schemas.microsoft.com/office/drawing/2014/main" id="{3742B4B1-227E-4B30-5786-9645B6A2093D}"/>
              </a:ext>
            </a:extLst>
          </p:cNvPr>
          <p:cNvSpPr txBox="1"/>
          <p:nvPr/>
        </p:nvSpPr>
        <p:spPr>
          <a:xfrm>
            <a:off x="1922363" y="1682724"/>
            <a:ext cx="466794" cy="261610"/>
          </a:xfrm>
          <a:prstGeom prst="rect">
            <a:avLst/>
          </a:prstGeom>
          <a:noFill/>
        </p:spPr>
        <p:txBody>
          <a:bodyPr wrap="none" rtlCol="0">
            <a:spAutoFit/>
          </a:bodyPr>
          <a:lstStyle/>
          <a:p>
            <a:r>
              <a:rPr kumimoji="1" lang="zh-CN" altLang="en-US" sz="1100" dirty="0">
                <a:latin typeface="+mn-ea"/>
                <a:cs typeface="Alibaba PuHuiTi R" pitchFamily="18" charset="-122"/>
              </a:rPr>
              <a:t>互补</a:t>
            </a:r>
          </a:p>
        </p:txBody>
      </p:sp>
      <p:sp>
        <p:nvSpPr>
          <p:cNvPr id="39" name="矩形 38">
            <a:extLst>
              <a:ext uri="{FF2B5EF4-FFF2-40B4-BE49-F238E27FC236}">
                <a16:creationId xmlns:a16="http://schemas.microsoft.com/office/drawing/2014/main" id="{C158A367-7A1F-A179-6078-EAC0396DBE1C}"/>
              </a:ext>
            </a:extLst>
          </p:cNvPr>
          <p:cNvSpPr/>
          <p:nvPr/>
        </p:nvSpPr>
        <p:spPr>
          <a:xfrm>
            <a:off x="4090663" y="2611768"/>
            <a:ext cx="1019917" cy="375405"/>
          </a:xfrm>
          <a:prstGeom prst="rect">
            <a:avLst/>
          </a:prstGeom>
          <a:solidFill>
            <a:srgbClr val="4E3B30"/>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Proxy</a:t>
            </a:r>
          </a:p>
          <a:p>
            <a:pPr algn="ctr" defTabSz="1828800" hangingPunct="1">
              <a:defRPr/>
            </a:pPr>
            <a:r>
              <a:rPr kumimoji="1" lang="zh-CN" altLang="en-US" sz="1100" dirty="0">
                <a:solidFill>
                  <a:prstClr val="white"/>
                </a:solidFill>
                <a:latin typeface="+mn-ea"/>
                <a:cs typeface="Alibaba PuHuiTi R" pitchFamily="18" charset="-122"/>
              </a:rPr>
              <a:t>（无状态）</a:t>
            </a:r>
          </a:p>
        </p:txBody>
      </p:sp>
      <p:sp>
        <p:nvSpPr>
          <p:cNvPr id="40" name="矩形 39">
            <a:extLst>
              <a:ext uri="{FF2B5EF4-FFF2-40B4-BE49-F238E27FC236}">
                <a16:creationId xmlns:a16="http://schemas.microsoft.com/office/drawing/2014/main" id="{F28691BB-EB0C-0370-B40B-5F22143B2D37}"/>
              </a:ext>
            </a:extLst>
          </p:cNvPr>
          <p:cNvSpPr/>
          <p:nvPr/>
        </p:nvSpPr>
        <p:spPr>
          <a:xfrm>
            <a:off x="5291834" y="2600893"/>
            <a:ext cx="1019917" cy="375405"/>
          </a:xfrm>
          <a:prstGeom prst="rect">
            <a:avLst/>
          </a:prstGeom>
          <a:solidFill>
            <a:srgbClr val="4E3B30"/>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Proxy</a:t>
            </a:r>
          </a:p>
          <a:p>
            <a:pPr algn="ctr" defTabSz="1828800" hangingPunct="1">
              <a:defRPr/>
            </a:pPr>
            <a:r>
              <a:rPr kumimoji="1" lang="zh-CN" altLang="en-US" sz="1100" dirty="0">
                <a:solidFill>
                  <a:prstClr val="white"/>
                </a:solidFill>
                <a:latin typeface="+mn-ea"/>
                <a:cs typeface="Alibaba PuHuiTi R" pitchFamily="18" charset="-122"/>
              </a:rPr>
              <a:t>（无状态）</a:t>
            </a:r>
          </a:p>
        </p:txBody>
      </p:sp>
      <p:sp>
        <p:nvSpPr>
          <p:cNvPr id="41" name="矩形 40">
            <a:extLst>
              <a:ext uri="{FF2B5EF4-FFF2-40B4-BE49-F238E27FC236}">
                <a16:creationId xmlns:a16="http://schemas.microsoft.com/office/drawing/2014/main" id="{BAADFE68-0FD1-00D3-77CD-358C649C5CC7}"/>
              </a:ext>
            </a:extLst>
          </p:cNvPr>
          <p:cNvSpPr/>
          <p:nvPr/>
        </p:nvSpPr>
        <p:spPr>
          <a:xfrm>
            <a:off x="4025658" y="4410268"/>
            <a:ext cx="2339645" cy="707959"/>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42" name="圆角矩形 41">
            <a:extLst>
              <a:ext uri="{FF2B5EF4-FFF2-40B4-BE49-F238E27FC236}">
                <a16:creationId xmlns:a16="http://schemas.microsoft.com/office/drawing/2014/main" id="{200C8019-AAE8-8B6C-A002-1A17927CFB6D}"/>
              </a:ext>
            </a:extLst>
          </p:cNvPr>
          <p:cNvSpPr/>
          <p:nvPr/>
        </p:nvSpPr>
        <p:spPr>
          <a:xfrm>
            <a:off x="2949007" y="3155228"/>
            <a:ext cx="805798" cy="227957"/>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r>
              <a:rPr kumimoji="1" lang="zh-CN" altLang="en-US" sz="1100" dirty="0">
                <a:solidFill>
                  <a:prstClr val="white"/>
                </a:solidFill>
                <a:latin typeface="+mn-ea"/>
                <a:cs typeface="Alibaba PuHuiTi R" pitchFamily="18" charset="-122"/>
              </a:rPr>
              <a:t>访问控制</a:t>
            </a:r>
          </a:p>
        </p:txBody>
      </p:sp>
      <p:sp>
        <p:nvSpPr>
          <p:cNvPr id="43" name="圆角矩形 42">
            <a:extLst>
              <a:ext uri="{FF2B5EF4-FFF2-40B4-BE49-F238E27FC236}">
                <a16:creationId xmlns:a16="http://schemas.microsoft.com/office/drawing/2014/main" id="{15956A23-DF83-742E-1D99-F9B19B603B84}"/>
              </a:ext>
            </a:extLst>
          </p:cNvPr>
          <p:cNvSpPr/>
          <p:nvPr/>
        </p:nvSpPr>
        <p:spPr>
          <a:xfrm>
            <a:off x="3791549" y="3158388"/>
            <a:ext cx="805797" cy="227957"/>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r>
              <a:rPr kumimoji="1" lang="zh-CN" altLang="en-US" sz="1100" dirty="0">
                <a:solidFill>
                  <a:prstClr val="white"/>
                </a:solidFill>
                <a:latin typeface="+mn-ea"/>
                <a:cs typeface="Alibaba PuHuiTi R" pitchFamily="18" charset="-122"/>
              </a:rPr>
              <a:t>抽象模型</a:t>
            </a:r>
          </a:p>
        </p:txBody>
      </p:sp>
      <p:sp>
        <p:nvSpPr>
          <p:cNvPr id="44" name="圆角矩形 43">
            <a:extLst>
              <a:ext uri="{FF2B5EF4-FFF2-40B4-BE49-F238E27FC236}">
                <a16:creationId xmlns:a16="http://schemas.microsoft.com/office/drawing/2014/main" id="{625DF9BD-3856-0E03-326E-A2056D484B27}"/>
              </a:ext>
            </a:extLst>
          </p:cNvPr>
          <p:cNvSpPr/>
          <p:nvPr/>
        </p:nvSpPr>
        <p:spPr>
          <a:xfrm>
            <a:off x="4634093" y="3156802"/>
            <a:ext cx="805220" cy="227957"/>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r>
              <a:rPr kumimoji="1" lang="zh-CN" altLang="en-US" sz="1100" dirty="0">
                <a:solidFill>
                  <a:prstClr val="white"/>
                </a:solidFill>
                <a:latin typeface="+mn-ea"/>
                <a:cs typeface="Alibaba PuHuiTi R" pitchFamily="18" charset="-122"/>
              </a:rPr>
              <a:t>协议适配</a:t>
            </a:r>
          </a:p>
        </p:txBody>
      </p:sp>
      <p:sp>
        <p:nvSpPr>
          <p:cNvPr id="45" name="圆角矩形 44">
            <a:extLst>
              <a:ext uri="{FF2B5EF4-FFF2-40B4-BE49-F238E27FC236}">
                <a16:creationId xmlns:a16="http://schemas.microsoft.com/office/drawing/2014/main" id="{18F6194A-2F5A-A290-E3FA-8BF055A05E4D}"/>
              </a:ext>
            </a:extLst>
          </p:cNvPr>
          <p:cNvSpPr/>
          <p:nvPr/>
        </p:nvSpPr>
        <p:spPr>
          <a:xfrm>
            <a:off x="5476637" y="3159962"/>
            <a:ext cx="817500" cy="227957"/>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r>
              <a:rPr kumimoji="1" lang="zh-CN" altLang="en-US" sz="1100" dirty="0">
                <a:solidFill>
                  <a:prstClr val="white"/>
                </a:solidFill>
                <a:latin typeface="+mn-ea"/>
                <a:cs typeface="Alibaba PuHuiTi R" pitchFamily="18" charset="-122"/>
              </a:rPr>
              <a:t>消费</a:t>
            </a:r>
            <a:r>
              <a:rPr kumimoji="1" lang="en-US" altLang="zh-CN" sz="1100" dirty="0">
                <a:solidFill>
                  <a:prstClr val="white"/>
                </a:solidFill>
                <a:latin typeface="+mn-ea"/>
                <a:cs typeface="Alibaba PuHuiTi R" pitchFamily="18" charset="-122"/>
              </a:rPr>
              <a:t>/</a:t>
            </a:r>
            <a:r>
              <a:rPr kumimoji="1" lang="zh-CN" altLang="en-US" sz="1100" dirty="0">
                <a:solidFill>
                  <a:prstClr val="white"/>
                </a:solidFill>
                <a:latin typeface="+mn-ea"/>
                <a:cs typeface="Alibaba PuHuiTi R" pitchFamily="18" charset="-122"/>
              </a:rPr>
              <a:t>治理</a:t>
            </a:r>
          </a:p>
        </p:txBody>
      </p:sp>
      <p:sp>
        <p:nvSpPr>
          <p:cNvPr id="46" name="圆角矩形 45">
            <a:extLst>
              <a:ext uri="{FF2B5EF4-FFF2-40B4-BE49-F238E27FC236}">
                <a16:creationId xmlns:a16="http://schemas.microsoft.com/office/drawing/2014/main" id="{A739F4A9-9E2B-17EC-B32D-271BFDCE96AF}"/>
              </a:ext>
            </a:extLst>
          </p:cNvPr>
          <p:cNvSpPr/>
          <p:nvPr/>
        </p:nvSpPr>
        <p:spPr>
          <a:xfrm>
            <a:off x="2949008" y="3503177"/>
            <a:ext cx="805798" cy="197104"/>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RAM/STS</a:t>
            </a:r>
            <a:endParaRPr kumimoji="1" lang="zh-CN" altLang="en-US" sz="1100" dirty="0">
              <a:solidFill>
                <a:prstClr val="white"/>
              </a:solidFill>
              <a:latin typeface="+mn-ea"/>
              <a:cs typeface="Alibaba PuHuiTi R" pitchFamily="18" charset="-122"/>
            </a:endParaRPr>
          </a:p>
        </p:txBody>
      </p:sp>
      <p:sp>
        <p:nvSpPr>
          <p:cNvPr id="47" name="右箭头 46">
            <a:extLst>
              <a:ext uri="{FF2B5EF4-FFF2-40B4-BE49-F238E27FC236}">
                <a16:creationId xmlns:a16="http://schemas.microsoft.com/office/drawing/2014/main" id="{E00459C5-B8C0-ECD4-0C98-2C091DEA1005}"/>
              </a:ext>
            </a:extLst>
          </p:cNvPr>
          <p:cNvSpPr/>
          <p:nvPr/>
        </p:nvSpPr>
        <p:spPr>
          <a:xfrm rot="5400000">
            <a:off x="7041487" y="1831648"/>
            <a:ext cx="372131" cy="208471"/>
          </a:xfrm>
          <a:prstGeom prst="rightArrow">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endParaRPr kumimoji="1" lang="zh-CN" altLang="en-US" sz="1100" dirty="0">
              <a:solidFill>
                <a:prstClr val="white"/>
              </a:solidFill>
              <a:latin typeface="+mn-ea"/>
              <a:cs typeface="Alibaba PuHuiTi R" pitchFamily="18" charset="-122"/>
            </a:endParaRPr>
          </a:p>
        </p:txBody>
      </p:sp>
      <p:sp>
        <p:nvSpPr>
          <p:cNvPr id="48" name="右箭头 47">
            <a:extLst>
              <a:ext uri="{FF2B5EF4-FFF2-40B4-BE49-F238E27FC236}">
                <a16:creationId xmlns:a16="http://schemas.microsoft.com/office/drawing/2014/main" id="{1142857C-2F47-C5CD-4D31-9C7602D75EB9}"/>
              </a:ext>
            </a:extLst>
          </p:cNvPr>
          <p:cNvSpPr/>
          <p:nvPr/>
        </p:nvSpPr>
        <p:spPr>
          <a:xfrm rot="5400000">
            <a:off x="4219504" y="1831648"/>
            <a:ext cx="372131" cy="208471"/>
          </a:xfrm>
          <a:prstGeom prst="rightArrow">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endParaRPr kumimoji="1" lang="zh-CN" altLang="en-US" sz="1100" dirty="0">
              <a:solidFill>
                <a:prstClr val="white"/>
              </a:solidFill>
              <a:latin typeface="+mn-ea"/>
              <a:cs typeface="Alibaba PuHuiTi R" pitchFamily="18" charset="-122"/>
            </a:endParaRPr>
          </a:p>
        </p:txBody>
      </p:sp>
      <p:sp>
        <p:nvSpPr>
          <p:cNvPr id="49" name="右箭头 48">
            <a:extLst>
              <a:ext uri="{FF2B5EF4-FFF2-40B4-BE49-F238E27FC236}">
                <a16:creationId xmlns:a16="http://schemas.microsoft.com/office/drawing/2014/main" id="{900468FD-BAC1-364D-3F18-78EA6001A159}"/>
              </a:ext>
            </a:extLst>
          </p:cNvPr>
          <p:cNvSpPr/>
          <p:nvPr/>
        </p:nvSpPr>
        <p:spPr>
          <a:xfrm rot="5400000">
            <a:off x="1219602" y="1831648"/>
            <a:ext cx="372131" cy="208471"/>
          </a:xfrm>
          <a:prstGeom prst="rightArrow">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endParaRPr kumimoji="1" lang="zh-CN" altLang="en-US" sz="1100" dirty="0">
              <a:solidFill>
                <a:prstClr val="white"/>
              </a:solidFill>
              <a:latin typeface="+mn-ea"/>
              <a:cs typeface="Alibaba PuHuiTi R" pitchFamily="18" charset="-122"/>
            </a:endParaRPr>
          </a:p>
        </p:txBody>
      </p:sp>
      <p:sp>
        <p:nvSpPr>
          <p:cNvPr id="50" name="文本框 49">
            <a:extLst>
              <a:ext uri="{FF2B5EF4-FFF2-40B4-BE49-F238E27FC236}">
                <a16:creationId xmlns:a16="http://schemas.microsoft.com/office/drawing/2014/main" id="{A106631D-3E43-A943-B9A7-54D95BD1F058}"/>
              </a:ext>
            </a:extLst>
          </p:cNvPr>
          <p:cNvSpPr txBox="1"/>
          <p:nvPr/>
        </p:nvSpPr>
        <p:spPr>
          <a:xfrm>
            <a:off x="1478964" y="1844118"/>
            <a:ext cx="1093569" cy="261610"/>
          </a:xfrm>
          <a:prstGeom prst="rect">
            <a:avLst/>
          </a:prstGeom>
          <a:noFill/>
        </p:spPr>
        <p:txBody>
          <a:bodyPr wrap="none" rtlCol="0">
            <a:spAutoFit/>
          </a:bodyPr>
          <a:lstStyle/>
          <a:p>
            <a:r>
              <a:rPr kumimoji="1" lang="en-US" altLang="zh-CN" sz="1100" dirty="0">
                <a:solidFill>
                  <a:prstClr val="black"/>
                </a:solidFill>
                <a:latin typeface="+mn-ea"/>
                <a:cs typeface="Alibaba PuHuiTi R" pitchFamily="18" charset="-122"/>
              </a:rPr>
              <a:t>Remoting</a:t>
            </a:r>
            <a:r>
              <a:rPr kumimoji="1" lang="zh-CN" altLang="en-US" sz="1100" dirty="0">
                <a:solidFill>
                  <a:prstClr val="black"/>
                </a:solidFill>
                <a:latin typeface="+mn-ea"/>
                <a:cs typeface="Alibaba PuHuiTi R" pitchFamily="18" charset="-122"/>
              </a:rPr>
              <a:t> 协议</a:t>
            </a:r>
          </a:p>
        </p:txBody>
      </p:sp>
      <p:sp>
        <p:nvSpPr>
          <p:cNvPr id="51" name="文本框 50">
            <a:extLst>
              <a:ext uri="{FF2B5EF4-FFF2-40B4-BE49-F238E27FC236}">
                <a16:creationId xmlns:a16="http://schemas.microsoft.com/office/drawing/2014/main" id="{29E0AC54-F3A6-0CDC-B2A5-C73E326A6292}"/>
              </a:ext>
            </a:extLst>
          </p:cNvPr>
          <p:cNvSpPr txBox="1"/>
          <p:nvPr/>
        </p:nvSpPr>
        <p:spPr>
          <a:xfrm>
            <a:off x="4493426" y="1845823"/>
            <a:ext cx="835485" cy="261610"/>
          </a:xfrm>
          <a:prstGeom prst="rect">
            <a:avLst/>
          </a:prstGeom>
          <a:noFill/>
        </p:spPr>
        <p:txBody>
          <a:bodyPr wrap="none" rtlCol="0">
            <a:spAutoFit/>
          </a:bodyPr>
          <a:lstStyle/>
          <a:p>
            <a:r>
              <a:rPr kumimoji="1" lang="en-US" altLang="zh-CN" sz="1100" dirty="0">
                <a:latin typeface="+mn-ea"/>
                <a:cs typeface="Alibaba PuHuiTi R" pitchFamily="18" charset="-122"/>
              </a:rPr>
              <a:t>gRPC</a:t>
            </a:r>
            <a:r>
              <a:rPr kumimoji="1" lang="zh-CN" altLang="en-US" sz="1100" dirty="0">
                <a:latin typeface="+mn-ea"/>
                <a:cs typeface="Alibaba PuHuiTi R" pitchFamily="18" charset="-122"/>
              </a:rPr>
              <a:t> 协议</a:t>
            </a:r>
          </a:p>
        </p:txBody>
      </p:sp>
      <p:sp>
        <p:nvSpPr>
          <p:cNvPr id="52" name="文本框 51">
            <a:extLst>
              <a:ext uri="{FF2B5EF4-FFF2-40B4-BE49-F238E27FC236}">
                <a16:creationId xmlns:a16="http://schemas.microsoft.com/office/drawing/2014/main" id="{9EA9B5CA-1801-7C87-99A2-29838F9CFFF5}"/>
              </a:ext>
            </a:extLst>
          </p:cNvPr>
          <p:cNvSpPr txBox="1"/>
          <p:nvPr/>
        </p:nvSpPr>
        <p:spPr>
          <a:xfrm>
            <a:off x="4208875" y="4022909"/>
            <a:ext cx="748923"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计算集群</a:t>
            </a:r>
          </a:p>
        </p:txBody>
      </p:sp>
      <p:sp>
        <p:nvSpPr>
          <p:cNvPr id="53" name="圆角矩形 52">
            <a:extLst>
              <a:ext uri="{FF2B5EF4-FFF2-40B4-BE49-F238E27FC236}">
                <a16:creationId xmlns:a16="http://schemas.microsoft.com/office/drawing/2014/main" id="{E84894EC-680A-337C-34A1-7234F75B8C7E}"/>
              </a:ext>
            </a:extLst>
          </p:cNvPr>
          <p:cNvSpPr/>
          <p:nvPr/>
        </p:nvSpPr>
        <p:spPr>
          <a:xfrm>
            <a:off x="2949007" y="3787297"/>
            <a:ext cx="805798" cy="197104"/>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ACL</a:t>
            </a:r>
            <a:endParaRPr kumimoji="1" lang="zh-CN" altLang="en-US" sz="1100" dirty="0">
              <a:solidFill>
                <a:prstClr val="white"/>
              </a:solidFill>
              <a:latin typeface="+mn-ea"/>
              <a:cs typeface="Alibaba PuHuiTi R" pitchFamily="18" charset="-122"/>
            </a:endParaRPr>
          </a:p>
        </p:txBody>
      </p:sp>
      <p:sp>
        <p:nvSpPr>
          <p:cNvPr id="54" name="圆角矩形 53">
            <a:extLst>
              <a:ext uri="{FF2B5EF4-FFF2-40B4-BE49-F238E27FC236}">
                <a16:creationId xmlns:a16="http://schemas.microsoft.com/office/drawing/2014/main" id="{D2CE0A9F-C525-C021-4906-4D3FCD2F7FC4}"/>
              </a:ext>
            </a:extLst>
          </p:cNvPr>
          <p:cNvSpPr/>
          <p:nvPr/>
        </p:nvSpPr>
        <p:spPr>
          <a:xfrm>
            <a:off x="3787633" y="3503177"/>
            <a:ext cx="805797" cy="197104"/>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消息</a:t>
            </a:r>
          </a:p>
        </p:txBody>
      </p:sp>
      <p:sp>
        <p:nvSpPr>
          <p:cNvPr id="55" name="圆角矩形 54">
            <a:extLst>
              <a:ext uri="{FF2B5EF4-FFF2-40B4-BE49-F238E27FC236}">
                <a16:creationId xmlns:a16="http://schemas.microsoft.com/office/drawing/2014/main" id="{B5FB8AD1-2D1A-DACD-ED0A-30778C503CC5}"/>
              </a:ext>
            </a:extLst>
          </p:cNvPr>
          <p:cNvSpPr/>
          <p:nvPr/>
        </p:nvSpPr>
        <p:spPr>
          <a:xfrm>
            <a:off x="3787631" y="3787297"/>
            <a:ext cx="805797" cy="197104"/>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事件</a:t>
            </a:r>
          </a:p>
        </p:txBody>
      </p:sp>
      <p:sp>
        <p:nvSpPr>
          <p:cNvPr id="56" name="圆角矩形 55">
            <a:extLst>
              <a:ext uri="{FF2B5EF4-FFF2-40B4-BE49-F238E27FC236}">
                <a16:creationId xmlns:a16="http://schemas.microsoft.com/office/drawing/2014/main" id="{C5DD9319-BACD-5B90-7634-9DE09B6DE586}"/>
              </a:ext>
            </a:extLst>
          </p:cNvPr>
          <p:cNvSpPr/>
          <p:nvPr/>
        </p:nvSpPr>
        <p:spPr>
          <a:xfrm>
            <a:off x="4641573" y="3503177"/>
            <a:ext cx="797740" cy="176880"/>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Remoting</a:t>
            </a:r>
            <a:endParaRPr kumimoji="1" lang="zh-CN" altLang="en-US" sz="1100" dirty="0">
              <a:solidFill>
                <a:prstClr val="white"/>
              </a:solidFill>
              <a:latin typeface="+mn-ea"/>
              <a:cs typeface="Alibaba PuHuiTi R" pitchFamily="18" charset="-122"/>
            </a:endParaRPr>
          </a:p>
        </p:txBody>
      </p:sp>
      <p:sp>
        <p:nvSpPr>
          <p:cNvPr id="57" name="圆角矩形 56">
            <a:extLst>
              <a:ext uri="{FF2B5EF4-FFF2-40B4-BE49-F238E27FC236}">
                <a16:creationId xmlns:a16="http://schemas.microsoft.com/office/drawing/2014/main" id="{B6256EB6-649D-B38B-4D96-AA7C6FFEC70E}"/>
              </a:ext>
            </a:extLst>
          </p:cNvPr>
          <p:cNvSpPr/>
          <p:nvPr/>
        </p:nvSpPr>
        <p:spPr>
          <a:xfrm>
            <a:off x="4640966" y="3787297"/>
            <a:ext cx="804949" cy="196388"/>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en-US" altLang="zh-CN" sz="1100" dirty="0" err="1">
                <a:solidFill>
                  <a:prstClr val="white"/>
                </a:solidFill>
                <a:latin typeface="+mn-ea"/>
                <a:cs typeface="Alibaba PuHuiTi R" pitchFamily="18" charset="-122"/>
              </a:rPr>
              <a:t>gRPC</a:t>
            </a:r>
            <a:endParaRPr kumimoji="1" lang="zh-CN" altLang="en-US" sz="1100" dirty="0">
              <a:solidFill>
                <a:prstClr val="white"/>
              </a:solidFill>
              <a:latin typeface="+mn-ea"/>
              <a:cs typeface="Alibaba PuHuiTi R" pitchFamily="18" charset="-122"/>
            </a:endParaRPr>
          </a:p>
        </p:txBody>
      </p:sp>
      <p:sp>
        <p:nvSpPr>
          <p:cNvPr id="58" name="圆角矩形 57">
            <a:extLst>
              <a:ext uri="{FF2B5EF4-FFF2-40B4-BE49-F238E27FC236}">
                <a16:creationId xmlns:a16="http://schemas.microsoft.com/office/drawing/2014/main" id="{6934B3CB-F77D-C31B-6618-74E0B0513818}"/>
              </a:ext>
            </a:extLst>
          </p:cNvPr>
          <p:cNvSpPr/>
          <p:nvPr/>
        </p:nvSpPr>
        <p:spPr>
          <a:xfrm>
            <a:off x="5476637" y="3503893"/>
            <a:ext cx="817500" cy="187596"/>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Pop/Pull</a:t>
            </a:r>
            <a:endParaRPr kumimoji="1" lang="zh-CN" altLang="en-US" sz="1100" dirty="0">
              <a:solidFill>
                <a:prstClr val="white"/>
              </a:solidFill>
              <a:latin typeface="+mn-ea"/>
              <a:cs typeface="Alibaba PuHuiTi R" pitchFamily="18" charset="-122"/>
            </a:endParaRPr>
          </a:p>
        </p:txBody>
      </p:sp>
      <p:sp>
        <p:nvSpPr>
          <p:cNvPr id="59" name="圆角矩形 58">
            <a:extLst>
              <a:ext uri="{FF2B5EF4-FFF2-40B4-BE49-F238E27FC236}">
                <a16:creationId xmlns:a16="http://schemas.microsoft.com/office/drawing/2014/main" id="{C47F801E-7F82-0B35-571B-829202CE0B17}"/>
              </a:ext>
            </a:extLst>
          </p:cNvPr>
          <p:cNvSpPr/>
          <p:nvPr/>
        </p:nvSpPr>
        <p:spPr>
          <a:xfrm>
            <a:off x="5476636" y="3788013"/>
            <a:ext cx="817499" cy="196388"/>
          </a:xfrm>
          <a:prstGeom prst="roundRect">
            <a:avLst/>
          </a:prstGeom>
          <a:solidFill>
            <a:srgbClr val="C3986D">
              <a:lumMod val="75000"/>
            </a:srgbClr>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多租户</a:t>
            </a:r>
          </a:p>
        </p:txBody>
      </p:sp>
      <p:sp>
        <p:nvSpPr>
          <p:cNvPr id="60" name="圆柱体 59">
            <a:extLst>
              <a:ext uri="{FF2B5EF4-FFF2-40B4-BE49-F238E27FC236}">
                <a16:creationId xmlns:a16="http://schemas.microsoft.com/office/drawing/2014/main" id="{6F115579-7780-A984-23E9-D3F78A9876BC}"/>
              </a:ext>
            </a:extLst>
          </p:cNvPr>
          <p:cNvSpPr/>
          <p:nvPr/>
        </p:nvSpPr>
        <p:spPr>
          <a:xfrm>
            <a:off x="4163458" y="4509774"/>
            <a:ext cx="533689" cy="449884"/>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Store</a:t>
            </a:r>
            <a:endParaRPr kumimoji="1" lang="zh-CN" altLang="en-US" sz="1100" dirty="0">
              <a:solidFill>
                <a:prstClr val="white"/>
              </a:solidFill>
              <a:latin typeface="+mn-ea"/>
              <a:cs typeface="Alibaba PuHuiTi R" pitchFamily="18" charset="-122"/>
            </a:endParaRPr>
          </a:p>
        </p:txBody>
      </p:sp>
      <p:sp>
        <p:nvSpPr>
          <p:cNvPr id="61" name="圆柱体 60">
            <a:extLst>
              <a:ext uri="{FF2B5EF4-FFF2-40B4-BE49-F238E27FC236}">
                <a16:creationId xmlns:a16="http://schemas.microsoft.com/office/drawing/2014/main" id="{9D321E42-C399-711E-2694-B931794EC8B8}"/>
              </a:ext>
            </a:extLst>
          </p:cNvPr>
          <p:cNvSpPr/>
          <p:nvPr/>
        </p:nvSpPr>
        <p:spPr>
          <a:xfrm>
            <a:off x="4935927" y="4509774"/>
            <a:ext cx="542117" cy="449884"/>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Store</a:t>
            </a:r>
            <a:endParaRPr kumimoji="1" lang="zh-CN" altLang="en-US" sz="1100" dirty="0">
              <a:solidFill>
                <a:prstClr val="white"/>
              </a:solidFill>
              <a:latin typeface="+mn-ea"/>
              <a:cs typeface="Alibaba PuHuiTi R" pitchFamily="18" charset="-122"/>
            </a:endParaRPr>
          </a:p>
        </p:txBody>
      </p:sp>
      <p:sp>
        <p:nvSpPr>
          <p:cNvPr id="62" name="圆柱体 61">
            <a:extLst>
              <a:ext uri="{FF2B5EF4-FFF2-40B4-BE49-F238E27FC236}">
                <a16:creationId xmlns:a16="http://schemas.microsoft.com/office/drawing/2014/main" id="{DDF14B1B-CC51-F5FD-DCD7-BAC8FF9E6C5A}"/>
              </a:ext>
            </a:extLst>
          </p:cNvPr>
          <p:cNvSpPr/>
          <p:nvPr/>
        </p:nvSpPr>
        <p:spPr>
          <a:xfrm>
            <a:off x="5728282" y="4509774"/>
            <a:ext cx="540071" cy="449884"/>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Store</a:t>
            </a:r>
            <a:endParaRPr kumimoji="1" lang="zh-CN" altLang="en-US" sz="1100" dirty="0">
              <a:solidFill>
                <a:prstClr val="white"/>
              </a:solidFill>
              <a:latin typeface="+mn-ea"/>
              <a:cs typeface="Alibaba PuHuiTi R" pitchFamily="18" charset="-122"/>
            </a:endParaRPr>
          </a:p>
        </p:txBody>
      </p:sp>
      <p:sp>
        <p:nvSpPr>
          <p:cNvPr id="63" name="矩形 62">
            <a:extLst>
              <a:ext uri="{FF2B5EF4-FFF2-40B4-BE49-F238E27FC236}">
                <a16:creationId xmlns:a16="http://schemas.microsoft.com/office/drawing/2014/main" id="{F138B665-01ED-746A-8E50-21D0C7FB8CB2}"/>
              </a:ext>
            </a:extLst>
          </p:cNvPr>
          <p:cNvSpPr/>
          <p:nvPr/>
        </p:nvSpPr>
        <p:spPr>
          <a:xfrm>
            <a:off x="983301" y="4410268"/>
            <a:ext cx="1024503" cy="707959"/>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dirty="0">
              <a:solidFill>
                <a:prstClr val="white"/>
              </a:solidFill>
              <a:latin typeface="+mn-ea"/>
              <a:cs typeface="Alibaba PuHuiTi R" pitchFamily="18" charset="-122"/>
              <a:sym typeface="Helvetica Light"/>
            </a:endParaRPr>
          </a:p>
        </p:txBody>
      </p:sp>
      <p:sp>
        <p:nvSpPr>
          <p:cNvPr id="64" name="圆柱体 63">
            <a:extLst>
              <a:ext uri="{FF2B5EF4-FFF2-40B4-BE49-F238E27FC236}">
                <a16:creationId xmlns:a16="http://schemas.microsoft.com/office/drawing/2014/main" id="{BA91586F-9D8B-9068-BF9A-B05733FB5E53}"/>
              </a:ext>
            </a:extLst>
          </p:cNvPr>
          <p:cNvSpPr/>
          <p:nvPr/>
        </p:nvSpPr>
        <p:spPr>
          <a:xfrm>
            <a:off x="1252899" y="4494465"/>
            <a:ext cx="541447" cy="449884"/>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Store</a:t>
            </a:r>
            <a:endParaRPr kumimoji="1" lang="zh-CN" altLang="en-US" sz="1100" dirty="0">
              <a:solidFill>
                <a:prstClr val="white"/>
              </a:solidFill>
              <a:latin typeface="+mn-ea"/>
              <a:cs typeface="Alibaba PuHuiTi R" pitchFamily="18" charset="-122"/>
            </a:endParaRPr>
          </a:p>
        </p:txBody>
      </p:sp>
      <p:sp>
        <p:nvSpPr>
          <p:cNvPr id="65" name="矩形 64">
            <a:extLst>
              <a:ext uri="{FF2B5EF4-FFF2-40B4-BE49-F238E27FC236}">
                <a16:creationId xmlns:a16="http://schemas.microsoft.com/office/drawing/2014/main" id="{E2D8175C-2156-97C2-CC12-C3267EA8FF8D}"/>
              </a:ext>
            </a:extLst>
          </p:cNvPr>
          <p:cNvSpPr/>
          <p:nvPr/>
        </p:nvSpPr>
        <p:spPr>
          <a:xfrm>
            <a:off x="2289838" y="4410268"/>
            <a:ext cx="1544649" cy="707959"/>
          </a:xfrm>
          <a:prstGeom prst="rect">
            <a:avLst/>
          </a:prstGeom>
          <a:solidFill>
            <a:sysClr val="window" lastClr="FFFFFF"/>
          </a:solidFill>
          <a:ln w="12700" cap="flat" cmpd="sng" algn="ctr">
            <a:solidFill>
              <a:srgbClr val="FF6800"/>
            </a:solidFill>
            <a:prstDash val="dash"/>
            <a:miter lim="800000"/>
          </a:ln>
          <a:effectLst>
            <a:outerShdw blurRad="279400" dist="38100" dir="5400000" algn="t" rotWithShape="0">
              <a:sysClr val="window" lastClr="FFFFFF">
                <a:lumMod val="75000"/>
                <a:alpha val="40000"/>
              </a:sysClr>
            </a:outerShdw>
          </a:effectLst>
        </p:spPr>
        <p:txBody>
          <a:bodyPr rtlCol="0" anchor="ctr"/>
          <a:lstStyle/>
          <a:p>
            <a:pPr algn="ctr" defTabSz="917418" hangingPunct="1">
              <a:defRPr/>
            </a:pPr>
            <a:endParaRPr lang="zh-CN" altLang="en-US" sz="1100">
              <a:solidFill>
                <a:prstClr val="white"/>
              </a:solidFill>
              <a:latin typeface="+mn-ea"/>
              <a:cs typeface="Alibaba PuHuiTi R" pitchFamily="18" charset="-122"/>
              <a:sym typeface="Helvetica Light"/>
            </a:endParaRPr>
          </a:p>
        </p:txBody>
      </p:sp>
      <p:sp>
        <p:nvSpPr>
          <p:cNvPr id="66" name="圆柱体 65">
            <a:extLst>
              <a:ext uri="{FF2B5EF4-FFF2-40B4-BE49-F238E27FC236}">
                <a16:creationId xmlns:a16="http://schemas.microsoft.com/office/drawing/2014/main" id="{EC0590F3-E9EF-46D0-17FD-DDC069728828}"/>
              </a:ext>
            </a:extLst>
          </p:cNvPr>
          <p:cNvSpPr/>
          <p:nvPr/>
        </p:nvSpPr>
        <p:spPr>
          <a:xfrm>
            <a:off x="2417512" y="4508447"/>
            <a:ext cx="507509" cy="449884"/>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Store</a:t>
            </a:r>
            <a:endParaRPr kumimoji="1" lang="zh-CN" altLang="en-US" sz="1100" dirty="0">
              <a:solidFill>
                <a:prstClr val="white"/>
              </a:solidFill>
              <a:latin typeface="+mn-ea"/>
              <a:cs typeface="Alibaba PuHuiTi R" pitchFamily="18" charset="-122"/>
            </a:endParaRPr>
          </a:p>
        </p:txBody>
      </p:sp>
      <p:sp>
        <p:nvSpPr>
          <p:cNvPr id="67" name="圆柱体 66">
            <a:extLst>
              <a:ext uri="{FF2B5EF4-FFF2-40B4-BE49-F238E27FC236}">
                <a16:creationId xmlns:a16="http://schemas.microsoft.com/office/drawing/2014/main" id="{BA70B863-C377-1C36-E753-DA1A127B1CB5}"/>
              </a:ext>
            </a:extLst>
          </p:cNvPr>
          <p:cNvSpPr/>
          <p:nvPr/>
        </p:nvSpPr>
        <p:spPr>
          <a:xfrm>
            <a:off x="3231487" y="4508447"/>
            <a:ext cx="523318" cy="449884"/>
          </a:xfrm>
          <a:prstGeom prst="can">
            <a:avLst/>
          </a:prstGeom>
          <a:solidFill>
            <a:srgbClr val="F0A22E"/>
          </a:solidFill>
          <a:ln w="12700" cap="flat" cmpd="sng" algn="ctr">
            <a:solidFill>
              <a:srgbClr val="F0A22E">
                <a:shade val="50000"/>
              </a:srgbClr>
            </a:solid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Store</a:t>
            </a:r>
            <a:endParaRPr kumimoji="1" lang="zh-CN" altLang="en-US" sz="1100" dirty="0">
              <a:solidFill>
                <a:prstClr val="white"/>
              </a:solidFill>
              <a:latin typeface="+mn-ea"/>
              <a:cs typeface="Alibaba PuHuiTi R" pitchFamily="18" charset="-122"/>
            </a:endParaRPr>
          </a:p>
        </p:txBody>
      </p:sp>
      <p:sp>
        <p:nvSpPr>
          <p:cNvPr id="71" name="文本框 70">
            <a:extLst>
              <a:ext uri="{FF2B5EF4-FFF2-40B4-BE49-F238E27FC236}">
                <a16:creationId xmlns:a16="http://schemas.microsoft.com/office/drawing/2014/main" id="{FA89DB42-5905-6DC8-8F02-06B391A758B7}"/>
              </a:ext>
            </a:extLst>
          </p:cNvPr>
          <p:cNvSpPr txBox="1"/>
          <p:nvPr/>
        </p:nvSpPr>
        <p:spPr>
          <a:xfrm>
            <a:off x="3714479" y="5128326"/>
            <a:ext cx="748923"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存储集群</a:t>
            </a:r>
          </a:p>
        </p:txBody>
      </p:sp>
      <p:sp>
        <p:nvSpPr>
          <p:cNvPr id="72" name="文本框 71">
            <a:extLst>
              <a:ext uri="{FF2B5EF4-FFF2-40B4-BE49-F238E27FC236}">
                <a16:creationId xmlns:a16="http://schemas.microsoft.com/office/drawing/2014/main" id="{CEF405A6-CE9B-0547-60C5-4A7E334D85F5}"/>
              </a:ext>
            </a:extLst>
          </p:cNvPr>
          <p:cNvSpPr txBox="1"/>
          <p:nvPr/>
        </p:nvSpPr>
        <p:spPr>
          <a:xfrm>
            <a:off x="1245974" y="4920447"/>
            <a:ext cx="607859"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单副本</a:t>
            </a:r>
          </a:p>
        </p:txBody>
      </p:sp>
      <p:sp>
        <p:nvSpPr>
          <p:cNvPr id="73" name="文本框 72">
            <a:extLst>
              <a:ext uri="{FF2B5EF4-FFF2-40B4-BE49-F238E27FC236}">
                <a16:creationId xmlns:a16="http://schemas.microsoft.com/office/drawing/2014/main" id="{2B93FA82-2F4E-5016-28DE-DA058BE0E331}"/>
              </a:ext>
            </a:extLst>
          </p:cNvPr>
          <p:cNvSpPr txBox="1"/>
          <p:nvPr/>
        </p:nvSpPr>
        <p:spPr>
          <a:xfrm>
            <a:off x="2820529" y="4900456"/>
            <a:ext cx="607859"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双副本</a:t>
            </a:r>
          </a:p>
        </p:txBody>
      </p:sp>
      <p:sp>
        <p:nvSpPr>
          <p:cNvPr id="74" name="文本框 73">
            <a:extLst>
              <a:ext uri="{FF2B5EF4-FFF2-40B4-BE49-F238E27FC236}">
                <a16:creationId xmlns:a16="http://schemas.microsoft.com/office/drawing/2014/main" id="{E5CAE9A8-0A7A-F2D0-D55A-7B25635536A2}"/>
              </a:ext>
            </a:extLst>
          </p:cNvPr>
          <p:cNvSpPr txBox="1"/>
          <p:nvPr/>
        </p:nvSpPr>
        <p:spPr>
          <a:xfrm>
            <a:off x="4932314" y="4910238"/>
            <a:ext cx="607859" cy="261610"/>
          </a:xfrm>
          <a:prstGeom prst="rect">
            <a:avLst/>
          </a:prstGeom>
          <a:noFill/>
        </p:spPr>
        <p:txBody>
          <a:bodyPr wrap="none" rtlCol="0">
            <a:spAutoFit/>
          </a:bodyPr>
          <a:lstStyle/>
          <a:p>
            <a:r>
              <a:rPr kumimoji="1" lang="zh-CN" altLang="en-US" sz="1100" dirty="0">
                <a:solidFill>
                  <a:prstClr val="black"/>
                </a:solidFill>
                <a:latin typeface="+mn-ea"/>
                <a:cs typeface="Alibaba PuHuiTi R" pitchFamily="18" charset="-122"/>
              </a:rPr>
              <a:t>三副本</a:t>
            </a:r>
          </a:p>
        </p:txBody>
      </p:sp>
      <p:sp>
        <p:nvSpPr>
          <p:cNvPr id="75" name="左右箭头 74">
            <a:extLst>
              <a:ext uri="{FF2B5EF4-FFF2-40B4-BE49-F238E27FC236}">
                <a16:creationId xmlns:a16="http://schemas.microsoft.com/office/drawing/2014/main" id="{71F30435-AD65-7AFE-B6FF-0EA7360E015A}"/>
              </a:ext>
            </a:extLst>
          </p:cNvPr>
          <p:cNvSpPr/>
          <p:nvPr/>
        </p:nvSpPr>
        <p:spPr>
          <a:xfrm rot="10800000">
            <a:off x="6311751" y="4635376"/>
            <a:ext cx="355291" cy="216975"/>
          </a:xfrm>
          <a:prstGeom prst="leftRightArrow">
            <a:avLst/>
          </a:prstGeom>
          <a:solidFill>
            <a:srgbClr val="F0A22E"/>
          </a:solidFill>
          <a:ln w="12700" cap="flat" cmpd="sng" algn="ctr">
            <a:solidFill>
              <a:sysClr val="window" lastClr="FFFFFF"/>
            </a:solidFill>
            <a:prstDash val="solid"/>
            <a:miter lim="800000"/>
          </a:ln>
          <a:effectLst/>
        </p:spPr>
        <p:txBody>
          <a:bodyPr rtlCol="0" anchor="ctr"/>
          <a:lstStyle/>
          <a:p>
            <a:pPr algn="ctr" defTabSz="1828800" hangingPunct="1">
              <a:defRPr/>
            </a:pPr>
            <a:endParaRPr kumimoji="1" lang="zh-CN" altLang="en-US" sz="1100">
              <a:solidFill>
                <a:prstClr val="white"/>
              </a:solidFill>
              <a:latin typeface="+mn-ea"/>
              <a:cs typeface="Alibaba PuHuiTi R" pitchFamily="18" charset="-122"/>
            </a:endParaRPr>
          </a:p>
        </p:txBody>
      </p:sp>
      <p:pic>
        <p:nvPicPr>
          <p:cNvPr id="76" name="图片 75">
            <a:extLst>
              <a:ext uri="{FF2B5EF4-FFF2-40B4-BE49-F238E27FC236}">
                <a16:creationId xmlns:a16="http://schemas.microsoft.com/office/drawing/2014/main" id="{C68BC172-1933-4F08-8666-105626333EDB}"/>
              </a:ext>
            </a:extLst>
          </p:cNvPr>
          <p:cNvPicPr>
            <a:picLocks noChangeAspect="1"/>
          </p:cNvPicPr>
          <p:nvPr/>
        </p:nvPicPr>
        <p:blipFill>
          <a:blip r:embed="rId4"/>
          <a:stretch>
            <a:fillRect/>
          </a:stretch>
        </p:blipFill>
        <p:spPr>
          <a:xfrm>
            <a:off x="3490316" y="6037021"/>
            <a:ext cx="394239" cy="398919"/>
          </a:xfrm>
          <a:prstGeom prst="rect">
            <a:avLst/>
          </a:prstGeom>
        </p:spPr>
      </p:pic>
      <p:pic>
        <p:nvPicPr>
          <p:cNvPr id="77" name="图片 76">
            <a:extLst>
              <a:ext uri="{FF2B5EF4-FFF2-40B4-BE49-F238E27FC236}">
                <a16:creationId xmlns:a16="http://schemas.microsoft.com/office/drawing/2014/main" id="{D8E4C01F-E7DF-8F52-A4DD-FAB4E0927148}"/>
              </a:ext>
            </a:extLst>
          </p:cNvPr>
          <p:cNvPicPr>
            <a:picLocks noChangeAspect="1"/>
          </p:cNvPicPr>
          <p:nvPr/>
        </p:nvPicPr>
        <p:blipFill>
          <a:blip r:embed="rId4"/>
          <a:stretch>
            <a:fillRect/>
          </a:stretch>
        </p:blipFill>
        <p:spPr>
          <a:xfrm>
            <a:off x="3957817" y="6048938"/>
            <a:ext cx="394239" cy="398919"/>
          </a:xfrm>
          <a:prstGeom prst="rect">
            <a:avLst/>
          </a:prstGeom>
        </p:spPr>
      </p:pic>
      <p:pic>
        <p:nvPicPr>
          <p:cNvPr id="78" name="图片 77">
            <a:extLst>
              <a:ext uri="{FF2B5EF4-FFF2-40B4-BE49-F238E27FC236}">
                <a16:creationId xmlns:a16="http://schemas.microsoft.com/office/drawing/2014/main" id="{00074E01-BE81-6E9F-6299-A7CBCB0EAF54}"/>
              </a:ext>
            </a:extLst>
          </p:cNvPr>
          <p:cNvPicPr>
            <a:picLocks noChangeAspect="1"/>
          </p:cNvPicPr>
          <p:nvPr/>
        </p:nvPicPr>
        <p:blipFill>
          <a:blip r:embed="rId4"/>
          <a:stretch>
            <a:fillRect/>
          </a:stretch>
        </p:blipFill>
        <p:spPr>
          <a:xfrm>
            <a:off x="4403502" y="6050668"/>
            <a:ext cx="394239" cy="398919"/>
          </a:xfrm>
          <a:prstGeom prst="rect">
            <a:avLst/>
          </a:prstGeom>
        </p:spPr>
      </p:pic>
      <p:sp>
        <p:nvSpPr>
          <p:cNvPr id="79" name="圆角矩形 78">
            <a:extLst>
              <a:ext uri="{FF2B5EF4-FFF2-40B4-BE49-F238E27FC236}">
                <a16:creationId xmlns:a16="http://schemas.microsoft.com/office/drawing/2014/main" id="{C75C76AF-0202-1523-AC59-00231EE5D92D}"/>
              </a:ext>
            </a:extLst>
          </p:cNvPr>
          <p:cNvSpPr/>
          <p:nvPr/>
        </p:nvSpPr>
        <p:spPr>
          <a:xfrm>
            <a:off x="6136998" y="6099434"/>
            <a:ext cx="1286416" cy="280076"/>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defRPr/>
            </a:pPr>
            <a:r>
              <a:rPr kumimoji="1" lang="en-US" altLang="zh-CN" sz="1100" dirty="0">
                <a:solidFill>
                  <a:prstClr val="white"/>
                </a:solidFill>
                <a:latin typeface="+mn-ea"/>
                <a:cs typeface="Alibaba PuHuiTi R" pitchFamily="18" charset="-122"/>
              </a:rPr>
              <a:t>VPC</a:t>
            </a:r>
            <a:r>
              <a:rPr kumimoji="1" lang="zh-CN" altLang="en-US" sz="1100" dirty="0">
                <a:solidFill>
                  <a:prstClr val="white"/>
                </a:solidFill>
                <a:latin typeface="+mn-ea"/>
                <a:cs typeface="Alibaba PuHuiTi R" pitchFamily="18" charset="-122"/>
              </a:rPr>
              <a:t> 网络</a:t>
            </a:r>
          </a:p>
        </p:txBody>
      </p:sp>
      <p:sp>
        <p:nvSpPr>
          <p:cNvPr id="80" name="圆角矩形 79">
            <a:extLst>
              <a:ext uri="{FF2B5EF4-FFF2-40B4-BE49-F238E27FC236}">
                <a16:creationId xmlns:a16="http://schemas.microsoft.com/office/drawing/2014/main" id="{D8DBEEFA-FE7C-C22B-3AB1-CA875B1A0C8F}"/>
              </a:ext>
            </a:extLst>
          </p:cNvPr>
          <p:cNvSpPr/>
          <p:nvPr/>
        </p:nvSpPr>
        <p:spPr>
          <a:xfrm>
            <a:off x="1155086" y="5566890"/>
            <a:ext cx="6088436" cy="280076"/>
          </a:xfrm>
          <a:prstGeom prst="roundRect">
            <a:avLst/>
          </a:prstGeom>
          <a:solidFill>
            <a:srgbClr val="F0A22E"/>
          </a:solidFill>
          <a:ln w="12700" cap="flat" cmpd="sng" algn="ctr">
            <a:noFill/>
            <a:prstDash val="solid"/>
            <a:miter lim="800000"/>
          </a:ln>
          <a:effectLst/>
        </p:spPr>
        <p:txBody>
          <a:bodyPr rtlCol="0" anchor="ctr"/>
          <a:lstStyle/>
          <a:p>
            <a:pPr algn="ctr" defTabSz="1828800" hangingPunct="1">
              <a:defRPr/>
            </a:pPr>
            <a:r>
              <a:rPr kumimoji="1" lang="zh-CN" altLang="en-US" sz="1100" dirty="0">
                <a:solidFill>
                  <a:prstClr val="white"/>
                </a:solidFill>
                <a:latin typeface="+mn-ea"/>
                <a:cs typeface="Alibaba PuHuiTi R" pitchFamily="18" charset="-122"/>
              </a:rPr>
              <a:t>云原生</a:t>
            </a:r>
            <a:r>
              <a:rPr kumimoji="1" lang="en-US" altLang="zh-CN" sz="1100" dirty="0">
                <a:solidFill>
                  <a:prstClr val="white"/>
                </a:solidFill>
                <a:latin typeface="+mn-ea"/>
                <a:cs typeface="Alibaba PuHuiTi R" pitchFamily="18" charset="-122"/>
              </a:rPr>
              <a:t>-</a:t>
            </a:r>
            <a:r>
              <a:rPr kumimoji="1" lang="zh-CN" altLang="en-US" sz="1100" dirty="0">
                <a:solidFill>
                  <a:prstClr val="white"/>
                </a:solidFill>
                <a:latin typeface="+mn-ea"/>
                <a:cs typeface="Alibaba PuHuiTi R" pitchFamily="18" charset="-122"/>
              </a:rPr>
              <a:t>容器服务（</a:t>
            </a:r>
            <a:r>
              <a:rPr kumimoji="1" lang="en-US" altLang="zh-CN" sz="1100" dirty="0">
                <a:solidFill>
                  <a:prstClr val="white"/>
                </a:solidFill>
                <a:latin typeface="+mn-ea"/>
                <a:cs typeface="Alibaba PuHuiTi R" pitchFamily="18" charset="-122"/>
              </a:rPr>
              <a:t>Kubernetes</a:t>
            </a:r>
            <a:r>
              <a:rPr kumimoji="1" lang="zh-CN" altLang="en-US" sz="1100" dirty="0">
                <a:solidFill>
                  <a:prstClr val="white"/>
                </a:solidFill>
                <a:latin typeface="+mn-ea"/>
                <a:cs typeface="Alibaba PuHuiTi R" pitchFamily="18" charset="-122"/>
              </a:rPr>
              <a:t>）</a:t>
            </a:r>
          </a:p>
        </p:txBody>
      </p:sp>
      <p:pic>
        <p:nvPicPr>
          <p:cNvPr id="81" name="图片 80">
            <a:extLst>
              <a:ext uri="{FF2B5EF4-FFF2-40B4-BE49-F238E27FC236}">
                <a16:creationId xmlns:a16="http://schemas.microsoft.com/office/drawing/2014/main" id="{15C5D472-9C4B-C7B7-4804-D1F544AC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243" y="3484282"/>
            <a:ext cx="666122" cy="674031"/>
          </a:xfrm>
          <a:prstGeom prst="rect">
            <a:avLst/>
          </a:prstGeom>
        </p:spPr>
      </p:pic>
      <p:sp>
        <p:nvSpPr>
          <p:cNvPr id="82" name="矩形 81">
            <a:extLst>
              <a:ext uri="{FF2B5EF4-FFF2-40B4-BE49-F238E27FC236}">
                <a16:creationId xmlns:a16="http://schemas.microsoft.com/office/drawing/2014/main" id="{8A0A4B29-5FCC-28F9-483A-ED1C376E275F}"/>
              </a:ext>
            </a:extLst>
          </p:cNvPr>
          <p:cNvSpPr/>
          <p:nvPr/>
        </p:nvSpPr>
        <p:spPr>
          <a:xfrm>
            <a:off x="6749826" y="4305682"/>
            <a:ext cx="827470" cy="430887"/>
          </a:xfrm>
          <a:prstGeom prst="rect">
            <a:avLst/>
          </a:prstGeom>
          <a:noFill/>
        </p:spPr>
        <p:txBody>
          <a:bodyPr wrap="none" lIns="91440" tIns="45720" rIns="91440" bIns="45720">
            <a:spAutoFit/>
          </a:bodyPr>
          <a:lstStyle/>
          <a:p>
            <a:pPr algn="ctr"/>
            <a:r>
              <a:rPr lang="en-US" altLang="zh-CN" sz="1100" b="1" dirty="0">
                <a:ln w="12700">
                  <a:solidFill>
                    <a:schemeClr val="accent5"/>
                  </a:solidFill>
                  <a:prstDash val="solid"/>
                </a:ln>
                <a:pattFill prst="ltDnDiag">
                  <a:fgClr>
                    <a:schemeClr val="accent5">
                      <a:lumMod val="60000"/>
                      <a:lumOff val="40000"/>
                    </a:schemeClr>
                  </a:fgClr>
                  <a:bgClr>
                    <a:schemeClr val="bg1"/>
                  </a:bgClr>
                </a:pattFill>
                <a:latin typeface="+mn-ea"/>
              </a:rPr>
              <a:t>Open</a:t>
            </a:r>
          </a:p>
          <a:p>
            <a:pPr algn="ctr"/>
            <a:r>
              <a:rPr lang="en-US" altLang="zh-CN" sz="1100" b="1" dirty="0">
                <a:ln w="12700">
                  <a:solidFill>
                    <a:schemeClr val="accent5"/>
                  </a:solidFill>
                  <a:prstDash val="solid"/>
                </a:ln>
                <a:pattFill prst="ltDnDiag">
                  <a:fgClr>
                    <a:schemeClr val="accent5">
                      <a:lumMod val="60000"/>
                      <a:lumOff val="40000"/>
                    </a:schemeClr>
                  </a:fgClr>
                  <a:bgClr>
                    <a:schemeClr val="bg1"/>
                  </a:bgClr>
                </a:pattFill>
                <a:latin typeface="+mn-ea"/>
              </a:rPr>
              <a:t>Telemetry</a:t>
            </a:r>
            <a:endParaRPr lang="zh-CN" altLang="en-US" sz="1100" b="1" dirty="0">
              <a:ln w="12700">
                <a:solidFill>
                  <a:schemeClr val="accent5"/>
                </a:solidFill>
                <a:prstDash val="solid"/>
              </a:ln>
              <a:pattFill prst="ltDnDiag">
                <a:fgClr>
                  <a:schemeClr val="accent5">
                    <a:lumMod val="60000"/>
                    <a:lumOff val="40000"/>
                  </a:schemeClr>
                </a:fgClr>
                <a:bgClr>
                  <a:schemeClr val="bg1"/>
                </a:bgClr>
              </a:pattFill>
              <a:latin typeface="+mn-ea"/>
            </a:endParaRPr>
          </a:p>
        </p:txBody>
      </p:sp>
      <p:pic>
        <p:nvPicPr>
          <p:cNvPr id="83" name="图片 82">
            <a:extLst>
              <a:ext uri="{FF2B5EF4-FFF2-40B4-BE49-F238E27FC236}">
                <a16:creationId xmlns:a16="http://schemas.microsoft.com/office/drawing/2014/main" id="{5317542B-BDE9-BB03-2C65-8806028B4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6362" y="5447269"/>
            <a:ext cx="457759" cy="463193"/>
          </a:xfrm>
          <a:prstGeom prst="rect">
            <a:avLst/>
          </a:prstGeom>
        </p:spPr>
      </p:pic>
      <p:pic>
        <p:nvPicPr>
          <p:cNvPr id="84" name="图片 83">
            <a:extLst>
              <a:ext uri="{FF2B5EF4-FFF2-40B4-BE49-F238E27FC236}">
                <a16:creationId xmlns:a16="http://schemas.microsoft.com/office/drawing/2014/main" id="{CB921DF4-5EC0-EEBF-0707-CC540C6FB1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060" y="1278370"/>
            <a:ext cx="458838" cy="464285"/>
          </a:xfrm>
          <a:prstGeom prst="rect">
            <a:avLst/>
          </a:prstGeom>
        </p:spPr>
      </p:pic>
      <p:pic>
        <p:nvPicPr>
          <p:cNvPr id="85" name="图片 84">
            <a:extLst>
              <a:ext uri="{FF2B5EF4-FFF2-40B4-BE49-F238E27FC236}">
                <a16:creationId xmlns:a16="http://schemas.microsoft.com/office/drawing/2014/main" id="{CE2F7C6A-BA12-2F88-DB84-DEFB88B26B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6238" y="1377265"/>
            <a:ext cx="460726" cy="372957"/>
          </a:xfrm>
          <a:prstGeom prst="rect">
            <a:avLst/>
          </a:prstGeom>
        </p:spPr>
      </p:pic>
      <p:pic>
        <p:nvPicPr>
          <p:cNvPr id="86" name="图片 85">
            <a:extLst>
              <a:ext uri="{FF2B5EF4-FFF2-40B4-BE49-F238E27FC236}">
                <a16:creationId xmlns:a16="http://schemas.microsoft.com/office/drawing/2014/main" id="{0870B0ED-4E09-DDB0-06A9-F1EAABA474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4461" y="1388987"/>
            <a:ext cx="351209" cy="355379"/>
          </a:xfrm>
          <a:prstGeom prst="rect">
            <a:avLst/>
          </a:prstGeom>
        </p:spPr>
      </p:pic>
      <p:pic>
        <p:nvPicPr>
          <p:cNvPr id="87" name="图片 86">
            <a:extLst>
              <a:ext uri="{FF2B5EF4-FFF2-40B4-BE49-F238E27FC236}">
                <a16:creationId xmlns:a16="http://schemas.microsoft.com/office/drawing/2014/main" id="{62BAC4BF-7E07-6C72-993B-E3E4C188C2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4192" y="1357623"/>
            <a:ext cx="381658" cy="386189"/>
          </a:xfrm>
          <a:prstGeom prst="rect">
            <a:avLst/>
          </a:prstGeom>
        </p:spPr>
      </p:pic>
      <p:sp>
        <p:nvSpPr>
          <p:cNvPr id="88" name="矩形 87">
            <a:extLst>
              <a:ext uri="{FF2B5EF4-FFF2-40B4-BE49-F238E27FC236}">
                <a16:creationId xmlns:a16="http://schemas.microsoft.com/office/drawing/2014/main" id="{F3CAB10F-3242-E199-0EAC-D0583B8CE728}"/>
              </a:ext>
            </a:extLst>
          </p:cNvPr>
          <p:cNvSpPr/>
          <p:nvPr/>
        </p:nvSpPr>
        <p:spPr>
          <a:xfrm>
            <a:off x="5366668" y="1411820"/>
            <a:ext cx="569387" cy="261610"/>
          </a:xfrm>
          <a:prstGeom prst="rect">
            <a:avLst/>
          </a:prstGeom>
          <a:noFill/>
        </p:spPr>
        <p:txBody>
          <a:bodyPr wrap="none" lIns="91440" tIns="45720" rIns="91440" bIns="45720">
            <a:spAutoFit/>
          </a:bodyPr>
          <a:lstStyle/>
          <a:p>
            <a:pPr algn="ctr"/>
            <a:r>
              <a:rPr lang="en-US" altLang="zh-CN" sz="1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ea"/>
              </a:rPr>
              <a:t>Envoy</a:t>
            </a:r>
            <a:endParaRPr lang="zh-CN" altLang="en-US" sz="1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ea"/>
            </a:endParaRPr>
          </a:p>
        </p:txBody>
      </p:sp>
      <p:sp>
        <p:nvSpPr>
          <p:cNvPr id="89" name="矩形 88">
            <a:extLst>
              <a:ext uri="{FF2B5EF4-FFF2-40B4-BE49-F238E27FC236}">
                <a16:creationId xmlns:a16="http://schemas.microsoft.com/office/drawing/2014/main" id="{BD3C869B-8413-1174-9816-F883C7591E6B}"/>
              </a:ext>
            </a:extLst>
          </p:cNvPr>
          <p:cNvSpPr/>
          <p:nvPr/>
        </p:nvSpPr>
        <p:spPr>
          <a:xfrm>
            <a:off x="5970655" y="1414480"/>
            <a:ext cx="481221" cy="261610"/>
          </a:xfrm>
          <a:prstGeom prst="rect">
            <a:avLst/>
          </a:prstGeom>
          <a:noFill/>
        </p:spPr>
        <p:txBody>
          <a:bodyPr wrap="none" lIns="91440" tIns="45720" rIns="91440" bIns="45720">
            <a:spAutoFit/>
          </a:bodyPr>
          <a:lstStyle/>
          <a:p>
            <a:pPr algn="ctr"/>
            <a:r>
              <a:rPr lang="en-US" altLang="zh-CN" sz="1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Dapr</a:t>
            </a:r>
            <a:endParaRPr lang="zh-CN" altLang="en-US" sz="1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ndParaRPr>
          </a:p>
        </p:txBody>
      </p:sp>
      <p:pic>
        <p:nvPicPr>
          <p:cNvPr id="90" name="图片 89">
            <a:extLst>
              <a:ext uri="{FF2B5EF4-FFF2-40B4-BE49-F238E27FC236}">
                <a16:creationId xmlns:a16="http://schemas.microsoft.com/office/drawing/2014/main" id="{3A3C4B09-3583-C412-C465-9E81752839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757" y="1367303"/>
            <a:ext cx="351209" cy="355379"/>
          </a:xfrm>
          <a:prstGeom prst="rect">
            <a:avLst/>
          </a:prstGeom>
        </p:spPr>
      </p:pic>
      <p:sp>
        <p:nvSpPr>
          <p:cNvPr id="101" name="文本框 100">
            <a:extLst>
              <a:ext uri="{FF2B5EF4-FFF2-40B4-BE49-F238E27FC236}">
                <a16:creationId xmlns:a16="http://schemas.microsoft.com/office/drawing/2014/main" id="{D1D9850B-46C7-B5B2-535E-20B18A926681}"/>
              </a:ext>
            </a:extLst>
          </p:cNvPr>
          <p:cNvSpPr txBox="1"/>
          <p:nvPr/>
        </p:nvSpPr>
        <p:spPr>
          <a:xfrm>
            <a:off x="8101573" y="1269286"/>
            <a:ext cx="3944797" cy="5693866"/>
          </a:xfrm>
          <a:prstGeom prst="rect">
            <a:avLst/>
          </a:prstGeom>
          <a:noFill/>
        </p:spPr>
        <p:txBody>
          <a:bodyPr wrap="square" rtlCol="0">
            <a:spAutoFit/>
          </a:bodyPr>
          <a:lstStyle/>
          <a:p>
            <a:r>
              <a:rPr kumimoji="1" lang="zh-CN" altLang="en-US" sz="1400" b="1" dirty="0"/>
              <a:t>轻量级</a:t>
            </a:r>
            <a:r>
              <a:rPr kumimoji="1" lang="en-US" altLang="zh-CN" sz="1400" b="1" dirty="0"/>
              <a:t>SDK</a:t>
            </a:r>
            <a:r>
              <a:rPr kumimoji="1" lang="zh-CN" altLang="en-US" sz="1400" b="1" dirty="0"/>
              <a:t>：</a:t>
            </a:r>
          </a:p>
          <a:p>
            <a:pPr marL="285750" indent="-285750">
              <a:buFont typeface="Arial" panose="020B0604020202020204" pitchFamily="34" charset="0"/>
              <a:buChar char="•"/>
            </a:pPr>
            <a:r>
              <a:rPr kumimoji="1" lang="zh-CN" altLang="en-US" sz="1400" dirty="0"/>
              <a:t>基于云原生通信标准 </a:t>
            </a:r>
            <a:r>
              <a:rPr kumimoji="1" lang="en-US" altLang="zh-CN" sz="1400" dirty="0" err="1"/>
              <a:t>gRPC</a:t>
            </a:r>
            <a:r>
              <a:rPr kumimoji="1" lang="en-US" altLang="zh-CN" sz="1400" dirty="0"/>
              <a:t> </a:t>
            </a:r>
            <a:r>
              <a:rPr kumimoji="1" lang="zh-CN" altLang="en-US" sz="1400" dirty="0"/>
              <a:t>开发，多语言适配工作下降明显</a:t>
            </a:r>
          </a:p>
          <a:p>
            <a:pPr marL="285750" indent="-285750">
              <a:buFont typeface="Arial" panose="020B0604020202020204" pitchFamily="34" charset="0"/>
              <a:buChar char="•"/>
            </a:pPr>
            <a:r>
              <a:rPr kumimoji="1" lang="zh-CN" altLang="en-US" sz="1400" dirty="0"/>
              <a:t>无状态消费模式，易集成，易弹性，与富客户端优势互补</a:t>
            </a:r>
          </a:p>
          <a:p>
            <a:endParaRPr kumimoji="1" lang="zh-CN" altLang="en-US" sz="1400" dirty="0"/>
          </a:p>
          <a:p>
            <a:r>
              <a:rPr kumimoji="1" lang="zh-CN" altLang="en-US" sz="1400" b="1" dirty="0"/>
              <a:t>无状态消息网关：</a:t>
            </a:r>
          </a:p>
          <a:p>
            <a:pPr marL="285750" indent="-285750">
              <a:buFont typeface="Arial" panose="020B0604020202020204" pitchFamily="34" charset="0"/>
              <a:buChar char="•"/>
            </a:pPr>
            <a:r>
              <a:rPr kumimoji="1" lang="zh-CN" altLang="en-US" sz="1400" dirty="0"/>
              <a:t>搭建无状态服务节点 </a:t>
            </a:r>
            <a:r>
              <a:rPr kumimoji="1" lang="en-US" altLang="zh-CN" sz="1400" dirty="0"/>
              <a:t>Proxy</a:t>
            </a:r>
            <a:r>
              <a:rPr kumimoji="1" lang="zh-CN" altLang="en-US" sz="1400" dirty="0"/>
              <a:t>，通过 </a:t>
            </a:r>
            <a:r>
              <a:rPr kumimoji="1" lang="en-US" altLang="zh-CN" sz="1400" dirty="0"/>
              <a:t>LB </a:t>
            </a:r>
            <a:r>
              <a:rPr kumimoji="1" lang="zh-CN" altLang="en-US" sz="1400" dirty="0"/>
              <a:t>进行服务暴露</a:t>
            </a:r>
          </a:p>
          <a:p>
            <a:pPr marL="285750" indent="-285750">
              <a:buFont typeface="Arial" panose="020B0604020202020204" pitchFamily="34" charset="0"/>
              <a:buChar char="•"/>
            </a:pPr>
            <a:r>
              <a:rPr kumimoji="1" lang="zh-CN" altLang="en-US" sz="1400" dirty="0"/>
              <a:t>分离 </a:t>
            </a:r>
            <a:r>
              <a:rPr kumimoji="1" lang="en-US" altLang="zh-CN" sz="1400" dirty="0"/>
              <a:t>Store </a:t>
            </a:r>
            <a:r>
              <a:rPr kumimoji="1" lang="zh-CN" altLang="en-US" sz="1400" dirty="0"/>
              <a:t>存储节点，让存储层只负责核心的消息存储和高可用</a:t>
            </a:r>
          </a:p>
          <a:p>
            <a:pPr marL="285750" indent="-285750">
              <a:buFont typeface="Arial" panose="020B0604020202020204" pitchFamily="34" charset="0"/>
              <a:buChar char="•"/>
            </a:pPr>
            <a:r>
              <a:rPr kumimoji="1" lang="en-US" altLang="zh-CN" sz="1400" dirty="0"/>
              <a:t>Proxy </a:t>
            </a:r>
            <a:r>
              <a:rPr kumimoji="1" lang="zh-CN" altLang="en-US" sz="1400" dirty="0"/>
              <a:t>和 </a:t>
            </a:r>
            <a:r>
              <a:rPr kumimoji="1" lang="en-US" altLang="zh-CN" sz="1400" dirty="0"/>
              <a:t>Store </a:t>
            </a:r>
            <a:r>
              <a:rPr kumimoji="1" lang="zh-CN" altLang="en-US" sz="1400" dirty="0"/>
              <a:t>节点分离部署、独立弹性</a:t>
            </a:r>
          </a:p>
          <a:p>
            <a:endParaRPr kumimoji="1" lang="zh-CN" altLang="en-US" sz="1400" dirty="0"/>
          </a:p>
          <a:p>
            <a:r>
              <a:rPr kumimoji="1" lang="zh-CN" altLang="en-US" sz="1400" b="1" dirty="0"/>
              <a:t>无主化的存储节点：</a:t>
            </a:r>
          </a:p>
          <a:p>
            <a:pPr marL="285750" indent="-285750">
              <a:buFont typeface="Arial" panose="020B0604020202020204" pitchFamily="34" charset="0"/>
              <a:buChar char="•"/>
            </a:pPr>
            <a:r>
              <a:rPr kumimoji="1" lang="en-US" altLang="zh-CN" sz="1400" dirty="0"/>
              <a:t>Store </a:t>
            </a:r>
            <a:r>
              <a:rPr kumimoji="1" lang="zh-CN" altLang="en-US" sz="1400" dirty="0"/>
              <a:t>节点身份对等，无主化，去 </a:t>
            </a:r>
            <a:r>
              <a:rPr kumimoji="1" lang="en-US" altLang="zh-CN" sz="1400" dirty="0"/>
              <a:t>ZK</a:t>
            </a:r>
            <a:endParaRPr kumimoji="1" lang="zh-CN" altLang="en-US" sz="1400" dirty="0"/>
          </a:p>
          <a:p>
            <a:pPr marL="285750" indent="-285750">
              <a:buFont typeface="Arial" panose="020B0604020202020204" pitchFamily="34" charset="0"/>
              <a:buChar char="•"/>
            </a:pPr>
            <a:r>
              <a:rPr kumimoji="1" lang="zh-CN" altLang="en-US" sz="1400" dirty="0"/>
              <a:t>副本数灵活选择，异同步自动升降级，秒级故障转移</a:t>
            </a:r>
            <a:endParaRPr kumimoji="1" lang="en-US" altLang="zh-CN" sz="1400" dirty="0"/>
          </a:p>
          <a:p>
            <a:pPr marL="285750" indent="-285750">
              <a:buFont typeface="Arial" panose="020B0604020202020204" pitchFamily="34" charset="0"/>
              <a:buChar char="•"/>
            </a:pPr>
            <a:r>
              <a:rPr kumimoji="1" lang="zh-CN" altLang="en-US" sz="1400" dirty="0"/>
              <a:t>多级存储：灵活的</a:t>
            </a:r>
            <a:r>
              <a:rPr kumimoji="1" lang="en-US" altLang="zh-CN" sz="1400" dirty="0"/>
              <a:t>Topic</a:t>
            </a:r>
            <a:r>
              <a:rPr kumimoji="1" lang="zh-CN" altLang="en-US" sz="1400" dirty="0"/>
              <a:t>级别消息</a:t>
            </a:r>
            <a:r>
              <a:rPr kumimoji="1" lang="en-US" altLang="zh-CN" sz="1400" dirty="0"/>
              <a:t>TTL</a:t>
            </a:r>
            <a:r>
              <a:rPr kumimoji="1" lang="zh-CN" altLang="en-US" sz="1400" dirty="0"/>
              <a:t>设置</a:t>
            </a:r>
          </a:p>
          <a:p>
            <a:endParaRPr kumimoji="1" lang="zh-CN" altLang="en-US" sz="1400" dirty="0"/>
          </a:p>
          <a:p>
            <a:r>
              <a:rPr kumimoji="1" lang="zh-CN" altLang="en-US" sz="1400" b="1" dirty="0"/>
              <a:t>云原生基础设施：</a:t>
            </a:r>
          </a:p>
          <a:p>
            <a:pPr marL="285750" indent="-285750">
              <a:buFont typeface="Arial" panose="020B0604020202020204" pitchFamily="34" charset="0"/>
              <a:buChar char="•"/>
            </a:pPr>
            <a:r>
              <a:rPr kumimoji="1" lang="zh-CN" altLang="en-US" sz="1400" dirty="0"/>
              <a:t>可观测性能力云原生化，</a:t>
            </a:r>
            <a:r>
              <a:rPr kumimoji="1" lang="en-US" altLang="zh-CN" sz="1400" dirty="0" err="1"/>
              <a:t>OpenTelemetry</a:t>
            </a:r>
            <a:r>
              <a:rPr kumimoji="1" lang="en-US" altLang="zh-CN" sz="1400" dirty="0"/>
              <a:t> </a:t>
            </a:r>
            <a:r>
              <a:rPr kumimoji="1" lang="zh-CN" altLang="en-US" sz="1400" dirty="0"/>
              <a:t>标准化</a:t>
            </a:r>
          </a:p>
          <a:p>
            <a:pPr marL="285750" indent="-285750">
              <a:buFont typeface="Arial" panose="020B0604020202020204" pitchFamily="34" charset="0"/>
              <a:buChar char="•"/>
            </a:pPr>
            <a:r>
              <a:rPr kumimoji="1" lang="zh-CN" altLang="en-US" sz="1400" dirty="0"/>
              <a:t>整体架构 </a:t>
            </a:r>
            <a:r>
              <a:rPr kumimoji="1" lang="en-US" altLang="zh-CN" sz="1400" dirty="0"/>
              <a:t>Kubernetes </a:t>
            </a:r>
            <a:r>
              <a:rPr kumimoji="1" lang="zh-CN" altLang="en-US" sz="1400" dirty="0"/>
              <a:t>化，充分利用</a:t>
            </a:r>
            <a:r>
              <a:rPr kumimoji="1" lang="en-US" altLang="zh-CN" sz="1400" dirty="0"/>
              <a:t>IaaS</a:t>
            </a:r>
            <a:r>
              <a:rPr kumimoji="1" lang="zh-CN" altLang="en-US" sz="1400" dirty="0"/>
              <a:t>层资源弹性能力</a:t>
            </a:r>
          </a:p>
          <a:p>
            <a:endParaRPr kumimoji="1" lang="zh-CN" altLang="en-US" sz="1400" dirty="0"/>
          </a:p>
        </p:txBody>
      </p:sp>
    </p:spTree>
    <p:extLst>
      <p:ext uri="{BB962C8B-B14F-4D97-AF65-F5344CB8AC3E}">
        <p14:creationId xmlns:p14="http://schemas.microsoft.com/office/powerpoint/2010/main" val="275309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7454E2A-8A12-EF47-8F7F-E6C2C02AB5BE}"/>
              </a:ext>
            </a:extLst>
          </p:cNvPr>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a:solidFill>
                  <a:srgbClr val="445185"/>
                </a:solidFill>
                <a:latin typeface="+mn-ea"/>
                <a:ea typeface="+mn-ea"/>
              </a:rPr>
              <a:t>Proxy</a:t>
            </a:r>
            <a:r>
              <a:rPr lang="zh-CN" altLang="en-US" sz="2400" b="1" i="1" dirty="0">
                <a:solidFill>
                  <a:srgbClr val="445185"/>
                </a:solidFill>
                <a:latin typeface="+mn-ea"/>
                <a:ea typeface="+mn-ea"/>
              </a:rPr>
              <a:t> 需要代理什么？</a:t>
            </a:r>
          </a:p>
        </p:txBody>
      </p:sp>
      <p:sp>
        <p:nvSpPr>
          <p:cNvPr id="5" name="流程 4">
            <a:extLst>
              <a:ext uri="{FF2B5EF4-FFF2-40B4-BE49-F238E27FC236}">
                <a16:creationId xmlns:a16="http://schemas.microsoft.com/office/drawing/2014/main" id="{73D76681-B46C-3C14-A63E-ED5E59218FFA}"/>
              </a:ext>
            </a:extLst>
          </p:cNvPr>
          <p:cNvSpPr/>
          <p:nvPr/>
        </p:nvSpPr>
        <p:spPr>
          <a:xfrm>
            <a:off x="256942" y="4849396"/>
            <a:ext cx="10697432" cy="1589503"/>
          </a:xfrm>
          <a:prstGeom prst="flowChartProces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45719" rIns="45719" anchor="ctr"/>
          <a:lstStyle/>
          <a:p>
            <a:pPr defTabSz="1204912"/>
            <a:endParaRPr lang="zh-CN" altLang="en-US" sz="1600" dirty="0">
              <a:solidFill>
                <a:srgbClr val="FFFFFF"/>
              </a:solidFill>
              <a:latin typeface="+mn-ea"/>
            </a:endParaRPr>
          </a:p>
        </p:txBody>
      </p:sp>
      <p:sp>
        <p:nvSpPr>
          <p:cNvPr id="6" name="流程 5">
            <a:extLst>
              <a:ext uri="{FF2B5EF4-FFF2-40B4-BE49-F238E27FC236}">
                <a16:creationId xmlns:a16="http://schemas.microsoft.com/office/drawing/2014/main" id="{82414DAB-ED33-27DE-A6B4-F52C84289B21}"/>
              </a:ext>
            </a:extLst>
          </p:cNvPr>
          <p:cNvSpPr/>
          <p:nvPr/>
        </p:nvSpPr>
        <p:spPr>
          <a:xfrm>
            <a:off x="256942" y="1477691"/>
            <a:ext cx="10697432" cy="922498"/>
          </a:xfrm>
          <a:prstGeom prst="flowChartProcess">
            <a:avLst/>
          </a:prstGeom>
          <a:ln/>
        </p:spPr>
        <p:style>
          <a:lnRef idx="2">
            <a:schemeClr val="accent2"/>
          </a:lnRef>
          <a:fillRef idx="1">
            <a:schemeClr val="lt1"/>
          </a:fillRef>
          <a:effectRef idx="0">
            <a:schemeClr val="accent2"/>
          </a:effectRef>
          <a:fontRef idx="minor">
            <a:schemeClr val="dk1"/>
          </a:fontRef>
        </p:style>
        <p:txBody>
          <a:bodyPr lIns="45719" rIns="45719" anchor="ctr"/>
          <a:lstStyle/>
          <a:p>
            <a:pPr defTabSz="1204912"/>
            <a:endParaRPr lang="zh-CN" altLang="en-US" sz="1600" dirty="0">
              <a:solidFill>
                <a:srgbClr val="FFFFFF"/>
              </a:solidFill>
              <a:latin typeface="+mn-ea"/>
            </a:endParaRPr>
          </a:p>
        </p:txBody>
      </p:sp>
      <p:sp>
        <p:nvSpPr>
          <p:cNvPr id="7" name="流程 6">
            <a:extLst>
              <a:ext uri="{FF2B5EF4-FFF2-40B4-BE49-F238E27FC236}">
                <a16:creationId xmlns:a16="http://schemas.microsoft.com/office/drawing/2014/main" id="{26F3FC64-7E23-B211-C3EF-3CCD575ED7ED}"/>
              </a:ext>
            </a:extLst>
          </p:cNvPr>
          <p:cNvSpPr/>
          <p:nvPr/>
        </p:nvSpPr>
        <p:spPr>
          <a:xfrm>
            <a:off x="4620838" y="1705449"/>
            <a:ext cx="6198032" cy="574776"/>
          </a:xfrm>
          <a:prstGeom prst="flowChartProcess">
            <a:avLst/>
          </a:prstGeom>
          <a:solidFill>
            <a:srgbClr val="FF9300">
              <a:alpha val="30000"/>
            </a:srgbClr>
          </a:solidFill>
          <a:ln>
            <a:solidFill>
              <a:srgbClr val="FF9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ysClr val="windowText" lastClr="000000"/>
              </a:solidFill>
              <a:latin typeface="+mn-ea"/>
            </a:endParaRPr>
          </a:p>
        </p:txBody>
      </p:sp>
      <p:sp>
        <p:nvSpPr>
          <p:cNvPr id="8" name="流程 7">
            <a:extLst>
              <a:ext uri="{FF2B5EF4-FFF2-40B4-BE49-F238E27FC236}">
                <a16:creationId xmlns:a16="http://schemas.microsoft.com/office/drawing/2014/main" id="{57320D47-FAE6-431C-9A86-4DF989CE30CF}"/>
              </a:ext>
            </a:extLst>
          </p:cNvPr>
          <p:cNvSpPr/>
          <p:nvPr/>
        </p:nvSpPr>
        <p:spPr>
          <a:xfrm>
            <a:off x="1240930" y="5140540"/>
            <a:ext cx="8306549" cy="644887"/>
          </a:xfrm>
          <a:prstGeom prst="flowChartProcess">
            <a:avLst/>
          </a:prstGeom>
          <a:solidFill>
            <a:srgbClr val="FF9300">
              <a:alpha val="30000"/>
            </a:srgbClr>
          </a:solidFill>
          <a:ln>
            <a:solidFill>
              <a:srgbClr val="FF9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ysClr val="windowText" lastClr="000000"/>
              </a:solidFill>
              <a:latin typeface="+mn-ea"/>
            </a:endParaRPr>
          </a:p>
        </p:txBody>
      </p:sp>
      <p:sp>
        <p:nvSpPr>
          <p:cNvPr id="9" name="流程 8">
            <a:extLst>
              <a:ext uri="{FF2B5EF4-FFF2-40B4-BE49-F238E27FC236}">
                <a16:creationId xmlns:a16="http://schemas.microsoft.com/office/drawing/2014/main" id="{ABF07450-2CEF-E04D-D333-1DFEE3B4635E}"/>
              </a:ext>
            </a:extLst>
          </p:cNvPr>
          <p:cNvSpPr/>
          <p:nvPr/>
        </p:nvSpPr>
        <p:spPr>
          <a:xfrm>
            <a:off x="267417" y="2569291"/>
            <a:ext cx="10697432" cy="2115908"/>
          </a:xfrm>
          <a:prstGeom prst="flowChartProcess">
            <a:avLst/>
          </a:prstGeom>
          <a:ln/>
        </p:spPr>
        <p:style>
          <a:lnRef idx="2">
            <a:schemeClr val="accent2"/>
          </a:lnRef>
          <a:fillRef idx="1">
            <a:schemeClr val="lt1"/>
          </a:fillRef>
          <a:effectRef idx="0">
            <a:schemeClr val="accent2"/>
          </a:effectRef>
          <a:fontRef idx="minor">
            <a:schemeClr val="dk1"/>
          </a:fontRef>
        </p:style>
        <p:txBody>
          <a:bodyPr lIns="45719" rIns="45719" anchor="ctr"/>
          <a:lstStyle/>
          <a:p>
            <a:pPr defTabSz="1204912"/>
            <a:endParaRPr lang="zh-CN" altLang="en-US" sz="1600" dirty="0">
              <a:solidFill>
                <a:srgbClr val="FFFFFF"/>
              </a:solidFill>
              <a:latin typeface="+mn-ea"/>
            </a:endParaRPr>
          </a:p>
        </p:txBody>
      </p:sp>
      <p:sp>
        <p:nvSpPr>
          <p:cNvPr id="10" name="矩形 9">
            <a:extLst>
              <a:ext uri="{FF2B5EF4-FFF2-40B4-BE49-F238E27FC236}">
                <a16:creationId xmlns:a16="http://schemas.microsoft.com/office/drawing/2014/main" id="{7834207B-35DC-C6D2-C315-C646140156C5}"/>
              </a:ext>
            </a:extLst>
          </p:cNvPr>
          <p:cNvSpPr/>
          <p:nvPr/>
        </p:nvSpPr>
        <p:spPr>
          <a:xfrm>
            <a:off x="1409706" y="5271284"/>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访问控制</a:t>
            </a:r>
          </a:p>
        </p:txBody>
      </p:sp>
      <p:sp>
        <p:nvSpPr>
          <p:cNvPr id="11" name="文本框 10">
            <a:extLst>
              <a:ext uri="{FF2B5EF4-FFF2-40B4-BE49-F238E27FC236}">
                <a16:creationId xmlns:a16="http://schemas.microsoft.com/office/drawing/2014/main" id="{26D4E8D5-B916-7F7E-55F1-6AB591101488}"/>
              </a:ext>
            </a:extLst>
          </p:cNvPr>
          <p:cNvSpPr txBox="1"/>
          <p:nvPr/>
        </p:nvSpPr>
        <p:spPr>
          <a:xfrm>
            <a:off x="235462" y="2585983"/>
            <a:ext cx="670376" cy="338554"/>
          </a:xfrm>
          <a:prstGeom prst="rect">
            <a:avLst/>
          </a:prstGeom>
          <a:noFill/>
        </p:spPr>
        <p:txBody>
          <a:bodyPr wrap="none" rtlCol="0">
            <a:spAutoFit/>
          </a:bodyPr>
          <a:lstStyle/>
          <a:p>
            <a:r>
              <a:rPr kumimoji="1" lang="en-US" altLang="zh-CN" sz="1600" dirty="0">
                <a:latin typeface="+mn-ea"/>
              </a:rPr>
              <a:t>Proxy</a:t>
            </a:r>
            <a:endParaRPr kumimoji="1" lang="zh-CN" altLang="en-US" sz="1600" dirty="0">
              <a:latin typeface="+mn-ea"/>
            </a:endParaRPr>
          </a:p>
        </p:txBody>
      </p:sp>
      <p:sp>
        <p:nvSpPr>
          <p:cNvPr id="12" name="文本框 11">
            <a:extLst>
              <a:ext uri="{FF2B5EF4-FFF2-40B4-BE49-F238E27FC236}">
                <a16:creationId xmlns:a16="http://schemas.microsoft.com/office/drawing/2014/main" id="{0ABA14B6-F10B-7C8B-9BA9-958FC550BAE1}"/>
              </a:ext>
            </a:extLst>
          </p:cNvPr>
          <p:cNvSpPr txBox="1"/>
          <p:nvPr/>
        </p:nvSpPr>
        <p:spPr>
          <a:xfrm>
            <a:off x="194554" y="1459121"/>
            <a:ext cx="800219" cy="338554"/>
          </a:xfrm>
          <a:prstGeom prst="rect">
            <a:avLst/>
          </a:prstGeom>
          <a:noFill/>
        </p:spPr>
        <p:txBody>
          <a:bodyPr wrap="none" rtlCol="0">
            <a:spAutoFit/>
          </a:bodyPr>
          <a:lstStyle/>
          <a:p>
            <a:r>
              <a:rPr kumimoji="1" lang="zh-CN" altLang="en-US" sz="1600" dirty="0">
                <a:latin typeface="+mn-ea"/>
              </a:rPr>
              <a:t>客户端</a:t>
            </a:r>
          </a:p>
        </p:txBody>
      </p:sp>
      <p:sp>
        <p:nvSpPr>
          <p:cNvPr id="13" name="文本框 12">
            <a:extLst>
              <a:ext uri="{FF2B5EF4-FFF2-40B4-BE49-F238E27FC236}">
                <a16:creationId xmlns:a16="http://schemas.microsoft.com/office/drawing/2014/main" id="{0A2A2332-7C3E-E3D8-1413-8AADB891D095}"/>
              </a:ext>
            </a:extLst>
          </p:cNvPr>
          <p:cNvSpPr txBox="1"/>
          <p:nvPr/>
        </p:nvSpPr>
        <p:spPr>
          <a:xfrm>
            <a:off x="235462" y="4826854"/>
            <a:ext cx="1612942" cy="338554"/>
          </a:xfrm>
          <a:prstGeom prst="rect">
            <a:avLst/>
          </a:prstGeom>
          <a:noFill/>
        </p:spPr>
        <p:txBody>
          <a:bodyPr wrap="none" rtlCol="0">
            <a:spAutoFit/>
          </a:bodyPr>
          <a:lstStyle/>
          <a:p>
            <a:r>
              <a:rPr kumimoji="1" lang="en-US" altLang="zh-CN" sz="1600" dirty="0">
                <a:latin typeface="+mn-ea"/>
              </a:rPr>
              <a:t>Broker/Namesrv</a:t>
            </a:r>
            <a:endParaRPr kumimoji="1" lang="zh-CN" altLang="en-US" sz="1600" dirty="0">
              <a:latin typeface="+mn-ea"/>
            </a:endParaRPr>
          </a:p>
        </p:txBody>
      </p:sp>
      <p:sp>
        <p:nvSpPr>
          <p:cNvPr id="14" name="矩形 13">
            <a:extLst>
              <a:ext uri="{FF2B5EF4-FFF2-40B4-BE49-F238E27FC236}">
                <a16:creationId xmlns:a16="http://schemas.microsoft.com/office/drawing/2014/main" id="{9B3DEFB7-764E-E61E-F628-C8DFFDD4B463}"/>
              </a:ext>
            </a:extLst>
          </p:cNvPr>
          <p:cNvSpPr/>
          <p:nvPr/>
        </p:nvSpPr>
        <p:spPr>
          <a:xfrm>
            <a:off x="2997596" y="5899791"/>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消息存储</a:t>
            </a:r>
          </a:p>
        </p:txBody>
      </p:sp>
      <p:sp>
        <p:nvSpPr>
          <p:cNvPr id="15" name="矩形 14">
            <a:extLst>
              <a:ext uri="{FF2B5EF4-FFF2-40B4-BE49-F238E27FC236}">
                <a16:creationId xmlns:a16="http://schemas.microsoft.com/office/drawing/2014/main" id="{3501F681-50F0-E350-0207-0CC200B28C17}"/>
              </a:ext>
            </a:extLst>
          </p:cNvPr>
          <p:cNvSpPr/>
          <p:nvPr/>
        </p:nvSpPr>
        <p:spPr>
          <a:xfrm>
            <a:off x="5035555" y="5899791"/>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消息索引</a:t>
            </a:r>
          </a:p>
        </p:txBody>
      </p:sp>
      <p:sp>
        <p:nvSpPr>
          <p:cNvPr id="16" name="矩形 15">
            <a:extLst>
              <a:ext uri="{FF2B5EF4-FFF2-40B4-BE49-F238E27FC236}">
                <a16:creationId xmlns:a16="http://schemas.microsoft.com/office/drawing/2014/main" id="{BC15D60B-C415-9C80-36CB-DBC1BC197721}"/>
              </a:ext>
            </a:extLst>
          </p:cNvPr>
          <p:cNvSpPr/>
          <p:nvPr/>
        </p:nvSpPr>
        <p:spPr>
          <a:xfrm>
            <a:off x="7073514" y="5899791"/>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一致性多副本</a:t>
            </a:r>
          </a:p>
        </p:txBody>
      </p:sp>
      <p:sp>
        <p:nvSpPr>
          <p:cNvPr id="17" name="矩形 16">
            <a:extLst>
              <a:ext uri="{FF2B5EF4-FFF2-40B4-BE49-F238E27FC236}">
                <a16:creationId xmlns:a16="http://schemas.microsoft.com/office/drawing/2014/main" id="{37C63810-6AD3-C182-6D6F-D239D6930FA4}"/>
              </a:ext>
            </a:extLst>
          </p:cNvPr>
          <p:cNvSpPr/>
          <p:nvPr/>
        </p:nvSpPr>
        <p:spPr>
          <a:xfrm>
            <a:off x="9111472" y="5899791"/>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多级存储</a:t>
            </a:r>
          </a:p>
        </p:txBody>
      </p:sp>
      <p:sp>
        <p:nvSpPr>
          <p:cNvPr id="18" name="矩形 17">
            <a:extLst>
              <a:ext uri="{FF2B5EF4-FFF2-40B4-BE49-F238E27FC236}">
                <a16:creationId xmlns:a16="http://schemas.microsoft.com/office/drawing/2014/main" id="{3B84A53B-FA01-4103-F340-36CB5B84F7A5}"/>
              </a:ext>
            </a:extLst>
          </p:cNvPr>
          <p:cNvSpPr/>
          <p:nvPr/>
        </p:nvSpPr>
        <p:spPr>
          <a:xfrm>
            <a:off x="3489562" y="5271284"/>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多协议适配</a:t>
            </a:r>
          </a:p>
        </p:txBody>
      </p:sp>
      <p:sp>
        <p:nvSpPr>
          <p:cNvPr id="19" name="矩形 18">
            <a:extLst>
              <a:ext uri="{FF2B5EF4-FFF2-40B4-BE49-F238E27FC236}">
                <a16:creationId xmlns:a16="http://schemas.microsoft.com/office/drawing/2014/main" id="{E9A53492-7874-35A2-348B-47AD04C954CE}"/>
              </a:ext>
            </a:extLst>
          </p:cNvPr>
          <p:cNvSpPr/>
          <p:nvPr/>
        </p:nvSpPr>
        <p:spPr>
          <a:xfrm>
            <a:off x="5569417" y="5271284"/>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客户端治理</a:t>
            </a:r>
          </a:p>
        </p:txBody>
      </p:sp>
      <p:sp>
        <p:nvSpPr>
          <p:cNvPr id="20" name="矩形 19">
            <a:extLst>
              <a:ext uri="{FF2B5EF4-FFF2-40B4-BE49-F238E27FC236}">
                <a16:creationId xmlns:a16="http://schemas.microsoft.com/office/drawing/2014/main" id="{2CBD0F5A-04D6-A672-2188-2DF810E79761}"/>
              </a:ext>
            </a:extLst>
          </p:cNvPr>
          <p:cNvSpPr/>
          <p:nvPr/>
        </p:nvSpPr>
        <p:spPr>
          <a:xfrm>
            <a:off x="7649273" y="5271284"/>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消息路由</a:t>
            </a:r>
            <a:endParaRPr kumimoji="1" lang="en-US" altLang="zh-CN" sz="1400" dirty="0">
              <a:latin typeface="+mn-ea"/>
            </a:endParaRPr>
          </a:p>
          <a:p>
            <a:pPr algn="ctr"/>
            <a:r>
              <a:rPr kumimoji="1" lang="en-US" altLang="zh-CN" sz="1400" dirty="0">
                <a:latin typeface="+mn-ea"/>
              </a:rPr>
              <a:t>TopicRoute</a:t>
            </a:r>
            <a:endParaRPr kumimoji="1" lang="zh-CN" altLang="en-US" sz="1400" dirty="0">
              <a:latin typeface="+mn-ea"/>
            </a:endParaRPr>
          </a:p>
        </p:txBody>
      </p:sp>
      <p:cxnSp>
        <p:nvCxnSpPr>
          <p:cNvPr id="21" name="直线连接符 20">
            <a:extLst>
              <a:ext uri="{FF2B5EF4-FFF2-40B4-BE49-F238E27FC236}">
                <a16:creationId xmlns:a16="http://schemas.microsoft.com/office/drawing/2014/main" id="{0A770F4C-1C04-9003-FE77-66E586FA7A82}"/>
              </a:ext>
            </a:extLst>
          </p:cNvPr>
          <p:cNvCxnSpPr>
            <a:cxnSpLocks/>
          </p:cNvCxnSpPr>
          <p:nvPr/>
        </p:nvCxnSpPr>
        <p:spPr>
          <a:xfrm>
            <a:off x="2396839" y="2666389"/>
            <a:ext cx="0" cy="187946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直线连接符 21">
            <a:extLst>
              <a:ext uri="{FF2B5EF4-FFF2-40B4-BE49-F238E27FC236}">
                <a16:creationId xmlns:a16="http://schemas.microsoft.com/office/drawing/2014/main" id="{077BF811-5F67-3A8B-0CBB-65BE8DA008F1}"/>
              </a:ext>
            </a:extLst>
          </p:cNvPr>
          <p:cNvCxnSpPr>
            <a:cxnSpLocks/>
          </p:cNvCxnSpPr>
          <p:nvPr/>
        </p:nvCxnSpPr>
        <p:spPr>
          <a:xfrm>
            <a:off x="4506475" y="2666389"/>
            <a:ext cx="0" cy="187946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3" name="直线连接符 22">
            <a:extLst>
              <a:ext uri="{FF2B5EF4-FFF2-40B4-BE49-F238E27FC236}">
                <a16:creationId xmlns:a16="http://schemas.microsoft.com/office/drawing/2014/main" id="{CCB8DE21-1606-38E7-507F-C5B2DCAE1A4D}"/>
              </a:ext>
            </a:extLst>
          </p:cNvPr>
          <p:cNvCxnSpPr>
            <a:cxnSpLocks/>
          </p:cNvCxnSpPr>
          <p:nvPr/>
        </p:nvCxnSpPr>
        <p:spPr>
          <a:xfrm>
            <a:off x="6616111" y="2718360"/>
            <a:ext cx="0" cy="182749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4" name="直线连接符 23">
            <a:extLst>
              <a:ext uri="{FF2B5EF4-FFF2-40B4-BE49-F238E27FC236}">
                <a16:creationId xmlns:a16="http://schemas.microsoft.com/office/drawing/2014/main" id="{858BA22B-0383-5C93-2D89-13CF11D49A9E}"/>
              </a:ext>
            </a:extLst>
          </p:cNvPr>
          <p:cNvCxnSpPr>
            <a:cxnSpLocks/>
          </p:cNvCxnSpPr>
          <p:nvPr/>
        </p:nvCxnSpPr>
        <p:spPr>
          <a:xfrm>
            <a:off x="8725747" y="2718360"/>
            <a:ext cx="0" cy="1827498"/>
          </a:xfrm>
          <a:prstGeom prst="line">
            <a:avLst/>
          </a:prstGeom>
          <a:ln/>
        </p:spPr>
        <p:style>
          <a:lnRef idx="2">
            <a:schemeClr val="accent2"/>
          </a:lnRef>
          <a:fillRef idx="0">
            <a:schemeClr val="accent2"/>
          </a:fillRef>
          <a:effectRef idx="1">
            <a:schemeClr val="accent2"/>
          </a:effectRef>
          <a:fontRef idx="minor">
            <a:schemeClr val="tx1"/>
          </a:fontRef>
        </p:style>
      </p:cxnSp>
      <p:sp>
        <p:nvSpPr>
          <p:cNvPr id="25" name="文本框 24">
            <a:extLst>
              <a:ext uri="{FF2B5EF4-FFF2-40B4-BE49-F238E27FC236}">
                <a16:creationId xmlns:a16="http://schemas.microsoft.com/office/drawing/2014/main" id="{AF9D70AD-5C4B-9621-2ECE-092718511675}"/>
              </a:ext>
            </a:extLst>
          </p:cNvPr>
          <p:cNvSpPr txBox="1"/>
          <p:nvPr/>
        </p:nvSpPr>
        <p:spPr>
          <a:xfrm>
            <a:off x="697068" y="4384401"/>
            <a:ext cx="1005403" cy="338554"/>
          </a:xfrm>
          <a:prstGeom prst="rect">
            <a:avLst/>
          </a:prstGeom>
          <a:noFill/>
        </p:spPr>
        <p:txBody>
          <a:bodyPr wrap="none" rtlCol="0">
            <a:spAutoFit/>
          </a:bodyPr>
          <a:lstStyle/>
          <a:p>
            <a:r>
              <a:rPr kumimoji="1" lang="zh-CN" altLang="en-US" sz="1600" b="1" dirty="0">
                <a:solidFill>
                  <a:srgbClr val="445185"/>
                </a:solidFill>
                <a:latin typeface="+mn-ea"/>
              </a:rPr>
              <a:t>访问控制</a:t>
            </a:r>
          </a:p>
        </p:txBody>
      </p:sp>
      <p:sp>
        <p:nvSpPr>
          <p:cNvPr id="26" name="文本框 25">
            <a:extLst>
              <a:ext uri="{FF2B5EF4-FFF2-40B4-BE49-F238E27FC236}">
                <a16:creationId xmlns:a16="http://schemas.microsoft.com/office/drawing/2014/main" id="{F2FA5776-DA25-25A6-E35E-4DEF13F1FD06}"/>
              </a:ext>
            </a:extLst>
          </p:cNvPr>
          <p:cNvSpPr txBox="1"/>
          <p:nvPr/>
        </p:nvSpPr>
        <p:spPr>
          <a:xfrm>
            <a:off x="2734191" y="4384401"/>
            <a:ext cx="1210588" cy="338554"/>
          </a:xfrm>
          <a:prstGeom prst="rect">
            <a:avLst/>
          </a:prstGeom>
          <a:noFill/>
        </p:spPr>
        <p:txBody>
          <a:bodyPr wrap="none" rtlCol="0">
            <a:spAutoFit/>
          </a:bodyPr>
          <a:lstStyle/>
          <a:p>
            <a:r>
              <a:rPr kumimoji="1" lang="zh-CN" altLang="en-US" sz="1600" b="1" dirty="0">
                <a:solidFill>
                  <a:srgbClr val="445185"/>
                </a:solidFill>
                <a:latin typeface="+mn-ea"/>
              </a:rPr>
              <a:t>多协议适配</a:t>
            </a:r>
          </a:p>
        </p:txBody>
      </p:sp>
      <p:sp>
        <p:nvSpPr>
          <p:cNvPr id="27" name="文本框 26">
            <a:extLst>
              <a:ext uri="{FF2B5EF4-FFF2-40B4-BE49-F238E27FC236}">
                <a16:creationId xmlns:a16="http://schemas.microsoft.com/office/drawing/2014/main" id="{8FBB8071-87DA-B061-C15F-7E3543CBFF19}"/>
              </a:ext>
            </a:extLst>
          </p:cNvPr>
          <p:cNvSpPr txBox="1"/>
          <p:nvPr/>
        </p:nvSpPr>
        <p:spPr>
          <a:xfrm>
            <a:off x="4818775" y="4384401"/>
            <a:ext cx="1415772" cy="338554"/>
          </a:xfrm>
          <a:prstGeom prst="rect">
            <a:avLst/>
          </a:prstGeom>
          <a:noFill/>
        </p:spPr>
        <p:txBody>
          <a:bodyPr wrap="none" rtlCol="0">
            <a:spAutoFit/>
          </a:bodyPr>
          <a:lstStyle/>
          <a:p>
            <a:r>
              <a:rPr kumimoji="1" lang="zh-CN" altLang="en-US" sz="1600" b="1" dirty="0">
                <a:solidFill>
                  <a:srgbClr val="445185"/>
                </a:solidFill>
                <a:latin typeface="+mn-ea"/>
              </a:rPr>
              <a:t>通用业务能力</a:t>
            </a:r>
          </a:p>
        </p:txBody>
      </p:sp>
      <p:sp>
        <p:nvSpPr>
          <p:cNvPr id="28" name="矩形 27">
            <a:extLst>
              <a:ext uri="{FF2B5EF4-FFF2-40B4-BE49-F238E27FC236}">
                <a16:creationId xmlns:a16="http://schemas.microsoft.com/office/drawing/2014/main" id="{2AF39A3E-DE6E-4F3F-2F68-47698E915615}"/>
              </a:ext>
            </a:extLst>
          </p:cNvPr>
          <p:cNvSpPr/>
          <p:nvPr/>
        </p:nvSpPr>
        <p:spPr>
          <a:xfrm>
            <a:off x="533244" y="3170104"/>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阿里云</a:t>
            </a:r>
            <a:r>
              <a:rPr kumimoji="1" lang="en-US" altLang="zh-CN" sz="1400" dirty="0">
                <a:latin typeface="+mn-ea"/>
              </a:rPr>
              <a:t>RAM/STS</a:t>
            </a:r>
            <a:endParaRPr kumimoji="1" lang="zh-CN" altLang="en-US" sz="1400" dirty="0">
              <a:latin typeface="+mn-ea"/>
            </a:endParaRPr>
          </a:p>
        </p:txBody>
      </p:sp>
      <p:sp>
        <p:nvSpPr>
          <p:cNvPr id="29" name="矩形 28">
            <a:extLst>
              <a:ext uri="{FF2B5EF4-FFF2-40B4-BE49-F238E27FC236}">
                <a16:creationId xmlns:a16="http://schemas.microsoft.com/office/drawing/2014/main" id="{60F3671B-5BFB-AE5B-9212-6EC29E7D0ACC}"/>
              </a:ext>
            </a:extLst>
          </p:cNvPr>
          <p:cNvSpPr/>
          <p:nvPr/>
        </p:nvSpPr>
        <p:spPr>
          <a:xfrm>
            <a:off x="533244" y="3732894"/>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RocketMQ</a:t>
            </a:r>
            <a:r>
              <a:rPr kumimoji="1" lang="zh-CN" altLang="en-US" sz="1400" dirty="0">
                <a:latin typeface="+mn-ea"/>
              </a:rPr>
              <a:t> </a:t>
            </a:r>
            <a:r>
              <a:rPr kumimoji="1" lang="en-US" altLang="zh-CN" sz="1400" dirty="0">
                <a:latin typeface="+mn-ea"/>
              </a:rPr>
              <a:t>ACL</a:t>
            </a:r>
            <a:endParaRPr kumimoji="1" lang="zh-CN" altLang="en-US" sz="1400" dirty="0">
              <a:latin typeface="+mn-ea"/>
            </a:endParaRPr>
          </a:p>
        </p:txBody>
      </p:sp>
      <p:sp>
        <p:nvSpPr>
          <p:cNvPr id="30" name="矩形 29">
            <a:extLst>
              <a:ext uri="{FF2B5EF4-FFF2-40B4-BE49-F238E27FC236}">
                <a16:creationId xmlns:a16="http://schemas.microsoft.com/office/drawing/2014/main" id="{C7328B8F-5B58-8BD2-2FB2-4802CA64D1C4}"/>
              </a:ext>
            </a:extLst>
          </p:cNvPr>
          <p:cNvSpPr/>
          <p:nvPr/>
        </p:nvSpPr>
        <p:spPr>
          <a:xfrm>
            <a:off x="2600888" y="2939923"/>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Remoting</a:t>
            </a:r>
            <a:r>
              <a:rPr kumimoji="1" lang="zh-CN" altLang="en-US" sz="1400" dirty="0">
                <a:latin typeface="+mn-ea"/>
              </a:rPr>
              <a:t>协议</a:t>
            </a:r>
          </a:p>
        </p:txBody>
      </p:sp>
      <p:sp>
        <p:nvSpPr>
          <p:cNvPr id="31" name="矩形 30">
            <a:extLst>
              <a:ext uri="{FF2B5EF4-FFF2-40B4-BE49-F238E27FC236}">
                <a16:creationId xmlns:a16="http://schemas.microsoft.com/office/drawing/2014/main" id="{6770EAE8-7B28-5400-AD5C-1A960A3F415C}"/>
              </a:ext>
            </a:extLst>
          </p:cNvPr>
          <p:cNvSpPr/>
          <p:nvPr/>
        </p:nvSpPr>
        <p:spPr>
          <a:xfrm>
            <a:off x="429131" y="5899791"/>
            <a:ext cx="2237905"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业务型消息存储</a:t>
            </a:r>
            <a:endParaRPr kumimoji="1" lang="en-US" altLang="zh-CN" sz="1400" dirty="0">
              <a:latin typeface="+mn-ea"/>
            </a:endParaRPr>
          </a:p>
          <a:p>
            <a:pPr algn="ctr"/>
            <a:r>
              <a:rPr kumimoji="1" lang="zh-CN" altLang="en-US" sz="1400" dirty="0">
                <a:latin typeface="+mn-ea"/>
              </a:rPr>
              <a:t>（事务、定时、顺序等）</a:t>
            </a:r>
          </a:p>
        </p:txBody>
      </p:sp>
      <p:sp>
        <p:nvSpPr>
          <p:cNvPr id="32" name="矩形 31">
            <a:extLst>
              <a:ext uri="{FF2B5EF4-FFF2-40B4-BE49-F238E27FC236}">
                <a16:creationId xmlns:a16="http://schemas.microsoft.com/office/drawing/2014/main" id="{D782A149-CB6B-2155-0447-35AED9E8AED7}"/>
              </a:ext>
            </a:extLst>
          </p:cNvPr>
          <p:cNvSpPr/>
          <p:nvPr/>
        </p:nvSpPr>
        <p:spPr>
          <a:xfrm>
            <a:off x="2589339" y="3409951"/>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gRPC</a:t>
            </a:r>
            <a:r>
              <a:rPr kumimoji="1" lang="zh-CN" altLang="en-US" sz="1400" dirty="0">
                <a:latin typeface="+mn-ea"/>
              </a:rPr>
              <a:t>协议</a:t>
            </a:r>
          </a:p>
        </p:txBody>
      </p:sp>
      <p:sp>
        <p:nvSpPr>
          <p:cNvPr id="33" name="矩形 32">
            <a:extLst>
              <a:ext uri="{FF2B5EF4-FFF2-40B4-BE49-F238E27FC236}">
                <a16:creationId xmlns:a16="http://schemas.microsoft.com/office/drawing/2014/main" id="{23ED1FCC-58B8-0178-3B5B-32CFDF688910}"/>
              </a:ext>
            </a:extLst>
          </p:cNvPr>
          <p:cNvSpPr/>
          <p:nvPr/>
        </p:nvSpPr>
        <p:spPr>
          <a:xfrm>
            <a:off x="2596284" y="3873631"/>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Http</a:t>
            </a:r>
            <a:r>
              <a:rPr kumimoji="1" lang="zh-CN" altLang="en-US" sz="1400" dirty="0">
                <a:latin typeface="+mn-ea"/>
              </a:rPr>
              <a:t>协议</a:t>
            </a:r>
          </a:p>
        </p:txBody>
      </p:sp>
      <p:sp>
        <p:nvSpPr>
          <p:cNvPr id="34" name="矩形 33">
            <a:extLst>
              <a:ext uri="{FF2B5EF4-FFF2-40B4-BE49-F238E27FC236}">
                <a16:creationId xmlns:a16="http://schemas.microsoft.com/office/drawing/2014/main" id="{60BE4F00-B3AC-A34F-75F1-C1652E93F2EF}"/>
              </a:ext>
            </a:extLst>
          </p:cNvPr>
          <p:cNvSpPr/>
          <p:nvPr/>
        </p:nvSpPr>
        <p:spPr>
          <a:xfrm>
            <a:off x="4746456" y="3120718"/>
            <a:ext cx="1740188"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Topic/Queue</a:t>
            </a:r>
            <a:r>
              <a:rPr kumimoji="1" lang="zh-CN" altLang="en-US" sz="1400" dirty="0">
                <a:latin typeface="+mn-ea"/>
              </a:rPr>
              <a:t>模型</a:t>
            </a:r>
          </a:p>
        </p:txBody>
      </p:sp>
      <p:sp>
        <p:nvSpPr>
          <p:cNvPr id="35" name="矩形 34">
            <a:extLst>
              <a:ext uri="{FF2B5EF4-FFF2-40B4-BE49-F238E27FC236}">
                <a16:creationId xmlns:a16="http://schemas.microsoft.com/office/drawing/2014/main" id="{CF19C2D6-9DFE-A365-2C48-ED19998A19B5}"/>
              </a:ext>
            </a:extLst>
          </p:cNvPr>
          <p:cNvSpPr/>
          <p:nvPr/>
        </p:nvSpPr>
        <p:spPr>
          <a:xfrm>
            <a:off x="4746456" y="2666389"/>
            <a:ext cx="1740188"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多租户</a:t>
            </a:r>
          </a:p>
        </p:txBody>
      </p:sp>
      <p:sp>
        <p:nvSpPr>
          <p:cNvPr id="36" name="文本框 35">
            <a:extLst>
              <a:ext uri="{FF2B5EF4-FFF2-40B4-BE49-F238E27FC236}">
                <a16:creationId xmlns:a16="http://schemas.microsoft.com/office/drawing/2014/main" id="{68426461-3D27-B2FE-7400-3BB5C19FC3EC}"/>
              </a:ext>
            </a:extLst>
          </p:cNvPr>
          <p:cNvSpPr txBox="1"/>
          <p:nvPr/>
        </p:nvSpPr>
        <p:spPr>
          <a:xfrm>
            <a:off x="7120493" y="4384401"/>
            <a:ext cx="1005403" cy="338554"/>
          </a:xfrm>
          <a:prstGeom prst="rect">
            <a:avLst/>
          </a:prstGeom>
          <a:noFill/>
        </p:spPr>
        <p:txBody>
          <a:bodyPr wrap="none" rtlCol="0">
            <a:spAutoFit/>
          </a:bodyPr>
          <a:lstStyle/>
          <a:p>
            <a:r>
              <a:rPr kumimoji="1" lang="zh-CN" altLang="en-US" sz="1600" b="1" dirty="0">
                <a:solidFill>
                  <a:srgbClr val="445185"/>
                </a:solidFill>
                <a:latin typeface="+mn-ea"/>
              </a:rPr>
              <a:t>治理能力</a:t>
            </a:r>
          </a:p>
        </p:txBody>
      </p:sp>
      <p:sp>
        <p:nvSpPr>
          <p:cNvPr id="37" name="矩形 36">
            <a:extLst>
              <a:ext uri="{FF2B5EF4-FFF2-40B4-BE49-F238E27FC236}">
                <a16:creationId xmlns:a16="http://schemas.microsoft.com/office/drawing/2014/main" id="{63FD7AC1-090B-3828-F7FC-D56569941F15}"/>
              </a:ext>
            </a:extLst>
          </p:cNvPr>
          <p:cNvSpPr/>
          <p:nvPr/>
        </p:nvSpPr>
        <p:spPr>
          <a:xfrm>
            <a:off x="4746456" y="3575669"/>
            <a:ext cx="1740186"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Push/Pull</a:t>
            </a:r>
            <a:r>
              <a:rPr kumimoji="1" lang="zh-CN" altLang="en-US" sz="1400" dirty="0">
                <a:latin typeface="+mn-ea"/>
              </a:rPr>
              <a:t>模型</a:t>
            </a:r>
          </a:p>
        </p:txBody>
      </p:sp>
      <p:sp>
        <p:nvSpPr>
          <p:cNvPr id="38" name="矩形 37">
            <a:extLst>
              <a:ext uri="{FF2B5EF4-FFF2-40B4-BE49-F238E27FC236}">
                <a16:creationId xmlns:a16="http://schemas.microsoft.com/office/drawing/2014/main" id="{87E95B1C-DE17-3D01-9F6D-F4F1F159E9CC}"/>
              </a:ext>
            </a:extLst>
          </p:cNvPr>
          <p:cNvSpPr/>
          <p:nvPr/>
        </p:nvSpPr>
        <p:spPr>
          <a:xfrm>
            <a:off x="4746456" y="4011283"/>
            <a:ext cx="1740183"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灰度能力</a:t>
            </a:r>
          </a:p>
        </p:txBody>
      </p:sp>
      <p:sp>
        <p:nvSpPr>
          <p:cNvPr id="39" name="矩形 38">
            <a:extLst>
              <a:ext uri="{FF2B5EF4-FFF2-40B4-BE49-F238E27FC236}">
                <a16:creationId xmlns:a16="http://schemas.microsoft.com/office/drawing/2014/main" id="{27671F84-EB39-CF21-08C1-94DCDA804FFC}"/>
              </a:ext>
            </a:extLst>
          </p:cNvPr>
          <p:cNvSpPr/>
          <p:nvPr/>
        </p:nvSpPr>
        <p:spPr>
          <a:xfrm>
            <a:off x="6830634" y="2949169"/>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客户端治理</a:t>
            </a:r>
          </a:p>
        </p:txBody>
      </p:sp>
      <p:sp>
        <p:nvSpPr>
          <p:cNvPr id="40" name="矩形 39">
            <a:extLst>
              <a:ext uri="{FF2B5EF4-FFF2-40B4-BE49-F238E27FC236}">
                <a16:creationId xmlns:a16="http://schemas.microsoft.com/office/drawing/2014/main" id="{A09B45FB-FA4E-4CFB-D780-9715990B1337}"/>
              </a:ext>
            </a:extLst>
          </p:cNvPr>
          <p:cNvSpPr/>
          <p:nvPr/>
        </p:nvSpPr>
        <p:spPr>
          <a:xfrm>
            <a:off x="6819085" y="3419197"/>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流量治理</a:t>
            </a:r>
          </a:p>
        </p:txBody>
      </p:sp>
      <p:sp>
        <p:nvSpPr>
          <p:cNvPr id="41" name="矩形 40">
            <a:extLst>
              <a:ext uri="{FF2B5EF4-FFF2-40B4-BE49-F238E27FC236}">
                <a16:creationId xmlns:a16="http://schemas.microsoft.com/office/drawing/2014/main" id="{AFE4539C-0B9D-055D-1642-7C14780EE139}"/>
              </a:ext>
            </a:extLst>
          </p:cNvPr>
          <p:cNvSpPr/>
          <p:nvPr/>
        </p:nvSpPr>
        <p:spPr>
          <a:xfrm>
            <a:off x="6826031" y="3882877"/>
            <a:ext cx="1707399" cy="5015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消息路由</a:t>
            </a:r>
            <a:endParaRPr kumimoji="1" lang="en-US" altLang="zh-CN" sz="1400" dirty="0">
              <a:latin typeface="+mn-ea"/>
            </a:endParaRPr>
          </a:p>
          <a:p>
            <a:pPr algn="ctr"/>
            <a:r>
              <a:rPr kumimoji="1" lang="en-US" altLang="zh-CN" sz="1400" dirty="0">
                <a:latin typeface="+mn-ea"/>
              </a:rPr>
              <a:t>TopicRoute</a:t>
            </a:r>
            <a:endParaRPr kumimoji="1" lang="zh-CN" altLang="en-US" sz="1400" dirty="0">
              <a:latin typeface="+mn-ea"/>
            </a:endParaRPr>
          </a:p>
        </p:txBody>
      </p:sp>
      <p:sp>
        <p:nvSpPr>
          <p:cNvPr id="42" name="矩形 41">
            <a:extLst>
              <a:ext uri="{FF2B5EF4-FFF2-40B4-BE49-F238E27FC236}">
                <a16:creationId xmlns:a16="http://schemas.microsoft.com/office/drawing/2014/main" id="{D4148271-01E0-DD49-9C87-562A4D169AE3}"/>
              </a:ext>
            </a:extLst>
          </p:cNvPr>
          <p:cNvSpPr/>
          <p:nvPr/>
        </p:nvSpPr>
        <p:spPr>
          <a:xfrm>
            <a:off x="8991599" y="3165339"/>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1400" dirty="0">
                <a:latin typeface="+mn-ea"/>
              </a:rPr>
              <a:t>MqAdmin</a:t>
            </a:r>
            <a:endParaRPr kumimoji="1" lang="zh-CN" altLang="en-US" sz="1400" dirty="0">
              <a:latin typeface="+mn-ea"/>
            </a:endParaRPr>
          </a:p>
        </p:txBody>
      </p:sp>
      <p:sp>
        <p:nvSpPr>
          <p:cNvPr id="43" name="矩形 42">
            <a:extLst>
              <a:ext uri="{FF2B5EF4-FFF2-40B4-BE49-F238E27FC236}">
                <a16:creationId xmlns:a16="http://schemas.microsoft.com/office/drawing/2014/main" id="{BE593E51-53BE-F8B8-3F1A-B03EE4DF3665}"/>
              </a:ext>
            </a:extLst>
          </p:cNvPr>
          <p:cNvSpPr/>
          <p:nvPr/>
        </p:nvSpPr>
        <p:spPr>
          <a:xfrm>
            <a:off x="8991599" y="3728129"/>
            <a:ext cx="1707399" cy="3821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1400" dirty="0">
                <a:latin typeface="+mn-ea"/>
              </a:rPr>
              <a:t>消息轨迹</a:t>
            </a:r>
            <a:r>
              <a:rPr kumimoji="1" lang="en-US" altLang="zh-CN" sz="1400" dirty="0">
                <a:latin typeface="+mn-ea"/>
              </a:rPr>
              <a:t>/Metrics</a:t>
            </a:r>
            <a:endParaRPr kumimoji="1" lang="zh-CN" altLang="en-US" sz="1400" dirty="0">
              <a:latin typeface="+mn-ea"/>
            </a:endParaRPr>
          </a:p>
        </p:txBody>
      </p:sp>
      <p:sp>
        <p:nvSpPr>
          <p:cNvPr id="44" name="文本框 43">
            <a:extLst>
              <a:ext uri="{FF2B5EF4-FFF2-40B4-BE49-F238E27FC236}">
                <a16:creationId xmlns:a16="http://schemas.microsoft.com/office/drawing/2014/main" id="{B63230FB-C710-409B-65FB-141DC7116BA5}"/>
              </a:ext>
            </a:extLst>
          </p:cNvPr>
          <p:cNvSpPr txBox="1"/>
          <p:nvPr/>
        </p:nvSpPr>
        <p:spPr>
          <a:xfrm>
            <a:off x="8991598" y="4384401"/>
            <a:ext cx="1569660" cy="338554"/>
          </a:xfrm>
          <a:prstGeom prst="rect">
            <a:avLst/>
          </a:prstGeom>
          <a:noFill/>
        </p:spPr>
        <p:txBody>
          <a:bodyPr wrap="none" rtlCol="0">
            <a:spAutoFit/>
          </a:bodyPr>
          <a:lstStyle/>
          <a:p>
            <a:r>
              <a:rPr kumimoji="1" lang="zh-CN" altLang="en-US" sz="1600" b="1" dirty="0">
                <a:solidFill>
                  <a:srgbClr val="445185"/>
                </a:solidFill>
                <a:latin typeface="+mn-ea"/>
              </a:rPr>
              <a:t>工具</a:t>
            </a:r>
            <a:r>
              <a:rPr kumimoji="1" lang="en-US" altLang="zh-CN" sz="1600" b="1" dirty="0">
                <a:solidFill>
                  <a:srgbClr val="445185"/>
                </a:solidFill>
                <a:latin typeface="+mn-ea"/>
              </a:rPr>
              <a:t>&amp;</a:t>
            </a:r>
            <a:r>
              <a:rPr kumimoji="1" lang="zh-CN" altLang="en-US" sz="1600" b="1" dirty="0">
                <a:solidFill>
                  <a:srgbClr val="445185"/>
                </a:solidFill>
                <a:latin typeface="+mn-ea"/>
              </a:rPr>
              <a:t>可观测性</a:t>
            </a:r>
          </a:p>
        </p:txBody>
      </p:sp>
      <p:sp>
        <p:nvSpPr>
          <p:cNvPr id="45" name="矩形 44">
            <a:extLst>
              <a:ext uri="{FF2B5EF4-FFF2-40B4-BE49-F238E27FC236}">
                <a16:creationId xmlns:a16="http://schemas.microsoft.com/office/drawing/2014/main" id="{3B0AB32E-C7BC-3538-9E23-D698E162DF16}"/>
              </a:ext>
            </a:extLst>
          </p:cNvPr>
          <p:cNvSpPr/>
          <p:nvPr/>
        </p:nvSpPr>
        <p:spPr>
          <a:xfrm>
            <a:off x="669410" y="1781549"/>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400" dirty="0">
                <a:latin typeface="+mn-ea"/>
              </a:rPr>
              <a:t>Pub/Sub</a:t>
            </a:r>
            <a:endParaRPr kumimoji="1" lang="zh-CN" altLang="en-US" sz="1400" dirty="0">
              <a:latin typeface="+mn-ea"/>
            </a:endParaRPr>
          </a:p>
        </p:txBody>
      </p:sp>
      <p:sp>
        <p:nvSpPr>
          <p:cNvPr id="46" name="矩形 45">
            <a:extLst>
              <a:ext uri="{FF2B5EF4-FFF2-40B4-BE49-F238E27FC236}">
                <a16:creationId xmlns:a16="http://schemas.microsoft.com/office/drawing/2014/main" id="{35033032-B76D-6BEB-A836-D79454774E46}"/>
              </a:ext>
            </a:extLst>
          </p:cNvPr>
          <p:cNvSpPr/>
          <p:nvPr/>
        </p:nvSpPr>
        <p:spPr>
          <a:xfrm>
            <a:off x="2753932" y="1781549"/>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多语言适配</a:t>
            </a:r>
          </a:p>
        </p:txBody>
      </p:sp>
      <p:sp>
        <p:nvSpPr>
          <p:cNvPr id="47" name="矩形 46">
            <a:extLst>
              <a:ext uri="{FF2B5EF4-FFF2-40B4-BE49-F238E27FC236}">
                <a16:creationId xmlns:a16="http://schemas.microsoft.com/office/drawing/2014/main" id="{EAE5E355-1BEB-3C15-BE74-E331AEA8EFA0}"/>
              </a:ext>
            </a:extLst>
          </p:cNvPr>
          <p:cNvSpPr/>
          <p:nvPr/>
        </p:nvSpPr>
        <p:spPr>
          <a:xfrm>
            <a:off x="4838454" y="1781549"/>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负载均衡</a:t>
            </a:r>
          </a:p>
        </p:txBody>
      </p:sp>
      <p:sp>
        <p:nvSpPr>
          <p:cNvPr id="48" name="矩形 47">
            <a:extLst>
              <a:ext uri="{FF2B5EF4-FFF2-40B4-BE49-F238E27FC236}">
                <a16:creationId xmlns:a16="http://schemas.microsoft.com/office/drawing/2014/main" id="{A01804D1-8F1A-B2A7-9D07-AD92100D5797}"/>
              </a:ext>
            </a:extLst>
          </p:cNvPr>
          <p:cNvSpPr/>
          <p:nvPr/>
        </p:nvSpPr>
        <p:spPr>
          <a:xfrm>
            <a:off x="6922976" y="1781549"/>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1400" dirty="0">
                <a:latin typeface="+mn-ea"/>
              </a:rPr>
              <a:t>流量治理</a:t>
            </a:r>
            <a:endParaRPr kumimoji="1" lang="en-US" altLang="zh-CN" sz="1400" dirty="0">
              <a:latin typeface="+mn-ea"/>
            </a:endParaRPr>
          </a:p>
          <a:p>
            <a:pPr algn="ctr"/>
            <a:r>
              <a:rPr kumimoji="1" lang="zh-CN" altLang="en-US" sz="1400" dirty="0">
                <a:latin typeface="+mn-ea"/>
              </a:rPr>
              <a:t>（故障隔离）</a:t>
            </a:r>
          </a:p>
        </p:txBody>
      </p:sp>
      <p:sp>
        <p:nvSpPr>
          <p:cNvPr id="51" name="矩形 50">
            <a:extLst>
              <a:ext uri="{FF2B5EF4-FFF2-40B4-BE49-F238E27FC236}">
                <a16:creationId xmlns:a16="http://schemas.microsoft.com/office/drawing/2014/main" id="{31E720C1-8C1F-DDF4-35B9-B90D0F72FF1C}"/>
              </a:ext>
            </a:extLst>
          </p:cNvPr>
          <p:cNvSpPr/>
          <p:nvPr/>
        </p:nvSpPr>
        <p:spPr>
          <a:xfrm>
            <a:off x="9007496" y="1781549"/>
            <a:ext cx="1707399" cy="445006"/>
          </a:xfrm>
          <a:prstGeom prst="rect">
            <a:avLst/>
          </a:prstGeom>
          <a:ln>
            <a:solidFill>
              <a:srgbClr val="FF93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sz="1400">
                <a:latin typeface="+mn-ea"/>
              </a:rPr>
              <a:t>Push/Pull</a:t>
            </a:r>
            <a:r>
              <a:rPr kumimoji="1" lang="zh-CN" altLang="en-US" sz="1400">
                <a:latin typeface="+mn-ea"/>
              </a:rPr>
              <a:t>模型</a:t>
            </a:r>
            <a:endParaRPr kumimoji="1" lang="zh-CN" altLang="en-US" sz="1400" dirty="0">
              <a:latin typeface="+mn-ea"/>
            </a:endParaRPr>
          </a:p>
        </p:txBody>
      </p:sp>
      <p:sp>
        <p:nvSpPr>
          <p:cNvPr id="55" name="下箭头 54">
            <a:extLst>
              <a:ext uri="{FF2B5EF4-FFF2-40B4-BE49-F238E27FC236}">
                <a16:creationId xmlns:a16="http://schemas.microsoft.com/office/drawing/2014/main" id="{F78A33E0-E4F3-901F-F714-66D3C168DCCF}"/>
              </a:ext>
            </a:extLst>
          </p:cNvPr>
          <p:cNvSpPr/>
          <p:nvPr/>
        </p:nvSpPr>
        <p:spPr>
          <a:xfrm>
            <a:off x="7120493" y="2280225"/>
            <a:ext cx="421596" cy="305758"/>
          </a:xfrm>
          <a:prstGeom prst="downArrow">
            <a:avLst/>
          </a:prstGeom>
          <a:solidFill>
            <a:srgbClr val="445185"/>
          </a:solidFill>
          <a:ln>
            <a:solidFill>
              <a:srgbClr val="44518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sz="1600">
              <a:solidFill>
                <a:sysClr val="windowText" lastClr="000000"/>
              </a:solidFill>
              <a:latin typeface="+mn-ea"/>
            </a:endParaRPr>
          </a:p>
        </p:txBody>
      </p:sp>
      <p:sp>
        <p:nvSpPr>
          <p:cNvPr id="56" name="上箭头 55">
            <a:extLst>
              <a:ext uri="{FF2B5EF4-FFF2-40B4-BE49-F238E27FC236}">
                <a16:creationId xmlns:a16="http://schemas.microsoft.com/office/drawing/2014/main" id="{336F169C-7637-C66C-898E-CCD77D83194D}"/>
              </a:ext>
            </a:extLst>
          </p:cNvPr>
          <p:cNvSpPr/>
          <p:nvPr/>
        </p:nvSpPr>
        <p:spPr>
          <a:xfrm>
            <a:off x="5214866" y="4717111"/>
            <a:ext cx="354551" cy="311760"/>
          </a:xfrm>
          <a:prstGeom prst="upArrow">
            <a:avLst/>
          </a:prstGeom>
          <a:solidFill>
            <a:srgbClr val="445185"/>
          </a:solidFill>
          <a:ln>
            <a:solidFill>
              <a:srgbClr val="44518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sz="1600">
              <a:solidFill>
                <a:sysClr val="windowText" lastClr="000000"/>
              </a:solidFill>
              <a:latin typeface="+mn-ea"/>
            </a:endParaRPr>
          </a:p>
        </p:txBody>
      </p:sp>
      <p:sp>
        <p:nvSpPr>
          <p:cNvPr id="57" name="文本框 56">
            <a:extLst>
              <a:ext uri="{FF2B5EF4-FFF2-40B4-BE49-F238E27FC236}">
                <a16:creationId xmlns:a16="http://schemas.microsoft.com/office/drawing/2014/main" id="{9F6AA85B-613C-3348-29FB-3667A8DE8F92}"/>
              </a:ext>
            </a:extLst>
          </p:cNvPr>
          <p:cNvSpPr txBox="1"/>
          <p:nvPr/>
        </p:nvSpPr>
        <p:spPr>
          <a:xfrm>
            <a:off x="7542089" y="2253641"/>
            <a:ext cx="697627" cy="400110"/>
          </a:xfrm>
          <a:prstGeom prst="rect">
            <a:avLst/>
          </a:prstGeom>
          <a:noFill/>
        </p:spPr>
        <p:txBody>
          <a:bodyPr wrap="none" rtlCol="0">
            <a:spAutoFit/>
          </a:bodyPr>
          <a:lstStyle/>
          <a:p>
            <a:r>
              <a:rPr lang="zh-CN" altLang="en-US" sz="2000" b="1" dirty="0">
                <a:solidFill>
                  <a:srgbClr val="445185"/>
                </a:solidFill>
                <a:latin typeface="+mn-ea"/>
                <a:cs typeface="+mj-cs"/>
              </a:rPr>
              <a:t>下移</a:t>
            </a:r>
          </a:p>
        </p:txBody>
      </p:sp>
      <p:sp>
        <p:nvSpPr>
          <p:cNvPr id="58" name="文本框 57">
            <a:extLst>
              <a:ext uri="{FF2B5EF4-FFF2-40B4-BE49-F238E27FC236}">
                <a16:creationId xmlns:a16="http://schemas.microsoft.com/office/drawing/2014/main" id="{398D6A70-B663-B9C9-378F-5C60A679CF19}"/>
              </a:ext>
            </a:extLst>
          </p:cNvPr>
          <p:cNvSpPr txBox="1"/>
          <p:nvPr/>
        </p:nvSpPr>
        <p:spPr>
          <a:xfrm>
            <a:off x="5527965" y="4692178"/>
            <a:ext cx="697627" cy="400110"/>
          </a:xfrm>
          <a:prstGeom prst="rect">
            <a:avLst/>
          </a:prstGeom>
          <a:noFill/>
        </p:spPr>
        <p:txBody>
          <a:bodyPr wrap="none" rtlCol="0">
            <a:spAutoFit/>
          </a:bodyPr>
          <a:lstStyle/>
          <a:p>
            <a:r>
              <a:rPr lang="zh-CN" altLang="en-US" sz="2000" b="1" dirty="0">
                <a:solidFill>
                  <a:srgbClr val="445185"/>
                </a:solidFill>
                <a:latin typeface="+mn-ea"/>
                <a:cs typeface="+mj-cs"/>
              </a:rPr>
              <a:t>上移</a:t>
            </a:r>
          </a:p>
        </p:txBody>
      </p:sp>
      <p:sp>
        <p:nvSpPr>
          <p:cNvPr id="62" name="文本框 61">
            <a:extLst>
              <a:ext uri="{FF2B5EF4-FFF2-40B4-BE49-F238E27FC236}">
                <a16:creationId xmlns:a16="http://schemas.microsoft.com/office/drawing/2014/main" id="{A1C8DFFF-478C-BF5F-22D5-07075E43D1F8}"/>
              </a:ext>
            </a:extLst>
          </p:cNvPr>
          <p:cNvSpPr txBox="1"/>
          <p:nvPr/>
        </p:nvSpPr>
        <p:spPr>
          <a:xfrm>
            <a:off x="11031518" y="3257913"/>
            <a:ext cx="877163" cy="923330"/>
          </a:xfrm>
          <a:prstGeom prst="rect">
            <a:avLst/>
          </a:prstGeom>
          <a:noFill/>
        </p:spPr>
        <p:txBody>
          <a:bodyPr wrap="none" rtlCol="0">
            <a:spAutoFit/>
          </a:bodyPr>
          <a:lstStyle/>
          <a:p>
            <a:pPr algn="ctr"/>
            <a:r>
              <a:rPr kumimoji="1" lang="zh-CN" altLang="en-US" b="1" dirty="0">
                <a:solidFill>
                  <a:srgbClr val="445185"/>
                </a:solidFill>
                <a:latin typeface="+mn-ea"/>
              </a:rPr>
              <a:t>指导</a:t>
            </a:r>
            <a:endParaRPr kumimoji="1" lang="en-US" altLang="zh-CN" b="1" dirty="0">
              <a:solidFill>
                <a:srgbClr val="445185"/>
              </a:solidFill>
              <a:latin typeface="+mn-ea"/>
            </a:endParaRPr>
          </a:p>
          <a:p>
            <a:pPr algn="ctr"/>
            <a:r>
              <a:rPr kumimoji="1" lang="zh-CN" altLang="en-US" b="1" dirty="0">
                <a:solidFill>
                  <a:srgbClr val="445185"/>
                </a:solidFill>
                <a:latin typeface="+mn-ea"/>
              </a:rPr>
              <a:t>原则</a:t>
            </a:r>
            <a:endParaRPr kumimoji="1" lang="en-US" altLang="zh-CN" b="1" dirty="0">
              <a:solidFill>
                <a:srgbClr val="445185"/>
              </a:solidFill>
              <a:latin typeface="+mn-ea"/>
            </a:endParaRPr>
          </a:p>
          <a:p>
            <a:pPr algn="ctr"/>
            <a:r>
              <a:rPr kumimoji="1" lang="zh-CN" altLang="en-US" b="1" dirty="0">
                <a:solidFill>
                  <a:srgbClr val="445185"/>
                </a:solidFill>
                <a:latin typeface="+mn-ea"/>
              </a:rPr>
              <a:t>无状态</a:t>
            </a:r>
          </a:p>
        </p:txBody>
      </p:sp>
    </p:spTree>
    <p:extLst>
      <p:ext uri="{BB962C8B-B14F-4D97-AF65-F5344CB8AC3E}">
        <p14:creationId xmlns:p14="http://schemas.microsoft.com/office/powerpoint/2010/main" val="383068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5C0D3C5-95D9-C3F9-96E3-0A8067D3E01E}"/>
              </a:ext>
            </a:extLst>
          </p:cNvPr>
          <p:cNvSpPr txBox="1"/>
          <p:nvPr/>
        </p:nvSpPr>
        <p:spPr>
          <a:xfrm>
            <a:off x="979997" y="419101"/>
            <a:ext cx="6635939" cy="9801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altLang="zh-CN" sz="2400" b="1" i="1" dirty="0">
                <a:solidFill>
                  <a:srgbClr val="445185"/>
                </a:solidFill>
                <a:latin typeface="+mn-ea"/>
                <a:ea typeface="+mn-ea"/>
              </a:rPr>
              <a:t>RocketMQ5.0</a:t>
            </a:r>
            <a:r>
              <a:rPr lang="zh-CN" altLang="en" sz="2400" b="1" i="1" dirty="0">
                <a:solidFill>
                  <a:srgbClr val="445185"/>
                </a:solidFill>
                <a:latin typeface="+mn-ea"/>
                <a:ea typeface="+mn-ea"/>
              </a:rPr>
              <a:t>：</a:t>
            </a:r>
            <a:r>
              <a:rPr lang="zh-CN" altLang="en-US" sz="2400" b="1" i="1" dirty="0">
                <a:solidFill>
                  <a:srgbClr val="445185"/>
                </a:solidFill>
                <a:latin typeface="+mn-ea"/>
                <a:ea typeface="+mn-ea"/>
              </a:rPr>
              <a:t>存算分离的技术架构</a:t>
            </a:r>
          </a:p>
        </p:txBody>
      </p:sp>
      <p:sp>
        <p:nvSpPr>
          <p:cNvPr id="5" name="矩形 4">
            <a:extLst>
              <a:ext uri="{FF2B5EF4-FFF2-40B4-BE49-F238E27FC236}">
                <a16:creationId xmlns:a16="http://schemas.microsoft.com/office/drawing/2014/main" id="{092E15C5-9A0E-8098-082C-0E08FAC140D8}"/>
              </a:ext>
            </a:extLst>
          </p:cNvPr>
          <p:cNvSpPr/>
          <p:nvPr/>
        </p:nvSpPr>
        <p:spPr>
          <a:xfrm>
            <a:off x="7924396" y="1327252"/>
            <a:ext cx="2616682" cy="781659"/>
          </a:xfrm>
          <a:prstGeom prst="rect">
            <a:avLst/>
          </a:prstGeom>
          <a:solidFill>
            <a:schemeClr val="tx1">
              <a:lumMod val="50000"/>
              <a:lumOff val="50000"/>
              <a:alpha val="28957"/>
            </a:schemeClr>
          </a:solidFill>
          <a:ln>
            <a:solidFill>
              <a:schemeClr val="tx1"/>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sz="1200" dirty="0">
              <a:latin typeface="+mn-ea"/>
            </a:endParaRPr>
          </a:p>
        </p:txBody>
      </p:sp>
      <p:sp>
        <p:nvSpPr>
          <p:cNvPr id="7" name="多文档 6">
            <a:extLst>
              <a:ext uri="{FF2B5EF4-FFF2-40B4-BE49-F238E27FC236}">
                <a16:creationId xmlns:a16="http://schemas.microsoft.com/office/drawing/2014/main" id="{127C0C41-4645-2ED9-F910-0893C3B5B585}"/>
              </a:ext>
            </a:extLst>
          </p:cNvPr>
          <p:cNvSpPr/>
          <p:nvPr/>
        </p:nvSpPr>
        <p:spPr>
          <a:xfrm>
            <a:off x="7247175" y="3160316"/>
            <a:ext cx="1697595" cy="768476"/>
          </a:xfrm>
          <a:prstGeom prst="flowChartMultidocumen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Proxy</a:t>
            </a:r>
            <a:endParaRPr kumimoji="1" lang="zh-CN" altLang="en-US" sz="1200" dirty="0">
              <a:solidFill>
                <a:sysClr val="windowText" lastClr="000000"/>
              </a:solidFill>
              <a:latin typeface="+mn-ea"/>
            </a:endParaRPr>
          </a:p>
        </p:txBody>
      </p:sp>
      <p:sp>
        <p:nvSpPr>
          <p:cNvPr id="8" name="流程 7">
            <a:extLst>
              <a:ext uri="{FF2B5EF4-FFF2-40B4-BE49-F238E27FC236}">
                <a16:creationId xmlns:a16="http://schemas.microsoft.com/office/drawing/2014/main" id="{3E7F5897-A6CC-FC98-9417-CA3D85BD27BC}"/>
              </a:ext>
            </a:extLst>
          </p:cNvPr>
          <p:cNvSpPr/>
          <p:nvPr/>
        </p:nvSpPr>
        <p:spPr>
          <a:xfrm>
            <a:off x="4963246" y="4828426"/>
            <a:ext cx="1707826" cy="65484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400" dirty="0">
                <a:solidFill>
                  <a:sysClr val="windowText" lastClr="000000"/>
                </a:solidFill>
                <a:latin typeface="+mn-ea"/>
              </a:rPr>
              <a:t>Broker</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A1</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Master</a:t>
            </a:r>
            <a:endParaRPr kumimoji="1" lang="zh-CN" altLang="en-US" sz="1400" dirty="0">
              <a:solidFill>
                <a:sysClr val="windowText" lastClr="000000"/>
              </a:solidFill>
              <a:latin typeface="+mn-ea"/>
            </a:endParaRPr>
          </a:p>
        </p:txBody>
      </p:sp>
      <p:sp>
        <p:nvSpPr>
          <p:cNvPr id="9" name="流程 8">
            <a:extLst>
              <a:ext uri="{FF2B5EF4-FFF2-40B4-BE49-F238E27FC236}">
                <a16:creationId xmlns:a16="http://schemas.microsoft.com/office/drawing/2014/main" id="{1A44E489-570E-B214-0FB7-71A4E9495790}"/>
              </a:ext>
            </a:extLst>
          </p:cNvPr>
          <p:cNvSpPr/>
          <p:nvPr/>
        </p:nvSpPr>
        <p:spPr>
          <a:xfrm>
            <a:off x="4963245" y="5987203"/>
            <a:ext cx="1707826" cy="65484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400" dirty="0">
                <a:solidFill>
                  <a:sysClr val="windowText" lastClr="000000"/>
                </a:solidFill>
                <a:latin typeface="+mn-ea"/>
              </a:rPr>
              <a:t>Broker</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A1</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Slave</a:t>
            </a:r>
            <a:endParaRPr kumimoji="1" lang="zh-CN" altLang="en-US" sz="1400" dirty="0">
              <a:solidFill>
                <a:sysClr val="windowText" lastClr="000000"/>
              </a:solidFill>
              <a:latin typeface="+mn-ea"/>
            </a:endParaRPr>
          </a:p>
        </p:txBody>
      </p:sp>
      <p:sp>
        <p:nvSpPr>
          <p:cNvPr id="10" name="下箭头 9">
            <a:extLst>
              <a:ext uri="{FF2B5EF4-FFF2-40B4-BE49-F238E27FC236}">
                <a16:creationId xmlns:a16="http://schemas.microsoft.com/office/drawing/2014/main" id="{526B4A2F-5E89-B01C-3055-86F58B523459}"/>
              </a:ext>
            </a:extLst>
          </p:cNvPr>
          <p:cNvSpPr/>
          <p:nvPr/>
        </p:nvSpPr>
        <p:spPr>
          <a:xfrm>
            <a:off x="5632735" y="5483272"/>
            <a:ext cx="311727" cy="4958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sz="1400" dirty="0">
              <a:solidFill>
                <a:sysClr val="windowText" lastClr="000000"/>
              </a:solidFill>
              <a:latin typeface="+mn-ea"/>
            </a:endParaRPr>
          </a:p>
        </p:txBody>
      </p:sp>
      <p:sp>
        <p:nvSpPr>
          <p:cNvPr id="11" name="文本框 10">
            <a:extLst>
              <a:ext uri="{FF2B5EF4-FFF2-40B4-BE49-F238E27FC236}">
                <a16:creationId xmlns:a16="http://schemas.microsoft.com/office/drawing/2014/main" id="{62A19129-944C-77CC-1304-435B6AFEA63B}"/>
              </a:ext>
            </a:extLst>
          </p:cNvPr>
          <p:cNvSpPr txBox="1"/>
          <p:nvPr/>
        </p:nvSpPr>
        <p:spPr>
          <a:xfrm>
            <a:off x="4657060" y="5566565"/>
            <a:ext cx="721770" cy="307777"/>
          </a:xfrm>
          <a:prstGeom prst="rect">
            <a:avLst/>
          </a:prstGeom>
          <a:noFill/>
        </p:spPr>
        <p:txBody>
          <a:bodyPr wrap="none" rtlCol="0">
            <a:spAutoFit/>
          </a:bodyPr>
          <a:lstStyle/>
          <a:p>
            <a:r>
              <a:rPr kumimoji="1" lang="en-US" altLang="zh-CN" sz="1400" dirty="0">
                <a:latin typeface="+mn-ea"/>
              </a:rPr>
              <a:t>Data</a:t>
            </a:r>
            <a:r>
              <a:rPr kumimoji="1" lang="zh-CN" altLang="en-US" sz="1400" dirty="0">
                <a:latin typeface="+mn-ea"/>
              </a:rPr>
              <a:t> </a:t>
            </a:r>
            <a:r>
              <a:rPr kumimoji="1" lang="en-US" altLang="zh-CN" sz="1400" dirty="0">
                <a:latin typeface="+mn-ea"/>
              </a:rPr>
              <a:t>Sync</a:t>
            </a:r>
            <a:endParaRPr kumimoji="1" lang="zh-CN" altLang="en-US" sz="1400" dirty="0">
              <a:latin typeface="+mn-ea"/>
            </a:endParaRPr>
          </a:p>
        </p:txBody>
      </p:sp>
      <p:sp>
        <p:nvSpPr>
          <p:cNvPr id="12" name="流程 11">
            <a:extLst>
              <a:ext uri="{FF2B5EF4-FFF2-40B4-BE49-F238E27FC236}">
                <a16:creationId xmlns:a16="http://schemas.microsoft.com/office/drawing/2014/main" id="{FE7B852C-6EE2-0EFF-B4FD-8166BE12BEB3}"/>
              </a:ext>
            </a:extLst>
          </p:cNvPr>
          <p:cNvSpPr/>
          <p:nvPr/>
        </p:nvSpPr>
        <p:spPr>
          <a:xfrm>
            <a:off x="9550364" y="4814114"/>
            <a:ext cx="1707826" cy="65484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400" dirty="0">
                <a:solidFill>
                  <a:sysClr val="windowText" lastClr="000000"/>
                </a:solidFill>
                <a:latin typeface="+mn-ea"/>
              </a:rPr>
              <a:t>Broker</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A2</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Master</a:t>
            </a:r>
            <a:endParaRPr kumimoji="1" lang="zh-CN" altLang="en-US" sz="1400" dirty="0">
              <a:solidFill>
                <a:sysClr val="windowText" lastClr="000000"/>
              </a:solidFill>
              <a:latin typeface="+mn-ea"/>
            </a:endParaRPr>
          </a:p>
        </p:txBody>
      </p:sp>
      <p:sp>
        <p:nvSpPr>
          <p:cNvPr id="13" name="流程 12">
            <a:extLst>
              <a:ext uri="{FF2B5EF4-FFF2-40B4-BE49-F238E27FC236}">
                <a16:creationId xmlns:a16="http://schemas.microsoft.com/office/drawing/2014/main" id="{EA3E9C38-0A84-9A1C-13A6-DFF27D175177}"/>
              </a:ext>
            </a:extLst>
          </p:cNvPr>
          <p:cNvSpPr/>
          <p:nvPr/>
        </p:nvSpPr>
        <p:spPr>
          <a:xfrm>
            <a:off x="9550363" y="5972891"/>
            <a:ext cx="1707826" cy="654846"/>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400" dirty="0">
                <a:solidFill>
                  <a:sysClr val="windowText" lastClr="000000"/>
                </a:solidFill>
                <a:latin typeface="+mn-ea"/>
              </a:rPr>
              <a:t>Broker</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A2</a:t>
            </a:r>
            <a:r>
              <a:rPr kumimoji="1" lang="zh-CN" altLang="en-US" sz="1400" dirty="0">
                <a:solidFill>
                  <a:sysClr val="windowText" lastClr="000000"/>
                </a:solidFill>
                <a:latin typeface="+mn-ea"/>
              </a:rPr>
              <a:t> </a:t>
            </a:r>
            <a:r>
              <a:rPr kumimoji="1" lang="en-US" altLang="zh-CN" sz="1400" dirty="0">
                <a:solidFill>
                  <a:sysClr val="windowText" lastClr="000000"/>
                </a:solidFill>
                <a:latin typeface="+mn-ea"/>
              </a:rPr>
              <a:t>Slave</a:t>
            </a:r>
            <a:endParaRPr kumimoji="1" lang="zh-CN" altLang="en-US" sz="1400" dirty="0">
              <a:solidFill>
                <a:sysClr val="windowText" lastClr="000000"/>
              </a:solidFill>
              <a:latin typeface="+mn-ea"/>
            </a:endParaRPr>
          </a:p>
        </p:txBody>
      </p:sp>
      <p:sp>
        <p:nvSpPr>
          <p:cNvPr id="14" name="下箭头 13">
            <a:extLst>
              <a:ext uri="{FF2B5EF4-FFF2-40B4-BE49-F238E27FC236}">
                <a16:creationId xmlns:a16="http://schemas.microsoft.com/office/drawing/2014/main" id="{D9B09DA4-04F8-93F3-2148-46535AD99B7E}"/>
              </a:ext>
            </a:extLst>
          </p:cNvPr>
          <p:cNvSpPr/>
          <p:nvPr/>
        </p:nvSpPr>
        <p:spPr>
          <a:xfrm>
            <a:off x="10229351" y="5468960"/>
            <a:ext cx="311727" cy="4958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sz="1400" dirty="0">
              <a:solidFill>
                <a:sysClr val="windowText" lastClr="000000"/>
              </a:solidFill>
              <a:latin typeface="+mn-ea"/>
            </a:endParaRPr>
          </a:p>
        </p:txBody>
      </p:sp>
      <p:sp>
        <p:nvSpPr>
          <p:cNvPr id="15" name="文本框 14">
            <a:extLst>
              <a:ext uri="{FF2B5EF4-FFF2-40B4-BE49-F238E27FC236}">
                <a16:creationId xmlns:a16="http://schemas.microsoft.com/office/drawing/2014/main" id="{F05A0DB5-58A1-42BD-6446-C997E142DF01}"/>
              </a:ext>
            </a:extLst>
          </p:cNvPr>
          <p:cNvSpPr txBox="1"/>
          <p:nvPr/>
        </p:nvSpPr>
        <p:spPr>
          <a:xfrm>
            <a:off x="10489946" y="5530748"/>
            <a:ext cx="978081" cy="307777"/>
          </a:xfrm>
          <a:prstGeom prst="rect">
            <a:avLst/>
          </a:prstGeom>
          <a:noFill/>
        </p:spPr>
        <p:txBody>
          <a:bodyPr wrap="square" rtlCol="0">
            <a:spAutoFit/>
          </a:bodyPr>
          <a:lstStyle/>
          <a:p>
            <a:r>
              <a:rPr kumimoji="1" lang="en-US" altLang="zh-CN" sz="1400" dirty="0">
                <a:latin typeface="+mn-ea"/>
              </a:rPr>
              <a:t>Data</a:t>
            </a:r>
            <a:r>
              <a:rPr kumimoji="1" lang="zh-CN" altLang="en-US" sz="1400" dirty="0">
                <a:latin typeface="+mn-ea"/>
              </a:rPr>
              <a:t> </a:t>
            </a:r>
            <a:r>
              <a:rPr kumimoji="1" lang="en-US" altLang="zh-CN" sz="1400" dirty="0">
                <a:latin typeface="+mn-ea"/>
              </a:rPr>
              <a:t>Sync</a:t>
            </a:r>
            <a:endParaRPr kumimoji="1" lang="zh-CN" altLang="en-US" sz="1400" dirty="0">
              <a:latin typeface="+mn-ea"/>
            </a:endParaRPr>
          </a:p>
        </p:txBody>
      </p:sp>
      <p:sp>
        <p:nvSpPr>
          <p:cNvPr id="16" name="多文档 15">
            <a:extLst>
              <a:ext uri="{FF2B5EF4-FFF2-40B4-BE49-F238E27FC236}">
                <a16:creationId xmlns:a16="http://schemas.microsoft.com/office/drawing/2014/main" id="{6FE6F17F-D1A4-4C56-4E32-1B50BA002219}"/>
              </a:ext>
            </a:extLst>
          </p:cNvPr>
          <p:cNvSpPr/>
          <p:nvPr/>
        </p:nvSpPr>
        <p:spPr>
          <a:xfrm>
            <a:off x="7340561" y="5123413"/>
            <a:ext cx="1468427" cy="593469"/>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zh-CN" sz="1400" dirty="0">
                <a:solidFill>
                  <a:sysClr val="windowText" lastClr="000000"/>
                </a:solidFill>
                <a:latin typeface="+mn-ea"/>
              </a:rPr>
              <a:t>NameServer</a:t>
            </a:r>
            <a:endParaRPr kumimoji="1" lang="zh-CN" altLang="en-US" sz="1400" dirty="0">
              <a:solidFill>
                <a:sysClr val="windowText" lastClr="000000"/>
              </a:solidFill>
              <a:latin typeface="+mn-ea"/>
            </a:endParaRPr>
          </a:p>
        </p:txBody>
      </p:sp>
      <p:cxnSp>
        <p:nvCxnSpPr>
          <p:cNvPr id="17" name="直线箭头连接符 16">
            <a:extLst>
              <a:ext uri="{FF2B5EF4-FFF2-40B4-BE49-F238E27FC236}">
                <a16:creationId xmlns:a16="http://schemas.microsoft.com/office/drawing/2014/main" id="{111B9E27-4D31-71C2-3F3E-41FB65F4B758}"/>
              </a:ext>
            </a:extLst>
          </p:cNvPr>
          <p:cNvCxnSpPr>
            <a:cxnSpLocks/>
            <a:stCxn id="8" idx="3"/>
            <a:endCxn id="16" idx="1"/>
          </p:cNvCxnSpPr>
          <p:nvPr/>
        </p:nvCxnSpPr>
        <p:spPr>
          <a:xfrm>
            <a:off x="6671073" y="5155850"/>
            <a:ext cx="669489" cy="2642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493C250F-4DE3-A804-83F9-5648A4294D91}"/>
              </a:ext>
            </a:extLst>
          </p:cNvPr>
          <p:cNvCxnSpPr>
            <a:cxnSpLocks/>
            <a:stCxn id="12" idx="1"/>
            <a:endCxn id="16" idx="3"/>
          </p:cNvCxnSpPr>
          <p:nvPr/>
        </p:nvCxnSpPr>
        <p:spPr>
          <a:xfrm flipH="1">
            <a:off x="8808988" y="5141538"/>
            <a:ext cx="741376" cy="2786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4169711E-1514-6B39-03A5-D4C754D0B3A2}"/>
              </a:ext>
            </a:extLst>
          </p:cNvPr>
          <p:cNvSpPr txBox="1"/>
          <p:nvPr/>
        </p:nvSpPr>
        <p:spPr>
          <a:xfrm rot="1181204">
            <a:off x="6624452" y="4752526"/>
            <a:ext cx="979760" cy="523220"/>
          </a:xfrm>
          <a:prstGeom prst="rect">
            <a:avLst/>
          </a:prstGeom>
          <a:noFill/>
        </p:spPr>
        <p:txBody>
          <a:bodyPr wrap="square">
            <a:spAutoFit/>
          </a:bodyPr>
          <a:lstStyle/>
          <a:p>
            <a:r>
              <a:rPr kumimoji="1" lang="en-US" altLang="zh-CN" sz="1400" dirty="0">
                <a:latin typeface="+mn-ea"/>
              </a:rPr>
              <a:t>Broker</a:t>
            </a:r>
            <a:r>
              <a:rPr kumimoji="1" lang="zh-CN" altLang="en-US" sz="1400" dirty="0">
                <a:latin typeface="+mn-ea"/>
              </a:rPr>
              <a:t> </a:t>
            </a:r>
            <a:endParaRPr kumimoji="1" lang="en-US" altLang="zh-CN" sz="1400" dirty="0">
              <a:latin typeface="+mn-ea"/>
            </a:endParaRPr>
          </a:p>
          <a:p>
            <a:r>
              <a:rPr kumimoji="1" lang="en-US" altLang="zh-CN" sz="1400" dirty="0">
                <a:latin typeface="+mn-ea"/>
              </a:rPr>
              <a:t>Register</a:t>
            </a:r>
            <a:endParaRPr kumimoji="1" lang="zh-CN" altLang="en-US" sz="1400" dirty="0">
              <a:latin typeface="+mn-ea"/>
            </a:endParaRPr>
          </a:p>
        </p:txBody>
      </p:sp>
      <p:sp>
        <p:nvSpPr>
          <p:cNvPr id="20" name="文本框 19">
            <a:extLst>
              <a:ext uri="{FF2B5EF4-FFF2-40B4-BE49-F238E27FC236}">
                <a16:creationId xmlns:a16="http://schemas.microsoft.com/office/drawing/2014/main" id="{6D2D66EC-1D5F-C68F-F448-70F1B27C10BC}"/>
              </a:ext>
            </a:extLst>
          </p:cNvPr>
          <p:cNvSpPr txBox="1"/>
          <p:nvPr/>
        </p:nvSpPr>
        <p:spPr>
          <a:xfrm rot="20417596">
            <a:off x="8697174" y="4735219"/>
            <a:ext cx="979760" cy="523220"/>
          </a:xfrm>
          <a:prstGeom prst="rect">
            <a:avLst/>
          </a:prstGeom>
          <a:noFill/>
        </p:spPr>
        <p:txBody>
          <a:bodyPr wrap="square">
            <a:spAutoFit/>
          </a:bodyPr>
          <a:lstStyle/>
          <a:p>
            <a:r>
              <a:rPr kumimoji="1" lang="en-US" altLang="zh-CN" sz="1400" dirty="0">
                <a:latin typeface="+mn-ea"/>
              </a:rPr>
              <a:t>Broker</a:t>
            </a:r>
            <a:r>
              <a:rPr kumimoji="1" lang="zh-CN" altLang="en-US" sz="1400" dirty="0">
                <a:latin typeface="+mn-ea"/>
              </a:rPr>
              <a:t> </a:t>
            </a:r>
            <a:endParaRPr kumimoji="1" lang="en-US" altLang="zh-CN" sz="1400" dirty="0">
              <a:latin typeface="+mn-ea"/>
            </a:endParaRPr>
          </a:p>
          <a:p>
            <a:r>
              <a:rPr kumimoji="1" lang="en-US" altLang="zh-CN" sz="1400" dirty="0">
                <a:latin typeface="+mn-ea"/>
              </a:rPr>
              <a:t>Register</a:t>
            </a:r>
            <a:endParaRPr kumimoji="1" lang="zh-CN" altLang="en-US" sz="1400" dirty="0">
              <a:latin typeface="+mn-ea"/>
            </a:endParaRPr>
          </a:p>
        </p:txBody>
      </p:sp>
      <p:sp>
        <p:nvSpPr>
          <p:cNvPr id="21" name="下箭头 20">
            <a:extLst>
              <a:ext uri="{FF2B5EF4-FFF2-40B4-BE49-F238E27FC236}">
                <a16:creationId xmlns:a16="http://schemas.microsoft.com/office/drawing/2014/main" id="{A9661EEF-DF9E-8990-D73B-4436F7CE3323}"/>
              </a:ext>
            </a:extLst>
          </p:cNvPr>
          <p:cNvSpPr/>
          <p:nvPr/>
        </p:nvSpPr>
        <p:spPr>
          <a:xfrm>
            <a:off x="7879364" y="3930161"/>
            <a:ext cx="311727" cy="1193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solidFill>
                <a:sysClr val="windowText" lastClr="000000"/>
              </a:solidFill>
              <a:latin typeface="+mn-ea"/>
            </a:endParaRPr>
          </a:p>
        </p:txBody>
      </p:sp>
      <p:cxnSp>
        <p:nvCxnSpPr>
          <p:cNvPr id="22" name="直线连接符 21">
            <a:extLst>
              <a:ext uri="{FF2B5EF4-FFF2-40B4-BE49-F238E27FC236}">
                <a16:creationId xmlns:a16="http://schemas.microsoft.com/office/drawing/2014/main" id="{FDDCA6CC-DE74-7166-0799-29130B264B93}"/>
              </a:ext>
            </a:extLst>
          </p:cNvPr>
          <p:cNvCxnSpPr>
            <a:cxnSpLocks/>
          </p:cNvCxnSpPr>
          <p:nvPr/>
        </p:nvCxnSpPr>
        <p:spPr>
          <a:xfrm>
            <a:off x="4846912" y="4178085"/>
            <a:ext cx="650790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9B0B2552-A167-4FA4-85F8-6F85EEF92EC7}"/>
              </a:ext>
            </a:extLst>
          </p:cNvPr>
          <p:cNvSpPr/>
          <p:nvPr/>
        </p:nvSpPr>
        <p:spPr>
          <a:xfrm>
            <a:off x="7630605" y="1499189"/>
            <a:ext cx="2540041" cy="781659"/>
          </a:xfrm>
          <a:prstGeom prst="rect">
            <a:avLst/>
          </a:prstGeom>
          <a:solidFill>
            <a:schemeClr val="tx1">
              <a:lumMod val="50000"/>
              <a:lumOff val="50000"/>
              <a:alpha val="28957"/>
            </a:schemeClr>
          </a:solidFill>
          <a:ln>
            <a:solidFill>
              <a:schemeClr val="tx1"/>
            </a:solidFill>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zh-CN" altLang="en-US" sz="1200" dirty="0">
              <a:latin typeface="+mn-ea"/>
            </a:endParaRPr>
          </a:p>
        </p:txBody>
      </p:sp>
      <p:sp>
        <p:nvSpPr>
          <p:cNvPr id="24" name="文本框 23">
            <a:extLst>
              <a:ext uri="{FF2B5EF4-FFF2-40B4-BE49-F238E27FC236}">
                <a16:creationId xmlns:a16="http://schemas.microsoft.com/office/drawing/2014/main" id="{B2868C59-2BF7-C198-8E2D-3B8B53699878}"/>
              </a:ext>
            </a:extLst>
          </p:cNvPr>
          <p:cNvSpPr txBox="1"/>
          <p:nvPr/>
        </p:nvSpPr>
        <p:spPr>
          <a:xfrm>
            <a:off x="8303264" y="1571615"/>
            <a:ext cx="811657" cy="307777"/>
          </a:xfrm>
          <a:prstGeom prst="rect">
            <a:avLst/>
          </a:prstGeom>
          <a:noFill/>
        </p:spPr>
        <p:txBody>
          <a:bodyPr wrap="none" rtlCol="0">
            <a:spAutoFit/>
          </a:bodyPr>
          <a:lstStyle/>
          <a:p>
            <a:r>
              <a:rPr kumimoji="1" lang="en-US" altLang="zh-CN" sz="1400">
                <a:solidFill>
                  <a:schemeClr val="tx1"/>
                </a:solidFill>
                <a:latin typeface="+mn-ea"/>
              </a:rPr>
              <a:t>RMQ</a:t>
            </a:r>
            <a:r>
              <a:rPr kumimoji="1" lang="zh-CN" altLang="en-US" sz="1400">
                <a:solidFill>
                  <a:schemeClr val="tx1"/>
                </a:solidFill>
                <a:latin typeface="+mn-ea"/>
              </a:rPr>
              <a:t> </a:t>
            </a:r>
            <a:r>
              <a:rPr kumimoji="1" lang="en-US" altLang="zh-CN" sz="1400">
                <a:solidFill>
                  <a:schemeClr val="tx1"/>
                </a:solidFill>
                <a:latin typeface="+mn-ea"/>
              </a:rPr>
              <a:t>Client</a:t>
            </a:r>
            <a:endParaRPr kumimoji="1" lang="zh-CN" altLang="en-US" sz="1400" dirty="0">
              <a:solidFill>
                <a:schemeClr val="tx1"/>
              </a:solidFill>
              <a:latin typeface="+mn-ea"/>
            </a:endParaRPr>
          </a:p>
        </p:txBody>
      </p:sp>
      <p:sp>
        <p:nvSpPr>
          <p:cNvPr id="25" name="矩形 24">
            <a:extLst>
              <a:ext uri="{FF2B5EF4-FFF2-40B4-BE49-F238E27FC236}">
                <a16:creationId xmlns:a16="http://schemas.microsoft.com/office/drawing/2014/main" id="{B2E424CB-E437-78B7-66F4-D2C78FF135BF}"/>
              </a:ext>
            </a:extLst>
          </p:cNvPr>
          <p:cNvSpPr/>
          <p:nvPr/>
        </p:nvSpPr>
        <p:spPr>
          <a:xfrm>
            <a:off x="4846912" y="1926990"/>
            <a:ext cx="1529851" cy="614121"/>
          </a:xfrm>
          <a:prstGeom prst="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Console/</a:t>
            </a:r>
          </a:p>
          <a:p>
            <a:pPr algn="ctr"/>
            <a:r>
              <a:rPr kumimoji="1" lang="en-US" altLang="zh-CN" sz="1200" dirty="0">
                <a:solidFill>
                  <a:sysClr val="windowText" lastClr="000000"/>
                </a:solidFill>
                <a:latin typeface="+mn-ea"/>
              </a:rPr>
              <a:t>MqAdmin</a:t>
            </a:r>
          </a:p>
        </p:txBody>
      </p:sp>
      <p:cxnSp>
        <p:nvCxnSpPr>
          <p:cNvPr id="26" name="直线箭头连接符 25">
            <a:extLst>
              <a:ext uri="{FF2B5EF4-FFF2-40B4-BE49-F238E27FC236}">
                <a16:creationId xmlns:a16="http://schemas.microsoft.com/office/drawing/2014/main" id="{74C16A76-E53F-0219-EFF3-A645A58A54CE}"/>
              </a:ext>
            </a:extLst>
          </p:cNvPr>
          <p:cNvCxnSpPr>
            <a:cxnSpLocks/>
            <a:stCxn id="25" idx="2"/>
            <a:endCxn id="7" idx="1"/>
          </p:cNvCxnSpPr>
          <p:nvPr/>
        </p:nvCxnSpPr>
        <p:spPr>
          <a:xfrm>
            <a:off x="5611838" y="2541111"/>
            <a:ext cx="1635337" cy="10034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88086781-2E10-3163-F5F5-003D3779927C}"/>
              </a:ext>
            </a:extLst>
          </p:cNvPr>
          <p:cNvSpPr txBox="1"/>
          <p:nvPr/>
        </p:nvSpPr>
        <p:spPr>
          <a:xfrm rot="1663621">
            <a:off x="5861166" y="3029680"/>
            <a:ext cx="925253" cy="307777"/>
          </a:xfrm>
          <a:prstGeom prst="rect">
            <a:avLst/>
          </a:prstGeom>
          <a:noFill/>
        </p:spPr>
        <p:txBody>
          <a:bodyPr wrap="none" rtlCol="0">
            <a:spAutoFit/>
          </a:bodyPr>
          <a:lstStyle/>
          <a:p>
            <a:r>
              <a:rPr kumimoji="1" lang="en-US" altLang="zh-CN" sz="1400" dirty="0" err="1">
                <a:latin typeface="+mn-ea"/>
              </a:rPr>
              <a:t>Mqadmin</a:t>
            </a:r>
            <a:endParaRPr kumimoji="1" lang="zh-CN" altLang="en-US" sz="1400" dirty="0">
              <a:latin typeface="+mn-ea"/>
            </a:endParaRPr>
          </a:p>
        </p:txBody>
      </p:sp>
      <p:cxnSp>
        <p:nvCxnSpPr>
          <p:cNvPr id="28" name="直线箭头连接符 27">
            <a:extLst>
              <a:ext uri="{FF2B5EF4-FFF2-40B4-BE49-F238E27FC236}">
                <a16:creationId xmlns:a16="http://schemas.microsoft.com/office/drawing/2014/main" id="{28CA4BE0-EFC8-6A44-4376-31F306D8C228}"/>
              </a:ext>
            </a:extLst>
          </p:cNvPr>
          <p:cNvCxnSpPr>
            <a:cxnSpLocks/>
          </p:cNvCxnSpPr>
          <p:nvPr/>
        </p:nvCxnSpPr>
        <p:spPr>
          <a:xfrm flipH="1">
            <a:off x="7805069" y="2292840"/>
            <a:ext cx="183559" cy="6180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28">
            <a:extLst>
              <a:ext uri="{FF2B5EF4-FFF2-40B4-BE49-F238E27FC236}">
                <a16:creationId xmlns:a16="http://schemas.microsoft.com/office/drawing/2014/main" id="{D723F420-E2FD-D063-6CAD-BF4969075B1C}"/>
              </a:ext>
            </a:extLst>
          </p:cNvPr>
          <p:cNvCxnSpPr>
            <a:cxnSpLocks/>
          </p:cNvCxnSpPr>
          <p:nvPr/>
        </p:nvCxnSpPr>
        <p:spPr>
          <a:xfrm flipH="1">
            <a:off x="8599446" y="2287311"/>
            <a:ext cx="185544" cy="6514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圆角矩形 29">
            <a:extLst>
              <a:ext uri="{FF2B5EF4-FFF2-40B4-BE49-F238E27FC236}">
                <a16:creationId xmlns:a16="http://schemas.microsoft.com/office/drawing/2014/main" id="{19D70756-894D-B49B-8A94-6A7B2021F4F4}"/>
              </a:ext>
            </a:extLst>
          </p:cNvPr>
          <p:cNvSpPr/>
          <p:nvPr/>
        </p:nvSpPr>
        <p:spPr>
          <a:xfrm>
            <a:off x="7716375" y="1894603"/>
            <a:ext cx="1068615" cy="284643"/>
          </a:xfrm>
          <a:prstGeom prst="round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Remoting</a:t>
            </a:r>
            <a:endParaRPr kumimoji="1" lang="zh-CN" altLang="en-US" sz="1200" dirty="0">
              <a:solidFill>
                <a:sysClr val="windowText" lastClr="000000"/>
              </a:solidFill>
              <a:latin typeface="+mn-ea"/>
            </a:endParaRPr>
          </a:p>
        </p:txBody>
      </p:sp>
      <p:sp>
        <p:nvSpPr>
          <p:cNvPr id="31" name="圆角矩形 30">
            <a:extLst>
              <a:ext uri="{FF2B5EF4-FFF2-40B4-BE49-F238E27FC236}">
                <a16:creationId xmlns:a16="http://schemas.microsoft.com/office/drawing/2014/main" id="{A360D7D5-6589-229D-FB0B-AD6831DA4924}"/>
              </a:ext>
            </a:extLst>
          </p:cNvPr>
          <p:cNvSpPr/>
          <p:nvPr/>
        </p:nvSpPr>
        <p:spPr>
          <a:xfrm>
            <a:off x="8912225" y="1894603"/>
            <a:ext cx="689194" cy="284643"/>
          </a:xfrm>
          <a:prstGeom prst="round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gRPC</a:t>
            </a:r>
            <a:endParaRPr kumimoji="1" lang="zh-CN" altLang="en-US" sz="1200" dirty="0">
              <a:solidFill>
                <a:sysClr val="windowText" lastClr="000000"/>
              </a:solidFill>
              <a:latin typeface="+mn-ea"/>
            </a:endParaRPr>
          </a:p>
        </p:txBody>
      </p:sp>
      <p:sp>
        <p:nvSpPr>
          <p:cNvPr id="32" name="圆角矩形 31">
            <a:extLst>
              <a:ext uri="{FF2B5EF4-FFF2-40B4-BE49-F238E27FC236}">
                <a16:creationId xmlns:a16="http://schemas.microsoft.com/office/drawing/2014/main" id="{4D8AE1A5-17AF-D6AD-D3F7-9DFD62DCFA6E}"/>
              </a:ext>
            </a:extLst>
          </p:cNvPr>
          <p:cNvSpPr/>
          <p:nvPr/>
        </p:nvSpPr>
        <p:spPr>
          <a:xfrm>
            <a:off x="9728654" y="1894603"/>
            <a:ext cx="351922" cy="284643"/>
          </a:xfrm>
          <a:prstGeom prst="round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zh-CN" sz="1200" dirty="0">
                <a:solidFill>
                  <a:sysClr val="windowText" lastClr="000000"/>
                </a:solidFill>
                <a:latin typeface="+mn-ea"/>
              </a:rPr>
              <a:t>…</a:t>
            </a:r>
            <a:endParaRPr kumimoji="1" lang="zh-CN" altLang="en-US" sz="1200" dirty="0">
              <a:solidFill>
                <a:sysClr val="windowText" lastClr="000000"/>
              </a:solidFill>
              <a:latin typeface="+mn-ea"/>
            </a:endParaRPr>
          </a:p>
        </p:txBody>
      </p:sp>
      <p:sp>
        <p:nvSpPr>
          <p:cNvPr id="33" name="文本框 32">
            <a:extLst>
              <a:ext uri="{FF2B5EF4-FFF2-40B4-BE49-F238E27FC236}">
                <a16:creationId xmlns:a16="http://schemas.microsoft.com/office/drawing/2014/main" id="{B60CB591-9DC0-FC2F-BEBD-39303B0A6A93}"/>
              </a:ext>
            </a:extLst>
          </p:cNvPr>
          <p:cNvSpPr txBox="1"/>
          <p:nvPr/>
        </p:nvSpPr>
        <p:spPr>
          <a:xfrm>
            <a:off x="8708710" y="2567417"/>
            <a:ext cx="1214152" cy="307777"/>
          </a:xfrm>
          <a:prstGeom prst="rect">
            <a:avLst/>
          </a:prstGeom>
          <a:noFill/>
        </p:spPr>
        <p:txBody>
          <a:bodyPr wrap="square" rtlCol="0">
            <a:spAutoFit/>
          </a:bodyPr>
          <a:lstStyle/>
          <a:p>
            <a:r>
              <a:rPr kumimoji="1" lang="en-US" altLang="zh-CN" sz="1400" dirty="0">
                <a:latin typeface="+mn-ea"/>
              </a:rPr>
              <a:t>TopicRoute</a:t>
            </a:r>
          </a:p>
        </p:txBody>
      </p:sp>
      <p:sp>
        <p:nvSpPr>
          <p:cNvPr id="34" name="文本框 33">
            <a:extLst>
              <a:ext uri="{FF2B5EF4-FFF2-40B4-BE49-F238E27FC236}">
                <a16:creationId xmlns:a16="http://schemas.microsoft.com/office/drawing/2014/main" id="{6B26F356-AFCA-D952-F107-8D02DA379281}"/>
              </a:ext>
            </a:extLst>
          </p:cNvPr>
          <p:cNvSpPr txBox="1"/>
          <p:nvPr/>
        </p:nvSpPr>
        <p:spPr>
          <a:xfrm>
            <a:off x="6832102" y="2326834"/>
            <a:ext cx="1047261" cy="523220"/>
          </a:xfrm>
          <a:prstGeom prst="rect">
            <a:avLst/>
          </a:prstGeom>
          <a:noFill/>
        </p:spPr>
        <p:txBody>
          <a:bodyPr wrap="square" rtlCol="0">
            <a:spAutoFit/>
          </a:bodyPr>
          <a:lstStyle/>
          <a:p>
            <a:r>
              <a:rPr kumimoji="1" lang="en-US" altLang="zh-CN" sz="1400" dirty="0">
                <a:latin typeface="+mn-ea"/>
              </a:rPr>
              <a:t>Pub/Sub</a:t>
            </a:r>
          </a:p>
          <a:p>
            <a:r>
              <a:rPr kumimoji="1" lang="en-US" altLang="zh-CN" sz="1400" dirty="0">
                <a:latin typeface="+mn-ea"/>
              </a:rPr>
              <a:t>Message</a:t>
            </a:r>
          </a:p>
        </p:txBody>
      </p:sp>
      <p:sp>
        <p:nvSpPr>
          <p:cNvPr id="35" name="文本框 34">
            <a:extLst>
              <a:ext uri="{FF2B5EF4-FFF2-40B4-BE49-F238E27FC236}">
                <a16:creationId xmlns:a16="http://schemas.microsoft.com/office/drawing/2014/main" id="{EAB6809D-C1A3-1026-60F8-D2761FDF4079}"/>
              </a:ext>
            </a:extLst>
          </p:cNvPr>
          <p:cNvSpPr txBox="1"/>
          <p:nvPr/>
        </p:nvSpPr>
        <p:spPr>
          <a:xfrm>
            <a:off x="8066727" y="4176715"/>
            <a:ext cx="697476" cy="523220"/>
          </a:xfrm>
          <a:prstGeom prst="rect">
            <a:avLst/>
          </a:prstGeom>
          <a:noFill/>
        </p:spPr>
        <p:txBody>
          <a:bodyPr wrap="none" rtlCol="0">
            <a:spAutoFit/>
          </a:bodyPr>
          <a:lstStyle/>
          <a:p>
            <a:r>
              <a:rPr kumimoji="1" lang="en-US" altLang="zh-CN" sz="1400" dirty="0">
                <a:latin typeface="+mn-ea"/>
              </a:rPr>
              <a:t>Metadata</a:t>
            </a:r>
          </a:p>
          <a:p>
            <a:r>
              <a:rPr kumimoji="1" lang="en-US" altLang="zh-CN" sz="1400" dirty="0">
                <a:latin typeface="+mn-ea"/>
              </a:rPr>
              <a:t>Query</a:t>
            </a:r>
            <a:endParaRPr kumimoji="1" lang="zh-CN" altLang="en-US" sz="1400" dirty="0">
              <a:latin typeface="+mn-ea"/>
            </a:endParaRPr>
          </a:p>
        </p:txBody>
      </p:sp>
      <p:sp>
        <p:nvSpPr>
          <p:cNvPr id="36" name="文本框 35">
            <a:extLst>
              <a:ext uri="{FF2B5EF4-FFF2-40B4-BE49-F238E27FC236}">
                <a16:creationId xmlns:a16="http://schemas.microsoft.com/office/drawing/2014/main" id="{CFF7E63C-99EC-DF6F-D137-DC2A41F07A14}"/>
              </a:ext>
            </a:extLst>
          </p:cNvPr>
          <p:cNvSpPr txBox="1"/>
          <p:nvPr/>
        </p:nvSpPr>
        <p:spPr>
          <a:xfrm>
            <a:off x="9683235" y="1469530"/>
            <a:ext cx="385301" cy="307777"/>
          </a:xfrm>
          <a:prstGeom prst="rect">
            <a:avLst/>
          </a:prstGeom>
          <a:noFill/>
        </p:spPr>
        <p:txBody>
          <a:bodyPr wrap="none" rtlCol="0">
            <a:spAutoFit/>
          </a:bodyPr>
          <a:lstStyle/>
          <a:p>
            <a:r>
              <a:rPr kumimoji="1" lang="en-US" altLang="zh-CN" sz="1400" dirty="0">
                <a:solidFill>
                  <a:schemeClr val="tx2">
                    <a:lumMod val="50000"/>
                  </a:schemeClr>
                </a:solidFill>
                <a:latin typeface="+mn-ea"/>
              </a:rPr>
              <a:t>Java</a:t>
            </a:r>
            <a:endParaRPr kumimoji="1" lang="zh-CN" altLang="en-US" sz="1400" dirty="0">
              <a:solidFill>
                <a:schemeClr val="tx2">
                  <a:lumMod val="50000"/>
                </a:schemeClr>
              </a:solidFill>
              <a:latin typeface="+mn-ea"/>
            </a:endParaRPr>
          </a:p>
        </p:txBody>
      </p:sp>
      <p:sp>
        <p:nvSpPr>
          <p:cNvPr id="37" name="文本框 36">
            <a:extLst>
              <a:ext uri="{FF2B5EF4-FFF2-40B4-BE49-F238E27FC236}">
                <a16:creationId xmlns:a16="http://schemas.microsoft.com/office/drawing/2014/main" id="{DAEBDA39-C964-6F4F-776F-1A2EFD7D1C31}"/>
              </a:ext>
            </a:extLst>
          </p:cNvPr>
          <p:cNvSpPr txBox="1"/>
          <p:nvPr/>
        </p:nvSpPr>
        <p:spPr>
          <a:xfrm>
            <a:off x="10071240" y="1275907"/>
            <a:ext cx="551985" cy="307777"/>
          </a:xfrm>
          <a:prstGeom prst="rect">
            <a:avLst/>
          </a:prstGeom>
          <a:noFill/>
        </p:spPr>
        <p:txBody>
          <a:bodyPr wrap="square">
            <a:spAutoFit/>
          </a:bodyPr>
          <a:lstStyle/>
          <a:p>
            <a:r>
              <a:rPr kumimoji="1" lang="en-US" altLang="zh-CN" sz="1400" dirty="0">
                <a:solidFill>
                  <a:schemeClr val="tx2">
                    <a:lumMod val="50000"/>
                  </a:schemeClr>
                </a:solidFill>
                <a:latin typeface="+mn-ea"/>
              </a:rPr>
              <a:t>C++</a:t>
            </a:r>
            <a:endParaRPr kumimoji="1" lang="zh-CN" altLang="en-US" sz="1400" dirty="0">
              <a:solidFill>
                <a:schemeClr val="tx2">
                  <a:lumMod val="50000"/>
                </a:schemeClr>
              </a:solidFill>
              <a:latin typeface="+mn-ea"/>
            </a:endParaRPr>
          </a:p>
        </p:txBody>
      </p:sp>
      <p:sp>
        <p:nvSpPr>
          <p:cNvPr id="38" name="文本框 37">
            <a:extLst>
              <a:ext uri="{FF2B5EF4-FFF2-40B4-BE49-F238E27FC236}">
                <a16:creationId xmlns:a16="http://schemas.microsoft.com/office/drawing/2014/main" id="{AB5989AF-7354-7722-B081-5809CA709FBD}"/>
              </a:ext>
            </a:extLst>
          </p:cNvPr>
          <p:cNvSpPr txBox="1"/>
          <p:nvPr/>
        </p:nvSpPr>
        <p:spPr>
          <a:xfrm>
            <a:off x="10129485" y="1663152"/>
            <a:ext cx="234678" cy="307777"/>
          </a:xfrm>
          <a:prstGeom prst="rect">
            <a:avLst/>
          </a:prstGeom>
          <a:noFill/>
        </p:spPr>
        <p:txBody>
          <a:bodyPr wrap="none" rtlCol="0">
            <a:spAutoFit/>
          </a:bodyPr>
          <a:lstStyle/>
          <a:p>
            <a:r>
              <a:rPr kumimoji="1" lang="en-US" altLang="zh-CN" sz="1400" dirty="0">
                <a:solidFill>
                  <a:schemeClr val="tx2">
                    <a:lumMod val="50000"/>
                  </a:schemeClr>
                </a:solidFill>
                <a:latin typeface="+mn-ea"/>
              </a:rPr>
              <a:t>…</a:t>
            </a:r>
            <a:endParaRPr kumimoji="1" lang="zh-CN" altLang="en-US" sz="1400" dirty="0">
              <a:solidFill>
                <a:schemeClr val="tx2">
                  <a:lumMod val="50000"/>
                </a:schemeClr>
              </a:solidFill>
              <a:latin typeface="+mn-ea"/>
            </a:endParaRPr>
          </a:p>
        </p:txBody>
      </p:sp>
      <p:cxnSp>
        <p:nvCxnSpPr>
          <p:cNvPr id="39" name="直线箭头连接符 38">
            <a:extLst>
              <a:ext uri="{FF2B5EF4-FFF2-40B4-BE49-F238E27FC236}">
                <a16:creationId xmlns:a16="http://schemas.microsoft.com/office/drawing/2014/main" id="{6C657CE3-313F-E478-C01E-3F7DB155166F}"/>
              </a:ext>
            </a:extLst>
          </p:cNvPr>
          <p:cNvCxnSpPr>
            <a:cxnSpLocks/>
            <a:endCxn id="8" idx="0"/>
          </p:cNvCxnSpPr>
          <p:nvPr/>
        </p:nvCxnSpPr>
        <p:spPr>
          <a:xfrm flipH="1">
            <a:off x="5817159" y="3930401"/>
            <a:ext cx="1511771" cy="8980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线箭头连接符 39">
            <a:extLst>
              <a:ext uri="{FF2B5EF4-FFF2-40B4-BE49-F238E27FC236}">
                <a16:creationId xmlns:a16="http://schemas.microsoft.com/office/drawing/2014/main" id="{C0D67856-35D3-409A-727D-EB401252C4F6}"/>
              </a:ext>
            </a:extLst>
          </p:cNvPr>
          <p:cNvCxnSpPr>
            <a:cxnSpLocks/>
            <a:endCxn id="12" idx="0"/>
          </p:cNvCxnSpPr>
          <p:nvPr/>
        </p:nvCxnSpPr>
        <p:spPr>
          <a:xfrm>
            <a:off x="8481093" y="3820579"/>
            <a:ext cx="1923184" cy="9935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6D5E799B-EAAD-A0E5-76A7-4DA9B0825B46}"/>
              </a:ext>
            </a:extLst>
          </p:cNvPr>
          <p:cNvSpPr txBox="1"/>
          <p:nvPr/>
        </p:nvSpPr>
        <p:spPr>
          <a:xfrm>
            <a:off x="5452991" y="3804312"/>
            <a:ext cx="1047261" cy="738664"/>
          </a:xfrm>
          <a:prstGeom prst="rect">
            <a:avLst/>
          </a:prstGeom>
          <a:noFill/>
        </p:spPr>
        <p:txBody>
          <a:bodyPr wrap="square" rtlCol="0">
            <a:spAutoFit/>
          </a:bodyPr>
          <a:lstStyle/>
          <a:p>
            <a:r>
              <a:rPr kumimoji="1" lang="en-US" altLang="zh-CN" sz="1400" dirty="0">
                <a:latin typeface="+mn-ea"/>
              </a:rPr>
              <a:t>Pub/Sub</a:t>
            </a:r>
          </a:p>
          <a:p>
            <a:endParaRPr kumimoji="1" lang="en-US" altLang="zh-CN" sz="1400" dirty="0">
              <a:latin typeface="+mn-ea"/>
            </a:endParaRPr>
          </a:p>
          <a:p>
            <a:r>
              <a:rPr kumimoji="1" lang="en-US" altLang="zh-CN" sz="1400" dirty="0">
                <a:latin typeface="+mn-ea"/>
              </a:rPr>
              <a:t>Message</a:t>
            </a:r>
          </a:p>
        </p:txBody>
      </p:sp>
      <p:sp>
        <p:nvSpPr>
          <p:cNvPr id="42" name="文本框 41">
            <a:extLst>
              <a:ext uri="{FF2B5EF4-FFF2-40B4-BE49-F238E27FC236}">
                <a16:creationId xmlns:a16="http://schemas.microsoft.com/office/drawing/2014/main" id="{D33D367C-AFCB-A001-D4D5-17E799942E5E}"/>
              </a:ext>
            </a:extLst>
          </p:cNvPr>
          <p:cNvSpPr txBox="1"/>
          <p:nvPr/>
        </p:nvSpPr>
        <p:spPr>
          <a:xfrm>
            <a:off x="9783972" y="3804312"/>
            <a:ext cx="1047261" cy="738664"/>
          </a:xfrm>
          <a:prstGeom prst="rect">
            <a:avLst/>
          </a:prstGeom>
          <a:noFill/>
        </p:spPr>
        <p:txBody>
          <a:bodyPr wrap="square" rtlCol="0">
            <a:spAutoFit/>
          </a:bodyPr>
          <a:lstStyle/>
          <a:p>
            <a:r>
              <a:rPr kumimoji="1" lang="en-US" altLang="zh-CN" sz="1400" dirty="0">
                <a:latin typeface="+mn-ea"/>
              </a:rPr>
              <a:t>Pub/Sub</a:t>
            </a:r>
          </a:p>
          <a:p>
            <a:endParaRPr kumimoji="1" lang="en-US" altLang="zh-CN" sz="1400" dirty="0">
              <a:latin typeface="+mn-ea"/>
            </a:endParaRPr>
          </a:p>
          <a:p>
            <a:r>
              <a:rPr kumimoji="1" lang="en-US" altLang="zh-CN" sz="1400" dirty="0">
                <a:latin typeface="+mn-ea"/>
              </a:rPr>
              <a:t>Message</a:t>
            </a:r>
          </a:p>
        </p:txBody>
      </p:sp>
      <p:sp>
        <p:nvSpPr>
          <p:cNvPr id="43" name="流程 42">
            <a:extLst>
              <a:ext uri="{FF2B5EF4-FFF2-40B4-BE49-F238E27FC236}">
                <a16:creationId xmlns:a16="http://schemas.microsoft.com/office/drawing/2014/main" id="{F46BDC85-EA5D-8537-C907-5B8D706A1013}"/>
              </a:ext>
            </a:extLst>
          </p:cNvPr>
          <p:cNvSpPr/>
          <p:nvPr/>
        </p:nvSpPr>
        <p:spPr>
          <a:xfrm>
            <a:off x="7247175" y="2917356"/>
            <a:ext cx="1697595" cy="219166"/>
          </a:xfrm>
          <a:prstGeom prst="flowChartProcess">
            <a:avLst/>
          </a:prstGeom>
          <a:solidFill>
            <a:schemeClr val="accent1">
              <a:alpha val="83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a:solidFill>
                  <a:sysClr val="windowText" lastClr="000000"/>
                </a:solidFill>
                <a:latin typeface="+mn-ea"/>
              </a:rPr>
              <a:t>公网</a:t>
            </a:r>
            <a:r>
              <a:rPr kumimoji="1" lang="en-US" altLang="zh-CN" sz="1200" dirty="0">
                <a:solidFill>
                  <a:sysClr val="windowText" lastClr="000000"/>
                </a:solidFill>
                <a:latin typeface="+mn-ea"/>
              </a:rPr>
              <a:t>/</a:t>
            </a:r>
            <a:r>
              <a:rPr kumimoji="1" lang="zh-CN" altLang="en-US" sz="1200">
                <a:solidFill>
                  <a:sysClr val="windowText" lastClr="000000"/>
                </a:solidFill>
                <a:latin typeface="+mn-ea"/>
              </a:rPr>
              <a:t>内网 </a:t>
            </a:r>
            <a:r>
              <a:rPr kumimoji="1" lang="en-US" altLang="zh-CN" sz="1200">
                <a:solidFill>
                  <a:sysClr val="windowText" lastClr="000000"/>
                </a:solidFill>
                <a:latin typeface="+mn-ea"/>
              </a:rPr>
              <a:t>LB</a:t>
            </a:r>
            <a:r>
              <a:rPr kumimoji="1" lang="zh-CN" altLang="en-US" sz="1200">
                <a:solidFill>
                  <a:sysClr val="windowText" lastClr="000000"/>
                </a:solidFill>
                <a:latin typeface="+mn-ea"/>
              </a:rPr>
              <a:t> </a:t>
            </a:r>
            <a:r>
              <a:rPr kumimoji="1" lang="en-US" altLang="zh-CN" sz="1200" dirty="0">
                <a:solidFill>
                  <a:sysClr val="windowText" lastClr="000000"/>
                </a:solidFill>
                <a:latin typeface="+mn-ea"/>
              </a:rPr>
              <a:t>Group</a:t>
            </a:r>
            <a:endParaRPr kumimoji="1" lang="zh-CN" altLang="en-US" sz="1200" dirty="0">
              <a:solidFill>
                <a:sysClr val="windowText" lastClr="000000"/>
              </a:solidFill>
              <a:latin typeface="+mn-ea"/>
            </a:endParaRPr>
          </a:p>
        </p:txBody>
      </p:sp>
      <p:sp>
        <p:nvSpPr>
          <p:cNvPr id="46" name="文本框 45">
            <a:extLst>
              <a:ext uri="{FF2B5EF4-FFF2-40B4-BE49-F238E27FC236}">
                <a16:creationId xmlns:a16="http://schemas.microsoft.com/office/drawing/2014/main" id="{01D94946-A536-6F4B-0347-77737EE05A2A}"/>
              </a:ext>
            </a:extLst>
          </p:cNvPr>
          <p:cNvSpPr txBox="1"/>
          <p:nvPr/>
        </p:nvSpPr>
        <p:spPr>
          <a:xfrm>
            <a:off x="558641" y="1259699"/>
            <a:ext cx="4807726" cy="2543068"/>
          </a:xfrm>
          <a:prstGeom prst="rect">
            <a:avLst/>
          </a:prstGeom>
          <a:noFill/>
        </p:spPr>
        <p:txBody>
          <a:bodyPr wrap="none" rtlCol="0">
            <a:spAutoFit/>
          </a:bodyPr>
          <a:lstStyle/>
          <a:p>
            <a:pPr>
              <a:lnSpc>
                <a:spcPct val="150000"/>
              </a:lnSpc>
            </a:pPr>
            <a:r>
              <a:rPr kumimoji="1" lang="en" altLang="zh-CN" dirty="0">
                <a:latin typeface="+mn-ea"/>
              </a:rPr>
              <a:t>Proxy </a:t>
            </a:r>
            <a:r>
              <a:rPr kumimoji="1" lang="zh-CN" altLang="en-US" dirty="0">
                <a:latin typeface="+mn-ea"/>
              </a:rPr>
              <a:t>职责</a:t>
            </a:r>
          </a:p>
          <a:p>
            <a:pPr marL="285750" indent="-285750">
              <a:lnSpc>
                <a:spcPct val="150000"/>
              </a:lnSpc>
              <a:buFont typeface="Arial" panose="020B0604020202020204" pitchFamily="34" charset="0"/>
              <a:buChar char="•"/>
            </a:pPr>
            <a:r>
              <a:rPr kumimoji="1" lang="zh-CN" altLang="en-US" dirty="0">
                <a:latin typeface="+mn-ea"/>
              </a:rPr>
              <a:t>多协议适配，</a:t>
            </a:r>
            <a:r>
              <a:rPr kumimoji="1" lang="en" altLang="zh-CN" dirty="0" err="1">
                <a:latin typeface="+mn-ea"/>
              </a:rPr>
              <a:t>gRPC</a:t>
            </a:r>
            <a:r>
              <a:rPr kumimoji="1" lang="zh-CN" altLang="en" dirty="0">
                <a:latin typeface="+mn-ea"/>
              </a:rPr>
              <a:t>、</a:t>
            </a:r>
            <a:r>
              <a:rPr kumimoji="1" lang="en-US" altLang="zh-CN" dirty="0">
                <a:latin typeface="+mn-ea"/>
              </a:rPr>
              <a:t>Remoting</a:t>
            </a:r>
            <a:r>
              <a:rPr kumimoji="1" lang="zh-CN" altLang="en-US" dirty="0">
                <a:latin typeface="+mn-ea"/>
              </a:rPr>
              <a:t>等</a:t>
            </a:r>
          </a:p>
          <a:p>
            <a:pPr marL="285750" indent="-285750">
              <a:lnSpc>
                <a:spcPct val="150000"/>
              </a:lnSpc>
              <a:buFont typeface="Arial" panose="020B0604020202020204" pitchFamily="34" charset="0"/>
              <a:buChar char="•"/>
            </a:pPr>
            <a:r>
              <a:rPr kumimoji="1" lang="zh-CN" altLang="en-US" dirty="0">
                <a:latin typeface="+mn-ea"/>
              </a:rPr>
              <a:t>流量治理、流量分发</a:t>
            </a:r>
          </a:p>
          <a:p>
            <a:pPr marL="285750" indent="-285750">
              <a:lnSpc>
                <a:spcPct val="150000"/>
              </a:lnSpc>
              <a:buFont typeface="Arial" panose="020B0604020202020204" pitchFamily="34" charset="0"/>
              <a:buChar char="•"/>
            </a:pPr>
            <a:r>
              <a:rPr kumimoji="1" lang="zh-CN" altLang="en-US" dirty="0">
                <a:latin typeface="+mn-ea"/>
              </a:rPr>
              <a:t>功能扩展：</a:t>
            </a:r>
            <a:r>
              <a:rPr kumimoji="1" lang="en" altLang="zh-CN" dirty="0">
                <a:latin typeface="+mn-ea"/>
              </a:rPr>
              <a:t>ACL</a:t>
            </a:r>
            <a:r>
              <a:rPr kumimoji="1" lang="zh-CN" altLang="en" dirty="0">
                <a:latin typeface="+mn-ea"/>
              </a:rPr>
              <a:t>、</a:t>
            </a:r>
            <a:r>
              <a:rPr kumimoji="1" lang="en" altLang="zh-CN" dirty="0">
                <a:latin typeface="+mn-ea"/>
              </a:rPr>
              <a:t>Tracing</a:t>
            </a:r>
            <a:r>
              <a:rPr kumimoji="1" lang="zh-CN" altLang="en" dirty="0">
                <a:latin typeface="+mn-ea"/>
              </a:rPr>
              <a:t>、</a:t>
            </a:r>
            <a:r>
              <a:rPr kumimoji="1" lang="zh-CN" altLang="en-US" dirty="0">
                <a:latin typeface="+mn-ea"/>
              </a:rPr>
              <a:t>可观测</a:t>
            </a:r>
          </a:p>
          <a:p>
            <a:pPr marL="285750" indent="-285750">
              <a:lnSpc>
                <a:spcPct val="150000"/>
              </a:lnSpc>
              <a:buFont typeface="Arial" panose="020B0604020202020204" pitchFamily="34" charset="0"/>
              <a:buChar char="•"/>
            </a:pPr>
            <a:r>
              <a:rPr kumimoji="1" lang="en" altLang="zh-CN" dirty="0">
                <a:latin typeface="+mn-ea"/>
              </a:rPr>
              <a:t>Act as </a:t>
            </a:r>
            <a:r>
              <a:rPr kumimoji="1" lang="en" altLang="zh-CN" dirty="0" err="1">
                <a:latin typeface="+mn-ea"/>
              </a:rPr>
              <a:t>NameServer</a:t>
            </a:r>
            <a:r>
              <a:rPr kumimoji="1" lang="zh-CN" altLang="en" dirty="0">
                <a:latin typeface="+mn-ea"/>
              </a:rPr>
              <a:t>，</a:t>
            </a:r>
            <a:r>
              <a:rPr kumimoji="1" lang="zh-CN" altLang="en-US" dirty="0">
                <a:latin typeface="+mn-ea"/>
              </a:rPr>
              <a:t>查询</a:t>
            </a:r>
            <a:r>
              <a:rPr kumimoji="1" lang="en" altLang="zh-CN" dirty="0" err="1">
                <a:latin typeface="+mn-ea"/>
              </a:rPr>
              <a:t>TopicRoute</a:t>
            </a:r>
            <a:endParaRPr kumimoji="1" lang="en" altLang="zh-CN" dirty="0">
              <a:latin typeface="+mn-ea"/>
            </a:endParaRPr>
          </a:p>
          <a:p>
            <a:pPr marL="285750" indent="-285750">
              <a:lnSpc>
                <a:spcPct val="150000"/>
              </a:lnSpc>
              <a:buFont typeface="Arial" panose="020B0604020202020204" pitchFamily="34" charset="0"/>
              <a:buChar char="•"/>
            </a:pPr>
            <a:r>
              <a:rPr kumimoji="1" lang="en" altLang="zh-CN" dirty="0">
                <a:latin typeface="+mn-ea"/>
              </a:rPr>
              <a:t>Pop</a:t>
            </a:r>
            <a:r>
              <a:rPr kumimoji="1" lang="zh-CN" altLang="en-US" dirty="0">
                <a:latin typeface="+mn-ea"/>
              </a:rPr>
              <a:t>消费模式，从队列模型转换至消息模型</a:t>
            </a:r>
          </a:p>
        </p:txBody>
      </p:sp>
      <p:sp>
        <p:nvSpPr>
          <p:cNvPr id="47" name="文本框 46">
            <a:extLst>
              <a:ext uri="{FF2B5EF4-FFF2-40B4-BE49-F238E27FC236}">
                <a16:creationId xmlns:a16="http://schemas.microsoft.com/office/drawing/2014/main" id="{E8DA5F18-4DDF-7740-7085-CE902D9533C4}"/>
              </a:ext>
            </a:extLst>
          </p:cNvPr>
          <p:cNvSpPr txBox="1"/>
          <p:nvPr/>
        </p:nvSpPr>
        <p:spPr>
          <a:xfrm>
            <a:off x="558641" y="3884311"/>
            <a:ext cx="2717411" cy="1296573"/>
          </a:xfrm>
          <a:prstGeom prst="rect">
            <a:avLst/>
          </a:prstGeom>
          <a:noFill/>
        </p:spPr>
        <p:txBody>
          <a:bodyPr wrap="none" rtlCol="0">
            <a:spAutoFit/>
          </a:bodyPr>
          <a:lstStyle/>
          <a:p>
            <a:pPr>
              <a:lnSpc>
                <a:spcPct val="150000"/>
              </a:lnSpc>
            </a:pPr>
            <a:r>
              <a:rPr kumimoji="1" lang="en" altLang="zh-CN" dirty="0">
                <a:latin typeface="+mn-ea"/>
              </a:rPr>
              <a:t>Proxy </a:t>
            </a:r>
            <a:r>
              <a:rPr kumimoji="1" lang="zh-CN" altLang="en-US" dirty="0">
                <a:latin typeface="+mn-ea"/>
              </a:rPr>
              <a:t>特性</a:t>
            </a:r>
          </a:p>
          <a:p>
            <a:pPr marL="285750" indent="-285750">
              <a:lnSpc>
                <a:spcPct val="150000"/>
              </a:lnSpc>
              <a:buFont typeface="Arial" panose="020B0604020202020204" pitchFamily="34" charset="0"/>
              <a:buChar char="•"/>
            </a:pPr>
            <a:r>
              <a:rPr kumimoji="1" lang="en" altLang="zh-CN" dirty="0">
                <a:latin typeface="+mn-ea"/>
              </a:rPr>
              <a:t>Stateless</a:t>
            </a:r>
            <a:r>
              <a:rPr kumimoji="1" lang="zh-CN" altLang="en" dirty="0">
                <a:latin typeface="+mn-ea"/>
              </a:rPr>
              <a:t>，</a:t>
            </a:r>
            <a:r>
              <a:rPr kumimoji="1" lang="zh-CN" altLang="en-US" dirty="0">
                <a:latin typeface="+mn-ea"/>
              </a:rPr>
              <a:t>可水平扩容</a:t>
            </a:r>
          </a:p>
          <a:p>
            <a:pPr marL="285750" indent="-285750">
              <a:lnSpc>
                <a:spcPct val="150000"/>
              </a:lnSpc>
              <a:buFont typeface="Arial" panose="020B0604020202020204" pitchFamily="34" charset="0"/>
              <a:buChar char="•"/>
            </a:pPr>
            <a:r>
              <a:rPr kumimoji="1" lang="zh-CN" altLang="en-US" dirty="0">
                <a:latin typeface="+mn-ea"/>
              </a:rPr>
              <a:t>计算型，</a:t>
            </a:r>
            <a:r>
              <a:rPr kumimoji="1" lang="en" altLang="zh-CN" dirty="0">
                <a:latin typeface="+mn-ea"/>
              </a:rPr>
              <a:t>CPU</a:t>
            </a:r>
            <a:r>
              <a:rPr kumimoji="1" lang="zh-CN" altLang="en-US" dirty="0">
                <a:latin typeface="+mn-ea"/>
              </a:rPr>
              <a:t>消耗型</a:t>
            </a:r>
          </a:p>
        </p:txBody>
      </p:sp>
    </p:spTree>
    <p:extLst>
      <p:ext uri="{BB962C8B-B14F-4D97-AF65-F5344CB8AC3E}">
        <p14:creationId xmlns:p14="http://schemas.microsoft.com/office/powerpoint/2010/main" val="3046470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7ef33ad-325e-480b-bfea-46684073dd51"/>
  <p:tag name="COMMONDATA" val="eyJoZGlkIjoiOGU3NzUzOGI1MzE5NDVhYzhlYTAxN2E5YWM2ZDEzN2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{649AACFC-EB29-B04F-B0F7-CA8172263EA6}tf16401378</Template>
  <TotalTime>4887</TotalTime>
  <Words>4597</Words>
  <Application>Microsoft Office PowerPoint</Application>
  <PresentationFormat>宽屏</PresentationFormat>
  <Paragraphs>633</Paragraphs>
  <Slides>20</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阿里巴巴普惠体 R</vt:lpstr>
      <vt:lpstr>等线</vt:lpstr>
      <vt:lpstr>黑体</vt:lpstr>
      <vt:lpstr>Microsoft YaHei</vt:lpstr>
      <vt:lpstr>Arial</vt:lpstr>
      <vt:lpstr>Office 主题​​</vt:lpstr>
      <vt:lpstr>Apache RocketMQ 5.0 Serverless化之路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K L</cp:lastModifiedBy>
  <cp:revision>625</cp:revision>
  <dcterms:created xsi:type="dcterms:W3CDTF">2022-06-28T09:26:00Z</dcterms:created>
  <dcterms:modified xsi:type="dcterms:W3CDTF">2023-10-26T14:15:10Z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C8A33F8E81B9421595D2527E982A8F26_13</vt:lpwstr>
  </property>
  <property fmtid="{D5CDD505-2E9C-101B-9397-08002B2CF9AE}" pid="3" name="KSOProductBuildVer">
    <vt:lpwstr>2052-11.1.0.12155</vt:lpwstr>
  </property>
</Properties>
</file>