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1" r:id="rId2"/>
  </p:sldMasterIdLst>
  <p:notesMasterIdLst>
    <p:notesMasterId r:id="rId26"/>
  </p:notesMasterIdLst>
  <p:sldIdLst>
    <p:sldId id="256" r:id="rId3"/>
    <p:sldId id="11088438" r:id="rId4"/>
    <p:sldId id="257" r:id="rId5"/>
    <p:sldId id="2141411430" r:id="rId6"/>
    <p:sldId id="2141411433" r:id="rId7"/>
    <p:sldId id="2141411379" r:id="rId8"/>
    <p:sldId id="2141411400" r:id="rId9"/>
    <p:sldId id="2141411427" r:id="rId10"/>
    <p:sldId id="2141411401" r:id="rId11"/>
    <p:sldId id="2141411386" r:id="rId12"/>
    <p:sldId id="2141411429" r:id="rId13"/>
    <p:sldId id="863" r:id="rId14"/>
    <p:sldId id="2141411434" r:id="rId15"/>
    <p:sldId id="862" r:id="rId16"/>
    <p:sldId id="875" r:id="rId17"/>
    <p:sldId id="865" r:id="rId18"/>
    <p:sldId id="2141411432" r:id="rId19"/>
    <p:sldId id="2141411435" r:id="rId20"/>
    <p:sldId id="2141411436" r:id="rId21"/>
    <p:sldId id="2141411437" r:id="rId22"/>
    <p:sldId id="260" r:id="rId23"/>
    <p:sldId id="2141411428" r:id="rId24"/>
    <p:sldId id="2141411431" r:id="rId25"/>
  </p:sldIdLst>
  <p:sldSz cx="24384000" cy="13716000"/>
  <p:notesSz cx="5143500" cy="9144000"/>
  <p:embeddedFontLst>
    <p:embeddedFont>
      <p:font typeface="等线" panose="02010600030101010101" pitchFamily="2" charset="-122"/>
      <p:regular r:id="rId27"/>
      <p:bold r:id="rId28"/>
    </p:embeddedFont>
    <p:embeddedFont>
      <p:font typeface="微软雅黑 Light" panose="020B0502040204020203" pitchFamily="34" charset="-122"/>
      <p:regular r:id="rId29"/>
    </p:embeddedFont>
    <p:embeddedFont>
      <p:font typeface="Microsoft YaHei UI" panose="020B0503020204020204" pitchFamily="34" charset="-122"/>
      <p:regular r:id="rId30"/>
      <p:bold r:id="rId31"/>
    </p:embeddedFont>
    <p:embeddedFont>
      <p:font typeface="微软雅黑" panose="020B0503020204020204" pitchFamily="34" charset="-122"/>
      <p:regular r:id="rId32"/>
      <p:bold r:id="rId3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6003C23-52A4-4375-8A4C-01CD26CAFC17}">
          <p14:sldIdLst>
            <p14:sldId id="256"/>
            <p14:sldId id="11088438"/>
            <p14:sldId id="257"/>
            <p14:sldId id="2141411430"/>
          </p14:sldIdLst>
        </p14:section>
        <p14:section name="压缩的21世纪" id="{05B46541-1AAC-4A3C-9751-50F37E7C28FD}">
          <p14:sldIdLst>
            <p14:sldId id="2141411433"/>
            <p14:sldId id="2141411379"/>
            <p14:sldId id="2141411400"/>
            <p14:sldId id="2141411427"/>
            <p14:sldId id="2141411401"/>
            <p14:sldId id="2141411386"/>
            <p14:sldId id="2141411429"/>
            <p14:sldId id="863"/>
          </p14:sldIdLst>
        </p14:section>
        <p14:section name="开源新态度" id="{970076E3-87AB-44DC-A3E2-CEFB7A49368E}">
          <p14:sldIdLst>
            <p14:sldId id="2141411434"/>
            <p14:sldId id="862"/>
            <p14:sldId id="875"/>
            <p14:sldId id="865"/>
            <p14:sldId id="2141411432"/>
            <p14:sldId id="2141411435"/>
            <p14:sldId id="2141411436"/>
            <p14:sldId id="2141411437"/>
            <p14:sldId id="260"/>
            <p14:sldId id="2141411428"/>
            <p14:sldId id="21414114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F896"/>
    <a:srgbClr val="E3D4E7"/>
    <a:srgbClr val="FADAD5"/>
    <a:srgbClr val="FAF3C5"/>
    <a:srgbClr val="CDFFCC"/>
    <a:srgbClr val="D5E1F7"/>
    <a:srgbClr val="BFE8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72" autoAdjust="0"/>
    <p:restoredTop sz="95086" autoAdjust="0"/>
  </p:normalViewPr>
  <p:slideViewPr>
    <p:cSldViewPr snapToGrid="0" snapToObjects="1">
      <p:cViewPr varScale="1">
        <p:scale>
          <a:sx n="35" d="100"/>
          <a:sy n="35" d="100"/>
        </p:scale>
        <p:origin x="50" y="3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24574-29D3-42C3-BA55-A51A9AB1E8C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zh-TW" altLang="en-US"/>
        </a:p>
      </dgm:t>
    </dgm:pt>
    <dgm:pt modelId="{57B7373D-45DA-42D0-B99C-8FEF20C914E3}">
      <dgm:prSet phldrT="[文本]"/>
      <dgm:spPr>
        <a:solidFill>
          <a:srgbClr val="FF0000"/>
        </a:solidFill>
      </dgm:spPr>
      <dgm:t>
        <a:bodyPr/>
        <a:lstStyle/>
        <a:p>
          <a:r>
            <a:rPr lang="zh-CN" altLang="en-US" dirty="0">
              <a:latin typeface="微软雅黑" panose="020B0503020204020204" pitchFamily="34" charset="-122"/>
              <a:ea typeface="微软雅黑" panose="020B0503020204020204" pitchFamily="34" charset="-122"/>
            </a:rPr>
            <a:t>社会</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主义</a:t>
          </a:r>
          <a:endParaRPr lang="zh-TW" altLang="en-US" dirty="0">
            <a:latin typeface="微软雅黑" panose="020B0503020204020204" pitchFamily="34" charset="-122"/>
            <a:ea typeface="微软雅黑" panose="020B0503020204020204" pitchFamily="34" charset="-122"/>
          </a:endParaRPr>
        </a:p>
      </dgm:t>
    </dgm:pt>
    <dgm:pt modelId="{59D19573-CD0D-453A-9045-6A6221CF32FF}" type="parTrans" cxnId="{1B175F35-783C-430E-9581-B2A2754E630D}">
      <dgm:prSet/>
      <dgm:spPr/>
      <dgm:t>
        <a:bodyPr/>
        <a:lstStyle/>
        <a:p>
          <a:endParaRPr lang="zh-TW" altLang="en-US"/>
        </a:p>
      </dgm:t>
    </dgm:pt>
    <dgm:pt modelId="{5E8FA9F3-3200-42BD-AE3F-6B4F6B1B69DD}" type="sibTrans" cxnId="{1B175F35-783C-430E-9581-B2A2754E630D}">
      <dgm:prSet/>
      <dgm:spPr/>
      <dgm:t>
        <a:bodyPr/>
        <a:lstStyle/>
        <a:p>
          <a:endParaRPr lang="zh-TW" altLang="en-US"/>
        </a:p>
      </dgm:t>
    </dgm:pt>
    <dgm:pt modelId="{0C760E7B-6DDC-40A1-A3E9-89E58B0C57A7}">
      <dgm:prSet phldrT="[文本]"/>
      <dgm:spPr>
        <a:solidFill>
          <a:srgbClr val="0070C0"/>
        </a:solidFill>
      </dgm:spPr>
      <dgm:t>
        <a:bodyPr/>
        <a:lstStyle/>
        <a:p>
          <a:r>
            <a:rPr lang="zh-CN" altLang="en-US" dirty="0">
              <a:latin typeface="微软雅黑" panose="020B0503020204020204" pitchFamily="34" charset="-122"/>
              <a:ea typeface="微软雅黑" panose="020B0503020204020204" pitchFamily="34" charset="-122"/>
            </a:rPr>
            <a:t>资本</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主义</a:t>
          </a:r>
          <a:endParaRPr lang="zh-TW" altLang="en-US" dirty="0">
            <a:latin typeface="微软雅黑" panose="020B0503020204020204" pitchFamily="34" charset="-122"/>
            <a:ea typeface="微软雅黑" panose="020B0503020204020204" pitchFamily="34" charset="-122"/>
          </a:endParaRPr>
        </a:p>
      </dgm:t>
    </dgm:pt>
    <dgm:pt modelId="{52A9CBEA-701F-46F8-A6D8-39D11CEC098C}" type="parTrans" cxnId="{C39B7A5B-8919-41C4-B4BA-4642F9A33F3A}">
      <dgm:prSet/>
      <dgm:spPr/>
      <dgm:t>
        <a:bodyPr/>
        <a:lstStyle/>
        <a:p>
          <a:endParaRPr lang="zh-TW" altLang="en-US"/>
        </a:p>
      </dgm:t>
    </dgm:pt>
    <dgm:pt modelId="{33D572DA-B168-4521-8C34-482F0948E937}" type="sibTrans" cxnId="{C39B7A5B-8919-41C4-B4BA-4642F9A33F3A}">
      <dgm:prSet/>
      <dgm:spPr/>
      <dgm:t>
        <a:bodyPr/>
        <a:lstStyle/>
        <a:p>
          <a:endParaRPr lang="zh-TW" altLang="en-US"/>
        </a:p>
      </dgm:t>
    </dgm:pt>
    <dgm:pt modelId="{73457DDC-F0F7-4017-A885-61EB3DAE83F8}">
      <dgm:prSet phldrT="[文本]"/>
      <dgm:spPr>
        <a:solidFill>
          <a:srgbClr val="92D050"/>
        </a:solidFill>
      </dgm:spPr>
      <dgm:t>
        <a:bodyPr/>
        <a:lstStyle/>
        <a:p>
          <a:r>
            <a:rPr lang="zh-CN" altLang="en-US" dirty="0">
              <a:latin typeface="微软雅黑" panose="020B0503020204020204" pitchFamily="34" charset="-122"/>
              <a:ea typeface="微软雅黑" panose="020B0503020204020204" pitchFamily="34" charset="-122"/>
            </a:rPr>
            <a:t>智能</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公民</a:t>
          </a:r>
          <a:endParaRPr lang="zh-TW" altLang="en-US" dirty="0">
            <a:latin typeface="微软雅黑" panose="020B0503020204020204" pitchFamily="34" charset="-122"/>
            <a:ea typeface="微软雅黑" panose="020B0503020204020204" pitchFamily="34" charset="-122"/>
          </a:endParaRPr>
        </a:p>
      </dgm:t>
    </dgm:pt>
    <dgm:pt modelId="{7B3F73A8-8A1E-4BA6-969B-F9A8EE9D0F4B}" type="sibTrans" cxnId="{8E04818A-E12A-464E-A2B1-209070A2CFE9}">
      <dgm:prSet/>
      <dgm:spPr/>
      <dgm:t>
        <a:bodyPr/>
        <a:lstStyle/>
        <a:p>
          <a:endParaRPr lang="zh-TW" altLang="en-US"/>
        </a:p>
      </dgm:t>
    </dgm:pt>
    <dgm:pt modelId="{94EA8036-7ABF-4147-B14D-69B55C690B95}" type="parTrans" cxnId="{8E04818A-E12A-464E-A2B1-209070A2CFE9}">
      <dgm:prSet/>
      <dgm:spPr/>
      <dgm:t>
        <a:bodyPr/>
        <a:lstStyle/>
        <a:p>
          <a:endParaRPr lang="zh-TW" altLang="en-US"/>
        </a:p>
      </dgm:t>
    </dgm:pt>
    <dgm:pt modelId="{F6A98814-BBE3-475E-B737-41BA2AAAC631}" type="pres">
      <dgm:prSet presAssocID="{B0124574-29D3-42C3-BA55-A51A9AB1E8C8}" presName="cycle" presStyleCnt="0">
        <dgm:presLayoutVars>
          <dgm:dir/>
          <dgm:resizeHandles val="exact"/>
        </dgm:presLayoutVars>
      </dgm:prSet>
      <dgm:spPr/>
    </dgm:pt>
    <dgm:pt modelId="{55B7A9E8-0445-45DA-A84B-1274C4D4444F}" type="pres">
      <dgm:prSet presAssocID="{57B7373D-45DA-42D0-B99C-8FEF20C914E3}" presName="node" presStyleLbl="node1" presStyleIdx="0" presStyleCnt="3" custRadScaleRad="101293" custRadScaleInc="14836">
        <dgm:presLayoutVars>
          <dgm:bulletEnabled val="1"/>
        </dgm:presLayoutVars>
      </dgm:prSet>
      <dgm:spPr/>
    </dgm:pt>
    <dgm:pt modelId="{9CA75E39-3819-4D54-B5A4-E37FA040047D}" type="pres">
      <dgm:prSet presAssocID="{5E8FA9F3-3200-42BD-AE3F-6B4F6B1B69DD}" presName="sibTrans" presStyleLbl="sibTrans2D1" presStyleIdx="0" presStyleCnt="3" custLinFactNeighborX="-23238" custLinFactNeighborY="3336"/>
      <dgm:spPr/>
    </dgm:pt>
    <dgm:pt modelId="{BF7B8A4A-DAEE-4607-9317-1D211DEB51FB}" type="pres">
      <dgm:prSet presAssocID="{5E8FA9F3-3200-42BD-AE3F-6B4F6B1B69DD}" presName="connectorText" presStyleLbl="sibTrans2D1" presStyleIdx="0" presStyleCnt="3"/>
      <dgm:spPr/>
    </dgm:pt>
    <dgm:pt modelId="{2B4DBDB0-1F4E-490D-89C9-9550EC2D4A68}" type="pres">
      <dgm:prSet presAssocID="{0C760E7B-6DDC-40A1-A3E9-89E58B0C57A7}" presName="node" presStyleLbl="node1" presStyleIdx="1" presStyleCnt="3" custRadScaleRad="97070" custRadScaleInc="204958">
        <dgm:presLayoutVars>
          <dgm:bulletEnabled val="1"/>
        </dgm:presLayoutVars>
      </dgm:prSet>
      <dgm:spPr/>
    </dgm:pt>
    <dgm:pt modelId="{964FC38B-2655-4B11-9FC0-CB4D04F0C5FC}" type="pres">
      <dgm:prSet presAssocID="{33D572DA-B168-4521-8C34-482F0948E937}" presName="sibTrans" presStyleLbl="sibTrans2D1" presStyleIdx="1" presStyleCnt="3"/>
      <dgm:spPr/>
    </dgm:pt>
    <dgm:pt modelId="{EB1EAB8E-6A03-455E-9658-79BBB1392112}" type="pres">
      <dgm:prSet presAssocID="{33D572DA-B168-4521-8C34-482F0948E937}" presName="connectorText" presStyleLbl="sibTrans2D1" presStyleIdx="1" presStyleCnt="3"/>
      <dgm:spPr/>
    </dgm:pt>
    <dgm:pt modelId="{475F425E-0851-43E1-BE78-C1DC5CEAB989}" type="pres">
      <dgm:prSet presAssocID="{73457DDC-F0F7-4017-A885-61EB3DAE83F8}" presName="node" presStyleLbl="node1" presStyleIdx="2" presStyleCnt="3" custRadScaleRad="111695" custRadScaleInc="-205609">
        <dgm:presLayoutVars>
          <dgm:bulletEnabled val="1"/>
        </dgm:presLayoutVars>
      </dgm:prSet>
      <dgm:spPr/>
    </dgm:pt>
    <dgm:pt modelId="{F11E1A33-86B4-4270-B14F-86C2E94CE8E2}" type="pres">
      <dgm:prSet presAssocID="{7B3F73A8-8A1E-4BA6-969B-F9A8EE9D0F4B}" presName="sibTrans" presStyleLbl="sibTrans2D1" presStyleIdx="2" presStyleCnt="3"/>
      <dgm:spPr/>
    </dgm:pt>
    <dgm:pt modelId="{73EADCF6-7B54-4DE5-93B8-B4EEC6F0B9C8}" type="pres">
      <dgm:prSet presAssocID="{7B3F73A8-8A1E-4BA6-969B-F9A8EE9D0F4B}" presName="connectorText" presStyleLbl="sibTrans2D1" presStyleIdx="2" presStyleCnt="3"/>
      <dgm:spPr/>
    </dgm:pt>
  </dgm:ptLst>
  <dgm:cxnLst>
    <dgm:cxn modelId="{1B175F35-783C-430E-9581-B2A2754E630D}" srcId="{B0124574-29D3-42C3-BA55-A51A9AB1E8C8}" destId="{57B7373D-45DA-42D0-B99C-8FEF20C914E3}" srcOrd="0" destOrd="0" parTransId="{59D19573-CD0D-453A-9045-6A6221CF32FF}" sibTransId="{5E8FA9F3-3200-42BD-AE3F-6B4F6B1B69DD}"/>
    <dgm:cxn modelId="{8CA45F38-DABC-48F8-899B-A3C5743CD591}" type="presOf" srcId="{33D572DA-B168-4521-8C34-482F0948E937}" destId="{964FC38B-2655-4B11-9FC0-CB4D04F0C5FC}" srcOrd="0" destOrd="0" presId="urn:microsoft.com/office/officeart/2005/8/layout/cycle2"/>
    <dgm:cxn modelId="{C39B7A5B-8919-41C4-B4BA-4642F9A33F3A}" srcId="{B0124574-29D3-42C3-BA55-A51A9AB1E8C8}" destId="{0C760E7B-6DDC-40A1-A3E9-89E58B0C57A7}" srcOrd="1" destOrd="0" parTransId="{52A9CBEA-701F-46F8-A6D8-39D11CEC098C}" sibTransId="{33D572DA-B168-4521-8C34-482F0948E937}"/>
    <dgm:cxn modelId="{09E11761-7B2C-4B77-B300-46284A21AAE7}" type="presOf" srcId="{0C760E7B-6DDC-40A1-A3E9-89E58B0C57A7}" destId="{2B4DBDB0-1F4E-490D-89C9-9550EC2D4A68}" srcOrd="0" destOrd="0" presId="urn:microsoft.com/office/officeart/2005/8/layout/cycle2"/>
    <dgm:cxn modelId="{DEB1384D-DDD0-4FDD-A404-E62B7845ADB1}" type="presOf" srcId="{5E8FA9F3-3200-42BD-AE3F-6B4F6B1B69DD}" destId="{9CA75E39-3819-4D54-B5A4-E37FA040047D}" srcOrd="0" destOrd="0" presId="urn:microsoft.com/office/officeart/2005/8/layout/cycle2"/>
    <dgm:cxn modelId="{6EBE1878-5EA1-4C8A-B64F-21943FA8AD5F}" type="presOf" srcId="{7B3F73A8-8A1E-4BA6-969B-F9A8EE9D0F4B}" destId="{F11E1A33-86B4-4270-B14F-86C2E94CE8E2}" srcOrd="0" destOrd="0" presId="urn:microsoft.com/office/officeart/2005/8/layout/cycle2"/>
    <dgm:cxn modelId="{C8249E81-3698-4C13-AE9D-57307F622E68}" type="presOf" srcId="{5E8FA9F3-3200-42BD-AE3F-6B4F6B1B69DD}" destId="{BF7B8A4A-DAEE-4607-9317-1D211DEB51FB}" srcOrd="1" destOrd="0" presId="urn:microsoft.com/office/officeart/2005/8/layout/cycle2"/>
    <dgm:cxn modelId="{E3C8F586-8C8C-440A-B0B5-BD7943304900}" type="presOf" srcId="{73457DDC-F0F7-4017-A885-61EB3DAE83F8}" destId="{475F425E-0851-43E1-BE78-C1DC5CEAB989}" srcOrd="0" destOrd="0" presId="urn:microsoft.com/office/officeart/2005/8/layout/cycle2"/>
    <dgm:cxn modelId="{8E04818A-E12A-464E-A2B1-209070A2CFE9}" srcId="{B0124574-29D3-42C3-BA55-A51A9AB1E8C8}" destId="{73457DDC-F0F7-4017-A885-61EB3DAE83F8}" srcOrd="2" destOrd="0" parTransId="{94EA8036-7ABF-4147-B14D-69B55C690B95}" sibTransId="{7B3F73A8-8A1E-4BA6-969B-F9A8EE9D0F4B}"/>
    <dgm:cxn modelId="{829FC192-524C-4BB2-A72B-C4B1510A7B2E}" type="presOf" srcId="{B0124574-29D3-42C3-BA55-A51A9AB1E8C8}" destId="{F6A98814-BBE3-475E-B737-41BA2AAAC631}" srcOrd="0" destOrd="0" presId="urn:microsoft.com/office/officeart/2005/8/layout/cycle2"/>
    <dgm:cxn modelId="{054033AE-1850-4BE9-B3C1-4075D4D14AA6}" type="presOf" srcId="{33D572DA-B168-4521-8C34-482F0948E937}" destId="{EB1EAB8E-6A03-455E-9658-79BBB1392112}" srcOrd="1" destOrd="0" presId="urn:microsoft.com/office/officeart/2005/8/layout/cycle2"/>
    <dgm:cxn modelId="{5687FEB2-B74A-47D6-83BF-B1027A59DDEB}" type="presOf" srcId="{57B7373D-45DA-42D0-B99C-8FEF20C914E3}" destId="{55B7A9E8-0445-45DA-A84B-1274C4D4444F}" srcOrd="0" destOrd="0" presId="urn:microsoft.com/office/officeart/2005/8/layout/cycle2"/>
    <dgm:cxn modelId="{A76298FC-A2A8-42BE-BBE6-A6772B06A145}" type="presOf" srcId="{7B3F73A8-8A1E-4BA6-969B-F9A8EE9D0F4B}" destId="{73EADCF6-7B54-4DE5-93B8-B4EEC6F0B9C8}" srcOrd="1" destOrd="0" presId="urn:microsoft.com/office/officeart/2005/8/layout/cycle2"/>
    <dgm:cxn modelId="{1D79DF41-19BE-48FC-92E4-806C6E7684F4}" type="presParOf" srcId="{F6A98814-BBE3-475E-B737-41BA2AAAC631}" destId="{55B7A9E8-0445-45DA-A84B-1274C4D4444F}" srcOrd="0" destOrd="0" presId="urn:microsoft.com/office/officeart/2005/8/layout/cycle2"/>
    <dgm:cxn modelId="{1920B851-D83E-4DCD-AA41-5BAAB745447C}" type="presParOf" srcId="{F6A98814-BBE3-475E-B737-41BA2AAAC631}" destId="{9CA75E39-3819-4D54-B5A4-E37FA040047D}" srcOrd="1" destOrd="0" presId="urn:microsoft.com/office/officeart/2005/8/layout/cycle2"/>
    <dgm:cxn modelId="{662CE41C-1C8C-4B4D-BD02-C879311873EC}" type="presParOf" srcId="{9CA75E39-3819-4D54-B5A4-E37FA040047D}" destId="{BF7B8A4A-DAEE-4607-9317-1D211DEB51FB}" srcOrd="0" destOrd="0" presId="urn:microsoft.com/office/officeart/2005/8/layout/cycle2"/>
    <dgm:cxn modelId="{1F71F46B-87AD-4B51-B073-A1CA748971D6}" type="presParOf" srcId="{F6A98814-BBE3-475E-B737-41BA2AAAC631}" destId="{2B4DBDB0-1F4E-490D-89C9-9550EC2D4A68}" srcOrd="2" destOrd="0" presId="urn:microsoft.com/office/officeart/2005/8/layout/cycle2"/>
    <dgm:cxn modelId="{D1CCCBAC-7782-418A-B625-5E5A9DD7BF6E}" type="presParOf" srcId="{F6A98814-BBE3-475E-B737-41BA2AAAC631}" destId="{964FC38B-2655-4B11-9FC0-CB4D04F0C5FC}" srcOrd="3" destOrd="0" presId="urn:microsoft.com/office/officeart/2005/8/layout/cycle2"/>
    <dgm:cxn modelId="{B88F10C2-CA99-460E-B218-C5695EC0C981}" type="presParOf" srcId="{964FC38B-2655-4B11-9FC0-CB4D04F0C5FC}" destId="{EB1EAB8E-6A03-455E-9658-79BBB1392112}" srcOrd="0" destOrd="0" presId="urn:microsoft.com/office/officeart/2005/8/layout/cycle2"/>
    <dgm:cxn modelId="{9F410163-5F2C-461D-9E12-8149DE0FEF1B}" type="presParOf" srcId="{F6A98814-BBE3-475E-B737-41BA2AAAC631}" destId="{475F425E-0851-43E1-BE78-C1DC5CEAB989}" srcOrd="4" destOrd="0" presId="urn:microsoft.com/office/officeart/2005/8/layout/cycle2"/>
    <dgm:cxn modelId="{EC5C2061-CD96-42E6-BA50-6CB2C139A33F}" type="presParOf" srcId="{F6A98814-BBE3-475E-B737-41BA2AAAC631}" destId="{F11E1A33-86B4-4270-B14F-86C2E94CE8E2}" srcOrd="5" destOrd="0" presId="urn:microsoft.com/office/officeart/2005/8/layout/cycle2"/>
    <dgm:cxn modelId="{7AB751D0-DACC-4104-BEC6-B4DCFE77A7CA}" type="presParOf" srcId="{F11E1A33-86B4-4270-B14F-86C2E94CE8E2}" destId="{73EADCF6-7B54-4DE5-93B8-B4EEC6F0B9C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7A9E8-0445-45DA-A84B-1274C4D4444F}">
      <dsp:nvSpPr>
        <dsp:cNvPr id="0" name=""/>
        <dsp:cNvSpPr/>
      </dsp:nvSpPr>
      <dsp:spPr>
        <a:xfrm>
          <a:off x="5760856" y="0"/>
          <a:ext cx="3924972" cy="392497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zh-CN" altLang="en-US" sz="5500" kern="1200" dirty="0">
              <a:latin typeface="微软雅黑" panose="020B0503020204020204" pitchFamily="34" charset="-122"/>
              <a:ea typeface="微软雅黑" panose="020B0503020204020204" pitchFamily="34" charset="-122"/>
            </a:rPr>
            <a:t>社会</a:t>
          </a:r>
          <a:endParaRPr lang="en-US" altLang="zh-CN" sz="5500" kern="1200" dirty="0">
            <a:latin typeface="微软雅黑" panose="020B0503020204020204" pitchFamily="34" charset="-122"/>
            <a:ea typeface="微软雅黑" panose="020B0503020204020204" pitchFamily="34" charset="-122"/>
          </a:endParaRPr>
        </a:p>
        <a:p>
          <a:pPr marL="0" lvl="0" indent="0" algn="ctr" defTabSz="2444750">
            <a:lnSpc>
              <a:spcPct val="90000"/>
            </a:lnSpc>
            <a:spcBef>
              <a:spcPct val="0"/>
            </a:spcBef>
            <a:spcAft>
              <a:spcPct val="35000"/>
            </a:spcAft>
            <a:buNone/>
          </a:pPr>
          <a:r>
            <a:rPr lang="zh-CN" altLang="en-US" sz="5500" kern="1200" dirty="0">
              <a:latin typeface="微软雅黑" panose="020B0503020204020204" pitchFamily="34" charset="-122"/>
              <a:ea typeface="微软雅黑" panose="020B0503020204020204" pitchFamily="34" charset="-122"/>
            </a:rPr>
            <a:t>主义</a:t>
          </a:r>
          <a:endParaRPr lang="zh-TW" altLang="en-US" sz="5500" kern="1200" dirty="0">
            <a:latin typeface="微软雅黑" panose="020B0503020204020204" pitchFamily="34" charset="-122"/>
            <a:ea typeface="微软雅黑" panose="020B0503020204020204" pitchFamily="34" charset="-122"/>
          </a:endParaRPr>
        </a:p>
      </dsp:txBody>
      <dsp:txXfrm>
        <a:off x="6335655" y="574799"/>
        <a:ext cx="2775374" cy="2775374"/>
      </dsp:txXfrm>
    </dsp:sp>
    <dsp:sp modelId="{9CA75E39-3819-4D54-B5A4-E37FA040047D}">
      <dsp:nvSpPr>
        <dsp:cNvPr id="0" name=""/>
        <dsp:cNvSpPr/>
      </dsp:nvSpPr>
      <dsp:spPr>
        <a:xfrm rot="7518946">
          <a:off x="5192773" y="3772127"/>
          <a:ext cx="1106796" cy="13246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zh-TW" altLang="en-US" sz="4400" kern="1200"/>
        </a:p>
      </dsp:txBody>
      <dsp:txXfrm rot="10800000">
        <a:off x="5454765" y="3901595"/>
        <a:ext cx="774757" cy="794806"/>
      </dsp:txXfrm>
    </dsp:sp>
    <dsp:sp modelId="{2B4DBDB0-1F4E-490D-89C9-9550EC2D4A68}">
      <dsp:nvSpPr>
        <dsp:cNvPr id="0" name=""/>
        <dsp:cNvSpPr/>
      </dsp:nvSpPr>
      <dsp:spPr>
        <a:xfrm>
          <a:off x="2284693" y="4906698"/>
          <a:ext cx="3924972" cy="3924972"/>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zh-CN" altLang="en-US" sz="5500" kern="1200" dirty="0">
              <a:latin typeface="微软雅黑" panose="020B0503020204020204" pitchFamily="34" charset="-122"/>
              <a:ea typeface="微软雅黑" panose="020B0503020204020204" pitchFamily="34" charset="-122"/>
            </a:rPr>
            <a:t>资本</a:t>
          </a:r>
          <a:endParaRPr lang="en-US" altLang="zh-CN" sz="5500" kern="1200" dirty="0">
            <a:latin typeface="微软雅黑" panose="020B0503020204020204" pitchFamily="34" charset="-122"/>
            <a:ea typeface="微软雅黑" panose="020B0503020204020204" pitchFamily="34" charset="-122"/>
          </a:endParaRPr>
        </a:p>
        <a:p>
          <a:pPr marL="0" lvl="0" indent="0" algn="ctr" defTabSz="2444750">
            <a:lnSpc>
              <a:spcPct val="90000"/>
            </a:lnSpc>
            <a:spcBef>
              <a:spcPct val="0"/>
            </a:spcBef>
            <a:spcAft>
              <a:spcPct val="35000"/>
            </a:spcAft>
            <a:buNone/>
          </a:pPr>
          <a:r>
            <a:rPr lang="zh-CN" altLang="en-US" sz="5500" kern="1200" dirty="0">
              <a:latin typeface="微软雅黑" panose="020B0503020204020204" pitchFamily="34" charset="-122"/>
              <a:ea typeface="微软雅黑" panose="020B0503020204020204" pitchFamily="34" charset="-122"/>
            </a:rPr>
            <a:t>主义</a:t>
          </a:r>
          <a:endParaRPr lang="zh-TW" altLang="en-US" sz="5500" kern="1200" dirty="0">
            <a:latin typeface="微软雅黑" panose="020B0503020204020204" pitchFamily="34" charset="-122"/>
            <a:ea typeface="微软雅黑" panose="020B0503020204020204" pitchFamily="34" charset="-122"/>
          </a:endParaRPr>
        </a:p>
      </dsp:txBody>
      <dsp:txXfrm>
        <a:off x="2859492" y="5481497"/>
        <a:ext cx="2775374" cy="2775374"/>
      </dsp:txXfrm>
    </dsp:sp>
    <dsp:sp modelId="{964FC38B-2655-4B11-9FC0-CB4D04F0C5FC}">
      <dsp:nvSpPr>
        <dsp:cNvPr id="0" name=""/>
        <dsp:cNvSpPr/>
      </dsp:nvSpPr>
      <dsp:spPr>
        <a:xfrm rot="110041">
          <a:off x="6740205" y="6307198"/>
          <a:ext cx="1281988" cy="13246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zh-TW" altLang="en-US" sz="4400" kern="1200"/>
        </a:p>
      </dsp:txBody>
      <dsp:txXfrm>
        <a:off x="6740304" y="6565980"/>
        <a:ext cx="897392" cy="794806"/>
      </dsp:txXfrm>
    </dsp:sp>
    <dsp:sp modelId="{475F425E-0851-43E1-BE78-C1DC5CEAB989}">
      <dsp:nvSpPr>
        <dsp:cNvPr id="0" name=""/>
        <dsp:cNvSpPr/>
      </dsp:nvSpPr>
      <dsp:spPr>
        <a:xfrm>
          <a:off x="8625262" y="5109727"/>
          <a:ext cx="3924972" cy="392497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zh-CN" altLang="en-US" sz="5500" kern="1200" dirty="0">
              <a:latin typeface="微软雅黑" panose="020B0503020204020204" pitchFamily="34" charset="-122"/>
              <a:ea typeface="微软雅黑" panose="020B0503020204020204" pitchFamily="34" charset="-122"/>
            </a:rPr>
            <a:t>智能</a:t>
          </a:r>
          <a:endParaRPr lang="en-US" altLang="zh-CN" sz="5500" kern="1200" dirty="0">
            <a:latin typeface="微软雅黑" panose="020B0503020204020204" pitchFamily="34" charset="-122"/>
            <a:ea typeface="微软雅黑" panose="020B0503020204020204" pitchFamily="34" charset="-122"/>
          </a:endParaRPr>
        </a:p>
        <a:p>
          <a:pPr marL="0" lvl="0" indent="0" algn="ctr" defTabSz="2444750">
            <a:lnSpc>
              <a:spcPct val="90000"/>
            </a:lnSpc>
            <a:spcBef>
              <a:spcPct val="0"/>
            </a:spcBef>
            <a:spcAft>
              <a:spcPct val="35000"/>
            </a:spcAft>
            <a:buNone/>
          </a:pPr>
          <a:r>
            <a:rPr lang="zh-CN" altLang="en-US" sz="5500" kern="1200" dirty="0">
              <a:latin typeface="微软雅黑" panose="020B0503020204020204" pitchFamily="34" charset="-122"/>
              <a:ea typeface="微软雅黑" panose="020B0503020204020204" pitchFamily="34" charset="-122"/>
            </a:rPr>
            <a:t>公民</a:t>
          </a:r>
          <a:endParaRPr lang="zh-TW" altLang="en-US" sz="5500" kern="1200" dirty="0">
            <a:latin typeface="微软雅黑" panose="020B0503020204020204" pitchFamily="34" charset="-122"/>
            <a:ea typeface="微软雅黑" panose="020B0503020204020204" pitchFamily="34" charset="-122"/>
          </a:endParaRPr>
        </a:p>
      </dsp:txBody>
      <dsp:txXfrm>
        <a:off x="9200061" y="5684526"/>
        <a:ext cx="2775374" cy="2775374"/>
      </dsp:txXfrm>
    </dsp:sp>
    <dsp:sp modelId="{F11E1A33-86B4-4270-B14F-86C2E94CE8E2}">
      <dsp:nvSpPr>
        <dsp:cNvPr id="0" name=""/>
        <dsp:cNvSpPr/>
      </dsp:nvSpPr>
      <dsp:spPr>
        <a:xfrm rot="14443555">
          <a:off x="8657516" y="3880300"/>
          <a:ext cx="1024412" cy="13246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zh-TW" altLang="en-US" sz="4400" kern="1200"/>
        </a:p>
      </dsp:txBody>
      <dsp:txXfrm rot="10800000">
        <a:off x="8886317" y="4279274"/>
        <a:ext cx="717088" cy="79480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228850" cy="458788"/>
          </a:xfrm>
          <a:prstGeom prst="rect">
            <a:avLst/>
          </a:prstGeom>
        </p:spPr>
        <p:txBody>
          <a:bodyPr vert="horz" lIns="91440" tIns="45720" rIns="91440" bIns="45720" rtlCol="0"/>
          <a:lstStyle>
            <a:lvl1pPr algn="l">
              <a:defRPr sz="1200"/>
            </a:lvl1pPr>
          </a:lstStyle>
          <a:p>
            <a:endParaRPr lang="zh-TW" altLang="en-US"/>
          </a:p>
        </p:txBody>
      </p:sp>
      <p:sp>
        <p:nvSpPr>
          <p:cNvPr id="3" name="日期占位符 2"/>
          <p:cNvSpPr>
            <a:spLocks noGrp="1"/>
          </p:cNvSpPr>
          <p:nvPr>
            <p:ph type="dt" idx="1"/>
          </p:nvPr>
        </p:nvSpPr>
        <p:spPr>
          <a:xfrm>
            <a:off x="2913063" y="0"/>
            <a:ext cx="2228850" cy="458788"/>
          </a:xfrm>
          <a:prstGeom prst="rect">
            <a:avLst/>
          </a:prstGeom>
        </p:spPr>
        <p:txBody>
          <a:bodyPr vert="horz" lIns="91440" tIns="45720" rIns="91440" bIns="45720" rtlCol="0"/>
          <a:lstStyle>
            <a:lvl1pPr algn="r">
              <a:defRPr sz="1200"/>
            </a:lvl1pPr>
          </a:lstStyle>
          <a:p>
            <a:fld id="{7B2A49C3-D69D-408A-84BB-10D4B7DD3536}" type="datetimeFigureOut">
              <a:rPr lang="zh-TW" altLang="en-US" smtClean="0"/>
              <a:t>2024/10/31</a:t>
            </a:fld>
            <a:endParaRPr lang="zh-TW" altLang="en-US"/>
          </a:p>
        </p:txBody>
      </p:sp>
      <p:sp>
        <p:nvSpPr>
          <p:cNvPr id="4" name="幻灯片图像占位符 3"/>
          <p:cNvSpPr>
            <a:spLocks noGrp="1" noRot="1" noChangeAspect="1"/>
          </p:cNvSpPr>
          <p:nvPr>
            <p:ph type="sldImg" idx="2"/>
          </p:nvPr>
        </p:nvSpPr>
        <p:spPr>
          <a:xfrm>
            <a:off x="-17145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备注占位符 4"/>
          <p:cNvSpPr>
            <a:spLocks noGrp="1"/>
          </p:cNvSpPr>
          <p:nvPr>
            <p:ph type="body" sz="quarter" idx="3"/>
          </p:nvPr>
        </p:nvSpPr>
        <p:spPr>
          <a:xfrm>
            <a:off x="514350" y="4400550"/>
            <a:ext cx="41148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6" name="页脚占位符 5"/>
          <p:cNvSpPr>
            <a:spLocks noGrp="1"/>
          </p:cNvSpPr>
          <p:nvPr>
            <p:ph type="ftr" sz="quarter" idx="4"/>
          </p:nvPr>
        </p:nvSpPr>
        <p:spPr>
          <a:xfrm>
            <a:off x="0" y="8685213"/>
            <a:ext cx="2228850" cy="458787"/>
          </a:xfrm>
          <a:prstGeom prst="rect">
            <a:avLst/>
          </a:prstGeom>
        </p:spPr>
        <p:txBody>
          <a:bodyPr vert="horz" lIns="91440" tIns="45720" rIns="91440" bIns="45720" rtlCol="0" anchor="b"/>
          <a:lstStyle>
            <a:lvl1pPr algn="l">
              <a:defRPr sz="1200"/>
            </a:lvl1pPr>
          </a:lstStyle>
          <a:p>
            <a:endParaRPr lang="zh-TW" altLang="en-US"/>
          </a:p>
        </p:txBody>
      </p:sp>
      <p:sp>
        <p:nvSpPr>
          <p:cNvPr id="7" name="灯片编号占位符 6"/>
          <p:cNvSpPr>
            <a:spLocks noGrp="1"/>
          </p:cNvSpPr>
          <p:nvPr>
            <p:ph type="sldNum" sz="quarter" idx="5"/>
          </p:nvPr>
        </p:nvSpPr>
        <p:spPr>
          <a:xfrm>
            <a:off x="2913063" y="8685213"/>
            <a:ext cx="2228850" cy="458787"/>
          </a:xfrm>
          <a:prstGeom prst="rect">
            <a:avLst/>
          </a:prstGeom>
        </p:spPr>
        <p:txBody>
          <a:bodyPr vert="horz" lIns="91440" tIns="45720" rIns="91440" bIns="45720" rtlCol="0" anchor="b"/>
          <a:lstStyle>
            <a:lvl1pPr algn="r">
              <a:defRPr sz="1200"/>
            </a:lvl1pPr>
          </a:lstStyle>
          <a:p>
            <a:fld id="{F05613A8-5AE5-492A-8E90-BF89604D0163}" type="slidenum">
              <a:rPr lang="zh-TW" altLang="en-US" smtClean="0"/>
              <a:t>‹#›</a:t>
            </a:fld>
            <a:endParaRPr lang="zh-TW" altLang="en-US"/>
          </a:p>
        </p:txBody>
      </p:sp>
    </p:spTree>
    <p:extLst>
      <p:ext uri="{BB962C8B-B14F-4D97-AF65-F5344CB8AC3E}">
        <p14:creationId xmlns:p14="http://schemas.microsoft.com/office/powerpoint/2010/main" val="141287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zh.wikipedia.org/wiki/%E5%90%B4%E6%81%A9%E8%BE%BE#cite_note-2" TargetMode="External"/><Relationship Id="rId18" Type="http://schemas.openxmlformats.org/officeDocument/2006/relationships/hyperlink" Target="https://zh.wikipedia.org/wiki/%E5%90%B4%E6%81%A9%E8%BE%BE#cite_note-6" TargetMode="External"/><Relationship Id="rId26" Type="http://schemas.openxmlformats.org/officeDocument/2006/relationships/hyperlink" Target="https://zh.wikipedia.org/wiki/%E6%9D%8E%E9%A3%9B%E9%A3%9B#cite_note-profile-3" TargetMode="External"/><Relationship Id="rId21" Type="http://schemas.openxmlformats.org/officeDocument/2006/relationships/hyperlink" Target="https://zh.wikipedia.org/wiki/%E6%96%AF%E5%9D%A6%E7%A6%8F%E5%A4%A7%E5%AD%B8" TargetMode="External"/><Relationship Id="rId34" Type="http://schemas.openxmlformats.org/officeDocument/2006/relationships/hyperlink" Target="https://zh.wikipedia.org/wiki/%E8%AE%A1%E7%AE%97%E6%9C%BA%E8%A7%86%E8%A7%89" TargetMode="External"/><Relationship Id="rId7" Type="http://schemas.openxmlformats.org/officeDocument/2006/relationships/hyperlink" Target="https://zh.wikipedia.org/w/index.php?title=%E6%96%AF%E5%9D%A6%E7%A6%8F%E4%BA%BA%E5%B7%A5%E6%99%BA%E8%83%BD%E5%AE%9E%E9%AA%8C%E5%AE%A4&amp;action=edit&amp;redlink=1" TargetMode="External"/><Relationship Id="rId12" Type="http://schemas.openxmlformats.org/officeDocument/2006/relationships/hyperlink" Target="https://zh.wikipedia.org/wiki/%E4%BA%BA%E5%B7%A5%E7%A5%9E%E7%BB%8F%E7%BD%91%E7%BB%9C" TargetMode="External"/><Relationship Id="rId17" Type="http://schemas.openxmlformats.org/officeDocument/2006/relationships/hyperlink" Target="https://zh.wikipedia.org/wiki/%E5%90%B4%E6%81%A9%E8%BE%BE#cite_note-5" TargetMode="External"/><Relationship Id="rId25" Type="http://schemas.openxmlformats.org/officeDocument/2006/relationships/hyperlink" Target="https://zh.wikipedia.org/wiki/%E7%BE%8E%E5%9B%BD%E5%9B%BD%E5%AE%B6%E5%8C%BB%E5%AD%A6%E9%99%A2" TargetMode="External"/><Relationship Id="rId33" Type="http://schemas.openxmlformats.org/officeDocument/2006/relationships/hyperlink" Target="https://zh.wikipedia.org/wiki/%E6%9D%8E%E9%A3%9B%E9%A3%9B#cite_note-8" TargetMode="External"/><Relationship Id="rId2" Type="http://schemas.openxmlformats.org/officeDocument/2006/relationships/slide" Target="../slides/slide9.xml"/><Relationship Id="rId16" Type="http://schemas.openxmlformats.org/officeDocument/2006/relationships/hyperlink" Target="https://zh.wikipedia.org/wiki/%E5%90%B4%E6%81%A9%E8%BE%BE#cite_note-4" TargetMode="External"/><Relationship Id="rId20" Type="http://schemas.openxmlformats.org/officeDocument/2006/relationships/hyperlink" Target="https://zh.wikipedia.org/w/index.php?title=Landing.ai&amp;action=edit&amp;redlink=1" TargetMode="External"/><Relationship Id="rId29" Type="http://schemas.openxmlformats.org/officeDocument/2006/relationships/hyperlink" Target="https://zh.wikipedia.org/wiki/%E6%9D%8E%E9%A3%9B%E9%A3%9B#cite_note-5" TargetMode="External"/><Relationship Id="rId1" Type="http://schemas.openxmlformats.org/officeDocument/2006/relationships/notesMaster" Target="../notesMasters/notesMaster1.xml"/><Relationship Id="rId6" Type="http://schemas.openxmlformats.org/officeDocument/2006/relationships/hyperlink" Target="https://zh.wikipedia.org/wiki/%E5%89%AF%E6%95%99%E6%8E%88" TargetMode="External"/><Relationship Id="rId11" Type="http://schemas.openxmlformats.org/officeDocument/2006/relationships/hyperlink" Target="https://zh.wikipedia.org/wiki/%E5%88%86%E5%B8%83%E5%BC%8F%E8%AE%A1%E7%AE%97" TargetMode="External"/><Relationship Id="rId24" Type="http://schemas.openxmlformats.org/officeDocument/2006/relationships/hyperlink" Target="https://zh.wikipedia.org/wiki/%E6%9D%8E%E9%A3%9B%E9%A3%9B#cite_note-2" TargetMode="External"/><Relationship Id="rId32" Type="http://schemas.openxmlformats.org/officeDocument/2006/relationships/hyperlink" Target="https://zh.wikipedia.org/wiki/ImageNet" TargetMode="External"/><Relationship Id="rId37" Type="http://schemas.openxmlformats.org/officeDocument/2006/relationships/hyperlink" Target="https://zh.wikipedia.org/wiki/%E8%AA%8D%E7%9F%A5%E7%A5%9E%E7%B6%93%E7%A7%91%E5%AD%B8" TargetMode="External"/><Relationship Id="rId5" Type="http://schemas.openxmlformats.org/officeDocument/2006/relationships/hyperlink" Target="https://zh.wikipedia.org/wiki/%E7%94%B5%E6%B0%94%E5%B7%A5%E7%A8%8B" TargetMode="External"/><Relationship Id="rId15" Type="http://schemas.openxmlformats.org/officeDocument/2006/relationships/hyperlink" Target="https://zh.wikipedia.org/wiki/%E7%99%BE%E5%BA%A6" TargetMode="External"/><Relationship Id="rId23" Type="http://schemas.openxmlformats.org/officeDocument/2006/relationships/hyperlink" Target="https://zh.wikipedia.org/wiki/%E7%BE%8E%E5%9B%BD%E5%9B%BD%E5%AE%B6%E5%B7%A5%E7%A8%8B%E9%99%A2" TargetMode="External"/><Relationship Id="rId28" Type="http://schemas.openxmlformats.org/officeDocument/2006/relationships/hyperlink" Target="https://zh.wikipedia.org/wiki/%E7%BE%8E%E5%9B%BD%E6%96%87%E7%90%86%E7%A7%91%E5%AD%A6%E9%99%A2" TargetMode="External"/><Relationship Id="rId36" Type="http://schemas.openxmlformats.org/officeDocument/2006/relationships/hyperlink" Target="https://zh.wikipedia.org/wiki/%E6%B7%B1%E5%BA%A6%E5%AD%A6%E4%B9%A0" TargetMode="External"/><Relationship Id="rId10" Type="http://schemas.openxmlformats.org/officeDocument/2006/relationships/hyperlink" Target="https://zh.wikipedia.org/wiki/%E8%B0%B7%E6%AD%8C%E5%A4%A7%E8%84%91" TargetMode="External"/><Relationship Id="rId19" Type="http://schemas.openxmlformats.org/officeDocument/2006/relationships/hyperlink" Target="https://zh.wikipedia.org/wiki/%E5%90%B4%E6%81%A9%E8%BE%BE#cite_note-7" TargetMode="External"/><Relationship Id="rId31" Type="http://schemas.openxmlformats.org/officeDocument/2006/relationships/hyperlink" Target="https://zh.wikipedia.org/wiki/%E6%9D%8E%E9%A3%9B%E9%A3%9B#cite_note-7" TargetMode="External"/><Relationship Id="rId4" Type="http://schemas.openxmlformats.org/officeDocument/2006/relationships/hyperlink" Target="https://zh.wikipedia.org/wiki/%E8%AE%A1%E7%AE%97%E6%9C%BA%E7%A7%91%E5%AD%A6" TargetMode="External"/><Relationship Id="rId9" Type="http://schemas.openxmlformats.org/officeDocument/2006/relationships/hyperlink" Target="https://zh.wikipedia.org/wiki/%E8%B0%B7%E6%AD%8C" TargetMode="External"/><Relationship Id="rId14" Type="http://schemas.openxmlformats.org/officeDocument/2006/relationships/hyperlink" Target="https://zh.wikipedia.org/wiki/%E5%90%B4%E6%81%A9%E8%BE%BE#cite_note-3" TargetMode="External"/><Relationship Id="rId22" Type="http://schemas.openxmlformats.org/officeDocument/2006/relationships/hyperlink" Target="https://zh.wikipedia.org/wiki/%E6%95%99%E6%8E%88" TargetMode="External"/><Relationship Id="rId27" Type="http://schemas.openxmlformats.org/officeDocument/2006/relationships/hyperlink" Target="https://zh.wikipedia.org/wiki/%E6%9D%8E%E9%A3%9B%E9%A3%9B#cite_note-CV-4" TargetMode="External"/><Relationship Id="rId30" Type="http://schemas.openxmlformats.org/officeDocument/2006/relationships/hyperlink" Target="https://zh.wikipedia.org/wiki/%E6%9D%8E%E9%A3%9B%E9%A3%9B#cite_note-6" TargetMode="External"/><Relationship Id="rId35" Type="http://schemas.openxmlformats.org/officeDocument/2006/relationships/hyperlink" Target="https://zh.wikipedia.org/wiki/%E6%9C%BA%E5%99%A8%E5%AD%A6%E4%B9%A0" TargetMode="External"/><Relationship Id="rId8" Type="http://schemas.openxmlformats.org/officeDocument/2006/relationships/hyperlink" Target="https://zh.wikipedia.org/wiki/Coursera" TargetMode="External"/><Relationship Id="rId3" Type="http://schemas.openxmlformats.org/officeDocument/2006/relationships/hyperlink" Target="https://zh.wikipedia.org/wiki/%E6%96%AF%E5%9D%A6%E7%A6%8F%E5%A4%A7%E5%AD%A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zh.wikipedia.org/wiki/%E5%BA%B7%E5%A8%81%E7%94%9F%E5%91%BD%E6%B8%B8%E6%88%8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Microsoft YaHei UI" panose="020B0503020204020204" pitchFamily="34" charset="-122"/>
                <a:ea typeface="Microsoft YaHei UI" panose="020B0503020204020204" pitchFamily="34" charset="-122"/>
              </a:rPr>
              <a:t>【</a:t>
            </a:r>
            <a:r>
              <a:rPr lang="zh-CN" altLang="en-US" sz="1800" dirty="0">
                <a:effectLst/>
                <a:latin typeface="Microsoft YaHei UI" panose="020B0503020204020204" pitchFamily="34" charset="-122"/>
                <a:ea typeface="Microsoft YaHei UI" panose="020B0503020204020204" pitchFamily="34" charset="-122"/>
              </a:rPr>
              <a:t>愿</a:t>
            </a:r>
            <a:r>
              <a:rPr lang="en-US" altLang="zh-CN" sz="1800" dirty="0">
                <a:effectLst/>
                <a:latin typeface="Microsoft YaHei UI" panose="020B0503020204020204" pitchFamily="34" charset="-122"/>
                <a:ea typeface="Microsoft YaHei UI" panose="020B0503020204020204" pitchFamily="34" charset="-122"/>
              </a:rPr>
              <a:t>】</a:t>
            </a:r>
            <a:r>
              <a:rPr lang="zh-CN" altLang="en-US" sz="1800" dirty="0">
                <a:effectLst/>
                <a:latin typeface="Microsoft YaHei UI" panose="020B0503020204020204" pitchFamily="34" charset="-122"/>
                <a:ea typeface="Microsoft YaHei UI" panose="020B0503020204020204" pitchFamily="34" charset="-122"/>
              </a:rPr>
              <a:t>开源社前十年的愿景是 ”立足中国、贡献全球“；一路走来，我们披荆斩棘，克服了诸多挑战，也创造或掌握了更多机遇。</a:t>
            </a:r>
            <a:endParaRPr lang="en-US" altLang="zh-CN" sz="1800" dirty="0">
              <a:effectLst/>
              <a:latin typeface="Microsoft YaHei UI" panose="020B0503020204020204" pitchFamily="34" charset="-122"/>
              <a:ea typeface="Microsoft YaHei U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Microsoft YaHei UI" panose="020B0503020204020204" pitchFamily="34" charset="-122"/>
              <a:ea typeface="Microsoft YaHei U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Microsoft YaHei UI" panose="020B0503020204020204" pitchFamily="34" charset="-122"/>
                <a:ea typeface="Microsoft YaHei UI" panose="020B0503020204020204" pitchFamily="34" charset="-122"/>
              </a:rPr>
              <a:t>下一个十年，我们增添了新的愿景：</a:t>
            </a:r>
            <a:r>
              <a:rPr lang="zh-CN" altLang="en-US" sz="1800" b="1" u="sng" dirty="0">
                <a:effectLst/>
                <a:latin typeface="Microsoft YaHei UI" panose="020B0503020204020204" pitchFamily="34" charset="-122"/>
                <a:ea typeface="Microsoft YaHei UI" panose="020B0503020204020204" pitchFamily="34" charset="-122"/>
              </a:rPr>
              <a:t>推动开源成为新时代的生活方式</a:t>
            </a:r>
            <a:r>
              <a:rPr lang="zh-CN" altLang="en-US" sz="1800" dirty="0">
                <a:effectLst/>
                <a:latin typeface="Microsoft YaHei UI" panose="020B0503020204020204" pitchFamily="34" charset="-122"/>
                <a:ea typeface="Microsoft YaHei UI" panose="020B0503020204020204" pitchFamily="34" charset="-122"/>
              </a:rPr>
              <a:t>，也就是今年大会的主题：开源新生活</a:t>
            </a:r>
            <a:r>
              <a:rPr lang="en-US" altLang="zh-CN" sz="1800" dirty="0">
                <a:effectLst/>
                <a:latin typeface="Microsoft YaHei UI" panose="020B0503020204020204" pitchFamily="34" charset="-122"/>
                <a:ea typeface="Microsoft YaHei UI" panose="020B0503020204020204" pitchFamily="34" charset="-122"/>
              </a:rPr>
              <a:t>, Open Source, Open Life</a:t>
            </a:r>
            <a:r>
              <a:rPr lang="zh-CN" altLang="en-US" sz="1800" dirty="0">
                <a:effectLst/>
                <a:latin typeface="Microsoft YaHei UI" panose="020B0503020204020204" pitchFamily="34" charset="-122"/>
                <a:ea typeface="Microsoft YaHei UI" panose="020B0503020204020204" pitchFamily="34" charset="-122"/>
              </a:rPr>
              <a:t>。欢迎大家参加本次盛会，听听我对 </a:t>
            </a:r>
            <a:r>
              <a:rPr lang="en-US" altLang="zh-CN" sz="1800" dirty="0">
                <a:effectLst/>
                <a:latin typeface="Microsoft YaHei UI" panose="020B0503020204020204" pitchFamily="34" charset="-122"/>
                <a:ea typeface="Microsoft YaHei UI" panose="020B0503020204020204" pitchFamily="34" charset="-122"/>
              </a:rPr>
              <a:t>"</a:t>
            </a:r>
            <a:r>
              <a:rPr lang="zh-CN" altLang="en-US" sz="1800" dirty="0">
                <a:effectLst/>
                <a:latin typeface="Microsoft YaHei UI" panose="020B0503020204020204" pitchFamily="34" charset="-122"/>
                <a:ea typeface="Microsoft YaHei UI" panose="020B0503020204020204" pitchFamily="34" charset="-122"/>
              </a:rPr>
              <a:t>开源新生活“ 抛砖引玉地解读，以及众多嘉宾分享他们 </a:t>
            </a:r>
            <a:r>
              <a:rPr lang="en-US" altLang="zh-CN" sz="1800" dirty="0">
                <a:effectLst/>
                <a:latin typeface="Microsoft YaHei UI" panose="020B0503020204020204" pitchFamily="34" charset="-122"/>
                <a:ea typeface="Microsoft YaHei UI" panose="020B0503020204020204" pitchFamily="34" charset="-122"/>
              </a:rPr>
              <a:t>"</a:t>
            </a:r>
            <a:r>
              <a:rPr lang="zh-CN" altLang="en-US" sz="1800" dirty="0">
                <a:effectLst/>
                <a:latin typeface="Microsoft YaHei UI" panose="020B0503020204020204" pitchFamily="34" charset="-122"/>
                <a:ea typeface="Microsoft YaHei UI" panose="020B0503020204020204" pitchFamily="34" charset="-122"/>
              </a:rPr>
              <a:t>开源新生活“ 的精彩故事。</a:t>
            </a:r>
            <a:endParaRPr lang="en-US" altLang="zh-CN" sz="1800" dirty="0">
              <a:effectLst/>
              <a:latin typeface="Microsoft YaHei UI" panose="020B0503020204020204" pitchFamily="34" charset="-122"/>
              <a:ea typeface="Microsoft YaHei U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Microsoft YaHei UI" panose="020B0503020204020204" pitchFamily="34" charset="-122"/>
              <a:ea typeface="Microsoft YaHei U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Microsoft YaHei UI" panose="020B0503020204020204" pitchFamily="34" charset="-122"/>
                <a:ea typeface="Microsoft YaHei UI" panose="020B0503020204020204" pitchFamily="34" charset="-122"/>
              </a:rPr>
              <a:t>11</a:t>
            </a:r>
            <a:r>
              <a:rPr lang="zh-CN" altLang="en-US" sz="1800" dirty="0">
                <a:effectLst/>
                <a:latin typeface="Microsoft YaHei UI" panose="020B0503020204020204" pitchFamily="34" charset="-122"/>
                <a:ea typeface="Microsoft YaHei UI" panose="020B0503020204020204" pitchFamily="34" charset="-122"/>
              </a:rPr>
              <a:t>月</a:t>
            </a:r>
            <a:r>
              <a:rPr lang="en-US" altLang="zh-CN" sz="1800" dirty="0">
                <a:effectLst/>
                <a:latin typeface="Microsoft YaHei UI" panose="020B0503020204020204" pitchFamily="34" charset="-122"/>
                <a:ea typeface="Microsoft YaHei UI" panose="020B0503020204020204" pitchFamily="34" charset="-122"/>
              </a:rPr>
              <a:t>2-3</a:t>
            </a:r>
            <a:r>
              <a:rPr lang="zh-CN" altLang="en-US" sz="1800" dirty="0">
                <a:effectLst/>
                <a:latin typeface="Microsoft YaHei UI" panose="020B0503020204020204" pitchFamily="34" charset="-122"/>
                <a:ea typeface="Microsoft YaHei UI" panose="020B0503020204020204" pitchFamily="34" charset="-122"/>
              </a:rPr>
              <a:t>日，咱们在中国开源年会不见不散，携手开启 ”开源新生活“ 哦！</a:t>
            </a:r>
            <a:endParaRPr lang="zh-CN" altLang="en-US" sz="1800" dirty="0">
              <a:effectLst/>
              <a:latin typeface="Arial" panose="020B0604020202020204" pitchFamily="34" charset="0"/>
            </a:endParaRPr>
          </a:p>
          <a:p>
            <a:endParaRPr lang="zh-TW" altLang="en-US" dirty="0"/>
          </a:p>
        </p:txBody>
      </p:sp>
      <p:sp>
        <p:nvSpPr>
          <p:cNvPr id="4" name="灯片编号占位符 3"/>
          <p:cNvSpPr>
            <a:spLocks noGrp="1"/>
          </p:cNvSpPr>
          <p:nvPr>
            <p:ph type="sldNum" sz="quarter" idx="5"/>
          </p:nvPr>
        </p:nvSpPr>
        <p:spPr/>
        <p:txBody>
          <a:bodyPr/>
          <a:lstStyle/>
          <a:p>
            <a:fld id="{F05613A8-5AE5-492A-8E90-BF89604D0163}" type="slidenum">
              <a:rPr lang="zh-TW" altLang="en-US" smtClean="0"/>
              <a:t>2</a:t>
            </a:fld>
            <a:endParaRPr lang="zh-TW" altLang="en-US" dirty="0"/>
          </a:p>
        </p:txBody>
      </p:sp>
    </p:spTree>
    <p:extLst>
      <p:ext uri="{BB962C8B-B14F-4D97-AF65-F5344CB8AC3E}">
        <p14:creationId xmlns:p14="http://schemas.microsoft.com/office/powerpoint/2010/main" val="30067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4420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dirty="0">
                <a:solidFill>
                  <a:srgbClr val="121212"/>
                </a:solidFill>
                <a:effectLst/>
                <a:latin typeface="-apple-system"/>
              </a:rPr>
              <a:t>1865</a:t>
            </a:r>
            <a:r>
              <a:rPr lang="zh-CN" altLang="en-US" sz="1800" b="0" i="0" dirty="0">
                <a:solidFill>
                  <a:srgbClr val="121212"/>
                </a:solidFill>
                <a:effectLst/>
                <a:latin typeface="-apple-system"/>
              </a:rPr>
              <a:t>年德国物理学家克劳修斯提出，用以度量一个系统“</a:t>
            </a:r>
            <a:r>
              <a:rPr lang="zh-CN" altLang="en-US" sz="1800" b="0" i="0" dirty="0">
                <a:solidFill>
                  <a:srgbClr val="0070C0"/>
                </a:solidFill>
                <a:effectLst/>
                <a:latin typeface="-apple-system"/>
              </a:rPr>
              <a:t>内在的混乱程度</a:t>
            </a:r>
            <a:r>
              <a:rPr lang="zh-CN" altLang="en-US" sz="1800" b="0" i="0" dirty="0">
                <a:solidFill>
                  <a:srgbClr val="121212"/>
                </a:solidFill>
                <a:effectLst/>
                <a:latin typeface="-apple-system"/>
              </a:rPr>
              <a:t>”。你可以理解为，系统中的无效能量。</a:t>
            </a:r>
            <a:r>
              <a:rPr lang="zh-CN" altLang="en-US" sz="1800" b="0" i="0" spc="0" dirty="0">
                <a:solidFill>
                  <a:srgbClr val="333333"/>
                </a:solidFill>
                <a:effectLst/>
                <a:latin typeface="微软雅黑" panose="020B0503020204020204" pitchFamily="34" charset="-122"/>
                <a:ea typeface="微软雅黑" panose="020B0503020204020204" pitchFamily="34" charset="-122"/>
              </a:rPr>
              <a:t>熵增</a:t>
            </a:r>
            <a:r>
              <a:rPr lang="zh-CN" altLang="en-US" sz="1800" b="0" i="0" dirty="0">
                <a:solidFill>
                  <a:srgbClr val="121212"/>
                </a:solidFill>
                <a:effectLst/>
                <a:latin typeface="-apple-system"/>
              </a:rPr>
              <a:t>定义：在一个孤立系统里，如果没有外力做功，其总混乱度（即熵）会不断增大。这里面有三个词非常重要：孤立系统、无外力做功、总混乱度（熵）。熵：不可逆，无法被再利用，且永远在增加。</a:t>
            </a:r>
          </a:p>
          <a:p>
            <a:pPr algn="l"/>
            <a:endParaRPr lang="en-US" altLang="zh-CN" sz="1800" b="1" i="0" spc="0" dirty="0">
              <a:solidFill>
                <a:srgbClr val="FF0000"/>
              </a:solidFill>
              <a:effectLst/>
              <a:latin typeface="微软雅黑" panose="020B0503020204020204" pitchFamily="34" charset="-122"/>
              <a:ea typeface="微软雅黑" panose="020B0503020204020204" pitchFamily="34" charset="-122"/>
            </a:endParaRPr>
          </a:p>
          <a:p>
            <a:pPr algn="l"/>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dirty="0">
                <a:solidFill>
                  <a:srgbClr val="121212"/>
                </a:solidFill>
                <a:effectLst/>
                <a:latin typeface="-apple-system"/>
              </a:rPr>
              <a:t>清华大学的科学史系主任吴国盛</a:t>
            </a:r>
            <a:r>
              <a:rPr lang="zh-CN" altLang="en-US" sz="2800" b="0" i="0" dirty="0">
                <a:solidFill>
                  <a:srgbClr val="121212"/>
                </a:solidFill>
                <a:effectLst/>
                <a:latin typeface="-apple-system"/>
              </a:rPr>
              <a:t>如果物理学只能留一条定律，他会留熵增定律。吴军老师也说：如果地球毁灭了，我们怎么能够在一张名片上写下地球文明的全部精髓，让其他文明知道我们曾有过这个文明。</a:t>
            </a:r>
            <a:r>
              <a:rPr lang="zh-CN" altLang="en-US" sz="1800" b="0" i="0" spc="0" dirty="0">
                <a:solidFill>
                  <a:srgbClr val="333333"/>
                </a:solidFill>
                <a:effectLst/>
                <a:latin typeface="微软雅黑" panose="020B0503020204020204" pitchFamily="34" charset="-122"/>
                <a:ea typeface="微软雅黑" panose="020B0503020204020204" pitchFamily="34" charset="-122"/>
              </a:rPr>
              <a:t>描述人类文明的明信片上的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第二个公式是爱因斯坦的</a:t>
            </a:r>
            <a:r>
              <a:rPr lang="zh-TW" altLang="en-US" sz="2800" b="0" i="0" dirty="0">
                <a:solidFill>
                  <a:srgbClr val="121212"/>
                </a:solidFill>
                <a:effectLst/>
                <a:latin typeface="-apple-system"/>
              </a:rPr>
              <a:t>质能方程</a:t>
            </a:r>
            <a:r>
              <a:rPr lang="zh-CN" altLang="en-US" sz="1800" b="0" i="0" spc="0" dirty="0">
                <a:solidFill>
                  <a:srgbClr val="333333"/>
                </a:solidFill>
                <a:effectLst/>
                <a:latin typeface="微软雅黑" panose="020B0503020204020204" pitchFamily="34" charset="-122"/>
                <a:ea typeface="微软雅黑" panose="020B0503020204020204" pitchFamily="34" charset="-122"/>
              </a:rPr>
              <a:t>，第三个就是热力学第二定律。</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589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9E8D-8921-D5FD-3562-2431C83EC00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378057-F838-A3A9-1C40-641CDAFA9E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E38CBB-0C6D-613B-9A3F-2DF77017BFBB}"/>
              </a:ext>
            </a:extLst>
          </p:cNvPr>
          <p:cNvSpPr>
            <a:spLocks noGrp="1"/>
          </p:cNvSpPr>
          <p:nvPr>
            <p:ph type="body" idx="1"/>
          </p:nvPr>
        </p:nvSpPr>
        <p:spPr/>
        <p:txBody>
          <a:bodyPr/>
          <a:lstStyle/>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薛定谔</a:t>
            </a:r>
            <a:r>
              <a:rPr lang="zh-TW" altLang="en-US" sz="2800" b="0" i="0" dirty="0">
                <a:solidFill>
                  <a:srgbClr val="121212"/>
                </a:solidFill>
                <a:effectLst/>
                <a:latin typeface="-apple-system"/>
              </a:rPr>
              <a:t>其名著</a:t>
            </a:r>
            <a:r>
              <a:rPr lang="en-US" altLang="zh-TW" sz="2800" b="0" i="0" dirty="0">
                <a:solidFill>
                  <a:srgbClr val="121212"/>
                </a:solidFill>
                <a:effectLst/>
                <a:latin typeface="-apple-system"/>
              </a:rPr>
              <a:t>《</a:t>
            </a:r>
            <a:r>
              <a:rPr lang="zh-TW" altLang="en-US" sz="2800" b="0" i="0" dirty="0">
                <a:solidFill>
                  <a:srgbClr val="121212"/>
                </a:solidFill>
                <a:effectLst/>
                <a:latin typeface="-apple-system"/>
              </a:rPr>
              <a:t>生命是什么</a:t>
            </a:r>
            <a:r>
              <a:rPr lang="en-US" altLang="zh-TW" sz="2800" b="0" i="0" dirty="0">
                <a:solidFill>
                  <a:srgbClr val="121212"/>
                </a:solidFill>
                <a:effectLst/>
                <a:latin typeface="-apple-system"/>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人活着就是在对抗熵增，生命以负熵为生。只要是在一个不开放的环境里，无论是热力学第二定律适用的物理环境，小到个人、家庭、公司、社会等。如果不保持开放的状态和心态，那么由于熵增而趋于热寂的状况就必然发生。</a:t>
            </a:r>
            <a:endParaRPr lang="zh-CN" altLang="en-US" sz="1800" dirty="0">
              <a:effectLst/>
            </a:endParaRPr>
          </a:p>
          <a:p>
            <a:endParaRPr lang="zh-CN" altLang="en-US" sz="2800"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薛定谔说过：“</a:t>
            </a:r>
            <a:r>
              <a:rPr lang="zh-CN" altLang="en-US" sz="1800" b="1" i="0" spc="0" dirty="0">
                <a:solidFill>
                  <a:srgbClr val="333333"/>
                </a:solidFill>
                <a:effectLst/>
                <a:latin typeface="微软雅黑" panose="020B0503020204020204" pitchFamily="34" charset="-122"/>
                <a:ea typeface="微软雅黑" panose="020B0503020204020204" pitchFamily="34" charset="-122"/>
              </a:rPr>
              <a:t>生命以负熵为生</a:t>
            </a:r>
            <a:r>
              <a:rPr lang="zh-CN" altLang="en-US" sz="1800" b="0" i="0" spc="0" dirty="0">
                <a:solidFill>
                  <a:srgbClr val="333333"/>
                </a:solidFill>
                <a:effectLst/>
                <a:latin typeface="微软雅黑" panose="020B0503020204020204" pitchFamily="34" charset="-122"/>
                <a:ea typeface="微软雅黑" panose="020B0503020204020204" pitchFamily="34" charset="-122"/>
              </a:rPr>
              <a:t>“。负熵求生需要主动做功，要保持开放，还需要智能化。</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从人类的进化史来看，我们与天斗、与人斗、与己斗，其乐无穷的例证无数。</a:t>
            </a:r>
            <a:endParaRPr lang="zh-CN" altLang="en-US" sz="1800" dirty="0">
              <a:effectLst/>
            </a:endParaRPr>
          </a:p>
          <a:p>
            <a:endParaRPr lang="zh-TW" altLang="en-US" dirty="0"/>
          </a:p>
        </p:txBody>
      </p:sp>
      <p:sp>
        <p:nvSpPr>
          <p:cNvPr id="4" name="灯片编号占位符 3">
            <a:extLst>
              <a:ext uri="{FF2B5EF4-FFF2-40B4-BE49-F238E27FC236}">
                <a16:creationId xmlns:a16="http://schemas.microsoft.com/office/drawing/2014/main" id="{BACF1E0F-857F-B7C0-E404-3F36FB822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253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【Pace Layer - </a:t>
            </a:r>
            <a:r>
              <a:rPr lang="zh-TW" altLang="en-US" dirty="0"/>
              <a:t>变速分层理论</a:t>
            </a:r>
            <a:r>
              <a:rPr lang="en-US" altLang="zh-TW" dirty="0"/>
              <a:t>】</a:t>
            </a:r>
            <a:r>
              <a:rPr lang="zh-CN" altLang="en-US" dirty="0"/>
              <a:t>是 </a:t>
            </a:r>
            <a:r>
              <a:rPr lang="en-US" altLang="zh-TW" dirty="0"/>
              <a:t>1999</a:t>
            </a:r>
            <a:r>
              <a:rPr lang="zh-TW" altLang="en-US" dirty="0"/>
              <a:t>年，布兰德在其著作</a:t>
            </a:r>
            <a:r>
              <a:rPr lang="en-US" altLang="zh-TW" dirty="0"/>
              <a:t>《</a:t>
            </a:r>
            <a:r>
              <a:rPr lang="zh-TW" altLang="en-US" dirty="0"/>
              <a:t>漫长的时钟：时间与责任</a:t>
            </a:r>
            <a:r>
              <a:rPr lang="en-US" altLang="zh-CN" dirty="0"/>
              <a:t>》</a:t>
            </a:r>
            <a:r>
              <a:rPr lang="en-US" altLang="zh-TW" dirty="0"/>
              <a:t>The Clock of the Long Now: Time and Responsibility </a:t>
            </a:r>
            <a:r>
              <a:rPr lang="zh-TW" altLang="en-US" dirty="0"/>
              <a:t>中提出了一个极具启发性的理论：</a:t>
            </a:r>
            <a:r>
              <a:rPr lang="zh-CN" altLang="en-US" dirty="0"/>
              <a:t>该理论最初用于解释建筑体系的变化，但后来被广泛应用于技术、商业、组织管理和社会发展等各个领域。</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“Stay Hungry, Stay Foolish” </a:t>
            </a:r>
            <a:r>
              <a:rPr lang="zh-TW" altLang="en-US" dirty="0"/>
              <a:t>是</a:t>
            </a:r>
            <a:r>
              <a:rPr lang="en-US" altLang="zh-TW" dirty="0"/>
              <a:t>《Whole Earth Catalog》(</a:t>
            </a:r>
            <a:r>
              <a:rPr lang="zh-TW" altLang="en-US" dirty="0"/>
              <a:t>全球概览</a:t>
            </a:r>
            <a:r>
              <a:rPr lang="en-US" altLang="zh-TW" dirty="0"/>
              <a:t>) </a:t>
            </a:r>
            <a:r>
              <a:rPr lang="zh-TW" altLang="en-US" dirty="0"/>
              <a:t>的封底标语</a:t>
            </a:r>
            <a:endParaRPr lang="en-US" altLang="zh-TW" dirty="0"/>
          </a:p>
        </p:txBody>
      </p:sp>
      <p:sp>
        <p:nvSpPr>
          <p:cNvPr id="4" name="灯片编号占位符 3"/>
          <p:cNvSpPr>
            <a:spLocks noGrp="1"/>
          </p:cNvSpPr>
          <p:nvPr>
            <p:ph type="sldNum" sz="quarter" idx="5"/>
          </p:nvPr>
        </p:nvSpPr>
        <p:spPr/>
        <p:txBody>
          <a:bodyPr/>
          <a:lstStyle/>
          <a:p>
            <a:fld id="{F05613A8-5AE5-492A-8E90-BF89604D0163}" type="slidenum">
              <a:rPr lang="zh-TW" altLang="en-US" smtClean="0"/>
              <a:t>22</a:t>
            </a:fld>
            <a:endParaRPr lang="zh-TW" altLang="en-US"/>
          </a:p>
        </p:txBody>
      </p:sp>
    </p:spTree>
    <p:extLst>
      <p:ext uri="{BB962C8B-B14F-4D97-AF65-F5344CB8AC3E}">
        <p14:creationId xmlns:p14="http://schemas.microsoft.com/office/powerpoint/2010/main" val="2963454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B7B8-9A7E-8CAA-EAAD-FA25FBDC18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372FEA-4520-877B-40EC-5B3B043F63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CEC1EA-CBFC-AEAA-D91B-97B0063A644C}"/>
              </a:ext>
            </a:extLst>
          </p:cNvPr>
          <p:cNvSpPr>
            <a:spLocks noGrp="1"/>
          </p:cNvSpPr>
          <p:nvPr>
            <p:ph type="body" idx="1"/>
          </p:nvPr>
        </p:nvSpPr>
        <p:spPr/>
        <p:txBody>
          <a:bodyPr/>
          <a:lstStyle/>
          <a:p>
            <a:r>
              <a:rPr lang="en-US" altLang="zh-TW" dirty="0"/>
              <a:t>Pace Layer</a:t>
            </a:r>
            <a:r>
              <a:rPr lang="zh-TW" altLang="en-US" dirty="0"/>
              <a:t>是</a:t>
            </a:r>
            <a:r>
              <a:rPr lang="en-US" altLang="zh-TW" dirty="0"/>
              <a:t>Gartner</a:t>
            </a:r>
            <a:r>
              <a:rPr lang="zh-TW" altLang="en-US" dirty="0"/>
              <a:t>提出的一种应用程序分层架构，旨在帮助企业管理不同类型的应用程序，以适应不断变化的业务需求。它将应用程序分为三层：</a:t>
            </a:r>
            <a:endParaRPr lang="en-US" altLang="zh-TW" dirty="0"/>
          </a:p>
          <a:p>
            <a:pPr marL="171450" indent="-171450">
              <a:buFont typeface="Arial" panose="020B0604020202020204" pitchFamily="34" charset="0"/>
              <a:buChar char="•"/>
            </a:pPr>
            <a:r>
              <a:rPr lang="zh-TW" altLang="en-US" dirty="0"/>
              <a:t>记录系统（</a:t>
            </a:r>
            <a:r>
              <a:rPr lang="en-US" altLang="zh-TW" dirty="0"/>
              <a:t>Systems of Record, </a:t>
            </a:r>
            <a:r>
              <a:rPr lang="en-US" altLang="zh-TW" dirty="0" err="1"/>
              <a:t>SoR</a:t>
            </a:r>
            <a:r>
              <a:rPr lang="zh-TW" altLang="en-US" dirty="0"/>
              <a:t>）：支持核心业务功能，变动缓慢。</a:t>
            </a:r>
            <a:endParaRPr lang="en-US" altLang="zh-TW" dirty="0"/>
          </a:p>
          <a:p>
            <a:pPr marL="171450" indent="-171450">
              <a:buFont typeface="Arial" panose="020B0604020202020204" pitchFamily="34" charset="0"/>
              <a:buChar char="•"/>
            </a:pPr>
            <a:r>
              <a:rPr lang="zh-TW" altLang="en-US" dirty="0"/>
              <a:t>差异化系统（</a:t>
            </a:r>
            <a:r>
              <a:rPr lang="en-US" altLang="zh-TW" dirty="0"/>
              <a:t>Systems of Differentiation, </a:t>
            </a:r>
            <a:r>
              <a:rPr lang="en-US" altLang="zh-TW" dirty="0" err="1"/>
              <a:t>SoD</a:t>
            </a:r>
            <a:r>
              <a:rPr lang="zh-TW" altLang="en-US" dirty="0"/>
              <a:t>）：提供竞争优势，变动速度中等。</a:t>
            </a:r>
            <a:endParaRPr lang="en-US" altLang="zh-TW" dirty="0"/>
          </a:p>
          <a:p>
            <a:pPr marL="171450" indent="-171450">
              <a:buFont typeface="Arial" panose="020B0604020202020204" pitchFamily="34" charset="0"/>
              <a:buChar char="•"/>
            </a:pPr>
            <a:r>
              <a:rPr lang="zh-TW" altLang="en-US" dirty="0"/>
              <a:t>创新系统（</a:t>
            </a:r>
            <a:r>
              <a:rPr lang="en-US" altLang="zh-TW" dirty="0"/>
              <a:t>Systems of Innovation, </a:t>
            </a:r>
            <a:r>
              <a:rPr lang="en-US" altLang="zh-TW" dirty="0" err="1"/>
              <a:t>SoI</a:t>
            </a:r>
            <a:r>
              <a:rPr lang="zh-TW" altLang="en-US" dirty="0"/>
              <a:t>）：快速变化，支持新想法和实验。这种架构有助于企业在灵活性与稳定性之间找到平衡</a:t>
            </a:r>
          </a:p>
        </p:txBody>
      </p:sp>
      <p:sp>
        <p:nvSpPr>
          <p:cNvPr id="4" name="灯片编号占位符 3">
            <a:extLst>
              <a:ext uri="{FF2B5EF4-FFF2-40B4-BE49-F238E27FC236}">
                <a16:creationId xmlns:a16="http://schemas.microsoft.com/office/drawing/2014/main" id="{0DC6B050-818E-BA7E-3BDF-6A23F330D3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613A8-5AE5-492A-8E90-BF89604D016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0754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a:p>
            <a:endParaRPr lang="zh-CN" altLang="en-US" dirty="0"/>
          </a:p>
        </p:txBody>
      </p:sp>
    </p:spTree>
    <p:extLst>
      <p:ext uri="{BB962C8B-B14F-4D97-AF65-F5344CB8AC3E}">
        <p14:creationId xmlns:p14="http://schemas.microsoft.com/office/powerpoint/2010/main" val="426150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extLst>
      <p:ext uri="{BB962C8B-B14F-4D97-AF65-F5344CB8AC3E}">
        <p14:creationId xmlns:p14="http://schemas.microsoft.com/office/powerpoint/2010/main" val="55040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TW" dirty="0"/>
              <a:t>1997</a:t>
            </a:r>
            <a:r>
              <a:rPr lang="zh-TW" altLang="en-US" dirty="0"/>
              <a:t>年，</a:t>
            </a:r>
            <a:r>
              <a:rPr lang="en-US" altLang="zh-TW" dirty="0"/>
              <a:t>IBM</a:t>
            </a:r>
            <a:r>
              <a:rPr lang="zh-TW" altLang="en-US" dirty="0"/>
              <a:t>的深蓝计算机击败俄籍国际象棋冠军卡斯巴洛夫。</a:t>
            </a:r>
            <a:endParaRPr lang="en-US" altLang="zh-TW"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TW" dirty="0"/>
              <a:t>AlphaGo </a:t>
            </a:r>
            <a:r>
              <a:rPr lang="zh-TW" altLang="en-US" dirty="0"/>
              <a:t>对李世乭是由韩国职业九段棋士李世乭（</a:t>
            </a:r>
            <a:r>
              <a:rPr lang="ko-KR" altLang="en-US" dirty="0"/>
              <a:t>이세돌）</a:t>
            </a:r>
            <a:r>
              <a:rPr lang="zh-TW" altLang="en-US" dirty="0"/>
              <a:t>与由</a:t>
            </a:r>
            <a:r>
              <a:rPr lang="en-US" altLang="zh-TW" dirty="0"/>
              <a:t>Google DeepMind</a:t>
            </a:r>
            <a:r>
              <a:rPr lang="zh-TW" altLang="en-US" dirty="0"/>
              <a:t>开发的计算机围棋软件</a:t>
            </a:r>
            <a:r>
              <a:rPr lang="en-US" altLang="zh-TW" dirty="0"/>
              <a:t>AlphaGo</a:t>
            </a:r>
            <a:r>
              <a:rPr lang="zh-TW" altLang="en-US" dirty="0"/>
              <a:t>对弈的五局三胜制围棋比赛。比赛于</a:t>
            </a:r>
            <a:r>
              <a:rPr lang="en-US" altLang="zh-TW" dirty="0"/>
              <a:t>2016</a:t>
            </a:r>
            <a:r>
              <a:rPr lang="zh-TW" altLang="en-US" dirty="0"/>
              <a:t>年</a:t>
            </a:r>
            <a:r>
              <a:rPr lang="en-US" altLang="zh-TW" dirty="0"/>
              <a:t>3</a:t>
            </a:r>
            <a:r>
              <a:rPr lang="zh-TW" altLang="en-US" dirty="0"/>
              <a:t>月</a:t>
            </a:r>
            <a:r>
              <a:rPr lang="en-US" altLang="zh-TW" dirty="0"/>
              <a:t>8</a:t>
            </a:r>
            <a:r>
              <a:rPr lang="zh-TW" altLang="en-US" dirty="0"/>
              <a:t>日到</a:t>
            </a:r>
            <a:r>
              <a:rPr lang="en-US" altLang="zh-TW" dirty="0"/>
              <a:t>3</a:t>
            </a:r>
            <a:r>
              <a:rPr lang="zh-TW" altLang="en-US" dirty="0"/>
              <a:t>月</a:t>
            </a:r>
            <a:r>
              <a:rPr lang="en-US" altLang="zh-TW" dirty="0"/>
              <a:t>15</a:t>
            </a:r>
            <a:r>
              <a:rPr lang="zh-TW" altLang="en-US" dirty="0"/>
              <a:t>日在韩国首尔举行。</a:t>
            </a:r>
            <a:r>
              <a:rPr lang="zh-CN" altLang="en-US" dirty="0"/>
              <a:t>连李开复都认为李世石一定会赢。</a:t>
            </a:r>
            <a:endParaRPr lang="en-US" altLang="zh-CN"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b="0" i="0" dirty="0">
                <a:solidFill>
                  <a:srgbClr val="D93025"/>
                </a:solidFill>
                <a:effectLst/>
                <a:latin typeface="Arial" panose="020B0604020202020204" pitchFamily="34" charset="0"/>
              </a:rPr>
              <a:t>AlphaZero</a:t>
            </a:r>
            <a:r>
              <a:rPr lang="zh-CN" altLang="en-US" b="0" i="0" dirty="0">
                <a:solidFill>
                  <a:srgbClr val="D93025"/>
                </a:solidFill>
                <a:effectLst/>
                <a:latin typeface="Arial" panose="020B0604020202020204" pitchFamily="34" charset="0"/>
              </a:rPr>
              <a:t>是首个能够在国际象棋、围棋等游戏中达到超越人类水平、击败世界冠军的计算机系统</a:t>
            </a:r>
            <a:r>
              <a:rPr lang="zh-CN" altLang="en-US" b="0" i="0" dirty="0">
                <a:solidFill>
                  <a:srgbClr val="474747"/>
                </a:solidFill>
                <a:effectLst/>
                <a:latin typeface="Arial" panose="020B0604020202020204" pitchFamily="34" charset="0"/>
              </a:rPr>
              <a:t>，且它仅依赖于游戏规则，无需任何人类先验知识。</a:t>
            </a:r>
            <a:endParaRPr lang="en-US" altLang="zh-CN"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b="0" i="0" dirty="0">
                <a:solidFill>
                  <a:srgbClr val="111111"/>
                </a:solidFill>
                <a:effectLst/>
                <a:latin typeface="Arial" panose="020B0604020202020204" pitchFamily="34" charset="0"/>
              </a:rPr>
              <a:t>DeepMind </a:t>
            </a:r>
            <a:r>
              <a:rPr lang="zh-CN" altLang="en-US" b="0" i="0" dirty="0">
                <a:solidFill>
                  <a:srgbClr val="111111"/>
                </a:solidFill>
                <a:effectLst/>
                <a:latin typeface="Arial" panose="020B0604020202020204" pitchFamily="34" charset="0"/>
              </a:rPr>
              <a:t>的 阿尔法</a:t>
            </a:r>
            <a:r>
              <a:rPr lang="en-US" altLang="zh-CN" b="0" i="0" dirty="0" err="1">
                <a:solidFill>
                  <a:srgbClr val="111111"/>
                </a:solidFill>
                <a:effectLst/>
                <a:latin typeface="Arial" panose="020B0604020202020204" pitchFamily="34" charset="0"/>
              </a:rPr>
              <a:t>Proteo</a:t>
            </a:r>
            <a:r>
              <a:rPr lang="en-US" altLang="zh-CN" b="0" i="0" dirty="0">
                <a:solidFill>
                  <a:srgbClr val="111111"/>
                </a:solidFill>
                <a:effectLst/>
                <a:latin typeface="Arial" panose="020B0604020202020204" pitchFamily="34" charset="0"/>
              </a:rPr>
              <a:t> </a:t>
            </a:r>
            <a:r>
              <a:rPr lang="zh-CN" altLang="en-US" b="0" i="0" dirty="0">
                <a:solidFill>
                  <a:srgbClr val="111111"/>
                </a:solidFill>
                <a:effectLst/>
                <a:latin typeface="Arial" panose="020B0604020202020204" pitchFamily="34" charset="0"/>
              </a:rPr>
              <a:t>已成为一种突破性的</a:t>
            </a:r>
            <a:r>
              <a:rPr lang="zh-CN" altLang="en-US" b="1" i="0" dirty="0">
                <a:solidFill>
                  <a:srgbClr val="111111"/>
                </a:solidFill>
                <a:effectLst/>
                <a:latin typeface="Arial" panose="020B0604020202020204" pitchFamily="34" charset="0"/>
              </a:rPr>
              <a:t>人工智能工具</a:t>
            </a:r>
            <a:r>
              <a:rPr lang="zh-CN" altLang="en-US" b="0" i="0" dirty="0">
                <a:solidFill>
                  <a:srgbClr val="111111"/>
                </a:solidFill>
                <a:effectLst/>
                <a:latin typeface="Arial" panose="020B0604020202020204" pitchFamily="34" charset="0"/>
              </a:rPr>
              <a:t>，用于设计新型蛋白质以应对生物学面临的一些最大挑战。 与之前预测蛋白质结构的 </a:t>
            </a:r>
            <a:r>
              <a:rPr lang="en-US" altLang="zh-CN" b="0" i="0" dirty="0">
                <a:solidFill>
                  <a:srgbClr val="111111"/>
                </a:solidFill>
                <a:effectLst/>
                <a:latin typeface="Arial" panose="020B0604020202020204" pitchFamily="34" charset="0"/>
              </a:rPr>
              <a:t>AlphaFold </a:t>
            </a:r>
            <a:r>
              <a:rPr lang="zh-CN" altLang="en-US" b="0" i="0" dirty="0">
                <a:solidFill>
                  <a:srgbClr val="111111"/>
                </a:solidFill>
                <a:effectLst/>
                <a:latin typeface="Arial" panose="020B0604020202020204" pitchFamily="34" charset="0"/>
              </a:rPr>
              <a:t>等模型不同，</a:t>
            </a:r>
            <a:r>
              <a:rPr lang="en-US" altLang="zh-CN" b="0" i="0" dirty="0" err="1">
                <a:solidFill>
                  <a:srgbClr val="111111"/>
                </a:solidFill>
                <a:effectLst/>
                <a:latin typeface="Arial" panose="020B0604020202020204" pitchFamily="34" charset="0"/>
              </a:rPr>
              <a:t>AlphaProteo</a:t>
            </a:r>
            <a:r>
              <a:rPr lang="en-US" altLang="zh-CN" b="0" i="0" dirty="0">
                <a:solidFill>
                  <a:srgbClr val="111111"/>
                </a:solidFill>
                <a:effectLst/>
                <a:latin typeface="Arial" panose="020B0604020202020204" pitchFamily="34" charset="0"/>
              </a:rPr>
              <a:t> </a:t>
            </a:r>
            <a:r>
              <a:rPr lang="zh-CN" altLang="en-US" b="0" i="0" dirty="0">
                <a:solidFill>
                  <a:srgbClr val="111111"/>
                </a:solidFill>
                <a:effectLst/>
                <a:latin typeface="Arial" panose="020B0604020202020204" pitchFamily="34" charset="0"/>
              </a:rPr>
              <a:t>承担了更高级的任务，即创建能够紧密结合特定分子靶标的新型蛋白质结合剂。 这种能力可以大大加速药物发现、诊断工具，甚至生物传感器的开发。 例如，在早期试验中，</a:t>
            </a:r>
            <a:r>
              <a:rPr lang="en-US" altLang="zh-CN" b="0" i="0" dirty="0" err="1">
                <a:solidFill>
                  <a:srgbClr val="111111"/>
                </a:solidFill>
                <a:effectLst/>
                <a:latin typeface="Arial" panose="020B0604020202020204" pitchFamily="34" charset="0"/>
              </a:rPr>
              <a:t>AlphaProteo</a:t>
            </a:r>
            <a:r>
              <a:rPr lang="en-US" altLang="zh-CN" b="0" i="0" dirty="0">
                <a:solidFill>
                  <a:srgbClr val="111111"/>
                </a:solidFill>
                <a:effectLst/>
                <a:latin typeface="Arial" panose="020B0604020202020204" pitchFamily="34" charset="0"/>
              </a:rPr>
              <a:t> </a:t>
            </a:r>
            <a:r>
              <a:rPr lang="zh-CN" altLang="en-US" b="0" i="0" dirty="0">
                <a:solidFill>
                  <a:srgbClr val="111111"/>
                </a:solidFill>
                <a:effectLst/>
                <a:latin typeface="Arial" panose="020B0604020202020204" pitchFamily="34" charset="0"/>
              </a:rPr>
              <a:t>已成功设计了用于 </a:t>
            </a:r>
            <a:r>
              <a:rPr lang="en-US" altLang="zh-CN" b="0" i="0" dirty="0">
                <a:solidFill>
                  <a:srgbClr val="111111"/>
                </a:solidFill>
                <a:effectLst/>
                <a:latin typeface="Arial" panose="020B0604020202020204" pitchFamily="34" charset="0"/>
              </a:rPr>
              <a:t>SARS-CoV-2 </a:t>
            </a:r>
            <a:r>
              <a:rPr lang="zh-CN" altLang="en-US" b="0" i="0" dirty="0">
                <a:solidFill>
                  <a:srgbClr val="111111"/>
                </a:solidFill>
                <a:effectLst/>
                <a:latin typeface="Arial" panose="020B0604020202020204" pitchFamily="34" charset="0"/>
              </a:rPr>
              <a:t>刺突蛋白 以及与癌症和炎症有关的蛋白质，表现出比现有方法强 </a:t>
            </a:r>
            <a:r>
              <a:rPr lang="en-US" altLang="zh-CN" b="0" i="0" dirty="0">
                <a:solidFill>
                  <a:srgbClr val="111111"/>
                </a:solidFill>
                <a:effectLst/>
                <a:latin typeface="Arial" panose="020B0604020202020204" pitchFamily="34" charset="0"/>
              </a:rPr>
              <a:t>3 </a:t>
            </a:r>
            <a:r>
              <a:rPr lang="zh-CN" altLang="en-US" b="0" i="0" dirty="0">
                <a:solidFill>
                  <a:srgbClr val="111111"/>
                </a:solidFill>
                <a:effectLst/>
                <a:latin typeface="Arial" panose="020B0604020202020204" pitchFamily="34" charset="0"/>
              </a:rPr>
              <a:t>到 </a:t>
            </a:r>
            <a:r>
              <a:rPr lang="en-US" altLang="zh-CN" b="0" i="0" dirty="0">
                <a:solidFill>
                  <a:srgbClr val="111111"/>
                </a:solidFill>
                <a:effectLst/>
                <a:latin typeface="Arial" panose="020B0604020202020204" pitchFamily="34" charset="0"/>
              </a:rPr>
              <a:t>300 </a:t>
            </a:r>
            <a:r>
              <a:rPr lang="zh-CN" altLang="en-US" b="0" i="0" dirty="0">
                <a:solidFill>
                  <a:srgbClr val="111111"/>
                </a:solidFill>
                <a:effectLst/>
                <a:latin typeface="Arial" panose="020B0604020202020204" pitchFamily="34" charset="0"/>
              </a:rPr>
              <a:t>倍的结合亲和力。</a:t>
            </a:r>
            <a:endParaRPr lang="zh-TW" altLang="en-US"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120754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u="sng" dirty="0"/>
              <a:t>吴恩达 </a:t>
            </a:r>
            <a:r>
              <a:rPr lang="en-US" altLang="zh-CN" u="sng" dirty="0"/>
              <a:t>Andrew Ng</a:t>
            </a:r>
            <a:r>
              <a:rPr lang="en-US" altLang="zh-CN" u="none" dirty="0"/>
              <a:t> </a:t>
            </a:r>
            <a:r>
              <a:rPr lang="zh-CN" altLang="en-US" b="0" i="0" dirty="0">
                <a:solidFill>
                  <a:srgbClr val="202122"/>
                </a:solidFill>
                <a:effectLst/>
                <a:latin typeface="Arial" panose="020B0604020202020204" pitchFamily="34" charset="0"/>
              </a:rPr>
              <a:t>是</a:t>
            </a:r>
            <a:r>
              <a:rPr lang="zh-CN" altLang="en-US" b="0" i="0" u="none" strike="noStrike" dirty="0">
                <a:solidFill>
                  <a:srgbClr val="3366CC"/>
                </a:solidFill>
                <a:effectLst/>
                <a:latin typeface="Arial" panose="020B0604020202020204" pitchFamily="34" charset="0"/>
                <a:hlinkClick r:id="rId3" tooltip="斯坦福大学"/>
              </a:rPr>
              <a:t>斯坦福大学</a:t>
            </a:r>
            <a:r>
              <a:rPr lang="zh-CN" altLang="en-US" b="0" i="0" u="none" strike="noStrike" dirty="0">
                <a:solidFill>
                  <a:srgbClr val="3366CC"/>
                </a:solidFill>
                <a:effectLst/>
                <a:latin typeface="Arial" panose="020B0604020202020204" pitchFamily="34" charset="0"/>
                <a:hlinkClick r:id="rId4" tooltip="计算机科学"/>
              </a:rPr>
              <a:t>电脑科学</a:t>
            </a:r>
            <a:r>
              <a:rPr lang="zh-CN" altLang="en-US" b="0" i="0" dirty="0">
                <a:solidFill>
                  <a:srgbClr val="202122"/>
                </a:solidFill>
                <a:effectLst/>
                <a:latin typeface="Arial" panose="020B0604020202020204" pitchFamily="34" charset="0"/>
              </a:rPr>
              <a:t>系和</a:t>
            </a:r>
            <a:r>
              <a:rPr lang="zh-CN" altLang="en-US" b="0" i="0" u="none" strike="noStrike" dirty="0">
                <a:solidFill>
                  <a:srgbClr val="3366CC"/>
                </a:solidFill>
                <a:effectLst/>
                <a:latin typeface="Arial" panose="020B0604020202020204" pitchFamily="34" charset="0"/>
                <a:hlinkClick r:id="rId5" tooltip="电气工程"/>
              </a:rPr>
              <a:t>电气工程</a:t>
            </a:r>
            <a:r>
              <a:rPr lang="zh-CN" altLang="en-US" b="0" i="0" dirty="0">
                <a:solidFill>
                  <a:srgbClr val="202122"/>
                </a:solidFill>
                <a:effectLst/>
                <a:latin typeface="Arial" panose="020B0604020202020204" pitchFamily="34" charset="0"/>
              </a:rPr>
              <a:t>系的</a:t>
            </a:r>
            <a:r>
              <a:rPr lang="zh-CN" altLang="en-US" b="0" i="0" u="none" strike="noStrike" dirty="0">
                <a:solidFill>
                  <a:srgbClr val="3366CC"/>
                </a:solidFill>
                <a:effectLst/>
                <a:latin typeface="Arial" panose="020B0604020202020204" pitchFamily="34" charset="0"/>
                <a:hlinkClick r:id="rId6" tooltip="副教授"/>
              </a:rPr>
              <a:t>客座教授</a:t>
            </a:r>
            <a:r>
              <a:rPr lang="zh-CN" altLang="en-US" b="0" i="0" dirty="0">
                <a:solidFill>
                  <a:srgbClr val="202122"/>
                </a:solidFill>
                <a:effectLst/>
                <a:latin typeface="Arial" panose="020B0604020202020204" pitchFamily="34" charset="0"/>
              </a:rPr>
              <a:t>，曾任</a:t>
            </a:r>
            <a:r>
              <a:rPr lang="zh-CN" altLang="en-US" b="0" i="0" u="sng" dirty="0">
                <a:solidFill>
                  <a:srgbClr val="BA0000"/>
                </a:solidFill>
                <a:effectLst/>
                <a:latin typeface="Arial" panose="020B0604020202020204" pitchFamily="34" charset="0"/>
                <a:hlinkClick r:id="rId7"/>
              </a:rPr>
              <a:t>斯坦福人工智能实验室</a:t>
            </a:r>
            <a:r>
              <a:rPr lang="zh-CN" altLang="en-US" b="0" i="0" dirty="0">
                <a:solidFill>
                  <a:srgbClr val="202122"/>
                </a:solidFill>
                <a:effectLst/>
                <a:latin typeface="Arial" panose="020B0604020202020204" pitchFamily="34" charset="0"/>
              </a:rPr>
              <a:t>主任。他曾联合创建了在线教育平台</a:t>
            </a:r>
            <a:r>
              <a:rPr lang="en-US" altLang="zh-CN" b="0" i="0" u="none" strike="noStrike" dirty="0">
                <a:solidFill>
                  <a:srgbClr val="3366CC"/>
                </a:solidFill>
                <a:effectLst/>
                <a:latin typeface="Arial" panose="020B0604020202020204" pitchFamily="34" charset="0"/>
                <a:hlinkClick r:id="rId8" tooltip="Coursera"/>
              </a:rPr>
              <a:t>Coursera</a:t>
            </a:r>
            <a:r>
              <a:rPr lang="zh-CN" altLang="en-US" b="0" i="0" dirty="0">
                <a:solidFill>
                  <a:srgbClr val="202122"/>
                </a:solidFill>
                <a:effectLst/>
                <a:latin typeface="Arial" panose="020B0604020202020204" pitchFamily="34" charset="0"/>
              </a:rPr>
              <a:t>。</a:t>
            </a:r>
            <a:r>
              <a:rPr lang="en-US" altLang="zh-CN" b="0" i="0" dirty="0">
                <a:solidFill>
                  <a:srgbClr val="202122"/>
                </a:solidFill>
                <a:effectLst/>
                <a:latin typeface="Arial" panose="020B0604020202020204" pitchFamily="34" charset="0"/>
              </a:rPr>
              <a:t>2011</a:t>
            </a:r>
            <a:r>
              <a:rPr lang="zh-CN" altLang="en-US" b="0" i="0" dirty="0">
                <a:solidFill>
                  <a:srgbClr val="202122"/>
                </a:solidFill>
                <a:effectLst/>
                <a:latin typeface="Arial" panose="020B0604020202020204" pitchFamily="34" charset="0"/>
              </a:rPr>
              <a:t>年，吴恩达在</a:t>
            </a:r>
            <a:r>
              <a:rPr lang="zh-CN" altLang="en-US" b="0" i="0" u="none" strike="noStrike" dirty="0">
                <a:solidFill>
                  <a:srgbClr val="3366CC"/>
                </a:solidFill>
                <a:effectLst/>
                <a:latin typeface="Arial" panose="020B0604020202020204" pitchFamily="34" charset="0"/>
                <a:hlinkClick r:id="rId9" tooltip="谷歌"/>
              </a:rPr>
              <a:t>谷歌</a:t>
            </a:r>
            <a:r>
              <a:rPr lang="zh-CN" altLang="en-US" b="0" i="0" dirty="0">
                <a:solidFill>
                  <a:srgbClr val="202122"/>
                </a:solidFill>
                <a:effectLst/>
                <a:latin typeface="Arial" panose="020B0604020202020204" pitchFamily="34" charset="0"/>
              </a:rPr>
              <a:t>创建了</a:t>
            </a:r>
            <a:r>
              <a:rPr lang="zh-CN" altLang="en-US" b="0" i="0" u="none" strike="noStrike" dirty="0">
                <a:solidFill>
                  <a:srgbClr val="3366CC"/>
                </a:solidFill>
                <a:effectLst/>
                <a:latin typeface="Arial" panose="020B0604020202020204" pitchFamily="34" charset="0"/>
                <a:hlinkClick r:id="rId10" tooltip="谷歌大脑"/>
              </a:rPr>
              <a:t>谷歌大脑</a:t>
            </a:r>
            <a:r>
              <a:rPr lang="zh-CN" altLang="en-US" b="0" i="0" dirty="0">
                <a:solidFill>
                  <a:srgbClr val="202122"/>
                </a:solidFill>
                <a:effectLst/>
                <a:latin typeface="Arial" panose="020B0604020202020204" pitchFamily="34" charset="0"/>
              </a:rPr>
              <a:t>项目，以通过</a:t>
            </a:r>
            <a:r>
              <a:rPr lang="zh-CN" altLang="en-US" b="0" i="0" u="none" strike="noStrike" dirty="0">
                <a:solidFill>
                  <a:srgbClr val="3366CC"/>
                </a:solidFill>
                <a:effectLst/>
                <a:latin typeface="Arial" panose="020B0604020202020204" pitchFamily="34" charset="0"/>
                <a:hlinkClick r:id="rId11" tooltip="分布式计算"/>
              </a:rPr>
              <a:t>分布式集群计算机</a:t>
            </a:r>
            <a:r>
              <a:rPr lang="zh-CN" altLang="en-US" b="0" i="0" dirty="0">
                <a:solidFill>
                  <a:srgbClr val="202122"/>
                </a:solidFill>
                <a:effectLst/>
                <a:latin typeface="Arial" panose="020B0604020202020204" pitchFamily="34" charset="0"/>
              </a:rPr>
              <a:t>开发超大规模的</a:t>
            </a:r>
            <a:r>
              <a:rPr lang="zh-CN" altLang="en-US" b="0" i="0" u="none" strike="noStrike" dirty="0">
                <a:solidFill>
                  <a:srgbClr val="3366CC"/>
                </a:solidFill>
                <a:effectLst/>
                <a:latin typeface="Arial" panose="020B0604020202020204" pitchFamily="34" charset="0"/>
                <a:hlinkClick r:id="rId12" tooltip="人工神经网络"/>
              </a:rPr>
              <a:t>人工神经网络</a:t>
            </a:r>
            <a:r>
              <a:rPr lang="en-US" altLang="zh-CN" b="0" i="0" u="none" strike="noStrike" baseline="30000" dirty="0">
                <a:solidFill>
                  <a:srgbClr val="3366CC"/>
                </a:solidFill>
                <a:effectLst/>
                <a:latin typeface="Arial" panose="020B0604020202020204" pitchFamily="34" charset="0"/>
                <a:hlinkClick r:id="rId13"/>
              </a:rPr>
              <a:t>[2]</a:t>
            </a:r>
            <a:r>
              <a:rPr lang="en-US" altLang="zh-CN" b="0" i="0" u="none" strike="noStrike" baseline="30000" dirty="0">
                <a:solidFill>
                  <a:srgbClr val="3366CC"/>
                </a:solidFill>
                <a:effectLst/>
                <a:latin typeface="Arial" panose="020B0604020202020204" pitchFamily="34" charset="0"/>
                <a:hlinkClick r:id="rId14"/>
              </a:rPr>
              <a:t>[3]</a:t>
            </a:r>
            <a:r>
              <a:rPr lang="zh-CN" altLang="en-US" b="0" i="0" dirty="0">
                <a:solidFill>
                  <a:srgbClr val="202122"/>
                </a:solidFill>
                <a:effectLst/>
                <a:latin typeface="Arial" panose="020B0604020202020204" pitchFamily="34" charset="0"/>
              </a:rPr>
              <a:t>。</a:t>
            </a:r>
            <a:r>
              <a:rPr lang="en-US" altLang="zh-CN" b="0" i="0" dirty="0">
                <a:solidFill>
                  <a:srgbClr val="202122"/>
                </a:solidFill>
                <a:effectLst/>
                <a:latin typeface="Arial" panose="020B0604020202020204" pitchFamily="34" charset="0"/>
              </a:rPr>
              <a:t>2014</a:t>
            </a:r>
            <a:r>
              <a:rPr lang="zh-CN" altLang="en-US" b="0" i="0" dirty="0">
                <a:solidFill>
                  <a:srgbClr val="202122"/>
                </a:solidFill>
                <a:effectLst/>
                <a:latin typeface="Arial" panose="020B0604020202020204" pitchFamily="34" charset="0"/>
              </a:rPr>
              <a:t>年</a:t>
            </a:r>
            <a:r>
              <a:rPr lang="en-US" altLang="zh-CN" b="0" i="0" dirty="0">
                <a:solidFill>
                  <a:srgbClr val="202122"/>
                </a:solidFill>
                <a:effectLst/>
                <a:latin typeface="Arial" panose="020B0604020202020204" pitchFamily="34" charset="0"/>
              </a:rPr>
              <a:t>5</a:t>
            </a:r>
            <a:r>
              <a:rPr lang="zh-CN" altLang="en-US" b="0" i="0" dirty="0">
                <a:solidFill>
                  <a:srgbClr val="202122"/>
                </a:solidFill>
                <a:effectLst/>
                <a:latin typeface="Arial" panose="020B0604020202020204" pitchFamily="34" charset="0"/>
              </a:rPr>
              <a:t>月</a:t>
            </a:r>
            <a:r>
              <a:rPr lang="en-US" altLang="zh-CN" b="0" i="0" dirty="0">
                <a:solidFill>
                  <a:srgbClr val="202122"/>
                </a:solidFill>
                <a:effectLst/>
                <a:latin typeface="Arial" panose="020B0604020202020204" pitchFamily="34" charset="0"/>
              </a:rPr>
              <a:t>16</a:t>
            </a:r>
            <a:r>
              <a:rPr lang="zh-CN" altLang="en-US" b="0" i="0" dirty="0">
                <a:solidFill>
                  <a:srgbClr val="202122"/>
                </a:solidFill>
                <a:effectLst/>
                <a:latin typeface="Arial" panose="020B0604020202020204" pitchFamily="34" charset="0"/>
              </a:rPr>
              <a:t>日，吴恩达加入</a:t>
            </a:r>
            <a:r>
              <a:rPr lang="zh-CN" altLang="en-US" b="0" i="0" u="none" strike="noStrike" dirty="0">
                <a:solidFill>
                  <a:srgbClr val="3366CC"/>
                </a:solidFill>
                <a:effectLst/>
                <a:latin typeface="Arial" panose="020B0604020202020204" pitchFamily="34" charset="0"/>
                <a:hlinkClick r:id="rId15" tooltip="百度"/>
              </a:rPr>
              <a:t>百度</a:t>
            </a:r>
            <a:r>
              <a:rPr lang="zh-CN" altLang="en-US" b="0" i="0" dirty="0">
                <a:solidFill>
                  <a:srgbClr val="202122"/>
                </a:solidFill>
                <a:effectLst/>
                <a:latin typeface="Arial" panose="020B0604020202020204" pitchFamily="34" charset="0"/>
              </a:rPr>
              <a:t>，负责“百度大脑”计划</a:t>
            </a:r>
            <a:r>
              <a:rPr lang="en-US" altLang="zh-CN" b="0" i="0" u="none" strike="noStrike" baseline="30000" dirty="0">
                <a:solidFill>
                  <a:srgbClr val="3366CC"/>
                </a:solidFill>
                <a:effectLst/>
                <a:latin typeface="Arial" panose="020B0604020202020204" pitchFamily="34" charset="0"/>
                <a:hlinkClick r:id="rId16"/>
              </a:rPr>
              <a:t>[4]</a:t>
            </a:r>
            <a:r>
              <a:rPr lang="zh-CN" altLang="en-US" b="0" i="0" dirty="0">
                <a:solidFill>
                  <a:srgbClr val="202122"/>
                </a:solidFill>
                <a:effectLst/>
                <a:latin typeface="Arial" panose="020B0604020202020204" pitchFamily="34" charset="0"/>
              </a:rPr>
              <a:t>，并担任百度公司首席科学家</a:t>
            </a:r>
            <a:r>
              <a:rPr lang="en-US" altLang="zh-CN" b="0" i="0" u="none" strike="noStrike" baseline="30000" dirty="0">
                <a:solidFill>
                  <a:srgbClr val="3366CC"/>
                </a:solidFill>
                <a:effectLst/>
                <a:latin typeface="Arial" panose="020B0604020202020204" pitchFamily="34" charset="0"/>
                <a:hlinkClick r:id="rId17"/>
              </a:rPr>
              <a:t>[5]</a:t>
            </a:r>
            <a:r>
              <a:rPr lang="en-US" altLang="zh-CN" b="0" i="0" u="none" strike="noStrike" baseline="30000" dirty="0">
                <a:solidFill>
                  <a:srgbClr val="3366CC"/>
                </a:solidFill>
                <a:effectLst/>
                <a:latin typeface="Arial" panose="020B0604020202020204" pitchFamily="34" charset="0"/>
                <a:hlinkClick r:id="rId18"/>
              </a:rPr>
              <a:t>[6]</a:t>
            </a:r>
            <a:r>
              <a:rPr lang="zh-CN" altLang="en-US" b="0" i="0" dirty="0">
                <a:solidFill>
                  <a:srgbClr val="202122"/>
                </a:solidFill>
                <a:effectLst/>
                <a:latin typeface="Arial" panose="020B0604020202020204" pitchFamily="34" charset="0"/>
              </a:rPr>
              <a:t>。</a:t>
            </a:r>
            <a:r>
              <a:rPr lang="en-US" altLang="zh-CN" b="0" i="0" dirty="0">
                <a:solidFill>
                  <a:srgbClr val="202122"/>
                </a:solidFill>
                <a:effectLst/>
                <a:latin typeface="Arial" panose="020B0604020202020204" pitchFamily="34" charset="0"/>
              </a:rPr>
              <a:t>2017</a:t>
            </a:r>
            <a:r>
              <a:rPr lang="zh-CN" altLang="en-US" b="0" i="0" dirty="0">
                <a:solidFill>
                  <a:srgbClr val="202122"/>
                </a:solidFill>
                <a:effectLst/>
                <a:latin typeface="Arial" panose="020B0604020202020204" pitchFamily="34" charset="0"/>
              </a:rPr>
              <a:t>年</a:t>
            </a:r>
            <a:r>
              <a:rPr lang="en-US" altLang="zh-CN" b="0" i="0" dirty="0">
                <a:solidFill>
                  <a:srgbClr val="202122"/>
                </a:solidFill>
                <a:effectLst/>
                <a:latin typeface="Arial" panose="020B0604020202020204" pitchFamily="34" charset="0"/>
              </a:rPr>
              <a:t>3</a:t>
            </a:r>
            <a:r>
              <a:rPr lang="zh-CN" altLang="en-US" b="0" i="0" dirty="0">
                <a:solidFill>
                  <a:srgbClr val="202122"/>
                </a:solidFill>
                <a:effectLst/>
                <a:latin typeface="Arial" panose="020B0604020202020204" pitchFamily="34" charset="0"/>
              </a:rPr>
              <a:t>月</a:t>
            </a:r>
            <a:r>
              <a:rPr lang="en-US" altLang="zh-CN" b="0" i="0" dirty="0">
                <a:solidFill>
                  <a:srgbClr val="202122"/>
                </a:solidFill>
                <a:effectLst/>
                <a:latin typeface="Arial" panose="020B0604020202020204" pitchFamily="34" charset="0"/>
              </a:rPr>
              <a:t>20</a:t>
            </a:r>
            <a:r>
              <a:rPr lang="zh-CN" altLang="en-US" b="0" i="0" dirty="0">
                <a:solidFill>
                  <a:srgbClr val="202122"/>
                </a:solidFill>
                <a:effectLst/>
                <a:latin typeface="Arial" panose="020B0604020202020204" pitchFamily="34" charset="0"/>
              </a:rPr>
              <a:t>日，吴恩达宣布从百度辞职</a:t>
            </a:r>
            <a:r>
              <a:rPr lang="en-US" altLang="zh-CN" b="0" i="0" u="none" strike="noStrike" baseline="30000" dirty="0">
                <a:solidFill>
                  <a:srgbClr val="3366CC"/>
                </a:solidFill>
                <a:effectLst/>
                <a:latin typeface="Arial" panose="020B0604020202020204" pitchFamily="34" charset="0"/>
                <a:hlinkClick r:id="rId19"/>
              </a:rPr>
              <a:t>[7]</a:t>
            </a:r>
            <a:r>
              <a:rPr lang="zh-CN" altLang="en-US" b="0" i="0" dirty="0">
                <a:solidFill>
                  <a:srgbClr val="202122"/>
                </a:solidFill>
                <a:effectLst/>
                <a:latin typeface="Arial" panose="020B0604020202020204" pitchFamily="34" charset="0"/>
              </a:rPr>
              <a:t>。</a:t>
            </a:r>
            <a:r>
              <a:rPr lang="en-US" altLang="zh-CN" b="0" i="0" dirty="0">
                <a:solidFill>
                  <a:srgbClr val="202122"/>
                </a:solidFill>
                <a:effectLst/>
                <a:latin typeface="Arial" panose="020B0604020202020204" pitchFamily="34" charset="0"/>
              </a:rPr>
              <a:t>2017</a:t>
            </a:r>
            <a:r>
              <a:rPr lang="zh-CN" altLang="en-US" b="0" i="0" dirty="0">
                <a:solidFill>
                  <a:srgbClr val="202122"/>
                </a:solidFill>
                <a:effectLst/>
                <a:latin typeface="Arial" panose="020B0604020202020204" pitchFamily="34" charset="0"/>
              </a:rPr>
              <a:t>年</a:t>
            </a:r>
            <a:r>
              <a:rPr lang="en-US" altLang="zh-CN" b="0" i="0" dirty="0">
                <a:solidFill>
                  <a:srgbClr val="202122"/>
                </a:solidFill>
                <a:effectLst/>
                <a:latin typeface="Arial" panose="020B0604020202020204" pitchFamily="34" charset="0"/>
              </a:rPr>
              <a:t>12</a:t>
            </a:r>
            <a:r>
              <a:rPr lang="zh-CN" altLang="en-US" b="0" i="0" dirty="0">
                <a:solidFill>
                  <a:srgbClr val="202122"/>
                </a:solidFill>
                <a:effectLst/>
                <a:latin typeface="Arial" panose="020B0604020202020204" pitchFamily="34" charset="0"/>
              </a:rPr>
              <a:t>月，吴恩达宣布成立人工智能公司</a:t>
            </a:r>
            <a:r>
              <a:rPr lang="en-US" altLang="zh-CN" b="0" i="0" u="none" strike="noStrike" dirty="0">
                <a:solidFill>
                  <a:srgbClr val="D73333"/>
                </a:solidFill>
                <a:effectLst/>
                <a:latin typeface="Arial" panose="020B0604020202020204" pitchFamily="34" charset="0"/>
                <a:hlinkClick r:id="rId20" tooltip="Landing.ai（页面不存在）"/>
              </a:rPr>
              <a:t>Landing.ai</a:t>
            </a:r>
            <a:r>
              <a:rPr lang="zh-CN" altLang="en-US" b="0" i="0" dirty="0">
                <a:solidFill>
                  <a:srgbClr val="202122"/>
                </a:solidFill>
                <a:effectLst/>
                <a:latin typeface="Arial" panose="020B0604020202020204" pitchFamily="34" charset="0"/>
              </a:rPr>
              <a:t>，担任公司的首席执行官。</a:t>
            </a:r>
            <a:endParaRPr lang="en-US" altLang="zh-CN" dirty="0"/>
          </a:p>
          <a:p>
            <a:r>
              <a:rPr lang="en-US" altLang="zh-CN" dirty="0"/>
              <a:t>https://zh.wikipedia.org/wiki/%E5%90%B4%E6%81%A9%E8%BE%BE</a:t>
            </a:r>
            <a:endParaRPr lang="en-US" altLang="zh-CN" u="sng" dirty="0"/>
          </a:p>
          <a:p>
            <a:endParaRPr lang="en-US" altLang="zh-CN" u="sng" dirty="0"/>
          </a:p>
          <a:p>
            <a:r>
              <a:rPr lang="zh-CN" altLang="en-US" u="sng" dirty="0"/>
              <a:t>李飞飞</a:t>
            </a:r>
            <a:r>
              <a:rPr lang="zh-CN" altLang="en-US" dirty="0"/>
              <a:t>是</a:t>
            </a:r>
            <a:r>
              <a:rPr lang="zh-CN" altLang="en-US" b="0" i="0" u="none" strike="noStrike" dirty="0">
                <a:solidFill>
                  <a:srgbClr val="3366CC"/>
                </a:solidFill>
                <a:effectLst/>
                <a:latin typeface="Arial" panose="020B0604020202020204" pitchFamily="34" charset="0"/>
                <a:hlinkClick r:id="rId21" tooltip="斯坦福大学"/>
              </a:rPr>
              <a:t>斯坦福大学</a:t>
            </a:r>
            <a:r>
              <a:rPr lang="zh-CN" altLang="en-US" b="0" i="0" dirty="0">
                <a:solidFill>
                  <a:srgbClr val="202122"/>
                </a:solidFill>
                <a:effectLst/>
                <a:latin typeface="Arial" panose="020B0604020202020204" pitchFamily="34" charset="0"/>
              </a:rPr>
              <a:t>首位红杉讲席</a:t>
            </a:r>
            <a:r>
              <a:rPr lang="zh-CN" altLang="en-US" b="0" i="0" u="none" strike="noStrike" dirty="0">
                <a:solidFill>
                  <a:srgbClr val="3366CC"/>
                </a:solidFill>
                <a:effectLst/>
                <a:latin typeface="Arial" panose="020B0604020202020204" pitchFamily="34" charset="0"/>
                <a:hlinkClick r:id="rId22" tooltip="教授"/>
              </a:rPr>
              <a:t>教授</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23" tooltip="美国国家工程院"/>
              </a:rPr>
              <a:t>美国国家工程院</a:t>
            </a:r>
            <a:r>
              <a:rPr lang="zh-CN" altLang="en-US" b="0" i="0" dirty="0">
                <a:solidFill>
                  <a:srgbClr val="202122"/>
                </a:solidFill>
                <a:effectLst/>
                <a:latin typeface="Arial" panose="020B0604020202020204" pitchFamily="34" charset="0"/>
              </a:rPr>
              <a:t>院士</a:t>
            </a:r>
            <a:r>
              <a:rPr lang="en-US" altLang="zh-CN" b="0" i="0" u="none" strike="noStrike" baseline="30000" dirty="0">
                <a:solidFill>
                  <a:srgbClr val="3366CC"/>
                </a:solidFill>
                <a:effectLst/>
                <a:latin typeface="Arial" panose="020B0604020202020204" pitchFamily="34" charset="0"/>
                <a:hlinkClick r:id="rId24"/>
              </a:rPr>
              <a:t>[2]</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25" tooltip="美国国家医学院"/>
              </a:rPr>
              <a:t>美国国家医学院</a:t>
            </a:r>
            <a:r>
              <a:rPr lang="zh-CN" altLang="en-US" b="0" i="0" dirty="0">
                <a:solidFill>
                  <a:srgbClr val="202122"/>
                </a:solidFill>
                <a:effectLst/>
                <a:latin typeface="Arial" panose="020B0604020202020204" pitchFamily="34" charset="0"/>
              </a:rPr>
              <a:t>院士</a:t>
            </a:r>
            <a:r>
              <a:rPr lang="en-US" altLang="zh-CN" b="0" i="0" u="none" strike="noStrike" baseline="30000" dirty="0">
                <a:solidFill>
                  <a:srgbClr val="3366CC"/>
                </a:solidFill>
                <a:effectLst/>
                <a:latin typeface="Arial" panose="020B0604020202020204" pitchFamily="34" charset="0"/>
                <a:hlinkClick r:id="rId26"/>
              </a:rPr>
              <a:t>[3]</a:t>
            </a:r>
            <a:r>
              <a:rPr lang="en-US" altLang="zh-CN" b="0" i="0" u="none" strike="noStrike" baseline="30000" dirty="0">
                <a:solidFill>
                  <a:srgbClr val="3366CC"/>
                </a:solidFill>
                <a:effectLst/>
                <a:latin typeface="Arial" panose="020B0604020202020204" pitchFamily="34" charset="0"/>
                <a:hlinkClick r:id="rId27"/>
              </a:rPr>
              <a:t>[4]</a:t>
            </a:r>
            <a:r>
              <a:rPr lang="zh-CN" altLang="en-US" b="0" i="0" dirty="0">
                <a:solidFill>
                  <a:srgbClr val="202122"/>
                </a:solidFill>
                <a:effectLst/>
                <a:latin typeface="Arial" panose="020B0604020202020204" pitchFamily="34" charset="0"/>
              </a:rPr>
              <a:t>， </a:t>
            </a:r>
            <a:r>
              <a:rPr lang="zh-CN" altLang="en-US" b="0" i="0" u="none" strike="noStrike" dirty="0">
                <a:solidFill>
                  <a:srgbClr val="3366CC"/>
                </a:solidFill>
                <a:effectLst/>
                <a:latin typeface="Arial" panose="020B0604020202020204" pitchFamily="34" charset="0"/>
                <a:hlinkClick r:id="rId28" tooltip="美国文理科学院"/>
              </a:rPr>
              <a:t>美国文理科学院</a:t>
            </a:r>
            <a:r>
              <a:rPr lang="zh-CN" altLang="en-US" b="0" i="0" dirty="0">
                <a:solidFill>
                  <a:srgbClr val="202122"/>
                </a:solidFill>
                <a:effectLst/>
                <a:latin typeface="Arial" panose="020B0604020202020204" pitchFamily="34" charset="0"/>
              </a:rPr>
              <a:t>（美国艺术与科学院）院士</a:t>
            </a:r>
            <a:r>
              <a:rPr lang="en-US" altLang="zh-CN" b="0" i="0" u="none" strike="noStrike" baseline="30000" dirty="0">
                <a:solidFill>
                  <a:srgbClr val="3366CC"/>
                </a:solidFill>
                <a:effectLst/>
                <a:latin typeface="Arial" panose="020B0604020202020204" pitchFamily="34" charset="0"/>
                <a:hlinkClick r:id="rId29"/>
              </a:rPr>
              <a:t>[5]</a:t>
            </a:r>
            <a:r>
              <a:rPr lang="zh-CN" altLang="en-US" b="0" i="0" dirty="0">
                <a:solidFill>
                  <a:srgbClr val="202122"/>
                </a:solidFill>
                <a:effectLst/>
                <a:latin typeface="Arial" panose="020B0604020202020204" pitchFamily="34" charset="0"/>
              </a:rPr>
              <a:t>。曾任职于斯坦福大学人工智能实验室（</a:t>
            </a:r>
            <a:r>
              <a:rPr lang="en-US" altLang="zh-CN" b="0" i="0" dirty="0">
                <a:solidFill>
                  <a:srgbClr val="202122"/>
                </a:solidFill>
                <a:effectLst/>
                <a:latin typeface="Arial" panose="020B0604020202020204" pitchFamily="34" charset="0"/>
              </a:rPr>
              <a:t>SAIL</a:t>
            </a:r>
            <a:r>
              <a:rPr lang="zh-CN" altLang="en-US" b="0" i="0" dirty="0">
                <a:solidFill>
                  <a:srgbClr val="202122"/>
                </a:solidFill>
                <a:effectLst/>
                <a:latin typeface="Arial" panose="020B0604020202020204" pitchFamily="34" charset="0"/>
              </a:rPr>
              <a:t>）</a:t>
            </a:r>
            <a:r>
              <a:rPr lang="en-US" altLang="zh-CN" b="0" i="0" u="none" strike="noStrike" baseline="30000" dirty="0">
                <a:solidFill>
                  <a:srgbClr val="3366CC"/>
                </a:solidFill>
                <a:effectLst/>
                <a:latin typeface="Arial" panose="020B0604020202020204" pitchFamily="34" charset="0"/>
                <a:hlinkClick r:id="rId30"/>
              </a:rPr>
              <a:t>[6]</a:t>
            </a:r>
            <a:r>
              <a:rPr lang="zh-CN" altLang="en-US" b="0" i="0" dirty="0">
                <a:solidFill>
                  <a:srgbClr val="202122"/>
                </a:solidFill>
                <a:effectLst/>
                <a:latin typeface="Arial" panose="020B0604020202020204" pitchFamily="34" charset="0"/>
              </a:rPr>
              <a:t> 、斯坦福视觉实验室</a:t>
            </a:r>
            <a:r>
              <a:rPr lang="en-US" altLang="zh-CN" b="0" i="0" u="none" strike="noStrike" baseline="30000" dirty="0">
                <a:solidFill>
                  <a:srgbClr val="3366CC"/>
                </a:solidFill>
                <a:effectLst/>
                <a:latin typeface="Arial" panose="020B0604020202020204" pitchFamily="34" charset="0"/>
                <a:hlinkClick r:id="rId31"/>
              </a:rPr>
              <a:t>[7]</a:t>
            </a:r>
            <a:r>
              <a:rPr lang="zh-CN" altLang="en-US" b="0" i="0" dirty="0">
                <a:solidFill>
                  <a:srgbClr val="202122"/>
                </a:solidFill>
                <a:effectLst/>
                <a:latin typeface="Arial" panose="020B0604020202020204" pitchFamily="34" charset="0"/>
              </a:rPr>
              <a:t>。现为</a:t>
            </a:r>
            <a:r>
              <a:rPr lang="en-US" altLang="zh-CN" b="0" i="0" u="none" strike="noStrike" dirty="0">
                <a:solidFill>
                  <a:srgbClr val="3366CC"/>
                </a:solidFill>
                <a:effectLst/>
                <a:latin typeface="Arial" panose="020B0604020202020204" pitchFamily="34" charset="0"/>
                <a:hlinkClick r:id="rId32" tooltip="ImageNet"/>
              </a:rPr>
              <a:t>ImageNet</a:t>
            </a:r>
            <a:r>
              <a:rPr lang="zh-CN" altLang="en-US" b="0" i="0" dirty="0">
                <a:solidFill>
                  <a:srgbClr val="202122"/>
                </a:solidFill>
                <a:effectLst/>
                <a:latin typeface="Arial" panose="020B0604020202020204" pitchFamily="34" charset="0"/>
              </a:rPr>
              <a:t>的首席科学家和首席研究员</a:t>
            </a:r>
            <a:r>
              <a:rPr lang="en-US" altLang="zh-CN" b="0" i="0" u="none" strike="noStrike" baseline="30000" dirty="0">
                <a:solidFill>
                  <a:srgbClr val="3366CC"/>
                </a:solidFill>
                <a:effectLst/>
                <a:latin typeface="Arial" panose="020B0604020202020204" pitchFamily="34" charset="0"/>
                <a:hlinkClick r:id="rId33"/>
              </a:rPr>
              <a:t>[8]</a:t>
            </a:r>
            <a:r>
              <a:rPr lang="zh-CN" altLang="en-US" b="0" i="0" dirty="0">
                <a:solidFill>
                  <a:srgbClr val="202122"/>
                </a:solidFill>
                <a:effectLst/>
                <a:latin typeface="Arial" panose="020B0604020202020204" pitchFamily="34" charset="0"/>
              </a:rPr>
              <a:t>、斯坦福以人为本人工智能研究院（</a:t>
            </a:r>
            <a:r>
              <a:rPr lang="en-US" altLang="zh-CN" b="0" i="0" dirty="0">
                <a:solidFill>
                  <a:srgbClr val="202122"/>
                </a:solidFill>
                <a:effectLst/>
                <a:latin typeface="Arial" panose="020B0604020202020204" pitchFamily="34" charset="0"/>
              </a:rPr>
              <a:t>HAI</a:t>
            </a:r>
            <a:r>
              <a:rPr lang="zh-CN" altLang="en-US" b="0" i="0" dirty="0">
                <a:solidFill>
                  <a:srgbClr val="202122"/>
                </a:solidFill>
                <a:effectLst/>
                <a:latin typeface="Arial" panose="020B0604020202020204" pitchFamily="34" charset="0"/>
              </a:rPr>
              <a:t>）院长、</a:t>
            </a:r>
            <a:r>
              <a:rPr lang="en-US" altLang="zh-CN" b="0" i="0" dirty="0">
                <a:solidFill>
                  <a:srgbClr val="202122"/>
                </a:solidFill>
                <a:effectLst/>
                <a:latin typeface="Arial" panose="020B0604020202020204" pitchFamily="34" charset="0"/>
              </a:rPr>
              <a:t>AI4ALL</a:t>
            </a:r>
            <a:r>
              <a:rPr lang="zh-CN" altLang="en-US" b="0" i="0" dirty="0">
                <a:solidFill>
                  <a:srgbClr val="202122"/>
                </a:solidFill>
                <a:effectLst/>
                <a:latin typeface="Arial" panose="020B0604020202020204" pitchFamily="34" charset="0"/>
              </a:rPr>
              <a:t>联合创始人及主席。她的研究领域涉及</a:t>
            </a:r>
            <a:r>
              <a:rPr lang="zh-CN" altLang="en-US" b="0" i="0" u="none" strike="noStrike" dirty="0">
                <a:solidFill>
                  <a:srgbClr val="3366CC"/>
                </a:solidFill>
                <a:effectLst/>
                <a:latin typeface="Arial" panose="020B0604020202020204" pitchFamily="34" charset="0"/>
                <a:hlinkClick r:id="rId34" tooltip="计算机视觉"/>
              </a:rPr>
              <a:t>电脑视觉</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35" tooltip="机器学习"/>
              </a:rPr>
              <a:t>机器学习</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36" tooltip="深度学习"/>
              </a:rPr>
              <a:t>深度学习</a:t>
            </a:r>
            <a:r>
              <a:rPr lang="zh-CN" altLang="en-US" b="0" i="0" dirty="0">
                <a:solidFill>
                  <a:srgbClr val="202122"/>
                </a:solidFill>
                <a:effectLst/>
                <a:latin typeface="Arial" panose="020B0604020202020204" pitchFamily="34" charset="0"/>
              </a:rPr>
              <a:t>、</a:t>
            </a:r>
            <a:r>
              <a:rPr lang="zh-CN" altLang="en-US" b="0" i="0" u="none" strike="noStrike" dirty="0">
                <a:solidFill>
                  <a:srgbClr val="3366CC"/>
                </a:solidFill>
                <a:effectLst/>
                <a:latin typeface="Arial" panose="020B0604020202020204" pitchFamily="34" charset="0"/>
                <a:hlinkClick r:id="rId37" tooltip="认知神经科学"/>
              </a:rPr>
              <a:t>认知神经科学</a:t>
            </a:r>
            <a:r>
              <a:rPr lang="zh-CN" altLang="en-US" b="0" i="0" dirty="0">
                <a:solidFill>
                  <a:srgbClr val="202122"/>
                </a:solidFill>
                <a:effectLst/>
                <a:latin typeface="Arial" panose="020B0604020202020204" pitchFamily="34" charset="0"/>
              </a:rPr>
              <a:t>等</a:t>
            </a:r>
            <a:r>
              <a:rPr lang="en-US" altLang="zh-CN" b="0" i="0" u="none" strike="noStrike" baseline="30000" dirty="0">
                <a:solidFill>
                  <a:srgbClr val="3366CC"/>
                </a:solidFill>
                <a:effectLst/>
                <a:latin typeface="Arial" panose="020B0604020202020204" pitchFamily="34" charset="0"/>
                <a:hlinkClick r:id="rId26"/>
              </a:rPr>
              <a:t>[3]</a:t>
            </a:r>
            <a:r>
              <a:rPr lang="zh-CN" altLang="en-US" b="0" i="0" dirty="0">
                <a:solidFill>
                  <a:srgbClr val="202122"/>
                </a:solidFill>
                <a:effectLst/>
                <a:latin typeface="Arial" panose="020B0604020202020204" pitchFamily="34" charset="0"/>
              </a:rPr>
              <a:t>。</a:t>
            </a:r>
            <a:endParaRPr lang="en-US" altLang="zh-CN" b="0" i="0" dirty="0">
              <a:solidFill>
                <a:srgbClr val="202122"/>
              </a:solidFill>
              <a:effectLst/>
              <a:latin typeface="Arial" panose="020B0604020202020204" pitchFamily="34" charset="0"/>
            </a:endParaRPr>
          </a:p>
          <a:p>
            <a:r>
              <a:rPr lang="en-US" altLang="zh-CN" dirty="0"/>
              <a:t>https://zh.wikipedia.org/wiki/%E6%9D%8E%E9%A3%9B%E9%A3%9B</a:t>
            </a:r>
            <a:endParaRPr lang="zh-CN" altLang="en-US" dirty="0"/>
          </a:p>
        </p:txBody>
      </p:sp>
    </p:spTree>
    <p:extLst>
      <p:ext uri="{BB962C8B-B14F-4D97-AF65-F5344CB8AC3E}">
        <p14:creationId xmlns:p14="http://schemas.microsoft.com/office/powerpoint/2010/main" val="169608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近年来，人工智能日益融入我们的日常生活。 人工智能驱动的应用和服 务，如生成式人工智能、语音助手、推荐系统和个性化广告，甚至是个性 化广告牌，已经变得司空见惯。 然而，数字体验的转变仅仅是个开始。 从机器人手术到自动驾驶汽车，从革命性的生物技术研究到读取 </a:t>
            </a:r>
            <a:r>
              <a:rPr lang="en-US" altLang="zh-CN"/>
              <a:t>CT </a:t>
            </a:r>
            <a:r>
              <a:rPr lang="zh-CN" altLang="en-US"/>
              <a:t>扫描 结果，越来越多的智能机器将应用于医疗保健、法律和金融服务、交通运 输、建筑、农业、制造业等领域。</a:t>
            </a:r>
            <a:endParaRPr lang="en-US" altLang="zh-CN"/>
          </a:p>
          <a:p>
            <a:endParaRPr lang="en-US" altLang="zh-CN"/>
          </a:p>
          <a:p>
            <a:r>
              <a:rPr lang="en-US" altLang="zh-CN">
                <a:effectLst/>
              </a:rPr>
              <a:t>Hinton</a:t>
            </a:r>
            <a:r>
              <a:rPr lang="zh-CN" altLang="en-US">
                <a:effectLst/>
              </a:rPr>
              <a:t>曾在</a:t>
            </a:r>
            <a:r>
              <a:rPr lang="en-US" altLang="zh-CN">
                <a:effectLst/>
              </a:rPr>
              <a:t>2016</a:t>
            </a:r>
            <a:r>
              <a:rPr lang="zh-CN" altLang="en-US">
                <a:effectLst/>
              </a:rPr>
              <a:t>年就预言，深度学习将在</a:t>
            </a:r>
            <a:r>
              <a:rPr lang="en-US" altLang="zh-CN">
                <a:effectLst/>
              </a:rPr>
              <a:t>5</a:t>
            </a:r>
            <a:r>
              <a:rPr lang="zh-CN" altLang="en-US">
                <a:effectLst/>
              </a:rPr>
              <a:t>年内完全取代放射科医生。实际上，工作市场对于放射科医生需求量愈来愈大。对此，</a:t>
            </a:r>
            <a:r>
              <a:rPr lang="en-US" altLang="zh-CN">
                <a:effectLst/>
              </a:rPr>
              <a:t>Hinton </a:t>
            </a:r>
            <a:r>
              <a:rPr lang="zh-CN" altLang="en-US">
                <a:effectLst/>
              </a:rPr>
              <a:t>承认自己预测错了，但是 </a:t>
            </a:r>
            <a:r>
              <a:rPr lang="en-US" altLang="zh-CN">
                <a:effectLst/>
              </a:rPr>
              <a:t>AI </a:t>
            </a:r>
            <a:r>
              <a:rPr lang="zh-CN" altLang="en-US">
                <a:effectLst/>
              </a:rPr>
              <a:t>已经在几种放射图像分析上媲美医生了。看起来在几年内它就能常规地提供第二诊断意见，再过 </a:t>
            </a:r>
            <a:r>
              <a:rPr lang="en-US" altLang="zh-CN">
                <a:effectLst/>
              </a:rPr>
              <a:t>10 </a:t>
            </a:r>
            <a:r>
              <a:rPr lang="zh-CN" altLang="en-US">
                <a:effectLst/>
              </a:rPr>
              <a:t>年，它提供的第二诊断意见甚至会比人类医生的诊断更好。</a:t>
            </a:r>
            <a:endParaRPr lang="zh-CN" altLang="en-US"/>
          </a:p>
        </p:txBody>
      </p:sp>
    </p:spTree>
    <p:extLst>
      <p:ext uri="{BB962C8B-B14F-4D97-AF65-F5344CB8AC3E}">
        <p14:creationId xmlns:p14="http://schemas.microsoft.com/office/powerpoint/2010/main" val="31399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effectLst/>
                <a:latin typeface="PingFang SC"/>
              </a:rPr>
              <a:t>凭借强大的</a:t>
            </a:r>
            <a:r>
              <a:rPr lang="en-US" altLang="zh-CN" b="0" i="0" dirty="0">
                <a:effectLst/>
                <a:latin typeface="PingFang SC"/>
              </a:rPr>
              <a:t>AI</a:t>
            </a:r>
            <a:r>
              <a:rPr lang="zh-CN" altLang="en-US" b="0" i="0" dirty="0">
                <a:effectLst/>
                <a:latin typeface="PingFang SC"/>
              </a:rPr>
              <a:t>的力量，生物学和医学将加速进步，在未来</a:t>
            </a:r>
            <a:r>
              <a:rPr lang="en-US" altLang="zh-CN" b="0" i="0" dirty="0">
                <a:effectLst/>
                <a:latin typeface="PingFang SC"/>
              </a:rPr>
              <a:t>5-10</a:t>
            </a:r>
            <a:r>
              <a:rPr lang="zh-CN" altLang="en-US" b="0" i="0" dirty="0">
                <a:effectLst/>
                <a:latin typeface="PingFang SC"/>
              </a:rPr>
              <a:t>年内实现原本需要</a:t>
            </a:r>
            <a:r>
              <a:rPr lang="en-US" altLang="zh-CN" b="0" i="0" dirty="0">
                <a:effectLst/>
                <a:latin typeface="PingFang SC"/>
              </a:rPr>
              <a:t>50-100</a:t>
            </a:r>
            <a:r>
              <a:rPr lang="zh-CN" altLang="en-US" b="0" i="0" dirty="0">
                <a:effectLst/>
                <a:latin typeface="PingFang SC"/>
              </a:rPr>
              <a:t>年的成果。他称这一现象为“压缩的</a:t>
            </a:r>
            <a:r>
              <a:rPr lang="en-US" altLang="zh-CN" b="0" i="0" dirty="0">
                <a:effectLst/>
                <a:latin typeface="PingFang SC"/>
              </a:rPr>
              <a:t>21</a:t>
            </a:r>
            <a:r>
              <a:rPr lang="zh-CN" altLang="en-US" b="0" i="0" dirty="0">
                <a:effectLst/>
                <a:latin typeface="PingFang SC"/>
              </a:rPr>
              <a:t>世纪”，即</a:t>
            </a:r>
            <a:r>
              <a:rPr lang="en-US" altLang="zh-CN" b="0" i="0" dirty="0">
                <a:effectLst/>
                <a:latin typeface="PingFang SC"/>
              </a:rPr>
              <a:t>AI</a:t>
            </a:r>
            <a:r>
              <a:rPr lang="zh-CN" altLang="en-US" b="0" i="0" dirty="0">
                <a:effectLst/>
                <a:latin typeface="PingFang SC"/>
              </a:rPr>
              <a:t>能够让人类在几年内取得整整一个世纪的生物医学成就。</a:t>
            </a:r>
            <a:endParaRPr lang="en-US" altLang="zh-CN" b="0" i="0" dirty="0">
              <a:effectLst/>
              <a:latin typeface="PingFang SC"/>
            </a:endParaRPr>
          </a:p>
          <a:p>
            <a:endParaRPr lang="en-US" altLang="zh-TW" b="0" i="0" dirty="0">
              <a:effectLst/>
              <a:latin typeface="PingFang SC"/>
            </a:endParaRPr>
          </a:p>
          <a:p>
            <a:endParaRPr lang="zh-TW" altLang="en-US" dirty="0"/>
          </a:p>
        </p:txBody>
      </p:sp>
      <p:sp>
        <p:nvSpPr>
          <p:cNvPr id="4" name="灯片编号占位符 3"/>
          <p:cNvSpPr>
            <a:spLocks noGrp="1"/>
          </p:cNvSpPr>
          <p:nvPr>
            <p:ph type="sldNum" sz="quarter" idx="5"/>
          </p:nvPr>
        </p:nvSpPr>
        <p:spPr/>
        <p:txBody>
          <a:bodyPr/>
          <a:lstStyle/>
          <a:p>
            <a:fld id="{F05613A8-5AE5-492A-8E90-BF89604D0163}" type="slidenum">
              <a:rPr lang="zh-TW" altLang="en-US" smtClean="0"/>
              <a:t>11</a:t>
            </a:fld>
            <a:endParaRPr lang="zh-TW" altLang="en-US"/>
          </a:p>
        </p:txBody>
      </p:sp>
    </p:spTree>
    <p:extLst>
      <p:ext uri="{BB962C8B-B14F-4D97-AF65-F5344CB8AC3E}">
        <p14:creationId xmlns:p14="http://schemas.microsoft.com/office/powerpoint/2010/main" val="356446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TW" altLang="en-US" sz="1800" b="0" i="0" spc="0" dirty="0">
                <a:solidFill>
                  <a:srgbClr val="333333"/>
                </a:solidFill>
                <a:effectLst/>
                <a:latin typeface="微软雅黑" panose="020B0503020204020204" pitchFamily="34" charset="-122"/>
                <a:ea typeface="微软雅黑" panose="020B0503020204020204" pitchFamily="34" charset="-122"/>
              </a:rPr>
              <a:t>前 </a:t>
            </a:r>
            <a:r>
              <a:rPr lang="en-US" altLang="zh-TW" sz="1800" b="0" i="0" spc="0" dirty="0">
                <a:solidFill>
                  <a:srgbClr val="333333"/>
                </a:solidFill>
                <a:effectLst/>
                <a:latin typeface="微软雅黑" panose="020B0503020204020204" pitchFamily="34" charset="-122"/>
                <a:ea typeface="微软雅黑" panose="020B0503020204020204" pitchFamily="34" charset="-122"/>
              </a:rPr>
              <a:t>Google DeepMind  </a:t>
            </a:r>
            <a:r>
              <a:rPr lang="zh-TW" altLang="en-US" sz="1800" b="0" i="0" spc="0" dirty="0">
                <a:solidFill>
                  <a:srgbClr val="333333"/>
                </a:solidFill>
                <a:effectLst/>
                <a:latin typeface="微软雅黑" panose="020B0503020204020204" pitchFamily="34" charset="-122"/>
                <a:ea typeface="微软雅黑" panose="020B0503020204020204" pitchFamily="34" charset="-122"/>
              </a:rPr>
              <a:t>创始人以及 </a:t>
            </a:r>
            <a:r>
              <a:rPr lang="en-US" altLang="zh-TW" sz="1800" b="0" i="0" spc="0" dirty="0">
                <a:solidFill>
                  <a:srgbClr val="333333"/>
                </a:solidFill>
                <a:effectLst/>
                <a:latin typeface="微软雅黑" panose="020B0503020204020204" pitchFamily="34" charset="-122"/>
                <a:ea typeface="微软雅黑" panose="020B0503020204020204" pitchFamily="34" charset="-122"/>
              </a:rPr>
              <a:t>Inflection AI </a:t>
            </a:r>
            <a:r>
              <a:rPr lang="zh-TW" altLang="en-US" sz="1800" b="0" i="0" spc="0" dirty="0">
                <a:solidFill>
                  <a:srgbClr val="333333"/>
                </a:solidFill>
                <a:effectLst/>
                <a:latin typeface="微软雅黑" panose="020B0503020204020204" pitchFamily="34" charset="-122"/>
                <a:ea typeface="微软雅黑" panose="020B0503020204020204" pitchFamily="34" charset="-122"/>
              </a:rPr>
              <a:t>的创始人 </a:t>
            </a:r>
            <a:r>
              <a:rPr lang="en-US" altLang="zh-CN" sz="1800" b="0" i="0" spc="0" dirty="0">
                <a:solidFill>
                  <a:srgbClr val="333333"/>
                </a:solidFill>
                <a:effectLst/>
                <a:latin typeface="微软雅黑" panose="020B0503020204020204" pitchFamily="34" charset="-122"/>
                <a:ea typeface="微软雅黑" panose="020B0503020204020204" pitchFamily="34" charset="-122"/>
              </a:rPr>
              <a:t>Mustafa Suleyman </a:t>
            </a:r>
            <a:r>
              <a:rPr lang="zh-CN" altLang="en-US" sz="1800" b="0" i="0" spc="0" dirty="0">
                <a:solidFill>
                  <a:srgbClr val="333333"/>
                </a:solidFill>
                <a:effectLst/>
                <a:latin typeface="微软雅黑" panose="020B0503020204020204" pitchFamily="34" charset="-122"/>
                <a:ea typeface="微软雅黑" panose="020B0503020204020204" pitchFamily="34" charset="-122"/>
              </a:rPr>
              <a:t>认为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结合其它科技，如量子电脑、材料科学、机器人、基因工程、生物和农业科技等</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将能大幅提升生产力，让能源、粮食、医疗、 制造等的成本趋近于零，并为未来的物资无限供应的零边际成本社会的可能性感到兴奋。因为人类将从无用的劳动中解放出来，进而发挥创意追求梦想。他某种程度上赞成 </a:t>
            </a:r>
            <a:r>
              <a:rPr lang="en-US" altLang="zh-CN" sz="1800" b="0" i="0" spc="0" dirty="0">
                <a:solidFill>
                  <a:srgbClr val="333333"/>
                </a:solidFill>
                <a:effectLst/>
                <a:latin typeface="微软雅黑" panose="020B0503020204020204" pitchFamily="34" charset="-122"/>
                <a:ea typeface="微软雅黑" panose="020B0503020204020204" pitchFamily="34" charset="-122"/>
              </a:rPr>
              <a:t>OpenAI </a:t>
            </a:r>
            <a:r>
              <a:rPr lang="zh-CN" altLang="en-US" sz="1800" b="0" i="0" spc="0" dirty="0">
                <a:solidFill>
                  <a:srgbClr val="333333"/>
                </a:solidFill>
                <a:effectLst/>
                <a:latin typeface="微软雅黑" panose="020B0503020204020204" pitchFamily="34" charset="-122"/>
                <a:ea typeface="微软雅黑" panose="020B0503020204020204" pitchFamily="34" charset="-122"/>
              </a:rPr>
              <a:t>创始人 </a:t>
            </a:r>
            <a:r>
              <a:rPr lang="en-US" altLang="zh-CN" sz="1800" b="0" i="0" spc="0" dirty="0">
                <a:solidFill>
                  <a:srgbClr val="333333"/>
                </a:solidFill>
                <a:effectLst/>
                <a:latin typeface="微软雅黑" panose="020B0503020204020204" pitchFamily="34" charset="-122"/>
                <a:ea typeface="微软雅黑" panose="020B0503020204020204" pitchFamily="34" charset="-122"/>
              </a:rPr>
              <a:t>Sam Altman </a:t>
            </a:r>
            <a:r>
              <a:rPr lang="zh-CN" altLang="en-US" sz="1800" b="0" i="0" spc="0" dirty="0">
                <a:solidFill>
                  <a:srgbClr val="333333"/>
                </a:solidFill>
                <a:effectLst/>
                <a:latin typeface="微软雅黑" panose="020B0503020204020204" pitchFamily="34" charset="-122"/>
                <a:ea typeface="微软雅黑" panose="020B0503020204020204" pitchFamily="34" charset="-122"/>
              </a:rPr>
              <a:t>提出的全民基本收入 </a:t>
            </a:r>
            <a:r>
              <a:rPr lang="en-US" altLang="zh-CN" sz="1800" b="0" i="0" spc="0" dirty="0">
                <a:solidFill>
                  <a:srgbClr val="333333"/>
                </a:solidFill>
                <a:effectLst/>
                <a:latin typeface="微软雅黑" panose="020B0503020204020204" pitchFamily="34" charset="-122"/>
                <a:ea typeface="微软雅黑" panose="020B0503020204020204" pitchFamily="34" charset="-122"/>
              </a:rPr>
              <a:t>(Universal Basic Income - UBI) </a:t>
            </a:r>
            <a:r>
              <a:rPr lang="zh-CN" altLang="en-US" sz="1800" b="0" i="0" spc="0" dirty="0">
                <a:solidFill>
                  <a:srgbClr val="333333"/>
                </a:solidFill>
                <a:effectLst/>
                <a:latin typeface="微软雅黑" panose="020B0503020204020204" pitchFamily="34" charset="-122"/>
                <a:ea typeface="微软雅黑" panose="020B0503020204020204" pitchFamily="34" charset="-122"/>
              </a:rPr>
              <a:t>的想法。</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300"/>
              </a:spcBef>
              <a:spcAft>
                <a:spcPts val="300"/>
              </a:spcAft>
              <a:buClrTx/>
              <a:buSzTx/>
              <a:buFontTx/>
              <a:buNone/>
              <a:tabLst/>
              <a:defRPr/>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300"/>
              </a:spcBef>
              <a:spcAft>
                <a:spcPts val="300"/>
              </a:spcAft>
              <a:buClrTx/>
              <a:buSzTx/>
              <a:buFontTx/>
              <a:buNone/>
              <a:tabLst/>
              <a:defRPr/>
            </a:pPr>
            <a:r>
              <a:rPr lang="zh-CN" altLang="en-US" sz="1800" b="0" i="0" spc="0" dirty="0">
                <a:solidFill>
                  <a:srgbClr val="333333"/>
                </a:solidFill>
                <a:effectLst/>
                <a:latin typeface="微软雅黑" panose="020B0503020204020204" pitchFamily="34" charset="-122"/>
                <a:ea typeface="微软雅黑" panose="020B0503020204020204" pitchFamily="34" charset="-122"/>
              </a:rPr>
              <a:t>我给大家举的一个例子：如果世界上每个人都能拥有一个由一万名出色的虚拟员工组成的强大公司，而且这些员工在各个领域都是专家、从不互相争斗，也不需要休息；它们还会以惊人的速度变得越来越聪明，那么我们能为彼此创造什么呢？这会给我们所生活的世界带来什么呢？答案是我们都不知道。</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TW" altLang="en-US" sz="1800" dirty="0">
              <a:effectLst/>
            </a:endParaRPr>
          </a:p>
          <a:p>
            <a:pPr marL="0" algn="l">
              <a:lnSpc>
                <a:spcPct val="130000"/>
              </a:lnSpc>
              <a:spcBef>
                <a:spcPts val="300"/>
              </a:spcBef>
              <a:spcAft>
                <a:spcPts val="300"/>
              </a:spcAft>
            </a:pPr>
            <a:r>
              <a:rPr lang="en-US" altLang="zh-CN" sz="1800" b="0" i="0" spc="0" dirty="0">
                <a:solidFill>
                  <a:srgbClr val="333333"/>
                </a:solidFill>
                <a:effectLst/>
                <a:latin typeface="微软雅黑" panose="020B0503020204020204" pitchFamily="34" charset="-122"/>
                <a:ea typeface="微软雅黑" panose="020B0503020204020204" pitchFamily="34" charset="-122"/>
              </a:rPr>
              <a:t>Mustafa </a:t>
            </a:r>
            <a:r>
              <a:rPr lang="zh-TW" altLang="en-US" sz="1800" b="0" i="0" spc="0" dirty="0">
                <a:solidFill>
                  <a:srgbClr val="333333"/>
                </a:solidFill>
                <a:effectLst/>
                <a:latin typeface="微软雅黑" panose="020B0503020204020204" pitchFamily="34" charset="-122"/>
                <a:ea typeface="微软雅黑" panose="020B0503020204020204" pitchFamily="34" charset="-122"/>
              </a:rPr>
              <a:t>在他的 </a:t>
            </a:r>
            <a:r>
              <a:rPr lang="en-US" altLang="zh-TW" sz="1800" b="0" i="0" spc="0" dirty="0">
                <a:solidFill>
                  <a:srgbClr val="333333"/>
                </a:solidFill>
                <a:effectLst/>
                <a:latin typeface="微软雅黑" panose="020B0503020204020204" pitchFamily="34" charset="-122"/>
                <a:ea typeface="微软雅黑" panose="020B0503020204020204" pitchFamily="34" charset="-122"/>
              </a:rPr>
              <a:t>《The Coming Wave》</a:t>
            </a:r>
            <a:r>
              <a:rPr lang="zh-TW" altLang="en-US" sz="1800" b="0" i="0" spc="0" dirty="0">
                <a:solidFill>
                  <a:srgbClr val="333333"/>
                </a:solidFill>
                <a:effectLst/>
                <a:latin typeface="微软雅黑" panose="020B0503020204020204" pitchFamily="34" charset="-122"/>
                <a:ea typeface="微软雅黑" panose="020B0503020204020204" pitchFamily="34" charset="-122"/>
              </a:rPr>
              <a:t>这本书里的观点是：</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我们很难控制 </a:t>
            </a:r>
            <a:r>
              <a:rPr lang="en-US" altLang="zh-TW" sz="1800" b="0" i="0" spc="0" dirty="0">
                <a:solidFill>
                  <a:srgbClr val="333333"/>
                </a:solidFill>
                <a:effectLst/>
                <a:latin typeface="微软雅黑" panose="020B0503020204020204" pitchFamily="34" charset="-122"/>
                <a:ea typeface="微软雅黑" panose="020B0503020204020204" pitchFamily="34" charset="-122"/>
              </a:rPr>
              <a:t>(contain) AI</a:t>
            </a:r>
            <a:r>
              <a:rPr lang="zh-TW" altLang="en-US" sz="1800" b="0" i="0" spc="0" dirty="0">
                <a:solidFill>
                  <a:srgbClr val="333333"/>
                </a:solidFill>
                <a:effectLst/>
                <a:latin typeface="微软雅黑" panose="020B0503020204020204" pitchFamily="34" charset="-122"/>
                <a:ea typeface="微软雅黑" panose="020B0503020204020204" pitchFamily="34" charset="-122"/>
              </a:rPr>
              <a:t>，但是我们一定要做到，否则就是人类被控制</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502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50000"/>
              </a:lnSpc>
              <a:spcBef>
                <a:spcPts val="300"/>
              </a:spcBef>
              <a:spcAft>
                <a:spcPts val="300"/>
              </a:spcAft>
            </a:pPr>
            <a:r>
              <a:rPr lang="zh-TW" altLang="en-US" sz="1800" b="0" i="0" spc="0" dirty="0">
                <a:solidFill>
                  <a:srgbClr val="333333"/>
                </a:solidFill>
                <a:effectLst/>
                <a:latin typeface="微软雅黑" panose="020B0503020204020204" pitchFamily="34" charset="-122"/>
                <a:ea typeface="微软雅黑" panose="020B0503020204020204" pitchFamily="34" charset="-122"/>
              </a:rPr>
              <a:t>很多人都知道或是体验过“</a:t>
            </a:r>
            <a:r>
              <a:rPr lang="zh-TW" altLang="en-US" sz="1800" b="0" i="0" u="sng" spc="0" dirty="0">
                <a:solidFill>
                  <a:srgbClr val="1E6FFF"/>
                </a:solidFill>
                <a:effectLst/>
                <a:latin typeface="微软雅黑" panose="020B0503020204020204" pitchFamily="34" charset="-122"/>
                <a:ea typeface="微软雅黑" panose="020B0503020204020204" pitchFamily="34" charset="-122"/>
                <a:hlinkClick r:id="rId3"/>
              </a:rPr>
              <a:t>康威生命游戏</a:t>
            </a:r>
            <a:r>
              <a:rPr lang="zh-TW" altLang="en-US" sz="1800" b="0" i="0" spc="0" dirty="0">
                <a:solidFill>
                  <a:srgbClr val="333333"/>
                </a:solidFill>
                <a:effectLst/>
                <a:latin typeface="微软雅黑" panose="020B0503020204020204" pitchFamily="34" charset="-122"/>
                <a:ea typeface="微软雅黑" panose="020B0503020204020204" pitchFamily="34" charset="-122"/>
              </a:rPr>
              <a:t>”。透过几个简单的规则设定，生命游戏可以递归的创造出无穷巨大的结构，就像细胞组成组织，组织构成器官，器官形成系统，系统合成个体，个体组建社群，社群缔造社会，社会构成国家，以此类推无穷无尽。如今，几乎所有的计算机都是冯</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诺伊曼构型，而生命游戏的运算方式更加接近生命活动的真实情况。神经网络活动在理论上也同样如此，在遥远的未来，我们很可能在这些围棋似的生命游戏之中，发现人工智能的真正钥匙。</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50000"/>
              </a:lnSpc>
              <a:spcBef>
                <a:spcPts val="300"/>
              </a:spcBef>
              <a:spcAft>
                <a:spcPts val="300"/>
              </a:spcAft>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试想一下，如果这个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Town </a:t>
            </a:r>
            <a:r>
              <a:rPr lang="zh-CN" altLang="en-US" sz="1800" b="0" i="0" spc="0" dirty="0">
                <a:solidFill>
                  <a:srgbClr val="333333"/>
                </a:solidFill>
                <a:effectLst/>
                <a:latin typeface="微软雅黑" panose="020B0503020204020204" pitchFamily="34" charset="-122"/>
                <a:ea typeface="微软雅黑" panose="020B0503020204020204" pitchFamily="34" charset="-122"/>
              </a:rPr>
              <a:t>或是 </a:t>
            </a:r>
            <a:r>
              <a:rPr lang="en-US" altLang="zh-CN" sz="1800" b="0" i="0" spc="0" dirty="0">
                <a:solidFill>
                  <a:srgbClr val="333333"/>
                </a:solidFill>
                <a:effectLst/>
                <a:latin typeface="微软雅黑" panose="020B0503020204020204" pitchFamily="34" charset="-122"/>
                <a:ea typeface="微软雅黑" panose="020B0503020204020204" pitchFamily="34" charset="-122"/>
              </a:rPr>
              <a:t>Humanoid Agents </a:t>
            </a:r>
            <a:r>
              <a:rPr lang="zh-CN" altLang="en-US" sz="1800" b="0" i="0" spc="0" dirty="0">
                <a:solidFill>
                  <a:srgbClr val="333333"/>
                </a:solidFill>
                <a:effectLst/>
                <a:latin typeface="微软雅黑" panose="020B0503020204020204" pitchFamily="34" charset="-122"/>
                <a:ea typeface="微软雅黑" panose="020B0503020204020204" pitchFamily="34" charset="-122"/>
              </a:rPr>
              <a:t>像生命游戏一样，边界持续放大、算力持续增强、</a:t>
            </a:r>
            <a:r>
              <a:rPr lang="en-US" altLang="zh-CN" sz="1800" b="0" i="0" spc="0" dirty="0">
                <a:solidFill>
                  <a:srgbClr val="333333"/>
                </a:solidFill>
                <a:effectLst/>
                <a:latin typeface="微软雅黑" panose="020B0503020204020204" pitchFamily="34" charset="-122"/>
                <a:ea typeface="微软雅黑" panose="020B0503020204020204" pitchFamily="34" charset="-122"/>
              </a:rPr>
              <a:t>Agents </a:t>
            </a:r>
            <a:r>
              <a:rPr lang="zh-CN" altLang="en-US" sz="1800" b="0" i="0" spc="0" dirty="0">
                <a:solidFill>
                  <a:srgbClr val="333333"/>
                </a:solidFill>
                <a:effectLst/>
                <a:latin typeface="微软雅黑" panose="020B0503020204020204" pitchFamily="34" charset="-122"/>
                <a:ea typeface="微软雅黑" panose="020B0503020204020204" pitchFamily="34" charset="-122"/>
              </a:rPr>
              <a:t>不断增加，那么会产生什么样的演化？会不会像生命游戏一样地自主繁衍下一代，产生新的能自我学习甚或新的类生命形态呢？</a:t>
            </a:r>
            <a:endParaRPr lang="zh-TW" altLang="en-US" dirty="0">
              <a:effectLst/>
            </a:endParaRPr>
          </a:p>
          <a:p>
            <a:endParaRPr lang="zh-TW"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9623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image 401">
            <a:extLst>
              <a:ext uri="{FF2B5EF4-FFF2-40B4-BE49-F238E27FC236}">
                <a16:creationId xmlns:a16="http://schemas.microsoft.com/office/drawing/2014/main" id="{9C53200E-A62A-16D0-9326-40E7511E3051}"/>
              </a:ext>
            </a:extLst>
          </p:cNvPr>
          <p:cNvPicPr>
            <a:picLocks noChangeAspect="1"/>
          </p:cNvPicPr>
          <p:nvPr userDrawn="1"/>
        </p:nvPicPr>
        <p:blipFill>
          <a:blip r:embed="rId2"/>
          <a:srcRect/>
          <a:stretch>
            <a:fillRect/>
          </a:stretch>
        </p:blipFill>
        <p:spPr>
          <a:xfrm>
            <a:off x="0" y="3975099"/>
            <a:ext cx="330199" cy="7238983"/>
          </a:xfrm>
          <a:prstGeom prst="rect">
            <a:avLst/>
          </a:prstGeom>
        </p:spPr>
      </p:pic>
      <p:sp>
        <p:nvSpPr>
          <p:cNvPr id="3" name="标题 2">
            <a:extLst>
              <a:ext uri="{FF2B5EF4-FFF2-40B4-BE49-F238E27FC236}">
                <a16:creationId xmlns:a16="http://schemas.microsoft.com/office/drawing/2014/main" id="{71CD31F4-7D40-CFC1-BDDF-E8DC3A825223}"/>
              </a:ext>
            </a:extLst>
          </p:cNvPr>
          <p:cNvSpPr>
            <a:spLocks noGrp="1"/>
          </p:cNvSpPr>
          <p:nvPr>
            <p:ph type="title"/>
          </p:nvPr>
        </p:nvSpPr>
        <p:spPr>
          <a:xfrm>
            <a:off x="1676399" y="730250"/>
            <a:ext cx="17682117" cy="1433087"/>
          </a:xfrm>
          <a:prstGeom prst="rect">
            <a:avLst/>
          </a:prstGeom>
        </p:spPr>
        <p:txBody>
          <a:bodyPr anchor="ctr"/>
          <a:lstStyle>
            <a:lvl1pPr algn="l">
              <a:defRPr sz="6000" b="1" i="0">
                <a:latin typeface="微软雅黑" panose="020B0503020204020204" pitchFamily="34" charset="-122"/>
                <a:ea typeface="微软雅黑" panose="020B0503020204020204" pitchFamily="34" charset="-122"/>
                <a:cs typeface="微软雅黑" panose="020B0503020204020204" pitchFamily="34" charset="-122"/>
              </a:defRPr>
            </a:lvl1pPr>
          </a:lstStyle>
          <a:p>
            <a:r>
              <a:rPr kumimoji="1" lang="zh-CN" altLang="en-US" dirty="0"/>
              <a:t>单击此处编辑母版标题样式</a:t>
            </a:r>
          </a:p>
        </p:txBody>
      </p:sp>
      <p:sp>
        <p:nvSpPr>
          <p:cNvPr id="5" name="内容占位符 4">
            <a:extLst>
              <a:ext uri="{FF2B5EF4-FFF2-40B4-BE49-F238E27FC236}">
                <a16:creationId xmlns:a16="http://schemas.microsoft.com/office/drawing/2014/main" id="{DF381F22-300B-69BD-D292-CD37D929F71E}"/>
              </a:ext>
            </a:extLst>
          </p:cNvPr>
          <p:cNvSpPr>
            <a:spLocks noGrp="1"/>
          </p:cNvSpPr>
          <p:nvPr>
            <p:ph sz="quarter" idx="10"/>
          </p:nvPr>
        </p:nvSpPr>
        <p:spPr>
          <a:xfrm>
            <a:off x="1676400" y="3033132"/>
            <a:ext cx="21272810" cy="9679568"/>
          </a:xfrm>
          <a:prstGeom prst="rect">
            <a:avLst/>
          </a:prstGeom>
        </p:spPr>
        <p:txBody>
          <a:bodyPr/>
          <a:lstStyle>
            <a:lvl1pPr>
              <a:defRPr sz="4000">
                <a:latin typeface="微软雅黑" panose="020B0503020204020204" pitchFamily="34" charset="-122"/>
                <a:ea typeface="微软雅黑" panose="020B0503020204020204" pitchFamily="34" charset="-122"/>
                <a:cs typeface="微软雅黑" panose="020B0503020204020204" pitchFamily="34" charset="-122"/>
              </a:defRPr>
            </a:lvl1pPr>
            <a:lvl2pPr>
              <a:defRPr sz="3600">
                <a:latin typeface="微软雅黑" panose="020B0503020204020204" pitchFamily="34" charset="-122"/>
                <a:ea typeface="微软雅黑" panose="020B0503020204020204" pitchFamily="34" charset="-122"/>
                <a:cs typeface="微软雅黑" panose="020B0503020204020204" pitchFamily="34" charset="-122"/>
              </a:defRPr>
            </a:lvl2pPr>
            <a:lvl3pPr>
              <a:defRPr sz="3200">
                <a:latin typeface="微软雅黑" panose="020B0503020204020204" pitchFamily="34" charset="-122"/>
                <a:ea typeface="微软雅黑" panose="020B0503020204020204" pitchFamily="34" charset="-122"/>
                <a:cs typeface="微软雅黑" panose="020B0503020204020204" pitchFamily="34" charset="-122"/>
              </a:defRPr>
            </a:lvl3pPr>
            <a:lvl4pPr>
              <a:defRPr sz="2800">
                <a:latin typeface="微软雅黑" panose="020B0503020204020204" pitchFamily="34" charset="-122"/>
                <a:ea typeface="微软雅黑" panose="020B0503020204020204" pitchFamily="34" charset="-122"/>
                <a:cs typeface="微软雅黑" panose="020B0503020204020204" pitchFamily="34" charset="-122"/>
              </a:defRPr>
            </a:lvl4pPr>
            <a:lvl5pPr>
              <a:defRPr sz="2800">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grpSp>
        <p:nvGrpSpPr>
          <p:cNvPr id="6" name="组合 102">
            <a:extLst>
              <a:ext uri="{FF2B5EF4-FFF2-40B4-BE49-F238E27FC236}">
                <a16:creationId xmlns:a16="http://schemas.microsoft.com/office/drawing/2014/main" id="{233A744D-4893-2A2F-15B5-9C124CFDB9FC}"/>
              </a:ext>
            </a:extLst>
          </p:cNvPr>
          <p:cNvGrpSpPr/>
          <p:nvPr userDrawn="1"/>
        </p:nvGrpSpPr>
        <p:grpSpPr>
          <a:xfrm>
            <a:off x="19869511" y="1045585"/>
            <a:ext cx="3079699" cy="1035100"/>
            <a:chOff x="1448337" y="782726"/>
            <a:chExt cx="3079699" cy="1035100"/>
          </a:xfrm>
        </p:grpSpPr>
        <p:pic>
          <p:nvPicPr>
            <p:cNvPr id="7" name="image 103">
              <a:extLst>
                <a:ext uri="{FF2B5EF4-FFF2-40B4-BE49-F238E27FC236}">
                  <a16:creationId xmlns:a16="http://schemas.microsoft.com/office/drawing/2014/main" id="{DD6408CC-C9BC-F4A0-49C4-70D5CBE94721}"/>
                </a:ext>
              </a:extLst>
            </p:cNvPr>
            <p:cNvPicPr>
              <a:picLocks noChangeAspect="1"/>
            </p:cNvPicPr>
            <p:nvPr/>
          </p:nvPicPr>
          <p:blipFill>
            <a:blip r:embed="rId3"/>
            <a:srcRect/>
            <a:stretch>
              <a:fillRect/>
            </a:stretch>
          </p:blipFill>
          <p:spPr>
            <a:xfrm>
              <a:off x="1448337" y="782726"/>
              <a:ext cx="3079699" cy="103510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0F3F296-E252-C6E4-FF52-AE940D4E66DC}"/>
              </a:ext>
            </a:extLst>
          </p:cNvPr>
          <p:cNvSpPr/>
          <p:nvPr userDrawn="1"/>
        </p:nvSpPr>
        <p:spPr>
          <a:xfrm>
            <a:off x="0" y="0"/>
            <a:ext cx="24384000" cy="13716000"/>
          </a:xfrm>
          <a:prstGeom prst="rect">
            <a:avLst/>
          </a:prstGeom>
          <a:gradFill flip="none" rotWithShape="1">
            <a:gsLst>
              <a:gs pos="0">
                <a:srgbClr val="B7FFF1"/>
              </a:gs>
              <a:gs pos="100000">
                <a:srgbClr val="B7FFF1">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 name="标题 1">
            <a:extLst>
              <a:ext uri="{FF2B5EF4-FFF2-40B4-BE49-F238E27FC236}">
                <a16:creationId xmlns:a16="http://schemas.microsoft.com/office/drawing/2014/main" id="{F590F273-9FD7-9768-BBA2-583BD90B696D}"/>
              </a:ext>
            </a:extLst>
          </p:cNvPr>
          <p:cNvSpPr>
            <a:spLocks noGrp="1"/>
          </p:cNvSpPr>
          <p:nvPr>
            <p:ph type="title"/>
          </p:nvPr>
        </p:nvSpPr>
        <p:spPr/>
        <p:txBody>
          <a:bodyPr>
            <a:normAutofit/>
          </a:bodyPr>
          <a:lstStyle>
            <a:lvl1pPr>
              <a:defRPr sz="8800">
                <a:solidFill>
                  <a:srgbClr val="00206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1BD96B1-2E83-13ED-E13B-0AD1DE3CDA7B}"/>
              </a:ext>
            </a:extLst>
          </p:cNvPr>
          <p:cNvSpPr>
            <a:spLocks noGrp="1"/>
          </p:cNvSpPr>
          <p:nvPr>
            <p:ph idx="1"/>
          </p:nvPr>
        </p:nvSpPr>
        <p:spPr/>
        <p:txBody>
          <a:bodyPr>
            <a:normAutofit/>
          </a:bodyPr>
          <a:lstStyle>
            <a:lvl1pPr>
              <a:defRPr sz="6400">
                <a:solidFill>
                  <a:schemeClr val="accent5">
                    <a:lumMod val="50000"/>
                  </a:schemeClr>
                </a:solidFill>
                <a:latin typeface="微软雅黑" panose="020B0503020204020204" pitchFamily="34" charset="-122"/>
                <a:ea typeface="微软雅黑" panose="020B0503020204020204" pitchFamily="34" charset="-122"/>
              </a:defRPr>
            </a:lvl1pPr>
            <a:lvl2pPr>
              <a:defRPr sz="5600">
                <a:solidFill>
                  <a:schemeClr val="accent5">
                    <a:lumMod val="50000"/>
                  </a:schemeClr>
                </a:solidFill>
                <a:latin typeface="微软雅黑" panose="020B0503020204020204" pitchFamily="34" charset="-122"/>
                <a:ea typeface="微软雅黑" panose="020B0503020204020204" pitchFamily="34" charset="-122"/>
              </a:defRPr>
            </a:lvl2pPr>
            <a:lvl3pPr>
              <a:defRPr sz="4000">
                <a:solidFill>
                  <a:schemeClr val="accent5">
                    <a:lumMod val="50000"/>
                  </a:schemeClr>
                </a:solidFill>
                <a:latin typeface="微软雅黑" panose="020B0503020204020204" pitchFamily="34" charset="-122"/>
                <a:ea typeface="微软雅黑" panose="020B0503020204020204" pitchFamily="34" charset="-122"/>
              </a:defRPr>
            </a:lvl3pPr>
            <a:lvl4pPr>
              <a:defRPr sz="3600">
                <a:solidFill>
                  <a:schemeClr val="accent5">
                    <a:lumMod val="50000"/>
                  </a:schemeClr>
                </a:solidFill>
                <a:latin typeface="微软雅黑" panose="020B0503020204020204" pitchFamily="34" charset="-122"/>
                <a:ea typeface="微软雅黑" panose="020B0503020204020204" pitchFamily="34" charset="-122"/>
              </a:defRPr>
            </a:lvl4pPr>
            <a:lvl5pPr>
              <a:defRPr sz="3600">
                <a:solidFill>
                  <a:schemeClr val="accent5">
                    <a:lumMod val="50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91E95FC2-D156-1537-4EF0-19947D99E7FE}"/>
              </a:ext>
            </a:extLst>
          </p:cNvPr>
          <p:cNvSpPr>
            <a:spLocks noGrp="1"/>
          </p:cNvSpPr>
          <p:nvPr>
            <p:ph type="dt" sz="half" idx="10"/>
          </p:nvPr>
        </p:nvSpPr>
        <p:spPr/>
        <p:txBody>
          <a:bodyPr/>
          <a:lstStyle/>
          <a:p>
            <a:fld id="{5CB99A3A-7869-41F2-BAD1-8578154A79BE}"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C12128F-2755-6B13-BCB3-1E73859739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C26018-4DDE-B72C-F119-EBF0B3FB2E3A}"/>
              </a:ext>
            </a:extLst>
          </p:cNvPr>
          <p:cNvSpPr>
            <a:spLocks noGrp="1"/>
          </p:cNvSpPr>
          <p:nvPr>
            <p:ph type="sldNum" sz="quarter" idx="12"/>
          </p:nvPr>
        </p:nvSpPr>
        <p:spPr/>
        <p:txBody>
          <a:bodyPr/>
          <a:lstStyle/>
          <a:p>
            <a:fld id="{65703A48-C316-4AA3-8E4E-4433376E065D}" type="slidenum">
              <a:rPr lang="zh-CN" altLang="en-US" smtClean="0"/>
              <a:t>‹#›</a:t>
            </a:fld>
            <a:endParaRPr lang="zh-CN" altLang="en-US"/>
          </a:p>
        </p:txBody>
      </p:sp>
    </p:spTree>
    <p:extLst>
      <p:ext uri="{BB962C8B-B14F-4D97-AF65-F5344CB8AC3E}">
        <p14:creationId xmlns:p14="http://schemas.microsoft.com/office/powerpoint/2010/main" val="259098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A3794F5E-B187-ED5A-5651-CEF7B24E886D}"/>
              </a:ext>
            </a:extLst>
          </p:cNvPr>
          <p:cNvSpPr>
            <a:spLocks noGrp="1"/>
          </p:cNvSpPr>
          <p:nvPr>
            <p:ph type="title"/>
          </p:nvPr>
        </p:nvSpPr>
        <p:spPr>
          <a:xfrm>
            <a:off x="1448337" y="3790225"/>
            <a:ext cx="10525949" cy="2651125"/>
          </a:xfrm>
          <a:prstGeom prst="rect">
            <a:avLst/>
          </a:prstGeom>
        </p:spPr>
        <p:txBody>
          <a:bodyPr anchor="ctr"/>
          <a:lstStyle>
            <a:lvl1pPr algn="l">
              <a:defRPr sz="8000" b="1" i="0">
                <a:latin typeface="Alibaba PuHuiTi 2.0 95 ExtraBol" pitchFamily="18" charset="-122"/>
                <a:ea typeface="Alibaba PuHuiTi 2.0 95 ExtraBol" pitchFamily="18" charset="-122"/>
                <a:cs typeface="Alibaba PuHuiTi 2.0 95 ExtraBol" pitchFamily="18" charset="-122"/>
              </a:defRPr>
            </a:lvl1pPr>
          </a:lstStyle>
          <a:p>
            <a:r>
              <a:rPr kumimoji="1" lang="zh-CN" altLang="en-US"/>
              <a:t>单击此处编辑母版标题样式</a:t>
            </a:r>
          </a:p>
        </p:txBody>
      </p:sp>
    </p:spTree>
    <p:extLst>
      <p:ext uri="{BB962C8B-B14F-4D97-AF65-F5344CB8AC3E}">
        <p14:creationId xmlns:p14="http://schemas.microsoft.com/office/powerpoint/2010/main" val="46069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6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3"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101">
            <a:extLst>
              <a:ext uri="{FF2B5EF4-FFF2-40B4-BE49-F238E27FC236}">
                <a16:creationId xmlns:a16="http://schemas.microsoft.com/office/drawing/2014/main" id="{CF025767-F33C-74C4-FE47-DCB01DDF673B}"/>
              </a:ext>
            </a:extLst>
          </p:cNvPr>
          <p:cNvPicPr>
            <a:picLocks noChangeAspect="1"/>
          </p:cNvPicPr>
          <p:nvPr userDrawn="1"/>
        </p:nvPicPr>
        <p:blipFill>
          <a:blip r:embed="rId4"/>
          <a:srcRect/>
          <a:stretch>
            <a:fillRect/>
          </a:stretch>
        </p:blipFill>
        <p:spPr>
          <a:xfrm>
            <a:off x="0" y="0"/>
            <a:ext cx="24384000" cy="13716000"/>
          </a:xfrm>
          <a:prstGeom prst="rect">
            <a:avLst/>
          </a:prstGeom>
        </p:spPr>
      </p:pic>
      <p:grpSp>
        <p:nvGrpSpPr>
          <p:cNvPr id="8" name="组合 102">
            <a:extLst>
              <a:ext uri="{FF2B5EF4-FFF2-40B4-BE49-F238E27FC236}">
                <a16:creationId xmlns:a16="http://schemas.microsoft.com/office/drawing/2014/main" id="{0D968482-8836-3C65-A175-BD8642180C44}"/>
              </a:ext>
            </a:extLst>
          </p:cNvPr>
          <p:cNvGrpSpPr/>
          <p:nvPr userDrawn="1"/>
        </p:nvGrpSpPr>
        <p:grpSpPr>
          <a:xfrm>
            <a:off x="1448337" y="782726"/>
            <a:ext cx="3079699" cy="1035100"/>
            <a:chOff x="1448337" y="782726"/>
            <a:chExt cx="3079699" cy="1035100"/>
          </a:xfrm>
        </p:grpSpPr>
        <p:pic>
          <p:nvPicPr>
            <p:cNvPr id="9" name="image 103">
              <a:extLst>
                <a:ext uri="{FF2B5EF4-FFF2-40B4-BE49-F238E27FC236}">
                  <a16:creationId xmlns:a16="http://schemas.microsoft.com/office/drawing/2014/main" id="{D09CE424-DC0C-7CA1-0BC3-F2BE5DDE3922}"/>
                </a:ext>
              </a:extLst>
            </p:cNvPr>
            <p:cNvPicPr>
              <a:picLocks noChangeAspect="1"/>
            </p:cNvPicPr>
            <p:nvPr/>
          </p:nvPicPr>
          <p:blipFill>
            <a:blip r:embed="rId5"/>
            <a:srcRect/>
            <a:stretch>
              <a:fillRect/>
            </a:stretch>
          </p:blipFill>
          <p:spPr>
            <a:xfrm>
              <a:off x="1448337" y="782726"/>
              <a:ext cx="3079699" cy="1035100"/>
            </a:xfrm>
            <a:prstGeom prst="rect">
              <a:avLst/>
            </a:prstGeom>
          </p:spPr>
        </p:pic>
      </p:grpSp>
    </p:spTree>
    <p:extLst>
      <p:ext uri="{BB962C8B-B14F-4D97-AF65-F5344CB8AC3E}">
        <p14:creationId xmlns:p14="http://schemas.microsoft.com/office/powerpoint/2010/main" val="2381657633"/>
      </p:ext>
    </p:extLst>
  </p:cSld>
  <p:clrMap bg1="lt1" tx1="dk1" bg2="lt2" tx2="dk2" accent1="accent1" accent2="accent2" accent3="accent3" accent4="accent4" accent5="accent5" accent6="accent6" hlink="hlink" folHlink="folHlink"/>
  <p:sldLayoutIdLst>
    <p:sldLayoutId id="2147483650"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1.xml"/><Relationship Id="rId7" Type="http://schemas.openxmlformats.org/officeDocument/2006/relationships/hyperlink" Target="https://artsandlectures.ucsb.edu/events-tickets/events/23-24/mustafa-suleyman/"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8.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s://freesoft.dev/program/122537138" TargetMode="Externa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3.gif"/><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hyperlink" Target="https://recreandomiaula.blogspot.com/2018/01/jugamos-pensar-que-es-el-futuro.html" TargetMode="Externa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4.jpe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3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2.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zh.wikipedia.org/wiki/%E6%9D%B0%E7%B1%B3%E6%96%AF%C2%B7%E5%93%88%E8%90%A8%E6%AF%94%E6%96%AF" TargetMode="External"/><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png"/><Relationship Id="rId4" Type="http://schemas.openxmlformats.org/officeDocument/2006/relationships/hyperlink" Target="https://www.linkedin.com/in/mustafa-suleyman/" TargetMode="Externa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hyperlink" Target="https://www.linkedin.com/in/andrewyng/" TargetMode="External"/><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zh.wikipedia.org/wiki/%E9%BB%83%E4%BB%81%E5%8B%B3" TargetMode="External"/><Relationship Id="rId5" Type="http://schemas.openxmlformats.org/officeDocument/2006/relationships/image" Target="../media/image22.png"/><Relationship Id="rId4" Type="http://schemas.openxmlformats.org/officeDocument/2006/relationships/hyperlink" Target="https://www.linkedin.com/in/fei-fei-li-45412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2" name="组合 102"/>
          <p:cNvGrpSpPr/>
          <p:nvPr/>
        </p:nvGrpSpPr>
        <p:grpSpPr>
          <a:xfrm>
            <a:off x="1448337" y="782726"/>
            <a:ext cx="3079699" cy="1035100"/>
            <a:chOff x="1448337" y="782726"/>
            <a:chExt cx="3079699" cy="1035100"/>
          </a:xfrm>
        </p:grpSpPr>
        <p:pic>
          <p:nvPicPr>
            <p:cNvPr id="9103" name="image 103"/>
            <p:cNvPicPr>
              <a:picLocks noChangeAspect="1"/>
            </p:cNvPicPr>
            <p:nvPr/>
          </p:nvPicPr>
          <p:blipFill>
            <a:blip r:embed="rId3"/>
            <a:srcRect/>
            <a:stretch>
              <a:fillRect/>
            </a:stretch>
          </p:blipFill>
          <p:spPr>
            <a:xfrm>
              <a:off x="1448337" y="782726"/>
              <a:ext cx="3079699" cy="1035100"/>
            </a:xfrm>
            <a:prstGeom prst="rect">
              <a:avLst/>
            </a:prstGeom>
          </p:spPr>
        </p:pic>
      </p:grpSp>
      <p:sp>
        <p:nvSpPr>
          <p:cNvPr id="2" name="标题 1">
            <a:extLst>
              <a:ext uri="{FF2B5EF4-FFF2-40B4-BE49-F238E27FC236}">
                <a16:creationId xmlns:a16="http://schemas.microsoft.com/office/drawing/2014/main" id="{91DC74FD-B5AC-E15C-DD92-AECD446A5B0E}"/>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开源新生活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解读</a:t>
            </a:r>
          </a:p>
        </p:txBody>
      </p:sp>
      <p:sp>
        <p:nvSpPr>
          <p:cNvPr id="3" name="Object 505">
            <a:extLst>
              <a:ext uri="{FF2B5EF4-FFF2-40B4-BE49-F238E27FC236}">
                <a16:creationId xmlns:a16="http://schemas.microsoft.com/office/drawing/2014/main" id="{C763D9EB-4C7B-49D9-BBED-9FFB0F0147BD}"/>
              </a:ext>
            </a:extLst>
          </p:cNvPr>
          <p:cNvSpPr txBox="1"/>
          <p:nvPr/>
        </p:nvSpPr>
        <p:spPr>
          <a:xfrm>
            <a:off x="1448337" y="7976933"/>
            <a:ext cx="7658100" cy="2882456"/>
          </a:xfrm>
          <a:prstGeom prst="rect">
            <a:avLst/>
          </a:prstGeom>
        </p:spPr>
        <p:txBody>
          <a:bodyPr vert="horz" wrap="square" lIns="0" tIns="0" rIns="0" bIns="0" rtlCol="0" anchor="t" anchorCtr="0">
            <a:spAutoFit/>
          </a:bodyPr>
          <a:lstStyle/>
          <a:p>
            <a:pPr algn="just">
              <a:lnSpc>
                <a:spcPct val="144000"/>
              </a:lnSpc>
            </a:pPr>
            <a:r>
              <a:rPr lang="zh-CN" altLang="en-US" sz="5200" b="1" dirty="0">
                <a:solidFill>
                  <a:srgbClr val="3E3A39"/>
                </a:solidFill>
                <a:latin typeface="微软雅黑" panose="020B0503020204020204" pitchFamily="34" charset="-122"/>
                <a:ea typeface="微软雅黑" panose="020B0503020204020204" pitchFamily="34" charset="-122"/>
              </a:rPr>
              <a:t>刘天栋 </a:t>
            </a:r>
            <a:r>
              <a:rPr lang="en-US" altLang="zh-CN" sz="5200" b="1" dirty="0">
                <a:solidFill>
                  <a:srgbClr val="3E3A39"/>
                </a:solidFill>
                <a:latin typeface="微软雅黑" panose="020B0503020204020204" pitchFamily="34" charset="-122"/>
                <a:ea typeface="微软雅黑" panose="020B0503020204020204" pitchFamily="34" charset="-122"/>
              </a:rPr>
              <a:t>Ted</a:t>
            </a:r>
            <a:endParaRPr lang="zh-CN" altLang="en-US" sz="4100" dirty="0">
              <a:latin typeface="微软雅黑" panose="020B0503020204020204" pitchFamily="34" charset="-122"/>
              <a:ea typeface="微软雅黑" panose="020B0503020204020204" pitchFamily="34" charset="-122"/>
            </a:endParaRPr>
          </a:p>
          <a:p>
            <a:pPr algn="just">
              <a:lnSpc>
                <a:spcPct val="144000"/>
              </a:lnSpc>
            </a:pPr>
            <a:r>
              <a:rPr lang="zh-CN" altLang="en-US" sz="4100" dirty="0">
                <a:solidFill>
                  <a:srgbClr val="3E3A39"/>
                </a:solidFill>
                <a:latin typeface="微软雅黑" panose="020B0503020204020204" pitchFamily="34" charset="-122"/>
                <a:ea typeface="微软雅黑" panose="020B0503020204020204" pitchFamily="34" charset="-122"/>
              </a:rPr>
              <a:t>开源社联合创始人暨理事</a:t>
            </a:r>
            <a:endParaRPr lang="zh-CN" altLang="en-US" sz="4100" dirty="0">
              <a:latin typeface="微软雅黑" panose="020B0503020204020204" pitchFamily="34" charset="-122"/>
              <a:ea typeface="微软雅黑" panose="020B0503020204020204" pitchFamily="34" charset="-122"/>
            </a:endParaRPr>
          </a:p>
          <a:p>
            <a:pPr algn="just">
              <a:lnSpc>
                <a:spcPct val="144000"/>
              </a:lnSpc>
            </a:pPr>
            <a:r>
              <a:rPr lang="en-US" altLang="zh-CN" sz="4100" b="0" i="0" dirty="0">
                <a:solidFill>
                  <a:srgbClr val="3E3A39"/>
                </a:solidFill>
                <a:latin typeface="微软雅黑" panose="020B0503020204020204" pitchFamily="34" charset="-122"/>
                <a:ea typeface="微软雅黑" panose="020B0503020204020204" pitchFamily="34" charset="-122"/>
              </a:rPr>
              <a:t>ted@kaiyuanshe.org</a:t>
            </a:r>
            <a:endParaRPr lang="zh-CN" altLang="en-US" sz="41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594D2A-DD9D-1AA7-66A2-0D5CF5638945}"/>
              </a:ext>
            </a:extLst>
          </p:cNvPr>
          <p:cNvSpPr>
            <a:spLocks noGrp="1"/>
          </p:cNvSpPr>
          <p:nvPr>
            <p:ph type="title"/>
          </p:nvPr>
        </p:nvSpPr>
        <p:spPr/>
        <p:txBody>
          <a:bodyPr>
            <a:normAutofit/>
          </a:bodyPr>
          <a:lstStyle/>
          <a:p>
            <a:pPr algn="ctr">
              <a:lnSpc>
                <a:spcPct val="100000"/>
              </a:lnSpc>
            </a:pPr>
            <a:r>
              <a:rPr lang="en-US" altLang="zh-TW" dirty="0"/>
              <a:t>AI </a:t>
            </a:r>
            <a:r>
              <a:rPr lang="zh-CN" altLang="en-US" dirty="0"/>
              <a:t>的机遇与挑战</a:t>
            </a:r>
            <a:endParaRPr lang="zh-TW" altLang="en-US" dirty="0"/>
          </a:p>
        </p:txBody>
      </p:sp>
      <p:sp>
        <p:nvSpPr>
          <p:cNvPr id="4" name="内容占位符 3">
            <a:extLst>
              <a:ext uri="{FF2B5EF4-FFF2-40B4-BE49-F238E27FC236}">
                <a16:creationId xmlns:a16="http://schemas.microsoft.com/office/drawing/2014/main" id="{0D4FE535-86CB-03F8-0D11-ED149336CD0D}"/>
              </a:ext>
            </a:extLst>
          </p:cNvPr>
          <p:cNvSpPr>
            <a:spLocks noGrp="1"/>
          </p:cNvSpPr>
          <p:nvPr>
            <p:ph sz="quarter" idx="10"/>
          </p:nvPr>
        </p:nvSpPr>
        <p:spPr/>
        <p:txBody>
          <a:bodyPr>
            <a:noAutofit/>
          </a:bodyPr>
          <a:lstStyle/>
          <a:p>
            <a:pPr marL="0" indent="0">
              <a:lnSpc>
                <a:spcPct val="160000"/>
              </a:lnSpc>
              <a:buNone/>
            </a:pPr>
            <a:r>
              <a:rPr lang="zh-CN" altLang="en-US" sz="4800" b="1" u="sng" dirty="0">
                <a:solidFill>
                  <a:srgbClr val="0070C0"/>
                </a:solidFill>
              </a:rPr>
              <a:t>通用领域</a:t>
            </a:r>
            <a:endParaRPr lang="en-US" altLang="zh-CN" sz="4800" b="1" u="sng" dirty="0">
              <a:solidFill>
                <a:srgbClr val="0070C0"/>
              </a:solidFill>
            </a:endParaRPr>
          </a:p>
          <a:p>
            <a:pPr>
              <a:lnSpc>
                <a:spcPct val="160000"/>
              </a:lnSpc>
            </a:pPr>
            <a:r>
              <a:rPr lang="zh-CN" altLang="en-US" sz="4800" dirty="0">
                <a:solidFill>
                  <a:srgbClr val="0070C0"/>
                </a:solidFill>
              </a:rPr>
              <a:t>语音识别</a:t>
            </a:r>
            <a:endParaRPr lang="en-US" altLang="zh-CN" sz="4800" dirty="0">
              <a:solidFill>
                <a:srgbClr val="0070C0"/>
              </a:solidFill>
            </a:endParaRPr>
          </a:p>
          <a:p>
            <a:pPr>
              <a:lnSpc>
                <a:spcPct val="160000"/>
              </a:lnSpc>
            </a:pPr>
            <a:r>
              <a:rPr lang="zh-CN" altLang="en-US" sz="4800" dirty="0">
                <a:solidFill>
                  <a:srgbClr val="0070C0"/>
                </a:solidFill>
              </a:rPr>
              <a:t>图像识别</a:t>
            </a:r>
            <a:endParaRPr lang="en-US" altLang="zh-CN" sz="4800" dirty="0">
              <a:solidFill>
                <a:srgbClr val="0070C0"/>
              </a:solidFill>
            </a:endParaRPr>
          </a:p>
          <a:p>
            <a:pPr>
              <a:lnSpc>
                <a:spcPct val="160000"/>
              </a:lnSpc>
            </a:pPr>
            <a:r>
              <a:rPr lang="zh-CN" altLang="en-US" sz="4800" dirty="0">
                <a:solidFill>
                  <a:srgbClr val="0070C0"/>
                </a:solidFill>
              </a:rPr>
              <a:t>自然语言理解</a:t>
            </a:r>
            <a:endParaRPr lang="en-US" altLang="zh-CN" sz="4800" dirty="0">
              <a:solidFill>
                <a:srgbClr val="0070C0"/>
              </a:solidFill>
            </a:endParaRPr>
          </a:p>
          <a:p>
            <a:pPr>
              <a:lnSpc>
                <a:spcPct val="160000"/>
              </a:lnSpc>
            </a:pPr>
            <a:r>
              <a:rPr lang="zh-CN" altLang="en-US" sz="4800" dirty="0">
                <a:solidFill>
                  <a:srgbClr val="0070C0"/>
                </a:solidFill>
              </a:rPr>
              <a:t>搜索</a:t>
            </a:r>
            <a:r>
              <a:rPr lang="en-US" altLang="zh-CN" sz="4800" dirty="0">
                <a:solidFill>
                  <a:srgbClr val="0070C0"/>
                </a:solidFill>
              </a:rPr>
              <a:t>/</a:t>
            </a:r>
            <a:r>
              <a:rPr lang="zh-CN" altLang="en-US" sz="4800" dirty="0">
                <a:solidFill>
                  <a:srgbClr val="0070C0"/>
                </a:solidFill>
              </a:rPr>
              <a:t>推荐</a:t>
            </a:r>
            <a:endParaRPr lang="en-US" altLang="zh-CN" sz="4800" dirty="0">
              <a:solidFill>
                <a:srgbClr val="0070C0"/>
              </a:solidFill>
            </a:endParaRPr>
          </a:p>
          <a:p>
            <a:pPr>
              <a:lnSpc>
                <a:spcPct val="160000"/>
              </a:lnSpc>
            </a:pPr>
            <a:r>
              <a:rPr lang="zh-CN" altLang="en-US" sz="4800" dirty="0">
                <a:solidFill>
                  <a:srgbClr val="0070C0"/>
                </a:solidFill>
              </a:rPr>
              <a:t>广告</a:t>
            </a:r>
            <a:endParaRPr lang="en-US" altLang="zh-CN" sz="4800" dirty="0">
              <a:solidFill>
                <a:srgbClr val="0070C0"/>
              </a:solidFill>
            </a:endParaRPr>
          </a:p>
          <a:p>
            <a:pPr>
              <a:lnSpc>
                <a:spcPct val="160000"/>
              </a:lnSpc>
            </a:pPr>
            <a:r>
              <a:rPr lang="zh-CN" altLang="en-US" sz="4800" dirty="0">
                <a:solidFill>
                  <a:srgbClr val="0070C0"/>
                </a:solidFill>
              </a:rPr>
              <a:t>自动驾驶</a:t>
            </a:r>
            <a:endParaRPr lang="en-US" altLang="zh-CN" sz="4800" dirty="0">
              <a:solidFill>
                <a:srgbClr val="0070C0"/>
              </a:solidFill>
            </a:endParaRPr>
          </a:p>
          <a:p>
            <a:pPr>
              <a:lnSpc>
                <a:spcPct val="160000"/>
              </a:lnSpc>
            </a:pPr>
            <a:r>
              <a:rPr lang="en-US" altLang="zh-CN" sz="4800" dirty="0">
                <a:solidFill>
                  <a:srgbClr val="0070C0"/>
                </a:solidFill>
              </a:rPr>
              <a:t>…</a:t>
            </a:r>
          </a:p>
        </p:txBody>
      </p:sp>
      <p:pic>
        <p:nvPicPr>
          <p:cNvPr id="3074" name="Picture 2" descr="图片">
            <a:extLst>
              <a:ext uri="{FF2B5EF4-FFF2-40B4-BE49-F238E27FC236}">
                <a16:creationId xmlns:a16="http://schemas.microsoft.com/office/drawing/2014/main" id="{ED6C0A9E-C734-8AE2-950B-22AD98CE6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3177" y="54411"/>
            <a:ext cx="8104194" cy="8381636"/>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3">
            <a:extLst>
              <a:ext uri="{FF2B5EF4-FFF2-40B4-BE49-F238E27FC236}">
                <a16:creationId xmlns:a16="http://schemas.microsoft.com/office/drawing/2014/main" id="{4363E2D1-D742-7D6A-A5C2-CC41DE70106A}"/>
              </a:ext>
            </a:extLst>
          </p:cNvPr>
          <p:cNvSpPr txBox="1">
            <a:spLocks/>
          </p:cNvSpPr>
          <p:nvPr/>
        </p:nvSpPr>
        <p:spPr>
          <a:xfrm>
            <a:off x="11081661" y="3033132"/>
            <a:ext cx="3614054" cy="1049744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zh-CN" altLang="en-US" sz="4800" b="1" u="sng" dirty="0">
                <a:solidFill>
                  <a:srgbClr val="00B050"/>
                </a:solidFill>
              </a:rPr>
              <a:t>行业领域</a:t>
            </a:r>
            <a:endParaRPr lang="en-US" altLang="zh-CN" sz="4800" b="1" u="sng" dirty="0">
              <a:solidFill>
                <a:srgbClr val="00B050"/>
              </a:solidFill>
            </a:endParaRPr>
          </a:p>
          <a:p>
            <a:pPr marL="342900" indent="-342900">
              <a:lnSpc>
                <a:spcPct val="160000"/>
              </a:lnSpc>
              <a:spcBef>
                <a:spcPct val="20000"/>
              </a:spcBef>
            </a:pPr>
            <a:r>
              <a:rPr lang="zh-CN" altLang="en-US" sz="4800" dirty="0">
                <a:solidFill>
                  <a:srgbClr val="00B050"/>
                </a:solidFill>
                <a:cs typeface="微软雅黑" panose="020B0503020204020204" pitchFamily="34" charset="-122"/>
              </a:rPr>
              <a:t>生物</a:t>
            </a:r>
            <a:endParaRPr lang="en-US" altLang="zh-CN" sz="4800" dirty="0">
              <a:solidFill>
                <a:srgbClr val="00B050"/>
              </a:solidFill>
              <a:cs typeface="微软雅黑" panose="020B0503020204020204" pitchFamily="34" charset="-122"/>
            </a:endParaRPr>
          </a:p>
          <a:p>
            <a:pPr marL="342900" indent="-342900">
              <a:lnSpc>
                <a:spcPct val="160000"/>
              </a:lnSpc>
              <a:spcBef>
                <a:spcPct val="20000"/>
              </a:spcBef>
            </a:pPr>
            <a:r>
              <a:rPr lang="zh-CN" altLang="en-US" sz="4800" dirty="0">
                <a:solidFill>
                  <a:srgbClr val="00B050"/>
                </a:solidFill>
                <a:cs typeface="微软雅黑" panose="020B0503020204020204" pitchFamily="34" charset="-122"/>
              </a:rPr>
              <a:t>医疗</a:t>
            </a:r>
            <a:endParaRPr lang="en-US" altLang="zh-CN" sz="4800" dirty="0">
              <a:solidFill>
                <a:srgbClr val="00B050"/>
              </a:solidFill>
              <a:cs typeface="微软雅黑" panose="020B0503020204020204" pitchFamily="34" charset="-122"/>
            </a:endParaRPr>
          </a:p>
          <a:p>
            <a:pPr marL="342900" indent="-342900">
              <a:lnSpc>
                <a:spcPct val="160000"/>
              </a:lnSpc>
              <a:spcBef>
                <a:spcPct val="20000"/>
              </a:spcBef>
            </a:pPr>
            <a:r>
              <a:rPr lang="zh-CN" altLang="en-US" sz="4800" dirty="0">
                <a:solidFill>
                  <a:srgbClr val="00B050"/>
                </a:solidFill>
                <a:cs typeface="微软雅黑" panose="020B0503020204020204" pitchFamily="34" charset="-122"/>
              </a:rPr>
              <a:t>制药</a:t>
            </a:r>
            <a:endParaRPr lang="en-US" altLang="zh-CN" sz="4800" dirty="0">
              <a:solidFill>
                <a:srgbClr val="00B050"/>
              </a:solidFill>
              <a:cs typeface="微软雅黑" panose="020B0503020204020204" pitchFamily="34" charset="-122"/>
            </a:endParaRPr>
          </a:p>
          <a:p>
            <a:pPr marL="342900" indent="-342900">
              <a:lnSpc>
                <a:spcPct val="160000"/>
              </a:lnSpc>
              <a:spcBef>
                <a:spcPct val="20000"/>
              </a:spcBef>
            </a:pPr>
            <a:r>
              <a:rPr lang="zh-CN" altLang="en-US" sz="4800" dirty="0">
                <a:solidFill>
                  <a:srgbClr val="00B050"/>
                </a:solidFill>
                <a:cs typeface="微软雅黑" panose="020B0503020204020204" pitchFamily="34" charset="-122"/>
              </a:rPr>
              <a:t>教育</a:t>
            </a:r>
            <a:endParaRPr lang="en-US" altLang="zh-CN" sz="4800" dirty="0">
              <a:solidFill>
                <a:srgbClr val="00B050"/>
              </a:solidFill>
              <a:cs typeface="微软雅黑" panose="020B0503020204020204" pitchFamily="34" charset="-122"/>
            </a:endParaRPr>
          </a:p>
          <a:p>
            <a:pPr marL="342900" indent="-342900">
              <a:lnSpc>
                <a:spcPct val="160000"/>
              </a:lnSpc>
              <a:spcBef>
                <a:spcPct val="20000"/>
              </a:spcBef>
            </a:pPr>
            <a:r>
              <a:rPr lang="zh-CN" altLang="en-US" sz="4800" dirty="0">
                <a:solidFill>
                  <a:srgbClr val="00B050"/>
                </a:solidFill>
                <a:cs typeface="微软雅黑" panose="020B0503020204020204" pitchFamily="34" charset="-122"/>
              </a:rPr>
              <a:t>生活</a:t>
            </a:r>
            <a:endParaRPr lang="en-US" altLang="zh-CN" sz="4800" dirty="0">
              <a:solidFill>
                <a:srgbClr val="00B050"/>
              </a:solidFill>
              <a:cs typeface="微软雅黑" panose="020B0503020204020204" pitchFamily="34" charset="-122"/>
            </a:endParaRPr>
          </a:p>
          <a:p>
            <a:pPr marL="342900" indent="-342900">
              <a:lnSpc>
                <a:spcPct val="160000"/>
              </a:lnSpc>
              <a:spcBef>
                <a:spcPct val="20000"/>
              </a:spcBef>
            </a:pPr>
            <a:r>
              <a:rPr lang="zh-CN" altLang="en-US" sz="4800" dirty="0">
                <a:solidFill>
                  <a:srgbClr val="00B050"/>
                </a:solidFill>
                <a:cs typeface="微软雅黑" panose="020B0503020204020204" pitchFamily="34" charset="-122"/>
              </a:rPr>
              <a:t>制造</a:t>
            </a:r>
            <a:endParaRPr lang="en-US" altLang="zh-CN" sz="4800" dirty="0">
              <a:solidFill>
                <a:srgbClr val="00B050"/>
              </a:solidFill>
              <a:cs typeface="微软雅黑" panose="020B0503020204020204" pitchFamily="34" charset="-122"/>
            </a:endParaRPr>
          </a:p>
          <a:p>
            <a:pPr marL="342900" indent="-342900">
              <a:lnSpc>
                <a:spcPct val="160000"/>
              </a:lnSpc>
              <a:spcBef>
                <a:spcPct val="20000"/>
              </a:spcBef>
            </a:pPr>
            <a:r>
              <a:rPr lang="en-US" altLang="zh-CN" sz="4800" dirty="0">
                <a:solidFill>
                  <a:srgbClr val="00B050"/>
                </a:solidFill>
                <a:cs typeface="微软雅黑" panose="020B0503020204020204" pitchFamily="34" charset="-122"/>
              </a:rPr>
              <a:t>…</a:t>
            </a:r>
            <a:endParaRPr lang="zh-TW" altLang="en-US" sz="4800" dirty="0">
              <a:solidFill>
                <a:srgbClr val="00B050"/>
              </a:solidFill>
              <a:cs typeface="微软雅黑" panose="020B0503020204020204" pitchFamily="34" charset="-122"/>
            </a:endParaRPr>
          </a:p>
        </p:txBody>
      </p:sp>
      <p:pic>
        <p:nvPicPr>
          <p:cNvPr id="6" name="图片 5">
            <a:extLst>
              <a:ext uri="{FF2B5EF4-FFF2-40B4-BE49-F238E27FC236}">
                <a16:creationId xmlns:a16="http://schemas.microsoft.com/office/drawing/2014/main" id="{3B5F92EA-2C4D-AEFC-1437-024C4ADA6A6E}"/>
              </a:ext>
            </a:extLst>
          </p:cNvPr>
          <p:cNvPicPr>
            <a:picLocks noChangeAspect="1"/>
          </p:cNvPicPr>
          <p:nvPr/>
        </p:nvPicPr>
        <p:blipFill>
          <a:blip r:embed="rId4"/>
          <a:stretch>
            <a:fillRect/>
          </a:stretch>
        </p:blipFill>
        <p:spPr>
          <a:xfrm>
            <a:off x="15679882" y="8749145"/>
            <a:ext cx="7720445" cy="4343399"/>
          </a:xfrm>
          <a:prstGeom prst="rect">
            <a:avLst/>
          </a:prstGeom>
        </p:spPr>
      </p:pic>
    </p:spTree>
    <p:extLst>
      <p:ext uri="{BB962C8B-B14F-4D97-AF65-F5344CB8AC3E}">
        <p14:creationId xmlns:p14="http://schemas.microsoft.com/office/powerpoint/2010/main" val="3990573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455B958-6B73-1091-CFA2-68B86A218B81}"/>
              </a:ext>
            </a:extLst>
          </p:cNvPr>
          <p:cNvSpPr>
            <a:spLocks noGrp="1"/>
          </p:cNvSpPr>
          <p:nvPr>
            <p:ph type="title"/>
          </p:nvPr>
        </p:nvSpPr>
        <p:spPr/>
        <p:txBody>
          <a:bodyPr/>
          <a:lstStyle/>
          <a:p>
            <a:pPr algn="ctr"/>
            <a:r>
              <a:rPr lang="zh-CN" altLang="en-US" dirty="0"/>
              <a:t>压缩的 </a:t>
            </a:r>
            <a:r>
              <a:rPr lang="en-US" altLang="zh-CN" dirty="0"/>
              <a:t>21 </a:t>
            </a:r>
            <a:r>
              <a:rPr lang="zh-CN" altLang="en-US" dirty="0"/>
              <a:t>世纪</a:t>
            </a:r>
            <a:endParaRPr lang="zh-TW" altLang="en-US" dirty="0"/>
          </a:p>
        </p:txBody>
      </p:sp>
      <p:sp>
        <p:nvSpPr>
          <p:cNvPr id="5" name="内容占位符 4">
            <a:extLst>
              <a:ext uri="{FF2B5EF4-FFF2-40B4-BE49-F238E27FC236}">
                <a16:creationId xmlns:a16="http://schemas.microsoft.com/office/drawing/2014/main" id="{B81D26EC-54DC-FC0A-8376-5B1C8704675F}"/>
              </a:ext>
            </a:extLst>
          </p:cNvPr>
          <p:cNvSpPr>
            <a:spLocks noGrp="1"/>
          </p:cNvSpPr>
          <p:nvPr>
            <p:ph sz="quarter" idx="10"/>
          </p:nvPr>
        </p:nvSpPr>
        <p:spPr>
          <a:xfrm>
            <a:off x="15010177" y="3087723"/>
            <a:ext cx="6670965" cy="9082668"/>
          </a:xfrm>
        </p:spPr>
        <p:txBody>
          <a:bodyPr/>
          <a:lstStyle/>
          <a:p>
            <a:pPr algn="just">
              <a:lnSpc>
                <a:spcPct val="150000"/>
              </a:lnSpc>
              <a:spcAft>
                <a:spcPts val="1800"/>
              </a:spcAft>
            </a:pPr>
            <a:r>
              <a:rPr lang="zh-CN" altLang="en-US" sz="4800" b="0" i="0" dirty="0">
                <a:effectLst/>
              </a:rPr>
              <a:t>生物学与身体健康</a:t>
            </a:r>
          </a:p>
          <a:p>
            <a:pPr algn="just">
              <a:lnSpc>
                <a:spcPct val="150000"/>
              </a:lnSpc>
              <a:spcAft>
                <a:spcPts val="1800"/>
              </a:spcAft>
            </a:pPr>
            <a:r>
              <a:rPr lang="zh-CN" altLang="en-US" sz="4800" b="0" i="0" dirty="0">
                <a:effectLst/>
              </a:rPr>
              <a:t>神经科学与心理健康</a:t>
            </a:r>
          </a:p>
          <a:p>
            <a:pPr algn="just">
              <a:lnSpc>
                <a:spcPct val="150000"/>
              </a:lnSpc>
              <a:spcAft>
                <a:spcPts val="1800"/>
              </a:spcAft>
            </a:pPr>
            <a:r>
              <a:rPr lang="zh-CN" altLang="en-US" sz="4800" b="0" i="0" dirty="0">
                <a:effectLst/>
              </a:rPr>
              <a:t>经济发展与消除贫困</a:t>
            </a:r>
          </a:p>
          <a:p>
            <a:pPr algn="just">
              <a:lnSpc>
                <a:spcPct val="150000"/>
              </a:lnSpc>
              <a:spcAft>
                <a:spcPts val="1800"/>
              </a:spcAft>
            </a:pPr>
            <a:r>
              <a:rPr lang="zh-CN" altLang="en-US" sz="4800" b="0" i="0" dirty="0">
                <a:effectLst/>
              </a:rPr>
              <a:t>和平与治理</a:t>
            </a:r>
          </a:p>
          <a:p>
            <a:pPr algn="just">
              <a:lnSpc>
                <a:spcPct val="150000"/>
              </a:lnSpc>
              <a:spcAft>
                <a:spcPts val="1800"/>
              </a:spcAft>
            </a:pPr>
            <a:r>
              <a:rPr lang="zh-CN" altLang="en-US" sz="4800" b="0" i="0" dirty="0">
                <a:effectLst/>
              </a:rPr>
              <a:t>工作与人生意义</a:t>
            </a:r>
            <a:endParaRPr lang="zh-TW" altLang="en-US" dirty="0"/>
          </a:p>
        </p:txBody>
      </p:sp>
      <p:grpSp>
        <p:nvGrpSpPr>
          <p:cNvPr id="9" name="组合 8">
            <a:extLst>
              <a:ext uri="{FF2B5EF4-FFF2-40B4-BE49-F238E27FC236}">
                <a16:creationId xmlns:a16="http://schemas.microsoft.com/office/drawing/2014/main" id="{FBBC4E36-272C-203E-FFE2-CB9C40C1C180}"/>
              </a:ext>
            </a:extLst>
          </p:cNvPr>
          <p:cNvGrpSpPr/>
          <p:nvPr/>
        </p:nvGrpSpPr>
        <p:grpSpPr>
          <a:xfrm>
            <a:off x="1846630" y="3087723"/>
            <a:ext cx="12388915" cy="9937839"/>
            <a:chOff x="13405757" y="3712029"/>
            <a:chExt cx="8447994" cy="6278502"/>
          </a:xfrm>
        </p:grpSpPr>
        <p:pic>
          <p:nvPicPr>
            <p:cNvPr id="6" name="图片 5">
              <a:extLst>
                <a:ext uri="{FF2B5EF4-FFF2-40B4-BE49-F238E27FC236}">
                  <a16:creationId xmlns:a16="http://schemas.microsoft.com/office/drawing/2014/main" id="{B9CD8C70-E613-10E5-F570-BE1AFAD06C16}"/>
                </a:ext>
              </a:extLst>
            </p:cNvPr>
            <p:cNvPicPr>
              <a:picLocks noChangeAspect="1"/>
            </p:cNvPicPr>
            <p:nvPr/>
          </p:nvPicPr>
          <p:blipFill>
            <a:blip r:embed="rId3"/>
            <a:stretch>
              <a:fillRect/>
            </a:stretch>
          </p:blipFill>
          <p:spPr>
            <a:xfrm>
              <a:off x="13405757" y="3712029"/>
              <a:ext cx="8447994" cy="5631996"/>
            </a:xfrm>
            <a:prstGeom prst="rect">
              <a:avLst/>
            </a:prstGeom>
          </p:spPr>
        </p:pic>
        <p:sp>
          <p:nvSpPr>
            <p:cNvPr id="8" name="文本框 7">
              <a:extLst>
                <a:ext uri="{FF2B5EF4-FFF2-40B4-BE49-F238E27FC236}">
                  <a16:creationId xmlns:a16="http://schemas.microsoft.com/office/drawing/2014/main" id="{3589113B-8A0C-1EC9-AEC6-C4708A3735B7}"/>
                </a:ext>
              </a:extLst>
            </p:cNvPr>
            <p:cNvSpPr txBox="1"/>
            <p:nvPr/>
          </p:nvSpPr>
          <p:spPr>
            <a:xfrm>
              <a:off x="14070464" y="9528866"/>
              <a:ext cx="7374393" cy="461665"/>
            </a:xfrm>
            <a:prstGeom prst="rect">
              <a:avLst/>
            </a:prstGeom>
            <a:noFill/>
          </p:spPr>
          <p:txBody>
            <a:bodyPr wrap="square">
              <a:spAutoFit/>
            </a:bodyPr>
            <a:lstStyle/>
            <a:p>
              <a:pPr algn="ctr"/>
              <a:r>
                <a:rPr lang="en-US" altLang="zh-TW" sz="2400" b="0" i="0" dirty="0">
                  <a:effectLst/>
                  <a:latin typeface="微软雅黑" panose="020B0503020204020204" pitchFamily="34" charset="-122"/>
                  <a:ea typeface="微软雅黑" panose="020B0503020204020204" pitchFamily="34" charset="-122"/>
                </a:rPr>
                <a:t>Anthropic CEO Dario Amodei</a:t>
              </a:r>
              <a:endParaRPr lang="zh-TW" altLang="en-US" sz="2400" dirty="0">
                <a:latin typeface="微软雅黑" panose="020B0503020204020204" pitchFamily="34" charset="-122"/>
                <a:ea typeface="微软雅黑" panose="020B0503020204020204" pitchFamily="34" charset="-122"/>
              </a:endParaRPr>
            </a:p>
          </p:txBody>
        </p:sp>
      </p:grpSp>
      <p:pic>
        <p:nvPicPr>
          <p:cNvPr id="10" name="图片 9">
            <a:extLst>
              <a:ext uri="{FF2B5EF4-FFF2-40B4-BE49-F238E27FC236}">
                <a16:creationId xmlns:a16="http://schemas.microsoft.com/office/drawing/2014/main" id="{89BEC416-0FBB-6177-A421-3B92ED7690CB}"/>
              </a:ext>
            </a:extLst>
          </p:cNvPr>
          <p:cNvPicPr>
            <a:picLocks noChangeAspect="1"/>
          </p:cNvPicPr>
          <p:nvPr/>
        </p:nvPicPr>
        <p:blipFill>
          <a:blip r:embed="rId4"/>
          <a:stretch>
            <a:fillRect/>
          </a:stretch>
        </p:blipFill>
        <p:spPr>
          <a:xfrm>
            <a:off x="15010177" y="3077770"/>
            <a:ext cx="6670965" cy="8894620"/>
          </a:xfrm>
          <a:prstGeom prst="rect">
            <a:avLst/>
          </a:prstGeom>
        </p:spPr>
      </p:pic>
    </p:spTree>
    <p:extLst>
      <p:ext uri="{BB962C8B-B14F-4D97-AF65-F5344CB8AC3E}">
        <p14:creationId xmlns:p14="http://schemas.microsoft.com/office/powerpoint/2010/main" val="219790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custDataLst>
              <p:tags r:id="rId1"/>
            </p:custDataLst>
          </p:nvPr>
        </p:nvSpPr>
        <p:spPr>
          <a:xfrm rot="19860000">
            <a:off x="23427691" y="5753101"/>
            <a:ext cx="440690" cy="440690"/>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10" name="椭圆 9"/>
          <p:cNvSpPr/>
          <p:nvPr>
            <p:custDataLst>
              <p:tags r:id="rId2"/>
            </p:custDataLst>
          </p:nvPr>
        </p:nvSpPr>
        <p:spPr>
          <a:xfrm rot="15300000">
            <a:off x="780342" y="7782561"/>
            <a:ext cx="440690" cy="44069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2" name="标题 1">
            <a:extLst>
              <a:ext uri="{FF2B5EF4-FFF2-40B4-BE49-F238E27FC236}">
                <a16:creationId xmlns:a16="http://schemas.microsoft.com/office/drawing/2014/main" id="{BAAC42DA-0F86-534E-B90C-3B34EB5F2C0B}"/>
              </a:ext>
            </a:extLst>
          </p:cNvPr>
          <p:cNvSpPr>
            <a:spLocks noGrp="1"/>
          </p:cNvSpPr>
          <p:nvPr>
            <p:ph type="title"/>
          </p:nvPr>
        </p:nvSpPr>
        <p:spPr/>
        <p:txBody>
          <a:bodyPr/>
          <a:lstStyle/>
          <a:p>
            <a:pPr algn="ctr"/>
            <a:r>
              <a:rPr lang="zh-CN" altLang="en-US" sz="6000" dirty="0">
                <a:solidFill>
                  <a:srgbClr val="1A1A1A"/>
                </a:solidFill>
                <a:latin typeface="微软雅黑" panose="020B0503020204020204" pitchFamily="34" charset="-122"/>
                <a:ea typeface="微软雅黑" panose="020B0503020204020204" pitchFamily="34" charset="-122"/>
              </a:rPr>
              <a:t>丰潮将至</a:t>
            </a:r>
            <a:endParaRPr lang="zh-TW" altLang="en-US" dirty="0"/>
          </a:p>
        </p:txBody>
      </p:sp>
      <p:pic>
        <p:nvPicPr>
          <p:cNvPr id="9" name="图片 8">
            <a:extLst>
              <a:ext uri="{FF2B5EF4-FFF2-40B4-BE49-F238E27FC236}">
                <a16:creationId xmlns:a16="http://schemas.microsoft.com/office/drawing/2014/main" id="{7CFFDC6D-A69B-9D6D-2CBC-6F75A959EED5}"/>
              </a:ext>
            </a:extLst>
          </p:cNvPr>
          <p:cNvPicPr>
            <a:picLocks noChangeAspect="1"/>
          </p:cNvPicPr>
          <p:nvPr/>
        </p:nvPicPr>
        <p:blipFill>
          <a:blip r:embed="rId5"/>
          <a:srcRect l="34546" r="34261" b="25124"/>
          <a:stretch/>
        </p:blipFill>
        <p:spPr>
          <a:xfrm>
            <a:off x="14541593" y="2550744"/>
            <a:ext cx="4170004" cy="5630460"/>
          </a:xfrm>
          <a:prstGeom prst="rect">
            <a:avLst/>
          </a:prstGeom>
        </p:spPr>
      </p:pic>
      <p:grpSp>
        <p:nvGrpSpPr>
          <p:cNvPr id="16" name="组合 15">
            <a:extLst>
              <a:ext uri="{FF2B5EF4-FFF2-40B4-BE49-F238E27FC236}">
                <a16:creationId xmlns:a16="http://schemas.microsoft.com/office/drawing/2014/main" id="{8642C724-A5C2-B9E8-F3BB-2619412A07DC}"/>
              </a:ext>
            </a:extLst>
          </p:cNvPr>
          <p:cNvGrpSpPr/>
          <p:nvPr/>
        </p:nvGrpSpPr>
        <p:grpSpPr>
          <a:xfrm>
            <a:off x="4174474" y="2550744"/>
            <a:ext cx="9138320" cy="5630460"/>
            <a:chOff x="4174474" y="2550744"/>
            <a:chExt cx="9138320" cy="5630460"/>
          </a:xfrm>
        </p:grpSpPr>
        <p:pic>
          <p:nvPicPr>
            <p:cNvPr id="3" name="图片 2" descr="图形用户界面&#10;&#10;中度可信度描述已自动生成">
              <a:extLst>
                <a:ext uri="{FF2B5EF4-FFF2-40B4-BE49-F238E27FC236}">
                  <a16:creationId xmlns:a16="http://schemas.microsoft.com/office/drawing/2014/main" id="{747B7BE0-5573-D511-EBAA-B5A4FBAE0B3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6157" t="14418" r="25898" b="10746"/>
            <a:stretch/>
          </p:blipFill>
          <p:spPr>
            <a:xfrm>
              <a:off x="4174474" y="2550744"/>
              <a:ext cx="9138320" cy="5630460"/>
            </a:xfrm>
            <a:prstGeom prst="rect">
              <a:avLst/>
            </a:prstGeom>
          </p:spPr>
        </p:pic>
        <p:pic>
          <p:nvPicPr>
            <p:cNvPr id="15" name="图片 14" descr="文本, QR 代码&#10;&#10;描述已自动生成">
              <a:extLst>
                <a:ext uri="{FF2B5EF4-FFF2-40B4-BE49-F238E27FC236}">
                  <a16:creationId xmlns:a16="http://schemas.microsoft.com/office/drawing/2014/main" id="{840FDF71-EC50-227C-9E83-41E24076BB00}"/>
                </a:ext>
              </a:extLst>
            </p:cNvPr>
            <p:cNvPicPr>
              <a:picLocks noChangeAspect="1"/>
            </p:cNvPicPr>
            <p:nvPr/>
          </p:nvPicPr>
          <p:blipFill>
            <a:blip r:embed="rId8"/>
            <a:srcRect l="18045" r="17591"/>
            <a:stretch/>
          </p:blipFill>
          <p:spPr>
            <a:xfrm>
              <a:off x="9707149" y="2550744"/>
              <a:ext cx="3605645" cy="5630460"/>
            </a:xfrm>
            <a:prstGeom prst="rect">
              <a:avLst/>
            </a:prstGeom>
          </p:spPr>
        </p:pic>
      </p:grpSp>
      <p:grpSp>
        <p:nvGrpSpPr>
          <p:cNvPr id="20" name="组合 19">
            <a:extLst>
              <a:ext uri="{FF2B5EF4-FFF2-40B4-BE49-F238E27FC236}">
                <a16:creationId xmlns:a16="http://schemas.microsoft.com/office/drawing/2014/main" id="{FE0F2489-A32B-FEED-58DC-515141D72A02}"/>
              </a:ext>
            </a:extLst>
          </p:cNvPr>
          <p:cNvGrpSpPr/>
          <p:nvPr/>
        </p:nvGrpSpPr>
        <p:grpSpPr>
          <a:xfrm>
            <a:off x="3672200" y="8395855"/>
            <a:ext cx="15039397" cy="5112327"/>
            <a:chOff x="3672200" y="8395855"/>
            <a:chExt cx="15039397" cy="5112327"/>
          </a:xfrm>
        </p:grpSpPr>
        <p:pic>
          <p:nvPicPr>
            <p:cNvPr id="11" name="图片 10">
              <a:extLst>
                <a:ext uri="{FF2B5EF4-FFF2-40B4-BE49-F238E27FC236}">
                  <a16:creationId xmlns:a16="http://schemas.microsoft.com/office/drawing/2014/main" id="{1BFD4B7A-F0C1-2912-4A43-72DD159A3642}"/>
                </a:ext>
              </a:extLst>
            </p:cNvPr>
            <p:cNvPicPr>
              <a:picLocks noChangeAspect="1"/>
            </p:cNvPicPr>
            <p:nvPr/>
          </p:nvPicPr>
          <p:blipFill>
            <a:blip r:embed="rId9"/>
            <a:stretch>
              <a:fillRect/>
            </a:stretch>
          </p:blipFill>
          <p:spPr>
            <a:xfrm>
              <a:off x="7442309" y="8568611"/>
              <a:ext cx="11269288" cy="4688200"/>
            </a:xfrm>
            <a:prstGeom prst="rect">
              <a:avLst/>
            </a:prstGeom>
          </p:spPr>
        </p:pic>
        <p:pic>
          <p:nvPicPr>
            <p:cNvPr id="17" name="图片 16">
              <a:extLst>
                <a:ext uri="{FF2B5EF4-FFF2-40B4-BE49-F238E27FC236}">
                  <a16:creationId xmlns:a16="http://schemas.microsoft.com/office/drawing/2014/main" id="{071BAF2D-631D-CFB6-B16F-D7AD9711745A}"/>
                </a:ext>
              </a:extLst>
            </p:cNvPr>
            <p:cNvPicPr>
              <a:picLocks noChangeAspect="1"/>
            </p:cNvPicPr>
            <p:nvPr/>
          </p:nvPicPr>
          <p:blipFill>
            <a:blip r:embed="rId10"/>
            <a:srcRect l="9989" r="9620"/>
            <a:stretch/>
          </p:blipFill>
          <p:spPr>
            <a:xfrm>
              <a:off x="3672200" y="8395855"/>
              <a:ext cx="3770109" cy="5112327"/>
            </a:xfrm>
            <a:prstGeom prst="rect">
              <a:avLst/>
            </a:prstGeom>
          </p:spPr>
        </p:pic>
      </p:grpSp>
    </p:spTree>
    <p:extLst>
      <p:ext uri="{BB962C8B-B14F-4D97-AF65-F5344CB8AC3E}">
        <p14:creationId xmlns:p14="http://schemas.microsoft.com/office/powerpoint/2010/main" val="3950216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D134C-4B88-39CE-3240-34FAD5023A23}"/>
            </a:ext>
          </a:extLst>
        </p:cNvPr>
        <p:cNvGrpSpPr/>
        <p:nvPr/>
      </p:nvGrpSpPr>
      <p:grpSpPr>
        <a:xfrm>
          <a:off x="0" y="0"/>
          <a:ext cx="0" cy="0"/>
          <a:chOff x="0" y="0"/>
          <a:chExt cx="0" cy="0"/>
        </a:xfrm>
      </p:grpSpPr>
      <p:pic>
        <p:nvPicPr>
          <p:cNvPr id="9201" name="image 201">
            <a:extLst>
              <a:ext uri="{FF2B5EF4-FFF2-40B4-BE49-F238E27FC236}">
                <a16:creationId xmlns:a16="http://schemas.microsoft.com/office/drawing/2014/main" id="{6F55983F-A7C8-1471-FA5F-11D48F130B41}"/>
              </a:ext>
            </a:extLst>
          </p:cNvPr>
          <p:cNvPicPr>
            <a:picLocks noChangeAspect="1"/>
          </p:cNvPicPr>
          <p:nvPr/>
        </p:nvPicPr>
        <p:blipFill>
          <a:blip r:embed="rId2"/>
          <a:srcRect/>
          <a:stretch>
            <a:fillRect/>
          </a:stretch>
        </p:blipFill>
        <p:spPr>
          <a:xfrm>
            <a:off x="1638299" y="9190535"/>
            <a:ext cx="9918699" cy="1748654"/>
          </a:xfrm>
          <a:prstGeom prst="rect">
            <a:avLst/>
          </a:prstGeom>
        </p:spPr>
      </p:pic>
      <p:sp>
        <p:nvSpPr>
          <p:cNvPr id="202" name="Object 202">
            <a:extLst>
              <a:ext uri="{FF2B5EF4-FFF2-40B4-BE49-F238E27FC236}">
                <a16:creationId xmlns:a16="http://schemas.microsoft.com/office/drawing/2014/main" id="{C49B8979-C23D-26CD-C409-B03784063E2E}"/>
              </a:ext>
            </a:extLst>
          </p:cNvPr>
          <p:cNvSpPr txBox="1"/>
          <p:nvPr/>
        </p:nvSpPr>
        <p:spPr>
          <a:xfrm>
            <a:off x="2768598" y="9645745"/>
            <a:ext cx="6825975" cy="93807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开源新态度？</a:t>
            </a:r>
            <a:endParaRPr kumimoji="0" lang="zh-CN" altLang="en-US" sz="6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9203" name="image 203">
            <a:extLst>
              <a:ext uri="{FF2B5EF4-FFF2-40B4-BE49-F238E27FC236}">
                <a16:creationId xmlns:a16="http://schemas.microsoft.com/office/drawing/2014/main" id="{4DEAB8B5-04E8-5C23-9794-0B29225C52DC}"/>
              </a:ext>
            </a:extLst>
          </p:cNvPr>
          <p:cNvPicPr>
            <a:picLocks noChangeAspect="1"/>
          </p:cNvPicPr>
          <p:nvPr/>
        </p:nvPicPr>
        <p:blipFill>
          <a:blip r:embed="rId2"/>
          <a:srcRect/>
          <a:stretch>
            <a:fillRect/>
          </a:stretch>
        </p:blipFill>
        <p:spPr>
          <a:xfrm>
            <a:off x="1638299" y="6781793"/>
            <a:ext cx="9918699" cy="1748654"/>
          </a:xfrm>
          <a:prstGeom prst="rect">
            <a:avLst/>
          </a:prstGeom>
        </p:spPr>
      </p:pic>
      <p:sp>
        <p:nvSpPr>
          <p:cNvPr id="204" name="Object 204">
            <a:extLst>
              <a:ext uri="{FF2B5EF4-FFF2-40B4-BE49-F238E27FC236}">
                <a16:creationId xmlns:a16="http://schemas.microsoft.com/office/drawing/2014/main" id="{2A5D1EF8-3022-63FF-2DDB-F7340E299F6C}"/>
              </a:ext>
            </a:extLst>
          </p:cNvPr>
          <p:cNvSpPr txBox="1"/>
          <p:nvPr/>
        </p:nvSpPr>
        <p:spPr>
          <a:xfrm>
            <a:off x="2769393" y="7202781"/>
            <a:ext cx="4813300" cy="944874"/>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rPr>
              <a:t>开源新生活？</a:t>
            </a:r>
            <a:endParaRPr kumimoji="0" lang="zh-CN" altLang="en-US" sz="6000" b="0"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endParaRPr>
          </a:p>
        </p:txBody>
      </p:sp>
      <p:sp>
        <p:nvSpPr>
          <p:cNvPr id="206" name="Object 206">
            <a:extLst>
              <a:ext uri="{FF2B5EF4-FFF2-40B4-BE49-F238E27FC236}">
                <a16:creationId xmlns:a16="http://schemas.microsoft.com/office/drawing/2014/main" id="{C6DBE77B-E06F-18E2-D5A2-510195322EB2}"/>
              </a:ext>
            </a:extLst>
          </p:cNvPr>
          <p:cNvSpPr txBox="1"/>
          <p:nvPr/>
        </p:nvSpPr>
        <p:spPr>
          <a:xfrm>
            <a:off x="1568663" y="3936435"/>
            <a:ext cx="3683000" cy="1371600"/>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9000" b="1" i="0" u="none" strike="noStrike" kern="1200" cap="none" spc="0" normalizeH="0" baseline="0" noProof="0" dirty="0">
                <a:ln>
                  <a:noFill/>
                </a:ln>
                <a:solidFill>
                  <a:srgbClr val="3E3A39"/>
                </a:solidFill>
                <a:effectLst/>
                <a:uLnTx/>
                <a:uFillTx/>
                <a:latin typeface="AlibabaPuHuiTi-Heavy"/>
                <a:ea typeface="AlibabaPuHuiTi-Heavy"/>
                <a:cs typeface="+mn-cs"/>
              </a:rPr>
              <a:t>目录</a:t>
            </a:r>
            <a:endParaRPr kumimoji="0" lang="zh-CN" altLang="en-US" sz="9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207" name="Object 207">
            <a:extLst>
              <a:ext uri="{FF2B5EF4-FFF2-40B4-BE49-F238E27FC236}">
                <a16:creationId xmlns:a16="http://schemas.microsoft.com/office/drawing/2014/main" id="{7267E1ED-F8A6-5ACB-AD77-5CE19777E9D3}"/>
              </a:ext>
            </a:extLst>
          </p:cNvPr>
          <p:cNvSpPr txBox="1"/>
          <p:nvPr/>
        </p:nvSpPr>
        <p:spPr>
          <a:xfrm>
            <a:off x="1594842" y="2923674"/>
            <a:ext cx="5295900" cy="914400"/>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3E3A39"/>
                </a:solidFill>
                <a:effectLst/>
                <a:uLnTx/>
                <a:uFillTx/>
                <a:latin typeface="AlibabaPuHuiTi-Bold"/>
                <a:ea typeface="AlibabaPuHuiTi-Bold"/>
                <a:cs typeface="+mn-cs"/>
              </a:rPr>
              <a:t>CONTENTS</a:t>
            </a:r>
            <a:endParaRPr kumimoji="0" lang="zh-CN" altLang="en-US" sz="6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pic>
        <p:nvPicPr>
          <p:cNvPr id="9209" name="image 209">
            <a:extLst>
              <a:ext uri="{FF2B5EF4-FFF2-40B4-BE49-F238E27FC236}">
                <a16:creationId xmlns:a16="http://schemas.microsoft.com/office/drawing/2014/main" id="{15E59EB1-7FEA-3E72-6EFF-91B39C6D6BA2}"/>
              </a:ext>
            </a:extLst>
          </p:cNvPr>
          <p:cNvPicPr>
            <a:picLocks noChangeAspect="1"/>
          </p:cNvPicPr>
          <p:nvPr/>
        </p:nvPicPr>
        <p:blipFill>
          <a:blip r:embed="rId2"/>
          <a:srcRect/>
          <a:stretch>
            <a:fillRect/>
          </a:stretch>
        </p:blipFill>
        <p:spPr>
          <a:xfrm>
            <a:off x="12551591" y="9190535"/>
            <a:ext cx="9918699" cy="1748654"/>
          </a:xfrm>
          <a:prstGeom prst="rect">
            <a:avLst/>
          </a:prstGeom>
        </p:spPr>
      </p:pic>
      <p:sp>
        <p:nvSpPr>
          <p:cNvPr id="2010" name="Object 2010">
            <a:extLst>
              <a:ext uri="{FF2B5EF4-FFF2-40B4-BE49-F238E27FC236}">
                <a16:creationId xmlns:a16="http://schemas.microsoft.com/office/drawing/2014/main" id="{C9158282-BF13-8C02-E325-CCC3E848225F}"/>
              </a:ext>
            </a:extLst>
          </p:cNvPr>
          <p:cNvSpPr txBox="1"/>
          <p:nvPr/>
        </p:nvSpPr>
        <p:spPr>
          <a:xfrm>
            <a:off x="13681891" y="9645745"/>
            <a:ext cx="4813300" cy="95891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rPr>
              <a:t>下一步？</a:t>
            </a:r>
            <a:endParaRPr kumimoji="0" lang="zh-CN" altLang="en-US" sz="6000" b="0"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endParaRPr>
          </a:p>
        </p:txBody>
      </p:sp>
      <p:pic>
        <p:nvPicPr>
          <p:cNvPr id="92011" name="image 2011">
            <a:extLst>
              <a:ext uri="{FF2B5EF4-FFF2-40B4-BE49-F238E27FC236}">
                <a16:creationId xmlns:a16="http://schemas.microsoft.com/office/drawing/2014/main" id="{98E694A5-D69F-0B1C-C325-6CC809779691}"/>
              </a:ext>
            </a:extLst>
          </p:cNvPr>
          <p:cNvPicPr>
            <a:picLocks noChangeAspect="1"/>
          </p:cNvPicPr>
          <p:nvPr/>
        </p:nvPicPr>
        <p:blipFill>
          <a:blip r:embed="rId2"/>
          <a:srcRect/>
          <a:stretch>
            <a:fillRect/>
          </a:stretch>
        </p:blipFill>
        <p:spPr>
          <a:xfrm>
            <a:off x="12551591" y="6781793"/>
            <a:ext cx="9918699" cy="1748654"/>
          </a:xfrm>
          <a:prstGeom prst="rect">
            <a:avLst/>
          </a:prstGeom>
        </p:spPr>
      </p:pic>
      <p:sp>
        <p:nvSpPr>
          <p:cNvPr id="2012" name="Object 2012">
            <a:extLst>
              <a:ext uri="{FF2B5EF4-FFF2-40B4-BE49-F238E27FC236}">
                <a16:creationId xmlns:a16="http://schemas.microsoft.com/office/drawing/2014/main" id="{08A29D62-7D64-10AE-1BE3-4A4CF5547366}"/>
              </a:ext>
            </a:extLst>
          </p:cNvPr>
          <p:cNvSpPr txBox="1"/>
          <p:nvPr/>
        </p:nvSpPr>
        <p:spPr>
          <a:xfrm>
            <a:off x="13682684" y="7202781"/>
            <a:ext cx="6407611" cy="944874"/>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chemeClr val="accent3">
                    <a:lumMod val="40000"/>
                    <a:lumOff val="60000"/>
                  </a:schemeClr>
                </a:solidFill>
                <a:effectLst/>
                <a:uLnTx/>
                <a:uFillTx/>
                <a:latin typeface="微软雅黑" panose="020B0503020204020204" pitchFamily="34" charset="-122"/>
                <a:ea typeface="微软雅黑" panose="020B0503020204020204" pitchFamily="34" charset="-122"/>
                <a:cs typeface="+mn-cs"/>
              </a:rPr>
              <a:t>压缩的 </a:t>
            </a:r>
            <a:r>
              <a:rPr kumimoji="0" lang="en-US" altLang="zh-CN" sz="6000" b="1" i="0" u="none" strike="noStrike" kern="1200" cap="none" spc="0" normalizeH="0" baseline="0" noProof="0" dirty="0">
                <a:ln>
                  <a:noFill/>
                </a:ln>
                <a:solidFill>
                  <a:schemeClr val="accent3">
                    <a:lumMod val="40000"/>
                    <a:lumOff val="60000"/>
                  </a:schemeClr>
                </a:solidFill>
                <a:effectLst/>
                <a:uLnTx/>
                <a:uFillTx/>
                <a:latin typeface="微软雅黑" panose="020B0503020204020204" pitchFamily="34" charset="-122"/>
                <a:ea typeface="微软雅黑" panose="020B0503020204020204" pitchFamily="34" charset="-122"/>
                <a:cs typeface="+mn-cs"/>
              </a:rPr>
              <a:t>21 </a:t>
            </a:r>
            <a:r>
              <a:rPr kumimoji="0" lang="zh-CN" altLang="en-US" sz="6000" b="1" i="0" u="none" strike="noStrike" kern="1200" cap="none" spc="0" normalizeH="0" baseline="0" noProof="0" dirty="0">
                <a:ln>
                  <a:noFill/>
                </a:ln>
                <a:solidFill>
                  <a:schemeClr val="accent3">
                    <a:lumMod val="40000"/>
                    <a:lumOff val="60000"/>
                  </a:schemeClr>
                </a:solidFill>
                <a:effectLst/>
                <a:uLnTx/>
                <a:uFillTx/>
                <a:latin typeface="微软雅黑" panose="020B0503020204020204" pitchFamily="34" charset="-122"/>
                <a:ea typeface="微软雅黑" panose="020B0503020204020204" pitchFamily="34" charset="-122"/>
                <a:cs typeface="+mn-cs"/>
              </a:rPr>
              <a:t>世纪？</a:t>
            </a:r>
          </a:p>
        </p:txBody>
      </p:sp>
    </p:spTree>
    <p:extLst>
      <p:ext uri="{BB962C8B-B14F-4D97-AF65-F5344CB8AC3E}">
        <p14:creationId xmlns:p14="http://schemas.microsoft.com/office/powerpoint/2010/main" val="1076910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73E93A-4A9F-76BD-4E2D-7DCA3173BBAF}"/>
              </a:ext>
            </a:extLst>
          </p:cNvPr>
          <p:cNvSpPr>
            <a:spLocks noGrp="1"/>
          </p:cNvSpPr>
          <p:nvPr>
            <p:ph type="title"/>
          </p:nvPr>
        </p:nvSpPr>
        <p:spPr/>
        <p:txBody>
          <a:bodyPr/>
          <a:lstStyle/>
          <a:p>
            <a:pPr algn="ctr"/>
            <a:r>
              <a:rPr lang="zh-TW" altLang="zh-TW" sz="6000" dirty="0">
                <a:solidFill>
                  <a:srgbClr val="1A1A1A"/>
                </a:solidFill>
                <a:latin typeface="微软雅黑" panose="020B0503020204020204" pitchFamily="34" charset="-122"/>
                <a:ea typeface="微软雅黑" panose="020B0503020204020204" pitchFamily="34" charset="-122"/>
              </a:rPr>
              <a:t>生命游戏</a:t>
            </a:r>
            <a:endParaRPr lang="zh-TW" altLang="en-US" dirty="0"/>
          </a:p>
        </p:txBody>
      </p:sp>
      <p:pic>
        <p:nvPicPr>
          <p:cNvPr id="4" name="内容占位符 3" descr="图表, 散点图&#10;&#10;描述已自动生成">
            <a:extLst>
              <a:ext uri="{FF2B5EF4-FFF2-40B4-BE49-F238E27FC236}">
                <a16:creationId xmlns:a16="http://schemas.microsoft.com/office/drawing/2014/main" id="{11130BA6-7134-B07E-6652-8D7CD4818DFA}"/>
              </a:ext>
            </a:extLst>
          </p:cNvPr>
          <p:cNvPicPr>
            <a:picLocks noGrp="1" noChangeAspect="1"/>
          </p:cNvPicPr>
          <p:nvPr>
            <p:ph sz="quarter" idx="10"/>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654221" y="2348079"/>
            <a:ext cx="11730263" cy="11060581"/>
          </a:xfrm>
        </p:spPr>
      </p:pic>
      <p:sp>
        <p:nvSpPr>
          <p:cNvPr id="19" name="椭圆 18"/>
          <p:cNvSpPr/>
          <p:nvPr>
            <p:custDataLst>
              <p:tags r:id="rId1"/>
            </p:custDataLst>
          </p:nvPr>
        </p:nvSpPr>
        <p:spPr>
          <a:xfrm rot="19860000">
            <a:off x="23427691" y="5753101"/>
            <a:ext cx="440690" cy="440690"/>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9" name="椭圆 8"/>
          <p:cNvSpPr/>
          <p:nvPr>
            <p:custDataLst>
              <p:tags r:id="rId2"/>
            </p:custDataLst>
          </p:nvPr>
        </p:nvSpPr>
        <p:spPr>
          <a:xfrm rot="5400000">
            <a:off x="18629630" y="4000138"/>
            <a:ext cx="426720" cy="42672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10" name="椭圆 9"/>
          <p:cNvSpPr/>
          <p:nvPr>
            <p:custDataLst>
              <p:tags r:id="rId3"/>
            </p:custDataLst>
          </p:nvPr>
        </p:nvSpPr>
        <p:spPr>
          <a:xfrm rot="15300000">
            <a:off x="2009141" y="7782561"/>
            <a:ext cx="440690" cy="44069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Tree>
    <p:extLst>
      <p:ext uri="{BB962C8B-B14F-4D97-AF65-F5344CB8AC3E}">
        <p14:creationId xmlns:p14="http://schemas.microsoft.com/office/powerpoint/2010/main" val="384514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海上有蓝色的卡通人物&#10;&#10;描述已自动生成">
            <a:extLst>
              <a:ext uri="{FF2B5EF4-FFF2-40B4-BE49-F238E27FC236}">
                <a16:creationId xmlns:a16="http://schemas.microsoft.com/office/drawing/2014/main" id="{61106D5C-E748-D308-A022-48BAC591E39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7174"/>
          <a:stretch/>
        </p:blipFill>
        <p:spPr>
          <a:xfrm>
            <a:off x="2816534" y="355800"/>
            <a:ext cx="17060780" cy="13224748"/>
          </a:xfrm>
          <a:prstGeom prst="ellipse">
            <a:avLst/>
          </a:prstGeom>
          <a:ln>
            <a:noFill/>
          </a:ln>
          <a:effectLst>
            <a:softEdge rad="112500"/>
          </a:effectLst>
        </p:spPr>
      </p:pic>
      <p:sp>
        <p:nvSpPr>
          <p:cNvPr id="3" name="内容占位符 2"/>
          <p:cNvSpPr>
            <a:spLocks noGrp="1"/>
          </p:cNvSpPr>
          <p:nvPr>
            <p:ph sz="quarter" idx="10"/>
          </p:nvPr>
        </p:nvSpPr>
        <p:spPr>
          <a:xfrm>
            <a:off x="1053600" y="4016928"/>
            <a:ext cx="21272810" cy="9679568"/>
          </a:xfrm>
        </p:spPr>
        <p:txBody>
          <a:bodyPr>
            <a:normAutofit/>
          </a:bodyPr>
          <a:lstStyle/>
          <a:p>
            <a:pPr marL="0" indent="0" algn="ctr">
              <a:lnSpc>
                <a:spcPct val="150000"/>
              </a:lnSpc>
              <a:buNone/>
            </a:pPr>
            <a:r>
              <a:rPr lang="zh-CN" altLang="en-US" sz="8000" dirty="0">
                <a:solidFill>
                  <a:schemeClr val="bg1"/>
                </a:solidFill>
              </a:rPr>
              <a:t>未来的设想，</a:t>
            </a:r>
            <a:endParaRPr lang="en-US" altLang="zh-CN" sz="8000" dirty="0">
              <a:solidFill>
                <a:schemeClr val="bg1"/>
              </a:solidFill>
            </a:endParaRPr>
          </a:p>
          <a:p>
            <a:pPr marL="0" indent="0" algn="ctr">
              <a:lnSpc>
                <a:spcPct val="150000"/>
              </a:lnSpc>
              <a:buNone/>
            </a:pPr>
            <a:r>
              <a:rPr lang="zh-CN" altLang="en-US" sz="13800" b="1" dirty="0">
                <a:solidFill>
                  <a:srgbClr val="FFFF00"/>
                </a:solidFill>
              </a:rPr>
              <a:t>什么不会改变</a:t>
            </a:r>
            <a:r>
              <a:rPr lang="en-US" altLang="zh-CN" sz="13800" b="1" dirty="0">
                <a:solidFill>
                  <a:srgbClr val="FFFF00"/>
                </a:solidFill>
              </a:rPr>
              <a:t>?</a:t>
            </a:r>
            <a:endParaRPr lang="zh-CN" altLang="en-US" sz="13800" b="1" dirty="0">
              <a:solidFill>
                <a:srgbClr val="FFFF00"/>
              </a:solidFill>
            </a:endParaRPr>
          </a:p>
        </p:txBody>
      </p:sp>
      <p:sp>
        <p:nvSpPr>
          <p:cNvPr id="19" name="椭圆 18"/>
          <p:cNvSpPr/>
          <p:nvPr>
            <p:custDataLst>
              <p:tags r:id="rId1"/>
            </p:custDataLst>
          </p:nvPr>
        </p:nvSpPr>
        <p:spPr>
          <a:xfrm rot="19860000">
            <a:off x="17023649" y="10018221"/>
            <a:ext cx="440690" cy="440690"/>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9" name="椭圆 8"/>
          <p:cNvSpPr/>
          <p:nvPr>
            <p:custDataLst>
              <p:tags r:id="rId2"/>
            </p:custDataLst>
          </p:nvPr>
        </p:nvSpPr>
        <p:spPr>
          <a:xfrm rot="5400000">
            <a:off x="5980154" y="10111390"/>
            <a:ext cx="426720" cy="42672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10" name="椭圆 9"/>
          <p:cNvSpPr/>
          <p:nvPr>
            <p:custDataLst>
              <p:tags r:id="rId3"/>
            </p:custDataLst>
          </p:nvPr>
        </p:nvSpPr>
        <p:spPr>
          <a:xfrm rot="15300000">
            <a:off x="2009141" y="7782561"/>
            <a:ext cx="440690" cy="44069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Tree>
    <p:extLst>
      <p:ext uri="{BB962C8B-B14F-4D97-AF65-F5344CB8AC3E}">
        <p14:creationId xmlns:p14="http://schemas.microsoft.com/office/powerpoint/2010/main" val="252783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EA9DC-8F94-8CFF-B691-A7B81438CA5F}"/>
              </a:ext>
            </a:extLst>
          </p:cNvPr>
          <p:cNvSpPr>
            <a:spLocks noGrp="1"/>
          </p:cNvSpPr>
          <p:nvPr>
            <p:ph type="title"/>
          </p:nvPr>
        </p:nvSpPr>
        <p:spPr/>
        <p:txBody>
          <a:bodyPr/>
          <a:lstStyle/>
          <a:p>
            <a:pPr algn="ctr"/>
            <a:r>
              <a:rPr lang="zh-CN" altLang="en-US" sz="6000" b="1" dirty="0">
                <a:solidFill>
                  <a:srgbClr val="1A1A1A"/>
                </a:solidFill>
                <a:latin typeface="微软雅黑" panose="020B0503020204020204" pitchFamily="34" charset="-122"/>
                <a:ea typeface="微软雅黑" panose="020B0503020204020204" pitchFamily="34" charset="-122"/>
              </a:rPr>
              <a:t>熵</a:t>
            </a:r>
            <a:r>
              <a:rPr lang="zh-CN" altLang="en-US" dirty="0">
                <a:solidFill>
                  <a:srgbClr val="1A1A1A"/>
                </a:solidFill>
              </a:rPr>
              <a:t>增定律</a:t>
            </a:r>
            <a:endParaRPr lang="zh-TW" altLang="en-US" dirty="0"/>
          </a:p>
        </p:txBody>
      </p:sp>
      <p:sp>
        <p:nvSpPr>
          <p:cNvPr id="19" name="椭圆 18"/>
          <p:cNvSpPr/>
          <p:nvPr>
            <p:custDataLst>
              <p:tags r:id="rId1"/>
            </p:custDataLst>
          </p:nvPr>
        </p:nvSpPr>
        <p:spPr>
          <a:xfrm rot="19860000">
            <a:off x="23427691" y="5753101"/>
            <a:ext cx="440690" cy="440690"/>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9" name="椭圆 8"/>
          <p:cNvSpPr/>
          <p:nvPr>
            <p:custDataLst>
              <p:tags r:id="rId2"/>
            </p:custDataLst>
          </p:nvPr>
        </p:nvSpPr>
        <p:spPr>
          <a:xfrm rot="5400000">
            <a:off x="14972030" y="1300480"/>
            <a:ext cx="426720" cy="42672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sp>
        <p:nvSpPr>
          <p:cNvPr id="10" name="椭圆 9"/>
          <p:cNvSpPr/>
          <p:nvPr>
            <p:custDataLst>
              <p:tags r:id="rId3"/>
            </p:custDataLst>
          </p:nvPr>
        </p:nvSpPr>
        <p:spPr>
          <a:xfrm rot="15300000">
            <a:off x="2009141" y="7782561"/>
            <a:ext cx="440690" cy="44069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zh-CN" altLang="en-US" sz="3600">
              <a:solidFill>
                <a:prstClr val="white"/>
              </a:solidFill>
              <a:latin typeface="等线"/>
              <a:ea typeface="等线" panose="02010600030101010101" pitchFamily="2" charset="-122"/>
            </a:endParaRPr>
          </a:p>
        </p:txBody>
      </p:sp>
      <p:pic>
        <p:nvPicPr>
          <p:cNvPr id="5" name="图片 4">
            <a:extLst>
              <a:ext uri="{FF2B5EF4-FFF2-40B4-BE49-F238E27FC236}">
                <a16:creationId xmlns:a16="http://schemas.microsoft.com/office/drawing/2014/main" id="{F398DD5E-601C-B465-D0AF-69873D30034C}"/>
              </a:ext>
            </a:extLst>
          </p:cNvPr>
          <p:cNvPicPr>
            <a:picLocks noChangeAspect="1"/>
          </p:cNvPicPr>
          <p:nvPr/>
        </p:nvPicPr>
        <p:blipFill>
          <a:blip r:embed="rId6"/>
          <a:srcRect l="18744" t="12636" r="8587" b="14272"/>
          <a:stretch/>
        </p:blipFill>
        <p:spPr>
          <a:xfrm>
            <a:off x="3852156" y="2885512"/>
            <a:ext cx="15876475" cy="9284904"/>
          </a:xfrm>
          <a:prstGeom prst="rect">
            <a:avLst/>
          </a:prstGeom>
        </p:spPr>
      </p:pic>
      <p:sp>
        <p:nvSpPr>
          <p:cNvPr id="16" name="文本框 15">
            <a:extLst>
              <a:ext uri="{FF2B5EF4-FFF2-40B4-BE49-F238E27FC236}">
                <a16:creationId xmlns:a16="http://schemas.microsoft.com/office/drawing/2014/main" id="{99A35A67-4B87-D4BE-EB22-156EC55DCCE3}"/>
              </a:ext>
            </a:extLst>
          </p:cNvPr>
          <p:cNvSpPr txBox="1"/>
          <p:nvPr/>
        </p:nvSpPr>
        <p:spPr>
          <a:xfrm>
            <a:off x="8887903" y="5745102"/>
            <a:ext cx="3487707" cy="1754326"/>
          </a:xfrm>
          <a:prstGeom prst="rect">
            <a:avLst/>
          </a:prstGeom>
          <a:noFill/>
        </p:spPr>
        <p:txBody>
          <a:bodyPr wrap="square">
            <a:spAutoFit/>
          </a:bodyPr>
          <a:lstStyle/>
          <a:p>
            <a:pPr algn="ctr"/>
            <a:r>
              <a:rPr lang="zh-CN" altLang="en-US" sz="6000" b="1" i="0" dirty="0">
                <a:solidFill>
                  <a:srgbClr val="FF0000"/>
                </a:solidFill>
                <a:effectLst/>
                <a:latin typeface="微软雅黑" panose="020B0503020204020204" pitchFamily="34" charset="-122"/>
                <a:ea typeface="微软雅黑" panose="020B0503020204020204" pitchFamily="34" charset="-122"/>
              </a:rPr>
              <a:t>熵</a:t>
            </a:r>
            <a:r>
              <a:rPr lang="zh-CN" altLang="en-US" sz="6000" b="1" dirty="0">
                <a:solidFill>
                  <a:srgbClr val="FF0000"/>
                </a:solidFill>
                <a:latin typeface="微软雅黑" panose="020B0503020204020204" pitchFamily="34" charset="-122"/>
                <a:ea typeface="微软雅黑" panose="020B0503020204020204" pitchFamily="34" charset="-122"/>
              </a:rPr>
              <a:t>增</a:t>
            </a:r>
            <a:r>
              <a:rPr lang="zh-CN" altLang="en-US" sz="4800" b="1" i="0" dirty="0">
                <a:solidFill>
                  <a:srgbClr val="FF0000"/>
                </a:solidFill>
                <a:effectLst/>
                <a:latin typeface="微软雅黑" panose="020B0503020204020204" pitchFamily="34" charset="-122"/>
                <a:ea typeface="微软雅黑" panose="020B0503020204020204" pitchFamily="34" charset="-122"/>
              </a:rPr>
              <a:t>（</a:t>
            </a:r>
            <a:r>
              <a:rPr lang="en-US" altLang="zh-CN" sz="4800" b="1" i="0" dirty="0">
                <a:solidFill>
                  <a:srgbClr val="FF0000"/>
                </a:solidFill>
                <a:effectLst/>
                <a:latin typeface="微软雅黑" panose="020B0503020204020204" pitchFamily="34" charset="-122"/>
                <a:ea typeface="微软雅黑" panose="020B0503020204020204" pitchFamily="34" charset="-122"/>
              </a:rPr>
              <a:t>Entropy</a:t>
            </a:r>
            <a:r>
              <a:rPr lang="zh-CN" altLang="en-US" sz="4800" b="1" i="0" dirty="0">
                <a:solidFill>
                  <a:srgbClr val="FF0000"/>
                </a:solidFill>
                <a:effectLst/>
                <a:latin typeface="微软雅黑" panose="020B0503020204020204" pitchFamily="34" charset="-122"/>
                <a:ea typeface="微软雅黑" panose="020B0503020204020204" pitchFamily="34" charset="-122"/>
              </a:rPr>
              <a:t>）</a:t>
            </a:r>
            <a:endParaRPr lang="zh-TW" altLang="en-US" sz="6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73601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6254-CC31-8743-483D-5E61286953E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AED90FA-1EC5-92C8-5DD6-ECEA2B68271A}"/>
              </a:ext>
            </a:extLst>
          </p:cNvPr>
          <p:cNvSpPr>
            <a:spLocks noGrp="1"/>
          </p:cNvSpPr>
          <p:nvPr>
            <p:ph type="title"/>
          </p:nvPr>
        </p:nvSpPr>
        <p:spPr/>
        <p:txBody>
          <a:bodyPr/>
          <a:lstStyle/>
          <a:p>
            <a:pPr algn="ctr"/>
            <a:r>
              <a:rPr lang="zh-CN" altLang="en-US" sz="6000" b="1" dirty="0">
                <a:solidFill>
                  <a:srgbClr val="1A1A1A"/>
                </a:solidFill>
                <a:latin typeface="微软雅黑" panose="020B0503020204020204" pitchFamily="34" charset="-122"/>
                <a:ea typeface="微软雅黑" panose="020B0503020204020204" pitchFamily="34" charset="-122"/>
              </a:rPr>
              <a:t>生命以负熵为生</a:t>
            </a:r>
            <a:endParaRPr lang="zh-TW" altLang="en-US" dirty="0"/>
          </a:p>
        </p:txBody>
      </p:sp>
      <p:sp>
        <p:nvSpPr>
          <p:cNvPr id="14" name="内容占位符 13">
            <a:extLst>
              <a:ext uri="{FF2B5EF4-FFF2-40B4-BE49-F238E27FC236}">
                <a16:creationId xmlns:a16="http://schemas.microsoft.com/office/drawing/2014/main" id="{197BD9B9-3BD9-6736-EA8F-76284F4B77C9}"/>
              </a:ext>
            </a:extLst>
          </p:cNvPr>
          <p:cNvSpPr>
            <a:spLocks noGrp="1"/>
          </p:cNvSpPr>
          <p:nvPr>
            <p:ph sz="quarter" idx="10"/>
          </p:nvPr>
        </p:nvSpPr>
        <p:spPr>
          <a:xfrm>
            <a:off x="1676400" y="2512432"/>
            <a:ext cx="17682116" cy="9679568"/>
          </a:xfrm>
        </p:spPr>
        <p:txBody>
          <a:bodyPr anchor="ctr">
            <a:normAutofit/>
          </a:bodyPr>
          <a:lstStyle/>
          <a:p>
            <a:pPr marL="0" indent="0" algn="ctr">
              <a:lnSpc>
                <a:spcPct val="150000"/>
              </a:lnSpc>
              <a:buNone/>
            </a:pPr>
            <a:r>
              <a:rPr lang="zh-CN" altLang="en-US" sz="9600" b="1" dirty="0">
                <a:solidFill>
                  <a:srgbClr val="FF0000"/>
                </a:solidFill>
              </a:rPr>
              <a:t>主动做功</a:t>
            </a:r>
            <a:endParaRPr lang="en-US" altLang="zh-CN" sz="9600" b="1" dirty="0">
              <a:solidFill>
                <a:srgbClr val="FF0000"/>
              </a:solidFill>
            </a:endParaRPr>
          </a:p>
          <a:p>
            <a:pPr marL="0" indent="0" algn="ctr">
              <a:lnSpc>
                <a:spcPct val="150000"/>
              </a:lnSpc>
              <a:buNone/>
            </a:pPr>
            <a:r>
              <a:rPr lang="zh-CN" altLang="en-US" sz="9600" b="1" dirty="0">
                <a:solidFill>
                  <a:srgbClr val="00B050"/>
                </a:solidFill>
              </a:rPr>
              <a:t>保持开放</a:t>
            </a:r>
            <a:endParaRPr lang="en-US" altLang="zh-CN" sz="9600" b="1" dirty="0">
              <a:solidFill>
                <a:srgbClr val="00B050"/>
              </a:solidFill>
            </a:endParaRPr>
          </a:p>
          <a:p>
            <a:pPr marL="0" indent="0" algn="ctr">
              <a:lnSpc>
                <a:spcPct val="150000"/>
              </a:lnSpc>
              <a:buNone/>
            </a:pPr>
            <a:r>
              <a:rPr lang="zh-CN" altLang="en-US" sz="9600" b="1" dirty="0">
                <a:solidFill>
                  <a:srgbClr val="0070C0"/>
                </a:solidFill>
              </a:rPr>
              <a:t>智能化</a:t>
            </a:r>
            <a:endParaRPr lang="en-US" altLang="zh-CN" sz="9600" b="1" dirty="0">
              <a:solidFill>
                <a:srgbClr val="0070C0"/>
              </a:solidFill>
            </a:endParaRPr>
          </a:p>
        </p:txBody>
      </p:sp>
      <p:sp>
        <p:nvSpPr>
          <p:cNvPr id="19" name="椭圆 18">
            <a:extLst>
              <a:ext uri="{FF2B5EF4-FFF2-40B4-BE49-F238E27FC236}">
                <a16:creationId xmlns:a16="http://schemas.microsoft.com/office/drawing/2014/main" id="{A7FB5239-3BAC-1912-04CC-DF4C23FF3D8B}"/>
              </a:ext>
            </a:extLst>
          </p:cNvPr>
          <p:cNvSpPr/>
          <p:nvPr>
            <p:custDataLst>
              <p:tags r:id="rId1"/>
            </p:custDataLst>
          </p:nvPr>
        </p:nvSpPr>
        <p:spPr>
          <a:xfrm rot="19860000">
            <a:off x="23427691" y="5753101"/>
            <a:ext cx="440690" cy="440690"/>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椭圆 8">
            <a:extLst>
              <a:ext uri="{FF2B5EF4-FFF2-40B4-BE49-F238E27FC236}">
                <a16:creationId xmlns:a16="http://schemas.microsoft.com/office/drawing/2014/main" id="{53AC5CD7-71F1-722E-7743-BD1F425B566B}"/>
              </a:ext>
            </a:extLst>
          </p:cNvPr>
          <p:cNvSpPr/>
          <p:nvPr>
            <p:custDataLst>
              <p:tags r:id="rId2"/>
            </p:custDataLst>
          </p:nvPr>
        </p:nvSpPr>
        <p:spPr>
          <a:xfrm rot="5400000">
            <a:off x="14972030" y="1300480"/>
            <a:ext cx="426720" cy="42672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椭圆 9">
            <a:extLst>
              <a:ext uri="{FF2B5EF4-FFF2-40B4-BE49-F238E27FC236}">
                <a16:creationId xmlns:a16="http://schemas.microsoft.com/office/drawing/2014/main" id="{23D865DB-97E4-660D-56E6-570F4182A9A9}"/>
              </a:ext>
            </a:extLst>
          </p:cNvPr>
          <p:cNvSpPr/>
          <p:nvPr>
            <p:custDataLst>
              <p:tags r:id="rId3"/>
            </p:custDataLst>
          </p:nvPr>
        </p:nvSpPr>
        <p:spPr>
          <a:xfrm rot="15300000">
            <a:off x="2009141" y="7782561"/>
            <a:ext cx="440690" cy="44069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6" name="组合 5">
            <a:extLst>
              <a:ext uri="{FF2B5EF4-FFF2-40B4-BE49-F238E27FC236}">
                <a16:creationId xmlns:a16="http://schemas.microsoft.com/office/drawing/2014/main" id="{B4347FDA-7938-E6F5-3138-4F329EF1D2B7}"/>
              </a:ext>
            </a:extLst>
          </p:cNvPr>
          <p:cNvGrpSpPr/>
          <p:nvPr/>
        </p:nvGrpSpPr>
        <p:grpSpPr>
          <a:xfrm>
            <a:off x="3067441" y="3941390"/>
            <a:ext cx="18719017" cy="7583297"/>
            <a:chOff x="2782572" y="3492500"/>
            <a:chExt cx="18719017" cy="7583297"/>
          </a:xfrm>
        </p:grpSpPr>
        <p:pic>
          <p:nvPicPr>
            <p:cNvPr id="3" name="图片 2">
              <a:extLst>
                <a:ext uri="{FF2B5EF4-FFF2-40B4-BE49-F238E27FC236}">
                  <a16:creationId xmlns:a16="http://schemas.microsoft.com/office/drawing/2014/main" id="{A7BF00BB-7584-ED60-D4EA-7DE01FF2188A}"/>
                </a:ext>
              </a:extLst>
            </p:cNvPr>
            <p:cNvPicPr>
              <a:picLocks noChangeAspect="1"/>
            </p:cNvPicPr>
            <p:nvPr/>
          </p:nvPicPr>
          <p:blipFill>
            <a:blip r:embed="rId6"/>
            <a:stretch>
              <a:fillRect/>
            </a:stretch>
          </p:blipFill>
          <p:spPr>
            <a:xfrm>
              <a:off x="2782572" y="3492500"/>
              <a:ext cx="13513093" cy="7583297"/>
            </a:xfrm>
            <a:prstGeom prst="rect">
              <a:avLst/>
            </a:prstGeom>
          </p:spPr>
        </p:pic>
        <p:pic>
          <p:nvPicPr>
            <p:cNvPr id="4" name="图片 3">
              <a:extLst>
                <a:ext uri="{FF2B5EF4-FFF2-40B4-BE49-F238E27FC236}">
                  <a16:creationId xmlns:a16="http://schemas.microsoft.com/office/drawing/2014/main" id="{45654F4D-49C0-F94E-CB7E-0BBE9D60DAEB}"/>
                </a:ext>
              </a:extLst>
            </p:cNvPr>
            <p:cNvPicPr>
              <a:picLocks noChangeAspect="1"/>
            </p:cNvPicPr>
            <p:nvPr/>
          </p:nvPicPr>
          <p:blipFill>
            <a:blip r:embed="rId7"/>
            <a:stretch>
              <a:fillRect/>
            </a:stretch>
          </p:blipFill>
          <p:spPr>
            <a:xfrm>
              <a:off x="16295664" y="3492500"/>
              <a:ext cx="5205925" cy="7583297"/>
            </a:xfrm>
            <a:prstGeom prst="rect">
              <a:avLst/>
            </a:prstGeom>
          </p:spPr>
        </p:pic>
      </p:grpSp>
    </p:spTree>
    <p:extLst>
      <p:ext uri="{BB962C8B-B14F-4D97-AF65-F5344CB8AC3E}">
        <p14:creationId xmlns:p14="http://schemas.microsoft.com/office/powerpoint/2010/main" val="3700971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7BFC-A03C-5B6F-3DA4-D877EA1C1D43}"/>
            </a:ext>
          </a:extLst>
        </p:cNvPr>
        <p:cNvGrpSpPr/>
        <p:nvPr/>
      </p:nvGrpSpPr>
      <p:grpSpPr>
        <a:xfrm>
          <a:off x="0" y="0"/>
          <a:ext cx="0" cy="0"/>
          <a:chOff x="0" y="0"/>
          <a:chExt cx="0" cy="0"/>
        </a:xfrm>
      </p:grpSpPr>
      <p:pic>
        <p:nvPicPr>
          <p:cNvPr id="9201" name="image 201">
            <a:extLst>
              <a:ext uri="{FF2B5EF4-FFF2-40B4-BE49-F238E27FC236}">
                <a16:creationId xmlns:a16="http://schemas.microsoft.com/office/drawing/2014/main" id="{9A8867D2-1FFF-426B-B950-691ABE7EA992}"/>
              </a:ext>
            </a:extLst>
          </p:cNvPr>
          <p:cNvPicPr>
            <a:picLocks noChangeAspect="1"/>
          </p:cNvPicPr>
          <p:nvPr/>
        </p:nvPicPr>
        <p:blipFill>
          <a:blip r:embed="rId2"/>
          <a:srcRect/>
          <a:stretch>
            <a:fillRect/>
          </a:stretch>
        </p:blipFill>
        <p:spPr>
          <a:xfrm>
            <a:off x="1638299" y="9190535"/>
            <a:ext cx="9918699" cy="1748654"/>
          </a:xfrm>
          <a:prstGeom prst="rect">
            <a:avLst/>
          </a:prstGeom>
        </p:spPr>
      </p:pic>
      <p:sp>
        <p:nvSpPr>
          <p:cNvPr id="202" name="Object 202">
            <a:extLst>
              <a:ext uri="{FF2B5EF4-FFF2-40B4-BE49-F238E27FC236}">
                <a16:creationId xmlns:a16="http://schemas.microsoft.com/office/drawing/2014/main" id="{C114926C-B779-41CB-A4D2-FB37A05AC631}"/>
              </a:ext>
            </a:extLst>
          </p:cNvPr>
          <p:cNvSpPr txBox="1"/>
          <p:nvPr/>
        </p:nvSpPr>
        <p:spPr>
          <a:xfrm>
            <a:off x="2768598" y="9645745"/>
            <a:ext cx="6825975" cy="938077"/>
          </a:xfrm>
          <a:prstGeom prst="rect">
            <a:avLst/>
          </a:prstGeom>
        </p:spPr>
        <p:txBody>
          <a:bodyPr vert="horz" wrap="square" lIns="0" tIns="0" rIns="0" bIns="0" rtlCol="0" anchor="t" anchorCtr="0">
            <a:spAutoFit/>
          </a:bodyPr>
          <a:lstStyle/>
          <a:p>
            <a:pPr>
              <a:lnSpc>
                <a:spcPct val="110000"/>
              </a:lnSpc>
            </a:pPr>
            <a:r>
              <a:rPr lang="zh-CN" altLang="en-US" sz="6000" b="1" dirty="0">
                <a:solidFill>
                  <a:srgbClr val="9BBB59">
                    <a:lumMod val="40000"/>
                    <a:lumOff val="60000"/>
                  </a:srgbClr>
                </a:solidFill>
                <a:latin typeface="微软雅黑" panose="020B0503020204020204" pitchFamily="34" charset="-122"/>
                <a:ea typeface="微软雅黑" panose="020B0503020204020204" pitchFamily="34" charset="-122"/>
              </a:rPr>
              <a:t>开源新态度？</a:t>
            </a:r>
          </a:p>
        </p:txBody>
      </p:sp>
      <p:pic>
        <p:nvPicPr>
          <p:cNvPr id="9203" name="image 203">
            <a:extLst>
              <a:ext uri="{FF2B5EF4-FFF2-40B4-BE49-F238E27FC236}">
                <a16:creationId xmlns:a16="http://schemas.microsoft.com/office/drawing/2014/main" id="{C5274E3F-E935-246C-390A-D4250F314BD4}"/>
              </a:ext>
            </a:extLst>
          </p:cNvPr>
          <p:cNvPicPr>
            <a:picLocks noChangeAspect="1"/>
          </p:cNvPicPr>
          <p:nvPr/>
        </p:nvPicPr>
        <p:blipFill>
          <a:blip r:embed="rId2"/>
          <a:srcRect/>
          <a:stretch>
            <a:fillRect/>
          </a:stretch>
        </p:blipFill>
        <p:spPr>
          <a:xfrm>
            <a:off x="1638299" y="6781793"/>
            <a:ext cx="9918699" cy="1748654"/>
          </a:xfrm>
          <a:prstGeom prst="rect">
            <a:avLst/>
          </a:prstGeom>
        </p:spPr>
      </p:pic>
      <p:sp>
        <p:nvSpPr>
          <p:cNvPr id="204" name="Object 204">
            <a:extLst>
              <a:ext uri="{FF2B5EF4-FFF2-40B4-BE49-F238E27FC236}">
                <a16:creationId xmlns:a16="http://schemas.microsoft.com/office/drawing/2014/main" id="{BA4AF34C-23E7-F89C-DE8D-6F04BBDAE473}"/>
              </a:ext>
            </a:extLst>
          </p:cNvPr>
          <p:cNvSpPr txBox="1"/>
          <p:nvPr/>
        </p:nvSpPr>
        <p:spPr>
          <a:xfrm>
            <a:off x="2769393" y="7202781"/>
            <a:ext cx="4813300" cy="944874"/>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rPr>
              <a:t>开源新生活？</a:t>
            </a:r>
            <a:endParaRPr kumimoji="0" lang="zh-CN" altLang="en-US" sz="6000" b="0"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endParaRPr>
          </a:p>
        </p:txBody>
      </p:sp>
      <p:sp>
        <p:nvSpPr>
          <p:cNvPr id="206" name="Object 206">
            <a:extLst>
              <a:ext uri="{FF2B5EF4-FFF2-40B4-BE49-F238E27FC236}">
                <a16:creationId xmlns:a16="http://schemas.microsoft.com/office/drawing/2014/main" id="{0C745249-9E81-9446-EF49-7D29BD897B5C}"/>
              </a:ext>
            </a:extLst>
          </p:cNvPr>
          <p:cNvSpPr txBox="1"/>
          <p:nvPr/>
        </p:nvSpPr>
        <p:spPr>
          <a:xfrm>
            <a:off x="1568663" y="3936435"/>
            <a:ext cx="3683000" cy="1371600"/>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9000" b="1" i="0" u="none" strike="noStrike" kern="1200" cap="none" spc="0" normalizeH="0" baseline="0" noProof="0" dirty="0">
                <a:ln>
                  <a:noFill/>
                </a:ln>
                <a:solidFill>
                  <a:srgbClr val="3E3A39"/>
                </a:solidFill>
                <a:effectLst/>
                <a:uLnTx/>
                <a:uFillTx/>
                <a:latin typeface="AlibabaPuHuiTi-Heavy"/>
                <a:ea typeface="AlibabaPuHuiTi-Heavy"/>
                <a:cs typeface="+mn-cs"/>
              </a:rPr>
              <a:t>目录</a:t>
            </a:r>
            <a:endParaRPr kumimoji="0" lang="zh-CN" altLang="en-US" sz="9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207" name="Object 207">
            <a:extLst>
              <a:ext uri="{FF2B5EF4-FFF2-40B4-BE49-F238E27FC236}">
                <a16:creationId xmlns:a16="http://schemas.microsoft.com/office/drawing/2014/main" id="{8226A960-E83E-3228-7138-643653D6B7AB}"/>
              </a:ext>
            </a:extLst>
          </p:cNvPr>
          <p:cNvSpPr txBox="1"/>
          <p:nvPr/>
        </p:nvSpPr>
        <p:spPr>
          <a:xfrm>
            <a:off x="1594842" y="2923674"/>
            <a:ext cx="5295900" cy="914400"/>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3E3A39"/>
                </a:solidFill>
                <a:effectLst/>
                <a:uLnTx/>
                <a:uFillTx/>
                <a:latin typeface="AlibabaPuHuiTi-Bold"/>
                <a:ea typeface="AlibabaPuHuiTi-Bold"/>
                <a:cs typeface="+mn-cs"/>
              </a:rPr>
              <a:t>CONTENTS</a:t>
            </a:r>
            <a:endParaRPr kumimoji="0" lang="zh-CN" altLang="en-US" sz="6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pic>
        <p:nvPicPr>
          <p:cNvPr id="9209" name="image 209">
            <a:extLst>
              <a:ext uri="{FF2B5EF4-FFF2-40B4-BE49-F238E27FC236}">
                <a16:creationId xmlns:a16="http://schemas.microsoft.com/office/drawing/2014/main" id="{2A89F070-0001-CF06-50F6-8011F24ADAB5}"/>
              </a:ext>
            </a:extLst>
          </p:cNvPr>
          <p:cNvPicPr>
            <a:picLocks noChangeAspect="1"/>
          </p:cNvPicPr>
          <p:nvPr/>
        </p:nvPicPr>
        <p:blipFill>
          <a:blip r:embed="rId2"/>
          <a:srcRect/>
          <a:stretch>
            <a:fillRect/>
          </a:stretch>
        </p:blipFill>
        <p:spPr>
          <a:xfrm>
            <a:off x="12551591" y="9190535"/>
            <a:ext cx="9918699" cy="1748654"/>
          </a:xfrm>
          <a:prstGeom prst="rect">
            <a:avLst/>
          </a:prstGeom>
        </p:spPr>
      </p:pic>
      <p:sp>
        <p:nvSpPr>
          <p:cNvPr id="2010" name="Object 2010">
            <a:extLst>
              <a:ext uri="{FF2B5EF4-FFF2-40B4-BE49-F238E27FC236}">
                <a16:creationId xmlns:a16="http://schemas.microsoft.com/office/drawing/2014/main" id="{0C42E564-183C-5A38-2399-69E862B0ABF1}"/>
              </a:ext>
            </a:extLst>
          </p:cNvPr>
          <p:cNvSpPr txBox="1"/>
          <p:nvPr/>
        </p:nvSpPr>
        <p:spPr>
          <a:xfrm>
            <a:off x="13681891" y="9645745"/>
            <a:ext cx="4813300" cy="95891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下一步？</a:t>
            </a:r>
            <a:endParaRPr kumimoji="0" lang="zh-CN" altLang="en-US" sz="6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92011" name="image 2011">
            <a:extLst>
              <a:ext uri="{FF2B5EF4-FFF2-40B4-BE49-F238E27FC236}">
                <a16:creationId xmlns:a16="http://schemas.microsoft.com/office/drawing/2014/main" id="{13A3916B-8468-8451-1D30-91B59A57AC9E}"/>
              </a:ext>
            </a:extLst>
          </p:cNvPr>
          <p:cNvPicPr>
            <a:picLocks noChangeAspect="1"/>
          </p:cNvPicPr>
          <p:nvPr/>
        </p:nvPicPr>
        <p:blipFill>
          <a:blip r:embed="rId2"/>
          <a:srcRect/>
          <a:stretch>
            <a:fillRect/>
          </a:stretch>
        </p:blipFill>
        <p:spPr>
          <a:xfrm>
            <a:off x="12551591" y="6781793"/>
            <a:ext cx="9918699" cy="1748654"/>
          </a:xfrm>
          <a:prstGeom prst="rect">
            <a:avLst/>
          </a:prstGeom>
        </p:spPr>
      </p:pic>
      <p:sp>
        <p:nvSpPr>
          <p:cNvPr id="2012" name="Object 2012">
            <a:extLst>
              <a:ext uri="{FF2B5EF4-FFF2-40B4-BE49-F238E27FC236}">
                <a16:creationId xmlns:a16="http://schemas.microsoft.com/office/drawing/2014/main" id="{58BB12C4-A41F-BDA1-26D5-93B330A5932B}"/>
              </a:ext>
            </a:extLst>
          </p:cNvPr>
          <p:cNvSpPr txBox="1"/>
          <p:nvPr/>
        </p:nvSpPr>
        <p:spPr>
          <a:xfrm>
            <a:off x="13682684" y="7202781"/>
            <a:ext cx="6407611" cy="944874"/>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rPr>
              <a:t>压缩的 </a:t>
            </a:r>
            <a:r>
              <a:rPr kumimoji="0" lang="en-US" altLang="zh-CN" sz="6000" b="1"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rPr>
              <a:t>21 </a:t>
            </a:r>
            <a:r>
              <a:rPr kumimoji="0" lang="zh-CN" altLang="en-US" sz="6000" b="1" i="0" u="none" strike="noStrike" kern="1200" cap="none" spc="0" normalizeH="0" baseline="0" noProof="0" dirty="0">
                <a:ln>
                  <a:noFill/>
                </a:ln>
                <a:solidFill>
                  <a:srgbClr val="9BBB59">
                    <a:lumMod val="40000"/>
                    <a:lumOff val="60000"/>
                  </a:srgbClr>
                </a:solidFill>
                <a:effectLst/>
                <a:uLnTx/>
                <a:uFillTx/>
                <a:latin typeface="微软雅黑" panose="020B0503020204020204" pitchFamily="34" charset="-122"/>
                <a:ea typeface="微软雅黑" panose="020B0503020204020204" pitchFamily="34" charset="-122"/>
                <a:cs typeface="+mn-cs"/>
              </a:rPr>
              <a:t>世纪？</a:t>
            </a:r>
          </a:p>
        </p:txBody>
      </p:sp>
    </p:spTree>
    <p:extLst>
      <p:ext uri="{BB962C8B-B14F-4D97-AF65-F5344CB8AC3E}">
        <p14:creationId xmlns:p14="http://schemas.microsoft.com/office/powerpoint/2010/main" val="257311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E5AD5BC-22FD-A026-22B6-5E9FC8E98874}"/>
              </a:ext>
            </a:extLst>
          </p:cNvPr>
          <p:cNvSpPr>
            <a:spLocks noGrp="1"/>
          </p:cNvSpPr>
          <p:nvPr>
            <p:ph type="title"/>
          </p:nvPr>
        </p:nvSpPr>
        <p:spPr/>
        <p:txBody>
          <a:bodyPr/>
          <a:lstStyle/>
          <a:p>
            <a:pPr algn="ctr"/>
            <a:r>
              <a:rPr lang="zh-CN" altLang="en-US" dirty="0"/>
              <a:t>下一步：智能公民的兴起</a:t>
            </a:r>
            <a:endParaRPr lang="zh-TW" altLang="en-US" dirty="0"/>
          </a:p>
        </p:txBody>
      </p:sp>
      <p:sp>
        <p:nvSpPr>
          <p:cNvPr id="6" name="内容占位符 13">
            <a:extLst>
              <a:ext uri="{FF2B5EF4-FFF2-40B4-BE49-F238E27FC236}">
                <a16:creationId xmlns:a16="http://schemas.microsoft.com/office/drawing/2014/main" id="{695B8D4E-FCA2-1AA0-DB5D-4168F2F360F0}"/>
              </a:ext>
            </a:extLst>
          </p:cNvPr>
          <p:cNvSpPr txBox="1">
            <a:spLocks/>
          </p:cNvSpPr>
          <p:nvPr/>
        </p:nvSpPr>
        <p:spPr>
          <a:xfrm>
            <a:off x="3327525" y="2947860"/>
            <a:ext cx="17682116" cy="9679568"/>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endParaRPr lang="en-US" altLang="zh-CN" sz="9600" b="1" dirty="0">
              <a:solidFill>
                <a:srgbClr val="0070C0"/>
              </a:solidFill>
            </a:endParaRPr>
          </a:p>
        </p:txBody>
      </p:sp>
      <p:graphicFrame>
        <p:nvGraphicFramePr>
          <p:cNvPr id="7" name="图示 6">
            <a:extLst>
              <a:ext uri="{FF2B5EF4-FFF2-40B4-BE49-F238E27FC236}">
                <a16:creationId xmlns:a16="http://schemas.microsoft.com/office/drawing/2014/main" id="{55D45AE4-3383-1979-2F67-C6D3CD21EC64}"/>
              </a:ext>
            </a:extLst>
          </p:cNvPr>
          <p:cNvGraphicFramePr/>
          <p:nvPr>
            <p:extLst>
              <p:ext uri="{D42A27DB-BD31-4B8C-83A1-F6EECF244321}">
                <p14:modId xmlns:p14="http://schemas.microsoft.com/office/powerpoint/2010/main" val="4090953178"/>
              </p:ext>
            </p:extLst>
          </p:nvPr>
        </p:nvGraphicFramePr>
        <p:xfrm>
          <a:off x="2185204" y="3174394"/>
          <a:ext cx="14379864" cy="9034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箭头: 左弧形 8">
            <a:extLst>
              <a:ext uri="{FF2B5EF4-FFF2-40B4-BE49-F238E27FC236}">
                <a16:creationId xmlns:a16="http://schemas.microsoft.com/office/drawing/2014/main" id="{96180270-B648-D458-B537-A3295D631EE5}"/>
              </a:ext>
            </a:extLst>
          </p:cNvPr>
          <p:cNvSpPr/>
          <p:nvPr/>
        </p:nvSpPr>
        <p:spPr>
          <a:xfrm rot="7803448" flipV="1">
            <a:off x="14777977" y="6937372"/>
            <a:ext cx="1382485" cy="2287409"/>
          </a:xfrm>
          <a:prstGeom prst="curvedRightArrow">
            <a:avLst/>
          </a:prstGeom>
          <a:solidFill>
            <a:srgbClr val="DBF8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箭头: 左弧形 9">
            <a:extLst>
              <a:ext uri="{FF2B5EF4-FFF2-40B4-BE49-F238E27FC236}">
                <a16:creationId xmlns:a16="http://schemas.microsoft.com/office/drawing/2014/main" id="{2CDE94D3-8D55-3E41-CA5E-DBAC46DF6BC1}"/>
              </a:ext>
            </a:extLst>
          </p:cNvPr>
          <p:cNvSpPr/>
          <p:nvPr/>
        </p:nvSpPr>
        <p:spPr>
          <a:xfrm rot="12013745">
            <a:off x="15161486" y="9960935"/>
            <a:ext cx="1520568" cy="2155372"/>
          </a:xfrm>
          <a:prstGeom prst="curvedRightArrow">
            <a:avLst>
              <a:gd name="adj1" fmla="val 20045"/>
              <a:gd name="adj2" fmla="val 50000"/>
              <a:gd name="adj3" fmla="val 2500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文本框 11">
            <a:extLst>
              <a:ext uri="{FF2B5EF4-FFF2-40B4-BE49-F238E27FC236}">
                <a16:creationId xmlns:a16="http://schemas.microsoft.com/office/drawing/2014/main" id="{80FB1A7C-7975-67C9-733B-E607E55FECDA}"/>
              </a:ext>
            </a:extLst>
          </p:cNvPr>
          <p:cNvSpPr txBox="1"/>
          <p:nvPr/>
        </p:nvSpPr>
        <p:spPr>
          <a:xfrm>
            <a:off x="16258161" y="5846949"/>
            <a:ext cx="2726525" cy="2221314"/>
          </a:xfrm>
          <a:prstGeom prst="rect">
            <a:avLst/>
          </a:prstGeom>
          <a:noFill/>
        </p:spPr>
        <p:txBody>
          <a:bodyPr wrap="square" rtlCol="0">
            <a:spAutoFit/>
          </a:bodyPr>
          <a:lstStyle/>
          <a:p>
            <a:pPr algn="ctr">
              <a:lnSpc>
                <a:spcPct val="150000"/>
              </a:lnSpc>
            </a:pPr>
            <a:r>
              <a:rPr lang="zh-CN" altLang="en-US" sz="3200" b="1" u="sng" dirty="0">
                <a:solidFill>
                  <a:srgbClr val="00B050"/>
                </a:solidFill>
                <a:latin typeface="微软雅黑" panose="020B0503020204020204" pitchFamily="34" charset="-122"/>
                <a:ea typeface="微软雅黑" panose="020B0503020204020204" pitchFamily="34" charset="-122"/>
              </a:rPr>
              <a:t>新质生产关系</a:t>
            </a:r>
            <a:endParaRPr lang="en-US" altLang="zh-CN" sz="3200" b="1" u="sng" dirty="0">
              <a:solidFill>
                <a:srgbClr val="00B050"/>
              </a:solidFill>
              <a:latin typeface="微软雅黑" panose="020B0503020204020204" pitchFamily="34" charset="-122"/>
              <a:ea typeface="微软雅黑" panose="020B0503020204020204" pitchFamily="34" charset="-122"/>
            </a:endParaRPr>
          </a:p>
          <a:p>
            <a:pPr algn="ctr">
              <a:lnSpc>
                <a:spcPct val="150000"/>
              </a:lnSpc>
            </a:pPr>
            <a:r>
              <a:rPr lang="zh-CN" altLang="en-US" sz="3200" b="1" dirty="0">
                <a:solidFill>
                  <a:srgbClr val="00B050"/>
                </a:solidFill>
                <a:latin typeface="微软雅黑" panose="020B0503020204020204" pitchFamily="34" charset="-122"/>
                <a:ea typeface="微软雅黑" panose="020B0503020204020204" pitchFamily="34" charset="-122"/>
              </a:rPr>
              <a:t>开源共享、 开放式协作</a:t>
            </a:r>
            <a:endParaRPr lang="zh-TW" altLang="en-US" sz="3200" b="1" dirty="0">
              <a:solidFill>
                <a:srgbClr val="00B05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BF1AD533-26EE-DC53-08FD-5C2FE597D32E}"/>
              </a:ext>
            </a:extLst>
          </p:cNvPr>
          <p:cNvSpPr txBox="1"/>
          <p:nvPr/>
        </p:nvSpPr>
        <p:spPr>
          <a:xfrm>
            <a:off x="16875257" y="9927964"/>
            <a:ext cx="3470144" cy="2221314"/>
          </a:xfrm>
          <a:prstGeom prst="rect">
            <a:avLst/>
          </a:prstGeom>
          <a:noFill/>
        </p:spPr>
        <p:txBody>
          <a:bodyPr wrap="square" rtlCol="0">
            <a:spAutoFit/>
          </a:bodyPr>
          <a:lstStyle/>
          <a:p>
            <a:pPr algn="ctr">
              <a:lnSpc>
                <a:spcPct val="150000"/>
              </a:lnSpc>
            </a:pPr>
            <a:r>
              <a:rPr lang="zh-CN" altLang="en-US" sz="3200" b="1" u="sng" dirty="0">
                <a:solidFill>
                  <a:srgbClr val="00B0F0"/>
                </a:solidFill>
                <a:latin typeface="微软雅黑" panose="020B0503020204020204" pitchFamily="34" charset="-122"/>
                <a:ea typeface="微软雅黑" panose="020B0503020204020204" pitchFamily="34" charset="-122"/>
              </a:rPr>
              <a:t>颠覆式生产技术</a:t>
            </a:r>
            <a:endParaRPr lang="en-US" altLang="zh-CN" sz="3200" b="1" u="sng" dirty="0">
              <a:solidFill>
                <a:srgbClr val="00B0F0"/>
              </a:solidFill>
              <a:latin typeface="微软雅黑" panose="020B0503020204020204" pitchFamily="34" charset="-122"/>
              <a:ea typeface="微软雅黑" panose="020B0503020204020204" pitchFamily="34" charset="-122"/>
            </a:endParaRPr>
          </a:p>
          <a:p>
            <a:pPr algn="ctr">
              <a:lnSpc>
                <a:spcPct val="150000"/>
              </a:lnSpc>
            </a:pPr>
            <a:r>
              <a:rPr lang="en-US" altLang="zh-CN" sz="3200" b="1" dirty="0">
                <a:solidFill>
                  <a:srgbClr val="00B0F0"/>
                </a:solidFill>
                <a:latin typeface="微软雅黑" panose="020B0503020204020204" pitchFamily="34" charset="-122"/>
                <a:ea typeface="微软雅黑" panose="020B0503020204020204" pitchFamily="34" charset="-122"/>
              </a:rPr>
              <a:t>AI</a:t>
            </a:r>
            <a:r>
              <a:rPr lang="zh-CN" altLang="en-US" sz="3200" b="1" dirty="0">
                <a:solidFill>
                  <a:srgbClr val="00B0F0"/>
                </a:solidFill>
                <a:latin typeface="微软雅黑" panose="020B0503020204020204" pitchFamily="34" charset="-122"/>
                <a:ea typeface="微软雅黑" panose="020B0503020204020204" pitchFamily="34" charset="-122"/>
              </a:rPr>
              <a:t>、量子计算、生物、机器人</a:t>
            </a:r>
            <a:r>
              <a:rPr lang="en-US" altLang="zh-CN" sz="3200" b="1" dirty="0">
                <a:solidFill>
                  <a:srgbClr val="00B0F0"/>
                </a:solidFill>
                <a:latin typeface="微软雅黑" panose="020B0503020204020204" pitchFamily="34" charset="-122"/>
                <a:ea typeface="微软雅黑" panose="020B0503020204020204" pitchFamily="34" charset="-122"/>
              </a:rPr>
              <a:t>…</a:t>
            </a:r>
            <a:endParaRPr lang="zh-TW" altLang="en-US" sz="3200" b="1" dirty="0">
              <a:solidFill>
                <a:srgbClr val="00B0F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380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B7E5F-91E3-74AC-56DC-DDB0820E48B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AF065F3B-F2CC-C845-B6D5-3F2DEA7DF052}"/>
              </a:ext>
            </a:extLst>
          </p:cNvPr>
          <p:cNvPicPr>
            <a:picLocks noChangeAspect="1"/>
          </p:cNvPicPr>
          <p:nvPr/>
        </p:nvPicPr>
        <p:blipFill>
          <a:blip r:embed="rId3"/>
          <a:stretch>
            <a:fillRect/>
          </a:stretch>
        </p:blipFill>
        <p:spPr>
          <a:xfrm>
            <a:off x="6320308" y="1121229"/>
            <a:ext cx="12903863" cy="11837931"/>
          </a:xfrm>
          <a:prstGeom prst="rect">
            <a:avLst/>
          </a:prstGeom>
        </p:spPr>
      </p:pic>
      <p:pic>
        <p:nvPicPr>
          <p:cNvPr id="10" name="图片 9">
            <a:extLst>
              <a:ext uri="{FF2B5EF4-FFF2-40B4-BE49-F238E27FC236}">
                <a16:creationId xmlns:a16="http://schemas.microsoft.com/office/drawing/2014/main" id="{9089A2E9-BC6F-B106-1DE1-EE3C8ADA933E}"/>
              </a:ext>
            </a:extLst>
          </p:cNvPr>
          <p:cNvPicPr>
            <a:picLocks noChangeAspect="1"/>
          </p:cNvPicPr>
          <p:nvPr/>
        </p:nvPicPr>
        <p:blipFill>
          <a:blip r:embed="rId4"/>
          <a:stretch>
            <a:fillRect/>
          </a:stretch>
        </p:blipFill>
        <p:spPr>
          <a:xfrm>
            <a:off x="6320308" y="1023257"/>
            <a:ext cx="12903863" cy="11751961"/>
          </a:xfrm>
          <a:prstGeom prst="ellipse">
            <a:avLst/>
          </a:prstGeom>
          <a:ln>
            <a:noFill/>
          </a:ln>
          <a:effectLst>
            <a:softEdge rad="112500"/>
          </a:effectLst>
        </p:spPr>
      </p:pic>
      <p:sp>
        <p:nvSpPr>
          <p:cNvPr id="11" name="椭圆 10">
            <a:extLst>
              <a:ext uri="{FF2B5EF4-FFF2-40B4-BE49-F238E27FC236}">
                <a16:creationId xmlns:a16="http://schemas.microsoft.com/office/drawing/2014/main" id="{2A1E3BA1-E1BD-7287-A1DB-CD38715321E6}"/>
              </a:ext>
            </a:extLst>
          </p:cNvPr>
          <p:cNvSpPr/>
          <p:nvPr/>
        </p:nvSpPr>
        <p:spPr>
          <a:xfrm>
            <a:off x="1338944" y="5416010"/>
            <a:ext cx="3918857" cy="4049486"/>
          </a:xfrm>
          <a:prstGeom prst="ellipse">
            <a:avLst/>
          </a:prstGeom>
          <a:gradFill>
            <a:gsLst>
              <a:gs pos="0">
                <a:srgbClr val="92D050"/>
              </a:gs>
              <a:gs pos="72000">
                <a:srgbClr val="DBF896"/>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9600" b="1" dirty="0">
                <a:effectLst/>
                <a:latin typeface="Microsoft YaHei UI" panose="020B0503020204020204" pitchFamily="34" charset="-122"/>
                <a:ea typeface="Microsoft YaHei UI" panose="020B0503020204020204" pitchFamily="34" charset="-122"/>
              </a:rPr>
              <a:t>愿</a:t>
            </a:r>
            <a:endParaRPr lang="zh-TW" altLang="en-US" sz="9600" b="1" dirty="0"/>
          </a:p>
        </p:txBody>
      </p:sp>
      <p:sp>
        <p:nvSpPr>
          <p:cNvPr id="7" name="文本框 6">
            <a:extLst>
              <a:ext uri="{FF2B5EF4-FFF2-40B4-BE49-F238E27FC236}">
                <a16:creationId xmlns:a16="http://schemas.microsoft.com/office/drawing/2014/main" id="{93F06469-60C7-7E49-7B45-9C1BF4D0807F}"/>
              </a:ext>
            </a:extLst>
          </p:cNvPr>
          <p:cNvSpPr txBox="1"/>
          <p:nvPr/>
        </p:nvSpPr>
        <p:spPr>
          <a:xfrm>
            <a:off x="1338944" y="9811386"/>
            <a:ext cx="3918857" cy="2221314"/>
          </a:xfrm>
          <a:prstGeom prst="rect">
            <a:avLst/>
          </a:prstGeom>
          <a:noFill/>
        </p:spPr>
        <p:txBody>
          <a:bodyPr wrap="square">
            <a:spAutoFit/>
          </a:bodyPr>
          <a:lstStyle/>
          <a:p>
            <a:pPr algn="ctr">
              <a:lnSpc>
                <a:spcPct val="150000"/>
              </a:lnSpc>
            </a:pPr>
            <a:r>
              <a:rPr lang="zh-TW" altLang="en-US" sz="3200" b="1" i="0" dirty="0">
                <a:solidFill>
                  <a:srgbClr val="097E95"/>
                </a:solidFill>
                <a:effectLst/>
                <a:latin typeface="微软雅黑" panose="020B0503020204020204" pitchFamily="34" charset="-122"/>
                <a:ea typeface="微软雅黑" panose="020B0503020204020204" pitchFamily="34" charset="-122"/>
              </a:rPr>
              <a:t>推动</a:t>
            </a:r>
            <a:endParaRPr lang="en-US" altLang="zh-TW" sz="3200" b="1" i="0" dirty="0">
              <a:solidFill>
                <a:srgbClr val="097E95"/>
              </a:solidFill>
              <a:effectLst/>
              <a:latin typeface="微软雅黑" panose="020B0503020204020204" pitchFamily="34" charset="-122"/>
              <a:ea typeface="微软雅黑" panose="020B0503020204020204" pitchFamily="34" charset="-122"/>
            </a:endParaRPr>
          </a:p>
          <a:p>
            <a:pPr algn="ctr">
              <a:lnSpc>
                <a:spcPct val="150000"/>
              </a:lnSpc>
            </a:pPr>
            <a:r>
              <a:rPr lang="zh-TW" altLang="en-US" sz="3200" b="1" i="0" dirty="0">
                <a:solidFill>
                  <a:srgbClr val="097E95"/>
                </a:solidFill>
                <a:effectLst/>
                <a:latin typeface="微软雅黑" panose="020B0503020204020204" pitchFamily="34" charset="-122"/>
                <a:ea typeface="微软雅黑" panose="020B0503020204020204" pitchFamily="34" charset="-122"/>
              </a:rPr>
              <a:t>开源成为</a:t>
            </a:r>
            <a:endParaRPr lang="en-US" altLang="zh-TW" sz="3200" b="1" i="0" dirty="0">
              <a:solidFill>
                <a:srgbClr val="097E95"/>
              </a:solidFill>
              <a:effectLst/>
              <a:latin typeface="微软雅黑" panose="020B0503020204020204" pitchFamily="34" charset="-122"/>
              <a:ea typeface="微软雅黑" panose="020B0503020204020204" pitchFamily="34" charset="-122"/>
            </a:endParaRPr>
          </a:p>
          <a:p>
            <a:pPr algn="ctr">
              <a:lnSpc>
                <a:spcPct val="150000"/>
              </a:lnSpc>
            </a:pPr>
            <a:r>
              <a:rPr lang="zh-TW" altLang="en-US" sz="3200" b="1" i="0" dirty="0">
                <a:solidFill>
                  <a:srgbClr val="097E95"/>
                </a:solidFill>
                <a:effectLst/>
                <a:latin typeface="微软雅黑" panose="020B0503020204020204" pitchFamily="34" charset="-122"/>
                <a:ea typeface="微软雅黑" panose="020B0503020204020204" pitchFamily="34" charset="-122"/>
              </a:rPr>
              <a:t>新时代的生活方式</a:t>
            </a:r>
            <a:endParaRPr lang="zh-TW"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74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1617-F6F5-6760-8F3D-6FCC58F1AC24}"/>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C74183C8-DA07-11C4-F15B-BBC1AF7D19FD}"/>
              </a:ext>
            </a:extLst>
          </p:cNvPr>
          <p:cNvSpPr>
            <a:spLocks noGrp="1"/>
          </p:cNvSpPr>
          <p:nvPr>
            <p:ph type="title"/>
          </p:nvPr>
        </p:nvSpPr>
        <p:spPr/>
        <p:txBody>
          <a:bodyPr/>
          <a:lstStyle/>
          <a:p>
            <a:pPr algn="ctr"/>
            <a:r>
              <a:rPr lang="zh-CN" altLang="en-US" dirty="0"/>
              <a:t>下一步？</a:t>
            </a:r>
            <a:endParaRPr lang="zh-TW" altLang="en-US" dirty="0"/>
          </a:p>
        </p:txBody>
      </p:sp>
      <p:sp>
        <p:nvSpPr>
          <p:cNvPr id="6" name="内容占位符 13">
            <a:extLst>
              <a:ext uri="{FF2B5EF4-FFF2-40B4-BE49-F238E27FC236}">
                <a16:creationId xmlns:a16="http://schemas.microsoft.com/office/drawing/2014/main" id="{3D0511A2-166A-3DFD-B0C3-31D803D418C9}"/>
              </a:ext>
            </a:extLst>
          </p:cNvPr>
          <p:cNvSpPr txBox="1">
            <a:spLocks/>
          </p:cNvSpPr>
          <p:nvPr/>
        </p:nvSpPr>
        <p:spPr>
          <a:xfrm>
            <a:off x="1676400" y="2512432"/>
            <a:ext cx="17682116" cy="9679568"/>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r>
              <a:rPr lang="zh-CN" altLang="en-US" sz="9600" b="1" dirty="0">
                <a:solidFill>
                  <a:srgbClr val="FF0000"/>
                </a:solidFill>
              </a:rPr>
              <a:t>主动做功</a:t>
            </a:r>
            <a:endParaRPr lang="en-US" altLang="zh-CN" sz="9600" b="1" dirty="0">
              <a:solidFill>
                <a:srgbClr val="FF0000"/>
              </a:solidFill>
            </a:endParaRPr>
          </a:p>
          <a:p>
            <a:pPr marL="0" indent="0" algn="ctr">
              <a:lnSpc>
                <a:spcPct val="150000"/>
              </a:lnSpc>
              <a:buFont typeface="Arial" pitchFamily="34" charset="0"/>
              <a:buNone/>
            </a:pPr>
            <a:r>
              <a:rPr lang="zh-CN" altLang="en-US" sz="9600" b="1" dirty="0">
                <a:solidFill>
                  <a:srgbClr val="00B050"/>
                </a:solidFill>
              </a:rPr>
              <a:t>保持开放</a:t>
            </a:r>
            <a:endParaRPr lang="en-US" altLang="zh-CN" sz="9600" b="1" dirty="0">
              <a:solidFill>
                <a:srgbClr val="00B050"/>
              </a:solidFill>
            </a:endParaRPr>
          </a:p>
          <a:p>
            <a:pPr marL="0" indent="0" algn="ctr">
              <a:lnSpc>
                <a:spcPct val="150000"/>
              </a:lnSpc>
              <a:buFont typeface="Arial" pitchFamily="34" charset="0"/>
              <a:buNone/>
            </a:pPr>
            <a:r>
              <a:rPr lang="zh-CN" altLang="en-US" sz="9600" b="1" dirty="0">
                <a:solidFill>
                  <a:srgbClr val="0070C0"/>
                </a:solidFill>
              </a:rPr>
              <a:t>智能化</a:t>
            </a:r>
            <a:endParaRPr lang="en-US" altLang="zh-CN" sz="9600" b="1" dirty="0">
              <a:solidFill>
                <a:srgbClr val="0070C0"/>
              </a:solidFill>
            </a:endParaRPr>
          </a:p>
        </p:txBody>
      </p:sp>
    </p:spTree>
    <p:extLst>
      <p:ext uri="{BB962C8B-B14F-4D97-AF65-F5344CB8AC3E}">
        <p14:creationId xmlns:p14="http://schemas.microsoft.com/office/powerpoint/2010/main" val="40679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501" name="image 501"/>
          <p:cNvPicPr>
            <a:picLocks noChangeAspect="1"/>
          </p:cNvPicPr>
          <p:nvPr/>
        </p:nvPicPr>
        <p:blipFill>
          <a:blip r:embed="rId2"/>
          <a:srcRect/>
          <a:stretch>
            <a:fillRect/>
          </a:stretch>
        </p:blipFill>
        <p:spPr>
          <a:xfrm>
            <a:off x="0" y="0"/>
            <a:ext cx="24384000" cy="13716000"/>
          </a:xfrm>
          <a:prstGeom prst="rect">
            <a:avLst/>
          </a:prstGeom>
        </p:spPr>
      </p:pic>
      <p:sp>
        <p:nvSpPr>
          <p:cNvPr id="502" name="Object 502"/>
          <p:cNvSpPr txBox="1"/>
          <p:nvPr/>
        </p:nvSpPr>
        <p:spPr>
          <a:xfrm>
            <a:off x="1448337" y="5402840"/>
            <a:ext cx="10299700" cy="2438400"/>
          </a:xfrm>
          <a:prstGeom prst="rect">
            <a:avLst/>
          </a:prstGeom>
        </p:spPr>
        <p:txBody>
          <a:bodyPr vert="horz" wrap="square" lIns="0" tIns="0" rIns="0" bIns="0" rtlCol="0" anchor="t" anchorCtr="0">
            <a:spAutoFit/>
          </a:bodyPr>
          <a:lstStyle/>
          <a:p>
            <a:pPr algn="just">
              <a:lnSpc>
                <a:spcPct val="110000"/>
              </a:lnSpc>
            </a:pPr>
            <a:r>
              <a:rPr lang="zh-CN" sz="16000" b="1" i="0" dirty="0">
                <a:solidFill>
                  <a:srgbClr val="3E3A39"/>
                </a:solidFill>
                <a:latin typeface="AlibabaPuHuiTi-Heavy"/>
                <a:ea typeface="AlibabaPuHuiTi-Heavy"/>
              </a:rPr>
              <a:t>THANKS</a:t>
            </a:r>
            <a:endParaRPr lang="zh-CN" altLang="en-US" sz="16000" dirty="0"/>
          </a:p>
        </p:txBody>
      </p:sp>
      <p:grpSp>
        <p:nvGrpSpPr>
          <p:cNvPr id="503" name="组合 503"/>
          <p:cNvGrpSpPr/>
          <p:nvPr/>
        </p:nvGrpSpPr>
        <p:grpSpPr>
          <a:xfrm>
            <a:off x="1448337" y="782726"/>
            <a:ext cx="3079699" cy="1035100"/>
            <a:chOff x="1448337" y="782726"/>
            <a:chExt cx="3079699" cy="1035100"/>
          </a:xfrm>
        </p:grpSpPr>
        <p:pic>
          <p:nvPicPr>
            <p:cNvPr id="9504" name="image 504"/>
            <p:cNvPicPr>
              <a:picLocks noChangeAspect="1"/>
            </p:cNvPicPr>
            <p:nvPr/>
          </p:nvPicPr>
          <p:blipFill>
            <a:blip r:embed="rId3"/>
            <a:srcRect/>
            <a:stretch>
              <a:fillRect/>
            </a:stretch>
          </p:blipFill>
          <p:spPr>
            <a:xfrm>
              <a:off x="1448337" y="782726"/>
              <a:ext cx="3079699" cy="1035100"/>
            </a:xfrm>
            <a:prstGeom prst="rect">
              <a:avLst/>
            </a:prstGeom>
          </p:spPr>
        </p:pic>
      </p:grpSp>
      <p:sp>
        <p:nvSpPr>
          <p:cNvPr id="505" name="Object 505"/>
          <p:cNvSpPr txBox="1"/>
          <p:nvPr/>
        </p:nvSpPr>
        <p:spPr>
          <a:xfrm>
            <a:off x="1448337" y="8867270"/>
            <a:ext cx="7658100" cy="1968488"/>
          </a:xfrm>
          <a:prstGeom prst="rect">
            <a:avLst/>
          </a:prstGeom>
        </p:spPr>
        <p:txBody>
          <a:bodyPr vert="horz" wrap="square" lIns="0" tIns="0" rIns="0" bIns="0" rtlCol="0" anchor="t" anchorCtr="0">
            <a:spAutoFit/>
          </a:bodyPr>
          <a:lstStyle/>
          <a:p>
            <a:pPr algn="just">
              <a:lnSpc>
                <a:spcPct val="144000"/>
              </a:lnSpc>
            </a:pPr>
            <a:r>
              <a:rPr lang="zh-CN" altLang="en-US" sz="5200" b="1" dirty="0">
                <a:solidFill>
                  <a:srgbClr val="3E3A39"/>
                </a:solidFill>
                <a:latin typeface="AlibabaPuHuiTi-Regular"/>
              </a:rPr>
              <a:t>刘天栋 </a:t>
            </a:r>
            <a:r>
              <a:rPr lang="en-US" altLang="zh-CN" sz="5200" b="1" dirty="0">
                <a:solidFill>
                  <a:srgbClr val="3E3A39"/>
                </a:solidFill>
                <a:latin typeface="AlibabaPuHuiTi-Regular"/>
              </a:rPr>
              <a:t>Ted</a:t>
            </a:r>
            <a:endParaRPr lang="zh-CN" altLang="en-US" sz="4100" dirty="0"/>
          </a:p>
          <a:p>
            <a:pPr algn="just">
              <a:lnSpc>
                <a:spcPct val="144000"/>
              </a:lnSpc>
            </a:pPr>
            <a:r>
              <a:rPr lang="en-US" altLang="zh-CN" sz="4100" b="0" i="0" dirty="0">
                <a:solidFill>
                  <a:srgbClr val="3E3A39"/>
                </a:solidFill>
                <a:latin typeface="AlibabaPuHuiTi-Regular"/>
                <a:ea typeface="AlibabaPuHuiTi-Regular"/>
              </a:rPr>
              <a:t>ted</a:t>
            </a:r>
            <a:r>
              <a:rPr lang="zh-CN" sz="4100" b="0" i="0" dirty="0">
                <a:solidFill>
                  <a:srgbClr val="3E3A39"/>
                </a:solidFill>
                <a:latin typeface="AlibabaPuHuiTi-Regular"/>
                <a:ea typeface="AlibabaPuHuiTi-Regular"/>
              </a:rPr>
              <a:t>@</a:t>
            </a:r>
            <a:r>
              <a:rPr lang="en-US" altLang="zh-CN" sz="4100" b="0" i="0" dirty="0">
                <a:solidFill>
                  <a:srgbClr val="3E3A39"/>
                </a:solidFill>
                <a:latin typeface="AlibabaPuHuiTi-Regular"/>
                <a:ea typeface="AlibabaPuHuiTi-Regular"/>
              </a:rPr>
              <a:t>kaiyuanshe.org</a:t>
            </a:r>
            <a:endParaRPr lang="zh-CN" altLang="en-US" sz="4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6B6DD0C8-6F57-3346-F71F-6597F2F60349}"/>
              </a:ext>
            </a:extLst>
          </p:cNvPr>
          <p:cNvGrpSpPr/>
          <p:nvPr/>
        </p:nvGrpSpPr>
        <p:grpSpPr>
          <a:xfrm>
            <a:off x="5469004" y="2258264"/>
            <a:ext cx="14172285" cy="7389051"/>
            <a:chOff x="5469004" y="2258264"/>
            <a:chExt cx="14172285" cy="7389051"/>
          </a:xfrm>
        </p:grpSpPr>
        <p:grpSp>
          <p:nvGrpSpPr>
            <p:cNvPr id="26" name="组合 25">
              <a:extLst>
                <a:ext uri="{FF2B5EF4-FFF2-40B4-BE49-F238E27FC236}">
                  <a16:creationId xmlns:a16="http://schemas.microsoft.com/office/drawing/2014/main" id="{562C3DF3-86E8-596A-50E6-82C2FCE94337}"/>
                </a:ext>
              </a:extLst>
            </p:cNvPr>
            <p:cNvGrpSpPr/>
            <p:nvPr/>
          </p:nvGrpSpPr>
          <p:grpSpPr>
            <a:xfrm>
              <a:off x="5469004" y="2258264"/>
              <a:ext cx="14172285" cy="7389051"/>
              <a:chOff x="7103146" y="2654299"/>
              <a:chExt cx="14172285" cy="7389051"/>
            </a:xfrm>
          </p:grpSpPr>
          <p:pic>
            <p:nvPicPr>
              <p:cNvPr id="7" name="图片 6">
                <a:extLst>
                  <a:ext uri="{FF2B5EF4-FFF2-40B4-BE49-F238E27FC236}">
                    <a16:creationId xmlns:a16="http://schemas.microsoft.com/office/drawing/2014/main" id="{A66483A4-05F3-F294-3FB6-2555DFF2C4B7}"/>
                  </a:ext>
                </a:extLst>
              </p:cNvPr>
              <p:cNvPicPr>
                <a:picLocks noChangeAspect="1"/>
              </p:cNvPicPr>
              <p:nvPr/>
            </p:nvPicPr>
            <p:blipFill>
              <a:blip r:embed="rId3"/>
              <a:srcRect t="4613" b="24216"/>
              <a:stretch/>
            </p:blipFill>
            <p:spPr>
              <a:xfrm>
                <a:off x="7103146" y="2654299"/>
                <a:ext cx="14172285" cy="7389051"/>
              </a:xfrm>
              <a:prstGeom prst="rect">
                <a:avLst/>
              </a:prstGeom>
            </p:spPr>
          </p:pic>
          <p:sp>
            <p:nvSpPr>
              <p:cNvPr id="17" name="文本框 16">
                <a:extLst>
                  <a:ext uri="{FF2B5EF4-FFF2-40B4-BE49-F238E27FC236}">
                    <a16:creationId xmlns:a16="http://schemas.microsoft.com/office/drawing/2014/main" id="{9BECA659-B3D5-A4D3-5781-05A69586BA1F}"/>
                  </a:ext>
                </a:extLst>
              </p:cNvPr>
              <p:cNvSpPr txBox="1"/>
              <p:nvPr/>
            </p:nvSpPr>
            <p:spPr>
              <a:xfrm>
                <a:off x="13386545" y="8862124"/>
                <a:ext cx="1361372" cy="523220"/>
              </a:xfrm>
              <a:prstGeom prst="rect">
                <a:avLst/>
              </a:prstGeom>
              <a:solidFill>
                <a:schemeClr val="bg1"/>
              </a:solid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大自然</a:t>
                </a:r>
                <a:endParaRPr lang="zh-TW" altLang="en-US" sz="2800"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18E66190-F64E-9A59-061C-262C8FD7FC31}"/>
                  </a:ext>
                </a:extLst>
              </p:cNvPr>
              <p:cNvSpPr txBox="1"/>
              <p:nvPr/>
            </p:nvSpPr>
            <p:spPr>
              <a:xfrm>
                <a:off x="13386545" y="6989781"/>
                <a:ext cx="1513115" cy="523220"/>
              </a:xfrm>
              <a:prstGeom prst="rect">
                <a:avLst/>
              </a:prstGeom>
              <a:solidFill>
                <a:schemeClr val="bg1"/>
              </a:solid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文化</a:t>
                </a:r>
                <a:endParaRPr lang="zh-TW" altLang="en-US" sz="2800" b="1"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FE5768E7-410F-0991-3A3D-D80A474307E4}"/>
                  </a:ext>
                </a:extLst>
              </p:cNvPr>
              <p:cNvSpPr txBox="1"/>
              <p:nvPr/>
            </p:nvSpPr>
            <p:spPr>
              <a:xfrm>
                <a:off x="13003753" y="5541982"/>
                <a:ext cx="2278701" cy="523220"/>
              </a:xfrm>
              <a:prstGeom prst="rect">
                <a:avLst/>
              </a:prstGeom>
              <a:solidFill>
                <a:schemeClr val="bg1"/>
              </a:solid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治理</a:t>
                </a:r>
                <a:endParaRPr lang="zh-TW" altLang="en-US" sz="2800" b="1"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B7B3C2A3-32D7-DA8C-994C-6344D5FB7E34}"/>
                  </a:ext>
                </a:extLst>
              </p:cNvPr>
              <p:cNvSpPr txBox="1"/>
              <p:nvPr/>
            </p:nvSpPr>
            <p:spPr>
              <a:xfrm>
                <a:off x="12687059" y="4518836"/>
                <a:ext cx="2921967" cy="523220"/>
              </a:xfrm>
              <a:prstGeom prst="rect">
                <a:avLst/>
              </a:prstGeom>
              <a:solidFill>
                <a:schemeClr val="bg1"/>
              </a:solid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基础设施</a:t>
                </a:r>
                <a:endParaRPr lang="zh-TW" altLang="en-US" sz="2800"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C01FCC8-7157-940C-062F-8C9985D2DC1D}"/>
                  </a:ext>
                </a:extLst>
              </p:cNvPr>
              <p:cNvSpPr txBox="1"/>
              <p:nvPr/>
            </p:nvSpPr>
            <p:spPr>
              <a:xfrm>
                <a:off x="12807633" y="3659105"/>
                <a:ext cx="2519195" cy="533754"/>
              </a:xfrm>
              <a:prstGeom prst="rect">
                <a:avLst/>
              </a:prstGeom>
              <a:solidFill>
                <a:schemeClr val="bg1"/>
              </a:solid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商业</a:t>
                </a:r>
                <a:endParaRPr lang="zh-TW" altLang="en-US" sz="2800" b="1"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DCF8BF69-0DE8-C1A4-AD2A-8177525DE497}"/>
                  </a:ext>
                </a:extLst>
              </p:cNvPr>
              <p:cNvSpPr txBox="1"/>
              <p:nvPr/>
            </p:nvSpPr>
            <p:spPr>
              <a:xfrm>
                <a:off x="12941701" y="2963677"/>
                <a:ext cx="2251058" cy="522483"/>
              </a:xfrm>
              <a:prstGeom prst="rect">
                <a:avLst/>
              </a:prstGeom>
              <a:solidFill>
                <a:schemeClr val="bg1"/>
              </a:solid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时尚</a:t>
                </a:r>
                <a:endParaRPr lang="zh-TW" altLang="en-US" sz="2800" b="1" dirty="0">
                  <a:latin typeface="微软雅黑" panose="020B0503020204020204" pitchFamily="34" charset="-122"/>
                  <a:ea typeface="微软雅黑" panose="020B0503020204020204" pitchFamily="34" charset="-122"/>
                </a:endParaRPr>
              </a:p>
            </p:txBody>
          </p:sp>
        </p:grpSp>
        <p:sp>
          <p:nvSpPr>
            <p:cNvPr id="29" name="文本框 28">
              <a:extLst>
                <a:ext uri="{FF2B5EF4-FFF2-40B4-BE49-F238E27FC236}">
                  <a16:creationId xmlns:a16="http://schemas.microsoft.com/office/drawing/2014/main" id="{7F47F32D-0E46-A02A-C8FF-20DEFA80316C}"/>
                </a:ext>
              </a:extLst>
            </p:cNvPr>
            <p:cNvSpPr txBox="1"/>
            <p:nvPr/>
          </p:nvSpPr>
          <p:spPr>
            <a:xfrm rot="21029837">
              <a:off x="6081638" y="5884365"/>
              <a:ext cx="4305300" cy="1938992"/>
            </a:xfrm>
            <a:prstGeom prst="rect">
              <a:avLst/>
            </a:prstGeom>
            <a:noFill/>
          </p:spPr>
          <p:txBody>
            <a:bodyPr wrap="square">
              <a:spAutoFit/>
            </a:bodyPr>
            <a:lstStyle/>
            <a:p>
              <a:pPr algn="ctr"/>
              <a:r>
                <a:rPr lang="zh-TW" altLang="en-US" sz="4000" b="1" dirty="0">
                  <a:latin typeface="微软雅黑" panose="020B0503020204020204" pitchFamily="34" charset="-122"/>
                  <a:ea typeface="微软雅黑" panose="020B0503020204020204" pitchFamily="34" charset="-122"/>
                </a:rPr>
                <a:t>变速分层理论</a:t>
              </a:r>
              <a:endParaRPr lang="en-US" altLang="zh-TW" sz="4000" b="1" dirty="0">
                <a:latin typeface="微软雅黑" panose="020B0503020204020204" pitchFamily="34" charset="-122"/>
                <a:ea typeface="微软雅黑" panose="020B0503020204020204" pitchFamily="34" charset="-122"/>
              </a:endParaRPr>
            </a:p>
            <a:p>
              <a:pPr algn="ctr"/>
              <a:endParaRPr lang="en-US" altLang="zh-TW" sz="4000" b="1" dirty="0">
                <a:latin typeface="微软雅黑" panose="020B0503020204020204" pitchFamily="34" charset="-122"/>
                <a:ea typeface="微软雅黑" panose="020B0503020204020204" pitchFamily="34" charset="-122"/>
              </a:endParaRPr>
            </a:p>
            <a:p>
              <a:pPr algn="ctr"/>
              <a:r>
                <a:rPr lang="zh-CN" altLang="en-US" sz="4000" b="1" dirty="0">
                  <a:latin typeface="微软雅黑" panose="020B0503020204020204" pitchFamily="34" charset="-122"/>
                  <a:ea typeface="微软雅黑" panose="020B0503020204020204" pitchFamily="34" charset="-122"/>
                </a:rPr>
                <a:t>（</a:t>
              </a:r>
              <a:r>
                <a:rPr lang="en-US" altLang="zh-TW" sz="4000" b="1" dirty="0">
                  <a:latin typeface="微软雅黑" panose="020B0503020204020204" pitchFamily="34" charset="-122"/>
                  <a:ea typeface="微软雅黑" panose="020B0503020204020204" pitchFamily="34" charset="-122"/>
                </a:rPr>
                <a:t>Pace Layer</a:t>
              </a:r>
              <a:r>
                <a:rPr lang="zh-CN" altLang="en-US" sz="4000" b="1" dirty="0">
                  <a:latin typeface="微软雅黑" panose="020B0503020204020204" pitchFamily="34" charset="-122"/>
                  <a:ea typeface="微软雅黑" panose="020B0503020204020204" pitchFamily="34" charset="-122"/>
                </a:rPr>
                <a:t>）</a:t>
              </a:r>
              <a:endParaRPr lang="zh-TW" altLang="en-US" sz="4000" b="1" dirty="0">
                <a:latin typeface="微软雅黑" panose="020B0503020204020204" pitchFamily="34" charset="-122"/>
                <a:ea typeface="微软雅黑" panose="020B0503020204020204" pitchFamily="34" charset="-122"/>
              </a:endParaRPr>
            </a:p>
          </p:txBody>
        </p:sp>
      </p:grpSp>
      <p:sp>
        <p:nvSpPr>
          <p:cNvPr id="4" name="标题 3">
            <a:extLst>
              <a:ext uri="{FF2B5EF4-FFF2-40B4-BE49-F238E27FC236}">
                <a16:creationId xmlns:a16="http://schemas.microsoft.com/office/drawing/2014/main" id="{638CD0E8-4CB0-0436-536C-6A97CC9DB9BB}"/>
              </a:ext>
            </a:extLst>
          </p:cNvPr>
          <p:cNvSpPr>
            <a:spLocks noGrp="1"/>
          </p:cNvSpPr>
          <p:nvPr>
            <p:ph type="title"/>
          </p:nvPr>
        </p:nvSpPr>
        <p:spPr/>
        <p:txBody>
          <a:bodyPr/>
          <a:lstStyle/>
          <a:p>
            <a:pPr algn="ctr"/>
            <a:r>
              <a:rPr lang="zh-CN" altLang="en-US" dirty="0"/>
              <a:t>动态定位</a:t>
            </a:r>
            <a:endParaRPr lang="zh-TW" altLang="en-US" dirty="0"/>
          </a:p>
        </p:txBody>
      </p:sp>
      <p:sp>
        <p:nvSpPr>
          <p:cNvPr id="15" name="文本框 14">
            <a:extLst>
              <a:ext uri="{FF2B5EF4-FFF2-40B4-BE49-F238E27FC236}">
                <a16:creationId xmlns:a16="http://schemas.microsoft.com/office/drawing/2014/main" id="{1165DD44-BEC7-5DA2-9816-AFD47E7F64D6}"/>
              </a:ext>
            </a:extLst>
          </p:cNvPr>
          <p:cNvSpPr txBox="1"/>
          <p:nvPr/>
        </p:nvSpPr>
        <p:spPr>
          <a:xfrm>
            <a:off x="8946695" y="9390662"/>
            <a:ext cx="8334159" cy="4242380"/>
          </a:xfrm>
          <a:prstGeom prst="rect">
            <a:avLst/>
          </a:prstGeom>
          <a:solidFill>
            <a:schemeClr val="bg1"/>
          </a:solidFill>
        </p:spPr>
        <p:txBody>
          <a:bodyPr wrap="square">
            <a:spAutoFit/>
          </a:bodyPr>
          <a:lstStyle/>
          <a:p>
            <a:pPr>
              <a:lnSpc>
                <a:spcPts val="5000"/>
              </a:lnSpc>
            </a:pPr>
            <a:r>
              <a:rPr lang="zh-CN" altLang="en-US" sz="3200" b="1" dirty="0">
                <a:solidFill>
                  <a:srgbClr val="0070C0"/>
                </a:solidFill>
                <a:latin typeface="微软雅黑" panose="020B0503020204020204" pitchFamily="34" charset="-122"/>
                <a:ea typeface="微软雅黑" panose="020B0503020204020204" pitchFamily="34" charset="-122"/>
              </a:rPr>
              <a:t>这是一个健康的文明节奏分层的横截面</a:t>
            </a:r>
            <a:endParaRPr lang="en-US" altLang="zh-TW" sz="3200" b="1" dirty="0">
              <a:solidFill>
                <a:srgbClr val="0070C0"/>
              </a:solidFill>
              <a:latin typeface="微软雅黑" panose="020B0503020204020204" pitchFamily="34" charset="-122"/>
              <a:ea typeface="微软雅黑" panose="020B0503020204020204" pitchFamily="34" charset="-122"/>
            </a:endParaRPr>
          </a:p>
          <a:p>
            <a:pPr marL="342900" indent="-342900">
              <a:lnSpc>
                <a:spcPts val="5600"/>
              </a:lnSpc>
              <a:buFont typeface="Arial" panose="020B0604020202020204" pitchFamily="34" charset="0"/>
              <a:buChar char="•"/>
            </a:pPr>
            <a:r>
              <a:rPr lang="zh-CN" altLang="en-US" sz="3200" dirty="0">
                <a:solidFill>
                  <a:srgbClr val="0070C0"/>
                </a:solidFill>
                <a:latin typeface="微软雅黑" panose="020B0503020204020204" pitchFamily="34" charset="-122"/>
                <a:ea typeface="微软雅黑" panose="020B0503020204020204" pitchFamily="34" charset="-122"/>
              </a:rPr>
              <a:t>时尚和商业等快速部门提出想法并吸收冲击</a:t>
            </a:r>
            <a:endParaRPr lang="en-US" altLang="zh-CN" sz="3200" dirty="0">
              <a:solidFill>
                <a:srgbClr val="0070C0"/>
              </a:solidFill>
              <a:latin typeface="微软雅黑" panose="020B0503020204020204" pitchFamily="34" charset="-122"/>
              <a:ea typeface="微软雅黑" panose="020B0503020204020204" pitchFamily="34" charset="-122"/>
            </a:endParaRPr>
          </a:p>
          <a:p>
            <a:pPr marL="342900" indent="-342900">
              <a:lnSpc>
                <a:spcPts val="5600"/>
              </a:lnSpc>
              <a:buFont typeface="Arial" panose="020B0604020202020204" pitchFamily="34" charset="0"/>
              <a:buChar char="•"/>
            </a:pPr>
            <a:r>
              <a:rPr lang="zh-CN" altLang="en-US" sz="3200" dirty="0">
                <a:solidFill>
                  <a:srgbClr val="0070C0"/>
                </a:solidFill>
                <a:latin typeface="微软雅黑" panose="020B0503020204020204" pitchFamily="34" charset="-122"/>
                <a:ea typeface="微软雅黑" panose="020B0503020204020204" pitchFamily="34" charset="-122"/>
              </a:rPr>
              <a:t>治理和文化等缓慢的部分可以制定规则、 保持连续性并整合经验教训</a:t>
            </a:r>
            <a:endParaRPr lang="en-US" altLang="zh-CN" sz="3200" dirty="0">
              <a:solidFill>
                <a:srgbClr val="0070C0"/>
              </a:solidFill>
              <a:latin typeface="微软雅黑" panose="020B0503020204020204" pitchFamily="34" charset="-122"/>
              <a:ea typeface="微软雅黑" panose="020B0503020204020204" pitchFamily="34" charset="-122"/>
            </a:endParaRPr>
          </a:p>
          <a:p>
            <a:pPr marL="342900" indent="-342900">
              <a:lnSpc>
                <a:spcPts val="5600"/>
              </a:lnSpc>
              <a:buFont typeface="Arial" panose="020B0604020202020204" pitchFamily="34" charset="0"/>
              <a:buChar char="•"/>
            </a:pPr>
            <a:r>
              <a:rPr lang="zh-CN" altLang="en-US" sz="3200" dirty="0">
                <a:solidFill>
                  <a:srgbClr val="0070C0"/>
                </a:solidFill>
                <a:latin typeface="微软雅黑" panose="020B0503020204020204" pitchFamily="34" charset="-122"/>
                <a:ea typeface="微软雅黑" panose="020B0503020204020204" pitchFamily="34" charset="-122"/>
              </a:rPr>
              <a:t>速度快的部分最受关注</a:t>
            </a:r>
            <a:endParaRPr lang="en-US" altLang="zh-CN" sz="3200" dirty="0">
              <a:solidFill>
                <a:srgbClr val="0070C0"/>
              </a:solidFill>
              <a:latin typeface="微软雅黑" panose="020B0503020204020204" pitchFamily="34" charset="-122"/>
              <a:ea typeface="微软雅黑" panose="020B0503020204020204" pitchFamily="34" charset="-122"/>
            </a:endParaRPr>
          </a:p>
          <a:p>
            <a:pPr marL="342900" indent="-342900">
              <a:lnSpc>
                <a:spcPts val="5600"/>
              </a:lnSpc>
              <a:buFont typeface="Arial" panose="020B0604020202020204" pitchFamily="34" charset="0"/>
              <a:buChar char="•"/>
            </a:pPr>
            <a:r>
              <a:rPr lang="zh-CN" altLang="en-US" sz="3200" dirty="0">
                <a:solidFill>
                  <a:srgbClr val="0070C0"/>
                </a:solidFill>
                <a:latin typeface="微软雅黑" panose="020B0503020204020204" pitchFamily="34" charset="-122"/>
                <a:ea typeface="微软雅黑" panose="020B0503020204020204" pitchFamily="34" charset="-122"/>
              </a:rPr>
              <a:t>缓慢的部分拥有更大的力量</a:t>
            </a:r>
            <a:endParaRPr lang="en-US" altLang="zh-CN" sz="3200" dirty="0">
              <a:solidFill>
                <a:srgbClr val="0070C0"/>
              </a:solidFill>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468C5678-95A8-DFBC-5D09-8A9C3D87CF79}"/>
              </a:ext>
            </a:extLst>
          </p:cNvPr>
          <p:cNvPicPr>
            <a:picLocks noChangeAspect="1"/>
          </p:cNvPicPr>
          <p:nvPr/>
        </p:nvPicPr>
        <p:blipFill>
          <a:blip r:embed="rId4"/>
          <a:stretch>
            <a:fillRect/>
          </a:stretch>
        </p:blipFill>
        <p:spPr>
          <a:xfrm>
            <a:off x="870897" y="3952387"/>
            <a:ext cx="3806249" cy="5791842"/>
          </a:xfrm>
          <a:prstGeom prst="rect">
            <a:avLst/>
          </a:prstGeom>
        </p:spPr>
      </p:pic>
      <p:pic>
        <p:nvPicPr>
          <p:cNvPr id="25" name="图片 24">
            <a:extLst>
              <a:ext uri="{FF2B5EF4-FFF2-40B4-BE49-F238E27FC236}">
                <a16:creationId xmlns:a16="http://schemas.microsoft.com/office/drawing/2014/main" id="{26D836F3-B00E-33D7-F3BD-8415FAA6467F}"/>
              </a:ext>
            </a:extLst>
          </p:cNvPr>
          <p:cNvPicPr>
            <a:picLocks noChangeAspect="1"/>
          </p:cNvPicPr>
          <p:nvPr/>
        </p:nvPicPr>
        <p:blipFill>
          <a:blip r:embed="rId5"/>
          <a:stretch>
            <a:fillRect/>
          </a:stretch>
        </p:blipFill>
        <p:spPr>
          <a:xfrm>
            <a:off x="880180" y="3807588"/>
            <a:ext cx="3835993" cy="5964790"/>
          </a:xfrm>
          <a:prstGeom prst="rect">
            <a:avLst/>
          </a:prstGeom>
        </p:spPr>
      </p:pic>
    </p:spTree>
    <p:extLst>
      <p:ext uri="{BB962C8B-B14F-4D97-AF65-F5344CB8AC3E}">
        <p14:creationId xmlns:p14="http://schemas.microsoft.com/office/powerpoint/2010/main" val="20746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1" end="1"/>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2" end="2"/>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3" end="3"/>
                                            </p:txEl>
                                          </p:spTgt>
                                        </p:tgtEl>
                                        <p:attrNameLst>
                                          <p:attrName>ppt_c</p:attrName>
                                        </p:attrNameLst>
                                      </p:cBhvr>
                                      <p:to>
                                        <a:schemeClr val="tx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43EFB8-8F88-4120-0162-24BA471A0C3E}"/>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C4DEBD63-B620-67B7-1499-811E27EBFA13}"/>
              </a:ext>
            </a:extLst>
          </p:cNvPr>
          <p:cNvSpPr>
            <a:spLocks noGrp="1"/>
          </p:cNvSpPr>
          <p:nvPr>
            <p:ph type="title"/>
          </p:nvPr>
        </p:nvSpPr>
        <p:spPr/>
        <p:txBody>
          <a:bodyPr/>
          <a:lstStyle/>
          <a:p>
            <a:pPr algn="ctr"/>
            <a:r>
              <a:rPr lang="zh-TW" altLang="en-US" dirty="0"/>
              <a:t>变速分层理论</a:t>
            </a:r>
            <a:r>
              <a:rPr lang="zh-CN" altLang="en-US" dirty="0"/>
              <a:t>（</a:t>
            </a:r>
            <a:r>
              <a:rPr lang="en-US" altLang="zh-TW" dirty="0"/>
              <a:t>Pace Layer</a:t>
            </a:r>
            <a:r>
              <a:rPr lang="zh-CN" altLang="en-US" dirty="0"/>
              <a:t>）</a:t>
            </a:r>
            <a:endParaRPr lang="zh-TW" altLang="en-US" dirty="0"/>
          </a:p>
        </p:txBody>
      </p:sp>
      <p:grpSp>
        <p:nvGrpSpPr>
          <p:cNvPr id="19" name="组合 18">
            <a:extLst>
              <a:ext uri="{FF2B5EF4-FFF2-40B4-BE49-F238E27FC236}">
                <a16:creationId xmlns:a16="http://schemas.microsoft.com/office/drawing/2014/main" id="{8EB5D004-F81B-C4C0-C716-740228FA9E97}"/>
              </a:ext>
            </a:extLst>
          </p:cNvPr>
          <p:cNvGrpSpPr/>
          <p:nvPr/>
        </p:nvGrpSpPr>
        <p:grpSpPr>
          <a:xfrm>
            <a:off x="1482056" y="6985369"/>
            <a:ext cx="21419888" cy="2703443"/>
            <a:chOff x="1482056" y="6985369"/>
            <a:chExt cx="21419888" cy="2703443"/>
          </a:xfrm>
        </p:grpSpPr>
        <p:pic>
          <p:nvPicPr>
            <p:cNvPr id="12" name="图片 11">
              <a:extLst>
                <a:ext uri="{FF2B5EF4-FFF2-40B4-BE49-F238E27FC236}">
                  <a16:creationId xmlns:a16="http://schemas.microsoft.com/office/drawing/2014/main" id="{C4137118-B552-F6B9-D54C-31172C0AAE20}"/>
                </a:ext>
              </a:extLst>
            </p:cNvPr>
            <p:cNvPicPr>
              <a:picLocks noChangeAspect="1"/>
            </p:cNvPicPr>
            <p:nvPr/>
          </p:nvPicPr>
          <p:blipFill>
            <a:blip r:embed="rId3"/>
            <a:srcRect t="44142" b="27121"/>
            <a:stretch/>
          </p:blipFill>
          <p:spPr>
            <a:xfrm>
              <a:off x="1482056" y="6985369"/>
              <a:ext cx="21419888" cy="2703443"/>
            </a:xfrm>
            <a:prstGeom prst="rect">
              <a:avLst/>
            </a:prstGeom>
          </p:spPr>
        </p:pic>
        <p:sp>
          <p:nvSpPr>
            <p:cNvPr id="5" name="文本框 4">
              <a:extLst>
                <a:ext uri="{FF2B5EF4-FFF2-40B4-BE49-F238E27FC236}">
                  <a16:creationId xmlns:a16="http://schemas.microsoft.com/office/drawing/2014/main" id="{07CB6570-1E63-2506-E9CD-795F5BB39C78}"/>
                </a:ext>
              </a:extLst>
            </p:cNvPr>
            <p:cNvSpPr txBox="1"/>
            <p:nvPr/>
          </p:nvSpPr>
          <p:spPr>
            <a:xfrm>
              <a:off x="9309100" y="7998619"/>
              <a:ext cx="6692900" cy="646331"/>
            </a:xfrm>
            <a:prstGeom prst="rect">
              <a:avLst/>
            </a:prstGeom>
            <a:solidFill>
              <a:srgbClr val="CDFFCC"/>
            </a:solidFill>
          </p:spPr>
          <p:txBody>
            <a:bodyPr wrap="square">
              <a:spAutoFit/>
            </a:bodyPr>
            <a:lstStyle/>
            <a:p>
              <a:pPr algn="ctr"/>
              <a:r>
                <a:rPr lang="zh-TW" altLang="en-US" sz="3600" b="1" dirty="0">
                  <a:latin typeface="微软雅黑" panose="020B0503020204020204" pitchFamily="34" charset="-122"/>
                  <a:ea typeface="微软雅黑" panose="020B0503020204020204" pitchFamily="34" charset="-122"/>
                </a:rPr>
                <a:t>差异化系统</a:t>
              </a:r>
            </a:p>
          </p:txBody>
        </p:sp>
        <p:sp>
          <p:nvSpPr>
            <p:cNvPr id="9" name="文本框 8">
              <a:extLst>
                <a:ext uri="{FF2B5EF4-FFF2-40B4-BE49-F238E27FC236}">
                  <a16:creationId xmlns:a16="http://schemas.microsoft.com/office/drawing/2014/main" id="{6BD5D935-EF6C-BEF2-BC42-518B31454CF3}"/>
                </a:ext>
              </a:extLst>
            </p:cNvPr>
            <p:cNvSpPr txBox="1"/>
            <p:nvPr/>
          </p:nvSpPr>
          <p:spPr>
            <a:xfrm>
              <a:off x="1663697" y="7674823"/>
              <a:ext cx="3721101" cy="971613"/>
            </a:xfrm>
            <a:prstGeom prst="rect">
              <a:avLst/>
            </a:prstGeom>
            <a:solidFill>
              <a:srgbClr val="FADAD5"/>
            </a:solidFill>
          </p:spPr>
          <p:txBody>
            <a:bodyPr wrap="square" anchor="ctr">
              <a:spAutoFit/>
            </a:bodyPr>
            <a:lstStyle/>
            <a:p>
              <a:pPr algn="ctr">
                <a:lnSpc>
                  <a:spcPts val="8000"/>
                </a:lnSpc>
              </a:pPr>
              <a:r>
                <a:rPr lang="zh-CN" altLang="en-US" sz="3600" dirty="0">
                  <a:latin typeface="微软雅黑" panose="020B0503020204020204" pitchFamily="34" charset="-122"/>
                  <a:ea typeface="微软雅黑" panose="020B0503020204020204" pitchFamily="34" charset="-122"/>
                </a:rPr>
                <a:t>目前竞争优势</a:t>
              </a:r>
              <a:endParaRPr lang="en-US" altLang="zh-CN" sz="36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6FA7C332-430F-E056-B561-19AA647C4CC9}"/>
                </a:ext>
              </a:extLst>
            </p:cNvPr>
            <p:cNvSpPr txBox="1"/>
            <p:nvPr/>
          </p:nvSpPr>
          <p:spPr>
            <a:xfrm>
              <a:off x="19926302" y="7674823"/>
              <a:ext cx="2235198" cy="971613"/>
            </a:xfrm>
            <a:prstGeom prst="rect">
              <a:avLst/>
            </a:prstGeom>
            <a:solidFill>
              <a:srgbClr val="E3D4E7"/>
            </a:solidFill>
          </p:spPr>
          <p:txBody>
            <a:bodyPr wrap="square" anchor="ctr">
              <a:spAutoFit/>
            </a:bodyPr>
            <a:lstStyle/>
            <a:p>
              <a:pPr algn="ctr">
                <a:lnSpc>
                  <a:spcPts val="8000"/>
                </a:lnSpc>
              </a:pPr>
              <a:r>
                <a:rPr lang="zh-CN" altLang="en-US" sz="3600" dirty="0">
                  <a:latin typeface="微软雅黑" panose="020B0503020204020204" pitchFamily="34" charset="-122"/>
                  <a:ea typeface="微软雅黑" panose="020B0503020204020204" pitchFamily="34" charset="-122"/>
                </a:rPr>
                <a:t>更好想法</a:t>
              </a:r>
              <a:endParaRPr lang="en-US" altLang="zh-CN" sz="3600" dirty="0">
                <a:latin typeface="微软雅黑" panose="020B0503020204020204" pitchFamily="34" charset="-122"/>
                <a:ea typeface="微软雅黑" panose="020B0503020204020204" pitchFamily="34" charset="-122"/>
              </a:endParaRPr>
            </a:p>
          </p:txBody>
        </p:sp>
      </p:grpSp>
      <p:grpSp>
        <p:nvGrpSpPr>
          <p:cNvPr id="18" name="组合 17">
            <a:extLst>
              <a:ext uri="{FF2B5EF4-FFF2-40B4-BE49-F238E27FC236}">
                <a16:creationId xmlns:a16="http://schemas.microsoft.com/office/drawing/2014/main" id="{9705B9E0-ED45-800E-9B10-4BF89EEAA5C8}"/>
              </a:ext>
            </a:extLst>
          </p:cNvPr>
          <p:cNvGrpSpPr/>
          <p:nvPr/>
        </p:nvGrpSpPr>
        <p:grpSpPr>
          <a:xfrm>
            <a:off x="1482056" y="9930164"/>
            <a:ext cx="21419888" cy="2464904"/>
            <a:chOff x="1482056" y="9930164"/>
            <a:chExt cx="21419888" cy="2464904"/>
          </a:xfrm>
        </p:grpSpPr>
        <p:pic>
          <p:nvPicPr>
            <p:cNvPr id="11" name="图片 10">
              <a:extLst>
                <a:ext uri="{FF2B5EF4-FFF2-40B4-BE49-F238E27FC236}">
                  <a16:creationId xmlns:a16="http://schemas.microsoft.com/office/drawing/2014/main" id="{C478A904-B1B0-139C-8F52-1C516BB2771C}"/>
                </a:ext>
              </a:extLst>
            </p:cNvPr>
            <p:cNvPicPr>
              <a:picLocks noChangeAspect="1"/>
            </p:cNvPicPr>
            <p:nvPr/>
          </p:nvPicPr>
          <p:blipFill>
            <a:blip r:embed="rId3"/>
            <a:srcRect t="73798" b="1"/>
            <a:stretch/>
          </p:blipFill>
          <p:spPr>
            <a:xfrm>
              <a:off x="1482056" y="9930164"/>
              <a:ext cx="21419888" cy="2464904"/>
            </a:xfrm>
            <a:prstGeom prst="rect">
              <a:avLst/>
            </a:prstGeom>
          </p:spPr>
        </p:pic>
        <p:sp>
          <p:nvSpPr>
            <p:cNvPr id="3" name="文本框 2">
              <a:extLst>
                <a:ext uri="{FF2B5EF4-FFF2-40B4-BE49-F238E27FC236}">
                  <a16:creationId xmlns:a16="http://schemas.microsoft.com/office/drawing/2014/main" id="{8409790F-08E4-D05F-FF46-9AB7CD75D2D4}"/>
                </a:ext>
              </a:extLst>
            </p:cNvPr>
            <p:cNvSpPr txBox="1"/>
            <p:nvPr/>
          </p:nvSpPr>
          <p:spPr>
            <a:xfrm>
              <a:off x="9309100" y="10870228"/>
              <a:ext cx="6692900" cy="646331"/>
            </a:xfrm>
            <a:prstGeom prst="rect">
              <a:avLst/>
            </a:prstGeom>
            <a:solidFill>
              <a:srgbClr val="D5E1F7"/>
            </a:solidFill>
          </p:spPr>
          <p:txBody>
            <a:bodyPr wrap="square">
              <a:spAutoFit/>
            </a:bodyPr>
            <a:lstStyle/>
            <a:p>
              <a:pPr algn="ctr"/>
              <a:r>
                <a:rPr lang="zh-TW" altLang="en-US" sz="3600" b="1" dirty="0">
                  <a:latin typeface="微软雅黑" panose="020B0503020204020204" pitchFamily="34" charset="-122"/>
                  <a:ea typeface="微软雅黑" panose="020B0503020204020204" pitchFamily="34" charset="-122"/>
                </a:rPr>
                <a:t>记录系统</a:t>
              </a:r>
            </a:p>
          </p:txBody>
        </p:sp>
        <p:sp>
          <p:nvSpPr>
            <p:cNvPr id="8" name="文本框 7">
              <a:extLst>
                <a:ext uri="{FF2B5EF4-FFF2-40B4-BE49-F238E27FC236}">
                  <a16:creationId xmlns:a16="http://schemas.microsoft.com/office/drawing/2014/main" id="{863E32B4-B48F-F340-38B2-5338DF9B7AA7}"/>
                </a:ext>
              </a:extLst>
            </p:cNvPr>
            <p:cNvSpPr txBox="1"/>
            <p:nvPr/>
          </p:nvSpPr>
          <p:spPr>
            <a:xfrm>
              <a:off x="1663698" y="10618686"/>
              <a:ext cx="3721101" cy="971613"/>
            </a:xfrm>
            <a:prstGeom prst="rect">
              <a:avLst/>
            </a:prstGeom>
            <a:solidFill>
              <a:srgbClr val="FADAD5"/>
            </a:solidFill>
          </p:spPr>
          <p:txBody>
            <a:bodyPr wrap="square" anchor="ctr">
              <a:spAutoFit/>
            </a:bodyPr>
            <a:lstStyle/>
            <a:p>
              <a:pPr algn="ctr">
                <a:lnSpc>
                  <a:spcPts val="8000"/>
                </a:lnSpc>
              </a:pPr>
              <a:r>
                <a:rPr lang="zh-CN" altLang="en-US" sz="3600" dirty="0">
                  <a:latin typeface="微软雅黑" panose="020B0503020204020204" pitchFamily="34" charset="-122"/>
                  <a:ea typeface="微软雅黑" panose="020B0503020204020204" pitchFamily="34" charset="-122"/>
                </a:rPr>
                <a:t>运营效率</a:t>
              </a:r>
              <a:endParaRPr lang="en-US" altLang="zh-CN" sz="3600"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1C01C435-C1A0-484C-66EA-72F1E0C68CFB}"/>
                </a:ext>
              </a:extLst>
            </p:cNvPr>
            <p:cNvSpPr txBox="1"/>
            <p:nvPr/>
          </p:nvSpPr>
          <p:spPr>
            <a:xfrm>
              <a:off x="20078702" y="10565615"/>
              <a:ext cx="2641600" cy="971613"/>
            </a:xfrm>
            <a:prstGeom prst="rect">
              <a:avLst/>
            </a:prstGeom>
            <a:solidFill>
              <a:srgbClr val="E3D4E7"/>
            </a:solidFill>
          </p:spPr>
          <p:txBody>
            <a:bodyPr wrap="square" anchor="ctr">
              <a:spAutoFit/>
            </a:bodyPr>
            <a:lstStyle/>
            <a:p>
              <a:pPr>
                <a:lnSpc>
                  <a:spcPts val="8000"/>
                </a:lnSpc>
              </a:pPr>
              <a:r>
                <a:rPr lang="zh-CN" altLang="en-US" sz="3600" dirty="0">
                  <a:latin typeface="微软雅黑" panose="020B0503020204020204" pitchFamily="34" charset="-122"/>
                  <a:ea typeface="微软雅黑" panose="020B0503020204020204" pitchFamily="34" charset="-122"/>
                </a:rPr>
                <a:t>一般想法</a:t>
              </a:r>
              <a:endParaRPr lang="en-US" altLang="zh-CN" sz="3600" dirty="0">
                <a:latin typeface="微软雅黑" panose="020B0503020204020204" pitchFamily="34" charset="-122"/>
                <a:ea typeface="微软雅黑" panose="020B0503020204020204" pitchFamily="34" charset="-122"/>
              </a:endParaRPr>
            </a:p>
          </p:txBody>
        </p:sp>
      </p:grpSp>
      <p:grpSp>
        <p:nvGrpSpPr>
          <p:cNvPr id="20" name="组合 19">
            <a:extLst>
              <a:ext uri="{FF2B5EF4-FFF2-40B4-BE49-F238E27FC236}">
                <a16:creationId xmlns:a16="http://schemas.microsoft.com/office/drawing/2014/main" id="{8632758D-711F-0AB3-3EA7-523120540AF8}"/>
              </a:ext>
            </a:extLst>
          </p:cNvPr>
          <p:cNvGrpSpPr/>
          <p:nvPr/>
        </p:nvGrpSpPr>
        <p:grpSpPr>
          <a:xfrm>
            <a:off x="1482056" y="3643117"/>
            <a:ext cx="21419888" cy="2875722"/>
            <a:chOff x="1482056" y="3643117"/>
            <a:chExt cx="21419888" cy="2875722"/>
          </a:xfrm>
        </p:grpSpPr>
        <p:pic>
          <p:nvPicPr>
            <p:cNvPr id="13" name="图片 12">
              <a:extLst>
                <a:ext uri="{FF2B5EF4-FFF2-40B4-BE49-F238E27FC236}">
                  <a16:creationId xmlns:a16="http://schemas.microsoft.com/office/drawing/2014/main" id="{8525A1A2-3789-F582-A85C-87C38914CCC9}"/>
                </a:ext>
              </a:extLst>
            </p:cNvPr>
            <p:cNvPicPr>
              <a:picLocks noChangeAspect="1"/>
            </p:cNvPicPr>
            <p:nvPr/>
          </p:nvPicPr>
          <p:blipFill>
            <a:blip r:embed="rId3"/>
            <a:srcRect t="13573" b="55858"/>
            <a:stretch/>
          </p:blipFill>
          <p:spPr>
            <a:xfrm>
              <a:off x="1482056" y="3643117"/>
              <a:ext cx="21419888" cy="2875722"/>
            </a:xfrm>
            <a:prstGeom prst="rect">
              <a:avLst/>
            </a:prstGeom>
          </p:spPr>
        </p:pic>
        <p:sp>
          <p:nvSpPr>
            <p:cNvPr id="6" name="文本框 5">
              <a:extLst>
                <a:ext uri="{FF2B5EF4-FFF2-40B4-BE49-F238E27FC236}">
                  <a16:creationId xmlns:a16="http://schemas.microsoft.com/office/drawing/2014/main" id="{D2D29DD4-F6BC-A09B-3923-E2BB04CD48B4}"/>
                </a:ext>
              </a:extLst>
            </p:cNvPr>
            <p:cNvSpPr txBox="1"/>
            <p:nvPr/>
          </p:nvSpPr>
          <p:spPr>
            <a:xfrm>
              <a:off x="9156700" y="4788590"/>
              <a:ext cx="6692900" cy="646331"/>
            </a:xfrm>
            <a:prstGeom prst="rect">
              <a:avLst/>
            </a:prstGeom>
            <a:solidFill>
              <a:srgbClr val="FAF3C5"/>
            </a:solidFill>
          </p:spPr>
          <p:txBody>
            <a:bodyPr wrap="square">
              <a:spAutoFit/>
            </a:bodyPr>
            <a:lstStyle/>
            <a:p>
              <a:pPr algn="ctr"/>
              <a:r>
                <a:rPr lang="zh-CN" altLang="en-US" sz="3600" b="1" dirty="0">
                  <a:latin typeface="微软雅黑" panose="020B0503020204020204" pitchFamily="34" charset="-122"/>
                  <a:ea typeface="微软雅黑" panose="020B0503020204020204" pitchFamily="34" charset="-122"/>
                </a:rPr>
                <a:t>创新</a:t>
              </a:r>
              <a:r>
                <a:rPr lang="zh-TW" altLang="en-US" sz="3600" b="1" dirty="0">
                  <a:latin typeface="微软雅黑" panose="020B0503020204020204" pitchFamily="34" charset="-122"/>
                  <a:ea typeface="微软雅黑" panose="020B0503020204020204" pitchFamily="34" charset="-122"/>
                </a:rPr>
                <a:t>系统</a:t>
              </a:r>
            </a:p>
          </p:txBody>
        </p:sp>
        <p:sp>
          <p:nvSpPr>
            <p:cNvPr id="10" name="文本框 9">
              <a:extLst>
                <a:ext uri="{FF2B5EF4-FFF2-40B4-BE49-F238E27FC236}">
                  <a16:creationId xmlns:a16="http://schemas.microsoft.com/office/drawing/2014/main" id="{EB9BB178-3B18-7E24-3495-30489464D29D}"/>
                </a:ext>
              </a:extLst>
            </p:cNvPr>
            <p:cNvSpPr txBox="1"/>
            <p:nvPr/>
          </p:nvSpPr>
          <p:spPr>
            <a:xfrm>
              <a:off x="1676399" y="4625948"/>
              <a:ext cx="3721101" cy="971613"/>
            </a:xfrm>
            <a:prstGeom prst="rect">
              <a:avLst/>
            </a:prstGeom>
            <a:solidFill>
              <a:srgbClr val="FADAD5"/>
            </a:solidFill>
          </p:spPr>
          <p:txBody>
            <a:bodyPr wrap="square" anchor="ctr">
              <a:spAutoFit/>
            </a:bodyPr>
            <a:lstStyle/>
            <a:p>
              <a:pPr algn="ctr">
                <a:lnSpc>
                  <a:spcPts val="8000"/>
                </a:lnSpc>
              </a:pPr>
              <a:r>
                <a:rPr lang="zh-CN" altLang="en-US" sz="3600" dirty="0">
                  <a:latin typeface="微软雅黑" panose="020B0503020204020204" pitchFamily="34" charset="-122"/>
                  <a:ea typeface="微软雅黑" panose="020B0503020204020204" pitchFamily="34" charset="-122"/>
                </a:rPr>
                <a:t>未来竞争优势</a:t>
              </a:r>
              <a:endParaRPr lang="en-US" altLang="zh-CN" sz="36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5CDA7C56-13FA-60D0-E5C8-9E0300B2365C}"/>
                </a:ext>
              </a:extLst>
            </p:cNvPr>
            <p:cNvSpPr txBox="1"/>
            <p:nvPr/>
          </p:nvSpPr>
          <p:spPr>
            <a:xfrm>
              <a:off x="20078702" y="4607031"/>
              <a:ext cx="1828798" cy="971613"/>
            </a:xfrm>
            <a:prstGeom prst="rect">
              <a:avLst/>
            </a:prstGeom>
            <a:solidFill>
              <a:srgbClr val="E3D4E7"/>
            </a:solidFill>
          </p:spPr>
          <p:txBody>
            <a:bodyPr wrap="square" anchor="ctr">
              <a:spAutoFit/>
            </a:bodyPr>
            <a:lstStyle/>
            <a:p>
              <a:pPr algn="ctr">
                <a:lnSpc>
                  <a:spcPts val="8000"/>
                </a:lnSpc>
              </a:pPr>
              <a:r>
                <a:rPr lang="zh-CN" altLang="en-US" sz="3600" dirty="0">
                  <a:latin typeface="微软雅黑" panose="020B0503020204020204" pitchFamily="34" charset="-122"/>
                  <a:ea typeface="微软雅黑" panose="020B0503020204020204" pitchFamily="34" charset="-122"/>
                </a:rPr>
                <a:t>新想法</a:t>
              </a:r>
              <a:endParaRPr lang="en-US" altLang="zh-CN" sz="36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330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9201" name="image 201"/>
          <p:cNvPicPr>
            <a:picLocks noChangeAspect="1"/>
          </p:cNvPicPr>
          <p:nvPr/>
        </p:nvPicPr>
        <p:blipFill>
          <a:blip r:embed="rId2"/>
          <a:srcRect/>
          <a:stretch>
            <a:fillRect/>
          </a:stretch>
        </p:blipFill>
        <p:spPr>
          <a:xfrm>
            <a:off x="1638299" y="9190535"/>
            <a:ext cx="9918699" cy="1748654"/>
          </a:xfrm>
          <a:prstGeom prst="rect">
            <a:avLst/>
          </a:prstGeom>
        </p:spPr>
      </p:pic>
      <p:sp>
        <p:nvSpPr>
          <p:cNvPr id="202" name="Object 202"/>
          <p:cNvSpPr txBox="1"/>
          <p:nvPr/>
        </p:nvSpPr>
        <p:spPr>
          <a:xfrm>
            <a:off x="2768598" y="9645745"/>
            <a:ext cx="6825975" cy="938077"/>
          </a:xfrm>
          <a:prstGeom prst="rect">
            <a:avLst/>
          </a:prstGeom>
        </p:spPr>
        <p:txBody>
          <a:bodyPr vert="horz" wrap="square" lIns="0" tIns="0" rIns="0" bIns="0" rtlCol="0" anchor="t" anchorCtr="0">
            <a:spAutoFit/>
          </a:bodyPr>
          <a:lstStyle/>
          <a:p>
            <a:pPr algn="l">
              <a:lnSpc>
                <a:spcPct val="110000"/>
              </a:lnSpc>
            </a:pPr>
            <a:r>
              <a:rPr lang="zh-CN" altLang="en-US" sz="6000" b="1" i="0" dirty="0">
                <a:solidFill>
                  <a:srgbClr val="3E3A39"/>
                </a:solidFill>
                <a:latin typeface="微软雅黑" panose="020B0503020204020204" pitchFamily="34" charset="-122"/>
                <a:ea typeface="微软雅黑" panose="020B0503020204020204" pitchFamily="34" charset="-122"/>
              </a:rPr>
              <a:t>开源新态度？</a:t>
            </a:r>
            <a:endParaRPr lang="zh-CN" altLang="en-US" sz="6000" dirty="0">
              <a:latin typeface="微软雅黑" panose="020B0503020204020204" pitchFamily="34" charset="-122"/>
              <a:ea typeface="微软雅黑" panose="020B0503020204020204" pitchFamily="34" charset="-122"/>
            </a:endParaRPr>
          </a:p>
        </p:txBody>
      </p:sp>
      <p:pic>
        <p:nvPicPr>
          <p:cNvPr id="9203" name="image 203"/>
          <p:cNvPicPr>
            <a:picLocks noChangeAspect="1"/>
          </p:cNvPicPr>
          <p:nvPr/>
        </p:nvPicPr>
        <p:blipFill>
          <a:blip r:embed="rId2"/>
          <a:srcRect/>
          <a:stretch>
            <a:fillRect/>
          </a:stretch>
        </p:blipFill>
        <p:spPr>
          <a:xfrm>
            <a:off x="1638299" y="6781793"/>
            <a:ext cx="9918699" cy="1748654"/>
          </a:xfrm>
          <a:prstGeom prst="rect">
            <a:avLst/>
          </a:prstGeom>
        </p:spPr>
      </p:pic>
      <p:sp>
        <p:nvSpPr>
          <p:cNvPr id="204" name="Object 204"/>
          <p:cNvSpPr txBox="1"/>
          <p:nvPr/>
        </p:nvSpPr>
        <p:spPr>
          <a:xfrm>
            <a:off x="2769393" y="7202781"/>
            <a:ext cx="4813300" cy="944874"/>
          </a:xfrm>
          <a:prstGeom prst="rect">
            <a:avLst/>
          </a:prstGeom>
        </p:spPr>
        <p:txBody>
          <a:bodyPr vert="horz" wrap="square" lIns="0" tIns="0" rIns="0" bIns="0" rtlCol="0" anchor="t" anchorCtr="0">
            <a:spAutoFit/>
          </a:bodyPr>
          <a:lstStyle/>
          <a:p>
            <a:pPr algn="l">
              <a:lnSpc>
                <a:spcPct val="110000"/>
              </a:lnSpc>
            </a:pPr>
            <a:r>
              <a:rPr lang="zh-CN" altLang="en-US" sz="6000" b="1" dirty="0">
                <a:solidFill>
                  <a:srgbClr val="3E3A39"/>
                </a:solidFill>
                <a:latin typeface="微软雅黑" panose="020B0503020204020204" pitchFamily="34" charset="-122"/>
                <a:ea typeface="微软雅黑" panose="020B0503020204020204" pitchFamily="34" charset="-122"/>
              </a:rPr>
              <a:t>开源新生活？</a:t>
            </a:r>
            <a:endParaRPr lang="zh-CN" altLang="en-US" sz="6000" dirty="0">
              <a:latin typeface="微软雅黑" panose="020B0503020204020204" pitchFamily="34" charset="-122"/>
              <a:ea typeface="微软雅黑" panose="020B0503020204020204" pitchFamily="34" charset="-122"/>
            </a:endParaRPr>
          </a:p>
        </p:txBody>
      </p:sp>
      <p:sp>
        <p:nvSpPr>
          <p:cNvPr id="206" name="Object 206"/>
          <p:cNvSpPr txBox="1"/>
          <p:nvPr/>
        </p:nvSpPr>
        <p:spPr>
          <a:xfrm>
            <a:off x="1568663" y="3936435"/>
            <a:ext cx="3683000" cy="1371600"/>
          </a:xfrm>
          <a:prstGeom prst="rect">
            <a:avLst/>
          </a:prstGeom>
        </p:spPr>
        <p:txBody>
          <a:bodyPr vert="horz" wrap="square" lIns="0" tIns="0" rIns="0" bIns="0" rtlCol="0" anchor="t" anchorCtr="0">
            <a:spAutoFit/>
          </a:bodyPr>
          <a:lstStyle/>
          <a:p>
            <a:pPr algn="l">
              <a:lnSpc>
                <a:spcPct val="110000"/>
              </a:lnSpc>
            </a:pPr>
            <a:r>
              <a:rPr lang="zh-CN" sz="9000" b="1" i="0" dirty="0">
                <a:solidFill>
                  <a:srgbClr val="3E3A39"/>
                </a:solidFill>
                <a:latin typeface="AlibabaPuHuiTi-Heavy"/>
                <a:ea typeface="AlibabaPuHuiTi-Heavy"/>
              </a:rPr>
              <a:t>目录</a:t>
            </a:r>
            <a:endParaRPr lang="zh-CN" altLang="en-US" sz="9000" dirty="0"/>
          </a:p>
        </p:txBody>
      </p:sp>
      <p:sp>
        <p:nvSpPr>
          <p:cNvPr id="207" name="Object 207"/>
          <p:cNvSpPr txBox="1"/>
          <p:nvPr/>
        </p:nvSpPr>
        <p:spPr>
          <a:xfrm>
            <a:off x="1594842" y="2923674"/>
            <a:ext cx="5295900" cy="914400"/>
          </a:xfrm>
          <a:prstGeom prst="rect">
            <a:avLst/>
          </a:prstGeom>
        </p:spPr>
        <p:txBody>
          <a:bodyPr vert="horz" wrap="square" lIns="0" tIns="0" rIns="0" bIns="0" rtlCol="0" anchor="t" anchorCtr="0">
            <a:spAutoFit/>
          </a:bodyPr>
          <a:lstStyle/>
          <a:p>
            <a:pPr algn="l">
              <a:lnSpc>
                <a:spcPct val="110000"/>
              </a:lnSpc>
            </a:pPr>
            <a:r>
              <a:rPr lang="zh-CN" sz="6000" b="1" i="0" dirty="0">
                <a:solidFill>
                  <a:srgbClr val="3E3A39"/>
                </a:solidFill>
                <a:latin typeface="AlibabaPuHuiTi-Bold"/>
                <a:ea typeface="AlibabaPuHuiTi-Bold"/>
              </a:rPr>
              <a:t>CONTENTS</a:t>
            </a:r>
            <a:endParaRPr lang="zh-CN" altLang="en-US" sz="6000" dirty="0"/>
          </a:p>
        </p:txBody>
      </p:sp>
      <p:pic>
        <p:nvPicPr>
          <p:cNvPr id="9209" name="image 209"/>
          <p:cNvPicPr>
            <a:picLocks noChangeAspect="1"/>
          </p:cNvPicPr>
          <p:nvPr/>
        </p:nvPicPr>
        <p:blipFill>
          <a:blip r:embed="rId2"/>
          <a:srcRect/>
          <a:stretch>
            <a:fillRect/>
          </a:stretch>
        </p:blipFill>
        <p:spPr>
          <a:xfrm>
            <a:off x="12551591" y="9190535"/>
            <a:ext cx="9918699" cy="1748654"/>
          </a:xfrm>
          <a:prstGeom prst="rect">
            <a:avLst/>
          </a:prstGeom>
        </p:spPr>
      </p:pic>
      <p:sp>
        <p:nvSpPr>
          <p:cNvPr id="2010" name="Object 2010"/>
          <p:cNvSpPr txBox="1"/>
          <p:nvPr/>
        </p:nvSpPr>
        <p:spPr>
          <a:xfrm>
            <a:off x="13681891" y="9645745"/>
            <a:ext cx="4813300" cy="958917"/>
          </a:xfrm>
          <a:prstGeom prst="rect">
            <a:avLst/>
          </a:prstGeom>
        </p:spPr>
        <p:txBody>
          <a:bodyPr vert="horz" wrap="square" lIns="0" tIns="0" rIns="0" bIns="0" rtlCol="0" anchor="t" anchorCtr="0">
            <a:spAutoFit/>
          </a:bodyPr>
          <a:lstStyle/>
          <a:p>
            <a:pPr algn="l">
              <a:lnSpc>
                <a:spcPct val="110000"/>
              </a:lnSpc>
            </a:pPr>
            <a:r>
              <a:rPr lang="zh-CN" altLang="en-US" sz="6000" b="1" dirty="0">
                <a:solidFill>
                  <a:srgbClr val="3E3A39"/>
                </a:solidFill>
                <a:latin typeface="微软雅黑" panose="020B0503020204020204" pitchFamily="34" charset="-122"/>
                <a:ea typeface="微软雅黑" panose="020B0503020204020204" pitchFamily="34" charset="-122"/>
              </a:rPr>
              <a:t>下一步？</a:t>
            </a:r>
            <a:endParaRPr lang="zh-CN" altLang="en-US" sz="6000" dirty="0">
              <a:latin typeface="微软雅黑" panose="020B0503020204020204" pitchFamily="34" charset="-122"/>
              <a:ea typeface="微软雅黑" panose="020B0503020204020204" pitchFamily="34" charset="-122"/>
            </a:endParaRPr>
          </a:p>
        </p:txBody>
      </p:sp>
      <p:pic>
        <p:nvPicPr>
          <p:cNvPr id="92011" name="image 2011"/>
          <p:cNvPicPr>
            <a:picLocks noChangeAspect="1"/>
          </p:cNvPicPr>
          <p:nvPr/>
        </p:nvPicPr>
        <p:blipFill>
          <a:blip r:embed="rId2"/>
          <a:srcRect/>
          <a:stretch>
            <a:fillRect/>
          </a:stretch>
        </p:blipFill>
        <p:spPr>
          <a:xfrm>
            <a:off x="12551591" y="6781793"/>
            <a:ext cx="9918699" cy="1748654"/>
          </a:xfrm>
          <a:prstGeom prst="rect">
            <a:avLst/>
          </a:prstGeom>
        </p:spPr>
      </p:pic>
      <p:sp>
        <p:nvSpPr>
          <p:cNvPr id="2012" name="Object 2012"/>
          <p:cNvSpPr txBox="1"/>
          <p:nvPr/>
        </p:nvSpPr>
        <p:spPr>
          <a:xfrm>
            <a:off x="13682684" y="7202781"/>
            <a:ext cx="6407611" cy="944874"/>
          </a:xfrm>
          <a:prstGeom prst="rect">
            <a:avLst/>
          </a:prstGeom>
        </p:spPr>
        <p:txBody>
          <a:bodyPr vert="horz" wrap="square" lIns="0" tIns="0" rIns="0" bIns="0" rtlCol="0" anchor="t" anchorCtr="0">
            <a:spAutoFit/>
          </a:bodyPr>
          <a:lstStyle/>
          <a:p>
            <a:pPr algn="l">
              <a:lnSpc>
                <a:spcPct val="110000"/>
              </a:lnSpc>
            </a:pPr>
            <a:r>
              <a:rPr lang="zh-CN" altLang="en-US" sz="6000" b="1" dirty="0">
                <a:latin typeface="微软雅黑" panose="020B0503020204020204" pitchFamily="34" charset="-122"/>
                <a:ea typeface="微软雅黑" panose="020B0503020204020204" pitchFamily="34" charset="-122"/>
              </a:rPr>
              <a:t>压缩的 </a:t>
            </a:r>
            <a:r>
              <a:rPr lang="en-US" altLang="zh-CN" sz="6000" b="1" dirty="0">
                <a:latin typeface="微软雅黑" panose="020B0503020204020204" pitchFamily="34" charset="-122"/>
                <a:ea typeface="微软雅黑" panose="020B0503020204020204" pitchFamily="34" charset="-122"/>
              </a:rPr>
              <a:t>21 </a:t>
            </a:r>
            <a:r>
              <a:rPr lang="zh-CN" altLang="en-US" sz="6000" b="1" dirty="0">
                <a:latin typeface="微软雅黑" panose="020B0503020204020204" pitchFamily="34" charset="-122"/>
                <a:ea typeface="微软雅黑" panose="020B0503020204020204" pitchFamily="34" charset="-122"/>
              </a:rPr>
              <a:t>世纪？</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B06DA396-2157-6DE1-1B3A-AACEB463EC63}"/>
              </a:ext>
            </a:extLst>
          </p:cNvPr>
          <p:cNvGrpSpPr/>
          <p:nvPr/>
        </p:nvGrpSpPr>
        <p:grpSpPr>
          <a:xfrm>
            <a:off x="1676399" y="4929968"/>
            <a:ext cx="17419454" cy="4243415"/>
            <a:chOff x="1676399" y="2936068"/>
            <a:chExt cx="17419454" cy="4243415"/>
          </a:xfrm>
        </p:grpSpPr>
        <p:pic>
          <p:nvPicPr>
            <p:cNvPr id="14" name="图片 13">
              <a:extLst>
                <a:ext uri="{FF2B5EF4-FFF2-40B4-BE49-F238E27FC236}">
                  <a16:creationId xmlns:a16="http://schemas.microsoft.com/office/drawing/2014/main" id="{7A0409E0-68BB-5277-EF20-10C3E3E9D55B}"/>
                </a:ext>
              </a:extLst>
            </p:cNvPr>
            <p:cNvPicPr>
              <a:picLocks noChangeAspect="1"/>
            </p:cNvPicPr>
            <p:nvPr/>
          </p:nvPicPr>
          <p:blipFill>
            <a:blip r:embed="rId2"/>
            <a:srcRect l="7565" t="48751" r="8500" b="9497"/>
            <a:stretch/>
          </p:blipFill>
          <p:spPr>
            <a:xfrm>
              <a:off x="6304091" y="2936068"/>
              <a:ext cx="12791762" cy="4243415"/>
            </a:xfrm>
            <a:prstGeom prst="rect">
              <a:avLst/>
            </a:prstGeom>
          </p:spPr>
        </p:pic>
        <p:sp>
          <p:nvSpPr>
            <p:cNvPr id="15" name="文本框 14">
              <a:extLst>
                <a:ext uri="{FF2B5EF4-FFF2-40B4-BE49-F238E27FC236}">
                  <a16:creationId xmlns:a16="http://schemas.microsoft.com/office/drawing/2014/main" id="{4E097ED9-1DCC-BB24-B066-ACFACE5795AF}"/>
                </a:ext>
              </a:extLst>
            </p:cNvPr>
            <p:cNvSpPr txBox="1"/>
            <p:nvPr/>
          </p:nvSpPr>
          <p:spPr>
            <a:xfrm>
              <a:off x="1676399" y="4272945"/>
              <a:ext cx="2968487" cy="1569660"/>
            </a:xfrm>
            <a:prstGeom prst="rect">
              <a:avLst/>
            </a:prstGeom>
            <a:solidFill>
              <a:schemeClr val="bg1"/>
            </a:solidFill>
          </p:spPr>
          <p:txBody>
            <a:bodyPr wrap="square">
              <a:spAutoFit/>
            </a:bodyPr>
            <a:lstStyle/>
            <a:p>
              <a:r>
                <a:rPr lang="zh-CN" altLang="en-US" sz="9600" b="1" dirty="0">
                  <a:solidFill>
                    <a:srgbClr val="00B0F0"/>
                  </a:solidFill>
                  <a:latin typeface="微软雅黑" panose="020B0503020204020204" pitchFamily="34" charset="-122"/>
                  <a:ea typeface="微软雅黑" panose="020B0503020204020204" pitchFamily="34" charset="-122"/>
                </a:rPr>
                <a:t>态度</a:t>
              </a:r>
              <a:endParaRPr lang="zh-TW" altLang="en-US" b="1" dirty="0">
                <a:solidFill>
                  <a:srgbClr val="00B0F0"/>
                </a:solidFill>
                <a:latin typeface="微软雅黑" panose="020B0503020204020204" pitchFamily="34" charset="-122"/>
                <a:ea typeface="微软雅黑" panose="020B0503020204020204" pitchFamily="34" charset="-122"/>
              </a:endParaRPr>
            </a:p>
          </p:txBody>
        </p:sp>
      </p:grpSp>
      <p:sp>
        <p:nvSpPr>
          <p:cNvPr id="4" name="标题 3">
            <a:extLst>
              <a:ext uri="{FF2B5EF4-FFF2-40B4-BE49-F238E27FC236}">
                <a16:creationId xmlns:a16="http://schemas.microsoft.com/office/drawing/2014/main" id="{36071642-6D26-33FB-D0F8-56282B331781}"/>
              </a:ext>
            </a:extLst>
          </p:cNvPr>
          <p:cNvSpPr>
            <a:spLocks noGrp="1"/>
          </p:cNvSpPr>
          <p:nvPr>
            <p:ph type="title"/>
          </p:nvPr>
        </p:nvSpPr>
        <p:spPr/>
        <p:txBody>
          <a:bodyPr/>
          <a:lstStyle/>
          <a:p>
            <a:pPr algn="ctr"/>
            <a:r>
              <a:rPr lang="zh-CN" altLang="en-US" dirty="0"/>
              <a:t>开源新生活</a:t>
            </a:r>
            <a:endParaRPr lang="zh-TW" altLang="en-US" dirty="0"/>
          </a:p>
        </p:txBody>
      </p:sp>
      <p:grpSp>
        <p:nvGrpSpPr>
          <p:cNvPr id="9" name="组合 8">
            <a:extLst>
              <a:ext uri="{FF2B5EF4-FFF2-40B4-BE49-F238E27FC236}">
                <a16:creationId xmlns:a16="http://schemas.microsoft.com/office/drawing/2014/main" id="{D12F2F62-B6A8-07C2-370B-E67C8D8B3585}"/>
              </a:ext>
            </a:extLst>
          </p:cNvPr>
          <p:cNvGrpSpPr/>
          <p:nvPr/>
        </p:nvGrpSpPr>
        <p:grpSpPr>
          <a:xfrm>
            <a:off x="1676399" y="3516749"/>
            <a:ext cx="17682116" cy="8271915"/>
            <a:chOff x="-566499" y="2830749"/>
            <a:chExt cx="19675858" cy="9681287"/>
          </a:xfrm>
        </p:grpSpPr>
        <p:pic>
          <p:nvPicPr>
            <p:cNvPr id="6" name="图片 5">
              <a:extLst>
                <a:ext uri="{FF2B5EF4-FFF2-40B4-BE49-F238E27FC236}">
                  <a16:creationId xmlns:a16="http://schemas.microsoft.com/office/drawing/2014/main" id="{01B08D96-416F-82B3-31D9-0CA813DE9EE7}"/>
                </a:ext>
              </a:extLst>
            </p:cNvPr>
            <p:cNvPicPr>
              <a:picLocks noChangeAspect="1"/>
            </p:cNvPicPr>
            <p:nvPr/>
          </p:nvPicPr>
          <p:blipFill>
            <a:blip r:embed="rId3"/>
            <a:stretch>
              <a:fillRect/>
            </a:stretch>
          </p:blipFill>
          <p:spPr>
            <a:xfrm>
              <a:off x="4587428" y="2830749"/>
              <a:ext cx="14521931" cy="9681287"/>
            </a:xfrm>
            <a:prstGeom prst="rect">
              <a:avLst/>
            </a:prstGeom>
          </p:spPr>
        </p:pic>
        <p:sp>
          <p:nvSpPr>
            <p:cNvPr id="8" name="文本框 7">
              <a:extLst>
                <a:ext uri="{FF2B5EF4-FFF2-40B4-BE49-F238E27FC236}">
                  <a16:creationId xmlns:a16="http://schemas.microsoft.com/office/drawing/2014/main" id="{1FAC0340-1735-3329-8FAD-D055865CCB8E}"/>
                </a:ext>
              </a:extLst>
            </p:cNvPr>
            <p:cNvSpPr txBox="1"/>
            <p:nvPr/>
          </p:nvSpPr>
          <p:spPr>
            <a:xfrm>
              <a:off x="-566499" y="6183127"/>
              <a:ext cx="2968487" cy="1569660"/>
            </a:xfrm>
            <a:prstGeom prst="rect">
              <a:avLst/>
            </a:prstGeom>
            <a:solidFill>
              <a:schemeClr val="bg1"/>
            </a:solidFill>
          </p:spPr>
          <p:txBody>
            <a:bodyPr wrap="square">
              <a:spAutoFit/>
            </a:bodyPr>
            <a:lstStyle/>
            <a:p>
              <a:r>
                <a:rPr lang="zh-CN" altLang="en-US" sz="9600" b="1" dirty="0">
                  <a:solidFill>
                    <a:srgbClr val="00B0F0"/>
                  </a:solidFill>
                  <a:latin typeface="微软雅黑" panose="020B0503020204020204" pitchFamily="34" charset="-122"/>
                  <a:ea typeface="微软雅黑" panose="020B0503020204020204" pitchFamily="34" charset="-122"/>
                </a:rPr>
                <a:t>方式</a:t>
              </a:r>
              <a:endParaRPr lang="zh-TW" altLang="en-US" b="1" dirty="0">
                <a:solidFill>
                  <a:srgbClr val="00B0F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75136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E24F-820C-57F1-D4F1-0CCF632DAB83}"/>
            </a:ext>
          </a:extLst>
        </p:cNvPr>
        <p:cNvGrpSpPr/>
        <p:nvPr/>
      </p:nvGrpSpPr>
      <p:grpSpPr>
        <a:xfrm>
          <a:off x="0" y="0"/>
          <a:ext cx="0" cy="0"/>
          <a:chOff x="0" y="0"/>
          <a:chExt cx="0" cy="0"/>
        </a:xfrm>
      </p:grpSpPr>
      <p:pic>
        <p:nvPicPr>
          <p:cNvPr id="9201" name="image 201">
            <a:extLst>
              <a:ext uri="{FF2B5EF4-FFF2-40B4-BE49-F238E27FC236}">
                <a16:creationId xmlns:a16="http://schemas.microsoft.com/office/drawing/2014/main" id="{12DBFD97-7F23-C998-C188-DD9C6307F50B}"/>
              </a:ext>
            </a:extLst>
          </p:cNvPr>
          <p:cNvPicPr>
            <a:picLocks noChangeAspect="1"/>
          </p:cNvPicPr>
          <p:nvPr/>
        </p:nvPicPr>
        <p:blipFill>
          <a:blip r:embed="rId2"/>
          <a:srcRect/>
          <a:stretch>
            <a:fillRect/>
          </a:stretch>
        </p:blipFill>
        <p:spPr>
          <a:xfrm>
            <a:off x="1638299" y="9190535"/>
            <a:ext cx="9918699" cy="1748654"/>
          </a:xfrm>
          <a:prstGeom prst="rect">
            <a:avLst/>
          </a:prstGeom>
        </p:spPr>
      </p:pic>
      <p:sp>
        <p:nvSpPr>
          <p:cNvPr id="202" name="Object 202">
            <a:extLst>
              <a:ext uri="{FF2B5EF4-FFF2-40B4-BE49-F238E27FC236}">
                <a16:creationId xmlns:a16="http://schemas.microsoft.com/office/drawing/2014/main" id="{299E682A-8B61-B916-1B79-B02E4DFBDDA2}"/>
              </a:ext>
            </a:extLst>
          </p:cNvPr>
          <p:cNvSpPr txBox="1"/>
          <p:nvPr/>
        </p:nvSpPr>
        <p:spPr>
          <a:xfrm>
            <a:off x="2768598" y="9645745"/>
            <a:ext cx="6825975" cy="938077"/>
          </a:xfrm>
          <a:prstGeom prst="rect">
            <a:avLst/>
          </a:prstGeom>
        </p:spPr>
        <p:txBody>
          <a:bodyPr vert="horz" wrap="square" lIns="0" tIns="0" rIns="0" bIns="0" rtlCol="0" anchor="t" anchorCtr="0">
            <a:spAutoFit/>
          </a:bodyPr>
          <a:lstStyle/>
          <a:p>
            <a:pPr algn="l">
              <a:lnSpc>
                <a:spcPct val="110000"/>
              </a:lnSpc>
            </a:pPr>
            <a:r>
              <a:rPr lang="zh-CN" altLang="en-US" sz="6000" b="1" i="0" dirty="0">
                <a:solidFill>
                  <a:schemeClr val="accent3">
                    <a:lumMod val="40000"/>
                    <a:lumOff val="60000"/>
                  </a:schemeClr>
                </a:solidFill>
                <a:latin typeface="微软雅黑" panose="020B0503020204020204" pitchFamily="34" charset="-122"/>
                <a:ea typeface="微软雅黑" panose="020B0503020204020204" pitchFamily="34" charset="-122"/>
              </a:rPr>
              <a:t>开源新态度？</a:t>
            </a:r>
            <a:endParaRPr lang="zh-CN" altLang="en-US" sz="6000" dirty="0">
              <a:solidFill>
                <a:schemeClr val="accent3">
                  <a:lumMod val="40000"/>
                  <a:lumOff val="60000"/>
                </a:schemeClr>
              </a:solidFill>
              <a:latin typeface="微软雅黑" panose="020B0503020204020204" pitchFamily="34" charset="-122"/>
              <a:ea typeface="微软雅黑" panose="020B0503020204020204" pitchFamily="34" charset="-122"/>
            </a:endParaRPr>
          </a:p>
        </p:txBody>
      </p:sp>
      <p:pic>
        <p:nvPicPr>
          <p:cNvPr id="9203" name="image 203">
            <a:extLst>
              <a:ext uri="{FF2B5EF4-FFF2-40B4-BE49-F238E27FC236}">
                <a16:creationId xmlns:a16="http://schemas.microsoft.com/office/drawing/2014/main" id="{7F2FF450-A8A4-7582-0849-C3D5347CBAD9}"/>
              </a:ext>
            </a:extLst>
          </p:cNvPr>
          <p:cNvPicPr>
            <a:picLocks noChangeAspect="1"/>
          </p:cNvPicPr>
          <p:nvPr/>
        </p:nvPicPr>
        <p:blipFill>
          <a:blip r:embed="rId2"/>
          <a:srcRect/>
          <a:stretch>
            <a:fillRect/>
          </a:stretch>
        </p:blipFill>
        <p:spPr>
          <a:xfrm>
            <a:off x="1638299" y="6781793"/>
            <a:ext cx="9918699" cy="1748654"/>
          </a:xfrm>
          <a:prstGeom prst="rect">
            <a:avLst/>
          </a:prstGeom>
        </p:spPr>
      </p:pic>
      <p:sp>
        <p:nvSpPr>
          <p:cNvPr id="204" name="Object 204">
            <a:extLst>
              <a:ext uri="{FF2B5EF4-FFF2-40B4-BE49-F238E27FC236}">
                <a16:creationId xmlns:a16="http://schemas.microsoft.com/office/drawing/2014/main" id="{12EFAB4D-A9EE-FD23-E096-3B9F4EA4EE22}"/>
              </a:ext>
            </a:extLst>
          </p:cNvPr>
          <p:cNvSpPr txBox="1"/>
          <p:nvPr/>
        </p:nvSpPr>
        <p:spPr>
          <a:xfrm>
            <a:off x="2769393" y="7202781"/>
            <a:ext cx="4813300" cy="944874"/>
          </a:xfrm>
          <a:prstGeom prst="rect">
            <a:avLst/>
          </a:prstGeom>
        </p:spPr>
        <p:txBody>
          <a:bodyPr vert="horz" wrap="square" lIns="0" tIns="0" rIns="0" bIns="0" rtlCol="0" anchor="t" anchorCtr="0">
            <a:spAutoFit/>
          </a:bodyPr>
          <a:lstStyle/>
          <a:p>
            <a:pPr algn="l">
              <a:lnSpc>
                <a:spcPct val="110000"/>
              </a:lnSpc>
            </a:pPr>
            <a:r>
              <a:rPr lang="zh-CN" altLang="en-US" sz="6000" b="1" dirty="0">
                <a:solidFill>
                  <a:schemeClr val="accent3">
                    <a:lumMod val="40000"/>
                    <a:lumOff val="60000"/>
                  </a:schemeClr>
                </a:solidFill>
                <a:latin typeface="微软雅黑" panose="020B0503020204020204" pitchFamily="34" charset="-122"/>
                <a:ea typeface="微软雅黑" panose="020B0503020204020204" pitchFamily="34" charset="-122"/>
              </a:rPr>
              <a:t>开源新生活？</a:t>
            </a:r>
            <a:endParaRPr lang="zh-CN" altLang="en-US" sz="6000" dirty="0">
              <a:solidFill>
                <a:schemeClr val="accent3">
                  <a:lumMod val="40000"/>
                  <a:lumOff val="60000"/>
                </a:schemeClr>
              </a:solidFill>
              <a:latin typeface="微软雅黑" panose="020B0503020204020204" pitchFamily="34" charset="-122"/>
              <a:ea typeface="微软雅黑" panose="020B0503020204020204" pitchFamily="34" charset="-122"/>
            </a:endParaRPr>
          </a:p>
        </p:txBody>
      </p:sp>
      <p:sp>
        <p:nvSpPr>
          <p:cNvPr id="206" name="Object 206">
            <a:extLst>
              <a:ext uri="{FF2B5EF4-FFF2-40B4-BE49-F238E27FC236}">
                <a16:creationId xmlns:a16="http://schemas.microsoft.com/office/drawing/2014/main" id="{CAC63D65-2FD0-FB45-66E2-2D406D5CBFBF}"/>
              </a:ext>
            </a:extLst>
          </p:cNvPr>
          <p:cNvSpPr txBox="1"/>
          <p:nvPr/>
        </p:nvSpPr>
        <p:spPr>
          <a:xfrm>
            <a:off x="1568663" y="3936435"/>
            <a:ext cx="3683000" cy="1371600"/>
          </a:xfrm>
          <a:prstGeom prst="rect">
            <a:avLst/>
          </a:prstGeom>
        </p:spPr>
        <p:txBody>
          <a:bodyPr vert="horz" wrap="square" lIns="0" tIns="0" rIns="0" bIns="0" rtlCol="0" anchor="t" anchorCtr="0">
            <a:spAutoFit/>
          </a:bodyPr>
          <a:lstStyle/>
          <a:p>
            <a:pPr algn="l">
              <a:lnSpc>
                <a:spcPct val="110000"/>
              </a:lnSpc>
            </a:pPr>
            <a:r>
              <a:rPr lang="zh-CN" sz="9000" b="1" i="0" dirty="0">
                <a:solidFill>
                  <a:srgbClr val="3E3A39"/>
                </a:solidFill>
                <a:latin typeface="AlibabaPuHuiTi-Heavy"/>
                <a:ea typeface="AlibabaPuHuiTi-Heavy"/>
              </a:rPr>
              <a:t>目录</a:t>
            </a:r>
            <a:endParaRPr lang="zh-CN" altLang="en-US" sz="9000" dirty="0"/>
          </a:p>
        </p:txBody>
      </p:sp>
      <p:sp>
        <p:nvSpPr>
          <p:cNvPr id="207" name="Object 207">
            <a:extLst>
              <a:ext uri="{FF2B5EF4-FFF2-40B4-BE49-F238E27FC236}">
                <a16:creationId xmlns:a16="http://schemas.microsoft.com/office/drawing/2014/main" id="{AC8880E1-E722-C2F4-F698-F7E7504870C7}"/>
              </a:ext>
            </a:extLst>
          </p:cNvPr>
          <p:cNvSpPr txBox="1"/>
          <p:nvPr/>
        </p:nvSpPr>
        <p:spPr>
          <a:xfrm>
            <a:off x="1594842" y="2923674"/>
            <a:ext cx="5295900" cy="914400"/>
          </a:xfrm>
          <a:prstGeom prst="rect">
            <a:avLst/>
          </a:prstGeom>
        </p:spPr>
        <p:txBody>
          <a:bodyPr vert="horz" wrap="square" lIns="0" tIns="0" rIns="0" bIns="0" rtlCol="0" anchor="t" anchorCtr="0">
            <a:spAutoFit/>
          </a:bodyPr>
          <a:lstStyle/>
          <a:p>
            <a:pPr algn="l">
              <a:lnSpc>
                <a:spcPct val="110000"/>
              </a:lnSpc>
            </a:pPr>
            <a:r>
              <a:rPr lang="zh-CN" sz="6000" b="1" i="0" dirty="0">
                <a:solidFill>
                  <a:srgbClr val="3E3A39"/>
                </a:solidFill>
                <a:latin typeface="AlibabaPuHuiTi-Bold"/>
                <a:ea typeface="AlibabaPuHuiTi-Bold"/>
              </a:rPr>
              <a:t>CONTENTS</a:t>
            </a:r>
            <a:endParaRPr lang="zh-CN" altLang="en-US" sz="6000" dirty="0"/>
          </a:p>
        </p:txBody>
      </p:sp>
      <p:pic>
        <p:nvPicPr>
          <p:cNvPr id="9209" name="image 209">
            <a:extLst>
              <a:ext uri="{FF2B5EF4-FFF2-40B4-BE49-F238E27FC236}">
                <a16:creationId xmlns:a16="http://schemas.microsoft.com/office/drawing/2014/main" id="{83E6C041-A79F-02B1-703C-28864743DE17}"/>
              </a:ext>
            </a:extLst>
          </p:cNvPr>
          <p:cNvPicPr>
            <a:picLocks noChangeAspect="1"/>
          </p:cNvPicPr>
          <p:nvPr/>
        </p:nvPicPr>
        <p:blipFill>
          <a:blip r:embed="rId2"/>
          <a:srcRect/>
          <a:stretch>
            <a:fillRect/>
          </a:stretch>
        </p:blipFill>
        <p:spPr>
          <a:xfrm>
            <a:off x="12551591" y="9190535"/>
            <a:ext cx="9918699" cy="1748654"/>
          </a:xfrm>
          <a:prstGeom prst="rect">
            <a:avLst/>
          </a:prstGeom>
        </p:spPr>
      </p:pic>
      <p:sp>
        <p:nvSpPr>
          <p:cNvPr id="2010" name="Object 2010">
            <a:extLst>
              <a:ext uri="{FF2B5EF4-FFF2-40B4-BE49-F238E27FC236}">
                <a16:creationId xmlns:a16="http://schemas.microsoft.com/office/drawing/2014/main" id="{0C3484B7-2A63-628C-F265-52610985D240}"/>
              </a:ext>
            </a:extLst>
          </p:cNvPr>
          <p:cNvSpPr txBox="1"/>
          <p:nvPr/>
        </p:nvSpPr>
        <p:spPr>
          <a:xfrm>
            <a:off x="13681891" y="9645745"/>
            <a:ext cx="4813300" cy="958917"/>
          </a:xfrm>
          <a:prstGeom prst="rect">
            <a:avLst/>
          </a:prstGeom>
        </p:spPr>
        <p:txBody>
          <a:bodyPr vert="horz" wrap="square" lIns="0" tIns="0" rIns="0" bIns="0" rtlCol="0" anchor="t" anchorCtr="0">
            <a:spAutoFit/>
          </a:bodyPr>
          <a:lstStyle/>
          <a:p>
            <a:pPr algn="l">
              <a:lnSpc>
                <a:spcPct val="110000"/>
              </a:lnSpc>
            </a:pPr>
            <a:r>
              <a:rPr lang="zh-CN" altLang="en-US" sz="6000" b="1" dirty="0">
                <a:solidFill>
                  <a:schemeClr val="accent3">
                    <a:lumMod val="40000"/>
                    <a:lumOff val="60000"/>
                  </a:schemeClr>
                </a:solidFill>
                <a:latin typeface="微软雅黑" panose="020B0503020204020204" pitchFamily="34" charset="-122"/>
                <a:ea typeface="微软雅黑" panose="020B0503020204020204" pitchFamily="34" charset="-122"/>
              </a:rPr>
              <a:t>下一步？</a:t>
            </a:r>
            <a:endParaRPr lang="zh-CN" altLang="en-US" sz="6000" dirty="0">
              <a:solidFill>
                <a:schemeClr val="accent3">
                  <a:lumMod val="40000"/>
                  <a:lumOff val="60000"/>
                </a:schemeClr>
              </a:solidFill>
              <a:latin typeface="微软雅黑" panose="020B0503020204020204" pitchFamily="34" charset="-122"/>
              <a:ea typeface="微软雅黑" panose="020B0503020204020204" pitchFamily="34" charset="-122"/>
            </a:endParaRPr>
          </a:p>
        </p:txBody>
      </p:sp>
      <p:pic>
        <p:nvPicPr>
          <p:cNvPr id="92011" name="image 2011">
            <a:extLst>
              <a:ext uri="{FF2B5EF4-FFF2-40B4-BE49-F238E27FC236}">
                <a16:creationId xmlns:a16="http://schemas.microsoft.com/office/drawing/2014/main" id="{F8C4E825-6FF5-126A-56E1-7805C61CB138}"/>
              </a:ext>
            </a:extLst>
          </p:cNvPr>
          <p:cNvPicPr>
            <a:picLocks noChangeAspect="1"/>
          </p:cNvPicPr>
          <p:nvPr/>
        </p:nvPicPr>
        <p:blipFill>
          <a:blip r:embed="rId2"/>
          <a:srcRect/>
          <a:stretch>
            <a:fillRect/>
          </a:stretch>
        </p:blipFill>
        <p:spPr>
          <a:xfrm>
            <a:off x="12551591" y="6781793"/>
            <a:ext cx="9918699" cy="1748654"/>
          </a:xfrm>
          <a:prstGeom prst="rect">
            <a:avLst/>
          </a:prstGeom>
        </p:spPr>
      </p:pic>
      <p:sp>
        <p:nvSpPr>
          <p:cNvPr id="2012" name="Object 2012">
            <a:extLst>
              <a:ext uri="{FF2B5EF4-FFF2-40B4-BE49-F238E27FC236}">
                <a16:creationId xmlns:a16="http://schemas.microsoft.com/office/drawing/2014/main" id="{4D7BCDD2-7810-AF72-F245-1F89E87D88AA}"/>
              </a:ext>
            </a:extLst>
          </p:cNvPr>
          <p:cNvSpPr txBox="1"/>
          <p:nvPr/>
        </p:nvSpPr>
        <p:spPr>
          <a:xfrm>
            <a:off x="13682684" y="7202781"/>
            <a:ext cx="6407611" cy="944874"/>
          </a:xfrm>
          <a:prstGeom prst="rect">
            <a:avLst/>
          </a:prstGeom>
        </p:spPr>
        <p:txBody>
          <a:bodyPr vert="horz" wrap="square" lIns="0" tIns="0" rIns="0" bIns="0" rtlCol="0" anchor="t" anchorCtr="0">
            <a:spAutoFit/>
          </a:bodyPr>
          <a:lstStyle/>
          <a:p>
            <a:pPr algn="l">
              <a:lnSpc>
                <a:spcPct val="110000"/>
              </a:lnSpc>
            </a:pPr>
            <a:r>
              <a:rPr lang="zh-CN" altLang="en-US" sz="6000" b="1" dirty="0">
                <a:latin typeface="微软雅黑" panose="020B0503020204020204" pitchFamily="34" charset="-122"/>
                <a:ea typeface="微软雅黑" panose="020B0503020204020204" pitchFamily="34" charset="-122"/>
              </a:rPr>
              <a:t>压缩的 </a:t>
            </a:r>
            <a:r>
              <a:rPr lang="en-US" altLang="zh-CN" sz="6000" b="1" dirty="0">
                <a:latin typeface="微软雅黑" panose="020B0503020204020204" pitchFamily="34" charset="-122"/>
                <a:ea typeface="微软雅黑" panose="020B0503020204020204" pitchFamily="34" charset="-122"/>
              </a:rPr>
              <a:t>21 </a:t>
            </a:r>
            <a:r>
              <a:rPr lang="zh-CN" altLang="en-US" sz="6000" b="1" dirty="0">
                <a:latin typeface="微软雅黑" panose="020B0503020204020204" pitchFamily="34" charset="-122"/>
                <a:ea typeface="微软雅黑" panose="020B0503020204020204" pitchFamily="34" charset="-122"/>
              </a:rPr>
              <a:t>世纪？</a:t>
            </a:r>
          </a:p>
        </p:txBody>
      </p:sp>
    </p:spTree>
    <p:extLst>
      <p:ext uri="{BB962C8B-B14F-4D97-AF65-F5344CB8AC3E}">
        <p14:creationId xmlns:p14="http://schemas.microsoft.com/office/powerpoint/2010/main" val="245152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9A2210B-0BFE-1C93-8E6B-C6FEAAE86A5D}"/>
              </a:ext>
            </a:extLst>
          </p:cNvPr>
          <p:cNvPicPr>
            <a:picLocks noChangeAspect="1"/>
          </p:cNvPicPr>
          <p:nvPr/>
        </p:nvPicPr>
        <p:blipFill rotWithShape="1">
          <a:blip r:embed="rId3"/>
          <a:srcRect l="2394" t="10362" r="1501" b="9909"/>
          <a:stretch/>
        </p:blipFill>
        <p:spPr>
          <a:xfrm>
            <a:off x="1360454" y="3807723"/>
            <a:ext cx="21194748" cy="7792874"/>
          </a:xfrm>
          <a:prstGeom prst="rect">
            <a:avLst/>
          </a:prstGeom>
        </p:spPr>
      </p:pic>
      <p:sp>
        <p:nvSpPr>
          <p:cNvPr id="9" name="标题 1">
            <a:extLst>
              <a:ext uri="{FF2B5EF4-FFF2-40B4-BE49-F238E27FC236}">
                <a16:creationId xmlns:a16="http://schemas.microsoft.com/office/drawing/2014/main" id="{17A8263C-BE27-389B-4FCB-9ABB9112D071}"/>
              </a:ext>
            </a:extLst>
          </p:cNvPr>
          <p:cNvSpPr>
            <a:spLocks noGrp="1"/>
          </p:cNvSpPr>
          <p:nvPr>
            <p:ph type="title"/>
          </p:nvPr>
        </p:nvSpPr>
        <p:spPr/>
        <p:txBody>
          <a:bodyPr>
            <a:normAutofit/>
          </a:bodyPr>
          <a:lstStyle/>
          <a:p>
            <a:pPr algn="ctr">
              <a:lnSpc>
                <a:spcPct val="100000"/>
              </a:lnSpc>
            </a:pPr>
            <a:r>
              <a:rPr lang="en-US" altLang="zh-CN" dirty="0"/>
              <a:t>AI </a:t>
            </a:r>
            <a:r>
              <a:rPr lang="zh-CN" altLang="en-US" dirty="0"/>
              <a:t>的旅程</a:t>
            </a:r>
            <a:endParaRPr lang="zh-TW" altLang="en-US" dirty="0"/>
          </a:p>
        </p:txBody>
      </p:sp>
      <p:sp>
        <p:nvSpPr>
          <p:cNvPr id="2" name="文本框 1">
            <a:extLst>
              <a:ext uri="{FF2B5EF4-FFF2-40B4-BE49-F238E27FC236}">
                <a16:creationId xmlns:a16="http://schemas.microsoft.com/office/drawing/2014/main" id="{B8CD3169-7B39-A8BA-5C3F-08512C452968}"/>
              </a:ext>
            </a:extLst>
          </p:cNvPr>
          <p:cNvSpPr txBox="1"/>
          <p:nvPr/>
        </p:nvSpPr>
        <p:spPr>
          <a:xfrm>
            <a:off x="1360454" y="3708473"/>
            <a:ext cx="9039590" cy="584775"/>
          </a:xfrm>
          <a:prstGeom prst="rect">
            <a:avLst/>
          </a:prstGeom>
          <a:solidFill>
            <a:srgbClr val="F7FBFC"/>
          </a:solidFill>
        </p:spPr>
        <p:txBody>
          <a:bodyPr wrap="square" rtlCol="0">
            <a:spAutoFit/>
          </a:bodyPr>
          <a:lstStyle/>
          <a:p>
            <a:r>
              <a:rPr lang="zh-CN" altLang="en-US" sz="3200" b="1" dirty="0">
                <a:latin typeface="微软雅黑 Light" panose="020B0502040204020203" pitchFamily="34" charset="-122"/>
                <a:ea typeface="微软雅黑 Light" panose="020B0502040204020203" pitchFamily="34" charset="-122"/>
              </a:rPr>
              <a:t>人工智能相对于人类表现的测试成绩</a:t>
            </a:r>
            <a:endParaRPr lang="zh-TW" altLang="en-US" sz="3200" b="1" dirty="0">
              <a:latin typeface="微软雅黑 Light" panose="020B0502040204020203" pitchFamily="34" charset="-122"/>
              <a:ea typeface="微软雅黑 Light" panose="020B0502040204020203" pitchFamily="34" charset="-122"/>
            </a:endParaRPr>
          </a:p>
        </p:txBody>
      </p:sp>
      <p:sp>
        <p:nvSpPr>
          <p:cNvPr id="3" name="文本框 2">
            <a:extLst>
              <a:ext uri="{FF2B5EF4-FFF2-40B4-BE49-F238E27FC236}">
                <a16:creationId xmlns:a16="http://schemas.microsoft.com/office/drawing/2014/main" id="{29A7C831-1674-1639-EBC0-4B2BA2511A3A}"/>
              </a:ext>
            </a:extLst>
          </p:cNvPr>
          <p:cNvSpPr txBox="1"/>
          <p:nvPr/>
        </p:nvSpPr>
        <p:spPr>
          <a:xfrm>
            <a:off x="2672964" y="4987243"/>
            <a:ext cx="9284864" cy="584775"/>
          </a:xfrm>
          <a:prstGeom prst="rect">
            <a:avLst/>
          </a:prstGeom>
          <a:solidFill>
            <a:srgbClr val="F7FBFC"/>
          </a:solidFill>
        </p:spPr>
        <p:txBody>
          <a:bodyPr wrap="square" rtlCol="0">
            <a:spAutoFit/>
          </a:bodyPr>
          <a:lstStyle/>
          <a:p>
            <a:r>
              <a:rPr lang="zh-CN" altLang="en-US" sz="3200" dirty="0">
                <a:latin typeface="微软雅黑 Light" panose="020B0502040204020203" pitchFamily="34" charset="-122"/>
                <a:ea typeface="微软雅黑 Light" panose="020B0502040204020203" pitchFamily="34" charset="-122"/>
              </a:rPr>
              <a:t>作为基准，人类的表现被设为零</a:t>
            </a:r>
            <a:endParaRPr lang="zh-TW" altLang="en-US" sz="3200" dirty="0">
              <a:latin typeface="微软雅黑 Light" panose="020B0502040204020203" pitchFamily="34" charset="-122"/>
              <a:ea typeface="微软雅黑 Light" panose="020B0502040204020203" pitchFamily="34" charset="-122"/>
            </a:endParaRPr>
          </a:p>
        </p:txBody>
      </p:sp>
      <p:sp>
        <p:nvSpPr>
          <p:cNvPr id="8" name="文本框 7">
            <a:extLst>
              <a:ext uri="{FF2B5EF4-FFF2-40B4-BE49-F238E27FC236}">
                <a16:creationId xmlns:a16="http://schemas.microsoft.com/office/drawing/2014/main" id="{5BA14A66-38F9-D9C7-AECB-2D5B2E0213F7}"/>
              </a:ext>
            </a:extLst>
          </p:cNvPr>
          <p:cNvSpPr txBox="1"/>
          <p:nvPr/>
        </p:nvSpPr>
        <p:spPr>
          <a:xfrm>
            <a:off x="3495865" y="8607831"/>
            <a:ext cx="4137242" cy="461665"/>
          </a:xfrm>
          <a:prstGeom prst="rect">
            <a:avLst/>
          </a:prstGeom>
          <a:solidFill>
            <a:srgbClr val="FAF8FB"/>
          </a:solidFill>
        </p:spPr>
        <p:txBody>
          <a:bodyPr wrap="square" rtlCol="0">
            <a:spAutoFit/>
          </a:bodyPr>
          <a:lstStyle/>
          <a:p>
            <a:r>
              <a:rPr lang="zh-CN" altLang="en-US" sz="2400" dirty="0">
                <a:solidFill>
                  <a:srgbClr val="FF3399"/>
                </a:solidFill>
                <a:latin typeface="微软雅黑 Light" panose="020B0502040204020203" pitchFamily="34" charset="-122"/>
                <a:ea typeface="微软雅黑 Light" panose="020B0502040204020203" pitchFamily="34" charset="-122"/>
              </a:rPr>
              <a:t>手写识别</a:t>
            </a:r>
            <a:endParaRPr lang="zh-TW" altLang="en-US" sz="2400" dirty="0">
              <a:solidFill>
                <a:srgbClr val="FF3399"/>
              </a:solidFill>
              <a:latin typeface="微软雅黑 Light" panose="020B0502040204020203" pitchFamily="34" charset="-122"/>
              <a:ea typeface="微软雅黑 Light" panose="020B0502040204020203" pitchFamily="34" charset="-122"/>
            </a:endParaRPr>
          </a:p>
        </p:txBody>
      </p:sp>
      <p:sp>
        <p:nvSpPr>
          <p:cNvPr id="4" name="文本框 3">
            <a:extLst>
              <a:ext uri="{FF2B5EF4-FFF2-40B4-BE49-F238E27FC236}">
                <a16:creationId xmlns:a16="http://schemas.microsoft.com/office/drawing/2014/main" id="{50D77188-A4A6-3FD5-BA5C-1F064575A055}"/>
              </a:ext>
            </a:extLst>
          </p:cNvPr>
          <p:cNvSpPr txBox="1"/>
          <p:nvPr/>
        </p:nvSpPr>
        <p:spPr>
          <a:xfrm>
            <a:off x="18958606" y="3874838"/>
            <a:ext cx="3596596" cy="1569660"/>
          </a:xfrm>
          <a:prstGeom prst="rect">
            <a:avLst/>
          </a:prstGeom>
          <a:solidFill>
            <a:srgbClr val="F7FBFC"/>
          </a:solidFill>
        </p:spPr>
        <p:txBody>
          <a:bodyPr wrap="square" rtlCol="0">
            <a:spAutoFit/>
          </a:bodyPr>
          <a:lstStyle/>
          <a:p>
            <a:r>
              <a:rPr lang="zh-CN" altLang="en-US" sz="3200" b="1" dirty="0">
                <a:latin typeface="微软雅黑 Light" panose="020B0502040204020203" pitchFamily="34" charset="-122"/>
                <a:ea typeface="微软雅黑 Light" panose="020B0502040204020203" pitchFamily="34" charset="-122"/>
              </a:rPr>
              <a:t>人工智能系统的表现优于进行这些测试的人类</a:t>
            </a:r>
            <a:endParaRPr lang="zh-TW" altLang="en-US" sz="3200" b="1" dirty="0">
              <a:latin typeface="微软雅黑 Light" panose="020B0502040204020203" pitchFamily="34" charset="-122"/>
              <a:ea typeface="微软雅黑 Light" panose="020B0502040204020203" pitchFamily="34" charset="-122"/>
            </a:endParaRPr>
          </a:p>
        </p:txBody>
      </p:sp>
      <p:sp>
        <p:nvSpPr>
          <p:cNvPr id="5" name="文本框 4">
            <a:extLst>
              <a:ext uri="{FF2B5EF4-FFF2-40B4-BE49-F238E27FC236}">
                <a16:creationId xmlns:a16="http://schemas.microsoft.com/office/drawing/2014/main" id="{DE8840DA-1710-4301-6985-0BEB8CFCB795}"/>
              </a:ext>
            </a:extLst>
          </p:cNvPr>
          <p:cNvSpPr txBox="1"/>
          <p:nvPr/>
        </p:nvSpPr>
        <p:spPr>
          <a:xfrm>
            <a:off x="18888267" y="5694107"/>
            <a:ext cx="4833123" cy="584775"/>
          </a:xfrm>
          <a:prstGeom prst="rect">
            <a:avLst/>
          </a:prstGeom>
          <a:solidFill>
            <a:srgbClr val="FAF8FB"/>
          </a:solidFill>
        </p:spPr>
        <p:txBody>
          <a:bodyPr wrap="square" rtlCol="0">
            <a:spAutoFit/>
          </a:bodyPr>
          <a:lstStyle/>
          <a:p>
            <a:r>
              <a:rPr lang="zh-CN" altLang="en-US" sz="3200" b="1" dirty="0">
                <a:latin typeface="微软雅黑 Light" panose="020B0502040204020203" pitchFamily="34" charset="-122"/>
                <a:ea typeface="微软雅黑 Light" panose="020B0502040204020203" pitchFamily="34" charset="-122"/>
              </a:rPr>
              <a:t>人工智能系统的表现较差</a:t>
            </a:r>
            <a:endParaRPr lang="zh-TW" altLang="en-US" sz="3200" b="1" dirty="0">
              <a:latin typeface="微软雅黑 Light" panose="020B0502040204020203" pitchFamily="34" charset="-122"/>
              <a:ea typeface="微软雅黑 Light" panose="020B0502040204020203" pitchFamily="34" charset="-122"/>
            </a:endParaRPr>
          </a:p>
        </p:txBody>
      </p:sp>
      <p:sp>
        <p:nvSpPr>
          <p:cNvPr id="7" name="文本框 6">
            <a:extLst>
              <a:ext uri="{FF2B5EF4-FFF2-40B4-BE49-F238E27FC236}">
                <a16:creationId xmlns:a16="http://schemas.microsoft.com/office/drawing/2014/main" id="{C24BB9C2-13EF-8FA2-5F3C-6A21CFB5EF4F}"/>
              </a:ext>
            </a:extLst>
          </p:cNvPr>
          <p:cNvSpPr txBox="1"/>
          <p:nvPr/>
        </p:nvSpPr>
        <p:spPr>
          <a:xfrm>
            <a:off x="2449027" y="10737289"/>
            <a:ext cx="9994764" cy="954107"/>
          </a:xfrm>
          <a:prstGeom prst="rect">
            <a:avLst/>
          </a:prstGeom>
          <a:solidFill>
            <a:schemeClr val="bg1"/>
          </a:solidFill>
        </p:spPr>
        <p:txBody>
          <a:bodyPr wrap="square" rtlCol="0">
            <a:spAutoFit/>
          </a:bodyPr>
          <a:lstStyle/>
          <a:p>
            <a:r>
              <a:rPr lang="zh-CN" altLang="en-US" sz="3200" b="1" dirty="0">
                <a:latin typeface="微软雅黑 Light" panose="020B0502040204020203" pitchFamily="34" charset="-122"/>
                <a:ea typeface="微软雅黑 Light" panose="020B0502040204020203" pitchFamily="34" charset="-122"/>
              </a:rPr>
              <a:t>每个人工智能系统的初始性能被标准化地设定为 </a:t>
            </a:r>
            <a:r>
              <a:rPr lang="en-US" altLang="zh-CN" sz="3200" b="1" dirty="0">
                <a:latin typeface="微软雅黑 Light" panose="020B0502040204020203" pitchFamily="34" charset="-122"/>
                <a:ea typeface="微软雅黑 Light" panose="020B0502040204020203" pitchFamily="34" charset="-122"/>
              </a:rPr>
              <a:t>-100</a:t>
            </a:r>
          </a:p>
          <a:p>
            <a:endParaRPr lang="zh-TW" altLang="en-US" sz="2400" dirty="0">
              <a:latin typeface="微软雅黑 Light" panose="020B0502040204020203" pitchFamily="34" charset="-122"/>
              <a:ea typeface="微软雅黑 Light" panose="020B0502040204020203" pitchFamily="34" charset="-122"/>
            </a:endParaRPr>
          </a:p>
        </p:txBody>
      </p:sp>
      <p:sp>
        <p:nvSpPr>
          <p:cNvPr id="10" name="文本框 9">
            <a:extLst>
              <a:ext uri="{FF2B5EF4-FFF2-40B4-BE49-F238E27FC236}">
                <a16:creationId xmlns:a16="http://schemas.microsoft.com/office/drawing/2014/main" id="{74E43735-5DB3-0FC9-3DA7-174998297FA6}"/>
              </a:ext>
            </a:extLst>
          </p:cNvPr>
          <p:cNvSpPr txBox="1"/>
          <p:nvPr/>
        </p:nvSpPr>
        <p:spPr>
          <a:xfrm>
            <a:off x="7178163" y="9187293"/>
            <a:ext cx="3221882" cy="461665"/>
          </a:xfrm>
          <a:prstGeom prst="rect">
            <a:avLst/>
          </a:prstGeom>
          <a:solidFill>
            <a:srgbClr val="FAF8FB"/>
          </a:solidFill>
        </p:spPr>
        <p:txBody>
          <a:bodyPr wrap="square" rtlCol="0">
            <a:spAutoFit/>
          </a:bodyPr>
          <a:lstStyle/>
          <a:p>
            <a:r>
              <a:rPr lang="zh-CN" altLang="en-US" sz="2400" dirty="0">
                <a:solidFill>
                  <a:schemeClr val="accent6">
                    <a:lumMod val="75000"/>
                  </a:schemeClr>
                </a:solidFill>
                <a:latin typeface="微软雅黑 Light" panose="020B0502040204020203" pitchFamily="34" charset="-122"/>
                <a:ea typeface="微软雅黑 Light" panose="020B0502040204020203" pitchFamily="34" charset="-122"/>
              </a:rPr>
              <a:t>语音识别</a:t>
            </a:r>
            <a:endParaRPr lang="zh-TW" altLang="en-US" sz="2400" dirty="0">
              <a:solidFill>
                <a:schemeClr val="accent6">
                  <a:lumMod val="75000"/>
                </a:schemeClr>
              </a:solidFill>
              <a:latin typeface="微软雅黑 Light" panose="020B0502040204020203" pitchFamily="34" charset="-122"/>
              <a:ea typeface="微软雅黑 Light" panose="020B0502040204020203" pitchFamily="34" charset="-122"/>
            </a:endParaRPr>
          </a:p>
        </p:txBody>
      </p:sp>
      <p:sp>
        <p:nvSpPr>
          <p:cNvPr id="11" name="文本框 10">
            <a:extLst>
              <a:ext uri="{FF2B5EF4-FFF2-40B4-BE49-F238E27FC236}">
                <a16:creationId xmlns:a16="http://schemas.microsoft.com/office/drawing/2014/main" id="{3F79E1B1-7B6F-B772-3E6C-00227DB0726B}"/>
              </a:ext>
            </a:extLst>
          </p:cNvPr>
          <p:cNvSpPr txBox="1"/>
          <p:nvPr/>
        </p:nvSpPr>
        <p:spPr>
          <a:xfrm>
            <a:off x="11261143" y="9281077"/>
            <a:ext cx="3221882" cy="461665"/>
          </a:xfrm>
          <a:prstGeom prst="rect">
            <a:avLst/>
          </a:prstGeom>
          <a:solidFill>
            <a:srgbClr val="FAF8FB"/>
          </a:solidFill>
        </p:spPr>
        <p:txBody>
          <a:bodyPr wrap="square" rtlCol="0">
            <a:spAutoFit/>
          </a:bodyPr>
          <a:lstStyle/>
          <a:p>
            <a:r>
              <a:rPr lang="zh-CN" altLang="en-US" sz="2400" dirty="0">
                <a:solidFill>
                  <a:schemeClr val="accent5">
                    <a:lumMod val="75000"/>
                  </a:schemeClr>
                </a:solidFill>
                <a:latin typeface="微软雅黑 Light" panose="020B0502040204020203" pitchFamily="34" charset="-122"/>
                <a:ea typeface="微软雅黑 Light" panose="020B0502040204020203" pitchFamily="34" charset="-122"/>
              </a:rPr>
              <a:t>图像识别</a:t>
            </a:r>
            <a:endParaRPr lang="zh-TW" altLang="en-US" sz="2400" dirty="0">
              <a:solidFill>
                <a:schemeClr val="accent5">
                  <a:lumMod val="75000"/>
                </a:schemeClr>
              </a:solidFill>
              <a:latin typeface="微软雅黑 Light" panose="020B0502040204020203" pitchFamily="34" charset="-122"/>
              <a:ea typeface="微软雅黑 Light" panose="020B0502040204020203" pitchFamily="34" charset="-122"/>
            </a:endParaRPr>
          </a:p>
        </p:txBody>
      </p:sp>
      <p:sp>
        <p:nvSpPr>
          <p:cNvPr id="13" name="文本框 12">
            <a:extLst>
              <a:ext uri="{FF2B5EF4-FFF2-40B4-BE49-F238E27FC236}">
                <a16:creationId xmlns:a16="http://schemas.microsoft.com/office/drawing/2014/main" id="{A817533F-0FDC-D9C7-F853-9B070C248181}"/>
              </a:ext>
            </a:extLst>
          </p:cNvPr>
          <p:cNvSpPr txBox="1"/>
          <p:nvPr/>
        </p:nvSpPr>
        <p:spPr>
          <a:xfrm>
            <a:off x="15675718" y="7348734"/>
            <a:ext cx="1406480" cy="1137491"/>
          </a:xfrm>
          <a:prstGeom prst="rect">
            <a:avLst/>
          </a:prstGeom>
          <a:solidFill>
            <a:srgbClr val="FAF8FB"/>
          </a:solidFill>
        </p:spPr>
        <p:txBody>
          <a:bodyPr wrap="square" rtlCol="0">
            <a:spAutoFit/>
          </a:bodyPr>
          <a:lstStyle/>
          <a:p>
            <a:pPr>
              <a:lnSpc>
                <a:spcPct val="150000"/>
              </a:lnSpc>
            </a:pPr>
            <a:r>
              <a:rPr lang="zh-CN" altLang="en-US" sz="2400" dirty="0">
                <a:solidFill>
                  <a:srgbClr val="FF0000"/>
                </a:solidFill>
                <a:latin typeface="微软雅黑 Light" panose="020B0502040204020203" pitchFamily="34" charset="-122"/>
                <a:ea typeface="微软雅黑 Light" panose="020B0502040204020203" pitchFamily="34" charset="-122"/>
              </a:rPr>
              <a:t>阅读理解能力</a:t>
            </a:r>
            <a:endParaRPr lang="en-US" altLang="zh-CN" sz="800" dirty="0">
              <a:solidFill>
                <a:srgbClr val="FF0000"/>
              </a:solidFill>
              <a:latin typeface="微软雅黑 Light" panose="020B0502040204020203" pitchFamily="34" charset="-122"/>
              <a:ea typeface="微软雅黑 Light" panose="020B0502040204020203" pitchFamily="34" charset="-122"/>
            </a:endParaRPr>
          </a:p>
        </p:txBody>
      </p:sp>
      <p:sp>
        <p:nvSpPr>
          <p:cNvPr id="14" name="文本框 13">
            <a:extLst>
              <a:ext uri="{FF2B5EF4-FFF2-40B4-BE49-F238E27FC236}">
                <a16:creationId xmlns:a16="http://schemas.microsoft.com/office/drawing/2014/main" id="{4531BA05-40C2-843B-DF9F-D9E90D6D4F04}"/>
              </a:ext>
            </a:extLst>
          </p:cNvPr>
          <p:cNvSpPr txBox="1"/>
          <p:nvPr/>
        </p:nvSpPr>
        <p:spPr>
          <a:xfrm>
            <a:off x="17092246" y="8584433"/>
            <a:ext cx="4302520" cy="461665"/>
          </a:xfrm>
          <a:prstGeom prst="rect">
            <a:avLst/>
          </a:prstGeom>
          <a:solidFill>
            <a:srgbClr val="FAF8FB"/>
          </a:solidFill>
        </p:spPr>
        <p:txBody>
          <a:bodyPr wrap="square" rtlCol="0">
            <a:spAutoFit/>
          </a:bodyPr>
          <a:lstStyle/>
          <a:p>
            <a:r>
              <a:rPr lang="zh-CN" altLang="en-US" sz="2400" dirty="0">
                <a:solidFill>
                  <a:srgbClr val="7030A0"/>
                </a:solidFill>
                <a:latin typeface="微软雅黑 Light" panose="020B0502040204020203" pitchFamily="34" charset="-122"/>
                <a:ea typeface="微软雅黑 Light" panose="020B0502040204020203" pitchFamily="34" charset="-122"/>
              </a:rPr>
              <a:t>语言理解能力</a:t>
            </a:r>
            <a:endParaRPr lang="zh-TW" altLang="en-US" sz="2400" dirty="0">
              <a:solidFill>
                <a:srgbClr val="7030A0"/>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53384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穿西装的男人站在一起&#10;&#10;描述已自动生成">
            <a:extLst>
              <a:ext uri="{FF2B5EF4-FFF2-40B4-BE49-F238E27FC236}">
                <a16:creationId xmlns:a16="http://schemas.microsoft.com/office/drawing/2014/main" id="{283932D2-4F5B-0E8C-544D-8CC629322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13" y="3665339"/>
            <a:ext cx="13232728" cy="7662177"/>
          </a:xfrm>
          <a:prstGeom prst="rect">
            <a:avLst/>
          </a:prstGeom>
        </p:spPr>
      </p:pic>
      <p:pic>
        <p:nvPicPr>
          <p:cNvPr id="7" name="图片 6">
            <a:extLst>
              <a:ext uri="{FF2B5EF4-FFF2-40B4-BE49-F238E27FC236}">
                <a16:creationId xmlns:a16="http://schemas.microsoft.com/office/drawing/2014/main" id="{E842C6B5-4E52-8687-1922-2E524084BEEF}"/>
              </a:ext>
            </a:extLst>
          </p:cNvPr>
          <p:cNvPicPr>
            <a:picLocks noChangeAspect="1"/>
          </p:cNvPicPr>
          <p:nvPr/>
        </p:nvPicPr>
        <p:blipFill>
          <a:blip r:embed="rId4"/>
          <a:stretch>
            <a:fillRect/>
          </a:stretch>
        </p:blipFill>
        <p:spPr>
          <a:xfrm>
            <a:off x="13729607" y="2943725"/>
            <a:ext cx="9895114" cy="9895114"/>
          </a:xfrm>
          <a:prstGeom prst="rect">
            <a:avLst/>
          </a:prstGeom>
        </p:spPr>
      </p:pic>
      <p:sp>
        <p:nvSpPr>
          <p:cNvPr id="24" name="标题 1">
            <a:extLst>
              <a:ext uri="{FF2B5EF4-FFF2-40B4-BE49-F238E27FC236}">
                <a16:creationId xmlns:a16="http://schemas.microsoft.com/office/drawing/2014/main" id="{1B2ACD84-80B0-3091-6DFA-F9811EB1BC90}"/>
              </a:ext>
            </a:extLst>
          </p:cNvPr>
          <p:cNvSpPr>
            <a:spLocks noGrp="1"/>
          </p:cNvSpPr>
          <p:nvPr>
            <p:ph type="title"/>
          </p:nvPr>
        </p:nvSpPr>
        <p:spPr>
          <a:xfrm>
            <a:off x="1676399" y="654050"/>
            <a:ext cx="17682117" cy="1433087"/>
          </a:xfrm>
        </p:spPr>
        <p:txBody>
          <a:bodyPr>
            <a:normAutofit/>
          </a:bodyPr>
          <a:lstStyle/>
          <a:p>
            <a:pPr algn="ctr">
              <a:lnSpc>
                <a:spcPct val="100000"/>
              </a:lnSpc>
            </a:pPr>
            <a:r>
              <a:rPr lang="en-US" altLang="zh-TW" sz="8000" dirty="0"/>
              <a:t>AI </a:t>
            </a:r>
            <a:r>
              <a:rPr lang="zh-CN" altLang="en-US" sz="8000" dirty="0"/>
              <a:t>封神榜</a:t>
            </a:r>
            <a:endParaRPr lang="zh-TW" altLang="en-US" sz="7200" dirty="0"/>
          </a:p>
        </p:txBody>
      </p:sp>
    </p:spTree>
    <p:extLst>
      <p:ext uri="{BB962C8B-B14F-4D97-AF65-F5344CB8AC3E}">
        <p14:creationId xmlns:p14="http://schemas.microsoft.com/office/powerpoint/2010/main" val="1768248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a:extLst>
              <a:ext uri="{FF2B5EF4-FFF2-40B4-BE49-F238E27FC236}">
                <a16:creationId xmlns:a16="http://schemas.microsoft.com/office/drawing/2014/main" id="{1B2ACD84-80B0-3091-6DFA-F9811EB1BC90}"/>
              </a:ext>
            </a:extLst>
          </p:cNvPr>
          <p:cNvSpPr>
            <a:spLocks noGrp="1"/>
          </p:cNvSpPr>
          <p:nvPr>
            <p:ph type="title"/>
          </p:nvPr>
        </p:nvSpPr>
        <p:spPr/>
        <p:txBody>
          <a:bodyPr>
            <a:normAutofit/>
          </a:bodyPr>
          <a:lstStyle/>
          <a:p>
            <a:pPr algn="ctr">
              <a:lnSpc>
                <a:spcPct val="100000"/>
              </a:lnSpc>
            </a:pPr>
            <a:r>
              <a:rPr lang="en-US" altLang="zh-TW" dirty="0"/>
              <a:t>AI </a:t>
            </a:r>
            <a:r>
              <a:rPr lang="zh-CN" altLang="en-US" dirty="0"/>
              <a:t>封神榜</a:t>
            </a:r>
            <a:endParaRPr lang="zh-TW" altLang="en-US" dirty="0"/>
          </a:p>
        </p:txBody>
      </p:sp>
      <p:grpSp>
        <p:nvGrpSpPr>
          <p:cNvPr id="6" name="组合 5">
            <a:extLst>
              <a:ext uri="{FF2B5EF4-FFF2-40B4-BE49-F238E27FC236}">
                <a16:creationId xmlns:a16="http://schemas.microsoft.com/office/drawing/2014/main" id="{6B0BD4F7-705B-6EA0-C93E-75B02A2FF3B4}"/>
              </a:ext>
            </a:extLst>
          </p:cNvPr>
          <p:cNvGrpSpPr/>
          <p:nvPr/>
        </p:nvGrpSpPr>
        <p:grpSpPr>
          <a:xfrm>
            <a:off x="9170414" y="3113125"/>
            <a:ext cx="13858301" cy="9341107"/>
            <a:chOff x="2625542" y="1321247"/>
            <a:chExt cx="6862929" cy="4615353"/>
          </a:xfrm>
        </p:grpSpPr>
        <p:grpSp>
          <p:nvGrpSpPr>
            <p:cNvPr id="7" name="组合 6">
              <a:extLst>
                <a:ext uri="{FF2B5EF4-FFF2-40B4-BE49-F238E27FC236}">
                  <a16:creationId xmlns:a16="http://schemas.microsoft.com/office/drawing/2014/main" id="{40AEA099-46D4-32CE-39B8-25B69973C904}"/>
                </a:ext>
              </a:extLst>
            </p:cNvPr>
            <p:cNvGrpSpPr/>
            <p:nvPr/>
          </p:nvGrpSpPr>
          <p:grpSpPr>
            <a:xfrm>
              <a:off x="4168741" y="2104432"/>
              <a:ext cx="5156170" cy="2745419"/>
              <a:chOff x="2395026" y="1342656"/>
              <a:chExt cx="5156170" cy="2745419"/>
            </a:xfrm>
          </p:grpSpPr>
          <p:grpSp>
            <p:nvGrpSpPr>
              <p:cNvPr id="14" name="组合 13">
                <a:extLst>
                  <a:ext uri="{FF2B5EF4-FFF2-40B4-BE49-F238E27FC236}">
                    <a16:creationId xmlns:a16="http://schemas.microsoft.com/office/drawing/2014/main" id="{A569E638-322B-68C2-ABE1-541137C45F55}"/>
                  </a:ext>
                </a:extLst>
              </p:cNvPr>
              <p:cNvGrpSpPr/>
              <p:nvPr/>
            </p:nvGrpSpPr>
            <p:grpSpPr>
              <a:xfrm>
                <a:off x="2395026" y="1433394"/>
                <a:ext cx="2331515" cy="2654681"/>
                <a:chOff x="6628337" y="1853613"/>
                <a:chExt cx="2331515" cy="2654681"/>
              </a:xfrm>
            </p:grpSpPr>
            <p:pic>
              <p:nvPicPr>
                <p:cNvPr id="18" name="图片 17" descr="男人在打电话&#10;&#10;描述已自动生成">
                  <a:extLst>
                    <a:ext uri="{FF2B5EF4-FFF2-40B4-BE49-F238E27FC236}">
                      <a16:creationId xmlns:a16="http://schemas.microsoft.com/office/drawing/2014/main" id="{ABF483B6-C946-F390-798B-26CF0B281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337" y="1853613"/>
                  <a:ext cx="2331515" cy="2331515"/>
                </a:xfrm>
                <a:prstGeom prst="ellipse">
                  <a:avLst/>
                </a:prstGeom>
                <a:ln>
                  <a:noFill/>
                </a:ln>
                <a:effectLst>
                  <a:softEdge rad="112500"/>
                </a:effectLst>
              </p:spPr>
            </p:pic>
            <p:sp>
              <p:nvSpPr>
                <p:cNvPr id="19" name="文本框 18">
                  <a:extLst>
                    <a:ext uri="{FF2B5EF4-FFF2-40B4-BE49-F238E27FC236}">
                      <a16:creationId xmlns:a16="http://schemas.microsoft.com/office/drawing/2014/main" id="{92F962BC-4B67-079D-70CD-55FCB108F184}"/>
                    </a:ext>
                  </a:extLst>
                </p:cNvPr>
                <p:cNvSpPr txBox="1"/>
                <p:nvPr/>
              </p:nvSpPr>
              <p:spPr>
                <a:xfrm>
                  <a:off x="6655815" y="4185128"/>
                  <a:ext cx="2276557" cy="323166"/>
                </a:xfrm>
                <a:prstGeom prst="rect">
                  <a:avLst/>
                </a:prstGeom>
                <a:noFill/>
              </p:spPr>
              <p:txBody>
                <a:bodyPr wrap="square">
                  <a:spAutoFit/>
                </a:bodyPr>
                <a:lstStyle/>
                <a:p>
                  <a:pPr algn="ctr" defTabSz="1828800" latinLnBrk="1">
                    <a:defRPr/>
                  </a:pPr>
                  <a:r>
                    <a:rPr lang="en-US" altLang="zh-TW" sz="3600" u="sng" dirty="0">
                      <a:solidFill>
                        <a:srgbClr val="000000"/>
                      </a:solidFill>
                      <a:latin typeface="微软雅黑" panose="020B0503020204020204" pitchFamily="34" charset="-122"/>
                      <a:ea typeface="微软雅黑" panose="020B0503020204020204" pitchFamily="34" charset="-122"/>
                      <a:hlinkClick r:id="rId4"/>
                    </a:rPr>
                    <a:t>Mustafa Suleyman</a:t>
                  </a:r>
                  <a:endParaRPr lang="en-US" altLang="zh-TW" sz="3600" dirty="0">
                    <a:solidFill>
                      <a:srgbClr val="000000"/>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0D796CD8-9712-46F2-07E1-E3C2873E1036}"/>
                  </a:ext>
                </a:extLst>
              </p:cNvPr>
              <p:cNvGrpSpPr/>
              <p:nvPr/>
            </p:nvGrpSpPr>
            <p:grpSpPr>
              <a:xfrm>
                <a:off x="5039281" y="1342656"/>
                <a:ext cx="2511915" cy="2745419"/>
                <a:chOff x="4351273" y="3989633"/>
                <a:chExt cx="2511915" cy="2745419"/>
              </a:xfrm>
            </p:grpSpPr>
            <p:pic>
              <p:nvPicPr>
                <p:cNvPr id="16" name="图片 15" descr="穿着西装笔挺的男子&#10;&#10;描述已自动生成">
                  <a:extLst>
                    <a:ext uri="{FF2B5EF4-FFF2-40B4-BE49-F238E27FC236}">
                      <a16:creationId xmlns:a16="http://schemas.microsoft.com/office/drawing/2014/main" id="{046CB324-2CEB-E9CD-EE50-0A497AEB246B}"/>
                    </a:ext>
                  </a:extLst>
                </p:cNvPr>
                <p:cNvPicPr>
                  <a:picLocks noChangeAspect="1"/>
                </p:cNvPicPr>
                <p:nvPr/>
              </p:nvPicPr>
              <p:blipFill rotWithShape="1">
                <a:blip r:embed="rId5">
                  <a:extLst>
                    <a:ext uri="{28A0092B-C50C-407E-A947-70E740481C1C}">
                      <a14:useLocalDpi xmlns:a14="http://schemas.microsoft.com/office/drawing/2010/main" val="0"/>
                    </a:ext>
                  </a:extLst>
                </a:blip>
                <a:srcRect l="11445" t="4395" r="6301" b="44706"/>
                <a:stretch/>
              </p:blipFill>
              <p:spPr>
                <a:xfrm>
                  <a:off x="4351273" y="3989633"/>
                  <a:ext cx="2511915" cy="2331515"/>
                </a:xfrm>
                <a:prstGeom prst="ellipse">
                  <a:avLst/>
                </a:prstGeom>
                <a:ln>
                  <a:noFill/>
                </a:ln>
                <a:effectLst>
                  <a:softEdge rad="112500"/>
                </a:effectLst>
              </p:spPr>
            </p:pic>
            <p:sp>
              <p:nvSpPr>
                <p:cNvPr id="17" name="文本框 16">
                  <a:extLst>
                    <a:ext uri="{FF2B5EF4-FFF2-40B4-BE49-F238E27FC236}">
                      <a16:creationId xmlns:a16="http://schemas.microsoft.com/office/drawing/2014/main" id="{272FF636-8876-B634-241A-E7485495A4AB}"/>
                    </a:ext>
                  </a:extLst>
                </p:cNvPr>
                <p:cNvSpPr txBox="1"/>
                <p:nvPr/>
              </p:nvSpPr>
              <p:spPr>
                <a:xfrm>
                  <a:off x="4468951" y="6411886"/>
                  <a:ext cx="2276557" cy="323166"/>
                </a:xfrm>
                <a:prstGeom prst="rect">
                  <a:avLst/>
                </a:prstGeom>
                <a:noFill/>
              </p:spPr>
              <p:txBody>
                <a:bodyPr wrap="square">
                  <a:spAutoFit/>
                </a:bodyPr>
                <a:lstStyle/>
                <a:p>
                  <a:pPr algn="ctr" defTabSz="1828800" latinLnBrk="1">
                    <a:defRPr/>
                  </a:pPr>
                  <a:r>
                    <a:rPr lang="en-US" altLang="zh-TW" sz="3600" u="sng" dirty="0" err="1">
                      <a:solidFill>
                        <a:srgbClr val="000000"/>
                      </a:solidFill>
                      <a:latin typeface="微软雅黑" panose="020B0503020204020204" pitchFamily="34" charset="-122"/>
                      <a:ea typeface="微软雅黑" panose="020B0503020204020204" pitchFamily="34" charset="-122"/>
                      <a:hlinkClick r:id="rId6"/>
                    </a:rPr>
                    <a:t>Demis</a:t>
                  </a:r>
                  <a:r>
                    <a:rPr lang="en-US" altLang="zh-TW" sz="3600" u="sng" dirty="0">
                      <a:solidFill>
                        <a:srgbClr val="000000"/>
                      </a:solidFill>
                      <a:latin typeface="微软雅黑" panose="020B0503020204020204" pitchFamily="34" charset="-122"/>
                      <a:ea typeface="微软雅黑" panose="020B0503020204020204" pitchFamily="34" charset="-122"/>
                      <a:hlinkClick r:id="rId6"/>
                    </a:rPr>
                    <a:t> Hassabis</a:t>
                  </a:r>
                  <a:endParaRPr lang="en-US" altLang="zh-TW" sz="3600" dirty="0">
                    <a:solidFill>
                      <a:srgbClr val="000000"/>
                    </a:solidFill>
                    <a:latin typeface="微软雅黑" panose="020B0503020204020204" pitchFamily="34" charset="-122"/>
                    <a:ea typeface="微软雅黑" panose="020B0503020204020204" pitchFamily="34" charset="-122"/>
                  </a:endParaRPr>
                </a:p>
              </p:txBody>
            </p:sp>
          </p:grpSp>
        </p:grpSp>
        <p:grpSp>
          <p:nvGrpSpPr>
            <p:cNvPr id="8" name="组合 7">
              <a:extLst>
                <a:ext uri="{FF2B5EF4-FFF2-40B4-BE49-F238E27FC236}">
                  <a16:creationId xmlns:a16="http://schemas.microsoft.com/office/drawing/2014/main" id="{A365EF99-43B7-0B37-2EE7-41E3B212225F}"/>
                </a:ext>
              </a:extLst>
            </p:cNvPr>
            <p:cNvGrpSpPr/>
            <p:nvPr/>
          </p:nvGrpSpPr>
          <p:grpSpPr>
            <a:xfrm>
              <a:off x="2625542" y="1321247"/>
              <a:ext cx="6862929" cy="4615353"/>
              <a:chOff x="3290190" y="2464699"/>
              <a:chExt cx="6862929" cy="4615353"/>
            </a:xfrm>
          </p:grpSpPr>
          <p:pic>
            <p:nvPicPr>
              <p:cNvPr id="10" name="图片 9" descr="形状&#10;&#10;中度可信度描述已自动生成">
                <a:extLst>
                  <a:ext uri="{FF2B5EF4-FFF2-40B4-BE49-F238E27FC236}">
                    <a16:creationId xmlns:a16="http://schemas.microsoft.com/office/drawing/2014/main" id="{07FC5760-0AA8-F625-4BFF-E78DE4F26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0338" y="6377116"/>
                <a:ext cx="2808852" cy="702936"/>
              </a:xfrm>
              <a:prstGeom prst="rect">
                <a:avLst/>
              </a:prstGeom>
              <a:solidFill>
                <a:schemeClr val="bg1"/>
              </a:solidFill>
            </p:spPr>
          </p:pic>
          <p:pic>
            <p:nvPicPr>
              <p:cNvPr id="13" name="图片 12" descr="穿西装打领带的男孩&#10;&#10;低可信度描述已自动生成">
                <a:extLst>
                  <a:ext uri="{FF2B5EF4-FFF2-40B4-BE49-F238E27FC236}">
                    <a16:creationId xmlns:a16="http://schemas.microsoft.com/office/drawing/2014/main" id="{1538CB84-5BB4-117C-63ED-05C161E65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0190" y="2464699"/>
                <a:ext cx="6862929" cy="3817504"/>
              </a:xfrm>
              <a:prstGeom prst="rect">
                <a:avLst/>
              </a:prstGeom>
            </p:spPr>
          </p:pic>
        </p:grpSp>
        <p:sp>
          <p:nvSpPr>
            <p:cNvPr id="9" name="文本框 8">
              <a:extLst>
                <a:ext uri="{FF2B5EF4-FFF2-40B4-BE49-F238E27FC236}">
                  <a16:creationId xmlns:a16="http://schemas.microsoft.com/office/drawing/2014/main" id="{A3E6A386-E2D3-6BC9-8D40-AFD44E24A64E}"/>
                </a:ext>
              </a:extLst>
            </p:cNvPr>
            <p:cNvSpPr txBox="1"/>
            <p:nvPr/>
          </p:nvSpPr>
          <p:spPr>
            <a:xfrm>
              <a:off x="5814542" y="5309738"/>
              <a:ext cx="3673928" cy="600165"/>
            </a:xfrm>
            <a:prstGeom prst="rect">
              <a:avLst/>
            </a:prstGeom>
            <a:solidFill>
              <a:schemeClr val="bg1"/>
            </a:solidFill>
          </p:spPr>
          <p:txBody>
            <a:bodyPr wrap="square" rtlCol="0">
              <a:spAutoFit/>
            </a:bodyPr>
            <a:lstStyle/>
            <a:p>
              <a:pPr algn="ctr"/>
              <a:r>
                <a:rPr lang="en-US" altLang="zh-TW" sz="7200" dirty="0">
                  <a:solidFill>
                    <a:srgbClr val="FF0000"/>
                  </a:solidFill>
                  <a:latin typeface="微软雅黑 Light" panose="020B0502040204020203" pitchFamily="34" charset="-122"/>
                  <a:ea typeface="微软雅黑 Light" panose="020B0502040204020203" pitchFamily="34" charset="-122"/>
                </a:rPr>
                <a:t>vs.  </a:t>
              </a:r>
              <a:r>
                <a:rPr lang="zh-TW" altLang="en-US" sz="7200" dirty="0">
                  <a:latin typeface="微软雅黑 Light" panose="020B0502040204020203" pitchFamily="34" charset="-122"/>
                  <a:ea typeface="微软雅黑 Light" panose="020B0502040204020203" pitchFamily="34" charset="-122"/>
                </a:rPr>
                <a:t>李世乭 </a:t>
              </a:r>
              <a:r>
                <a:rPr lang="en-US" altLang="zh-TW" sz="7200" dirty="0">
                  <a:solidFill>
                    <a:srgbClr val="7030A0"/>
                  </a:solidFill>
                  <a:latin typeface="微软雅黑 Light" panose="020B0502040204020203" pitchFamily="34" charset="-122"/>
                  <a:ea typeface="微软雅黑 Light" panose="020B0502040204020203" pitchFamily="34" charset="-122"/>
                </a:rPr>
                <a:t>2016</a:t>
              </a:r>
              <a:endParaRPr lang="zh-TW" altLang="en-US" sz="7200" dirty="0">
                <a:solidFill>
                  <a:srgbClr val="7030A0"/>
                </a:solidFill>
                <a:latin typeface="微软雅黑 Light" panose="020B0502040204020203" pitchFamily="34" charset="-122"/>
                <a:ea typeface="微软雅黑 Light" panose="020B0502040204020203" pitchFamily="34" charset="-122"/>
              </a:endParaRPr>
            </a:p>
          </p:txBody>
        </p:sp>
      </p:grpSp>
      <p:pic>
        <p:nvPicPr>
          <p:cNvPr id="20" name="图片 19">
            <a:extLst>
              <a:ext uri="{FF2B5EF4-FFF2-40B4-BE49-F238E27FC236}">
                <a16:creationId xmlns:a16="http://schemas.microsoft.com/office/drawing/2014/main" id="{C1054F78-96D1-0C52-9F3C-7CF276176220}"/>
              </a:ext>
            </a:extLst>
          </p:cNvPr>
          <p:cNvPicPr>
            <a:picLocks noChangeAspect="1"/>
          </p:cNvPicPr>
          <p:nvPr/>
        </p:nvPicPr>
        <p:blipFill>
          <a:blip r:embed="rId9"/>
          <a:srcRect l="6451" r="6597"/>
          <a:stretch/>
        </p:blipFill>
        <p:spPr>
          <a:xfrm>
            <a:off x="9170414" y="3113125"/>
            <a:ext cx="14362663" cy="9497138"/>
          </a:xfrm>
          <a:prstGeom prst="rect">
            <a:avLst/>
          </a:prstGeom>
        </p:spPr>
      </p:pic>
      <p:grpSp>
        <p:nvGrpSpPr>
          <p:cNvPr id="32" name="组合 31">
            <a:extLst>
              <a:ext uri="{FF2B5EF4-FFF2-40B4-BE49-F238E27FC236}">
                <a16:creationId xmlns:a16="http://schemas.microsoft.com/office/drawing/2014/main" id="{3441F6BC-9FEB-00F3-746E-9C5820A0F5D9}"/>
              </a:ext>
            </a:extLst>
          </p:cNvPr>
          <p:cNvGrpSpPr/>
          <p:nvPr/>
        </p:nvGrpSpPr>
        <p:grpSpPr>
          <a:xfrm>
            <a:off x="946513" y="3501602"/>
            <a:ext cx="7197934" cy="8952630"/>
            <a:chOff x="891703" y="3904129"/>
            <a:chExt cx="7197934" cy="8952630"/>
          </a:xfrm>
        </p:grpSpPr>
        <p:grpSp>
          <p:nvGrpSpPr>
            <p:cNvPr id="28" name="组合 27">
              <a:extLst>
                <a:ext uri="{FF2B5EF4-FFF2-40B4-BE49-F238E27FC236}">
                  <a16:creationId xmlns:a16="http://schemas.microsoft.com/office/drawing/2014/main" id="{67EF4A0C-B797-222B-D22A-36822964B524}"/>
                </a:ext>
              </a:extLst>
            </p:cNvPr>
            <p:cNvGrpSpPr/>
            <p:nvPr/>
          </p:nvGrpSpPr>
          <p:grpSpPr>
            <a:xfrm>
              <a:off x="891703" y="3904129"/>
              <a:ext cx="7197934" cy="8352390"/>
              <a:chOff x="4351273" y="3989633"/>
              <a:chExt cx="2511915" cy="2745419"/>
            </a:xfrm>
          </p:grpSpPr>
          <p:pic>
            <p:nvPicPr>
              <p:cNvPr id="29" name="图片 28" descr="穿着西装笔挺的男子&#10;&#10;描述已自动生成">
                <a:extLst>
                  <a:ext uri="{FF2B5EF4-FFF2-40B4-BE49-F238E27FC236}">
                    <a16:creationId xmlns:a16="http://schemas.microsoft.com/office/drawing/2014/main" id="{F53C8039-9D21-41F0-29BE-E67A22EFAA1A}"/>
                  </a:ext>
                </a:extLst>
              </p:cNvPr>
              <p:cNvPicPr>
                <a:picLocks noChangeAspect="1"/>
              </p:cNvPicPr>
              <p:nvPr/>
            </p:nvPicPr>
            <p:blipFill rotWithShape="1">
              <a:blip r:embed="rId5">
                <a:extLst>
                  <a:ext uri="{28A0092B-C50C-407E-A947-70E740481C1C}">
                    <a14:useLocalDpi xmlns:a14="http://schemas.microsoft.com/office/drawing/2010/main" val="0"/>
                  </a:ext>
                </a:extLst>
              </a:blip>
              <a:srcRect l="11445" t="4395" r="6301" b="44706"/>
              <a:stretch/>
            </p:blipFill>
            <p:spPr>
              <a:xfrm>
                <a:off x="4351273" y="3989633"/>
                <a:ext cx="2511915" cy="2331515"/>
              </a:xfrm>
              <a:prstGeom prst="ellipse">
                <a:avLst/>
              </a:prstGeom>
              <a:ln>
                <a:noFill/>
              </a:ln>
              <a:effectLst>
                <a:softEdge rad="112500"/>
              </a:effectLst>
            </p:spPr>
          </p:pic>
          <p:sp>
            <p:nvSpPr>
              <p:cNvPr id="30" name="文本框 29">
                <a:extLst>
                  <a:ext uri="{FF2B5EF4-FFF2-40B4-BE49-F238E27FC236}">
                    <a16:creationId xmlns:a16="http://schemas.microsoft.com/office/drawing/2014/main" id="{0E702BA5-86CF-FE1B-4529-78C4827F0A8B}"/>
                  </a:ext>
                </a:extLst>
              </p:cNvPr>
              <p:cNvSpPr txBox="1"/>
              <p:nvPr/>
            </p:nvSpPr>
            <p:spPr>
              <a:xfrm>
                <a:off x="4468951" y="6411886"/>
                <a:ext cx="2276557" cy="323166"/>
              </a:xfrm>
              <a:prstGeom prst="rect">
                <a:avLst/>
              </a:prstGeom>
              <a:noFill/>
            </p:spPr>
            <p:txBody>
              <a:bodyPr wrap="square">
                <a:spAutoFit/>
              </a:bodyPr>
              <a:lstStyle/>
              <a:p>
                <a:pPr algn="ctr" defTabSz="1828800" latinLnBrk="1">
                  <a:defRPr/>
                </a:pPr>
                <a:r>
                  <a:rPr lang="en-US" altLang="zh-TW" sz="3600" u="sng" dirty="0">
                    <a:solidFill>
                      <a:srgbClr val="000000"/>
                    </a:solidFill>
                    <a:latin typeface="微软雅黑" panose="020B0503020204020204" pitchFamily="34" charset="-122"/>
                    <a:ea typeface="微软雅黑" panose="020B0503020204020204" pitchFamily="34" charset="-122"/>
                    <a:hlinkClick r:id="rId6"/>
                  </a:rPr>
                  <a:t>Demis Hassabis</a:t>
                </a:r>
                <a:endParaRPr lang="en-US" altLang="zh-TW" sz="3600" dirty="0">
                  <a:solidFill>
                    <a:srgbClr val="000000"/>
                  </a:solidFill>
                  <a:latin typeface="微软雅黑" panose="020B0503020204020204" pitchFamily="34" charset="-122"/>
                  <a:ea typeface="微软雅黑" panose="020B0503020204020204" pitchFamily="34" charset="-122"/>
                </a:endParaRPr>
              </a:p>
            </p:txBody>
          </p:sp>
        </p:grpSp>
        <p:pic>
          <p:nvPicPr>
            <p:cNvPr id="31" name="图片 30" descr="徽标&#10;&#10;描述已自动生成">
              <a:extLst>
                <a:ext uri="{FF2B5EF4-FFF2-40B4-BE49-F238E27FC236}">
                  <a16:creationId xmlns:a16="http://schemas.microsoft.com/office/drawing/2014/main" id="{3332B1DB-F391-AE44-0640-E5CA4B9D60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1772" y="12009973"/>
              <a:ext cx="3643313" cy="846786"/>
            </a:xfrm>
            <a:prstGeom prst="rect">
              <a:avLst/>
            </a:prstGeom>
          </p:spPr>
        </p:pic>
      </p:grpSp>
      <p:pic>
        <p:nvPicPr>
          <p:cNvPr id="36" name="图片 35">
            <a:extLst>
              <a:ext uri="{FF2B5EF4-FFF2-40B4-BE49-F238E27FC236}">
                <a16:creationId xmlns:a16="http://schemas.microsoft.com/office/drawing/2014/main" id="{520F7EFA-8429-2F60-7C47-7E5531BE5CDD}"/>
              </a:ext>
            </a:extLst>
          </p:cNvPr>
          <p:cNvPicPr>
            <a:picLocks noChangeAspect="1"/>
          </p:cNvPicPr>
          <p:nvPr/>
        </p:nvPicPr>
        <p:blipFill>
          <a:blip r:embed="rId11"/>
          <a:stretch>
            <a:fillRect/>
          </a:stretch>
        </p:blipFill>
        <p:spPr>
          <a:xfrm>
            <a:off x="9170413" y="3106183"/>
            <a:ext cx="14362663" cy="8078998"/>
          </a:xfrm>
          <a:prstGeom prst="rect">
            <a:avLst/>
          </a:prstGeom>
        </p:spPr>
      </p:pic>
      <p:pic>
        <p:nvPicPr>
          <p:cNvPr id="37" name="图片 36">
            <a:extLst>
              <a:ext uri="{FF2B5EF4-FFF2-40B4-BE49-F238E27FC236}">
                <a16:creationId xmlns:a16="http://schemas.microsoft.com/office/drawing/2014/main" id="{FC71D71A-974B-339D-182E-1B6D50C9DCA6}"/>
              </a:ext>
            </a:extLst>
          </p:cNvPr>
          <p:cNvPicPr>
            <a:picLocks noChangeAspect="1"/>
          </p:cNvPicPr>
          <p:nvPr/>
        </p:nvPicPr>
        <p:blipFill>
          <a:blip r:embed="rId12"/>
          <a:stretch>
            <a:fillRect/>
          </a:stretch>
        </p:blipFill>
        <p:spPr>
          <a:xfrm>
            <a:off x="9170416" y="3133200"/>
            <a:ext cx="14362661" cy="8078997"/>
          </a:xfrm>
          <a:prstGeom prst="rect">
            <a:avLst/>
          </a:prstGeom>
        </p:spPr>
      </p:pic>
      <p:pic>
        <p:nvPicPr>
          <p:cNvPr id="35" name="图片 34">
            <a:extLst>
              <a:ext uri="{FF2B5EF4-FFF2-40B4-BE49-F238E27FC236}">
                <a16:creationId xmlns:a16="http://schemas.microsoft.com/office/drawing/2014/main" id="{6369541C-E9EA-35E8-2C31-E7759291594C}"/>
              </a:ext>
            </a:extLst>
          </p:cNvPr>
          <p:cNvPicPr>
            <a:picLocks noChangeAspect="1"/>
          </p:cNvPicPr>
          <p:nvPr/>
        </p:nvPicPr>
        <p:blipFill>
          <a:blip r:embed="rId13"/>
          <a:srcRect l="1755"/>
          <a:stretch/>
        </p:blipFill>
        <p:spPr>
          <a:xfrm>
            <a:off x="9170414" y="3119781"/>
            <a:ext cx="9294197" cy="9498556"/>
          </a:xfrm>
          <a:prstGeom prst="rect">
            <a:avLst/>
          </a:prstGeom>
        </p:spPr>
      </p:pic>
    </p:spTree>
    <p:extLst>
      <p:ext uri="{BB962C8B-B14F-4D97-AF65-F5344CB8AC3E}">
        <p14:creationId xmlns:p14="http://schemas.microsoft.com/office/powerpoint/2010/main" val="2232219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a:extLst>
              <a:ext uri="{FF2B5EF4-FFF2-40B4-BE49-F238E27FC236}">
                <a16:creationId xmlns:a16="http://schemas.microsoft.com/office/drawing/2014/main" id="{1B2ACD84-80B0-3091-6DFA-F9811EB1BC90}"/>
              </a:ext>
            </a:extLst>
          </p:cNvPr>
          <p:cNvSpPr>
            <a:spLocks noGrp="1"/>
          </p:cNvSpPr>
          <p:nvPr>
            <p:ph type="title"/>
          </p:nvPr>
        </p:nvSpPr>
        <p:spPr/>
        <p:txBody>
          <a:bodyPr>
            <a:normAutofit/>
          </a:bodyPr>
          <a:lstStyle/>
          <a:p>
            <a:pPr algn="ctr">
              <a:lnSpc>
                <a:spcPct val="100000"/>
              </a:lnSpc>
            </a:pPr>
            <a:r>
              <a:rPr lang="en-US" altLang="zh-TW" dirty="0"/>
              <a:t>AI </a:t>
            </a:r>
            <a:r>
              <a:rPr lang="zh-CN" altLang="en-US" dirty="0"/>
              <a:t>封神榜</a:t>
            </a:r>
            <a:endParaRPr lang="zh-TW" altLang="en-US" dirty="0"/>
          </a:p>
        </p:txBody>
      </p:sp>
      <p:grpSp>
        <p:nvGrpSpPr>
          <p:cNvPr id="35" name="组合 34">
            <a:extLst>
              <a:ext uri="{FF2B5EF4-FFF2-40B4-BE49-F238E27FC236}">
                <a16:creationId xmlns:a16="http://schemas.microsoft.com/office/drawing/2014/main" id="{5B3CC421-DFFA-D1D3-4200-796C180CA80E}"/>
              </a:ext>
            </a:extLst>
          </p:cNvPr>
          <p:cNvGrpSpPr/>
          <p:nvPr/>
        </p:nvGrpSpPr>
        <p:grpSpPr>
          <a:xfrm>
            <a:off x="2761413" y="3946571"/>
            <a:ext cx="4447630" cy="5409842"/>
            <a:chOff x="9082273" y="1908570"/>
            <a:chExt cx="2223815" cy="2704921"/>
          </a:xfrm>
        </p:grpSpPr>
        <p:pic>
          <p:nvPicPr>
            <p:cNvPr id="46" name="图片 45" descr="紫色头发的人&#10;&#10;描述已自动生成">
              <a:extLst>
                <a:ext uri="{FF2B5EF4-FFF2-40B4-BE49-F238E27FC236}">
                  <a16:creationId xmlns:a16="http://schemas.microsoft.com/office/drawing/2014/main" id="{8C15D022-FFB2-5D2C-0991-75A7C711D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273" y="1908570"/>
              <a:ext cx="2223815" cy="2303873"/>
            </a:xfrm>
            <a:prstGeom prst="ellipse">
              <a:avLst/>
            </a:prstGeom>
            <a:ln>
              <a:noFill/>
            </a:ln>
            <a:effectLst>
              <a:softEdge rad="112500"/>
            </a:effectLst>
          </p:spPr>
        </p:pic>
        <p:sp>
          <p:nvSpPr>
            <p:cNvPr id="47" name="文本框 46">
              <a:extLst>
                <a:ext uri="{FF2B5EF4-FFF2-40B4-BE49-F238E27FC236}">
                  <a16:creationId xmlns:a16="http://schemas.microsoft.com/office/drawing/2014/main" id="{0C7F9177-D48A-9E67-B3B0-90DDF0F4748A}"/>
                </a:ext>
              </a:extLst>
            </p:cNvPr>
            <p:cNvSpPr txBox="1"/>
            <p:nvPr/>
          </p:nvSpPr>
          <p:spPr>
            <a:xfrm>
              <a:off x="9191975" y="4290325"/>
              <a:ext cx="2004410" cy="323166"/>
            </a:xfrm>
            <a:prstGeom prst="rect">
              <a:avLst/>
            </a:prstGeom>
            <a:noFill/>
          </p:spPr>
          <p:txBody>
            <a:bodyPr wrap="square">
              <a:spAutoFit/>
            </a:bodyPr>
            <a:lstStyle/>
            <a:p>
              <a:pPr algn="ctr" defTabSz="1828800" latinLnBrk="1">
                <a:defRPr/>
              </a:pPr>
              <a:r>
                <a:rPr lang="zh-CN" altLang="en-US" sz="3600" dirty="0">
                  <a:solidFill>
                    <a:srgbClr val="000000"/>
                  </a:solidFill>
                  <a:latin typeface="微软雅黑" panose="020B0503020204020204" pitchFamily="34" charset="-122"/>
                  <a:ea typeface="微软雅黑" panose="020B0503020204020204" pitchFamily="34" charset="-122"/>
                  <a:hlinkClick r:id="rId4"/>
                </a:rPr>
                <a:t>李飞飞</a:t>
              </a:r>
              <a:endParaRPr lang="en-US" altLang="zh-TW" sz="3600" dirty="0">
                <a:solidFill>
                  <a:srgbClr val="000000"/>
                </a:solidFill>
                <a:latin typeface="微软雅黑" panose="020B0503020204020204" pitchFamily="34" charset="-122"/>
                <a:ea typeface="微软雅黑" panose="020B0503020204020204" pitchFamily="34" charset="-122"/>
              </a:endParaRPr>
            </a:p>
          </p:txBody>
        </p:sp>
      </p:grpSp>
      <p:grpSp>
        <p:nvGrpSpPr>
          <p:cNvPr id="38" name="组合 37">
            <a:extLst>
              <a:ext uri="{FF2B5EF4-FFF2-40B4-BE49-F238E27FC236}">
                <a16:creationId xmlns:a16="http://schemas.microsoft.com/office/drawing/2014/main" id="{F664DCC3-980F-AF25-54AD-6B08DE8F31D6}"/>
              </a:ext>
            </a:extLst>
          </p:cNvPr>
          <p:cNvGrpSpPr/>
          <p:nvPr/>
        </p:nvGrpSpPr>
        <p:grpSpPr>
          <a:xfrm>
            <a:off x="15546273" y="3722213"/>
            <a:ext cx="5114450" cy="5634200"/>
            <a:chOff x="3640851" y="1779756"/>
            <a:chExt cx="2557225" cy="2817100"/>
          </a:xfrm>
        </p:grpSpPr>
        <p:pic>
          <p:nvPicPr>
            <p:cNvPr id="39" name="图片 38" descr="黄仁勋">
              <a:extLst>
                <a:ext uri="{FF2B5EF4-FFF2-40B4-BE49-F238E27FC236}">
                  <a16:creationId xmlns:a16="http://schemas.microsoft.com/office/drawing/2014/main" id="{D7E902D6-5B77-8D76-8C23-D422B43E9EB7}"/>
                </a:ext>
              </a:extLst>
            </p:cNvPr>
            <p:cNvPicPr>
              <a:picLocks noChangeAspect="1"/>
            </p:cNvPicPr>
            <p:nvPr/>
          </p:nvPicPr>
          <p:blipFill rotWithShape="1">
            <a:blip r:embed="rId5">
              <a:extLst>
                <a:ext uri="{28A0092B-C50C-407E-A947-70E740481C1C}">
                  <a14:useLocalDpi xmlns:a14="http://schemas.microsoft.com/office/drawing/2010/main" val="0"/>
                </a:ext>
              </a:extLst>
            </a:blip>
            <a:srcRect l="16582" r="16308" b="18418"/>
            <a:stretch/>
          </p:blipFill>
          <p:spPr>
            <a:xfrm>
              <a:off x="3640851" y="1779756"/>
              <a:ext cx="2557225" cy="2405372"/>
            </a:xfrm>
            <a:prstGeom prst="ellipse">
              <a:avLst/>
            </a:prstGeom>
            <a:ln>
              <a:noFill/>
            </a:ln>
            <a:effectLst>
              <a:softEdge rad="112500"/>
            </a:effectLst>
          </p:spPr>
        </p:pic>
        <p:sp>
          <p:nvSpPr>
            <p:cNvPr id="40" name="文本框 39">
              <a:extLst>
                <a:ext uri="{FF2B5EF4-FFF2-40B4-BE49-F238E27FC236}">
                  <a16:creationId xmlns:a16="http://schemas.microsoft.com/office/drawing/2014/main" id="{940A6E9B-5397-1AAD-29FE-5AF2138A3B48}"/>
                </a:ext>
              </a:extLst>
            </p:cNvPr>
            <p:cNvSpPr txBox="1"/>
            <p:nvPr/>
          </p:nvSpPr>
          <p:spPr>
            <a:xfrm>
              <a:off x="3917258" y="4273690"/>
              <a:ext cx="2004410" cy="323166"/>
            </a:xfrm>
            <a:prstGeom prst="rect">
              <a:avLst/>
            </a:prstGeom>
            <a:noFill/>
          </p:spPr>
          <p:txBody>
            <a:bodyPr wrap="square">
              <a:spAutoFit/>
            </a:bodyPr>
            <a:lstStyle/>
            <a:p>
              <a:pPr algn="ctr" defTabSz="1828800" latinLnBrk="1">
                <a:defRPr/>
              </a:pPr>
              <a:r>
                <a:rPr lang="zh-CN" altLang="en-US" sz="3600" dirty="0">
                  <a:solidFill>
                    <a:srgbClr val="000000"/>
                  </a:solidFill>
                  <a:latin typeface="微软雅黑" panose="020B0503020204020204" pitchFamily="34" charset="-122"/>
                  <a:ea typeface="微软雅黑" panose="020B0503020204020204" pitchFamily="34" charset="-122"/>
                  <a:hlinkClick r:id="rId6"/>
                </a:rPr>
                <a:t>黄仁勋 </a:t>
              </a:r>
              <a:r>
                <a:rPr lang="en-US" altLang="zh-CN" sz="3600" dirty="0">
                  <a:solidFill>
                    <a:srgbClr val="000000"/>
                  </a:solidFill>
                  <a:latin typeface="微软雅黑" panose="020B0503020204020204" pitchFamily="34" charset="-122"/>
                  <a:ea typeface="微软雅黑" panose="020B0503020204020204" pitchFamily="34" charset="-122"/>
                  <a:hlinkClick r:id="rId6"/>
                </a:rPr>
                <a:t>Jensen</a:t>
              </a:r>
              <a:endParaRPr lang="en-US" altLang="zh-TW" sz="3600" dirty="0">
                <a:solidFill>
                  <a:srgbClr val="000000"/>
                </a:solidFill>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F4FD52F9-C8A0-5972-0FB8-173459813D51}"/>
              </a:ext>
            </a:extLst>
          </p:cNvPr>
          <p:cNvGrpSpPr/>
          <p:nvPr/>
        </p:nvGrpSpPr>
        <p:grpSpPr>
          <a:xfrm>
            <a:off x="8551093" y="3722213"/>
            <a:ext cx="5649508" cy="5409778"/>
            <a:chOff x="3736555" y="1328621"/>
            <a:chExt cx="2824754" cy="2704889"/>
          </a:xfrm>
        </p:grpSpPr>
        <p:pic>
          <p:nvPicPr>
            <p:cNvPr id="28" name="图片 27" descr="Andrew Ng">
              <a:extLst>
                <a:ext uri="{FF2B5EF4-FFF2-40B4-BE49-F238E27FC236}">
                  <a16:creationId xmlns:a16="http://schemas.microsoft.com/office/drawing/2014/main" id="{38DC7408-D3E5-D32D-CFE6-B218CA61F2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366" r="20539"/>
            <a:stretch/>
          </p:blipFill>
          <p:spPr>
            <a:xfrm>
              <a:off x="3980348" y="1328621"/>
              <a:ext cx="2337168" cy="2337168"/>
            </a:xfrm>
            <a:prstGeom prst="ellipse">
              <a:avLst/>
            </a:prstGeom>
            <a:ln>
              <a:noFill/>
            </a:ln>
            <a:effectLst>
              <a:softEdge rad="112500"/>
            </a:effectLst>
          </p:spPr>
        </p:pic>
        <p:sp>
          <p:nvSpPr>
            <p:cNvPr id="29" name="文本框 28">
              <a:extLst>
                <a:ext uri="{FF2B5EF4-FFF2-40B4-BE49-F238E27FC236}">
                  <a16:creationId xmlns:a16="http://schemas.microsoft.com/office/drawing/2014/main" id="{A78060E5-C612-2DA7-F6AA-4644A5EBFEBA}"/>
                </a:ext>
              </a:extLst>
            </p:cNvPr>
            <p:cNvSpPr txBox="1"/>
            <p:nvPr/>
          </p:nvSpPr>
          <p:spPr>
            <a:xfrm>
              <a:off x="3736555" y="3620800"/>
              <a:ext cx="2824754" cy="412710"/>
            </a:xfrm>
            <a:prstGeom prst="rect">
              <a:avLst/>
            </a:prstGeom>
            <a:noFill/>
          </p:spPr>
          <p:txBody>
            <a:bodyPr wrap="square">
              <a:spAutoFit/>
            </a:bodyPr>
            <a:lstStyle/>
            <a:p>
              <a:pPr algn="ctr" defTabSz="1828800" latinLnBrk="1">
                <a:lnSpc>
                  <a:spcPct val="150000"/>
                </a:lnSpc>
                <a:defRPr/>
              </a:pPr>
              <a:r>
                <a:rPr lang="en-US" altLang="zh-TW" sz="3600" dirty="0">
                  <a:solidFill>
                    <a:srgbClr val="000000"/>
                  </a:solidFill>
                  <a:latin typeface="微软雅黑" panose="020B0503020204020204" pitchFamily="34" charset="-122"/>
                  <a:ea typeface="微软雅黑" panose="020B0503020204020204" pitchFamily="34" charset="-122"/>
                  <a:hlinkClick r:id="rId8"/>
                </a:rPr>
                <a:t>Andrew Ng </a:t>
              </a:r>
              <a:r>
                <a:rPr lang="zh-TW" altLang="en-US" sz="3600" dirty="0">
                  <a:solidFill>
                    <a:srgbClr val="000000"/>
                  </a:solidFill>
                  <a:latin typeface="微软雅黑" panose="020B0503020204020204" pitchFamily="34" charset="-122"/>
                  <a:ea typeface="微软雅黑" panose="020B0503020204020204" pitchFamily="34" charset="-122"/>
                  <a:hlinkClick r:id="rId8"/>
                </a:rPr>
                <a:t>吴恩达</a:t>
              </a:r>
              <a:endParaRPr lang="zh-TW" altLang="en-US" sz="3600" dirty="0">
                <a:solidFill>
                  <a:srgbClr val="0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18527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3416</TotalTime>
  <Words>2415</Words>
  <Application>Microsoft Office PowerPoint</Application>
  <PresentationFormat>自定义</PresentationFormat>
  <Paragraphs>184</Paragraphs>
  <Slides>23</Slides>
  <Notes>14</Notes>
  <HiddenSlides>2</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23</vt:i4>
      </vt:variant>
    </vt:vector>
  </HeadingPairs>
  <TitlesOfParts>
    <vt:vector size="37" baseType="lpstr">
      <vt:lpstr>-apple-system</vt:lpstr>
      <vt:lpstr>AlibabaPuHuiTi-Heavy</vt:lpstr>
      <vt:lpstr>微软雅黑 Light</vt:lpstr>
      <vt:lpstr>PingFang SC</vt:lpstr>
      <vt:lpstr>Microsoft YaHei UI</vt:lpstr>
      <vt:lpstr>Aptos</vt:lpstr>
      <vt:lpstr>AlibabaPuHuiTi-Regular</vt:lpstr>
      <vt:lpstr>AlibabaPuHuiTi-Bold</vt:lpstr>
      <vt:lpstr>等线</vt:lpstr>
      <vt:lpstr>Arial</vt:lpstr>
      <vt:lpstr>微软雅黑</vt:lpstr>
      <vt:lpstr>Alibaba PuHuiTi 2.0 95 ExtraBol</vt:lpstr>
      <vt:lpstr>Office Theme</vt:lpstr>
      <vt:lpstr>自定义设计方案</vt:lpstr>
      <vt:lpstr>【开源新生活】解读</vt:lpstr>
      <vt:lpstr>PowerPoint 演示文稿</vt:lpstr>
      <vt:lpstr>PowerPoint 演示文稿</vt:lpstr>
      <vt:lpstr>开源新生活</vt:lpstr>
      <vt:lpstr>PowerPoint 演示文稿</vt:lpstr>
      <vt:lpstr>AI 的旅程</vt:lpstr>
      <vt:lpstr>AI 封神榜</vt:lpstr>
      <vt:lpstr>AI 封神榜</vt:lpstr>
      <vt:lpstr>AI 封神榜</vt:lpstr>
      <vt:lpstr>AI 的机遇与挑战</vt:lpstr>
      <vt:lpstr>压缩的 21 世纪</vt:lpstr>
      <vt:lpstr>丰潮将至</vt:lpstr>
      <vt:lpstr>PowerPoint 演示文稿</vt:lpstr>
      <vt:lpstr>生命游戏</vt:lpstr>
      <vt:lpstr>PowerPoint 演示文稿</vt:lpstr>
      <vt:lpstr>熵增定律</vt:lpstr>
      <vt:lpstr>生命以负熵为生</vt:lpstr>
      <vt:lpstr>PowerPoint 演示文稿</vt:lpstr>
      <vt:lpstr>下一步：智能公民的兴起</vt:lpstr>
      <vt:lpstr>下一步？</vt:lpstr>
      <vt:lpstr>PowerPoint 演示文稿</vt:lpstr>
      <vt:lpstr>动态定位</vt:lpstr>
      <vt:lpstr>变速分层理论（Pace Layer）</vt:lpstr>
    </vt:vector>
  </TitlesOfParts>
  <Company>稿定设计</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稿定设计 ppt</dc:title>
  <dc:subject>www.gaoding.com</dc:subject>
  <dc:creator>稿定设计</dc:creator>
  <cp:lastModifiedBy>Ted Liu</cp:lastModifiedBy>
  <cp:revision>5</cp:revision>
  <dcterms:created xsi:type="dcterms:W3CDTF">2024-10-09T12:56:21Z</dcterms:created>
  <dcterms:modified xsi:type="dcterms:W3CDTF">2024-11-01T12:52:38Z</dcterms:modified>
</cp:coreProperties>
</file>