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heme/theme2.xml" ContentType="application/vnd.openxmlformats-officedocument.them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844" r:id="rId4"/>
    <p:sldId id="850" r:id="rId5"/>
    <p:sldId id="5731" r:id="rId6"/>
    <p:sldId id="11089407" r:id="rId7"/>
    <p:sldId id="5698" r:id="rId8"/>
    <p:sldId id="5722" r:id="rId9"/>
    <p:sldId id="11089400" r:id="rId10"/>
    <p:sldId id="5727" r:id="rId11"/>
    <p:sldId id="5742" r:id="rId12"/>
    <p:sldId id="6457" r:id="rId13"/>
    <p:sldId id="6454" r:id="rId14"/>
    <p:sldId id="11089401" r:id="rId15"/>
    <p:sldId id="6461" r:id="rId16"/>
    <p:sldId id="6077" r:id="rId17"/>
    <p:sldId id="6373" r:id="rId18"/>
    <p:sldId id="6445" r:id="rId19"/>
    <p:sldId id="6388" r:id="rId20"/>
    <p:sldId id="11089408" r:id="rId21"/>
    <p:sldId id="11089402" r:id="rId22"/>
    <p:sldId id="11089403" r:id="rId23"/>
    <p:sldId id="11089405" r:id="rId24"/>
    <p:sldId id="11089409" r:id="rId25"/>
    <p:sldId id="11089406" r:id="rId26"/>
    <p:sldId id="6447" r:id="rId27"/>
    <p:sldId id="849" r:id="rId28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185"/>
    <a:srgbClr val="A5D7F2"/>
    <a:srgbClr val="FFE5CB"/>
    <a:srgbClr val="6EAAC6"/>
    <a:srgbClr val="5AB0D8"/>
    <a:srgbClr val="36A9E3"/>
    <a:srgbClr val="B7DFF4"/>
    <a:srgbClr val="3B87B0"/>
    <a:srgbClr val="FFF0E1"/>
    <a:srgbClr val="FFD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41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C20CB-3250-4EB1-88FD-D95887C63C53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F1ADF-B09C-4EA2-B027-1DD176C989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FF64E-0266-9447-ACBE-94E580ED2511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73957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这就是我们的</a:t>
            </a:r>
            <a:r>
              <a:rPr lang="en-US" altLang="zh-CN" dirty="0"/>
              <a:t>RVspace 2.0</a:t>
            </a:r>
            <a:r>
              <a:rPr lang="zh-CN" altLang="en-US" dirty="0"/>
              <a:t>，及其包含的所有资源模块和体验模块。在这里，我诚挚地邀请大家体验赛昉科技新版</a:t>
            </a:r>
            <a:r>
              <a:rPr lang="en-US" altLang="zh-CN" dirty="0"/>
              <a:t>RVspace</a:t>
            </a:r>
            <a:r>
              <a:rPr lang="zh-CN" altLang="en-US" dirty="0"/>
              <a:t>生态社区官网，并探索我们的各类资源，关注知乎，</a:t>
            </a:r>
            <a:r>
              <a:rPr lang="en-US" altLang="zh-CN" dirty="0"/>
              <a:t>B</a:t>
            </a:r>
            <a:r>
              <a:rPr lang="zh-CN" altLang="en-US" dirty="0"/>
              <a:t>站等社交渠道，并注册成为论坛用户，</a:t>
            </a:r>
            <a:r>
              <a:rPr lang="en-US" altLang="zh-CN" dirty="0"/>
              <a:t>RISC-V</a:t>
            </a:r>
            <a:r>
              <a:rPr lang="zh-CN" altLang="en-US"/>
              <a:t>首例一站式用户体验中心，等你来体验！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FF64E-0266-9447-ACBE-94E580ED2511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24701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FF64E-0266-9447-ACBE-94E580ED2511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25829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FF64E-0266-9447-ACBE-94E580ED2511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30781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2021</a:t>
            </a:r>
            <a:r>
              <a:rPr lang="zh-CN" altLang="en-US" dirty="0"/>
              <a:t>年，赛昉科技发布了昉</a:t>
            </a:r>
            <a:r>
              <a:rPr lang="en-US" altLang="zh-CN" dirty="0"/>
              <a:t>·</a:t>
            </a:r>
            <a:r>
              <a:rPr lang="zh-CN" altLang="en-US" dirty="0"/>
              <a:t>星光 </a:t>
            </a:r>
            <a:r>
              <a:rPr lang="en-US" altLang="zh-CN" dirty="0"/>
              <a:t>2</a:t>
            </a:r>
            <a:r>
              <a:rPr lang="zh-CN" altLang="en-US" dirty="0"/>
              <a:t>开发板这一业界领先的</a:t>
            </a:r>
            <a:r>
              <a:rPr lang="en-US" altLang="zh-CN" dirty="0"/>
              <a:t>RISC-V</a:t>
            </a:r>
            <a:r>
              <a:rPr lang="zh-CN" altLang="en-US" dirty="0"/>
              <a:t>硬件平台，发布以来，赛昉科技主导并进行了</a:t>
            </a:r>
            <a:r>
              <a:rPr lang="en-US" altLang="zh-CN" dirty="0"/>
              <a:t>Debian</a:t>
            </a:r>
            <a:r>
              <a:rPr lang="zh-CN" altLang="en-US" dirty="0"/>
              <a:t>的适配工作，总计发布了</a:t>
            </a:r>
            <a:r>
              <a:rPr lang="en-US" altLang="zh-CN" dirty="0"/>
              <a:t>5</a:t>
            </a:r>
            <a:r>
              <a:rPr lang="zh-CN" altLang="en-US" dirty="0"/>
              <a:t>个版本，先后引入了</a:t>
            </a:r>
            <a:r>
              <a:rPr lang="en-US" altLang="zh-CN" dirty="0"/>
              <a:t>Firefox</a:t>
            </a:r>
            <a:r>
              <a:rPr lang="zh-CN" altLang="en-US" dirty="0"/>
              <a:t>，</a:t>
            </a:r>
            <a:r>
              <a:rPr lang="en-US" altLang="zh-CN" dirty="0"/>
              <a:t>LibreOffice</a:t>
            </a:r>
            <a:r>
              <a:rPr lang="zh-CN" altLang="en-US" dirty="0"/>
              <a:t>，基于</a:t>
            </a:r>
            <a:r>
              <a:rPr lang="en-US" altLang="zh-CN" dirty="0"/>
              <a:t>SD</a:t>
            </a:r>
            <a:r>
              <a:rPr lang="zh-CN" altLang="en-US" dirty="0"/>
              <a:t>卡和</a:t>
            </a:r>
            <a:r>
              <a:rPr lang="en-US" altLang="zh-CN" dirty="0"/>
              <a:t>eMMC</a:t>
            </a:r>
            <a:r>
              <a:rPr lang="zh-CN" altLang="en-US" dirty="0"/>
              <a:t>卡启动，</a:t>
            </a:r>
            <a:r>
              <a:rPr lang="en-US" altLang="zh-CN" dirty="0"/>
              <a:t>Gnome</a:t>
            </a:r>
            <a:r>
              <a:rPr lang="zh-CN" altLang="en-US" dirty="0"/>
              <a:t>桌面，</a:t>
            </a:r>
            <a:r>
              <a:rPr lang="en-US" altLang="zh-CN" dirty="0" err="1"/>
              <a:t>openCV</a:t>
            </a:r>
            <a:r>
              <a:rPr lang="zh-CN" altLang="en-US" dirty="0"/>
              <a:t>和基于</a:t>
            </a:r>
            <a:r>
              <a:rPr lang="en-US" altLang="zh-CN" dirty="0"/>
              <a:t>NVMe SSD</a:t>
            </a:r>
            <a:r>
              <a:rPr lang="zh-CN" altLang="en-US" dirty="0"/>
              <a:t>启动等多项功能，并推动了</a:t>
            </a:r>
            <a:r>
              <a:rPr lang="en-US" altLang="zh-CN" dirty="0"/>
              <a:t>Debian</a:t>
            </a:r>
            <a:r>
              <a:rPr lang="zh-CN" altLang="en-US" dirty="0"/>
              <a:t>在今年</a:t>
            </a:r>
            <a:r>
              <a:rPr lang="en-US" altLang="zh-CN" dirty="0"/>
              <a:t>7</a:t>
            </a:r>
            <a:r>
              <a:rPr lang="zh-CN" altLang="en-US" dirty="0"/>
              <a:t>月将</a:t>
            </a:r>
            <a:r>
              <a:rPr lang="en-US" altLang="zh-CN" dirty="0"/>
              <a:t>RISC-V</a:t>
            </a:r>
            <a:r>
              <a:rPr lang="zh-CN" altLang="en-US" dirty="0"/>
              <a:t>纳入官方支持的指令集架构。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FF64E-0266-9447-ACBE-94E580ED2511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35808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与此同时，广大</a:t>
            </a:r>
            <a:r>
              <a:rPr lang="en-US" altLang="zh-CN" dirty="0"/>
              <a:t>RISC-V</a:t>
            </a:r>
            <a:r>
              <a:rPr lang="zh-CN" altLang="en-US" dirty="0"/>
              <a:t>社区及合作伙伴与赛昉科技一起通力合作，进行了各类操作系统和软件的适配。在大家的共同努力下，昉</a:t>
            </a:r>
            <a:r>
              <a:rPr lang="en-US" altLang="zh-CN" dirty="0"/>
              <a:t>·</a:t>
            </a:r>
            <a:r>
              <a:rPr lang="zh-CN" altLang="en-US" dirty="0"/>
              <a:t>星光 </a:t>
            </a:r>
            <a:r>
              <a:rPr lang="en-US" altLang="zh-CN" dirty="0"/>
              <a:t>2</a:t>
            </a:r>
            <a:r>
              <a:rPr lang="zh-CN" altLang="en-US" dirty="0"/>
              <a:t>开发板分别适配了</a:t>
            </a:r>
            <a:r>
              <a:rPr lang="en-US" altLang="zh-CN" dirty="0" err="1"/>
              <a:t>openKylin</a:t>
            </a:r>
            <a:r>
              <a:rPr lang="zh-CN" altLang="en-US" dirty="0"/>
              <a:t>， </a:t>
            </a:r>
            <a:r>
              <a:rPr lang="en-US" altLang="zh-CN" dirty="0"/>
              <a:t>openEuler</a:t>
            </a:r>
            <a:r>
              <a:rPr lang="zh-CN" altLang="en-US" dirty="0"/>
              <a:t>，</a:t>
            </a:r>
            <a:r>
              <a:rPr lang="en-US" altLang="zh-CN" dirty="0"/>
              <a:t>openSUSE</a:t>
            </a:r>
            <a:r>
              <a:rPr lang="zh-CN" altLang="en-US" dirty="0"/>
              <a:t>，</a:t>
            </a:r>
            <a:r>
              <a:rPr lang="en-US" altLang="zh-CN" dirty="0"/>
              <a:t>Ubuntu Server</a:t>
            </a:r>
            <a:r>
              <a:rPr lang="zh-CN" altLang="en-US" dirty="0"/>
              <a:t>，</a:t>
            </a:r>
            <a:r>
              <a:rPr lang="en-US" altLang="zh-CN" dirty="0"/>
              <a:t>UEFI</a:t>
            </a:r>
            <a:r>
              <a:rPr lang="zh-CN" altLang="en-US" dirty="0"/>
              <a:t>，</a:t>
            </a:r>
            <a:r>
              <a:rPr lang="en-US" altLang="zh-CN" dirty="0" err="1"/>
              <a:t>deepin</a:t>
            </a:r>
            <a:r>
              <a:rPr lang="zh-CN" altLang="en-US" dirty="0"/>
              <a:t>等操作系统和软件，并于</a:t>
            </a:r>
            <a:r>
              <a:rPr lang="en-US" altLang="zh-CN" dirty="0"/>
              <a:t>2023</a:t>
            </a:r>
            <a:r>
              <a:rPr lang="zh-CN" altLang="en-US" dirty="0"/>
              <a:t>年</a:t>
            </a:r>
            <a:r>
              <a:rPr lang="en-US" altLang="zh-CN" dirty="0"/>
              <a:t>7</a:t>
            </a:r>
            <a:r>
              <a:rPr lang="zh-CN" altLang="en-US" dirty="0"/>
              <a:t>月推出多项活动，征集全球开发者，适配更多丰富的软件和应用场景。</a:t>
            </a:r>
            <a:endParaRPr lang="en-US" dirty="0"/>
          </a:p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FF64E-0266-9447-ACBE-94E580ED2511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7452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ea typeface="等线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4495F-FF3F-4113-9174-59D10D914A9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489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接下来，让我给大家介绍一项赛昉科技的重要生态创新 </a:t>
            </a:r>
            <a:r>
              <a:rPr lang="en-US" altLang="zh-CN" sz="20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– RVspace 2.0</a:t>
            </a:r>
            <a:r>
              <a:rPr lang="zh-CN" altLang="en-US" sz="20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。</a:t>
            </a:r>
            <a:r>
              <a:rPr lang="en-US" sz="20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2021</a:t>
            </a:r>
            <a:r>
              <a:rPr lang="zh-CN" sz="20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年</a:t>
            </a:r>
            <a:r>
              <a:rPr lang="zh-CN" altLang="en-US" sz="20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底，</a:t>
            </a:r>
            <a:r>
              <a:rPr lang="en-US" altLang="zh-CN" sz="1200" dirty="0">
                <a:ea typeface="+mn-lt"/>
                <a:cs typeface="Tahoma" panose="020B0604030504040204" pitchFamily="34" charset="0"/>
              </a:rPr>
              <a:t>RVspace</a:t>
            </a:r>
            <a:r>
              <a:rPr lang="zh-CN" altLang="en-US" sz="1200" dirty="0">
                <a:ea typeface="+mn-lt"/>
                <a:cs typeface="Tahoma" panose="020B0604030504040204" pitchFamily="34" charset="0"/>
              </a:rPr>
              <a:t>作为一个</a:t>
            </a:r>
            <a:r>
              <a:rPr lang="en-US" altLang="zh-CN" sz="1200" dirty="0">
                <a:ea typeface="+mn-lt"/>
                <a:cs typeface="Tahoma" panose="020B0604030504040204" pitchFamily="34" charset="0"/>
              </a:rPr>
              <a:t>RISC-V</a:t>
            </a:r>
            <a:r>
              <a:rPr lang="zh-CN" altLang="en-US" sz="1200" dirty="0">
                <a:ea typeface="+mn-lt"/>
                <a:cs typeface="Tahoma" panose="020B0604030504040204" pitchFamily="34" charset="0"/>
              </a:rPr>
              <a:t>社区论坛诞生了，截至</a:t>
            </a:r>
            <a:r>
              <a:rPr lang="en-US" altLang="zh-CN" sz="1200" dirty="0">
                <a:ea typeface="+mn-lt"/>
                <a:cs typeface="Tahoma" panose="020B0604030504040204" pitchFamily="34" charset="0"/>
              </a:rPr>
              <a:t>2023</a:t>
            </a:r>
            <a:r>
              <a:rPr lang="zh-CN" altLang="en-US" sz="1200" dirty="0">
                <a:ea typeface="+mn-lt"/>
                <a:cs typeface="Tahoma" panose="020B0604030504040204" pitchFamily="34" charset="0"/>
              </a:rPr>
              <a:t>年</a:t>
            </a:r>
            <a:r>
              <a:rPr lang="en-US" altLang="zh-CN" sz="1200" dirty="0">
                <a:ea typeface="+mn-lt"/>
                <a:cs typeface="Tahoma" panose="020B0604030504040204" pitchFamily="34" charset="0"/>
              </a:rPr>
              <a:t>8</a:t>
            </a:r>
            <a:r>
              <a:rPr lang="zh-CN" altLang="en-US" sz="1200" dirty="0">
                <a:ea typeface="+mn-lt"/>
                <a:cs typeface="Tahoma" panose="020B0604030504040204" pitchFamily="34" charset="0"/>
              </a:rPr>
              <a:t>月，</a:t>
            </a:r>
            <a:r>
              <a:rPr lang="en-US" sz="12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RVspace</a:t>
            </a:r>
            <a:r>
              <a:rPr lang="zh-CN" sz="12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累计注册用户已突破</a:t>
            </a:r>
            <a:r>
              <a:rPr lang="en-US" sz="2400" b="1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1200</a:t>
            </a:r>
            <a:r>
              <a:rPr lang="zh-CN" sz="12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人，月均浏览量已突破</a:t>
            </a:r>
            <a:r>
              <a:rPr lang="en-US" sz="2400" b="1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15</a:t>
            </a:r>
            <a:r>
              <a:rPr lang="zh-CN" sz="2400" b="1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万</a:t>
            </a:r>
            <a:r>
              <a:rPr lang="zh-CN" sz="12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，已经成为广大</a:t>
            </a:r>
            <a:r>
              <a:rPr lang="en-US" sz="12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RISC-V</a:t>
            </a:r>
            <a:r>
              <a:rPr lang="zh-CN" sz="12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开源板卡使用者，爱好者和开发者的重要汇集地。</a:t>
            </a:r>
            <a:endParaRPr lang="en-US" sz="1200" dirty="0">
              <a:effectLst/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今天，以上述成绩为基础，同时，为了破局</a:t>
            </a:r>
            <a:r>
              <a:rPr lang="en-US" altLang="zh-CN" dirty="0"/>
              <a:t>RISC-V</a:t>
            </a:r>
            <a:r>
              <a:rPr lang="zh-CN" altLang="en-US" dirty="0"/>
              <a:t>落地的生态难点，赛昉科技为您带来了崭新的</a:t>
            </a:r>
            <a:r>
              <a:rPr lang="en-US" altLang="zh-CN" dirty="0"/>
              <a:t>RVspace</a:t>
            </a:r>
            <a:r>
              <a:rPr lang="zh-CN" altLang="en-US" dirty="0"/>
              <a:t>社区，</a:t>
            </a:r>
            <a:r>
              <a:rPr lang="en-US" altLang="zh-CN" dirty="0"/>
              <a:t>RVspace 2.0</a:t>
            </a:r>
            <a:r>
              <a:rPr lang="zh-CN" altLang="en-US" dirty="0"/>
              <a:t>，即</a:t>
            </a:r>
            <a:r>
              <a:rPr lang="en-US" altLang="zh-CN" sz="1200" b="1" dirty="0">
                <a:ea typeface="+mn-lt"/>
                <a:cs typeface="Tahoma" panose="020B0604030504040204" pitchFamily="34" charset="0"/>
              </a:rPr>
              <a:t>RISC-V</a:t>
            </a:r>
            <a:r>
              <a:rPr lang="zh-CN" altLang="en-US" sz="1200" b="1" dirty="0">
                <a:ea typeface="+mn-lt"/>
                <a:cs typeface="Tahoma" panose="020B0604030504040204" pitchFamily="34" charset="0"/>
              </a:rPr>
              <a:t>首例一站式用户体验中心。</a:t>
            </a:r>
            <a:endParaRPr lang="en-US" sz="1200" b="1" dirty="0">
              <a:ea typeface="+mn-lt"/>
              <a:cs typeface="Tahoma" panose="020B0604030504040204" pitchFamily="34" charset="0"/>
            </a:endParaRPr>
          </a:p>
          <a:p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FF64E-0266-9447-ACBE-94E580ED2511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zh-CN" dirty="0"/>
              <a:t>RVspace 2.0 </a:t>
            </a:r>
            <a:r>
              <a:rPr lang="zh-CN" altLang="en-US" dirty="0"/>
              <a:t>主要可划分为资源模块和体验模块两大类型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在资源模块中，赛昉科技会罗列官方的各类资源。而体验模块则会以此为依托，激发社区开发者和用户广泛参与各类体验活动，使其创建更多，更加丰富的资源。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赛昉科技官方在再响应和收集这些资源，用于扩充和不断完善资源库。以资源为交流体验之本，以交流体验促进资源再生，这样就形成了一个有机的资源再生循环。</a:t>
            </a:r>
          </a:p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FF64E-0266-9447-ACBE-94E580ED2511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9732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RVspace 2.0</a:t>
            </a:r>
            <a:r>
              <a:rPr lang="zh-CN" altLang="en-US" dirty="0"/>
              <a:t>总共分为两大类型</a:t>
            </a:r>
            <a:r>
              <a:rPr lang="en-US" altLang="zh-CN" dirty="0"/>
              <a:t>8</a:t>
            </a:r>
            <a:r>
              <a:rPr lang="zh-CN" altLang="en-US" dirty="0"/>
              <a:t>大模块。第一类是资源模块，也就是图中标记为蓝色的模块，包括产品中心，代码中心，应用中心和文档中心。第二类是体验模块，也就是图中标记为橙色的模块，包括购买中心，合作中心，方案中心和交流中心。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FF64E-0266-9447-ACBE-94E580ED2511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49499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9.xml"/><Relationship Id="rId7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9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8.xml"/><Relationship Id="rId7" Type="http://schemas.openxmlformats.org/officeDocument/2006/relationships/image" Target="../media/image6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tags" Target="../tags/tag32.xml"/><Relationship Id="rId18" Type="http://schemas.openxmlformats.org/officeDocument/2006/relationships/image" Target="../media/image6.png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tags" Target="../tags/tag31.xml"/><Relationship Id="rId17" Type="http://schemas.openxmlformats.org/officeDocument/2006/relationships/image" Target="../media/image2.png"/><Relationship Id="rId2" Type="http://schemas.openxmlformats.org/officeDocument/2006/relationships/tags" Target="../tags/tag21.xml"/><Relationship Id="rId16" Type="http://schemas.openxmlformats.org/officeDocument/2006/relationships/image" Target="../media/image5.png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5" Type="http://schemas.openxmlformats.org/officeDocument/2006/relationships/tags" Target="../tags/tag24.xml"/><Relationship Id="rId15" Type="http://schemas.openxmlformats.org/officeDocument/2006/relationships/image" Target="../media/image10.png"/><Relationship Id="rId10" Type="http://schemas.openxmlformats.org/officeDocument/2006/relationships/tags" Target="../tags/tag29.xml"/><Relationship Id="rId19" Type="http://schemas.openxmlformats.org/officeDocument/2006/relationships/image" Target="../media/image7.png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756920" y="2160905"/>
            <a:ext cx="6134735" cy="1325880"/>
          </a:xfrm>
        </p:spPr>
        <p:txBody>
          <a:bodyPr/>
          <a:lstStyle>
            <a:lvl1pPr>
              <a:def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r>
              <a:rPr lang="zh-CN" altLang="en-US"/>
              <a:t>单击此处编辑</a:t>
            </a:r>
            <a:br>
              <a:rPr lang="zh-CN" altLang="en-US"/>
            </a:br>
            <a:r>
              <a:rPr lang="zh-CN" altLang="en-US"/>
              <a:t>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8200" y="534670"/>
            <a:ext cx="1807845" cy="608965"/>
          </a:xfrm>
          <a:prstGeom prst="rect">
            <a:avLst/>
          </a:prstGeom>
        </p:spPr>
      </p:pic>
      <p:sp>
        <p:nvSpPr>
          <p:cNvPr id="6" name="副标题 5"/>
          <p:cNvSpPr>
            <a:spLocks noGrp="1"/>
          </p:cNvSpPr>
          <p:nvPr>
            <p:ph type="subTitle" idx="1"/>
          </p:nvPr>
        </p:nvSpPr>
        <p:spPr>
          <a:xfrm>
            <a:off x="756920" y="3779520"/>
            <a:ext cx="6135370" cy="866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4">
            <a:alphaModFix amt="23000"/>
          </a:blip>
          <a:stretch>
            <a:fillRect/>
          </a:stretch>
        </p:blipFill>
        <p:spPr>
          <a:xfrm>
            <a:off x="3669665" y="-635"/>
            <a:ext cx="8421370" cy="6858000"/>
          </a:xfrm>
          <a:prstGeom prst="rect">
            <a:avLst/>
          </a:prstGeom>
        </p:spPr>
      </p:pic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38160" y="2495550"/>
            <a:ext cx="3727450" cy="4387215"/>
          </a:xfrm>
          <a:prstGeom prst="rect">
            <a:avLst/>
          </a:prstGeom>
        </p:spPr>
      </p:pic>
      <p:sp>
        <p:nvSpPr>
          <p:cNvPr id="8" name="内容占位符 7"/>
          <p:cNvSpPr>
            <a:spLocks noGrp="1"/>
          </p:cNvSpPr>
          <p:nvPr>
            <p:ph idx="13"/>
          </p:nvPr>
        </p:nvSpPr>
        <p:spPr>
          <a:xfrm>
            <a:off x="838200" y="561340"/>
            <a:ext cx="6901815" cy="561594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23" name="图片 22" descr="小O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33100" y="3560445"/>
            <a:ext cx="547370" cy="6172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9" name="椭圆 8"/>
          <p:cNvSpPr/>
          <p:nvPr userDrawn="1">
            <p:custDataLst>
              <p:tags r:id="rId2"/>
            </p:custDataLst>
          </p:nvPr>
        </p:nvSpPr>
        <p:spPr>
          <a:xfrm rot="5400000">
            <a:off x="1524000" y="154686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>
            <p:custDataLst>
              <p:tags r:id="rId3"/>
            </p:custDataLst>
          </p:nvPr>
        </p:nvSpPr>
        <p:spPr>
          <a:xfrm rot="19860000">
            <a:off x="7407275" y="5708015"/>
            <a:ext cx="220345" cy="220345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16E5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片 39" descr="山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352915" y="5782310"/>
            <a:ext cx="3825875" cy="1066165"/>
          </a:xfrm>
          <a:prstGeom prst="rect">
            <a:avLst/>
          </a:prstGeom>
        </p:spPr>
      </p:pic>
      <p:pic>
        <p:nvPicPr>
          <p:cNvPr id="41" name="图片 40" descr="山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flipH="1">
            <a:off x="635" y="4455160"/>
            <a:ext cx="2573020" cy="2484755"/>
          </a:xfrm>
          <a:prstGeom prst="rect">
            <a:avLst/>
          </a:prstGeom>
        </p:spPr>
      </p:pic>
      <p:sp>
        <p:nvSpPr>
          <p:cNvPr id="6" name="椭圆 5"/>
          <p:cNvSpPr/>
          <p:nvPr userDrawn="1">
            <p:custDataLst>
              <p:tags r:id="rId5"/>
            </p:custDataLst>
          </p:nvPr>
        </p:nvSpPr>
        <p:spPr>
          <a:xfrm rot="15300000">
            <a:off x="11108690" y="208153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pic>
        <p:nvPicPr>
          <p:cNvPr id="14" name="图片 13" descr="山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01355" y="5865495"/>
            <a:ext cx="3562350" cy="992505"/>
          </a:xfrm>
          <a:prstGeom prst="rect">
            <a:avLst/>
          </a:prstGeom>
        </p:spPr>
      </p:pic>
      <p:pic>
        <p:nvPicPr>
          <p:cNvPr id="20" name="图片 19" descr="山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8485" y="4309110"/>
            <a:ext cx="1453515" cy="25488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rcRect r="57922" b="63188"/>
          <a:stretch>
            <a:fillRect/>
          </a:stretch>
        </p:blipFill>
        <p:spPr>
          <a:xfrm>
            <a:off x="9862820" y="4866005"/>
            <a:ext cx="1934845" cy="1991995"/>
          </a:xfrm>
          <a:prstGeom prst="rect">
            <a:avLst/>
          </a:prstGeom>
        </p:spPr>
      </p:pic>
      <p:pic>
        <p:nvPicPr>
          <p:cNvPr id="42" name="图片 41" descr="山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104775" y="5579110"/>
            <a:ext cx="3269615" cy="21659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45185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rgbClr val="44518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7" name="图片 6" descr="山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2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>
            <p:custDataLst>
              <p:tags r:id="rId3"/>
            </p:custDataLst>
          </p:nvPr>
        </p:nvSpPr>
        <p:spPr>
          <a:xfrm rot="5400000">
            <a:off x="7940040" y="365125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>
            <p:custDataLst>
              <p:tags r:id="rId4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0"/>
          <p:cNvSpPr/>
          <p:nvPr userDrawn="1">
            <p:custDataLst>
              <p:tags r:id="rId1"/>
            </p:custDataLst>
          </p:nvPr>
        </p:nvSpPr>
        <p:spPr>
          <a:xfrm>
            <a:off x="1011945" y="3774594"/>
            <a:ext cx="26720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微信公众号：开源社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视频号：开源社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新浪微博：开源社</a:t>
            </a:r>
          </a:p>
          <a:p>
            <a:pPr algn="l">
              <a:lnSpc>
                <a:spcPct val="150000"/>
              </a:lnSpc>
            </a:pP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站：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KAIYUANSHE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0" name="Rectangle 50"/>
          <p:cNvSpPr/>
          <p:nvPr userDrawn="1">
            <p:custDataLst>
              <p:tags r:id="rId2"/>
            </p:custDataLst>
          </p:nvPr>
        </p:nvSpPr>
        <p:spPr>
          <a:xfrm>
            <a:off x="4531809" y="3774594"/>
            <a:ext cx="24053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简书：开源社</a:t>
            </a:r>
          </a:p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头条：开源社</a:t>
            </a: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Facebook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en-US" altLang="zh-CN" sz="1400" kern="1700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KaiyuansheChina</a:t>
            </a:r>
            <a:endParaRPr lang="en-US" altLang="zh-CN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Twitter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：开源社</a:t>
            </a: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8078470" y="3173095"/>
            <a:ext cx="1470025" cy="2292130"/>
            <a:chOff x="15532" y="5341"/>
            <a:chExt cx="2488" cy="3878"/>
          </a:xfrm>
        </p:grpSpPr>
        <p:sp>
          <p:nvSpPr>
            <p:cNvPr id="5" name="矩形 4"/>
            <p:cNvSpPr/>
            <p:nvPr>
              <p:custDataLst>
                <p:tags r:id="rId10"/>
              </p:custDataLst>
            </p:nvPr>
          </p:nvSpPr>
          <p:spPr>
            <a:xfrm>
              <a:off x="15583" y="6358"/>
              <a:ext cx="2371" cy="2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11"/>
              </p:custDataLst>
            </p:nvPr>
          </p:nvSpPr>
          <p:spPr>
            <a:xfrm>
              <a:off x="15532" y="8804"/>
              <a:ext cx="2488" cy="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rgbClr val="445185"/>
                  </a:solidFill>
                  <a:latin typeface="黑体" panose="02010609060101010101" charset="-122"/>
                  <a:ea typeface="黑体" panose="02010609060101010101" charset="-122"/>
                </a:rPr>
                <a:t>扫码关注开源社公众号</a:t>
              </a:r>
            </a:p>
          </p:txBody>
        </p:sp>
        <p:pic>
          <p:nvPicPr>
            <p:cNvPr id="38" name="图片 37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2" y="6380"/>
              <a:ext cx="2334" cy="2334"/>
            </a:xfrm>
            <a:prstGeom prst="rect">
              <a:avLst/>
            </a:prstGeom>
          </p:spPr>
        </p:pic>
        <p:pic>
          <p:nvPicPr>
            <p:cNvPr id="14" name="图片 13" descr="小O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 rot="20940000">
              <a:off x="16312" y="5341"/>
              <a:ext cx="980" cy="1105"/>
            </a:xfrm>
            <a:prstGeom prst="rect">
              <a:avLst/>
            </a:prstGeom>
          </p:spPr>
        </p:pic>
      </p:grp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4"/>
            </p:custDataLst>
          </p:nvPr>
        </p:nvSpPr>
        <p:spPr>
          <a:xfrm rot="1980000">
            <a:off x="7983220" y="1541780"/>
            <a:ext cx="300355" cy="306705"/>
          </a:xfrm>
          <a:prstGeom prst="ellipse">
            <a:avLst/>
          </a:prstGeom>
          <a:gradFill>
            <a:gsLst>
              <a:gs pos="10000">
                <a:srgbClr val="A5D7F2"/>
              </a:gs>
              <a:gs pos="84000">
                <a:srgbClr val="36A9E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 userDrawn="1">
            <p:custDataLst>
              <p:tags r:id="rId5"/>
            </p:custDataLst>
          </p:nvPr>
        </p:nvSpPr>
        <p:spPr>
          <a:xfrm rot="15300000">
            <a:off x="11022330" y="2157730"/>
            <a:ext cx="292100" cy="292100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山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-706755" y="5791835"/>
            <a:ext cx="3825875" cy="1066165"/>
          </a:xfrm>
          <a:prstGeom prst="rect">
            <a:avLst/>
          </a:prstGeom>
        </p:spPr>
      </p:pic>
      <p:sp>
        <p:nvSpPr>
          <p:cNvPr id="15" name="椭圆 14"/>
          <p:cNvSpPr/>
          <p:nvPr userDrawn="1">
            <p:custDataLst>
              <p:tags r:id="rId7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 descr="山2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9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>
          <a:xfrm>
            <a:off x="1012190" y="830580"/>
            <a:ext cx="5925820" cy="246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0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08D9-F0B1-D749-B2AB-825935940C7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34953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99A3A-7869-41F2-BAD1-8578154A79BE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5" name="文本框 24"/>
          <p:cNvSpPr txBox="1"/>
          <p:nvPr userDrawn="1">
            <p:custDataLst>
              <p:tags r:id="rId10"/>
            </p:custDataLst>
          </p:nvPr>
        </p:nvSpPr>
        <p:spPr>
          <a:xfrm>
            <a:off x="3466187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第八届中国开源年会</a:t>
            </a:r>
          </a:p>
        </p:txBody>
      </p:sp>
      <p:sp>
        <p:nvSpPr>
          <p:cNvPr id="26" name="文本框 25"/>
          <p:cNvSpPr txBox="1"/>
          <p:nvPr userDrawn="1">
            <p:custDataLst>
              <p:tags r:id="rId11"/>
            </p:custDataLst>
          </p:nvPr>
        </p:nvSpPr>
        <p:spPr>
          <a:xfrm>
            <a:off x="583692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开源：川流不息、山海相映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21" Type="http://schemas.openxmlformats.org/officeDocument/2006/relationships/image" Target="../media/image39.jpe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18" Type="http://schemas.openxmlformats.org/officeDocument/2006/relationships/image" Target="../media/image67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70.svg"/><Relationship Id="rId7" Type="http://schemas.openxmlformats.org/officeDocument/2006/relationships/image" Target="../media/image56.svg"/><Relationship Id="rId12" Type="http://schemas.openxmlformats.org/officeDocument/2006/relationships/image" Target="../media/image61.png"/><Relationship Id="rId17" Type="http://schemas.openxmlformats.org/officeDocument/2006/relationships/image" Target="../media/image66.svg"/><Relationship Id="rId2" Type="http://schemas.openxmlformats.org/officeDocument/2006/relationships/tags" Target="../tags/tag42.xml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tags" Target="../tags/tag41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53.png"/><Relationship Id="rId15" Type="http://schemas.openxmlformats.org/officeDocument/2006/relationships/image" Target="../media/image64.svg"/><Relationship Id="rId10" Type="http://schemas.openxmlformats.org/officeDocument/2006/relationships/image" Target="../media/image59.png"/><Relationship Id="rId19" Type="http://schemas.openxmlformats.org/officeDocument/2006/relationships/image" Target="../media/image68.sv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8.svg"/><Relationship Id="rId1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hyperlink" Target="https://rvspace.org/" TargetMode="External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10" Type="http://schemas.openxmlformats.org/officeDocument/2006/relationships/image" Target="../media/image53.pn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ebp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image" Target="../media/image92.jpe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9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RISC-V</a:t>
            </a:r>
            <a:r>
              <a:rPr lang="zh-CN" altLang="en-US" b="1" dirty="0">
                <a:solidFill>
                  <a:srgbClr val="363E7D"/>
                </a:solidFill>
              </a:rPr>
              <a:t>开放</a:t>
            </a: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硬件平台</a:t>
            </a:r>
            <a:b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</a:b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与开源生态社区建设</a:t>
            </a:r>
          </a:p>
        </p:txBody>
      </p:sp>
      <p:sp>
        <p:nvSpPr>
          <p:cNvPr id="14" name="副标题 13"/>
          <p:cNvSpPr>
            <a:spLocks noGrp="1"/>
          </p:cNvSpPr>
          <p:nvPr>
            <p:ph type="subTitle" idx="4294967295"/>
          </p:nvPr>
        </p:nvSpPr>
        <p:spPr>
          <a:xfrm>
            <a:off x="756920" y="3799840"/>
            <a:ext cx="6416040" cy="48260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演讲人</a:t>
            </a:r>
            <a: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b="1" dirty="0">
                <a:solidFill>
                  <a:srgbClr val="363E7D"/>
                </a:solidFill>
                <a:cs typeface="黑体" panose="02010609060101010101" charset="-122"/>
              </a:rPr>
              <a:t>赛昉科技</a:t>
            </a:r>
            <a: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RVspace</a:t>
            </a: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社区负责人 </a:t>
            </a:r>
            <a: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Allen Xue </a:t>
            </a:r>
            <a:endParaRPr lang="zh-CN" altLang="en-US" b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圆角矩形 16"/>
          <p:cNvSpPr/>
          <p:nvPr/>
        </p:nvSpPr>
        <p:spPr>
          <a:xfrm>
            <a:off x="1232034" y="990859"/>
            <a:ext cx="9788892" cy="5509327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bg1">
                <a:lumMod val="85000"/>
              </a:schemeClr>
            </a:solidFill>
            <a:prstDash val="sys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4531008" y="2112345"/>
            <a:ext cx="3237584" cy="3237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5326" y="2708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微软雅黑" panose="020B0503020204020204" pitchFamily="34" charset="-122"/>
                <a:sym typeface="微软雅黑" panose="020B0503020204020204" pitchFamily="34" charset="-122"/>
              </a:rPr>
              <a:t>RISC-V</a:t>
            </a:r>
            <a:r>
              <a:rPr lang="zh-CN" altLang="en-US" dirty="0">
                <a:latin typeface="微软雅黑" panose="020B0503020204020204" pitchFamily="34" charset="-122"/>
                <a:sym typeface="微软雅黑" panose="020B0503020204020204" pitchFamily="34" charset="-122"/>
              </a:rPr>
              <a:t>芯片平台 </a:t>
            </a:r>
            <a:r>
              <a:rPr lang="en-US" altLang="zh-CN" dirty="0">
                <a:latin typeface="微软雅黑" panose="020B0503020204020204" pitchFamily="34" charset="-122"/>
                <a:sym typeface="微软雅黑" panose="020B0503020204020204" pitchFamily="34" charset="-122"/>
              </a:rPr>
              <a:t>- JH7110</a:t>
            </a:r>
            <a:endParaRPr lang="zh-CN" altLang="en-US" dirty="0"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08D9-F0B1-D749-B2AB-825935940C7B}" type="slidenum">
              <a:rPr kumimoji="1"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</a:t>
            </a:fld>
            <a:endParaRPr kumimoji="1"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434335" y="2224556"/>
            <a:ext cx="5516627" cy="3104871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6959695" y="1107203"/>
            <a:ext cx="3143531" cy="1440000"/>
            <a:chOff x="7066486" y="994085"/>
            <a:chExt cx="3143531" cy="1440000"/>
          </a:xfrm>
        </p:grpSpPr>
        <p:sp>
          <p:nvSpPr>
            <p:cNvPr id="31" name="íṥ1iḑe"/>
            <p:cNvSpPr/>
            <p:nvPr/>
          </p:nvSpPr>
          <p:spPr>
            <a:xfrm>
              <a:off x="7450925" y="994085"/>
              <a:ext cx="2520000" cy="1440000"/>
            </a:xfrm>
            <a:prstGeom prst="round2DiagRect">
              <a:avLst>
                <a:gd name="adj1" fmla="val 33200"/>
                <a:gd name="adj2" fmla="val 0"/>
              </a:avLst>
            </a:prstGeom>
            <a:solidFill>
              <a:srgbClr val="1F74AD"/>
            </a:solidFill>
            <a:ln w="605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2" name="í$ļïḍe"/>
            <p:cNvSpPr/>
            <p:nvPr/>
          </p:nvSpPr>
          <p:spPr>
            <a:xfrm>
              <a:off x="7690018" y="1051294"/>
              <a:ext cx="2519999" cy="5566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b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r>
                <a:rPr kumimoji="1" lang="zh-CN" altLang="en-US" sz="2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图形视频处理</a:t>
              </a:r>
              <a:endParaRPr kumimoji="1" lang="en-US" altLang="zh-CN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3" name="iṥḻiďè"/>
            <p:cNvSpPr/>
            <p:nvPr/>
          </p:nvSpPr>
          <p:spPr>
            <a:xfrm>
              <a:off x="7690019" y="1473091"/>
              <a:ext cx="2324237" cy="9133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marL="0" indent="0">
                <a:lnSpc>
                  <a:spcPct val="150000"/>
                </a:lnSpc>
                <a:spcBef>
                  <a:spcPts val="0"/>
                </a:spcBef>
                <a:buClr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微软雅黑" panose="020B0503020204020204" pitchFamily="34" charset="-122"/>
                </a:rPr>
                <a:t>自有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微软雅黑" panose="020B0503020204020204" pitchFamily="34" charset="-122"/>
                </a:rPr>
                <a:t>ISP,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微软雅黑" panose="020B0503020204020204" pitchFamily="34" charset="-122"/>
                </a:rPr>
                <a:t>IMG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微软雅黑" panose="020B0503020204020204" pitchFamily="34" charset="-122"/>
                </a:rPr>
                <a:t>3D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微软雅黑" panose="020B0503020204020204" pitchFamily="34" charset="-122"/>
                </a:rPr>
                <a:t>GPU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微软雅黑" panose="020B0503020204020204" pitchFamily="34" charset="-122"/>
                </a:rPr>
                <a:t>,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微软雅黑" panose="020B0503020204020204" pitchFamily="34" charset="-122"/>
                </a:rPr>
                <a:t>H264/265 Codec</a:t>
              </a:r>
            </a:p>
          </p:txBody>
        </p:sp>
        <p:sp>
          <p:nvSpPr>
            <p:cNvPr id="34" name="îš1ïďê"/>
            <p:cNvSpPr txBox="1"/>
            <p:nvPr/>
          </p:nvSpPr>
          <p:spPr>
            <a:xfrm>
              <a:off x="7066486" y="1346267"/>
              <a:ext cx="540000" cy="540000"/>
            </a:xfrm>
            <a:prstGeom prst="roundRect">
              <a:avLst/>
            </a:prstGeom>
            <a:solidFill>
              <a:srgbClr val="1F74AD"/>
            </a:solidFill>
          </p:spPr>
          <p:txBody>
            <a:bodyPr wrap="none" lIns="108000" tIns="108000" rIns="108000" bIns="108000" rtlCol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2000" b="1" dirty="0">
                <a:noFill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964182" y="2994516"/>
            <a:ext cx="2899038" cy="1556328"/>
            <a:chOff x="8160718" y="3058650"/>
            <a:chExt cx="2899038" cy="1556328"/>
          </a:xfrm>
        </p:grpSpPr>
        <p:sp>
          <p:nvSpPr>
            <p:cNvPr id="27" name="išḷíḍe"/>
            <p:cNvSpPr/>
            <p:nvPr/>
          </p:nvSpPr>
          <p:spPr>
            <a:xfrm>
              <a:off x="8539756" y="3058650"/>
              <a:ext cx="2520000" cy="1440000"/>
            </a:xfrm>
            <a:prstGeom prst="round2DiagRect">
              <a:avLst>
                <a:gd name="adj1" fmla="val 33200"/>
                <a:gd name="adj2" fmla="val 0"/>
              </a:avLst>
            </a:prstGeom>
            <a:solidFill>
              <a:srgbClr val="1F74AD"/>
            </a:solidFill>
            <a:ln w="605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8" name="îśḻïḋê"/>
            <p:cNvSpPr/>
            <p:nvPr/>
          </p:nvSpPr>
          <p:spPr>
            <a:xfrm>
              <a:off x="8789889" y="3076451"/>
              <a:ext cx="1853472" cy="5566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b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r>
                <a:rPr kumimoji="1" lang="zh-CN" altLang="en-US" sz="2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系统总线</a:t>
              </a:r>
              <a:endParaRPr kumimoji="1" lang="en-US" altLang="zh-CN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9" name="iśļîḍe"/>
            <p:cNvSpPr/>
            <p:nvPr/>
          </p:nvSpPr>
          <p:spPr>
            <a:xfrm>
              <a:off x="8789889" y="3467768"/>
              <a:ext cx="2269867" cy="11472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kumimoji="1"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2800Mbps 32bit</a:t>
              </a:r>
              <a:r>
                <a:rPr kumimoji="1"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，</a:t>
              </a:r>
              <a:r>
                <a:rPr kumimoji="1"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LPDDR4/LPDDR3/</a:t>
              </a:r>
            </a:p>
            <a:p>
              <a:pPr>
                <a:lnSpc>
                  <a:spcPct val="130000"/>
                </a:lnSpc>
              </a:pPr>
              <a:r>
                <a:rPr kumimoji="1"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DDR4/DDR3</a:t>
              </a:r>
            </a:p>
          </p:txBody>
        </p:sp>
        <p:sp>
          <p:nvSpPr>
            <p:cNvPr id="30" name="iSḻíḑé"/>
            <p:cNvSpPr txBox="1"/>
            <p:nvPr/>
          </p:nvSpPr>
          <p:spPr>
            <a:xfrm>
              <a:off x="8160718" y="3362875"/>
              <a:ext cx="540000" cy="540000"/>
            </a:xfrm>
            <a:prstGeom prst="roundRect">
              <a:avLst/>
            </a:prstGeom>
            <a:solidFill>
              <a:srgbClr val="1F74AD"/>
            </a:solidFill>
          </p:spPr>
          <p:txBody>
            <a:bodyPr wrap="none" lIns="108000" tIns="108000" rIns="108000" bIns="108000" rtlCol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2000" b="1" dirty="0">
                <a:noFill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180865" y="4885170"/>
            <a:ext cx="3128961" cy="1534524"/>
            <a:chOff x="7081056" y="5044640"/>
            <a:chExt cx="3128961" cy="1534524"/>
          </a:xfrm>
        </p:grpSpPr>
        <p:sp>
          <p:nvSpPr>
            <p:cNvPr id="23" name="íşḻîḑe"/>
            <p:cNvSpPr/>
            <p:nvPr/>
          </p:nvSpPr>
          <p:spPr>
            <a:xfrm>
              <a:off x="7440718" y="5044640"/>
              <a:ext cx="2520000" cy="1440000"/>
            </a:xfrm>
            <a:prstGeom prst="round2DiagRect">
              <a:avLst>
                <a:gd name="adj1" fmla="val 33200"/>
                <a:gd name="adj2" fmla="val 0"/>
              </a:avLst>
            </a:prstGeom>
            <a:solidFill>
              <a:srgbClr val="1F74AD"/>
            </a:solidFill>
            <a:ln w="605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4" name="îṩlïḍé"/>
            <p:cNvSpPr/>
            <p:nvPr/>
          </p:nvSpPr>
          <p:spPr>
            <a:xfrm>
              <a:off x="7690019" y="5101597"/>
              <a:ext cx="2519998" cy="5566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b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r>
                <a:rPr kumimoji="1" lang="zh-CN" altLang="en-US" sz="2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外围设备接口</a:t>
              </a:r>
              <a:endParaRPr kumimoji="1" lang="en-US" altLang="zh-CN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5" name="íŝļiḑé"/>
            <p:cNvSpPr/>
            <p:nvPr/>
          </p:nvSpPr>
          <p:spPr>
            <a:xfrm>
              <a:off x="7690020" y="5431954"/>
              <a:ext cx="2280906" cy="11472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kumimoji="1"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PCIE,HDMI,MIPI,USB3.0/2.0 Host/Device, </a:t>
              </a:r>
              <a:r>
                <a:rPr kumimoji="1"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以太网 </a:t>
              </a:r>
              <a:r>
                <a:rPr kumimoji="1"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1Gbps</a:t>
              </a:r>
            </a:p>
          </p:txBody>
        </p:sp>
        <p:sp>
          <p:nvSpPr>
            <p:cNvPr id="26" name="íṥļïdè"/>
            <p:cNvSpPr txBox="1"/>
            <p:nvPr/>
          </p:nvSpPr>
          <p:spPr>
            <a:xfrm>
              <a:off x="7081056" y="5388021"/>
              <a:ext cx="540000" cy="540000"/>
            </a:xfrm>
            <a:prstGeom prst="roundRect">
              <a:avLst/>
            </a:prstGeom>
            <a:solidFill>
              <a:srgbClr val="1F74AD"/>
            </a:solidFill>
          </p:spPr>
          <p:txBody>
            <a:bodyPr wrap="none" lIns="108000" tIns="108000" rIns="108000" bIns="108000" rtlCol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2000" b="1" dirty="0">
                <a:noFill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199480" y="1119984"/>
            <a:ext cx="2899870" cy="1536754"/>
            <a:chOff x="2172743" y="996509"/>
            <a:chExt cx="2899870" cy="1536754"/>
          </a:xfrm>
        </p:grpSpPr>
        <p:sp>
          <p:nvSpPr>
            <p:cNvPr id="19" name="íṡľîďè"/>
            <p:cNvSpPr/>
            <p:nvPr/>
          </p:nvSpPr>
          <p:spPr>
            <a:xfrm>
              <a:off x="2172743" y="996509"/>
              <a:ext cx="2520000" cy="1440000"/>
            </a:xfrm>
            <a:prstGeom prst="round2DiagRect">
              <a:avLst>
                <a:gd name="adj1" fmla="val 33200"/>
                <a:gd name="adj2" fmla="val 0"/>
              </a:avLst>
            </a:prstGeom>
            <a:solidFill>
              <a:srgbClr val="1F74AD"/>
            </a:solidFill>
            <a:ln w="605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0" name="iŝḻîďê"/>
            <p:cNvSpPr/>
            <p:nvPr/>
          </p:nvSpPr>
          <p:spPr>
            <a:xfrm flipH="1">
              <a:off x="2510543" y="1030748"/>
              <a:ext cx="1853472" cy="5566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b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r>
                <a:rPr kumimoji="1" lang="zh-CN" altLang="en-US" sz="2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处理器</a:t>
              </a:r>
              <a:endParaRPr kumimoji="1" lang="en-US" altLang="zh-CN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1" name="îṡļíďê"/>
            <p:cNvSpPr/>
            <p:nvPr/>
          </p:nvSpPr>
          <p:spPr>
            <a:xfrm flipH="1">
              <a:off x="2491589" y="1386053"/>
              <a:ext cx="2303930" cy="11472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kumimoji="1"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高性能四核</a:t>
              </a:r>
              <a:r>
                <a:rPr kumimoji="1"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RISC-V CPU</a:t>
              </a:r>
              <a:r>
                <a:rPr kumimoji="1"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，</a:t>
              </a:r>
              <a:r>
                <a:rPr kumimoji="1"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2MB L2 cache</a:t>
              </a:r>
              <a:r>
                <a:rPr kumimoji="1"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，主频可达</a:t>
              </a:r>
              <a:r>
                <a:rPr kumimoji="1"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1.5GHz</a:t>
              </a:r>
            </a:p>
          </p:txBody>
        </p:sp>
        <p:sp>
          <p:nvSpPr>
            <p:cNvPr id="22" name="ïš1iďè"/>
            <p:cNvSpPr txBox="1"/>
            <p:nvPr/>
          </p:nvSpPr>
          <p:spPr>
            <a:xfrm>
              <a:off x="4532613" y="1337718"/>
              <a:ext cx="540000" cy="540000"/>
            </a:xfrm>
            <a:prstGeom prst="roundRect">
              <a:avLst/>
            </a:prstGeom>
            <a:solidFill>
              <a:srgbClr val="1F74AD"/>
            </a:solidFill>
          </p:spPr>
          <p:txBody>
            <a:bodyPr wrap="none" lIns="108000" tIns="108000" rIns="108000" bIns="108000" rtlCol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2000" b="1" dirty="0">
                <a:noFill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460036" y="3046282"/>
            <a:ext cx="2881453" cy="1440000"/>
            <a:chOff x="1435572" y="3058650"/>
            <a:chExt cx="2881453" cy="1440000"/>
          </a:xfrm>
        </p:grpSpPr>
        <p:sp>
          <p:nvSpPr>
            <p:cNvPr id="15" name="ïšḷîḓé"/>
            <p:cNvSpPr/>
            <p:nvPr/>
          </p:nvSpPr>
          <p:spPr>
            <a:xfrm>
              <a:off x="1435572" y="3058650"/>
              <a:ext cx="2520000" cy="1440000"/>
            </a:xfrm>
            <a:prstGeom prst="round2DiagRect">
              <a:avLst>
                <a:gd name="adj1" fmla="val 33200"/>
                <a:gd name="adj2" fmla="val 0"/>
              </a:avLst>
            </a:prstGeom>
            <a:solidFill>
              <a:srgbClr val="1F74AD"/>
            </a:solidFill>
            <a:ln w="605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6" name="isḻíďê"/>
            <p:cNvSpPr/>
            <p:nvPr/>
          </p:nvSpPr>
          <p:spPr>
            <a:xfrm flipH="1">
              <a:off x="1747067" y="3127586"/>
              <a:ext cx="1853472" cy="5566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b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r>
                <a:rPr kumimoji="1" lang="zh-CN" altLang="en-US" sz="2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制程工艺</a:t>
              </a:r>
              <a:endParaRPr kumimoji="1" lang="en-US" altLang="zh-CN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7" name="îṣļîdé"/>
            <p:cNvSpPr/>
            <p:nvPr/>
          </p:nvSpPr>
          <p:spPr>
            <a:xfrm flipH="1">
              <a:off x="1740505" y="3498248"/>
              <a:ext cx="2185304" cy="8271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kumimoji="1"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成熟的</a:t>
              </a:r>
              <a:r>
                <a:rPr kumimoji="1"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TSMC 28nm HPC+</a:t>
              </a:r>
            </a:p>
          </p:txBody>
        </p:sp>
        <p:sp>
          <p:nvSpPr>
            <p:cNvPr id="18" name="ïšliďê"/>
            <p:cNvSpPr txBox="1"/>
            <p:nvPr/>
          </p:nvSpPr>
          <p:spPr>
            <a:xfrm>
              <a:off x="3777025" y="3333722"/>
              <a:ext cx="540000" cy="540000"/>
            </a:xfrm>
            <a:prstGeom prst="roundRect">
              <a:avLst/>
            </a:prstGeom>
            <a:solidFill>
              <a:srgbClr val="1F74AD"/>
            </a:solidFill>
          </p:spPr>
          <p:txBody>
            <a:bodyPr wrap="none" lIns="108000" tIns="108000" rIns="108000" bIns="108000" rtlCol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2000" b="1" dirty="0">
                <a:noFill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005088" y="4929987"/>
            <a:ext cx="2908784" cy="1440000"/>
            <a:chOff x="2517025" y="5044640"/>
            <a:chExt cx="2908784" cy="1440000"/>
          </a:xfrm>
        </p:grpSpPr>
        <p:sp>
          <p:nvSpPr>
            <p:cNvPr id="11" name="íṥḻîdé"/>
            <p:cNvSpPr/>
            <p:nvPr/>
          </p:nvSpPr>
          <p:spPr>
            <a:xfrm>
              <a:off x="2517025" y="5044640"/>
              <a:ext cx="2520000" cy="1440000"/>
            </a:xfrm>
            <a:prstGeom prst="round2DiagRect">
              <a:avLst>
                <a:gd name="adj1" fmla="val 33200"/>
                <a:gd name="adj2" fmla="val 0"/>
              </a:avLst>
            </a:prstGeom>
            <a:solidFill>
              <a:srgbClr val="1F74AD"/>
            </a:solidFill>
            <a:ln w="605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2" name="iš1ídê"/>
            <p:cNvSpPr/>
            <p:nvPr/>
          </p:nvSpPr>
          <p:spPr>
            <a:xfrm flipH="1">
              <a:off x="2767889" y="5101597"/>
              <a:ext cx="1853472" cy="5566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b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r>
                <a:rPr kumimoji="1" lang="zh-CN" altLang="en-US" sz="2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操作系统</a:t>
              </a:r>
              <a:endParaRPr kumimoji="1" lang="en-US" altLang="zh-CN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3" name="ïṩḻiḑe"/>
            <p:cNvSpPr/>
            <p:nvPr/>
          </p:nvSpPr>
          <p:spPr>
            <a:xfrm flipH="1">
              <a:off x="2779416" y="5523394"/>
              <a:ext cx="1852105" cy="5070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kumimoji="1"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主流</a:t>
              </a:r>
              <a:r>
                <a:rPr kumimoji="1"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Linux</a:t>
              </a:r>
              <a:r>
                <a:rPr kumimoji="1"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发行版</a:t>
              </a:r>
              <a:endParaRPr kumimoji="1"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4" name="îṥlíḍè"/>
            <p:cNvSpPr txBox="1"/>
            <p:nvPr/>
          </p:nvSpPr>
          <p:spPr>
            <a:xfrm>
              <a:off x="4885809" y="5388021"/>
              <a:ext cx="540000" cy="540000"/>
            </a:xfrm>
            <a:prstGeom prst="roundRect">
              <a:avLst/>
            </a:prstGeom>
            <a:solidFill>
              <a:srgbClr val="1F74AD"/>
            </a:solidFill>
          </p:spPr>
          <p:txBody>
            <a:bodyPr wrap="none" lIns="108000" tIns="108000" rIns="108000" bIns="108000" rtlCol="0" anchor="ctr" anchorCtr="0">
              <a:noAutofit/>
            </a:bodyPr>
            <a:lstStyle>
              <a:defPPr>
                <a:defRPr lang="zh-CN"/>
              </a:defPPr>
              <a:lvl1pPr algn="ctr">
                <a:defRPr kumimoji="1" sz="2000" b="1">
                  <a:noFill/>
                </a:defRPr>
              </a:lvl1pPr>
            </a:lstStyle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9917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718323BF-AA5D-A6D1-C14B-612C8F86E72E}"/>
              </a:ext>
            </a:extLst>
          </p:cNvPr>
          <p:cNvSpPr/>
          <p:nvPr/>
        </p:nvSpPr>
        <p:spPr>
          <a:xfrm>
            <a:off x="7276279" y="2138542"/>
            <a:ext cx="4154905" cy="272377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5616" y="-984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微软雅黑" panose="020B0503020204020204" pitchFamily="34" charset="-122"/>
                <a:sym typeface="微软雅黑" panose="020B0503020204020204" pitchFamily="34" charset="-122"/>
              </a:rPr>
              <a:t>RISC-V</a:t>
            </a:r>
            <a:r>
              <a:rPr lang="zh-CN" altLang="en-US" dirty="0">
                <a:latin typeface="微软雅黑" panose="020B0503020204020204" pitchFamily="34" charset="-122"/>
                <a:sym typeface="微软雅黑" panose="020B0503020204020204" pitchFamily="34" charset="-122"/>
              </a:rPr>
              <a:t>开发板</a:t>
            </a:r>
            <a:r>
              <a:rPr lang="en-US" altLang="zh-CN" dirty="0">
                <a:latin typeface="微软雅黑" panose="020B0503020204020204" pitchFamily="34" charset="-122"/>
                <a:sym typeface="微软雅黑" panose="020B0503020204020204" pitchFamily="34" charset="-122"/>
              </a:rPr>
              <a:t>-</a:t>
            </a:r>
            <a:r>
              <a:rPr lang="zh-CN" altLang="en-US" dirty="0">
                <a:latin typeface="微软雅黑" panose="020B0503020204020204" pitchFamily="34" charset="-122"/>
                <a:sym typeface="微软雅黑" panose="020B0503020204020204" pitchFamily="34" charset="-122"/>
              </a:rPr>
              <a:t>昉</a:t>
            </a:r>
            <a:r>
              <a:rPr lang="en-US" altLang="zh-CN" dirty="0">
                <a:latin typeface="微软雅黑" panose="020B0503020204020204" pitchFamily="34" charset="-122"/>
                <a:sym typeface="微软雅黑" panose="020B0503020204020204" pitchFamily="34" charset="-122"/>
              </a:rPr>
              <a:t>·</a:t>
            </a:r>
            <a:r>
              <a:rPr lang="zh-CN" altLang="en-US" dirty="0">
                <a:latin typeface="微软雅黑" panose="020B0503020204020204" pitchFamily="34" charset="-122"/>
                <a:sym typeface="微软雅黑" panose="020B0503020204020204" pitchFamily="34" charset="-122"/>
              </a:rPr>
              <a:t>星光 </a:t>
            </a:r>
            <a:r>
              <a:rPr lang="en-US" altLang="zh-CN" dirty="0">
                <a:latin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sym typeface="微软雅黑" panose="020B0503020204020204" pitchFamily="34" charset="-122"/>
              </a:rPr>
              <a:t>单板计算机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08D9-F0B1-D749-B2AB-825935940C7B}" type="slidenum">
              <a:rPr kumimoji="1"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11</a:t>
            </a:fld>
            <a:endParaRPr kumimoji="1"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98A6ECE-9324-CB6D-151F-E416E43AAB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/>
          <a:srcRect l="24085" t="13269" r="24399" b="11619"/>
          <a:stretch/>
        </p:blipFill>
        <p:spPr>
          <a:xfrm>
            <a:off x="164521" y="635640"/>
            <a:ext cx="6786788" cy="556942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C3967B8-E0D7-593B-4B47-6CB42D4E14E5}"/>
              </a:ext>
            </a:extLst>
          </p:cNvPr>
          <p:cNvSpPr txBox="1"/>
          <p:nvPr/>
        </p:nvSpPr>
        <p:spPr>
          <a:xfrm>
            <a:off x="7565934" y="1753774"/>
            <a:ext cx="363404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hangingPunct="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endParaRPr kumimoji="0" lang="en-US" altLang="zh-CN" sz="2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/>
              <a:sym typeface="微软雅黑" panose="020B0503020204020204" pitchFamily="34" charset="-122"/>
            </a:endParaRPr>
          </a:p>
          <a:p>
            <a:pPr hangingPunct="0">
              <a:buClr>
                <a:schemeClr val="bg1"/>
              </a:buClr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微软雅黑" panose="020B0503020204020204" pitchFamily="34" charset="-122"/>
              </a:rPr>
              <a:t>基于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微软雅黑" panose="020B0503020204020204" pitchFamily="34" charset="-122"/>
              </a:rPr>
              <a:t>JH7110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微软雅黑" panose="020B0503020204020204" pitchFamily="34" charset="-122"/>
              </a:rPr>
              <a:t> 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微软雅黑" panose="020B0503020204020204" pitchFamily="34" charset="-122"/>
              </a:rPr>
              <a:t>SoC</a:t>
            </a:r>
          </a:p>
          <a:p>
            <a:pPr marL="342900" indent="-342900" hangingPunct="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endParaRPr kumimoji="0" lang="en-US" altLang="zh-CN" sz="2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/>
              <a:sym typeface="微软雅黑" panose="020B0503020204020204" pitchFamily="34" charset="-122"/>
            </a:endParaRPr>
          </a:p>
          <a:p>
            <a:pPr marR="0" lvl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tabLst/>
              <a:defRPr/>
            </a:pPr>
            <a:r>
              <a:rPr lang="zh-CN" altLang="en-US" sz="24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微软雅黑" panose="020B0503020204020204" pitchFamily="34" charset="-122"/>
              </a:rPr>
              <a:t>适配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微软雅黑" panose="020B0503020204020204" pitchFamily="34" charset="-122"/>
              </a:rPr>
              <a:t>多种操作系统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/>
              <a:sym typeface="微软雅黑" panose="020B0503020204020204" pitchFamily="34" charset="-122"/>
            </a:endParaRPr>
          </a:p>
          <a:p>
            <a:pPr lvl="1" hangingPunct="0">
              <a:buClr>
                <a:schemeClr val="bg1"/>
              </a:buClr>
              <a:defRPr/>
            </a:pP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微软雅黑" panose="020B0503020204020204" pitchFamily="34" charset="-122"/>
              </a:rPr>
              <a:t>Debian</a:t>
            </a:r>
            <a:endParaRPr lang="en-US" altLang="zh-CN" sz="2400" kern="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/>
              <a:sym typeface="微软雅黑" panose="020B0503020204020204" pitchFamily="34" charset="-122"/>
            </a:endParaRPr>
          </a:p>
          <a:p>
            <a:pPr lvl="1" hangingPunct="0">
              <a:buClr>
                <a:schemeClr val="bg1"/>
              </a:buClr>
              <a:defRPr/>
            </a:pP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微软雅黑" panose="020B0503020204020204" pitchFamily="34" charset="-122"/>
              </a:rPr>
              <a:t>Ubuntu</a:t>
            </a:r>
          </a:p>
          <a:p>
            <a:pPr lvl="1" hangingPunct="0">
              <a:buClr>
                <a:schemeClr val="bg1"/>
              </a:buClr>
              <a:defRPr/>
            </a:pPr>
            <a:r>
              <a:rPr lang="en-US" altLang="zh-CN" sz="2400" kern="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微软雅黑" panose="020B0503020204020204" pitchFamily="34" charset="-122"/>
              </a:rPr>
              <a:t>o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微软雅黑" panose="020B0503020204020204" pitchFamily="34" charset="-122"/>
              </a:rPr>
              <a:t>penKylin</a:t>
            </a:r>
            <a:endParaRPr lang="en-US" altLang="zh-CN" sz="2400" kern="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/>
              <a:sym typeface="微软雅黑" panose="020B0503020204020204" pitchFamily="34" charset="-122"/>
            </a:endParaRPr>
          </a:p>
          <a:p>
            <a:pPr lvl="1" hangingPunct="0">
              <a:buClr>
                <a:schemeClr val="bg1"/>
              </a:buClr>
              <a:defRPr/>
            </a:pPr>
            <a:r>
              <a:rPr lang="en-US" altLang="zh-CN" sz="2400" kern="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微软雅黑" panose="020B0503020204020204" pitchFamily="34" charset="-122"/>
              </a:rPr>
              <a:t>o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微软雅黑" panose="020B0503020204020204" pitchFamily="34" charset="-122"/>
              </a:rPr>
              <a:t>penEuler</a:t>
            </a:r>
            <a:endParaRPr lang="en-US" altLang="zh-CN" sz="2400" kern="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/>
              <a:sym typeface="微软雅黑" panose="020B0503020204020204" pitchFamily="34" charset="-122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BFCEF502-1B10-DA25-D887-3E19B57391ED}"/>
              </a:ext>
            </a:extLst>
          </p:cNvPr>
          <p:cNvSpPr/>
          <p:nvPr/>
        </p:nvSpPr>
        <p:spPr>
          <a:xfrm>
            <a:off x="8747403" y="5151354"/>
            <a:ext cx="1271109" cy="732336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4GB LPDDR4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944329A1-1B7E-AC5B-723C-3F99F7F08089}"/>
              </a:ext>
            </a:extLst>
          </p:cNvPr>
          <p:cNvSpPr/>
          <p:nvPr/>
        </p:nvSpPr>
        <p:spPr>
          <a:xfrm>
            <a:off x="10218527" y="5151354"/>
            <a:ext cx="1271108" cy="732336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8GB LPDDR4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矩形: 圆角 5">
            <a:extLst>
              <a:ext uri="{FF2B5EF4-FFF2-40B4-BE49-F238E27FC236}">
                <a16:creationId xmlns:a16="http://schemas.microsoft.com/office/drawing/2014/main" id="{46922866-78AD-741C-D7A9-EEB2169F3547}"/>
              </a:ext>
            </a:extLst>
          </p:cNvPr>
          <p:cNvSpPr/>
          <p:nvPr/>
        </p:nvSpPr>
        <p:spPr>
          <a:xfrm>
            <a:off x="7276279" y="5151354"/>
            <a:ext cx="1271109" cy="732336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2GB LPDDR4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599E122-C957-89BD-2092-9C9ADF5CE8A5}"/>
              </a:ext>
            </a:extLst>
          </p:cNvPr>
          <p:cNvSpPr txBox="1"/>
          <p:nvPr/>
        </p:nvSpPr>
        <p:spPr>
          <a:xfrm>
            <a:off x="7441754" y="1043731"/>
            <a:ext cx="36846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>
              <a:buClr>
                <a:srgbClr val="FFC000">
                  <a:lumMod val="75000"/>
                </a:srgbClr>
              </a:buClr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全球首款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高性能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低成本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RISC-V</a:t>
            </a:r>
            <a:r>
              <a:rPr lang="zh-CN" altLang="en-US" sz="24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开放平台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开发板</a:t>
            </a:r>
            <a:endParaRPr lang="en-US" altLang="zh-CN" sz="2400" b="1" kern="0" noProof="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1948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îSḻïďè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720BA7C4-6E59-0DB0-27C7-FADA3E813F4A}"/>
              </a:ext>
            </a:extLst>
          </p:cNvPr>
          <p:cNvGrpSpPr>
            <a:grpSpLocks noChangeAspect="1"/>
          </p:cNvGrpSpPr>
          <p:nvPr/>
        </p:nvGrpSpPr>
        <p:grpSpPr>
          <a:xfrm>
            <a:off x="391936" y="2074730"/>
            <a:ext cx="11141095" cy="3263146"/>
            <a:chOff x="594469" y="1889758"/>
            <a:chExt cx="13730627" cy="3718564"/>
          </a:xfrm>
        </p:grpSpPr>
        <p:cxnSp>
          <p:nvCxnSpPr>
            <p:cNvPr id="5" name="íṧliḓê">
              <a:extLst>
                <a:ext uri="{FF2B5EF4-FFF2-40B4-BE49-F238E27FC236}">
                  <a16:creationId xmlns:a16="http://schemas.microsoft.com/office/drawing/2014/main" id="{CBFE1268-E08F-E43B-F062-BA1FA4345CBB}"/>
                </a:ext>
              </a:extLst>
            </p:cNvPr>
            <p:cNvCxnSpPr>
              <a:cxnSpLocks/>
            </p:cNvCxnSpPr>
            <p:nvPr/>
          </p:nvCxnSpPr>
          <p:spPr>
            <a:xfrm>
              <a:off x="660400" y="3589386"/>
              <a:ext cx="13664696" cy="151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išḻîḑe">
              <a:extLst>
                <a:ext uri="{FF2B5EF4-FFF2-40B4-BE49-F238E27FC236}">
                  <a16:creationId xmlns:a16="http://schemas.microsoft.com/office/drawing/2014/main" id="{46E4CCD5-ED32-48AA-A651-507CDE8E4788}"/>
                </a:ext>
              </a:extLst>
            </p:cNvPr>
            <p:cNvSpPr/>
            <p:nvPr/>
          </p:nvSpPr>
          <p:spPr>
            <a:xfrm>
              <a:off x="3660670" y="3540098"/>
              <a:ext cx="101598" cy="101598"/>
            </a:xfrm>
            <a:prstGeom prst="ellipse">
              <a:avLst/>
            </a:prstGeom>
            <a:solidFill>
              <a:schemeClr val="tx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cxnSp>
          <p:nvCxnSpPr>
            <p:cNvPr id="7" name="ïṡ1iďè">
              <a:extLst>
                <a:ext uri="{FF2B5EF4-FFF2-40B4-BE49-F238E27FC236}">
                  <a16:creationId xmlns:a16="http://schemas.microsoft.com/office/drawing/2014/main" id="{6C90473E-BFE2-C3D2-0849-F4A966CCEDDA}"/>
                </a:ext>
              </a:extLst>
            </p:cNvPr>
            <p:cNvCxnSpPr>
              <a:cxnSpLocks/>
              <a:stCxn id="6" idx="4"/>
              <a:endCxn id="8" idx="0"/>
            </p:cNvCxnSpPr>
            <p:nvPr/>
          </p:nvCxnSpPr>
          <p:spPr>
            <a:xfrm flipH="1">
              <a:off x="3711467" y="3641695"/>
              <a:ext cx="2" cy="1001921"/>
            </a:xfrm>
            <a:prstGeom prst="straightConnector1">
              <a:avLst/>
            </a:prstGeom>
            <a:ln w="3175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ïşlíḓè">
              <a:extLst>
                <a:ext uri="{FF2B5EF4-FFF2-40B4-BE49-F238E27FC236}">
                  <a16:creationId xmlns:a16="http://schemas.microsoft.com/office/drawing/2014/main" id="{4B555594-1825-7065-B84A-755C46DB66FF}"/>
                </a:ext>
              </a:extLst>
            </p:cNvPr>
            <p:cNvSpPr/>
            <p:nvPr/>
          </p:nvSpPr>
          <p:spPr>
            <a:xfrm>
              <a:off x="2271467" y="4643616"/>
              <a:ext cx="2880000" cy="964706"/>
            </a:xfrm>
            <a:prstGeom prst="roundRect">
              <a:avLst/>
            </a:prstGeom>
            <a:solidFill>
              <a:srgbClr val="5BA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Image 69: Libre Office V7.5, Min Desktop (500M)</a:t>
              </a:r>
            </a:p>
          </p:txBody>
        </p:sp>
        <p:sp>
          <p:nvSpPr>
            <p:cNvPr id="9" name="íṡḻïďé">
              <a:extLst>
                <a:ext uri="{FF2B5EF4-FFF2-40B4-BE49-F238E27FC236}">
                  <a16:creationId xmlns:a16="http://schemas.microsoft.com/office/drawing/2014/main" id="{8A3FABD0-35CE-F8AE-CE4B-9E6783272B68}"/>
                </a:ext>
              </a:extLst>
            </p:cNvPr>
            <p:cNvSpPr txBox="1"/>
            <p:nvPr/>
          </p:nvSpPr>
          <p:spPr bwMode="auto">
            <a:xfrm>
              <a:off x="2664410" y="2974706"/>
              <a:ext cx="2050081" cy="4418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2022.12</a:t>
              </a:r>
            </a:p>
          </p:txBody>
        </p:sp>
        <p:sp>
          <p:nvSpPr>
            <p:cNvPr id="10" name="îṧḻiďe">
              <a:extLst>
                <a:ext uri="{FF2B5EF4-FFF2-40B4-BE49-F238E27FC236}">
                  <a16:creationId xmlns:a16="http://schemas.microsoft.com/office/drawing/2014/main" id="{F6BF2817-7712-4344-925F-2F241B0630F5}"/>
                </a:ext>
              </a:extLst>
            </p:cNvPr>
            <p:cNvSpPr/>
            <p:nvPr/>
          </p:nvSpPr>
          <p:spPr>
            <a:xfrm>
              <a:off x="1986196" y="3540097"/>
              <a:ext cx="101598" cy="101598"/>
            </a:xfrm>
            <a:prstGeom prst="ellipse">
              <a:avLst/>
            </a:prstGeom>
            <a:solidFill>
              <a:schemeClr val="tx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cxnSp>
          <p:nvCxnSpPr>
            <p:cNvPr id="11" name="ïS1ïdé">
              <a:extLst>
                <a:ext uri="{FF2B5EF4-FFF2-40B4-BE49-F238E27FC236}">
                  <a16:creationId xmlns:a16="http://schemas.microsoft.com/office/drawing/2014/main" id="{744E1E96-1E81-D5C7-176D-FFB3EFE20829}"/>
                </a:ext>
              </a:extLst>
            </p:cNvPr>
            <p:cNvCxnSpPr>
              <a:cxnSpLocks/>
              <a:stCxn id="10" idx="0"/>
              <a:endCxn id="12" idx="2"/>
            </p:cNvCxnSpPr>
            <p:nvPr/>
          </p:nvCxnSpPr>
          <p:spPr>
            <a:xfrm flipH="1" flipV="1">
              <a:off x="2034469" y="2780569"/>
              <a:ext cx="2526" cy="759528"/>
            </a:xfrm>
            <a:prstGeom prst="straightConnector1">
              <a:avLst/>
            </a:prstGeom>
            <a:ln w="3175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ïṧ1iḍè">
              <a:extLst>
                <a:ext uri="{FF2B5EF4-FFF2-40B4-BE49-F238E27FC236}">
                  <a16:creationId xmlns:a16="http://schemas.microsoft.com/office/drawing/2014/main" id="{A7B42F38-6CC2-29E4-E00C-0D7E021A2437}"/>
                </a:ext>
              </a:extLst>
            </p:cNvPr>
            <p:cNvSpPr/>
            <p:nvPr/>
          </p:nvSpPr>
          <p:spPr>
            <a:xfrm>
              <a:off x="594469" y="1889760"/>
              <a:ext cx="2880000" cy="890809"/>
            </a:xfrm>
            <a:prstGeom prst="roundRect">
              <a:avLst/>
            </a:prstGeom>
            <a:solidFill>
              <a:srgbClr val="5BA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Image 55: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Firefox,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Libre Office,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1600" dirty="0" err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ffmpeg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, </a:t>
              </a:r>
              <a:r>
                <a:rPr lang="en-US" altLang="zh-CN" sz="1600" dirty="0" err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gstreamer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…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</a:p>
          </p:txBody>
        </p:sp>
        <p:sp>
          <p:nvSpPr>
            <p:cNvPr id="13" name="íSḷïḍê">
              <a:extLst>
                <a:ext uri="{FF2B5EF4-FFF2-40B4-BE49-F238E27FC236}">
                  <a16:creationId xmlns:a16="http://schemas.microsoft.com/office/drawing/2014/main" id="{EB59991D-FE81-067C-598F-05B78C45D7F3}"/>
                </a:ext>
              </a:extLst>
            </p:cNvPr>
            <p:cNvSpPr txBox="1"/>
            <p:nvPr/>
          </p:nvSpPr>
          <p:spPr bwMode="auto">
            <a:xfrm>
              <a:off x="1009429" y="3737498"/>
              <a:ext cx="2050081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2022.12</a:t>
              </a:r>
            </a:p>
          </p:txBody>
        </p:sp>
        <p:sp>
          <p:nvSpPr>
            <p:cNvPr id="14" name="îSlïḍé">
              <a:extLst>
                <a:ext uri="{FF2B5EF4-FFF2-40B4-BE49-F238E27FC236}">
                  <a16:creationId xmlns:a16="http://schemas.microsoft.com/office/drawing/2014/main" id="{7BBD7D7A-CC77-0DDB-763D-1E629084CE36}"/>
                </a:ext>
              </a:extLst>
            </p:cNvPr>
            <p:cNvSpPr/>
            <p:nvPr/>
          </p:nvSpPr>
          <p:spPr>
            <a:xfrm>
              <a:off x="6045202" y="3540097"/>
              <a:ext cx="101598" cy="101598"/>
            </a:xfrm>
            <a:prstGeom prst="ellipse">
              <a:avLst/>
            </a:prstGeom>
            <a:solidFill>
              <a:schemeClr val="tx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cxnSp>
          <p:nvCxnSpPr>
            <p:cNvPr id="15" name="ïśļïďe">
              <a:extLst>
                <a:ext uri="{FF2B5EF4-FFF2-40B4-BE49-F238E27FC236}">
                  <a16:creationId xmlns:a16="http://schemas.microsoft.com/office/drawing/2014/main" id="{D0E8030A-6388-44CD-A5A8-E7FA51BA38E9}"/>
                </a:ext>
              </a:extLst>
            </p:cNvPr>
            <p:cNvCxnSpPr/>
            <p:nvPr/>
          </p:nvCxnSpPr>
          <p:spPr>
            <a:xfrm flipH="1" flipV="1">
              <a:off x="6096000" y="2799997"/>
              <a:ext cx="1" cy="756000"/>
            </a:xfrm>
            <a:prstGeom prst="straightConnector1">
              <a:avLst/>
            </a:prstGeom>
            <a:ln w="3175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îsḻidê">
              <a:extLst>
                <a:ext uri="{FF2B5EF4-FFF2-40B4-BE49-F238E27FC236}">
                  <a16:creationId xmlns:a16="http://schemas.microsoft.com/office/drawing/2014/main" id="{01722A91-EC55-1E11-055B-CC87EF6EAC32}"/>
                </a:ext>
              </a:extLst>
            </p:cNvPr>
            <p:cNvSpPr/>
            <p:nvPr/>
          </p:nvSpPr>
          <p:spPr>
            <a:xfrm>
              <a:off x="4669048" y="1907106"/>
              <a:ext cx="2880000" cy="917374"/>
            </a:xfrm>
            <a:prstGeom prst="roundRect">
              <a:avLst/>
            </a:prstGeom>
            <a:solidFill>
              <a:srgbClr val="5BA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Image-202302: WiFi Dongle, SD/eMMC boot, Python</a:t>
              </a:r>
            </a:p>
          </p:txBody>
        </p:sp>
        <p:sp>
          <p:nvSpPr>
            <p:cNvPr id="17" name="iŝlídé">
              <a:extLst>
                <a:ext uri="{FF2B5EF4-FFF2-40B4-BE49-F238E27FC236}">
                  <a16:creationId xmlns:a16="http://schemas.microsoft.com/office/drawing/2014/main" id="{2841A870-0E5B-787D-750C-E045936FA419}"/>
                </a:ext>
              </a:extLst>
            </p:cNvPr>
            <p:cNvSpPr txBox="1"/>
            <p:nvPr/>
          </p:nvSpPr>
          <p:spPr bwMode="auto">
            <a:xfrm>
              <a:off x="5070959" y="3737498"/>
              <a:ext cx="2050081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2023.2</a:t>
              </a:r>
            </a:p>
          </p:txBody>
        </p:sp>
        <p:sp>
          <p:nvSpPr>
            <p:cNvPr id="18" name="iṣľiďe">
              <a:extLst>
                <a:ext uri="{FF2B5EF4-FFF2-40B4-BE49-F238E27FC236}">
                  <a16:creationId xmlns:a16="http://schemas.microsoft.com/office/drawing/2014/main" id="{8206FA23-873E-65CD-E86C-AABDCA8E46E1}"/>
                </a:ext>
              </a:extLst>
            </p:cNvPr>
            <p:cNvSpPr/>
            <p:nvPr/>
          </p:nvSpPr>
          <p:spPr>
            <a:xfrm>
              <a:off x="8075967" y="3540097"/>
              <a:ext cx="101598" cy="101598"/>
            </a:xfrm>
            <a:prstGeom prst="ellipse">
              <a:avLst/>
            </a:prstGeom>
            <a:solidFill>
              <a:schemeClr val="tx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cxnSp>
          <p:nvCxnSpPr>
            <p:cNvPr id="19" name="îşļiḋe">
              <a:extLst>
                <a:ext uri="{FF2B5EF4-FFF2-40B4-BE49-F238E27FC236}">
                  <a16:creationId xmlns:a16="http://schemas.microsoft.com/office/drawing/2014/main" id="{87225801-1D9B-ACF6-BC3E-BF7254DB9F64}"/>
                </a:ext>
              </a:extLst>
            </p:cNvPr>
            <p:cNvCxnSpPr>
              <a:cxnSpLocks/>
              <a:stCxn id="18" idx="4"/>
              <a:endCxn id="20" idx="0"/>
            </p:cNvCxnSpPr>
            <p:nvPr/>
          </p:nvCxnSpPr>
          <p:spPr>
            <a:xfrm>
              <a:off x="8126766" y="3641695"/>
              <a:ext cx="1409" cy="989329"/>
            </a:xfrm>
            <a:prstGeom prst="straightConnector1">
              <a:avLst/>
            </a:prstGeom>
            <a:ln w="3175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ïšḻïḓé">
              <a:extLst>
                <a:ext uri="{FF2B5EF4-FFF2-40B4-BE49-F238E27FC236}">
                  <a16:creationId xmlns:a16="http://schemas.microsoft.com/office/drawing/2014/main" id="{D6F303EB-80BE-307D-8F92-4BC4A32776D5}"/>
                </a:ext>
              </a:extLst>
            </p:cNvPr>
            <p:cNvSpPr/>
            <p:nvPr/>
          </p:nvSpPr>
          <p:spPr>
            <a:xfrm>
              <a:off x="6584154" y="4631024"/>
              <a:ext cx="3088041" cy="964706"/>
            </a:xfrm>
            <a:prstGeom prst="roundRect">
              <a:avLst/>
            </a:prstGeom>
            <a:solidFill>
              <a:srgbClr val="5BA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Image-202303: IPv6, 4K resolution support, Gnome Desktop</a:t>
              </a:r>
            </a:p>
          </p:txBody>
        </p:sp>
        <p:sp>
          <p:nvSpPr>
            <p:cNvPr id="21" name="îşļîďê">
              <a:extLst>
                <a:ext uri="{FF2B5EF4-FFF2-40B4-BE49-F238E27FC236}">
                  <a16:creationId xmlns:a16="http://schemas.microsoft.com/office/drawing/2014/main" id="{BE1E0427-AD0D-0DAB-E8AD-4D147B31ED4A}"/>
                </a:ext>
              </a:extLst>
            </p:cNvPr>
            <p:cNvSpPr txBox="1"/>
            <p:nvPr/>
          </p:nvSpPr>
          <p:spPr bwMode="auto">
            <a:xfrm>
              <a:off x="7133105" y="2997539"/>
              <a:ext cx="2050081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2023.3</a:t>
              </a:r>
            </a:p>
          </p:txBody>
        </p:sp>
        <p:sp>
          <p:nvSpPr>
            <p:cNvPr id="22" name="iśḷîḓé">
              <a:extLst>
                <a:ext uri="{FF2B5EF4-FFF2-40B4-BE49-F238E27FC236}">
                  <a16:creationId xmlns:a16="http://schemas.microsoft.com/office/drawing/2014/main" id="{B2BC601B-37AE-C9AC-A647-BD3E387373CF}"/>
                </a:ext>
              </a:extLst>
            </p:cNvPr>
            <p:cNvSpPr/>
            <p:nvPr/>
          </p:nvSpPr>
          <p:spPr>
            <a:xfrm>
              <a:off x="10106732" y="3540097"/>
              <a:ext cx="101598" cy="101598"/>
            </a:xfrm>
            <a:prstGeom prst="ellipse">
              <a:avLst/>
            </a:prstGeom>
            <a:solidFill>
              <a:schemeClr val="tx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cxnSp>
          <p:nvCxnSpPr>
            <p:cNvPr id="23" name="îS1iďê">
              <a:extLst>
                <a:ext uri="{FF2B5EF4-FFF2-40B4-BE49-F238E27FC236}">
                  <a16:creationId xmlns:a16="http://schemas.microsoft.com/office/drawing/2014/main" id="{A9F56B0B-008A-9E95-0CEA-1A0A5F6E448B}"/>
                </a:ext>
              </a:extLst>
            </p:cNvPr>
            <p:cNvCxnSpPr>
              <a:cxnSpLocks/>
              <a:stCxn id="22" idx="0"/>
              <a:endCxn id="24" idx="2"/>
            </p:cNvCxnSpPr>
            <p:nvPr/>
          </p:nvCxnSpPr>
          <p:spPr>
            <a:xfrm flipH="1" flipV="1">
              <a:off x="10149995" y="2780569"/>
              <a:ext cx="7536" cy="759529"/>
            </a:xfrm>
            <a:prstGeom prst="straightConnector1">
              <a:avLst/>
            </a:prstGeom>
            <a:ln w="3175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íṧḷíḋe">
              <a:extLst>
                <a:ext uri="{FF2B5EF4-FFF2-40B4-BE49-F238E27FC236}">
                  <a16:creationId xmlns:a16="http://schemas.microsoft.com/office/drawing/2014/main" id="{504D99C9-99FC-799B-8548-98C14BF0DBE7}"/>
                </a:ext>
              </a:extLst>
            </p:cNvPr>
            <p:cNvSpPr/>
            <p:nvPr/>
          </p:nvSpPr>
          <p:spPr>
            <a:xfrm>
              <a:off x="8593715" y="1889758"/>
              <a:ext cx="3112560" cy="890811"/>
            </a:xfrm>
            <a:prstGeom prst="roundRect">
              <a:avLst/>
            </a:prstGeom>
            <a:solidFill>
              <a:srgbClr val="5BA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Image-202306: Chromium, OpenCV, NVMe boot, VLC, UEFI</a:t>
              </a:r>
            </a:p>
          </p:txBody>
        </p:sp>
        <p:sp>
          <p:nvSpPr>
            <p:cNvPr id="25" name="î$ľiḍe">
              <a:extLst>
                <a:ext uri="{FF2B5EF4-FFF2-40B4-BE49-F238E27FC236}">
                  <a16:creationId xmlns:a16="http://schemas.microsoft.com/office/drawing/2014/main" id="{B0E11E70-CCE1-752E-5D64-7EF5354390B5}"/>
                </a:ext>
              </a:extLst>
            </p:cNvPr>
            <p:cNvSpPr txBox="1"/>
            <p:nvPr/>
          </p:nvSpPr>
          <p:spPr bwMode="auto">
            <a:xfrm>
              <a:off x="9132490" y="3737498"/>
              <a:ext cx="2050081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2023.6</a:t>
              </a: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9BE3599E-76A6-E9F5-7E2A-F809CC130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386" y="38957"/>
            <a:ext cx="10515600" cy="1325563"/>
          </a:xfrm>
        </p:spPr>
        <p:txBody>
          <a:bodyPr/>
          <a:lstStyle/>
          <a:p>
            <a:r>
              <a:rPr lang="zh-CN" altLang="en-US" dirty="0"/>
              <a:t>赛昉的开源贡献</a:t>
            </a:r>
            <a:endParaRPr 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80B10BC-E493-A359-F5F1-794D88BAF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08D9-F0B1-D749-B2AB-825935940C7B}" type="slidenum">
              <a:rPr kumimoji="1" lang="zh-CN" altLang="en-US" smtClean="0"/>
              <a:t>12</a:t>
            </a:fld>
            <a:endParaRPr kumimoji="1" lang="zh-CN" altLang="en-US"/>
          </a:p>
        </p:txBody>
      </p:sp>
      <p:sp>
        <p:nvSpPr>
          <p:cNvPr id="28" name="iṣľiďe">
            <a:extLst>
              <a:ext uri="{FF2B5EF4-FFF2-40B4-BE49-F238E27FC236}">
                <a16:creationId xmlns:a16="http://schemas.microsoft.com/office/drawing/2014/main" id="{141E2DD9-4765-9BCD-75D8-3CC2711CC2C8}"/>
              </a:ext>
            </a:extLst>
          </p:cNvPr>
          <p:cNvSpPr/>
          <p:nvPr/>
        </p:nvSpPr>
        <p:spPr>
          <a:xfrm>
            <a:off x="9857226" y="3528548"/>
            <a:ext cx="89155" cy="89155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fontScale="25000" lnSpcReduction="20000"/>
          </a:bodyPr>
          <a:lstStyle/>
          <a:p>
            <a:pPr algn="ctr"/>
            <a:endParaRPr 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D5EBCCD4-3145-2DBD-976D-F7016D56C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99" y="1113054"/>
            <a:ext cx="376396" cy="3600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3647B1A-9717-0D38-547D-61FD2F3EC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185" y="1143877"/>
            <a:ext cx="1269279" cy="36000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FEEBF89-C854-C49F-3762-374C82B5B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165" y="1596908"/>
            <a:ext cx="1225059" cy="36000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D976FE1-C425-4EC2-7487-DFB76802CF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4516" y="1622444"/>
            <a:ext cx="1372747" cy="36000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0494CAC-A27A-FB84-7C18-CC3C4EA0D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359" y="5461494"/>
            <a:ext cx="1269279" cy="36000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A0D89E6F-C9E1-9501-367E-15DF798223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0213" y="5461494"/>
            <a:ext cx="823846" cy="720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F0AA641E-A6FA-31A9-CF88-88844FEBB81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8965" b="20515"/>
          <a:stretch/>
        </p:blipFill>
        <p:spPr>
          <a:xfrm>
            <a:off x="4351265" y="1624337"/>
            <a:ext cx="890742" cy="36000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54DBFEB8-DA6E-A113-623C-8D10348684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1633" y="1622444"/>
            <a:ext cx="480451" cy="360000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896F89C0-8363-4478-74DA-15FADDBB35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5586" y="5403621"/>
            <a:ext cx="907200" cy="360000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815E7E7B-1BE4-B82B-7E7B-2410C3BC9F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75153" y="1672695"/>
            <a:ext cx="379286" cy="360000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B05C55F1-971F-F23D-0A57-A099F115FB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96384" y="1391388"/>
            <a:ext cx="1037181" cy="3600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1309F110-183D-A954-DBF4-B20489F768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25373" y="1391388"/>
            <a:ext cx="571011" cy="360000"/>
          </a:xfrm>
          <a:prstGeom prst="rect">
            <a:avLst/>
          </a:pr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2D26F79C-C560-2CB9-F5FE-FAF61B41FF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38416" y="1663230"/>
            <a:ext cx="319156" cy="360000"/>
          </a:xfrm>
          <a:prstGeom prst="rect">
            <a:avLst/>
          </a:prstGeom>
        </p:spPr>
      </p:pic>
      <p:sp>
        <p:nvSpPr>
          <p:cNvPr id="26" name="íṧḷíḋe">
            <a:extLst>
              <a:ext uri="{FF2B5EF4-FFF2-40B4-BE49-F238E27FC236}">
                <a16:creationId xmlns:a16="http://schemas.microsoft.com/office/drawing/2014/main" id="{97C2037F-5797-6C84-7F89-D2E476D41A46}"/>
              </a:ext>
            </a:extLst>
          </p:cNvPr>
          <p:cNvSpPr/>
          <p:nvPr/>
        </p:nvSpPr>
        <p:spPr>
          <a:xfrm>
            <a:off x="8593585" y="4476426"/>
            <a:ext cx="2527281" cy="781712"/>
          </a:xfrm>
          <a:prstGeom prst="roundRect">
            <a:avLst/>
          </a:prstGeom>
          <a:solidFill>
            <a:srgbClr val="5BA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Image-202308: Smooth Play of Online Video,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GPU OpenGL ES</a:t>
            </a:r>
          </a:p>
        </p:txBody>
      </p:sp>
      <p:sp>
        <p:nvSpPr>
          <p:cNvPr id="29" name="î$ľiḍe">
            <a:extLst>
              <a:ext uri="{FF2B5EF4-FFF2-40B4-BE49-F238E27FC236}">
                <a16:creationId xmlns:a16="http://schemas.microsoft.com/office/drawing/2014/main" id="{6B18534C-0004-57BA-ECC9-11220DED76FD}"/>
              </a:ext>
            </a:extLst>
          </p:cNvPr>
          <p:cNvSpPr txBox="1"/>
          <p:nvPr/>
        </p:nvSpPr>
        <p:spPr bwMode="auto">
          <a:xfrm>
            <a:off x="8957723" y="3135254"/>
            <a:ext cx="1799004" cy="38769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 lnSpcReduction="1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2023.8</a:t>
            </a:r>
          </a:p>
        </p:txBody>
      </p:sp>
      <p:cxnSp>
        <p:nvCxnSpPr>
          <p:cNvPr id="31" name="îşļiḋe">
            <a:extLst>
              <a:ext uri="{FF2B5EF4-FFF2-40B4-BE49-F238E27FC236}">
                <a16:creationId xmlns:a16="http://schemas.microsoft.com/office/drawing/2014/main" id="{3250BA10-E2F6-A0FD-4BE1-C79A2C6E7086}"/>
              </a:ext>
            </a:extLst>
          </p:cNvPr>
          <p:cNvCxnSpPr>
            <a:cxnSpLocks/>
          </p:cNvCxnSpPr>
          <p:nvPr/>
        </p:nvCxnSpPr>
        <p:spPr>
          <a:xfrm>
            <a:off x="9905773" y="3605105"/>
            <a:ext cx="1236" cy="868164"/>
          </a:xfrm>
          <a:prstGeom prst="straightConnector1">
            <a:avLst/>
          </a:prstGeom>
          <a:ln w="31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图片 36">
            <a:extLst>
              <a:ext uri="{FF2B5EF4-FFF2-40B4-BE49-F238E27FC236}">
                <a16:creationId xmlns:a16="http://schemas.microsoft.com/office/drawing/2014/main" id="{05C45F56-AF03-E333-ADEC-E1EAE96D359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93586" y="5337876"/>
            <a:ext cx="1012557" cy="36000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ABB5DAE4-384F-00D8-E6D1-CBBF7F6296A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14543" y="1666320"/>
            <a:ext cx="294000" cy="360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27E6B6E9-4BE2-C62A-AD62-F0ACFD7E2A7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43963" y="5466595"/>
            <a:ext cx="804706" cy="72000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197F3E8E-7739-0694-2C53-F3AE53BBFE9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17403" y="5461070"/>
            <a:ext cx="954962" cy="720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09A02838-67C9-7208-A7E6-2614A0D5CBA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00205" y="5339307"/>
            <a:ext cx="1056522" cy="360000"/>
          </a:xfrm>
          <a:prstGeom prst="rect">
            <a:avLst/>
          </a:prstGeom>
        </p:spPr>
      </p:pic>
      <p:sp>
        <p:nvSpPr>
          <p:cNvPr id="41" name="iśḷîḓé">
            <a:extLst>
              <a:ext uri="{FF2B5EF4-FFF2-40B4-BE49-F238E27FC236}">
                <a16:creationId xmlns:a16="http://schemas.microsoft.com/office/drawing/2014/main" id="{52EC604B-F5E2-4BD3-896B-D06FC2BDA55A}"/>
              </a:ext>
            </a:extLst>
          </p:cNvPr>
          <p:cNvSpPr/>
          <p:nvPr/>
        </p:nvSpPr>
        <p:spPr>
          <a:xfrm>
            <a:off x="11312581" y="3522950"/>
            <a:ext cx="82437" cy="89155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fontScale="25000" lnSpcReduction="20000"/>
          </a:bodyPr>
          <a:lstStyle/>
          <a:p>
            <a:pPr algn="ctr"/>
            <a:endParaRPr 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44" name="îS1iďê">
            <a:extLst>
              <a:ext uri="{FF2B5EF4-FFF2-40B4-BE49-F238E27FC236}">
                <a16:creationId xmlns:a16="http://schemas.microsoft.com/office/drawing/2014/main" id="{C8CCE9C5-586D-A3A8-09D3-CDD08FD36263}"/>
              </a:ext>
            </a:extLst>
          </p:cNvPr>
          <p:cNvCxnSpPr>
            <a:cxnSpLocks/>
            <a:stCxn id="41" idx="0"/>
          </p:cNvCxnSpPr>
          <p:nvPr/>
        </p:nvCxnSpPr>
        <p:spPr>
          <a:xfrm flipH="1" flipV="1">
            <a:off x="11347685" y="2856442"/>
            <a:ext cx="6115" cy="666508"/>
          </a:xfrm>
          <a:prstGeom prst="straightConnector1">
            <a:avLst/>
          </a:prstGeom>
          <a:ln w="31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íṧḷíḋe">
            <a:extLst>
              <a:ext uri="{FF2B5EF4-FFF2-40B4-BE49-F238E27FC236}">
                <a16:creationId xmlns:a16="http://schemas.microsoft.com/office/drawing/2014/main" id="{0B0645C5-E41D-BE90-E118-634708B6E1AD}"/>
              </a:ext>
            </a:extLst>
          </p:cNvPr>
          <p:cNvSpPr/>
          <p:nvPr/>
        </p:nvSpPr>
        <p:spPr>
          <a:xfrm>
            <a:off x="9684236" y="2070141"/>
            <a:ext cx="2245457" cy="781712"/>
          </a:xfrm>
          <a:prstGeom prst="roundRect">
            <a:avLst/>
          </a:prstGeom>
          <a:solidFill>
            <a:srgbClr val="5BA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Ongoing: AOSP,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Kernel Upstream</a:t>
            </a:r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84006F36-96A2-1BE6-E6A9-FF49EB6A4FB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34260" y="1622444"/>
            <a:ext cx="853845" cy="360000"/>
          </a:xfrm>
          <a:prstGeom prst="rect">
            <a:avLst/>
          </a:prstGeom>
        </p:spPr>
      </p:pic>
      <p:sp>
        <p:nvSpPr>
          <p:cNvPr id="52" name="î$ľiḍe">
            <a:extLst>
              <a:ext uri="{FF2B5EF4-FFF2-40B4-BE49-F238E27FC236}">
                <a16:creationId xmlns:a16="http://schemas.microsoft.com/office/drawing/2014/main" id="{4EC017B1-F809-A206-102D-F4357AF02DCE}"/>
              </a:ext>
            </a:extLst>
          </p:cNvPr>
          <p:cNvSpPr txBox="1"/>
          <p:nvPr/>
        </p:nvSpPr>
        <p:spPr bwMode="auto">
          <a:xfrm>
            <a:off x="10256133" y="3654512"/>
            <a:ext cx="1799004" cy="38769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 lnSpcReduction="1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2023.11</a:t>
            </a:r>
          </a:p>
        </p:txBody>
      </p:sp>
      <p:pic>
        <p:nvPicPr>
          <p:cNvPr id="56" name="图片 55">
            <a:extLst>
              <a:ext uri="{FF2B5EF4-FFF2-40B4-BE49-F238E27FC236}">
                <a16:creationId xmlns:a16="http://schemas.microsoft.com/office/drawing/2014/main" id="{BE7788CE-3F9E-4EB2-C399-E7EE8E2E40A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421" y="1463096"/>
            <a:ext cx="720443" cy="540000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DAB6ACF3-AD77-8BE3-FD51-947107A0D27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479364" y="1655188"/>
            <a:ext cx="1408221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79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E3599E-76A6-E9F5-7E2A-F809CC130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52" y="-349654"/>
            <a:ext cx="12081447" cy="1325563"/>
          </a:xfrm>
        </p:spPr>
        <p:txBody>
          <a:bodyPr/>
          <a:lstStyle/>
          <a:p>
            <a:r>
              <a:rPr lang="zh-CN" altLang="en-US" dirty="0"/>
              <a:t>社区主导的开源贡献</a:t>
            </a:r>
            <a:endParaRPr 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80B10BC-E493-A359-F5F1-794D88BAF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08D9-F0B1-D749-B2AB-825935940C7B}" type="slidenum">
              <a:rPr kumimoji="1" lang="zh-CN" altLang="en-US" smtClean="0"/>
              <a:t>13</a:t>
            </a:fld>
            <a:endParaRPr kumimoji="1" lang="zh-CN" altLang="en-US"/>
          </a:p>
        </p:txBody>
      </p:sp>
      <p:sp>
        <p:nvSpPr>
          <p:cNvPr id="28" name="iṣľiďe">
            <a:extLst>
              <a:ext uri="{FF2B5EF4-FFF2-40B4-BE49-F238E27FC236}">
                <a16:creationId xmlns:a16="http://schemas.microsoft.com/office/drawing/2014/main" id="{141E2DD9-4765-9BCD-75D8-3CC2711CC2C8}"/>
              </a:ext>
            </a:extLst>
          </p:cNvPr>
          <p:cNvSpPr/>
          <p:nvPr/>
        </p:nvSpPr>
        <p:spPr>
          <a:xfrm>
            <a:off x="10404577" y="3348251"/>
            <a:ext cx="89155" cy="89155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fontScale="25000" lnSpcReduction="20000"/>
          </a:bodyPr>
          <a:lstStyle/>
          <a:p>
            <a:pPr algn="ctr"/>
            <a:endParaRPr 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11B91696-11C8-6470-1A7E-044E1648C8CA}"/>
              </a:ext>
            </a:extLst>
          </p:cNvPr>
          <p:cNvGrpSpPr/>
          <p:nvPr/>
        </p:nvGrpSpPr>
        <p:grpSpPr>
          <a:xfrm>
            <a:off x="391936" y="1894433"/>
            <a:ext cx="11680076" cy="3263146"/>
            <a:chOff x="129135" y="1130915"/>
            <a:chExt cx="11680076" cy="3263146"/>
          </a:xfrm>
        </p:grpSpPr>
        <p:grpSp>
          <p:nvGrpSpPr>
            <p:cNvPr id="4" name="îSḻïďè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  <a:extLst>
                <a:ext uri="{FF2B5EF4-FFF2-40B4-BE49-F238E27FC236}">
                  <a16:creationId xmlns:a16="http://schemas.microsoft.com/office/drawing/2014/main" id="{720BA7C4-6E59-0DB0-27C7-FADA3E813F4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9135" y="1130915"/>
              <a:ext cx="11680076" cy="3263146"/>
              <a:chOff x="594469" y="1889758"/>
              <a:chExt cx="13310201" cy="3718564"/>
            </a:xfrm>
          </p:grpSpPr>
          <p:cxnSp>
            <p:nvCxnSpPr>
              <p:cNvPr id="5" name="íṧliḓê">
                <a:extLst>
                  <a:ext uri="{FF2B5EF4-FFF2-40B4-BE49-F238E27FC236}">
                    <a16:creationId xmlns:a16="http://schemas.microsoft.com/office/drawing/2014/main" id="{CBFE1268-E08F-E43B-F062-BA1FA4345C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0400" y="3589386"/>
                <a:ext cx="13244270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išḻîḑe">
                <a:extLst>
                  <a:ext uri="{FF2B5EF4-FFF2-40B4-BE49-F238E27FC236}">
                    <a16:creationId xmlns:a16="http://schemas.microsoft.com/office/drawing/2014/main" id="{46E4CCD5-ED32-48AA-A651-507CDE8E4788}"/>
                  </a:ext>
                </a:extLst>
              </p:cNvPr>
              <p:cNvSpPr/>
              <p:nvPr/>
            </p:nvSpPr>
            <p:spPr>
              <a:xfrm>
                <a:off x="4020236" y="3540097"/>
                <a:ext cx="101598" cy="101598"/>
              </a:xfrm>
              <a:prstGeom prst="ellipse">
                <a:avLst/>
              </a:prstGeom>
              <a:solidFill>
                <a:schemeClr val="tx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 fontScale="25000" lnSpcReduction="20000"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cxnSp>
            <p:nvCxnSpPr>
              <p:cNvPr id="7" name="ïṡ1iďè">
                <a:extLst>
                  <a:ext uri="{FF2B5EF4-FFF2-40B4-BE49-F238E27FC236}">
                    <a16:creationId xmlns:a16="http://schemas.microsoft.com/office/drawing/2014/main" id="{6C90473E-BFE2-C3D2-0849-F4A966CCEDDA}"/>
                  </a:ext>
                </a:extLst>
              </p:cNvPr>
              <p:cNvCxnSpPr>
                <a:cxnSpLocks/>
                <a:stCxn id="6" idx="4"/>
                <a:endCxn id="8" idx="0"/>
              </p:cNvCxnSpPr>
              <p:nvPr/>
            </p:nvCxnSpPr>
            <p:spPr>
              <a:xfrm flipH="1">
                <a:off x="4071033" y="3641695"/>
                <a:ext cx="2" cy="1001921"/>
              </a:xfrm>
              <a:prstGeom prst="straightConnector1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ïşlíḓè">
                <a:extLst>
                  <a:ext uri="{FF2B5EF4-FFF2-40B4-BE49-F238E27FC236}">
                    <a16:creationId xmlns:a16="http://schemas.microsoft.com/office/drawing/2014/main" id="{4B555594-1825-7065-B84A-755C46DB66FF}"/>
                  </a:ext>
                </a:extLst>
              </p:cNvPr>
              <p:cNvSpPr/>
              <p:nvPr/>
            </p:nvSpPr>
            <p:spPr>
              <a:xfrm>
                <a:off x="2631033" y="4643616"/>
                <a:ext cx="2880000" cy="964706"/>
              </a:xfrm>
              <a:prstGeom prst="roundRect">
                <a:avLst/>
              </a:prstGeom>
              <a:solidFill>
                <a:srgbClr val="5BA3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VisionFive 2</a:t>
                </a:r>
                <a:r>
                  <a:rPr lang="zh-CN" altLang="en-US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适配</a:t>
                </a:r>
                <a:r>
                  <a:rPr lang="en-US" altLang="zh-CN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openSUSE</a:t>
                </a:r>
              </a:p>
            </p:txBody>
          </p:sp>
          <p:sp>
            <p:nvSpPr>
              <p:cNvPr id="9" name="íṡḻïďé">
                <a:extLst>
                  <a:ext uri="{FF2B5EF4-FFF2-40B4-BE49-F238E27FC236}">
                    <a16:creationId xmlns:a16="http://schemas.microsoft.com/office/drawing/2014/main" id="{8A3FABD0-35CE-F8AE-CE4B-9E6783272B68}"/>
                  </a:ext>
                </a:extLst>
              </p:cNvPr>
              <p:cNvSpPr txBox="1"/>
              <p:nvPr/>
            </p:nvSpPr>
            <p:spPr bwMode="auto">
              <a:xfrm>
                <a:off x="3045993" y="2974706"/>
                <a:ext cx="2050081" cy="4418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 lnSpcReduction="10000"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2023.3</a:t>
                </a:r>
              </a:p>
            </p:txBody>
          </p:sp>
          <p:sp>
            <p:nvSpPr>
              <p:cNvPr id="10" name="îṧḻiďe">
                <a:extLst>
                  <a:ext uri="{FF2B5EF4-FFF2-40B4-BE49-F238E27FC236}">
                    <a16:creationId xmlns:a16="http://schemas.microsoft.com/office/drawing/2014/main" id="{F6BF2817-7712-4344-925F-2F241B0630F5}"/>
                  </a:ext>
                </a:extLst>
              </p:cNvPr>
              <p:cNvSpPr/>
              <p:nvPr/>
            </p:nvSpPr>
            <p:spPr>
              <a:xfrm>
                <a:off x="1986196" y="3540097"/>
                <a:ext cx="101598" cy="101598"/>
              </a:xfrm>
              <a:prstGeom prst="ellipse">
                <a:avLst/>
              </a:prstGeom>
              <a:solidFill>
                <a:schemeClr val="tx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 fontScale="25000" lnSpcReduction="20000"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cxnSp>
            <p:nvCxnSpPr>
              <p:cNvPr id="11" name="ïS1ïdé">
                <a:extLst>
                  <a:ext uri="{FF2B5EF4-FFF2-40B4-BE49-F238E27FC236}">
                    <a16:creationId xmlns:a16="http://schemas.microsoft.com/office/drawing/2014/main" id="{744E1E96-1E81-D5C7-176D-FFB3EFE20829}"/>
                  </a:ext>
                </a:extLst>
              </p:cNvPr>
              <p:cNvCxnSpPr>
                <a:cxnSpLocks/>
                <a:stCxn id="10" idx="0"/>
                <a:endCxn id="12" idx="2"/>
              </p:cNvCxnSpPr>
              <p:nvPr/>
            </p:nvCxnSpPr>
            <p:spPr>
              <a:xfrm flipH="1" flipV="1">
                <a:off x="2034469" y="2780569"/>
                <a:ext cx="2526" cy="759528"/>
              </a:xfrm>
              <a:prstGeom prst="straightConnector1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ïṧ1iḍè">
                <a:extLst>
                  <a:ext uri="{FF2B5EF4-FFF2-40B4-BE49-F238E27FC236}">
                    <a16:creationId xmlns:a16="http://schemas.microsoft.com/office/drawing/2014/main" id="{A7B42F38-6CC2-29E4-E00C-0D7E021A2437}"/>
                  </a:ext>
                </a:extLst>
              </p:cNvPr>
              <p:cNvSpPr/>
              <p:nvPr/>
            </p:nvSpPr>
            <p:spPr>
              <a:xfrm>
                <a:off x="594469" y="1889760"/>
                <a:ext cx="2880000" cy="890809"/>
              </a:xfrm>
              <a:prstGeom prst="roundRect">
                <a:avLst/>
              </a:prstGeom>
              <a:solidFill>
                <a:srgbClr val="5BA3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altLang="zh-CN" dirty="0" err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openKylin</a:t>
                </a:r>
                <a:r>
                  <a:rPr lang="zh-CN" altLang="en-US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、</a:t>
                </a:r>
                <a:r>
                  <a:rPr lang="en-US" altLang="zh-CN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openEuler</a:t>
                </a:r>
                <a:r>
                  <a:rPr lang="zh-CN" altLang="en-US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适配</a:t>
                </a:r>
                <a:r>
                  <a:rPr lang="en-US" altLang="zh-CN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VisionFive 2</a:t>
                </a:r>
                <a:endPara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3" name="íSḷïḍê">
                <a:extLst>
                  <a:ext uri="{FF2B5EF4-FFF2-40B4-BE49-F238E27FC236}">
                    <a16:creationId xmlns:a16="http://schemas.microsoft.com/office/drawing/2014/main" id="{EB59991D-FE81-067C-598F-05B78C45D7F3}"/>
                  </a:ext>
                </a:extLst>
              </p:cNvPr>
              <p:cNvSpPr txBox="1"/>
              <p:nvPr/>
            </p:nvSpPr>
            <p:spPr bwMode="auto">
              <a:xfrm>
                <a:off x="1009429" y="3737498"/>
                <a:ext cx="2050081" cy="4418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 lnSpcReduction="10000"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2023.2</a:t>
                </a:r>
              </a:p>
            </p:txBody>
          </p:sp>
          <p:sp>
            <p:nvSpPr>
              <p:cNvPr id="14" name="îSlïḍé">
                <a:extLst>
                  <a:ext uri="{FF2B5EF4-FFF2-40B4-BE49-F238E27FC236}">
                    <a16:creationId xmlns:a16="http://schemas.microsoft.com/office/drawing/2014/main" id="{7BBD7D7A-CC77-0DDB-763D-1E629084CE36}"/>
                  </a:ext>
                </a:extLst>
              </p:cNvPr>
              <p:cNvSpPr/>
              <p:nvPr/>
            </p:nvSpPr>
            <p:spPr>
              <a:xfrm>
                <a:off x="6045202" y="3540097"/>
                <a:ext cx="101598" cy="101598"/>
              </a:xfrm>
              <a:prstGeom prst="ellipse">
                <a:avLst/>
              </a:prstGeom>
              <a:solidFill>
                <a:schemeClr val="tx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 fontScale="25000" lnSpcReduction="20000"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cxnSp>
            <p:nvCxnSpPr>
              <p:cNvPr id="15" name="ïśļïďe">
                <a:extLst>
                  <a:ext uri="{FF2B5EF4-FFF2-40B4-BE49-F238E27FC236}">
                    <a16:creationId xmlns:a16="http://schemas.microsoft.com/office/drawing/2014/main" id="{D0E8030A-6388-44CD-A5A8-E7FA51BA38E9}"/>
                  </a:ext>
                </a:extLst>
              </p:cNvPr>
              <p:cNvCxnSpPr/>
              <p:nvPr/>
            </p:nvCxnSpPr>
            <p:spPr>
              <a:xfrm flipH="1" flipV="1">
                <a:off x="6096000" y="2799997"/>
                <a:ext cx="1" cy="756000"/>
              </a:xfrm>
              <a:prstGeom prst="straightConnector1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îsḻidê">
                <a:extLst>
                  <a:ext uri="{FF2B5EF4-FFF2-40B4-BE49-F238E27FC236}">
                    <a16:creationId xmlns:a16="http://schemas.microsoft.com/office/drawing/2014/main" id="{01722A91-EC55-1E11-055B-CC87EF6EAC32}"/>
                  </a:ext>
                </a:extLst>
              </p:cNvPr>
              <p:cNvSpPr/>
              <p:nvPr/>
            </p:nvSpPr>
            <p:spPr>
              <a:xfrm>
                <a:off x="4669048" y="1907106"/>
                <a:ext cx="2880000" cy="917374"/>
              </a:xfrm>
              <a:prstGeom prst="roundRect">
                <a:avLst/>
              </a:prstGeom>
              <a:solidFill>
                <a:srgbClr val="5BA3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VisionFive 2</a:t>
                </a:r>
                <a:r>
                  <a:rPr lang="zh-CN" altLang="en-US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适配</a:t>
                </a:r>
                <a:r>
                  <a:rPr lang="en-US" altLang="zh-CN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Ubuntu Server</a:t>
                </a:r>
              </a:p>
            </p:txBody>
          </p:sp>
          <p:sp>
            <p:nvSpPr>
              <p:cNvPr id="17" name="iŝlídé">
                <a:extLst>
                  <a:ext uri="{FF2B5EF4-FFF2-40B4-BE49-F238E27FC236}">
                    <a16:creationId xmlns:a16="http://schemas.microsoft.com/office/drawing/2014/main" id="{2841A870-0E5B-787D-750C-E045936FA419}"/>
                  </a:ext>
                </a:extLst>
              </p:cNvPr>
              <p:cNvSpPr txBox="1"/>
              <p:nvPr/>
            </p:nvSpPr>
            <p:spPr bwMode="auto">
              <a:xfrm>
                <a:off x="5070959" y="3737498"/>
                <a:ext cx="2050081" cy="4418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 lnSpcReduction="10000"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2023.5</a:t>
                </a:r>
              </a:p>
            </p:txBody>
          </p:sp>
          <p:sp>
            <p:nvSpPr>
              <p:cNvPr id="18" name="iṣľiďe">
                <a:extLst>
                  <a:ext uri="{FF2B5EF4-FFF2-40B4-BE49-F238E27FC236}">
                    <a16:creationId xmlns:a16="http://schemas.microsoft.com/office/drawing/2014/main" id="{8206FA23-873E-65CD-E86C-AABDCA8E46E1}"/>
                  </a:ext>
                </a:extLst>
              </p:cNvPr>
              <p:cNvSpPr/>
              <p:nvPr/>
            </p:nvSpPr>
            <p:spPr>
              <a:xfrm>
                <a:off x="8075967" y="3540097"/>
                <a:ext cx="101598" cy="101598"/>
              </a:xfrm>
              <a:prstGeom prst="ellipse">
                <a:avLst/>
              </a:prstGeom>
              <a:solidFill>
                <a:schemeClr val="tx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 fontScale="25000" lnSpcReduction="20000"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cxnSp>
            <p:nvCxnSpPr>
              <p:cNvPr id="19" name="îşļiḋe">
                <a:extLst>
                  <a:ext uri="{FF2B5EF4-FFF2-40B4-BE49-F238E27FC236}">
                    <a16:creationId xmlns:a16="http://schemas.microsoft.com/office/drawing/2014/main" id="{87225801-1D9B-ACF6-BC3E-BF7254DB9F64}"/>
                  </a:ext>
                </a:extLst>
              </p:cNvPr>
              <p:cNvCxnSpPr>
                <a:cxnSpLocks/>
                <a:stCxn id="18" idx="4"/>
                <a:endCxn id="20" idx="0"/>
              </p:cNvCxnSpPr>
              <p:nvPr/>
            </p:nvCxnSpPr>
            <p:spPr>
              <a:xfrm>
                <a:off x="8126766" y="3641695"/>
                <a:ext cx="1409" cy="989329"/>
              </a:xfrm>
              <a:prstGeom prst="straightConnector1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ïšḻïḓé">
                <a:extLst>
                  <a:ext uri="{FF2B5EF4-FFF2-40B4-BE49-F238E27FC236}">
                    <a16:creationId xmlns:a16="http://schemas.microsoft.com/office/drawing/2014/main" id="{D6F303EB-80BE-307D-8F92-4BC4A32776D5}"/>
                  </a:ext>
                </a:extLst>
              </p:cNvPr>
              <p:cNvSpPr/>
              <p:nvPr/>
            </p:nvSpPr>
            <p:spPr>
              <a:xfrm>
                <a:off x="6584154" y="4631024"/>
                <a:ext cx="3088041" cy="964706"/>
              </a:xfrm>
              <a:prstGeom prst="roundRect">
                <a:avLst/>
              </a:prstGeom>
              <a:solidFill>
                <a:srgbClr val="5BA3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VisionFive 2</a:t>
                </a:r>
                <a:r>
                  <a:rPr lang="zh-CN" altLang="en-US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支持</a:t>
                </a:r>
                <a:r>
                  <a:rPr lang="en-US" altLang="zh-CN" dirty="0" err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TianCore</a:t>
                </a:r>
                <a:r>
                  <a:rPr lang="en-US" altLang="zh-CN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 EDK II (UEFI)</a:t>
                </a:r>
              </a:p>
            </p:txBody>
          </p:sp>
          <p:sp>
            <p:nvSpPr>
              <p:cNvPr id="21" name="îşļîďê">
                <a:extLst>
                  <a:ext uri="{FF2B5EF4-FFF2-40B4-BE49-F238E27FC236}">
                    <a16:creationId xmlns:a16="http://schemas.microsoft.com/office/drawing/2014/main" id="{BE1E0427-AD0D-0DAB-E8AD-4D147B31ED4A}"/>
                  </a:ext>
                </a:extLst>
              </p:cNvPr>
              <p:cNvSpPr txBox="1"/>
              <p:nvPr/>
            </p:nvSpPr>
            <p:spPr bwMode="auto">
              <a:xfrm>
                <a:off x="7133105" y="2997539"/>
                <a:ext cx="2050081" cy="4418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 lnSpcReduction="10000"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2023.5</a:t>
                </a:r>
              </a:p>
            </p:txBody>
          </p:sp>
          <p:sp>
            <p:nvSpPr>
              <p:cNvPr id="22" name="iśḷîḓé">
                <a:extLst>
                  <a:ext uri="{FF2B5EF4-FFF2-40B4-BE49-F238E27FC236}">
                    <a16:creationId xmlns:a16="http://schemas.microsoft.com/office/drawing/2014/main" id="{B2BC601B-37AE-C9AC-A647-BD3E387373CF}"/>
                  </a:ext>
                </a:extLst>
              </p:cNvPr>
              <p:cNvSpPr/>
              <p:nvPr/>
            </p:nvSpPr>
            <p:spPr>
              <a:xfrm>
                <a:off x="10106732" y="3540097"/>
                <a:ext cx="101598" cy="101598"/>
              </a:xfrm>
              <a:prstGeom prst="ellipse">
                <a:avLst/>
              </a:prstGeom>
              <a:solidFill>
                <a:schemeClr val="tx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 fontScale="25000" lnSpcReduction="20000"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cxnSp>
            <p:nvCxnSpPr>
              <p:cNvPr id="23" name="îS1iďê">
                <a:extLst>
                  <a:ext uri="{FF2B5EF4-FFF2-40B4-BE49-F238E27FC236}">
                    <a16:creationId xmlns:a16="http://schemas.microsoft.com/office/drawing/2014/main" id="{A9F56B0B-008A-9E95-0CEA-1A0A5F6E448B}"/>
                  </a:ext>
                </a:extLst>
              </p:cNvPr>
              <p:cNvCxnSpPr>
                <a:cxnSpLocks/>
                <a:stCxn id="22" idx="0"/>
                <a:endCxn id="24" idx="2"/>
              </p:cNvCxnSpPr>
              <p:nvPr/>
            </p:nvCxnSpPr>
            <p:spPr>
              <a:xfrm flipH="1" flipV="1">
                <a:off x="10153515" y="2780569"/>
                <a:ext cx="4017" cy="759529"/>
              </a:xfrm>
              <a:prstGeom prst="straightConnector1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íṧḷíḋe">
                <a:extLst>
                  <a:ext uri="{FF2B5EF4-FFF2-40B4-BE49-F238E27FC236}">
                    <a16:creationId xmlns:a16="http://schemas.microsoft.com/office/drawing/2014/main" id="{504D99C9-99FC-799B-8548-98C14BF0DBE7}"/>
                  </a:ext>
                </a:extLst>
              </p:cNvPr>
              <p:cNvSpPr/>
              <p:nvPr/>
            </p:nvSpPr>
            <p:spPr>
              <a:xfrm>
                <a:off x="8713515" y="1889758"/>
                <a:ext cx="2880000" cy="890811"/>
              </a:xfrm>
              <a:prstGeom prst="roundRect">
                <a:avLst/>
              </a:prstGeom>
              <a:solidFill>
                <a:srgbClr val="5BA3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VisionFive 2</a:t>
                </a:r>
                <a:r>
                  <a:rPr lang="zh-CN" altLang="en-US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适配</a:t>
                </a:r>
                <a:r>
                  <a:rPr lang="en-US" altLang="zh-CN" dirty="0" err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deepin</a:t>
                </a:r>
                <a:endPara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25" name="î$ľiḍe">
                <a:extLst>
                  <a:ext uri="{FF2B5EF4-FFF2-40B4-BE49-F238E27FC236}">
                    <a16:creationId xmlns:a16="http://schemas.microsoft.com/office/drawing/2014/main" id="{B0E11E70-CCE1-752E-5D64-7EF5354390B5}"/>
                  </a:ext>
                </a:extLst>
              </p:cNvPr>
              <p:cNvSpPr txBox="1"/>
              <p:nvPr/>
            </p:nvSpPr>
            <p:spPr bwMode="auto">
              <a:xfrm>
                <a:off x="9132490" y="3737498"/>
                <a:ext cx="2050081" cy="4418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 lnSpcReduction="10000"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2023.6</a:t>
                </a:r>
              </a:p>
            </p:txBody>
          </p:sp>
        </p:grpSp>
        <p:cxnSp>
          <p:nvCxnSpPr>
            <p:cNvPr id="29" name="îşļiḋe">
              <a:extLst>
                <a:ext uri="{FF2B5EF4-FFF2-40B4-BE49-F238E27FC236}">
                  <a16:creationId xmlns:a16="http://schemas.microsoft.com/office/drawing/2014/main" id="{9B375420-CAC3-C601-EB27-26096EDB477C}"/>
                </a:ext>
              </a:extLst>
            </p:cNvPr>
            <p:cNvCxnSpPr>
              <a:cxnSpLocks/>
              <a:stCxn id="28" idx="4"/>
              <a:endCxn id="30" idx="0"/>
            </p:cNvCxnSpPr>
            <p:nvPr/>
          </p:nvCxnSpPr>
          <p:spPr>
            <a:xfrm>
              <a:off x="10186354" y="2681508"/>
              <a:ext cx="692" cy="860544"/>
            </a:xfrm>
            <a:prstGeom prst="straightConnector1">
              <a:avLst/>
            </a:prstGeom>
            <a:ln w="3175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ïšḻïḓé">
              <a:extLst>
                <a:ext uri="{FF2B5EF4-FFF2-40B4-BE49-F238E27FC236}">
                  <a16:creationId xmlns:a16="http://schemas.microsoft.com/office/drawing/2014/main" id="{95B80982-527F-3FD3-958A-BFE7AC70851E}"/>
                </a:ext>
              </a:extLst>
            </p:cNvPr>
            <p:cNvSpPr/>
            <p:nvPr/>
          </p:nvSpPr>
          <p:spPr>
            <a:xfrm>
              <a:off x="8564880" y="3542052"/>
              <a:ext cx="3244331" cy="840959"/>
            </a:xfrm>
            <a:prstGeom prst="roundRect">
              <a:avLst/>
            </a:prstGeom>
            <a:solidFill>
              <a:srgbClr val="5BA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适配</a:t>
              </a:r>
              <a:r>
                <a:rPr lang="en-US" altLang="zh-CN" dirty="0" err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OpenWrt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，</a:t>
              </a:r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PPSSPP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，</a:t>
              </a:r>
              <a:r>
                <a:rPr lang="en-US" altLang="zh-CN" dirty="0" err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Kylin</a:t>
              </a:r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Embedded OS, </a:t>
              </a:r>
              <a:r>
                <a:rPr lang="en-US" altLang="zh-CN" dirty="0" err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etc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31" name="îşļîďê">
            <a:extLst>
              <a:ext uri="{FF2B5EF4-FFF2-40B4-BE49-F238E27FC236}">
                <a16:creationId xmlns:a16="http://schemas.microsoft.com/office/drawing/2014/main" id="{63E73B88-A9E8-24B5-0A68-19741EDC744F}"/>
              </a:ext>
            </a:extLst>
          </p:cNvPr>
          <p:cNvSpPr txBox="1"/>
          <p:nvPr/>
        </p:nvSpPr>
        <p:spPr bwMode="auto">
          <a:xfrm>
            <a:off x="9577189" y="2872141"/>
            <a:ext cx="1799004" cy="38769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 lnSpcReduction="1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2023.9</a:t>
            </a:r>
          </a:p>
        </p:txBody>
      </p:sp>
      <p:pic>
        <p:nvPicPr>
          <p:cNvPr id="1026" name="Picture 2" descr="图片">
            <a:extLst>
              <a:ext uri="{FF2B5EF4-FFF2-40B4-BE49-F238E27FC236}">
                <a16:creationId xmlns:a16="http://schemas.microsoft.com/office/drawing/2014/main" id="{F42CC0D1-4B29-FF63-D727-B02E82F96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496" y="772399"/>
            <a:ext cx="188128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图片">
            <a:extLst>
              <a:ext uri="{FF2B5EF4-FFF2-40B4-BE49-F238E27FC236}">
                <a16:creationId xmlns:a16="http://schemas.microsoft.com/office/drawing/2014/main" id="{8E5ED340-0E9D-9C64-3F9F-937079DE8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60" y="768725"/>
            <a:ext cx="15935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图片">
            <a:extLst>
              <a:ext uri="{FF2B5EF4-FFF2-40B4-BE49-F238E27FC236}">
                <a16:creationId xmlns:a16="http://schemas.microsoft.com/office/drawing/2014/main" id="{EA3C0B4A-2C00-F196-0366-82AAF3E7C260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316" y="5199723"/>
            <a:ext cx="28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图片">
            <a:extLst>
              <a:ext uri="{FF2B5EF4-FFF2-40B4-BE49-F238E27FC236}">
                <a16:creationId xmlns:a16="http://schemas.microsoft.com/office/drawing/2014/main" id="{7D50DB57-64A7-9CD4-0024-5FF28AAE8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755" y="776462"/>
            <a:ext cx="206470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图片">
            <a:extLst>
              <a:ext uri="{FF2B5EF4-FFF2-40B4-BE49-F238E27FC236}">
                <a16:creationId xmlns:a16="http://schemas.microsoft.com/office/drawing/2014/main" id="{C624EDB7-C5DE-396A-E820-46193EFD8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248" y="776462"/>
            <a:ext cx="191842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9BE280B3-7351-B773-EFA2-C268B3B212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5592" y="5212564"/>
            <a:ext cx="1754590" cy="1080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11029961-DAA6-E98A-BCD4-BCDED42A93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9065" y="5212564"/>
            <a:ext cx="833385" cy="108000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46E2F01E-4C4D-9A86-FDA3-F87A6FD91F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82200" y="5199723"/>
            <a:ext cx="1630093" cy="54000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2BBBA5FB-D5C9-1459-1089-59CEDE44C9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82200" y="5796193"/>
            <a:ext cx="1034686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171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BF73C9-B82F-046F-FCB3-66A559B68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402"/>
            <a:ext cx="10515600" cy="1325563"/>
          </a:xfrm>
        </p:spPr>
        <p:txBody>
          <a:bodyPr/>
          <a:lstStyle/>
          <a:p>
            <a:r>
              <a:rPr lang="zh-CN" altLang="en-US" dirty="0"/>
              <a:t>加入开源芯片社区</a:t>
            </a:r>
            <a:endParaRPr lang="en-US" dirty="0"/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84F7AB3C-8648-E2A4-A415-F13FCCAC5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359" y="1374688"/>
            <a:ext cx="10515600" cy="4351338"/>
          </a:xfrm>
        </p:spPr>
        <p:txBody>
          <a:bodyPr/>
          <a:lstStyle/>
          <a:p>
            <a:r>
              <a:rPr lang="zh-CN" altLang="en-US" b="0" i="0" dirty="0">
                <a:effectLst/>
                <a:latin typeface="system-ui"/>
              </a:rPr>
              <a:t>由北京开源芯片研究院与</a:t>
            </a:r>
            <a:r>
              <a:rPr lang="en-US" altLang="zh-CN" b="0" i="0" dirty="0" err="1">
                <a:effectLst/>
                <a:latin typeface="system-ui"/>
              </a:rPr>
              <a:t>GitLink</a:t>
            </a:r>
            <a:r>
              <a:rPr lang="zh-CN" altLang="en-US" b="0" i="0" dirty="0">
                <a:effectLst/>
                <a:latin typeface="system-ui"/>
              </a:rPr>
              <a:t>平台共同发起的开源芯片社区在 </a:t>
            </a:r>
            <a:r>
              <a:rPr lang="en-US" altLang="zh-CN" b="0" i="0" dirty="0">
                <a:effectLst/>
                <a:latin typeface="system-ui"/>
              </a:rPr>
              <a:t>2023 RISC-V </a:t>
            </a:r>
            <a:r>
              <a:rPr lang="zh-CN" altLang="en-US" b="0" i="0" dirty="0">
                <a:effectLst/>
                <a:latin typeface="system-ui"/>
              </a:rPr>
              <a:t>中国峰会上正式发布。</a:t>
            </a:r>
            <a:endParaRPr lang="en-US" altLang="zh-CN" b="0" i="0" dirty="0">
              <a:effectLst/>
              <a:latin typeface="system-ui"/>
            </a:endParaRPr>
          </a:p>
          <a:p>
            <a:r>
              <a:rPr lang="zh-CN" altLang="en-US" b="0" i="0" dirty="0">
                <a:effectLst/>
                <a:latin typeface="system-ui"/>
              </a:rPr>
              <a:t>清华大学数字信号处理器实验室、深度数智、赛昉科技等公司为社区初创成员，成为社区首批开源芯片项目。</a:t>
            </a:r>
            <a:endParaRPr 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E4E264C-DDFF-09B5-26F2-C13C37878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08D9-F0B1-D749-B2AB-825935940C7B}" type="slidenum">
              <a:rPr kumimoji="1" lang="zh-CN" altLang="en-US" smtClean="0"/>
              <a:t>14</a:t>
            </a:fld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BBC5E15-450A-BDB7-9832-3D10E7EC1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315" y="3161188"/>
            <a:ext cx="640137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71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833438-BE36-AD6B-CC0E-43B906BD5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为什么要做开源社区</a:t>
            </a:r>
            <a:endParaRPr 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FEAAF13-12F1-F9BA-684A-3BB1D0B56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08D9-F0B1-D749-B2AB-825935940C7B}" type="slidenum">
              <a:rPr kumimoji="1" lang="zh-CN" altLang="en-US" smtClean="0"/>
              <a:t>15</a:t>
            </a:fld>
            <a:endParaRPr kumimoji="1"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74403A60-F9E0-66D7-6DFB-1644526BA46B}"/>
              </a:ext>
            </a:extLst>
          </p:cNvPr>
          <p:cNvGrpSpPr/>
          <p:nvPr/>
        </p:nvGrpSpPr>
        <p:grpSpPr>
          <a:xfrm>
            <a:off x="1012342" y="2067989"/>
            <a:ext cx="10417836" cy="3395919"/>
            <a:chOff x="887082" y="2738181"/>
            <a:chExt cx="10417836" cy="3395919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C2E41B79-A374-2CB2-3DF4-AD262543C986}"/>
                </a:ext>
              </a:extLst>
            </p:cNvPr>
            <p:cNvSpPr/>
            <p:nvPr/>
          </p:nvSpPr>
          <p:spPr>
            <a:xfrm>
              <a:off x="5481638" y="3348038"/>
              <a:ext cx="1228725" cy="1228725"/>
            </a:xfrm>
            <a:prstGeom prst="ellipse">
              <a:avLst/>
            </a:prstGeom>
            <a:solidFill>
              <a:schemeClr val="accent6"/>
            </a:solidFill>
            <a:ln w="12700" cap="rnd">
              <a:noFill/>
              <a:prstDash val="solid"/>
              <a:round/>
              <a:headEnd/>
              <a:tailEnd/>
            </a:ln>
            <a:effectLst>
              <a:outerShdw blurRad="254000" dist="127000" algn="ctr" rotWithShape="0">
                <a:schemeClr val="accent6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/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0553FE75-F9DC-21AC-9A4E-B31C460814E1}"/>
                </a:ext>
              </a:extLst>
            </p:cNvPr>
            <p:cNvSpPr/>
            <p:nvPr/>
          </p:nvSpPr>
          <p:spPr>
            <a:xfrm>
              <a:off x="3489098" y="4726213"/>
              <a:ext cx="1228725" cy="1228725"/>
            </a:xfrm>
            <a:prstGeom prst="ellipse">
              <a:avLst/>
            </a:prstGeom>
            <a:solidFill>
              <a:schemeClr val="accent5"/>
            </a:solidFill>
            <a:ln w="12700" cap="rnd">
              <a:noFill/>
              <a:prstDash val="solid"/>
              <a:round/>
              <a:headEnd/>
              <a:tailEnd/>
            </a:ln>
            <a:effectLst>
              <a:outerShdw blurRad="254000" dist="127000" algn="ctr" rotWithShape="0">
                <a:schemeClr val="accent5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 defTabSz="914354"/>
              <a:endParaRPr lang="zh-CN" altLang="en-US" sz="16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AD5EF9DF-8173-2D0E-C49C-6516DEBF1BCD}"/>
                </a:ext>
              </a:extLst>
            </p:cNvPr>
            <p:cNvSpPr/>
            <p:nvPr/>
          </p:nvSpPr>
          <p:spPr>
            <a:xfrm>
              <a:off x="7474176" y="4726213"/>
              <a:ext cx="1228725" cy="1228725"/>
            </a:xfrm>
            <a:prstGeom prst="ellipse">
              <a:avLst/>
            </a:prstGeom>
            <a:solidFill>
              <a:schemeClr val="accent1"/>
            </a:solidFill>
            <a:ln w="12700" cap="rnd">
              <a:noFill/>
              <a:prstDash val="solid"/>
              <a:round/>
              <a:headEnd/>
              <a:tailEnd/>
            </a:ln>
            <a:effectLst>
              <a:outerShdw blurRad="254000" dist="127000" algn="ctr" rotWithShape="0">
                <a:schemeClr val="accent1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 defTabSz="914354"/>
              <a:endParaRPr lang="zh-CN" altLang="en-US" sz="16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222B6DB9-D581-A73E-C6E7-07A37FD09016}"/>
                </a:ext>
              </a:extLst>
            </p:cNvPr>
            <p:cNvSpPr/>
            <p:nvPr/>
          </p:nvSpPr>
          <p:spPr>
            <a:xfrm>
              <a:off x="4254385" y="3705902"/>
              <a:ext cx="1228725" cy="1228725"/>
            </a:xfrm>
            <a:prstGeom prst="ellipse">
              <a:avLst/>
            </a:prstGeom>
            <a:solidFill>
              <a:schemeClr val="accent2"/>
            </a:solidFill>
            <a:ln w="12700" cap="rnd">
              <a:noFill/>
              <a:prstDash val="solid"/>
              <a:round/>
              <a:headEnd/>
              <a:tailEnd/>
            </a:ln>
            <a:effectLst>
              <a:outerShdw blurRad="254000" dist="127000" algn="ctr" rotWithShape="0">
                <a:schemeClr val="accent2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 defTabSz="914354"/>
              <a:endParaRPr lang="zh-CN" altLang="en-US" sz="16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4C701E11-DE85-6593-1918-F2DF501F4A7A}"/>
                </a:ext>
              </a:extLst>
            </p:cNvPr>
            <p:cNvSpPr/>
            <p:nvPr/>
          </p:nvSpPr>
          <p:spPr>
            <a:xfrm>
              <a:off x="6708889" y="3705902"/>
              <a:ext cx="1228725" cy="1228725"/>
            </a:xfrm>
            <a:prstGeom prst="ellipse">
              <a:avLst/>
            </a:prstGeom>
            <a:solidFill>
              <a:schemeClr val="accent3"/>
            </a:solidFill>
            <a:ln w="12700" cap="rnd">
              <a:noFill/>
              <a:prstDash val="solid"/>
              <a:round/>
              <a:headEnd/>
              <a:tailEnd/>
            </a:ln>
            <a:effectLst>
              <a:outerShdw blurRad="254000" dist="127000" algn="ctr" rotWithShape="0">
                <a:schemeClr val="accent3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 defTabSz="914354"/>
              <a:endPara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0" name="任意多边形 6">
              <a:extLst>
                <a:ext uri="{FF2B5EF4-FFF2-40B4-BE49-F238E27FC236}">
                  <a16:creationId xmlns:a16="http://schemas.microsoft.com/office/drawing/2014/main" id="{E7C64D67-DAF9-794E-5301-5FF81E673E7B}"/>
                </a:ext>
              </a:extLst>
            </p:cNvPr>
            <p:cNvSpPr/>
            <p:nvPr/>
          </p:nvSpPr>
          <p:spPr>
            <a:xfrm>
              <a:off x="3989161" y="4027261"/>
              <a:ext cx="4213678" cy="2106839"/>
            </a:xfrm>
            <a:custGeom>
              <a:avLst/>
              <a:gdLst>
                <a:gd name="connsiteX0" fmla="*/ 2106839 w 4213678"/>
                <a:gd name="connsiteY0" fmla="*/ 0 h 2106839"/>
                <a:gd name="connsiteX1" fmla="*/ 4213678 w 4213678"/>
                <a:gd name="connsiteY1" fmla="*/ 2106839 h 2106839"/>
                <a:gd name="connsiteX2" fmla="*/ 0 w 4213678"/>
                <a:gd name="connsiteY2" fmla="*/ 2106839 h 2106839"/>
                <a:gd name="connsiteX3" fmla="*/ 2106839 w 4213678"/>
                <a:gd name="connsiteY3" fmla="*/ 0 h 2106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3678" h="2106839">
                  <a:moveTo>
                    <a:pt x="2106839" y="0"/>
                  </a:moveTo>
                  <a:cubicBezTo>
                    <a:pt x="3270414" y="0"/>
                    <a:pt x="4213678" y="943264"/>
                    <a:pt x="4213678" y="2106839"/>
                  </a:cubicBezTo>
                  <a:lnTo>
                    <a:pt x="0" y="2106839"/>
                  </a:lnTo>
                  <a:cubicBezTo>
                    <a:pt x="0" y="943264"/>
                    <a:pt x="943264" y="0"/>
                    <a:pt x="2106839" y="0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noFill/>
              <a:prstDash val="solid"/>
              <a:round/>
              <a:headEnd/>
              <a:tailEnd/>
            </a:ln>
            <a:effectLst>
              <a:outerShdw blurRad="254000" dist="127000" algn="ctr" rotWithShape="0">
                <a:schemeClr val="bg1">
                  <a:lumMod val="6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/>
              <a:endPara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D839927E-8B3D-8E75-3886-861823CE5451}"/>
                </a:ext>
              </a:extLst>
            </p:cNvPr>
            <p:cNvSpPr txBox="1"/>
            <p:nvPr/>
          </p:nvSpPr>
          <p:spPr>
            <a:xfrm>
              <a:off x="3579033" y="4980172"/>
              <a:ext cx="5854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i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01</a:t>
              </a:r>
              <a:endParaRPr lang="zh-CN" altLang="en-US" sz="2800" b="1" i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7D520CF1-730A-DFF1-4D94-5902BEB43467}"/>
                </a:ext>
              </a:extLst>
            </p:cNvPr>
            <p:cNvSpPr txBox="1"/>
            <p:nvPr/>
          </p:nvSpPr>
          <p:spPr>
            <a:xfrm>
              <a:off x="4429293" y="3897515"/>
              <a:ext cx="6270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i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02</a:t>
              </a:r>
              <a:endParaRPr lang="zh-CN" altLang="en-US" sz="2800" b="1" i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2A81738C-2F50-DF58-F54A-71E5802E39A3}"/>
                </a:ext>
              </a:extLst>
            </p:cNvPr>
            <p:cNvSpPr txBox="1"/>
            <p:nvPr/>
          </p:nvSpPr>
          <p:spPr>
            <a:xfrm>
              <a:off x="5782452" y="3482699"/>
              <a:ext cx="6270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i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03</a:t>
              </a:r>
              <a:endParaRPr lang="zh-CN" altLang="en-US" sz="2800" b="1" i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8A566224-2770-CA13-E07B-6ECEC33F5576}"/>
                </a:ext>
              </a:extLst>
            </p:cNvPr>
            <p:cNvSpPr txBox="1"/>
            <p:nvPr/>
          </p:nvSpPr>
          <p:spPr>
            <a:xfrm>
              <a:off x="7043856" y="3897515"/>
              <a:ext cx="6270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i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04</a:t>
              </a:r>
              <a:endParaRPr lang="zh-CN" altLang="en-US" sz="2800" b="1" i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042F49BF-0E9E-D293-F673-4EFC973627CC}"/>
                </a:ext>
              </a:extLst>
            </p:cNvPr>
            <p:cNvSpPr txBox="1"/>
            <p:nvPr/>
          </p:nvSpPr>
          <p:spPr>
            <a:xfrm>
              <a:off x="7979713" y="4980172"/>
              <a:ext cx="5854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i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05</a:t>
              </a:r>
              <a:endParaRPr lang="zh-CN" altLang="en-US" sz="2800" b="1" i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59B0D3CF-3F01-67E8-95EF-F6F1A5A15C2D}"/>
                </a:ext>
              </a:extLst>
            </p:cNvPr>
            <p:cNvSpPr txBox="1"/>
            <p:nvPr/>
          </p:nvSpPr>
          <p:spPr>
            <a:xfrm>
              <a:off x="4298397" y="5032560"/>
              <a:ext cx="349632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defTabSz="91376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 kumimoji="0" sz="2400" b="1" i="0" u="none" strike="noStrike" cap="none" spc="0" normalizeH="0" baseline="0">
                  <a:ln>
                    <a:noFill/>
                  </a:ln>
                  <a:effectLst/>
                  <a:uLnTx/>
                  <a:uFillTx/>
                </a:defRPr>
              </a:lvl1pPr>
            </a:lstStyle>
            <a:p>
              <a:r>
                <a:rPr lang="en-US" altLang="zh-CN" dirty="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RVspace</a:t>
              </a:r>
              <a:r>
                <a:rPr lang="zh-CN" altLang="en-US" dirty="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开源社区</a:t>
              </a:r>
              <a:endParaRPr lang="en-US" altLang="zh-CN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39349D8B-A74E-92D1-D3EE-C3FAB40FFA7D}"/>
                </a:ext>
              </a:extLst>
            </p:cNvPr>
            <p:cNvSpPr txBox="1"/>
            <p:nvPr/>
          </p:nvSpPr>
          <p:spPr>
            <a:xfrm>
              <a:off x="887082" y="5150146"/>
              <a:ext cx="2371770" cy="64633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ts val="1500"/>
                </a:lnSpc>
                <a:defRPr sz="900"/>
              </a:lvl1pPr>
            </a:lstStyle>
            <a:p>
              <a:pPr algn="r">
                <a:lnSpc>
                  <a:spcPct val="100000"/>
                </a:lnSpc>
              </a:pPr>
              <a:r>
                <a:rPr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加快产品生态完善</a:t>
              </a:r>
              <a:endPara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r">
                <a:lnSpc>
                  <a:spcPct val="100000"/>
                </a:lnSpc>
              </a:pPr>
              <a:r>
                <a:rPr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形成持续维护的基础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D58095C9-D279-CC46-93A9-E0BE9A0050A6}"/>
                </a:ext>
              </a:extLst>
            </p:cNvPr>
            <p:cNvSpPr txBox="1"/>
            <p:nvPr/>
          </p:nvSpPr>
          <p:spPr>
            <a:xfrm>
              <a:off x="1783903" y="3856774"/>
              <a:ext cx="2371770" cy="48391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00000"/>
                </a:lnSpc>
                <a:defRPr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ym typeface="微软雅黑" panose="020B0503020204020204" pitchFamily="34" charset="-122"/>
                </a:rPr>
                <a:t>加快在不同应用领域</a:t>
              </a:r>
              <a:endParaRPr lang="en-US" altLang="zh-CN" dirty="0">
                <a:sym typeface="微软雅黑" panose="020B0503020204020204" pitchFamily="34" charset="-122"/>
              </a:endParaRPr>
            </a:p>
            <a:p>
              <a:r>
                <a:rPr lang="zh-CN" altLang="en-US" dirty="0">
                  <a:sym typeface="微软雅黑" panose="020B0503020204020204" pitchFamily="34" charset="-122"/>
                </a:rPr>
                <a:t>解决方案开发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0CBDB731-7566-6B29-60C0-FA4803962A4C}"/>
                </a:ext>
              </a:extLst>
            </p:cNvPr>
            <p:cNvSpPr txBox="1"/>
            <p:nvPr/>
          </p:nvSpPr>
          <p:spPr>
            <a:xfrm>
              <a:off x="4907859" y="2738181"/>
              <a:ext cx="2371770" cy="64633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ts val="1500"/>
                </a:lnSpc>
                <a:defRPr sz="900"/>
              </a:lvl1pPr>
            </a:lstStyle>
            <a:p>
              <a:pPr algn="ctr">
                <a:lnSpc>
                  <a:spcPct val="100000"/>
                </a:lnSpc>
              </a:pPr>
              <a:r>
                <a:rPr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建立品牌形象</a:t>
              </a:r>
              <a:endPara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ctr">
                <a:lnSpc>
                  <a:spcPct val="100000"/>
                </a:lnSpc>
              </a:pPr>
              <a:r>
                <a:rPr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与行业地位</a:t>
              </a:r>
              <a:endPara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8B0816BF-8EAB-EE4D-B77B-15D0D987D4BD}"/>
                </a:ext>
              </a:extLst>
            </p:cNvPr>
            <p:cNvSpPr txBox="1"/>
            <p:nvPr/>
          </p:nvSpPr>
          <p:spPr>
            <a:xfrm>
              <a:off x="8202839" y="3856775"/>
              <a:ext cx="2371770" cy="29155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ts val="1500"/>
                </a:lnSpc>
                <a:defRPr sz="900"/>
              </a:lvl1pPr>
            </a:lstStyle>
            <a:p>
              <a:r>
                <a:rPr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拓展潜在量产客户</a:t>
              </a:r>
              <a:endPara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F79BAF9D-9A9C-3740-AD28-77334C327EA1}"/>
                </a:ext>
              </a:extLst>
            </p:cNvPr>
            <p:cNvSpPr txBox="1"/>
            <p:nvPr/>
          </p:nvSpPr>
          <p:spPr>
            <a:xfrm>
              <a:off x="8933148" y="5150146"/>
              <a:ext cx="2371770" cy="29155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ts val="1500"/>
                </a:lnSpc>
                <a:defRPr sz="900"/>
              </a:lvl1pPr>
            </a:lstStyle>
            <a:p>
              <a:r>
                <a:rPr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培养应用开发人才</a:t>
              </a:r>
              <a:endPara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1016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1188CA14-1656-213B-D044-2930466B5E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3700" y="926061"/>
            <a:ext cx="8022980" cy="4515498"/>
          </a:xfrm>
          <a:prstGeom prst="rect">
            <a:avLst/>
          </a:prstGeom>
        </p:spPr>
      </p:pic>
      <p:sp>
        <p:nvSpPr>
          <p:cNvPr id="6" name="标题 5">
            <a:extLst>
              <a:ext uri="{FF2B5EF4-FFF2-40B4-BE49-F238E27FC236}">
                <a16:creationId xmlns:a16="http://schemas.microsoft.com/office/drawing/2014/main" id="{61F928F7-00FB-4FF8-BD32-A50D98A72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69780"/>
            <a:ext cx="10515600" cy="1325563"/>
          </a:xfrm>
          <a:ln>
            <a:noFill/>
          </a:ln>
        </p:spPr>
        <p:txBody>
          <a:bodyPr>
            <a:normAutofit/>
          </a:bodyPr>
          <a:lstStyle/>
          <a:p>
            <a:r>
              <a:rPr lang="zh-CN" altLang="en-US" dirty="0">
                <a:sym typeface="微软雅黑" panose="020B0503020204020204" pitchFamily="34" charset="-122"/>
              </a:rPr>
              <a:t>社区开源原则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F230D4F-D0AB-4149-8C88-E3DD67B43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1008D9-F0B1-D749-B2AB-825935940C7B}" type="slidenum">
              <a:rPr lang="en-US" altLang="zh-CN" smtClean="0"/>
              <a:pPr/>
              <a:t>16</a:t>
            </a:fld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46E5FB4-4420-1012-5746-CA951CDE104C}"/>
              </a:ext>
            </a:extLst>
          </p:cNvPr>
          <p:cNvGrpSpPr/>
          <p:nvPr/>
        </p:nvGrpSpPr>
        <p:grpSpPr>
          <a:xfrm>
            <a:off x="660400" y="1054100"/>
            <a:ext cx="5461000" cy="4491214"/>
            <a:chOff x="660400" y="1054100"/>
            <a:chExt cx="5461000" cy="4491214"/>
          </a:xfrm>
        </p:grpSpPr>
        <p:sp>
          <p:nvSpPr>
            <p:cNvPr id="9" name="iṡ1íḑê">
              <a:extLst>
                <a:ext uri="{FF2B5EF4-FFF2-40B4-BE49-F238E27FC236}">
                  <a16:creationId xmlns:a16="http://schemas.microsoft.com/office/drawing/2014/main" id="{0134AE7A-8AA9-9BDF-18E5-DAC418FC83A1}"/>
                </a:ext>
              </a:extLst>
            </p:cNvPr>
            <p:cNvSpPr/>
            <p:nvPr/>
          </p:nvSpPr>
          <p:spPr>
            <a:xfrm>
              <a:off x="1547899" y="2334563"/>
              <a:ext cx="4548101" cy="5070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kumimoji="1"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包括但不限于源代码、设计文档或寄存器参数等</a:t>
              </a:r>
              <a:endParaRPr kumimoji="1"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0" name="íšlïḑé">
              <a:extLst>
                <a:ext uri="{FF2B5EF4-FFF2-40B4-BE49-F238E27FC236}">
                  <a16:creationId xmlns:a16="http://schemas.microsoft.com/office/drawing/2014/main" id="{BC1A0451-9018-91DB-B68B-658B127CDA5F}"/>
                </a:ext>
              </a:extLst>
            </p:cNvPr>
            <p:cNvSpPr/>
            <p:nvPr/>
          </p:nvSpPr>
          <p:spPr>
            <a:xfrm>
              <a:off x="1547898" y="1618337"/>
              <a:ext cx="4573502" cy="7105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b" anchorCtr="0">
              <a:spAutoFit/>
            </a:bodyPr>
            <a:lstStyle/>
            <a:p>
              <a:pPr>
                <a:buSzPct val="25000"/>
              </a:pPr>
              <a:r>
                <a:rPr lang="zh-CN" altLang="en-US" sz="32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原则上所有资源</a:t>
              </a:r>
              <a:r>
                <a:rPr lang="zh-CN" altLang="en-US" sz="3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都开源</a:t>
              </a:r>
              <a:endParaRPr lang="en-US" altLang="zh-CN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pic>
          <p:nvPicPr>
            <p:cNvPr id="11" name="íślíḍé" descr="前引号">
              <a:extLst>
                <a:ext uri="{FF2B5EF4-FFF2-40B4-BE49-F238E27FC236}">
                  <a16:creationId xmlns:a16="http://schemas.microsoft.com/office/drawing/2014/main" id="{CA6EE358-7112-3A06-92BC-FE886CFEF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60400" y="1054100"/>
              <a:ext cx="887498" cy="914400"/>
            </a:xfrm>
            <a:prstGeom prst="rect">
              <a:avLst/>
            </a:prstGeom>
          </p:spPr>
        </p:pic>
        <p:sp>
          <p:nvSpPr>
            <p:cNvPr id="12" name="ïśḻîḍé">
              <a:extLst>
                <a:ext uri="{FF2B5EF4-FFF2-40B4-BE49-F238E27FC236}">
                  <a16:creationId xmlns:a16="http://schemas.microsoft.com/office/drawing/2014/main" id="{9F36C0FB-F860-E605-B347-8C8F1D9E5B54}"/>
                </a:ext>
              </a:extLst>
            </p:cNvPr>
            <p:cNvSpPr/>
            <p:nvPr/>
          </p:nvSpPr>
          <p:spPr>
            <a:xfrm flipH="1">
              <a:off x="1643562" y="4091241"/>
              <a:ext cx="2349610" cy="52535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54000" rIns="108000" bIns="54000" rtlCol="0" anchor="ctr" anchorCtr="0">
              <a:noAutofit/>
            </a:bodyPr>
            <a:lstStyle/>
            <a:p>
              <a:r>
                <a:rPr kumimoji="1" lang="zh-CN" altLang="en-US" sz="16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除非</a:t>
              </a:r>
              <a:endParaRPr kumimoji="1" lang="en-US" altLang="zh-CN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3" name="îšļiďé">
              <a:extLst>
                <a:ext uri="{FF2B5EF4-FFF2-40B4-BE49-F238E27FC236}">
                  <a16:creationId xmlns:a16="http://schemas.microsoft.com/office/drawing/2014/main" id="{8D389DD3-529A-B4ED-8125-DD96F3498F47}"/>
                </a:ext>
              </a:extLst>
            </p:cNvPr>
            <p:cNvSpPr/>
            <p:nvPr/>
          </p:nvSpPr>
          <p:spPr>
            <a:xfrm flipH="1">
              <a:off x="1547898" y="4718192"/>
              <a:ext cx="3519402" cy="8271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spAutoFit/>
            </a:bodyPr>
            <a:lstStyle/>
            <a:p>
              <a:pPr marL="171450" indent="-1714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kumimoji="1"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开源会泄露公司机密</a:t>
              </a:r>
              <a:endParaRPr kumimoji="1"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171450" indent="-1714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kumimoji="1"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第三方</a:t>
              </a:r>
              <a:r>
                <a:rPr kumimoji="1" lang="en-US" altLang="zh-CN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IP</a:t>
              </a:r>
              <a:r>
                <a:rPr kumimoji="1"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kumimoji="1" lang="en-US" altLang="zh-CN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Owner</a:t>
              </a:r>
              <a:r>
                <a:rPr kumimoji="1"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不同意</a:t>
              </a:r>
              <a:endParaRPr kumimoji="1"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cxnSp>
          <p:nvCxnSpPr>
            <p:cNvPr id="14" name="ïSḻîḑè">
              <a:extLst>
                <a:ext uri="{FF2B5EF4-FFF2-40B4-BE49-F238E27FC236}">
                  <a16:creationId xmlns:a16="http://schemas.microsoft.com/office/drawing/2014/main" id="{E7033BF9-8AA7-75E9-100B-ADC39E2D4AD8}"/>
                </a:ext>
              </a:extLst>
            </p:cNvPr>
            <p:cNvCxnSpPr>
              <a:cxnSpLocks/>
            </p:cNvCxnSpPr>
            <p:nvPr/>
          </p:nvCxnSpPr>
          <p:spPr>
            <a:xfrm>
              <a:off x="1643562" y="3613190"/>
              <a:ext cx="3830138" cy="0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0622EB9C-3055-5F1B-9616-274800F360E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5175" y="3526021"/>
            <a:ext cx="4236415" cy="238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49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赛昉科技自建开源社区 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RVspace</a:t>
            </a:r>
            <a:endParaRPr 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08D9-F0B1-D749-B2AB-825935940C7B}" type="slidenum">
              <a:rPr kumimoji="1" lang="zh-CN" altLang="en-US" smtClean="0"/>
              <a:t>17</a:t>
            </a:fld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780" y="2597321"/>
            <a:ext cx="4322439" cy="1780186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008309" y="4460217"/>
            <a:ext cx="10647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ea typeface="+mn-lt"/>
                <a:cs typeface="Tahoma" panose="020B0604030504040204" pitchFamily="34" charset="0"/>
              </a:rPr>
              <a:t>RISC-V</a:t>
            </a:r>
            <a:r>
              <a:rPr lang="zh-CN" altLang="en-US" sz="5400" b="1" dirty="0">
                <a:ea typeface="+mn-lt"/>
                <a:cs typeface="Tahoma" panose="020B0604030504040204" pitchFamily="34" charset="0"/>
              </a:rPr>
              <a:t>首例一站式用户体验中心</a:t>
            </a:r>
            <a:endParaRPr lang="en-US" sz="5400" b="1" dirty="0">
              <a:ea typeface="+mn-lt"/>
              <a:cs typeface="Tahoma" panose="020B060403050404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D7458F5-411C-1914-09BC-B206BAA51494}"/>
              </a:ext>
            </a:extLst>
          </p:cNvPr>
          <p:cNvSpPr txBox="1"/>
          <p:nvPr/>
        </p:nvSpPr>
        <p:spPr>
          <a:xfrm>
            <a:off x="1101152" y="1517236"/>
            <a:ext cx="10252648" cy="1038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过去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：注册用户：</a:t>
            </a:r>
            <a:r>
              <a:rPr lang="en-US" sz="6000" b="1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1300</a:t>
            </a:r>
            <a:r>
              <a:rPr lang="zh-CN" sz="18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人，月均浏览量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：</a:t>
            </a:r>
            <a:r>
              <a:rPr lang="en-US" altLang="zh-CN" sz="6000" b="1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20</a:t>
            </a:r>
            <a:r>
              <a:rPr lang="zh-CN" sz="6000" b="1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万</a:t>
            </a:r>
            <a:r>
              <a:rPr lang="en-US" altLang="zh-CN" sz="6000" b="1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+</a:t>
            </a:r>
            <a:endParaRPr lang="en-US" sz="6000" dirty="0">
              <a:effectLst/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FF159A8-E993-3516-6D0E-76BD60AAF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2200" y="1908158"/>
            <a:ext cx="1800000" cy="18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9042C5-3572-9EC1-E65C-E386FA9E8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78" y="93799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dirty="0"/>
              <a:t>RVspace</a:t>
            </a:r>
            <a:r>
              <a:rPr lang="zh-CN" altLang="en-US" dirty="0"/>
              <a:t>开源社区板块划分理念</a:t>
            </a:r>
            <a:endParaRPr 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FEE1ED8-E2ED-7D98-2730-A05219E30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08D9-F0B1-D749-B2AB-825935940C7B}" type="slidenum">
              <a:rPr kumimoji="1" lang="zh-CN" altLang="en-US" smtClean="0"/>
              <a:t>18</a:t>
            </a:fld>
            <a:endParaRPr kumimoji="1"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3D5F1AE3-1B95-DD6A-4BC7-8F575A6BDB9C}"/>
              </a:ext>
            </a:extLst>
          </p:cNvPr>
          <p:cNvGrpSpPr/>
          <p:nvPr/>
        </p:nvGrpSpPr>
        <p:grpSpPr>
          <a:xfrm>
            <a:off x="682676" y="1378268"/>
            <a:ext cx="11064670" cy="4269234"/>
            <a:chOff x="1636643" y="2773018"/>
            <a:chExt cx="7696200" cy="3200400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F1E13BC9-BB62-F435-BB52-EB3C9ED5DC9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636643" y="2773018"/>
              <a:ext cx="7696200" cy="32004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Line 4">
              <a:extLst>
                <a:ext uri="{FF2B5EF4-FFF2-40B4-BE49-F238E27FC236}">
                  <a16:creationId xmlns:a16="http://schemas.microsoft.com/office/drawing/2014/main" id="{6D609A35-6460-B44A-B2DA-D6B7638AA698}"/>
                </a:ext>
              </a:extLst>
            </p:cNvPr>
            <p:cNvSpPr>
              <a:spLocks noChangeShapeType="1"/>
            </p:cNvSpPr>
            <p:nvPr/>
          </p:nvSpPr>
          <p:spPr bwMode="gray">
            <a:xfrm flipH="1">
              <a:off x="3598793" y="5114581"/>
              <a:ext cx="4075113" cy="9525"/>
            </a:xfrm>
            <a:prstGeom prst="line">
              <a:avLst/>
            </a:prstGeom>
            <a:noFill/>
            <a:ln w="76200">
              <a:solidFill>
                <a:srgbClr val="92D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Line 5">
              <a:extLst>
                <a:ext uri="{FF2B5EF4-FFF2-40B4-BE49-F238E27FC236}">
                  <a16:creationId xmlns:a16="http://schemas.microsoft.com/office/drawing/2014/main" id="{6C1DAFC1-20C5-B210-90A0-C579C04F934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3138418" y="3674718"/>
              <a:ext cx="4075113" cy="9525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Oval 6">
              <a:extLst>
                <a:ext uri="{FF2B5EF4-FFF2-40B4-BE49-F238E27FC236}">
                  <a16:creationId xmlns:a16="http://schemas.microsoft.com/office/drawing/2014/main" id="{E3DD4399-7AFB-6260-611C-895FBD3AB41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983343" y="3684243"/>
              <a:ext cx="1423988" cy="1423988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48627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0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B9CA623D-D36B-348D-6ABA-0C97888F04E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487543" y="3684243"/>
              <a:ext cx="1423988" cy="1423988"/>
            </a:xfrm>
            <a:prstGeom prst="ellipse">
              <a:avLst/>
            </a:prstGeom>
            <a:gradFill rotWithShape="1">
              <a:gsLst>
                <a:gs pos="0">
                  <a:srgbClr val="DBE9F5"/>
                </a:gs>
                <a:gs pos="100000">
                  <a:srgbClr val="92BCE2"/>
                </a:gs>
              </a:gsLst>
              <a:path path="shape">
                <a:fillToRect l="50000" t="50000" r="50000" b="50000"/>
              </a:path>
            </a:gradFill>
            <a:ln w="952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AutoShape 8">
              <a:extLst>
                <a:ext uri="{FF2B5EF4-FFF2-40B4-BE49-F238E27FC236}">
                  <a16:creationId xmlns:a16="http://schemas.microsoft.com/office/drawing/2014/main" id="{AE9C69E8-2E48-7754-A6A5-068652C03B5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565456" y="2993681"/>
              <a:ext cx="1594505" cy="468312"/>
            </a:xfrm>
            <a:prstGeom prst="chevron">
              <a:avLst>
                <a:gd name="adj" fmla="val 43225"/>
              </a:avLst>
            </a:prstGeom>
            <a:solidFill>
              <a:schemeClr val="bg1">
                <a:lumMod val="95000"/>
                <a:alpha val="50195"/>
              </a:schemeClr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400" dirty="0">
                  <a:latin typeface="等线" panose="02010600030101010101" pitchFamily="2" charset="-122"/>
                  <a:ea typeface="等线" panose="02010600030101010101" pitchFamily="2" charset="-122"/>
                </a:rPr>
                <a:t>官方资源</a:t>
              </a:r>
            </a:p>
          </p:txBody>
        </p:sp>
        <p:sp>
          <p:nvSpPr>
            <p:cNvPr id="11" name="AutoShape 9">
              <a:extLst>
                <a:ext uri="{FF2B5EF4-FFF2-40B4-BE49-F238E27FC236}">
                  <a16:creationId xmlns:a16="http://schemas.microsoft.com/office/drawing/2014/main" id="{9C045DA7-FCBD-FA39-7142-71575D315E3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5145" y="2993681"/>
              <a:ext cx="2438261" cy="468312"/>
            </a:xfrm>
            <a:prstGeom prst="chevron">
              <a:avLst>
                <a:gd name="adj" fmla="val 43225"/>
              </a:avLst>
            </a:prstGeom>
            <a:solidFill>
              <a:schemeClr val="accent6">
                <a:lumMod val="40000"/>
                <a:lumOff val="60000"/>
                <a:alpha val="50195"/>
              </a:schemeClr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2" name="Group 10">
              <a:extLst>
                <a:ext uri="{FF2B5EF4-FFF2-40B4-BE49-F238E27FC236}">
                  <a16:creationId xmlns:a16="http://schemas.microsoft.com/office/drawing/2014/main" id="{16D7E2D2-6D56-B9E8-642F-E6D006A1AD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38856" y="2993681"/>
              <a:ext cx="2459037" cy="2765425"/>
              <a:chOff x="3340" y="1301"/>
              <a:chExt cx="1549" cy="1742"/>
            </a:xfrm>
          </p:grpSpPr>
          <p:sp>
            <p:nvSpPr>
              <p:cNvPr id="22" name="AutoShape 11">
                <a:extLst>
                  <a:ext uri="{FF2B5EF4-FFF2-40B4-BE49-F238E27FC236}">
                    <a16:creationId xmlns:a16="http://schemas.microsoft.com/office/drawing/2014/main" id="{87622079-4F43-54DC-9773-33BD243FB37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3244" y="1397"/>
                <a:ext cx="1742" cy="1549"/>
              </a:xfrm>
              <a:custGeom>
                <a:avLst/>
                <a:gdLst>
                  <a:gd name="T0" fmla="*/ 871 w 21600"/>
                  <a:gd name="T1" fmla="*/ 0 h 21600"/>
                  <a:gd name="T2" fmla="*/ 150 w 21600"/>
                  <a:gd name="T3" fmla="*/ 818 h 21600"/>
                  <a:gd name="T4" fmla="*/ 871 w 21600"/>
                  <a:gd name="T5" fmla="*/ 264 h 21600"/>
                  <a:gd name="T6" fmla="*/ 1592 w 21600"/>
                  <a:gd name="T7" fmla="*/ 818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847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3695" y="11280"/>
                    </a:moveTo>
                    <a:cubicBezTo>
                      <a:pt x="3684" y="11120"/>
                      <a:pt x="3679" y="10960"/>
                      <a:pt x="3679" y="10800"/>
                    </a:cubicBezTo>
                    <a:cubicBezTo>
                      <a:pt x="3679" y="6867"/>
                      <a:pt x="6867" y="3679"/>
                      <a:pt x="10800" y="3679"/>
                    </a:cubicBezTo>
                    <a:cubicBezTo>
                      <a:pt x="14732" y="3679"/>
                      <a:pt x="17921" y="6867"/>
                      <a:pt x="17921" y="10800"/>
                    </a:cubicBezTo>
                    <a:cubicBezTo>
                      <a:pt x="17921" y="10960"/>
                      <a:pt x="17915" y="11120"/>
                      <a:pt x="17904" y="11280"/>
                    </a:cubicBezTo>
                    <a:lnTo>
                      <a:pt x="21575" y="11529"/>
                    </a:lnTo>
                    <a:cubicBezTo>
                      <a:pt x="21591" y="11286"/>
                      <a:pt x="21600" y="11043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1043"/>
                      <a:pt x="8" y="11286"/>
                      <a:pt x="24" y="11529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AutoShape 12">
                <a:extLst>
                  <a:ext uri="{FF2B5EF4-FFF2-40B4-BE49-F238E27FC236}">
                    <a16:creationId xmlns:a16="http://schemas.microsoft.com/office/drawing/2014/main" id="{C959E39E-986A-3CD2-EF0C-62622ABA106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872" y="1303"/>
                <a:ext cx="411" cy="295"/>
              </a:xfrm>
              <a:prstGeom prst="chevron">
                <a:avLst>
                  <a:gd name="adj" fmla="val 44744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AutoShape 13">
                <a:extLst>
                  <a:ext uri="{FF2B5EF4-FFF2-40B4-BE49-F238E27FC236}">
                    <a16:creationId xmlns:a16="http://schemas.microsoft.com/office/drawing/2014/main" id="{83EE98E7-F01E-DCA1-C979-DA169B9F480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>
                <a:off x="3891" y="2745"/>
                <a:ext cx="314" cy="295"/>
              </a:xfrm>
              <a:prstGeom prst="chevron">
                <a:avLst>
                  <a:gd name="adj" fmla="val 44069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3" name="AutoShape 14">
              <a:extLst>
                <a:ext uri="{FF2B5EF4-FFF2-40B4-BE49-F238E27FC236}">
                  <a16:creationId xmlns:a16="http://schemas.microsoft.com/office/drawing/2014/main" id="{77AB72D4-8A17-981E-5EEB-71349F06A27E}"/>
                </a:ext>
              </a:extLst>
            </p:cNvPr>
            <p:cNvSpPr>
              <a:spLocks noChangeArrowheads="1"/>
            </p:cNvSpPr>
            <p:nvPr/>
          </p:nvSpPr>
          <p:spPr bwMode="gray">
            <a:xfrm flipH="1">
              <a:off x="3667056" y="5289206"/>
              <a:ext cx="3889375" cy="468312"/>
            </a:xfrm>
            <a:prstGeom prst="chevron">
              <a:avLst>
                <a:gd name="adj" fmla="val 47562"/>
              </a:avLst>
            </a:prstGeom>
            <a:solidFill>
              <a:srgbClr val="E8BD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2400" dirty="0">
                  <a:latin typeface="等线" panose="02010600030101010101" pitchFamily="2" charset="-122"/>
                  <a:ea typeface="等线" panose="02010600030101010101" pitchFamily="2" charset="-122"/>
                </a:rPr>
                <a:t>响应用户互动，扩散用户资源</a:t>
              </a:r>
            </a:p>
          </p:txBody>
        </p:sp>
        <p:grpSp>
          <p:nvGrpSpPr>
            <p:cNvPr id="14" name="Group 15">
              <a:extLst>
                <a:ext uri="{FF2B5EF4-FFF2-40B4-BE49-F238E27FC236}">
                  <a16:creationId xmlns:a16="http://schemas.microsoft.com/office/drawing/2014/main" id="{C62FC614-CE83-8C7A-C69B-87E97FFBEA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98568" y="2996856"/>
              <a:ext cx="2459038" cy="2767012"/>
              <a:chOff x="533" y="1485"/>
              <a:chExt cx="1549" cy="1743"/>
            </a:xfrm>
          </p:grpSpPr>
          <p:sp>
            <p:nvSpPr>
              <p:cNvPr id="19" name="AutoShape 16">
                <a:extLst>
                  <a:ext uri="{FF2B5EF4-FFF2-40B4-BE49-F238E27FC236}">
                    <a16:creationId xmlns:a16="http://schemas.microsoft.com/office/drawing/2014/main" id="{E4B087BB-1637-5F4A-C85A-2DD5B85AAB3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437" y="1581"/>
                <a:ext cx="1742" cy="1549"/>
              </a:xfrm>
              <a:custGeom>
                <a:avLst/>
                <a:gdLst>
                  <a:gd name="T0" fmla="*/ 871 w 21600"/>
                  <a:gd name="T1" fmla="*/ 0 h 21600"/>
                  <a:gd name="T2" fmla="*/ 152 w 21600"/>
                  <a:gd name="T3" fmla="*/ 853 h 21600"/>
                  <a:gd name="T4" fmla="*/ 871 w 21600"/>
                  <a:gd name="T5" fmla="*/ 261 h 21600"/>
                  <a:gd name="T6" fmla="*/ 1590 w 21600"/>
                  <a:gd name="T7" fmla="*/ 853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912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3695" y="11670"/>
                    </a:moveTo>
                    <a:cubicBezTo>
                      <a:pt x="3659" y="11382"/>
                      <a:pt x="3642" y="11091"/>
                      <a:pt x="3642" y="10800"/>
                    </a:cubicBezTo>
                    <a:cubicBezTo>
                      <a:pt x="3642" y="6846"/>
                      <a:pt x="6846" y="3642"/>
                      <a:pt x="10800" y="3642"/>
                    </a:cubicBezTo>
                    <a:cubicBezTo>
                      <a:pt x="14753" y="3642"/>
                      <a:pt x="17958" y="6846"/>
                      <a:pt x="17958" y="10800"/>
                    </a:cubicBezTo>
                    <a:cubicBezTo>
                      <a:pt x="17958" y="11091"/>
                      <a:pt x="17940" y="11382"/>
                      <a:pt x="17904" y="11670"/>
                    </a:cubicBezTo>
                    <a:lnTo>
                      <a:pt x="21519" y="12114"/>
                    </a:lnTo>
                    <a:cubicBezTo>
                      <a:pt x="21573" y="11678"/>
                      <a:pt x="21600" y="11239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1239"/>
                      <a:pt x="26" y="11678"/>
                      <a:pt x="80" y="1211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AutoShape 17">
                <a:extLst>
                  <a:ext uri="{FF2B5EF4-FFF2-40B4-BE49-F238E27FC236}">
                    <a16:creationId xmlns:a16="http://schemas.microsoft.com/office/drawing/2014/main" id="{FD57FFEE-C892-EFB3-E469-3F74B1BB6FB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35" y="1487"/>
                <a:ext cx="411" cy="295"/>
              </a:xfrm>
              <a:prstGeom prst="chevron">
                <a:avLst>
                  <a:gd name="adj" fmla="val 44744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AutoShape 18">
                <a:extLst>
                  <a:ext uri="{FF2B5EF4-FFF2-40B4-BE49-F238E27FC236}">
                    <a16:creationId xmlns:a16="http://schemas.microsoft.com/office/drawing/2014/main" id="{A4F0A8BA-A316-484C-5E7E-6A0C05F4D57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>
                <a:off x="1223" y="2933"/>
                <a:ext cx="499" cy="295"/>
              </a:xfrm>
              <a:prstGeom prst="chevron">
                <a:avLst>
                  <a:gd name="adj" fmla="val 46783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5" name="Rectangle 21">
              <a:extLst>
                <a:ext uri="{FF2B5EF4-FFF2-40B4-BE49-F238E27FC236}">
                  <a16:creationId xmlns:a16="http://schemas.microsoft.com/office/drawing/2014/main" id="{A2A31216-AE99-5063-BD6A-58689521CD8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102950" y="2869165"/>
              <a:ext cx="2438261" cy="530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1" hangingPunct="1"/>
              <a:r>
                <a:rPr lang="zh-CN" altLang="en-US" sz="2400" dirty="0">
                  <a:latin typeface="等线" panose="02010600030101010101" pitchFamily="2" charset="-122"/>
                  <a:ea typeface="等线" panose="02010600030101010101" pitchFamily="2" charset="-122"/>
                </a:rPr>
                <a:t>社区资源（</a:t>
              </a:r>
              <a:r>
                <a:rPr lang="en-US" altLang="zh-CN" sz="2400" dirty="0">
                  <a:latin typeface="等线" panose="02010600030101010101" pitchFamily="2" charset="-122"/>
                  <a:ea typeface="等线" panose="02010600030101010101" pitchFamily="2" charset="-122"/>
                </a:rPr>
                <a:t>UGC</a:t>
              </a:r>
              <a:r>
                <a:rPr lang="zh-CN" altLang="en-US" sz="2400" dirty="0">
                  <a:latin typeface="等线" panose="02010600030101010101" pitchFamily="2" charset="-122"/>
                  <a:ea typeface="等线" panose="02010600030101010101" pitchFamily="2" charset="-122"/>
                </a:rPr>
                <a:t>）</a:t>
              </a:r>
              <a:endPara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6" name="Rectangle 22">
              <a:extLst>
                <a:ext uri="{FF2B5EF4-FFF2-40B4-BE49-F238E27FC236}">
                  <a16:creationId xmlns:a16="http://schemas.microsoft.com/office/drawing/2014/main" id="{C8C802AB-433C-704B-50CF-088EE26740C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487543" y="4209706"/>
              <a:ext cx="1423988" cy="392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28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资源模块</a:t>
              </a:r>
              <a:endParaRPr lang="en-US" altLang="zh-CN" sz="28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E49FD0CB-0740-8B1C-C5CD-9FABD7B4EE1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980168" y="4209706"/>
              <a:ext cx="1423988" cy="392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28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体验模块</a:t>
              </a:r>
              <a:endParaRPr lang="en-US" altLang="zh-CN" sz="28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95502A9B-3657-1491-E513-2381324469B3}"/>
                </a:ext>
              </a:extLst>
            </p:cNvPr>
            <p:cNvSpPr txBox="1"/>
            <p:nvPr/>
          </p:nvSpPr>
          <p:spPr>
            <a:xfrm>
              <a:off x="4475746" y="4061408"/>
              <a:ext cx="2601119" cy="622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以资源为交流之本，</a:t>
              </a:r>
            </a:p>
            <a:p>
              <a:r>
                <a:rPr lang="zh-CN" altLang="en-US" sz="2400" b="1" dirty="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以交流促进资源再生</a:t>
              </a:r>
              <a:endParaRPr lang="en-US" altLang="zh-CN" sz="24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772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6746" y="22040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+mn-lt"/>
              </a:rPr>
              <a:t>RVspace</a:t>
            </a:r>
            <a:r>
              <a:rPr lang="zh-CN" altLang="en-US" dirty="0">
                <a:latin typeface="+mn-lt"/>
              </a:rPr>
              <a:t>开源社区模块架构介绍</a:t>
            </a:r>
            <a:endParaRPr lang="en-US" dirty="0">
              <a:latin typeface="+mn-lt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08D9-F0B1-D749-B2AB-825935940C7B}" type="slidenum">
              <a:rPr kumimoji="1" lang="zh-CN" altLang="en-US" smtClean="0"/>
              <a:t>19</a:t>
            </a:fld>
            <a:endParaRPr kumimoji="1" lang="zh-CN" altLang="en-US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51D4FE46-4FDC-AE08-2505-5CC978D6D84E}"/>
              </a:ext>
            </a:extLst>
          </p:cNvPr>
          <p:cNvSpPr/>
          <p:nvPr/>
        </p:nvSpPr>
        <p:spPr bwMode="auto">
          <a:xfrm>
            <a:off x="5012359" y="1649845"/>
            <a:ext cx="1141091" cy="988660"/>
          </a:xfrm>
          <a:custGeom>
            <a:avLst/>
            <a:gdLst>
              <a:gd name="T0" fmla="*/ 607 w 689"/>
              <a:gd name="T1" fmla="*/ 375 h 597"/>
              <a:gd name="T2" fmla="*/ 689 w 689"/>
              <a:gd name="T3" fmla="*/ 293 h 597"/>
              <a:gd name="T4" fmla="*/ 0 w 689"/>
              <a:gd name="T5" fmla="*/ 0 h 597"/>
              <a:gd name="T6" fmla="*/ 0 w 689"/>
              <a:gd name="T7" fmla="*/ 74 h 597"/>
              <a:gd name="T8" fmla="*/ 123 w 689"/>
              <a:gd name="T9" fmla="*/ 206 h 597"/>
              <a:gd name="T10" fmla="*/ 0 w 689"/>
              <a:gd name="T11" fmla="*/ 338 h 597"/>
              <a:gd name="T12" fmla="*/ 0 w 689"/>
              <a:gd name="T13" fmla="*/ 427 h 597"/>
              <a:gd name="T14" fmla="*/ 386 w 689"/>
              <a:gd name="T15" fmla="*/ 597 h 597"/>
              <a:gd name="T16" fmla="*/ 453 w 689"/>
              <a:gd name="T17" fmla="*/ 530 h 597"/>
              <a:gd name="T18" fmla="*/ 545 w 689"/>
              <a:gd name="T19" fmla="*/ 576 h 597"/>
              <a:gd name="T20" fmla="*/ 658 w 689"/>
              <a:gd name="T21" fmla="*/ 463 h 597"/>
              <a:gd name="T22" fmla="*/ 607 w 689"/>
              <a:gd name="T23" fmla="*/ 375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89" h="597">
                <a:moveTo>
                  <a:pt x="607" y="375"/>
                </a:moveTo>
                <a:cubicBezTo>
                  <a:pt x="689" y="293"/>
                  <a:pt x="689" y="293"/>
                  <a:pt x="689" y="293"/>
                </a:cubicBezTo>
                <a:cubicBezTo>
                  <a:pt x="513" y="117"/>
                  <a:pt x="269" y="5"/>
                  <a:pt x="0" y="0"/>
                </a:cubicBezTo>
                <a:cubicBezTo>
                  <a:pt x="0" y="74"/>
                  <a:pt x="0" y="74"/>
                  <a:pt x="0" y="74"/>
                </a:cubicBezTo>
                <a:cubicBezTo>
                  <a:pt x="68" y="77"/>
                  <a:pt x="123" y="135"/>
                  <a:pt x="123" y="206"/>
                </a:cubicBezTo>
                <a:cubicBezTo>
                  <a:pt x="123" y="276"/>
                  <a:pt x="68" y="334"/>
                  <a:pt x="0" y="338"/>
                </a:cubicBezTo>
                <a:cubicBezTo>
                  <a:pt x="0" y="427"/>
                  <a:pt x="0" y="427"/>
                  <a:pt x="0" y="427"/>
                </a:cubicBezTo>
                <a:cubicBezTo>
                  <a:pt x="151" y="432"/>
                  <a:pt x="288" y="498"/>
                  <a:pt x="386" y="597"/>
                </a:cubicBezTo>
                <a:cubicBezTo>
                  <a:pt x="453" y="530"/>
                  <a:pt x="453" y="530"/>
                  <a:pt x="453" y="530"/>
                </a:cubicBezTo>
                <a:cubicBezTo>
                  <a:pt x="473" y="561"/>
                  <a:pt x="504" y="576"/>
                  <a:pt x="545" y="576"/>
                </a:cubicBezTo>
                <a:cubicBezTo>
                  <a:pt x="607" y="576"/>
                  <a:pt x="658" y="530"/>
                  <a:pt x="658" y="463"/>
                </a:cubicBezTo>
                <a:cubicBezTo>
                  <a:pt x="658" y="427"/>
                  <a:pt x="637" y="396"/>
                  <a:pt x="607" y="3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0000"/>
              </a:lnSpc>
            </a:pPr>
            <a:endParaRPr lang="id-ID"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DE81CDA4-4635-4879-D128-62D67C063FA3}"/>
              </a:ext>
            </a:extLst>
          </p:cNvPr>
          <p:cNvSpPr/>
          <p:nvPr/>
        </p:nvSpPr>
        <p:spPr bwMode="auto">
          <a:xfrm>
            <a:off x="5674791" y="2158421"/>
            <a:ext cx="963018" cy="1357628"/>
          </a:xfrm>
          <a:custGeom>
            <a:avLst/>
            <a:gdLst>
              <a:gd name="T0" fmla="*/ 302 w 581"/>
              <a:gd name="T1" fmla="*/ 0 h 820"/>
              <a:gd name="T2" fmla="*/ 235 w 581"/>
              <a:gd name="T3" fmla="*/ 67 h 820"/>
              <a:gd name="T4" fmla="*/ 277 w 581"/>
              <a:gd name="T5" fmla="*/ 156 h 820"/>
              <a:gd name="T6" fmla="*/ 238 w 581"/>
              <a:gd name="T7" fmla="*/ 251 h 820"/>
              <a:gd name="T8" fmla="*/ 145 w 581"/>
              <a:gd name="T9" fmla="*/ 288 h 820"/>
              <a:gd name="T10" fmla="*/ 51 w 581"/>
              <a:gd name="T11" fmla="*/ 251 h 820"/>
              <a:gd name="T12" fmla="*/ 0 w 581"/>
              <a:gd name="T13" fmla="*/ 303 h 820"/>
              <a:gd name="T14" fmla="*/ 156 w 581"/>
              <a:gd name="T15" fmla="*/ 696 h 820"/>
              <a:gd name="T16" fmla="*/ 259 w 581"/>
              <a:gd name="T17" fmla="*/ 696 h 820"/>
              <a:gd name="T18" fmla="*/ 259 w 581"/>
              <a:gd name="T19" fmla="*/ 712 h 820"/>
              <a:gd name="T20" fmla="*/ 366 w 581"/>
              <a:gd name="T21" fmla="*/ 820 h 820"/>
              <a:gd name="T22" fmla="*/ 479 w 581"/>
              <a:gd name="T23" fmla="*/ 712 h 820"/>
              <a:gd name="T24" fmla="*/ 479 w 581"/>
              <a:gd name="T25" fmla="*/ 696 h 820"/>
              <a:gd name="T26" fmla="*/ 581 w 581"/>
              <a:gd name="T27" fmla="*/ 696 h 820"/>
              <a:gd name="T28" fmla="*/ 302 w 581"/>
              <a:gd name="T29" fmla="*/ 0 h 8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81" h="820">
                <a:moveTo>
                  <a:pt x="302" y="0"/>
                </a:moveTo>
                <a:cubicBezTo>
                  <a:pt x="235" y="67"/>
                  <a:pt x="235" y="67"/>
                  <a:pt x="235" y="67"/>
                </a:cubicBezTo>
                <a:cubicBezTo>
                  <a:pt x="262" y="91"/>
                  <a:pt x="277" y="122"/>
                  <a:pt x="277" y="156"/>
                </a:cubicBezTo>
                <a:cubicBezTo>
                  <a:pt x="277" y="193"/>
                  <a:pt x="263" y="227"/>
                  <a:pt x="238" y="251"/>
                </a:cubicBezTo>
                <a:cubicBezTo>
                  <a:pt x="213" y="275"/>
                  <a:pt x="180" y="288"/>
                  <a:pt x="145" y="288"/>
                </a:cubicBezTo>
                <a:cubicBezTo>
                  <a:pt x="106" y="288"/>
                  <a:pt x="75" y="276"/>
                  <a:pt x="51" y="251"/>
                </a:cubicBezTo>
                <a:cubicBezTo>
                  <a:pt x="0" y="303"/>
                  <a:pt x="0" y="303"/>
                  <a:pt x="0" y="303"/>
                </a:cubicBezTo>
                <a:cubicBezTo>
                  <a:pt x="95" y="405"/>
                  <a:pt x="156" y="543"/>
                  <a:pt x="156" y="696"/>
                </a:cubicBezTo>
                <a:cubicBezTo>
                  <a:pt x="259" y="696"/>
                  <a:pt x="259" y="696"/>
                  <a:pt x="259" y="696"/>
                </a:cubicBezTo>
                <a:cubicBezTo>
                  <a:pt x="259" y="701"/>
                  <a:pt x="259" y="707"/>
                  <a:pt x="259" y="712"/>
                </a:cubicBezTo>
                <a:cubicBezTo>
                  <a:pt x="259" y="773"/>
                  <a:pt x="305" y="820"/>
                  <a:pt x="366" y="820"/>
                </a:cubicBezTo>
                <a:cubicBezTo>
                  <a:pt x="433" y="820"/>
                  <a:pt x="479" y="773"/>
                  <a:pt x="479" y="712"/>
                </a:cubicBezTo>
                <a:cubicBezTo>
                  <a:pt x="479" y="707"/>
                  <a:pt x="479" y="701"/>
                  <a:pt x="479" y="696"/>
                </a:cubicBezTo>
                <a:cubicBezTo>
                  <a:pt x="581" y="696"/>
                  <a:pt x="581" y="696"/>
                  <a:pt x="581" y="696"/>
                </a:cubicBezTo>
                <a:cubicBezTo>
                  <a:pt x="581" y="425"/>
                  <a:pt x="474" y="183"/>
                  <a:pt x="30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0000"/>
              </a:lnSpc>
            </a:pPr>
            <a:endParaRPr lang="id-ID"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CF13611C-C8B0-BE20-495C-81185BD5A3C9}"/>
              </a:ext>
            </a:extLst>
          </p:cNvPr>
          <p:cNvSpPr/>
          <p:nvPr/>
        </p:nvSpPr>
        <p:spPr bwMode="auto">
          <a:xfrm>
            <a:off x="5640601" y="3342249"/>
            <a:ext cx="994359" cy="1148214"/>
          </a:xfrm>
          <a:custGeom>
            <a:avLst/>
            <a:gdLst>
              <a:gd name="T0" fmla="*/ 519 w 600"/>
              <a:gd name="T1" fmla="*/ 0 h 693"/>
              <a:gd name="T2" fmla="*/ 387 w 600"/>
              <a:gd name="T3" fmla="*/ 124 h 693"/>
              <a:gd name="T4" fmla="*/ 261 w 600"/>
              <a:gd name="T5" fmla="*/ 0 h 693"/>
              <a:gd name="T6" fmla="*/ 174 w 600"/>
              <a:gd name="T7" fmla="*/ 0 h 693"/>
              <a:gd name="T8" fmla="*/ 0 w 600"/>
              <a:gd name="T9" fmla="*/ 389 h 693"/>
              <a:gd name="T10" fmla="*/ 82 w 600"/>
              <a:gd name="T11" fmla="*/ 472 h 693"/>
              <a:gd name="T12" fmla="*/ 25 w 600"/>
              <a:gd name="T13" fmla="*/ 565 h 693"/>
              <a:gd name="T14" fmla="*/ 138 w 600"/>
              <a:gd name="T15" fmla="*/ 678 h 693"/>
              <a:gd name="T16" fmla="*/ 236 w 600"/>
              <a:gd name="T17" fmla="*/ 626 h 693"/>
              <a:gd name="T18" fmla="*/ 302 w 600"/>
              <a:gd name="T19" fmla="*/ 693 h 693"/>
              <a:gd name="T20" fmla="*/ 600 w 600"/>
              <a:gd name="T21" fmla="*/ 0 h 693"/>
              <a:gd name="T22" fmla="*/ 519 w 600"/>
              <a:gd name="T23" fmla="*/ 0 h 6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00" h="693">
                <a:moveTo>
                  <a:pt x="519" y="0"/>
                </a:moveTo>
                <a:cubicBezTo>
                  <a:pt x="517" y="72"/>
                  <a:pt x="462" y="124"/>
                  <a:pt x="387" y="124"/>
                </a:cubicBezTo>
                <a:cubicBezTo>
                  <a:pt x="316" y="124"/>
                  <a:pt x="262" y="71"/>
                  <a:pt x="261" y="0"/>
                </a:cubicBezTo>
                <a:cubicBezTo>
                  <a:pt x="174" y="0"/>
                  <a:pt x="174" y="0"/>
                  <a:pt x="174" y="0"/>
                </a:cubicBezTo>
                <a:cubicBezTo>
                  <a:pt x="168" y="151"/>
                  <a:pt x="102" y="291"/>
                  <a:pt x="0" y="389"/>
                </a:cubicBezTo>
                <a:cubicBezTo>
                  <a:pt x="82" y="472"/>
                  <a:pt x="82" y="472"/>
                  <a:pt x="82" y="472"/>
                </a:cubicBezTo>
                <a:cubicBezTo>
                  <a:pt x="46" y="487"/>
                  <a:pt x="25" y="523"/>
                  <a:pt x="25" y="565"/>
                </a:cubicBezTo>
                <a:cubicBezTo>
                  <a:pt x="25" y="626"/>
                  <a:pt x="77" y="678"/>
                  <a:pt x="138" y="678"/>
                </a:cubicBezTo>
                <a:cubicBezTo>
                  <a:pt x="179" y="678"/>
                  <a:pt x="215" y="657"/>
                  <a:pt x="236" y="626"/>
                </a:cubicBezTo>
                <a:cubicBezTo>
                  <a:pt x="302" y="693"/>
                  <a:pt x="302" y="693"/>
                  <a:pt x="302" y="693"/>
                </a:cubicBezTo>
                <a:cubicBezTo>
                  <a:pt x="482" y="513"/>
                  <a:pt x="594" y="269"/>
                  <a:pt x="600" y="0"/>
                </a:cubicBezTo>
                <a:lnTo>
                  <a:pt x="51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0000"/>
              </a:lnSpc>
            </a:pPr>
            <a:endParaRPr lang="id-ID"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8E87FFD1-BA03-2D85-EF9E-42A8B03C785F}"/>
              </a:ext>
            </a:extLst>
          </p:cNvPr>
          <p:cNvSpPr/>
          <p:nvPr/>
        </p:nvSpPr>
        <p:spPr bwMode="auto">
          <a:xfrm>
            <a:off x="4774454" y="4010378"/>
            <a:ext cx="1344806" cy="958745"/>
          </a:xfrm>
          <a:custGeom>
            <a:avLst/>
            <a:gdLst>
              <a:gd name="T0" fmla="*/ 812 w 812"/>
              <a:gd name="T1" fmla="*/ 304 h 579"/>
              <a:gd name="T2" fmla="*/ 760 w 812"/>
              <a:gd name="T3" fmla="*/ 252 h 579"/>
              <a:gd name="T4" fmla="*/ 661 w 812"/>
              <a:gd name="T5" fmla="*/ 294 h 579"/>
              <a:gd name="T6" fmla="*/ 568 w 812"/>
              <a:gd name="T7" fmla="*/ 255 h 579"/>
              <a:gd name="T8" fmla="*/ 529 w 812"/>
              <a:gd name="T9" fmla="*/ 162 h 579"/>
              <a:gd name="T10" fmla="*/ 574 w 812"/>
              <a:gd name="T11" fmla="*/ 65 h 579"/>
              <a:gd name="T12" fmla="*/ 509 w 812"/>
              <a:gd name="T13" fmla="*/ 0 h 579"/>
              <a:gd name="T14" fmla="*/ 123 w 812"/>
              <a:gd name="T15" fmla="*/ 152 h 579"/>
              <a:gd name="T16" fmla="*/ 123 w 812"/>
              <a:gd name="T17" fmla="*/ 250 h 579"/>
              <a:gd name="T18" fmla="*/ 113 w 812"/>
              <a:gd name="T19" fmla="*/ 250 h 579"/>
              <a:gd name="T20" fmla="*/ 0 w 812"/>
              <a:gd name="T21" fmla="*/ 363 h 579"/>
              <a:gd name="T22" fmla="*/ 113 w 812"/>
              <a:gd name="T23" fmla="*/ 476 h 579"/>
              <a:gd name="T24" fmla="*/ 123 w 812"/>
              <a:gd name="T25" fmla="*/ 476 h 579"/>
              <a:gd name="T26" fmla="*/ 123 w 812"/>
              <a:gd name="T27" fmla="*/ 579 h 579"/>
              <a:gd name="T28" fmla="*/ 812 w 812"/>
              <a:gd name="T29" fmla="*/ 304 h 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12" h="579">
                <a:moveTo>
                  <a:pt x="812" y="304"/>
                </a:moveTo>
                <a:cubicBezTo>
                  <a:pt x="760" y="252"/>
                  <a:pt x="760" y="252"/>
                  <a:pt x="760" y="252"/>
                </a:cubicBezTo>
                <a:cubicBezTo>
                  <a:pt x="735" y="279"/>
                  <a:pt x="699" y="294"/>
                  <a:pt x="661" y="294"/>
                </a:cubicBezTo>
                <a:cubicBezTo>
                  <a:pt x="626" y="294"/>
                  <a:pt x="593" y="280"/>
                  <a:pt x="568" y="255"/>
                </a:cubicBezTo>
                <a:cubicBezTo>
                  <a:pt x="543" y="230"/>
                  <a:pt x="529" y="197"/>
                  <a:pt x="529" y="162"/>
                </a:cubicBezTo>
                <a:cubicBezTo>
                  <a:pt x="529" y="122"/>
                  <a:pt x="546" y="87"/>
                  <a:pt x="574" y="65"/>
                </a:cubicBezTo>
                <a:cubicBezTo>
                  <a:pt x="509" y="0"/>
                  <a:pt x="509" y="0"/>
                  <a:pt x="509" y="0"/>
                </a:cubicBezTo>
                <a:cubicBezTo>
                  <a:pt x="408" y="95"/>
                  <a:pt x="275" y="152"/>
                  <a:pt x="123" y="152"/>
                </a:cubicBezTo>
                <a:cubicBezTo>
                  <a:pt x="123" y="250"/>
                  <a:pt x="123" y="250"/>
                  <a:pt x="123" y="250"/>
                </a:cubicBezTo>
                <a:cubicBezTo>
                  <a:pt x="123" y="250"/>
                  <a:pt x="118" y="250"/>
                  <a:pt x="113" y="250"/>
                </a:cubicBezTo>
                <a:cubicBezTo>
                  <a:pt x="51" y="250"/>
                  <a:pt x="0" y="301"/>
                  <a:pt x="0" y="363"/>
                </a:cubicBezTo>
                <a:cubicBezTo>
                  <a:pt x="0" y="425"/>
                  <a:pt x="51" y="476"/>
                  <a:pt x="113" y="476"/>
                </a:cubicBezTo>
                <a:cubicBezTo>
                  <a:pt x="118" y="476"/>
                  <a:pt x="123" y="476"/>
                  <a:pt x="123" y="476"/>
                </a:cubicBezTo>
                <a:cubicBezTo>
                  <a:pt x="123" y="579"/>
                  <a:pt x="123" y="579"/>
                  <a:pt x="123" y="579"/>
                </a:cubicBezTo>
                <a:cubicBezTo>
                  <a:pt x="393" y="579"/>
                  <a:pt x="634" y="471"/>
                  <a:pt x="812" y="3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0000"/>
              </a:lnSpc>
            </a:pPr>
            <a:endParaRPr lang="id-ID" dirty="0"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BA6B9601-79E9-80D2-EEA7-DFD1C060652C}"/>
              </a:ext>
            </a:extLst>
          </p:cNvPr>
          <p:cNvSpPr/>
          <p:nvPr/>
        </p:nvSpPr>
        <p:spPr bwMode="auto">
          <a:xfrm>
            <a:off x="3812861" y="3979037"/>
            <a:ext cx="1133968" cy="990086"/>
          </a:xfrm>
          <a:custGeom>
            <a:avLst/>
            <a:gdLst>
              <a:gd name="T0" fmla="*/ 684 w 684"/>
              <a:gd name="T1" fmla="*/ 598 h 598"/>
              <a:gd name="T2" fmla="*/ 684 w 684"/>
              <a:gd name="T3" fmla="*/ 514 h 598"/>
              <a:gd name="T4" fmla="*/ 600 w 684"/>
              <a:gd name="T5" fmla="*/ 475 h 598"/>
              <a:gd name="T6" fmla="*/ 561 w 684"/>
              <a:gd name="T7" fmla="*/ 382 h 598"/>
              <a:gd name="T8" fmla="*/ 600 w 684"/>
              <a:gd name="T9" fmla="*/ 289 h 598"/>
              <a:gd name="T10" fmla="*/ 684 w 684"/>
              <a:gd name="T11" fmla="*/ 250 h 598"/>
              <a:gd name="T12" fmla="*/ 684 w 684"/>
              <a:gd name="T13" fmla="*/ 170 h 598"/>
              <a:gd name="T14" fmla="*/ 297 w 684"/>
              <a:gd name="T15" fmla="*/ 0 h 598"/>
              <a:gd name="T16" fmla="*/ 220 w 684"/>
              <a:gd name="T17" fmla="*/ 78 h 598"/>
              <a:gd name="T18" fmla="*/ 143 w 684"/>
              <a:gd name="T19" fmla="*/ 42 h 598"/>
              <a:gd name="T20" fmla="*/ 30 w 684"/>
              <a:gd name="T21" fmla="*/ 155 h 598"/>
              <a:gd name="T22" fmla="*/ 61 w 684"/>
              <a:gd name="T23" fmla="*/ 237 h 598"/>
              <a:gd name="T24" fmla="*/ 0 w 684"/>
              <a:gd name="T25" fmla="*/ 304 h 598"/>
              <a:gd name="T26" fmla="*/ 684 w 684"/>
              <a:gd name="T27" fmla="*/ 598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84" h="598">
                <a:moveTo>
                  <a:pt x="684" y="598"/>
                </a:moveTo>
                <a:cubicBezTo>
                  <a:pt x="684" y="514"/>
                  <a:pt x="684" y="514"/>
                  <a:pt x="684" y="514"/>
                </a:cubicBezTo>
                <a:cubicBezTo>
                  <a:pt x="652" y="512"/>
                  <a:pt x="623" y="498"/>
                  <a:pt x="600" y="475"/>
                </a:cubicBezTo>
                <a:cubicBezTo>
                  <a:pt x="575" y="450"/>
                  <a:pt x="561" y="417"/>
                  <a:pt x="561" y="382"/>
                </a:cubicBezTo>
                <a:cubicBezTo>
                  <a:pt x="561" y="347"/>
                  <a:pt x="575" y="314"/>
                  <a:pt x="600" y="289"/>
                </a:cubicBezTo>
                <a:cubicBezTo>
                  <a:pt x="623" y="266"/>
                  <a:pt x="652" y="252"/>
                  <a:pt x="684" y="250"/>
                </a:cubicBezTo>
                <a:cubicBezTo>
                  <a:pt x="684" y="170"/>
                  <a:pt x="684" y="170"/>
                  <a:pt x="684" y="170"/>
                </a:cubicBezTo>
                <a:cubicBezTo>
                  <a:pt x="537" y="165"/>
                  <a:pt x="401" y="99"/>
                  <a:pt x="297" y="0"/>
                </a:cubicBezTo>
                <a:cubicBezTo>
                  <a:pt x="220" y="78"/>
                  <a:pt x="220" y="78"/>
                  <a:pt x="220" y="78"/>
                </a:cubicBezTo>
                <a:cubicBezTo>
                  <a:pt x="200" y="57"/>
                  <a:pt x="174" y="42"/>
                  <a:pt x="143" y="42"/>
                </a:cubicBezTo>
                <a:cubicBezTo>
                  <a:pt x="82" y="42"/>
                  <a:pt x="30" y="93"/>
                  <a:pt x="30" y="155"/>
                </a:cubicBezTo>
                <a:cubicBezTo>
                  <a:pt x="30" y="186"/>
                  <a:pt x="41" y="217"/>
                  <a:pt x="61" y="237"/>
                </a:cubicBezTo>
                <a:cubicBezTo>
                  <a:pt x="0" y="304"/>
                  <a:pt x="0" y="304"/>
                  <a:pt x="0" y="304"/>
                </a:cubicBezTo>
                <a:cubicBezTo>
                  <a:pt x="175" y="481"/>
                  <a:pt x="419" y="593"/>
                  <a:pt x="684" y="59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0000"/>
              </a:lnSpc>
            </a:pPr>
            <a:endParaRPr lang="id-ID"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30B79B72-517C-CB59-FDA1-7371E4AC0089}"/>
              </a:ext>
            </a:extLst>
          </p:cNvPr>
          <p:cNvSpPr/>
          <p:nvPr/>
        </p:nvSpPr>
        <p:spPr bwMode="auto">
          <a:xfrm>
            <a:off x="3329927" y="3135684"/>
            <a:ext cx="953046" cy="1323438"/>
          </a:xfrm>
          <a:custGeom>
            <a:avLst/>
            <a:gdLst>
              <a:gd name="T0" fmla="*/ 328 w 576"/>
              <a:gd name="T1" fmla="*/ 746 h 799"/>
              <a:gd name="T2" fmla="*/ 303 w 576"/>
              <a:gd name="T3" fmla="*/ 664 h 799"/>
              <a:gd name="T4" fmla="*/ 342 w 576"/>
              <a:gd name="T5" fmla="*/ 571 h 799"/>
              <a:gd name="T6" fmla="*/ 435 w 576"/>
              <a:gd name="T7" fmla="*/ 532 h 799"/>
              <a:gd name="T8" fmla="*/ 511 w 576"/>
              <a:gd name="T9" fmla="*/ 560 h 799"/>
              <a:gd name="T10" fmla="*/ 576 w 576"/>
              <a:gd name="T11" fmla="*/ 495 h 799"/>
              <a:gd name="T12" fmla="*/ 421 w 576"/>
              <a:gd name="T13" fmla="*/ 103 h 799"/>
              <a:gd name="T14" fmla="*/ 323 w 576"/>
              <a:gd name="T15" fmla="*/ 103 h 799"/>
              <a:gd name="T16" fmla="*/ 210 w 576"/>
              <a:gd name="T17" fmla="*/ 0 h 799"/>
              <a:gd name="T18" fmla="*/ 97 w 576"/>
              <a:gd name="T19" fmla="*/ 103 h 799"/>
              <a:gd name="T20" fmla="*/ 0 w 576"/>
              <a:gd name="T21" fmla="*/ 103 h 799"/>
              <a:gd name="T22" fmla="*/ 279 w 576"/>
              <a:gd name="T23" fmla="*/ 799 h 799"/>
              <a:gd name="T24" fmla="*/ 328 w 576"/>
              <a:gd name="T25" fmla="*/ 746 h 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76" h="799">
                <a:moveTo>
                  <a:pt x="328" y="746"/>
                </a:moveTo>
                <a:cubicBezTo>
                  <a:pt x="312" y="724"/>
                  <a:pt x="303" y="695"/>
                  <a:pt x="303" y="664"/>
                </a:cubicBezTo>
                <a:cubicBezTo>
                  <a:pt x="303" y="629"/>
                  <a:pt x="317" y="596"/>
                  <a:pt x="342" y="571"/>
                </a:cubicBezTo>
                <a:cubicBezTo>
                  <a:pt x="367" y="545"/>
                  <a:pt x="400" y="532"/>
                  <a:pt x="435" y="532"/>
                </a:cubicBezTo>
                <a:cubicBezTo>
                  <a:pt x="462" y="532"/>
                  <a:pt x="488" y="541"/>
                  <a:pt x="511" y="560"/>
                </a:cubicBezTo>
                <a:cubicBezTo>
                  <a:pt x="576" y="495"/>
                  <a:pt x="576" y="495"/>
                  <a:pt x="576" y="495"/>
                </a:cubicBezTo>
                <a:cubicBezTo>
                  <a:pt x="481" y="393"/>
                  <a:pt x="421" y="255"/>
                  <a:pt x="421" y="103"/>
                </a:cubicBezTo>
                <a:cubicBezTo>
                  <a:pt x="323" y="103"/>
                  <a:pt x="323" y="103"/>
                  <a:pt x="323" y="103"/>
                </a:cubicBezTo>
                <a:cubicBezTo>
                  <a:pt x="318" y="46"/>
                  <a:pt x="267" y="0"/>
                  <a:pt x="210" y="0"/>
                </a:cubicBezTo>
                <a:cubicBezTo>
                  <a:pt x="154" y="0"/>
                  <a:pt x="107" y="46"/>
                  <a:pt x="97" y="103"/>
                </a:cubicBezTo>
                <a:cubicBezTo>
                  <a:pt x="0" y="103"/>
                  <a:pt x="0" y="103"/>
                  <a:pt x="0" y="103"/>
                </a:cubicBezTo>
                <a:cubicBezTo>
                  <a:pt x="0" y="374"/>
                  <a:pt x="107" y="615"/>
                  <a:pt x="279" y="799"/>
                </a:cubicBezTo>
                <a:lnTo>
                  <a:pt x="328" y="74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0000"/>
              </a:lnSpc>
            </a:pPr>
            <a:endParaRPr lang="id-ID"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D103A86A-09F7-9DC0-AE56-C8AB7E18DD5C}"/>
              </a:ext>
            </a:extLst>
          </p:cNvPr>
          <p:cNvSpPr/>
          <p:nvPr/>
        </p:nvSpPr>
        <p:spPr bwMode="auto">
          <a:xfrm>
            <a:off x="3324229" y="2154147"/>
            <a:ext cx="977264" cy="1121147"/>
          </a:xfrm>
          <a:custGeom>
            <a:avLst/>
            <a:gdLst>
              <a:gd name="T0" fmla="*/ 85 w 590"/>
              <a:gd name="T1" fmla="*/ 677 h 677"/>
              <a:gd name="T2" fmla="*/ 126 w 590"/>
              <a:gd name="T3" fmla="*/ 609 h 677"/>
              <a:gd name="T4" fmla="*/ 213 w 590"/>
              <a:gd name="T5" fmla="*/ 574 h 677"/>
              <a:gd name="T6" fmla="*/ 342 w 590"/>
              <a:gd name="T7" fmla="*/ 677 h 677"/>
              <a:gd name="T8" fmla="*/ 426 w 590"/>
              <a:gd name="T9" fmla="*/ 677 h 677"/>
              <a:gd name="T10" fmla="*/ 590 w 590"/>
              <a:gd name="T11" fmla="*/ 298 h 677"/>
              <a:gd name="T12" fmla="*/ 513 w 590"/>
              <a:gd name="T13" fmla="*/ 221 h 677"/>
              <a:gd name="T14" fmla="*/ 549 w 590"/>
              <a:gd name="T15" fmla="*/ 139 h 677"/>
              <a:gd name="T16" fmla="*/ 441 w 590"/>
              <a:gd name="T17" fmla="*/ 26 h 677"/>
              <a:gd name="T18" fmla="*/ 354 w 590"/>
              <a:gd name="T19" fmla="*/ 62 h 677"/>
              <a:gd name="T20" fmla="*/ 287 w 590"/>
              <a:gd name="T21" fmla="*/ 0 h 677"/>
              <a:gd name="T22" fmla="*/ 0 w 590"/>
              <a:gd name="T23" fmla="*/ 677 h 677"/>
              <a:gd name="T24" fmla="*/ 85 w 590"/>
              <a:gd name="T25" fmla="*/ 677 h 6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90" h="677">
                <a:moveTo>
                  <a:pt x="85" y="677"/>
                </a:moveTo>
                <a:cubicBezTo>
                  <a:pt x="93" y="651"/>
                  <a:pt x="107" y="627"/>
                  <a:pt x="126" y="609"/>
                </a:cubicBezTo>
                <a:cubicBezTo>
                  <a:pt x="151" y="586"/>
                  <a:pt x="181" y="574"/>
                  <a:pt x="213" y="574"/>
                </a:cubicBezTo>
                <a:cubicBezTo>
                  <a:pt x="274" y="574"/>
                  <a:pt x="328" y="618"/>
                  <a:pt x="342" y="677"/>
                </a:cubicBezTo>
                <a:cubicBezTo>
                  <a:pt x="426" y="677"/>
                  <a:pt x="426" y="677"/>
                  <a:pt x="426" y="677"/>
                </a:cubicBezTo>
                <a:cubicBezTo>
                  <a:pt x="432" y="531"/>
                  <a:pt x="492" y="396"/>
                  <a:pt x="590" y="298"/>
                </a:cubicBezTo>
                <a:cubicBezTo>
                  <a:pt x="513" y="221"/>
                  <a:pt x="513" y="221"/>
                  <a:pt x="513" y="221"/>
                </a:cubicBezTo>
                <a:cubicBezTo>
                  <a:pt x="533" y="201"/>
                  <a:pt x="549" y="170"/>
                  <a:pt x="549" y="139"/>
                </a:cubicBezTo>
                <a:cubicBezTo>
                  <a:pt x="549" y="72"/>
                  <a:pt x="502" y="26"/>
                  <a:pt x="441" y="26"/>
                </a:cubicBezTo>
                <a:cubicBezTo>
                  <a:pt x="405" y="26"/>
                  <a:pt x="374" y="41"/>
                  <a:pt x="354" y="62"/>
                </a:cubicBezTo>
                <a:cubicBezTo>
                  <a:pt x="287" y="0"/>
                  <a:pt x="287" y="0"/>
                  <a:pt x="287" y="0"/>
                </a:cubicBezTo>
                <a:cubicBezTo>
                  <a:pt x="117" y="175"/>
                  <a:pt x="6" y="413"/>
                  <a:pt x="0" y="677"/>
                </a:cubicBezTo>
                <a:lnTo>
                  <a:pt x="85" y="67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0000"/>
              </a:lnSpc>
            </a:pPr>
            <a:endParaRPr lang="id-ID"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B766D172-DB61-4CCA-D5AB-CE69D6F6E7DC}"/>
              </a:ext>
            </a:extLst>
          </p:cNvPr>
          <p:cNvSpPr/>
          <p:nvPr/>
        </p:nvSpPr>
        <p:spPr bwMode="auto">
          <a:xfrm>
            <a:off x="3821408" y="1649845"/>
            <a:ext cx="1363325" cy="975840"/>
          </a:xfrm>
          <a:custGeom>
            <a:avLst/>
            <a:gdLst>
              <a:gd name="T0" fmla="*/ 713 w 823"/>
              <a:gd name="T1" fmla="*/ 93 h 589"/>
              <a:gd name="T2" fmla="*/ 700 w 823"/>
              <a:gd name="T3" fmla="*/ 93 h 589"/>
              <a:gd name="T4" fmla="*/ 700 w 823"/>
              <a:gd name="T5" fmla="*/ 0 h 589"/>
              <a:gd name="T6" fmla="*/ 0 w 823"/>
              <a:gd name="T7" fmla="*/ 291 h 589"/>
              <a:gd name="T8" fmla="*/ 54 w 823"/>
              <a:gd name="T9" fmla="*/ 340 h 589"/>
              <a:gd name="T10" fmla="*/ 141 w 823"/>
              <a:gd name="T11" fmla="*/ 311 h 589"/>
              <a:gd name="T12" fmla="*/ 268 w 823"/>
              <a:gd name="T13" fmla="*/ 443 h 589"/>
              <a:gd name="T14" fmla="*/ 239 w 823"/>
              <a:gd name="T15" fmla="*/ 524 h 589"/>
              <a:gd name="T16" fmla="*/ 303 w 823"/>
              <a:gd name="T17" fmla="*/ 589 h 589"/>
              <a:gd name="T18" fmla="*/ 700 w 823"/>
              <a:gd name="T19" fmla="*/ 427 h 589"/>
              <a:gd name="T20" fmla="*/ 700 w 823"/>
              <a:gd name="T21" fmla="*/ 318 h 589"/>
              <a:gd name="T22" fmla="*/ 713 w 823"/>
              <a:gd name="T23" fmla="*/ 319 h 589"/>
              <a:gd name="T24" fmla="*/ 823 w 823"/>
              <a:gd name="T25" fmla="*/ 206 h 589"/>
              <a:gd name="T26" fmla="*/ 713 w 823"/>
              <a:gd name="T27" fmla="*/ 93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23" h="589">
                <a:moveTo>
                  <a:pt x="713" y="93"/>
                </a:moveTo>
                <a:cubicBezTo>
                  <a:pt x="709" y="93"/>
                  <a:pt x="704" y="93"/>
                  <a:pt x="700" y="93"/>
                </a:cubicBezTo>
                <a:cubicBezTo>
                  <a:pt x="700" y="0"/>
                  <a:pt x="700" y="0"/>
                  <a:pt x="700" y="0"/>
                </a:cubicBezTo>
                <a:cubicBezTo>
                  <a:pt x="430" y="0"/>
                  <a:pt x="184" y="113"/>
                  <a:pt x="0" y="291"/>
                </a:cubicBezTo>
                <a:cubicBezTo>
                  <a:pt x="54" y="340"/>
                  <a:pt x="54" y="340"/>
                  <a:pt x="54" y="340"/>
                </a:cubicBezTo>
                <a:cubicBezTo>
                  <a:pt x="79" y="321"/>
                  <a:pt x="109" y="311"/>
                  <a:pt x="141" y="311"/>
                </a:cubicBezTo>
                <a:cubicBezTo>
                  <a:pt x="214" y="311"/>
                  <a:pt x="268" y="366"/>
                  <a:pt x="268" y="443"/>
                </a:cubicBezTo>
                <a:cubicBezTo>
                  <a:pt x="268" y="471"/>
                  <a:pt x="257" y="500"/>
                  <a:pt x="239" y="524"/>
                </a:cubicBezTo>
                <a:cubicBezTo>
                  <a:pt x="303" y="589"/>
                  <a:pt x="303" y="589"/>
                  <a:pt x="303" y="589"/>
                </a:cubicBezTo>
                <a:cubicBezTo>
                  <a:pt x="405" y="489"/>
                  <a:pt x="548" y="427"/>
                  <a:pt x="700" y="427"/>
                </a:cubicBezTo>
                <a:cubicBezTo>
                  <a:pt x="700" y="387"/>
                  <a:pt x="700" y="351"/>
                  <a:pt x="700" y="318"/>
                </a:cubicBezTo>
                <a:cubicBezTo>
                  <a:pt x="704" y="318"/>
                  <a:pt x="709" y="319"/>
                  <a:pt x="713" y="319"/>
                </a:cubicBezTo>
                <a:cubicBezTo>
                  <a:pt x="774" y="319"/>
                  <a:pt x="823" y="268"/>
                  <a:pt x="823" y="206"/>
                </a:cubicBezTo>
                <a:cubicBezTo>
                  <a:pt x="823" y="143"/>
                  <a:pt x="774" y="93"/>
                  <a:pt x="713" y="9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0000"/>
              </a:lnSpc>
            </a:pPr>
            <a:endParaRPr lang="id-ID"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TextBox 66">
            <a:extLst>
              <a:ext uri="{FF2B5EF4-FFF2-40B4-BE49-F238E27FC236}">
                <a16:creationId xmlns:a16="http://schemas.microsoft.com/office/drawing/2014/main" id="{8F343F93-A711-AA21-164F-760D36D7E82E}"/>
              </a:ext>
            </a:extLst>
          </p:cNvPr>
          <p:cNvSpPr txBox="1"/>
          <p:nvPr/>
        </p:nvSpPr>
        <p:spPr>
          <a:xfrm>
            <a:off x="1426212" y="1143232"/>
            <a:ext cx="1789271" cy="3872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1600" b="1" dirty="0">
                <a:ea typeface="等线" panose="02010600030101010101" pitchFamily="2" charset="-122"/>
                <a:cs typeface="+mn-ea"/>
                <a:sym typeface="+mn-lt"/>
              </a:rPr>
              <a:t>RVspace</a:t>
            </a:r>
            <a:r>
              <a:rPr lang="zh-CN" altLang="en-US" sz="1600" b="1" dirty="0">
                <a:ea typeface="等线" panose="02010600030101010101" pitchFamily="2" charset="-122"/>
                <a:cs typeface="+mn-ea"/>
                <a:sym typeface="+mn-lt"/>
              </a:rPr>
              <a:t>产品中心</a:t>
            </a:r>
          </a:p>
        </p:txBody>
      </p:sp>
      <p:sp>
        <p:nvSpPr>
          <p:cNvPr id="14" name="TextBox 68">
            <a:extLst>
              <a:ext uri="{FF2B5EF4-FFF2-40B4-BE49-F238E27FC236}">
                <a16:creationId xmlns:a16="http://schemas.microsoft.com/office/drawing/2014/main" id="{E5821BEE-ED32-545C-A1D8-30A52E461AC0}"/>
              </a:ext>
            </a:extLst>
          </p:cNvPr>
          <p:cNvSpPr txBox="1"/>
          <p:nvPr/>
        </p:nvSpPr>
        <p:spPr>
          <a:xfrm>
            <a:off x="869380" y="2359274"/>
            <a:ext cx="1789272" cy="3872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1600" b="1" dirty="0">
                <a:ea typeface="等线" panose="02010600030101010101" pitchFamily="2" charset="-122"/>
                <a:cs typeface="+mn-ea"/>
                <a:sym typeface="+mn-lt"/>
              </a:rPr>
              <a:t>RVspace</a:t>
            </a:r>
            <a:r>
              <a:rPr lang="zh-CN" altLang="en-US" sz="1600" b="1" dirty="0">
                <a:ea typeface="等线" panose="02010600030101010101" pitchFamily="2" charset="-122"/>
                <a:cs typeface="+mn-ea"/>
                <a:sym typeface="+mn-lt"/>
              </a:rPr>
              <a:t>购买中心</a:t>
            </a:r>
          </a:p>
        </p:txBody>
      </p:sp>
      <p:sp>
        <p:nvSpPr>
          <p:cNvPr id="17" name="TextBox 70">
            <a:extLst>
              <a:ext uri="{FF2B5EF4-FFF2-40B4-BE49-F238E27FC236}">
                <a16:creationId xmlns:a16="http://schemas.microsoft.com/office/drawing/2014/main" id="{67C2C1F0-5691-2D2F-4B78-B5E670C681AE}"/>
              </a:ext>
            </a:extLst>
          </p:cNvPr>
          <p:cNvSpPr txBox="1"/>
          <p:nvPr/>
        </p:nvSpPr>
        <p:spPr>
          <a:xfrm>
            <a:off x="816466" y="3593206"/>
            <a:ext cx="1789271" cy="385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1600" b="1" dirty="0">
                <a:ea typeface="微软雅黑" panose="020B0503020204020204" pitchFamily="34" charset="-122"/>
                <a:cs typeface="+mn-ea"/>
                <a:sym typeface="+mn-lt"/>
              </a:rPr>
              <a:t>RVspace</a:t>
            </a:r>
            <a:r>
              <a:rPr lang="zh-CN" altLang="en-US" sz="1600" b="1" dirty="0"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合作中心</a:t>
            </a:r>
          </a:p>
        </p:txBody>
      </p:sp>
      <p:sp>
        <p:nvSpPr>
          <p:cNvPr id="19" name="TextBox 72">
            <a:extLst>
              <a:ext uri="{FF2B5EF4-FFF2-40B4-BE49-F238E27FC236}">
                <a16:creationId xmlns:a16="http://schemas.microsoft.com/office/drawing/2014/main" id="{E770AB3B-194A-2F64-EC0C-661EAF616017}"/>
              </a:ext>
            </a:extLst>
          </p:cNvPr>
          <p:cNvSpPr txBox="1"/>
          <p:nvPr/>
        </p:nvSpPr>
        <p:spPr>
          <a:xfrm>
            <a:off x="1340582" y="4848056"/>
            <a:ext cx="1789271" cy="385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1600" b="1" dirty="0">
                <a:ea typeface="微软雅黑" panose="020B0503020204020204" pitchFamily="34" charset="-122"/>
                <a:cs typeface="+mn-ea"/>
                <a:sym typeface="+mn-lt"/>
              </a:rPr>
              <a:t>RVspace</a:t>
            </a:r>
            <a:r>
              <a:rPr lang="zh-CN" altLang="en-US" sz="1600" b="1" dirty="0"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方案中心</a:t>
            </a:r>
          </a:p>
        </p:txBody>
      </p:sp>
      <p:sp>
        <p:nvSpPr>
          <p:cNvPr id="21" name="TextBox 74">
            <a:extLst>
              <a:ext uri="{FF2B5EF4-FFF2-40B4-BE49-F238E27FC236}">
                <a16:creationId xmlns:a16="http://schemas.microsoft.com/office/drawing/2014/main" id="{77CF144F-C1D8-3934-A487-F31B6F3732F5}"/>
              </a:ext>
            </a:extLst>
          </p:cNvPr>
          <p:cNvSpPr txBox="1"/>
          <p:nvPr/>
        </p:nvSpPr>
        <p:spPr>
          <a:xfrm>
            <a:off x="6863539" y="1133512"/>
            <a:ext cx="1789272" cy="385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b="1" dirty="0">
                <a:ea typeface="微软雅黑" panose="020B0503020204020204" pitchFamily="34" charset="-122"/>
                <a:cs typeface="+mn-ea"/>
                <a:sym typeface="+mn-lt"/>
              </a:rPr>
              <a:t>RVspace</a:t>
            </a:r>
            <a:r>
              <a:rPr lang="zh-CN" altLang="en-US" sz="1600" b="1" dirty="0"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代码中心</a:t>
            </a:r>
          </a:p>
        </p:txBody>
      </p:sp>
      <p:sp>
        <p:nvSpPr>
          <p:cNvPr id="23" name="TextBox 76">
            <a:extLst>
              <a:ext uri="{FF2B5EF4-FFF2-40B4-BE49-F238E27FC236}">
                <a16:creationId xmlns:a16="http://schemas.microsoft.com/office/drawing/2014/main" id="{8F7AF37F-BA41-08E3-9F98-38EA75DE036A}"/>
              </a:ext>
            </a:extLst>
          </p:cNvPr>
          <p:cNvSpPr txBox="1"/>
          <p:nvPr/>
        </p:nvSpPr>
        <p:spPr>
          <a:xfrm>
            <a:off x="7345950" y="2349554"/>
            <a:ext cx="1789272" cy="385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b="1" dirty="0">
                <a:ea typeface="微软雅黑" panose="020B0503020204020204" pitchFamily="34" charset="-122"/>
                <a:cs typeface="+mn-ea"/>
                <a:sym typeface="+mn-lt"/>
              </a:rPr>
              <a:t>RVspace</a:t>
            </a:r>
            <a:r>
              <a:rPr lang="zh-CN" altLang="en-US" sz="1600" b="1" dirty="0"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应用中心</a:t>
            </a:r>
          </a:p>
        </p:txBody>
      </p:sp>
      <p:sp>
        <p:nvSpPr>
          <p:cNvPr id="25" name="TextBox 78">
            <a:extLst>
              <a:ext uri="{FF2B5EF4-FFF2-40B4-BE49-F238E27FC236}">
                <a16:creationId xmlns:a16="http://schemas.microsoft.com/office/drawing/2014/main" id="{80BD722A-6A8A-E72E-C392-2A23A90E3DB8}"/>
              </a:ext>
            </a:extLst>
          </p:cNvPr>
          <p:cNvSpPr txBox="1"/>
          <p:nvPr/>
        </p:nvSpPr>
        <p:spPr>
          <a:xfrm>
            <a:off x="7345950" y="3541888"/>
            <a:ext cx="1789272" cy="385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b="1" dirty="0">
                <a:ea typeface="微软雅黑" panose="020B0503020204020204" pitchFamily="34" charset="-122"/>
                <a:cs typeface="+mn-ea"/>
                <a:sym typeface="+mn-lt"/>
              </a:rPr>
              <a:t>RVspace</a:t>
            </a:r>
            <a:r>
              <a:rPr lang="zh-CN" altLang="en-US" sz="1600" b="1" dirty="0"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文档中心</a:t>
            </a:r>
            <a:endParaRPr lang="en-US" altLang="zh-CN" sz="1600" b="1" dirty="0"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7" name="TextBox 80">
            <a:extLst>
              <a:ext uri="{FF2B5EF4-FFF2-40B4-BE49-F238E27FC236}">
                <a16:creationId xmlns:a16="http://schemas.microsoft.com/office/drawing/2014/main" id="{06460D4A-B18E-4D6F-67BF-3957F2589F02}"/>
              </a:ext>
            </a:extLst>
          </p:cNvPr>
          <p:cNvSpPr txBox="1"/>
          <p:nvPr/>
        </p:nvSpPr>
        <p:spPr>
          <a:xfrm>
            <a:off x="6821983" y="4847640"/>
            <a:ext cx="1789272" cy="385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b="1" dirty="0">
                <a:ea typeface="微软雅黑" panose="020B0503020204020204" pitchFamily="34" charset="-122"/>
                <a:cs typeface="+mn-ea"/>
                <a:sym typeface="+mn-lt"/>
              </a:rPr>
              <a:t>RVspace</a:t>
            </a:r>
            <a:r>
              <a:rPr lang="zh-CN" altLang="en-US" sz="1600" b="1" dirty="0"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交流中心</a:t>
            </a:r>
          </a:p>
        </p:txBody>
      </p:sp>
      <p:grpSp>
        <p:nvGrpSpPr>
          <p:cNvPr id="29" name="Group 82">
            <a:extLst>
              <a:ext uri="{FF2B5EF4-FFF2-40B4-BE49-F238E27FC236}">
                <a16:creationId xmlns:a16="http://schemas.microsoft.com/office/drawing/2014/main" id="{63A00BF4-0798-DD8A-2A7F-001A9DA0385A}"/>
              </a:ext>
            </a:extLst>
          </p:cNvPr>
          <p:cNvGrpSpPr/>
          <p:nvPr/>
        </p:nvGrpSpPr>
        <p:grpSpPr>
          <a:xfrm flipH="1">
            <a:off x="5847140" y="1430569"/>
            <a:ext cx="882188" cy="293356"/>
            <a:chOff x="3231020" y="2095999"/>
            <a:chExt cx="1031518" cy="343013"/>
          </a:xfrm>
        </p:grpSpPr>
        <p:cxnSp>
          <p:nvCxnSpPr>
            <p:cNvPr id="30" name="Straight Connector 83">
              <a:extLst>
                <a:ext uri="{FF2B5EF4-FFF2-40B4-BE49-F238E27FC236}">
                  <a16:creationId xmlns:a16="http://schemas.microsoft.com/office/drawing/2014/main" id="{870D4863-CE5E-05F7-3F09-3F35618C1B36}"/>
                </a:ext>
              </a:extLst>
            </p:cNvPr>
            <p:cNvCxnSpPr/>
            <p:nvPr/>
          </p:nvCxnSpPr>
          <p:spPr>
            <a:xfrm flipH="1" flipV="1">
              <a:off x="3919525" y="2095999"/>
              <a:ext cx="343013" cy="343013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84">
              <a:extLst>
                <a:ext uri="{FF2B5EF4-FFF2-40B4-BE49-F238E27FC236}">
                  <a16:creationId xmlns:a16="http://schemas.microsoft.com/office/drawing/2014/main" id="{2F2514C0-DBE8-4782-F769-B35B3EA03536}"/>
                </a:ext>
              </a:extLst>
            </p:cNvPr>
            <p:cNvCxnSpPr/>
            <p:nvPr/>
          </p:nvCxnSpPr>
          <p:spPr>
            <a:xfrm flipH="1">
              <a:off x="3231020" y="2095999"/>
              <a:ext cx="689367" cy="0"/>
            </a:xfrm>
            <a:prstGeom prst="straightConnector1">
              <a:avLst/>
            </a:prstGeom>
            <a:ln w="12700"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85">
            <a:extLst>
              <a:ext uri="{FF2B5EF4-FFF2-40B4-BE49-F238E27FC236}">
                <a16:creationId xmlns:a16="http://schemas.microsoft.com/office/drawing/2014/main" id="{71D80EC0-CD64-888D-3EEB-180B1A707831}"/>
              </a:ext>
            </a:extLst>
          </p:cNvPr>
          <p:cNvGrpSpPr/>
          <p:nvPr/>
        </p:nvGrpSpPr>
        <p:grpSpPr>
          <a:xfrm>
            <a:off x="3286225" y="1418984"/>
            <a:ext cx="882188" cy="293356"/>
            <a:chOff x="3231020" y="2095999"/>
            <a:chExt cx="1031518" cy="343013"/>
          </a:xfrm>
        </p:grpSpPr>
        <p:cxnSp>
          <p:nvCxnSpPr>
            <p:cNvPr id="33" name="Straight Connector 86">
              <a:extLst>
                <a:ext uri="{FF2B5EF4-FFF2-40B4-BE49-F238E27FC236}">
                  <a16:creationId xmlns:a16="http://schemas.microsoft.com/office/drawing/2014/main" id="{3793894B-09DD-8668-0669-AD26963C525E}"/>
                </a:ext>
              </a:extLst>
            </p:cNvPr>
            <p:cNvCxnSpPr/>
            <p:nvPr/>
          </p:nvCxnSpPr>
          <p:spPr>
            <a:xfrm flipH="1" flipV="1">
              <a:off x="3919525" y="2095999"/>
              <a:ext cx="343013" cy="343013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87">
              <a:extLst>
                <a:ext uri="{FF2B5EF4-FFF2-40B4-BE49-F238E27FC236}">
                  <a16:creationId xmlns:a16="http://schemas.microsoft.com/office/drawing/2014/main" id="{ED2F7493-8D2F-76B8-1846-A2CBF7A5DB6A}"/>
                </a:ext>
              </a:extLst>
            </p:cNvPr>
            <p:cNvCxnSpPr/>
            <p:nvPr/>
          </p:nvCxnSpPr>
          <p:spPr>
            <a:xfrm flipH="1">
              <a:off x="3231020" y="2095999"/>
              <a:ext cx="689367" cy="0"/>
            </a:xfrm>
            <a:prstGeom prst="straightConnector1">
              <a:avLst/>
            </a:prstGeom>
            <a:ln w="12700">
              <a:solidFill>
                <a:schemeClr val="accent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Straight Arrow Connector 88">
            <a:extLst>
              <a:ext uri="{FF2B5EF4-FFF2-40B4-BE49-F238E27FC236}">
                <a16:creationId xmlns:a16="http://schemas.microsoft.com/office/drawing/2014/main" id="{20855DC2-B4D8-712C-A481-E92178EF00B2}"/>
              </a:ext>
            </a:extLst>
          </p:cNvPr>
          <p:cNvCxnSpPr/>
          <p:nvPr/>
        </p:nvCxnSpPr>
        <p:spPr>
          <a:xfrm flipH="1">
            <a:off x="2696656" y="2614431"/>
            <a:ext cx="589569" cy="0"/>
          </a:xfrm>
          <a:prstGeom prst="straightConnector1">
            <a:avLst/>
          </a:prstGeom>
          <a:ln w="12700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89">
            <a:extLst>
              <a:ext uri="{FF2B5EF4-FFF2-40B4-BE49-F238E27FC236}">
                <a16:creationId xmlns:a16="http://schemas.microsoft.com/office/drawing/2014/main" id="{B2894D07-6F68-32A7-7390-57D76779513A}"/>
              </a:ext>
            </a:extLst>
          </p:cNvPr>
          <p:cNvCxnSpPr/>
          <p:nvPr/>
        </p:nvCxnSpPr>
        <p:spPr>
          <a:xfrm>
            <a:off x="6697511" y="2614431"/>
            <a:ext cx="589569" cy="0"/>
          </a:xfrm>
          <a:prstGeom prst="straightConnector1">
            <a:avLst/>
          </a:prstGeom>
          <a:ln w="12700">
            <a:solidFill>
              <a:schemeClr val="accent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90">
            <a:extLst>
              <a:ext uri="{FF2B5EF4-FFF2-40B4-BE49-F238E27FC236}">
                <a16:creationId xmlns:a16="http://schemas.microsoft.com/office/drawing/2014/main" id="{26E50F49-A09B-FB93-A9FD-6DF5158E3EBB}"/>
              </a:ext>
            </a:extLst>
          </p:cNvPr>
          <p:cNvCxnSpPr/>
          <p:nvPr/>
        </p:nvCxnSpPr>
        <p:spPr>
          <a:xfrm flipH="1">
            <a:off x="2658652" y="3835968"/>
            <a:ext cx="589569" cy="0"/>
          </a:xfrm>
          <a:prstGeom prst="straightConnector1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91">
            <a:extLst>
              <a:ext uri="{FF2B5EF4-FFF2-40B4-BE49-F238E27FC236}">
                <a16:creationId xmlns:a16="http://schemas.microsoft.com/office/drawing/2014/main" id="{CC0B56DD-FDB8-5B48-1CC2-0631960DC5B1}"/>
              </a:ext>
            </a:extLst>
          </p:cNvPr>
          <p:cNvCxnSpPr/>
          <p:nvPr/>
        </p:nvCxnSpPr>
        <p:spPr>
          <a:xfrm>
            <a:off x="6697511" y="3835968"/>
            <a:ext cx="589569" cy="0"/>
          </a:xfrm>
          <a:prstGeom prst="straightConnector1">
            <a:avLst/>
          </a:prstGeom>
          <a:ln w="127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92">
            <a:extLst>
              <a:ext uri="{FF2B5EF4-FFF2-40B4-BE49-F238E27FC236}">
                <a16:creationId xmlns:a16="http://schemas.microsoft.com/office/drawing/2014/main" id="{5FA1CB46-5A76-6A07-E70E-F9FB1F1F7FF6}"/>
              </a:ext>
            </a:extLst>
          </p:cNvPr>
          <p:cNvGrpSpPr/>
          <p:nvPr/>
        </p:nvGrpSpPr>
        <p:grpSpPr>
          <a:xfrm rot="10800000" flipH="1">
            <a:off x="3257558" y="4847640"/>
            <a:ext cx="882188" cy="293356"/>
            <a:chOff x="3231020" y="2095999"/>
            <a:chExt cx="1031518" cy="343013"/>
          </a:xfrm>
        </p:grpSpPr>
        <p:cxnSp>
          <p:nvCxnSpPr>
            <p:cNvPr id="40" name="Straight Connector 93">
              <a:extLst>
                <a:ext uri="{FF2B5EF4-FFF2-40B4-BE49-F238E27FC236}">
                  <a16:creationId xmlns:a16="http://schemas.microsoft.com/office/drawing/2014/main" id="{CE35611F-24A3-8607-650C-064E96EF32F5}"/>
                </a:ext>
              </a:extLst>
            </p:cNvPr>
            <p:cNvCxnSpPr/>
            <p:nvPr/>
          </p:nvCxnSpPr>
          <p:spPr>
            <a:xfrm flipH="1" flipV="1">
              <a:off x="3919525" y="2095999"/>
              <a:ext cx="343013" cy="343013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94">
              <a:extLst>
                <a:ext uri="{FF2B5EF4-FFF2-40B4-BE49-F238E27FC236}">
                  <a16:creationId xmlns:a16="http://schemas.microsoft.com/office/drawing/2014/main" id="{260B037B-DC9F-440C-7385-86F76E84F775}"/>
                </a:ext>
              </a:extLst>
            </p:cNvPr>
            <p:cNvCxnSpPr/>
            <p:nvPr/>
          </p:nvCxnSpPr>
          <p:spPr>
            <a:xfrm flipH="1">
              <a:off x="3231020" y="2095999"/>
              <a:ext cx="689367" cy="0"/>
            </a:xfrm>
            <a:prstGeom prst="straightConnector1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95">
            <a:extLst>
              <a:ext uri="{FF2B5EF4-FFF2-40B4-BE49-F238E27FC236}">
                <a16:creationId xmlns:a16="http://schemas.microsoft.com/office/drawing/2014/main" id="{07BB18A5-81C9-1BD8-0F5C-D6C60B8E3590}"/>
              </a:ext>
            </a:extLst>
          </p:cNvPr>
          <p:cNvGrpSpPr/>
          <p:nvPr/>
        </p:nvGrpSpPr>
        <p:grpSpPr>
          <a:xfrm rot="10800000">
            <a:off x="5818473" y="4859225"/>
            <a:ext cx="882188" cy="293356"/>
            <a:chOff x="3231020" y="2095999"/>
            <a:chExt cx="1031518" cy="343013"/>
          </a:xfrm>
        </p:grpSpPr>
        <p:cxnSp>
          <p:nvCxnSpPr>
            <p:cNvPr id="43" name="Straight Connector 96">
              <a:extLst>
                <a:ext uri="{FF2B5EF4-FFF2-40B4-BE49-F238E27FC236}">
                  <a16:creationId xmlns:a16="http://schemas.microsoft.com/office/drawing/2014/main" id="{629EF08F-0402-E4BA-ED20-AB421685CA72}"/>
                </a:ext>
              </a:extLst>
            </p:cNvPr>
            <p:cNvCxnSpPr/>
            <p:nvPr/>
          </p:nvCxnSpPr>
          <p:spPr>
            <a:xfrm flipH="1" flipV="1">
              <a:off x="3919525" y="2095999"/>
              <a:ext cx="343013" cy="343013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97">
              <a:extLst>
                <a:ext uri="{FF2B5EF4-FFF2-40B4-BE49-F238E27FC236}">
                  <a16:creationId xmlns:a16="http://schemas.microsoft.com/office/drawing/2014/main" id="{7DCF0746-D4E0-E8DC-6114-7117C7A55E5C}"/>
                </a:ext>
              </a:extLst>
            </p:cNvPr>
            <p:cNvCxnSpPr/>
            <p:nvPr/>
          </p:nvCxnSpPr>
          <p:spPr>
            <a:xfrm flipH="1">
              <a:off x="3231020" y="2095999"/>
              <a:ext cx="689367" cy="0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图片 44">
            <a:extLst>
              <a:ext uri="{FF2B5EF4-FFF2-40B4-BE49-F238E27FC236}">
                <a16:creationId xmlns:a16="http://schemas.microsoft.com/office/drawing/2014/main" id="{83256741-E8CB-2975-8A31-D80DF6948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1685" y="2939256"/>
            <a:ext cx="1748219" cy="720000"/>
          </a:xfrm>
          <a:prstGeom prst="rect">
            <a:avLst/>
          </a:prstGeom>
        </p:spPr>
      </p:pic>
      <p:sp>
        <p:nvSpPr>
          <p:cNvPr id="46" name="矩形 45">
            <a:extLst>
              <a:ext uri="{FF2B5EF4-FFF2-40B4-BE49-F238E27FC236}">
                <a16:creationId xmlns:a16="http://schemas.microsoft.com/office/drawing/2014/main" id="{0FFD6AAA-A29A-0726-C8A8-2C16D5BB769A}"/>
              </a:ext>
            </a:extLst>
          </p:cNvPr>
          <p:cNvSpPr/>
          <p:nvPr/>
        </p:nvSpPr>
        <p:spPr>
          <a:xfrm>
            <a:off x="4619861" y="3503472"/>
            <a:ext cx="66877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2.0</a:t>
            </a:r>
            <a:endParaRPr lang="zh-CN" alt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7" name="图形 46">
            <a:extLst>
              <a:ext uri="{FF2B5EF4-FFF2-40B4-BE49-F238E27FC236}">
                <a16:creationId xmlns:a16="http://schemas.microsoft.com/office/drawing/2014/main" id="{5EABBAF7-5D24-D3AD-2628-68AF2D7128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87861" y="1809554"/>
            <a:ext cx="540000" cy="540000"/>
          </a:xfrm>
          <a:prstGeom prst="rect">
            <a:avLst/>
          </a:prstGeom>
        </p:spPr>
      </p:pic>
      <p:pic>
        <p:nvPicPr>
          <p:cNvPr id="48" name="图形 47">
            <a:extLst>
              <a:ext uri="{FF2B5EF4-FFF2-40B4-BE49-F238E27FC236}">
                <a16:creationId xmlns:a16="http://schemas.microsoft.com/office/drawing/2014/main" id="{EE5A012E-9FA8-F3AB-B2BA-5D0D1F2D32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05240" y="1860625"/>
            <a:ext cx="540000" cy="540000"/>
          </a:xfrm>
          <a:prstGeom prst="rect">
            <a:avLst/>
          </a:prstGeom>
        </p:spPr>
      </p:pic>
      <p:pic>
        <p:nvPicPr>
          <p:cNvPr id="49" name="图形 48">
            <a:extLst>
              <a:ext uri="{FF2B5EF4-FFF2-40B4-BE49-F238E27FC236}">
                <a16:creationId xmlns:a16="http://schemas.microsoft.com/office/drawing/2014/main" id="{032BDB4D-D488-A967-4759-6DA9A894D7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53974" y="2637610"/>
            <a:ext cx="540000" cy="540000"/>
          </a:xfrm>
          <a:prstGeom prst="rect">
            <a:avLst/>
          </a:prstGeom>
        </p:spPr>
      </p:pic>
      <p:pic>
        <p:nvPicPr>
          <p:cNvPr id="50" name="图形 49">
            <a:extLst>
              <a:ext uri="{FF2B5EF4-FFF2-40B4-BE49-F238E27FC236}">
                <a16:creationId xmlns:a16="http://schemas.microsoft.com/office/drawing/2014/main" id="{9AD38209-DFFE-EB1D-5D33-678C9EED60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894543" y="3653146"/>
            <a:ext cx="540000" cy="540000"/>
          </a:xfrm>
          <a:prstGeom prst="rect">
            <a:avLst/>
          </a:prstGeom>
        </p:spPr>
      </p:pic>
      <p:pic>
        <p:nvPicPr>
          <p:cNvPr id="51" name="图形 50">
            <a:extLst>
              <a:ext uri="{FF2B5EF4-FFF2-40B4-BE49-F238E27FC236}">
                <a16:creationId xmlns:a16="http://schemas.microsoft.com/office/drawing/2014/main" id="{9F9CE721-F38B-5E07-7114-57C2836FE8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93395" y="4272892"/>
            <a:ext cx="540000" cy="540000"/>
          </a:xfrm>
          <a:prstGeom prst="rect">
            <a:avLst/>
          </a:prstGeom>
        </p:spPr>
      </p:pic>
      <p:pic>
        <p:nvPicPr>
          <p:cNvPr id="52" name="图形 51">
            <a:extLst>
              <a:ext uri="{FF2B5EF4-FFF2-40B4-BE49-F238E27FC236}">
                <a16:creationId xmlns:a16="http://schemas.microsoft.com/office/drawing/2014/main" id="{C1CA5CD3-03C9-D36F-B59F-DE4FBC50A5C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35726" y="4173404"/>
            <a:ext cx="540000" cy="540000"/>
          </a:xfrm>
          <a:prstGeom prst="rect">
            <a:avLst/>
          </a:prstGeom>
        </p:spPr>
      </p:pic>
      <p:pic>
        <p:nvPicPr>
          <p:cNvPr id="53" name="图形 52" descr="购物篮">
            <a:extLst>
              <a:ext uri="{FF2B5EF4-FFF2-40B4-BE49-F238E27FC236}">
                <a16:creationId xmlns:a16="http://schemas.microsoft.com/office/drawing/2014/main" id="{E88C53A6-861F-89E1-9BE1-15549381DCE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3570320" y="2374781"/>
            <a:ext cx="540000" cy="540000"/>
          </a:xfrm>
          <a:prstGeom prst="rect">
            <a:avLst/>
          </a:prstGeom>
        </p:spPr>
      </p:pic>
      <p:pic>
        <p:nvPicPr>
          <p:cNvPr id="54" name="图形 53" descr="拼图">
            <a:extLst>
              <a:ext uri="{FF2B5EF4-FFF2-40B4-BE49-F238E27FC236}">
                <a16:creationId xmlns:a16="http://schemas.microsoft.com/office/drawing/2014/main" id="{99DC429D-1AEA-1174-37CA-B1834C74CEA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3497615" y="3409530"/>
            <a:ext cx="540000" cy="540000"/>
          </a:xfrm>
          <a:prstGeom prst="rect">
            <a:avLst/>
          </a:prstGeom>
        </p:spPr>
      </p:pic>
      <p:sp>
        <p:nvSpPr>
          <p:cNvPr id="55" name="矩形 54">
            <a:extLst>
              <a:ext uri="{FF2B5EF4-FFF2-40B4-BE49-F238E27FC236}">
                <a16:creationId xmlns:a16="http://schemas.microsoft.com/office/drawing/2014/main" id="{014E8D0B-4109-F80B-041A-0F2B5BA80663}"/>
              </a:ext>
            </a:extLst>
          </p:cNvPr>
          <p:cNvSpPr/>
          <p:nvPr/>
        </p:nvSpPr>
        <p:spPr>
          <a:xfrm>
            <a:off x="9348651" y="5385716"/>
            <a:ext cx="391886" cy="315686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AE02A614-B5CE-0A80-7149-FE2EE91DEA8D}"/>
              </a:ext>
            </a:extLst>
          </p:cNvPr>
          <p:cNvSpPr/>
          <p:nvPr/>
        </p:nvSpPr>
        <p:spPr>
          <a:xfrm>
            <a:off x="9348651" y="5859245"/>
            <a:ext cx="391886" cy="315686"/>
          </a:xfrm>
          <a:prstGeom prst="rect">
            <a:avLst/>
          </a:prstGeom>
          <a:solidFill>
            <a:srgbClr val="ED7D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57" name="TextBox 80">
            <a:extLst>
              <a:ext uri="{FF2B5EF4-FFF2-40B4-BE49-F238E27FC236}">
                <a16:creationId xmlns:a16="http://schemas.microsoft.com/office/drawing/2014/main" id="{B1A4D6C8-4B60-1113-9EB0-DD9F92F78A6A}"/>
              </a:ext>
            </a:extLst>
          </p:cNvPr>
          <p:cNvSpPr txBox="1"/>
          <p:nvPr/>
        </p:nvSpPr>
        <p:spPr>
          <a:xfrm>
            <a:off x="9740537" y="5318101"/>
            <a:ext cx="1684383" cy="385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b="1" dirty="0"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1-</a:t>
            </a:r>
            <a:r>
              <a:rPr lang="zh-CN" altLang="en-US" sz="1600" b="1" dirty="0"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资源模块</a:t>
            </a:r>
          </a:p>
        </p:txBody>
      </p:sp>
      <p:sp>
        <p:nvSpPr>
          <p:cNvPr id="58" name="TextBox 80">
            <a:extLst>
              <a:ext uri="{FF2B5EF4-FFF2-40B4-BE49-F238E27FC236}">
                <a16:creationId xmlns:a16="http://schemas.microsoft.com/office/drawing/2014/main" id="{9040BFC8-BCEE-1FEA-F7DB-37048A0577C8}"/>
              </a:ext>
            </a:extLst>
          </p:cNvPr>
          <p:cNvSpPr txBox="1"/>
          <p:nvPr/>
        </p:nvSpPr>
        <p:spPr>
          <a:xfrm>
            <a:off x="9740537" y="5788992"/>
            <a:ext cx="1221809" cy="3872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b="1" dirty="0"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2-</a:t>
            </a:r>
            <a:r>
              <a:rPr lang="zh-CN" altLang="en-US" sz="1600" b="1" dirty="0"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体验模块</a:t>
            </a:r>
          </a:p>
        </p:txBody>
      </p:sp>
    </p:spTree>
    <p:extLst>
      <p:ext uri="{BB962C8B-B14F-4D97-AF65-F5344CB8AC3E}">
        <p14:creationId xmlns:p14="http://schemas.microsoft.com/office/powerpoint/2010/main" val="1395616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目录</a:t>
            </a:r>
          </a:p>
        </p:txBody>
      </p:sp>
      <p:sp>
        <p:nvSpPr>
          <p:cNvPr id="17" name="标题 3"/>
          <p:cNvSpPr txBox="1"/>
          <p:nvPr/>
        </p:nvSpPr>
        <p:spPr>
          <a:xfrm>
            <a:off x="979805" y="970280"/>
            <a:ext cx="2973070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5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CONTENTS</a:t>
            </a:r>
          </a:p>
        </p:txBody>
      </p:sp>
      <p:sp>
        <p:nvSpPr>
          <p:cNvPr id="55" name="椭圆 54"/>
          <p:cNvSpPr/>
          <p:nvPr/>
        </p:nvSpPr>
        <p:spPr>
          <a:xfrm>
            <a:off x="984759" y="2108003"/>
            <a:ext cx="563054" cy="563054"/>
          </a:xfrm>
          <a:prstGeom prst="ellipse">
            <a:avLst/>
          </a:prstGeom>
          <a:solidFill>
            <a:srgbClr val="445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副标题 13"/>
          <p:cNvSpPr txBox="1"/>
          <p:nvPr/>
        </p:nvSpPr>
        <p:spPr>
          <a:xfrm>
            <a:off x="979997" y="2201746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01</a:t>
            </a:r>
          </a:p>
        </p:txBody>
      </p:sp>
      <p:sp>
        <p:nvSpPr>
          <p:cNvPr id="45" name="副标题 13"/>
          <p:cNvSpPr txBox="1"/>
          <p:nvPr/>
        </p:nvSpPr>
        <p:spPr>
          <a:xfrm>
            <a:off x="1850121" y="2147522"/>
            <a:ext cx="5149547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介绍</a:t>
            </a:r>
            <a:r>
              <a:rPr lang="en-US" altLang="zh-CN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RISC-V</a:t>
            </a: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和赛昉科技</a:t>
            </a:r>
          </a:p>
        </p:txBody>
      </p:sp>
      <p:sp>
        <p:nvSpPr>
          <p:cNvPr id="62" name="椭圆 61"/>
          <p:cNvSpPr/>
          <p:nvPr/>
        </p:nvSpPr>
        <p:spPr>
          <a:xfrm>
            <a:off x="984759" y="3021557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3" name="副标题 13"/>
          <p:cNvSpPr txBox="1"/>
          <p:nvPr/>
        </p:nvSpPr>
        <p:spPr>
          <a:xfrm>
            <a:off x="979997" y="3115300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02</a:t>
            </a:r>
          </a:p>
        </p:txBody>
      </p:sp>
      <p:sp>
        <p:nvSpPr>
          <p:cNvPr id="64" name="副标题 13"/>
          <p:cNvSpPr txBox="1"/>
          <p:nvPr/>
        </p:nvSpPr>
        <p:spPr>
          <a:xfrm>
            <a:off x="1850121" y="3061076"/>
            <a:ext cx="6121902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赛昉科技对开源社区的贡献</a:t>
            </a:r>
          </a:p>
        </p:txBody>
      </p:sp>
      <p:sp>
        <p:nvSpPr>
          <p:cNvPr id="65" name="椭圆 64"/>
          <p:cNvSpPr/>
          <p:nvPr/>
        </p:nvSpPr>
        <p:spPr>
          <a:xfrm>
            <a:off x="984759" y="3956726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副标题 13"/>
          <p:cNvSpPr txBox="1"/>
          <p:nvPr/>
        </p:nvSpPr>
        <p:spPr>
          <a:xfrm>
            <a:off x="979997" y="4050469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03</a:t>
            </a:r>
          </a:p>
        </p:txBody>
      </p:sp>
      <p:sp>
        <p:nvSpPr>
          <p:cNvPr id="67" name="副标题 13"/>
          <p:cNvSpPr txBox="1"/>
          <p:nvPr/>
        </p:nvSpPr>
        <p:spPr>
          <a:xfrm>
            <a:off x="1850121" y="3996245"/>
            <a:ext cx="6218493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RVspace RISC-V</a:t>
            </a: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开源开发者社区</a:t>
            </a:r>
            <a:endParaRPr lang="en-US" altLang="zh-CN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8" name="椭圆 67"/>
          <p:cNvSpPr/>
          <p:nvPr/>
        </p:nvSpPr>
        <p:spPr>
          <a:xfrm>
            <a:off x="984759" y="4870280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9" name="副标题 13"/>
          <p:cNvSpPr txBox="1"/>
          <p:nvPr/>
        </p:nvSpPr>
        <p:spPr>
          <a:xfrm>
            <a:off x="979997" y="4964023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04</a:t>
            </a:r>
          </a:p>
        </p:txBody>
      </p:sp>
      <p:sp>
        <p:nvSpPr>
          <p:cNvPr id="70" name="副标题 13"/>
          <p:cNvSpPr txBox="1"/>
          <p:nvPr/>
        </p:nvSpPr>
        <p:spPr>
          <a:xfrm>
            <a:off x="1850121" y="4909799"/>
            <a:ext cx="2000415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buClrTx/>
              <a:buSzTx/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结语</a:t>
            </a:r>
          </a:p>
        </p:txBody>
      </p:sp>
      <p:sp>
        <p:nvSpPr>
          <p:cNvPr id="15" name="椭圆 14"/>
          <p:cNvSpPr/>
          <p:nvPr>
            <p:custDataLst>
              <p:tags r:id="rId1"/>
            </p:custDataLst>
          </p:nvPr>
        </p:nvSpPr>
        <p:spPr>
          <a:xfrm rot="15300000">
            <a:off x="13926820" y="2637155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19F0F4C-24CE-01E6-F460-8DF66418DE06}"/>
              </a:ext>
            </a:extLst>
          </p:cNvPr>
          <p:cNvSpPr/>
          <p:nvPr/>
        </p:nvSpPr>
        <p:spPr>
          <a:xfrm>
            <a:off x="505323" y="1942355"/>
            <a:ext cx="1719758" cy="90909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b="1" dirty="0">
                <a:solidFill>
                  <a:schemeClr val="bg1"/>
                </a:solidFill>
                <a:cs typeface="+mn-ea"/>
                <a:sym typeface="+mn-lt"/>
              </a:rPr>
              <a:t>开发者交流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EC4F120-4C15-8B21-6E03-FB606C3A45D9}"/>
              </a:ext>
            </a:extLst>
          </p:cNvPr>
          <p:cNvSpPr/>
          <p:nvPr/>
        </p:nvSpPr>
        <p:spPr>
          <a:xfrm>
            <a:off x="423261" y="893716"/>
            <a:ext cx="5590677" cy="690628"/>
          </a:xfrm>
          <a:prstGeom prst="rect">
            <a:avLst/>
          </a:prstGeom>
          <a:solidFill>
            <a:srgbClr val="0070C0"/>
          </a:solidFill>
          <a:ln w="15875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dist="38100" dir="2700000" algn="tl" rotWithShape="0">
              <a:prstClr val="black">
                <a:alpha val="3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6E0FED9-DC2B-D500-07F7-36B02933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8921" y="46892"/>
            <a:ext cx="10515600" cy="211966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                                       </a:t>
            </a:r>
            <a:r>
              <a:rPr lang="en-US" altLang="en-US" dirty="0"/>
              <a:t> (</a:t>
            </a:r>
            <a:r>
              <a:rPr lang="en-US" altLang="zh-CN" dirty="0">
                <a:sym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https://rvspace.org</a:t>
            </a:r>
            <a:r>
              <a:rPr lang="en-US" altLang="en-US" dirty="0"/>
              <a:t>)</a:t>
            </a:r>
            <a:r>
              <a:rPr lang="zh-CN" altLang="en-US" dirty="0"/>
              <a:t> </a:t>
            </a:r>
            <a:endParaRPr lang="en-US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550793B-78C3-5745-17C5-BAA849913C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716485-1166-4D0E-95F9-2EBD77EFEE52}" type="slidenum">
              <a:rPr lang="zh-CN" altLang="en-US"/>
              <a:t>20</a:t>
            </a:fld>
            <a:endParaRPr lang="zh-CN" altLang="en-US"/>
          </a:p>
        </p:txBody>
      </p:sp>
      <p:grpSp>
        <p:nvGrpSpPr>
          <p:cNvPr id="5" name="ïśľîḑe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831F1225-C151-D207-DA4E-DD98B8E85449}"/>
              </a:ext>
            </a:extLst>
          </p:cNvPr>
          <p:cNvGrpSpPr>
            <a:grpSpLocks noChangeAspect="1"/>
          </p:cNvGrpSpPr>
          <p:nvPr/>
        </p:nvGrpSpPr>
        <p:grpSpPr>
          <a:xfrm>
            <a:off x="2498777" y="1978445"/>
            <a:ext cx="3515161" cy="4415174"/>
            <a:chOff x="2483289" y="851646"/>
            <a:chExt cx="3515161" cy="4415174"/>
          </a:xfrm>
        </p:grpSpPr>
        <p:sp>
          <p:nvSpPr>
            <p:cNvPr id="29" name="îṩļîḑe">
              <a:extLst>
                <a:ext uri="{FF2B5EF4-FFF2-40B4-BE49-F238E27FC236}">
                  <a16:creationId xmlns:a16="http://schemas.microsoft.com/office/drawing/2014/main" id="{A1B7A22E-97CA-E0F8-FC0F-C6B761BBE260}"/>
                </a:ext>
              </a:extLst>
            </p:cNvPr>
            <p:cNvSpPr txBox="1"/>
            <p:nvPr/>
          </p:nvSpPr>
          <p:spPr>
            <a:xfrm>
              <a:off x="2487106" y="2076348"/>
              <a:ext cx="3319879" cy="9707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normAutofit/>
            </a:bodyPr>
            <a:lstStyle/>
            <a:p>
              <a:pPr marL="285750" indent="-285750" defTabSz="457200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zh-CN" altLang="en-US" sz="1400" dirty="0">
                  <a:latin typeface="Calibri"/>
                  <a:ea typeface="微软雅黑"/>
                </a:rPr>
                <a:t>中英文应用文章</a:t>
              </a:r>
              <a:r>
                <a:rPr lang="en-US" altLang="zh-CN" sz="1400" dirty="0">
                  <a:solidFill>
                    <a:srgbClr val="FF0000"/>
                  </a:solidFill>
                  <a:latin typeface="Calibri"/>
                  <a:ea typeface="微软雅黑"/>
                </a:rPr>
                <a:t>200+</a:t>
              </a:r>
              <a:r>
                <a:rPr lang="zh-CN" altLang="en-US" sz="1400" dirty="0">
                  <a:solidFill>
                    <a:srgbClr val="FF0000"/>
                  </a:solidFill>
                  <a:latin typeface="Calibri"/>
                  <a:ea typeface="微软雅黑"/>
                </a:rPr>
                <a:t>篇</a:t>
              </a:r>
              <a:endParaRPr lang="en-US" altLang="zh-CN" sz="1400" dirty="0">
                <a:solidFill>
                  <a:srgbClr val="FF0000"/>
                </a:solidFill>
                <a:latin typeface="Calibri"/>
                <a:ea typeface="微软雅黑"/>
              </a:endParaRPr>
            </a:p>
            <a:p>
              <a:pPr marL="285750" indent="-285750" defTabSz="457200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zh-CN" altLang="en-US" sz="1400" dirty="0">
                  <a:latin typeface="Calibri"/>
                  <a:ea typeface="微软雅黑"/>
                </a:rPr>
                <a:t>中英文技术文档</a:t>
              </a:r>
              <a:r>
                <a:rPr lang="en-US" altLang="zh-CN" sz="1400" dirty="0">
                  <a:solidFill>
                    <a:srgbClr val="FF0000"/>
                  </a:solidFill>
                  <a:latin typeface="Calibri"/>
                  <a:ea typeface="微软雅黑"/>
                </a:rPr>
                <a:t>100+</a:t>
              </a:r>
              <a:r>
                <a:rPr lang="zh-CN" altLang="en-US" sz="1400" dirty="0">
                  <a:solidFill>
                    <a:srgbClr val="FF0000"/>
                  </a:solidFill>
                  <a:latin typeface="Calibri"/>
                  <a:ea typeface="微软雅黑"/>
                </a:rPr>
                <a:t>篇</a:t>
              </a:r>
              <a:endParaRPr lang="en-US" altLang="zh-CN" sz="1400" dirty="0">
                <a:solidFill>
                  <a:srgbClr val="FF0000"/>
                </a:solidFill>
                <a:latin typeface="Calibri"/>
                <a:ea typeface="微软雅黑"/>
              </a:endParaRPr>
            </a:p>
            <a:p>
              <a:pPr marL="285750" indent="-285750" defTabSz="457200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zh-CN" altLang="en-US" sz="1400" dirty="0">
                  <a:latin typeface="Calibri"/>
                  <a:ea typeface="微软雅黑"/>
                </a:rPr>
                <a:t>累计浏览量</a:t>
              </a:r>
              <a:r>
                <a:rPr lang="en-US" altLang="zh-CN" sz="1400" dirty="0">
                  <a:solidFill>
                    <a:srgbClr val="FF0000"/>
                  </a:solidFill>
                  <a:latin typeface="Calibri"/>
                  <a:ea typeface="微软雅黑"/>
                </a:rPr>
                <a:t>10,0000+</a:t>
              </a:r>
              <a:r>
                <a:rPr lang="zh-CN" altLang="en-US" sz="1400" dirty="0">
                  <a:solidFill>
                    <a:srgbClr val="FF0000"/>
                  </a:solidFill>
                  <a:latin typeface="Calibri"/>
                  <a:ea typeface="微软雅黑"/>
                </a:rPr>
                <a:t>次</a:t>
              </a:r>
              <a:endParaRPr lang="en-US" altLang="zh-CN" sz="1400" dirty="0">
                <a:solidFill>
                  <a:srgbClr val="FF0000"/>
                </a:solidFill>
                <a:latin typeface="Calibri"/>
                <a:ea typeface="微软雅黑"/>
              </a:endParaRPr>
            </a:p>
          </p:txBody>
        </p:sp>
        <p:sp>
          <p:nvSpPr>
            <p:cNvPr id="27" name="îš1iḑê">
              <a:extLst>
                <a:ext uri="{FF2B5EF4-FFF2-40B4-BE49-F238E27FC236}">
                  <a16:creationId xmlns:a16="http://schemas.microsoft.com/office/drawing/2014/main" id="{91BDE2A9-92B0-7082-FF43-62D47E58698D}"/>
                </a:ext>
              </a:extLst>
            </p:cNvPr>
            <p:cNvSpPr txBox="1"/>
            <p:nvPr/>
          </p:nvSpPr>
          <p:spPr>
            <a:xfrm>
              <a:off x="2487106" y="4473405"/>
              <a:ext cx="3319879" cy="7934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normAutofit fontScale="85000" lnSpcReduction="20000"/>
            </a:bodyPr>
            <a:lstStyle/>
            <a:p>
              <a:pPr marL="285750" indent="-285750" defTabSz="457200">
                <a:lnSpc>
                  <a:spcPct val="11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zh-CN" altLang="en-US" sz="1500" dirty="0">
                  <a:latin typeface="Calibri"/>
                  <a:ea typeface="微软雅黑"/>
                </a:rPr>
                <a:t>资助</a:t>
              </a:r>
              <a:r>
                <a:rPr lang="en-US" altLang="zh-CN" sz="1500" dirty="0">
                  <a:solidFill>
                    <a:srgbClr val="FF0000"/>
                  </a:solidFill>
                  <a:latin typeface="Calibri"/>
                  <a:ea typeface="微软雅黑"/>
                </a:rPr>
                <a:t>20</a:t>
              </a:r>
              <a:r>
                <a:rPr lang="zh-CN" altLang="en-US" sz="1500" dirty="0">
                  <a:solidFill>
                    <a:srgbClr val="FF0000"/>
                  </a:solidFill>
                  <a:latin typeface="Calibri"/>
                  <a:ea typeface="微软雅黑"/>
                </a:rPr>
                <a:t>余个</a:t>
              </a:r>
              <a:r>
                <a:rPr lang="zh-CN" altLang="en-US" sz="1500" dirty="0">
                  <a:latin typeface="Calibri"/>
                  <a:ea typeface="微软雅黑"/>
                </a:rPr>
                <a:t>国家的</a:t>
              </a:r>
              <a:r>
                <a:rPr lang="en-US" altLang="zh-CN" sz="1500" dirty="0">
                  <a:solidFill>
                    <a:srgbClr val="FF0000"/>
                  </a:solidFill>
                  <a:latin typeface="Calibri"/>
                  <a:ea typeface="微软雅黑"/>
                </a:rPr>
                <a:t>30</a:t>
              </a:r>
              <a:r>
                <a:rPr lang="zh-CN" altLang="en-US" sz="1500" dirty="0">
                  <a:solidFill>
                    <a:srgbClr val="FF0000"/>
                  </a:solidFill>
                  <a:latin typeface="Calibri"/>
                  <a:ea typeface="微软雅黑"/>
                </a:rPr>
                <a:t>余个</a:t>
              </a:r>
              <a:r>
                <a:rPr lang="zh-CN" altLang="en-US" sz="1500" dirty="0">
                  <a:latin typeface="Calibri"/>
                  <a:ea typeface="微软雅黑"/>
                </a:rPr>
                <a:t>开源项目</a:t>
              </a:r>
              <a:endParaRPr lang="en-US" altLang="zh-CN" sz="1500" dirty="0">
                <a:latin typeface="Calibri"/>
                <a:ea typeface="微软雅黑"/>
              </a:endParaRPr>
            </a:p>
            <a:p>
              <a:pPr marL="285750" indent="-285750" defTabSz="457200">
                <a:lnSpc>
                  <a:spcPct val="11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zh-CN" altLang="en-US" sz="1500" dirty="0">
                  <a:latin typeface="Calibri"/>
                  <a:ea typeface="微软雅黑"/>
                </a:rPr>
                <a:t>孵化</a:t>
              </a:r>
              <a:r>
                <a:rPr lang="en-US" altLang="zh-CN" sz="1500" dirty="0">
                  <a:solidFill>
                    <a:srgbClr val="FF0000"/>
                  </a:solidFill>
                  <a:latin typeface="Calibri"/>
                  <a:ea typeface="微软雅黑"/>
                </a:rPr>
                <a:t>20</a:t>
              </a:r>
              <a:r>
                <a:rPr lang="zh-CN" altLang="en-US" sz="1500" dirty="0">
                  <a:solidFill>
                    <a:srgbClr val="FF0000"/>
                  </a:solidFill>
                  <a:latin typeface="Calibri"/>
                  <a:ea typeface="微软雅黑"/>
                </a:rPr>
                <a:t>余</a:t>
              </a:r>
              <a:r>
                <a:rPr lang="zh-CN" altLang="en-US" sz="1500" dirty="0">
                  <a:latin typeface="Calibri"/>
                  <a:ea typeface="微软雅黑"/>
                </a:rPr>
                <a:t>个社区应用方向</a:t>
              </a:r>
              <a:endParaRPr lang="en-US" altLang="zh-CN" sz="1500" dirty="0">
                <a:latin typeface="Calibri"/>
                <a:ea typeface="微软雅黑"/>
              </a:endParaRPr>
            </a:p>
            <a:p>
              <a:pPr marL="285750" indent="-285750" defTabSz="457200">
                <a:lnSpc>
                  <a:spcPct val="11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zh-CN" altLang="en-US" sz="1500" dirty="0">
                  <a:latin typeface="Calibri"/>
                  <a:ea typeface="微软雅黑"/>
                </a:rPr>
                <a:t>为</a:t>
              </a:r>
              <a:r>
                <a:rPr lang="en-US" altLang="zh-CN" sz="1500" dirty="0">
                  <a:solidFill>
                    <a:srgbClr val="FF0000"/>
                  </a:solidFill>
                  <a:latin typeface="Calibri"/>
                  <a:ea typeface="微软雅黑"/>
                </a:rPr>
                <a:t>100+</a:t>
              </a:r>
              <a:r>
                <a:rPr lang="zh-CN" altLang="en-US" sz="1500" dirty="0">
                  <a:latin typeface="Calibri"/>
                  <a:ea typeface="微软雅黑"/>
                </a:rPr>
                <a:t>开发者提供专项技术支持服务</a:t>
              </a:r>
              <a:endParaRPr lang="en-US" altLang="zh-CN" sz="1500" dirty="0">
                <a:latin typeface="Calibri"/>
                <a:ea typeface="微软雅黑"/>
              </a:endParaRPr>
            </a:p>
            <a:p>
              <a:pPr marL="171450" indent="-171450" algn="ctr" defTabSz="457200">
                <a:lnSpc>
                  <a:spcPct val="90000"/>
                </a:lnSpc>
                <a:buFont typeface="Arial" panose="020B0604020202020204" pitchFamily="34" charset="0"/>
                <a:buChar char="•"/>
                <a:defRPr/>
              </a:pPr>
              <a:endParaRPr lang="en-US" altLang="zh-CN" sz="1200" b="1" dirty="0">
                <a:latin typeface="Calibri"/>
                <a:ea typeface="微软雅黑"/>
              </a:endParaRPr>
            </a:p>
          </p:txBody>
        </p:sp>
        <p:sp>
          <p:nvSpPr>
            <p:cNvPr id="25" name="iṡḷiďé">
              <a:extLst>
                <a:ext uri="{FF2B5EF4-FFF2-40B4-BE49-F238E27FC236}">
                  <a16:creationId xmlns:a16="http://schemas.microsoft.com/office/drawing/2014/main" id="{4E311AA5-4A25-81E5-5250-509A370D918F}"/>
                </a:ext>
              </a:extLst>
            </p:cNvPr>
            <p:cNvSpPr txBox="1"/>
            <p:nvPr/>
          </p:nvSpPr>
          <p:spPr>
            <a:xfrm>
              <a:off x="2487106" y="3282863"/>
              <a:ext cx="3511344" cy="9058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normAutofit/>
            </a:bodyPr>
            <a:lstStyle/>
            <a:p>
              <a:pPr marL="285750" indent="-285750" defTabSz="457200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zh-CN" sz="1400" dirty="0">
                  <a:latin typeface="Calibri"/>
                  <a:ea typeface="微软雅黑"/>
                </a:rPr>
                <a:t>GitHub</a:t>
              </a:r>
              <a:r>
                <a:rPr lang="zh-CN" altLang="en-US" sz="1400" dirty="0">
                  <a:latin typeface="Calibri"/>
                  <a:ea typeface="微软雅黑"/>
                </a:rPr>
                <a:t>开源软件</a:t>
              </a:r>
              <a:r>
                <a:rPr lang="en-US" altLang="zh-CN" sz="1400" dirty="0">
                  <a:latin typeface="Calibri"/>
                  <a:ea typeface="微软雅黑"/>
                </a:rPr>
                <a:t>SDK</a:t>
              </a:r>
              <a:r>
                <a:rPr lang="zh-CN" altLang="en-US" sz="1400" dirty="0">
                  <a:latin typeface="Calibri"/>
                  <a:ea typeface="微软雅黑"/>
                </a:rPr>
                <a:t>以及全套技术文档</a:t>
              </a:r>
              <a:endParaRPr lang="en-US" altLang="zh-CN" sz="1400" dirty="0">
                <a:latin typeface="Calibri"/>
                <a:ea typeface="微软雅黑"/>
              </a:endParaRPr>
            </a:p>
            <a:p>
              <a:pPr marL="285750" indent="-285750" defTabSz="457200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zh-CN" altLang="en-US" sz="1400" dirty="0">
                  <a:latin typeface="Calibri"/>
                  <a:ea typeface="微软雅黑"/>
                </a:rPr>
                <a:t>硬件参考设计图和设计源文件</a:t>
              </a:r>
              <a:endParaRPr lang="en-US" altLang="zh-CN" sz="1400" dirty="0">
                <a:latin typeface="Calibri"/>
                <a:ea typeface="微软雅黑"/>
              </a:endParaRPr>
            </a:p>
            <a:p>
              <a:pPr marL="285750" indent="-285750" defTabSz="457200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zh-CN" altLang="en-US" sz="1400" dirty="0">
                  <a:latin typeface="Calibri"/>
                  <a:ea typeface="微软雅黑"/>
                </a:rPr>
                <a:t>软件底层工具链及操作系统包等资源</a:t>
              </a:r>
              <a:endParaRPr lang="en-US" altLang="zh-CN" sz="1400" dirty="0">
                <a:latin typeface="Calibri"/>
                <a:ea typeface="微软雅黑"/>
              </a:endParaRPr>
            </a:p>
          </p:txBody>
        </p:sp>
        <p:sp>
          <p:nvSpPr>
            <p:cNvPr id="21" name="ïṧlîḋè">
              <a:extLst>
                <a:ext uri="{FF2B5EF4-FFF2-40B4-BE49-F238E27FC236}">
                  <a16:creationId xmlns:a16="http://schemas.microsoft.com/office/drawing/2014/main" id="{43678A6A-EFF7-C5E5-3412-DE8719C4E0BE}"/>
                </a:ext>
              </a:extLst>
            </p:cNvPr>
            <p:cNvSpPr txBox="1"/>
            <p:nvPr/>
          </p:nvSpPr>
          <p:spPr>
            <a:xfrm>
              <a:off x="2483289" y="851646"/>
              <a:ext cx="3060505" cy="8835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/>
            <a:lstStyle/>
            <a:p>
              <a:pPr marL="285750" indent="-285750" defTabSz="457200"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zh-CN" sz="1400" dirty="0">
                  <a:latin typeface="Calibri"/>
                  <a:ea typeface="微软雅黑"/>
                </a:rPr>
                <a:t>RVspace</a:t>
              </a:r>
              <a:r>
                <a:rPr lang="zh-CN" altLang="en-US" sz="1400" dirty="0">
                  <a:latin typeface="Calibri"/>
                  <a:ea typeface="微软雅黑"/>
                </a:rPr>
                <a:t>社区月浏览量破</a:t>
              </a:r>
              <a:r>
                <a:rPr lang="en-US" altLang="zh-CN" sz="1400" dirty="0">
                  <a:solidFill>
                    <a:srgbClr val="FF0000"/>
                  </a:solidFill>
                  <a:latin typeface="Calibri"/>
                  <a:ea typeface="微软雅黑"/>
                </a:rPr>
                <a:t>20</a:t>
              </a:r>
              <a:r>
                <a:rPr lang="zh-CN" altLang="en-US" sz="1400" dirty="0">
                  <a:solidFill>
                    <a:srgbClr val="FF0000"/>
                  </a:solidFill>
                  <a:latin typeface="Calibri"/>
                  <a:ea typeface="微软雅黑"/>
                </a:rPr>
                <a:t>万</a:t>
              </a:r>
              <a:endParaRPr lang="en-US" altLang="zh-CN" sz="1400" dirty="0">
                <a:solidFill>
                  <a:srgbClr val="FF0000"/>
                </a:solidFill>
                <a:latin typeface="Calibri"/>
                <a:ea typeface="微软雅黑"/>
              </a:endParaRPr>
            </a:p>
            <a:p>
              <a:pPr marL="285750" indent="-285750" defTabSz="457200"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zh-CN" altLang="en-US" sz="1400" dirty="0">
                  <a:latin typeface="Calibri"/>
                  <a:ea typeface="微软雅黑"/>
                </a:rPr>
                <a:t>活跃用户突破</a:t>
              </a:r>
              <a:r>
                <a:rPr lang="en-US" altLang="zh-CN" sz="1400" dirty="0">
                  <a:solidFill>
                    <a:srgbClr val="FF0000"/>
                  </a:solidFill>
                  <a:latin typeface="Calibri"/>
                  <a:ea typeface="微软雅黑"/>
                </a:rPr>
                <a:t>1300</a:t>
              </a:r>
              <a:r>
                <a:rPr lang="zh-CN" altLang="en-US" sz="1400" dirty="0">
                  <a:solidFill>
                    <a:srgbClr val="FF0000"/>
                  </a:solidFill>
                  <a:latin typeface="Calibri"/>
                  <a:ea typeface="微软雅黑"/>
                </a:rPr>
                <a:t>人</a:t>
              </a:r>
              <a:endParaRPr lang="en-US" altLang="zh-CN" sz="1400" dirty="0">
                <a:solidFill>
                  <a:srgbClr val="FF0000"/>
                </a:solidFill>
                <a:latin typeface="Calibri"/>
                <a:ea typeface="微软雅黑"/>
              </a:endParaRPr>
            </a:p>
            <a:p>
              <a:pPr marL="285750" indent="-285750" defTabSz="457200"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zh-CN" altLang="en-US" sz="1400" dirty="0">
                  <a:latin typeface="Calibri"/>
                  <a:ea typeface="微软雅黑"/>
                </a:rPr>
                <a:t>每年激励活跃用户奖</a:t>
              </a:r>
              <a:r>
                <a:rPr lang="en-US" altLang="zh-CN" sz="1400" dirty="0">
                  <a:solidFill>
                    <a:srgbClr val="FF0000"/>
                  </a:solidFill>
                  <a:latin typeface="Calibri"/>
                  <a:ea typeface="微软雅黑"/>
                </a:rPr>
                <a:t>8-10</a:t>
              </a:r>
              <a:r>
                <a:rPr lang="zh-CN" altLang="en-US" sz="1400" dirty="0">
                  <a:solidFill>
                    <a:srgbClr val="FF0000"/>
                  </a:solidFill>
                  <a:latin typeface="Calibri"/>
                  <a:ea typeface="微软雅黑"/>
                </a:rPr>
                <a:t>人</a:t>
              </a:r>
              <a:endParaRPr lang="en-US" altLang="zh-CN" sz="1400" dirty="0">
                <a:solidFill>
                  <a:srgbClr val="FF0000"/>
                </a:solidFill>
                <a:latin typeface="Calibri"/>
                <a:ea typeface="微软雅黑"/>
              </a:endParaRPr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09388926-B7D5-D186-15A7-FFB75250469C}"/>
              </a:ext>
            </a:extLst>
          </p:cNvPr>
          <p:cNvSpPr txBox="1"/>
          <p:nvPr/>
        </p:nvSpPr>
        <p:spPr>
          <a:xfrm>
            <a:off x="580649" y="996770"/>
            <a:ext cx="50328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zh-CN" sz="2400" dirty="0">
                <a:solidFill>
                  <a:schemeClr val="bg1"/>
                </a:solidFill>
                <a:cs typeface="+mn-ea"/>
              </a:rPr>
              <a:t>活跃度最高的</a:t>
            </a:r>
            <a:r>
              <a:rPr lang="en-US" altLang="zh-CN" sz="2400" dirty="0">
                <a:solidFill>
                  <a:schemeClr val="bg1"/>
                </a:solidFill>
                <a:cs typeface="+mn-ea"/>
              </a:rPr>
              <a:t>RISC-V</a:t>
            </a:r>
            <a:r>
              <a:rPr lang="zh-CN" altLang="zh-CN" sz="2400" dirty="0">
                <a:solidFill>
                  <a:schemeClr val="bg1"/>
                </a:solidFill>
                <a:cs typeface="+mn-ea"/>
              </a:rPr>
              <a:t>体验中心 </a:t>
            </a:r>
            <a:endParaRPr lang="zh-CN" altLang="en-US" sz="240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7F3B5FC4-63F1-D5F1-A672-52BE41F4B392}"/>
              </a:ext>
            </a:extLst>
          </p:cNvPr>
          <p:cNvSpPr/>
          <p:nvPr/>
        </p:nvSpPr>
        <p:spPr>
          <a:xfrm>
            <a:off x="6271847" y="882289"/>
            <a:ext cx="5838092" cy="690628"/>
          </a:xfrm>
          <a:prstGeom prst="rect">
            <a:avLst/>
          </a:prstGeom>
          <a:solidFill>
            <a:srgbClr val="0070C0"/>
          </a:solidFill>
          <a:ln w="15875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dist="38100" dir="2700000" algn="tl" rotWithShape="0">
              <a:prstClr val="black">
                <a:alpha val="3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资源最丰富的</a:t>
            </a:r>
            <a:r>
              <a:rPr lang="en-US" altLang="zh-CN" sz="2400" dirty="0">
                <a:latin typeface="+mn-lt"/>
                <a:ea typeface="+mn-ea"/>
                <a:cs typeface="+mn-ea"/>
                <a:sym typeface="+mn-lt"/>
              </a:rPr>
              <a:t>RISC-V</a:t>
            </a: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社区</a:t>
            </a:r>
            <a:endParaRPr lang="zh-CN" altLang="en-US" sz="135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AB6CC808-E9F1-4F38-8AE5-777A6FD3C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7692" y="1710336"/>
            <a:ext cx="5580185" cy="709885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C4352134-E70D-4E89-3D4E-1FFBD6DAB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5357" y="2427366"/>
            <a:ext cx="2553442" cy="1149842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BDE672BD-E02F-15C0-6B79-B8DA110C2E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6579" y="2440516"/>
            <a:ext cx="2991014" cy="1114412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9FDFC0A4-62A2-A258-0289-55FC5E1234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4203" y="3711019"/>
            <a:ext cx="2719605" cy="1374828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9459AAE1-4F36-63EB-686C-9E513945AF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8194" y="5097565"/>
            <a:ext cx="4677667" cy="1683118"/>
          </a:xfrm>
          <a:prstGeom prst="rect">
            <a:avLst/>
          </a:prstGeom>
        </p:spPr>
      </p:pic>
      <p:sp>
        <p:nvSpPr>
          <p:cNvPr id="50" name="文本框 49">
            <a:extLst>
              <a:ext uri="{FF2B5EF4-FFF2-40B4-BE49-F238E27FC236}">
                <a16:creationId xmlns:a16="http://schemas.microsoft.com/office/drawing/2014/main" id="{7E451AB0-7834-6C4E-061C-A8FBCBE2A8CA}"/>
              </a:ext>
            </a:extLst>
          </p:cNvPr>
          <p:cNvSpPr txBox="1"/>
          <p:nvPr/>
        </p:nvSpPr>
        <p:spPr>
          <a:xfrm>
            <a:off x="7625834" y="3518588"/>
            <a:ext cx="430887" cy="289503"/>
          </a:xfrm>
          <a:prstGeom prst="rect">
            <a:avLst/>
          </a:prstGeom>
          <a:noFill/>
        </p:spPr>
        <p:txBody>
          <a:bodyPr vert="eaVert" wrap="none" rtlCol="0" anchor="t" anchorCtr="0">
            <a:spAutoFit/>
          </a:bodyPr>
          <a:lstStyle/>
          <a:p>
            <a:pPr algn="l"/>
            <a:r>
              <a:rPr kumimoji="1" lang="en-US" altLang="zh-CN" sz="1600" b="1" dirty="0">
                <a:solidFill>
                  <a:schemeClr val="accent2"/>
                </a:solidFill>
                <a:latin typeface="+mn-ea"/>
                <a:cs typeface="HarmonyOS Sans SC" panose="00000500000000000000" charset="-122"/>
                <a:sym typeface="+mn-ea"/>
              </a:rPr>
              <a:t>…</a:t>
            </a:r>
            <a:endParaRPr kumimoji="1" lang="zh-CN" altLang="en-US" sz="1100" b="1" dirty="0">
              <a:solidFill>
                <a:schemeClr val="accent2"/>
              </a:solidFill>
              <a:latin typeface="+mn-ea"/>
              <a:cs typeface="HarmonyOS Sans SC" panose="00000500000000000000" charset="-122"/>
              <a:sym typeface="+mn-ea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2BE2D7E8-0BA5-424A-9728-1983B2DC83B8}"/>
              </a:ext>
            </a:extLst>
          </p:cNvPr>
          <p:cNvSpPr txBox="1"/>
          <p:nvPr/>
        </p:nvSpPr>
        <p:spPr>
          <a:xfrm>
            <a:off x="10296643" y="3438492"/>
            <a:ext cx="430887" cy="289503"/>
          </a:xfrm>
          <a:prstGeom prst="rect">
            <a:avLst/>
          </a:prstGeom>
          <a:noFill/>
        </p:spPr>
        <p:txBody>
          <a:bodyPr vert="eaVert" wrap="none" rtlCol="0" anchor="t" anchorCtr="0">
            <a:spAutoFit/>
          </a:bodyPr>
          <a:lstStyle/>
          <a:p>
            <a:pPr algn="l"/>
            <a:r>
              <a:rPr kumimoji="1" lang="en-US" altLang="zh-CN" sz="1600" b="1" dirty="0">
                <a:solidFill>
                  <a:schemeClr val="accent2"/>
                </a:solidFill>
                <a:latin typeface="+mn-ea"/>
                <a:cs typeface="HarmonyOS Sans SC" panose="00000500000000000000" charset="-122"/>
                <a:sym typeface="+mn-ea"/>
              </a:rPr>
              <a:t>…</a:t>
            </a:r>
            <a:endParaRPr kumimoji="1" lang="zh-CN" altLang="en-US" sz="1100" b="1" dirty="0">
              <a:solidFill>
                <a:schemeClr val="accent2"/>
              </a:solidFill>
              <a:latin typeface="+mn-ea"/>
              <a:cs typeface="HarmonyOS Sans SC" panose="00000500000000000000" charset="-122"/>
              <a:sym typeface="+mn-ea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E051FF31-DB45-01D7-390F-47AC80F76615}"/>
              </a:ext>
            </a:extLst>
          </p:cNvPr>
          <p:cNvSpPr txBox="1"/>
          <p:nvPr/>
        </p:nvSpPr>
        <p:spPr>
          <a:xfrm>
            <a:off x="7663907" y="4990886"/>
            <a:ext cx="430887" cy="289503"/>
          </a:xfrm>
          <a:prstGeom prst="rect">
            <a:avLst/>
          </a:prstGeom>
          <a:noFill/>
        </p:spPr>
        <p:txBody>
          <a:bodyPr vert="eaVert" wrap="none" rtlCol="0" anchor="t" anchorCtr="0">
            <a:spAutoFit/>
          </a:bodyPr>
          <a:lstStyle/>
          <a:p>
            <a:pPr algn="l"/>
            <a:r>
              <a:rPr kumimoji="1" lang="en-US" altLang="zh-CN" sz="1600" b="1" dirty="0">
                <a:solidFill>
                  <a:schemeClr val="accent2"/>
                </a:solidFill>
                <a:latin typeface="+mn-ea"/>
                <a:cs typeface="HarmonyOS Sans SC" panose="00000500000000000000" charset="-122"/>
                <a:sym typeface="+mn-ea"/>
              </a:rPr>
              <a:t>…</a:t>
            </a:r>
            <a:endParaRPr kumimoji="1" lang="zh-CN" altLang="en-US" sz="1100" b="1" dirty="0">
              <a:solidFill>
                <a:schemeClr val="accent2"/>
              </a:solidFill>
              <a:latin typeface="+mn-ea"/>
              <a:cs typeface="HarmonyOS Sans SC" panose="00000500000000000000" charset="-122"/>
              <a:sym typeface="+mn-ea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C4E3799D-8FF8-0E3C-03AA-1A5E53BB378A}"/>
              </a:ext>
            </a:extLst>
          </p:cNvPr>
          <p:cNvSpPr txBox="1"/>
          <p:nvPr/>
        </p:nvSpPr>
        <p:spPr>
          <a:xfrm>
            <a:off x="10113207" y="5074124"/>
            <a:ext cx="430887" cy="289503"/>
          </a:xfrm>
          <a:prstGeom prst="rect">
            <a:avLst/>
          </a:prstGeom>
          <a:noFill/>
        </p:spPr>
        <p:txBody>
          <a:bodyPr vert="eaVert" wrap="none" rtlCol="0" anchor="t" anchorCtr="0">
            <a:spAutoFit/>
          </a:bodyPr>
          <a:lstStyle/>
          <a:p>
            <a:pPr algn="l"/>
            <a:r>
              <a:rPr kumimoji="1" lang="en-US" altLang="zh-CN" sz="1600" b="1" dirty="0">
                <a:solidFill>
                  <a:schemeClr val="accent2"/>
                </a:solidFill>
                <a:latin typeface="+mn-ea"/>
                <a:cs typeface="HarmonyOS Sans SC" panose="00000500000000000000" charset="-122"/>
                <a:sym typeface="+mn-ea"/>
              </a:rPr>
              <a:t>…</a:t>
            </a:r>
            <a:endParaRPr kumimoji="1" lang="zh-CN" altLang="en-US" sz="1100" b="1" dirty="0">
              <a:solidFill>
                <a:schemeClr val="accent2"/>
              </a:solidFill>
              <a:latin typeface="+mn-ea"/>
              <a:cs typeface="HarmonyOS Sans SC" panose="00000500000000000000" charset="-122"/>
              <a:sym typeface="+mn-ea"/>
            </a:endParaRPr>
          </a:p>
        </p:txBody>
      </p:sp>
      <p:pic>
        <p:nvPicPr>
          <p:cNvPr id="54" name="图片 53">
            <a:extLst>
              <a:ext uri="{FF2B5EF4-FFF2-40B4-BE49-F238E27FC236}">
                <a16:creationId xmlns:a16="http://schemas.microsoft.com/office/drawing/2014/main" id="{275106EA-65D9-5ECA-8D3A-B2E35286E8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91726" y="3690724"/>
            <a:ext cx="2817438" cy="121999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0B36F6A-055C-9947-1F7B-368DF8D29640}"/>
              </a:ext>
            </a:extLst>
          </p:cNvPr>
          <p:cNvSpPr/>
          <p:nvPr/>
        </p:nvSpPr>
        <p:spPr>
          <a:xfrm>
            <a:off x="2239108" y="1931738"/>
            <a:ext cx="3622431" cy="90909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714C550-8C24-D6DA-DF11-7C4EB70B1BBA}"/>
              </a:ext>
            </a:extLst>
          </p:cNvPr>
          <p:cNvSpPr/>
          <p:nvPr/>
        </p:nvSpPr>
        <p:spPr>
          <a:xfrm>
            <a:off x="505323" y="3141900"/>
            <a:ext cx="1719758" cy="90909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开发者资源</a:t>
            </a:r>
            <a:endParaRPr lang="zh-CN" altLang="en-US" sz="1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D737BE85-50B9-7FFC-8753-CAE1664F3D2D}"/>
              </a:ext>
            </a:extLst>
          </p:cNvPr>
          <p:cNvSpPr/>
          <p:nvPr/>
        </p:nvSpPr>
        <p:spPr>
          <a:xfrm>
            <a:off x="503692" y="4327920"/>
            <a:ext cx="1719758" cy="8863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41ED026-13CB-0ADA-F0A1-BECC3F3DB84E}"/>
              </a:ext>
            </a:extLst>
          </p:cNvPr>
          <p:cNvSpPr/>
          <p:nvPr/>
        </p:nvSpPr>
        <p:spPr>
          <a:xfrm>
            <a:off x="519350" y="5507646"/>
            <a:ext cx="1719758" cy="88597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b="1" dirty="0">
                <a:solidFill>
                  <a:schemeClr val="bg1"/>
                </a:solidFill>
                <a:cs typeface="+mn-ea"/>
                <a:sym typeface="+mn-lt"/>
              </a:rPr>
              <a:t>开发者支持</a:t>
            </a:r>
          </a:p>
        </p:txBody>
      </p:sp>
      <p:sp>
        <p:nvSpPr>
          <p:cNvPr id="37" name="ïSliḋé">
            <a:extLst>
              <a:ext uri="{FF2B5EF4-FFF2-40B4-BE49-F238E27FC236}">
                <a16:creationId xmlns:a16="http://schemas.microsoft.com/office/drawing/2014/main" id="{A6C5B0F0-BB97-172D-0D51-494820909E49}"/>
              </a:ext>
            </a:extLst>
          </p:cNvPr>
          <p:cNvSpPr txBox="1"/>
          <p:nvPr/>
        </p:nvSpPr>
        <p:spPr>
          <a:xfrm>
            <a:off x="635554" y="4574384"/>
            <a:ext cx="1719759" cy="393389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开源代码仓</a:t>
            </a: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5CE77FA0-66C4-DE80-19C7-62D3B65F9A8C}"/>
              </a:ext>
            </a:extLst>
          </p:cNvPr>
          <p:cNvSpPr/>
          <p:nvPr/>
        </p:nvSpPr>
        <p:spPr>
          <a:xfrm>
            <a:off x="2225081" y="3149114"/>
            <a:ext cx="3622431" cy="8863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D34E233C-CCA7-CD48-824F-3312EE0C40FD}"/>
              </a:ext>
            </a:extLst>
          </p:cNvPr>
          <p:cNvSpPr/>
          <p:nvPr/>
        </p:nvSpPr>
        <p:spPr>
          <a:xfrm>
            <a:off x="2225079" y="4344401"/>
            <a:ext cx="3622431" cy="8863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85010496-ECC8-DB50-8914-74E3B3BA12B4}"/>
              </a:ext>
            </a:extLst>
          </p:cNvPr>
          <p:cNvSpPr/>
          <p:nvPr/>
        </p:nvSpPr>
        <p:spPr>
          <a:xfrm>
            <a:off x="2225079" y="5507646"/>
            <a:ext cx="3622431" cy="88597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6A3FBC2-4C17-3DBE-400E-BF9FE50507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0649" y="-13980"/>
            <a:ext cx="2366300" cy="97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554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E3C7DD80-2C73-2335-F2ED-169CE3F6E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基于赛昉科技硬件平台的开源项目</a:t>
            </a:r>
            <a:endParaRPr lang="en-US" dirty="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C3D83829-F894-0877-2854-EC414CBEFF9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796084"/>
            <a:ext cx="10515600" cy="4351338"/>
          </a:xfrm>
        </p:spPr>
        <p:txBody>
          <a:bodyPr/>
          <a:lstStyle/>
          <a:p>
            <a:r>
              <a:rPr lang="en-US" dirty="0"/>
              <a:t>AOSP Integration</a:t>
            </a:r>
          </a:p>
          <a:p>
            <a:endParaRPr 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B8E00F9-6FDB-420F-383B-BCF417751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400" y="2348629"/>
            <a:ext cx="4802949" cy="360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AB80EAB-9803-F022-4832-095C07A88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600" y="2348629"/>
            <a:ext cx="4802949" cy="3600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EB75232-AF82-17CF-6D89-51E49EB26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0549" y="710578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37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E3C7DD80-2C73-2335-F2ED-169CE3F6E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基于赛昉科技硬件平台的开源项目</a:t>
            </a:r>
            <a:endParaRPr lang="en-US" dirty="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C3D83829-F894-0877-2854-EC414CBEFF9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770547"/>
            <a:ext cx="10515600" cy="4351338"/>
          </a:xfrm>
        </p:spPr>
        <p:txBody>
          <a:bodyPr/>
          <a:lstStyle/>
          <a:p>
            <a:r>
              <a:rPr lang="en-US" altLang="zh-CN" dirty="0"/>
              <a:t>OpenCV</a:t>
            </a:r>
            <a:r>
              <a:rPr lang="zh-CN" altLang="en-US" dirty="0"/>
              <a:t>物体识别</a:t>
            </a:r>
            <a:endParaRPr 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0D14417-5399-B488-05B9-6B78515D57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560" y="2311052"/>
            <a:ext cx="5601118" cy="360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B24C087-B911-645B-727C-F088C017F8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12" y="2311052"/>
            <a:ext cx="3333333" cy="300952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172E8B6-38A9-5CBE-6657-0F121554D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4678" y="73611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50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E3C7DD80-2C73-2335-F2ED-169CE3F6E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基于赛昉科技硬件平台的开源项目</a:t>
            </a:r>
            <a:endParaRPr lang="en-US" dirty="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C3D83829-F894-0877-2854-EC414CBEFF9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781783"/>
            <a:ext cx="10515600" cy="4351338"/>
          </a:xfrm>
        </p:spPr>
        <p:txBody>
          <a:bodyPr/>
          <a:lstStyle/>
          <a:p>
            <a:r>
              <a:rPr lang="en-US" altLang="zh-CN" dirty="0" err="1"/>
              <a:t>OpenWrt</a:t>
            </a:r>
            <a:r>
              <a:rPr lang="zh-CN" altLang="en-US" dirty="0"/>
              <a:t>网络管理</a:t>
            </a:r>
            <a:endParaRPr 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E011E05-6D40-47CB-F0F4-8B45EB7B6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60" y="2517452"/>
            <a:ext cx="4863894" cy="2880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99969F3-EEB6-05F1-5AA8-03A030BD0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629" y="2517452"/>
            <a:ext cx="5040001" cy="252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60C7D29-2021-7C53-892A-FB9A42B62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0630" y="657941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08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E3C7DD80-2C73-2335-F2ED-169CE3F6E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基于赛昉科技硬件平台的开源项目</a:t>
            </a:r>
            <a:endParaRPr lang="en-US" dirty="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C3D83829-F894-0877-2854-EC414CBEFF9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altLang="zh-CN" dirty="0" err="1"/>
              <a:t>OpenPLC</a:t>
            </a:r>
            <a:r>
              <a:rPr lang="zh-CN" altLang="en-US" dirty="0"/>
              <a:t>工业自动化</a:t>
            </a:r>
            <a:endParaRPr 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E9E06B-0E40-BB87-4BAE-9D790E1AAE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381" y="2561294"/>
            <a:ext cx="3594918" cy="288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CB50CCD-BE7D-2650-BFE3-19245DE30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61294"/>
            <a:ext cx="5140645" cy="288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46F21DD-E0C0-EB37-9ADE-883C0E4E0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6645" y="75346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547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E3C7DD80-2C73-2335-F2ED-169CE3F6E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基于赛昉科技硬件平台的开源项目</a:t>
            </a:r>
            <a:endParaRPr lang="en-US" dirty="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C3D83829-F894-0877-2854-EC414CBEFF9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zh-CN" altLang="en-US" dirty="0"/>
              <a:t>复古游戏机</a:t>
            </a:r>
            <a:endParaRPr 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09DBF59-833B-9DE2-0B3E-E4CFC20E33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917" y="2561294"/>
            <a:ext cx="4577483" cy="288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557FB2F-AFDB-13F2-0F04-12A2B80D5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20" y="2561294"/>
            <a:ext cx="5619512" cy="288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954E16-F1D0-AFEA-3E82-D67C3B70C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1400" y="681037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89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CED448AF-FE5A-75EE-3D86-73FCB35E4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>
                <a:latin typeface="+mn-lt"/>
              </a:rPr>
              <a:t>RVspace </a:t>
            </a:r>
            <a:r>
              <a:rPr lang="zh-CN" altLang="en-US" sz="3200" dirty="0">
                <a:latin typeface="+mn-lt"/>
              </a:rPr>
              <a:t>开源社区等你来体验</a:t>
            </a:r>
            <a:endParaRPr lang="en-US" sz="3200" dirty="0">
              <a:latin typeface="+mn-lt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CF1B6B0-8879-2277-61C5-BD4795A54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08D9-F0B1-D749-B2AB-825935940C7B}" type="slidenum">
              <a:rPr kumimoji="1" lang="zh-CN" altLang="en-US" smtClean="0"/>
              <a:t>26</a:t>
            </a:fld>
            <a:endParaRPr kumimoji="1" lang="zh-CN" altLang="en-US"/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2018213-E53D-FEF0-46BD-D12BBD85AD0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90600" y="1825625"/>
            <a:ext cx="10515600" cy="43513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体验新版</a:t>
            </a:r>
            <a:r>
              <a:rPr lang="en-US" altLang="zh-CN" dirty="0">
                <a:latin typeface="+mn-lt"/>
              </a:rPr>
              <a:t>RVspace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官网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探索各类资源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445185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技术文档</a:t>
            </a:r>
            <a:endParaRPr lang="en-US" altLang="zh-CN" dirty="0">
              <a:solidFill>
                <a:srgbClr val="445185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445185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参考设计</a:t>
            </a:r>
            <a:endParaRPr lang="en-US" altLang="zh-CN" dirty="0">
              <a:solidFill>
                <a:srgbClr val="445185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445185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应用案例</a:t>
            </a:r>
            <a:endParaRPr lang="en-US" altLang="zh-CN" dirty="0">
              <a:solidFill>
                <a:srgbClr val="445185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445185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源代码</a:t>
            </a:r>
            <a:endParaRPr lang="en-US" altLang="zh-CN" dirty="0">
              <a:solidFill>
                <a:srgbClr val="445185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445185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处理器寄存器参数</a:t>
            </a:r>
            <a:endParaRPr lang="en-US" altLang="zh-CN" dirty="0">
              <a:solidFill>
                <a:srgbClr val="445185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关注社交渠道，注册成为论坛用户，获得最佳体验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64280A7-8C38-9A9C-E3FB-388DFE2C9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2200" y="1825625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4780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>
            <p:custDataLst>
              <p:tags r:id="rId1"/>
            </p:custDataLst>
          </p:nvPr>
        </p:nvSpPr>
        <p:spPr>
          <a:xfrm>
            <a:off x="1022985" y="764540"/>
            <a:ext cx="6014085" cy="1852295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r>
              <a:rPr lang="en-US" sz="60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THANK YOU</a:t>
            </a:r>
          </a:p>
          <a:p>
            <a:r>
              <a:rPr 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 QUESTIONS?</a:t>
            </a:r>
          </a:p>
        </p:txBody>
      </p:sp>
      <p:sp>
        <p:nvSpPr>
          <p:cNvPr id="15" name="椭圆 14"/>
          <p:cNvSpPr/>
          <p:nvPr>
            <p:custDataLst>
              <p:tags r:id="rId2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9951373" y="3774203"/>
            <a:ext cx="1400896" cy="1401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>
            <p:custDataLst>
              <p:tags r:id="rId4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</a:p>
        </p:txBody>
      </p:sp>
      <p:sp>
        <p:nvSpPr>
          <p:cNvPr id="10" name="矩形 9"/>
          <p:cNvSpPr/>
          <p:nvPr/>
        </p:nvSpPr>
        <p:spPr>
          <a:xfrm>
            <a:off x="10055225" y="3881755"/>
            <a:ext cx="1193165" cy="1193165"/>
          </a:xfrm>
          <a:prstGeom prst="rect">
            <a:avLst/>
          </a:prstGeom>
          <a:solidFill>
            <a:srgbClr val="A5D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F044247-A813-B00D-82A7-B8CEEBF356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955" y="3015606"/>
            <a:ext cx="1584557" cy="2160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06435" y="279493"/>
            <a:ext cx="4559976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什么是</a:t>
            </a:r>
            <a:r>
              <a:rPr lang="en-US" altLang="zh-CN" sz="4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RISC-V</a:t>
            </a:r>
            <a:r>
              <a:rPr lang="zh-CN" altLang="en-US" sz="4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？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111660" y="2838013"/>
            <a:ext cx="4559976" cy="1167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什么是</a:t>
            </a:r>
            <a:r>
              <a:rPr lang="en-US" altLang="zh-CN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RISC-V</a:t>
            </a:r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？</a:t>
            </a:r>
            <a:endParaRPr lang="en-US" altLang="zh-CN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2010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年诞生的开源指令集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全球三大指令集之一</a:t>
            </a:r>
            <a:endParaRPr lang="en-US" altLang="zh-CN" sz="1200" noProof="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精简指令集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RISC 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的第五代产品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331403" y="2709395"/>
            <a:ext cx="45599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RISC-V</a:t>
            </a:r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发展迅猛</a:t>
            </a:r>
            <a:endParaRPr lang="en-US" altLang="zh-CN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RISC-V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核出货量：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2022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超过</a:t>
            </a:r>
            <a:r>
              <a:rPr lang="en-US" altLang="zh-CN" sz="1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亿颗，中国市场超过</a:t>
            </a:r>
            <a:r>
              <a:rPr lang="en-US" altLang="zh-CN" sz="1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亿颗；预计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年将超过</a:t>
            </a:r>
            <a:r>
              <a:rPr lang="en-US" altLang="zh-CN" sz="1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800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亿颗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仅用</a:t>
            </a:r>
            <a:r>
              <a:rPr lang="en-US" altLang="zh-CN" sz="18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年就走完了传统架构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年的发展历程。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形 2">
            <a:extLst>
              <a:ext uri="{FF2B5EF4-FFF2-40B4-BE49-F238E27FC236}">
                <a16:creationId xmlns:a16="http://schemas.microsoft.com/office/drawing/2014/main" id="{B4DA76A2-C891-CEC6-75CE-6C20B5E04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4507" y="1211878"/>
            <a:ext cx="9448800" cy="149542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2D6F4EE-75B7-1D09-8246-E945C9CF0422}"/>
              </a:ext>
            </a:extLst>
          </p:cNvPr>
          <p:cNvSpPr txBox="1"/>
          <p:nvPr/>
        </p:nvSpPr>
        <p:spPr>
          <a:xfrm>
            <a:off x="1036195" y="4168870"/>
            <a:ext cx="61502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RISC-V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从中低端已迈向中高端应用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1E17C4E4-9FB0-18B8-305F-EC0E06064060}"/>
              </a:ext>
            </a:extLst>
          </p:cNvPr>
          <p:cNvGrpSpPr/>
          <p:nvPr/>
        </p:nvGrpSpPr>
        <p:grpSpPr>
          <a:xfrm>
            <a:off x="9169022" y="4749358"/>
            <a:ext cx="1582994" cy="1244034"/>
            <a:chOff x="627790" y="4757860"/>
            <a:chExt cx="1582994" cy="1244034"/>
          </a:xfrm>
        </p:grpSpPr>
        <p:grpSp>
          <p:nvGrpSpPr>
            <p:cNvPr id="8" name="Google Shape;1390;p208">
              <a:extLst>
                <a:ext uri="{FF2B5EF4-FFF2-40B4-BE49-F238E27FC236}">
                  <a16:creationId xmlns:a16="http://schemas.microsoft.com/office/drawing/2014/main" id="{09CD92AD-524E-B751-0272-DE24BFD7F870}"/>
                </a:ext>
              </a:extLst>
            </p:cNvPr>
            <p:cNvGrpSpPr/>
            <p:nvPr/>
          </p:nvGrpSpPr>
          <p:grpSpPr>
            <a:xfrm>
              <a:off x="1224404" y="4757860"/>
              <a:ext cx="473293" cy="835226"/>
              <a:chOff x="6062844" y="2030037"/>
              <a:chExt cx="280278" cy="494609"/>
            </a:xfrm>
            <a:solidFill>
              <a:srgbClr val="00B0F0"/>
            </a:solidFill>
          </p:grpSpPr>
          <p:sp>
            <p:nvSpPr>
              <p:cNvPr id="10" name="Google Shape;1391;p208">
                <a:extLst>
                  <a:ext uri="{FF2B5EF4-FFF2-40B4-BE49-F238E27FC236}">
                    <a16:creationId xmlns:a16="http://schemas.microsoft.com/office/drawing/2014/main" id="{B835BD3D-DF13-155D-6CED-BDD89D6A7311}"/>
                  </a:ext>
                </a:extLst>
              </p:cNvPr>
              <p:cNvSpPr/>
              <p:nvPr/>
            </p:nvSpPr>
            <p:spPr>
              <a:xfrm>
                <a:off x="6062844" y="2030037"/>
                <a:ext cx="280278" cy="494609"/>
              </a:xfrm>
              <a:custGeom>
                <a:avLst/>
                <a:gdLst/>
                <a:ahLst/>
                <a:cxnLst/>
                <a:rect l="l" t="t" r="r" b="b"/>
                <a:pathLst>
                  <a:path w="280278" h="494609" extrusionOk="0">
                    <a:moveTo>
                      <a:pt x="230818" y="0"/>
                    </a:moveTo>
                    <a:lnTo>
                      <a:pt x="49460" y="0"/>
                    </a:lnTo>
                    <a:cubicBezTo>
                      <a:pt x="22155" y="26"/>
                      <a:pt x="26" y="22155"/>
                      <a:pt x="0" y="49460"/>
                    </a:cubicBezTo>
                    <a:lnTo>
                      <a:pt x="0" y="445149"/>
                    </a:lnTo>
                    <a:cubicBezTo>
                      <a:pt x="26" y="472454"/>
                      <a:pt x="22155" y="494583"/>
                      <a:pt x="49460" y="494609"/>
                    </a:cubicBezTo>
                    <a:lnTo>
                      <a:pt x="230818" y="494609"/>
                    </a:lnTo>
                    <a:cubicBezTo>
                      <a:pt x="258123" y="494583"/>
                      <a:pt x="280251" y="472454"/>
                      <a:pt x="280278" y="445149"/>
                    </a:cubicBezTo>
                    <a:lnTo>
                      <a:pt x="280278" y="49460"/>
                    </a:lnTo>
                    <a:cubicBezTo>
                      <a:pt x="280251" y="22155"/>
                      <a:pt x="258123" y="26"/>
                      <a:pt x="230818" y="0"/>
                    </a:cubicBezTo>
                    <a:close/>
                    <a:moveTo>
                      <a:pt x="263791" y="445149"/>
                    </a:moveTo>
                    <a:cubicBezTo>
                      <a:pt x="263791" y="463360"/>
                      <a:pt x="249029" y="478123"/>
                      <a:pt x="230818" y="478123"/>
                    </a:cubicBezTo>
                    <a:lnTo>
                      <a:pt x="49460" y="478123"/>
                    </a:lnTo>
                    <a:cubicBezTo>
                      <a:pt x="31249" y="478123"/>
                      <a:pt x="16487" y="463360"/>
                      <a:pt x="16487" y="445149"/>
                    </a:cubicBezTo>
                    <a:lnTo>
                      <a:pt x="16487" y="395689"/>
                    </a:lnTo>
                    <a:lnTo>
                      <a:pt x="263791" y="395689"/>
                    </a:lnTo>
                    <a:close/>
                    <a:moveTo>
                      <a:pt x="263791" y="379202"/>
                    </a:moveTo>
                    <a:lnTo>
                      <a:pt x="16487" y="379202"/>
                    </a:lnTo>
                    <a:lnTo>
                      <a:pt x="16487" y="74192"/>
                    </a:lnTo>
                    <a:lnTo>
                      <a:pt x="263791" y="74192"/>
                    </a:lnTo>
                    <a:close/>
                    <a:moveTo>
                      <a:pt x="263791" y="57705"/>
                    </a:moveTo>
                    <a:lnTo>
                      <a:pt x="16487" y="57705"/>
                    </a:lnTo>
                    <a:lnTo>
                      <a:pt x="16487" y="49460"/>
                    </a:lnTo>
                    <a:cubicBezTo>
                      <a:pt x="16487" y="31249"/>
                      <a:pt x="31249" y="16487"/>
                      <a:pt x="49460" y="16487"/>
                    </a:cubicBezTo>
                    <a:lnTo>
                      <a:pt x="230818" y="16487"/>
                    </a:lnTo>
                    <a:cubicBezTo>
                      <a:pt x="249029" y="16487"/>
                      <a:pt x="263791" y="31249"/>
                      <a:pt x="263791" y="494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 panose="020B0604020202020204"/>
                  <a:buNone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1" name="Google Shape;1392;p208">
                <a:extLst>
                  <a:ext uri="{FF2B5EF4-FFF2-40B4-BE49-F238E27FC236}">
                    <a16:creationId xmlns:a16="http://schemas.microsoft.com/office/drawing/2014/main" id="{98F40F4B-CB04-6A39-8668-477B67FEBAD8}"/>
                  </a:ext>
                </a:extLst>
              </p:cNvPr>
              <p:cNvSpPr/>
              <p:nvPr/>
            </p:nvSpPr>
            <p:spPr>
              <a:xfrm>
                <a:off x="6178251" y="2442212"/>
                <a:ext cx="49463" cy="49459"/>
              </a:xfrm>
              <a:custGeom>
                <a:avLst/>
                <a:gdLst/>
                <a:ahLst/>
                <a:cxnLst/>
                <a:rect l="l" t="t" r="r" b="b"/>
                <a:pathLst>
                  <a:path w="49463" h="49459" extrusionOk="0">
                    <a:moveTo>
                      <a:pt x="24731" y="49460"/>
                    </a:moveTo>
                    <a:cubicBezTo>
                      <a:pt x="38392" y="49460"/>
                      <a:pt x="49464" y="38388"/>
                      <a:pt x="49464" y="24729"/>
                    </a:cubicBezTo>
                    <a:cubicBezTo>
                      <a:pt x="49464" y="11072"/>
                      <a:pt x="38392" y="0"/>
                      <a:pt x="24731" y="0"/>
                    </a:cubicBezTo>
                    <a:cubicBezTo>
                      <a:pt x="11076" y="0"/>
                      <a:pt x="0" y="11072"/>
                      <a:pt x="0" y="24729"/>
                    </a:cubicBezTo>
                    <a:cubicBezTo>
                      <a:pt x="0" y="38388"/>
                      <a:pt x="11076" y="49460"/>
                      <a:pt x="24731" y="49460"/>
                    </a:cubicBezTo>
                    <a:close/>
                    <a:moveTo>
                      <a:pt x="24731" y="16486"/>
                    </a:moveTo>
                    <a:cubicBezTo>
                      <a:pt x="29286" y="16486"/>
                      <a:pt x="32977" y="20178"/>
                      <a:pt x="32977" y="24729"/>
                    </a:cubicBezTo>
                    <a:cubicBezTo>
                      <a:pt x="32977" y="29282"/>
                      <a:pt x="29286" y="32974"/>
                      <a:pt x="24731" y="32974"/>
                    </a:cubicBezTo>
                    <a:cubicBezTo>
                      <a:pt x="20180" y="32974"/>
                      <a:pt x="16490" y="29282"/>
                      <a:pt x="16490" y="24729"/>
                    </a:cubicBezTo>
                    <a:cubicBezTo>
                      <a:pt x="16490" y="20178"/>
                      <a:pt x="20180" y="16486"/>
                      <a:pt x="24731" y="164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 panose="020B0604020202020204"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2" name="Google Shape;1393;p208">
                <a:extLst>
                  <a:ext uri="{FF2B5EF4-FFF2-40B4-BE49-F238E27FC236}">
                    <a16:creationId xmlns:a16="http://schemas.microsoft.com/office/drawing/2014/main" id="{6BBBDB87-F8F3-A392-4AE9-70CE9880D6AF}"/>
                  </a:ext>
                </a:extLst>
              </p:cNvPr>
              <p:cNvSpPr/>
              <p:nvPr/>
            </p:nvSpPr>
            <p:spPr>
              <a:xfrm>
                <a:off x="6181540" y="2277028"/>
                <a:ext cx="42982" cy="21696"/>
              </a:xfrm>
              <a:custGeom>
                <a:avLst/>
                <a:gdLst/>
                <a:ahLst/>
                <a:cxnLst/>
                <a:rect l="l" t="t" r="r" b="b"/>
                <a:pathLst>
                  <a:path w="42982" h="21696" extrusionOk="0">
                    <a:moveTo>
                      <a:pt x="2424" y="7592"/>
                    </a:moveTo>
                    <a:cubicBezTo>
                      <a:pt x="-799" y="10807"/>
                      <a:pt x="-810" y="16027"/>
                      <a:pt x="2404" y="19252"/>
                    </a:cubicBezTo>
                    <a:cubicBezTo>
                      <a:pt x="5620" y="22479"/>
                      <a:pt x="10839" y="22486"/>
                      <a:pt x="14065" y="19271"/>
                    </a:cubicBezTo>
                    <a:cubicBezTo>
                      <a:pt x="18193" y="15392"/>
                      <a:pt x="24613" y="15347"/>
                      <a:pt x="28797" y="19166"/>
                    </a:cubicBezTo>
                    <a:cubicBezTo>
                      <a:pt x="31952" y="22449"/>
                      <a:pt x="37171" y="22551"/>
                      <a:pt x="40450" y="19396"/>
                    </a:cubicBezTo>
                    <a:cubicBezTo>
                      <a:pt x="43733" y="16241"/>
                      <a:pt x="43839" y="11022"/>
                      <a:pt x="40684" y="7740"/>
                    </a:cubicBezTo>
                    <a:cubicBezTo>
                      <a:pt x="40541" y="7592"/>
                      <a:pt x="40390" y="7449"/>
                      <a:pt x="40238" y="7313"/>
                    </a:cubicBezTo>
                    <a:cubicBezTo>
                      <a:pt x="29518" y="-2544"/>
                      <a:pt x="12997" y="-2423"/>
                      <a:pt x="2424" y="759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 panose="020B0604020202020204"/>
                  <a:buNone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3" name="Google Shape;1394;p208">
                <a:extLst>
                  <a:ext uri="{FF2B5EF4-FFF2-40B4-BE49-F238E27FC236}">
                    <a16:creationId xmlns:a16="http://schemas.microsoft.com/office/drawing/2014/main" id="{0EF72021-31D5-D1C2-BAFA-32AD8D780AD7}"/>
                  </a:ext>
                </a:extLst>
              </p:cNvPr>
              <p:cNvSpPr/>
              <p:nvPr/>
            </p:nvSpPr>
            <p:spPr>
              <a:xfrm>
                <a:off x="6154938" y="2239964"/>
                <a:ext cx="95644" cy="32948"/>
              </a:xfrm>
              <a:custGeom>
                <a:avLst/>
                <a:gdLst/>
                <a:ahLst/>
                <a:cxnLst/>
                <a:rect l="l" t="t" r="r" b="b"/>
                <a:pathLst>
                  <a:path w="95644" h="32948" extrusionOk="0">
                    <a:moveTo>
                      <a:pt x="48085" y="1"/>
                    </a:moveTo>
                    <a:cubicBezTo>
                      <a:pt x="30946" y="-68"/>
                      <a:pt x="14497" y="6732"/>
                      <a:pt x="2407" y="18880"/>
                    </a:cubicBezTo>
                    <a:cubicBezTo>
                      <a:pt x="-808" y="22102"/>
                      <a:pt x="-801" y="27325"/>
                      <a:pt x="2422" y="30540"/>
                    </a:cubicBezTo>
                    <a:cubicBezTo>
                      <a:pt x="5645" y="33755"/>
                      <a:pt x="10863" y="33751"/>
                      <a:pt x="14082" y="30528"/>
                    </a:cubicBezTo>
                    <a:cubicBezTo>
                      <a:pt x="32690" y="12000"/>
                      <a:pt x="62708" y="11781"/>
                      <a:pt x="81587" y="30034"/>
                    </a:cubicBezTo>
                    <a:cubicBezTo>
                      <a:pt x="84814" y="33246"/>
                      <a:pt x="90032" y="33230"/>
                      <a:pt x="93243" y="30004"/>
                    </a:cubicBezTo>
                    <a:cubicBezTo>
                      <a:pt x="96456" y="26777"/>
                      <a:pt x="96444" y="21559"/>
                      <a:pt x="93217" y="18347"/>
                    </a:cubicBezTo>
                    <a:cubicBezTo>
                      <a:pt x="93172" y="18302"/>
                      <a:pt x="93130" y="18260"/>
                      <a:pt x="93085" y="18219"/>
                    </a:cubicBezTo>
                    <a:cubicBezTo>
                      <a:pt x="81051" y="6486"/>
                      <a:pt x="64893" y="-56"/>
                      <a:pt x="4808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 panose="020B0604020202020204"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4" name="Google Shape;1395;p208">
                <a:extLst>
                  <a:ext uri="{FF2B5EF4-FFF2-40B4-BE49-F238E27FC236}">
                    <a16:creationId xmlns:a16="http://schemas.microsoft.com/office/drawing/2014/main" id="{D2C23849-418F-96E6-901A-FFD6FA8B64FC}"/>
                  </a:ext>
                </a:extLst>
              </p:cNvPr>
              <p:cNvSpPr/>
              <p:nvPr/>
            </p:nvSpPr>
            <p:spPr>
              <a:xfrm>
                <a:off x="6128768" y="2203149"/>
                <a:ext cx="148798" cy="43830"/>
              </a:xfrm>
              <a:custGeom>
                <a:avLst/>
                <a:gdLst/>
                <a:ahLst/>
                <a:cxnLst/>
                <a:rect l="l" t="t" r="r" b="b"/>
                <a:pathLst>
                  <a:path w="148798" h="43830" extrusionOk="0">
                    <a:moveTo>
                      <a:pt x="8268" y="43517"/>
                    </a:moveTo>
                    <a:cubicBezTo>
                      <a:pt x="10430" y="43517"/>
                      <a:pt x="12505" y="42660"/>
                      <a:pt x="14037" y="41136"/>
                    </a:cubicBezTo>
                    <a:cubicBezTo>
                      <a:pt x="47410" y="8268"/>
                      <a:pt x="100977" y="8234"/>
                      <a:pt x="134391" y="41060"/>
                    </a:cubicBezTo>
                    <a:cubicBezTo>
                      <a:pt x="137414" y="44464"/>
                      <a:pt x="142626" y="44774"/>
                      <a:pt x="146029" y="41751"/>
                    </a:cubicBezTo>
                    <a:cubicBezTo>
                      <a:pt x="149433" y="38728"/>
                      <a:pt x="149742" y="33517"/>
                      <a:pt x="146720" y="30113"/>
                    </a:cubicBezTo>
                    <a:cubicBezTo>
                      <a:pt x="146474" y="29838"/>
                      <a:pt x="146211" y="29581"/>
                      <a:pt x="145935" y="29339"/>
                    </a:cubicBezTo>
                    <a:cubicBezTo>
                      <a:pt x="106105" y="-9807"/>
                      <a:pt x="42237" y="-9777"/>
                      <a:pt x="2445" y="29415"/>
                    </a:cubicBezTo>
                    <a:cubicBezTo>
                      <a:pt x="-789" y="32615"/>
                      <a:pt x="-819" y="37834"/>
                      <a:pt x="2381" y="41072"/>
                    </a:cubicBezTo>
                    <a:cubicBezTo>
                      <a:pt x="3924" y="42630"/>
                      <a:pt x="6022" y="43513"/>
                      <a:pt x="8219" y="4351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 panose="020B0604020202020204"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8" name="Google Shape;1396;p208">
                <a:extLst>
                  <a:ext uri="{FF2B5EF4-FFF2-40B4-BE49-F238E27FC236}">
                    <a16:creationId xmlns:a16="http://schemas.microsoft.com/office/drawing/2014/main" id="{6BB27A1B-1A0D-116D-328C-0DFD43CFE94D}"/>
                  </a:ext>
                </a:extLst>
              </p:cNvPr>
              <p:cNvSpPr/>
              <p:nvPr/>
            </p:nvSpPr>
            <p:spPr>
              <a:xfrm>
                <a:off x="6244201" y="2137202"/>
                <a:ext cx="16487" cy="16486"/>
              </a:xfrm>
              <a:custGeom>
                <a:avLst/>
                <a:gdLst/>
                <a:ahLst/>
                <a:cxnLst/>
                <a:rect l="l" t="t" r="r" b="b"/>
                <a:pathLst>
                  <a:path w="16487" h="16486" extrusionOk="0">
                    <a:moveTo>
                      <a:pt x="0" y="0"/>
                    </a:moveTo>
                    <a:lnTo>
                      <a:pt x="16487" y="0"/>
                    </a:lnTo>
                    <a:lnTo>
                      <a:pt x="16487" y="16486"/>
                    </a:lnTo>
                    <a:lnTo>
                      <a:pt x="0" y="164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 panose="020B0604020202020204"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9" name="Google Shape;1397;p208">
                <a:extLst>
                  <a:ext uri="{FF2B5EF4-FFF2-40B4-BE49-F238E27FC236}">
                    <a16:creationId xmlns:a16="http://schemas.microsoft.com/office/drawing/2014/main" id="{0EA1DF9E-845A-34EF-2D07-CED41E1C49F3}"/>
                  </a:ext>
                </a:extLst>
              </p:cNvPr>
              <p:cNvSpPr/>
              <p:nvPr/>
            </p:nvSpPr>
            <p:spPr>
              <a:xfrm>
                <a:off x="6238971" y="2128955"/>
                <a:ext cx="46445" cy="58208"/>
              </a:xfrm>
              <a:custGeom>
                <a:avLst/>
                <a:gdLst/>
                <a:ahLst/>
                <a:cxnLst/>
                <a:rect l="l" t="t" r="r" b="b"/>
                <a:pathLst>
                  <a:path w="16486" h="24732" extrusionOk="0">
                    <a:moveTo>
                      <a:pt x="0" y="0"/>
                    </a:moveTo>
                    <a:lnTo>
                      <a:pt x="16486" y="0"/>
                    </a:lnTo>
                    <a:lnTo>
                      <a:pt x="16486" y="24732"/>
                    </a:lnTo>
                    <a:lnTo>
                      <a:pt x="0" y="247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 panose="020B0604020202020204"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20" name="Google Shape;1398;p208">
                <a:extLst>
                  <a:ext uri="{FF2B5EF4-FFF2-40B4-BE49-F238E27FC236}">
                    <a16:creationId xmlns:a16="http://schemas.microsoft.com/office/drawing/2014/main" id="{07085FF2-9701-FB9C-9891-C91C1895DD77}"/>
                  </a:ext>
                </a:extLst>
              </p:cNvPr>
              <p:cNvSpPr/>
              <p:nvPr/>
            </p:nvSpPr>
            <p:spPr>
              <a:xfrm>
                <a:off x="6293662" y="2120715"/>
                <a:ext cx="16486" cy="32973"/>
              </a:xfrm>
              <a:custGeom>
                <a:avLst/>
                <a:gdLst/>
                <a:ahLst/>
                <a:cxnLst/>
                <a:rect l="l" t="t" r="r" b="b"/>
                <a:pathLst>
                  <a:path w="16486" h="32973" extrusionOk="0">
                    <a:moveTo>
                      <a:pt x="0" y="0"/>
                    </a:moveTo>
                    <a:lnTo>
                      <a:pt x="16486" y="0"/>
                    </a:lnTo>
                    <a:lnTo>
                      <a:pt x="16486" y="32973"/>
                    </a:lnTo>
                    <a:lnTo>
                      <a:pt x="0" y="3297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 panose="020B0604020202020204"/>
                  <a:buNone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9" name="文本框 58">
              <a:extLst>
                <a:ext uri="{FF2B5EF4-FFF2-40B4-BE49-F238E27FC236}">
                  <a16:creationId xmlns:a16="http://schemas.microsoft.com/office/drawing/2014/main" id="{0D184829-4C78-5993-A21B-2914F53BAEDA}"/>
                </a:ext>
              </a:extLst>
            </p:cNvPr>
            <p:cNvSpPr txBox="1"/>
            <p:nvPr/>
          </p:nvSpPr>
          <p:spPr>
            <a:xfrm>
              <a:off x="627790" y="5724895"/>
              <a:ext cx="15829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 panose="020B0604020202020204"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Open Sans"/>
                  <a:sym typeface="微软雅黑" panose="020B0503020204020204" pitchFamily="34" charset="-122"/>
                </a:rPr>
                <a:t>通信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Open Sans"/>
                  <a:sym typeface="微软雅黑" panose="020B0503020204020204" pitchFamily="34" charset="-122"/>
                </a:rPr>
                <a:t>/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Open Sans"/>
                  <a:sym typeface="微软雅黑" panose="020B0503020204020204" pitchFamily="34" charset="-122"/>
                </a:rPr>
                <a:t>网络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BF13D04C-7BE3-88FC-8E27-504BD22ACC64}"/>
              </a:ext>
            </a:extLst>
          </p:cNvPr>
          <p:cNvGrpSpPr/>
          <p:nvPr/>
        </p:nvGrpSpPr>
        <p:grpSpPr>
          <a:xfrm>
            <a:off x="2954862" y="4758232"/>
            <a:ext cx="1582994" cy="1229966"/>
            <a:chOff x="2315750" y="4176815"/>
            <a:chExt cx="1582994" cy="1229966"/>
          </a:xfrm>
        </p:grpSpPr>
        <p:grpSp>
          <p:nvGrpSpPr>
            <p:cNvPr id="23" name="Google Shape;1407;p208">
              <a:extLst>
                <a:ext uri="{FF2B5EF4-FFF2-40B4-BE49-F238E27FC236}">
                  <a16:creationId xmlns:a16="http://schemas.microsoft.com/office/drawing/2014/main" id="{6A4BC74F-72F1-8923-C659-A84D0979D640}"/>
                </a:ext>
              </a:extLst>
            </p:cNvPr>
            <p:cNvGrpSpPr/>
            <p:nvPr/>
          </p:nvGrpSpPr>
          <p:grpSpPr>
            <a:xfrm>
              <a:off x="2752536" y="4176815"/>
              <a:ext cx="709393" cy="709393"/>
              <a:chOff x="6125535" y="4634655"/>
              <a:chExt cx="420094" cy="420094"/>
            </a:xfrm>
            <a:solidFill>
              <a:schemeClr val="accent6"/>
            </a:solidFill>
          </p:grpSpPr>
          <p:sp>
            <p:nvSpPr>
              <p:cNvPr id="29" name="Google Shape;1408;p208">
                <a:extLst>
                  <a:ext uri="{FF2B5EF4-FFF2-40B4-BE49-F238E27FC236}">
                    <a16:creationId xmlns:a16="http://schemas.microsoft.com/office/drawing/2014/main" id="{9144DB5E-332A-30E1-8A02-E08EFBFD9D9B}"/>
                  </a:ext>
                </a:extLst>
              </p:cNvPr>
              <p:cNvSpPr/>
              <p:nvPr/>
            </p:nvSpPr>
            <p:spPr>
              <a:xfrm>
                <a:off x="6230994" y="4740114"/>
                <a:ext cx="209175" cy="209175"/>
              </a:xfrm>
              <a:custGeom>
                <a:avLst/>
                <a:gdLst/>
                <a:ahLst/>
                <a:cxnLst/>
                <a:rect l="l" t="t" r="r" b="b"/>
                <a:pathLst>
                  <a:path w="209175" h="209175" extrusionOk="0">
                    <a:moveTo>
                      <a:pt x="163911" y="0"/>
                    </a:moveTo>
                    <a:lnTo>
                      <a:pt x="45265" y="0"/>
                    </a:lnTo>
                    <a:cubicBezTo>
                      <a:pt x="20307" y="0"/>
                      <a:pt x="0" y="20307"/>
                      <a:pt x="0" y="45265"/>
                    </a:cubicBezTo>
                    <a:lnTo>
                      <a:pt x="0" y="163911"/>
                    </a:lnTo>
                    <a:cubicBezTo>
                      <a:pt x="0" y="188868"/>
                      <a:pt x="20307" y="209176"/>
                      <a:pt x="45265" y="209176"/>
                    </a:cubicBezTo>
                    <a:lnTo>
                      <a:pt x="163911" y="209176"/>
                    </a:lnTo>
                    <a:cubicBezTo>
                      <a:pt x="188872" y="209176"/>
                      <a:pt x="209176" y="188868"/>
                      <a:pt x="209176" y="163911"/>
                    </a:cubicBezTo>
                    <a:lnTo>
                      <a:pt x="209176" y="45265"/>
                    </a:lnTo>
                    <a:cubicBezTo>
                      <a:pt x="209176" y="20307"/>
                      <a:pt x="188872" y="0"/>
                      <a:pt x="163911" y="0"/>
                    </a:cubicBezTo>
                    <a:close/>
                    <a:moveTo>
                      <a:pt x="184561" y="163911"/>
                    </a:moveTo>
                    <a:cubicBezTo>
                      <a:pt x="184561" y="175295"/>
                      <a:pt x="175298" y="184561"/>
                      <a:pt x="163911" y="184561"/>
                    </a:cubicBezTo>
                    <a:lnTo>
                      <a:pt x="45265" y="184561"/>
                    </a:lnTo>
                    <a:cubicBezTo>
                      <a:pt x="33881" y="184561"/>
                      <a:pt x="24615" y="175295"/>
                      <a:pt x="24615" y="163911"/>
                    </a:cubicBezTo>
                    <a:lnTo>
                      <a:pt x="24615" y="45265"/>
                    </a:lnTo>
                    <a:cubicBezTo>
                      <a:pt x="24615" y="33881"/>
                      <a:pt x="33881" y="24615"/>
                      <a:pt x="45265" y="24615"/>
                    </a:cubicBezTo>
                    <a:lnTo>
                      <a:pt x="163911" y="24615"/>
                    </a:lnTo>
                    <a:cubicBezTo>
                      <a:pt x="175298" y="24615"/>
                      <a:pt x="184561" y="33881"/>
                      <a:pt x="184561" y="452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 panose="020B0604020202020204"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30" name="Google Shape;1409;p208">
                <a:extLst>
                  <a:ext uri="{FF2B5EF4-FFF2-40B4-BE49-F238E27FC236}">
                    <a16:creationId xmlns:a16="http://schemas.microsoft.com/office/drawing/2014/main" id="{921D8A4E-A086-1BFC-6A4D-1FE040C471A7}"/>
                  </a:ext>
                </a:extLst>
              </p:cNvPr>
              <p:cNvSpPr/>
              <p:nvPr/>
            </p:nvSpPr>
            <p:spPr>
              <a:xfrm>
                <a:off x="6125535" y="4634655"/>
                <a:ext cx="420094" cy="420094"/>
              </a:xfrm>
              <a:custGeom>
                <a:avLst/>
                <a:gdLst/>
                <a:ahLst/>
                <a:cxnLst/>
                <a:rect l="l" t="t" r="r" b="b"/>
                <a:pathLst>
                  <a:path w="420094" h="420094" extrusionOk="0">
                    <a:moveTo>
                      <a:pt x="407787" y="166330"/>
                    </a:moveTo>
                    <a:cubicBezTo>
                      <a:pt x="414584" y="166330"/>
                      <a:pt x="420094" y="160817"/>
                      <a:pt x="420094" y="154023"/>
                    </a:cubicBezTo>
                    <a:cubicBezTo>
                      <a:pt x="420094" y="147225"/>
                      <a:pt x="414584" y="141715"/>
                      <a:pt x="407787" y="141715"/>
                    </a:cubicBezTo>
                    <a:lnTo>
                      <a:pt x="367364" y="141715"/>
                    </a:lnTo>
                    <a:lnTo>
                      <a:pt x="367364" y="110303"/>
                    </a:lnTo>
                    <a:lnTo>
                      <a:pt x="407787" y="110303"/>
                    </a:lnTo>
                    <a:cubicBezTo>
                      <a:pt x="414584" y="110303"/>
                      <a:pt x="420094" y="104793"/>
                      <a:pt x="420094" y="97995"/>
                    </a:cubicBezTo>
                    <a:cubicBezTo>
                      <a:pt x="420094" y="91197"/>
                      <a:pt x="414584" y="85688"/>
                      <a:pt x="407787" y="85688"/>
                    </a:cubicBezTo>
                    <a:lnTo>
                      <a:pt x="365650" y="85688"/>
                    </a:lnTo>
                    <a:cubicBezTo>
                      <a:pt x="361383" y="70611"/>
                      <a:pt x="349486" y="58714"/>
                      <a:pt x="334410" y="54444"/>
                    </a:cubicBezTo>
                    <a:lnTo>
                      <a:pt x="334410" y="12307"/>
                    </a:lnTo>
                    <a:cubicBezTo>
                      <a:pt x="334410" y="5510"/>
                      <a:pt x="328898" y="0"/>
                      <a:pt x="322102" y="0"/>
                    </a:cubicBezTo>
                    <a:cubicBezTo>
                      <a:pt x="315304" y="0"/>
                      <a:pt x="309795" y="5510"/>
                      <a:pt x="309795" y="12307"/>
                    </a:cubicBezTo>
                    <a:lnTo>
                      <a:pt x="309795" y="52730"/>
                    </a:lnTo>
                    <a:lnTo>
                      <a:pt x="278382" y="52730"/>
                    </a:lnTo>
                    <a:lnTo>
                      <a:pt x="278382" y="12307"/>
                    </a:lnTo>
                    <a:cubicBezTo>
                      <a:pt x="278382" y="5510"/>
                      <a:pt x="272872" y="0"/>
                      <a:pt x="266075" y="0"/>
                    </a:cubicBezTo>
                    <a:cubicBezTo>
                      <a:pt x="259280" y="0"/>
                      <a:pt x="253767" y="5510"/>
                      <a:pt x="253767" y="12307"/>
                    </a:cubicBezTo>
                    <a:lnTo>
                      <a:pt x="253767" y="52730"/>
                    </a:lnTo>
                    <a:lnTo>
                      <a:pt x="222358" y="52730"/>
                    </a:lnTo>
                    <a:lnTo>
                      <a:pt x="222358" y="12307"/>
                    </a:lnTo>
                    <a:cubicBezTo>
                      <a:pt x="222358" y="5510"/>
                      <a:pt x="216845" y="0"/>
                      <a:pt x="210050" y="0"/>
                    </a:cubicBezTo>
                    <a:cubicBezTo>
                      <a:pt x="203252" y="0"/>
                      <a:pt x="197743" y="5510"/>
                      <a:pt x="197743" y="12307"/>
                    </a:cubicBezTo>
                    <a:lnTo>
                      <a:pt x="197743" y="52730"/>
                    </a:lnTo>
                    <a:lnTo>
                      <a:pt x="166330" y="52730"/>
                    </a:lnTo>
                    <a:lnTo>
                      <a:pt x="166330" y="12307"/>
                    </a:lnTo>
                    <a:cubicBezTo>
                      <a:pt x="166330" y="5510"/>
                      <a:pt x="160821" y="0"/>
                      <a:pt x="154023" y="0"/>
                    </a:cubicBezTo>
                    <a:cubicBezTo>
                      <a:pt x="147228" y="0"/>
                      <a:pt x="141715" y="5510"/>
                      <a:pt x="141715" y="12307"/>
                    </a:cubicBezTo>
                    <a:lnTo>
                      <a:pt x="141715" y="52730"/>
                    </a:lnTo>
                    <a:lnTo>
                      <a:pt x="110303" y="52730"/>
                    </a:lnTo>
                    <a:lnTo>
                      <a:pt x="110303" y="12307"/>
                    </a:lnTo>
                    <a:cubicBezTo>
                      <a:pt x="110303" y="5510"/>
                      <a:pt x="104793" y="0"/>
                      <a:pt x="97995" y="0"/>
                    </a:cubicBezTo>
                    <a:cubicBezTo>
                      <a:pt x="91200" y="0"/>
                      <a:pt x="85688" y="5510"/>
                      <a:pt x="85688" y="12307"/>
                    </a:cubicBezTo>
                    <a:lnTo>
                      <a:pt x="85688" y="54444"/>
                    </a:lnTo>
                    <a:cubicBezTo>
                      <a:pt x="70611" y="58714"/>
                      <a:pt x="58714" y="70608"/>
                      <a:pt x="54448" y="85688"/>
                    </a:cubicBezTo>
                    <a:lnTo>
                      <a:pt x="12307" y="85688"/>
                    </a:lnTo>
                    <a:cubicBezTo>
                      <a:pt x="5510" y="85688"/>
                      <a:pt x="0" y="91197"/>
                      <a:pt x="0" y="97995"/>
                    </a:cubicBezTo>
                    <a:cubicBezTo>
                      <a:pt x="0" y="104793"/>
                      <a:pt x="5510" y="110303"/>
                      <a:pt x="12307" y="110303"/>
                    </a:cubicBezTo>
                    <a:lnTo>
                      <a:pt x="52733" y="110303"/>
                    </a:lnTo>
                    <a:lnTo>
                      <a:pt x="52733" y="141712"/>
                    </a:lnTo>
                    <a:lnTo>
                      <a:pt x="12307" y="141712"/>
                    </a:lnTo>
                    <a:cubicBezTo>
                      <a:pt x="5510" y="141712"/>
                      <a:pt x="0" y="147225"/>
                      <a:pt x="0" y="154019"/>
                    </a:cubicBezTo>
                    <a:cubicBezTo>
                      <a:pt x="0" y="160817"/>
                      <a:pt x="5510" y="166327"/>
                      <a:pt x="12307" y="166327"/>
                    </a:cubicBezTo>
                    <a:lnTo>
                      <a:pt x="52733" y="166327"/>
                    </a:lnTo>
                    <a:lnTo>
                      <a:pt x="52733" y="197740"/>
                    </a:lnTo>
                    <a:lnTo>
                      <a:pt x="12307" y="197740"/>
                    </a:lnTo>
                    <a:cubicBezTo>
                      <a:pt x="5510" y="197740"/>
                      <a:pt x="0" y="203249"/>
                      <a:pt x="0" y="210047"/>
                    </a:cubicBezTo>
                    <a:cubicBezTo>
                      <a:pt x="0" y="216845"/>
                      <a:pt x="5510" y="222354"/>
                      <a:pt x="12307" y="222354"/>
                    </a:cubicBezTo>
                    <a:lnTo>
                      <a:pt x="52733" y="222354"/>
                    </a:lnTo>
                    <a:lnTo>
                      <a:pt x="52733" y="253764"/>
                    </a:lnTo>
                    <a:lnTo>
                      <a:pt x="12307" y="253764"/>
                    </a:lnTo>
                    <a:cubicBezTo>
                      <a:pt x="5510" y="253764"/>
                      <a:pt x="0" y="259277"/>
                      <a:pt x="0" y="266071"/>
                    </a:cubicBezTo>
                    <a:cubicBezTo>
                      <a:pt x="0" y="272869"/>
                      <a:pt x="5510" y="278379"/>
                      <a:pt x="12307" y="278379"/>
                    </a:cubicBezTo>
                    <a:lnTo>
                      <a:pt x="52733" y="278379"/>
                    </a:lnTo>
                    <a:lnTo>
                      <a:pt x="52733" y="309791"/>
                    </a:lnTo>
                    <a:lnTo>
                      <a:pt x="12307" y="309791"/>
                    </a:lnTo>
                    <a:cubicBezTo>
                      <a:pt x="5510" y="309791"/>
                      <a:pt x="0" y="315301"/>
                      <a:pt x="0" y="322099"/>
                    </a:cubicBezTo>
                    <a:cubicBezTo>
                      <a:pt x="0" y="328898"/>
                      <a:pt x="5510" y="334406"/>
                      <a:pt x="12307" y="334406"/>
                    </a:cubicBezTo>
                    <a:lnTo>
                      <a:pt x="54444" y="334406"/>
                    </a:lnTo>
                    <a:cubicBezTo>
                      <a:pt x="58714" y="349483"/>
                      <a:pt x="70611" y="361380"/>
                      <a:pt x="85688" y="365650"/>
                    </a:cubicBezTo>
                    <a:lnTo>
                      <a:pt x="85688" y="407787"/>
                    </a:lnTo>
                    <a:cubicBezTo>
                      <a:pt x="85688" y="414584"/>
                      <a:pt x="91197" y="420094"/>
                      <a:pt x="97995" y="420094"/>
                    </a:cubicBezTo>
                    <a:cubicBezTo>
                      <a:pt x="104793" y="420094"/>
                      <a:pt x="110303" y="414584"/>
                      <a:pt x="110303" y="407787"/>
                    </a:cubicBezTo>
                    <a:lnTo>
                      <a:pt x="110303" y="367364"/>
                    </a:lnTo>
                    <a:lnTo>
                      <a:pt x="141715" y="367364"/>
                    </a:lnTo>
                    <a:lnTo>
                      <a:pt x="141715" y="407787"/>
                    </a:lnTo>
                    <a:cubicBezTo>
                      <a:pt x="141715" y="414584"/>
                      <a:pt x="147225" y="420094"/>
                      <a:pt x="154023" y="420094"/>
                    </a:cubicBezTo>
                    <a:cubicBezTo>
                      <a:pt x="160821" y="420094"/>
                      <a:pt x="166330" y="414584"/>
                      <a:pt x="166330" y="407787"/>
                    </a:cubicBezTo>
                    <a:lnTo>
                      <a:pt x="166330" y="367364"/>
                    </a:lnTo>
                    <a:lnTo>
                      <a:pt x="197740" y="367364"/>
                    </a:lnTo>
                    <a:lnTo>
                      <a:pt x="197740" y="407787"/>
                    </a:lnTo>
                    <a:cubicBezTo>
                      <a:pt x="197740" y="414584"/>
                      <a:pt x="203252" y="420094"/>
                      <a:pt x="210047" y="420094"/>
                    </a:cubicBezTo>
                    <a:cubicBezTo>
                      <a:pt x="216845" y="420094"/>
                      <a:pt x="222354" y="414584"/>
                      <a:pt x="222354" y="407787"/>
                    </a:cubicBezTo>
                    <a:lnTo>
                      <a:pt x="222354" y="367364"/>
                    </a:lnTo>
                    <a:lnTo>
                      <a:pt x="253767" y="367364"/>
                    </a:lnTo>
                    <a:lnTo>
                      <a:pt x="253767" y="407787"/>
                    </a:lnTo>
                    <a:cubicBezTo>
                      <a:pt x="253767" y="414584"/>
                      <a:pt x="259277" y="420094"/>
                      <a:pt x="266075" y="420094"/>
                    </a:cubicBezTo>
                    <a:cubicBezTo>
                      <a:pt x="272869" y="420094"/>
                      <a:pt x="278382" y="414584"/>
                      <a:pt x="278382" y="407787"/>
                    </a:cubicBezTo>
                    <a:lnTo>
                      <a:pt x="278382" y="367364"/>
                    </a:lnTo>
                    <a:lnTo>
                      <a:pt x="309791" y="367364"/>
                    </a:lnTo>
                    <a:lnTo>
                      <a:pt x="309791" y="407787"/>
                    </a:lnTo>
                    <a:cubicBezTo>
                      <a:pt x="309791" y="414584"/>
                      <a:pt x="315301" y="420094"/>
                      <a:pt x="322099" y="420094"/>
                    </a:cubicBezTo>
                    <a:cubicBezTo>
                      <a:pt x="328898" y="420094"/>
                      <a:pt x="334406" y="414584"/>
                      <a:pt x="334406" y="407787"/>
                    </a:cubicBezTo>
                    <a:lnTo>
                      <a:pt x="334406" y="365650"/>
                    </a:lnTo>
                    <a:cubicBezTo>
                      <a:pt x="349483" y="361380"/>
                      <a:pt x="361380" y="349486"/>
                      <a:pt x="365650" y="334406"/>
                    </a:cubicBezTo>
                    <a:lnTo>
                      <a:pt x="407787" y="334406"/>
                    </a:lnTo>
                    <a:cubicBezTo>
                      <a:pt x="414584" y="334406"/>
                      <a:pt x="420094" y="328898"/>
                      <a:pt x="420094" y="322099"/>
                    </a:cubicBezTo>
                    <a:cubicBezTo>
                      <a:pt x="420094" y="315301"/>
                      <a:pt x="414584" y="309791"/>
                      <a:pt x="407787" y="309791"/>
                    </a:cubicBezTo>
                    <a:lnTo>
                      <a:pt x="367364" y="309791"/>
                    </a:lnTo>
                    <a:lnTo>
                      <a:pt x="367364" y="278382"/>
                    </a:lnTo>
                    <a:lnTo>
                      <a:pt x="407787" y="278382"/>
                    </a:lnTo>
                    <a:cubicBezTo>
                      <a:pt x="414584" y="278382"/>
                      <a:pt x="420094" y="272869"/>
                      <a:pt x="420094" y="266075"/>
                    </a:cubicBezTo>
                    <a:cubicBezTo>
                      <a:pt x="420094" y="259277"/>
                      <a:pt x="414584" y="253767"/>
                      <a:pt x="407787" y="253767"/>
                    </a:cubicBezTo>
                    <a:lnTo>
                      <a:pt x="367364" y="253767"/>
                    </a:lnTo>
                    <a:lnTo>
                      <a:pt x="367364" y="222354"/>
                    </a:lnTo>
                    <a:lnTo>
                      <a:pt x="407787" y="222354"/>
                    </a:lnTo>
                    <a:cubicBezTo>
                      <a:pt x="414584" y="222354"/>
                      <a:pt x="420094" y="216845"/>
                      <a:pt x="420094" y="210047"/>
                    </a:cubicBezTo>
                    <a:cubicBezTo>
                      <a:pt x="420094" y="203249"/>
                      <a:pt x="414584" y="197740"/>
                      <a:pt x="407787" y="197740"/>
                    </a:cubicBezTo>
                    <a:lnTo>
                      <a:pt x="367364" y="197740"/>
                    </a:lnTo>
                    <a:lnTo>
                      <a:pt x="367364" y="166330"/>
                    </a:lnTo>
                    <a:close/>
                    <a:moveTo>
                      <a:pt x="322099" y="342749"/>
                    </a:moveTo>
                    <a:lnTo>
                      <a:pt x="97995" y="342749"/>
                    </a:lnTo>
                    <a:cubicBezTo>
                      <a:pt x="86611" y="342749"/>
                      <a:pt x="77348" y="333483"/>
                      <a:pt x="77348" y="322099"/>
                    </a:cubicBezTo>
                    <a:lnTo>
                      <a:pt x="77348" y="97995"/>
                    </a:lnTo>
                    <a:cubicBezTo>
                      <a:pt x="77348" y="86611"/>
                      <a:pt x="86611" y="77345"/>
                      <a:pt x="97995" y="77345"/>
                    </a:cubicBezTo>
                    <a:lnTo>
                      <a:pt x="322102" y="77345"/>
                    </a:lnTo>
                    <a:cubicBezTo>
                      <a:pt x="333487" y="77345"/>
                      <a:pt x="342749" y="86611"/>
                      <a:pt x="342749" y="97995"/>
                    </a:cubicBezTo>
                    <a:lnTo>
                      <a:pt x="342749" y="322099"/>
                    </a:lnTo>
                    <a:cubicBezTo>
                      <a:pt x="342749" y="333483"/>
                      <a:pt x="333487" y="342749"/>
                      <a:pt x="322099" y="3427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 panose="020B0604020202020204"/>
                  <a:buNone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28" name="文本框 69">
              <a:extLst>
                <a:ext uri="{FF2B5EF4-FFF2-40B4-BE49-F238E27FC236}">
                  <a16:creationId xmlns:a16="http://schemas.microsoft.com/office/drawing/2014/main" id="{39ECD35E-7ADF-08C0-5C53-53949A62E85C}"/>
                </a:ext>
              </a:extLst>
            </p:cNvPr>
            <p:cNvSpPr txBox="1"/>
            <p:nvPr/>
          </p:nvSpPr>
          <p:spPr>
            <a:xfrm>
              <a:off x="2315750" y="5129782"/>
              <a:ext cx="15829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 panose="020B0604020202020204"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Open Sans"/>
                  <a:sym typeface="微软雅黑" panose="020B0503020204020204" pitchFamily="34" charset="-122"/>
                </a:rPr>
                <a:t>人工智能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Open Sans"/>
                  <a:sym typeface="微软雅黑" panose="020B0503020204020204" pitchFamily="34" charset="-122"/>
                </a:rPr>
                <a:t>/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Open Sans"/>
                  <a:sym typeface="微软雅黑" panose="020B0503020204020204" pitchFamily="34" charset="-122"/>
                </a:rPr>
                <a:t>机器学习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1EEA7851-3D70-A187-D6D1-F973490BE240}"/>
              </a:ext>
            </a:extLst>
          </p:cNvPr>
          <p:cNvGrpSpPr/>
          <p:nvPr/>
        </p:nvGrpSpPr>
        <p:grpSpPr>
          <a:xfrm>
            <a:off x="7097634" y="4758232"/>
            <a:ext cx="1582994" cy="1178274"/>
            <a:chOff x="4244565" y="4296462"/>
            <a:chExt cx="1582994" cy="1178274"/>
          </a:xfrm>
        </p:grpSpPr>
        <p:sp>
          <p:nvSpPr>
            <p:cNvPr id="32" name="Google Shape;1415;p208">
              <a:extLst>
                <a:ext uri="{FF2B5EF4-FFF2-40B4-BE49-F238E27FC236}">
                  <a16:creationId xmlns:a16="http://schemas.microsoft.com/office/drawing/2014/main" id="{781D89D9-0700-EC45-52F8-B394290FE956}"/>
                </a:ext>
              </a:extLst>
            </p:cNvPr>
            <p:cNvSpPr/>
            <p:nvPr/>
          </p:nvSpPr>
          <p:spPr>
            <a:xfrm>
              <a:off x="4511489" y="4296462"/>
              <a:ext cx="981027" cy="613143"/>
            </a:xfrm>
            <a:custGeom>
              <a:avLst/>
              <a:gdLst/>
              <a:ahLst/>
              <a:cxnLst/>
              <a:rect l="l" t="t" r="r" b="b"/>
              <a:pathLst>
                <a:path w="580951" h="363094" extrusionOk="0">
                  <a:moveTo>
                    <a:pt x="363094" y="36309"/>
                  </a:moveTo>
                  <a:cubicBezTo>
                    <a:pt x="422735" y="36309"/>
                    <a:pt x="471314" y="84463"/>
                    <a:pt x="472023" y="143891"/>
                  </a:cubicBezTo>
                  <a:cubicBezTo>
                    <a:pt x="471739" y="146090"/>
                    <a:pt x="471526" y="148288"/>
                    <a:pt x="471455" y="150557"/>
                  </a:cubicBezTo>
                  <a:lnTo>
                    <a:pt x="470534" y="177222"/>
                  </a:lnTo>
                  <a:lnTo>
                    <a:pt x="495780" y="186016"/>
                  </a:lnTo>
                  <a:cubicBezTo>
                    <a:pt x="524998" y="196191"/>
                    <a:pt x="544642" y="223600"/>
                    <a:pt x="544642" y="254166"/>
                  </a:cubicBezTo>
                  <a:cubicBezTo>
                    <a:pt x="544642" y="294234"/>
                    <a:pt x="512090" y="326785"/>
                    <a:pt x="472023" y="326785"/>
                  </a:cubicBezTo>
                  <a:lnTo>
                    <a:pt x="108928" y="326785"/>
                  </a:lnTo>
                  <a:cubicBezTo>
                    <a:pt x="68896" y="326785"/>
                    <a:pt x="36309" y="294234"/>
                    <a:pt x="36309" y="254166"/>
                  </a:cubicBezTo>
                  <a:cubicBezTo>
                    <a:pt x="36309" y="214523"/>
                    <a:pt x="68294" y="182185"/>
                    <a:pt x="107794" y="181547"/>
                  </a:cubicBezTo>
                  <a:cubicBezTo>
                    <a:pt x="109496" y="181796"/>
                    <a:pt x="111269" y="182008"/>
                    <a:pt x="113041" y="182115"/>
                  </a:cubicBezTo>
                  <a:lnTo>
                    <a:pt x="140629" y="183923"/>
                  </a:lnTo>
                  <a:lnTo>
                    <a:pt x="149706" y="157861"/>
                  </a:lnTo>
                  <a:cubicBezTo>
                    <a:pt x="159918" y="128573"/>
                    <a:pt x="187292" y="108928"/>
                    <a:pt x="217857" y="108928"/>
                  </a:cubicBezTo>
                  <a:cubicBezTo>
                    <a:pt x="221402" y="108928"/>
                    <a:pt x="225303" y="109354"/>
                    <a:pt x="230551" y="110276"/>
                  </a:cubicBezTo>
                  <a:lnTo>
                    <a:pt x="255975" y="114850"/>
                  </a:lnTo>
                  <a:lnTo>
                    <a:pt x="268633" y="92334"/>
                  </a:lnTo>
                  <a:cubicBezTo>
                    <a:pt x="288064" y="57798"/>
                    <a:pt x="324232" y="36309"/>
                    <a:pt x="363094" y="36309"/>
                  </a:cubicBezTo>
                  <a:moveTo>
                    <a:pt x="363094" y="0"/>
                  </a:moveTo>
                  <a:cubicBezTo>
                    <a:pt x="308701" y="0"/>
                    <a:pt x="261860" y="30282"/>
                    <a:pt x="236969" y="74534"/>
                  </a:cubicBezTo>
                  <a:cubicBezTo>
                    <a:pt x="230764" y="73435"/>
                    <a:pt x="224416" y="72619"/>
                    <a:pt x="217857" y="72619"/>
                  </a:cubicBezTo>
                  <a:cubicBezTo>
                    <a:pt x="170271" y="72619"/>
                    <a:pt x="130239" y="103326"/>
                    <a:pt x="115417" y="145877"/>
                  </a:cubicBezTo>
                  <a:cubicBezTo>
                    <a:pt x="113255" y="145735"/>
                    <a:pt x="111162" y="145238"/>
                    <a:pt x="108928" y="145238"/>
                  </a:cubicBezTo>
                  <a:cubicBezTo>
                    <a:pt x="48791" y="145238"/>
                    <a:pt x="0" y="194029"/>
                    <a:pt x="0" y="254166"/>
                  </a:cubicBezTo>
                  <a:cubicBezTo>
                    <a:pt x="0" y="314304"/>
                    <a:pt x="48791" y="363094"/>
                    <a:pt x="108928" y="363094"/>
                  </a:cubicBezTo>
                  <a:lnTo>
                    <a:pt x="472023" y="363094"/>
                  </a:lnTo>
                  <a:cubicBezTo>
                    <a:pt x="532160" y="363094"/>
                    <a:pt x="580951" y="314304"/>
                    <a:pt x="580951" y="254166"/>
                  </a:cubicBezTo>
                  <a:cubicBezTo>
                    <a:pt x="580951" y="206580"/>
                    <a:pt x="550245" y="166513"/>
                    <a:pt x="507694" y="151691"/>
                  </a:cubicBezTo>
                  <a:cubicBezTo>
                    <a:pt x="507765" y="149493"/>
                    <a:pt x="508332" y="147437"/>
                    <a:pt x="508332" y="145238"/>
                  </a:cubicBezTo>
                  <a:cubicBezTo>
                    <a:pt x="508332" y="65031"/>
                    <a:pt x="443302" y="0"/>
                    <a:pt x="363094" y="0"/>
                  </a:cubicBezTo>
                  <a:lnTo>
                    <a:pt x="363094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accent5">
                  <a:lumMod val="50000"/>
                </a:schemeClr>
              </a:solidFill>
            </a:ln>
          </p:spPr>
          <p:txBody>
            <a:bodyPr spcFirstLastPara="1" wrap="square" lIns="68575" tIns="34275" rIns="68575" bIns="342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 panose="020B0604020202020204"/>
                <a:buNone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3" name="文本框 74">
              <a:extLst>
                <a:ext uri="{FF2B5EF4-FFF2-40B4-BE49-F238E27FC236}">
                  <a16:creationId xmlns:a16="http://schemas.microsoft.com/office/drawing/2014/main" id="{0E0102DD-E1D4-AE21-886D-9EE18B651D58}"/>
                </a:ext>
              </a:extLst>
            </p:cNvPr>
            <p:cNvSpPr txBox="1"/>
            <p:nvPr/>
          </p:nvSpPr>
          <p:spPr>
            <a:xfrm>
              <a:off x="4244565" y="5197737"/>
              <a:ext cx="15829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 panose="020B0604020202020204"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Open Sans"/>
                  <a:sym typeface="微软雅黑" panose="020B0503020204020204" pitchFamily="34" charset="-122"/>
                </a:rPr>
                <a:t>边缘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Open Sans"/>
                  <a:sym typeface="微软雅黑" panose="020B0503020204020204" pitchFamily="34" charset="-122"/>
                </a:rPr>
                <a:t>/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Open Sans"/>
                  <a:sym typeface="微软雅黑" panose="020B0503020204020204" pitchFamily="34" charset="-122"/>
                </a:rPr>
                <a:t>云数据中心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4F61B7AC-5AE1-B454-9E42-6B2174B9C53C}"/>
              </a:ext>
            </a:extLst>
          </p:cNvPr>
          <p:cNvGrpSpPr/>
          <p:nvPr/>
        </p:nvGrpSpPr>
        <p:grpSpPr>
          <a:xfrm>
            <a:off x="855969" y="4758232"/>
            <a:ext cx="1610501" cy="1237435"/>
            <a:chOff x="8325901" y="4258436"/>
            <a:chExt cx="1582994" cy="1216300"/>
          </a:xfrm>
        </p:grpSpPr>
        <p:grpSp>
          <p:nvGrpSpPr>
            <p:cNvPr id="35" name="Google Shape;1399;p208">
              <a:extLst>
                <a:ext uri="{FF2B5EF4-FFF2-40B4-BE49-F238E27FC236}">
                  <a16:creationId xmlns:a16="http://schemas.microsoft.com/office/drawing/2014/main" id="{285E89CB-0F75-3BE7-AB4D-4E6D1B97CFE0}"/>
                </a:ext>
              </a:extLst>
            </p:cNvPr>
            <p:cNvGrpSpPr/>
            <p:nvPr/>
          </p:nvGrpSpPr>
          <p:grpSpPr>
            <a:xfrm>
              <a:off x="8725865" y="4258436"/>
              <a:ext cx="783052" cy="796924"/>
              <a:chOff x="6078285" y="3310707"/>
              <a:chExt cx="463715" cy="471929"/>
            </a:xfrm>
          </p:grpSpPr>
          <p:sp>
            <p:nvSpPr>
              <p:cNvPr id="37" name="Google Shape;1400;p208">
                <a:extLst>
                  <a:ext uri="{FF2B5EF4-FFF2-40B4-BE49-F238E27FC236}">
                    <a16:creationId xmlns:a16="http://schemas.microsoft.com/office/drawing/2014/main" id="{736D1E2C-D5FB-8424-CAB7-B0FBA6CF5CA1}"/>
                  </a:ext>
                </a:extLst>
              </p:cNvPr>
              <p:cNvSpPr/>
              <p:nvPr/>
            </p:nvSpPr>
            <p:spPr>
              <a:xfrm>
                <a:off x="6078285" y="3310707"/>
                <a:ext cx="81487" cy="332735"/>
              </a:xfrm>
              <a:custGeom>
                <a:avLst/>
                <a:gdLst/>
                <a:ahLst/>
                <a:cxnLst/>
                <a:rect l="l" t="t" r="r" b="b"/>
                <a:pathLst>
                  <a:path w="81487" h="332735" extrusionOk="0">
                    <a:moveTo>
                      <a:pt x="79142" y="13656"/>
                    </a:moveTo>
                    <a:cubicBezTo>
                      <a:pt x="82269" y="10528"/>
                      <a:pt x="82269" y="5473"/>
                      <a:pt x="79142" y="2346"/>
                    </a:cubicBezTo>
                    <a:cubicBezTo>
                      <a:pt x="76014" y="-782"/>
                      <a:pt x="70959" y="-782"/>
                      <a:pt x="67832" y="2346"/>
                    </a:cubicBezTo>
                    <a:cubicBezTo>
                      <a:pt x="-22611" y="92788"/>
                      <a:pt x="-22611" y="239949"/>
                      <a:pt x="67832" y="330392"/>
                    </a:cubicBezTo>
                    <a:cubicBezTo>
                      <a:pt x="69399" y="331951"/>
                      <a:pt x="71447" y="332735"/>
                      <a:pt x="73487" y="332735"/>
                    </a:cubicBezTo>
                    <a:cubicBezTo>
                      <a:pt x="75526" y="332735"/>
                      <a:pt x="77582" y="331951"/>
                      <a:pt x="79142" y="330392"/>
                    </a:cubicBezTo>
                    <a:cubicBezTo>
                      <a:pt x="82269" y="327264"/>
                      <a:pt x="82269" y="322209"/>
                      <a:pt x="79142" y="319081"/>
                    </a:cubicBezTo>
                    <a:cubicBezTo>
                      <a:pt x="-5061" y="234870"/>
                      <a:pt x="-5061" y="97859"/>
                      <a:pt x="79142" y="13656"/>
                    </a:cubicBezTo>
                    <a:close/>
                  </a:path>
                </a:pathLst>
              </a:custGeom>
              <a:solidFill>
                <a:srgbClr val="62CBC9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 panose="020B0604020202020204"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38" name="Google Shape;1401;p208">
                <a:extLst>
                  <a:ext uri="{FF2B5EF4-FFF2-40B4-BE49-F238E27FC236}">
                    <a16:creationId xmlns:a16="http://schemas.microsoft.com/office/drawing/2014/main" id="{D0DFD833-47FB-D697-330C-A835CCBD8208}"/>
                  </a:ext>
                </a:extLst>
              </p:cNvPr>
              <p:cNvSpPr/>
              <p:nvPr/>
            </p:nvSpPr>
            <p:spPr>
              <a:xfrm>
                <a:off x="6460507" y="3310707"/>
                <a:ext cx="81493" cy="332735"/>
              </a:xfrm>
              <a:custGeom>
                <a:avLst/>
                <a:gdLst/>
                <a:ahLst/>
                <a:cxnLst/>
                <a:rect l="l" t="t" r="r" b="b"/>
                <a:pathLst>
                  <a:path w="81493" h="332735" extrusionOk="0">
                    <a:moveTo>
                      <a:pt x="13656" y="2346"/>
                    </a:moveTo>
                    <a:cubicBezTo>
                      <a:pt x="10528" y="-782"/>
                      <a:pt x="5473" y="-782"/>
                      <a:pt x="2346" y="2346"/>
                    </a:cubicBezTo>
                    <a:cubicBezTo>
                      <a:pt x="-782" y="5473"/>
                      <a:pt x="-782" y="10528"/>
                      <a:pt x="2346" y="13656"/>
                    </a:cubicBezTo>
                    <a:cubicBezTo>
                      <a:pt x="43075" y="54378"/>
                      <a:pt x="65504" y="108609"/>
                      <a:pt x="65504" y="166369"/>
                    </a:cubicBezTo>
                    <a:cubicBezTo>
                      <a:pt x="65504" y="224128"/>
                      <a:pt x="43075" y="278360"/>
                      <a:pt x="2346" y="319081"/>
                    </a:cubicBezTo>
                    <a:cubicBezTo>
                      <a:pt x="-782" y="322209"/>
                      <a:pt x="-782" y="327264"/>
                      <a:pt x="2346" y="330392"/>
                    </a:cubicBezTo>
                    <a:cubicBezTo>
                      <a:pt x="3905" y="331951"/>
                      <a:pt x="5953" y="332735"/>
                      <a:pt x="8001" y="332735"/>
                    </a:cubicBezTo>
                    <a:cubicBezTo>
                      <a:pt x="10048" y="332735"/>
                      <a:pt x="12096" y="331951"/>
                      <a:pt x="13656" y="330392"/>
                    </a:cubicBezTo>
                    <a:cubicBezTo>
                      <a:pt x="57409" y="286646"/>
                      <a:pt x="81494" y="228399"/>
                      <a:pt x="81494" y="166369"/>
                    </a:cubicBezTo>
                    <a:cubicBezTo>
                      <a:pt x="81494" y="104338"/>
                      <a:pt x="57409" y="46091"/>
                      <a:pt x="13656" y="2346"/>
                    </a:cubicBezTo>
                    <a:close/>
                  </a:path>
                </a:pathLst>
              </a:custGeom>
              <a:solidFill>
                <a:srgbClr val="62CBC9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 panose="020B0604020202020204"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39" name="Google Shape;1402;p208">
                <a:extLst>
                  <a:ext uri="{FF2B5EF4-FFF2-40B4-BE49-F238E27FC236}">
                    <a16:creationId xmlns:a16="http://schemas.microsoft.com/office/drawing/2014/main" id="{17BFA373-03FA-D02D-5EFC-7064F0E6AFF2}"/>
                  </a:ext>
                </a:extLst>
              </p:cNvPr>
              <p:cNvSpPr/>
              <p:nvPr/>
            </p:nvSpPr>
            <p:spPr>
              <a:xfrm>
                <a:off x="6126264" y="3344637"/>
                <a:ext cx="67455" cy="264865"/>
              </a:xfrm>
              <a:custGeom>
                <a:avLst/>
                <a:gdLst/>
                <a:ahLst/>
                <a:cxnLst/>
                <a:rect l="l" t="t" r="r" b="b"/>
                <a:pathLst>
                  <a:path w="67455" h="264865" extrusionOk="0">
                    <a:moveTo>
                      <a:pt x="65110" y="13656"/>
                    </a:moveTo>
                    <a:cubicBezTo>
                      <a:pt x="68238" y="10528"/>
                      <a:pt x="68238" y="5473"/>
                      <a:pt x="65110" y="2346"/>
                    </a:cubicBezTo>
                    <a:cubicBezTo>
                      <a:pt x="61983" y="-782"/>
                      <a:pt x="56927" y="-782"/>
                      <a:pt x="53800" y="2346"/>
                    </a:cubicBezTo>
                    <a:cubicBezTo>
                      <a:pt x="-17933" y="74079"/>
                      <a:pt x="-17933" y="190797"/>
                      <a:pt x="53800" y="262522"/>
                    </a:cubicBezTo>
                    <a:cubicBezTo>
                      <a:pt x="55360" y="264082"/>
                      <a:pt x="57407" y="264866"/>
                      <a:pt x="59455" y="264866"/>
                    </a:cubicBezTo>
                    <a:cubicBezTo>
                      <a:pt x="61503" y="264866"/>
                      <a:pt x="63550" y="264082"/>
                      <a:pt x="65110" y="262522"/>
                    </a:cubicBezTo>
                    <a:cubicBezTo>
                      <a:pt x="68238" y="259394"/>
                      <a:pt x="68238" y="254339"/>
                      <a:pt x="65110" y="251212"/>
                    </a:cubicBezTo>
                    <a:cubicBezTo>
                      <a:pt x="-384" y="185718"/>
                      <a:pt x="-384" y="79158"/>
                      <a:pt x="65110" y="13656"/>
                    </a:cubicBezTo>
                    <a:close/>
                  </a:path>
                </a:pathLst>
              </a:custGeom>
              <a:solidFill>
                <a:srgbClr val="62CBC9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 panose="020B0604020202020204"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0" name="Google Shape;1403;p208">
                <a:extLst>
                  <a:ext uri="{FF2B5EF4-FFF2-40B4-BE49-F238E27FC236}">
                    <a16:creationId xmlns:a16="http://schemas.microsoft.com/office/drawing/2014/main" id="{F7BDB111-A416-15A6-3F26-6F1C05CA4B5F}"/>
                  </a:ext>
                </a:extLst>
              </p:cNvPr>
              <p:cNvSpPr/>
              <p:nvPr/>
            </p:nvSpPr>
            <p:spPr>
              <a:xfrm>
                <a:off x="6426576" y="3344637"/>
                <a:ext cx="67455" cy="264865"/>
              </a:xfrm>
              <a:custGeom>
                <a:avLst/>
                <a:gdLst/>
                <a:ahLst/>
                <a:cxnLst/>
                <a:rect l="l" t="t" r="r" b="b"/>
                <a:pathLst>
                  <a:path w="67455" h="264865" extrusionOk="0">
                    <a:moveTo>
                      <a:pt x="13656" y="2346"/>
                    </a:moveTo>
                    <a:cubicBezTo>
                      <a:pt x="10528" y="-782"/>
                      <a:pt x="5473" y="-782"/>
                      <a:pt x="2346" y="2346"/>
                    </a:cubicBezTo>
                    <a:cubicBezTo>
                      <a:pt x="-782" y="5473"/>
                      <a:pt x="-782" y="10528"/>
                      <a:pt x="2346" y="13656"/>
                    </a:cubicBezTo>
                    <a:cubicBezTo>
                      <a:pt x="67840" y="79150"/>
                      <a:pt x="67840" y="185718"/>
                      <a:pt x="2346" y="251212"/>
                    </a:cubicBezTo>
                    <a:cubicBezTo>
                      <a:pt x="-782" y="254339"/>
                      <a:pt x="-782" y="259394"/>
                      <a:pt x="2346" y="262522"/>
                    </a:cubicBezTo>
                    <a:cubicBezTo>
                      <a:pt x="3905" y="264082"/>
                      <a:pt x="5953" y="264866"/>
                      <a:pt x="8001" y="264866"/>
                    </a:cubicBezTo>
                    <a:cubicBezTo>
                      <a:pt x="10048" y="264866"/>
                      <a:pt x="12096" y="264082"/>
                      <a:pt x="13656" y="262522"/>
                    </a:cubicBezTo>
                    <a:cubicBezTo>
                      <a:pt x="85389" y="190797"/>
                      <a:pt x="85389" y="74079"/>
                      <a:pt x="13656" y="2346"/>
                    </a:cubicBezTo>
                    <a:close/>
                  </a:path>
                </a:pathLst>
              </a:custGeom>
              <a:solidFill>
                <a:srgbClr val="62CBC9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 panose="020B0604020202020204"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1" name="Google Shape;1404;p208">
                <a:extLst>
                  <a:ext uri="{FF2B5EF4-FFF2-40B4-BE49-F238E27FC236}">
                    <a16:creationId xmlns:a16="http://schemas.microsoft.com/office/drawing/2014/main" id="{5920CCE6-F73F-3480-EF00-31A7055F8B42}"/>
                  </a:ext>
                </a:extLst>
              </p:cNvPr>
              <p:cNvSpPr/>
              <p:nvPr/>
            </p:nvSpPr>
            <p:spPr>
              <a:xfrm>
                <a:off x="6174224" y="3378576"/>
                <a:ext cx="53425" cy="196995"/>
              </a:xfrm>
              <a:custGeom>
                <a:avLst/>
                <a:gdLst/>
                <a:ahLst/>
                <a:cxnLst/>
                <a:rect l="l" t="t" r="r" b="b"/>
                <a:pathLst>
                  <a:path w="53425" h="196995" extrusionOk="0">
                    <a:moveTo>
                      <a:pt x="51080" y="2346"/>
                    </a:moveTo>
                    <a:cubicBezTo>
                      <a:pt x="47953" y="-782"/>
                      <a:pt x="42897" y="-782"/>
                      <a:pt x="39770" y="2346"/>
                    </a:cubicBezTo>
                    <a:cubicBezTo>
                      <a:pt x="14126" y="27990"/>
                      <a:pt x="0" y="62137"/>
                      <a:pt x="0" y="98499"/>
                    </a:cubicBezTo>
                    <a:cubicBezTo>
                      <a:pt x="0" y="134861"/>
                      <a:pt x="14126" y="169000"/>
                      <a:pt x="39770" y="194652"/>
                    </a:cubicBezTo>
                    <a:cubicBezTo>
                      <a:pt x="41330" y="196212"/>
                      <a:pt x="43377" y="196996"/>
                      <a:pt x="45425" y="196996"/>
                    </a:cubicBezTo>
                    <a:cubicBezTo>
                      <a:pt x="47473" y="196996"/>
                      <a:pt x="49520" y="196212"/>
                      <a:pt x="51080" y="194652"/>
                    </a:cubicBezTo>
                    <a:cubicBezTo>
                      <a:pt x="54208" y="191525"/>
                      <a:pt x="54208" y="186470"/>
                      <a:pt x="51080" y="183342"/>
                    </a:cubicBezTo>
                    <a:cubicBezTo>
                      <a:pt x="4295" y="136557"/>
                      <a:pt x="4295" y="60449"/>
                      <a:pt x="51080" y="13664"/>
                    </a:cubicBezTo>
                    <a:cubicBezTo>
                      <a:pt x="54200" y="10536"/>
                      <a:pt x="54200" y="5473"/>
                      <a:pt x="51080" y="2346"/>
                    </a:cubicBezTo>
                    <a:close/>
                  </a:path>
                </a:pathLst>
              </a:custGeom>
              <a:solidFill>
                <a:srgbClr val="62CBC9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 panose="020B0604020202020204"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2" name="Google Shape;1405;p208">
                <a:extLst>
                  <a:ext uri="{FF2B5EF4-FFF2-40B4-BE49-F238E27FC236}">
                    <a16:creationId xmlns:a16="http://schemas.microsoft.com/office/drawing/2014/main" id="{4493C742-50FD-1657-4ADE-4F51481B455D}"/>
                  </a:ext>
                </a:extLst>
              </p:cNvPr>
              <p:cNvSpPr/>
              <p:nvPr/>
            </p:nvSpPr>
            <p:spPr>
              <a:xfrm>
                <a:off x="6392645" y="3378576"/>
                <a:ext cx="53425" cy="196987"/>
              </a:xfrm>
              <a:custGeom>
                <a:avLst/>
                <a:gdLst/>
                <a:ahLst/>
                <a:cxnLst/>
                <a:rect l="l" t="t" r="r" b="b"/>
                <a:pathLst>
                  <a:path w="53425" h="196987" extrusionOk="0">
                    <a:moveTo>
                      <a:pt x="13656" y="2346"/>
                    </a:moveTo>
                    <a:cubicBezTo>
                      <a:pt x="10528" y="-782"/>
                      <a:pt x="5473" y="-782"/>
                      <a:pt x="2346" y="2346"/>
                    </a:cubicBezTo>
                    <a:cubicBezTo>
                      <a:pt x="-782" y="5473"/>
                      <a:pt x="-782" y="10528"/>
                      <a:pt x="2346" y="13656"/>
                    </a:cubicBezTo>
                    <a:cubicBezTo>
                      <a:pt x="49131" y="60441"/>
                      <a:pt x="49131" y="136549"/>
                      <a:pt x="2346" y="183334"/>
                    </a:cubicBezTo>
                    <a:cubicBezTo>
                      <a:pt x="-782" y="186462"/>
                      <a:pt x="-782" y="191517"/>
                      <a:pt x="2346" y="194644"/>
                    </a:cubicBezTo>
                    <a:cubicBezTo>
                      <a:pt x="3905" y="196204"/>
                      <a:pt x="5953" y="196988"/>
                      <a:pt x="8001" y="196988"/>
                    </a:cubicBezTo>
                    <a:cubicBezTo>
                      <a:pt x="10048" y="196988"/>
                      <a:pt x="12096" y="196204"/>
                      <a:pt x="13656" y="194644"/>
                    </a:cubicBezTo>
                    <a:cubicBezTo>
                      <a:pt x="39300" y="169000"/>
                      <a:pt x="53426" y="134853"/>
                      <a:pt x="53426" y="98491"/>
                    </a:cubicBezTo>
                    <a:cubicBezTo>
                      <a:pt x="53426" y="62129"/>
                      <a:pt x="39300" y="27990"/>
                      <a:pt x="13656" y="2346"/>
                    </a:cubicBezTo>
                    <a:close/>
                  </a:path>
                </a:pathLst>
              </a:custGeom>
              <a:solidFill>
                <a:srgbClr val="62CBC9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 panose="020B0604020202020204"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3" name="Google Shape;1406;p208">
                <a:extLst>
                  <a:ext uri="{FF2B5EF4-FFF2-40B4-BE49-F238E27FC236}">
                    <a16:creationId xmlns:a16="http://schemas.microsoft.com/office/drawing/2014/main" id="{6D034B6F-5AC4-C3A6-87F2-96F9F1A65A98}"/>
                  </a:ext>
                </a:extLst>
              </p:cNvPr>
              <p:cNvSpPr/>
              <p:nvPr/>
            </p:nvSpPr>
            <p:spPr>
              <a:xfrm>
                <a:off x="6254148" y="3422691"/>
                <a:ext cx="111982" cy="359945"/>
              </a:xfrm>
              <a:custGeom>
                <a:avLst/>
                <a:gdLst/>
                <a:ahLst/>
                <a:cxnLst/>
                <a:rect l="l" t="t" r="r" b="b"/>
                <a:pathLst>
                  <a:path w="111982" h="359945" extrusionOk="0">
                    <a:moveTo>
                      <a:pt x="55991" y="0"/>
                    </a:moveTo>
                    <a:cubicBezTo>
                      <a:pt x="25124" y="0"/>
                      <a:pt x="0" y="25124"/>
                      <a:pt x="0" y="55991"/>
                    </a:cubicBezTo>
                    <a:cubicBezTo>
                      <a:pt x="0" y="84139"/>
                      <a:pt x="20909" y="107440"/>
                      <a:pt x="47993" y="111343"/>
                    </a:cubicBezTo>
                    <a:lnTo>
                      <a:pt x="47993" y="351946"/>
                    </a:lnTo>
                    <a:cubicBezTo>
                      <a:pt x="47993" y="356370"/>
                      <a:pt x="51568" y="359945"/>
                      <a:pt x="55991" y="359945"/>
                    </a:cubicBezTo>
                    <a:cubicBezTo>
                      <a:pt x="60415" y="359945"/>
                      <a:pt x="63990" y="356370"/>
                      <a:pt x="63990" y="351946"/>
                    </a:cubicBezTo>
                    <a:lnTo>
                      <a:pt x="63990" y="111343"/>
                    </a:lnTo>
                    <a:cubicBezTo>
                      <a:pt x="91074" y="107440"/>
                      <a:pt x="111983" y="84139"/>
                      <a:pt x="111983" y="55991"/>
                    </a:cubicBezTo>
                    <a:cubicBezTo>
                      <a:pt x="111983" y="25124"/>
                      <a:pt x="86867" y="0"/>
                      <a:pt x="55991" y="0"/>
                    </a:cubicBezTo>
                    <a:close/>
                    <a:moveTo>
                      <a:pt x="55991" y="95985"/>
                    </a:moveTo>
                    <a:cubicBezTo>
                      <a:pt x="33939" y="95985"/>
                      <a:pt x="15998" y="78044"/>
                      <a:pt x="15998" y="55991"/>
                    </a:cubicBezTo>
                    <a:cubicBezTo>
                      <a:pt x="15998" y="33939"/>
                      <a:pt x="33939" y="15998"/>
                      <a:pt x="55991" y="15998"/>
                    </a:cubicBezTo>
                    <a:cubicBezTo>
                      <a:pt x="78044" y="15998"/>
                      <a:pt x="95985" y="33939"/>
                      <a:pt x="95985" y="55991"/>
                    </a:cubicBezTo>
                    <a:cubicBezTo>
                      <a:pt x="95985" y="78044"/>
                      <a:pt x="78044" y="95985"/>
                      <a:pt x="55991" y="95985"/>
                    </a:cubicBezTo>
                    <a:close/>
                  </a:path>
                </a:pathLst>
              </a:custGeom>
              <a:solidFill>
                <a:srgbClr val="62CBC9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 panose="020B0604020202020204"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36" name="文本框 77">
              <a:extLst>
                <a:ext uri="{FF2B5EF4-FFF2-40B4-BE49-F238E27FC236}">
                  <a16:creationId xmlns:a16="http://schemas.microsoft.com/office/drawing/2014/main" id="{B10A0120-9648-C814-D2DD-CA00AF98B9DE}"/>
                </a:ext>
              </a:extLst>
            </p:cNvPr>
            <p:cNvSpPr txBox="1"/>
            <p:nvPr/>
          </p:nvSpPr>
          <p:spPr>
            <a:xfrm>
              <a:off x="8325901" y="5197737"/>
              <a:ext cx="15829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 panose="020B0604020202020204"/>
                <a:buNone/>
              </a:pPr>
              <a:r>
                <a:rPr lang="zh-CN" altLang="en-US" sz="1200" b="1" i="0" u="none" strike="noStrike" cap="none" dirty="0">
                  <a:solidFill>
                    <a:srgbClr val="62CBC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/>
                  <a:sym typeface="微软雅黑" panose="020B0503020204020204" pitchFamily="34" charset="-122"/>
                </a:rPr>
                <a:t>物联网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EDE9EBD7-A0F5-7132-D6A2-2902CAC3F4AB}"/>
              </a:ext>
            </a:extLst>
          </p:cNvPr>
          <p:cNvGrpSpPr/>
          <p:nvPr/>
        </p:nvGrpSpPr>
        <p:grpSpPr>
          <a:xfrm>
            <a:off x="5026248" y="4801579"/>
            <a:ext cx="1582994" cy="1221183"/>
            <a:chOff x="10099188" y="4892791"/>
            <a:chExt cx="1582994" cy="1221183"/>
          </a:xfrm>
        </p:grpSpPr>
        <p:sp>
          <p:nvSpPr>
            <p:cNvPr id="45" name="monitor-and-tablet_80622">
              <a:extLst>
                <a:ext uri="{FF2B5EF4-FFF2-40B4-BE49-F238E27FC236}">
                  <a16:creationId xmlns:a16="http://schemas.microsoft.com/office/drawing/2014/main" id="{89996791-4D1F-C078-4FA6-B92D56F362F4}"/>
                </a:ext>
              </a:extLst>
            </p:cNvPr>
            <p:cNvSpPr/>
            <p:nvPr/>
          </p:nvSpPr>
          <p:spPr>
            <a:xfrm>
              <a:off x="10449080" y="4892791"/>
              <a:ext cx="814386" cy="702636"/>
            </a:xfrm>
            <a:custGeom>
              <a:avLst/>
              <a:gdLst>
                <a:gd name="connsiteX0" fmla="*/ 470014 w 606298"/>
                <a:gd name="connsiteY0" fmla="*/ 471938 h 523102"/>
                <a:gd name="connsiteX1" fmla="*/ 453448 w 606298"/>
                <a:gd name="connsiteY1" fmla="*/ 488480 h 523102"/>
                <a:gd name="connsiteX2" fmla="*/ 455470 w 606298"/>
                <a:gd name="connsiteY2" fmla="*/ 495885 h 523102"/>
                <a:gd name="connsiteX3" fmla="*/ 470014 w 606298"/>
                <a:gd name="connsiteY3" fmla="*/ 504925 h 523102"/>
                <a:gd name="connsiteX4" fmla="*/ 484557 w 606298"/>
                <a:gd name="connsiteY4" fmla="*/ 495885 h 523102"/>
                <a:gd name="connsiteX5" fmla="*/ 486483 w 606298"/>
                <a:gd name="connsiteY5" fmla="*/ 488480 h 523102"/>
                <a:gd name="connsiteX6" fmla="*/ 470014 w 606298"/>
                <a:gd name="connsiteY6" fmla="*/ 471938 h 523102"/>
                <a:gd name="connsiteX7" fmla="*/ 381212 w 606298"/>
                <a:gd name="connsiteY7" fmla="*/ 203804 h 523102"/>
                <a:gd name="connsiteX8" fmla="*/ 374278 w 606298"/>
                <a:gd name="connsiteY8" fmla="*/ 210728 h 523102"/>
                <a:gd name="connsiteX9" fmla="*/ 374278 w 606298"/>
                <a:gd name="connsiteY9" fmla="*/ 456646 h 523102"/>
                <a:gd name="connsiteX10" fmla="*/ 565653 w 606298"/>
                <a:gd name="connsiteY10" fmla="*/ 456646 h 523102"/>
                <a:gd name="connsiteX11" fmla="*/ 565653 w 606298"/>
                <a:gd name="connsiteY11" fmla="*/ 210728 h 523102"/>
                <a:gd name="connsiteX12" fmla="*/ 558719 w 606298"/>
                <a:gd name="connsiteY12" fmla="*/ 203804 h 523102"/>
                <a:gd name="connsiteX13" fmla="*/ 381212 w 606298"/>
                <a:gd name="connsiteY13" fmla="*/ 163218 h 523102"/>
                <a:gd name="connsiteX14" fmla="*/ 558719 w 606298"/>
                <a:gd name="connsiteY14" fmla="*/ 163218 h 523102"/>
                <a:gd name="connsiteX15" fmla="*/ 606298 w 606298"/>
                <a:gd name="connsiteY15" fmla="*/ 210728 h 523102"/>
                <a:gd name="connsiteX16" fmla="*/ 606298 w 606298"/>
                <a:gd name="connsiteY16" fmla="*/ 475592 h 523102"/>
                <a:gd name="connsiteX17" fmla="*/ 558719 w 606298"/>
                <a:gd name="connsiteY17" fmla="*/ 523102 h 523102"/>
                <a:gd name="connsiteX18" fmla="*/ 381212 w 606298"/>
                <a:gd name="connsiteY18" fmla="*/ 523102 h 523102"/>
                <a:gd name="connsiteX19" fmla="*/ 333633 w 606298"/>
                <a:gd name="connsiteY19" fmla="*/ 475592 h 523102"/>
                <a:gd name="connsiteX20" fmla="*/ 333633 w 606298"/>
                <a:gd name="connsiteY20" fmla="*/ 210728 h 523102"/>
                <a:gd name="connsiteX21" fmla="*/ 381212 w 606298"/>
                <a:gd name="connsiteY21" fmla="*/ 163218 h 523102"/>
                <a:gd name="connsiteX22" fmla="*/ 43821 w 606298"/>
                <a:gd name="connsiteY22" fmla="*/ 0 h 523102"/>
                <a:gd name="connsiteX23" fmla="*/ 452369 w 606298"/>
                <a:gd name="connsiteY23" fmla="*/ 0 h 523102"/>
                <a:gd name="connsiteX24" fmla="*/ 496287 w 606298"/>
                <a:gd name="connsiteY24" fmla="*/ 43855 h 523102"/>
                <a:gd name="connsiteX25" fmla="*/ 496287 w 606298"/>
                <a:gd name="connsiteY25" fmla="*/ 122621 h 523102"/>
                <a:gd name="connsiteX26" fmla="*/ 455644 w 606298"/>
                <a:gd name="connsiteY26" fmla="*/ 122621 h 523102"/>
                <a:gd name="connsiteX27" fmla="*/ 455644 w 606298"/>
                <a:gd name="connsiteY27" fmla="*/ 43855 h 523102"/>
                <a:gd name="connsiteX28" fmla="*/ 452369 w 606298"/>
                <a:gd name="connsiteY28" fmla="*/ 40585 h 523102"/>
                <a:gd name="connsiteX29" fmla="*/ 43821 w 606298"/>
                <a:gd name="connsiteY29" fmla="*/ 40585 h 523102"/>
                <a:gd name="connsiteX30" fmla="*/ 40643 w 606298"/>
                <a:gd name="connsiteY30" fmla="*/ 43855 h 523102"/>
                <a:gd name="connsiteX31" fmla="*/ 40643 w 606298"/>
                <a:gd name="connsiteY31" fmla="*/ 320738 h 523102"/>
                <a:gd name="connsiteX32" fmla="*/ 43821 w 606298"/>
                <a:gd name="connsiteY32" fmla="*/ 323911 h 523102"/>
                <a:gd name="connsiteX33" fmla="*/ 292976 w 606298"/>
                <a:gd name="connsiteY33" fmla="*/ 323911 h 523102"/>
                <a:gd name="connsiteX34" fmla="*/ 292976 w 606298"/>
                <a:gd name="connsiteY34" fmla="*/ 344204 h 523102"/>
                <a:gd name="connsiteX35" fmla="*/ 292976 w 606298"/>
                <a:gd name="connsiteY35" fmla="*/ 418161 h 523102"/>
                <a:gd name="connsiteX36" fmla="*/ 292976 w 606298"/>
                <a:gd name="connsiteY36" fmla="*/ 458746 h 523102"/>
                <a:gd name="connsiteX37" fmla="*/ 159201 w 606298"/>
                <a:gd name="connsiteY37" fmla="*/ 458746 h 523102"/>
                <a:gd name="connsiteX38" fmla="*/ 138879 w 606298"/>
                <a:gd name="connsiteY38" fmla="*/ 438454 h 523102"/>
                <a:gd name="connsiteX39" fmla="*/ 159201 w 606298"/>
                <a:gd name="connsiteY39" fmla="*/ 418161 h 523102"/>
                <a:gd name="connsiteX40" fmla="*/ 180774 w 606298"/>
                <a:gd name="connsiteY40" fmla="*/ 418161 h 523102"/>
                <a:gd name="connsiteX41" fmla="*/ 180774 w 606298"/>
                <a:gd name="connsiteY41" fmla="*/ 364497 h 523102"/>
                <a:gd name="connsiteX42" fmla="*/ 43821 w 606298"/>
                <a:gd name="connsiteY42" fmla="*/ 364497 h 523102"/>
                <a:gd name="connsiteX43" fmla="*/ 0 w 606298"/>
                <a:gd name="connsiteY43" fmla="*/ 320738 h 523102"/>
                <a:gd name="connsiteX44" fmla="*/ 0 w 606298"/>
                <a:gd name="connsiteY44" fmla="*/ 43855 h 523102"/>
                <a:gd name="connsiteX45" fmla="*/ 43821 w 606298"/>
                <a:gd name="connsiteY45" fmla="*/ 0 h 523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606298" h="523102">
                  <a:moveTo>
                    <a:pt x="470014" y="471938"/>
                  </a:moveTo>
                  <a:cubicBezTo>
                    <a:pt x="460864" y="471938"/>
                    <a:pt x="453448" y="479343"/>
                    <a:pt x="453448" y="488480"/>
                  </a:cubicBezTo>
                  <a:cubicBezTo>
                    <a:pt x="453448" y="491172"/>
                    <a:pt x="454314" y="493577"/>
                    <a:pt x="455470" y="495885"/>
                  </a:cubicBezTo>
                  <a:cubicBezTo>
                    <a:pt x="458167" y="501175"/>
                    <a:pt x="463561" y="504925"/>
                    <a:pt x="470014" y="504925"/>
                  </a:cubicBezTo>
                  <a:cubicBezTo>
                    <a:pt x="476370" y="504925"/>
                    <a:pt x="481764" y="501175"/>
                    <a:pt x="484557" y="495885"/>
                  </a:cubicBezTo>
                  <a:cubicBezTo>
                    <a:pt x="485713" y="493577"/>
                    <a:pt x="486483" y="491172"/>
                    <a:pt x="486483" y="488480"/>
                  </a:cubicBezTo>
                  <a:cubicBezTo>
                    <a:pt x="486483" y="479343"/>
                    <a:pt x="479067" y="471938"/>
                    <a:pt x="470014" y="471938"/>
                  </a:cubicBezTo>
                  <a:close/>
                  <a:moveTo>
                    <a:pt x="381212" y="203804"/>
                  </a:moveTo>
                  <a:cubicBezTo>
                    <a:pt x="377456" y="203804"/>
                    <a:pt x="374278" y="206881"/>
                    <a:pt x="374278" y="210728"/>
                  </a:cubicBezTo>
                  <a:lnTo>
                    <a:pt x="374278" y="456646"/>
                  </a:lnTo>
                  <a:lnTo>
                    <a:pt x="565653" y="456646"/>
                  </a:lnTo>
                  <a:lnTo>
                    <a:pt x="565653" y="210728"/>
                  </a:lnTo>
                  <a:cubicBezTo>
                    <a:pt x="565653" y="206881"/>
                    <a:pt x="562571" y="203804"/>
                    <a:pt x="558719" y="203804"/>
                  </a:cubicBezTo>
                  <a:close/>
                  <a:moveTo>
                    <a:pt x="381212" y="163218"/>
                  </a:moveTo>
                  <a:lnTo>
                    <a:pt x="558719" y="163218"/>
                  </a:lnTo>
                  <a:cubicBezTo>
                    <a:pt x="585013" y="163218"/>
                    <a:pt x="606298" y="184473"/>
                    <a:pt x="606298" y="210728"/>
                  </a:cubicBezTo>
                  <a:lnTo>
                    <a:pt x="606298" y="475592"/>
                  </a:lnTo>
                  <a:cubicBezTo>
                    <a:pt x="606298" y="501752"/>
                    <a:pt x="585013" y="523102"/>
                    <a:pt x="558719" y="523102"/>
                  </a:cubicBezTo>
                  <a:lnTo>
                    <a:pt x="381212" y="523102"/>
                  </a:lnTo>
                  <a:cubicBezTo>
                    <a:pt x="355015" y="523102"/>
                    <a:pt x="333633" y="501752"/>
                    <a:pt x="333633" y="475592"/>
                  </a:cubicBezTo>
                  <a:lnTo>
                    <a:pt x="333633" y="210728"/>
                  </a:lnTo>
                  <a:cubicBezTo>
                    <a:pt x="333633" y="184473"/>
                    <a:pt x="355015" y="163218"/>
                    <a:pt x="381212" y="163218"/>
                  </a:cubicBezTo>
                  <a:close/>
                  <a:moveTo>
                    <a:pt x="43821" y="0"/>
                  </a:moveTo>
                  <a:lnTo>
                    <a:pt x="452369" y="0"/>
                  </a:lnTo>
                  <a:cubicBezTo>
                    <a:pt x="476543" y="0"/>
                    <a:pt x="496287" y="19715"/>
                    <a:pt x="496287" y="43855"/>
                  </a:cubicBezTo>
                  <a:lnTo>
                    <a:pt x="496287" y="122621"/>
                  </a:lnTo>
                  <a:lnTo>
                    <a:pt x="455644" y="122621"/>
                  </a:lnTo>
                  <a:lnTo>
                    <a:pt x="455644" y="43855"/>
                  </a:lnTo>
                  <a:cubicBezTo>
                    <a:pt x="455644" y="42027"/>
                    <a:pt x="454199" y="40585"/>
                    <a:pt x="452369" y="40585"/>
                  </a:cubicBezTo>
                  <a:lnTo>
                    <a:pt x="43821" y="40585"/>
                  </a:lnTo>
                  <a:cubicBezTo>
                    <a:pt x="42088" y="40585"/>
                    <a:pt x="40643" y="42027"/>
                    <a:pt x="40643" y="43855"/>
                  </a:cubicBezTo>
                  <a:lnTo>
                    <a:pt x="40643" y="320738"/>
                  </a:lnTo>
                  <a:cubicBezTo>
                    <a:pt x="40643" y="322469"/>
                    <a:pt x="42088" y="323911"/>
                    <a:pt x="43821" y="323911"/>
                  </a:cubicBezTo>
                  <a:lnTo>
                    <a:pt x="292976" y="323911"/>
                  </a:lnTo>
                  <a:lnTo>
                    <a:pt x="292976" y="344204"/>
                  </a:lnTo>
                  <a:lnTo>
                    <a:pt x="292976" y="418161"/>
                  </a:lnTo>
                  <a:lnTo>
                    <a:pt x="292976" y="458746"/>
                  </a:lnTo>
                  <a:lnTo>
                    <a:pt x="159201" y="458746"/>
                  </a:lnTo>
                  <a:cubicBezTo>
                    <a:pt x="148029" y="458746"/>
                    <a:pt x="138879" y="449610"/>
                    <a:pt x="138879" y="438454"/>
                  </a:cubicBezTo>
                  <a:cubicBezTo>
                    <a:pt x="138879" y="427201"/>
                    <a:pt x="148029" y="418161"/>
                    <a:pt x="159201" y="418161"/>
                  </a:cubicBezTo>
                  <a:lnTo>
                    <a:pt x="180774" y="418161"/>
                  </a:lnTo>
                  <a:lnTo>
                    <a:pt x="180774" y="364497"/>
                  </a:lnTo>
                  <a:lnTo>
                    <a:pt x="43821" y="364497"/>
                  </a:lnTo>
                  <a:cubicBezTo>
                    <a:pt x="19647" y="364497"/>
                    <a:pt x="0" y="344877"/>
                    <a:pt x="0" y="320738"/>
                  </a:cubicBezTo>
                  <a:lnTo>
                    <a:pt x="0" y="43855"/>
                  </a:lnTo>
                  <a:cubicBezTo>
                    <a:pt x="0" y="19715"/>
                    <a:pt x="19647" y="0"/>
                    <a:pt x="43821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4B18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6" name="文本框 88">
              <a:extLst>
                <a:ext uri="{FF2B5EF4-FFF2-40B4-BE49-F238E27FC236}">
                  <a16:creationId xmlns:a16="http://schemas.microsoft.com/office/drawing/2014/main" id="{A13F267C-22D8-C8DC-2837-728759A4321B}"/>
                </a:ext>
              </a:extLst>
            </p:cNvPr>
            <p:cNvSpPr txBox="1"/>
            <p:nvPr/>
          </p:nvSpPr>
          <p:spPr>
            <a:xfrm>
              <a:off x="10099188" y="5836975"/>
              <a:ext cx="15829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 panose="020B0604020202020204"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Open Sans"/>
                  <a:sym typeface="微软雅黑" panose="020B0503020204020204" pitchFamily="34" charset="-122"/>
                </a:rPr>
                <a:t>平板电脑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Open Sans"/>
                  <a:sym typeface="微软雅黑" panose="020B0503020204020204" pitchFamily="34" charset="-122"/>
                </a:rPr>
                <a:t>/PC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47" name="Rounded Rectangle 5">
            <a:extLst>
              <a:ext uri="{FF2B5EF4-FFF2-40B4-BE49-F238E27FC236}">
                <a16:creationId xmlns:a16="http://schemas.microsoft.com/office/drawing/2014/main" id="{76F6E634-C672-6747-9171-9DD5E70BACB4}"/>
              </a:ext>
            </a:extLst>
          </p:cNvPr>
          <p:cNvSpPr/>
          <p:nvPr/>
        </p:nvSpPr>
        <p:spPr>
          <a:xfrm>
            <a:off x="642009" y="4560504"/>
            <a:ext cx="10513796" cy="1625423"/>
          </a:xfrm>
          <a:prstGeom prst="roundRect">
            <a:avLst>
              <a:gd name="adj" fmla="val 5186"/>
            </a:avLst>
          </a:prstGeom>
          <a:noFill/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</p:spTree>
  </p:cSld>
  <p:clrMapOvr>
    <a:masterClrMapping/>
  </p:clrMapOvr>
  <p:transition spd="slow">
    <p:randomBa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1"/>
            <a:ext cx="7650436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RISC-V</a:t>
            </a:r>
            <a:r>
              <a:rPr lang="zh-CN" altLang="en-US" sz="4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是全球共有的开放标准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036195" y="1353785"/>
            <a:ext cx="91470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0" i="0" dirty="0">
                <a:effectLst/>
                <a:latin typeface="system-ui"/>
              </a:rPr>
              <a:t>开放标准在技术创新和应用中起着至关重要的作用；</a:t>
            </a:r>
            <a:endParaRPr lang="en-US" altLang="zh-CN" b="0" dirty="0">
              <a:latin typeface="system-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0" i="0" dirty="0">
                <a:effectLst/>
                <a:latin typeface="system-ui"/>
              </a:rPr>
              <a:t>它为多个领域创造了机会并推动了发展；</a:t>
            </a:r>
            <a:endParaRPr lang="en-US" altLang="zh-CN" b="0" dirty="0">
              <a:latin typeface="system-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0" i="0" dirty="0">
                <a:effectLst/>
                <a:latin typeface="system-ui"/>
              </a:rPr>
              <a:t>RISC-V</a:t>
            </a:r>
            <a:r>
              <a:rPr lang="zh-CN" altLang="en-US" b="0" i="0" dirty="0">
                <a:effectLst/>
                <a:latin typeface="system-ui"/>
              </a:rPr>
              <a:t>是计算领域的开放标准。</a:t>
            </a:r>
            <a:endParaRPr lang="en-US" altLang="zh-CN" b="0" i="0" dirty="0">
              <a:effectLst/>
              <a:latin typeface="system-ui"/>
            </a:endParaRPr>
          </a:p>
          <a:p>
            <a:endParaRPr lang="en-US" altLang="zh-CN" b="0" i="0" dirty="0">
              <a:effectLst/>
              <a:latin typeface="system-ui"/>
            </a:endParaRPr>
          </a:p>
          <a:p>
            <a:pPr marL="0" indent="0">
              <a:buNone/>
            </a:pPr>
            <a:r>
              <a:rPr lang="en-US" b="0" dirty="0">
                <a:highlight>
                  <a:srgbClr val="FFFF00"/>
                </a:highlight>
                <a:latin typeface="system-ui"/>
              </a:rPr>
              <a:t>-</a:t>
            </a:r>
            <a:r>
              <a:rPr lang="en-US" b="0" i="0" dirty="0">
                <a:effectLst/>
                <a:highlight>
                  <a:srgbClr val="FFFF00"/>
                </a:highlight>
                <a:latin typeface="system-ui"/>
              </a:rPr>
              <a:t>RISC-V</a:t>
            </a:r>
            <a:r>
              <a:rPr lang="zh-CN" altLang="en-US" b="0" i="0" dirty="0">
                <a:effectLst/>
                <a:highlight>
                  <a:srgbClr val="FFFF00"/>
                </a:highlight>
                <a:latin typeface="system-ui"/>
              </a:rPr>
              <a:t>国际基金会</a:t>
            </a:r>
            <a:r>
              <a:rPr lang="en-US" b="0" i="0" dirty="0">
                <a:effectLst/>
                <a:highlight>
                  <a:srgbClr val="FFFF00"/>
                </a:highlight>
                <a:latin typeface="system-ui"/>
              </a:rPr>
              <a:t>CEO Calista Redmond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991DC6D-34E4-603D-A204-1B1E495EC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720" y="3043837"/>
            <a:ext cx="7964215" cy="2880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0685C24-05A4-DBCC-9FF2-624ADEB82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2586" y="1353785"/>
            <a:ext cx="1813717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977062"/>
      </p:ext>
    </p:extLst>
  </p:cSld>
  <p:clrMapOvr>
    <a:masterClrMapping/>
  </p:clrMapOvr>
  <p:transition spd="slow">
    <p:randomBa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1728" y="200278"/>
            <a:ext cx="10515600" cy="1325563"/>
          </a:xfrm>
        </p:spPr>
        <p:txBody>
          <a:bodyPr/>
          <a:lstStyle/>
          <a:p>
            <a:r>
              <a:rPr lang="en-US" altLang="zh-CN" sz="4300" dirty="0">
                <a:sym typeface="微软雅黑" panose="020B0503020204020204" pitchFamily="34" charset="-122"/>
              </a:rPr>
              <a:t>RISC-V</a:t>
            </a:r>
            <a:r>
              <a:rPr lang="zh-CN" altLang="en-US" sz="4300" dirty="0">
                <a:sym typeface="微软雅黑" panose="020B0503020204020204" pitchFamily="34" charset="-122"/>
              </a:rPr>
              <a:t>发展现状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08D9-F0B1-D749-B2AB-825935940C7B}" type="slidenum">
              <a:rPr kumimoji="1"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fld>
            <a:endParaRPr kumimoji="1"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58800" y="1377384"/>
            <a:ext cx="2459420" cy="3284408"/>
            <a:chOff x="1828801" y="1718446"/>
            <a:chExt cx="2165130" cy="3767955"/>
          </a:xfrm>
          <a:solidFill>
            <a:schemeClr val="accent1">
              <a:lumMod val="75000"/>
            </a:schemeClr>
          </a:solidFill>
        </p:grpSpPr>
        <p:sp>
          <p:nvSpPr>
            <p:cNvPr id="17" name="矩形: 圆角 16"/>
            <p:cNvSpPr/>
            <p:nvPr/>
          </p:nvSpPr>
          <p:spPr>
            <a:xfrm>
              <a:off x="1891862" y="1765739"/>
              <a:ext cx="2102069" cy="3720662"/>
            </a:xfrm>
            <a:prstGeom prst="roundRect">
              <a:avLst/>
            </a:prstGeom>
            <a:grp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8" name="矩形: 圆角 17"/>
            <p:cNvSpPr/>
            <p:nvPr/>
          </p:nvSpPr>
          <p:spPr>
            <a:xfrm>
              <a:off x="1828801" y="1718446"/>
              <a:ext cx="2102069" cy="3720662"/>
            </a:xfrm>
            <a:prstGeom prst="roundRect">
              <a:avLst/>
            </a:prstGeom>
            <a:grp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开源的</a:t>
              </a:r>
              <a:r>
                <a:rPr kumimoji="1" lang="en-US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RISC-V </a:t>
              </a:r>
              <a:r>
                <a:rPr kumimoji="1"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架构在赋能后摩尔时代的</a:t>
              </a:r>
              <a:r>
                <a:rPr kumimoji="1" lang="zh-CN" altLang="en-US" sz="200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架构创新</a:t>
              </a:r>
              <a:r>
                <a:rPr kumimoji="1"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，成为芯片创新的新动力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397126" y="1377384"/>
            <a:ext cx="2459420" cy="3284408"/>
            <a:chOff x="1828801" y="1718446"/>
            <a:chExt cx="2165130" cy="3767955"/>
          </a:xfrm>
          <a:solidFill>
            <a:schemeClr val="accent1">
              <a:lumMod val="75000"/>
            </a:schemeClr>
          </a:solidFill>
        </p:grpSpPr>
        <p:sp>
          <p:nvSpPr>
            <p:cNvPr id="15" name="矩形: 圆角 14"/>
            <p:cNvSpPr/>
            <p:nvPr/>
          </p:nvSpPr>
          <p:spPr>
            <a:xfrm>
              <a:off x="1891862" y="1765739"/>
              <a:ext cx="2102069" cy="3720662"/>
            </a:xfrm>
            <a:prstGeom prst="roundRect">
              <a:avLst/>
            </a:prstGeom>
            <a:grpFill/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6" name="矩形: 圆角 15"/>
            <p:cNvSpPr/>
            <p:nvPr/>
          </p:nvSpPr>
          <p:spPr>
            <a:xfrm>
              <a:off x="1828801" y="1718446"/>
              <a:ext cx="2102069" cy="3720662"/>
            </a:xfrm>
            <a:prstGeom prst="roundRect">
              <a:avLst/>
            </a:prstGeom>
            <a:grpFill/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RISC-V</a:t>
              </a:r>
              <a:r>
                <a:rPr kumimoji="1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在</a:t>
              </a:r>
              <a:r>
                <a:rPr kumimoji="1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物联网</a:t>
              </a:r>
              <a:r>
                <a:rPr kumimoji="1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领域呈现遍地开花的势态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335452" y="1377384"/>
            <a:ext cx="2459422" cy="3284408"/>
            <a:chOff x="1828800" y="1718446"/>
            <a:chExt cx="2165131" cy="3767955"/>
          </a:xfrm>
          <a:solidFill>
            <a:schemeClr val="accent1">
              <a:lumMod val="75000"/>
            </a:schemeClr>
          </a:solidFill>
        </p:grpSpPr>
        <p:sp>
          <p:nvSpPr>
            <p:cNvPr id="13" name="矩形: 圆角 12"/>
            <p:cNvSpPr/>
            <p:nvPr/>
          </p:nvSpPr>
          <p:spPr>
            <a:xfrm>
              <a:off x="1891862" y="1765739"/>
              <a:ext cx="2102069" cy="3720662"/>
            </a:xfrm>
            <a:prstGeom prst="round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4" name="矩形: 圆角 13"/>
            <p:cNvSpPr/>
            <p:nvPr/>
          </p:nvSpPr>
          <p:spPr>
            <a:xfrm>
              <a:off x="1828800" y="1718446"/>
              <a:ext cx="2102069" cy="3720662"/>
            </a:xfrm>
            <a:prstGeom prst="round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defRPr/>
              </a:pP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RISC-V</a:t>
              </a:r>
              <a:r>
                <a:rPr kumimoji="1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在多个</a:t>
              </a:r>
              <a:r>
                <a:rPr kumimoji="1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高性能应用</a:t>
              </a:r>
              <a:r>
                <a:rPr kumimoji="1"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领域开始</a:t>
              </a:r>
              <a:r>
                <a:rPr kumimoji="1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呈现：</a:t>
              </a:r>
              <a:endPara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1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应用服务器</a:t>
              </a:r>
              <a:endParaRPr kumimoji="1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1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DPU</a:t>
              </a:r>
              <a:endParaRPr kumimoji="1"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1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AI</a:t>
              </a:r>
              <a:r>
                <a:rPr kumimoji="1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推理和训练</a:t>
              </a:r>
              <a:endParaRPr kumimoji="1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1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自动驾驶 </a:t>
              </a:r>
              <a:endParaRPr kumimoji="1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1"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VR</a:t>
              </a:r>
              <a:endParaRPr kumimoji="1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1"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办公设备</a:t>
              </a:r>
              <a:endParaRPr kumimoji="1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9273780" y="1377384"/>
            <a:ext cx="2459420" cy="3284408"/>
            <a:chOff x="1828801" y="1718446"/>
            <a:chExt cx="2165130" cy="3767955"/>
          </a:xfrm>
          <a:solidFill>
            <a:schemeClr val="accent1">
              <a:lumMod val="75000"/>
            </a:schemeClr>
          </a:solidFill>
        </p:grpSpPr>
        <p:sp>
          <p:nvSpPr>
            <p:cNvPr id="11" name="矩形: 圆角 10"/>
            <p:cNvSpPr/>
            <p:nvPr/>
          </p:nvSpPr>
          <p:spPr>
            <a:xfrm>
              <a:off x="1891862" y="1765739"/>
              <a:ext cx="2102069" cy="3720662"/>
            </a:xfrm>
            <a:prstGeom prst="round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2" name="矩形: 圆角 11"/>
            <p:cNvSpPr/>
            <p:nvPr/>
          </p:nvSpPr>
          <p:spPr>
            <a:xfrm>
              <a:off x="1828801" y="1718446"/>
              <a:ext cx="2102069" cy="3720662"/>
            </a:xfrm>
            <a:prstGeom prst="round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RISC-V</a:t>
              </a:r>
              <a:r>
                <a:rPr kumimoji="1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处于</a:t>
              </a:r>
              <a:r>
                <a:rPr kumimoji="1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生态爆发</a:t>
              </a:r>
              <a:r>
                <a:rPr kumimoji="1" lang="zh-CN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的前夜</a:t>
              </a:r>
            </a:p>
          </p:txBody>
        </p:sp>
      </p:grpSp>
      <p:sp>
        <p:nvSpPr>
          <p:cNvPr id="8" name="箭头: 下 7"/>
          <p:cNvSpPr/>
          <p:nvPr/>
        </p:nvSpPr>
        <p:spPr>
          <a:xfrm rot="16200000">
            <a:off x="2969305" y="2579449"/>
            <a:ext cx="376735" cy="436174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箭头: 下 8"/>
          <p:cNvSpPr/>
          <p:nvPr/>
        </p:nvSpPr>
        <p:spPr>
          <a:xfrm rot="16200000">
            <a:off x="5907631" y="2579449"/>
            <a:ext cx="376735" cy="436174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" name="箭头: 下 9"/>
          <p:cNvSpPr/>
          <p:nvPr/>
        </p:nvSpPr>
        <p:spPr>
          <a:xfrm rot="16200000">
            <a:off x="8845957" y="2579448"/>
            <a:ext cx="376735" cy="436174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282871" y="4732010"/>
            <a:ext cx="9626254" cy="15388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RISC-V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核出货量，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年已超过</a:t>
            </a:r>
            <a:r>
              <a:rPr lang="en-US" altLang="zh-CN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亿颗，中国市场超过</a:t>
            </a:r>
            <a:r>
              <a:rPr lang="en-US" altLang="zh-CN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亿颗。仅用</a:t>
            </a:r>
            <a:r>
              <a:rPr lang="en-US" altLang="zh-CN" sz="24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年就走完了传统架构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年的发展历程。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6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Counterpoint Research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数据显示，到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2025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RISC-V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IoT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市场的占有率将达</a:t>
            </a:r>
            <a:r>
              <a:rPr lang="en-US" altLang="zh-CN" sz="24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28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%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，在工业市场的占有率将达</a:t>
            </a:r>
            <a:r>
              <a:rPr lang="en-US" altLang="zh-CN" sz="24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12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%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，在汽车市场的占有率将达</a:t>
            </a:r>
            <a:r>
              <a:rPr lang="en-US" altLang="zh-CN" sz="24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%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9DA12E-FC90-BAD4-ED91-C833D4A8D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赛昉科技简介</a:t>
            </a:r>
            <a:endParaRPr 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BC51DCB-8E59-171F-5454-0DAFCC51D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83048"/>
            <a:ext cx="12192000" cy="2659739"/>
          </a:xfrm>
          <a:prstGeom prst="rect">
            <a:avLst/>
          </a:prstGeom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id="{6DC4C7DC-3667-E1D7-A947-0676FC37D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1581" y="1646716"/>
            <a:ext cx="343852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83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: 圆角 32"/>
          <p:cNvSpPr/>
          <p:nvPr/>
        </p:nvSpPr>
        <p:spPr>
          <a:xfrm>
            <a:off x="8277569" y="1267818"/>
            <a:ext cx="3134990" cy="918027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  <a:alpha val="59000"/>
            </a:schemeClr>
          </a:solidFill>
          <a:ln w="38100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lnSpc>
                <a:spcPct val="140000"/>
              </a:lnSpc>
            </a:pP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L" panose="00020600040101010101" pitchFamily="18" charset="-122"/>
              <a:sym typeface="微软雅黑" panose="020B0503020204020204" pitchFamily="34" charset="-122"/>
            </a:endParaRPr>
          </a:p>
        </p:txBody>
      </p:sp>
      <p:sp>
        <p:nvSpPr>
          <p:cNvPr id="32" name="矩形: 圆角 31"/>
          <p:cNvSpPr/>
          <p:nvPr/>
        </p:nvSpPr>
        <p:spPr>
          <a:xfrm>
            <a:off x="4392784" y="1267818"/>
            <a:ext cx="3134990" cy="918027"/>
          </a:xfrm>
          <a:prstGeom prst="roundRect">
            <a:avLst>
              <a:gd name="adj" fmla="val 50000"/>
            </a:avLst>
          </a:prstGeom>
          <a:solidFill>
            <a:srgbClr val="002060">
              <a:alpha val="59000"/>
            </a:srgbClr>
          </a:solidFill>
          <a:ln w="38100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lnSpc>
                <a:spcPct val="140000"/>
              </a:lnSpc>
            </a:pP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L" panose="00020600040101010101" pitchFamily="18" charset="-122"/>
              <a:sym typeface="微软雅黑" panose="020B0503020204020204" pitchFamily="34" charset="-122"/>
            </a:endParaRPr>
          </a:p>
        </p:txBody>
      </p:sp>
      <p:sp>
        <p:nvSpPr>
          <p:cNvPr id="31" name="矩形: 圆角 30"/>
          <p:cNvSpPr/>
          <p:nvPr/>
        </p:nvSpPr>
        <p:spPr>
          <a:xfrm>
            <a:off x="508000" y="1267818"/>
            <a:ext cx="3134990" cy="918027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  <a:alpha val="59000"/>
            </a:schemeClr>
          </a:solidFill>
          <a:ln w="38100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lnSpc>
                <a:spcPct val="140000"/>
              </a:lnSpc>
            </a:pP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L" panose="00020600040101010101" pitchFamily="18" charset="-122"/>
              <a:sym typeface="微软雅黑" panose="020B0503020204020204" pitchFamily="34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>
            <a:lum bright="58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" y="2358928"/>
            <a:ext cx="12188060" cy="374659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7263" y="161705"/>
            <a:ext cx="10515600" cy="1325563"/>
          </a:xfrm>
        </p:spPr>
        <p:txBody>
          <a:bodyPr/>
          <a:lstStyle/>
          <a:p>
            <a:r>
              <a:rPr lang="zh-CN" altLang="en-US" sz="4300" dirty="0">
                <a:sym typeface="微软雅黑" panose="020B0503020204020204" pitchFamily="34" charset="-122"/>
              </a:rPr>
              <a:t>赛昉科技：中国</a:t>
            </a:r>
            <a:r>
              <a:rPr lang="en-US" altLang="zh-CN" sz="4300" dirty="0">
                <a:sym typeface="微软雅黑" panose="020B0503020204020204" pitchFamily="34" charset="-122"/>
              </a:rPr>
              <a:t>RISC-V</a:t>
            </a:r>
            <a:r>
              <a:rPr lang="zh-CN" altLang="en-US" sz="4300" dirty="0">
                <a:sym typeface="微软雅黑" panose="020B0503020204020204" pitchFamily="34" charset="-122"/>
              </a:rPr>
              <a:t>软硬件生态领导者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08D9-F0B1-D749-B2AB-825935940C7B}" type="slidenum">
              <a:rPr kumimoji="1"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7</a:t>
            </a:fld>
            <a:endParaRPr kumimoji="1"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08000" y="1339074"/>
            <a:ext cx="11330582" cy="4390407"/>
            <a:chOff x="1112603" y="1548367"/>
            <a:chExt cx="10107956" cy="4390407"/>
          </a:xfrm>
        </p:grpSpPr>
        <p:sp>
          <p:nvSpPr>
            <p:cNvPr id="6" name="ï$1îďe"/>
            <p:cNvSpPr/>
            <p:nvPr/>
          </p:nvSpPr>
          <p:spPr>
            <a:xfrm>
              <a:off x="1370837" y="1722101"/>
              <a:ext cx="366116" cy="410198"/>
            </a:xfrm>
            <a:prstGeom prst="ellipse">
              <a:avLst/>
            </a:prstGeom>
            <a:solidFill>
              <a:srgbClr val="5BA3EB"/>
            </a:solidFill>
            <a:ln w="5715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3765"/>
              <a:r>
                <a:rPr lang="en-GB" alt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1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7" name="iSļíḑè"/>
            <p:cNvSpPr txBox="1"/>
            <p:nvPr/>
          </p:nvSpPr>
          <p:spPr>
            <a:xfrm>
              <a:off x="1973398" y="1732189"/>
              <a:ext cx="19359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充裕的资金</a:t>
              </a:r>
              <a:endPara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8" name="ï$ļïḓê"/>
            <p:cNvSpPr txBox="1"/>
            <p:nvPr/>
          </p:nvSpPr>
          <p:spPr>
            <a:xfrm>
              <a:off x="1112603" y="2704428"/>
              <a:ext cx="3056590" cy="2813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defTabSz="913765">
                <a:lnSpc>
                  <a:spcPct val="150000"/>
                </a:lnSpc>
                <a:buSzPct val="100000"/>
                <a:buFont typeface="Wingdings" panose="05000000000000000000" pitchFamily="2" charset="2"/>
                <a:buChar char="ü"/>
                <a:defRPr/>
              </a:pP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10+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亿累计融资</a:t>
              </a: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defTabSz="913765">
                <a:lnSpc>
                  <a:spcPct val="150000"/>
                </a:lnSpc>
                <a:buSzPct val="100000"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高性能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RISC-V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领域融资国内第一、全球第三，股东均为头部知名机构；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171450" marR="0" lvl="0" indent="-171450" defTabSz="913765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Wingdings" panose="05000000000000000000" pitchFamily="2" charset="2"/>
                <a:buChar char="ü"/>
                <a:defRPr/>
              </a:pPr>
              <a:endParaRPr kumimoji="0" lang="en-US" altLang="zh-C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171450" indent="-171450" defTabSz="913765">
                <a:lnSpc>
                  <a:spcPct val="150000"/>
                </a:lnSpc>
                <a:buSzPct val="100000"/>
                <a:buFont typeface="Wingdings" panose="05000000000000000000" pitchFamily="2" charset="2"/>
                <a:buChar char="ü"/>
                <a:defRPr/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科技巨头战略投资</a:t>
              </a: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defTabSz="913765">
                <a:lnSpc>
                  <a:spcPct val="150000"/>
                </a:lnSpc>
                <a:buSzPct val="100000"/>
                <a:defRPr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百度战略入股，深层业务合作；</a:t>
              </a:r>
              <a:endParaRPr 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171450" marR="0" lvl="0" indent="-171450" defTabSz="913765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Wingdings" panose="05000000000000000000" pitchFamily="2" charset="2"/>
                <a:buChar char="ü"/>
                <a:defRPr/>
              </a:pPr>
              <a:endPara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0" name="îsḷiḓe"/>
            <p:cNvSpPr/>
            <p:nvPr/>
          </p:nvSpPr>
          <p:spPr>
            <a:xfrm>
              <a:off x="4807723" y="1730419"/>
              <a:ext cx="366116" cy="410198"/>
            </a:xfrm>
            <a:prstGeom prst="ellipse">
              <a:avLst/>
            </a:prstGeom>
            <a:solidFill>
              <a:schemeClr val="accent3"/>
            </a:solidFill>
            <a:ln w="5715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3765"/>
              <a:r>
                <a:rPr lang="en-GB" alt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2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1" name="îṡ1iḓe"/>
            <p:cNvSpPr txBox="1"/>
            <p:nvPr/>
          </p:nvSpPr>
          <p:spPr>
            <a:xfrm>
              <a:off x="5218123" y="1548367"/>
              <a:ext cx="1936560" cy="799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最早商业化的</a:t>
              </a:r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RISC-V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产品</a:t>
              </a:r>
              <a:endPara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2" name="íṥḷîḓé"/>
            <p:cNvSpPr txBox="1"/>
            <p:nvPr/>
          </p:nvSpPr>
          <p:spPr>
            <a:xfrm>
              <a:off x="4329016" y="2704427"/>
              <a:ext cx="3907199" cy="3234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defTabSz="913765">
                <a:lnSpc>
                  <a:spcPct val="150000"/>
                </a:lnSpc>
                <a:buSzPct val="100000"/>
                <a:buFont typeface="Wingdings" panose="05000000000000000000" pitchFamily="2" charset="2"/>
                <a:buChar char="ü"/>
                <a:defRPr/>
              </a:pP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昉∙天枢</a:t>
              </a: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defTabSz="913765">
                <a:lnSpc>
                  <a:spcPct val="150000"/>
                </a:lnSpc>
                <a:buSzPct val="100000"/>
                <a:defRPr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可交付性能最高的商业级国产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RISC-V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内核</a:t>
              </a:r>
              <a:r>
                <a:rPr kumimoji="0" lang="zh-CN" altLang="en-US" sz="16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；</a:t>
              </a:r>
              <a:endPara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defTabSz="913765">
                <a:lnSpc>
                  <a:spcPct val="150000"/>
                </a:lnSpc>
                <a:buSzPct val="100000"/>
                <a:defRPr/>
              </a:pPr>
              <a:endParaRPr kumimoji="0" lang="en-US" altLang="zh-CN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171450" indent="-171450" defTabSz="913765">
                <a:lnSpc>
                  <a:spcPct val="150000"/>
                </a:lnSpc>
                <a:buSzPct val="100000"/>
                <a:buFont typeface="Wingdings" panose="05000000000000000000" pitchFamily="2" charset="2"/>
                <a:buChar char="ü"/>
                <a:defRPr/>
              </a:pP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昉∙惊鸿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-7110</a:t>
              </a:r>
              <a:endParaRPr kumimoji="0" lang="en-US" altLang="zh-CN" b="1" i="0" u="none" strike="noStrike" kern="100" cap="none" spc="0" normalizeH="0" baseline="0" noProof="0" dirty="0">
                <a:ln>
                  <a:noFill/>
                </a:ln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defTabSz="913765">
                <a:lnSpc>
                  <a:spcPct val="150000"/>
                </a:lnSpc>
                <a:buSzPct val="100000"/>
                <a:defRPr/>
              </a:pPr>
              <a:r>
                <a:rPr lang="zh-CN" altLang="en-US" sz="1600" kern="1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全球首款量产的高性能</a:t>
              </a:r>
              <a:r>
                <a:rPr lang="en-US" altLang="zh-CN" sz="1600" kern="1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RISC-V</a:t>
              </a:r>
              <a:r>
                <a:rPr lang="zh-CN" altLang="en-US" sz="1600" kern="1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多媒体</a:t>
              </a:r>
              <a:r>
                <a:rPr lang="zh-CN" altLang="en-US" sz="1600" kern="1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芯片；</a:t>
              </a:r>
              <a:endParaRPr kumimoji="0" lang="en-US" altLang="zh-CN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171450" indent="-171450" defTabSz="913765">
                <a:lnSpc>
                  <a:spcPct val="150000"/>
                </a:lnSpc>
                <a:buSzPct val="100000"/>
                <a:buFont typeface="Wingdings" panose="05000000000000000000" pitchFamily="2" charset="2"/>
                <a:buChar char="ü"/>
                <a:defRPr/>
              </a:pPr>
              <a:endParaRPr kumimoji="0" lang="en-US" altLang="zh-CN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171450" indent="-171450" defTabSz="913765">
                <a:lnSpc>
                  <a:spcPct val="150000"/>
                </a:lnSpc>
                <a:buSzPct val="100000"/>
                <a:buFont typeface="Wingdings" panose="05000000000000000000" pitchFamily="2" charset="2"/>
                <a:buChar char="ü"/>
                <a:defRPr/>
              </a:pP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昉∙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星光</a:t>
              </a: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 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2</a:t>
              </a:r>
              <a:endParaRPr kumimoji="0" lang="en-US" altLang="zh-CN" b="1" i="0" u="none" strike="noStrike" kern="100" cap="none" spc="0" normalizeH="0" baseline="0" noProof="0" dirty="0">
                <a:ln>
                  <a:noFill/>
                </a:ln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defTabSz="913765">
                <a:lnSpc>
                  <a:spcPct val="150000"/>
                </a:lnSpc>
                <a:buSzPct val="100000"/>
                <a:defRPr/>
              </a:pPr>
              <a:r>
                <a:rPr lang="zh-CN" altLang="en-US" sz="1600" kern="1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全球首款量产的高性能</a:t>
              </a:r>
              <a:r>
                <a:rPr lang="en-US" altLang="zh-CN" sz="1600" kern="1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RISC-V</a:t>
              </a:r>
              <a:r>
                <a:rPr lang="zh-CN" altLang="en-US" sz="1600" kern="1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单板计算机；</a:t>
              </a:r>
            </a:p>
          </p:txBody>
        </p:sp>
        <p:sp>
          <p:nvSpPr>
            <p:cNvPr id="14" name="îṡḷide"/>
            <p:cNvSpPr/>
            <p:nvPr/>
          </p:nvSpPr>
          <p:spPr>
            <a:xfrm>
              <a:off x="8461748" y="1724197"/>
              <a:ext cx="366116" cy="410198"/>
            </a:xfrm>
            <a:prstGeom prst="ellipse">
              <a:avLst/>
            </a:prstGeom>
            <a:solidFill>
              <a:schemeClr val="accent4"/>
            </a:solidFill>
            <a:ln w="5715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3765"/>
              <a:r>
                <a:rPr lang="en-GB" alt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3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5" name="íśľiďê"/>
            <p:cNvSpPr txBox="1"/>
            <p:nvPr/>
          </p:nvSpPr>
          <p:spPr>
            <a:xfrm>
              <a:off x="8904586" y="1744630"/>
              <a:ext cx="19359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强大的团队</a:t>
              </a:r>
              <a:endPara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6" name="íşlîḓe"/>
            <p:cNvSpPr txBox="1"/>
            <p:nvPr/>
          </p:nvSpPr>
          <p:spPr>
            <a:xfrm>
              <a:off x="8163969" y="2698176"/>
              <a:ext cx="3056590" cy="2772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defTabSz="913765">
                <a:lnSpc>
                  <a:spcPct val="150000"/>
                </a:lnSpc>
                <a:buSzPct val="100000"/>
                <a:buFont typeface="Wingdings" panose="05000000000000000000" pitchFamily="2" charset="2"/>
                <a:buChar char="ü"/>
                <a:defRPr/>
              </a:pP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20+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年</a:t>
              </a: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defTabSz="913765">
                <a:lnSpc>
                  <a:spcPct val="150000"/>
                </a:lnSpc>
                <a:buSzPct val="100000"/>
                <a:defRPr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核心团队均有知名芯片公司从业经验；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171450" marR="0" lvl="0" indent="-171450" defTabSz="913765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Wingdings" panose="05000000000000000000" pitchFamily="2" charset="2"/>
                <a:buChar char="ü"/>
                <a:defRPr/>
              </a:pPr>
              <a:endParaRPr kumimoji="0" lang="en-US" altLang="zh-C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171450" indent="-171450" defTabSz="913765">
                <a:lnSpc>
                  <a:spcPct val="150000"/>
                </a:lnSpc>
                <a:buSzPct val="100000"/>
                <a:buFont typeface="Wingdings" panose="05000000000000000000" pitchFamily="2" charset="2"/>
                <a:buChar char="ü"/>
                <a:defRPr/>
              </a:pP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300+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人</a:t>
              </a: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defTabSz="913765">
                <a:lnSpc>
                  <a:spcPct val="150000"/>
                </a:lnSpc>
                <a:buSzPct val="100000"/>
                <a:defRPr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拥有系统架构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/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芯片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/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软件端到端强大能力；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>
            <p:custDataLst>
              <p:tags r:id="rId1"/>
            </p:custDataLst>
          </p:nvPr>
        </p:nvSpPr>
        <p:spPr>
          <a:xfrm>
            <a:off x="-1" y="3407047"/>
            <a:ext cx="12191989" cy="304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en-US" sz="2000" b="0" i="0" u="none" strike="noStrike" kern="1200" cap="none" spc="3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7783" y="85793"/>
            <a:ext cx="10515600" cy="1325563"/>
          </a:xfrm>
        </p:spPr>
        <p:txBody>
          <a:bodyPr/>
          <a:lstStyle/>
          <a:p>
            <a:r>
              <a:rPr kumimoji="1" lang="zh-CN" altLang="en-US" dirty="0">
                <a:latin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赛昉科技发展历程</a:t>
            </a:r>
            <a:endParaRPr lang="zh-CN" altLang="en-US" dirty="0"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08D9-F0B1-D749-B2AB-825935940C7B}" type="slidenum">
              <a:rPr kumimoji="1"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8</a:t>
            </a:fld>
            <a:endParaRPr kumimoji="1"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" name="îSḻïďè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/>
        </p:nvGrpSpPr>
        <p:grpSpPr>
          <a:xfrm>
            <a:off x="149798" y="487610"/>
            <a:ext cx="10212823" cy="4621480"/>
            <a:chOff x="1191033" y="519995"/>
            <a:chExt cx="10212823" cy="4621480"/>
          </a:xfrm>
        </p:grpSpPr>
        <p:sp>
          <p:nvSpPr>
            <p:cNvPr id="6" name="išḻîḑe"/>
            <p:cNvSpPr/>
            <p:nvPr/>
          </p:nvSpPr>
          <p:spPr>
            <a:xfrm>
              <a:off x="4020236" y="3540097"/>
              <a:ext cx="101598" cy="101598"/>
            </a:xfrm>
            <a:prstGeom prst="ellipse">
              <a:avLst/>
            </a:prstGeom>
            <a:solidFill>
              <a:schemeClr val="tx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25000" lnSpcReduction="20000"/>
            </a:bodyPr>
            <a:lstStyle/>
            <a:p>
              <a:pPr algn="ctr"/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8" name="ïşlíḓè"/>
            <p:cNvSpPr/>
            <p:nvPr/>
          </p:nvSpPr>
          <p:spPr>
            <a:xfrm>
              <a:off x="2631033" y="4415652"/>
              <a:ext cx="2880000" cy="720000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/>
            <a:p>
              <a:pPr algn="ctr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完成天使轮融资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9" name="íṡḻïďé"/>
            <p:cNvSpPr txBox="1"/>
            <p:nvPr/>
          </p:nvSpPr>
          <p:spPr bwMode="auto">
            <a:xfrm>
              <a:off x="3045993" y="2974706"/>
              <a:ext cx="2050081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2019</a:t>
              </a:r>
            </a:p>
          </p:txBody>
        </p:sp>
        <p:sp>
          <p:nvSpPr>
            <p:cNvPr id="10" name="îṧḻiďe"/>
            <p:cNvSpPr/>
            <p:nvPr/>
          </p:nvSpPr>
          <p:spPr>
            <a:xfrm>
              <a:off x="2290996" y="3540097"/>
              <a:ext cx="101598" cy="101598"/>
            </a:xfrm>
            <a:prstGeom prst="ellipse">
              <a:avLst/>
            </a:prstGeom>
            <a:solidFill>
              <a:schemeClr val="tx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25000" lnSpcReduction="20000"/>
            </a:bodyPr>
            <a:lstStyle/>
            <a:p>
              <a:pPr algn="ctr"/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2" name="ïṧ1iḍè"/>
            <p:cNvSpPr/>
            <p:nvPr/>
          </p:nvSpPr>
          <p:spPr>
            <a:xfrm>
              <a:off x="1191033" y="2019861"/>
              <a:ext cx="2880000" cy="74770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/>
            <a:p>
              <a:pPr algn="ctr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赛昉科技</a:t>
              </a: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在上海成立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3" name="íSḷïḍê"/>
            <p:cNvSpPr txBox="1"/>
            <p:nvPr/>
          </p:nvSpPr>
          <p:spPr bwMode="auto">
            <a:xfrm>
              <a:off x="1266757" y="3699652"/>
              <a:ext cx="2050081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2018</a:t>
              </a:r>
            </a:p>
          </p:txBody>
        </p:sp>
        <p:sp>
          <p:nvSpPr>
            <p:cNvPr id="14" name="îSlïḍé"/>
            <p:cNvSpPr/>
            <p:nvPr/>
          </p:nvSpPr>
          <p:spPr>
            <a:xfrm>
              <a:off x="6045202" y="3540097"/>
              <a:ext cx="101598" cy="101598"/>
            </a:xfrm>
            <a:prstGeom prst="ellipse">
              <a:avLst/>
            </a:prstGeom>
            <a:solidFill>
              <a:schemeClr val="tx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25000" lnSpcReduction="20000"/>
            </a:bodyPr>
            <a:lstStyle/>
            <a:p>
              <a:pPr algn="ctr"/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6" name="îsḻidê"/>
            <p:cNvSpPr/>
            <p:nvPr/>
          </p:nvSpPr>
          <p:spPr>
            <a:xfrm>
              <a:off x="4669048" y="2060569"/>
              <a:ext cx="2880000" cy="720000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/>
            <a:p>
              <a:pPr algn="ctr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完成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A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轮融资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7" name="iŝlídé"/>
            <p:cNvSpPr txBox="1"/>
            <p:nvPr/>
          </p:nvSpPr>
          <p:spPr bwMode="auto">
            <a:xfrm>
              <a:off x="5070959" y="3737498"/>
              <a:ext cx="2050081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2020</a:t>
              </a:r>
            </a:p>
          </p:txBody>
        </p:sp>
        <p:sp>
          <p:nvSpPr>
            <p:cNvPr id="18" name="iṣľiďe"/>
            <p:cNvSpPr/>
            <p:nvPr/>
          </p:nvSpPr>
          <p:spPr>
            <a:xfrm>
              <a:off x="8075967" y="3540097"/>
              <a:ext cx="101598" cy="101598"/>
            </a:xfrm>
            <a:prstGeom prst="ellipse">
              <a:avLst/>
            </a:prstGeom>
            <a:solidFill>
              <a:schemeClr val="tx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25000" lnSpcReduction="20000"/>
            </a:bodyPr>
            <a:lstStyle/>
            <a:p>
              <a:pPr algn="ctr"/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0" name="ïšḻïḓé"/>
            <p:cNvSpPr/>
            <p:nvPr/>
          </p:nvSpPr>
          <p:spPr>
            <a:xfrm>
              <a:off x="6507954" y="4421475"/>
              <a:ext cx="2890675" cy="720000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/>
            <a:p>
              <a:pPr algn="ctr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完成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A1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轮融资，累计融资超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10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亿</a:t>
              </a:r>
            </a:p>
          </p:txBody>
        </p:sp>
        <p:sp>
          <p:nvSpPr>
            <p:cNvPr id="21" name="îşļîďê"/>
            <p:cNvSpPr txBox="1"/>
            <p:nvPr/>
          </p:nvSpPr>
          <p:spPr bwMode="auto">
            <a:xfrm>
              <a:off x="7133105" y="2997539"/>
              <a:ext cx="2050081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2021</a:t>
              </a:r>
            </a:p>
          </p:txBody>
        </p:sp>
        <p:sp>
          <p:nvSpPr>
            <p:cNvPr id="22" name="iśḷîḓé"/>
            <p:cNvSpPr/>
            <p:nvPr/>
          </p:nvSpPr>
          <p:spPr>
            <a:xfrm>
              <a:off x="10106732" y="3540097"/>
              <a:ext cx="101598" cy="101598"/>
            </a:xfrm>
            <a:prstGeom prst="ellipse">
              <a:avLst/>
            </a:prstGeom>
            <a:solidFill>
              <a:schemeClr val="tx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25000" lnSpcReduction="20000"/>
            </a:bodyPr>
            <a:lstStyle/>
            <a:p>
              <a:pPr algn="ctr"/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4" name="íṧḷíḋe"/>
            <p:cNvSpPr/>
            <p:nvPr/>
          </p:nvSpPr>
          <p:spPr>
            <a:xfrm>
              <a:off x="8523856" y="2060569"/>
              <a:ext cx="2880000" cy="7200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/>
            <a:p>
              <a:pPr algn="ctr"/>
              <a:r>
                <a:rPr lang="zh-CN" altLang="en-US" sz="1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上海市、广东省</a:t>
              </a:r>
              <a:endPara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algn="ctr"/>
              <a:r>
                <a:rPr lang="zh-CN" altLang="en-US" sz="1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专精特新企业</a:t>
              </a:r>
            </a:p>
          </p:txBody>
        </p:sp>
        <p:sp>
          <p:nvSpPr>
            <p:cNvPr id="25" name="î$ľiḍe"/>
            <p:cNvSpPr txBox="1"/>
            <p:nvPr/>
          </p:nvSpPr>
          <p:spPr bwMode="auto">
            <a:xfrm>
              <a:off x="9132490" y="3737498"/>
              <a:ext cx="2050081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2022</a:t>
              </a:r>
            </a:p>
          </p:txBody>
        </p:sp>
        <p:sp>
          <p:nvSpPr>
            <p:cNvPr id="26" name="îsḻidê"/>
            <p:cNvSpPr/>
            <p:nvPr/>
          </p:nvSpPr>
          <p:spPr>
            <a:xfrm>
              <a:off x="4669048" y="1299861"/>
              <a:ext cx="2880000" cy="7200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/>
            <a:p>
              <a:pPr algn="ctr" defTabSz="914400">
                <a:spcBef>
                  <a:spcPct val="0"/>
                </a:spcBef>
                <a:defRPr/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上海市高新技术企业</a:t>
              </a:r>
            </a:p>
          </p:txBody>
        </p:sp>
        <p:sp>
          <p:nvSpPr>
            <p:cNvPr id="5" name="íṧḷíḋe">
              <a:extLst>
                <a:ext uri="{FF2B5EF4-FFF2-40B4-BE49-F238E27FC236}">
                  <a16:creationId xmlns:a16="http://schemas.microsoft.com/office/drawing/2014/main" id="{63E16057-5DEB-F6EF-5AFA-0719A790ECE4}"/>
                </a:ext>
              </a:extLst>
            </p:cNvPr>
            <p:cNvSpPr/>
            <p:nvPr/>
          </p:nvSpPr>
          <p:spPr>
            <a:xfrm>
              <a:off x="8523856" y="1294433"/>
              <a:ext cx="2880000" cy="7200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/>
            <a:p>
              <a:pPr algn="ctr"/>
              <a:r>
                <a:rPr lang="zh-CN" altLang="en-US" sz="1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广东省“创新型”</a:t>
              </a:r>
              <a:endPara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algn="ctr"/>
              <a:r>
                <a:rPr lang="zh-CN" altLang="en-US" sz="1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中小企业</a:t>
              </a:r>
            </a:p>
          </p:txBody>
        </p:sp>
        <p:sp>
          <p:nvSpPr>
            <p:cNvPr id="7" name="íṧḷíḋe">
              <a:extLst>
                <a:ext uri="{FF2B5EF4-FFF2-40B4-BE49-F238E27FC236}">
                  <a16:creationId xmlns:a16="http://schemas.microsoft.com/office/drawing/2014/main" id="{A559C35F-659F-131E-3F07-373E1BD1467B}"/>
                </a:ext>
              </a:extLst>
            </p:cNvPr>
            <p:cNvSpPr/>
            <p:nvPr/>
          </p:nvSpPr>
          <p:spPr>
            <a:xfrm>
              <a:off x="8523856" y="519995"/>
              <a:ext cx="2880000" cy="7200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/>
            <a:p>
              <a:pPr algn="ctr"/>
              <a:r>
                <a:rPr lang="zh-CN" altLang="en-US" sz="1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广东省高新技术企业</a:t>
              </a:r>
            </a:p>
          </p:txBody>
        </p:sp>
      </p:grpSp>
      <p:sp>
        <p:nvSpPr>
          <p:cNvPr id="39" name="iṣľiďe"/>
          <p:cNvSpPr/>
          <p:nvPr/>
        </p:nvSpPr>
        <p:spPr>
          <a:xfrm>
            <a:off x="10673409" y="3537094"/>
            <a:ext cx="101598" cy="101598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fontScale="25000" lnSpcReduction="20000"/>
          </a:bodyPr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0" name="ïşlíḓè"/>
          <p:cNvSpPr/>
          <p:nvPr/>
        </p:nvSpPr>
        <p:spPr>
          <a:xfrm>
            <a:off x="9167097" y="4383267"/>
            <a:ext cx="2880000" cy="720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百度战略投资，完成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轮融资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1" name="î$ľiḍe"/>
          <p:cNvSpPr txBox="1"/>
          <p:nvPr/>
        </p:nvSpPr>
        <p:spPr bwMode="auto">
          <a:xfrm>
            <a:off x="9648368" y="3008996"/>
            <a:ext cx="2050081" cy="44180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2023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3" name="îsḻidê"/>
          <p:cNvSpPr/>
          <p:nvPr/>
        </p:nvSpPr>
        <p:spPr>
          <a:xfrm>
            <a:off x="5477771" y="5140403"/>
            <a:ext cx="2880000" cy="7200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zh-CN" altLang="en-US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浦东新区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认定</a:t>
            </a:r>
            <a:r>
              <a:rPr lang="zh-CN" altLang="en-US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研发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机构</a:t>
            </a:r>
          </a:p>
        </p:txBody>
      </p:sp>
      <p:sp>
        <p:nvSpPr>
          <p:cNvPr id="28" name="箭头: 下 7"/>
          <p:cNvSpPr/>
          <p:nvPr>
            <p:custDataLst>
              <p:tags r:id="rId2"/>
            </p:custDataLst>
          </p:nvPr>
        </p:nvSpPr>
        <p:spPr>
          <a:xfrm rot="10800000">
            <a:off x="1146810" y="2734945"/>
            <a:ext cx="323850" cy="665480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0" name="箭头: 下 7"/>
          <p:cNvSpPr/>
          <p:nvPr>
            <p:custDataLst>
              <p:tags r:id="rId3"/>
            </p:custDataLst>
          </p:nvPr>
        </p:nvSpPr>
        <p:spPr>
          <a:xfrm rot="10800000">
            <a:off x="4893945" y="2746375"/>
            <a:ext cx="323850" cy="665480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1" name="箭头: 下 7"/>
          <p:cNvSpPr/>
          <p:nvPr>
            <p:custDataLst>
              <p:tags r:id="rId4"/>
            </p:custDataLst>
          </p:nvPr>
        </p:nvSpPr>
        <p:spPr>
          <a:xfrm rot="10800000">
            <a:off x="8954135" y="2746375"/>
            <a:ext cx="323850" cy="665480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2" name="箭头: 下 7"/>
          <p:cNvSpPr/>
          <p:nvPr>
            <p:custDataLst>
              <p:tags r:id="rId5"/>
            </p:custDataLst>
          </p:nvPr>
        </p:nvSpPr>
        <p:spPr>
          <a:xfrm>
            <a:off x="2868295" y="3708400"/>
            <a:ext cx="323850" cy="665480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5" name="箭头: 下 7"/>
          <p:cNvSpPr/>
          <p:nvPr>
            <p:custDataLst>
              <p:tags r:id="rId6"/>
            </p:custDataLst>
          </p:nvPr>
        </p:nvSpPr>
        <p:spPr>
          <a:xfrm>
            <a:off x="6917055" y="3710305"/>
            <a:ext cx="323850" cy="665480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6" name="箭头: 下 7"/>
          <p:cNvSpPr/>
          <p:nvPr>
            <p:custDataLst>
              <p:tags r:id="rId7"/>
            </p:custDataLst>
          </p:nvPr>
        </p:nvSpPr>
        <p:spPr>
          <a:xfrm>
            <a:off x="10562590" y="3708400"/>
            <a:ext cx="323850" cy="665480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5178" y="139415"/>
            <a:ext cx="10555045" cy="493200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latin typeface="微软雅黑" panose="020B0503020204020204" pitchFamily="34" charset="-122"/>
                <a:sym typeface="微软雅黑" panose="020B0503020204020204" pitchFamily="34" charset="-122"/>
              </a:rPr>
              <a:t>赛昉科技产品布局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08D9-F0B1-D749-B2AB-825935940C7B}" type="slidenum">
              <a:rPr kumimoji="1"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9</a:t>
            </a:fld>
            <a:endParaRPr kumimoji="1"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42E820B0-3FB0-50CE-5A97-480FE8BE59C8}"/>
              </a:ext>
            </a:extLst>
          </p:cNvPr>
          <p:cNvGrpSpPr/>
          <p:nvPr/>
        </p:nvGrpSpPr>
        <p:grpSpPr>
          <a:xfrm>
            <a:off x="288814" y="685884"/>
            <a:ext cx="11145728" cy="5389433"/>
            <a:chOff x="816714" y="1077664"/>
            <a:chExt cx="10493535" cy="4948424"/>
          </a:xfrm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688B4C41-8C43-684B-7E76-C60C2981DB12}"/>
                </a:ext>
              </a:extLst>
            </p:cNvPr>
            <p:cNvCxnSpPr/>
            <p:nvPr/>
          </p:nvCxnSpPr>
          <p:spPr>
            <a:xfrm>
              <a:off x="2049789" y="1269315"/>
              <a:ext cx="9260460" cy="0"/>
            </a:xfrm>
            <a:prstGeom prst="line">
              <a:avLst/>
            </a:prstGeom>
            <a:ln w="28575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上箭头 8">
              <a:extLst>
                <a:ext uri="{FF2B5EF4-FFF2-40B4-BE49-F238E27FC236}">
                  <a16:creationId xmlns:a16="http://schemas.microsoft.com/office/drawing/2014/main" id="{90B38AB8-C1F3-3903-75AA-585B108EEFF0}"/>
                </a:ext>
              </a:extLst>
            </p:cNvPr>
            <p:cNvSpPr/>
            <p:nvPr/>
          </p:nvSpPr>
          <p:spPr>
            <a:xfrm>
              <a:off x="5180958" y="1077664"/>
              <a:ext cx="2455988" cy="4070594"/>
            </a:xfrm>
            <a:prstGeom prst="upArrow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59759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AB5EDEDC-C1B0-654E-76A2-B5646A03962C}"/>
                </a:ext>
              </a:extLst>
            </p:cNvPr>
            <p:cNvCxnSpPr/>
            <p:nvPr/>
          </p:nvCxnSpPr>
          <p:spPr>
            <a:xfrm>
              <a:off x="1924072" y="2278063"/>
              <a:ext cx="9367227" cy="0"/>
            </a:xfrm>
            <a:prstGeom prst="line">
              <a:avLst/>
            </a:prstGeom>
            <a:ln w="28575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FC8B5507-6C49-D54A-598D-EE30830DFFB9}"/>
                </a:ext>
              </a:extLst>
            </p:cNvPr>
            <p:cNvCxnSpPr/>
            <p:nvPr/>
          </p:nvCxnSpPr>
          <p:spPr>
            <a:xfrm flipV="1">
              <a:off x="1874595" y="3241496"/>
              <a:ext cx="9416704" cy="23992"/>
            </a:xfrm>
            <a:prstGeom prst="line">
              <a:avLst/>
            </a:prstGeom>
            <a:ln w="28575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A2396DE9-8670-83C5-B527-B0CBD10D3ADF}"/>
                </a:ext>
              </a:extLst>
            </p:cNvPr>
            <p:cNvCxnSpPr/>
            <p:nvPr/>
          </p:nvCxnSpPr>
          <p:spPr>
            <a:xfrm>
              <a:off x="2059949" y="4227513"/>
              <a:ext cx="9231350" cy="0"/>
            </a:xfrm>
            <a:prstGeom prst="line">
              <a:avLst/>
            </a:prstGeom>
            <a:ln w="28575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35C19E58-70EB-E879-0201-9922EA75AE19}"/>
                </a:ext>
              </a:extLst>
            </p:cNvPr>
            <p:cNvCxnSpPr/>
            <p:nvPr/>
          </p:nvCxnSpPr>
          <p:spPr>
            <a:xfrm>
              <a:off x="2600684" y="5147890"/>
              <a:ext cx="8699405" cy="0"/>
            </a:xfrm>
            <a:prstGeom prst="line">
              <a:avLst/>
            </a:prstGeom>
            <a:ln w="28575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流程图: 手动操作 9">
              <a:extLst>
                <a:ext uri="{FF2B5EF4-FFF2-40B4-BE49-F238E27FC236}">
                  <a16:creationId xmlns:a16="http://schemas.microsoft.com/office/drawing/2014/main" id="{C2DB1D40-70D5-F1BD-8D76-5D04EC1E97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0713" y="1262063"/>
              <a:ext cx="3847327" cy="2351087"/>
            </a:xfrm>
            <a:prstGeom prst="flowChartManualOperation">
              <a:avLst/>
            </a:prstGeom>
            <a:solidFill>
              <a:schemeClr val="accent1">
                <a:lumMod val="50000"/>
              </a:schemeClr>
            </a:solidFill>
            <a:ln w="571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11" name="流程图: 手动操作 10">
              <a:extLst>
                <a:ext uri="{FF2B5EF4-FFF2-40B4-BE49-F238E27FC236}">
                  <a16:creationId xmlns:a16="http://schemas.microsoft.com/office/drawing/2014/main" id="{C8E49203-44AC-66C1-A566-AEABDBA198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68213" y="2278063"/>
              <a:ext cx="3178176" cy="2076450"/>
            </a:xfrm>
            <a:prstGeom prst="flowChartManualOperation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12" name="流程图: 手动操作 11">
              <a:extLst>
                <a:ext uri="{FF2B5EF4-FFF2-40B4-BE49-F238E27FC236}">
                  <a16:creationId xmlns:a16="http://schemas.microsoft.com/office/drawing/2014/main" id="{4B3DE237-96D5-05D8-6582-D4BF72BFBB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55551" y="3265488"/>
              <a:ext cx="2590800" cy="1741487"/>
            </a:xfrm>
            <a:prstGeom prst="flowChartManualOperation">
              <a:avLst/>
            </a:prstGeom>
            <a:solidFill>
              <a:schemeClr val="accent5">
                <a:lumMod val="75000"/>
              </a:schemeClr>
            </a:solidFill>
            <a:ln w="571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13" name="流程图: 手动操作 12">
              <a:extLst>
                <a:ext uri="{FF2B5EF4-FFF2-40B4-BE49-F238E27FC236}">
                  <a16:creationId xmlns:a16="http://schemas.microsoft.com/office/drawing/2014/main" id="{31EFDFBD-1CD1-F329-A8FB-EED52FEE80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50299" y="4227513"/>
              <a:ext cx="2049072" cy="1330325"/>
            </a:xfrm>
            <a:prstGeom prst="flowChartManualOperation">
              <a:avLst/>
            </a:prstGeom>
            <a:solidFill>
              <a:schemeClr val="accent1"/>
            </a:solidFill>
            <a:ln w="571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15" name="流程图: 手动操作 14">
              <a:extLst>
                <a:ext uri="{FF2B5EF4-FFF2-40B4-BE49-F238E27FC236}">
                  <a16:creationId xmlns:a16="http://schemas.microsoft.com/office/drawing/2014/main" id="{F7C602FC-1A5A-E55A-C3C6-6AC3639A47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248" y="5147890"/>
              <a:ext cx="1522013" cy="805413"/>
            </a:xfrm>
            <a:prstGeom prst="flowChartManualOperation">
              <a:avLst/>
            </a:prstGeom>
            <a:solidFill>
              <a:srgbClr val="8FAADC"/>
            </a:solidFill>
            <a:ln w="571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16" name="文本框 71">
              <a:extLst>
                <a:ext uri="{FF2B5EF4-FFF2-40B4-BE49-F238E27FC236}">
                  <a16:creationId xmlns:a16="http://schemas.microsoft.com/office/drawing/2014/main" id="{7C1D4973-748A-7B6F-564D-263EAC280A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9426" y="1643063"/>
              <a:ext cx="1683543" cy="339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系统和产品</a:t>
              </a:r>
            </a:p>
          </p:txBody>
        </p:sp>
        <p:sp>
          <p:nvSpPr>
            <p:cNvPr id="37" name="文本框 29">
              <a:extLst>
                <a:ext uri="{FF2B5EF4-FFF2-40B4-BE49-F238E27FC236}">
                  <a16:creationId xmlns:a16="http://schemas.microsoft.com/office/drawing/2014/main" id="{3D4357BB-9BF8-C137-4E25-395054E117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9426" y="2571524"/>
              <a:ext cx="1683543" cy="339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开发板、生态</a:t>
              </a:r>
              <a:endParaRPr kumimoji="0" lang="zh-CN" altLang="en-US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8" name="文本框 31">
              <a:extLst>
                <a:ext uri="{FF2B5EF4-FFF2-40B4-BE49-F238E27FC236}">
                  <a16:creationId xmlns:a16="http://schemas.microsoft.com/office/drawing/2014/main" id="{5657FFB5-32CB-BE2E-BB4B-9FE4EAE3AC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9426" y="3529013"/>
              <a:ext cx="1683543" cy="339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芯片</a:t>
              </a:r>
            </a:p>
          </p:txBody>
        </p:sp>
        <p:sp>
          <p:nvSpPr>
            <p:cNvPr id="39" name="文本框 32">
              <a:extLst>
                <a:ext uri="{FF2B5EF4-FFF2-40B4-BE49-F238E27FC236}">
                  <a16:creationId xmlns:a16="http://schemas.microsoft.com/office/drawing/2014/main" id="{03FB51BF-9A6B-B9ED-E432-7A23D6A854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9949" y="4374560"/>
              <a:ext cx="2049072" cy="593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CPU</a:t>
              </a:r>
              <a:r>
                <a: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核、总线</a:t>
              </a:r>
              <a:endPara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（微架构）</a:t>
              </a:r>
              <a:endParaRPr kumimoji="0" lang="en-US" altLang="zh-CN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0" name="文本框 33">
              <a:extLst>
                <a:ext uri="{FF2B5EF4-FFF2-40B4-BE49-F238E27FC236}">
                  <a16:creationId xmlns:a16="http://schemas.microsoft.com/office/drawing/2014/main" id="{87889F8B-72D7-B95F-4266-2F37B8F292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1415" y="5257141"/>
              <a:ext cx="1288139" cy="593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指令集</a:t>
              </a:r>
              <a:endParaRPr lang="en-US" altLang="zh-CN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（</a:t>
              </a:r>
              <a:r>
                <a:rPr kumimoji="0" lang="en-US" altLang="zh-CN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ISA</a:t>
              </a:r>
              <a:r>
                <a:rPr kumimoji="0" lang="zh-CN" altLang="en-US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）</a:t>
              </a:r>
            </a:p>
          </p:txBody>
        </p:sp>
        <p:sp>
          <p:nvSpPr>
            <p:cNvPr id="41" name="文本框 124">
              <a:extLst>
                <a:ext uri="{FF2B5EF4-FFF2-40B4-BE49-F238E27FC236}">
                  <a16:creationId xmlns:a16="http://schemas.microsoft.com/office/drawing/2014/main" id="{B9BFE422-6DBF-90CE-FAE6-504E6AB1EF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3774" y="1619036"/>
              <a:ext cx="2203242" cy="508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u="none" strike="noStrike" kern="1200" cap="none" spc="0" normalizeH="0" baseline="0" noProof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携手</a:t>
              </a:r>
              <a:r>
                <a:rPr kumimoji="0" lang="en-US" altLang="zh-CN" u="none" strike="noStrike" kern="1200" cap="none" spc="0" normalizeH="0" baseline="0" noProof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RISC-V</a:t>
              </a:r>
              <a:r>
                <a:rPr kumimoji="0" lang="zh-CN" altLang="en-US" u="none" strike="noStrike" kern="1200" cap="none" spc="0" normalizeH="0" baseline="0" noProof="0" dirty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生态</a:t>
              </a:r>
              <a:r>
                <a:rPr kumimoji="0" lang="zh-CN" altLang="en-US" u="none" strike="noStrike" kern="1200" cap="none" spc="0" normalizeH="0" baseline="0" noProof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内厂商开发</a:t>
              </a:r>
              <a:endParaRPr kumimoji="0" lang="zh-CN" altLang="en-US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A6825E58-97E5-7DF1-B927-E96A937B37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7931" y="2582838"/>
              <a:ext cx="2289085" cy="508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u="none" strike="noStrike" kern="1200" cap="none" spc="0" normalizeH="0" baseline="0" noProof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与开源社区、生态合作伙伴共建</a:t>
              </a:r>
              <a:endParaRPr kumimoji="0" lang="zh-CN" altLang="en-US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3" name="文本框 128">
              <a:extLst>
                <a:ext uri="{FF2B5EF4-FFF2-40B4-BE49-F238E27FC236}">
                  <a16:creationId xmlns:a16="http://schemas.microsoft.com/office/drawing/2014/main" id="{2719F88F-5C4F-BA79-FF41-7457A30D70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4111" y="3463456"/>
              <a:ext cx="1787525" cy="508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u="none" strike="noStrike" kern="1200" cap="none" spc="0" normalizeH="0" baseline="0" noProof="0" dirty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赛昉</a:t>
              </a:r>
              <a:r>
                <a:rPr kumimoji="0" lang="zh-CN" altLang="en-US" u="none" strike="noStrike" kern="1200" cap="none" spc="0" normalizeH="0" baseline="0" noProof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独立设计</a:t>
              </a:r>
              <a:endParaRPr kumimoji="0" lang="en-US" altLang="zh-CN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>
                  <a:solidFill>
                    <a:srgbClr val="2F559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委托生产</a:t>
              </a:r>
              <a:endParaRPr kumimoji="0" lang="en-US" altLang="zh-CN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4" name="文本框 138">
              <a:extLst>
                <a:ext uri="{FF2B5EF4-FFF2-40B4-BE49-F238E27FC236}">
                  <a16:creationId xmlns:a16="http://schemas.microsoft.com/office/drawing/2014/main" id="{4BF025CB-3BCD-6963-9BD9-F58B3C17C6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4740" y="5517423"/>
              <a:ext cx="3052968" cy="508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RISC-V</a:t>
              </a:r>
              <a:r>
                <a:rPr kumimoji="0" lang="zh-CN" altLang="en-US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国际协会主导</a:t>
              </a:r>
              <a:endParaRPr kumimoji="0" lang="en-US" altLang="zh-CN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开发迭代</a:t>
              </a:r>
            </a:p>
          </p:txBody>
        </p:sp>
        <p:sp>
          <p:nvSpPr>
            <p:cNvPr id="45" name="文本框 144">
              <a:extLst>
                <a:ext uri="{FF2B5EF4-FFF2-40B4-BE49-F238E27FC236}">
                  <a16:creationId xmlns:a16="http://schemas.microsoft.com/office/drawing/2014/main" id="{953D1A73-FA6F-DED3-33B7-78E94E1A5B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2837" y="4591221"/>
              <a:ext cx="2302664" cy="254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u="none" strike="noStrike" kern="1200" cap="none" spc="0" normalizeH="0" baseline="0" noProof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赛昉</a:t>
              </a:r>
              <a:r>
                <a:rPr lang="zh-CN" altLang="en-US">
                  <a:solidFill>
                    <a:srgbClr val="2F559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自研</a:t>
              </a:r>
              <a:endParaRPr kumimoji="0" lang="zh-CN" altLang="en-US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6" name="文本框 138">
              <a:extLst>
                <a:ext uri="{FF2B5EF4-FFF2-40B4-BE49-F238E27FC236}">
                  <a16:creationId xmlns:a16="http://schemas.microsoft.com/office/drawing/2014/main" id="{B2219008-4215-BCDF-543B-015E449879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4175" y="3799861"/>
              <a:ext cx="563364" cy="1130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核</a:t>
              </a:r>
              <a:endParaRPr kumimoji="0" lang="en-US" altLang="zh-CN" sz="20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心</a:t>
              </a:r>
              <a:endParaRPr kumimoji="0" lang="en-US" altLang="zh-CN" sz="20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技</a:t>
              </a:r>
              <a:endParaRPr kumimoji="0" lang="en-US" altLang="zh-CN" sz="20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术</a:t>
              </a:r>
              <a:endParaRPr kumimoji="0" lang="en-US" altLang="zh-CN" sz="20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7" name="文本框 138">
              <a:extLst>
                <a:ext uri="{FF2B5EF4-FFF2-40B4-BE49-F238E27FC236}">
                  <a16:creationId xmlns:a16="http://schemas.microsoft.com/office/drawing/2014/main" id="{A5D3BA0A-85C0-A2F3-1A8E-4AAE237CDA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714" y="1999024"/>
              <a:ext cx="445155" cy="1130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垂直整合</a:t>
              </a:r>
              <a:endParaRPr kumimoji="0" lang="en-US" altLang="zh-CN" sz="20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8" name="文本框 20">
              <a:extLst>
                <a:ext uri="{FF2B5EF4-FFF2-40B4-BE49-F238E27FC236}">
                  <a16:creationId xmlns:a16="http://schemas.microsoft.com/office/drawing/2014/main" id="{74BC4F98-7B3A-0553-54C9-1309DFB881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82680" y="3585960"/>
              <a:ext cx="1487949" cy="312655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round/>
            </a:ln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昉</a:t>
              </a:r>
              <a:r>
                <a:rPr kumimoji="0" lang="en-US" altLang="zh-CN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·</a:t>
              </a:r>
              <a:r>
                <a:rPr kumimoji="0" lang="zh-CN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惊鸿系列</a:t>
              </a:r>
              <a:r>
                <a:rPr kumimoji="0" lang="en-US" altLang="zh-CN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SoC</a:t>
              </a:r>
            </a:p>
          </p:txBody>
        </p:sp>
        <p:sp>
          <p:nvSpPr>
            <p:cNvPr id="49" name="文本框 20">
              <a:extLst>
                <a:ext uri="{FF2B5EF4-FFF2-40B4-BE49-F238E27FC236}">
                  <a16:creationId xmlns:a16="http://schemas.microsoft.com/office/drawing/2014/main" id="{29D37A3A-C5B3-B26C-054A-8B1CAB8B0A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82680" y="4448130"/>
              <a:ext cx="1487949" cy="531513"/>
            </a:xfrm>
            <a:prstGeom prst="roundRect">
              <a:avLst>
                <a:gd name="adj" fmla="val 16667"/>
              </a:avLst>
            </a:prstGeom>
            <a:solidFill>
              <a:srgbClr val="2F5597"/>
            </a:solidFill>
            <a:ln w="19050">
              <a:noFill/>
              <a:round/>
            </a:ln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昉</a:t>
              </a:r>
              <a:r>
                <a:rPr kumimoji="0" lang="en-US" altLang="zh-CN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·</a:t>
              </a:r>
              <a:r>
                <a:rPr kumimoji="0" lang="zh-CN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天枢 </a:t>
              </a:r>
              <a:r>
                <a:rPr kumimoji="0" lang="en-US" altLang="zh-CN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CPU</a:t>
              </a:r>
              <a:r>
                <a:rPr kumimoji="0" lang="zh-CN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核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昉</a:t>
              </a:r>
              <a:r>
                <a:rPr kumimoji="0" lang="en-US" altLang="zh-CN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·</a:t>
              </a:r>
              <a:r>
                <a:rPr kumimoji="0" lang="zh-CN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星链 总线</a:t>
              </a:r>
            </a:p>
          </p:txBody>
        </p:sp>
        <p:sp>
          <p:nvSpPr>
            <p:cNvPr id="50" name="文本框 20">
              <a:extLst>
                <a:ext uri="{FF2B5EF4-FFF2-40B4-BE49-F238E27FC236}">
                  <a16:creationId xmlns:a16="http://schemas.microsoft.com/office/drawing/2014/main" id="{11ABB136-3F3E-1901-20E0-F058A7E632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36377" y="2478191"/>
              <a:ext cx="1487949" cy="531513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round/>
            </a:ln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昉</a:t>
              </a:r>
              <a:r>
                <a:rPr kumimoji="0" lang="en-US" altLang="zh-CN" sz="14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·</a:t>
              </a:r>
              <a:r>
                <a:rPr kumimoji="0" lang="zh-CN" altLang="en-US" sz="14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星光 </a:t>
              </a:r>
              <a:r>
                <a:rPr kumimoji="0" lang="en-US" altLang="zh-CN" sz="14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2</a:t>
              </a:r>
              <a:r>
                <a:rPr kumimoji="0" lang="zh-CN" altLang="en-US" sz="14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单板</a:t>
              </a:r>
              <a:br>
                <a:rPr kumimoji="0" lang="en-US" altLang="zh-CN" sz="14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</a:br>
              <a:r>
                <a:rPr kumimoji="0" lang="zh-CN" altLang="en-US" sz="14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计算机</a:t>
              </a:r>
            </a:p>
          </p:txBody>
        </p:sp>
        <p:sp>
          <p:nvSpPr>
            <p:cNvPr id="51" name="文本框 20">
              <a:extLst>
                <a:ext uri="{FF2B5EF4-FFF2-40B4-BE49-F238E27FC236}">
                  <a16:creationId xmlns:a16="http://schemas.microsoft.com/office/drawing/2014/main" id="{40761213-57DC-DD5D-72A1-2A72A792F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36377" y="1546623"/>
              <a:ext cx="1487949" cy="531513"/>
            </a:xfrm>
            <a:prstGeom prst="roundRect">
              <a:avLst>
                <a:gd name="adj" fmla="val 16667"/>
              </a:avLst>
            </a:prstGeom>
            <a:solidFill>
              <a:srgbClr val="2F5597"/>
            </a:solidFill>
            <a:ln w="19050">
              <a:noFill/>
              <a:round/>
            </a:ln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网关、</a:t>
              </a:r>
              <a:r>
                <a:rPr kumimoji="0" lang="en-US" altLang="zh-CN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PC</a:t>
              </a:r>
              <a:r>
                <a:rPr kumimoji="0" lang="zh-CN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、</a:t>
              </a:r>
              <a:endPara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微软雅黑" panose="020B0503020204020204" pitchFamily="34" charset="-122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云电脑、</a:t>
              </a:r>
              <a:r>
                <a:rPr kumimoji="0" lang="en-US" altLang="zh-CN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13833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37ef33ad-325e-480b-bfea-46684073dd51"/>
  <p:tag name="COMMONDATA" val="eyJoZGlkIjoiOGU3NzUzOGI1MzE5NDVhYzhlYTAxN2E5YWM2ZDEzN2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20201494_4*m_i*1_1"/>
  <p:tag name="KSO_WM_TEMPLATE_CATEGORY" val="diagram"/>
  <p:tag name="KSO_WM_TEMPLATE_INDEX" val="20201494"/>
  <p:tag name="KSO_WM_UNIT_LAYERLEVEL" val="1_1"/>
  <p:tag name="KSO_WM_TAG_VERSION" val="1.0"/>
  <p:tag name="KSO_WM_BEAUTIFY_FLAG" val=""/>
  <p:tag name="KSO_WM_UNIT_FILL_FORE_SCHEMECOLOR_INDEX" val="5"/>
  <p:tag name="KSO_WM_UNIT_FILL_TYPE" val="1"/>
  <p:tag name="KSO_WM_UNIT_USESOURCEFORMAT_APPLY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</TotalTime>
  <Words>1934</Words>
  <Application>Microsoft Office PowerPoint</Application>
  <PresentationFormat>宽屏</PresentationFormat>
  <Paragraphs>301</Paragraphs>
  <Slides>27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6" baseType="lpstr">
      <vt:lpstr>system-ui</vt:lpstr>
      <vt:lpstr>阿里巴巴普惠体 R</vt:lpstr>
      <vt:lpstr>等线</vt:lpstr>
      <vt:lpstr>黑体</vt:lpstr>
      <vt:lpstr>微软雅黑</vt:lpstr>
      <vt:lpstr>Arial</vt:lpstr>
      <vt:lpstr>Calibri</vt:lpstr>
      <vt:lpstr>Wingdings</vt:lpstr>
      <vt:lpstr>Office 主题​​</vt:lpstr>
      <vt:lpstr>RISC-V开放硬件平台 与开源生态社区建设</vt:lpstr>
      <vt:lpstr>PowerPoint 演示文稿</vt:lpstr>
      <vt:lpstr>PowerPoint 演示文稿</vt:lpstr>
      <vt:lpstr>PowerPoint 演示文稿</vt:lpstr>
      <vt:lpstr>RISC-V发展现状</vt:lpstr>
      <vt:lpstr>赛昉科技简介</vt:lpstr>
      <vt:lpstr>赛昉科技：中国RISC-V软硬件生态领导者</vt:lpstr>
      <vt:lpstr>赛昉科技发展历程</vt:lpstr>
      <vt:lpstr>赛昉科技产品布局</vt:lpstr>
      <vt:lpstr>RISC-V芯片平台 - JH7110</vt:lpstr>
      <vt:lpstr>RISC-V开发板-昉·星光 2单板计算机</vt:lpstr>
      <vt:lpstr>赛昉的开源贡献</vt:lpstr>
      <vt:lpstr>社区主导的开源贡献</vt:lpstr>
      <vt:lpstr>加入开源芯片社区</vt:lpstr>
      <vt:lpstr>为什么要做开源社区</vt:lpstr>
      <vt:lpstr>社区开源原则</vt:lpstr>
      <vt:lpstr>赛昉科技自建开源社区 RVspace</vt:lpstr>
      <vt:lpstr>RVspace开源社区板块划分理念</vt:lpstr>
      <vt:lpstr>RVspace开源社区模块架构介绍</vt:lpstr>
      <vt:lpstr>                                        (https://rvspace.org) </vt:lpstr>
      <vt:lpstr>基于赛昉科技硬件平台的开源项目</vt:lpstr>
      <vt:lpstr>基于赛昉科技硬件平台的开源项目</vt:lpstr>
      <vt:lpstr>基于赛昉科技硬件平台的开源项目</vt:lpstr>
      <vt:lpstr>基于赛昉科技硬件平台的开源项目</vt:lpstr>
      <vt:lpstr>基于赛昉科技硬件平台的开源项目</vt:lpstr>
      <vt:lpstr>RVspace 开源社区等你来体验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第七届中国开源年会 通用PPT模板</dc:title>
  <dc:creator>Teatee Grace</dc:creator>
  <cp:lastModifiedBy>Allen Xue</cp:lastModifiedBy>
  <cp:revision>136</cp:revision>
  <dcterms:created xsi:type="dcterms:W3CDTF">2022-06-28T09:26:00Z</dcterms:created>
  <dcterms:modified xsi:type="dcterms:W3CDTF">2023-10-25T05:49:33Z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C8A33F8E81B9421595D2527E982A8F26_13</vt:lpwstr>
  </property>
  <property fmtid="{D5CDD505-2E9C-101B-9397-08002B2CF9AE}" pid="3" name="KSOProductBuildVer">
    <vt:lpwstr>2052-11.1.0.12155</vt:lpwstr>
  </property>
</Properties>
</file>