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heme/theme2.xml" ContentType="application/vnd.openxmlformats-officedocument.them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873" r:id="rId2"/>
    <p:sldId id="258" r:id="rId3"/>
    <p:sldId id="877" r:id="rId4"/>
    <p:sldId id="874" r:id="rId5"/>
    <p:sldId id="851" r:id="rId6"/>
    <p:sldId id="875" r:id="rId7"/>
    <p:sldId id="878" r:id="rId8"/>
    <p:sldId id="852" r:id="rId9"/>
    <p:sldId id="853" r:id="rId10"/>
    <p:sldId id="854" r:id="rId11"/>
    <p:sldId id="856" r:id="rId12"/>
    <p:sldId id="857" r:id="rId13"/>
    <p:sldId id="858" r:id="rId14"/>
    <p:sldId id="859" r:id="rId15"/>
    <p:sldId id="860" r:id="rId16"/>
    <p:sldId id="861" r:id="rId17"/>
    <p:sldId id="862" r:id="rId18"/>
    <p:sldId id="863" r:id="rId19"/>
    <p:sldId id="865" r:id="rId20"/>
    <p:sldId id="876" r:id="rId21"/>
    <p:sldId id="849" r:id="rId22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833D"/>
    <a:srgbClr val="0075BB"/>
    <a:srgbClr val="FFC000"/>
    <a:srgbClr val="E27A31"/>
    <a:srgbClr val="F15F41"/>
    <a:srgbClr val="445185"/>
    <a:srgbClr val="A5D7F2"/>
    <a:srgbClr val="FFE5CB"/>
    <a:srgbClr val="6EAAC6"/>
    <a:srgbClr val="5AB0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72" autoAdjust="0"/>
    <p:restoredTop sz="94660"/>
  </p:normalViewPr>
  <p:slideViewPr>
    <p:cSldViewPr snapToGrid="0">
      <p:cViewPr varScale="1">
        <p:scale>
          <a:sx n="69" d="100"/>
          <a:sy n="69" d="100"/>
        </p:scale>
        <p:origin x="28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C20CB-3250-4EB1-88FD-D95887C63C53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AF1ADF-B09C-4EA2-B027-1DD176C989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9.xml"/><Relationship Id="rId7" Type="http://schemas.openxmlformats.org/officeDocument/2006/relationships/image" Target="../media/image2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10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18.xml"/><Relationship Id="rId7" Type="http://schemas.openxmlformats.org/officeDocument/2006/relationships/image" Target="../media/image6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2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9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tags" Target="../tags/tag32.xml"/><Relationship Id="rId18" Type="http://schemas.openxmlformats.org/officeDocument/2006/relationships/image" Target="../media/image2.png"/><Relationship Id="rId3" Type="http://schemas.openxmlformats.org/officeDocument/2006/relationships/tags" Target="../tags/tag22.xml"/><Relationship Id="rId21" Type="http://schemas.openxmlformats.org/officeDocument/2006/relationships/image" Target="../media/image12.jpeg"/><Relationship Id="rId7" Type="http://schemas.openxmlformats.org/officeDocument/2006/relationships/tags" Target="../tags/tag26.xml"/><Relationship Id="rId12" Type="http://schemas.openxmlformats.org/officeDocument/2006/relationships/tags" Target="../tags/tag31.xml"/><Relationship Id="rId17" Type="http://schemas.openxmlformats.org/officeDocument/2006/relationships/image" Target="../media/image5.png"/><Relationship Id="rId2" Type="http://schemas.openxmlformats.org/officeDocument/2006/relationships/tags" Target="../tags/tag21.xml"/><Relationship Id="rId16" Type="http://schemas.openxmlformats.org/officeDocument/2006/relationships/image" Target="../media/image11.png"/><Relationship Id="rId20" Type="http://schemas.openxmlformats.org/officeDocument/2006/relationships/image" Target="../media/image7.png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5" Type="http://schemas.openxmlformats.org/officeDocument/2006/relationships/tags" Target="../tags/tag24.xml"/><Relationship Id="rId15" Type="http://schemas.openxmlformats.org/officeDocument/2006/relationships/slideMaster" Target="../slideMasters/slideMaster1.xml"/><Relationship Id="rId10" Type="http://schemas.openxmlformats.org/officeDocument/2006/relationships/tags" Target="../tags/tag29.xml"/><Relationship Id="rId19" Type="http://schemas.openxmlformats.org/officeDocument/2006/relationships/image" Target="../media/image6.png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tags" Target="../tags/tag3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756920" y="2160905"/>
            <a:ext cx="6134735" cy="1325880"/>
          </a:xfrm>
        </p:spPr>
        <p:txBody>
          <a:bodyPr/>
          <a:lstStyle>
            <a:lvl1pPr>
              <a:defRPr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defRPr>
            </a:lvl1pPr>
          </a:lstStyle>
          <a:p>
            <a:r>
              <a:rPr lang="zh-CN" altLang="en-US"/>
              <a:t>单击此处编辑</a:t>
            </a:r>
            <a:br>
              <a:rPr lang="zh-CN" altLang="en-US"/>
            </a:br>
            <a:r>
              <a:rPr lang="zh-CN" altLang="en-US"/>
              <a:t>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9A3A-7869-41F2-BAD1-8578154A79BE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3A48-C316-4AA3-8E4E-4433376E065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24" name="图片 23" descr="LOGO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38200" y="534670"/>
            <a:ext cx="1807845" cy="608965"/>
          </a:xfrm>
          <a:prstGeom prst="rect">
            <a:avLst/>
          </a:prstGeom>
        </p:spPr>
      </p:pic>
      <p:sp>
        <p:nvSpPr>
          <p:cNvPr id="6" name="副标题 5"/>
          <p:cNvSpPr>
            <a:spLocks noGrp="1"/>
          </p:cNvSpPr>
          <p:nvPr>
            <p:ph type="subTitle" idx="1"/>
          </p:nvPr>
        </p:nvSpPr>
        <p:spPr>
          <a:xfrm>
            <a:off x="756920" y="3779520"/>
            <a:ext cx="6135370" cy="86614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gradFill>
          <a:gsLst>
            <a:gs pos="100000">
              <a:srgbClr val="FFF0E1"/>
            </a:gs>
            <a:gs pos="0">
              <a:srgbClr val="B5DEF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1"/>
          <p:cNvPicPr>
            <a:picLocks noChangeAspect="1"/>
          </p:cNvPicPr>
          <p:nvPr userDrawn="1"/>
        </p:nvPicPr>
        <p:blipFill>
          <a:blip r:embed="rId4">
            <a:alphaModFix amt="23000"/>
          </a:blip>
          <a:stretch>
            <a:fillRect/>
          </a:stretch>
        </p:blipFill>
        <p:spPr>
          <a:xfrm>
            <a:off x="3669665" y="-635"/>
            <a:ext cx="8421370" cy="6858000"/>
          </a:xfrm>
          <a:prstGeom prst="rect">
            <a:avLst/>
          </a:prstGeom>
        </p:spPr>
      </p:pic>
      <p:pic>
        <p:nvPicPr>
          <p:cNvPr id="24" name="图片 23" descr="LOGO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364345" y="561975"/>
            <a:ext cx="1807845" cy="608965"/>
          </a:xfrm>
          <a:prstGeom prst="rect">
            <a:avLst/>
          </a:prstGeom>
        </p:spPr>
      </p:pic>
      <p:pic>
        <p:nvPicPr>
          <p:cNvPr id="21" name="图片 20" descr="人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138160" y="2495550"/>
            <a:ext cx="3727450" cy="4387215"/>
          </a:xfrm>
          <a:prstGeom prst="rect">
            <a:avLst/>
          </a:prstGeom>
        </p:spPr>
      </p:pic>
      <p:sp>
        <p:nvSpPr>
          <p:cNvPr id="8" name="内容占位符 7"/>
          <p:cNvSpPr>
            <a:spLocks noGrp="1"/>
          </p:cNvSpPr>
          <p:nvPr>
            <p:ph idx="13"/>
          </p:nvPr>
        </p:nvSpPr>
        <p:spPr>
          <a:xfrm>
            <a:off x="838200" y="561340"/>
            <a:ext cx="6901815" cy="561594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pic>
        <p:nvPicPr>
          <p:cNvPr id="23" name="图片 22" descr="小O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833100" y="3560445"/>
            <a:ext cx="547370" cy="617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9A3A-7869-41F2-BAD1-8578154A79BE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3A48-C316-4AA3-8E4E-4433376E065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24" name="图片 23" descr="LOGO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364345" y="561975"/>
            <a:ext cx="1807845" cy="608965"/>
          </a:xfrm>
          <a:prstGeom prst="rect">
            <a:avLst/>
          </a:prstGeom>
        </p:spPr>
      </p:pic>
      <p:sp>
        <p:nvSpPr>
          <p:cNvPr id="9" name="椭圆 8"/>
          <p:cNvSpPr/>
          <p:nvPr userDrawn="1">
            <p:custDataLst>
              <p:tags r:id="rId2"/>
            </p:custDataLst>
          </p:nvPr>
        </p:nvSpPr>
        <p:spPr>
          <a:xfrm rot="5400000">
            <a:off x="1524000" y="1546860"/>
            <a:ext cx="213360" cy="213360"/>
          </a:xfrm>
          <a:prstGeom prst="ellipse">
            <a:avLst/>
          </a:prstGeom>
          <a:gradFill>
            <a:gsLst>
              <a:gs pos="0">
                <a:srgbClr val="F1B994"/>
              </a:gs>
              <a:gs pos="71000">
                <a:srgbClr val="FA998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 userDrawn="1">
            <p:custDataLst>
              <p:tags r:id="rId3"/>
            </p:custDataLst>
          </p:nvPr>
        </p:nvSpPr>
        <p:spPr>
          <a:xfrm rot="19860000">
            <a:off x="7407275" y="5708015"/>
            <a:ext cx="220345" cy="220345"/>
          </a:xfrm>
          <a:prstGeom prst="ellipse">
            <a:avLst/>
          </a:prstGeom>
          <a:gradFill>
            <a:gsLst>
              <a:gs pos="0">
                <a:srgbClr val="F1B994"/>
              </a:gs>
              <a:gs pos="71000">
                <a:srgbClr val="F16E5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0" name="图片 39" descr="山3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352915" y="5782310"/>
            <a:ext cx="3825875" cy="1066165"/>
          </a:xfrm>
          <a:prstGeom prst="rect">
            <a:avLst/>
          </a:prstGeom>
        </p:spPr>
      </p:pic>
      <p:pic>
        <p:nvPicPr>
          <p:cNvPr id="41" name="图片 40" descr="山2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 flipH="1">
            <a:off x="635" y="4455160"/>
            <a:ext cx="2573020" cy="2484755"/>
          </a:xfrm>
          <a:prstGeom prst="rect">
            <a:avLst/>
          </a:prstGeom>
        </p:spPr>
      </p:pic>
      <p:sp>
        <p:nvSpPr>
          <p:cNvPr id="6" name="椭圆 5"/>
          <p:cNvSpPr/>
          <p:nvPr userDrawn="1">
            <p:custDataLst>
              <p:tags r:id="rId5"/>
            </p:custDataLst>
          </p:nvPr>
        </p:nvSpPr>
        <p:spPr>
          <a:xfrm rot="15300000">
            <a:off x="11108690" y="2081530"/>
            <a:ext cx="220345" cy="220345"/>
          </a:xfrm>
          <a:prstGeom prst="ellipse">
            <a:avLst/>
          </a:prstGeom>
          <a:gradFill>
            <a:gsLst>
              <a:gs pos="0">
                <a:srgbClr val="FFD3B4"/>
              </a:gs>
              <a:gs pos="71000">
                <a:srgbClr val="FFE8B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9A3A-7869-41F2-BAD1-8578154A79BE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3A48-C316-4AA3-8E4E-4433376E065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 descr="山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182870"/>
            <a:ext cx="2282190" cy="1675130"/>
          </a:xfrm>
          <a:prstGeom prst="rect">
            <a:avLst/>
          </a:prstGeom>
        </p:spPr>
      </p:pic>
      <p:pic>
        <p:nvPicPr>
          <p:cNvPr id="14" name="图片 13" descr="山3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301355" y="5865495"/>
            <a:ext cx="3562350" cy="992505"/>
          </a:xfrm>
          <a:prstGeom prst="rect">
            <a:avLst/>
          </a:prstGeom>
        </p:spPr>
      </p:pic>
      <p:pic>
        <p:nvPicPr>
          <p:cNvPr id="20" name="图片 19" descr="山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738485" y="4309110"/>
            <a:ext cx="1453515" cy="25488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906" y="351617"/>
            <a:ext cx="1824752" cy="498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gradFill>
          <a:gsLst>
            <a:gs pos="100000">
              <a:srgbClr val="B7DFF4"/>
            </a:gs>
            <a:gs pos="0">
              <a:srgbClr val="FEF0E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9A3A-7869-41F2-BAD1-8578154A79BE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3A48-C316-4AA3-8E4E-4433376E065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24" name="图片 23" descr="LOGO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364345" y="561975"/>
            <a:ext cx="1807845" cy="608965"/>
          </a:xfrm>
          <a:prstGeom prst="rect">
            <a:avLst/>
          </a:prstGeom>
        </p:spPr>
      </p:pic>
      <p:pic>
        <p:nvPicPr>
          <p:cNvPr id="21" name="图片 20" descr="人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6"/>
          <a:srcRect r="57922" b="63188"/>
          <a:stretch>
            <a:fillRect/>
          </a:stretch>
        </p:blipFill>
        <p:spPr>
          <a:xfrm>
            <a:off x="9862820" y="4866005"/>
            <a:ext cx="1934845" cy="1991995"/>
          </a:xfrm>
          <a:prstGeom prst="rect">
            <a:avLst/>
          </a:prstGeom>
        </p:spPr>
      </p:pic>
      <p:pic>
        <p:nvPicPr>
          <p:cNvPr id="42" name="图片 41" descr="山5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 flipH="1">
            <a:off x="-104775" y="5579110"/>
            <a:ext cx="3269615" cy="21659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gradFill>
          <a:gsLst>
            <a:gs pos="0">
              <a:schemeClr val="bg1"/>
            </a:gs>
            <a:gs pos="100000">
              <a:srgbClr val="FFD8B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45185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solidFill>
                  <a:srgbClr val="445185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9A3A-7869-41F2-BAD1-8578154A79BE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3A48-C316-4AA3-8E4E-4433376E065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24" name="图片 23" descr="LOGO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364345" y="561975"/>
            <a:ext cx="1807845" cy="608965"/>
          </a:xfrm>
          <a:prstGeom prst="rect">
            <a:avLst/>
          </a:prstGeom>
        </p:spPr>
      </p:pic>
      <p:pic>
        <p:nvPicPr>
          <p:cNvPr id="7" name="图片 6" descr="山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352915" y="5791835"/>
            <a:ext cx="3825875" cy="1066165"/>
          </a:xfrm>
          <a:prstGeom prst="rect">
            <a:avLst/>
          </a:prstGeom>
        </p:spPr>
      </p:pic>
      <p:pic>
        <p:nvPicPr>
          <p:cNvPr id="8" name="图片 7" descr="山1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5182870"/>
            <a:ext cx="2282190" cy="1675130"/>
          </a:xfrm>
          <a:prstGeom prst="rect">
            <a:avLst/>
          </a:prstGeom>
        </p:spPr>
      </p:pic>
      <p:sp>
        <p:nvSpPr>
          <p:cNvPr id="19" name="椭圆 18"/>
          <p:cNvSpPr/>
          <p:nvPr userDrawn="1">
            <p:custDataLst>
              <p:tags r:id="rId2"/>
            </p:custDataLst>
          </p:nvPr>
        </p:nvSpPr>
        <p:spPr>
          <a:xfrm rot="19860000">
            <a:off x="11713845" y="2876550"/>
            <a:ext cx="220345" cy="220345"/>
          </a:xfrm>
          <a:prstGeom prst="ellipse">
            <a:avLst/>
          </a:prstGeom>
          <a:gradFill>
            <a:gsLst>
              <a:gs pos="0">
                <a:srgbClr val="FFD3A7"/>
              </a:gs>
              <a:gs pos="71000">
                <a:srgbClr val="FFAF7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 userDrawn="1">
            <p:custDataLst>
              <p:tags r:id="rId3"/>
            </p:custDataLst>
          </p:nvPr>
        </p:nvSpPr>
        <p:spPr>
          <a:xfrm rot="5400000">
            <a:off x="7940040" y="365125"/>
            <a:ext cx="213360" cy="213360"/>
          </a:xfrm>
          <a:prstGeom prst="ellipse">
            <a:avLst/>
          </a:prstGeom>
          <a:gradFill>
            <a:gsLst>
              <a:gs pos="0">
                <a:srgbClr val="F1B994"/>
              </a:gs>
              <a:gs pos="71000">
                <a:srgbClr val="FA998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 userDrawn="1">
            <p:custDataLst>
              <p:tags r:id="rId4"/>
            </p:custDataLst>
          </p:nvPr>
        </p:nvSpPr>
        <p:spPr>
          <a:xfrm rot="15300000">
            <a:off x="1004570" y="3891280"/>
            <a:ext cx="220345" cy="220345"/>
          </a:xfrm>
          <a:prstGeom prst="ellipse">
            <a:avLst/>
          </a:prstGeom>
          <a:gradFill>
            <a:gsLst>
              <a:gs pos="0">
                <a:srgbClr val="FFD3B4"/>
              </a:gs>
              <a:gs pos="71000">
                <a:srgbClr val="FFE8B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gradFill>
          <a:gsLst>
            <a:gs pos="100000">
              <a:srgbClr val="FFF0E1"/>
            </a:gs>
            <a:gs pos="0">
              <a:srgbClr val="B5DEF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50"/>
          <p:cNvSpPr/>
          <p:nvPr userDrawn="1">
            <p:custDataLst>
              <p:tags r:id="rId1"/>
            </p:custDataLst>
          </p:nvPr>
        </p:nvSpPr>
        <p:spPr>
          <a:xfrm>
            <a:off x="1011945" y="3774594"/>
            <a:ext cx="2672080" cy="1383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微信公众号：开源社</a:t>
            </a:r>
            <a:r>
              <a:rPr 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KAIYUANSHE</a:t>
            </a:r>
          </a:p>
          <a:p>
            <a:pPr algn="l">
              <a:lnSpc>
                <a:spcPct val="150000"/>
              </a:lnSpc>
            </a:pP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视频号：开源社</a:t>
            </a:r>
            <a:r>
              <a:rPr 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KAIYUANSHE</a:t>
            </a:r>
          </a:p>
          <a:p>
            <a:pPr algn="l">
              <a:lnSpc>
                <a:spcPct val="150000"/>
              </a:lnSpc>
            </a:pP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新浪微博：开源社</a:t>
            </a:r>
          </a:p>
          <a:p>
            <a:pPr algn="l">
              <a:lnSpc>
                <a:spcPct val="150000"/>
              </a:lnSpc>
            </a:pPr>
            <a:r>
              <a:rPr 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B</a:t>
            </a: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站：</a:t>
            </a: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开源社</a:t>
            </a:r>
            <a:r>
              <a:rPr 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KAIYUANSHE</a:t>
            </a:r>
            <a:endParaRPr lang="zh-CN" altLang="en-US" sz="1400" kern="17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0" name="Rectangle 50"/>
          <p:cNvSpPr/>
          <p:nvPr userDrawn="1">
            <p:custDataLst>
              <p:tags r:id="rId2"/>
            </p:custDataLst>
          </p:nvPr>
        </p:nvSpPr>
        <p:spPr>
          <a:xfrm>
            <a:off x="4531809" y="3774594"/>
            <a:ext cx="2405380" cy="1383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简书：开源社</a:t>
            </a:r>
          </a:p>
          <a:p>
            <a:pPr>
              <a:lnSpc>
                <a:spcPct val="150000"/>
              </a:lnSpc>
            </a:pP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头条：开源社</a:t>
            </a:r>
          </a:p>
          <a:p>
            <a:pPr>
              <a:lnSpc>
                <a:spcPct val="150000"/>
              </a:lnSpc>
            </a:pPr>
            <a:r>
              <a:rPr lang="en-US" altLang="zh-CN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Facebook</a:t>
            </a: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</a:t>
            </a:r>
            <a:r>
              <a:rPr lang="en-US" altLang="zh-CN" sz="1400" kern="1700" dirty="0" err="1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KaiyuansheChina</a:t>
            </a:r>
            <a:endParaRPr lang="en-US" altLang="zh-CN" sz="1400" kern="17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Twitter</a:t>
            </a: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：开源社</a:t>
            </a:r>
            <a:r>
              <a:rPr lang="en-US" altLang="zh-CN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KAIYUANSHE</a:t>
            </a:r>
          </a:p>
        </p:txBody>
      </p:sp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8108603" y="3774203"/>
            <a:ext cx="1400896" cy="14014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/>
          <p:cNvSpPr txBox="1"/>
          <p:nvPr>
            <p:custDataLst>
              <p:tags r:id="rId4"/>
            </p:custDataLst>
          </p:nvPr>
        </p:nvSpPr>
        <p:spPr>
          <a:xfrm>
            <a:off x="8078470" y="5219935"/>
            <a:ext cx="1470025" cy="245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扫码关注开源社公众号</a:t>
            </a:r>
          </a:p>
        </p:txBody>
      </p:sp>
      <p:pic>
        <p:nvPicPr>
          <p:cNvPr id="38" name="图片 3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738" y="3787206"/>
            <a:ext cx="1379035" cy="1379534"/>
          </a:xfrm>
          <a:prstGeom prst="rect">
            <a:avLst/>
          </a:prstGeom>
        </p:spPr>
      </p:pic>
      <p:pic>
        <p:nvPicPr>
          <p:cNvPr id="14" name="图片 13" descr="小O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/>
          <a:stretch>
            <a:fillRect/>
          </a:stretch>
        </p:blipFill>
        <p:spPr>
          <a:xfrm rot="20940000">
            <a:off x="8539330" y="3173095"/>
            <a:ext cx="579029" cy="653121"/>
          </a:xfrm>
          <a:prstGeom prst="rect">
            <a:avLst/>
          </a:prstGeom>
        </p:spPr>
      </p:pic>
      <p:pic>
        <p:nvPicPr>
          <p:cNvPr id="24" name="图片 23" descr="LOGO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9364345" y="561975"/>
            <a:ext cx="1807845" cy="608965"/>
          </a:xfrm>
          <a:prstGeom prst="rect">
            <a:avLst/>
          </a:prstGeom>
        </p:spPr>
      </p:pic>
      <p:sp>
        <p:nvSpPr>
          <p:cNvPr id="19" name="椭圆 18"/>
          <p:cNvSpPr/>
          <p:nvPr userDrawn="1">
            <p:custDataLst>
              <p:tags r:id="rId8"/>
            </p:custDataLst>
          </p:nvPr>
        </p:nvSpPr>
        <p:spPr>
          <a:xfrm rot="1980000">
            <a:off x="7983220" y="1541780"/>
            <a:ext cx="300355" cy="306705"/>
          </a:xfrm>
          <a:prstGeom prst="ellipse">
            <a:avLst/>
          </a:prstGeom>
          <a:gradFill>
            <a:gsLst>
              <a:gs pos="10000">
                <a:srgbClr val="A5D7F2"/>
              </a:gs>
              <a:gs pos="84000">
                <a:srgbClr val="36A9E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椭圆 1"/>
          <p:cNvSpPr/>
          <p:nvPr userDrawn="1">
            <p:custDataLst>
              <p:tags r:id="rId9"/>
            </p:custDataLst>
          </p:nvPr>
        </p:nvSpPr>
        <p:spPr>
          <a:xfrm rot="15300000">
            <a:off x="11022330" y="2157730"/>
            <a:ext cx="292100" cy="292100"/>
          </a:xfrm>
          <a:prstGeom prst="ellipse">
            <a:avLst/>
          </a:prstGeom>
          <a:gradFill>
            <a:gsLst>
              <a:gs pos="0">
                <a:srgbClr val="FFD3B4"/>
              </a:gs>
              <a:gs pos="71000">
                <a:srgbClr val="FFE8B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 descr="山3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19"/>
          <a:stretch>
            <a:fillRect/>
          </a:stretch>
        </p:blipFill>
        <p:spPr>
          <a:xfrm flipH="1">
            <a:off x="-706755" y="5791835"/>
            <a:ext cx="3825875" cy="1066165"/>
          </a:xfrm>
          <a:prstGeom prst="rect">
            <a:avLst/>
          </a:prstGeom>
        </p:spPr>
      </p:pic>
      <p:sp>
        <p:nvSpPr>
          <p:cNvPr id="15" name="椭圆 14"/>
          <p:cNvSpPr/>
          <p:nvPr userDrawn="1">
            <p:custDataLst>
              <p:tags r:id="rId11"/>
            </p:custDataLst>
          </p:nvPr>
        </p:nvSpPr>
        <p:spPr>
          <a:xfrm rot="5400000">
            <a:off x="3344545" y="5866130"/>
            <a:ext cx="272415" cy="272415"/>
          </a:xfrm>
          <a:prstGeom prst="ellipse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71000">
                <a:srgbClr val="B7DFF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图片 19" descr="山2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10738485" y="4728210"/>
            <a:ext cx="1453515" cy="254889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>
            <p:custDataLst>
              <p:tags r:id="rId13"/>
            </p:custDataLst>
          </p:nvPr>
        </p:nvSpPr>
        <p:spPr>
          <a:xfrm>
            <a:off x="9744364" y="5224380"/>
            <a:ext cx="18195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 dirty="0">
                <a:solidFill>
                  <a:srgbClr val="445185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扫码关注 </a:t>
            </a:r>
            <a:r>
              <a:rPr lang="en-US" altLang="zh-CN" sz="1000" dirty="0" err="1">
                <a:solidFill>
                  <a:srgbClr val="445185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KaiwuDB</a:t>
            </a:r>
            <a:r>
              <a:rPr lang="en-US" altLang="zh-CN" sz="1000" dirty="0">
                <a:solidFill>
                  <a:srgbClr val="445185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 </a:t>
            </a:r>
            <a:r>
              <a:rPr lang="zh-CN" altLang="en-US" sz="1000" dirty="0">
                <a:solidFill>
                  <a:srgbClr val="445185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公众号</a:t>
            </a:r>
          </a:p>
        </p:txBody>
      </p:sp>
      <p:sp>
        <p:nvSpPr>
          <p:cNvPr id="4" name="文本占位符 3"/>
          <p:cNvSpPr>
            <a:spLocks noGrp="1"/>
          </p:cNvSpPr>
          <p:nvPr userDrawn="1">
            <p:ph type="body" idx="1"/>
          </p:nvPr>
        </p:nvSpPr>
        <p:spPr>
          <a:xfrm>
            <a:off x="1012190" y="830580"/>
            <a:ext cx="5925820" cy="246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endParaRPr lang="zh-CN" altLang="en-US"/>
          </a:p>
        </p:txBody>
      </p:sp>
      <p:sp>
        <p:nvSpPr>
          <p:cNvPr id="16" name="文本框 15"/>
          <p:cNvSpPr txBox="1"/>
          <p:nvPr userDrawn="1">
            <p:custDataLst>
              <p:tags r:id="rId14"/>
            </p:custDataLst>
          </p:nvPr>
        </p:nvSpPr>
        <p:spPr>
          <a:xfrm>
            <a:off x="9367520" y="2924810"/>
            <a:ext cx="25679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445185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欢迎扫码打卡</a:t>
            </a:r>
          </a:p>
          <a:p>
            <a:pPr algn="ctr"/>
            <a:r>
              <a:rPr lang="zh-CN" altLang="en-US" sz="1600" b="1" dirty="0">
                <a:solidFill>
                  <a:srgbClr val="445185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积分可兑换对应礼品哟！</a:t>
            </a:r>
          </a:p>
        </p:txBody>
      </p:sp>
      <p:pic>
        <p:nvPicPr>
          <p:cNvPr id="17" name="图片 16" descr="魏可伟"/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9867265" y="1334135"/>
            <a:ext cx="1541780" cy="1530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0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5A3EBB1-442C-584D-ABB6-E5ADC8C404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542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7DFF4"/>
            </a:gs>
            <a:gs pos="100000">
              <a:srgbClr val="FFF0E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99A3A-7869-41F2-BAD1-8578154A79BE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03A48-C316-4AA3-8E4E-4433376E065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5" name="文本框 24"/>
          <p:cNvSpPr txBox="1"/>
          <p:nvPr userDrawn="1">
            <p:custDataLst>
              <p:tags r:id="rId10"/>
            </p:custDataLst>
          </p:nvPr>
        </p:nvSpPr>
        <p:spPr>
          <a:xfrm>
            <a:off x="3466187" y="6219374"/>
            <a:ext cx="25146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2023 </a:t>
            </a:r>
            <a:r>
              <a:rPr lang="zh-CN" altLang="en-US" sz="12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第八届中国开源年会</a:t>
            </a:r>
          </a:p>
        </p:txBody>
      </p:sp>
      <p:sp>
        <p:nvSpPr>
          <p:cNvPr id="26" name="文本框 25"/>
          <p:cNvSpPr txBox="1"/>
          <p:nvPr userDrawn="1">
            <p:custDataLst>
              <p:tags r:id="rId11"/>
            </p:custDataLst>
          </p:nvPr>
        </p:nvSpPr>
        <p:spPr>
          <a:xfrm>
            <a:off x="5836920" y="6210662"/>
            <a:ext cx="220527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开源：川流不息、山海相映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445185"/>
          </a:solidFill>
          <a:latin typeface="黑体" panose="02010609060101010101" charset="-122"/>
          <a:ea typeface="黑体" panose="02010609060101010101" charset="-122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rgbClr val="445185"/>
          </a:solidFill>
          <a:latin typeface="黑体" panose="02010609060101010101" charset="-122"/>
          <a:ea typeface="黑体" panose="02010609060101010101" charset="-122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sv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sv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11" Type="http://schemas.openxmlformats.org/officeDocument/2006/relationships/image" Target="../media/image42.png"/><Relationship Id="rId5" Type="http://schemas.openxmlformats.org/officeDocument/2006/relationships/image" Target="../media/image37.png"/><Relationship Id="rId10" Type="http://schemas.openxmlformats.org/officeDocument/2006/relationships/image" Target="../media/image47.sv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44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zh-CN" altLang="en-US" b="1" dirty="0">
                <a:solidFill>
                  <a:srgbClr val="363E7D"/>
                </a:solidFill>
              </a:rPr>
              <a:t>万物互联，</a:t>
            </a:r>
            <a:r>
              <a:rPr lang="en-US" altLang="zh-CN" b="1" dirty="0">
                <a:solidFill>
                  <a:srgbClr val="363E7D"/>
                </a:solidFill>
              </a:rPr>
              <a:t/>
            </a:r>
            <a:br>
              <a:rPr lang="en-US" altLang="zh-CN" b="1" dirty="0">
                <a:solidFill>
                  <a:srgbClr val="363E7D"/>
                </a:solidFill>
              </a:rPr>
            </a:br>
            <a:r>
              <a:rPr lang="zh-CN" altLang="en-US" b="1" dirty="0">
                <a:solidFill>
                  <a:srgbClr val="363E7D"/>
                </a:solidFill>
              </a:rPr>
              <a:t>探索新一代数据底座</a:t>
            </a:r>
            <a:endParaRPr lang="zh-CN" altLang="en-US" b="1" dirty="0">
              <a:solidFill>
                <a:srgbClr val="363E7D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4" name="副标题 13"/>
          <p:cNvSpPr>
            <a:spLocks noGrp="1"/>
          </p:cNvSpPr>
          <p:nvPr>
            <p:ph type="subTitle" idx="4294967295"/>
          </p:nvPr>
        </p:nvSpPr>
        <p:spPr>
          <a:xfrm>
            <a:off x="756920" y="3799840"/>
            <a:ext cx="6416040" cy="482600"/>
          </a:xfrm>
        </p:spPr>
        <p:txBody>
          <a:bodyPr>
            <a:normAutofit/>
          </a:bodyPr>
          <a:lstStyle/>
          <a:p>
            <a:pPr algn="l"/>
            <a:r>
              <a:rPr lang="zh-CN" altLang="en-US" b="1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魏可伟</a:t>
            </a:r>
            <a:r>
              <a:rPr lang="en-US" altLang="zh-CN" b="1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en-US" b="1" dirty="0" smtClean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浪潮 </a:t>
            </a:r>
            <a:r>
              <a:rPr lang="en-US" altLang="zh-CN" b="1" dirty="0" err="1" smtClean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KaiwuDB</a:t>
            </a:r>
            <a:r>
              <a:rPr lang="en-US" altLang="zh-CN" b="1" dirty="0" smtClean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CTO</a:t>
            </a:r>
            <a:endParaRPr lang="zh-CN" altLang="en-US" b="1" dirty="0">
              <a:solidFill>
                <a:srgbClr val="363E7D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4560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02C52390-26D5-8B4D-A807-AF9E0CA580B2}"/>
              </a:ext>
            </a:extLst>
          </p:cNvPr>
          <p:cNvSpPr txBox="1"/>
          <p:nvPr/>
        </p:nvSpPr>
        <p:spPr>
          <a:xfrm>
            <a:off x="384272" y="251507"/>
            <a:ext cx="4854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2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KaiwuDB</a:t>
            </a:r>
            <a:r>
              <a:rPr lang="zh-CN" altLang="en-US" sz="2400" b="1" dirty="0">
                <a:solidFill>
                  <a:schemeClr val="accent2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400" b="1" dirty="0">
                <a:solidFill>
                  <a:schemeClr val="accent2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—</a:t>
            </a:r>
            <a:r>
              <a:rPr lang="zh-CN" altLang="en-US" sz="2400" b="1" dirty="0">
                <a:solidFill>
                  <a:schemeClr val="accent2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面向 </a:t>
            </a:r>
            <a:r>
              <a:rPr lang="en-US" altLang="zh-CN" sz="2400" b="1" dirty="0">
                <a:solidFill>
                  <a:schemeClr val="accent2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AIoT</a:t>
            </a:r>
            <a:r>
              <a:rPr lang="zh-CN" altLang="en-US" sz="2400" b="1" dirty="0">
                <a:solidFill>
                  <a:schemeClr val="accent2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的数据库</a:t>
            </a: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DBEC4E33-FF50-774E-BD04-C27F8C24030A}"/>
              </a:ext>
            </a:extLst>
          </p:cNvPr>
          <p:cNvGrpSpPr/>
          <p:nvPr/>
        </p:nvGrpSpPr>
        <p:grpSpPr>
          <a:xfrm>
            <a:off x="1988722" y="3539836"/>
            <a:ext cx="8826556" cy="1902294"/>
            <a:chOff x="1021235" y="1611108"/>
            <a:chExt cx="6933784" cy="1902294"/>
          </a:xfrm>
        </p:grpSpPr>
        <p:cxnSp>
          <p:nvCxnSpPr>
            <p:cNvPr id="32" name="直接连接符 22">
              <a:extLst>
                <a:ext uri="{FF2B5EF4-FFF2-40B4-BE49-F238E27FC236}">
                  <a16:creationId xmlns:a16="http://schemas.microsoft.com/office/drawing/2014/main" id="{B990BBEA-403F-DC4F-9968-0327FD3D5736}"/>
                </a:ext>
              </a:extLst>
            </p:cNvPr>
            <p:cNvCxnSpPr>
              <a:cxnSpLocks/>
            </p:cNvCxnSpPr>
            <p:nvPr/>
          </p:nvCxnSpPr>
          <p:spPr>
            <a:xfrm>
              <a:off x="5646144" y="2841411"/>
              <a:ext cx="607873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24">
              <a:extLst>
                <a:ext uri="{FF2B5EF4-FFF2-40B4-BE49-F238E27FC236}">
                  <a16:creationId xmlns:a16="http://schemas.microsoft.com/office/drawing/2014/main" id="{626C40D6-E92F-D445-9279-A5DBE831D642}"/>
                </a:ext>
              </a:extLst>
            </p:cNvPr>
            <p:cNvCxnSpPr>
              <a:cxnSpLocks/>
            </p:cNvCxnSpPr>
            <p:nvPr/>
          </p:nvCxnSpPr>
          <p:spPr>
            <a:xfrm>
              <a:off x="5364706" y="3318943"/>
              <a:ext cx="1107525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25">
              <a:extLst>
                <a:ext uri="{FF2B5EF4-FFF2-40B4-BE49-F238E27FC236}">
                  <a16:creationId xmlns:a16="http://schemas.microsoft.com/office/drawing/2014/main" id="{C19C0ED2-4B7B-9243-9A53-C2C5CEF3154D}"/>
                </a:ext>
              </a:extLst>
            </p:cNvPr>
            <p:cNvCxnSpPr>
              <a:cxnSpLocks/>
            </p:cNvCxnSpPr>
            <p:nvPr/>
          </p:nvCxnSpPr>
          <p:spPr>
            <a:xfrm>
              <a:off x="5419022" y="1805207"/>
              <a:ext cx="834995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26">
              <a:extLst>
                <a:ext uri="{FF2B5EF4-FFF2-40B4-BE49-F238E27FC236}">
                  <a16:creationId xmlns:a16="http://schemas.microsoft.com/office/drawing/2014/main" id="{99917317-517F-E041-8399-90F6CE64B328}"/>
                </a:ext>
              </a:extLst>
            </p:cNvPr>
            <p:cNvCxnSpPr>
              <a:cxnSpLocks/>
            </p:cNvCxnSpPr>
            <p:nvPr/>
          </p:nvCxnSpPr>
          <p:spPr>
            <a:xfrm>
              <a:off x="5585337" y="2312730"/>
              <a:ext cx="66868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27">
              <a:extLst>
                <a:ext uri="{FF2B5EF4-FFF2-40B4-BE49-F238E27FC236}">
                  <a16:creationId xmlns:a16="http://schemas.microsoft.com/office/drawing/2014/main" id="{76933915-C4A3-4A45-9E4F-5BB781BC37A5}"/>
                </a:ext>
              </a:extLst>
            </p:cNvPr>
            <p:cNvCxnSpPr>
              <a:cxnSpLocks/>
            </p:cNvCxnSpPr>
            <p:nvPr/>
          </p:nvCxnSpPr>
          <p:spPr>
            <a:xfrm>
              <a:off x="2209366" y="2841411"/>
              <a:ext cx="452219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28">
              <a:extLst>
                <a:ext uri="{FF2B5EF4-FFF2-40B4-BE49-F238E27FC236}">
                  <a16:creationId xmlns:a16="http://schemas.microsoft.com/office/drawing/2014/main" id="{5422A24E-8362-EE4F-8F0C-DF86EA6EE713}"/>
                </a:ext>
              </a:extLst>
            </p:cNvPr>
            <p:cNvCxnSpPr>
              <a:cxnSpLocks/>
            </p:cNvCxnSpPr>
            <p:nvPr/>
          </p:nvCxnSpPr>
          <p:spPr>
            <a:xfrm>
              <a:off x="2216556" y="3318943"/>
              <a:ext cx="81138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29">
              <a:extLst>
                <a:ext uri="{FF2B5EF4-FFF2-40B4-BE49-F238E27FC236}">
                  <a16:creationId xmlns:a16="http://schemas.microsoft.com/office/drawing/2014/main" id="{49686C57-245A-4A44-B49E-44F2F2F6EB3C}"/>
                </a:ext>
              </a:extLst>
            </p:cNvPr>
            <p:cNvCxnSpPr>
              <a:cxnSpLocks/>
            </p:cNvCxnSpPr>
            <p:nvPr/>
          </p:nvCxnSpPr>
          <p:spPr>
            <a:xfrm>
              <a:off x="2289179" y="1805207"/>
              <a:ext cx="520543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0">
              <a:extLst>
                <a:ext uri="{FF2B5EF4-FFF2-40B4-BE49-F238E27FC236}">
                  <a16:creationId xmlns:a16="http://schemas.microsoft.com/office/drawing/2014/main" id="{DE302BB1-EC3F-1445-AE7C-069431B02C4D}"/>
                </a:ext>
              </a:extLst>
            </p:cNvPr>
            <p:cNvCxnSpPr>
              <a:cxnSpLocks/>
            </p:cNvCxnSpPr>
            <p:nvPr/>
          </p:nvCxnSpPr>
          <p:spPr>
            <a:xfrm>
              <a:off x="2289179" y="2312730"/>
              <a:ext cx="520543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圆角矩形 6">
              <a:extLst>
                <a:ext uri="{FF2B5EF4-FFF2-40B4-BE49-F238E27FC236}">
                  <a16:creationId xmlns:a16="http://schemas.microsoft.com/office/drawing/2014/main" id="{ED4BD372-7DC3-B04C-804C-45BCCE0E79E8}"/>
                </a:ext>
              </a:extLst>
            </p:cNvPr>
            <p:cNvSpPr/>
            <p:nvPr/>
          </p:nvSpPr>
          <p:spPr>
            <a:xfrm>
              <a:off x="2661585" y="1663268"/>
              <a:ext cx="2923752" cy="1571766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solidFill>
                    <a:schemeClr val="bg1">
                      <a:lumMod val="85000"/>
                    </a:schemeClr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Kaiwu100</a:t>
              </a:r>
              <a:endParaRPr lang="zh-CN" altLang="en-US" sz="1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1" name="圆角矩形 4">
              <a:extLst>
                <a:ext uri="{FF2B5EF4-FFF2-40B4-BE49-F238E27FC236}">
                  <a16:creationId xmlns:a16="http://schemas.microsoft.com/office/drawing/2014/main" id="{6E807101-64FE-D54A-863A-6B51DCCE8689}"/>
                </a:ext>
              </a:extLst>
            </p:cNvPr>
            <p:cNvSpPr/>
            <p:nvPr/>
          </p:nvSpPr>
          <p:spPr>
            <a:xfrm>
              <a:off x="2809722" y="1777620"/>
              <a:ext cx="2923752" cy="1571766"/>
            </a:xfrm>
            <a:prstGeom prst="round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KaiwuDB</a:t>
              </a:r>
              <a:endPara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2" name="圆角矩形 17">
              <a:extLst>
                <a:ext uri="{FF2B5EF4-FFF2-40B4-BE49-F238E27FC236}">
                  <a16:creationId xmlns:a16="http://schemas.microsoft.com/office/drawing/2014/main" id="{CFF2BA1E-A779-7042-AB46-C39FD3B2B635}"/>
                </a:ext>
              </a:extLst>
            </p:cNvPr>
            <p:cNvSpPr/>
            <p:nvPr/>
          </p:nvSpPr>
          <p:spPr>
            <a:xfrm>
              <a:off x="6155255" y="1611108"/>
              <a:ext cx="1799764" cy="402467"/>
            </a:xfrm>
            <a:prstGeom prst="roundRect">
              <a:avLst/>
            </a:prstGeom>
            <a:solidFill>
              <a:srgbClr val="1770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一库多用 多模支持</a:t>
              </a:r>
            </a:p>
          </p:txBody>
        </p:sp>
        <p:sp>
          <p:nvSpPr>
            <p:cNvPr id="43" name="圆角矩形 18">
              <a:extLst>
                <a:ext uri="{FF2B5EF4-FFF2-40B4-BE49-F238E27FC236}">
                  <a16:creationId xmlns:a16="http://schemas.microsoft.com/office/drawing/2014/main" id="{496C82C0-F3A8-174D-BE3D-55592A79CA6C}"/>
                </a:ext>
              </a:extLst>
            </p:cNvPr>
            <p:cNvSpPr/>
            <p:nvPr/>
          </p:nvSpPr>
          <p:spPr>
            <a:xfrm>
              <a:off x="6155255" y="2114828"/>
              <a:ext cx="1799764" cy="384557"/>
            </a:xfrm>
            <a:prstGeom prst="roundRect">
              <a:avLst/>
            </a:prstGeom>
            <a:solidFill>
              <a:srgbClr val="1770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随需压缩 节约存储成本</a:t>
              </a:r>
            </a:p>
          </p:txBody>
        </p:sp>
        <p:sp>
          <p:nvSpPr>
            <p:cNvPr id="44" name="圆角矩形 19">
              <a:extLst>
                <a:ext uri="{FF2B5EF4-FFF2-40B4-BE49-F238E27FC236}">
                  <a16:creationId xmlns:a16="http://schemas.microsoft.com/office/drawing/2014/main" id="{DEF9D4CE-5091-FC42-AC35-9620FFE806C8}"/>
                </a:ext>
              </a:extLst>
            </p:cNvPr>
            <p:cNvSpPr/>
            <p:nvPr/>
          </p:nvSpPr>
          <p:spPr>
            <a:xfrm>
              <a:off x="6155256" y="2600638"/>
              <a:ext cx="1799763" cy="424973"/>
            </a:xfrm>
            <a:prstGeom prst="roundRect">
              <a:avLst/>
            </a:prstGeom>
            <a:solidFill>
              <a:srgbClr val="1770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高可用</a:t>
              </a:r>
            </a:p>
          </p:txBody>
        </p:sp>
        <p:sp>
          <p:nvSpPr>
            <p:cNvPr id="45" name="圆角矩形 20">
              <a:extLst>
                <a:ext uri="{FF2B5EF4-FFF2-40B4-BE49-F238E27FC236}">
                  <a16:creationId xmlns:a16="http://schemas.microsoft.com/office/drawing/2014/main" id="{7F6E0CCD-93FC-F846-87A1-106E3DADFBD1}"/>
                </a:ext>
              </a:extLst>
            </p:cNvPr>
            <p:cNvSpPr/>
            <p:nvPr/>
          </p:nvSpPr>
          <p:spPr>
            <a:xfrm>
              <a:off x="6156176" y="3126865"/>
              <a:ext cx="1797923" cy="384157"/>
            </a:xfrm>
            <a:prstGeom prst="roundRect">
              <a:avLst/>
            </a:prstGeom>
            <a:solidFill>
              <a:srgbClr val="1770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集群部署和管理</a:t>
              </a:r>
            </a:p>
          </p:txBody>
        </p:sp>
        <p:sp>
          <p:nvSpPr>
            <p:cNvPr id="46" name="圆角矩形 8">
              <a:extLst>
                <a:ext uri="{FF2B5EF4-FFF2-40B4-BE49-F238E27FC236}">
                  <a16:creationId xmlns:a16="http://schemas.microsoft.com/office/drawing/2014/main" id="{C1BF8AEA-216A-AA4D-B56E-8FD192F88D48}"/>
                </a:ext>
              </a:extLst>
            </p:cNvPr>
            <p:cNvSpPr/>
            <p:nvPr/>
          </p:nvSpPr>
          <p:spPr>
            <a:xfrm>
              <a:off x="1021235" y="1611108"/>
              <a:ext cx="1362911" cy="391146"/>
            </a:xfrm>
            <a:prstGeom prst="roundRect">
              <a:avLst/>
            </a:prstGeom>
            <a:solidFill>
              <a:srgbClr val="FF9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高性能写入查询</a:t>
              </a:r>
            </a:p>
          </p:txBody>
        </p:sp>
        <p:sp>
          <p:nvSpPr>
            <p:cNvPr id="47" name="圆角矩形 11">
              <a:extLst>
                <a:ext uri="{FF2B5EF4-FFF2-40B4-BE49-F238E27FC236}">
                  <a16:creationId xmlns:a16="http://schemas.microsoft.com/office/drawing/2014/main" id="{AF5468B8-596F-804C-9195-61A8460B349A}"/>
                </a:ext>
              </a:extLst>
            </p:cNvPr>
            <p:cNvSpPr/>
            <p:nvPr/>
          </p:nvSpPr>
          <p:spPr>
            <a:xfrm>
              <a:off x="1021235" y="2117048"/>
              <a:ext cx="1362911" cy="388925"/>
            </a:xfrm>
            <a:prstGeom prst="roundRect">
              <a:avLst/>
            </a:prstGeom>
            <a:solidFill>
              <a:srgbClr val="FF9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SQL</a:t>
              </a:r>
              <a:r>
                <a:rPr lang="zh-CN" altLang="en-US" sz="1400" dirty="0"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 与生态支持</a:t>
              </a:r>
            </a:p>
          </p:txBody>
        </p:sp>
        <p:sp>
          <p:nvSpPr>
            <p:cNvPr id="48" name="圆角矩形 13">
              <a:extLst>
                <a:ext uri="{FF2B5EF4-FFF2-40B4-BE49-F238E27FC236}">
                  <a16:creationId xmlns:a16="http://schemas.microsoft.com/office/drawing/2014/main" id="{3BC0C958-297B-C943-862D-897BFC781380}"/>
                </a:ext>
              </a:extLst>
            </p:cNvPr>
            <p:cNvSpPr/>
            <p:nvPr/>
          </p:nvSpPr>
          <p:spPr>
            <a:xfrm>
              <a:off x="1024830" y="2620767"/>
              <a:ext cx="1355720" cy="388923"/>
            </a:xfrm>
            <a:prstGeom prst="roundRect">
              <a:avLst/>
            </a:prstGeom>
            <a:solidFill>
              <a:srgbClr val="FF9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多种开发语言支持</a:t>
              </a:r>
            </a:p>
          </p:txBody>
        </p:sp>
        <p:sp>
          <p:nvSpPr>
            <p:cNvPr id="49" name="圆角矩形 15">
              <a:extLst>
                <a:ext uri="{FF2B5EF4-FFF2-40B4-BE49-F238E27FC236}">
                  <a16:creationId xmlns:a16="http://schemas.microsoft.com/office/drawing/2014/main" id="{75D90CAB-C4E6-E94B-B35C-A0E439854AD9}"/>
                </a:ext>
              </a:extLst>
            </p:cNvPr>
            <p:cNvSpPr/>
            <p:nvPr/>
          </p:nvSpPr>
          <p:spPr>
            <a:xfrm>
              <a:off x="1024839" y="3124485"/>
              <a:ext cx="1355702" cy="388917"/>
            </a:xfrm>
            <a:prstGeom prst="roundRect">
              <a:avLst/>
            </a:prstGeom>
            <a:solidFill>
              <a:srgbClr val="FF9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订阅发布</a:t>
              </a:r>
            </a:p>
          </p:txBody>
        </p:sp>
      </p:grpSp>
      <p:sp>
        <p:nvSpPr>
          <p:cNvPr id="50" name="文本框 49">
            <a:extLst>
              <a:ext uri="{FF2B5EF4-FFF2-40B4-BE49-F238E27FC236}">
                <a16:creationId xmlns:a16="http://schemas.microsoft.com/office/drawing/2014/main" id="{05DD8A8E-BA12-1A45-A1F8-F0EC265039D2}"/>
              </a:ext>
            </a:extLst>
          </p:cNvPr>
          <p:cNvSpPr txBox="1"/>
          <p:nvPr/>
        </p:nvSpPr>
        <p:spPr>
          <a:xfrm>
            <a:off x="384273" y="1050005"/>
            <a:ext cx="11060016" cy="6586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6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KaiwuDB</a:t>
            </a:r>
            <a:r>
              <a:rPr lang="zh-CN" altLang="en-US" sz="16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是一款面向 </a:t>
            </a:r>
            <a:r>
              <a:rPr lang="en-US" altLang="zh-CN" sz="16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AIoT</a:t>
            </a:r>
            <a:r>
              <a:rPr lang="zh-CN" altLang="en-US" sz="16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场景的分布式、多模、支持云边端协同的数据库产品，拥有</a:t>
            </a:r>
            <a:r>
              <a:rPr lang="zh-CN" altLang="en-US" sz="1600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“就地计算”</a:t>
            </a:r>
            <a:r>
              <a:rPr lang="zh-CN" altLang="en-US" sz="16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重点</a:t>
            </a:r>
            <a:r>
              <a:rPr lang="zh-CN" altLang="en-US" sz="1600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技术</a:t>
            </a:r>
            <a:r>
              <a:rPr lang="zh-CN" altLang="en-US" sz="16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，具备高速写入、极速查询、</a:t>
            </a:r>
            <a:r>
              <a:rPr lang="en-US" altLang="zh-CN" sz="16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SQL</a:t>
            </a:r>
            <a:r>
              <a:rPr lang="zh-CN" altLang="en-US" sz="16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支持、随需压缩、智能预计算、订阅发布、集群部署等特性，具有高可用、低成本、易运维等特点。</a:t>
            </a: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8F6D1BD7-6A8D-1D45-BAAB-D58D7E0A5FED}"/>
              </a:ext>
            </a:extLst>
          </p:cNvPr>
          <p:cNvSpPr txBox="1"/>
          <p:nvPr/>
        </p:nvSpPr>
        <p:spPr>
          <a:xfrm>
            <a:off x="2419019" y="3022836"/>
            <a:ext cx="993607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kumimoji="1" lang="zh-CN" altLang="en-US" b="1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分布式</a:t>
            </a:r>
            <a:endParaRPr kumimoji="1" lang="en-US" altLang="zh-CN" b="1" dirty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4C68A727-B7A8-3948-829E-6B112C02A152}"/>
              </a:ext>
            </a:extLst>
          </p:cNvPr>
          <p:cNvSpPr txBox="1"/>
          <p:nvPr/>
        </p:nvSpPr>
        <p:spPr>
          <a:xfrm>
            <a:off x="5343760" y="3022836"/>
            <a:ext cx="1495630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kumimoji="1" lang="zh-CN" altLang="en-US" b="1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多模</a:t>
            </a:r>
            <a:endParaRPr kumimoji="1" lang="en-US" altLang="zh-CN" b="1" dirty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59" name="图形 58">
            <a:extLst>
              <a:ext uri="{FF2B5EF4-FFF2-40B4-BE49-F238E27FC236}">
                <a16:creationId xmlns:a16="http://schemas.microsoft.com/office/drawing/2014/main" id="{8392D170-C5E4-FA4A-B01A-399A042CD6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31337" y="2158335"/>
            <a:ext cx="729325" cy="729325"/>
          </a:xfrm>
          <a:prstGeom prst="rect">
            <a:avLst/>
          </a:prstGeom>
        </p:spPr>
      </p:pic>
      <p:pic>
        <p:nvPicPr>
          <p:cNvPr id="60" name="图形 59">
            <a:extLst>
              <a:ext uri="{FF2B5EF4-FFF2-40B4-BE49-F238E27FC236}">
                <a16:creationId xmlns:a16="http://schemas.microsoft.com/office/drawing/2014/main" id="{07F42412-00A0-5B4F-A23F-5737213234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36133" y="2158335"/>
            <a:ext cx="722510" cy="736142"/>
          </a:xfrm>
          <a:prstGeom prst="rect">
            <a:avLst/>
          </a:prstGeom>
        </p:spPr>
      </p:pic>
      <p:sp>
        <p:nvSpPr>
          <p:cNvPr id="61" name="文本框 60">
            <a:extLst>
              <a:ext uri="{FF2B5EF4-FFF2-40B4-BE49-F238E27FC236}">
                <a16:creationId xmlns:a16="http://schemas.microsoft.com/office/drawing/2014/main" id="{1A3F4431-A413-9047-9F67-D646A3090B18}"/>
              </a:ext>
            </a:extLst>
          </p:cNvPr>
          <p:cNvSpPr txBox="1"/>
          <p:nvPr/>
        </p:nvSpPr>
        <p:spPr>
          <a:xfrm>
            <a:off x="8887993" y="3024789"/>
            <a:ext cx="1310033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kumimoji="1" lang="zh-CN" altLang="en-US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原生 </a:t>
            </a:r>
            <a:r>
              <a:rPr kumimoji="1" lang="en-US" altLang="zh-CN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AI</a:t>
            </a:r>
          </a:p>
        </p:txBody>
      </p:sp>
      <p:pic>
        <p:nvPicPr>
          <p:cNvPr id="30" name="图形 29">
            <a:extLst>
              <a:ext uri="{FF2B5EF4-FFF2-40B4-BE49-F238E27FC236}">
                <a16:creationId xmlns:a16="http://schemas.microsoft.com/office/drawing/2014/main" id="{2CFF5CAC-6696-AA41-8D06-1205757D2D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94255" y="2158336"/>
            <a:ext cx="752873" cy="736142"/>
          </a:xfrm>
          <a:prstGeom prst="rect">
            <a:avLst/>
          </a:prstGeom>
        </p:spPr>
      </p:pic>
      <p:sp>
        <p:nvSpPr>
          <p:cNvPr id="51" name="矩形 50">
            <a:extLst>
              <a:ext uri="{FF2B5EF4-FFF2-40B4-BE49-F238E27FC236}">
                <a16:creationId xmlns:a16="http://schemas.microsoft.com/office/drawing/2014/main" id="{AF5D326A-7B90-B84A-8DC6-06AD0D8E7C8E}"/>
              </a:ext>
            </a:extLst>
          </p:cNvPr>
          <p:cNvSpPr/>
          <p:nvPr/>
        </p:nvSpPr>
        <p:spPr>
          <a:xfrm>
            <a:off x="396910" y="778107"/>
            <a:ext cx="4636077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800">
              <a:cs typeface="黑体" panose="0201060906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8457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526985F5-635E-514D-AA6C-1E027BC84328}"/>
              </a:ext>
            </a:extLst>
          </p:cNvPr>
          <p:cNvSpPr txBox="1"/>
          <p:nvPr/>
        </p:nvSpPr>
        <p:spPr>
          <a:xfrm>
            <a:off x="396911" y="273581"/>
            <a:ext cx="3433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AIoT</a:t>
            </a:r>
            <a:r>
              <a:rPr lang="zh-CN" altLang="en-US" sz="2400" b="1" dirty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场景下的多库挑战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914590" y="1584992"/>
            <a:ext cx="10362821" cy="3244673"/>
            <a:chOff x="838579" y="1584992"/>
            <a:chExt cx="10362821" cy="3244673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224749FD-EAD1-A64D-B478-D8CE261F22A8}"/>
                </a:ext>
              </a:extLst>
            </p:cNvPr>
            <p:cNvGrpSpPr/>
            <p:nvPr/>
          </p:nvGrpSpPr>
          <p:grpSpPr>
            <a:xfrm>
              <a:off x="4171950" y="1584992"/>
              <a:ext cx="7029450" cy="3244673"/>
              <a:chOff x="783907" y="987574"/>
              <a:chExt cx="8174306" cy="3702992"/>
            </a:xfrm>
          </p:grpSpPr>
          <p:cxnSp>
            <p:nvCxnSpPr>
              <p:cNvPr id="7" name="肘形连接符 6">
                <a:extLst>
                  <a:ext uri="{FF2B5EF4-FFF2-40B4-BE49-F238E27FC236}">
                    <a16:creationId xmlns:a16="http://schemas.microsoft.com/office/drawing/2014/main" id="{67BE8095-E942-9B4D-9724-1434FB2CADAB}"/>
                  </a:ext>
                </a:extLst>
              </p:cNvPr>
              <p:cNvCxnSpPr>
                <a:cxnSpLocks/>
                <a:stCxn id="8" idx="3"/>
                <a:endCxn id="15" idx="0"/>
              </p:cNvCxnSpPr>
              <p:nvPr/>
            </p:nvCxnSpPr>
            <p:spPr>
              <a:xfrm flipV="1">
                <a:off x="3520274" y="987574"/>
                <a:ext cx="3667608" cy="590306"/>
              </a:xfrm>
              <a:prstGeom prst="bentConnector4">
                <a:avLst>
                  <a:gd name="adj1" fmla="val 25865"/>
                  <a:gd name="adj2" fmla="val 144196"/>
                </a:avLst>
              </a:prstGeom>
              <a:ln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635B547B-D125-CF48-ADB9-5A8D0F0EF88F}"/>
                  </a:ext>
                </a:extLst>
              </p:cNvPr>
              <p:cNvSpPr/>
              <p:nvPr/>
            </p:nvSpPr>
            <p:spPr>
              <a:xfrm>
                <a:off x="2016009" y="1196431"/>
                <a:ext cx="1504266" cy="762898"/>
              </a:xfrm>
              <a:prstGeom prst="rect">
                <a:avLst/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zh-CN" altLang="en-US" sz="1600" dirty="0"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设备接入</a:t>
                </a:r>
              </a:p>
            </p:txBody>
          </p:sp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181D2DC4-FA5C-954A-A0D8-DF56B2CEA65B}"/>
                  </a:ext>
                </a:extLst>
              </p:cNvPr>
              <p:cNvSpPr/>
              <p:nvPr/>
            </p:nvSpPr>
            <p:spPr>
              <a:xfrm>
                <a:off x="2002684" y="2082722"/>
                <a:ext cx="1517592" cy="788822"/>
              </a:xfrm>
              <a:prstGeom prst="rect">
                <a:avLst/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zh-CN" altLang="en-US" sz="1600" dirty="0"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设备管理</a:t>
                </a:r>
              </a:p>
            </p:txBody>
          </p:sp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B4721F6B-FBE6-FE43-B5BA-074395E4D366}"/>
                  </a:ext>
                </a:extLst>
              </p:cNvPr>
              <p:cNvSpPr/>
              <p:nvPr/>
            </p:nvSpPr>
            <p:spPr>
              <a:xfrm>
                <a:off x="3709821" y="1193826"/>
                <a:ext cx="1576334" cy="1677042"/>
              </a:xfrm>
              <a:prstGeom prst="rect">
                <a:avLst/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zh-CN" altLang="en-US" sz="1600" dirty="0"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消息通信</a:t>
                </a:r>
              </a:p>
            </p:txBody>
          </p:sp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E590D78A-8355-464E-A657-B882BD29107F}"/>
                  </a:ext>
                </a:extLst>
              </p:cNvPr>
              <p:cNvSpPr/>
              <p:nvPr/>
            </p:nvSpPr>
            <p:spPr>
              <a:xfrm>
                <a:off x="2002683" y="3373090"/>
                <a:ext cx="6955529" cy="1238670"/>
              </a:xfrm>
              <a:prstGeom prst="rect">
                <a:avLst/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zh-CN" altLang="en-US" sz="1600" dirty="0"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业务管理</a:t>
                </a:r>
              </a:p>
            </p:txBody>
          </p:sp>
          <p:grpSp>
            <p:nvGrpSpPr>
              <p:cNvPr id="12" name="组合 11">
                <a:extLst>
                  <a:ext uri="{FF2B5EF4-FFF2-40B4-BE49-F238E27FC236}">
                    <a16:creationId xmlns:a16="http://schemas.microsoft.com/office/drawing/2014/main" id="{1EDF88DB-34AE-1743-A490-8EEE80EE4FA4}"/>
                  </a:ext>
                </a:extLst>
              </p:cNvPr>
              <p:cNvGrpSpPr/>
              <p:nvPr/>
            </p:nvGrpSpPr>
            <p:grpSpPr>
              <a:xfrm>
                <a:off x="7253417" y="1405785"/>
                <a:ext cx="1580547" cy="1288639"/>
                <a:chOff x="7568779" y="1252103"/>
                <a:chExt cx="1812832" cy="1418779"/>
              </a:xfrm>
            </p:grpSpPr>
            <p:sp>
              <p:nvSpPr>
                <p:cNvPr id="31" name="矩形 30">
                  <a:extLst>
                    <a:ext uri="{FF2B5EF4-FFF2-40B4-BE49-F238E27FC236}">
                      <a16:creationId xmlns:a16="http://schemas.microsoft.com/office/drawing/2014/main" id="{3DC5152A-3812-E742-9178-D878A83BF476}"/>
                    </a:ext>
                  </a:extLst>
                </p:cNvPr>
                <p:cNvSpPr/>
                <p:nvPr/>
              </p:nvSpPr>
              <p:spPr>
                <a:xfrm>
                  <a:off x="7568780" y="1252103"/>
                  <a:ext cx="1812831" cy="649921"/>
                </a:xfrm>
                <a:prstGeom prst="rect">
                  <a:avLst/>
                </a:prstGeom>
                <a:ln/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zh-CN" altLang="en-US" sz="1400" dirty="0">
                      <a:latin typeface="Arial" panose="020B0604020202020204" pitchFamily="34" charset="0"/>
                      <a:ea typeface="Microsoft YaHei" panose="020B0503020204020204" pitchFamily="34" charset="-122"/>
                      <a:cs typeface="Arial" panose="020B0604020202020204" pitchFamily="34" charset="0"/>
                    </a:rPr>
                    <a:t>关系数据库（交易处理）</a:t>
                  </a:r>
                </a:p>
              </p:txBody>
            </p:sp>
            <p:sp>
              <p:nvSpPr>
                <p:cNvPr id="32" name="矩形 31">
                  <a:extLst>
                    <a:ext uri="{FF2B5EF4-FFF2-40B4-BE49-F238E27FC236}">
                      <a16:creationId xmlns:a16="http://schemas.microsoft.com/office/drawing/2014/main" id="{3FDC3C3B-863B-034E-B2C0-BC778D85AA25}"/>
                    </a:ext>
                  </a:extLst>
                </p:cNvPr>
                <p:cNvSpPr/>
                <p:nvPr/>
              </p:nvSpPr>
              <p:spPr>
                <a:xfrm>
                  <a:off x="7568779" y="2020961"/>
                  <a:ext cx="1812831" cy="649921"/>
                </a:xfrm>
                <a:prstGeom prst="rect">
                  <a:avLst/>
                </a:prstGeom>
                <a:ln/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zh-CN" altLang="en-US" sz="1400" dirty="0">
                      <a:latin typeface="Arial" panose="020B0604020202020204" pitchFamily="34" charset="0"/>
                      <a:ea typeface="Microsoft YaHei" panose="020B0503020204020204" pitchFamily="34" charset="-122"/>
                      <a:cs typeface="Arial" panose="020B0604020202020204" pitchFamily="34" charset="0"/>
                    </a:rPr>
                    <a:t>关系数据库（查询分析）</a:t>
                  </a:r>
                </a:p>
              </p:txBody>
            </p:sp>
          </p:grpSp>
          <p:grpSp>
            <p:nvGrpSpPr>
              <p:cNvPr id="13" name="组合 12">
                <a:extLst>
                  <a:ext uri="{FF2B5EF4-FFF2-40B4-BE49-F238E27FC236}">
                    <a16:creationId xmlns:a16="http://schemas.microsoft.com/office/drawing/2014/main" id="{3C9A21DB-FE54-F849-9508-94D8B5B0FBB2}"/>
                  </a:ext>
                </a:extLst>
              </p:cNvPr>
              <p:cNvGrpSpPr/>
              <p:nvPr/>
            </p:nvGrpSpPr>
            <p:grpSpPr>
              <a:xfrm>
                <a:off x="5576075" y="1214050"/>
                <a:ext cx="1573230" cy="1656829"/>
                <a:chOff x="5721867" y="1150987"/>
                <a:chExt cx="1732111" cy="1824153"/>
              </a:xfrm>
            </p:grpSpPr>
            <p:sp>
              <p:nvSpPr>
                <p:cNvPr id="28" name="矩形 27">
                  <a:extLst>
                    <a:ext uri="{FF2B5EF4-FFF2-40B4-BE49-F238E27FC236}">
                      <a16:creationId xmlns:a16="http://schemas.microsoft.com/office/drawing/2014/main" id="{499FA738-041C-6C47-8BCE-2BDDBCE749E2}"/>
                    </a:ext>
                  </a:extLst>
                </p:cNvPr>
                <p:cNvSpPr/>
                <p:nvPr/>
              </p:nvSpPr>
              <p:spPr>
                <a:xfrm>
                  <a:off x="5721867" y="1150987"/>
                  <a:ext cx="1732111" cy="529264"/>
                </a:xfrm>
                <a:prstGeom prst="rect">
                  <a:avLst/>
                </a:prstGeom>
                <a:ln/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zh-CN" altLang="en-US" sz="1400" dirty="0">
                      <a:latin typeface="Arial" panose="020B0604020202020204" pitchFamily="34" charset="0"/>
                      <a:ea typeface="Microsoft YaHei" panose="020B0503020204020204" pitchFamily="34" charset="-122"/>
                      <a:cs typeface="Arial" panose="020B0604020202020204" pitchFamily="34" charset="0"/>
                    </a:rPr>
                    <a:t>时序数据库</a:t>
                  </a:r>
                </a:p>
              </p:txBody>
            </p:sp>
            <p:sp>
              <p:nvSpPr>
                <p:cNvPr id="29" name="矩形 28">
                  <a:extLst>
                    <a:ext uri="{FF2B5EF4-FFF2-40B4-BE49-F238E27FC236}">
                      <a16:creationId xmlns:a16="http://schemas.microsoft.com/office/drawing/2014/main" id="{F216695C-002D-524B-9F5D-2DE8FE596BF9}"/>
                    </a:ext>
                  </a:extLst>
                </p:cNvPr>
                <p:cNvSpPr/>
                <p:nvPr/>
              </p:nvSpPr>
              <p:spPr>
                <a:xfrm>
                  <a:off x="5721867" y="1798607"/>
                  <a:ext cx="1732111" cy="529089"/>
                </a:xfrm>
                <a:prstGeom prst="rect">
                  <a:avLst/>
                </a:prstGeom>
                <a:ln/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zh-CN" sz="1400" dirty="0">
                      <a:latin typeface="Arial" panose="020B0604020202020204" pitchFamily="34" charset="0"/>
                      <a:ea typeface="Microsoft YaHei" panose="020B0503020204020204" pitchFamily="34" charset="-122"/>
                      <a:cs typeface="Arial" panose="020B0604020202020204" pitchFamily="34" charset="0"/>
                    </a:rPr>
                    <a:t>KV</a:t>
                  </a:r>
                  <a:r>
                    <a:rPr kumimoji="1" lang="zh-CN" altLang="en-US" sz="1400" dirty="0">
                      <a:latin typeface="Arial" panose="020B0604020202020204" pitchFamily="34" charset="0"/>
                      <a:ea typeface="Microsoft YaHei" panose="020B0503020204020204" pitchFamily="34" charset="-122"/>
                      <a:cs typeface="Arial" panose="020B0604020202020204" pitchFamily="34" charset="0"/>
                    </a:rPr>
                    <a:t> 数据库</a:t>
                  </a:r>
                </a:p>
              </p:txBody>
            </p:sp>
            <p:sp>
              <p:nvSpPr>
                <p:cNvPr id="30" name="矩形 29">
                  <a:extLst>
                    <a:ext uri="{FF2B5EF4-FFF2-40B4-BE49-F238E27FC236}">
                      <a16:creationId xmlns:a16="http://schemas.microsoft.com/office/drawing/2014/main" id="{D9F42F4A-BA0C-DA44-9C40-6360848106F0}"/>
                    </a:ext>
                  </a:extLst>
                </p:cNvPr>
                <p:cNvSpPr/>
                <p:nvPr/>
              </p:nvSpPr>
              <p:spPr>
                <a:xfrm>
                  <a:off x="5721867" y="2446051"/>
                  <a:ext cx="1732111" cy="529089"/>
                </a:xfrm>
                <a:prstGeom prst="rect">
                  <a:avLst/>
                </a:prstGeom>
                <a:ln/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zh-CN" altLang="en-US" sz="1400" dirty="0">
                      <a:latin typeface="Arial" panose="020B0604020202020204" pitchFamily="34" charset="0"/>
                      <a:ea typeface="Microsoft YaHei" panose="020B0503020204020204" pitchFamily="34" charset="-122"/>
                      <a:cs typeface="Arial" panose="020B0604020202020204" pitchFamily="34" charset="0"/>
                    </a:rPr>
                    <a:t>人工智能平台</a:t>
                  </a:r>
                </a:p>
              </p:txBody>
            </p:sp>
          </p:grpSp>
          <p:pic>
            <p:nvPicPr>
              <p:cNvPr id="14" name="图片 13">
                <a:extLst>
                  <a:ext uri="{FF2B5EF4-FFF2-40B4-BE49-F238E27FC236}">
                    <a16:creationId xmlns:a16="http://schemas.microsoft.com/office/drawing/2014/main" id="{6C408C33-5D46-1446-BD1C-3E82E9A714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flipH="1">
                <a:off x="783907" y="1146285"/>
                <a:ext cx="616405" cy="616405"/>
              </a:xfrm>
              <a:prstGeom prst="rect">
                <a:avLst/>
              </a:prstGeom>
            </p:spPr>
          </p:pic>
          <p:sp>
            <p:nvSpPr>
              <p:cNvPr id="15" name="圆角矩形 14">
                <a:extLst>
                  <a:ext uri="{FF2B5EF4-FFF2-40B4-BE49-F238E27FC236}">
                    <a16:creationId xmlns:a16="http://schemas.microsoft.com/office/drawing/2014/main" id="{BD322452-8FC6-DA43-B47D-FB978D9F5186}"/>
                  </a:ext>
                </a:extLst>
              </p:cNvPr>
              <p:cNvSpPr/>
              <p:nvPr/>
            </p:nvSpPr>
            <p:spPr>
              <a:xfrm>
                <a:off x="5417552" y="987574"/>
                <a:ext cx="3540661" cy="2040140"/>
              </a:xfrm>
              <a:prstGeom prst="roundRect">
                <a:avLst/>
              </a:prstGeom>
              <a:noFill/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  <p:pic>
            <p:nvPicPr>
              <p:cNvPr id="16" name="图片 15">
                <a:extLst>
                  <a:ext uri="{FF2B5EF4-FFF2-40B4-BE49-F238E27FC236}">
                    <a16:creationId xmlns:a16="http://schemas.microsoft.com/office/drawing/2014/main" id="{46D24B50-71A9-624D-B072-33FCD7117A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83907" y="3275620"/>
                <a:ext cx="616405" cy="616405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id="{7F5E25A3-50C4-0E40-B66D-044A4CDAB1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83907" y="4074161"/>
                <a:ext cx="616405" cy="616405"/>
              </a:xfrm>
              <a:prstGeom prst="rect">
                <a:avLst/>
              </a:prstGeom>
            </p:spPr>
          </p:pic>
          <p:pic>
            <p:nvPicPr>
              <p:cNvPr id="18" name="图片 17">
                <a:extLst>
                  <a:ext uri="{FF2B5EF4-FFF2-40B4-BE49-F238E27FC236}">
                    <a16:creationId xmlns:a16="http://schemas.microsoft.com/office/drawing/2014/main" id="{E6A0CAB1-A8F5-7143-816A-5669FE88E8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flipH="1">
                <a:off x="783907" y="1944826"/>
                <a:ext cx="616405" cy="616405"/>
              </a:xfrm>
              <a:prstGeom prst="rect">
                <a:avLst/>
              </a:prstGeom>
            </p:spPr>
          </p:pic>
          <p:cxnSp>
            <p:nvCxnSpPr>
              <p:cNvPr id="19" name="肘形连接符 18">
                <a:extLst>
                  <a:ext uri="{FF2B5EF4-FFF2-40B4-BE49-F238E27FC236}">
                    <a16:creationId xmlns:a16="http://schemas.microsoft.com/office/drawing/2014/main" id="{EA7983FE-C6EB-0F4B-8D36-7C627701ABEC}"/>
                  </a:ext>
                </a:extLst>
              </p:cNvPr>
              <p:cNvCxnSpPr>
                <a:cxnSpLocks/>
                <a:stCxn id="14" idx="1"/>
                <a:endCxn id="8" idx="1"/>
              </p:cNvCxnSpPr>
              <p:nvPr/>
            </p:nvCxnSpPr>
            <p:spPr>
              <a:xfrm>
                <a:off x="1400312" y="1454487"/>
                <a:ext cx="615697" cy="123393"/>
              </a:xfrm>
              <a:prstGeom prst="bentConnector3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肘形连接符 19">
                <a:extLst>
                  <a:ext uri="{FF2B5EF4-FFF2-40B4-BE49-F238E27FC236}">
                    <a16:creationId xmlns:a16="http://schemas.microsoft.com/office/drawing/2014/main" id="{6489F320-C2FD-5744-8C33-A183BD70CFFB}"/>
                  </a:ext>
                </a:extLst>
              </p:cNvPr>
              <p:cNvCxnSpPr>
                <a:cxnSpLocks/>
                <a:stCxn id="18" idx="1"/>
                <a:endCxn id="8" idx="1"/>
              </p:cNvCxnSpPr>
              <p:nvPr/>
            </p:nvCxnSpPr>
            <p:spPr>
              <a:xfrm flipV="1">
                <a:off x="1400312" y="1577881"/>
                <a:ext cx="615697" cy="675148"/>
              </a:xfrm>
              <a:prstGeom prst="bentConnector3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肘形连接符 20">
                <a:extLst>
                  <a:ext uri="{FF2B5EF4-FFF2-40B4-BE49-F238E27FC236}">
                    <a16:creationId xmlns:a16="http://schemas.microsoft.com/office/drawing/2014/main" id="{64B00D4B-CC97-D348-981E-4A1C672912B8}"/>
                  </a:ext>
                </a:extLst>
              </p:cNvPr>
              <p:cNvCxnSpPr>
                <a:cxnSpLocks/>
                <a:stCxn id="16" idx="3"/>
                <a:endCxn id="11" idx="1"/>
              </p:cNvCxnSpPr>
              <p:nvPr/>
            </p:nvCxnSpPr>
            <p:spPr>
              <a:xfrm>
                <a:off x="1400312" y="3583824"/>
                <a:ext cx="602371" cy="408602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肘形连接符 21">
                <a:extLst>
                  <a:ext uri="{FF2B5EF4-FFF2-40B4-BE49-F238E27FC236}">
                    <a16:creationId xmlns:a16="http://schemas.microsoft.com/office/drawing/2014/main" id="{E8504EDB-7334-A442-BC09-38D53AA26F19}"/>
                  </a:ext>
                </a:extLst>
              </p:cNvPr>
              <p:cNvCxnSpPr>
                <a:cxnSpLocks/>
                <a:stCxn id="17" idx="3"/>
                <a:endCxn id="11" idx="1"/>
              </p:cNvCxnSpPr>
              <p:nvPr/>
            </p:nvCxnSpPr>
            <p:spPr>
              <a:xfrm flipV="1">
                <a:off x="1400312" y="3992425"/>
                <a:ext cx="602371" cy="389939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肘形连接符 22">
                <a:extLst>
                  <a:ext uri="{FF2B5EF4-FFF2-40B4-BE49-F238E27FC236}">
                    <a16:creationId xmlns:a16="http://schemas.microsoft.com/office/drawing/2014/main" id="{524EF360-0320-4D4B-9DBA-80E941BA7591}"/>
                  </a:ext>
                </a:extLst>
              </p:cNvPr>
              <p:cNvCxnSpPr>
                <a:cxnSpLocks/>
                <a:stCxn id="8" idx="3"/>
                <a:endCxn id="10" idx="1"/>
              </p:cNvCxnSpPr>
              <p:nvPr/>
            </p:nvCxnSpPr>
            <p:spPr>
              <a:xfrm>
                <a:off x="3520276" y="1577881"/>
                <a:ext cx="189546" cy="454467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肘形连接符 23">
                <a:extLst>
                  <a:ext uri="{FF2B5EF4-FFF2-40B4-BE49-F238E27FC236}">
                    <a16:creationId xmlns:a16="http://schemas.microsoft.com/office/drawing/2014/main" id="{69A8C0AD-7C1A-E94C-91D5-0DE487BF3D37}"/>
                  </a:ext>
                </a:extLst>
              </p:cNvPr>
              <p:cNvCxnSpPr>
                <a:cxnSpLocks/>
                <a:stCxn id="9" idx="3"/>
                <a:endCxn id="15" idx="2"/>
              </p:cNvCxnSpPr>
              <p:nvPr/>
            </p:nvCxnSpPr>
            <p:spPr>
              <a:xfrm>
                <a:off x="3520276" y="2477134"/>
                <a:ext cx="3667606" cy="550580"/>
              </a:xfrm>
              <a:prstGeom prst="bentConnector4">
                <a:avLst>
                  <a:gd name="adj1" fmla="val 2309"/>
                  <a:gd name="adj2" fmla="val 138501"/>
                </a:avLst>
              </a:prstGeom>
              <a:ln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线箭头连接符 24">
                <a:extLst>
                  <a:ext uri="{FF2B5EF4-FFF2-40B4-BE49-F238E27FC236}">
                    <a16:creationId xmlns:a16="http://schemas.microsoft.com/office/drawing/2014/main" id="{68F149A7-C19E-F647-80DD-896385465EA8}"/>
                  </a:ext>
                </a:extLst>
              </p:cNvPr>
              <p:cNvCxnSpPr>
                <a:cxnSpLocks/>
                <a:stCxn id="8" idx="2"/>
                <a:endCxn id="9" idx="0"/>
              </p:cNvCxnSpPr>
              <p:nvPr/>
            </p:nvCxnSpPr>
            <p:spPr>
              <a:xfrm flipH="1">
                <a:off x="2761480" y="1959329"/>
                <a:ext cx="6663" cy="123393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肘形连接符 25">
                <a:extLst>
                  <a:ext uri="{FF2B5EF4-FFF2-40B4-BE49-F238E27FC236}">
                    <a16:creationId xmlns:a16="http://schemas.microsoft.com/office/drawing/2014/main" id="{B9477F43-FC9A-4C4B-95DE-453564C7C06A}"/>
                  </a:ext>
                </a:extLst>
              </p:cNvPr>
              <p:cNvCxnSpPr>
                <a:cxnSpLocks/>
                <a:stCxn id="10" idx="2"/>
                <a:endCxn id="11" idx="0"/>
              </p:cNvCxnSpPr>
              <p:nvPr/>
            </p:nvCxnSpPr>
            <p:spPr>
              <a:xfrm rot="16200000" flipH="1">
                <a:off x="4738107" y="2630749"/>
                <a:ext cx="502222" cy="982460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线箭头连接符 26">
                <a:extLst>
                  <a:ext uri="{FF2B5EF4-FFF2-40B4-BE49-F238E27FC236}">
                    <a16:creationId xmlns:a16="http://schemas.microsoft.com/office/drawing/2014/main" id="{EF9187B0-C2E9-BC4B-82DF-1C66BD065DAC}"/>
                  </a:ext>
                </a:extLst>
              </p:cNvPr>
              <p:cNvCxnSpPr/>
              <p:nvPr/>
            </p:nvCxnSpPr>
            <p:spPr>
              <a:xfrm>
                <a:off x="5292821" y="2042684"/>
                <a:ext cx="124730" cy="0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4C285603-5A95-0647-BD15-8366A25371E9}"/>
                </a:ext>
              </a:extLst>
            </p:cNvPr>
            <p:cNvSpPr txBox="1"/>
            <p:nvPr/>
          </p:nvSpPr>
          <p:spPr>
            <a:xfrm>
              <a:off x="838579" y="2218051"/>
              <a:ext cx="2781531" cy="197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lnSpc>
                  <a:spcPct val="200000"/>
                </a:lnSpc>
                <a:spcBef>
                  <a:spcPts val="600"/>
                </a:spcBef>
                <a:spcAft>
                  <a:spcPts val="600"/>
                </a:spcAft>
                <a:buFont typeface="Wingdings" pitchFamily="2" charset="2"/>
                <a:buChar char="n"/>
              </a:pPr>
              <a:r>
                <a:rPr kumimoji="1" lang="zh-CN" altLang="en-US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开发运维成本高</a:t>
              </a:r>
              <a:endPara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marL="285750" indent="-285750">
                <a:lnSpc>
                  <a:spcPct val="200000"/>
                </a:lnSpc>
                <a:spcBef>
                  <a:spcPts val="600"/>
                </a:spcBef>
                <a:spcAft>
                  <a:spcPts val="600"/>
                </a:spcAft>
                <a:buFont typeface="Wingdings" pitchFamily="2" charset="2"/>
                <a:buChar char="n"/>
              </a:pPr>
              <a:r>
                <a:rPr kumimoji="1" lang="zh-CN" altLang="en-US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数据一致性难保证</a:t>
              </a:r>
              <a:endPara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marL="285750" indent="-285750">
                <a:lnSpc>
                  <a:spcPct val="200000"/>
                </a:lnSpc>
                <a:spcBef>
                  <a:spcPts val="600"/>
                </a:spcBef>
                <a:spcAft>
                  <a:spcPts val="600"/>
                </a:spcAft>
                <a:buFont typeface="Wingdings" pitchFamily="2" charset="2"/>
                <a:buChar char="n"/>
              </a:pPr>
              <a:r>
                <a:rPr kumimoji="1" lang="zh-CN" altLang="en-US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数据间传输转换性能差</a:t>
              </a:r>
            </a:p>
          </p:txBody>
        </p:sp>
      </p:grpSp>
      <p:sp>
        <p:nvSpPr>
          <p:cNvPr id="33" name="矩形 32">
            <a:extLst>
              <a:ext uri="{FF2B5EF4-FFF2-40B4-BE49-F238E27FC236}">
                <a16:creationId xmlns:a16="http://schemas.microsoft.com/office/drawing/2014/main" id="{092776AD-2C5D-7C42-B1D0-ACADE8320C5F}"/>
              </a:ext>
            </a:extLst>
          </p:cNvPr>
          <p:cNvSpPr/>
          <p:nvPr/>
        </p:nvSpPr>
        <p:spPr>
          <a:xfrm>
            <a:off x="396911" y="749534"/>
            <a:ext cx="3603590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800">
              <a:cs typeface="黑体" panose="0201060906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1215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102F8609-40CB-264E-8E75-3C9AF6937BA1}"/>
              </a:ext>
            </a:extLst>
          </p:cNvPr>
          <p:cNvSpPr txBox="1"/>
          <p:nvPr/>
        </p:nvSpPr>
        <p:spPr>
          <a:xfrm>
            <a:off x="396911" y="262148"/>
            <a:ext cx="3897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以一当“五”，多库到多模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D1846A6-0B43-9C40-A566-858FFD4696C7}"/>
              </a:ext>
            </a:extLst>
          </p:cNvPr>
          <p:cNvSpPr/>
          <p:nvPr/>
        </p:nvSpPr>
        <p:spPr>
          <a:xfrm>
            <a:off x="396910" y="749534"/>
            <a:ext cx="3897221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800">
              <a:cs typeface="黑体" panose="02010609060101010101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1015235" y="1601483"/>
            <a:ext cx="10161530" cy="3470311"/>
            <a:chOff x="860954" y="1601483"/>
            <a:chExt cx="10161530" cy="3470311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BB19965F-5181-274F-BEFF-A8BAAF4E29CC}"/>
                </a:ext>
              </a:extLst>
            </p:cNvPr>
            <p:cNvGrpSpPr/>
            <p:nvPr/>
          </p:nvGrpSpPr>
          <p:grpSpPr>
            <a:xfrm>
              <a:off x="4561999" y="1601483"/>
              <a:ext cx="6460485" cy="3470311"/>
              <a:chOff x="479163" y="901639"/>
              <a:chExt cx="8341309" cy="4076959"/>
            </a:xfrm>
          </p:grpSpPr>
          <p:sp>
            <p:nvSpPr>
              <p:cNvPr id="5" name="圆角矩形 4">
                <a:extLst>
                  <a:ext uri="{FF2B5EF4-FFF2-40B4-BE49-F238E27FC236}">
                    <a16:creationId xmlns:a16="http://schemas.microsoft.com/office/drawing/2014/main" id="{6BF65467-DC97-1443-B95C-2510010B3613}"/>
                  </a:ext>
                </a:extLst>
              </p:cNvPr>
              <p:cNvSpPr/>
              <p:nvPr/>
            </p:nvSpPr>
            <p:spPr>
              <a:xfrm>
                <a:off x="5580762" y="901639"/>
                <a:ext cx="3239710" cy="2246175"/>
              </a:xfrm>
              <a:prstGeom prst="roundRect">
                <a:avLst/>
              </a:prstGeom>
              <a:noFill/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  <p:pic>
            <p:nvPicPr>
              <p:cNvPr id="6" name="图片 5">
                <a:extLst>
                  <a:ext uri="{FF2B5EF4-FFF2-40B4-BE49-F238E27FC236}">
                    <a16:creationId xmlns:a16="http://schemas.microsoft.com/office/drawing/2014/main" id="{0E5D7E49-7B07-504B-94C1-E59D7150AF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84095" y="1686705"/>
                <a:ext cx="2175058" cy="611735"/>
              </a:xfrm>
              <a:prstGeom prst="rect">
                <a:avLst/>
              </a:prstGeom>
            </p:spPr>
          </p:pic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A48FD1F1-AEEA-D147-84B3-D1607E4E631B}"/>
                  </a:ext>
                </a:extLst>
              </p:cNvPr>
              <p:cNvSpPr/>
              <p:nvPr/>
            </p:nvSpPr>
            <p:spPr>
              <a:xfrm>
                <a:off x="1835696" y="905072"/>
                <a:ext cx="1656183" cy="964797"/>
              </a:xfrm>
              <a:prstGeom prst="rect">
                <a:avLst/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zh-CN" altLang="en-US" sz="1600" dirty="0"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设备接入</a:t>
                </a:r>
              </a:p>
            </p:txBody>
          </p:sp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33B16732-F08A-5240-8401-4134197E5AD8}"/>
                  </a:ext>
                </a:extLst>
              </p:cNvPr>
              <p:cNvSpPr/>
              <p:nvPr/>
            </p:nvSpPr>
            <p:spPr>
              <a:xfrm>
                <a:off x="1821025" y="2149143"/>
                <a:ext cx="1670854" cy="997581"/>
              </a:xfrm>
              <a:prstGeom prst="rect">
                <a:avLst/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zh-CN" altLang="en-US" sz="1600" dirty="0"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设备管理</a:t>
                </a:r>
              </a:p>
            </p:txBody>
          </p:sp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4C8D2FD8-7939-814D-923F-DACD668E3555}"/>
                  </a:ext>
                </a:extLst>
              </p:cNvPr>
              <p:cNvSpPr/>
              <p:nvPr/>
            </p:nvSpPr>
            <p:spPr>
              <a:xfrm>
                <a:off x="3700567" y="901639"/>
                <a:ext cx="1735529" cy="2246175"/>
              </a:xfrm>
              <a:prstGeom prst="rect">
                <a:avLst/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zh-CN" altLang="en-US" sz="1600" dirty="0"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消息通信</a:t>
                </a:r>
              </a:p>
            </p:txBody>
          </p:sp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E871A6EF-3BA1-E248-872C-4B156BA4F9D6}"/>
                  </a:ext>
                </a:extLst>
              </p:cNvPr>
              <p:cNvSpPr/>
              <p:nvPr/>
            </p:nvSpPr>
            <p:spPr>
              <a:xfrm>
                <a:off x="1821024" y="3528069"/>
                <a:ext cx="6999448" cy="1363764"/>
              </a:xfrm>
              <a:prstGeom prst="rect">
                <a:avLst/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zh-CN" altLang="en-US" sz="1600" dirty="0"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业务管理</a:t>
                </a:r>
              </a:p>
            </p:txBody>
          </p:sp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id="{BECE58E7-F88F-0B4C-A9D5-F4C03446A5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flipH="1">
                <a:off x="479163" y="1076378"/>
                <a:ext cx="678656" cy="678656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2B7DAD0D-5B1A-0A4C-8144-4CCC41BC17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479163" y="3420756"/>
                <a:ext cx="678656" cy="678656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7A4E4135-05BE-2F40-AAC2-F3B75E2CF5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479163" y="4299942"/>
                <a:ext cx="678656" cy="678656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4" name="图片 13">
                <a:extLst>
                  <a:ext uri="{FF2B5EF4-FFF2-40B4-BE49-F238E27FC236}">
                    <a16:creationId xmlns:a16="http://schemas.microsoft.com/office/drawing/2014/main" id="{91F8B03D-7DD3-2843-95CA-135CF8423B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flipH="1">
                <a:off x="479163" y="1955564"/>
                <a:ext cx="678656" cy="678656"/>
              </a:xfrm>
              <a:prstGeom prst="rect">
                <a:avLst/>
              </a:prstGeom>
              <a:ln>
                <a:noFill/>
              </a:ln>
            </p:spPr>
          </p:pic>
          <p:cxnSp>
            <p:nvCxnSpPr>
              <p:cNvPr id="15" name="肘形连接符 14">
                <a:extLst>
                  <a:ext uri="{FF2B5EF4-FFF2-40B4-BE49-F238E27FC236}">
                    <a16:creationId xmlns:a16="http://schemas.microsoft.com/office/drawing/2014/main" id="{E4B9B2CF-E442-B848-84F2-EF303C97C7BD}"/>
                  </a:ext>
                </a:extLst>
              </p:cNvPr>
              <p:cNvCxnSpPr>
                <a:cxnSpLocks/>
                <a:stCxn id="11" idx="1"/>
                <a:endCxn id="7" idx="1"/>
              </p:cNvCxnSpPr>
              <p:nvPr/>
            </p:nvCxnSpPr>
            <p:spPr>
              <a:xfrm flipV="1">
                <a:off x="1157819" y="1387471"/>
                <a:ext cx="677877" cy="28235"/>
              </a:xfrm>
              <a:prstGeom prst="bentConnector3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肘形连接符 15">
                <a:extLst>
                  <a:ext uri="{FF2B5EF4-FFF2-40B4-BE49-F238E27FC236}">
                    <a16:creationId xmlns:a16="http://schemas.microsoft.com/office/drawing/2014/main" id="{AED4B904-B3CC-0143-BB79-8F0FC44B6ABF}"/>
                  </a:ext>
                </a:extLst>
              </p:cNvPr>
              <p:cNvCxnSpPr>
                <a:cxnSpLocks/>
                <a:stCxn id="14" idx="1"/>
                <a:endCxn id="7" idx="1"/>
              </p:cNvCxnSpPr>
              <p:nvPr/>
            </p:nvCxnSpPr>
            <p:spPr>
              <a:xfrm flipV="1">
                <a:off x="1157819" y="1387471"/>
                <a:ext cx="677877" cy="907421"/>
              </a:xfrm>
              <a:prstGeom prst="bentConnector3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肘形连接符 16">
                <a:extLst>
                  <a:ext uri="{FF2B5EF4-FFF2-40B4-BE49-F238E27FC236}">
                    <a16:creationId xmlns:a16="http://schemas.microsoft.com/office/drawing/2014/main" id="{515B1EB2-1F50-D049-8F21-EBBF6D40C4B9}"/>
                  </a:ext>
                </a:extLst>
              </p:cNvPr>
              <p:cNvCxnSpPr>
                <a:cxnSpLocks/>
                <a:stCxn id="12" idx="3"/>
                <a:endCxn id="10" idx="1"/>
              </p:cNvCxnSpPr>
              <p:nvPr/>
            </p:nvCxnSpPr>
            <p:spPr>
              <a:xfrm>
                <a:off x="1157819" y="3760084"/>
                <a:ext cx="663205" cy="449867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肘形连接符 17">
                <a:extLst>
                  <a:ext uri="{FF2B5EF4-FFF2-40B4-BE49-F238E27FC236}">
                    <a16:creationId xmlns:a16="http://schemas.microsoft.com/office/drawing/2014/main" id="{27CEEACE-C403-EB4F-AD4F-7C8070DA8270}"/>
                  </a:ext>
                </a:extLst>
              </p:cNvPr>
              <p:cNvCxnSpPr>
                <a:cxnSpLocks/>
                <a:stCxn id="13" idx="3"/>
                <a:endCxn id="10" idx="1"/>
              </p:cNvCxnSpPr>
              <p:nvPr/>
            </p:nvCxnSpPr>
            <p:spPr>
              <a:xfrm flipV="1">
                <a:off x="1157819" y="4209951"/>
                <a:ext cx="663205" cy="429319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肘形连接符 18">
                <a:extLst>
                  <a:ext uri="{FF2B5EF4-FFF2-40B4-BE49-F238E27FC236}">
                    <a16:creationId xmlns:a16="http://schemas.microsoft.com/office/drawing/2014/main" id="{69A18BC5-2410-CC4A-BC0C-F08E2FF0FF48}"/>
                  </a:ext>
                </a:extLst>
              </p:cNvPr>
              <p:cNvCxnSpPr>
                <a:cxnSpLocks/>
                <a:stCxn id="7" idx="3"/>
                <a:endCxn id="9" idx="1"/>
              </p:cNvCxnSpPr>
              <p:nvPr/>
            </p:nvCxnSpPr>
            <p:spPr>
              <a:xfrm>
                <a:off x="3491879" y="1387471"/>
                <a:ext cx="208688" cy="637256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肘形连接符 19">
                <a:extLst>
                  <a:ext uri="{FF2B5EF4-FFF2-40B4-BE49-F238E27FC236}">
                    <a16:creationId xmlns:a16="http://schemas.microsoft.com/office/drawing/2014/main" id="{BBADD838-5961-A144-A514-3C118AF7B103}"/>
                  </a:ext>
                </a:extLst>
              </p:cNvPr>
              <p:cNvCxnSpPr>
                <a:cxnSpLocks/>
                <a:stCxn id="8" idx="3"/>
                <a:endCxn id="5" idx="2"/>
              </p:cNvCxnSpPr>
              <p:nvPr/>
            </p:nvCxnSpPr>
            <p:spPr>
              <a:xfrm>
                <a:off x="3491879" y="2647934"/>
                <a:ext cx="3708738" cy="499880"/>
              </a:xfrm>
              <a:prstGeom prst="bentConnector4">
                <a:avLst>
                  <a:gd name="adj1" fmla="val 3026"/>
                  <a:gd name="adj2" fmla="val 127913"/>
                </a:avLst>
              </a:prstGeom>
              <a:ln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肘形连接符 20">
                <a:extLst>
                  <a:ext uri="{FF2B5EF4-FFF2-40B4-BE49-F238E27FC236}">
                    <a16:creationId xmlns:a16="http://schemas.microsoft.com/office/drawing/2014/main" id="{36E765C6-783D-614A-B49E-830E0710E20A}"/>
                  </a:ext>
                </a:extLst>
              </p:cNvPr>
              <p:cNvCxnSpPr>
                <a:cxnSpLocks/>
                <a:stCxn id="7" idx="3"/>
                <a:endCxn id="5" idx="0"/>
              </p:cNvCxnSpPr>
              <p:nvPr/>
            </p:nvCxnSpPr>
            <p:spPr>
              <a:xfrm flipV="1">
                <a:off x="3491879" y="901639"/>
                <a:ext cx="3708738" cy="485832"/>
              </a:xfrm>
              <a:prstGeom prst="bentConnector4">
                <a:avLst>
                  <a:gd name="adj1" fmla="val 2866"/>
                  <a:gd name="adj2" fmla="val 147053"/>
                </a:avLst>
              </a:prstGeom>
              <a:ln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线箭头连接符 21">
                <a:extLst>
                  <a:ext uri="{FF2B5EF4-FFF2-40B4-BE49-F238E27FC236}">
                    <a16:creationId xmlns:a16="http://schemas.microsoft.com/office/drawing/2014/main" id="{C1975B4A-B3E1-B141-B0C0-D457A2FA3C5D}"/>
                  </a:ext>
                </a:extLst>
              </p:cNvPr>
              <p:cNvCxnSpPr>
                <a:cxnSpLocks/>
                <a:stCxn id="7" idx="2"/>
                <a:endCxn id="8" idx="0"/>
              </p:cNvCxnSpPr>
              <p:nvPr/>
            </p:nvCxnSpPr>
            <p:spPr>
              <a:xfrm flipH="1">
                <a:off x="2656452" y="1869869"/>
                <a:ext cx="7336" cy="279274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肘形连接符 22">
                <a:extLst>
                  <a:ext uri="{FF2B5EF4-FFF2-40B4-BE49-F238E27FC236}">
                    <a16:creationId xmlns:a16="http://schemas.microsoft.com/office/drawing/2014/main" id="{4B7DD5C3-93AD-6D48-BDC6-8506C2E48E09}"/>
                  </a:ext>
                </a:extLst>
              </p:cNvPr>
              <p:cNvCxnSpPr>
                <a:cxnSpLocks/>
                <a:stCxn id="9" idx="2"/>
                <a:endCxn id="10" idx="0"/>
              </p:cNvCxnSpPr>
              <p:nvPr/>
            </p:nvCxnSpPr>
            <p:spPr>
              <a:xfrm rot="16200000" flipH="1">
                <a:off x="4754413" y="2961733"/>
                <a:ext cx="380255" cy="752416"/>
              </a:xfrm>
              <a:prstGeom prst="bentConnector3">
                <a:avLst>
                  <a:gd name="adj1" fmla="val 59369"/>
                </a:avLst>
              </a:prstGeom>
              <a:ln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线箭头连接符 23">
                <a:extLst>
                  <a:ext uri="{FF2B5EF4-FFF2-40B4-BE49-F238E27FC236}">
                    <a16:creationId xmlns:a16="http://schemas.microsoft.com/office/drawing/2014/main" id="{277C5561-5F9D-AE4A-A52D-83CCD23D31FE}"/>
                  </a:ext>
                </a:extLst>
              </p:cNvPr>
              <p:cNvCxnSpPr/>
              <p:nvPr/>
            </p:nvCxnSpPr>
            <p:spPr>
              <a:xfrm>
                <a:off x="5443435" y="2063305"/>
                <a:ext cx="137327" cy="0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D6BC674A-B207-DD4F-842A-9A4DC68E9620}"/>
                </a:ext>
              </a:extLst>
            </p:cNvPr>
            <p:cNvSpPr txBox="1"/>
            <p:nvPr/>
          </p:nvSpPr>
          <p:spPr>
            <a:xfrm>
              <a:off x="860954" y="2347361"/>
              <a:ext cx="2781531" cy="197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lnSpc>
                  <a:spcPct val="200000"/>
                </a:lnSpc>
                <a:spcBef>
                  <a:spcPts val="600"/>
                </a:spcBef>
                <a:spcAft>
                  <a:spcPts val="600"/>
                </a:spcAft>
                <a:buFont typeface="Wingdings" pitchFamily="2" charset="2"/>
                <a:buChar char="n"/>
              </a:pPr>
              <a:r>
                <a:rPr kumimoji="1" lang="zh-CN" altLang="en-US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降低开发运维成本</a:t>
              </a:r>
              <a:endPara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marL="285750" indent="-285750">
                <a:lnSpc>
                  <a:spcPct val="200000"/>
                </a:lnSpc>
                <a:spcBef>
                  <a:spcPts val="600"/>
                </a:spcBef>
                <a:spcAft>
                  <a:spcPts val="600"/>
                </a:spcAft>
                <a:buFont typeface="Wingdings" pitchFamily="2" charset="2"/>
                <a:buChar char="n"/>
              </a:pPr>
              <a:r>
                <a:rPr kumimoji="1" lang="zh-CN" altLang="en-US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保证数据一致性</a:t>
              </a:r>
              <a:endPara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marL="285750" indent="-285750">
                <a:lnSpc>
                  <a:spcPct val="200000"/>
                </a:lnSpc>
                <a:spcBef>
                  <a:spcPts val="600"/>
                </a:spcBef>
                <a:spcAft>
                  <a:spcPts val="600"/>
                </a:spcAft>
                <a:buFont typeface="Wingdings" pitchFamily="2" charset="2"/>
                <a:buChar char="n"/>
              </a:pPr>
              <a:r>
                <a:rPr kumimoji="1" lang="zh-CN" altLang="en-US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提升数据传输转换性能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147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1543BCC9-E89A-074F-BEC1-3FA31541D5F0}"/>
              </a:ext>
            </a:extLst>
          </p:cNvPr>
          <p:cNvSpPr txBox="1"/>
          <p:nvPr/>
        </p:nvSpPr>
        <p:spPr>
          <a:xfrm>
            <a:off x="467456" y="241924"/>
            <a:ext cx="1875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2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AIoT</a:t>
            </a:r>
            <a:r>
              <a:rPr lang="zh-CN" altLang="en-US" sz="2400" b="1" dirty="0">
                <a:solidFill>
                  <a:schemeClr val="accent2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数据库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D4B513F-3EC0-22ED-D8DC-ACAEDF4DA895}"/>
              </a:ext>
            </a:extLst>
          </p:cNvPr>
          <p:cNvSpPr txBox="1"/>
          <p:nvPr/>
        </p:nvSpPr>
        <p:spPr>
          <a:xfrm>
            <a:off x="1451102" y="1246347"/>
            <a:ext cx="3034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时序数据处理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5398D1E-CC8B-2345-EF01-F0FA7975C651}"/>
              </a:ext>
            </a:extLst>
          </p:cNvPr>
          <p:cNvSpPr/>
          <p:nvPr/>
        </p:nvSpPr>
        <p:spPr>
          <a:xfrm flipV="1">
            <a:off x="7705426" y="1663043"/>
            <a:ext cx="3034717" cy="802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800">
              <a:cs typeface="黑体" panose="02010609060101010101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214F332-1B87-5F69-E9EF-D951BCF2C161}"/>
              </a:ext>
            </a:extLst>
          </p:cNvPr>
          <p:cNvSpPr txBox="1"/>
          <p:nvPr/>
        </p:nvSpPr>
        <p:spPr>
          <a:xfrm>
            <a:off x="7705426" y="1262933"/>
            <a:ext cx="3034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异构数据处理（分析）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A83E64C-CB8D-9474-9D8D-12CB3C7ADFC9}"/>
              </a:ext>
            </a:extLst>
          </p:cNvPr>
          <p:cNvSpPr/>
          <p:nvPr/>
        </p:nvSpPr>
        <p:spPr>
          <a:xfrm flipV="1">
            <a:off x="1451102" y="1657705"/>
            <a:ext cx="3034717" cy="802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800">
              <a:cs typeface="黑体" panose="02010609060101010101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F62797B6-5091-720C-A8F5-6CA5CEF502A5}"/>
              </a:ext>
            </a:extLst>
          </p:cNvPr>
          <p:cNvSpPr/>
          <p:nvPr/>
        </p:nvSpPr>
        <p:spPr>
          <a:xfrm flipV="1">
            <a:off x="992885" y="4491687"/>
            <a:ext cx="3034717" cy="802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800">
              <a:cs typeface="黑体" panose="02010609060101010101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81D828D-D5F6-8AEA-5A46-B41E85687F90}"/>
              </a:ext>
            </a:extLst>
          </p:cNvPr>
          <p:cNvSpPr txBox="1"/>
          <p:nvPr/>
        </p:nvSpPr>
        <p:spPr>
          <a:xfrm>
            <a:off x="992885" y="4101347"/>
            <a:ext cx="3034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关系数据处理（交易）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24C3677-AF9A-68DF-815F-66B1C4DDDB30}"/>
              </a:ext>
            </a:extLst>
          </p:cNvPr>
          <p:cNvSpPr txBox="1"/>
          <p:nvPr/>
        </p:nvSpPr>
        <p:spPr>
          <a:xfrm>
            <a:off x="2014289" y="1918585"/>
            <a:ext cx="2114681" cy="15119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n"/>
            </a:pPr>
            <a:r>
              <a:rPr kumimoji="1" lang="zh-CN" altLang="en-US" sz="16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高性能读写</a:t>
            </a:r>
            <a:endParaRPr kumimoji="1" lang="en-US" altLang="zh-CN" sz="1600" dirty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n"/>
            </a:pPr>
            <a:r>
              <a:rPr kumimoji="1" lang="zh-CN" altLang="en-US" sz="16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低存储成本</a:t>
            </a:r>
            <a:endParaRPr kumimoji="1" lang="en-US" altLang="zh-CN" sz="1600" dirty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n"/>
            </a:pPr>
            <a:r>
              <a:rPr kumimoji="1" lang="zh-CN" altLang="en-US" sz="16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灵活生命周期管理</a:t>
            </a:r>
            <a:endParaRPr kumimoji="1" lang="en-US" altLang="zh-CN" sz="1600" dirty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n"/>
            </a:pPr>
            <a:r>
              <a:rPr kumimoji="1" lang="zh-CN" altLang="en-US" sz="16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水平扩展能力</a:t>
            </a:r>
            <a:endParaRPr kumimoji="1" lang="en-US" altLang="zh-CN" sz="1600" dirty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B8A04AE8-A199-F3AD-5067-7FFECD5C8BB9}"/>
              </a:ext>
            </a:extLst>
          </p:cNvPr>
          <p:cNvSpPr txBox="1"/>
          <p:nvPr/>
        </p:nvSpPr>
        <p:spPr>
          <a:xfrm>
            <a:off x="8370627" y="1908257"/>
            <a:ext cx="1704313" cy="18812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n"/>
            </a:pPr>
            <a:r>
              <a:rPr kumimoji="1" lang="zh-CN" altLang="en-US" sz="16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时序分析</a:t>
            </a:r>
            <a:endParaRPr kumimoji="1" lang="en-US" altLang="zh-CN" sz="1600" dirty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n"/>
            </a:pPr>
            <a:r>
              <a:rPr kumimoji="1" lang="zh-CN" altLang="en-US" sz="16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多模数据关联</a:t>
            </a:r>
            <a:endParaRPr kumimoji="1" lang="en-US" altLang="zh-CN" sz="1600" dirty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n"/>
            </a:pPr>
            <a:r>
              <a:rPr kumimoji="1" lang="zh-CN" altLang="en-US" sz="16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多模数据转换</a:t>
            </a:r>
            <a:endParaRPr kumimoji="1" lang="en-US" altLang="zh-CN" sz="1600" dirty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n"/>
            </a:pPr>
            <a:r>
              <a:rPr kumimoji="1" lang="zh-CN" altLang="en-US" sz="16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水平扩展能力</a:t>
            </a:r>
            <a:endParaRPr kumimoji="1" lang="en-US" altLang="zh-CN" sz="1600" dirty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n"/>
            </a:pPr>
            <a:r>
              <a:rPr kumimoji="1" lang="zh-CN" altLang="en-US" sz="16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异构硬件支持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18E22E7-E151-068D-C307-A59B38E3A9A8}"/>
              </a:ext>
            </a:extLst>
          </p:cNvPr>
          <p:cNvSpPr txBox="1"/>
          <p:nvPr/>
        </p:nvSpPr>
        <p:spPr>
          <a:xfrm>
            <a:off x="1557090" y="4752567"/>
            <a:ext cx="1906305" cy="787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n"/>
            </a:pPr>
            <a:r>
              <a:rPr kumimoji="1" lang="zh-CN" altLang="en-US" sz="16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数据一致性</a:t>
            </a:r>
            <a:endParaRPr kumimoji="1" lang="en-US" altLang="zh-CN" sz="1600" dirty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n"/>
            </a:pPr>
            <a:r>
              <a:rPr kumimoji="1" lang="zh-CN" altLang="en-US" sz="16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事务支持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4578642" y="4070361"/>
            <a:ext cx="3034717" cy="1469666"/>
            <a:chOff x="4896867" y="4070361"/>
            <a:chExt cx="3034717" cy="1469666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A8F63106-86E1-28C7-B1EA-901593473EC4}"/>
                </a:ext>
              </a:extLst>
            </p:cNvPr>
            <p:cNvSpPr/>
            <p:nvPr/>
          </p:nvSpPr>
          <p:spPr>
            <a:xfrm flipV="1">
              <a:off x="4896867" y="4494972"/>
              <a:ext cx="3034717" cy="8022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800">
                <a:cs typeface="黑体" panose="02010609060101010101" charset="-122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9C6BE120-D6A2-EA4E-2506-93E57F9CF4B3}"/>
                </a:ext>
              </a:extLst>
            </p:cNvPr>
            <p:cNvSpPr txBox="1"/>
            <p:nvPr/>
          </p:nvSpPr>
          <p:spPr>
            <a:xfrm>
              <a:off x="4896867" y="4070361"/>
              <a:ext cx="30347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AI</a:t>
              </a:r>
              <a:r>
                <a:rPr lang="zh-CN" altLang="en-US" sz="2000" b="1" dirty="0"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能力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A3D4F2F9-31A8-11F2-40DE-7581A3201BE6}"/>
                </a:ext>
              </a:extLst>
            </p:cNvPr>
            <p:cNvSpPr txBox="1"/>
            <p:nvPr/>
          </p:nvSpPr>
          <p:spPr>
            <a:xfrm>
              <a:off x="4896867" y="4752567"/>
              <a:ext cx="3034717" cy="787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ctr">
                <a:lnSpc>
                  <a:spcPct val="150000"/>
                </a:lnSpc>
                <a:buFont typeface="Wingdings" pitchFamily="2" charset="2"/>
                <a:buChar char="n"/>
              </a:pPr>
              <a:r>
                <a:rPr kumimoji="1" lang="zh-CN" altLang="en-US" sz="1600" dirty="0"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时序算法支持</a:t>
              </a:r>
              <a:endParaRPr kumimoji="1" lang="en-US" altLang="zh-CN" sz="16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  <a:p>
              <a:pPr marL="285750" indent="-285750" algn="ctr">
                <a:lnSpc>
                  <a:spcPct val="150000"/>
                </a:lnSpc>
                <a:buFont typeface="Wingdings" pitchFamily="2" charset="2"/>
                <a:buChar char="n"/>
              </a:pPr>
              <a:r>
                <a:rPr kumimoji="1" lang="zh-CN" altLang="en-US" sz="1600" dirty="0"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常用框架支持</a:t>
              </a:r>
            </a:p>
          </p:txBody>
        </p:sp>
      </p:grpSp>
      <p:sp>
        <p:nvSpPr>
          <p:cNvPr id="18" name="矩形 17">
            <a:extLst>
              <a:ext uri="{FF2B5EF4-FFF2-40B4-BE49-F238E27FC236}">
                <a16:creationId xmlns:a16="http://schemas.microsoft.com/office/drawing/2014/main" id="{F29D499B-8746-7F4B-83FA-F3A5D5129EBF}"/>
              </a:ext>
            </a:extLst>
          </p:cNvPr>
          <p:cNvSpPr/>
          <p:nvPr/>
        </p:nvSpPr>
        <p:spPr>
          <a:xfrm flipV="1">
            <a:off x="8320560" y="4505324"/>
            <a:ext cx="3034717" cy="802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800">
              <a:cs typeface="黑体" panose="02010609060101010101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A038D8F0-2829-CEA7-C818-4DFF4AD2526B}"/>
              </a:ext>
            </a:extLst>
          </p:cNvPr>
          <p:cNvSpPr txBox="1"/>
          <p:nvPr/>
        </p:nvSpPr>
        <p:spPr>
          <a:xfrm>
            <a:off x="8320561" y="4114984"/>
            <a:ext cx="30347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非关系型数据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93BBF077-6336-BDF6-93E2-E014B650F59E}"/>
              </a:ext>
            </a:extLst>
          </p:cNvPr>
          <p:cNvSpPr txBox="1"/>
          <p:nvPr/>
        </p:nvSpPr>
        <p:spPr>
          <a:xfrm>
            <a:off x="8320559" y="4753927"/>
            <a:ext cx="3034715" cy="787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lnSpc>
                <a:spcPct val="150000"/>
              </a:lnSpc>
              <a:buFont typeface="Wingdings" pitchFamily="2" charset="2"/>
              <a:buChar char="n"/>
            </a:pPr>
            <a:r>
              <a:rPr kumimoji="1" lang="zh-CN" altLang="en-US" sz="16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高效索引</a:t>
            </a:r>
            <a:endParaRPr kumimoji="1" lang="en-US" altLang="zh-CN" sz="1600" dirty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285750" indent="-285750" algn="ctr">
              <a:lnSpc>
                <a:spcPct val="150000"/>
              </a:lnSpc>
              <a:buFont typeface="Wingdings" pitchFamily="2" charset="2"/>
              <a:buChar char="n"/>
            </a:pPr>
            <a:r>
              <a:rPr kumimoji="1" lang="zh-CN" altLang="en-US" sz="16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对象存储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2289324D-939B-B43B-B642-5CDD611744B6}"/>
              </a:ext>
            </a:extLst>
          </p:cNvPr>
          <p:cNvSpPr txBox="1"/>
          <p:nvPr/>
        </p:nvSpPr>
        <p:spPr>
          <a:xfrm>
            <a:off x="5529826" y="2100833"/>
            <a:ext cx="1223412" cy="7875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sz="1600" b="1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开发者生态</a:t>
            </a:r>
            <a:endParaRPr kumimoji="1" lang="en-US" altLang="zh-CN" sz="1600" b="1" dirty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kumimoji="1" lang="en-US" altLang="zh-CN" sz="1600" b="1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SQL</a:t>
            </a:r>
            <a:r>
              <a:rPr kumimoji="1" lang="zh-CN" altLang="en-US" sz="1600" b="1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1" lang="en-US" altLang="zh-CN" sz="1600" b="1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+</a:t>
            </a:r>
            <a:r>
              <a:rPr kumimoji="1" lang="zh-CN" altLang="en-US" sz="1600" b="1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1" lang="en-US" altLang="zh-CN" sz="1600" b="1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API</a:t>
            </a:r>
            <a:endParaRPr kumimoji="1" lang="zh-CN" altLang="en-US" sz="1600" b="1" dirty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2" name="同心圆 21">
            <a:extLst>
              <a:ext uri="{FF2B5EF4-FFF2-40B4-BE49-F238E27FC236}">
                <a16:creationId xmlns:a16="http://schemas.microsoft.com/office/drawing/2014/main" id="{016A8C82-F3C2-E96C-7179-32F9FCB6DF74}"/>
              </a:ext>
            </a:extLst>
          </p:cNvPr>
          <p:cNvSpPr/>
          <p:nvPr/>
        </p:nvSpPr>
        <p:spPr>
          <a:xfrm>
            <a:off x="4671848" y="1157754"/>
            <a:ext cx="2848304" cy="2672913"/>
          </a:xfrm>
          <a:prstGeom prst="donut">
            <a:avLst>
              <a:gd name="adj" fmla="val 4134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8712FFFF-8768-7F4C-8A7D-3D40983D46A4}"/>
              </a:ext>
            </a:extLst>
          </p:cNvPr>
          <p:cNvSpPr/>
          <p:nvPr/>
        </p:nvSpPr>
        <p:spPr>
          <a:xfrm>
            <a:off x="396910" y="749534"/>
            <a:ext cx="1906305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800">
              <a:cs typeface="黑体" panose="0201060906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420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5CC69A47-F3D3-0A43-9DD5-B6013F054506}"/>
              </a:ext>
            </a:extLst>
          </p:cNvPr>
          <p:cNvSpPr txBox="1"/>
          <p:nvPr/>
        </p:nvSpPr>
        <p:spPr>
          <a:xfrm>
            <a:off x="396910" y="273581"/>
            <a:ext cx="2904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KaiwuDB</a:t>
            </a:r>
            <a:r>
              <a:rPr lang="zh-CN" altLang="en-US" sz="2400" b="1" dirty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多模架构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72A12FC1-C8D8-B84A-9825-619E62808E6F}"/>
              </a:ext>
            </a:extLst>
          </p:cNvPr>
          <p:cNvSpPr/>
          <p:nvPr/>
        </p:nvSpPr>
        <p:spPr>
          <a:xfrm>
            <a:off x="396910" y="749534"/>
            <a:ext cx="2932077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800">
              <a:cs typeface="黑体" panose="02010609060101010101" charset="-122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894486" y="1086441"/>
            <a:ext cx="10297304" cy="3957174"/>
            <a:chOff x="619797" y="1086441"/>
            <a:chExt cx="10297304" cy="3957174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EEBF9E3D-AB2A-204B-9AE5-17B29BC050B0}"/>
                </a:ext>
              </a:extLst>
            </p:cNvPr>
            <p:cNvGrpSpPr/>
            <p:nvPr/>
          </p:nvGrpSpPr>
          <p:grpSpPr>
            <a:xfrm>
              <a:off x="5658213" y="1276481"/>
              <a:ext cx="5258888" cy="3726745"/>
              <a:chOff x="3257913" y="909742"/>
              <a:chExt cx="5258888" cy="3726745"/>
            </a:xfrm>
          </p:grpSpPr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DED63BA5-9734-1444-B58E-1BF6564728D8}"/>
                  </a:ext>
                </a:extLst>
              </p:cNvPr>
              <p:cNvSpPr/>
              <p:nvPr/>
            </p:nvSpPr>
            <p:spPr>
              <a:xfrm>
                <a:off x="3263960" y="909742"/>
                <a:ext cx="5252841" cy="275507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endParaRPr kumimoji="1" lang="zh-CN" altLang="en-US" sz="1013" dirty="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6" name="Rectangle 124">
                <a:extLst>
                  <a:ext uri="{FF2B5EF4-FFF2-40B4-BE49-F238E27FC236}">
                    <a16:creationId xmlns:a16="http://schemas.microsoft.com/office/drawing/2014/main" id="{F436E587-6216-6341-913D-0D609F935837}"/>
                  </a:ext>
                </a:extLst>
              </p:cNvPr>
              <p:cNvSpPr/>
              <p:nvPr/>
            </p:nvSpPr>
            <p:spPr>
              <a:xfrm>
                <a:off x="4993203" y="1002056"/>
                <a:ext cx="3362471" cy="1382432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  <a:alpha val="3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7" name="Rectangle 113">
                <a:extLst>
                  <a:ext uri="{FF2B5EF4-FFF2-40B4-BE49-F238E27FC236}">
                    <a16:creationId xmlns:a16="http://schemas.microsoft.com/office/drawing/2014/main" id="{B467F105-1399-D646-8CC3-AFB2BFAA84E5}"/>
                  </a:ext>
                </a:extLst>
              </p:cNvPr>
              <p:cNvSpPr/>
              <p:nvPr/>
            </p:nvSpPr>
            <p:spPr>
              <a:xfrm>
                <a:off x="5632014" y="1945933"/>
                <a:ext cx="1678328" cy="369758"/>
              </a:xfrm>
              <a:prstGeom prst="rect">
                <a:avLst/>
              </a:prstGeom>
              <a:solidFill>
                <a:schemeClr val="accent2"/>
              </a:solidFill>
              <a:ln w="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err="1"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多模</a:t>
                </a:r>
                <a:r>
                  <a:rPr lang="zh-CN" altLang="en-US" sz="1050" dirty="0"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 </a:t>
                </a:r>
                <a:r>
                  <a:rPr lang="en-US" sz="1050" dirty="0"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SQL</a:t>
                </a:r>
                <a:r>
                  <a:rPr lang="zh-CN" altLang="en-US" sz="1050" dirty="0"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 </a:t>
                </a:r>
                <a:r>
                  <a:rPr lang="en-US" sz="1050" dirty="0" err="1"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执行器</a:t>
                </a:r>
                <a:endParaRPr lang="en-US" sz="1050" dirty="0"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8" name="Rectangle 113">
                <a:extLst>
                  <a:ext uri="{FF2B5EF4-FFF2-40B4-BE49-F238E27FC236}">
                    <a16:creationId xmlns:a16="http://schemas.microsoft.com/office/drawing/2014/main" id="{30B16793-CBE4-3B40-B4A4-7CC594CEA0C7}"/>
                  </a:ext>
                </a:extLst>
              </p:cNvPr>
              <p:cNvSpPr/>
              <p:nvPr/>
            </p:nvSpPr>
            <p:spPr>
              <a:xfrm>
                <a:off x="5632014" y="1513885"/>
                <a:ext cx="1678328" cy="369758"/>
              </a:xfrm>
              <a:prstGeom prst="rect">
                <a:avLst/>
              </a:prstGeom>
              <a:solidFill>
                <a:schemeClr val="accent2"/>
              </a:solidFill>
              <a:ln w="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err="1"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多模</a:t>
                </a:r>
                <a:r>
                  <a:rPr lang="zh-CN" altLang="en-US" sz="1050" dirty="0"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 </a:t>
                </a:r>
                <a:r>
                  <a:rPr lang="en-US" sz="1050" dirty="0"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SQL</a:t>
                </a:r>
                <a:r>
                  <a:rPr lang="zh-CN" altLang="en-US" sz="1050" dirty="0"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 </a:t>
                </a:r>
                <a:r>
                  <a:rPr lang="en-US" sz="1050" dirty="0" err="1"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优化器</a:t>
                </a:r>
                <a:endParaRPr lang="en-US" sz="1050" dirty="0"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9" name="Rectangle 113">
                <a:extLst>
                  <a:ext uri="{FF2B5EF4-FFF2-40B4-BE49-F238E27FC236}">
                    <a16:creationId xmlns:a16="http://schemas.microsoft.com/office/drawing/2014/main" id="{1B489482-58CE-DF4D-89E8-807EB3828F5C}"/>
                  </a:ext>
                </a:extLst>
              </p:cNvPr>
              <p:cNvSpPr/>
              <p:nvPr/>
            </p:nvSpPr>
            <p:spPr>
              <a:xfrm>
                <a:off x="5632014" y="1081837"/>
                <a:ext cx="1678328" cy="369758"/>
              </a:xfrm>
              <a:prstGeom prst="rect">
                <a:avLst/>
              </a:prstGeom>
              <a:solidFill>
                <a:schemeClr val="accent2"/>
              </a:solidFill>
              <a:ln w="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err="1"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多模</a:t>
                </a:r>
                <a:r>
                  <a:rPr lang="zh-CN" altLang="en-US" sz="1050" dirty="0"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 </a:t>
                </a:r>
                <a:r>
                  <a:rPr lang="en-US" sz="1050" dirty="0"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SQL</a:t>
                </a:r>
                <a:r>
                  <a:rPr lang="zh-CN" altLang="en-US" sz="1050" dirty="0"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 </a:t>
                </a:r>
                <a:r>
                  <a:rPr lang="en-US" sz="1050" dirty="0" err="1"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编译器</a:t>
                </a:r>
                <a:endParaRPr lang="en-US" sz="1050" dirty="0"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0" name="Rectangle 113">
                <a:extLst>
                  <a:ext uri="{FF2B5EF4-FFF2-40B4-BE49-F238E27FC236}">
                    <a16:creationId xmlns:a16="http://schemas.microsoft.com/office/drawing/2014/main" id="{66D39C16-E11E-F64D-B728-CD5451A73B4D}"/>
                  </a:ext>
                </a:extLst>
              </p:cNvPr>
              <p:cNvSpPr/>
              <p:nvPr/>
            </p:nvSpPr>
            <p:spPr>
              <a:xfrm>
                <a:off x="3407976" y="2747880"/>
                <a:ext cx="1329432" cy="360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err="1"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多模数据转换</a:t>
                </a:r>
                <a:endParaRPr lang="en-US" sz="1050" dirty="0"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1" name="TextBox 125">
                <a:extLst>
                  <a:ext uri="{FF2B5EF4-FFF2-40B4-BE49-F238E27FC236}">
                    <a16:creationId xmlns:a16="http://schemas.microsoft.com/office/drawing/2014/main" id="{74617201-7DC7-3E44-AF9D-412262BE07F4}"/>
                  </a:ext>
                </a:extLst>
              </p:cNvPr>
              <p:cNvSpPr txBox="1"/>
              <p:nvPr/>
            </p:nvSpPr>
            <p:spPr>
              <a:xfrm>
                <a:off x="5004048" y="1525330"/>
                <a:ext cx="695490" cy="253916"/>
              </a:xfrm>
              <a:prstGeom prst="rect">
                <a:avLst/>
              </a:prstGeom>
              <a:noFill/>
              <a:ln w="0">
                <a:noFill/>
                <a:miter lim="800000"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err="1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SQL层</a:t>
                </a:r>
                <a:endParaRPr lang="en-US" sz="10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2" name="Rectangle 124">
                <a:extLst>
                  <a:ext uri="{FF2B5EF4-FFF2-40B4-BE49-F238E27FC236}">
                    <a16:creationId xmlns:a16="http://schemas.microsoft.com/office/drawing/2014/main" id="{E467F330-37EA-BE4F-A0D5-ED254691E11E}"/>
                  </a:ext>
                </a:extLst>
              </p:cNvPr>
              <p:cNvSpPr/>
              <p:nvPr/>
            </p:nvSpPr>
            <p:spPr>
              <a:xfrm>
                <a:off x="4991388" y="2442558"/>
                <a:ext cx="3362471" cy="522652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  <a:alpha val="3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" name="TextBox 125">
                <a:extLst>
                  <a:ext uri="{FF2B5EF4-FFF2-40B4-BE49-F238E27FC236}">
                    <a16:creationId xmlns:a16="http://schemas.microsoft.com/office/drawing/2014/main" id="{8FC064C8-2E6E-9C4E-B222-8F613A072F4D}"/>
                  </a:ext>
                </a:extLst>
              </p:cNvPr>
              <p:cNvSpPr txBox="1"/>
              <p:nvPr/>
            </p:nvSpPr>
            <p:spPr>
              <a:xfrm>
                <a:off x="5015244" y="2576926"/>
                <a:ext cx="616770" cy="253916"/>
              </a:xfrm>
              <a:prstGeom prst="rect">
                <a:avLst/>
              </a:prstGeom>
              <a:noFill/>
              <a:ln w="0">
                <a:noFill/>
                <a:miter lim="800000"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err="1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事务层</a:t>
                </a:r>
                <a:endParaRPr lang="en-US" sz="10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" name="Rectangle 113">
                <a:extLst>
                  <a:ext uri="{FF2B5EF4-FFF2-40B4-BE49-F238E27FC236}">
                    <a16:creationId xmlns:a16="http://schemas.microsoft.com/office/drawing/2014/main" id="{063A9131-8B62-7F4E-90FF-390FC97B6554}"/>
                  </a:ext>
                </a:extLst>
              </p:cNvPr>
              <p:cNvSpPr/>
              <p:nvPr/>
            </p:nvSpPr>
            <p:spPr>
              <a:xfrm>
                <a:off x="3419112" y="1516273"/>
                <a:ext cx="1317492" cy="361417"/>
              </a:xfrm>
              <a:prstGeom prst="rect">
                <a:avLst/>
              </a:prstGeom>
              <a:solidFill>
                <a:schemeClr val="accent2"/>
              </a:solidFill>
              <a:ln w="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050" dirty="0" err="1"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元数据管理</a:t>
                </a:r>
                <a:endParaRPr lang="en-US" altLang="zh-CN" sz="1050" dirty="0"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5" name="Rectangle 113">
                <a:extLst>
                  <a:ext uri="{FF2B5EF4-FFF2-40B4-BE49-F238E27FC236}">
                    <a16:creationId xmlns:a16="http://schemas.microsoft.com/office/drawing/2014/main" id="{5DD792C5-2D79-DC44-90D3-F0A560EE8604}"/>
                  </a:ext>
                </a:extLst>
              </p:cNvPr>
              <p:cNvSpPr/>
              <p:nvPr/>
            </p:nvSpPr>
            <p:spPr>
              <a:xfrm>
                <a:off x="5632013" y="2523884"/>
                <a:ext cx="2632445" cy="360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err="1"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跨模型事务管理</a:t>
                </a:r>
                <a:endParaRPr lang="en-US" sz="1050" dirty="0"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6" name="Rectangle 113">
                <a:extLst>
                  <a:ext uri="{FF2B5EF4-FFF2-40B4-BE49-F238E27FC236}">
                    <a16:creationId xmlns:a16="http://schemas.microsoft.com/office/drawing/2014/main" id="{E4833599-04B5-9E4F-985A-A52ADB2DDC91}"/>
                  </a:ext>
                </a:extLst>
              </p:cNvPr>
              <p:cNvSpPr/>
              <p:nvPr/>
            </p:nvSpPr>
            <p:spPr>
              <a:xfrm>
                <a:off x="7406184" y="1513884"/>
                <a:ext cx="858275" cy="363251"/>
              </a:xfrm>
              <a:prstGeom prst="rect">
                <a:avLst/>
              </a:prstGeom>
              <a:solidFill>
                <a:schemeClr val="accent2"/>
              </a:solidFill>
              <a:ln w="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err="1"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统一逻辑</a:t>
                </a:r>
                <a:endParaRPr lang="en-US" sz="1050" dirty="0"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  <a:p>
                <a:pPr algn="ctr"/>
                <a:r>
                  <a:rPr lang="en-US" sz="1050" dirty="0" err="1"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算子接口</a:t>
                </a:r>
                <a:endParaRPr lang="en-US" sz="1050" dirty="0"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7" name="Rectangle 113">
                <a:extLst>
                  <a:ext uri="{FF2B5EF4-FFF2-40B4-BE49-F238E27FC236}">
                    <a16:creationId xmlns:a16="http://schemas.microsoft.com/office/drawing/2014/main" id="{86885A26-91A4-164A-A7E0-1737541BB911}"/>
                  </a:ext>
                </a:extLst>
              </p:cNvPr>
              <p:cNvSpPr/>
              <p:nvPr/>
            </p:nvSpPr>
            <p:spPr>
              <a:xfrm>
                <a:off x="7406184" y="1945933"/>
                <a:ext cx="858275" cy="369758"/>
              </a:xfrm>
              <a:prstGeom prst="rect">
                <a:avLst/>
              </a:prstGeom>
              <a:solidFill>
                <a:schemeClr val="accent2"/>
              </a:solidFill>
              <a:ln w="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err="1"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统一物理</a:t>
                </a:r>
                <a:endParaRPr lang="en-US" sz="1050" dirty="0"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  <a:p>
                <a:pPr algn="ctr"/>
                <a:r>
                  <a:rPr lang="en-US" sz="1050" dirty="0" err="1"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算子接口</a:t>
                </a:r>
                <a:endParaRPr lang="en-US" sz="1050" dirty="0"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8" name="Rectangle 124">
                <a:extLst>
                  <a:ext uri="{FF2B5EF4-FFF2-40B4-BE49-F238E27FC236}">
                    <a16:creationId xmlns:a16="http://schemas.microsoft.com/office/drawing/2014/main" id="{076A94C1-3529-8748-926C-B2C0AC829DD3}"/>
                  </a:ext>
                </a:extLst>
              </p:cNvPr>
              <p:cNvSpPr/>
              <p:nvPr/>
            </p:nvSpPr>
            <p:spPr>
              <a:xfrm>
                <a:off x="4991388" y="3041655"/>
                <a:ext cx="3362471" cy="522652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  <a:alpha val="3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9" name="TextBox 125">
                <a:extLst>
                  <a:ext uri="{FF2B5EF4-FFF2-40B4-BE49-F238E27FC236}">
                    <a16:creationId xmlns:a16="http://schemas.microsoft.com/office/drawing/2014/main" id="{821CF3B8-8626-4A48-8EE5-0090B54F64CE}"/>
                  </a:ext>
                </a:extLst>
              </p:cNvPr>
              <p:cNvSpPr txBox="1"/>
              <p:nvPr/>
            </p:nvSpPr>
            <p:spPr>
              <a:xfrm>
                <a:off x="5015244" y="3176023"/>
                <a:ext cx="696988" cy="253916"/>
              </a:xfrm>
              <a:prstGeom prst="rect">
                <a:avLst/>
              </a:prstGeom>
              <a:noFill/>
              <a:ln w="0">
                <a:noFill/>
                <a:miter lim="800000"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err="1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分发层</a:t>
                </a:r>
                <a:endParaRPr lang="en-US" sz="10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0" name="Rectangle 113">
                <a:extLst>
                  <a:ext uri="{FF2B5EF4-FFF2-40B4-BE49-F238E27FC236}">
                    <a16:creationId xmlns:a16="http://schemas.microsoft.com/office/drawing/2014/main" id="{9EBB5BA0-2AB8-E245-AAB0-822CFBFE67A4}"/>
                  </a:ext>
                </a:extLst>
              </p:cNvPr>
              <p:cNvSpPr/>
              <p:nvPr/>
            </p:nvSpPr>
            <p:spPr>
              <a:xfrm>
                <a:off x="5632012" y="3122981"/>
                <a:ext cx="1244801" cy="360000"/>
              </a:xfrm>
              <a:prstGeom prst="rect">
                <a:avLst/>
              </a:prstGeom>
              <a:solidFill>
                <a:schemeClr val="accent2"/>
              </a:solidFill>
              <a:ln w="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err="1"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gRPC</a:t>
                </a:r>
                <a:endParaRPr lang="en-US" sz="1050" dirty="0"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1" name="Rectangle 113">
                <a:extLst>
                  <a:ext uri="{FF2B5EF4-FFF2-40B4-BE49-F238E27FC236}">
                    <a16:creationId xmlns:a16="http://schemas.microsoft.com/office/drawing/2014/main" id="{A81575FA-D752-7A45-8EF9-1B861AF7CDBA}"/>
                  </a:ext>
                </a:extLst>
              </p:cNvPr>
              <p:cNvSpPr/>
              <p:nvPr/>
            </p:nvSpPr>
            <p:spPr>
              <a:xfrm>
                <a:off x="6989557" y="3122981"/>
                <a:ext cx="1274901" cy="360000"/>
              </a:xfrm>
              <a:prstGeom prst="rect">
                <a:avLst/>
              </a:prstGeom>
              <a:solidFill>
                <a:schemeClr val="accent2"/>
              </a:solidFill>
              <a:ln w="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err="1"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共享内存</a:t>
                </a:r>
                <a:endParaRPr lang="en-US" sz="1050" dirty="0"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2" name="Rectangle 113">
                <a:extLst>
                  <a:ext uri="{FF2B5EF4-FFF2-40B4-BE49-F238E27FC236}">
                    <a16:creationId xmlns:a16="http://schemas.microsoft.com/office/drawing/2014/main" id="{262AD35E-68FE-B140-860A-C45C492E75F8}"/>
                  </a:ext>
                </a:extLst>
              </p:cNvPr>
              <p:cNvSpPr/>
              <p:nvPr/>
            </p:nvSpPr>
            <p:spPr>
              <a:xfrm>
                <a:off x="3412764" y="2338289"/>
                <a:ext cx="1329432" cy="360000"/>
              </a:xfrm>
              <a:prstGeom prst="rect">
                <a:avLst/>
              </a:prstGeom>
              <a:solidFill>
                <a:schemeClr val="accent2"/>
              </a:solidFill>
              <a:ln w="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050" dirty="0" err="1"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跨模态统计</a:t>
                </a:r>
                <a:endParaRPr lang="en-US" altLang="zh-CN" sz="1050" dirty="0"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  <a:p>
                <a:pPr algn="ctr"/>
                <a:r>
                  <a:rPr lang="en-US" altLang="zh-CN" sz="1050" dirty="0" err="1"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信息收集</a:t>
                </a:r>
                <a:endParaRPr lang="en-US" altLang="zh-CN" sz="1050" dirty="0"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3449A194-54F3-6944-BE29-8690C10BC15F}"/>
                  </a:ext>
                </a:extLst>
              </p:cNvPr>
              <p:cNvSpPr/>
              <p:nvPr/>
            </p:nvSpPr>
            <p:spPr>
              <a:xfrm>
                <a:off x="7659777" y="3917304"/>
                <a:ext cx="839462" cy="58072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1013" dirty="0"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…</a:t>
                </a:r>
              </a:p>
              <a:p>
                <a:pPr algn="ctr"/>
                <a:r>
                  <a:rPr kumimoji="1" lang="zh-CN" altLang="en-US" sz="1013" dirty="0"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其他引擎</a:t>
                </a:r>
              </a:p>
            </p:txBody>
          </p:sp>
          <p:sp>
            <p:nvSpPr>
              <p:cNvPr id="24" name="Rectangle 113">
                <a:extLst>
                  <a:ext uri="{FF2B5EF4-FFF2-40B4-BE49-F238E27FC236}">
                    <a16:creationId xmlns:a16="http://schemas.microsoft.com/office/drawing/2014/main" id="{BE9A5802-646C-9C4F-BCFF-5B5471A83726}"/>
                  </a:ext>
                </a:extLst>
              </p:cNvPr>
              <p:cNvSpPr/>
              <p:nvPr/>
            </p:nvSpPr>
            <p:spPr>
              <a:xfrm>
                <a:off x="3421943" y="1927281"/>
                <a:ext cx="1324247" cy="361417"/>
              </a:xfrm>
              <a:prstGeom prst="rect">
                <a:avLst/>
              </a:prstGeom>
              <a:solidFill>
                <a:schemeClr val="accent2"/>
              </a:solidFill>
              <a:ln w="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err="1"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全局高可用</a:t>
                </a:r>
                <a:endParaRPr lang="en-US" sz="1050" dirty="0"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5" name="Rectangle 113">
                <a:extLst>
                  <a:ext uri="{FF2B5EF4-FFF2-40B4-BE49-F238E27FC236}">
                    <a16:creationId xmlns:a16="http://schemas.microsoft.com/office/drawing/2014/main" id="{86C39C12-E8AE-2E4A-BE1D-43D3F52A3B72}"/>
                  </a:ext>
                </a:extLst>
              </p:cNvPr>
              <p:cNvSpPr/>
              <p:nvPr/>
            </p:nvSpPr>
            <p:spPr>
              <a:xfrm>
                <a:off x="3407976" y="3157470"/>
                <a:ext cx="1329432" cy="360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err="1"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模型自动选择</a:t>
                </a:r>
                <a:endParaRPr lang="en-US" sz="1050" dirty="0"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B4F5F221-531C-894B-BAF3-A25D656DDF29}"/>
                  </a:ext>
                </a:extLst>
              </p:cNvPr>
              <p:cNvSpPr/>
              <p:nvPr/>
            </p:nvSpPr>
            <p:spPr>
              <a:xfrm>
                <a:off x="3257913" y="3798766"/>
                <a:ext cx="1878251" cy="83730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endParaRPr kumimoji="1" lang="zh-CN" altLang="en-US" sz="1013" dirty="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6F3CDC17-9AF2-EA48-91CD-C3CF2F6C9D0F}"/>
                  </a:ext>
                </a:extLst>
              </p:cNvPr>
              <p:cNvSpPr/>
              <p:nvPr/>
            </p:nvSpPr>
            <p:spPr>
              <a:xfrm>
                <a:off x="5431285" y="3799184"/>
                <a:ext cx="1878247" cy="83730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endParaRPr kumimoji="1" lang="zh-CN" altLang="en-US" sz="1013" dirty="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  <p:cxnSp>
            <p:nvCxnSpPr>
              <p:cNvPr id="28" name="直线连接符 27">
                <a:extLst>
                  <a:ext uri="{FF2B5EF4-FFF2-40B4-BE49-F238E27FC236}">
                    <a16:creationId xmlns:a16="http://schemas.microsoft.com/office/drawing/2014/main" id="{35507DC8-47C1-8847-A733-CF7D2F4A7C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61391" y="3671373"/>
                <a:ext cx="0" cy="127393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E0EEE6B3-4AF9-5A41-91D7-62CC1A9EFBA6}"/>
                  </a:ext>
                </a:extLst>
              </p:cNvPr>
              <p:cNvSpPr txBox="1"/>
              <p:nvPr/>
            </p:nvSpPr>
            <p:spPr>
              <a:xfrm>
                <a:off x="3419113" y="1139908"/>
                <a:ext cx="132424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1400" dirty="0">
                    <a:solidFill>
                      <a:schemeClr val="accent2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KaiwuDB-ME</a:t>
                </a:r>
                <a:endParaRPr kumimoji="1" lang="zh-CN" altLang="en-US" sz="1400" dirty="0">
                  <a:solidFill>
                    <a:schemeClr val="accent2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00FE4736-F479-9A4D-B743-6F91FDD7A1F4}"/>
                  </a:ext>
                </a:extLst>
              </p:cNvPr>
              <p:cNvSpPr txBox="1"/>
              <p:nvPr/>
            </p:nvSpPr>
            <p:spPr>
              <a:xfrm>
                <a:off x="3359949" y="3829736"/>
                <a:ext cx="165529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1400" dirty="0">
                    <a:solidFill>
                      <a:schemeClr val="accent2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KaiwuDB-TSAE</a:t>
                </a:r>
                <a:endParaRPr kumimoji="1" lang="zh-CN" altLang="en-US" sz="1400" dirty="0">
                  <a:solidFill>
                    <a:schemeClr val="accent2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1" name="Rectangle 113">
                <a:extLst>
                  <a:ext uri="{FF2B5EF4-FFF2-40B4-BE49-F238E27FC236}">
                    <a16:creationId xmlns:a16="http://schemas.microsoft.com/office/drawing/2014/main" id="{F67C32D7-276F-0E48-BF4B-FB3C6C102F67}"/>
                  </a:ext>
                </a:extLst>
              </p:cNvPr>
              <p:cNvSpPr/>
              <p:nvPr/>
            </p:nvSpPr>
            <p:spPr>
              <a:xfrm>
                <a:off x="3359949" y="4136309"/>
                <a:ext cx="795405" cy="400274"/>
              </a:xfrm>
              <a:prstGeom prst="rect">
                <a:avLst/>
              </a:prstGeom>
              <a:solidFill>
                <a:schemeClr val="accent2"/>
              </a:solidFill>
              <a:ln w="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err="1"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时序</a:t>
                </a:r>
                <a:endParaRPr lang="en-US" sz="1050" dirty="0"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  <a:p>
                <a:pPr algn="ctr"/>
                <a:r>
                  <a:rPr lang="en-US" sz="1050" dirty="0" err="1"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算子</a:t>
                </a:r>
                <a:endParaRPr lang="en-US" sz="1050" dirty="0"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2" name="Rectangle 113">
                <a:extLst>
                  <a:ext uri="{FF2B5EF4-FFF2-40B4-BE49-F238E27FC236}">
                    <a16:creationId xmlns:a16="http://schemas.microsoft.com/office/drawing/2014/main" id="{C7122F6E-F8E7-5C47-83FA-E69A4C5E5E3E}"/>
                  </a:ext>
                </a:extLst>
              </p:cNvPr>
              <p:cNvSpPr/>
              <p:nvPr/>
            </p:nvSpPr>
            <p:spPr>
              <a:xfrm>
                <a:off x="4238723" y="4136309"/>
                <a:ext cx="795405" cy="400274"/>
              </a:xfrm>
              <a:prstGeom prst="rect">
                <a:avLst/>
              </a:prstGeom>
              <a:solidFill>
                <a:schemeClr val="accent2"/>
              </a:solidFill>
              <a:ln w="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050" dirty="0" err="1"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子计划</a:t>
                </a:r>
                <a:endParaRPr lang="en-US" altLang="zh-CN" sz="1050" dirty="0"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  <a:p>
                <a:pPr algn="ctr"/>
                <a:r>
                  <a:rPr lang="en-US" altLang="zh-CN" sz="1050" dirty="0" err="1"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执行器</a:t>
                </a:r>
                <a:endParaRPr lang="en-US" altLang="zh-CN" sz="1050" dirty="0"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97E9E180-F96D-424B-93FE-8AA07AE24EB2}"/>
                  </a:ext>
                </a:extLst>
              </p:cNvPr>
              <p:cNvSpPr txBox="1"/>
              <p:nvPr/>
            </p:nvSpPr>
            <p:spPr>
              <a:xfrm>
                <a:off x="5533133" y="3829736"/>
                <a:ext cx="167417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1400" dirty="0">
                    <a:solidFill>
                      <a:schemeClr val="accent2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KaiwuDB-TPAE</a:t>
                </a:r>
                <a:endParaRPr kumimoji="1" lang="zh-CN" altLang="en-US" sz="1400" dirty="0">
                  <a:solidFill>
                    <a:schemeClr val="accent2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4" name="Rectangle 113">
                <a:extLst>
                  <a:ext uri="{FF2B5EF4-FFF2-40B4-BE49-F238E27FC236}">
                    <a16:creationId xmlns:a16="http://schemas.microsoft.com/office/drawing/2014/main" id="{0C96AD69-DC11-9F49-8694-675701E71DB0}"/>
                  </a:ext>
                </a:extLst>
              </p:cNvPr>
              <p:cNvSpPr/>
              <p:nvPr/>
            </p:nvSpPr>
            <p:spPr>
              <a:xfrm>
                <a:off x="5533133" y="4136309"/>
                <a:ext cx="795405" cy="400274"/>
              </a:xfrm>
              <a:prstGeom prst="rect">
                <a:avLst/>
              </a:prstGeom>
              <a:solidFill>
                <a:schemeClr val="accent2"/>
              </a:solidFill>
              <a:ln w="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050" dirty="0" err="1"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关系</a:t>
                </a:r>
                <a:endParaRPr lang="en-US" altLang="zh-CN" sz="1050" dirty="0"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  <a:p>
                <a:pPr algn="ctr"/>
                <a:r>
                  <a:rPr lang="en-US" altLang="zh-CN" sz="1050" dirty="0" err="1"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算子</a:t>
                </a:r>
                <a:endParaRPr lang="en-US" altLang="zh-CN" sz="1050" dirty="0"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5" name="Rectangle 113">
                <a:extLst>
                  <a:ext uri="{FF2B5EF4-FFF2-40B4-BE49-F238E27FC236}">
                    <a16:creationId xmlns:a16="http://schemas.microsoft.com/office/drawing/2014/main" id="{C9E02547-D837-AB45-AFE6-43E74A163E42}"/>
                  </a:ext>
                </a:extLst>
              </p:cNvPr>
              <p:cNvSpPr/>
              <p:nvPr/>
            </p:nvSpPr>
            <p:spPr>
              <a:xfrm>
                <a:off x="6411907" y="4136309"/>
                <a:ext cx="795405" cy="400274"/>
              </a:xfrm>
              <a:prstGeom prst="rect">
                <a:avLst/>
              </a:prstGeom>
              <a:solidFill>
                <a:schemeClr val="accent2"/>
              </a:solidFill>
              <a:ln w="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050" dirty="0" err="1"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子计划</a:t>
                </a:r>
                <a:endParaRPr lang="en-US" altLang="zh-CN" sz="1050" dirty="0"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  <a:p>
                <a:pPr algn="ctr"/>
                <a:r>
                  <a:rPr lang="en-US" altLang="zh-CN" sz="1050" dirty="0" err="1"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执行器</a:t>
                </a:r>
                <a:endParaRPr lang="en-US" altLang="zh-CN" sz="1050" dirty="0"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  <p:cxnSp>
            <p:nvCxnSpPr>
              <p:cNvPr id="36" name="直线连接符 35">
                <a:extLst>
                  <a:ext uri="{FF2B5EF4-FFF2-40B4-BE49-F238E27FC236}">
                    <a16:creationId xmlns:a16="http://schemas.microsoft.com/office/drawing/2014/main" id="{81BCC5EC-BDDC-064E-9404-ADD11AE9AD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12458" y="3671373"/>
                <a:ext cx="0" cy="127393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BC204660-056A-9C46-8534-E23738563734}"/>
                </a:ext>
              </a:extLst>
            </p:cNvPr>
            <p:cNvSpPr txBox="1"/>
            <p:nvPr/>
          </p:nvSpPr>
          <p:spPr>
            <a:xfrm>
              <a:off x="619797" y="1086441"/>
              <a:ext cx="4584207" cy="3957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200000"/>
                </a:lnSpc>
                <a:buFont typeface="Wingdings" pitchFamily="2" charset="2"/>
                <a:buChar char="n"/>
              </a:pPr>
              <a:r>
                <a:rPr kumimoji="1" lang="zh-CN" altLang="en-US" sz="1600" dirty="0"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多模数据库支持不同数据模型的数据在同一个数据库中统一存储、统一处理</a:t>
              </a:r>
              <a:endParaRPr kumimoji="1" lang="en-US" altLang="zh-CN" sz="16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  <a:p>
              <a:pPr marL="285750" indent="-285750">
                <a:lnSpc>
                  <a:spcPct val="200000"/>
                </a:lnSpc>
                <a:buFont typeface="Wingdings" pitchFamily="2" charset="2"/>
                <a:buChar char="n"/>
              </a:pPr>
              <a:r>
                <a:rPr kumimoji="1" lang="zh-CN" altLang="en-US" sz="1600" dirty="0"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支持 </a:t>
              </a:r>
              <a:r>
                <a:rPr kumimoji="1" lang="en-US" altLang="zh-CN" sz="1600" dirty="0"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SQL</a:t>
              </a:r>
              <a:r>
                <a:rPr kumimoji="1" lang="zh-CN" altLang="en-US" sz="1600" dirty="0"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 生态（</a:t>
              </a:r>
              <a:r>
                <a:rPr kumimoji="1" lang="en-US" altLang="zh-CN" sz="1600" dirty="0"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SQL</a:t>
              </a:r>
              <a:r>
                <a:rPr kumimoji="1" lang="zh-CN" altLang="en-US" sz="1600" dirty="0"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 语言、</a:t>
              </a:r>
              <a:r>
                <a:rPr kumimoji="1" lang="en-US" altLang="zh-CN" sz="1600" dirty="0"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JDBC/ODBC</a:t>
              </a:r>
              <a:r>
                <a:rPr kumimoji="1" lang="zh-CN" altLang="en-US" sz="1600" dirty="0"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 与数据库管理工具），降低用户开发运维门槛</a:t>
              </a:r>
              <a:endParaRPr kumimoji="1" lang="en-US" altLang="zh-CN" sz="16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  <a:p>
              <a:pPr marL="285750" indent="-285750">
                <a:lnSpc>
                  <a:spcPct val="200000"/>
                </a:lnSpc>
                <a:buFont typeface="Wingdings" pitchFamily="2" charset="2"/>
                <a:buChar char="n"/>
              </a:pPr>
              <a:r>
                <a:rPr kumimoji="1" lang="zh-CN" altLang="en-US" sz="1600" dirty="0"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紧密结合 </a:t>
              </a:r>
              <a:r>
                <a:rPr kumimoji="1" lang="en-US" altLang="zh-CN" sz="1600" dirty="0"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AIoT</a:t>
              </a:r>
              <a:r>
                <a:rPr kumimoji="1" lang="zh-CN" altLang="en-US" sz="1600" dirty="0"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 场景需求，建立“快速通道”提升性能</a:t>
              </a:r>
              <a:endParaRPr kumimoji="1" lang="en-US" altLang="zh-CN" sz="16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  <a:p>
              <a:pPr marL="285750" indent="-285750">
                <a:lnSpc>
                  <a:spcPct val="200000"/>
                </a:lnSpc>
                <a:buFont typeface="Wingdings" pitchFamily="2" charset="2"/>
                <a:buChar char="n"/>
              </a:pPr>
              <a:r>
                <a:rPr kumimoji="1" lang="zh-CN" altLang="en-US" sz="1600" dirty="0"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自主研发高性能时序引擎、灵活部署机器学习引擎，真正多模，“又融又专”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829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/>
          <p:cNvGrpSpPr/>
          <p:nvPr/>
        </p:nvGrpSpPr>
        <p:grpSpPr>
          <a:xfrm>
            <a:off x="1372115" y="1778937"/>
            <a:ext cx="9447771" cy="3207766"/>
            <a:chOff x="1372114" y="1825117"/>
            <a:chExt cx="9447771" cy="3207766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926311F3-307D-7C43-A7B2-92CE46FB79D8}"/>
                </a:ext>
              </a:extLst>
            </p:cNvPr>
            <p:cNvSpPr/>
            <p:nvPr/>
          </p:nvSpPr>
          <p:spPr>
            <a:xfrm>
              <a:off x="1372556" y="3700334"/>
              <a:ext cx="2873428" cy="408485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 w="63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Times New Roman" panose="02020603050405020304" pitchFamily="18" charset="0"/>
                </a:rPr>
                <a:t>传统模式</a:t>
              </a:r>
              <a:endParaRPr lang="en-US" altLang="zh-CN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Times New Roman" panose="02020603050405020304" pitchFamily="18" charset="0"/>
                </a:rPr>
                <a:t>基于存储</a:t>
              </a:r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E6B4669E-2419-7145-9F95-10764142DE41}"/>
                </a:ext>
              </a:extLst>
            </p:cNvPr>
            <p:cNvSpPr/>
            <p:nvPr/>
          </p:nvSpPr>
          <p:spPr>
            <a:xfrm>
              <a:off x="4659506" y="3700334"/>
              <a:ext cx="2873428" cy="408485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 w="63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内存计算</a:t>
              </a: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125A7DD4-A1C0-434D-B27B-F0C7FB617076}"/>
                </a:ext>
              </a:extLst>
            </p:cNvPr>
            <p:cNvSpPr/>
            <p:nvPr/>
          </p:nvSpPr>
          <p:spPr>
            <a:xfrm>
              <a:off x="4659506" y="1825117"/>
              <a:ext cx="2873428" cy="1873356"/>
            </a:xfrm>
            <a:prstGeom prst="rect">
              <a:avLst/>
            </a:prstGeom>
            <a:noFill/>
            <a:ln w="6350">
              <a:solidFill>
                <a:schemeClr val="bg2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latin typeface="+mn-ea"/>
              </a:endParaRPr>
            </a:p>
          </p:txBody>
        </p: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E08DBF8E-1B68-AF47-B449-0DAFD2681812}"/>
                </a:ext>
              </a:extLst>
            </p:cNvPr>
            <p:cNvGrpSpPr/>
            <p:nvPr/>
          </p:nvGrpSpPr>
          <p:grpSpPr>
            <a:xfrm>
              <a:off x="7946457" y="1825117"/>
              <a:ext cx="2873428" cy="2283702"/>
              <a:chOff x="6149194" y="1196327"/>
              <a:chExt cx="2458856" cy="2113505"/>
            </a:xfrm>
          </p:grpSpPr>
          <p:sp>
            <p:nvSpPr>
              <p:cNvPr id="34" name="圆角矩形 33">
                <a:extLst>
                  <a:ext uri="{FF2B5EF4-FFF2-40B4-BE49-F238E27FC236}">
                    <a16:creationId xmlns:a16="http://schemas.microsoft.com/office/drawing/2014/main" id="{D4B89694-F1E9-0645-8FBA-A62DA6B150C6}"/>
                  </a:ext>
                </a:extLst>
              </p:cNvPr>
              <p:cNvSpPr/>
              <p:nvPr/>
            </p:nvSpPr>
            <p:spPr>
              <a:xfrm>
                <a:off x="6149194" y="2931790"/>
                <a:ext cx="2458856" cy="378042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 w="63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200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就地计算</a:t>
                </a:r>
                <a:endParaRPr lang="en-US" altLang="zh-CN" sz="12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  <a:p>
                <a:pPr algn="ctr"/>
                <a:r>
                  <a:rPr lang="zh-CN" altLang="en-US" sz="1200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基于 </a:t>
                </a:r>
                <a:r>
                  <a:rPr lang="en-US" altLang="zh-CN" sz="1200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MMIO</a:t>
                </a:r>
                <a:endParaRPr lang="zh-CN" altLang="en-US" sz="12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CEEB7EBC-4762-D34E-B003-D75207221E14}"/>
                  </a:ext>
                </a:extLst>
              </p:cNvPr>
              <p:cNvSpPr/>
              <p:nvPr/>
            </p:nvSpPr>
            <p:spPr>
              <a:xfrm>
                <a:off x="6149194" y="1196327"/>
                <a:ext cx="2458856" cy="1733741"/>
              </a:xfrm>
              <a:prstGeom prst="rect">
                <a:avLst/>
              </a:prstGeom>
              <a:noFill/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6" name="圆角矩形 35">
                <a:extLst>
                  <a:ext uri="{FF2B5EF4-FFF2-40B4-BE49-F238E27FC236}">
                    <a16:creationId xmlns:a16="http://schemas.microsoft.com/office/drawing/2014/main" id="{43F740FD-6871-E44C-8F28-46D4ED311B62}"/>
                  </a:ext>
                </a:extLst>
              </p:cNvPr>
              <p:cNvSpPr/>
              <p:nvPr/>
            </p:nvSpPr>
            <p:spPr>
              <a:xfrm>
                <a:off x="6635625" y="1551747"/>
                <a:ext cx="1485995" cy="216024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000" dirty="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统一的数据空间</a:t>
                </a:r>
              </a:p>
            </p:txBody>
          </p:sp>
          <p:sp>
            <p:nvSpPr>
              <p:cNvPr id="37" name="圆角矩形 36">
                <a:extLst>
                  <a:ext uri="{FF2B5EF4-FFF2-40B4-BE49-F238E27FC236}">
                    <a16:creationId xmlns:a16="http://schemas.microsoft.com/office/drawing/2014/main" id="{8166FAB2-9CEB-B741-B682-7EEA88FAF46E}"/>
                  </a:ext>
                </a:extLst>
              </p:cNvPr>
              <p:cNvSpPr/>
              <p:nvPr/>
            </p:nvSpPr>
            <p:spPr>
              <a:xfrm>
                <a:off x="6251895" y="1736062"/>
                <a:ext cx="2253455" cy="1056543"/>
              </a:xfrm>
              <a:prstGeom prst="round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800" dirty="0">
                    <a:solidFill>
                      <a:schemeClr val="accent2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0 1 1 0 0 1 1 1 0</a:t>
                </a:r>
              </a:p>
              <a:p>
                <a:pPr algn="ctr"/>
                <a:r>
                  <a:rPr lang="en-US" altLang="zh-CN" sz="1800" dirty="0">
                    <a:solidFill>
                      <a:schemeClr val="accent2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1 0 0 1 1 0 0 1 1</a:t>
                </a:r>
              </a:p>
              <a:p>
                <a:pPr algn="ctr"/>
                <a:r>
                  <a:rPr lang="en-US" altLang="zh-CN" sz="1800" dirty="0">
                    <a:solidFill>
                      <a:schemeClr val="accent2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1 0 1 0 1 0 1 0 1</a:t>
                </a:r>
                <a:endParaRPr lang="zh-CN" altLang="en-US" sz="1800" dirty="0">
                  <a:solidFill>
                    <a:schemeClr val="accent2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7" name="右箭头 6">
              <a:extLst>
                <a:ext uri="{FF2B5EF4-FFF2-40B4-BE49-F238E27FC236}">
                  <a16:creationId xmlns:a16="http://schemas.microsoft.com/office/drawing/2014/main" id="{281B3DDF-9E15-0D40-A223-48DFA5497E0F}"/>
                </a:ext>
              </a:extLst>
            </p:cNvPr>
            <p:cNvSpPr/>
            <p:nvPr/>
          </p:nvSpPr>
          <p:spPr>
            <a:xfrm>
              <a:off x="7632273" y="2914953"/>
              <a:ext cx="214845" cy="220040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latin typeface="+mn-ea"/>
              </a:endParaRPr>
            </a:p>
          </p:txBody>
        </p:sp>
        <p:sp>
          <p:nvSpPr>
            <p:cNvPr id="8" name="右箭头 7">
              <a:extLst>
                <a:ext uri="{FF2B5EF4-FFF2-40B4-BE49-F238E27FC236}">
                  <a16:creationId xmlns:a16="http://schemas.microsoft.com/office/drawing/2014/main" id="{5E807B99-35A0-8143-A047-6F9E6E4D2972}"/>
                </a:ext>
              </a:extLst>
            </p:cNvPr>
            <p:cNvSpPr/>
            <p:nvPr/>
          </p:nvSpPr>
          <p:spPr>
            <a:xfrm>
              <a:off x="4345322" y="2914953"/>
              <a:ext cx="214845" cy="220040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latin typeface="+mn-ea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B129DB0C-3A49-C849-B1F9-2007C8F27161}"/>
                </a:ext>
              </a:extLst>
            </p:cNvPr>
            <p:cNvSpPr txBox="1"/>
            <p:nvPr/>
          </p:nvSpPr>
          <p:spPr>
            <a:xfrm>
              <a:off x="1415345" y="4746195"/>
              <a:ext cx="16115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12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更少的数据拷贝</a:t>
              </a:r>
              <a:endParaRPr kumimoji="1" lang="en-US" altLang="zh-CN" sz="1200" b="1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FB50573A-86A3-E64E-82E5-51DA91ED3F84}"/>
                </a:ext>
              </a:extLst>
            </p:cNvPr>
            <p:cNvSpPr txBox="1"/>
            <p:nvPr/>
          </p:nvSpPr>
          <p:spPr>
            <a:xfrm>
              <a:off x="3353001" y="4746195"/>
              <a:ext cx="16115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12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更少的内存使用</a:t>
              </a:r>
              <a:endParaRPr kumimoji="1" lang="en-US" altLang="zh-CN" sz="1200" b="1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75BD6F8B-6ECB-C64E-8541-B6115CC4BD86}"/>
                </a:ext>
              </a:extLst>
            </p:cNvPr>
            <p:cNvSpPr txBox="1"/>
            <p:nvPr/>
          </p:nvSpPr>
          <p:spPr>
            <a:xfrm>
              <a:off x="5290216" y="4746195"/>
              <a:ext cx="16115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12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更少的系统调用</a:t>
              </a:r>
              <a:endParaRPr kumimoji="1" lang="en-US" altLang="zh-CN" sz="1200" b="1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1852F462-59F8-6F46-A0DD-EF593AE7DCF5}"/>
                </a:ext>
              </a:extLst>
            </p:cNvPr>
            <p:cNvSpPr txBox="1"/>
            <p:nvPr/>
          </p:nvSpPr>
          <p:spPr>
            <a:xfrm>
              <a:off x="7227872" y="4744309"/>
              <a:ext cx="16115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12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更少的数据转换</a:t>
              </a:r>
              <a:endParaRPr kumimoji="1" lang="en-US" altLang="zh-CN" sz="1200" b="1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A4E3A984-A73B-2946-9716-5845618416C3}"/>
                </a:ext>
              </a:extLst>
            </p:cNvPr>
            <p:cNvSpPr txBox="1"/>
            <p:nvPr/>
          </p:nvSpPr>
          <p:spPr>
            <a:xfrm>
              <a:off x="9165528" y="4742568"/>
              <a:ext cx="16115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12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更快的数据处理速度</a:t>
              </a:r>
              <a:endParaRPr kumimoji="1" lang="en-US" altLang="zh-CN" sz="1200" b="1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EE8FAE93-8406-9243-8E26-9D22551ACD53}"/>
                </a:ext>
              </a:extLst>
            </p:cNvPr>
            <p:cNvSpPr/>
            <p:nvPr/>
          </p:nvSpPr>
          <p:spPr>
            <a:xfrm>
              <a:off x="1372114" y="4730880"/>
              <a:ext cx="1697147" cy="302003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+mn-ea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1F6B2D23-11C7-FE48-BAEB-8143A86060BA}"/>
                </a:ext>
              </a:extLst>
            </p:cNvPr>
            <p:cNvSpPr/>
            <p:nvPr/>
          </p:nvSpPr>
          <p:spPr>
            <a:xfrm>
              <a:off x="3309770" y="4730880"/>
              <a:ext cx="1697147" cy="302003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+mn-ea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60E621A6-6E42-474C-A8FA-0DD689E3E6C3}"/>
                </a:ext>
              </a:extLst>
            </p:cNvPr>
            <p:cNvSpPr/>
            <p:nvPr/>
          </p:nvSpPr>
          <p:spPr>
            <a:xfrm>
              <a:off x="5247426" y="4730880"/>
              <a:ext cx="1697147" cy="302003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8649E6A3-878D-6245-9A3B-D621104E6DF5}"/>
                </a:ext>
              </a:extLst>
            </p:cNvPr>
            <p:cNvSpPr/>
            <p:nvPr/>
          </p:nvSpPr>
          <p:spPr>
            <a:xfrm>
              <a:off x="7185082" y="4730880"/>
              <a:ext cx="1697147" cy="302003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+mn-ea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1262E588-DC41-D642-9BD5-985056C3DC81}"/>
                </a:ext>
              </a:extLst>
            </p:cNvPr>
            <p:cNvSpPr/>
            <p:nvPr/>
          </p:nvSpPr>
          <p:spPr>
            <a:xfrm>
              <a:off x="9122738" y="4730880"/>
              <a:ext cx="1697147" cy="302003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+mn-ea"/>
              </a:endParaRPr>
            </a:p>
          </p:txBody>
        </p:sp>
        <p:cxnSp>
          <p:nvCxnSpPr>
            <p:cNvPr id="19" name="直接箭头连接符 15">
              <a:extLst>
                <a:ext uri="{FF2B5EF4-FFF2-40B4-BE49-F238E27FC236}">
                  <a16:creationId xmlns:a16="http://schemas.microsoft.com/office/drawing/2014/main" id="{ED1A0A93-865A-8944-8672-1842D27A5B66}"/>
                </a:ext>
              </a:extLst>
            </p:cNvPr>
            <p:cNvCxnSpPr/>
            <p:nvPr/>
          </p:nvCxnSpPr>
          <p:spPr>
            <a:xfrm>
              <a:off x="5673282" y="2857524"/>
              <a:ext cx="757339" cy="0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箭头连接符 16">
              <a:extLst>
                <a:ext uri="{FF2B5EF4-FFF2-40B4-BE49-F238E27FC236}">
                  <a16:creationId xmlns:a16="http://schemas.microsoft.com/office/drawing/2014/main" id="{B7D05B6C-48FB-5A4D-B1FA-4111387DC449}"/>
                </a:ext>
              </a:extLst>
            </p:cNvPr>
            <p:cNvCxnSpPr/>
            <p:nvPr/>
          </p:nvCxnSpPr>
          <p:spPr>
            <a:xfrm>
              <a:off x="5673282" y="3090944"/>
              <a:ext cx="757339" cy="0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圆角矩形 20">
              <a:extLst>
                <a:ext uri="{FF2B5EF4-FFF2-40B4-BE49-F238E27FC236}">
                  <a16:creationId xmlns:a16="http://schemas.microsoft.com/office/drawing/2014/main" id="{A3A571C6-9A84-E44B-A47C-F8C11A6B4823}"/>
                </a:ext>
              </a:extLst>
            </p:cNvPr>
            <p:cNvSpPr/>
            <p:nvPr/>
          </p:nvSpPr>
          <p:spPr>
            <a:xfrm>
              <a:off x="5635900" y="2857524"/>
              <a:ext cx="832103" cy="23342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900" dirty="0">
                  <a:solidFill>
                    <a:schemeClr val="bg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读写转换</a:t>
              </a:r>
            </a:p>
          </p:txBody>
        </p:sp>
        <p:sp>
          <p:nvSpPr>
            <p:cNvPr id="22" name="圆角矩形 21">
              <a:extLst>
                <a:ext uri="{FF2B5EF4-FFF2-40B4-BE49-F238E27FC236}">
                  <a16:creationId xmlns:a16="http://schemas.microsoft.com/office/drawing/2014/main" id="{E3098615-A35E-B348-BC0C-7C82C901FE6F}"/>
                </a:ext>
              </a:extLst>
            </p:cNvPr>
            <p:cNvSpPr/>
            <p:nvPr/>
          </p:nvSpPr>
          <p:spPr>
            <a:xfrm>
              <a:off x="4922894" y="2227702"/>
              <a:ext cx="746768" cy="23342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00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大内存</a:t>
              </a:r>
            </a:p>
          </p:txBody>
        </p:sp>
        <p:pic>
          <p:nvPicPr>
            <p:cNvPr id="23" name="图形 22">
              <a:extLst>
                <a:ext uri="{FF2B5EF4-FFF2-40B4-BE49-F238E27FC236}">
                  <a16:creationId xmlns:a16="http://schemas.microsoft.com/office/drawing/2014/main" id="{0897FC4B-74D1-F743-B2BC-31E2204D0B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044734" y="2713431"/>
              <a:ext cx="503090" cy="505188"/>
            </a:xfrm>
            <a:prstGeom prst="rect">
              <a:avLst/>
            </a:prstGeom>
          </p:spPr>
        </p:pic>
        <p:sp>
          <p:nvSpPr>
            <p:cNvPr id="24" name="圆角矩形 23">
              <a:extLst>
                <a:ext uri="{FF2B5EF4-FFF2-40B4-BE49-F238E27FC236}">
                  <a16:creationId xmlns:a16="http://schemas.microsoft.com/office/drawing/2014/main" id="{21D260DF-65AE-BF47-958A-DBF203861D83}"/>
                </a:ext>
              </a:extLst>
            </p:cNvPr>
            <p:cNvSpPr/>
            <p:nvPr/>
          </p:nvSpPr>
          <p:spPr>
            <a:xfrm>
              <a:off x="6434241" y="2227080"/>
              <a:ext cx="835305" cy="23342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00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存储空间</a:t>
              </a:r>
            </a:p>
          </p:txBody>
        </p:sp>
        <p:pic>
          <p:nvPicPr>
            <p:cNvPr id="25" name="图形 24">
              <a:extLst>
                <a:ext uri="{FF2B5EF4-FFF2-40B4-BE49-F238E27FC236}">
                  <a16:creationId xmlns:a16="http://schemas.microsoft.com/office/drawing/2014/main" id="{C15267FE-5ACC-D34F-9B0A-91038981AE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640921" y="2685986"/>
              <a:ext cx="421947" cy="525195"/>
            </a:xfrm>
            <a:prstGeom prst="rect">
              <a:avLst/>
            </a:prstGeom>
          </p:spPr>
        </p:pic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1C9759B3-16A1-F449-9749-5394BC5C9C2B}"/>
                </a:ext>
              </a:extLst>
            </p:cNvPr>
            <p:cNvSpPr/>
            <p:nvPr/>
          </p:nvSpPr>
          <p:spPr>
            <a:xfrm>
              <a:off x="1372556" y="1825117"/>
              <a:ext cx="2873428" cy="1873356"/>
            </a:xfrm>
            <a:prstGeom prst="rect">
              <a:avLst/>
            </a:prstGeom>
            <a:noFill/>
            <a:ln w="6350">
              <a:solidFill>
                <a:schemeClr val="bg2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latin typeface="+mn-ea"/>
              </a:endParaRPr>
            </a:p>
          </p:txBody>
        </p:sp>
        <p:cxnSp>
          <p:nvCxnSpPr>
            <p:cNvPr id="27" name="直接箭头连接符 15">
              <a:extLst>
                <a:ext uri="{FF2B5EF4-FFF2-40B4-BE49-F238E27FC236}">
                  <a16:creationId xmlns:a16="http://schemas.microsoft.com/office/drawing/2014/main" id="{68F9EA23-9B77-9748-AFBB-F986EE0C6B6D}"/>
                </a:ext>
              </a:extLst>
            </p:cNvPr>
            <p:cNvCxnSpPr/>
            <p:nvPr/>
          </p:nvCxnSpPr>
          <p:spPr>
            <a:xfrm>
              <a:off x="2386331" y="2857524"/>
              <a:ext cx="757339" cy="0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箭头连接符 16">
              <a:extLst>
                <a:ext uri="{FF2B5EF4-FFF2-40B4-BE49-F238E27FC236}">
                  <a16:creationId xmlns:a16="http://schemas.microsoft.com/office/drawing/2014/main" id="{AC906409-4A02-3348-88A4-3A7A572DD950}"/>
                </a:ext>
              </a:extLst>
            </p:cNvPr>
            <p:cNvCxnSpPr/>
            <p:nvPr/>
          </p:nvCxnSpPr>
          <p:spPr>
            <a:xfrm>
              <a:off x="2386331" y="3090944"/>
              <a:ext cx="757339" cy="0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圆角矩形 28">
              <a:extLst>
                <a:ext uri="{FF2B5EF4-FFF2-40B4-BE49-F238E27FC236}">
                  <a16:creationId xmlns:a16="http://schemas.microsoft.com/office/drawing/2014/main" id="{DAF9B129-DAE5-3A47-960F-7A415530A19D}"/>
                </a:ext>
              </a:extLst>
            </p:cNvPr>
            <p:cNvSpPr/>
            <p:nvPr/>
          </p:nvSpPr>
          <p:spPr>
            <a:xfrm>
              <a:off x="2348950" y="2857524"/>
              <a:ext cx="832103" cy="23342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900" dirty="0">
                  <a:solidFill>
                    <a:schemeClr val="bg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读写转换</a:t>
              </a:r>
            </a:p>
          </p:txBody>
        </p:sp>
        <p:sp>
          <p:nvSpPr>
            <p:cNvPr id="30" name="圆角矩形 29">
              <a:extLst>
                <a:ext uri="{FF2B5EF4-FFF2-40B4-BE49-F238E27FC236}">
                  <a16:creationId xmlns:a16="http://schemas.microsoft.com/office/drawing/2014/main" id="{F93011AE-92B3-AF4A-9E0A-6B3E5B736AF5}"/>
                </a:ext>
              </a:extLst>
            </p:cNvPr>
            <p:cNvSpPr/>
            <p:nvPr/>
          </p:nvSpPr>
          <p:spPr>
            <a:xfrm>
              <a:off x="1635944" y="2227702"/>
              <a:ext cx="746768" cy="23342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00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小内存</a:t>
              </a:r>
            </a:p>
          </p:txBody>
        </p:sp>
        <p:pic>
          <p:nvPicPr>
            <p:cNvPr id="31" name="图形 30">
              <a:extLst>
                <a:ext uri="{FF2B5EF4-FFF2-40B4-BE49-F238E27FC236}">
                  <a16:creationId xmlns:a16="http://schemas.microsoft.com/office/drawing/2014/main" id="{6C77F9CB-795E-E541-8B18-20D1C8D2B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757784" y="2713431"/>
              <a:ext cx="503090" cy="505188"/>
            </a:xfrm>
            <a:prstGeom prst="rect">
              <a:avLst/>
            </a:prstGeom>
          </p:spPr>
        </p:pic>
        <p:sp>
          <p:nvSpPr>
            <p:cNvPr id="32" name="圆角矩形 31">
              <a:extLst>
                <a:ext uri="{FF2B5EF4-FFF2-40B4-BE49-F238E27FC236}">
                  <a16:creationId xmlns:a16="http://schemas.microsoft.com/office/drawing/2014/main" id="{BF76D306-7016-DD43-920F-C8CB5422EFFA}"/>
                </a:ext>
              </a:extLst>
            </p:cNvPr>
            <p:cNvSpPr/>
            <p:nvPr/>
          </p:nvSpPr>
          <p:spPr>
            <a:xfrm>
              <a:off x="3147291" y="2227080"/>
              <a:ext cx="835305" cy="23342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00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存储空间</a:t>
              </a:r>
            </a:p>
          </p:txBody>
        </p:sp>
        <p:pic>
          <p:nvPicPr>
            <p:cNvPr id="33" name="图形 32">
              <a:extLst>
                <a:ext uri="{FF2B5EF4-FFF2-40B4-BE49-F238E27FC236}">
                  <a16:creationId xmlns:a16="http://schemas.microsoft.com/office/drawing/2014/main" id="{4A5F61A5-0800-C44D-9911-165B953A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353970" y="2685986"/>
              <a:ext cx="421947" cy="525195"/>
            </a:xfrm>
            <a:prstGeom prst="rect">
              <a:avLst/>
            </a:prstGeom>
          </p:spPr>
        </p:pic>
      </p:grpSp>
      <p:sp>
        <p:nvSpPr>
          <p:cNvPr id="40" name="文本框 39">
            <a:extLst>
              <a:ext uri="{FF2B5EF4-FFF2-40B4-BE49-F238E27FC236}">
                <a16:creationId xmlns:a16="http://schemas.microsoft.com/office/drawing/2014/main" id="{A6F0E5DC-043F-C34A-918F-6E73BD3136A5}"/>
              </a:ext>
            </a:extLst>
          </p:cNvPr>
          <p:cNvSpPr txBox="1"/>
          <p:nvPr/>
        </p:nvSpPr>
        <p:spPr>
          <a:xfrm>
            <a:off x="327409" y="264580"/>
            <a:ext cx="4381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最佳拍档：就地计算</a:t>
            </a:r>
            <a:r>
              <a:rPr lang="en-US" altLang="zh-CN" sz="2400" b="1" dirty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+</a:t>
            </a:r>
            <a:r>
              <a:rPr lang="zh-CN" altLang="en-US" sz="2400" b="1" dirty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时序数据</a:t>
            </a: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9AA457E0-00CF-BE47-B4B1-7F33479287DE}"/>
              </a:ext>
            </a:extLst>
          </p:cNvPr>
          <p:cNvSpPr/>
          <p:nvPr/>
        </p:nvSpPr>
        <p:spPr>
          <a:xfrm>
            <a:off x="382622" y="749534"/>
            <a:ext cx="4381327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800">
              <a:cs typeface="黑体" panose="0201060906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2294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B0D6A26D-E874-664E-93CD-2B4355E116A1}"/>
              </a:ext>
            </a:extLst>
          </p:cNvPr>
          <p:cNvSpPr txBox="1"/>
          <p:nvPr/>
        </p:nvSpPr>
        <p:spPr>
          <a:xfrm>
            <a:off x="327409" y="264580"/>
            <a:ext cx="4381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最佳拍档：就地计算</a:t>
            </a:r>
            <a:r>
              <a:rPr lang="en-US" altLang="zh-CN" sz="2400" b="1" dirty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+</a:t>
            </a:r>
            <a:r>
              <a:rPr lang="zh-CN" altLang="en-US" sz="2400" b="1" dirty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时序数据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D0576C3F-3C66-2D42-8029-AF56F84CC401}"/>
              </a:ext>
            </a:extLst>
          </p:cNvPr>
          <p:cNvSpPr/>
          <p:nvPr/>
        </p:nvSpPr>
        <p:spPr>
          <a:xfrm>
            <a:off x="382622" y="749534"/>
            <a:ext cx="4381327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800">
              <a:cs typeface="黑体" panose="02010609060101010101" charset="-122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E5016C4E-F81B-DB48-9636-3EAB3B91EAE9}"/>
              </a:ext>
            </a:extLst>
          </p:cNvPr>
          <p:cNvGrpSpPr/>
          <p:nvPr/>
        </p:nvGrpSpPr>
        <p:grpSpPr>
          <a:xfrm>
            <a:off x="2120096" y="1302982"/>
            <a:ext cx="7951808" cy="4252037"/>
            <a:chOff x="1549380" y="1131590"/>
            <a:chExt cx="6332647" cy="3280813"/>
          </a:xfrm>
        </p:grpSpPr>
        <p:pic>
          <p:nvPicPr>
            <p:cNvPr id="5" name="图形 4">
              <a:extLst>
                <a:ext uri="{FF2B5EF4-FFF2-40B4-BE49-F238E27FC236}">
                  <a16:creationId xmlns:a16="http://schemas.microsoft.com/office/drawing/2014/main" id="{6211E164-C9EF-DC40-A56F-FC5B28BA9B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86587" y="1965834"/>
              <a:ext cx="412209" cy="283083"/>
            </a:xfrm>
            <a:prstGeom prst="rect">
              <a:avLst/>
            </a:prstGeom>
          </p:spPr>
        </p:pic>
        <p:pic>
          <p:nvPicPr>
            <p:cNvPr id="6" name="图形 5">
              <a:extLst>
                <a:ext uri="{FF2B5EF4-FFF2-40B4-BE49-F238E27FC236}">
                  <a16:creationId xmlns:a16="http://schemas.microsoft.com/office/drawing/2014/main" id="{38C4A0D5-1553-B94E-9E8A-472EBC3828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538861" y="1965834"/>
              <a:ext cx="412209" cy="283083"/>
            </a:xfrm>
            <a:prstGeom prst="rect">
              <a:avLst/>
            </a:prstGeom>
          </p:spPr>
        </p:pic>
        <p:pic>
          <p:nvPicPr>
            <p:cNvPr id="7" name="图形 6">
              <a:extLst>
                <a:ext uri="{FF2B5EF4-FFF2-40B4-BE49-F238E27FC236}">
                  <a16:creationId xmlns:a16="http://schemas.microsoft.com/office/drawing/2014/main" id="{9C7D9921-C1C2-E74C-AD09-186867A30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552773" y="3084821"/>
              <a:ext cx="408561" cy="254105"/>
            </a:xfrm>
            <a:prstGeom prst="rect">
              <a:avLst/>
            </a:prstGeom>
          </p:spPr>
        </p:pic>
        <p:pic>
          <p:nvPicPr>
            <p:cNvPr id="8" name="图形 7">
              <a:extLst>
                <a:ext uri="{FF2B5EF4-FFF2-40B4-BE49-F238E27FC236}">
                  <a16:creationId xmlns:a16="http://schemas.microsoft.com/office/drawing/2014/main" id="{E093413A-C97E-1144-9A37-32A2A6496A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095076" y="3084821"/>
              <a:ext cx="408561" cy="254105"/>
            </a:xfrm>
            <a:prstGeom prst="rect">
              <a:avLst/>
            </a:prstGeom>
          </p:spPr>
        </p:pic>
        <p:sp>
          <p:nvSpPr>
            <p:cNvPr id="9" name="Freeform 1">
              <a:extLst>
                <a:ext uri="{FF2B5EF4-FFF2-40B4-BE49-F238E27FC236}">
                  <a16:creationId xmlns:a16="http://schemas.microsoft.com/office/drawing/2014/main" id="{7D887E6B-F2F2-CB44-B4EB-84797774D3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2626" y="1881206"/>
              <a:ext cx="4345087" cy="460585"/>
            </a:xfrm>
            <a:custGeom>
              <a:avLst/>
              <a:gdLst>
                <a:gd name="T0" fmla="*/ 18955 w 18956"/>
                <a:gd name="T1" fmla="*/ 4940 h 4941"/>
                <a:gd name="T2" fmla="*/ 0 w 18956"/>
                <a:gd name="T3" fmla="*/ 4940 h 4941"/>
                <a:gd name="T4" fmla="*/ 0 w 18956"/>
                <a:gd name="T5" fmla="*/ 0 h 4941"/>
                <a:gd name="T6" fmla="*/ 18955 w 18956"/>
                <a:gd name="T7" fmla="*/ 0 h 4941"/>
                <a:gd name="T8" fmla="*/ 18955 w 18956"/>
                <a:gd name="T9" fmla="*/ 4940 h 4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56" h="4941">
                  <a:moveTo>
                    <a:pt x="18955" y="4940"/>
                  </a:moveTo>
                  <a:lnTo>
                    <a:pt x="0" y="4940"/>
                  </a:lnTo>
                  <a:lnTo>
                    <a:pt x="0" y="0"/>
                  </a:lnTo>
                  <a:lnTo>
                    <a:pt x="18955" y="0"/>
                  </a:lnTo>
                  <a:lnTo>
                    <a:pt x="18955" y="4940"/>
                  </a:lnTo>
                </a:path>
              </a:pathLst>
            </a:custGeom>
            <a:noFill/>
            <a:ln w="9525">
              <a:solidFill>
                <a:srgbClr val="9FA0A0"/>
              </a:solidFill>
              <a:prstDash val="dash"/>
            </a:ln>
            <a:effectLst/>
          </p:spPr>
          <p:txBody>
            <a:bodyPr wrap="none" anchor="ctr"/>
            <a:lstStyle/>
            <a:p>
              <a:endParaRPr lang="en-US" sz="14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BC60206B-7421-2A41-95E3-7E8E648E857A}"/>
                </a:ext>
              </a:extLst>
            </p:cNvPr>
            <p:cNvSpPr/>
            <p:nvPr/>
          </p:nvSpPr>
          <p:spPr>
            <a:xfrm>
              <a:off x="1715853" y="1929232"/>
              <a:ext cx="778237" cy="2374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latin typeface="Microsoft YaHei" panose="020B0503020204020204" pitchFamily="34" charset="-122"/>
                  <a:ea typeface="Microsoft YaHei" panose="020B0503020204020204" pitchFamily="34" charset="-122"/>
                  <a:cs typeface="Times New Roman" panose="02020603050405020304" pitchFamily="18" charset="0"/>
                </a:rPr>
                <a:t>内存</a:t>
              </a:r>
              <a:endParaRPr lang="en-US" altLang="zh-CN" sz="14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1" name="Freeform 1">
              <a:extLst>
                <a:ext uri="{FF2B5EF4-FFF2-40B4-BE49-F238E27FC236}">
                  <a16:creationId xmlns:a16="http://schemas.microsoft.com/office/drawing/2014/main" id="{0E03FFD6-5372-1C4D-B79B-F8A6CD80E5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2626" y="2986176"/>
              <a:ext cx="4345087" cy="460585"/>
            </a:xfrm>
            <a:custGeom>
              <a:avLst/>
              <a:gdLst>
                <a:gd name="T0" fmla="*/ 18955 w 18956"/>
                <a:gd name="T1" fmla="*/ 4940 h 4941"/>
                <a:gd name="T2" fmla="*/ 0 w 18956"/>
                <a:gd name="T3" fmla="*/ 4940 h 4941"/>
                <a:gd name="T4" fmla="*/ 0 w 18956"/>
                <a:gd name="T5" fmla="*/ 0 h 4941"/>
                <a:gd name="T6" fmla="*/ 18955 w 18956"/>
                <a:gd name="T7" fmla="*/ 0 h 4941"/>
                <a:gd name="T8" fmla="*/ 18955 w 18956"/>
                <a:gd name="T9" fmla="*/ 4940 h 4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56" h="4941">
                  <a:moveTo>
                    <a:pt x="18955" y="4940"/>
                  </a:moveTo>
                  <a:lnTo>
                    <a:pt x="0" y="4940"/>
                  </a:lnTo>
                  <a:lnTo>
                    <a:pt x="0" y="0"/>
                  </a:lnTo>
                  <a:lnTo>
                    <a:pt x="18955" y="0"/>
                  </a:lnTo>
                  <a:lnTo>
                    <a:pt x="18955" y="4940"/>
                  </a:lnTo>
                </a:path>
              </a:pathLst>
            </a:custGeom>
            <a:noFill/>
            <a:ln w="9525">
              <a:solidFill>
                <a:srgbClr val="9FA0A0"/>
              </a:solidFill>
              <a:prstDash val="dash"/>
            </a:ln>
            <a:effectLst/>
          </p:spPr>
          <p:txBody>
            <a:bodyPr wrap="none" anchor="ctr"/>
            <a:lstStyle/>
            <a:p>
              <a:endParaRPr lang="en-US" sz="14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03F01368-000A-6246-9DC5-2175AB0B010A}"/>
                </a:ext>
              </a:extLst>
            </p:cNvPr>
            <p:cNvSpPr/>
            <p:nvPr/>
          </p:nvSpPr>
          <p:spPr>
            <a:xfrm>
              <a:off x="1715853" y="3034202"/>
              <a:ext cx="778237" cy="2374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latin typeface="Microsoft YaHei" panose="020B0503020204020204" pitchFamily="34" charset="-122"/>
                  <a:ea typeface="Microsoft YaHei" panose="020B0503020204020204" pitchFamily="34" charset="-122"/>
                  <a:cs typeface="Times New Roman" panose="02020603050405020304" pitchFamily="18" charset="0"/>
                </a:rPr>
                <a:t>磁盘</a:t>
              </a:r>
              <a:endParaRPr lang="en-US" altLang="zh-CN" sz="14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3" name="下箭头 12">
              <a:extLst>
                <a:ext uri="{FF2B5EF4-FFF2-40B4-BE49-F238E27FC236}">
                  <a16:creationId xmlns:a16="http://schemas.microsoft.com/office/drawing/2014/main" id="{BA9B05C4-0EA6-064D-9C03-0932F0C65C74}"/>
                </a:ext>
              </a:extLst>
            </p:cNvPr>
            <p:cNvSpPr/>
            <p:nvPr/>
          </p:nvSpPr>
          <p:spPr>
            <a:xfrm rot="10800000">
              <a:off x="3021753" y="2469231"/>
              <a:ext cx="537829" cy="171746"/>
            </a:xfrm>
            <a:prstGeom prst="downArrow">
              <a:avLst/>
            </a:prstGeom>
            <a:solidFill>
              <a:srgbClr val="9FA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E334842E-1750-9D43-9C12-AAD4EC794861}"/>
                </a:ext>
              </a:extLst>
            </p:cNvPr>
            <p:cNvSpPr/>
            <p:nvPr/>
          </p:nvSpPr>
          <p:spPr>
            <a:xfrm>
              <a:off x="2635461" y="2619897"/>
              <a:ext cx="1310410" cy="2374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dirty="0">
                  <a:latin typeface="Microsoft YaHei" panose="020B0503020204020204" pitchFamily="34" charset="-122"/>
                  <a:ea typeface="Microsoft YaHei" panose="020B0503020204020204" pitchFamily="34" charset="-122"/>
                  <a:cs typeface="Times New Roman" panose="02020603050405020304" pitchFamily="18" charset="0"/>
                </a:rPr>
                <a:t>内存映射</a:t>
              </a:r>
              <a:endParaRPr lang="en-US" altLang="zh-CN" sz="14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780F1819-E246-8243-87EC-CEE7A03D432A}"/>
                </a:ext>
              </a:extLst>
            </p:cNvPr>
            <p:cNvSpPr/>
            <p:nvPr/>
          </p:nvSpPr>
          <p:spPr>
            <a:xfrm>
              <a:off x="1749912" y="1131590"/>
              <a:ext cx="1068129" cy="237476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Times New Roman" panose="02020603050405020304" pitchFamily="18" charset="0"/>
                </a:rPr>
                <a:t>并行任务</a:t>
              </a:r>
              <a:endParaRPr lang="en-US" altLang="zh-CN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9F959752-E957-DA4C-B050-42368B52F93E}"/>
                </a:ext>
              </a:extLst>
            </p:cNvPr>
            <p:cNvSpPr/>
            <p:nvPr/>
          </p:nvSpPr>
          <p:spPr>
            <a:xfrm>
              <a:off x="3191106" y="1131590"/>
              <a:ext cx="1068129" cy="237476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Times New Roman" panose="02020603050405020304" pitchFamily="18" charset="0"/>
                </a:rPr>
                <a:t>并行任务</a:t>
              </a:r>
              <a:endParaRPr lang="en-US" altLang="zh-CN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0AFDC0B8-6137-3B4E-B654-1483CE19DD3D}"/>
                </a:ext>
              </a:extLst>
            </p:cNvPr>
            <p:cNvSpPr/>
            <p:nvPr/>
          </p:nvSpPr>
          <p:spPr>
            <a:xfrm>
              <a:off x="4632299" y="1131590"/>
              <a:ext cx="1068129" cy="237476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Times New Roman" panose="02020603050405020304" pitchFamily="18" charset="0"/>
                </a:rPr>
                <a:t>并行任务</a:t>
              </a:r>
              <a:endParaRPr lang="en-US" altLang="zh-CN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18" name="肘形连接符 17">
              <a:extLst>
                <a:ext uri="{FF2B5EF4-FFF2-40B4-BE49-F238E27FC236}">
                  <a16:creationId xmlns:a16="http://schemas.microsoft.com/office/drawing/2014/main" id="{A611A6AF-CAD7-1B43-A92A-5BF9AA8F621D}"/>
                </a:ext>
              </a:extLst>
            </p:cNvPr>
            <p:cNvCxnSpPr>
              <a:stCxn id="15" idx="2"/>
            </p:cNvCxnSpPr>
            <p:nvPr/>
          </p:nvCxnSpPr>
          <p:spPr>
            <a:xfrm rot="16200000" flipH="1">
              <a:off x="2264445" y="1388596"/>
              <a:ext cx="512139" cy="473077"/>
            </a:xfrm>
            <a:prstGeom prst="bentConnector3">
              <a:avLst/>
            </a:prstGeom>
            <a:ln>
              <a:solidFill>
                <a:srgbClr val="9FA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肘形连接符 18">
              <a:extLst>
                <a:ext uri="{FF2B5EF4-FFF2-40B4-BE49-F238E27FC236}">
                  <a16:creationId xmlns:a16="http://schemas.microsoft.com/office/drawing/2014/main" id="{A92D4F09-8FDC-7F4A-B9CE-D84E35D0A9DC}"/>
                </a:ext>
              </a:extLst>
            </p:cNvPr>
            <p:cNvCxnSpPr>
              <a:cxnSpLocks/>
              <a:stCxn id="16" idx="2"/>
            </p:cNvCxnSpPr>
            <p:nvPr/>
          </p:nvCxnSpPr>
          <p:spPr>
            <a:xfrm rot="5400000">
              <a:off x="3241873" y="1417865"/>
              <a:ext cx="532097" cy="434498"/>
            </a:xfrm>
            <a:prstGeom prst="bentConnector3">
              <a:avLst/>
            </a:prstGeom>
            <a:ln>
              <a:solidFill>
                <a:srgbClr val="9FA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肘形连接符 19">
              <a:extLst>
                <a:ext uri="{FF2B5EF4-FFF2-40B4-BE49-F238E27FC236}">
                  <a16:creationId xmlns:a16="http://schemas.microsoft.com/office/drawing/2014/main" id="{BACDCD66-CA08-794A-9DF3-4FB008C2D9D2}"/>
                </a:ext>
              </a:extLst>
            </p:cNvPr>
            <p:cNvCxnSpPr>
              <a:cxnSpLocks/>
              <a:stCxn id="17" idx="2"/>
            </p:cNvCxnSpPr>
            <p:nvPr/>
          </p:nvCxnSpPr>
          <p:spPr>
            <a:xfrm rot="5400000">
              <a:off x="4237528" y="972327"/>
              <a:ext cx="532097" cy="1325576"/>
            </a:xfrm>
            <a:prstGeom prst="bentConnector2">
              <a:avLst/>
            </a:prstGeom>
            <a:ln>
              <a:solidFill>
                <a:srgbClr val="9FA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A300CF8E-0CEF-A542-9F1E-FFCEF7219963}"/>
                </a:ext>
              </a:extLst>
            </p:cNvPr>
            <p:cNvSpPr/>
            <p:nvPr/>
          </p:nvSpPr>
          <p:spPr>
            <a:xfrm>
              <a:off x="4047866" y="2476704"/>
              <a:ext cx="1310410" cy="2374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dirty="0">
                  <a:latin typeface="Microsoft YaHei" panose="020B0503020204020204" pitchFamily="34" charset="-122"/>
                  <a:ea typeface="Microsoft YaHei" panose="020B0503020204020204" pitchFamily="34" charset="-122"/>
                  <a:cs typeface="Times New Roman" panose="02020603050405020304" pitchFamily="18" charset="0"/>
                </a:rPr>
                <a:t>编码数据</a:t>
              </a:r>
              <a:endParaRPr lang="en-US" altLang="zh-CN" sz="14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170A4C5E-3AE7-E142-9B3B-E1C692A37A26}"/>
                </a:ext>
              </a:extLst>
            </p:cNvPr>
            <p:cNvSpPr/>
            <p:nvPr/>
          </p:nvSpPr>
          <p:spPr>
            <a:xfrm>
              <a:off x="4077806" y="3568259"/>
              <a:ext cx="1310410" cy="2374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dirty="0">
                  <a:latin typeface="Microsoft YaHei" panose="020B0503020204020204" pitchFamily="34" charset="-122"/>
                  <a:ea typeface="Microsoft YaHei" panose="020B0503020204020204" pitchFamily="34" charset="-122"/>
                  <a:cs typeface="Times New Roman" panose="02020603050405020304" pitchFamily="18" charset="0"/>
                </a:rPr>
                <a:t>编码数据</a:t>
              </a:r>
              <a:endParaRPr lang="en-US" altLang="zh-CN" sz="14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E8EADB0B-5B05-A945-A17A-4586B1448A4B}"/>
                </a:ext>
              </a:extLst>
            </p:cNvPr>
            <p:cNvSpPr/>
            <p:nvPr/>
          </p:nvSpPr>
          <p:spPr>
            <a:xfrm>
              <a:off x="6613367" y="1685564"/>
              <a:ext cx="1268660" cy="237476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Times New Roman" panose="02020603050405020304" pitchFamily="18" charset="0"/>
                </a:rPr>
                <a:t>编码字典</a:t>
              </a:r>
              <a:endParaRPr lang="en-US" altLang="zh-CN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8CD423A4-3EAE-114D-88FE-4BC4BFCB677E}"/>
                </a:ext>
              </a:extLst>
            </p:cNvPr>
            <p:cNvSpPr/>
            <p:nvPr/>
          </p:nvSpPr>
          <p:spPr>
            <a:xfrm>
              <a:off x="6613367" y="1990486"/>
              <a:ext cx="1268660" cy="237476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Times New Roman" panose="02020603050405020304" pitchFamily="18" charset="0"/>
                </a:rPr>
                <a:t>编码字典</a:t>
              </a:r>
              <a:endParaRPr lang="en-US" altLang="zh-CN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87141BCE-3593-9940-81A6-2E74589EA4FA}"/>
                </a:ext>
              </a:extLst>
            </p:cNvPr>
            <p:cNvSpPr/>
            <p:nvPr/>
          </p:nvSpPr>
          <p:spPr>
            <a:xfrm>
              <a:off x="6613367" y="2295408"/>
              <a:ext cx="1268660" cy="237476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Times New Roman" panose="02020603050405020304" pitchFamily="18" charset="0"/>
                </a:rPr>
                <a:t>编码字典</a:t>
              </a:r>
              <a:endParaRPr lang="en-US" altLang="zh-CN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C07546A8-24BD-2949-9672-3D8B14954FFD}"/>
                </a:ext>
              </a:extLst>
            </p:cNvPr>
            <p:cNvSpPr/>
            <p:nvPr/>
          </p:nvSpPr>
          <p:spPr>
            <a:xfrm>
              <a:off x="6613367" y="2788926"/>
              <a:ext cx="1268660" cy="237476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Times New Roman" panose="02020603050405020304" pitchFamily="18" charset="0"/>
                </a:rPr>
                <a:t>编码字典</a:t>
              </a:r>
              <a:endParaRPr lang="en-US" altLang="zh-CN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C14162E7-5AAC-EF4A-8860-91B7A226693C}"/>
                </a:ext>
              </a:extLst>
            </p:cNvPr>
            <p:cNvSpPr/>
            <p:nvPr/>
          </p:nvSpPr>
          <p:spPr>
            <a:xfrm>
              <a:off x="6613367" y="3093848"/>
              <a:ext cx="1268660" cy="237476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Times New Roman" panose="02020603050405020304" pitchFamily="18" charset="0"/>
                </a:rPr>
                <a:t>编码字典</a:t>
              </a:r>
              <a:endParaRPr lang="en-US" altLang="zh-CN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EF6D5FE8-0651-F84B-87EB-0B300B2BDE67}"/>
                </a:ext>
              </a:extLst>
            </p:cNvPr>
            <p:cNvSpPr/>
            <p:nvPr/>
          </p:nvSpPr>
          <p:spPr>
            <a:xfrm>
              <a:off x="6613367" y="3398770"/>
              <a:ext cx="1268660" cy="237476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Times New Roman" panose="02020603050405020304" pitchFamily="18" charset="0"/>
                </a:rPr>
                <a:t>编码字典</a:t>
              </a:r>
              <a:endParaRPr lang="en-US" altLang="zh-CN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29" name="肘形连接符 28">
              <a:extLst>
                <a:ext uri="{FF2B5EF4-FFF2-40B4-BE49-F238E27FC236}">
                  <a16:creationId xmlns:a16="http://schemas.microsoft.com/office/drawing/2014/main" id="{2796026A-D7FC-6B43-BAA8-9447E669A823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390901" y="2321833"/>
              <a:ext cx="1995096" cy="160655"/>
            </a:xfrm>
            <a:prstGeom prst="bentConnector2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肘形连接符 29">
              <a:extLst>
                <a:ext uri="{FF2B5EF4-FFF2-40B4-BE49-F238E27FC236}">
                  <a16:creationId xmlns:a16="http://schemas.microsoft.com/office/drawing/2014/main" id="{7946D617-36BD-734A-A3DE-06A2F798EDE9}"/>
                </a:ext>
              </a:extLst>
            </p:cNvPr>
            <p:cNvCxnSpPr>
              <a:endCxn id="24" idx="1"/>
            </p:cNvCxnSpPr>
            <p:nvPr/>
          </p:nvCxnSpPr>
          <p:spPr>
            <a:xfrm rot="5400000" flipH="1" flipV="1">
              <a:off x="6308735" y="2179374"/>
              <a:ext cx="374783" cy="234481"/>
            </a:xfrm>
            <a:prstGeom prst="bentConnector2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肘形连接符 30">
              <a:extLst>
                <a:ext uri="{FF2B5EF4-FFF2-40B4-BE49-F238E27FC236}">
                  <a16:creationId xmlns:a16="http://schemas.microsoft.com/office/drawing/2014/main" id="{FBC0CC95-5D05-694C-9E62-CB64381864B1}"/>
                </a:ext>
              </a:extLst>
            </p:cNvPr>
            <p:cNvCxnSpPr/>
            <p:nvPr/>
          </p:nvCxnSpPr>
          <p:spPr>
            <a:xfrm rot="10800000">
              <a:off x="4390903" y="3428381"/>
              <a:ext cx="1705650" cy="157703"/>
            </a:xfrm>
            <a:prstGeom prst="bentConnector2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肘形连接符 31">
              <a:extLst>
                <a:ext uri="{FF2B5EF4-FFF2-40B4-BE49-F238E27FC236}">
                  <a16:creationId xmlns:a16="http://schemas.microsoft.com/office/drawing/2014/main" id="{3ED4B5D8-B313-884A-A5FD-33D3511BCA5E}"/>
                </a:ext>
              </a:extLst>
            </p:cNvPr>
            <p:cNvCxnSpPr>
              <a:cxnSpLocks/>
              <a:endCxn id="27" idx="1"/>
            </p:cNvCxnSpPr>
            <p:nvPr/>
          </p:nvCxnSpPr>
          <p:spPr>
            <a:xfrm flipV="1">
              <a:off x="6098144" y="3212586"/>
              <a:ext cx="515223" cy="373502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5BCE70F3-21EA-954D-B753-CFB9DA447485}"/>
                </a:ext>
              </a:extLst>
            </p:cNvPr>
            <p:cNvSpPr/>
            <p:nvPr/>
          </p:nvSpPr>
          <p:spPr>
            <a:xfrm>
              <a:off x="3164587" y="4174927"/>
              <a:ext cx="1487025" cy="237476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Times New Roman" panose="02020603050405020304" pitchFamily="18" charset="0"/>
                </a:rPr>
                <a:t>极速定位</a:t>
              </a:r>
              <a:endParaRPr lang="en-US" altLang="zh-CN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D0CDB9A9-30BC-8A42-9159-81478E3C7AEF}"/>
                </a:ext>
              </a:extLst>
            </p:cNvPr>
            <p:cNvSpPr/>
            <p:nvPr/>
          </p:nvSpPr>
          <p:spPr>
            <a:xfrm>
              <a:off x="4779794" y="4174927"/>
              <a:ext cx="1487025" cy="237476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Times New Roman" panose="02020603050405020304" pitchFamily="18" charset="0"/>
                </a:rPr>
                <a:t>数据编码</a:t>
              </a:r>
              <a:endParaRPr lang="en-US" altLang="zh-CN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A716933B-E13A-BA47-B69E-AF9E31096F03}"/>
                </a:ext>
              </a:extLst>
            </p:cNvPr>
            <p:cNvSpPr/>
            <p:nvPr/>
          </p:nvSpPr>
          <p:spPr>
            <a:xfrm>
              <a:off x="1549380" y="4174927"/>
              <a:ext cx="1487025" cy="237476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Times New Roman" panose="02020603050405020304" pitchFamily="18" charset="0"/>
                </a:rPr>
                <a:t>内存映射</a:t>
              </a:r>
              <a:endParaRPr lang="en-US" altLang="zh-CN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18FDDE84-8C70-5F4B-A0E7-33779B77342D}"/>
                </a:ext>
              </a:extLst>
            </p:cNvPr>
            <p:cNvSpPr/>
            <p:nvPr/>
          </p:nvSpPr>
          <p:spPr>
            <a:xfrm>
              <a:off x="6395002" y="4174927"/>
              <a:ext cx="1487025" cy="237476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Times New Roman" panose="02020603050405020304" pitchFamily="18" charset="0"/>
                </a:rPr>
                <a:t>智能并行</a:t>
              </a:r>
              <a:endParaRPr lang="en-US" altLang="zh-CN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  <p:pic>
          <p:nvPicPr>
            <p:cNvPr id="37" name="图形 36">
              <a:extLst>
                <a:ext uri="{FF2B5EF4-FFF2-40B4-BE49-F238E27FC236}">
                  <a16:creationId xmlns:a16="http://schemas.microsoft.com/office/drawing/2014/main" id="{BEF711AE-0C0A-654A-A9BE-48B9E3111E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264286" y="3084821"/>
              <a:ext cx="408561" cy="254105"/>
            </a:xfrm>
            <a:prstGeom prst="rect">
              <a:avLst/>
            </a:prstGeom>
          </p:spPr>
        </p:pic>
        <p:pic>
          <p:nvPicPr>
            <p:cNvPr id="38" name="图形 37">
              <a:extLst>
                <a:ext uri="{FF2B5EF4-FFF2-40B4-BE49-F238E27FC236}">
                  <a16:creationId xmlns:a16="http://schemas.microsoft.com/office/drawing/2014/main" id="{3050CC91-E306-9C4C-9658-C7A568F263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721985" y="3084821"/>
              <a:ext cx="408561" cy="254105"/>
            </a:xfrm>
            <a:prstGeom prst="rect">
              <a:avLst/>
            </a:prstGeom>
          </p:spPr>
        </p:pic>
        <p:pic>
          <p:nvPicPr>
            <p:cNvPr id="39" name="图形 38">
              <a:extLst>
                <a:ext uri="{FF2B5EF4-FFF2-40B4-BE49-F238E27FC236}">
                  <a16:creationId xmlns:a16="http://schemas.microsoft.com/office/drawing/2014/main" id="{3DB0CB2D-F6F0-AF44-B714-6ADB9EC3D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179682" y="3084821"/>
              <a:ext cx="408561" cy="254105"/>
            </a:xfrm>
            <a:prstGeom prst="rect">
              <a:avLst/>
            </a:prstGeom>
          </p:spPr>
        </p:pic>
        <p:pic>
          <p:nvPicPr>
            <p:cNvPr id="40" name="图形 39">
              <a:extLst>
                <a:ext uri="{FF2B5EF4-FFF2-40B4-BE49-F238E27FC236}">
                  <a16:creationId xmlns:a16="http://schemas.microsoft.com/office/drawing/2014/main" id="{68F53E8E-7F31-E342-9CF3-D81A4458A5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637379" y="3084821"/>
              <a:ext cx="408561" cy="254105"/>
            </a:xfrm>
            <a:prstGeom prst="rect">
              <a:avLst/>
            </a:prstGeom>
          </p:spPr>
        </p:pic>
        <p:pic>
          <p:nvPicPr>
            <p:cNvPr id="41" name="图形 40">
              <a:extLst>
                <a:ext uri="{FF2B5EF4-FFF2-40B4-BE49-F238E27FC236}">
                  <a16:creationId xmlns:a16="http://schemas.microsoft.com/office/drawing/2014/main" id="{F9A0E868-55C8-2847-81EE-06797FA146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37041" y="1965834"/>
              <a:ext cx="412209" cy="283083"/>
            </a:xfrm>
            <a:prstGeom prst="rect">
              <a:avLst/>
            </a:prstGeom>
          </p:spPr>
        </p:pic>
        <p:pic>
          <p:nvPicPr>
            <p:cNvPr id="42" name="图形 41">
              <a:extLst>
                <a:ext uri="{FF2B5EF4-FFF2-40B4-BE49-F238E27FC236}">
                  <a16:creationId xmlns:a16="http://schemas.microsoft.com/office/drawing/2014/main" id="{52C7BCDB-18FC-254F-B2A1-D34D45B635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187496" y="1965834"/>
              <a:ext cx="412209" cy="283083"/>
            </a:xfrm>
            <a:prstGeom prst="rect">
              <a:avLst/>
            </a:prstGeom>
          </p:spPr>
        </p:pic>
        <p:pic>
          <p:nvPicPr>
            <p:cNvPr id="43" name="图形 42">
              <a:extLst>
                <a:ext uri="{FF2B5EF4-FFF2-40B4-BE49-F238E27FC236}">
                  <a16:creationId xmlns:a16="http://schemas.microsoft.com/office/drawing/2014/main" id="{51E9C8DC-81FF-8440-A586-05E6334B54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637951" y="1965834"/>
              <a:ext cx="412209" cy="283083"/>
            </a:xfrm>
            <a:prstGeom prst="rect">
              <a:avLst/>
            </a:prstGeom>
          </p:spPr>
        </p:pic>
        <p:pic>
          <p:nvPicPr>
            <p:cNvPr id="44" name="图形 43">
              <a:extLst>
                <a:ext uri="{FF2B5EF4-FFF2-40B4-BE49-F238E27FC236}">
                  <a16:creationId xmlns:a16="http://schemas.microsoft.com/office/drawing/2014/main" id="{5C915EDE-2E08-4B49-A316-D2F3110040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088406" y="1965834"/>
              <a:ext cx="412209" cy="2830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1031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B0928615-F009-3484-2875-23CAF4FC8DE2}"/>
              </a:ext>
            </a:extLst>
          </p:cNvPr>
          <p:cNvSpPr txBox="1"/>
          <p:nvPr/>
        </p:nvSpPr>
        <p:spPr>
          <a:xfrm>
            <a:off x="396910" y="252564"/>
            <a:ext cx="3924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2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AI</a:t>
            </a:r>
            <a:r>
              <a:rPr lang="zh-CN" altLang="en-US" sz="2400" b="1" dirty="0">
                <a:solidFill>
                  <a:schemeClr val="accent2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赋能数据库 </a:t>
            </a:r>
            <a:r>
              <a:rPr lang="en-US" altLang="zh-CN" sz="2400" b="1" dirty="0">
                <a:solidFill>
                  <a:schemeClr val="accent2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– AI for DB</a:t>
            </a:r>
            <a:endParaRPr lang="zh-CN" altLang="en-US" sz="2400" b="1" dirty="0">
              <a:solidFill>
                <a:schemeClr val="accent2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917029" y="1273225"/>
            <a:ext cx="10357942" cy="4145303"/>
            <a:chOff x="1098334" y="1323953"/>
            <a:chExt cx="10357942" cy="4145303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BC63780-DFC3-0FC6-1775-45BEC5CD3C04}"/>
                </a:ext>
              </a:extLst>
            </p:cNvPr>
            <p:cNvSpPr/>
            <p:nvPr/>
          </p:nvSpPr>
          <p:spPr>
            <a:xfrm>
              <a:off x="1098334" y="1323953"/>
              <a:ext cx="10357942" cy="41453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kumimoji="1" lang="zh-C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06DEA6A3-475D-3943-89D8-11A419A8056A}"/>
                </a:ext>
              </a:extLst>
            </p:cNvPr>
            <p:cNvGrpSpPr/>
            <p:nvPr/>
          </p:nvGrpSpPr>
          <p:grpSpPr>
            <a:xfrm>
              <a:off x="7780068" y="3353594"/>
              <a:ext cx="3370426" cy="1148123"/>
              <a:chOff x="7798467" y="3519990"/>
              <a:chExt cx="3370426" cy="1148123"/>
            </a:xfrm>
          </p:grpSpPr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F090F8DA-415C-267F-7C28-A16BB8B53F0C}"/>
                  </a:ext>
                </a:extLst>
              </p:cNvPr>
              <p:cNvSpPr/>
              <p:nvPr/>
            </p:nvSpPr>
            <p:spPr>
              <a:xfrm>
                <a:off x="7798467" y="3519990"/>
                <a:ext cx="3370426" cy="114812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kumimoji="1" lang="zh-CN" altLang="en-US" sz="1600" b="1" dirty="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自治信息仓库</a:t>
                </a:r>
              </a:p>
            </p:txBody>
          </p:sp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BC16C883-AEA0-4DFB-A2E0-7EFBD6618D92}"/>
                  </a:ext>
                </a:extLst>
              </p:cNvPr>
              <p:cNvSpPr/>
              <p:nvPr/>
            </p:nvSpPr>
            <p:spPr>
              <a:xfrm>
                <a:off x="7972896" y="3940187"/>
                <a:ext cx="1035808" cy="59740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zh-CN" altLang="en-US" sz="1400" b="1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负载描绘历史</a:t>
                </a:r>
              </a:p>
            </p:txBody>
          </p:sp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578981A0-5D2F-8159-881D-D705E56F4B76}"/>
                  </a:ext>
                </a:extLst>
              </p:cNvPr>
              <p:cNvSpPr/>
              <p:nvPr/>
            </p:nvSpPr>
            <p:spPr>
              <a:xfrm>
                <a:off x="9066691" y="3940187"/>
                <a:ext cx="953515" cy="59740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zh-CN" altLang="en-US" sz="1400" b="1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编译描绘历史</a:t>
                </a:r>
              </a:p>
            </p:txBody>
          </p:sp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722A0E23-8741-C426-E8AA-673D6A2D6CB7}"/>
                  </a:ext>
                </a:extLst>
              </p:cNvPr>
              <p:cNvSpPr/>
              <p:nvPr/>
            </p:nvSpPr>
            <p:spPr>
              <a:xfrm>
                <a:off x="10078191" y="3940187"/>
                <a:ext cx="953515" cy="59740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zh-CN" altLang="en-US" sz="1400" b="1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执行描绘历史</a:t>
                </a:r>
              </a:p>
            </p:txBody>
          </p:sp>
        </p:grpSp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15E49A5D-2C47-D641-A9C0-9B024D186367}"/>
                </a:ext>
              </a:extLst>
            </p:cNvPr>
            <p:cNvGrpSpPr/>
            <p:nvPr/>
          </p:nvGrpSpPr>
          <p:grpSpPr>
            <a:xfrm>
              <a:off x="7780068" y="2053258"/>
              <a:ext cx="3370426" cy="1148123"/>
              <a:chOff x="7780068" y="2053258"/>
              <a:chExt cx="3370426" cy="1148123"/>
            </a:xfrm>
          </p:grpSpPr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43D33509-C812-48B3-90AC-FD290E5AD016}"/>
                  </a:ext>
                </a:extLst>
              </p:cNvPr>
              <p:cNvSpPr/>
              <p:nvPr/>
            </p:nvSpPr>
            <p:spPr>
              <a:xfrm>
                <a:off x="7780068" y="2053258"/>
                <a:ext cx="3370426" cy="114812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kumimoji="1" lang="zh-CN" altLang="en-US" sz="1600" b="1" dirty="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自治优化引擎</a:t>
                </a:r>
              </a:p>
            </p:txBody>
          </p:sp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9C3F3CD8-9DAD-7A1D-9319-51FCDF3F0460}"/>
                  </a:ext>
                </a:extLst>
              </p:cNvPr>
              <p:cNvSpPr/>
              <p:nvPr/>
            </p:nvSpPr>
            <p:spPr>
              <a:xfrm>
                <a:off x="7948879" y="2453396"/>
                <a:ext cx="1035808" cy="59740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zh-CN" altLang="en-US" sz="1400" b="1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负载</a:t>
                </a:r>
                <a:endParaRPr kumimoji="1" lang="en-US" altLang="zh-CN" sz="14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  <a:p>
                <a:pPr algn="ctr"/>
                <a:r>
                  <a:rPr kumimoji="1" lang="zh-CN" altLang="en-US" sz="1400" b="1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分析</a:t>
                </a:r>
              </a:p>
            </p:txBody>
          </p:sp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8A272C2B-24BD-800C-4756-B8E69F8F9B49}"/>
                  </a:ext>
                </a:extLst>
              </p:cNvPr>
              <p:cNvSpPr/>
              <p:nvPr/>
            </p:nvSpPr>
            <p:spPr>
              <a:xfrm>
                <a:off x="9042674" y="2453396"/>
                <a:ext cx="953515" cy="59740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zh-CN" altLang="en-US" sz="1400" b="1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策略</a:t>
                </a:r>
                <a:endParaRPr kumimoji="1" lang="en-US" altLang="zh-CN" sz="14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  <a:p>
                <a:pPr algn="ctr"/>
                <a:r>
                  <a:rPr kumimoji="1" lang="zh-CN" altLang="en-US" sz="1400" b="1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分析</a:t>
                </a:r>
              </a:p>
            </p:txBody>
          </p:sp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FEA0F56E-0127-EAC5-2E51-C71FD42F83F2}"/>
                  </a:ext>
                </a:extLst>
              </p:cNvPr>
              <p:cNvSpPr/>
              <p:nvPr/>
            </p:nvSpPr>
            <p:spPr>
              <a:xfrm>
                <a:off x="10054174" y="2449252"/>
                <a:ext cx="953515" cy="59740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zh-CN" altLang="en-US" sz="1400" b="1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洞察</a:t>
                </a:r>
                <a:endParaRPr kumimoji="1" lang="en-US" altLang="zh-CN" sz="14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  <a:p>
                <a:pPr algn="ctr"/>
                <a:r>
                  <a:rPr kumimoji="1" lang="zh-CN" altLang="en-US" sz="1400" b="1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分析</a:t>
                </a:r>
              </a:p>
            </p:txBody>
          </p:sp>
        </p:grpSp>
        <p:sp>
          <p:nvSpPr>
            <p:cNvPr id="17" name="左箭头 16">
              <a:extLst>
                <a:ext uri="{FF2B5EF4-FFF2-40B4-BE49-F238E27FC236}">
                  <a16:creationId xmlns:a16="http://schemas.microsoft.com/office/drawing/2014/main" id="{C947283B-4690-B826-A987-310A2DF509DD}"/>
                </a:ext>
              </a:extLst>
            </p:cNvPr>
            <p:cNvSpPr/>
            <p:nvPr/>
          </p:nvSpPr>
          <p:spPr>
            <a:xfrm>
              <a:off x="5585676" y="2881600"/>
              <a:ext cx="1861077" cy="233268"/>
            </a:xfrm>
            <a:prstGeom prst="leftArrow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3AA34599-C35C-5581-EADA-4AACED526C9F}"/>
                </a:ext>
              </a:extLst>
            </p:cNvPr>
            <p:cNvSpPr txBox="1"/>
            <p:nvPr/>
          </p:nvSpPr>
          <p:spPr>
            <a:xfrm>
              <a:off x="5510496" y="2275221"/>
              <a:ext cx="2081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14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预计算推荐</a:t>
              </a:r>
              <a:endParaRPr kumimoji="1" lang="en-US" altLang="zh-CN" sz="14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algn="ctr"/>
              <a:r>
                <a:rPr kumimoji="1" lang="zh-CN" altLang="en-US" sz="14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生命周期管理推荐</a:t>
              </a:r>
            </a:p>
          </p:txBody>
        </p:sp>
        <p:sp>
          <p:nvSpPr>
            <p:cNvPr id="19" name="左箭头 18">
              <a:extLst>
                <a:ext uri="{FF2B5EF4-FFF2-40B4-BE49-F238E27FC236}">
                  <a16:creationId xmlns:a16="http://schemas.microsoft.com/office/drawing/2014/main" id="{AF5DBD60-688D-9437-DC84-6ECFBA5CD303}"/>
                </a:ext>
              </a:extLst>
            </p:cNvPr>
            <p:cNvSpPr/>
            <p:nvPr/>
          </p:nvSpPr>
          <p:spPr>
            <a:xfrm rot="10800000">
              <a:off x="5614732" y="3195729"/>
              <a:ext cx="1888610" cy="233270"/>
            </a:xfrm>
            <a:prstGeom prst="leftArrow">
              <a:avLst>
                <a:gd name="adj1" fmla="val 56779"/>
                <a:gd name="adj2" fmla="val 50000"/>
              </a:avLst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542E7B24-F1C5-59D0-E276-CF0A00DC7D96}"/>
                </a:ext>
              </a:extLst>
            </p:cNvPr>
            <p:cNvSpPr txBox="1"/>
            <p:nvPr/>
          </p:nvSpPr>
          <p:spPr>
            <a:xfrm>
              <a:off x="5828605" y="3512158"/>
              <a:ext cx="145392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14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负载描绘</a:t>
              </a:r>
              <a:endParaRPr kumimoji="1" lang="en-US" altLang="zh-CN" sz="14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algn="ctr"/>
              <a:r>
                <a:rPr kumimoji="1" lang="zh-CN" altLang="en-US" sz="14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编译描绘</a:t>
              </a:r>
              <a:endParaRPr kumimoji="1" lang="en-US" altLang="zh-CN" sz="14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algn="ctr"/>
              <a:r>
                <a:rPr kumimoji="1" lang="zh-CN" altLang="en-US" sz="14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执行描绘</a:t>
              </a:r>
              <a:endParaRPr kumimoji="1" lang="en-US" altLang="zh-CN" sz="14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EA778DC3-9A1D-C94D-8284-1BDAF3435982}"/>
                </a:ext>
              </a:extLst>
            </p:cNvPr>
            <p:cNvGrpSpPr/>
            <p:nvPr/>
          </p:nvGrpSpPr>
          <p:grpSpPr>
            <a:xfrm>
              <a:off x="2249939" y="1912881"/>
              <a:ext cx="3081131" cy="1860910"/>
              <a:chOff x="1918252" y="1934861"/>
              <a:chExt cx="3081131" cy="1860910"/>
            </a:xfrm>
          </p:grpSpPr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30BD3CAA-2F29-33CD-7676-19167CFF3096}"/>
                  </a:ext>
                </a:extLst>
              </p:cNvPr>
              <p:cNvSpPr/>
              <p:nvPr/>
            </p:nvSpPr>
            <p:spPr>
              <a:xfrm>
                <a:off x="1918252" y="1934861"/>
                <a:ext cx="3081131" cy="186091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kumimoji="1" lang="en-US" altLang="zh-CN" sz="1600" b="1" dirty="0"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SQL</a:t>
                </a:r>
                <a:r>
                  <a:rPr kumimoji="1" lang="zh-CN" altLang="en-US" sz="1600" b="1" dirty="0"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 优化器</a:t>
                </a:r>
              </a:p>
            </p:txBody>
          </p:sp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367FA03C-0B77-4484-D725-A4AD00DEC8D0}"/>
                  </a:ext>
                </a:extLst>
              </p:cNvPr>
              <p:cNvSpPr/>
              <p:nvPr/>
            </p:nvSpPr>
            <p:spPr>
              <a:xfrm>
                <a:off x="2099871" y="3017418"/>
                <a:ext cx="1273311" cy="61511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14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CBO</a:t>
                </a:r>
                <a:endParaRPr kumimoji="1"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6A32A233-5D9B-F8B8-9AF3-CEA1B4405683}"/>
                  </a:ext>
                </a:extLst>
              </p:cNvPr>
              <p:cNvSpPr/>
              <p:nvPr/>
            </p:nvSpPr>
            <p:spPr>
              <a:xfrm>
                <a:off x="2094051" y="2368989"/>
                <a:ext cx="1279131" cy="570313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14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RBO</a:t>
                </a:r>
                <a:endParaRPr kumimoji="1"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C723F566-2CF1-7CA6-86A6-F371D0D13289}"/>
                  </a:ext>
                </a:extLst>
              </p:cNvPr>
              <p:cNvSpPr/>
              <p:nvPr/>
            </p:nvSpPr>
            <p:spPr>
              <a:xfrm>
                <a:off x="3373183" y="2371025"/>
                <a:ext cx="862498" cy="56827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zh-CN" altLang="en-US" sz="14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规则</a:t>
                </a:r>
                <a:endParaRPr kumimoji="1" lang="en-US" altLang="zh-CN" sz="1400" b="1" dirty="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  <a:p>
                <a:pPr algn="ctr"/>
                <a:r>
                  <a:rPr kumimoji="1" lang="zh-CN" altLang="en-US" sz="14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洞察</a:t>
                </a:r>
              </a:p>
            </p:txBody>
          </p:sp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B748D587-F4DB-965C-2AD4-5EF140B1C5BF}"/>
                  </a:ext>
                </a:extLst>
              </p:cNvPr>
              <p:cNvSpPr/>
              <p:nvPr/>
            </p:nvSpPr>
            <p:spPr>
              <a:xfrm>
                <a:off x="3373182" y="3017416"/>
                <a:ext cx="862499" cy="61511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zh-CN" altLang="en-US" sz="14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成本</a:t>
                </a:r>
                <a:endParaRPr kumimoji="1" lang="en-US" altLang="zh-CN" sz="1400" b="1" dirty="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  <a:p>
                <a:pPr algn="ctr"/>
                <a:r>
                  <a:rPr kumimoji="1" lang="zh-CN" altLang="en-US" sz="14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洞察</a:t>
                </a:r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304A73D2-B612-419D-9F1F-EA607DEDE70C}"/>
                  </a:ext>
                </a:extLst>
              </p:cNvPr>
              <p:cNvSpPr/>
              <p:nvPr/>
            </p:nvSpPr>
            <p:spPr>
              <a:xfrm>
                <a:off x="4308747" y="2368990"/>
                <a:ext cx="502939" cy="126353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zh-CN" altLang="en-US" sz="14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优化策略</a:t>
                </a:r>
              </a:p>
            </p:txBody>
          </p:sp>
        </p:grpSp>
        <p:sp>
          <p:nvSpPr>
            <p:cNvPr id="27" name="左弧形箭头 26">
              <a:extLst>
                <a:ext uri="{FF2B5EF4-FFF2-40B4-BE49-F238E27FC236}">
                  <a16:creationId xmlns:a16="http://schemas.microsoft.com/office/drawing/2014/main" id="{69A1B5AC-BA3B-4C80-12C1-0FD689FDD169}"/>
                </a:ext>
              </a:extLst>
            </p:cNvPr>
            <p:cNvSpPr/>
            <p:nvPr/>
          </p:nvSpPr>
          <p:spPr>
            <a:xfrm rot="10800000">
              <a:off x="1267503" y="2749022"/>
              <a:ext cx="825480" cy="1860909"/>
            </a:xfrm>
            <a:prstGeom prst="curvedLeftArrow">
              <a:avLst>
                <a:gd name="adj1" fmla="val 17995"/>
                <a:gd name="adj2" fmla="val 50000"/>
                <a:gd name="adj3" fmla="val 26731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50C307C5-54A5-9982-1364-ACBFADEBF953}"/>
                </a:ext>
              </a:extLst>
            </p:cNvPr>
            <p:cNvSpPr txBox="1"/>
            <p:nvPr/>
          </p:nvSpPr>
          <p:spPr>
            <a:xfrm>
              <a:off x="1671168" y="3235182"/>
              <a:ext cx="41961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1600" dirty="0"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实时反馈</a:t>
              </a:r>
            </a:p>
          </p:txBody>
        </p: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A727794C-1A6C-0F4B-8D34-582311861B6A}"/>
                </a:ext>
              </a:extLst>
            </p:cNvPr>
            <p:cNvGrpSpPr/>
            <p:nvPr/>
          </p:nvGrpSpPr>
          <p:grpSpPr>
            <a:xfrm>
              <a:off x="2249939" y="3897907"/>
              <a:ext cx="3081131" cy="1280766"/>
              <a:chOff x="1918251" y="4034935"/>
              <a:chExt cx="3081131" cy="1280766"/>
            </a:xfrm>
          </p:grpSpPr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EFEE1773-F6BF-CF9B-526B-B31F30CB9F27}"/>
                  </a:ext>
                </a:extLst>
              </p:cNvPr>
              <p:cNvSpPr/>
              <p:nvPr/>
            </p:nvSpPr>
            <p:spPr>
              <a:xfrm>
                <a:off x="1918251" y="4034935"/>
                <a:ext cx="3081131" cy="128076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kumimoji="1" lang="en-US" altLang="zh-CN" sz="1600" b="1" dirty="0"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SQL</a:t>
                </a:r>
                <a:r>
                  <a:rPr kumimoji="1" lang="zh-CN" altLang="en-US" sz="1600" b="1" dirty="0"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 执行器</a:t>
                </a:r>
              </a:p>
            </p:txBody>
          </p:sp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D3C167C9-941C-5B44-BEB2-A9D1D5AD0342}"/>
                  </a:ext>
                </a:extLst>
              </p:cNvPr>
              <p:cNvSpPr/>
              <p:nvPr/>
            </p:nvSpPr>
            <p:spPr>
              <a:xfrm>
                <a:off x="2895822" y="4480184"/>
                <a:ext cx="1179221" cy="61511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zh-CN" altLang="en-US" sz="14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计划执行</a:t>
                </a:r>
              </a:p>
            </p:txBody>
          </p:sp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A739C582-F195-A385-3B3E-430501E947E9}"/>
                  </a:ext>
                </a:extLst>
              </p:cNvPr>
              <p:cNvSpPr/>
              <p:nvPr/>
            </p:nvSpPr>
            <p:spPr>
              <a:xfrm>
                <a:off x="2086337" y="4480183"/>
                <a:ext cx="826564" cy="615111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zh-CN" altLang="en-US" sz="14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计划</a:t>
                </a:r>
                <a:endParaRPr kumimoji="1" lang="en-US" altLang="zh-CN" sz="1400" b="1" dirty="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  <a:p>
                <a:pPr algn="ctr"/>
                <a:r>
                  <a:rPr kumimoji="1" lang="zh-CN" altLang="en-US" sz="14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调整</a:t>
                </a:r>
              </a:p>
            </p:txBody>
          </p:sp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B864315E-0790-94DE-88B9-963994562A8F}"/>
                  </a:ext>
                </a:extLst>
              </p:cNvPr>
              <p:cNvSpPr/>
              <p:nvPr/>
            </p:nvSpPr>
            <p:spPr>
              <a:xfrm>
                <a:off x="4073603" y="4480183"/>
                <a:ext cx="826564" cy="615111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zh-CN" altLang="en-US" sz="14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计划</a:t>
                </a:r>
                <a:endParaRPr kumimoji="1" lang="en-US" altLang="zh-CN" sz="1400" b="1" dirty="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  <a:p>
                <a:pPr algn="ctr"/>
                <a:r>
                  <a:rPr kumimoji="1" lang="zh-CN" altLang="en-US" sz="14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调度</a:t>
                </a:r>
              </a:p>
            </p:txBody>
          </p:sp>
        </p:grpSp>
      </p:grpSp>
      <p:sp>
        <p:nvSpPr>
          <p:cNvPr id="33" name="矩形 32">
            <a:extLst>
              <a:ext uri="{FF2B5EF4-FFF2-40B4-BE49-F238E27FC236}">
                <a16:creationId xmlns:a16="http://schemas.microsoft.com/office/drawing/2014/main" id="{F15138DC-9CD9-9446-A482-DC08B65E38BC}"/>
              </a:ext>
            </a:extLst>
          </p:cNvPr>
          <p:cNvSpPr/>
          <p:nvPr/>
        </p:nvSpPr>
        <p:spPr>
          <a:xfrm>
            <a:off x="396909" y="743823"/>
            <a:ext cx="3917915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800">
              <a:cs typeface="黑体" panose="0201060906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9375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43A7C6FB-A945-CB4F-BEE2-03DDCF401341}"/>
              </a:ext>
            </a:extLst>
          </p:cNvPr>
          <p:cNvSpPr txBox="1"/>
          <p:nvPr/>
        </p:nvSpPr>
        <p:spPr>
          <a:xfrm>
            <a:off x="396910" y="253582"/>
            <a:ext cx="3924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2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AI</a:t>
            </a:r>
            <a:r>
              <a:rPr lang="zh-CN" altLang="en-US" sz="2400" b="1" dirty="0">
                <a:solidFill>
                  <a:schemeClr val="accent2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赋能数据库</a:t>
            </a:r>
            <a:r>
              <a:rPr lang="en-US" altLang="zh-CN" sz="2400" b="1" dirty="0">
                <a:solidFill>
                  <a:schemeClr val="accent2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– DB for AI</a:t>
            </a:r>
            <a:endParaRPr lang="zh-CN" altLang="en-US" sz="2400" b="1" dirty="0">
              <a:solidFill>
                <a:schemeClr val="accent2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E2E470E-34B5-604A-BF51-8941EAD62B34}"/>
              </a:ext>
            </a:extLst>
          </p:cNvPr>
          <p:cNvSpPr/>
          <p:nvPr/>
        </p:nvSpPr>
        <p:spPr>
          <a:xfrm>
            <a:off x="396909" y="743823"/>
            <a:ext cx="3917915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800">
              <a:cs typeface="黑体" panose="02010609060101010101" charset="-122"/>
            </a:endParaRPr>
          </a:p>
        </p:txBody>
      </p:sp>
      <p:sp>
        <p:nvSpPr>
          <p:cNvPr id="83" name="文本框 82">
            <a:extLst>
              <a:ext uri="{FF2B5EF4-FFF2-40B4-BE49-F238E27FC236}">
                <a16:creationId xmlns:a16="http://schemas.microsoft.com/office/drawing/2014/main" id="{A231FD98-770E-D44D-AB3F-DBF18FBD0175}"/>
              </a:ext>
            </a:extLst>
          </p:cNvPr>
          <p:cNvSpPr txBox="1"/>
          <p:nvPr/>
        </p:nvSpPr>
        <p:spPr>
          <a:xfrm>
            <a:off x="698937" y="1581121"/>
            <a:ext cx="2828592" cy="3072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n"/>
            </a:pPr>
            <a:r>
              <a:rPr lang="zh-CN" altLang="en-US" sz="14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针对机器学习“可消费”能力  </a:t>
            </a:r>
            <a:endParaRPr lang="en-US" altLang="zh-CN" sz="1400" dirty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n"/>
            </a:pPr>
            <a:r>
              <a:rPr lang="zh-CN" altLang="en-US" sz="14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拥抱开源社区，支持主流机器学习框架</a:t>
            </a:r>
            <a:endParaRPr lang="en-US" altLang="zh-CN" sz="1400" dirty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n"/>
            </a:pPr>
            <a:r>
              <a:rPr lang="zh-CN" altLang="en-US" sz="14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支持云边端灵活部署方案</a:t>
            </a:r>
            <a:endParaRPr lang="en-US" altLang="zh-CN" sz="1400" dirty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n"/>
            </a:pPr>
            <a:r>
              <a:rPr lang="zh-CN" altLang="en-US" sz="14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支持模型生命周期管理 </a:t>
            </a:r>
            <a:r>
              <a:rPr lang="en-US" altLang="zh-CN" sz="14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——</a:t>
            </a:r>
            <a:r>
              <a:rPr lang="en-US" altLang="zh-CN" sz="1400" dirty="0" err="1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ModelOps</a:t>
            </a:r>
            <a:r>
              <a:rPr lang="en-US" altLang="zh-CN" sz="14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in Database</a:t>
            </a:r>
          </a:p>
        </p:txBody>
      </p:sp>
      <p:grpSp>
        <p:nvGrpSpPr>
          <p:cNvPr id="85" name="组合 84"/>
          <p:cNvGrpSpPr/>
          <p:nvPr/>
        </p:nvGrpSpPr>
        <p:grpSpPr>
          <a:xfrm>
            <a:off x="3868693" y="1678299"/>
            <a:ext cx="7624370" cy="2992264"/>
            <a:chOff x="3868693" y="1706007"/>
            <a:chExt cx="7624370" cy="2992264"/>
          </a:xfrm>
        </p:grpSpPr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F865A573-CD27-7445-A9D0-C71642153B00}"/>
                </a:ext>
              </a:extLst>
            </p:cNvPr>
            <p:cNvSpPr/>
            <p:nvPr/>
          </p:nvSpPr>
          <p:spPr>
            <a:xfrm>
              <a:off x="4956193" y="1706007"/>
              <a:ext cx="2204761" cy="233644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kumimoji="1" lang="zh-CN" altLang="en-US" sz="1100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22F7585A-6CA5-A749-BE9D-0FA225743488}"/>
                </a:ext>
              </a:extLst>
            </p:cNvPr>
            <p:cNvSpPr txBox="1"/>
            <p:nvPr/>
          </p:nvSpPr>
          <p:spPr>
            <a:xfrm>
              <a:off x="5449721" y="1803573"/>
              <a:ext cx="134327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100" b="1" dirty="0">
                  <a:solidFill>
                    <a:schemeClr val="accent2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KaiwuDB</a:t>
              </a:r>
              <a:endParaRPr kumimoji="1" lang="zh-CN" altLang="en-US" sz="1100" b="1" dirty="0">
                <a:solidFill>
                  <a:schemeClr val="accent2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0355831E-B7A8-5A45-987E-CC942CAFD8DF}"/>
                </a:ext>
              </a:extLst>
            </p:cNvPr>
            <p:cNvSpPr/>
            <p:nvPr/>
          </p:nvSpPr>
          <p:spPr>
            <a:xfrm>
              <a:off x="5268063" y="2068390"/>
              <a:ext cx="1706589" cy="41090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1100" b="0" dirty="0"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原生预测分析函数</a:t>
              </a:r>
            </a:p>
          </p:txBody>
        </p:sp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67295374-3228-BD48-9055-B3D0981EE793}"/>
                </a:ext>
              </a:extLst>
            </p:cNvPr>
            <p:cNvSpPr/>
            <p:nvPr/>
          </p:nvSpPr>
          <p:spPr>
            <a:xfrm>
              <a:off x="5268063" y="2530064"/>
              <a:ext cx="1706589" cy="41090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1100" b="0" dirty="0"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模型生命周期管理函数</a:t>
              </a:r>
            </a:p>
          </p:txBody>
        </p:sp>
        <p:sp>
          <p:nvSpPr>
            <p:cNvPr id="54" name="圆柱体 53">
              <a:extLst>
                <a:ext uri="{FF2B5EF4-FFF2-40B4-BE49-F238E27FC236}">
                  <a16:creationId xmlns:a16="http://schemas.microsoft.com/office/drawing/2014/main" id="{D2FC36D0-4141-B244-92C8-F37A0AF39300}"/>
                </a:ext>
              </a:extLst>
            </p:cNvPr>
            <p:cNvSpPr/>
            <p:nvPr/>
          </p:nvSpPr>
          <p:spPr>
            <a:xfrm>
              <a:off x="5268063" y="3070744"/>
              <a:ext cx="768266" cy="792688"/>
            </a:xfrm>
            <a:prstGeom prst="can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11557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altLang="zh-CN" sz="1100" b="0" dirty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Helvetica Neue Medium" panose="02000503000000020004"/>
              </a:endParaRPr>
            </a:p>
            <a:p>
              <a:pPr marL="0" marR="0" indent="0" algn="ctr" defTabSz="11557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100" b="0" dirty="0">
                  <a:solidFill>
                    <a:srgbClr val="FFFFFF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  <a:sym typeface="Helvetica Neue Medium" panose="02000503000000020004"/>
                </a:rPr>
                <a:t>数据</a:t>
              </a:r>
              <a:endParaRPr lang="en-US" altLang="zh-CN" sz="1100" b="0" dirty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Helvetica Neue Medium" panose="02000503000000020004"/>
              </a:endParaRPr>
            </a:p>
            <a:p>
              <a:pPr marL="0" marR="0" indent="0" algn="ctr" defTabSz="11557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1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Helvetica Neue Medium" panose="02000503000000020004"/>
              </a:endParaRPr>
            </a:p>
          </p:txBody>
        </p:sp>
        <p:sp>
          <p:nvSpPr>
            <p:cNvPr id="55" name="圆柱体 54">
              <a:extLst>
                <a:ext uri="{FF2B5EF4-FFF2-40B4-BE49-F238E27FC236}">
                  <a16:creationId xmlns:a16="http://schemas.microsoft.com/office/drawing/2014/main" id="{A52715A7-8027-B942-A7B3-8D7A71EE66C5}"/>
                </a:ext>
              </a:extLst>
            </p:cNvPr>
            <p:cNvSpPr/>
            <p:nvPr/>
          </p:nvSpPr>
          <p:spPr>
            <a:xfrm>
              <a:off x="6206387" y="3070744"/>
              <a:ext cx="768266" cy="792688"/>
            </a:xfrm>
            <a:prstGeom prst="can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11557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altLang="zh-CN" sz="11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Helvetica Neue Medium" panose="02000503000000020004"/>
              </a:endParaRPr>
            </a:p>
            <a:p>
              <a:pPr marL="0" marR="0" indent="0" algn="ctr" defTabSz="11557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100" b="0" dirty="0">
                  <a:solidFill>
                    <a:srgbClr val="FFFFFF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  <a:sym typeface="Helvetica Neue Medium" panose="02000503000000020004"/>
                </a:rPr>
                <a:t>数据</a:t>
              </a:r>
              <a:endParaRPr lang="en-US" altLang="zh-CN" sz="1100" b="0" dirty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Helvetica Neue Medium" panose="02000503000000020004"/>
              </a:endParaRPr>
            </a:p>
            <a:p>
              <a:pPr marL="0" marR="0" indent="0" algn="ctr" defTabSz="11557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1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Helvetica Neue Medium" panose="02000503000000020004"/>
              </a:endParaRPr>
            </a:p>
          </p:txBody>
        </p: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09B3447B-FBD4-0C4E-BD3D-C9BAF797EB09}"/>
                </a:ext>
              </a:extLst>
            </p:cNvPr>
            <p:cNvSpPr/>
            <p:nvPr/>
          </p:nvSpPr>
          <p:spPr>
            <a:xfrm>
              <a:off x="8055083" y="1706007"/>
              <a:ext cx="2451116" cy="71190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kumimoji="1" lang="zh-CN" altLang="en-US" sz="1100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7" name="文本框 56">
              <a:extLst>
                <a:ext uri="{FF2B5EF4-FFF2-40B4-BE49-F238E27FC236}">
                  <a16:creationId xmlns:a16="http://schemas.microsoft.com/office/drawing/2014/main" id="{28BE3EAA-F56B-C941-B0FA-FA2364AD775A}"/>
                </a:ext>
              </a:extLst>
            </p:cNvPr>
            <p:cNvSpPr txBox="1"/>
            <p:nvPr/>
          </p:nvSpPr>
          <p:spPr>
            <a:xfrm>
              <a:off x="8522266" y="1822599"/>
              <a:ext cx="154123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100" b="1" dirty="0">
                  <a:solidFill>
                    <a:schemeClr val="accent2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KaiwuDB</a:t>
              </a:r>
              <a:r>
                <a:rPr kumimoji="1" lang="zh-CN" altLang="en-US" sz="1100" b="1" dirty="0">
                  <a:solidFill>
                    <a:schemeClr val="accent2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kumimoji="1" lang="en-US" altLang="zh-CN" sz="1100" dirty="0">
                  <a:solidFill>
                    <a:schemeClr val="accent2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–</a:t>
              </a:r>
              <a:r>
                <a:rPr kumimoji="1" lang="zh-CN" altLang="en-US" sz="1100" dirty="0">
                  <a:solidFill>
                    <a:schemeClr val="accent2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 推理引擎</a:t>
              </a:r>
              <a:endParaRPr kumimoji="1" lang="zh-CN" altLang="en-US" sz="1100" b="1" dirty="0">
                <a:solidFill>
                  <a:schemeClr val="accent2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672576B5-21F9-EF4F-83B2-6B3EB9B20094}"/>
                </a:ext>
              </a:extLst>
            </p:cNvPr>
            <p:cNvSpPr/>
            <p:nvPr/>
          </p:nvSpPr>
          <p:spPr>
            <a:xfrm>
              <a:off x="8577239" y="2086813"/>
              <a:ext cx="1405919" cy="23398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1100" b="0" dirty="0"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推理流水线</a:t>
              </a:r>
            </a:p>
          </p:txBody>
        </p:sp>
        <p:sp>
          <p:nvSpPr>
            <p:cNvPr id="59" name="Rectangle 113">
              <a:extLst>
                <a:ext uri="{FF2B5EF4-FFF2-40B4-BE49-F238E27FC236}">
                  <a16:creationId xmlns:a16="http://schemas.microsoft.com/office/drawing/2014/main" id="{2E3E5244-20B4-0341-B942-A9C277063B7A}"/>
                </a:ext>
              </a:extLst>
            </p:cNvPr>
            <p:cNvSpPr/>
            <p:nvPr/>
          </p:nvSpPr>
          <p:spPr>
            <a:xfrm>
              <a:off x="8055083" y="2386019"/>
              <a:ext cx="2451116" cy="29661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Kubernetes</a:t>
              </a:r>
            </a:p>
          </p:txBody>
        </p:sp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DBAFEE8A-1DE6-1445-832E-27205FBBD6B3}"/>
                </a:ext>
              </a:extLst>
            </p:cNvPr>
            <p:cNvSpPr/>
            <p:nvPr/>
          </p:nvSpPr>
          <p:spPr>
            <a:xfrm>
              <a:off x="8055083" y="2737969"/>
              <a:ext cx="2451116" cy="104591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kumimoji="1" lang="zh-CN" altLang="en-US" sz="1100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91596016-841E-474D-87A4-12FA91F09331}"/>
                </a:ext>
              </a:extLst>
            </p:cNvPr>
            <p:cNvSpPr/>
            <p:nvPr/>
          </p:nvSpPr>
          <p:spPr>
            <a:xfrm>
              <a:off x="8209514" y="3013889"/>
              <a:ext cx="1028874" cy="3402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1100" b="0" dirty="0"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训练流水线</a:t>
              </a:r>
            </a:p>
          </p:txBody>
        </p:sp>
        <p:sp>
          <p:nvSpPr>
            <p:cNvPr id="62" name="Rectangle 113">
              <a:extLst>
                <a:ext uri="{FF2B5EF4-FFF2-40B4-BE49-F238E27FC236}">
                  <a16:creationId xmlns:a16="http://schemas.microsoft.com/office/drawing/2014/main" id="{CF04F090-E090-394F-9E0D-57D7AA9FAF9E}"/>
                </a:ext>
              </a:extLst>
            </p:cNvPr>
            <p:cNvSpPr/>
            <p:nvPr/>
          </p:nvSpPr>
          <p:spPr>
            <a:xfrm>
              <a:off x="8055083" y="3783882"/>
              <a:ext cx="2451116" cy="25857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Kubernetes</a:t>
              </a:r>
            </a:p>
          </p:txBody>
        </p:sp>
        <p:sp>
          <p:nvSpPr>
            <p:cNvPr id="63" name="文本框 62">
              <a:extLst>
                <a:ext uri="{FF2B5EF4-FFF2-40B4-BE49-F238E27FC236}">
                  <a16:creationId xmlns:a16="http://schemas.microsoft.com/office/drawing/2014/main" id="{9F3B6C88-5A5E-174B-BEBB-EB131D0169E2}"/>
                </a:ext>
              </a:extLst>
            </p:cNvPr>
            <p:cNvSpPr txBox="1"/>
            <p:nvPr/>
          </p:nvSpPr>
          <p:spPr>
            <a:xfrm>
              <a:off x="8242233" y="2773716"/>
              <a:ext cx="210130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100" b="1" dirty="0">
                  <a:solidFill>
                    <a:schemeClr val="accent2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KaiwuDB</a:t>
              </a:r>
              <a:r>
                <a:rPr kumimoji="1" lang="zh-CN" altLang="en-US" sz="1100" b="1" dirty="0">
                  <a:solidFill>
                    <a:schemeClr val="accent2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kumimoji="1" lang="en-US" altLang="zh-CN" sz="1100" dirty="0">
                  <a:solidFill>
                    <a:schemeClr val="accent2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–</a:t>
              </a:r>
              <a:r>
                <a:rPr kumimoji="1" lang="zh-CN" altLang="en-US" sz="1100" dirty="0">
                  <a:solidFill>
                    <a:schemeClr val="accent2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 生命周期管理引擎</a:t>
              </a:r>
              <a:endParaRPr kumimoji="1" lang="zh-CN" altLang="en-US" sz="1100" b="1" dirty="0">
                <a:solidFill>
                  <a:schemeClr val="accent2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4" name="矩形 63">
              <a:extLst>
                <a:ext uri="{FF2B5EF4-FFF2-40B4-BE49-F238E27FC236}">
                  <a16:creationId xmlns:a16="http://schemas.microsoft.com/office/drawing/2014/main" id="{5A9AF60C-4205-F944-9117-1200CE9E05B6}"/>
                </a:ext>
              </a:extLst>
            </p:cNvPr>
            <p:cNvSpPr/>
            <p:nvPr/>
          </p:nvSpPr>
          <p:spPr>
            <a:xfrm>
              <a:off x="9314664" y="3011879"/>
              <a:ext cx="1028874" cy="3402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1100" b="0" dirty="0"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评估流水线</a:t>
              </a:r>
            </a:p>
          </p:txBody>
        </p:sp>
        <p:sp>
          <p:nvSpPr>
            <p:cNvPr id="65" name="矩形 64">
              <a:extLst>
                <a:ext uri="{FF2B5EF4-FFF2-40B4-BE49-F238E27FC236}">
                  <a16:creationId xmlns:a16="http://schemas.microsoft.com/office/drawing/2014/main" id="{6AB137D8-E2EA-B147-AE1B-9420E532471A}"/>
                </a:ext>
              </a:extLst>
            </p:cNvPr>
            <p:cNvSpPr/>
            <p:nvPr/>
          </p:nvSpPr>
          <p:spPr>
            <a:xfrm>
              <a:off x="8209514" y="3409460"/>
              <a:ext cx="1028874" cy="3402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1100" b="0" dirty="0"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批量预测</a:t>
              </a:r>
            </a:p>
          </p:txBody>
        </p:sp>
        <p:sp>
          <p:nvSpPr>
            <p:cNvPr id="66" name="矩形 65">
              <a:extLst>
                <a:ext uri="{FF2B5EF4-FFF2-40B4-BE49-F238E27FC236}">
                  <a16:creationId xmlns:a16="http://schemas.microsoft.com/office/drawing/2014/main" id="{77C12E2D-F92E-A643-890A-2BA2E9241A61}"/>
                </a:ext>
              </a:extLst>
            </p:cNvPr>
            <p:cNvSpPr/>
            <p:nvPr/>
          </p:nvSpPr>
          <p:spPr>
            <a:xfrm>
              <a:off x="9314664" y="3409460"/>
              <a:ext cx="1028874" cy="3402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1100" b="0" dirty="0"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版本管理</a:t>
              </a:r>
            </a:p>
          </p:txBody>
        </p:sp>
        <p:cxnSp>
          <p:nvCxnSpPr>
            <p:cNvPr id="67" name="肘形连接符 66">
              <a:extLst>
                <a:ext uri="{FF2B5EF4-FFF2-40B4-BE49-F238E27FC236}">
                  <a16:creationId xmlns:a16="http://schemas.microsoft.com/office/drawing/2014/main" id="{ED72AC0B-03BD-864D-AB00-FCD3BBA06077}"/>
                </a:ext>
              </a:extLst>
            </p:cNvPr>
            <p:cNvCxnSpPr>
              <a:cxnSpLocks/>
            </p:cNvCxnSpPr>
            <p:nvPr/>
          </p:nvCxnSpPr>
          <p:spPr>
            <a:xfrm>
              <a:off x="6974653" y="2773716"/>
              <a:ext cx="1080431" cy="476534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8" name="肘形连接符 67">
              <a:extLst>
                <a:ext uri="{FF2B5EF4-FFF2-40B4-BE49-F238E27FC236}">
                  <a16:creationId xmlns:a16="http://schemas.microsoft.com/office/drawing/2014/main" id="{370B2263-9511-224F-AD93-A7319DF8B3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74652" y="2091298"/>
              <a:ext cx="1022009" cy="148786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pic>
          <p:nvPicPr>
            <p:cNvPr id="69" name="图片 68">
              <a:extLst>
                <a:ext uri="{FF2B5EF4-FFF2-40B4-BE49-F238E27FC236}">
                  <a16:creationId xmlns:a16="http://schemas.microsoft.com/office/drawing/2014/main" id="{81121C83-5A94-594D-8402-AFD78CF558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87222" y="1727627"/>
              <a:ext cx="556455" cy="763870"/>
            </a:xfrm>
            <a:prstGeom prst="rect">
              <a:avLst/>
            </a:prstGeom>
          </p:spPr>
        </p:pic>
        <p:pic>
          <p:nvPicPr>
            <p:cNvPr id="70" name="图片 69">
              <a:extLst>
                <a:ext uri="{FF2B5EF4-FFF2-40B4-BE49-F238E27FC236}">
                  <a16:creationId xmlns:a16="http://schemas.microsoft.com/office/drawing/2014/main" id="{3F705722-FEC3-E445-BADE-A2A0CEB009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62100" y="3056610"/>
              <a:ext cx="557159" cy="764836"/>
            </a:xfrm>
            <a:prstGeom prst="rect">
              <a:avLst/>
            </a:prstGeom>
          </p:spPr>
        </p:pic>
        <p:pic>
          <p:nvPicPr>
            <p:cNvPr id="71" name="图片 70">
              <a:extLst>
                <a:ext uri="{FF2B5EF4-FFF2-40B4-BE49-F238E27FC236}">
                  <a16:creationId xmlns:a16="http://schemas.microsoft.com/office/drawing/2014/main" id="{5B6E3497-175E-1F40-99A7-F98031BC99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772521" y="1716015"/>
              <a:ext cx="556455" cy="763870"/>
            </a:xfrm>
            <a:prstGeom prst="rect">
              <a:avLst/>
            </a:prstGeom>
          </p:spPr>
        </p:pic>
        <p:pic>
          <p:nvPicPr>
            <p:cNvPr id="72" name="图片 71">
              <a:extLst>
                <a:ext uri="{FF2B5EF4-FFF2-40B4-BE49-F238E27FC236}">
                  <a16:creationId xmlns:a16="http://schemas.microsoft.com/office/drawing/2014/main" id="{ABD4F04D-75EB-9E4D-B5F3-E74A720AB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772521" y="3050176"/>
              <a:ext cx="556455" cy="763870"/>
            </a:xfrm>
            <a:prstGeom prst="rect">
              <a:avLst/>
            </a:prstGeom>
          </p:spPr>
        </p:pic>
        <p:sp>
          <p:nvSpPr>
            <p:cNvPr id="73" name="文本框 72">
              <a:extLst>
                <a:ext uri="{FF2B5EF4-FFF2-40B4-BE49-F238E27FC236}">
                  <a16:creationId xmlns:a16="http://schemas.microsoft.com/office/drawing/2014/main" id="{5C0CFAF7-B188-AA41-BCDB-13C254D6131F}"/>
                </a:ext>
              </a:extLst>
            </p:cNvPr>
            <p:cNvSpPr txBox="1"/>
            <p:nvPr/>
          </p:nvSpPr>
          <p:spPr>
            <a:xfrm>
              <a:off x="4012781" y="2569898"/>
              <a:ext cx="707884" cy="312904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  <p:txBody>
            <a:bodyPr rot="0" spcFirstLastPara="1" vertOverflow="overflow" horzOverflow="overflow" vert="horz" wrap="none" lIns="71119" tIns="71119" rIns="71119" bIns="71119" numCol="1" spcCol="38100" rtlCol="0" anchor="ctr">
              <a:spAutoFit/>
            </a:bodyPr>
            <a:lstStyle/>
            <a:p>
              <a:pPr marL="0" marR="0" indent="0" algn="ctr" defTabSz="11557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100" dirty="0"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开发人员</a:t>
              </a:r>
              <a:endParaRPr kumimoji="0" lang="zh-CN" altLang="en-US" sz="11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Helvetica Neue" panose="02000503000000020004"/>
              </a:endParaRPr>
            </a:p>
          </p:txBody>
        </p:sp>
        <p:sp>
          <p:nvSpPr>
            <p:cNvPr id="74" name="文本框 73">
              <a:extLst>
                <a:ext uri="{FF2B5EF4-FFF2-40B4-BE49-F238E27FC236}">
                  <a16:creationId xmlns:a16="http://schemas.microsoft.com/office/drawing/2014/main" id="{74E41528-640F-6741-9A38-A44E5E647534}"/>
                </a:ext>
              </a:extLst>
            </p:cNvPr>
            <p:cNvSpPr txBox="1"/>
            <p:nvPr/>
          </p:nvSpPr>
          <p:spPr>
            <a:xfrm>
              <a:off x="3868693" y="3870140"/>
              <a:ext cx="990013" cy="312904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  <p:txBody>
            <a:bodyPr rot="0" spcFirstLastPara="1" vertOverflow="overflow" horzOverflow="overflow" vert="horz" wrap="none" lIns="71119" tIns="71119" rIns="71119" bIns="71119" numCol="1" spcCol="38100" rtlCol="0" anchor="ctr">
              <a:spAutoFit/>
            </a:bodyPr>
            <a:lstStyle/>
            <a:p>
              <a:pPr marL="0" marR="0" indent="0" algn="ctr" defTabSz="11557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100" dirty="0"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数据库管理员</a:t>
              </a:r>
              <a:endParaRPr kumimoji="0" lang="zh-CN" altLang="en-US" sz="11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Helvetica Neue" panose="02000503000000020004"/>
              </a:endParaRPr>
            </a:p>
          </p:txBody>
        </p:sp>
        <p:sp>
          <p:nvSpPr>
            <p:cNvPr id="75" name="文本框 74">
              <a:extLst>
                <a:ext uri="{FF2B5EF4-FFF2-40B4-BE49-F238E27FC236}">
                  <a16:creationId xmlns:a16="http://schemas.microsoft.com/office/drawing/2014/main" id="{22B52EA2-8E76-4447-9FC4-AF8709DE1E28}"/>
                </a:ext>
              </a:extLst>
            </p:cNvPr>
            <p:cNvSpPr txBox="1"/>
            <p:nvPr/>
          </p:nvSpPr>
          <p:spPr>
            <a:xfrm>
              <a:off x="10644115" y="2471201"/>
              <a:ext cx="848948" cy="312904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  <p:txBody>
            <a:bodyPr rot="0" spcFirstLastPara="1" vertOverflow="overflow" horzOverflow="overflow" vert="horz" wrap="none" lIns="71119" tIns="71119" rIns="71119" bIns="71119" numCol="1" spcCol="38100" rtlCol="0" anchor="ctr">
              <a:spAutoFit/>
            </a:bodyPr>
            <a:lstStyle/>
            <a:p>
              <a:pPr marL="0" marR="0" indent="0" algn="ctr" defTabSz="11557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100" dirty="0"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数据工程师</a:t>
              </a:r>
              <a:endParaRPr lang="en-US" altLang="zh-CN" sz="11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6" name="文本框 75">
              <a:extLst>
                <a:ext uri="{FF2B5EF4-FFF2-40B4-BE49-F238E27FC236}">
                  <a16:creationId xmlns:a16="http://schemas.microsoft.com/office/drawing/2014/main" id="{13F3033C-2856-1247-832F-115E071473AB}"/>
                </a:ext>
              </a:extLst>
            </p:cNvPr>
            <p:cNvSpPr txBox="1"/>
            <p:nvPr/>
          </p:nvSpPr>
          <p:spPr>
            <a:xfrm>
              <a:off x="10644115" y="3797212"/>
              <a:ext cx="848948" cy="312904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  <p:txBody>
            <a:bodyPr rot="0" spcFirstLastPara="1" vertOverflow="overflow" horzOverflow="overflow" vert="horz" wrap="none" lIns="71119" tIns="71119" rIns="71119" bIns="71119" numCol="1" spcCol="38100" rtlCol="0" anchor="ctr">
              <a:spAutoFit/>
            </a:bodyPr>
            <a:lstStyle/>
            <a:p>
              <a:pPr marL="0" marR="0" indent="0" algn="ctr" defTabSz="11557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100" dirty="0"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数据科学家</a:t>
              </a:r>
              <a:endParaRPr lang="en-US" altLang="zh-CN" sz="11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84" name="组合 83"/>
            <p:cNvGrpSpPr/>
            <p:nvPr/>
          </p:nvGrpSpPr>
          <p:grpSpPr>
            <a:xfrm>
              <a:off x="4953517" y="4233327"/>
              <a:ext cx="5552682" cy="464944"/>
              <a:chOff x="4953517" y="4313382"/>
              <a:chExt cx="5670393" cy="495824"/>
            </a:xfrm>
          </p:grpSpPr>
          <p:sp>
            <p:nvSpPr>
              <p:cNvPr id="82" name="矩形 81"/>
              <p:cNvSpPr/>
              <p:nvPr/>
            </p:nvSpPr>
            <p:spPr>
              <a:xfrm>
                <a:off x="4953517" y="4313382"/>
                <a:ext cx="5670393" cy="4958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78" name="Picture 4" descr="pandas (software) - Wikipedia">
                <a:extLst>
                  <a:ext uri="{FF2B5EF4-FFF2-40B4-BE49-F238E27FC236}">
                    <a16:creationId xmlns:a16="http://schemas.microsoft.com/office/drawing/2014/main" id="{4FE28DCC-F52B-9B44-AEA0-237602B6EC0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85697" y="4366315"/>
                <a:ext cx="918535" cy="3694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9" name="Picture 8" descr="scikit-learn - Wikipedia">
                <a:extLst>
                  <a:ext uri="{FF2B5EF4-FFF2-40B4-BE49-F238E27FC236}">
                    <a16:creationId xmlns:a16="http://schemas.microsoft.com/office/drawing/2014/main" id="{63207257-E3EE-514E-9ABA-723BE58A4A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08500" y="4329325"/>
                <a:ext cx="731506" cy="3916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" name="Picture 10" descr="GitHub - keras-team/keras: Deep Learning for humans">
                <a:extLst>
                  <a:ext uri="{FF2B5EF4-FFF2-40B4-BE49-F238E27FC236}">
                    <a16:creationId xmlns:a16="http://schemas.microsoft.com/office/drawing/2014/main" id="{0F4926F7-A981-A842-9B75-F56CE4AE65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41543" y="4410624"/>
                <a:ext cx="1002451" cy="2888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" name="图形 80">
                <a:extLst>
                  <a:ext uri="{FF2B5EF4-FFF2-40B4-BE49-F238E27FC236}">
                    <a16:creationId xmlns:a16="http://schemas.microsoft.com/office/drawing/2014/main" id="{54C0B695-99ED-8442-9DD1-D25B7FA56E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7178468" y="4411204"/>
                <a:ext cx="1231752" cy="279668"/>
              </a:xfrm>
              <a:prstGeom prst="rect">
                <a:avLst/>
              </a:prstGeom>
            </p:spPr>
          </p:pic>
          <p:pic>
            <p:nvPicPr>
              <p:cNvPr id="77" name="Picture 2" descr="Welcome to PyTorch Tutorials — PyTorch Tutorials 2.0.1+cu117 documentation">
                <a:extLst>
                  <a:ext uri="{FF2B5EF4-FFF2-40B4-BE49-F238E27FC236}">
                    <a16:creationId xmlns:a16="http://schemas.microsoft.com/office/drawing/2014/main" id="{3AD18BC2-7EFF-F54B-BEED-4F5A368D49C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0351" b="34404"/>
              <a:stretch/>
            </p:blipFill>
            <p:spPr bwMode="auto">
              <a:xfrm>
                <a:off x="4967745" y="4388485"/>
                <a:ext cx="992408" cy="3472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89177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6B442B3-4365-4F4A-BD16-7827C5C74422}"/>
              </a:ext>
            </a:extLst>
          </p:cNvPr>
          <p:cNvSpPr txBox="1"/>
          <p:nvPr/>
        </p:nvSpPr>
        <p:spPr>
          <a:xfrm>
            <a:off x="396911" y="264336"/>
            <a:ext cx="3212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2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KaiwuDB</a:t>
            </a:r>
            <a:r>
              <a:rPr lang="zh-CN" altLang="en-US" sz="2400" b="1" dirty="0">
                <a:solidFill>
                  <a:schemeClr val="accent2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产品全景图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608F5BA-5205-6446-988E-DBFF11FE60D7}"/>
              </a:ext>
            </a:extLst>
          </p:cNvPr>
          <p:cNvSpPr/>
          <p:nvPr/>
        </p:nvSpPr>
        <p:spPr>
          <a:xfrm>
            <a:off x="396912" y="735698"/>
            <a:ext cx="3103670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800">
              <a:cs typeface="黑体" panose="02010609060101010101" charset="-122"/>
            </a:endParaRPr>
          </a:p>
        </p:txBody>
      </p:sp>
      <p:pic>
        <p:nvPicPr>
          <p:cNvPr id="1025" name="Picture 1" descr="https://internal-api-drive-stream.feishu.cn/space/api/box/stream/download/wps/auth_code/?code=bfc42480ab6c969215a4b16144d24c51_385ad927791b9861_A8CC1ER3DO_0AAU9NH7LACOC8M81CM54660N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11" y="1330036"/>
            <a:ext cx="1120140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0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FF0E1"/>
            </a:gs>
            <a:gs pos="0">
              <a:srgbClr val="B5DEF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3"/>
          <p:cNvSpPr txBox="1"/>
          <p:nvPr/>
        </p:nvSpPr>
        <p:spPr>
          <a:xfrm>
            <a:off x="979997" y="419101"/>
            <a:ext cx="1967989" cy="980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800" i="1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目录</a:t>
            </a:r>
          </a:p>
        </p:txBody>
      </p:sp>
      <p:sp>
        <p:nvSpPr>
          <p:cNvPr id="17" name="标题 3"/>
          <p:cNvSpPr txBox="1"/>
          <p:nvPr/>
        </p:nvSpPr>
        <p:spPr>
          <a:xfrm>
            <a:off x="979805" y="970280"/>
            <a:ext cx="2973070" cy="777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500" i="1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CONTENTS</a:t>
            </a:r>
          </a:p>
        </p:txBody>
      </p:sp>
      <p:sp>
        <p:nvSpPr>
          <p:cNvPr id="55" name="椭圆 54"/>
          <p:cNvSpPr/>
          <p:nvPr/>
        </p:nvSpPr>
        <p:spPr>
          <a:xfrm>
            <a:off x="1132540" y="2726832"/>
            <a:ext cx="563054" cy="563054"/>
          </a:xfrm>
          <a:prstGeom prst="ellipse">
            <a:avLst/>
          </a:prstGeom>
          <a:solidFill>
            <a:srgbClr val="4451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" name="副标题 13"/>
          <p:cNvSpPr txBox="1"/>
          <p:nvPr/>
        </p:nvSpPr>
        <p:spPr>
          <a:xfrm>
            <a:off x="1127778" y="2820575"/>
            <a:ext cx="579360" cy="410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01</a:t>
            </a:r>
          </a:p>
        </p:txBody>
      </p:sp>
      <p:sp>
        <p:nvSpPr>
          <p:cNvPr id="45" name="副标题 13"/>
          <p:cNvSpPr txBox="1"/>
          <p:nvPr/>
        </p:nvSpPr>
        <p:spPr>
          <a:xfrm>
            <a:off x="1997902" y="2766351"/>
            <a:ext cx="3248352" cy="4828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3000" b="1" dirty="0" err="1" smtClean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KaiwuDB</a:t>
            </a:r>
            <a:r>
              <a:rPr lang="en-US" altLang="zh-CN" sz="3000" b="1" dirty="0" smtClean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CN" altLang="en-US" sz="3000" b="1" dirty="0" smtClean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与</a:t>
            </a:r>
            <a:r>
              <a:rPr lang="zh-CN" altLang="en-US" sz="3000" b="1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开源</a:t>
            </a:r>
          </a:p>
        </p:txBody>
      </p:sp>
      <p:sp>
        <p:nvSpPr>
          <p:cNvPr id="62" name="椭圆 61"/>
          <p:cNvSpPr/>
          <p:nvPr/>
        </p:nvSpPr>
        <p:spPr>
          <a:xfrm>
            <a:off x="1132540" y="3640386"/>
            <a:ext cx="563054" cy="563054"/>
          </a:xfrm>
          <a:prstGeom prst="ellipse">
            <a:avLst/>
          </a:prstGeom>
          <a:solidFill>
            <a:srgbClr val="363E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3" name="副标题 13"/>
          <p:cNvSpPr txBox="1"/>
          <p:nvPr/>
        </p:nvSpPr>
        <p:spPr>
          <a:xfrm>
            <a:off x="1127778" y="3734129"/>
            <a:ext cx="579360" cy="410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02</a:t>
            </a:r>
          </a:p>
        </p:txBody>
      </p:sp>
      <p:sp>
        <p:nvSpPr>
          <p:cNvPr id="64" name="副标题 13"/>
          <p:cNvSpPr txBox="1"/>
          <p:nvPr/>
        </p:nvSpPr>
        <p:spPr>
          <a:xfrm>
            <a:off x="1997902" y="3679905"/>
            <a:ext cx="4070388" cy="4828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 sz="3000" b="1">
                <a:latin typeface="+mj-lt"/>
                <a:ea typeface="+mj-ea"/>
                <a:cs typeface="+mj-cs"/>
                <a:sym typeface="Helvetica"/>
              </a:defRPr>
            </a:pPr>
            <a:r>
              <a:rPr lang="en-US" altLang="zh-CN" sz="3000" dirty="0" err="1" smtClean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AIoT</a:t>
            </a:r>
            <a:r>
              <a:rPr lang="en-US" altLang="zh-CN" sz="3000" dirty="0" smtClean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</a:t>
            </a:r>
            <a:r>
              <a:rPr lang="zh-CN" altLang="en-US" sz="3000" dirty="0" smtClean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数据库架构</a:t>
            </a:r>
            <a:r>
              <a:rPr lang="zh-CN" altLang="en-US" sz="30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创新</a:t>
            </a:r>
            <a:endParaRPr lang="zh-CN" altLang="en-US" sz="3000" dirty="0">
              <a:solidFill>
                <a:srgbClr val="363E7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5" name="椭圆 14"/>
          <p:cNvSpPr/>
          <p:nvPr>
            <p:custDataLst>
              <p:tags r:id="rId1"/>
            </p:custDataLst>
          </p:nvPr>
        </p:nvSpPr>
        <p:spPr>
          <a:xfrm rot="15300000">
            <a:off x="13926820" y="2637155"/>
            <a:ext cx="220345" cy="220345"/>
          </a:xfrm>
          <a:prstGeom prst="ellipse">
            <a:avLst/>
          </a:prstGeom>
          <a:gradFill>
            <a:gsLst>
              <a:gs pos="0">
                <a:srgbClr val="FFD3B4"/>
              </a:gs>
              <a:gs pos="71000">
                <a:srgbClr val="FFE8B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2336800" y="858980"/>
            <a:ext cx="7453745" cy="1025236"/>
          </a:xfrm>
          <a:prstGeom prst="rect">
            <a:avLst/>
          </a:prstGeom>
          <a:noFill/>
          <a:ln w="19050">
            <a:solidFill>
              <a:srgbClr val="0075BB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6471CB9D-A448-8E8B-4DFF-872C9E677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7571"/>
            <a:ext cx="10515600" cy="1325563"/>
          </a:xfrm>
        </p:spPr>
        <p:txBody>
          <a:bodyPr/>
          <a:lstStyle/>
          <a:p>
            <a:pPr algn="ctr"/>
            <a:r>
              <a: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开源助力创新 创新推进产业</a:t>
            </a: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FCF0A501-3BB8-010B-D820-17155761C645}"/>
              </a:ext>
            </a:extLst>
          </p:cNvPr>
          <p:cNvSpPr/>
          <p:nvPr/>
        </p:nvSpPr>
        <p:spPr>
          <a:xfrm>
            <a:off x="5472485" y="2143583"/>
            <a:ext cx="1247031" cy="1190541"/>
          </a:xfrm>
          <a:prstGeom prst="ellipse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产业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2882297" y="3988059"/>
            <a:ext cx="6427406" cy="1190541"/>
            <a:chOff x="2882297" y="3655552"/>
            <a:chExt cx="6427406" cy="1190541"/>
          </a:xfrm>
        </p:grpSpPr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2C854510-4DC7-D0C6-6437-BD964D7C00D3}"/>
                </a:ext>
              </a:extLst>
            </p:cNvPr>
            <p:cNvSpPr/>
            <p:nvPr/>
          </p:nvSpPr>
          <p:spPr>
            <a:xfrm>
              <a:off x="2882297" y="3655552"/>
              <a:ext cx="1247031" cy="1190541"/>
            </a:xfrm>
            <a:prstGeom prst="ellips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000" b="1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技术</a:t>
              </a:r>
            </a:p>
          </p:txBody>
        </p:sp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28CE91B3-CFE2-6C33-42C5-315DAE56C7F7}"/>
                </a:ext>
              </a:extLst>
            </p:cNvPr>
            <p:cNvSpPr/>
            <p:nvPr/>
          </p:nvSpPr>
          <p:spPr>
            <a:xfrm>
              <a:off x="5482556" y="3655552"/>
              <a:ext cx="1247031" cy="1190541"/>
            </a:xfrm>
            <a:prstGeom prst="ellips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000" b="1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产品</a:t>
              </a:r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F29C6CEF-2FBE-D88F-E725-D400EF6FF3EF}"/>
                </a:ext>
              </a:extLst>
            </p:cNvPr>
            <p:cNvSpPr/>
            <p:nvPr/>
          </p:nvSpPr>
          <p:spPr>
            <a:xfrm>
              <a:off x="8062672" y="3655552"/>
              <a:ext cx="1247031" cy="1190541"/>
            </a:xfrm>
            <a:prstGeom prst="ellips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000" b="1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生态</a:t>
              </a:r>
            </a:p>
          </p:txBody>
        </p:sp>
      </p:grpSp>
      <p:cxnSp>
        <p:nvCxnSpPr>
          <p:cNvPr id="12" name="直接连接符 11"/>
          <p:cNvCxnSpPr/>
          <p:nvPr/>
        </p:nvCxnSpPr>
        <p:spPr>
          <a:xfrm flipH="1">
            <a:off x="4032981" y="2929440"/>
            <a:ext cx="1324110" cy="1162267"/>
          </a:xfrm>
          <a:prstGeom prst="line">
            <a:avLst/>
          </a:prstGeom>
          <a:ln w="31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>
            <a:off x="4285674" y="4583329"/>
            <a:ext cx="1071417" cy="1"/>
          </a:xfrm>
          <a:prstGeom prst="line">
            <a:avLst/>
          </a:prstGeom>
          <a:ln w="31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>
            <a:off x="6881091" y="4581235"/>
            <a:ext cx="1089892" cy="9236"/>
          </a:xfrm>
          <a:prstGeom prst="line">
            <a:avLst/>
          </a:prstGeom>
          <a:ln w="31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接连接符 19"/>
          <p:cNvCxnSpPr>
            <a:endCxn id="6" idx="1"/>
          </p:cNvCxnSpPr>
          <p:nvPr/>
        </p:nvCxnSpPr>
        <p:spPr>
          <a:xfrm>
            <a:off x="6790346" y="2829190"/>
            <a:ext cx="1454949" cy="1333220"/>
          </a:xfrm>
          <a:prstGeom prst="line">
            <a:avLst/>
          </a:prstGeom>
          <a:ln w="31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321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>
            <p:custDataLst>
              <p:tags r:id="rId1"/>
            </p:custDataLst>
          </p:nvPr>
        </p:nvSpPr>
        <p:spPr>
          <a:xfrm>
            <a:off x="1022985" y="764540"/>
            <a:ext cx="6014085" cy="1852295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40000"/>
              </a:lnSpc>
            </a:pPr>
            <a:r>
              <a:rPr lang="en-US" sz="6000" b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Raleway"/>
              </a:rPr>
              <a:t>THANK YOU</a:t>
            </a:r>
          </a:p>
          <a:p>
            <a:r>
              <a:rPr lang="en-US" sz="24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Raleway"/>
              </a:rPr>
              <a:t> QUESTIONS?</a:t>
            </a:r>
          </a:p>
        </p:txBody>
      </p:sp>
      <p:sp>
        <p:nvSpPr>
          <p:cNvPr id="15" name="椭圆 14"/>
          <p:cNvSpPr/>
          <p:nvPr>
            <p:custDataLst>
              <p:tags r:id="rId2"/>
            </p:custDataLst>
          </p:nvPr>
        </p:nvSpPr>
        <p:spPr>
          <a:xfrm rot="5400000">
            <a:off x="3344545" y="5866130"/>
            <a:ext cx="272415" cy="272415"/>
          </a:xfrm>
          <a:prstGeom prst="ellipse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71000">
                <a:srgbClr val="B7DFF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9951373" y="3774203"/>
            <a:ext cx="1400896" cy="14014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0055225" y="3881755"/>
            <a:ext cx="1193165" cy="1193165"/>
          </a:xfrm>
          <a:prstGeom prst="rect">
            <a:avLst/>
          </a:prstGeom>
          <a:solidFill>
            <a:srgbClr val="A5D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EAB716C8-C043-634C-81F1-AA68AD29A31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013" y="3838857"/>
            <a:ext cx="1301587" cy="13015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3"/>
          <p:cNvSpPr txBox="1"/>
          <p:nvPr/>
        </p:nvSpPr>
        <p:spPr>
          <a:xfrm>
            <a:off x="979997" y="419101"/>
            <a:ext cx="1967989" cy="980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800" i="1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目录</a:t>
            </a:r>
          </a:p>
        </p:txBody>
      </p:sp>
      <p:sp>
        <p:nvSpPr>
          <p:cNvPr id="17" name="标题 3"/>
          <p:cNvSpPr txBox="1"/>
          <p:nvPr/>
        </p:nvSpPr>
        <p:spPr>
          <a:xfrm>
            <a:off x="979805" y="970280"/>
            <a:ext cx="2973070" cy="777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500" i="1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CONTENTS</a:t>
            </a:r>
          </a:p>
        </p:txBody>
      </p:sp>
      <p:sp>
        <p:nvSpPr>
          <p:cNvPr id="55" name="椭圆 54"/>
          <p:cNvSpPr/>
          <p:nvPr/>
        </p:nvSpPr>
        <p:spPr>
          <a:xfrm>
            <a:off x="1132540" y="2874612"/>
            <a:ext cx="563054" cy="563054"/>
          </a:xfrm>
          <a:prstGeom prst="ellipse">
            <a:avLst/>
          </a:prstGeom>
          <a:solidFill>
            <a:srgbClr val="4451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/>
          </a:p>
        </p:txBody>
      </p:sp>
      <p:sp>
        <p:nvSpPr>
          <p:cNvPr id="18" name="副标题 13"/>
          <p:cNvSpPr txBox="1"/>
          <p:nvPr/>
        </p:nvSpPr>
        <p:spPr>
          <a:xfrm>
            <a:off x="1127778" y="2912939"/>
            <a:ext cx="579360" cy="410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01</a:t>
            </a:r>
          </a:p>
        </p:txBody>
      </p:sp>
      <p:sp>
        <p:nvSpPr>
          <p:cNvPr id="45" name="副标题 13"/>
          <p:cNvSpPr txBox="1"/>
          <p:nvPr/>
        </p:nvSpPr>
        <p:spPr>
          <a:xfrm>
            <a:off x="1997901" y="2852182"/>
            <a:ext cx="4430607" cy="4828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4000" b="1" dirty="0" err="1" smtClean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KaiwuDB</a:t>
            </a:r>
            <a:r>
              <a:rPr lang="en-US" altLang="zh-CN" sz="4000" b="1" dirty="0" smtClean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CN" altLang="en-US" sz="4000" b="1" dirty="0" smtClean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与</a:t>
            </a:r>
            <a:r>
              <a:rPr lang="zh-CN" altLang="en-US" sz="4000" b="1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开源</a:t>
            </a:r>
          </a:p>
        </p:txBody>
      </p:sp>
      <p:sp>
        <p:nvSpPr>
          <p:cNvPr id="15" name="椭圆 14"/>
          <p:cNvSpPr/>
          <p:nvPr>
            <p:custDataLst>
              <p:tags r:id="rId1"/>
            </p:custDataLst>
          </p:nvPr>
        </p:nvSpPr>
        <p:spPr>
          <a:xfrm rot="15300000">
            <a:off x="13926820" y="2637155"/>
            <a:ext cx="220345" cy="220345"/>
          </a:xfrm>
          <a:prstGeom prst="ellipse">
            <a:avLst/>
          </a:prstGeom>
          <a:gradFill>
            <a:gsLst>
              <a:gs pos="0">
                <a:srgbClr val="FFD3B4"/>
              </a:gs>
              <a:gs pos="71000">
                <a:srgbClr val="FFE8B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64270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46533" y="1136592"/>
            <a:ext cx="9298934" cy="4584816"/>
            <a:chOff x="1275557" y="1185503"/>
            <a:chExt cx="9298934" cy="4584816"/>
          </a:xfrm>
        </p:grpSpPr>
        <p:sp>
          <p:nvSpPr>
            <p:cNvPr id="6" name="Oval 3">
              <a:extLst>
                <a:ext uri="{FF2B5EF4-FFF2-40B4-BE49-F238E27FC236}">
                  <a16:creationId xmlns:a16="http://schemas.microsoft.com/office/drawing/2014/main" id="{1E3EC16F-6F01-FE83-99F2-C1476120E703}"/>
                </a:ext>
              </a:extLst>
            </p:cNvPr>
            <p:cNvSpPr/>
            <p:nvPr/>
          </p:nvSpPr>
          <p:spPr>
            <a:xfrm>
              <a:off x="4162623" y="1826763"/>
              <a:ext cx="1160580" cy="116058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accent5"/>
                  </a:solidFill>
                </a:rPr>
                <a:t>90s</a:t>
              </a:r>
            </a:p>
          </p:txBody>
        </p:sp>
        <p:sp>
          <p:nvSpPr>
            <p:cNvPr id="7" name="Oval 4">
              <a:extLst>
                <a:ext uri="{FF2B5EF4-FFF2-40B4-BE49-F238E27FC236}">
                  <a16:creationId xmlns:a16="http://schemas.microsoft.com/office/drawing/2014/main" id="{42A7BCB9-C5CA-FBBB-2923-5878F12EA7B8}"/>
                </a:ext>
              </a:extLst>
            </p:cNvPr>
            <p:cNvSpPr/>
            <p:nvPr/>
          </p:nvSpPr>
          <p:spPr>
            <a:xfrm>
              <a:off x="6461773" y="1826763"/>
              <a:ext cx="1160580" cy="116058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solidFill>
                    <a:srgbClr val="00B0F0"/>
                  </a:solidFill>
                </a:rPr>
                <a:t>00s</a:t>
              </a:r>
              <a:endParaRPr lang="en-US" sz="3200" dirty="0">
                <a:solidFill>
                  <a:srgbClr val="00B0F0"/>
                </a:solidFill>
              </a:endParaRPr>
            </a:p>
          </p:txBody>
        </p:sp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ED355168-5785-F1B2-AE98-4ABF1A9BB6FD}"/>
                </a:ext>
              </a:extLst>
            </p:cNvPr>
            <p:cNvSpPr/>
            <p:nvPr/>
          </p:nvSpPr>
          <p:spPr>
            <a:xfrm>
              <a:off x="8760924" y="1826763"/>
              <a:ext cx="1160580" cy="116058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accent3"/>
                  </a:solidFill>
                </a:rPr>
                <a:t>10s</a:t>
              </a:r>
            </a:p>
          </p:txBody>
        </p:sp>
        <p:sp>
          <p:nvSpPr>
            <p:cNvPr id="9" name="Oval 18">
              <a:extLst>
                <a:ext uri="{FF2B5EF4-FFF2-40B4-BE49-F238E27FC236}">
                  <a16:creationId xmlns:a16="http://schemas.microsoft.com/office/drawing/2014/main" id="{2342B542-DECB-6565-EDFF-158ACEAC9305}"/>
                </a:ext>
              </a:extLst>
            </p:cNvPr>
            <p:cNvSpPr/>
            <p:nvPr/>
          </p:nvSpPr>
          <p:spPr>
            <a:xfrm>
              <a:off x="1863473" y="1826763"/>
              <a:ext cx="1160580" cy="116058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accent4"/>
                  </a:solidFill>
                </a:rPr>
                <a:t>70s</a:t>
              </a:r>
            </a:p>
            <a:p>
              <a:pPr algn="ctr"/>
              <a:r>
                <a:rPr lang="en-US" sz="3200" dirty="0">
                  <a:solidFill>
                    <a:schemeClr val="accent4"/>
                  </a:solidFill>
                </a:rPr>
                <a:t>80s</a:t>
              </a:r>
            </a:p>
          </p:txBody>
        </p:sp>
        <p:sp>
          <p:nvSpPr>
            <p:cNvPr id="10" name="Freeform: Shape 22" descr="timeline ">
              <a:extLst>
                <a:ext uri="{FF2B5EF4-FFF2-40B4-BE49-F238E27FC236}">
                  <a16:creationId xmlns:a16="http://schemas.microsoft.com/office/drawing/2014/main" id="{7B52DA00-0D37-EF42-CE8C-FDE41BD183DE}"/>
                </a:ext>
              </a:extLst>
            </p:cNvPr>
            <p:cNvSpPr/>
            <p:nvPr/>
          </p:nvSpPr>
          <p:spPr>
            <a:xfrm flipH="1" flipV="1">
              <a:off x="1275557" y="1185503"/>
              <a:ext cx="9252295" cy="2410190"/>
            </a:xfrm>
            <a:custGeom>
              <a:avLst/>
              <a:gdLst>
                <a:gd name="connsiteX0" fmla="*/ 1192508 w 9252295"/>
                <a:gd name="connsiteY0" fmla="*/ 2410190 h 2410190"/>
                <a:gd name="connsiteX1" fmla="*/ 0 w 9252295"/>
                <a:gd name="connsiteY1" fmla="*/ 1217682 h 2410190"/>
                <a:gd name="connsiteX2" fmla="*/ 1107 w 9252295"/>
                <a:gd name="connsiteY2" fmla="*/ 1206703 h 2410190"/>
                <a:gd name="connsiteX3" fmla="*/ 96158 w 9252295"/>
                <a:gd name="connsiteY3" fmla="*/ 1206703 h 2410190"/>
                <a:gd name="connsiteX4" fmla="*/ 95051 w 9252295"/>
                <a:gd name="connsiteY4" fmla="*/ 1217682 h 2410190"/>
                <a:gd name="connsiteX5" fmla="*/ 1192508 w 9252295"/>
                <a:gd name="connsiteY5" fmla="*/ 2315139 h 2410190"/>
                <a:gd name="connsiteX6" fmla="*/ 2289965 w 9252295"/>
                <a:gd name="connsiteY6" fmla="*/ 1217682 h 2410190"/>
                <a:gd name="connsiteX7" fmla="*/ 2289554 w 9252295"/>
                <a:gd name="connsiteY7" fmla="*/ 1209531 h 2410190"/>
                <a:gd name="connsiteX8" fmla="*/ 2290085 w 9252295"/>
                <a:gd name="connsiteY8" fmla="*/ 1209531 h 2410190"/>
                <a:gd name="connsiteX9" fmla="*/ 2295831 w 9252295"/>
                <a:gd name="connsiteY9" fmla="*/ 1095755 h 2410190"/>
                <a:gd name="connsiteX10" fmla="*/ 3482182 w 9252295"/>
                <a:gd name="connsiteY10" fmla="*/ 25174 h 2410190"/>
                <a:gd name="connsiteX11" fmla="*/ 4668533 w 9252295"/>
                <a:gd name="connsiteY11" fmla="*/ 1095755 h 2410190"/>
                <a:gd name="connsiteX12" fmla="*/ 4674278 w 9252295"/>
                <a:gd name="connsiteY12" fmla="*/ 1209531 h 2410190"/>
                <a:gd name="connsiteX13" fmla="*/ 4673516 w 9252295"/>
                <a:gd name="connsiteY13" fmla="*/ 1209531 h 2410190"/>
                <a:gd name="connsiteX14" fmla="*/ 4678322 w 9252295"/>
                <a:gd name="connsiteY14" fmla="*/ 1304717 h 2410190"/>
                <a:gd name="connsiteX15" fmla="*/ 5770114 w 9252295"/>
                <a:gd name="connsiteY15" fmla="*/ 2289966 h 2410190"/>
                <a:gd name="connsiteX16" fmla="*/ 6861904 w 9252295"/>
                <a:gd name="connsiteY16" fmla="*/ 1304717 h 2410190"/>
                <a:gd name="connsiteX17" fmla="*/ 6867159 w 9252295"/>
                <a:gd name="connsiteY17" fmla="*/ 1200660 h 2410190"/>
                <a:gd name="connsiteX18" fmla="*/ 6867690 w 9252295"/>
                <a:gd name="connsiteY18" fmla="*/ 1200660 h 2410190"/>
                <a:gd name="connsiteX19" fmla="*/ 6867279 w 9252295"/>
                <a:gd name="connsiteY19" fmla="*/ 1192508 h 2410190"/>
                <a:gd name="connsiteX20" fmla="*/ 8059787 w 9252295"/>
                <a:gd name="connsiteY20" fmla="*/ 0 h 2410190"/>
                <a:gd name="connsiteX21" fmla="*/ 9252295 w 9252295"/>
                <a:gd name="connsiteY21" fmla="*/ 1192508 h 2410190"/>
                <a:gd name="connsiteX22" fmla="*/ 9251964 w 9252295"/>
                <a:gd name="connsiteY22" fmla="*/ 1195794 h 2410190"/>
                <a:gd name="connsiteX23" fmla="*/ 9156913 w 9252295"/>
                <a:gd name="connsiteY23" fmla="*/ 1195794 h 2410190"/>
                <a:gd name="connsiteX24" fmla="*/ 9157244 w 9252295"/>
                <a:gd name="connsiteY24" fmla="*/ 1192508 h 2410190"/>
                <a:gd name="connsiteX25" fmla="*/ 8059787 w 9252295"/>
                <a:gd name="connsiteY25" fmla="*/ 95051 h 2410190"/>
                <a:gd name="connsiteX26" fmla="*/ 6962330 w 9252295"/>
                <a:gd name="connsiteY26" fmla="*/ 1192508 h 2410190"/>
                <a:gd name="connsiteX27" fmla="*/ 6962741 w 9252295"/>
                <a:gd name="connsiteY27" fmla="*/ 1200660 h 2410190"/>
                <a:gd name="connsiteX28" fmla="*/ 6962209 w 9252295"/>
                <a:gd name="connsiteY28" fmla="*/ 1200660 h 2410190"/>
                <a:gd name="connsiteX29" fmla="*/ 6956464 w 9252295"/>
                <a:gd name="connsiteY29" fmla="*/ 1314435 h 2410190"/>
                <a:gd name="connsiteX30" fmla="*/ 5770114 w 9252295"/>
                <a:gd name="connsiteY30" fmla="*/ 2385016 h 2410190"/>
                <a:gd name="connsiteX31" fmla="*/ 4583763 w 9252295"/>
                <a:gd name="connsiteY31" fmla="*/ 1314435 h 2410190"/>
                <a:gd name="connsiteX32" fmla="*/ 4578017 w 9252295"/>
                <a:gd name="connsiteY32" fmla="*/ 1200660 h 2410190"/>
                <a:gd name="connsiteX33" fmla="*/ 4578780 w 9252295"/>
                <a:gd name="connsiteY33" fmla="*/ 1200660 h 2410190"/>
                <a:gd name="connsiteX34" fmla="*/ 4573974 w 9252295"/>
                <a:gd name="connsiteY34" fmla="*/ 1105474 h 2410190"/>
                <a:gd name="connsiteX35" fmla="*/ 3482182 w 9252295"/>
                <a:gd name="connsiteY35" fmla="*/ 120225 h 2410190"/>
                <a:gd name="connsiteX36" fmla="*/ 2390391 w 9252295"/>
                <a:gd name="connsiteY36" fmla="*/ 1105474 h 2410190"/>
                <a:gd name="connsiteX37" fmla="*/ 2385136 w 9252295"/>
                <a:gd name="connsiteY37" fmla="*/ 1209531 h 2410190"/>
                <a:gd name="connsiteX38" fmla="*/ 2384604 w 9252295"/>
                <a:gd name="connsiteY38" fmla="*/ 1209531 h 2410190"/>
                <a:gd name="connsiteX39" fmla="*/ 2385016 w 9252295"/>
                <a:gd name="connsiteY39" fmla="*/ 1217682 h 2410190"/>
                <a:gd name="connsiteX40" fmla="*/ 1192508 w 9252295"/>
                <a:gd name="connsiteY40" fmla="*/ 2410190 h 241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252295" h="2410190">
                  <a:moveTo>
                    <a:pt x="1192508" y="2410190"/>
                  </a:moveTo>
                  <a:cubicBezTo>
                    <a:pt x="533904" y="2410190"/>
                    <a:pt x="0" y="1876286"/>
                    <a:pt x="0" y="1217682"/>
                  </a:cubicBezTo>
                  <a:lnTo>
                    <a:pt x="1107" y="1206703"/>
                  </a:lnTo>
                  <a:lnTo>
                    <a:pt x="96158" y="1206703"/>
                  </a:lnTo>
                  <a:lnTo>
                    <a:pt x="95051" y="1217682"/>
                  </a:lnTo>
                  <a:cubicBezTo>
                    <a:pt x="95051" y="1823791"/>
                    <a:pt x="586400" y="2315139"/>
                    <a:pt x="1192508" y="2315139"/>
                  </a:cubicBezTo>
                  <a:cubicBezTo>
                    <a:pt x="1798616" y="2315139"/>
                    <a:pt x="2289965" y="1823791"/>
                    <a:pt x="2289965" y="1217682"/>
                  </a:cubicBezTo>
                  <a:lnTo>
                    <a:pt x="2289554" y="1209531"/>
                  </a:lnTo>
                  <a:lnTo>
                    <a:pt x="2290085" y="1209531"/>
                  </a:lnTo>
                  <a:lnTo>
                    <a:pt x="2295831" y="1095755"/>
                  </a:lnTo>
                  <a:cubicBezTo>
                    <a:pt x="2356899" y="494427"/>
                    <a:pt x="2864742" y="25174"/>
                    <a:pt x="3482182" y="25174"/>
                  </a:cubicBezTo>
                  <a:cubicBezTo>
                    <a:pt x="4099623" y="25174"/>
                    <a:pt x="4607465" y="494427"/>
                    <a:pt x="4668533" y="1095755"/>
                  </a:cubicBezTo>
                  <a:lnTo>
                    <a:pt x="4674278" y="1209531"/>
                  </a:lnTo>
                  <a:lnTo>
                    <a:pt x="4673516" y="1209531"/>
                  </a:lnTo>
                  <a:lnTo>
                    <a:pt x="4678322" y="1304717"/>
                  </a:lnTo>
                  <a:cubicBezTo>
                    <a:pt x="4734523" y="1858116"/>
                    <a:pt x="5201886" y="2289966"/>
                    <a:pt x="5770114" y="2289966"/>
                  </a:cubicBezTo>
                  <a:cubicBezTo>
                    <a:pt x="6338340" y="2289966"/>
                    <a:pt x="6805704" y="1858116"/>
                    <a:pt x="6861904" y="1304717"/>
                  </a:cubicBezTo>
                  <a:lnTo>
                    <a:pt x="6867159" y="1200660"/>
                  </a:lnTo>
                  <a:lnTo>
                    <a:pt x="6867690" y="1200660"/>
                  </a:lnTo>
                  <a:lnTo>
                    <a:pt x="6867279" y="1192508"/>
                  </a:lnTo>
                  <a:cubicBezTo>
                    <a:pt x="6867279" y="533905"/>
                    <a:pt x="7401183" y="0"/>
                    <a:pt x="8059787" y="0"/>
                  </a:cubicBezTo>
                  <a:cubicBezTo>
                    <a:pt x="8718390" y="0"/>
                    <a:pt x="9252295" y="533905"/>
                    <a:pt x="9252295" y="1192508"/>
                  </a:cubicBezTo>
                  <a:lnTo>
                    <a:pt x="9251964" y="1195794"/>
                  </a:lnTo>
                  <a:lnTo>
                    <a:pt x="9156913" y="1195794"/>
                  </a:lnTo>
                  <a:lnTo>
                    <a:pt x="9157244" y="1192508"/>
                  </a:lnTo>
                  <a:cubicBezTo>
                    <a:pt x="9157244" y="586400"/>
                    <a:pt x="8665895" y="95051"/>
                    <a:pt x="8059787" y="95051"/>
                  </a:cubicBezTo>
                  <a:cubicBezTo>
                    <a:pt x="7453679" y="95051"/>
                    <a:pt x="6962330" y="586400"/>
                    <a:pt x="6962330" y="1192508"/>
                  </a:cubicBezTo>
                  <a:lnTo>
                    <a:pt x="6962741" y="1200660"/>
                  </a:lnTo>
                  <a:lnTo>
                    <a:pt x="6962209" y="1200660"/>
                  </a:lnTo>
                  <a:lnTo>
                    <a:pt x="6956464" y="1314435"/>
                  </a:lnTo>
                  <a:cubicBezTo>
                    <a:pt x="6895396" y="1915764"/>
                    <a:pt x="6387554" y="2385016"/>
                    <a:pt x="5770114" y="2385016"/>
                  </a:cubicBezTo>
                  <a:cubicBezTo>
                    <a:pt x="5152672" y="2385016"/>
                    <a:pt x="4644831" y="1915764"/>
                    <a:pt x="4583763" y="1314435"/>
                  </a:cubicBezTo>
                  <a:lnTo>
                    <a:pt x="4578017" y="1200660"/>
                  </a:lnTo>
                  <a:lnTo>
                    <a:pt x="4578780" y="1200660"/>
                  </a:lnTo>
                  <a:lnTo>
                    <a:pt x="4573974" y="1105474"/>
                  </a:lnTo>
                  <a:cubicBezTo>
                    <a:pt x="4517772" y="552075"/>
                    <a:pt x="4050409" y="120225"/>
                    <a:pt x="3482182" y="120225"/>
                  </a:cubicBezTo>
                  <a:cubicBezTo>
                    <a:pt x="2913956" y="120225"/>
                    <a:pt x="2446592" y="552075"/>
                    <a:pt x="2390391" y="1105474"/>
                  </a:cubicBezTo>
                  <a:lnTo>
                    <a:pt x="2385136" y="1209531"/>
                  </a:lnTo>
                  <a:lnTo>
                    <a:pt x="2384604" y="1209531"/>
                  </a:lnTo>
                  <a:lnTo>
                    <a:pt x="2385016" y="1217682"/>
                  </a:lnTo>
                  <a:cubicBezTo>
                    <a:pt x="2385016" y="1876286"/>
                    <a:pt x="1851111" y="2410190"/>
                    <a:pt x="1192508" y="2410190"/>
                  </a:cubicBezTo>
                  <a:close/>
                </a:path>
              </a:pathLst>
            </a:custGeom>
            <a:gradFill flip="none" rotWithShape="1">
              <a:gsLst>
                <a:gs pos="61000">
                  <a:srgbClr val="00B0F0"/>
                </a:gs>
                <a:gs pos="39000">
                  <a:schemeClr val="accent5"/>
                </a:gs>
                <a:gs pos="18000">
                  <a:schemeClr val="accent4"/>
                </a:gs>
                <a:gs pos="92000">
                  <a:schemeClr val="accent3"/>
                </a:gs>
              </a:gsLst>
              <a:lin ang="10800000" scaled="0"/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4000" dirty="0">
                <a:solidFill>
                  <a:schemeClr val="accent2"/>
                </a:solidFill>
              </a:endParaRPr>
            </a:p>
          </p:txBody>
        </p:sp>
        <p:sp>
          <p:nvSpPr>
            <p:cNvPr id="11" name="Text Placeholder 15">
              <a:extLst>
                <a:ext uri="{FF2B5EF4-FFF2-40B4-BE49-F238E27FC236}">
                  <a16:creationId xmlns:a16="http://schemas.microsoft.com/office/drawing/2014/main" id="{571666F3-E8AE-9C8B-A3EE-E70AC67C2CD7}"/>
                </a:ext>
              </a:extLst>
            </p:cNvPr>
            <p:cNvSpPr txBox="1">
              <a:spLocks/>
            </p:cNvSpPr>
            <p:nvPr/>
          </p:nvSpPr>
          <p:spPr>
            <a:xfrm>
              <a:off x="1707032" y="3908941"/>
              <a:ext cx="1796396" cy="302186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b="1" dirty="0" err="1">
                  <a:solidFill>
                    <a:srgbClr val="FFC000"/>
                  </a:solidFill>
                  <a:latin typeface="Speak Pro" panose="020B0804020101020102" pitchFamily="34" charset="0"/>
                </a:rPr>
                <a:t>商业数据库</a:t>
              </a:r>
              <a:endParaRPr lang="en-US" sz="2000" b="1" dirty="0">
                <a:solidFill>
                  <a:srgbClr val="FFC000"/>
                </a:solidFill>
                <a:latin typeface="Speak Pro" panose="020B0804020101020102" pitchFamily="34" charset="0"/>
              </a:endParaRPr>
            </a:p>
          </p:txBody>
        </p:sp>
        <p:sp>
          <p:nvSpPr>
            <p:cNvPr id="12" name="Text Placeholder 16">
              <a:extLst>
                <a:ext uri="{FF2B5EF4-FFF2-40B4-BE49-F238E27FC236}">
                  <a16:creationId xmlns:a16="http://schemas.microsoft.com/office/drawing/2014/main" id="{222B00C5-D094-A06A-89D1-4C7554D59A3B}"/>
                </a:ext>
              </a:extLst>
            </p:cNvPr>
            <p:cNvSpPr txBox="1">
              <a:spLocks/>
            </p:cNvSpPr>
            <p:nvPr/>
          </p:nvSpPr>
          <p:spPr>
            <a:xfrm>
              <a:off x="1707032" y="4302186"/>
              <a:ext cx="1813567" cy="1468133"/>
            </a:xfrm>
            <a:prstGeom prst="rect">
              <a:avLst/>
            </a:prstGeom>
          </p:spPr>
          <p:txBody>
            <a:bodyPr vert="horz" lIns="91440" tIns="45720" rIns="91440" bIns="45720" rtlCol="0" anchor="t"/>
            <a:lstStyle>
              <a:defPPr>
                <a:defRPr lang="zh-CN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IBM Db2</a:t>
              </a:r>
            </a:p>
            <a:p>
              <a:pPr algn="l"/>
              <a:r>
                <a:rPr lang="en-US" sz="16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Oracle</a:t>
              </a:r>
            </a:p>
            <a:p>
              <a:pPr algn="l"/>
              <a:r>
                <a:rPr lang="en-US" altLang="zh-CN" sz="16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MS SQL Server</a:t>
              </a:r>
            </a:p>
            <a:p>
              <a:pPr algn="l"/>
              <a:r>
                <a:rPr lang="en-US" altLang="zh-CN" sz="16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Teradata</a:t>
              </a:r>
            </a:p>
            <a:p>
              <a:pPr algn="l"/>
              <a:r>
                <a:rPr lang="en-US" altLang="zh-CN" sz="16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Informix</a:t>
              </a:r>
            </a:p>
            <a:p>
              <a:pPr algn="l"/>
              <a:r>
                <a:rPr lang="en-US" altLang="zh-CN" sz="16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Sybase</a:t>
              </a:r>
              <a:r>
                <a:rPr lang="zh-CN" altLang="en-US" sz="16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1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 Placeholder 15">
              <a:extLst>
                <a:ext uri="{FF2B5EF4-FFF2-40B4-BE49-F238E27FC236}">
                  <a16:creationId xmlns:a16="http://schemas.microsoft.com/office/drawing/2014/main" id="{44B2F3B6-EA6C-6BAB-BB39-012547A6F9E6}"/>
                </a:ext>
              </a:extLst>
            </p:cNvPr>
            <p:cNvSpPr txBox="1">
              <a:spLocks/>
            </p:cNvSpPr>
            <p:nvPr/>
          </p:nvSpPr>
          <p:spPr>
            <a:xfrm>
              <a:off x="4100316" y="3908941"/>
              <a:ext cx="1796396" cy="302186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b="1" dirty="0" err="1">
                  <a:solidFill>
                    <a:srgbClr val="3A8FB7"/>
                  </a:solidFill>
                  <a:latin typeface="Speak Pro" panose="020B0804020101020102" pitchFamily="34" charset="0"/>
                </a:rPr>
                <a:t>开源兴起</a:t>
              </a:r>
              <a:endParaRPr lang="en-US" sz="2000" b="1" dirty="0">
                <a:solidFill>
                  <a:srgbClr val="3A8FB7"/>
                </a:solidFill>
                <a:latin typeface="Speak Pro" panose="020B0804020101020102" pitchFamily="34" charset="0"/>
              </a:endParaRPr>
            </a:p>
          </p:txBody>
        </p:sp>
        <p:sp>
          <p:nvSpPr>
            <p:cNvPr id="14" name="Text Placeholder 16">
              <a:extLst>
                <a:ext uri="{FF2B5EF4-FFF2-40B4-BE49-F238E27FC236}">
                  <a16:creationId xmlns:a16="http://schemas.microsoft.com/office/drawing/2014/main" id="{03F4BBB1-A4B9-121D-341B-420E37E65CFE}"/>
                </a:ext>
              </a:extLst>
            </p:cNvPr>
            <p:cNvSpPr txBox="1">
              <a:spLocks/>
            </p:cNvSpPr>
            <p:nvPr/>
          </p:nvSpPr>
          <p:spPr>
            <a:xfrm>
              <a:off x="4100316" y="4302186"/>
              <a:ext cx="1813567" cy="1468133"/>
            </a:xfrm>
            <a:prstGeom prst="rect">
              <a:avLst/>
            </a:prstGeom>
          </p:spPr>
          <p:txBody>
            <a:bodyPr vert="horz" lIns="91440" tIns="45720" rIns="91440" bIns="45720" rtlCol="0" anchor="t"/>
            <a:lstStyle>
              <a:defPPr>
                <a:defRPr lang="zh-CN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zh-CN" sz="1600" dirty="0">
                  <a:solidFill>
                    <a:srgbClr val="3A8FB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MySQL</a:t>
              </a:r>
            </a:p>
            <a:p>
              <a:pPr algn="l"/>
              <a:r>
                <a:rPr lang="en-US" sz="1600" dirty="0">
                  <a:solidFill>
                    <a:srgbClr val="3A8FB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PostgreSQL</a:t>
              </a:r>
            </a:p>
          </p:txBody>
        </p:sp>
        <p:sp>
          <p:nvSpPr>
            <p:cNvPr id="15" name="Text Placeholder 15">
              <a:extLst>
                <a:ext uri="{FF2B5EF4-FFF2-40B4-BE49-F238E27FC236}">
                  <a16:creationId xmlns:a16="http://schemas.microsoft.com/office/drawing/2014/main" id="{06528F94-02A5-3247-B592-C578272FB905}"/>
                </a:ext>
              </a:extLst>
            </p:cNvPr>
            <p:cNvSpPr txBox="1">
              <a:spLocks/>
            </p:cNvSpPr>
            <p:nvPr/>
          </p:nvSpPr>
          <p:spPr>
            <a:xfrm>
              <a:off x="6439662" y="3908941"/>
              <a:ext cx="1796396" cy="302186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b="1" dirty="0" err="1">
                  <a:solidFill>
                    <a:schemeClr val="accent5"/>
                  </a:solidFill>
                  <a:latin typeface="Speak Pro" panose="020B0804020101020102" pitchFamily="34" charset="0"/>
                </a:rPr>
                <a:t>引领创新</a:t>
              </a:r>
              <a:endParaRPr lang="en-US" sz="2000" b="1" dirty="0">
                <a:solidFill>
                  <a:schemeClr val="accent5"/>
                </a:solidFill>
                <a:latin typeface="Speak Pro" panose="020B0804020101020102" pitchFamily="34" charset="0"/>
              </a:endParaRPr>
            </a:p>
          </p:txBody>
        </p:sp>
        <p:sp>
          <p:nvSpPr>
            <p:cNvPr id="16" name="Text Placeholder 16">
              <a:extLst>
                <a:ext uri="{FF2B5EF4-FFF2-40B4-BE49-F238E27FC236}">
                  <a16:creationId xmlns:a16="http://schemas.microsoft.com/office/drawing/2014/main" id="{385B86BF-F9C8-21F7-63AE-009653289673}"/>
                </a:ext>
              </a:extLst>
            </p:cNvPr>
            <p:cNvSpPr txBox="1">
              <a:spLocks/>
            </p:cNvSpPr>
            <p:nvPr/>
          </p:nvSpPr>
          <p:spPr>
            <a:xfrm>
              <a:off x="6439662" y="4302186"/>
              <a:ext cx="1813567" cy="1468133"/>
            </a:xfrm>
            <a:prstGeom prst="rect">
              <a:avLst/>
            </a:prstGeom>
          </p:spPr>
          <p:txBody>
            <a:bodyPr vert="horz" lIns="91440" tIns="45720" rIns="91440" bIns="45720" rtlCol="0" anchor="t"/>
            <a:lstStyle>
              <a:defPPr>
                <a:defRPr lang="zh-CN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zh-CN" sz="1600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MongoDB</a:t>
              </a:r>
            </a:p>
            <a:p>
              <a:pPr algn="l"/>
              <a:r>
                <a:rPr lang="en-US" sz="1600" dirty="0" err="1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Hbase</a:t>
              </a:r>
              <a:endParaRPr lang="en-US" sz="16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en-US" sz="1600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Cassandra</a:t>
              </a:r>
            </a:p>
            <a:p>
              <a:pPr algn="l"/>
              <a:r>
                <a:rPr lang="en-US" sz="1600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Redis</a:t>
              </a:r>
            </a:p>
          </p:txBody>
        </p:sp>
        <p:sp>
          <p:nvSpPr>
            <p:cNvPr id="17" name="Text Placeholder 15">
              <a:extLst>
                <a:ext uri="{FF2B5EF4-FFF2-40B4-BE49-F238E27FC236}">
                  <a16:creationId xmlns:a16="http://schemas.microsoft.com/office/drawing/2014/main" id="{EA543B3B-9B3C-5532-49AB-ED2C98F96B4F}"/>
                </a:ext>
              </a:extLst>
            </p:cNvPr>
            <p:cNvSpPr txBox="1">
              <a:spLocks/>
            </p:cNvSpPr>
            <p:nvPr/>
          </p:nvSpPr>
          <p:spPr>
            <a:xfrm>
              <a:off x="8760924" y="3908941"/>
              <a:ext cx="1796396" cy="302186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b="1" dirty="0" err="1">
                  <a:solidFill>
                    <a:schemeClr val="bg2">
                      <a:lumMod val="75000"/>
                    </a:schemeClr>
                  </a:solidFill>
                  <a:latin typeface="Speak Pro" panose="020B0804020101020102" pitchFamily="34" charset="0"/>
                </a:rPr>
                <a:t>怒放云时代</a:t>
              </a:r>
              <a:endParaRPr lang="en-US" sz="2000" b="1" dirty="0">
                <a:solidFill>
                  <a:schemeClr val="bg2">
                    <a:lumMod val="75000"/>
                  </a:schemeClr>
                </a:solidFill>
                <a:latin typeface="Speak Pro" panose="020B0804020101020102" pitchFamily="34" charset="0"/>
              </a:endParaRPr>
            </a:p>
          </p:txBody>
        </p:sp>
        <p:sp>
          <p:nvSpPr>
            <p:cNvPr id="18" name="Text Placeholder 16">
              <a:extLst>
                <a:ext uri="{FF2B5EF4-FFF2-40B4-BE49-F238E27FC236}">
                  <a16:creationId xmlns:a16="http://schemas.microsoft.com/office/drawing/2014/main" id="{26D30089-AFA8-1BE1-3660-6A6678BD1CF4}"/>
                </a:ext>
              </a:extLst>
            </p:cNvPr>
            <p:cNvSpPr txBox="1">
              <a:spLocks/>
            </p:cNvSpPr>
            <p:nvPr/>
          </p:nvSpPr>
          <p:spPr>
            <a:xfrm>
              <a:off x="8760924" y="4302186"/>
              <a:ext cx="1813567" cy="1468133"/>
            </a:xfrm>
            <a:prstGeom prst="rect">
              <a:avLst/>
            </a:prstGeom>
          </p:spPr>
          <p:txBody>
            <a:bodyPr vert="horz" lIns="91440" tIns="45720" rIns="91440" bIns="45720" rtlCol="0" anchor="t"/>
            <a:lstStyle>
              <a:defPPr>
                <a:defRPr lang="zh-CN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zh-CN" sz="1600" dirty="0" err="1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CockroachDB</a:t>
              </a:r>
              <a:endParaRPr lang="en-US" altLang="zh-CN" sz="16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en-US" altLang="zh-CN" sz="1600" dirty="0" err="1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InfluxDB</a:t>
              </a:r>
              <a:endParaRPr lang="en-US" altLang="zh-CN" sz="16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en-US" altLang="zh-CN" sz="1600" dirty="0" err="1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TiDB</a:t>
              </a:r>
              <a:endParaRPr lang="en-US" altLang="zh-CN" sz="16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en-US" altLang="zh-CN" sz="1600" dirty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Snowflake</a:t>
              </a:r>
            </a:p>
            <a:p>
              <a:pPr algn="l"/>
              <a:endParaRPr lang="en-US" sz="16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id="{F112FBBC-7151-6D4C-0D64-E05CB98C8647}"/>
              </a:ext>
            </a:extLst>
          </p:cNvPr>
          <p:cNvSpPr txBox="1"/>
          <p:nvPr/>
        </p:nvSpPr>
        <p:spPr>
          <a:xfrm>
            <a:off x="396911" y="274702"/>
            <a:ext cx="4541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开源</a:t>
            </a:r>
            <a:r>
              <a:rPr lang="en-US" altLang="zh-CN" sz="2400" b="1" dirty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——</a:t>
            </a:r>
            <a:r>
              <a:rPr lang="zh-CN" altLang="en-US" sz="2400" b="1" dirty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数据库技术创新原动力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8B22FB6B-148E-3103-4B6D-8802C18BD895}"/>
              </a:ext>
            </a:extLst>
          </p:cNvPr>
          <p:cNvSpPr/>
          <p:nvPr/>
        </p:nvSpPr>
        <p:spPr>
          <a:xfrm>
            <a:off x="396910" y="778107"/>
            <a:ext cx="4609199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800">
              <a:cs typeface="黑体" panose="0201060906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6095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F99FF5AD-EF98-8544-9531-8F449918B6B5}"/>
              </a:ext>
            </a:extLst>
          </p:cNvPr>
          <p:cNvSpPr txBox="1"/>
          <p:nvPr/>
        </p:nvSpPr>
        <p:spPr>
          <a:xfrm>
            <a:off x="3311301" y="1232425"/>
            <a:ext cx="7861524" cy="193899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indent="310508">
              <a:lnSpc>
                <a:spcPct val="150000"/>
              </a:lnSpc>
            </a:pPr>
            <a:r>
              <a:rPr lang="zh-CN" altLang="en-US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上海沄熹科技有限公司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是浪潮控股的基础软件企业</a:t>
            </a:r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。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公司汇聚了全球顶尖的数据库人才，以</a:t>
            </a:r>
            <a:r>
              <a:rPr lang="zh-CN" altLang="en-US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面向</a:t>
            </a:r>
            <a:r>
              <a:rPr lang="en-US" altLang="zh-CN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AIoT</a:t>
            </a:r>
            <a:r>
              <a:rPr lang="zh-CN" altLang="en-US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的分布式多模数据库 </a:t>
            </a:r>
            <a:r>
              <a:rPr lang="en-US" altLang="zh-CN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KaiwuDB</a:t>
            </a:r>
            <a:r>
              <a:rPr lang="zh-CN" altLang="en-US" sz="1400" b="1" dirty="0">
                <a:solidFill>
                  <a:schemeClr val="accent2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为核心产品，致力于</a:t>
            </a: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打造</a:t>
            </a:r>
            <a:r>
              <a:rPr lang="zh-CN" altLang="en-US" sz="1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先进</a:t>
            </a:r>
            <a:r>
              <a:rPr lang="zh-CN" altLang="en-US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、安全、创新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的数据库产品及数据服务平台，构建行业级物联网实时信息融合平台；聚焦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工业物联网、数字能源、车联网、智慧产业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等快速发展重要领域，大力推动产业融合，充分挖掘数据价值，赋能行业数字化转型升级。</a:t>
            </a:r>
          </a:p>
          <a:p>
            <a:pPr indent="310508"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当前，公司业务范围已覆盖众多行业，在</a:t>
            </a:r>
            <a:r>
              <a:rPr lang="zh-CN" altLang="en-US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工业物联网、数字能源、车联网、智慧园区、数字政务、数字金融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等领域均已成功完成落地实践。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C8CAD1C-7FC8-AC4A-9C15-96A7BD5D9172}"/>
              </a:ext>
            </a:extLst>
          </p:cNvPr>
          <p:cNvSpPr txBox="1"/>
          <p:nvPr/>
        </p:nvSpPr>
        <p:spPr>
          <a:xfrm>
            <a:off x="396911" y="274702"/>
            <a:ext cx="3776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开物成务</a:t>
            </a:r>
            <a:r>
              <a:rPr lang="zh-CN" altLang="en-US" sz="2400" b="1" dirty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—</a:t>
            </a:r>
            <a:r>
              <a:rPr lang="zh-CN" altLang="en-US" sz="2400" b="1" dirty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通晓万物之理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666B25C-97FD-AA4D-A809-16091273183A}"/>
              </a:ext>
            </a:extLst>
          </p:cNvPr>
          <p:cNvSpPr/>
          <p:nvPr/>
        </p:nvSpPr>
        <p:spPr>
          <a:xfrm>
            <a:off x="396910" y="778107"/>
            <a:ext cx="3909117" cy="457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800">
              <a:cs typeface="黑体" panose="02010609060101010101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39" y="956083"/>
            <a:ext cx="2272526" cy="278464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660" y="3539055"/>
            <a:ext cx="9812959" cy="232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76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258358F4-EF21-D339-4CD3-8F34DC5EBF8C}"/>
              </a:ext>
            </a:extLst>
          </p:cNvPr>
          <p:cNvSpPr txBox="1"/>
          <p:nvPr/>
        </p:nvSpPr>
        <p:spPr>
          <a:xfrm>
            <a:off x="396911" y="274702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浪潮开源治理历程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6A885A6-BFB7-1CF7-03C0-358BED8D1A9B}"/>
              </a:ext>
            </a:extLst>
          </p:cNvPr>
          <p:cNvSpPr/>
          <p:nvPr/>
        </p:nvSpPr>
        <p:spPr>
          <a:xfrm flipV="1">
            <a:off x="396911" y="732388"/>
            <a:ext cx="2752690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800">
              <a:cs typeface="黑体" panose="02010609060101010101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40990" y="1122602"/>
            <a:ext cx="11710020" cy="5000718"/>
            <a:chOff x="327932" y="1187405"/>
            <a:chExt cx="11710020" cy="5000718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A4DDCDC6-08CE-2399-DDD1-737587B1D092}"/>
                </a:ext>
              </a:extLst>
            </p:cNvPr>
            <p:cNvSpPr/>
            <p:nvPr/>
          </p:nvSpPr>
          <p:spPr bwMode="auto">
            <a:xfrm>
              <a:off x="388937" y="2083928"/>
              <a:ext cx="11284253" cy="4032419"/>
            </a:xfrm>
            <a:custGeom>
              <a:avLst/>
              <a:gdLst>
                <a:gd name="T0" fmla="*/ 2147483646 w 1735"/>
                <a:gd name="T1" fmla="*/ 2147483646 h 784"/>
                <a:gd name="T2" fmla="*/ 2147483646 w 1735"/>
                <a:gd name="T3" fmla="*/ 2147483646 h 784"/>
                <a:gd name="T4" fmla="*/ 2147483646 w 1735"/>
                <a:gd name="T5" fmla="*/ 2147483646 h 784"/>
                <a:gd name="T6" fmla="*/ 2147483646 w 1735"/>
                <a:gd name="T7" fmla="*/ 2147483646 h 784"/>
                <a:gd name="T8" fmla="*/ 2147483646 w 1735"/>
                <a:gd name="T9" fmla="*/ 2147483646 h 784"/>
                <a:gd name="T10" fmla="*/ 2147483646 w 1735"/>
                <a:gd name="T11" fmla="*/ 2147483646 h 784"/>
                <a:gd name="T12" fmla="*/ 2147483646 w 1735"/>
                <a:gd name="T13" fmla="*/ 2147483646 h 784"/>
                <a:gd name="T14" fmla="*/ 2147483646 w 1735"/>
                <a:gd name="T15" fmla="*/ 2147483646 h 784"/>
                <a:gd name="T16" fmla="*/ 2147483646 w 1735"/>
                <a:gd name="T17" fmla="*/ 2147483646 h 784"/>
                <a:gd name="T18" fmla="*/ 2147483646 w 1735"/>
                <a:gd name="T19" fmla="*/ 2147483646 h 784"/>
                <a:gd name="T20" fmla="*/ 0 w 1735"/>
                <a:gd name="T21" fmla="*/ 0 h 784"/>
                <a:gd name="T22" fmla="*/ 2147483646 w 1735"/>
                <a:gd name="T23" fmla="*/ 2147483646 h 784"/>
                <a:gd name="T24" fmla="*/ 2147483646 w 1735"/>
                <a:gd name="T25" fmla="*/ 2147483646 h 784"/>
                <a:gd name="T26" fmla="*/ 2147483646 w 1735"/>
                <a:gd name="T27" fmla="*/ 2147483646 h 784"/>
                <a:gd name="T28" fmla="*/ 2147483646 w 1735"/>
                <a:gd name="T29" fmla="*/ 2147483646 h 784"/>
                <a:gd name="T30" fmla="*/ 2147483646 w 1735"/>
                <a:gd name="T31" fmla="*/ 2147483646 h 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35"/>
                <a:gd name="T49" fmla="*/ 0 h 784"/>
                <a:gd name="T50" fmla="*/ 1735 w 1735"/>
                <a:gd name="T51" fmla="*/ 784 h 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35" h="784">
                  <a:moveTo>
                    <a:pt x="1548" y="674"/>
                  </a:moveTo>
                  <a:cubicBezTo>
                    <a:pt x="1577" y="645"/>
                    <a:pt x="1577" y="645"/>
                    <a:pt x="1577" y="645"/>
                  </a:cubicBezTo>
                  <a:cubicBezTo>
                    <a:pt x="1735" y="724"/>
                    <a:pt x="1735" y="724"/>
                    <a:pt x="1735" y="724"/>
                  </a:cubicBezTo>
                  <a:cubicBezTo>
                    <a:pt x="1437" y="784"/>
                    <a:pt x="1437" y="784"/>
                    <a:pt x="1437" y="784"/>
                  </a:cubicBezTo>
                  <a:cubicBezTo>
                    <a:pt x="1474" y="748"/>
                    <a:pt x="1474" y="748"/>
                    <a:pt x="1474" y="748"/>
                  </a:cubicBezTo>
                  <a:cubicBezTo>
                    <a:pt x="1425" y="747"/>
                    <a:pt x="1376" y="745"/>
                    <a:pt x="1328" y="742"/>
                  </a:cubicBezTo>
                  <a:cubicBezTo>
                    <a:pt x="1190" y="733"/>
                    <a:pt x="1058" y="716"/>
                    <a:pt x="930" y="692"/>
                  </a:cubicBezTo>
                  <a:cubicBezTo>
                    <a:pt x="698" y="635"/>
                    <a:pt x="578" y="571"/>
                    <a:pt x="571" y="498"/>
                  </a:cubicBezTo>
                  <a:cubicBezTo>
                    <a:pt x="562" y="453"/>
                    <a:pt x="606" y="407"/>
                    <a:pt x="702" y="361"/>
                  </a:cubicBezTo>
                  <a:cubicBezTo>
                    <a:pt x="824" y="313"/>
                    <a:pt x="906" y="271"/>
                    <a:pt x="948" y="236"/>
                  </a:cubicBezTo>
                  <a:cubicBezTo>
                    <a:pt x="1053" y="130"/>
                    <a:pt x="737" y="51"/>
                    <a:pt x="0" y="0"/>
                  </a:cubicBezTo>
                  <a:cubicBezTo>
                    <a:pt x="754" y="31"/>
                    <a:pt x="1085" y="112"/>
                    <a:pt x="993" y="243"/>
                  </a:cubicBezTo>
                  <a:cubicBezTo>
                    <a:pt x="968" y="274"/>
                    <a:pt x="896" y="312"/>
                    <a:pt x="777" y="359"/>
                  </a:cubicBezTo>
                  <a:cubicBezTo>
                    <a:pt x="664" y="409"/>
                    <a:pt x="631" y="463"/>
                    <a:pt x="678" y="520"/>
                  </a:cubicBezTo>
                  <a:cubicBezTo>
                    <a:pt x="761" y="606"/>
                    <a:pt x="977" y="656"/>
                    <a:pt x="1328" y="670"/>
                  </a:cubicBezTo>
                  <a:cubicBezTo>
                    <a:pt x="1396" y="673"/>
                    <a:pt x="1470" y="674"/>
                    <a:pt x="1548" y="674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FFC000"/>
              </a:solidFill>
            </a:ln>
          </p:spPr>
          <p:txBody>
            <a:bodyPr lIns="121682" tIns="60841" rIns="121682" bIns="60841"/>
            <a:lstStyle/>
            <a:p>
              <a:endParaRPr lang="zh-CN" altLang="en-US">
                <a:solidFill>
                  <a:srgbClr val="013487"/>
                </a:solidFill>
                <a:latin typeface="微软雅黑" charset="-122"/>
                <a:ea typeface="微软雅黑" charset="-122"/>
                <a:cs typeface="微软雅黑" charset="-122"/>
              </a:endParaRPr>
            </a:p>
          </p:txBody>
        </p:sp>
        <p:pic>
          <p:nvPicPr>
            <p:cNvPr id="6" name="Group 72" descr="/private/var/folders/rw/3b18660s3mz85xqynt8s5pgr0000gn/T/com.kingsoft.wpsoffice.mac/picturecompress_20230511190057/output_23.pngoutput_23">
              <a:extLst>
                <a:ext uri="{FF2B5EF4-FFF2-40B4-BE49-F238E27FC236}">
                  <a16:creationId xmlns:a16="http://schemas.microsoft.com/office/drawing/2014/main" id="{D4940E73-F868-ECB2-1829-4EF4820FBEE3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76568" y="1187405"/>
              <a:ext cx="719995" cy="972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Group 72" descr="/private/var/folders/rw/3b18660s3mz85xqynt8s5pgr0000gn/T/com.kingsoft.wpsoffice.mac/picturecompress_20230511190057/output_24.pngoutput_24">
              <a:extLst>
                <a:ext uri="{FF2B5EF4-FFF2-40B4-BE49-F238E27FC236}">
                  <a16:creationId xmlns:a16="http://schemas.microsoft.com/office/drawing/2014/main" id="{D279BF50-250E-9952-BF6A-870906E86BD8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360808" y="1832732"/>
              <a:ext cx="719995" cy="972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Group 72" descr="/private/var/folders/rw/3b18660s3mz85xqynt8s5pgr0000gn/T/com.kingsoft.wpsoffice.mac/picturecompress_20230511190057/output_25.pngoutput_25">
              <a:extLst>
                <a:ext uri="{FF2B5EF4-FFF2-40B4-BE49-F238E27FC236}">
                  <a16:creationId xmlns:a16="http://schemas.microsoft.com/office/drawing/2014/main" id="{D38435FE-4EF6-6CEE-0865-A0E834A955AF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948823" y="4466205"/>
              <a:ext cx="719995" cy="972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Group 68" descr="/private/var/folders/rw/3b18660s3mz85xqynt8s5pgr0000gn/T/com.kingsoft.wpsoffice.mac/picturecompress_20230511190057/output_26.pngoutput_26">
              <a:extLst>
                <a:ext uri="{FF2B5EF4-FFF2-40B4-BE49-F238E27FC236}">
                  <a16:creationId xmlns:a16="http://schemas.microsoft.com/office/drawing/2014/main" id="{1D297F47-0AB8-AFE1-EFA5-09B4AEB35443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15326" y="1216549"/>
              <a:ext cx="807406" cy="108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Group 68" descr="/private/var/folders/rw/3b18660s3mz85xqynt8s5pgr0000gn/T/com.kingsoft.wpsoffice.mac/picturecompress_20230511190057/output_27.pngoutput_27">
              <a:extLst>
                <a:ext uri="{FF2B5EF4-FFF2-40B4-BE49-F238E27FC236}">
                  <a16:creationId xmlns:a16="http://schemas.microsoft.com/office/drawing/2014/main" id="{993D5AED-C9FC-865F-E19C-2C869012D102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60968" y="3597596"/>
              <a:ext cx="807406" cy="994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Group 68" descr="/private/var/folders/rw/3b18660s3mz85xqynt8s5pgr0000gn/T/com.kingsoft.wpsoffice.mac/picturecompress_20230511190057/output_28.pngoutput_28">
              <a:extLst>
                <a:ext uri="{FF2B5EF4-FFF2-40B4-BE49-F238E27FC236}">
                  <a16:creationId xmlns:a16="http://schemas.microsoft.com/office/drawing/2014/main" id="{B46A9374-0888-08AA-4BC7-7BEB2FEFD95D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695108" y="4607541"/>
              <a:ext cx="807406" cy="1084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D4349B33-0801-0B56-869B-7DD3E0047BF1}"/>
                </a:ext>
              </a:extLst>
            </p:cNvPr>
            <p:cNvSpPr txBox="1"/>
            <p:nvPr/>
          </p:nvSpPr>
          <p:spPr>
            <a:xfrm>
              <a:off x="2752366" y="2512503"/>
              <a:ext cx="242052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600" dirty="0">
                  <a:latin typeface="微软雅黑" charset="-122"/>
                  <a:ea typeface="微软雅黑" charset="-122"/>
                  <a:cs typeface="微软雅黑" charset="-122"/>
                </a:rPr>
                <a:t>2019</a:t>
              </a:r>
              <a:r>
                <a:rPr lang="zh-CN" altLang="en-US" sz="1600" dirty="0">
                  <a:latin typeface="微软雅黑" charset="-122"/>
                  <a:ea typeface="微软雅黑" charset="-122"/>
                  <a:cs typeface="微软雅黑" charset="-122"/>
                </a:rPr>
                <a:t>年</a:t>
              </a:r>
              <a:endParaRPr lang="en-US" altLang="zh-CN" sz="1600" dirty="0">
                <a:latin typeface="微软雅黑" charset="-122"/>
                <a:ea typeface="微软雅黑" charset="-122"/>
                <a:cs typeface="微软雅黑" charset="-122"/>
              </a:endParaRPr>
            </a:p>
            <a:p>
              <a:r>
                <a:rPr lang="en-US" altLang="zh-CN" sz="1600" dirty="0" smtClean="0">
                  <a:latin typeface="微软雅黑" charset="-122"/>
                  <a:ea typeface="微软雅黑" charset="-122"/>
                  <a:cs typeface="微软雅黑" charset="-122"/>
                </a:rPr>
                <a:t>1024 </a:t>
              </a:r>
              <a:r>
                <a:rPr lang="zh-CN" altLang="en-US" sz="1600" dirty="0" smtClean="0">
                  <a:latin typeface="微软雅黑" charset="-122"/>
                  <a:ea typeface="微软雅黑" charset="-122"/>
                  <a:cs typeface="微软雅黑" charset="-122"/>
                </a:rPr>
                <a:t>首届</a:t>
              </a:r>
              <a:r>
                <a:rPr lang="zh-CN" altLang="en-US" sz="1600" dirty="0">
                  <a:latin typeface="微软雅黑" charset="-122"/>
                  <a:ea typeface="微软雅黑" charset="-122"/>
                  <a:cs typeface="微软雅黑" charset="-122"/>
                </a:rPr>
                <a:t>开源文化节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F0A633DF-7CCD-C40F-D67A-0006D5A86D8D}"/>
                </a:ext>
              </a:extLst>
            </p:cNvPr>
            <p:cNvSpPr txBox="1"/>
            <p:nvPr/>
          </p:nvSpPr>
          <p:spPr>
            <a:xfrm>
              <a:off x="327932" y="2348803"/>
              <a:ext cx="2314575" cy="923636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r>
                <a:rPr lang="en-US" altLang="zh-CN" sz="1600" dirty="0">
                  <a:latin typeface="微软雅黑" charset="-122"/>
                  <a:ea typeface="微软雅黑" charset="-122"/>
                  <a:cs typeface="微软雅黑" charset="-122"/>
                </a:rPr>
                <a:t>2019</a:t>
              </a:r>
              <a:r>
                <a:rPr lang="zh-CN" altLang="en-US" sz="1600" dirty="0">
                  <a:latin typeface="微软雅黑" charset="-122"/>
                  <a:ea typeface="微软雅黑" charset="-122"/>
                  <a:cs typeface="微软雅黑" charset="-122"/>
                </a:rPr>
                <a:t>年</a:t>
              </a:r>
              <a:r>
                <a:rPr lang="en-US" altLang="zh-CN" sz="1600" dirty="0">
                  <a:latin typeface="微软雅黑" charset="-122"/>
                  <a:ea typeface="微软雅黑" charset="-122"/>
                  <a:cs typeface="微软雅黑" charset="-122"/>
                </a:rPr>
                <a:t>9</a:t>
              </a:r>
              <a:r>
                <a:rPr lang="zh-CN" altLang="en-US" sz="1600" dirty="0">
                  <a:latin typeface="微软雅黑" charset="-122"/>
                  <a:ea typeface="微软雅黑" charset="-122"/>
                  <a:cs typeface="微软雅黑" charset="-122"/>
                </a:rPr>
                <a:t>月</a:t>
              </a:r>
              <a:endParaRPr lang="en-US" altLang="zh-CN" sz="1600" dirty="0">
                <a:latin typeface="微软雅黑" charset="-122"/>
                <a:ea typeface="微软雅黑" charset="-122"/>
                <a:cs typeface="微软雅黑" charset="-122"/>
              </a:endParaRPr>
            </a:p>
            <a:p>
              <a:r>
                <a:rPr lang="zh-CN" altLang="en-US" sz="1600" dirty="0">
                  <a:latin typeface="微软雅黑" charset="-122"/>
                  <a:ea typeface="微软雅黑" charset="-122"/>
                  <a:cs typeface="微软雅黑" charset="-122"/>
                </a:rPr>
                <a:t>成立开源办公室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3468B036-B80D-6194-EA2C-F6DF81795E50}"/>
                </a:ext>
              </a:extLst>
            </p:cNvPr>
            <p:cNvSpPr txBox="1"/>
            <p:nvPr/>
          </p:nvSpPr>
          <p:spPr>
            <a:xfrm>
              <a:off x="6948413" y="2159563"/>
              <a:ext cx="5089539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600" dirty="0">
                  <a:latin typeface="微软雅黑" charset="-122"/>
                  <a:ea typeface="微软雅黑" charset="-122"/>
                  <a:cs typeface="微软雅黑" charset="-122"/>
                </a:rPr>
                <a:t>2020</a:t>
              </a:r>
              <a:r>
                <a:rPr lang="zh-CN" altLang="en-US" sz="1600" dirty="0">
                  <a:latin typeface="微软雅黑" charset="-122"/>
                  <a:ea typeface="微软雅黑" charset="-122"/>
                  <a:cs typeface="微软雅黑" charset="-122"/>
                </a:rPr>
                <a:t>年</a:t>
              </a:r>
              <a:r>
                <a:rPr lang="en-US" altLang="zh-CN" sz="1600" dirty="0">
                  <a:latin typeface="微软雅黑" charset="-122"/>
                  <a:ea typeface="微软雅黑" charset="-122"/>
                  <a:cs typeface="微软雅黑" charset="-122"/>
                </a:rPr>
                <a:t>1</a:t>
              </a:r>
              <a:r>
                <a:rPr lang="zh-CN" altLang="en-US" sz="1600" dirty="0">
                  <a:latin typeface="微软雅黑" charset="-122"/>
                  <a:ea typeface="微软雅黑" charset="-122"/>
                  <a:cs typeface="微软雅黑" charset="-122"/>
                </a:rPr>
                <a:t>月</a:t>
              </a:r>
              <a:endParaRPr lang="en-US" altLang="zh-CN" sz="1600" dirty="0">
                <a:latin typeface="微软雅黑" charset="-122"/>
                <a:ea typeface="微软雅黑" charset="-122"/>
                <a:cs typeface="微软雅黑" charset="-122"/>
              </a:endParaRPr>
            </a:p>
            <a:p>
              <a:r>
                <a:rPr lang="zh-CN" altLang="en-US" sz="1600" dirty="0">
                  <a:latin typeface="微软雅黑" charset="-122"/>
                  <a:ea typeface="微软雅黑" charset="-122"/>
                  <a:cs typeface="微软雅黑" charset="-122"/>
                </a:rPr>
                <a:t>开源策略：联合开发，内部开源，成果共享</a:t>
              </a:r>
              <a:endParaRPr lang="en-US" altLang="zh-CN" sz="1600" dirty="0">
                <a:latin typeface="微软雅黑" charset="-122"/>
                <a:ea typeface="微软雅黑" charset="-122"/>
                <a:cs typeface="微软雅黑" charset="-122"/>
              </a:endParaRPr>
            </a:p>
            <a:p>
              <a:r>
                <a:rPr lang="zh-CN" altLang="en-US" sz="1600" dirty="0">
                  <a:latin typeface="微软雅黑" charset="-122"/>
                  <a:ea typeface="微软雅黑" charset="-122"/>
                  <a:cs typeface="微软雅黑" charset="-122"/>
                </a:rPr>
                <a:t>组织保障：项目组 基础设施组 </a:t>
              </a:r>
              <a:r>
                <a:rPr lang="en-US" altLang="zh-CN" sz="1600" dirty="0">
                  <a:latin typeface="微软雅黑" charset="-122"/>
                  <a:ea typeface="微软雅黑" charset="-122"/>
                  <a:cs typeface="微软雅黑" charset="-122"/>
                </a:rPr>
                <a:t>TOC</a:t>
              </a:r>
              <a:r>
                <a:rPr lang="zh-CN" altLang="en-US" sz="1600" dirty="0">
                  <a:latin typeface="微软雅黑" charset="-122"/>
                  <a:ea typeface="微软雅黑" charset="-122"/>
                  <a:cs typeface="微软雅黑" charset="-122"/>
                </a:rPr>
                <a:t> 秘书处</a:t>
              </a:r>
              <a:endParaRPr lang="en-US" altLang="zh-CN" sz="1600" dirty="0">
                <a:latin typeface="微软雅黑" charset="-122"/>
                <a:ea typeface="微软雅黑" charset="-122"/>
                <a:cs typeface="微软雅黑" charset="-122"/>
              </a:endParaRPr>
            </a:p>
            <a:p>
              <a:r>
                <a:rPr lang="zh-CN" altLang="en-US" sz="1600" dirty="0">
                  <a:latin typeface="微软雅黑" charset="-122"/>
                  <a:ea typeface="微软雅黑" charset="-122"/>
                  <a:cs typeface="微软雅黑" charset="-122"/>
                </a:rPr>
                <a:t>基础设施：内源代码仓 研发测试云 问答社区</a:t>
              </a:r>
              <a:endParaRPr lang="en-US" altLang="zh-CN" sz="1600" dirty="0">
                <a:latin typeface="微软雅黑" charset="-122"/>
                <a:ea typeface="微软雅黑" charset="-122"/>
                <a:cs typeface="微软雅黑" charset="-122"/>
              </a:endParaRPr>
            </a:p>
            <a:p>
              <a:r>
                <a:rPr lang="zh-CN" altLang="en-US" sz="1600" dirty="0">
                  <a:latin typeface="微软雅黑" charset="-122"/>
                  <a:ea typeface="微软雅黑" charset="-122"/>
                  <a:cs typeface="微软雅黑" charset="-122"/>
                </a:rPr>
                <a:t>开源合规：代码扫描 法务指导</a:t>
              </a:r>
              <a:endParaRPr lang="en-US" altLang="zh-CN" sz="1600" dirty="0">
                <a:latin typeface="微软雅黑" charset="-122"/>
                <a:ea typeface="微软雅黑" charset="-122"/>
                <a:cs typeface="微软雅黑" charset="-122"/>
              </a:endParaRPr>
            </a:p>
            <a:p>
              <a:r>
                <a:rPr lang="zh-CN" altLang="en-US" sz="1600" dirty="0">
                  <a:latin typeface="微软雅黑" charset="-122"/>
                  <a:ea typeface="微软雅黑" charset="-122"/>
                  <a:cs typeface="微软雅黑" charset="-122"/>
                </a:rPr>
                <a:t>文化建设：开源大讲堂 开源沙龙 宣传推广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CD0749A1-EF9F-346F-84CF-1CDC1189BF67}"/>
                </a:ext>
              </a:extLst>
            </p:cNvPr>
            <p:cNvSpPr txBox="1"/>
            <p:nvPr/>
          </p:nvSpPr>
          <p:spPr>
            <a:xfrm>
              <a:off x="1538827" y="4038741"/>
              <a:ext cx="2887174" cy="923636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r>
                <a:rPr lang="en-US" altLang="zh-CN" sz="1600" dirty="0">
                  <a:latin typeface="微软雅黑" charset="-122"/>
                  <a:ea typeface="微软雅黑" charset="-122"/>
                  <a:cs typeface="微软雅黑" charset="-122"/>
                </a:rPr>
                <a:t>2020</a:t>
              </a:r>
              <a:r>
                <a:rPr lang="zh-CN" altLang="en-US" sz="1600" dirty="0">
                  <a:latin typeface="微软雅黑" charset="-122"/>
                  <a:ea typeface="微软雅黑" charset="-122"/>
                  <a:cs typeface="微软雅黑" charset="-122"/>
                </a:rPr>
                <a:t>年</a:t>
              </a:r>
              <a:r>
                <a:rPr lang="en-US" altLang="zh-CN" sz="1600" dirty="0">
                  <a:latin typeface="微软雅黑" charset="-122"/>
                  <a:ea typeface="微软雅黑" charset="-122"/>
                  <a:cs typeface="微软雅黑" charset="-122"/>
                </a:rPr>
                <a:t>6</a:t>
              </a:r>
              <a:r>
                <a:rPr lang="zh-CN" altLang="en-US" sz="1600" dirty="0">
                  <a:latin typeface="微软雅黑" charset="-122"/>
                  <a:ea typeface="微软雅黑" charset="-122"/>
                  <a:cs typeface="微软雅黑" charset="-122"/>
                </a:rPr>
                <a:t>月</a:t>
              </a:r>
              <a:endParaRPr lang="en-US" altLang="zh-CN" sz="1600" dirty="0">
                <a:latin typeface="微软雅黑" charset="-122"/>
                <a:ea typeface="微软雅黑" charset="-122"/>
                <a:cs typeface="微软雅黑" charset="-122"/>
              </a:endParaRPr>
            </a:p>
            <a:p>
              <a:r>
                <a:rPr lang="zh-CN" altLang="en-US" sz="1600" dirty="0">
                  <a:latin typeface="微软雅黑" charset="-122"/>
                  <a:ea typeface="微软雅黑" charset="-122"/>
                  <a:cs typeface="微软雅黑" charset="-122"/>
                </a:rPr>
                <a:t>开放原子开源基金会成立</a:t>
              </a:r>
              <a:endParaRPr lang="en-US" altLang="zh-CN" sz="1600" dirty="0">
                <a:latin typeface="微软雅黑" charset="-122"/>
                <a:ea typeface="微软雅黑" charset="-122"/>
                <a:cs typeface="微软雅黑" charset="-122"/>
              </a:endParaRPr>
            </a:p>
            <a:p>
              <a:r>
                <a:rPr lang="zh-CN" altLang="en-US" sz="1600" dirty="0">
                  <a:latin typeface="微软雅黑" charset="-122"/>
                  <a:ea typeface="微软雅黑" charset="-122"/>
                  <a:cs typeface="微软雅黑" charset="-122"/>
                </a:rPr>
                <a:t>创始会员、副理事长单位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9C7CDD90-446F-5E43-8365-FC2698F5DEAD}"/>
                </a:ext>
              </a:extLst>
            </p:cNvPr>
            <p:cNvSpPr txBox="1"/>
            <p:nvPr/>
          </p:nvSpPr>
          <p:spPr>
            <a:xfrm>
              <a:off x="3526655" y="5326349"/>
              <a:ext cx="2782166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600" dirty="0">
                  <a:latin typeface="微软雅黑" charset="-122"/>
                  <a:ea typeface="微软雅黑" charset="-122"/>
                  <a:cs typeface="微软雅黑" charset="-122"/>
                </a:rPr>
                <a:t>2020</a:t>
              </a:r>
              <a:r>
                <a:rPr lang="zh-CN" altLang="en-US" sz="1600" dirty="0">
                  <a:latin typeface="微软雅黑" charset="-122"/>
                  <a:ea typeface="微软雅黑" charset="-122"/>
                  <a:cs typeface="微软雅黑" charset="-122"/>
                </a:rPr>
                <a:t>年</a:t>
              </a:r>
              <a:r>
                <a:rPr lang="en-US" altLang="zh-CN" sz="1600" dirty="0">
                  <a:latin typeface="微软雅黑" charset="-122"/>
                  <a:ea typeface="微软雅黑" charset="-122"/>
                  <a:cs typeface="微软雅黑" charset="-122"/>
                </a:rPr>
                <a:t>10</a:t>
              </a:r>
              <a:r>
                <a:rPr lang="zh-CN" altLang="en-US" sz="1600" dirty="0">
                  <a:latin typeface="微软雅黑" charset="-122"/>
                  <a:ea typeface="微软雅黑" charset="-122"/>
                  <a:cs typeface="微软雅黑" charset="-122"/>
                </a:rPr>
                <a:t>月</a:t>
              </a:r>
              <a:endParaRPr lang="en-US" altLang="zh-CN" sz="1600" dirty="0">
                <a:latin typeface="微软雅黑" charset="-122"/>
                <a:ea typeface="微软雅黑" charset="-122"/>
                <a:cs typeface="微软雅黑" charset="-122"/>
              </a:endParaRPr>
            </a:p>
            <a:p>
              <a:r>
                <a:rPr lang="zh-CN" altLang="en-US" sz="1600" dirty="0">
                  <a:latin typeface="微软雅黑" charset="-122"/>
                  <a:ea typeface="微软雅黑" charset="-122"/>
                  <a:cs typeface="微软雅黑" charset="-122"/>
                </a:rPr>
                <a:t>浪潮首个主导的开源项目</a:t>
              </a:r>
              <a:endParaRPr lang="en-US" altLang="zh-CN" sz="1600" dirty="0">
                <a:latin typeface="微软雅黑" charset="-122"/>
                <a:ea typeface="微软雅黑" charset="-122"/>
                <a:cs typeface="微软雅黑" charset="-122"/>
              </a:endParaRPr>
            </a:p>
            <a:p>
              <a:r>
                <a:rPr lang="en-US" altLang="zh-CN" sz="1600" b="1" dirty="0" smtClean="0">
                  <a:solidFill>
                    <a:srgbClr val="0075BB"/>
                  </a:solidFill>
                  <a:latin typeface="微软雅黑" charset="-122"/>
                  <a:ea typeface="微软雅黑" charset="-122"/>
                  <a:cs typeface="微软雅黑" charset="-122"/>
                </a:rPr>
                <a:t> UBML </a:t>
              </a:r>
              <a:r>
                <a:rPr lang="zh-CN" altLang="en-US" sz="1600" b="1" dirty="0" smtClean="0">
                  <a:solidFill>
                    <a:srgbClr val="0075BB"/>
                  </a:solidFill>
                  <a:latin typeface="微软雅黑" charset="-122"/>
                  <a:ea typeface="微软雅黑" charset="-122"/>
                  <a:cs typeface="微软雅黑" charset="-122"/>
                </a:rPr>
                <a:t>项目</a:t>
              </a:r>
              <a:r>
                <a:rPr lang="zh-CN" altLang="en-US" sz="1600" dirty="0" smtClean="0">
                  <a:latin typeface="微软雅黑" charset="-122"/>
                  <a:ea typeface="微软雅黑" charset="-122"/>
                  <a:cs typeface="微软雅黑" charset="-122"/>
                </a:rPr>
                <a:t>对外</a:t>
              </a:r>
              <a:r>
                <a:rPr lang="zh-CN" altLang="en-US" sz="1600" dirty="0">
                  <a:latin typeface="微软雅黑" charset="-122"/>
                  <a:ea typeface="微软雅黑" charset="-122"/>
                  <a:cs typeface="微软雅黑" charset="-122"/>
                </a:rPr>
                <a:t>正式亮相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439739FE-E3BE-4E14-2318-2C69B4141917}"/>
                </a:ext>
              </a:extLst>
            </p:cNvPr>
            <p:cNvSpPr txBox="1"/>
            <p:nvPr/>
          </p:nvSpPr>
          <p:spPr>
            <a:xfrm>
              <a:off x="9541545" y="4688038"/>
              <a:ext cx="2092614" cy="923636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r>
                <a:rPr lang="en-US" altLang="zh-CN" sz="1600" b="1" dirty="0">
                  <a:latin typeface="微软雅黑" charset="-122"/>
                  <a:ea typeface="微软雅黑" charset="-122"/>
                  <a:cs typeface="微软雅黑" charset="-122"/>
                </a:rPr>
                <a:t>2023</a:t>
              </a:r>
              <a:r>
                <a:rPr lang="zh-CN" altLang="en-US" sz="1600" b="1" dirty="0">
                  <a:latin typeface="微软雅黑" charset="-122"/>
                  <a:ea typeface="微软雅黑" charset="-122"/>
                  <a:cs typeface="微软雅黑" charset="-122"/>
                </a:rPr>
                <a:t>年底</a:t>
              </a:r>
              <a:endParaRPr lang="en-US" altLang="zh-CN" sz="1600" b="1" dirty="0">
                <a:latin typeface="微软雅黑" charset="-122"/>
                <a:ea typeface="微软雅黑" charset="-122"/>
                <a:cs typeface="微软雅黑" charset="-122"/>
              </a:endParaRPr>
            </a:p>
            <a:p>
              <a:r>
                <a:rPr lang="en-US" altLang="zh-CN" sz="1600" b="1" dirty="0" err="1" smtClean="0">
                  <a:solidFill>
                    <a:srgbClr val="0075BB"/>
                  </a:solidFill>
                  <a:latin typeface="微软雅黑" charset="-122"/>
                  <a:ea typeface="微软雅黑" charset="-122"/>
                  <a:cs typeface="微软雅黑" charset="-122"/>
                </a:rPr>
                <a:t>KaiwuDB</a:t>
              </a:r>
              <a:r>
                <a:rPr lang="en-US" altLang="zh-CN" sz="1600" b="1" dirty="0" smtClean="0">
                  <a:solidFill>
                    <a:srgbClr val="0075BB"/>
                  </a:solidFill>
                  <a:latin typeface="微软雅黑" charset="-122"/>
                  <a:ea typeface="微软雅黑" charset="-122"/>
                  <a:cs typeface="微软雅黑" charset="-122"/>
                </a:rPr>
                <a:t> </a:t>
              </a:r>
              <a:r>
                <a:rPr lang="zh-CN" altLang="en-US" sz="1600" b="1" dirty="0" smtClean="0">
                  <a:latin typeface="微软雅黑" charset="-122"/>
                  <a:ea typeface="微软雅黑" charset="-122"/>
                  <a:cs typeface="微软雅黑" charset="-122"/>
                </a:rPr>
                <a:t>计划</a:t>
              </a:r>
              <a:r>
                <a:rPr lang="zh-CN" altLang="en-US" sz="1600" b="1" dirty="0">
                  <a:latin typeface="微软雅黑" charset="-122"/>
                  <a:ea typeface="微软雅黑" charset="-122"/>
                  <a:cs typeface="微软雅黑" charset="-122"/>
                </a:rPr>
                <a:t>开源</a:t>
              </a:r>
            </a:p>
          </p:txBody>
        </p:sp>
      </p:grpSp>
      <p:sp>
        <p:nvSpPr>
          <p:cNvPr id="22" name="任意多边形: 形状 18">
            <a:extLst>
              <a:ext uri="{FF2B5EF4-FFF2-40B4-BE49-F238E27FC236}">
                <a16:creationId xmlns:a16="http://schemas.microsoft.com/office/drawing/2014/main" id="{4ACE6DAC-70EC-49A2-C521-57656EA99D3B}"/>
              </a:ext>
            </a:extLst>
          </p:cNvPr>
          <p:cNvSpPr>
            <a:spLocks noChangeAspect="1"/>
          </p:cNvSpPr>
          <p:nvPr/>
        </p:nvSpPr>
        <p:spPr>
          <a:xfrm>
            <a:off x="8795040" y="288509"/>
            <a:ext cx="627656" cy="627656"/>
          </a:xfrm>
          <a:custGeom>
            <a:avLst/>
            <a:gdLst>
              <a:gd name="connsiteX0" fmla="*/ 3243583 w 6035716"/>
              <a:gd name="connsiteY0" fmla="*/ 3243582 h 6035716"/>
              <a:gd name="connsiteX1" fmla="*/ 3243583 w 6035716"/>
              <a:gd name="connsiteY1" fmla="*/ 5582443 h 6035716"/>
              <a:gd name="connsiteX2" fmla="*/ 3281238 w 6035716"/>
              <a:gd name="connsiteY2" fmla="*/ 5580542 h 6035716"/>
              <a:gd name="connsiteX3" fmla="*/ 4839353 w 6035716"/>
              <a:gd name="connsiteY3" fmla="*/ 4839353 h 6035716"/>
              <a:gd name="connsiteX4" fmla="*/ 4956669 w 6035716"/>
              <a:gd name="connsiteY4" fmla="*/ 4710273 h 6035716"/>
              <a:gd name="connsiteX5" fmla="*/ 4109875 w 6035716"/>
              <a:gd name="connsiteY5" fmla="*/ 3243582 h 6035716"/>
              <a:gd name="connsiteX6" fmla="*/ 1925843 w 6035716"/>
              <a:gd name="connsiteY6" fmla="*/ 3243582 h 6035716"/>
              <a:gd name="connsiteX7" fmla="*/ 1079047 w 6035716"/>
              <a:gd name="connsiteY7" fmla="*/ 4710274 h 6035716"/>
              <a:gd name="connsiteX8" fmla="*/ 1196363 w 6035716"/>
              <a:gd name="connsiteY8" fmla="*/ 4839353 h 6035716"/>
              <a:gd name="connsiteX9" fmla="*/ 2754479 w 6035716"/>
              <a:gd name="connsiteY9" fmla="*/ 5580542 h 6035716"/>
              <a:gd name="connsiteX10" fmla="*/ 2792135 w 6035716"/>
              <a:gd name="connsiteY10" fmla="*/ 5582443 h 6035716"/>
              <a:gd name="connsiteX11" fmla="*/ 2792135 w 6035716"/>
              <a:gd name="connsiteY11" fmla="*/ 3243582 h 6035716"/>
              <a:gd name="connsiteX12" fmla="*/ 3017859 w 6035716"/>
              <a:gd name="connsiteY12" fmla="*/ 1352155 h 6035716"/>
              <a:gd name="connsiteX13" fmla="*/ 2186487 w 6035716"/>
              <a:gd name="connsiteY13" fmla="*/ 2792134 h 6035716"/>
              <a:gd name="connsiteX14" fmla="*/ 3849231 w 6035716"/>
              <a:gd name="connsiteY14" fmla="*/ 2792134 h 6035716"/>
              <a:gd name="connsiteX15" fmla="*/ 3020810 w 6035716"/>
              <a:gd name="connsiteY15" fmla="*/ 442024 h 6035716"/>
              <a:gd name="connsiteX16" fmla="*/ 3185968 w 6035716"/>
              <a:gd name="connsiteY16" fmla="*/ 740549 h 6035716"/>
              <a:gd name="connsiteX17" fmla="*/ 3186018 w 6035716"/>
              <a:gd name="connsiteY17" fmla="*/ 740520 h 6035716"/>
              <a:gd name="connsiteX18" fmla="*/ 5245409 w 6035716"/>
              <a:gd name="connsiteY18" fmla="*/ 4307492 h 6035716"/>
              <a:gd name="connsiteX19" fmla="*/ 5282934 w 6035716"/>
              <a:gd name="connsiteY19" fmla="*/ 4245725 h 6035716"/>
              <a:gd name="connsiteX20" fmla="*/ 5593841 w 6035716"/>
              <a:gd name="connsiteY20" fmla="*/ 3017858 h 6035716"/>
              <a:gd name="connsiteX21" fmla="*/ 3281238 w 6035716"/>
              <a:gd name="connsiteY21" fmla="*/ 455175 h 6035716"/>
              <a:gd name="connsiteX22" fmla="*/ 3015670 w 6035716"/>
              <a:gd name="connsiteY22" fmla="*/ 441986 h 6035716"/>
              <a:gd name="connsiteX23" fmla="*/ 2754479 w 6035716"/>
              <a:gd name="connsiteY23" fmla="*/ 455175 h 6035716"/>
              <a:gd name="connsiteX24" fmla="*/ 441875 w 6035716"/>
              <a:gd name="connsiteY24" fmla="*/ 3017858 h 6035716"/>
              <a:gd name="connsiteX25" fmla="*/ 752782 w 6035716"/>
              <a:gd name="connsiteY25" fmla="*/ 4245725 h 6035716"/>
              <a:gd name="connsiteX26" fmla="*/ 790307 w 6035716"/>
              <a:gd name="connsiteY26" fmla="*/ 4307492 h 6035716"/>
              <a:gd name="connsiteX27" fmla="*/ 2849700 w 6035716"/>
              <a:gd name="connsiteY27" fmla="*/ 740520 h 6035716"/>
              <a:gd name="connsiteX28" fmla="*/ 2850312 w 6035716"/>
              <a:gd name="connsiteY28" fmla="*/ 740873 h 6035716"/>
              <a:gd name="connsiteX29" fmla="*/ 3017858 w 6035716"/>
              <a:gd name="connsiteY29" fmla="*/ 0 h 6035716"/>
              <a:gd name="connsiteX30" fmla="*/ 6035716 w 6035716"/>
              <a:gd name="connsiteY30" fmla="*/ 3017858 h 6035716"/>
              <a:gd name="connsiteX31" fmla="*/ 3017858 w 6035716"/>
              <a:gd name="connsiteY31" fmla="*/ 6035716 h 6035716"/>
              <a:gd name="connsiteX32" fmla="*/ 0 w 6035716"/>
              <a:gd name="connsiteY32" fmla="*/ 3017858 h 6035716"/>
              <a:gd name="connsiteX33" fmla="*/ 3017858 w 6035716"/>
              <a:gd name="connsiteY33" fmla="*/ 0 h 6035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035716" h="6035716">
                <a:moveTo>
                  <a:pt x="3243583" y="3243582"/>
                </a:moveTo>
                <a:lnTo>
                  <a:pt x="3243583" y="5582443"/>
                </a:lnTo>
                <a:lnTo>
                  <a:pt x="3281238" y="5580542"/>
                </a:lnTo>
                <a:cubicBezTo>
                  <a:pt x="3887417" y="5518981"/>
                  <a:pt x="4431462" y="5247244"/>
                  <a:pt x="4839353" y="4839353"/>
                </a:cubicBezTo>
                <a:lnTo>
                  <a:pt x="4956669" y="4710273"/>
                </a:lnTo>
                <a:lnTo>
                  <a:pt x="4109875" y="3243582"/>
                </a:lnTo>
                <a:close/>
                <a:moveTo>
                  <a:pt x="1925843" y="3243582"/>
                </a:moveTo>
                <a:lnTo>
                  <a:pt x="1079047" y="4710274"/>
                </a:lnTo>
                <a:lnTo>
                  <a:pt x="1196363" y="4839353"/>
                </a:lnTo>
                <a:cubicBezTo>
                  <a:pt x="1604254" y="5247244"/>
                  <a:pt x="2148300" y="5518981"/>
                  <a:pt x="2754479" y="5580542"/>
                </a:cubicBezTo>
                <a:lnTo>
                  <a:pt x="2792135" y="5582443"/>
                </a:lnTo>
                <a:lnTo>
                  <a:pt x="2792135" y="3243582"/>
                </a:lnTo>
                <a:close/>
                <a:moveTo>
                  <a:pt x="3017859" y="1352155"/>
                </a:moveTo>
                <a:lnTo>
                  <a:pt x="2186487" y="2792134"/>
                </a:lnTo>
                <a:lnTo>
                  <a:pt x="3849231" y="2792134"/>
                </a:lnTo>
                <a:close/>
                <a:moveTo>
                  <a:pt x="3020810" y="442024"/>
                </a:moveTo>
                <a:lnTo>
                  <a:pt x="3185968" y="740549"/>
                </a:lnTo>
                <a:lnTo>
                  <a:pt x="3186018" y="740520"/>
                </a:lnTo>
                <a:lnTo>
                  <a:pt x="5245409" y="4307492"/>
                </a:lnTo>
                <a:lnTo>
                  <a:pt x="5282934" y="4245725"/>
                </a:lnTo>
                <a:cubicBezTo>
                  <a:pt x="5481213" y="3880725"/>
                  <a:pt x="5593841" y="3462444"/>
                  <a:pt x="5593841" y="3017858"/>
                </a:cubicBezTo>
                <a:cubicBezTo>
                  <a:pt x="5593841" y="1684099"/>
                  <a:pt x="4580193" y="587091"/>
                  <a:pt x="3281238" y="455175"/>
                </a:cubicBezTo>
                <a:close/>
                <a:moveTo>
                  <a:pt x="3015670" y="441986"/>
                </a:moveTo>
                <a:lnTo>
                  <a:pt x="2754479" y="455175"/>
                </a:lnTo>
                <a:cubicBezTo>
                  <a:pt x="1455524" y="587091"/>
                  <a:pt x="441875" y="1684099"/>
                  <a:pt x="441875" y="3017858"/>
                </a:cubicBezTo>
                <a:cubicBezTo>
                  <a:pt x="441875" y="3462444"/>
                  <a:pt x="554503" y="3880725"/>
                  <a:pt x="752782" y="4245725"/>
                </a:cubicBezTo>
                <a:lnTo>
                  <a:pt x="790307" y="4307492"/>
                </a:lnTo>
                <a:lnTo>
                  <a:pt x="2849700" y="740520"/>
                </a:lnTo>
                <a:lnTo>
                  <a:pt x="2850312" y="740873"/>
                </a:lnTo>
                <a:close/>
                <a:moveTo>
                  <a:pt x="3017858" y="0"/>
                </a:moveTo>
                <a:cubicBezTo>
                  <a:pt x="4684575" y="0"/>
                  <a:pt x="6035716" y="1351141"/>
                  <a:pt x="6035716" y="3017858"/>
                </a:cubicBezTo>
                <a:cubicBezTo>
                  <a:pt x="6035716" y="4684575"/>
                  <a:pt x="4684575" y="6035716"/>
                  <a:pt x="3017858" y="6035716"/>
                </a:cubicBezTo>
                <a:cubicBezTo>
                  <a:pt x="1351141" y="6035716"/>
                  <a:pt x="0" y="4684575"/>
                  <a:pt x="0" y="3017858"/>
                </a:cubicBezTo>
                <a:cubicBezTo>
                  <a:pt x="0" y="1351141"/>
                  <a:pt x="1351141" y="0"/>
                  <a:pt x="3017858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微软雅黑" charset="0"/>
              <a:ea typeface="微软雅黑" charset="0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474" y="364691"/>
            <a:ext cx="1348252" cy="475259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025" y="310479"/>
            <a:ext cx="1406449" cy="569344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092" y="394058"/>
            <a:ext cx="1533933" cy="360847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496" y="244804"/>
            <a:ext cx="637304" cy="76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01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3"/>
          <p:cNvSpPr txBox="1"/>
          <p:nvPr/>
        </p:nvSpPr>
        <p:spPr>
          <a:xfrm>
            <a:off x="979997" y="419101"/>
            <a:ext cx="1967989" cy="980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800" i="1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目录</a:t>
            </a:r>
          </a:p>
        </p:txBody>
      </p:sp>
      <p:sp>
        <p:nvSpPr>
          <p:cNvPr id="17" name="标题 3"/>
          <p:cNvSpPr txBox="1"/>
          <p:nvPr/>
        </p:nvSpPr>
        <p:spPr>
          <a:xfrm>
            <a:off x="979805" y="970280"/>
            <a:ext cx="2973070" cy="777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500" i="1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CONTENTS</a:t>
            </a:r>
          </a:p>
        </p:txBody>
      </p:sp>
      <p:sp>
        <p:nvSpPr>
          <p:cNvPr id="55" name="椭圆 54"/>
          <p:cNvSpPr/>
          <p:nvPr/>
        </p:nvSpPr>
        <p:spPr>
          <a:xfrm>
            <a:off x="1132540" y="2874612"/>
            <a:ext cx="563054" cy="563054"/>
          </a:xfrm>
          <a:prstGeom prst="ellipse">
            <a:avLst/>
          </a:prstGeom>
          <a:solidFill>
            <a:srgbClr val="4451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/>
          </a:p>
        </p:txBody>
      </p:sp>
      <p:sp>
        <p:nvSpPr>
          <p:cNvPr id="18" name="副标题 13"/>
          <p:cNvSpPr txBox="1"/>
          <p:nvPr/>
        </p:nvSpPr>
        <p:spPr>
          <a:xfrm>
            <a:off x="1127778" y="2912939"/>
            <a:ext cx="579360" cy="410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02</a:t>
            </a:r>
            <a:endParaRPr lang="en-US" altLang="zh-CN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5" name="副标题 13"/>
          <p:cNvSpPr txBox="1"/>
          <p:nvPr/>
        </p:nvSpPr>
        <p:spPr>
          <a:xfrm>
            <a:off x="1997901" y="2852182"/>
            <a:ext cx="5640572" cy="4828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 sz="3000" b="1">
                <a:latin typeface="+mj-lt"/>
                <a:ea typeface="+mj-ea"/>
                <a:cs typeface="+mj-cs"/>
                <a:sym typeface="Helvetica"/>
              </a:defRPr>
            </a:pPr>
            <a:r>
              <a:rPr lang="en-US" altLang="zh-CN" sz="4000" b="1" dirty="0" err="1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AIoT</a:t>
            </a:r>
            <a:r>
              <a:rPr lang="en-US" altLang="zh-CN" sz="4000" b="1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</a:t>
            </a:r>
            <a:r>
              <a:rPr lang="zh-CN" altLang="en-US" sz="4000" b="1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数据库架构创新</a:t>
            </a:r>
            <a:endParaRPr lang="zh-CN" altLang="en-US" sz="4000" b="1" dirty="0">
              <a:solidFill>
                <a:srgbClr val="363E7D"/>
              </a:solidFill>
              <a:latin typeface="黑体" panose="02010609060101010101" charset="-122"/>
              <a:ea typeface="黑体" panose="02010609060101010101" charset="-122"/>
              <a:sym typeface="Helvetica"/>
            </a:endParaRPr>
          </a:p>
        </p:txBody>
      </p:sp>
      <p:sp>
        <p:nvSpPr>
          <p:cNvPr id="15" name="椭圆 14"/>
          <p:cNvSpPr/>
          <p:nvPr>
            <p:custDataLst>
              <p:tags r:id="rId1"/>
            </p:custDataLst>
          </p:nvPr>
        </p:nvSpPr>
        <p:spPr>
          <a:xfrm rot="15300000">
            <a:off x="13926820" y="2637155"/>
            <a:ext cx="220345" cy="220345"/>
          </a:xfrm>
          <a:prstGeom prst="ellipse">
            <a:avLst/>
          </a:prstGeom>
          <a:gradFill>
            <a:gsLst>
              <a:gs pos="0">
                <a:srgbClr val="FFD3B4"/>
              </a:gs>
              <a:gs pos="71000">
                <a:srgbClr val="FFE8B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71192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14B115E-2010-5A41-ACEC-F7F84B8694C8}"/>
              </a:ext>
            </a:extLst>
          </p:cNvPr>
          <p:cNvSpPr txBox="1"/>
          <p:nvPr/>
        </p:nvSpPr>
        <p:spPr>
          <a:xfrm>
            <a:off x="396911" y="290724"/>
            <a:ext cx="3776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物联网 </a:t>
            </a:r>
            <a:r>
              <a:rPr lang="en-US" altLang="zh-CN" sz="2400" b="1" dirty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—</a:t>
            </a:r>
            <a:r>
              <a:rPr lang="zh-CN" altLang="en-US" sz="2400" b="1" dirty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数据爆炸的奇点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0E3C277A-C612-E54B-85D3-E9257069AB19}"/>
              </a:ext>
            </a:extLst>
          </p:cNvPr>
          <p:cNvGrpSpPr/>
          <p:nvPr/>
        </p:nvGrpSpPr>
        <p:grpSpPr>
          <a:xfrm>
            <a:off x="2028824" y="1823714"/>
            <a:ext cx="8254128" cy="3452305"/>
            <a:chOff x="592087" y="1083364"/>
            <a:chExt cx="8254128" cy="3452305"/>
          </a:xfrm>
        </p:grpSpPr>
        <p:sp>
          <p:nvSpPr>
            <p:cNvPr id="4" name="矩形: 圆角 19">
              <a:extLst>
                <a:ext uri="{FF2B5EF4-FFF2-40B4-BE49-F238E27FC236}">
                  <a16:creationId xmlns:a16="http://schemas.microsoft.com/office/drawing/2014/main" id="{97DE823A-F874-A246-A689-6E628D31F7B8}"/>
                </a:ext>
              </a:extLst>
            </p:cNvPr>
            <p:cNvSpPr/>
            <p:nvPr/>
          </p:nvSpPr>
          <p:spPr>
            <a:xfrm>
              <a:off x="881048" y="2310485"/>
              <a:ext cx="1863472" cy="755157"/>
            </a:xfrm>
            <a:prstGeom prst="roundRect">
              <a:avLst/>
            </a:prstGeom>
            <a:ln/>
            <a:effectLst>
              <a:glow rad="254000">
                <a:schemeClr val="accent1">
                  <a:lumMod val="20000"/>
                  <a:lumOff val="80000"/>
                  <a:alpha val="30000"/>
                </a:schemeClr>
              </a:glow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" name="矩形: 圆角 20">
              <a:extLst>
                <a:ext uri="{FF2B5EF4-FFF2-40B4-BE49-F238E27FC236}">
                  <a16:creationId xmlns:a16="http://schemas.microsoft.com/office/drawing/2014/main" id="{355D22D4-3AEB-D94A-86BC-21F40352164D}"/>
                </a:ext>
              </a:extLst>
            </p:cNvPr>
            <p:cNvSpPr/>
            <p:nvPr/>
          </p:nvSpPr>
          <p:spPr>
            <a:xfrm>
              <a:off x="592087" y="3735175"/>
              <a:ext cx="2493529" cy="800494"/>
            </a:xfrm>
            <a:prstGeom prst="roundRect">
              <a:avLst/>
            </a:prstGeom>
            <a:ln/>
            <a:effectLst>
              <a:glow rad="254000">
                <a:schemeClr val="accent1">
                  <a:lumMod val="20000"/>
                  <a:lumOff val="80000"/>
                  <a:alpha val="30000"/>
                </a:schemeClr>
              </a:glow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矩形: 圆角 21">
              <a:extLst>
                <a:ext uri="{FF2B5EF4-FFF2-40B4-BE49-F238E27FC236}">
                  <a16:creationId xmlns:a16="http://schemas.microsoft.com/office/drawing/2014/main" id="{0626BE14-023F-BF4E-A274-ED7C1F184EE3}"/>
                </a:ext>
              </a:extLst>
            </p:cNvPr>
            <p:cNvSpPr/>
            <p:nvPr/>
          </p:nvSpPr>
          <p:spPr>
            <a:xfrm>
              <a:off x="6369496" y="1329175"/>
              <a:ext cx="2476719" cy="852771"/>
            </a:xfrm>
            <a:prstGeom prst="roundRect">
              <a:avLst/>
            </a:prstGeom>
            <a:ln/>
            <a:effectLst>
              <a:glow rad="254000">
                <a:schemeClr val="accent1">
                  <a:lumMod val="20000"/>
                  <a:lumOff val="80000"/>
                  <a:alpha val="30000"/>
                </a:schemeClr>
              </a:glow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矩形: 圆角 24">
              <a:extLst>
                <a:ext uri="{FF2B5EF4-FFF2-40B4-BE49-F238E27FC236}">
                  <a16:creationId xmlns:a16="http://schemas.microsoft.com/office/drawing/2014/main" id="{E3742416-47B7-3747-B832-22EA60F890A1}"/>
                </a:ext>
              </a:extLst>
            </p:cNvPr>
            <p:cNvSpPr/>
            <p:nvPr/>
          </p:nvSpPr>
          <p:spPr>
            <a:xfrm>
              <a:off x="6417100" y="3157184"/>
              <a:ext cx="2204565" cy="800494"/>
            </a:xfrm>
            <a:prstGeom prst="roundRect">
              <a:avLst/>
            </a:prstGeom>
            <a:ln/>
            <a:effectLst>
              <a:glow rad="254000">
                <a:schemeClr val="accent1">
                  <a:lumMod val="20000"/>
                  <a:lumOff val="80000"/>
                  <a:alpha val="30000"/>
                </a:schemeClr>
              </a:glow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" name="矩形: 圆角 18">
              <a:extLst>
                <a:ext uri="{FF2B5EF4-FFF2-40B4-BE49-F238E27FC236}">
                  <a16:creationId xmlns:a16="http://schemas.microsoft.com/office/drawing/2014/main" id="{B249BFC9-FB4A-8341-92F8-4080EBF1450D}"/>
                </a:ext>
              </a:extLst>
            </p:cNvPr>
            <p:cNvSpPr/>
            <p:nvPr/>
          </p:nvSpPr>
          <p:spPr>
            <a:xfrm>
              <a:off x="1015561" y="1083364"/>
              <a:ext cx="2203166" cy="522885"/>
            </a:xfrm>
            <a:prstGeom prst="roundRect">
              <a:avLst/>
            </a:prstGeom>
            <a:ln/>
            <a:effectLst>
              <a:glow rad="254000">
                <a:schemeClr val="accent1">
                  <a:lumMod val="20000"/>
                  <a:lumOff val="80000"/>
                  <a:alpha val="30000"/>
                </a:schemeClr>
              </a:glow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F9F8C8BE-0AAC-2B47-A3DD-AA9D77574EF0}"/>
                </a:ext>
              </a:extLst>
            </p:cNvPr>
            <p:cNvSpPr txBox="1"/>
            <p:nvPr/>
          </p:nvSpPr>
          <p:spPr>
            <a:xfrm>
              <a:off x="1219168" y="1140508"/>
              <a:ext cx="188217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/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130</a:t>
              </a:r>
              <a:r>
                <a:rPr lang="zh-CN" altLang="en-US" sz="2400" b="1" dirty="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亿</a:t>
              </a:r>
              <a:r>
                <a:rPr lang="zh-CN" alt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物联网设备</a:t>
              </a: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EAE13465-9A69-6E43-A05B-ACDA50AB2C4D}"/>
                </a:ext>
              </a:extLst>
            </p:cNvPr>
            <p:cNvSpPr txBox="1"/>
            <p:nvPr/>
          </p:nvSpPr>
          <p:spPr>
            <a:xfrm>
              <a:off x="881048" y="2396262"/>
              <a:ext cx="1703099" cy="58477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/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物联网设备</a:t>
              </a:r>
              <a:endPara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  <a:p>
              <a:pPr algn="r"/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将在</a:t>
              </a:r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4</a:t>
              </a:r>
              <a:r>
                <a:rPr lang="zh-CN" altLang="en-US" sz="2400" b="1" dirty="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年内</a:t>
              </a: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翻倍</a:t>
              </a: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B3C92345-A3F1-A946-B533-564E0B19EF20}"/>
                </a:ext>
              </a:extLst>
            </p:cNvPr>
            <p:cNvSpPr txBox="1"/>
            <p:nvPr/>
          </p:nvSpPr>
          <p:spPr>
            <a:xfrm>
              <a:off x="592088" y="3794833"/>
              <a:ext cx="2277202" cy="58477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/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2030</a:t>
              </a:r>
              <a:r>
                <a:rPr lang="zh-CN" altLang="en-US" sz="2400" b="1" dirty="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年</a:t>
              </a:r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,</a:t>
              </a:r>
              <a:r>
                <a:rPr lang="zh-CN" altLang="en-US" sz="2400" b="1" dirty="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3/4</a:t>
              </a: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的设备</a:t>
              </a:r>
              <a:endPara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  <a:p>
              <a:pPr algn="r"/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会是物联网设备</a:t>
              </a:r>
              <a:endPara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AE36A735-8EFF-614D-963C-5F3349CF3A21}"/>
                </a:ext>
              </a:extLst>
            </p:cNvPr>
            <p:cNvSpPr txBox="1"/>
            <p:nvPr/>
          </p:nvSpPr>
          <p:spPr>
            <a:xfrm>
              <a:off x="6517382" y="1357752"/>
              <a:ext cx="2285243" cy="73866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2025</a:t>
              </a:r>
              <a:r>
                <a:rPr lang="zh-CN" altLang="en-US" sz="2400" b="1" dirty="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年</a:t>
              </a:r>
              <a:r>
                <a:rPr lang="en-US" altLang="zh-CN" sz="1400" dirty="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,</a:t>
              </a: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 物联网设备</a:t>
              </a:r>
              <a:endPara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  <a:p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产生的数据</a:t>
              </a: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达</a:t>
              </a:r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79.4ZB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B0783ABD-DA58-E14F-8547-7CC747E8A2F0}"/>
                </a:ext>
              </a:extLst>
            </p:cNvPr>
            <p:cNvSpPr txBox="1"/>
            <p:nvPr/>
          </p:nvSpPr>
          <p:spPr>
            <a:xfrm>
              <a:off x="6598579" y="3267365"/>
              <a:ext cx="1894497" cy="58477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物联网设备产生的数据每年增长 </a:t>
              </a:r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60%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EA455069-876C-E24E-8E1B-963166598D7B}"/>
                </a:ext>
              </a:extLst>
            </p:cNvPr>
            <p:cNvGrpSpPr/>
            <p:nvPr/>
          </p:nvGrpSpPr>
          <p:grpSpPr>
            <a:xfrm>
              <a:off x="3251663" y="1480702"/>
              <a:ext cx="2640675" cy="2476976"/>
              <a:chOff x="4236260" y="1974269"/>
              <a:chExt cx="3520900" cy="3302635"/>
            </a:xfrm>
          </p:grpSpPr>
          <p:sp>
            <p:nvSpPr>
              <p:cNvPr id="21" name="圆角矩形 40">
                <a:extLst>
                  <a:ext uri="{FF2B5EF4-FFF2-40B4-BE49-F238E27FC236}">
                    <a16:creationId xmlns:a16="http://schemas.microsoft.com/office/drawing/2014/main" id="{48352982-28EB-0147-AC91-3BDD607340A9}"/>
                  </a:ext>
                </a:extLst>
              </p:cNvPr>
              <p:cNvSpPr/>
              <p:nvPr/>
            </p:nvSpPr>
            <p:spPr>
              <a:xfrm rot="2700000">
                <a:off x="5116195" y="2648639"/>
                <a:ext cx="1959610" cy="1953895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2540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1"/>
                </a:gradFill>
              </a:ln>
              <a:effectLst>
                <a:outerShdw blurRad="317500" dir="360000" sx="103000" sy="103000" algn="ctr" rotWithShape="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CA414C6E-670F-8D47-B208-626C0733E219}"/>
                  </a:ext>
                </a:extLst>
              </p:cNvPr>
              <p:cNvSpPr/>
              <p:nvPr/>
            </p:nvSpPr>
            <p:spPr>
              <a:xfrm>
                <a:off x="4454525" y="1974269"/>
                <a:ext cx="3302635" cy="3302635"/>
              </a:xfrm>
              <a:prstGeom prst="ellipse">
                <a:avLst/>
              </a:prstGeom>
              <a:noFill/>
              <a:ln w="38100">
                <a:gradFill>
                  <a:gsLst>
                    <a:gs pos="0">
                      <a:srgbClr val="249DFE"/>
                    </a:gs>
                    <a:gs pos="100000">
                      <a:srgbClr val="58BFB3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zh-CN" altLang="en-US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23" name="椭圆 22">
                <a:extLst>
                  <a:ext uri="{FF2B5EF4-FFF2-40B4-BE49-F238E27FC236}">
                    <a16:creationId xmlns:a16="http://schemas.microsoft.com/office/drawing/2014/main" id="{41822203-857D-B14B-8785-65150F2DAEDC}"/>
                  </a:ext>
                </a:extLst>
              </p:cNvPr>
              <p:cNvSpPr/>
              <p:nvPr/>
            </p:nvSpPr>
            <p:spPr>
              <a:xfrm>
                <a:off x="4668723" y="2203497"/>
                <a:ext cx="476106" cy="476106"/>
              </a:xfrm>
              <a:prstGeom prst="ellipse">
                <a:avLst/>
              </a:prstGeom>
              <a:gradFill>
                <a:gsLst>
                  <a:gs pos="100000">
                    <a:srgbClr val="58BFB3"/>
                  </a:gs>
                  <a:gs pos="0">
                    <a:srgbClr val="249DFE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zh-CN" alt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pic>
            <p:nvPicPr>
              <p:cNvPr id="24" name="图片 23">
                <a:extLst>
                  <a:ext uri="{FF2B5EF4-FFF2-40B4-BE49-F238E27FC236}">
                    <a16:creationId xmlns:a16="http://schemas.microsoft.com/office/drawing/2014/main" id="{9068CB88-3E27-A84E-8437-94B4AAD323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348577" y="2784626"/>
                <a:ext cx="1394454" cy="1424952"/>
              </a:xfrm>
              <a:prstGeom prst="rect">
                <a:avLst/>
              </a:prstGeom>
            </p:spPr>
          </p:pic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2A6D3B31-07B1-2747-8BDA-59EB7624A951}"/>
                  </a:ext>
                </a:extLst>
              </p:cNvPr>
              <p:cNvSpPr/>
              <p:nvPr/>
            </p:nvSpPr>
            <p:spPr>
              <a:xfrm>
                <a:off x="4236260" y="3387533"/>
                <a:ext cx="476106" cy="476106"/>
              </a:xfrm>
              <a:prstGeom prst="ellipse">
                <a:avLst/>
              </a:prstGeom>
              <a:gradFill>
                <a:gsLst>
                  <a:gs pos="100000">
                    <a:srgbClr val="58BFB3"/>
                  </a:gs>
                  <a:gs pos="0">
                    <a:srgbClr val="249DFE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zh-CN" alt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400A5319-49C3-8344-8745-AA9E870F4D6A}"/>
                  </a:ext>
                </a:extLst>
              </p:cNvPr>
              <p:cNvSpPr/>
              <p:nvPr/>
            </p:nvSpPr>
            <p:spPr>
              <a:xfrm>
                <a:off x="4668723" y="4516642"/>
                <a:ext cx="476106" cy="476106"/>
              </a:xfrm>
              <a:prstGeom prst="ellipse">
                <a:avLst/>
              </a:prstGeom>
              <a:gradFill>
                <a:gsLst>
                  <a:gs pos="100000">
                    <a:srgbClr val="58BFB3"/>
                  </a:gs>
                  <a:gs pos="0">
                    <a:srgbClr val="249DFE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zh-CN" alt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27" name="椭圆 26">
                <a:extLst>
                  <a:ext uri="{FF2B5EF4-FFF2-40B4-BE49-F238E27FC236}">
                    <a16:creationId xmlns:a16="http://schemas.microsoft.com/office/drawing/2014/main" id="{0BE60F01-65A7-A44B-BCC0-321FD12BFAEE}"/>
                  </a:ext>
                </a:extLst>
              </p:cNvPr>
              <p:cNvSpPr/>
              <p:nvPr/>
            </p:nvSpPr>
            <p:spPr>
              <a:xfrm>
                <a:off x="7070044" y="2203497"/>
                <a:ext cx="476106" cy="476106"/>
              </a:xfrm>
              <a:prstGeom prst="ellipse">
                <a:avLst/>
              </a:prstGeom>
              <a:gradFill>
                <a:gsLst>
                  <a:gs pos="100000">
                    <a:srgbClr val="58BFB3"/>
                  </a:gs>
                  <a:gs pos="0">
                    <a:srgbClr val="249DFE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zh-CN" alt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28" name="椭圆 27">
                <a:extLst>
                  <a:ext uri="{FF2B5EF4-FFF2-40B4-BE49-F238E27FC236}">
                    <a16:creationId xmlns:a16="http://schemas.microsoft.com/office/drawing/2014/main" id="{8115B6FB-F85E-3645-AED4-A38C3DABEE50}"/>
                  </a:ext>
                </a:extLst>
              </p:cNvPr>
              <p:cNvSpPr/>
              <p:nvPr/>
            </p:nvSpPr>
            <p:spPr>
              <a:xfrm>
                <a:off x="7070044" y="4516642"/>
                <a:ext cx="476106" cy="476106"/>
              </a:xfrm>
              <a:prstGeom prst="ellipse">
                <a:avLst/>
              </a:prstGeom>
              <a:gradFill>
                <a:gsLst>
                  <a:gs pos="100000">
                    <a:srgbClr val="58BFB3"/>
                  </a:gs>
                  <a:gs pos="0">
                    <a:srgbClr val="249DFE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zh-CN" alt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CE9E5495-098F-9141-8FEB-D56F3BED36BF}"/>
                </a:ext>
              </a:extLst>
            </p:cNvPr>
            <p:cNvSpPr/>
            <p:nvPr/>
          </p:nvSpPr>
          <p:spPr>
            <a:xfrm>
              <a:off x="3419872" y="1480959"/>
              <a:ext cx="2476719" cy="2476719"/>
            </a:xfrm>
            <a:prstGeom prst="ellipse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0036A7C8-68A2-8C4C-8B50-BDD780D4B4BF}"/>
                </a:ext>
              </a:extLst>
            </p:cNvPr>
            <p:cNvSpPr/>
            <p:nvPr/>
          </p:nvSpPr>
          <p:spPr>
            <a:xfrm>
              <a:off x="3535598" y="3331091"/>
              <a:ext cx="432000" cy="432000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8D3DE18B-77AA-1240-A515-5800EB9F0382}"/>
                </a:ext>
              </a:extLst>
            </p:cNvPr>
            <p:cNvSpPr/>
            <p:nvPr/>
          </p:nvSpPr>
          <p:spPr>
            <a:xfrm>
              <a:off x="5346291" y="3349198"/>
              <a:ext cx="432000" cy="432000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D274A58D-62ED-6045-8F73-EC847A2312A0}"/>
                </a:ext>
              </a:extLst>
            </p:cNvPr>
            <p:cNvSpPr/>
            <p:nvPr/>
          </p:nvSpPr>
          <p:spPr>
            <a:xfrm>
              <a:off x="5328184" y="1619986"/>
              <a:ext cx="432000" cy="432000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B2561553-3E2B-8B41-877A-63613EEF227F}"/>
                </a:ext>
              </a:extLst>
            </p:cNvPr>
            <p:cNvSpPr/>
            <p:nvPr/>
          </p:nvSpPr>
          <p:spPr>
            <a:xfrm>
              <a:off x="3532751" y="1615162"/>
              <a:ext cx="432000" cy="432000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B5B28671-FC31-FD4A-B870-2F9CC4896EC8}"/>
                </a:ext>
              </a:extLst>
            </p:cNvPr>
            <p:cNvSpPr/>
            <p:nvPr/>
          </p:nvSpPr>
          <p:spPr>
            <a:xfrm>
              <a:off x="3218727" y="2493645"/>
              <a:ext cx="432000" cy="432000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2" name="矩形 31">
            <a:extLst>
              <a:ext uri="{FF2B5EF4-FFF2-40B4-BE49-F238E27FC236}">
                <a16:creationId xmlns:a16="http://schemas.microsoft.com/office/drawing/2014/main" id="{2FE1F61A-D2BC-C845-A4AC-B5651B8416B9}"/>
              </a:ext>
            </a:extLst>
          </p:cNvPr>
          <p:cNvSpPr/>
          <p:nvPr/>
        </p:nvSpPr>
        <p:spPr>
          <a:xfrm>
            <a:off x="396910" y="778107"/>
            <a:ext cx="3909117" cy="457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800">
              <a:cs typeface="黑体" panose="0201060906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2954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182F9750-82AD-AA44-B5BF-7F1E3B77E5DA}"/>
              </a:ext>
            </a:extLst>
          </p:cNvPr>
          <p:cNvGrpSpPr/>
          <p:nvPr/>
        </p:nvGrpSpPr>
        <p:grpSpPr>
          <a:xfrm>
            <a:off x="2088062" y="1245208"/>
            <a:ext cx="8015875" cy="4197233"/>
            <a:chOff x="1156700" y="683130"/>
            <a:chExt cx="7290124" cy="3742825"/>
          </a:xfrm>
        </p:grpSpPr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65226774-18DF-964B-986E-D824C8D71500}"/>
                </a:ext>
              </a:extLst>
            </p:cNvPr>
            <p:cNvSpPr/>
            <p:nvPr/>
          </p:nvSpPr>
          <p:spPr>
            <a:xfrm>
              <a:off x="3006937" y="1416840"/>
              <a:ext cx="1134126" cy="106164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zh-CN" altLang="en-US" sz="1400" dirty="0">
                <a:solidFill>
                  <a:srgbClr val="1770BA"/>
                </a:solidFill>
                <a:cs typeface="+mn-ea"/>
                <a:sym typeface="+mn-lt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6934FDD1-F5C2-1645-B918-2A9839B93206}"/>
                </a:ext>
              </a:extLst>
            </p:cNvPr>
            <p:cNvSpPr txBox="1"/>
            <p:nvPr/>
          </p:nvSpPr>
          <p:spPr>
            <a:xfrm>
              <a:off x="3064636" y="1678414"/>
              <a:ext cx="1051265" cy="49402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kumimoji="1" lang="zh-CN" altLang="en-US" sz="18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海量</a:t>
              </a:r>
              <a:endParaRPr kumimoji="1" lang="en-US" altLang="zh-CN" sz="18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algn="ctr"/>
              <a:r>
                <a:rPr kumimoji="1" lang="zh-CN" altLang="en-US" sz="18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时序数据</a:t>
              </a:r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CB4F99E5-40B3-A14B-9216-7642221929CD}"/>
                </a:ext>
              </a:extLst>
            </p:cNvPr>
            <p:cNvSpPr/>
            <p:nvPr/>
          </p:nvSpPr>
          <p:spPr>
            <a:xfrm>
              <a:off x="4796586" y="2026763"/>
              <a:ext cx="1134126" cy="106164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zh-CN" altLang="en-US" sz="1400" dirty="0">
                <a:solidFill>
                  <a:srgbClr val="1770BA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A5B2DE0C-BFE9-4446-AB6D-37C94846D1C5}"/>
                </a:ext>
              </a:extLst>
            </p:cNvPr>
            <p:cNvSpPr txBox="1"/>
            <p:nvPr/>
          </p:nvSpPr>
          <p:spPr>
            <a:xfrm>
              <a:off x="5055744" y="2320349"/>
              <a:ext cx="615809" cy="49402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kumimoji="1" lang="zh-CN" altLang="en-US" sz="18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水平</a:t>
              </a:r>
              <a:endParaRPr kumimoji="1" lang="en-US" altLang="zh-CN" sz="18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algn="ctr"/>
              <a:r>
                <a:rPr kumimoji="1" lang="zh-CN" altLang="en-US" sz="18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扩展</a:t>
              </a:r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5F27B2CA-6574-B145-ABC3-5FB6243720B6}"/>
                </a:ext>
              </a:extLst>
            </p:cNvPr>
            <p:cNvSpPr/>
            <p:nvPr/>
          </p:nvSpPr>
          <p:spPr>
            <a:xfrm>
              <a:off x="3319308" y="2898427"/>
              <a:ext cx="1134126" cy="106164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zh-CN" altLang="en-US" sz="1400" dirty="0">
                <a:solidFill>
                  <a:srgbClr val="1770BA"/>
                </a:solidFill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B29B3A9A-D9DC-FF42-A10A-FEED0EDA6C3E}"/>
                </a:ext>
              </a:extLst>
            </p:cNvPr>
            <p:cNvSpPr txBox="1"/>
            <p:nvPr/>
          </p:nvSpPr>
          <p:spPr>
            <a:xfrm>
              <a:off x="3453244" y="3320625"/>
              <a:ext cx="866252" cy="24701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kumimoji="1" lang="zh-CN" altLang="en-US" sz="18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高基数</a:t>
              </a:r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10D61BFE-D9F9-4645-A5F1-4E3D65110FB6}"/>
                </a:ext>
              </a:extLst>
            </p:cNvPr>
            <p:cNvSpPr/>
            <p:nvPr/>
          </p:nvSpPr>
          <p:spPr>
            <a:xfrm>
              <a:off x="4340000" y="683130"/>
              <a:ext cx="1134126" cy="1061649"/>
            </a:xfrm>
            <a:prstGeom prst="ellips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400" kern="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3E0BC152-E59A-FE4E-B1D8-D8A6A60DE441}"/>
                </a:ext>
              </a:extLst>
            </p:cNvPr>
            <p:cNvSpPr txBox="1"/>
            <p:nvPr/>
          </p:nvSpPr>
          <p:spPr>
            <a:xfrm>
              <a:off x="4607875" y="966944"/>
              <a:ext cx="598376" cy="49402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kumimoji="1" lang="zh-CN" altLang="en-US" sz="18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辅助</a:t>
              </a:r>
              <a:endParaRPr kumimoji="1" lang="en-US" altLang="zh-CN" sz="18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algn="ctr"/>
              <a:r>
                <a:rPr kumimoji="1" lang="zh-CN" altLang="en-US" sz="18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决策</a:t>
              </a:r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EF307D9F-C26E-1746-A194-69E4247BCC21}"/>
                </a:ext>
              </a:extLst>
            </p:cNvPr>
            <p:cNvSpPr/>
            <p:nvPr/>
          </p:nvSpPr>
          <p:spPr>
            <a:xfrm>
              <a:off x="2358878" y="2793248"/>
              <a:ext cx="645894" cy="645894"/>
            </a:xfrm>
            <a:prstGeom prst="ellipse">
              <a:avLst/>
            </a:prstGeom>
            <a:gradFill>
              <a:gsLst>
                <a:gs pos="30000">
                  <a:srgbClr val="C00000">
                    <a:alpha val="0"/>
                  </a:srgbClr>
                </a:gs>
                <a:gs pos="100000">
                  <a:srgbClr val="C00000">
                    <a:alpha val="17000"/>
                  </a:srgbClr>
                </a:gs>
              </a:gsLst>
              <a:path path="circle">
                <a:fillToRect l="50000" t="50000" r="50000" b="5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783">
                <a:defRPr/>
              </a:pPr>
              <a:endParaRPr lang="zh-CN" altLang="en-US" sz="1350" kern="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D1A851B4-A699-FD47-916C-7D1DE14BF5F9}"/>
                </a:ext>
              </a:extLst>
            </p:cNvPr>
            <p:cNvSpPr/>
            <p:nvPr/>
          </p:nvSpPr>
          <p:spPr>
            <a:xfrm>
              <a:off x="7931044" y="3088413"/>
              <a:ext cx="515780" cy="515780"/>
            </a:xfrm>
            <a:prstGeom prst="ellipse">
              <a:avLst/>
            </a:prstGeom>
            <a:gradFill>
              <a:gsLst>
                <a:gs pos="30000">
                  <a:srgbClr val="C00000">
                    <a:alpha val="0"/>
                  </a:srgbClr>
                </a:gs>
                <a:gs pos="100000">
                  <a:srgbClr val="C00000">
                    <a:alpha val="17000"/>
                  </a:srgbClr>
                </a:gs>
              </a:gsLst>
              <a:path path="circle">
                <a:fillToRect l="50000" t="50000" r="50000" b="5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783">
                <a:defRPr/>
              </a:pPr>
              <a:endParaRPr lang="zh-CN" altLang="en-US" sz="1350" kern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55AD6655-CF35-0245-BA79-7FBAA9CF8CCD}"/>
                </a:ext>
              </a:extLst>
            </p:cNvPr>
            <p:cNvSpPr/>
            <p:nvPr/>
          </p:nvSpPr>
          <p:spPr>
            <a:xfrm>
              <a:off x="5821085" y="1268238"/>
              <a:ext cx="573617" cy="573617"/>
            </a:xfrm>
            <a:prstGeom prst="ellipse">
              <a:avLst/>
            </a:prstGeom>
            <a:gradFill>
              <a:gsLst>
                <a:gs pos="30000">
                  <a:srgbClr val="C00000">
                    <a:alpha val="0"/>
                  </a:srgbClr>
                </a:gs>
                <a:gs pos="100000">
                  <a:srgbClr val="C00000">
                    <a:alpha val="17000"/>
                  </a:srgbClr>
                </a:gs>
              </a:gsLst>
              <a:path path="circle">
                <a:fillToRect l="50000" t="50000" r="50000" b="5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783">
                <a:defRPr/>
              </a:pPr>
              <a:endParaRPr lang="zh-CN" altLang="en-US" sz="1350" kern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514DCBF4-AE54-264A-897A-DA4992601339}"/>
                </a:ext>
              </a:extLst>
            </p:cNvPr>
            <p:cNvSpPr/>
            <p:nvPr/>
          </p:nvSpPr>
          <p:spPr>
            <a:xfrm>
              <a:off x="6650099" y="1050651"/>
              <a:ext cx="1134126" cy="1061649"/>
            </a:xfrm>
            <a:prstGeom prst="ellips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400" kern="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18DD58CE-0E2D-C744-91C7-A2E89F52BE3C}"/>
                </a:ext>
              </a:extLst>
            </p:cNvPr>
            <p:cNvSpPr/>
            <p:nvPr/>
          </p:nvSpPr>
          <p:spPr>
            <a:xfrm>
              <a:off x="6243878" y="2795708"/>
              <a:ext cx="1134126" cy="106164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400" kern="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4FABDFD8-2A66-1442-8256-8D56E3D9E861}"/>
                </a:ext>
              </a:extLst>
            </p:cNvPr>
            <p:cNvSpPr/>
            <p:nvPr/>
          </p:nvSpPr>
          <p:spPr>
            <a:xfrm>
              <a:off x="4716016" y="3364306"/>
              <a:ext cx="1134126" cy="1061649"/>
            </a:xfrm>
            <a:prstGeom prst="ellips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400" kern="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EEBE6354-5277-8346-ABCC-64D850595AA8}"/>
                </a:ext>
              </a:extLst>
            </p:cNvPr>
            <p:cNvSpPr/>
            <p:nvPr/>
          </p:nvSpPr>
          <p:spPr>
            <a:xfrm>
              <a:off x="1156700" y="3188672"/>
              <a:ext cx="1134126" cy="1061649"/>
            </a:xfrm>
            <a:prstGeom prst="ellips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400" kern="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BBD1C524-DF61-B548-81F0-D865B2378F44}"/>
                </a:ext>
              </a:extLst>
            </p:cNvPr>
            <p:cNvSpPr/>
            <p:nvPr/>
          </p:nvSpPr>
          <p:spPr>
            <a:xfrm>
              <a:off x="1378080" y="1475423"/>
              <a:ext cx="1134126" cy="1061649"/>
            </a:xfrm>
            <a:prstGeom prst="ellips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400" kern="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AEAAC7F5-A17C-904E-A043-5F875A1564FE}"/>
                </a:ext>
              </a:extLst>
            </p:cNvPr>
            <p:cNvSpPr txBox="1"/>
            <p:nvPr/>
          </p:nvSpPr>
          <p:spPr>
            <a:xfrm>
              <a:off x="1645954" y="1749763"/>
              <a:ext cx="598376" cy="49402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kumimoji="1" lang="zh-CN" altLang="en-US" sz="18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趋势</a:t>
              </a:r>
              <a:endParaRPr kumimoji="1" lang="en-US" altLang="zh-CN" sz="18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algn="ctr"/>
              <a:r>
                <a:rPr kumimoji="1" lang="zh-CN" altLang="en-US" sz="18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分析</a:t>
              </a: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42C73F49-CCC0-0C40-9D5D-E68BC8D2EBAB}"/>
                </a:ext>
              </a:extLst>
            </p:cNvPr>
            <p:cNvSpPr txBox="1"/>
            <p:nvPr/>
          </p:nvSpPr>
          <p:spPr>
            <a:xfrm>
              <a:off x="6917973" y="1348830"/>
              <a:ext cx="598376" cy="49402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kumimoji="1" lang="zh-CN" altLang="en-US" sz="18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实时</a:t>
              </a:r>
              <a:endParaRPr kumimoji="1" lang="en-US" altLang="zh-CN" sz="18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algn="ctr"/>
              <a:r>
                <a:rPr kumimoji="1" lang="zh-CN" altLang="en-US" sz="18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控制</a:t>
              </a: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2DE01EE6-F70C-8E47-8EF8-E4A69A6CD6C4}"/>
                </a:ext>
              </a:extLst>
            </p:cNvPr>
            <p:cNvSpPr txBox="1"/>
            <p:nvPr/>
          </p:nvSpPr>
          <p:spPr>
            <a:xfrm>
              <a:off x="6445494" y="3117296"/>
              <a:ext cx="730894" cy="49402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kumimoji="1" lang="zh-CN" altLang="en-US" sz="18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云边端</a:t>
              </a:r>
              <a:endParaRPr kumimoji="1" lang="en-US" altLang="zh-CN" sz="18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algn="ctr"/>
              <a:r>
                <a:rPr kumimoji="1" lang="zh-CN" altLang="en-US" sz="18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协同</a:t>
              </a: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17D075C5-0898-4049-9CD5-E3F33B4A6EB1}"/>
                </a:ext>
              </a:extLst>
            </p:cNvPr>
            <p:cNvSpPr txBox="1"/>
            <p:nvPr/>
          </p:nvSpPr>
          <p:spPr>
            <a:xfrm>
              <a:off x="1207012" y="3535396"/>
              <a:ext cx="1037318" cy="49402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kumimoji="1" lang="zh-CN" altLang="en-US" sz="18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关系数据融合</a:t>
              </a: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CD3F431B-9E30-D143-A471-42CDBCC778C0}"/>
                </a:ext>
              </a:extLst>
            </p:cNvPr>
            <p:cNvSpPr txBox="1"/>
            <p:nvPr/>
          </p:nvSpPr>
          <p:spPr>
            <a:xfrm>
              <a:off x="4878635" y="3713065"/>
              <a:ext cx="833723" cy="49402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kumimoji="1" lang="zh-CN" altLang="en-US" sz="18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开发者</a:t>
              </a:r>
              <a:endParaRPr kumimoji="1" lang="en-US" altLang="zh-CN" sz="18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algn="ctr"/>
              <a:r>
                <a:rPr kumimoji="1" lang="zh-CN" altLang="en-US" sz="18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生态</a:t>
              </a:r>
            </a:p>
          </p:txBody>
        </p:sp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94CF1D58-90C3-6946-8E6E-EDF9FDC65F59}"/>
              </a:ext>
            </a:extLst>
          </p:cNvPr>
          <p:cNvSpPr txBox="1"/>
          <p:nvPr/>
        </p:nvSpPr>
        <p:spPr>
          <a:xfrm>
            <a:off x="396911" y="259293"/>
            <a:ext cx="2350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时序，超越时序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51A36EC4-3FAA-7747-B09D-2F666850ECF5}"/>
              </a:ext>
            </a:extLst>
          </p:cNvPr>
          <p:cNvSpPr/>
          <p:nvPr/>
        </p:nvSpPr>
        <p:spPr>
          <a:xfrm flipV="1">
            <a:off x="396910" y="763822"/>
            <a:ext cx="2560603" cy="571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800">
              <a:cs typeface="黑体" panose="0201060906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3622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37ef33ad-325e-480b-bfea-46684073dd51"/>
  <p:tag name="COMMONDATA" val="eyJoZGlkIjoiOGU3NzUzOGI1MzE5NDVhYzhlYTAxN2E5YWM2ZDEzN2U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969</TotalTime>
  <Words>1049</Words>
  <Application>Microsoft Office PowerPoint</Application>
  <PresentationFormat>宽屏</PresentationFormat>
  <Paragraphs>291</Paragraphs>
  <Slides>21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5" baseType="lpstr">
      <vt:lpstr>Helvetica Neue</vt:lpstr>
      <vt:lpstr>Helvetica Neue Medium</vt:lpstr>
      <vt:lpstr>Raleway</vt:lpstr>
      <vt:lpstr>Speak Pro</vt:lpstr>
      <vt:lpstr>阿里巴巴普惠体 R</vt:lpstr>
      <vt:lpstr>等线</vt:lpstr>
      <vt:lpstr>黑体</vt:lpstr>
      <vt:lpstr>Microsoft YaHei</vt:lpstr>
      <vt:lpstr>Microsoft YaHei</vt:lpstr>
      <vt:lpstr>Arial</vt:lpstr>
      <vt:lpstr>Helvetica</vt:lpstr>
      <vt:lpstr>Times New Roman</vt:lpstr>
      <vt:lpstr>Wingdings</vt:lpstr>
      <vt:lpstr>Office 主题​​</vt:lpstr>
      <vt:lpstr>万物互联， 探索新一代数据底座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开源助力创新 创新推进产业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第七届中国开源年会 通用PPT模板</dc:title>
  <dc:creator>Teatee Grace</dc:creator>
  <cp:lastModifiedBy>Lesca Li (李佳)-浪潮数据库</cp:lastModifiedBy>
  <cp:revision>80</cp:revision>
  <dcterms:created xsi:type="dcterms:W3CDTF">2022-06-28T09:26:00Z</dcterms:created>
  <dcterms:modified xsi:type="dcterms:W3CDTF">2023-10-26T05:34:53Z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C8A33F8E81B9421595D2527E982A8F26_13</vt:lpwstr>
  </property>
  <property fmtid="{D5CDD505-2E9C-101B-9397-08002B2CF9AE}" pid="3" name="KSOProductBuildVer">
    <vt:lpwstr>2052-11.1.0.12155</vt:lpwstr>
  </property>
</Properties>
</file>