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2.xml" ContentType="application/vnd.openxmlformats-officedocument.theme+xml"/>
  <Override PartName="/ppt/tags/tag3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844" r:id="rId4"/>
    <p:sldId id="850" r:id="rId5"/>
    <p:sldId id="852" r:id="rId6"/>
    <p:sldId id="851" r:id="rId7"/>
    <p:sldId id="853" r:id="rId8"/>
    <p:sldId id="854" r:id="rId9"/>
    <p:sldId id="845" r:id="rId10"/>
    <p:sldId id="860" r:id="rId11"/>
    <p:sldId id="862" r:id="rId12"/>
    <p:sldId id="861" r:id="rId13"/>
    <p:sldId id="857" r:id="rId14"/>
    <p:sldId id="859" r:id="rId15"/>
    <p:sldId id="846" r:id="rId16"/>
    <p:sldId id="863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185"/>
    <a:srgbClr val="A5D7F2"/>
    <a:srgbClr val="FFE5CB"/>
    <a:srgbClr val="6EAAC6"/>
    <a:srgbClr val="5AB0D8"/>
    <a:srgbClr val="36A9E3"/>
    <a:srgbClr val="B7DFF4"/>
    <a:srgbClr val="3B87B0"/>
    <a:srgbClr val="FFF0E1"/>
    <a:srgbClr val="FFD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137" d="100"/>
          <a:sy n="137" d="100"/>
        </p:scale>
        <p:origin x="1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C20CB-3250-4EB1-88FD-D95887C63C53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F1ADF-B09C-4EA2-B027-1DD176C989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973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888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714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090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384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9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8.xml"/><Relationship Id="rId7" Type="http://schemas.openxmlformats.org/officeDocument/2006/relationships/image" Target="../media/image6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6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2.png"/><Relationship Id="rId2" Type="http://schemas.openxmlformats.org/officeDocument/2006/relationships/tags" Target="../tags/tag21.xml"/><Relationship Id="rId16" Type="http://schemas.openxmlformats.org/officeDocument/2006/relationships/image" Target="../media/image5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image" Target="../media/image10.png"/><Relationship Id="rId10" Type="http://schemas.openxmlformats.org/officeDocument/2006/relationships/tags" Target="../tags/tag29.xml"/><Relationship Id="rId19" Type="http://schemas.openxmlformats.org/officeDocument/2006/relationships/image" Target="../media/image7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56920" y="2160905"/>
            <a:ext cx="6134735" cy="1325880"/>
          </a:xfrm>
        </p:spPr>
        <p:txBody>
          <a:bodyPr/>
          <a:lstStyle>
            <a:lvl1pPr>
              <a:def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zh-CN" altLang="en-US"/>
              <a:t>单击此处编辑</a:t>
            </a:r>
            <a:br>
              <a:rPr lang="zh-CN" altLang="en-US"/>
            </a:br>
            <a:r>
              <a:rPr lang="zh-CN" altLang="en-US"/>
              <a:t>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200" y="534670"/>
            <a:ext cx="1807845" cy="608965"/>
          </a:xfrm>
          <a:prstGeom prst="rect">
            <a:avLst/>
          </a:prstGeom>
        </p:spPr>
      </p:pic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756920" y="3779520"/>
            <a:ext cx="6135370" cy="866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4">
            <a:alphaModFix amt="23000"/>
          </a:blip>
          <a:stretch>
            <a:fillRect/>
          </a:stretch>
        </p:blipFill>
        <p:spPr>
          <a:xfrm>
            <a:off x="3669665" y="-635"/>
            <a:ext cx="8421370" cy="6858000"/>
          </a:xfrm>
          <a:prstGeom prst="rect">
            <a:avLst/>
          </a:prstGeom>
        </p:spPr>
      </p:pic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38160" y="2495550"/>
            <a:ext cx="3727450" cy="4387215"/>
          </a:xfrm>
          <a:prstGeom prst="rect">
            <a:avLst/>
          </a:prstGeom>
        </p:spPr>
      </p:pic>
      <p:sp>
        <p:nvSpPr>
          <p:cNvPr id="8" name="内容占位符 7"/>
          <p:cNvSpPr>
            <a:spLocks noGrp="1"/>
          </p:cNvSpPr>
          <p:nvPr>
            <p:ph idx="13"/>
          </p:nvPr>
        </p:nvSpPr>
        <p:spPr>
          <a:xfrm>
            <a:off x="838200" y="561340"/>
            <a:ext cx="6901815" cy="561594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23" name="图片 22" descr="小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33100" y="3560445"/>
            <a:ext cx="547370" cy="617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9" name="椭圆 8"/>
          <p:cNvSpPr/>
          <p:nvPr userDrawn="1">
            <p:custDataLst>
              <p:tags r:id="rId2"/>
            </p:custDataLst>
          </p:nvPr>
        </p:nvSpPr>
        <p:spPr>
          <a:xfrm rot="5400000">
            <a:off x="1524000" y="1546860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3"/>
            </p:custDataLst>
          </p:nvPr>
        </p:nvSpPr>
        <p:spPr>
          <a:xfrm rot="19860000">
            <a:off x="7407275" y="5708015"/>
            <a:ext cx="220345" cy="220345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16E5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 descr="山3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352915" y="5782310"/>
            <a:ext cx="3825875" cy="1066165"/>
          </a:xfrm>
          <a:prstGeom prst="rect">
            <a:avLst/>
          </a:prstGeom>
        </p:spPr>
      </p:pic>
      <p:pic>
        <p:nvPicPr>
          <p:cNvPr id="41" name="图片 40" descr="山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>
            <a:off x="635" y="4455160"/>
            <a:ext cx="2573020" cy="2484755"/>
          </a:xfrm>
          <a:prstGeom prst="rect">
            <a:avLst/>
          </a:prstGeom>
        </p:spPr>
      </p:pic>
      <p:sp>
        <p:nvSpPr>
          <p:cNvPr id="6" name="椭圆 5"/>
          <p:cNvSpPr/>
          <p:nvPr userDrawn="1">
            <p:custDataLst>
              <p:tags r:id="rId5"/>
            </p:custDataLst>
          </p:nvPr>
        </p:nvSpPr>
        <p:spPr>
          <a:xfrm rot="15300000">
            <a:off x="11108690" y="208153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pic>
        <p:nvPicPr>
          <p:cNvPr id="14" name="图片 13" descr="山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01355" y="5865495"/>
            <a:ext cx="3562350" cy="992505"/>
          </a:xfrm>
          <a:prstGeom prst="rect">
            <a:avLst/>
          </a:prstGeom>
        </p:spPr>
      </p:pic>
      <p:pic>
        <p:nvPicPr>
          <p:cNvPr id="20" name="图片 19" descr="山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8485" y="4309110"/>
            <a:ext cx="1453515" cy="2548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rcRect r="57922" b="63188"/>
          <a:stretch>
            <a:fillRect/>
          </a:stretch>
        </p:blipFill>
        <p:spPr>
          <a:xfrm>
            <a:off x="9862820" y="4866005"/>
            <a:ext cx="1934845" cy="1991995"/>
          </a:xfrm>
          <a:prstGeom prst="rect">
            <a:avLst/>
          </a:prstGeom>
        </p:spPr>
      </p:pic>
      <p:pic>
        <p:nvPicPr>
          <p:cNvPr id="42" name="图片 41" descr="山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-104775" y="5579110"/>
            <a:ext cx="3269615" cy="2165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45185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445185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7" name="图片 6" descr="山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52915" y="5791835"/>
            <a:ext cx="3825875" cy="1066165"/>
          </a:xfrm>
          <a:prstGeom prst="rect">
            <a:avLst/>
          </a:prstGeom>
        </p:spPr>
      </p:pic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2"/>
            </p:custDataLst>
          </p:nvPr>
        </p:nvSpPr>
        <p:spPr>
          <a:xfrm rot="19860000">
            <a:off x="11713845" y="2876550"/>
            <a:ext cx="220345" cy="220345"/>
          </a:xfrm>
          <a:prstGeom prst="ellipse">
            <a:avLst/>
          </a:prstGeom>
          <a:gradFill>
            <a:gsLst>
              <a:gs pos="0">
                <a:srgbClr val="FFD3A7"/>
              </a:gs>
              <a:gs pos="71000">
                <a:srgbClr val="FFAF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3"/>
            </p:custDataLst>
          </p:nvPr>
        </p:nvSpPr>
        <p:spPr>
          <a:xfrm rot="5400000">
            <a:off x="7940040" y="365125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>
            <p:custDataLst>
              <p:tags r:id="rId4"/>
            </p:custDataLst>
          </p:nvPr>
        </p:nvSpPr>
        <p:spPr>
          <a:xfrm rot="15300000">
            <a:off x="1004570" y="389128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0"/>
          <p:cNvSpPr/>
          <p:nvPr userDrawn="1">
            <p:custDataLst>
              <p:tags r:id="rId1"/>
            </p:custDataLst>
          </p:nvPr>
        </p:nvSpPr>
        <p:spPr>
          <a:xfrm>
            <a:off x="1011945" y="3774594"/>
            <a:ext cx="2672080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微信公众号：开源社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视频号：开源社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新浪微博：开源社</a:t>
            </a:r>
          </a:p>
          <a:p>
            <a:pPr algn="l">
              <a:lnSpc>
                <a:spcPct val="150000"/>
              </a:lnSpc>
            </a:pP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站：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KAIYUANSHE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" name="Rectangle 50"/>
          <p:cNvSpPr/>
          <p:nvPr userDrawn="1">
            <p:custDataLst>
              <p:tags r:id="rId2"/>
            </p:custDataLst>
          </p:nvPr>
        </p:nvSpPr>
        <p:spPr>
          <a:xfrm>
            <a:off x="4531809" y="3774594"/>
            <a:ext cx="2405380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简书：开源社</a:t>
            </a:r>
          </a:p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头条：开源社</a:t>
            </a: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Facebook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 sz="1400" kern="17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KaiyuansheChina</a:t>
            </a:r>
            <a:endParaRPr lang="en-US" altLang="zh-CN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Twitter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：开源社</a:t>
            </a: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8078470" y="3173095"/>
            <a:ext cx="1470025" cy="2292130"/>
            <a:chOff x="15532" y="5341"/>
            <a:chExt cx="2488" cy="3878"/>
          </a:xfrm>
        </p:grpSpPr>
        <p:sp>
          <p:nvSpPr>
            <p:cNvPr id="5" name="矩形 4"/>
            <p:cNvSpPr/>
            <p:nvPr>
              <p:custDataLst>
                <p:tags r:id="rId10"/>
              </p:custDataLst>
            </p:nvPr>
          </p:nvSpPr>
          <p:spPr>
            <a:xfrm>
              <a:off x="15583" y="6358"/>
              <a:ext cx="2371" cy="2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>
              <p:custDataLst>
                <p:tags r:id="rId11"/>
              </p:custDataLst>
            </p:nvPr>
          </p:nvSpPr>
          <p:spPr>
            <a:xfrm>
              <a:off x="15532" y="8804"/>
              <a:ext cx="2488" cy="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rgbClr val="445185"/>
                  </a:solidFill>
                  <a:latin typeface="黑体" panose="02010609060101010101" charset="-122"/>
                  <a:ea typeface="黑体" panose="02010609060101010101" charset="-122"/>
                </a:rPr>
                <a:t>扫码关注开源社公众号</a:t>
              </a:r>
            </a:p>
          </p:txBody>
        </p:sp>
        <p:pic>
          <p:nvPicPr>
            <p:cNvPr id="38" name="图片 37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2" y="6380"/>
              <a:ext cx="2334" cy="2334"/>
            </a:xfrm>
            <a:prstGeom prst="rect">
              <a:avLst/>
            </a:prstGeom>
          </p:spPr>
        </p:pic>
        <p:pic>
          <p:nvPicPr>
            <p:cNvPr id="14" name="图片 13" descr="小O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 rot="20940000">
              <a:off x="16312" y="5341"/>
              <a:ext cx="980" cy="1105"/>
            </a:xfrm>
            <a:prstGeom prst="rect">
              <a:avLst/>
            </a:prstGeom>
          </p:spPr>
        </p:pic>
      </p:grp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4"/>
            </p:custDataLst>
          </p:nvPr>
        </p:nvSpPr>
        <p:spPr>
          <a:xfrm rot="1980000">
            <a:off x="7983220" y="1541780"/>
            <a:ext cx="300355" cy="306705"/>
          </a:xfrm>
          <a:prstGeom prst="ellipse">
            <a:avLst/>
          </a:prstGeom>
          <a:gradFill>
            <a:gsLst>
              <a:gs pos="10000">
                <a:srgbClr val="A5D7F2"/>
              </a:gs>
              <a:gs pos="84000">
                <a:srgbClr val="36A9E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 userDrawn="1">
            <p:custDataLst>
              <p:tags r:id="rId5"/>
            </p:custDataLst>
          </p:nvPr>
        </p:nvSpPr>
        <p:spPr>
          <a:xfrm rot="15300000">
            <a:off x="11022330" y="2157730"/>
            <a:ext cx="292100" cy="292100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山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 flipH="1">
            <a:off x="-706755" y="5791835"/>
            <a:ext cx="3825875" cy="1066165"/>
          </a:xfrm>
          <a:prstGeom prst="rect">
            <a:avLst/>
          </a:prstGeom>
        </p:spPr>
      </p:pic>
      <p:sp>
        <p:nvSpPr>
          <p:cNvPr id="15" name="椭圆 14"/>
          <p:cNvSpPr/>
          <p:nvPr userDrawn="1">
            <p:custDataLst>
              <p:tags r:id="rId7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 descr="山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738485" y="4728210"/>
            <a:ext cx="1453515" cy="254889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9"/>
            </p:custDataLst>
          </p:nvPr>
        </p:nvSpPr>
        <p:spPr>
          <a:xfrm>
            <a:off x="9926955" y="5224380"/>
            <a:ext cx="14700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扫码添加讲师联系方式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1012190" y="830580"/>
            <a:ext cx="5925820" cy="246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5" name="文本框 24"/>
          <p:cNvSpPr txBox="1"/>
          <p:nvPr userDrawn="1">
            <p:custDataLst>
              <p:tags r:id="rId9"/>
            </p:custDataLst>
          </p:nvPr>
        </p:nvSpPr>
        <p:spPr>
          <a:xfrm>
            <a:off x="3466187" y="6219374"/>
            <a:ext cx="2514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 </a:t>
            </a:r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第八届中国开源年会</a:t>
            </a:r>
          </a:p>
        </p:txBody>
      </p:sp>
      <p:sp>
        <p:nvSpPr>
          <p:cNvPr id="26" name="文本框 25"/>
          <p:cNvSpPr txBox="1"/>
          <p:nvPr userDrawn="1">
            <p:custDataLst>
              <p:tags r:id="rId10"/>
            </p:custDataLst>
          </p:nvPr>
        </p:nvSpPr>
        <p:spPr>
          <a:xfrm>
            <a:off x="5836920" y="6210662"/>
            <a:ext cx="22052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开源：川流不息、山海相映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3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10" Type="http://schemas.openxmlformats.org/officeDocument/2006/relationships/image" Target="../media/image35.png"/><Relationship Id="rId4" Type="http://schemas.openxmlformats.org/officeDocument/2006/relationships/tags" Target="../tags/tag37.xml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56920" y="2160905"/>
            <a:ext cx="7946813" cy="1325880"/>
          </a:xfrm>
        </p:spPr>
        <p:txBody>
          <a:bodyPr>
            <a:normAutofit/>
          </a:bodyPr>
          <a:lstStyle/>
          <a:p>
            <a:r>
              <a:rPr lang="zh-CN" altLang="en-US" dirty="0"/>
              <a:t>云原生微服务治理技术朝无代理架构的演进之路</a:t>
            </a:r>
          </a:p>
        </p:txBody>
      </p:sp>
      <p:sp>
        <p:nvSpPr>
          <p:cNvPr id="14" name="副标题 13"/>
          <p:cNvSpPr>
            <a:spLocks noGrp="1"/>
          </p:cNvSpPr>
          <p:nvPr>
            <p:ph type="subTitle" idx="4294967295"/>
          </p:nvPr>
        </p:nvSpPr>
        <p:spPr>
          <a:xfrm>
            <a:off x="756920" y="3799840"/>
            <a:ext cx="6416040" cy="482600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363E7D"/>
                </a:solidFill>
                <a:cs typeface="黑体" panose="02010609060101010101" charset="-122"/>
              </a:rPr>
              <a:t>栾文飞 华为云 </a:t>
            </a:r>
            <a:r>
              <a:rPr lang="en-US" altLang="zh-CN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 Sermant</a:t>
            </a:r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图片 142">
            <a:extLst>
              <a:ext uri="{FF2B5EF4-FFF2-40B4-BE49-F238E27FC236}">
                <a16:creationId xmlns:a16="http://schemas.microsoft.com/office/drawing/2014/main" id="{2C17686F-25B4-4B50-9DED-2D292FFBD9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6" y="3607368"/>
            <a:ext cx="3255060" cy="228233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4" name="图片 143">
            <a:extLst>
              <a:ext uri="{FF2B5EF4-FFF2-40B4-BE49-F238E27FC236}">
                <a16:creationId xmlns:a16="http://schemas.microsoft.com/office/drawing/2014/main" id="{BFDBBA86-C888-49BD-844E-7B2C24A987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608" y="3633808"/>
            <a:ext cx="3563462" cy="228233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5" name="object 7">
            <a:extLst>
              <a:ext uri="{FF2B5EF4-FFF2-40B4-BE49-F238E27FC236}">
                <a16:creationId xmlns:a16="http://schemas.microsoft.com/office/drawing/2014/main" id="{82C2E0C5-9C35-4E9B-8A55-C3D3EBB00564}"/>
              </a:ext>
            </a:extLst>
          </p:cNvPr>
          <p:cNvSpPr txBox="1"/>
          <p:nvPr/>
        </p:nvSpPr>
        <p:spPr>
          <a:xfrm>
            <a:off x="525003" y="1401299"/>
            <a:ext cx="5049526" cy="981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71120" indent="-285750" defTabSz="457200" hangingPunct="1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200" b="1" kern="1200" dirty="0">
                <a:solidFill>
                  <a:prstClr val="black"/>
                </a:solidFill>
                <a:latin typeface="微软雅黑" panose="020B0503020204020204" pitchFamily="34" charset="-122"/>
                <a:ea typeface="FZLanTingHeiS-L-GB" panose="02000000000000000000"/>
                <a:cs typeface="宋体" panose="02010600030101010101" pitchFamily="2" charset="-122"/>
              </a:rPr>
              <a:t>面向</a:t>
            </a:r>
            <a:r>
              <a:rPr lang="en-US" altLang="zh-CN" sz="2200" b="1" kern="1200" dirty="0">
                <a:solidFill>
                  <a:prstClr val="black"/>
                </a:solidFill>
                <a:latin typeface="微软雅黑" panose="020B0503020204020204" pitchFamily="34" charset="-122"/>
                <a:ea typeface="FZLanTingHeiS-L-GB" panose="02000000000000000000"/>
                <a:cs typeface="宋体" panose="02010600030101010101" pitchFamily="2" charset="-122"/>
              </a:rPr>
              <a:t>AOP</a:t>
            </a:r>
            <a:r>
              <a:rPr lang="zh-CN" altLang="en-US" sz="2200" b="1" kern="1200" dirty="0">
                <a:solidFill>
                  <a:prstClr val="black"/>
                </a:solidFill>
                <a:latin typeface="微软雅黑" panose="020B0503020204020204" pitchFamily="34" charset="-122"/>
                <a:ea typeface="FZLanTingHeiS-L-GB" panose="02000000000000000000"/>
                <a:cs typeface="宋体" panose="02010600030101010101" pitchFamily="2" charset="-122"/>
              </a:rPr>
              <a:t>的服务治理能力注入</a:t>
            </a:r>
            <a:endParaRPr lang="en-US" altLang="zh-CN" sz="2200" b="1" kern="1200" dirty="0">
              <a:solidFill>
                <a:prstClr val="black"/>
              </a:solidFill>
              <a:latin typeface="微软雅黑" panose="020B0503020204020204" pitchFamily="34" charset="-122"/>
              <a:ea typeface="FZLanTingHeiS-L-GB" panose="02000000000000000000"/>
              <a:cs typeface="宋体" panose="02010600030101010101" pitchFamily="2" charset="-122"/>
            </a:endParaRPr>
          </a:p>
          <a:p>
            <a:pPr marL="298450" marR="71120" indent="-285750" defTabSz="457200" hangingPunct="1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200" b="1" kern="1200" dirty="0">
                <a:solidFill>
                  <a:prstClr val="black"/>
                </a:solidFill>
                <a:latin typeface="微软雅黑" panose="020B0503020204020204" pitchFamily="34" charset="-122"/>
                <a:ea typeface="FZLanTingHeiS-L-GB" panose="02000000000000000000"/>
                <a:cs typeface="宋体" panose="02010600030101010101" pitchFamily="2" charset="-122"/>
              </a:rPr>
              <a:t>无独立进程开销，性能提升明显</a:t>
            </a:r>
            <a:endParaRPr sz="2200" b="1" kern="1200" dirty="0">
              <a:solidFill>
                <a:prstClr val="black"/>
              </a:solidFill>
              <a:latin typeface="微软雅黑" panose="020B0503020204020204" pitchFamily="34" charset="-122"/>
              <a:ea typeface="FZLanTingHeiS-L-GB" panose="02000000000000000000"/>
              <a:cs typeface="宋体" panose="02010600030101010101" pitchFamily="2" charset="-122"/>
            </a:endParaRPr>
          </a:p>
        </p:txBody>
      </p:sp>
      <p:pic>
        <p:nvPicPr>
          <p:cNvPr id="146" name="图片 145">
            <a:extLst>
              <a:ext uri="{FF2B5EF4-FFF2-40B4-BE49-F238E27FC236}">
                <a16:creationId xmlns:a16="http://schemas.microsoft.com/office/drawing/2014/main" id="{3155A7B7-83F6-4D2A-8512-A68215C7EF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015" y="3562418"/>
            <a:ext cx="3234982" cy="27210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7" name="图片 146">
            <a:extLst>
              <a:ext uri="{FF2B5EF4-FFF2-40B4-BE49-F238E27FC236}">
                <a16:creationId xmlns:a16="http://schemas.microsoft.com/office/drawing/2014/main" id="{9506E85B-43A8-497E-B4D6-0EF795765C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015" y="574506"/>
            <a:ext cx="3234982" cy="27915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8" name="矩形 147">
            <a:extLst>
              <a:ext uri="{FF2B5EF4-FFF2-40B4-BE49-F238E27FC236}">
                <a16:creationId xmlns:a16="http://schemas.microsoft.com/office/drawing/2014/main" id="{43B98ACE-02A6-4FB8-844E-61851B453DB6}"/>
              </a:ext>
            </a:extLst>
          </p:cNvPr>
          <p:cNvSpPr/>
          <p:nvPr/>
        </p:nvSpPr>
        <p:spPr>
          <a:xfrm>
            <a:off x="313963" y="3402560"/>
            <a:ext cx="3453196" cy="258337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35198F02-721C-4FD2-B6C4-76418680ECE7}"/>
              </a:ext>
            </a:extLst>
          </p:cNvPr>
          <p:cNvSpPr txBox="1"/>
          <p:nvPr/>
        </p:nvSpPr>
        <p:spPr>
          <a:xfrm>
            <a:off x="426966" y="3227606"/>
            <a:ext cx="20301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ea typeface="FZLanTingHeiS-L-GB" panose="02000000000000000000"/>
              </a:rPr>
              <a:t>传统边车服务治理能力注入</a:t>
            </a:r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id="{80914B90-EFDC-4680-BCE7-A18613E4D280}"/>
              </a:ext>
            </a:extLst>
          </p:cNvPr>
          <p:cNvSpPr/>
          <p:nvPr/>
        </p:nvSpPr>
        <p:spPr>
          <a:xfrm>
            <a:off x="4280149" y="3429000"/>
            <a:ext cx="3736913" cy="258337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文本框 150">
            <a:extLst>
              <a:ext uri="{FF2B5EF4-FFF2-40B4-BE49-F238E27FC236}">
                <a16:creationId xmlns:a16="http://schemas.microsoft.com/office/drawing/2014/main" id="{071CBA4D-7C36-4D34-BF01-7C4A48BF7DFE}"/>
              </a:ext>
            </a:extLst>
          </p:cNvPr>
          <p:cNvSpPr txBox="1"/>
          <p:nvPr/>
        </p:nvSpPr>
        <p:spPr>
          <a:xfrm>
            <a:off x="4429355" y="3254045"/>
            <a:ext cx="31269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ea typeface="FZLanTingHeiS-L-GB" panose="02000000000000000000"/>
              </a:rPr>
              <a:t>Sermant </a:t>
            </a:r>
            <a:r>
              <a:rPr lang="en-US" altLang="zh-CN" sz="1200" b="1" dirty="0" err="1">
                <a:ea typeface="FZLanTingHeiS-L-GB" panose="02000000000000000000"/>
              </a:rPr>
              <a:t>Proxyless</a:t>
            </a:r>
            <a:r>
              <a:rPr lang="en-US" altLang="zh-CN" sz="1200" b="1" dirty="0">
                <a:ea typeface="FZLanTingHeiS-L-GB" panose="02000000000000000000"/>
              </a:rPr>
              <a:t> </a:t>
            </a:r>
            <a:r>
              <a:rPr lang="zh-CN" altLang="en-US" sz="1200" b="1" dirty="0">
                <a:ea typeface="FZLanTingHeiS-L-GB" panose="02000000000000000000"/>
              </a:rPr>
              <a:t>边车服务治理能力注入</a:t>
            </a:r>
          </a:p>
        </p:txBody>
      </p:sp>
      <p:sp>
        <p:nvSpPr>
          <p:cNvPr id="152" name="object 7">
            <a:extLst>
              <a:ext uri="{FF2B5EF4-FFF2-40B4-BE49-F238E27FC236}">
                <a16:creationId xmlns:a16="http://schemas.microsoft.com/office/drawing/2014/main" id="{C7F020AE-B7C6-49B6-B2BF-758FA62E8716}"/>
              </a:ext>
            </a:extLst>
          </p:cNvPr>
          <p:cNvSpPr txBox="1"/>
          <p:nvPr/>
        </p:nvSpPr>
        <p:spPr>
          <a:xfrm>
            <a:off x="403168" y="1024404"/>
            <a:ext cx="655771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1120">
              <a:spcBef>
                <a:spcPts val="100"/>
              </a:spcBef>
            </a:pPr>
            <a:r>
              <a:rPr lang="en-US" altLang="zh-CN" sz="2000" dirty="0">
                <a:solidFill>
                  <a:srgbClr val="4147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Sermant – </a:t>
            </a:r>
            <a:r>
              <a:rPr lang="zh-CN" altLang="en-US" sz="2000" dirty="0">
                <a:solidFill>
                  <a:srgbClr val="4147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极致性能优势，更快</a:t>
            </a:r>
          </a:p>
        </p:txBody>
      </p:sp>
      <p:sp>
        <p:nvSpPr>
          <p:cNvPr id="153" name="标题 3">
            <a:extLst>
              <a:ext uri="{FF2B5EF4-FFF2-40B4-BE49-F238E27FC236}">
                <a16:creationId xmlns:a16="http://schemas.microsoft.com/office/drawing/2014/main" id="{E2D7E647-ACFC-40FB-8F31-8D8E354E51F7}"/>
              </a:ext>
            </a:extLst>
          </p:cNvPr>
          <p:cNvSpPr txBox="1"/>
          <p:nvPr/>
        </p:nvSpPr>
        <p:spPr>
          <a:xfrm>
            <a:off x="299502" y="356478"/>
            <a:ext cx="4470496" cy="611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新一代云原生服务网格</a:t>
            </a:r>
          </a:p>
        </p:txBody>
      </p:sp>
    </p:spTree>
    <p:extLst>
      <p:ext uri="{BB962C8B-B14F-4D97-AF65-F5344CB8AC3E}">
        <p14:creationId xmlns:p14="http://schemas.microsoft.com/office/powerpoint/2010/main" val="91308614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组合 133">
            <a:extLst>
              <a:ext uri="{FF2B5EF4-FFF2-40B4-BE49-F238E27FC236}">
                <a16:creationId xmlns:a16="http://schemas.microsoft.com/office/drawing/2014/main" id="{7749DFF6-8299-4F0F-9F58-49472BC1132B}"/>
              </a:ext>
            </a:extLst>
          </p:cNvPr>
          <p:cNvGrpSpPr/>
          <p:nvPr/>
        </p:nvGrpSpPr>
        <p:grpSpPr>
          <a:xfrm>
            <a:off x="5804668" y="3161836"/>
            <a:ext cx="4476650" cy="2496191"/>
            <a:chOff x="4105506" y="1252106"/>
            <a:chExt cx="7301403" cy="5095365"/>
          </a:xfrm>
        </p:grpSpPr>
        <p:sp>
          <p:nvSpPr>
            <p:cNvPr id="143" name="左大括号 142">
              <a:extLst>
                <a:ext uri="{FF2B5EF4-FFF2-40B4-BE49-F238E27FC236}">
                  <a16:creationId xmlns:a16="http://schemas.microsoft.com/office/drawing/2014/main" id="{CDBF6E50-1999-42D9-B2A7-20EAFCAEA3AD}"/>
                </a:ext>
              </a:extLst>
            </p:cNvPr>
            <p:cNvSpPr/>
            <p:nvPr/>
          </p:nvSpPr>
          <p:spPr>
            <a:xfrm>
              <a:off x="4641676" y="2321914"/>
              <a:ext cx="443346" cy="3357841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144" name="矩形: 圆角 8">
              <a:extLst>
                <a:ext uri="{FF2B5EF4-FFF2-40B4-BE49-F238E27FC236}">
                  <a16:creationId xmlns:a16="http://schemas.microsoft.com/office/drawing/2014/main" id="{9A3D8B82-1FE4-4644-9613-D9DB6B802C2E}"/>
                </a:ext>
              </a:extLst>
            </p:cNvPr>
            <p:cNvSpPr/>
            <p:nvPr/>
          </p:nvSpPr>
          <p:spPr>
            <a:xfrm>
              <a:off x="5153891" y="5796846"/>
              <a:ext cx="6253017" cy="55062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solidFill>
                    <a:schemeClr val="tx1"/>
                  </a:solidFill>
                  <a:latin typeface="+mn-ea"/>
                </a:rPr>
                <a:t>Sermant</a:t>
              </a:r>
              <a:r>
                <a:rPr lang="zh-CN" altLang="en-US" sz="1200" b="1" dirty="0">
                  <a:solidFill>
                    <a:schemeClr val="tx1"/>
                  </a:solidFill>
                  <a:latin typeface="+mn-ea"/>
                </a:rPr>
                <a:t>底座</a:t>
              </a:r>
            </a:p>
          </p:txBody>
        </p:sp>
        <p:sp>
          <p:nvSpPr>
            <p:cNvPr id="145" name="矩形: 圆角 9">
              <a:extLst>
                <a:ext uri="{FF2B5EF4-FFF2-40B4-BE49-F238E27FC236}">
                  <a16:creationId xmlns:a16="http://schemas.microsoft.com/office/drawing/2014/main" id="{47BD1C5B-C397-45AC-B951-50623B96FB70}"/>
                </a:ext>
              </a:extLst>
            </p:cNvPr>
            <p:cNvSpPr/>
            <p:nvPr/>
          </p:nvSpPr>
          <p:spPr>
            <a:xfrm>
              <a:off x="5153891" y="4705724"/>
              <a:ext cx="1345348" cy="772467"/>
            </a:xfrm>
            <a:prstGeom prst="roundRect">
              <a:avLst/>
            </a:prstGeom>
            <a:solidFill>
              <a:srgbClr val="CBE3F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" b="1" dirty="0">
                  <a:solidFill>
                    <a:schemeClr val="tx1"/>
                  </a:solidFill>
                  <a:latin typeface="+mj-ea"/>
                  <a:ea typeface="+mj-ea"/>
                </a:rPr>
                <a:t>双注册</a:t>
              </a:r>
            </a:p>
          </p:txBody>
        </p:sp>
        <p:sp>
          <p:nvSpPr>
            <p:cNvPr id="146" name="矩形: 圆角 11">
              <a:extLst>
                <a:ext uri="{FF2B5EF4-FFF2-40B4-BE49-F238E27FC236}">
                  <a16:creationId xmlns:a16="http://schemas.microsoft.com/office/drawing/2014/main" id="{C66EBCF4-4553-4E30-B048-0A7B67B8EDBC}"/>
                </a:ext>
              </a:extLst>
            </p:cNvPr>
            <p:cNvSpPr/>
            <p:nvPr/>
          </p:nvSpPr>
          <p:spPr>
            <a:xfrm>
              <a:off x="5153891" y="3614602"/>
              <a:ext cx="1345348" cy="772467"/>
            </a:xfrm>
            <a:prstGeom prst="roundRect">
              <a:avLst/>
            </a:prstGeom>
            <a:solidFill>
              <a:srgbClr val="CBE3F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" b="1" dirty="0">
                  <a:solidFill>
                    <a:schemeClr val="tx1"/>
                  </a:solidFill>
                  <a:latin typeface="+mj-ea"/>
                  <a:ea typeface="+mj-ea"/>
                </a:rPr>
                <a:t>灰度发布</a:t>
              </a:r>
            </a:p>
          </p:txBody>
        </p:sp>
        <p:sp>
          <p:nvSpPr>
            <p:cNvPr id="147" name="矩形: 圆角 12">
              <a:extLst>
                <a:ext uri="{FF2B5EF4-FFF2-40B4-BE49-F238E27FC236}">
                  <a16:creationId xmlns:a16="http://schemas.microsoft.com/office/drawing/2014/main" id="{2144A8B0-64DF-4CC5-8C10-B852DBB41F22}"/>
                </a:ext>
              </a:extLst>
            </p:cNvPr>
            <p:cNvSpPr/>
            <p:nvPr/>
          </p:nvSpPr>
          <p:spPr>
            <a:xfrm>
              <a:off x="5153891" y="2523480"/>
              <a:ext cx="1345348" cy="772467"/>
            </a:xfrm>
            <a:prstGeom prst="roundRect">
              <a:avLst/>
            </a:prstGeom>
            <a:solidFill>
              <a:srgbClr val="CBE3F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" b="1" dirty="0">
                  <a:solidFill>
                    <a:schemeClr val="tx1"/>
                  </a:solidFill>
                  <a:latin typeface="+mj-ea"/>
                  <a:ea typeface="+mj-ea"/>
                </a:rPr>
                <a:t>限流降级</a:t>
              </a:r>
            </a:p>
          </p:txBody>
        </p:sp>
        <p:sp>
          <p:nvSpPr>
            <p:cNvPr id="148" name="矩形: 圆角 13">
              <a:extLst>
                <a:ext uri="{FF2B5EF4-FFF2-40B4-BE49-F238E27FC236}">
                  <a16:creationId xmlns:a16="http://schemas.microsoft.com/office/drawing/2014/main" id="{3313A27E-9BBB-4CE3-9F04-5E14F9320109}"/>
                </a:ext>
              </a:extLst>
            </p:cNvPr>
            <p:cNvSpPr/>
            <p:nvPr/>
          </p:nvSpPr>
          <p:spPr>
            <a:xfrm>
              <a:off x="6789781" y="4705724"/>
              <a:ext cx="1345348" cy="772467"/>
            </a:xfrm>
            <a:prstGeom prst="roundRect">
              <a:avLst/>
            </a:prstGeom>
            <a:solidFill>
              <a:srgbClr val="CBE3F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" b="1" dirty="0">
                  <a:solidFill>
                    <a:schemeClr val="tx1"/>
                  </a:solidFill>
                  <a:latin typeface="+mj-ea"/>
                  <a:ea typeface="+mj-ea"/>
                </a:rPr>
                <a:t>注册迁移</a:t>
              </a:r>
            </a:p>
          </p:txBody>
        </p:sp>
        <p:sp>
          <p:nvSpPr>
            <p:cNvPr id="149" name="矩形: 圆角 14">
              <a:extLst>
                <a:ext uri="{FF2B5EF4-FFF2-40B4-BE49-F238E27FC236}">
                  <a16:creationId xmlns:a16="http://schemas.microsoft.com/office/drawing/2014/main" id="{1EBDFB64-4C57-48E6-9A45-EEBE451BF622}"/>
                </a:ext>
              </a:extLst>
            </p:cNvPr>
            <p:cNvSpPr/>
            <p:nvPr/>
          </p:nvSpPr>
          <p:spPr>
            <a:xfrm>
              <a:off x="6789781" y="3614602"/>
              <a:ext cx="1345348" cy="772467"/>
            </a:xfrm>
            <a:prstGeom prst="roundRect">
              <a:avLst/>
            </a:prstGeom>
            <a:solidFill>
              <a:srgbClr val="CBE3F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" b="1" dirty="0">
                  <a:solidFill>
                    <a:schemeClr val="tx1"/>
                  </a:solidFill>
                  <a:latin typeface="+mj-ea"/>
                  <a:ea typeface="+mj-ea"/>
                </a:rPr>
                <a:t>全链路灰度发布</a:t>
              </a:r>
            </a:p>
          </p:txBody>
        </p:sp>
        <p:sp>
          <p:nvSpPr>
            <p:cNvPr id="150" name="矩形: 圆角 15">
              <a:extLst>
                <a:ext uri="{FF2B5EF4-FFF2-40B4-BE49-F238E27FC236}">
                  <a16:creationId xmlns:a16="http://schemas.microsoft.com/office/drawing/2014/main" id="{60A7417F-C256-4D01-AB73-3E3C8B62789E}"/>
                </a:ext>
              </a:extLst>
            </p:cNvPr>
            <p:cNvSpPr/>
            <p:nvPr/>
          </p:nvSpPr>
          <p:spPr>
            <a:xfrm>
              <a:off x="6789781" y="2523480"/>
              <a:ext cx="1345348" cy="772467"/>
            </a:xfrm>
            <a:prstGeom prst="roundRect">
              <a:avLst/>
            </a:prstGeom>
            <a:solidFill>
              <a:srgbClr val="CBE3F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" b="1" dirty="0">
                  <a:solidFill>
                    <a:schemeClr val="tx1"/>
                  </a:solidFill>
                  <a:latin typeface="+mj-ea"/>
                  <a:ea typeface="+mj-ea"/>
                </a:rPr>
                <a:t>动态负载均衡</a:t>
              </a:r>
            </a:p>
          </p:txBody>
        </p:sp>
        <p:sp>
          <p:nvSpPr>
            <p:cNvPr id="151" name="矩形: 圆角 19">
              <a:extLst>
                <a:ext uri="{FF2B5EF4-FFF2-40B4-BE49-F238E27FC236}">
                  <a16:creationId xmlns:a16="http://schemas.microsoft.com/office/drawing/2014/main" id="{AA9A5AD3-6512-46F2-BD54-637FB9FD5B66}"/>
                </a:ext>
              </a:extLst>
            </p:cNvPr>
            <p:cNvSpPr/>
            <p:nvPr/>
          </p:nvSpPr>
          <p:spPr>
            <a:xfrm>
              <a:off x="8425671" y="4705724"/>
              <a:ext cx="1345348" cy="772467"/>
            </a:xfrm>
            <a:prstGeom prst="roundRect">
              <a:avLst/>
            </a:prstGeom>
            <a:solidFill>
              <a:srgbClr val="CBE3F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" b="1" dirty="0">
                  <a:solidFill>
                    <a:schemeClr val="tx1"/>
                  </a:solidFill>
                  <a:latin typeface="+mj-ea"/>
                  <a:ea typeface="+mj-ea"/>
                </a:rPr>
                <a:t>优雅上下线</a:t>
              </a:r>
            </a:p>
          </p:txBody>
        </p:sp>
        <p:sp>
          <p:nvSpPr>
            <p:cNvPr id="152" name="矩形: 圆角 20">
              <a:extLst>
                <a:ext uri="{FF2B5EF4-FFF2-40B4-BE49-F238E27FC236}">
                  <a16:creationId xmlns:a16="http://schemas.microsoft.com/office/drawing/2014/main" id="{9E2BC91F-0126-445E-BB3F-37F55B832A2E}"/>
                </a:ext>
              </a:extLst>
            </p:cNvPr>
            <p:cNvSpPr/>
            <p:nvPr/>
          </p:nvSpPr>
          <p:spPr>
            <a:xfrm>
              <a:off x="8425671" y="3614602"/>
              <a:ext cx="1345348" cy="772467"/>
            </a:xfrm>
            <a:prstGeom prst="roundRect">
              <a:avLst/>
            </a:prstGeom>
            <a:solidFill>
              <a:srgbClr val="CBE3F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" b="1" dirty="0">
                  <a:solidFill>
                    <a:schemeClr val="tx1"/>
                  </a:solidFill>
                  <a:latin typeface="+mj-ea"/>
                  <a:ea typeface="+mj-ea"/>
                </a:rPr>
                <a:t>离群实例摘除</a:t>
              </a:r>
            </a:p>
          </p:txBody>
        </p:sp>
        <p:sp>
          <p:nvSpPr>
            <p:cNvPr id="153" name="矩形: 圆角 21">
              <a:extLst>
                <a:ext uri="{FF2B5EF4-FFF2-40B4-BE49-F238E27FC236}">
                  <a16:creationId xmlns:a16="http://schemas.microsoft.com/office/drawing/2014/main" id="{2C743234-BAF3-41F2-9531-A0ABB976FA38}"/>
                </a:ext>
              </a:extLst>
            </p:cNvPr>
            <p:cNvSpPr/>
            <p:nvPr/>
          </p:nvSpPr>
          <p:spPr>
            <a:xfrm>
              <a:off x="8425671" y="2523480"/>
              <a:ext cx="1345348" cy="772467"/>
            </a:xfrm>
            <a:prstGeom prst="roundRect">
              <a:avLst/>
            </a:prstGeom>
            <a:solidFill>
              <a:srgbClr val="CBE3F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" b="1" dirty="0">
                  <a:solidFill>
                    <a:schemeClr val="tx1"/>
                  </a:solidFill>
                  <a:latin typeface="+mj-ea"/>
                  <a:ea typeface="+mj-ea"/>
                </a:rPr>
                <a:t>隔离仓</a:t>
              </a:r>
            </a:p>
          </p:txBody>
        </p:sp>
        <p:sp>
          <p:nvSpPr>
            <p:cNvPr id="154" name="矩形: 圆角 22">
              <a:extLst>
                <a:ext uri="{FF2B5EF4-FFF2-40B4-BE49-F238E27FC236}">
                  <a16:creationId xmlns:a16="http://schemas.microsoft.com/office/drawing/2014/main" id="{9D20A91A-EFD3-4018-B49B-2A274C52C35D}"/>
                </a:ext>
              </a:extLst>
            </p:cNvPr>
            <p:cNvSpPr/>
            <p:nvPr/>
          </p:nvSpPr>
          <p:spPr>
            <a:xfrm>
              <a:off x="10061561" y="4705724"/>
              <a:ext cx="1345348" cy="772467"/>
            </a:xfrm>
            <a:prstGeom prst="roundRect">
              <a:avLst/>
            </a:prstGeom>
            <a:solidFill>
              <a:srgbClr val="CBE3F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" b="1" dirty="0">
                  <a:solidFill>
                    <a:schemeClr val="tx1"/>
                  </a:solidFill>
                  <a:latin typeface="+mj-ea"/>
                  <a:ea typeface="+mj-ea"/>
                </a:rPr>
                <a:t>微服务架构演进</a:t>
              </a:r>
            </a:p>
          </p:txBody>
        </p:sp>
        <p:sp>
          <p:nvSpPr>
            <p:cNvPr id="155" name="矩形: 圆角 23">
              <a:extLst>
                <a:ext uri="{FF2B5EF4-FFF2-40B4-BE49-F238E27FC236}">
                  <a16:creationId xmlns:a16="http://schemas.microsoft.com/office/drawing/2014/main" id="{417C0198-FC72-4216-A2C9-6747A49CF3BA}"/>
                </a:ext>
              </a:extLst>
            </p:cNvPr>
            <p:cNvSpPr/>
            <p:nvPr/>
          </p:nvSpPr>
          <p:spPr>
            <a:xfrm>
              <a:off x="10061561" y="3614602"/>
              <a:ext cx="1345348" cy="772467"/>
            </a:xfrm>
            <a:prstGeom prst="roundRect">
              <a:avLst/>
            </a:prstGeom>
            <a:solidFill>
              <a:srgbClr val="CBE3F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" b="1" dirty="0">
                  <a:solidFill>
                    <a:schemeClr val="tx1"/>
                  </a:solidFill>
                  <a:latin typeface="+mj-ea"/>
                </a:rPr>
                <a:t>服务监控</a:t>
              </a:r>
              <a:r>
                <a:rPr lang="en-US" altLang="zh-CN" sz="800" b="1" dirty="0">
                  <a:solidFill>
                    <a:schemeClr val="tx1"/>
                  </a:solidFill>
                  <a:latin typeface="+mj-ea"/>
                </a:rPr>
                <a:t>v2</a:t>
              </a:r>
              <a:endParaRPr lang="zh-CN" altLang="en-US" sz="800" b="1" dirty="0">
                <a:solidFill>
                  <a:schemeClr val="tx1"/>
                </a:solidFill>
                <a:latin typeface="+mj-ea"/>
              </a:endParaRPr>
            </a:p>
          </p:txBody>
        </p:sp>
        <p:sp>
          <p:nvSpPr>
            <p:cNvPr id="156" name="矩形: 圆角 24">
              <a:extLst>
                <a:ext uri="{FF2B5EF4-FFF2-40B4-BE49-F238E27FC236}">
                  <a16:creationId xmlns:a16="http://schemas.microsoft.com/office/drawing/2014/main" id="{3CC32801-A5AE-4223-9A9A-1DBDA40C173E}"/>
                </a:ext>
              </a:extLst>
            </p:cNvPr>
            <p:cNvSpPr/>
            <p:nvPr/>
          </p:nvSpPr>
          <p:spPr>
            <a:xfrm>
              <a:off x="10061561" y="2523480"/>
              <a:ext cx="1345348" cy="772467"/>
            </a:xfrm>
            <a:prstGeom prst="roundRect">
              <a:avLst/>
            </a:prstGeom>
            <a:solidFill>
              <a:srgbClr val="CBE3F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" b="1" dirty="0">
                  <a:solidFill>
                    <a:schemeClr val="tx1"/>
                  </a:solidFill>
                  <a:latin typeface="+mj-ea"/>
                  <a:ea typeface="+mj-ea"/>
                </a:rPr>
                <a:t>故障注入</a:t>
              </a:r>
              <a:r>
                <a:rPr lang="en-US" altLang="zh-CN" sz="800" b="1" dirty="0">
                  <a:solidFill>
                    <a:schemeClr val="tx1"/>
                  </a:solidFill>
                  <a:latin typeface="+mj-ea"/>
                  <a:ea typeface="+mj-ea"/>
                </a:rPr>
                <a:t>v1</a:t>
              </a:r>
              <a:endParaRPr lang="zh-CN" altLang="en-US" sz="800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157" name="矩形 156">
              <a:extLst>
                <a:ext uri="{FF2B5EF4-FFF2-40B4-BE49-F238E27FC236}">
                  <a16:creationId xmlns:a16="http://schemas.microsoft.com/office/drawing/2014/main" id="{CE332FB3-D1FC-47C5-AECE-37553FA4173F}"/>
                </a:ext>
              </a:extLst>
            </p:cNvPr>
            <p:cNvSpPr/>
            <p:nvPr/>
          </p:nvSpPr>
          <p:spPr>
            <a:xfrm>
              <a:off x="5679915" y="1396465"/>
              <a:ext cx="1478282" cy="620302"/>
            </a:xfrm>
            <a:prstGeom prst="rect">
              <a:avLst/>
            </a:prstGeom>
            <a:solidFill>
              <a:srgbClr val="CFE9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>
                  <a:solidFill>
                    <a:schemeClr val="tx1"/>
                  </a:solidFill>
                  <a:latin typeface="+mj-ea"/>
                  <a:ea typeface="+mj-ea"/>
                </a:rPr>
                <a:t>Dubbo</a:t>
              </a:r>
              <a:r>
                <a:rPr lang="zh-CN" altLang="en-US" sz="800" b="1" dirty="0">
                  <a:solidFill>
                    <a:schemeClr val="tx1"/>
                  </a:solidFill>
                  <a:latin typeface="+mj-ea"/>
                  <a:ea typeface="+mj-ea"/>
                </a:rPr>
                <a:t>应用</a:t>
              </a:r>
            </a:p>
          </p:txBody>
        </p:sp>
        <p:sp>
          <p:nvSpPr>
            <p:cNvPr id="158" name="矩形 157">
              <a:extLst>
                <a:ext uri="{FF2B5EF4-FFF2-40B4-BE49-F238E27FC236}">
                  <a16:creationId xmlns:a16="http://schemas.microsoft.com/office/drawing/2014/main" id="{60E1CDEE-607E-418D-B02A-945DDB236B87}"/>
                </a:ext>
              </a:extLst>
            </p:cNvPr>
            <p:cNvSpPr/>
            <p:nvPr/>
          </p:nvSpPr>
          <p:spPr>
            <a:xfrm>
              <a:off x="7554882" y="1401213"/>
              <a:ext cx="1478282" cy="620302"/>
            </a:xfrm>
            <a:prstGeom prst="rect">
              <a:avLst/>
            </a:prstGeom>
            <a:solidFill>
              <a:srgbClr val="CFE9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 err="1">
                  <a:solidFill>
                    <a:schemeClr val="tx1"/>
                  </a:solidFill>
                  <a:latin typeface="+mj-ea"/>
                  <a:ea typeface="+mj-ea"/>
                </a:rPr>
                <a:t>SpringCloud</a:t>
              </a:r>
              <a:endParaRPr lang="en-US" altLang="zh-CN" sz="800" b="1" dirty="0">
                <a:solidFill>
                  <a:schemeClr val="tx1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800" b="1" dirty="0">
                  <a:solidFill>
                    <a:schemeClr val="tx1"/>
                  </a:solidFill>
                  <a:latin typeface="+mj-ea"/>
                  <a:ea typeface="+mj-ea"/>
                </a:rPr>
                <a:t>应用</a:t>
              </a:r>
            </a:p>
          </p:txBody>
        </p:sp>
        <p:sp>
          <p:nvSpPr>
            <p:cNvPr id="159" name="矩形 158">
              <a:extLst>
                <a:ext uri="{FF2B5EF4-FFF2-40B4-BE49-F238E27FC236}">
                  <a16:creationId xmlns:a16="http://schemas.microsoft.com/office/drawing/2014/main" id="{AA5B8E3C-8EFF-4D07-AB81-F52FFA696469}"/>
                </a:ext>
              </a:extLst>
            </p:cNvPr>
            <p:cNvSpPr/>
            <p:nvPr/>
          </p:nvSpPr>
          <p:spPr>
            <a:xfrm>
              <a:off x="9429849" y="1393947"/>
              <a:ext cx="1478282" cy="620302"/>
            </a:xfrm>
            <a:prstGeom prst="rect">
              <a:avLst/>
            </a:prstGeom>
            <a:solidFill>
              <a:srgbClr val="CFE9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 err="1">
                  <a:solidFill>
                    <a:schemeClr val="tx1"/>
                  </a:solidFill>
                  <a:latin typeface="+mj-ea"/>
                  <a:ea typeface="+mj-ea"/>
                </a:rPr>
                <a:t>SpringBoot</a:t>
              </a:r>
              <a:endParaRPr lang="en-US" altLang="zh-CN" sz="800" b="1" dirty="0">
                <a:solidFill>
                  <a:schemeClr val="tx1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800" b="1" dirty="0">
                  <a:solidFill>
                    <a:schemeClr val="tx1"/>
                  </a:solidFill>
                  <a:latin typeface="+mj-ea"/>
                  <a:ea typeface="+mj-ea"/>
                </a:rPr>
                <a:t>应用</a:t>
              </a:r>
            </a:p>
          </p:txBody>
        </p:sp>
        <p:sp>
          <p:nvSpPr>
            <p:cNvPr id="160" name="文本框 159">
              <a:extLst>
                <a:ext uri="{FF2B5EF4-FFF2-40B4-BE49-F238E27FC236}">
                  <a16:creationId xmlns:a16="http://schemas.microsoft.com/office/drawing/2014/main" id="{5F2F2BDB-45F9-4941-AF4C-31A4875615F4}"/>
                </a:ext>
              </a:extLst>
            </p:cNvPr>
            <p:cNvSpPr txBox="1"/>
            <p:nvPr/>
          </p:nvSpPr>
          <p:spPr>
            <a:xfrm>
              <a:off x="4105506" y="3429001"/>
              <a:ext cx="602379" cy="120283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b="1" dirty="0">
                  <a:latin typeface="+mn-ea"/>
                  <a:ea typeface="FZLanTingHeiS-L-GB" panose="02000000000000000000"/>
                </a:rPr>
                <a:t>插 件 生 态</a:t>
              </a:r>
            </a:p>
          </p:txBody>
        </p:sp>
        <p:cxnSp>
          <p:nvCxnSpPr>
            <p:cNvPr id="161" name="直接连接符 160">
              <a:extLst>
                <a:ext uri="{FF2B5EF4-FFF2-40B4-BE49-F238E27FC236}">
                  <a16:creationId xmlns:a16="http://schemas.microsoft.com/office/drawing/2014/main" id="{9F60BC02-135B-4D6F-887E-4EB64627F7E0}"/>
                </a:ext>
              </a:extLst>
            </p:cNvPr>
            <p:cNvCxnSpPr>
              <a:cxnSpLocks/>
            </p:cNvCxnSpPr>
            <p:nvPr/>
          </p:nvCxnSpPr>
          <p:spPr>
            <a:xfrm>
              <a:off x="5171670" y="3444882"/>
              <a:ext cx="6152112" cy="6928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>
              <a:extLst>
                <a:ext uri="{FF2B5EF4-FFF2-40B4-BE49-F238E27FC236}">
                  <a16:creationId xmlns:a16="http://schemas.microsoft.com/office/drawing/2014/main" id="{7C633D6D-77A7-4473-924D-171E2C3DC2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3437" y="4542932"/>
              <a:ext cx="6100345" cy="6929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>
              <a:extLst>
                <a:ext uri="{FF2B5EF4-FFF2-40B4-BE49-F238E27FC236}">
                  <a16:creationId xmlns:a16="http://schemas.microsoft.com/office/drawing/2014/main" id="{FF064C6A-6DC8-43C9-BF58-0FD849ECF159}"/>
                </a:ext>
              </a:extLst>
            </p:cNvPr>
            <p:cNvCxnSpPr>
              <a:cxnSpLocks/>
            </p:cNvCxnSpPr>
            <p:nvPr/>
          </p:nvCxnSpPr>
          <p:spPr>
            <a:xfrm>
              <a:off x="5223437" y="5647912"/>
              <a:ext cx="6183471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>
              <a:extLst>
                <a:ext uri="{FF2B5EF4-FFF2-40B4-BE49-F238E27FC236}">
                  <a16:creationId xmlns:a16="http://schemas.microsoft.com/office/drawing/2014/main" id="{6A15B202-E2B6-4C4D-8D66-66DC1BF4C20F}"/>
                </a:ext>
              </a:extLst>
            </p:cNvPr>
            <p:cNvCxnSpPr>
              <a:cxnSpLocks/>
            </p:cNvCxnSpPr>
            <p:nvPr/>
          </p:nvCxnSpPr>
          <p:spPr>
            <a:xfrm>
              <a:off x="5174115" y="2367617"/>
              <a:ext cx="6152112" cy="6928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>
              <a:extLst>
                <a:ext uri="{FF2B5EF4-FFF2-40B4-BE49-F238E27FC236}">
                  <a16:creationId xmlns:a16="http://schemas.microsoft.com/office/drawing/2014/main" id="{37F738A5-0894-4E81-A5E5-44047A3D556D}"/>
                </a:ext>
              </a:extLst>
            </p:cNvPr>
            <p:cNvCxnSpPr>
              <a:cxnSpLocks/>
            </p:cNvCxnSpPr>
            <p:nvPr/>
          </p:nvCxnSpPr>
          <p:spPr>
            <a:xfrm>
              <a:off x="6648075" y="2370135"/>
              <a:ext cx="0" cy="3277777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>
              <a:extLst>
                <a:ext uri="{FF2B5EF4-FFF2-40B4-BE49-F238E27FC236}">
                  <a16:creationId xmlns:a16="http://schemas.microsoft.com/office/drawing/2014/main" id="{1AD5934B-D656-4D1F-8668-B10EFA8CC997}"/>
                </a:ext>
              </a:extLst>
            </p:cNvPr>
            <p:cNvCxnSpPr>
              <a:cxnSpLocks/>
            </p:cNvCxnSpPr>
            <p:nvPr/>
          </p:nvCxnSpPr>
          <p:spPr>
            <a:xfrm>
              <a:off x="8268710" y="2374545"/>
              <a:ext cx="4899" cy="330521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>
              <a:extLst>
                <a:ext uri="{FF2B5EF4-FFF2-40B4-BE49-F238E27FC236}">
                  <a16:creationId xmlns:a16="http://schemas.microsoft.com/office/drawing/2014/main" id="{837F0D0B-DA08-4F2B-8B24-9084CC2AE916}"/>
                </a:ext>
              </a:extLst>
            </p:cNvPr>
            <p:cNvCxnSpPr>
              <a:cxnSpLocks/>
            </p:cNvCxnSpPr>
            <p:nvPr/>
          </p:nvCxnSpPr>
          <p:spPr>
            <a:xfrm>
              <a:off x="9923081" y="2375666"/>
              <a:ext cx="4899" cy="330521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>
              <a:extLst>
                <a:ext uri="{FF2B5EF4-FFF2-40B4-BE49-F238E27FC236}">
                  <a16:creationId xmlns:a16="http://schemas.microsoft.com/office/drawing/2014/main" id="{4FA6084A-7E73-446D-8422-200E4B4ADB94}"/>
                </a:ext>
              </a:extLst>
            </p:cNvPr>
            <p:cNvCxnSpPr>
              <a:cxnSpLocks/>
            </p:cNvCxnSpPr>
            <p:nvPr/>
          </p:nvCxnSpPr>
          <p:spPr>
            <a:xfrm>
              <a:off x="7383199" y="1252106"/>
              <a:ext cx="0" cy="1122439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>
              <a:extLst>
                <a:ext uri="{FF2B5EF4-FFF2-40B4-BE49-F238E27FC236}">
                  <a16:creationId xmlns:a16="http://schemas.microsoft.com/office/drawing/2014/main" id="{A7185D70-4D29-4ECA-BF3A-8707AA526400}"/>
                </a:ext>
              </a:extLst>
            </p:cNvPr>
            <p:cNvCxnSpPr>
              <a:cxnSpLocks/>
            </p:cNvCxnSpPr>
            <p:nvPr/>
          </p:nvCxnSpPr>
          <p:spPr>
            <a:xfrm>
              <a:off x="9207381" y="1271180"/>
              <a:ext cx="0" cy="1122439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矩形: 圆角 54">
            <a:extLst>
              <a:ext uri="{FF2B5EF4-FFF2-40B4-BE49-F238E27FC236}">
                <a16:creationId xmlns:a16="http://schemas.microsoft.com/office/drawing/2014/main" id="{A211BDBB-DF98-485D-A2DC-43B9F6FA9809}"/>
              </a:ext>
            </a:extLst>
          </p:cNvPr>
          <p:cNvSpPr/>
          <p:nvPr/>
        </p:nvSpPr>
        <p:spPr>
          <a:xfrm>
            <a:off x="10416776" y="3784675"/>
            <a:ext cx="824862" cy="378427"/>
          </a:xfrm>
          <a:prstGeom prst="roundRect">
            <a:avLst/>
          </a:prstGeom>
          <a:solidFill>
            <a:srgbClr val="CBE3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b="1" dirty="0">
                <a:solidFill>
                  <a:schemeClr val="tx1"/>
                </a:solidFill>
                <a:latin typeface="+mj-ea"/>
                <a:ea typeface="+mj-ea"/>
              </a:rPr>
              <a:t>故障注入</a:t>
            </a:r>
            <a:r>
              <a:rPr lang="en-US" altLang="zh-CN" sz="800" b="1" dirty="0">
                <a:solidFill>
                  <a:schemeClr val="tx1"/>
                </a:solidFill>
                <a:latin typeface="+mj-ea"/>
                <a:ea typeface="+mj-ea"/>
              </a:rPr>
              <a:t>v2</a:t>
            </a:r>
            <a:endParaRPr lang="zh-CN" altLang="en-US" sz="8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136" name="组合 135">
            <a:extLst>
              <a:ext uri="{FF2B5EF4-FFF2-40B4-BE49-F238E27FC236}">
                <a16:creationId xmlns:a16="http://schemas.microsoft.com/office/drawing/2014/main" id="{C2D7F4F6-6B82-4EA2-AE09-E0F7A09F8C40}"/>
              </a:ext>
            </a:extLst>
          </p:cNvPr>
          <p:cNvGrpSpPr/>
          <p:nvPr/>
        </p:nvGrpSpPr>
        <p:grpSpPr>
          <a:xfrm>
            <a:off x="10171622" y="3632572"/>
            <a:ext cx="328073" cy="269749"/>
            <a:chOff x="12815465" y="4546600"/>
            <a:chExt cx="494135" cy="558800"/>
          </a:xfrm>
        </p:grpSpPr>
        <p:sp>
          <p:nvSpPr>
            <p:cNvPr id="141" name="箭头: 下弧形 16">
              <a:extLst>
                <a:ext uri="{FF2B5EF4-FFF2-40B4-BE49-F238E27FC236}">
                  <a16:creationId xmlns:a16="http://schemas.microsoft.com/office/drawing/2014/main" id="{CB2E29E8-1E47-4B2C-A5D6-8F4A1F79A31C}"/>
                </a:ext>
              </a:extLst>
            </p:cNvPr>
            <p:cNvSpPr/>
            <p:nvPr/>
          </p:nvSpPr>
          <p:spPr>
            <a:xfrm>
              <a:off x="12839700" y="4851400"/>
              <a:ext cx="469900" cy="254000"/>
            </a:xfrm>
            <a:prstGeom prst="curvedUp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schemeClr val="tx1"/>
                </a:solidFill>
              </a:endParaRPr>
            </a:p>
          </p:txBody>
        </p:sp>
        <p:sp>
          <p:nvSpPr>
            <p:cNvPr id="142" name="箭头: 下弧形 59">
              <a:extLst>
                <a:ext uri="{FF2B5EF4-FFF2-40B4-BE49-F238E27FC236}">
                  <a16:creationId xmlns:a16="http://schemas.microsoft.com/office/drawing/2014/main" id="{8CB796E2-8881-4DD3-AAD0-61E6049B16BB}"/>
                </a:ext>
              </a:extLst>
            </p:cNvPr>
            <p:cNvSpPr/>
            <p:nvPr/>
          </p:nvSpPr>
          <p:spPr>
            <a:xfrm rot="10800000">
              <a:off x="12815465" y="4546600"/>
              <a:ext cx="469900" cy="254000"/>
            </a:xfrm>
            <a:prstGeom prst="curvedUp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schemeClr val="tx1"/>
                </a:solidFill>
              </a:endParaRPr>
            </a:p>
          </p:txBody>
        </p:sp>
      </p:grpSp>
      <p:sp>
        <p:nvSpPr>
          <p:cNvPr id="137" name="矩形: 圆角 60">
            <a:extLst>
              <a:ext uri="{FF2B5EF4-FFF2-40B4-BE49-F238E27FC236}">
                <a16:creationId xmlns:a16="http://schemas.microsoft.com/office/drawing/2014/main" id="{6C2B708E-A5B9-4BAF-8D9C-5A2F85FBB1B2}"/>
              </a:ext>
            </a:extLst>
          </p:cNvPr>
          <p:cNvSpPr/>
          <p:nvPr/>
        </p:nvSpPr>
        <p:spPr>
          <a:xfrm>
            <a:off x="10399864" y="4332101"/>
            <a:ext cx="824862" cy="378427"/>
          </a:xfrm>
          <a:prstGeom prst="roundRect">
            <a:avLst/>
          </a:prstGeom>
          <a:solidFill>
            <a:srgbClr val="CBE3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b="1" dirty="0">
                <a:solidFill>
                  <a:schemeClr val="tx1"/>
                </a:solidFill>
                <a:latin typeface="+mj-ea"/>
                <a:ea typeface="+mj-ea"/>
              </a:rPr>
              <a:t>服务监控</a:t>
            </a:r>
            <a:r>
              <a:rPr lang="en-US" altLang="zh-CN" sz="800" b="1" dirty="0">
                <a:solidFill>
                  <a:schemeClr val="tx1"/>
                </a:solidFill>
                <a:latin typeface="+mj-ea"/>
                <a:ea typeface="+mj-ea"/>
              </a:rPr>
              <a:t>v3</a:t>
            </a:r>
            <a:endParaRPr lang="zh-CN" altLang="en-US" sz="8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138" name="组合 137">
            <a:extLst>
              <a:ext uri="{FF2B5EF4-FFF2-40B4-BE49-F238E27FC236}">
                <a16:creationId xmlns:a16="http://schemas.microsoft.com/office/drawing/2014/main" id="{C1041C7D-BAD0-4010-98F9-2F36E984D995}"/>
              </a:ext>
            </a:extLst>
          </p:cNvPr>
          <p:cNvGrpSpPr/>
          <p:nvPr/>
        </p:nvGrpSpPr>
        <p:grpSpPr>
          <a:xfrm>
            <a:off x="10179667" y="4180157"/>
            <a:ext cx="328073" cy="269749"/>
            <a:chOff x="12815465" y="4546600"/>
            <a:chExt cx="494135" cy="558800"/>
          </a:xfrm>
        </p:grpSpPr>
        <p:sp>
          <p:nvSpPr>
            <p:cNvPr id="139" name="箭头: 下弧形 64">
              <a:extLst>
                <a:ext uri="{FF2B5EF4-FFF2-40B4-BE49-F238E27FC236}">
                  <a16:creationId xmlns:a16="http://schemas.microsoft.com/office/drawing/2014/main" id="{7DC85EBF-4BB2-4A94-A18A-986B71550651}"/>
                </a:ext>
              </a:extLst>
            </p:cNvPr>
            <p:cNvSpPr/>
            <p:nvPr/>
          </p:nvSpPr>
          <p:spPr>
            <a:xfrm>
              <a:off x="12839700" y="4851400"/>
              <a:ext cx="469900" cy="254000"/>
            </a:xfrm>
            <a:prstGeom prst="curvedUp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schemeClr val="tx1"/>
                </a:solidFill>
              </a:endParaRPr>
            </a:p>
          </p:txBody>
        </p:sp>
        <p:sp>
          <p:nvSpPr>
            <p:cNvPr id="140" name="箭头: 下弧形 65">
              <a:extLst>
                <a:ext uri="{FF2B5EF4-FFF2-40B4-BE49-F238E27FC236}">
                  <a16:creationId xmlns:a16="http://schemas.microsoft.com/office/drawing/2014/main" id="{414C3AEF-E152-4B07-9DC7-E46CC9B337FB}"/>
                </a:ext>
              </a:extLst>
            </p:cNvPr>
            <p:cNvSpPr/>
            <p:nvPr/>
          </p:nvSpPr>
          <p:spPr>
            <a:xfrm rot="10800000">
              <a:off x="12815465" y="4546600"/>
              <a:ext cx="469900" cy="254000"/>
            </a:xfrm>
            <a:prstGeom prst="curvedUp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schemeClr val="tx1"/>
                </a:solidFill>
              </a:endParaRPr>
            </a:p>
          </p:txBody>
        </p:sp>
      </p:grpSp>
      <p:cxnSp>
        <p:nvCxnSpPr>
          <p:cNvPr id="171" name="直接箭头连接符 170">
            <a:extLst>
              <a:ext uri="{FF2B5EF4-FFF2-40B4-BE49-F238E27FC236}">
                <a16:creationId xmlns:a16="http://schemas.microsoft.com/office/drawing/2014/main" id="{C6B032F2-9102-4DAA-9181-9EFAF081332C}"/>
              </a:ext>
            </a:extLst>
          </p:cNvPr>
          <p:cNvCxnSpPr>
            <a:cxnSpLocks/>
            <a:stCxn id="176" idx="1"/>
            <a:endCxn id="175" idx="3"/>
          </p:cNvCxnSpPr>
          <p:nvPr/>
        </p:nvCxnSpPr>
        <p:spPr>
          <a:xfrm flipH="1">
            <a:off x="2377171" y="4181821"/>
            <a:ext cx="249669" cy="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连接符: 曲线 87">
            <a:extLst>
              <a:ext uri="{FF2B5EF4-FFF2-40B4-BE49-F238E27FC236}">
                <a16:creationId xmlns:a16="http://schemas.microsoft.com/office/drawing/2014/main" id="{6929CEB8-CEAA-4B2E-8EEA-8DA8409227A2}"/>
              </a:ext>
            </a:extLst>
          </p:cNvPr>
          <p:cNvCxnSpPr>
            <a:cxnSpLocks/>
            <a:stCxn id="177" idx="3"/>
            <a:endCxn id="183" idx="3"/>
          </p:cNvCxnSpPr>
          <p:nvPr/>
        </p:nvCxnSpPr>
        <p:spPr>
          <a:xfrm flipH="1" flipV="1">
            <a:off x="3796232" y="3029271"/>
            <a:ext cx="161697" cy="2475225"/>
          </a:xfrm>
          <a:prstGeom prst="curvedConnector3">
            <a:avLst>
              <a:gd name="adj1" fmla="val -14137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矩形: 圆角 74">
            <a:extLst>
              <a:ext uri="{FF2B5EF4-FFF2-40B4-BE49-F238E27FC236}">
                <a16:creationId xmlns:a16="http://schemas.microsoft.com/office/drawing/2014/main" id="{92957FAD-DB53-453C-A7AB-BC6F9151A925}"/>
              </a:ext>
            </a:extLst>
          </p:cNvPr>
          <p:cNvSpPr/>
          <p:nvPr/>
        </p:nvSpPr>
        <p:spPr>
          <a:xfrm>
            <a:off x="988967" y="2851221"/>
            <a:ext cx="1372226" cy="366038"/>
          </a:xfrm>
          <a:prstGeom prst="roundRect">
            <a:avLst>
              <a:gd name="adj" fmla="val 5494"/>
            </a:avLst>
          </a:prstGeom>
          <a:solidFill>
            <a:srgbClr val="D9D9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b="1" dirty="0">
                <a:solidFill>
                  <a:schemeClr val="tx1"/>
                </a:solidFill>
                <a:latin typeface="+mn-ea"/>
              </a:rPr>
              <a:t>启动类加载器</a:t>
            </a:r>
          </a:p>
          <a:p>
            <a:pPr algn="ctr"/>
            <a:r>
              <a:rPr lang="en-US" altLang="zh-CN" sz="800" b="1" dirty="0">
                <a:solidFill>
                  <a:schemeClr val="tx1"/>
                </a:solidFill>
                <a:latin typeface="+mn-ea"/>
              </a:rPr>
              <a:t>BootstrapClassLoader</a:t>
            </a:r>
            <a:endParaRPr lang="zh-CN" altLang="en-US" sz="8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4" name="矩形: 圆角 75">
            <a:extLst>
              <a:ext uri="{FF2B5EF4-FFF2-40B4-BE49-F238E27FC236}">
                <a16:creationId xmlns:a16="http://schemas.microsoft.com/office/drawing/2014/main" id="{7CCB033C-5FCC-4507-B35C-D8F859629E93}"/>
              </a:ext>
            </a:extLst>
          </p:cNvPr>
          <p:cNvSpPr/>
          <p:nvPr/>
        </p:nvSpPr>
        <p:spPr>
          <a:xfrm>
            <a:off x="967431" y="3444342"/>
            <a:ext cx="1409740" cy="366038"/>
          </a:xfrm>
          <a:prstGeom prst="roundRect">
            <a:avLst>
              <a:gd name="adj" fmla="val 5494"/>
            </a:avLst>
          </a:prstGeom>
          <a:solidFill>
            <a:srgbClr val="D9D9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b="1" dirty="0">
                <a:solidFill>
                  <a:schemeClr val="tx1"/>
                </a:solidFill>
                <a:latin typeface="+mn-ea"/>
              </a:rPr>
              <a:t>拓展类加载器</a:t>
            </a:r>
          </a:p>
          <a:p>
            <a:pPr algn="ctr"/>
            <a:r>
              <a:rPr lang="en-US" altLang="zh-CN" sz="800" b="1" dirty="0">
                <a:solidFill>
                  <a:schemeClr val="tx1"/>
                </a:solidFill>
                <a:latin typeface="+mn-ea"/>
              </a:rPr>
              <a:t>ExtClassLoader</a:t>
            </a:r>
            <a:endParaRPr lang="zh-CN" altLang="en-US" sz="8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5" name="矩形: 圆角 76">
            <a:extLst>
              <a:ext uri="{FF2B5EF4-FFF2-40B4-BE49-F238E27FC236}">
                <a16:creationId xmlns:a16="http://schemas.microsoft.com/office/drawing/2014/main" id="{3B9634F4-17B0-4181-A573-4238711929B4}"/>
              </a:ext>
            </a:extLst>
          </p:cNvPr>
          <p:cNvSpPr/>
          <p:nvPr/>
        </p:nvSpPr>
        <p:spPr>
          <a:xfrm>
            <a:off x="967431" y="4006675"/>
            <a:ext cx="1409740" cy="350362"/>
          </a:xfrm>
          <a:prstGeom prst="roundRect">
            <a:avLst>
              <a:gd name="adj" fmla="val 5494"/>
            </a:avLst>
          </a:prstGeom>
          <a:solidFill>
            <a:srgbClr val="D9D9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b="1" dirty="0">
                <a:solidFill>
                  <a:schemeClr val="tx1"/>
                </a:solidFill>
                <a:latin typeface="+mn-ea"/>
              </a:rPr>
              <a:t>系统类加载器</a:t>
            </a:r>
          </a:p>
          <a:p>
            <a:pPr algn="ctr"/>
            <a:r>
              <a:rPr lang="en-US" altLang="zh-CN" sz="800" b="1" dirty="0">
                <a:solidFill>
                  <a:schemeClr val="tx1"/>
                </a:solidFill>
                <a:latin typeface="+mn-ea"/>
              </a:rPr>
              <a:t>AppClassLoader</a:t>
            </a:r>
            <a:endParaRPr lang="zh-CN" altLang="en-US" sz="8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6" name="矩形: 圆角 77">
            <a:extLst>
              <a:ext uri="{FF2B5EF4-FFF2-40B4-BE49-F238E27FC236}">
                <a16:creationId xmlns:a16="http://schemas.microsoft.com/office/drawing/2014/main" id="{68BABB3A-AAB3-4E4E-864B-9467B7DE3D8A}"/>
              </a:ext>
            </a:extLst>
          </p:cNvPr>
          <p:cNvSpPr/>
          <p:nvPr/>
        </p:nvSpPr>
        <p:spPr>
          <a:xfrm>
            <a:off x="2626841" y="3998802"/>
            <a:ext cx="1200765" cy="366037"/>
          </a:xfrm>
          <a:prstGeom prst="roundRect">
            <a:avLst>
              <a:gd name="adj" fmla="val 5494"/>
            </a:avLst>
          </a:prstGeom>
          <a:solidFill>
            <a:srgbClr val="CFE9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b="1" dirty="0">
                <a:solidFill>
                  <a:schemeClr val="tx1"/>
                </a:solidFill>
                <a:latin typeface="+mn-ea"/>
              </a:rPr>
              <a:t>微服务类加载器</a:t>
            </a:r>
          </a:p>
          <a:p>
            <a:pPr algn="ctr"/>
            <a:r>
              <a:rPr lang="en-US" altLang="zh-CN" sz="800" b="1" dirty="0" err="1">
                <a:solidFill>
                  <a:schemeClr val="tx1"/>
                </a:solidFill>
                <a:latin typeface="+mn-ea"/>
              </a:rPr>
              <a:t>XXXClassLoader</a:t>
            </a:r>
            <a:endParaRPr lang="zh-CN" altLang="en-US" sz="8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7" name="矩形: 圆角 78">
            <a:extLst>
              <a:ext uri="{FF2B5EF4-FFF2-40B4-BE49-F238E27FC236}">
                <a16:creationId xmlns:a16="http://schemas.microsoft.com/office/drawing/2014/main" id="{D5507EBD-1738-4254-9254-F980B14BCC23}"/>
              </a:ext>
            </a:extLst>
          </p:cNvPr>
          <p:cNvSpPr/>
          <p:nvPr/>
        </p:nvSpPr>
        <p:spPr>
          <a:xfrm>
            <a:off x="2375103" y="5321477"/>
            <a:ext cx="1582826" cy="366037"/>
          </a:xfrm>
          <a:prstGeom prst="roundRect">
            <a:avLst>
              <a:gd name="adj" fmla="val 5494"/>
            </a:avLst>
          </a:prstGeom>
          <a:solidFill>
            <a:srgbClr val="CBE3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b="1" dirty="0">
                <a:solidFill>
                  <a:schemeClr val="tx1"/>
                </a:solidFill>
                <a:latin typeface="+mn-ea"/>
              </a:rPr>
              <a:t>加载</a:t>
            </a:r>
            <a:r>
              <a:rPr lang="en-US" altLang="zh-CN" sz="800" b="1" dirty="0">
                <a:solidFill>
                  <a:schemeClr val="tx1"/>
                </a:solidFill>
                <a:latin typeface="+mn-ea"/>
              </a:rPr>
              <a:t>Sermant</a:t>
            </a:r>
            <a:r>
              <a:rPr lang="zh-CN" altLang="en-US" sz="800" b="1" dirty="0">
                <a:solidFill>
                  <a:schemeClr val="tx1"/>
                </a:solidFill>
                <a:latin typeface="+mn-ea"/>
              </a:rPr>
              <a:t>插件</a:t>
            </a:r>
            <a:r>
              <a:rPr lang="en-US" altLang="zh-CN" sz="800" b="1" dirty="0">
                <a:solidFill>
                  <a:schemeClr val="tx1"/>
                </a:solidFill>
                <a:latin typeface="+mn-ea"/>
              </a:rPr>
              <a:t>PluginClassLoader</a:t>
            </a:r>
            <a:endParaRPr lang="zh-CN" altLang="en-US" sz="8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8" name="矩形: 圆角 79">
            <a:extLst>
              <a:ext uri="{FF2B5EF4-FFF2-40B4-BE49-F238E27FC236}">
                <a16:creationId xmlns:a16="http://schemas.microsoft.com/office/drawing/2014/main" id="{B296CB81-235B-4334-A33E-3A47B710473C}"/>
              </a:ext>
            </a:extLst>
          </p:cNvPr>
          <p:cNvSpPr/>
          <p:nvPr/>
        </p:nvSpPr>
        <p:spPr>
          <a:xfrm>
            <a:off x="484271" y="5390338"/>
            <a:ext cx="1496596" cy="371589"/>
          </a:xfrm>
          <a:prstGeom prst="roundRect">
            <a:avLst>
              <a:gd name="adj" fmla="val 5494"/>
            </a:avLst>
          </a:prstGeom>
          <a:solidFill>
            <a:srgbClr val="CBE3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b="1" dirty="0">
                <a:solidFill>
                  <a:schemeClr val="tx1"/>
                </a:solidFill>
                <a:latin typeface="+mn-ea"/>
              </a:rPr>
              <a:t>加载框架三方依赖</a:t>
            </a:r>
            <a:endParaRPr lang="en-US" altLang="zh-CN" sz="80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zh-CN" sz="800" b="1" dirty="0" err="1">
                <a:solidFill>
                  <a:schemeClr val="tx1"/>
                </a:solidFill>
                <a:latin typeface="+mn-ea"/>
              </a:rPr>
              <a:t>FrameworkClassLoader</a:t>
            </a:r>
            <a:endParaRPr lang="zh-CN" altLang="en-US" sz="8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79" name="直接箭头连接符 178">
            <a:extLst>
              <a:ext uri="{FF2B5EF4-FFF2-40B4-BE49-F238E27FC236}">
                <a16:creationId xmlns:a16="http://schemas.microsoft.com/office/drawing/2014/main" id="{E4CE04C2-6183-4E23-A22D-C91BFCB3FA39}"/>
              </a:ext>
            </a:extLst>
          </p:cNvPr>
          <p:cNvCxnSpPr>
            <a:cxnSpLocks/>
            <a:stCxn id="174" idx="0"/>
            <a:endCxn id="173" idx="2"/>
          </p:cNvCxnSpPr>
          <p:nvPr/>
        </p:nvCxnSpPr>
        <p:spPr>
          <a:xfrm flipV="1">
            <a:off x="1672301" y="3217260"/>
            <a:ext cx="2779" cy="2270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箭头连接符 179">
            <a:extLst>
              <a:ext uri="{FF2B5EF4-FFF2-40B4-BE49-F238E27FC236}">
                <a16:creationId xmlns:a16="http://schemas.microsoft.com/office/drawing/2014/main" id="{ACB515D9-9338-4E7C-86A6-426841F17C5F}"/>
              </a:ext>
            </a:extLst>
          </p:cNvPr>
          <p:cNvCxnSpPr>
            <a:cxnSpLocks/>
            <a:stCxn id="175" idx="0"/>
            <a:endCxn id="174" idx="2"/>
          </p:cNvCxnSpPr>
          <p:nvPr/>
        </p:nvCxnSpPr>
        <p:spPr>
          <a:xfrm flipV="1">
            <a:off x="1672301" y="3810380"/>
            <a:ext cx="0" cy="1962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箭头连接符 180">
            <a:extLst>
              <a:ext uri="{FF2B5EF4-FFF2-40B4-BE49-F238E27FC236}">
                <a16:creationId xmlns:a16="http://schemas.microsoft.com/office/drawing/2014/main" id="{2BD8F224-90F0-4B4F-A738-6C15C7A551EE}"/>
              </a:ext>
            </a:extLst>
          </p:cNvPr>
          <p:cNvCxnSpPr>
            <a:cxnSpLocks/>
            <a:stCxn id="177" idx="0"/>
            <a:endCxn id="7" idx="2"/>
          </p:cNvCxnSpPr>
          <p:nvPr/>
        </p:nvCxnSpPr>
        <p:spPr>
          <a:xfrm flipH="1" flipV="1">
            <a:off x="1668016" y="5019499"/>
            <a:ext cx="1498500" cy="301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箭头连接符 181">
            <a:extLst>
              <a:ext uri="{FF2B5EF4-FFF2-40B4-BE49-F238E27FC236}">
                <a16:creationId xmlns:a16="http://schemas.microsoft.com/office/drawing/2014/main" id="{CEC28163-E1F4-4105-ABA6-D5C72841FB97}"/>
              </a:ext>
            </a:extLst>
          </p:cNvPr>
          <p:cNvCxnSpPr>
            <a:cxnSpLocks/>
            <a:stCxn id="178" idx="0"/>
            <a:endCxn id="7" idx="2"/>
          </p:cNvCxnSpPr>
          <p:nvPr/>
        </p:nvCxnSpPr>
        <p:spPr>
          <a:xfrm flipV="1">
            <a:off x="1232569" y="5019499"/>
            <a:ext cx="435447" cy="3708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矩形: 圆角 85">
            <a:extLst>
              <a:ext uri="{FF2B5EF4-FFF2-40B4-BE49-F238E27FC236}">
                <a16:creationId xmlns:a16="http://schemas.microsoft.com/office/drawing/2014/main" id="{B5B68AF3-61EE-4A2B-AB49-3A9870B5FA69}"/>
              </a:ext>
            </a:extLst>
          </p:cNvPr>
          <p:cNvSpPr/>
          <p:nvPr/>
        </p:nvSpPr>
        <p:spPr>
          <a:xfrm>
            <a:off x="2595467" y="2846252"/>
            <a:ext cx="1200765" cy="366037"/>
          </a:xfrm>
          <a:prstGeom prst="roundRect">
            <a:avLst>
              <a:gd name="adj" fmla="val 5494"/>
            </a:avLst>
          </a:prstGeom>
          <a:solidFill>
            <a:srgbClr val="CFE9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b="1" dirty="0">
                <a:solidFill>
                  <a:schemeClr val="tx1"/>
                </a:solidFill>
                <a:latin typeface="+mn-ea"/>
              </a:rPr>
              <a:t>微服务类加载器</a:t>
            </a:r>
          </a:p>
          <a:p>
            <a:pPr algn="ctr"/>
            <a:r>
              <a:rPr lang="en-US" altLang="zh-CN" sz="800" b="1" dirty="0" err="1">
                <a:solidFill>
                  <a:schemeClr val="tx1"/>
                </a:solidFill>
                <a:latin typeface="+mn-ea"/>
              </a:rPr>
              <a:t>XXXClassLoader</a:t>
            </a:r>
            <a:endParaRPr lang="zh-CN" altLang="en-US" sz="8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84" name="直接箭头连接符 183">
            <a:extLst>
              <a:ext uri="{FF2B5EF4-FFF2-40B4-BE49-F238E27FC236}">
                <a16:creationId xmlns:a16="http://schemas.microsoft.com/office/drawing/2014/main" id="{DBC9BB68-ED2D-4FFD-BB9E-09E0707AC3F5}"/>
              </a:ext>
            </a:extLst>
          </p:cNvPr>
          <p:cNvCxnSpPr>
            <a:cxnSpLocks/>
            <a:stCxn id="183" idx="1"/>
            <a:endCxn id="173" idx="3"/>
          </p:cNvCxnSpPr>
          <p:nvPr/>
        </p:nvCxnSpPr>
        <p:spPr>
          <a:xfrm flipH="1">
            <a:off x="2361193" y="3029271"/>
            <a:ext cx="234273" cy="49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连接符: 曲线 88">
            <a:extLst>
              <a:ext uri="{FF2B5EF4-FFF2-40B4-BE49-F238E27FC236}">
                <a16:creationId xmlns:a16="http://schemas.microsoft.com/office/drawing/2014/main" id="{AF602D7D-ACF4-4DAB-80B4-910BC8CF312D}"/>
              </a:ext>
            </a:extLst>
          </p:cNvPr>
          <p:cNvCxnSpPr>
            <a:cxnSpLocks/>
            <a:stCxn id="177" idx="3"/>
            <a:endCxn id="176" idx="3"/>
          </p:cNvCxnSpPr>
          <p:nvPr/>
        </p:nvCxnSpPr>
        <p:spPr>
          <a:xfrm flipH="1" flipV="1">
            <a:off x="3827606" y="4181821"/>
            <a:ext cx="130323" cy="1322675"/>
          </a:xfrm>
          <a:prstGeom prst="curvedConnector3">
            <a:avLst>
              <a:gd name="adj1" fmla="val -17541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矩形: 圆角 50">
            <a:extLst>
              <a:ext uri="{FF2B5EF4-FFF2-40B4-BE49-F238E27FC236}">
                <a16:creationId xmlns:a16="http://schemas.microsoft.com/office/drawing/2014/main" id="{0E6709F5-1090-489A-95FD-7670A5F64482}"/>
              </a:ext>
            </a:extLst>
          </p:cNvPr>
          <p:cNvSpPr/>
          <p:nvPr/>
        </p:nvSpPr>
        <p:spPr>
          <a:xfrm>
            <a:off x="2454144" y="5393115"/>
            <a:ext cx="1582826" cy="366037"/>
          </a:xfrm>
          <a:prstGeom prst="roundRect">
            <a:avLst>
              <a:gd name="adj" fmla="val 5494"/>
            </a:avLst>
          </a:prstGeom>
          <a:solidFill>
            <a:srgbClr val="CBE3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b="1" dirty="0">
                <a:solidFill>
                  <a:schemeClr val="tx1"/>
                </a:solidFill>
                <a:latin typeface="+mn-ea"/>
              </a:rPr>
              <a:t>加载</a:t>
            </a:r>
            <a:r>
              <a:rPr lang="en-US" altLang="zh-CN" sz="800" b="1" dirty="0">
                <a:solidFill>
                  <a:schemeClr val="tx1"/>
                </a:solidFill>
                <a:latin typeface="+mn-ea"/>
              </a:rPr>
              <a:t>Sermant</a:t>
            </a:r>
            <a:r>
              <a:rPr lang="zh-CN" altLang="en-US" sz="800" b="1" dirty="0">
                <a:solidFill>
                  <a:schemeClr val="tx1"/>
                </a:solidFill>
                <a:latin typeface="+mn-ea"/>
              </a:rPr>
              <a:t>插件</a:t>
            </a:r>
            <a:r>
              <a:rPr lang="en-US" altLang="zh-CN" sz="800" b="1" dirty="0">
                <a:solidFill>
                  <a:schemeClr val="tx1"/>
                </a:solidFill>
                <a:latin typeface="+mn-ea"/>
              </a:rPr>
              <a:t>PluginClassLoader</a:t>
            </a:r>
            <a:endParaRPr lang="zh-CN" altLang="en-US" sz="8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7" name="矩形: 圆角 52">
            <a:extLst>
              <a:ext uri="{FF2B5EF4-FFF2-40B4-BE49-F238E27FC236}">
                <a16:creationId xmlns:a16="http://schemas.microsoft.com/office/drawing/2014/main" id="{3EF8007B-FCB1-4065-BE5E-1B25EF42BFFF}"/>
              </a:ext>
            </a:extLst>
          </p:cNvPr>
          <p:cNvSpPr/>
          <p:nvPr/>
        </p:nvSpPr>
        <p:spPr>
          <a:xfrm>
            <a:off x="4006860" y="4980170"/>
            <a:ext cx="1582826" cy="366037"/>
          </a:xfrm>
          <a:prstGeom prst="roundRect">
            <a:avLst>
              <a:gd name="adj" fmla="val 5494"/>
            </a:avLst>
          </a:prstGeom>
          <a:solidFill>
            <a:srgbClr val="CBE3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b="1" dirty="0">
                <a:solidFill>
                  <a:schemeClr val="tx1"/>
                </a:solidFill>
                <a:latin typeface="+mn-ea"/>
              </a:rPr>
              <a:t>加载</a:t>
            </a:r>
            <a:r>
              <a:rPr lang="en-US" altLang="zh-CN" sz="800" b="1" dirty="0">
                <a:solidFill>
                  <a:schemeClr val="tx1"/>
                </a:solidFill>
                <a:latin typeface="+mn-ea"/>
              </a:rPr>
              <a:t>Sermant</a:t>
            </a:r>
            <a:r>
              <a:rPr lang="zh-CN" altLang="en-US" sz="800" b="1" dirty="0">
                <a:solidFill>
                  <a:schemeClr val="tx1"/>
                </a:solidFill>
                <a:latin typeface="+mn-ea"/>
              </a:rPr>
              <a:t>插件</a:t>
            </a:r>
            <a:r>
              <a:rPr lang="en-US" altLang="zh-CN" sz="800" b="1" dirty="0" err="1">
                <a:solidFill>
                  <a:schemeClr val="tx1"/>
                </a:solidFill>
                <a:latin typeface="+mn-ea"/>
              </a:rPr>
              <a:t>PluginClassLoader</a:t>
            </a:r>
            <a:endParaRPr lang="zh-CN" altLang="en-US" sz="8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8" name="object 7">
            <a:extLst>
              <a:ext uri="{FF2B5EF4-FFF2-40B4-BE49-F238E27FC236}">
                <a16:creationId xmlns:a16="http://schemas.microsoft.com/office/drawing/2014/main" id="{4CD85023-9D09-4D9D-B6D2-6932C3F560D2}"/>
              </a:ext>
            </a:extLst>
          </p:cNvPr>
          <p:cNvSpPr txBox="1"/>
          <p:nvPr/>
        </p:nvSpPr>
        <p:spPr>
          <a:xfrm>
            <a:off x="6279010" y="1641992"/>
            <a:ext cx="4536522" cy="7948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7112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pitchFamily="34" charset="-122"/>
                <a:ea typeface="FZLanTingHeiS-L-GB" panose="02000000000000000000"/>
                <a:cs typeface="宋体" panose="02010600030101010101" pitchFamily="2" charset="-122"/>
              </a:rPr>
              <a:t>服务治理功能插件化：</a:t>
            </a:r>
            <a:r>
              <a:rPr lang="en-US" altLang="zh-CN" b="1" dirty="0">
                <a:latin typeface="微软雅黑" panose="020B0503020204020204" pitchFamily="34" charset="-122"/>
                <a:ea typeface="FZLanTingHeiS-L-GB" panose="02000000000000000000"/>
                <a:cs typeface="宋体" panose="02010600030101010101" pitchFamily="2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FZLanTingHeiS-L-GB" panose="02000000000000000000"/>
                <a:cs typeface="宋体" panose="02010600030101010101" pitchFamily="2" charset="-122"/>
              </a:rPr>
              <a:t>插件生态基础完善，易于开发</a:t>
            </a:r>
            <a:endParaRPr lang="en-US" altLang="zh-CN" dirty="0">
              <a:latin typeface="微软雅黑" panose="020B0503020204020204" pitchFamily="34" charset="-122"/>
              <a:ea typeface="FZLanTingHeiS-L-GB" panose="02000000000000000000"/>
              <a:cs typeface="宋体" panose="02010600030101010101" pitchFamily="2" charset="-122"/>
            </a:endParaRPr>
          </a:p>
        </p:txBody>
      </p:sp>
      <p:sp>
        <p:nvSpPr>
          <p:cNvPr id="189" name="矩形 188">
            <a:extLst>
              <a:ext uri="{FF2B5EF4-FFF2-40B4-BE49-F238E27FC236}">
                <a16:creationId xmlns:a16="http://schemas.microsoft.com/office/drawing/2014/main" id="{E8BABAF2-FDFB-468F-9F7A-07290DEC303F}"/>
              </a:ext>
            </a:extLst>
          </p:cNvPr>
          <p:cNvSpPr/>
          <p:nvPr/>
        </p:nvSpPr>
        <p:spPr>
          <a:xfrm>
            <a:off x="588350" y="1611326"/>
            <a:ext cx="5200367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7112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pitchFamily="34" charset="-122"/>
                <a:ea typeface="FZLanTingHeiS-L-GB" panose="02000000000000000000"/>
                <a:cs typeface="宋体" panose="02010600030101010101" pitchFamily="2" charset="-122"/>
              </a:rPr>
              <a:t>基于类隔离机制的插件架构：</a:t>
            </a:r>
            <a:r>
              <a:rPr lang="zh-CN" altLang="en-US" dirty="0">
                <a:latin typeface="微软雅黑" panose="020B0503020204020204" pitchFamily="34" charset="-122"/>
                <a:ea typeface="FZLanTingHeiS-L-GB" panose="02000000000000000000"/>
                <a:cs typeface="宋体" panose="02010600030101010101" pitchFamily="2" charset="-122"/>
              </a:rPr>
              <a:t>治理功能解耦；无类冲突影响；插件更新无需中断应用</a:t>
            </a:r>
          </a:p>
        </p:txBody>
      </p:sp>
      <p:sp>
        <p:nvSpPr>
          <p:cNvPr id="190" name="object 7">
            <a:extLst>
              <a:ext uri="{FF2B5EF4-FFF2-40B4-BE49-F238E27FC236}">
                <a16:creationId xmlns:a16="http://schemas.microsoft.com/office/drawing/2014/main" id="{564F235D-D583-4439-BB92-02619C1EE073}"/>
              </a:ext>
            </a:extLst>
          </p:cNvPr>
          <p:cNvSpPr txBox="1"/>
          <p:nvPr/>
        </p:nvSpPr>
        <p:spPr>
          <a:xfrm>
            <a:off x="377776" y="1052057"/>
            <a:ext cx="655771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1120">
              <a:spcBef>
                <a:spcPts val="100"/>
              </a:spcBef>
            </a:pPr>
            <a:r>
              <a:rPr lang="en-US" altLang="zh-CN" sz="2000" dirty="0">
                <a:solidFill>
                  <a:srgbClr val="4147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Sermant – </a:t>
            </a:r>
            <a:r>
              <a:rPr lang="zh-CN" altLang="en-US" sz="2000" dirty="0">
                <a:solidFill>
                  <a:srgbClr val="4147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插件化架构带来的丰富服务治理功能，更强</a:t>
            </a:r>
          </a:p>
        </p:txBody>
      </p:sp>
      <p:sp>
        <p:nvSpPr>
          <p:cNvPr id="191" name="标题 3">
            <a:extLst>
              <a:ext uri="{FF2B5EF4-FFF2-40B4-BE49-F238E27FC236}">
                <a16:creationId xmlns:a16="http://schemas.microsoft.com/office/drawing/2014/main" id="{1504C748-E7EB-4C1A-B5AB-3643628CB6DA}"/>
              </a:ext>
            </a:extLst>
          </p:cNvPr>
          <p:cNvSpPr txBox="1"/>
          <p:nvPr/>
        </p:nvSpPr>
        <p:spPr>
          <a:xfrm>
            <a:off x="299502" y="356478"/>
            <a:ext cx="4470496" cy="611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新一代云原生服务网格</a:t>
            </a:r>
          </a:p>
        </p:txBody>
      </p:sp>
      <p:sp>
        <p:nvSpPr>
          <p:cNvPr id="193" name="箭头: 下弧形 16">
            <a:extLst>
              <a:ext uri="{FF2B5EF4-FFF2-40B4-BE49-F238E27FC236}">
                <a16:creationId xmlns:a16="http://schemas.microsoft.com/office/drawing/2014/main" id="{2684DD78-E9CF-4B11-B5F3-2D19EAF4C075}"/>
              </a:ext>
            </a:extLst>
          </p:cNvPr>
          <p:cNvSpPr/>
          <p:nvPr/>
        </p:nvSpPr>
        <p:spPr>
          <a:xfrm>
            <a:off x="3881092" y="5417702"/>
            <a:ext cx="311983" cy="122613"/>
          </a:xfrm>
          <a:prstGeom prst="curved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">
              <a:solidFill>
                <a:schemeClr val="tx1"/>
              </a:solidFill>
            </a:endParaRPr>
          </a:p>
        </p:txBody>
      </p:sp>
      <p:sp>
        <p:nvSpPr>
          <p:cNvPr id="194" name="箭头: 下弧形 59">
            <a:extLst>
              <a:ext uri="{FF2B5EF4-FFF2-40B4-BE49-F238E27FC236}">
                <a16:creationId xmlns:a16="http://schemas.microsoft.com/office/drawing/2014/main" id="{E6944D38-4666-4AFA-A67D-4BA164737B04}"/>
              </a:ext>
            </a:extLst>
          </p:cNvPr>
          <p:cNvSpPr/>
          <p:nvPr/>
        </p:nvSpPr>
        <p:spPr>
          <a:xfrm rot="10800000">
            <a:off x="3865002" y="5270566"/>
            <a:ext cx="311983" cy="122613"/>
          </a:xfrm>
          <a:prstGeom prst="curved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">
              <a:solidFill>
                <a:schemeClr val="tx1"/>
              </a:solidFill>
            </a:endParaRPr>
          </a:p>
        </p:txBody>
      </p:sp>
      <p:sp>
        <p:nvSpPr>
          <p:cNvPr id="7" name="矩形: 圆角 79">
            <a:extLst>
              <a:ext uri="{FF2B5EF4-FFF2-40B4-BE49-F238E27FC236}">
                <a16:creationId xmlns:a16="http://schemas.microsoft.com/office/drawing/2014/main" id="{EE959A14-B41F-4B1A-B85F-680703C94638}"/>
              </a:ext>
            </a:extLst>
          </p:cNvPr>
          <p:cNvSpPr/>
          <p:nvPr/>
        </p:nvSpPr>
        <p:spPr>
          <a:xfrm>
            <a:off x="919718" y="4647910"/>
            <a:ext cx="1496596" cy="371589"/>
          </a:xfrm>
          <a:prstGeom prst="roundRect">
            <a:avLst>
              <a:gd name="adj" fmla="val 5494"/>
            </a:avLst>
          </a:prstGeom>
          <a:solidFill>
            <a:srgbClr val="CBE3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b="1" dirty="0">
                <a:solidFill>
                  <a:schemeClr val="tx1"/>
                </a:solidFill>
                <a:latin typeface="+mn-ea"/>
              </a:rPr>
              <a:t>加载</a:t>
            </a:r>
            <a:r>
              <a:rPr lang="en-US" altLang="zh-CN" sz="800" b="1" dirty="0" err="1">
                <a:solidFill>
                  <a:schemeClr val="tx1"/>
                </a:solidFill>
                <a:latin typeface="+mn-ea"/>
              </a:rPr>
              <a:t>Sermant</a:t>
            </a:r>
            <a:r>
              <a:rPr lang="zh-CN" altLang="en-US" sz="800" b="1" dirty="0">
                <a:solidFill>
                  <a:schemeClr val="tx1"/>
                </a:solidFill>
                <a:latin typeface="+mn-ea"/>
              </a:rPr>
              <a:t>框架核心能力</a:t>
            </a:r>
            <a:r>
              <a:rPr lang="en-US" altLang="zh-CN" sz="800" b="1" dirty="0" err="1">
                <a:solidFill>
                  <a:schemeClr val="tx1"/>
                </a:solidFill>
                <a:latin typeface="+mn-ea"/>
              </a:rPr>
              <a:t>SermantClassLoader</a:t>
            </a:r>
            <a:endParaRPr lang="zh-CN" altLang="en-US" sz="8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3" name="直接箭头连接符 181">
            <a:extLst>
              <a:ext uri="{FF2B5EF4-FFF2-40B4-BE49-F238E27FC236}">
                <a16:creationId xmlns:a16="http://schemas.microsoft.com/office/drawing/2014/main" id="{D1B9D496-B65E-1834-563F-CBB68B5DB930}"/>
              </a:ext>
            </a:extLst>
          </p:cNvPr>
          <p:cNvCxnSpPr>
            <a:cxnSpLocks/>
            <a:stCxn id="7" idx="0"/>
            <a:endCxn id="175" idx="2"/>
          </p:cNvCxnSpPr>
          <p:nvPr/>
        </p:nvCxnSpPr>
        <p:spPr>
          <a:xfrm flipV="1">
            <a:off x="1668016" y="4357037"/>
            <a:ext cx="4285" cy="2908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629947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7">
            <a:extLst>
              <a:ext uri="{FF2B5EF4-FFF2-40B4-BE49-F238E27FC236}">
                <a16:creationId xmlns:a16="http://schemas.microsoft.com/office/drawing/2014/main" id="{E76AA485-8037-4359-B3E4-6E0213E45E20}"/>
              </a:ext>
            </a:extLst>
          </p:cNvPr>
          <p:cNvSpPr txBox="1"/>
          <p:nvPr/>
        </p:nvSpPr>
        <p:spPr>
          <a:xfrm>
            <a:off x="534009" y="1620995"/>
            <a:ext cx="4049970" cy="7948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7112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pitchFamily="34" charset="-122"/>
                <a:ea typeface="FZLanTingHeiS-L-GB" panose="02000000000000000000"/>
                <a:cs typeface="宋体" panose="02010600030101010101" pitchFamily="2" charset="-122"/>
              </a:rPr>
              <a:t>虚机场景</a:t>
            </a:r>
            <a:r>
              <a:rPr lang="zh-CN" altLang="en-US" dirty="0">
                <a:latin typeface="微软雅黑" panose="020B0503020204020204" pitchFamily="34" charset="-122"/>
                <a:ea typeface="FZLanTingHeiS-L-GB" panose="02000000000000000000"/>
                <a:cs typeface="宋体" panose="02010600030101010101" pitchFamily="2" charset="-122"/>
              </a:rPr>
              <a:t>在启动命令添加</a:t>
            </a:r>
            <a:r>
              <a:rPr lang="en-US" altLang="zh-CN" dirty="0">
                <a:latin typeface="微软雅黑" panose="020B0503020204020204" pitchFamily="34" charset="-122"/>
                <a:ea typeface="FZLanTingHeiS-L-GB" panose="02000000000000000000"/>
                <a:cs typeface="宋体" panose="02010600030101010101" pitchFamily="2" charset="-122"/>
              </a:rPr>
              <a:t>:</a:t>
            </a:r>
            <a:br>
              <a:rPr lang="en-US" altLang="zh-CN" dirty="0">
                <a:latin typeface="微软雅黑" panose="020B0503020204020204" pitchFamily="34" charset="-122"/>
                <a:ea typeface="FZLanTingHeiS-L-GB" panose="02000000000000000000"/>
                <a:cs typeface="宋体" panose="02010600030101010101" pitchFamily="2" charset="-122"/>
              </a:rPr>
            </a:br>
            <a:r>
              <a:rPr lang="en-US" altLang="zh-CN" dirty="0">
                <a:latin typeface="微软雅黑" panose="020B0503020204020204" pitchFamily="34" charset="-122"/>
                <a:ea typeface="FZLanTingHeiS-L-GB" panose="02000000000000000000"/>
                <a:cs typeface="宋体" panose="02010600030101010101" pitchFamily="2" charset="-122"/>
              </a:rPr>
              <a:t> </a:t>
            </a:r>
            <a:r>
              <a:rPr lang="en-US" altLang="zh-CN" b="1" dirty="0">
                <a:latin typeface="微软雅黑" panose="020B0503020204020204" pitchFamily="34" charset="-122"/>
                <a:ea typeface="FZLanTingHeiS-L-GB" panose="02000000000000000000"/>
                <a:cs typeface="宋体" panose="02010600030101010101" pitchFamily="2" charset="-122"/>
              </a:rPr>
              <a:t>-</a:t>
            </a:r>
            <a:r>
              <a:rPr lang="en-US" altLang="zh-CN" b="1" dirty="0" err="1">
                <a:latin typeface="微软雅黑" panose="020B0503020204020204" pitchFamily="34" charset="-122"/>
                <a:ea typeface="FZLanTingHeiS-L-GB" panose="02000000000000000000"/>
                <a:cs typeface="宋体" panose="02010600030101010101" pitchFamily="2" charset="-122"/>
              </a:rPr>
              <a:t>javaagent:sermant-agent.jar</a:t>
            </a:r>
            <a:endParaRPr lang="en-US" altLang="zh-CN" b="1" dirty="0">
              <a:latin typeface="微软雅黑" panose="020B0503020204020204" pitchFamily="34" charset="-122"/>
              <a:ea typeface="FZLanTingHeiS-L-GB" panose="02000000000000000000"/>
              <a:cs typeface="宋体" panose="02010600030101010101" pitchFamily="2" charset="-122"/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9F805B75-E83C-49F5-AFFA-CB9EFF198F5D}"/>
              </a:ext>
            </a:extLst>
          </p:cNvPr>
          <p:cNvSpPr txBox="1"/>
          <p:nvPr/>
        </p:nvSpPr>
        <p:spPr>
          <a:xfrm>
            <a:off x="5037145" y="1620995"/>
            <a:ext cx="6804788" cy="12103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7112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pitchFamily="34" charset="-122"/>
                <a:ea typeface="FZLanTingHeiS-L-GB" panose="02000000000000000000"/>
                <a:cs typeface="宋体" panose="02010600030101010101" pitchFamily="2" charset="-122"/>
              </a:rPr>
              <a:t>容器场景</a:t>
            </a:r>
            <a:r>
              <a:rPr lang="zh-CN" altLang="en-US" dirty="0">
                <a:latin typeface="微软雅黑" panose="020B0503020204020204" pitchFamily="34" charset="-122"/>
                <a:ea typeface="FZLanTingHeiS-L-GB" panose="02000000000000000000"/>
                <a:cs typeface="宋体" panose="02010600030101010101" pitchFamily="2" charset="-122"/>
              </a:rPr>
              <a:t>的挂载方式通过</a:t>
            </a:r>
            <a:r>
              <a:rPr lang="en-US" altLang="zh-CN" dirty="0" err="1">
                <a:latin typeface="微软雅黑" panose="020B0503020204020204" pitchFamily="34" charset="-122"/>
                <a:ea typeface="FZLanTingHeiS-L-GB" panose="02000000000000000000"/>
                <a:cs typeface="宋体" panose="02010600030101010101" pitchFamily="2" charset="-122"/>
              </a:rPr>
              <a:t>Kubernetes</a:t>
            </a:r>
            <a:r>
              <a:rPr lang="zh-CN" altLang="en-US" dirty="0">
                <a:latin typeface="微软雅黑" panose="020B0503020204020204" pitchFamily="34" charset="-122"/>
                <a:ea typeface="FZLanTingHeiS-L-GB" panose="02000000000000000000"/>
                <a:cs typeface="宋体" panose="02010600030101010101" pitchFamily="2" charset="-122"/>
              </a:rPr>
              <a:t>的</a:t>
            </a:r>
            <a:r>
              <a:rPr lang="en-US" altLang="zh-CN" dirty="0" err="1">
                <a:latin typeface="微软雅黑" panose="020B0503020204020204" pitchFamily="34" charset="-122"/>
                <a:ea typeface="FZLanTingHeiS-L-GB" panose="02000000000000000000"/>
                <a:cs typeface="宋体" panose="02010600030101010101" pitchFamily="2" charset="-122"/>
              </a:rPr>
              <a:t>AdmissionWebhook</a:t>
            </a:r>
            <a:r>
              <a:rPr lang="zh-CN" altLang="en-US" dirty="0">
                <a:latin typeface="微软雅黑" panose="020B0503020204020204" pitchFamily="34" charset="-122"/>
                <a:ea typeface="FZLanTingHeiS-L-GB" panose="02000000000000000000"/>
                <a:cs typeface="宋体" panose="02010600030101010101" pitchFamily="2" charset="-122"/>
              </a:rPr>
              <a:t>实现</a:t>
            </a:r>
            <a:r>
              <a:rPr lang="zh-CN" altLang="en-US" b="1" dirty="0">
                <a:latin typeface="微软雅黑" panose="020B0503020204020204" pitchFamily="34" charset="-122"/>
                <a:ea typeface="FZLanTingHeiS-L-GB" panose="02000000000000000000"/>
                <a:cs typeface="宋体" panose="02010600030101010101" pitchFamily="2" charset="-122"/>
              </a:rPr>
              <a:t>，</a:t>
            </a:r>
            <a:r>
              <a:rPr lang="zh-CN" altLang="en-US" dirty="0">
                <a:latin typeface="微软雅黑" panose="020B0503020204020204" pitchFamily="34" charset="-122"/>
                <a:ea typeface="FZLanTingHeiS-L-GB" panose="02000000000000000000"/>
                <a:cs typeface="宋体" panose="02010600030101010101" pitchFamily="2" charset="-122"/>
              </a:rPr>
              <a:t>只需在应用</a:t>
            </a:r>
            <a:r>
              <a:rPr lang="en-US" altLang="zh-CN" dirty="0" err="1">
                <a:latin typeface="微软雅黑" panose="020B0503020204020204" pitchFamily="34" charset="-122"/>
                <a:ea typeface="FZLanTingHeiS-L-GB" panose="02000000000000000000"/>
                <a:cs typeface="宋体" panose="02010600030101010101" pitchFamily="2" charset="-122"/>
              </a:rPr>
              <a:t>yaml</a:t>
            </a:r>
            <a:r>
              <a:rPr lang="zh-CN" altLang="en-US" dirty="0">
                <a:latin typeface="微软雅黑" panose="020B0503020204020204" pitchFamily="34" charset="-122"/>
                <a:ea typeface="FZLanTingHeiS-L-GB" panose="02000000000000000000"/>
                <a:cs typeface="宋体" panose="02010600030101010101" pitchFamily="2" charset="-122"/>
              </a:rPr>
              <a:t>的</a:t>
            </a:r>
            <a:r>
              <a:rPr lang="en-US" altLang="zh-CN" dirty="0">
                <a:latin typeface="微软雅黑" panose="020B0503020204020204" pitchFamily="34" charset="-122"/>
                <a:ea typeface="FZLanTingHeiS-L-GB" panose="02000000000000000000"/>
                <a:cs typeface="宋体" panose="02010600030101010101" pitchFamily="2" charset="-122"/>
              </a:rPr>
              <a:t>spec&gt;template&gt;metadata&gt;labels</a:t>
            </a:r>
            <a:r>
              <a:rPr lang="zh-CN" altLang="en-US" dirty="0">
                <a:latin typeface="微软雅黑" panose="020B0503020204020204" pitchFamily="34" charset="-122"/>
                <a:ea typeface="FZLanTingHeiS-L-GB" panose="02000000000000000000"/>
                <a:cs typeface="宋体" panose="02010600030101010101" pitchFamily="2" charset="-122"/>
              </a:rPr>
              <a:t>中添加：</a:t>
            </a:r>
            <a:r>
              <a:rPr lang="en-US" altLang="zh-CN" b="1" dirty="0" err="1">
                <a:latin typeface="微软雅黑" panose="020B0503020204020204" pitchFamily="34" charset="-122"/>
                <a:ea typeface="FZLanTingHeiS-L-GB" panose="02000000000000000000"/>
                <a:cs typeface="宋体" panose="02010600030101010101" pitchFamily="2" charset="-122"/>
              </a:rPr>
              <a:t>sermant</a:t>
            </a:r>
            <a:r>
              <a:rPr lang="en-US" altLang="zh-CN" b="1" dirty="0">
                <a:latin typeface="微软雅黑" panose="020B0503020204020204" pitchFamily="34" charset="-122"/>
                <a:ea typeface="FZLanTingHeiS-L-GB" panose="02000000000000000000"/>
                <a:cs typeface="宋体" panose="02010600030101010101" pitchFamily="2" charset="-122"/>
              </a:rPr>
              <a:t>-injection: enabled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3547E66-C07F-48CA-9DFE-B7C9E4DB4F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5" y="3021677"/>
            <a:ext cx="4808986" cy="281132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46EFF49-425C-424E-B8AA-131DA508D7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024" y="3021677"/>
            <a:ext cx="6114058" cy="2851775"/>
          </a:xfrm>
          <a:prstGeom prst="rect">
            <a:avLst/>
          </a:prstGeom>
        </p:spPr>
      </p:pic>
      <p:sp>
        <p:nvSpPr>
          <p:cNvPr id="26" name="object 7">
            <a:extLst>
              <a:ext uri="{FF2B5EF4-FFF2-40B4-BE49-F238E27FC236}">
                <a16:creationId xmlns:a16="http://schemas.microsoft.com/office/drawing/2014/main" id="{B5D44E6A-06CC-4C03-AA6F-9EE15516B4E6}"/>
              </a:ext>
            </a:extLst>
          </p:cNvPr>
          <p:cNvSpPr txBox="1"/>
          <p:nvPr/>
        </p:nvSpPr>
        <p:spPr>
          <a:xfrm>
            <a:off x="432021" y="933920"/>
            <a:ext cx="6030772" cy="410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>
                <a:solidFill>
                  <a:srgbClr val="4147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Sermant – </a:t>
            </a:r>
            <a:r>
              <a:rPr lang="zh-CN" altLang="en-US" sz="2000" dirty="0">
                <a:solidFill>
                  <a:srgbClr val="4147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零侵入接入应用治理，更简单</a:t>
            </a:r>
          </a:p>
        </p:txBody>
      </p:sp>
      <p:sp>
        <p:nvSpPr>
          <p:cNvPr id="27" name="标题 3">
            <a:extLst>
              <a:ext uri="{FF2B5EF4-FFF2-40B4-BE49-F238E27FC236}">
                <a16:creationId xmlns:a16="http://schemas.microsoft.com/office/drawing/2014/main" id="{F4320AAD-F7D8-4F17-B814-D27A10A4EC50}"/>
              </a:ext>
            </a:extLst>
          </p:cNvPr>
          <p:cNvSpPr txBox="1"/>
          <p:nvPr/>
        </p:nvSpPr>
        <p:spPr>
          <a:xfrm>
            <a:off x="299502" y="356478"/>
            <a:ext cx="4470496" cy="611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新一代云原生服务网格</a:t>
            </a:r>
          </a:p>
        </p:txBody>
      </p:sp>
    </p:spTree>
    <p:extLst>
      <p:ext uri="{BB962C8B-B14F-4D97-AF65-F5344CB8AC3E}">
        <p14:creationId xmlns:p14="http://schemas.microsoft.com/office/powerpoint/2010/main" val="3922159692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64B6F920-E984-44DF-8400-0DE75161E1A7}"/>
              </a:ext>
            </a:extLst>
          </p:cNvPr>
          <p:cNvSpPr/>
          <p:nvPr/>
        </p:nvSpPr>
        <p:spPr>
          <a:xfrm>
            <a:off x="5288106" y="3636640"/>
            <a:ext cx="6324172" cy="258535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FBA13E7-2578-4750-B6A2-74251FF5A4A9}"/>
              </a:ext>
            </a:extLst>
          </p:cNvPr>
          <p:cNvSpPr/>
          <p:nvPr/>
        </p:nvSpPr>
        <p:spPr>
          <a:xfrm>
            <a:off x="433994" y="3636640"/>
            <a:ext cx="4336004" cy="258535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E4538BA-2812-4BD7-9C80-CA6E53DD614A}"/>
              </a:ext>
            </a:extLst>
          </p:cNvPr>
          <p:cNvSpPr/>
          <p:nvPr/>
        </p:nvSpPr>
        <p:spPr>
          <a:xfrm>
            <a:off x="433994" y="1706992"/>
            <a:ext cx="4336004" cy="1730502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BE9CCCE-9EB1-4F8E-A290-F09251E7CF26}"/>
              </a:ext>
            </a:extLst>
          </p:cNvPr>
          <p:cNvSpPr/>
          <p:nvPr/>
        </p:nvSpPr>
        <p:spPr>
          <a:xfrm>
            <a:off x="546951" y="2524633"/>
            <a:ext cx="1111250" cy="355600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7CC09CA-3281-47C0-9B9A-A779C9FC796F}"/>
              </a:ext>
            </a:extLst>
          </p:cNvPr>
          <p:cNvSpPr/>
          <p:nvPr/>
        </p:nvSpPr>
        <p:spPr>
          <a:xfrm>
            <a:off x="597751" y="2575433"/>
            <a:ext cx="1111250" cy="355600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71F0E30-ADB4-4042-9713-7AD70AC52DAA}"/>
              </a:ext>
            </a:extLst>
          </p:cNvPr>
          <p:cNvSpPr/>
          <p:nvPr/>
        </p:nvSpPr>
        <p:spPr>
          <a:xfrm>
            <a:off x="648551" y="2626233"/>
            <a:ext cx="1111250" cy="355600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SpringBoot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49A5635-5BC4-44DC-B259-B23E12E85F1A}"/>
              </a:ext>
            </a:extLst>
          </p:cNvPr>
          <p:cNvSpPr/>
          <p:nvPr/>
        </p:nvSpPr>
        <p:spPr>
          <a:xfrm>
            <a:off x="3396860" y="2245233"/>
            <a:ext cx="1111250" cy="355600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407A547-5CD8-445E-A272-0E83ED4254A3}"/>
              </a:ext>
            </a:extLst>
          </p:cNvPr>
          <p:cNvSpPr/>
          <p:nvPr/>
        </p:nvSpPr>
        <p:spPr>
          <a:xfrm>
            <a:off x="3447660" y="2296033"/>
            <a:ext cx="1111250" cy="355600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95436A2-676A-4C18-BC3A-EDBA3B3E10C5}"/>
              </a:ext>
            </a:extLst>
          </p:cNvPr>
          <p:cNvSpPr/>
          <p:nvPr/>
        </p:nvSpPr>
        <p:spPr>
          <a:xfrm>
            <a:off x="3498460" y="2346833"/>
            <a:ext cx="1111250" cy="355600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SpringBoot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F96BAAB6-E24B-44B8-A6FB-BC4FA4CD4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889" y="2524634"/>
            <a:ext cx="456829" cy="45682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80588B4-FAD6-4523-A217-B4B3C69C9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888" y="1808535"/>
            <a:ext cx="458548" cy="458548"/>
          </a:xfrm>
          <a:prstGeom prst="rect">
            <a:avLst/>
          </a:prstGeom>
        </p:spPr>
      </p:pic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4ED94493-317F-4362-8BBD-522CD710F63E}"/>
              </a:ext>
            </a:extLst>
          </p:cNvPr>
          <p:cNvCxnSpPr/>
          <p:nvPr/>
        </p:nvCxnSpPr>
        <p:spPr>
          <a:xfrm flipV="1">
            <a:off x="1778893" y="2740473"/>
            <a:ext cx="546180" cy="2443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8653F816-6E22-4A3B-99EB-5995520D92A3}"/>
              </a:ext>
            </a:extLst>
          </p:cNvPr>
          <p:cNvCxnSpPr>
            <a:endCxn id="18" idx="1"/>
          </p:cNvCxnSpPr>
          <p:nvPr/>
        </p:nvCxnSpPr>
        <p:spPr>
          <a:xfrm flipV="1">
            <a:off x="2797532" y="2423033"/>
            <a:ext cx="599328" cy="330014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5" name="曲线连接符 202">
            <a:extLst>
              <a:ext uri="{FF2B5EF4-FFF2-40B4-BE49-F238E27FC236}">
                <a16:creationId xmlns:a16="http://schemas.microsoft.com/office/drawing/2014/main" id="{1D36D0B7-6DB3-4FC8-93BB-62C48CCDD98E}"/>
              </a:ext>
            </a:extLst>
          </p:cNvPr>
          <p:cNvCxnSpPr>
            <a:stCxn id="15" idx="0"/>
            <a:endCxn id="22" idx="1"/>
          </p:cNvCxnSpPr>
          <p:nvPr/>
        </p:nvCxnSpPr>
        <p:spPr>
          <a:xfrm rot="5400000" flipH="1" flipV="1">
            <a:off x="1474320" y="1666065"/>
            <a:ext cx="486824" cy="1230312"/>
          </a:xfrm>
          <a:prstGeom prst="curvedConnector2">
            <a:avLst/>
          </a:prstGeom>
          <a:noFill/>
          <a:ln w="6350" cap="flat" cmpd="sng" algn="ctr">
            <a:solidFill>
              <a:srgbClr val="4472C4"/>
            </a:solidFill>
            <a:prstDash val="dash"/>
            <a:miter lim="800000"/>
            <a:tailEnd type="triangle"/>
          </a:ln>
          <a:effectLst/>
        </p:spPr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283B7BF3-E842-4308-BE35-5F6919F429F4}"/>
              </a:ext>
            </a:extLst>
          </p:cNvPr>
          <p:cNvSpPr/>
          <p:nvPr/>
        </p:nvSpPr>
        <p:spPr>
          <a:xfrm>
            <a:off x="3396860" y="2872261"/>
            <a:ext cx="1111250" cy="355600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76300F9-F6C2-4A85-9273-BFFE9015B185}"/>
              </a:ext>
            </a:extLst>
          </p:cNvPr>
          <p:cNvSpPr/>
          <p:nvPr/>
        </p:nvSpPr>
        <p:spPr>
          <a:xfrm>
            <a:off x="3447660" y="2923061"/>
            <a:ext cx="1111250" cy="355600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1B27D53-AF42-4AAA-B088-EB6528421898}"/>
              </a:ext>
            </a:extLst>
          </p:cNvPr>
          <p:cNvSpPr/>
          <p:nvPr/>
        </p:nvSpPr>
        <p:spPr>
          <a:xfrm>
            <a:off x="3498460" y="2973861"/>
            <a:ext cx="1111250" cy="355600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SpringBoot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9BDBBA66-3D0B-4F83-BE9A-4D62FFDAB2B9}"/>
              </a:ext>
            </a:extLst>
          </p:cNvPr>
          <p:cNvCxnSpPr>
            <a:stCxn id="21" idx="3"/>
            <a:endCxn id="26" idx="1"/>
          </p:cNvCxnSpPr>
          <p:nvPr/>
        </p:nvCxnSpPr>
        <p:spPr>
          <a:xfrm>
            <a:off x="2789718" y="2753049"/>
            <a:ext cx="607143" cy="297013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7C75A8A8-7D3B-43B7-8B18-DBC8FDBB7F67}"/>
              </a:ext>
            </a:extLst>
          </p:cNvPr>
          <p:cNvSpPr/>
          <p:nvPr/>
        </p:nvSpPr>
        <p:spPr>
          <a:xfrm>
            <a:off x="9312681" y="2141716"/>
            <a:ext cx="1111250" cy="355600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89BEFC15-C72D-4A98-86CE-C0FB50D5D63E}"/>
              </a:ext>
            </a:extLst>
          </p:cNvPr>
          <p:cNvSpPr/>
          <p:nvPr/>
        </p:nvSpPr>
        <p:spPr>
          <a:xfrm>
            <a:off x="9363481" y="2192516"/>
            <a:ext cx="1111250" cy="355600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C97AFD1-2078-4D9E-84FA-AF1AE114F584}"/>
              </a:ext>
            </a:extLst>
          </p:cNvPr>
          <p:cNvSpPr/>
          <p:nvPr/>
        </p:nvSpPr>
        <p:spPr>
          <a:xfrm>
            <a:off x="9414281" y="2243316"/>
            <a:ext cx="1111250" cy="355600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SpringBoot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2E58989-48AA-4E1E-BE1C-B33FC291747F}"/>
              </a:ext>
            </a:extLst>
          </p:cNvPr>
          <p:cNvSpPr/>
          <p:nvPr/>
        </p:nvSpPr>
        <p:spPr>
          <a:xfrm>
            <a:off x="9910077" y="2446406"/>
            <a:ext cx="660061" cy="233464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Sermant</a:t>
            </a:r>
            <a:endParaRPr kumimoji="0" lang="zh-CN" alt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A122FA6B-A314-4213-B05D-C69612838657}"/>
              </a:ext>
            </a:extLst>
          </p:cNvPr>
          <p:cNvCxnSpPr>
            <a:stCxn id="38" idx="3"/>
            <a:endCxn id="30" idx="1"/>
          </p:cNvCxnSpPr>
          <p:nvPr/>
        </p:nvCxnSpPr>
        <p:spPr>
          <a:xfrm flipV="1">
            <a:off x="7732871" y="2319517"/>
            <a:ext cx="1579811" cy="497677"/>
          </a:xfrm>
          <a:prstGeom prst="straightConnector1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FFED9C79-8DD6-4910-8CF7-CA61C401AF50}"/>
              </a:ext>
            </a:extLst>
          </p:cNvPr>
          <p:cNvSpPr/>
          <p:nvPr/>
        </p:nvSpPr>
        <p:spPr>
          <a:xfrm>
            <a:off x="6520020" y="2537793"/>
            <a:ext cx="1111250" cy="355600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AFF293DA-A3C5-4C44-A943-12F317541909}"/>
              </a:ext>
            </a:extLst>
          </p:cNvPr>
          <p:cNvSpPr/>
          <p:nvPr/>
        </p:nvSpPr>
        <p:spPr>
          <a:xfrm>
            <a:off x="6570820" y="2588593"/>
            <a:ext cx="1111250" cy="355600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C499C1D8-F437-463B-9EA0-39A572A9CD68}"/>
              </a:ext>
            </a:extLst>
          </p:cNvPr>
          <p:cNvSpPr/>
          <p:nvPr/>
        </p:nvSpPr>
        <p:spPr>
          <a:xfrm>
            <a:off x="6621620" y="2639393"/>
            <a:ext cx="1111250" cy="355600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SpringBoot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B79DC6E2-122F-46A5-97B4-4F52290F4D20}"/>
              </a:ext>
            </a:extLst>
          </p:cNvPr>
          <p:cNvSpPr/>
          <p:nvPr/>
        </p:nvSpPr>
        <p:spPr>
          <a:xfrm>
            <a:off x="7135007" y="2847780"/>
            <a:ext cx="660061" cy="233464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Sermant</a:t>
            </a:r>
            <a:endParaRPr kumimoji="0" lang="zh-CN" alt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圆角矩形 216">
            <a:extLst>
              <a:ext uri="{FF2B5EF4-FFF2-40B4-BE49-F238E27FC236}">
                <a16:creationId xmlns:a16="http://schemas.microsoft.com/office/drawing/2014/main" id="{1D29E646-714D-4340-9810-7C1E0CAC1E41}"/>
              </a:ext>
            </a:extLst>
          </p:cNvPr>
          <p:cNvSpPr/>
          <p:nvPr/>
        </p:nvSpPr>
        <p:spPr>
          <a:xfrm>
            <a:off x="7920642" y="1812708"/>
            <a:ext cx="1072257" cy="350298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配置中心</a:t>
            </a:r>
          </a:p>
        </p:txBody>
      </p:sp>
      <p:cxnSp>
        <p:nvCxnSpPr>
          <p:cNvPr id="41" name="曲线连接符 217">
            <a:extLst>
              <a:ext uri="{FF2B5EF4-FFF2-40B4-BE49-F238E27FC236}">
                <a16:creationId xmlns:a16="http://schemas.microsoft.com/office/drawing/2014/main" id="{C1DAA69A-DFE9-4F6C-B4BC-9476FD252E37}"/>
              </a:ext>
            </a:extLst>
          </p:cNvPr>
          <p:cNvCxnSpPr>
            <a:stCxn id="35" idx="0"/>
            <a:endCxn id="40" idx="1"/>
          </p:cNvCxnSpPr>
          <p:nvPr/>
        </p:nvCxnSpPr>
        <p:spPr>
          <a:xfrm rot="5400000" flipH="1" flipV="1">
            <a:off x="7223175" y="1840327"/>
            <a:ext cx="549936" cy="844996"/>
          </a:xfrm>
          <a:prstGeom prst="curvedConnector2">
            <a:avLst/>
          </a:prstGeom>
          <a:noFill/>
          <a:ln w="6350" cap="flat" cmpd="sng" algn="ctr">
            <a:solidFill>
              <a:srgbClr val="ED7D31"/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42" name="曲线连接符 218">
            <a:extLst>
              <a:ext uri="{FF2B5EF4-FFF2-40B4-BE49-F238E27FC236}">
                <a16:creationId xmlns:a16="http://schemas.microsoft.com/office/drawing/2014/main" id="{36486D7F-7DDA-4912-A2BE-21FCDFCE2FD6}"/>
              </a:ext>
            </a:extLst>
          </p:cNvPr>
          <p:cNvCxnSpPr>
            <a:stCxn id="30" idx="0"/>
            <a:endCxn id="40" idx="3"/>
          </p:cNvCxnSpPr>
          <p:nvPr/>
        </p:nvCxnSpPr>
        <p:spPr>
          <a:xfrm rot="16200000" flipV="1">
            <a:off x="9353674" y="1627083"/>
            <a:ext cx="153859" cy="875408"/>
          </a:xfrm>
          <a:prstGeom prst="curvedConnector2">
            <a:avLst/>
          </a:prstGeom>
          <a:noFill/>
          <a:ln w="6350" cap="flat" cmpd="sng" algn="ctr">
            <a:solidFill>
              <a:srgbClr val="ED7D31"/>
            </a:solidFill>
            <a:prstDash val="dash"/>
            <a:miter lim="800000"/>
            <a:tailEnd type="triangle"/>
          </a:ln>
          <a:effectLst/>
        </p:spPr>
      </p:cxnSp>
      <p:pic>
        <p:nvPicPr>
          <p:cNvPr id="43" name="图片 42">
            <a:extLst>
              <a:ext uri="{FF2B5EF4-FFF2-40B4-BE49-F238E27FC236}">
                <a16:creationId xmlns:a16="http://schemas.microsoft.com/office/drawing/2014/main" id="{3EAC6DF0-9FC7-470D-8B57-F2AFADB85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454" y="2817821"/>
            <a:ext cx="456829" cy="456829"/>
          </a:xfrm>
          <a:prstGeom prst="rect">
            <a:avLst/>
          </a:prstGeom>
        </p:spPr>
      </p:pic>
      <p:sp>
        <p:nvSpPr>
          <p:cNvPr id="44" name="矩形 43">
            <a:extLst>
              <a:ext uri="{FF2B5EF4-FFF2-40B4-BE49-F238E27FC236}">
                <a16:creationId xmlns:a16="http://schemas.microsoft.com/office/drawing/2014/main" id="{DDB08A53-7A93-43FB-A012-8E10BF8DC3DC}"/>
              </a:ext>
            </a:extLst>
          </p:cNvPr>
          <p:cNvSpPr/>
          <p:nvPr/>
        </p:nvSpPr>
        <p:spPr>
          <a:xfrm>
            <a:off x="9312681" y="2897341"/>
            <a:ext cx="1111250" cy="355600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C4269358-05F2-4F78-B690-C303FCB151D0}"/>
              </a:ext>
            </a:extLst>
          </p:cNvPr>
          <p:cNvSpPr/>
          <p:nvPr/>
        </p:nvSpPr>
        <p:spPr>
          <a:xfrm>
            <a:off x="9363481" y="2948141"/>
            <a:ext cx="1111250" cy="355600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5E430425-A2B5-4A68-988F-3146C313F7DB}"/>
              </a:ext>
            </a:extLst>
          </p:cNvPr>
          <p:cNvSpPr/>
          <p:nvPr/>
        </p:nvSpPr>
        <p:spPr>
          <a:xfrm>
            <a:off x="9414281" y="2998941"/>
            <a:ext cx="1111250" cy="355600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SpringBoot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4F64DE1C-6544-4335-BA66-6375E756F194}"/>
              </a:ext>
            </a:extLst>
          </p:cNvPr>
          <p:cNvCxnSpPr>
            <a:stCxn id="38" idx="3"/>
            <a:endCxn id="43" idx="1"/>
          </p:cNvCxnSpPr>
          <p:nvPr/>
        </p:nvCxnSpPr>
        <p:spPr>
          <a:xfrm>
            <a:off x="7732871" y="2817193"/>
            <a:ext cx="575583" cy="22904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1D183A6B-D4D3-427D-8232-0BD232CB520D}"/>
              </a:ext>
            </a:extLst>
          </p:cNvPr>
          <p:cNvCxnSpPr>
            <a:stCxn id="43" idx="3"/>
            <a:endCxn id="44" idx="1"/>
          </p:cNvCxnSpPr>
          <p:nvPr/>
        </p:nvCxnSpPr>
        <p:spPr>
          <a:xfrm>
            <a:off x="8765283" y="3046235"/>
            <a:ext cx="547399" cy="28906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9" name="矩形 48">
            <a:extLst>
              <a:ext uri="{FF2B5EF4-FFF2-40B4-BE49-F238E27FC236}">
                <a16:creationId xmlns:a16="http://schemas.microsoft.com/office/drawing/2014/main" id="{FD8A242D-2C7B-465F-B04C-142D052D72F8}"/>
              </a:ext>
            </a:extLst>
          </p:cNvPr>
          <p:cNvSpPr/>
          <p:nvPr/>
        </p:nvSpPr>
        <p:spPr>
          <a:xfrm>
            <a:off x="952102" y="4622864"/>
            <a:ext cx="1111250" cy="355600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微服务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7240A6D5-D907-4401-AB18-B57F9D07B37D}"/>
              </a:ext>
            </a:extLst>
          </p:cNvPr>
          <p:cNvSpPr/>
          <p:nvPr/>
        </p:nvSpPr>
        <p:spPr>
          <a:xfrm>
            <a:off x="952102" y="5431350"/>
            <a:ext cx="1111250" cy="355600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微服务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9B43B4C8-865A-41DB-AE7A-AA34ED72B861}"/>
              </a:ext>
            </a:extLst>
          </p:cNvPr>
          <p:cNvSpPr/>
          <p:nvPr/>
        </p:nvSpPr>
        <p:spPr>
          <a:xfrm>
            <a:off x="1469711" y="5623674"/>
            <a:ext cx="660061" cy="233464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Sermant</a:t>
            </a:r>
            <a:endParaRPr kumimoji="0" lang="zh-CN" alt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E786E7D1-14DC-488D-938C-6FD27680511F}"/>
              </a:ext>
            </a:extLst>
          </p:cNvPr>
          <p:cNvSpPr/>
          <p:nvPr/>
        </p:nvSpPr>
        <p:spPr>
          <a:xfrm>
            <a:off x="3202459" y="4619806"/>
            <a:ext cx="1111250" cy="355600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微服务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972C7E6E-531A-4615-B925-42A0966424FC}"/>
              </a:ext>
            </a:extLst>
          </p:cNvPr>
          <p:cNvSpPr/>
          <p:nvPr/>
        </p:nvSpPr>
        <p:spPr>
          <a:xfrm>
            <a:off x="3202459" y="5433990"/>
            <a:ext cx="1111250" cy="355600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微服务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EBC4FE26-3960-4B06-9506-59B0A010BE5C}"/>
              </a:ext>
            </a:extLst>
          </p:cNvPr>
          <p:cNvSpPr/>
          <p:nvPr/>
        </p:nvSpPr>
        <p:spPr>
          <a:xfrm>
            <a:off x="3720068" y="5626314"/>
            <a:ext cx="660061" cy="233464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Sermant</a:t>
            </a:r>
            <a:endParaRPr kumimoji="0" lang="zh-CN" alt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1737849A-236E-4EE9-BA2B-3FD658E58F8E}"/>
              </a:ext>
            </a:extLst>
          </p:cNvPr>
          <p:cNvCxnSpPr>
            <a:stCxn id="60" idx="2"/>
            <a:endCxn id="61" idx="0"/>
          </p:cNvCxnSpPr>
          <p:nvPr/>
        </p:nvCxnSpPr>
        <p:spPr>
          <a:xfrm>
            <a:off x="3758084" y="4975406"/>
            <a:ext cx="0" cy="458584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3FCE7D8E-727B-449C-A9E9-75194DB23B35}"/>
              </a:ext>
            </a:extLst>
          </p:cNvPr>
          <p:cNvCxnSpPr>
            <a:stCxn id="49" idx="2"/>
            <a:endCxn id="50" idx="0"/>
          </p:cNvCxnSpPr>
          <p:nvPr/>
        </p:nvCxnSpPr>
        <p:spPr>
          <a:xfrm>
            <a:off x="1507727" y="4978464"/>
            <a:ext cx="0" cy="452886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BD2074DD-FE26-4C3B-8B13-9D96730A177D}"/>
              </a:ext>
            </a:extLst>
          </p:cNvPr>
          <p:cNvCxnSpPr>
            <a:stCxn id="49" idx="2"/>
            <a:endCxn id="61" idx="0"/>
          </p:cNvCxnSpPr>
          <p:nvPr/>
        </p:nvCxnSpPr>
        <p:spPr>
          <a:xfrm>
            <a:off x="1507728" y="4978464"/>
            <a:ext cx="2250357" cy="455526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2300C076-D56C-4886-A48A-EFE3DBFB6D3F}"/>
              </a:ext>
            </a:extLst>
          </p:cNvPr>
          <p:cNvCxnSpPr/>
          <p:nvPr/>
        </p:nvCxnSpPr>
        <p:spPr>
          <a:xfrm flipH="1">
            <a:off x="1507730" y="4983352"/>
            <a:ext cx="2807317" cy="433193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dash"/>
            <a:miter lim="800000"/>
            <a:tailEnd type="triangle"/>
          </a:ln>
          <a:effectLst/>
        </p:spPr>
      </p:cxnSp>
      <p:sp>
        <p:nvSpPr>
          <p:cNvPr id="67" name="矩形 66">
            <a:extLst>
              <a:ext uri="{FF2B5EF4-FFF2-40B4-BE49-F238E27FC236}">
                <a16:creationId xmlns:a16="http://schemas.microsoft.com/office/drawing/2014/main" id="{01316EE0-0A34-464A-9E45-CEED2FF7DE0C}"/>
              </a:ext>
            </a:extLst>
          </p:cNvPr>
          <p:cNvSpPr/>
          <p:nvPr/>
        </p:nvSpPr>
        <p:spPr>
          <a:xfrm>
            <a:off x="3713834" y="4875349"/>
            <a:ext cx="660061" cy="233464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Sermant</a:t>
            </a:r>
            <a:endParaRPr kumimoji="0" lang="zh-CN" alt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6EF91B1C-8966-4D30-8D4B-5EE88D36A819}"/>
              </a:ext>
            </a:extLst>
          </p:cNvPr>
          <p:cNvSpPr/>
          <p:nvPr/>
        </p:nvSpPr>
        <p:spPr>
          <a:xfrm>
            <a:off x="1487302" y="4820485"/>
            <a:ext cx="660061" cy="233464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Sermant</a:t>
            </a:r>
            <a:endParaRPr kumimoji="0" lang="zh-CN" alt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9" name="肘形连接符 237">
            <a:extLst>
              <a:ext uri="{FF2B5EF4-FFF2-40B4-BE49-F238E27FC236}">
                <a16:creationId xmlns:a16="http://schemas.microsoft.com/office/drawing/2014/main" id="{85B7AF27-5136-442C-82B3-B94683CA08FF}"/>
              </a:ext>
            </a:extLst>
          </p:cNvPr>
          <p:cNvCxnSpPr>
            <a:stCxn id="50" idx="1"/>
            <a:endCxn id="74" idx="1"/>
          </p:cNvCxnSpPr>
          <p:nvPr/>
        </p:nvCxnSpPr>
        <p:spPr>
          <a:xfrm rot="10800000" flipH="1">
            <a:off x="952102" y="4260821"/>
            <a:ext cx="1144674" cy="1348331"/>
          </a:xfrm>
          <a:prstGeom prst="bentConnector3">
            <a:avLst>
              <a:gd name="adj1" fmla="val -19971"/>
            </a:avLst>
          </a:prstGeom>
          <a:noFill/>
          <a:ln w="6350" cap="flat" cmpd="sng" algn="ctr">
            <a:solidFill>
              <a:srgbClr val="ED7D31"/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70" name="肘形连接符 238">
            <a:extLst>
              <a:ext uri="{FF2B5EF4-FFF2-40B4-BE49-F238E27FC236}">
                <a16:creationId xmlns:a16="http://schemas.microsoft.com/office/drawing/2014/main" id="{2B3F7D09-A079-4564-A57B-4A5485CA22A4}"/>
              </a:ext>
            </a:extLst>
          </p:cNvPr>
          <p:cNvCxnSpPr>
            <a:stCxn id="60" idx="3"/>
            <a:endCxn id="74" idx="3"/>
          </p:cNvCxnSpPr>
          <p:nvPr/>
        </p:nvCxnSpPr>
        <p:spPr>
          <a:xfrm flipH="1" flipV="1">
            <a:off x="3169033" y="4260820"/>
            <a:ext cx="1144676" cy="536787"/>
          </a:xfrm>
          <a:prstGeom prst="bentConnector3">
            <a:avLst>
              <a:gd name="adj1" fmla="val -19971"/>
            </a:avLst>
          </a:prstGeom>
          <a:noFill/>
          <a:ln w="6350" cap="flat" cmpd="sng" algn="ctr">
            <a:solidFill>
              <a:srgbClr val="ED7D31"/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71" name="肘形连接符 239">
            <a:extLst>
              <a:ext uri="{FF2B5EF4-FFF2-40B4-BE49-F238E27FC236}">
                <a16:creationId xmlns:a16="http://schemas.microsoft.com/office/drawing/2014/main" id="{3D802191-AE80-451E-9251-384DA62C04AC}"/>
              </a:ext>
            </a:extLst>
          </p:cNvPr>
          <p:cNvCxnSpPr>
            <a:stCxn id="61" idx="3"/>
            <a:endCxn id="74" idx="3"/>
          </p:cNvCxnSpPr>
          <p:nvPr/>
        </p:nvCxnSpPr>
        <p:spPr>
          <a:xfrm flipH="1" flipV="1">
            <a:off x="3169033" y="4260820"/>
            <a:ext cx="1144676" cy="1350971"/>
          </a:xfrm>
          <a:prstGeom prst="bentConnector3">
            <a:avLst>
              <a:gd name="adj1" fmla="val -19971"/>
            </a:avLst>
          </a:prstGeom>
          <a:noFill/>
          <a:ln w="6350" cap="flat" cmpd="sng" algn="ctr">
            <a:solidFill>
              <a:srgbClr val="ED7D31"/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72" name="肘形连接符 240">
            <a:extLst>
              <a:ext uri="{FF2B5EF4-FFF2-40B4-BE49-F238E27FC236}">
                <a16:creationId xmlns:a16="http://schemas.microsoft.com/office/drawing/2014/main" id="{A05A8F5B-48EA-4C6E-BEFC-C906106144F7}"/>
              </a:ext>
            </a:extLst>
          </p:cNvPr>
          <p:cNvCxnSpPr>
            <a:stCxn id="49" idx="1"/>
            <a:endCxn id="74" idx="1"/>
          </p:cNvCxnSpPr>
          <p:nvPr/>
        </p:nvCxnSpPr>
        <p:spPr>
          <a:xfrm rot="10800000" flipH="1">
            <a:off x="952102" y="4260821"/>
            <a:ext cx="1144674" cy="539845"/>
          </a:xfrm>
          <a:prstGeom prst="bentConnector3">
            <a:avLst>
              <a:gd name="adj1" fmla="val -19971"/>
            </a:avLst>
          </a:prstGeom>
          <a:noFill/>
          <a:ln w="6350" cap="flat" cmpd="sng" algn="ctr">
            <a:solidFill>
              <a:srgbClr val="ED7D31"/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4A5EF501-98FF-4393-A556-C146AB3C260E}"/>
              </a:ext>
            </a:extLst>
          </p:cNvPr>
          <p:cNvCxnSpPr/>
          <p:nvPr/>
        </p:nvCxnSpPr>
        <p:spPr>
          <a:xfrm>
            <a:off x="2682562" y="3995659"/>
            <a:ext cx="22345" cy="192447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</p:cxnSp>
      <p:sp>
        <p:nvSpPr>
          <p:cNvPr id="74" name="圆角矩形 242">
            <a:extLst>
              <a:ext uri="{FF2B5EF4-FFF2-40B4-BE49-F238E27FC236}">
                <a16:creationId xmlns:a16="http://schemas.microsoft.com/office/drawing/2014/main" id="{0AFC71C1-AC3D-40E6-B57A-AB68E4495532}"/>
              </a:ext>
            </a:extLst>
          </p:cNvPr>
          <p:cNvSpPr/>
          <p:nvPr/>
        </p:nvSpPr>
        <p:spPr>
          <a:xfrm>
            <a:off x="2096777" y="4072434"/>
            <a:ext cx="1072257" cy="376770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中心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5D51E567-65E7-4187-A03D-BF8130CBAF41}"/>
              </a:ext>
            </a:extLst>
          </p:cNvPr>
          <p:cNvSpPr txBox="1"/>
          <p:nvPr/>
        </p:nvSpPr>
        <p:spPr>
          <a:xfrm>
            <a:off x="2235712" y="5686667"/>
            <a:ext cx="536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同城</a:t>
            </a:r>
            <a:endParaRPr lang="en-US" altLang="zh-CN" sz="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/>
            <a:r>
              <a:rPr lang="en-US" altLang="zh-CN" sz="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AZ1</a:t>
            </a:r>
            <a:endParaRPr lang="zh-CN" altLang="en-US" sz="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C10F0AFC-EB90-489D-B9F3-F44805E3E078}"/>
              </a:ext>
            </a:extLst>
          </p:cNvPr>
          <p:cNvSpPr txBox="1"/>
          <p:nvPr/>
        </p:nvSpPr>
        <p:spPr>
          <a:xfrm>
            <a:off x="2689437" y="5692669"/>
            <a:ext cx="536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同城机</a:t>
            </a:r>
            <a:r>
              <a:rPr lang="en-US" altLang="zh-CN" sz="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AZ2</a:t>
            </a:r>
            <a:endParaRPr lang="zh-CN" altLang="en-US" sz="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9C3895D5-03EA-4845-88C0-B43A87C3B170}"/>
              </a:ext>
            </a:extLst>
          </p:cNvPr>
          <p:cNvSpPr/>
          <p:nvPr/>
        </p:nvSpPr>
        <p:spPr>
          <a:xfrm>
            <a:off x="572182" y="3508394"/>
            <a:ext cx="2004938" cy="23083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接入 </a:t>
            </a:r>
            <a:r>
              <a:rPr kumimoji="0" lang="en-US" altLang="zh-CN" sz="9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Sermant</a:t>
            </a:r>
            <a:r>
              <a:rPr kumimoji="0" lang="en-US" altLang="zh-CN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阶段</a:t>
            </a:r>
            <a:r>
              <a:rPr kumimoji="0" lang="en-US" altLang="zh-CN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：同城高可靠</a:t>
            </a:r>
            <a:endParaRPr kumimoji="0" lang="zh-CN" alt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B53A5F89-0435-484E-BDBD-9067D272CFA6}"/>
              </a:ext>
            </a:extLst>
          </p:cNvPr>
          <p:cNvGrpSpPr/>
          <p:nvPr/>
        </p:nvGrpSpPr>
        <p:grpSpPr>
          <a:xfrm>
            <a:off x="5701344" y="3990135"/>
            <a:ext cx="5497527" cy="2148239"/>
            <a:chOff x="6113448" y="4200218"/>
            <a:chExt cx="5740078" cy="2426299"/>
          </a:xfrm>
        </p:grpSpPr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34AE441B-7580-450A-A1D2-C79C40BAD73E}"/>
                </a:ext>
              </a:extLst>
            </p:cNvPr>
            <p:cNvSpPr/>
            <p:nvPr/>
          </p:nvSpPr>
          <p:spPr>
            <a:xfrm>
              <a:off x="6113448" y="5076616"/>
              <a:ext cx="1111250" cy="355600"/>
            </a:xfrm>
            <a:prstGeom prst="rect">
              <a:avLst/>
            </a:prstGeom>
            <a:solidFill>
              <a:srgbClr val="CC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单元化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</a:t>
              </a:r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D2FA39A3-4E51-455A-B3A0-48C8C00D2317}"/>
                </a:ext>
              </a:extLst>
            </p:cNvPr>
            <p:cNvSpPr/>
            <p:nvPr/>
          </p:nvSpPr>
          <p:spPr>
            <a:xfrm>
              <a:off x="7038972" y="6101967"/>
              <a:ext cx="1111250" cy="355600"/>
            </a:xfrm>
            <a:prstGeom prst="rect">
              <a:avLst/>
            </a:prstGeom>
            <a:solidFill>
              <a:srgbClr val="CC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中心化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</a:t>
              </a:r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5601F109-A449-4EAB-9211-1D1AB471BC9F}"/>
                </a:ext>
              </a:extLst>
            </p:cNvPr>
            <p:cNvSpPr/>
            <p:nvPr/>
          </p:nvSpPr>
          <p:spPr>
            <a:xfrm>
              <a:off x="7556580" y="6294291"/>
              <a:ext cx="660061" cy="233464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Sermant</a:t>
              </a:r>
              <a:endPara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119D30BA-4AF2-445A-92C4-898C548D3C6E}"/>
                </a:ext>
              </a:extLst>
            </p:cNvPr>
            <p:cNvSpPr/>
            <p:nvPr/>
          </p:nvSpPr>
          <p:spPr>
            <a:xfrm>
              <a:off x="9308080" y="5081913"/>
              <a:ext cx="1111250" cy="355600"/>
            </a:xfrm>
            <a:prstGeom prst="rect">
              <a:avLst/>
            </a:prstGeom>
            <a:solidFill>
              <a:srgbClr val="CC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单元化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</a:t>
              </a:r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BF48D727-EC99-441E-BB54-1868BFAF96CE}"/>
                </a:ext>
              </a:extLst>
            </p:cNvPr>
            <p:cNvSpPr/>
            <p:nvPr/>
          </p:nvSpPr>
          <p:spPr>
            <a:xfrm>
              <a:off x="10259652" y="6101967"/>
              <a:ext cx="1111250" cy="355600"/>
            </a:xfrm>
            <a:prstGeom prst="rect">
              <a:avLst/>
            </a:prstGeom>
            <a:solidFill>
              <a:srgbClr val="CC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中心化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</a:t>
              </a:r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2172AFBE-59D3-45D2-9E43-B5D7E4E11DA7}"/>
                </a:ext>
              </a:extLst>
            </p:cNvPr>
            <p:cNvSpPr/>
            <p:nvPr/>
          </p:nvSpPr>
          <p:spPr>
            <a:xfrm>
              <a:off x="10777260" y="6294291"/>
              <a:ext cx="660061" cy="233464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Sermant</a:t>
              </a:r>
              <a:endPara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9483EE2B-1752-40E4-9D70-CC9CD50103DC}"/>
                </a:ext>
              </a:extLst>
            </p:cNvPr>
            <p:cNvSpPr/>
            <p:nvPr/>
          </p:nvSpPr>
          <p:spPr>
            <a:xfrm>
              <a:off x="7492275" y="5509145"/>
              <a:ext cx="1111250" cy="355600"/>
            </a:xfrm>
            <a:prstGeom prst="rect">
              <a:avLst/>
            </a:prstGeom>
            <a:solidFill>
              <a:srgbClr val="CC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单元化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</a:t>
              </a:r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99DDA335-CABB-4CF7-A727-F2C039BF059D}"/>
                </a:ext>
              </a:extLst>
            </p:cNvPr>
            <p:cNvSpPr/>
            <p:nvPr/>
          </p:nvSpPr>
          <p:spPr>
            <a:xfrm>
              <a:off x="8027474" y="5706766"/>
              <a:ext cx="660061" cy="233464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Sermant</a:t>
              </a:r>
              <a:endPara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319E163E-405E-4094-958F-55FCAC49807F}"/>
                </a:ext>
              </a:extLst>
            </p:cNvPr>
            <p:cNvSpPr/>
            <p:nvPr/>
          </p:nvSpPr>
          <p:spPr>
            <a:xfrm>
              <a:off x="10675857" y="5496135"/>
              <a:ext cx="1111250" cy="355600"/>
            </a:xfrm>
            <a:prstGeom prst="rect">
              <a:avLst/>
            </a:prstGeom>
            <a:solidFill>
              <a:srgbClr val="CC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单元化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</a:t>
              </a:r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8F27C9E5-CFE5-4AF4-BB19-C5813C2F874B}"/>
                </a:ext>
              </a:extLst>
            </p:cNvPr>
            <p:cNvSpPr/>
            <p:nvPr/>
          </p:nvSpPr>
          <p:spPr>
            <a:xfrm>
              <a:off x="11193465" y="5688459"/>
              <a:ext cx="660061" cy="233464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Sermant</a:t>
              </a:r>
              <a:endPara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圆角矩形 257">
              <a:extLst>
                <a:ext uri="{FF2B5EF4-FFF2-40B4-BE49-F238E27FC236}">
                  <a16:creationId xmlns:a16="http://schemas.microsoft.com/office/drawing/2014/main" id="{7EB2DCA7-6EE2-4CC8-BECB-B7264514334B}"/>
                </a:ext>
              </a:extLst>
            </p:cNvPr>
            <p:cNvSpPr/>
            <p:nvPr/>
          </p:nvSpPr>
          <p:spPr>
            <a:xfrm>
              <a:off x="7038972" y="4246941"/>
              <a:ext cx="1072257" cy="376770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注册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&amp;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配置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中心</a:t>
              </a:r>
            </a:p>
          </p:txBody>
        </p:sp>
        <p:sp>
          <p:nvSpPr>
            <p:cNvPr id="90" name="圆角矩形 258">
              <a:extLst>
                <a:ext uri="{FF2B5EF4-FFF2-40B4-BE49-F238E27FC236}">
                  <a16:creationId xmlns:a16="http://schemas.microsoft.com/office/drawing/2014/main" id="{E7C7FA26-A697-4451-A672-893FC31E8B8C}"/>
                </a:ext>
              </a:extLst>
            </p:cNvPr>
            <p:cNvSpPr/>
            <p:nvPr/>
          </p:nvSpPr>
          <p:spPr>
            <a:xfrm>
              <a:off x="10035033" y="4226512"/>
              <a:ext cx="1072257" cy="376770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注册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&amp;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配置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中心</a:t>
              </a:r>
            </a:p>
          </p:txBody>
        </p:sp>
        <p:cxnSp>
          <p:nvCxnSpPr>
            <p:cNvPr id="91" name="肘形连接符 259">
              <a:extLst>
                <a:ext uri="{FF2B5EF4-FFF2-40B4-BE49-F238E27FC236}">
                  <a16:creationId xmlns:a16="http://schemas.microsoft.com/office/drawing/2014/main" id="{B6FE2FA7-8489-4D75-9EE1-A3DF56C6439D}"/>
                </a:ext>
              </a:extLst>
            </p:cNvPr>
            <p:cNvCxnSpPr>
              <a:stCxn id="79" idx="1"/>
              <a:endCxn id="89" idx="1"/>
            </p:cNvCxnSpPr>
            <p:nvPr/>
          </p:nvCxnSpPr>
          <p:spPr>
            <a:xfrm rot="10800000" flipH="1">
              <a:off x="6113448" y="4435326"/>
              <a:ext cx="925524" cy="819090"/>
            </a:xfrm>
            <a:prstGeom prst="bentConnector3">
              <a:avLst>
                <a:gd name="adj1" fmla="val -24700"/>
              </a:avLst>
            </a:prstGeom>
            <a:noFill/>
            <a:ln w="6350" cap="flat" cmpd="sng" algn="ctr">
              <a:solidFill>
                <a:srgbClr val="ED7D31"/>
              </a:solidFill>
              <a:prstDash val="dash"/>
              <a:miter lim="800000"/>
              <a:tailEnd type="triangle"/>
            </a:ln>
            <a:effectLst/>
          </p:spPr>
        </p:cxnSp>
        <p:cxnSp>
          <p:nvCxnSpPr>
            <p:cNvPr id="92" name="肘形连接符 260">
              <a:extLst>
                <a:ext uri="{FF2B5EF4-FFF2-40B4-BE49-F238E27FC236}">
                  <a16:creationId xmlns:a16="http://schemas.microsoft.com/office/drawing/2014/main" id="{C5F43E30-4D62-4BAD-94D8-2AADABD441C3}"/>
                </a:ext>
              </a:extLst>
            </p:cNvPr>
            <p:cNvCxnSpPr>
              <a:stCxn id="85" idx="3"/>
              <a:endCxn id="89" idx="3"/>
            </p:cNvCxnSpPr>
            <p:nvPr/>
          </p:nvCxnSpPr>
          <p:spPr>
            <a:xfrm flipH="1" flipV="1">
              <a:off x="8111229" y="4435326"/>
              <a:ext cx="492296" cy="1251619"/>
            </a:xfrm>
            <a:prstGeom prst="bentConnector3">
              <a:avLst>
                <a:gd name="adj1" fmla="val -46435"/>
              </a:avLst>
            </a:prstGeom>
            <a:noFill/>
            <a:ln w="6350" cap="flat" cmpd="sng" algn="ctr">
              <a:solidFill>
                <a:srgbClr val="ED7D31"/>
              </a:solidFill>
              <a:prstDash val="dash"/>
              <a:miter lim="800000"/>
              <a:tailEnd type="triangle"/>
            </a:ln>
            <a:effectLst/>
          </p:spPr>
        </p:cxnSp>
        <p:cxnSp>
          <p:nvCxnSpPr>
            <p:cNvPr id="93" name="肘形连接符 261">
              <a:extLst>
                <a:ext uri="{FF2B5EF4-FFF2-40B4-BE49-F238E27FC236}">
                  <a16:creationId xmlns:a16="http://schemas.microsoft.com/office/drawing/2014/main" id="{B55F59EE-E1DD-4DE9-B269-264F6FBC8167}"/>
                </a:ext>
              </a:extLst>
            </p:cNvPr>
            <p:cNvCxnSpPr>
              <a:stCxn id="80" idx="1"/>
              <a:endCxn id="89" idx="1"/>
            </p:cNvCxnSpPr>
            <p:nvPr/>
          </p:nvCxnSpPr>
          <p:spPr>
            <a:xfrm rot="10800000">
              <a:off x="7038972" y="4435327"/>
              <a:ext cx="12700" cy="1844441"/>
            </a:xfrm>
            <a:prstGeom prst="bentConnector3">
              <a:avLst>
                <a:gd name="adj1" fmla="val 9150000"/>
              </a:avLst>
            </a:prstGeom>
            <a:noFill/>
            <a:ln w="6350" cap="flat" cmpd="sng" algn="ctr">
              <a:solidFill>
                <a:srgbClr val="ED7D31"/>
              </a:solidFill>
              <a:prstDash val="dash"/>
              <a:miter lim="800000"/>
              <a:tailEnd type="triangle"/>
            </a:ln>
            <a:effectLst/>
          </p:spPr>
        </p:cxnSp>
        <p:cxnSp>
          <p:nvCxnSpPr>
            <p:cNvPr id="94" name="肘形连接符 262">
              <a:extLst>
                <a:ext uri="{FF2B5EF4-FFF2-40B4-BE49-F238E27FC236}">
                  <a16:creationId xmlns:a16="http://schemas.microsoft.com/office/drawing/2014/main" id="{64345B24-B26F-4394-8B85-EEF572526B9D}"/>
                </a:ext>
              </a:extLst>
            </p:cNvPr>
            <p:cNvCxnSpPr>
              <a:stCxn id="87" idx="3"/>
              <a:endCxn id="90" idx="3"/>
            </p:cNvCxnSpPr>
            <p:nvPr/>
          </p:nvCxnSpPr>
          <p:spPr>
            <a:xfrm flipH="1" flipV="1">
              <a:off x="11107290" y="4414897"/>
              <a:ext cx="679817" cy="1259038"/>
            </a:xfrm>
            <a:prstGeom prst="bentConnector3">
              <a:avLst>
                <a:gd name="adj1" fmla="val -33627"/>
              </a:avLst>
            </a:prstGeom>
            <a:noFill/>
            <a:ln w="6350" cap="flat" cmpd="sng" algn="ctr">
              <a:solidFill>
                <a:srgbClr val="ED7D31"/>
              </a:solidFill>
              <a:prstDash val="dash"/>
              <a:miter lim="800000"/>
              <a:tailEnd type="triangle"/>
            </a:ln>
            <a:effectLst/>
          </p:spPr>
        </p:cxnSp>
        <p:cxnSp>
          <p:nvCxnSpPr>
            <p:cNvPr id="95" name="肘形连接符 263">
              <a:extLst>
                <a:ext uri="{FF2B5EF4-FFF2-40B4-BE49-F238E27FC236}">
                  <a16:creationId xmlns:a16="http://schemas.microsoft.com/office/drawing/2014/main" id="{EE55517C-2E04-4CF6-9255-7E56B8ED3A64}"/>
                </a:ext>
              </a:extLst>
            </p:cNvPr>
            <p:cNvCxnSpPr>
              <a:stCxn id="82" idx="1"/>
              <a:endCxn id="90" idx="1"/>
            </p:cNvCxnSpPr>
            <p:nvPr/>
          </p:nvCxnSpPr>
          <p:spPr>
            <a:xfrm rot="10800000" flipH="1">
              <a:off x="9308079" y="4414897"/>
              <a:ext cx="726953" cy="844816"/>
            </a:xfrm>
            <a:prstGeom prst="bentConnector3">
              <a:avLst>
                <a:gd name="adj1" fmla="val -31446"/>
              </a:avLst>
            </a:prstGeom>
            <a:noFill/>
            <a:ln w="6350" cap="flat" cmpd="sng" algn="ctr">
              <a:solidFill>
                <a:srgbClr val="ED7D31"/>
              </a:solidFill>
              <a:prstDash val="dash"/>
              <a:miter lim="800000"/>
              <a:tailEnd type="triangle"/>
            </a:ln>
            <a:effectLst/>
          </p:spPr>
        </p:cxnSp>
        <p:cxnSp>
          <p:nvCxnSpPr>
            <p:cNvPr id="96" name="肘形连接符 264">
              <a:extLst>
                <a:ext uri="{FF2B5EF4-FFF2-40B4-BE49-F238E27FC236}">
                  <a16:creationId xmlns:a16="http://schemas.microsoft.com/office/drawing/2014/main" id="{64FB3D69-D28D-42C3-89E9-79460981D702}"/>
                </a:ext>
              </a:extLst>
            </p:cNvPr>
            <p:cNvCxnSpPr>
              <a:stCxn id="83" idx="1"/>
              <a:endCxn id="90" idx="1"/>
            </p:cNvCxnSpPr>
            <p:nvPr/>
          </p:nvCxnSpPr>
          <p:spPr>
            <a:xfrm rot="10800000">
              <a:off x="10035034" y="4414897"/>
              <a:ext cx="224619" cy="1864870"/>
            </a:xfrm>
            <a:prstGeom prst="bentConnector3">
              <a:avLst>
                <a:gd name="adj1" fmla="val 532532"/>
              </a:avLst>
            </a:prstGeom>
            <a:noFill/>
            <a:ln w="6350" cap="flat" cmpd="sng" algn="ctr">
              <a:solidFill>
                <a:srgbClr val="ED7D31"/>
              </a:solidFill>
              <a:prstDash val="dash"/>
              <a:miter lim="800000"/>
              <a:tailEnd type="triangle"/>
            </a:ln>
            <a:effectLst/>
          </p:spPr>
        </p:cxnSp>
        <p:cxnSp>
          <p:nvCxnSpPr>
            <p:cNvPr id="97" name="曲线连接符 265">
              <a:extLst>
                <a:ext uri="{FF2B5EF4-FFF2-40B4-BE49-F238E27FC236}">
                  <a16:creationId xmlns:a16="http://schemas.microsoft.com/office/drawing/2014/main" id="{D2EE4519-E4FF-42C6-B9BB-D4C2DC3A6729}"/>
                </a:ext>
              </a:extLst>
            </p:cNvPr>
            <p:cNvCxnSpPr>
              <a:stCxn id="79" idx="2"/>
              <a:endCxn id="80" idx="0"/>
            </p:cNvCxnSpPr>
            <p:nvPr/>
          </p:nvCxnSpPr>
          <p:spPr>
            <a:xfrm rot="16200000" flipH="1">
              <a:off x="6796960" y="5304329"/>
              <a:ext cx="669751" cy="925524"/>
            </a:xfrm>
            <a:prstGeom prst="curvedConnector3">
              <a:avLst>
                <a:gd name="adj1" fmla="val 50000"/>
              </a:avLst>
            </a:prstGeom>
            <a:noFill/>
            <a:ln w="6350" cap="flat" cmpd="sng" algn="ctr">
              <a:solidFill>
                <a:srgbClr val="4472C4"/>
              </a:solidFill>
              <a:prstDash val="dash"/>
              <a:miter lim="800000"/>
              <a:tailEnd type="triangle"/>
            </a:ln>
            <a:effectLst/>
          </p:spPr>
        </p:cxnSp>
        <p:cxnSp>
          <p:nvCxnSpPr>
            <p:cNvPr id="98" name="曲线连接符 266">
              <a:extLst>
                <a:ext uri="{FF2B5EF4-FFF2-40B4-BE49-F238E27FC236}">
                  <a16:creationId xmlns:a16="http://schemas.microsoft.com/office/drawing/2014/main" id="{5FF37A39-140E-46D2-9C60-F69256F83D25}"/>
                </a:ext>
              </a:extLst>
            </p:cNvPr>
            <p:cNvCxnSpPr>
              <a:stCxn id="79" idx="3"/>
              <a:endCxn id="85" idx="0"/>
            </p:cNvCxnSpPr>
            <p:nvPr/>
          </p:nvCxnSpPr>
          <p:spPr>
            <a:xfrm>
              <a:off x="7224698" y="5254416"/>
              <a:ext cx="823202" cy="254729"/>
            </a:xfrm>
            <a:prstGeom prst="curvedConnector2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9" name="曲线连接符 267">
              <a:extLst>
                <a:ext uri="{FF2B5EF4-FFF2-40B4-BE49-F238E27FC236}">
                  <a16:creationId xmlns:a16="http://schemas.microsoft.com/office/drawing/2014/main" id="{EB1BC7DA-5764-4DE4-B1A9-3A604C34450B}"/>
                </a:ext>
              </a:extLst>
            </p:cNvPr>
            <p:cNvCxnSpPr>
              <a:stCxn id="82" idx="3"/>
              <a:endCxn id="87" idx="0"/>
            </p:cNvCxnSpPr>
            <p:nvPr/>
          </p:nvCxnSpPr>
          <p:spPr>
            <a:xfrm>
              <a:off x="10419330" y="5259713"/>
              <a:ext cx="812152" cy="236422"/>
            </a:xfrm>
            <a:prstGeom prst="curvedConnector2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0" name="曲线连接符 268">
              <a:extLst>
                <a:ext uri="{FF2B5EF4-FFF2-40B4-BE49-F238E27FC236}">
                  <a16:creationId xmlns:a16="http://schemas.microsoft.com/office/drawing/2014/main" id="{DB87DD4B-07F6-4EFA-9351-34240D26F212}"/>
                </a:ext>
              </a:extLst>
            </p:cNvPr>
            <p:cNvCxnSpPr>
              <a:stCxn id="82" idx="2"/>
              <a:endCxn id="83" idx="0"/>
            </p:cNvCxnSpPr>
            <p:nvPr/>
          </p:nvCxnSpPr>
          <p:spPr>
            <a:xfrm rot="16200000" flipH="1">
              <a:off x="10007264" y="5293954"/>
              <a:ext cx="664454" cy="951572"/>
            </a:xfrm>
            <a:prstGeom prst="curvedConnector3">
              <a:avLst>
                <a:gd name="adj1" fmla="val 50000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A7F28FAF-1B7D-41F8-8377-13E2824434A7}"/>
                </a:ext>
              </a:extLst>
            </p:cNvPr>
            <p:cNvSpPr/>
            <p:nvPr/>
          </p:nvSpPr>
          <p:spPr>
            <a:xfrm>
              <a:off x="9825688" y="5274237"/>
              <a:ext cx="660061" cy="233464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Sermant</a:t>
              </a:r>
              <a:endPara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2" name="肘形连接符 270">
              <a:extLst>
                <a:ext uri="{FF2B5EF4-FFF2-40B4-BE49-F238E27FC236}">
                  <a16:creationId xmlns:a16="http://schemas.microsoft.com/office/drawing/2014/main" id="{A354533B-AFBE-4E0A-AC53-428C1C41C4C0}"/>
                </a:ext>
              </a:extLst>
            </p:cNvPr>
            <p:cNvCxnSpPr>
              <a:stCxn id="89" idx="0"/>
              <a:endCxn id="90" idx="0"/>
            </p:cNvCxnSpPr>
            <p:nvPr/>
          </p:nvCxnSpPr>
          <p:spPr>
            <a:xfrm rot="5400000" flipH="1" flipV="1">
              <a:off x="9062917" y="2738697"/>
              <a:ext cx="20429" cy="2996061"/>
            </a:xfrm>
            <a:prstGeom prst="bentConnector3">
              <a:avLst>
                <a:gd name="adj1" fmla="val 783832"/>
              </a:avLst>
            </a:prstGeom>
            <a:noFill/>
            <a:ln w="6350" cap="flat" cmpd="sng" algn="ctr">
              <a:solidFill>
                <a:srgbClr val="ED7D31"/>
              </a:solidFill>
              <a:prstDash val="dash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7C5F478C-E95C-4D46-87A6-C3B2002069F6}"/>
                </a:ext>
              </a:extLst>
            </p:cNvPr>
            <p:cNvCxnSpPr/>
            <p:nvPr/>
          </p:nvCxnSpPr>
          <p:spPr>
            <a:xfrm>
              <a:off x="8925008" y="4200218"/>
              <a:ext cx="7253" cy="2403031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lgDash"/>
              <a:miter lim="800000"/>
            </a:ln>
            <a:effectLst/>
          </p:spPr>
        </p:cxnSp>
        <p:cxnSp>
          <p:nvCxnSpPr>
            <p:cNvPr id="104" name="曲线连接符 272">
              <a:extLst>
                <a:ext uri="{FF2B5EF4-FFF2-40B4-BE49-F238E27FC236}">
                  <a16:creationId xmlns:a16="http://schemas.microsoft.com/office/drawing/2014/main" id="{63525051-3E8C-44B9-B146-5A1936062F88}"/>
                </a:ext>
              </a:extLst>
            </p:cNvPr>
            <p:cNvCxnSpPr>
              <a:stCxn id="79" idx="2"/>
              <a:endCxn id="83" idx="0"/>
            </p:cNvCxnSpPr>
            <p:nvPr/>
          </p:nvCxnSpPr>
          <p:spPr>
            <a:xfrm rot="16200000" flipH="1">
              <a:off x="8407300" y="3693989"/>
              <a:ext cx="669751" cy="4146204"/>
            </a:xfrm>
            <a:prstGeom prst="curvedConnector3">
              <a:avLst>
                <a:gd name="adj1" fmla="val 50000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0C567AB7-EE7F-4E9C-944F-05D39F0B77A0}"/>
                </a:ext>
              </a:extLst>
            </p:cNvPr>
            <p:cNvSpPr/>
            <p:nvPr/>
          </p:nvSpPr>
          <p:spPr>
            <a:xfrm>
              <a:off x="6604269" y="5291556"/>
              <a:ext cx="660061" cy="233464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Sermant</a:t>
              </a:r>
              <a:endPara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6792197C-F762-4B5D-BD7C-9D69835D60E0}"/>
                </a:ext>
              </a:extLst>
            </p:cNvPr>
            <p:cNvSpPr txBox="1"/>
            <p:nvPr/>
          </p:nvSpPr>
          <p:spPr>
            <a:xfrm>
              <a:off x="8374839" y="6383187"/>
              <a:ext cx="652071" cy="24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Region1</a:t>
              </a:r>
              <a:endPara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文本框 106">
              <a:extLst>
                <a:ext uri="{FF2B5EF4-FFF2-40B4-BE49-F238E27FC236}">
                  <a16:creationId xmlns:a16="http://schemas.microsoft.com/office/drawing/2014/main" id="{537A24B3-4934-40B3-9EF3-4356183FFF75}"/>
                </a:ext>
              </a:extLst>
            </p:cNvPr>
            <p:cNvSpPr txBox="1"/>
            <p:nvPr/>
          </p:nvSpPr>
          <p:spPr>
            <a:xfrm>
              <a:off x="8919470" y="6383187"/>
              <a:ext cx="652071" cy="24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Region2</a:t>
              </a:r>
              <a:endPara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8" name="矩形 107">
            <a:extLst>
              <a:ext uri="{FF2B5EF4-FFF2-40B4-BE49-F238E27FC236}">
                <a16:creationId xmlns:a16="http://schemas.microsoft.com/office/drawing/2014/main" id="{531DA794-ACA6-44BC-BCBE-74D8225B1E2B}"/>
              </a:ext>
            </a:extLst>
          </p:cNvPr>
          <p:cNvSpPr/>
          <p:nvPr/>
        </p:nvSpPr>
        <p:spPr>
          <a:xfrm>
            <a:off x="5421431" y="3506079"/>
            <a:ext cx="2209840" cy="23083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接入 </a:t>
            </a:r>
            <a:r>
              <a:rPr kumimoji="0" lang="en-US" altLang="zh-CN" sz="9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Sermant</a:t>
            </a:r>
            <a:r>
              <a:rPr kumimoji="0" lang="en-US" altLang="zh-CN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阶段</a:t>
            </a:r>
            <a:r>
              <a:rPr kumimoji="0" lang="en-US" altLang="zh-CN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 (</a:t>
            </a:r>
            <a:r>
              <a:rPr kumimoji="0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未来</a:t>
            </a:r>
            <a:r>
              <a:rPr kumimoji="0" lang="en-US" altLang="zh-CN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kumimoji="0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：异地多活</a:t>
            </a:r>
            <a:endParaRPr kumimoji="0" lang="zh-CN" alt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FD8C8309-6BB9-4ED9-8950-1F07BA205926}"/>
              </a:ext>
            </a:extLst>
          </p:cNvPr>
          <p:cNvSpPr/>
          <p:nvPr/>
        </p:nvSpPr>
        <p:spPr>
          <a:xfrm>
            <a:off x="572181" y="1567427"/>
            <a:ext cx="1088760" cy="230832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接入 </a:t>
            </a:r>
            <a:r>
              <a:rPr kumimoji="0" lang="en-US" altLang="zh-CN" sz="9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Sermant</a:t>
            </a:r>
            <a:r>
              <a:rPr kumimoji="0" lang="en-US" altLang="zh-CN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前</a:t>
            </a:r>
            <a:endParaRPr kumimoji="0" lang="zh-CN" alt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629E2487-6BFD-4904-8FD8-C6A3017A0E58}"/>
              </a:ext>
            </a:extLst>
          </p:cNvPr>
          <p:cNvSpPr/>
          <p:nvPr/>
        </p:nvSpPr>
        <p:spPr>
          <a:xfrm>
            <a:off x="5287939" y="1706465"/>
            <a:ext cx="6324339" cy="1730502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4A0A5C06-ACF9-4EB7-8090-5392C2D57D72}"/>
              </a:ext>
            </a:extLst>
          </p:cNvPr>
          <p:cNvSpPr/>
          <p:nvPr/>
        </p:nvSpPr>
        <p:spPr>
          <a:xfrm>
            <a:off x="5421431" y="1589070"/>
            <a:ext cx="1996394" cy="23083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接入 </a:t>
            </a:r>
            <a:r>
              <a:rPr kumimoji="0" lang="en-US" altLang="zh-CN" sz="9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Sermant</a:t>
            </a:r>
            <a:r>
              <a:rPr kumimoji="0" lang="en-US" altLang="zh-CN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阶段</a:t>
            </a:r>
            <a:r>
              <a:rPr kumimoji="0" lang="en-US" altLang="zh-CN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：微服务改造</a:t>
            </a:r>
            <a:endParaRPr kumimoji="0" lang="zh-CN" alt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481AEA9F-79A2-42CF-B0EF-912E4414B18C}"/>
              </a:ext>
            </a:extLst>
          </p:cNvPr>
          <p:cNvSpPr/>
          <p:nvPr/>
        </p:nvSpPr>
        <p:spPr>
          <a:xfrm>
            <a:off x="5492996" y="710834"/>
            <a:ext cx="5791599" cy="798360"/>
          </a:xfrm>
          <a:prstGeom prst="rect">
            <a:avLst/>
          </a:prstGeom>
          <a:solidFill>
            <a:srgbClr val="70AD47">
              <a:lumMod val="20000"/>
              <a:lumOff val="80000"/>
              <a:alpha val="5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45697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接入 </a:t>
            </a:r>
            <a:r>
              <a:rPr kumimoji="0" lang="en-US" altLang="zh-CN" sz="1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Sermant</a:t>
            </a: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架构升级 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三阶段  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-- 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阶段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：服务注册发现升级，更高性能，更低资源损耗；阶段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：同城高可用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同机房调用优先改造；阶段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：多地多活架构升级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45697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全过程 业务零侵入改造，中间件框架团队生产力得到极大释放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object 7">
            <a:extLst>
              <a:ext uri="{FF2B5EF4-FFF2-40B4-BE49-F238E27FC236}">
                <a16:creationId xmlns:a16="http://schemas.microsoft.com/office/drawing/2014/main" id="{EF9C1E8F-1BE3-4F09-9C27-3EFC0B8AA92A}"/>
              </a:ext>
            </a:extLst>
          </p:cNvPr>
          <p:cNvSpPr txBox="1"/>
          <p:nvPr/>
        </p:nvSpPr>
        <p:spPr>
          <a:xfrm>
            <a:off x="412231" y="1010695"/>
            <a:ext cx="424503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1120">
              <a:spcBef>
                <a:spcPts val="100"/>
              </a:spcBef>
            </a:pPr>
            <a:r>
              <a:rPr lang="zh-CN" altLang="en-US" sz="2000" dirty="0">
                <a:solidFill>
                  <a:srgbClr val="4147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架构升级 真实案例参考</a:t>
            </a:r>
          </a:p>
        </p:txBody>
      </p:sp>
      <p:sp>
        <p:nvSpPr>
          <p:cNvPr id="114" name="标题 3">
            <a:extLst>
              <a:ext uri="{FF2B5EF4-FFF2-40B4-BE49-F238E27FC236}">
                <a16:creationId xmlns:a16="http://schemas.microsoft.com/office/drawing/2014/main" id="{D518AA7B-5C98-4410-A483-742AA47E7105}"/>
              </a:ext>
            </a:extLst>
          </p:cNvPr>
          <p:cNvSpPr txBox="1"/>
          <p:nvPr/>
        </p:nvSpPr>
        <p:spPr>
          <a:xfrm>
            <a:off x="299502" y="356478"/>
            <a:ext cx="4470496" cy="611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新一代云原生服务网格</a:t>
            </a:r>
          </a:p>
        </p:txBody>
      </p:sp>
    </p:spTree>
    <p:extLst>
      <p:ext uri="{BB962C8B-B14F-4D97-AF65-F5344CB8AC3E}">
        <p14:creationId xmlns:p14="http://schemas.microsoft.com/office/powerpoint/2010/main" val="3362946201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标题 3">
            <a:extLst>
              <a:ext uri="{FF2B5EF4-FFF2-40B4-BE49-F238E27FC236}">
                <a16:creationId xmlns:a16="http://schemas.microsoft.com/office/drawing/2014/main" id="{2A3D8D71-6E2D-49CB-B7FA-75F9370A69FC}"/>
              </a:ext>
            </a:extLst>
          </p:cNvPr>
          <p:cNvSpPr txBox="1"/>
          <p:nvPr/>
        </p:nvSpPr>
        <p:spPr>
          <a:xfrm>
            <a:off x="434566" y="408615"/>
            <a:ext cx="6374596" cy="409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10</a:t>
            </a:r>
            <a:r>
              <a:rPr lang="zh-CN" altLang="en-US" sz="32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月重磅发布</a:t>
            </a: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F1061201-8447-4C66-99D1-049CCBADE541}"/>
              </a:ext>
            </a:extLst>
          </p:cNvPr>
          <p:cNvSpPr txBox="1"/>
          <p:nvPr/>
        </p:nvSpPr>
        <p:spPr>
          <a:xfrm>
            <a:off x="1238489" y="1491626"/>
            <a:ext cx="5264063" cy="2051972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主要特性概览：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8775" indent="-358775">
              <a:lnSpc>
                <a:spcPct val="12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实时配置中心支持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Nacos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8775" indent="-358775">
              <a:lnSpc>
                <a:spcPct val="12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服务治理插件支持热插拔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8775" indent="-358775">
              <a:lnSpc>
                <a:spcPct val="12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支持基于动态配置能力的流量标签透传能力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50862" lvl="1" indent="-285750">
              <a:lnSpc>
                <a:spcPct val="120000"/>
              </a:lnSpc>
              <a:buFont typeface="Arial" panose="020B0604020202020204" pitchFamily="34" charset="0"/>
              <a:buChar char="-"/>
              <a:tabLst>
                <a:tab pos="538163" algn="l"/>
              </a:tabLs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Rocket 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Mq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Kafka,Httpclient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Dubbo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余种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框架及消息中间件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流程图: 联系 9">
            <a:extLst>
              <a:ext uri="{FF2B5EF4-FFF2-40B4-BE49-F238E27FC236}">
                <a16:creationId xmlns:a16="http://schemas.microsoft.com/office/drawing/2014/main" id="{865AF365-246C-452D-BBF7-3FFCC82C9663}"/>
              </a:ext>
            </a:extLst>
          </p:cNvPr>
          <p:cNvSpPr/>
          <p:nvPr/>
        </p:nvSpPr>
        <p:spPr>
          <a:xfrm>
            <a:off x="6805328" y="1491626"/>
            <a:ext cx="233082" cy="210629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7" name="Picture 2" descr="C:\Users\y00533941\AppData\Roaming\eSpace_Desktop\UserData\y00533941\imagefiles\E306B096-8A8D-41A9-97B4-BCE2945B7426.png">
            <a:extLst>
              <a:ext uri="{FF2B5EF4-FFF2-40B4-BE49-F238E27FC236}">
                <a16:creationId xmlns:a16="http://schemas.microsoft.com/office/drawing/2014/main" id="{3A5D1763-8C7B-4106-91A4-2AC8D19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450" y="3923426"/>
            <a:ext cx="4026839" cy="223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29245D1F-0D6F-442B-9042-FB8A5655E090}"/>
              </a:ext>
            </a:extLst>
          </p:cNvPr>
          <p:cNvGrpSpPr/>
          <p:nvPr/>
        </p:nvGrpSpPr>
        <p:grpSpPr>
          <a:xfrm>
            <a:off x="7161912" y="1491626"/>
            <a:ext cx="3725360" cy="2544385"/>
            <a:chOff x="6823340" y="1426488"/>
            <a:chExt cx="4328562" cy="2907393"/>
          </a:xfrm>
        </p:grpSpPr>
        <p:pic>
          <p:nvPicPr>
            <p:cNvPr id="119" name="Picture 2" descr="C:\Users\y00533941\AppData\Roaming\eSpace_Desktop\UserData\y00533941\imagefiles\65656272-7840-4063-81AC-C670132FC08B.png">
              <a:extLst>
                <a:ext uri="{FF2B5EF4-FFF2-40B4-BE49-F238E27FC236}">
                  <a16:creationId xmlns:a16="http://schemas.microsoft.com/office/drawing/2014/main" id="{68B2340A-81C3-41EC-992D-B66CCF3CAA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3340" y="1426488"/>
              <a:ext cx="4328562" cy="2907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图片 119">
              <a:extLst>
                <a:ext uri="{FF2B5EF4-FFF2-40B4-BE49-F238E27FC236}">
                  <a16:creationId xmlns:a16="http://schemas.microsoft.com/office/drawing/2014/main" id="{3ADB6C54-10E3-4DC8-AD2E-0C591ABBA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34587" y="3952875"/>
              <a:ext cx="666750" cy="163329"/>
            </a:xfrm>
            <a:prstGeom prst="rect">
              <a:avLst/>
            </a:prstGeom>
          </p:spPr>
        </p:pic>
      </p:grpSp>
      <p:sp>
        <p:nvSpPr>
          <p:cNvPr id="121" name="文本框 120">
            <a:extLst>
              <a:ext uri="{FF2B5EF4-FFF2-40B4-BE49-F238E27FC236}">
                <a16:creationId xmlns:a16="http://schemas.microsoft.com/office/drawing/2014/main" id="{BFB6B68E-0BAC-4CC5-A84E-799A346CAB5E}"/>
              </a:ext>
            </a:extLst>
          </p:cNvPr>
          <p:cNvSpPr txBox="1"/>
          <p:nvPr/>
        </p:nvSpPr>
        <p:spPr>
          <a:xfrm>
            <a:off x="9925659" y="3643239"/>
            <a:ext cx="7381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NACOS</a:t>
            </a:r>
            <a:endParaRPr lang="zh-CN" altLang="en-US" sz="11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流程图: 联系 10">
            <a:extLst>
              <a:ext uri="{FF2B5EF4-FFF2-40B4-BE49-F238E27FC236}">
                <a16:creationId xmlns:a16="http://schemas.microsoft.com/office/drawing/2014/main" id="{A97F6001-1DDD-40B8-8B41-CBB254FECAB7}"/>
              </a:ext>
            </a:extLst>
          </p:cNvPr>
          <p:cNvSpPr/>
          <p:nvPr/>
        </p:nvSpPr>
        <p:spPr>
          <a:xfrm>
            <a:off x="1228305" y="3923426"/>
            <a:ext cx="233082" cy="215153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3" name="图片 122">
            <a:extLst>
              <a:ext uri="{FF2B5EF4-FFF2-40B4-BE49-F238E27FC236}">
                <a16:creationId xmlns:a16="http://schemas.microsoft.com/office/drawing/2014/main" id="{0B06914F-2350-4074-A177-062DB33F94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3266" y="4165536"/>
            <a:ext cx="2854006" cy="2283849"/>
          </a:xfrm>
          <a:prstGeom prst="rect">
            <a:avLst/>
          </a:prstGeom>
        </p:spPr>
      </p:pic>
      <p:sp>
        <p:nvSpPr>
          <p:cNvPr id="124" name="流程图: 联系 11">
            <a:extLst>
              <a:ext uri="{FF2B5EF4-FFF2-40B4-BE49-F238E27FC236}">
                <a16:creationId xmlns:a16="http://schemas.microsoft.com/office/drawing/2014/main" id="{0A240F1E-1D3B-44EE-B19D-C6AFB0273357}"/>
              </a:ext>
            </a:extLst>
          </p:cNvPr>
          <p:cNvSpPr/>
          <p:nvPr/>
        </p:nvSpPr>
        <p:spPr>
          <a:xfrm>
            <a:off x="7698121" y="4165536"/>
            <a:ext cx="233082" cy="215153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标题 3">
            <a:extLst>
              <a:ext uri="{FF2B5EF4-FFF2-40B4-BE49-F238E27FC236}">
                <a16:creationId xmlns:a16="http://schemas.microsoft.com/office/drawing/2014/main" id="{F26CE705-3146-447C-B324-87F9F8A844DC}"/>
              </a:ext>
            </a:extLst>
          </p:cNvPr>
          <p:cNvSpPr txBox="1"/>
          <p:nvPr/>
        </p:nvSpPr>
        <p:spPr>
          <a:xfrm>
            <a:off x="434566" y="950120"/>
            <a:ext cx="6374596" cy="409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solidFill>
                  <a:srgbClr val="4147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Sermant 1.2.0 </a:t>
            </a:r>
            <a:r>
              <a:rPr lang="zh-CN" altLang="en-US" sz="2000" dirty="0">
                <a:solidFill>
                  <a:srgbClr val="4147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 特性概览</a:t>
            </a:r>
          </a:p>
        </p:txBody>
      </p:sp>
    </p:spTree>
    <p:extLst>
      <p:ext uri="{BB962C8B-B14F-4D97-AF65-F5344CB8AC3E}">
        <p14:creationId xmlns:p14="http://schemas.microsoft.com/office/powerpoint/2010/main" val="2937709419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6680CC9-F02B-05D3-C21C-DEEA5923E7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24" y="1116965"/>
            <a:ext cx="5725980" cy="1607975"/>
          </a:xfrm>
          <a:prstGeom prst="rect">
            <a:avLst/>
          </a:prstGeom>
        </p:spPr>
      </p:pic>
      <p:sp>
        <p:nvSpPr>
          <p:cNvPr id="4" name="object 7">
            <a:extLst>
              <a:ext uri="{FF2B5EF4-FFF2-40B4-BE49-F238E27FC236}">
                <a16:creationId xmlns:a16="http://schemas.microsoft.com/office/drawing/2014/main" id="{EBB85D23-BA6E-A42E-88B7-79099CA462F1}"/>
              </a:ext>
            </a:extLst>
          </p:cNvPr>
          <p:cNvSpPr txBox="1"/>
          <p:nvPr/>
        </p:nvSpPr>
        <p:spPr>
          <a:xfrm>
            <a:off x="2979921" y="2839714"/>
            <a:ext cx="66869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1120">
              <a:lnSpc>
                <a:spcPct val="150000"/>
              </a:lnSpc>
              <a:spcBef>
                <a:spcPts val="1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欢迎到华为展区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Sermant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展台进一步交流互动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CD5A276-A108-BB36-98D9-F0A4A41A87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700075"/>
            <a:ext cx="1371600" cy="13716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32F1FCB-6D0B-D662-14A3-312B029844DC}"/>
              </a:ext>
            </a:extLst>
          </p:cNvPr>
          <p:cNvSpPr txBox="1"/>
          <p:nvPr/>
        </p:nvSpPr>
        <p:spPr>
          <a:xfrm>
            <a:off x="4629150" y="5157400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官网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A702379-C476-48E3-E8C3-9E4F33C4DA4D}"/>
              </a:ext>
            </a:extLst>
          </p:cNvPr>
          <p:cNvSpPr txBox="1"/>
          <p:nvPr/>
        </p:nvSpPr>
        <p:spPr>
          <a:xfrm>
            <a:off x="6397309" y="5157399"/>
            <a:ext cx="109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微信交流群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AD900C2-ED55-DB11-1E05-0E3C067ED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792" y="3700075"/>
            <a:ext cx="1371600" cy="1368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>
            <p:custDataLst>
              <p:tags r:id="rId1"/>
            </p:custDataLst>
          </p:nvPr>
        </p:nvSpPr>
        <p:spPr>
          <a:xfrm>
            <a:off x="1022985" y="764540"/>
            <a:ext cx="6014085" cy="1852295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6000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THANK YOU</a:t>
            </a:r>
          </a:p>
          <a:p>
            <a:r>
              <a:rPr 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 QUESTIONS?</a:t>
            </a:r>
          </a:p>
        </p:txBody>
      </p:sp>
      <p:sp>
        <p:nvSpPr>
          <p:cNvPr id="15" name="椭圆 14"/>
          <p:cNvSpPr/>
          <p:nvPr>
            <p:custDataLst>
              <p:tags r:id="rId2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9951373" y="3774203"/>
            <a:ext cx="1400896" cy="1401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>
            <p:custDataLst>
              <p:tags r:id="rId4"/>
            </p:custDataLst>
          </p:nvPr>
        </p:nvSpPr>
        <p:spPr>
          <a:xfrm>
            <a:off x="9926955" y="5224380"/>
            <a:ext cx="14700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扫码添加讲师联系方式</a:t>
            </a:r>
          </a:p>
        </p:txBody>
      </p:sp>
      <p:sp>
        <p:nvSpPr>
          <p:cNvPr id="10" name="矩形 9"/>
          <p:cNvSpPr/>
          <p:nvPr/>
        </p:nvSpPr>
        <p:spPr>
          <a:xfrm>
            <a:off x="10055225" y="3881755"/>
            <a:ext cx="1193165" cy="1193165"/>
          </a:xfrm>
          <a:prstGeom prst="rect">
            <a:avLst/>
          </a:prstGeom>
          <a:solidFill>
            <a:srgbClr val="A5D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9817735" y="1283970"/>
            <a:ext cx="1642110" cy="1640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9367520" y="2924810"/>
            <a:ext cx="2567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欢迎扫码打卡</a:t>
            </a:r>
          </a:p>
          <a:p>
            <a:pPr algn="ctr"/>
            <a:r>
              <a:rPr lang="zh-CN" altLang="en-US" sz="1600" b="1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积分可兑换对应礼品哟！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17735" y="1273175"/>
            <a:ext cx="1642745" cy="169418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6AF57FBF-B0D8-ED20-B3A1-5BCE018020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25289" y="3838226"/>
            <a:ext cx="1273356" cy="12733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目录</a:t>
            </a:r>
          </a:p>
        </p:txBody>
      </p:sp>
      <p:sp>
        <p:nvSpPr>
          <p:cNvPr id="17" name="标题 3"/>
          <p:cNvSpPr txBox="1"/>
          <p:nvPr/>
        </p:nvSpPr>
        <p:spPr>
          <a:xfrm>
            <a:off x="979805" y="970280"/>
            <a:ext cx="297307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5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CONTENTS</a:t>
            </a:r>
          </a:p>
        </p:txBody>
      </p:sp>
      <p:sp>
        <p:nvSpPr>
          <p:cNvPr id="55" name="椭圆 54"/>
          <p:cNvSpPr/>
          <p:nvPr/>
        </p:nvSpPr>
        <p:spPr>
          <a:xfrm>
            <a:off x="984759" y="2108003"/>
            <a:ext cx="563054" cy="563054"/>
          </a:xfrm>
          <a:prstGeom prst="ellipse">
            <a:avLst/>
          </a:prstGeom>
          <a:solidFill>
            <a:srgbClr val="445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副标题 13"/>
          <p:cNvSpPr txBox="1"/>
          <p:nvPr/>
        </p:nvSpPr>
        <p:spPr>
          <a:xfrm>
            <a:off x="979997" y="2201746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01</a:t>
            </a:r>
          </a:p>
        </p:txBody>
      </p:sp>
      <p:sp>
        <p:nvSpPr>
          <p:cNvPr id="45" name="副标题 13"/>
          <p:cNvSpPr txBox="1"/>
          <p:nvPr/>
        </p:nvSpPr>
        <p:spPr>
          <a:xfrm>
            <a:off x="1850121" y="2147522"/>
            <a:ext cx="3885661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微服务架构演进历程</a:t>
            </a:r>
          </a:p>
        </p:txBody>
      </p:sp>
      <p:sp>
        <p:nvSpPr>
          <p:cNvPr id="62" name="椭圆 61"/>
          <p:cNvSpPr/>
          <p:nvPr/>
        </p:nvSpPr>
        <p:spPr>
          <a:xfrm>
            <a:off x="984759" y="3021557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3" name="副标题 13"/>
          <p:cNvSpPr txBox="1"/>
          <p:nvPr/>
        </p:nvSpPr>
        <p:spPr>
          <a:xfrm>
            <a:off x="979997" y="3115300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02</a:t>
            </a:r>
          </a:p>
        </p:txBody>
      </p:sp>
      <p:sp>
        <p:nvSpPr>
          <p:cNvPr id="64" name="副标题 13"/>
          <p:cNvSpPr txBox="1"/>
          <p:nvPr/>
        </p:nvSpPr>
        <p:spPr>
          <a:xfrm>
            <a:off x="1850121" y="3061076"/>
            <a:ext cx="2000415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sz="3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984759" y="3956726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6" name="副标题 13"/>
          <p:cNvSpPr txBox="1"/>
          <p:nvPr/>
        </p:nvSpPr>
        <p:spPr>
          <a:xfrm>
            <a:off x="979997" y="4050469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ClrTx/>
              <a:buSz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03</a:t>
            </a:r>
          </a:p>
        </p:txBody>
      </p:sp>
      <p:sp>
        <p:nvSpPr>
          <p:cNvPr id="67" name="副标题 13"/>
          <p:cNvSpPr txBox="1"/>
          <p:nvPr/>
        </p:nvSpPr>
        <p:spPr>
          <a:xfrm>
            <a:off x="1850121" y="3031436"/>
            <a:ext cx="5334450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新一代云原生无代理服务网格</a:t>
            </a:r>
          </a:p>
        </p:txBody>
      </p:sp>
      <p:sp>
        <p:nvSpPr>
          <p:cNvPr id="70" name="副标题 13"/>
          <p:cNvSpPr txBox="1"/>
          <p:nvPr/>
        </p:nvSpPr>
        <p:spPr>
          <a:xfrm>
            <a:off x="1850121" y="3944990"/>
            <a:ext cx="2790890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buClrTx/>
              <a:buSzTx/>
              <a:buNone/>
            </a:pP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十月重磅发布</a:t>
            </a:r>
          </a:p>
        </p:txBody>
      </p:sp>
      <p:sp>
        <p:nvSpPr>
          <p:cNvPr id="15" name="椭圆 14"/>
          <p:cNvSpPr/>
          <p:nvPr>
            <p:custDataLst>
              <p:tags r:id="rId1"/>
            </p:custDataLst>
          </p:nvPr>
        </p:nvSpPr>
        <p:spPr>
          <a:xfrm rot="15300000">
            <a:off x="13926820" y="2637155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副标题 13">
            <a:extLst>
              <a:ext uri="{FF2B5EF4-FFF2-40B4-BE49-F238E27FC236}">
                <a16:creationId xmlns:a16="http://schemas.microsoft.com/office/drawing/2014/main" id="{B7D14AAB-D62A-B847-E51C-75F08249E58D}"/>
              </a:ext>
            </a:extLst>
          </p:cNvPr>
          <p:cNvSpPr txBox="1"/>
          <p:nvPr/>
        </p:nvSpPr>
        <p:spPr>
          <a:xfrm>
            <a:off x="1861665" y="3043204"/>
            <a:ext cx="2000415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sz="3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>
            <a:extLst>
              <a:ext uri="{FF2B5EF4-FFF2-40B4-BE49-F238E27FC236}">
                <a16:creationId xmlns:a16="http://schemas.microsoft.com/office/drawing/2014/main" id="{A04B0CC5-C3FD-6A19-AF7F-F5D5FE71DFB4}"/>
              </a:ext>
            </a:extLst>
          </p:cNvPr>
          <p:cNvSpPr txBox="1"/>
          <p:nvPr/>
        </p:nvSpPr>
        <p:spPr>
          <a:xfrm>
            <a:off x="1074882" y="1316053"/>
            <a:ext cx="675480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1120">
              <a:spcBef>
                <a:spcPts val="100"/>
              </a:spcBef>
            </a:pPr>
            <a:r>
              <a:rPr lang="zh-CN" altLang="en-US" sz="2000" dirty="0">
                <a:solidFill>
                  <a:srgbClr val="4147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传统 </a:t>
            </a:r>
            <a:r>
              <a:rPr lang="en-US" altLang="zh-CN" sz="2000" dirty="0">
                <a:solidFill>
                  <a:srgbClr val="4147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SOA(service-oriented architecture)</a:t>
            </a:r>
            <a:r>
              <a:rPr lang="zh-CN" altLang="en-US" sz="2000" dirty="0">
                <a:solidFill>
                  <a:srgbClr val="4147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架构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D25B989-9403-5C8D-4538-1C065495B881}"/>
              </a:ext>
            </a:extLst>
          </p:cNvPr>
          <p:cNvSpPr txBox="1"/>
          <p:nvPr/>
        </p:nvSpPr>
        <p:spPr>
          <a:xfrm>
            <a:off x="1074882" y="1766838"/>
            <a:ext cx="9429749" cy="193475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l">
              <a:spcAft>
                <a:spcPts val="1000"/>
              </a:spcAft>
            </a:pPr>
            <a:r>
              <a:rPr kumimoji="1"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Consumer </a:t>
            </a:r>
            <a:r>
              <a:rPr kumimoji="1"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 </a:t>
            </a:r>
            <a:r>
              <a:rPr kumimoji="1"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Load Balancer </a:t>
            </a:r>
            <a:r>
              <a:rPr kumimoji="1"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 </a:t>
            </a:r>
            <a:r>
              <a:rPr kumimoji="1"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Provider </a:t>
            </a:r>
            <a:r>
              <a:rPr kumimoji="1"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进行访问。</a:t>
            </a:r>
            <a:r>
              <a:rPr kumimoji="1"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LB</a:t>
            </a:r>
            <a:r>
              <a:rPr kumimoji="1"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负责负载均衡、限流熔断等功能。</a:t>
            </a:r>
            <a:endParaRPr kumimoji="1"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spcAft>
                <a:spcPts val="1000"/>
              </a:spcAft>
            </a:pPr>
            <a:r>
              <a:rPr kumimoji="1"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优点：</a:t>
            </a:r>
            <a:br>
              <a:rPr kumimoji="1"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kumimoji="1"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- </a:t>
            </a:r>
            <a:r>
              <a:rPr kumimoji="1"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应用架构，几乎没有改造要求。</a:t>
            </a:r>
            <a:r>
              <a:rPr kumimoji="1"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Consumer</a:t>
            </a:r>
            <a:r>
              <a:rPr kumimoji="1"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配置访问域名即可。</a:t>
            </a:r>
            <a:endParaRPr kumimoji="1"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spcAft>
                <a:spcPts val="1000"/>
              </a:spcAft>
            </a:pPr>
            <a:r>
              <a:rPr kumimoji="1"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缺点：</a:t>
            </a:r>
            <a:br>
              <a:rPr kumimoji="1"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kumimoji="1"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- </a:t>
            </a:r>
            <a:r>
              <a:rPr kumimoji="1"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额外的资源损耗，调用时延 </a:t>
            </a:r>
            <a:r>
              <a:rPr kumimoji="1"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kumimoji="1"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平均一跳调用增加</a:t>
            </a:r>
            <a:r>
              <a:rPr kumimoji="1"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2ms</a:t>
            </a:r>
            <a:r>
              <a:rPr kumimoji="1"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</a:t>
            </a:r>
            <a:r>
              <a:rPr kumimoji="1"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kumimoji="1"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1"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spcAft>
                <a:spcPts val="1000"/>
              </a:spcAft>
            </a:pPr>
            <a:r>
              <a:rPr kumimoji="1"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- </a:t>
            </a:r>
            <a:r>
              <a:rPr kumimoji="1"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服务治理功能少、难扩展</a:t>
            </a:r>
            <a:endParaRPr kumimoji="1"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标题 3">
            <a:extLst>
              <a:ext uri="{FF2B5EF4-FFF2-40B4-BE49-F238E27FC236}">
                <a16:creationId xmlns:a16="http://schemas.microsoft.com/office/drawing/2014/main" id="{312C7479-4860-3A42-4994-F929A370E8D4}"/>
              </a:ext>
            </a:extLst>
          </p:cNvPr>
          <p:cNvSpPr txBox="1"/>
          <p:nvPr/>
        </p:nvSpPr>
        <p:spPr>
          <a:xfrm>
            <a:off x="979997" y="613619"/>
            <a:ext cx="3872419" cy="611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微服务架构演进历程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D5937F7-A391-4F3C-A35D-C071D99BAC58}"/>
              </a:ext>
            </a:extLst>
          </p:cNvPr>
          <p:cNvGrpSpPr/>
          <p:nvPr/>
        </p:nvGrpSpPr>
        <p:grpSpPr>
          <a:xfrm>
            <a:off x="4447642" y="4061292"/>
            <a:ext cx="6056989" cy="1684556"/>
            <a:chOff x="3210528" y="1305690"/>
            <a:chExt cx="7732226" cy="1815557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5671D84-4CDB-427A-BB62-5CABA9A0CBF4}"/>
                </a:ext>
              </a:extLst>
            </p:cNvPr>
            <p:cNvSpPr/>
            <p:nvPr/>
          </p:nvSpPr>
          <p:spPr>
            <a:xfrm>
              <a:off x="6219250" y="1818091"/>
              <a:ext cx="2000825" cy="79075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Load Balancer</a:t>
              </a:r>
            </a:p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en-US" altLang="zh-CN" sz="1200" dirty="0" err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Nginx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LVS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等</a:t>
              </a: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716CAEBB-CBBA-4D7D-8A4C-9842360D7124}"/>
                </a:ext>
              </a:extLst>
            </p:cNvPr>
            <p:cNvSpPr/>
            <p:nvPr/>
          </p:nvSpPr>
          <p:spPr>
            <a:xfrm>
              <a:off x="3210529" y="1305690"/>
              <a:ext cx="1809049" cy="43951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Consumer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9F34017-3D84-4B08-BB32-1B878CD60267}"/>
                </a:ext>
              </a:extLst>
            </p:cNvPr>
            <p:cNvSpPr/>
            <p:nvPr/>
          </p:nvSpPr>
          <p:spPr>
            <a:xfrm>
              <a:off x="3210529" y="1993711"/>
              <a:ext cx="1809049" cy="43951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Consumer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FCF1F0CE-60AF-427C-A904-1383F2E8871D}"/>
                </a:ext>
              </a:extLst>
            </p:cNvPr>
            <p:cNvSpPr/>
            <p:nvPr/>
          </p:nvSpPr>
          <p:spPr>
            <a:xfrm>
              <a:off x="3210528" y="2681732"/>
              <a:ext cx="1809049" cy="43951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Consumer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D0999963-B89F-4176-AD01-4F8267D7C39C}"/>
                </a:ext>
              </a:extLst>
            </p:cNvPr>
            <p:cNvSpPr/>
            <p:nvPr/>
          </p:nvSpPr>
          <p:spPr>
            <a:xfrm>
              <a:off x="9133705" y="1305690"/>
              <a:ext cx="1809049" cy="43951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Provider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B6166585-81B7-4099-B297-D1D5481E9728}"/>
                </a:ext>
              </a:extLst>
            </p:cNvPr>
            <p:cNvSpPr/>
            <p:nvPr/>
          </p:nvSpPr>
          <p:spPr>
            <a:xfrm>
              <a:off x="9133704" y="1993710"/>
              <a:ext cx="1809049" cy="43951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Provider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738F6F06-E06C-4746-9FD6-F304174E0A21}"/>
                </a:ext>
              </a:extLst>
            </p:cNvPr>
            <p:cNvSpPr/>
            <p:nvPr/>
          </p:nvSpPr>
          <p:spPr>
            <a:xfrm>
              <a:off x="9133705" y="2681731"/>
              <a:ext cx="1809049" cy="43951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Provider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AFD22BA9-5566-4077-B933-D94BF4AD18BD}"/>
                </a:ext>
              </a:extLst>
            </p:cNvPr>
            <p:cNvCxnSpPr>
              <a:stCxn id="23" idx="3"/>
              <a:endCxn id="22" idx="1"/>
            </p:cNvCxnSpPr>
            <p:nvPr/>
          </p:nvCxnSpPr>
          <p:spPr>
            <a:xfrm>
              <a:off x="5019578" y="1525448"/>
              <a:ext cx="1199672" cy="688019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20D8B075-C3B3-4B3E-83EB-50E3CE397AA9}"/>
                </a:ext>
              </a:extLst>
            </p:cNvPr>
            <p:cNvCxnSpPr>
              <a:stCxn id="24" idx="3"/>
              <a:endCxn id="22" idx="1"/>
            </p:cNvCxnSpPr>
            <p:nvPr/>
          </p:nvCxnSpPr>
          <p:spPr>
            <a:xfrm flipV="1">
              <a:off x="5019578" y="2213467"/>
              <a:ext cx="1199672" cy="2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64C828E1-26F8-4077-8C9D-7751FABA8F02}"/>
                </a:ext>
              </a:extLst>
            </p:cNvPr>
            <p:cNvCxnSpPr>
              <a:stCxn id="25" idx="3"/>
              <a:endCxn id="22" idx="1"/>
            </p:cNvCxnSpPr>
            <p:nvPr/>
          </p:nvCxnSpPr>
          <p:spPr>
            <a:xfrm flipV="1">
              <a:off x="5019577" y="2213467"/>
              <a:ext cx="1199673" cy="688023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763626EF-259B-4C41-A76A-DFF6252CE7E0}"/>
                </a:ext>
              </a:extLst>
            </p:cNvPr>
            <p:cNvCxnSpPr>
              <a:stCxn id="22" idx="3"/>
              <a:endCxn id="26" idx="1"/>
            </p:cNvCxnSpPr>
            <p:nvPr/>
          </p:nvCxnSpPr>
          <p:spPr>
            <a:xfrm flipV="1">
              <a:off x="8220075" y="1525448"/>
              <a:ext cx="913630" cy="688019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6EFA8AB3-4561-4EAA-9E1B-AA4189ACD91A}"/>
                </a:ext>
              </a:extLst>
            </p:cNvPr>
            <p:cNvCxnSpPr>
              <a:stCxn id="22" idx="3"/>
              <a:endCxn id="27" idx="1"/>
            </p:cNvCxnSpPr>
            <p:nvPr/>
          </p:nvCxnSpPr>
          <p:spPr>
            <a:xfrm>
              <a:off x="8220075" y="2213467"/>
              <a:ext cx="913629" cy="1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0F4781A5-D38E-44A7-8254-F12057686FD0}"/>
                </a:ext>
              </a:extLst>
            </p:cNvPr>
            <p:cNvCxnSpPr>
              <a:stCxn id="22" idx="3"/>
              <a:endCxn id="28" idx="1"/>
            </p:cNvCxnSpPr>
            <p:nvPr/>
          </p:nvCxnSpPr>
          <p:spPr>
            <a:xfrm>
              <a:off x="8220075" y="2213467"/>
              <a:ext cx="913630" cy="688022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EEC2DF36-B001-4FD0-AEBA-F75A171DD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841" y="3370532"/>
            <a:ext cx="648138" cy="648138"/>
          </a:xfrm>
          <a:prstGeom prst="rect">
            <a:avLst/>
          </a:prstGeom>
          <a:noFill/>
        </p:spPr>
      </p:pic>
      <p:cxnSp>
        <p:nvCxnSpPr>
          <p:cNvPr id="36" name="肘形连接符 23">
            <a:extLst>
              <a:ext uri="{FF2B5EF4-FFF2-40B4-BE49-F238E27FC236}">
                <a16:creationId xmlns:a16="http://schemas.microsoft.com/office/drawing/2014/main" id="{8FE2F28E-3EC1-4B91-96D9-BC6B42FB5830}"/>
              </a:ext>
            </a:extLst>
          </p:cNvPr>
          <p:cNvCxnSpPr>
            <a:stCxn id="23" idx="1"/>
            <a:endCxn id="35" idx="1"/>
          </p:cNvCxnSpPr>
          <p:nvPr/>
        </p:nvCxnSpPr>
        <p:spPr>
          <a:xfrm rot="10800000" flipH="1">
            <a:off x="4447643" y="3694601"/>
            <a:ext cx="2815198" cy="570592"/>
          </a:xfrm>
          <a:prstGeom prst="bentConnector3">
            <a:avLst>
              <a:gd name="adj1" fmla="val -8120"/>
            </a:avLst>
          </a:prstGeom>
          <a:ln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肘形连接符 24">
            <a:extLst>
              <a:ext uri="{FF2B5EF4-FFF2-40B4-BE49-F238E27FC236}">
                <a16:creationId xmlns:a16="http://schemas.microsoft.com/office/drawing/2014/main" id="{122BF188-9779-4208-8D74-C0F0C704319E}"/>
              </a:ext>
            </a:extLst>
          </p:cNvPr>
          <p:cNvCxnSpPr>
            <a:stCxn id="23" idx="1"/>
            <a:endCxn id="35" idx="1"/>
          </p:cNvCxnSpPr>
          <p:nvPr/>
        </p:nvCxnSpPr>
        <p:spPr>
          <a:xfrm rot="10800000" flipH="1">
            <a:off x="4447643" y="3694601"/>
            <a:ext cx="2815198" cy="570592"/>
          </a:xfrm>
          <a:prstGeom prst="bentConnector3">
            <a:avLst>
              <a:gd name="adj1" fmla="val -8120"/>
            </a:avLst>
          </a:prstGeom>
          <a:ln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肘形连接符 27">
            <a:extLst>
              <a:ext uri="{FF2B5EF4-FFF2-40B4-BE49-F238E27FC236}">
                <a16:creationId xmlns:a16="http://schemas.microsoft.com/office/drawing/2014/main" id="{E14CA9CC-FD1B-42D5-9A50-9EFBFA86E451}"/>
              </a:ext>
            </a:extLst>
          </p:cNvPr>
          <p:cNvCxnSpPr>
            <a:stCxn id="24" idx="1"/>
          </p:cNvCxnSpPr>
          <p:nvPr/>
        </p:nvCxnSpPr>
        <p:spPr>
          <a:xfrm rot="10800000" flipH="1">
            <a:off x="4447643" y="3686724"/>
            <a:ext cx="2794076" cy="1216846"/>
          </a:xfrm>
          <a:prstGeom prst="bentConnector3">
            <a:avLst>
              <a:gd name="adj1" fmla="val -8182"/>
            </a:avLst>
          </a:prstGeom>
          <a:ln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肘形连接符 30">
            <a:extLst>
              <a:ext uri="{FF2B5EF4-FFF2-40B4-BE49-F238E27FC236}">
                <a16:creationId xmlns:a16="http://schemas.microsoft.com/office/drawing/2014/main" id="{F9189F98-6D12-4169-9A59-1C24F50FF75B}"/>
              </a:ext>
            </a:extLst>
          </p:cNvPr>
          <p:cNvCxnSpPr>
            <a:stCxn id="25" idx="1"/>
            <a:endCxn id="35" idx="1"/>
          </p:cNvCxnSpPr>
          <p:nvPr/>
        </p:nvCxnSpPr>
        <p:spPr>
          <a:xfrm rot="10800000" flipH="1">
            <a:off x="4447641" y="3694601"/>
            <a:ext cx="2815199" cy="1847346"/>
          </a:xfrm>
          <a:prstGeom prst="bentConnector3">
            <a:avLst>
              <a:gd name="adj1" fmla="val -8120"/>
            </a:avLst>
          </a:prstGeom>
          <a:ln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id="{41C04B49-6DAF-452C-AEE7-7257892D3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407" y="3392896"/>
            <a:ext cx="613752" cy="603408"/>
          </a:xfrm>
          <a:prstGeom prst="rect">
            <a:avLst/>
          </a:prstGeom>
          <a:noFill/>
        </p:spPr>
      </p:pic>
      <p:cxnSp>
        <p:nvCxnSpPr>
          <p:cNvPr id="41" name="肘形连接符 43">
            <a:extLst>
              <a:ext uri="{FF2B5EF4-FFF2-40B4-BE49-F238E27FC236}">
                <a16:creationId xmlns:a16="http://schemas.microsoft.com/office/drawing/2014/main" id="{86C6A433-BC1B-40EF-9B0E-22C25AACA020}"/>
              </a:ext>
            </a:extLst>
          </p:cNvPr>
          <p:cNvCxnSpPr>
            <a:stCxn id="40" idx="2"/>
            <a:endCxn id="22" idx="0"/>
          </p:cNvCxnSpPr>
          <p:nvPr/>
        </p:nvCxnSpPr>
        <p:spPr>
          <a:xfrm rot="5400000">
            <a:off x="7953020" y="3631457"/>
            <a:ext cx="540417" cy="1270111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肘形连接符 46">
            <a:extLst>
              <a:ext uri="{FF2B5EF4-FFF2-40B4-BE49-F238E27FC236}">
                <a16:creationId xmlns:a16="http://schemas.microsoft.com/office/drawing/2014/main" id="{7C542099-BB84-4088-9B56-E4B729C03A37}"/>
              </a:ext>
            </a:extLst>
          </p:cNvPr>
          <p:cNvCxnSpPr>
            <a:stCxn id="40" idx="1"/>
            <a:endCxn id="35" idx="3"/>
          </p:cNvCxnSpPr>
          <p:nvPr/>
        </p:nvCxnSpPr>
        <p:spPr>
          <a:xfrm rot="10800000" flipV="1">
            <a:off x="7910979" y="3694599"/>
            <a:ext cx="640428" cy="1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>
            <a:extLst>
              <a:ext uri="{FF2B5EF4-FFF2-40B4-BE49-F238E27FC236}">
                <a16:creationId xmlns:a16="http://schemas.microsoft.com/office/drawing/2014/main" id="{7EA7EEAA-74B4-40CF-BFD4-8C697471B419}"/>
              </a:ext>
            </a:extLst>
          </p:cNvPr>
          <p:cNvSpPr/>
          <p:nvPr/>
        </p:nvSpPr>
        <p:spPr>
          <a:xfrm>
            <a:off x="9191835" y="3550969"/>
            <a:ext cx="7207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Admin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7">
            <a:extLst>
              <a:ext uri="{FF2B5EF4-FFF2-40B4-BE49-F238E27FC236}">
                <a16:creationId xmlns:a16="http://schemas.microsoft.com/office/drawing/2014/main" id="{CAFF7AF3-38DF-9011-8123-C5300B41F907}"/>
              </a:ext>
            </a:extLst>
          </p:cNvPr>
          <p:cNvSpPr txBox="1"/>
          <p:nvPr/>
        </p:nvSpPr>
        <p:spPr>
          <a:xfrm>
            <a:off x="1095187" y="1289103"/>
            <a:ext cx="6754809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1120">
              <a:spcBef>
                <a:spcPts val="100"/>
              </a:spcBef>
            </a:pPr>
            <a:r>
              <a:rPr lang="zh-CN" altLang="en-US" sz="2000" dirty="0">
                <a:solidFill>
                  <a:srgbClr val="4147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微服务</a:t>
            </a:r>
            <a:r>
              <a:rPr lang="en-US" altLang="zh-CN" sz="2000" dirty="0">
                <a:solidFill>
                  <a:srgbClr val="4147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SDK</a:t>
            </a:r>
            <a:r>
              <a:rPr lang="zh-CN" altLang="en-US" sz="2000" dirty="0">
                <a:solidFill>
                  <a:srgbClr val="4147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架构（</a:t>
            </a:r>
            <a:r>
              <a:rPr lang="en-US" altLang="zh-CN" sz="2000" dirty="0" err="1">
                <a:solidFill>
                  <a:srgbClr val="4147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SpringCloud</a:t>
            </a:r>
            <a:r>
              <a:rPr lang="zh-CN" altLang="en-US" sz="2000" dirty="0">
                <a:solidFill>
                  <a:srgbClr val="4147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en-US" altLang="zh-CN" sz="2000" dirty="0" err="1">
                <a:solidFill>
                  <a:srgbClr val="4147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Dubbo</a:t>
            </a:r>
            <a:r>
              <a:rPr lang="zh-CN" altLang="en-US" sz="2000" dirty="0">
                <a:solidFill>
                  <a:srgbClr val="4147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等）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1EE4A653-D4DD-39FA-BB5B-BD9887B92802}"/>
              </a:ext>
            </a:extLst>
          </p:cNvPr>
          <p:cNvSpPr txBox="1"/>
          <p:nvPr/>
        </p:nvSpPr>
        <p:spPr>
          <a:xfrm>
            <a:off x="1095187" y="1728049"/>
            <a:ext cx="9429749" cy="193475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l">
              <a:spcAft>
                <a:spcPts val="1000"/>
              </a:spcAft>
            </a:pPr>
            <a:r>
              <a:rPr kumimoji="1" lang="zh-CN" altLang="en-US" sz="1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微服务框架通过提供</a:t>
            </a:r>
            <a:r>
              <a:rPr kumimoji="1" lang="en-US" altLang="zh-CN" sz="1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SDK</a:t>
            </a:r>
            <a:r>
              <a:rPr kumimoji="1" lang="zh-CN" altLang="en-US" sz="1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完成服务治理功能，包括服务注册发现、契约管理、限流降级、链路追踪、微服</a:t>
            </a:r>
            <a:endParaRPr kumimoji="1" lang="en-US" altLang="zh-CN" sz="1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>
              <a:spcAft>
                <a:spcPts val="1000"/>
              </a:spcAft>
            </a:pPr>
            <a:r>
              <a:rPr kumimoji="1" lang="zh-CN" altLang="en-US" sz="1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务监控、全链路灰度、故障注入、流量录制和</a:t>
            </a:r>
            <a:r>
              <a:rPr kumimoji="1" lang="en-US" altLang="zh-CN" sz="1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Mock</a:t>
            </a:r>
            <a:r>
              <a:rPr kumimoji="1" lang="zh-CN" altLang="en-US" sz="1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、多地多活路由等。</a:t>
            </a:r>
            <a:endParaRPr kumimoji="1" lang="en-US" altLang="zh-CN" sz="1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>
              <a:spcAft>
                <a:spcPts val="1000"/>
              </a:spcAft>
            </a:pPr>
            <a:r>
              <a:rPr kumimoji="1" lang="zh-CN" altLang="en-US" sz="16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优点：</a:t>
            </a:r>
            <a:br>
              <a:rPr kumimoji="1" lang="en-US" altLang="zh-CN" sz="1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kumimoji="1" lang="en-US" altLang="zh-CN" sz="1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- </a:t>
            </a:r>
            <a:r>
              <a:rPr kumimoji="1" lang="zh-CN" altLang="en-US" sz="1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高性能、低资源损耗；治理功能丰富。</a:t>
            </a:r>
            <a:endParaRPr kumimoji="1" lang="en-US" altLang="zh-CN" sz="1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>
              <a:spcAft>
                <a:spcPts val="1000"/>
              </a:spcAft>
            </a:pPr>
            <a:r>
              <a:rPr kumimoji="1" lang="zh-CN" altLang="en-US" sz="16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缺点</a:t>
            </a:r>
            <a:r>
              <a:rPr kumimoji="1" lang="zh-CN" altLang="en-US" sz="1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br>
              <a:rPr kumimoji="1" lang="en-US" altLang="zh-CN" sz="1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kumimoji="1" lang="en-US" altLang="zh-CN" sz="1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- </a:t>
            </a:r>
            <a:r>
              <a:rPr kumimoji="1" lang="zh-CN" altLang="en-US" sz="1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在大规模微服务架构场景，</a:t>
            </a:r>
            <a:r>
              <a:rPr kumimoji="1" lang="en-US" altLang="zh-CN" sz="1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SDK</a:t>
            </a:r>
            <a:r>
              <a:rPr kumimoji="1" lang="zh-CN" altLang="en-US" sz="1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升级和推广极其复杂。</a:t>
            </a:r>
            <a:endParaRPr kumimoji="1" lang="en-US" altLang="zh-CN" sz="1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9" name="标题 3">
            <a:extLst>
              <a:ext uri="{FF2B5EF4-FFF2-40B4-BE49-F238E27FC236}">
                <a16:creationId xmlns:a16="http://schemas.microsoft.com/office/drawing/2014/main" id="{8FBCEEAF-382D-B2C3-7D9C-8412826E5DFA}"/>
              </a:ext>
            </a:extLst>
          </p:cNvPr>
          <p:cNvSpPr txBox="1"/>
          <p:nvPr/>
        </p:nvSpPr>
        <p:spPr>
          <a:xfrm>
            <a:off x="979997" y="613619"/>
            <a:ext cx="3872419" cy="611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微服务架构演进历程</a:t>
            </a:r>
          </a:p>
        </p:txBody>
      </p: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ECAC91D4-25F7-472B-9185-94771FC093C7}"/>
              </a:ext>
            </a:extLst>
          </p:cNvPr>
          <p:cNvGrpSpPr/>
          <p:nvPr/>
        </p:nvGrpSpPr>
        <p:grpSpPr>
          <a:xfrm>
            <a:off x="2708593" y="3730837"/>
            <a:ext cx="6404052" cy="1985658"/>
            <a:chOff x="2000248" y="3346155"/>
            <a:chExt cx="7837703" cy="2592938"/>
          </a:xfrm>
        </p:grpSpPr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B984B12B-7E1E-410F-9967-8D5F2B6D5A69}"/>
                </a:ext>
              </a:extLst>
            </p:cNvPr>
            <p:cNvSpPr/>
            <p:nvPr/>
          </p:nvSpPr>
          <p:spPr>
            <a:xfrm>
              <a:off x="5001326" y="3346155"/>
              <a:ext cx="1809049" cy="6449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服务注册中心</a:t>
              </a:r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40A580E2-C2E0-4D51-A0A7-BDB5B8423B57}"/>
                </a:ext>
              </a:extLst>
            </p:cNvPr>
            <p:cNvSpPr/>
            <p:nvPr/>
          </p:nvSpPr>
          <p:spPr>
            <a:xfrm>
              <a:off x="2000250" y="4123536"/>
              <a:ext cx="1914525" cy="43951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Consumer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79E27C90-623A-455B-B8E7-C61F66B3AF6F}"/>
                </a:ext>
              </a:extLst>
            </p:cNvPr>
            <p:cNvSpPr/>
            <p:nvPr/>
          </p:nvSpPr>
          <p:spPr>
            <a:xfrm>
              <a:off x="2000250" y="4811557"/>
              <a:ext cx="1914525" cy="43951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Consumer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0BDD2C63-F162-4505-8525-AA8CC4ACBE2C}"/>
                </a:ext>
              </a:extLst>
            </p:cNvPr>
            <p:cNvSpPr/>
            <p:nvPr/>
          </p:nvSpPr>
          <p:spPr>
            <a:xfrm>
              <a:off x="2000249" y="5499578"/>
              <a:ext cx="1914525" cy="43951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Consumer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0C54E777-EFEC-4CDB-A771-D75C7768F9C7}"/>
                </a:ext>
              </a:extLst>
            </p:cNvPr>
            <p:cNvSpPr/>
            <p:nvPr/>
          </p:nvSpPr>
          <p:spPr>
            <a:xfrm>
              <a:off x="8028902" y="4123536"/>
              <a:ext cx="1809049" cy="43951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Provider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ACE28B0D-FDE4-4EBD-BB88-AE965D293D25}"/>
                </a:ext>
              </a:extLst>
            </p:cNvPr>
            <p:cNvSpPr/>
            <p:nvPr/>
          </p:nvSpPr>
          <p:spPr>
            <a:xfrm>
              <a:off x="8028901" y="4811556"/>
              <a:ext cx="1809049" cy="43951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Provider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754ACB28-E6D9-4140-B308-EAEC917DB467}"/>
                </a:ext>
              </a:extLst>
            </p:cNvPr>
            <p:cNvSpPr/>
            <p:nvPr/>
          </p:nvSpPr>
          <p:spPr>
            <a:xfrm>
              <a:off x="8028902" y="5499577"/>
              <a:ext cx="1809049" cy="43951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Provider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6" name="肘形连接符 29">
              <a:extLst>
                <a:ext uri="{FF2B5EF4-FFF2-40B4-BE49-F238E27FC236}">
                  <a16:creationId xmlns:a16="http://schemas.microsoft.com/office/drawing/2014/main" id="{0D1936D8-EAE4-40DE-9FDA-9C4B1A6CC10C}"/>
                </a:ext>
              </a:extLst>
            </p:cNvPr>
            <p:cNvCxnSpPr>
              <a:stCxn id="80" idx="1"/>
              <a:endCxn id="79" idx="1"/>
            </p:cNvCxnSpPr>
            <p:nvPr/>
          </p:nvCxnSpPr>
          <p:spPr>
            <a:xfrm rot="10800000" flipH="1">
              <a:off x="2000250" y="3668644"/>
              <a:ext cx="3001076" cy="674650"/>
            </a:xfrm>
            <a:prstGeom prst="bentConnector3">
              <a:avLst>
                <a:gd name="adj1" fmla="val -7617"/>
              </a:avLst>
            </a:prstGeom>
            <a:ln>
              <a:solidFill>
                <a:schemeClr val="tx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肘形连接符 30">
              <a:extLst>
                <a:ext uri="{FF2B5EF4-FFF2-40B4-BE49-F238E27FC236}">
                  <a16:creationId xmlns:a16="http://schemas.microsoft.com/office/drawing/2014/main" id="{12D432B3-F765-4798-AA4F-0B41074EA7CA}"/>
                </a:ext>
              </a:extLst>
            </p:cNvPr>
            <p:cNvCxnSpPr>
              <a:stCxn id="81" idx="1"/>
              <a:endCxn id="79" idx="1"/>
            </p:cNvCxnSpPr>
            <p:nvPr/>
          </p:nvCxnSpPr>
          <p:spPr>
            <a:xfrm rot="10800000" flipH="1">
              <a:off x="2000250" y="3668645"/>
              <a:ext cx="3001076" cy="1362671"/>
            </a:xfrm>
            <a:prstGeom prst="bentConnector3">
              <a:avLst>
                <a:gd name="adj1" fmla="val -7617"/>
              </a:avLst>
            </a:prstGeom>
            <a:ln>
              <a:solidFill>
                <a:schemeClr val="tx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肘形连接符 31">
              <a:extLst>
                <a:ext uri="{FF2B5EF4-FFF2-40B4-BE49-F238E27FC236}">
                  <a16:creationId xmlns:a16="http://schemas.microsoft.com/office/drawing/2014/main" id="{CBC24023-000F-4CC4-89E7-306C220D7537}"/>
                </a:ext>
              </a:extLst>
            </p:cNvPr>
            <p:cNvCxnSpPr>
              <a:stCxn id="82" idx="1"/>
              <a:endCxn id="79" idx="1"/>
            </p:cNvCxnSpPr>
            <p:nvPr/>
          </p:nvCxnSpPr>
          <p:spPr>
            <a:xfrm rot="10800000" flipH="1">
              <a:off x="2000248" y="3668644"/>
              <a:ext cx="3001077" cy="2050692"/>
            </a:xfrm>
            <a:prstGeom prst="bentConnector3">
              <a:avLst>
                <a:gd name="adj1" fmla="val -7617"/>
              </a:avLst>
            </a:prstGeom>
            <a:ln>
              <a:solidFill>
                <a:schemeClr val="tx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肘形连接符 32">
              <a:extLst>
                <a:ext uri="{FF2B5EF4-FFF2-40B4-BE49-F238E27FC236}">
                  <a16:creationId xmlns:a16="http://schemas.microsoft.com/office/drawing/2014/main" id="{F291B8C2-9879-4182-90C9-10BE509A8EF8}"/>
                </a:ext>
              </a:extLst>
            </p:cNvPr>
            <p:cNvCxnSpPr>
              <a:stCxn id="83" idx="3"/>
              <a:endCxn id="79" idx="3"/>
            </p:cNvCxnSpPr>
            <p:nvPr/>
          </p:nvCxnSpPr>
          <p:spPr>
            <a:xfrm flipH="1" flipV="1">
              <a:off x="6810375" y="3668644"/>
              <a:ext cx="3027576" cy="674650"/>
            </a:xfrm>
            <a:prstGeom prst="bentConnector3">
              <a:avLst>
                <a:gd name="adj1" fmla="val -7551"/>
              </a:avLst>
            </a:prstGeom>
            <a:ln>
              <a:solidFill>
                <a:schemeClr val="tx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肘形连接符 33">
              <a:extLst>
                <a:ext uri="{FF2B5EF4-FFF2-40B4-BE49-F238E27FC236}">
                  <a16:creationId xmlns:a16="http://schemas.microsoft.com/office/drawing/2014/main" id="{5EACD3B3-4737-44B6-87E9-0ACDFC261233}"/>
                </a:ext>
              </a:extLst>
            </p:cNvPr>
            <p:cNvCxnSpPr>
              <a:stCxn id="84" idx="3"/>
              <a:endCxn id="79" idx="3"/>
            </p:cNvCxnSpPr>
            <p:nvPr/>
          </p:nvCxnSpPr>
          <p:spPr>
            <a:xfrm flipH="1" flipV="1">
              <a:off x="6810375" y="3668644"/>
              <a:ext cx="3027575" cy="1362670"/>
            </a:xfrm>
            <a:prstGeom prst="bentConnector3">
              <a:avLst>
                <a:gd name="adj1" fmla="val -7551"/>
              </a:avLst>
            </a:prstGeom>
            <a:ln>
              <a:solidFill>
                <a:schemeClr val="tx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肘形连接符 34">
              <a:extLst>
                <a:ext uri="{FF2B5EF4-FFF2-40B4-BE49-F238E27FC236}">
                  <a16:creationId xmlns:a16="http://schemas.microsoft.com/office/drawing/2014/main" id="{FBBC5BA7-5E32-41B9-8D48-E971DE4C5FE4}"/>
                </a:ext>
              </a:extLst>
            </p:cNvPr>
            <p:cNvCxnSpPr>
              <a:stCxn id="85" idx="3"/>
              <a:endCxn id="79" idx="3"/>
            </p:cNvCxnSpPr>
            <p:nvPr/>
          </p:nvCxnSpPr>
          <p:spPr>
            <a:xfrm flipH="1" flipV="1">
              <a:off x="6810375" y="3668644"/>
              <a:ext cx="3027576" cy="2050691"/>
            </a:xfrm>
            <a:prstGeom prst="bentConnector3">
              <a:avLst>
                <a:gd name="adj1" fmla="val -7551"/>
              </a:avLst>
            </a:prstGeom>
            <a:ln>
              <a:solidFill>
                <a:schemeClr val="tx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箭头连接符 91">
              <a:extLst>
                <a:ext uri="{FF2B5EF4-FFF2-40B4-BE49-F238E27FC236}">
                  <a16:creationId xmlns:a16="http://schemas.microsoft.com/office/drawing/2014/main" id="{4973E52F-BD75-4676-A8AB-95A9878D0741}"/>
                </a:ext>
              </a:extLst>
            </p:cNvPr>
            <p:cNvCxnSpPr>
              <a:stCxn id="80" idx="3"/>
              <a:endCxn id="83" idx="1"/>
            </p:cNvCxnSpPr>
            <p:nvPr/>
          </p:nvCxnSpPr>
          <p:spPr>
            <a:xfrm>
              <a:off x="3914775" y="4343294"/>
              <a:ext cx="4114127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箭头连接符 92">
              <a:extLst>
                <a:ext uri="{FF2B5EF4-FFF2-40B4-BE49-F238E27FC236}">
                  <a16:creationId xmlns:a16="http://schemas.microsoft.com/office/drawing/2014/main" id="{FBE6C8F3-11F3-4389-9E3E-8452D5D542D5}"/>
                </a:ext>
              </a:extLst>
            </p:cNvPr>
            <p:cNvCxnSpPr>
              <a:stCxn id="81" idx="3"/>
              <a:endCxn id="83" idx="1"/>
            </p:cNvCxnSpPr>
            <p:nvPr/>
          </p:nvCxnSpPr>
          <p:spPr>
            <a:xfrm flipV="1">
              <a:off x="3914775" y="4343294"/>
              <a:ext cx="4114127" cy="688021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箭头连接符 93">
              <a:extLst>
                <a:ext uri="{FF2B5EF4-FFF2-40B4-BE49-F238E27FC236}">
                  <a16:creationId xmlns:a16="http://schemas.microsoft.com/office/drawing/2014/main" id="{E34B3A89-F35B-48F6-8078-71DEDF61EF84}"/>
                </a:ext>
              </a:extLst>
            </p:cNvPr>
            <p:cNvCxnSpPr>
              <a:stCxn id="80" idx="3"/>
              <a:endCxn id="84" idx="1"/>
            </p:cNvCxnSpPr>
            <p:nvPr/>
          </p:nvCxnSpPr>
          <p:spPr>
            <a:xfrm>
              <a:off x="3914775" y="4343294"/>
              <a:ext cx="4114126" cy="68802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箭头连接符 94">
              <a:extLst>
                <a:ext uri="{FF2B5EF4-FFF2-40B4-BE49-F238E27FC236}">
                  <a16:creationId xmlns:a16="http://schemas.microsoft.com/office/drawing/2014/main" id="{964FDB46-9A14-4732-A905-4FC7BC93947A}"/>
                </a:ext>
              </a:extLst>
            </p:cNvPr>
            <p:cNvCxnSpPr>
              <a:stCxn id="80" idx="3"/>
              <a:endCxn id="85" idx="1"/>
            </p:cNvCxnSpPr>
            <p:nvPr/>
          </p:nvCxnSpPr>
          <p:spPr>
            <a:xfrm>
              <a:off x="3914775" y="4343294"/>
              <a:ext cx="4114127" cy="1376041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箭头连接符 95">
              <a:extLst>
                <a:ext uri="{FF2B5EF4-FFF2-40B4-BE49-F238E27FC236}">
                  <a16:creationId xmlns:a16="http://schemas.microsoft.com/office/drawing/2014/main" id="{6216E8EB-8B42-490B-B51C-D0608492D601}"/>
                </a:ext>
              </a:extLst>
            </p:cNvPr>
            <p:cNvCxnSpPr>
              <a:stCxn id="81" idx="3"/>
              <a:endCxn id="84" idx="1"/>
            </p:cNvCxnSpPr>
            <p:nvPr/>
          </p:nvCxnSpPr>
          <p:spPr>
            <a:xfrm flipV="1">
              <a:off x="3914775" y="5031314"/>
              <a:ext cx="4114126" cy="1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箭头连接符 96">
              <a:extLst>
                <a:ext uri="{FF2B5EF4-FFF2-40B4-BE49-F238E27FC236}">
                  <a16:creationId xmlns:a16="http://schemas.microsoft.com/office/drawing/2014/main" id="{FE1437A7-4496-4C36-B660-1DE15260D510}"/>
                </a:ext>
              </a:extLst>
            </p:cNvPr>
            <p:cNvCxnSpPr>
              <a:stCxn id="81" idx="3"/>
              <a:endCxn id="85" idx="1"/>
            </p:cNvCxnSpPr>
            <p:nvPr/>
          </p:nvCxnSpPr>
          <p:spPr>
            <a:xfrm>
              <a:off x="3914775" y="5031315"/>
              <a:ext cx="4114127" cy="68802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箭头连接符 97">
              <a:extLst>
                <a:ext uri="{FF2B5EF4-FFF2-40B4-BE49-F238E27FC236}">
                  <a16:creationId xmlns:a16="http://schemas.microsoft.com/office/drawing/2014/main" id="{712DD2C5-8119-481A-AEA6-30E64CF5C5FD}"/>
                </a:ext>
              </a:extLst>
            </p:cNvPr>
            <p:cNvCxnSpPr>
              <a:stCxn id="82" idx="3"/>
              <a:endCxn id="85" idx="1"/>
            </p:cNvCxnSpPr>
            <p:nvPr/>
          </p:nvCxnSpPr>
          <p:spPr>
            <a:xfrm flipV="1">
              <a:off x="3914774" y="5719335"/>
              <a:ext cx="4114128" cy="1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箭头连接符 98">
              <a:extLst>
                <a:ext uri="{FF2B5EF4-FFF2-40B4-BE49-F238E27FC236}">
                  <a16:creationId xmlns:a16="http://schemas.microsoft.com/office/drawing/2014/main" id="{972C23FE-99DD-46A6-B50F-C012E554803F}"/>
                </a:ext>
              </a:extLst>
            </p:cNvPr>
            <p:cNvCxnSpPr>
              <a:stCxn id="82" idx="3"/>
              <a:endCxn id="84" idx="1"/>
            </p:cNvCxnSpPr>
            <p:nvPr/>
          </p:nvCxnSpPr>
          <p:spPr>
            <a:xfrm flipV="1">
              <a:off x="3914774" y="5031314"/>
              <a:ext cx="4114127" cy="688022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箭头连接符 99">
              <a:extLst>
                <a:ext uri="{FF2B5EF4-FFF2-40B4-BE49-F238E27FC236}">
                  <a16:creationId xmlns:a16="http://schemas.microsoft.com/office/drawing/2014/main" id="{CE017CD0-7942-4B91-9D7A-7FDB55CE64BA}"/>
                </a:ext>
              </a:extLst>
            </p:cNvPr>
            <p:cNvCxnSpPr>
              <a:stCxn id="82" idx="3"/>
              <a:endCxn id="83" idx="1"/>
            </p:cNvCxnSpPr>
            <p:nvPr/>
          </p:nvCxnSpPr>
          <p:spPr>
            <a:xfrm flipV="1">
              <a:off x="3914774" y="4343294"/>
              <a:ext cx="4114128" cy="1376042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E2B743B6-32B2-4187-9158-A2573F085BA2}"/>
                </a:ext>
              </a:extLst>
            </p:cNvPr>
            <p:cNvSpPr/>
            <p:nvPr/>
          </p:nvSpPr>
          <p:spPr>
            <a:xfrm>
              <a:off x="3245919" y="4168152"/>
              <a:ext cx="668854" cy="3932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9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微服务</a:t>
              </a:r>
              <a:r>
                <a:rPr lang="en-US" altLang="zh-CN" sz="9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SDK</a:t>
              </a:r>
              <a:endPara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2EF2D061-2C4B-4611-8E6B-0B518BA489B0}"/>
                </a:ext>
              </a:extLst>
            </p:cNvPr>
            <p:cNvSpPr/>
            <p:nvPr/>
          </p:nvSpPr>
          <p:spPr>
            <a:xfrm>
              <a:off x="3245921" y="4853144"/>
              <a:ext cx="668854" cy="3932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9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微服务</a:t>
              </a:r>
              <a:r>
                <a:rPr lang="en-US" altLang="zh-CN" sz="9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SDK</a:t>
              </a:r>
              <a:endPara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422A82C9-6E66-406A-AF05-9A422BA83D9F}"/>
                </a:ext>
              </a:extLst>
            </p:cNvPr>
            <p:cNvSpPr/>
            <p:nvPr/>
          </p:nvSpPr>
          <p:spPr>
            <a:xfrm>
              <a:off x="3245919" y="5545813"/>
              <a:ext cx="668854" cy="3932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9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微服务</a:t>
              </a:r>
              <a:r>
                <a:rPr lang="en-US" altLang="zh-CN" sz="9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SDK</a:t>
              </a:r>
              <a:endPara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92AD9712-6156-47B6-90DD-A888DBD58282}"/>
                </a:ext>
              </a:extLst>
            </p:cNvPr>
            <p:cNvSpPr/>
            <p:nvPr/>
          </p:nvSpPr>
          <p:spPr>
            <a:xfrm>
              <a:off x="8028902" y="4169772"/>
              <a:ext cx="668854" cy="3932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9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微服务</a:t>
              </a:r>
              <a:r>
                <a:rPr lang="en-US" altLang="zh-CN" sz="9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SDK</a:t>
              </a:r>
              <a:endPara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22660F35-B4F2-4F4C-9DAE-75F04E6F5AE7}"/>
                </a:ext>
              </a:extLst>
            </p:cNvPr>
            <p:cNvSpPr/>
            <p:nvPr/>
          </p:nvSpPr>
          <p:spPr>
            <a:xfrm>
              <a:off x="8028900" y="4858311"/>
              <a:ext cx="668854" cy="3932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9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微服务</a:t>
              </a:r>
              <a:r>
                <a:rPr lang="en-US" altLang="zh-CN" sz="9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SDK</a:t>
              </a:r>
              <a:endPara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E67490FF-2D17-45D6-AC0E-B0990A24578D}"/>
                </a:ext>
              </a:extLst>
            </p:cNvPr>
            <p:cNvSpPr/>
            <p:nvPr/>
          </p:nvSpPr>
          <p:spPr>
            <a:xfrm>
              <a:off x="8028902" y="5545815"/>
              <a:ext cx="668854" cy="3932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9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微服务</a:t>
              </a:r>
              <a:r>
                <a:rPr lang="en-US" altLang="zh-CN" sz="9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SDK</a:t>
              </a:r>
              <a:endPara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5335023"/>
      </p:ext>
    </p:extLst>
  </p:cSld>
  <p:clrMapOvr>
    <a:masterClrMapping/>
  </p:clrMapOvr>
  <p:transition spd="slow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7">
            <a:extLst>
              <a:ext uri="{FF2B5EF4-FFF2-40B4-BE49-F238E27FC236}">
                <a16:creationId xmlns:a16="http://schemas.microsoft.com/office/drawing/2014/main" id="{CAFF7AF3-38DF-9011-8123-C5300B41F907}"/>
              </a:ext>
            </a:extLst>
          </p:cNvPr>
          <p:cNvSpPr txBox="1"/>
          <p:nvPr/>
        </p:nvSpPr>
        <p:spPr>
          <a:xfrm>
            <a:off x="1095187" y="1238234"/>
            <a:ext cx="6754809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1120">
              <a:spcBef>
                <a:spcPts val="100"/>
              </a:spcBef>
            </a:pPr>
            <a:r>
              <a:rPr lang="zh-CN" altLang="en-US" sz="2000" dirty="0">
                <a:solidFill>
                  <a:srgbClr val="4147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大规模微服务架构下，</a:t>
            </a:r>
            <a:r>
              <a:rPr lang="en-US" altLang="zh-CN" sz="2000" dirty="0">
                <a:solidFill>
                  <a:srgbClr val="4147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SDK</a:t>
            </a:r>
            <a:r>
              <a:rPr lang="zh-CN" altLang="en-US" sz="2000" dirty="0">
                <a:solidFill>
                  <a:srgbClr val="4147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架构的问题</a:t>
            </a:r>
          </a:p>
        </p:txBody>
      </p:sp>
      <p:sp>
        <p:nvSpPr>
          <p:cNvPr id="49" name="标题 3">
            <a:extLst>
              <a:ext uri="{FF2B5EF4-FFF2-40B4-BE49-F238E27FC236}">
                <a16:creationId xmlns:a16="http://schemas.microsoft.com/office/drawing/2014/main" id="{8FBCEEAF-382D-B2C3-7D9C-8412826E5DFA}"/>
              </a:ext>
            </a:extLst>
          </p:cNvPr>
          <p:cNvSpPr txBox="1"/>
          <p:nvPr/>
        </p:nvSpPr>
        <p:spPr>
          <a:xfrm>
            <a:off x="979997" y="613619"/>
            <a:ext cx="3872419" cy="611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微服务架构演进历程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51BD435F-1239-4469-A2AF-55083096AF6A}"/>
              </a:ext>
            </a:extLst>
          </p:cNvPr>
          <p:cNvSpPr/>
          <p:nvPr/>
        </p:nvSpPr>
        <p:spPr>
          <a:xfrm>
            <a:off x="1210876" y="2046811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1745D252-5328-4533-AF2B-3640B3331C26}"/>
              </a:ext>
            </a:extLst>
          </p:cNvPr>
          <p:cNvSpPr/>
          <p:nvPr/>
        </p:nvSpPr>
        <p:spPr>
          <a:xfrm>
            <a:off x="2087639" y="2062156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v4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C8433FD9-D67F-4843-8781-0E9A0DF65CCB}"/>
              </a:ext>
            </a:extLst>
          </p:cNvPr>
          <p:cNvSpPr/>
          <p:nvPr/>
        </p:nvSpPr>
        <p:spPr>
          <a:xfrm>
            <a:off x="2981517" y="2045619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C0170F15-6FCC-4878-AC87-3C70670CE56E}"/>
              </a:ext>
            </a:extLst>
          </p:cNvPr>
          <p:cNvSpPr/>
          <p:nvPr/>
        </p:nvSpPr>
        <p:spPr>
          <a:xfrm>
            <a:off x="3858280" y="2060965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v4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7D59E292-3A32-439C-999A-D41D5B85836F}"/>
              </a:ext>
            </a:extLst>
          </p:cNvPr>
          <p:cNvSpPr/>
          <p:nvPr/>
        </p:nvSpPr>
        <p:spPr>
          <a:xfrm>
            <a:off x="4791631" y="2048234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7F266094-7DE4-4C99-A25E-F046A6D84938}"/>
              </a:ext>
            </a:extLst>
          </p:cNvPr>
          <p:cNvSpPr/>
          <p:nvPr/>
        </p:nvSpPr>
        <p:spPr>
          <a:xfrm>
            <a:off x="5668394" y="2063579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v4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7AFE5BB3-40F5-46D1-9DC3-47DC35B6AC63}"/>
              </a:ext>
            </a:extLst>
          </p:cNvPr>
          <p:cNvSpPr/>
          <p:nvPr/>
        </p:nvSpPr>
        <p:spPr>
          <a:xfrm>
            <a:off x="6601745" y="2049656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C0183F0D-4EBF-4527-A6DA-780D10A27F83}"/>
              </a:ext>
            </a:extLst>
          </p:cNvPr>
          <p:cNvSpPr/>
          <p:nvPr/>
        </p:nvSpPr>
        <p:spPr>
          <a:xfrm>
            <a:off x="7478508" y="2065002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v3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0052F6AE-0E3E-4F9B-96FA-F1BC53491B8B}"/>
              </a:ext>
            </a:extLst>
          </p:cNvPr>
          <p:cNvSpPr/>
          <p:nvPr/>
        </p:nvSpPr>
        <p:spPr>
          <a:xfrm>
            <a:off x="8411859" y="2044082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F859EE5C-8371-4DA3-B05C-BEB8A1BD1596}"/>
              </a:ext>
            </a:extLst>
          </p:cNvPr>
          <p:cNvSpPr/>
          <p:nvPr/>
        </p:nvSpPr>
        <p:spPr>
          <a:xfrm>
            <a:off x="9288623" y="2059428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v3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1D03888D-9761-446A-A388-7152144F8589}"/>
              </a:ext>
            </a:extLst>
          </p:cNvPr>
          <p:cNvSpPr/>
          <p:nvPr/>
        </p:nvSpPr>
        <p:spPr>
          <a:xfrm>
            <a:off x="1210877" y="2326122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A66AB836-5E4B-447E-BC81-F3DA770BCB78}"/>
              </a:ext>
            </a:extLst>
          </p:cNvPr>
          <p:cNvSpPr/>
          <p:nvPr/>
        </p:nvSpPr>
        <p:spPr>
          <a:xfrm>
            <a:off x="2087640" y="2341468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</a:t>
            </a:r>
            <a:r>
              <a:rPr lang="zh-CN" altLang="en-US" sz="600" dirty="0">
                <a:solidFill>
                  <a:schemeClr val="tx1"/>
                </a:solidFill>
              </a:rPr>
              <a:t> </a:t>
            </a:r>
            <a:r>
              <a:rPr lang="en-US" altLang="zh-CN" sz="600" dirty="0">
                <a:solidFill>
                  <a:schemeClr val="tx1"/>
                </a:solidFill>
              </a:rPr>
              <a:t>v4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78481101-EE61-4131-9BC8-D2E1BA89F52B}"/>
              </a:ext>
            </a:extLst>
          </p:cNvPr>
          <p:cNvSpPr/>
          <p:nvPr/>
        </p:nvSpPr>
        <p:spPr>
          <a:xfrm>
            <a:off x="2981518" y="2324930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1663EE00-5448-402C-AA7E-FE34803663E6}"/>
              </a:ext>
            </a:extLst>
          </p:cNvPr>
          <p:cNvSpPr/>
          <p:nvPr/>
        </p:nvSpPr>
        <p:spPr>
          <a:xfrm>
            <a:off x="3858281" y="2340276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v4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95251A68-05B9-43F4-A590-07839015A0CE}"/>
              </a:ext>
            </a:extLst>
          </p:cNvPr>
          <p:cNvSpPr/>
          <p:nvPr/>
        </p:nvSpPr>
        <p:spPr>
          <a:xfrm>
            <a:off x="4791632" y="2327545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20B845AA-2515-484D-979A-F326C0CDCA1D}"/>
              </a:ext>
            </a:extLst>
          </p:cNvPr>
          <p:cNvSpPr/>
          <p:nvPr/>
        </p:nvSpPr>
        <p:spPr>
          <a:xfrm>
            <a:off x="5668395" y="2342891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v4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52C2B0B0-4FFF-497D-B952-3C64B0A70E81}"/>
              </a:ext>
            </a:extLst>
          </p:cNvPr>
          <p:cNvSpPr/>
          <p:nvPr/>
        </p:nvSpPr>
        <p:spPr>
          <a:xfrm>
            <a:off x="6601746" y="2328968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F205E182-E8CE-4765-8164-3F9C2881C6FC}"/>
              </a:ext>
            </a:extLst>
          </p:cNvPr>
          <p:cNvSpPr/>
          <p:nvPr/>
        </p:nvSpPr>
        <p:spPr>
          <a:xfrm>
            <a:off x="7478509" y="2344313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v3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D64A24A3-5EF9-4829-ABCB-9EF041BC1734}"/>
              </a:ext>
            </a:extLst>
          </p:cNvPr>
          <p:cNvSpPr/>
          <p:nvPr/>
        </p:nvSpPr>
        <p:spPr>
          <a:xfrm>
            <a:off x="8411860" y="2323393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55E179B8-F049-4419-BE7C-E41D2F12FE44}"/>
              </a:ext>
            </a:extLst>
          </p:cNvPr>
          <p:cNvSpPr/>
          <p:nvPr/>
        </p:nvSpPr>
        <p:spPr>
          <a:xfrm>
            <a:off x="9288623" y="2338739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v3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56F88A17-DB21-41A4-ACEB-74C006778DEB}"/>
              </a:ext>
            </a:extLst>
          </p:cNvPr>
          <p:cNvSpPr/>
          <p:nvPr/>
        </p:nvSpPr>
        <p:spPr>
          <a:xfrm>
            <a:off x="1210878" y="2604580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12CD7C1A-F0ED-4BBC-B696-AE13431F81D4}"/>
              </a:ext>
            </a:extLst>
          </p:cNvPr>
          <p:cNvSpPr/>
          <p:nvPr/>
        </p:nvSpPr>
        <p:spPr>
          <a:xfrm>
            <a:off x="2087641" y="2619927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v5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052BC6E5-68FB-4950-A183-8408F243B8C0}"/>
              </a:ext>
            </a:extLst>
          </p:cNvPr>
          <p:cNvSpPr/>
          <p:nvPr/>
        </p:nvSpPr>
        <p:spPr>
          <a:xfrm>
            <a:off x="2981518" y="2603388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4EC6A1A9-79A8-460B-AF85-2CCC1AC69E4A}"/>
              </a:ext>
            </a:extLst>
          </p:cNvPr>
          <p:cNvSpPr/>
          <p:nvPr/>
        </p:nvSpPr>
        <p:spPr>
          <a:xfrm>
            <a:off x="3858282" y="2618735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v2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83DF16DD-468C-42F6-AF39-9C81A096C4DD}"/>
              </a:ext>
            </a:extLst>
          </p:cNvPr>
          <p:cNvSpPr/>
          <p:nvPr/>
        </p:nvSpPr>
        <p:spPr>
          <a:xfrm>
            <a:off x="4791633" y="2606003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F359E29-6967-46C6-B898-C2F418689963}"/>
              </a:ext>
            </a:extLst>
          </p:cNvPr>
          <p:cNvSpPr/>
          <p:nvPr/>
        </p:nvSpPr>
        <p:spPr>
          <a:xfrm>
            <a:off x="5668396" y="2621350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v2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20FFBFEC-D6F1-4D96-ACAC-32604F18B6A6}"/>
              </a:ext>
            </a:extLst>
          </p:cNvPr>
          <p:cNvSpPr/>
          <p:nvPr/>
        </p:nvSpPr>
        <p:spPr>
          <a:xfrm>
            <a:off x="6601747" y="2607426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2C786D59-6741-42AD-B33D-6233A4EEFDA4}"/>
              </a:ext>
            </a:extLst>
          </p:cNvPr>
          <p:cNvSpPr/>
          <p:nvPr/>
        </p:nvSpPr>
        <p:spPr>
          <a:xfrm>
            <a:off x="7478510" y="2622772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v2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90826A90-4E5C-4D58-BB88-1591982F47F5}"/>
              </a:ext>
            </a:extLst>
          </p:cNvPr>
          <p:cNvSpPr/>
          <p:nvPr/>
        </p:nvSpPr>
        <p:spPr>
          <a:xfrm>
            <a:off x="8411861" y="2601852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5CB5855D-0BCF-442B-B169-C0CB9BA55D92}"/>
              </a:ext>
            </a:extLst>
          </p:cNvPr>
          <p:cNvSpPr/>
          <p:nvPr/>
        </p:nvSpPr>
        <p:spPr>
          <a:xfrm>
            <a:off x="9288624" y="2617198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v2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826DC052-C380-4FA7-A5B9-3A6291D62A0C}"/>
              </a:ext>
            </a:extLst>
          </p:cNvPr>
          <p:cNvSpPr/>
          <p:nvPr/>
        </p:nvSpPr>
        <p:spPr>
          <a:xfrm>
            <a:off x="1210878" y="2889190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21A29510-138E-4C8F-8215-2EFD0AE49055}"/>
              </a:ext>
            </a:extLst>
          </p:cNvPr>
          <p:cNvSpPr/>
          <p:nvPr/>
        </p:nvSpPr>
        <p:spPr>
          <a:xfrm>
            <a:off x="2087641" y="2904535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v5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BE711D2E-FB43-4621-965A-3B77BF674640}"/>
              </a:ext>
            </a:extLst>
          </p:cNvPr>
          <p:cNvSpPr/>
          <p:nvPr/>
        </p:nvSpPr>
        <p:spPr>
          <a:xfrm>
            <a:off x="2981518" y="2887998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C582A8CD-C92A-45D4-892F-4B8F8BF10497}"/>
              </a:ext>
            </a:extLst>
          </p:cNvPr>
          <p:cNvSpPr/>
          <p:nvPr/>
        </p:nvSpPr>
        <p:spPr>
          <a:xfrm>
            <a:off x="3858282" y="2903344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v2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907C740D-7A77-47DC-9C57-AAB397433042}"/>
              </a:ext>
            </a:extLst>
          </p:cNvPr>
          <p:cNvSpPr/>
          <p:nvPr/>
        </p:nvSpPr>
        <p:spPr>
          <a:xfrm>
            <a:off x="4791633" y="2890613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57E35EAC-94B6-485F-BFC5-B0F88173D851}"/>
              </a:ext>
            </a:extLst>
          </p:cNvPr>
          <p:cNvSpPr/>
          <p:nvPr/>
        </p:nvSpPr>
        <p:spPr>
          <a:xfrm>
            <a:off x="5668396" y="2905958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v2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99128B4B-EEC9-4611-B01B-B27A8413DE3B}"/>
              </a:ext>
            </a:extLst>
          </p:cNvPr>
          <p:cNvSpPr/>
          <p:nvPr/>
        </p:nvSpPr>
        <p:spPr>
          <a:xfrm>
            <a:off x="6601747" y="2892035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FF55FC43-7178-4946-8EF6-EC096FFDF8B5}"/>
              </a:ext>
            </a:extLst>
          </p:cNvPr>
          <p:cNvSpPr/>
          <p:nvPr/>
        </p:nvSpPr>
        <p:spPr>
          <a:xfrm>
            <a:off x="7478510" y="2907381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v2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4578B482-1FD3-4388-A1D8-1AF427BD8FCA}"/>
              </a:ext>
            </a:extLst>
          </p:cNvPr>
          <p:cNvSpPr/>
          <p:nvPr/>
        </p:nvSpPr>
        <p:spPr>
          <a:xfrm>
            <a:off x="8411861" y="2886461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DD2940C2-4F6A-4F37-B30F-D13F3560A945}"/>
              </a:ext>
            </a:extLst>
          </p:cNvPr>
          <p:cNvSpPr/>
          <p:nvPr/>
        </p:nvSpPr>
        <p:spPr>
          <a:xfrm>
            <a:off x="9288624" y="2901807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v2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3179495D-4704-4E5A-ABEF-197C86058CB8}"/>
              </a:ext>
            </a:extLst>
          </p:cNvPr>
          <p:cNvSpPr/>
          <p:nvPr/>
        </p:nvSpPr>
        <p:spPr>
          <a:xfrm>
            <a:off x="1210875" y="3173799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22490C8E-B7AE-4DFB-B632-7782F4429A71}"/>
              </a:ext>
            </a:extLst>
          </p:cNvPr>
          <p:cNvSpPr/>
          <p:nvPr/>
        </p:nvSpPr>
        <p:spPr>
          <a:xfrm>
            <a:off x="2087638" y="3189145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v5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7C941D24-9550-4839-B281-84DB83A83D66}"/>
              </a:ext>
            </a:extLst>
          </p:cNvPr>
          <p:cNvSpPr/>
          <p:nvPr/>
        </p:nvSpPr>
        <p:spPr>
          <a:xfrm>
            <a:off x="2981516" y="3172607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6917E83C-E378-42FD-A61B-F3010A1B9507}"/>
              </a:ext>
            </a:extLst>
          </p:cNvPr>
          <p:cNvSpPr/>
          <p:nvPr/>
        </p:nvSpPr>
        <p:spPr>
          <a:xfrm>
            <a:off x="3858279" y="3187953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v2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71F6706A-C8DF-41DB-B57A-9997A87B3F19}"/>
              </a:ext>
            </a:extLst>
          </p:cNvPr>
          <p:cNvSpPr/>
          <p:nvPr/>
        </p:nvSpPr>
        <p:spPr>
          <a:xfrm>
            <a:off x="4791630" y="3175221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F435D1DF-E045-4BFC-8A6F-A903B3FDB817}"/>
              </a:ext>
            </a:extLst>
          </p:cNvPr>
          <p:cNvSpPr/>
          <p:nvPr/>
        </p:nvSpPr>
        <p:spPr>
          <a:xfrm>
            <a:off x="5668393" y="3190568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v2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153BD208-242B-4822-9217-94976F118CF0}"/>
              </a:ext>
            </a:extLst>
          </p:cNvPr>
          <p:cNvSpPr/>
          <p:nvPr/>
        </p:nvSpPr>
        <p:spPr>
          <a:xfrm>
            <a:off x="6601744" y="3176644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9F92F475-12EC-438C-9F9D-F352D782DB3F}"/>
              </a:ext>
            </a:extLst>
          </p:cNvPr>
          <p:cNvSpPr/>
          <p:nvPr/>
        </p:nvSpPr>
        <p:spPr>
          <a:xfrm>
            <a:off x="7478508" y="3191991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v2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485FEAFF-8923-48C4-BEA2-7F227A5BD752}"/>
              </a:ext>
            </a:extLst>
          </p:cNvPr>
          <p:cNvSpPr/>
          <p:nvPr/>
        </p:nvSpPr>
        <p:spPr>
          <a:xfrm>
            <a:off x="8411858" y="3171071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6D04BCCD-C5AF-4496-B8FF-F2DE1ADE2ED6}"/>
              </a:ext>
            </a:extLst>
          </p:cNvPr>
          <p:cNvSpPr/>
          <p:nvPr/>
        </p:nvSpPr>
        <p:spPr>
          <a:xfrm>
            <a:off x="9288622" y="3186416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v2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E96D3FC7-0846-49C0-B166-775A1A8E2690}"/>
              </a:ext>
            </a:extLst>
          </p:cNvPr>
          <p:cNvSpPr/>
          <p:nvPr/>
        </p:nvSpPr>
        <p:spPr>
          <a:xfrm>
            <a:off x="1210876" y="3453110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08347B4A-F1FD-4389-8A66-34FE0B88B288}"/>
              </a:ext>
            </a:extLst>
          </p:cNvPr>
          <p:cNvSpPr/>
          <p:nvPr/>
        </p:nvSpPr>
        <p:spPr>
          <a:xfrm>
            <a:off x="2087639" y="3468457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v5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523AD50E-AF11-4583-B4AB-20538F4701AD}"/>
              </a:ext>
            </a:extLst>
          </p:cNvPr>
          <p:cNvSpPr/>
          <p:nvPr/>
        </p:nvSpPr>
        <p:spPr>
          <a:xfrm>
            <a:off x="2981517" y="3451918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945EBE77-30E4-4F5D-A562-7FF6AB747A17}"/>
              </a:ext>
            </a:extLst>
          </p:cNvPr>
          <p:cNvSpPr/>
          <p:nvPr/>
        </p:nvSpPr>
        <p:spPr>
          <a:xfrm>
            <a:off x="3858280" y="3467264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v4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3D276613-31E2-4866-A889-80C95EBFEFFE}"/>
              </a:ext>
            </a:extLst>
          </p:cNvPr>
          <p:cNvSpPr/>
          <p:nvPr/>
        </p:nvSpPr>
        <p:spPr>
          <a:xfrm>
            <a:off x="4791631" y="3454533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D86BA10E-CA60-4FA9-8A2B-CEFAB906E57F}"/>
              </a:ext>
            </a:extLst>
          </p:cNvPr>
          <p:cNvSpPr/>
          <p:nvPr/>
        </p:nvSpPr>
        <p:spPr>
          <a:xfrm>
            <a:off x="5668394" y="3469879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v4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5484E908-0B1B-4D06-9DD8-706816D8743E}"/>
              </a:ext>
            </a:extLst>
          </p:cNvPr>
          <p:cNvSpPr/>
          <p:nvPr/>
        </p:nvSpPr>
        <p:spPr>
          <a:xfrm>
            <a:off x="6601745" y="3455956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6FC09FF2-2872-4038-ADA0-7161214615B0}"/>
              </a:ext>
            </a:extLst>
          </p:cNvPr>
          <p:cNvSpPr/>
          <p:nvPr/>
        </p:nvSpPr>
        <p:spPr>
          <a:xfrm>
            <a:off x="7478508" y="3471302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v2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9A3D4EA8-2933-40DD-A185-E1FC9A808C0A}"/>
              </a:ext>
            </a:extLst>
          </p:cNvPr>
          <p:cNvSpPr/>
          <p:nvPr/>
        </p:nvSpPr>
        <p:spPr>
          <a:xfrm>
            <a:off x="8411859" y="3450381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8EEFE8F7-0C76-4FF9-B8D3-DD14CA39322C}"/>
              </a:ext>
            </a:extLst>
          </p:cNvPr>
          <p:cNvSpPr/>
          <p:nvPr/>
        </p:nvSpPr>
        <p:spPr>
          <a:xfrm>
            <a:off x="9288623" y="3465727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v3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12816FBA-27E0-40CA-8708-7C847F4FC6D2}"/>
              </a:ext>
            </a:extLst>
          </p:cNvPr>
          <p:cNvSpPr/>
          <p:nvPr/>
        </p:nvSpPr>
        <p:spPr>
          <a:xfrm>
            <a:off x="1210877" y="3731569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26" name="矩形 125">
            <a:extLst>
              <a:ext uri="{FF2B5EF4-FFF2-40B4-BE49-F238E27FC236}">
                <a16:creationId xmlns:a16="http://schemas.microsoft.com/office/drawing/2014/main" id="{BE68C1BB-FCBC-4180-ABB3-C41FBE896173}"/>
              </a:ext>
            </a:extLst>
          </p:cNvPr>
          <p:cNvSpPr/>
          <p:nvPr/>
        </p:nvSpPr>
        <p:spPr>
          <a:xfrm>
            <a:off x="2087640" y="3746914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v5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27" name="矩形 126">
            <a:extLst>
              <a:ext uri="{FF2B5EF4-FFF2-40B4-BE49-F238E27FC236}">
                <a16:creationId xmlns:a16="http://schemas.microsoft.com/office/drawing/2014/main" id="{A234100C-5549-40A1-904A-F03059BE88EF}"/>
              </a:ext>
            </a:extLst>
          </p:cNvPr>
          <p:cNvSpPr/>
          <p:nvPr/>
        </p:nvSpPr>
        <p:spPr>
          <a:xfrm>
            <a:off x="2981518" y="3730377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CD8D989D-6ABC-498C-8282-8DAFA5D367CE}"/>
              </a:ext>
            </a:extLst>
          </p:cNvPr>
          <p:cNvSpPr/>
          <p:nvPr/>
        </p:nvSpPr>
        <p:spPr>
          <a:xfrm>
            <a:off x="3858281" y="3745723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v4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A0119DF2-B4C1-430D-A580-0E740AAC8958}"/>
              </a:ext>
            </a:extLst>
          </p:cNvPr>
          <p:cNvSpPr/>
          <p:nvPr/>
        </p:nvSpPr>
        <p:spPr>
          <a:xfrm>
            <a:off x="4791632" y="3732992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id="{BFF1EB0D-1DCF-46A1-9C56-4EE586B356B4}"/>
              </a:ext>
            </a:extLst>
          </p:cNvPr>
          <p:cNvSpPr/>
          <p:nvPr/>
        </p:nvSpPr>
        <p:spPr>
          <a:xfrm>
            <a:off x="5668395" y="3748337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v4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A90AE635-4A04-4332-ADE8-41322CC72C63}"/>
              </a:ext>
            </a:extLst>
          </p:cNvPr>
          <p:cNvSpPr/>
          <p:nvPr/>
        </p:nvSpPr>
        <p:spPr>
          <a:xfrm>
            <a:off x="6601746" y="3734414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7B205E4A-FC13-483F-876F-62695EE47BC0}"/>
              </a:ext>
            </a:extLst>
          </p:cNvPr>
          <p:cNvSpPr/>
          <p:nvPr/>
        </p:nvSpPr>
        <p:spPr>
          <a:xfrm>
            <a:off x="7478509" y="3749760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v2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75193533-6FD5-418F-B32C-122878976E50}"/>
              </a:ext>
            </a:extLst>
          </p:cNvPr>
          <p:cNvSpPr/>
          <p:nvPr/>
        </p:nvSpPr>
        <p:spPr>
          <a:xfrm>
            <a:off x="8411860" y="3728840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7DA00D47-1F15-4014-8F49-C22DC7C5EFE0}"/>
              </a:ext>
            </a:extLst>
          </p:cNvPr>
          <p:cNvSpPr/>
          <p:nvPr/>
        </p:nvSpPr>
        <p:spPr>
          <a:xfrm>
            <a:off x="9288623" y="3744186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v3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6EB00931-A08E-4FB2-996F-11E56B2E42DD}"/>
              </a:ext>
            </a:extLst>
          </p:cNvPr>
          <p:cNvSpPr/>
          <p:nvPr/>
        </p:nvSpPr>
        <p:spPr>
          <a:xfrm>
            <a:off x="1210877" y="4016178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id="{A0A4906F-974F-4F1D-8378-47376AC878BE}"/>
              </a:ext>
            </a:extLst>
          </p:cNvPr>
          <p:cNvSpPr/>
          <p:nvPr/>
        </p:nvSpPr>
        <p:spPr>
          <a:xfrm>
            <a:off x="2087640" y="4031524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v5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A5A98F5B-2E2A-4DAB-B499-D0AA2ECF4000}"/>
              </a:ext>
            </a:extLst>
          </p:cNvPr>
          <p:cNvSpPr/>
          <p:nvPr/>
        </p:nvSpPr>
        <p:spPr>
          <a:xfrm>
            <a:off x="2981518" y="4014986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4120D553-8CDF-40AB-A733-F6A74AD4AAFD}"/>
              </a:ext>
            </a:extLst>
          </p:cNvPr>
          <p:cNvSpPr/>
          <p:nvPr/>
        </p:nvSpPr>
        <p:spPr>
          <a:xfrm>
            <a:off x="3858281" y="4030332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v4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id="{9BF0C6FD-1A5D-42AE-BA8B-C4FBF2176AA5}"/>
              </a:ext>
            </a:extLst>
          </p:cNvPr>
          <p:cNvSpPr/>
          <p:nvPr/>
        </p:nvSpPr>
        <p:spPr>
          <a:xfrm>
            <a:off x="4791632" y="4017600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id="{5449FB54-265A-4D4A-BFC1-532F437A20C0}"/>
              </a:ext>
            </a:extLst>
          </p:cNvPr>
          <p:cNvSpPr/>
          <p:nvPr/>
        </p:nvSpPr>
        <p:spPr>
          <a:xfrm>
            <a:off x="5668395" y="4032947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v4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6A3A9324-B0E8-4861-8D5C-F413FF700FFB}"/>
              </a:ext>
            </a:extLst>
          </p:cNvPr>
          <p:cNvSpPr/>
          <p:nvPr/>
        </p:nvSpPr>
        <p:spPr>
          <a:xfrm>
            <a:off x="6601746" y="4019023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225847CB-449F-4ACB-8F00-576E02005F7A}"/>
              </a:ext>
            </a:extLst>
          </p:cNvPr>
          <p:cNvSpPr/>
          <p:nvPr/>
        </p:nvSpPr>
        <p:spPr>
          <a:xfrm>
            <a:off x="7478509" y="4034370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v2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CA246642-7BEA-44F4-B025-A6BD3E639CD8}"/>
              </a:ext>
            </a:extLst>
          </p:cNvPr>
          <p:cNvSpPr/>
          <p:nvPr/>
        </p:nvSpPr>
        <p:spPr>
          <a:xfrm>
            <a:off x="8411860" y="4013450"/>
            <a:ext cx="1391087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44" name="矩形 143">
            <a:extLst>
              <a:ext uri="{FF2B5EF4-FFF2-40B4-BE49-F238E27FC236}">
                <a16:creationId xmlns:a16="http://schemas.microsoft.com/office/drawing/2014/main" id="{5518A431-0A61-4994-A0A6-2B2347234AF4}"/>
              </a:ext>
            </a:extLst>
          </p:cNvPr>
          <p:cNvSpPr/>
          <p:nvPr/>
        </p:nvSpPr>
        <p:spPr>
          <a:xfrm>
            <a:off x="9288623" y="4028795"/>
            <a:ext cx="514322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SDK v1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45" name="矩形 144">
            <a:extLst>
              <a:ext uri="{FF2B5EF4-FFF2-40B4-BE49-F238E27FC236}">
                <a16:creationId xmlns:a16="http://schemas.microsoft.com/office/drawing/2014/main" id="{0DEC084E-3BEE-4305-9B87-856807C8FAEC}"/>
              </a:ext>
            </a:extLst>
          </p:cNvPr>
          <p:cNvSpPr/>
          <p:nvPr/>
        </p:nvSpPr>
        <p:spPr>
          <a:xfrm>
            <a:off x="1123755" y="1991760"/>
            <a:ext cx="5135174" cy="518997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id="{20C30E7F-ED65-4AE5-A2C0-CA7070FC1F7C}"/>
              </a:ext>
            </a:extLst>
          </p:cNvPr>
          <p:cNvSpPr/>
          <p:nvPr/>
        </p:nvSpPr>
        <p:spPr>
          <a:xfrm>
            <a:off x="1109471" y="2557701"/>
            <a:ext cx="1592661" cy="164178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C09D6DB2-8CCD-4E0A-A88B-D41966E5B3D4}"/>
              </a:ext>
            </a:extLst>
          </p:cNvPr>
          <p:cNvSpPr/>
          <p:nvPr/>
        </p:nvSpPr>
        <p:spPr>
          <a:xfrm>
            <a:off x="2890662" y="2552343"/>
            <a:ext cx="6972963" cy="819998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4CE2AE20-7FE1-4C39-9474-2AB606CEE442}"/>
              </a:ext>
            </a:extLst>
          </p:cNvPr>
          <p:cNvSpPr/>
          <p:nvPr/>
        </p:nvSpPr>
        <p:spPr>
          <a:xfrm>
            <a:off x="6480716" y="1991760"/>
            <a:ext cx="3382909" cy="518997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49" name="矩形 148">
            <a:extLst>
              <a:ext uri="{FF2B5EF4-FFF2-40B4-BE49-F238E27FC236}">
                <a16:creationId xmlns:a16="http://schemas.microsoft.com/office/drawing/2014/main" id="{8218BF2B-14D4-4BE4-AB67-C3C4094D2A12}"/>
              </a:ext>
            </a:extLst>
          </p:cNvPr>
          <p:cNvSpPr/>
          <p:nvPr/>
        </p:nvSpPr>
        <p:spPr>
          <a:xfrm>
            <a:off x="2890662" y="3420957"/>
            <a:ext cx="3382909" cy="778528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id="{81AFC14B-0631-4CFE-914D-243145BF3248}"/>
              </a:ext>
            </a:extLst>
          </p:cNvPr>
          <p:cNvSpPr/>
          <p:nvPr/>
        </p:nvSpPr>
        <p:spPr>
          <a:xfrm>
            <a:off x="6490317" y="3413927"/>
            <a:ext cx="1593368" cy="778528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51" name="矩形 150">
            <a:extLst>
              <a:ext uri="{FF2B5EF4-FFF2-40B4-BE49-F238E27FC236}">
                <a16:creationId xmlns:a16="http://schemas.microsoft.com/office/drawing/2014/main" id="{1DF1EC97-3802-401A-98D2-210310D0DF65}"/>
              </a:ext>
            </a:extLst>
          </p:cNvPr>
          <p:cNvSpPr/>
          <p:nvPr/>
        </p:nvSpPr>
        <p:spPr>
          <a:xfrm>
            <a:off x="8300432" y="3991068"/>
            <a:ext cx="1593368" cy="194308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52" name="矩形 151">
            <a:extLst>
              <a:ext uri="{FF2B5EF4-FFF2-40B4-BE49-F238E27FC236}">
                <a16:creationId xmlns:a16="http://schemas.microsoft.com/office/drawing/2014/main" id="{5DA802C2-FC63-4371-BB38-DBF5F4C73400}"/>
              </a:ext>
            </a:extLst>
          </p:cNvPr>
          <p:cNvSpPr/>
          <p:nvPr/>
        </p:nvSpPr>
        <p:spPr>
          <a:xfrm>
            <a:off x="8300431" y="3413927"/>
            <a:ext cx="1593368" cy="506206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53" name="文本框 152">
            <a:extLst>
              <a:ext uri="{FF2B5EF4-FFF2-40B4-BE49-F238E27FC236}">
                <a16:creationId xmlns:a16="http://schemas.microsoft.com/office/drawing/2014/main" id="{2E862BC1-37D3-46E4-9D3F-CC178B7D5A99}"/>
              </a:ext>
            </a:extLst>
          </p:cNvPr>
          <p:cNvSpPr txBox="1"/>
          <p:nvPr/>
        </p:nvSpPr>
        <p:spPr>
          <a:xfrm>
            <a:off x="6490317" y="4313689"/>
            <a:ext cx="22603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zh-CN" altLang="en-US" sz="1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更多应用 </a:t>
            </a:r>
            <a:r>
              <a:rPr kumimoji="1" lang="en-US" altLang="zh-CN" sz="1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…… ……</a:t>
            </a:r>
            <a:endParaRPr kumimoji="1" lang="zh-CN" altLang="en-US" sz="1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4" name="矩形 153">
            <a:extLst>
              <a:ext uri="{FF2B5EF4-FFF2-40B4-BE49-F238E27FC236}">
                <a16:creationId xmlns:a16="http://schemas.microsoft.com/office/drawing/2014/main" id="{E4810125-AA91-420A-A9CE-6C77B2CFAD5C}"/>
              </a:ext>
            </a:extLst>
          </p:cNvPr>
          <p:cNvSpPr/>
          <p:nvPr/>
        </p:nvSpPr>
        <p:spPr>
          <a:xfrm>
            <a:off x="2983038" y="4335432"/>
            <a:ext cx="895198" cy="122686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600" dirty="0">
                <a:solidFill>
                  <a:schemeClr val="tx1"/>
                </a:solidFill>
              </a:rPr>
              <a:t>应用</a:t>
            </a:r>
          </a:p>
        </p:txBody>
      </p:sp>
      <p:sp>
        <p:nvSpPr>
          <p:cNvPr id="155" name="矩形 154">
            <a:extLst>
              <a:ext uri="{FF2B5EF4-FFF2-40B4-BE49-F238E27FC236}">
                <a16:creationId xmlns:a16="http://schemas.microsoft.com/office/drawing/2014/main" id="{8E2D1DAA-4638-437E-87B4-AA9B0DAA4A27}"/>
              </a:ext>
            </a:extLst>
          </p:cNvPr>
          <p:cNvSpPr/>
          <p:nvPr/>
        </p:nvSpPr>
        <p:spPr>
          <a:xfrm>
            <a:off x="4113514" y="4337726"/>
            <a:ext cx="678116" cy="120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00" dirty="0">
                <a:solidFill>
                  <a:schemeClr val="tx1"/>
                </a:solidFill>
              </a:rPr>
              <a:t>微服务</a:t>
            </a:r>
            <a:r>
              <a:rPr lang="en-US" altLang="zh-CN" sz="600" dirty="0">
                <a:solidFill>
                  <a:schemeClr val="tx1"/>
                </a:solidFill>
              </a:rPr>
              <a:t>SDK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56" name="矩形 155">
            <a:extLst>
              <a:ext uri="{FF2B5EF4-FFF2-40B4-BE49-F238E27FC236}">
                <a16:creationId xmlns:a16="http://schemas.microsoft.com/office/drawing/2014/main" id="{F1BE81CD-A449-4F03-8E56-24C3E7713EA7}"/>
              </a:ext>
            </a:extLst>
          </p:cNvPr>
          <p:cNvSpPr/>
          <p:nvPr/>
        </p:nvSpPr>
        <p:spPr>
          <a:xfrm>
            <a:off x="5026908" y="4329502"/>
            <a:ext cx="890860" cy="13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600" dirty="0">
                <a:solidFill>
                  <a:schemeClr val="tx1"/>
                </a:solidFill>
              </a:rPr>
              <a:t>微服务实例</a:t>
            </a:r>
          </a:p>
        </p:txBody>
      </p:sp>
      <p:grpSp>
        <p:nvGrpSpPr>
          <p:cNvPr id="157" name="组合 156">
            <a:extLst>
              <a:ext uri="{FF2B5EF4-FFF2-40B4-BE49-F238E27FC236}">
                <a16:creationId xmlns:a16="http://schemas.microsoft.com/office/drawing/2014/main" id="{1334860F-A787-4EE8-94BA-E099DFC536BE}"/>
              </a:ext>
            </a:extLst>
          </p:cNvPr>
          <p:cNvGrpSpPr/>
          <p:nvPr/>
        </p:nvGrpSpPr>
        <p:grpSpPr>
          <a:xfrm>
            <a:off x="5096280" y="2372730"/>
            <a:ext cx="3921277" cy="1344919"/>
            <a:chOff x="7186731" y="662351"/>
            <a:chExt cx="3921277" cy="1344919"/>
          </a:xfrm>
        </p:grpSpPr>
        <p:grpSp>
          <p:nvGrpSpPr>
            <p:cNvPr id="158" name="组合 157">
              <a:extLst>
                <a:ext uri="{FF2B5EF4-FFF2-40B4-BE49-F238E27FC236}">
                  <a16:creationId xmlns:a16="http://schemas.microsoft.com/office/drawing/2014/main" id="{08CEFA80-E37C-4110-A46B-3D7DDC5E2933}"/>
                </a:ext>
              </a:extLst>
            </p:cNvPr>
            <p:cNvGrpSpPr/>
            <p:nvPr/>
          </p:nvGrpSpPr>
          <p:grpSpPr>
            <a:xfrm>
              <a:off x="7186731" y="662351"/>
              <a:ext cx="3921277" cy="1344919"/>
              <a:chOff x="6095567" y="1311033"/>
              <a:chExt cx="3921277" cy="1344919"/>
            </a:xfrm>
          </p:grpSpPr>
          <p:grpSp>
            <p:nvGrpSpPr>
              <p:cNvPr id="161" name="组合 160">
                <a:extLst>
                  <a:ext uri="{FF2B5EF4-FFF2-40B4-BE49-F238E27FC236}">
                    <a16:creationId xmlns:a16="http://schemas.microsoft.com/office/drawing/2014/main" id="{0A6779CE-F117-40AC-BAD7-181DCDE580A3}"/>
                  </a:ext>
                </a:extLst>
              </p:cNvPr>
              <p:cNvGrpSpPr/>
              <p:nvPr/>
            </p:nvGrpSpPr>
            <p:grpSpPr>
              <a:xfrm>
                <a:off x="6095567" y="1311033"/>
                <a:ext cx="3921277" cy="1344919"/>
                <a:chOff x="3518082" y="1311033"/>
                <a:chExt cx="6610682" cy="1344919"/>
              </a:xfrm>
            </p:grpSpPr>
            <p:sp>
              <p:nvSpPr>
                <p:cNvPr id="164" name="椭圆 163">
                  <a:extLst>
                    <a:ext uri="{FF2B5EF4-FFF2-40B4-BE49-F238E27FC236}">
                      <a16:creationId xmlns:a16="http://schemas.microsoft.com/office/drawing/2014/main" id="{31CFEE06-C6F2-423A-8435-4F07380BA4AF}"/>
                    </a:ext>
                  </a:extLst>
                </p:cNvPr>
                <p:cNvSpPr/>
                <p:nvPr/>
              </p:nvSpPr>
              <p:spPr>
                <a:xfrm>
                  <a:off x="3518082" y="1311033"/>
                  <a:ext cx="6610682" cy="1344919"/>
                </a:xfrm>
                <a:prstGeom prst="ellipse">
                  <a:avLst/>
                </a:prstGeom>
                <a:solidFill>
                  <a:srgbClr val="FFFFFF">
                    <a:alpha val="9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600"/>
                </a:p>
              </p:txBody>
            </p:sp>
            <p:sp>
              <p:nvSpPr>
                <p:cNvPr id="165" name="矩形标注 213">
                  <a:extLst>
                    <a:ext uri="{FF2B5EF4-FFF2-40B4-BE49-F238E27FC236}">
                      <a16:creationId xmlns:a16="http://schemas.microsoft.com/office/drawing/2014/main" id="{55831C30-5542-4F7A-A760-830A9507CBDD}"/>
                    </a:ext>
                  </a:extLst>
                </p:cNvPr>
                <p:cNvSpPr/>
                <p:nvPr/>
              </p:nvSpPr>
              <p:spPr>
                <a:xfrm>
                  <a:off x="4778372" y="1580620"/>
                  <a:ext cx="1821383" cy="339915"/>
                </a:xfrm>
                <a:prstGeom prst="wedgeRectCallout">
                  <a:avLst>
                    <a:gd name="adj1" fmla="val -3801"/>
                    <a:gd name="adj2" fmla="val 70953"/>
                  </a:avLst>
                </a:prstGeom>
                <a:solidFill>
                  <a:srgbClr val="FFFFFF">
                    <a:alpha val="50000"/>
                  </a:srgb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zh-CN" altLang="en-US" sz="1000" dirty="0">
                      <a:solidFill>
                        <a:schemeClr val="tx1"/>
                      </a:solidFill>
                    </a:rPr>
                    <a:t>大佬们，开发该升级了哟</a:t>
                  </a:r>
                </a:p>
              </p:txBody>
            </p:sp>
            <p:sp>
              <p:nvSpPr>
                <p:cNvPr id="166" name="矩形标注 214">
                  <a:extLst>
                    <a:ext uri="{FF2B5EF4-FFF2-40B4-BE49-F238E27FC236}">
                      <a16:creationId xmlns:a16="http://schemas.microsoft.com/office/drawing/2014/main" id="{2208BE21-2E7C-4513-BA38-CB0080A4C8DA}"/>
                    </a:ext>
                  </a:extLst>
                </p:cNvPr>
                <p:cNvSpPr/>
                <p:nvPr/>
              </p:nvSpPr>
              <p:spPr>
                <a:xfrm>
                  <a:off x="7203861" y="1407981"/>
                  <a:ext cx="2343693" cy="498451"/>
                </a:xfrm>
                <a:prstGeom prst="wedgeRectCallout">
                  <a:avLst>
                    <a:gd name="adj1" fmla="val 12229"/>
                    <a:gd name="adj2" fmla="val 75180"/>
                  </a:avLst>
                </a:prstGeom>
                <a:solidFill>
                  <a:srgbClr val="FFFFFF">
                    <a:alpha val="50000"/>
                  </a:srgb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zh-CN" altLang="en-US" sz="1000" dirty="0">
                      <a:solidFill>
                        <a:schemeClr val="tx1"/>
                      </a:solidFill>
                    </a:rPr>
                    <a:t>没看出对业务有啥直接好处，而且最近太忙，这次就不升了哈</a:t>
                  </a:r>
                </a:p>
              </p:txBody>
            </p:sp>
          </p:grpSp>
          <p:sp>
            <p:nvSpPr>
              <p:cNvPr id="162" name="文本框 161">
                <a:extLst>
                  <a:ext uri="{FF2B5EF4-FFF2-40B4-BE49-F238E27FC236}">
                    <a16:creationId xmlns:a16="http://schemas.microsoft.com/office/drawing/2014/main" id="{821D8FEA-34F6-48E1-A009-4ECE9072E724}"/>
                  </a:ext>
                </a:extLst>
              </p:cNvPr>
              <p:cNvSpPr txBox="1"/>
              <p:nvPr/>
            </p:nvSpPr>
            <p:spPr>
              <a:xfrm>
                <a:off x="6579356" y="2379174"/>
                <a:ext cx="1503674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kumimoji="1" lang="zh-CN" altLang="en-US" sz="1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服务治理团队</a:t>
                </a:r>
              </a:p>
            </p:txBody>
          </p:sp>
          <p:sp>
            <p:nvSpPr>
              <p:cNvPr id="163" name="文本框 162">
                <a:extLst>
                  <a:ext uri="{FF2B5EF4-FFF2-40B4-BE49-F238E27FC236}">
                    <a16:creationId xmlns:a16="http://schemas.microsoft.com/office/drawing/2014/main" id="{CB232699-14AA-4C21-A9C4-0EAAC4BB62D8}"/>
                  </a:ext>
                </a:extLst>
              </p:cNvPr>
              <p:cNvSpPr txBox="1"/>
              <p:nvPr/>
            </p:nvSpPr>
            <p:spPr>
              <a:xfrm>
                <a:off x="7987181" y="2379174"/>
                <a:ext cx="1503674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kumimoji="1" lang="zh-CN" altLang="en-US" sz="1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业务团队</a:t>
                </a:r>
              </a:p>
            </p:txBody>
          </p:sp>
        </p:grpSp>
        <p:pic>
          <p:nvPicPr>
            <p:cNvPr id="159" name="图片 158">
              <a:extLst>
                <a:ext uri="{FF2B5EF4-FFF2-40B4-BE49-F238E27FC236}">
                  <a16:creationId xmlns:a16="http://schemas.microsoft.com/office/drawing/2014/main" id="{FE8C5869-797D-4D87-9497-3244D31D2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13638" y="1268276"/>
              <a:ext cx="593432" cy="534346"/>
            </a:xfrm>
            <a:prstGeom prst="rect">
              <a:avLst/>
            </a:prstGeom>
          </p:spPr>
        </p:pic>
        <p:pic>
          <p:nvPicPr>
            <p:cNvPr id="160" name="图片 159">
              <a:extLst>
                <a:ext uri="{FF2B5EF4-FFF2-40B4-BE49-F238E27FC236}">
                  <a16:creationId xmlns:a16="http://schemas.microsoft.com/office/drawing/2014/main" id="{B19EB628-709F-4DFC-A418-C8316CB29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9706" y="1279646"/>
              <a:ext cx="466611" cy="466611"/>
            </a:xfrm>
            <a:prstGeom prst="rect">
              <a:avLst/>
            </a:prstGeom>
          </p:spPr>
        </p:pic>
      </p:grpSp>
      <p:sp>
        <p:nvSpPr>
          <p:cNvPr id="167" name="文本框 166">
            <a:extLst>
              <a:ext uri="{FF2B5EF4-FFF2-40B4-BE49-F238E27FC236}">
                <a16:creationId xmlns:a16="http://schemas.microsoft.com/office/drawing/2014/main" id="{04BE32B9-0124-421F-83C1-921660EA4E07}"/>
              </a:ext>
            </a:extLst>
          </p:cNvPr>
          <p:cNvSpPr txBox="1"/>
          <p:nvPr/>
        </p:nvSpPr>
        <p:spPr>
          <a:xfrm>
            <a:off x="1109471" y="4808428"/>
            <a:ext cx="5941927" cy="626701"/>
          </a:xfrm>
          <a:prstGeom prst="rect">
            <a:avLst/>
          </a:prstGeom>
          <a:solidFill>
            <a:srgbClr val="FFC000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大规模微服务架构下，微服务</a:t>
            </a:r>
            <a:r>
              <a:rPr kumimoji="1"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SDK</a:t>
            </a:r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架构推广痛点：</a:t>
            </a:r>
            <a:endParaRPr kumimoji="1" lang="en-US" altLang="zh-CN" sz="12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CN" sz="12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几百个应用，数十种微服务框架版本情况下，如何推着业务进行</a:t>
            </a:r>
            <a:r>
              <a:rPr kumimoji="1"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SDK</a:t>
            </a:r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升级</a:t>
            </a:r>
          </a:p>
        </p:txBody>
      </p:sp>
    </p:spTree>
    <p:extLst>
      <p:ext uri="{BB962C8B-B14F-4D97-AF65-F5344CB8AC3E}">
        <p14:creationId xmlns:p14="http://schemas.microsoft.com/office/powerpoint/2010/main" val="288861072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>
            <a:extLst>
              <a:ext uri="{FF2B5EF4-FFF2-40B4-BE49-F238E27FC236}">
                <a16:creationId xmlns:a16="http://schemas.microsoft.com/office/drawing/2014/main" id="{E73882C5-2F23-BCD2-ADDC-A6FF86F7A9B1}"/>
              </a:ext>
            </a:extLst>
          </p:cNvPr>
          <p:cNvSpPr txBox="1"/>
          <p:nvPr/>
        </p:nvSpPr>
        <p:spPr>
          <a:xfrm>
            <a:off x="1095573" y="1238981"/>
            <a:ext cx="675480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1120">
              <a:spcBef>
                <a:spcPts val="100"/>
              </a:spcBef>
            </a:pPr>
            <a:r>
              <a:rPr lang="en-US" altLang="zh-CN" sz="2000" dirty="0">
                <a:solidFill>
                  <a:srgbClr val="4147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Service Mesh </a:t>
            </a:r>
            <a:r>
              <a:rPr lang="zh-CN" altLang="en-US" sz="2000" dirty="0">
                <a:solidFill>
                  <a:srgbClr val="4147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边车架构（</a:t>
            </a:r>
            <a:r>
              <a:rPr lang="en-US" altLang="zh-CN" sz="2000" dirty="0" err="1">
                <a:solidFill>
                  <a:srgbClr val="4147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Istio</a:t>
            </a:r>
            <a:r>
              <a:rPr lang="en-US" altLang="zh-CN" sz="2000" dirty="0">
                <a:solidFill>
                  <a:srgbClr val="4147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&amp; Envoy</a:t>
            </a:r>
            <a:r>
              <a:rPr lang="zh-CN" altLang="en-US" sz="2000" dirty="0">
                <a:solidFill>
                  <a:srgbClr val="4147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5D4E68A-4089-ACC4-1676-E969DE7E6FB0}"/>
              </a:ext>
            </a:extLst>
          </p:cNvPr>
          <p:cNvSpPr txBox="1"/>
          <p:nvPr/>
        </p:nvSpPr>
        <p:spPr>
          <a:xfrm>
            <a:off x="1095573" y="1605696"/>
            <a:ext cx="10500079" cy="193475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spcAft>
                <a:spcPts val="1000"/>
              </a:spcAft>
            </a:pPr>
            <a:r>
              <a:rPr kumimoji="1" lang="zh-CN" altLang="en-US" sz="1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微服务实例通过边车进程完成服务治理功能，包括服务注册发现、契约管理、限流降级、微服务监控、故障注入、流</a:t>
            </a:r>
            <a:endParaRPr kumimoji="1" lang="en-US" altLang="zh-CN" sz="1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1000"/>
              </a:spcAft>
            </a:pPr>
            <a:r>
              <a:rPr kumimoji="1" lang="zh-CN" altLang="en-US" sz="1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量录制和</a:t>
            </a:r>
            <a:r>
              <a:rPr kumimoji="1" lang="en-US" altLang="zh-CN" sz="1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Mock</a:t>
            </a:r>
            <a:r>
              <a:rPr kumimoji="1" lang="zh-CN" altLang="en-US" sz="1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等。但是需要进程内透传标签的功能如链路追踪、全链路灰度、多地多活路由等功能则无法完成。</a:t>
            </a:r>
          </a:p>
          <a:p>
            <a:pPr>
              <a:spcAft>
                <a:spcPts val="1000"/>
              </a:spcAft>
            </a:pPr>
            <a:r>
              <a:rPr kumimoji="1" lang="zh-CN" altLang="en-US" sz="16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优点：</a:t>
            </a:r>
            <a:br>
              <a:rPr kumimoji="1" lang="zh-CN" altLang="en-US" sz="1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kumimoji="1" lang="zh-CN" altLang="en-US" sz="1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 </a:t>
            </a:r>
            <a:r>
              <a:rPr kumimoji="1" lang="zh-CN" altLang="en-US" sz="1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架构上能做到非侵入，治理能力和业务应用充分解耦，业务应用接入和升级</a:t>
            </a:r>
            <a:r>
              <a:rPr kumimoji="1" lang="en-US" altLang="zh-CN" sz="1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sidecar</a:t>
            </a:r>
            <a:r>
              <a:rPr kumimoji="1" lang="zh-CN" altLang="en-US" sz="1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时无需重新出包。</a:t>
            </a:r>
          </a:p>
          <a:p>
            <a:pPr>
              <a:spcAft>
                <a:spcPts val="1000"/>
              </a:spcAft>
            </a:pPr>
            <a:r>
              <a:rPr kumimoji="1" lang="zh-CN" altLang="en-US" sz="16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缺点：</a:t>
            </a:r>
            <a:br>
              <a:rPr kumimoji="1" lang="zh-CN" altLang="en-US" sz="1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kumimoji="1" lang="zh-CN" altLang="en-US" sz="1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 </a:t>
            </a:r>
            <a:r>
              <a:rPr kumimoji="1" lang="zh-CN" altLang="en-US" sz="1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额外资源损耗、平均每一跳调用额外</a:t>
            </a:r>
            <a:r>
              <a:rPr kumimoji="1" lang="en-US" altLang="zh-CN" sz="1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2ms</a:t>
            </a:r>
            <a:r>
              <a:rPr kumimoji="1" lang="zh-CN" altLang="en-US" sz="1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延时，且治理功能受限。</a:t>
            </a:r>
          </a:p>
        </p:txBody>
      </p:sp>
      <p:sp>
        <p:nvSpPr>
          <p:cNvPr id="69" name="标题 3">
            <a:extLst>
              <a:ext uri="{FF2B5EF4-FFF2-40B4-BE49-F238E27FC236}">
                <a16:creationId xmlns:a16="http://schemas.microsoft.com/office/drawing/2014/main" id="{C94CFC3A-5D0F-D36F-0F11-F64D486D77AE}"/>
              </a:ext>
            </a:extLst>
          </p:cNvPr>
          <p:cNvSpPr txBox="1"/>
          <p:nvPr/>
        </p:nvSpPr>
        <p:spPr>
          <a:xfrm>
            <a:off x="979997" y="613619"/>
            <a:ext cx="3872419" cy="611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微服务架构演进历程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6AE9CA91-ADD0-41E2-B0E4-A91617B2580C}"/>
              </a:ext>
            </a:extLst>
          </p:cNvPr>
          <p:cNvGrpSpPr/>
          <p:nvPr/>
        </p:nvGrpSpPr>
        <p:grpSpPr>
          <a:xfrm>
            <a:off x="2804895" y="3687037"/>
            <a:ext cx="6582209" cy="2091597"/>
            <a:chOff x="2774284" y="3088620"/>
            <a:chExt cx="7732225" cy="2795116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7A98A4CB-24B2-4E89-9EB8-65596F17B493}"/>
                </a:ext>
              </a:extLst>
            </p:cNvPr>
            <p:cNvSpPr/>
            <p:nvPr/>
          </p:nvSpPr>
          <p:spPr>
            <a:xfrm>
              <a:off x="5669884" y="3088620"/>
              <a:ext cx="1809049" cy="6449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Service Mesh</a:t>
              </a:r>
            </a:p>
            <a:p>
              <a:pPr algn="ctr"/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治理中心</a:t>
              </a: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E2846F3-8ABA-42C1-ABC6-4E9FA272D0E9}"/>
                </a:ext>
              </a:extLst>
            </p:cNvPr>
            <p:cNvSpPr/>
            <p:nvPr/>
          </p:nvSpPr>
          <p:spPr>
            <a:xfrm>
              <a:off x="2774285" y="4068179"/>
              <a:ext cx="1234011" cy="43951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Consumer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7B794FCF-8666-4D11-A7E4-A66D58174294}"/>
                </a:ext>
              </a:extLst>
            </p:cNvPr>
            <p:cNvSpPr/>
            <p:nvPr/>
          </p:nvSpPr>
          <p:spPr>
            <a:xfrm>
              <a:off x="2774285" y="4756200"/>
              <a:ext cx="1234012" cy="43951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Consumer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38C12FD1-8170-4C82-88D9-EACA8659430D}"/>
                </a:ext>
              </a:extLst>
            </p:cNvPr>
            <p:cNvSpPr/>
            <p:nvPr/>
          </p:nvSpPr>
          <p:spPr>
            <a:xfrm>
              <a:off x="2774284" y="5444221"/>
              <a:ext cx="1234013" cy="43951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Consumer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CB144CF5-2BE9-4369-BD39-8BFAC6BECBCC}"/>
                </a:ext>
              </a:extLst>
            </p:cNvPr>
            <p:cNvSpPr/>
            <p:nvPr/>
          </p:nvSpPr>
          <p:spPr>
            <a:xfrm>
              <a:off x="9522977" y="4068179"/>
              <a:ext cx="983532" cy="43951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Provider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7CAB8772-60D8-4B8D-86B7-AD41459102F3}"/>
                </a:ext>
              </a:extLst>
            </p:cNvPr>
            <p:cNvSpPr/>
            <p:nvPr/>
          </p:nvSpPr>
          <p:spPr>
            <a:xfrm>
              <a:off x="9522977" y="4756199"/>
              <a:ext cx="983531" cy="43951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Provider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8617AC84-7BB0-438B-8935-EE38193D6B4C}"/>
                </a:ext>
              </a:extLst>
            </p:cNvPr>
            <p:cNvSpPr/>
            <p:nvPr/>
          </p:nvSpPr>
          <p:spPr>
            <a:xfrm>
              <a:off x="9522977" y="5444220"/>
              <a:ext cx="983532" cy="43951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Provider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7" name="肘形连接符 58">
              <a:extLst>
                <a:ext uri="{FF2B5EF4-FFF2-40B4-BE49-F238E27FC236}">
                  <a16:creationId xmlns:a16="http://schemas.microsoft.com/office/drawing/2014/main" id="{B2103038-52B6-4DF6-BDC2-F49BEA3E938F}"/>
                </a:ext>
              </a:extLst>
            </p:cNvPr>
            <p:cNvCxnSpPr>
              <a:stCxn id="84" idx="2"/>
              <a:endCxn id="40" idx="1"/>
            </p:cNvCxnSpPr>
            <p:nvPr/>
          </p:nvCxnSpPr>
          <p:spPr>
            <a:xfrm rot="5400000" flipH="1" flipV="1">
              <a:off x="4619743" y="3434622"/>
              <a:ext cx="1073653" cy="1026629"/>
            </a:xfrm>
            <a:prstGeom prst="bentConnector4">
              <a:avLst>
                <a:gd name="adj1" fmla="val -28453"/>
                <a:gd name="adj2" fmla="val 69206"/>
              </a:avLst>
            </a:prstGeom>
            <a:ln>
              <a:solidFill>
                <a:schemeClr val="tx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肘形连接符 59">
              <a:extLst>
                <a:ext uri="{FF2B5EF4-FFF2-40B4-BE49-F238E27FC236}">
                  <a16:creationId xmlns:a16="http://schemas.microsoft.com/office/drawing/2014/main" id="{73BD6F56-FD74-4F12-867C-4E49760C3B29}"/>
                </a:ext>
              </a:extLst>
            </p:cNvPr>
            <p:cNvCxnSpPr>
              <a:stCxn id="85" idx="2"/>
              <a:endCxn id="40" idx="1"/>
            </p:cNvCxnSpPr>
            <p:nvPr/>
          </p:nvCxnSpPr>
          <p:spPr>
            <a:xfrm rot="5400000" flipH="1" flipV="1">
              <a:off x="4276611" y="3777751"/>
              <a:ext cx="1759914" cy="1026631"/>
            </a:xfrm>
            <a:prstGeom prst="bentConnector4">
              <a:avLst>
                <a:gd name="adj1" fmla="val -17358"/>
                <a:gd name="adj2" fmla="val 69206"/>
              </a:avLst>
            </a:prstGeom>
            <a:ln>
              <a:solidFill>
                <a:schemeClr val="tx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肘形连接符 60">
              <a:extLst>
                <a:ext uri="{FF2B5EF4-FFF2-40B4-BE49-F238E27FC236}">
                  <a16:creationId xmlns:a16="http://schemas.microsoft.com/office/drawing/2014/main" id="{EDD008CD-5CF0-45DF-8A5D-70F65E715567}"/>
                </a:ext>
              </a:extLst>
            </p:cNvPr>
            <p:cNvCxnSpPr>
              <a:stCxn id="86" idx="2"/>
              <a:endCxn id="40" idx="1"/>
            </p:cNvCxnSpPr>
            <p:nvPr/>
          </p:nvCxnSpPr>
          <p:spPr>
            <a:xfrm rot="5400000" flipH="1" flipV="1">
              <a:off x="3933390" y="4120975"/>
              <a:ext cx="2446361" cy="1026629"/>
            </a:xfrm>
            <a:prstGeom prst="bentConnector4">
              <a:avLst>
                <a:gd name="adj1" fmla="val -12488"/>
                <a:gd name="adj2" fmla="val 69206"/>
              </a:avLst>
            </a:prstGeom>
            <a:ln>
              <a:solidFill>
                <a:schemeClr val="tx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肘形连接符 61">
              <a:extLst>
                <a:ext uri="{FF2B5EF4-FFF2-40B4-BE49-F238E27FC236}">
                  <a16:creationId xmlns:a16="http://schemas.microsoft.com/office/drawing/2014/main" id="{5840223F-5C18-4331-85BC-DA45E84200F6}"/>
                </a:ext>
              </a:extLst>
            </p:cNvPr>
            <p:cNvCxnSpPr>
              <a:stCxn id="87" idx="2"/>
              <a:endCxn id="40" idx="3"/>
            </p:cNvCxnSpPr>
            <p:nvPr/>
          </p:nvCxnSpPr>
          <p:spPr>
            <a:xfrm rot="5400000" flipH="1">
              <a:off x="7642343" y="3247700"/>
              <a:ext cx="1071770" cy="1398588"/>
            </a:xfrm>
            <a:prstGeom prst="bentConnector4">
              <a:avLst>
                <a:gd name="adj1" fmla="val -28503"/>
                <a:gd name="adj2" fmla="val 64473"/>
              </a:avLst>
            </a:prstGeom>
            <a:ln>
              <a:solidFill>
                <a:schemeClr val="tx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肘形连接符 62">
              <a:extLst>
                <a:ext uri="{FF2B5EF4-FFF2-40B4-BE49-F238E27FC236}">
                  <a16:creationId xmlns:a16="http://schemas.microsoft.com/office/drawing/2014/main" id="{AE40358F-E245-4C54-AAF6-08124D162696}"/>
                </a:ext>
              </a:extLst>
            </p:cNvPr>
            <p:cNvCxnSpPr>
              <a:stCxn id="88" idx="2"/>
              <a:endCxn id="40" idx="3"/>
            </p:cNvCxnSpPr>
            <p:nvPr/>
          </p:nvCxnSpPr>
          <p:spPr>
            <a:xfrm rot="5400000" flipH="1">
              <a:off x="7298177" y="3591866"/>
              <a:ext cx="1760100" cy="1398586"/>
            </a:xfrm>
            <a:prstGeom prst="bentConnector4">
              <a:avLst>
                <a:gd name="adj1" fmla="val -17356"/>
                <a:gd name="adj2" fmla="val 64473"/>
              </a:avLst>
            </a:prstGeom>
            <a:ln>
              <a:solidFill>
                <a:schemeClr val="tx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肘形连接符 63">
              <a:extLst>
                <a:ext uri="{FF2B5EF4-FFF2-40B4-BE49-F238E27FC236}">
                  <a16:creationId xmlns:a16="http://schemas.microsoft.com/office/drawing/2014/main" id="{4A15DD01-9425-4E97-AD26-1E7EF5C4A565}"/>
                </a:ext>
              </a:extLst>
            </p:cNvPr>
            <p:cNvCxnSpPr>
              <a:stCxn id="89" idx="2"/>
              <a:endCxn id="40" idx="3"/>
            </p:cNvCxnSpPr>
            <p:nvPr/>
          </p:nvCxnSpPr>
          <p:spPr>
            <a:xfrm rot="5400000" flipH="1">
              <a:off x="6955048" y="3934995"/>
              <a:ext cx="2446361" cy="1398588"/>
            </a:xfrm>
            <a:prstGeom prst="bentConnector4">
              <a:avLst>
                <a:gd name="adj1" fmla="val -12488"/>
                <a:gd name="adj2" fmla="val 64473"/>
              </a:avLst>
            </a:prstGeom>
            <a:ln>
              <a:solidFill>
                <a:schemeClr val="tx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箭头连接符 74">
              <a:extLst>
                <a:ext uri="{FF2B5EF4-FFF2-40B4-BE49-F238E27FC236}">
                  <a16:creationId xmlns:a16="http://schemas.microsoft.com/office/drawing/2014/main" id="{43E29565-52E2-4D9D-89C3-D912FA14C5BA}"/>
                </a:ext>
              </a:extLst>
            </p:cNvPr>
            <p:cNvCxnSpPr>
              <a:stCxn id="84" idx="3"/>
              <a:endCxn id="87" idx="1"/>
            </p:cNvCxnSpPr>
            <p:nvPr/>
          </p:nvCxnSpPr>
          <p:spPr>
            <a:xfrm flipV="1">
              <a:off x="5037604" y="4286240"/>
              <a:ext cx="3435072" cy="1883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箭头连接符 75">
              <a:extLst>
                <a:ext uri="{FF2B5EF4-FFF2-40B4-BE49-F238E27FC236}">
                  <a16:creationId xmlns:a16="http://schemas.microsoft.com/office/drawing/2014/main" id="{437F84B0-2FB6-4218-837E-54B226644ADF}"/>
                </a:ext>
              </a:extLst>
            </p:cNvPr>
            <p:cNvCxnSpPr>
              <a:stCxn id="85" idx="3"/>
              <a:endCxn id="87" idx="1"/>
            </p:cNvCxnSpPr>
            <p:nvPr/>
          </p:nvCxnSpPr>
          <p:spPr>
            <a:xfrm flipV="1">
              <a:off x="5037602" y="4286240"/>
              <a:ext cx="3435075" cy="688144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箭头连接符 76">
              <a:extLst>
                <a:ext uri="{FF2B5EF4-FFF2-40B4-BE49-F238E27FC236}">
                  <a16:creationId xmlns:a16="http://schemas.microsoft.com/office/drawing/2014/main" id="{A4588167-FA20-4274-90B3-9F78296DE21C}"/>
                </a:ext>
              </a:extLst>
            </p:cNvPr>
            <p:cNvCxnSpPr>
              <a:stCxn id="84" idx="3"/>
              <a:endCxn id="88" idx="1"/>
            </p:cNvCxnSpPr>
            <p:nvPr/>
          </p:nvCxnSpPr>
          <p:spPr>
            <a:xfrm>
              <a:off x="5037604" y="4288123"/>
              <a:ext cx="3435070" cy="68644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箭头连接符 77">
              <a:extLst>
                <a:ext uri="{FF2B5EF4-FFF2-40B4-BE49-F238E27FC236}">
                  <a16:creationId xmlns:a16="http://schemas.microsoft.com/office/drawing/2014/main" id="{AFCFD805-12FC-4E27-8EBE-9534757B4314}"/>
                </a:ext>
              </a:extLst>
            </p:cNvPr>
            <p:cNvCxnSpPr>
              <a:stCxn id="84" idx="3"/>
              <a:endCxn id="89" idx="1"/>
            </p:cNvCxnSpPr>
            <p:nvPr/>
          </p:nvCxnSpPr>
          <p:spPr>
            <a:xfrm>
              <a:off x="5037604" y="4288123"/>
              <a:ext cx="3435072" cy="1372708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箭头连接符 78">
              <a:extLst>
                <a:ext uri="{FF2B5EF4-FFF2-40B4-BE49-F238E27FC236}">
                  <a16:creationId xmlns:a16="http://schemas.microsoft.com/office/drawing/2014/main" id="{B975637B-50D7-433A-921F-63B3B09CD810}"/>
                </a:ext>
              </a:extLst>
            </p:cNvPr>
            <p:cNvCxnSpPr>
              <a:stCxn id="85" idx="3"/>
              <a:endCxn id="88" idx="1"/>
            </p:cNvCxnSpPr>
            <p:nvPr/>
          </p:nvCxnSpPr>
          <p:spPr>
            <a:xfrm>
              <a:off x="5037602" y="4974384"/>
              <a:ext cx="3435072" cy="18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箭头连接符 79">
              <a:extLst>
                <a:ext uri="{FF2B5EF4-FFF2-40B4-BE49-F238E27FC236}">
                  <a16:creationId xmlns:a16="http://schemas.microsoft.com/office/drawing/2014/main" id="{0A588397-A386-42BC-B83C-4EEECC98BF4A}"/>
                </a:ext>
              </a:extLst>
            </p:cNvPr>
            <p:cNvCxnSpPr>
              <a:stCxn id="85" idx="3"/>
              <a:endCxn id="89" idx="1"/>
            </p:cNvCxnSpPr>
            <p:nvPr/>
          </p:nvCxnSpPr>
          <p:spPr>
            <a:xfrm>
              <a:off x="5037602" y="4974384"/>
              <a:ext cx="3435075" cy="68644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箭头连接符 80">
              <a:extLst>
                <a:ext uri="{FF2B5EF4-FFF2-40B4-BE49-F238E27FC236}">
                  <a16:creationId xmlns:a16="http://schemas.microsoft.com/office/drawing/2014/main" id="{859AF245-4FD7-4762-992D-3FD17CD10293}"/>
                </a:ext>
              </a:extLst>
            </p:cNvPr>
            <p:cNvCxnSpPr>
              <a:stCxn id="86" idx="3"/>
              <a:endCxn id="89" idx="1"/>
            </p:cNvCxnSpPr>
            <p:nvPr/>
          </p:nvCxnSpPr>
          <p:spPr>
            <a:xfrm>
              <a:off x="5037604" y="5660831"/>
              <a:ext cx="3435072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箭头连接符 81">
              <a:extLst>
                <a:ext uri="{FF2B5EF4-FFF2-40B4-BE49-F238E27FC236}">
                  <a16:creationId xmlns:a16="http://schemas.microsoft.com/office/drawing/2014/main" id="{B72CC9DF-E7F7-4D6D-BA77-FCE2D6D36AD6}"/>
                </a:ext>
              </a:extLst>
            </p:cNvPr>
            <p:cNvCxnSpPr>
              <a:endCxn id="88" idx="1"/>
            </p:cNvCxnSpPr>
            <p:nvPr/>
          </p:nvCxnSpPr>
          <p:spPr>
            <a:xfrm flipV="1">
              <a:off x="4833813" y="4974570"/>
              <a:ext cx="3638861" cy="67031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箭头连接符 82">
              <a:extLst>
                <a:ext uri="{FF2B5EF4-FFF2-40B4-BE49-F238E27FC236}">
                  <a16:creationId xmlns:a16="http://schemas.microsoft.com/office/drawing/2014/main" id="{A66ACA8E-6EB2-4379-AB72-5FE21A753712}"/>
                </a:ext>
              </a:extLst>
            </p:cNvPr>
            <p:cNvCxnSpPr>
              <a:stCxn id="86" idx="3"/>
              <a:endCxn id="87" idx="1"/>
            </p:cNvCxnSpPr>
            <p:nvPr/>
          </p:nvCxnSpPr>
          <p:spPr>
            <a:xfrm flipV="1">
              <a:off x="5037604" y="4286240"/>
              <a:ext cx="3435072" cy="1374591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DA52C8D1-271B-4F9C-9AA8-E329E82109F3}"/>
                </a:ext>
              </a:extLst>
            </p:cNvPr>
            <p:cNvSpPr/>
            <p:nvPr/>
          </p:nvSpPr>
          <p:spPr>
            <a:xfrm>
              <a:off x="4248906" y="4091484"/>
              <a:ext cx="788698" cy="3932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Sidecar</a:t>
              </a:r>
            </a:p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Process</a:t>
              </a:r>
              <a:endPara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2DF5B22F-350E-48F3-A2FE-6189045F0ED6}"/>
                </a:ext>
              </a:extLst>
            </p:cNvPr>
            <p:cNvSpPr/>
            <p:nvPr/>
          </p:nvSpPr>
          <p:spPr>
            <a:xfrm>
              <a:off x="4248904" y="4777745"/>
              <a:ext cx="788698" cy="3932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Sidecar</a:t>
              </a:r>
            </a:p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Process</a:t>
              </a:r>
              <a:endPara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514C0D72-E316-460D-93D6-5A7A94C98F6A}"/>
                </a:ext>
              </a:extLst>
            </p:cNvPr>
            <p:cNvSpPr/>
            <p:nvPr/>
          </p:nvSpPr>
          <p:spPr>
            <a:xfrm>
              <a:off x="4248906" y="5464191"/>
              <a:ext cx="788698" cy="3932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Sidecar</a:t>
              </a:r>
            </a:p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Process</a:t>
              </a:r>
              <a:endPara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3CD9CB9B-91F2-4BCB-BB14-6E48A9DCE52A}"/>
                </a:ext>
              </a:extLst>
            </p:cNvPr>
            <p:cNvSpPr/>
            <p:nvPr/>
          </p:nvSpPr>
          <p:spPr>
            <a:xfrm>
              <a:off x="8472677" y="4089601"/>
              <a:ext cx="809690" cy="3932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Sidecar</a:t>
              </a:r>
            </a:p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Process</a:t>
              </a:r>
              <a:endPara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64B2CB0F-07CB-4D3C-9333-A61E0F1A9190}"/>
                </a:ext>
              </a:extLst>
            </p:cNvPr>
            <p:cNvSpPr/>
            <p:nvPr/>
          </p:nvSpPr>
          <p:spPr>
            <a:xfrm>
              <a:off x="8472674" y="4777930"/>
              <a:ext cx="809690" cy="3932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Sidecar</a:t>
              </a:r>
            </a:p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Process</a:t>
              </a:r>
              <a:endPara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B6001C66-F670-4028-91E5-5C1BC577D8D8}"/>
                </a:ext>
              </a:extLst>
            </p:cNvPr>
            <p:cNvSpPr/>
            <p:nvPr/>
          </p:nvSpPr>
          <p:spPr>
            <a:xfrm>
              <a:off x="8472677" y="5464191"/>
              <a:ext cx="809690" cy="3932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Sidecar</a:t>
              </a:r>
            </a:p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Process</a:t>
              </a:r>
              <a:endPara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0" name="直接箭头连接符 89">
              <a:extLst>
                <a:ext uri="{FF2B5EF4-FFF2-40B4-BE49-F238E27FC236}">
                  <a16:creationId xmlns:a16="http://schemas.microsoft.com/office/drawing/2014/main" id="{684E7B1C-1245-4A5E-B12C-F343E76B70F6}"/>
                </a:ext>
              </a:extLst>
            </p:cNvPr>
            <p:cNvCxnSpPr>
              <a:stCxn id="41" idx="3"/>
              <a:endCxn id="84" idx="1"/>
            </p:cNvCxnSpPr>
            <p:nvPr/>
          </p:nvCxnSpPr>
          <p:spPr>
            <a:xfrm>
              <a:off x="4008296" y="4287937"/>
              <a:ext cx="240610" cy="18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箭头连接符 90">
              <a:extLst>
                <a:ext uri="{FF2B5EF4-FFF2-40B4-BE49-F238E27FC236}">
                  <a16:creationId xmlns:a16="http://schemas.microsoft.com/office/drawing/2014/main" id="{F1401788-CB16-4298-B47F-4842DC4B7653}"/>
                </a:ext>
              </a:extLst>
            </p:cNvPr>
            <p:cNvCxnSpPr>
              <a:stCxn id="42" idx="3"/>
              <a:endCxn id="85" idx="1"/>
            </p:cNvCxnSpPr>
            <p:nvPr/>
          </p:nvCxnSpPr>
          <p:spPr>
            <a:xfrm flipV="1">
              <a:off x="4008297" y="4974384"/>
              <a:ext cx="240606" cy="1574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箭头连接符 91">
              <a:extLst>
                <a:ext uri="{FF2B5EF4-FFF2-40B4-BE49-F238E27FC236}">
                  <a16:creationId xmlns:a16="http://schemas.microsoft.com/office/drawing/2014/main" id="{86FB7ABC-E37A-4669-8F12-AE24565399B1}"/>
                </a:ext>
              </a:extLst>
            </p:cNvPr>
            <p:cNvCxnSpPr>
              <a:stCxn id="43" idx="3"/>
              <a:endCxn id="86" idx="1"/>
            </p:cNvCxnSpPr>
            <p:nvPr/>
          </p:nvCxnSpPr>
          <p:spPr>
            <a:xfrm flipV="1">
              <a:off x="4008297" y="5660831"/>
              <a:ext cx="240609" cy="3148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箭头连接符 92">
              <a:extLst>
                <a:ext uri="{FF2B5EF4-FFF2-40B4-BE49-F238E27FC236}">
                  <a16:creationId xmlns:a16="http://schemas.microsoft.com/office/drawing/2014/main" id="{582C6A96-3322-4B9E-B481-24029272B3C2}"/>
                </a:ext>
              </a:extLst>
            </p:cNvPr>
            <p:cNvCxnSpPr>
              <a:stCxn id="44" idx="1"/>
              <a:endCxn id="87" idx="3"/>
            </p:cNvCxnSpPr>
            <p:nvPr/>
          </p:nvCxnSpPr>
          <p:spPr>
            <a:xfrm flipH="1" flipV="1">
              <a:off x="9282367" y="4286240"/>
              <a:ext cx="240610" cy="169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箭头连接符 93">
              <a:extLst>
                <a:ext uri="{FF2B5EF4-FFF2-40B4-BE49-F238E27FC236}">
                  <a16:creationId xmlns:a16="http://schemas.microsoft.com/office/drawing/2014/main" id="{01BEEDA4-2F82-4436-90A9-CE92138A3F29}"/>
                </a:ext>
              </a:extLst>
            </p:cNvPr>
            <p:cNvCxnSpPr>
              <a:stCxn id="45" idx="1"/>
              <a:endCxn id="88" idx="3"/>
            </p:cNvCxnSpPr>
            <p:nvPr/>
          </p:nvCxnSpPr>
          <p:spPr>
            <a:xfrm flipH="1" flipV="1">
              <a:off x="9282365" y="4974570"/>
              <a:ext cx="240612" cy="138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箭头连接符 94">
              <a:extLst>
                <a:ext uri="{FF2B5EF4-FFF2-40B4-BE49-F238E27FC236}">
                  <a16:creationId xmlns:a16="http://schemas.microsoft.com/office/drawing/2014/main" id="{F42EEAD1-3C50-4559-BC74-4DD3D08A2DC4}"/>
                </a:ext>
              </a:extLst>
            </p:cNvPr>
            <p:cNvCxnSpPr>
              <a:stCxn id="46" idx="1"/>
              <a:endCxn id="89" idx="3"/>
            </p:cNvCxnSpPr>
            <p:nvPr/>
          </p:nvCxnSpPr>
          <p:spPr>
            <a:xfrm flipH="1" flipV="1">
              <a:off x="9282367" y="5660831"/>
              <a:ext cx="240610" cy="314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1079388"/>
      </p:ext>
    </p:extLst>
  </p:cSld>
  <p:clrMapOvr>
    <a:masterClrMapping/>
  </p:clrMapOvr>
  <p:transition spd="slow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>
            <a:extLst>
              <a:ext uri="{FF2B5EF4-FFF2-40B4-BE49-F238E27FC236}">
                <a16:creationId xmlns:a16="http://schemas.microsoft.com/office/drawing/2014/main" id="{E73882C5-2F23-BCD2-ADDC-A6FF86F7A9B1}"/>
              </a:ext>
            </a:extLst>
          </p:cNvPr>
          <p:cNvSpPr txBox="1"/>
          <p:nvPr/>
        </p:nvSpPr>
        <p:spPr>
          <a:xfrm>
            <a:off x="1095573" y="1238981"/>
            <a:ext cx="675480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1120">
              <a:spcBef>
                <a:spcPts val="100"/>
              </a:spcBef>
            </a:pPr>
            <a:r>
              <a:rPr lang="zh-CN" altLang="en-US" sz="2000" dirty="0">
                <a:solidFill>
                  <a:srgbClr val="4147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大规模微服务架构下，边车架构的问题</a:t>
            </a:r>
          </a:p>
        </p:txBody>
      </p:sp>
      <p:sp>
        <p:nvSpPr>
          <p:cNvPr id="69" name="标题 3">
            <a:extLst>
              <a:ext uri="{FF2B5EF4-FFF2-40B4-BE49-F238E27FC236}">
                <a16:creationId xmlns:a16="http://schemas.microsoft.com/office/drawing/2014/main" id="{C94CFC3A-5D0F-D36F-0F11-F64D486D77AE}"/>
              </a:ext>
            </a:extLst>
          </p:cNvPr>
          <p:cNvSpPr txBox="1"/>
          <p:nvPr/>
        </p:nvSpPr>
        <p:spPr>
          <a:xfrm>
            <a:off x="979997" y="613619"/>
            <a:ext cx="3872419" cy="611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微服务架构演进历程</a:t>
            </a:r>
          </a:p>
        </p:txBody>
      </p:sp>
      <p:sp>
        <p:nvSpPr>
          <p:cNvPr id="174" name="矩形 173">
            <a:extLst>
              <a:ext uri="{FF2B5EF4-FFF2-40B4-BE49-F238E27FC236}">
                <a16:creationId xmlns:a16="http://schemas.microsoft.com/office/drawing/2014/main" id="{DF14770B-107C-4C8B-B7D8-B2E83A866DFA}"/>
              </a:ext>
            </a:extLst>
          </p:cNvPr>
          <p:cNvSpPr/>
          <p:nvPr/>
        </p:nvSpPr>
        <p:spPr>
          <a:xfrm>
            <a:off x="1160471" y="1925097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75" name="矩形 174">
            <a:extLst>
              <a:ext uri="{FF2B5EF4-FFF2-40B4-BE49-F238E27FC236}">
                <a16:creationId xmlns:a16="http://schemas.microsoft.com/office/drawing/2014/main" id="{E559AA9F-C523-4DDC-99B5-6E89F3623F6F}"/>
              </a:ext>
            </a:extLst>
          </p:cNvPr>
          <p:cNvSpPr/>
          <p:nvPr/>
        </p:nvSpPr>
        <p:spPr>
          <a:xfrm>
            <a:off x="2034788" y="1940132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Process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76" name="矩形 175">
            <a:extLst>
              <a:ext uri="{FF2B5EF4-FFF2-40B4-BE49-F238E27FC236}">
                <a16:creationId xmlns:a16="http://schemas.microsoft.com/office/drawing/2014/main" id="{B6E1DB55-5A4B-478D-AD51-B8092850CC69}"/>
              </a:ext>
            </a:extLst>
          </p:cNvPr>
          <p:cNvSpPr/>
          <p:nvPr/>
        </p:nvSpPr>
        <p:spPr>
          <a:xfrm>
            <a:off x="2926173" y="1923929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77" name="矩形 176">
            <a:extLst>
              <a:ext uri="{FF2B5EF4-FFF2-40B4-BE49-F238E27FC236}">
                <a16:creationId xmlns:a16="http://schemas.microsoft.com/office/drawing/2014/main" id="{C978AD0F-180F-40A2-8FC3-89D2E1072795}"/>
              </a:ext>
            </a:extLst>
          </p:cNvPr>
          <p:cNvSpPr/>
          <p:nvPr/>
        </p:nvSpPr>
        <p:spPr>
          <a:xfrm>
            <a:off x="3800490" y="1938964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78" name="矩形 177">
            <a:extLst>
              <a:ext uri="{FF2B5EF4-FFF2-40B4-BE49-F238E27FC236}">
                <a16:creationId xmlns:a16="http://schemas.microsoft.com/office/drawing/2014/main" id="{FCC14314-5720-41E5-8184-98E6E7D55C8A}"/>
              </a:ext>
            </a:extLst>
          </p:cNvPr>
          <p:cNvSpPr/>
          <p:nvPr/>
        </p:nvSpPr>
        <p:spPr>
          <a:xfrm>
            <a:off x="4731238" y="1926491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79" name="矩形 178">
            <a:extLst>
              <a:ext uri="{FF2B5EF4-FFF2-40B4-BE49-F238E27FC236}">
                <a16:creationId xmlns:a16="http://schemas.microsoft.com/office/drawing/2014/main" id="{A81B52F7-F5D6-4945-8228-11960D75D74C}"/>
              </a:ext>
            </a:extLst>
          </p:cNvPr>
          <p:cNvSpPr/>
          <p:nvPr/>
        </p:nvSpPr>
        <p:spPr>
          <a:xfrm>
            <a:off x="5605555" y="1941525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80" name="矩形 179">
            <a:extLst>
              <a:ext uri="{FF2B5EF4-FFF2-40B4-BE49-F238E27FC236}">
                <a16:creationId xmlns:a16="http://schemas.microsoft.com/office/drawing/2014/main" id="{91165029-D868-48C2-8906-AD58C8148D01}"/>
              </a:ext>
            </a:extLst>
          </p:cNvPr>
          <p:cNvSpPr/>
          <p:nvPr/>
        </p:nvSpPr>
        <p:spPr>
          <a:xfrm>
            <a:off x="6536304" y="1927884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81" name="矩形 180">
            <a:extLst>
              <a:ext uri="{FF2B5EF4-FFF2-40B4-BE49-F238E27FC236}">
                <a16:creationId xmlns:a16="http://schemas.microsoft.com/office/drawing/2014/main" id="{4BB838EA-94A7-4BC0-806E-DC1352BEC654}"/>
              </a:ext>
            </a:extLst>
          </p:cNvPr>
          <p:cNvSpPr/>
          <p:nvPr/>
        </p:nvSpPr>
        <p:spPr>
          <a:xfrm>
            <a:off x="7410621" y="1942919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82" name="矩形 181">
            <a:extLst>
              <a:ext uri="{FF2B5EF4-FFF2-40B4-BE49-F238E27FC236}">
                <a16:creationId xmlns:a16="http://schemas.microsoft.com/office/drawing/2014/main" id="{6325FD54-E4CD-42E1-9B8C-495EE2FAA89A}"/>
              </a:ext>
            </a:extLst>
          </p:cNvPr>
          <p:cNvSpPr/>
          <p:nvPr/>
        </p:nvSpPr>
        <p:spPr>
          <a:xfrm>
            <a:off x="8341369" y="1922423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83" name="矩形 182">
            <a:extLst>
              <a:ext uri="{FF2B5EF4-FFF2-40B4-BE49-F238E27FC236}">
                <a16:creationId xmlns:a16="http://schemas.microsoft.com/office/drawing/2014/main" id="{54F419F6-7610-4045-9023-EC3E7E2974F9}"/>
              </a:ext>
            </a:extLst>
          </p:cNvPr>
          <p:cNvSpPr/>
          <p:nvPr/>
        </p:nvSpPr>
        <p:spPr>
          <a:xfrm>
            <a:off x="9215686" y="1937458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84" name="矩形 183">
            <a:extLst>
              <a:ext uri="{FF2B5EF4-FFF2-40B4-BE49-F238E27FC236}">
                <a16:creationId xmlns:a16="http://schemas.microsoft.com/office/drawing/2014/main" id="{B383727C-81B0-48BD-A259-6622123940BC}"/>
              </a:ext>
            </a:extLst>
          </p:cNvPr>
          <p:cNvSpPr/>
          <p:nvPr/>
        </p:nvSpPr>
        <p:spPr>
          <a:xfrm>
            <a:off x="1160472" y="2198742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85" name="矩形 184">
            <a:extLst>
              <a:ext uri="{FF2B5EF4-FFF2-40B4-BE49-F238E27FC236}">
                <a16:creationId xmlns:a16="http://schemas.microsoft.com/office/drawing/2014/main" id="{26646237-4450-4EA5-9483-0D9E7127C774}"/>
              </a:ext>
            </a:extLst>
          </p:cNvPr>
          <p:cNvSpPr/>
          <p:nvPr/>
        </p:nvSpPr>
        <p:spPr>
          <a:xfrm>
            <a:off x="2034789" y="2213776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86" name="矩形 185">
            <a:extLst>
              <a:ext uri="{FF2B5EF4-FFF2-40B4-BE49-F238E27FC236}">
                <a16:creationId xmlns:a16="http://schemas.microsoft.com/office/drawing/2014/main" id="{CAA367C1-7DC1-47F7-A61F-4161467D2A2E}"/>
              </a:ext>
            </a:extLst>
          </p:cNvPr>
          <p:cNvSpPr/>
          <p:nvPr/>
        </p:nvSpPr>
        <p:spPr>
          <a:xfrm>
            <a:off x="2926174" y="2197574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87" name="矩形 186">
            <a:extLst>
              <a:ext uri="{FF2B5EF4-FFF2-40B4-BE49-F238E27FC236}">
                <a16:creationId xmlns:a16="http://schemas.microsoft.com/office/drawing/2014/main" id="{4956279A-8A85-4899-B0CE-1F77E0370DCF}"/>
              </a:ext>
            </a:extLst>
          </p:cNvPr>
          <p:cNvSpPr/>
          <p:nvPr/>
        </p:nvSpPr>
        <p:spPr>
          <a:xfrm>
            <a:off x="3800491" y="2212608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88" name="矩形 187">
            <a:extLst>
              <a:ext uri="{FF2B5EF4-FFF2-40B4-BE49-F238E27FC236}">
                <a16:creationId xmlns:a16="http://schemas.microsoft.com/office/drawing/2014/main" id="{35DCD44A-16BE-4CFB-A90A-F7222AA140E0}"/>
              </a:ext>
            </a:extLst>
          </p:cNvPr>
          <p:cNvSpPr/>
          <p:nvPr/>
        </p:nvSpPr>
        <p:spPr>
          <a:xfrm>
            <a:off x="4731239" y="2200135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89" name="矩形 188">
            <a:extLst>
              <a:ext uri="{FF2B5EF4-FFF2-40B4-BE49-F238E27FC236}">
                <a16:creationId xmlns:a16="http://schemas.microsoft.com/office/drawing/2014/main" id="{604E924D-47E4-453B-A440-8ECD83E80435}"/>
              </a:ext>
            </a:extLst>
          </p:cNvPr>
          <p:cNvSpPr/>
          <p:nvPr/>
        </p:nvSpPr>
        <p:spPr>
          <a:xfrm>
            <a:off x="5605556" y="2215170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90" name="矩形 189">
            <a:extLst>
              <a:ext uri="{FF2B5EF4-FFF2-40B4-BE49-F238E27FC236}">
                <a16:creationId xmlns:a16="http://schemas.microsoft.com/office/drawing/2014/main" id="{E1164F4B-BBC6-4D7D-B49E-CE8BC52D2EEE}"/>
              </a:ext>
            </a:extLst>
          </p:cNvPr>
          <p:cNvSpPr/>
          <p:nvPr/>
        </p:nvSpPr>
        <p:spPr>
          <a:xfrm>
            <a:off x="6536305" y="2201529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91" name="矩形 190">
            <a:extLst>
              <a:ext uri="{FF2B5EF4-FFF2-40B4-BE49-F238E27FC236}">
                <a16:creationId xmlns:a16="http://schemas.microsoft.com/office/drawing/2014/main" id="{FAFB481C-18CB-416A-964E-7EC367FB719E}"/>
              </a:ext>
            </a:extLst>
          </p:cNvPr>
          <p:cNvSpPr/>
          <p:nvPr/>
        </p:nvSpPr>
        <p:spPr>
          <a:xfrm>
            <a:off x="7410622" y="2216564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92" name="矩形 191">
            <a:extLst>
              <a:ext uri="{FF2B5EF4-FFF2-40B4-BE49-F238E27FC236}">
                <a16:creationId xmlns:a16="http://schemas.microsoft.com/office/drawing/2014/main" id="{E6A1D43A-A1CD-48C6-8C3D-6E8727DA1F31}"/>
              </a:ext>
            </a:extLst>
          </p:cNvPr>
          <p:cNvSpPr/>
          <p:nvPr/>
        </p:nvSpPr>
        <p:spPr>
          <a:xfrm>
            <a:off x="8341370" y="2196068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93" name="矩形 192">
            <a:extLst>
              <a:ext uri="{FF2B5EF4-FFF2-40B4-BE49-F238E27FC236}">
                <a16:creationId xmlns:a16="http://schemas.microsoft.com/office/drawing/2014/main" id="{1E70F0B3-3297-43E7-B9DE-E5642B49BCAA}"/>
              </a:ext>
            </a:extLst>
          </p:cNvPr>
          <p:cNvSpPr/>
          <p:nvPr/>
        </p:nvSpPr>
        <p:spPr>
          <a:xfrm>
            <a:off x="9215687" y="2211103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94" name="矩形 193">
            <a:extLst>
              <a:ext uri="{FF2B5EF4-FFF2-40B4-BE49-F238E27FC236}">
                <a16:creationId xmlns:a16="http://schemas.microsoft.com/office/drawing/2014/main" id="{7A98FCF3-C49F-4AAE-A2C0-549E7402E0C0}"/>
              </a:ext>
            </a:extLst>
          </p:cNvPr>
          <p:cNvSpPr/>
          <p:nvPr/>
        </p:nvSpPr>
        <p:spPr>
          <a:xfrm>
            <a:off x="1160472" y="2471551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95" name="矩形 194">
            <a:extLst>
              <a:ext uri="{FF2B5EF4-FFF2-40B4-BE49-F238E27FC236}">
                <a16:creationId xmlns:a16="http://schemas.microsoft.com/office/drawing/2014/main" id="{63437945-F040-4A06-9334-4AAE703DFC3B}"/>
              </a:ext>
            </a:extLst>
          </p:cNvPr>
          <p:cNvSpPr/>
          <p:nvPr/>
        </p:nvSpPr>
        <p:spPr>
          <a:xfrm>
            <a:off x="2034790" y="2486586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96" name="矩形 195">
            <a:extLst>
              <a:ext uri="{FF2B5EF4-FFF2-40B4-BE49-F238E27FC236}">
                <a16:creationId xmlns:a16="http://schemas.microsoft.com/office/drawing/2014/main" id="{5C726EF0-5E0C-4B23-A143-049B5EF4825F}"/>
              </a:ext>
            </a:extLst>
          </p:cNvPr>
          <p:cNvSpPr/>
          <p:nvPr/>
        </p:nvSpPr>
        <p:spPr>
          <a:xfrm>
            <a:off x="2926175" y="2470383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97" name="矩形 196">
            <a:extLst>
              <a:ext uri="{FF2B5EF4-FFF2-40B4-BE49-F238E27FC236}">
                <a16:creationId xmlns:a16="http://schemas.microsoft.com/office/drawing/2014/main" id="{78C8FABD-F2BF-4846-89E2-D675B9694985}"/>
              </a:ext>
            </a:extLst>
          </p:cNvPr>
          <p:cNvSpPr/>
          <p:nvPr/>
        </p:nvSpPr>
        <p:spPr>
          <a:xfrm>
            <a:off x="3800492" y="2485418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98" name="矩形 197">
            <a:extLst>
              <a:ext uri="{FF2B5EF4-FFF2-40B4-BE49-F238E27FC236}">
                <a16:creationId xmlns:a16="http://schemas.microsoft.com/office/drawing/2014/main" id="{79857F1A-BC28-4006-B4B6-1D516A6E3BBB}"/>
              </a:ext>
            </a:extLst>
          </p:cNvPr>
          <p:cNvSpPr/>
          <p:nvPr/>
        </p:nvSpPr>
        <p:spPr>
          <a:xfrm>
            <a:off x="4731240" y="2472945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99" name="矩形 198">
            <a:extLst>
              <a:ext uri="{FF2B5EF4-FFF2-40B4-BE49-F238E27FC236}">
                <a16:creationId xmlns:a16="http://schemas.microsoft.com/office/drawing/2014/main" id="{DB42D4B5-F0B4-4A98-BA5E-3F348E3A0394}"/>
              </a:ext>
            </a:extLst>
          </p:cNvPr>
          <p:cNvSpPr/>
          <p:nvPr/>
        </p:nvSpPr>
        <p:spPr>
          <a:xfrm>
            <a:off x="5605557" y="2487980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200" name="矩形 199">
            <a:extLst>
              <a:ext uri="{FF2B5EF4-FFF2-40B4-BE49-F238E27FC236}">
                <a16:creationId xmlns:a16="http://schemas.microsoft.com/office/drawing/2014/main" id="{F36CB955-A9F0-43C5-AB13-A9772E051B66}"/>
              </a:ext>
            </a:extLst>
          </p:cNvPr>
          <p:cNvSpPr/>
          <p:nvPr/>
        </p:nvSpPr>
        <p:spPr>
          <a:xfrm>
            <a:off x="6536305" y="2474339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01" name="矩形 200">
            <a:extLst>
              <a:ext uri="{FF2B5EF4-FFF2-40B4-BE49-F238E27FC236}">
                <a16:creationId xmlns:a16="http://schemas.microsoft.com/office/drawing/2014/main" id="{48358C79-DF43-4419-BFF7-19A9776726B5}"/>
              </a:ext>
            </a:extLst>
          </p:cNvPr>
          <p:cNvSpPr/>
          <p:nvPr/>
        </p:nvSpPr>
        <p:spPr>
          <a:xfrm>
            <a:off x="7410623" y="2489374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202" name="矩形 201">
            <a:extLst>
              <a:ext uri="{FF2B5EF4-FFF2-40B4-BE49-F238E27FC236}">
                <a16:creationId xmlns:a16="http://schemas.microsoft.com/office/drawing/2014/main" id="{13B4AC2D-A1C8-4925-B6C8-A75FF7B50014}"/>
              </a:ext>
            </a:extLst>
          </p:cNvPr>
          <p:cNvSpPr/>
          <p:nvPr/>
        </p:nvSpPr>
        <p:spPr>
          <a:xfrm>
            <a:off x="8341371" y="2468878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03" name="矩形 202">
            <a:extLst>
              <a:ext uri="{FF2B5EF4-FFF2-40B4-BE49-F238E27FC236}">
                <a16:creationId xmlns:a16="http://schemas.microsoft.com/office/drawing/2014/main" id="{8178F623-F9AD-4402-B6EA-4A006A437B1A}"/>
              </a:ext>
            </a:extLst>
          </p:cNvPr>
          <p:cNvSpPr/>
          <p:nvPr/>
        </p:nvSpPr>
        <p:spPr>
          <a:xfrm>
            <a:off x="9215688" y="2483912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204" name="矩形 203">
            <a:extLst>
              <a:ext uri="{FF2B5EF4-FFF2-40B4-BE49-F238E27FC236}">
                <a16:creationId xmlns:a16="http://schemas.microsoft.com/office/drawing/2014/main" id="{5F13B130-A064-4D32-A80C-F9E534F11148}"/>
              </a:ext>
            </a:extLst>
          </p:cNvPr>
          <p:cNvSpPr/>
          <p:nvPr/>
        </p:nvSpPr>
        <p:spPr>
          <a:xfrm>
            <a:off x="1160472" y="2750386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05" name="矩形 204">
            <a:extLst>
              <a:ext uri="{FF2B5EF4-FFF2-40B4-BE49-F238E27FC236}">
                <a16:creationId xmlns:a16="http://schemas.microsoft.com/office/drawing/2014/main" id="{3B68EB49-48E6-4DF3-BC87-50CBB6F836BF}"/>
              </a:ext>
            </a:extLst>
          </p:cNvPr>
          <p:cNvSpPr/>
          <p:nvPr/>
        </p:nvSpPr>
        <p:spPr>
          <a:xfrm>
            <a:off x="2034790" y="2765421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206" name="矩形 205">
            <a:extLst>
              <a:ext uri="{FF2B5EF4-FFF2-40B4-BE49-F238E27FC236}">
                <a16:creationId xmlns:a16="http://schemas.microsoft.com/office/drawing/2014/main" id="{AB5D754C-C182-44D1-BFCA-89A9E9DF48A8}"/>
              </a:ext>
            </a:extLst>
          </p:cNvPr>
          <p:cNvSpPr/>
          <p:nvPr/>
        </p:nvSpPr>
        <p:spPr>
          <a:xfrm>
            <a:off x="2926175" y="2749218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07" name="矩形 206">
            <a:extLst>
              <a:ext uri="{FF2B5EF4-FFF2-40B4-BE49-F238E27FC236}">
                <a16:creationId xmlns:a16="http://schemas.microsoft.com/office/drawing/2014/main" id="{164ED520-39A6-44ED-8958-FCC5DFB71EF6}"/>
              </a:ext>
            </a:extLst>
          </p:cNvPr>
          <p:cNvSpPr/>
          <p:nvPr/>
        </p:nvSpPr>
        <p:spPr>
          <a:xfrm>
            <a:off x="3800492" y="2764253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208" name="矩形 207">
            <a:extLst>
              <a:ext uri="{FF2B5EF4-FFF2-40B4-BE49-F238E27FC236}">
                <a16:creationId xmlns:a16="http://schemas.microsoft.com/office/drawing/2014/main" id="{DB8C986C-8A7B-4BA9-ACBD-91ABC95C9DC9}"/>
              </a:ext>
            </a:extLst>
          </p:cNvPr>
          <p:cNvSpPr/>
          <p:nvPr/>
        </p:nvSpPr>
        <p:spPr>
          <a:xfrm>
            <a:off x="4731240" y="2751780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09" name="矩形 208">
            <a:extLst>
              <a:ext uri="{FF2B5EF4-FFF2-40B4-BE49-F238E27FC236}">
                <a16:creationId xmlns:a16="http://schemas.microsoft.com/office/drawing/2014/main" id="{22785A2D-0FDE-440F-ADB9-C0F01B0FE1A1}"/>
              </a:ext>
            </a:extLst>
          </p:cNvPr>
          <p:cNvSpPr/>
          <p:nvPr/>
        </p:nvSpPr>
        <p:spPr>
          <a:xfrm>
            <a:off x="5605557" y="2766815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210" name="矩形 209">
            <a:extLst>
              <a:ext uri="{FF2B5EF4-FFF2-40B4-BE49-F238E27FC236}">
                <a16:creationId xmlns:a16="http://schemas.microsoft.com/office/drawing/2014/main" id="{302B8998-1862-4D28-B743-0A41D50F162E}"/>
              </a:ext>
            </a:extLst>
          </p:cNvPr>
          <p:cNvSpPr/>
          <p:nvPr/>
        </p:nvSpPr>
        <p:spPr>
          <a:xfrm>
            <a:off x="6536305" y="2753174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11" name="矩形 210">
            <a:extLst>
              <a:ext uri="{FF2B5EF4-FFF2-40B4-BE49-F238E27FC236}">
                <a16:creationId xmlns:a16="http://schemas.microsoft.com/office/drawing/2014/main" id="{E704D0B3-5BCD-4F1A-9218-684C299D0E17}"/>
              </a:ext>
            </a:extLst>
          </p:cNvPr>
          <p:cNvSpPr/>
          <p:nvPr/>
        </p:nvSpPr>
        <p:spPr>
          <a:xfrm>
            <a:off x="7410623" y="2768209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212" name="矩形 211">
            <a:extLst>
              <a:ext uri="{FF2B5EF4-FFF2-40B4-BE49-F238E27FC236}">
                <a16:creationId xmlns:a16="http://schemas.microsoft.com/office/drawing/2014/main" id="{A94F9C8A-9FF3-4B05-B641-9CE6C0800A71}"/>
              </a:ext>
            </a:extLst>
          </p:cNvPr>
          <p:cNvSpPr/>
          <p:nvPr/>
        </p:nvSpPr>
        <p:spPr>
          <a:xfrm>
            <a:off x="8341371" y="2747713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13" name="矩形 212">
            <a:extLst>
              <a:ext uri="{FF2B5EF4-FFF2-40B4-BE49-F238E27FC236}">
                <a16:creationId xmlns:a16="http://schemas.microsoft.com/office/drawing/2014/main" id="{CEE21141-EEDF-478D-9309-BA0003B73A5D}"/>
              </a:ext>
            </a:extLst>
          </p:cNvPr>
          <p:cNvSpPr/>
          <p:nvPr/>
        </p:nvSpPr>
        <p:spPr>
          <a:xfrm>
            <a:off x="9215688" y="2762747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214" name="矩形 213">
            <a:extLst>
              <a:ext uri="{FF2B5EF4-FFF2-40B4-BE49-F238E27FC236}">
                <a16:creationId xmlns:a16="http://schemas.microsoft.com/office/drawing/2014/main" id="{377CE6E9-BD66-47CC-8686-320F1306EFE8}"/>
              </a:ext>
            </a:extLst>
          </p:cNvPr>
          <p:cNvSpPr/>
          <p:nvPr/>
        </p:nvSpPr>
        <p:spPr>
          <a:xfrm>
            <a:off x="1160470" y="3029221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15" name="矩形 214">
            <a:extLst>
              <a:ext uri="{FF2B5EF4-FFF2-40B4-BE49-F238E27FC236}">
                <a16:creationId xmlns:a16="http://schemas.microsoft.com/office/drawing/2014/main" id="{A0AB1104-7654-4475-9747-C03CFD9B167B}"/>
              </a:ext>
            </a:extLst>
          </p:cNvPr>
          <p:cNvSpPr/>
          <p:nvPr/>
        </p:nvSpPr>
        <p:spPr>
          <a:xfrm>
            <a:off x="2034787" y="3044256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216" name="矩形 215">
            <a:extLst>
              <a:ext uri="{FF2B5EF4-FFF2-40B4-BE49-F238E27FC236}">
                <a16:creationId xmlns:a16="http://schemas.microsoft.com/office/drawing/2014/main" id="{84C6E642-7A20-406B-9238-5B938D366230}"/>
              </a:ext>
            </a:extLst>
          </p:cNvPr>
          <p:cNvSpPr/>
          <p:nvPr/>
        </p:nvSpPr>
        <p:spPr>
          <a:xfrm>
            <a:off x="2926172" y="3028053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17" name="矩形 216">
            <a:extLst>
              <a:ext uri="{FF2B5EF4-FFF2-40B4-BE49-F238E27FC236}">
                <a16:creationId xmlns:a16="http://schemas.microsoft.com/office/drawing/2014/main" id="{C3BEE3E6-B333-4FC4-A118-162082A50548}"/>
              </a:ext>
            </a:extLst>
          </p:cNvPr>
          <p:cNvSpPr/>
          <p:nvPr/>
        </p:nvSpPr>
        <p:spPr>
          <a:xfrm>
            <a:off x="3800489" y="3043088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218" name="矩形 217">
            <a:extLst>
              <a:ext uri="{FF2B5EF4-FFF2-40B4-BE49-F238E27FC236}">
                <a16:creationId xmlns:a16="http://schemas.microsoft.com/office/drawing/2014/main" id="{5FECFE6E-34DD-4548-A345-8D7D682C560D}"/>
              </a:ext>
            </a:extLst>
          </p:cNvPr>
          <p:cNvSpPr/>
          <p:nvPr/>
        </p:nvSpPr>
        <p:spPr>
          <a:xfrm>
            <a:off x="4731237" y="3030615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19" name="矩形 218">
            <a:extLst>
              <a:ext uri="{FF2B5EF4-FFF2-40B4-BE49-F238E27FC236}">
                <a16:creationId xmlns:a16="http://schemas.microsoft.com/office/drawing/2014/main" id="{E9DB5B0C-DB1C-4881-A57A-B1CE0A229E47}"/>
              </a:ext>
            </a:extLst>
          </p:cNvPr>
          <p:cNvSpPr/>
          <p:nvPr/>
        </p:nvSpPr>
        <p:spPr>
          <a:xfrm>
            <a:off x="5605554" y="3045650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220" name="矩形 219">
            <a:extLst>
              <a:ext uri="{FF2B5EF4-FFF2-40B4-BE49-F238E27FC236}">
                <a16:creationId xmlns:a16="http://schemas.microsoft.com/office/drawing/2014/main" id="{D64D7773-4924-439D-93B7-FE529EAC6408}"/>
              </a:ext>
            </a:extLst>
          </p:cNvPr>
          <p:cNvSpPr/>
          <p:nvPr/>
        </p:nvSpPr>
        <p:spPr>
          <a:xfrm>
            <a:off x="6536303" y="3032009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21" name="矩形 220">
            <a:extLst>
              <a:ext uri="{FF2B5EF4-FFF2-40B4-BE49-F238E27FC236}">
                <a16:creationId xmlns:a16="http://schemas.microsoft.com/office/drawing/2014/main" id="{2D5E34AF-396B-40EA-88CA-583EC9CF278C}"/>
              </a:ext>
            </a:extLst>
          </p:cNvPr>
          <p:cNvSpPr/>
          <p:nvPr/>
        </p:nvSpPr>
        <p:spPr>
          <a:xfrm>
            <a:off x="7410620" y="3047044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222" name="矩形 221">
            <a:extLst>
              <a:ext uri="{FF2B5EF4-FFF2-40B4-BE49-F238E27FC236}">
                <a16:creationId xmlns:a16="http://schemas.microsoft.com/office/drawing/2014/main" id="{8ABB60D4-C61B-4BAD-ADE2-EF082B8DEFF6}"/>
              </a:ext>
            </a:extLst>
          </p:cNvPr>
          <p:cNvSpPr/>
          <p:nvPr/>
        </p:nvSpPr>
        <p:spPr>
          <a:xfrm>
            <a:off x="8341368" y="3026548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23" name="矩形 222">
            <a:extLst>
              <a:ext uri="{FF2B5EF4-FFF2-40B4-BE49-F238E27FC236}">
                <a16:creationId xmlns:a16="http://schemas.microsoft.com/office/drawing/2014/main" id="{7A816289-CAE5-428E-9B82-5EC5B5FF6D35}"/>
              </a:ext>
            </a:extLst>
          </p:cNvPr>
          <p:cNvSpPr/>
          <p:nvPr/>
        </p:nvSpPr>
        <p:spPr>
          <a:xfrm>
            <a:off x="9215685" y="3041583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224" name="矩形 223">
            <a:extLst>
              <a:ext uri="{FF2B5EF4-FFF2-40B4-BE49-F238E27FC236}">
                <a16:creationId xmlns:a16="http://schemas.microsoft.com/office/drawing/2014/main" id="{D05A6C36-A947-4B1E-9DED-E542371259A7}"/>
              </a:ext>
            </a:extLst>
          </p:cNvPr>
          <p:cNvSpPr/>
          <p:nvPr/>
        </p:nvSpPr>
        <p:spPr>
          <a:xfrm>
            <a:off x="1160471" y="3302866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25" name="矩形 224">
            <a:extLst>
              <a:ext uri="{FF2B5EF4-FFF2-40B4-BE49-F238E27FC236}">
                <a16:creationId xmlns:a16="http://schemas.microsoft.com/office/drawing/2014/main" id="{EE6D29E0-5862-43B7-A226-55CC04E5D012}"/>
              </a:ext>
            </a:extLst>
          </p:cNvPr>
          <p:cNvSpPr/>
          <p:nvPr/>
        </p:nvSpPr>
        <p:spPr>
          <a:xfrm>
            <a:off x="2034788" y="3317901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226" name="矩形 225">
            <a:extLst>
              <a:ext uri="{FF2B5EF4-FFF2-40B4-BE49-F238E27FC236}">
                <a16:creationId xmlns:a16="http://schemas.microsoft.com/office/drawing/2014/main" id="{D88FD3E5-4720-428B-A82A-8ED43A873022}"/>
              </a:ext>
            </a:extLst>
          </p:cNvPr>
          <p:cNvSpPr/>
          <p:nvPr/>
        </p:nvSpPr>
        <p:spPr>
          <a:xfrm>
            <a:off x="2926173" y="3301698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27" name="矩形 226">
            <a:extLst>
              <a:ext uri="{FF2B5EF4-FFF2-40B4-BE49-F238E27FC236}">
                <a16:creationId xmlns:a16="http://schemas.microsoft.com/office/drawing/2014/main" id="{43214266-1124-42E6-A855-00A06B8F7DBF}"/>
              </a:ext>
            </a:extLst>
          </p:cNvPr>
          <p:cNvSpPr/>
          <p:nvPr/>
        </p:nvSpPr>
        <p:spPr>
          <a:xfrm>
            <a:off x="3800490" y="3316733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228" name="矩形 227">
            <a:extLst>
              <a:ext uri="{FF2B5EF4-FFF2-40B4-BE49-F238E27FC236}">
                <a16:creationId xmlns:a16="http://schemas.microsoft.com/office/drawing/2014/main" id="{A9E1C39F-7046-4718-9167-6CD0F22AAE93}"/>
              </a:ext>
            </a:extLst>
          </p:cNvPr>
          <p:cNvSpPr/>
          <p:nvPr/>
        </p:nvSpPr>
        <p:spPr>
          <a:xfrm>
            <a:off x="4731238" y="3304260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29" name="矩形 228">
            <a:extLst>
              <a:ext uri="{FF2B5EF4-FFF2-40B4-BE49-F238E27FC236}">
                <a16:creationId xmlns:a16="http://schemas.microsoft.com/office/drawing/2014/main" id="{EF6FD888-A2B5-4F70-90EC-16D6BD651D79}"/>
              </a:ext>
            </a:extLst>
          </p:cNvPr>
          <p:cNvSpPr/>
          <p:nvPr/>
        </p:nvSpPr>
        <p:spPr>
          <a:xfrm>
            <a:off x="5605555" y="3319295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230" name="矩形 229">
            <a:extLst>
              <a:ext uri="{FF2B5EF4-FFF2-40B4-BE49-F238E27FC236}">
                <a16:creationId xmlns:a16="http://schemas.microsoft.com/office/drawing/2014/main" id="{4C433FC0-A745-40E8-9DAA-4C65AB4E2127}"/>
              </a:ext>
            </a:extLst>
          </p:cNvPr>
          <p:cNvSpPr/>
          <p:nvPr/>
        </p:nvSpPr>
        <p:spPr>
          <a:xfrm>
            <a:off x="6536304" y="3305654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31" name="矩形 230">
            <a:extLst>
              <a:ext uri="{FF2B5EF4-FFF2-40B4-BE49-F238E27FC236}">
                <a16:creationId xmlns:a16="http://schemas.microsoft.com/office/drawing/2014/main" id="{782E1558-3999-4FAB-A4F3-410282D0F499}"/>
              </a:ext>
            </a:extLst>
          </p:cNvPr>
          <p:cNvSpPr/>
          <p:nvPr/>
        </p:nvSpPr>
        <p:spPr>
          <a:xfrm>
            <a:off x="7410621" y="3320689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232" name="矩形 231">
            <a:extLst>
              <a:ext uri="{FF2B5EF4-FFF2-40B4-BE49-F238E27FC236}">
                <a16:creationId xmlns:a16="http://schemas.microsoft.com/office/drawing/2014/main" id="{7CBCDE15-30A7-4BC7-AC16-FAE796428379}"/>
              </a:ext>
            </a:extLst>
          </p:cNvPr>
          <p:cNvSpPr/>
          <p:nvPr/>
        </p:nvSpPr>
        <p:spPr>
          <a:xfrm>
            <a:off x="8341369" y="3300193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33" name="矩形 232">
            <a:extLst>
              <a:ext uri="{FF2B5EF4-FFF2-40B4-BE49-F238E27FC236}">
                <a16:creationId xmlns:a16="http://schemas.microsoft.com/office/drawing/2014/main" id="{500FC56E-59E2-46A8-8710-9D42D5B794B0}"/>
              </a:ext>
            </a:extLst>
          </p:cNvPr>
          <p:cNvSpPr/>
          <p:nvPr/>
        </p:nvSpPr>
        <p:spPr>
          <a:xfrm>
            <a:off x="9215686" y="3315227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234" name="矩形 233">
            <a:extLst>
              <a:ext uri="{FF2B5EF4-FFF2-40B4-BE49-F238E27FC236}">
                <a16:creationId xmlns:a16="http://schemas.microsoft.com/office/drawing/2014/main" id="{EABC63A0-AB03-4B87-8807-0D8331065C27}"/>
              </a:ext>
            </a:extLst>
          </p:cNvPr>
          <p:cNvSpPr/>
          <p:nvPr/>
        </p:nvSpPr>
        <p:spPr>
          <a:xfrm>
            <a:off x="1160472" y="3575676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35" name="矩形 234">
            <a:extLst>
              <a:ext uri="{FF2B5EF4-FFF2-40B4-BE49-F238E27FC236}">
                <a16:creationId xmlns:a16="http://schemas.microsoft.com/office/drawing/2014/main" id="{D155EA66-68C2-420F-8B3A-7E84FF847FC3}"/>
              </a:ext>
            </a:extLst>
          </p:cNvPr>
          <p:cNvSpPr/>
          <p:nvPr/>
        </p:nvSpPr>
        <p:spPr>
          <a:xfrm>
            <a:off x="2034789" y="3590711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236" name="矩形 235">
            <a:extLst>
              <a:ext uri="{FF2B5EF4-FFF2-40B4-BE49-F238E27FC236}">
                <a16:creationId xmlns:a16="http://schemas.microsoft.com/office/drawing/2014/main" id="{5FC4A9D5-429F-452C-AA10-F645802422EE}"/>
              </a:ext>
            </a:extLst>
          </p:cNvPr>
          <p:cNvSpPr/>
          <p:nvPr/>
        </p:nvSpPr>
        <p:spPr>
          <a:xfrm>
            <a:off x="2926174" y="3574508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37" name="矩形 236">
            <a:extLst>
              <a:ext uri="{FF2B5EF4-FFF2-40B4-BE49-F238E27FC236}">
                <a16:creationId xmlns:a16="http://schemas.microsoft.com/office/drawing/2014/main" id="{BEE83274-963E-4F08-B35A-9548E7E96795}"/>
              </a:ext>
            </a:extLst>
          </p:cNvPr>
          <p:cNvSpPr/>
          <p:nvPr/>
        </p:nvSpPr>
        <p:spPr>
          <a:xfrm>
            <a:off x="3800491" y="3589543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238" name="矩形 237">
            <a:extLst>
              <a:ext uri="{FF2B5EF4-FFF2-40B4-BE49-F238E27FC236}">
                <a16:creationId xmlns:a16="http://schemas.microsoft.com/office/drawing/2014/main" id="{07F6CABE-85C2-45F7-AD80-C16CC2E3344B}"/>
              </a:ext>
            </a:extLst>
          </p:cNvPr>
          <p:cNvSpPr/>
          <p:nvPr/>
        </p:nvSpPr>
        <p:spPr>
          <a:xfrm>
            <a:off x="4731239" y="3577070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39" name="矩形 238">
            <a:extLst>
              <a:ext uri="{FF2B5EF4-FFF2-40B4-BE49-F238E27FC236}">
                <a16:creationId xmlns:a16="http://schemas.microsoft.com/office/drawing/2014/main" id="{EEACDD1D-271C-46C7-859C-66AF0D58B280}"/>
              </a:ext>
            </a:extLst>
          </p:cNvPr>
          <p:cNvSpPr/>
          <p:nvPr/>
        </p:nvSpPr>
        <p:spPr>
          <a:xfrm>
            <a:off x="5605556" y="3592104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240" name="矩形 239">
            <a:extLst>
              <a:ext uri="{FF2B5EF4-FFF2-40B4-BE49-F238E27FC236}">
                <a16:creationId xmlns:a16="http://schemas.microsoft.com/office/drawing/2014/main" id="{8C0E9FFB-4D37-4E6E-979E-2D78E471622E}"/>
              </a:ext>
            </a:extLst>
          </p:cNvPr>
          <p:cNvSpPr/>
          <p:nvPr/>
        </p:nvSpPr>
        <p:spPr>
          <a:xfrm>
            <a:off x="6536305" y="3578463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41" name="矩形 240">
            <a:extLst>
              <a:ext uri="{FF2B5EF4-FFF2-40B4-BE49-F238E27FC236}">
                <a16:creationId xmlns:a16="http://schemas.microsoft.com/office/drawing/2014/main" id="{6333B2A0-B1EB-463C-87AC-DBB21DE95DE6}"/>
              </a:ext>
            </a:extLst>
          </p:cNvPr>
          <p:cNvSpPr/>
          <p:nvPr/>
        </p:nvSpPr>
        <p:spPr>
          <a:xfrm>
            <a:off x="7410622" y="3593498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242" name="矩形 241">
            <a:extLst>
              <a:ext uri="{FF2B5EF4-FFF2-40B4-BE49-F238E27FC236}">
                <a16:creationId xmlns:a16="http://schemas.microsoft.com/office/drawing/2014/main" id="{23FC5D88-8A4A-467C-A446-6A8A3817ADC3}"/>
              </a:ext>
            </a:extLst>
          </p:cNvPr>
          <p:cNvSpPr/>
          <p:nvPr/>
        </p:nvSpPr>
        <p:spPr>
          <a:xfrm>
            <a:off x="8341370" y="3573002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43" name="矩形 242">
            <a:extLst>
              <a:ext uri="{FF2B5EF4-FFF2-40B4-BE49-F238E27FC236}">
                <a16:creationId xmlns:a16="http://schemas.microsoft.com/office/drawing/2014/main" id="{B7C38B19-4115-4268-9E83-F4F2E386A976}"/>
              </a:ext>
            </a:extLst>
          </p:cNvPr>
          <p:cNvSpPr/>
          <p:nvPr/>
        </p:nvSpPr>
        <p:spPr>
          <a:xfrm>
            <a:off x="9215687" y="3588037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244" name="矩形 243">
            <a:extLst>
              <a:ext uri="{FF2B5EF4-FFF2-40B4-BE49-F238E27FC236}">
                <a16:creationId xmlns:a16="http://schemas.microsoft.com/office/drawing/2014/main" id="{02F3EAA8-CAB4-46F7-872C-36A621387E25}"/>
              </a:ext>
            </a:extLst>
          </p:cNvPr>
          <p:cNvSpPr/>
          <p:nvPr/>
        </p:nvSpPr>
        <p:spPr>
          <a:xfrm>
            <a:off x="1160472" y="3854511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45" name="矩形 244">
            <a:extLst>
              <a:ext uri="{FF2B5EF4-FFF2-40B4-BE49-F238E27FC236}">
                <a16:creationId xmlns:a16="http://schemas.microsoft.com/office/drawing/2014/main" id="{E4247565-9D36-4FFD-BA03-34A8783EF501}"/>
              </a:ext>
            </a:extLst>
          </p:cNvPr>
          <p:cNvSpPr/>
          <p:nvPr/>
        </p:nvSpPr>
        <p:spPr>
          <a:xfrm>
            <a:off x="2034789" y="3869546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246" name="矩形 245">
            <a:extLst>
              <a:ext uri="{FF2B5EF4-FFF2-40B4-BE49-F238E27FC236}">
                <a16:creationId xmlns:a16="http://schemas.microsoft.com/office/drawing/2014/main" id="{FA08A962-C80C-4BAC-B99B-1AF864DA7079}"/>
              </a:ext>
            </a:extLst>
          </p:cNvPr>
          <p:cNvSpPr/>
          <p:nvPr/>
        </p:nvSpPr>
        <p:spPr>
          <a:xfrm>
            <a:off x="2926174" y="3853343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47" name="矩形 246">
            <a:extLst>
              <a:ext uri="{FF2B5EF4-FFF2-40B4-BE49-F238E27FC236}">
                <a16:creationId xmlns:a16="http://schemas.microsoft.com/office/drawing/2014/main" id="{E296430B-7503-4D4F-8D68-F794E36AA448}"/>
              </a:ext>
            </a:extLst>
          </p:cNvPr>
          <p:cNvSpPr/>
          <p:nvPr/>
        </p:nvSpPr>
        <p:spPr>
          <a:xfrm>
            <a:off x="3800491" y="3868378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248" name="矩形 247">
            <a:extLst>
              <a:ext uri="{FF2B5EF4-FFF2-40B4-BE49-F238E27FC236}">
                <a16:creationId xmlns:a16="http://schemas.microsoft.com/office/drawing/2014/main" id="{D5EC8567-81D8-45EC-9527-849791A3FE7C}"/>
              </a:ext>
            </a:extLst>
          </p:cNvPr>
          <p:cNvSpPr/>
          <p:nvPr/>
        </p:nvSpPr>
        <p:spPr>
          <a:xfrm>
            <a:off x="4731239" y="3855905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49" name="矩形 248">
            <a:extLst>
              <a:ext uri="{FF2B5EF4-FFF2-40B4-BE49-F238E27FC236}">
                <a16:creationId xmlns:a16="http://schemas.microsoft.com/office/drawing/2014/main" id="{2C3B9C1E-8135-48D7-A6EC-887D2643A379}"/>
              </a:ext>
            </a:extLst>
          </p:cNvPr>
          <p:cNvSpPr/>
          <p:nvPr/>
        </p:nvSpPr>
        <p:spPr>
          <a:xfrm>
            <a:off x="5605556" y="3870939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250" name="矩形 249">
            <a:extLst>
              <a:ext uri="{FF2B5EF4-FFF2-40B4-BE49-F238E27FC236}">
                <a16:creationId xmlns:a16="http://schemas.microsoft.com/office/drawing/2014/main" id="{F1220303-C694-4425-BC39-48D26F04D309}"/>
              </a:ext>
            </a:extLst>
          </p:cNvPr>
          <p:cNvSpPr/>
          <p:nvPr/>
        </p:nvSpPr>
        <p:spPr>
          <a:xfrm>
            <a:off x="6536305" y="3857299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51" name="矩形 250">
            <a:extLst>
              <a:ext uri="{FF2B5EF4-FFF2-40B4-BE49-F238E27FC236}">
                <a16:creationId xmlns:a16="http://schemas.microsoft.com/office/drawing/2014/main" id="{6C38C5CB-3FCA-4BDB-A9FE-8940BE7BB450}"/>
              </a:ext>
            </a:extLst>
          </p:cNvPr>
          <p:cNvSpPr/>
          <p:nvPr/>
        </p:nvSpPr>
        <p:spPr>
          <a:xfrm>
            <a:off x="7410622" y="3872333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252" name="矩形 251">
            <a:extLst>
              <a:ext uri="{FF2B5EF4-FFF2-40B4-BE49-F238E27FC236}">
                <a16:creationId xmlns:a16="http://schemas.microsoft.com/office/drawing/2014/main" id="{BAE25DAB-C01A-4455-93FF-EE67DF91C1E3}"/>
              </a:ext>
            </a:extLst>
          </p:cNvPr>
          <p:cNvSpPr/>
          <p:nvPr/>
        </p:nvSpPr>
        <p:spPr>
          <a:xfrm>
            <a:off x="8341370" y="3851837"/>
            <a:ext cx="83495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Service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53" name="矩形 252">
            <a:extLst>
              <a:ext uri="{FF2B5EF4-FFF2-40B4-BE49-F238E27FC236}">
                <a16:creationId xmlns:a16="http://schemas.microsoft.com/office/drawing/2014/main" id="{96E36281-1BF1-488F-AAE6-6B4B3227DB32}"/>
              </a:ext>
            </a:extLst>
          </p:cNvPr>
          <p:cNvSpPr/>
          <p:nvPr/>
        </p:nvSpPr>
        <p:spPr>
          <a:xfrm>
            <a:off x="9215687" y="3866872"/>
            <a:ext cx="512888" cy="11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" dirty="0">
                <a:solidFill>
                  <a:schemeClr val="tx1"/>
                </a:solidFill>
              </a:rPr>
              <a:t>Sidecar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254" name="矩形 253">
            <a:extLst>
              <a:ext uri="{FF2B5EF4-FFF2-40B4-BE49-F238E27FC236}">
                <a16:creationId xmlns:a16="http://schemas.microsoft.com/office/drawing/2014/main" id="{08480383-3B24-4F1F-94F5-52AC76BA21F6}"/>
              </a:ext>
            </a:extLst>
          </p:cNvPr>
          <p:cNvSpPr/>
          <p:nvPr/>
        </p:nvSpPr>
        <p:spPr>
          <a:xfrm>
            <a:off x="1065315" y="1875406"/>
            <a:ext cx="5120852" cy="508469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5" name="矩形 254">
            <a:extLst>
              <a:ext uri="{FF2B5EF4-FFF2-40B4-BE49-F238E27FC236}">
                <a16:creationId xmlns:a16="http://schemas.microsoft.com/office/drawing/2014/main" id="{8FFDBCBA-E640-4B2C-977C-96CFF3E4C5DC}"/>
              </a:ext>
            </a:extLst>
          </p:cNvPr>
          <p:cNvSpPr/>
          <p:nvPr/>
        </p:nvSpPr>
        <p:spPr>
          <a:xfrm>
            <a:off x="1051071" y="2429864"/>
            <a:ext cx="1588219" cy="16084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6" name="矩形 255">
            <a:extLst>
              <a:ext uri="{FF2B5EF4-FFF2-40B4-BE49-F238E27FC236}">
                <a16:creationId xmlns:a16="http://schemas.microsoft.com/office/drawing/2014/main" id="{B8DDFCA2-C32C-4F45-B15C-FDA6ECC8BA2B}"/>
              </a:ext>
            </a:extLst>
          </p:cNvPr>
          <p:cNvSpPr/>
          <p:nvPr/>
        </p:nvSpPr>
        <p:spPr>
          <a:xfrm>
            <a:off x="2827294" y="2424616"/>
            <a:ext cx="6953514" cy="803362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7" name="矩形 256">
            <a:extLst>
              <a:ext uri="{FF2B5EF4-FFF2-40B4-BE49-F238E27FC236}">
                <a16:creationId xmlns:a16="http://schemas.microsoft.com/office/drawing/2014/main" id="{2AB1E91B-1FA8-40AF-A919-A87523A4EDF6}"/>
              </a:ext>
            </a:extLst>
          </p:cNvPr>
          <p:cNvSpPr/>
          <p:nvPr/>
        </p:nvSpPr>
        <p:spPr>
          <a:xfrm>
            <a:off x="6407334" y="1875406"/>
            <a:ext cx="3373474" cy="508469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8" name="矩形 257">
            <a:extLst>
              <a:ext uri="{FF2B5EF4-FFF2-40B4-BE49-F238E27FC236}">
                <a16:creationId xmlns:a16="http://schemas.microsoft.com/office/drawing/2014/main" id="{2D1F461C-6F35-40FC-9B47-29568787A9E2}"/>
              </a:ext>
            </a:extLst>
          </p:cNvPr>
          <p:cNvSpPr/>
          <p:nvPr/>
        </p:nvSpPr>
        <p:spPr>
          <a:xfrm>
            <a:off x="2827294" y="3275607"/>
            <a:ext cx="3373474" cy="762733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9" name="矩形 258">
            <a:extLst>
              <a:ext uri="{FF2B5EF4-FFF2-40B4-BE49-F238E27FC236}">
                <a16:creationId xmlns:a16="http://schemas.microsoft.com/office/drawing/2014/main" id="{6C61D345-2BFA-4203-8EA4-79FAF131D7B4}"/>
              </a:ext>
            </a:extLst>
          </p:cNvPr>
          <p:cNvSpPr/>
          <p:nvPr/>
        </p:nvSpPr>
        <p:spPr>
          <a:xfrm>
            <a:off x="6416909" y="3268720"/>
            <a:ext cx="1588924" cy="762733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0" name="矩形 259">
            <a:extLst>
              <a:ext uri="{FF2B5EF4-FFF2-40B4-BE49-F238E27FC236}">
                <a16:creationId xmlns:a16="http://schemas.microsoft.com/office/drawing/2014/main" id="{2F6FBB24-59F7-4EDB-BB5C-6D571E1621EE}"/>
              </a:ext>
            </a:extLst>
          </p:cNvPr>
          <p:cNvSpPr/>
          <p:nvPr/>
        </p:nvSpPr>
        <p:spPr>
          <a:xfrm>
            <a:off x="8221975" y="3834153"/>
            <a:ext cx="1588924" cy="190366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1" name="矩形 260">
            <a:extLst>
              <a:ext uri="{FF2B5EF4-FFF2-40B4-BE49-F238E27FC236}">
                <a16:creationId xmlns:a16="http://schemas.microsoft.com/office/drawing/2014/main" id="{80958421-2E4B-4D2D-B8AA-66BBAF68EBF2}"/>
              </a:ext>
            </a:extLst>
          </p:cNvPr>
          <p:cNvSpPr/>
          <p:nvPr/>
        </p:nvSpPr>
        <p:spPr>
          <a:xfrm>
            <a:off x="8221974" y="3268720"/>
            <a:ext cx="1588924" cy="495936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2" name="矩形 261">
            <a:extLst>
              <a:ext uri="{FF2B5EF4-FFF2-40B4-BE49-F238E27FC236}">
                <a16:creationId xmlns:a16="http://schemas.microsoft.com/office/drawing/2014/main" id="{AF4FCF15-41B9-4731-937B-4EB66DB05117}"/>
              </a:ext>
            </a:extLst>
          </p:cNvPr>
          <p:cNvSpPr/>
          <p:nvPr/>
        </p:nvSpPr>
        <p:spPr>
          <a:xfrm>
            <a:off x="2558712" y="4160936"/>
            <a:ext cx="892701" cy="120198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</a:rPr>
              <a:t>应用名</a:t>
            </a:r>
          </a:p>
        </p:txBody>
      </p:sp>
      <p:sp>
        <p:nvSpPr>
          <p:cNvPr id="263" name="矩形 262">
            <a:extLst>
              <a:ext uri="{FF2B5EF4-FFF2-40B4-BE49-F238E27FC236}">
                <a16:creationId xmlns:a16="http://schemas.microsoft.com/office/drawing/2014/main" id="{B99ED184-DC3F-480F-868F-D76E7D55C717}"/>
              </a:ext>
            </a:extLst>
          </p:cNvPr>
          <p:cNvSpPr/>
          <p:nvPr/>
        </p:nvSpPr>
        <p:spPr>
          <a:xfrm>
            <a:off x="3750980" y="4160936"/>
            <a:ext cx="1065141" cy="131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1000" dirty="0" err="1">
                <a:solidFill>
                  <a:schemeClr val="tx1"/>
                </a:solidFill>
              </a:rPr>
              <a:t>SidecarProcess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64" name="矩形 263">
            <a:extLst>
              <a:ext uri="{FF2B5EF4-FFF2-40B4-BE49-F238E27FC236}">
                <a16:creationId xmlns:a16="http://schemas.microsoft.com/office/drawing/2014/main" id="{49073E88-C365-4688-9B58-7C1253E3B004}"/>
              </a:ext>
            </a:extLst>
          </p:cNvPr>
          <p:cNvSpPr/>
          <p:nvPr/>
        </p:nvSpPr>
        <p:spPr>
          <a:xfrm>
            <a:off x="5054177" y="4160936"/>
            <a:ext cx="888375" cy="131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000" dirty="0">
                <a:solidFill>
                  <a:schemeClr val="tx1"/>
                </a:solidFill>
              </a:rPr>
              <a:t>微服务实例</a:t>
            </a:r>
          </a:p>
        </p:txBody>
      </p:sp>
      <p:sp>
        <p:nvSpPr>
          <p:cNvPr id="265" name="文本框 264">
            <a:extLst>
              <a:ext uri="{FF2B5EF4-FFF2-40B4-BE49-F238E27FC236}">
                <a16:creationId xmlns:a16="http://schemas.microsoft.com/office/drawing/2014/main" id="{10BE0D25-4CB4-4D11-A2F3-1CF66348AA86}"/>
              </a:ext>
            </a:extLst>
          </p:cNvPr>
          <p:cNvSpPr txBox="1"/>
          <p:nvPr/>
        </p:nvSpPr>
        <p:spPr>
          <a:xfrm>
            <a:off x="6863073" y="4102442"/>
            <a:ext cx="225402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zh-CN" altLang="en-US" sz="1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更多应用 </a:t>
            </a:r>
            <a:r>
              <a:rPr kumimoji="1" lang="en-US" altLang="zh-CN" sz="1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…… ……</a:t>
            </a:r>
            <a:endParaRPr kumimoji="1" lang="zh-CN" altLang="en-US" sz="1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266" name="肘形连接符 414">
            <a:extLst>
              <a:ext uri="{FF2B5EF4-FFF2-40B4-BE49-F238E27FC236}">
                <a16:creationId xmlns:a16="http://schemas.microsoft.com/office/drawing/2014/main" id="{24171F16-DDCB-440D-8A47-F0345306AF20}"/>
              </a:ext>
            </a:extLst>
          </p:cNvPr>
          <p:cNvCxnSpPr>
            <a:stCxn id="174" idx="2"/>
            <a:endCxn id="175" idx="2"/>
          </p:cNvCxnSpPr>
          <p:nvPr/>
        </p:nvCxnSpPr>
        <p:spPr>
          <a:xfrm rot="16200000" flipH="1">
            <a:off x="1934005" y="1700855"/>
            <a:ext cx="1168" cy="713284"/>
          </a:xfrm>
          <a:prstGeom prst="bentConnector3">
            <a:avLst>
              <a:gd name="adj1" fmla="val 881853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肘形连接符 415">
            <a:extLst>
              <a:ext uri="{FF2B5EF4-FFF2-40B4-BE49-F238E27FC236}">
                <a16:creationId xmlns:a16="http://schemas.microsoft.com/office/drawing/2014/main" id="{CBCEADCF-FD8E-469B-9931-B17B4802519D}"/>
              </a:ext>
            </a:extLst>
          </p:cNvPr>
          <p:cNvCxnSpPr>
            <a:stCxn id="175" idx="3"/>
            <a:endCxn id="225" idx="3"/>
          </p:cNvCxnSpPr>
          <p:nvPr/>
        </p:nvCxnSpPr>
        <p:spPr>
          <a:xfrm>
            <a:off x="2547676" y="1999107"/>
            <a:ext cx="11036" cy="1377769"/>
          </a:xfrm>
          <a:prstGeom prst="bentConnector3">
            <a:avLst>
              <a:gd name="adj1" fmla="val 18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肘形连接符 416">
            <a:extLst>
              <a:ext uri="{FF2B5EF4-FFF2-40B4-BE49-F238E27FC236}">
                <a16:creationId xmlns:a16="http://schemas.microsoft.com/office/drawing/2014/main" id="{838830A1-6100-488D-B392-7BF69D325DC6}"/>
              </a:ext>
            </a:extLst>
          </p:cNvPr>
          <p:cNvCxnSpPr>
            <a:stCxn id="225" idx="2"/>
            <a:endCxn id="224" idx="2"/>
          </p:cNvCxnSpPr>
          <p:nvPr/>
        </p:nvCxnSpPr>
        <p:spPr>
          <a:xfrm rot="5400000" flipH="1">
            <a:off x="1934006" y="3078625"/>
            <a:ext cx="1168" cy="713284"/>
          </a:xfrm>
          <a:prstGeom prst="bentConnector3">
            <a:avLst>
              <a:gd name="adj1" fmla="val -871853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9" name="图片 268">
            <a:extLst>
              <a:ext uri="{FF2B5EF4-FFF2-40B4-BE49-F238E27FC236}">
                <a16:creationId xmlns:a16="http://schemas.microsoft.com/office/drawing/2014/main" id="{DFC4D05F-B093-4A36-86E7-F62DCE7F71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90" y="2248054"/>
            <a:ext cx="321630" cy="25128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70" name="图片 269">
            <a:extLst>
              <a:ext uri="{FF2B5EF4-FFF2-40B4-BE49-F238E27FC236}">
                <a16:creationId xmlns:a16="http://schemas.microsoft.com/office/drawing/2014/main" id="{37ACC463-953F-47C2-9502-007EF0A987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81" y="1755609"/>
            <a:ext cx="271167" cy="211858"/>
          </a:xfrm>
          <a:prstGeom prst="rect">
            <a:avLst/>
          </a:prstGeom>
        </p:spPr>
      </p:pic>
      <p:pic>
        <p:nvPicPr>
          <p:cNvPr id="271" name="图片 270">
            <a:extLst>
              <a:ext uri="{FF2B5EF4-FFF2-40B4-BE49-F238E27FC236}">
                <a16:creationId xmlns:a16="http://schemas.microsoft.com/office/drawing/2014/main" id="{08FE71FA-B83E-4A5E-9FB3-650B7A4AE4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760" y="3155848"/>
            <a:ext cx="271167" cy="211858"/>
          </a:xfrm>
          <a:prstGeom prst="rect">
            <a:avLst/>
          </a:prstGeom>
        </p:spPr>
      </p:pic>
      <p:sp>
        <p:nvSpPr>
          <p:cNvPr id="272" name="爆炸形 2 2">
            <a:extLst>
              <a:ext uri="{FF2B5EF4-FFF2-40B4-BE49-F238E27FC236}">
                <a16:creationId xmlns:a16="http://schemas.microsoft.com/office/drawing/2014/main" id="{F08F1C5B-226A-4FB2-8365-E9E3AAC69B80}"/>
              </a:ext>
            </a:extLst>
          </p:cNvPr>
          <p:cNvSpPr/>
          <p:nvPr/>
        </p:nvSpPr>
        <p:spPr>
          <a:xfrm>
            <a:off x="3176893" y="2023134"/>
            <a:ext cx="4842848" cy="1931171"/>
          </a:xfrm>
          <a:prstGeom prst="irregularSeal2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Sidecar</a:t>
            </a:r>
            <a:r>
              <a:rPr lang="zh-CN" alt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带来架构资源成本和问题诊断成本的增加 </a:t>
            </a:r>
            <a:r>
              <a:rPr lang="en-US" altLang="zh-CN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$$$</a:t>
            </a:r>
          </a:p>
        </p:txBody>
      </p:sp>
      <p:sp>
        <p:nvSpPr>
          <p:cNvPr id="372" name="文本框 371">
            <a:extLst>
              <a:ext uri="{FF2B5EF4-FFF2-40B4-BE49-F238E27FC236}">
                <a16:creationId xmlns:a16="http://schemas.microsoft.com/office/drawing/2014/main" id="{F9414145-B836-455A-91DD-37EFF0410B22}"/>
              </a:ext>
            </a:extLst>
          </p:cNvPr>
          <p:cNvSpPr txBox="1"/>
          <p:nvPr/>
        </p:nvSpPr>
        <p:spPr>
          <a:xfrm>
            <a:off x="1051071" y="4829112"/>
            <a:ext cx="6378142" cy="811367"/>
          </a:xfrm>
          <a:prstGeom prst="rect">
            <a:avLst/>
          </a:prstGeom>
          <a:solidFill>
            <a:srgbClr val="FFC000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大规模微服务架构下，边车架构：</a:t>
            </a:r>
            <a:endParaRPr kumimoji="1" lang="en-US" altLang="zh-CN" sz="12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CN" sz="12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虽有效解决解耦问题，</a:t>
            </a:r>
            <a:endParaRPr kumimoji="1" lang="en-US" altLang="zh-CN" sz="12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但是额外资源消耗高，性能差</a:t>
            </a:r>
          </a:p>
        </p:txBody>
      </p:sp>
    </p:spTree>
    <p:extLst>
      <p:ext uri="{BB962C8B-B14F-4D97-AF65-F5344CB8AC3E}">
        <p14:creationId xmlns:p14="http://schemas.microsoft.com/office/powerpoint/2010/main" val="275556951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>
            <a:extLst>
              <a:ext uri="{FF2B5EF4-FFF2-40B4-BE49-F238E27FC236}">
                <a16:creationId xmlns:a16="http://schemas.microsoft.com/office/drawing/2014/main" id="{E73882C5-2F23-BCD2-ADDC-A6FF86F7A9B1}"/>
              </a:ext>
            </a:extLst>
          </p:cNvPr>
          <p:cNvSpPr txBox="1"/>
          <p:nvPr/>
        </p:nvSpPr>
        <p:spPr>
          <a:xfrm>
            <a:off x="1095573" y="1238981"/>
            <a:ext cx="675480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1120">
              <a:spcBef>
                <a:spcPts val="100"/>
              </a:spcBef>
            </a:pPr>
            <a:r>
              <a:rPr lang="zh-CN" altLang="en-US" sz="2000" dirty="0">
                <a:solidFill>
                  <a:srgbClr val="4147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大规模微服务架构下，边车架构的问题</a:t>
            </a:r>
          </a:p>
        </p:txBody>
      </p:sp>
      <p:sp>
        <p:nvSpPr>
          <p:cNvPr id="69" name="标题 3">
            <a:extLst>
              <a:ext uri="{FF2B5EF4-FFF2-40B4-BE49-F238E27FC236}">
                <a16:creationId xmlns:a16="http://schemas.microsoft.com/office/drawing/2014/main" id="{C94CFC3A-5D0F-D36F-0F11-F64D486D77AE}"/>
              </a:ext>
            </a:extLst>
          </p:cNvPr>
          <p:cNvSpPr txBox="1"/>
          <p:nvPr/>
        </p:nvSpPr>
        <p:spPr>
          <a:xfrm>
            <a:off x="979997" y="613619"/>
            <a:ext cx="3872419" cy="611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微服务架构演进历程</a:t>
            </a:r>
          </a:p>
        </p:txBody>
      </p:sp>
      <p:sp>
        <p:nvSpPr>
          <p:cNvPr id="104" name="object 7">
            <a:extLst>
              <a:ext uri="{FF2B5EF4-FFF2-40B4-BE49-F238E27FC236}">
                <a16:creationId xmlns:a16="http://schemas.microsoft.com/office/drawing/2014/main" id="{C9E835EF-0CB0-4FFB-A4CD-0F795BF169E4}"/>
              </a:ext>
            </a:extLst>
          </p:cNvPr>
          <p:cNvSpPr txBox="1"/>
          <p:nvPr/>
        </p:nvSpPr>
        <p:spPr>
          <a:xfrm>
            <a:off x="854669" y="2448008"/>
            <a:ext cx="1076373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kumimoji="1"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有没有一种微服务治理方案，</a:t>
            </a:r>
            <a:r>
              <a:rPr kumimoji="1" lang="zh-CN" altLang="en-US" sz="24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既要</a:t>
            </a:r>
            <a:r>
              <a:rPr kumimoji="1"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</a:t>
            </a:r>
            <a:r>
              <a:rPr kumimoji="1" lang="en-US" altLang="zh-CN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SDK</a:t>
            </a:r>
            <a:r>
              <a:rPr kumimoji="1"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架构的高性能、多功能的好处，</a:t>
            </a:r>
            <a:r>
              <a:rPr kumimoji="1" lang="zh-CN" altLang="en-US" sz="24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又要</a:t>
            </a:r>
            <a:r>
              <a:rPr kumimoji="1"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有边车架构的非侵入优势</a:t>
            </a:r>
            <a:r>
              <a:rPr kumimoji="1" lang="en-US" altLang="zh-CN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</a:p>
          <a:p>
            <a:pPr algn="ctr"/>
            <a:r>
              <a:rPr kumimoji="1" lang="zh-CN" altLang="en-US" sz="24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还要</a:t>
            </a:r>
            <a:r>
              <a:rPr kumimoji="1"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方便好用？</a:t>
            </a:r>
          </a:p>
        </p:txBody>
      </p:sp>
      <p:pic>
        <p:nvPicPr>
          <p:cNvPr id="105" name="图片 104">
            <a:extLst>
              <a:ext uri="{FF2B5EF4-FFF2-40B4-BE49-F238E27FC236}">
                <a16:creationId xmlns:a16="http://schemas.microsoft.com/office/drawing/2014/main" id="{AAC0F2E6-E1F0-43DF-84EA-77F769B19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781" y="3409788"/>
            <a:ext cx="4007101" cy="1206620"/>
          </a:xfrm>
          <a:prstGeom prst="rect">
            <a:avLst/>
          </a:prstGeom>
        </p:spPr>
      </p:pic>
      <p:pic>
        <p:nvPicPr>
          <p:cNvPr id="106" name="图片 105">
            <a:extLst>
              <a:ext uri="{FF2B5EF4-FFF2-40B4-BE49-F238E27FC236}">
                <a16:creationId xmlns:a16="http://schemas.microsoft.com/office/drawing/2014/main" id="{0A027953-ADB0-4465-BACE-FABB85303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862" y="3409788"/>
            <a:ext cx="3672746" cy="129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13253"/>
      </p:ext>
    </p:extLst>
  </p:cSld>
  <p:clrMapOvr>
    <a:masterClrMapping/>
  </p:clrMapOvr>
  <p:transition spd="slow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sermant.io/docs-img/sermant-rt-arch.png">
            <a:extLst>
              <a:ext uri="{FF2B5EF4-FFF2-40B4-BE49-F238E27FC236}">
                <a16:creationId xmlns:a16="http://schemas.microsoft.com/office/drawing/2014/main" id="{D9BA5F0B-6845-4E1F-AE1D-5CDA2A278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80" y="2543150"/>
            <a:ext cx="7066916" cy="345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7">
            <a:extLst>
              <a:ext uri="{FF2B5EF4-FFF2-40B4-BE49-F238E27FC236}">
                <a16:creationId xmlns:a16="http://schemas.microsoft.com/office/drawing/2014/main" id="{C1E2861C-797B-4697-86B0-754606FCE9FD}"/>
              </a:ext>
            </a:extLst>
          </p:cNvPr>
          <p:cNvSpPr txBox="1"/>
          <p:nvPr/>
        </p:nvSpPr>
        <p:spPr>
          <a:xfrm>
            <a:off x="329463" y="1439118"/>
            <a:ext cx="6052091" cy="1596197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Sermant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基于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JavaAgent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的无代理服务网格：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利用字节码增强为宿主应用程序提供插件化的服务治理功能；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提供动态配置调整运行时治理功能；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支持边车自身运行时可观测能力。</a:t>
            </a:r>
            <a:endParaRPr kumimoji="1"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39767CD-97C0-4237-BECA-5AAB5097A3C4}"/>
              </a:ext>
            </a:extLst>
          </p:cNvPr>
          <p:cNvSpPr txBox="1"/>
          <p:nvPr/>
        </p:nvSpPr>
        <p:spPr>
          <a:xfrm>
            <a:off x="329463" y="3426419"/>
            <a:ext cx="4233029" cy="2253676"/>
          </a:xfrm>
          <a:prstGeom prst="rect">
            <a:avLst/>
          </a:prstGeom>
          <a:solidFill>
            <a:schemeClr val="accent6">
              <a:lumMod val="20000"/>
              <a:lumOff val="80000"/>
              <a:alpha val="60000"/>
            </a:schemeClr>
          </a:solidFill>
        </p:spPr>
        <p:txBody>
          <a:bodyPr wrap="square" lIns="72000" tIns="72000" rIns="72000" bIns="7200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架构特点：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更快：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相比传统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Proxy Service Mesh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方案，提供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300%+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性能提升。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更强：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借助于插件化的架构，支持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余种服务治理功能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更简单：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保持对业务的绝对零侵入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56A4ED8-6CDC-4D67-A64E-7C9C0D917D90}"/>
              </a:ext>
            </a:extLst>
          </p:cNvPr>
          <p:cNvSpPr/>
          <p:nvPr/>
        </p:nvSpPr>
        <p:spPr>
          <a:xfrm>
            <a:off x="6257533" y="467776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844859C-B0D3-4E40-B6D9-83DF40CBE689}"/>
              </a:ext>
            </a:extLst>
          </p:cNvPr>
          <p:cNvSpPr/>
          <p:nvPr/>
        </p:nvSpPr>
        <p:spPr>
          <a:xfrm>
            <a:off x="7371958" y="299184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4A438B2-BC69-401B-AD03-3D7A8009EFA4}"/>
              </a:ext>
            </a:extLst>
          </p:cNvPr>
          <p:cNvSpPr/>
          <p:nvPr/>
        </p:nvSpPr>
        <p:spPr>
          <a:xfrm>
            <a:off x="7579707" y="570706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6FC6F6B-1EA7-41A5-8D36-8365215AEDA5}"/>
              </a:ext>
            </a:extLst>
          </p:cNvPr>
          <p:cNvSpPr/>
          <p:nvPr/>
        </p:nvSpPr>
        <p:spPr>
          <a:xfrm>
            <a:off x="299502" y="932902"/>
            <a:ext cx="7367210" cy="490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>
                <a:solidFill>
                  <a:srgbClr val="4147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Sermant</a:t>
            </a:r>
            <a:r>
              <a:rPr lang="zh-CN" altLang="en-US" sz="2000" dirty="0">
                <a:solidFill>
                  <a:srgbClr val="4147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：新一代云原生无代理服务网格，更快，更强，更简单</a:t>
            </a:r>
          </a:p>
        </p:txBody>
      </p:sp>
      <p:sp>
        <p:nvSpPr>
          <p:cNvPr id="26" name="标题 3">
            <a:extLst>
              <a:ext uri="{FF2B5EF4-FFF2-40B4-BE49-F238E27FC236}">
                <a16:creationId xmlns:a16="http://schemas.microsoft.com/office/drawing/2014/main" id="{49CB1875-1EA2-4149-97F6-8553AF0ADE9D}"/>
              </a:ext>
            </a:extLst>
          </p:cNvPr>
          <p:cNvSpPr txBox="1"/>
          <p:nvPr/>
        </p:nvSpPr>
        <p:spPr>
          <a:xfrm>
            <a:off x="299502" y="356478"/>
            <a:ext cx="4470496" cy="611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新一代云原生服务网格</a:t>
            </a:r>
          </a:p>
        </p:txBody>
      </p:sp>
    </p:spTree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7ef33ad-325e-480b-bfea-46684073dd51"/>
  <p:tag name="COMMONDATA" val="eyJoZGlkIjoiOGU3NzUzOGI1MzE5NDVhYzhlYTAxN2E5YWM2ZDEzN2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3810</TotalTime>
  <Words>1514</Words>
  <Application>Microsoft Macintosh PowerPoint</Application>
  <PresentationFormat>宽屏</PresentationFormat>
  <Paragraphs>406</Paragraphs>
  <Slides>16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阿里巴巴普惠体 R</vt:lpstr>
      <vt:lpstr>等线</vt:lpstr>
      <vt:lpstr>等线 Light</vt:lpstr>
      <vt:lpstr>黑体</vt:lpstr>
      <vt:lpstr>微软雅黑</vt:lpstr>
      <vt:lpstr>微软雅黑</vt:lpstr>
      <vt:lpstr>Arial</vt:lpstr>
      <vt:lpstr>Office 主题​​</vt:lpstr>
      <vt:lpstr>云原生微服务治理技术朝无代理架构的演进之路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第七届中国开源年会 通用PPT模板</dc:title>
  <dc:creator>Teatee Grace</dc:creator>
  <cp:lastModifiedBy>文飞 栾</cp:lastModifiedBy>
  <cp:revision>60</cp:revision>
  <dcterms:created xsi:type="dcterms:W3CDTF">2022-06-28T09:26:00Z</dcterms:created>
  <dcterms:modified xsi:type="dcterms:W3CDTF">2023-10-26T08:54:52Z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C8A33F8E81B9421595D2527E982A8F26_13</vt:lpwstr>
  </property>
  <property fmtid="{D5CDD505-2E9C-101B-9397-08002B2CF9AE}" pid="3" name="KSOProductBuildVer">
    <vt:lpwstr>2052-11.1.0.12155</vt:lpwstr>
  </property>
  <property fmtid="{D5CDD505-2E9C-101B-9397-08002B2CF9AE}" pid="4" name="_2015_ms_pID_725343">
    <vt:lpwstr>(2)QdQDtLQ0hvcApMF5TkEtxly5tVeA08/vQGOf2ZNa5crrm9vwrTCl5aVxaesCw1wQ5vexsxNB
hTVMdZgPVNoTGCf8mKwPjFTCctXCFAyoemmveuX4wN+v1eLKMVGSI/Xhl1VGhB8kw/KR2ugR
4ppVkj/KsLoav7dYKHoaVtVAOglMC8xYud6UJsZbwlpVb59EnCdiT0q6Yp4qlhpX7wbqw8qu
30HOnRG3CIRM4/G17F</vt:lpwstr>
  </property>
  <property fmtid="{D5CDD505-2E9C-101B-9397-08002B2CF9AE}" pid="5" name="_2015_ms_pID_7253431">
    <vt:lpwstr>Q8qVyRJ9UGO7L4F1HJnEZm6RofY8S9+ro4P4DkbDK7a9g9WiU8tgGy
42N6ARxbcduZg96o1MRwQonzZBmhP1qsJvEiOvS8VOCCg7smBz32+2Y/bKJbSEL36GXhcEYn
v+jR+yGOwgskSFb2JyDOOqkiFnkvozMzJShUdzwStnamAedAepNy3SOO9yi4bPPz1wA=</vt:lpwstr>
  </property>
</Properties>
</file>