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heme/theme2.xml" ContentType="application/vnd.openxmlformats-officedocument.them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854" r:id="rId4"/>
    <p:sldId id="851" r:id="rId5"/>
    <p:sldId id="852" r:id="rId6"/>
    <p:sldId id="855" r:id="rId7"/>
    <p:sldId id="857" r:id="rId8"/>
    <p:sldId id="858" r:id="rId9"/>
    <p:sldId id="860" r:id="rId10"/>
    <p:sldId id="866" r:id="rId11"/>
    <p:sldId id="867" r:id="rId12"/>
    <p:sldId id="862" r:id="rId13"/>
    <p:sldId id="861" r:id="rId14"/>
    <p:sldId id="868" r:id="rId15"/>
    <p:sldId id="869" r:id="rId16"/>
    <p:sldId id="870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DFF4"/>
    <a:srgbClr val="36A9E3"/>
    <a:srgbClr val="5AB0D8"/>
    <a:srgbClr val="A5D7F2"/>
    <a:srgbClr val="FFD8B1"/>
    <a:srgbClr val="FFE5CB"/>
    <a:srgbClr val="FFF0E1"/>
    <a:srgbClr val="445185"/>
    <a:srgbClr val="6EAAC6"/>
    <a:srgbClr val="3B87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94674"/>
  </p:normalViewPr>
  <p:slideViewPr>
    <p:cSldViewPr snapToGrid="0">
      <p:cViewPr varScale="1">
        <p:scale>
          <a:sx n="124" d="100"/>
          <a:sy n="124" d="100"/>
        </p:scale>
        <p:origin x="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C20CB-3250-4EB1-88FD-D95887C63C53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F1ADF-B09C-4EA2-B027-1DD176C989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9.xml"/><Relationship Id="rId7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9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8.xml"/><Relationship Id="rId7" Type="http://schemas.openxmlformats.org/officeDocument/2006/relationships/image" Target="../media/image6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tags" Target="../tags/tag32.xml"/><Relationship Id="rId18" Type="http://schemas.openxmlformats.org/officeDocument/2006/relationships/image" Target="../media/image6.png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tags" Target="../tags/tag31.xml"/><Relationship Id="rId17" Type="http://schemas.openxmlformats.org/officeDocument/2006/relationships/image" Target="../media/image2.png"/><Relationship Id="rId2" Type="http://schemas.openxmlformats.org/officeDocument/2006/relationships/tags" Target="../tags/tag21.xml"/><Relationship Id="rId16" Type="http://schemas.openxmlformats.org/officeDocument/2006/relationships/image" Target="../media/image5.png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5" Type="http://schemas.openxmlformats.org/officeDocument/2006/relationships/tags" Target="../tags/tag24.xml"/><Relationship Id="rId15" Type="http://schemas.openxmlformats.org/officeDocument/2006/relationships/image" Target="../media/image10.png"/><Relationship Id="rId10" Type="http://schemas.openxmlformats.org/officeDocument/2006/relationships/tags" Target="../tags/tag29.xml"/><Relationship Id="rId19" Type="http://schemas.openxmlformats.org/officeDocument/2006/relationships/image" Target="../media/image7.png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756920" y="2160905"/>
            <a:ext cx="6134735" cy="1325880"/>
          </a:xfrm>
        </p:spPr>
        <p:txBody>
          <a:bodyPr/>
          <a:lstStyle>
            <a:lvl1pPr>
              <a:def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r>
              <a:rPr lang="zh-CN" altLang="en-US"/>
              <a:t>单击此处编辑</a:t>
            </a:r>
            <a:br>
              <a:rPr lang="zh-CN" altLang="en-US"/>
            </a:br>
            <a:r>
              <a:rPr lang="zh-CN" altLang="en-US"/>
              <a:t>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8200" y="534670"/>
            <a:ext cx="1807845" cy="608965"/>
          </a:xfrm>
          <a:prstGeom prst="rect">
            <a:avLst/>
          </a:prstGeom>
        </p:spPr>
      </p:pic>
      <p:sp>
        <p:nvSpPr>
          <p:cNvPr id="6" name="副标题 5"/>
          <p:cNvSpPr>
            <a:spLocks noGrp="1"/>
          </p:cNvSpPr>
          <p:nvPr>
            <p:ph type="subTitle" idx="1"/>
          </p:nvPr>
        </p:nvSpPr>
        <p:spPr>
          <a:xfrm>
            <a:off x="756920" y="3779520"/>
            <a:ext cx="6135370" cy="866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4">
            <a:alphaModFix amt="23000"/>
          </a:blip>
          <a:stretch>
            <a:fillRect/>
          </a:stretch>
        </p:blipFill>
        <p:spPr>
          <a:xfrm>
            <a:off x="3669665" y="-635"/>
            <a:ext cx="8421370" cy="6858000"/>
          </a:xfrm>
          <a:prstGeom prst="rect">
            <a:avLst/>
          </a:prstGeom>
        </p:spPr>
      </p:pic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38160" y="2495550"/>
            <a:ext cx="3727450" cy="4387215"/>
          </a:xfrm>
          <a:prstGeom prst="rect">
            <a:avLst/>
          </a:prstGeom>
        </p:spPr>
      </p:pic>
      <p:sp>
        <p:nvSpPr>
          <p:cNvPr id="8" name="内容占位符 7"/>
          <p:cNvSpPr>
            <a:spLocks noGrp="1"/>
          </p:cNvSpPr>
          <p:nvPr>
            <p:ph idx="13"/>
          </p:nvPr>
        </p:nvSpPr>
        <p:spPr>
          <a:xfrm>
            <a:off x="838200" y="561340"/>
            <a:ext cx="6901815" cy="561594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23" name="图片 22" descr="小O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33100" y="3560445"/>
            <a:ext cx="547370" cy="6172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9" name="椭圆 8"/>
          <p:cNvSpPr/>
          <p:nvPr userDrawn="1">
            <p:custDataLst>
              <p:tags r:id="rId2"/>
            </p:custDataLst>
          </p:nvPr>
        </p:nvSpPr>
        <p:spPr>
          <a:xfrm rot="5400000">
            <a:off x="1524000" y="154686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>
            <p:custDataLst>
              <p:tags r:id="rId3"/>
            </p:custDataLst>
          </p:nvPr>
        </p:nvSpPr>
        <p:spPr>
          <a:xfrm rot="19860000">
            <a:off x="7407275" y="5708015"/>
            <a:ext cx="220345" cy="220345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16E5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片 39" descr="山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352915" y="5782310"/>
            <a:ext cx="3825875" cy="1066165"/>
          </a:xfrm>
          <a:prstGeom prst="rect">
            <a:avLst/>
          </a:prstGeom>
        </p:spPr>
      </p:pic>
      <p:pic>
        <p:nvPicPr>
          <p:cNvPr id="41" name="图片 40" descr="山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flipH="1">
            <a:off x="635" y="4455160"/>
            <a:ext cx="2573020" cy="2484755"/>
          </a:xfrm>
          <a:prstGeom prst="rect">
            <a:avLst/>
          </a:prstGeom>
        </p:spPr>
      </p:pic>
      <p:sp>
        <p:nvSpPr>
          <p:cNvPr id="6" name="椭圆 5"/>
          <p:cNvSpPr/>
          <p:nvPr userDrawn="1">
            <p:custDataLst>
              <p:tags r:id="rId5"/>
            </p:custDataLst>
          </p:nvPr>
        </p:nvSpPr>
        <p:spPr>
          <a:xfrm rot="15300000">
            <a:off x="11108690" y="208153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pic>
        <p:nvPicPr>
          <p:cNvPr id="14" name="图片 13" descr="山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01355" y="5865495"/>
            <a:ext cx="3562350" cy="992505"/>
          </a:xfrm>
          <a:prstGeom prst="rect">
            <a:avLst/>
          </a:prstGeom>
        </p:spPr>
      </p:pic>
      <p:pic>
        <p:nvPicPr>
          <p:cNvPr id="20" name="图片 19" descr="山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8485" y="4309110"/>
            <a:ext cx="1453515" cy="25488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rcRect r="57922" b="63188"/>
          <a:stretch>
            <a:fillRect/>
          </a:stretch>
        </p:blipFill>
        <p:spPr>
          <a:xfrm>
            <a:off x="9862820" y="4866005"/>
            <a:ext cx="1934845" cy="1991995"/>
          </a:xfrm>
          <a:prstGeom prst="rect">
            <a:avLst/>
          </a:prstGeom>
        </p:spPr>
      </p:pic>
      <p:pic>
        <p:nvPicPr>
          <p:cNvPr id="42" name="图片 41" descr="山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104775" y="5579110"/>
            <a:ext cx="3269615" cy="21659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45185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rgbClr val="44518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7" name="图片 6" descr="山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2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>
            <p:custDataLst>
              <p:tags r:id="rId3"/>
            </p:custDataLst>
          </p:nvPr>
        </p:nvSpPr>
        <p:spPr>
          <a:xfrm rot="5400000">
            <a:off x="7940040" y="365125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>
            <p:custDataLst>
              <p:tags r:id="rId4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0"/>
          <p:cNvSpPr/>
          <p:nvPr userDrawn="1">
            <p:custDataLst>
              <p:tags r:id="rId1"/>
            </p:custDataLst>
          </p:nvPr>
        </p:nvSpPr>
        <p:spPr>
          <a:xfrm>
            <a:off x="1011945" y="3774594"/>
            <a:ext cx="26720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微信公众号：开源社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视频号：开源社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新浪微博：开源社</a:t>
            </a:r>
          </a:p>
          <a:p>
            <a:pPr algn="l">
              <a:lnSpc>
                <a:spcPct val="150000"/>
              </a:lnSpc>
            </a:pP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站：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KAIYUANSHE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0" name="Rectangle 50"/>
          <p:cNvSpPr/>
          <p:nvPr userDrawn="1">
            <p:custDataLst>
              <p:tags r:id="rId2"/>
            </p:custDataLst>
          </p:nvPr>
        </p:nvSpPr>
        <p:spPr>
          <a:xfrm>
            <a:off x="4531809" y="3774594"/>
            <a:ext cx="24053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简书：开源社</a:t>
            </a:r>
          </a:p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头条：开源社</a:t>
            </a: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Facebook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en-US" altLang="zh-CN" sz="1400" kern="1700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KaiyuansheChina</a:t>
            </a:r>
            <a:endParaRPr lang="en-US" altLang="zh-CN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Twitter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：开源社</a:t>
            </a: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8078470" y="3173095"/>
            <a:ext cx="1470025" cy="2292130"/>
            <a:chOff x="15532" y="5341"/>
            <a:chExt cx="2488" cy="3878"/>
          </a:xfrm>
        </p:grpSpPr>
        <p:sp>
          <p:nvSpPr>
            <p:cNvPr id="5" name="矩形 4"/>
            <p:cNvSpPr/>
            <p:nvPr>
              <p:custDataLst>
                <p:tags r:id="rId10"/>
              </p:custDataLst>
            </p:nvPr>
          </p:nvSpPr>
          <p:spPr>
            <a:xfrm>
              <a:off x="15583" y="6358"/>
              <a:ext cx="2371" cy="2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11"/>
              </p:custDataLst>
            </p:nvPr>
          </p:nvSpPr>
          <p:spPr>
            <a:xfrm>
              <a:off x="15532" y="8804"/>
              <a:ext cx="2488" cy="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rgbClr val="445185"/>
                  </a:solidFill>
                  <a:latin typeface="黑体" panose="02010609060101010101" charset="-122"/>
                  <a:ea typeface="黑体" panose="02010609060101010101" charset="-122"/>
                </a:rPr>
                <a:t>扫码关注开源社公众号</a:t>
              </a:r>
            </a:p>
          </p:txBody>
        </p:sp>
        <p:pic>
          <p:nvPicPr>
            <p:cNvPr id="38" name="图片 37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2" y="6380"/>
              <a:ext cx="2334" cy="2334"/>
            </a:xfrm>
            <a:prstGeom prst="rect">
              <a:avLst/>
            </a:prstGeom>
          </p:spPr>
        </p:pic>
        <p:pic>
          <p:nvPicPr>
            <p:cNvPr id="14" name="图片 13" descr="小O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 rot="20940000">
              <a:off x="16312" y="5341"/>
              <a:ext cx="980" cy="1105"/>
            </a:xfrm>
            <a:prstGeom prst="rect">
              <a:avLst/>
            </a:prstGeom>
          </p:spPr>
        </p:pic>
      </p:grp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4"/>
            </p:custDataLst>
          </p:nvPr>
        </p:nvSpPr>
        <p:spPr>
          <a:xfrm rot="1980000">
            <a:off x="7983220" y="1541780"/>
            <a:ext cx="300355" cy="306705"/>
          </a:xfrm>
          <a:prstGeom prst="ellipse">
            <a:avLst/>
          </a:prstGeom>
          <a:gradFill>
            <a:gsLst>
              <a:gs pos="10000">
                <a:srgbClr val="A5D7F2"/>
              </a:gs>
              <a:gs pos="84000">
                <a:srgbClr val="36A9E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 userDrawn="1">
            <p:custDataLst>
              <p:tags r:id="rId5"/>
            </p:custDataLst>
          </p:nvPr>
        </p:nvSpPr>
        <p:spPr>
          <a:xfrm rot="15300000">
            <a:off x="11022330" y="2157730"/>
            <a:ext cx="292100" cy="292100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山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-706755" y="5791835"/>
            <a:ext cx="3825875" cy="1066165"/>
          </a:xfrm>
          <a:prstGeom prst="rect">
            <a:avLst/>
          </a:prstGeom>
        </p:spPr>
      </p:pic>
      <p:sp>
        <p:nvSpPr>
          <p:cNvPr id="15" name="椭圆 14"/>
          <p:cNvSpPr/>
          <p:nvPr userDrawn="1">
            <p:custDataLst>
              <p:tags r:id="rId7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 descr="山2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9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>
          <a:xfrm>
            <a:off x="1012190" y="830580"/>
            <a:ext cx="5925820" cy="246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99A3A-7869-41F2-BAD1-8578154A79BE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5" name="文本框 24"/>
          <p:cNvSpPr txBox="1"/>
          <p:nvPr userDrawn="1">
            <p:custDataLst>
              <p:tags r:id="rId9"/>
            </p:custDataLst>
          </p:nvPr>
        </p:nvSpPr>
        <p:spPr>
          <a:xfrm>
            <a:off x="3466187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第八届中国开源年会</a:t>
            </a:r>
          </a:p>
        </p:txBody>
      </p:sp>
      <p:sp>
        <p:nvSpPr>
          <p:cNvPr id="26" name="文本框 25"/>
          <p:cNvSpPr txBox="1"/>
          <p:nvPr userDrawn="1">
            <p:custDataLst>
              <p:tags r:id="rId10"/>
            </p:custDataLst>
          </p:nvPr>
        </p:nvSpPr>
        <p:spPr>
          <a:xfrm>
            <a:off x="583692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开源：川流不息、山海相映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gif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tiff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tif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tiff"/><Relationship Id="rId11" Type="http://schemas.openxmlformats.org/officeDocument/2006/relationships/image" Target="../media/image69.tiff"/><Relationship Id="rId5" Type="http://schemas.openxmlformats.org/officeDocument/2006/relationships/image" Target="../media/image63.png"/><Relationship Id="rId10" Type="http://schemas.openxmlformats.org/officeDocument/2006/relationships/image" Target="../media/image68.tiff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openxmlformats.org/officeDocument/2006/relationships/tags" Target="../tags/tag36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10" Type="http://schemas.openxmlformats.org/officeDocument/2006/relationships/image" Target="../media/image73.png"/><Relationship Id="rId4" Type="http://schemas.openxmlformats.org/officeDocument/2006/relationships/tags" Target="../tags/tag37.xml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tiff"/><Relationship Id="rId18" Type="http://schemas.openxmlformats.org/officeDocument/2006/relationships/image" Target="../media/image27.png"/><Relationship Id="rId26" Type="http://schemas.openxmlformats.org/officeDocument/2006/relationships/image" Target="../media/image35.tiff"/><Relationship Id="rId39" Type="http://schemas.openxmlformats.org/officeDocument/2006/relationships/image" Target="../media/image48.png"/><Relationship Id="rId21" Type="http://schemas.openxmlformats.org/officeDocument/2006/relationships/image" Target="../media/image30.svg"/><Relationship Id="rId34" Type="http://schemas.openxmlformats.org/officeDocument/2006/relationships/image" Target="../media/image43.tiff"/><Relationship Id="rId7" Type="http://schemas.openxmlformats.org/officeDocument/2006/relationships/image" Target="../media/image16.png"/><Relationship Id="rId12" Type="http://schemas.openxmlformats.org/officeDocument/2006/relationships/image" Target="../media/image21.tiff"/><Relationship Id="rId17" Type="http://schemas.openxmlformats.org/officeDocument/2006/relationships/image" Target="../media/image26.jpg"/><Relationship Id="rId25" Type="http://schemas.openxmlformats.org/officeDocument/2006/relationships/image" Target="../media/image34.tiff"/><Relationship Id="rId33" Type="http://schemas.openxmlformats.org/officeDocument/2006/relationships/image" Target="../media/image42.tiff"/><Relationship Id="rId38" Type="http://schemas.openxmlformats.org/officeDocument/2006/relationships/image" Target="../media/image47.png"/><Relationship Id="rId2" Type="http://schemas.openxmlformats.org/officeDocument/2006/relationships/image" Target="../media/image11.png"/><Relationship Id="rId16" Type="http://schemas.openxmlformats.org/officeDocument/2006/relationships/image" Target="../media/image25.tiff"/><Relationship Id="rId20" Type="http://schemas.openxmlformats.org/officeDocument/2006/relationships/image" Target="../media/image29.png"/><Relationship Id="rId29" Type="http://schemas.openxmlformats.org/officeDocument/2006/relationships/image" Target="../media/image38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20.tiff"/><Relationship Id="rId24" Type="http://schemas.openxmlformats.org/officeDocument/2006/relationships/image" Target="../media/image33.png"/><Relationship Id="rId32" Type="http://schemas.openxmlformats.org/officeDocument/2006/relationships/image" Target="../media/image41.tiff"/><Relationship Id="rId37" Type="http://schemas.openxmlformats.org/officeDocument/2006/relationships/image" Target="../media/image46.png"/><Relationship Id="rId40" Type="http://schemas.openxmlformats.org/officeDocument/2006/relationships/image" Target="../media/image49.png"/><Relationship Id="rId5" Type="http://schemas.openxmlformats.org/officeDocument/2006/relationships/image" Target="../media/image14.png"/><Relationship Id="rId15" Type="http://schemas.openxmlformats.org/officeDocument/2006/relationships/image" Target="../media/image24.tiff"/><Relationship Id="rId23" Type="http://schemas.openxmlformats.org/officeDocument/2006/relationships/image" Target="../media/image32.png"/><Relationship Id="rId28" Type="http://schemas.openxmlformats.org/officeDocument/2006/relationships/image" Target="../media/image37.tiff"/><Relationship Id="rId36" Type="http://schemas.openxmlformats.org/officeDocument/2006/relationships/image" Target="../media/image45.png"/><Relationship Id="rId10" Type="http://schemas.openxmlformats.org/officeDocument/2006/relationships/image" Target="../media/image19.svg"/><Relationship Id="rId19" Type="http://schemas.openxmlformats.org/officeDocument/2006/relationships/image" Target="../media/image28.svg"/><Relationship Id="rId31" Type="http://schemas.openxmlformats.org/officeDocument/2006/relationships/image" Target="../media/image40.tiff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tiff"/><Relationship Id="rId22" Type="http://schemas.openxmlformats.org/officeDocument/2006/relationships/image" Target="../media/image31.png"/><Relationship Id="rId27" Type="http://schemas.openxmlformats.org/officeDocument/2006/relationships/image" Target="../media/image36.tiff"/><Relationship Id="rId30" Type="http://schemas.openxmlformats.org/officeDocument/2006/relationships/image" Target="../media/image39.tiff"/><Relationship Id="rId35" Type="http://schemas.openxmlformats.org/officeDocument/2006/relationships/image" Target="../media/image44.png"/><Relationship Id="rId8" Type="http://schemas.openxmlformats.org/officeDocument/2006/relationships/image" Target="../media/image17.tiff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Apache RocketMQ</a:t>
            </a: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在阿里巴巴的大规模实践</a:t>
            </a:r>
          </a:p>
        </p:txBody>
      </p:sp>
      <p:sp>
        <p:nvSpPr>
          <p:cNvPr id="14" name="副标题 13"/>
          <p:cNvSpPr>
            <a:spLocks noGrp="1"/>
          </p:cNvSpPr>
          <p:nvPr>
            <p:ph type="subTitle" idx="4294967295"/>
          </p:nvPr>
        </p:nvSpPr>
        <p:spPr>
          <a:xfrm>
            <a:off x="756920" y="3799840"/>
            <a:ext cx="6416040" cy="482600"/>
          </a:xfrm>
        </p:spPr>
        <p:txBody>
          <a:bodyPr>
            <a:normAutofit/>
          </a:bodyPr>
          <a:lstStyle/>
          <a:p>
            <a:pPr algn="l"/>
            <a:r>
              <a:rPr lang="zh-CN" altLang="en-US" b="1" dirty="0">
                <a:solidFill>
                  <a:srgbClr val="363E7D"/>
                </a:solidFill>
                <a:cs typeface="黑体" panose="02010609060101010101" charset="-122"/>
              </a:rPr>
              <a:t>周礼</a:t>
            </a:r>
            <a: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r>
              <a:rPr lang="zh-CN" altLang="en-US" b="1" dirty="0">
                <a:solidFill>
                  <a:srgbClr val="363E7D"/>
                </a:solidFill>
                <a:cs typeface="黑体" panose="02010609060101010101" charset="-122"/>
              </a:rPr>
              <a:t>阿里云</a:t>
            </a:r>
            <a:endParaRPr lang="zh-CN" altLang="en-US" b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578318" y="419102"/>
            <a:ext cx="7425250" cy="618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业务消息处理和服务能力</a:t>
            </a:r>
          </a:p>
        </p:txBody>
      </p:sp>
      <p:cxnSp>
        <p:nvCxnSpPr>
          <p:cNvPr id="2" name="直线连接符 1">
            <a:extLst>
              <a:ext uri="{FF2B5EF4-FFF2-40B4-BE49-F238E27FC236}">
                <a16:creationId xmlns:a16="http://schemas.microsoft.com/office/drawing/2014/main" id="{4376F999-33B3-C03F-4A82-2A9F55D3D7FB}"/>
              </a:ext>
            </a:extLst>
          </p:cNvPr>
          <p:cNvCxnSpPr>
            <a:cxnSpLocks/>
          </p:cNvCxnSpPr>
          <p:nvPr/>
        </p:nvCxnSpPr>
        <p:spPr>
          <a:xfrm>
            <a:off x="2282816" y="1297334"/>
            <a:ext cx="0" cy="4887709"/>
          </a:xfrm>
          <a:prstGeom prst="line">
            <a:avLst/>
          </a:prstGeom>
          <a:noFill/>
          <a:ln w="25400" cap="flat">
            <a:solidFill>
              <a:srgbClr val="FFE5CB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圆角矩形 2">
            <a:extLst>
              <a:ext uri="{FF2B5EF4-FFF2-40B4-BE49-F238E27FC236}">
                <a16:creationId xmlns:a16="http://schemas.microsoft.com/office/drawing/2014/main" id="{459E7B10-CA4C-9C75-915F-FBAA5730F9AA}"/>
              </a:ext>
            </a:extLst>
          </p:cNvPr>
          <p:cNvSpPr/>
          <p:nvPr/>
        </p:nvSpPr>
        <p:spPr>
          <a:xfrm>
            <a:off x="539306" y="1533637"/>
            <a:ext cx="1560934" cy="541431"/>
          </a:xfrm>
          <a:prstGeom prst="roundRect">
            <a:avLst/>
          </a:prstGeom>
          <a:solidFill>
            <a:srgbClr val="F66A02"/>
          </a:solidFill>
          <a:ln w="25400" cap="flat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消费订阅</a:t>
            </a:r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646C7F63-E94F-7D13-9D2F-1D6ED715BCC4}"/>
              </a:ext>
            </a:extLst>
          </p:cNvPr>
          <p:cNvSpPr/>
          <p:nvPr/>
        </p:nvSpPr>
        <p:spPr>
          <a:xfrm>
            <a:off x="590170" y="2320551"/>
            <a:ext cx="1459205" cy="42362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分布式集群消费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4A5B3474-0B68-314E-9E65-20B229C3DBB6}"/>
              </a:ext>
            </a:extLst>
          </p:cNvPr>
          <p:cNvSpPr/>
          <p:nvPr/>
        </p:nvSpPr>
        <p:spPr>
          <a:xfrm>
            <a:off x="590170" y="2919962"/>
            <a:ext cx="1459205" cy="42362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广播消费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AE8DCCC1-24EF-4BD2-70F7-39131E848E87}"/>
              </a:ext>
            </a:extLst>
          </p:cNvPr>
          <p:cNvSpPr/>
          <p:nvPr/>
        </p:nvSpPr>
        <p:spPr>
          <a:xfrm>
            <a:off x="590170" y="3519372"/>
            <a:ext cx="1459205" cy="42362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基于 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Tag</a:t>
            </a: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过滤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E4AE3B05-BD7C-E86C-D3F7-26ED80F1DF5A}"/>
              </a:ext>
            </a:extLst>
          </p:cNvPr>
          <p:cNvSpPr/>
          <p:nvPr/>
        </p:nvSpPr>
        <p:spPr>
          <a:xfrm>
            <a:off x="590169" y="4118783"/>
            <a:ext cx="1459205" cy="42362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基于 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SQL</a:t>
            </a: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过滤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A0215DEC-AEF5-0B86-D4FB-1B7FB7485DD2}"/>
              </a:ext>
            </a:extLst>
          </p:cNvPr>
          <p:cNvSpPr/>
          <p:nvPr/>
        </p:nvSpPr>
        <p:spPr>
          <a:xfrm>
            <a:off x="3576473" y="1533637"/>
            <a:ext cx="1560934" cy="54143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5400" cap="flat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全球消息路由</a:t>
            </a:r>
            <a:endParaRPr lang="zh-CN" altLang="en-US" sz="1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0088F26A-4BAA-3236-DBEC-587D43C93378}"/>
              </a:ext>
            </a:extLst>
          </p:cNvPr>
          <p:cNvSpPr/>
          <p:nvPr/>
        </p:nvSpPr>
        <p:spPr>
          <a:xfrm>
            <a:off x="6913328" y="1533637"/>
            <a:ext cx="1560934" cy="541431"/>
          </a:xfrm>
          <a:prstGeom prst="roundRect">
            <a:avLst/>
          </a:prstGeom>
          <a:solidFill>
            <a:srgbClr val="25AE61"/>
          </a:solidFill>
          <a:ln w="25400" cap="flat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消息治理</a:t>
            </a:r>
            <a:endParaRPr lang="zh-CN" altLang="en-US" sz="1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</p:txBody>
      </p:sp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38D362BB-7C36-1021-25B7-9854B578489E}"/>
              </a:ext>
            </a:extLst>
          </p:cNvPr>
          <p:cNvCxnSpPr>
            <a:cxnSpLocks/>
          </p:cNvCxnSpPr>
          <p:nvPr/>
        </p:nvCxnSpPr>
        <p:spPr>
          <a:xfrm>
            <a:off x="6639008" y="1297334"/>
            <a:ext cx="0" cy="4887709"/>
          </a:xfrm>
          <a:prstGeom prst="line">
            <a:avLst/>
          </a:prstGeom>
          <a:noFill/>
          <a:ln w="25400" cap="flat">
            <a:solidFill>
              <a:srgbClr val="FFE5CB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7CD8BBC2-52AF-0186-E749-6A60F66394D6}"/>
              </a:ext>
            </a:extLst>
          </p:cNvPr>
          <p:cNvSpPr/>
          <p:nvPr/>
        </p:nvSpPr>
        <p:spPr>
          <a:xfrm>
            <a:off x="6949483" y="4788940"/>
            <a:ext cx="1459205" cy="42362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重试消息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</p:txBody>
      </p:sp>
      <p:sp>
        <p:nvSpPr>
          <p:cNvPr id="30" name="圆角矩形 29">
            <a:extLst>
              <a:ext uri="{FF2B5EF4-FFF2-40B4-BE49-F238E27FC236}">
                <a16:creationId xmlns:a16="http://schemas.microsoft.com/office/drawing/2014/main" id="{8F14DBB7-743D-ABD9-F057-81AF9B9EB548}"/>
              </a:ext>
            </a:extLst>
          </p:cNvPr>
          <p:cNvSpPr/>
          <p:nvPr/>
        </p:nvSpPr>
        <p:spPr>
          <a:xfrm>
            <a:off x="6941274" y="4172073"/>
            <a:ext cx="1459205" cy="42362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消息回放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</p:txBody>
      </p:sp>
      <p:sp>
        <p:nvSpPr>
          <p:cNvPr id="31" name="圆角矩形 30">
            <a:extLst>
              <a:ext uri="{FF2B5EF4-FFF2-40B4-BE49-F238E27FC236}">
                <a16:creationId xmlns:a16="http://schemas.microsoft.com/office/drawing/2014/main" id="{AE88352D-7846-5995-FD27-DB20C1DB320C}"/>
              </a:ext>
            </a:extLst>
          </p:cNvPr>
          <p:cNvSpPr/>
          <p:nvPr/>
        </p:nvSpPr>
        <p:spPr>
          <a:xfrm>
            <a:off x="6941274" y="3554899"/>
            <a:ext cx="1459205" cy="42362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实例限流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</p:txBody>
      </p:sp>
      <p:sp>
        <p:nvSpPr>
          <p:cNvPr id="32" name="圆角矩形 31">
            <a:extLst>
              <a:ext uri="{FF2B5EF4-FFF2-40B4-BE49-F238E27FC236}">
                <a16:creationId xmlns:a16="http://schemas.microsoft.com/office/drawing/2014/main" id="{823F64AF-BE5B-ACA8-65B3-5D2D43088AFF}"/>
              </a:ext>
            </a:extLst>
          </p:cNvPr>
          <p:cNvSpPr/>
          <p:nvPr/>
        </p:nvSpPr>
        <p:spPr>
          <a:xfrm>
            <a:off x="6941275" y="2320551"/>
            <a:ext cx="1459205" cy="42362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访问控制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</p:txBody>
      </p:sp>
      <p:sp>
        <p:nvSpPr>
          <p:cNvPr id="33" name="圆角矩形 32">
            <a:extLst>
              <a:ext uri="{FF2B5EF4-FFF2-40B4-BE49-F238E27FC236}">
                <a16:creationId xmlns:a16="http://schemas.microsoft.com/office/drawing/2014/main" id="{18067A43-2C59-4DC5-F66F-A62864C0457A}"/>
              </a:ext>
            </a:extLst>
          </p:cNvPr>
          <p:cNvSpPr/>
          <p:nvPr/>
        </p:nvSpPr>
        <p:spPr>
          <a:xfrm>
            <a:off x="6941274" y="2937725"/>
            <a:ext cx="1459205" cy="42362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命名空间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BBFFE679-6A77-2AAE-B22A-6467B1EFB5E0}"/>
              </a:ext>
            </a:extLst>
          </p:cNvPr>
          <p:cNvSpPr/>
          <p:nvPr/>
        </p:nvSpPr>
        <p:spPr>
          <a:xfrm>
            <a:off x="9664711" y="1533637"/>
            <a:ext cx="1560934" cy="541431"/>
          </a:xfrm>
          <a:prstGeom prst="roundRect">
            <a:avLst/>
          </a:prstGeom>
          <a:solidFill>
            <a:schemeClr val="accent6"/>
          </a:solidFill>
          <a:ln w="25400" cap="flat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服务能力</a:t>
            </a:r>
            <a:endParaRPr lang="zh-CN" altLang="en-US" sz="1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</p:txBody>
      </p:sp>
      <p:cxnSp>
        <p:nvCxnSpPr>
          <p:cNvPr id="35" name="直线连接符 34">
            <a:extLst>
              <a:ext uri="{FF2B5EF4-FFF2-40B4-BE49-F238E27FC236}">
                <a16:creationId xmlns:a16="http://schemas.microsoft.com/office/drawing/2014/main" id="{E371A6E4-D487-31CB-23CB-E072A5A19959}"/>
              </a:ext>
            </a:extLst>
          </p:cNvPr>
          <p:cNvCxnSpPr>
            <a:cxnSpLocks/>
          </p:cNvCxnSpPr>
          <p:nvPr/>
        </p:nvCxnSpPr>
        <p:spPr>
          <a:xfrm>
            <a:off x="8779179" y="1297334"/>
            <a:ext cx="0" cy="4887709"/>
          </a:xfrm>
          <a:prstGeom prst="line">
            <a:avLst/>
          </a:prstGeom>
          <a:noFill/>
          <a:ln w="25400" cap="flat">
            <a:solidFill>
              <a:srgbClr val="FFE5CB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圆角矩形 35">
            <a:extLst>
              <a:ext uri="{FF2B5EF4-FFF2-40B4-BE49-F238E27FC236}">
                <a16:creationId xmlns:a16="http://schemas.microsoft.com/office/drawing/2014/main" id="{88884308-CB16-9C8B-44CE-25E36C10D2C2}"/>
              </a:ext>
            </a:extLst>
          </p:cNvPr>
          <p:cNvSpPr/>
          <p:nvPr/>
        </p:nvSpPr>
        <p:spPr>
          <a:xfrm>
            <a:off x="6941273" y="5393206"/>
            <a:ext cx="1459205" cy="42362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海量堆积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1BE3D0AB-B6CD-33C7-36CA-2BBFC208F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1437" y="2501221"/>
            <a:ext cx="590194" cy="59019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3C030-5C00-4801-8081-1E6FB7948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1437" y="3791229"/>
            <a:ext cx="590194" cy="615854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38CE4557-8E12-68A4-CD5E-9D7665A62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1437" y="4985429"/>
            <a:ext cx="590191" cy="615852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72E22A7D-3F0E-BB1D-E366-F1F133912A90}"/>
              </a:ext>
            </a:extLst>
          </p:cNvPr>
          <p:cNvSpPr txBox="1"/>
          <p:nvPr/>
        </p:nvSpPr>
        <p:spPr>
          <a:xfrm>
            <a:off x="9038381" y="3176135"/>
            <a:ext cx="436017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高可用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E426F3CB-1E9F-0FED-D401-89D3BEAA4C0B}"/>
              </a:ext>
            </a:extLst>
          </p:cNvPr>
          <p:cNvSpPr txBox="1"/>
          <p:nvPr/>
        </p:nvSpPr>
        <p:spPr>
          <a:xfrm>
            <a:off x="9038382" y="4483330"/>
            <a:ext cx="436017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高性能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5107A718-F854-9A28-F5CF-004D7CBF1D4F}"/>
              </a:ext>
            </a:extLst>
          </p:cNvPr>
          <p:cNvSpPr txBox="1"/>
          <p:nvPr/>
        </p:nvSpPr>
        <p:spPr>
          <a:xfrm>
            <a:off x="9038382" y="5647299"/>
            <a:ext cx="436017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低延迟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07AF5B1E-1B81-359F-82A8-0AD805913AAF}"/>
              </a:ext>
            </a:extLst>
          </p:cNvPr>
          <p:cNvSpPr txBox="1"/>
          <p:nvPr/>
        </p:nvSpPr>
        <p:spPr>
          <a:xfrm>
            <a:off x="9655917" y="2608360"/>
            <a:ext cx="1754511" cy="3590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indent="-171450">
              <a:buFontTx/>
              <a:buChar char="•"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支撑双十一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10</a:t>
            </a: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年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  <a:p>
            <a:pPr indent="-171450">
              <a:buFontTx/>
              <a:buChar char="•"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可用性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99.95%</a:t>
            </a: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，可靠性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8</a:t>
            </a: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个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9</a:t>
            </a:r>
            <a:endParaRPr lang="zh-CN" altLang="en-US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90BFA08C-88D2-DCC8-F606-6709F66C4632}"/>
              </a:ext>
            </a:extLst>
          </p:cNvPr>
          <p:cNvSpPr txBox="1"/>
          <p:nvPr/>
        </p:nvSpPr>
        <p:spPr>
          <a:xfrm>
            <a:off x="9655917" y="3862302"/>
            <a:ext cx="1754511" cy="5129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indent="-171450">
              <a:buFontTx/>
              <a:buChar char="•"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双 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11 </a:t>
            </a: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消息收发 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TPS </a:t>
            </a: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峰值过亿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-171450">
              <a:buFontTx/>
              <a:buChar char="•"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日消息收发总量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3</a:t>
            </a: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万亿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690FD39D-CDF6-6EAB-5A8B-C93E2E910C3C}"/>
              </a:ext>
            </a:extLst>
          </p:cNvPr>
          <p:cNvSpPr txBox="1"/>
          <p:nvPr/>
        </p:nvSpPr>
        <p:spPr>
          <a:xfrm>
            <a:off x="9655918" y="5006246"/>
            <a:ext cx="1754509" cy="8207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indent="-171450">
              <a:buFontTx/>
              <a:buChar char="•"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双 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11 </a:t>
            </a: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万亿级数据，消息发送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99.996%</a:t>
            </a: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毫秒级响应</a:t>
            </a:r>
          </a:p>
          <a:p>
            <a:pPr indent="-171450">
              <a:buFontTx/>
              <a:buChar char="•"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消息发布平均响应时间不超过 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3 </a:t>
            </a: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毫秒，最大不超过 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20 </a:t>
            </a: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毫秒；</a:t>
            </a:r>
            <a:endParaRPr lang="zh-CN" altLang="en-US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673856EC-7B55-5D1D-6A92-134B606FC192}"/>
              </a:ext>
            </a:extLst>
          </p:cNvPr>
          <p:cNvSpPr/>
          <p:nvPr/>
        </p:nvSpPr>
        <p:spPr>
          <a:xfrm>
            <a:off x="1026280" y="4795566"/>
            <a:ext cx="811415" cy="1744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/>
            <a:r>
              <a:rPr lang="zh-CN" altLang="en-US" sz="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高订阅比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EB533E7A-BE9F-530B-AAA3-073073024FA7}"/>
              </a:ext>
            </a:extLst>
          </p:cNvPr>
          <p:cNvSpPr/>
          <p:nvPr/>
        </p:nvSpPr>
        <p:spPr>
          <a:xfrm>
            <a:off x="1037819" y="5400800"/>
            <a:ext cx="811415" cy="1744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zh-CN" altLang="en-US" sz="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低投递比</a:t>
            </a:r>
          </a:p>
        </p:txBody>
      </p:sp>
      <p:cxnSp>
        <p:nvCxnSpPr>
          <p:cNvPr id="48" name="直线连接符 47">
            <a:extLst>
              <a:ext uri="{FF2B5EF4-FFF2-40B4-BE49-F238E27FC236}">
                <a16:creationId xmlns:a16="http://schemas.microsoft.com/office/drawing/2014/main" id="{18FE7D77-29E5-9F18-BB0C-C5D8765F41E5}"/>
              </a:ext>
            </a:extLst>
          </p:cNvPr>
          <p:cNvCxnSpPr>
            <a:cxnSpLocks/>
          </p:cNvCxnSpPr>
          <p:nvPr/>
        </p:nvCxnSpPr>
        <p:spPr>
          <a:xfrm>
            <a:off x="790786" y="4552059"/>
            <a:ext cx="0" cy="954438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9" name="直线连接符 48">
            <a:extLst>
              <a:ext uri="{FF2B5EF4-FFF2-40B4-BE49-F238E27FC236}">
                <a16:creationId xmlns:a16="http://schemas.microsoft.com/office/drawing/2014/main" id="{7FD3E637-ABBB-EA8D-184E-9E21B70BA590}"/>
              </a:ext>
            </a:extLst>
          </p:cNvPr>
          <p:cNvCxnSpPr>
            <a:cxnSpLocks/>
          </p:cNvCxnSpPr>
          <p:nvPr/>
        </p:nvCxnSpPr>
        <p:spPr>
          <a:xfrm>
            <a:off x="790786" y="4870438"/>
            <a:ext cx="235494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直线连接符 49">
            <a:extLst>
              <a:ext uri="{FF2B5EF4-FFF2-40B4-BE49-F238E27FC236}">
                <a16:creationId xmlns:a16="http://schemas.microsoft.com/office/drawing/2014/main" id="{A652F3A0-C01F-F467-FC16-5F74A3102D08}"/>
              </a:ext>
            </a:extLst>
          </p:cNvPr>
          <p:cNvCxnSpPr>
            <a:cxnSpLocks/>
          </p:cNvCxnSpPr>
          <p:nvPr/>
        </p:nvCxnSpPr>
        <p:spPr>
          <a:xfrm>
            <a:off x="802325" y="5506497"/>
            <a:ext cx="235494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1" name="矩形 50">
            <a:extLst>
              <a:ext uri="{FF2B5EF4-FFF2-40B4-BE49-F238E27FC236}">
                <a16:creationId xmlns:a16="http://schemas.microsoft.com/office/drawing/2014/main" id="{3A7CA8FC-4BB6-A1DB-7A45-399DAB51C27D}"/>
              </a:ext>
            </a:extLst>
          </p:cNvPr>
          <p:cNvSpPr/>
          <p:nvPr/>
        </p:nvSpPr>
        <p:spPr>
          <a:xfrm>
            <a:off x="2351638" y="4030901"/>
            <a:ext cx="422589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71450">
              <a:buFontTx/>
              <a:buChar char="•"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异地多活 (单元化)，阿里双11异地多活基础架构，为数千应用提供实时消息路由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-171450">
              <a:buFontTx/>
              <a:buChar char="•"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异地灾备</a:t>
            </a:r>
          </a:p>
          <a:p>
            <a:pPr indent="-171450">
              <a:buFontTx/>
              <a:buChar char="•"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提高数据安全性，构建 MQ 异地灾备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-171450">
              <a:buFontTx/>
              <a:buChar char="•"/>
            </a:pP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-171450">
              <a:buFontTx/>
              <a:buChar char="•"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性能高、实时性强、完整的监控链路</a:t>
            </a:r>
          </a:p>
          <a:p>
            <a:pPr indent="-171450">
              <a:buFontTx/>
              <a:buChar char="•"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同地区内通过内网传输，多维度消息路由级别 毫秒级实时同步，横向线性扩展，百万级 TPS 传输能力</a:t>
            </a:r>
          </a:p>
          <a:p>
            <a:endParaRPr lang="zh-CN" altLang="en-US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-171450">
              <a:buFontTx/>
              <a:buChar char="•"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安全可靠</a:t>
            </a:r>
          </a:p>
          <a:p>
            <a:pPr indent="-171450">
              <a:buFontTx/>
              <a:buChar char="•"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支持断点续传，任意节点故障、链路秒级恢复</a:t>
            </a:r>
          </a:p>
        </p:txBody>
      </p:sp>
      <p:pic>
        <p:nvPicPr>
          <p:cNvPr id="52" name="光线动态-black.gif" descr="光线动态-black.gif">
            <a:extLst>
              <a:ext uri="{FF2B5EF4-FFF2-40B4-BE49-F238E27FC236}">
                <a16:creationId xmlns:a16="http://schemas.microsoft.com/office/drawing/2014/main" id="{F5BEC411-5618-07E2-D930-CCE2466A9B26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564534" y="2263197"/>
            <a:ext cx="3820483" cy="167876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1905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668317" y="419102"/>
            <a:ext cx="4153278" cy="618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稳定性建设</a:t>
            </a: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FE191FE9-F5FD-8D1F-EF11-D250F40BA94F}"/>
              </a:ext>
            </a:extLst>
          </p:cNvPr>
          <p:cNvSpPr/>
          <p:nvPr/>
        </p:nvSpPr>
        <p:spPr>
          <a:xfrm>
            <a:off x="701540" y="1341580"/>
            <a:ext cx="1560934" cy="541431"/>
          </a:xfrm>
          <a:prstGeom prst="roundRect">
            <a:avLst/>
          </a:prstGeom>
          <a:solidFill>
            <a:srgbClr val="25AE61"/>
          </a:solidFill>
          <a:ln w="25400" cap="flat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架构开发</a:t>
            </a:r>
            <a:endParaRPr lang="zh-CN" altLang="en-US" sz="1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2A52A49A-2CEF-3032-6C1D-795721511185}"/>
              </a:ext>
            </a:extLst>
          </p:cNvPr>
          <p:cNvSpPr/>
          <p:nvPr/>
        </p:nvSpPr>
        <p:spPr>
          <a:xfrm>
            <a:off x="2685155" y="1341580"/>
            <a:ext cx="1560934" cy="541431"/>
          </a:xfrm>
          <a:prstGeom prst="roundRect">
            <a:avLst/>
          </a:prstGeom>
          <a:solidFill>
            <a:srgbClr val="297FB9"/>
          </a:solidFill>
          <a:ln w="25400" cap="flat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变更管理</a:t>
            </a:r>
            <a:endParaRPr lang="zh-CN" altLang="en-US" sz="1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</p:txBody>
      </p:sp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564144C3-3BB5-F766-954F-DDE7CC7B605B}"/>
              </a:ext>
            </a:extLst>
          </p:cNvPr>
          <p:cNvCxnSpPr>
            <a:cxnSpLocks/>
          </p:cNvCxnSpPr>
          <p:nvPr/>
        </p:nvCxnSpPr>
        <p:spPr>
          <a:xfrm>
            <a:off x="4469950" y="1243173"/>
            <a:ext cx="0" cy="4752586"/>
          </a:xfrm>
          <a:prstGeom prst="line">
            <a:avLst/>
          </a:prstGeom>
          <a:noFill/>
          <a:ln w="25400" cap="flat">
            <a:solidFill>
              <a:srgbClr val="FFF0E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549FE278-E6DA-95E3-3036-1C7F928BB9CB}"/>
              </a:ext>
            </a:extLst>
          </p:cNvPr>
          <p:cNvSpPr/>
          <p:nvPr/>
        </p:nvSpPr>
        <p:spPr>
          <a:xfrm>
            <a:off x="701540" y="2291055"/>
            <a:ext cx="1459205" cy="42362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三位一体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</p:txBody>
      </p:sp>
      <p:sp>
        <p:nvSpPr>
          <p:cNvPr id="12" name="圆角矩形 11">
            <a:extLst>
              <a:ext uri="{FF2B5EF4-FFF2-40B4-BE49-F238E27FC236}">
                <a16:creationId xmlns:a16="http://schemas.microsoft.com/office/drawing/2014/main" id="{48B65A7B-480E-8839-079B-C07ECE01F7E1}"/>
              </a:ext>
            </a:extLst>
          </p:cNvPr>
          <p:cNvSpPr/>
          <p:nvPr/>
        </p:nvSpPr>
        <p:spPr>
          <a:xfrm>
            <a:off x="701540" y="2910910"/>
            <a:ext cx="1459205" cy="42362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开发测试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8371E3F-38BF-A925-22E0-2E0149EDCF85}"/>
              </a:ext>
            </a:extLst>
          </p:cNvPr>
          <p:cNvSpPr/>
          <p:nvPr/>
        </p:nvSpPr>
        <p:spPr>
          <a:xfrm>
            <a:off x="1136989" y="3560958"/>
            <a:ext cx="1023755" cy="1744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/>
            <a:r>
              <a:rPr lang="en-US" altLang="zh-CN" sz="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Code</a:t>
            </a:r>
            <a:r>
              <a:rPr lang="zh-CN" altLang="en-US" sz="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 </a:t>
            </a:r>
            <a:r>
              <a:rPr lang="en-US" altLang="zh-CN" sz="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Review</a:t>
            </a:r>
            <a:endParaRPr lang="zh-CN" altLang="en-US" sz="8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0885175-9A35-F776-14D4-2B727AB92878}"/>
              </a:ext>
            </a:extLst>
          </p:cNvPr>
          <p:cNvSpPr/>
          <p:nvPr/>
        </p:nvSpPr>
        <p:spPr>
          <a:xfrm>
            <a:off x="1133779" y="3977659"/>
            <a:ext cx="1023753" cy="1744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/>
            <a:r>
              <a:rPr lang="zh-CN" altLang="en-US" sz="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单元测试</a:t>
            </a:r>
            <a:endParaRPr lang="zh-CN" altLang="en-US" sz="8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</p:txBody>
      </p:sp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FEF13DCC-E2A9-A9C5-EECC-F24E4137770A}"/>
              </a:ext>
            </a:extLst>
          </p:cNvPr>
          <p:cNvCxnSpPr>
            <a:cxnSpLocks/>
          </p:cNvCxnSpPr>
          <p:nvPr/>
        </p:nvCxnSpPr>
        <p:spPr>
          <a:xfrm flipH="1">
            <a:off x="893674" y="3329643"/>
            <a:ext cx="7822" cy="1886977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15FD19B3-7722-92DD-A7CF-A72936B00A1C}"/>
              </a:ext>
            </a:extLst>
          </p:cNvPr>
          <p:cNvCxnSpPr>
            <a:cxnSpLocks/>
          </p:cNvCxnSpPr>
          <p:nvPr/>
        </p:nvCxnSpPr>
        <p:spPr>
          <a:xfrm>
            <a:off x="901496" y="3648021"/>
            <a:ext cx="235494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56715D69-A9F6-8773-FAAA-77741DBB6E4B}"/>
              </a:ext>
            </a:extLst>
          </p:cNvPr>
          <p:cNvCxnSpPr>
            <a:cxnSpLocks/>
          </p:cNvCxnSpPr>
          <p:nvPr/>
        </p:nvCxnSpPr>
        <p:spPr>
          <a:xfrm>
            <a:off x="898286" y="4077602"/>
            <a:ext cx="235494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53B296F3-BF2F-F53F-346B-C58B065A74CD}"/>
              </a:ext>
            </a:extLst>
          </p:cNvPr>
          <p:cNvSpPr/>
          <p:nvPr/>
        </p:nvSpPr>
        <p:spPr>
          <a:xfrm>
            <a:off x="1136989" y="4345592"/>
            <a:ext cx="1023753" cy="1744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/>
            <a:r>
              <a:rPr lang="zh-CN" altLang="en-US" sz="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集成测试</a:t>
            </a:r>
            <a:endParaRPr lang="zh-CN" altLang="en-US" sz="8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</p:txBody>
      </p:sp>
      <p:cxnSp>
        <p:nvCxnSpPr>
          <p:cNvPr id="19" name="直线连接符 18">
            <a:extLst>
              <a:ext uri="{FF2B5EF4-FFF2-40B4-BE49-F238E27FC236}">
                <a16:creationId xmlns:a16="http://schemas.microsoft.com/office/drawing/2014/main" id="{4D6095ED-DB61-E82F-4ECD-D0717BB6BD75}"/>
              </a:ext>
            </a:extLst>
          </p:cNvPr>
          <p:cNvCxnSpPr>
            <a:cxnSpLocks/>
          </p:cNvCxnSpPr>
          <p:nvPr/>
        </p:nvCxnSpPr>
        <p:spPr>
          <a:xfrm>
            <a:off x="901496" y="4445535"/>
            <a:ext cx="235494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41E38370-952E-30BA-80B6-459DE9437E5D}"/>
              </a:ext>
            </a:extLst>
          </p:cNvPr>
          <p:cNvSpPr/>
          <p:nvPr/>
        </p:nvSpPr>
        <p:spPr>
          <a:xfrm>
            <a:off x="1136989" y="4694175"/>
            <a:ext cx="1023753" cy="1744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/>
            <a:r>
              <a:rPr lang="zh-CN" altLang="en-US" sz="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性能测试</a:t>
            </a:r>
            <a:endParaRPr lang="zh-CN" altLang="en-US" sz="8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</p:txBody>
      </p:sp>
      <p:cxnSp>
        <p:nvCxnSpPr>
          <p:cNvPr id="21" name="直线连接符 20">
            <a:extLst>
              <a:ext uri="{FF2B5EF4-FFF2-40B4-BE49-F238E27FC236}">
                <a16:creationId xmlns:a16="http://schemas.microsoft.com/office/drawing/2014/main" id="{F510F975-37C8-1E09-5AF5-ABFD56531D62}"/>
              </a:ext>
            </a:extLst>
          </p:cNvPr>
          <p:cNvCxnSpPr>
            <a:cxnSpLocks/>
          </p:cNvCxnSpPr>
          <p:nvPr/>
        </p:nvCxnSpPr>
        <p:spPr>
          <a:xfrm>
            <a:off x="901496" y="4794118"/>
            <a:ext cx="235494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矩形 21">
            <a:extLst>
              <a:ext uri="{FF2B5EF4-FFF2-40B4-BE49-F238E27FC236}">
                <a16:creationId xmlns:a16="http://schemas.microsoft.com/office/drawing/2014/main" id="{AECD4032-DE84-0F0F-44AD-C04BA0BDBC77}"/>
              </a:ext>
            </a:extLst>
          </p:cNvPr>
          <p:cNvSpPr/>
          <p:nvPr/>
        </p:nvSpPr>
        <p:spPr>
          <a:xfrm>
            <a:off x="1136989" y="5116676"/>
            <a:ext cx="1023753" cy="1744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/>
            <a:r>
              <a:rPr lang="zh-CN" altLang="en-US" sz="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容灾测试</a:t>
            </a:r>
            <a:endParaRPr lang="zh-CN" altLang="en-US" sz="8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</p:txBody>
      </p:sp>
      <p:cxnSp>
        <p:nvCxnSpPr>
          <p:cNvPr id="24" name="直线连接符 23">
            <a:extLst>
              <a:ext uri="{FF2B5EF4-FFF2-40B4-BE49-F238E27FC236}">
                <a16:creationId xmlns:a16="http://schemas.microsoft.com/office/drawing/2014/main" id="{EDB3AE22-E943-27FD-62B5-E02DA0EECE0E}"/>
              </a:ext>
            </a:extLst>
          </p:cNvPr>
          <p:cNvCxnSpPr>
            <a:cxnSpLocks/>
          </p:cNvCxnSpPr>
          <p:nvPr/>
        </p:nvCxnSpPr>
        <p:spPr>
          <a:xfrm>
            <a:off x="901496" y="5216619"/>
            <a:ext cx="235494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0C5C1855-D762-E325-BB96-DA4E4B713221}"/>
              </a:ext>
            </a:extLst>
          </p:cNvPr>
          <p:cNvSpPr/>
          <p:nvPr/>
        </p:nvSpPr>
        <p:spPr>
          <a:xfrm>
            <a:off x="2726439" y="2306776"/>
            <a:ext cx="1459205" cy="42362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可灰度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4445075C-94DF-EE5C-6DE3-243BD397DB82}"/>
              </a:ext>
            </a:extLst>
          </p:cNvPr>
          <p:cNvSpPr/>
          <p:nvPr/>
        </p:nvSpPr>
        <p:spPr>
          <a:xfrm>
            <a:off x="2726440" y="2906021"/>
            <a:ext cx="1459205" cy="42362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可监控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6849C94A-34DA-DDA7-2555-398C50E8A588}"/>
              </a:ext>
            </a:extLst>
          </p:cNvPr>
          <p:cNvSpPr/>
          <p:nvPr/>
        </p:nvSpPr>
        <p:spPr>
          <a:xfrm>
            <a:off x="2726440" y="3520987"/>
            <a:ext cx="1459205" cy="42362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可回滚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E8672694-A88F-688F-474F-2607BA24A9B4}"/>
              </a:ext>
            </a:extLst>
          </p:cNvPr>
          <p:cNvSpPr/>
          <p:nvPr/>
        </p:nvSpPr>
        <p:spPr>
          <a:xfrm>
            <a:off x="2726439" y="4143337"/>
            <a:ext cx="1459205" cy="42362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可降级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E3411BC1-2CAA-4DE4-94EF-DC43A58FA218}"/>
              </a:ext>
            </a:extLst>
          </p:cNvPr>
          <p:cNvSpPr/>
          <p:nvPr/>
        </p:nvSpPr>
        <p:spPr>
          <a:xfrm>
            <a:off x="4775541" y="1341580"/>
            <a:ext cx="1560934" cy="541431"/>
          </a:xfrm>
          <a:prstGeom prst="roundRect">
            <a:avLst/>
          </a:prstGeom>
          <a:solidFill>
            <a:srgbClr val="002060"/>
          </a:solidFill>
          <a:ln w="25400" cap="flat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稳定性防护</a:t>
            </a:r>
            <a:endParaRPr lang="zh-CN" altLang="en-US" sz="1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</p:txBody>
      </p:sp>
      <p:sp>
        <p:nvSpPr>
          <p:cNvPr id="30" name="圆角矩形 29">
            <a:extLst>
              <a:ext uri="{FF2B5EF4-FFF2-40B4-BE49-F238E27FC236}">
                <a16:creationId xmlns:a16="http://schemas.microsoft.com/office/drawing/2014/main" id="{522E8F1B-6A6B-F86E-D6D7-384325F07893}"/>
              </a:ext>
            </a:extLst>
          </p:cNvPr>
          <p:cNvSpPr/>
          <p:nvPr/>
        </p:nvSpPr>
        <p:spPr>
          <a:xfrm>
            <a:off x="4877270" y="2306776"/>
            <a:ext cx="1459205" cy="42362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限流、降级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</p:txBody>
      </p:sp>
      <p:sp>
        <p:nvSpPr>
          <p:cNvPr id="31" name="圆角矩形 30">
            <a:extLst>
              <a:ext uri="{FF2B5EF4-FFF2-40B4-BE49-F238E27FC236}">
                <a16:creationId xmlns:a16="http://schemas.microsoft.com/office/drawing/2014/main" id="{48D6441F-7E06-9033-D8B4-6B9DDE41AB6B}"/>
              </a:ext>
            </a:extLst>
          </p:cNvPr>
          <p:cNvSpPr/>
          <p:nvPr/>
        </p:nvSpPr>
        <p:spPr>
          <a:xfrm>
            <a:off x="4877270" y="2906021"/>
            <a:ext cx="1459205" cy="42362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容量评估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</p:txBody>
      </p:sp>
      <p:sp>
        <p:nvSpPr>
          <p:cNvPr id="32" name="圆角矩形 31">
            <a:extLst>
              <a:ext uri="{FF2B5EF4-FFF2-40B4-BE49-F238E27FC236}">
                <a16:creationId xmlns:a16="http://schemas.microsoft.com/office/drawing/2014/main" id="{D0BF4C40-28BE-C07F-CB43-DB655099A4D1}"/>
              </a:ext>
            </a:extLst>
          </p:cNvPr>
          <p:cNvSpPr/>
          <p:nvPr/>
        </p:nvSpPr>
        <p:spPr>
          <a:xfrm>
            <a:off x="4877270" y="3520987"/>
            <a:ext cx="1459205" cy="42362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应急方案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</p:txBody>
      </p:sp>
      <p:sp>
        <p:nvSpPr>
          <p:cNvPr id="33" name="圆角矩形 32">
            <a:extLst>
              <a:ext uri="{FF2B5EF4-FFF2-40B4-BE49-F238E27FC236}">
                <a16:creationId xmlns:a16="http://schemas.microsoft.com/office/drawing/2014/main" id="{7730A8F9-FD1F-3FAB-6902-718EC20A954C}"/>
              </a:ext>
            </a:extLst>
          </p:cNvPr>
          <p:cNvSpPr/>
          <p:nvPr/>
        </p:nvSpPr>
        <p:spPr>
          <a:xfrm>
            <a:off x="4877270" y="4143337"/>
            <a:ext cx="1459205" cy="42362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大促保障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656FF74B-D864-7782-CCFC-C6324300319E}"/>
              </a:ext>
            </a:extLst>
          </p:cNvPr>
          <p:cNvSpPr/>
          <p:nvPr/>
        </p:nvSpPr>
        <p:spPr>
          <a:xfrm>
            <a:off x="4877270" y="4742582"/>
            <a:ext cx="1459205" cy="42362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故障演练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</p:txBody>
      </p:sp>
      <p:sp>
        <p:nvSpPr>
          <p:cNvPr id="35" name="圆角矩形 34">
            <a:extLst>
              <a:ext uri="{FF2B5EF4-FFF2-40B4-BE49-F238E27FC236}">
                <a16:creationId xmlns:a16="http://schemas.microsoft.com/office/drawing/2014/main" id="{82527828-DFC9-53FA-87A0-3AC799901C8F}"/>
              </a:ext>
            </a:extLst>
          </p:cNvPr>
          <p:cNvSpPr/>
          <p:nvPr/>
        </p:nvSpPr>
        <p:spPr>
          <a:xfrm>
            <a:off x="4877270" y="5357548"/>
            <a:ext cx="1459205" cy="42362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预案演练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</p:txBody>
      </p:sp>
      <p:sp>
        <p:nvSpPr>
          <p:cNvPr id="36" name="圆角矩形 35">
            <a:extLst>
              <a:ext uri="{FF2B5EF4-FFF2-40B4-BE49-F238E27FC236}">
                <a16:creationId xmlns:a16="http://schemas.microsoft.com/office/drawing/2014/main" id="{EE5E5AB5-C68D-4D3B-038D-D2A9917360CC}"/>
              </a:ext>
            </a:extLst>
          </p:cNvPr>
          <p:cNvSpPr/>
          <p:nvPr/>
        </p:nvSpPr>
        <p:spPr>
          <a:xfrm>
            <a:off x="7112129" y="1341580"/>
            <a:ext cx="1560934" cy="541431"/>
          </a:xfrm>
          <a:prstGeom prst="roundRect">
            <a:avLst/>
          </a:prstGeom>
          <a:solidFill>
            <a:srgbClr val="F66A02"/>
          </a:solidFill>
          <a:ln w="25400" cap="flat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体系化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巡检</a:t>
            </a:r>
          </a:p>
        </p:txBody>
      </p:sp>
      <p:cxnSp>
        <p:nvCxnSpPr>
          <p:cNvPr id="37" name="直线连接符 36">
            <a:extLst>
              <a:ext uri="{FF2B5EF4-FFF2-40B4-BE49-F238E27FC236}">
                <a16:creationId xmlns:a16="http://schemas.microsoft.com/office/drawing/2014/main" id="{869F07C9-E0AD-7C60-B58A-C69155DCD07B}"/>
              </a:ext>
            </a:extLst>
          </p:cNvPr>
          <p:cNvCxnSpPr>
            <a:cxnSpLocks/>
          </p:cNvCxnSpPr>
          <p:nvPr/>
        </p:nvCxnSpPr>
        <p:spPr>
          <a:xfrm>
            <a:off x="8896924" y="1243173"/>
            <a:ext cx="0" cy="4752586"/>
          </a:xfrm>
          <a:prstGeom prst="line">
            <a:avLst/>
          </a:prstGeom>
          <a:noFill/>
          <a:ln w="25400" cap="flat">
            <a:solidFill>
              <a:srgbClr val="FFF0E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直线连接符 37">
            <a:extLst>
              <a:ext uri="{FF2B5EF4-FFF2-40B4-BE49-F238E27FC236}">
                <a16:creationId xmlns:a16="http://schemas.microsoft.com/office/drawing/2014/main" id="{96A40DAE-3260-5386-C92E-2B7CBDF79F01}"/>
              </a:ext>
            </a:extLst>
          </p:cNvPr>
          <p:cNvCxnSpPr>
            <a:cxnSpLocks/>
          </p:cNvCxnSpPr>
          <p:nvPr/>
        </p:nvCxnSpPr>
        <p:spPr>
          <a:xfrm>
            <a:off x="6802653" y="1243173"/>
            <a:ext cx="0" cy="4752586"/>
          </a:xfrm>
          <a:prstGeom prst="line">
            <a:avLst/>
          </a:prstGeom>
          <a:noFill/>
          <a:ln w="25400" cap="flat">
            <a:solidFill>
              <a:srgbClr val="FFF0E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9" name="圆角矩形 38">
            <a:extLst>
              <a:ext uri="{FF2B5EF4-FFF2-40B4-BE49-F238E27FC236}">
                <a16:creationId xmlns:a16="http://schemas.microsoft.com/office/drawing/2014/main" id="{85F2A5E8-982F-0E32-2B1F-BCBF3B401ADD}"/>
              </a:ext>
            </a:extLst>
          </p:cNvPr>
          <p:cNvSpPr/>
          <p:nvPr/>
        </p:nvSpPr>
        <p:spPr>
          <a:xfrm>
            <a:off x="9430261" y="1341580"/>
            <a:ext cx="1560934" cy="541431"/>
          </a:xfrm>
          <a:prstGeom prst="roundRect">
            <a:avLst/>
          </a:prstGeom>
          <a:solidFill>
            <a:srgbClr val="7030A0"/>
          </a:solidFill>
          <a:ln w="25400" cap="flat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故障应急</a:t>
            </a:r>
            <a:endParaRPr lang="zh-CN" altLang="en-US" sz="1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</p:txBody>
      </p:sp>
      <p:sp>
        <p:nvSpPr>
          <p:cNvPr id="40" name="圆角矩形 39">
            <a:extLst>
              <a:ext uri="{FF2B5EF4-FFF2-40B4-BE49-F238E27FC236}">
                <a16:creationId xmlns:a16="http://schemas.microsoft.com/office/drawing/2014/main" id="{3C2CB294-E48D-42D8-DD4A-FC84E6BE6D20}"/>
              </a:ext>
            </a:extLst>
          </p:cNvPr>
          <p:cNvSpPr/>
          <p:nvPr/>
        </p:nvSpPr>
        <p:spPr>
          <a:xfrm>
            <a:off x="9531990" y="2306776"/>
            <a:ext cx="1459205" cy="42362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监控报警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</p:txBody>
      </p:sp>
      <p:sp>
        <p:nvSpPr>
          <p:cNvPr id="41" name="圆角矩形 40">
            <a:extLst>
              <a:ext uri="{FF2B5EF4-FFF2-40B4-BE49-F238E27FC236}">
                <a16:creationId xmlns:a16="http://schemas.microsoft.com/office/drawing/2014/main" id="{A6A7EE4D-86BE-2BA2-53F0-A79469E91B36}"/>
              </a:ext>
            </a:extLst>
          </p:cNvPr>
          <p:cNvSpPr/>
          <p:nvPr/>
        </p:nvSpPr>
        <p:spPr>
          <a:xfrm>
            <a:off x="9531990" y="3016095"/>
            <a:ext cx="1459205" cy="42362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故障发生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</p:txBody>
      </p:sp>
      <p:sp>
        <p:nvSpPr>
          <p:cNvPr id="42" name="圆角矩形 41">
            <a:extLst>
              <a:ext uri="{FF2B5EF4-FFF2-40B4-BE49-F238E27FC236}">
                <a16:creationId xmlns:a16="http://schemas.microsoft.com/office/drawing/2014/main" id="{6E98AA60-DB77-DD6A-3CD5-38A7BA6F0C45}"/>
              </a:ext>
            </a:extLst>
          </p:cNvPr>
          <p:cNvSpPr/>
          <p:nvPr/>
        </p:nvSpPr>
        <p:spPr>
          <a:xfrm>
            <a:off x="9531990" y="3695917"/>
            <a:ext cx="1459205" cy="42362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快速止血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</p:txBody>
      </p:sp>
      <p:sp>
        <p:nvSpPr>
          <p:cNvPr id="43" name="圆角矩形 42">
            <a:extLst>
              <a:ext uri="{FF2B5EF4-FFF2-40B4-BE49-F238E27FC236}">
                <a16:creationId xmlns:a16="http://schemas.microsoft.com/office/drawing/2014/main" id="{FA0D158B-B7FD-36CA-80E4-073B4AF7F92F}"/>
              </a:ext>
            </a:extLst>
          </p:cNvPr>
          <p:cNvSpPr/>
          <p:nvPr/>
        </p:nvSpPr>
        <p:spPr>
          <a:xfrm>
            <a:off x="9529087" y="4375739"/>
            <a:ext cx="1459205" cy="42362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排查根因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</p:txBody>
      </p:sp>
      <p:sp>
        <p:nvSpPr>
          <p:cNvPr id="44" name="圆角矩形 43">
            <a:extLst>
              <a:ext uri="{FF2B5EF4-FFF2-40B4-BE49-F238E27FC236}">
                <a16:creationId xmlns:a16="http://schemas.microsoft.com/office/drawing/2014/main" id="{EA8679AF-00F2-6D5E-519B-1429615F1E8A}"/>
              </a:ext>
            </a:extLst>
          </p:cNvPr>
          <p:cNvSpPr/>
          <p:nvPr/>
        </p:nvSpPr>
        <p:spPr>
          <a:xfrm>
            <a:off x="9543835" y="5055561"/>
            <a:ext cx="1459205" cy="42362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故障复盘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</p:txBody>
      </p:sp>
      <p:sp>
        <p:nvSpPr>
          <p:cNvPr id="45" name="圆角矩形 44">
            <a:extLst>
              <a:ext uri="{FF2B5EF4-FFF2-40B4-BE49-F238E27FC236}">
                <a16:creationId xmlns:a16="http://schemas.microsoft.com/office/drawing/2014/main" id="{E9BE2E48-BFEB-DDA4-1F07-343D261C78C0}"/>
              </a:ext>
            </a:extLst>
          </p:cNvPr>
          <p:cNvSpPr/>
          <p:nvPr/>
        </p:nvSpPr>
        <p:spPr>
          <a:xfrm>
            <a:off x="7162993" y="2291055"/>
            <a:ext cx="1459205" cy="42362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黑盒巡检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78D5B24F-C1C4-8A7E-8C96-36A5FDE638B1}"/>
              </a:ext>
            </a:extLst>
          </p:cNvPr>
          <p:cNvSpPr/>
          <p:nvPr/>
        </p:nvSpPr>
        <p:spPr>
          <a:xfrm>
            <a:off x="7552172" y="2852883"/>
            <a:ext cx="881863" cy="1744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/>
            <a:r>
              <a:rPr lang="zh-CN" altLang="en-US" sz="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用户视角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44209491-9FAC-5D47-AB74-06DBD87CD21C}"/>
              </a:ext>
            </a:extLst>
          </p:cNvPr>
          <p:cNvSpPr/>
          <p:nvPr/>
        </p:nvSpPr>
        <p:spPr>
          <a:xfrm>
            <a:off x="7552171" y="3267736"/>
            <a:ext cx="878572" cy="1744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/>
            <a:r>
              <a:rPr lang="zh-CN" altLang="en-US" sz="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全功能扫描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DFE1CEB0-FE1F-A23E-0AD8-83A85A51E627}"/>
              </a:ext>
            </a:extLst>
          </p:cNvPr>
          <p:cNvSpPr/>
          <p:nvPr/>
        </p:nvSpPr>
        <p:spPr>
          <a:xfrm>
            <a:off x="7552171" y="3661654"/>
            <a:ext cx="881860" cy="1744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US" altLang="zh-CN" sz="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50+</a:t>
            </a:r>
            <a:r>
              <a:rPr lang="zh-CN" altLang="en-US" sz="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检测项</a:t>
            </a:r>
          </a:p>
        </p:txBody>
      </p:sp>
      <p:cxnSp>
        <p:nvCxnSpPr>
          <p:cNvPr id="49" name="直线连接符 48">
            <a:extLst>
              <a:ext uri="{FF2B5EF4-FFF2-40B4-BE49-F238E27FC236}">
                <a16:creationId xmlns:a16="http://schemas.microsoft.com/office/drawing/2014/main" id="{7E58BC66-C11F-7502-282A-F26FB0E7869B}"/>
              </a:ext>
            </a:extLst>
          </p:cNvPr>
          <p:cNvCxnSpPr>
            <a:cxnSpLocks/>
          </p:cNvCxnSpPr>
          <p:nvPr/>
        </p:nvCxnSpPr>
        <p:spPr>
          <a:xfrm>
            <a:off x="7337510" y="2709884"/>
            <a:ext cx="0" cy="1021727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直线连接符 49">
            <a:extLst>
              <a:ext uri="{FF2B5EF4-FFF2-40B4-BE49-F238E27FC236}">
                <a16:creationId xmlns:a16="http://schemas.microsoft.com/office/drawing/2014/main" id="{6C2D4E29-7B7F-E9F0-51E0-EEB62F46D0EC}"/>
              </a:ext>
            </a:extLst>
          </p:cNvPr>
          <p:cNvCxnSpPr>
            <a:cxnSpLocks/>
          </p:cNvCxnSpPr>
          <p:nvPr/>
        </p:nvCxnSpPr>
        <p:spPr>
          <a:xfrm>
            <a:off x="7337510" y="2952279"/>
            <a:ext cx="214662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直线连接符 50">
            <a:extLst>
              <a:ext uri="{FF2B5EF4-FFF2-40B4-BE49-F238E27FC236}">
                <a16:creationId xmlns:a16="http://schemas.microsoft.com/office/drawing/2014/main" id="{0572EE47-2AE7-E8CD-6978-D78E13C5D350}"/>
              </a:ext>
            </a:extLst>
          </p:cNvPr>
          <p:cNvCxnSpPr/>
          <p:nvPr/>
        </p:nvCxnSpPr>
        <p:spPr>
          <a:xfrm>
            <a:off x="7337510" y="3358231"/>
            <a:ext cx="214662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2" name="直线连接符 51">
            <a:extLst>
              <a:ext uri="{FF2B5EF4-FFF2-40B4-BE49-F238E27FC236}">
                <a16:creationId xmlns:a16="http://schemas.microsoft.com/office/drawing/2014/main" id="{FA98D40F-E321-E020-07D0-EB93DF80AC46}"/>
              </a:ext>
            </a:extLst>
          </p:cNvPr>
          <p:cNvCxnSpPr/>
          <p:nvPr/>
        </p:nvCxnSpPr>
        <p:spPr>
          <a:xfrm>
            <a:off x="7337510" y="3731611"/>
            <a:ext cx="214662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3" name="圆角矩形 52">
            <a:extLst>
              <a:ext uri="{FF2B5EF4-FFF2-40B4-BE49-F238E27FC236}">
                <a16:creationId xmlns:a16="http://schemas.microsoft.com/office/drawing/2014/main" id="{4267515A-1EB2-6F18-CCCD-AF3227B1C72C}"/>
              </a:ext>
            </a:extLst>
          </p:cNvPr>
          <p:cNvSpPr/>
          <p:nvPr/>
        </p:nvSpPr>
        <p:spPr>
          <a:xfrm>
            <a:off x="7166285" y="4020004"/>
            <a:ext cx="1459205" cy="42362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白盒巡检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75479B10-2986-9EBA-7743-822B44DC9E17}"/>
              </a:ext>
            </a:extLst>
          </p:cNvPr>
          <p:cNvSpPr/>
          <p:nvPr/>
        </p:nvSpPr>
        <p:spPr>
          <a:xfrm>
            <a:off x="7555464" y="4615167"/>
            <a:ext cx="1117598" cy="1744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/>
            <a:r>
              <a:rPr lang="en-US" altLang="zh-CN" sz="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JVM</a:t>
            </a:r>
            <a:r>
              <a:rPr lang="zh-CN" altLang="en-US" sz="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运行时指标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03A6F08E-1CA9-C9C2-BBAE-98BBC59ABCB0}"/>
              </a:ext>
            </a:extLst>
          </p:cNvPr>
          <p:cNvSpPr/>
          <p:nvPr/>
        </p:nvSpPr>
        <p:spPr>
          <a:xfrm>
            <a:off x="7555463" y="4996685"/>
            <a:ext cx="1117598" cy="1744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/>
            <a:r>
              <a:rPr lang="zh-CN" altLang="en-US" sz="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内核系统指标</a:t>
            </a: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BBF79938-5447-EFAF-F80C-8073200F61F9}"/>
              </a:ext>
            </a:extLst>
          </p:cNvPr>
          <p:cNvSpPr/>
          <p:nvPr/>
        </p:nvSpPr>
        <p:spPr>
          <a:xfrm>
            <a:off x="7555464" y="5378203"/>
            <a:ext cx="1126797" cy="1744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/>
            <a:r>
              <a:rPr lang="zh-CN" altLang="en-US" sz="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集群统计指标</a:t>
            </a:r>
          </a:p>
        </p:txBody>
      </p:sp>
      <p:cxnSp>
        <p:nvCxnSpPr>
          <p:cNvPr id="57" name="直线连接符 56">
            <a:extLst>
              <a:ext uri="{FF2B5EF4-FFF2-40B4-BE49-F238E27FC236}">
                <a16:creationId xmlns:a16="http://schemas.microsoft.com/office/drawing/2014/main" id="{AE552A3B-5F38-D4FC-C756-3325C9C8C81D}"/>
              </a:ext>
            </a:extLst>
          </p:cNvPr>
          <p:cNvCxnSpPr>
            <a:cxnSpLocks/>
          </p:cNvCxnSpPr>
          <p:nvPr/>
        </p:nvCxnSpPr>
        <p:spPr>
          <a:xfrm>
            <a:off x="7340802" y="4438834"/>
            <a:ext cx="0" cy="1021727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8" name="直线连接符 57">
            <a:extLst>
              <a:ext uri="{FF2B5EF4-FFF2-40B4-BE49-F238E27FC236}">
                <a16:creationId xmlns:a16="http://schemas.microsoft.com/office/drawing/2014/main" id="{12F36658-D60F-4035-EFB6-BA6B5B4BB635}"/>
              </a:ext>
            </a:extLst>
          </p:cNvPr>
          <p:cNvCxnSpPr>
            <a:cxnSpLocks/>
            <a:endCxn id="54" idx="1"/>
          </p:cNvCxnSpPr>
          <p:nvPr/>
        </p:nvCxnSpPr>
        <p:spPr>
          <a:xfrm>
            <a:off x="7340802" y="4702371"/>
            <a:ext cx="214662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直线连接符 58">
            <a:extLst>
              <a:ext uri="{FF2B5EF4-FFF2-40B4-BE49-F238E27FC236}">
                <a16:creationId xmlns:a16="http://schemas.microsoft.com/office/drawing/2014/main" id="{F91C641B-0459-1F33-DA25-4EFDEB28B994}"/>
              </a:ext>
            </a:extLst>
          </p:cNvPr>
          <p:cNvCxnSpPr/>
          <p:nvPr/>
        </p:nvCxnSpPr>
        <p:spPr>
          <a:xfrm>
            <a:off x="7340802" y="5087181"/>
            <a:ext cx="214662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0" name="直线连接符 59">
            <a:extLst>
              <a:ext uri="{FF2B5EF4-FFF2-40B4-BE49-F238E27FC236}">
                <a16:creationId xmlns:a16="http://schemas.microsoft.com/office/drawing/2014/main" id="{E6F73D73-5C92-C128-DFD1-ECB8A1ADC0E5}"/>
              </a:ext>
            </a:extLst>
          </p:cNvPr>
          <p:cNvCxnSpPr/>
          <p:nvPr/>
        </p:nvCxnSpPr>
        <p:spPr>
          <a:xfrm>
            <a:off x="7340802" y="5460561"/>
            <a:ext cx="214662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1" name="直线箭头连接符 60">
            <a:extLst>
              <a:ext uri="{FF2B5EF4-FFF2-40B4-BE49-F238E27FC236}">
                <a16:creationId xmlns:a16="http://schemas.microsoft.com/office/drawing/2014/main" id="{83A0A0F6-1344-8CE2-B2C4-57D426F10C4C}"/>
              </a:ext>
            </a:extLst>
          </p:cNvPr>
          <p:cNvCxnSpPr>
            <a:stCxn id="40" idx="2"/>
            <a:endCxn id="41" idx="0"/>
          </p:cNvCxnSpPr>
          <p:nvPr/>
        </p:nvCxnSpPr>
        <p:spPr>
          <a:xfrm>
            <a:off x="10261592" y="2730398"/>
            <a:ext cx="0" cy="285697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2" name="直线箭头连接符 61">
            <a:extLst>
              <a:ext uri="{FF2B5EF4-FFF2-40B4-BE49-F238E27FC236}">
                <a16:creationId xmlns:a16="http://schemas.microsoft.com/office/drawing/2014/main" id="{C32BA898-1B36-C864-B8FE-3AD25DB0EFEF}"/>
              </a:ext>
            </a:extLst>
          </p:cNvPr>
          <p:cNvCxnSpPr>
            <a:stCxn id="41" idx="2"/>
            <a:endCxn id="42" idx="0"/>
          </p:cNvCxnSpPr>
          <p:nvPr/>
        </p:nvCxnSpPr>
        <p:spPr>
          <a:xfrm>
            <a:off x="10261592" y="3439717"/>
            <a:ext cx="0" cy="25620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3" name="直线箭头连接符 62">
            <a:extLst>
              <a:ext uri="{FF2B5EF4-FFF2-40B4-BE49-F238E27FC236}">
                <a16:creationId xmlns:a16="http://schemas.microsoft.com/office/drawing/2014/main" id="{A81C894C-3282-9137-4159-1AE7F7CA36E0}"/>
              </a:ext>
            </a:extLst>
          </p:cNvPr>
          <p:cNvCxnSpPr>
            <a:cxnSpLocks/>
            <a:stCxn id="42" idx="2"/>
            <a:endCxn id="43" idx="0"/>
          </p:cNvCxnSpPr>
          <p:nvPr/>
        </p:nvCxnSpPr>
        <p:spPr>
          <a:xfrm flipH="1">
            <a:off x="10258689" y="4119539"/>
            <a:ext cx="2903" cy="25620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4" name="直线箭头连接符 63">
            <a:extLst>
              <a:ext uri="{FF2B5EF4-FFF2-40B4-BE49-F238E27FC236}">
                <a16:creationId xmlns:a16="http://schemas.microsoft.com/office/drawing/2014/main" id="{4B7CE6F7-E38B-D121-2A63-E95B9D6D5D17}"/>
              </a:ext>
            </a:extLst>
          </p:cNvPr>
          <p:cNvCxnSpPr>
            <a:cxnSpLocks/>
            <a:stCxn id="43" idx="2"/>
          </p:cNvCxnSpPr>
          <p:nvPr/>
        </p:nvCxnSpPr>
        <p:spPr>
          <a:xfrm>
            <a:off x="10258689" y="4799361"/>
            <a:ext cx="0" cy="249962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9" name="直线连接符 78">
            <a:extLst>
              <a:ext uri="{FF2B5EF4-FFF2-40B4-BE49-F238E27FC236}">
                <a16:creationId xmlns:a16="http://schemas.microsoft.com/office/drawing/2014/main" id="{3D0DA821-C4A2-C6D0-AD38-65B2DB4575BC}"/>
              </a:ext>
            </a:extLst>
          </p:cNvPr>
          <p:cNvCxnSpPr>
            <a:cxnSpLocks/>
          </p:cNvCxnSpPr>
          <p:nvPr/>
        </p:nvCxnSpPr>
        <p:spPr>
          <a:xfrm>
            <a:off x="2485330" y="1243173"/>
            <a:ext cx="0" cy="4752586"/>
          </a:xfrm>
          <a:prstGeom prst="line">
            <a:avLst/>
          </a:prstGeom>
          <a:noFill/>
          <a:ln w="25400" cap="flat">
            <a:solidFill>
              <a:srgbClr val="FFF0E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30344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AFB3E8B9-E89B-9656-B6EB-2EE71636ADAC}"/>
              </a:ext>
            </a:extLst>
          </p:cNvPr>
          <p:cNvSpPr/>
          <p:nvPr/>
        </p:nvSpPr>
        <p:spPr>
          <a:xfrm>
            <a:off x="3161031" y="3086411"/>
            <a:ext cx="563054" cy="563054"/>
          </a:xfrm>
          <a:prstGeom prst="ellipse">
            <a:avLst/>
          </a:prstGeom>
          <a:solidFill>
            <a:srgbClr val="445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副标题 13">
            <a:extLst>
              <a:ext uri="{FF2B5EF4-FFF2-40B4-BE49-F238E27FC236}">
                <a16:creationId xmlns:a16="http://schemas.microsoft.com/office/drawing/2014/main" id="{0B036196-DD1D-4E63-83AD-DA0ACDE74753}"/>
              </a:ext>
            </a:extLst>
          </p:cNvPr>
          <p:cNvSpPr txBox="1"/>
          <p:nvPr/>
        </p:nvSpPr>
        <p:spPr>
          <a:xfrm>
            <a:off x="3174557" y="3161866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03</a:t>
            </a:r>
          </a:p>
        </p:txBody>
      </p:sp>
      <p:sp>
        <p:nvSpPr>
          <p:cNvPr id="4" name="副标题 13">
            <a:extLst>
              <a:ext uri="{FF2B5EF4-FFF2-40B4-BE49-F238E27FC236}">
                <a16:creationId xmlns:a16="http://schemas.microsoft.com/office/drawing/2014/main" id="{F57A4075-B680-8BB4-58C3-27BC77E04C6A}"/>
              </a:ext>
            </a:extLst>
          </p:cNvPr>
          <p:cNvSpPr txBox="1"/>
          <p:nvPr/>
        </p:nvSpPr>
        <p:spPr>
          <a:xfrm>
            <a:off x="3944096" y="3125930"/>
            <a:ext cx="4834143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云原生升级之路</a:t>
            </a:r>
          </a:p>
        </p:txBody>
      </p:sp>
    </p:spTree>
    <p:extLst>
      <p:ext uri="{BB962C8B-B14F-4D97-AF65-F5344CB8AC3E}">
        <p14:creationId xmlns:p14="http://schemas.microsoft.com/office/powerpoint/2010/main" val="155243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814621" y="419102"/>
            <a:ext cx="4153278" cy="618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RocketMQ</a:t>
            </a:r>
            <a:r>
              <a:rPr lang="zh-CN" altLang="en-US" sz="3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3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5.0</a:t>
            </a:r>
            <a:endParaRPr lang="zh-CN" altLang="en-US" sz="3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D9CD59B-EDFA-11E8-40CF-B2EA70E7E6F6}"/>
              </a:ext>
            </a:extLst>
          </p:cNvPr>
          <p:cNvSpPr/>
          <p:nvPr/>
        </p:nvSpPr>
        <p:spPr>
          <a:xfrm>
            <a:off x="792636" y="1968867"/>
            <a:ext cx="6736021" cy="2998323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solidFill>
              <a:srgbClr val="FF6800"/>
            </a:solidFill>
            <a:prstDash val="solid"/>
            <a:miter lim="800000"/>
          </a:ln>
          <a:effectLst>
            <a:outerShdw blurRad="279400" dist="38100" dir="5400000" algn="t" rotWithShape="0">
              <a:sysClr val="window" lastClr="FFFFFF">
                <a:lumMod val="75000"/>
                <a:alpha val="40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4587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ibaba PuHuiTi R" pitchFamily="18" charset="-122"/>
              <a:ea typeface="Alibaba PuHuiTi R" pitchFamily="18" charset="-122"/>
              <a:cs typeface="Alibaba PuHuiTi R" pitchFamily="18" charset="-122"/>
              <a:sym typeface="Helvetica Ligh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855DC09-EEF2-7F15-3441-FEFC5B759E04}"/>
              </a:ext>
            </a:extLst>
          </p:cNvPr>
          <p:cNvSpPr/>
          <p:nvPr/>
        </p:nvSpPr>
        <p:spPr>
          <a:xfrm>
            <a:off x="2564787" y="2208520"/>
            <a:ext cx="3465513" cy="16958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solidFill>
              <a:srgbClr val="FF6800"/>
            </a:solidFill>
            <a:prstDash val="dash"/>
            <a:miter lim="800000"/>
          </a:ln>
          <a:effectLst>
            <a:outerShdw blurRad="279400" dist="38100" dir="5400000" algn="t" rotWithShape="0">
              <a:sysClr val="window" lastClr="FFFFFF">
                <a:lumMod val="75000"/>
                <a:alpha val="40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4587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ibaba PuHuiTi R" pitchFamily="18" charset="-122"/>
              <a:ea typeface="Alibaba PuHuiTi R" pitchFamily="18" charset="-122"/>
              <a:cs typeface="Alibaba PuHuiTi R" pitchFamily="18" charset="-122"/>
              <a:sym typeface="Helvetica Ligh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4145F12-CF44-424D-C837-9DE14736CC87}"/>
              </a:ext>
            </a:extLst>
          </p:cNvPr>
          <p:cNvSpPr/>
          <p:nvPr/>
        </p:nvSpPr>
        <p:spPr>
          <a:xfrm>
            <a:off x="2718760" y="2823785"/>
            <a:ext cx="3178527" cy="917439"/>
          </a:xfrm>
          <a:prstGeom prst="rect">
            <a:avLst/>
          </a:prstGeom>
          <a:solidFill>
            <a:srgbClr val="FBEEC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F7D6952-9980-3372-6F6C-E53D2264FD10}"/>
              </a:ext>
            </a:extLst>
          </p:cNvPr>
          <p:cNvSpPr/>
          <p:nvPr/>
        </p:nvSpPr>
        <p:spPr>
          <a:xfrm>
            <a:off x="875170" y="2208520"/>
            <a:ext cx="1538421" cy="170198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6800"/>
            </a:solidFill>
            <a:prstDash val="dash"/>
            <a:miter lim="800000"/>
          </a:ln>
          <a:effectLst>
            <a:outerShdw blurRad="279400" dist="38100" dir="5400000" algn="t" rotWithShape="0">
              <a:sysClr val="window" lastClr="FFFFFF">
                <a:lumMod val="75000"/>
                <a:alpha val="40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4587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ibaba PuHuiTi R" pitchFamily="18" charset="-122"/>
              <a:ea typeface="Alibaba PuHuiTi R" pitchFamily="18" charset="-122"/>
              <a:cs typeface="Alibaba PuHuiTi R" pitchFamily="18" charset="-122"/>
              <a:sym typeface="Helvetica Ligh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91DEC7D-B10D-34DE-5720-0FF17814C109}"/>
              </a:ext>
            </a:extLst>
          </p:cNvPr>
          <p:cNvSpPr txBox="1"/>
          <p:nvPr/>
        </p:nvSpPr>
        <p:spPr>
          <a:xfrm>
            <a:off x="1174768" y="3702106"/>
            <a:ext cx="10118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800" dirty="0">
                <a:solidFill>
                  <a:prstClr val="black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NameServer</a:t>
            </a:r>
            <a:r>
              <a:rPr kumimoji="1" lang="zh-CN" altLang="en-US" sz="800" dirty="0">
                <a:solidFill>
                  <a:prstClr val="black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 集群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88E822B-3CC4-A00D-6130-D795C0FE5321}"/>
              </a:ext>
            </a:extLst>
          </p:cNvPr>
          <p:cNvSpPr/>
          <p:nvPr/>
        </p:nvSpPr>
        <p:spPr>
          <a:xfrm>
            <a:off x="792636" y="5003468"/>
            <a:ext cx="6736021" cy="11234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6800"/>
            </a:solidFill>
            <a:prstDash val="solid"/>
            <a:miter lim="800000"/>
          </a:ln>
          <a:effectLst>
            <a:outerShdw blurRad="279400" dist="38100" dir="5400000" algn="t" rotWithShape="0">
              <a:sysClr val="window" lastClr="FFFFFF">
                <a:lumMod val="75000"/>
                <a:alpha val="40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4587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ibaba PuHuiTi R" pitchFamily="18" charset="-122"/>
              <a:ea typeface="Alibaba PuHuiTi R" pitchFamily="18" charset="-122"/>
              <a:cs typeface="Alibaba PuHuiTi R" pitchFamily="18" charset="-122"/>
              <a:sym typeface="Helvetica Light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A538575D-55B3-6869-92F8-174E321DE6B9}"/>
              </a:ext>
            </a:extLst>
          </p:cNvPr>
          <p:cNvGrpSpPr/>
          <p:nvPr/>
        </p:nvGrpSpPr>
        <p:grpSpPr>
          <a:xfrm>
            <a:off x="952523" y="5589195"/>
            <a:ext cx="1919970" cy="436672"/>
            <a:chOff x="2078822" y="9813706"/>
            <a:chExt cx="3839940" cy="873343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80DA0FC-7307-D0E6-31DC-078977639906}"/>
                </a:ext>
              </a:extLst>
            </p:cNvPr>
            <p:cNvSpPr/>
            <p:nvPr/>
          </p:nvSpPr>
          <p:spPr>
            <a:xfrm>
              <a:off x="2078822" y="9813706"/>
              <a:ext cx="3839940" cy="87334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6800"/>
              </a:solidFill>
              <a:prstDash val="dash"/>
              <a:miter lim="800000"/>
            </a:ln>
            <a:effectLst>
              <a:outerShdw blurRad="279400" dist="38100" dir="5400000" algn="t" rotWithShape="0">
                <a:sysClr val="window" lastClr="FFFFFF">
                  <a:lumMod val="75000"/>
                  <a:alpha val="40000"/>
                </a:sysClr>
              </a:outerShdw>
            </a:effectLst>
          </p:spPr>
          <p:txBody>
            <a:bodyPr rtlCol="0" anchor="ctr"/>
            <a:lstStyle/>
            <a:p>
              <a:pPr marL="0" marR="0" lvl="0" indent="0" algn="ctr" defTabSz="4587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  <a:sym typeface="Helvetica Light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B0A4B1BC-C322-C720-9601-E7DCB3554152}"/>
                </a:ext>
              </a:extLst>
            </p:cNvPr>
            <p:cNvSpPr txBox="1"/>
            <p:nvPr/>
          </p:nvSpPr>
          <p:spPr>
            <a:xfrm>
              <a:off x="4810766" y="10041378"/>
              <a:ext cx="773288" cy="430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libaba PuHuiTi R" pitchFamily="18" charset="-122"/>
                  <a:ea typeface="Alibaba PuHuiTi R" pitchFamily="18" charset="-122"/>
                  <a:cs typeface="Alibaba PuHuiTi R" pitchFamily="18" charset="-122"/>
                </a:rPr>
                <a:t>计算</a:t>
              </a:r>
            </a:p>
          </p:txBody>
        </p: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84F8342A-884E-A786-7DFA-B8DB5C1E7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49076" y="9920031"/>
              <a:ext cx="664224" cy="619399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A2EEB28-F852-C68B-2076-136E7F6A8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15199" y="9920031"/>
              <a:ext cx="664224" cy="619399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EFA07909-CEFC-BEBB-7023-6F5B78764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81321" y="9920031"/>
              <a:ext cx="664224" cy="619399"/>
            </a:xfrm>
            <a:prstGeom prst="rect">
              <a:avLst/>
            </a:prstGeom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30095824-E911-EF46-CF9D-C15842ABCECA}"/>
              </a:ext>
            </a:extLst>
          </p:cNvPr>
          <p:cNvSpPr/>
          <p:nvPr/>
        </p:nvSpPr>
        <p:spPr>
          <a:xfrm>
            <a:off x="3178577" y="5589195"/>
            <a:ext cx="1919970" cy="4366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6800"/>
            </a:solidFill>
            <a:prstDash val="dash"/>
            <a:miter lim="800000"/>
          </a:ln>
          <a:effectLst>
            <a:outerShdw blurRad="279400" dist="38100" dir="5400000" algn="t" rotWithShape="0">
              <a:sysClr val="window" lastClr="FFFFFF">
                <a:lumMod val="75000"/>
                <a:alpha val="40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4587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ibaba PuHuiTi R" pitchFamily="18" charset="-122"/>
              <a:ea typeface="Alibaba PuHuiTi R" pitchFamily="18" charset="-122"/>
              <a:cs typeface="Alibaba PuHuiTi R" pitchFamily="18" charset="-122"/>
              <a:sym typeface="Helvetica Light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931D083-DDF8-194D-933C-BDC34FE86A01}"/>
              </a:ext>
            </a:extLst>
          </p:cNvPr>
          <p:cNvSpPr txBox="1"/>
          <p:nvPr/>
        </p:nvSpPr>
        <p:spPr>
          <a:xfrm>
            <a:off x="4544549" y="5713663"/>
            <a:ext cx="4876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800" dirty="0">
                <a:solidFill>
                  <a:prstClr val="black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云存储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AD5EDEF1-16D6-C07B-EF8C-73E15868D2EE}"/>
              </a:ext>
            </a:extLst>
          </p:cNvPr>
          <p:cNvSpPr/>
          <p:nvPr/>
        </p:nvSpPr>
        <p:spPr>
          <a:xfrm>
            <a:off x="5404631" y="5589195"/>
            <a:ext cx="1919970" cy="433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6800"/>
            </a:solidFill>
            <a:prstDash val="dash"/>
            <a:miter lim="800000"/>
          </a:ln>
          <a:effectLst>
            <a:outerShdw blurRad="279400" dist="38100" dir="5400000" algn="t" rotWithShape="0">
              <a:sysClr val="window" lastClr="FFFFFF">
                <a:lumMod val="75000"/>
                <a:alpha val="40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4587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ibaba PuHuiTi R" pitchFamily="18" charset="-122"/>
              <a:ea typeface="Alibaba PuHuiTi R" pitchFamily="18" charset="-122"/>
              <a:cs typeface="Alibaba PuHuiTi R" pitchFamily="18" charset="-122"/>
              <a:sym typeface="Helvetica Light"/>
            </a:endParaRP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6C7D23E1-F3AB-EDFF-D406-150D06A57344}"/>
              </a:ext>
            </a:extLst>
          </p:cNvPr>
          <p:cNvSpPr/>
          <p:nvPr/>
        </p:nvSpPr>
        <p:spPr>
          <a:xfrm>
            <a:off x="1409450" y="2102946"/>
            <a:ext cx="443374" cy="214757"/>
          </a:xfrm>
          <a:prstGeom prst="roundRect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VIP</a:t>
            </a:r>
            <a:endParaRPr kumimoji="1" lang="zh-CN" altLang="en-US" sz="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1D06A63-2A77-6EFA-13D5-1255D29CC789}"/>
              </a:ext>
            </a:extLst>
          </p:cNvPr>
          <p:cNvSpPr/>
          <p:nvPr/>
        </p:nvSpPr>
        <p:spPr>
          <a:xfrm>
            <a:off x="1043155" y="2516260"/>
            <a:ext cx="1175963" cy="353667"/>
          </a:xfrm>
          <a:prstGeom prst="rect">
            <a:avLst/>
          </a:prstGeom>
          <a:solidFill>
            <a:srgbClr val="4E3B30"/>
          </a:solidFill>
          <a:ln w="12700" cap="flat" cmpd="sng" algn="ctr">
            <a:solidFill>
              <a:srgbClr val="F0A22E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Name</a:t>
            </a:r>
            <a:r>
              <a:rPr kumimoji="1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 </a:t>
            </a:r>
            <a:r>
              <a:rPr kumimoji="1" lang="en-US" altLang="zh-CN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Server</a:t>
            </a:r>
            <a:endParaRPr kumimoji="1" lang="zh-CN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FF638E58-8823-6508-2967-B98EB1DAE9BE}"/>
              </a:ext>
            </a:extLst>
          </p:cNvPr>
          <p:cNvSpPr/>
          <p:nvPr/>
        </p:nvSpPr>
        <p:spPr>
          <a:xfrm>
            <a:off x="3859312" y="2119777"/>
            <a:ext cx="653098" cy="209670"/>
          </a:xfrm>
          <a:prstGeom prst="roundRect">
            <a:avLst/>
          </a:prstGeom>
          <a:solidFill>
            <a:srgbClr val="5BC73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LB</a:t>
            </a:r>
            <a:r>
              <a:rPr kumimoji="1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 </a:t>
            </a:r>
            <a:r>
              <a:rPr kumimoji="1" lang="en-US" altLang="zh-CN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Group</a:t>
            </a:r>
            <a:endParaRPr kumimoji="1" lang="zh-CN" altLang="en-US" sz="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27" name="左右箭头 26">
            <a:extLst>
              <a:ext uri="{FF2B5EF4-FFF2-40B4-BE49-F238E27FC236}">
                <a16:creationId xmlns:a16="http://schemas.microsoft.com/office/drawing/2014/main" id="{1068F3ED-B88B-9FD3-69D2-BA23F21B2D62}"/>
              </a:ext>
            </a:extLst>
          </p:cNvPr>
          <p:cNvSpPr/>
          <p:nvPr/>
        </p:nvSpPr>
        <p:spPr>
          <a:xfrm rot="10800000">
            <a:off x="2315240" y="2798234"/>
            <a:ext cx="338691" cy="204411"/>
          </a:xfrm>
          <a:prstGeom prst="leftRightArrow">
            <a:avLst/>
          </a:prstGeom>
          <a:solidFill>
            <a:srgbClr val="F0A22E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25955613-E08F-433A-5DC3-8364F30C355D}"/>
              </a:ext>
            </a:extLst>
          </p:cNvPr>
          <p:cNvSpPr/>
          <p:nvPr/>
        </p:nvSpPr>
        <p:spPr>
          <a:xfrm>
            <a:off x="792637" y="1098070"/>
            <a:ext cx="972368" cy="51267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6800"/>
            </a:solidFill>
            <a:prstDash val="solid"/>
            <a:miter lim="800000"/>
          </a:ln>
          <a:effectLst>
            <a:outerShdw blurRad="279400" dist="38100" dir="5400000" algn="t" rotWithShape="0">
              <a:sysClr val="window" lastClr="FFFFFF">
                <a:lumMod val="75000"/>
                <a:alpha val="40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4587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ibaba PuHuiTi R" pitchFamily="18" charset="-122"/>
              <a:ea typeface="Alibaba PuHuiTi R" pitchFamily="18" charset="-122"/>
              <a:cs typeface="Alibaba PuHuiTi R" pitchFamily="18" charset="-122"/>
              <a:sym typeface="Helvetica Light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61C3ACC-1DAD-B6F8-14E8-814124EC9F83}"/>
              </a:ext>
            </a:extLst>
          </p:cNvPr>
          <p:cNvSpPr/>
          <p:nvPr/>
        </p:nvSpPr>
        <p:spPr>
          <a:xfrm>
            <a:off x="6265109" y="1085817"/>
            <a:ext cx="1263548" cy="52743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6800"/>
            </a:solidFill>
            <a:prstDash val="solid"/>
            <a:miter lim="800000"/>
          </a:ln>
          <a:effectLst>
            <a:outerShdw blurRad="279400" dist="38100" dir="5400000" algn="t" rotWithShape="0">
              <a:sysClr val="window" lastClr="FFFFFF">
                <a:lumMod val="75000"/>
                <a:alpha val="40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4587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ibaba PuHuiTi R" pitchFamily="18" charset="-122"/>
              <a:ea typeface="Alibaba PuHuiTi R" pitchFamily="18" charset="-122"/>
              <a:cs typeface="Alibaba PuHuiTi R" pitchFamily="18" charset="-122"/>
              <a:sym typeface="Helvetica Light"/>
            </a:endParaRPr>
          </a:p>
        </p:txBody>
      </p:sp>
      <p:sp>
        <p:nvSpPr>
          <p:cNvPr id="30" name="圆角矩形 29">
            <a:extLst>
              <a:ext uri="{FF2B5EF4-FFF2-40B4-BE49-F238E27FC236}">
                <a16:creationId xmlns:a16="http://schemas.microsoft.com/office/drawing/2014/main" id="{54C949D5-743D-2508-E4E8-773131BC8112}"/>
              </a:ext>
            </a:extLst>
          </p:cNvPr>
          <p:cNvSpPr/>
          <p:nvPr/>
        </p:nvSpPr>
        <p:spPr>
          <a:xfrm>
            <a:off x="6477032" y="1247029"/>
            <a:ext cx="772254" cy="214757"/>
          </a:xfrm>
          <a:prstGeom prst="roundRect">
            <a:avLst/>
          </a:prstGeom>
          <a:solidFill>
            <a:srgbClr val="F0A22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管控链路</a:t>
            </a:r>
          </a:p>
        </p:txBody>
      </p:sp>
      <p:sp>
        <p:nvSpPr>
          <p:cNvPr id="31" name="圆角矩形 30">
            <a:extLst>
              <a:ext uri="{FF2B5EF4-FFF2-40B4-BE49-F238E27FC236}">
                <a16:creationId xmlns:a16="http://schemas.microsoft.com/office/drawing/2014/main" id="{1275D302-3876-FE4C-9772-DBF39EDD2492}"/>
              </a:ext>
            </a:extLst>
          </p:cNvPr>
          <p:cNvSpPr/>
          <p:nvPr/>
        </p:nvSpPr>
        <p:spPr>
          <a:xfrm>
            <a:off x="875789" y="1272090"/>
            <a:ext cx="772254" cy="214757"/>
          </a:xfrm>
          <a:prstGeom prst="roundRect">
            <a:avLst/>
          </a:prstGeom>
          <a:solidFill>
            <a:sysClr val="windowText" lastClr="000000">
              <a:lumMod val="25000"/>
              <a:lumOff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富客户端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AB58824F-1A96-FFC0-F710-82950D8B2257}"/>
              </a:ext>
            </a:extLst>
          </p:cNvPr>
          <p:cNvSpPr/>
          <p:nvPr/>
        </p:nvSpPr>
        <p:spPr>
          <a:xfrm>
            <a:off x="2164216" y="1099579"/>
            <a:ext cx="3983930" cy="51267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6800"/>
            </a:solidFill>
            <a:prstDash val="solid"/>
            <a:miter lim="800000"/>
          </a:ln>
          <a:effectLst>
            <a:outerShdw blurRad="279400" dist="38100" dir="5400000" algn="t" rotWithShape="0">
              <a:sysClr val="window" lastClr="FFFFFF">
                <a:lumMod val="75000"/>
                <a:alpha val="40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4587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ibaba PuHuiTi R" pitchFamily="18" charset="-122"/>
              <a:ea typeface="Alibaba PuHuiTi R" pitchFamily="18" charset="-122"/>
              <a:cs typeface="Alibaba PuHuiTi R" pitchFamily="18" charset="-122"/>
              <a:sym typeface="Helvetica Light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15928531-7427-4838-8C28-4191E0392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090" y="1303038"/>
            <a:ext cx="363599" cy="120797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F92B0896-62FC-23C2-1621-907DD2AAC9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610" y="1231670"/>
            <a:ext cx="317500" cy="31750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F5AA91B5-576D-1C59-8EC6-3186A887E5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584" y="1119452"/>
            <a:ext cx="438134" cy="43813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3D83BAFE-8466-391C-5EF6-6097D9CD25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2115" y="1204367"/>
            <a:ext cx="353219" cy="353219"/>
          </a:xfrm>
          <a:prstGeom prst="rect">
            <a:avLst/>
          </a:prstGeom>
        </p:spPr>
      </p:pic>
      <p:sp>
        <p:nvSpPr>
          <p:cNvPr id="37" name="圆角矩形 36">
            <a:extLst>
              <a:ext uri="{FF2B5EF4-FFF2-40B4-BE49-F238E27FC236}">
                <a16:creationId xmlns:a16="http://schemas.microsoft.com/office/drawing/2014/main" id="{0728061F-1321-920F-F9F0-982123BA1624}"/>
              </a:ext>
            </a:extLst>
          </p:cNvPr>
          <p:cNvSpPr/>
          <p:nvPr/>
        </p:nvSpPr>
        <p:spPr>
          <a:xfrm>
            <a:off x="2247368" y="1273599"/>
            <a:ext cx="772254" cy="214757"/>
          </a:xfrm>
          <a:prstGeom prst="roundRect">
            <a:avLst/>
          </a:prstGeom>
          <a:solidFill>
            <a:srgbClr val="F0A22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轻量级</a:t>
            </a:r>
            <a:r>
              <a:rPr kumimoji="1" lang="en-US" altLang="zh-CN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SDK</a:t>
            </a:r>
            <a:endParaRPr kumimoji="1" lang="zh-CN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38" name="左右箭头 37">
            <a:extLst>
              <a:ext uri="{FF2B5EF4-FFF2-40B4-BE49-F238E27FC236}">
                <a16:creationId xmlns:a16="http://schemas.microsoft.com/office/drawing/2014/main" id="{4844DD89-2703-4458-1E71-8CC0DA9F4F3C}"/>
              </a:ext>
            </a:extLst>
          </p:cNvPr>
          <p:cNvSpPr/>
          <p:nvPr/>
        </p:nvSpPr>
        <p:spPr>
          <a:xfrm rot="10800000">
            <a:off x="1800099" y="1282436"/>
            <a:ext cx="338691" cy="204411"/>
          </a:xfrm>
          <a:prstGeom prst="leftRightArrow">
            <a:avLst/>
          </a:prstGeom>
          <a:solidFill>
            <a:srgbClr val="F0A22E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cxnSp>
        <p:nvCxnSpPr>
          <p:cNvPr id="39" name="直线连接符 38">
            <a:extLst>
              <a:ext uri="{FF2B5EF4-FFF2-40B4-BE49-F238E27FC236}">
                <a16:creationId xmlns:a16="http://schemas.microsoft.com/office/drawing/2014/main" id="{0EFA5C6B-8A32-9545-F2CC-A98C269F90E0}"/>
              </a:ext>
            </a:extLst>
          </p:cNvPr>
          <p:cNvCxnSpPr>
            <a:cxnSpLocks/>
          </p:cNvCxnSpPr>
          <p:nvPr/>
        </p:nvCxnSpPr>
        <p:spPr>
          <a:xfrm>
            <a:off x="4648986" y="1198586"/>
            <a:ext cx="0" cy="338018"/>
          </a:xfrm>
          <a:prstGeom prst="line">
            <a:avLst/>
          </a:prstGeom>
          <a:noFill/>
          <a:ln w="19050" cap="flat" cmpd="sng" algn="ctr">
            <a:solidFill>
              <a:srgbClr val="F0A22E"/>
            </a:solidFill>
            <a:prstDash val="sysDot"/>
            <a:miter lim="800000"/>
          </a:ln>
          <a:effectLst/>
        </p:spPr>
      </p:cxnSp>
      <p:pic>
        <p:nvPicPr>
          <p:cNvPr id="40" name="Picture 10" descr="Envoy Proxy 101: What it is, and why it matters">
            <a:extLst>
              <a:ext uri="{FF2B5EF4-FFF2-40B4-BE49-F238E27FC236}">
                <a16:creationId xmlns:a16="http://schemas.microsoft.com/office/drawing/2014/main" id="{AEF72278-67E7-0106-E276-8998F1A5C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840" y="1207770"/>
            <a:ext cx="930726" cy="31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5B4E87B5-9558-08E2-8A3A-F91B257A9E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3739" y="1220313"/>
            <a:ext cx="381032" cy="281089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B3CD267F-16A7-817E-383C-D06BB5E261DD}"/>
              </a:ext>
            </a:extLst>
          </p:cNvPr>
          <p:cNvSpPr/>
          <p:nvPr/>
        </p:nvSpPr>
        <p:spPr>
          <a:xfrm>
            <a:off x="2685875" y="2381794"/>
            <a:ext cx="972265" cy="353667"/>
          </a:xfrm>
          <a:prstGeom prst="rect">
            <a:avLst/>
          </a:prstGeom>
          <a:solidFill>
            <a:srgbClr val="4E3B30"/>
          </a:solidFill>
          <a:ln w="12700" cap="flat" cmpd="sng" algn="ctr">
            <a:solidFill>
              <a:srgbClr val="F0A22E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Proxy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（无状态）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2D08F1F9-84A7-75F5-4E58-CE3C6D4F799F}"/>
              </a:ext>
            </a:extLst>
          </p:cNvPr>
          <p:cNvSpPr/>
          <p:nvPr/>
        </p:nvSpPr>
        <p:spPr>
          <a:xfrm>
            <a:off x="1043155" y="3156645"/>
            <a:ext cx="1175963" cy="353667"/>
          </a:xfrm>
          <a:prstGeom prst="rect">
            <a:avLst/>
          </a:prstGeom>
          <a:solidFill>
            <a:srgbClr val="4E3B30"/>
          </a:solidFill>
          <a:ln w="12700" cap="flat" cmpd="sng" algn="ctr">
            <a:solidFill>
              <a:srgbClr val="F0A22E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Name</a:t>
            </a:r>
            <a:r>
              <a:rPr kumimoji="1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 </a:t>
            </a:r>
            <a:r>
              <a:rPr kumimoji="1" lang="en-US" altLang="zh-CN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Server</a:t>
            </a:r>
            <a:endParaRPr kumimoji="1" lang="zh-CN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4C853844-10A1-FD3C-7C11-05BC381D5364}"/>
              </a:ext>
            </a:extLst>
          </p:cNvPr>
          <p:cNvSpPr/>
          <p:nvPr/>
        </p:nvSpPr>
        <p:spPr>
          <a:xfrm>
            <a:off x="6234356" y="2211679"/>
            <a:ext cx="1090245" cy="250778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6800"/>
            </a:solidFill>
            <a:prstDash val="dash"/>
            <a:miter lim="800000"/>
          </a:ln>
          <a:effectLst>
            <a:outerShdw blurRad="279400" dist="38100" dir="5400000" algn="t" rotWithShape="0">
              <a:sysClr val="window" lastClr="FFFFFF">
                <a:lumMod val="75000"/>
                <a:alpha val="40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4587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ibaba PuHuiTi R" pitchFamily="18" charset="-122"/>
              <a:ea typeface="Alibaba PuHuiTi R" pitchFamily="18" charset="-122"/>
              <a:cs typeface="Alibaba PuHuiTi R" pitchFamily="18" charset="-122"/>
              <a:sym typeface="Helvetica Light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0B86531E-C1DD-738A-B920-64DC7A58A1B5}"/>
              </a:ext>
            </a:extLst>
          </p:cNvPr>
          <p:cNvSpPr txBox="1"/>
          <p:nvPr/>
        </p:nvSpPr>
        <p:spPr>
          <a:xfrm>
            <a:off x="6531333" y="4517446"/>
            <a:ext cx="5886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800" dirty="0">
                <a:solidFill>
                  <a:prstClr val="black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可观测性</a:t>
            </a:r>
          </a:p>
        </p:txBody>
      </p:sp>
      <p:pic>
        <p:nvPicPr>
          <p:cNvPr id="46" name="Picture 6">
            <a:extLst>
              <a:ext uri="{FF2B5EF4-FFF2-40B4-BE49-F238E27FC236}">
                <a16:creationId xmlns:a16="http://schemas.microsoft.com/office/drawing/2014/main" id="{490E9CF6-7D86-B9D0-58EA-8855D60B92B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594" y="3959239"/>
            <a:ext cx="770058" cy="45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组合 46">
            <a:extLst>
              <a:ext uri="{FF2B5EF4-FFF2-40B4-BE49-F238E27FC236}">
                <a16:creationId xmlns:a16="http://schemas.microsoft.com/office/drawing/2014/main" id="{A49D9A2F-B4FB-B74D-1633-8CC809B3753F}"/>
              </a:ext>
            </a:extLst>
          </p:cNvPr>
          <p:cNvGrpSpPr/>
          <p:nvPr/>
        </p:nvGrpSpPr>
        <p:grpSpPr>
          <a:xfrm>
            <a:off x="6419575" y="2410506"/>
            <a:ext cx="702056" cy="655934"/>
            <a:chOff x="13588409" y="878439"/>
            <a:chExt cx="1404112" cy="1311867"/>
          </a:xfrm>
        </p:grpSpPr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B407D30C-2892-7320-185E-6224E286B155}"/>
                </a:ext>
              </a:extLst>
            </p:cNvPr>
            <p:cNvGrpSpPr/>
            <p:nvPr/>
          </p:nvGrpSpPr>
          <p:grpSpPr>
            <a:xfrm>
              <a:off x="13726316" y="878439"/>
              <a:ext cx="1266205" cy="1100932"/>
              <a:chOff x="13726316" y="878439"/>
              <a:chExt cx="1266205" cy="1100932"/>
            </a:xfrm>
          </p:grpSpPr>
          <p:sp>
            <p:nvSpPr>
              <p:cNvPr id="50" name="圆柱体 49">
                <a:extLst>
                  <a:ext uri="{FF2B5EF4-FFF2-40B4-BE49-F238E27FC236}">
                    <a16:creationId xmlns:a16="http://schemas.microsoft.com/office/drawing/2014/main" id="{7E309DBB-340C-A2BE-D978-49253BB9116C}"/>
                  </a:ext>
                </a:extLst>
              </p:cNvPr>
              <p:cNvSpPr/>
              <p:nvPr/>
            </p:nvSpPr>
            <p:spPr>
              <a:xfrm>
                <a:off x="13726316" y="878439"/>
                <a:ext cx="848690" cy="847665"/>
              </a:xfrm>
              <a:prstGeom prst="can">
                <a:avLst/>
              </a:prstGeom>
              <a:solidFill>
                <a:srgbClr val="F0A22E"/>
              </a:solidFill>
              <a:ln w="12700" cap="flat" cmpd="sng" algn="ctr">
                <a:solidFill>
                  <a:srgbClr val="F0A22E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ibaba PuHuiTi R" pitchFamily="18" charset="-122"/>
                  <a:ea typeface="Alibaba PuHuiTi R" pitchFamily="18" charset="-122"/>
                  <a:cs typeface="Alibaba PuHuiTi R" pitchFamily="18" charset="-122"/>
                </a:endParaRPr>
              </a:p>
            </p:txBody>
          </p:sp>
          <p:sp>
            <p:nvSpPr>
              <p:cNvPr id="51" name="圆柱体 50">
                <a:extLst>
                  <a:ext uri="{FF2B5EF4-FFF2-40B4-BE49-F238E27FC236}">
                    <a16:creationId xmlns:a16="http://schemas.microsoft.com/office/drawing/2014/main" id="{AB9E6578-534E-FA79-E1F3-8BAD74817B01}"/>
                  </a:ext>
                </a:extLst>
              </p:cNvPr>
              <p:cNvSpPr/>
              <p:nvPr/>
            </p:nvSpPr>
            <p:spPr>
              <a:xfrm>
                <a:off x="14143831" y="1131706"/>
                <a:ext cx="848690" cy="847665"/>
              </a:xfrm>
              <a:prstGeom prst="can">
                <a:avLst/>
              </a:prstGeom>
              <a:solidFill>
                <a:srgbClr val="F0A22E"/>
              </a:solidFill>
              <a:ln w="12700" cap="flat" cmpd="sng" algn="ctr">
                <a:solidFill>
                  <a:srgbClr val="F0A22E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libaba PuHuiTi R" pitchFamily="18" charset="-122"/>
                    <a:ea typeface="Alibaba PuHuiTi R" pitchFamily="18" charset="-122"/>
                    <a:cs typeface="Alibaba PuHuiTi R" pitchFamily="18" charset="-122"/>
                  </a:rPr>
                  <a:t>SLS</a:t>
                </a:r>
                <a:endParaRPr kumimoji="1" lang="zh-CN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ibaba PuHuiTi R" pitchFamily="18" charset="-122"/>
                  <a:ea typeface="Alibaba PuHuiTi R" pitchFamily="18" charset="-122"/>
                  <a:cs typeface="Alibaba PuHuiTi R" pitchFamily="18" charset="-122"/>
                </a:endParaRPr>
              </a:p>
            </p:txBody>
          </p:sp>
        </p:grpSp>
        <p:sp>
          <p:nvSpPr>
            <p:cNvPr id="49" name="圆柱体 48">
              <a:extLst>
                <a:ext uri="{FF2B5EF4-FFF2-40B4-BE49-F238E27FC236}">
                  <a16:creationId xmlns:a16="http://schemas.microsoft.com/office/drawing/2014/main" id="{265824F3-7FA0-840E-6E48-61E5ED6468AF}"/>
                </a:ext>
              </a:extLst>
            </p:cNvPr>
            <p:cNvSpPr/>
            <p:nvPr/>
          </p:nvSpPr>
          <p:spPr>
            <a:xfrm>
              <a:off x="13588409" y="1342641"/>
              <a:ext cx="848690" cy="847665"/>
            </a:xfrm>
            <a:prstGeom prst="can">
              <a:avLst/>
            </a:prstGeom>
            <a:solidFill>
              <a:srgbClr val="F0A22E"/>
            </a:solidFill>
            <a:ln w="12700" cap="flat" cmpd="sng" algn="ctr">
              <a:solidFill>
                <a:srgbClr val="F0A22E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ibaba PuHuiTi R" pitchFamily="18" charset="-122"/>
                  <a:ea typeface="Alibaba PuHuiTi R" pitchFamily="18" charset="-122"/>
                  <a:cs typeface="Alibaba PuHuiTi R" pitchFamily="18" charset="-122"/>
                </a:rPr>
                <a:t>ARMS</a:t>
              </a:r>
              <a:endParaRPr kumimoji="1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endParaRPr>
            </a:p>
          </p:txBody>
        </p:sp>
      </p:grpSp>
      <p:pic>
        <p:nvPicPr>
          <p:cNvPr id="52" name="图片 51">
            <a:extLst>
              <a:ext uri="{FF2B5EF4-FFF2-40B4-BE49-F238E27FC236}">
                <a16:creationId xmlns:a16="http://schemas.microsoft.com/office/drawing/2014/main" id="{D9603025-2C29-8C0F-37DB-61272FDD15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61978" y="3232487"/>
            <a:ext cx="635000" cy="635000"/>
          </a:xfrm>
          <a:prstGeom prst="rect">
            <a:avLst/>
          </a:prstGeom>
        </p:spPr>
      </p:pic>
      <p:sp>
        <p:nvSpPr>
          <p:cNvPr id="53" name="圆角矩形 52">
            <a:extLst>
              <a:ext uri="{FF2B5EF4-FFF2-40B4-BE49-F238E27FC236}">
                <a16:creationId xmlns:a16="http://schemas.microsoft.com/office/drawing/2014/main" id="{37750CEE-7C8A-53DB-ABD6-9B0E5B48DB05}"/>
              </a:ext>
            </a:extLst>
          </p:cNvPr>
          <p:cNvSpPr/>
          <p:nvPr/>
        </p:nvSpPr>
        <p:spPr>
          <a:xfrm>
            <a:off x="6548916" y="2106387"/>
            <a:ext cx="443374" cy="214757"/>
          </a:xfrm>
          <a:prstGeom prst="roundRect">
            <a:avLst/>
          </a:prstGeom>
          <a:solidFill>
            <a:srgbClr val="5BC73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API</a:t>
            </a:r>
            <a:endParaRPr kumimoji="1" lang="zh-CN" altLang="en-US" sz="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54" name="左右箭头 53">
            <a:extLst>
              <a:ext uri="{FF2B5EF4-FFF2-40B4-BE49-F238E27FC236}">
                <a16:creationId xmlns:a16="http://schemas.microsoft.com/office/drawing/2014/main" id="{6336D1C0-3C3E-D433-A435-A43D24692CA8}"/>
              </a:ext>
            </a:extLst>
          </p:cNvPr>
          <p:cNvSpPr/>
          <p:nvPr/>
        </p:nvSpPr>
        <p:spPr>
          <a:xfrm rot="10800000">
            <a:off x="5966240" y="2776847"/>
            <a:ext cx="338691" cy="204411"/>
          </a:xfrm>
          <a:prstGeom prst="leftRightArrow">
            <a:avLst/>
          </a:prstGeom>
          <a:solidFill>
            <a:srgbClr val="F0A22E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36676FB0-F9C8-5F8B-358C-E99A882B8AF6}"/>
              </a:ext>
            </a:extLst>
          </p:cNvPr>
          <p:cNvSpPr txBox="1"/>
          <p:nvPr/>
        </p:nvSpPr>
        <p:spPr>
          <a:xfrm>
            <a:off x="1771375" y="1506548"/>
            <a:ext cx="3866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8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互补</a:t>
            </a: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C0795A48-34C2-C3D6-EDCF-6C92C606A4B5}"/>
              </a:ext>
            </a:extLst>
          </p:cNvPr>
          <p:cNvSpPr/>
          <p:nvPr/>
        </p:nvSpPr>
        <p:spPr>
          <a:xfrm>
            <a:off x="3838368" y="2381794"/>
            <a:ext cx="972265" cy="353667"/>
          </a:xfrm>
          <a:prstGeom prst="rect">
            <a:avLst/>
          </a:prstGeom>
          <a:solidFill>
            <a:srgbClr val="4E3B30"/>
          </a:solidFill>
          <a:ln w="12700" cap="flat" cmpd="sng" algn="ctr">
            <a:solidFill>
              <a:srgbClr val="F0A22E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Proxy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（无状态）</a:t>
            </a: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F9445B7C-7393-2B37-368C-B41703D1FAD9}"/>
              </a:ext>
            </a:extLst>
          </p:cNvPr>
          <p:cNvSpPr/>
          <p:nvPr/>
        </p:nvSpPr>
        <p:spPr>
          <a:xfrm>
            <a:off x="4983418" y="2371548"/>
            <a:ext cx="972265" cy="353667"/>
          </a:xfrm>
          <a:prstGeom prst="rect">
            <a:avLst/>
          </a:prstGeom>
          <a:solidFill>
            <a:srgbClr val="4E3B30"/>
          </a:solidFill>
          <a:ln w="12700" cap="flat" cmpd="sng" algn="ctr">
            <a:solidFill>
              <a:srgbClr val="F0A22E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Proxy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（无状态）</a:t>
            </a: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EDF59563-2DE7-586E-C2A7-16ED75932EB9}"/>
              </a:ext>
            </a:extLst>
          </p:cNvPr>
          <p:cNvSpPr/>
          <p:nvPr/>
        </p:nvSpPr>
        <p:spPr>
          <a:xfrm>
            <a:off x="3776400" y="4076150"/>
            <a:ext cx="2230333" cy="66696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6800"/>
            </a:solidFill>
            <a:prstDash val="dash"/>
            <a:miter lim="800000"/>
          </a:ln>
          <a:effectLst>
            <a:outerShdw blurRad="279400" dist="38100" dir="5400000" algn="t" rotWithShape="0">
              <a:sysClr val="window" lastClr="FFFFFF">
                <a:lumMod val="75000"/>
                <a:alpha val="40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4587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ibaba PuHuiTi R" pitchFamily="18" charset="-122"/>
              <a:ea typeface="Alibaba PuHuiTi R" pitchFamily="18" charset="-122"/>
              <a:cs typeface="Alibaba PuHuiTi R" pitchFamily="18" charset="-122"/>
              <a:sym typeface="Helvetica Light"/>
            </a:endParaRPr>
          </a:p>
        </p:txBody>
      </p:sp>
      <p:sp>
        <p:nvSpPr>
          <p:cNvPr id="59" name="圆角矩形 58">
            <a:extLst>
              <a:ext uri="{FF2B5EF4-FFF2-40B4-BE49-F238E27FC236}">
                <a16:creationId xmlns:a16="http://schemas.microsoft.com/office/drawing/2014/main" id="{AF12F824-815B-D906-D3B5-7FDD6FEB578E}"/>
              </a:ext>
            </a:extLst>
          </p:cNvPr>
          <p:cNvSpPr/>
          <p:nvPr/>
        </p:nvSpPr>
        <p:spPr>
          <a:xfrm>
            <a:off x="2750053" y="2893784"/>
            <a:ext cx="720000" cy="214757"/>
          </a:xfrm>
          <a:prstGeom prst="roundRect">
            <a:avLst/>
          </a:prstGeom>
          <a:solidFill>
            <a:srgbClr val="F0A22E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访问控制</a:t>
            </a:r>
          </a:p>
        </p:txBody>
      </p:sp>
      <p:sp>
        <p:nvSpPr>
          <p:cNvPr id="60" name="圆角矩形 59">
            <a:extLst>
              <a:ext uri="{FF2B5EF4-FFF2-40B4-BE49-F238E27FC236}">
                <a16:creationId xmlns:a16="http://schemas.microsoft.com/office/drawing/2014/main" id="{41F01EB2-A16B-BFDE-3A1F-ECAA39A1605B}"/>
              </a:ext>
            </a:extLst>
          </p:cNvPr>
          <p:cNvSpPr/>
          <p:nvPr/>
        </p:nvSpPr>
        <p:spPr>
          <a:xfrm>
            <a:off x="3553231" y="2896761"/>
            <a:ext cx="720000" cy="214757"/>
          </a:xfrm>
          <a:prstGeom prst="roundRect">
            <a:avLst/>
          </a:prstGeom>
          <a:solidFill>
            <a:srgbClr val="F0A22E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抽象模型</a:t>
            </a:r>
          </a:p>
        </p:txBody>
      </p:sp>
      <p:sp>
        <p:nvSpPr>
          <p:cNvPr id="61" name="圆角矩形 60">
            <a:extLst>
              <a:ext uri="{FF2B5EF4-FFF2-40B4-BE49-F238E27FC236}">
                <a16:creationId xmlns:a16="http://schemas.microsoft.com/office/drawing/2014/main" id="{53AFB13F-66B8-8E81-DD96-519940CB218A}"/>
              </a:ext>
            </a:extLst>
          </p:cNvPr>
          <p:cNvSpPr/>
          <p:nvPr/>
        </p:nvSpPr>
        <p:spPr>
          <a:xfrm>
            <a:off x="4356410" y="2895267"/>
            <a:ext cx="720000" cy="214757"/>
          </a:xfrm>
          <a:prstGeom prst="roundRect">
            <a:avLst/>
          </a:prstGeom>
          <a:solidFill>
            <a:srgbClr val="F0A22E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协议适配</a:t>
            </a:r>
          </a:p>
        </p:txBody>
      </p:sp>
      <p:sp>
        <p:nvSpPr>
          <p:cNvPr id="62" name="圆角矩形 61">
            <a:extLst>
              <a:ext uri="{FF2B5EF4-FFF2-40B4-BE49-F238E27FC236}">
                <a16:creationId xmlns:a16="http://schemas.microsoft.com/office/drawing/2014/main" id="{7D7A7B1B-6D67-B6EC-5E40-ED444AC5D9FF}"/>
              </a:ext>
            </a:extLst>
          </p:cNvPr>
          <p:cNvSpPr/>
          <p:nvPr/>
        </p:nvSpPr>
        <p:spPr>
          <a:xfrm>
            <a:off x="5159588" y="2898244"/>
            <a:ext cx="720000" cy="214757"/>
          </a:xfrm>
          <a:prstGeom prst="roundRect">
            <a:avLst/>
          </a:prstGeom>
          <a:solidFill>
            <a:srgbClr val="F0A22E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消费</a:t>
            </a:r>
            <a:r>
              <a:rPr kumimoji="1" lang="en-US" altLang="zh-CN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/</a:t>
            </a:r>
            <a:r>
              <a:rPr kumimoji="1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治理</a:t>
            </a:r>
          </a:p>
        </p:txBody>
      </p:sp>
      <p:sp>
        <p:nvSpPr>
          <p:cNvPr id="63" name="圆角矩形 62">
            <a:extLst>
              <a:ext uri="{FF2B5EF4-FFF2-40B4-BE49-F238E27FC236}">
                <a16:creationId xmlns:a16="http://schemas.microsoft.com/office/drawing/2014/main" id="{B7FC1548-F301-4CDD-4CA8-B87592F86161}"/>
              </a:ext>
            </a:extLst>
          </p:cNvPr>
          <p:cNvSpPr/>
          <p:nvPr/>
        </p:nvSpPr>
        <p:spPr>
          <a:xfrm>
            <a:off x="2793599" y="3221585"/>
            <a:ext cx="647012" cy="185690"/>
          </a:xfrm>
          <a:prstGeom prst="roundRect">
            <a:avLst/>
          </a:prstGeom>
          <a:solidFill>
            <a:srgbClr val="C3986D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RAM/STS</a:t>
            </a:r>
            <a:endParaRPr kumimoji="1" lang="zh-CN" altLang="en-US" sz="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64" name="右箭头 63">
            <a:extLst>
              <a:ext uri="{FF2B5EF4-FFF2-40B4-BE49-F238E27FC236}">
                <a16:creationId xmlns:a16="http://schemas.microsoft.com/office/drawing/2014/main" id="{98D9C943-7770-119D-B9D9-B10DAF7A99FC}"/>
              </a:ext>
            </a:extLst>
          </p:cNvPr>
          <p:cNvSpPr/>
          <p:nvPr/>
        </p:nvSpPr>
        <p:spPr>
          <a:xfrm rot="5400000">
            <a:off x="6653406" y="1645682"/>
            <a:ext cx="350582" cy="198731"/>
          </a:xfrm>
          <a:prstGeom prst="rightArrow">
            <a:avLst/>
          </a:prstGeom>
          <a:solidFill>
            <a:srgbClr val="F0A22E"/>
          </a:solidFill>
          <a:ln w="12700" cap="flat" cmpd="sng" algn="ctr">
            <a:solidFill>
              <a:srgbClr val="F0A22E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65" name="右箭头 64">
            <a:extLst>
              <a:ext uri="{FF2B5EF4-FFF2-40B4-BE49-F238E27FC236}">
                <a16:creationId xmlns:a16="http://schemas.microsoft.com/office/drawing/2014/main" id="{2BFAA2AB-9F8F-AE23-D808-A4A0B2538BF9}"/>
              </a:ext>
            </a:extLst>
          </p:cNvPr>
          <p:cNvSpPr/>
          <p:nvPr/>
        </p:nvSpPr>
        <p:spPr>
          <a:xfrm rot="5400000">
            <a:off x="3963271" y="1645682"/>
            <a:ext cx="350582" cy="198731"/>
          </a:xfrm>
          <a:prstGeom prst="rightArrow">
            <a:avLst/>
          </a:prstGeom>
          <a:solidFill>
            <a:srgbClr val="F0A22E"/>
          </a:solidFill>
          <a:ln w="12700" cap="flat" cmpd="sng" algn="ctr">
            <a:solidFill>
              <a:srgbClr val="F0A22E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66" name="右箭头 65">
            <a:extLst>
              <a:ext uri="{FF2B5EF4-FFF2-40B4-BE49-F238E27FC236}">
                <a16:creationId xmlns:a16="http://schemas.microsoft.com/office/drawing/2014/main" id="{91F834F4-CC9D-1DFE-DB21-4E1D4873AF40}"/>
              </a:ext>
            </a:extLst>
          </p:cNvPr>
          <p:cNvSpPr/>
          <p:nvPr/>
        </p:nvSpPr>
        <p:spPr>
          <a:xfrm rot="5400000">
            <a:off x="1103530" y="1645682"/>
            <a:ext cx="350582" cy="198731"/>
          </a:xfrm>
          <a:prstGeom prst="rightArrow">
            <a:avLst/>
          </a:prstGeom>
          <a:solidFill>
            <a:srgbClr val="F0A22E"/>
          </a:solidFill>
          <a:ln w="12700" cap="flat" cmpd="sng" algn="ctr">
            <a:solidFill>
              <a:srgbClr val="F0A22E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E7EACC94-3709-AAAE-4267-C36B915A827B}"/>
              </a:ext>
            </a:extLst>
          </p:cNvPr>
          <p:cNvSpPr txBox="1"/>
          <p:nvPr/>
        </p:nvSpPr>
        <p:spPr>
          <a:xfrm>
            <a:off x="1348693" y="1658596"/>
            <a:ext cx="8851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800" dirty="0">
                <a:solidFill>
                  <a:prstClr val="black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Remoting</a:t>
            </a:r>
            <a:r>
              <a:rPr kumimoji="1" lang="zh-CN" altLang="en-US" sz="800" dirty="0">
                <a:solidFill>
                  <a:prstClr val="black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 协议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036F4459-E2E1-5726-56D1-E442BA582467}"/>
              </a:ext>
            </a:extLst>
          </p:cNvPr>
          <p:cNvSpPr txBox="1"/>
          <p:nvPr/>
        </p:nvSpPr>
        <p:spPr>
          <a:xfrm>
            <a:off x="4222314" y="1660202"/>
            <a:ext cx="6623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8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gRPC</a:t>
            </a:r>
            <a:r>
              <a:rPr kumimoji="1" lang="zh-CN" altLang="en-US" sz="800" dirty="0"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 协议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81012322-902D-2441-0BE9-EF381D6721C6}"/>
              </a:ext>
            </a:extLst>
          </p:cNvPr>
          <p:cNvSpPr txBox="1"/>
          <p:nvPr/>
        </p:nvSpPr>
        <p:spPr>
          <a:xfrm>
            <a:off x="3974169" y="3741223"/>
            <a:ext cx="5886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800" dirty="0">
                <a:solidFill>
                  <a:prstClr val="black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计算集群</a:t>
            </a:r>
          </a:p>
        </p:txBody>
      </p:sp>
      <p:sp>
        <p:nvSpPr>
          <p:cNvPr id="70" name="圆角矩形 69">
            <a:extLst>
              <a:ext uri="{FF2B5EF4-FFF2-40B4-BE49-F238E27FC236}">
                <a16:creationId xmlns:a16="http://schemas.microsoft.com/office/drawing/2014/main" id="{373241C2-D340-4F2B-0EFA-80E2B8D69706}"/>
              </a:ext>
            </a:extLst>
          </p:cNvPr>
          <p:cNvSpPr/>
          <p:nvPr/>
        </p:nvSpPr>
        <p:spPr>
          <a:xfrm>
            <a:off x="2793021" y="3489253"/>
            <a:ext cx="647012" cy="185690"/>
          </a:xfrm>
          <a:prstGeom prst="roundRect">
            <a:avLst/>
          </a:prstGeom>
          <a:solidFill>
            <a:srgbClr val="C3986D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ACL</a:t>
            </a:r>
            <a:endParaRPr kumimoji="1" lang="zh-CN" altLang="en-US" sz="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71" name="圆角矩形 70">
            <a:extLst>
              <a:ext uri="{FF2B5EF4-FFF2-40B4-BE49-F238E27FC236}">
                <a16:creationId xmlns:a16="http://schemas.microsoft.com/office/drawing/2014/main" id="{E509D067-735D-D327-11F0-16FE42AE6ACA}"/>
              </a:ext>
            </a:extLst>
          </p:cNvPr>
          <p:cNvSpPr/>
          <p:nvPr/>
        </p:nvSpPr>
        <p:spPr>
          <a:xfrm>
            <a:off x="3607154" y="3221585"/>
            <a:ext cx="589841" cy="185690"/>
          </a:xfrm>
          <a:prstGeom prst="roundRect">
            <a:avLst/>
          </a:prstGeom>
          <a:solidFill>
            <a:srgbClr val="C3986D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消息</a:t>
            </a:r>
          </a:p>
        </p:txBody>
      </p:sp>
      <p:sp>
        <p:nvSpPr>
          <p:cNvPr id="72" name="圆角矩形 71">
            <a:extLst>
              <a:ext uri="{FF2B5EF4-FFF2-40B4-BE49-F238E27FC236}">
                <a16:creationId xmlns:a16="http://schemas.microsoft.com/office/drawing/2014/main" id="{95558409-A4EE-FEB8-6AD0-C39027C98AC8}"/>
              </a:ext>
            </a:extLst>
          </p:cNvPr>
          <p:cNvSpPr/>
          <p:nvPr/>
        </p:nvSpPr>
        <p:spPr>
          <a:xfrm>
            <a:off x="3606576" y="3489253"/>
            <a:ext cx="589841" cy="185690"/>
          </a:xfrm>
          <a:prstGeom prst="roundRect">
            <a:avLst/>
          </a:prstGeom>
          <a:solidFill>
            <a:srgbClr val="C3986D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事件</a:t>
            </a:r>
          </a:p>
        </p:txBody>
      </p:sp>
      <p:sp>
        <p:nvSpPr>
          <p:cNvPr id="73" name="圆角矩形 72">
            <a:extLst>
              <a:ext uri="{FF2B5EF4-FFF2-40B4-BE49-F238E27FC236}">
                <a16:creationId xmlns:a16="http://schemas.microsoft.com/office/drawing/2014/main" id="{958CA9E1-EA2D-A0A8-B0CA-58A9F1331F38}"/>
              </a:ext>
            </a:extLst>
          </p:cNvPr>
          <p:cNvSpPr/>
          <p:nvPr/>
        </p:nvSpPr>
        <p:spPr>
          <a:xfrm>
            <a:off x="4363539" y="3221585"/>
            <a:ext cx="668644" cy="166638"/>
          </a:xfrm>
          <a:prstGeom prst="roundRect">
            <a:avLst/>
          </a:prstGeom>
          <a:solidFill>
            <a:srgbClr val="C3986D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Remoting</a:t>
            </a:r>
            <a:endParaRPr kumimoji="1" lang="zh-CN" altLang="en-US" sz="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74" name="圆角矩形 73">
            <a:extLst>
              <a:ext uri="{FF2B5EF4-FFF2-40B4-BE49-F238E27FC236}">
                <a16:creationId xmlns:a16="http://schemas.microsoft.com/office/drawing/2014/main" id="{C73210BC-6C7F-325E-FE5D-CC8FBE9D914A}"/>
              </a:ext>
            </a:extLst>
          </p:cNvPr>
          <p:cNvSpPr/>
          <p:nvPr/>
        </p:nvSpPr>
        <p:spPr>
          <a:xfrm>
            <a:off x="4362961" y="3489253"/>
            <a:ext cx="668644" cy="185016"/>
          </a:xfrm>
          <a:prstGeom prst="roundRect">
            <a:avLst/>
          </a:prstGeom>
          <a:solidFill>
            <a:srgbClr val="C3986D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gRPC</a:t>
            </a:r>
            <a:endParaRPr kumimoji="1" lang="zh-CN" altLang="en-US" sz="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75" name="圆角矩形 74">
            <a:extLst>
              <a:ext uri="{FF2B5EF4-FFF2-40B4-BE49-F238E27FC236}">
                <a16:creationId xmlns:a16="http://schemas.microsoft.com/office/drawing/2014/main" id="{6D2231E1-7B9D-EB48-11E8-4B7BB73F619B}"/>
              </a:ext>
            </a:extLst>
          </p:cNvPr>
          <p:cNvSpPr/>
          <p:nvPr/>
        </p:nvSpPr>
        <p:spPr>
          <a:xfrm>
            <a:off x="5199254" y="3222259"/>
            <a:ext cx="655095" cy="176733"/>
          </a:xfrm>
          <a:prstGeom prst="roundRect">
            <a:avLst/>
          </a:prstGeom>
          <a:solidFill>
            <a:srgbClr val="C3986D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Pop/Pull</a:t>
            </a:r>
            <a:endParaRPr kumimoji="1" lang="zh-CN" altLang="en-US" sz="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76" name="圆角矩形 75">
            <a:extLst>
              <a:ext uri="{FF2B5EF4-FFF2-40B4-BE49-F238E27FC236}">
                <a16:creationId xmlns:a16="http://schemas.microsoft.com/office/drawing/2014/main" id="{31356122-C027-9555-E2A2-532B0E6AF61B}"/>
              </a:ext>
            </a:extLst>
          </p:cNvPr>
          <p:cNvSpPr/>
          <p:nvPr/>
        </p:nvSpPr>
        <p:spPr>
          <a:xfrm>
            <a:off x="5199254" y="3489927"/>
            <a:ext cx="641364" cy="185016"/>
          </a:xfrm>
          <a:prstGeom prst="roundRect">
            <a:avLst/>
          </a:prstGeom>
          <a:solidFill>
            <a:srgbClr val="C3986D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多租户</a:t>
            </a:r>
          </a:p>
        </p:txBody>
      </p:sp>
      <p:sp>
        <p:nvSpPr>
          <p:cNvPr id="77" name="圆柱体 76">
            <a:extLst>
              <a:ext uri="{FF2B5EF4-FFF2-40B4-BE49-F238E27FC236}">
                <a16:creationId xmlns:a16="http://schemas.microsoft.com/office/drawing/2014/main" id="{CDCD8935-6734-7E3C-0B15-9661A2906DA5}"/>
              </a:ext>
            </a:extLst>
          </p:cNvPr>
          <p:cNvSpPr/>
          <p:nvPr/>
        </p:nvSpPr>
        <p:spPr>
          <a:xfrm>
            <a:off x="3907763" y="4169893"/>
            <a:ext cx="508754" cy="423833"/>
          </a:xfrm>
          <a:prstGeom prst="can">
            <a:avLst/>
          </a:prstGeom>
          <a:solidFill>
            <a:srgbClr val="F0A22E"/>
          </a:solidFill>
          <a:ln w="12700" cap="flat" cmpd="sng" algn="ctr">
            <a:solidFill>
              <a:srgbClr val="F0A22E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Store</a:t>
            </a:r>
            <a:endParaRPr kumimoji="1" lang="zh-CN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78" name="圆柱体 77">
            <a:extLst>
              <a:ext uri="{FF2B5EF4-FFF2-40B4-BE49-F238E27FC236}">
                <a16:creationId xmlns:a16="http://schemas.microsoft.com/office/drawing/2014/main" id="{8CDBF01E-FC95-62FD-081C-0AC73935C1AD}"/>
              </a:ext>
            </a:extLst>
          </p:cNvPr>
          <p:cNvSpPr/>
          <p:nvPr/>
        </p:nvSpPr>
        <p:spPr>
          <a:xfrm>
            <a:off x="4644141" y="4169893"/>
            <a:ext cx="516788" cy="423833"/>
          </a:xfrm>
          <a:prstGeom prst="can">
            <a:avLst/>
          </a:prstGeom>
          <a:solidFill>
            <a:srgbClr val="F0A22E"/>
          </a:solidFill>
          <a:ln w="12700" cap="flat" cmpd="sng" algn="ctr">
            <a:solidFill>
              <a:srgbClr val="F0A22E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Store</a:t>
            </a:r>
            <a:endParaRPr kumimoji="1" lang="zh-CN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79" name="圆柱体 78">
            <a:extLst>
              <a:ext uri="{FF2B5EF4-FFF2-40B4-BE49-F238E27FC236}">
                <a16:creationId xmlns:a16="http://schemas.microsoft.com/office/drawing/2014/main" id="{BEA0D7DF-96B3-F5FB-16AC-28CA4D7B7625}"/>
              </a:ext>
            </a:extLst>
          </p:cNvPr>
          <p:cNvSpPr/>
          <p:nvPr/>
        </p:nvSpPr>
        <p:spPr>
          <a:xfrm>
            <a:off x="5399475" y="4169893"/>
            <a:ext cx="514838" cy="423833"/>
          </a:xfrm>
          <a:prstGeom prst="can">
            <a:avLst/>
          </a:prstGeom>
          <a:solidFill>
            <a:srgbClr val="F0A22E"/>
          </a:solidFill>
          <a:ln w="12700" cap="flat" cmpd="sng" algn="ctr">
            <a:solidFill>
              <a:srgbClr val="F0A22E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Store</a:t>
            </a:r>
            <a:endParaRPr kumimoji="1" lang="zh-CN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0744C8B1-55F5-ED80-4AE9-E5937878073B}"/>
              </a:ext>
            </a:extLst>
          </p:cNvPr>
          <p:cNvSpPr/>
          <p:nvPr/>
        </p:nvSpPr>
        <p:spPr>
          <a:xfrm>
            <a:off x="876188" y="4076150"/>
            <a:ext cx="976636" cy="66696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6800"/>
            </a:solidFill>
            <a:prstDash val="dash"/>
            <a:miter lim="800000"/>
          </a:ln>
          <a:effectLst>
            <a:outerShdw blurRad="279400" dist="38100" dir="5400000" algn="t" rotWithShape="0">
              <a:sysClr val="window" lastClr="FFFFFF">
                <a:lumMod val="75000"/>
                <a:alpha val="40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4587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ibaba PuHuiTi R" pitchFamily="18" charset="-122"/>
              <a:ea typeface="Alibaba PuHuiTi R" pitchFamily="18" charset="-122"/>
              <a:cs typeface="Alibaba PuHuiTi R" pitchFamily="18" charset="-122"/>
              <a:sym typeface="Helvetica Light"/>
            </a:endParaRPr>
          </a:p>
        </p:txBody>
      </p:sp>
      <p:sp>
        <p:nvSpPr>
          <p:cNvPr id="81" name="圆柱体 80">
            <a:extLst>
              <a:ext uri="{FF2B5EF4-FFF2-40B4-BE49-F238E27FC236}">
                <a16:creationId xmlns:a16="http://schemas.microsoft.com/office/drawing/2014/main" id="{B04BD8A3-B26C-CEDB-F52B-9F9E6CA1A9A3}"/>
              </a:ext>
            </a:extLst>
          </p:cNvPr>
          <p:cNvSpPr/>
          <p:nvPr/>
        </p:nvSpPr>
        <p:spPr>
          <a:xfrm>
            <a:off x="1133190" y="4155471"/>
            <a:ext cx="516150" cy="423833"/>
          </a:xfrm>
          <a:prstGeom prst="can">
            <a:avLst/>
          </a:prstGeom>
          <a:solidFill>
            <a:srgbClr val="F0A22E"/>
          </a:solidFill>
          <a:ln w="12700" cap="flat" cmpd="sng" algn="ctr">
            <a:solidFill>
              <a:srgbClr val="F0A22E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Store</a:t>
            </a:r>
            <a:endParaRPr kumimoji="1" lang="zh-CN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45D7C7E0-DD98-E16E-111F-60DEC80F8883}"/>
              </a:ext>
            </a:extLst>
          </p:cNvPr>
          <p:cNvSpPr/>
          <p:nvPr/>
        </p:nvSpPr>
        <p:spPr>
          <a:xfrm>
            <a:off x="2121682" y="4076150"/>
            <a:ext cx="1472480" cy="66696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6800"/>
            </a:solidFill>
            <a:prstDash val="dash"/>
            <a:miter lim="800000"/>
          </a:ln>
          <a:effectLst>
            <a:outerShdw blurRad="279400" dist="38100" dir="5400000" algn="t" rotWithShape="0">
              <a:sysClr val="window" lastClr="FFFFFF">
                <a:lumMod val="75000"/>
                <a:alpha val="40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4587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ibaba PuHuiTi R" pitchFamily="18" charset="-122"/>
              <a:ea typeface="Alibaba PuHuiTi R" pitchFamily="18" charset="-122"/>
              <a:cs typeface="Alibaba PuHuiTi R" pitchFamily="18" charset="-122"/>
              <a:sym typeface="Helvetica Light"/>
            </a:endParaRPr>
          </a:p>
        </p:txBody>
      </p:sp>
      <p:sp>
        <p:nvSpPr>
          <p:cNvPr id="83" name="圆柱体 82">
            <a:extLst>
              <a:ext uri="{FF2B5EF4-FFF2-40B4-BE49-F238E27FC236}">
                <a16:creationId xmlns:a16="http://schemas.microsoft.com/office/drawing/2014/main" id="{F3125C2A-48BD-834F-E38A-0D11E23CD9CF}"/>
              </a:ext>
            </a:extLst>
          </p:cNvPr>
          <p:cNvSpPr/>
          <p:nvPr/>
        </p:nvSpPr>
        <p:spPr>
          <a:xfrm>
            <a:off x="2243390" y="4168643"/>
            <a:ext cx="483797" cy="423833"/>
          </a:xfrm>
          <a:prstGeom prst="can">
            <a:avLst/>
          </a:prstGeom>
          <a:solidFill>
            <a:srgbClr val="F0A22E"/>
          </a:solidFill>
          <a:ln w="12700" cap="flat" cmpd="sng" algn="ctr">
            <a:solidFill>
              <a:srgbClr val="F0A22E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Store</a:t>
            </a:r>
            <a:endParaRPr kumimoji="1" lang="zh-CN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sp>
        <p:nvSpPr>
          <p:cNvPr id="84" name="圆柱体 83">
            <a:extLst>
              <a:ext uri="{FF2B5EF4-FFF2-40B4-BE49-F238E27FC236}">
                <a16:creationId xmlns:a16="http://schemas.microsoft.com/office/drawing/2014/main" id="{1857D2F3-C442-395F-3228-5EABD4134234}"/>
              </a:ext>
            </a:extLst>
          </p:cNvPr>
          <p:cNvSpPr/>
          <p:nvPr/>
        </p:nvSpPr>
        <p:spPr>
          <a:xfrm>
            <a:off x="3019335" y="4168643"/>
            <a:ext cx="498868" cy="423833"/>
          </a:xfrm>
          <a:prstGeom prst="can">
            <a:avLst/>
          </a:prstGeom>
          <a:solidFill>
            <a:srgbClr val="F0A22E"/>
          </a:solidFill>
          <a:ln w="12700" cap="flat" cmpd="sng" algn="ctr">
            <a:solidFill>
              <a:srgbClr val="F0A22E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Store</a:t>
            </a:r>
            <a:endParaRPr kumimoji="1" lang="zh-CN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cxnSp>
        <p:nvCxnSpPr>
          <p:cNvPr id="85" name="直线箭头连接符 84">
            <a:extLst>
              <a:ext uri="{FF2B5EF4-FFF2-40B4-BE49-F238E27FC236}">
                <a16:creationId xmlns:a16="http://schemas.microsoft.com/office/drawing/2014/main" id="{F8FE6AD3-D06E-BDD9-0F42-05FDC191833A}"/>
              </a:ext>
            </a:extLst>
          </p:cNvPr>
          <p:cNvCxnSpPr>
            <a:cxnSpLocks/>
            <a:stCxn id="77" idx="4"/>
            <a:endCxn id="78" idx="2"/>
          </p:cNvCxnSpPr>
          <p:nvPr/>
        </p:nvCxnSpPr>
        <p:spPr>
          <a:xfrm>
            <a:off x="4416517" y="4381810"/>
            <a:ext cx="227624" cy="0"/>
          </a:xfrm>
          <a:prstGeom prst="straightConnector1">
            <a:avLst/>
          </a:prstGeom>
          <a:noFill/>
          <a:ln w="63500" cap="flat" cmpd="sng" algn="ctr">
            <a:solidFill>
              <a:srgbClr val="F0A22E"/>
            </a:solidFill>
            <a:prstDash val="solid"/>
            <a:miter lim="800000"/>
            <a:headEnd type="triangle"/>
            <a:tailEnd type="triangle"/>
          </a:ln>
          <a:effectLst/>
        </p:spPr>
      </p:cxnSp>
      <p:cxnSp>
        <p:nvCxnSpPr>
          <p:cNvPr id="86" name="直线箭头连接符 85">
            <a:extLst>
              <a:ext uri="{FF2B5EF4-FFF2-40B4-BE49-F238E27FC236}">
                <a16:creationId xmlns:a16="http://schemas.microsoft.com/office/drawing/2014/main" id="{6C46CB60-6152-3BC1-BB8F-0EA7C933FDB7}"/>
              </a:ext>
            </a:extLst>
          </p:cNvPr>
          <p:cNvCxnSpPr>
            <a:cxnSpLocks/>
            <a:stCxn id="78" idx="4"/>
            <a:endCxn id="79" idx="2"/>
          </p:cNvCxnSpPr>
          <p:nvPr/>
        </p:nvCxnSpPr>
        <p:spPr>
          <a:xfrm>
            <a:off x="5160929" y="4381810"/>
            <a:ext cx="238546" cy="0"/>
          </a:xfrm>
          <a:prstGeom prst="straightConnector1">
            <a:avLst/>
          </a:prstGeom>
          <a:noFill/>
          <a:ln w="63500" cap="flat" cmpd="sng" algn="ctr">
            <a:solidFill>
              <a:srgbClr val="F0A22E"/>
            </a:solidFill>
            <a:prstDash val="solid"/>
            <a:miter lim="800000"/>
            <a:headEnd type="triangle"/>
            <a:tailEnd type="triangle"/>
          </a:ln>
          <a:effectLst/>
        </p:spPr>
      </p:cxnSp>
      <p:cxnSp>
        <p:nvCxnSpPr>
          <p:cNvPr id="87" name="直线箭头连接符 86">
            <a:extLst>
              <a:ext uri="{FF2B5EF4-FFF2-40B4-BE49-F238E27FC236}">
                <a16:creationId xmlns:a16="http://schemas.microsoft.com/office/drawing/2014/main" id="{5BFF4D45-4A11-D9AA-AFBE-CD1247015972}"/>
              </a:ext>
            </a:extLst>
          </p:cNvPr>
          <p:cNvCxnSpPr>
            <a:cxnSpLocks/>
            <a:stCxn id="83" idx="4"/>
            <a:endCxn id="84" idx="2"/>
          </p:cNvCxnSpPr>
          <p:nvPr/>
        </p:nvCxnSpPr>
        <p:spPr>
          <a:xfrm>
            <a:off x="2727187" y="4380560"/>
            <a:ext cx="292148" cy="0"/>
          </a:xfrm>
          <a:prstGeom prst="straightConnector1">
            <a:avLst/>
          </a:prstGeom>
          <a:noFill/>
          <a:ln w="63500" cap="flat" cmpd="sng" algn="ctr">
            <a:solidFill>
              <a:srgbClr val="F0A22E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88" name="文本框 87">
            <a:extLst>
              <a:ext uri="{FF2B5EF4-FFF2-40B4-BE49-F238E27FC236}">
                <a16:creationId xmlns:a16="http://schemas.microsoft.com/office/drawing/2014/main" id="{11881672-8F7C-2B44-BB39-670B52E995FB}"/>
              </a:ext>
            </a:extLst>
          </p:cNvPr>
          <p:cNvSpPr txBox="1"/>
          <p:nvPr/>
        </p:nvSpPr>
        <p:spPr>
          <a:xfrm>
            <a:off x="3479760" y="4752628"/>
            <a:ext cx="5886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800" dirty="0">
                <a:solidFill>
                  <a:prstClr val="black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存储集群</a:t>
            </a: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0A0E6BB9-E986-1F7D-747E-F9C88F43F2EB}"/>
              </a:ext>
            </a:extLst>
          </p:cNvPr>
          <p:cNvSpPr txBox="1"/>
          <p:nvPr/>
        </p:nvSpPr>
        <p:spPr>
          <a:xfrm>
            <a:off x="1126589" y="4556786"/>
            <a:ext cx="4876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800" dirty="0">
                <a:solidFill>
                  <a:prstClr val="black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单副本</a:t>
            </a: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431D6A9E-6643-9D2F-C803-83642D74D044}"/>
              </a:ext>
            </a:extLst>
          </p:cNvPr>
          <p:cNvSpPr txBox="1"/>
          <p:nvPr/>
        </p:nvSpPr>
        <p:spPr>
          <a:xfrm>
            <a:off x="2640992" y="4571376"/>
            <a:ext cx="4876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800" dirty="0">
                <a:solidFill>
                  <a:prstClr val="black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双副本</a:t>
            </a: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B322D447-E5AF-C73C-179E-CE568454199C}"/>
              </a:ext>
            </a:extLst>
          </p:cNvPr>
          <p:cNvSpPr txBox="1"/>
          <p:nvPr/>
        </p:nvSpPr>
        <p:spPr>
          <a:xfrm>
            <a:off x="4704843" y="4570703"/>
            <a:ext cx="4876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800" dirty="0">
                <a:solidFill>
                  <a:prstClr val="black"/>
                </a:solidFill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三副本</a:t>
            </a:r>
          </a:p>
        </p:txBody>
      </p:sp>
      <p:sp>
        <p:nvSpPr>
          <p:cNvPr id="92" name="左右箭头 91">
            <a:extLst>
              <a:ext uri="{FF2B5EF4-FFF2-40B4-BE49-F238E27FC236}">
                <a16:creationId xmlns:a16="http://schemas.microsoft.com/office/drawing/2014/main" id="{07D9DA2B-0907-5E76-72C2-A8C31F41B604}"/>
              </a:ext>
            </a:extLst>
          </p:cNvPr>
          <p:cNvSpPr/>
          <p:nvPr/>
        </p:nvSpPr>
        <p:spPr>
          <a:xfrm rot="10800000">
            <a:off x="5955683" y="4288222"/>
            <a:ext cx="338691" cy="204411"/>
          </a:xfrm>
          <a:prstGeom prst="leftRightArrow">
            <a:avLst/>
          </a:prstGeom>
          <a:solidFill>
            <a:srgbClr val="F0A22E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ibaba PuHuiTi R" pitchFamily="18" charset="-122"/>
              <a:ea typeface="Alibaba PuHuiTi R" pitchFamily="18" charset="-122"/>
              <a:cs typeface="Alibaba PuHuiTi R" pitchFamily="18" charset="-122"/>
            </a:endParaRPr>
          </a:p>
        </p:txBody>
      </p:sp>
      <p:pic>
        <p:nvPicPr>
          <p:cNvPr id="93" name="图片 92">
            <a:extLst>
              <a:ext uri="{FF2B5EF4-FFF2-40B4-BE49-F238E27FC236}">
                <a16:creationId xmlns:a16="http://schemas.microsoft.com/office/drawing/2014/main" id="{EA01E10F-A7F3-25CE-8CEA-CCC3F917AF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66071" y="5608703"/>
            <a:ext cx="375819" cy="375819"/>
          </a:xfrm>
          <a:prstGeom prst="rect">
            <a:avLst/>
          </a:prstGeom>
        </p:spPr>
      </p:pic>
      <p:pic>
        <p:nvPicPr>
          <p:cNvPr id="94" name="图片 93">
            <a:extLst>
              <a:ext uri="{FF2B5EF4-FFF2-40B4-BE49-F238E27FC236}">
                <a16:creationId xmlns:a16="http://schemas.microsoft.com/office/drawing/2014/main" id="{5D88FE95-DD51-4A1A-E519-B9378FAD2A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11729" y="5619930"/>
            <a:ext cx="375819" cy="375819"/>
          </a:xfrm>
          <a:prstGeom prst="rect">
            <a:avLst/>
          </a:prstGeom>
        </p:spPr>
      </p:pic>
      <p:pic>
        <p:nvPicPr>
          <p:cNvPr id="95" name="图片 94">
            <a:extLst>
              <a:ext uri="{FF2B5EF4-FFF2-40B4-BE49-F238E27FC236}">
                <a16:creationId xmlns:a16="http://schemas.microsoft.com/office/drawing/2014/main" id="{700B710B-C367-5637-3E12-1C5BA1C1CF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36591" y="5621560"/>
            <a:ext cx="375819" cy="375819"/>
          </a:xfrm>
          <a:prstGeom prst="rect">
            <a:avLst/>
          </a:prstGeom>
        </p:spPr>
      </p:pic>
      <p:sp>
        <p:nvSpPr>
          <p:cNvPr id="96" name="圆角矩形 95">
            <a:extLst>
              <a:ext uri="{FF2B5EF4-FFF2-40B4-BE49-F238E27FC236}">
                <a16:creationId xmlns:a16="http://schemas.microsoft.com/office/drawing/2014/main" id="{C2D76BC7-DDEC-4729-72F1-6B3C1B2DFD8A}"/>
              </a:ext>
            </a:extLst>
          </p:cNvPr>
          <p:cNvSpPr/>
          <p:nvPr/>
        </p:nvSpPr>
        <p:spPr>
          <a:xfrm>
            <a:off x="5789095" y="5667502"/>
            <a:ext cx="1226312" cy="263858"/>
          </a:xfrm>
          <a:prstGeom prst="roundRect">
            <a:avLst/>
          </a:prstGeom>
          <a:solidFill>
            <a:srgbClr val="F0A22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VPC</a:t>
            </a:r>
            <a:r>
              <a:rPr kumimoji="1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 网络</a:t>
            </a:r>
          </a:p>
        </p:txBody>
      </p:sp>
      <p:sp>
        <p:nvSpPr>
          <p:cNvPr id="97" name="圆角矩形 96">
            <a:extLst>
              <a:ext uri="{FF2B5EF4-FFF2-40B4-BE49-F238E27FC236}">
                <a16:creationId xmlns:a16="http://schemas.microsoft.com/office/drawing/2014/main" id="{C7EF19EC-9786-ADF6-8EF6-D9ED65E4187D}"/>
              </a:ext>
            </a:extLst>
          </p:cNvPr>
          <p:cNvSpPr/>
          <p:nvPr/>
        </p:nvSpPr>
        <p:spPr>
          <a:xfrm>
            <a:off x="1039947" y="5165796"/>
            <a:ext cx="5803973" cy="263858"/>
          </a:xfrm>
          <a:prstGeom prst="roundRect">
            <a:avLst/>
          </a:prstGeom>
          <a:solidFill>
            <a:srgbClr val="F0A22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云原生</a:t>
            </a:r>
            <a:r>
              <a:rPr kumimoji="1" lang="en-US" altLang="zh-CN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-</a:t>
            </a:r>
            <a:r>
              <a:rPr kumimoji="1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容器服务（</a:t>
            </a:r>
            <a:r>
              <a:rPr kumimoji="1" lang="en-US" altLang="zh-CN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Kubernetes</a:t>
            </a:r>
            <a:r>
              <a:rPr kumimoji="1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ibaba PuHuiTi R" pitchFamily="18" charset="-122"/>
                <a:ea typeface="Alibaba PuHuiTi R" pitchFamily="18" charset="-122"/>
                <a:cs typeface="Alibaba PuHuiTi R" pitchFamily="18" charset="-122"/>
              </a:rPr>
              <a:t>）</a:t>
            </a:r>
          </a:p>
        </p:txBody>
      </p:sp>
      <p:pic>
        <p:nvPicPr>
          <p:cNvPr id="98" name="图片 97">
            <a:extLst>
              <a:ext uri="{FF2B5EF4-FFF2-40B4-BE49-F238E27FC236}">
                <a16:creationId xmlns:a16="http://schemas.microsoft.com/office/drawing/2014/main" id="{8BD882FA-B5F9-9156-3866-C9D33F5D8E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28063" y="5035949"/>
            <a:ext cx="421895" cy="421895"/>
          </a:xfrm>
          <a:prstGeom prst="rect">
            <a:avLst/>
          </a:prstGeom>
        </p:spPr>
      </p:pic>
      <p:sp>
        <p:nvSpPr>
          <p:cNvPr id="99" name="文本框 98">
            <a:extLst>
              <a:ext uri="{FF2B5EF4-FFF2-40B4-BE49-F238E27FC236}">
                <a16:creationId xmlns:a16="http://schemas.microsoft.com/office/drawing/2014/main" id="{529C5FD7-494C-F6A0-5517-FD5F889585EF}"/>
              </a:ext>
            </a:extLst>
          </p:cNvPr>
          <p:cNvSpPr txBox="1"/>
          <p:nvPr/>
        </p:nvSpPr>
        <p:spPr>
          <a:xfrm>
            <a:off x="7908663" y="2075218"/>
            <a:ext cx="3700303" cy="32573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12700" tIns="12700" rIns="12700" bIns="12700" numCol="1" spcCol="38100" rtlCol="0" anchor="ctr">
            <a:spAutoFit/>
          </a:bodyPr>
          <a:lstStyle/>
          <a:p>
            <a:pPr marR="0" lv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轻量级</a:t>
            </a:r>
            <a:r>
              <a:rPr lang="en-US" altLang="zh-CN" sz="1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SDK</a:t>
            </a:r>
            <a:r>
              <a:rPr lang="zh-CN" altLang="en-US" sz="1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：</a:t>
            </a:r>
            <a:endParaRPr lang="en-US" altLang="zh-CN" sz="1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R="0" lvl="0" indent="-1714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基于云原生通信标准 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gRPC</a:t>
            </a: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 开发，核心代码量降低 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70%</a:t>
            </a:r>
          </a:p>
          <a:p>
            <a:pPr marR="0" lvl="0" indent="-1714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无状态消费模式，易集成，易弹性，与富客户端优势互补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  <a:p>
            <a:pPr marL="171450" marR="0" lvl="0" indent="-171450" defTabSz="206375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ibaba PuHuiTi R" pitchFamily="18" charset="-122"/>
              <a:ea typeface="Alibaba PuHuiTi R" pitchFamily="18" charset="-122"/>
              <a:cs typeface="Alibaba PuHuiTi R" pitchFamily="18" charset="-122"/>
              <a:sym typeface="Helvetica Light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无状态消息网关：</a:t>
            </a:r>
            <a:endParaRPr lang="en-US" altLang="zh-CN" sz="1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搭建无状态服务节点 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Proxy</a:t>
            </a: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，通过 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LB</a:t>
            </a: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 进行服务暴露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分离 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Store</a:t>
            </a: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 存储节点，负责核心的消息存储和高可用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Proxy</a:t>
            </a: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 和 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Store</a:t>
            </a: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 节点分离部署、独立弹性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  <a:p>
            <a:pPr marR="0" lvl="0" defTabSz="206375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ibaba PuHuiTi R" pitchFamily="18" charset="-122"/>
              <a:ea typeface="Alibaba PuHuiTi R" pitchFamily="18" charset="-122"/>
              <a:cs typeface="Alibaba PuHuiTi R" pitchFamily="18" charset="-122"/>
              <a:sym typeface="Helvetica Light"/>
            </a:endParaRPr>
          </a:p>
          <a:p>
            <a:pPr marR="0" lv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云原生基础设施：</a:t>
            </a:r>
            <a:endParaRPr lang="en-US" altLang="zh-CN" sz="1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可观测性能力云原生化，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OpenTelemetry</a:t>
            </a: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 标准化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整体架构 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Kubernetes</a:t>
            </a: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Helvetica Light"/>
              </a:rPr>
              <a:t> 化，充分利用售卖区资源弹性能力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3474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814620" y="419102"/>
            <a:ext cx="6531402" cy="618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无状态消费模型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A29257E-40C9-CE6A-7E55-443758A60DA4}"/>
              </a:ext>
            </a:extLst>
          </p:cNvPr>
          <p:cNvSpPr txBox="1"/>
          <p:nvPr/>
        </p:nvSpPr>
        <p:spPr>
          <a:xfrm>
            <a:off x="9060408" y="3093893"/>
            <a:ext cx="2617357" cy="1672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71450">
              <a:lnSpc>
                <a:spcPct val="150000"/>
              </a:lnSpc>
              <a:buFontTx/>
              <a:buChar char="•"/>
            </a:pP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5.0</a:t>
            </a: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Pop</a:t>
            </a: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机制在队列模型之上支持了消息模型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-171450">
              <a:lnSpc>
                <a:spcPct val="150000"/>
              </a:lnSpc>
              <a:buFontTx/>
              <a:buChar char="•"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业务只关心消息可以不关心队列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-171450">
              <a:lnSpc>
                <a:spcPct val="150000"/>
              </a:lnSpc>
              <a:buFontTx/>
              <a:buChar char="•"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单条消息级别的消费、重试、修改不可见时间，删除（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API</a:t>
            </a: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支持）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-171450">
              <a:lnSpc>
                <a:spcPct val="150000"/>
              </a:lnSpc>
              <a:buFontTx/>
              <a:buChar char="•"/>
            </a:pP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Pop</a:t>
            </a: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遇见无状态 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Proxy</a:t>
            </a: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：客户端无状态、连接无状态、消费无状态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4614DCBF-F7F6-9F11-E71E-EA17DECE6041}"/>
              </a:ext>
            </a:extLst>
          </p:cNvPr>
          <p:cNvSpPr/>
          <p:nvPr/>
        </p:nvSpPr>
        <p:spPr>
          <a:xfrm>
            <a:off x="1677857" y="2764565"/>
            <a:ext cx="431497" cy="1371600"/>
          </a:xfrm>
          <a:prstGeom prst="roundRect">
            <a:avLst/>
          </a:prstGeom>
          <a:noFill/>
          <a:ln w="12700" cap="flat" cmpd="sng" algn="ctr">
            <a:solidFill>
              <a:schemeClr val="accent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r>
              <a:rPr lang="zh-CN" altLang="en-US" sz="1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lt"/>
              </a:rPr>
              <a:t>队列</a:t>
            </a:r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8338143E-0911-D9EE-23E6-0F1239A2A1D4}"/>
              </a:ext>
            </a:extLst>
          </p:cNvPr>
          <p:cNvSpPr/>
          <p:nvPr/>
        </p:nvSpPr>
        <p:spPr>
          <a:xfrm>
            <a:off x="2536839" y="2764565"/>
            <a:ext cx="431497" cy="1371600"/>
          </a:xfrm>
          <a:prstGeom prst="roundRect">
            <a:avLst/>
          </a:prstGeom>
          <a:noFill/>
          <a:ln w="12700" cap="flat" cmpd="sng" algn="ctr">
            <a:solidFill>
              <a:schemeClr val="accent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lt"/>
              </a:rPr>
              <a:t>队列</a:t>
            </a:r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F25CA2B4-2244-0D41-83DF-6DF7B6A74D9B}"/>
              </a:ext>
            </a:extLst>
          </p:cNvPr>
          <p:cNvSpPr/>
          <p:nvPr/>
        </p:nvSpPr>
        <p:spPr>
          <a:xfrm>
            <a:off x="1144457" y="1715801"/>
            <a:ext cx="964897" cy="446805"/>
          </a:xfrm>
          <a:prstGeom prst="roundRect">
            <a:avLst/>
          </a:prstGeom>
          <a:noFill/>
          <a:ln w="12700" cap="flat" cmpd="sng" algn="ctr">
            <a:solidFill>
              <a:schemeClr val="accent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lt"/>
              </a:rPr>
              <a:t>Consumer</a:t>
            </a:r>
            <a:endParaRPr kumimoji="0" lang="zh-CN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/>
              <a:cs typeface="+mn-ea"/>
              <a:sym typeface="+mn-lt"/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9DDF06EE-FEF8-3489-D647-BA856D07EAFD}"/>
              </a:ext>
            </a:extLst>
          </p:cNvPr>
          <p:cNvSpPr/>
          <p:nvPr/>
        </p:nvSpPr>
        <p:spPr>
          <a:xfrm>
            <a:off x="2536839" y="1715801"/>
            <a:ext cx="964897" cy="446805"/>
          </a:xfrm>
          <a:prstGeom prst="roundRect">
            <a:avLst/>
          </a:prstGeom>
          <a:noFill/>
          <a:ln w="12700" cap="flat" cmpd="sng" algn="ctr">
            <a:solidFill>
              <a:schemeClr val="accent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lt"/>
              </a:rPr>
              <a:t>Consumer</a:t>
            </a:r>
            <a:endParaRPr kumimoji="0" lang="zh-CN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/>
              <a:cs typeface="+mn-ea"/>
              <a:sym typeface="+mn-lt"/>
            </a:endParaRPr>
          </a:p>
        </p:txBody>
      </p:sp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7062514A-6EB9-73C0-6685-3D370F383B1B}"/>
              </a:ext>
            </a:extLst>
          </p:cNvPr>
          <p:cNvCxnSpPr>
            <a:cxnSpLocks/>
            <a:stCxn id="10" idx="2"/>
            <a:endCxn id="6" idx="0"/>
          </p:cNvCxnSpPr>
          <p:nvPr/>
        </p:nvCxnSpPr>
        <p:spPr>
          <a:xfrm>
            <a:off x="1626906" y="2162606"/>
            <a:ext cx="266700" cy="601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4645E67F-FAD0-DAB8-DB05-7435772EE504}"/>
              </a:ext>
            </a:extLst>
          </p:cNvPr>
          <p:cNvCxnSpPr>
            <a:cxnSpLocks/>
            <a:stCxn id="11" idx="2"/>
            <a:endCxn id="9" idx="0"/>
          </p:cNvCxnSpPr>
          <p:nvPr/>
        </p:nvCxnSpPr>
        <p:spPr>
          <a:xfrm flipH="1">
            <a:off x="2752588" y="2162606"/>
            <a:ext cx="266700" cy="601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639EEF22-E593-F482-B565-8BFE451E04B9}"/>
              </a:ext>
            </a:extLst>
          </p:cNvPr>
          <p:cNvSpPr txBox="1"/>
          <p:nvPr/>
        </p:nvSpPr>
        <p:spPr>
          <a:xfrm>
            <a:off x="924368" y="4365689"/>
            <a:ext cx="3142335" cy="1264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71450">
              <a:lnSpc>
                <a:spcPct val="150000"/>
              </a:lnSpc>
              <a:buFontTx/>
              <a:buChar char="•"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队列模型：与存储模型一致的消费模型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-171450">
              <a:lnSpc>
                <a:spcPct val="150000"/>
              </a:lnSpc>
              <a:buFontTx/>
              <a:buChar char="•"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消费者按照队列进行负载均衡和消息拉取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-171450">
              <a:lnSpc>
                <a:spcPct val="150000"/>
              </a:lnSpc>
              <a:buFontTx/>
              <a:buChar char="•"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适合批量高速拉取、对单条消息状态不敏感的场景，比如流计算场景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104400" indent="-1044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kumimoji="1" lang="en-US" altLang="zh-CN" sz="1200" dirty="0"/>
          </a:p>
        </p:txBody>
      </p:sp>
      <p:sp>
        <p:nvSpPr>
          <p:cNvPr id="16" name="右箭头 15">
            <a:extLst>
              <a:ext uri="{FF2B5EF4-FFF2-40B4-BE49-F238E27FC236}">
                <a16:creationId xmlns:a16="http://schemas.microsoft.com/office/drawing/2014/main" id="{F145D825-93B7-4D61-A19A-E08101D8D3AB}"/>
              </a:ext>
            </a:extLst>
          </p:cNvPr>
          <p:cNvSpPr/>
          <p:nvPr/>
        </p:nvSpPr>
        <p:spPr>
          <a:xfrm>
            <a:off x="3501736" y="3169812"/>
            <a:ext cx="1070264" cy="342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圆角矩形 16">
            <a:extLst>
              <a:ext uri="{FF2B5EF4-FFF2-40B4-BE49-F238E27FC236}">
                <a16:creationId xmlns:a16="http://schemas.microsoft.com/office/drawing/2014/main" id="{98DFC1AC-8651-A7D6-7E79-4C05068D7DEE}"/>
              </a:ext>
            </a:extLst>
          </p:cNvPr>
          <p:cNvSpPr/>
          <p:nvPr/>
        </p:nvSpPr>
        <p:spPr>
          <a:xfrm>
            <a:off x="5547881" y="5726080"/>
            <a:ext cx="1382507" cy="308261"/>
          </a:xfrm>
          <a:prstGeom prst="roundRect">
            <a:avLst/>
          </a:prstGeom>
          <a:noFill/>
          <a:ln w="12700" cap="flat" cmpd="sng" algn="ctr">
            <a:solidFill>
              <a:schemeClr val="accent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r>
              <a:rPr lang="zh-CN" altLang="en-US" sz="1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lt"/>
              </a:rPr>
              <a:t>队列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436D090-A31E-5F1F-0A82-D9A032BF3CAF}"/>
              </a:ext>
            </a:extLst>
          </p:cNvPr>
          <p:cNvSpPr/>
          <p:nvPr/>
        </p:nvSpPr>
        <p:spPr>
          <a:xfrm>
            <a:off x="6239134" y="3021710"/>
            <a:ext cx="516167" cy="290801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消息</a:t>
            </a:r>
          </a:p>
        </p:txBody>
      </p:sp>
      <p:sp>
        <p:nvSpPr>
          <p:cNvPr id="20" name="圆角矩形 19">
            <a:extLst>
              <a:ext uri="{FF2B5EF4-FFF2-40B4-BE49-F238E27FC236}">
                <a16:creationId xmlns:a16="http://schemas.microsoft.com/office/drawing/2014/main" id="{8B6093A7-7119-DB83-79EB-00B5F5C2BBD5}"/>
              </a:ext>
            </a:extLst>
          </p:cNvPr>
          <p:cNvSpPr/>
          <p:nvPr/>
        </p:nvSpPr>
        <p:spPr>
          <a:xfrm>
            <a:off x="6406862" y="2202919"/>
            <a:ext cx="1382507" cy="308261"/>
          </a:xfrm>
          <a:prstGeom prst="roundRect">
            <a:avLst/>
          </a:prstGeom>
          <a:noFill/>
          <a:ln w="12700" cap="flat" cmpd="sng" algn="ctr">
            <a:solidFill>
              <a:schemeClr val="accent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lt"/>
              </a:rPr>
              <a:t>Proxy</a:t>
            </a:r>
            <a:endParaRPr lang="zh-CN" altLang="en-US" sz="1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lt"/>
            </a:endParaRPr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D616CD91-E84F-BEE4-CE0F-ED139686D5F2}"/>
              </a:ext>
            </a:extLst>
          </p:cNvPr>
          <p:cNvSpPr/>
          <p:nvPr/>
        </p:nvSpPr>
        <p:spPr>
          <a:xfrm>
            <a:off x="5247877" y="1398756"/>
            <a:ext cx="964897" cy="446805"/>
          </a:xfrm>
          <a:prstGeom prst="roundRect">
            <a:avLst/>
          </a:prstGeom>
          <a:noFill/>
          <a:ln w="12700" cap="flat" cmpd="sng" algn="ctr">
            <a:solidFill>
              <a:schemeClr val="accent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lt"/>
              </a:rPr>
              <a:t>Consumer</a:t>
            </a:r>
            <a:endParaRPr lang="zh-CN" altLang="en-US" sz="1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lt"/>
            </a:endParaRPr>
          </a:p>
        </p:txBody>
      </p:sp>
      <p:sp>
        <p:nvSpPr>
          <p:cNvPr id="22" name="圆角矩形 21">
            <a:extLst>
              <a:ext uri="{FF2B5EF4-FFF2-40B4-BE49-F238E27FC236}">
                <a16:creationId xmlns:a16="http://schemas.microsoft.com/office/drawing/2014/main" id="{2CE5CD7F-8DDA-A545-49AB-1A767B17861B}"/>
              </a:ext>
            </a:extLst>
          </p:cNvPr>
          <p:cNvSpPr/>
          <p:nvPr/>
        </p:nvSpPr>
        <p:spPr>
          <a:xfrm>
            <a:off x="6640259" y="1398756"/>
            <a:ext cx="964897" cy="446805"/>
          </a:xfrm>
          <a:prstGeom prst="roundRect">
            <a:avLst/>
          </a:prstGeom>
          <a:noFill/>
          <a:ln w="12700" cap="flat" cmpd="sng" algn="ctr">
            <a:solidFill>
              <a:schemeClr val="accent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lt"/>
              </a:rPr>
              <a:t>Consumer</a:t>
            </a:r>
            <a:endParaRPr kumimoji="0" lang="zh-CN" altLang="en-US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/>
              <a:cs typeface="+mn-ea"/>
              <a:sym typeface="+mn-lt"/>
            </a:endParaRP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A08CD6F1-4131-3B70-8485-3613085525F8}"/>
              </a:ext>
            </a:extLst>
          </p:cNvPr>
          <p:cNvSpPr/>
          <p:nvPr/>
        </p:nvSpPr>
        <p:spPr>
          <a:xfrm>
            <a:off x="8104376" y="1398755"/>
            <a:ext cx="964897" cy="446805"/>
          </a:xfrm>
          <a:prstGeom prst="roundRect">
            <a:avLst/>
          </a:prstGeom>
          <a:noFill/>
          <a:ln w="12700" cap="flat" cmpd="sng" algn="ctr">
            <a:solidFill>
              <a:schemeClr val="accent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r>
              <a:rPr lang="en-US" altLang="zh-CN" sz="1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lt"/>
              </a:rPr>
              <a:t>Consumer</a:t>
            </a:r>
            <a:endParaRPr lang="zh-CN" altLang="en-US" sz="1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lt"/>
            </a:endParaRPr>
          </a:p>
        </p:txBody>
      </p:sp>
      <p:cxnSp>
        <p:nvCxnSpPr>
          <p:cNvPr id="25" name="直线箭头连接符 24">
            <a:extLst>
              <a:ext uri="{FF2B5EF4-FFF2-40B4-BE49-F238E27FC236}">
                <a16:creationId xmlns:a16="http://schemas.microsoft.com/office/drawing/2014/main" id="{CCD4A393-11A1-1361-613E-991F3043202C}"/>
              </a:ext>
            </a:extLst>
          </p:cNvPr>
          <p:cNvCxnSpPr>
            <a:cxnSpLocks/>
            <a:stCxn id="21" idx="2"/>
            <a:endCxn id="20" idx="0"/>
          </p:cNvCxnSpPr>
          <p:nvPr/>
        </p:nvCxnSpPr>
        <p:spPr>
          <a:xfrm>
            <a:off x="5730326" y="1845561"/>
            <a:ext cx="1367790" cy="3573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线箭头连接符 25">
            <a:extLst>
              <a:ext uri="{FF2B5EF4-FFF2-40B4-BE49-F238E27FC236}">
                <a16:creationId xmlns:a16="http://schemas.microsoft.com/office/drawing/2014/main" id="{F2427296-517D-CFE5-D213-4CD66C3724EB}"/>
              </a:ext>
            </a:extLst>
          </p:cNvPr>
          <p:cNvCxnSpPr>
            <a:cxnSpLocks/>
            <a:stCxn id="22" idx="2"/>
            <a:endCxn id="20" idx="0"/>
          </p:cNvCxnSpPr>
          <p:nvPr/>
        </p:nvCxnSpPr>
        <p:spPr>
          <a:xfrm flipH="1">
            <a:off x="7098116" y="1845561"/>
            <a:ext cx="24592" cy="3573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线箭头连接符 26">
            <a:extLst>
              <a:ext uri="{FF2B5EF4-FFF2-40B4-BE49-F238E27FC236}">
                <a16:creationId xmlns:a16="http://schemas.microsoft.com/office/drawing/2014/main" id="{AB0BFA3F-148A-8E9D-713B-032CB601AC1C}"/>
              </a:ext>
            </a:extLst>
          </p:cNvPr>
          <p:cNvCxnSpPr>
            <a:cxnSpLocks/>
            <a:stCxn id="24" idx="2"/>
            <a:endCxn id="20" idx="0"/>
          </p:cNvCxnSpPr>
          <p:nvPr/>
        </p:nvCxnSpPr>
        <p:spPr>
          <a:xfrm flipH="1">
            <a:off x="7098116" y="1845560"/>
            <a:ext cx="1488709" cy="3573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F54B94DC-0473-6AB0-B847-CE567B8872FB}"/>
              </a:ext>
            </a:extLst>
          </p:cNvPr>
          <p:cNvSpPr/>
          <p:nvPr/>
        </p:nvSpPr>
        <p:spPr>
          <a:xfrm>
            <a:off x="5297357" y="5639540"/>
            <a:ext cx="3601519" cy="556327"/>
          </a:xfrm>
          <a:prstGeom prst="roundRect">
            <a:avLst/>
          </a:prstGeom>
          <a:noFill/>
          <a:ln w="12700" cap="flat" cmpd="sng" algn="ctr">
            <a:solidFill>
              <a:schemeClr val="accent5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/>
              <a:cs typeface="+mn-ea"/>
              <a:sym typeface="+mn-lt"/>
            </a:endParaRPr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92753248-335F-3B3A-9F2E-BC4408DAB1C1}"/>
              </a:ext>
            </a:extLst>
          </p:cNvPr>
          <p:cNvSpPr/>
          <p:nvPr/>
        </p:nvSpPr>
        <p:spPr>
          <a:xfrm>
            <a:off x="7133084" y="5726080"/>
            <a:ext cx="1382507" cy="308261"/>
          </a:xfrm>
          <a:prstGeom prst="roundRect">
            <a:avLst/>
          </a:prstGeom>
          <a:noFill/>
          <a:ln w="12700" cap="flat" cmpd="sng" algn="ctr">
            <a:solidFill>
              <a:schemeClr val="accent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r>
              <a:rPr lang="zh-CN" altLang="en-US" sz="12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lt"/>
              </a:rPr>
              <a:t>队列</a:t>
            </a:r>
          </a:p>
        </p:txBody>
      </p:sp>
      <p:sp>
        <p:nvSpPr>
          <p:cNvPr id="30" name="圆角矩形 29">
            <a:extLst>
              <a:ext uri="{FF2B5EF4-FFF2-40B4-BE49-F238E27FC236}">
                <a16:creationId xmlns:a16="http://schemas.microsoft.com/office/drawing/2014/main" id="{28CD7B2C-40B2-0382-0861-B7677AA786F3}"/>
              </a:ext>
            </a:extLst>
          </p:cNvPr>
          <p:cNvSpPr/>
          <p:nvPr/>
        </p:nvSpPr>
        <p:spPr>
          <a:xfrm>
            <a:off x="5297356" y="2917138"/>
            <a:ext cx="3601519" cy="2530594"/>
          </a:xfrm>
          <a:prstGeom prst="roundRect">
            <a:avLst/>
          </a:prstGeom>
          <a:noFill/>
          <a:ln w="12700" cap="flat" cmpd="sng" algn="ctr">
            <a:solidFill>
              <a:schemeClr val="accent5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/>
              <a:cs typeface="+mn-ea"/>
              <a:sym typeface="+mn-lt"/>
            </a:endParaRPr>
          </a:p>
        </p:txBody>
      </p:sp>
      <p:cxnSp>
        <p:nvCxnSpPr>
          <p:cNvPr id="31" name="直线箭头连接符 30">
            <a:extLst>
              <a:ext uri="{FF2B5EF4-FFF2-40B4-BE49-F238E27FC236}">
                <a16:creationId xmlns:a16="http://schemas.microsoft.com/office/drawing/2014/main" id="{75B0D53D-7782-CE2E-994D-92F8A8A8C581}"/>
              </a:ext>
            </a:extLst>
          </p:cNvPr>
          <p:cNvCxnSpPr>
            <a:cxnSpLocks/>
            <a:stCxn id="20" idx="2"/>
            <a:endCxn id="30" idx="0"/>
          </p:cNvCxnSpPr>
          <p:nvPr/>
        </p:nvCxnSpPr>
        <p:spPr>
          <a:xfrm>
            <a:off x="7098116" y="2511180"/>
            <a:ext cx="0" cy="405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3A32E8D1-E285-CCFC-6B6F-1EF49F628DAC}"/>
              </a:ext>
            </a:extLst>
          </p:cNvPr>
          <p:cNvGrpSpPr/>
          <p:nvPr/>
        </p:nvGrpSpPr>
        <p:grpSpPr>
          <a:xfrm>
            <a:off x="7590445" y="2995469"/>
            <a:ext cx="392521" cy="389850"/>
            <a:chOff x="7645071" y="3046839"/>
            <a:chExt cx="392521" cy="389850"/>
          </a:xfrm>
        </p:grpSpPr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632D6939-C6E1-F003-85AE-5553A2EAB97C}"/>
                </a:ext>
              </a:extLst>
            </p:cNvPr>
            <p:cNvSpPr/>
            <p:nvPr/>
          </p:nvSpPr>
          <p:spPr>
            <a:xfrm>
              <a:off x="7647742" y="3046839"/>
              <a:ext cx="389850" cy="389850"/>
            </a:xfrm>
            <a:prstGeom prst="ellipse">
              <a:avLst/>
            </a:prstGeom>
            <a:solidFill>
              <a:srgbClr val="B7DF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800" dirty="0"/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0ECEA96E-79FF-B611-5BE9-F360BD674F26}"/>
                </a:ext>
              </a:extLst>
            </p:cNvPr>
            <p:cNvSpPr txBox="1"/>
            <p:nvPr/>
          </p:nvSpPr>
          <p:spPr>
            <a:xfrm>
              <a:off x="7645071" y="3120448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00" dirty="0">
                  <a:solidFill>
                    <a:srgbClr val="445185"/>
                  </a:solidFill>
                  <a:latin typeface="黑体" panose="02010609060101010101" charset="-122"/>
                  <a:ea typeface="黑体" panose="02010609060101010101" charset="-122"/>
                </a:rPr>
                <a:t>可见</a:t>
              </a:r>
            </a:p>
          </p:txBody>
        </p:sp>
      </p:grpSp>
      <p:sp>
        <p:nvSpPr>
          <p:cNvPr id="35" name="矩形 34">
            <a:extLst>
              <a:ext uri="{FF2B5EF4-FFF2-40B4-BE49-F238E27FC236}">
                <a16:creationId xmlns:a16="http://schemas.microsoft.com/office/drawing/2014/main" id="{9154A6FB-1D56-5B74-4C41-5CD145D69C12}"/>
              </a:ext>
            </a:extLst>
          </p:cNvPr>
          <p:cNvSpPr/>
          <p:nvPr/>
        </p:nvSpPr>
        <p:spPr>
          <a:xfrm>
            <a:off x="6236469" y="3672538"/>
            <a:ext cx="516167" cy="290801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消息</a:t>
            </a:r>
          </a:p>
        </p:txBody>
      </p:sp>
      <p:cxnSp>
        <p:nvCxnSpPr>
          <p:cNvPr id="36" name="直线箭头连接符 35">
            <a:extLst>
              <a:ext uri="{FF2B5EF4-FFF2-40B4-BE49-F238E27FC236}">
                <a16:creationId xmlns:a16="http://schemas.microsoft.com/office/drawing/2014/main" id="{51819103-524B-8D52-5D98-52C12613C959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5547881" y="3167111"/>
            <a:ext cx="691253" cy="0"/>
          </a:xfrm>
          <a:prstGeom prst="straightConnector1">
            <a:avLst/>
          </a:prstGeom>
          <a:ln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56285C17-7E79-4B48-9A87-B99B541F2223}"/>
              </a:ext>
            </a:extLst>
          </p:cNvPr>
          <p:cNvSpPr txBox="1"/>
          <p:nvPr/>
        </p:nvSpPr>
        <p:spPr>
          <a:xfrm>
            <a:off x="5504723" y="2905259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消息发送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3BD36592-FDCD-AFB1-9077-5634E65440B8}"/>
              </a:ext>
            </a:extLst>
          </p:cNvPr>
          <p:cNvSpPr/>
          <p:nvPr/>
        </p:nvSpPr>
        <p:spPr>
          <a:xfrm>
            <a:off x="6236468" y="4323366"/>
            <a:ext cx="516167" cy="290801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消息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5BC3B7B2-A21A-E94A-408F-9133911C4BDD}"/>
              </a:ext>
            </a:extLst>
          </p:cNvPr>
          <p:cNvSpPr/>
          <p:nvPr/>
        </p:nvSpPr>
        <p:spPr>
          <a:xfrm>
            <a:off x="6236468" y="4974194"/>
            <a:ext cx="516167" cy="290801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消息</a:t>
            </a:r>
          </a:p>
        </p:txBody>
      </p:sp>
      <p:cxnSp>
        <p:nvCxnSpPr>
          <p:cNvPr id="40" name="曲线连接符 39">
            <a:extLst>
              <a:ext uri="{FF2B5EF4-FFF2-40B4-BE49-F238E27FC236}">
                <a16:creationId xmlns:a16="http://schemas.microsoft.com/office/drawing/2014/main" id="{1DEC95A5-A26A-5E7E-E43C-5433DD2170A4}"/>
              </a:ext>
            </a:extLst>
          </p:cNvPr>
          <p:cNvCxnSpPr>
            <a:stCxn id="18" idx="2"/>
          </p:cNvCxnSpPr>
          <p:nvPr/>
        </p:nvCxnSpPr>
        <p:spPr>
          <a:xfrm rot="5400000">
            <a:off x="5891358" y="2925877"/>
            <a:ext cx="219226" cy="992495"/>
          </a:xfrm>
          <a:prstGeom prst="curvedConnector2">
            <a:avLst/>
          </a:prstGeom>
          <a:ln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>
            <a:extLst>
              <a:ext uri="{FF2B5EF4-FFF2-40B4-BE49-F238E27FC236}">
                <a16:creationId xmlns:a16="http://schemas.microsoft.com/office/drawing/2014/main" id="{2D55E957-5D10-F78E-9711-58E34A144873}"/>
              </a:ext>
            </a:extLst>
          </p:cNvPr>
          <p:cNvSpPr txBox="1"/>
          <p:nvPr/>
        </p:nvSpPr>
        <p:spPr>
          <a:xfrm>
            <a:off x="5494618" y="3285285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消息消费</a:t>
            </a:r>
          </a:p>
        </p:txBody>
      </p:sp>
      <p:cxnSp>
        <p:nvCxnSpPr>
          <p:cNvPr id="42" name="直线箭头连接符 41">
            <a:extLst>
              <a:ext uri="{FF2B5EF4-FFF2-40B4-BE49-F238E27FC236}">
                <a16:creationId xmlns:a16="http://schemas.microsoft.com/office/drawing/2014/main" id="{A7A68B84-A5EE-B2B4-B311-C297B615D5DC}"/>
              </a:ext>
            </a:extLst>
          </p:cNvPr>
          <p:cNvCxnSpPr>
            <a:cxnSpLocks/>
            <a:stCxn id="18" idx="2"/>
            <a:endCxn id="35" idx="0"/>
          </p:cNvCxnSpPr>
          <p:nvPr/>
        </p:nvCxnSpPr>
        <p:spPr>
          <a:xfrm flipH="1">
            <a:off x="6494553" y="3312511"/>
            <a:ext cx="2665" cy="360027"/>
          </a:xfrm>
          <a:prstGeom prst="straightConnector1">
            <a:avLst/>
          </a:prstGeom>
          <a:ln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线箭头连接符 42">
            <a:extLst>
              <a:ext uri="{FF2B5EF4-FFF2-40B4-BE49-F238E27FC236}">
                <a16:creationId xmlns:a16="http://schemas.microsoft.com/office/drawing/2014/main" id="{04DE3DF7-AE8C-268B-F7B9-25A0353A86FC}"/>
              </a:ext>
            </a:extLst>
          </p:cNvPr>
          <p:cNvCxnSpPr>
            <a:cxnSpLocks/>
            <a:stCxn id="38" idx="2"/>
            <a:endCxn id="39" idx="0"/>
          </p:cNvCxnSpPr>
          <p:nvPr/>
        </p:nvCxnSpPr>
        <p:spPr>
          <a:xfrm>
            <a:off x="6494552" y="4614167"/>
            <a:ext cx="0" cy="360027"/>
          </a:xfrm>
          <a:prstGeom prst="straightConnector1">
            <a:avLst/>
          </a:prstGeom>
          <a:ln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线箭头连接符 43">
            <a:extLst>
              <a:ext uri="{FF2B5EF4-FFF2-40B4-BE49-F238E27FC236}">
                <a16:creationId xmlns:a16="http://schemas.microsoft.com/office/drawing/2014/main" id="{F6A15501-D109-0B56-CDD5-8D8AC02B1342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755301" y="3167111"/>
            <a:ext cx="878584" cy="0"/>
          </a:xfrm>
          <a:prstGeom prst="straightConnector1">
            <a:avLst/>
          </a:prstGeom>
          <a:ln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13B6DD62-98CE-CB58-F552-156F8BD70FB1}"/>
              </a:ext>
            </a:extLst>
          </p:cNvPr>
          <p:cNvGrpSpPr/>
          <p:nvPr/>
        </p:nvGrpSpPr>
        <p:grpSpPr>
          <a:xfrm>
            <a:off x="7528099" y="3644403"/>
            <a:ext cx="492443" cy="389850"/>
            <a:chOff x="7593116" y="3046839"/>
            <a:chExt cx="492443" cy="389850"/>
          </a:xfrm>
          <a:solidFill>
            <a:schemeClr val="bg2">
              <a:lumMod val="90000"/>
            </a:schemeClr>
          </a:solidFill>
        </p:grpSpPr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F7A857D9-EBC8-CB3B-9637-B8910A3504B2}"/>
                </a:ext>
              </a:extLst>
            </p:cNvPr>
            <p:cNvSpPr/>
            <p:nvPr/>
          </p:nvSpPr>
          <p:spPr>
            <a:xfrm>
              <a:off x="7647742" y="3046839"/>
              <a:ext cx="389850" cy="3898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800" dirty="0"/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A919A113-45FB-C5E7-0DA6-B7E57FE090C7}"/>
                </a:ext>
              </a:extLst>
            </p:cNvPr>
            <p:cNvSpPr txBox="1"/>
            <p:nvPr/>
          </p:nvSpPr>
          <p:spPr>
            <a:xfrm>
              <a:off x="7593116" y="3120448"/>
              <a:ext cx="4924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00" dirty="0">
                  <a:solidFill>
                    <a:srgbClr val="445185"/>
                  </a:solidFill>
                  <a:latin typeface="黑体" panose="02010609060101010101" charset="-122"/>
                  <a:ea typeface="黑体" panose="02010609060101010101" charset="-122"/>
                </a:rPr>
                <a:t>不可见</a:t>
              </a: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66A410BB-7CB7-9F68-F214-27C549F882D3}"/>
              </a:ext>
            </a:extLst>
          </p:cNvPr>
          <p:cNvGrpSpPr/>
          <p:nvPr/>
        </p:nvGrpSpPr>
        <p:grpSpPr>
          <a:xfrm>
            <a:off x="7590445" y="4293337"/>
            <a:ext cx="392521" cy="389850"/>
            <a:chOff x="7645071" y="3046839"/>
            <a:chExt cx="392521" cy="389850"/>
          </a:xfrm>
        </p:grpSpPr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A403CDFC-641D-38EF-EF70-00415BF07BDF}"/>
                </a:ext>
              </a:extLst>
            </p:cNvPr>
            <p:cNvSpPr/>
            <p:nvPr/>
          </p:nvSpPr>
          <p:spPr>
            <a:xfrm>
              <a:off x="7647742" y="3046839"/>
              <a:ext cx="389850" cy="389850"/>
            </a:xfrm>
            <a:prstGeom prst="ellipse">
              <a:avLst/>
            </a:prstGeom>
            <a:solidFill>
              <a:srgbClr val="B7DF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800" dirty="0"/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799E81AA-3AC5-018E-25BD-79A42976DB9F}"/>
                </a:ext>
              </a:extLst>
            </p:cNvPr>
            <p:cNvSpPr txBox="1"/>
            <p:nvPr/>
          </p:nvSpPr>
          <p:spPr>
            <a:xfrm>
              <a:off x="7645071" y="3120448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00" dirty="0">
                  <a:solidFill>
                    <a:srgbClr val="445185"/>
                  </a:solidFill>
                  <a:latin typeface="黑体" panose="02010609060101010101" charset="-122"/>
                  <a:ea typeface="黑体" panose="02010609060101010101" charset="-122"/>
                </a:rPr>
                <a:t>可见</a:t>
              </a:r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B1CB14EE-56B2-F641-F8B9-6E475CE134FA}"/>
              </a:ext>
            </a:extLst>
          </p:cNvPr>
          <p:cNvGrpSpPr/>
          <p:nvPr/>
        </p:nvGrpSpPr>
        <p:grpSpPr>
          <a:xfrm>
            <a:off x="7497745" y="4942270"/>
            <a:ext cx="595035" cy="389850"/>
            <a:chOff x="7552371" y="3046839"/>
            <a:chExt cx="595035" cy="389850"/>
          </a:xfrm>
        </p:grpSpPr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538E4C14-6A42-36CF-66D7-14FBA59A0F93}"/>
                </a:ext>
              </a:extLst>
            </p:cNvPr>
            <p:cNvSpPr/>
            <p:nvPr/>
          </p:nvSpPr>
          <p:spPr>
            <a:xfrm>
              <a:off x="7647742" y="3046839"/>
              <a:ext cx="389850" cy="389850"/>
            </a:xfrm>
            <a:prstGeom prst="ellipse">
              <a:avLst/>
            </a:prstGeom>
            <a:solidFill>
              <a:srgbClr val="F66A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800" dirty="0"/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160F0A9F-B28D-279C-CCD8-AC98509B9C91}"/>
                </a:ext>
              </a:extLst>
            </p:cNvPr>
            <p:cNvSpPr txBox="1"/>
            <p:nvPr/>
          </p:nvSpPr>
          <p:spPr>
            <a:xfrm>
              <a:off x="7552371" y="3120448"/>
              <a:ext cx="59503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solidFill>
                    <a:srgbClr val="445185"/>
                  </a:solidFill>
                  <a:latin typeface="黑体" panose="02010609060101010101" charset="-122"/>
                  <a:ea typeface="黑体" panose="02010609060101010101" charset="-122"/>
                </a:rPr>
                <a:t>“</a:t>
              </a:r>
              <a:r>
                <a:rPr lang="zh-CN" altLang="en-US" sz="800" dirty="0">
                  <a:solidFill>
                    <a:srgbClr val="445185"/>
                  </a:solidFill>
                  <a:latin typeface="黑体" panose="02010609060101010101" charset="-122"/>
                  <a:ea typeface="黑体" panose="02010609060101010101" charset="-122"/>
                </a:rPr>
                <a:t>删除</a:t>
              </a:r>
              <a:r>
                <a:rPr lang="en-US" altLang="zh-CN" sz="800" dirty="0">
                  <a:solidFill>
                    <a:srgbClr val="445185"/>
                  </a:solidFill>
                  <a:latin typeface="黑体" panose="02010609060101010101" charset="-122"/>
                  <a:ea typeface="黑体" panose="02010609060101010101" charset="-122"/>
                </a:rPr>
                <a:t>”</a:t>
              </a:r>
              <a:endParaRPr lang="zh-CN" altLang="en-US" sz="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cxnSp>
        <p:nvCxnSpPr>
          <p:cNvPr id="54" name="直线箭头连接符 53">
            <a:extLst>
              <a:ext uri="{FF2B5EF4-FFF2-40B4-BE49-F238E27FC236}">
                <a16:creationId xmlns:a16="http://schemas.microsoft.com/office/drawing/2014/main" id="{82F51DC9-9DB3-13D5-85C9-BF1AAE236D10}"/>
              </a:ext>
            </a:extLst>
          </p:cNvPr>
          <p:cNvCxnSpPr>
            <a:cxnSpLocks/>
            <a:stCxn id="35" idx="3"/>
            <a:endCxn id="47" idx="1"/>
          </p:cNvCxnSpPr>
          <p:nvPr/>
        </p:nvCxnSpPr>
        <p:spPr>
          <a:xfrm>
            <a:off x="6752636" y="3817939"/>
            <a:ext cx="775463" cy="7795"/>
          </a:xfrm>
          <a:prstGeom prst="straightConnector1">
            <a:avLst/>
          </a:prstGeom>
          <a:ln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线箭头连接符 54">
            <a:extLst>
              <a:ext uri="{FF2B5EF4-FFF2-40B4-BE49-F238E27FC236}">
                <a16:creationId xmlns:a16="http://schemas.microsoft.com/office/drawing/2014/main" id="{CF19A06B-9E5A-82C6-4AB5-F945302EABC2}"/>
              </a:ext>
            </a:extLst>
          </p:cNvPr>
          <p:cNvCxnSpPr>
            <a:cxnSpLocks/>
            <a:stCxn id="50" idx="1"/>
            <a:endCxn id="38" idx="3"/>
          </p:cNvCxnSpPr>
          <p:nvPr/>
        </p:nvCxnSpPr>
        <p:spPr>
          <a:xfrm flipH="1" flipV="1">
            <a:off x="6752635" y="4468767"/>
            <a:ext cx="837810" cy="5901"/>
          </a:xfrm>
          <a:prstGeom prst="straightConnector1">
            <a:avLst/>
          </a:prstGeom>
          <a:ln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线箭头连接符 55">
            <a:extLst>
              <a:ext uri="{FF2B5EF4-FFF2-40B4-BE49-F238E27FC236}">
                <a16:creationId xmlns:a16="http://schemas.microsoft.com/office/drawing/2014/main" id="{10DF97BD-CC8B-CD77-4C99-1065497ED1EA}"/>
              </a:ext>
            </a:extLst>
          </p:cNvPr>
          <p:cNvCxnSpPr>
            <a:cxnSpLocks/>
            <a:stCxn id="39" idx="3"/>
            <a:endCxn id="53" idx="1"/>
          </p:cNvCxnSpPr>
          <p:nvPr/>
        </p:nvCxnSpPr>
        <p:spPr>
          <a:xfrm>
            <a:off x="6752635" y="5119595"/>
            <a:ext cx="745110" cy="4006"/>
          </a:xfrm>
          <a:prstGeom prst="straightConnector1">
            <a:avLst/>
          </a:prstGeom>
          <a:ln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曲线连接符 56">
            <a:extLst>
              <a:ext uri="{FF2B5EF4-FFF2-40B4-BE49-F238E27FC236}">
                <a16:creationId xmlns:a16="http://schemas.microsoft.com/office/drawing/2014/main" id="{6DF2F2DC-4F28-0ABB-4656-1B73D03B9648}"/>
              </a:ext>
            </a:extLst>
          </p:cNvPr>
          <p:cNvCxnSpPr>
            <a:stCxn id="47" idx="3"/>
            <a:endCxn id="50" idx="3"/>
          </p:cNvCxnSpPr>
          <p:nvPr/>
        </p:nvCxnSpPr>
        <p:spPr>
          <a:xfrm flipH="1">
            <a:off x="7980295" y="3825734"/>
            <a:ext cx="40247" cy="648934"/>
          </a:xfrm>
          <a:prstGeom prst="curvedConnector3">
            <a:avLst>
              <a:gd name="adj1" fmla="val -567993"/>
            </a:avLst>
          </a:prstGeom>
          <a:ln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本框 57">
            <a:extLst>
              <a:ext uri="{FF2B5EF4-FFF2-40B4-BE49-F238E27FC236}">
                <a16:creationId xmlns:a16="http://schemas.microsoft.com/office/drawing/2014/main" id="{6417FDE5-92D9-A493-1765-F98989D821DC}"/>
              </a:ext>
            </a:extLst>
          </p:cNvPr>
          <p:cNvSpPr txBox="1"/>
          <p:nvPr/>
        </p:nvSpPr>
        <p:spPr>
          <a:xfrm>
            <a:off x="8228538" y="402830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超时可见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C9673A7C-C31C-8D76-5CA3-33B68DF4BA7A}"/>
              </a:ext>
            </a:extLst>
          </p:cNvPr>
          <p:cNvSpPr txBox="1"/>
          <p:nvPr/>
        </p:nvSpPr>
        <p:spPr>
          <a:xfrm>
            <a:off x="6874164" y="3589015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定时不可见</a:t>
            </a:r>
          </a:p>
        </p:txBody>
      </p:sp>
      <p:cxnSp>
        <p:nvCxnSpPr>
          <p:cNvPr id="60" name="直线箭头连接符 59">
            <a:extLst>
              <a:ext uri="{FF2B5EF4-FFF2-40B4-BE49-F238E27FC236}">
                <a16:creationId xmlns:a16="http://schemas.microsoft.com/office/drawing/2014/main" id="{7B0490E8-3ECF-8184-ADE8-1FA54A63AC91}"/>
              </a:ext>
            </a:extLst>
          </p:cNvPr>
          <p:cNvCxnSpPr>
            <a:cxnSpLocks/>
            <a:stCxn id="38" idx="1"/>
          </p:cNvCxnSpPr>
          <p:nvPr/>
        </p:nvCxnSpPr>
        <p:spPr>
          <a:xfrm flipH="1" flipV="1">
            <a:off x="5403273" y="4468766"/>
            <a:ext cx="833195" cy="1"/>
          </a:xfrm>
          <a:prstGeom prst="straightConnector1">
            <a:avLst/>
          </a:prstGeom>
          <a:ln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>
            <a:extLst>
              <a:ext uri="{FF2B5EF4-FFF2-40B4-BE49-F238E27FC236}">
                <a16:creationId xmlns:a16="http://schemas.microsoft.com/office/drawing/2014/main" id="{E37206D7-02C4-51B7-62DA-4F63E6DB58F4}"/>
              </a:ext>
            </a:extLst>
          </p:cNvPr>
          <p:cNvSpPr txBox="1"/>
          <p:nvPr/>
        </p:nvSpPr>
        <p:spPr>
          <a:xfrm>
            <a:off x="5493742" y="423730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消息消费</a:t>
            </a:r>
          </a:p>
        </p:txBody>
      </p:sp>
      <p:cxnSp>
        <p:nvCxnSpPr>
          <p:cNvPr id="62" name="直线箭头连接符 61">
            <a:extLst>
              <a:ext uri="{FF2B5EF4-FFF2-40B4-BE49-F238E27FC236}">
                <a16:creationId xmlns:a16="http://schemas.microsoft.com/office/drawing/2014/main" id="{40204091-6175-EE4C-C4AE-37632A5588B8}"/>
              </a:ext>
            </a:extLst>
          </p:cNvPr>
          <p:cNvCxnSpPr>
            <a:cxnSpLocks/>
          </p:cNvCxnSpPr>
          <p:nvPr/>
        </p:nvCxnSpPr>
        <p:spPr>
          <a:xfrm>
            <a:off x="5521521" y="5137195"/>
            <a:ext cx="691253" cy="0"/>
          </a:xfrm>
          <a:prstGeom prst="straightConnector1">
            <a:avLst/>
          </a:prstGeom>
          <a:ln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本框 62">
            <a:extLst>
              <a:ext uri="{FF2B5EF4-FFF2-40B4-BE49-F238E27FC236}">
                <a16:creationId xmlns:a16="http://schemas.microsoft.com/office/drawing/2014/main" id="{BE6D6A98-030F-11D3-113C-2062410F426E}"/>
              </a:ext>
            </a:extLst>
          </p:cNvPr>
          <p:cNvSpPr txBox="1"/>
          <p:nvPr/>
        </p:nvSpPr>
        <p:spPr>
          <a:xfrm>
            <a:off x="5512391" y="4874880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消息确认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B49B5FCD-A244-08F1-624E-D43C0F257082}"/>
              </a:ext>
            </a:extLst>
          </p:cNvPr>
          <p:cNvSpPr txBox="1"/>
          <p:nvPr/>
        </p:nvSpPr>
        <p:spPr>
          <a:xfrm>
            <a:off x="7138488" y="2622053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消费按消息模型</a:t>
            </a: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4C358402-B38A-EFB6-CD5C-BB9B26B06FE1}"/>
              </a:ext>
            </a:extLst>
          </p:cNvPr>
          <p:cNvSpPr txBox="1"/>
          <p:nvPr/>
        </p:nvSpPr>
        <p:spPr>
          <a:xfrm>
            <a:off x="1906296" y="2487128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消费按队列模型</a:t>
            </a:r>
          </a:p>
        </p:txBody>
      </p:sp>
    </p:spTree>
    <p:extLst>
      <p:ext uri="{BB962C8B-B14F-4D97-AF65-F5344CB8AC3E}">
        <p14:creationId xmlns:p14="http://schemas.microsoft.com/office/powerpoint/2010/main" val="112506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609140" y="419102"/>
            <a:ext cx="5281379" cy="618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运用云的弹性能力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C1A0DCA-72B4-3A8A-B0F5-593CA05F5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3458" y="2893485"/>
            <a:ext cx="466675" cy="466675"/>
          </a:xfrm>
          <a:prstGeom prst="rect">
            <a:avLst/>
          </a:prstGeom>
        </p:spPr>
      </p:pic>
      <p:sp>
        <p:nvSpPr>
          <p:cNvPr id="9" name="圆角矩形 8">
            <a:extLst>
              <a:ext uri="{FF2B5EF4-FFF2-40B4-BE49-F238E27FC236}">
                <a16:creationId xmlns:a16="http://schemas.microsoft.com/office/drawing/2014/main" id="{C7426372-1AA9-10C1-3B26-1D644AABC22D}"/>
              </a:ext>
            </a:extLst>
          </p:cNvPr>
          <p:cNvSpPr/>
          <p:nvPr/>
        </p:nvSpPr>
        <p:spPr>
          <a:xfrm>
            <a:off x="8889784" y="2147902"/>
            <a:ext cx="2617271" cy="2197101"/>
          </a:xfrm>
          <a:prstGeom prst="roundRect">
            <a:avLst/>
          </a:prstGeom>
          <a:noFill/>
          <a:ln w="12700" cap="flat" cmpd="sng" algn="ctr">
            <a:solidFill>
              <a:schemeClr val="accent1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/>
              <a:cs typeface="+mn-ea"/>
              <a:sym typeface="+mn-lt"/>
            </a:endParaRPr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1A4EDCC2-903B-DF0A-44E3-A4F8E5B2BADB}"/>
              </a:ext>
            </a:extLst>
          </p:cNvPr>
          <p:cNvSpPr/>
          <p:nvPr/>
        </p:nvSpPr>
        <p:spPr>
          <a:xfrm>
            <a:off x="9124389" y="3331362"/>
            <a:ext cx="902789" cy="392551"/>
          </a:xfrm>
          <a:prstGeom prst="round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lt"/>
              </a:rPr>
              <a:t>盘古</a:t>
            </a: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900B4CE7-56B3-FAA0-A9DA-1777FFDE6BAA}"/>
              </a:ext>
            </a:extLst>
          </p:cNvPr>
          <p:cNvSpPr/>
          <p:nvPr/>
        </p:nvSpPr>
        <p:spPr>
          <a:xfrm>
            <a:off x="9124389" y="2653794"/>
            <a:ext cx="902789" cy="392551"/>
          </a:xfrm>
          <a:prstGeom prst="round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lt"/>
              </a:rPr>
              <a:t>ESSD</a:t>
            </a:r>
            <a:endParaRPr lang="zh-CN" altLang="en-US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73F81DE-69C8-B760-9C5D-21343C765684}"/>
              </a:ext>
            </a:extLst>
          </p:cNvPr>
          <p:cNvSpPr txBox="1"/>
          <p:nvPr/>
        </p:nvSpPr>
        <p:spPr>
          <a:xfrm>
            <a:off x="10185046" y="2592065"/>
            <a:ext cx="1133258" cy="1210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71450">
              <a:lnSpc>
                <a:spcPct val="150000"/>
              </a:lnSpc>
              <a:buFontTx/>
              <a:buChar char="•"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云盘存储数据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-171450">
              <a:lnSpc>
                <a:spcPct val="150000"/>
              </a:lnSpc>
              <a:buFontTx/>
              <a:buChar char="•"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分布式文件系统盘古存储数据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-171450">
              <a:lnSpc>
                <a:spcPct val="150000"/>
              </a:lnSpc>
              <a:buFontTx/>
              <a:buChar char="•"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存储容量可快速扩容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DC6B9827-180E-199C-ECD0-1A8F5EFC0567}"/>
              </a:ext>
            </a:extLst>
          </p:cNvPr>
          <p:cNvSpPr/>
          <p:nvPr/>
        </p:nvSpPr>
        <p:spPr>
          <a:xfrm>
            <a:off x="4778421" y="2181222"/>
            <a:ext cx="3337130" cy="2163781"/>
          </a:xfrm>
          <a:prstGeom prst="roundRect">
            <a:avLst/>
          </a:prstGeom>
          <a:noFill/>
          <a:ln w="12700" cap="flat" cmpd="sng" algn="ctr">
            <a:solidFill>
              <a:schemeClr val="accent1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/>
              <a:cs typeface="+mn-ea"/>
              <a:sym typeface="+mn-lt"/>
            </a:endParaRP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9412F69D-09BA-F7E9-D4B6-A2392DE52AF3}"/>
              </a:ext>
            </a:extLst>
          </p:cNvPr>
          <p:cNvSpPr/>
          <p:nvPr/>
        </p:nvSpPr>
        <p:spPr>
          <a:xfrm>
            <a:off x="4928129" y="2500176"/>
            <a:ext cx="715401" cy="392551"/>
          </a:xfrm>
          <a:prstGeom prst="round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lt"/>
              </a:rPr>
              <a:t>ENI</a:t>
            </a:r>
            <a:endParaRPr lang="zh-CN" altLang="en-US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lt"/>
            </a:endParaRPr>
          </a:p>
        </p:txBody>
      </p:sp>
      <p:sp>
        <p:nvSpPr>
          <p:cNvPr id="17" name="圆角矩形 16">
            <a:extLst>
              <a:ext uri="{FF2B5EF4-FFF2-40B4-BE49-F238E27FC236}">
                <a16:creationId xmlns:a16="http://schemas.microsoft.com/office/drawing/2014/main" id="{D9BC305E-084A-E600-4249-A347523FDC4B}"/>
              </a:ext>
            </a:extLst>
          </p:cNvPr>
          <p:cNvSpPr/>
          <p:nvPr/>
        </p:nvSpPr>
        <p:spPr>
          <a:xfrm>
            <a:off x="4928129" y="3586595"/>
            <a:ext cx="1532703" cy="392551"/>
          </a:xfrm>
          <a:prstGeom prst="round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lt"/>
              </a:rPr>
              <a:t>VPC</a:t>
            </a:r>
            <a:endParaRPr lang="zh-CN" altLang="en-US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lt"/>
            </a:endParaRPr>
          </a:p>
        </p:txBody>
      </p:sp>
      <p:sp>
        <p:nvSpPr>
          <p:cNvPr id="19" name="圆角矩形 18">
            <a:extLst>
              <a:ext uri="{FF2B5EF4-FFF2-40B4-BE49-F238E27FC236}">
                <a16:creationId xmlns:a16="http://schemas.microsoft.com/office/drawing/2014/main" id="{820C5D09-198D-CB82-7A90-08C0C836CDF1}"/>
              </a:ext>
            </a:extLst>
          </p:cNvPr>
          <p:cNvSpPr/>
          <p:nvPr/>
        </p:nvSpPr>
        <p:spPr>
          <a:xfrm>
            <a:off x="5745431" y="2500176"/>
            <a:ext cx="715401" cy="392551"/>
          </a:xfrm>
          <a:prstGeom prst="round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lt"/>
              </a:rPr>
              <a:t>Single</a:t>
            </a:r>
          </a:p>
          <a:p>
            <a:pPr algn="ctr" defTabSz="1828800">
              <a:defRPr/>
            </a:pP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lt"/>
              </a:rPr>
              <a:t>Tunnel</a:t>
            </a:r>
            <a:endParaRPr lang="zh-CN" altLang="en-US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lt"/>
            </a:endParaRPr>
          </a:p>
        </p:txBody>
      </p:sp>
      <p:sp>
        <p:nvSpPr>
          <p:cNvPr id="20" name="圆角矩形 19">
            <a:extLst>
              <a:ext uri="{FF2B5EF4-FFF2-40B4-BE49-F238E27FC236}">
                <a16:creationId xmlns:a16="http://schemas.microsoft.com/office/drawing/2014/main" id="{6DCFE8B5-D3F5-B0DE-B5FE-D5A577C1DEF9}"/>
              </a:ext>
            </a:extLst>
          </p:cNvPr>
          <p:cNvSpPr/>
          <p:nvPr/>
        </p:nvSpPr>
        <p:spPr>
          <a:xfrm>
            <a:off x="4916415" y="3046345"/>
            <a:ext cx="1532703" cy="392551"/>
          </a:xfrm>
          <a:prstGeom prst="round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lt"/>
              </a:rPr>
              <a:t>Private</a:t>
            </a:r>
          </a:p>
          <a:p>
            <a:pPr algn="ctr" defTabSz="1828800">
              <a:defRPr/>
            </a:pP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lt"/>
              </a:rPr>
              <a:t>Link</a:t>
            </a:r>
            <a:endParaRPr lang="zh-CN" altLang="en-US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lt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1367E56-AAAA-8181-9DE6-F474C31A9802}"/>
              </a:ext>
            </a:extLst>
          </p:cNvPr>
          <p:cNvSpPr txBox="1"/>
          <p:nvPr/>
        </p:nvSpPr>
        <p:spPr>
          <a:xfrm>
            <a:off x="6556631" y="2513517"/>
            <a:ext cx="1044672" cy="1210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71450">
              <a:lnSpc>
                <a:spcPct val="150000"/>
              </a:lnSpc>
              <a:buFontTx/>
              <a:buChar char="•"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支持多种私网网络形态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-171450">
              <a:lnSpc>
                <a:spcPct val="150000"/>
              </a:lnSpc>
              <a:buFontTx/>
              <a:buChar char="•"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基于 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ENI</a:t>
            </a: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构建全球互通的消息网络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2" name="圆角矩形 21">
            <a:extLst>
              <a:ext uri="{FF2B5EF4-FFF2-40B4-BE49-F238E27FC236}">
                <a16:creationId xmlns:a16="http://schemas.microsoft.com/office/drawing/2014/main" id="{1C1F4CD2-1889-839C-5918-920934F07255}"/>
              </a:ext>
            </a:extLst>
          </p:cNvPr>
          <p:cNvSpPr/>
          <p:nvPr/>
        </p:nvSpPr>
        <p:spPr>
          <a:xfrm>
            <a:off x="588886" y="2147902"/>
            <a:ext cx="3359495" cy="2197101"/>
          </a:xfrm>
          <a:prstGeom prst="roundRect">
            <a:avLst/>
          </a:prstGeom>
          <a:noFill/>
          <a:ln w="12700" cap="flat" cmpd="sng" algn="ctr">
            <a:solidFill>
              <a:schemeClr val="accent1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/>
              <a:cs typeface="+mn-ea"/>
              <a:sym typeface="+mn-lt"/>
            </a:endParaRP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B3E08141-FE6B-BEBB-94E7-0FABF24B2580}"/>
              </a:ext>
            </a:extLst>
          </p:cNvPr>
          <p:cNvSpPr/>
          <p:nvPr/>
        </p:nvSpPr>
        <p:spPr>
          <a:xfrm>
            <a:off x="809689" y="3823202"/>
            <a:ext cx="1596240" cy="392551"/>
          </a:xfrm>
          <a:prstGeom prst="round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lt"/>
              </a:rPr>
              <a:t>ECS</a:t>
            </a:r>
            <a:endParaRPr lang="zh-CN" altLang="en-US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lt"/>
            </a:endParaRPr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CA8DE617-605B-DF09-6F9C-D604D66231F2}"/>
              </a:ext>
            </a:extLst>
          </p:cNvPr>
          <p:cNvSpPr/>
          <p:nvPr/>
        </p:nvSpPr>
        <p:spPr>
          <a:xfrm>
            <a:off x="822263" y="3268584"/>
            <a:ext cx="1606715" cy="392551"/>
          </a:xfrm>
          <a:prstGeom prst="round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800">
              <a:defRPr/>
            </a:pP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lt"/>
              </a:rPr>
              <a:t>ASI</a:t>
            </a:r>
            <a:endParaRPr lang="zh-CN" altLang="en-US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lt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F06514E-7F2A-99DC-FF2E-FBF89C3379B3}"/>
              </a:ext>
            </a:extLst>
          </p:cNvPr>
          <p:cNvSpPr txBox="1"/>
          <p:nvPr/>
        </p:nvSpPr>
        <p:spPr>
          <a:xfrm>
            <a:off x="2452667" y="2288075"/>
            <a:ext cx="1325255" cy="1902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71450">
              <a:lnSpc>
                <a:spcPct val="150000"/>
              </a:lnSpc>
              <a:buFontTx/>
              <a:buChar char="•"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弹性资源池 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+</a:t>
            </a: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HPA</a:t>
            </a: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支持计算能力快速弹性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-171450">
              <a:lnSpc>
                <a:spcPct val="150000"/>
              </a:lnSpc>
              <a:buFontTx/>
              <a:buChar char="•"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交易流量自动扩缩，大促资源快速交付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-171450">
              <a:lnSpc>
                <a:spcPct val="150000"/>
              </a:lnSpc>
              <a:buFontTx/>
              <a:buChar char="•"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跨可用区部署提供高可用保障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D31C089-6CF6-C28B-62F6-C7459F57645C}"/>
              </a:ext>
            </a:extLst>
          </p:cNvPr>
          <p:cNvSpPr txBox="1"/>
          <p:nvPr/>
        </p:nvSpPr>
        <p:spPr>
          <a:xfrm>
            <a:off x="1982549" y="4619666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计算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E335F78D-E4AE-E5C9-3169-14AE6F1FD0F1}"/>
              </a:ext>
            </a:extLst>
          </p:cNvPr>
          <p:cNvSpPr txBox="1"/>
          <p:nvPr/>
        </p:nvSpPr>
        <p:spPr>
          <a:xfrm>
            <a:off x="6245368" y="4619666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网络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51482400-81DD-2523-E8DD-6157F118A517}"/>
              </a:ext>
            </a:extLst>
          </p:cNvPr>
          <p:cNvSpPr txBox="1"/>
          <p:nvPr/>
        </p:nvSpPr>
        <p:spPr>
          <a:xfrm>
            <a:off x="10020662" y="4619666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存储</a:t>
            </a: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41F1EF05-4D95-A3C4-8DF2-FCD740CEA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397" y="2963926"/>
            <a:ext cx="466675" cy="466675"/>
          </a:xfrm>
          <a:prstGeom prst="rect">
            <a:avLst/>
          </a:prstGeom>
        </p:spPr>
      </p:pic>
      <p:sp>
        <p:nvSpPr>
          <p:cNvPr id="31" name="圆角矩形 30">
            <a:extLst>
              <a:ext uri="{FF2B5EF4-FFF2-40B4-BE49-F238E27FC236}">
                <a16:creationId xmlns:a16="http://schemas.microsoft.com/office/drawing/2014/main" id="{A1800AE4-5DDD-13CA-7826-7BE8757C7BFA}"/>
              </a:ext>
            </a:extLst>
          </p:cNvPr>
          <p:cNvSpPr/>
          <p:nvPr/>
        </p:nvSpPr>
        <p:spPr>
          <a:xfrm>
            <a:off x="811137" y="2756659"/>
            <a:ext cx="697135" cy="392551"/>
          </a:xfrm>
          <a:prstGeom prst="round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lt"/>
              </a:rPr>
              <a:t>弹性资源池</a:t>
            </a:r>
          </a:p>
        </p:txBody>
      </p:sp>
      <p:sp>
        <p:nvSpPr>
          <p:cNvPr id="32" name="圆角矩形 31">
            <a:extLst>
              <a:ext uri="{FF2B5EF4-FFF2-40B4-BE49-F238E27FC236}">
                <a16:creationId xmlns:a16="http://schemas.microsoft.com/office/drawing/2014/main" id="{0469B45B-31E0-AC85-3E64-DCD6BBDDBC83}"/>
              </a:ext>
            </a:extLst>
          </p:cNvPr>
          <p:cNvSpPr/>
          <p:nvPr/>
        </p:nvSpPr>
        <p:spPr>
          <a:xfrm>
            <a:off x="1716174" y="2756659"/>
            <a:ext cx="697134" cy="392551"/>
          </a:xfrm>
          <a:prstGeom prst="round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lt"/>
              </a:rPr>
              <a:t>HPA</a:t>
            </a:r>
            <a:endParaRPr lang="zh-CN" altLang="en-US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lt"/>
            </a:endParaRPr>
          </a:p>
        </p:txBody>
      </p:sp>
      <p:sp>
        <p:nvSpPr>
          <p:cNvPr id="33" name="圆角矩形 32">
            <a:extLst>
              <a:ext uri="{FF2B5EF4-FFF2-40B4-BE49-F238E27FC236}">
                <a16:creationId xmlns:a16="http://schemas.microsoft.com/office/drawing/2014/main" id="{802C1E08-9CFF-3180-B563-284E68DF230B}"/>
              </a:ext>
            </a:extLst>
          </p:cNvPr>
          <p:cNvSpPr/>
          <p:nvPr/>
        </p:nvSpPr>
        <p:spPr>
          <a:xfrm>
            <a:off x="800746" y="2267276"/>
            <a:ext cx="492392" cy="392551"/>
          </a:xfrm>
          <a:prstGeom prst="round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lt"/>
              </a:rPr>
              <a:t>Pod</a:t>
            </a:r>
            <a:endParaRPr lang="zh-CN" altLang="en-US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lt"/>
            </a:endParaRPr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51E881D6-963C-EFEA-4363-BF5DE73E6F14}"/>
              </a:ext>
            </a:extLst>
          </p:cNvPr>
          <p:cNvSpPr/>
          <p:nvPr/>
        </p:nvSpPr>
        <p:spPr>
          <a:xfrm>
            <a:off x="1359395" y="2276787"/>
            <a:ext cx="492392" cy="392551"/>
          </a:xfrm>
          <a:prstGeom prst="round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lt"/>
              </a:rPr>
              <a:t>Pod</a:t>
            </a:r>
            <a:endParaRPr lang="zh-CN" altLang="en-US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lt"/>
            </a:endParaRPr>
          </a:p>
        </p:txBody>
      </p:sp>
      <p:sp>
        <p:nvSpPr>
          <p:cNvPr id="35" name="圆角矩形 34">
            <a:extLst>
              <a:ext uri="{FF2B5EF4-FFF2-40B4-BE49-F238E27FC236}">
                <a16:creationId xmlns:a16="http://schemas.microsoft.com/office/drawing/2014/main" id="{C9694443-2A79-68B6-086A-084F02FA844C}"/>
              </a:ext>
            </a:extLst>
          </p:cNvPr>
          <p:cNvSpPr/>
          <p:nvPr/>
        </p:nvSpPr>
        <p:spPr>
          <a:xfrm>
            <a:off x="1936586" y="2276787"/>
            <a:ext cx="492392" cy="392551"/>
          </a:xfrm>
          <a:prstGeom prst="round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lt"/>
              </a:rPr>
              <a:t>Pod</a:t>
            </a:r>
            <a:endParaRPr lang="zh-CN" altLang="en-US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509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>
            <p:custDataLst>
              <p:tags r:id="rId1"/>
            </p:custDataLst>
          </p:nvPr>
        </p:nvSpPr>
        <p:spPr>
          <a:xfrm>
            <a:off x="1022985" y="764540"/>
            <a:ext cx="6014085" cy="1852295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r>
              <a:rPr lang="en-US" sz="60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THANK YOU</a:t>
            </a:r>
          </a:p>
          <a:p>
            <a:r>
              <a:rPr 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 QUESTIONS?</a:t>
            </a:r>
          </a:p>
        </p:txBody>
      </p:sp>
      <p:sp>
        <p:nvSpPr>
          <p:cNvPr id="15" name="椭圆 14"/>
          <p:cNvSpPr/>
          <p:nvPr>
            <p:custDataLst>
              <p:tags r:id="rId2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9951373" y="3774203"/>
            <a:ext cx="1400896" cy="1401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>
            <p:custDataLst>
              <p:tags r:id="rId4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</a:p>
        </p:txBody>
      </p:sp>
      <p:sp>
        <p:nvSpPr>
          <p:cNvPr id="10" name="矩形 9"/>
          <p:cNvSpPr/>
          <p:nvPr/>
        </p:nvSpPr>
        <p:spPr>
          <a:xfrm>
            <a:off x="10055225" y="3881755"/>
            <a:ext cx="1193165" cy="1193165"/>
          </a:xfrm>
          <a:prstGeom prst="rect">
            <a:avLst/>
          </a:prstGeom>
          <a:solidFill>
            <a:srgbClr val="A5D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9817735" y="1283970"/>
            <a:ext cx="1642110" cy="1640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9367520" y="2924810"/>
            <a:ext cx="2567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欢迎扫码打卡</a:t>
            </a:r>
          </a:p>
          <a:p>
            <a:pPr algn="ctr"/>
            <a:r>
              <a:rPr lang="zh-CN" altLang="en-US" sz="16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积分可兑换对应礼品哟！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7735" y="1296035"/>
            <a:ext cx="1642110" cy="162179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6102A1F-012C-3058-DBDC-3A07AF28EE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55225" y="3881755"/>
            <a:ext cx="1199932" cy="11931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目录</a:t>
            </a:r>
          </a:p>
        </p:txBody>
      </p:sp>
      <p:sp>
        <p:nvSpPr>
          <p:cNvPr id="17" name="标题 3"/>
          <p:cNvSpPr txBox="1"/>
          <p:nvPr/>
        </p:nvSpPr>
        <p:spPr>
          <a:xfrm>
            <a:off x="979805" y="970280"/>
            <a:ext cx="2973070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5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CONTENTS</a:t>
            </a:r>
          </a:p>
        </p:txBody>
      </p:sp>
      <p:sp>
        <p:nvSpPr>
          <p:cNvPr id="55" name="椭圆 54"/>
          <p:cNvSpPr/>
          <p:nvPr/>
        </p:nvSpPr>
        <p:spPr>
          <a:xfrm>
            <a:off x="984759" y="2108003"/>
            <a:ext cx="563054" cy="563054"/>
          </a:xfrm>
          <a:prstGeom prst="ellipse">
            <a:avLst/>
          </a:prstGeom>
          <a:solidFill>
            <a:srgbClr val="445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副标题 13"/>
          <p:cNvSpPr txBox="1"/>
          <p:nvPr/>
        </p:nvSpPr>
        <p:spPr>
          <a:xfrm>
            <a:off x="979997" y="2201746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01</a:t>
            </a:r>
          </a:p>
        </p:txBody>
      </p:sp>
      <p:sp>
        <p:nvSpPr>
          <p:cNvPr id="45" name="副标题 13"/>
          <p:cNvSpPr txBox="1"/>
          <p:nvPr/>
        </p:nvSpPr>
        <p:spPr>
          <a:xfrm>
            <a:off x="1850121" y="2147522"/>
            <a:ext cx="4511768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发展概述</a:t>
            </a:r>
          </a:p>
        </p:txBody>
      </p:sp>
      <p:sp>
        <p:nvSpPr>
          <p:cNvPr id="62" name="椭圆 61"/>
          <p:cNvSpPr/>
          <p:nvPr/>
        </p:nvSpPr>
        <p:spPr>
          <a:xfrm>
            <a:off x="984759" y="3021557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3" name="副标题 13"/>
          <p:cNvSpPr txBox="1"/>
          <p:nvPr/>
        </p:nvSpPr>
        <p:spPr>
          <a:xfrm>
            <a:off x="979997" y="3115300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02</a:t>
            </a:r>
          </a:p>
        </p:txBody>
      </p:sp>
      <p:sp>
        <p:nvSpPr>
          <p:cNvPr id="64" name="副标题 13"/>
          <p:cNvSpPr txBox="1"/>
          <p:nvPr/>
        </p:nvSpPr>
        <p:spPr>
          <a:xfrm>
            <a:off x="1850122" y="3061076"/>
            <a:ext cx="5373638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业务消息探索之路</a:t>
            </a:r>
          </a:p>
        </p:txBody>
      </p:sp>
      <p:sp>
        <p:nvSpPr>
          <p:cNvPr id="65" name="椭圆 64"/>
          <p:cNvSpPr/>
          <p:nvPr/>
        </p:nvSpPr>
        <p:spPr>
          <a:xfrm>
            <a:off x="984759" y="3956726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副标题 13"/>
          <p:cNvSpPr txBox="1"/>
          <p:nvPr/>
        </p:nvSpPr>
        <p:spPr>
          <a:xfrm>
            <a:off x="979997" y="4050469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03</a:t>
            </a:r>
          </a:p>
        </p:txBody>
      </p:sp>
      <p:sp>
        <p:nvSpPr>
          <p:cNvPr id="67" name="副标题 13"/>
          <p:cNvSpPr txBox="1"/>
          <p:nvPr/>
        </p:nvSpPr>
        <p:spPr>
          <a:xfrm>
            <a:off x="1850121" y="3996245"/>
            <a:ext cx="3663711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云原生升级之路</a:t>
            </a:r>
          </a:p>
        </p:txBody>
      </p:sp>
      <p:sp>
        <p:nvSpPr>
          <p:cNvPr id="15" name="椭圆 14"/>
          <p:cNvSpPr/>
          <p:nvPr>
            <p:custDataLst>
              <p:tags r:id="rId1"/>
            </p:custDataLst>
          </p:nvPr>
        </p:nvSpPr>
        <p:spPr>
          <a:xfrm rot="15300000">
            <a:off x="13926820" y="2637155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AFB3E8B9-E89B-9656-B6EB-2EE71636ADAC}"/>
              </a:ext>
            </a:extLst>
          </p:cNvPr>
          <p:cNvSpPr/>
          <p:nvPr/>
        </p:nvSpPr>
        <p:spPr>
          <a:xfrm>
            <a:off x="3161031" y="3086411"/>
            <a:ext cx="563054" cy="563054"/>
          </a:xfrm>
          <a:prstGeom prst="ellipse">
            <a:avLst/>
          </a:prstGeom>
          <a:solidFill>
            <a:srgbClr val="445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副标题 13">
            <a:extLst>
              <a:ext uri="{FF2B5EF4-FFF2-40B4-BE49-F238E27FC236}">
                <a16:creationId xmlns:a16="http://schemas.microsoft.com/office/drawing/2014/main" id="{0B036196-DD1D-4E63-83AD-DA0ACDE74753}"/>
              </a:ext>
            </a:extLst>
          </p:cNvPr>
          <p:cNvSpPr txBox="1"/>
          <p:nvPr/>
        </p:nvSpPr>
        <p:spPr>
          <a:xfrm>
            <a:off x="3174557" y="3161866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01</a:t>
            </a:r>
          </a:p>
        </p:txBody>
      </p:sp>
      <p:sp>
        <p:nvSpPr>
          <p:cNvPr id="4" name="副标题 13">
            <a:extLst>
              <a:ext uri="{FF2B5EF4-FFF2-40B4-BE49-F238E27FC236}">
                <a16:creationId xmlns:a16="http://schemas.microsoft.com/office/drawing/2014/main" id="{F57A4075-B680-8BB4-58C3-27BC77E04C6A}"/>
              </a:ext>
            </a:extLst>
          </p:cNvPr>
          <p:cNvSpPr txBox="1"/>
          <p:nvPr/>
        </p:nvSpPr>
        <p:spPr>
          <a:xfrm>
            <a:off x="3944097" y="3125930"/>
            <a:ext cx="3819160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发展概述</a:t>
            </a:r>
          </a:p>
        </p:txBody>
      </p:sp>
    </p:spTree>
    <p:extLst>
      <p:ext uri="{BB962C8B-B14F-4D97-AF65-F5344CB8AC3E}">
        <p14:creationId xmlns:p14="http://schemas.microsoft.com/office/powerpoint/2010/main" val="51121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814621" y="419102"/>
            <a:ext cx="4153278" cy="618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RocketMQ</a:t>
            </a:r>
            <a:r>
              <a:rPr lang="zh-CN" altLang="en-US" sz="3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发展历程</a:t>
            </a:r>
          </a:p>
        </p:txBody>
      </p:sp>
      <p:cxnSp>
        <p:nvCxnSpPr>
          <p:cNvPr id="29" name="直线连接符 28">
            <a:extLst>
              <a:ext uri="{FF2B5EF4-FFF2-40B4-BE49-F238E27FC236}">
                <a16:creationId xmlns:a16="http://schemas.microsoft.com/office/drawing/2014/main" id="{21CDF201-1D0F-C75F-6D80-8F6AF295B232}"/>
              </a:ext>
            </a:extLst>
          </p:cNvPr>
          <p:cNvCxnSpPr>
            <a:cxnSpLocks/>
          </p:cNvCxnSpPr>
          <p:nvPr/>
        </p:nvCxnSpPr>
        <p:spPr>
          <a:xfrm>
            <a:off x="978408" y="3968496"/>
            <a:ext cx="99212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椭圆 30">
            <a:extLst>
              <a:ext uri="{FF2B5EF4-FFF2-40B4-BE49-F238E27FC236}">
                <a16:creationId xmlns:a16="http://schemas.microsoft.com/office/drawing/2014/main" id="{6BABA08D-4A22-8FB5-F7B7-949A73AC95C7}"/>
              </a:ext>
            </a:extLst>
          </p:cNvPr>
          <p:cNvSpPr/>
          <p:nvPr/>
        </p:nvSpPr>
        <p:spPr>
          <a:xfrm>
            <a:off x="1600200" y="3922776"/>
            <a:ext cx="72000" cy="72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06950B62-D3CC-A67F-D07C-ADBF67B04A75}"/>
              </a:ext>
            </a:extLst>
          </p:cNvPr>
          <p:cNvSpPr/>
          <p:nvPr/>
        </p:nvSpPr>
        <p:spPr>
          <a:xfrm>
            <a:off x="2935224" y="3922776"/>
            <a:ext cx="72000" cy="72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01AFEA38-64A8-7949-685E-DFCCE3CF3295}"/>
              </a:ext>
            </a:extLst>
          </p:cNvPr>
          <p:cNvSpPr/>
          <p:nvPr/>
        </p:nvSpPr>
        <p:spPr>
          <a:xfrm>
            <a:off x="4379976" y="3922776"/>
            <a:ext cx="72000" cy="72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63DD6F22-7CE6-C999-AB5B-B2B22091213D}"/>
              </a:ext>
            </a:extLst>
          </p:cNvPr>
          <p:cNvSpPr/>
          <p:nvPr/>
        </p:nvSpPr>
        <p:spPr>
          <a:xfrm>
            <a:off x="5861304" y="3922776"/>
            <a:ext cx="72000" cy="72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803DFEB7-C183-FF28-FC06-49E691D920F6}"/>
              </a:ext>
            </a:extLst>
          </p:cNvPr>
          <p:cNvSpPr/>
          <p:nvPr/>
        </p:nvSpPr>
        <p:spPr>
          <a:xfrm>
            <a:off x="7278624" y="3922776"/>
            <a:ext cx="72000" cy="72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3EBA7E8F-F467-97B1-0AAA-075D0D9A1C3D}"/>
              </a:ext>
            </a:extLst>
          </p:cNvPr>
          <p:cNvSpPr/>
          <p:nvPr/>
        </p:nvSpPr>
        <p:spPr>
          <a:xfrm>
            <a:off x="8622792" y="3922776"/>
            <a:ext cx="72000" cy="72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20C104EB-4B00-F08B-13A2-923EAAD19E79}"/>
              </a:ext>
            </a:extLst>
          </p:cNvPr>
          <p:cNvSpPr txBox="1"/>
          <p:nvPr/>
        </p:nvSpPr>
        <p:spPr>
          <a:xfrm>
            <a:off x="1297296" y="4030719"/>
            <a:ext cx="749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2009</a:t>
            </a:r>
            <a:endParaRPr lang="zh-CN" altLang="en-US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+mj-cs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3300E8B7-89F9-DDD0-DD79-B0DD8BAC7080}"/>
              </a:ext>
            </a:extLst>
          </p:cNvPr>
          <p:cNvSpPr txBox="1"/>
          <p:nvPr/>
        </p:nvSpPr>
        <p:spPr>
          <a:xfrm>
            <a:off x="2264369" y="4030719"/>
            <a:ext cx="1319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kumimoji="1"/>
            </a:lvl1pPr>
          </a:lstStyle>
          <a:p>
            <a:r>
              <a:rPr lang="en-US" altLang="zh-CN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2010-2011</a:t>
            </a:r>
            <a:endParaRPr lang="zh-CN" altLang="en-US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+mj-cs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DDB49421-E283-B991-91B6-442386951ACF}"/>
              </a:ext>
            </a:extLst>
          </p:cNvPr>
          <p:cNvSpPr txBox="1"/>
          <p:nvPr/>
        </p:nvSpPr>
        <p:spPr>
          <a:xfrm>
            <a:off x="4020214" y="4030719"/>
            <a:ext cx="749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2012</a:t>
            </a:r>
            <a:endParaRPr kumimoji="1" lang="zh-CN" altLang="en-US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+mj-cs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773A79EB-C3E8-DF47-6FB3-0712EBFBD77D}"/>
              </a:ext>
            </a:extLst>
          </p:cNvPr>
          <p:cNvSpPr txBox="1"/>
          <p:nvPr/>
        </p:nvSpPr>
        <p:spPr>
          <a:xfrm>
            <a:off x="5554215" y="4030719"/>
            <a:ext cx="749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2015</a:t>
            </a:r>
            <a:endParaRPr kumimoji="1" lang="zh-CN" altLang="en-US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+mj-cs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91AD5566-ADD3-13A1-41E6-C9009F217EDD}"/>
              </a:ext>
            </a:extLst>
          </p:cNvPr>
          <p:cNvSpPr txBox="1"/>
          <p:nvPr/>
        </p:nvSpPr>
        <p:spPr>
          <a:xfrm>
            <a:off x="6978488" y="4030719"/>
            <a:ext cx="749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2017</a:t>
            </a:r>
            <a:endParaRPr kumimoji="1" lang="zh-CN" altLang="en-US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+mj-cs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74387948-B186-AB07-5DA9-4A0580DED8FE}"/>
              </a:ext>
            </a:extLst>
          </p:cNvPr>
          <p:cNvSpPr txBox="1"/>
          <p:nvPr/>
        </p:nvSpPr>
        <p:spPr>
          <a:xfrm>
            <a:off x="8283888" y="4030719"/>
            <a:ext cx="749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2019</a:t>
            </a:r>
            <a:endParaRPr lang="zh-CN" altLang="en-US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+mj-cs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4F878A24-A411-0EBA-D507-77A13F682002}"/>
              </a:ext>
            </a:extLst>
          </p:cNvPr>
          <p:cNvSpPr txBox="1"/>
          <p:nvPr/>
        </p:nvSpPr>
        <p:spPr>
          <a:xfrm>
            <a:off x="1239300" y="3147766"/>
            <a:ext cx="831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71450">
              <a:buFontTx/>
              <a:buChar char="•"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阿里巴巴第一款消息中间件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Notify</a:t>
            </a: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发布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F8603780-CC8E-B317-E1D6-06786CD54AE2}"/>
              </a:ext>
            </a:extLst>
          </p:cNvPr>
          <p:cNvSpPr txBox="1"/>
          <p:nvPr/>
        </p:nvSpPr>
        <p:spPr>
          <a:xfrm>
            <a:off x="2402723" y="3147766"/>
            <a:ext cx="104241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71450">
              <a:lnSpc>
                <a:spcPct val="150000"/>
              </a:lnSpc>
              <a:buFontTx/>
              <a:buChar char="•"/>
            </a:pP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MetaQ</a:t>
            </a: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1.0 </a:t>
            </a:r>
          </a:p>
          <a:p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和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MetaQ</a:t>
            </a: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2.0</a:t>
            </a: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发布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1386320F-2E52-8D0B-B48B-89058AB4ABB1}"/>
              </a:ext>
            </a:extLst>
          </p:cNvPr>
          <p:cNvSpPr txBox="1"/>
          <p:nvPr/>
        </p:nvSpPr>
        <p:spPr>
          <a:xfrm>
            <a:off x="3798187" y="3147766"/>
            <a:ext cx="1295021" cy="748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RocketMQ</a:t>
            </a: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发布，对内继续使用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MetaQ</a:t>
            </a: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3.0</a:t>
            </a: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的名字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E0791CA0-56CA-3D82-7B2E-FA6F24C9B466}"/>
              </a:ext>
            </a:extLst>
          </p:cNvPr>
          <p:cNvSpPr txBox="1"/>
          <p:nvPr/>
        </p:nvSpPr>
        <p:spPr>
          <a:xfrm>
            <a:off x="5248656" y="3147766"/>
            <a:ext cx="1295021" cy="748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和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Notify</a:t>
            </a: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完成融合，开始支持电商交易核心链路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F586E72A-6792-2FDF-1089-636FD6EE6119}"/>
              </a:ext>
            </a:extLst>
          </p:cNvPr>
          <p:cNvSpPr txBox="1"/>
          <p:nvPr/>
        </p:nvSpPr>
        <p:spPr>
          <a:xfrm>
            <a:off x="6799035" y="3147766"/>
            <a:ext cx="1038525" cy="517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成为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Apache</a:t>
            </a: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顶级开源项目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2" name="椭圆 71">
            <a:extLst>
              <a:ext uri="{FF2B5EF4-FFF2-40B4-BE49-F238E27FC236}">
                <a16:creationId xmlns:a16="http://schemas.microsoft.com/office/drawing/2014/main" id="{CEAF968E-8029-A5AF-0EE6-D4AE1CF7D619}"/>
              </a:ext>
            </a:extLst>
          </p:cNvPr>
          <p:cNvSpPr/>
          <p:nvPr/>
        </p:nvSpPr>
        <p:spPr>
          <a:xfrm>
            <a:off x="10055352" y="3919728"/>
            <a:ext cx="72000" cy="72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A39FB2C4-FFA9-E159-5676-7A853C12B44C}"/>
              </a:ext>
            </a:extLst>
          </p:cNvPr>
          <p:cNvSpPr txBox="1"/>
          <p:nvPr/>
        </p:nvSpPr>
        <p:spPr>
          <a:xfrm>
            <a:off x="9716448" y="4027671"/>
            <a:ext cx="749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2022</a:t>
            </a:r>
            <a:endParaRPr lang="zh-CN" altLang="en-US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+mj-cs"/>
            </a:endParaRP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31A47DBF-51B8-27BF-5DE1-30E0663076A8}"/>
              </a:ext>
            </a:extLst>
          </p:cNvPr>
          <p:cNvSpPr txBox="1"/>
          <p:nvPr/>
        </p:nvSpPr>
        <p:spPr>
          <a:xfrm>
            <a:off x="8139529" y="3147766"/>
            <a:ext cx="1038525" cy="748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开始云原生相关的探索和升级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3EE187FC-3873-F769-FA19-B7EC4F8CC4B2}"/>
              </a:ext>
            </a:extLst>
          </p:cNvPr>
          <p:cNvSpPr txBox="1"/>
          <p:nvPr/>
        </p:nvSpPr>
        <p:spPr>
          <a:xfrm>
            <a:off x="9581447" y="3147766"/>
            <a:ext cx="1091810" cy="517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发布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RocketMQ</a:t>
            </a: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5.0</a:t>
            </a:r>
          </a:p>
        </p:txBody>
      </p:sp>
    </p:spTree>
    <p:extLst>
      <p:ext uri="{BB962C8B-B14F-4D97-AF65-F5344CB8AC3E}">
        <p14:creationId xmlns:p14="http://schemas.microsoft.com/office/powerpoint/2010/main" val="305863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圆角矩形 47">
            <a:extLst>
              <a:ext uri="{FF2B5EF4-FFF2-40B4-BE49-F238E27FC236}">
                <a16:creationId xmlns:a16="http://schemas.microsoft.com/office/drawing/2014/main" id="{96F42658-8641-F10F-C820-76A75F672E29}"/>
              </a:ext>
            </a:extLst>
          </p:cNvPr>
          <p:cNvSpPr/>
          <p:nvPr/>
        </p:nvSpPr>
        <p:spPr>
          <a:xfrm>
            <a:off x="1049837" y="3151570"/>
            <a:ext cx="10074038" cy="448781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miter lim="400000"/>
          </a:ln>
          <a:effectLst>
            <a:outerShdw blurRad="254000" dist="25400" rotWithShape="0">
              <a:srgbClr val="000000">
                <a:alpha val="24876"/>
              </a:srgbClr>
            </a:outerShdw>
          </a:effectLst>
        </p:spPr>
        <p:txBody>
          <a:bodyPr tIns="45720" bIns="45720" anchor="ctr"/>
          <a:lstStyle/>
          <a:p>
            <a:pPr>
              <a:defRPr sz="2800" b="0">
                <a:solidFill>
                  <a:srgbClr val="FFFFFF"/>
                </a:solidFill>
                <a:latin typeface="Alibaba PuHuiTi R"/>
                <a:ea typeface="Alibaba PuHuiTi R"/>
                <a:cs typeface="Alibaba PuHuiTi R"/>
                <a:sym typeface="Alibaba PuHuiTi"/>
              </a:defRPr>
            </a:pPr>
            <a:endParaRPr sz="1250" dirty="0">
              <a:solidFill>
                <a:srgbClr val="FFFFFF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  <a:sym typeface="Alibaba PuHuiTi"/>
            </a:endParaRPr>
          </a:p>
        </p:txBody>
      </p:sp>
      <p:sp>
        <p:nvSpPr>
          <p:cNvPr id="23" name="标题 3"/>
          <p:cNvSpPr txBox="1"/>
          <p:nvPr/>
        </p:nvSpPr>
        <p:spPr>
          <a:xfrm>
            <a:off x="814621" y="419101"/>
            <a:ext cx="4049209" cy="787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消息产品</a:t>
            </a:r>
          </a:p>
        </p:txBody>
      </p:sp>
      <p:sp>
        <p:nvSpPr>
          <p:cNvPr id="38" name="圆角矩形 47">
            <a:extLst>
              <a:ext uri="{FF2B5EF4-FFF2-40B4-BE49-F238E27FC236}">
                <a16:creationId xmlns:a16="http://schemas.microsoft.com/office/drawing/2014/main" id="{910400FC-5A02-65CB-B3A7-4D0022902767}"/>
              </a:ext>
            </a:extLst>
          </p:cNvPr>
          <p:cNvSpPr/>
          <p:nvPr/>
        </p:nvSpPr>
        <p:spPr>
          <a:xfrm>
            <a:off x="2861504" y="2117429"/>
            <a:ext cx="3210770" cy="65172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 cap="flat">
            <a:noFill/>
            <a:miter lim="400000"/>
          </a:ln>
          <a:effectLst>
            <a:outerShdw blurRad="127000" dist="12700" rotWithShape="0">
              <a:srgbClr val="000000">
                <a:alpha val="24876"/>
              </a:srgbClr>
            </a:outerShdw>
          </a:effectLst>
        </p:spPr>
        <p:txBody>
          <a:bodyPr wrap="square" lIns="25400" tIns="25400" rIns="25400" bIns="25400" numCol="1" anchor="ctr">
            <a:noAutofit/>
          </a:bodyPr>
          <a:lstStyle/>
          <a:p>
            <a:pPr algn="ctr">
              <a:defRPr sz="2800">
                <a:latin typeface="Alibaba-PuHuiTi-R"/>
                <a:ea typeface="Alibaba-PuHuiTi-R"/>
                <a:cs typeface="Alibaba-PuHuiTi-R"/>
                <a:sym typeface="Alibaba-PuHuiTi-R"/>
              </a:defRPr>
            </a:pPr>
            <a:endParaRPr lang="zh-CN" altLang="en-US" sz="1400">
              <a:solidFill>
                <a:prstClr val="black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  <a:sym typeface="Alibaba-PuHuiTi-R"/>
            </a:endParaRPr>
          </a:p>
        </p:txBody>
      </p:sp>
      <p:sp>
        <p:nvSpPr>
          <p:cNvPr id="39" name="文本框 33">
            <a:extLst>
              <a:ext uri="{FF2B5EF4-FFF2-40B4-BE49-F238E27FC236}">
                <a16:creationId xmlns:a16="http://schemas.microsoft.com/office/drawing/2014/main" id="{463F52FA-8B29-BE9F-2322-368B934E21C5}"/>
              </a:ext>
            </a:extLst>
          </p:cNvPr>
          <p:cNvSpPr txBox="1"/>
          <p:nvPr/>
        </p:nvSpPr>
        <p:spPr>
          <a:xfrm>
            <a:off x="1051163" y="2117429"/>
            <a:ext cx="1803655" cy="655946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20" tIns="45720" rIns="45720" bIns="45720" numCol="1" anchor="ctr">
            <a:noAutofit/>
          </a:bodyPr>
          <a:lstStyle/>
          <a:p>
            <a:pPr algn="ctr">
              <a:defRPr sz="2800">
                <a:solidFill>
                  <a:srgbClr val="FFFFFF"/>
                </a:solidFill>
                <a:latin typeface="Alibaba-PuHuiTi-M"/>
                <a:ea typeface="Alibaba-PuHuiTi-M"/>
                <a:cs typeface="Alibaba-PuHuiTi-M"/>
                <a:sym typeface="Alibaba-PuHuiTi-M"/>
              </a:defRPr>
            </a:pPr>
            <a:r>
              <a:rPr lang="en-US" altLang="zh-CN" sz="1400" dirty="0">
                <a:solidFill>
                  <a:srgbClr val="FFFFFF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  <a:sym typeface="Alibaba-PuHuiTi-M"/>
              </a:rPr>
              <a:t>100%</a:t>
            </a:r>
          </a:p>
          <a:p>
            <a:pPr algn="ctr">
              <a:defRPr sz="2800">
                <a:solidFill>
                  <a:srgbClr val="FFFFFF"/>
                </a:solidFill>
                <a:latin typeface="Alibaba-PuHuiTi-M"/>
                <a:ea typeface="Alibaba-PuHuiTi-M"/>
                <a:cs typeface="Alibaba-PuHuiTi-M"/>
                <a:sym typeface="Alibaba-PuHuiTi-M"/>
              </a:defRPr>
            </a:pPr>
            <a:r>
              <a:rPr lang="zh-CN" altLang="en-US" sz="1400" dirty="0">
                <a:solidFill>
                  <a:srgbClr val="FFFFFF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  <a:sym typeface="Alibaba-PuHuiTi-M"/>
              </a:rPr>
              <a:t>阿里巴巴内部业务</a:t>
            </a:r>
            <a:endParaRPr lang="en-US" altLang="zh-CN" sz="1400" dirty="0">
              <a:solidFill>
                <a:srgbClr val="FFFFFF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  <a:sym typeface="Alibaba-PuHuiTi-M"/>
            </a:endParaRPr>
          </a:p>
        </p:txBody>
      </p:sp>
      <p:sp>
        <p:nvSpPr>
          <p:cNvPr id="40" name="文本框 33">
            <a:extLst>
              <a:ext uri="{FF2B5EF4-FFF2-40B4-BE49-F238E27FC236}">
                <a16:creationId xmlns:a16="http://schemas.microsoft.com/office/drawing/2014/main" id="{332131A3-6184-C3F6-AFF5-7D41852D218C}"/>
              </a:ext>
            </a:extLst>
          </p:cNvPr>
          <p:cNvSpPr txBox="1"/>
          <p:nvPr/>
        </p:nvSpPr>
        <p:spPr>
          <a:xfrm>
            <a:off x="6087390" y="2113208"/>
            <a:ext cx="1414650" cy="655947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20" tIns="45720" rIns="45720" bIns="45720" numCol="1" anchor="ctr">
            <a:noAutofit/>
          </a:bodyPr>
          <a:lstStyle/>
          <a:p>
            <a:pPr algn="ctr">
              <a:defRPr sz="2800">
                <a:solidFill>
                  <a:srgbClr val="FFFFFF"/>
                </a:solidFill>
                <a:latin typeface="Alibaba-PuHuiTi-M"/>
                <a:ea typeface="Alibaba-PuHuiTi-M"/>
                <a:cs typeface="Alibaba-PuHuiTi-M"/>
                <a:sym typeface="Alibaba-PuHuiTi-M"/>
              </a:defRPr>
            </a:pPr>
            <a:r>
              <a:rPr lang="zh-CN" altLang="en-US" sz="1400" dirty="0">
                <a:solidFill>
                  <a:srgbClr val="FFFFFF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  <a:sym typeface="Alibaba-PuHuiTi-M"/>
              </a:rPr>
              <a:t>数万</a:t>
            </a:r>
            <a:endParaRPr lang="en-US" altLang="zh-CN" sz="1400" dirty="0">
              <a:solidFill>
                <a:srgbClr val="FFFFFF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  <a:sym typeface="Alibaba-PuHuiTi-M"/>
            </a:endParaRPr>
          </a:p>
          <a:p>
            <a:pPr algn="ctr">
              <a:defRPr sz="2800">
                <a:solidFill>
                  <a:srgbClr val="FFFFFF"/>
                </a:solidFill>
                <a:latin typeface="Alibaba-PuHuiTi-M"/>
                <a:ea typeface="Alibaba-PuHuiTi-M"/>
                <a:cs typeface="Alibaba-PuHuiTi-M"/>
                <a:sym typeface="Alibaba-PuHuiTi-M"/>
              </a:defRPr>
            </a:pPr>
            <a:r>
              <a:rPr lang="zh-CN" altLang="en-US" sz="1400" dirty="0">
                <a:solidFill>
                  <a:srgbClr val="FFFFFF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  <a:sym typeface="Alibaba-PuHuiTi-M"/>
              </a:rPr>
              <a:t>阿里云企业客户</a:t>
            </a:r>
            <a:endParaRPr sz="1400" dirty="0">
              <a:solidFill>
                <a:srgbClr val="FFFFFF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  <a:sym typeface="Alibaba-PuHuiTi-M"/>
            </a:endParaRP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61DC6C02-76D4-669C-026E-500288E62D93}"/>
              </a:ext>
            </a:extLst>
          </p:cNvPr>
          <p:cNvGrpSpPr/>
          <p:nvPr/>
        </p:nvGrpSpPr>
        <p:grpSpPr>
          <a:xfrm>
            <a:off x="2889746" y="2184766"/>
            <a:ext cx="3088805" cy="516370"/>
            <a:chOff x="6375381" y="3277803"/>
            <a:chExt cx="7673151" cy="1372186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E9D2A1E-545E-3885-84C4-1D7B77364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1179" y="4008543"/>
              <a:ext cx="741455" cy="550103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102C5C1D-802F-3788-DA39-E9B4ABF00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9959" y="4008543"/>
              <a:ext cx="741455" cy="550103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D063657C-B04E-4027-85FD-475C35E65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1748" y="4008543"/>
              <a:ext cx="745056" cy="550103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83CF8BD7-9365-8FF8-CB6C-C1D32A185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5381" y="3938091"/>
              <a:ext cx="959529" cy="711898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9D2E594F-F84B-D011-1C60-5E6862FD4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64196" y="3341193"/>
              <a:ext cx="805640" cy="502293"/>
            </a:xfrm>
            <a:prstGeom prst="rect">
              <a:avLst/>
            </a:prstGeom>
          </p:spPr>
        </p:pic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6E1F47B3-2D86-EABD-78A9-690CD2012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799" y="3304141"/>
              <a:ext cx="741455" cy="550103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B5A293EF-AE6B-B308-7953-F1CF2EE0D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07157" y="3283510"/>
              <a:ext cx="1054036" cy="557460"/>
            </a:xfrm>
            <a:prstGeom prst="rect">
              <a:avLst/>
            </a:prstGeom>
          </p:spPr>
        </p:pic>
        <p:pic>
          <p:nvPicPr>
            <p:cNvPr id="49" name="图形 48">
              <a:extLst>
                <a:ext uri="{FF2B5EF4-FFF2-40B4-BE49-F238E27FC236}">
                  <a16:creationId xmlns:a16="http://schemas.microsoft.com/office/drawing/2014/main" id="{E6962D18-AA88-2FA4-E272-6BB2653E5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523194" y="3277803"/>
              <a:ext cx="828684" cy="614821"/>
            </a:xfrm>
            <a:prstGeom prst="rect">
              <a:avLst/>
            </a:prstGeom>
          </p:spPr>
        </p:pic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DF734004-6096-8A74-944D-222477CD8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951891" y="4032646"/>
              <a:ext cx="771327" cy="503354"/>
            </a:xfrm>
            <a:prstGeom prst="rect">
              <a:avLst/>
            </a:prstGeom>
          </p:spPr>
        </p:pic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D8B524A8-F5F3-B007-7F64-30CF50224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677839" y="3321850"/>
              <a:ext cx="745056" cy="529743"/>
            </a:xfrm>
            <a:prstGeom prst="rect">
              <a:avLst/>
            </a:prstGeom>
          </p:spPr>
        </p:pic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80D8F867-B218-1618-79DF-D04C58DED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3056926" y="3329136"/>
              <a:ext cx="991606" cy="512044"/>
            </a:xfrm>
            <a:prstGeom prst="rect">
              <a:avLst/>
            </a:prstGeom>
          </p:spPr>
        </p:pic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83416C79-0B5C-DBE6-C62C-D2C30F0B9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022342" y="4041117"/>
              <a:ext cx="959529" cy="510577"/>
            </a:xfrm>
            <a:prstGeom prst="rect">
              <a:avLst/>
            </a:prstGeom>
          </p:spPr>
        </p:pic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1A71615E-C3C4-AC61-27A5-721491372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748478" y="3288192"/>
              <a:ext cx="762952" cy="566052"/>
            </a:xfrm>
            <a:prstGeom prst="rect">
              <a:avLst/>
            </a:prstGeom>
          </p:spPr>
        </p:pic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D7937CDB-B9AD-897B-4A9C-D174444D6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0844249" y="4015094"/>
              <a:ext cx="832815" cy="540480"/>
            </a:xfrm>
            <a:prstGeom prst="rect">
              <a:avLst/>
            </a:prstGeom>
          </p:spPr>
        </p:pic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06482763-0BE7-46EB-C6CE-8DFABB479D9D}"/>
              </a:ext>
            </a:extLst>
          </p:cNvPr>
          <p:cNvGrpSpPr/>
          <p:nvPr/>
        </p:nvGrpSpPr>
        <p:grpSpPr>
          <a:xfrm>
            <a:off x="7457133" y="2105673"/>
            <a:ext cx="3668067" cy="667703"/>
            <a:chOff x="17837043" y="3152274"/>
            <a:chExt cx="8882452" cy="1494051"/>
          </a:xfrm>
        </p:grpSpPr>
        <p:sp>
          <p:nvSpPr>
            <p:cNvPr id="57" name="圆角矩形 47">
              <a:extLst>
                <a:ext uri="{FF2B5EF4-FFF2-40B4-BE49-F238E27FC236}">
                  <a16:creationId xmlns:a16="http://schemas.microsoft.com/office/drawing/2014/main" id="{019EEFBF-693B-D96E-52C1-E726316D3110}"/>
                </a:ext>
              </a:extLst>
            </p:cNvPr>
            <p:cNvSpPr/>
            <p:nvPr/>
          </p:nvSpPr>
          <p:spPr>
            <a:xfrm>
              <a:off x="17837043" y="3152274"/>
              <a:ext cx="8882452" cy="1494051"/>
            </a:xfrm>
            <a:prstGeom prst="roundRect">
              <a:avLst>
                <a:gd name="adj" fmla="val 1282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27000" dist="12700" rotWithShape="0">
                <a:srgbClr val="000000">
                  <a:alpha val="24876"/>
                </a:srgbClr>
              </a:outerShdw>
            </a:effectLst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2800">
                  <a:latin typeface="Alibaba-PuHuiTi-R"/>
                  <a:ea typeface="Alibaba-PuHuiTi-R"/>
                  <a:cs typeface="Alibaba-PuHuiTi-R"/>
                  <a:sym typeface="Alibaba-PuHuiTi-R"/>
                </a:defRPr>
              </a:pPr>
              <a:endParaRPr lang="zh-CN" altLang="en-US" sz="1400">
                <a:solidFill>
                  <a:prstClr val="black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  <a:sym typeface="Alibaba-PuHuiTi-R"/>
              </a:endParaRPr>
            </a:p>
          </p:txBody>
        </p:sp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5AF16EC0-8B3B-C27B-D826-540E667CE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29348" y="3209794"/>
              <a:ext cx="1316446" cy="549396"/>
            </a:xfrm>
            <a:prstGeom prst="rect">
              <a:avLst/>
            </a:prstGeom>
          </p:spPr>
        </p:pic>
        <p:pic>
          <p:nvPicPr>
            <p:cNvPr id="59" name="图形 58">
              <a:extLst>
                <a:ext uri="{FF2B5EF4-FFF2-40B4-BE49-F238E27FC236}">
                  <a16:creationId xmlns:a16="http://schemas.microsoft.com/office/drawing/2014/main" id="{2125F9B2-00BB-77C5-A50E-351C1B701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9927876" y="3290636"/>
              <a:ext cx="608136" cy="451190"/>
            </a:xfrm>
            <a:prstGeom prst="rect">
              <a:avLst/>
            </a:prstGeom>
          </p:spPr>
        </p:pic>
        <p:pic>
          <p:nvPicPr>
            <p:cNvPr id="60" name="图形 59">
              <a:extLst>
                <a:ext uri="{FF2B5EF4-FFF2-40B4-BE49-F238E27FC236}">
                  <a16:creationId xmlns:a16="http://schemas.microsoft.com/office/drawing/2014/main" id="{B582059D-6D13-4024-E258-C594C771B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8177512" y="3947773"/>
              <a:ext cx="1316446" cy="549396"/>
            </a:xfrm>
            <a:prstGeom prst="rect">
              <a:avLst/>
            </a:prstGeom>
          </p:spPr>
        </p:pic>
        <p:pic>
          <p:nvPicPr>
            <p:cNvPr id="61" name="图片 7">
              <a:extLst>
                <a:ext uri="{FF2B5EF4-FFF2-40B4-BE49-F238E27FC236}">
                  <a16:creationId xmlns:a16="http://schemas.microsoft.com/office/drawing/2014/main" id="{EEA98854-DF58-FD06-CE48-8D3965829A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07665" y="3945299"/>
              <a:ext cx="868402" cy="644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图片 8">
              <a:extLst>
                <a:ext uri="{FF2B5EF4-FFF2-40B4-BE49-F238E27FC236}">
                  <a16:creationId xmlns:a16="http://schemas.microsoft.com/office/drawing/2014/main" id="{EB307DCA-F274-605F-AC2A-FFAFF7B8F4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82616" y="3208738"/>
              <a:ext cx="930183" cy="69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图片 6">
              <a:extLst>
                <a:ext uri="{FF2B5EF4-FFF2-40B4-BE49-F238E27FC236}">
                  <a16:creationId xmlns:a16="http://schemas.microsoft.com/office/drawing/2014/main" id="{48E93828-A053-F730-030B-6CB204EDFE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13753" y="3210003"/>
              <a:ext cx="960959" cy="659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97F61A32-3AD7-A09B-E81C-CD0FE4882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21971392" y="4015094"/>
              <a:ext cx="889148" cy="482074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37A6DD7E-A5BA-A995-7599-CDC2BE5A7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23201615" y="3290636"/>
              <a:ext cx="989724" cy="458096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AEB107D0-08E2-7CED-D991-98B205A58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23095580" y="4055366"/>
              <a:ext cx="1152865" cy="446678"/>
            </a:xfrm>
            <a:prstGeom prst="rect">
              <a:avLst/>
            </a:pr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A0275731-E328-F031-58C4-90380371D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9827113" y="3983863"/>
              <a:ext cx="797993" cy="538227"/>
            </a:xfrm>
            <a:prstGeom prst="rect">
              <a:avLst/>
            </a:pr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03DB2E0E-E545-8323-A5B3-433CC4199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24441834" y="3248313"/>
              <a:ext cx="723160" cy="627854"/>
            </a:xfrm>
            <a:prstGeom prst="rect">
              <a:avLst/>
            </a:pr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DE7D73BE-75F4-F4EA-8EF7-A1954856C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25192015" y="3195832"/>
              <a:ext cx="1440101" cy="635715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88E7545A-C51B-3BD8-AF78-223B8EF89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25293565" y="3958650"/>
              <a:ext cx="1327065" cy="529029"/>
            </a:xfrm>
            <a:prstGeom prst="rect">
              <a:avLst/>
            </a:prstGeom>
          </p:spPr>
        </p:pic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CA22762F-77BA-D422-AEC3-ED2F430F3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24451354" y="3887976"/>
              <a:ext cx="738547" cy="673517"/>
            </a:xfrm>
            <a:prstGeom prst="rect">
              <a:avLst/>
            </a:prstGeom>
          </p:spPr>
        </p:pic>
      </p:grpSp>
      <p:sp>
        <p:nvSpPr>
          <p:cNvPr id="77" name="微服务解耦">
            <a:extLst>
              <a:ext uri="{FF2B5EF4-FFF2-40B4-BE49-F238E27FC236}">
                <a16:creationId xmlns:a16="http://schemas.microsoft.com/office/drawing/2014/main" id="{BEF675D1-476F-FA4A-7A89-4B06DA524E44}"/>
              </a:ext>
            </a:extLst>
          </p:cNvPr>
          <p:cNvSpPr/>
          <p:nvPr/>
        </p:nvSpPr>
        <p:spPr>
          <a:xfrm>
            <a:off x="1229694" y="3228343"/>
            <a:ext cx="1042419" cy="306000"/>
          </a:xfrm>
          <a:prstGeom prst="roundRect">
            <a:avLst>
              <a:gd name="adj" fmla="val 1282"/>
            </a:avLst>
          </a:prstGeom>
          <a:ln w="25400">
            <a:solidFill>
              <a:schemeClr val="accent1"/>
            </a:solidFill>
            <a:prstDash val="sysDot"/>
            <a:miter lim="400000"/>
          </a:ln>
          <a:effectLst>
            <a:outerShdw blurRad="101600" dist="76200" dir="2700000" rotWithShape="0">
              <a:srgbClr val="548235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 anchor="ctr"/>
          <a:lstStyle>
            <a:lvl1pPr defTabSz="1651000">
              <a:defRPr sz="2800" b="0">
                <a:solidFill>
                  <a:srgbClr val="548235"/>
                </a:solidFill>
                <a:latin typeface="Alibaba PuHuiTi R"/>
                <a:ea typeface="Alibaba PuHuiTi R"/>
                <a:cs typeface="Alibaba PuHuiTi R"/>
                <a:sym typeface="Alibaba PuHuiTi"/>
              </a:defRPr>
            </a:lvl1pPr>
          </a:lstStyle>
          <a:p>
            <a:pPr marL="0" marR="0" lvl="0" indent="0" algn="ctr" defTabSz="1651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50" kern="0" dirty="0">
                <a:solidFill>
                  <a:schemeClr val="accent1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  <a:sym typeface="Helvetica Light"/>
              </a:rPr>
              <a:t>异步</a:t>
            </a:r>
            <a:r>
              <a:rPr kumimoji="0" sz="125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libaba PuHuiTi M" pitchFamily="18" charset="-122"/>
                <a:ea typeface="Alibaba PuHuiTi M" pitchFamily="18" charset="-122"/>
                <a:cs typeface="Alibaba PuHuiTi M" pitchFamily="18" charset="-122"/>
                <a:sym typeface="Helvetica Light"/>
              </a:rPr>
              <a:t>解耦</a:t>
            </a:r>
            <a:endParaRPr kumimoji="0" sz="125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libaba PuHuiTi M" pitchFamily="18" charset="-122"/>
              <a:ea typeface="Alibaba PuHuiTi M" pitchFamily="18" charset="-122"/>
              <a:cs typeface="Alibaba PuHuiTi M" pitchFamily="18" charset="-122"/>
              <a:sym typeface="Helvetica Light"/>
            </a:endParaRPr>
          </a:p>
        </p:txBody>
      </p:sp>
      <p:sp>
        <p:nvSpPr>
          <p:cNvPr id="78" name="SaaS 集成">
            <a:extLst>
              <a:ext uri="{FF2B5EF4-FFF2-40B4-BE49-F238E27FC236}">
                <a16:creationId xmlns:a16="http://schemas.microsoft.com/office/drawing/2014/main" id="{C04E212D-4583-761F-B32D-80C1D2A1B814}"/>
              </a:ext>
            </a:extLst>
          </p:cNvPr>
          <p:cNvSpPr/>
          <p:nvPr/>
        </p:nvSpPr>
        <p:spPr>
          <a:xfrm>
            <a:off x="2719920" y="3228343"/>
            <a:ext cx="1059905" cy="306000"/>
          </a:xfrm>
          <a:prstGeom prst="roundRect">
            <a:avLst>
              <a:gd name="adj" fmla="val 1282"/>
            </a:avLst>
          </a:prstGeom>
          <a:ln w="25400">
            <a:solidFill>
              <a:schemeClr val="accent1"/>
            </a:solidFill>
            <a:prstDash val="sysDot"/>
            <a:miter lim="400000"/>
          </a:ln>
          <a:effectLst>
            <a:outerShdw blurRad="101600" dist="76200" dir="2700000" rotWithShape="0">
              <a:srgbClr val="548235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 anchor="ctr"/>
          <a:lstStyle>
            <a:lvl1pPr defTabSz="1651000">
              <a:defRPr sz="2800" b="0">
                <a:solidFill>
                  <a:srgbClr val="548235"/>
                </a:solidFill>
                <a:latin typeface="Alibaba PuHuiTi R"/>
                <a:ea typeface="Alibaba PuHuiTi R"/>
                <a:cs typeface="Alibaba PuHuiTi R"/>
                <a:sym typeface="Alibaba PuHuiTi"/>
              </a:defRPr>
            </a:lvl1pPr>
          </a:lstStyle>
          <a:p>
            <a:pPr marL="0" marR="0" lvl="0" indent="0" algn="ctr" defTabSz="1225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5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libaba PuHuiTi M" pitchFamily="18" charset="-122"/>
                <a:ea typeface="Alibaba PuHuiTi M" pitchFamily="18" charset="-122"/>
                <a:cs typeface="Alibaba PuHuiTi M" pitchFamily="18" charset="-122"/>
                <a:sym typeface="Helvetica Light"/>
              </a:rPr>
              <a:t>SaaS </a:t>
            </a:r>
            <a:r>
              <a:rPr kumimoji="0" sz="125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libaba PuHuiTi M" pitchFamily="18" charset="-122"/>
                <a:ea typeface="Alibaba PuHuiTi M" pitchFamily="18" charset="-122"/>
                <a:cs typeface="Alibaba PuHuiTi M" pitchFamily="18" charset="-122"/>
                <a:sym typeface="Helvetica Light"/>
              </a:rPr>
              <a:t>集成</a:t>
            </a:r>
            <a:endParaRPr kumimoji="0" sz="125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libaba PuHuiTi M" pitchFamily="18" charset="-122"/>
              <a:ea typeface="Alibaba PuHuiTi M" pitchFamily="18" charset="-122"/>
              <a:cs typeface="Alibaba PuHuiTi M" pitchFamily="18" charset="-122"/>
              <a:sym typeface="Helvetica Light"/>
            </a:endParaRPr>
          </a:p>
        </p:txBody>
      </p:sp>
      <p:sp>
        <p:nvSpPr>
          <p:cNvPr id="80" name="IoT">
            <a:extLst>
              <a:ext uri="{FF2B5EF4-FFF2-40B4-BE49-F238E27FC236}">
                <a16:creationId xmlns:a16="http://schemas.microsoft.com/office/drawing/2014/main" id="{B43C094D-5D2F-54AF-6CC4-C38F96EC8680}"/>
              </a:ext>
            </a:extLst>
          </p:cNvPr>
          <p:cNvSpPr/>
          <p:nvPr/>
        </p:nvSpPr>
        <p:spPr>
          <a:xfrm>
            <a:off x="4227632" y="3228343"/>
            <a:ext cx="1059905" cy="306000"/>
          </a:xfrm>
          <a:prstGeom prst="roundRect">
            <a:avLst>
              <a:gd name="adj" fmla="val 1282"/>
            </a:avLst>
          </a:prstGeom>
          <a:ln w="25400">
            <a:solidFill>
              <a:schemeClr val="accent1"/>
            </a:solidFill>
            <a:prstDash val="sysDot"/>
            <a:miter lim="400000"/>
          </a:ln>
          <a:effectLst>
            <a:outerShdw blurRad="101600" dist="76200" dir="2700000" rotWithShape="0">
              <a:srgbClr val="548235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 anchor="ctr"/>
          <a:lstStyle>
            <a:lvl1pPr defTabSz="1651000">
              <a:defRPr sz="2800" b="0">
                <a:solidFill>
                  <a:srgbClr val="548235"/>
                </a:solidFill>
                <a:latin typeface="Alibaba PuHuiTi R"/>
                <a:ea typeface="Alibaba PuHuiTi R"/>
                <a:cs typeface="Alibaba PuHuiTi R"/>
                <a:sym typeface="Alibaba PuHuiTi"/>
              </a:defRPr>
            </a:lvl1pPr>
          </a:lstStyle>
          <a:p>
            <a:pPr marL="0" marR="0" lvl="0" indent="0" algn="ctr" defTabSz="1225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5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libaba PuHuiTi M" pitchFamily="18" charset="-122"/>
                <a:ea typeface="Alibaba PuHuiTi M" pitchFamily="18" charset="-122"/>
                <a:cs typeface="Alibaba PuHuiTi M" pitchFamily="18" charset="-122"/>
                <a:sym typeface="Helvetica Light"/>
              </a:rPr>
              <a:t>物联网 </a:t>
            </a:r>
            <a:r>
              <a:rPr kumimoji="0" sz="125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libaba PuHuiTi M" pitchFamily="18" charset="-122"/>
                <a:ea typeface="Alibaba PuHuiTi M" pitchFamily="18" charset="-122"/>
                <a:cs typeface="Alibaba PuHuiTi M" pitchFamily="18" charset="-122"/>
                <a:sym typeface="Helvetica Light"/>
              </a:rPr>
              <a:t>IoT</a:t>
            </a:r>
          </a:p>
        </p:txBody>
      </p:sp>
      <p:sp>
        <p:nvSpPr>
          <p:cNvPr id="81" name="事件计算">
            <a:extLst>
              <a:ext uri="{FF2B5EF4-FFF2-40B4-BE49-F238E27FC236}">
                <a16:creationId xmlns:a16="http://schemas.microsoft.com/office/drawing/2014/main" id="{F742A54A-1535-E579-D76B-A6803485BB11}"/>
              </a:ext>
            </a:extLst>
          </p:cNvPr>
          <p:cNvSpPr/>
          <p:nvPr/>
        </p:nvSpPr>
        <p:spPr>
          <a:xfrm>
            <a:off x="9985818" y="3228343"/>
            <a:ext cx="952411" cy="306000"/>
          </a:xfrm>
          <a:prstGeom prst="roundRect">
            <a:avLst>
              <a:gd name="adj" fmla="val 1282"/>
            </a:avLst>
          </a:prstGeom>
          <a:ln w="25400">
            <a:solidFill>
              <a:schemeClr val="accent1"/>
            </a:solidFill>
            <a:prstDash val="sysDot"/>
            <a:miter lim="400000"/>
          </a:ln>
          <a:effectLst>
            <a:outerShdw blurRad="101600" dist="76200" dir="2700000" rotWithShape="0">
              <a:srgbClr val="548235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 anchor="ctr"/>
          <a:lstStyle>
            <a:lvl1pPr defTabSz="1651000">
              <a:defRPr sz="2800" b="0">
                <a:solidFill>
                  <a:srgbClr val="548235"/>
                </a:solidFill>
                <a:latin typeface="Alibaba PuHuiTi R"/>
                <a:ea typeface="Alibaba PuHuiTi R"/>
                <a:cs typeface="Alibaba PuHuiTi R"/>
                <a:sym typeface="Alibaba PuHuiTi"/>
              </a:defRPr>
            </a:lvl1pPr>
          </a:lstStyle>
          <a:p>
            <a:pPr marL="0" marR="0" lvl="0" indent="0" algn="ctr" defTabSz="1225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5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libaba PuHuiTi M" pitchFamily="18" charset="-122"/>
                <a:ea typeface="Alibaba PuHuiTi M" pitchFamily="18" charset="-122"/>
                <a:cs typeface="Alibaba PuHuiTi M" pitchFamily="18" charset="-122"/>
                <a:sym typeface="Helvetica Light"/>
              </a:rPr>
              <a:t>事件分发</a:t>
            </a:r>
            <a:endParaRPr kumimoji="0" sz="125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libaba PuHuiTi M" pitchFamily="18" charset="-122"/>
              <a:ea typeface="Alibaba PuHuiTi M" pitchFamily="18" charset="-122"/>
              <a:cs typeface="Alibaba PuHuiTi M" pitchFamily="18" charset="-122"/>
              <a:sym typeface="Helvetica Light"/>
            </a:endParaRPr>
          </a:p>
        </p:txBody>
      </p:sp>
      <p:sp>
        <p:nvSpPr>
          <p:cNvPr id="83" name="ELK应用">
            <a:extLst>
              <a:ext uri="{FF2B5EF4-FFF2-40B4-BE49-F238E27FC236}">
                <a16:creationId xmlns:a16="http://schemas.microsoft.com/office/drawing/2014/main" id="{B53E7918-4449-99B4-80DD-16317221EDDA}"/>
              </a:ext>
            </a:extLst>
          </p:cNvPr>
          <p:cNvSpPr/>
          <p:nvPr/>
        </p:nvSpPr>
        <p:spPr>
          <a:xfrm>
            <a:off x="8585602" y="3228343"/>
            <a:ext cx="952411" cy="306000"/>
          </a:xfrm>
          <a:prstGeom prst="roundRect">
            <a:avLst>
              <a:gd name="adj" fmla="val 1282"/>
            </a:avLst>
          </a:prstGeom>
          <a:ln w="25400">
            <a:solidFill>
              <a:schemeClr val="accent1"/>
            </a:solidFill>
            <a:prstDash val="sysDot"/>
            <a:miter lim="400000"/>
          </a:ln>
          <a:effectLst>
            <a:outerShdw blurRad="101600" dist="76200" dir="2700000" rotWithShape="0">
              <a:srgbClr val="548235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 anchor="ctr"/>
          <a:lstStyle>
            <a:lvl1pPr defTabSz="1651000">
              <a:defRPr sz="2800" b="0">
                <a:solidFill>
                  <a:srgbClr val="548235"/>
                </a:solidFill>
                <a:latin typeface="Alibaba PuHuiTi R"/>
                <a:ea typeface="Alibaba PuHuiTi R"/>
                <a:cs typeface="Alibaba PuHuiTi R"/>
                <a:sym typeface="Alibaba PuHuiTi"/>
              </a:defRPr>
            </a:lvl1pPr>
          </a:lstStyle>
          <a:p>
            <a:pPr marL="0" marR="0" lvl="0" indent="0" algn="ctr" defTabSz="1225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5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libaba PuHuiTi M" pitchFamily="18" charset="-122"/>
                <a:ea typeface="Alibaba PuHuiTi M" pitchFamily="18" charset="-122"/>
                <a:cs typeface="Alibaba PuHuiTi M" pitchFamily="18" charset="-122"/>
                <a:sym typeface="Helvetica Light"/>
              </a:rPr>
              <a:t>日志收集</a:t>
            </a:r>
            <a:endParaRPr kumimoji="0" sz="125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libaba PuHuiTi M" pitchFamily="18" charset="-122"/>
              <a:ea typeface="Alibaba PuHuiTi M" pitchFamily="18" charset="-122"/>
              <a:cs typeface="Alibaba PuHuiTi M" pitchFamily="18" charset="-122"/>
              <a:sym typeface="Helvetica Light"/>
            </a:endParaRPr>
          </a:p>
        </p:txBody>
      </p:sp>
      <p:sp>
        <p:nvSpPr>
          <p:cNvPr id="85" name="圆角矩形 47">
            <a:extLst>
              <a:ext uri="{FF2B5EF4-FFF2-40B4-BE49-F238E27FC236}">
                <a16:creationId xmlns:a16="http://schemas.microsoft.com/office/drawing/2014/main" id="{7CABCDF4-39A2-2DE9-B739-CC0A62F7F220}"/>
              </a:ext>
            </a:extLst>
          </p:cNvPr>
          <p:cNvSpPr/>
          <p:nvPr/>
        </p:nvSpPr>
        <p:spPr>
          <a:xfrm>
            <a:off x="1049837" y="3928140"/>
            <a:ext cx="10074038" cy="1374486"/>
          </a:xfrm>
          <a:prstGeom prst="roundRect">
            <a:avLst>
              <a:gd name="adj" fmla="val 1282"/>
            </a:avLst>
          </a:prstGeom>
          <a:solidFill>
            <a:srgbClr val="FFFFFF"/>
          </a:solidFill>
          <a:ln w="12700">
            <a:miter lim="400000"/>
          </a:ln>
          <a:effectLst>
            <a:outerShdw blurRad="254000" dist="25400" rotWithShape="0">
              <a:srgbClr val="000000">
                <a:alpha val="24876"/>
              </a:srgbClr>
            </a:outerShdw>
          </a:effectLst>
        </p:spPr>
        <p:txBody>
          <a:bodyPr tIns="45720" bIns="45720" anchor="ctr"/>
          <a:lstStyle/>
          <a:p>
            <a:pPr>
              <a:defRPr sz="2800" b="0">
                <a:solidFill>
                  <a:srgbClr val="FFFFFF"/>
                </a:solidFill>
                <a:latin typeface="Alibaba PuHuiTi R"/>
                <a:ea typeface="Alibaba PuHuiTi R"/>
                <a:cs typeface="Alibaba PuHuiTi R"/>
                <a:sym typeface="Alibaba PuHuiTi"/>
              </a:defRPr>
            </a:pPr>
            <a:endParaRPr sz="1400" dirty="0">
              <a:solidFill>
                <a:srgbClr val="FFFFFF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  <a:sym typeface="Alibaba PuHuiTi"/>
            </a:endParaRPr>
          </a:p>
        </p:txBody>
      </p:sp>
      <p:sp>
        <p:nvSpPr>
          <p:cNvPr id="86" name="文本框 33">
            <a:extLst>
              <a:ext uri="{FF2B5EF4-FFF2-40B4-BE49-F238E27FC236}">
                <a16:creationId xmlns:a16="http://schemas.microsoft.com/office/drawing/2014/main" id="{D0F47D50-F382-6B77-9422-AC5FC4466ADC}"/>
              </a:ext>
            </a:extLst>
          </p:cNvPr>
          <p:cNvSpPr txBox="1"/>
          <p:nvPr/>
        </p:nvSpPr>
        <p:spPr>
          <a:xfrm>
            <a:off x="1049837" y="3645578"/>
            <a:ext cx="10074038" cy="297458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20" tIns="45720" rIns="45720" bIns="45720" numCol="1" anchor="ctr">
            <a:noAutofit/>
          </a:bodyPr>
          <a:lstStyle/>
          <a:p>
            <a:pPr algn="ctr">
              <a:defRPr sz="2800">
                <a:solidFill>
                  <a:srgbClr val="FFFFFF"/>
                </a:solidFill>
                <a:latin typeface="Alibaba-PuHuiTi-M"/>
                <a:ea typeface="Alibaba-PuHuiTi-M"/>
                <a:cs typeface="Alibaba-PuHuiTi-M"/>
                <a:sym typeface="Alibaba-PuHuiTi-M"/>
              </a:defRPr>
            </a:pPr>
            <a:r>
              <a:rPr lang="zh-CN" altLang="en-US" sz="1200" dirty="0">
                <a:solidFill>
                  <a:srgbClr val="FFFFFF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  <a:sym typeface="Alibaba-PuHuiTi-M"/>
              </a:rPr>
              <a:t>多元化消息产品系列</a:t>
            </a:r>
            <a:endParaRPr sz="1200" dirty="0">
              <a:solidFill>
                <a:srgbClr val="FFFFFF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  <a:sym typeface="Alibaba-PuHuiTi-M"/>
            </a:endParaRPr>
          </a:p>
        </p:txBody>
      </p:sp>
      <p:pic>
        <p:nvPicPr>
          <p:cNvPr id="87" name="图片 86">
            <a:extLst>
              <a:ext uri="{FF2B5EF4-FFF2-40B4-BE49-F238E27FC236}">
                <a16:creationId xmlns:a16="http://schemas.microsoft.com/office/drawing/2014/main" id="{3F62B618-F563-93BB-0743-6312997CBFAC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49837" y="4587237"/>
            <a:ext cx="9888392" cy="57956"/>
          </a:xfrm>
          <a:prstGeom prst="rect">
            <a:avLst/>
          </a:prstGeom>
        </p:spPr>
      </p:pic>
      <p:pic>
        <p:nvPicPr>
          <p:cNvPr id="88" name="图片 87">
            <a:extLst>
              <a:ext uri="{FF2B5EF4-FFF2-40B4-BE49-F238E27FC236}">
                <a16:creationId xmlns:a16="http://schemas.microsoft.com/office/drawing/2014/main" id="{8D063B29-8DFE-1CE9-FC1A-FAC681979999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0854095" y="4483783"/>
            <a:ext cx="215900" cy="254000"/>
          </a:xfrm>
          <a:prstGeom prst="rect">
            <a:avLst/>
          </a:prstGeom>
        </p:spPr>
      </p:pic>
      <p:sp>
        <p:nvSpPr>
          <p:cNvPr id="89" name="TextBox 55">
            <a:extLst>
              <a:ext uri="{FF2B5EF4-FFF2-40B4-BE49-F238E27FC236}">
                <a16:creationId xmlns:a16="http://schemas.microsoft.com/office/drawing/2014/main" id="{F59E30CF-481E-0101-8FDC-27008852324E}"/>
              </a:ext>
            </a:extLst>
          </p:cNvPr>
          <p:cNvSpPr txBox="1"/>
          <p:nvPr/>
        </p:nvSpPr>
        <p:spPr>
          <a:xfrm>
            <a:off x="7348716" y="3913503"/>
            <a:ext cx="2450010" cy="53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消息服务 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MNS</a:t>
            </a: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RocketMQ</a:t>
            </a: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轻量版）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应用集成，平台型应用，简单队列服务</a:t>
            </a:r>
          </a:p>
        </p:txBody>
      </p: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251EE4D3-3C79-C67B-7C7A-C56497A02A49}"/>
              </a:ext>
            </a:extLst>
          </p:cNvPr>
          <p:cNvGrpSpPr>
            <a:grpSpLocks noChangeAspect="1"/>
          </p:cNvGrpSpPr>
          <p:nvPr/>
        </p:nvGrpSpPr>
        <p:grpSpPr>
          <a:xfrm>
            <a:off x="1687029" y="4498578"/>
            <a:ext cx="270000" cy="270000"/>
            <a:chOff x="14820780" y="8983966"/>
            <a:chExt cx="1188132" cy="1188132"/>
          </a:xfrm>
        </p:grpSpPr>
        <p:sp>
          <p:nvSpPr>
            <p:cNvPr id="91" name="Oval 15">
              <a:extLst>
                <a:ext uri="{FF2B5EF4-FFF2-40B4-BE49-F238E27FC236}">
                  <a16:creationId xmlns:a16="http://schemas.microsoft.com/office/drawing/2014/main" id="{86074F04-6E82-F2F0-4F15-DD993023DB86}"/>
                </a:ext>
              </a:extLst>
            </p:cNvPr>
            <p:cNvSpPr/>
            <p:nvPr/>
          </p:nvSpPr>
          <p:spPr>
            <a:xfrm>
              <a:off x="14820780" y="8983966"/>
              <a:ext cx="1188132" cy="118813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2D3E5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ibaba PuHuiTi M" pitchFamily="18" charset="-122"/>
                <a:ea typeface="Alibaba PuHuiTi M" pitchFamily="18" charset="-122"/>
                <a:cs typeface="Alibaba PuHuiTi M" pitchFamily="18" charset="-122"/>
              </a:endParaRPr>
            </a:p>
          </p:txBody>
        </p:sp>
        <p:pic>
          <p:nvPicPr>
            <p:cNvPr id="92" name="图片 91">
              <a:extLst>
                <a:ext uri="{FF2B5EF4-FFF2-40B4-BE49-F238E27FC236}">
                  <a16:creationId xmlns:a16="http://schemas.microsoft.com/office/drawing/2014/main" id="{4854D164-686C-8B21-4AFD-320B20406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05768" y="9078748"/>
              <a:ext cx="986084" cy="986084"/>
            </a:xfrm>
            <a:prstGeom prst="rect">
              <a:avLst/>
            </a:prstGeom>
          </p:spPr>
        </p:pic>
      </p:grpSp>
      <p:sp>
        <p:nvSpPr>
          <p:cNvPr id="93" name="TextBox 52">
            <a:extLst>
              <a:ext uri="{FF2B5EF4-FFF2-40B4-BE49-F238E27FC236}">
                <a16:creationId xmlns:a16="http://schemas.microsoft.com/office/drawing/2014/main" id="{0CD4F350-45B5-7407-6B97-7685087B6A02}"/>
              </a:ext>
            </a:extLst>
          </p:cNvPr>
          <p:cNvSpPr txBox="1"/>
          <p:nvPr/>
        </p:nvSpPr>
        <p:spPr>
          <a:xfrm>
            <a:off x="2523747" y="4770741"/>
            <a:ext cx="1944016" cy="53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消息队列 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Kafka</a:t>
            </a:r>
          </a:p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大数据领域首选数据通道</a:t>
            </a:r>
          </a:p>
        </p:txBody>
      </p:sp>
      <p:sp>
        <p:nvSpPr>
          <p:cNvPr id="94" name="TextBox 55">
            <a:extLst>
              <a:ext uri="{FF2B5EF4-FFF2-40B4-BE49-F238E27FC236}">
                <a16:creationId xmlns:a16="http://schemas.microsoft.com/office/drawing/2014/main" id="{C63F8F95-C830-86A1-07B8-E7E4F917A176}"/>
              </a:ext>
            </a:extLst>
          </p:cNvPr>
          <p:cNvSpPr txBox="1"/>
          <p:nvPr/>
        </p:nvSpPr>
        <p:spPr>
          <a:xfrm>
            <a:off x="1148621" y="3913503"/>
            <a:ext cx="1717604" cy="53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消息队列 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RocketMQ</a:t>
            </a:r>
          </a:p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业务领域首选数据通道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5" name="TextBox 55">
            <a:extLst>
              <a:ext uri="{FF2B5EF4-FFF2-40B4-BE49-F238E27FC236}">
                <a16:creationId xmlns:a16="http://schemas.microsoft.com/office/drawing/2014/main" id="{32A78829-E5A2-8108-6952-ED664875E3FB}"/>
              </a:ext>
            </a:extLst>
          </p:cNvPr>
          <p:cNvSpPr txBox="1"/>
          <p:nvPr/>
        </p:nvSpPr>
        <p:spPr>
          <a:xfrm>
            <a:off x="4180983" y="3913503"/>
            <a:ext cx="2819361" cy="53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微消息队列 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MQTT</a:t>
            </a:r>
          </a:p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移动互联网 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&amp;</a:t>
            </a: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物联网数据通道</a:t>
            </a:r>
          </a:p>
        </p:txBody>
      </p:sp>
      <p:sp>
        <p:nvSpPr>
          <p:cNvPr id="96" name="TextBox 52">
            <a:extLst>
              <a:ext uri="{FF2B5EF4-FFF2-40B4-BE49-F238E27FC236}">
                <a16:creationId xmlns:a16="http://schemas.microsoft.com/office/drawing/2014/main" id="{F92571F6-2210-806C-941F-03E21B657A52}"/>
              </a:ext>
            </a:extLst>
          </p:cNvPr>
          <p:cNvSpPr txBox="1"/>
          <p:nvPr/>
        </p:nvSpPr>
        <p:spPr>
          <a:xfrm>
            <a:off x="6143859" y="4770741"/>
            <a:ext cx="2089628" cy="53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消息队列 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RabbitMQ</a:t>
            </a:r>
          </a:p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传统业务领域数据通道</a:t>
            </a:r>
          </a:p>
        </p:txBody>
      </p: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BD3118FA-AB68-0148-BA59-A401FA11094C}"/>
              </a:ext>
            </a:extLst>
          </p:cNvPr>
          <p:cNvGrpSpPr>
            <a:grpSpLocks noChangeAspect="1"/>
          </p:cNvGrpSpPr>
          <p:nvPr/>
        </p:nvGrpSpPr>
        <p:grpSpPr>
          <a:xfrm>
            <a:off x="6648640" y="4488159"/>
            <a:ext cx="270000" cy="270000"/>
            <a:chOff x="11454892" y="6098790"/>
            <a:chExt cx="1188132" cy="1188132"/>
          </a:xfrm>
        </p:grpSpPr>
        <p:sp>
          <p:nvSpPr>
            <p:cNvPr id="98" name="Oval 35">
              <a:extLst>
                <a:ext uri="{FF2B5EF4-FFF2-40B4-BE49-F238E27FC236}">
                  <a16:creationId xmlns:a16="http://schemas.microsoft.com/office/drawing/2014/main" id="{12EC50A7-D657-0B0E-2FF0-99495EF84C74}"/>
                </a:ext>
              </a:extLst>
            </p:cNvPr>
            <p:cNvSpPr/>
            <p:nvPr/>
          </p:nvSpPr>
          <p:spPr>
            <a:xfrm>
              <a:off x="11454892" y="6098790"/>
              <a:ext cx="1188132" cy="118813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2C3E5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ibaba PuHuiTi M" pitchFamily="18" charset="-122"/>
                <a:ea typeface="Alibaba PuHuiTi M" pitchFamily="18" charset="-122"/>
                <a:cs typeface="Alibaba PuHuiTi M" pitchFamily="18" charset="-122"/>
              </a:endParaRPr>
            </a:p>
          </p:txBody>
        </p:sp>
        <p:pic>
          <p:nvPicPr>
            <p:cNvPr id="99" name="图片 98">
              <a:extLst>
                <a:ext uri="{FF2B5EF4-FFF2-40B4-BE49-F238E27FC236}">
                  <a16:creationId xmlns:a16="http://schemas.microsoft.com/office/drawing/2014/main" id="{D894453D-5616-7241-820C-E39159F6D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8366" y="6377044"/>
              <a:ext cx="635000" cy="635000"/>
            </a:xfrm>
            <a:prstGeom prst="rect">
              <a:avLst/>
            </a:prstGeom>
          </p:spPr>
        </p:pic>
      </p:grp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DEE37EAC-9BA4-D743-DE58-351308D45530}"/>
              </a:ext>
            </a:extLst>
          </p:cNvPr>
          <p:cNvGrpSpPr>
            <a:grpSpLocks noChangeAspect="1"/>
          </p:cNvGrpSpPr>
          <p:nvPr/>
        </p:nvGrpSpPr>
        <p:grpSpPr>
          <a:xfrm>
            <a:off x="8486807" y="4507101"/>
            <a:ext cx="270000" cy="270000"/>
            <a:chOff x="874688" y="8983966"/>
            <a:chExt cx="1188132" cy="1188132"/>
          </a:xfrm>
        </p:grpSpPr>
        <p:sp>
          <p:nvSpPr>
            <p:cNvPr id="101" name="Oval 15">
              <a:extLst>
                <a:ext uri="{FF2B5EF4-FFF2-40B4-BE49-F238E27FC236}">
                  <a16:creationId xmlns:a16="http://schemas.microsoft.com/office/drawing/2014/main" id="{27750EBC-CB44-4C8D-79A3-F6856ED51370}"/>
                </a:ext>
              </a:extLst>
            </p:cNvPr>
            <p:cNvSpPr/>
            <p:nvPr/>
          </p:nvSpPr>
          <p:spPr>
            <a:xfrm>
              <a:off x="874688" y="8983966"/>
              <a:ext cx="1188132" cy="118813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2D3E5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ibaba PuHuiTi M" pitchFamily="18" charset="-122"/>
                <a:ea typeface="Alibaba PuHuiTi M" pitchFamily="18" charset="-122"/>
                <a:cs typeface="Alibaba PuHuiTi M" pitchFamily="18" charset="-122"/>
              </a:endParaRPr>
            </a:p>
          </p:txBody>
        </p:sp>
        <p:pic>
          <p:nvPicPr>
            <p:cNvPr id="102" name="图片 101">
              <a:extLst>
                <a:ext uri="{FF2B5EF4-FFF2-40B4-BE49-F238E27FC236}">
                  <a16:creationId xmlns:a16="http://schemas.microsoft.com/office/drawing/2014/main" id="{74EC8DD4-BD55-E8D6-0ED2-C01BA8FAF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239" y="9175473"/>
              <a:ext cx="923306" cy="923306"/>
            </a:xfrm>
            <a:prstGeom prst="rect">
              <a:avLst/>
            </a:prstGeom>
          </p:spPr>
        </p:pic>
      </p:grpSp>
      <p:grpSp>
        <p:nvGrpSpPr>
          <p:cNvPr id="103" name="组合 102">
            <a:extLst>
              <a:ext uri="{FF2B5EF4-FFF2-40B4-BE49-F238E27FC236}">
                <a16:creationId xmlns:a16="http://schemas.microsoft.com/office/drawing/2014/main" id="{6292AB68-8F83-B8A5-6C50-410D0E665C58}"/>
              </a:ext>
            </a:extLst>
          </p:cNvPr>
          <p:cNvGrpSpPr>
            <a:grpSpLocks noChangeAspect="1"/>
          </p:cNvGrpSpPr>
          <p:nvPr/>
        </p:nvGrpSpPr>
        <p:grpSpPr>
          <a:xfrm>
            <a:off x="2958315" y="4501269"/>
            <a:ext cx="270000" cy="270000"/>
            <a:chOff x="3329968" y="6093070"/>
            <a:chExt cx="1188132" cy="1188132"/>
          </a:xfrm>
        </p:grpSpPr>
        <p:sp>
          <p:nvSpPr>
            <p:cNvPr id="104" name="Oval 35">
              <a:extLst>
                <a:ext uri="{FF2B5EF4-FFF2-40B4-BE49-F238E27FC236}">
                  <a16:creationId xmlns:a16="http://schemas.microsoft.com/office/drawing/2014/main" id="{3EB7B49A-CDEA-17AB-F6E8-FBFE8A2A329D}"/>
                </a:ext>
              </a:extLst>
            </p:cNvPr>
            <p:cNvSpPr/>
            <p:nvPr/>
          </p:nvSpPr>
          <p:spPr>
            <a:xfrm>
              <a:off x="3329968" y="6093070"/>
              <a:ext cx="1188132" cy="118813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2C3E5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ibaba PuHuiTi M" pitchFamily="18" charset="-122"/>
                <a:ea typeface="Alibaba PuHuiTi M" pitchFamily="18" charset="-122"/>
                <a:cs typeface="Alibaba PuHuiTi M" pitchFamily="18" charset="-122"/>
              </a:endParaRPr>
            </a:p>
          </p:txBody>
        </p:sp>
        <p:pic>
          <p:nvPicPr>
            <p:cNvPr id="105" name="图片 104">
              <a:extLst>
                <a:ext uri="{FF2B5EF4-FFF2-40B4-BE49-F238E27FC236}">
                  <a16:creationId xmlns:a16="http://schemas.microsoft.com/office/drawing/2014/main" id="{B262CAFE-D747-3E60-3132-F704648D9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6260" y="6304620"/>
              <a:ext cx="757256" cy="757256"/>
            </a:xfrm>
            <a:prstGeom prst="rect">
              <a:avLst/>
            </a:prstGeom>
          </p:spPr>
        </p:pic>
      </p:grpSp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B96731D3-4814-9C21-78D4-7800BD5172B0}"/>
              </a:ext>
            </a:extLst>
          </p:cNvPr>
          <p:cNvGrpSpPr>
            <a:grpSpLocks noChangeAspect="1"/>
          </p:cNvGrpSpPr>
          <p:nvPr/>
        </p:nvGrpSpPr>
        <p:grpSpPr>
          <a:xfrm>
            <a:off x="4764887" y="4489507"/>
            <a:ext cx="270000" cy="270000"/>
            <a:chOff x="7566430" y="9014234"/>
            <a:chExt cx="1188132" cy="1188132"/>
          </a:xfrm>
        </p:grpSpPr>
        <p:sp>
          <p:nvSpPr>
            <p:cNvPr id="107" name="Oval 15">
              <a:extLst>
                <a:ext uri="{FF2B5EF4-FFF2-40B4-BE49-F238E27FC236}">
                  <a16:creationId xmlns:a16="http://schemas.microsoft.com/office/drawing/2014/main" id="{E1AA83C3-5BC1-CCDF-7E16-DEC307671D23}"/>
                </a:ext>
              </a:extLst>
            </p:cNvPr>
            <p:cNvSpPr/>
            <p:nvPr/>
          </p:nvSpPr>
          <p:spPr>
            <a:xfrm>
              <a:off x="7566430" y="9014234"/>
              <a:ext cx="1188132" cy="118813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2D3E5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ibaba PuHuiTi M" pitchFamily="18" charset="-122"/>
                <a:ea typeface="Alibaba PuHuiTi M" pitchFamily="18" charset="-122"/>
                <a:cs typeface="Alibaba PuHuiTi M" pitchFamily="18" charset="-122"/>
              </a:endParaRPr>
            </a:p>
          </p:txBody>
        </p:sp>
        <p:pic>
          <p:nvPicPr>
            <p:cNvPr id="108" name="图片 107">
              <a:extLst>
                <a:ext uri="{FF2B5EF4-FFF2-40B4-BE49-F238E27FC236}">
                  <a16:creationId xmlns:a16="http://schemas.microsoft.com/office/drawing/2014/main" id="{7D06835B-7448-6A45-4BD8-47E7D95D6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563" y="9121027"/>
              <a:ext cx="1045215" cy="1045215"/>
            </a:xfrm>
            <a:prstGeom prst="rect">
              <a:avLst/>
            </a:prstGeom>
          </p:spPr>
        </p:pic>
      </p:grpSp>
      <p:sp>
        <p:nvSpPr>
          <p:cNvPr id="109" name="TextBox 52">
            <a:extLst>
              <a:ext uri="{FF2B5EF4-FFF2-40B4-BE49-F238E27FC236}">
                <a16:creationId xmlns:a16="http://schemas.microsoft.com/office/drawing/2014/main" id="{934305FA-9F01-0D7F-6C76-CEC3878AD009}"/>
              </a:ext>
            </a:extLst>
          </p:cNvPr>
          <p:cNvSpPr txBox="1"/>
          <p:nvPr/>
        </p:nvSpPr>
        <p:spPr>
          <a:xfrm>
            <a:off x="9414202" y="4770741"/>
            <a:ext cx="1549621" cy="53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事件总线 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EventBridge</a:t>
            </a:r>
          </a:p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云上事件枢纽</a:t>
            </a:r>
          </a:p>
        </p:txBody>
      </p:sp>
      <p:grpSp>
        <p:nvGrpSpPr>
          <p:cNvPr id="110" name="组合 109">
            <a:extLst>
              <a:ext uri="{FF2B5EF4-FFF2-40B4-BE49-F238E27FC236}">
                <a16:creationId xmlns:a16="http://schemas.microsoft.com/office/drawing/2014/main" id="{46862C80-896D-C5C0-AD34-F67EEEDDF3D5}"/>
              </a:ext>
            </a:extLst>
          </p:cNvPr>
          <p:cNvGrpSpPr>
            <a:grpSpLocks noChangeAspect="1"/>
          </p:cNvGrpSpPr>
          <p:nvPr/>
        </p:nvGrpSpPr>
        <p:grpSpPr>
          <a:xfrm>
            <a:off x="10113831" y="4500144"/>
            <a:ext cx="270000" cy="270000"/>
            <a:chOff x="18729728" y="6094142"/>
            <a:chExt cx="1188132" cy="1188132"/>
          </a:xfrm>
        </p:grpSpPr>
        <p:sp>
          <p:nvSpPr>
            <p:cNvPr id="111" name="Oval 35">
              <a:extLst>
                <a:ext uri="{FF2B5EF4-FFF2-40B4-BE49-F238E27FC236}">
                  <a16:creationId xmlns:a16="http://schemas.microsoft.com/office/drawing/2014/main" id="{92433324-D8AC-2AB0-B1AC-59C8F9A80499}"/>
                </a:ext>
              </a:extLst>
            </p:cNvPr>
            <p:cNvSpPr/>
            <p:nvPr/>
          </p:nvSpPr>
          <p:spPr>
            <a:xfrm>
              <a:off x="18729728" y="6094142"/>
              <a:ext cx="1188132" cy="118813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2C3E5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ibaba PuHuiTi M" pitchFamily="18" charset="-122"/>
                <a:ea typeface="Alibaba PuHuiTi M" pitchFamily="18" charset="-122"/>
                <a:cs typeface="Alibaba PuHuiTi M" pitchFamily="18" charset="-122"/>
              </a:endParaRPr>
            </a:p>
          </p:txBody>
        </p:sp>
        <p:pic>
          <p:nvPicPr>
            <p:cNvPr id="112" name="图片 111">
              <a:extLst>
                <a:ext uri="{FF2B5EF4-FFF2-40B4-BE49-F238E27FC236}">
                  <a16:creationId xmlns:a16="http://schemas.microsoft.com/office/drawing/2014/main" id="{5F0531F8-CB9A-DE40-3E62-8F1121F99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18952236" y="6323148"/>
              <a:ext cx="720536" cy="720536"/>
            </a:xfrm>
            <a:prstGeom prst="rect">
              <a:avLst/>
            </a:prstGeom>
          </p:spPr>
        </p:pic>
      </p:grpSp>
      <p:sp>
        <p:nvSpPr>
          <p:cNvPr id="113" name="IoT">
            <a:extLst>
              <a:ext uri="{FF2B5EF4-FFF2-40B4-BE49-F238E27FC236}">
                <a16:creationId xmlns:a16="http://schemas.microsoft.com/office/drawing/2014/main" id="{FA44BB05-1631-9629-449B-1EC003785E85}"/>
              </a:ext>
            </a:extLst>
          </p:cNvPr>
          <p:cNvSpPr/>
          <p:nvPr/>
        </p:nvSpPr>
        <p:spPr>
          <a:xfrm>
            <a:off x="5735344" y="3228343"/>
            <a:ext cx="1059905" cy="306000"/>
          </a:xfrm>
          <a:prstGeom prst="roundRect">
            <a:avLst>
              <a:gd name="adj" fmla="val 1282"/>
            </a:avLst>
          </a:prstGeom>
          <a:ln w="25400">
            <a:solidFill>
              <a:schemeClr val="accent1"/>
            </a:solidFill>
            <a:prstDash val="sysDot"/>
            <a:miter lim="400000"/>
          </a:ln>
          <a:effectLst>
            <a:outerShdw blurRad="101600" dist="76200" dir="2700000" rotWithShape="0">
              <a:srgbClr val="548235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 anchor="ctr"/>
          <a:lstStyle>
            <a:lvl1pPr defTabSz="1651000">
              <a:defRPr sz="2800" b="0">
                <a:solidFill>
                  <a:srgbClr val="548235"/>
                </a:solidFill>
                <a:latin typeface="Alibaba PuHuiTi R"/>
                <a:ea typeface="Alibaba PuHuiTi R"/>
                <a:cs typeface="Alibaba PuHuiTi R"/>
                <a:sym typeface="Alibaba PuHuiTi"/>
              </a:defRPr>
            </a:lvl1pPr>
          </a:lstStyle>
          <a:p>
            <a:pPr marL="0" marR="0" lvl="0" indent="0" algn="ctr" defTabSz="1225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50" kern="0" dirty="0">
                <a:solidFill>
                  <a:schemeClr val="accent1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  <a:sym typeface="Helvetica Light"/>
              </a:rPr>
              <a:t>IM</a:t>
            </a:r>
            <a:r>
              <a:rPr kumimoji="0" lang="zh-CN" altLang="en-US" sz="125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libaba PuHuiTi M" pitchFamily="18" charset="-122"/>
                <a:ea typeface="Alibaba PuHuiTi M" pitchFamily="18" charset="-122"/>
                <a:cs typeface="Alibaba PuHuiTi M" pitchFamily="18" charset="-122"/>
                <a:sym typeface="Helvetica Light"/>
              </a:rPr>
              <a:t>通信</a:t>
            </a:r>
            <a:endParaRPr kumimoji="0" sz="125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libaba PuHuiTi M" pitchFamily="18" charset="-122"/>
              <a:ea typeface="Alibaba PuHuiTi M" pitchFamily="18" charset="-122"/>
              <a:cs typeface="Alibaba PuHuiTi M" pitchFamily="18" charset="-122"/>
              <a:sym typeface="Helvetica Light"/>
            </a:endParaRPr>
          </a:p>
        </p:txBody>
      </p:sp>
      <p:sp>
        <p:nvSpPr>
          <p:cNvPr id="117" name="IoT">
            <a:extLst>
              <a:ext uri="{FF2B5EF4-FFF2-40B4-BE49-F238E27FC236}">
                <a16:creationId xmlns:a16="http://schemas.microsoft.com/office/drawing/2014/main" id="{76B5EAD8-04C2-BE35-5257-8AE00BDA2F80}"/>
              </a:ext>
            </a:extLst>
          </p:cNvPr>
          <p:cNvSpPr/>
          <p:nvPr/>
        </p:nvSpPr>
        <p:spPr>
          <a:xfrm>
            <a:off x="7243056" y="3228343"/>
            <a:ext cx="894739" cy="306000"/>
          </a:xfrm>
          <a:prstGeom prst="roundRect">
            <a:avLst>
              <a:gd name="adj" fmla="val 1282"/>
            </a:avLst>
          </a:prstGeom>
          <a:ln w="25400">
            <a:solidFill>
              <a:schemeClr val="accent1"/>
            </a:solidFill>
            <a:prstDash val="sysDot"/>
            <a:miter lim="400000"/>
          </a:ln>
          <a:effectLst>
            <a:outerShdw blurRad="101600" dist="76200" dir="2700000" rotWithShape="0">
              <a:srgbClr val="548235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 anchor="ctr"/>
          <a:lstStyle>
            <a:lvl1pPr defTabSz="1651000">
              <a:defRPr sz="2800" b="0">
                <a:solidFill>
                  <a:srgbClr val="548235"/>
                </a:solidFill>
                <a:latin typeface="Alibaba PuHuiTi R"/>
                <a:ea typeface="Alibaba PuHuiTi R"/>
                <a:cs typeface="Alibaba PuHuiTi R"/>
                <a:sym typeface="Alibaba PuHuiTi"/>
              </a:defRPr>
            </a:lvl1pPr>
          </a:lstStyle>
          <a:p>
            <a:pPr marL="0" marR="0" lvl="0" indent="0" algn="ctr" defTabSz="1225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5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libaba PuHuiTi M" pitchFamily="18" charset="-122"/>
                <a:ea typeface="Alibaba PuHuiTi M" pitchFamily="18" charset="-122"/>
                <a:cs typeface="Alibaba PuHuiTi M" pitchFamily="18" charset="-122"/>
                <a:sym typeface="Helvetica Light"/>
              </a:rPr>
              <a:t>大数据</a:t>
            </a:r>
            <a:endParaRPr kumimoji="0" sz="125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libaba PuHuiTi M" pitchFamily="18" charset="-122"/>
              <a:ea typeface="Alibaba PuHuiTi M" pitchFamily="18" charset="-122"/>
              <a:cs typeface="Alibaba PuHuiTi M" pitchFamily="18" charset="-122"/>
              <a:sym typeface="Helvetica Light"/>
            </a:endParaRPr>
          </a:p>
        </p:txBody>
      </p:sp>
      <p:sp>
        <p:nvSpPr>
          <p:cNvPr id="84" name="文本框 33">
            <a:extLst>
              <a:ext uri="{FF2B5EF4-FFF2-40B4-BE49-F238E27FC236}">
                <a16:creationId xmlns:a16="http://schemas.microsoft.com/office/drawing/2014/main" id="{FE9C518C-04A5-1886-8720-01514D76B6DF}"/>
              </a:ext>
            </a:extLst>
          </p:cNvPr>
          <p:cNvSpPr txBox="1"/>
          <p:nvPr/>
        </p:nvSpPr>
        <p:spPr>
          <a:xfrm>
            <a:off x="1051163" y="2805651"/>
            <a:ext cx="10074037" cy="31204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20" tIns="45720" rIns="45720" bIns="45720" numCol="1" anchor="ctr">
            <a:noAutofit/>
          </a:bodyPr>
          <a:lstStyle/>
          <a:p>
            <a:pPr algn="ctr">
              <a:defRPr sz="2800">
                <a:solidFill>
                  <a:srgbClr val="FFFFFF"/>
                </a:solidFill>
                <a:latin typeface="Alibaba-PuHuiTi-M"/>
                <a:ea typeface="Alibaba-PuHuiTi-M"/>
                <a:cs typeface="Alibaba-PuHuiTi-M"/>
                <a:sym typeface="Alibaba-PuHuiTi-M"/>
              </a:defRPr>
            </a:pPr>
            <a:r>
              <a:rPr lang="zh-CN" altLang="en-US" sz="1200" dirty="0">
                <a:solidFill>
                  <a:srgbClr val="FFFFFF"/>
                </a:solidFill>
                <a:latin typeface="Alibaba PuHuiTi M" pitchFamily="18" charset="-122"/>
                <a:ea typeface="Alibaba PuHuiTi M" pitchFamily="18" charset="-122"/>
                <a:cs typeface="Alibaba PuHuiTi M" pitchFamily="18" charset="-122"/>
                <a:sym typeface="Alibaba-PuHuiTi-M"/>
              </a:rPr>
              <a:t>应用场景</a:t>
            </a:r>
            <a:endParaRPr sz="1200" dirty="0">
              <a:solidFill>
                <a:srgbClr val="FFFFFF"/>
              </a:solidFill>
              <a:latin typeface="Alibaba PuHuiTi M" pitchFamily="18" charset="-122"/>
              <a:ea typeface="Alibaba PuHuiTi M" pitchFamily="18" charset="-122"/>
              <a:cs typeface="Alibaba PuHuiTi M" pitchFamily="18" charset="-122"/>
              <a:sym typeface="Alibaba-PuHuiTi-M"/>
            </a:endParaRPr>
          </a:p>
        </p:txBody>
      </p:sp>
    </p:spTree>
    <p:extLst>
      <p:ext uri="{BB962C8B-B14F-4D97-AF65-F5344CB8AC3E}">
        <p14:creationId xmlns:p14="http://schemas.microsoft.com/office/powerpoint/2010/main" val="88852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AFB3E8B9-E89B-9656-B6EB-2EE71636ADAC}"/>
              </a:ext>
            </a:extLst>
          </p:cNvPr>
          <p:cNvSpPr/>
          <p:nvPr/>
        </p:nvSpPr>
        <p:spPr>
          <a:xfrm>
            <a:off x="3161031" y="3086411"/>
            <a:ext cx="563054" cy="563054"/>
          </a:xfrm>
          <a:prstGeom prst="ellipse">
            <a:avLst/>
          </a:prstGeom>
          <a:solidFill>
            <a:srgbClr val="445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副标题 13">
            <a:extLst>
              <a:ext uri="{FF2B5EF4-FFF2-40B4-BE49-F238E27FC236}">
                <a16:creationId xmlns:a16="http://schemas.microsoft.com/office/drawing/2014/main" id="{0B036196-DD1D-4E63-83AD-DA0ACDE74753}"/>
              </a:ext>
            </a:extLst>
          </p:cNvPr>
          <p:cNvSpPr txBox="1"/>
          <p:nvPr/>
        </p:nvSpPr>
        <p:spPr>
          <a:xfrm>
            <a:off x="3174557" y="3161866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02</a:t>
            </a:r>
          </a:p>
        </p:txBody>
      </p:sp>
      <p:sp>
        <p:nvSpPr>
          <p:cNvPr id="4" name="副标题 13">
            <a:extLst>
              <a:ext uri="{FF2B5EF4-FFF2-40B4-BE49-F238E27FC236}">
                <a16:creationId xmlns:a16="http://schemas.microsoft.com/office/drawing/2014/main" id="{F57A4075-B680-8BB4-58C3-27BC77E04C6A}"/>
              </a:ext>
            </a:extLst>
          </p:cNvPr>
          <p:cNvSpPr txBox="1"/>
          <p:nvPr/>
        </p:nvSpPr>
        <p:spPr>
          <a:xfrm>
            <a:off x="3944096" y="3125930"/>
            <a:ext cx="4834143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RocketMQ</a:t>
            </a:r>
            <a:r>
              <a:rPr lang="zh-CN" altLang="en-US" sz="2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的业务消息探索之路</a:t>
            </a:r>
          </a:p>
        </p:txBody>
      </p:sp>
    </p:spTree>
    <p:extLst>
      <p:ext uri="{BB962C8B-B14F-4D97-AF65-F5344CB8AC3E}">
        <p14:creationId xmlns:p14="http://schemas.microsoft.com/office/powerpoint/2010/main" val="402397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814621" y="419102"/>
            <a:ext cx="4153278" cy="618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RocketMQ</a:t>
            </a:r>
            <a:r>
              <a:rPr lang="zh-CN" altLang="en-US" sz="3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3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1.0</a:t>
            </a:r>
            <a:endParaRPr lang="zh-CN" altLang="en-US" sz="3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938FCB2C-1594-D06B-0EE2-0CC22D894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US" altLang="zh-CN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/>
              <a:t>2012</a:t>
            </a:r>
            <a:r>
              <a:rPr lang="zh-CN" altLang="en-US" sz="1600" dirty="0"/>
              <a:t>年正式发布并且开源</a:t>
            </a:r>
            <a:endParaRPr lang="en-US" altLang="zh-CN" sz="16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和</a:t>
            </a:r>
            <a:r>
              <a:rPr lang="en-US" altLang="zh-CN" sz="1600" dirty="0"/>
              <a:t>MetaQ1.0</a:t>
            </a:r>
            <a:r>
              <a:rPr lang="zh-CN" altLang="en-US" sz="1600" dirty="0"/>
              <a:t>、</a:t>
            </a:r>
            <a:r>
              <a:rPr lang="en-US" altLang="zh-CN" sz="1600" dirty="0"/>
              <a:t>2.0</a:t>
            </a:r>
            <a:r>
              <a:rPr lang="zh-CN" altLang="en-US" sz="1600" dirty="0"/>
              <a:t>完全不同的产品</a:t>
            </a:r>
            <a:endParaRPr lang="en-US" altLang="zh-CN" sz="16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更简单、更适配阿里巴巴的业务场景</a:t>
            </a:r>
            <a:endParaRPr lang="en-US" altLang="zh-CN" sz="16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E41FF47-AD06-DCBE-5CE8-C6CA07123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932" y="2183673"/>
            <a:ext cx="4803648" cy="276936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A569FF5-3EC4-9CE8-8458-09A9633FC60B}"/>
              </a:ext>
            </a:extLst>
          </p:cNvPr>
          <p:cNvSpPr txBox="1"/>
          <p:nvPr/>
        </p:nvSpPr>
        <p:spPr>
          <a:xfrm>
            <a:off x="7900416" y="5064863"/>
            <a:ext cx="15179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RocketMQ</a:t>
            </a: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1.0</a:t>
            </a: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部署架构</a:t>
            </a:r>
          </a:p>
        </p:txBody>
      </p:sp>
    </p:spTree>
    <p:extLst>
      <p:ext uri="{BB962C8B-B14F-4D97-AF65-F5344CB8AC3E}">
        <p14:creationId xmlns:p14="http://schemas.microsoft.com/office/powerpoint/2010/main" val="411840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814620" y="419102"/>
            <a:ext cx="6531402" cy="618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支撑电商核心链路 </a:t>
            </a: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938FCB2C-1594-D06B-0EE2-0CC22D894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US" altLang="zh-CN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/>
              <a:t>2015</a:t>
            </a:r>
            <a:r>
              <a:rPr lang="zh-CN" altLang="en-US" sz="1600" dirty="0"/>
              <a:t>年完成和</a:t>
            </a:r>
            <a:r>
              <a:rPr lang="en-US" altLang="zh-CN" sz="1600" dirty="0"/>
              <a:t>Notify</a:t>
            </a:r>
            <a:r>
              <a:rPr lang="zh-CN" altLang="en-US" sz="1600" dirty="0"/>
              <a:t>的整合</a:t>
            </a:r>
            <a:endParaRPr lang="en-US" altLang="zh-CN" sz="16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业务覆盖集团核心领域</a:t>
            </a:r>
            <a:endParaRPr lang="en-US" altLang="zh-CN" sz="16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阿里巴巴规模最大的消息中间件</a:t>
            </a:r>
            <a:endParaRPr lang="en-US" altLang="zh-CN" sz="16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FD58E71-525F-E5C0-686C-05A2605E2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8635" y="1957268"/>
            <a:ext cx="4650183" cy="374183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05DC0EE-6FAE-68D0-DC90-9A90C6910542}"/>
              </a:ext>
            </a:extLst>
          </p:cNvPr>
          <p:cNvSpPr txBox="1"/>
          <p:nvPr/>
        </p:nvSpPr>
        <p:spPr>
          <a:xfrm>
            <a:off x="7448353" y="5753231"/>
            <a:ext cx="19422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支持</a:t>
            </a:r>
            <a:r>
              <a:rPr lang="en-US" altLang="zh-CN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Notify</a:t>
            </a: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协议的部署模式</a:t>
            </a:r>
          </a:p>
        </p:txBody>
      </p:sp>
    </p:spTree>
    <p:extLst>
      <p:ext uri="{BB962C8B-B14F-4D97-AF65-F5344CB8AC3E}">
        <p14:creationId xmlns:p14="http://schemas.microsoft.com/office/powerpoint/2010/main" val="284529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814621" y="419102"/>
            <a:ext cx="4153278" cy="618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全类型业务消息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F9D99CB6-34F6-3F90-15BF-11CD3C5F4CD2}"/>
              </a:ext>
            </a:extLst>
          </p:cNvPr>
          <p:cNvSpPr/>
          <p:nvPr/>
        </p:nvSpPr>
        <p:spPr>
          <a:xfrm>
            <a:off x="9685499" y="2096657"/>
            <a:ext cx="1278255" cy="1278255"/>
          </a:xfrm>
          <a:prstGeom prst="ellipse">
            <a:avLst/>
          </a:prstGeom>
          <a:solidFill>
            <a:srgbClr val="844B9B"/>
          </a:solidFill>
          <a:ln>
            <a:gradFill flip="none" rotWithShape="1">
              <a:gsLst>
                <a:gs pos="0">
                  <a:srgbClr val="DEDEDE"/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946ED063-BFE3-2C45-A2F0-6A44A635E8A7}"/>
              </a:ext>
            </a:extLst>
          </p:cNvPr>
          <p:cNvSpPr/>
          <p:nvPr/>
        </p:nvSpPr>
        <p:spPr>
          <a:xfrm>
            <a:off x="6893754" y="2096657"/>
            <a:ext cx="1278255" cy="1278255"/>
          </a:xfrm>
          <a:prstGeom prst="ellipse">
            <a:avLst/>
          </a:prstGeom>
          <a:solidFill>
            <a:srgbClr val="EE9696"/>
          </a:solidFill>
          <a:ln>
            <a:gradFill flip="none" rotWithShape="1">
              <a:gsLst>
                <a:gs pos="0">
                  <a:srgbClr val="DEDEDE"/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7FE492E2-1B45-B35E-B180-E6A93C943644}"/>
              </a:ext>
            </a:extLst>
          </p:cNvPr>
          <p:cNvSpPr/>
          <p:nvPr/>
        </p:nvSpPr>
        <p:spPr>
          <a:xfrm>
            <a:off x="4098535" y="2096657"/>
            <a:ext cx="1278255" cy="1278255"/>
          </a:xfrm>
          <a:prstGeom prst="ellipse">
            <a:avLst/>
          </a:prstGeom>
          <a:solidFill>
            <a:srgbClr val="01ACBE"/>
          </a:solidFill>
          <a:ln>
            <a:gradFill flip="none" rotWithShape="1">
              <a:gsLst>
                <a:gs pos="0">
                  <a:srgbClr val="DEDEDE"/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C45FE421-BF8E-06C9-F856-BB44183D8ABF}"/>
              </a:ext>
            </a:extLst>
          </p:cNvPr>
          <p:cNvSpPr/>
          <p:nvPr/>
        </p:nvSpPr>
        <p:spPr>
          <a:xfrm>
            <a:off x="1371005" y="2096657"/>
            <a:ext cx="1278255" cy="1278255"/>
          </a:xfrm>
          <a:prstGeom prst="ellipse">
            <a:avLst/>
          </a:prstGeom>
          <a:solidFill>
            <a:srgbClr val="FFB850"/>
          </a:solidFill>
          <a:ln>
            <a:gradFill flip="none" rotWithShape="1">
              <a:gsLst>
                <a:gs pos="0">
                  <a:srgbClr val="DEDEDE"/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A56603F-59F4-6231-4176-F3A243A38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64" y="2321363"/>
            <a:ext cx="795838" cy="79583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3560445-56D9-3ACF-BB2B-77F20BB41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425" y="2428784"/>
            <a:ext cx="613999" cy="613999"/>
          </a:xfrm>
          <a:prstGeom prst="rect">
            <a:avLst/>
          </a:prstGeom>
        </p:spPr>
      </p:pic>
      <p:pic>
        <p:nvPicPr>
          <p:cNvPr id="19" name="Picture 2" descr="Fifo - Free commerce and shopping icons">
            <a:extLst>
              <a:ext uri="{FF2B5EF4-FFF2-40B4-BE49-F238E27FC236}">
                <a16:creationId xmlns:a16="http://schemas.microsoft.com/office/drawing/2014/main" id="{8C2139CD-CD1E-2C01-0705-42B4C6C5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608" y="2360978"/>
            <a:ext cx="749610" cy="74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DEAF2C9-0CA0-5735-49C1-F989DBD16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7161" y="2380214"/>
            <a:ext cx="688417" cy="688417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0981D7F7-10AD-4D72-4AD0-4A3E74A6E606}"/>
              </a:ext>
            </a:extLst>
          </p:cNvPr>
          <p:cNvSpPr txBox="1"/>
          <p:nvPr/>
        </p:nvSpPr>
        <p:spPr>
          <a:xfrm>
            <a:off x="1468116" y="3429000"/>
            <a:ext cx="1141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普通消息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F2E9C3B-1D21-332C-A881-8D8A16D37623}"/>
              </a:ext>
            </a:extLst>
          </p:cNvPr>
          <p:cNvSpPr txBox="1"/>
          <p:nvPr/>
        </p:nvSpPr>
        <p:spPr>
          <a:xfrm>
            <a:off x="4187453" y="3429000"/>
            <a:ext cx="1141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定时消息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A590510-B000-E759-9BA6-FFCF9526F6CF}"/>
              </a:ext>
            </a:extLst>
          </p:cNvPr>
          <p:cNvSpPr txBox="1"/>
          <p:nvPr/>
        </p:nvSpPr>
        <p:spPr>
          <a:xfrm>
            <a:off x="6999204" y="3429000"/>
            <a:ext cx="1141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顺序消息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35E0718-A127-54FD-A802-E51E79B18849}"/>
              </a:ext>
            </a:extLst>
          </p:cNvPr>
          <p:cNvSpPr txBox="1"/>
          <p:nvPr/>
        </p:nvSpPr>
        <p:spPr>
          <a:xfrm>
            <a:off x="9805239" y="3429000"/>
            <a:ext cx="1141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事务消息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CC3B475-BB5A-A93C-03B0-B140AAFD753C}"/>
              </a:ext>
            </a:extLst>
          </p:cNvPr>
          <p:cNvSpPr txBox="1"/>
          <p:nvPr/>
        </p:nvSpPr>
        <p:spPr>
          <a:xfrm>
            <a:off x="1272909" y="3849702"/>
            <a:ext cx="1501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71450">
              <a:buFontTx/>
              <a:buChar char="•"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弹性队列、海量堆积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-171450">
              <a:buFontTx/>
              <a:buChar char="•"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高吞吐、低延迟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-171450">
              <a:buFontTx/>
              <a:buChar char="•"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面向削峰填谷、异步解耦、应用集成等场景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FD065AE-4EFC-BD27-E128-5804454CDB87}"/>
              </a:ext>
            </a:extLst>
          </p:cNvPr>
          <p:cNvSpPr txBox="1"/>
          <p:nvPr/>
        </p:nvSpPr>
        <p:spPr>
          <a:xfrm>
            <a:off x="4062060" y="3849702"/>
            <a:ext cx="15011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71450">
              <a:buFontTx/>
              <a:buChar char="•"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秒级定时精度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-171450">
              <a:buFontTx/>
              <a:buChar char="•"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自定义定时时间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-171450">
              <a:buFontTx/>
              <a:buChar char="•"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面向分布式定时调度触发、任务超时处理等场景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7E8814E-0F22-CF3C-5DD5-F1F4A0B0A53B}"/>
              </a:ext>
            </a:extLst>
          </p:cNvPr>
          <p:cNvSpPr txBox="1"/>
          <p:nvPr/>
        </p:nvSpPr>
        <p:spPr>
          <a:xfrm>
            <a:off x="6932419" y="3849702"/>
            <a:ext cx="1501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71450">
              <a:buFontTx/>
              <a:buChar char="•"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全局、局部严格有序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-171450">
              <a:buFontTx/>
              <a:buChar char="•"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发送、消费端到端严格有序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-171450">
              <a:buFontTx/>
              <a:buChar char="•"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面向有序时间处理、数据实时同步增量等场景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970A4380-273E-4250-184C-364103CF850E}"/>
              </a:ext>
            </a:extLst>
          </p:cNvPr>
          <p:cNvSpPr txBox="1"/>
          <p:nvPr/>
        </p:nvSpPr>
        <p:spPr>
          <a:xfrm>
            <a:off x="9699829" y="3849702"/>
            <a:ext cx="15011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71450">
              <a:buFontTx/>
              <a:buChar char="•"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最终一致性事务解决方案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-171450">
              <a:buFontTx/>
              <a:buChar char="•"/>
            </a:pPr>
            <a:r>
              <a: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广泛应用于电商交易系统中各服务的一致性协调场景</a:t>
            </a:r>
            <a:endParaRPr lang="en-US" altLang="zh-CN" sz="10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3656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37ef33ad-325e-480b-bfea-46684073dd51"/>
  <p:tag name="COMMONDATA" val="eyJoZGlkIjoiOGU3NzUzOGI1MzE5NDVhYzhlYTAxN2E5YWM2ZDEzN2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4152</TotalTime>
  <Words>1078</Words>
  <Application>Microsoft Macintosh PowerPoint</Application>
  <PresentationFormat>宽屏</PresentationFormat>
  <Paragraphs>284</Paragraphs>
  <Slides>16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3" baseType="lpstr">
      <vt:lpstr>阿里巴巴普惠体 R</vt:lpstr>
      <vt:lpstr>等线</vt:lpstr>
      <vt:lpstr>黑体</vt:lpstr>
      <vt:lpstr>Alibaba PuHuiTi M</vt:lpstr>
      <vt:lpstr>Alibaba PuHuiTi R</vt:lpstr>
      <vt:lpstr>Arial</vt:lpstr>
      <vt:lpstr>Office 主题​​</vt:lpstr>
      <vt:lpstr>Apache RocketMQ在阿里巴巴的大规模实践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第七届中国开源年会 通用PPT模板</dc:title>
  <dc:creator>Teatee Grace</dc:creator>
  <cp:lastModifiedBy>Microsoft Office User</cp:lastModifiedBy>
  <cp:revision>337</cp:revision>
  <dcterms:created xsi:type="dcterms:W3CDTF">2022-06-28T09:26:00Z</dcterms:created>
  <dcterms:modified xsi:type="dcterms:W3CDTF">2023-10-25T12:52:34Z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C8A33F8E81B9421595D2527E982A8F26_13</vt:lpwstr>
  </property>
  <property fmtid="{D5CDD505-2E9C-101B-9397-08002B2CF9AE}" pid="3" name="KSOProductBuildVer">
    <vt:lpwstr>2052-11.1.0.12155</vt:lpwstr>
  </property>
</Properties>
</file>