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3"/>
  </p:sldMasterIdLst>
  <p:notesMasterIdLst>
    <p:notesMasterId r:id="rId9"/>
  </p:notesMasterIdLst>
  <p:sldIdLst>
    <p:sldId id="256" r:id="rId4"/>
    <p:sldId id="850" r:id="rId5"/>
    <p:sldId id="258" r:id="rId6"/>
    <p:sldId id="844" r:id="rId7"/>
    <p:sldId id="845" r:id="rId8"/>
    <p:sldId id="851" r:id="rId10"/>
    <p:sldId id="852" r:id="rId11"/>
    <p:sldId id="853" r:id="rId12"/>
    <p:sldId id="854" r:id="rId13"/>
    <p:sldId id="855" r:id="rId14"/>
    <p:sldId id="856" r:id="rId15"/>
    <p:sldId id="857" r:id="rId16"/>
    <p:sldId id="858" r:id="rId17"/>
    <p:sldId id="859" r:id="rId18"/>
    <p:sldId id="860" r:id="rId19"/>
    <p:sldId id="863" r:id="rId20"/>
    <p:sldId id="864" r:id="rId21"/>
    <p:sldId id="879" r:id="rId22"/>
    <p:sldId id="259" r:id="rId23"/>
    <p:sldId id="880" r:id="rId24"/>
    <p:sldId id="881" r:id="rId25"/>
    <p:sldId id="846" r:id="rId26"/>
    <p:sldId id="882" r:id="rId27"/>
    <p:sldId id="865" r:id="rId28"/>
    <p:sldId id="873" r:id="rId29"/>
    <p:sldId id="867" r:id="rId30"/>
    <p:sldId id="868" r:id="rId31"/>
    <p:sldId id="869" r:id="rId32"/>
    <p:sldId id="870" r:id="rId33"/>
    <p:sldId id="871" r:id="rId34"/>
    <p:sldId id="884" r:id="rId35"/>
    <p:sldId id="875" r:id="rId36"/>
    <p:sldId id="872" r:id="rId37"/>
    <p:sldId id="876" r:id="rId38"/>
    <p:sldId id="877" r:id="rId39"/>
    <p:sldId id="885" r:id="rId40"/>
    <p:sldId id="878" r:id="rId41"/>
  </p:sldIdLst>
  <p:sldSz cx="12192000" cy="6858000"/>
  <p:notesSz cx="6858000" cy="9144000"/>
  <p:custDataLst>
    <p:tags r:id="rId4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5185"/>
    <a:srgbClr val="A5D7F2"/>
    <a:srgbClr val="FFE5CB"/>
    <a:srgbClr val="6EAAC6"/>
    <a:srgbClr val="5AB0D8"/>
    <a:srgbClr val="36A9E3"/>
    <a:srgbClr val="B7DFF4"/>
    <a:srgbClr val="3B87B0"/>
    <a:srgbClr val="FFF0E1"/>
    <a:srgbClr val="FFD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26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5" Type="http://schemas.openxmlformats.org/officeDocument/2006/relationships/tags" Target="tags/tag70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C20CB-3250-4EB1-88FD-D95887C63C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F1ADF-B09C-4EA2-B027-1DD176C9893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39.xml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image" Target="../media/image2.png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tags" Target="../tags/tag40.xm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9.png"/><Relationship Id="rId6" Type="http://schemas.openxmlformats.org/officeDocument/2006/relationships/tags" Target="../tags/tag43.xml"/><Relationship Id="rId5" Type="http://schemas.openxmlformats.org/officeDocument/2006/relationships/image" Target="../media/image4.png"/><Relationship Id="rId4" Type="http://schemas.openxmlformats.org/officeDocument/2006/relationships/tags" Target="../tags/tag42.xml"/><Relationship Id="rId3" Type="http://schemas.openxmlformats.org/officeDocument/2006/relationships/image" Target="../media/image2.png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image" Target="../media/image8.png"/><Relationship Id="rId4" Type="http://schemas.openxmlformats.org/officeDocument/2006/relationships/image" Target="../media/image6.png"/><Relationship Id="rId3" Type="http://schemas.openxmlformats.org/officeDocument/2006/relationships/image" Target="../media/image2.png"/><Relationship Id="rId2" Type="http://schemas.openxmlformats.org/officeDocument/2006/relationships/tags" Target="../tags/tag44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53.xml"/><Relationship Id="rId7" Type="http://schemas.openxmlformats.org/officeDocument/2006/relationships/image" Target="../media/image10.png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9" Type="http://schemas.openxmlformats.org/officeDocument/2006/relationships/tags" Target="../tags/tag60.xml"/><Relationship Id="rId18" Type="http://schemas.openxmlformats.org/officeDocument/2006/relationships/image" Target="../media/image7.png"/><Relationship Id="rId17" Type="http://schemas.openxmlformats.org/officeDocument/2006/relationships/tags" Target="../tags/tag59.xml"/><Relationship Id="rId16" Type="http://schemas.openxmlformats.org/officeDocument/2006/relationships/tags" Target="../tags/tag58.xml"/><Relationship Id="rId15" Type="http://schemas.openxmlformats.org/officeDocument/2006/relationships/image" Target="../media/image6.png"/><Relationship Id="rId14" Type="http://schemas.openxmlformats.org/officeDocument/2006/relationships/tags" Target="../tags/tag57.xml"/><Relationship Id="rId13" Type="http://schemas.openxmlformats.org/officeDocument/2006/relationships/tags" Target="../tags/tag56.xml"/><Relationship Id="rId12" Type="http://schemas.openxmlformats.org/officeDocument/2006/relationships/tags" Target="../tags/tag55.xml"/><Relationship Id="rId11" Type="http://schemas.openxmlformats.org/officeDocument/2006/relationships/image" Target="../media/image2.png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3.xml"/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2.png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tags" Target="../tags/tag9.xm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7" Type="http://schemas.openxmlformats.org/officeDocument/2006/relationships/image" Target="../media/image9.png"/><Relationship Id="rId6" Type="http://schemas.openxmlformats.org/officeDocument/2006/relationships/tags" Target="../tags/tag12.xml"/><Relationship Id="rId5" Type="http://schemas.openxmlformats.org/officeDocument/2006/relationships/image" Target="../media/image4.png"/><Relationship Id="rId4" Type="http://schemas.openxmlformats.org/officeDocument/2006/relationships/tags" Target="../tags/tag11.xml"/><Relationship Id="rId3" Type="http://schemas.openxmlformats.org/officeDocument/2006/relationships/image" Target="../media/image2.png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image" Target="../media/image8.png"/><Relationship Id="rId4" Type="http://schemas.openxmlformats.org/officeDocument/2006/relationships/image" Target="../media/image6.png"/><Relationship Id="rId3" Type="http://schemas.openxmlformats.org/officeDocument/2006/relationships/image" Target="../media/image2.png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22.xml"/><Relationship Id="rId7" Type="http://schemas.openxmlformats.org/officeDocument/2006/relationships/image" Target="../media/image10.png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9" Type="http://schemas.openxmlformats.org/officeDocument/2006/relationships/tags" Target="../tags/tag29.xml"/><Relationship Id="rId18" Type="http://schemas.openxmlformats.org/officeDocument/2006/relationships/image" Target="../media/image7.png"/><Relationship Id="rId17" Type="http://schemas.openxmlformats.org/officeDocument/2006/relationships/tags" Target="../tags/tag28.xml"/><Relationship Id="rId16" Type="http://schemas.openxmlformats.org/officeDocument/2006/relationships/tags" Target="../tags/tag27.xml"/><Relationship Id="rId15" Type="http://schemas.openxmlformats.org/officeDocument/2006/relationships/image" Target="../media/image6.png"/><Relationship Id="rId14" Type="http://schemas.openxmlformats.org/officeDocument/2006/relationships/tags" Target="../tags/tag26.xml"/><Relationship Id="rId13" Type="http://schemas.openxmlformats.org/officeDocument/2006/relationships/tags" Target="../tags/tag25.xml"/><Relationship Id="rId12" Type="http://schemas.openxmlformats.org/officeDocument/2006/relationships/tags" Target="../tags/tag24.xml"/><Relationship Id="rId11" Type="http://schemas.openxmlformats.org/officeDocument/2006/relationships/image" Target="../media/image2.png"/><Relationship Id="rId10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3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34.xml"/><Relationship Id="rId4" Type="http://schemas.openxmlformats.org/officeDocument/2006/relationships/image" Target="../media/image2.png"/><Relationship Id="rId3" Type="http://schemas.openxmlformats.org/officeDocument/2006/relationships/tags" Target="../tags/tag33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56920" y="2160905"/>
            <a:ext cx="6134735" cy="1325880"/>
          </a:xfrm>
        </p:spPr>
        <p:txBody>
          <a:bodyPr/>
          <a:lstStyle>
            <a:lvl1pPr>
              <a:def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r>
              <a:rPr lang="zh-CN" altLang="en-US" smtClean="0"/>
              <a:t>单击此处编辑</a:t>
            </a:r>
            <a:br>
              <a:rPr lang="zh-CN" altLang="en-US" smtClean="0"/>
            </a:br>
            <a:r>
              <a:rPr lang="zh-CN" altLang="en-US" smtClean="0"/>
              <a:t>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8200" y="534670"/>
            <a:ext cx="1807845" cy="608965"/>
          </a:xfrm>
          <a:prstGeom prst="rect">
            <a:avLst/>
          </a:prstGeom>
        </p:spPr>
      </p:pic>
      <p:sp>
        <p:nvSpPr>
          <p:cNvPr id="6" name="副标题 5"/>
          <p:cNvSpPr>
            <a:spLocks noGrp="1"/>
          </p:cNvSpPr>
          <p:nvPr>
            <p:ph type="subTitle" idx="1"/>
          </p:nvPr>
        </p:nvSpPr>
        <p:spPr>
          <a:xfrm>
            <a:off x="756920" y="3779520"/>
            <a:ext cx="6135370" cy="86614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sp>
        <p:nvSpPr>
          <p:cNvPr id="9" name="椭圆 8"/>
          <p:cNvSpPr/>
          <p:nvPr userDrawn="1">
            <p:custDataLst>
              <p:tags r:id="rId4"/>
            </p:custDataLst>
          </p:nvPr>
        </p:nvSpPr>
        <p:spPr>
          <a:xfrm rot="5400000">
            <a:off x="1524000" y="1546860"/>
            <a:ext cx="213360" cy="213360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A998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>
            <p:custDataLst>
              <p:tags r:id="rId5"/>
            </p:custDataLst>
          </p:nvPr>
        </p:nvSpPr>
        <p:spPr>
          <a:xfrm rot="19860000">
            <a:off x="7407275" y="5708015"/>
            <a:ext cx="220345" cy="220345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16E5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0" name="图片 39" descr="山3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352915" y="5782310"/>
            <a:ext cx="3825875" cy="1066165"/>
          </a:xfrm>
          <a:prstGeom prst="rect">
            <a:avLst/>
          </a:prstGeom>
        </p:spPr>
      </p:pic>
      <p:pic>
        <p:nvPicPr>
          <p:cNvPr id="41" name="图片 40" descr="山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flipH="1">
            <a:off x="635" y="4455160"/>
            <a:ext cx="2573020" cy="2484755"/>
          </a:xfrm>
          <a:prstGeom prst="rect">
            <a:avLst/>
          </a:prstGeom>
        </p:spPr>
      </p:pic>
      <p:sp>
        <p:nvSpPr>
          <p:cNvPr id="6" name="椭圆 5"/>
          <p:cNvSpPr/>
          <p:nvPr userDrawn="1">
            <p:custDataLst>
              <p:tags r:id="rId9"/>
            </p:custDataLst>
          </p:nvPr>
        </p:nvSpPr>
        <p:spPr>
          <a:xfrm rot="15300000">
            <a:off x="11108690" y="2081530"/>
            <a:ext cx="220345" cy="220345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山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82870"/>
            <a:ext cx="2282190" cy="1675130"/>
          </a:xfrm>
          <a:prstGeom prst="rect">
            <a:avLst/>
          </a:prstGeom>
        </p:spPr>
      </p:pic>
      <p:pic>
        <p:nvPicPr>
          <p:cNvPr id="14" name="图片 13" descr="山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01355" y="5865495"/>
            <a:ext cx="3562350" cy="992505"/>
          </a:xfrm>
          <a:prstGeom prst="rect">
            <a:avLst/>
          </a:prstGeom>
        </p:spPr>
      </p:pic>
      <p:pic>
        <p:nvPicPr>
          <p:cNvPr id="20" name="图片 19" descr="山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738485" y="4309110"/>
            <a:ext cx="1453515" cy="25488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gradFill>
          <a:gsLst>
            <a:gs pos="100000">
              <a:srgbClr val="B7DFF4"/>
            </a:gs>
            <a:gs pos="0">
              <a:srgbClr val="FEF0E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pic>
        <p:nvPicPr>
          <p:cNvPr id="21" name="图片 20" descr="人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rcRect r="57922" b="63188"/>
          <a:stretch>
            <a:fillRect/>
          </a:stretch>
        </p:blipFill>
        <p:spPr>
          <a:xfrm>
            <a:off x="9862820" y="4866005"/>
            <a:ext cx="1934845" cy="1991995"/>
          </a:xfrm>
          <a:prstGeom prst="rect">
            <a:avLst/>
          </a:prstGeom>
        </p:spPr>
      </p:pic>
      <p:pic>
        <p:nvPicPr>
          <p:cNvPr id="42" name="图片 41" descr="山5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flipH="1">
            <a:off x="-104775" y="5579110"/>
            <a:ext cx="3269615" cy="21659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gradFill>
          <a:gsLst>
            <a:gs pos="0">
              <a:schemeClr val="bg1"/>
            </a:gs>
            <a:gs pos="100000">
              <a:srgbClr val="FFD8B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45185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rgbClr val="445185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pic>
        <p:nvPicPr>
          <p:cNvPr id="7" name="图片 6" descr="山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52915" y="5791835"/>
            <a:ext cx="3825875" cy="1066165"/>
          </a:xfrm>
          <a:prstGeom prst="rect">
            <a:avLst/>
          </a:prstGeom>
        </p:spPr>
      </p:pic>
      <p:pic>
        <p:nvPicPr>
          <p:cNvPr id="8" name="图片 7" descr="山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5182870"/>
            <a:ext cx="2282190" cy="1675130"/>
          </a:xfrm>
          <a:prstGeom prst="rect">
            <a:avLst/>
          </a:prstGeom>
        </p:spPr>
      </p:pic>
      <p:sp>
        <p:nvSpPr>
          <p:cNvPr id="19" name="椭圆 18"/>
          <p:cNvSpPr/>
          <p:nvPr userDrawn="1">
            <p:custDataLst>
              <p:tags r:id="rId6"/>
            </p:custDataLst>
          </p:nvPr>
        </p:nvSpPr>
        <p:spPr>
          <a:xfrm rot="19860000">
            <a:off x="11713845" y="2876550"/>
            <a:ext cx="220345" cy="220345"/>
          </a:xfrm>
          <a:prstGeom prst="ellipse">
            <a:avLst/>
          </a:prstGeom>
          <a:gradFill>
            <a:gsLst>
              <a:gs pos="0">
                <a:srgbClr val="FFD3A7"/>
              </a:gs>
              <a:gs pos="71000">
                <a:srgbClr val="FFAF7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>
            <p:custDataLst>
              <p:tags r:id="rId7"/>
            </p:custDataLst>
          </p:nvPr>
        </p:nvSpPr>
        <p:spPr>
          <a:xfrm rot="5400000">
            <a:off x="7940040" y="365125"/>
            <a:ext cx="213360" cy="213360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A998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椭圆 9"/>
          <p:cNvSpPr/>
          <p:nvPr userDrawn="1">
            <p:custDataLst>
              <p:tags r:id="rId8"/>
            </p:custDataLst>
          </p:nvPr>
        </p:nvSpPr>
        <p:spPr>
          <a:xfrm rot="15300000">
            <a:off x="1004570" y="3891280"/>
            <a:ext cx="220345" cy="220345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>
          <a:gsLst>
            <a:gs pos="100000">
              <a:srgbClr val="FFF0E1"/>
            </a:gs>
            <a:gs pos="0">
              <a:srgbClr val="B5DEF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0"/>
          <p:cNvSpPr/>
          <p:nvPr userDrawn="1">
            <p:custDataLst>
              <p:tags r:id="rId2"/>
            </p:custDataLst>
          </p:nvPr>
        </p:nvSpPr>
        <p:spPr>
          <a:xfrm>
            <a:off x="1011945" y="3774594"/>
            <a:ext cx="2672080" cy="1383665"/>
          </a:xfrm>
          <a:prstGeom prst="rect">
            <a:avLst/>
          </a:prstGeom>
        </p:spPr>
        <p:txBody>
          <a:bodyPr wrap="none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微信公众号：开源社</a:t>
            </a: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</a:t>
            </a:r>
            <a:endParaRPr lang="en-US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视频号：开源社</a:t>
            </a: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</a:t>
            </a:r>
            <a:endParaRPr lang="en-US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新浪微博：开源社</a:t>
            </a:r>
            <a:endParaRPr lang="zh-CN" altLang="en-US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站：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开源社</a:t>
            </a: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KAIYUANSHE</a:t>
            </a:r>
            <a:endParaRPr lang="zh-CN" altLang="en-US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0" name="Rectangle 50"/>
          <p:cNvSpPr/>
          <p:nvPr userDrawn="1">
            <p:custDataLst>
              <p:tags r:id="rId3"/>
            </p:custDataLst>
          </p:nvPr>
        </p:nvSpPr>
        <p:spPr>
          <a:xfrm>
            <a:off x="4531809" y="3774594"/>
            <a:ext cx="2405380" cy="1383665"/>
          </a:xfrm>
          <a:prstGeom prst="rect">
            <a:avLst/>
          </a:prstGeom>
        </p:spPr>
        <p:txBody>
          <a:bodyPr wrap="none">
            <a:spAutoFit/>
          </a:bodyPr>
          <a:p>
            <a:pPr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简书：开源社</a:t>
            </a:r>
            <a:endParaRPr lang="zh-CN" altLang="en-US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头条：开源社</a:t>
            </a:r>
            <a:endParaRPr lang="zh-CN" altLang="en-US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Facebook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en-US" altLang="zh-CN" sz="1400" kern="1700" dirty="0" err="1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KaiyuansheChina</a:t>
            </a:r>
            <a:endParaRPr lang="en-US" altLang="zh-CN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Twitter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：开源社</a:t>
            </a:r>
            <a:r>
              <a:rPr lang="en-US" altLang="zh-CN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</a:t>
            </a:r>
            <a:endParaRPr lang="en-US" altLang="zh-CN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30" name="组合 29"/>
          <p:cNvGrpSpPr/>
          <p:nvPr userDrawn="1"/>
        </p:nvGrpSpPr>
        <p:grpSpPr>
          <a:xfrm>
            <a:off x="8078470" y="3173095"/>
            <a:ext cx="1470025" cy="2292130"/>
            <a:chOff x="15532" y="5341"/>
            <a:chExt cx="2488" cy="3878"/>
          </a:xfrm>
        </p:grpSpPr>
        <p:sp>
          <p:nvSpPr>
            <p:cNvPr id="5" name="矩形 4"/>
            <p:cNvSpPr/>
            <p:nvPr>
              <p:custDataLst>
                <p:tags r:id="rId4"/>
              </p:custDataLst>
            </p:nvPr>
          </p:nvSpPr>
          <p:spPr>
            <a:xfrm>
              <a:off x="15583" y="6358"/>
              <a:ext cx="2371" cy="23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>
              <p:custDataLst>
                <p:tags r:id="rId5"/>
              </p:custDataLst>
            </p:nvPr>
          </p:nvSpPr>
          <p:spPr>
            <a:xfrm>
              <a:off x="15532" y="8804"/>
              <a:ext cx="2488" cy="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000" dirty="0">
                  <a:solidFill>
                    <a:srgbClr val="445185"/>
                  </a:solidFill>
                  <a:latin typeface="黑体" panose="02010609060101010101" charset="-122"/>
                  <a:ea typeface="黑体" panose="02010609060101010101" charset="-122"/>
                </a:rPr>
                <a:t>扫码关注开源社公众号</a:t>
              </a:r>
              <a:endParaRPr lang="zh-CN" altLang="en-US" sz="10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pic>
          <p:nvPicPr>
            <p:cNvPr id="38" name="图片 3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12" y="6380"/>
              <a:ext cx="2334" cy="2334"/>
            </a:xfrm>
            <a:prstGeom prst="rect">
              <a:avLst/>
            </a:prstGeom>
          </p:spPr>
        </p:pic>
        <p:pic>
          <p:nvPicPr>
            <p:cNvPr id="14" name="图片 13" descr="小O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 rot="20940000">
              <a:off x="16312" y="5341"/>
              <a:ext cx="980" cy="1105"/>
            </a:xfrm>
            <a:prstGeom prst="rect">
              <a:avLst/>
            </a:prstGeom>
          </p:spPr>
        </p:pic>
      </p:grp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sp>
        <p:nvSpPr>
          <p:cNvPr id="19" name="椭圆 18"/>
          <p:cNvSpPr/>
          <p:nvPr userDrawn="1">
            <p:custDataLst>
              <p:tags r:id="rId12"/>
            </p:custDataLst>
          </p:nvPr>
        </p:nvSpPr>
        <p:spPr>
          <a:xfrm rot="1980000">
            <a:off x="7983220" y="1541780"/>
            <a:ext cx="300355" cy="306705"/>
          </a:xfrm>
          <a:prstGeom prst="ellipse">
            <a:avLst/>
          </a:prstGeom>
          <a:gradFill>
            <a:gsLst>
              <a:gs pos="10000">
                <a:srgbClr val="A5D7F2"/>
              </a:gs>
              <a:gs pos="84000">
                <a:srgbClr val="36A9E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椭圆 1"/>
          <p:cNvSpPr/>
          <p:nvPr userDrawn="1">
            <p:custDataLst>
              <p:tags r:id="rId13"/>
            </p:custDataLst>
          </p:nvPr>
        </p:nvSpPr>
        <p:spPr>
          <a:xfrm rot="15300000">
            <a:off x="11022330" y="2157730"/>
            <a:ext cx="292100" cy="292100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 descr="山3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 flipH="1">
            <a:off x="-706755" y="5791835"/>
            <a:ext cx="3825875" cy="1066165"/>
          </a:xfrm>
          <a:prstGeom prst="rect">
            <a:avLst/>
          </a:prstGeom>
        </p:spPr>
      </p:pic>
      <p:sp>
        <p:nvSpPr>
          <p:cNvPr id="15" name="椭圆 14"/>
          <p:cNvSpPr/>
          <p:nvPr userDrawn="1">
            <p:custDataLst>
              <p:tags r:id="rId16"/>
            </p:custDataLst>
          </p:nvPr>
        </p:nvSpPr>
        <p:spPr>
          <a:xfrm rot="5400000">
            <a:off x="3344545" y="5866130"/>
            <a:ext cx="272415" cy="272415"/>
          </a:xfrm>
          <a:prstGeom prst="ellipse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1000">
                <a:srgbClr val="B7DFF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0" name="图片 19" descr="山2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0738485" y="4728210"/>
            <a:ext cx="1453515" cy="254889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>
            <p:custDataLst>
              <p:tags r:id="rId19"/>
            </p:custDataLst>
          </p:nvPr>
        </p:nvSpPr>
        <p:spPr>
          <a:xfrm>
            <a:off x="9926955" y="5224380"/>
            <a:ext cx="147002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000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扫码添加讲师联系方式</a:t>
            </a:r>
            <a:endParaRPr lang="zh-CN" altLang="en-US" sz="1000" dirty="0">
              <a:solidFill>
                <a:srgbClr val="445185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>
          <a:xfrm>
            <a:off x="1012190" y="830580"/>
            <a:ext cx="5925820" cy="246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0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gradFill>
          <a:gsLst>
            <a:gs pos="100000">
              <a:srgbClr val="FFF0E1"/>
            </a:gs>
            <a:gs pos="0">
              <a:srgbClr val="B5DEF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1"/>
          <p:cNvPicPr>
            <a:picLocks noChangeAspect="1"/>
          </p:cNvPicPr>
          <p:nvPr userDrawn="1"/>
        </p:nvPicPr>
        <p:blipFill>
          <a:blip r:embed="rId2">
            <a:alphaModFix amt="23000"/>
          </a:blip>
          <a:stretch>
            <a:fillRect/>
          </a:stretch>
        </p:blipFill>
        <p:spPr>
          <a:xfrm>
            <a:off x="3669665" y="-635"/>
            <a:ext cx="8421370" cy="6858000"/>
          </a:xfrm>
          <a:prstGeom prst="rect">
            <a:avLst/>
          </a:prstGeom>
        </p:spPr>
      </p:pic>
      <p:pic>
        <p:nvPicPr>
          <p:cNvPr id="24" name="图片 23" descr="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pic>
        <p:nvPicPr>
          <p:cNvPr id="21" name="图片 20" descr="人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138160" y="2495550"/>
            <a:ext cx="3727450" cy="4387215"/>
          </a:xfrm>
          <a:prstGeom prst="rect">
            <a:avLst/>
          </a:prstGeom>
        </p:spPr>
      </p:pic>
      <p:sp>
        <p:nvSpPr>
          <p:cNvPr id="8" name="内容占位符 7"/>
          <p:cNvSpPr>
            <a:spLocks noGrp="1"/>
          </p:cNvSpPr>
          <p:nvPr>
            <p:ph idx="13"/>
          </p:nvPr>
        </p:nvSpPr>
        <p:spPr>
          <a:xfrm>
            <a:off x="838200" y="561340"/>
            <a:ext cx="6901815" cy="561594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pic>
        <p:nvPicPr>
          <p:cNvPr id="23" name="图片 22" descr="小O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33100" y="3560445"/>
            <a:ext cx="547370" cy="6172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sp>
        <p:nvSpPr>
          <p:cNvPr id="9" name="椭圆 8"/>
          <p:cNvSpPr/>
          <p:nvPr userDrawn="1">
            <p:custDataLst>
              <p:tags r:id="rId4"/>
            </p:custDataLst>
          </p:nvPr>
        </p:nvSpPr>
        <p:spPr>
          <a:xfrm rot="5400000">
            <a:off x="1524000" y="1546860"/>
            <a:ext cx="213360" cy="213360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A998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>
            <p:custDataLst>
              <p:tags r:id="rId5"/>
            </p:custDataLst>
          </p:nvPr>
        </p:nvSpPr>
        <p:spPr>
          <a:xfrm rot="19860000">
            <a:off x="7407275" y="5708015"/>
            <a:ext cx="220345" cy="220345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16E5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0" name="图片 39" descr="山3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352915" y="5782310"/>
            <a:ext cx="3825875" cy="1066165"/>
          </a:xfrm>
          <a:prstGeom prst="rect">
            <a:avLst/>
          </a:prstGeom>
        </p:spPr>
      </p:pic>
      <p:pic>
        <p:nvPicPr>
          <p:cNvPr id="41" name="图片 40" descr="山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flipH="1">
            <a:off x="635" y="4455160"/>
            <a:ext cx="2573020" cy="2484755"/>
          </a:xfrm>
          <a:prstGeom prst="rect">
            <a:avLst/>
          </a:prstGeom>
        </p:spPr>
      </p:pic>
      <p:sp>
        <p:nvSpPr>
          <p:cNvPr id="6" name="椭圆 5"/>
          <p:cNvSpPr/>
          <p:nvPr userDrawn="1">
            <p:custDataLst>
              <p:tags r:id="rId9"/>
            </p:custDataLst>
          </p:nvPr>
        </p:nvSpPr>
        <p:spPr>
          <a:xfrm rot="15300000">
            <a:off x="11108690" y="2081530"/>
            <a:ext cx="220345" cy="220345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山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82870"/>
            <a:ext cx="2282190" cy="1675130"/>
          </a:xfrm>
          <a:prstGeom prst="rect">
            <a:avLst/>
          </a:prstGeom>
        </p:spPr>
      </p:pic>
      <p:pic>
        <p:nvPicPr>
          <p:cNvPr id="14" name="图片 13" descr="山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01355" y="5865495"/>
            <a:ext cx="3562350" cy="992505"/>
          </a:xfrm>
          <a:prstGeom prst="rect">
            <a:avLst/>
          </a:prstGeom>
        </p:spPr>
      </p:pic>
      <p:pic>
        <p:nvPicPr>
          <p:cNvPr id="20" name="图片 19" descr="山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738485" y="4309110"/>
            <a:ext cx="1453515" cy="25488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gradFill>
          <a:gsLst>
            <a:gs pos="100000">
              <a:srgbClr val="B7DFF4"/>
            </a:gs>
            <a:gs pos="0">
              <a:srgbClr val="FEF0E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pic>
        <p:nvPicPr>
          <p:cNvPr id="21" name="图片 20" descr="人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rcRect r="57922" b="63188"/>
          <a:stretch>
            <a:fillRect/>
          </a:stretch>
        </p:blipFill>
        <p:spPr>
          <a:xfrm>
            <a:off x="9862820" y="4866005"/>
            <a:ext cx="1934845" cy="1991995"/>
          </a:xfrm>
          <a:prstGeom prst="rect">
            <a:avLst/>
          </a:prstGeom>
        </p:spPr>
      </p:pic>
      <p:pic>
        <p:nvPicPr>
          <p:cNvPr id="42" name="图片 41" descr="山5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flipH="1">
            <a:off x="-104775" y="5579110"/>
            <a:ext cx="3269615" cy="21659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gradFill>
          <a:gsLst>
            <a:gs pos="0">
              <a:schemeClr val="bg1"/>
            </a:gs>
            <a:gs pos="100000">
              <a:srgbClr val="FFD8B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45185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rgbClr val="445185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pic>
        <p:nvPicPr>
          <p:cNvPr id="7" name="图片 6" descr="山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52915" y="5791835"/>
            <a:ext cx="3825875" cy="1066165"/>
          </a:xfrm>
          <a:prstGeom prst="rect">
            <a:avLst/>
          </a:prstGeom>
        </p:spPr>
      </p:pic>
      <p:pic>
        <p:nvPicPr>
          <p:cNvPr id="8" name="图片 7" descr="山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5182870"/>
            <a:ext cx="2282190" cy="1675130"/>
          </a:xfrm>
          <a:prstGeom prst="rect">
            <a:avLst/>
          </a:prstGeom>
        </p:spPr>
      </p:pic>
      <p:sp>
        <p:nvSpPr>
          <p:cNvPr id="19" name="椭圆 18"/>
          <p:cNvSpPr/>
          <p:nvPr userDrawn="1">
            <p:custDataLst>
              <p:tags r:id="rId6"/>
            </p:custDataLst>
          </p:nvPr>
        </p:nvSpPr>
        <p:spPr>
          <a:xfrm rot="19860000">
            <a:off x="11713845" y="2876550"/>
            <a:ext cx="220345" cy="220345"/>
          </a:xfrm>
          <a:prstGeom prst="ellipse">
            <a:avLst/>
          </a:prstGeom>
          <a:gradFill>
            <a:gsLst>
              <a:gs pos="0">
                <a:srgbClr val="FFD3A7"/>
              </a:gs>
              <a:gs pos="71000">
                <a:srgbClr val="FFAF7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>
            <p:custDataLst>
              <p:tags r:id="rId7"/>
            </p:custDataLst>
          </p:nvPr>
        </p:nvSpPr>
        <p:spPr>
          <a:xfrm rot="5400000">
            <a:off x="7940040" y="365125"/>
            <a:ext cx="213360" cy="213360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A998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椭圆 9"/>
          <p:cNvSpPr/>
          <p:nvPr userDrawn="1">
            <p:custDataLst>
              <p:tags r:id="rId8"/>
            </p:custDataLst>
          </p:nvPr>
        </p:nvSpPr>
        <p:spPr>
          <a:xfrm rot="15300000">
            <a:off x="1004570" y="3891280"/>
            <a:ext cx="220345" cy="220345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>
          <a:gsLst>
            <a:gs pos="100000">
              <a:srgbClr val="FFF0E1"/>
            </a:gs>
            <a:gs pos="0">
              <a:srgbClr val="B5DEF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0"/>
          <p:cNvSpPr/>
          <p:nvPr userDrawn="1">
            <p:custDataLst>
              <p:tags r:id="rId2"/>
            </p:custDataLst>
          </p:nvPr>
        </p:nvSpPr>
        <p:spPr>
          <a:xfrm>
            <a:off x="1011945" y="3774594"/>
            <a:ext cx="2672080" cy="1383665"/>
          </a:xfrm>
          <a:prstGeom prst="rect">
            <a:avLst/>
          </a:prstGeom>
        </p:spPr>
        <p:txBody>
          <a:bodyPr wrap="none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微信公众号：开源社</a:t>
            </a: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</a:t>
            </a:r>
            <a:endParaRPr lang="en-US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视频号：开源社</a:t>
            </a: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</a:t>
            </a:r>
            <a:endParaRPr lang="en-US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新浪微博：开源社</a:t>
            </a:r>
            <a:endParaRPr lang="zh-CN" altLang="en-US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站：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开源社</a:t>
            </a: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KAIYUANSHE</a:t>
            </a:r>
            <a:endParaRPr lang="zh-CN" altLang="en-US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0" name="Rectangle 50"/>
          <p:cNvSpPr/>
          <p:nvPr userDrawn="1">
            <p:custDataLst>
              <p:tags r:id="rId3"/>
            </p:custDataLst>
          </p:nvPr>
        </p:nvSpPr>
        <p:spPr>
          <a:xfrm>
            <a:off x="4531809" y="3774594"/>
            <a:ext cx="2405380" cy="1383665"/>
          </a:xfrm>
          <a:prstGeom prst="rect">
            <a:avLst/>
          </a:prstGeom>
        </p:spPr>
        <p:txBody>
          <a:bodyPr wrap="none">
            <a:spAutoFit/>
          </a:bodyPr>
          <a:p>
            <a:pPr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简书：开源社</a:t>
            </a:r>
            <a:endParaRPr lang="zh-CN" altLang="en-US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头条：开源社</a:t>
            </a:r>
            <a:endParaRPr lang="zh-CN" altLang="en-US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Facebook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en-US" altLang="zh-CN" sz="1400" kern="1700" dirty="0" err="1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KaiyuansheChina</a:t>
            </a:r>
            <a:endParaRPr lang="en-US" altLang="zh-CN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Twitter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：开源社</a:t>
            </a:r>
            <a:r>
              <a:rPr lang="en-US" altLang="zh-CN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</a:t>
            </a:r>
            <a:endParaRPr lang="en-US" altLang="zh-CN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30" name="组合 29"/>
          <p:cNvGrpSpPr/>
          <p:nvPr userDrawn="1"/>
        </p:nvGrpSpPr>
        <p:grpSpPr>
          <a:xfrm>
            <a:off x="8078470" y="3173095"/>
            <a:ext cx="1470025" cy="2292130"/>
            <a:chOff x="15532" y="5341"/>
            <a:chExt cx="2488" cy="3878"/>
          </a:xfrm>
        </p:grpSpPr>
        <p:sp>
          <p:nvSpPr>
            <p:cNvPr id="5" name="矩形 4"/>
            <p:cNvSpPr/>
            <p:nvPr>
              <p:custDataLst>
                <p:tags r:id="rId4"/>
              </p:custDataLst>
            </p:nvPr>
          </p:nvSpPr>
          <p:spPr>
            <a:xfrm>
              <a:off x="15583" y="6358"/>
              <a:ext cx="2371" cy="23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>
              <p:custDataLst>
                <p:tags r:id="rId5"/>
              </p:custDataLst>
            </p:nvPr>
          </p:nvSpPr>
          <p:spPr>
            <a:xfrm>
              <a:off x="15532" y="8804"/>
              <a:ext cx="2488" cy="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000" dirty="0">
                  <a:solidFill>
                    <a:srgbClr val="445185"/>
                  </a:solidFill>
                  <a:latin typeface="黑体" panose="02010609060101010101" charset="-122"/>
                  <a:ea typeface="黑体" panose="02010609060101010101" charset="-122"/>
                </a:rPr>
                <a:t>扫码关注开源社公众号</a:t>
              </a:r>
              <a:endParaRPr lang="zh-CN" altLang="en-US" sz="10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pic>
          <p:nvPicPr>
            <p:cNvPr id="38" name="图片 3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12" y="6380"/>
              <a:ext cx="2334" cy="2334"/>
            </a:xfrm>
            <a:prstGeom prst="rect">
              <a:avLst/>
            </a:prstGeom>
          </p:spPr>
        </p:pic>
        <p:pic>
          <p:nvPicPr>
            <p:cNvPr id="14" name="图片 13" descr="小O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 rot="20940000">
              <a:off x="16312" y="5341"/>
              <a:ext cx="980" cy="1105"/>
            </a:xfrm>
            <a:prstGeom prst="rect">
              <a:avLst/>
            </a:prstGeom>
          </p:spPr>
        </p:pic>
      </p:grp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sp>
        <p:nvSpPr>
          <p:cNvPr id="19" name="椭圆 18"/>
          <p:cNvSpPr/>
          <p:nvPr userDrawn="1">
            <p:custDataLst>
              <p:tags r:id="rId12"/>
            </p:custDataLst>
          </p:nvPr>
        </p:nvSpPr>
        <p:spPr>
          <a:xfrm rot="1980000">
            <a:off x="7983220" y="1541780"/>
            <a:ext cx="300355" cy="306705"/>
          </a:xfrm>
          <a:prstGeom prst="ellipse">
            <a:avLst/>
          </a:prstGeom>
          <a:gradFill>
            <a:gsLst>
              <a:gs pos="10000">
                <a:srgbClr val="A5D7F2"/>
              </a:gs>
              <a:gs pos="84000">
                <a:srgbClr val="36A9E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椭圆 1"/>
          <p:cNvSpPr/>
          <p:nvPr userDrawn="1">
            <p:custDataLst>
              <p:tags r:id="rId13"/>
            </p:custDataLst>
          </p:nvPr>
        </p:nvSpPr>
        <p:spPr>
          <a:xfrm rot="15300000">
            <a:off x="11022330" y="2157730"/>
            <a:ext cx="292100" cy="292100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 descr="山3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 flipH="1">
            <a:off x="-706755" y="5791835"/>
            <a:ext cx="3825875" cy="1066165"/>
          </a:xfrm>
          <a:prstGeom prst="rect">
            <a:avLst/>
          </a:prstGeom>
        </p:spPr>
      </p:pic>
      <p:sp>
        <p:nvSpPr>
          <p:cNvPr id="15" name="椭圆 14"/>
          <p:cNvSpPr/>
          <p:nvPr userDrawn="1">
            <p:custDataLst>
              <p:tags r:id="rId16"/>
            </p:custDataLst>
          </p:nvPr>
        </p:nvSpPr>
        <p:spPr>
          <a:xfrm rot="5400000">
            <a:off x="3344545" y="5866130"/>
            <a:ext cx="272415" cy="272415"/>
          </a:xfrm>
          <a:prstGeom prst="ellipse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1000">
                <a:srgbClr val="B7DFF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0" name="图片 19" descr="山2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0738485" y="4728210"/>
            <a:ext cx="1453515" cy="254889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>
            <p:custDataLst>
              <p:tags r:id="rId19"/>
            </p:custDataLst>
          </p:nvPr>
        </p:nvSpPr>
        <p:spPr>
          <a:xfrm>
            <a:off x="9926955" y="5224380"/>
            <a:ext cx="147002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000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扫码</a:t>
            </a:r>
            <a:r>
              <a:rPr lang="zh-CN" altLang="en-US" sz="1000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添加讲师联系</a:t>
            </a:r>
            <a:r>
              <a:rPr lang="zh-CN" altLang="en-US" sz="1000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方式</a:t>
            </a:r>
            <a:endParaRPr lang="zh-CN" altLang="en-US" sz="1000" dirty="0">
              <a:solidFill>
                <a:srgbClr val="445185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>
          <a:xfrm>
            <a:off x="1012190" y="830580"/>
            <a:ext cx="5925820" cy="246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0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56920" y="2160905"/>
            <a:ext cx="6134735" cy="1325880"/>
          </a:xfrm>
        </p:spPr>
        <p:txBody>
          <a:bodyPr/>
          <a:lstStyle>
            <a:lvl1pPr>
              <a:def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r>
              <a:rPr lang="zh-CN" altLang="en-US" smtClean="0"/>
              <a:t>单击此处编辑</a:t>
            </a:r>
            <a:br>
              <a:rPr lang="zh-CN" altLang="en-US" smtClean="0"/>
            </a:br>
            <a:r>
              <a:rPr lang="zh-CN" altLang="en-US" smtClean="0"/>
              <a:t>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8200" y="534670"/>
            <a:ext cx="1807845" cy="608965"/>
          </a:xfrm>
          <a:prstGeom prst="rect">
            <a:avLst/>
          </a:prstGeom>
        </p:spPr>
      </p:pic>
      <p:sp>
        <p:nvSpPr>
          <p:cNvPr id="6" name="副标题 5"/>
          <p:cNvSpPr>
            <a:spLocks noGrp="1"/>
          </p:cNvSpPr>
          <p:nvPr>
            <p:ph type="subTitle" idx="1"/>
          </p:nvPr>
        </p:nvSpPr>
        <p:spPr>
          <a:xfrm>
            <a:off x="756920" y="3779520"/>
            <a:ext cx="6135370" cy="86614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gradFill>
          <a:gsLst>
            <a:gs pos="100000">
              <a:srgbClr val="FFF0E1"/>
            </a:gs>
            <a:gs pos="0">
              <a:srgbClr val="B5DEF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1"/>
          <p:cNvPicPr>
            <a:picLocks noChangeAspect="1"/>
          </p:cNvPicPr>
          <p:nvPr userDrawn="1"/>
        </p:nvPicPr>
        <p:blipFill>
          <a:blip r:embed="rId2">
            <a:alphaModFix amt="23000"/>
          </a:blip>
          <a:stretch>
            <a:fillRect/>
          </a:stretch>
        </p:blipFill>
        <p:spPr>
          <a:xfrm>
            <a:off x="3669665" y="-635"/>
            <a:ext cx="8421370" cy="6858000"/>
          </a:xfrm>
          <a:prstGeom prst="rect">
            <a:avLst/>
          </a:prstGeom>
        </p:spPr>
      </p:pic>
      <p:pic>
        <p:nvPicPr>
          <p:cNvPr id="24" name="图片 23" descr="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pic>
        <p:nvPicPr>
          <p:cNvPr id="21" name="图片 20" descr="人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138160" y="2495550"/>
            <a:ext cx="3727450" cy="4387215"/>
          </a:xfrm>
          <a:prstGeom prst="rect">
            <a:avLst/>
          </a:prstGeom>
        </p:spPr>
      </p:pic>
      <p:sp>
        <p:nvSpPr>
          <p:cNvPr id="8" name="内容占位符 7"/>
          <p:cNvSpPr>
            <a:spLocks noGrp="1"/>
          </p:cNvSpPr>
          <p:nvPr>
            <p:ph idx="13"/>
          </p:nvPr>
        </p:nvSpPr>
        <p:spPr>
          <a:xfrm>
            <a:off x="838200" y="561340"/>
            <a:ext cx="6901815" cy="561594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pic>
        <p:nvPicPr>
          <p:cNvPr id="23" name="图片 22" descr="小O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33100" y="3560445"/>
            <a:ext cx="547370" cy="61722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tags" Target="../tags/tag61.xml"/><Relationship Id="rId7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7DF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99A3A-7869-41F2-BAD1-8578154A79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03A48-C316-4AA3-8E4E-4433376E065D}" type="slidenum">
              <a:rPr lang="zh-CN" altLang="en-US" smtClean="0"/>
            </a:fld>
            <a:endParaRPr lang="zh-CN" altLang="en-US"/>
          </a:p>
        </p:txBody>
      </p:sp>
      <p:sp>
        <p:nvSpPr>
          <p:cNvPr id="25" name="文本框 24"/>
          <p:cNvSpPr txBox="1"/>
          <p:nvPr userDrawn="1">
            <p:custDataLst>
              <p:tags r:id="rId8"/>
            </p:custDataLst>
          </p:nvPr>
        </p:nvSpPr>
        <p:spPr>
          <a:xfrm>
            <a:off x="3466187" y="6219374"/>
            <a:ext cx="25146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2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2023 </a:t>
            </a:r>
            <a:r>
              <a:rPr lang="zh-CN" altLang="en-US" sz="12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第八届中国开源年会</a:t>
            </a:r>
            <a:endParaRPr lang="zh-CN" altLang="en-US" sz="1200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6" name="文本框 25"/>
          <p:cNvSpPr txBox="1"/>
          <p:nvPr userDrawn="1">
            <p:custDataLst>
              <p:tags r:id="rId9"/>
            </p:custDataLst>
          </p:nvPr>
        </p:nvSpPr>
        <p:spPr>
          <a:xfrm>
            <a:off x="5836920" y="6210662"/>
            <a:ext cx="22052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开源：川流不息、山海相映</a:t>
            </a:r>
            <a:endParaRPr lang="zh-CN" altLang="en-US" sz="1200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45185"/>
          </a:solidFill>
          <a:latin typeface="黑体" panose="02010609060101010101" charset="-122"/>
          <a:ea typeface="黑体" panose="02010609060101010101" charset="-122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None/>
        <a:defRPr sz="2800" kern="1200">
          <a:solidFill>
            <a:srgbClr val="445185"/>
          </a:solidFill>
          <a:latin typeface="黑体" panose="02010609060101010101" charset="-122"/>
          <a:ea typeface="黑体" panose="02010609060101010101" charset="-122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7DF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99A3A-7869-41F2-BAD1-8578154A79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03A48-C316-4AA3-8E4E-4433376E065D}" type="slidenum">
              <a:rPr lang="zh-CN" altLang="en-US" smtClean="0"/>
            </a:fld>
            <a:endParaRPr lang="zh-CN" altLang="en-US"/>
          </a:p>
        </p:txBody>
      </p:sp>
      <p:sp>
        <p:nvSpPr>
          <p:cNvPr id="25" name="文本框 24"/>
          <p:cNvSpPr txBox="1"/>
          <p:nvPr userDrawn="1">
            <p:custDataLst>
              <p:tags r:id="rId8"/>
            </p:custDataLst>
          </p:nvPr>
        </p:nvSpPr>
        <p:spPr>
          <a:xfrm>
            <a:off x="3466187" y="6219374"/>
            <a:ext cx="25146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2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2023 </a:t>
            </a:r>
            <a:r>
              <a:rPr lang="zh-CN" altLang="en-US" sz="12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第八届中国开源年会</a:t>
            </a:r>
            <a:endParaRPr lang="zh-CN" altLang="en-US" sz="1200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6" name="文本框 25"/>
          <p:cNvSpPr txBox="1"/>
          <p:nvPr userDrawn="1">
            <p:custDataLst>
              <p:tags r:id="rId9"/>
            </p:custDataLst>
          </p:nvPr>
        </p:nvSpPr>
        <p:spPr>
          <a:xfrm>
            <a:off x="5836920" y="6210662"/>
            <a:ext cx="22052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开源：川流不息、山海相映</a:t>
            </a:r>
            <a:endParaRPr lang="zh-CN" altLang="en-US" sz="1200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45185"/>
          </a:solidFill>
          <a:latin typeface="黑体" panose="02010609060101010101" charset="-122"/>
          <a:ea typeface="黑体" panose="02010609060101010101" charset="-122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None/>
        <a:defRPr sz="2800" kern="1200">
          <a:solidFill>
            <a:srgbClr val="445185"/>
          </a:solidFill>
          <a:latin typeface="黑体" panose="02010609060101010101" charset="-122"/>
          <a:ea typeface="黑体" panose="02010609060101010101" charset="-122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4.png"/><Relationship Id="rId1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.xml"/><Relationship Id="rId8" Type="http://schemas.openxmlformats.org/officeDocument/2006/relationships/image" Target="../media/image52.jpeg"/><Relationship Id="rId7" Type="http://schemas.openxmlformats.org/officeDocument/2006/relationships/image" Target="../media/image51.png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0" Type="http://schemas.openxmlformats.org/officeDocument/2006/relationships/notesSlide" Target="../notesSlides/notesSlide7.xml"/><Relationship Id="rId1" Type="http://schemas.openxmlformats.org/officeDocument/2006/relationships/tags" Target="../tags/tag6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zh-CN" altLang="en-US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云原生场景下对</a:t>
            </a:r>
            <a:r>
              <a:rPr lang="en-US" altLang="zh-CN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WASM </a:t>
            </a:r>
            <a:r>
              <a:rPr lang="zh-CN" altLang="en-US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的分布式部署和管理</a:t>
            </a:r>
            <a:r>
              <a:rPr lang="en-US" altLang="zh-CN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en-US" altLang="zh-CN" b="1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4" name="副标题 13"/>
          <p:cNvSpPr>
            <a:spLocks noGrp="1"/>
          </p:cNvSpPr>
          <p:nvPr>
            <p:ph type="subTitle" idx="4294967295"/>
          </p:nvPr>
        </p:nvSpPr>
        <p:spPr>
          <a:xfrm>
            <a:off x="756920" y="3799840"/>
            <a:ext cx="6416040" cy="482600"/>
          </a:xfrm>
        </p:spPr>
        <p:txBody>
          <a:bodyPr>
            <a:normAutofit lnSpcReduction="10000"/>
          </a:bodyPr>
          <a:lstStyle/>
          <a:p>
            <a:pPr algn="l"/>
            <a:r>
              <a:rPr lang="zh-CN" altLang="en-US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蔡威</a:t>
            </a:r>
            <a:r>
              <a:rPr lang="en-US" altLang="zh-CN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en-US" altLang="zh-CN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DaoCloud</a:t>
            </a:r>
            <a:endParaRPr lang="en-US" altLang="zh-CN" b="1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777875" y="365125"/>
            <a:ext cx="10415905" cy="1325880"/>
          </a:xfrm>
        </p:spPr>
        <p:txBody>
          <a:bodyPr/>
          <a:p>
            <a:r>
              <a:rPr lang="en-US" altLang="zh-CN"/>
              <a:t>WASI</a:t>
            </a:r>
            <a:r>
              <a:rPr lang="zh-CN" altLang="en-US"/>
              <a:t>：</a:t>
            </a:r>
            <a:r>
              <a:rPr lang="en-US" altLang="zh-CN"/>
              <a:t>WASM System Interface</a:t>
            </a:r>
            <a:endParaRPr lang="en-US" altLang="zh-CN"/>
          </a:p>
        </p:txBody>
      </p:sp>
      <p:sp>
        <p:nvSpPr>
          <p:cNvPr id="7" name="副标题 –阿里巴巴普惠体 32磅"/>
          <p:cNvSpPr txBox="1"/>
          <p:nvPr/>
        </p:nvSpPr>
        <p:spPr>
          <a:xfrm>
            <a:off x="1185545" y="1880870"/>
            <a:ext cx="5633085" cy="961390"/>
          </a:xfrm>
          <a:prstGeom prst="rect">
            <a:avLst/>
          </a:prstGeom>
          <a:ln w="12700">
            <a:miter lim="400000"/>
          </a:ln>
        </p:spPr>
        <p:txBody>
          <a:bodyPr wrap="square" lIns="13334" tIns="13334" rIns="13334" bIns="13334">
            <a:noAutofit/>
          </a:bodyPr>
          <a:lstStyle>
            <a:lvl1pPr>
              <a:defRPr sz="3200">
                <a:latin typeface="Alibaba PuHuiTi R"/>
                <a:ea typeface="Alibaba PuHuiTi R"/>
                <a:cs typeface="Alibaba PuHuiTi R"/>
                <a:sym typeface="Alibaba PuHuiTi"/>
              </a:defRPr>
            </a:lvl1pPr>
          </a:lstStyle>
          <a:p>
            <a:pPr marL="171450" indent="-1714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en-US" altLang="zh-CN" sz="1800" dirty="0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</a:rPr>
              <a:t>Webassembly Community Group </a:t>
            </a:r>
            <a:r>
              <a:rPr lang="zh-CN" altLang="en-US" sz="1800" dirty="0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</a:rPr>
              <a:t>制定的一组与其主机环境功能相关的</a:t>
            </a:r>
            <a:r>
              <a:rPr lang="zh-CN" altLang="en-US" sz="1800" b="1" dirty="0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</a:rPr>
              <a:t>标准接口规范</a:t>
            </a:r>
            <a:endParaRPr lang="zh-CN" altLang="en-US" sz="1800" dirty="0">
              <a:solidFill>
                <a:srgbClr val="445185"/>
              </a:solidFill>
              <a:latin typeface="黑体" charset="0"/>
              <a:ea typeface="黑体" charset="0"/>
              <a:cs typeface="黑体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1800" b="1" dirty="0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</a:rPr>
              <a:t>与实现无关</a:t>
            </a:r>
            <a:r>
              <a:rPr lang="zh-CN" altLang="en-US" sz="1800" dirty="0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</a:rPr>
              <a:t>，由运行时提供具体的实现</a:t>
            </a:r>
            <a:endParaRPr lang="zh-CN" altLang="en-US" sz="1800" dirty="0">
              <a:solidFill>
                <a:srgbClr val="445185"/>
              </a:solidFill>
              <a:latin typeface="黑体" charset="0"/>
              <a:ea typeface="黑体" charset="0"/>
              <a:cs typeface="黑体" charset="0"/>
            </a:endParaRPr>
          </a:p>
          <a:p>
            <a:pPr marL="171450" indent="-171450">
              <a:buFont typeface="Arial" panose="020B0604020202090204" pitchFamily="34" charset="0"/>
              <a:buChar char="•"/>
            </a:pPr>
            <a:endParaRPr lang="zh-CN" altLang="en-US" sz="1800" dirty="0">
              <a:solidFill>
                <a:srgbClr val="445185"/>
              </a:solidFill>
              <a:latin typeface="黑体" charset="0"/>
              <a:ea typeface="黑体" charset="0"/>
              <a:cs typeface="黑体" charset="0"/>
            </a:endParaRPr>
          </a:p>
          <a:p>
            <a:pPr marL="171450" indent="-171450">
              <a:buFont typeface="Arial" panose="020B0604020202090204" pitchFamily="34" charset="0"/>
              <a:buChar char="•"/>
            </a:pPr>
            <a:endParaRPr lang="zh-CN" altLang="en-US" sz="1800" dirty="0">
              <a:solidFill>
                <a:srgbClr val="445185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11" name="大标题，阿里巴巴普惠体-54磅加粗"/>
          <p:cNvSpPr txBox="1"/>
          <p:nvPr/>
        </p:nvSpPr>
        <p:spPr>
          <a:xfrm>
            <a:off x="1744980" y="5386705"/>
            <a:ext cx="3413125" cy="307975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lIns="13334" tIns="13334" rIns="13334" bIns="13334">
            <a:noAutofit/>
          </a:bodyPr>
          <a:lstStyle>
            <a:lvl1pPr>
              <a:defRPr sz="5400" b="1">
                <a:solidFill>
                  <a:srgbClr val="373737"/>
                </a:solidFill>
                <a:latin typeface="Alibaba PuHuiTi B"/>
                <a:ea typeface="Alibaba PuHuiTi B"/>
                <a:cs typeface="Alibaba PuHuiTi B"/>
                <a:sym typeface="Alibaba PuHuiTi"/>
              </a:defRPr>
            </a:lvl1pPr>
          </a:lstStyle>
          <a:p>
            <a:pPr algn="ctr"/>
            <a:r>
              <a:rPr lang="en-US" altLang="zh-CN" sz="1800" dirty="0">
                <a:solidFill>
                  <a:schemeClr val="bg1"/>
                </a:solidFill>
                <a:latin typeface="黑体" charset="0"/>
                <a:ea typeface="黑体" charset="0"/>
              </a:rPr>
              <a:t>Legacy Preview 1</a:t>
            </a:r>
            <a:r>
              <a:rPr lang="en-US" altLang="zh-CN" sz="1800" b="0" dirty="0">
                <a:solidFill>
                  <a:schemeClr val="bg1"/>
                </a:solidFill>
                <a:latin typeface="黑体" charset="0"/>
                <a:ea typeface="黑体" charset="0"/>
              </a:rPr>
              <a:t> for Module</a:t>
            </a:r>
            <a:endParaRPr lang="en-US" altLang="zh-CN" sz="1800" b="0" dirty="0">
              <a:solidFill>
                <a:schemeClr val="bg1"/>
              </a:solidFill>
              <a:latin typeface="黑体" charset="0"/>
              <a:ea typeface="黑体" charset="0"/>
            </a:endParaRPr>
          </a:p>
        </p:txBody>
      </p:sp>
      <p:sp>
        <p:nvSpPr>
          <p:cNvPr id="12" name="大标题，阿里巴巴普惠体-54磅加粗"/>
          <p:cNvSpPr txBox="1"/>
          <p:nvPr/>
        </p:nvSpPr>
        <p:spPr>
          <a:xfrm>
            <a:off x="7044055" y="5393055"/>
            <a:ext cx="3804285" cy="302260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lIns="13334" tIns="13334" rIns="13334" bIns="13334">
            <a:spAutoFit/>
          </a:bodyPr>
          <a:lstStyle>
            <a:lvl1pPr>
              <a:defRPr sz="5400" b="1">
                <a:solidFill>
                  <a:srgbClr val="373737"/>
                </a:solidFill>
                <a:latin typeface="Alibaba PuHuiTi B"/>
                <a:ea typeface="Alibaba PuHuiTi B"/>
                <a:cs typeface="Alibaba PuHuiTi B"/>
                <a:sym typeface="Alibaba PuHuiTi"/>
              </a:defRPr>
            </a:lvl1pPr>
          </a:lstStyle>
          <a:p>
            <a:pPr algn="ctr"/>
            <a:r>
              <a:rPr lang="en-US" altLang="zh-CN" sz="1800" b="0" dirty="0">
                <a:solidFill>
                  <a:schemeClr val="bg1"/>
                </a:solidFill>
                <a:latin typeface="黑体" charset="0"/>
                <a:ea typeface="黑体" charset="0"/>
              </a:rPr>
              <a:t>Preview 2 for Component Model</a:t>
            </a:r>
            <a:endParaRPr lang="en-US" altLang="zh-CN" sz="1800" b="0" dirty="0">
              <a:solidFill>
                <a:schemeClr val="bg1"/>
              </a:solidFill>
              <a:latin typeface="黑体" charset="0"/>
              <a:ea typeface="黑体" charset="0"/>
            </a:endParaRPr>
          </a:p>
        </p:txBody>
      </p:sp>
      <p:cxnSp>
        <p:nvCxnSpPr>
          <p:cNvPr id="13" name="直接箭头连接符 12"/>
          <p:cNvCxnSpPr>
            <a:stCxn id="11" idx="3"/>
            <a:endCxn id="12" idx="1"/>
          </p:cNvCxnSpPr>
          <p:nvPr/>
        </p:nvCxnSpPr>
        <p:spPr>
          <a:xfrm>
            <a:off x="5158105" y="5541010"/>
            <a:ext cx="1885950" cy="3175"/>
          </a:xfrm>
          <a:prstGeom prst="straightConnector1">
            <a:avLst/>
          </a:prstGeom>
          <a:noFill/>
          <a:ln w="63500" cap="flat" cmpd="sng">
            <a:solidFill>
              <a:schemeClr val="accent1">
                <a:shade val="50000"/>
              </a:schemeClr>
            </a:solidFill>
            <a:prstDash val="solid"/>
            <a:round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4" name="图片 13" descr="企业微信截图_aab1c2dd-4d02-4cee-9705-165aa71d52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44055" y="2573655"/>
            <a:ext cx="4094480" cy="2621280"/>
          </a:xfrm>
          <a:prstGeom prst="rect">
            <a:avLst/>
          </a:prstGeom>
        </p:spPr>
      </p:pic>
      <p:pic>
        <p:nvPicPr>
          <p:cNvPr id="16" name="图片 15" descr="企业微信截图_fe11a417-b227-4c3a-a045-7cb556fd79b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400" y="3258820"/>
            <a:ext cx="3804285" cy="19367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777875" y="365125"/>
            <a:ext cx="10415905" cy="1325880"/>
          </a:xfrm>
        </p:spPr>
        <p:txBody>
          <a:bodyPr/>
          <a:p>
            <a:r>
              <a:rPr lang="en-US" altLang="zh-CN"/>
              <a:t>WASI</a:t>
            </a:r>
            <a:r>
              <a:rPr lang="zh-CN" altLang="en-US"/>
              <a:t>：</a:t>
            </a:r>
            <a:r>
              <a:rPr lang="en-US" altLang="zh-CN"/>
              <a:t>WASM System Interface</a:t>
            </a:r>
            <a:endParaRPr lang="en-US" alt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35645" y="1962785"/>
            <a:ext cx="3610610" cy="3694430"/>
          </a:xfrm>
          <a:prstGeom prst="rect">
            <a:avLst/>
          </a:prstGeom>
        </p:spPr>
      </p:pic>
      <p:pic>
        <p:nvPicPr>
          <p:cNvPr id="5" name="图片 4" descr="企业微信截图_f0ca1600-bd37-449e-a7cb-b070e5c11303"/>
          <p:cNvPicPr>
            <a:picLocks noChangeAspect="1"/>
          </p:cNvPicPr>
          <p:nvPr/>
        </p:nvPicPr>
        <p:blipFill>
          <a:blip r:embed="rId2"/>
          <a:srcRect r="11768"/>
          <a:stretch>
            <a:fillRect/>
          </a:stretch>
        </p:blipFill>
        <p:spPr>
          <a:xfrm>
            <a:off x="960120" y="2250440"/>
            <a:ext cx="5040630" cy="2785110"/>
          </a:xfrm>
          <a:prstGeom prst="rect">
            <a:avLst/>
          </a:prstGeom>
        </p:spPr>
      </p:pic>
      <p:pic>
        <p:nvPicPr>
          <p:cNvPr id="6" name="图片 5" descr="企业微信截图_a66b9811-3bc0-42e5-89d5-3cc29efce29d"/>
          <p:cNvPicPr>
            <a:picLocks noChangeAspect="1"/>
          </p:cNvPicPr>
          <p:nvPr/>
        </p:nvPicPr>
        <p:blipFill>
          <a:blip r:embed="rId3"/>
          <a:srcRect r="15147"/>
          <a:stretch>
            <a:fillRect/>
          </a:stretch>
        </p:blipFill>
        <p:spPr>
          <a:xfrm>
            <a:off x="6077585" y="2872105"/>
            <a:ext cx="2172335" cy="278511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067435" y="5150485"/>
            <a:ext cx="4572000" cy="31686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AlibabaPuHuiTiR"/>
                <a:sym typeface="+mn-ea"/>
              </a:rPr>
              <a:t>* https://github.com/WebAssembly/WASI</a:t>
            </a:r>
            <a:endParaRPr kumimoji="0" lang="en-US" altLang="zh-CN" sz="1400" b="0" i="0" u="none" strike="noStrike" cap="none" spc="0" normalizeH="0" baseline="0" dirty="0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AlibabaPuHuiTiR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777875" y="365125"/>
            <a:ext cx="10415905" cy="1325880"/>
          </a:xfrm>
        </p:spPr>
        <p:txBody>
          <a:bodyPr/>
          <a:p>
            <a:r>
              <a:rPr lang="en-US" altLang="zh-CN"/>
              <a:t>WASM </a:t>
            </a:r>
            <a:r>
              <a:rPr lang="zh-CN" altLang="en-US"/>
              <a:t>运行时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390015" y="1901190"/>
            <a:ext cx="4826000" cy="425640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p>
            <a:pPr marL="171450" indent="-171450">
              <a:buFont typeface="Arial" panose="020B0604020202090204" pitchFamily="34" charset="0"/>
              <a:buChar char="•"/>
            </a:pPr>
            <a:r>
              <a:rPr lang="en-US" altLang="zh-CN" b="1" dirty="0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</a:rPr>
              <a:t>wasmtime</a:t>
            </a:r>
            <a:r>
              <a:rPr lang="en-US" altLang="zh-CN" dirty="0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</a:rPr>
              <a:t>: Bytecode Alliance </a:t>
            </a:r>
            <a:r>
              <a:rPr lang="zh-CN" altLang="en-US" dirty="0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</a:rPr>
              <a:t>旗下，对于</a:t>
            </a:r>
            <a:r>
              <a:rPr lang="en-US" altLang="zh-CN" dirty="0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</a:rPr>
              <a:t> WASM </a:t>
            </a:r>
            <a:r>
              <a:rPr lang="zh-CN" altLang="en-US" dirty="0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</a:rPr>
              <a:t>标准支持及时</a:t>
            </a:r>
            <a:endParaRPr lang="zh-CN" altLang="en-US" dirty="0">
              <a:solidFill>
                <a:srgbClr val="445185"/>
              </a:solidFill>
              <a:latin typeface="黑体" charset="0"/>
              <a:ea typeface="黑体" charset="0"/>
              <a:cs typeface="黑体" charset="0"/>
            </a:endParaRPr>
          </a:p>
          <a:p>
            <a:pPr marL="171450" indent="-171450">
              <a:buFont typeface="Arial" panose="020B0604020202090204" pitchFamily="34" charset="0"/>
              <a:buChar char="•"/>
            </a:pPr>
            <a:endParaRPr lang="en-US" altLang="zh-CN" dirty="0">
              <a:solidFill>
                <a:srgbClr val="445185"/>
              </a:solidFill>
              <a:latin typeface="黑体" charset="0"/>
              <a:ea typeface="黑体" charset="0"/>
              <a:cs typeface="黑体" charset="0"/>
            </a:endParaRPr>
          </a:p>
          <a:p>
            <a:pPr marL="171450" indent="-171450">
              <a:buFont typeface="Arial" panose="020B0604020202090204" pitchFamily="34" charset="0"/>
              <a:buChar char="•"/>
            </a:pPr>
            <a:r>
              <a:rPr lang="en-US" altLang="zh-CN" b="1" dirty="0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</a:rPr>
              <a:t>wasmedge</a:t>
            </a:r>
            <a:r>
              <a:rPr lang="zh-CN" altLang="en-US" dirty="0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</a:rPr>
              <a:t>：丰富的周边功能与，支持广泛的操作系统和硬件平台</a:t>
            </a:r>
            <a:endParaRPr lang="zh-CN" altLang="en-US" dirty="0">
              <a:solidFill>
                <a:srgbClr val="445185"/>
              </a:solidFill>
              <a:latin typeface="黑体" charset="0"/>
              <a:ea typeface="黑体" charset="0"/>
              <a:cs typeface="黑体" charset="0"/>
            </a:endParaRPr>
          </a:p>
          <a:p>
            <a:pPr marL="171450" indent="-171450">
              <a:buFont typeface="Arial" panose="020B0604020202090204" pitchFamily="34" charset="0"/>
              <a:buChar char="•"/>
            </a:pPr>
            <a:endParaRPr lang="en-US" altLang="zh-CN" dirty="0">
              <a:solidFill>
                <a:srgbClr val="445185"/>
              </a:solidFill>
              <a:latin typeface="黑体" charset="0"/>
              <a:ea typeface="黑体" charset="0"/>
              <a:cs typeface="黑体" charset="0"/>
            </a:endParaRPr>
          </a:p>
          <a:p>
            <a:pPr marL="171450" indent="-171450">
              <a:buFont typeface="Arial" panose="020B0604020202090204" pitchFamily="34" charset="0"/>
              <a:buChar char="•"/>
            </a:pPr>
            <a:r>
              <a:rPr lang="en-US" altLang="zh-CN" b="1" dirty="0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</a:rPr>
              <a:t>wasmer: </a:t>
            </a:r>
            <a:r>
              <a:rPr lang="zh-CN" altLang="en-US" dirty="0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</a:rPr>
              <a:t>丰富的周边生态，支持</a:t>
            </a:r>
            <a:r>
              <a:rPr lang="en-US" altLang="zh-CN" dirty="0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</a:rPr>
              <a:t> WASIX </a:t>
            </a:r>
            <a:r>
              <a:rPr lang="zh-CN" altLang="en-US" dirty="0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</a:rPr>
              <a:t>接口，集成库稳定</a:t>
            </a:r>
            <a:endParaRPr lang="zh-CN" altLang="en-US" dirty="0">
              <a:solidFill>
                <a:srgbClr val="445185"/>
              </a:solidFill>
              <a:latin typeface="黑体" charset="0"/>
              <a:ea typeface="黑体" charset="0"/>
              <a:cs typeface="黑体" charset="0"/>
            </a:endParaRPr>
          </a:p>
          <a:p>
            <a:pPr marL="171450" indent="-171450">
              <a:buFont typeface="Arial" panose="020B0604020202090204" pitchFamily="34" charset="0"/>
              <a:buChar char="•"/>
            </a:pPr>
            <a:endParaRPr lang="en-US" altLang="zh-CN" dirty="0">
              <a:solidFill>
                <a:srgbClr val="445185"/>
              </a:solidFill>
              <a:latin typeface="黑体" charset="0"/>
              <a:ea typeface="黑体" charset="0"/>
              <a:cs typeface="黑体" charset="0"/>
            </a:endParaRPr>
          </a:p>
          <a:p>
            <a:pPr marL="171450" indent="-171450">
              <a:buFont typeface="Arial" panose="020B0604020202090204" pitchFamily="34" charset="0"/>
              <a:buChar char="•"/>
            </a:pPr>
            <a:r>
              <a:rPr lang="en-US" altLang="zh-CN" b="1" dirty="0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</a:rPr>
              <a:t>wamr(WebAssembly Micro Runtime)</a:t>
            </a:r>
            <a:r>
              <a:rPr lang="zh-CN" altLang="en-US" dirty="0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</a:rPr>
              <a:t>：</a:t>
            </a:r>
            <a:r>
              <a:rPr lang="en-US" altLang="zh-CN" dirty="0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  <a:sym typeface="+mn-ea"/>
              </a:rPr>
              <a:t>Bytecode Alliance </a:t>
            </a:r>
            <a:r>
              <a:rPr lang="zh-CN" altLang="en-US" dirty="0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  <a:sym typeface="+mn-ea"/>
              </a:rPr>
              <a:t>旗下，支持广泛的操作系统和硬件平台，极轻量，可达</a:t>
            </a:r>
            <a:r>
              <a:rPr lang="en-US" altLang="zh-CN" dirty="0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  <a:sym typeface="+mn-ea"/>
              </a:rPr>
              <a:t> 50k</a:t>
            </a:r>
            <a:endParaRPr lang="en-US" altLang="zh-CN" dirty="0">
              <a:solidFill>
                <a:srgbClr val="445185"/>
              </a:solidFill>
              <a:latin typeface="黑体" charset="0"/>
              <a:ea typeface="黑体" charset="0"/>
              <a:cs typeface="黑体" charset="0"/>
            </a:endParaRPr>
          </a:p>
          <a:p>
            <a:pPr>
              <a:buFont typeface="Arial" panose="020B0604020202090204" pitchFamily="34" charset="0"/>
            </a:pPr>
            <a:endParaRPr lang="en-US" altLang="zh-CN" dirty="0">
              <a:solidFill>
                <a:srgbClr val="445185"/>
              </a:solidFill>
              <a:latin typeface="黑体" charset="0"/>
              <a:ea typeface="黑体" charset="0"/>
              <a:cs typeface="黑体" charset="0"/>
            </a:endParaRPr>
          </a:p>
          <a:p>
            <a:pPr marL="171450" indent="-171450">
              <a:buFont typeface="Arial" panose="020B0604020202090204" pitchFamily="34" charset="0"/>
              <a:buChar char="•"/>
            </a:pPr>
            <a:r>
              <a:rPr lang="en-US" altLang="zh-CN" b="1" dirty="0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</a:rPr>
              <a:t>wazero</a:t>
            </a:r>
            <a:r>
              <a:rPr lang="zh-CN" altLang="en-US" dirty="0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</a:rPr>
              <a:t>：</a:t>
            </a:r>
            <a:r>
              <a:rPr lang="en-US" altLang="zh-CN" dirty="0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</a:rPr>
              <a:t>Golang </a:t>
            </a:r>
            <a:r>
              <a:rPr lang="zh-CN" altLang="en-US" dirty="0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</a:rPr>
              <a:t>友好</a:t>
            </a:r>
            <a:endParaRPr lang="zh-CN" altLang="en-US" dirty="0">
              <a:solidFill>
                <a:srgbClr val="445185"/>
              </a:solidFill>
              <a:latin typeface="黑体" charset="0"/>
              <a:ea typeface="黑体" charset="0"/>
              <a:cs typeface="黑体" charset="0"/>
            </a:endParaRPr>
          </a:p>
          <a:p>
            <a:pPr marL="171450" indent="-171450">
              <a:buFont typeface="Arial" panose="020B0604020202090204" pitchFamily="34" charset="0"/>
              <a:buChar char="•"/>
            </a:pPr>
            <a:endParaRPr kumimoji="0" lang="zh-CN" altLang="en-US" b="0" i="0" u="none" strike="noStrike" cap="none" spc="0" normalizeH="0" baseline="0" dirty="0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AlibabaPuHuiTiR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282305" y="4572000"/>
            <a:ext cx="2455545" cy="12090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p>
            <a:pPr algn="ctr">
              <a:buFont typeface="Arial" panose="020B0604020202090204" pitchFamily="34" charset="0"/>
            </a:pPr>
            <a:r>
              <a:rPr kumimoji="0" lang="zh-CN" altLang="en-US" b="1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AlibabaPuHuiTiR"/>
              </a:rPr>
              <a:t>执行模式</a:t>
            </a:r>
            <a:endParaRPr kumimoji="0" lang="en-US" altLang="zh-CN" b="1" i="0" u="none" strike="noStrike" cap="none" spc="0" normalizeH="0" baseline="0" dirty="0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AlibabaPuHuiTiR"/>
            </a:endParaRPr>
          </a:p>
          <a:p>
            <a:pPr marL="171450" indent="-171450">
              <a:buFont typeface="Arial" panose="020B0604020202090204" pitchFamily="34" charset="0"/>
              <a:buChar char="•"/>
            </a:pPr>
            <a:r>
              <a:rPr kumimoji="0" lang="en-US" altLang="zh-CN" b="1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AlibabaPuHuiTiR"/>
              </a:rPr>
              <a:t>Interpreted</a:t>
            </a:r>
            <a:endParaRPr kumimoji="0" lang="en-US" altLang="zh-CN" b="1" i="0" u="none" strike="noStrike" cap="none" spc="0" normalizeH="0" baseline="0" dirty="0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AlibabaPuHuiTiR"/>
            </a:endParaRPr>
          </a:p>
          <a:p>
            <a:pPr marL="171450" indent="-171450">
              <a:buFont typeface="Arial" panose="020B0604020202090204" pitchFamily="34" charset="0"/>
              <a:buChar char="•"/>
            </a:pPr>
            <a:r>
              <a:rPr kumimoji="0" lang="en-US" altLang="zh-CN" b="1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AlibabaPuHuiTiR"/>
              </a:rPr>
              <a:t>JOT</a:t>
            </a:r>
            <a:endParaRPr kumimoji="0" lang="en-US" altLang="zh-CN" b="1" i="0" u="none" strike="noStrike" cap="none" spc="0" normalizeH="0" baseline="0" dirty="0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AlibabaPuHuiTiR"/>
            </a:endParaRPr>
          </a:p>
          <a:p>
            <a:pPr marL="171450" indent="-171450">
              <a:buFont typeface="Arial" panose="020B0604020202090204" pitchFamily="34" charset="0"/>
              <a:buChar char="•"/>
            </a:pPr>
            <a:r>
              <a:rPr kumimoji="0" lang="en-US" altLang="zh-CN" b="1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AlibabaPuHuiTiR"/>
              </a:rPr>
              <a:t>AOT</a:t>
            </a:r>
            <a:endParaRPr kumimoji="0" lang="en-US" altLang="zh-CN" b="1" i="0" u="none" strike="noStrike" cap="none" spc="0" normalizeH="0" baseline="0" dirty="0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AlibabaPuHuiTiR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25995" y="1949450"/>
            <a:ext cx="4368800" cy="236410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777875" y="365125"/>
            <a:ext cx="10415905" cy="1325880"/>
          </a:xfrm>
        </p:spPr>
        <p:txBody>
          <a:bodyPr/>
          <a:p>
            <a:r>
              <a:rPr lang="zh-CN" altLang="en-US"/>
              <a:t>选择合适的</a:t>
            </a:r>
            <a:r>
              <a:rPr lang="zh-CN" altLang="en-US"/>
              <a:t>运行时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969645" y="2097405"/>
            <a:ext cx="6217285" cy="317944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p>
            <a:pPr marL="171450" indent="-171450">
              <a:buFont typeface="Arial" panose="020B0604020202090204" pitchFamily="34" charset="0"/>
              <a:buChar char="•"/>
            </a:pPr>
            <a:r>
              <a:rPr kumimoji="0" lang="zh-CN" altLang="en-US" sz="2000" b="1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AlibabaPuHuiTiR"/>
              </a:rPr>
              <a:t>性能（</a:t>
            </a:r>
            <a:r>
              <a:rPr kumimoji="0" lang="zh-CN" altLang="en-US" sz="2000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AlibabaPuHuiTiR"/>
              </a:rPr>
              <a:t>Interpreters</a:t>
            </a:r>
            <a:r>
              <a:rPr kumimoji="0" lang="en-US" altLang="zh-CN" sz="2000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AlibabaPuHuiTiR"/>
              </a:rPr>
              <a:t>, JIT, AOT)</a:t>
            </a:r>
            <a:endParaRPr kumimoji="0" lang="zh-CN" altLang="en-US" sz="2000" b="1" i="0" u="none" strike="noStrike" cap="none" spc="0" normalizeH="0" baseline="0" dirty="0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AlibabaPuHuiTiR"/>
            </a:endParaRPr>
          </a:p>
          <a:p>
            <a:pPr>
              <a:buFont typeface="Arial" panose="020B0604020202090204" pitchFamily="34" charset="0"/>
            </a:pP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AlibabaPuHuiTiR"/>
            </a:endParaRPr>
          </a:p>
          <a:p>
            <a:pPr marL="171450" indent="-171450">
              <a:buFont typeface="Arial" panose="020B0604020202090204" pitchFamily="34" charset="0"/>
              <a:buChar char="•"/>
            </a:pPr>
            <a:r>
              <a:rPr kumimoji="0" lang="zh-CN" altLang="en-US" sz="2000" b="1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AlibabaPuHuiTiR"/>
              </a:rPr>
              <a:t>宿主应用的语言选择，和运行时库支持情况</a:t>
            </a:r>
            <a:r>
              <a: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AlibabaPuHuiTiR"/>
              </a:rPr>
              <a:t>（</a:t>
            </a: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AlibabaPuHuiTiR"/>
              </a:rPr>
              <a:t>C/C++, Rust, Go ...)</a:t>
            </a:r>
            <a:endParaRPr kumimoji="0" lang="en-US" altLang="zh-CN" sz="2000" b="0" i="0" u="none" strike="noStrike" cap="none" spc="0" normalizeH="0" baseline="0" dirty="0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AlibabaPuHuiTiR"/>
            </a:endParaRPr>
          </a:p>
          <a:p>
            <a:pPr marL="171450" indent="-171450">
              <a:buFont typeface="Arial" panose="020B0604020202090204" pitchFamily="34" charset="0"/>
              <a:buChar char="•"/>
            </a:pP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AlibabaPuHuiTiR"/>
            </a:endParaRPr>
          </a:p>
          <a:p>
            <a:pPr marL="171450" indent="-171450">
              <a:buFont typeface="Arial" panose="020B0604020202090204" pitchFamily="34" charset="0"/>
              <a:buChar char="•"/>
            </a:pPr>
            <a:r>
              <a:rPr kumimoji="0" lang="zh-CN" altLang="en-US" sz="2000" b="1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AlibabaPuHuiTiR"/>
              </a:rPr>
              <a:t>平台架构</a:t>
            </a:r>
            <a:r>
              <a: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AlibabaPuHuiTiR"/>
              </a:rPr>
              <a:t>（</a:t>
            </a: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AlibabaPuHuiTiR"/>
              </a:rPr>
              <a:t>x86, ARM, RISC-V, MIPS, ...)</a:t>
            </a:r>
            <a:endParaRPr kumimoji="0" lang="en-US" altLang="zh-CN" sz="2000" b="0" i="0" u="none" strike="noStrike" cap="none" spc="0" normalizeH="0" baseline="0" dirty="0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AlibabaPuHuiTiR"/>
            </a:endParaRPr>
          </a:p>
          <a:p>
            <a:pPr marL="171450" indent="-171450">
              <a:buFont typeface="Arial" panose="020B0604020202090204" pitchFamily="34" charset="0"/>
              <a:buChar char="•"/>
            </a:pP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AlibabaPuHuiTiR"/>
            </a:endParaRPr>
          </a:p>
          <a:p>
            <a:pPr marL="171450" indent="-171450">
              <a:buFont typeface="Arial" panose="020B0604020202090204" pitchFamily="34" charset="0"/>
              <a:buChar char="•"/>
            </a:pPr>
            <a:r>
              <a:rPr kumimoji="0" lang="zh-CN" altLang="en-US" sz="2000" b="1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AlibabaPuHuiTiR"/>
              </a:rPr>
              <a:t>系统要求</a:t>
            </a:r>
            <a:r>
              <a: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AlibabaPuHuiTiR"/>
              </a:rPr>
              <a:t>（</a:t>
            </a: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AlibabaPuHuiTiR"/>
              </a:rPr>
              <a:t>Linux/VxWorks/RT-Thread, ...</a:t>
            </a:r>
            <a:r>
              <a: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AlibabaPuHuiTiR"/>
              </a:rPr>
              <a:t>）</a:t>
            </a: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AlibabaPuHuiTiR"/>
            </a:endParaRPr>
          </a:p>
          <a:p>
            <a:pPr marL="171450" indent="-171450">
              <a:buFont typeface="Arial" panose="020B0604020202090204" pitchFamily="34" charset="0"/>
              <a:buChar char="•"/>
            </a:pP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黑体" charset="0"/>
              <a:ea typeface="黑体" charset="0"/>
              <a:cs typeface="黑体" charset="0"/>
              <a:sym typeface="AlibabaPuHuiTiR"/>
            </a:endParaRPr>
          </a:p>
          <a:p>
            <a:pPr marL="171450" indent="-171450">
              <a:buFont typeface="Arial" panose="020B0604020202090204" pitchFamily="34" charset="0"/>
              <a:buChar char="•"/>
            </a:pPr>
            <a:r>
              <a:rPr kumimoji="0" lang="zh-CN" altLang="en-US" sz="2000" b="1" i="0" u="none" strike="noStrike" cap="none" spc="0" normalizeH="0" baseline="0" dirty="0">
                <a:ln>
                  <a:noFill/>
                </a:ln>
                <a:solidFill>
                  <a:srgbClr val="FFC000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AlibabaPuHuiTiR"/>
              </a:rPr>
              <a:t>社区活跃度与理念</a:t>
            </a:r>
            <a:endParaRPr kumimoji="0" lang="zh-CN" altLang="en-US" sz="2000" b="1" i="0" u="none" strike="noStrike" cap="none" spc="0" normalizeH="0" baseline="0" dirty="0">
              <a:ln>
                <a:noFill/>
              </a:ln>
              <a:solidFill>
                <a:srgbClr val="FFC000"/>
              </a:solidFill>
              <a:effectLst/>
              <a:uFillTx/>
              <a:latin typeface="黑体" charset="0"/>
              <a:ea typeface="黑体" charset="0"/>
              <a:cs typeface="黑体" charset="0"/>
              <a:sym typeface="AlibabaPuHuiTiR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20430" y="4936490"/>
            <a:ext cx="3751580" cy="25527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noAutofit/>
          </a:bodyPr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400" dirty="0" err="1">
                <a:solidFill>
                  <a:srgbClr val="445185"/>
                </a:solidFill>
                <a:latin typeface="黑体" charset="0"/>
                <a:ea typeface="黑体" charset="0"/>
                <a:sym typeface="+mn-ea"/>
              </a:rPr>
              <a:t>* from </a:t>
            </a:r>
            <a:r>
              <a:rPr lang="en-US" altLang="zh-CN" sz="1400" i="1" dirty="0" err="1">
                <a:solidFill>
                  <a:srgbClr val="445185"/>
                </a:solidFill>
                <a:latin typeface="黑体" charset="0"/>
                <a:ea typeface="黑体" charset="0"/>
                <a:sym typeface="+mn-ea"/>
              </a:rPr>
              <a:t>The State of WebAssembly 2023</a:t>
            </a:r>
            <a:endParaRPr kumimoji="0" lang="en-US" altLang="zh-CN" sz="1400" b="0" i="1" u="none" strike="noStrike" cap="none" spc="0" normalizeH="0" baseline="0" dirty="0" err="1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AlibabaPuHuiTiR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83170" y="2379345"/>
            <a:ext cx="4373245" cy="23596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777875" y="365125"/>
            <a:ext cx="10415905" cy="1325880"/>
          </a:xfrm>
        </p:spPr>
        <p:txBody>
          <a:bodyPr/>
          <a:p>
            <a:r>
              <a:rPr lang="en-US" altLang="zh-CN"/>
              <a:t>WASM </a:t>
            </a:r>
            <a:r>
              <a:rPr lang="zh-CN" altLang="en-US"/>
              <a:t>应用框架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148715" y="1840865"/>
            <a:ext cx="5012690" cy="317944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p>
            <a:pPr>
              <a:buFont typeface="Arial" panose="020B0604020202090204" pitchFamily="34" charset="0"/>
            </a:pPr>
            <a:r>
              <a:rPr lang="zh-CN" altLang="en-US" sz="2000" dirty="0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  <a:sym typeface="AlibabaPuHuiTiR"/>
              </a:rPr>
              <a:t>运行时为</a:t>
            </a:r>
            <a:r>
              <a:rPr lang="en-US" altLang="zh-CN" sz="2000" dirty="0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  <a:sym typeface="AlibabaPuHuiTiR"/>
              </a:rPr>
              <a:t> WASM </a:t>
            </a:r>
            <a:r>
              <a:rPr lang="zh-CN" altLang="en-US" sz="2000" dirty="0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  <a:sym typeface="AlibabaPuHuiTiR"/>
              </a:rPr>
              <a:t>提供了安全的沙箱环境，并且（通常）也会为用户实现</a:t>
            </a:r>
            <a:r>
              <a:rPr lang="en-US" altLang="zh-CN" sz="2000" dirty="0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  <a:sym typeface="AlibabaPuHuiTiR"/>
              </a:rPr>
              <a:t> </a:t>
            </a:r>
            <a:r>
              <a:rPr lang="zh-CN" altLang="en-US" sz="2000" b="1" dirty="0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  <a:sym typeface="AlibabaPuHuiTiR"/>
              </a:rPr>
              <a:t>标准的</a:t>
            </a:r>
            <a:r>
              <a:rPr lang="en-US" altLang="zh-CN" sz="2000" b="1" dirty="0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  <a:sym typeface="AlibabaPuHuiTiR"/>
              </a:rPr>
              <a:t> WASI </a:t>
            </a:r>
            <a:r>
              <a:rPr lang="zh-CN" altLang="en-US" sz="2000" b="1" dirty="0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  <a:sym typeface="AlibabaPuHuiTiR"/>
              </a:rPr>
              <a:t>接口，但是用户的业务应用往往可能会需要更多的能力</a:t>
            </a:r>
            <a:endParaRPr lang="zh-CN" altLang="en-US" sz="2000" b="1" dirty="0">
              <a:solidFill>
                <a:srgbClr val="445185"/>
              </a:solidFill>
              <a:latin typeface="黑体" charset="0"/>
              <a:ea typeface="黑体" charset="0"/>
              <a:cs typeface="黑体" charset="0"/>
              <a:sym typeface="AlibabaPuHuiTiR"/>
            </a:endParaRPr>
          </a:p>
          <a:p>
            <a:pPr>
              <a:buFont typeface="Arial" panose="020B0604020202090204" pitchFamily="34" charset="0"/>
            </a:pPr>
            <a:endParaRPr lang="zh-CN" altLang="en-US" sz="2000" b="1" dirty="0">
              <a:solidFill>
                <a:srgbClr val="445185"/>
              </a:solidFill>
              <a:latin typeface="黑体" charset="0"/>
              <a:ea typeface="黑体" charset="0"/>
              <a:cs typeface="黑体" charset="0"/>
              <a:sym typeface="AlibabaPuHuiTiR"/>
            </a:endParaRPr>
          </a:p>
          <a:p>
            <a:pPr>
              <a:buFont typeface="Arial" panose="020B0604020202090204" pitchFamily="34" charset="0"/>
            </a:pPr>
            <a:endParaRPr lang="zh-CN" altLang="en-US" sz="2000" b="1" dirty="0">
              <a:solidFill>
                <a:srgbClr val="445185"/>
              </a:solidFill>
              <a:latin typeface="黑体" charset="0"/>
              <a:ea typeface="黑体" charset="0"/>
              <a:cs typeface="黑体" charset="0"/>
              <a:sym typeface="AlibabaPuHuiTiR"/>
            </a:endParaRPr>
          </a:p>
          <a:p>
            <a:pPr>
              <a:buFont typeface="Arial" panose="020B0604020202090204" pitchFamily="34" charset="0"/>
            </a:pPr>
            <a:endParaRPr lang="zh-CN" altLang="en-US" sz="2000" b="1" dirty="0">
              <a:solidFill>
                <a:srgbClr val="445185"/>
              </a:solidFill>
              <a:latin typeface="黑体" charset="0"/>
              <a:ea typeface="黑体" charset="0"/>
              <a:cs typeface="黑体" charset="0"/>
              <a:sym typeface="AlibabaPuHuiTiR"/>
            </a:endParaRPr>
          </a:p>
          <a:p>
            <a:pPr>
              <a:buFont typeface="Arial" panose="020B0604020202090204" pitchFamily="34" charset="0"/>
            </a:pPr>
            <a:r>
              <a:rPr kumimoji="0" lang="zh-CN" altLang="en-US" sz="2000" b="1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AlibabaPuHuiTiR"/>
              </a:rPr>
              <a:t>而这些功能便由</a:t>
            </a:r>
            <a:r>
              <a:rPr kumimoji="0" lang="en-US" altLang="zh-CN" sz="2000" b="1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AlibabaPuHuiTiR"/>
              </a:rPr>
              <a:t> </a:t>
            </a:r>
            <a:r>
              <a:rPr kumimoji="0" lang="zh-CN" altLang="en-US" sz="2000" b="1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AlibabaPuHuiTiR"/>
              </a:rPr>
              <a:t>应用框架</a:t>
            </a:r>
            <a:r>
              <a:rPr kumimoji="0" lang="en-US" altLang="zh-CN" sz="2000" b="1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AlibabaPuHuiTiR"/>
              </a:rPr>
              <a:t> </a:t>
            </a:r>
            <a:r>
              <a:rPr kumimoji="0" lang="zh-CN" altLang="en-US" sz="2000" b="1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AlibabaPuHuiTiR"/>
              </a:rPr>
              <a:t>来提供与业务相关的功能，用户根据业务需求来选择合适的框架</a:t>
            </a:r>
            <a:endParaRPr kumimoji="0" lang="zh-CN" altLang="en-US" sz="2000" b="1" i="0" u="none" strike="noStrike" cap="none" spc="0" normalizeH="0" baseline="0" dirty="0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AlibabaPuHuiTiR"/>
            </a:endParaRPr>
          </a:p>
        </p:txBody>
      </p:sp>
      <p:pic>
        <p:nvPicPr>
          <p:cNvPr id="11" name="图片 10" descr="WASM-Import-Function (Copy)"/>
          <p:cNvPicPr>
            <a:picLocks noChangeAspect="1"/>
          </p:cNvPicPr>
          <p:nvPr/>
        </p:nvPicPr>
        <p:blipFill>
          <a:blip r:embed="rId1"/>
          <a:srcRect l="7697" t="10012" r="6905" b="8954"/>
          <a:stretch>
            <a:fillRect/>
          </a:stretch>
        </p:blipFill>
        <p:spPr>
          <a:xfrm>
            <a:off x="6908165" y="2221230"/>
            <a:ext cx="4727575" cy="302387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7288530" cy="1325880"/>
          </a:xfrm>
        </p:spPr>
        <p:txBody>
          <a:bodyPr>
            <a:normAutofit/>
          </a:bodyPr>
          <a:p>
            <a:r>
              <a:rPr lang="en-US" altLang="zh-CN"/>
              <a:t>WASM </a:t>
            </a:r>
            <a:r>
              <a:rPr lang="zh-CN" altLang="en-US"/>
              <a:t>应用框架</a:t>
            </a:r>
            <a:br>
              <a:rPr lang="zh-CN" altLang="en-US"/>
            </a:br>
            <a:r>
              <a:rPr lang="en-US" altLang="zh-CN"/>
              <a:t>from CNCF Landscape</a:t>
            </a:r>
            <a:endParaRPr lang="en-US" altLang="zh-CN"/>
          </a:p>
        </p:txBody>
      </p:sp>
      <p:pic>
        <p:nvPicPr>
          <p:cNvPr id="5" name="图片 4" descr="WeChat528d22c508f2fbec1a8b2caee75a0f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9215" y="1988185"/>
            <a:ext cx="8874125" cy="397065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应用框架：</a:t>
            </a:r>
            <a:r>
              <a:rPr lang="en-US" altLang="zh-CN"/>
              <a:t>WasmEdge</a:t>
            </a:r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790" y="2264410"/>
            <a:ext cx="4839335" cy="32918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r="35813"/>
          <a:stretch>
            <a:fillRect/>
          </a:stretch>
        </p:blipFill>
        <p:spPr>
          <a:xfrm>
            <a:off x="5377815" y="1691005"/>
            <a:ext cx="2583815" cy="2424430"/>
          </a:xfrm>
          <a:prstGeom prst="rect">
            <a:avLst/>
          </a:prstGeom>
        </p:spPr>
      </p:pic>
      <p:pic>
        <p:nvPicPr>
          <p:cNvPr id="7" name="图片 6" descr="WasmEdge (2)"/>
          <p:cNvPicPr>
            <a:picLocks noChangeAspect="1"/>
          </p:cNvPicPr>
          <p:nvPr/>
        </p:nvPicPr>
        <p:blipFill>
          <a:blip r:embed="rId3"/>
          <a:srcRect l="10766" t="11390" r="11210" b="12087"/>
          <a:stretch>
            <a:fillRect/>
          </a:stretch>
        </p:blipFill>
        <p:spPr>
          <a:xfrm>
            <a:off x="8021320" y="2665730"/>
            <a:ext cx="3970020" cy="366903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应用框架</a:t>
            </a:r>
            <a:r>
              <a:rPr lang="en-US" altLang="zh-CN"/>
              <a:t> Spin</a:t>
            </a:r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3135" y="2251075"/>
            <a:ext cx="4818380" cy="3169285"/>
          </a:xfrm>
          <a:prstGeom prst="rect">
            <a:avLst/>
          </a:prstGeom>
        </p:spPr>
      </p:pic>
      <p:pic>
        <p:nvPicPr>
          <p:cNvPr id="7" name="图片 6" descr="WasmEdge (Copy)"/>
          <p:cNvPicPr>
            <a:picLocks noChangeAspect="1"/>
          </p:cNvPicPr>
          <p:nvPr/>
        </p:nvPicPr>
        <p:blipFill>
          <a:blip r:embed="rId2"/>
          <a:srcRect l="9975" t="13317" r="9920" b="11429"/>
          <a:stretch>
            <a:fillRect/>
          </a:stretch>
        </p:blipFill>
        <p:spPr>
          <a:xfrm>
            <a:off x="7040245" y="1953260"/>
            <a:ext cx="4723130" cy="406336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B7DFF4"/>
            </a:gs>
            <a:gs pos="0">
              <a:srgbClr val="FEF0E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标题 3"/>
          <p:cNvSpPr txBox="1"/>
          <p:nvPr/>
        </p:nvSpPr>
        <p:spPr>
          <a:xfrm>
            <a:off x="2380615" y="2448560"/>
            <a:ext cx="7431405" cy="98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WASM </a:t>
            </a:r>
            <a:r>
              <a:rPr lang="zh-CN" altLang="en-US" sz="4800" b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上云，</a:t>
            </a:r>
            <a:r>
              <a:rPr lang="zh-CN" altLang="en-US" sz="4800" b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分布式管理</a:t>
            </a:r>
            <a:r>
              <a:rPr lang="en-US" altLang="zh-CN" sz="4800" b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en-US" altLang="zh-CN" sz="4800" b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WASM </a:t>
            </a:r>
            <a:endParaRPr lang="en-US" altLang="zh-CN" sz="4800" b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B7DFF4"/>
            </a:gs>
            <a:gs pos="0">
              <a:srgbClr val="FEF0E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标题 3"/>
          <p:cNvSpPr txBox="1"/>
          <p:nvPr/>
        </p:nvSpPr>
        <p:spPr>
          <a:xfrm>
            <a:off x="979805" y="419100"/>
            <a:ext cx="7431405" cy="98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b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以容器的方式管理</a:t>
            </a:r>
            <a:r>
              <a:rPr lang="en-US" altLang="zh-CN" sz="4800" b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en-US" altLang="zh-CN" sz="4800" b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WASM </a:t>
            </a:r>
            <a:endParaRPr lang="en-US" altLang="zh-CN" sz="4800" b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99410" y="31578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979805" y="2048510"/>
            <a:ext cx="8922385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  <a:defRPr sz="3400" spc="68">
                <a:solidFill>
                  <a:srgbClr val="FF6A00"/>
                </a:solidFill>
                <a:latin typeface="Alibaba PuHuiTi R"/>
                <a:ea typeface="Alibaba PuHuiTi R"/>
                <a:cs typeface="Alibaba PuHuiTi R"/>
                <a:sym typeface="Alibaba PuHuiTi"/>
              </a:defRPr>
            </a:pPr>
            <a:r>
              <a:rPr lang="zh-CN" altLang="en-US" sz="2400" dirty="0" err="1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  <a:sym typeface="+mn-ea"/>
              </a:rPr>
              <a:t>将</a:t>
            </a:r>
            <a:r>
              <a:rPr lang="en-US" altLang="zh-CN" sz="2400" dirty="0" err="1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  <a:sym typeface="+mn-ea"/>
              </a:rPr>
              <a:t> WASM </a:t>
            </a:r>
            <a:r>
              <a:rPr lang="zh-CN" altLang="en-US" sz="2400" dirty="0" err="1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  <a:sym typeface="+mn-ea"/>
              </a:rPr>
              <a:t>与容器运行时相结合，将</a:t>
            </a:r>
            <a:r>
              <a:rPr lang="en-US" altLang="zh-CN" sz="2400" dirty="0" err="1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  <a:sym typeface="+mn-ea"/>
              </a:rPr>
              <a:t> WASM </a:t>
            </a:r>
            <a:r>
              <a:rPr lang="zh-CN" altLang="en-US" sz="2400" dirty="0" err="1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  <a:sym typeface="+mn-ea"/>
              </a:rPr>
              <a:t>作为沙箱</a:t>
            </a:r>
            <a:endParaRPr lang="zh-CN" altLang="en-US" sz="2400" dirty="0" err="1">
              <a:solidFill>
                <a:srgbClr val="445185"/>
              </a:solidFill>
              <a:latin typeface="黑体" charset="0"/>
              <a:ea typeface="黑体" charset="0"/>
              <a:cs typeface="黑体" charset="0"/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3810" y="3125470"/>
            <a:ext cx="1512570" cy="15125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8340" y="3148965"/>
            <a:ext cx="1416050" cy="12204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8340" y="4638040"/>
            <a:ext cx="1557655" cy="126936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201660" y="2779395"/>
            <a:ext cx="2279650" cy="4089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000" b="1" dirty="0" err="1">
                <a:solidFill>
                  <a:srgbClr val="445185"/>
                </a:solidFill>
                <a:latin typeface="黑体" charset="0"/>
                <a:ea typeface="黑体" charset="0"/>
                <a:sym typeface="+mn-ea"/>
              </a:rPr>
              <a:t>OCI Runtime</a:t>
            </a:r>
            <a:endParaRPr kumimoji="0" lang="en-US" altLang="zh-CN" sz="2000" b="1" i="0" u="none" strike="noStrike" cap="none" spc="0" normalizeH="0" baseline="0" dirty="0" err="1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AlibabaPuHuiTiR"/>
              <a:sym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790" y="3348990"/>
            <a:ext cx="1755140" cy="82486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867275" y="2818130"/>
            <a:ext cx="1677035" cy="42354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noAutofit/>
          </a:bodyPr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000" b="1" dirty="0" err="1">
                <a:solidFill>
                  <a:srgbClr val="445185"/>
                </a:solidFill>
                <a:latin typeface="黑体" charset="0"/>
                <a:ea typeface="黑体" charset="0"/>
                <a:sym typeface="+mn-ea"/>
              </a:rPr>
              <a:t>Containerd</a:t>
            </a:r>
            <a:endParaRPr kumimoji="0" lang="en-US" altLang="zh-CN" sz="2000" b="1" i="0" u="none" strike="noStrike" cap="none" spc="0" normalizeH="0" baseline="0" dirty="0" err="1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AlibabaPuHuiTiR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032375" y="4234180"/>
            <a:ext cx="1228090" cy="37846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b="1" dirty="0" err="1">
                <a:solidFill>
                  <a:srgbClr val="445185"/>
                </a:solidFill>
                <a:latin typeface="黑体" charset="0"/>
                <a:ea typeface="黑体" charset="0"/>
                <a:sym typeface="+mn-ea"/>
              </a:rPr>
              <a:t>runwasi</a:t>
            </a:r>
            <a:endParaRPr kumimoji="0" lang="en-US" altLang="zh-CN" b="1" i="0" u="none" strike="noStrike" cap="none" spc="0" normalizeH="0" baseline="0" dirty="0" err="1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AlibabaPuHuiTiR"/>
              <a:sym typeface="+mn-ea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4930" y="4740910"/>
            <a:ext cx="784860" cy="78486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869055" y="5654040"/>
            <a:ext cx="4542155" cy="37846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dirty="0" err="1">
                <a:solidFill>
                  <a:srgbClr val="445185"/>
                </a:solidFill>
                <a:latin typeface="黑体" charset="0"/>
                <a:ea typeface="黑体" charset="0"/>
                <a:sym typeface="+mn-ea"/>
              </a:rPr>
              <a:t>Deislabs/containerd-wasm-shims</a:t>
            </a:r>
            <a:endParaRPr kumimoji="0" lang="en-US" altLang="zh-CN" b="0" i="0" u="none" strike="noStrike" cap="none" spc="0" normalizeH="0" baseline="0" dirty="0" err="1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AlibabaPuHuiTiR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个人介绍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pPr algn="l"/>
            <a:r>
              <a:rPr lang="zh-CN" altLang="en-US"/>
              <a:t>蔡威</a:t>
            </a:r>
            <a:r>
              <a:rPr lang="en-US" altLang="zh-CN"/>
              <a:t> (Iceber Gu)</a:t>
            </a:r>
            <a:endParaRPr lang="en-US" altLang="zh-CN"/>
          </a:p>
          <a:p>
            <a:pPr algn="l"/>
            <a:r>
              <a:rPr lang="zh-CN" altLang="en-US" sz="2000"/>
              <a:t>在</a:t>
            </a:r>
            <a:r>
              <a:rPr lang="en-US" altLang="zh-CN" sz="2000"/>
              <a:t> DaoCloud </a:t>
            </a:r>
            <a:r>
              <a:rPr lang="zh-CN" altLang="en-US" sz="2000"/>
              <a:t>从事云原生相关研发工作，主要涉及容器运行时，</a:t>
            </a:r>
            <a:r>
              <a:rPr lang="en-US" altLang="zh-CN" sz="2000"/>
              <a:t>WASM </a:t>
            </a:r>
            <a:r>
              <a:rPr lang="zh-CN" altLang="en-US" sz="2000"/>
              <a:t>以及多云。</a:t>
            </a:r>
            <a:endParaRPr lang="zh-CN" altLang="en-US" sz="2000"/>
          </a:p>
          <a:p>
            <a:pPr algn="l"/>
            <a:endParaRPr lang="zh-CN" altLang="en-US"/>
          </a:p>
          <a:p>
            <a:pPr algn="l"/>
            <a:r>
              <a:rPr lang="zh-CN" altLang="en-US" sz="2400"/>
              <a:t>社区主要参与：</a:t>
            </a:r>
            <a:endParaRPr lang="zh-CN" altLang="en-US" sz="2400"/>
          </a:p>
          <a:p>
            <a:pPr algn="l"/>
            <a:r>
              <a:rPr lang="en-US" altLang="zh-CN" sz="2000">
                <a:sym typeface="+mn-ea"/>
              </a:rPr>
              <a:t>WasmCloud Member &amp; KasmCloud Maintainer</a:t>
            </a:r>
            <a:endParaRPr lang="zh-CN" altLang="en-US" sz="2000"/>
          </a:p>
          <a:p>
            <a:pPr algn="l"/>
            <a:r>
              <a:rPr lang="en-US" altLang="zh-CN" sz="2000"/>
              <a:t>Containerd Maintainer</a:t>
            </a:r>
            <a:endParaRPr lang="en-US" altLang="zh-CN" sz="2000"/>
          </a:p>
          <a:p>
            <a:pPr algn="l"/>
            <a:r>
              <a:rPr lang="en-US" altLang="zh-CN" sz="2000"/>
              <a:t>Clusterpedia Founder</a:t>
            </a:r>
            <a:endParaRPr lang="en-US" altLang="zh-CN" sz="2000"/>
          </a:p>
          <a:p>
            <a:pPr algn="l"/>
            <a:r>
              <a:rPr lang="en-US" altLang="zh-CN" sz="2000"/>
              <a:t>Kubernetes Member</a:t>
            </a:r>
            <a:endParaRPr lang="en-US" altLang="zh-CN" sz="2000"/>
          </a:p>
          <a:p>
            <a:pPr algn="l"/>
            <a:endParaRPr lang="en-US" altLang="zh-CN" sz="2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Containerd Shim </a:t>
            </a:r>
            <a:r>
              <a:rPr lang="zh-CN" altLang="en-US"/>
              <a:t>——</a:t>
            </a:r>
            <a:r>
              <a:rPr lang="en-US" altLang="zh-CN"/>
              <a:t> </a:t>
            </a:r>
            <a:r>
              <a:rPr lang="en-US" altLang="zh-CN"/>
              <a:t>Runwasi</a:t>
            </a:r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748030" y="1831340"/>
            <a:ext cx="25476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445185"/>
                </a:solidFill>
                <a:latin typeface="黑体" charset="0"/>
                <a:ea typeface="黑体" charset="0"/>
              </a:rPr>
              <a:t>Normal Mode</a:t>
            </a:r>
            <a:endParaRPr lang="zh-CN" altLang="en-US" sz="2400">
              <a:solidFill>
                <a:srgbClr val="445185"/>
              </a:solidFill>
              <a:latin typeface="黑体" charset="0"/>
              <a:ea typeface="黑体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7045" y="2291715"/>
            <a:ext cx="9295765" cy="380873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p>
            <a:r>
              <a:rPr lang="en-US" altLang="zh-CN"/>
              <a:t>Runwasi </a:t>
            </a:r>
            <a:r>
              <a:rPr lang="zh-CN" altLang="en-US"/>
              <a:t>与</a:t>
            </a:r>
            <a:r>
              <a:rPr lang="en-US" altLang="zh-CN"/>
              <a:t> </a:t>
            </a:r>
            <a:r>
              <a:rPr lang="en-US" altLang="zh-CN"/>
              <a:t>Wasm Shims</a:t>
            </a:r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1003300" y="2199005"/>
            <a:ext cx="4021455" cy="1229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solidFill>
                  <a:srgbClr val="445185"/>
                </a:solidFill>
                <a:latin typeface="黑体" charset="0"/>
                <a:ea typeface="黑体" charset="0"/>
              </a:rPr>
              <a:t>containerd/runwasi: </a:t>
            </a:r>
            <a:endParaRPr lang="zh-CN" altLang="en-US" sz="2000" b="1">
              <a:solidFill>
                <a:srgbClr val="445185"/>
              </a:solidFill>
              <a:latin typeface="黑体" charset="0"/>
              <a:ea typeface="黑体" charset="0"/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zh-CN" altLang="en-US">
                <a:solidFill>
                  <a:srgbClr val="445185"/>
                </a:solidFill>
                <a:latin typeface="黑体" charset="0"/>
                <a:ea typeface="黑体" charset="0"/>
              </a:rPr>
              <a:t>containerd-shim-</a:t>
            </a:r>
            <a:r>
              <a:rPr lang="zh-CN" altLang="en-US">
                <a:solidFill>
                  <a:schemeClr val="accent2">
                    <a:lumMod val="75000"/>
                  </a:schemeClr>
                </a:solidFill>
                <a:latin typeface="黑体" charset="0"/>
                <a:ea typeface="黑体" charset="0"/>
              </a:rPr>
              <a:t>wasmtime</a:t>
            </a:r>
            <a:r>
              <a:rPr lang="zh-CN" altLang="en-US">
                <a:solidFill>
                  <a:srgbClr val="445185"/>
                </a:solidFill>
                <a:latin typeface="黑体" charset="0"/>
                <a:ea typeface="黑体" charset="0"/>
              </a:rPr>
              <a:t>-v1</a:t>
            </a:r>
            <a:endParaRPr lang="zh-CN" altLang="en-US">
              <a:solidFill>
                <a:srgbClr val="445185"/>
              </a:solidFill>
              <a:latin typeface="黑体" charset="0"/>
              <a:ea typeface="黑体" charset="0"/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zh-CN" altLang="en-US">
                <a:solidFill>
                  <a:srgbClr val="445185"/>
                </a:solidFill>
                <a:latin typeface="黑体" charset="0"/>
                <a:ea typeface="黑体" charset="0"/>
              </a:rPr>
              <a:t>containerd-shim-</a:t>
            </a:r>
            <a:r>
              <a:rPr lang="zh-CN" altLang="en-US">
                <a:solidFill>
                  <a:schemeClr val="accent2">
                    <a:lumMod val="75000"/>
                  </a:schemeClr>
                </a:solidFill>
                <a:latin typeface="黑体" charset="0"/>
                <a:ea typeface="黑体" charset="0"/>
              </a:rPr>
              <a:t>wasmedge</a:t>
            </a:r>
            <a:r>
              <a:rPr lang="zh-CN" altLang="en-US">
                <a:solidFill>
                  <a:srgbClr val="445185"/>
                </a:solidFill>
                <a:latin typeface="黑体" charset="0"/>
                <a:ea typeface="黑体" charset="0"/>
              </a:rPr>
              <a:t>-v1</a:t>
            </a:r>
            <a:endParaRPr lang="zh-CN" altLang="en-US">
              <a:solidFill>
                <a:srgbClr val="445185"/>
              </a:solidFill>
              <a:latin typeface="黑体" charset="0"/>
              <a:ea typeface="黑体" charset="0"/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zh-CN" altLang="en-US">
                <a:solidFill>
                  <a:srgbClr val="445185"/>
                </a:solidFill>
                <a:latin typeface="黑体" charset="0"/>
                <a:ea typeface="黑体" charset="0"/>
              </a:rPr>
              <a:t>containerd-shim-</a:t>
            </a:r>
            <a:r>
              <a:rPr lang="zh-CN" altLang="en-US">
                <a:solidFill>
                  <a:schemeClr val="accent2">
                    <a:lumMod val="75000"/>
                  </a:schemeClr>
                </a:solidFill>
                <a:latin typeface="黑体" charset="0"/>
                <a:ea typeface="黑体" charset="0"/>
              </a:rPr>
              <a:t>wasmer</a:t>
            </a:r>
            <a:r>
              <a:rPr lang="zh-CN" altLang="en-US">
                <a:solidFill>
                  <a:srgbClr val="445185"/>
                </a:solidFill>
                <a:latin typeface="黑体" charset="0"/>
                <a:ea typeface="黑体" charset="0"/>
              </a:rPr>
              <a:t>-v1</a:t>
            </a:r>
            <a:endParaRPr lang="zh-CN" altLang="en-US">
              <a:solidFill>
                <a:srgbClr val="445185"/>
              </a:solidFill>
              <a:latin typeface="黑体" charset="0"/>
              <a:ea typeface="黑体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96000" y="2199005"/>
            <a:ext cx="6096000" cy="15068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solidFill>
                  <a:srgbClr val="445185"/>
                </a:solidFill>
                <a:latin typeface="黑体" charset="0"/>
                <a:ea typeface="黑体" charset="0"/>
              </a:rPr>
              <a:t>deislabs/containerd-wasm-shims: </a:t>
            </a:r>
            <a:endParaRPr lang="zh-CN" altLang="en-US" b="1">
              <a:solidFill>
                <a:srgbClr val="445185"/>
              </a:solidFill>
              <a:latin typeface="黑体" charset="0"/>
              <a:ea typeface="黑体" charset="0"/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zh-CN" altLang="en-US">
                <a:solidFill>
                  <a:srgbClr val="445185"/>
                </a:solidFill>
                <a:latin typeface="黑体" charset="0"/>
                <a:ea typeface="黑体" charset="0"/>
              </a:rPr>
              <a:t>containerd-shim-</a:t>
            </a:r>
            <a:r>
              <a:rPr lang="zh-CN" altLang="en-US">
                <a:solidFill>
                  <a:schemeClr val="accent2">
                    <a:lumMod val="75000"/>
                  </a:schemeClr>
                </a:solidFill>
                <a:latin typeface="黑体" charset="0"/>
                <a:ea typeface="黑体" charset="0"/>
              </a:rPr>
              <a:t>spin</a:t>
            </a:r>
            <a:r>
              <a:rPr lang="zh-CN" altLang="en-US">
                <a:solidFill>
                  <a:srgbClr val="445185"/>
                </a:solidFill>
                <a:latin typeface="黑体" charset="0"/>
                <a:ea typeface="黑体" charset="0"/>
              </a:rPr>
              <a:t>-v1</a:t>
            </a:r>
            <a:endParaRPr lang="zh-CN" altLang="en-US">
              <a:solidFill>
                <a:srgbClr val="445185"/>
              </a:solidFill>
              <a:latin typeface="黑体" charset="0"/>
              <a:ea typeface="黑体" charset="0"/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zh-CN" altLang="en-US">
                <a:solidFill>
                  <a:srgbClr val="445185"/>
                </a:solidFill>
                <a:latin typeface="黑体" charset="0"/>
                <a:ea typeface="黑体" charset="0"/>
              </a:rPr>
              <a:t>containerd-shim-</a:t>
            </a:r>
            <a:r>
              <a:rPr lang="zh-CN" altLang="en-US">
                <a:solidFill>
                  <a:schemeClr val="accent2">
                    <a:lumMod val="75000"/>
                  </a:schemeClr>
                </a:solidFill>
                <a:latin typeface="黑体" charset="0"/>
                <a:ea typeface="黑体" charset="0"/>
              </a:rPr>
              <a:t>slight</a:t>
            </a:r>
            <a:r>
              <a:rPr lang="zh-CN" altLang="en-US">
                <a:solidFill>
                  <a:srgbClr val="445185"/>
                </a:solidFill>
                <a:latin typeface="黑体" charset="0"/>
                <a:ea typeface="黑体" charset="0"/>
              </a:rPr>
              <a:t>-v1</a:t>
            </a:r>
            <a:endParaRPr lang="zh-CN" altLang="en-US">
              <a:solidFill>
                <a:srgbClr val="445185"/>
              </a:solidFill>
              <a:latin typeface="黑体" charset="0"/>
              <a:ea typeface="黑体" charset="0"/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zh-CN" altLang="en-US">
                <a:solidFill>
                  <a:srgbClr val="445185"/>
                </a:solidFill>
                <a:latin typeface="黑体" charset="0"/>
                <a:ea typeface="黑体" charset="0"/>
              </a:rPr>
              <a:t>containerd-shim-</a:t>
            </a:r>
            <a:r>
              <a:rPr lang="zh-CN" altLang="en-US">
                <a:solidFill>
                  <a:schemeClr val="accent2">
                    <a:lumMod val="75000"/>
                  </a:schemeClr>
                </a:solidFill>
                <a:latin typeface="黑体" charset="0"/>
                <a:ea typeface="黑体" charset="0"/>
              </a:rPr>
              <a:t>lunatic</a:t>
            </a:r>
            <a:r>
              <a:rPr lang="zh-CN" altLang="en-US">
                <a:solidFill>
                  <a:srgbClr val="445185"/>
                </a:solidFill>
                <a:latin typeface="黑体" charset="0"/>
                <a:ea typeface="黑体" charset="0"/>
              </a:rPr>
              <a:t>-v1</a:t>
            </a:r>
            <a:endParaRPr lang="zh-CN" altLang="en-US">
              <a:solidFill>
                <a:srgbClr val="445185"/>
              </a:solidFill>
              <a:latin typeface="黑体" charset="0"/>
              <a:ea typeface="黑体" charset="0"/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zh-CN" altLang="en-US">
                <a:solidFill>
                  <a:srgbClr val="445185"/>
                </a:solidFill>
                <a:latin typeface="黑体" charset="0"/>
                <a:ea typeface="黑体" charset="0"/>
              </a:rPr>
              <a:t>containerd-shim-</a:t>
            </a:r>
            <a:r>
              <a:rPr lang="zh-CN" altLang="en-US">
                <a:solidFill>
                  <a:schemeClr val="accent2">
                    <a:lumMod val="75000"/>
                  </a:schemeClr>
                </a:solidFill>
                <a:latin typeface="黑体" charset="0"/>
                <a:ea typeface="黑体" charset="0"/>
              </a:rPr>
              <a:t>wws</a:t>
            </a:r>
            <a:r>
              <a:rPr lang="zh-CN" altLang="en-US">
                <a:solidFill>
                  <a:srgbClr val="445185"/>
                </a:solidFill>
                <a:latin typeface="黑体" charset="0"/>
                <a:ea typeface="黑体" charset="0"/>
              </a:rPr>
              <a:t>-v1</a:t>
            </a:r>
            <a:endParaRPr lang="zh-CN" altLang="en-US">
              <a:solidFill>
                <a:srgbClr val="445185"/>
              </a:solidFill>
              <a:latin typeface="黑体" charset="0"/>
              <a:ea typeface="黑体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43965" y="4559935"/>
            <a:ext cx="11454130" cy="1229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</a:rPr>
              <a:t>Kwasm</a:t>
            </a:r>
            <a:r>
              <a:rPr lang="zh-CN" altLang="en-US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</a:rPr>
              <a:t>：Install WASM support on your Kubernetes Nodes   </a:t>
            </a:r>
            <a:r>
              <a:rPr lang="zh-CN" altLang="en-US" sz="1400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  <a:sym typeface="+mn-ea"/>
              </a:rPr>
              <a:t>⚠️Only for development or evaluation purpose</a:t>
            </a:r>
            <a:endParaRPr lang="zh-CN" altLang="en-US" sz="1400">
              <a:solidFill>
                <a:srgbClr val="445185"/>
              </a:solidFill>
              <a:latin typeface="黑体" charset="0"/>
              <a:ea typeface="黑体" charset="0"/>
              <a:cs typeface="黑体" charset="0"/>
            </a:endParaRPr>
          </a:p>
          <a:p>
            <a:r>
              <a:rPr lang="zh-CN" altLang="en-US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</a:rPr>
              <a:t>  </a:t>
            </a:r>
            <a:endParaRPr lang="zh-CN" altLang="en-US">
              <a:solidFill>
                <a:srgbClr val="445185"/>
              </a:solidFill>
              <a:latin typeface="黑体" charset="0"/>
              <a:ea typeface="黑体" charset="0"/>
              <a:cs typeface="黑体" charset="0"/>
            </a:endParaRPr>
          </a:p>
          <a:p>
            <a:pPr lvl="1"/>
            <a:r>
              <a:rPr lang="zh-CN" altLang="en-US" i="1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</a:rPr>
              <a:t>kubectl annotate node kind-worker2 kwasm.sh/kwasm-node=true</a:t>
            </a:r>
            <a:endParaRPr lang="zh-CN" altLang="en-US" i="1">
              <a:solidFill>
                <a:srgbClr val="445185"/>
              </a:solidFill>
              <a:latin typeface="黑体" charset="0"/>
              <a:ea typeface="黑体" charset="0"/>
              <a:cs typeface="黑体" charset="0"/>
            </a:endParaRPr>
          </a:p>
          <a:p>
            <a:endParaRPr lang="zh-CN" altLang="en-US" i="1">
              <a:solidFill>
                <a:srgbClr val="445185"/>
              </a:solidFill>
              <a:latin typeface="黑体" charset="0"/>
              <a:ea typeface="黑体" charset="0"/>
              <a:cs typeface="黑体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rgbClr val="FFD8B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标题 3"/>
          <p:cNvSpPr txBox="1"/>
          <p:nvPr/>
        </p:nvSpPr>
        <p:spPr>
          <a:xfrm>
            <a:off x="469265" y="419100"/>
            <a:ext cx="7287895" cy="98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solidFill>
                  <a:srgbClr val="445185"/>
                </a:solidFill>
                <a:latin typeface="黑体" charset="0"/>
                <a:ea typeface="黑体" charset="0"/>
              </a:rPr>
              <a:t>shim </a:t>
            </a:r>
            <a:r>
              <a:rPr lang="zh-CN" altLang="en-US" sz="4800" b="1" dirty="0">
                <a:solidFill>
                  <a:srgbClr val="445185"/>
                </a:solidFill>
                <a:latin typeface="黑体" charset="0"/>
                <a:ea typeface="黑体" charset="0"/>
              </a:rPr>
              <a:t>方式的特点</a:t>
            </a:r>
            <a:r>
              <a:rPr lang="zh-CN" altLang="en-US" sz="4800" b="1" dirty="0">
                <a:solidFill>
                  <a:srgbClr val="445185"/>
                </a:solidFill>
                <a:latin typeface="黑体" charset="0"/>
                <a:ea typeface="黑体" charset="0"/>
              </a:rPr>
              <a:t>与限制</a:t>
            </a:r>
            <a:endParaRPr lang="zh-CN" altLang="en-US" sz="4800" b="1" dirty="0">
              <a:solidFill>
                <a:srgbClr val="445185"/>
              </a:solidFill>
              <a:latin typeface="黑体" charset="0"/>
              <a:ea typeface="黑体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8915" y="1518285"/>
            <a:ext cx="7134860" cy="279019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noAutofit/>
          </a:bodyPr>
          <a:p>
            <a:pPr indent="0" algn="ctr">
              <a:buFont typeface="Arial" panose="020B0604020202090204" pitchFamily="34" charset="0"/>
              <a:buNone/>
            </a:pPr>
            <a:r>
              <a:rPr lang="zh-CN" altLang="en-US" sz="2400" b="1" dirty="0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  <a:sym typeface="AlibabaPuHuiTiR"/>
              </a:rPr>
              <a:t>来自运行时与应用框架的限制</a:t>
            </a:r>
            <a:endParaRPr lang="zh-CN" altLang="en-US" sz="2000" b="1" dirty="0">
              <a:solidFill>
                <a:srgbClr val="445185"/>
              </a:solidFill>
              <a:latin typeface="黑体" charset="0"/>
              <a:ea typeface="黑体" charset="0"/>
              <a:cs typeface="黑体" charset="0"/>
              <a:sym typeface="AlibabaPuHuiTiR"/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zh-CN" altLang="en-US" sz="2000" dirty="0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  <a:sym typeface="AlibabaPuHuiTiR"/>
              </a:rPr>
              <a:t>默认运行时通常只提供标准</a:t>
            </a:r>
            <a:r>
              <a:rPr lang="en-US" altLang="zh-CN" sz="2000" dirty="0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  <a:sym typeface="AlibabaPuHuiTiR"/>
              </a:rPr>
              <a:t> WASI </a:t>
            </a:r>
            <a:r>
              <a:rPr lang="zh-CN" altLang="en-US" sz="2000" dirty="0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  <a:sym typeface="AlibabaPuHuiTiR"/>
              </a:rPr>
              <a:t>接口功能</a:t>
            </a:r>
            <a:endParaRPr lang="zh-CN" altLang="en-US" sz="2000" dirty="0">
              <a:solidFill>
                <a:srgbClr val="445185"/>
              </a:solidFill>
              <a:latin typeface="黑体" charset="0"/>
              <a:ea typeface="黑体" charset="0"/>
              <a:cs typeface="黑体" charset="0"/>
              <a:sym typeface="AlibabaPuHuiTiR"/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endParaRPr lang="en-US" altLang="zh-CN" sz="2000" dirty="0">
              <a:solidFill>
                <a:srgbClr val="445185"/>
              </a:solidFill>
              <a:latin typeface="黑体" charset="0"/>
              <a:ea typeface="黑体" charset="0"/>
              <a:cs typeface="黑体" charset="0"/>
              <a:sym typeface="AlibabaPuHuiTiR"/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zh-CN" altLang="en-US" sz="2000" dirty="0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  <a:sym typeface="AlibabaPuHuiTiR"/>
              </a:rPr>
              <a:t>使用应用框架的</a:t>
            </a:r>
            <a:r>
              <a:rPr lang="en-US" altLang="zh-CN" sz="2000" dirty="0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  <a:sym typeface="AlibabaPuHuiTiR"/>
              </a:rPr>
              <a:t> shim </a:t>
            </a:r>
            <a:r>
              <a:rPr lang="zh-CN" altLang="en-US" sz="2000" dirty="0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  <a:sym typeface="AlibabaPuHuiTiR"/>
              </a:rPr>
              <a:t>时，存在</a:t>
            </a:r>
            <a:r>
              <a:rPr lang="en-US" altLang="zh-CN" sz="2000" dirty="0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  <a:sym typeface="AlibabaPuHuiTiR"/>
              </a:rPr>
              <a:t> SDK </a:t>
            </a:r>
            <a:r>
              <a:rPr kumimoji="0" lang="zh-CN" altLang="en-US" sz="2000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AlibabaPuHuiTiR"/>
              </a:rPr>
              <a:t>绑定，与应用框架强耦合，</a:t>
            </a:r>
            <a:r>
              <a:rPr kumimoji="0" lang="zh-CN" altLang="en-US" sz="200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AlibabaPuHuiTiR"/>
              </a:rPr>
              <a:t>代码移植难</a:t>
            </a:r>
            <a:r>
              <a:rPr kumimoji="0" lang="en-US" altLang="zh-CN" sz="2000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AlibabaPuHuiTiR"/>
              </a:rPr>
              <a:t> (</a:t>
            </a:r>
            <a:r>
              <a:rPr kumimoji="0" lang="zh-CN" altLang="en-US" sz="2000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AlibabaPuHuiTiR"/>
              </a:rPr>
              <a:t>某些框架使用</a:t>
            </a:r>
            <a:r>
              <a:rPr kumimoji="0" lang="en-US" altLang="zh-CN" sz="2000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AlibabaPuHuiTiR"/>
              </a:rPr>
              <a:t> Component Model </a:t>
            </a:r>
            <a:r>
              <a:rPr kumimoji="0" lang="zh-CN" altLang="en-US" sz="2000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AlibabaPuHuiTiR"/>
              </a:rPr>
              <a:t>技术缓解该问题</a:t>
            </a:r>
            <a:r>
              <a:rPr kumimoji="0" lang="en-US" altLang="zh-CN" sz="2000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AlibabaPuHuiTiR"/>
              </a:rPr>
              <a:t>)</a:t>
            </a:r>
            <a:endParaRPr kumimoji="0" lang="zh-CN" altLang="en-US" sz="2000" i="0" u="none" strike="noStrike" cap="none" spc="0" normalizeH="0" baseline="0" dirty="0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AlibabaPuHuiTiR"/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endParaRPr lang="zh-CN" altLang="en-US" sz="2000" dirty="0">
              <a:solidFill>
                <a:srgbClr val="445185"/>
              </a:solidFill>
              <a:latin typeface="黑体" charset="0"/>
              <a:ea typeface="黑体" charset="0"/>
              <a:cs typeface="黑体" charset="0"/>
              <a:sym typeface="AlibabaPuHuiTiR"/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kumimoji="0" lang="zh-CN" altLang="en-US" sz="2000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AlibabaPuHuiTiR"/>
              </a:rPr>
              <a:t>功能由应用框架提供，</a:t>
            </a:r>
            <a:r>
              <a:rPr kumimoji="0" lang="zh-CN" altLang="en-US" sz="200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AlibabaPuHuiTiR"/>
              </a:rPr>
              <a:t>功能扩展受限</a:t>
            </a:r>
            <a:endParaRPr kumimoji="0" lang="zh-CN" altLang="en-US" sz="200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黑体" charset="0"/>
              <a:ea typeface="黑体" charset="0"/>
              <a:cs typeface="黑体" charset="0"/>
              <a:sym typeface="AlibabaPuHuiTiR"/>
            </a:endParaRPr>
          </a:p>
          <a:p>
            <a:pPr indent="0">
              <a:buFont typeface="Arial" panose="020B0604020202090204" pitchFamily="34" charset="0"/>
              <a:buNone/>
            </a:pPr>
            <a:endParaRPr kumimoji="0" lang="zh-CN" altLang="en-US" sz="200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黑体" charset="0"/>
              <a:ea typeface="黑体" charset="0"/>
              <a:cs typeface="黑体" charset="0"/>
              <a:sym typeface="AlibabaPuHuiTiR"/>
            </a:endParaRPr>
          </a:p>
        </p:txBody>
      </p:sp>
      <p:pic>
        <p:nvPicPr>
          <p:cNvPr id="11" name="图片 10" descr="WASM-Import-Function (Copy)"/>
          <p:cNvPicPr>
            <a:picLocks noChangeAspect="1"/>
          </p:cNvPicPr>
          <p:nvPr/>
        </p:nvPicPr>
        <p:blipFill>
          <a:blip r:embed="rId1"/>
          <a:srcRect l="7697" t="10012" r="6905" b="8954"/>
          <a:stretch>
            <a:fillRect/>
          </a:stretch>
        </p:blipFill>
        <p:spPr>
          <a:xfrm>
            <a:off x="7536180" y="1518285"/>
            <a:ext cx="4361180" cy="27901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123440" y="4592955"/>
            <a:ext cx="687451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90204" pitchFamily="34" charset="0"/>
              <a:buChar char="•"/>
            </a:pPr>
            <a:r>
              <a:rPr lang="zh-CN" altLang="en-US" sz="2000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</a:rPr>
              <a:t>以</a:t>
            </a:r>
            <a:r>
              <a:rPr lang="en-US" altLang="zh-CN" sz="2000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</a:rPr>
              <a:t> Pod </a:t>
            </a:r>
            <a:r>
              <a:rPr lang="zh-CN" altLang="en-US" sz="2000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</a:rPr>
              <a:t>方式运行和管理</a:t>
            </a:r>
            <a:r>
              <a:rPr lang="en-US" altLang="zh-CN" sz="2000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</a:rPr>
              <a:t> WASM</a:t>
            </a:r>
            <a:r>
              <a:rPr lang="zh-CN" altLang="en-US" sz="2000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</a:rPr>
              <a:t>，无法控制模块的副本数量</a:t>
            </a:r>
            <a:endParaRPr lang="zh-CN" altLang="en-US" sz="2000">
              <a:solidFill>
                <a:srgbClr val="445185"/>
              </a:solidFill>
              <a:latin typeface="黑体" charset="0"/>
              <a:ea typeface="黑体" charset="0"/>
              <a:cs typeface="黑体" charset="0"/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endParaRPr lang="zh-CN" altLang="en-US" sz="2000">
              <a:solidFill>
                <a:srgbClr val="445185"/>
              </a:solidFill>
              <a:latin typeface="黑体" charset="0"/>
              <a:ea typeface="黑体" charset="0"/>
              <a:cs typeface="黑体" charset="0"/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zh-CN" altLang="en-US" sz="2000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</a:rPr>
              <a:t>没有冷启动优势</a:t>
            </a:r>
            <a:endParaRPr lang="zh-CN" altLang="en-US" sz="2000">
              <a:solidFill>
                <a:srgbClr val="445185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239125" y="4427220"/>
            <a:ext cx="5130800" cy="10864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20000"/>
              </a:lnSpc>
              <a:defRPr sz="3400" spc="68">
                <a:solidFill>
                  <a:srgbClr val="FF6A00"/>
                </a:solidFill>
                <a:latin typeface="Alibaba PuHuiTi R"/>
                <a:ea typeface="Alibaba PuHuiTi R"/>
                <a:cs typeface="Alibaba PuHuiTi R"/>
                <a:sym typeface="Alibaba PuHuiTi"/>
              </a:defRPr>
            </a:pPr>
            <a:endParaRPr lang="en-US" altLang="zh-CN" sz="1800" dirty="0" err="1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2191385" y="1525270"/>
            <a:ext cx="7809865" cy="3413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20000"/>
              </a:lnSpc>
              <a:defRPr sz="3400" spc="68">
                <a:solidFill>
                  <a:srgbClr val="FF6A00"/>
                </a:solidFill>
                <a:latin typeface="Alibaba PuHuiTi R"/>
                <a:ea typeface="Alibaba PuHuiTi R"/>
                <a:cs typeface="Alibaba PuHuiTi R"/>
                <a:sym typeface="Alibaba PuHuiTi"/>
              </a:defRPr>
            </a:pPr>
            <a:r>
              <a:rPr lang="en-US" altLang="zh-CN" sz="360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WASM Shim</a:t>
            </a:r>
            <a:r>
              <a:rPr lang="en-US" altLang="zh-CN" sz="360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s is</a:t>
            </a:r>
            <a:endParaRPr lang="zh-CN" altLang="en-US" sz="3600" dirty="0" err="1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+mn-ea"/>
            </a:endParaRPr>
          </a:p>
          <a:p>
            <a:pPr>
              <a:lnSpc>
                <a:spcPct val="120000"/>
              </a:lnSpc>
              <a:defRPr sz="3400" spc="68">
                <a:solidFill>
                  <a:srgbClr val="FF6A00"/>
                </a:solidFill>
                <a:latin typeface="Alibaba PuHuiTi R"/>
                <a:ea typeface="Alibaba PuHuiTi R"/>
                <a:cs typeface="Alibaba PuHuiTi R"/>
                <a:sym typeface="Alibaba PuHuiTi"/>
              </a:defRPr>
            </a:pPr>
            <a:endParaRPr lang="zh-CN" altLang="en-US" sz="2400" dirty="0" err="1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+mn-ea"/>
            </a:endParaRPr>
          </a:p>
          <a:p>
            <a:pPr>
              <a:lnSpc>
                <a:spcPct val="120000"/>
              </a:lnSpc>
              <a:defRPr sz="3400" spc="68">
                <a:solidFill>
                  <a:srgbClr val="FF6A00"/>
                </a:solidFill>
                <a:latin typeface="Alibaba PuHuiTi R"/>
                <a:ea typeface="Alibaba PuHuiTi R"/>
                <a:cs typeface="Alibaba PuHuiTi R"/>
                <a:sym typeface="Alibaba PuHuiTi"/>
              </a:defRPr>
            </a:pPr>
            <a:r>
              <a:rPr lang="zh-CN" altLang="en-US" sz="240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✅</a:t>
            </a:r>
            <a:r>
              <a:rPr lang="en-US" altLang="zh-CN" sz="240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 Cloud Native or Kubernetes Native</a:t>
            </a:r>
            <a:endParaRPr kumimoji="0" lang="en-US" altLang="zh-CN" sz="2400" b="0" i="0" u="none" strike="noStrike" cap="none" spc="0" normalizeH="0" baseline="0" dirty="0" err="1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+mn-ea"/>
            </a:endParaRPr>
          </a:p>
          <a:p>
            <a:pPr>
              <a:lnSpc>
                <a:spcPct val="120000"/>
              </a:lnSpc>
              <a:defRPr sz="3400" spc="68">
                <a:solidFill>
                  <a:srgbClr val="FF6A00"/>
                </a:solidFill>
                <a:latin typeface="Alibaba PuHuiTi R"/>
                <a:ea typeface="Alibaba PuHuiTi R"/>
                <a:cs typeface="Alibaba PuHuiTi R"/>
                <a:sym typeface="Alibaba PuHuiTi"/>
              </a:defRPr>
            </a:pPr>
            <a:endParaRPr kumimoji="0" lang="en-US" altLang="zh-CN" sz="2400" b="0" i="0" u="none" strike="noStrike" cap="none" spc="0" normalizeH="0" baseline="0" dirty="0" err="1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+mn-ea"/>
            </a:endParaRPr>
          </a:p>
          <a:p>
            <a:pPr>
              <a:lnSpc>
                <a:spcPct val="120000"/>
              </a:lnSpc>
              <a:defRPr sz="3400" spc="68">
                <a:solidFill>
                  <a:srgbClr val="FF6A00"/>
                </a:solidFill>
                <a:latin typeface="Alibaba PuHuiTi R"/>
                <a:ea typeface="Alibaba PuHuiTi R"/>
                <a:cs typeface="Alibaba PuHuiTi R"/>
                <a:sym typeface="Alibaba PuHuiTi"/>
              </a:defRPr>
            </a:pPr>
            <a:r>
              <a:rPr lang="en-US" altLang="zh-CN" sz="240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but</a:t>
            </a:r>
            <a:endParaRPr kumimoji="0" lang="en-US" altLang="zh-CN" sz="2400" b="0" i="0" u="none" strike="noStrike" cap="none" spc="0" normalizeH="0" baseline="0" dirty="0" err="1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+mn-ea"/>
            </a:endParaRPr>
          </a:p>
          <a:p>
            <a:pPr>
              <a:lnSpc>
                <a:spcPct val="120000"/>
              </a:lnSpc>
              <a:defRPr sz="3400" spc="68">
                <a:solidFill>
                  <a:srgbClr val="FF6A00"/>
                </a:solidFill>
                <a:latin typeface="Alibaba PuHuiTi R"/>
                <a:ea typeface="Alibaba PuHuiTi R"/>
                <a:cs typeface="Alibaba PuHuiTi R"/>
                <a:sym typeface="Alibaba PuHuiTi"/>
              </a:defRPr>
            </a:pPr>
            <a:endParaRPr kumimoji="0" lang="en-US" altLang="zh-CN" sz="2400" b="0" i="0" u="none" strike="noStrike" cap="none" spc="0" normalizeH="0" baseline="0" dirty="0" err="1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+mn-ea"/>
            </a:endParaRPr>
          </a:p>
          <a:p>
            <a:pPr>
              <a:lnSpc>
                <a:spcPct val="120000"/>
              </a:lnSpc>
              <a:defRPr sz="3400" spc="68">
                <a:solidFill>
                  <a:srgbClr val="FF6A00"/>
                </a:solidFill>
                <a:latin typeface="Alibaba PuHuiTi R"/>
                <a:ea typeface="Alibaba PuHuiTi R"/>
                <a:cs typeface="Alibaba PuHuiTi R"/>
                <a:sym typeface="Alibaba PuHuiTi"/>
              </a:defRPr>
            </a:pPr>
            <a:r>
              <a:rPr lang="zh-CN" altLang="en-US" sz="240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❎</a:t>
            </a:r>
            <a:r>
              <a:rPr lang="en-US" altLang="zh-CN" sz="240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 Wasm Native</a:t>
            </a:r>
            <a:endParaRPr lang="en-US" altLang="zh-CN" sz="2400" dirty="0" err="1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+mn-e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理想的</a:t>
            </a:r>
            <a:r>
              <a:rPr lang="en-US" altLang="zh-CN"/>
              <a:t> WASM </a:t>
            </a:r>
            <a:r>
              <a:rPr lang="zh-CN" altLang="en-US"/>
              <a:t>管理平台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409700" y="2527935"/>
            <a:ext cx="8290560" cy="34182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</a:pPr>
            <a:r>
              <a:rPr lang="zh-CN" altLang="en-US" sz="240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框架松耦合</a:t>
            </a:r>
            <a:endParaRPr kumimoji="0" lang="zh-CN" altLang="en-US" sz="2400" b="0" i="0" u="none" strike="noStrike" cap="none" spc="0" normalizeH="0" baseline="0" dirty="0" err="1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+mn-ea"/>
            </a:endParaRP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</a:pPr>
            <a:endParaRPr kumimoji="0" lang="zh-CN" altLang="en-US" sz="2400" b="0" i="0" u="none" strike="noStrike" cap="none" spc="0" normalizeH="0" baseline="0" dirty="0" err="1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+mn-ea"/>
            </a:endParaRP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</a:pPr>
            <a:r>
              <a:rPr lang="zh-CN" altLang="en-US" sz="240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动态扩展</a:t>
            </a:r>
            <a:r>
              <a:rPr lang="en-US" altLang="zh-CN" sz="240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  WASM </a:t>
            </a:r>
            <a:r>
              <a:rPr lang="zh-CN" altLang="en-US" sz="240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模块对宿主环境能力的访问</a:t>
            </a:r>
            <a:endParaRPr kumimoji="0" lang="zh-CN" altLang="en-US" sz="2400" b="0" i="0" u="none" strike="noStrike" cap="none" spc="0" normalizeH="0" baseline="0" dirty="0" err="1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+mn-ea"/>
            </a:endParaRP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</a:pPr>
            <a:endParaRPr kumimoji="0" lang="zh-CN" altLang="en-US" sz="2400" b="0" i="0" u="none" strike="noStrike" cap="none" spc="0" normalizeH="0" baseline="0" dirty="0" err="1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+mn-ea"/>
            </a:endParaRP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</a:pPr>
            <a:r>
              <a:rPr lang="zh-CN" altLang="en-US" sz="2400" dirty="0" err="1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  <a:sym typeface="+mn-ea"/>
              </a:rPr>
              <a:t>对</a:t>
            </a:r>
            <a:r>
              <a:rPr lang="en-US" altLang="zh-CN" sz="2400" dirty="0" err="1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  <a:sym typeface="+mn-ea"/>
              </a:rPr>
              <a:t> WASM </a:t>
            </a:r>
            <a:r>
              <a:rPr lang="zh-CN" altLang="en-US" sz="2400" dirty="0" err="1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  <a:sym typeface="+mn-ea"/>
              </a:rPr>
              <a:t>分布式部署和管理</a:t>
            </a:r>
            <a:endParaRPr lang="zh-CN" altLang="en-US" sz="2400" dirty="0" err="1">
              <a:solidFill>
                <a:srgbClr val="445185"/>
              </a:solidFill>
              <a:latin typeface="黑体" charset="0"/>
              <a:ea typeface="黑体" charset="0"/>
              <a:cs typeface="黑体" charset="0"/>
              <a:sym typeface="+mn-ea"/>
            </a:endParaRP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</a:pPr>
            <a:endParaRPr lang="zh-CN" altLang="en-US" sz="2400" dirty="0" err="1">
              <a:solidFill>
                <a:srgbClr val="445185"/>
              </a:solidFill>
              <a:latin typeface="黑体" charset="0"/>
              <a:ea typeface="黑体" charset="0"/>
              <a:cs typeface="黑体" charset="0"/>
              <a:sym typeface="+mn-ea"/>
            </a:endParaRP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</a:pPr>
            <a:r>
              <a:rPr lang="en-US" altLang="zh-CN" sz="2400" dirty="0" err="1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  <a:sym typeface="+mn-ea"/>
              </a:rPr>
              <a:t>WASM Native: WASM </a:t>
            </a:r>
            <a:r>
              <a:rPr lang="zh-CN" altLang="en-US" sz="2400" dirty="0" err="1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  <a:sym typeface="+mn-ea"/>
              </a:rPr>
              <a:t>为第一公民，尽可能发挥</a:t>
            </a:r>
            <a:r>
              <a:rPr lang="en-US" altLang="zh-CN" sz="2400" dirty="0" err="1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  <a:sym typeface="+mn-ea"/>
              </a:rPr>
              <a:t> WASM </a:t>
            </a:r>
            <a:r>
              <a:rPr lang="zh-CN" altLang="en-US" sz="2400" dirty="0" err="1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  <a:sym typeface="+mn-ea"/>
              </a:rPr>
              <a:t>的所有</a:t>
            </a:r>
            <a:r>
              <a:rPr lang="zh-CN" altLang="en-US" sz="2400" dirty="0" err="1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  <a:sym typeface="+mn-ea"/>
              </a:rPr>
              <a:t>优势</a:t>
            </a:r>
            <a:endParaRPr lang="zh-CN" altLang="en-US" sz="2400" dirty="0" err="1">
              <a:solidFill>
                <a:srgbClr val="445185"/>
              </a:solidFill>
              <a:latin typeface="黑体" charset="0"/>
              <a:ea typeface="黑体" charset="0"/>
              <a:cs typeface="黑体" charset="0"/>
              <a:sym typeface="+mn-e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B7DFF4"/>
            </a:gs>
            <a:gs pos="0">
              <a:srgbClr val="FEF0E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09345" y="1507490"/>
            <a:ext cx="10515600" cy="1325563"/>
          </a:xfrm>
        </p:spPr>
        <p:txBody>
          <a:bodyPr>
            <a:normAutofit fontScale="90000"/>
          </a:bodyPr>
          <a:p>
            <a:r>
              <a:rPr lang="zh-CN" altLang="en-US" sz="4890" dirty="0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  <a:sym typeface="+mn-ea"/>
              </a:rPr>
              <a:t>松耦合</a:t>
            </a:r>
            <a:r>
              <a:rPr lang="en-US" altLang="zh-CN" sz="4890" dirty="0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  <a:sym typeface="+mn-ea"/>
              </a:rPr>
              <a:t> + </a:t>
            </a:r>
            <a:r>
              <a:rPr lang="zh-CN" altLang="en-US" sz="4890" dirty="0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  <a:sym typeface="+mn-ea"/>
              </a:rPr>
              <a:t>功能动态扩展</a:t>
            </a:r>
            <a:r>
              <a:rPr lang="en-US" altLang="zh-CN" sz="4890" dirty="0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  <a:sym typeface="+mn-ea"/>
              </a:rPr>
              <a:t> + </a:t>
            </a:r>
            <a:r>
              <a:rPr lang="zh-CN" altLang="en-US" sz="4890" dirty="0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  <a:sym typeface="+mn-ea"/>
              </a:rPr>
              <a:t>分布式管理</a:t>
            </a:r>
            <a:endParaRPr lang="zh-CN" altLang="en-US" sz="4890" dirty="0">
              <a:solidFill>
                <a:srgbClr val="445185"/>
              </a:solidFill>
              <a:latin typeface="黑体" charset="0"/>
              <a:ea typeface="黑体" charset="0"/>
              <a:cs typeface="黑体" charset="0"/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7580" y="3119120"/>
            <a:ext cx="9981565" cy="16865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309995" y="4883785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b="1" i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AlibabaPuHuiTiR"/>
                <a:sym typeface="AlibabaPuHuiTiR"/>
              </a:rPr>
              <a:t>CNCF Sandbox Project</a:t>
            </a:r>
            <a:endParaRPr lang="en-US" altLang="zh-CN" b="1" i="1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AlibabaPuHuiTiR"/>
              <a:sym typeface="AlibabaPuHuiTiR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WasmCloud </a:t>
            </a:r>
            <a:r>
              <a:rPr lang="zh-CN" altLang="en-US"/>
              <a:t>分布式</a:t>
            </a:r>
            <a:r>
              <a:rPr lang="zh-CN" altLang="en-US"/>
              <a:t>架构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38200" y="2549525"/>
            <a:ext cx="2200910" cy="4705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p>
            <a:pPr>
              <a:lnSpc>
                <a:spcPct val="120000"/>
              </a:lnSpc>
              <a:defRPr sz="3400" spc="68">
                <a:solidFill>
                  <a:srgbClr val="FF6A00"/>
                </a:solidFill>
                <a:latin typeface="Alibaba PuHuiTi R"/>
                <a:ea typeface="Alibaba PuHuiTi R"/>
                <a:cs typeface="Alibaba PuHuiTi R"/>
                <a:sym typeface="Alibaba PuHuiTi"/>
              </a:defRPr>
            </a:pPr>
            <a:r>
              <a:rPr kumimoji="0" lang="zh-CN" altLang="en-US" sz="2000" b="1" i="0" u="none" strike="noStrike" cap="none" spc="0" normalizeH="0" baseline="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AlibabaPuHuiTiR"/>
                <a:sym typeface="+mn-ea"/>
              </a:rPr>
              <a:t>核心资源</a:t>
            </a:r>
            <a:endParaRPr kumimoji="0" lang="zh-CN" altLang="en-US" sz="2000" b="1" i="0" u="none" strike="noStrike" cap="none" spc="0" normalizeH="0" baseline="0" dirty="0" err="1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AlibabaPuHuiTiR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583295" y="2691130"/>
            <a:ext cx="2200910" cy="4705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p>
            <a:pPr>
              <a:lnSpc>
                <a:spcPct val="120000"/>
              </a:lnSpc>
              <a:defRPr sz="3400" spc="68">
                <a:solidFill>
                  <a:srgbClr val="FF6A00"/>
                </a:solidFill>
                <a:latin typeface="Alibaba PuHuiTi R"/>
                <a:ea typeface="Alibaba PuHuiTi R"/>
                <a:cs typeface="Alibaba PuHuiTi R"/>
                <a:sym typeface="Alibaba PuHuiTi"/>
              </a:defRPr>
            </a:pPr>
            <a:r>
              <a:rPr kumimoji="0" lang="zh-CN" altLang="en-US" sz="2000" b="1" i="0" u="none" strike="noStrike" cap="none" spc="0" normalizeH="0" baseline="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AlibabaPuHuiTiR"/>
                <a:sym typeface="+mn-ea"/>
              </a:rPr>
              <a:t>核心组件</a:t>
            </a:r>
            <a:endParaRPr kumimoji="0" lang="zh-CN" altLang="en-US" sz="2000" b="1" i="0" u="none" strike="noStrike" cap="none" spc="0" normalizeH="0" baseline="0" dirty="0" err="1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AlibabaPuHuiTiR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583295" y="3142615"/>
            <a:ext cx="3315970" cy="27584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p>
            <a:pPr>
              <a:lnSpc>
                <a:spcPct val="120000"/>
              </a:lnSpc>
              <a:defRPr sz="3400" spc="68">
                <a:solidFill>
                  <a:srgbClr val="FF6A00"/>
                </a:solidFill>
                <a:latin typeface="Alibaba PuHuiTi R"/>
                <a:ea typeface="Alibaba PuHuiTi R"/>
                <a:cs typeface="Alibaba PuHuiTi R"/>
                <a:sym typeface="Alibaba PuHuiTi"/>
              </a:defRPr>
            </a:pPr>
            <a:r>
              <a:rPr kumimoji="0" lang="en-US" altLang="zh-CN" sz="1800" b="1" i="0" u="none" strike="noStrike" cap="none" spc="0" normalizeH="0" baseline="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wash</a:t>
            </a:r>
            <a:r>
              <a:rPr kumimoji="0" lang="en-US" altLang="zh-CN" sz="1800" b="0" i="0" u="none" strike="noStrike" cap="none" spc="0" normalizeH="0" baseline="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: </a:t>
            </a:r>
            <a:r>
              <a:rPr kumimoji="0" lang="zh-CN" altLang="en-US" sz="1800" b="0" i="0" u="none" strike="noStrike" cap="none" spc="0" normalizeH="0" baseline="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控制</a:t>
            </a:r>
            <a:r>
              <a:rPr kumimoji="0" lang="en-US" altLang="zh-CN" sz="1800" b="0" i="0" u="none" strike="noStrike" cap="none" spc="0" normalizeH="0" baseline="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/</a:t>
            </a:r>
            <a:r>
              <a:rPr kumimoji="0" lang="zh-CN" altLang="en-US" sz="1800" b="0" i="0" u="none" strike="noStrike" cap="none" spc="0" normalizeH="0" baseline="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管理</a:t>
            </a:r>
            <a:r>
              <a:rPr kumimoji="0" lang="en-US" altLang="zh-CN" sz="1800" b="0" i="0" u="none" strike="noStrike" cap="none" spc="0" normalizeH="0" baseline="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 WasmCloud </a:t>
            </a:r>
            <a:r>
              <a:rPr kumimoji="0" lang="zh-CN" altLang="en-US" sz="1800" b="0" i="0" u="none" strike="noStrike" cap="none" spc="0" normalizeH="0" baseline="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资源的命令行工具</a:t>
            </a:r>
            <a:endParaRPr kumimoji="0" lang="zh-CN" altLang="en-US" sz="1800" b="0" i="0" u="none" strike="noStrike" cap="none" spc="0" normalizeH="0" baseline="0" dirty="0" err="1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+mn-ea"/>
            </a:endParaRPr>
          </a:p>
          <a:p>
            <a:pPr>
              <a:lnSpc>
                <a:spcPct val="120000"/>
              </a:lnSpc>
              <a:defRPr sz="3400" spc="68">
                <a:solidFill>
                  <a:srgbClr val="FF6A00"/>
                </a:solidFill>
                <a:latin typeface="Alibaba PuHuiTi R"/>
                <a:ea typeface="Alibaba PuHuiTi R"/>
                <a:cs typeface="Alibaba PuHuiTi R"/>
                <a:sym typeface="Alibaba PuHuiTi"/>
              </a:defRPr>
            </a:pPr>
            <a:r>
              <a:rPr kumimoji="0" lang="en-US" altLang="zh-CN" sz="1800" b="1" i="0" u="none" strike="noStrike" cap="none" spc="0" normalizeH="0" baseline="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WasmCloud Host</a:t>
            </a:r>
            <a:r>
              <a:rPr kumimoji="0" lang="zh-CN" altLang="en-US" sz="1800" b="0" i="0" u="none" strike="noStrike" cap="none" spc="0" normalizeH="0" baseline="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：运行</a:t>
            </a:r>
            <a:r>
              <a:rPr kumimoji="0" lang="en-US" altLang="zh-CN" sz="1800" b="0" i="0" u="none" strike="noStrike" cap="none" spc="0" normalizeH="0" baseline="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 Wasm </a:t>
            </a:r>
            <a:r>
              <a:rPr kumimoji="0" lang="zh-CN" altLang="en-US" sz="1800" b="0" i="0" u="none" strike="noStrike" cap="none" spc="0" normalizeH="0" baseline="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模块，与功能二进制命令</a:t>
            </a:r>
            <a:endParaRPr kumimoji="0" lang="zh-CN" altLang="en-US" sz="1800" b="0" i="0" u="none" strike="noStrike" cap="none" spc="0" normalizeH="0" baseline="0" dirty="0" err="1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+mn-ea"/>
            </a:endParaRPr>
          </a:p>
          <a:p>
            <a:pPr>
              <a:lnSpc>
                <a:spcPct val="120000"/>
              </a:lnSpc>
              <a:defRPr sz="3400" spc="68">
                <a:solidFill>
                  <a:srgbClr val="FF6A00"/>
                </a:solidFill>
                <a:latin typeface="Alibaba PuHuiTi R"/>
                <a:ea typeface="Alibaba PuHuiTi R"/>
                <a:cs typeface="Alibaba PuHuiTi R"/>
                <a:sym typeface="Alibaba PuHuiTi"/>
              </a:defRPr>
            </a:pPr>
            <a:r>
              <a:rPr kumimoji="0" lang="en-US" altLang="zh-CN" sz="1800" b="1" i="0" u="none" strike="noStrike" cap="none" spc="0" normalizeH="0" baseline="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NATS</a:t>
            </a:r>
            <a:r>
              <a:rPr kumimoji="0" lang="zh-CN" altLang="en-US" sz="1800" b="0" i="0" u="none" strike="noStrike" cap="none" spc="0" normalizeH="0" baseline="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：</a:t>
            </a:r>
            <a:r>
              <a:rPr kumimoji="0" lang="en-US" altLang="zh-CN" sz="1800" b="0" i="0" u="none" strike="noStrike" cap="none" spc="0" normalizeH="0" baseline="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WasmCloud </a:t>
            </a:r>
            <a:r>
              <a:rPr kumimoji="0" lang="zh-CN" altLang="en-US" sz="1800" b="0" i="0" u="none" strike="noStrike" cap="none" spc="0" normalizeH="0" baseline="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核心中枢，</a:t>
            </a:r>
            <a:r>
              <a:rPr kumimoji="0" lang="en-US" altLang="zh-CN" sz="1800" b="0" i="0" u="none" strike="noStrike" cap="none" spc="0" normalizeH="0" baseline="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Host </a:t>
            </a:r>
            <a:r>
              <a:rPr kumimoji="0" lang="zh-CN" altLang="en-US" sz="1800" b="0" i="0" u="none" strike="noStrike" cap="none" spc="0" normalizeH="0" baseline="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的资源控制与</a:t>
            </a:r>
            <a:r>
              <a:rPr kumimoji="0" lang="en-US" altLang="zh-CN" sz="1800" b="0" i="0" u="none" strike="noStrike" cap="none" spc="0" normalizeH="0" baseline="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 Actor &amp; Provider </a:t>
            </a:r>
            <a:r>
              <a:rPr kumimoji="0" lang="zh-CN" altLang="en-US" sz="1800" b="0" i="0" u="none" strike="noStrike" cap="none" spc="0" normalizeH="0" baseline="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通信</a:t>
            </a:r>
            <a:endParaRPr kumimoji="0" lang="zh-CN" altLang="en-US" sz="1800" b="0" i="0" u="none" strike="noStrike" cap="none" spc="0" normalizeH="0" baseline="0" dirty="0" err="1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5665" y="1777365"/>
            <a:ext cx="5077460" cy="338899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49275" y="3161665"/>
            <a:ext cx="2956560" cy="113855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noAutofit/>
          </a:bodyPr>
          <a:p>
            <a:pPr>
              <a:lnSpc>
                <a:spcPct val="120000"/>
              </a:lnSpc>
              <a:defRPr sz="3400" spc="68">
                <a:solidFill>
                  <a:srgbClr val="FF6A00"/>
                </a:solidFill>
                <a:latin typeface="Alibaba PuHuiTi R"/>
                <a:ea typeface="Alibaba PuHuiTi R"/>
                <a:cs typeface="Alibaba PuHuiTi R"/>
                <a:sym typeface="Alibaba PuHuiTi"/>
              </a:defRPr>
            </a:pPr>
            <a:r>
              <a:rPr kumimoji="0" lang="en-US" altLang="zh-CN" sz="1800" b="1" i="0" u="none" strike="noStrike" cap="none" spc="0" normalizeH="0" baseline="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Actor</a:t>
            </a:r>
            <a:r>
              <a:rPr kumimoji="0" lang="en-US" altLang="zh-CN" sz="1800" b="0" i="0" u="none" strike="noStrike" cap="none" spc="0" normalizeH="0" baseline="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: Wasm </a:t>
            </a:r>
            <a:r>
              <a:rPr kumimoji="0" lang="zh-CN" altLang="en-US" sz="1800" b="0" i="0" u="none" strike="noStrike" cap="none" spc="0" normalizeH="0" baseline="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模块</a:t>
            </a:r>
            <a:endParaRPr kumimoji="0" lang="zh-CN" altLang="en-US" sz="1800" b="0" i="0" u="none" strike="noStrike" cap="none" spc="0" normalizeH="0" baseline="0" dirty="0" err="1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+mn-ea"/>
            </a:endParaRPr>
          </a:p>
          <a:p>
            <a:pPr>
              <a:lnSpc>
                <a:spcPct val="120000"/>
              </a:lnSpc>
              <a:defRPr sz="3400" spc="68">
                <a:solidFill>
                  <a:srgbClr val="FF6A00"/>
                </a:solidFill>
                <a:latin typeface="Alibaba PuHuiTi R"/>
                <a:ea typeface="Alibaba PuHuiTi R"/>
                <a:cs typeface="Alibaba PuHuiTi R"/>
                <a:sym typeface="Alibaba PuHuiTi"/>
              </a:defRPr>
            </a:pPr>
            <a:endParaRPr kumimoji="0" lang="zh-CN" altLang="en-US" sz="1800" b="0" i="0" u="none" strike="noStrike" cap="none" spc="0" normalizeH="0" baseline="0" dirty="0" err="1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+mn-ea"/>
            </a:endParaRPr>
          </a:p>
          <a:p>
            <a:pPr>
              <a:lnSpc>
                <a:spcPct val="120000"/>
              </a:lnSpc>
              <a:defRPr sz="3400" spc="68">
                <a:solidFill>
                  <a:srgbClr val="FF6A00"/>
                </a:solidFill>
                <a:latin typeface="Alibaba PuHuiTi R"/>
                <a:ea typeface="Alibaba PuHuiTi R"/>
                <a:cs typeface="Alibaba PuHuiTi R"/>
                <a:sym typeface="Alibaba PuHuiTi"/>
              </a:defRPr>
            </a:pPr>
            <a:r>
              <a:rPr kumimoji="0" lang="en-US" altLang="zh-CN" sz="1800" b="1" i="0" u="none" strike="noStrike" cap="none" spc="0" normalizeH="0" baseline="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Cap Provider</a:t>
            </a:r>
            <a:r>
              <a:rPr kumimoji="0" lang="en-US" altLang="zh-CN" sz="1800" b="0" i="0" u="none" strike="noStrike" cap="none" spc="0" normalizeH="0" baseline="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: </a:t>
            </a:r>
            <a:r>
              <a:rPr kumimoji="0" lang="zh-CN" altLang="en-US" sz="1800" b="0" i="0" u="none" strike="noStrike" cap="none" spc="0" normalizeH="0" baseline="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为</a:t>
            </a:r>
            <a:r>
              <a:rPr kumimoji="0" lang="en-US" altLang="zh-CN" sz="1800" b="0" i="0" u="none" strike="noStrike" cap="none" spc="0" normalizeH="0" baseline="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 Wasm </a:t>
            </a:r>
            <a:r>
              <a:rPr kumimoji="0" lang="zh-CN" altLang="en-US" sz="1800" b="0" i="0" u="none" strike="noStrike" cap="none" spc="0" normalizeH="0" baseline="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模块提供灵活的系统</a:t>
            </a:r>
            <a:r>
              <a:rPr kumimoji="0" lang="en-US" altLang="zh-CN" sz="1800" b="0" i="0" u="none" strike="noStrike" cap="none" spc="0" normalizeH="0" baseline="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/</a:t>
            </a:r>
            <a:r>
              <a:rPr kumimoji="0" lang="zh-CN" altLang="en-US" sz="1800" b="0" i="0" u="none" strike="noStrike" cap="none" spc="0" normalizeH="0" baseline="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额外功能</a:t>
            </a:r>
            <a:endParaRPr kumimoji="0" lang="zh-CN" altLang="en-US" sz="1800" b="0" i="0" u="none" strike="noStrike" cap="none" spc="0" normalizeH="0" baseline="0" dirty="0" err="1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+mn-ea"/>
            </a:endParaRPr>
          </a:p>
          <a:p>
            <a:pPr>
              <a:lnSpc>
                <a:spcPct val="120000"/>
              </a:lnSpc>
              <a:defRPr sz="3400" spc="68">
                <a:solidFill>
                  <a:srgbClr val="FF6A00"/>
                </a:solidFill>
                <a:latin typeface="Alibaba PuHuiTi R"/>
                <a:ea typeface="Alibaba PuHuiTi R"/>
                <a:cs typeface="Alibaba PuHuiTi R"/>
                <a:sym typeface="Alibaba PuHuiTi"/>
              </a:defRPr>
            </a:pPr>
            <a:r>
              <a:rPr kumimoji="0" lang="en-US" altLang="zh-CN" sz="1800" b="0" i="0" u="none" strike="noStrike" cap="none" spc="0" normalizeH="0" baseline="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 </a:t>
            </a:r>
            <a:endParaRPr kumimoji="0" lang="en-US" altLang="zh-CN" sz="1800" b="0" i="0" u="none" strike="noStrike" cap="none" spc="0" normalizeH="0" baseline="0" dirty="0" err="1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+mn-ea"/>
            </a:endParaRPr>
          </a:p>
          <a:p>
            <a:pPr>
              <a:lnSpc>
                <a:spcPct val="120000"/>
              </a:lnSpc>
              <a:defRPr sz="3400" spc="68">
                <a:solidFill>
                  <a:srgbClr val="FF6A00"/>
                </a:solidFill>
                <a:latin typeface="Alibaba PuHuiTi R"/>
                <a:ea typeface="Alibaba PuHuiTi R"/>
                <a:cs typeface="Alibaba PuHuiTi R"/>
                <a:sym typeface="Alibaba PuHuiTi"/>
              </a:defRPr>
            </a:pPr>
            <a:r>
              <a:rPr kumimoji="0" lang="en-US" altLang="zh-CN" sz="1800" b="1" i="0" u="none" strike="noStrike" cap="none" spc="0" normalizeH="0" baseline="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Link</a:t>
            </a:r>
            <a:r>
              <a:rPr kumimoji="0" lang="zh-CN" altLang="en-US" sz="1800" b="0" i="0" u="none" strike="noStrike" cap="none" spc="0" normalizeH="0" baseline="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：关联</a:t>
            </a:r>
            <a:r>
              <a:rPr kumimoji="0" lang="en-US" altLang="zh-CN" sz="1800" b="0" i="0" u="none" strike="noStrike" cap="none" spc="0" normalizeH="0" baseline="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 Actor </a:t>
            </a:r>
            <a:r>
              <a:rPr kumimoji="0" lang="zh-CN" altLang="en-US" sz="1800" b="0" i="0" u="none" strike="noStrike" cap="none" spc="0" normalizeH="0" baseline="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与</a:t>
            </a:r>
            <a:r>
              <a:rPr kumimoji="0" lang="en-US" altLang="zh-CN" sz="1800" b="0" i="0" u="none" strike="noStrike" cap="none" spc="0" normalizeH="0" baseline="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 Provider</a:t>
            </a:r>
            <a:endParaRPr kumimoji="0" lang="en-US" altLang="zh-CN" sz="1800" b="0" i="0" u="none" strike="noStrike" cap="none" spc="0" normalizeH="0" baseline="0" dirty="0" err="1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+mn-e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业务</a:t>
            </a:r>
            <a:r>
              <a:rPr lang="zh-CN" altLang="en-US"/>
              <a:t>代码松耦合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820545" y="1908175"/>
            <a:ext cx="9226550" cy="109664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noAutofit/>
          </a:bodyPr>
          <a:p>
            <a:pPr>
              <a:lnSpc>
                <a:spcPct val="120000"/>
              </a:lnSpc>
              <a:defRPr sz="3400" spc="68">
                <a:solidFill>
                  <a:srgbClr val="FF6A00"/>
                </a:solidFill>
                <a:latin typeface="Alibaba PuHuiTi R"/>
                <a:ea typeface="Alibaba PuHuiTi R"/>
                <a:cs typeface="Alibaba PuHuiTi R"/>
                <a:sym typeface="Alibaba PuHuiTi"/>
              </a:defRPr>
            </a:pPr>
            <a:r>
              <a:rPr kumimoji="0" lang="en-US" altLang="zh-CN" sz="2400" b="0" i="0" u="none" strike="noStrike" cap="none" spc="0" normalizeH="0" baseline="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WasmCloud </a:t>
            </a:r>
            <a:r>
              <a:rPr kumimoji="0" lang="zh-CN" altLang="en-US" sz="2400" b="0" i="0" u="none" strike="noStrike" cap="none" spc="0" normalizeH="0" baseline="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最新的运行时兼容了</a:t>
            </a:r>
            <a:r>
              <a:rPr kumimoji="0" lang="en-US" altLang="zh-CN" sz="2400" b="0" i="0" u="none" strike="noStrike" cap="none" spc="0" normalizeH="0" baseline="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 Component Model</a:t>
            </a:r>
            <a:r>
              <a:rPr kumimoji="0" lang="zh-CN" altLang="en-US" sz="2400" b="0" i="0" u="none" strike="noStrike" cap="none" spc="0" normalizeH="0" baseline="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，未来可以利用</a:t>
            </a:r>
            <a:r>
              <a:rPr kumimoji="0" lang="en-US" altLang="zh-CN" sz="2400" b="0" i="0" u="none" strike="noStrike" cap="none" spc="0" normalizeH="0" baseline="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 Component Model </a:t>
            </a:r>
            <a:r>
              <a:rPr kumimoji="0" lang="zh-CN" altLang="en-US" sz="2400" b="0" i="0" u="none" strike="noStrike" cap="none" spc="0" normalizeH="0" baseline="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将</a:t>
            </a:r>
            <a:r>
              <a:rPr kumimoji="0" lang="en-US" altLang="zh-CN" sz="2400" b="0" i="0" u="none" strike="noStrike" cap="none" spc="0" normalizeH="0" baseline="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 Wasm </a:t>
            </a:r>
            <a:r>
              <a:rPr kumimoji="0" lang="zh-CN" altLang="en-US" sz="2400" b="0" i="0" u="none" strike="noStrike" cap="none" spc="0" normalizeH="0" baseline="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业务组装为</a:t>
            </a:r>
            <a:r>
              <a:rPr kumimoji="0" lang="en-US" altLang="zh-CN" sz="2400" b="0" i="0" u="none" strike="noStrike" cap="none" spc="0" normalizeH="0" baseline="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 Actor</a:t>
            </a:r>
            <a:endParaRPr kumimoji="0" lang="en-US" altLang="zh-CN" sz="2400" b="0" i="0" u="none" strike="noStrike" cap="none" spc="0" normalizeH="0" baseline="0" dirty="0" err="1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+mn-ea"/>
            </a:endParaRPr>
          </a:p>
        </p:txBody>
      </p:sp>
      <p:pic>
        <p:nvPicPr>
          <p:cNvPr id="8" name="图片 7" descr="Untitled (1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99680" y="3221990"/>
            <a:ext cx="3961130" cy="2843530"/>
          </a:xfrm>
          <a:prstGeom prst="rect">
            <a:avLst/>
          </a:prstGeom>
        </p:spPr>
      </p:pic>
      <p:pic>
        <p:nvPicPr>
          <p:cNvPr id="9" name="图片 8" descr="Untitled (10)"/>
          <p:cNvPicPr>
            <a:picLocks noChangeAspect="1"/>
          </p:cNvPicPr>
          <p:nvPr/>
        </p:nvPicPr>
        <p:blipFill>
          <a:blip r:embed="rId2"/>
          <a:srcRect t="7493" b="10462"/>
          <a:stretch>
            <a:fillRect/>
          </a:stretch>
        </p:blipFill>
        <p:spPr>
          <a:xfrm>
            <a:off x="558165" y="3446145"/>
            <a:ext cx="6848475" cy="239458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功能动态扩展性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176135" y="2332355"/>
            <a:ext cx="4177665" cy="109664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noAutofit/>
          </a:bodyPr>
          <a:p>
            <a:pPr>
              <a:lnSpc>
                <a:spcPct val="120000"/>
              </a:lnSpc>
              <a:defRPr sz="3400" spc="68">
                <a:solidFill>
                  <a:srgbClr val="FF6A00"/>
                </a:solidFill>
                <a:latin typeface="Alibaba PuHuiTi R"/>
                <a:ea typeface="Alibaba PuHuiTi R"/>
                <a:cs typeface="Alibaba PuHuiTi R"/>
                <a:sym typeface="Alibaba PuHuiTi"/>
              </a:defRPr>
            </a:pPr>
            <a:r>
              <a:rPr kumimoji="0" lang="en-US" altLang="zh-CN" sz="1800" b="0" i="0" u="none" strike="noStrike" cap="none" spc="0" normalizeH="0" baseline="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Provider </a:t>
            </a:r>
            <a:r>
              <a:rPr kumimoji="0" lang="zh-CN" altLang="en-US" sz="1800" b="0" i="0" u="none" strike="noStrike" cap="none" spc="0" normalizeH="0" baseline="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由</a:t>
            </a:r>
            <a:r>
              <a:rPr kumimoji="0" lang="en-US" altLang="zh-CN" sz="1800" b="0" i="0" u="none" strike="noStrike" cap="none" spc="0" normalizeH="0" baseline="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 Host </a:t>
            </a:r>
            <a:r>
              <a:rPr kumimoji="0" lang="zh-CN" altLang="en-US" sz="1800" b="0" i="0" u="none" strike="noStrike" cap="none" spc="0" normalizeH="0" baseline="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以</a:t>
            </a:r>
            <a:r>
              <a:rPr kumimoji="0" lang="en-US" altLang="zh-CN" sz="1800" b="0" i="0" u="none" strike="noStrike" cap="none" spc="0" normalizeH="0" baseline="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 </a:t>
            </a:r>
            <a:r>
              <a:rPr kumimoji="0" lang="zh-CN" altLang="en-US" sz="1800" b="1" i="0" u="none" strike="noStrike" cap="none" spc="0" normalizeH="0" baseline="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子进程</a:t>
            </a:r>
            <a:r>
              <a:rPr kumimoji="0" lang="en-US" altLang="zh-CN" sz="1800" b="0" i="0" u="none" strike="noStrike" cap="none" spc="0" normalizeH="0" baseline="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 </a:t>
            </a:r>
            <a:r>
              <a:rPr kumimoji="0" lang="zh-CN" altLang="en-US" sz="1800" b="0" i="0" u="none" strike="noStrike" cap="none" spc="0" normalizeH="0" baseline="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来启动，</a:t>
            </a:r>
            <a:r>
              <a:rPr kumimoji="0" lang="en-US" altLang="zh-CN" sz="1800" b="0" i="0" u="none" strike="noStrike" cap="none" spc="0" normalizeH="0" baseline="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Provider </a:t>
            </a:r>
            <a:r>
              <a:rPr kumimoji="0" lang="zh-CN" altLang="en-US" sz="1800" b="0" i="0" u="none" strike="noStrike" cap="none" spc="0" normalizeH="0" baseline="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启动后监听</a:t>
            </a:r>
            <a:r>
              <a:rPr kumimoji="0" lang="en-US" altLang="zh-CN" sz="1800" b="0" i="0" u="none" strike="noStrike" cap="none" spc="0" normalizeH="0" baseline="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 NATS </a:t>
            </a:r>
            <a:r>
              <a:rPr kumimoji="0" lang="zh-CN" altLang="en-US" sz="1800" b="0" i="0" u="none" strike="noStrike" cap="none" spc="0" normalizeH="0" baseline="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中</a:t>
            </a:r>
            <a:r>
              <a:rPr kumimoji="0" lang="en-US" altLang="zh-CN" sz="1800" b="0" i="0" u="none" strike="noStrike" cap="none" spc="0" normalizeH="0" baseline="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 Link </a:t>
            </a:r>
            <a:r>
              <a:rPr kumimoji="0" lang="zh-CN" altLang="en-US" sz="1800" b="0" i="0" u="none" strike="noStrike" cap="none" spc="0" normalizeH="0" baseline="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的创建与调用请求</a:t>
            </a:r>
            <a:endParaRPr kumimoji="0" lang="zh-CN" altLang="en-US" sz="1800" b="0" i="0" u="none" strike="noStrike" cap="none" spc="0" normalizeH="0" baseline="0" dirty="0" err="1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8215" y="2379980"/>
            <a:ext cx="5610225" cy="326263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167880" y="3547110"/>
            <a:ext cx="4177665" cy="10979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p>
            <a:pPr>
              <a:lnSpc>
                <a:spcPct val="120000"/>
              </a:lnSpc>
              <a:defRPr sz="3400" spc="68">
                <a:solidFill>
                  <a:srgbClr val="FF6A00"/>
                </a:solidFill>
                <a:latin typeface="Alibaba PuHuiTi R"/>
                <a:ea typeface="Alibaba PuHuiTi R"/>
                <a:cs typeface="Alibaba PuHuiTi R"/>
                <a:sym typeface="Alibaba PuHuiTi"/>
              </a:defRPr>
            </a:pPr>
            <a:r>
              <a:rPr kumimoji="0" lang="en-US" altLang="zh-CN" sz="1800" b="0" i="0" u="none" strike="noStrike" cap="none" spc="0" normalizeH="0" baseline="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Provider </a:t>
            </a:r>
            <a:r>
              <a:rPr kumimoji="0" lang="zh-CN" altLang="en-US" sz="1800" b="0" i="0" u="none" strike="noStrike" cap="none" spc="0" normalizeH="0" baseline="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和</a:t>
            </a:r>
            <a:r>
              <a:rPr kumimoji="0" lang="en-US" altLang="zh-CN" sz="1800" b="0" i="0" u="none" strike="noStrike" cap="none" spc="0" normalizeH="0" baseline="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 Actor </a:t>
            </a:r>
            <a:r>
              <a:rPr kumimoji="0" lang="zh-CN" altLang="en-US" sz="1800" b="0" i="0" u="none" strike="noStrike" cap="none" spc="0" normalizeH="0" baseline="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通过</a:t>
            </a:r>
            <a:r>
              <a:rPr kumimoji="0" lang="en-US" altLang="zh-CN" sz="1800" b="0" i="0" u="none" strike="noStrike" cap="none" spc="0" normalizeH="0" baseline="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 contract </a:t>
            </a:r>
            <a:r>
              <a:rPr kumimoji="0" lang="zh-CN" altLang="en-US" sz="1800" b="0" i="0" u="none" strike="noStrike" cap="none" spc="0" normalizeH="0" baseline="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来约定调用方法，</a:t>
            </a:r>
            <a:r>
              <a:rPr kumimoji="0" lang="en-US" altLang="zh-CN" sz="1800" b="0" i="0" u="none" strike="noStrike" cap="none" spc="0" normalizeH="0" baseline="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contract </a:t>
            </a:r>
            <a:r>
              <a:rPr kumimoji="0" lang="zh-CN" altLang="en-US" sz="1800" b="0" i="0" u="none" strike="noStrike" cap="none" spc="0" normalizeH="0" baseline="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在代码中为</a:t>
            </a:r>
            <a:r>
              <a:rPr kumimoji="0" lang="en-US" altLang="zh-CN" sz="1800" b="0" i="0" u="none" strike="noStrike" cap="none" spc="0" normalizeH="0" baseline="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 WIT </a:t>
            </a:r>
            <a:r>
              <a:rPr kumimoji="0" lang="zh-CN" altLang="en-US" sz="1800" b="0" i="0" u="none" strike="noStrike" cap="none" spc="0" normalizeH="0" baseline="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接口</a:t>
            </a:r>
            <a:endParaRPr kumimoji="0" lang="zh-CN" altLang="en-US" sz="1800" b="0" i="0" u="none" strike="noStrike" cap="none" spc="0" normalizeH="0" baseline="0" dirty="0" err="1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176135" y="4763135"/>
            <a:ext cx="4185920" cy="76581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p>
            <a:pPr>
              <a:lnSpc>
                <a:spcPct val="120000"/>
              </a:lnSpc>
              <a:defRPr sz="3400" spc="68">
                <a:solidFill>
                  <a:srgbClr val="FF6A00"/>
                </a:solidFill>
                <a:latin typeface="Alibaba PuHuiTi R"/>
                <a:ea typeface="Alibaba PuHuiTi R"/>
                <a:cs typeface="Alibaba PuHuiTi R"/>
                <a:sym typeface="Alibaba PuHuiTi"/>
              </a:defRPr>
            </a:pPr>
            <a:r>
              <a:rPr kumimoji="0" lang="en-US" altLang="zh-CN" sz="1800" b="0" i="0" u="none" strike="noStrike" cap="none" spc="0" normalizeH="0" baseline="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Link </a:t>
            </a:r>
            <a:r>
              <a:rPr kumimoji="0" lang="zh-CN" altLang="en-US" sz="1800" b="0" i="0" u="none" strike="noStrike" cap="none" spc="0" normalizeH="0" baseline="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通过</a:t>
            </a:r>
            <a:r>
              <a:rPr kumimoji="0" lang="en-US" altLang="zh-CN" sz="1800" b="0" i="0" u="none" strike="noStrike" cap="none" spc="0" normalizeH="0" baseline="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 ID </a:t>
            </a:r>
            <a:r>
              <a:rPr kumimoji="0" lang="zh-CN" altLang="en-US" sz="1800" b="0" i="0" u="none" strike="noStrike" cap="none" spc="0" normalizeH="0" baseline="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和</a:t>
            </a:r>
            <a:r>
              <a:rPr kumimoji="0" lang="en-US" altLang="zh-CN" sz="1800" b="0" i="0" u="none" strike="noStrike" cap="none" spc="0" normalizeH="0" baseline="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 Contract </a:t>
            </a:r>
            <a:r>
              <a:rPr kumimoji="0" lang="zh-CN" altLang="en-US" sz="1800" b="0" i="0" u="none" strike="noStrike" cap="none" spc="0" normalizeH="0" baseline="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将</a:t>
            </a:r>
            <a:r>
              <a:rPr kumimoji="0" lang="en-US" altLang="zh-CN" sz="1800" b="0" i="0" u="none" strike="noStrike" cap="none" spc="0" normalizeH="0" baseline="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 Actor </a:t>
            </a:r>
            <a:r>
              <a:rPr kumimoji="0" lang="zh-CN" altLang="en-US" sz="1800" b="0" i="0" u="none" strike="noStrike" cap="none" spc="0" normalizeH="0" baseline="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和</a:t>
            </a:r>
            <a:r>
              <a:rPr kumimoji="0" lang="en-US" altLang="zh-CN" sz="1800" b="0" i="0" u="none" strike="noStrike" cap="none" spc="0" normalizeH="0" baseline="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 Provider </a:t>
            </a:r>
            <a:r>
              <a:rPr kumimoji="0" lang="zh-CN" altLang="en-US" sz="1800" b="0" i="0" u="none" strike="noStrike" cap="none" spc="0" normalizeH="0" baseline="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关联</a:t>
            </a:r>
            <a:endParaRPr kumimoji="0" lang="zh-CN" altLang="en-US" sz="1800" b="0" i="0" u="none" strike="noStrike" cap="none" spc="0" normalizeH="0" baseline="0" dirty="0" err="1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+mn-e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基于</a:t>
            </a:r>
            <a:r>
              <a:rPr lang="en-US" altLang="zh-CN"/>
              <a:t> NATS </a:t>
            </a:r>
            <a:r>
              <a:rPr lang="zh-CN" altLang="en-US"/>
              <a:t>的全球</a:t>
            </a:r>
            <a:r>
              <a:rPr lang="zh-CN" altLang="en-US"/>
              <a:t>接入</a:t>
            </a:r>
            <a:endParaRPr lang="zh-CN" altLang="en-US"/>
          </a:p>
        </p:txBody>
      </p:sp>
      <p:pic>
        <p:nvPicPr>
          <p:cNvPr id="5" name="图片 4" descr="企业微信截图_ecec45c5-f4e1-4b28-a821-b548d218d4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2365" y="1691005"/>
            <a:ext cx="10211435" cy="43853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255" y="1903730"/>
            <a:ext cx="5063490" cy="39598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F0E1"/>
            </a:gs>
            <a:gs pos="0">
              <a:srgbClr val="B5DEF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3"/>
          <p:cNvSpPr txBox="1"/>
          <p:nvPr/>
        </p:nvSpPr>
        <p:spPr>
          <a:xfrm>
            <a:off x="979997" y="419101"/>
            <a:ext cx="1967989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i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目录</a:t>
            </a:r>
            <a:endParaRPr lang="zh-CN" altLang="en-US" sz="4800" i="1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标题 3"/>
          <p:cNvSpPr txBox="1"/>
          <p:nvPr/>
        </p:nvSpPr>
        <p:spPr>
          <a:xfrm>
            <a:off x="979805" y="970280"/>
            <a:ext cx="2973070" cy="777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500" i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CONTENTS</a:t>
            </a:r>
            <a:endParaRPr lang="en-US" altLang="zh-CN" sz="1500" i="1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1000634" y="1697158"/>
            <a:ext cx="563054" cy="563054"/>
          </a:xfrm>
          <a:prstGeom prst="ellipse">
            <a:avLst/>
          </a:prstGeom>
          <a:solidFill>
            <a:srgbClr val="445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副标题 13"/>
          <p:cNvSpPr txBox="1"/>
          <p:nvPr/>
        </p:nvSpPr>
        <p:spPr>
          <a:xfrm>
            <a:off x="995872" y="1790901"/>
            <a:ext cx="579360" cy="41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01</a:t>
            </a:r>
            <a:endParaRPr lang="en-US" altLang="zh-CN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5" name="副标题 13"/>
          <p:cNvSpPr txBox="1"/>
          <p:nvPr/>
        </p:nvSpPr>
        <p:spPr>
          <a:xfrm>
            <a:off x="1866265" y="1736725"/>
            <a:ext cx="3507740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0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什么是</a:t>
            </a:r>
            <a:r>
              <a:rPr lang="en-US" altLang="zh-CN" sz="30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en-US" altLang="zh-CN" sz="30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WASM</a:t>
            </a:r>
            <a:endParaRPr lang="en-US" altLang="zh-CN" sz="3000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1000634" y="2442437"/>
            <a:ext cx="563054" cy="563054"/>
          </a:xfrm>
          <a:prstGeom prst="ellipse">
            <a:avLst/>
          </a:prstGeom>
          <a:solidFill>
            <a:srgbClr val="363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3" name="副标题 13"/>
          <p:cNvSpPr txBox="1"/>
          <p:nvPr/>
        </p:nvSpPr>
        <p:spPr>
          <a:xfrm>
            <a:off x="995872" y="2536180"/>
            <a:ext cx="579360" cy="41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02</a:t>
            </a:r>
            <a:endParaRPr lang="en-US" altLang="zh-CN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4" name="副标题 13"/>
          <p:cNvSpPr txBox="1"/>
          <p:nvPr/>
        </p:nvSpPr>
        <p:spPr>
          <a:xfrm>
            <a:off x="1866265" y="2482215"/>
            <a:ext cx="634047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0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WASM </a:t>
            </a:r>
            <a:r>
              <a:rPr lang="zh-CN" altLang="en-US" sz="30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运行时与应用</a:t>
            </a:r>
            <a:r>
              <a:rPr lang="zh-CN" altLang="en-US" sz="30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框架</a:t>
            </a:r>
            <a:endParaRPr lang="zh-CN" altLang="en-US" sz="3000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1000634" y="3246161"/>
            <a:ext cx="563054" cy="563054"/>
          </a:xfrm>
          <a:prstGeom prst="ellipse">
            <a:avLst/>
          </a:prstGeom>
          <a:solidFill>
            <a:srgbClr val="363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6" name="副标题 13"/>
          <p:cNvSpPr txBox="1"/>
          <p:nvPr/>
        </p:nvSpPr>
        <p:spPr>
          <a:xfrm>
            <a:off x="995872" y="3339904"/>
            <a:ext cx="579360" cy="41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buClrTx/>
              <a:buSzTx/>
              <a:buNone/>
            </a:pP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03</a:t>
            </a:r>
            <a:endParaRPr lang="en-US" altLang="zh-CN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7" name="副标题 13"/>
          <p:cNvSpPr txBox="1"/>
          <p:nvPr/>
        </p:nvSpPr>
        <p:spPr>
          <a:xfrm>
            <a:off x="1866265" y="3285490"/>
            <a:ext cx="6419850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0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与容器生态</a:t>
            </a:r>
            <a:r>
              <a:rPr lang="zh-CN" altLang="en-US" sz="30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兼容的</a:t>
            </a:r>
            <a:r>
              <a:rPr lang="en-US" altLang="zh-CN" sz="30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 WASM </a:t>
            </a:r>
            <a:r>
              <a:rPr lang="zh-CN" altLang="en-US" sz="30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沙箱</a:t>
            </a:r>
            <a:r>
              <a:rPr lang="zh-CN" altLang="en-US" sz="30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管理</a:t>
            </a:r>
            <a:endParaRPr lang="zh-CN" altLang="en-US" sz="3000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1011429" y="4049860"/>
            <a:ext cx="563054" cy="563054"/>
          </a:xfrm>
          <a:prstGeom prst="ellipse">
            <a:avLst/>
          </a:prstGeom>
          <a:solidFill>
            <a:srgbClr val="363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9" name="副标题 13"/>
          <p:cNvSpPr txBox="1"/>
          <p:nvPr/>
        </p:nvSpPr>
        <p:spPr>
          <a:xfrm>
            <a:off x="1006667" y="4143603"/>
            <a:ext cx="579360" cy="41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buClrTx/>
              <a:buSzTx/>
              <a:buNone/>
            </a:pP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04</a:t>
            </a:r>
            <a:endParaRPr lang="en-US" altLang="zh-CN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0" name="副标题 13"/>
          <p:cNvSpPr txBox="1"/>
          <p:nvPr/>
        </p:nvSpPr>
        <p:spPr>
          <a:xfrm>
            <a:off x="1866265" y="4088765"/>
            <a:ext cx="6341110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>
              <a:buClrTx/>
              <a:buSzTx/>
              <a:buNone/>
            </a:pPr>
            <a:r>
              <a:rPr lang="en-US" altLang="zh-CN" sz="30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WasmCloud</a:t>
            </a:r>
            <a:r>
              <a:rPr lang="zh-CN" altLang="en-US" sz="30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：分布式管理</a:t>
            </a:r>
            <a:r>
              <a:rPr lang="en-US" altLang="zh-CN" sz="30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 WASM </a:t>
            </a:r>
            <a:endParaRPr lang="en-US" altLang="zh-CN" sz="3000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椭圆 14"/>
          <p:cNvSpPr/>
          <p:nvPr>
            <p:custDataLst>
              <p:tags r:id="rId1"/>
            </p:custDataLst>
          </p:nvPr>
        </p:nvSpPr>
        <p:spPr>
          <a:xfrm rot="15300000">
            <a:off x="13926820" y="2637155"/>
            <a:ext cx="220345" cy="220345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011429" y="4853135"/>
            <a:ext cx="563054" cy="563054"/>
          </a:xfrm>
          <a:prstGeom prst="ellipse">
            <a:avLst/>
          </a:prstGeom>
          <a:solidFill>
            <a:srgbClr val="363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副标题 13"/>
          <p:cNvSpPr txBox="1"/>
          <p:nvPr/>
        </p:nvSpPr>
        <p:spPr>
          <a:xfrm>
            <a:off x="1006667" y="4946878"/>
            <a:ext cx="579360" cy="41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buClrTx/>
              <a:buSzTx/>
              <a:buNone/>
            </a:pP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05</a:t>
            </a:r>
            <a:endParaRPr lang="en-US" altLang="zh-CN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副标题 13"/>
          <p:cNvSpPr txBox="1"/>
          <p:nvPr/>
        </p:nvSpPr>
        <p:spPr>
          <a:xfrm>
            <a:off x="1866265" y="4892040"/>
            <a:ext cx="698690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>
              <a:buClrTx/>
              <a:buSzTx/>
              <a:buNone/>
            </a:pPr>
            <a:r>
              <a:rPr lang="en-US" altLang="zh-CN" sz="30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Kubernetes Native &amp; WASM </a:t>
            </a:r>
            <a:r>
              <a:rPr lang="en-US" altLang="zh-CN" sz="30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Native</a:t>
            </a:r>
            <a:endParaRPr lang="en-US" altLang="zh-CN" sz="3000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016509" y="5715465"/>
            <a:ext cx="563054" cy="563054"/>
          </a:xfrm>
          <a:prstGeom prst="ellipse">
            <a:avLst/>
          </a:prstGeom>
          <a:solidFill>
            <a:srgbClr val="363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副标题 13"/>
          <p:cNvSpPr txBox="1"/>
          <p:nvPr/>
        </p:nvSpPr>
        <p:spPr>
          <a:xfrm>
            <a:off x="1011747" y="5809208"/>
            <a:ext cx="579360" cy="41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buClrTx/>
              <a:buSzTx/>
              <a:buNone/>
            </a:pP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05</a:t>
            </a:r>
            <a:endParaRPr lang="en-US" altLang="zh-CN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" name="副标题 13"/>
          <p:cNvSpPr txBox="1"/>
          <p:nvPr/>
        </p:nvSpPr>
        <p:spPr>
          <a:xfrm>
            <a:off x="1871345" y="5754370"/>
            <a:ext cx="698690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>
              <a:buClrTx/>
              <a:buSzTx/>
              <a:buNone/>
            </a:pPr>
            <a:r>
              <a:rPr lang="zh-CN" altLang="en-US" sz="30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总结</a:t>
            </a:r>
            <a:endParaRPr lang="zh-CN" altLang="en-US" sz="3000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基于</a:t>
            </a:r>
            <a:r>
              <a:rPr lang="en-US" altLang="zh-CN"/>
              <a:t> WasmCloud </a:t>
            </a:r>
            <a:r>
              <a:rPr lang="zh-CN" altLang="en-US"/>
              <a:t>的轻量化世界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0340" y="1912620"/>
            <a:ext cx="7656830" cy="418211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2191385" y="1525270"/>
            <a:ext cx="7809865" cy="4300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20000"/>
              </a:lnSpc>
              <a:defRPr sz="3400" spc="68">
                <a:solidFill>
                  <a:srgbClr val="FF6A00"/>
                </a:solidFill>
                <a:latin typeface="Alibaba PuHuiTi R"/>
                <a:ea typeface="Alibaba PuHuiTi R"/>
                <a:cs typeface="Alibaba PuHuiTi R"/>
                <a:sym typeface="Alibaba PuHuiTi"/>
              </a:defRPr>
            </a:pPr>
            <a:r>
              <a:rPr lang="en-US" altLang="zh-CN" sz="360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W</a:t>
            </a:r>
            <a:r>
              <a:rPr lang="en-US" altLang="zh-CN" sz="360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asmCloud is</a:t>
            </a:r>
            <a:endParaRPr lang="zh-CN" altLang="en-US" sz="3600" dirty="0" err="1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+mn-ea"/>
            </a:endParaRPr>
          </a:p>
          <a:p>
            <a:pPr>
              <a:lnSpc>
                <a:spcPct val="120000"/>
              </a:lnSpc>
              <a:defRPr sz="3400" spc="68">
                <a:solidFill>
                  <a:srgbClr val="FF6A00"/>
                </a:solidFill>
                <a:latin typeface="Alibaba PuHuiTi R"/>
                <a:ea typeface="Alibaba PuHuiTi R"/>
                <a:cs typeface="Alibaba PuHuiTi R"/>
                <a:sym typeface="Alibaba PuHuiTi"/>
              </a:defRPr>
            </a:pPr>
            <a:endParaRPr lang="zh-CN" altLang="en-US" sz="2400" dirty="0" err="1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+mn-ea"/>
            </a:endParaRPr>
          </a:p>
          <a:p>
            <a:pPr>
              <a:lnSpc>
                <a:spcPct val="120000"/>
              </a:lnSpc>
              <a:defRPr sz="3400" spc="68">
                <a:solidFill>
                  <a:srgbClr val="FF6A00"/>
                </a:solidFill>
                <a:latin typeface="Alibaba PuHuiTi R"/>
                <a:ea typeface="Alibaba PuHuiTi R"/>
                <a:cs typeface="Alibaba PuHuiTi R"/>
                <a:sym typeface="Alibaba PuHuiTi"/>
              </a:defRPr>
            </a:pPr>
            <a:r>
              <a:rPr lang="zh-CN" altLang="en-US" sz="240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✅</a:t>
            </a:r>
            <a:r>
              <a:rPr lang="en-US" altLang="zh-CN" sz="240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 Cloud Native</a:t>
            </a:r>
            <a:endParaRPr lang="en-US" altLang="zh-CN" sz="2400" dirty="0" err="1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+mn-ea"/>
            </a:endParaRPr>
          </a:p>
          <a:p>
            <a:pPr>
              <a:lnSpc>
                <a:spcPct val="120000"/>
              </a:lnSpc>
              <a:defRPr sz="3400" spc="68">
                <a:solidFill>
                  <a:srgbClr val="FF6A00"/>
                </a:solidFill>
                <a:latin typeface="Alibaba PuHuiTi R"/>
                <a:ea typeface="Alibaba PuHuiTi R"/>
                <a:cs typeface="Alibaba PuHuiTi R"/>
                <a:sym typeface="Alibaba PuHuiTi"/>
              </a:defRPr>
            </a:pPr>
            <a:endParaRPr lang="en-US" altLang="zh-CN" sz="2400" dirty="0" err="1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+mn-ea"/>
            </a:endParaRPr>
          </a:p>
          <a:p>
            <a:pPr>
              <a:lnSpc>
                <a:spcPct val="120000"/>
              </a:lnSpc>
              <a:defRPr sz="3400" spc="68">
                <a:solidFill>
                  <a:srgbClr val="FF6A00"/>
                </a:solidFill>
                <a:latin typeface="Alibaba PuHuiTi R"/>
                <a:ea typeface="Alibaba PuHuiTi R"/>
                <a:cs typeface="Alibaba PuHuiTi R"/>
                <a:sym typeface="Alibaba PuHuiTi"/>
              </a:defRPr>
            </a:pPr>
            <a:r>
              <a:rPr lang="zh-CN" altLang="en-US" sz="240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✅</a:t>
            </a:r>
            <a:r>
              <a:rPr lang="en-US" altLang="zh-CN" sz="240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 Wasm Native</a:t>
            </a:r>
            <a:endParaRPr lang="en-US" altLang="zh-CN" sz="2400" dirty="0" err="1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+mn-ea"/>
            </a:endParaRPr>
          </a:p>
          <a:p>
            <a:pPr>
              <a:lnSpc>
                <a:spcPct val="120000"/>
              </a:lnSpc>
              <a:defRPr sz="3400" spc="68">
                <a:solidFill>
                  <a:srgbClr val="FF6A00"/>
                </a:solidFill>
                <a:latin typeface="Alibaba PuHuiTi R"/>
                <a:ea typeface="Alibaba PuHuiTi R"/>
                <a:cs typeface="Alibaba PuHuiTi R"/>
                <a:sym typeface="Alibaba PuHuiTi"/>
              </a:defRPr>
            </a:pPr>
            <a:endParaRPr lang="en-US" altLang="zh-CN" sz="2400" dirty="0" err="1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+mn-ea"/>
            </a:endParaRPr>
          </a:p>
          <a:p>
            <a:pPr>
              <a:lnSpc>
                <a:spcPct val="120000"/>
              </a:lnSpc>
              <a:defRPr sz="3400" spc="68">
                <a:solidFill>
                  <a:srgbClr val="FF6A00"/>
                </a:solidFill>
                <a:latin typeface="Alibaba PuHuiTi R"/>
                <a:ea typeface="Alibaba PuHuiTi R"/>
                <a:cs typeface="Alibaba PuHuiTi R"/>
                <a:sym typeface="Alibaba PuHuiTi"/>
              </a:defRPr>
            </a:pPr>
            <a:r>
              <a:rPr lang="en-US" altLang="zh-CN" sz="240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but</a:t>
            </a:r>
            <a:r>
              <a:rPr lang="en-US" altLang="zh-CN" sz="240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 </a:t>
            </a:r>
            <a:endParaRPr lang="en-US" altLang="zh-CN" sz="2400" dirty="0" err="1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+mn-ea"/>
            </a:endParaRPr>
          </a:p>
          <a:p>
            <a:pPr>
              <a:lnSpc>
                <a:spcPct val="120000"/>
              </a:lnSpc>
              <a:defRPr sz="3400" spc="68">
                <a:solidFill>
                  <a:srgbClr val="FF6A00"/>
                </a:solidFill>
                <a:latin typeface="Alibaba PuHuiTi R"/>
                <a:ea typeface="Alibaba PuHuiTi R"/>
                <a:cs typeface="Alibaba PuHuiTi R"/>
                <a:sym typeface="Alibaba PuHuiTi"/>
              </a:defRPr>
            </a:pPr>
            <a:endParaRPr kumimoji="0" lang="en-US" altLang="zh-CN" sz="2400" b="0" i="0" u="none" strike="noStrike" cap="none" spc="0" normalizeH="0" baseline="0" dirty="0" err="1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+mn-ea"/>
            </a:endParaRPr>
          </a:p>
          <a:p>
            <a:pPr>
              <a:lnSpc>
                <a:spcPct val="120000"/>
              </a:lnSpc>
              <a:defRPr sz="3400" spc="68">
                <a:solidFill>
                  <a:srgbClr val="FF6A00"/>
                </a:solidFill>
                <a:latin typeface="Alibaba PuHuiTi R"/>
                <a:ea typeface="Alibaba PuHuiTi R"/>
                <a:cs typeface="Alibaba PuHuiTi R"/>
                <a:sym typeface="Alibaba PuHuiTi"/>
              </a:defRPr>
            </a:pPr>
            <a:r>
              <a:rPr kumimoji="0" lang="zh-CN" altLang="en-US" sz="2400" b="0" i="0" u="none" strike="noStrike" cap="none" spc="0" normalizeH="0" baseline="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❎</a:t>
            </a:r>
            <a:r>
              <a:rPr kumimoji="0" lang="en-US" altLang="zh-CN" sz="2400" b="0" i="0" u="none" strike="noStrike" cap="none" spc="0" normalizeH="0" baseline="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 </a:t>
            </a:r>
            <a:r>
              <a:rPr lang="en-US" altLang="zh-CN" sz="240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Kubernetes Native</a:t>
            </a:r>
            <a:endParaRPr lang="en-US" altLang="zh-CN" sz="2400" dirty="0" err="1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+mn-e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850" y="1087120"/>
            <a:ext cx="12122150" cy="1325880"/>
          </a:xfrm>
        </p:spPr>
        <p:txBody>
          <a:bodyPr>
            <a:normAutofit/>
          </a:bodyPr>
          <a:p>
            <a:r>
              <a:rPr lang="en-US" altLang="zh-CN" sz="4445" dirty="0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  <a:sym typeface="+mn-ea"/>
              </a:rPr>
              <a:t>KasmCloud = Kubernetes + WasmCloud</a:t>
            </a:r>
            <a:endParaRPr lang="en-US" altLang="zh-CN" sz="4445" dirty="0">
              <a:solidFill>
                <a:srgbClr val="445185"/>
              </a:solidFill>
              <a:latin typeface="黑体" charset="0"/>
              <a:ea typeface="黑体" charset="0"/>
              <a:cs typeface="黑体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96235" y="3003550"/>
            <a:ext cx="7606665" cy="256349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p>
            <a:pPr marL="285750" indent="-285750" algn="l">
              <a:buFont typeface="Arial" panose="020B0604020202090204" pitchFamily="34" charset="0"/>
              <a:buChar char="•"/>
              <a:defRPr sz="3200">
                <a:latin typeface="Alibaba PuHuiTi R"/>
                <a:ea typeface="Alibaba PuHuiTi R"/>
                <a:cs typeface="Alibaba PuHuiTi R"/>
                <a:sym typeface="Alibaba PuHuiTi"/>
              </a:defRPr>
            </a:pPr>
            <a:r>
              <a: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声明式管理</a:t>
            </a: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 Actor</a:t>
            </a:r>
            <a:r>
              <a: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，</a:t>
            </a: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Provider</a:t>
            </a:r>
            <a:r>
              <a: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，</a:t>
            </a: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Link </a:t>
            </a:r>
            <a:r>
              <a: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等资源</a:t>
            </a: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+mn-ea"/>
            </a:endParaRPr>
          </a:p>
          <a:p>
            <a:pPr marL="285750" indent="-285750" algn="l">
              <a:buFont typeface="Arial" panose="020B0604020202090204" pitchFamily="34" charset="0"/>
              <a:buChar char="•"/>
              <a:defRPr sz="3200">
                <a:latin typeface="Alibaba PuHuiTi R"/>
                <a:ea typeface="Alibaba PuHuiTi R"/>
                <a:cs typeface="Alibaba PuHuiTi R"/>
                <a:sym typeface="Alibaba PuHuiTi"/>
              </a:defRPr>
            </a:pP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+mn-ea"/>
            </a:endParaRPr>
          </a:p>
          <a:p>
            <a:pPr marL="285750" indent="-285750" algn="l">
              <a:buFont typeface="Arial" panose="020B0604020202090204" pitchFamily="34" charset="0"/>
              <a:buChar char="•"/>
              <a:defRPr sz="3200">
                <a:latin typeface="Alibaba PuHuiTi R"/>
                <a:ea typeface="Alibaba PuHuiTi R"/>
                <a:cs typeface="Alibaba PuHuiTi R"/>
                <a:sym typeface="Alibaba PuHuiTi"/>
              </a:defRPr>
            </a:pPr>
            <a:r>
              <a: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支持以</a:t>
            </a: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 Pod </a:t>
            </a:r>
            <a:r>
              <a: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形式的容器化运行</a:t>
            </a: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 Provider</a:t>
            </a:r>
            <a:endParaRPr kumimoji="0" lang="en-US" altLang="zh-CN" sz="2000" b="0" i="0" u="none" strike="noStrike" cap="none" spc="0" normalizeH="0" baseline="0" dirty="0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+mn-ea"/>
            </a:endParaRPr>
          </a:p>
          <a:p>
            <a:pPr marL="285750" indent="-285750" algn="l">
              <a:buFont typeface="Arial" panose="020B0604020202090204" pitchFamily="34" charset="0"/>
              <a:buChar char="•"/>
              <a:defRPr sz="3200">
                <a:latin typeface="Alibaba PuHuiTi R"/>
                <a:ea typeface="Alibaba PuHuiTi R"/>
                <a:cs typeface="Alibaba PuHuiTi R"/>
                <a:sym typeface="Alibaba PuHuiTi"/>
              </a:defRPr>
            </a:pPr>
            <a:endParaRPr kumimoji="0" lang="en-US" altLang="zh-CN" sz="2000" b="0" i="0" u="none" strike="noStrike" cap="none" spc="0" normalizeH="0" baseline="0" dirty="0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+mn-ea"/>
            </a:endParaRPr>
          </a:p>
          <a:p>
            <a:pPr marL="285750" indent="-285750" algn="l">
              <a:buFont typeface="Arial" panose="020B0604020202090204" pitchFamily="34" charset="0"/>
              <a:buChar char="•"/>
              <a:defRPr sz="3200">
                <a:latin typeface="Alibaba PuHuiTi R"/>
                <a:ea typeface="Alibaba PuHuiTi R"/>
                <a:cs typeface="Alibaba PuHuiTi R"/>
                <a:sym typeface="Alibaba PuHuiTi"/>
              </a:defRPr>
            </a:pPr>
            <a:r>
              <a: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用户可使用</a:t>
            </a: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 Controller </a:t>
            </a:r>
            <a:r>
              <a: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模式方便的开发高级应用，分发调度</a:t>
            </a: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 Actor </a:t>
            </a:r>
            <a:r>
              <a: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与</a:t>
            </a: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 Provider</a:t>
            </a:r>
            <a:endParaRPr kumimoji="0" lang="en-US" altLang="zh-CN" sz="2000" b="0" i="0" u="none" strike="noStrike" cap="none" spc="0" normalizeH="0" baseline="0" dirty="0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+mn-ea"/>
            </a:endParaRPr>
          </a:p>
          <a:p>
            <a:pPr marL="285750" indent="-285750" algn="l">
              <a:buFont typeface="Arial" panose="020B0604020202090204" pitchFamily="34" charset="0"/>
              <a:buChar char="•"/>
              <a:defRPr sz="3200">
                <a:latin typeface="Alibaba PuHuiTi R"/>
                <a:ea typeface="Alibaba PuHuiTi R"/>
                <a:cs typeface="Alibaba PuHuiTi R"/>
                <a:sym typeface="Alibaba PuHuiTi"/>
              </a:defRPr>
            </a:pPr>
            <a:endParaRPr kumimoji="0" lang="en-US" altLang="zh-CN" sz="2000" b="0" i="0" u="none" strike="noStrike" cap="none" spc="0" normalizeH="0" baseline="0" dirty="0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+mn-ea"/>
            </a:endParaRPr>
          </a:p>
          <a:p>
            <a:pPr marL="285750" indent="-285750" algn="l">
              <a:buFont typeface="Arial" panose="020B0604020202090204" pitchFamily="34" charset="0"/>
              <a:buChar char="•"/>
              <a:defRPr sz="3200">
                <a:latin typeface="Alibaba PuHuiTi R"/>
                <a:ea typeface="Alibaba PuHuiTi R"/>
                <a:cs typeface="Alibaba PuHuiTi R"/>
                <a:sym typeface="Alibaba PuHuiTi"/>
              </a:defRPr>
            </a:pPr>
            <a:r>
              <a: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兼容</a:t>
            </a: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 WasmCloud</a:t>
            </a:r>
            <a:endParaRPr kumimoji="0" lang="en-US" altLang="zh-CN" sz="2000" b="0" i="0" u="none" strike="noStrike" cap="none" spc="0" normalizeH="0" baseline="0" dirty="0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14060" y="5736273"/>
            <a:ext cx="4147820" cy="4089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000" b="0" i="0" u="none" strike="noStrike" cap="none" spc="0" normalizeH="0" baseline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AlibabaPuHuiTiR"/>
              </a:rPr>
              <a:t>* KasmCloud </a:t>
            </a:r>
            <a:r>
              <a:rPr kumimoji="0" lang="zh-CN" altLang="en-US" sz="2000" b="0" i="0" u="none" strike="noStrike" cap="none" spc="0" normalizeH="0" baseline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AlibabaPuHuiTiR"/>
              </a:rPr>
              <a:t>正处于开发阶段</a:t>
            </a:r>
            <a:endParaRPr kumimoji="0" lang="zh-CN" altLang="en-US" sz="2000" b="0" i="0" u="none" strike="noStrike" cap="none" spc="0" normalizeH="0" baseline="0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AlibabaPuHuiTiR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727710" y="365125"/>
            <a:ext cx="10515600" cy="1325563"/>
          </a:xfrm>
        </p:spPr>
        <p:txBody>
          <a:bodyPr/>
          <a:p>
            <a:r>
              <a:rPr lang="en-US" altLang="zh-CN"/>
              <a:t>KasmCloud: Kubernetes Native</a:t>
            </a:r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39585" y="1691005"/>
            <a:ext cx="5093970" cy="395668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27710" y="1907540"/>
            <a:ext cx="5420995" cy="317944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p>
            <a:pPr marL="171450" indent="-171450" algn="l">
              <a:buFont typeface="Arial" panose="020B0604020202090204" pitchFamily="34" charset="0"/>
              <a:buChar char="•"/>
              <a:defRPr sz="3200">
                <a:latin typeface="Alibaba PuHuiTi R"/>
                <a:ea typeface="Alibaba PuHuiTi R"/>
                <a:cs typeface="Alibaba PuHuiTi R"/>
                <a:sym typeface="Alibaba PuHuiTi"/>
              </a:defRPr>
            </a:pPr>
            <a:r>
              <a: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声明式管理</a:t>
            </a: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 WasmCloud/KasmCloud </a:t>
            </a:r>
            <a:r>
              <a: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资源</a:t>
            </a: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+mn-ea"/>
            </a:endParaRPr>
          </a:p>
          <a:p>
            <a:pPr marL="171450" indent="-171450" algn="l">
              <a:buFont typeface="Arial" panose="020B0604020202090204" pitchFamily="34" charset="0"/>
              <a:buChar char="•"/>
              <a:defRPr sz="3200">
                <a:latin typeface="Alibaba PuHuiTi R"/>
                <a:ea typeface="Alibaba PuHuiTi R"/>
                <a:cs typeface="Alibaba PuHuiTi R"/>
                <a:sym typeface="Alibaba PuHuiTi"/>
              </a:defRPr>
            </a:pPr>
            <a:endParaRPr kumimoji="0" lang="en-US" altLang="zh-CN" sz="2000" b="0" i="0" u="none" strike="noStrike" cap="none" spc="0" normalizeH="0" baseline="0" dirty="0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+mn-ea"/>
            </a:endParaRPr>
          </a:p>
          <a:p>
            <a:pPr marL="171450" indent="-171450" algn="l">
              <a:buFont typeface="Arial" panose="020B0604020202090204" pitchFamily="34" charset="0"/>
              <a:buChar char="•"/>
              <a:defRPr sz="3200">
                <a:latin typeface="Alibaba PuHuiTi R"/>
                <a:ea typeface="Alibaba PuHuiTi R"/>
                <a:cs typeface="Alibaba PuHuiTi R"/>
                <a:sym typeface="Alibaba PuHuiTi"/>
              </a:defRPr>
            </a:pPr>
            <a:r>
              <a: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使用已有的</a:t>
            </a: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 Kubernetes </a:t>
            </a:r>
            <a:r>
              <a: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平台管理</a:t>
            </a: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 KasmCloud/Wasmcloud </a:t>
            </a:r>
            <a:r>
              <a: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集群资源</a:t>
            </a: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+mn-ea"/>
            </a:endParaRPr>
          </a:p>
          <a:p>
            <a:pPr marL="171450" indent="-171450" algn="l">
              <a:buFont typeface="Arial" panose="020B0604020202090204" pitchFamily="34" charset="0"/>
              <a:buChar char="•"/>
              <a:defRPr sz="3200">
                <a:latin typeface="Alibaba PuHuiTi R"/>
                <a:ea typeface="Alibaba PuHuiTi R"/>
                <a:cs typeface="Alibaba PuHuiTi R"/>
                <a:sym typeface="Alibaba PuHuiTi"/>
              </a:defRPr>
            </a:pP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+mn-ea"/>
            </a:endParaRPr>
          </a:p>
          <a:p>
            <a:pPr marL="171450" indent="-171450" algn="l">
              <a:buFont typeface="Arial" panose="020B0604020202090204" pitchFamily="34" charset="0"/>
              <a:buChar char="•"/>
              <a:defRPr sz="3200">
                <a:latin typeface="Alibaba PuHuiTi R"/>
                <a:ea typeface="Alibaba PuHuiTi R"/>
                <a:cs typeface="Alibaba PuHuiTi R"/>
                <a:sym typeface="Alibaba PuHuiTi"/>
              </a:defRPr>
            </a:pPr>
            <a:r>
              <a: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使用</a:t>
            </a: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 Kubernetes Controller </a:t>
            </a:r>
            <a:r>
              <a: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模式开发高级调度与分发控制器</a:t>
            </a: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+mn-ea"/>
            </a:endParaRPr>
          </a:p>
          <a:p>
            <a:pPr marL="171450" indent="-171450" algn="l">
              <a:buFont typeface="Arial" panose="020B0604020202090204" pitchFamily="34" charset="0"/>
              <a:buChar char="•"/>
              <a:defRPr sz="3200">
                <a:latin typeface="Alibaba PuHuiTi R"/>
                <a:ea typeface="Alibaba PuHuiTi R"/>
                <a:cs typeface="Alibaba PuHuiTi R"/>
                <a:sym typeface="Alibaba PuHuiTi"/>
              </a:defRPr>
            </a:pP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+mn-ea"/>
            </a:endParaRPr>
          </a:p>
          <a:p>
            <a:pPr marL="171450" indent="-171450" algn="l">
              <a:buFont typeface="Arial" panose="020B0604020202090204" pitchFamily="34" charset="0"/>
              <a:buChar char="•"/>
              <a:defRPr sz="3200">
                <a:latin typeface="Alibaba PuHuiTi R"/>
                <a:ea typeface="Alibaba PuHuiTi R"/>
                <a:cs typeface="Alibaba PuHuiTi R"/>
                <a:sym typeface="Alibaba PuHuiTi"/>
              </a:defRPr>
            </a:pPr>
            <a:r>
              <a: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单个</a:t>
            </a: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 Provider </a:t>
            </a:r>
            <a:r>
              <a: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支持以容器运行，方便权限和资源控制</a:t>
            </a: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+mn-e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兼容已有</a:t>
            </a:r>
            <a:r>
              <a:rPr lang="en-US" altLang="zh-CN"/>
              <a:t> WasmCloud </a:t>
            </a:r>
            <a:r>
              <a:rPr lang="zh-CN" altLang="en-US"/>
              <a:t>集群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238250" y="2870200"/>
            <a:ext cx="4660265" cy="139255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noAutofit/>
          </a:bodyPr>
          <a:p>
            <a:pPr algn="l">
              <a:buFont typeface="Arial" panose="020B0604020202090204" pitchFamily="34" charset="0"/>
              <a:defRPr sz="3200">
                <a:latin typeface="Alibaba PuHuiTi R"/>
                <a:ea typeface="Alibaba PuHuiTi R"/>
                <a:cs typeface="Alibaba PuHuiTi R"/>
                <a:sym typeface="Alibaba PuHuiTi"/>
              </a:defRPr>
            </a:pPr>
            <a:r>
              <a:rPr kumimoji="0" lang="en-US" altLang="zh-CN" sz="2000" b="1" i="0" u="none" strike="noStrike" cap="none" spc="0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WasmCloud </a:t>
            </a:r>
            <a:r>
              <a: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平台相比</a:t>
            </a: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 </a:t>
            </a:r>
            <a:r>
              <a:rPr kumimoji="0" lang="en-US" altLang="zh-CN" sz="2000" b="1" i="0" u="none" strike="noStrike" cap="none" spc="0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KasmCloud </a:t>
            </a: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in Kubernetes </a:t>
            </a:r>
            <a:r>
              <a: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依然具有诸多优势</a:t>
            </a:r>
            <a:r>
              <a: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，例如</a:t>
            </a: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+mn-ea"/>
            </a:endParaRPr>
          </a:p>
          <a:p>
            <a:pPr algn="l">
              <a:buFont typeface="Arial" panose="020B0604020202090204" pitchFamily="34" charset="0"/>
              <a:defRPr sz="3200">
                <a:latin typeface="Alibaba PuHuiTi R"/>
                <a:ea typeface="Alibaba PuHuiTi R"/>
                <a:cs typeface="Alibaba PuHuiTi R"/>
                <a:sym typeface="Alibaba PuHuiTi"/>
              </a:defRPr>
            </a:pP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+mn-ea"/>
            </a:endParaRPr>
          </a:p>
          <a:p>
            <a:pPr marL="285750" indent="-285750" algn="l">
              <a:buFont typeface="Arial" panose="020B0604020202090204" pitchFamily="34" charset="0"/>
              <a:buChar char="•"/>
              <a:defRPr sz="3200">
                <a:latin typeface="Alibaba PuHuiTi R"/>
                <a:ea typeface="Alibaba PuHuiTi R"/>
                <a:cs typeface="Alibaba PuHuiTi R"/>
                <a:sym typeface="Alibaba PuHuiTi"/>
              </a:defRPr>
            </a:pPr>
            <a:r>
              <a: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运行更加轻量</a:t>
            </a: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+mn-ea"/>
            </a:endParaRPr>
          </a:p>
          <a:p>
            <a:pPr marL="285750" indent="-285750" algn="l">
              <a:buFont typeface="Arial" panose="020B0604020202090204" pitchFamily="34" charset="0"/>
              <a:buChar char="•"/>
              <a:defRPr sz="3200">
                <a:latin typeface="Alibaba PuHuiTi R"/>
                <a:ea typeface="Alibaba PuHuiTi R"/>
                <a:cs typeface="Alibaba PuHuiTi R"/>
                <a:sym typeface="Alibaba PuHuiTi"/>
              </a:defRPr>
            </a:pPr>
            <a:r>
              <a: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基于</a:t>
            </a: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 NATS </a:t>
            </a:r>
            <a:r>
              <a: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的全球接入和管理</a:t>
            </a: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+mn-ea"/>
            </a:endParaRPr>
          </a:p>
          <a:p>
            <a:pPr marL="285750" indent="-285750" algn="l">
              <a:buFont typeface="Arial" panose="020B0604020202090204" pitchFamily="34" charset="0"/>
              <a:buChar char="•"/>
              <a:defRPr sz="3200">
                <a:latin typeface="Alibaba PuHuiTi R"/>
                <a:ea typeface="Alibaba PuHuiTi R"/>
                <a:cs typeface="Alibaba PuHuiTi R"/>
                <a:sym typeface="Alibaba PuHuiTi"/>
              </a:defRPr>
            </a:pP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+mn-ea"/>
            </a:endParaRPr>
          </a:p>
          <a:p>
            <a:pPr algn="l">
              <a:buFont typeface="Arial" panose="020B0604020202090204" pitchFamily="34" charset="0"/>
              <a:defRPr sz="3200">
                <a:latin typeface="Alibaba PuHuiTi R"/>
                <a:ea typeface="Alibaba PuHuiTi R"/>
                <a:cs typeface="Alibaba PuHuiTi R"/>
                <a:sym typeface="Alibaba PuHuiTi"/>
              </a:defRPr>
            </a:pP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8200" y="4725035"/>
            <a:ext cx="6243320" cy="13322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p>
            <a:pPr algn="l">
              <a:buFont typeface="Arial" panose="020B0604020202090204" pitchFamily="34" charset="0"/>
              <a:defRPr sz="3200">
                <a:latin typeface="Alibaba PuHuiTi R"/>
                <a:ea typeface="Alibaba PuHuiTi R"/>
                <a:cs typeface="Alibaba PuHuiTi R"/>
                <a:sym typeface="Alibaba PuHuiTi"/>
              </a:defRPr>
            </a:pPr>
            <a:r>
              <a:rPr lang="en-US" altLang="zh-CN" sz="2000" b="1" dirty="0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  <a:sym typeface="+mn-ea"/>
              </a:rPr>
              <a:t>KasmCloud Repeater</a:t>
            </a:r>
            <a:r>
              <a:rPr lang="en-US" altLang="zh-CN" sz="2000" dirty="0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  <a:sym typeface="+mn-ea"/>
              </a:rPr>
              <a:t> </a:t>
            </a:r>
            <a:r>
              <a:rPr lang="zh-CN" altLang="en-US" sz="2000" dirty="0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  <a:sym typeface="+mn-ea"/>
              </a:rPr>
              <a:t>组件将</a:t>
            </a:r>
            <a:r>
              <a:rPr lang="en-US" altLang="zh-CN" sz="2000" dirty="0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  <a:sym typeface="+mn-ea"/>
              </a:rPr>
              <a:t> WasmCloud </a:t>
            </a:r>
            <a:r>
              <a:rPr lang="zh-CN" altLang="en-US" sz="2000" dirty="0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  <a:sym typeface="+mn-ea"/>
              </a:rPr>
              <a:t>内资源与</a:t>
            </a:r>
            <a:r>
              <a:rPr lang="en-US" altLang="zh-CN" sz="2000" dirty="0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  <a:sym typeface="+mn-ea"/>
              </a:rPr>
              <a:t> Kubernetes </a:t>
            </a:r>
            <a:r>
              <a:rPr lang="zh-CN" altLang="en-US" sz="2000" dirty="0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  <a:sym typeface="+mn-ea"/>
              </a:rPr>
              <a:t>内的自定义资源进行同步。</a:t>
            </a:r>
            <a:endParaRPr lang="zh-CN" altLang="en-US" sz="2000" dirty="0">
              <a:solidFill>
                <a:srgbClr val="445185"/>
              </a:solidFill>
              <a:latin typeface="黑体" charset="0"/>
              <a:ea typeface="黑体" charset="0"/>
              <a:cs typeface="黑体" charset="0"/>
              <a:sym typeface="+mn-ea"/>
            </a:endParaRPr>
          </a:p>
          <a:p>
            <a:pPr algn="l">
              <a:buFont typeface="Arial" panose="020B0604020202090204" pitchFamily="34" charset="0"/>
              <a:defRPr sz="3200">
                <a:latin typeface="Alibaba PuHuiTi R"/>
                <a:ea typeface="Alibaba PuHuiTi R"/>
                <a:cs typeface="Alibaba PuHuiTi R"/>
                <a:sym typeface="Alibaba PuHuiTi"/>
              </a:defRPr>
            </a:pPr>
            <a:endParaRPr lang="zh-CN" altLang="en-US" sz="2000" dirty="0">
              <a:solidFill>
                <a:srgbClr val="445185"/>
              </a:solidFill>
              <a:latin typeface="黑体" charset="0"/>
              <a:ea typeface="黑体" charset="0"/>
              <a:cs typeface="黑体" charset="0"/>
              <a:sym typeface="+mn-ea"/>
            </a:endParaRPr>
          </a:p>
          <a:p>
            <a:pPr algn="l">
              <a:buFont typeface="Arial" panose="020B0604020202090204" pitchFamily="34" charset="0"/>
              <a:defRPr sz="3200">
                <a:latin typeface="Alibaba PuHuiTi R"/>
                <a:ea typeface="Alibaba PuHuiTi R"/>
                <a:cs typeface="Alibaba PuHuiTi R"/>
                <a:sym typeface="Alibaba PuHuiTi"/>
              </a:defRPr>
            </a:pPr>
            <a:r>
              <a:rPr lang="zh-CN" altLang="en-US" sz="2000" dirty="0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  <a:sym typeface="+mn-ea"/>
              </a:rPr>
              <a:t>这样可以通过自定义资源管理</a:t>
            </a:r>
            <a:r>
              <a:rPr lang="en-US" altLang="zh-CN" sz="2000" dirty="0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  <a:sym typeface="+mn-ea"/>
              </a:rPr>
              <a:t> </a:t>
            </a:r>
            <a:r>
              <a:rPr lang="zh-CN" altLang="en-US" sz="2000" dirty="0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  <a:sym typeface="+mn-ea"/>
              </a:rPr>
              <a:t>已有的</a:t>
            </a:r>
            <a:r>
              <a:rPr lang="en-US" altLang="zh-CN" sz="2000" dirty="0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  <a:sym typeface="+mn-ea"/>
              </a:rPr>
              <a:t> WasmCloud</a:t>
            </a:r>
            <a:endParaRPr kumimoji="0" lang="en-US" altLang="zh-CN" sz="2000" b="0" i="0" u="none" strike="noStrike" cap="none" spc="0" normalizeH="0" baseline="0" dirty="0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80870" y="2096135"/>
            <a:ext cx="33750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 dirty="0">
                <a:solidFill>
                  <a:srgbClr val="445185"/>
                </a:solidFill>
                <a:latin typeface="黑体" charset="0"/>
                <a:ea typeface="黑体" charset="0"/>
                <a:sym typeface="+mn-ea"/>
              </a:rPr>
              <a:t>KasmCloud Repeater</a:t>
            </a:r>
            <a:endParaRPr lang="en-US" altLang="zh-CN" sz="2400" b="1" dirty="0">
              <a:solidFill>
                <a:srgbClr val="445185"/>
              </a:solidFill>
              <a:latin typeface="黑体" charset="0"/>
              <a:ea typeface="黑体" charset="0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76465" y="1538605"/>
            <a:ext cx="4374515" cy="468947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KasmCloud RoadMap</a:t>
            </a:r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8980170" y="3196590"/>
            <a:ext cx="2506345" cy="21012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noAutofit/>
          </a:bodyPr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zh-CN" sz="2000" b="0" i="0" u="none" strike="noStrike" cap="none" spc="0" normalizeH="0" baseline="0" dirty="0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+mn-ea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✅</a:t>
            </a: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 Cloud Native</a:t>
            </a:r>
            <a:endParaRPr kumimoji="0" lang="en-US" altLang="zh-CN" sz="2000" b="0" i="0" u="none" strike="noStrike" cap="none" spc="0" normalizeH="0" baseline="0" dirty="0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+mn-ea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zh-CN" sz="2000" b="0" i="0" u="none" strike="noStrike" cap="none" spc="0" normalizeH="0" baseline="0" dirty="0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+mn-ea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✅</a:t>
            </a: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 Wasm Native</a:t>
            </a:r>
            <a:endParaRPr kumimoji="0" lang="en-US" altLang="zh-CN" sz="2000" b="0" i="0" u="none" strike="noStrike" cap="none" spc="0" normalizeH="0" baseline="0" dirty="0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+mn-ea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zh-CN" sz="2000" b="0" i="0" u="none" strike="noStrike" cap="none" spc="0" normalizeH="0" baseline="0" dirty="0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+mn-ea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✅</a:t>
            </a: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 Kubernetes Native</a:t>
            </a:r>
            <a:endParaRPr kumimoji="0" lang="en-US" altLang="zh-CN" sz="2000" b="0" i="0" u="none" strike="noStrike" cap="none" spc="0" normalizeH="0" baseline="0" dirty="0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71625" y="2214880"/>
            <a:ext cx="7087870" cy="308292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noAutofit/>
          </a:bodyPr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</a:pP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12 </a:t>
            </a:r>
            <a:r>
              <a: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月份</a:t>
            </a: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 KasmCloud v0.1 </a:t>
            </a:r>
            <a:r>
              <a: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发布</a:t>
            </a: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+mn-ea"/>
            </a:endParaRP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</a:pP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+mn-ea"/>
            </a:endParaRP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</a:pP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KasmCloud Repeater</a:t>
            </a:r>
            <a:endParaRPr kumimoji="0" lang="en-US" altLang="zh-CN" sz="2000" b="0" i="0" u="none" strike="noStrike" cap="none" spc="0" normalizeH="0" baseline="0" dirty="0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+mn-ea"/>
            </a:endParaRP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</a:pP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+mn-ea"/>
            </a:endParaRP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</a:pPr>
            <a:r>
              <a: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单一</a:t>
            </a: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 KasmCloud Provider </a:t>
            </a:r>
            <a:r>
              <a: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容器化运行</a:t>
            </a: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+mn-ea"/>
            </a:endParaRP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</a:pP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+mn-ea"/>
            </a:endParaRP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</a:pPr>
            <a:r>
              <a: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高级应用能力：</a:t>
            </a: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+mn-ea"/>
            </a:endParaRPr>
          </a:p>
          <a:p>
            <a:pPr marL="742950" marR="0" lvl="1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</a:pP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Wasm </a:t>
            </a:r>
            <a:r>
              <a: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模块与</a:t>
            </a: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 Provider </a:t>
            </a:r>
            <a:r>
              <a: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在节点间的调度和分发</a:t>
            </a: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+mn-ea"/>
            </a:endParaRPr>
          </a:p>
          <a:p>
            <a:pPr marL="742950" marR="0" lvl="1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</a:pP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+mn-ea"/>
            </a:endParaRPr>
          </a:p>
          <a:p>
            <a:pPr marL="742950" marR="0" lvl="1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</a:pP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Wasm </a:t>
            </a:r>
            <a:r>
              <a: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模块与</a:t>
            </a: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 Provider </a:t>
            </a:r>
            <a:r>
              <a: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的滚动升级与蓝绿发布等策略</a:t>
            </a: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+mn-ea"/>
            </a:endParaRPr>
          </a:p>
          <a:p>
            <a:pPr marL="742950" marR="0" lvl="1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</a:pP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+mn-ea"/>
            </a:endParaRPr>
          </a:p>
          <a:p>
            <a:pPr marL="742950" marR="0" lvl="1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</a:pP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Wasm </a:t>
            </a:r>
            <a:r>
              <a: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副本的自动伸缩</a:t>
            </a: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+mn-ea"/>
            </a:endParaRPr>
          </a:p>
          <a:p>
            <a:pPr marL="457200" marR="0" lvl="1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</a:pP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+mn-ea"/>
            </a:endParaRP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</a:pP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黑体" charset="0"/>
              <a:sym typeface="+mn-e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224405" y="265112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464820" y="410845"/>
            <a:ext cx="923417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</a:rPr>
              <a:t>总结：</a:t>
            </a:r>
            <a:endParaRPr lang="zh-CN" altLang="en-US" sz="4400">
              <a:solidFill>
                <a:srgbClr val="445185"/>
              </a:solidFill>
              <a:latin typeface="黑体" charset="0"/>
              <a:ea typeface="黑体" charset="0"/>
              <a:cs typeface="黑体" charset="0"/>
            </a:endParaRPr>
          </a:p>
          <a:p>
            <a:r>
              <a:rPr lang="zh-CN" altLang="en-US" sz="4400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</a:rPr>
              <a:t>选择合适的</a:t>
            </a:r>
            <a:r>
              <a:rPr lang="en-US" altLang="zh-CN" sz="4400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</a:rPr>
              <a:t> WASM </a:t>
            </a:r>
            <a:r>
              <a:rPr lang="zh-CN" altLang="en-US" sz="4400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</a:rPr>
              <a:t>运行平台</a:t>
            </a:r>
            <a:endParaRPr lang="zh-CN" altLang="en-US" sz="4400">
              <a:solidFill>
                <a:srgbClr val="445185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4155" y="2024380"/>
            <a:ext cx="8827770" cy="4338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>
              <a:buFont typeface="Arial" panose="020B0604020202090204" pitchFamily="34" charset="0"/>
              <a:buNone/>
            </a:pPr>
            <a:r>
              <a:rPr lang="en-US" altLang="zh-CN" sz="2000" b="1">
                <a:solidFill>
                  <a:schemeClr val="accent2">
                    <a:lumMod val="75000"/>
                  </a:schemeClr>
                </a:solidFill>
                <a:latin typeface="黑体" charset="0"/>
                <a:ea typeface="黑体" charset="0"/>
                <a:cs typeface="黑体" charset="0"/>
              </a:rPr>
              <a:t>WASM Shims</a:t>
            </a:r>
            <a:endParaRPr lang="zh-CN" altLang="en-US" sz="2000" b="1">
              <a:solidFill>
                <a:srgbClr val="445185"/>
              </a:solidFill>
              <a:latin typeface="黑体" charset="0"/>
              <a:ea typeface="黑体" charset="0"/>
              <a:cs typeface="黑体" charset="0"/>
            </a:endParaRPr>
          </a:p>
          <a:p>
            <a:pPr marL="342900" indent="-342900">
              <a:buFont typeface="Arial" panose="020B0604020202090204" pitchFamily="34" charset="0"/>
              <a:buChar char="•"/>
            </a:pPr>
            <a:r>
              <a:rPr lang="zh-CN" altLang="en-US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</a:rPr>
              <a:t>在</a:t>
            </a:r>
            <a:r>
              <a:rPr lang="en-US" altLang="zh-CN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</a:rPr>
              <a:t> Pod </a:t>
            </a:r>
            <a:r>
              <a:rPr lang="zh-CN" altLang="en-US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</a:rPr>
              <a:t>中运行</a:t>
            </a:r>
            <a:r>
              <a:rPr lang="en-US" altLang="zh-CN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</a:rPr>
              <a:t> WASM</a:t>
            </a:r>
            <a:r>
              <a:rPr lang="zh-CN" altLang="en-US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</a:rPr>
              <a:t>，用户使用成本低</a:t>
            </a:r>
            <a:endParaRPr lang="en-US" altLang="zh-CN">
              <a:solidFill>
                <a:srgbClr val="445185"/>
              </a:solidFill>
              <a:latin typeface="黑体" charset="0"/>
              <a:ea typeface="黑体" charset="0"/>
              <a:cs typeface="黑体" charset="0"/>
            </a:endParaRPr>
          </a:p>
          <a:p>
            <a:pPr marL="342900" indent="-342900">
              <a:buFont typeface="Arial" panose="020B0604020202090204" pitchFamily="34" charset="0"/>
              <a:buChar char="•"/>
            </a:pPr>
            <a:r>
              <a:rPr lang="en-US" altLang="zh-CN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</a:rPr>
              <a:t>WASM </a:t>
            </a:r>
            <a:r>
              <a:rPr lang="zh-CN" altLang="en-US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</a:rPr>
              <a:t>与</a:t>
            </a:r>
            <a:r>
              <a:rPr lang="en-US" altLang="zh-CN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</a:rPr>
              <a:t> </a:t>
            </a:r>
            <a:r>
              <a:rPr lang="zh-CN" altLang="en-US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</a:rPr>
              <a:t>容器在运行在同一个</a:t>
            </a:r>
            <a:r>
              <a:rPr lang="en-US" altLang="zh-CN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</a:rPr>
              <a:t> Pod </a:t>
            </a:r>
            <a:r>
              <a:rPr lang="zh-CN" altLang="en-US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</a:rPr>
              <a:t>中</a:t>
            </a:r>
            <a:endParaRPr lang="zh-CN" altLang="en-US">
              <a:solidFill>
                <a:srgbClr val="445185"/>
              </a:solidFill>
              <a:latin typeface="黑体" charset="0"/>
              <a:ea typeface="黑体" charset="0"/>
              <a:cs typeface="黑体" charset="0"/>
            </a:endParaRPr>
          </a:p>
          <a:p>
            <a:pPr marL="342900" indent="-342900">
              <a:buFont typeface="Arial" panose="020B0604020202090204" pitchFamily="34" charset="0"/>
              <a:buChar char="•"/>
            </a:pPr>
            <a:endParaRPr lang="zh-CN" altLang="en-US">
              <a:solidFill>
                <a:srgbClr val="445185"/>
              </a:solidFill>
              <a:latin typeface="黑体" charset="0"/>
              <a:ea typeface="黑体" charset="0"/>
              <a:cs typeface="黑体" charset="0"/>
            </a:endParaRPr>
          </a:p>
          <a:p>
            <a:pPr indent="0" algn="ctr">
              <a:buFont typeface="Arial" panose="020B0604020202090204" pitchFamily="34" charset="0"/>
              <a:buNone/>
            </a:pPr>
            <a:r>
              <a:rPr lang="en-US" altLang="zh-CN" sz="2000" b="1">
                <a:solidFill>
                  <a:schemeClr val="accent2">
                    <a:lumMod val="75000"/>
                  </a:schemeClr>
                </a:solidFill>
                <a:latin typeface="黑体" charset="0"/>
                <a:ea typeface="黑体" charset="0"/>
                <a:cs typeface="黑体" charset="0"/>
              </a:rPr>
              <a:t>WasmCloud</a:t>
            </a:r>
            <a:endParaRPr lang="en-US" altLang="zh-CN">
              <a:solidFill>
                <a:schemeClr val="accent2">
                  <a:lumMod val="75000"/>
                </a:schemeClr>
              </a:solidFill>
              <a:latin typeface="黑体" charset="0"/>
              <a:ea typeface="黑体" charset="0"/>
              <a:cs typeface="黑体" charset="0"/>
              <a:sym typeface="+mn-ea"/>
            </a:endParaRPr>
          </a:p>
          <a:p>
            <a:pPr marL="342900" indent="-342900">
              <a:buFont typeface="Arial" panose="020B0604020202090204" pitchFamily="34" charset="0"/>
              <a:buChar char="•"/>
            </a:pPr>
            <a:r>
              <a:rPr lang="zh-CN" altLang="en-US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  <a:sym typeface="+mn-ea"/>
              </a:rPr>
              <a:t>方案</a:t>
            </a:r>
            <a:r>
              <a:rPr lang="zh-CN" altLang="en-US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  <a:sym typeface="+mn-ea"/>
              </a:rPr>
              <a:t>更加成熟</a:t>
            </a:r>
            <a:endParaRPr lang="zh-CN" altLang="en-US">
              <a:solidFill>
                <a:srgbClr val="445185"/>
              </a:solidFill>
              <a:latin typeface="黑体" charset="0"/>
              <a:ea typeface="黑体" charset="0"/>
              <a:cs typeface="黑体" charset="0"/>
              <a:sym typeface="+mn-ea"/>
            </a:endParaRPr>
          </a:p>
          <a:p>
            <a:pPr marL="342900" indent="-342900">
              <a:buFont typeface="Arial" panose="020B0604020202090204" pitchFamily="34" charset="0"/>
              <a:buChar char="•"/>
            </a:pPr>
            <a:r>
              <a:rPr lang="zh-CN" altLang="en-US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  <a:sym typeface="+mn-ea"/>
              </a:rPr>
              <a:t>提供给</a:t>
            </a:r>
            <a:r>
              <a:rPr lang="en-US" altLang="zh-CN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  <a:sym typeface="+mn-ea"/>
              </a:rPr>
              <a:t> WASM </a:t>
            </a:r>
            <a:r>
              <a:rPr lang="zh-CN" altLang="en-US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  <a:sym typeface="+mn-ea"/>
              </a:rPr>
              <a:t>业务模块更加灵活的系统功能</a:t>
            </a:r>
            <a:endParaRPr lang="en-US" altLang="zh-CN">
              <a:solidFill>
                <a:srgbClr val="445185"/>
              </a:solidFill>
              <a:latin typeface="黑体" charset="0"/>
              <a:ea typeface="黑体" charset="0"/>
              <a:cs typeface="黑体" charset="0"/>
              <a:sym typeface="+mn-ea"/>
            </a:endParaRPr>
          </a:p>
          <a:p>
            <a:pPr marL="342900" indent="-342900">
              <a:buFont typeface="Arial" panose="020B0604020202090204" pitchFamily="34" charset="0"/>
              <a:buChar char="•"/>
            </a:pPr>
            <a:r>
              <a:rPr lang="zh-CN" altLang="en-US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  <a:sym typeface="+mn-ea"/>
              </a:rPr>
              <a:t>更轻量的管理方式，资源占用低，平台可部署在边缘或</a:t>
            </a:r>
            <a:r>
              <a:rPr lang="en-US" altLang="zh-CN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  <a:sym typeface="+mn-ea"/>
              </a:rPr>
              <a:t> IOT</a:t>
            </a:r>
            <a:r>
              <a:rPr lang="zh-CN" altLang="en-US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  <a:sym typeface="+mn-ea"/>
              </a:rPr>
              <a:t>中</a:t>
            </a:r>
            <a:endParaRPr lang="zh-CN" altLang="en-US">
              <a:solidFill>
                <a:srgbClr val="445185"/>
              </a:solidFill>
              <a:latin typeface="黑体" charset="0"/>
              <a:ea typeface="黑体" charset="0"/>
              <a:cs typeface="黑体" charset="0"/>
              <a:sym typeface="+mn-ea"/>
            </a:endParaRPr>
          </a:p>
          <a:p>
            <a:pPr marL="342900" indent="-342900">
              <a:buFont typeface="Arial" panose="020B0604020202090204" pitchFamily="34" charset="0"/>
              <a:buChar char="•"/>
            </a:pPr>
            <a:r>
              <a:rPr lang="zh-CN" altLang="en-US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  <a:sym typeface="+mn-ea"/>
              </a:rPr>
              <a:t>对分布在全球的</a:t>
            </a:r>
            <a:r>
              <a:rPr lang="en-US" altLang="zh-CN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  <a:sym typeface="+mn-ea"/>
              </a:rPr>
              <a:t> WASM </a:t>
            </a:r>
            <a:r>
              <a:rPr lang="zh-CN" altLang="en-US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  <a:sym typeface="+mn-ea"/>
              </a:rPr>
              <a:t>进行管理</a:t>
            </a:r>
            <a:endParaRPr lang="zh-CN" altLang="en-US">
              <a:solidFill>
                <a:srgbClr val="445185"/>
              </a:solidFill>
              <a:latin typeface="黑体" charset="0"/>
              <a:ea typeface="黑体" charset="0"/>
              <a:cs typeface="黑体" charset="0"/>
              <a:sym typeface="+mn-ea"/>
            </a:endParaRPr>
          </a:p>
          <a:p>
            <a:pPr marL="342900" indent="-342900">
              <a:buFont typeface="Arial" panose="020B0604020202090204" pitchFamily="34" charset="0"/>
              <a:buChar char="•"/>
            </a:pPr>
            <a:endParaRPr lang="zh-CN">
              <a:solidFill>
                <a:schemeClr val="accent2">
                  <a:lumMod val="75000"/>
                </a:schemeClr>
              </a:solidFill>
              <a:latin typeface="黑体" charset="0"/>
              <a:ea typeface="黑体" charset="0"/>
              <a:cs typeface="黑体" charset="0"/>
              <a:sym typeface="+mn-ea"/>
            </a:endParaRPr>
          </a:p>
          <a:p>
            <a:pPr indent="0" algn="ctr">
              <a:buFont typeface="Arial" panose="020B0604020202090204" pitchFamily="34" charset="0"/>
              <a:buNone/>
            </a:pPr>
            <a:r>
              <a:rPr lang="en-US" altLang="zh-CN" sz="2000" b="1">
                <a:solidFill>
                  <a:schemeClr val="accent2">
                    <a:lumMod val="75000"/>
                  </a:schemeClr>
                </a:solidFill>
                <a:latin typeface="黑体" charset="0"/>
                <a:ea typeface="黑体" charset="0"/>
                <a:cs typeface="黑体" charset="0"/>
                <a:sym typeface="+mn-ea"/>
              </a:rPr>
              <a:t>KasmCloud</a:t>
            </a:r>
            <a:endParaRPr lang="en-US" altLang="zh-CN">
              <a:solidFill>
                <a:schemeClr val="accent2">
                  <a:lumMod val="75000"/>
                </a:schemeClr>
              </a:solidFill>
              <a:latin typeface="黑体" charset="0"/>
              <a:ea typeface="黑体" charset="0"/>
              <a:cs typeface="黑体" charset="0"/>
              <a:sym typeface="+mn-ea"/>
            </a:endParaRPr>
          </a:p>
          <a:p>
            <a:pPr marL="342900" indent="-342900" algn="l">
              <a:buFont typeface="Arial" panose="020B0604020202090204" pitchFamily="34" charset="0"/>
              <a:buChar char="•"/>
            </a:pPr>
            <a:r>
              <a:rPr lang="zh-CN" altLang="en-US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  <a:sym typeface="+mn-ea"/>
              </a:rPr>
              <a:t>提供给</a:t>
            </a:r>
            <a:r>
              <a:rPr lang="en-US" altLang="zh-CN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  <a:sym typeface="+mn-ea"/>
              </a:rPr>
              <a:t> WASM </a:t>
            </a:r>
            <a:r>
              <a:rPr lang="zh-CN" altLang="en-US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  <a:sym typeface="+mn-ea"/>
              </a:rPr>
              <a:t>业务模块更加灵活的系统功能</a:t>
            </a:r>
            <a:endParaRPr lang="zh-CN" altLang="en-US">
              <a:solidFill>
                <a:srgbClr val="445185"/>
              </a:solidFill>
              <a:latin typeface="黑体" charset="0"/>
              <a:ea typeface="黑体" charset="0"/>
              <a:cs typeface="黑体" charset="0"/>
              <a:sym typeface="+mn-ea"/>
            </a:endParaRPr>
          </a:p>
          <a:p>
            <a:pPr marL="342900" indent="-342900" algn="l">
              <a:buFont typeface="Arial" panose="020B0604020202090204" pitchFamily="34" charset="0"/>
              <a:buChar char="•"/>
            </a:pPr>
            <a:r>
              <a:rPr lang="zh-CN" altLang="en-US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  <a:sym typeface="+mn-ea"/>
              </a:rPr>
              <a:t>接入已有的</a:t>
            </a:r>
            <a:r>
              <a:rPr lang="en-US" altLang="zh-CN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  <a:sym typeface="+mn-ea"/>
              </a:rPr>
              <a:t> WasmCloud </a:t>
            </a:r>
            <a:r>
              <a:rPr lang="zh-CN" altLang="en-US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  <a:sym typeface="+mn-ea"/>
              </a:rPr>
              <a:t>集群</a:t>
            </a:r>
            <a:endParaRPr lang="zh-CN" altLang="en-US">
              <a:solidFill>
                <a:srgbClr val="445185"/>
              </a:solidFill>
              <a:latin typeface="黑体" charset="0"/>
              <a:ea typeface="黑体" charset="0"/>
              <a:cs typeface="黑体" charset="0"/>
              <a:sym typeface="+mn-ea"/>
            </a:endParaRPr>
          </a:p>
          <a:p>
            <a:pPr marL="342900" indent="-342900" algn="l">
              <a:buFont typeface="Arial" panose="020B0604020202090204" pitchFamily="34" charset="0"/>
              <a:buChar char="•"/>
            </a:pPr>
            <a:r>
              <a:rPr lang="zh-CN" altLang="en-US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  <a:sym typeface="+mn-ea"/>
              </a:rPr>
              <a:t>可以使用已有的</a:t>
            </a:r>
            <a:r>
              <a:rPr lang="en-US" altLang="zh-CN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  <a:sym typeface="+mn-ea"/>
              </a:rPr>
              <a:t> Kubernetes </a:t>
            </a:r>
            <a:r>
              <a:rPr lang="zh-CN" altLang="en-US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  <a:sym typeface="+mn-ea"/>
              </a:rPr>
              <a:t>管理平台对</a:t>
            </a:r>
            <a:r>
              <a:rPr lang="en-US" altLang="zh-CN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  <a:sym typeface="+mn-ea"/>
              </a:rPr>
              <a:t> WASM </a:t>
            </a:r>
            <a:r>
              <a:rPr lang="zh-CN" altLang="en-US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  <a:sym typeface="+mn-ea"/>
              </a:rPr>
              <a:t>模块进行</a:t>
            </a:r>
            <a:r>
              <a:rPr lang="zh-CN" altLang="en-US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  <a:sym typeface="+mn-ea"/>
              </a:rPr>
              <a:t>管理</a:t>
            </a:r>
            <a:endParaRPr lang="zh-CN" altLang="en-US">
              <a:solidFill>
                <a:srgbClr val="445185"/>
              </a:solidFill>
              <a:latin typeface="黑体" charset="0"/>
              <a:ea typeface="黑体" charset="0"/>
              <a:cs typeface="黑体" charset="0"/>
              <a:sym typeface="+mn-ea"/>
            </a:endParaRPr>
          </a:p>
          <a:p>
            <a:pPr marL="342900" indent="-342900" algn="l">
              <a:buFont typeface="Arial" panose="020B0604020202090204" pitchFamily="34" charset="0"/>
              <a:buChar char="•"/>
            </a:pPr>
            <a:endParaRPr lang="zh-CN" altLang="en-US">
              <a:solidFill>
                <a:srgbClr val="445185"/>
              </a:solidFill>
              <a:latin typeface="黑体" charset="0"/>
              <a:ea typeface="黑体" charset="0"/>
              <a:cs typeface="黑体" charset="0"/>
              <a:sym typeface="+mn-e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" name="Rectangle 34"/>
          <p:cNvSpPr/>
          <p:nvPr>
            <p:custDataLst>
              <p:tags r:id="rId1"/>
            </p:custDataLst>
          </p:nvPr>
        </p:nvSpPr>
        <p:spPr>
          <a:xfrm>
            <a:off x="1022985" y="764540"/>
            <a:ext cx="6014085" cy="1852295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>
              <a:lnSpc>
                <a:spcPct val="140000"/>
              </a:lnSpc>
            </a:pPr>
            <a:r>
              <a:rPr lang="en-US" sz="6000" b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Raleway"/>
              </a:rPr>
              <a:t>THANK YOU</a:t>
            </a:r>
            <a:endParaRPr lang="en-US" sz="6000" b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Raleway"/>
            </a:endParaRPr>
          </a:p>
          <a:p>
            <a:r>
              <a:rPr lang="en-US" sz="2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Raleway"/>
              </a:rPr>
              <a:t> QUESTIONS?</a:t>
            </a:r>
            <a:endParaRPr lang="en-US" sz="24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Raleway"/>
            </a:endParaRPr>
          </a:p>
        </p:txBody>
      </p:sp>
      <p:sp>
        <p:nvSpPr>
          <p:cNvPr id="15" name="椭圆 14"/>
          <p:cNvSpPr/>
          <p:nvPr>
            <p:custDataLst>
              <p:tags r:id="rId2"/>
            </p:custDataLst>
          </p:nvPr>
        </p:nvSpPr>
        <p:spPr>
          <a:xfrm rot="5400000">
            <a:off x="3344545" y="5866130"/>
            <a:ext cx="272415" cy="272415"/>
          </a:xfrm>
          <a:prstGeom prst="ellipse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1000">
                <a:srgbClr val="B7DFF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9951373" y="3774203"/>
            <a:ext cx="1400896" cy="1401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>
            <p:custDataLst>
              <p:tags r:id="rId4"/>
            </p:custDataLst>
          </p:nvPr>
        </p:nvSpPr>
        <p:spPr>
          <a:xfrm>
            <a:off x="9926955" y="5224380"/>
            <a:ext cx="147002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000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扫码添加讲师联系方式</a:t>
            </a:r>
            <a:endParaRPr lang="zh-CN" altLang="en-US" sz="1000" dirty="0">
              <a:solidFill>
                <a:srgbClr val="445185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9817735" y="1283970"/>
            <a:ext cx="1642110" cy="1640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9367520" y="2924810"/>
            <a:ext cx="25679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 b="1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欢迎扫码打卡</a:t>
            </a:r>
            <a:endParaRPr lang="zh-CN" altLang="en-US" sz="1600" b="1" dirty="0">
              <a:solidFill>
                <a:srgbClr val="445185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  <a:p>
            <a:pPr algn="ctr"/>
            <a:r>
              <a:rPr lang="zh-CN" altLang="en-US" sz="1600" b="1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积分可兑换对应礼品哟！</a:t>
            </a:r>
            <a:endParaRPr lang="zh-CN" altLang="en-US" sz="1600" b="1" dirty="0">
              <a:solidFill>
                <a:srgbClr val="445185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7735" y="1275715"/>
            <a:ext cx="1641475" cy="167259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/>
          <a:srcRect l="12330" t="27337" r="9742" b="18317"/>
          <a:stretch>
            <a:fillRect/>
          </a:stretch>
        </p:blipFill>
        <p:spPr>
          <a:xfrm>
            <a:off x="9951085" y="3774440"/>
            <a:ext cx="1471930" cy="1437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5DE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979805" y="419100"/>
            <a:ext cx="5658485" cy="98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WebAssembly/WASM</a:t>
            </a:r>
            <a:endParaRPr lang="en-US" altLang="zh-CN" sz="4800" b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6" name="图片 5" descr="WeChata6e9ec29985ee7cb5c358c0788f1b61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1847850"/>
            <a:ext cx="5137785" cy="3551555"/>
          </a:xfrm>
          <a:prstGeom prst="rect">
            <a:avLst/>
          </a:prstGeom>
        </p:spPr>
      </p:pic>
      <p:pic>
        <p:nvPicPr>
          <p:cNvPr id="7" name="图片 6" descr="WeChat601945858ce3111a3ae750e623a32f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330" y="1847850"/>
            <a:ext cx="5775325" cy="3551555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7DF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979805" y="419100"/>
            <a:ext cx="5518150" cy="98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48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什么是</a:t>
            </a:r>
            <a:r>
              <a:rPr lang="en-US" altLang="zh-CN" sz="48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en-US" altLang="zh-CN" sz="4800" dirty="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WASM</a:t>
            </a:r>
            <a:endParaRPr lang="en-US" altLang="zh-CN" sz="4800" dirty="0">
              <a:solidFill>
                <a:schemeClr val="accent1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41450" y="1823720"/>
            <a:ext cx="9316720" cy="14198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20000"/>
              </a:lnSpc>
              <a:defRPr sz="3400" spc="68">
                <a:solidFill>
                  <a:srgbClr val="FF6A00"/>
                </a:solidFill>
                <a:latin typeface="Alibaba PuHuiTi R"/>
                <a:ea typeface="Alibaba PuHuiTi R"/>
                <a:cs typeface="Alibaba PuHuiTi R"/>
                <a:sym typeface="Alibaba PuHuiTi"/>
              </a:defRPr>
            </a:pPr>
            <a:r>
              <a:rPr lang="en-US" altLang="zh-CN" sz="240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WebAssembly</a:t>
            </a:r>
            <a:r>
              <a:rPr lang="zh-CN" altLang="en-US" sz="240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（</a:t>
            </a:r>
            <a:r>
              <a:rPr lang="en-US" altLang="zh-CN" sz="240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WASM</a:t>
            </a:r>
            <a:r>
              <a:rPr lang="zh-CN" altLang="en-US" sz="240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）是由</a:t>
            </a:r>
            <a:r>
              <a:rPr lang="en-US" altLang="zh-CN" sz="240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 W3C </a:t>
            </a:r>
            <a:r>
              <a:rPr lang="zh-CN" altLang="en-US" sz="240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制定的一种</a:t>
            </a:r>
            <a:r>
              <a:rPr lang="zh-CN" altLang="en-US" sz="2400" dirty="0" err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轻量</a:t>
            </a:r>
            <a:r>
              <a:rPr lang="zh-CN" altLang="en-US" sz="240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，</a:t>
            </a:r>
            <a:r>
              <a:rPr lang="zh-CN" altLang="en-US" sz="2400" dirty="0" err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高效</a:t>
            </a:r>
            <a:r>
              <a:rPr lang="zh-CN" altLang="en-US" sz="240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，</a:t>
            </a:r>
            <a:r>
              <a:rPr lang="zh-CN" altLang="en-US" sz="2400" dirty="0" err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安全</a:t>
            </a:r>
            <a:r>
              <a:rPr lang="zh-CN" altLang="en-US" sz="240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，</a:t>
            </a:r>
            <a:r>
              <a:rPr lang="zh-CN" altLang="en-US" sz="2400" dirty="0" err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多语言</a:t>
            </a:r>
            <a:r>
              <a:rPr lang="zh-CN" altLang="en-US" sz="240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，</a:t>
            </a:r>
            <a:r>
              <a:rPr lang="zh-CN" altLang="en-US" sz="2400" dirty="0" err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跨平台</a:t>
            </a:r>
            <a:r>
              <a:rPr lang="zh-CN" altLang="en-US" sz="240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，并且可以</a:t>
            </a:r>
            <a:r>
              <a:rPr lang="zh-CN" altLang="en-US" sz="2400" u="sng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运行在</a:t>
            </a:r>
            <a:r>
              <a:rPr lang="en-US" altLang="zh-CN" sz="2400" u="sng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 Web </a:t>
            </a:r>
            <a:r>
              <a:rPr lang="zh-CN" altLang="en-US" sz="2400" u="sng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浏览器中</a:t>
            </a:r>
            <a:r>
              <a:rPr lang="zh-CN" altLang="en-US" sz="240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的</a:t>
            </a:r>
            <a:r>
              <a:rPr lang="zh-CN" altLang="en-US" sz="2400" dirty="0" err="1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黑体" charset="0"/>
                <a:ea typeface="黑体" charset="0"/>
                <a:cs typeface="黑体" charset="0"/>
                <a:sym typeface="+mn-ea"/>
              </a:rPr>
              <a:t>全新格式</a:t>
            </a:r>
            <a:endParaRPr lang="zh-CN" altLang="en-US" sz="2400" dirty="0" err="1">
              <a:ln>
                <a:noFill/>
              </a:ln>
              <a:solidFill>
                <a:schemeClr val="accent2"/>
              </a:solidFill>
              <a:effectLst/>
              <a:uFillTx/>
              <a:latin typeface="黑体" charset="0"/>
              <a:ea typeface="黑体" charset="0"/>
              <a:cs typeface="黑体" charset="0"/>
              <a:sym typeface="+mn-ea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670050" y="3968750"/>
            <a:ext cx="8642985" cy="2148840"/>
            <a:chOff x="3759920" y="5629894"/>
            <a:chExt cx="22727718" cy="4074920"/>
          </a:xfrm>
        </p:grpSpPr>
        <p:sp>
          <p:nvSpPr>
            <p:cNvPr id="1268" name="矩形"/>
            <p:cNvSpPr/>
            <p:nvPr/>
          </p:nvSpPr>
          <p:spPr>
            <a:xfrm rot="10800000" flipH="1">
              <a:off x="4167352" y="6648657"/>
              <a:ext cx="22047709" cy="17069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1"/>
              </a:solidFill>
              <a:miter lim="400000"/>
            </a:ln>
          </p:spPr>
          <p:txBody>
            <a:bodyPr lIns="13334" tIns="13334" rIns="13334" bIns="13334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1125">
                <a:solidFill>
                  <a:schemeClr val="tx1"/>
                </a:solidFill>
                <a:latin typeface="黑体" charset="0"/>
                <a:ea typeface="黑体" charset="0"/>
              </a:endParaRPr>
            </a:p>
          </p:txBody>
        </p:sp>
        <p:sp>
          <p:nvSpPr>
            <p:cNvPr id="1269" name="2013"/>
            <p:cNvSpPr txBox="1"/>
            <p:nvPr/>
          </p:nvSpPr>
          <p:spPr>
            <a:xfrm>
              <a:off x="9503336" y="5629894"/>
              <a:ext cx="1436568" cy="539469"/>
            </a:xfrm>
            <a:prstGeom prst="rect">
              <a:avLst/>
            </a:prstGeom>
            <a:ln w="12700">
              <a:miter lim="400000"/>
            </a:ln>
          </p:spPr>
          <p:txBody>
            <a:bodyPr lIns="15307" tIns="15307" rIns="15307" bIns="15307">
              <a:spAutoFit/>
            </a:bodyPr>
            <a:lstStyle>
              <a:lvl1pPr>
                <a:lnSpc>
                  <a:spcPct val="120000"/>
                </a:lnSpc>
                <a:defRPr sz="4000">
                  <a:solidFill>
                    <a:srgbClr val="FF6A00"/>
                  </a:solidFill>
                  <a:latin typeface="Alibaba PuHuiTi M"/>
                  <a:ea typeface="Alibaba PuHuiTi M"/>
                  <a:cs typeface="Alibaba PuHuiTi M"/>
                  <a:sym typeface="Alibaba PuHuiTi Medium"/>
                </a:defRPr>
              </a:lvl1pPr>
            </a:lstStyle>
            <a:p>
              <a:r>
                <a:rPr sz="1375" b="1" dirty="0">
                  <a:solidFill>
                    <a:schemeClr val="accent1">
                      <a:lumMod val="75000"/>
                    </a:schemeClr>
                  </a:solidFill>
                  <a:latin typeface="黑体" charset="0"/>
                  <a:ea typeface="黑体" charset="0"/>
                </a:rPr>
                <a:t>201</a:t>
              </a:r>
              <a:r>
                <a:rPr lang="en-US" sz="1375" b="1" dirty="0">
                  <a:solidFill>
                    <a:schemeClr val="accent1">
                      <a:lumMod val="75000"/>
                    </a:schemeClr>
                  </a:solidFill>
                  <a:latin typeface="黑体" charset="0"/>
                  <a:ea typeface="黑体" charset="0"/>
                </a:rPr>
                <a:t>5</a:t>
              </a:r>
              <a:endParaRPr lang="en-US" sz="1375" b="1" dirty="0">
                <a:solidFill>
                  <a:schemeClr val="accent1">
                    <a:lumMod val="75000"/>
                  </a:schemeClr>
                </a:solidFill>
                <a:latin typeface="黑体" charset="0"/>
                <a:ea typeface="黑体" charset="0"/>
              </a:endParaRPr>
            </a:p>
          </p:txBody>
        </p:sp>
        <p:sp>
          <p:nvSpPr>
            <p:cNvPr id="1270" name="2014"/>
            <p:cNvSpPr txBox="1"/>
            <p:nvPr/>
          </p:nvSpPr>
          <p:spPr>
            <a:xfrm>
              <a:off x="11943990" y="5629894"/>
              <a:ext cx="1436568" cy="539469"/>
            </a:xfrm>
            <a:prstGeom prst="rect">
              <a:avLst/>
            </a:prstGeom>
            <a:ln w="12700">
              <a:miter lim="400000"/>
            </a:ln>
          </p:spPr>
          <p:txBody>
            <a:bodyPr lIns="15307" tIns="15307" rIns="15307" bIns="15307">
              <a:spAutoFit/>
            </a:bodyPr>
            <a:lstStyle>
              <a:lvl1pPr>
                <a:lnSpc>
                  <a:spcPct val="120000"/>
                </a:lnSpc>
                <a:defRPr sz="4000">
                  <a:solidFill>
                    <a:srgbClr val="FF6A00"/>
                  </a:solidFill>
                  <a:latin typeface="Alibaba PuHuiTi M"/>
                  <a:ea typeface="Alibaba PuHuiTi M"/>
                  <a:cs typeface="Alibaba PuHuiTi M"/>
                  <a:sym typeface="Alibaba PuHuiTi Medium"/>
                </a:defRPr>
              </a:lvl1pPr>
            </a:lstStyle>
            <a:p>
              <a:r>
                <a:rPr sz="1375" b="1">
                  <a:solidFill>
                    <a:schemeClr val="accent1">
                      <a:lumMod val="75000"/>
                    </a:schemeClr>
                  </a:solidFill>
                  <a:latin typeface="黑体" charset="0"/>
                  <a:ea typeface="黑体" charset="0"/>
                </a:rPr>
                <a:t>201</a:t>
              </a:r>
              <a:r>
                <a:rPr lang="en-US" sz="1375" b="1">
                  <a:solidFill>
                    <a:schemeClr val="accent1">
                      <a:lumMod val="75000"/>
                    </a:schemeClr>
                  </a:solidFill>
                  <a:latin typeface="黑体" charset="0"/>
                  <a:ea typeface="黑体" charset="0"/>
                </a:rPr>
                <a:t>5</a:t>
              </a:r>
              <a:endParaRPr lang="en-US" sz="1375" b="1">
                <a:solidFill>
                  <a:schemeClr val="accent1">
                    <a:lumMod val="75000"/>
                  </a:schemeClr>
                </a:solidFill>
                <a:latin typeface="黑体" charset="0"/>
                <a:ea typeface="黑体" charset="0"/>
              </a:endParaRPr>
            </a:p>
          </p:txBody>
        </p:sp>
        <p:sp>
          <p:nvSpPr>
            <p:cNvPr id="1271" name="2015"/>
            <p:cNvSpPr txBox="1"/>
            <p:nvPr/>
          </p:nvSpPr>
          <p:spPr>
            <a:xfrm>
              <a:off x="14384647" y="5629894"/>
              <a:ext cx="1436568" cy="539469"/>
            </a:xfrm>
            <a:prstGeom prst="rect">
              <a:avLst/>
            </a:prstGeom>
            <a:ln w="12700">
              <a:miter lim="400000"/>
            </a:ln>
          </p:spPr>
          <p:txBody>
            <a:bodyPr lIns="15307" tIns="15307" rIns="15307" bIns="15307">
              <a:spAutoFit/>
            </a:bodyPr>
            <a:lstStyle>
              <a:lvl1pPr>
                <a:lnSpc>
                  <a:spcPct val="120000"/>
                </a:lnSpc>
                <a:defRPr sz="4000">
                  <a:solidFill>
                    <a:srgbClr val="FF6A00"/>
                  </a:solidFill>
                  <a:latin typeface="Alibaba PuHuiTi M"/>
                  <a:ea typeface="Alibaba PuHuiTi M"/>
                  <a:cs typeface="Alibaba PuHuiTi M"/>
                  <a:sym typeface="Alibaba PuHuiTi Medium"/>
                </a:defRPr>
              </a:lvl1pPr>
            </a:lstStyle>
            <a:p>
              <a:r>
                <a:rPr lang="en-US" sz="1375" b="1">
                  <a:solidFill>
                    <a:schemeClr val="accent1">
                      <a:lumMod val="75000"/>
                    </a:schemeClr>
                  </a:solidFill>
                  <a:latin typeface="黑体" charset="0"/>
                  <a:ea typeface="黑体" charset="0"/>
                </a:rPr>
                <a:t>2017</a:t>
              </a:r>
              <a:endParaRPr lang="en-US" sz="1375" b="1">
                <a:solidFill>
                  <a:schemeClr val="accent1">
                    <a:lumMod val="75000"/>
                  </a:schemeClr>
                </a:solidFill>
                <a:latin typeface="黑体" charset="0"/>
                <a:ea typeface="黑体" charset="0"/>
              </a:endParaRPr>
            </a:p>
          </p:txBody>
        </p:sp>
        <p:sp>
          <p:nvSpPr>
            <p:cNvPr id="1272" name="2016"/>
            <p:cNvSpPr txBox="1"/>
            <p:nvPr/>
          </p:nvSpPr>
          <p:spPr>
            <a:xfrm>
              <a:off x="16825303" y="5629894"/>
              <a:ext cx="1436568" cy="539469"/>
            </a:xfrm>
            <a:prstGeom prst="rect">
              <a:avLst/>
            </a:prstGeom>
            <a:ln w="12700">
              <a:miter lim="400000"/>
            </a:ln>
          </p:spPr>
          <p:txBody>
            <a:bodyPr lIns="15307" tIns="15307" rIns="15307" bIns="15307">
              <a:spAutoFit/>
            </a:bodyPr>
            <a:lstStyle>
              <a:lvl1pPr>
                <a:lnSpc>
                  <a:spcPct val="120000"/>
                </a:lnSpc>
                <a:defRPr sz="4000">
                  <a:solidFill>
                    <a:srgbClr val="FF6A00"/>
                  </a:solidFill>
                  <a:latin typeface="Alibaba PuHuiTi M"/>
                  <a:ea typeface="Alibaba PuHuiTi M"/>
                  <a:cs typeface="Alibaba PuHuiTi M"/>
                  <a:sym typeface="Alibaba PuHuiTi Medium"/>
                </a:defRPr>
              </a:lvl1pPr>
            </a:lstStyle>
            <a:p>
              <a:r>
                <a:rPr sz="1375" b="1">
                  <a:solidFill>
                    <a:schemeClr val="accent1">
                      <a:lumMod val="75000"/>
                    </a:schemeClr>
                  </a:solidFill>
                  <a:latin typeface="黑体" charset="0"/>
                  <a:ea typeface="黑体" charset="0"/>
                </a:rPr>
                <a:t>201</a:t>
              </a:r>
              <a:r>
                <a:rPr lang="en-US" sz="1375" b="1">
                  <a:solidFill>
                    <a:schemeClr val="accent1">
                      <a:lumMod val="75000"/>
                    </a:schemeClr>
                  </a:solidFill>
                  <a:latin typeface="黑体" charset="0"/>
                  <a:ea typeface="黑体" charset="0"/>
                </a:rPr>
                <a:t>7</a:t>
              </a:r>
              <a:endParaRPr lang="en-US" sz="1375" b="1">
                <a:solidFill>
                  <a:schemeClr val="accent1">
                    <a:lumMod val="75000"/>
                  </a:schemeClr>
                </a:solidFill>
                <a:latin typeface="黑体" charset="0"/>
                <a:ea typeface="黑体" charset="0"/>
              </a:endParaRPr>
            </a:p>
          </p:txBody>
        </p:sp>
        <p:sp>
          <p:nvSpPr>
            <p:cNvPr id="1273" name="2017"/>
            <p:cNvSpPr txBox="1"/>
            <p:nvPr/>
          </p:nvSpPr>
          <p:spPr>
            <a:xfrm>
              <a:off x="19265960" y="5629894"/>
              <a:ext cx="1436568" cy="539469"/>
            </a:xfrm>
            <a:prstGeom prst="rect">
              <a:avLst/>
            </a:prstGeom>
            <a:ln w="12700">
              <a:miter lim="400000"/>
            </a:ln>
          </p:spPr>
          <p:txBody>
            <a:bodyPr lIns="15307" tIns="15307" rIns="15307" bIns="15307">
              <a:spAutoFit/>
            </a:bodyPr>
            <a:lstStyle>
              <a:lvl1pPr>
                <a:lnSpc>
                  <a:spcPct val="120000"/>
                </a:lnSpc>
                <a:defRPr sz="4000">
                  <a:solidFill>
                    <a:srgbClr val="FF6A00"/>
                  </a:solidFill>
                  <a:latin typeface="Alibaba PuHuiTi M"/>
                  <a:ea typeface="Alibaba PuHuiTi M"/>
                  <a:cs typeface="Alibaba PuHuiTi M"/>
                  <a:sym typeface="Alibaba PuHuiTi Medium"/>
                </a:defRPr>
              </a:lvl1pPr>
            </a:lstStyle>
            <a:p>
              <a:r>
                <a:rPr lang="en-US" sz="1375" b="1">
                  <a:solidFill>
                    <a:schemeClr val="accent1">
                      <a:lumMod val="75000"/>
                    </a:schemeClr>
                  </a:solidFill>
                  <a:latin typeface="黑体" charset="0"/>
                  <a:ea typeface="黑体" charset="0"/>
                </a:rPr>
                <a:t>2019</a:t>
              </a:r>
              <a:endParaRPr lang="en-US" sz="1375" b="1">
                <a:solidFill>
                  <a:schemeClr val="accent1">
                    <a:lumMod val="75000"/>
                  </a:schemeClr>
                </a:solidFill>
                <a:latin typeface="黑体" charset="0"/>
                <a:ea typeface="黑体" charset="0"/>
              </a:endParaRPr>
            </a:p>
          </p:txBody>
        </p:sp>
        <p:sp>
          <p:nvSpPr>
            <p:cNvPr id="1274" name="2018"/>
            <p:cNvSpPr txBox="1"/>
            <p:nvPr/>
          </p:nvSpPr>
          <p:spPr>
            <a:xfrm>
              <a:off x="21706617" y="5629894"/>
              <a:ext cx="1436568" cy="539469"/>
            </a:xfrm>
            <a:prstGeom prst="rect">
              <a:avLst/>
            </a:prstGeom>
            <a:ln w="12700">
              <a:miter lim="400000"/>
            </a:ln>
          </p:spPr>
          <p:txBody>
            <a:bodyPr lIns="15307" tIns="15307" rIns="15307" bIns="15307">
              <a:spAutoFit/>
            </a:bodyPr>
            <a:lstStyle>
              <a:lvl1pPr>
                <a:lnSpc>
                  <a:spcPct val="120000"/>
                </a:lnSpc>
                <a:defRPr sz="4000">
                  <a:solidFill>
                    <a:srgbClr val="FF6A00"/>
                  </a:solidFill>
                  <a:latin typeface="Alibaba PuHuiTi M"/>
                  <a:ea typeface="Alibaba PuHuiTi M"/>
                  <a:cs typeface="Alibaba PuHuiTi M"/>
                  <a:sym typeface="Alibaba PuHuiTi Medium"/>
                </a:defRPr>
              </a:lvl1pPr>
            </a:lstStyle>
            <a:p>
              <a:r>
                <a:rPr lang="en-US" sz="1375" b="1">
                  <a:solidFill>
                    <a:schemeClr val="accent1">
                      <a:lumMod val="75000"/>
                    </a:schemeClr>
                  </a:solidFill>
                  <a:latin typeface="黑体" charset="0"/>
                  <a:ea typeface="黑体" charset="0"/>
                </a:rPr>
                <a:t>2019</a:t>
              </a:r>
              <a:endParaRPr lang="en-US" sz="1375" b="1">
                <a:solidFill>
                  <a:schemeClr val="accent1">
                    <a:lumMod val="75000"/>
                  </a:schemeClr>
                </a:solidFill>
                <a:latin typeface="黑体" charset="0"/>
                <a:ea typeface="黑体" charset="0"/>
              </a:endParaRPr>
            </a:p>
          </p:txBody>
        </p:sp>
        <p:sp>
          <p:nvSpPr>
            <p:cNvPr id="1275" name="2019"/>
            <p:cNvSpPr txBox="1"/>
            <p:nvPr/>
          </p:nvSpPr>
          <p:spPr>
            <a:xfrm>
              <a:off x="24147276" y="5629894"/>
              <a:ext cx="1436568" cy="539469"/>
            </a:xfrm>
            <a:prstGeom prst="rect">
              <a:avLst/>
            </a:prstGeom>
            <a:ln w="12700">
              <a:miter lim="400000"/>
            </a:ln>
          </p:spPr>
          <p:txBody>
            <a:bodyPr lIns="15307" tIns="15307" rIns="15307" bIns="15307">
              <a:spAutoFit/>
            </a:bodyPr>
            <a:lstStyle>
              <a:lvl1pPr>
                <a:lnSpc>
                  <a:spcPct val="120000"/>
                </a:lnSpc>
                <a:defRPr sz="4000">
                  <a:solidFill>
                    <a:srgbClr val="FF6A00"/>
                  </a:solidFill>
                  <a:latin typeface="Alibaba PuHuiTi M"/>
                  <a:ea typeface="Alibaba PuHuiTi M"/>
                  <a:cs typeface="Alibaba PuHuiTi M"/>
                  <a:sym typeface="Alibaba PuHuiTi Medium"/>
                </a:defRPr>
              </a:lvl1pPr>
            </a:lstStyle>
            <a:p>
              <a:r>
                <a:rPr lang="en-US" sz="1375" b="1" dirty="0">
                  <a:solidFill>
                    <a:schemeClr val="accent1">
                      <a:lumMod val="75000"/>
                    </a:schemeClr>
                  </a:solidFill>
                  <a:latin typeface="黑体" charset="0"/>
                  <a:ea typeface="黑体" charset="0"/>
                </a:rPr>
                <a:t>2022</a:t>
              </a:r>
              <a:endParaRPr lang="en-US" sz="1375" b="1" dirty="0">
                <a:solidFill>
                  <a:schemeClr val="accent1">
                    <a:lumMod val="75000"/>
                  </a:schemeClr>
                </a:solidFill>
                <a:latin typeface="黑体" charset="0"/>
                <a:ea typeface="黑体" charset="0"/>
              </a:endParaRPr>
            </a:p>
          </p:txBody>
        </p:sp>
        <p:sp>
          <p:nvSpPr>
            <p:cNvPr id="1276" name="2012"/>
            <p:cNvSpPr txBox="1"/>
            <p:nvPr/>
          </p:nvSpPr>
          <p:spPr>
            <a:xfrm>
              <a:off x="7062680" y="5629894"/>
              <a:ext cx="1436568" cy="539469"/>
            </a:xfrm>
            <a:prstGeom prst="rect">
              <a:avLst/>
            </a:prstGeom>
            <a:ln w="12700">
              <a:miter lim="400000"/>
            </a:ln>
          </p:spPr>
          <p:txBody>
            <a:bodyPr lIns="15307" tIns="15307" rIns="15307" bIns="15307">
              <a:spAutoFit/>
            </a:bodyPr>
            <a:lstStyle>
              <a:lvl1pPr>
                <a:lnSpc>
                  <a:spcPct val="120000"/>
                </a:lnSpc>
                <a:defRPr sz="4000">
                  <a:solidFill>
                    <a:srgbClr val="FF6A00"/>
                  </a:solidFill>
                  <a:latin typeface="Alibaba PuHuiTi M"/>
                  <a:ea typeface="Alibaba PuHuiTi M"/>
                  <a:cs typeface="Alibaba PuHuiTi M"/>
                  <a:sym typeface="Alibaba PuHuiTi Medium"/>
                </a:defRPr>
              </a:lvl1pPr>
            </a:lstStyle>
            <a:p>
              <a:r>
                <a:rPr sz="1375" b="1" dirty="0">
                  <a:solidFill>
                    <a:schemeClr val="accent1">
                      <a:lumMod val="75000"/>
                    </a:schemeClr>
                  </a:solidFill>
                  <a:latin typeface="黑体" charset="0"/>
                  <a:ea typeface="黑体" charset="0"/>
                </a:rPr>
                <a:t>201</a:t>
              </a:r>
              <a:r>
                <a:rPr lang="en-US" sz="1375" b="1" dirty="0">
                  <a:solidFill>
                    <a:schemeClr val="accent1">
                      <a:lumMod val="75000"/>
                    </a:schemeClr>
                  </a:solidFill>
                  <a:latin typeface="黑体" charset="0"/>
                  <a:ea typeface="黑体" charset="0"/>
                </a:rPr>
                <a:t>3</a:t>
              </a:r>
              <a:endParaRPr lang="en-US" sz="1375" b="1" dirty="0">
                <a:solidFill>
                  <a:schemeClr val="accent1">
                    <a:lumMod val="75000"/>
                  </a:schemeClr>
                </a:solidFill>
                <a:latin typeface="黑体" charset="0"/>
                <a:ea typeface="黑体" charset="0"/>
              </a:endParaRPr>
            </a:p>
          </p:txBody>
        </p:sp>
        <p:sp>
          <p:nvSpPr>
            <p:cNvPr id="1277" name="2011"/>
            <p:cNvSpPr txBox="1"/>
            <p:nvPr/>
          </p:nvSpPr>
          <p:spPr>
            <a:xfrm>
              <a:off x="4568450" y="5629894"/>
              <a:ext cx="1436568" cy="539469"/>
            </a:xfrm>
            <a:prstGeom prst="rect">
              <a:avLst/>
            </a:prstGeom>
            <a:ln w="12700">
              <a:miter lim="400000"/>
            </a:ln>
          </p:spPr>
          <p:txBody>
            <a:bodyPr lIns="15307" tIns="15307" rIns="15307" bIns="15307">
              <a:spAutoFit/>
            </a:bodyPr>
            <a:lstStyle>
              <a:lvl1pPr>
                <a:lnSpc>
                  <a:spcPct val="120000"/>
                </a:lnSpc>
                <a:defRPr sz="4000">
                  <a:solidFill>
                    <a:srgbClr val="FF6A00"/>
                  </a:solidFill>
                  <a:latin typeface="Alibaba PuHuiTi M"/>
                  <a:ea typeface="Alibaba PuHuiTi M"/>
                  <a:cs typeface="Alibaba PuHuiTi M"/>
                  <a:sym typeface="Alibaba PuHuiTi Medium"/>
                </a:defRPr>
              </a:lvl1pPr>
            </a:lstStyle>
            <a:p>
              <a:r>
                <a:rPr sz="1375" b="1" dirty="0">
                  <a:solidFill>
                    <a:schemeClr val="accent1">
                      <a:lumMod val="75000"/>
                    </a:schemeClr>
                  </a:solidFill>
                  <a:latin typeface="黑体" charset="0"/>
                  <a:ea typeface="黑体" charset="0"/>
                </a:rPr>
                <a:t>201</a:t>
              </a:r>
              <a:r>
                <a:rPr lang="en-US" sz="1375" b="1" dirty="0">
                  <a:solidFill>
                    <a:schemeClr val="accent1">
                      <a:lumMod val="75000"/>
                    </a:schemeClr>
                  </a:solidFill>
                  <a:latin typeface="黑体" charset="0"/>
                  <a:ea typeface="黑体" charset="0"/>
                </a:rPr>
                <a:t>0</a:t>
              </a:r>
              <a:endParaRPr lang="en-US" sz="1375" b="1" dirty="0">
                <a:solidFill>
                  <a:schemeClr val="accent1">
                    <a:lumMod val="75000"/>
                  </a:schemeClr>
                </a:solidFill>
                <a:latin typeface="黑体" charset="0"/>
                <a:ea typeface="黑体" charset="0"/>
              </a:endParaRPr>
            </a:p>
          </p:txBody>
        </p:sp>
        <p:sp>
          <p:nvSpPr>
            <p:cNvPr id="1278" name="圆形"/>
            <p:cNvSpPr/>
            <p:nvPr/>
          </p:nvSpPr>
          <p:spPr>
            <a:xfrm>
              <a:off x="4895439" y="6572721"/>
              <a:ext cx="373436" cy="373436"/>
            </a:xfrm>
            <a:prstGeom prst="ellipse">
              <a:avLst/>
            </a:prstGeom>
            <a:gradFill>
              <a:gsLst>
                <a:gs pos="0">
                  <a:srgbClr val="0486FC"/>
                </a:gs>
                <a:gs pos="100000">
                  <a:srgbClr val="309BFC"/>
                </a:gs>
              </a:gsLst>
              <a:lin ang="10800000"/>
            </a:gradFill>
            <a:ln w="12700">
              <a:miter lim="400000"/>
            </a:ln>
          </p:spPr>
          <p:txBody>
            <a:bodyPr lIns="13334" tIns="13334" rIns="13334" bIns="13334" anchor="ctr"/>
            <a:lstStyle/>
            <a:p>
              <a:pPr defTabSz="239395">
                <a:defRPr sz="1400">
                  <a:solidFill>
                    <a:srgbClr val="FFFFFF"/>
                  </a:solidFill>
                  <a:latin typeface="AlibabaPuHuiTiL"/>
                  <a:ea typeface="AlibabaPuHuiTiL"/>
                  <a:cs typeface="AlibabaPuHuiTiL"/>
                  <a:sym typeface="AlibabaPuHuiTiL"/>
                </a:defRPr>
              </a:pPr>
              <a:endParaRPr sz="500">
                <a:solidFill>
                  <a:schemeClr val="tx1"/>
                </a:solidFill>
                <a:latin typeface="黑体" charset="0"/>
                <a:ea typeface="黑体" charset="0"/>
              </a:endParaRPr>
            </a:p>
          </p:txBody>
        </p:sp>
        <p:sp>
          <p:nvSpPr>
            <p:cNvPr id="1279" name="圆形"/>
            <p:cNvSpPr/>
            <p:nvPr/>
          </p:nvSpPr>
          <p:spPr>
            <a:xfrm>
              <a:off x="7428228" y="6572721"/>
              <a:ext cx="373436" cy="373436"/>
            </a:xfrm>
            <a:prstGeom prst="ellipse">
              <a:avLst/>
            </a:prstGeom>
            <a:gradFill>
              <a:gsLst>
                <a:gs pos="0">
                  <a:srgbClr val="0486FC"/>
                </a:gs>
                <a:gs pos="100000">
                  <a:srgbClr val="309BFC"/>
                </a:gs>
              </a:gsLst>
              <a:lin ang="10800000"/>
            </a:gradFill>
            <a:ln w="12700">
              <a:miter lim="400000"/>
            </a:ln>
          </p:spPr>
          <p:txBody>
            <a:bodyPr lIns="13334" tIns="13334" rIns="13334" bIns="13334" anchor="ctr"/>
            <a:lstStyle/>
            <a:p>
              <a:pPr defTabSz="239395">
                <a:defRPr sz="1400">
                  <a:solidFill>
                    <a:srgbClr val="FFFFFF"/>
                  </a:solidFill>
                  <a:latin typeface="AlibabaPuHuiTiL"/>
                  <a:ea typeface="AlibabaPuHuiTiL"/>
                  <a:cs typeface="AlibabaPuHuiTiL"/>
                  <a:sym typeface="AlibabaPuHuiTiL"/>
                </a:defRPr>
              </a:pPr>
              <a:endParaRPr sz="500">
                <a:solidFill>
                  <a:schemeClr val="tx1"/>
                </a:solidFill>
                <a:latin typeface="黑体" charset="0"/>
                <a:ea typeface="黑体" charset="0"/>
              </a:endParaRPr>
            </a:p>
          </p:txBody>
        </p:sp>
        <p:sp>
          <p:nvSpPr>
            <p:cNvPr id="1280" name="圆形"/>
            <p:cNvSpPr/>
            <p:nvPr/>
          </p:nvSpPr>
          <p:spPr>
            <a:xfrm>
              <a:off x="9878426" y="6572721"/>
              <a:ext cx="373436" cy="373436"/>
            </a:xfrm>
            <a:prstGeom prst="ellipse">
              <a:avLst/>
            </a:prstGeom>
            <a:gradFill>
              <a:gsLst>
                <a:gs pos="0">
                  <a:srgbClr val="0486FC"/>
                </a:gs>
                <a:gs pos="100000">
                  <a:srgbClr val="309BFC"/>
                </a:gs>
              </a:gsLst>
              <a:lin ang="10800000"/>
            </a:gradFill>
            <a:ln w="12700">
              <a:miter lim="400000"/>
            </a:ln>
          </p:spPr>
          <p:txBody>
            <a:bodyPr lIns="13334" tIns="13334" rIns="13334" bIns="13334" anchor="ctr"/>
            <a:lstStyle/>
            <a:p>
              <a:pPr defTabSz="239395">
                <a:defRPr sz="1400">
                  <a:solidFill>
                    <a:srgbClr val="FFFFFF"/>
                  </a:solidFill>
                  <a:latin typeface="AlibabaPuHuiTiL"/>
                  <a:ea typeface="AlibabaPuHuiTiL"/>
                  <a:cs typeface="AlibabaPuHuiTiL"/>
                  <a:sym typeface="AlibabaPuHuiTiL"/>
                </a:defRPr>
              </a:pPr>
              <a:endParaRPr sz="500">
                <a:solidFill>
                  <a:schemeClr val="tx1"/>
                </a:solidFill>
                <a:latin typeface="黑体" charset="0"/>
                <a:ea typeface="黑体" charset="0"/>
              </a:endParaRPr>
            </a:p>
          </p:txBody>
        </p:sp>
        <p:sp>
          <p:nvSpPr>
            <p:cNvPr id="1281" name="圆形"/>
            <p:cNvSpPr/>
            <p:nvPr/>
          </p:nvSpPr>
          <p:spPr>
            <a:xfrm>
              <a:off x="12301094" y="6572721"/>
              <a:ext cx="373436" cy="373436"/>
            </a:xfrm>
            <a:prstGeom prst="ellipse">
              <a:avLst/>
            </a:prstGeom>
            <a:gradFill>
              <a:gsLst>
                <a:gs pos="0">
                  <a:srgbClr val="0486FC"/>
                </a:gs>
                <a:gs pos="100000">
                  <a:srgbClr val="309BFC"/>
                </a:gs>
              </a:gsLst>
              <a:lin ang="10800000"/>
            </a:gradFill>
            <a:ln w="12700">
              <a:miter lim="400000"/>
            </a:ln>
          </p:spPr>
          <p:txBody>
            <a:bodyPr lIns="13334" tIns="13334" rIns="13334" bIns="13334" anchor="ctr"/>
            <a:lstStyle/>
            <a:p>
              <a:pPr defTabSz="239395">
                <a:defRPr sz="1400">
                  <a:solidFill>
                    <a:srgbClr val="FFFFFF"/>
                  </a:solidFill>
                  <a:latin typeface="AlibabaPuHuiTiL"/>
                  <a:ea typeface="AlibabaPuHuiTiL"/>
                  <a:cs typeface="AlibabaPuHuiTiL"/>
                  <a:sym typeface="AlibabaPuHuiTiL"/>
                </a:defRPr>
              </a:pPr>
              <a:endParaRPr sz="500">
                <a:solidFill>
                  <a:schemeClr val="tx1"/>
                </a:solidFill>
                <a:latin typeface="黑体" charset="0"/>
                <a:ea typeface="黑体" charset="0"/>
              </a:endParaRPr>
            </a:p>
          </p:txBody>
        </p:sp>
        <p:sp>
          <p:nvSpPr>
            <p:cNvPr id="1282" name="圆形"/>
            <p:cNvSpPr/>
            <p:nvPr/>
          </p:nvSpPr>
          <p:spPr>
            <a:xfrm>
              <a:off x="14833884" y="6572721"/>
              <a:ext cx="373436" cy="373436"/>
            </a:xfrm>
            <a:prstGeom prst="ellipse">
              <a:avLst/>
            </a:prstGeom>
            <a:gradFill>
              <a:gsLst>
                <a:gs pos="0">
                  <a:srgbClr val="0486FC"/>
                </a:gs>
                <a:gs pos="100000">
                  <a:srgbClr val="309BFC"/>
                </a:gs>
              </a:gsLst>
              <a:lin ang="10800000"/>
            </a:gradFill>
            <a:ln w="12700">
              <a:miter lim="400000"/>
            </a:ln>
          </p:spPr>
          <p:txBody>
            <a:bodyPr lIns="13334" tIns="13334" rIns="13334" bIns="13334" anchor="ctr"/>
            <a:lstStyle/>
            <a:p>
              <a:pPr defTabSz="239395">
                <a:defRPr sz="1400">
                  <a:solidFill>
                    <a:srgbClr val="FFFFFF"/>
                  </a:solidFill>
                  <a:latin typeface="AlibabaPuHuiTiL"/>
                  <a:ea typeface="AlibabaPuHuiTiL"/>
                  <a:cs typeface="AlibabaPuHuiTiL"/>
                  <a:sym typeface="AlibabaPuHuiTiL"/>
                </a:defRPr>
              </a:pPr>
              <a:endParaRPr sz="500">
                <a:solidFill>
                  <a:schemeClr val="tx1"/>
                </a:solidFill>
                <a:latin typeface="黑体" charset="0"/>
                <a:ea typeface="黑体" charset="0"/>
              </a:endParaRPr>
            </a:p>
          </p:txBody>
        </p:sp>
        <p:sp>
          <p:nvSpPr>
            <p:cNvPr id="1283" name="圆形"/>
            <p:cNvSpPr/>
            <p:nvPr/>
          </p:nvSpPr>
          <p:spPr>
            <a:xfrm>
              <a:off x="17284084" y="6572721"/>
              <a:ext cx="373436" cy="373436"/>
            </a:xfrm>
            <a:prstGeom prst="ellipse">
              <a:avLst/>
            </a:prstGeom>
            <a:gradFill>
              <a:gsLst>
                <a:gs pos="0">
                  <a:srgbClr val="0486FC"/>
                </a:gs>
                <a:gs pos="100000">
                  <a:srgbClr val="309BFC"/>
                </a:gs>
              </a:gsLst>
              <a:lin ang="10800000"/>
            </a:gradFill>
            <a:ln w="12700">
              <a:miter lim="400000"/>
            </a:ln>
          </p:spPr>
          <p:txBody>
            <a:bodyPr lIns="13334" tIns="13334" rIns="13334" bIns="13334" anchor="ctr"/>
            <a:lstStyle/>
            <a:p>
              <a:pPr defTabSz="239395">
                <a:defRPr sz="1400">
                  <a:solidFill>
                    <a:srgbClr val="FFFFFF"/>
                  </a:solidFill>
                  <a:latin typeface="AlibabaPuHuiTiL"/>
                  <a:ea typeface="AlibabaPuHuiTiL"/>
                  <a:cs typeface="AlibabaPuHuiTiL"/>
                  <a:sym typeface="AlibabaPuHuiTiL"/>
                </a:defRPr>
              </a:pPr>
              <a:endParaRPr sz="500">
                <a:solidFill>
                  <a:schemeClr val="tx1"/>
                </a:solidFill>
                <a:latin typeface="黑体" charset="0"/>
                <a:ea typeface="黑体" charset="0"/>
              </a:endParaRPr>
            </a:p>
          </p:txBody>
        </p:sp>
        <p:sp>
          <p:nvSpPr>
            <p:cNvPr id="1284" name="圆形"/>
            <p:cNvSpPr/>
            <p:nvPr/>
          </p:nvSpPr>
          <p:spPr>
            <a:xfrm>
              <a:off x="19596630" y="6572721"/>
              <a:ext cx="373436" cy="373436"/>
            </a:xfrm>
            <a:prstGeom prst="ellipse">
              <a:avLst/>
            </a:prstGeom>
            <a:gradFill>
              <a:gsLst>
                <a:gs pos="0">
                  <a:srgbClr val="0486FC"/>
                </a:gs>
                <a:gs pos="100000">
                  <a:srgbClr val="309BFC"/>
                </a:gs>
              </a:gsLst>
              <a:lin ang="10800000"/>
            </a:gradFill>
            <a:ln w="12700">
              <a:miter lim="400000"/>
            </a:ln>
          </p:spPr>
          <p:txBody>
            <a:bodyPr lIns="13334" tIns="13334" rIns="13334" bIns="13334" anchor="ctr"/>
            <a:lstStyle/>
            <a:p>
              <a:pPr defTabSz="239395">
                <a:defRPr sz="1400">
                  <a:solidFill>
                    <a:srgbClr val="FFFFFF"/>
                  </a:solidFill>
                  <a:latin typeface="AlibabaPuHuiTiL"/>
                  <a:ea typeface="AlibabaPuHuiTiL"/>
                  <a:cs typeface="AlibabaPuHuiTiL"/>
                  <a:sym typeface="AlibabaPuHuiTiL"/>
                </a:defRPr>
              </a:pPr>
              <a:endParaRPr sz="500">
                <a:solidFill>
                  <a:schemeClr val="tx1"/>
                </a:solidFill>
                <a:latin typeface="黑体" charset="0"/>
                <a:ea typeface="黑体" charset="0"/>
              </a:endParaRPr>
            </a:p>
          </p:txBody>
        </p:sp>
        <p:sp>
          <p:nvSpPr>
            <p:cNvPr id="1285" name="圆形"/>
            <p:cNvSpPr/>
            <p:nvPr/>
          </p:nvSpPr>
          <p:spPr>
            <a:xfrm>
              <a:off x="22129420" y="6572721"/>
              <a:ext cx="373436" cy="373436"/>
            </a:xfrm>
            <a:prstGeom prst="ellipse">
              <a:avLst/>
            </a:prstGeom>
            <a:gradFill>
              <a:gsLst>
                <a:gs pos="0">
                  <a:srgbClr val="0486FC"/>
                </a:gs>
                <a:gs pos="100000">
                  <a:srgbClr val="309BFC"/>
                </a:gs>
              </a:gsLst>
              <a:lin ang="10800000"/>
            </a:gradFill>
            <a:ln w="12700">
              <a:miter lim="400000"/>
            </a:ln>
          </p:spPr>
          <p:txBody>
            <a:bodyPr lIns="13334" tIns="13334" rIns="13334" bIns="13334" anchor="ctr"/>
            <a:lstStyle/>
            <a:p>
              <a:pPr defTabSz="239395">
                <a:defRPr sz="1400">
                  <a:solidFill>
                    <a:srgbClr val="FFFFFF"/>
                  </a:solidFill>
                  <a:latin typeface="AlibabaPuHuiTiL"/>
                  <a:ea typeface="AlibabaPuHuiTiL"/>
                  <a:cs typeface="AlibabaPuHuiTiL"/>
                  <a:sym typeface="AlibabaPuHuiTiL"/>
                </a:defRPr>
              </a:pPr>
              <a:endParaRPr sz="500">
                <a:solidFill>
                  <a:schemeClr val="tx1"/>
                </a:solidFill>
                <a:latin typeface="黑体" charset="0"/>
                <a:ea typeface="黑体" charset="0"/>
              </a:endParaRPr>
            </a:p>
          </p:txBody>
        </p:sp>
        <p:sp>
          <p:nvSpPr>
            <p:cNvPr id="1286" name="圆形"/>
            <p:cNvSpPr/>
            <p:nvPr/>
          </p:nvSpPr>
          <p:spPr>
            <a:xfrm>
              <a:off x="24579618" y="6572721"/>
              <a:ext cx="373436" cy="373436"/>
            </a:xfrm>
            <a:prstGeom prst="ellipse">
              <a:avLst/>
            </a:prstGeom>
            <a:gradFill>
              <a:gsLst>
                <a:gs pos="0">
                  <a:srgbClr val="0486FC"/>
                </a:gs>
                <a:gs pos="100000">
                  <a:srgbClr val="309BFC"/>
                </a:gs>
              </a:gsLst>
              <a:lin ang="10800000"/>
            </a:gradFill>
            <a:ln w="12700">
              <a:miter lim="400000"/>
            </a:ln>
          </p:spPr>
          <p:txBody>
            <a:bodyPr lIns="13334" tIns="13334" rIns="13334" bIns="13334" anchor="ctr"/>
            <a:lstStyle/>
            <a:p>
              <a:pPr defTabSz="239395">
                <a:defRPr sz="1400">
                  <a:solidFill>
                    <a:srgbClr val="FFFFFF"/>
                  </a:solidFill>
                  <a:latin typeface="AlibabaPuHuiTiL"/>
                  <a:ea typeface="AlibabaPuHuiTiL"/>
                  <a:cs typeface="AlibabaPuHuiTiL"/>
                  <a:sym typeface="AlibabaPuHuiTiL"/>
                </a:defRPr>
              </a:pPr>
              <a:endParaRPr sz="500">
                <a:solidFill>
                  <a:schemeClr val="tx1"/>
                </a:solidFill>
                <a:latin typeface="黑体" charset="0"/>
                <a:ea typeface="黑体" charset="0"/>
              </a:endParaRPr>
            </a:p>
          </p:txBody>
        </p:sp>
        <p:sp>
          <p:nvSpPr>
            <p:cNvPr id="1287" name="Text conten"/>
            <p:cNvSpPr txBox="1"/>
            <p:nvPr/>
          </p:nvSpPr>
          <p:spPr>
            <a:xfrm>
              <a:off x="4533302" y="7797102"/>
              <a:ext cx="2169389" cy="531001"/>
            </a:xfrm>
            <a:prstGeom prst="rect">
              <a:avLst/>
            </a:prstGeom>
            <a:ln w="12700">
              <a:miter lim="400000"/>
            </a:ln>
          </p:spPr>
          <p:txBody>
            <a:bodyPr lIns="14816" tIns="14816" rIns="14816" bIns="14816" anchor="ctr">
              <a:spAutoFit/>
            </a:bodyPr>
            <a:lstStyle>
              <a:lvl1pPr>
                <a:lnSpc>
                  <a:spcPct val="150000"/>
                </a:lnSpc>
                <a:defRPr sz="2000">
                  <a:solidFill>
                    <a:srgbClr val="373737"/>
                  </a:solidFill>
                  <a:latin typeface="Alibaba PuHuiTi R"/>
                  <a:ea typeface="Alibaba PuHuiTi R"/>
                  <a:cs typeface="Alibaba PuHuiTi R"/>
                  <a:sym typeface="Alibaba PuHuiTi"/>
                </a:defRPr>
              </a:lvl1pPr>
            </a:lstStyle>
            <a:p>
              <a:endParaRPr lang="en-US" sz="750">
                <a:solidFill>
                  <a:schemeClr val="tx1"/>
                </a:solidFill>
                <a:latin typeface="黑体" charset="0"/>
                <a:ea typeface="黑体" charset="0"/>
              </a:endParaRPr>
            </a:p>
          </p:txBody>
        </p:sp>
        <p:sp>
          <p:nvSpPr>
            <p:cNvPr id="1288" name="Point 1"/>
            <p:cNvSpPr txBox="1"/>
            <p:nvPr/>
          </p:nvSpPr>
          <p:spPr>
            <a:xfrm>
              <a:off x="3759920" y="7228433"/>
              <a:ext cx="2603226" cy="463606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14816" tIns="14816" rIns="14816" bIns="14816" anchor="ctr">
              <a:spAutoFit/>
            </a:bodyPr>
            <a:lstStyle>
              <a:lvl1pPr>
                <a:defRPr sz="3000">
                  <a:solidFill>
                    <a:srgbClr val="373737"/>
                  </a:solidFill>
                  <a:latin typeface="Alibaba PuHuiTi R"/>
                  <a:ea typeface="Alibaba PuHuiTi R"/>
                  <a:cs typeface="Alibaba PuHuiTi R"/>
                  <a:sym typeface="Alibaba PuHuiTi"/>
                </a:defRPr>
              </a:lvl1pPr>
            </a:lstStyle>
            <a:p>
              <a:r>
                <a:rPr lang="en-US" sz="1400" dirty="0">
                  <a:solidFill>
                    <a:schemeClr val="tx1"/>
                  </a:solidFill>
                  <a:latin typeface="黑体" charset="0"/>
                  <a:ea typeface="黑体" charset="0"/>
                </a:rPr>
                <a:t>Emscripten</a:t>
              </a:r>
              <a:endParaRPr lang="en-US" sz="1400" dirty="0">
                <a:solidFill>
                  <a:schemeClr val="tx1"/>
                </a:solidFill>
                <a:latin typeface="黑体" charset="0"/>
                <a:ea typeface="黑体" charset="0"/>
              </a:endParaRPr>
            </a:p>
          </p:txBody>
        </p:sp>
        <p:sp>
          <p:nvSpPr>
            <p:cNvPr id="1289" name="Text conten"/>
            <p:cNvSpPr txBox="1"/>
            <p:nvPr/>
          </p:nvSpPr>
          <p:spPr>
            <a:xfrm>
              <a:off x="6584707" y="8393373"/>
              <a:ext cx="2213325" cy="930825"/>
            </a:xfrm>
            <a:prstGeom prst="rect">
              <a:avLst/>
            </a:prstGeom>
            <a:ln w="12700">
              <a:miter lim="400000"/>
            </a:ln>
          </p:spPr>
          <p:txBody>
            <a:bodyPr lIns="14816" tIns="14816" rIns="14816" bIns="14816" anchor="ctr">
              <a:spAutoFit/>
            </a:bodyPr>
            <a:lstStyle>
              <a:lvl1pPr>
                <a:lnSpc>
                  <a:spcPct val="150000"/>
                </a:lnSpc>
                <a:defRPr sz="2000">
                  <a:solidFill>
                    <a:srgbClr val="373737"/>
                  </a:solidFill>
                  <a:latin typeface="Alibaba PuHuiTi R"/>
                  <a:ea typeface="Alibaba PuHuiTi R"/>
                  <a:cs typeface="Alibaba PuHuiTi R"/>
                  <a:sym typeface="Alibaba PuHuiTi"/>
                </a:defRPr>
              </a:lvl1pPr>
            </a:lstStyle>
            <a:p>
              <a:pPr algn="ctr"/>
              <a:r>
                <a:rPr lang="en-US" sz="1000">
                  <a:solidFill>
                    <a:schemeClr val="tx1"/>
                  </a:solidFill>
                  <a:latin typeface="黑体" charset="0"/>
                  <a:ea typeface="黑体" charset="0"/>
                </a:rPr>
                <a:t>firstly released</a:t>
              </a:r>
              <a:endParaRPr lang="en-US" sz="1000">
                <a:solidFill>
                  <a:schemeClr val="tx1"/>
                </a:solidFill>
                <a:latin typeface="黑体" charset="0"/>
                <a:ea typeface="黑体" charset="0"/>
              </a:endParaRPr>
            </a:p>
          </p:txBody>
        </p:sp>
        <p:sp>
          <p:nvSpPr>
            <p:cNvPr id="1290" name="Point 2"/>
            <p:cNvSpPr txBox="1"/>
            <p:nvPr/>
          </p:nvSpPr>
          <p:spPr>
            <a:xfrm>
              <a:off x="6938708" y="7220710"/>
              <a:ext cx="1792247" cy="463606"/>
            </a:xfrm>
            <a:prstGeom prst="rect">
              <a:avLst/>
            </a:prstGeom>
            <a:ln w="12700">
              <a:miter lim="400000"/>
            </a:ln>
          </p:spPr>
          <p:txBody>
            <a:bodyPr lIns="14816" tIns="14816" rIns="14816" bIns="14816" anchor="ctr">
              <a:spAutoFit/>
            </a:bodyPr>
            <a:lstStyle>
              <a:lvl1pPr>
                <a:defRPr sz="3000">
                  <a:solidFill>
                    <a:srgbClr val="373737"/>
                  </a:solidFill>
                  <a:latin typeface="Alibaba PuHuiTi R"/>
                  <a:ea typeface="Alibaba PuHuiTi R"/>
                  <a:cs typeface="Alibaba PuHuiTi R"/>
                  <a:sym typeface="Alibaba PuHuiTi"/>
                </a:defRPr>
              </a:lvl1pPr>
            </a:lstStyle>
            <a:p>
              <a:r>
                <a:rPr lang="en-US" sz="1400" dirty="0">
                  <a:solidFill>
                    <a:schemeClr val="tx1"/>
                  </a:solidFill>
                  <a:latin typeface="黑体" charset="0"/>
                  <a:ea typeface="黑体" charset="0"/>
                </a:rPr>
                <a:t>asm.js</a:t>
              </a:r>
              <a:endParaRPr lang="en-US" sz="1400" dirty="0">
                <a:solidFill>
                  <a:schemeClr val="tx1"/>
                </a:solidFill>
                <a:latin typeface="黑体" charset="0"/>
                <a:ea typeface="黑体" charset="0"/>
              </a:endParaRPr>
            </a:p>
          </p:txBody>
        </p:sp>
        <p:sp>
          <p:nvSpPr>
            <p:cNvPr id="1291" name="Text conten"/>
            <p:cNvSpPr txBox="1"/>
            <p:nvPr/>
          </p:nvSpPr>
          <p:spPr>
            <a:xfrm>
              <a:off x="9209117" y="8209512"/>
              <a:ext cx="2169386" cy="1367940"/>
            </a:xfrm>
            <a:prstGeom prst="rect">
              <a:avLst/>
            </a:prstGeom>
            <a:ln w="12700">
              <a:miter lim="400000"/>
            </a:ln>
          </p:spPr>
          <p:txBody>
            <a:bodyPr lIns="14816" tIns="14816" rIns="14816" bIns="14816" anchor="ctr">
              <a:spAutoFit/>
            </a:bodyPr>
            <a:lstStyle>
              <a:lvl1pPr>
                <a:lnSpc>
                  <a:spcPct val="150000"/>
                </a:lnSpc>
                <a:defRPr sz="2000">
                  <a:solidFill>
                    <a:srgbClr val="373737"/>
                  </a:solidFill>
                  <a:latin typeface="Alibaba PuHuiTi R"/>
                  <a:ea typeface="Alibaba PuHuiTi R"/>
                  <a:cs typeface="Alibaba PuHuiTi R"/>
                  <a:sym typeface="Alibaba PuHuiTi"/>
                </a:defRPr>
              </a:lvl1pPr>
            </a:lstStyle>
            <a:p>
              <a:r>
                <a:rPr lang="zh-CN" altLang="en-US" sz="1000">
                  <a:solidFill>
                    <a:schemeClr val="tx1"/>
                  </a:solidFill>
                  <a:latin typeface="黑体" charset="0"/>
                  <a:ea typeface="黑体" charset="0"/>
                </a:rPr>
                <a:t>多家主流浏览器厂商联合宣布</a:t>
              </a:r>
              <a:endParaRPr lang="zh-CN" altLang="en-US" sz="1000">
                <a:solidFill>
                  <a:schemeClr val="tx1"/>
                </a:solidFill>
                <a:latin typeface="黑体" charset="0"/>
                <a:ea typeface="黑体" charset="0"/>
              </a:endParaRPr>
            </a:p>
          </p:txBody>
        </p:sp>
        <p:sp>
          <p:nvSpPr>
            <p:cNvPr id="1292" name="Point 3"/>
            <p:cNvSpPr txBox="1"/>
            <p:nvPr/>
          </p:nvSpPr>
          <p:spPr>
            <a:xfrm>
              <a:off x="9452285" y="7261548"/>
              <a:ext cx="1957012" cy="505752"/>
            </a:xfrm>
            <a:prstGeom prst="rect">
              <a:avLst/>
            </a:prstGeom>
            <a:ln w="12700">
              <a:miter lim="400000"/>
            </a:ln>
          </p:spPr>
          <p:txBody>
            <a:bodyPr lIns="14816" tIns="14816" rIns="14816" bIns="14816" anchor="ctr">
              <a:noAutofit/>
            </a:bodyPr>
            <a:lstStyle>
              <a:lvl1pPr>
                <a:defRPr sz="3000">
                  <a:solidFill>
                    <a:srgbClr val="373737"/>
                  </a:solidFill>
                  <a:latin typeface="Alibaba PuHuiTi R"/>
                  <a:ea typeface="Alibaba PuHuiTi R"/>
                  <a:cs typeface="Alibaba PuHuiTi R"/>
                  <a:sym typeface="Alibaba PuHuiTi"/>
                </a:defRPr>
              </a:lvl1pPr>
            </a:lstStyle>
            <a:p>
              <a:r>
                <a:rPr lang="en-US" sz="1400">
                  <a:solidFill>
                    <a:schemeClr val="tx1"/>
                  </a:solidFill>
                  <a:latin typeface="黑体" charset="0"/>
                  <a:ea typeface="黑体" charset="0"/>
                </a:rPr>
                <a:t>WASM Design</a:t>
              </a:r>
              <a:endParaRPr lang="en-US" sz="1400">
                <a:solidFill>
                  <a:schemeClr val="tx1"/>
                </a:solidFill>
                <a:latin typeface="黑体" charset="0"/>
                <a:ea typeface="黑体" charset="0"/>
              </a:endParaRPr>
            </a:p>
          </p:txBody>
        </p:sp>
        <p:sp>
          <p:nvSpPr>
            <p:cNvPr id="1293" name="Text conten"/>
            <p:cNvSpPr txBox="1"/>
            <p:nvPr/>
          </p:nvSpPr>
          <p:spPr>
            <a:xfrm>
              <a:off x="11609674" y="8385642"/>
              <a:ext cx="3008989" cy="930825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14816" tIns="14816" rIns="14816" bIns="14816" anchor="ctr">
              <a:spAutoFit/>
            </a:bodyPr>
            <a:lstStyle>
              <a:lvl1pPr>
                <a:lnSpc>
                  <a:spcPct val="150000"/>
                </a:lnSpc>
                <a:defRPr sz="2000">
                  <a:solidFill>
                    <a:srgbClr val="373737"/>
                  </a:solidFill>
                  <a:latin typeface="Alibaba PuHuiTi R"/>
                  <a:ea typeface="Alibaba PuHuiTi R"/>
                  <a:cs typeface="Alibaba PuHuiTi R"/>
                  <a:sym typeface="Alibaba PuHuiTi"/>
                </a:defRPr>
              </a:lvl1pPr>
            </a:lstStyle>
            <a:p>
              <a:r>
                <a:rPr lang="en-US" sz="1000">
                  <a:solidFill>
                    <a:schemeClr val="tx1"/>
                  </a:solidFill>
                  <a:latin typeface="黑体" charset="0"/>
                  <a:ea typeface="黑体" charset="0"/>
                </a:rPr>
                <a:t>Firefox Nightly &amp;</a:t>
              </a:r>
              <a:endParaRPr lang="en-US" sz="1000">
                <a:solidFill>
                  <a:schemeClr val="tx1"/>
                </a:solidFill>
                <a:latin typeface="黑体" charset="0"/>
                <a:ea typeface="黑体" charset="0"/>
              </a:endParaRPr>
            </a:p>
            <a:p>
              <a:r>
                <a:rPr lang="en-US" sz="1000">
                  <a:solidFill>
                    <a:schemeClr val="tx1"/>
                  </a:solidFill>
                  <a:latin typeface="黑体" charset="0"/>
                  <a:ea typeface="黑体" charset="0"/>
                </a:rPr>
                <a:t>Chrome Canary</a:t>
              </a:r>
              <a:endParaRPr lang="en-US" sz="1000">
                <a:solidFill>
                  <a:schemeClr val="tx1"/>
                </a:solidFill>
                <a:latin typeface="黑体" charset="0"/>
                <a:ea typeface="黑体" charset="0"/>
              </a:endParaRPr>
            </a:p>
          </p:txBody>
        </p:sp>
        <p:sp>
          <p:nvSpPr>
            <p:cNvPr id="1294" name="Point 4"/>
            <p:cNvSpPr txBox="1"/>
            <p:nvPr/>
          </p:nvSpPr>
          <p:spPr>
            <a:xfrm>
              <a:off x="11609674" y="6900897"/>
              <a:ext cx="2524745" cy="1280035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14816" tIns="14816" rIns="14816" bIns="14816" anchor="ctr">
              <a:spAutoFit/>
            </a:bodyPr>
            <a:lstStyle>
              <a:lvl1pPr>
                <a:defRPr sz="3000">
                  <a:solidFill>
                    <a:srgbClr val="373737"/>
                  </a:solidFill>
                  <a:latin typeface="Alibaba PuHuiTi R"/>
                  <a:ea typeface="Alibaba PuHuiTi R"/>
                  <a:cs typeface="Alibaba PuHuiTi R"/>
                  <a:sym typeface="Alibaba PuHuiTi"/>
                </a:defRPr>
              </a:lvl1pPr>
            </a:lstStyle>
            <a:p>
              <a:r>
                <a:rPr lang="en-US" sz="1400">
                  <a:solidFill>
                    <a:schemeClr val="tx1"/>
                  </a:solidFill>
                  <a:latin typeface="黑体" charset="0"/>
                  <a:ea typeface="黑体" charset="0"/>
                </a:rPr>
                <a:t>First Experimental</a:t>
              </a:r>
              <a:endParaRPr lang="en-US" sz="1400">
                <a:solidFill>
                  <a:schemeClr val="tx1"/>
                </a:solidFill>
                <a:latin typeface="黑体" charset="0"/>
                <a:ea typeface="黑体" charset="0"/>
              </a:endParaRPr>
            </a:p>
          </p:txBody>
        </p:sp>
        <p:sp>
          <p:nvSpPr>
            <p:cNvPr id="1295" name="Text conten"/>
            <p:cNvSpPr txBox="1"/>
            <p:nvPr/>
          </p:nvSpPr>
          <p:spPr>
            <a:xfrm>
              <a:off x="14581872" y="8300427"/>
              <a:ext cx="2169386" cy="492507"/>
            </a:xfrm>
            <a:prstGeom prst="rect">
              <a:avLst/>
            </a:prstGeom>
            <a:ln w="12700">
              <a:miter lim="400000"/>
            </a:ln>
          </p:spPr>
          <p:txBody>
            <a:bodyPr lIns="14816" tIns="14816" rIns="14816" bIns="14816" anchor="ctr">
              <a:spAutoFit/>
            </a:bodyPr>
            <a:lstStyle>
              <a:lvl1pPr>
                <a:lnSpc>
                  <a:spcPct val="150000"/>
                </a:lnSpc>
                <a:defRPr sz="2000">
                  <a:solidFill>
                    <a:srgbClr val="373737"/>
                  </a:solidFill>
                  <a:latin typeface="Alibaba PuHuiTi R"/>
                  <a:ea typeface="Alibaba PuHuiTi R"/>
                  <a:cs typeface="Alibaba PuHuiTi R"/>
                  <a:sym typeface="Alibaba PuHuiTi"/>
                </a:defRPr>
              </a:lvl1pPr>
            </a:lstStyle>
            <a:p>
              <a:r>
                <a:rPr lang="zh-CN" altLang="en-US" sz="1000">
                  <a:solidFill>
                    <a:schemeClr val="tx1"/>
                  </a:solidFill>
                  <a:latin typeface="黑体" charset="0"/>
                  <a:ea typeface="黑体" charset="0"/>
                </a:rPr>
                <a:t>主流浏览器</a:t>
              </a:r>
              <a:endParaRPr lang="zh-CN" altLang="en-US" sz="1000">
                <a:solidFill>
                  <a:schemeClr val="tx1"/>
                </a:solidFill>
                <a:latin typeface="黑体" charset="0"/>
                <a:ea typeface="黑体" charset="0"/>
              </a:endParaRPr>
            </a:p>
          </p:txBody>
        </p:sp>
        <p:sp>
          <p:nvSpPr>
            <p:cNvPr id="1296" name="Point 5"/>
            <p:cNvSpPr txBox="1"/>
            <p:nvPr/>
          </p:nvSpPr>
          <p:spPr>
            <a:xfrm>
              <a:off x="14319713" y="7105344"/>
              <a:ext cx="2169386" cy="871821"/>
            </a:xfrm>
            <a:prstGeom prst="rect">
              <a:avLst/>
            </a:prstGeom>
            <a:ln w="12700">
              <a:miter lim="400000"/>
            </a:ln>
          </p:spPr>
          <p:txBody>
            <a:bodyPr lIns="14816" tIns="14816" rIns="14816" bIns="14816" anchor="ctr">
              <a:spAutoFit/>
            </a:bodyPr>
            <a:lstStyle>
              <a:lvl1pPr>
                <a:defRPr sz="3000">
                  <a:solidFill>
                    <a:srgbClr val="373737"/>
                  </a:solidFill>
                  <a:latin typeface="Alibaba PuHuiTi R"/>
                  <a:ea typeface="Alibaba PuHuiTi R"/>
                  <a:cs typeface="Alibaba PuHuiTi R"/>
                  <a:sym typeface="Alibaba PuHuiTi"/>
                </a:defRPr>
              </a:lvl1pPr>
            </a:lstStyle>
            <a:p>
              <a:r>
                <a:rPr lang="en-US" sz="1400">
                  <a:solidFill>
                    <a:schemeClr val="tx1"/>
                  </a:solidFill>
                  <a:latin typeface="黑体" charset="0"/>
                  <a:ea typeface="黑体" charset="0"/>
                </a:rPr>
                <a:t>WASM MVP</a:t>
              </a:r>
              <a:endParaRPr lang="en-US" sz="1400">
                <a:solidFill>
                  <a:schemeClr val="tx1"/>
                </a:solidFill>
                <a:latin typeface="黑体" charset="0"/>
                <a:ea typeface="黑体" charset="0"/>
              </a:endParaRPr>
            </a:p>
          </p:txBody>
        </p:sp>
        <p:sp>
          <p:nvSpPr>
            <p:cNvPr id="1297" name="Text conten"/>
            <p:cNvSpPr txBox="1"/>
            <p:nvPr/>
          </p:nvSpPr>
          <p:spPr>
            <a:xfrm>
              <a:off x="17015660" y="7871140"/>
              <a:ext cx="2213325" cy="382927"/>
            </a:xfrm>
            <a:prstGeom prst="rect">
              <a:avLst/>
            </a:prstGeom>
            <a:ln w="12700">
              <a:miter lim="400000"/>
            </a:ln>
          </p:spPr>
          <p:txBody>
            <a:bodyPr lIns="14816" tIns="14816" rIns="14816" bIns="14816" anchor="ctr">
              <a:spAutoFit/>
            </a:bodyPr>
            <a:lstStyle>
              <a:lvl1pPr>
                <a:lnSpc>
                  <a:spcPct val="150000"/>
                </a:lnSpc>
                <a:defRPr sz="2000">
                  <a:solidFill>
                    <a:srgbClr val="373737"/>
                  </a:solidFill>
                  <a:latin typeface="Alibaba PuHuiTi R"/>
                  <a:ea typeface="Alibaba PuHuiTi R"/>
                  <a:cs typeface="Alibaba PuHuiTi R"/>
                  <a:sym typeface="Alibaba PuHuiTi"/>
                </a:defRPr>
              </a:lvl1pPr>
            </a:lstStyle>
            <a:p>
              <a:endParaRPr sz="750">
                <a:solidFill>
                  <a:schemeClr val="tx1"/>
                </a:solidFill>
                <a:latin typeface="黑体" charset="0"/>
                <a:ea typeface="黑体" charset="0"/>
              </a:endParaRPr>
            </a:p>
          </p:txBody>
        </p:sp>
        <p:sp>
          <p:nvSpPr>
            <p:cNvPr id="1298" name="Point 6"/>
            <p:cNvSpPr txBox="1"/>
            <p:nvPr/>
          </p:nvSpPr>
          <p:spPr>
            <a:xfrm>
              <a:off x="16839504" y="6991211"/>
              <a:ext cx="2118983" cy="1280035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14816" tIns="14816" rIns="14816" bIns="14816" anchor="ctr">
              <a:spAutoFit/>
            </a:bodyPr>
            <a:lstStyle>
              <a:lvl1pPr>
                <a:defRPr sz="3000">
                  <a:solidFill>
                    <a:srgbClr val="373737"/>
                  </a:solidFill>
                  <a:latin typeface="Alibaba PuHuiTi R"/>
                  <a:ea typeface="Alibaba PuHuiTi R"/>
                  <a:cs typeface="Alibaba PuHuiTi R"/>
                  <a:sym typeface="Alibaba PuHuiTi"/>
                </a:defRPr>
              </a:lvl1pPr>
            </a:lstStyle>
            <a:p>
              <a:r>
                <a:rPr lang="en-US" sz="1400">
                  <a:solidFill>
                    <a:schemeClr val="tx1"/>
                  </a:solidFill>
                  <a:latin typeface="黑体" charset="0"/>
                  <a:ea typeface="黑体" charset="0"/>
                </a:rPr>
                <a:t>W3C</a:t>
              </a:r>
              <a:endParaRPr lang="en-US" sz="1400">
                <a:solidFill>
                  <a:schemeClr val="tx1"/>
                </a:solidFill>
                <a:latin typeface="黑体" charset="0"/>
                <a:ea typeface="黑体" charset="0"/>
              </a:endParaRPr>
            </a:p>
            <a:p>
              <a:r>
                <a:rPr lang="en-US" sz="1400">
                  <a:solidFill>
                    <a:schemeClr val="tx1"/>
                  </a:solidFill>
                  <a:latin typeface="黑体" charset="0"/>
                  <a:ea typeface="黑体" charset="0"/>
                </a:rPr>
                <a:t>WASM WG</a:t>
              </a:r>
              <a:endParaRPr lang="en-US" sz="1400">
                <a:solidFill>
                  <a:schemeClr val="tx1"/>
                </a:solidFill>
                <a:latin typeface="黑体" charset="0"/>
                <a:ea typeface="黑体" charset="0"/>
              </a:endParaRPr>
            </a:p>
          </p:txBody>
        </p:sp>
        <p:sp>
          <p:nvSpPr>
            <p:cNvPr id="1299" name="Text conten"/>
            <p:cNvSpPr txBox="1"/>
            <p:nvPr/>
          </p:nvSpPr>
          <p:spPr>
            <a:xfrm>
              <a:off x="18948468" y="8336874"/>
              <a:ext cx="3274488" cy="1367940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14816" tIns="14816" rIns="14816" bIns="14816" anchor="ctr">
              <a:spAutoFit/>
            </a:bodyPr>
            <a:lstStyle>
              <a:lvl1pPr>
                <a:lnSpc>
                  <a:spcPct val="150000"/>
                </a:lnSpc>
                <a:defRPr sz="2000">
                  <a:solidFill>
                    <a:srgbClr val="373737"/>
                  </a:solidFill>
                  <a:latin typeface="Alibaba PuHuiTi R"/>
                  <a:ea typeface="Alibaba PuHuiTi R"/>
                  <a:cs typeface="Alibaba PuHuiTi R"/>
                  <a:sym typeface="Alibaba PuHuiTi"/>
                </a:defRPr>
              </a:lvl1pPr>
            </a:lstStyle>
            <a:p>
              <a:r>
                <a:rPr lang="zh-CN" altLang="en-US" sz="1000">
                  <a:solidFill>
                    <a:schemeClr val="tx1"/>
                  </a:solidFill>
                  <a:latin typeface="黑体" charset="0"/>
                  <a:ea typeface="黑体" charset="0"/>
                  <a:cs typeface="黑体" charset="0"/>
                </a:rPr>
                <a:t>打造浏览器外的</a:t>
              </a:r>
              <a:r>
                <a:rPr lang="en-US" altLang="zh-CN" sz="1000">
                  <a:solidFill>
                    <a:schemeClr val="tx1"/>
                  </a:solidFill>
                  <a:latin typeface="黑体" charset="0"/>
                  <a:ea typeface="黑体" charset="0"/>
                  <a:cs typeface="黑体" charset="0"/>
                </a:rPr>
                <a:t> WASM </a:t>
              </a:r>
              <a:r>
                <a:rPr lang="zh-CN" altLang="en-US" sz="1000">
                  <a:solidFill>
                    <a:schemeClr val="tx1"/>
                  </a:solidFill>
                  <a:latin typeface="黑体" charset="0"/>
                  <a:ea typeface="黑体" charset="0"/>
                  <a:cs typeface="黑体" charset="0"/>
                </a:rPr>
                <a:t>生态</a:t>
              </a:r>
              <a:r>
                <a:rPr lang="en-US" altLang="zh-CN" sz="1000">
                  <a:solidFill>
                    <a:schemeClr val="tx1"/>
                  </a:solidFill>
                  <a:latin typeface="黑体" charset="0"/>
                  <a:ea typeface="黑体" charset="0"/>
                  <a:cs typeface="黑体" charset="0"/>
                </a:rPr>
                <a:t> </a:t>
              </a:r>
              <a:endParaRPr lang="en-US" altLang="zh-CN" sz="1000">
                <a:solidFill>
                  <a:schemeClr val="tx1"/>
                </a:solidFill>
                <a:latin typeface="黑体" charset="0"/>
                <a:ea typeface="黑体" charset="0"/>
                <a:cs typeface="黑体" charset="0"/>
              </a:endParaRPr>
            </a:p>
            <a:p>
              <a:r>
                <a:rPr lang="en-US" altLang="zh-CN" sz="1000">
                  <a:solidFill>
                    <a:schemeClr val="tx1"/>
                  </a:solidFill>
                  <a:latin typeface="黑体" charset="0"/>
                  <a:ea typeface="黑体" charset="0"/>
                  <a:cs typeface="黑体" charset="0"/>
                </a:rPr>
                <a:t>WASI</a:t>
              </a:r>
              <a:endParaRPr lang="en-US" altLang="zh-CN" sz="1000">
                <a:solidFill>
                  <a:schemeClr val="tx1"/>
                </a:solidFill>
                <a:latin typeface="黑体" charset="0"/>
                <a:ea typeface="黑体" charset="0"/>
                <a:cs typeface="黑体" charset="0"/>
              </a:endParaRPr>
            </a:p>
          </p:txBody>
        </p:sp>
        <p:sp>
          <p:nvSpPr>
            <p:cNvPr id="1300" name="Point 7"/>
            <p:cNvSpPr txBox="1"/>
            <p:nvPr/>
          </p:nvSpPr>
          <p:spPr>
            <a:xfrm>
              <a:off x="19177531" y="6873540"/>
              <a:ext cx="2169386" cy="1280035"/>
            </a:xfrm>
            <a:prstGeom prst="rect">
              <a:avLst/>
            </a:prstGeom>
            <a:ln w="12700">
              <a:miter lim="400000"/>
            </a:ln>
          </p:spPr>
          <p:txBody>
            <a:bodyPr lIns="14816" tIns="14816" rIns="14816" bIns="14816" anchor="ctr">
              <a:spAutoFit/>
            </a:bodyPr>
            <a:lstStyle>
              <a:lvl1pPr>
                <a:defRPr sz="3000">
                  <a:solidFill>
                    <a:srgbClr val="373737"/>
                  </a:solidFill>
                  <a:latin typeface="Alibaba PuHuiTi R"/>
                  <a:ea typeface="Alibaba PuHuiTi R"/>
                  <a:cs typeface="Alibaba PuHuiTi R"/>
                  <a:sym typeface="Alibaba PuHuiTi"/>
                </a:defRPr>
              </a:lvl1pPr>
            </a:lstStyle>
            <a:p>
              <a:r>
                <a:rPr lang="en-US" sz="1400">
                  <a:solidFill>
                    <a:schemeClr val="tx1"/>
                  </a:solidFill>
                  <a:latin typeface="黑体" charset="0"/>
                  <a:ea typeface="黑体" charset="0"/>
                </a:rPr>
                <a:t>Bytecode Aliance</a:t>
              </a:r>
              <a:endParaRPr lang="en-US" sz="1400">
                <a:solidFill>
                  <a:schemeClr val="tx1"/>
                </a:solidFill>
                <a:latin typeface="黑体" charset="0"/>
                <a:ea typeface="黑体" charset="0"/>
              </a:endParaRPr>
            </a:p>
          </p:txBody>
        </p:sp>
        <p:sp>
          <p:nvSpPr>
            <p:cNvPr id="1301" name="Text conten"/>
            <p:cNvSpPr txBox="1"/>
            <p:nvPr/>
          </p:nvSpPr>
          <p:spPr>
            <a:xfrm>
              <a:off x="21540006" y="8253184"/>
              <a:ext cx="2606566" cy="1367940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14816" tIns="14816" rIns="14816" bIns="14816" anchor="ctr">
              <a:spAutoFit/>
            </a:bodyPr>
            <a:lstStyle>
              <a:lvl1pPr>
                <a:lnSpc>
                  <a:spcPct val="150000"/>
                </a:lnSpc>
                <a:defRPr sz="2000">
                  <a:solidFill>
                    <a:srgbClr val="373737"/>
                  </a:solidFill>
                  <a:latin typeface="Alibaba PuHuiTi R"/>
                  <a:ea typeface="Alibaba PuHuiTi R"/>
                  <a:cs typeface="Alibaba PuHuiTi R"/>
                  <a:sym typeface="Alibaba PuHuiTi"/>
                </a:defRPr>
              </a:lvl1pPr>
            </a:lstStyle>
            <a:p>
              <a:r>
                <a:rPr lang="en-US" sz="1000">
                  <a:solidFill>
                    <a:schemeClr val="tx1"/>
                  </a:solidFill>
                  <a:latin typeface="黑体" charset="0"/>
                  <a:ea typeface="黑体" charset="0"/>
                  <a:cs typeface="黑体" charset="0"/>
                </a:rPr>
                <a:t>WASM </a:t>
              </a:r>
              <a:r>
                <a:rPr lang="zh-CN" altLang="en-US" sz="1000">
                  <a:solidFill>
                    <a:schemeClr val="tx1"/>
                  </a:solidFill>
                  <a:latin typeface="黑体" charset="0"/>
                  <a:ea typeface="黑体" charset="0"/>
                  <a:cs typeface="黑体" charset="0"/>
                </a:rPr>
                <a:t>正式成为浏览器第第四种语言</a:t>
              </a:r>
              <a:endParaRPr lang="zh-CN" altLang="en-US" sz="1000">
                <a:solidFill>
                  <a:schemeClr val="tx1"/>
                </a:solidFill>
                <a:latin typeface="黑体" charset="0"/>
                <a:ea typeface="黑体" charset="0"/>
                <a:cs typeface="黑体" charset="0"/>
              </a:endParaRPr>
            </a:p>
          </p:txBody>
        </p:sp>
        <p:sp>
          <p:nvSpPr>
            <p:cNvPr id="1302" name="Point 8"/>
            <p:cNvSpPr txBox="1"/>
            <p:nvPr/>
          </p:nvSpPr>
          <p:spPr>
            <a:xfrm>
              <a:off x="22077200" y="7241181"/>
              <a:ext cx="1792247" cy="463606"/>
            </a:xfrm>
            <a:prstGeom prst="rect">
              <a:avLst/>
            </a:prstGeom>
            <a:ln w="12700">
              <a:miter lim="400000"/>
            </a:ln>
          </p:spPr>
          <p:txBody>
            <a:bodyPr lIns="14816" tIns="14816" rIns="14816" bIns="14816" anchor="ctr">
              <a:spAutoFit/>
            </a:bodyPr>
            <a:lstStyle>
              <a:lvl1pPr>
                <a:defRPr sz="3000">
                  <a:solidFill>
                    <a:srgbClr val="373737"/>
                  </a:solidFill>
                  <a:latin typeface="Alibaba PuHuiTi R"/>
                  <a:ea typeface="Alibaba PuHuiTi R"/>
                  <a:cs typeface="Alibaba PuHuiTi R"/>
                  <a:sym typeface="Alibaba PuHuiTi"/>
                </a:defRPr>
              </a:lvl1pPr>
            </a:lstStyle>
            <a:p>
              <a:r>
                <a:rPr lang="en-US" sz="1400">
                  <a:solidFill>
                    <a:schemeClr val="tx1"/>
                  </a:solidFill>
                  <a:latin typeface="黑体" charset="0"/>
                  <a:ea typeface="黑体" charset="0"/>
                </a:rPr>
                <a:t>1.0</a:t>
              </a:r>
              <a:endParaRPr lang="en-US" sz="1400">
                <a:solidFill>
                  <a:schemeClr val="tx1"/>
                </a:solidFill>
                <a:latin typeface="黑体" charset="0"/>
                <a:ea typeface="黑体" charset="0"/>
              </a:endParaRPr>
            </a:p>
          </p:txBody>
        </p:sp>
        <p:sp>
          <p:nvSpPr>
            <p:cNvPr id="1303" name="Point 9"/>
            <p:cNvSpPr txBox="1"/>
            <p:nvPr/>
          </p:nvSpPr>
          <p:spPr>
            <a:xfrm>
              <a:off x="24279628" y="7293128"/>
              <a:ext cx="1792247" cy="463606"/>
            </a:xfrm>
            <a:prstGeom prst="rect">
              <a:avLst/>
            </a:prstGeom>
            <a:ln w="12700">
              <a:miter lim="400000"/>
            </a:ln>
          </p:spPr>
          <p:txBody>
            <a:bodyPr lIns="14816" tIns="14816" rIns="14816" bIns="14816" anchor="ctr">
              <a:spAutoFit/>
            </a:bodyPr>
            <a:lstStyle>
              <a:lvl1pPr>
                <a:defRPr sz="3000">
                  <a:solidFill>
                    <a:srgbClr val="373737"/>
                  </a:solidFill>
                  <a:latin typeface="Alibaba PuHuiTi R"/>
                  <a:ea typeface="Alibaba PuHuiTi R"/>
                  <a:cs typeface="Alibaba PuHuiTi R"/>
                  <a:sym typeface="Alibaba PuHuiTi"/>
                </a:defRPr>
              </a:lvl1pPr>
            </a:lstStyle>
            <a:p>
              <a:r>
                <a:rPr lang="en-US" sz="1125">
                  <a:solidFill>
                    <a:schemeClr val="tx1"/>
                  </a:solidFill>
                  <a:latin typeface="黑体" charset="0"/>
                  <a:ea typeface="黑体" charset="0"/>
                  <a:cs typeface="黑体" charset="0"/>
                </a:rPr>
                <a:t>2.0 </a:t>
              </a:r>
              <a:r>
                <a:rPr lang="zh-CN" altLang="en-US" sz="1400">
                  <a:solidFill>
                    <a:schemeClr val="tx1"/>
                  </a:solidFill>
                  <a:latin typeface="黑体" charset="0"/>
                  <a:ea typeface="黑体" charset="0"/>
                  <a:cs typeface="黑体" charset="0"/>
                </a:rPr>
                <a:t>草案</a:t>
              </a:r>
              <a:endParaRPr lang="zh-CN" altLang="en-US" sz="1400">
                <a:solidFill>
                  <a:schemeClr val="tx1"/>
                </a:solidFill>
                <a:latin typeface="黑体" charset="0"/>
                <a:ea typeface="黑体" charset="0"/>
                <a:cs typeface="黑体" charset="0"/>
              </a:endParaRPr>
            </a:p>
          </p:txBody>
        </p:sp>
        <p:sp>
          <p:nvSpPr>
            <p:cNvPr id="1304" name="Text conten"/>
            <p:cNvSpPr txBox="1"/>
            <p:nvPr/>
          </p:nvSpPr>
          <p:spPr>
            <a:xfrm>
              <a:off x="24274313" y="8358228"/>
              <a:ext cx="2213325" cy="930825"/>
            </a:xfrm>
            <a:prstGeom prst="rect">
              <a:avLst/>
            </a:prstGeom>
            <a:ln w="12700">
              <a:miter lim="400000"/>
            </a:ln>
          </p:spPr>
          <p:txBody>
            <a:bodyPr lIns="14816" tIns="14816" rIns="14816" bIns="14816" anchor="ctr">
              <a:spAutoFit/>
            </a:bodyPr>
            <a:lstStyle>
              <a:lvl1pPr>
                <a:lnSpc>
                  <a:spcPct val="150000"/>
                </a:lnSpc>
                <a:defRPr sz="2000">
                  <a:solidFill>
                    <a:srgbClr val="373737"/>
                  </a:solidFill>
                  <a:latin typeface="Alibaba PuHuiTi R"/>
                  <a:ea typeface="Alibaba PuHuiTi R"/>
                  <a:cs typeface="Alibaba PuHuiTi R"/>
                  <a:sym typeface="Alibaba PuHuiTi"/>
                </a:defRPr>
              </a:lvl1pPr>
            </a:lstStyle>
            <a:p>
              <a:r>
                <a:rPr lang="zh-CN" sz="1000">
                  <a:solidFill>
                    <a:schemeClr val="tx1"/>
                  </a:solidFill>
                  <a:latin typeface="黑体" charset="0"/>
                  <a:ea typeface="黑体" charset="0"/>
                </a:rPr>
                <a:t>包含了诸多新增功能规范</a:t>
              </a:r>
              <a:endParaRPr lang="zh-CN" sz="1000">
                <a:solidFill>
                  <a:schemeClr val="tx1"/>
                </a:solidFill>
                <a:latin typeface="黑体" charset="0"/>
                <a:ea typeface="黑体" charset="0"/>
              </a:endParaRP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7374890" cy="1325880"/>
          </a:xfrm>
        </p:spPr>
        <p:txBody>
          <a:bodyPr/>
          <a:p>
            <a:pPr algn="l"/>
            <a:r>
              <a:rPr lang="en-US" altLang="zh-CN"/>
              <a:t>WASM </a:t>
            </a:r>
            <a:r>
              <a:rPr lang="zh-CN" altLang="en-US"/>
              <a:t>—</a:t>
            </a:r>
            <a:r>
              <a:rPr lang="en-US" altLang="zh-CN"/>
              <a:t> </a:t>
            </a:r>
            <a:r>
              <a:rPr lang="zh-CN" altLang="en-US"/>
              <a:t>基于栈虚拟机的二进制指令</a:t>
            </a:r>
            <a:r>
              <a:rPr lang="zh-CN" altLang="en-US"/>
              <a:t>格式</a:t>
            </a:r>
            <a:endParaRPr lang="zh-CN" altLang="en-US"/>
          </a:p>
        </p:txBody>
      </p:sp>
      <p:sp>
        <p:nvSpPr>
          <p:cNvPr id="205" name="大标题，阿里巴巴普惠体-54磅加粗"/>
          <p:cNvSpPr txBox="1"/>
          <p:nvPr/>
        </p:nvSpPr>
        <p:spPr>
          <a:xfrm>
            <a:off x="8213090" y="2379345"/>
            <a:ext cx="3553460" cy="420370"/>
          </a:xfrm>
          <a:prstGeom prst="rect">
            <a:avLst/>
          </a:prstGeom>
          <a:ln w="12700">
            <a:miter lim="400000"/>
          </a:ln>
        </p:spPr>
        <p:txBody>
          <a:bodyPr wrap="square" lIns="13334" tIns="13334" rIns="13334" bIns="13334">
            <a:noAutofit/>
          </a:bodyPr>
          <a:lstStyle>
            <a:lvl1pPr>
              <a:defRPr sz="5400" b="1">
                <a:solidFill>
                  <a:srgbClr val="373737"/>
                </a:solidFill>
                <a:latin typeface="Alibaba PuHuiTi B"/>
                <a:ea typeface="Alibaba PuHuiTi B"/>
                <a:cs typeface="Alibaba PuHuiTi B"/>
                <a:sym typeface="Alibaba PuHuiTi"/>
              </a:defRPr>
            </a:lvl1pPr>
          </a:lstStyle>
          <a:p>
            <a:pPr algn="ctr"/>
            <a:r>
              <a:rPr lang="en-US" altLang="zh-CN" sz="2000" dirty="0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</a:rPr>
              <a:t>Text </a:t>
            </a:r>
            <a:r>
              <a:rPr lang="zh-CN" altLang="en-US" sz="2000" dirty="0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</a:rPr>
              <a:t>格式</a:t>
            </a:r>
            <a:r>
              <a:rPr lang="en-US" altLang="zh-CN" sz="2000" dirty="0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</a:rPr>
              <a:t>  </a:t>
            </a:r>
            <a:r>
              <a:rPr lang="zh-CN" altLang="en-US" sz="2000" dirty="0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</a:rPr>
              <a:t>——</a:t>
            </a:r>
            <a:r>
              <a:rPr lang="en-US" altLang="zh-CN" sz="2000" dirty="0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</a:rPr>
              <a:t> .wat</a:t>
            </a:r>
            <a:endParaRPr lang="en-US" altLang="zh-CN" sz="2000" dirty="0">
              <a:solidFill>
                <a:srgbClr val="445185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5" name="大标题，阿里巴巴普惠体-54磅加粗"/>
          <p:cNvSpPr txBox="1"/>
          <p:nvPr/>
        </p:nvSpPr>
        <p:spPr>
          <a:xfrm>
            <a:off x="1345565" y="2419985"/>
            <a:ext cx="1746250" cy="332740"/>
          </a:xfrm>
          <a:prstGeom prst="rect">
            <a:avLst/>
          </a:prstGeom>
          <a:ln w="12700">
            <a:miter lim="400000"/>
          </a:ln>
        </p:spPr>
        <p:txBody>
          <a:bodyPr wrap="square" lIns="13334" tIns="13334" rIns="13334" bIns="13334">
            <a:spAutoFit/>
          </a:bodyPr>
          <a:lstStyle>
            <a:lvl1pPr>
              <a:defRPr sz="5400" b="1">
                <a:solidFill>
                  <a:srgbClr val="373737"/>
                </a:solidFill>
                <a:latin typeface="Alibaba PuHuiTi B"/>
                <a:ea typeface="Alibaba PuHuiTi B"/>
                <a:cs typeface="Alibaba PuHuiTi B"/>
                <a:sym typeface="Alibaba PuHuiTi"/>
              </a:defRPr>
            </a:lvl1pPr>
          </a:lstStyle>
          <a:p>
            <a:pPr algn="ctr"/>
            <a:r>
              <a:rPr lang="en-US" altLang="zh-CN" sz="2000" dirty="0">
                <a:solidFill>
                  <a:srgbClr val="445185"/>
                </a:solidFill>
                <a:latin typeface="黑体" charset="0"/>
                <a:ea typeface="黑体" charset="0"/>
                <a:sym typeface="+mn-ea"/>
              </a:rPr>
              <a:t>Rust Code</a:t>
            </a:r>
            <a:endParaRPr lang="en-US" altLang="zh-CN" sz="2000" dirty="0">
              <a:solidFill>
                <a:srgbClr val="445185"/>
              </a:solidFill>
              <a:latin typeface="黑体" charset="0"/>
              <a:ea typeface="黑体" charset="0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13090" y="2840355"/>
            <a:ext cx="3475355" cy="21494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40" y="2886075"/>
            <a:ext cx="3162935" cy="1669415"/>
          </a:xfrm>
          <a:prstGeom prst="rect">
            <a:avLst/>
          </a:prstGeom>
        </p:spPr>
      </p:pic>
      <p:pic>
        <p:nvPicPr>
          <p:cNvPr id="9" name="图片 8" descr="/private/var/folders/3l/zj_w4kws5c7b7h7723nvdrqh0000gn/T/com.kingsoft.wpsoffice.mac/photoedit2/20231016163735/temp.pngte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0505" y="3443288"/>
            <a:ext cx="3931920" cy="420370"/>
          </a:xfrm>
          <a:prstGeom prst="rect">
            <a:avLst/>
          </a:prstGeom>
        </p:spPr>
      </p:pic>
      <p:sp>
        <p:nvSpPr>
          <p:cNvPr id="10" name="大标题，阿里巴巴普惠体-54磅加粗"/>
          <p:cNvSpPr txBox="1"/>
          <p:nvPr/>
        </p:nvSpPr>
        <p:spPr>
          <a:xfrm>
            <a:off x="4254500" y="2419985"/>
            <a:ext cx="3162935" cy="420370"/>
          </a:xfrm>
          <a:prstGeom prst="rect">
            <a:avLst/>
          </a:prstGeom>
          <a:ln w="12700">
            <a:miter lim="400000"/>
          </a:ln>
        </p:spPr>
        <p:txBody>
          <a:bodyPr wrap="square" lIns="13334" tIns="13334" rIns="13334" bIns="13334">
            <a:noAutofit/>
          </a:bodyPr>
          <a:lstStyle>
            <a:lvl1pPr>
              <a:defRPr sz="5400" b="1">
                <a:solidFill>
                  <a:srgbClr val="373737"/>
                </a:solidFill>
                <a:latin typeface="Alibaba PuHuiTi B"/>
                <a:ea typeface="Alibaba PuHuiTi B"/>
                <a:cs typeface="Alibaba PuHuiTi B"/>
                <a:sym typeface="Alibaba PuHuiTi"/>
              </a:defRPr>
            </a:lvl1pPr>
          </a:lstStyle>
          <a:p>
            <a:pPr algn="ctr"/>
            <a:r>
              <a:rPr lang="zh-CN" altLang="en-US" sz="2000" dirty="0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</a:rPr>
              <a:t>二进制格式</a:t>
            </a:r>
            <a:r>
              <a:rPr lang="en-US" altLang="zh-CN" sz="2000" dirty="0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</a:rPr>
              <a:t>  </a:t>
            </a:r>
            <a:r>
              <a:rPr lang="zh-CN" altLang="en-US" sz="2000" dirty="0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</a:rPr>
              <a:t>——</a:t>
            </a:r>
            <a:r>
              <a:rPr lang="en-US" altLang="zh-CN" sz="2000" dirty="0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</a:rPr>
              <a:t> </a:t>
            </a:r>
            <a:r>
              <a:rPr lang="en-US" altLang="zh-CN" sz="2000" dirty="0">
                <a:solidFill>
                  <a:srgbClr val="C00000"/>
                </a:solidFill>
                <a:latin typeface="黑体" charset="0"/>
                <a:ea typeface="黑体" charset="0"/>
                <a:cs typeface="黑体" charset="0"/>
              </a:rPr>
              <a:t>.wasm</a:t>
            </a:r>
            <a:endParaRPr lang="en-US" altLang="zh-CN" sz="2000" dirty="0">
              <a:solidFill>
                <a:srgbClr val="C00000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cxnSp>
        <p:nvCxnSpPr>
          <p:cNvPr id="15" name="肘形连接符 14"/>
          <p:cNvCxnSpPr/>
          <p:nvPr/>
        </p:nvCxnSpPr>
        <p:spPr>
          <a:xfrm flipV="1">
            <a:off x="3800475" y="3649345"/>
            <a:ext cx="224790" cy="3175"/>
          </a:xfrm>
          <a:prstGeom prst="bentConnector3">
            <a:avLst>
              <a:gd name="adj1" fmla="val 50282"/>
            </a:avLst>
          </a:prstGeom>
          <a:ln w="31750">
            <a:gradFill>
              <a:gsLst>
                <a:gs pos="0">
                  <a:schemeClr val="accent1">
                    <a:hueOff val="-4200000"/>
                  </a:schemeClr>
                </a:gs>
                <a:gs pos="100000">
                  <a:schemeClr val="accent1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432435" y="5284470"/>
            <a:ext cx="9086215" cy="31686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p>
            <a:pPr algn="l"/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AlibabaPuHuiTiR"/>
                <a:sym typeface="+mn-ea"/>
              </a:rPr>
              <a:t>$ cargo build --target wasm-unknown-unknown --target release</a:t>
            </a:r>
            <a:endParaRPr kumimoji="0" lang="en-US" altLang="zh-CN" sz="1400" b="0" i="0" u="none" strike="noStrike" cap="none" spc="0" normalizeH="0" baseline="0" dirty="0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AlibabaPuHuiTiR"/>
              <a:sym typeface="+mn-ea"/>
            </a:endParaRPr>
          </a:p>
        </p:txBody>
      </p:sp>
      <p:cxnSp>
        <p:nvCxnSpPr>
          <p:cNvPr id="20" name="肘形连接符 19"/>
          <p:cNvCxnSpPr/>
          <p:nvPr/>
        </p:nvCxnSpPr>
        <p:spPr>
          <a:xfrm>
            <a:off x="7987665" y="3646170"/>
            <a:ext cx="253365" cy="3175"/>
          </a:xfrm>
          <a:prstGeom prst="bentConnector2">
            <a:avLst/>
          </a:prstGeom>
          <a:ln w="31750">
            <a:gradFill>
              <a:gsLst>
                <a:gs pos="0">
                  <a:schemeClr val="accent1">
                    <a:hueOff val="-4200000"/>
                  </a:schemeClr>
                </a:gs>
                <a:gs pos="100000">
                  <a:schemeClr val="accent1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7197725" y="5287010"/>
            <a:ext cx="5274310" cy="31432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noAutofit/>
          </a:bodyPr>
          <a:p>
            <a:pPr algn="l"/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AlibabaPuHuiTiR"/>
                <a:sym typeface="+mn-ea"/>
              </a:rPr>
              <a:t>$ wasm2wat ./test.wasm -o test.wat</a:t>
            </a:r>
            <a:endParaRPr kumimoji="0" lang="en-US" altLang="zh-CN" sz="1400" b="0" i="0" u="none" strike="noStrike" cap="none" spc="0" normalizeH="0" baseline="0" dirty="0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AlibabaPuHuiTiR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7380605" cy="1325880"/>
          </a:xfrm>
        </p:spPr>
        <p:txBody>
          <a:bodyPr/>
          <a:p>
            <a:r>
              <a:rPr lang="en-US" altLang="zh-CN">
                <a:sym typeface="+mn-ea"/>
              </a:rPr>
              <a:t>WASM </a:t>
            </a:r>
            <a:r>
              <a:rPr lang="zh-CN" altLang="en-US">
                <a:sym typeface="+mn-ea"/>
              </a:rPr>
              <a:t>—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基于栈虚拟机的二进制指令格式</a:t>
            </a:r>
            <a:endParaRPr lang="zh-CN" altLang="en-US"/>
          </a:p>
        </p:txBody>
      </p:sp>
      <p:sp>
        <p:nvSpPr>
          <p:cNvPr id="5" name="大标题，阿里巴巴普惠体-54磅加粗"/>
          <p:cNvSpPr txBox="1"/>
          <p:nvPr/>
        </p:nvSpPr>
        <p:spPr>
          <a:xfrm>
            <a:off x="5577840" y="2225675"/>
            <a:ext cx="2425700" cy="332740"/>
          </a:xfrm>
          <a:prstGeom prst="rect">
            <a:avLst/>
          </a:prstGeom>
          <a:ln w="12700">
            <a:miter lim="400000"/>
          </a:ln>
        </p:spPr>
        <p:txBody>
          <a:bodyPr wrap="square" lIns="13334" tIns="13334" rIns="13334" bIns="13334">
            <a:spAutoFit/>
          </a:bodyPr>
          <a:lstStyle>
            <a:lvl1pPr>
              <a:defRPr sz="5400" b="1">
                <a:solidFill>
                  <a:srgbClr val="373737"/>
                </a:solidFill>
                <a:latin typeface="Alibaba PuHuiTi B"/>
                <a:ea typeface="Alibaba PuHuiTi B"/>
                <a:cs typeface="Alibaba PuHuiTi B"/>
                <a:sym typeface="Alibaba PuHuiTi"/>
              </a:defRPr>
            </a:lvl1pPr>
          </a:lstStyle>
          <a:p>
            <a:pPr algn="ctr"/>
            <a:r>
              <a:rPr lang="en-US" altLang="zh-CN" sz="2000" b="0" dirty="0">
                <a:solidFill>
                  <a:srgbClr val="445185"/>
                </a:solidFill>
                <a:latin typeface="黑体" charset="0"/>
                <a:ea typeface="黑体" charset="0"/>
              </a:rPr>
              <a:t>Export Section</a:t>
            </a:r>
            <a:endParaRPr lang="en-US" altLang="zh-CN" sz="2000" b="0" dirty="0">
              <a:solidFill>
                <a:srgbClr val="445185"/>
              </a:solidFill>
              <a:latin typeface="黑体" charset="0"/>
              <a:ea typeface="黑体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43305" y="4735195"/>
            <a:ext cx="4257040" cy="31686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p>
            <a:pPr algn="l"/>
            <a:r>
              <a:rPr lang="en-US" altLang="zh-CN" sz="1400" dirty="0">
                <a:solidFill>
                  <a:srgbClr val="445185"/>
                </a:solidFill>
                <a:latin typeface="黑体" charset="0"/>
                <a:ea typeface="黑体" charset="0"/>
                <a:sym typeface="+mn-ea"/>
              </a:rPr>
              <a:t>$ wasm-objdump -h ./test.wasm</a:t>
            </a:r>
            <a:endParaRPr kumimoji="0" lang="en-US" altLang="zh-CN" sz="1400" b="0" i="0" u="none" strike="noStrike" cap="none" spc="0" normalizeH="0" baseline="0" dirty="0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AlibabaPuHuiTiR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554210" y="6198870"/>
            <a:ext cx="3074670" cy="31432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noAutofit/>
          </a:bodyPr>
          <a:p>
            <a:pPr algn="l"/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AlibabaPuHuiTiR"/>
                <a:sym typeface="+mn-ea"/>
              </a:rPr>
              <a:t>$ wasmtime run ./test.wasm --invoke test 1 2</a:t>
            </a:r>
            <a:endParaRPr kumimoji="0" lang="en-US" altLang="zh-CN" sz="1400" b="0" i="0" u="none" strike="noStrike" cap="none" spc="0" normalizeH="0" baseline="0" dirty="0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AlibabaPuHuiTiR"/>
              <a:sym typeface="+mn-ea"/>
            </a:endParaRPr>
          </a:p>
        </p:txBody>
      </p:sp>
      <p:sp>
        <p:nvSpPr>
          <p:cNvPr id="6" name="大标题，阿里巴巴普惠体-54磅加粗"/>
          <p:cNvSpPr txBox="1"/>
          <p:nvPr/>
        </p:nvSpPr>
        <p:spPr>
          <a:xfrm>
            <a:off x="1693545" y="2220595"/>
            <a:ext cx="1746250" cy="332740"/>
          </a:xfrm>
          <a:prstGeom prst="rect">
            <a:avLst/>
          </a:prstGeom>
          <a:ln w="12700">
            <a:miter lim="400000"/>
          </a:ln>
        </p:spPr>
        <p:txBody>
          <a:bodyPr wrap="square" lIns="13334" tIns="13334" rIns="13334" bIns="13334">
            <a:spAutoFit/>
          </a:bodyPr>
          <a:lstStyle>
            <a:lvl1pPr>
              <a:defRPr sz="5400" b="1">
                <a:solidFill>
                  <a:srgbClr val="373737"/>
                </a:solidFill>
                <a:latin typeface="Alibaba PuHuiTi B"/>
                <a:ea typeface="Alibaba PuHuiTi B"/>
                <a:cs typeface="Alibaba PuHuiTi B"/>
                <a:sym typeface="Alibaba PuHuiTi"/>
              </a:defRPr>
            </a:lvl1pPr>
          </a:lstStyle>
          <a:p>
            <a:pPr algn="ctr"/>
            <a:r>
              <a:rPr lang="en-US" altLang="zh-CN" sz="2000" b="0" dirty="0">
                <a:solidFill>
                  <a:srgbClr val="445185"/>
                </a:solidFill>
                <a:latin typeface="黑体" charset="0"/>
                <a:ea typeface="黑体" charset="0"/>
              </a:rPr>
              <a:t>Sections</a:t>
            </a:r>
            <a:endParaRPr lang="en-US" altLang="zh-CN" sz="2000" b="0" dirty="0">
              <a:solidFill>
                <a:srgbClr val="445185"/>
              </a:solidFill>
              <a:latin typeface="黑体" charset="0"/>
              <a:ea typeface="黑体" charset="0"/>
            </a:endParaRPr>
          </a:p>
        </p:txBody>
      </p:sp>
      <p:sp>
        <p:nvSpPr>
          <p:cNvPr id="7" name="大标题，阿里巴巴普惠体-54磅加粗"/>
          <p:cNvSpPr txBox="1"/>
          <p:nvPr/>
        </p:nvSpPr>
        <p:spPr>
          <a:xfrm>
            <a:off x="9382760" y="1961515"/>
            <a:ext cx="1746250" cy="640715"/>
          </a:xfrm>
          <a:prstGeom prst="rect">
            <a:avLst/>
          </a:prstGeom>
          <a:ln w="12700">
            <a:miter lim="400000"/>
          </a:ln>
        </p:spPr>
        <p:txBody>
          <a:bodyPr wrap="square" lIns="13334" tIns="13334" rIns="13334" bIns="13334">
            <a:spAutoFit/>
          </a:bodyPr>
          <a:lstStyle>
            <a:lvl1pPr>
              <a:defRPr sz="5400" b="1">
                <a:solidFill>
                  <a:srgbClr val="373737"/>
                </a:solidFill>
                <a:latin typeface="Alibaba PuHuiTi B"/>
                <a:ea typeface="Alibaba PuHuiTi B"/>
                <a:cs typeface="Alibaba PuHuiTi B"/>
                <a:sym typeface="Alibaba PuHuiTi"/>
              </a:defRPr>
            </a:lvl1pPr>
          </a:lstStyle>
          <a:p>
            <a:pPr algn="ctr"/>
            <a:r>
              <a:rPr lang="en-US" altLang="zh-CN" sz="2000" b="0" dirty="0">
                <a:solidFill>
                  <a:srgbClr val="445185"/>
                </a:solidFill>
                <a:latin typeface="黑体" charset="0"/>
                <a:ea typeface="黑体" charset="0"/>
              </a:rPr>
              <a:t>Run </a:t>
            </a:r>
            <a:endParaRPr lang="en-US" altLang="zh-CN" sz="2000" b="0" dirty="0">
              <a:solidFill>
                <a:srgbClr val="445185"/>
              </a:solidFill>
              <a:latin typeface="黑体" charset="0"/>
              <a:ea typeface="黑体" charset="0"/>
            </a:endParaRPr>
          </a:p>
          <a:p>
            <a:pPr algn="ctr"/>
            <a:r>
              <a:rPr lang="en-US" altLang="zh-CN" sz="2000" b="0" dirty="0">
                <a:solidFill>
                  <a:srgbClr val="445185"/>
                </a:solidFill>
                <a:latin typeface="黑体" charset="0"/>
                <a:ea typeface="黑体" charset="0"/>
              </a:rPr>
              <a:t>with runtime</a:t>
            </a:r>
            <a:endParaRPr lang="en-US" altLang="zh-CN" sz="2000" b="0" dirty="0">
              <a:solidFill>
                <a:srgbClr val="445185"/>
              </a:solidFill>
              <a:latin typeface="黑体" charset="0"/>
              <a:ea typeface="黑体" charset="0"/>
            </a:endParaRPr>
          </a:p>
        </p:txBody>
      </p:sp>
      <p:pic>
        <p:nvPicPr>
          <p:cNvPr id="13" name="图片 12" descr="/private/var/folders/3l/zj_w4kws5c7b7h7723nvdrqh0000gn/T/com.kingsoft.wpsoffice.mac/photoedit2/20231016191308/temp.pngte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2085" y="3068955"/>
            <a:ext cx="3570605" cy="115062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890770" y="4730115"/>
            <a:ext cx="4572000" cy="31686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p>
            <a:pPr algn="l"/>
            <a:r>
              <a:rPr lang="en-US" altLang="zh-CN" sz="1400" dirty="0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  <a:sym typeface="+mn-ea"/>
              </a:rPr>
              <a:t>$ wasm-tools print ./test.wasm | grep “(export”</a:t>
            </a:r>
            <a:endParaRPr lang="en-US" altLang="zh-CN" sz="1400" dirty="0">
              <a:solidFill>
                <a:srgbClr val="445185"/>
              </a:solidFill>
              <a:latin typeface="黑体" charset="0"/>
              <a:ea typeface="黑体" charset="0"/>
              <a:cs typeface="黑体" charset="0"/>
              <a:sym typeface="+mn-ea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4005" y="2696210"/>
            <a:ext cx="2865755" cy="3336925"/>
          </a:xfrm>
          <a:prstGeom prst="rect">
            <a:avLst/>
          </a:prstGeom>
        </p:spPr>
      </p:pic>
      <p:pic>
        <p:nvPicPr>
          <p:cNvPr id="8" name="图片 7" descr="企业微信截图_b7517d80-118a-4363-a3de-98f69b1d5e6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305" y="2806065"/>
            <a:ext cx="3847465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6974840" cy="1325880"/>
          </a:xfrm>
        </p:spPr>
        <p:txBody>
          <a:bodyPr/>
          <a:p>
            <a:r>
              <a:rPr lang="en-US" altLang="zh-CN"/>
              <a:t>WASM </a:t>
            </a:r>
            <a:r>
              <a:rPr lang="zh-CN" altLang="en-US"/>
              <a:t>—</a:t>
            </a:r>
            <a:r>
              <a:rPr lang="en-US" altLang="zh-CN"/>
              <a:t> </a:t>
            </a:r>
            <a:r>
              <a:rPr lang="zh-CN" altLang="en-US"/>
              <a:t>作为其他语言的跨平台编译目标</a:t>
            </a:r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6820" y="2333625"/>
            <a:ext cx="5043805" cy="272923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850" y="2333625"/>
            <a:ext cx="4417060" cy="27285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028305" y="5246370"/>
            <a:ext cx="6096000" cy="2647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130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AlibabaPuHuiTiR"/>
                <a:sym typeface="+mn-ea"/>
              </a:rPr>
              <a:t>* from </a:t>
            </a:r>
            <a:r>
              <a:rPr lang="en-US" altLang="zh-CN" sz="1130" i="1" dirty="0" err="1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AlibabaPuHuiTiR"/>
                <a:sym typeface="+mn-ea"/>
              </a:rPr>
              <a:t>The State of WebAssembly 2023</a:t>
            </a:r>
            <a:endParaRPr lang="en-US" altLang="zh-CN" sz="1130" i="1" dirty="0" err="1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AlibabaPuHuiTiR"/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安全沙箱与</a:t>
            </a:r>
            <a:r>
              <a:rPr lang="en-US" altLang="zh-CN"/>
              <a:t> </a:t>
            </a:r>
            <a:r>
              <a:rPr lang="en-US" altLang="zh-CN"/>
              <a:t>Host Functions</a:t>
            </a:r>
            <a:endParaRPr lang="en-US" altLang="zh-CN"/>
          </a:p>
        </p:txBody>
      </p:sp>
      <p:grpSp>
        <p:nvGrpSpPr>
          <p:cNvPr id="5" name="组合 4"/>
          <p:cNvGrpSpPr/>
          <p:nvPr/>
        </p:nvGrpSpPr>
        <p:grpSpPr>
          <a:xfrm>
            <a:off x="979970" y="2069577"/>
            <a:ext cx="3595370" cy="2217420"/>
            <a:chOff x="14192108" y="3212903"/>
            <a:chExt cx="11505344" cy="7095842"/>
          </a:xfrm>
        </p:grpSpPr>
        <p:sp>
          <p:nvSpPr>
            <p:cNvPr id="205" name="大标题，阿里巴巴普惠体-54磅加粗"/>
            <p:cNvSpPr txBox="1"/>
            <p:nvPr/>
          </p:nvSpPr>
          <p:spPr>
            <a:xfrm>
              <a:off x="14192108" y="3212903"/>
              <a:ext cx="9148095" cy="1458996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13334" tIns="13334" rIns="13334" bIns="13334">
              <a:spAutoFit/>
            </a:bodyPr>
            <a:lstStyle>
              <a:lvl1pPr>
                <a:defRPr sz="5400" b="1">
                  <a:solidFill>
                    <a:srgbClr val="373737"/>
                  </a:solidFill>
                  <a:latin typeface="Alibaba PuHuiTi B"/>
                  <a:ea typeface="Alibaba PuHuiTi B"/>
                  <a:cs typeface="Alibaba PuHuiTi B"/>
                  <a:sym typeface="Alibaba PuHuiTi"/>
                </a:defRPr>
              </a:lvl1pPr>
            </a:lstStyle>
            <a:p>
              <a:r>
                <a:rPr lang="zh-CN" sz="2800" b="0" dirty="0">
                  <a:solidFill>
                    <a:srgbClr val="445185"/>
                  </a:solidFill>
                  <a:latin typeface="黑体" charset="0"/>
                  <a:ea typeface="黑体" charset="0"/>
                  <a:sym typeface="+mn-ea"/>
                </a:rPr>
                <a:t>安全沙箱</a:t>
              </a:r>
              <a:endParaRPr lang="zh-CN" sz="2800" b="0" dirty="0">
                <a:solidFill>
                  <a:srgbClr val="445185"/>
                </a:solidFill>
                <a:latin typeface="黑体" charset="0"/>
                <a:ea typeface="黑体" charset="0"/>
                <a:sym typeface="+mn-ea"/>
              </a:endParaRPr>
            </a:p>
          </p:txBody>
        </p:sp>
        <p:sp>
          <p:nvSpPr>
            <p:cNvPr id="206" name="副标题 –阿里巴巴普惠体 32磅"/>
            <p:cNvSpPr txBox="1"/>
            <p:nvPr/>
          </p:nvSpPr>
          <p:spPr>
            <a:xfrm>
              <a:off x="14192108" y="5118945"/>
              <a:ext cx="11505344" cy="5189800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13334" tIns="13334" rIns="13334" bIns="13334">
              <a:noAutofit/>
            </a:bodyPr>
            <a:lstStyle>
              <a:lvl1pPr>
                <a:defRPr sz="3200">
                  <a:latin typeface="Alibaba PuHuiTi R"/>
                  <a:ea typeface="Alibaba PuHuiTi R"/>
                  <a:cs typeface="Alibaba PuHuiTi R"/>
                  <a:sym typeface="Alibaba PuHuiTi"/>
                </a:defRPr>
              </a:lvl1pPr>
            </a:lstStyle>
            <a:p>
              <a:pPr marL="171450" indent="-171450">
                <a:buFont typeface="Arial" panose="020B0604020202090204" pitchFamily="34" charset="0"/>
                <a:buChar char="•"/>
              </a:pPr>
              <a:r>
                <a:rPr lang="zh-CN" sz="2400" dirty="0">
                  <a:solidFill>
                    <a:srgbClr val="445185"/>
                  </a:solidFill>
                  <a:latin typeface="黑体" charset="0"/>
                  <a:ea typeface="黑体" charset="0"/>
                  <a:cs typeface="黑体" charset="0"/>
                </a:rPr>
                <a:t>基于栈虚拟机的内存隔离</a:t>
              </a:r>
              <a:endParaRPr lang="zh-CN" sz="2400" dirty="0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</a:endParaRPr>
            </a:p>
            <a:p>
              <a:pPr marL="171450" indent="-171450">
                <a:buFont typeface="Arial" panose="020B0604020202090204" pitchFamily="34" charset="0"/>
                <a:buChar char="•"/>
              </a:pPr>
              <a:endParaRPr lang="zh-CN" sz="2400" dirty="0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</a:endParaRPr>
            </a:p>
            <a:p>
              <a:pPr marL="171450" indent="-171450">
                <a:buFont typeface="Arial" panose="020B0604020202090204" pitchFamily="34" charset="0"/>
                <a:buChar char="•"/>
              </a:pPr>
              <a:r>
                <a:rPr lang="zh-CN" sz="2400" dirty="0">
                  <a:solidFill>
                    <a:srgbClr val="C00000"/>
                  </a:solidFill>
                  <a:latin typeface="黑体" charset="0"/>
                  <a:ea typeface="黑体" charset="0"/>
                  <a:cs typeface="黑体" charset="0"/>
                </a:rPr>
                <a:t>受限的系统功能</a:t>
              </a:r>
              <a:r>
                <a:rPr lang="en-US" altLang="zh-CN" sz="2400" dirty="0">
                  <a:solidFill>
                    <a:srgbClr val="445185"/>
                  </a:solidFill>
                  <a:latin typeface="黑体" charset="0"/>
                  <a:ea typeface="黑体" charset="0"/>
                  <a:cs typeface="黑体" charset="0"/>
                </a:rPr>
                <a:t>,不提供对</a:t>
              </a:r>
              <a:r>
                <a:rPr lang="zh-CN" altLang="en-US" sz="2400" dirty="0">
                  <a:solidFill>
                    <a:srgbClr val="445185"/>
                  </a:solidFill>
                  <a:latin typeface="黑体" charset="0"/>
                  <a:ea typeface="黑体" charset="0"/>
                  <a:cs typeface="黑体" charset="0"/>
                </a:rPr>
                <a:t>宿主</a:t>
              </a:r>
              <a:r>
                <a:rPr lang="en-US" altLang="zh-CN" sz="2400" dirty="0">
                  <a:solidFill>
                    <a:srgbClr val="445185"/>
                  </a:solidFill>
                  <a:latin typeface="黑体" charset="0"/>
                  <a:ea typeface="黑体" charset="0"/>
                  <a:cs typeface="黑体" charset="0"/>
                </a:rPr>
                <a:t>环境的访问。</a:t>
              </a:r>
              <a:endParaRPr lang="en-US" altLang="zh-CN" sz="2400" dirty="0">
                <a:solidFill>
                  <a:srgbClr val="445185"/>
                </a:solidFill>
                <a:latin typeface="黑体" charset="0"/>
                <a:ea typeface="黑体" charset="0"/>
                <a:cs typeface="黑体" charset="0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6593840" y="1691005"/>
            <a:ext cx="3469640" cy="4705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400" b="1" i="0" u="none" strike="noStrike" cap="none" spc="0" normalizeH="0" baseline="0" dirty="0">
                <a:ln>
                  <a:noFill/>
                </a:ln>
                <a:solidFill>
                  <a:srgbClr val="445185"/>
                </a:solidFill>
                <a:effectLst/>
                <a:uFillTx/>
                <a:latin typeface="黑体" charset="0"/>
                <a:ea typeface="黑体" charset="0"/>
                <a:cs typeface="AlibabaPuHuiTiR"/>
                <a:sym typeface="+mn-ea"/>
              </a:rPr>
              <a:t>Import Host Functions</a:t>
            </a:r>
            <a:endParaRPr kumimoji="0" lang="en-US" altLang="zh-CN" sz="2400" b="1" i="0" u="none" strike="noStrike" cap="none" spc="0" normalizeH="0" baseline="0" dirty="0">
              <a:ln>
                <a:noFill/>
              </a:ln>
              <a:solidFill>
                <a:srgbClr val="445185"/>
              </a:solidFill>
              <a:effectLst/>
              <a:uFillTx/>
              <a:latin typeface="黑体" charset="0"/>
              <a:ea typeface="黑体" charset="0"/>
              <a:cs typeface="AlibabaPuHuiTiR"/>
              <a:sym typeface="+mn-ea"/>
            </a:endParaRPr>
          </a:p>
        </p:txBody>
      </p:sp>
      <p:pic>
        <p:nvPicPr>
          <p:cNvPr id="7" name="图片 6" descr="Untitled (8)"/>
          <p:cNvPicPr>
            <a:picLocks noChangeAspect="1"/>
          </p:cNvPicPr>
          <p:nvPr/>
        </p:nvPicPr>
        <p:blipFill>
          <a:blip r:embed="rId1"/>
          <a:srcRect l="7129" t="10823" r="7274" b="10799"/>
          <a:stretch>
            <a:fillRect/>
          </a:stretch>
        </p:blipFill>
        <p:spPr>
          <a:xfrm>
            <a:off x="5413375" y="2349500"/>
            <a:ext cx="6092190" cy="33782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PP_MARK_KEY" val="37ef33ad-325e-480b-bfea-46684073dd51"/>
  <p:tag name="COMMONDATA" val="eyJoZGlkIjoiOGU3NzUzOGI1MzE5NDVhYzhlYTAxN2E5YWM2ZDEzN2UifQ==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4436</Words>
  <Application>WPS 演示</Application>
  <PresentationFormat>宽屏</PresentationFormat>
  <Paragraphs>408</Paragraphs>
  <Slides>37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37</vt:i4>
      </vt:variant>
    </vt:vector>
  </HeadingPairs>
  <TitlesOfParts>
    <vt:vector size="82" baseType="lpstr">
      <vt:lpstr>Arial</vt:lpstr>
      <vt:lpstr>宋体</vt:lpstr>
      <vt:lpstr>Wingdings</vt:lpstr>
      <vt:lpstr>黑体</vt:lpstr>
      <vt:lpstr>汉仪中黑KW</vt:lpstr>
      <vt:lpstr>阿里巴巴普惠体 R</vt:lpstr>
      <vt:lpstr>Calibri</vt:lpstr>
      <vt:lpstr>微软雅黑</vt:lpstr>
      <vt:lpstr>Raleway</vt:lpstr>
      <vt:lpstr>汉仪旗黑</vt:lpstr>
      <vt:lpstr>宋体</vt:lpstr>
      <vt:lpstr>Arial Unicode MS</vt:lpstr>
      <vt:lpstr>等线</vt:lpstr>
      <vt:lpstr>汉仪中等线KW</vt:lpstr>
      <vt:lpstr>Helvetica Neue</vt:lpstr>
      <vt:lpstr>苹方-简</vt:lpstr>
      <vt:lpstr>汉仪书宋二KW</vt:lpstr>
      <vt:lpstr>Thonburi</vt:lpstr>
      <vt:lpstr>FZLanTingHeiS-M-GB</vt:lpstr>
      <vt:lpstr>华文宋体</vt:lpstr>
      <vt:lpstr>AlibabaPuHuiTiR</vt:lpstr>
      <vt:lpstr>AlibabaPuHuiTiR</vt:lpstr>
      <vt:lpstr>FZLanTingHeiS-M-GB</vt:lpstr>
      <vt:lpstr>Raleway</vt:lpstr>
      <vt:lpstr>微软雅黑</vt:lpstr>
      <vt:lpstr>阿里巴巴普惠体 R</vt:lpstr>
      <vt:lpstr>黑体</vt:lpstr>
      <vt:lpstr>Alibaba PuHuiTi R</vt:lpstr>
      <vt:lpstr>Alibaba PuHuiTi</vt:lpstr>
      <vt:lpstr>Alibaba PuHuiTi M</vt:lpstr>
      <vt:lpstr>Alibaba PuHuiTi Medium</vt:lpstr>
      <vt:lpstr>AlibabaPuHuiTiL</vt:lpstr>
      <vt:lpstr>Alibaba PuHuiTi</vt:lpstr>
      <vt:lpstr>Alibaba PuHuiTi M</vt:lpstr>
      <vt:lpstr>Alibaba PuHuiTi Medium</vt:lpstr>
      <vt:lpstr>Alibaba PuHuiTi R</vt:lpstr>
      <vt:lpstr>AlibabaPuHuiTiL</vt:lpstr>
      <vt:lpstr>Alibaba PuHuiTi B</vt:lpstr>
      <vt:lpstr>Alibaba PuHuiTi B</vt:lpstr>
      <vt:lpstr>FZLanTingHei-R-GBK</vt:lpstr>
      <vt:lpstr>冬青黑体简体中文</vt:lpstr>
      <vt:lpstr>FZLanTingHei-R-GBK</vt:lpstr>
      <vt:lpstr>Apple Color Emoji</vt:lpstr>
      <vt:lpstr>Office 主题​​</vt:lpstr>
      <vt:lpstr>1_Office 主题​​</vt:lpstr>
      <vt:lpstr>第八届中国开源年会 通用PPT模板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WASI：WASM System Interface</vt:lpstr>
      <vt:lpstr>WASI：WASM System Interface</vt:lpstr>
      <vt:lpstr>WASI：WASM System Interface</vt:lpstr>
      <vt:lpstr>选择合适的运行时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Containerd Shim —— Runwasi</vt:lpstr>
      <vt:lpstr>PowerPoint 演示文稿</vt:lpstr>
      <vt:lpstr>PowerPoint 演示文稿</vt:lpstr>
      <vt:lpstr>PowerPoint 演示文稿</vt:lpstr>
      <vt:lpstr>松耦合 + 功能动态扩展 + 分布式管理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松耦合 + 功能动态扩展 + 分布式管理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第七届中国开源年会 通用PPT模板</dc:title>
  <dc:creator>Teatee Grace</dc:creator>
  <cp:lastModifiedBy>Krystal小璐</cp:lastModifiedBy>
  <cp:revision>36</cp:revision>
  <dcterms:created xsi:type="dcterms:W3CDTF">2023-10-25T17:57:54Z</dcterms:created>
  <dcterms:modified xsi:type="dcterms:W3CDTF">2023-10-25T17:57:54Z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5956CCD59793D0F893233765699501CA_43</vt:lpwstr>
  </property>
  <property fmtid="{D5CDD505-2E9C-101B-9397-08002B2CF9AE}" pid="3" name="KSOProductBuildVer">
    <vt:lpwstr>2052-6.2.2.8394</vt:lpwstr>
  </property>
</Properties>
</file>