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6" r:id="rId4"/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a492b23e1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8a492b23e1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150ea32ef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9150ea32ef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150ea32ef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9150ea32ef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150ea32ef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9150ea32ef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150ea32ef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9150ea32ef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150ea32ef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9150ea32ef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ce523691c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5ce523691c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ce523691c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5ce523691c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ce523691c_0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5ce523691c_0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150ea32ef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9150ea32ef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9150ea32ef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9150ea32ef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8a492b23e1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28a492b23e1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9150ea32ef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9150ea32ef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ce523691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5ce523691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a492b23e1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8a492b23e1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0e77bc134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90e77bc134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0e77bc13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90e77bc13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0e77bc134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90e77bc134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150ea32e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9150ea32ef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9150ea32e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9150ea32ef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150ea32ef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9150ea32ef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自定义版式">
  <p:cSld name="2_自定义版式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567690" y="1620679"/>
            <a:ext cx="4601051" cy="9944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300"/>
              <a:buFont typeface="SimHei"/>
              <a:buNone/>
              <a:defRPr>
                <a:latin typeface="SimHei"/>
                <a:ea typeface="SimHei"/>
                <a:cs typeface="SimHei"/>
                <a:sym typeface="Sim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401002"/>
            <a:ext cx="1355884" cy="4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567690" y="2834640"/>
            <a:ext cx="4601528" cy="6496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1" id="66" name="Google Shape;66;p15"/>
          <p:cNvPicPr preferRelativeResize="0"/>
          <p:nvPr/>
        </p:nvPicPr>
        <p:blipFill rotWithShape="1">
          <a:blip r:embed="rId2">
            <a:alphaModFix amt="23000"/>
          </a:blip>
          <a:srcRect b="0" l="0" r="0" t="0"/>
          <a:stretch/>
        </p:blipFill>
        <p:spPr>
          <a:xfrm>
            <a:off x="2752249" y="-476"/>
            <a:ext cx="63160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"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3620" y="1871663"/>
            <a:ext cx="2795588" cy="329041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28650" y="421005"/>
            <a:ext cx="5176361" cy="421195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小O" id="70" name="Google Shape;7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4825" y="2670334"/>
            <a:ext cx="410527" cy="462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gradFill>
          <a:gsLst>
            <a:gs pos="0">
              <a:srgbClr val="FEF0E2"/>
            </a:gs>
            <a:gs pos="100000">
              <a:srgbClr val="B7DFF4"/>
            </a:gs>
          </a:gsLst>
          <a:lin ang="5400000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4500"/>
              <a:buFont typeface="SimHe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77" name="Google Shape;7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" id="78" name="Google Shape;78;p16"/>
          <p:cNvPicPr preferRelativeResize="0"/>
          <p:nvPr/>
        </p:nvPicPr>
        <p:blipFill rotWithShape="1">
          <a:blip r:embed="rId3">
            <a:alphaModFix/>
          </a:blip>
          <a:srcRect b="63188" l="0" r="57922" t="0"/>
          <a:stretch/>
        </p:blipFill>
        <p:spPr>
          <a:xfrm>
            <a:off x="7397115" y="3649504"/>
            <a:ext cx="1451134" cy="1493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5" id="79" name="Google Shape;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78581" y="4184333"/>
            <a:ext cx="2452211" cy="1624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自定义版式">
  <p:cSld name="3_自定义版式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山1" id="85" name="Google Shape;8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887152"/>
            <a:ext cx="1711643" cy="1256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3"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6016" y="4399121"/>
            <a:ext cx="2671763" cy="744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2" id="87" name="Google Shape;8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864" y="3231832"/>
            <a:ext cx="1090136" cy="19116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/>
          <p:nvPr/>
        </p:nvSpPr>
        <p:spPr>
          <a:xfrm>
            <a:off x="3737789" y="1662057"/>
            <a:ext cx="1668300" cy="1674900"/>
          </a:xfrm>
          <a:prstGeom prst="rect">
            <a:avLst/>
          </a:prstGeom>
          <a:solidFill>
            <a:srgbClr val="5AB0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bg>
      <p:bgPr>
        <a:gradFill>
          <a:gsLst>
            <a:gs pos="0">
              <a:schemeClr val="lt1"/>
            </a:gs>
            <a:gs pos="100000">
              <a:srgbClr val="FFD8B1"/>
            </a:gs>
          </a:gsLst>
          <a:lin ang="5400000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300"/>
              <a:buFont typeface="SimHei"/>
              <a:buNone/>
              <a:defRPr>
                <a:solidFill>
                  <a:srgbClr val="44518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None/>
              <a:defRPr>
                <a:solidFill>
                  <a:srgbClr val="44518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95" name="Google Shape;9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3"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86" y="4343876"/>
            <a:ext cx="2869406" cy="799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1"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87152"/>
            <a:ext cx="1711643" cy="125634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 rot="-1740000">
            <a:off x="8785384" y="2157413"/>
            <a:ext cx="165259" cy="165259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  <a:gs pos="100000">
                <a:srgbClr val="FFAF78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/>
          <p:nvPr/>
        </p:nvSpPr>
        <p:spPr>
          <a:xfrm rot="5400000">
            <a:off x="5955030" y="273844"/>
            <a:ext cx="160020" cy="16002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  <a:gs pos="100000">
                <a:srgbClr val="FA9986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/>
          <p:nvPr/>
        </p:nvSpPr>
        <p:spPr>
          <a:xfrm rot="-6300000">
            <a:off x="753428" y="2918460"/>
            <a:ext cx="165259" cy="165259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758959" y="2830946"/>
            <a:ext cx="2004060" cy="103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微信公众号：开源社KAIYUANSHE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视频号：开源社KAIYUANSHE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新浪微博：开源社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B站：开源社KAIYUANSHE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3398857" y="2830946"/>
            <a:ext cx="1804035" cy="103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简书：开源社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头条：开源社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Facebook：KaiyuansheChina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Twitter：开源社KAIYUANSHE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grpSp>
        <p:nvGrpSpPr>
          <p:cNvPr id="104" name="Google Shape;104;p19"/>
          <p:cNvGrpSpPr/>
          <p:nvPr/>
        </p:nvGrpSpPr>
        <p:grpSpPr>
          <a:xfrm>
            <a:off x="6058853" y="2342875"/>
            <a:ext cx="1102519" cy="1756044"/>
            <a:chOff x="15532" y="5258"/>
            <a:chExt cx="2488" cy="3961"/>
          </a:xfrm>
        </p:grpSpPr>
        <p:sp>
          <p:nvSpPr>
            <p:cNvPr id="105" name="Google Shape;105;p19"/>
            <p:cNvSpPr/>
            <p:nvPr/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9"/>
            <p:cNvSpPr txBox="1"/>
            <p:nvPr/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>
                  <a:solidFill>
                    <a:srgbClr val="445185"/>
                  </a:solidFill>
                  <a:latin typeface="SimHei"/>
                  <a:ea typeface="SimHei"/>
                  <a:cs typeface="SimHei"/>
                  <a:sym typeface="SimHei"/>
                </a:rPr>
                <a:t>扫码关注开源社公众号</a:t>
              </a:r>
              <a:endParaRPr sz="8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endParaRPr>
            </a:p>
          </p:txBody>
        </p:sp>
        <p:pic>
          <p:nvPicPr>
            <p:cNvPr id="107" name="Google Shape;107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5612" y="6380"/>
              <a:ext cx="2334" cy="2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小O" id="108" name="Google Shape;108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660000">
              <a:off x="16312" y="5341"/>
              <a:ext cx="980" cy="11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" id="109" name="Google Shape;1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 rot="1980000">
            <a:off x="5987415" y="1156335"/>
            <a:ext cx="225266" cy="230029"/>
          </a:xfrm>
          <a:prstGeom prst="ellipse">
            <a:avLst/>
          </a:prstGeom>
          <a:gradFill>
            <a:gsLst>
              <a:gs pos="0">
                <a:srgbClr val="A5D7F2"/>
              </a:gs>
              <a:gs pos="10000">
                <a:srgbClr val="A5D7F2"/>
              </a:gs>
              <a:gs pos="84000">
                <a:srgbClr val="36A9E3"/>
              </a:gs>
              <a:gs pos="100000">
                <a:srgbClr val="36A9E3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/>
          <p:nvPr/>
        </p:nvSpPr>
        <p:spPr>
          <a:xfrm rot="-6300000">
            <a:off x="8266748" y="1618297"/>
            <a:ext cx="219075" cy="21907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山3" id="112" name="Google Shape;11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530066" y="4343876"/>
            <a:ext cx="2869406" cy="79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 rot="5400000">
            <a:off x="2508409" y="4399598"/>
            <a:ext cx="204311" cy="204311"/>
          </a:xfrm>
          <a:prstGeom prst="ellipse">
            <a:avLst/>
          </a:prstGeom>
          <a:gradFill>
            <a:gsLst>
              <a:gs pos="0">
                <a:srgbClr val="DDEAF6"/>
              </a:gs>
              <a:gs pos="71000">
                <a:srgbClr val="B7DFF4"/>
              </a:gs>
              <a:gs pos="100000">
                <a:srgbClr val="B7DFF4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山2" id="114" name="Google Shape;11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3864" y="3546157"/>
            <a:ext cx="1090136" cy="1911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7445216" y="3918285"/>
            <a:ext cx="1102519" cy="1838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扫码添加讲师联系方式</a:t>
            </a:r>
            <a:endParaRPr sz="800">
              <a:solidFill>
                <a:srgbClr val="4451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759143" y="622935"/>
            <a:ext cx="4444365" cy="18478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定义版式">
  <p:cSld name="自定义版式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122" name="Google Shape;12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 rot="5400000">
            <a:off x="1143000" y="1160145"/>
            <a:ext cx="160020" cy="16002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  <a:gs pos="100000">
                <a:srgbClr val="FA9986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/>
          <p:nvPr/>
        </p:nvSpPr>
        <p:spPr>
          <a:xfrm rot="-1740000">
            <a:off x="5555456" y="4281011"/>
            <a:ext cx="165259" cy="165259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  <a:gs pos="100000">
                <a:srgbClr val="F16E54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山3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86" y="4336733"/>
            <a:ext cx="2869406" cy="799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2"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76" y="3341370"/>
            <a:ext cx="1929765" cy="186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 rot="-6300000">
            <a:off x="8331517" y="1561147"/>
            <a:ext cx="165259" cy="165259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300"/>
              <a:buFont typeface="SimHei"/>
              <a:buNone/>
              <a:defRPr b="0" i="0" sz="33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599640" y="4664531"/>
            <a:ext cx="1885950" cy="2066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9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2023 第八届中国开源年会</a:t>
            </a:r>
            <a:endParaRPr b="0" i="0" sz="9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377690" y="4657997"/>
            <a:ext cx="1653956" cy="2066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9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开源：川流不息、山海相映</a:t>
            </a:r>
            <a:endParaRPr b="0" i="0" sz="9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3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567690" y="1620679"/>
            <a:ext cx="46011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商业开源公司如何打造技术支持团队？</a:t>
            </a:r>
            <a:endParaRPr b="1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34" name="Google Shape;134;p21"/>
          <p:cNvSpPr txBox="1"/>
          <p:nvPr>
            <p:ph idx="4294967295" type="subTitle"/>
          </p:nvPr>
        </p:nvSpPr>
        <p:spPr>
          <a:xfrm>
            <a:off x="567700" y="2849875"/>
            <a:ext cx="64638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lang="zh-CN">
                <a:solidFill>
                  <a:srgbClr val="363E7D"/>
                </a:solidFill>
              </a:rPr>
              <a:t>武晓慧 </a:t>
            </a:r>
            <a:endParaRPr b="1">
              <a:solidFill>
                <a:srgbClr val="363E7D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lang="zh-CN">
                <a:solidFill>
                  <a:srgbClr val="363E7D"/>
                </a:solidFill>
              </a:rPr>
              <a:t>Red Hat</a:t>
            </a:r>
            <a:endParaRPr b="1">
              <a:solidFill>
                <a:srgbClr val="363E7D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lang="zh-CN">
                <a:solidFill>
                  <a:srgbClr val="363E7D"/>
                </a:solidFill>
              </a:rPr>
              <a:t>Principal Software Maintenance Engineer</a:t>
            </a:r>
            <a:br>
              <a:rPr b="1" lang="zh-CN">
                <a:solidFill>
                  <a:srgbClr val="363E7D"/>
                </a:solidFill>
              </a:rPr>
            </a:br>
            <a:endParaRPr b="1">
              <a:solidFill>
                <a:srgbClr val="363E7D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i="0" lang="zh-CN" sz="21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 b="1" i="0" sz="21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/>
        </p:nvSpPr>
        <p:spPr>
          <a:xfrm>
            <a:off x="463800" y="1287600"/>
            <a:ext cx="4690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简单问题也不会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只能做一半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不是专家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不会很正常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积极求助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专家就是你做的事情比别人多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团队的力量:协作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000" y="12456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/>
        </p:nvSpPr>
        <p:spPr>
          <a:xfrm>
            <a:off x="450000" y="1238400"/>
            <a:ext cx="6166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464400" y="1440000"/>
            <a:ext cx="31137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Share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Contribute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Collaboration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Jump in the call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Teamwork</a:t>
            </a:r>
            <a:endParaRPr sz="2100">
              <a:solidFill>
                <a:srgbClr val="445185"/>
              </a:solidFill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团队的力量:</a:t>
            </a: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协作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 amt="50000"/>
          </a:blip>
          <a:srcRect b="0" l="0" r="50663" t="0"/>
          <a:stretch/>
        </p:blipFill>
        <p:spPr>
          <a:xfrm>
            <a:off x="3653575" y="1028700"/>
            <a:ext cx="2999175" cy="3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 rotWithShape="1">
          <a:blip r:embed="rId4">
            <a:alphaModFix amt="50000"/>
          </a:blip>
          <a:srcRect b="11402" l="-1397" r="69338" t="0"/>
          <a:stretch/>
        </p:blipFill>
        <p:spPr>
          <a:xfrm>
            <a:off x="6829325" y="1717575"/>
            <a:ext cx="1652600" cy="21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/>
          <p:nvPr/>
        </p:nvSpPr>
        <p:spPr>
          <a:xfrm>
            <a:off x="464400" y="1440000"/>
            <a:ext cx="3873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++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Reward Zone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各种奖项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承认贡献:以多种方式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230800" y="1274400"/>
            <a:ext cx="2998836" cy="25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464400" y="1440000"/>
            <a:ext cx="4222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自己去拿任务：自由选择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多样性的工作机会：没有限制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个人成长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4502400" y="1764000"/>
            <a:ext cx="4690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36" name="Google Shape;236;p3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686900" y="1296175"/>
            <a:ext cx="4086570" cy="20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/>
        </p:nvSpPr>
        <p:spPr>
          <a:xfrm>
            <a:off x="464400" y="1440000"/>
            <a:ext cx="49188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客户比我懂得多：保持谦虚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让客户满意：软技能为你两肋插刀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深入了解技术：持续学习、保持好奇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平等包容的文化：主动担责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激发工作的热情：客户也能感受到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个人成长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4502400" y="1764000"/>
            <a:ext cx="4690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200" y="1245600"/>
            <a:ext cx="3608700" cy="225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/>
          <p:nvPr/>
        </p:nvSpPr>
        <p:spPr>
          <a:xfrm>
            <a:off x="735000" y="314325"/>
            <a:ext cx="4534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我的</a:t>
            </a:r>
            <a:r>
              <a:rPr lang="zh-CN" sz="3300">
                <a:solidFill>
                  <a:srgbClr val="445185"/>
                </a:solidFill>
              </a:rPr>
              <a:t>role model</a:t>
            </a:r>
            <a:endParaRPr i="1" sz="3300">
              <a:solidFill>
                <a:srgbClr val="445185"/>
              </a:solidFill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540000" y="1044000"/>
            <a:ext cx="3420000" cy="1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全才</a:t>
            </a:r>
            <a:endParaRPr sz="20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勇于承担责任</a:t>
            </a:r>
            <a:endParaRPr sz="20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乐于助人</a:t>
            </a:r>
            <a:endParaRPr sz="20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不羁放纵爱自由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3150" y="962200"/>
            <a:ext cx="2550250" cy="34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4">
            <a:alphaModFix amt="50000"/>
          </a:blip>
          <a:srcRect b="0" l="1642" r="0" t="0"/>
          <a:stretch/>
        </p:blipFill>
        <p:spPr>
          <a:xfrm>
            <a:off x="688175" y="2806500"/>
            <a:ext cx="3610299" cy="19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/>
        </p:nvSpPr>
        <p:spPr>
          <a:xfrm>
            <a:off x="720000" y="360000"/>
            <a:ext cx="4264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我的</a:t>
            </a:r>
            <a:r>
              <a:rPr lang="zh-CN" sz="3300">
                <a:solidFill>
                  <a:srgbClr val="445185"/>
                </a:solidFill>
              </a:rPr>
              <a:t>role model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58" name="Google Shape;258;p3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421700" y="258354"/>
            <a:ext cx="3000001" cy="4688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9" name="Google Shape;259;p36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404625" y="1490907"/>
            <a:ext cx="1719415" cy="253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 txBox="1"/>
          <p:nvPr/>
        </p:nvSpPr>
        <p:spPr>
          <a:xfrm>
            <a:off x="540000" y="176400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视野前瞻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创新方向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亲力亲为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106972" y="1376611"/>
            <a:ext cx="1719425" cy="260308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540000" y="176400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坚持和热爱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持续深耕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全面深入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67" name="Google Shape;267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978799" y="1119426"/>
            <a:ext cx="3045775" cy="304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/>
          <p:nvPr/>
        </p:nvSpPr>
        <p:spPr>
          <a:xfrm>
            <a:off x="720000" y="360000"/>
            <a:ext cx="4461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我的</a:t>
            </a:r>
            <a:r>
              <a:rPr lang="zh-CN" sz="3300">
                <a:solidFill>
                  <a:srgbClr val="445185"/>
                </a:solidFill>
              </a:rPr>
              <a:t>role model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/>
        </p:nvSpPr>
        <p:spPr>
          <a:xfrm>
            <a:off x="450000" y="1238400"/>
            <a:ext cx="6166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464400" y="1440000"/>
            <a:ext cx="4609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开源的成就有我一份：</a:t>
            </a: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功不可没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开源的伙伴遍布天下：海纳百川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开源的发展不可阻挡：大势所趋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720000" y="360000"/>
            <a:ext cx="4929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工作的乐趣和成就感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000" y="1017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464400" y="1440000"/>
            <a:ext cx="6282600" cy="1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For Customer Success ,</a:t>
            </a:r>
            <a:r>
              <a:rPr lang="zh-CN" sz="2100">
                <a:solidFill>
                  <a:schemeClr val="dk1"/>
                </a:solidFill>
              </a:rPr>
              <a:t> </a:t>
            </a:r>
            <a:r>
              <a:rPr lang="zh-CN" sz="2100">
                <a:solidFill>
                  <a:srgbClr val="445185"/>
                </a:solidFill>
              </a:rPr>
              <a:t>the</a:t>
            </a:r>
            <a:r>
              <a:rPr lang="zh-CN" sz="2100">
                <a:solidFill>
                  <a:schemeClr val="dk1"/>
                </a:solidFill>
              </a:rPr>
              <a:t> </a:t>
            </a:r>
            <a:r>
              <a:rPr lang="zh-CN" sz="2100">
                <a:solidFill>
                  <a:srgbClr val="445185"/>
                </a:solidFill>
              </a:rPr>
              <a:t>Open Source Way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Open </a:t>
            </a:r>
            <a:r>
              <a:rPr lang="zh-CN" sz="2100">
                <a:solidFill>
                  <a:srgbClr val="445185"/>
                </a:solidFill>
              </a:rPr>
              <a:t>unlocks</a:t>
            </a:r>
            <a:r>
              <a:rPr lang="zh-CN" sz="2100">
                <a:solidFill>
                  <a:srgbClr val="445185"/>
                </a:solidFill>
              </a:rPr>
              <a:t> the world’s potential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自由、勇气、承诺、责任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互联互通、信任、透明、协作、共享、任人唯贤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总结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720000" y="360000"/>
            <a:ext cx="22761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600"/>
              <a:buFont typeface="SimHei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自我介绍</a:t>
            </a:r>
            <a:endParaRPr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826974" y="1124900"/>
            <a:ext cx="4519800" cy="26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Arial"/>
              <a:buNone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武晓慧（Vicky Wu）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2012年加入Red Hat，就职于全球技术支持团队，负责中间件系列产品的技术支持工作。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目前担任</a:t>
            </a:r>
            <a:r>
              <a:rPr lang="zh-CN" sz="21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Principal Software Maintenance Engineer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热爱开源文化，并身体力行的践行开源文化和价值观。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5646" y="873375"/>
            <a:ext cx="2447551" cy="326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464400" y="1440000"/>
            <a:ext cx="7721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Char char="●"/>
            </a:pPr>
            <a:r>
              <a:rPr lang="zh-CN">
                <a:solidFill>
                  <a:srgbClr val="445185"/>
                </a:solidFill>
              </a:rPr>
              <a:t>https://access.redhat.com/support/offerings/production/soc Production Support Scope of Coverage</a:t>
            </a:r>
            <a:endParaRPr>
              <a:solidFill>
                <a:srgbClr val="445185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Char char="●"/>
            </a:pPr>
            <a:r>
              <a:rPr lang="zh-CN">
                <a:solidFill>
                  <a:srgbClr val="445185"/>
                </a:solidFill>
              </a:rPr>
              <a:t>https://access.redhat.com/support/offerings/production/ Production Support Terms of Service</a:t>
            </a:r>
            <a:endParaRPr>
              <a:solidFill>
                <a:srgbClr val="445185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Char char="●"/>
            </a:pPr>
            <a:r>
              <a:rPr lang="zh-CN">
                <a:solidFill>
                  <a:srgbClr val="445185"/>
                </a:solidFill>
              </a:rPr>
              <a:t>https://access.redhat.com/support/policy/severity/ Red Hat Support Severity Level Definitions</a:t>
            </a:r>
            <a:endParaRPr>
              <a:solidFill>
                <a:srgbClr val="445185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Char char="●"/>
            </a:pPr>
            <a:r>
              <a:rPr lang="zh-CN">
                <a:solidFill>
                  <a:srgbClr val="445185"/>
                </a:solidFill>
              </a:rPr>
              <a:t>https://developers.redhat.com/articles/faqs-no-cost-red-hat-enterprise-linux </a:t>
            </a:r>
            <a:endParaRPr>
              <a:solidFill>
                <a:srgbClr val="445185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Char char="●"/>
            </a:pPr>
            <a:r>
              <a:rPr lang="zh-CN">
                <a:solidFill>
                  <a:srgbClr val="445185"/>
                </a:solidFill>
              </a:rPr>
              <a:t>https://access.redhat.com/ </a:t>
            </a:r>
            <a:endParaRPr>
              <a:solidFill>
                <a:srgbClr val="445185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Char char="●"/>
            </a:pPr>
            <a:r>
              <a:rPr lang="zh-CN">
                <a:solidFill>
                  <a:srgbClr val="445185"/>
                </a:solidFill>
              </a:rPr>
              <a:t>https://access.redhat.com/subscription-value </a:t>
            </a:r>
            <a:endParaRPr>
              <a:solidFill>
                <a:srgbClr val="445185"/>
              </a:solidFill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参考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/>
          <p:nvPr/>
        </p:nvSpPr>
        <p:spPr>
          <a:xfrm>
            <a:off x="767239" y="573405"/>
            <a:ext cx="4510500" cy="13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CN" sz="45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THANK YOU</a:t>
            </a:r>
            <a:endParaRPr b="1" i="0" sz="4500" u="none" cap="none" strike="noStrike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18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 QUESTIONS?</a:t>
            </a:r>
            <a:endParaRPr sz="18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96" name="Google Shape;296;p41"/>
          <p:cNvSpPr/>
          <p:nvPr/>
        </p:nvSpPr>
        <p:spPr>
          <a:xfrm rot="5400000">
            <a:off x="2508420" y="4399598"/>
            <a:ext cx="204300" cy="204300"/>
          </a:xfrm>
          <a:prstGeom prst="ellipse">
            <a:avLst/>
          </a:prstGeom>
          <a:gradFill>
            <a:gsLst>
              <a:gs pos="0">
                <a:srgbClr val="DDEAF6"/>
              </a:gs>
              <a:gs pos="71000">
                <a:srgbClr val="B7DFF4"/>
              </a:gs>
              <a:gs pos="100000">
                <a:srgbClr val="B7DFF4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1"/>
          <p:cNvSpPr/>
          <p:nvPr/>
        </p:nvSpPr>
        <p:spPr>
          <a:xfrm>
            <a:off x="7463530" y="2830652"/>
            <a:ext cx="1050600" cy="105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1"/>
          <p:cNvSpPr txBox="1"/>
          <p:nvPr/>
        </p:nvSpPr>
        <p:spPr>
          <a:xfrm>
            <a:off x="7445216" y="3918285"/>
            <a:ext cx="1102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扫码添加讲师联系方式</a:t>
            </a:r>
            <a:endParaRPr sz="800">
              <a:solidFill>
                <a:srgbClr val="4451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1"/>
          <p:cNvSpPr/>
          <p:nvPr/>
        </p:nvSpPr>
        <p:spPr>
          <a:xfrm>
            <a:off x="7541419" y="2911316"/>
            <a:ext cx="894900" cy="894900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1"/>
          <p:cNvSpPr/>
          <p:nvPr/>
        </p:nvSpPr>
        <p:spPr>
          <a:xfrm>
            <a:off x="7363301" y="962977"/>
            <a:ext cx="1231500" cy="123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7025640" y="2193608"/>
            <a:ext cx="1926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欢迎扫码打卡</a:t>
            </a:r>
            <a:endParaRPr b="1" sz="1200">
              <a:solidFill>
                <a:srgbClr val="44518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积分可兑换对应礼品哟！</a:t>
            </a:r>
            <a:endParaRPr b="1" sz="1200">
              <a:solidFill>
                <a:srgbClr val="4451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屏幕截图 2023-10-26 152200" id="302" name="Google Shape;3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1873" y="962977"/>
            <a:ext cx="1233487" cy="122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1"/>
          <p:cNvPicPr preferRelativeResize="0"/>
          <p:nvPr/>
        </p:nvPicPr>
        <p:blipFill rotWithShape="1">
          <a:blip r:embed="rId4">
            <a:alphaModFix/>
          </a:blip>
          <a:srcRect b="0" l="-5965" r="0" t="0"/>
          <a:stretch/>
        </p:blipFill>
        <p:spPr>
          <a:xfrm>
            <a:off x="7490225" y="2907050"/>
            <a:ext cx="948325" cy="8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720000" y="360000"/>
            <a:ext cx="1476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3600"/>
              <a:buFont typeface="SimHei"/>
              <a:buNone/>
            </a:pPr>
            <a:r>
              <a:rPr b="0" lang="zh-CN" sz="36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目录</a:t>
            </a:r>
            <a:endParaRPr b="0" sz="36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738569" y="1581002"/>
            <a:ext cx="422400" cy="422400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734998" y="1651310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01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1387598" y="1610650"/>
            <a:ext cx="3881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技术支持团队真的重要吗？</a:t>
            </a:r>
            <a:endParaRPr sz="2300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738569" y="2266168"/>
            <a:ext cx="422400" cy="422400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734998" y="2336475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02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1387600" y="2303925"/>
            <a:ext cx="40428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技术支持团队到底在做什么？</a:t>
            </a:r>
            <a:endParaRPr b="0" i="0" sz="23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738569" y="2967545"/>
            <a:ext cx="422400" cy="422400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734998" y="3037852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03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1387600" y="2997175"/>
            <a:ext cx="28197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我们的最佳实践</a:t>
            </a:r>
            <a:endParaRPr sz="2300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738569" y="3652710"/>
            <a:ext cx="422400" cy="422400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34998" y="3723017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04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1387591" y="3682349"/>
            <a:ext cx="15003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结语</a:t>
            </a:r>
            <a:endParaRPr b="0" i="0" sz="23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9" name="Google Shape;159;p23"/>
          <p:cNvSpPr/>
          <p:nvPr/>
        </p:nvSpPr>
        <p:spPr>
          <a:xfrm rot="-6302719">
            <a:off x="10445034" y="1977813"/>
            <a:ext cx="165265" cy="16526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464400" y="1440000"/>
            <a:ext cx="4690500" cy="19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客户服务是我们的价值所在，做好服务是开源软件公司的立足之本。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技术支持团队是商业开源公司最重要的团队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Customer Success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000" y="1017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/>
        </p:nvSpPr>
        <p:spPr>
          <a:xfrm>
            <a:off x="464400" y="1440000"/>
            <a:ext cx="4690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网店小二？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工作简单？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AI来了！？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这个团队是做什么的？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900" y="10188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/>
        </p:nvSpPr>
        <p:spPr>
          <a:xfrm>
            <a:off x="450000" y="1238400"/>
            <a:ext cx="3201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解决</a:t>
            </a: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客户遇到的所有问题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464400" y="1764000"/>
            <a:ext cx="46905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生命周期各阶段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安装、使用、运行时、配置、升级、迁移、回滚</a:t>
            </a:r>
            <a:endParaRPr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环境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生产环境、测试环境、开发环境</a:t>
            </a:r>
            <a:endParaRPr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类型</a:t>
            </a:r>
            <a:endParaRPr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配置修改、使用求助、故障诊断、根因分析、安全漏洞、Bug、新功能需求、开发建议、最佳实践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这个团队是做什么的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5755050" y="1630800"/>
            <a:ext cx="32592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imHei"/>
              <a:ea typeface="SimHei"/>
              <a:cs typeface="SimHei"/>
              <a:sym typeface="Sim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000" y="1017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/>
        </p:nvSpPr>
        <p:spPr>
          <a:xfrm>
            <a:off x="450000" y="1238400"/>
            <a:ext cx="6166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463800" y="1440000"/>
            <a:ext cx="4690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全球24/7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不同影响程度对应不同响应时间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远程支持，电话/Web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这个团队的</a:t>
            </a: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工作方式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000" y="1017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/>
        </p:nvSpPr>
        <p:spPr>
          <a:xfrm>
            <a:off x="464400" y="1440000"/>
            <a:ext cx="4057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一线工程师：全栈工程师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初入公司：两到三个方向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指定mentor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720000" y="360000"/>
            <a:ext cx="4603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我们是怎么做的？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000" y="1017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/>
        </p:nvSpPr>
        <p:spPr>
          <a:xfrm>
            <a:off x="450000" y="1238400"/>
            <a:ext cx="6166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t/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720000" y="360000"/>
            <a:ext cx="53268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团队的智慧：KCS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3">
            <a:alphaModFix amt="50000"/>
          </a:blip>
          <a:srcRect b="-1122" l="0" r="0" t="0"/>
          <a:stretch/>
        </p:blipFill>
        <p:spPr>
          <a:xfrm>
            <a:off x="332625" y="961325"/>
            <a:ext cx="3999174" cy="348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4">
            <a:alphaModFix amt="50000"/>
          </a:blip>
          <a:srcRect b="0" l="0" r="0" t="-745"/>
          <a:stretch/>
        </p:blipFill>
        <p:spPr>
          <a:xfrm>
            <a:off x="4994591" y="909400"/>
            <a:ext cx="3891784" cy="353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