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3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6" r:id="rId1"/>
  </p:sldMasterIdLst>
  <p:notesMasterIdLst>
    <p:notesMasterId r:id="rId12"/>
  </p:notesMasterIdLst>
  <p:sldIdLst>
    <p:sldId id="256" r:id="rId2"/>
    <p:sldId id="258" r:id="rId3"/>
    <p:sldId id="844" r:id="rId4"/>
    <p:sldId id="845" r:id="rId5"/>
    <p:sldId id="259" r:id="rId6"/>
    <p:sldId id="846" r:id="rId7"/>
    <p:sldId id="850" r:id="rId8"/>
    <p:sldId id="852" r:id="rId9"/>
    <p:sldId id="851" r:id="rId10"/>
    <p:sldId id="849" r:id="rId11"/>
  </p:sldIdLst>
  <p:sldSz cx="24382413" cy="13716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185"/>
    <a:srgbClr val="A5D7F2"/>
    <a:srgbClr val="FFE5CB"/>
    <a:srgbClr val="6EAAC6"/>
    <a:srgbClr val="5AB0D8"/>
    <a:srgbClr val="36A9E3"/>
    <a:srgbClr val="B7DFF4"/>
    <a:srgbClr val="3B87B0"/>
    <a:srgbClr val="FFF0E1"/>
    <a:srgbClr val="FFD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76385"/>
  </p:normalViewPr>
  <p:slideViewPr>
    <p:cSldViewPr snapToGrid="0">
      <p:cViewPr>
        <p:scale>
          <a:sx n="52" d="100"/>
          <a:sy n="52" d="100"/>
        </p:scale>
        <p:origin x="93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64FA1C-06A0-6141-8246-8830802EC750}" type="doc">
      <dgm:prSet loTypeId="urn:microsoft.com/office/officeart/2005/8/layout/arrow4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B914C3A-2E62-C84B-99CD-BA1262FBC2E5}">
      <dgm:prSet phldrT="[Text]" custT="1"/>
      <dgm:spPr/>
      <dgm:t>
        <a:bodyPr/>
        <a:lstStyle/>
        <a:p>
          <a:r>
            <a:rPr lang="zh-CN" altLang="en-US" sz="35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复杂性</a:t>
          </a:r>
          <a:endParaRPr lang="en-US" sz="3500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295F4BB-5238-DB47-9017-032A0495737E}" type="parTrans" cxnId="{E1C65DF7-5118-B948-AE83-1A8DAFCF695A}">
      <dgm:prSet/>
      <dgm:spPr/>
      <dgm:t>
        <a:bodyPr/>
        <a:lstStyle/>
        <a:p>
          <a:endParaRPr lang="en-US"/>
        </a:p>
      </dgm:t>
    </dgm:pt>
    <dgm:pt modelId="{41489ED5-1DCF-D544-B789-4F0B72279503}" type="sibTrans" cxnId="{E1C65DF7-5118-B948-AE83-1A8DAFCF695A}">
      <dgm:prSet/>
      <dgm:spPr/>
      <dgm:t>
        <a:bodyPr/>
        <a:lstStyle/>
        <a:p>
          <a:endParaRPr lang="en-US"/>
        </a:p>
      </dgm:t>
    </dgm:pt>
    <dgm:pt modelId="{280575FC-9658-CB44-AAE6-8BAA157DEE0C}">
      <dgm:prSet phldrT="[Text]" custT="1"/>
      <dgm:spPr/>
      <dgm:t>
        <a:bodyPr/>
        <a:lstStyle/>
        <a:p>
          <a:r>
            <a:rPr lang="zh-CN" altLang="en-CN" sz="35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效率</a:t>
          </a:r>
          <a:r>
            <a:rPr lang="zh-CN" altLang="en-US" sz="35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lang="en-US" altLang="zh-CN" sz="35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&amp;</a:t>
          </a:r>
          <a:r>
            <a:rPr lang="zh-CN" altLang="en-US" sz="35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 安全</a:t>
          </a:r>
          <a:endParaRPr lang="en-US" sz="3500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FB000643-864C-3F4A-86B1-C69D26EFDEC3}" type="parTrans" cxnId="{FC4CC73A-8F05-A447-9830-8D82E87DE273}">
      <dgm:prSet/>
      <dgm:spPr/>
      <dgm:t>
        <a:bodyPr/>
        <a:lstStyle/>
        <a:p>
          <a:endParaRPr lang="en-US"/>
        </a:p>
      </dgm:t>
    </dgm:pt>
    <dgm:pt modelId="{998D93ED-8E6D-754C-B42C-240EF0961013}" type="sibTrans" cxnId="{FC4CC73A-8F05-A447-9830-8D82E87DE273}">
      <dgm:prSet/>
      <dgm:spPr/>
      <dgm:t>
        <a:bodyPr/>
        <a:lstStyle/>
        <a:p>
          <a:endParaRPr lang="en-US"/>
        </a:p>
      </dgm:t>
    </dgm:pt>
    <dgm:pt modelId="{DB5A440F-14BF-8140-84DB-BC92A77830E4}" type="pres">
      <dgm:prSet presAssocID="{3F64FA1C-06A0-6141-8246-8830802EC750}" presName="compositeShape" presStyleCnt="0">
        <dgm:presLayoutVars>
          <dgm:chMax val="2"/>
          <dgm:dir/>
          <dgm:resizeHandles val="exact"/>
        </dgm:presLayoutVars>
      </dgm:prSet>
      <dgm:spPr/>
    </dgm:pt>
    <dgm:pt modelId="{3E311F3C-CD23-9349-A67E-34A10E31D3A7}" type="pres">
      <dgm:prSet presAssocID="{7B914C3A-2E62-C84B-99CD-BA1262FBC2E5}" presName="upArrow" presStyleLbl="node1" presStyleIdx="0" presStyleCnt="2"/>
      <dgm:spPr>
        <a:solidFill>
          <a:schemeClr val="accent1">
            <a:lumMod val="75000"/>
          </a:schemeClr>
        </a:solidFill>
      </dgm:spPr>
    </dgm:pt>
    <dgm:pt modelId="{75A60723-BB9D-8549-802D-AD836188785D}" type="pres">
      <dgm:prSet presAssocID="{7B914C3A-2E62-C84B-99CD-BA1262FBC2E5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2B06F8A0-12E0-E84B-8774-D543DF301CDC}" type="pres">
      <dgm:prSet presAssocID="{280575FC-9658-CB44-AAE6-8BAA157DEE0C}" presName="downArrow" presStyleLbl="node1" presStyleIdx="1" presStyleCnt="2"/>
      <dgm:spPr/>
    </dgm:pt>
    <dgm:pt modelId="{9A20AFC2-97E6-4D4C-ABD5-37F5470389A2}" type="pres">
      <dgm:prSet presAssocID="{280575FC-9658-CB44-AAE6-8BAA157DEE0C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F3805906-C2C4-EB49-BCDA-ECE1F67CA6FB}" type="presOf" srcId="{7B914C3A-2E62-C84B-99CD-BA1262FBC2E5}" destId="{75A60723-BB9D-8549-802D-AD836188785D}" srcOrd="0" destOrd="0" presId="urn:microsoft.com/office/officeart/2005/8/layout/arrow4"/>
    <dgm:cxn modelId="{65C5D312-0A7E-474C-B1EE-4918E6F299C6}" type="presOf" srcId="{280575FC-9658-CB44-AAE6-8BAA157DEE0C}" destId="{9A20AFC2-97E6-4D4C-ABD5-37F5470389A2}" srcOrd="0" destOrd="0" presId="urn:microsoft.com/office/officeart/2005/8/layout/arrow4"/>
    <dgm:cxn modelId="{FC4CC73A-8F05-A447-9830-8D82E87DE273}" srcId="{3F64FA1C-06A0-6141-8246-8830802EC750}" destId="{280575FC-9658-CB44-AAE6-8BAA157DEE0C}" srcOrd="1" destOrd="0" parTransId="{FB000643-864C-3F4A-86B1-C69D26EFDEC3}" sibTransId="{998D93ED-8E6D-754C-B42C-240EF0961013}"/>
    <dgm:cxn modelId="{7F4E49DB-A84E-4045-A22E-95F5FA5574D7}" type="presOf" srcId="{3F64FA1C-06A0-6141-8246-8830802EC750}" destId="{DB5A440F-14BF-8140-84DB-BC92A77830E4}" srcOrd="0" destOrd="0" presId="urn:microsoft.com/office/officeart/2005/8/layout/arrow4"/>
    <dgm:cxn modelId="{E1C65DF7-5118-B948-AE83-1A8DAFCF695A}" srcId="{3F64FA1C-06A0-6141-8246-8830802EC750}" destId="{7B914C3A-2E62-C84B-99CD-BA1262FBC2E5}" srcOrd="0" destOrd="0" parTransId="{3295F4BB-5238-DB47-9017-032A0495737E}" sibTransId="{41489ED5-1DCF-D544-B789-4F0B72279503}"/>
    <dgm:cxn modelId="{D6C9C3B2-26F3-F945-A077-A5FE485E637C}" type="presParOf" srcId="{DB5A440F-14BF-8140-84DB-BC92A77830E4}" destId="{3E311F3C-CD23-9349-A67E-34A10E31D3A7}" srcOrd="0" destOrd="0" presId="urn:microsoft.com/office/officeart/2005/8/layout/arrow4"/>
    <dgm:cxn modelId="{C336E77F-924F-E742-9D16-E698CE1310C6}" type="presParOf" srcId="{DB5A440F-14BF-8140-84DB-BC92A77830E4}" destId="{75A60723-BB9D-8549-802D-AD836188785D}" srcOrd="1" destOrd="0" presId="urn:microsoft.com/office/officeart/2005/8/layout/arrow4"/>
    <dgm:cxn modelId="{19363501-13F2-CA41-A5D9-19B78A4ABC99}" type="presParOf" srcId="{DB5A440F-14BF-8140-84DB-BC92A77830E4}" destId="{2B06F8A0-12E0-E84B-8774-D543DF301CDC}" srcOrd="2" destOrd="0" presId="urn:microsoft.com/office/officeart/2005/8/layout/arrow4"/>
    <dgm:cxn modelId="{A3D3A23B-1EFE-4D4D-9917-7683C3C65F77}" type="presParOf" srcId="{DB5A440F-14BF-8140-84DB-BC92A77830E4}" destId="{9A20AFC2-97E6-4D4C-ABD5-37F5470389A2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11F3C-CD23-9349-A67E-34A10E31D3A7}">
      <dsp:nvSpPr>
        <dsp:cNvPr id="0" name=""/>
        <dsp:cNvSpPr/>
      </dsp:nvSpPr>
      <dsp:spPr>
        <a:xfrm>
          <a:off x="4240" y="0"/>
          <a:ext cx="2544503" cy="2457682"/>
        </a:xfrm>
        <a:prstGeom prst="upArrow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A60723-BB9D-8549-802D-AD836188785D}">
      <dsp:nvSpPr>
        <dsp:cNvPr id="0" name=""/>
        <dsp:cNvSpPr/>
      </dsp:nvSpPr>
      <dsp:spPr>
        <a:xfrm>
          <a:off x="2625079" y="0"/>
          <a:ext cx="4317944" cy="2457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0" rIns="248920" bIns="24892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5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复杂性</a:t>
          </a:r>
          <a:endParaRPr lang="en-US" sz="35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2625079" y="0"/>
        <a:ext cx="4317944" cy="2457682"/>
      </dsp:txXfrm>
    </dsp:sp>
    <dsp:sp modelId="{2B06F8A0-12E0-E84B-8774-D543DF301CDC}">
      <dsp:nvSpPr>
        <dsp:cNvPr id="0" name=""/>
        <dsp:cNvSpPr/>
      </dsp:nvSpPr>
      <dsp:spPr>
        <a:xfrm>
          <a:off x="767591" y="2662489"/>
          <a:ext cx="2544503" cy="2457682"/>
        </a:xfrm>
        <a:prstGeom prst="downArrow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0AFC2-97E6-4D4C-ABD5-37F5470389A2}">
      <dsp:nvSpPr>
        <dsp:cNvPr id="0" name=""/>
        <dsp:cNvSpPr/>
      </dsp:nvSpPr>
      <dsp:spPr>
        <a:xfrm>
          <a:off x="3388430" y="2662489"/>
          <a:ext cx="4317944" cy="2457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0" rIns="248920" bIns="24892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CN" sz="35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效率</a:t>
          </a:r>
          <a:r>
            <a:rPr lang="zh-CN" altLang="en-US" sz="35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lang="en-US" altLang="zh-CN" sz="35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&amp;</a:t>
          </a:r>
          <a:r>
            <a:rPr lang="zh-CN" altLang="en-US" sz="35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 安全</a:t>
          </a:r>
          <a:endParaRPr lang="en-US" sz="35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3388430" y="2662489"/>
        <a:ext cx="4317944" cy="2457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C20CB-3250-4EB1-88FD-D95887C63C53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F1ADF-B09C-4EA2-B027-1DD176C989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8286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26" algn="l" defTabSz="18286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51" algn="l" defTabSz="18286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77" algn="l" defTabSz="18286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303" algn="l" defTabSz="18286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627" algn="l" defTabSz="18286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954" algn="l" defTabSz="18286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278" algn="l" defTabSz="18286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604" algn="l" defTabSz="18286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大家好，我是来自蚂蚁集团</a:t>
            </a:r>
            <a:r>
              <a:rPr lang="en-US" altLang="zh-CN" dirty="0"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KusionStack</a:t>
            </a:r>
            <a:r>
              <a:rPr lang="zh-CN" altLang="en-US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团队的陈在。今天跟大家聊一聊平台工程是如何对抗日益复杂的基础设施。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1ADF-B09C-4EA2-B027-1DD176C989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429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>
                <a:effectLst/>
                <a:latin typeface="Helvetica Neue" panose="02000503000000020004" pitchFamily="2" charset="0"/>
              </a:rPr>
              <a:t>场景和背景</a:t>
            </a:r>
            <a:endParaRPr lang="zh-CN" altLang="en-US" dirty="0">
              <a:effectLst/>
              <a:latin typeface="Helvetica Neue" panose="02000503000000020004" pitchFamily="2" charset="0"/>
            </a:endParaRPr>
          </a:p>
          <a:p>
            <a:r>
              <a:rPr lang="zh-CN" altLang="en-US" dirty="0">
                <a:effectLst/>
                <a:latin typeface="Helvetica Neue" panose="02000503000000020004" pitchFamily="2" charset="0"/>
              </a:rPr>
              <a:t>我们先设想这样一个场景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zh-CN" altLang="en-US" dirty="0">
                <a:effectLst/>
                <a:latin typeface="Helvetica Neue" panose="02000503000000020004" pitchFamily="2" charset="0"/>
              </a:rPr>
              <a:t>对于自己研发和上线过应用的同学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,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应该是深有这个体会的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: 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从我想做一个应用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,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到它真正可以上线提供服务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,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是一个漫长的过程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zh-CN" altLang="en-US" dirty="0">
                <a:effectLst/>
                <a:latin typeface="Helvetica Neue" panose="02000503000000020004" pitchFamily="2" charset="0"/>
              </a:rPr>
              <a:t>除了把自己应用的业务逻辑写明白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,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还要去研究复杂的基础设施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.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首先你要懂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K8,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其次你还要懂网络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,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对于部署到公有云的情况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,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可能还要懂云上各种不同的产品之间的区别是什么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,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我该选哪个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?</a:t>
            </a:r>
          </a:p>
          <a:p>
            <a:r>
              <a:rPr lang="zh-CN" altLang="en-US" dirty="0">
                <a:effectLst/>
                <a:latin typeface="Helvetica Neue" panose="02000503000000020004" pitchFamily="2" charset="0"/>
              </a:rPr>
              <a:t>作为应用的研发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,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这些业务逻辑之外的事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,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多多少少都是一个负担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zh-CN" altLang="en-US" dirty="0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从一个整体的角度来说</a:t>
            </a:r>
            <a:r>
              <a:rPr lang="en-US" altLang="zh-CN" dirty="0"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,KusionStack</a:t>
            </a:r>
            <a:r>
              <a:rPr lang="zh-CN" altLang="en-US" dirty="0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就是希望解决这些问题</a:t>
            </a:r>
            <a:r>
              <a:rPr lang="en-US" altLang="zh-CN" dirty="0"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,</a:t>
            </a:r>
            <a:r>
              <a:rPr lang="zh-CN" altLang="en-US" dirty="0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让业务的研发可以专注在业务逻辑上</a:t>
            </a:r>
            <a:r>
              <a:rPr lang="en-US" altLang="zh-CN" dirty="0"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,</a:t>
            </a:r>
            <a:r>
              <a:rPr lang="zh-CN" altLang="en-US" dirty="0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缩短和简化这个从</a:t>
            </a:r>
            <a:r>
              <a:rPr lang="en-US" altLang="zh-CN" dirty="0"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"</a:t>
            </a:r>
            <a:r>
              <a:rPr lang="zh-CN" altLang="en-US" dirty="0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我想做一个应用</a:t>
            </a:r>
            <a:r>
              <a:rPr lang="en-US" altLang="zh-CN" dirty="0"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"</a:t>
            </a:r>
            <a:r>
              <a:rPr lang="zh-CN" altLang="en-US" dirty="0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到</a:t>
            </a:r>
            <a:r>
              <a:rPr lang="en-US" altLang="zh-CN" dirty="0"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"</a:t>
            </a:r>
            <a:r>
              <a:rPr lang="zh-CN" altLang="en-US" dirty="0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应用上线</a:t>
            </a:r>
            <a:r>
              <a:rPr lang="en-US" altLang="zh-CN" dirty="0"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"</a:t>
            </a:r>
            <a:r>
              <a:rPr lang="zh-CN" altLang="en-US" dirty="0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的过程</a:t>
            </a:r>
            <a:r>
              <a:rPr lang="en-US" altLang="zh-CN" dirty="0"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.</a:t>
            </a:r>
            <a:endParaRPr lang="zh-CN" altLang="en-US" dirty="0"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1ADF-B09C-4EA2-B027-1DD176C989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274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b="1" dirty="0">
                <a:effectLst/>
                <a:latin typeface="Helvetica Neue" panose="02000503000000020004" pitchFamily="2" charset="0"/>
              </a:rPr>
              <a:t>遇到的问题</a:t>
            </a:r>
            <a:endParaRPr lang="zh-CN" altLang="en-US" dirty="0">
              <a:effectLst/>
              <a:latin typeface="Helvetica Neue" panose="02000503000000020004" pitchFamily="2" charset="0"/>
            </a:endParaRPr>
          </a:p>
          <a:p>
            <a:r>
              <a:rPr lang="zh-CN" altLang="en-US" dirty="0">
                <a:effectLst/>
                <a:latin typeface="Helvetica Neue" panose="02000503000000020004" pitchFamily="2" charset="0"/>
              </a:rPr>
              <a:t>经典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PaaS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架构运行了近十年，一直运行的很好，既有用户友好的交互界面，各个团队之间还职责分明，但是随着基础设施越来越复杂，也会暴露一些问题。</a:t>
            </a:r>
          </a:p>
          <a:p>
            <a:r>
              <a:rPr lang="zh-CN" altLang="en-US" dirty="0">
                <a:effectLst/>
                <a:latin typeface="Helvetica Neue" panose="02000503000000020004" pitchFamily="2" charset="0"/>
              </a:rPr>
              <a:t>从</a:t>
            </a:r>
            <a:r>
              <a:rPr lang="zh-CN" altLang="en-US" b="1" dirty="0">
                <a:effectLst/>
                <a:latin typeface="Helvetica Neue" panose="02000503000000020004" pitchFamily="2" charset="0"/>
              </a:rPr>
              <a:t>研发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的角度看，用户的认知负担大幅增加。同时需求被满足的时间变长。</a:t>
            </a:r>
          </a:p>
          <a:p>
            <a:r>
              <a:rPr lang="zh-CN" altLang="en-US" dirty="0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从</a:t>
            </a:r>
            <a:r>
              <a:rPr lang="zh-CN" altLang="en-US" b="1" dirty="0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平台</a:t>
            </a:r>
            <a:r>
              <a:rPr lang="zh-CN" altLang="en-US" dirty="0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的角度看：基础设施种类变多了，需求也就变多了。与基础设施团队的沟通成本也在线性增加。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>
                <a:effectLst/>
                <a:latin typeface="Helvetica Neue" panose="02000503000000020004" pitchFamily="2" charset="0"/>
              </a:rPr>
              <a:t>解决的方法</a:t>
            </a:r>
            <a:endParaRPr lang="zh-CN" altLang="en-US" dirty="0">
              <a:effectLst/>
              <a:latin typeface="Helvetica Neue" panose="02000503000000020004" pitchFamily="2" charset="0"/>
            </a:endParaRPr>
          </a:p>
          <a:p>
            <a:r>
              <a:rPr lang="en-US" altLang="zh-CN" dirty="0">
                <a:effectLst/>
                <a:latin typeface="Helvetica Neue" panose="02000503000000020004" pitchFamily="2" charset="0"/>
              </a:rPr>
              <a:t>KusionStack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是我们内部实践两年多后开源的一套平台工程方案，他的目的不是替换掉大家现在的 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Platform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，而是希望可以帮助大家基于已有的基础设施，更高效、更安全的构建出自己的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IDP</a:t>
            </a:r>
          </a:p>
          <a:p>
            <a:r>
              <a:rPr lang="zh-CN" altLang="en-US" dirty="0">
                <a:effectLst/>
                <a:latin typeface="Helvetica Neue" panose="02000503000000020004" pitchFamily="2" charset="0"/>
              </a:rPr>
              <a:t>第一部分是抽象的应用模型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.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主要是为了解决开发者认知负担的问题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.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作为应用研发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,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可能看到的只有比如说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"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我需要一个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MySQL 5.7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版本的数据库和一个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S3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的对象存储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",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而由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SRE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或者平台的同学去负责把对应基础设施的规格填充完整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.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起到一个关注点分离的作用来降低认知负担。</a:t>
            </a:r>
          </a:p>
          <a:p>
            <a:r>
              <a:rPr lang="zh-CN" altLang="en-US" dirty="0">
                <a:effectLst/>
                <a:latin typeface="Helvetica Neue" panose="02000503000000020004" pitchFamily="2" charset="0"/>
              </a:rPr>
              <a:t>第二部分是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Kusion engine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，中间蓝色的部分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,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也是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KusionStack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自动化的一个核心。负责支持所有原子运维操作。</a:t>
            </a:r>
          </a:p>
          <a:p>
            <a:r>
              <a:rPr lang="zh-CN" altLang="en-US" dirty="0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第三部分是多种</a:t>
            </a:r>
            <a:r>
              <a:rPr lang="zh-CN" altLang="en-US" dirty="0"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 </a:t>
            </a:r>
            <a:r>
              <a:rPr lang="en-US" altLang="zh-CN" dirty="0"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Runtime,</a:t>
            </a:r>
            <a:r>
              <a:rPr lang="zh-CN" altLang="en-US" dirty="0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对接和管理各种</a:t>
            </a:r>
            <a:r>
              <a:rPr lang="en-US" altLang="zh-CN" dirty="0"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K8</a:t>
            </a:r>
            <a:r>
              <a:rPr lang="zh-CN" altLang="en-US" dirty="0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和云资源。这一块的核心我们认为主要是它的可扩展性</a:t>
            </a:r>
            <a:r>
              <a:rPr lang="en-US" altLang="zh-CN" dirty="0"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.</a:t>
            </a:r>
            <a:r>
              <a:rPr lang="zh-CN" altLang="en-US" dirty="0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我们做开源的技术栈嘛</a:t>
            </a:r>
            <a:r>
              <a:rPr lang="en-US" altLang="zh-CN" dirty="0"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,</a:t>
            </a:r>
            <a:r>
              <a:rPr lang="zh-CN" altLang="en-US" dirty="0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有一个很基本的认知就是大家在基础设施</a:t>
            </a:r>
            <a:r>
              <a:rPr lang="en-US" altLang="zh-CN" dirty="0"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,PaaS,</a:t>
            </a:r>
            <a:r>
              <a:rPr lang="zh-CN" altLang="en-US" dirty="0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包括怎么使用云</a:t>
            </a:r>
            <a:r>
              <a:rPr lang="en-US" altLang="zh-CN" dirty="0"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,</a:t>
            </a:r>
            <a:r>
              <a:rPr lang="zh-CN" altLang="en-US" dirty="0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可能或多或少都会有一些定制化的需求</a:t>
            </a:r>
            <a:r>
              <a:rPr lang="en-US" altLang="zh-CN" dirty="0"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,</a:t>
            </a:r>
            <a:r>
              <a:rPr lang="zh-CN" altLang="en-US" dirty="0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所以怎么去构建一个开放的生态和灵活的扩展机制</a:t>
            </a:r>
            <a:r>
              <a:rPr lang="en-US" altLang="zh-CN" dirty="0"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,</a:t>
            </a:r>
            <a:r>
              <a:rPr lang="zh-CN" altLang="en-US" dirty="0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也是</a:t>
            </a:r>
            <a:r>
              <a:rPr lang="en-US" altLang="zh-CN" dirty="0"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KusionStack</a:t>
            </a:r>
            <a:r>
              <a:rPr lang="zh-CN" altLang="en-US" dirty="0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的重中之重</a:t>
            </a:r>
            <a:r>
              <a:rPr lang="en-US" altLang="zh-CN" dirty="0"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.</a:t>
            </a:r>
            <a:endParaRPr lang="zh-CN" altLang="en-US" dirty="0"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1ADF-B09C-4EA2-B027-1DD176C989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941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>
                <a:effectLst/>
                <a:latin typeface="Helvetica Neue" panose="02000503000000020004" pitchFamily="2" charset="0"/>
              </a:rPr>
              <a:t>具体的例子</a:t>
            </a:r>
            <a:endParaRPr lang="zh-CN" altLang="en-US" dirty="0">
              <a:effectLst/>
              <a:latin typeface="Helvetica Neue" panose="02000503000000020004" pitchFamily="2" charset="0"/>
            </a:endParaRPr>
          </a:p>
          <a:p>
            <a:r>
              <a:rPr lang="zh-CN" altLang="en-US" dirty="0">
                <a:effectLst/>
                <a:latin typeface="Helvetica Neue" panose="02000503000000020004" pitchFamily="2" charset="0"/>
              </a:rPr>
              <a:t>说了这么多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,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可能还是比较抽象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.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我们来看一个比较具体的例子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zh-CN" altLang="en-US" dirty="0">
                <a:effectLst/>
                <a:latin typeface="Helvetica Neue" panose="02000503000000020004" pitchFamily="2" charset="0"/>
              </a:rPr>
              <a:t>这是一份面向应用的声明式的配置文件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,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我们可以看到这里的模型叫做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AppConfiguration,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是我们抽象出的一个开箱即用的应用模型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zh-CN" altLang="en-US" dirty="0">
                <a:effectLst/>
                <a:latin typeface="Helvetica Neue" panose="02000503000000020004" pitchFamily="2" charset="0"/>
              </a:rPr>
              <a:t>我们的理念是它应该包含完整的应用交付和运维生命周期的配置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.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里面有像应用组件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,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包括对于计算资源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,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网络资源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,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以及如果应用需要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,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数据库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,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存储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,DNS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等等各种资源的配置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.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除此之外呢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,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像是应用的部署拓扑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,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去描述多云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,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多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region,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多站点的配置等等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.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还有像交付流程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,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安全合规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,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技术风险策略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,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还应用间依赖这些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,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就不详细展开了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.</a:t>
            </a:r>
          </a:p>
          <a:p>
            <a:br>
              <a:rPr lang="en-US" altLang="zh-CN" dirty="0">
                <a:effectLst/>
                <a:latin typeface="Helvetica Neue" panose="02000503000000020004" pitchFamily="2" charset="0"/>
              </a:rPr>
            </a:br>
            <a:endParaRPr lang="en-US" altLang="zh-CN" dirty="0">
              <a:effectLst/>
              <a:latin typeface="Helvetica Neue" panose="02000503000000020004" pitchFamily="2" charset="0"/>
            </a:endParaRPr>
          </a:p>
          <a:p>
            <a:r>
              <a:rPr lang="zh-CN" altLang="en-US" dirty="0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那么这份配置的意义是什么呢</a:t>
            </a:r>
            <a:r>
              <a:rPr lang="en-US" altLang="zh-CN" dirty="0"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?</a:t>
            </a:r>
            <a:r>
              <a:rPr lang="zh-CN" altLang="en-US" dirty="0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业务团队拿着这么一份配置</a:t>
            </a:r>
            <a:r>
              <a:rPr lang="en-US" altLang="zh-CN" dirty="0"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,</a:t>
            </a:r>
            <a:r>
              <a:rPr lang="zh-CN" altLang="en-US" dirty="0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我们是希望可以通过用</a:t>
            </a:r>
            <a:r>
              <a:rPr lang="en-US" altLang="zh-CN" dirty="0"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KusionStack</a:t>
            </a:r>
            <a:r>
              <a:rPr lang="zh-CN" altLang="en-US" dirty="0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构建的开发者平台</a:t>
            </a:r>
            <a:r>
              <a:rPr lang="en-US" altLang="zh-CN" dirty="0"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,</a:t>
            </a:r>
            <a:r>
              <a:rPr lang="zh-CN" altLang="en-US" dirty="0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可以一键把这个应用拉起来并且提供服务</a:t>
            </a:r>
            <a:r>
              <a:rPr lang="en-US" altLang="zh-CN" dirty="0"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.</a:t>
            </a:r>
            <a:endParaRPr lang="zh-CN" altLang="en-US" dirty="0"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1ADF-B09C-4EA2-B027-1DD176C989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982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>
                <a:effectLst/>
                <a:latin typeface="Helvetica Neue" panose="02000503000000020004" pitchFamily="2" charset="0"/>
              </a:rPr>
              <a:t>松耦合的技术栈</a:t>
            </a:r>
            <a:endParaRPr lang="zh-CN" altLang="en-US" dirty="0">
              <a:effectLst/>
              <a:latin typeface="Helvetica Neue" panose="02000503000000020004" pitchFamily="2" charset="0"/>
            </a:endParaRPr>
          </a:p>
          <a:p>
            <a:r>
              <a:rPr lang="zh-CN" altLang="en-US" dirty="0">
                <a:effectLst/>
                <a:latin typeface="Helvetica Neue" panose="02000503000000020004" pitchFamily="2" charset="0"/>
              </a:rPr>
              <a:t>这边也提一下，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KusionStack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近期刚刚开源出一组面向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K8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上资源交付和运维的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controller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套件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,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我们内部使用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K8s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多年来的技术沉淀，用来做云原生资源的交付和运维，同时提供了像分片，限流这样规模化的能力。这些都可以在我们的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KusionStack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的</a:t>
            </a:r>
            <a:r>
              <a:rPr lang="en-US" altLang="zh-CN" dirty="0" err="1">
                <a:effectLst/>
                <a:latin typeface="Helvetica Neue" panose="02000503000000020004" pitchFamily="2" charset="0"/>
              </a:rPr>
              <a:t>Github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上找到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zh-CN" altLang="en-US" dirty="0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我们近期还会开源出一套针对多集群的解决方案</a:t>
            </a:r>
            <a:r>
              <a:rPr lang="en-US" altLang="zh-CN" dirty="0"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,</a:t>
            </a:r>
            <a:r>
              <a:rPr lang="zh-CN" altLang="en-US" dirty="0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包括了多集群资源的搜索和洞察等等</a:t>
            </a:r>
            <a:r>
              <a:rPr lang="en-US" altLang="zh-CN" dirty="0"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.</a:t>
            </a:r>
            <a:endParaRPr lang="zh-CN" altLang="en-US" dirty="0"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1ADF-B09C-4EA2-B027-1DD176C989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886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image" Target="../media/image4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image" Target="../media/image1.png"/><Relationship Id="rId2" Type="http://schemas.openxmlformats.org/officeDocument/2006/relationships/tags" Target="../tags/tag16.xml"/><Relationship Id="rId16" Type="http://schemas.openxmlformats.org/officeDocument/2006/relationships/image" Target="../media/image8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image" Target="../media/image10.png"/><Relationship Id="rId10" Type="http://schemas.openxmlformats.org/officeDocument/2006/relationships/tags" Target="../tags/tag24.xml"/><Relationship Id="rId19" Type="http://schemas.openxmlformats.org/officeDocument/2006/relationships/image" Target="../media/image9.pn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0.xml"/><Relationship Id="rId7" Type="http://schemas.openxmlformats.org/officeDocument/2006/relationships/image" Target="../media/image1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9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LOGO">
            <a:extLst>
              <a:ext uri="{FF2B5EF4-FFF2-40B4-BE49-F238E27FC236}">
                <a16:creationId xmlns:a16="http://schemas.microsoft.com/office/drawing/2014/main" id="{7BA5541B-CE47-42A3-7862-28723BD825D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727474" y="1123953"/>
            <a:ext cx="3615455" cy="1217930"/>
          </a:xfrm>
          <a:prstGeom prst="rect">
            <a:avLst/>
          </a:prstGeom>
        </p:spPr>
      </p:pic>
      <p:pic>
        <p:nvPicPr>
          <p:cNvPr id="8" name="图片 7" descr="人">
            <a:extLst>
              <a:ext uri="{FF2B5EF4-FFF2-40B4-BE49-F238E27FC236}">
                <a16:creationId xmlns:a16="http://schemas.microsoft.com/office/drawing/2014/main" id="{68DD2FCB-4EAF-18A0-F162-4F6606BB6E3F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rcRect r="57922" b="63188"/>
          <a:stretch>
            <a:fillRect/>
          </a:stretch>
        </p:blipFill>
        <p:spPr>
          <a:xfrm>
            <a:off x="19724357" y="9732013"/>
            <a:ext cx="3869438" cy="3983990"/>
          </a:xfrm>
          <a:prstGeom prst="rect">
            <a:avLst/>
          </a:prstGeom>
        </p:spPr>
      </p:pic>
      <p:pic>
        <p:nvPicPr>
          <p:cNvPr id="9" name="图片 8" descr="山5">
            <a:extLst>
              <a:ext uri="{FF2B5EF4-FFF2-40B4-BE49-F238E27FC236}">
                <a16:creationId xmlns:a16="http://schemas.microsoft.com/office/drawing/2014/main" id="{86CE44DB-8AE2-9AF7-B4F0-D97BE5B4038D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-209533" y="11158223"/>
            <a:ext cx="6538804" cy="433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1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6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83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13745" y="4321810"/>
            <a:ext cx="12268671" cy="2651760"/>
          </a:xfrm>
        </p:spPr>
        <p:txBody>
          <a:bodyPr/>
          <a:lstStyle>
            <a:lvl1pPr>
              <a:def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r>
              <a:rPr lang="zh-CN" altLang="en-US"/>
              <a:t>单击此处编辑</a:t>
            </a:r>
            <a:br>
              <a:rPr lang="zh-CN" altLang="en-US"/>
            </a:br>
            <a:r>
              <a:rPr lang="zh-CN" altLang="en-US"/>
              <a:t>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76294" y="1069343"/>
            <a:ext cx="3615455" cy="1217930"/>
          </a:xfrm>
          <a:prstGeom prst="rect">
            <a:avLst/>
          </a:prstGeom>
        </p:spPr>
      </p:pic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1513742" y="7559040"/>
            <a:ext cx="12269941" cy="1732280"/>
          </a:xfrm>
        </p:spPr>
        <p:txBody>
          <a:bodyPr/>
          <a:lstStyle>
            <a:lvl1pPr marL="0" indent="0" algn="l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035716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4">
            <a:alphaModFix amt="23000"/>
          </a:blip>
          <a:stretch>
            <a:fillRect/>
          </a:stretch>
        </p:blipFill>
        <p:spPr>
          <a:xfrm>
            <a:off x="7338852" y="-1270"/>
            <a:ext cx="16841644" cy="13716000"/>
          </a:xfrm>
          <a:prstGeom prst="rect">
            <a:avLst/>
          </a:prstGeom>
        </p:spPr>
      </p:pic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727474" y="1123953"/>
            <a:ext cx="3615455" cy="1217930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6275261" y="4991103"/>
            <a:ext cx="7454415" cy="8774430"/>
          </a:xfrm>
          <a:prstGeom prst="rect">
            <a:avLst/>
          </a:prstGeom>
        </p:spPr>
      </p:pic>
      <p:sp>
        <p:nvSpPr>
          <p:cNvPr id="8" name="内容占位符 7"/>
          <p:cNvSpPr>
            <a:spLocks noGrp="1"/>
          </p:cNvSpPr>
          <p:nvPr>
            <p:ph idx="13"/>
          </p:nvPr>
        </p:nvSpPr>
        <p:spPr>
          <a:xfrm>
            <a:off x="1676294" y="1122680"/>
            <a:ext cx="13802732" cy="11231880"/>
          </a:xfrm>
        </p:spPr>
        <p:txBody>
          <a:bodyPr/>
          <a:lstStyle>
            <a:lvl1pPr marL="0" indent="0">
              <a:buNone/>
              <a:defRPr/>
            </a:lvl1pPr>
            <a:lvl2pPr marL="914354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23" name="图片 22" descr="小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1664790" y="7120890"/>
            <a:ext cx="1094669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88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365740"/>
            <a:ext cx="4564083" cy="3350260"/>
          </a:xfrm>
          <a:prstGeom prst="rect">
            <a:avLst/>
          </a:prstGeom>
        </p:spPr>
      </p:pic>
      <p:pic>
        <p:nvPicPr>
          <p:cNvPr id="14" name="图片 13" descr="山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601630" y="11730991"/>
            <a:ext cx="7124236" cy="1985010"/>
          </a:xfrm>
          <a:prstGeom prst="rect">
            <a:avLst/>
          </a:prstGeom>
        </p:spPr>
      </p:pic>
      <p:pic>
        <p:nvPicPr>
          <p:cNvPr id="20" name="图片 19" descr="山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475575" y="8618220"/>
            <a:ext cx="2906841" cy="509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72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0"/>
          <p:cNvSpPr/>
          <p:nvPr userDrawn="1">
            <p:custDataLst>
              <p:tags r:id="rId1"/>
            </p:custDataLst>
          </p:nvPr>
        </p:nvSpPr>
        <p:spPr>
          <a:xfrm>
            <a:off x="2023759" y="7549191"/>
            <a:ext cx="5211683" cy="25766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微信公众号：开源社</a:t>
            </a:r>
            <a:r>
              <a:rPr lang="en-US" sz="28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  <a:p>
            <a:pPr algn="l">
              <a:lnSpc>
                <a:spcPct val="150000"/>
              </a:lnSpc>
            </a:pPr>
            <a:r>
              <a:rPr lang="zh-CN" altLang="en-US" sz="28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视频号：开源社</a:t>
            </a:r>
            <a:r>
              <a:rPr lang="en-US" sz="28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  <a:p>
            <a:pPr algn="l">
              <a:lnSpc>
                <a:spcPct val="150000"/>
              </a:lnSpc>
            </a:pPr>
            <a:r>
              <a:rPr lang="zh-CN" altLang="en-US" sz="28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新浪微博：开源社</a:t>
            </a:r>
          </a:p>
          <a:p>
            <a:pPr algn="l">
              <a:lnSpc>
                <a:spcPct val="150000"/>
              </a:lnSpc>
            </a:pPr>
            <a:r>
              <a:rPr lang="en-US" sz="28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zh-CN" altLang="en-US" sz="28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站：</a:t>
            </a:r>
            <a:r>
              <a:rPr lang="zh-CN" altLang="en-US" sz="28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开源社</a:t>
            </a:r>
            <a:r>
              <a:rPr lang="en-US" sz="28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KAIYUANSHE</a:t>
            </a:r>
            <a:endParaRPr lang="zh-CN" altLang="en-US" sz="28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0" name="Rectangle 50"/>
          <p:cNvSpPr/>
          <p:nvPr userDrawn="1">
            <p:custDataLst>
              <p:tags r:id="rId2"/>
            </p:custDataLst>
          </p:nvPr>
        </p:nvSpPr>
        <p:spPr>
          <a:xfrm>
            <a:off x="9063028" y="7549191"/>
            <a:ext cx="4673074" cy="25766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简书：开源社</a:t>
            </a:r>
          </a:p>
          <a:p>
            <a:pPr>
              <a:lnSpc>
                <a:spcPct val="150000"/>
              </a:lnSpc>
            </a:pPr>
            <a:r>
              <a:rPr lang="zh-CN" altLang="en-US" sz="28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头条：开源社</a:t>
            </a:r>
          </a:p>
          <a:p>
            <a:pPr>
              <a:lnSpc>
                <a:spcPct val="150000"/>
              </a:lnSpc>
            </a:pPr>
            <a:r>
              <a:rPr lang="en-US" altLang="zh-CN" sz="28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Facebook</a:t>
            </a:r>
            <a:r>
              <a:rPr lang="zh-CN" altLang="en-US" sz="28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 sz="2800" kern="1700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KaiyuansheChina</a:t>
            </a:r>
            <a:endParaRPr lang="en-US" altLang="zh-CN" sz="28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Twitter</a:t>
            </a:r>
            <a:r>
              <a:rPr lang="zh-CN" altLang="en-US" sz="28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：开源社</a:t>
            </a:r>
            <a:r>
              <a:rPr lang="en-US" altLang="zh-CN" sz="28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16155891" y="6346192"/>
            <a:ext cx="2939859" cy="4493237"/>
            <a:chOff x="15532" y="5341"/>
            <a:chExt cx="2488" cy="3801"/>
          </a:xfrm>
        </p:grpSpPr>
        <p:sp>
          <p:nvSpPr>
            <p:cNvPr id="5" name="矩形 4"/>
            <p:cNvSpPr/>
            <p:nvPr>
              <p:custDataLst>
                <p:tags r:id="rId10"/>
              </p:custDataLst>
            </p:nvPr>
          </p:nvSpPr>
          <p:spPr>
            <a:xfrm>
              <a:off x="15583" y="6358"/>
              <a:ext cx="2371" cy="2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40"/>
            </a:p>
          </p:txBody>
        </p:sp>
        <p:sp>
          <p:nvSpPr>
            <p:cNvPr id="32" name="文本框 31"/>
            <p:cNvSpPr txBox="1"/>
            <p:nvPr>
              <p:custDataLst>
                <p:tags r:id="rId11"/>
              </p:custDataLst>
            </p:nvPr>
          </p:nvSpPr>
          <p:spPr>
            <a:xfrm>
              <a:off x="15532" y="8804"/>
              <a:ext cx="2488" cy="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445185"/>
                  </a:solidFill>
                  <a:latin typeface="黑体" panose="02010609060101010101" charset="-122"/>
                  <a:ea typeface="黑体" panose="02010609060101010101" charset="-122"/>
                </a:rPr>
                <a:t>扫码关注开源社公众号</a:t>
              </a:r>
            </a:p>
          </p:txBody>
        </p:sp>
        <p:pic>
          <p:nvPicPr>
            <p:cNvPr id="38" name="图片 37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2" y="6380"/>
              <a:ext cx="2334" cy="2334"/>
            </a:xfrm>
            <a:prstGeom prst="rect">
              <a:avLst/>
            </a:prstGeom>
          </p:spPr>
        </p:pic>
        <p:pic>
          <p:nvPicPr>
            <p:cNvPr id="14" name="图片 13" descr="小O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 rot="20940000">
              <a:off x="16312" y="5341"/>
              <a:ext cx="980" cy="1105"/>
            </a:xfrm>
            <a:prstGeom prst="rect">
              <a:avLst/>
            </a:prstGeom>
          </p:spPr>
        </p:pic>
      </p:grp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8727474" y="1123953"/>
            <a:ext cx="3615455" cy="1217930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4"/>
            </p:custDataLst>
          </p:nvPr>
        </p:nvSpPr>
        <p:spPr>
          <a:xfrm rot="1980000">
            <a:off x="15965404" y="3083561"/>
            <a:ext cx="600671" cy="613410"/>
          </a:xfrm>
          <a:prstGeom prst="ellipse">
            <a:avLst/>
          </a:prstGeom>
          <a:gradFill>
            <a:gsLst>
              <a:gs pos="10000">
                <a:srgbClr val="A5D7F2"/>
              </a:gs>
              <a:gs pos="84000">
                <a:srgbClr val="36A9E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240"/>
          </a:p>
        </p:txBody>
      </p:sp>
      <p:sp>
        <p:nvSpPr>
          <p:cNvPr id="2" name="椭圆 1"/>
          <p:cNvSpPr/>
          <p:nvPr userDrawn="1">
            <p:custDataLst>
              <p:tags r:id="rId5"/>
            </p:custDataLst>
          </p:nvPr>
        </p:nvSpPr>
        <p:spPr>
          <a:xfrm rot="15300000">
            <a:off x="22043206" y="4315479"/>
            <a:ext cx="584200" cy="584162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240"/>
          </a:p>
        </p:txBody>
      </p:sp>
      <p:pic>
        <p:nvPicPr>
          <p:cNvPr id="6" name="图片 5" descr="山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 flipH="1">
            <a:off x="-1413415" y="11583673"/>
            <a:ext cx="7651252" cy="2132330"/>
          </a:xfrm>
          <a:prstGeom prst="rect">
            <a:avLst/>
          </a:prstGeom>
        </p:spPr>
      </p:pic>
      <p:sp>
        <p:nvSpPr>
          <p:cNvPr id="15" name="椭圆 14"/>
          <p:cNvSpPr/>
          <p:nvPr userDrawn="1">
            <p:custDataLst>
              <p:tags r:id="rId7"/>
            </p:custDataLst>
          </p:nvPr>
        </p:nvSpPr>
        <p:spPr>
          <a:xfrm rot="5400000">
            <a:off x="6688640" y="11732281"/>
            <a:ext cx="544830" cy="54479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240"/>
          </a:p>
        </p:txBody>
      </p:sp>
      <p:pic>
        <p:nvPicPr>
          <p:cNvPr id="20" name="图片 19" descr="山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1475575" y="9456420"/>
            <a:ext cx="2906841" cy="509778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9"/>
            </p:custDataLst>
          </p:nvPr>
        </p:nvSpPr>
        <p:spPr>
          <a:xfrm>
            <a:off x="19852621" y="10448760"/>
            <a:ext cx="2939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扫码添加讲师联系方式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2024248" y="1661160"/>
            <a:ext cx="11850869" cy="492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05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8727474" y="1123953"/>
            <a:ext cx="3615455" cy="1217930"/>
          </a:xfrm>
          <a:prstGeom prst="rect">
            <a:avLst/>
          </a:prstGeom>
        </p:spPr>
      </p:pic>
      <p:sp>
        <p:nvSpPr>
          <p:cNvPr id="9" name="椭圆 8"/>
          <p:cNvSpPr/>
          <p:nvPr userDrawn="1">
            <p:custDataLst>
              <p:tags r:id="rId2"/>
            </p:custDataLst>
          </p:nvPr>
        </p:nvSpPr>
        <p:spPr>
          <a:xfrm rot="5400000">
            <a:off x="3047788" y="3093734"/>
            <a:ext cx="426720" cy="426692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240"/>
          </a:p>
        </p:txBody>
      </p:sp>
      <p:sp>
        <p:nvSpPr>
          <p:cNvPr id="14" name="椭圆 13"/>
          <p:cNvSpPr/>
          <p:nvPr userDrawn="1">
            <p:custDataLst>
              <p:tags r:id="rId3"/>
            </p:custDataLst>
          </p:nvPr>
        </p:nvSpPr>
        <p:spPr>
          <a:xfrm rot="19860000">
            <a:off x="14813589" y="11416033"/>
            <a:ext cx="440661" cy="44069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16E5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240"/>
          </a:p>
        </p:txBody>
      </p:sp>
      <p:pic>
        <p:nvPicPr>
          <p:cNvPr id="40" name="图片 39" descr="山3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8704616" y="11564623"/>
            <a:ext cx="7651252" cy="2132330"/>
          </a:xfrm>
          <a:prstGeom prst="rect">
            <a:avLst/>
          </a:prstGeom>
        </p:spPr>
      </p:pic>
      <p:pic>
        <p:nvPicPr>
          <p:cNvPr id="41" name="图片 40" descr="山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flipH="1">
            <a:off x="1270" y="8910323"/>
            <a:ext cx="5145705" cy="4969510"/>
          </a:xfrm>
          <a:prstGeom prst="rect">
            <a:avLst/>
          </a:prstGeom>
        </p:spPr>
      </p:pic>
      <p:sp>
        <p:nvSpPr>
          <p:cNvPr id="6" name="椭圆 5"/>
          <p:cNvSpPr/>
          <p:nvPr userDrawn="1">
            <p:custDataLst>
              <p:tags r:id="rId5"/>
            </p:custDataLst>
          </p:nvPr>
        </p:nvSpPr>
        <p:spPr>
          <a:xfrm rot="15300000">
            <a:off x="22215923" y="4163077"/>
            <a:ext cx="440690" cy="440661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24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914354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LOGO">
            <a:extLst>
              <a:ext uri="{FF2B5EF4-FFF2-40B4-BE49-F238E27FC236}">
                <a16:creationId xmlns:a16="http://schemas.microsoft.com/office/drawing/2014/main" id="{07605B44-01A9-F4DD-A00D-558AA481F4CE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8727474" y="1123953"/>
            <a:ext cx="3615455" cy="1217930"/>
          </a:xfrm>
          <a:prstGeom prst="rect">
            <a:avLst/>
          </a:prstGeom>
        </p:spPr>
      </p:pic>
      <p:pic>
        <p:nvPicPr>
          <p:cNvPr id="8" name="图片 7" descr="山3">
            <a:extLst>
              <a:ext uri="{FF2B5EF4-FFF2-40B4-BE49-F238E27FC236}">
                <a16:creationId xmlns:a16="http://schemas.microsoft.com/office/drawing/2014/main" id="{02B579BB-DB8E-4330-1361-5D9B375D832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8704616" y="11583673"/>
            <a:ext cx="7651252" cy="2132330"/>
          </a:xfrm>
          <a:prstGeom prst="rect">
            <a:avLst/>
          </a:prstGeom>
        </p:spPr>
      </p:pic>
      <p:pic>
        <p:nvPicPr>
          <p:cNvPr id="9" name="图片 8" descr="山1">
            <a:extLst>
              <a:ext uri="{FF2B5EF4-FFF2-40B4-BE49-F238E27FC236}">
                <a16:creationId xmlns:a16="http://schemas.microsoft.com/office/drawing/2014/main" id="{62B6FC0C-127B-FB61-7D46-4E65534BC82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10365740"/>
            <a:ext cx="4564083" cy="3350260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E9B73945-4F18-C858-1C19-9B5C032180D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 rot="19860000">
            <a:off x="23426168" y="5753103"/>
            <a:ext cx="440661" cy="440690"/>
          </a:xfrm>
          <a:prstGeom prst="ellipse">
            <a:avLst/>
          </a:prstGeom>
          <a:gradFill>
            <a:gsLst>
              <a:gs pos="0">
                <a:srgbClr val="FFD3A7"/>
              </a:gs>
              <a:gs pos="71000">
                <a:srgbClr val="FFAF7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24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07A3B5D9-F96C-5D5D-AE03-D3F8E223BF6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 rot="5400000">
            <a:off x="15879033" y="730264"/>
            <a:ext cx="426720" cy="426692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240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C22F2BA8-3897-8FC6-AEC2-6FC69A50BC4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 rot="15300000">
            <a:off x="2008998" y="7782578"/>
            <a:ext cx="440690" cy="440661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240"/>
          </a:p>
        </p:txBody>
      </p:sp>
    </p:spTree>
    <p:extLst>
      <p:ext uri="{BB962C8B-B14F-4D97-AF65-F5344CB8AC3E}">
        <p14:creationId xmlns:p14="http://schemas.microsoft.com/office/powerpoint/2010/main" val="73219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73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96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93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52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01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13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30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99A3A-7869-41F2-BAD1-8578154A79BE}" type="datetimeFigureOut">
              <a:rPr lang="zh-CN" altLang="en-US" smtClean="0"/>
              <a:t>2023/10/25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93C18C8-9E1A-B2ED-1095-C798C697A6AE}"/>
              </a:ext>
            </a:extLst>
          </p:cNvPr>
          <p:cNvSpPr txBox="1"/>
          <p:nvPr userDrawn="1">
            <p:custDataLst>
              <p:tags r:id="rId18"/>
            </p:custDataLst>
          </p:nvPr>
        </p:nvSpPr>
        <p:spPr>
          <a:xfrm>
            <a:off x="6931923" y="12438749"/>
            <a:ext cx="502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2023 </a:t>
            </a:r>
            <a:r>
              <a:rPr lang="zh-CN" altLang="en-US" sz="24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第八届中国开源年会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ECE020E-5CAA-2C5D-6444-39F3950D9CED}"/>
              </a:ext>
            </a:extLst>
          </p:cNvPr>
          <p:cNvSpPr txBox="1"/>
          <p:nvPr userDrawn="1">
            <p:custDataLst>
              <p:tags r:id="rId19"/>
            </p:custDataLst>
          </p:nvPr>
        </p:nvSpPr>
        <p:spPr>
          <a:xfrm>
            <a:off x="11673083" y="12421325"/>
            <a:ext cx="441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开源：川流不息、山海相映</a:t>
            </a:r>
          </a:p>
        </p:txBody>
      </p:sp>
    </p:spTree>
    <p:extLst>
      <p:ext uri="{BB962C8B-B14F-4D97-AF65-F5344CB8AC3E}">
        <p14:creationId xmlns:p14="http://schemas.microsoft.com/office/powerpoint/2010/main" val="323396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51" r:id="rId16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KusionStack/kusion" TargetMode="External"/><Relationship Id="rId3" Type="http://schemas.openxmlformats.org/officeDocument/2006/relationships/tags" Target="../tags/tag36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38.xml"/><Relationship Id="rId10" Type="http://schemas.openxmlformats.org/officeDocument/2006/relationships/image" Target="../media/image30.png"/><Relationship Id="rId4" Type="http://schemas.openxmlformats.org/officeDocument/2006/relationships/tags" Target="../tags/tag37.xml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tif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tif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zh-CN" altLang="en-US" b="1" dirty="0">
                <a:solidFill>
                  <a:srgbClr val="363E7D"/>
                </a:solidFill>
                <a:latin typeface="+mn-lt"/>
                <a:ea typeface="黑体" panose="02010609060101010101" charset="-122"/>
                <a:cs typeface="黑体" panose="02010609060101010101" charset="-122"/>
              </a:rPr>
              <a:t>平台工程如何</a:t>
            </a:r>
            <a:r>
              <a:rPr lang="en-US" altLang="zh-CN" b="1" dirty="0">
                <a:solidFill>
                  <a:srgbClr val="363E7D"/>
                </a:solidFill>
                <a:latin typeface="+mn-lt"/>
                <a:ea typeface="黑体" panose="02010609060101010101" charset="-122"/>
                <a:cs typeface="黑体" panose="02010609060101010101" charset="-122"/>
              </a:rPr>
              <a:t>battle</a:t>
            </a:r>
            <a:r>
              <a:rPr lang="zh-CN" altLang="en-US" b="1" dirty="0">
                <a:solidFill>
                  <a:srgbClr val="363E7D"/>
                </a:solidFill>
                <a:latin typeface="+mn-lt"/>
                <a:ea typeface="黑体" panose="02010609060101010101" charset="-122"/>
                <a:cs typeface="黑体" panose="02010609060101010101" charset="-122"/>
              </a:rPr>
              <a:t>日益复杂的基础设施</a:t>
            </a:r>
            <a:r>
              <a:rPr lang="en-US" altLang="zh-CN" b="1" dirty="0">
                <a:solidFill>
                  <a:srgbClr val="363E7D"/>
                </a:solidFill>
                <a:latin typeface="+mn-lt"/>
                <a:ea typeface="黑体" panose="02010609060101010101" charset="-122"/>
                <a:cs typeface="黑体" panose="02010609060101010101" charset="-122"/>
              </a:rPr>
              <a:t>?</a:t>
            </a:r>
            <a:endParaRPr lang="zh-CN" altLang="en-US" b="1" dirty="0">
              <a:solidFill>
                <a:srgbClr val="363E7D"/>
              </a:solidFill>
              <a:latin typeface="+mn-lt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副标题 13"/>
          <p:cNvSpPr>
            <a:spLocks noGrp="1"/>
          </p:cNvSpPr>
          <p:nvPr>
            <p:ph type="subTitle" idx="1"/>
          </p:nvPr>
        </p:nvSpPr>
        <p:spPr>
          <a:xfrm>
            <a:off x="1513741" y="7599632"/>
            <a:ext cx="12831245" cy="965137"/>
          </a:xfrm>
        </p:spPr>
        <p:txBody>
          <a:bodyPr>
            <a:normAutofit/>
          </a:bodyPr>
          <a:lstStyle/>
          <a:p>
            <a:pPr algn="l"/>
            <a:r>
              <a:rPr lang="zh-CN" altLang="en-US" b="1" dirty="0">
                <a:solidFill>
                  <a:srgbClr val="363E7D"/>
                </a:solidFill>
                <a:cs typeface="黑体" panose="02010609060101010101" charset="-122"/>
              </a:rPr>
              <a:t>陈在 蚂蚁集团</a:t>
            </a:r>
            <a:r>
              <a:rPr lang="en-US" altLang="zh-CN" b="1" dirty="0">
                <a:solidFill>
                  <a:srgbClr val="363E7D"/>
                </a:solidFill>
                <a:cs typeface="黑体" panose="02010609060101010101" charset="-122"/>
              </a:rPr>
              <a:t>KusionStack</a:t>
            </a:r>
            <a:r>
              <a:rPr lang="zh-CN" altLang="en-US" b="1" dirty="0">
                <a:solidFill>
                  <a:srgbClr val="363E7D"/>
                </a:solidFill>
                <a:cs typeface="黑体" panose="02010609060101010101" charset="-122"/>
              </a:rPr>
              <a:t>团队</a:t>
            </a:r>
            <a:endParaRPr lang="zh-CN" altLang="en-US"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>
            <p:custDataLst>
              <p:tags r:id="rId1"/>
            </p:custDataLst>
          </p:nvPr>
        </p:nvSpPr>
        <p:spPr>
          <a:xfrm>
            <a:off x="2045842" y="1529432"/>
            <a:ext cx="12027387" cy="3704349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11999" b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THANK YOU</a:t>
            </a:r>
          </a:p>
          <a:p>
            <a:r>
              <a:rPr lang="zh-CN" altLang="en-US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欢迎加入我们</a:t>
            </a:r>
            <a:endParaRPr lang="en-US" sz="48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Raleway"/>
            </a:endParaRPr>
          </a:p>
        </p:txBody>
      </p:sp>
      <p:sp>
        <p:nvSpPr>
          <p:cNvPr id="15" name="椭圆 14"/>
          <p:cNvSpPr/>
          <p:nvPr>
            <p:custDataLst>
              <p:tags r:id="rId2"/>
            </p:custDataLst>
          </p:nvPr>
        </p:nvSpPr>
        <p:spPr>
          <a:xfrm rot="5400000">
            <a:off x="6688659" y="11731947"/>
            <a:ext cx="544795" cy="54479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200"/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19901450" y="7548366"/>
            <a:ext cx="2801610" cy="2802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200"/>
          </a:p>
        </p:txBody>
      </p:sp>
      <p:sp>
        <p:nvSpPr>
          <p:cNvPr id="32" name="文本框 31"/>
          <p:cNvSpPr txBox="1"/>
          <p:nvPr>
            <p:custDataLst>
              <p:tags r:id="rId4"/>
            </p:custDataLst>
          </p:nvPr>
        </p:nvSpPr>
        <p:spPr>
          <a:xfrm>
            <a:off x="19852622" y="10448526"/>
            <a:ext cx="2939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扫码添加讲师联系方式</a:t>
            </a:r>
          </a:p>
        </p:txBody>
      </p:sp>
      <p:sp>
        <p:nvSpPr>
          <p:cNvPr id="10" name="矩形 9"/>
          <p:cNvSpPr/>
          <p:nvPr/>
        </p:nvSpPr>
        <p:spPr>
          <a:xfrm>
            <a:off x="20109145" y="7763456"/>
            <a:ext cx="2386175" cy="2386175"/>
          </a:xfrm>
          <a:prstGeom prst="rect">
            <a:avLst/>
          </a:prstGeom>
          <a:solidFill>
            <a:srgbClr val="A5D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200"/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B58CD492-F3EC-6DAB-3195-D2771A5D1715}"/>
              </a:ext>
            </a:extLst>
          </p:cNvPr>
          <p:cNvSpPr txBox="1"/>
          <p:nvPr/>
        </p:nvSpPr>
        <p:spPr>
          <a:xfrm>
            <a:off x="2045842" y="7055923"/>
            <a:ext cx="64530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000" dirty="0">
                <a:solidFill>
                  <a:schemeClr val="accent1">
                    <a:lumMod val="75000"/>
                  </a:schemeClr>
                </a:solidFill>
              </a:rPr>
              <a:t>GitHub:</a:t>
            </a:r>
            <a:r>
              <a:rPr kumimoji="1" lang="zh-CN" altLang="en-US" sz="3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3000" dirty="0">
                <a:solidFill>
                  <a:schemeClr val="accent1">
                    <a:lumMod val="75000"/>
                  </a:schemeClr>
                </a:solidFill>
                <a:ea typeface="Alibaba PuHuiTi M" pitchFamily="18" charset="-122"/>
                <a:cs typeface="Alibaba PuHuiTi M" pitchFamily="18" charset="-122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https://github.com/KusionStack</a:t>
            </a:r>
            <a:endParaRPr lang="en-US" altLang="zh-CN" sz="3000" dirty="0">
              <a:solidFill>
                <a:schemeClr val="accent1">
                  <a:lumMod val="75000"/>
                </a:schemeClr>
              </a:solidFill>
              <a:ea typeface="Alibaba PuHuiTi M" pitchFamily="18" charset="-122"/>
              <a:cs typeface="Alibaba PuHuiTi M" pitchFamily="18" charset="-122"/>
            </a:endParaRPr>
          </a:p>
        </p:txBody>
      </p:sp>
      <p:pic>
        <p:nvPicPr>
          <p:cNvPr id="88" name="图片 87">
            <a:extLst>
              <a:ext uri="{FF2B5EF4-FFF2-40B4-BE49-F238E27FC236}">
                <a16:creationId xmlns:a16="http://schemas.microsoft.com/office/drawing/2014/main" id="{644F3DE4-7030-AF2C-6DA6-A40C485B41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01450" y="7609921"/>
            <a:ext cx="2755900" cy="2819400"/>
          </a:xfrm>
          <a:prstGeom prst="rect">
            <a:avLst/>
          </a:prstGeom>
        </p:spPr>
      </p:pic>
      <p:sp>
        <p:nvSpPr>
          <p:cNvPr id="89" name="文本框 88">
            <a:extLst>
              <a:ext uri="{FF2B5EF4-FFF2-40B4-BE49-F238E27FC236}">
                <a16:creationId xmlns:a16="http://schemas.microsoft.com/office/drawing/2014/main" id="{A4D36F23-65F2-DB5C-D41E-619F0C0A39F1}"/>
              </a:ext>
            </a:extLst>
          </p:cNvPr>
          <p:cNvSpPr txBox="1"/>
          <p:nvPr/>
        </p:nvSpPr>
        <p:spPr>
          <a:xfrm>
            <a:off x="9028194" y="7055923"/>
            <a:ext cx="50450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000" dirty="0">
                <a:solidFill>
                  <a:schemeClr val="accent1">
                    <a:lumMod val="75000"/>
                  </a:schemeClr>
                </a:solidFill>
              </a:rPr>
              <a:t>Website: https://</a:t>
            </a:r>
            <a:r>
              <a:rPr kumimoji="1" lang="en-US" altLang="zh-CN" sz="3000" dirty="0" err="1">
                <a:solidFill>
                  <a:schemeClr val="accent1">
                    <a:lumMod val="75000"/>
                  </a:schemeClr>
                </a:solidFill>
              </a:rPr>
              <a:t>kusionstack.io</a:t>
            </a:r>
            <a:endParaRPr lang="en-US" altLang="zh-CN" sz="3000" dirty="0">
              <a:solidFill>
                <a:schemeClr val="accent1">
                  <a:lumMod val="75000"/>
                </a:schemeClr>
              </a:solidFill>
              <a:ea typeface="Alibaba PuHuiTi M" pitchFamily="18" charset="-122"/>
              <a:cs typeface="Alibaba PuHuiTi M" pitchFamily="18" charset="-122"/>
            </a:endParaRPr>
          </a:p>
        </p:txBody>
      </p:sp>
      <p:pic>
        <p:nvPicPr>
          <p:cNvPr id="90" name="Picture 1">
            <a:extLst>
              <a:ext uri="{FF2B5EF4-FFF2-40B4-BE49-F238E27FC236}">
                <a16:creationId xmlns:a16="http://schemas.microsoft.com/office/drawing/2014/main" id="{66661745-9E64-9D75-BB37-4FFA25E49B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18999" y="3434708"/>
            <a:ext cx="2973481" cy="2982687"/>
          </a:xfrm>
          <a:prstGeom prst="rect">
            <a:avLst/>
          </a:prstGeom>
        </p:spPr>
      </p:pic>
      <p:sp>
        <p:nvSpPr>
          <p:cNvPr id="91" name="文本框 90">
            <a:extLst>
              <a:ext uri="{FF2B5EF4-FFF2-40B4-BE49-F238E27FC236}">
                <a16:creationId xmlns:a16="http://schemas.microsoft.com/office/drawing/2014/main" id="{B19A228B-4F7C-DD7A-9CF5-07F501A8120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9818999" y="6570930"/>
            <a:ext cx="2939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扫码关注</a:t>
            </a:r>
            <a:r>
              <a:rPr lang="en-US" altLang="zh-CN" sz="2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KusionStack</a:t>
            </a:r>
            <a:r>
              <a:rPr lang="zh-CN" altLang="en-US" sz="2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公众号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3"/>
          <p:cNvSpPr txBox="1"/>
          <p:nvPr/>
        </p:nvSpPr>
        <p:spPr>
          <a:xfrm>
            <a:off x="1959871" y="838599"/>
            <a:ext cx="3935722" cy="1960234"/>
          </a:xfrm>
          <a:prstGeom prst="rect">
            <a:avLst/>
          </a:prstGeom>
        </p:spPr>
        <p:txBody>
          <a:bodyPr vert="horz" lIns="182868" tIns="91434" rIns="182868" bIns="9143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96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目录</a:t>
            </a:r>
          </a:p>
        </p:txBody>
      </p:sp>
      <p:sp>
        <p:nvSpPr>
          <p:cNvPr id="17" name="标题 3"/>
          <p:cNvSpPr txBox="1"/>
          <p:nvPr/>
        </p:nvSpPr>
        <p:spPr>
          <a:xfrm>
            <a:off x="1959482" y="1940880"/>
            <a:ext cx="5945753" cy="1554379"/>
          </a:xfrm>
          <a:prstGeom prst="rect">
            <a:avLst/>
          </a:prstGeom>
        </p:spPr>
        <p:txBody>
          <a:bodyPr vert="horz" lIns="182868" tIns="91434" rIns="182868" bIns="9143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CONTENTS</a:t>
            </a:r>
          </a:p>
        </p:txBody>
      </p:sp>
      <p:sp>
        <p:nvSpPr>
          <p:cNvPr id="55" name="椭圆 54"/>
          <p:cNvSpPr/>
          <p:nvPr/>
        </p:nvSpPr>
        <p:spPr>
          <a:xfrm>
            <a:off x="1969389" y="4216178"/>
            <a:ext cx="1126035" cy="1126035"/>
          </a:xfrm>
          <a:prstGeom prst="ellipse">
            <a:avLst/>
          </a:prstGeom>
          <a:solidFill>
            <a:srgbClr val="445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200" dirty="0"/>
          </a:p>
        </p:txBody>
      </p:sp>
      <p:sp>
        <p:nvSpPr>
          <p:cNvPr id="18" name="副标题 13"/>
          <p:cNvSpPr txBox="1"/>
          <p:nvPr/>
        </p:nvSpPr>
        <p:spPr>
          <a:xfrm>
            <a:off x="1959866" y="4403657"/>
            <a:ext cx="1158645" cy="821545"/>
          </a:xfrm>
          <a:prstGeom prst="rect">
            <a:avLst/>
          </a:prstGeom>
        </p:spPr>
        <p:txBody>
          <a:bodyPr vert="horz" lIns="182868" tIns="91434" rIns="182868" bIns="91434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4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01</a:t>
            </a:r>
          </a:p>
        </p:txBody>
      </p:sp>
      <p:sp>
        <p:nvSpPr>
          <p:cNvPr id="45" name="副标题 13"/>
          <p:cNvSpPr txBox="1"/>
          <p:nvPr/>
        </p:nvSpPr>
        <p:spPr>
          <a:xfrm>
            <a:off x="3700005" y="4295216"/>
            <a:ext cx="10140685" cy="965727"/>
          </a:xfrm>
          <a:prstGeom prst="rect">
            <a:avLst/>
          </a:prstGeom>
        </p:spPr>
        <p:txBody>
          <a:bodyPr vert="horz" lIns="182868" tIns="91434" rIns="182868" bIns="91434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6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这么多基础设施</a:t>
            </a:r>
            <a:r>
              <a:rPr lang="en-US" altLang="zh-CN" sz="6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,WTF?</a:t>
            </a:r>
            <a:endParaRPr lang="zh-CN" altLang="en-US" sz="60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1969389" y="6043167"/>
            <a:ext cx="1126035" cy="1126035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200" dirty="0"/>
          </a:p>
        </p:txBody>
      </p:sp>
      <p:sp>
        <p:nvSpPr>
          <p:cNvPr id="63" name="副标题 13"/>
          <p:cNvSpPr txBox="1"/>
          <p:nvPr/>
        </p:nvSpPr>
        <p:spPr>
          <a:xfrm>
            <a:off x="1959866" y="6230646"/>
            <a:ext cx="1158645" cy="821545"/>
          </a:xfrm>
          <a:prstGeom prst="rect">
            <a:avLst/>
          </a:prstGeom>
        </p:spPr>
        <p:txBody>
          <a:bodyPr vert="horz" lIns="182868" tIns="91434" rIns="182868" bIns="91434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4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02</a:t>
            </a:r>
          </a:p>
        </p:txBody>
      </p:sp>
      <p:sp>
        <p:nvSpPr>
          <p:cNvPr id="64" name="副标题 13"/>
          <p:cNvSpPr txBox="1"/>
          <p:nvPr/>
        </p:nvSpPr>
        <p:spPr>
          <a:xfrm>
            <a:off x="3700005" y="6122205"/>
            <a:ext cx="9849740" cy="965727"/>
          </a:xfrm>
          <a:prstGeom prst="rect">
            <a:avLst/>
          </a:prstGeom>
        </p:spPr>
        <p:txBody>
          <a:bodyPr vert="horz" lIns="182868" tIns="91434" rIns="182868" bIns="91434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6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KusionStack!</a:t>
            </a:r>
            <a:endParaRPr lang="zh-CN" altLang="en-US" sz="60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1969389" y="7913383"/>
            <a:ext cx="1126035" cy="1126035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200" dirty="0"/>
          </a:p>
        </p:txBody>
      </p:sp>
      <p:sp>
        <p:nvSpPr>
          <p:cNvPr id="66" name="副标题 13"/>
          <p:cNvSpPr txBox="1"/>
          <p:nvPr/>
        </p:nvSpPr>
        <p:spPr>
          <a:xfrm>
            <a:off x="1959866" y="8100862"/>
            <a:ext cx="1158645" cy="821545"/>
          </a:xfrm>
          <a:prstGeom prst="rect">
            <a:avLst/>
          </a:prstGeom>
        </p:spPr>
        <p:txBody>
          <a:bodyPr vert="horz" lIns="182868" tIns="91434" rIns="182868" bIns="91434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None/>
            </a:pPr>
            <a:r>
              <a:rPr lang="en-US" altLang="zh-CN" sz="4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03</a:t>
            </a:r>
          </a:p>
        </p:txBody>
      </p:sp>
      <p:sp>
        <p:nvSpPr>
          <p:cNvPr id="67" name="副标题 13"/>
          <p:cNvSpPr txBox="1"/>
          <p:nvPr/>
        </p:nvSpPr>
        <p:spPr>
          <a:xfrm>
            <a:off x="3700005" y="7992421"/>
            <a:ext cx="8872995" cy="965727"/>
          </a:xfrm>
          <a:prstGeom prst="rect">
            <a:avLst/>
          </a:prstGeom>
        </p:spPr>
        <p:txBody>
          <a:bodyPr vert="horz" lIns="182868" tIns="91434" rIns="182868" bIns="91434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6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应用视角是什么样的</a:t>
            </a:r>
            <a:r>
              <a:rPr lang="en-US" altLang="zh-CN" sz="6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?</a:t>
            </a:r>
            <a:endParaRPr lang="zh-CN" altLang="en-US" sz="60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1969389" y="9740372"/>
            <a:ext cx="1126035" cy="1126035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200" dirty="0"/>
          </a:p>
        </p:txBody>
      </p:sp>
      <p:sp>
        <p:nvSpPr>
          <p:cNvPr id="69" name="副标题 13"/>
          <p:cNvSpPr txBox="1"/>
          <p:nvPr/>
        </p:nvSpPr>
        <p:spPr>
          <a:xfrm>
            <a:off x="1959866" y="9927851"/>
            <a:ext cx="1158645" cy="821545"/>
          </a:xfrm>
          <a:prstGeom prst="rect">
            <a:avLst/>
          </a:prstGeom>
        </p:spPr>
        <p:txBody>
          <a:bodyPr vert="horz" lIns="182868" tIns="91434" rIns="182868" bIns="91434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None/>
            </a:pPr>
            <a:r>
              <a:rPr lang="en-US" altLang="zh-CN" sz="4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04</a:t>
            </a:r>
          </a:p>
        </p:txBody>
      </p:sp>
      <p:sp>
        <p:nvSpPr>
          <p:cNvPr id="70" name="副标题 13"/>
          <p:cNvSpPr txBox="1"/>
          <p:nvPr/>
        </p:nvSpPr>
        <p:spPr>
          <a:xfrm>
            <a:off x="3700005" y="9819410"/>
            <a:ext cx="8872995" cy="965727"/>
          </a:xfrm>
          <a:prstGeom prst="rect">
            <a:avLst/>
          </a:prstGeom>
        </p:spPr>
        <p:txBody>
          <a:bodyPr vert="horz" lIns="182868" tIns="91434" rIns="182868" bIns="91434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None/>
            </a:pPr>
            <a:r>
              <a:rPr lang="zh-CN" altLang="en-US" sz="6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不仅仅是个工具</a:t>
            </a:r>
            <a:r>
              <a:rPr lang="en-US" altLang="zh-CN" sz="6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...</a:t>
            </a:r>
            <a:endParaRPr lang="zh-CN" altLang="en-US" sz="60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椭圆 14"/>
          <p:cNvSpPr/>
          <p:nvPr>
            <p:custDataLst>
              <p:tags r:id="rId1"/>
            </p:custDataLst>
          </p:nvPr>
        </p:nvSpPr>
        <p:spPr>
          <a:xfrm rot="15300000">
            <a:off x="27851829" y="5274414"/>
            <a:ext cx="440661" cy="440661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200"/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13636" y="502703"/>
            <a:ext cx="10973564" cy="1479100"/>
          </a:xfrm>
          <a:prstGeom prst="rect">
            <a:avLst/>
          </a:prstGeom>
        </p:spPr>
        <p:txBody>
          <a:bodyPr vert="horz" lIns="182868" tIns="91434" rIns="182868" bIns="91434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96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这么多基础设施</a:t>
            </a:r>
            <a:r>
              <a:rPr lang="en-US" altLang="zh-CN" sz="96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,WTF?</a:t>
            </a:r>
            <a:endParaRPr lang="zh-CN" altLang="en-US" sz="96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1" name="TextBox 3">
            <a:extLst>
              <a:ext uri="{FF2B5EF4-FFF2-40B4-BE49-F238E27FC236}">
                <a16:creationId xmlns:a16="http://schemas.microsoft.com/office/drawing/2014/main" id="{8211E5D3-29BD-FA2C-1D9C-90006D062980}"/>
              </a:ext>
            </a:extLst>
          </p:cNvPr>
          <p:cNvSpPr txBox="1"/>
          <p:nvPr/>
        </p:nvSpPr>
        <p:spPr>
          <a:xfrm>
            <a:off x="9604641" y="11333087"/>
            <a:ext cx="73853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  <a:sym typeface="Alibaba PuHuiTi 2 55 Regular"/>
              </a:rPr>
              <a:t>数不清的控制台</a:t>
            </a:r>
            <a:r>
              <a:rPr lang="zh-CN" altLang="en-US" sz="4000" b="1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  <a:sym typeface="Alibaba PuHuiTi 2 55 Regular"/>
              </a:rPr>
              <a:t>，</a:t>
            </a:r>
            <a:r>
              <a:rPr lang="en-US" sz="4000" b="1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  <a:sym typeface="Alibaba PuHuiTi 2 55 Regular"/>
              </a:rPr>
              <a:t> </a:t>
            </a:r>
            <a:r>
              <a:rPr lang="en-US" sz="4000" b="1" dirty="0" err="1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  <a:sym typeface="Alibaba PuHuiTi 2 55 Regular"/>
              </a:rPr>
              <a:t>数不清的工具</a:t>
            </a:r>
            <a:endParaRPr lang="en-CN" sz="4000" b="1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  <a:sym typeface="Alibaba PuHuiTi 2 55 Regular"/>
            </a:endParaRPr>
          </a:p>
        </p:txBody>
      </p:sp>
      <p:pic>
        <p:nvPicPr>
          <p:cNvPr id="32" name="Picture 22" descr="老外眼里成龙就是玄学在外防身带他照片比砍刀管用- 1+新闻网">
            <a:extLst>
              <a:ext uri="{FF2B5EF4-FFF2-40B4-BE49-F238E27FC236}">
                <a16:creationId xmlns:a16="http://schemas.microsoft.com/office/drawing/2014/main" id="{68629316-06BC-D252-9D37-252DF5A8B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140" y="10668970"/>
            <a:ext cx="3518128" cy="26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AutoShape 28" descr="product logo">
            <a:extLst>
              <a:ext uri="{FF2B5EF4-FFF2-40B4-BE49-F238E27FC236}">
                <a16:creationId xmlns:a16="http://schemas.microsoft.com/office/drawing/2014/main" id="{ACFA0904-A584-5579-97FD-9398F7267F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00" y="6553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CN" sz="1000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pic>
        <p:nvPicPr>
          <p:cNvPr id="35" name="Picture 4">
            <a:extLst>
              <a:ext uri="{FF2B5EF4-FFF2-40B4-BE49-F238E27FC236}">
                <a16:creationId xmlns:a16="http://schemas.microsoft.com/office/drawing/2014/main" id="{C9121BD5-374A-7E10-C7D9-7C1C8A48D7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057" b="5661"/>
          <a:stretch/>
        </p:blipFill>
        <p:spPr>
          <a:xfrm>
            <a:off x="1543617" y="2223116"/>
            <a:ext cx="21296766" cy="8204540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标题 3">
            <a:extLst>
              <a:ext uri="{FF2B5EF4-FFF2-40B4-BE49-F238E27FC236}">
                <a16:creationId xmlns:a16="http://schemas.microsoft.com/office/drawing/2014/main" id="{35FC9856-E17D-7837-0443-B7B3C871D961}"/>
              </a:ext>
            </a:extLst>
          </p:cNvPr>
          <p:cNvSpPr txBox="1"/>
          <p:nvPr/>
        </p:nvSpPr>
        <p:spPr>
          <a:xfrm>
            <a:off x="913636" y="502703"/>
            <a:ext cx="10414764" cy="1479100"/>
          </a:xfrm>
          <a:prstGeom prst="rect">
            <a:avLst/>
          </a:prstGeom>
        </p:spPr>
        <p:txBody>
          <a:bodyPr vert="horz" lIns="182868" tIns="91434" rIns="182868" bIns="91434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96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传统</a:t>
            </a:r>
            <a:r>
              <a:rPr lang="en-US" altLang="zh-CN" sz="96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PaaS</a:t>
            </a:r>
            <a:r>
              <a:rPr lang="zh-CN" altLang="en-US" sz="96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平台的困境</a:t>
            </a:r>
          </a:p>
        </p:txBody>
      </p:sp>
      <p:sp>
        <p:nvSpPr>
          <p:cNvPr id="38" name="TextBox 15">
            <a:extLst>
              <a:ext uri="{FF2B5EF4-FFF2-40B4-BE49-F238E27FC236}">
                <a16:creationId xmlns:a16="http://schemas.microsoft.com/office/drawing/2014/main" id="{BFC55C1A-D000-37A2-8877-6FD775AB0462}"/>
              </a:ext>
            </a:extLst>
          </p:cNvPr>
          <p:cNvSpPr txBox="1"/>
          <p:nvPr/>
        </p:nvSpPr>
        <p:spPr>
          <a:xfrm>
            <a:off x="2643273" y="7767217"/>
            <a:ext cx="42412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Developer</a:t>
            </a:r>
            <a:endParaRPr lang="en-CN" sz="100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39" name="TextBox 17">
            <a:extLst>
              <a:ext uri="{FF2B5EF4-FFF2-40B4-BE49-F238E27FC236}">
                <a16:creationId xmlns:a16="http://schemas.microsoft.com/office/drawing/2014/main" id="{6EF3BE5D-6879-5681-D953-157297EC917D}"/>
              </a:ext>
            </a:extLst>
          </p:cNvPr>
          <p:cNvSpPr txBox="1"/>
          <p:nvPr/>
        </p:nvSpPr>
        <p:spPr>
          <a:xfrm>
            <a:off x="2669909" y="8711968"/>
            <a:ext cx="684964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35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  <a:sym typeface="Alibaba PuHuiTi 2 55 Regular"/>
              </a:rPr>
              <a:t>认知负担高</a:t>
            </a:r>
            <a:endParaRPr lang="en-US" altLang="zh-CN" sz="35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  <a:sym typeface="Alibaba PuHuiTi 2 55 Regular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35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  <a:sym typeface="Alibaba PuHuiTi 2 55 Regular"/>
              </a:rPr>
              <a:t>平台满足需求时间变长</a:t>
            </a:r>
            <a:endParaRPr lang="en-US" altLang="zh-CN" sz="35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  <a:sym typeface="Alibaba PuHuiTi 2 55 Regular"/>
            </a:endParaRPr>
          </a:p>
        </p:txBody>
      </p:sp>
      <p:sp>
        <p:nvSpPr>
          <p:cNvPr id="40" name="TextBox 18">
            <a:extLst>
              <a:ext uri="{FF2B5EF4-FFF2-40B4-BE49-F238E27FC236}">
                <a16:creationId xmlns:a16="http://schemas.microsoft.com/office/drawing/2014/main" id="{F4D59138-DFB5-8B92-5DF7-BDCFDCA41073}"/>
              </a:ext>
            </a:extLst>
          </p:cNvPr>
          <p:cNvSpPr txBox="1"/>
          <p:nvPr/>
        </p:nvSpPr>
        <p:spPr>
          <a:xfrm>
            <a:off x="2652935" y="10165728"/>
            <a:ext cx="37586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48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Platform</a:t>
            </a:r>
            <a:endParaRPr lang="en-CN" sz="100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41" name="TextBox 19">
            <a:extLst>
              <a:ext uri="{FF2B5EF4-FFF2-40B4-BE49-F238E27FC236}">
                <a16:creationId xmlns:a16="http://schemas.microsoft.com/office/drawing/2014/main" id="{9E47B427-446E-C07A-7273-24D9FC3268FD}"/>
              </a:ext>
            </a:extLst>
          </p:cNvPr>
          <p:cNvSpPr txBox="1"/>
          <p:nvPr/>
        </p:nvSpPr>
        <p:spPr>
          <a:xfrm>
            <a:off x="2669909" y="11115774"/>
            <a:ext cx="842919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500" dirty="0" err="1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  <a:sym typeface="Alibaba PuHuiTi 2 55 Regular"/>
              </a:rPr>
              <a:t>需求的种类与数量大幅增加</a:t>
            </a:r>
            <a:endParaRPr lang="en-US" sz="35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  <a:sym typeface="Alibaba PuHuiTi 2 55 Regular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35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  <a:sym typeface="Alibaba PuHuiTi 2 55 Regular"/>
              </a:rPr>
              <a:t>与基础设施团队沟通成本大幅增加</a:t>
            </a:r>
            <a:endParaRPr lang="en-US" altLang="zh-CN" sz="35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  <a:sym typeface="Alibaba PuHuiTi 2 55 Regular"/>
            </a:endParaRPr>
          </a:p>
        </p:txBody>
      </p:sp>
      <p:sp>
        <p:nvSpPr>
          <p:cNvPr id="42" name="TextBox 20">
            <a:extLst>
              <a:ext uri="{FF2B5EF4-FFF2-40B4-BE49-F238E27FC236}">
                <a16:creationId xmlns:a16="http://schemas.microsoft.com/office/drawing/2014/main" id="{C42285BA-60B1-C696-92AE-1A1DE0647EA7}"/>
              </a:ext>
            </a:extLst>
          </p:cNvPr>
          <p:cNvSpPr txBox="1"/>
          <p:nvPr/>
        </p:nvSpPr>
        <p:spPr>
          <a:xfrm>
            <a:off x="12918373" y="7995817"/>
            <a:ext cx="29217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Security</a:t>
            </a:r>
            <a:endParaRPr lang="en-CN" sz="100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43" name="TextBox 21">
            <a:extLst>
              <a:ext uri="{FF2B5EF4-FFF2-40B4-BE49-F238E27FC236}">
                <a16:creationId xmlns:a16="http://schemas.microsoft.com/office/drawing/2014/main" id="{3CD58D54-292E-1957-7C5A-1AEEB4B67B39}"/>
              </a:ext>
            </a:extLst>
          </p:cNvPr>
          <p:cNvSpPr txBox="1"/>
          <p:nvPr/>
        </p:nvSpPr>
        <p:spPr>
          <a:xfrm>
            <a:off x="12918372" y="8919148"/>
            <a:ext cx="811282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500" dirty="0" err="1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  <a:sym typeface="Alibaba PuHuiTi 2 55 Regular"/>
              </a:rPr>
              <a:t>多个独立基础设施平台</a:t>
            </a:r>
            <a:r>
              <a:rPr lang="zh-CN" altLang="en-US" sz="35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  <a:sym typeface="Alibaba PuHuiTi 2 55 Regular"/>
              </a:rPr>
              <a:t>，</a:t>
            </a:r>
            <a:r>
              <a:rPr lang="en-US" sz="3500" dirty="0" err="1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  <a:sym typeface="Alibaba PuHuiTi 2 55 Regular"/>
              </a:rPr>
              <a:t>风险敞口大</a:t>
            </a:r>
            <a:endParaRPr lang="en-US" sz="35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  <a:sym typeface="Alibaba PuHuiTi 2 55 Regular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35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  <a:sym typeface="Alibaba PuHuiTi 2 55 Regular"/>
              </a:rPr>
              <a:t>声明式运维很强大也很危险</a:t>
            </a:r>
            <a:endParaRPr lang="en-US" altLang="zh-CN" sz="35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  <a:sym typeface="Alibaba PuHuiTi 2 55 Regular"/>
            </a:endParaRPr>
          </a:p>
        </p:txBody>
      </p:sp>
      <p:sp>
        <p:nvSpPr>
          <p:cNvPr id="44" name="Rounded Rectangle 25">
            <a:extLst>
              <a:ext uri="{FF2B5EF4-FFF2-40B4-BE49-F238E27FC236}">
                <a16:creationId xmlns:a16="http://schemas.microsoft.com/office/drawing/2014/main" id="{E259F8D7-FEDD-8794-FBAE-95EA25CF21A0}"/>
              </a:ext>
            </a:extLst>
          </p:cNvPr>
          <p:cNvSpPr/>
          <p:nvPr/>
        </p:nvSpPr>
        <p:spPr>
          <a:xfrm>
            <a:off x="4909058" y="2829973"/>
            <a:ext cx="2744508" cy="118046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algn="ctr" defTabSz="1651000"/>
            <a:r>
              <a:rPr lang="zh-CN" altLang="en-US" sz="28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前端</a:t>
            </a:r>
            <a:endParaRPr lang="en-US" altLang="zh-CN" sz="2800" dirty="0">
              <a:solidFill>
                <a:schemeClr val="bg1"/>
              </a:solidFill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  <a:p>
            <a:pPr algn="ctr" defTabSz="1651000"/>
            <a:r>
              <a:rPr lang="en-US" altLang="zh-CN" sz="28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(</a:t>
            </a:r>
            <a:r>
              <a:rPr lang="zh-CN" altLang="en-US" sz="28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UI</a:t>
            </a:r>
            <a:r>
              <a:rPr lang="zh-CN" altLang="en-US" sz="28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)</a:t>
            </a:r>
            <a:endParaRPr lang="en-CN" altLang="zh-CN" sz="2800" dirty="0">
              <a:solidFill>
                <a:schemeClr val="bg1"/>
              </a:solidFill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45" name="Rounded Rectangle 27">
            <a:extLst>
              <a:ext uri="{FF2B5EF4-FFF2-40B4-BE49-F238E27FC236}">
                <a16:creationId xmlns:a16="http://schemas.microsoft.com/office/drawing/2014/main" id="{2C56C228-BDFD-C572-826B-2454741D6423}"/>
              </a:ext>
            </a:extLst>
          </p:cNvPr>
          <p:cNvSpPr/>
          <p:nvPr/>
        </p:nvSpPr>
        <p:spPr>
          <a:xfrm>
            <a:off x="4914624" y="4395881"/>
            <a:ext cx="2744508" cy="101020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algn="ctr" defTabSz="1651000"/>
            <a:r>
              <a:rPr lang="zh-CN" altLang="en-US" sz="28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后端</a:t>
            </a:r>
            <a:endParaRPr lang="en-US" altLang="zh-CN" sz="2800" dirty="0">
              <a:solidFill>
                <a:schemeClr val="bg1"/>
              </a:solidFill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  <a:p>
            <a:pPr algn="ctr" defTabSz="1651000"/>
            <a:r>
              <a:rPr lang="en-US" altLang="zh-CN" sz="18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(</a:t>
            </a:r>
            <a:r>
              <a:rPr lang="zh-CN" altLang="en-US" sz="18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 运维 </a:t>
            </a:r>
            <a:r>
              <a:rPr lang="en-US" altLang="zh-CN" sz="18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+</a:t>
            </a:r>
            <a:r>
              <a:rPr lang="zh-CN" altLang="en-US" sz="18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CMDB</a:t>
            </a:r>
            <a:r>
              <a:rPr lang="zh-CN" altLang="en-US" sz="18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)</a:t>
            </a:r>
            <a:endParaRPr lang="en-CN" altLang="zh-CN" sz="2800" dirty="0">
              <a:solidFill>
                <a:schemeClr val="bg1"/>
              </a:solidFill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46" name="Rounded Rectangle 28">
            <a:extLst>
              <a:ext uri="{FF2B5EF4-FFF2-40B4-BE49-F238E27FC236}">
                <a16:creationId xmlns:a16="http://schemas.microsoft.com/office/drawing/2014/main" id="{8009C824-24EC-8C95-6DAC-CC1AA3873EBA}"/>
              </a:ext>
            </a:extLst>
          </p:cNvPr>
          <p:cNvSpPr/>
          <p:nvPr/>
        </p:nvSpPr>
        <p:spPr>
          <a:xfrm>
            <a:off x="2669909" y="6186643"/>
            <a:ext cx="2239146" cy="118046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algn="ctr" defTabSz="1651000"/>
            <a:r>
              <a:rPr lang="zh-CN" altLang="en-US" sz="28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基础设施 </a:t>
            </a:r>
            <a:r>
              <a:rPr lang="en-US" altLang="zh-CN" sz="28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A</a:t>
            </a:r>
            <a:r>
              <a:rPr lang="zh-CN" altLang="en-US" sz="28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 </a:t>
            </a:r>
            <a:endParaRPr lang="en-US" altLang="zh-CN" sz="2800" dirty="0">
              <a:solidFill>
                <a:schemeClr val="bg1"/>
              </a:solidFill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  <a:p>
            <a:pPr algn="ctr" defTabSz="1651000"/>
            <a:r>
              <a:rPr lang="en-US" altLang="zh-CN" sz="28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(UI</a:t>
            </a:r>
            <a:r>
              <a:rPr lang="zh-CN" altLang="en-US" sz="28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+</a:t>
            </a:r>
            <a:r>
              <a:rPr lang="zh-CN" altLang="en-US" sz="28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API)</a:t>
            </a:r>
            <a:endParaRPr lang="en-CN" altLang="zh-CN" sz="2800" dirty="0">
              <a:solidFill>
                <a:schemeClr val="bg1"/>
              </a:solidFill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47" name="Rounded Rectangle 31">
            <a:extLst>
              <a:ext uri="{FF2B5EF4-FFF2-40B4-BE49-F238E27FC236}">
                <a16:creationId xmlns:a16="http://schemas.microsoft.com/office/drawing/2014/main" id="{78710944-4B16-5265-1BFD-033FC09E6039}"/>
              </a:ext>
            </a:extLst>
          </p:cNvPr>
          <p:cNvSpPr/>
          <p:nvPr/>
        </p:nvSpPr>
        <p:spPr>
          <a:xfrm>
            <a:off x="5092755" y="6215703"/>
            <a:ext cx="2395570" cy="118046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algn="ctr" defTabSz="1651000"/>
            <a:r>
              <a:rPr lang="zh-CN" altLang="en-US" sz="28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基础设施 </a:t>
            </a:r>
            <a:r>
              <a:rPr lang="en-US" altLang="zh-CN" sz="28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B</a:t>
            </a:r>
          </a:p>
          <a:p>
            <a:pPr algn="ctr" defTabSz="1651000"/>
            <a:r>
              <a:rPr lang="en-US" altLang="zh-CN" sz="28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(UI</a:t>
            </a:r>
            <a:r>
              <a:rPr lang="zh-CN" altLang="en-US" sz="28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+</a:t>
            </a:r>
            <a:r>
              <a:rPr lang="zh-CN" altLang="en-US" sz="28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API)</a:t>
            </a:r>
            <a:endParaRPr lang="en-CN" altLang="zh-CN" sz="2800" dirty="0">
              <a:solidFill>
                <a:schemeClr val="bg1"/>
              </a:solidFill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48" name="Rounded Rectangle 32">
            <a:extLst>
              <a:ext uri="{FF2B5EF4-FFF2-40B4-BE49-F238E27FC236}">
                <a16:creationId xmlns:a16="http://schemas.microsoft.com/office/drawing/2014/main" id="{28C48E88-DC91-6517-853D-912D4A793A3A}"/>
              </a:ext>
            </a:extLst>
          </p:cNvPr>
          <p:cNvSpPr/>
          <p:nvPr/>
        </p:nvSpPr>
        <p:spPr>
          <a:xfrm>
            <a:off x="7668362" y="6215701"/>
            <a:ext cx="2388240" cy="118046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algn="ctr" defTabSz="1651000"/>
            <a:r>
              <a:rPr lang="zh-CN" altLang="en-US" sz="28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基础设施 </a:t>
            </a:r>
            <a:r>
              <a:rPr lang="en-US" altLang="zh-CN" sz="28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C</a:t>
            </a:r>
          </a:p>
          <a:p>
            <a:pPr algn="ctr" defTabSz="1651000"/>
            <a:r>
              <a:rPr lang="en-US" altLang="zh-CN" sz="28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(UI</a:t>
            </a:r>
            <a:r>
              <a:rPr lang="zh-CN" altLang="en-US" sz="28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+</a:t>
            </a:r>
            <a:r>
              <a:rPr lang="zh-CN" altLang="en-US" sz="28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API)</a:t>
            </a:r>
            <a:endParaRPr lang="en-CN" altLang="zh-CN" sz="2800" dirty="0">
              <a:solidFill>
                <a:schemeClr val="bg1"/>
              </a:solidFill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cxnSp>
        <p:nvCxnSpPr>
          <p:cNvPr id="49" name="Elbow Connector 36">
            <a:extLst>
              <a:ext uri="{FF2B5EF4-FFF2-40B4-BE49-F238E27FC236}">
                <a16:creationId xmlns:a16="http://schemas.microsoft.com/office/drawing/2014/main" id="{19BC8DF5-CF0B-8D6F-970C-AA49C21DFD36}"/>
              </a:ext>
            </a:extLst>
          </p:cNvPr>
          <p:cNvCxnSpPr>
            <a:cxnSpLocks/>
            <a:stCxn id="45" idx="2"/>
            <a:endCxn id="46" idx="0"/>
          </p:cNvCxnSpPr>
          <p:nvPr/>
        </p:nvCxnSpPr>
        <p:spPr>
          <a:xfrm rot="5400000">
            <a:off x="4647902" y="4547667"/>
            <a:ext cx="780556" cy="2497396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37">
            <a:extLst>
              <a:ext uri="{FF2B5EF4-FFF2-40B4-BE49-F238E27FC236}">
                <a16:creationId xmlns:a16="http://schemas.microsoft.com/office/drawing/2014/main" id="{8394D0A6-9AAD-931C-0A40-093150266A00}"/>
              </a:ext>
            </a:extLst>
          </p:cNvPr>
          <p:cNvCxnSpPr>
            <a:cxnSpLocks/>
            <a:stCxn id="45" idx="2"/>
            <a:endCxn id="47" idx="0"/>
          </p:cNvCxnSpPr>
          <p:nvPr/>
        </p:nvCxnSpPr>
        <p:spPr>
          <a:xfrm rot="16200000" flipH="1">
            <a:off x="5883901" y="5809064"/>
            <a:ext cx="809616" cy="3662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41">
            <a:extLst>
              <a:ext uri="{FF2B5EF4-FFF2-40B4-BE49-F238E27FC236}">
                <a16:creationId xmlns:a16="http://schemas.microsoft.com/office/drawing/2014/main" id="{E90A693E-83D3-A758-CC32-D7E4A817AF4F}"/>
              </a:ext>
            </a:extLst>
          </p:cNvPr>
          <p:cNvCxnSpPr>
            <a:cxnSpLocks/>
            <a:stCxn id="45" idx="2"/>
            <a:endCxn id="48" idx="0"/>
          </p:cNvCxnSpPr>
          <p:nvPr/>
        </p:nvCxnSpPr>
        <p:spPr>
          <a:xfrm rot="16200000" flipH="1">
            <a:off x="7169873" y="4523092"/>
            <a:ext cx="809614" cy="2575604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Diagram 73">
            <a:extLst>
              <a:ext uri="{FF2B5EF4-FFF2-40B4-BE49-F238E27FC236}">
                <a16:creationId xmlns:a16="http://schemas.microsoft.com/office/drawing/2014/main" id="{01A6229B-CD88-B65E-D519-8806197EDC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7554412"/>
              </p:ext>
            </p:extLst>
          </p:nvPr>
        </p:nvGraphicFramePr>
        <p:xfrm>
          <a:off x="14327402" y="2471792"/>
          <a:ext cx="7710616" cy="5120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1" name="Straight Arrow Connector 3">
            <a:extLst>
              <a:ext uri="{FF2B5EF4-FFF2-40B4-BE49-F238E27FC236}">
                <a16:creationId xmlns:a16="http://schemas.microsoft.com/office/drawing/2014/main" id="{4EB33FBB-BF75-446D-4473-A74E8AF990CC}"/>
              </a:ext>
            </a:extLst>
          </p:cNvPr>
          <p:cNvCxnSpPr>
            <a:stCxn id="44" idx="2"/>
            <a:endCxn id="45" idx="0"/>
          </p:cNvCxnSpPr>
          <p:nvPr/>
        </p:nvCxnSpPr>
        <p:spPr>
          <a:xfrm>
            <a:off x="6281312" y="4010438"/>
            <a:ext cx="5566" cy="3854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5">
            <a:extLst>
              <a:ext uri="{FF2B5EF4-FFF2-40B4-BE49-F238E27FC236}">
                <a16:creationId xmlns:a16="http://schemas.microsoft.com/office/drawing/2014/main" id="{4DB58B72-02FF-9738-76E8-68DC2634B645}"/>
              </a:ext>
            </a:extLst>
          </p:cNvPr>
          <p:cNvSpPr/>
          <p:nvPr/>
        </p:nvSpPr>
        <p:spPr>
          <a:xfrm>
            <a:off x="5227142" y="9157813"/>
            <a:ext cx="8177738" cy="1275228"/>
          </a:xfrm>
          <a:prstGeom prst="rect">
            <a:avLst/>
          </a:prstGeom>
          <a:noFill/>
          <a:ln w="12700" cap="flat">
            <a:solidFill>
              <a:srgbClr val="3E6EC2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noAutofit/>
          </a:bodyPr>
          <a:lstStyle/>
          <a:p>
            <a:pPr algn="ctr" defTabSz="1651000"/>
            <a:endParaRPr lang="zh-CN" altLang="en-US" sz="800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25614CDB-CC57-0DDA-08C8-F80055E5D53C}"/>
              </a:ext>
            </a:extLst>
          </p:cNvPr>
          <p:cNvSpPr txBox="1"/>
          <p:nvPr/>
        </p:nvSpPr>
        <p:spPr>
          <a:xfrm>
            <a:off x="14516275" y="3237477"/>
            <a:ext cx="87276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sz="5600" dirty="0">
                <a:solidFill>
                  <a:schemeClr val="tx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助你</a:t>
            </a:r>
            <a:r>
              <a:rPr lang="zh-CN" altLang="en-US" sz="5600" dirty="0">
                <a:solidFill>
                  <a:schemeClr val="tx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 </a:t>
            </a:r>
            <a:r>
              <a:rPr lang="en-CN" sz="5600" b="1" dirty="0">
                <a:solidFill>
                  <a:srgbClr val="FF0000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更快</a:t>
            </a:r>
            <a:r>
              <a:rPr lang="zh-CN" altLang="en-US" sz="5600" dirty="0">
                <a:solidFill>
                  <a:srgbClr val="FF0000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、</a:t>
            </a:r>
            <a:r>
              <a:rPr lang="zh-CN" altLang="en-US" sz="5600" b="1" dirty="0">
                <a:solidFill>
                  <a:srgbClr val="FF0000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更安全 </a:t>
            </a:r>
            <a:r>
              <a:rPr lang="zh-CN" altLang="en-US" sz="5600" dirty="0">
                <a:solidFill>
                  <a:schemeClr val="tx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的构建</a:t>
            </a:r>
            <a:r>
              <a:rPr lang="zh-CN" altLang="en-US" sz="5600" b="1" dirty="0">
                <a:solidFill>
                  <a:schemeClr val="tx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 </a:t>
            </a:r>
            <a:r>
              <a:rPr lang="en-US" sz="5600" dirty="0">
                <a:solidFill>
                  <a:schemeClr val="tx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Developer Platform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381E2CF-2D69-2097-468B-BA896A707F44}"/>
              </a:ext>
            </a:extLst>
          </p:cNvPr>
          <p:cNvSpPr/>
          <p:nvPr/>
        </p:nvSpPr>
        <p:spPr>
          <a:xfrm>
            <a:off x="1138493" y="2215337"/>
            <a:ext cx="12562384" cy="2044280"/>
          </a:xfrm>
          <a:prstGeom prst="rect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0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94636EE-86CE-E9EA-A8C2-4F640114623D}"/>
              </a:ext>
            </a:extLst>
          </p:cNvPr>
          <p:cNvSpPr txBox="1"/>
          <p:nvPr/>
        </p:nvSpPr>
        <p:spPr>
          <a:xfrm>
            <a:off x="1138046" y="2227560"/>
            <a:ext cx="39860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Catalog</a:t>
            </a:r>
            <a:endParaRPr lang="en-CN" sz="22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E7872C7-F7B8-322F-3E44-BFCAE92AB795}"/>
              </a:ext>
            </a:extLst>
          </p:cNvPr>
          <p:cNvSpPr/>
          <p:nvPr/>
        </p:nvSpPr>
        <p:spPr>
          <a:xfrm>
            <a:off x="1138493" y="4457186"/>
            <a:ext cx="12562384" cy="847314"/>
          </a:xfrm>
          <a:prstGeom prst="rect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1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872D5079-6B1C-67CA-7204-A5F7D8C1AEA0}"/>
              </a:ext>
            </a:extLst>
          </p:cNvPr>
          <p:cNvSpPr/>
          <p:nvPr/>
        </p:nvSpPr>
        <p:spPr>
          <a:xfrm>
            <a:off x="1147776" y="5499278"/>
            <a:ext cx="12570026" cy="1453490"/>
          </a:xfrm>
          <a:prstGeom prst="rect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1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FD858C5D-88D3-CF09-D056-FA756F123802}"/>
              </a:ext>
            </a:extLst>
          </p:cNvPr>
          <p:cNvSpPr txBox="1"/>
          <p:nvPr/>
        </p:nvSpPr>
        <p:spPr>
          <a:xfrm>
            <a:off x="1292681" y="5557950"/>
            <a:ext cx="21387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sz="22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Kusion</a:t>
            </a:r>
            <a:r>
              <a:rPr lang="zh-CN" altLang="en-US" sz="22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 </a:t>
            </a:r>
            <a:r>
              <a:rPr lang="en-US" altLang="zh-CN" sz="22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Engine</a:t>
            </a:r>
            <a:endParaRPr lang="en-CN" sz="22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F5905B67-EC9C-2516-1661-545FEEB96625}"/>
              </a:ext>
            </a:extLst>
          </p:cNvPr>
          <p:cNvSpPr/>
          <p:nvPr/>
        </p:nvSpPr>
        <p:spPr>
          <a:xfrm>
            <a:off x="1680714" y="4687923"/>
            <a:ext cx="1684474" cy="468208"/>
          </a:xfrm>
          <a:prstGeom prst="rect">
            <a:avLst/>
          </a:prstGeom>
          <a:solidFill>
            <a:srgbClr val="8D8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Pipeline</a:t>
            </a:r>
            <a:endParaRPr lang="en-CN" sz="20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5EED2F2D-1A72-BFD5-CACA-1F241100E786}"/>
              </a:ext>
            </a:extLst>
          </p:cNvPr>
          <p:cNvSpPr/>
          <p:nvPr/>
        </p:nvSpPr>
        <p:spPr>
          <a:xfrm>
            <a:off x="4180590" y="4687923"/>
            <a:ext cx="1684474" cy="468208"/>
          </a:xfrm>
          <a:prstGeom prst="rect">
            <a:avLst/>
          </a:prstGeom>
          <a:solidFill>
            <a:srgbClr val="8D8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CLI</a:t>
            </a:r>
            <a:endParaRPr lang="en-CN" sz="20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C686107A-A89B-3C6B-938B-6EFEC42D147C}"/>
              </a:ext>
            </a:extLst>
          </p:cNvPr>
          <p:cNvSpPr/>
          <p:nvPr/>
        </p:nvSpPr>
        <p:spPr>
          <a:xfrm>
            <a:off x="6680466" y="4687923"/>
            <a:ext cx="1684474" cy="468208"/>
          </a:xfrm>
          <a:prstGeom prst="rect">
            <a:avLst/>
          </a:prstGeom>
          <a:solidFill>
            <a:srgbClr val="8D8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GUI</a:t>
            </a:r>
            <a:endParaRPr lang="en-CN" sz="20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12" name="Rectangle 21">
            <a:extLst>
              <a:ext uri="{FF2B5EF4-FFF2-40B4-BE49-F238E27FC236}">
                <a16:creationId xmlns:a16="http://schemas.microsoft.com/office/drawing/2014/main" id="{0FF538E1-EF6B-B06E-852E-C3E2EEF14507}"/>
              </a:ext>
            </a:extLst>
          </p:cNvPr>
          <p:cNvSpPr/>
          <p:nvPr/>
        </p:nvSpPr>
        <p:spPr>
          <a:xfrm>
            <a:off x="9180342" y="4687923"/>
            <a:ext cx="1684474" cy="468208"/>
          </a:xfrm>
          <a:prstGeom prst="rect">
            <a:avLst/>
          </a:prstGeom>
          <a:solidFill>
            <a:srgbClr val="8D8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REST</a:t>
            </a:r>
            <a:endParaRPr lang="en-CN" sz="20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id="{F1B9775C-057B-8D37-2ED3-72BB845D6E8C}"/>
              </a:ext>
            </a:extLst>
          </p:cNvPr>
          <p:cNvSpPr/>
          <p:nvPr/>
        </p:nvSpPr>
        <p:spPr>
          <a:xfrm>
            <a:off x="11680214" y="4678125"/>
            <a:ext cx="1684474" cy="468208"/>
          </a:xfrm>
          <a:prstGeom prst="rect">
            <a:avLst/>
          </a:prstGeom>
          <a:solidFill>
            <a:srgbClr val="8D8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…</a:t>
            </a:r>
            <a:r>
              <a:rPr lang="zh-CN" altLang="en-US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 </a:t>
            </a:r>
            <a:r>
              <a:rPr lang="en-US" altLang="zh-CN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…</a:t>
            </a:r>
            <a:endParaRPr lang="en-CN" sz="20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14" name="Rectangle 24">
            <a:extLst>
              <a:ext uri="{FF2B5EF4-FFF2-40B4-BE49-F238E27FC236}">
                <a16:creationId xmlns:a16="http://schemas.microsoft.com/office/drawing/2014/main" id="{0DA86C82-C294-B53B-9A47-8970015447D5}"/>
              </a:ext>
            </a:extLst>
          </p:cNvPr>
          <p:cNvSpPr/>
          <p:nvPr/>
        </p:nvSpPr>
        <p:spPr>
          <a:xfrm>
            <a:off x="10632250" y="6067463"/>
            <a:ext cx="2340662" cy="721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altLang="zh-CN" sz="2000" b="1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State</a:t>
            </a:r>
            <a:r>
              <a:rPr lang="zh-CN" altLang="en-US" sz="2100" b="1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 </a:t>
            </a:r>
            <a:r>
              <a:rPr lang="en-US" altLang="zh-CN" sz="1600" b="1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(DB/Filesystem/…)</a:t>
            </a:r>
            <a:endParaRPr lang="en-US" sz="2100" b="1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6304DF35-4B26-39EE-51B0-907EED17B633}"/>
              </a:ext>
            </a:extLst>
          </p:cNvPr>
          <p:cNvSpPr/>
          <p:nvPr/>
        </p:nvSpPr>
        <p:spPr>
          <a:xfrm>
            <a:off x="2097357" y="6084937"/>
            <a:ext cx="2340664" cy="721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altLang="zh-CN" sz="2000" b="1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Operations</a:t>
            </a:r>
            <a:r>
              <a:rPr lang="zh-CN" altLang="en-US" sz="2000" b="1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 </a:t>
            </a:r>
            <a:r>
              <a:rPr lang="en-US" altLang="zh-CN" sz="1600" b="1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(Preview/Apply/…)</a:t>
            </a:r>
            <a:endParaRPr lang="en-US" sz="2000" b="1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16" name="Rectangle 26">
            <a:extLst>
              <a:ext uri="{FF2B5EF4-FFF2-40B4-BE49-F238E27FC236}">
                <a16:creationId xmlns:a16="http://schemas.microsoft.com/office/drawing/2014/main" id="{BA0B1C29-7E05-498F-24C3-7E03724A6FDA}"/>
              </a:ext>
            </a:extLst>
          </p:cNvPr>
          <p:cNvSpPr/>
          <p:nvPr/>
        </p:nvSpPr>
        <p:spPr>
          <a:xfrm>
            <a:off x="5997208" y="6084937"/>
            <a:ext cx="3063550" cy="721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altLang="zh-CN" sz="2000" b="1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Runtimes</a:t>
            </a:r>
            <a:r>
              <a:rPr lang="zh-CN" altLang="en-US" sz="2000" b="1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 </a:t>
            </a:r>
            <a:r>
              <a:rPr lang="en-US" altLang="zh-CN" sz="1600" b="1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(K8s/Terraform/On-Prem</a:t>
            </a:r>
            <a:r>
              <a:rPr lang="en-US" altLang="zh-CN" sz="1400" b="1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)</a:t>
            </a:r>
            <a:endParaRPr lang="en-US" sz="2000" b="1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pic>
        <p:nvPicPr>
          <p:cNvPr id="17" name="图片 73">
            <a:extLst>
              <a:ext uri="{FF2B5EF4-FFF2-40B4-BE49-F238E27FC236}">
                <a16:creationId xmlns:a16="http://schemas.microsoft.com/office/drawing/2014/main" id="{1FFBC420-E6BD-6098-6C76-63C4E2487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998" y="7158600"/>
            <a:ext cx="550398" cy="550398"/>
          </a:xfrm>
          <a:prstGeom prst="rect">
            <a:avLst/>
          </a:prstGeom>
        </p:spPr>
      </p:pic>
      <p:sp>
        <p:nvSpPr>
          <p:cNvPr id="18" name="Rectangle 31">
            <a:extLst>
              <a:ext uri="{FF2B5EF4-FFF2-40B4-BE49-F238E27FC236}">
                <a16:creationId xmlns:a16="http://schemas.microsoft.com/office/drawing/2014/main" id="{69B04B63-A793-5BD4-6E5C-7E91474A73D7}"/>
              </a:ext>
            </a:extLst>
          </p:cNvPr>
          <p:cNvSpPr/>
          <p:nvPr/>
        </p:nvSpPr>
        <p:spPr>
          <a:xfrm>
            <a:off x="5071351" y="7132398"/>
            <a:ext cx="8684560" cy="3501830"/>
          </a:xfrm>
          <a:prstGeom prst="rect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1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19" name="Rectangle 32">
            <a:extLst>
              <a:ext uri="{FF2B5EF4-FFF2-40B4-BE49-F238E27FC236}">
                <a16:creationId xmlns:a16="http://schemas.microsoft.com/office/drawing/2014/main" id="{A424AA81-65DA-4110-404A-29AB938C4154}"/>
              </a:ext>
            </a:extLst>
          </p:cNvPr>
          <p:cNvSpPr/>
          <p:nvPr/>
        </p:nvSpPr>
        <p:spPr>
          <a:xfrm>
            <a:off x="1184867" y="7132401"/>
            <a:ext cx="1829112" cy="3501828"/>
          </a:xfrm>
          <a:prstGeom prst="rect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1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20" name="文本框 21">
            <a:extLst>
              <a:ext uri="{FF2B5EF4-FFF2-40B4-BE49-F238E27FC236}">
                <a16:creationId xmlns:a16="http://schemas.microsoft.com/office/drawing/2014/main" id="{C632A03E-8202-6BB2-91AA-CCB833BB456E}"/>
              </a:ext>
            </a:extLst>
          </p:cNvPr>
          <p:cNvSpPr txBox="1"/>
          <p:nvPr/>
        </p:nvSpPr>
        <p:spPr>
          <a:xfrm>
            <a:off x="1180542" y="7244887"/>
            <a:ext cx="1908082" cy="8822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algn="ctr" defTabSz="1651000"/>
            <a:r>
              <a:rPr lang="en-US" altLang="zh-CN" sz="22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Multi-cloud</a:t>
            </a:r>
            <a:r>
              <a:rPr lang="zh-CN" altLang="en-US" sz="22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 </a:t>
            </a:r>
            <a:r>
              <a:rPr lang="en-US" altLang="zh-CN" sz="22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Service</a:t>
            </a:r>
            <a:endParaRPr lang="zh-CN" altLang="en-US" sz="22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21" name="矩形 5">
            <a:extLst>
              <a:ext uri="{FF2B5EF4-FFF2-40B4-BE49-F238E27FC236}">
                <a16:creationId xmlns:a16="http://schemas.microsoft.com/office/drawing/2014/main" id="{EDDCD4E0-4AE6-3843-5F40-AC04C1CE9044}"/>
              </a:ext>
            </a:extLst>
          </p:cNvPr>
          <p:cNvSpPr/>
          <p:nvPr/>
        </p:nvSpPr>
        <p:spPr>
          <a:xfrm>
            <a:off x="1284475" y="9092479"/>
            <a:ext cx="1649804" cy="713112"/>
          </a:xfrm>
          <a:prstGeom prst="rect">
            <a:avLst/>
          </a:prstGeom>
          <a:solidFill>
            <a:srgbClr val="8D8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Terraform</a:t>
            </a:r>
            <a:r>
              <a:rPr lang="zh-CN" altLang="en-US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 </a:t>
            </a:r>
            <a:r>
              <a:rPr lang="en-US" altLang="zh-CN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Runtime</a:t>
            </a:r>
            <a:endParaRPr lang="zh-CN" altLang="en-US" sz="20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pic>
        <p:nvPicPr>
          <p:cNvPr id="22" name="图片 119" descr="图片 119">
            <a:extLst>
              <a:ext uri="{FF2B5EF4-FFF2-40B4-BE49-F238E27FC236}">
                <a16:creationId xmlns:a16="http://schemas.microsoft.com/office/drawing/2014/main" id="{22D8DA0B-7CF0-953F-4380-3F3175E3D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321596" y="10926694"/>
            <a:ext cx="1347174" cy="986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icture 8" descr="Cloud Computing Services | Google Cloud">
            <a:extLst>
              <a:ext uri="{FF2B5EF4-FFF2-40B4-BE49-F238E27FC236}">
                <a16:creationId xmlns:a16="http://schemas.microsoft.com/office/drawing/2014/main" id="{5E3AA036-0BE6-DEF9-EEE2-373550989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9" t="14649" r="28042" b="16401"/>
          <a:stretch/>
        </p:blipFill>
        <p:spPr bwMode="auto">
          <a:xfrm>
            <a:off x="7935214" y="10979308"/>
            <a:ext cx="1211994" cy="96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Microsoft Azure - Wikipedia">
            <a:extLst>
              <a:ext uri="{FF2B5EF4-FFF2-40B4-BE49-F238E27FC236}">
                <a16:creationId xmlns:a16="http://schemas.microsoft.com/office/drawing/2014/main" id="{300CC227-B9DD-CCCF-A87D-5DBAAC4D9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097" y="10905119"/>
            <a:ext cx="1007608" cy="100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56">
            <a:extLst>
              <a:ext uri="{FF2B5EF4-FFF2-40B4-BE49-F238E27FC236}">
                <a16:creationId xmlns:a16="http://schemas.microsoft.com/office/drawing/2014/main" id="{E3793505-0F0B-CA59-EB4C-17CC0DA93811}"/>
              </a:ext>
            </a:extLst>
          </p:cNvPr>
          <p:cNvSpPr/>
          <p:nvPr/>
        </p:nvSpPr>
        <p:spPr>
          <a:xfrm>
            <a:off x="1171222" y="10887190"/>
            <a:ext cx="12584690" cy="1100006"/>
          </a:xfrm>
          <a:prstGeom prst="rect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1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43" name="矩形 5">
            <a:extLst>
              <a:ext uri="{FF2B5EF4-FFF2-40B4-BE49-F238E27FC236}">
                <a16:creationId xmlns:a16="http://schemas.microsoft.com/office/drawing/2014/main" id="{B3CA76C4-EE5C-B43F-E92B-1CA85885C870}"/>
              </a:ext>
            </a:extLst>
          </p:cNvPr>
          <p:cNvSpPr/>
          <p:nvPr/>
        </p:nvSpPr>
        <p:spPr>
          <a:xfrm>
            <a:off x="4286161" y="12529723"/>
            <a:ext cx="731552" cy="5498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zh-CN" sz="20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44" name="TextBox 1034">
            <a:extLst>
              <a:ext uri="{FF2B5EF4-FFF2-40B4-BE49-F238E27FC236}">
                <a16:creationId xmlns:a16="http://schemas.microsoft.com/office/drawing/2014/main" id="{BBECC780-FD08-1A63-67CE-E5EF6A5BD64E}"/>
              </a:ext>
            </a:extLst>
          </p:cNvPr>
          <p:cNvSpPr txBox="1"/>
          <p:nvPr/>
        </p:nvSpPr>
        <p:spPr>
          <a:xfrm>
            <a:off x="5179077" y="1252558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即将开源</a:t>
            </a:r>
            <a:endParaRPr lang="en-CN" sz="2400" b="1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45" name="Rounded Rectangle 14">
            <a:extLst>
              <a:ext uri="{FF2B5EF4-FFF2-40B4-BE49-F238E27FC236}">
                <a16:creationId xmlns:a16="http://schemas.microsoft.com/office/drawing/2014/main" id="{7F82371A-CEED-DB9C-8861-B97859CC3726}"/>
              </a:ext>
            </a:extLst>
          </p:cNvPr>
          <p:cNvSpPr/>
          <p:nvPr/>
        </p:nvSpPr>
        <p:spPr>
          <a:xfrm>
            <a:off x="14601741" y="5474868"/>
            <a:ext cx="3797352" cy="9080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algn="ctr" defTabSz="1651000"/>
            <a:r>
              <a:rPr lang="en-CN" sz="40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Config</a:t>
            </a:r>
          </a:p>
        </p:txBody>
      </p:sp>
      <p:sp>
        <p:nvSpPr>
          <p:cNvPr id="46" name="Rounded Rectangle 15">
            <a:extLst>
              <a:ext uri="{FF2B5EF4-FFF2-40B4-BE49-F238E27FC236}">
                <a16:creationId xmlns:a16="http://schemas.microsoft.com/office/drawing/2014/main" id="{08228F8A-1D27-5F3A-2F1C-838F9694DD45}"/>
              </a:ext>
            </a:extLst>
          </p:cNvPr>
          <p:cNvSpPr/>
          <p:nvPr/>
        </p:nvSpPr>
        <p:spPr>
          <a:xfrm>
            <a:off x="14601741" y="6885088"/>
            <a:ext cx="3797352" cy="9080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algn="ctr" defTabSz="1651000"/>
            <a:r>
              <a:rPr lang="en-US" altLang="zh-CN" sz="40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O</a:t>
            </a:r>
            <a:r>
              <a:rPr lang="en-US" sz="40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rchestration</a:t>
            </a:r>
            <a:endParaRPr lang="en-CN" sz="4000" dirty="0">
              <a:solidFill>
                <a:schemeClr val="bg1"/>
              </a:solidFill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47" name="Rounded Rectangle 16">
            <a:extLst>
              <a:ext uri="{FF2B5EF4-FFF2-40B4-BE49-F238E27FC236}">
                <a16:creationId xmlns:a16="http://schemas.microsoft.com/office/drawing/2014/main" id="{C5624692-20E5-69AE-752A-68F7FFBB6337}"/>
              </a:ext>
            </a:extLst>
          </p:cNvPr>
          <p:cNvSpPr/>
          <p:nvPr/>
        </p:nvSpPr>
        <p:spPr>
          <a:xfrm>
            <a:off x="14601741" y="8299568"/>
            <a:ext cx="3797352" cy="9080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algn="ctr" defTabSz="1651000"/>
            <a:r>
              <a:rPr lang="en-US" sz="40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Runtimes</a:t>
            </a:r>
            <a:endParaRPr lang="en-CN" sz="4000" dirty="0">
              <a:solidFill>
                <a:schemeClr val="bg1"/>
              </a:solidFill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48" name="Rounded Rectangle 17">
            <a:extLst>
              <a:ext uri="{FF2B5EF4-FFF2-40B4-BE49-F238E27FC236}">
                <a16:creationId xmlns:a16="http://schemas.microsoft.com/office/drawing/2014/main" id="{76988AF7-3254-50CD-B462-DFB25005A503}"/>
              </a:ext>
            </a:extLst>
          </p:cNvPr>
          <p:cNvSpPr/>
          <p:nvPr/>
        </p:nvSpPr>
        <p:spPr>
          <a:xfrm>
            <a:off x="19155271" y="6881344"/>
            <a:ext cx="3797352" cy="9080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algn="ctr" defTabSz="1651000"/>
            <a:r>
              <a:rPr lang="en-CN" sz="40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Security</a:t>
            </a:r>
          </a:p>
        </p:txBody>
      </p:sp>
      <p:cxnSp>
        <p:nvCxnSpPr>
          <p:cNvPr id="49" name="Elbow Connector 27">
            <a:extLst>
              <a:ext uri="{FF2B5EF4-FFF2-40B4-BE49-F238E27FC236}">
                <a16:creationId xmlns:a16="http://schemas.microsoft.com/office/drawing/2014/main" id="{A6233432-7334-2798-35C6-17738737CA38}"/>
              </a:ext>
            </a:extLst>
          </p:cNvPr>
          <p:cNvCxnSpPr>
            <a:cxnSpLocks/>
            <a:stCxn id="48" idx="1"/>
            <a:endCxn id="45" idx="3"/>
          </p:cNvCxnSpPr>
          <p:nvPr/>
        </p:nvCxnSpPr>
        <p:spPr>
          <a:xfrm rot="10800000">
            <a:off x="18399093" y="5928893"/>
            <a:ext cx="756178" cy="1406476"/>
          </a:xfrm>
          <a:prstGeom prst="bentConnector3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57">
            <a:extLst>
              <a:ext uri="{FF2B5EF4-FFF2-40B4-BE49-F238E27FC236}">
                <a16:creationId xmlns:a16="http://schemas.microsoft.com/office/drawing/2014/main" id="{6A002749-D91C-AF2E-F8A5-5AB635EA762F}"/>
              </a:ext>
            </a:extLst>
          </p:cNvPr>
          <p:cNvCxnSpPr>
            <a:cxnSpLocks/>
            <a:stCxn id="48" idx="1"/>
            <a:endCxn id="47" idx="3"/>
          </p:cNvCxnSpPr>
          <p:nvPr/>
        </p:nvCxnSpPr>
        <p:spPr>
          <a:xfrm rot="10800000" flipV="1">
            <a:off x="18399093" y="7335369"/>
            <a:ext cx="756178" cy="1418224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60">
            <a:extLst>
              <a:ext uri="{FF2B5EF4-FFF2-40B4-BE49-F238E27FC236}">
                <a16:creationId xmlns:a16="http://schemas.microsoft.com/office/drawing/2014/main" id="{B9AFA334-AAB0-6F21-F3BF-9F93D631CEAE}"/>
              </a:ext>
            </a:extLst>
          </p:cNvPr>
          <p:cNvCxnSpPr>
            <a:cxnSpLocks/>
            <a:stCxn id="48" idx="1"/>
            <a:endCxn id="46" idx="3"/>
          </p:cNvCxnSpPr>
          <p:nvPr/>
        </p:nvCxnSpPr>
        <p:spPr>
          <a:xfrm rot="10800000" flipV="1">
            <a:off x="18399093" y="7335369"/>
            <a:ext cx="756178" cy="3744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8">
            <a:extLst>
              <a:ext uri="{FF2B5EF4-FFF2-40B4-BE49-F238E27FC236}">
                <a16:creationId xmlns:a16="http://schemas.microsoft.com/office/drawing/2014/main" id="{784926C4-129F-3128-6726-285186AAE888}"/>
              </a:ext>
            </a:extLst>
          </p:cNvPr>
          <p:cNvSpPr/>
          <p:nvPr/>
        </p:nvSpPr>
        <p:spPr>
          <a:xfrm>
            <a:off x="1458915" y="3115803"/>
            <a:ext cx="1843200" cy="860836"/>
          </a:xfrm>
          <a:prstGeom prst="rect">
            <a:avLst/>
          </a:prstGeom>
          <a:solidFill>
            <a:srgbClr val="0256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App</a:t>
            </a:r>
          </a:p>
          <a:p>
            <a:pPr algn="ctr"/>
            <a:r>
              <a:rPr lang="en-US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Config</a:t>
            </a:r>
          </a:p>
        </p:txBody>
      </p:sp>
      <p:sp>
        <p:nvSpPr>
          <p:cNvPr id="53" name="Rectangle 10">
            <a:extLst>
              <a:ext uri="{FF2B5EF4-FFF2-40B4-BE49-F238E27FC236}">
                <a16:creationId xmlns:a16="http://schemas.microsoft.com/office/drawing/2014/main" id="{93720AA3-79F8-2CC8-76E0-47AAB8E52D0E}"/>
              </a:ext>
            </a:extLst>
          </p:cNvPr>
          <p:cNvSpPr/>
          <p:nvPr/>
        </p:nvSpPr>
        <p:spPr>
          <a:xfrm>
            <a:off x="3361455" y="3105927"/>
            <a:ext cx="1843200" cy="860836"/>
          </a:xfrm>
          <a:prstGeom prst="rect">
            <a:avLst/>
          </a:prstGeom>
          <a:solidFill>
            <a:srgbClr val="0256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Policy</a:t>
            </a:r>
            <a:endParaRPr lang="en-CN" sz="20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54" name="Rectangle 11">
            <a:extLst>
              <a:ext uri="{FF2B5EF4-FFF2-40B4-BE49-F238E27FC236}">
                <a16:creationId xmlns:a16="http://schemas.microsoft.com/office/drawing/2014/main" id="{693C9BD1-4031-680C-6301-94F401D7D659}"/>
              </a:ext>
            </a:extLst>
          </p:cNvPr>
          <p:cNvSpPr/>
          <p:nvPr/>
        </p:nvSpPr>
        <p:spPr>
          <a:xfrm>
            <a:off x="5273741" y="3105927"/>
            <a:ext cx="1843200" cy="860836"/>
          </a:xfrm>
          <a:prstGeom prst="rect">
            <a:avLst/>
          </a:prstGeom>
          <a:solidFill>
            <a:srgbClr val="0256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Baseline</a:t>
            </a:r>
            <a:endParaRPr lang="en-CN" sz="20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55" name="Rectangle 23">
            <a:extLst>
              <a:ext uri="{FF2B5EF4-FFF2-40B4-BE49-F238E27FC236}">
                <a16:creationId xmlns:a16="http://schemas.microsoft.com/office/drawing/2014/main" id="{69971105-4E0C-14C1-3C25-C11D13BE5649}"/>
              </a:ext>
            </a:extLst>
          </p:cNvPr>
          <p:cNvSpPr/>
          <p:nvPr/>
        </p:nvSpPr>
        <p:spPr>
          <a:xfrm>
            <a:off x="7601287" y="3098220"/>
            <a:ext cx="1840500" cy="850830"/>
          </a:xfrm>
          <a:prstGeom prst="rect">
            <a:avLst/>
          </a:prstGeom>
          <a:solidFill>
            <a:srgbClr val="0256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Structure</a:t>
            </a:r>
            <a:r>
              <a:rPr lang="zh-CN" altLang="en-US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 </a:t>
            </a:r>
            <a:r>
              <a:rPr lang="en-US" altLang="zh-CN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Validation</a:t>
            </a:r>
            <a:endParaRPr lang="en-US" sz="20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56" name="Rectangle 36">
            <a:extLst>
              <a:ext uri="{FF2B5EF4-FFF2-40B4-BE49-F238E27FC236}">
                <a16:creationId xmlns:a16="http://schemas.microsoft.com/office/drawing/2014/main" id="{B4FE251B-13C8-9E8A-7D39-2E00A97BB21B}"/>
              </a:ext>
            </a:extLst>
          </p:cNvPr>
          <p:cNvSpPr/>
          <p:nvPr/>
        </p:nvSpPr>
        <p:spPr>
          <a:xfrm>
            <a:off x="11451673" y="3079942"/>
            <a:ext cx="1840500" cy="850830"/>
          </a:xfrm>
          <a:prstGeom prst="rect">
            <a:avLst/>
          </a:prstGeom>
          <a:solidFill>
            <a:srgbClr val="0256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Impact</a:t>
            </a:r>
          </a:p>
          <a:p>
            <a:pPr algn="ctr"/>
            <a:r>
              <a:rPr lang="en-US" altLang="zh-CN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Analysis</a:t>
            </a:r>
          </a:p>
        </p:txBody>
      </p:sp>
      <p:sp>
        <p:nvSpPr>
          <p:cNvPr id="57" name="Rectangle 37">
            <a:extLst>
              <a:ext uri="{FF2B5EF4-FFF2-40B4-BE49-F238E27FC236}">
                <a16:creationId xmlns:a16="http://schemas.microsoft.com/office/drawing/2014/main" id="{60AE9643-2322-A777-D204-13BF6C1863F2}"/>
              </a:ext>
            </a:extLst>
          </p:cNvPr>
          <p:cNvSpPr/>
          <p:nvPr/>
        </p:nvSpPr>
        <p:spPr>
          <a:xfrm>
            <a:off x="9524853" y="3098220"/>
            <a:ext cx="1840500" cy="850830"/>
          </a:xfrm>
          <a:prstGeom prst="rect">
            <a:avLst/>
          </a:prstGeom>
          <a:solidFill>
            <a:srgbClr val="0256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UT</a:t>
            </a:r>
            <a:endParaRPr lang="en-US" sz="20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58" name="Rectangle 58">
            <a:extLst>
              <a:ext uri="{FF2B5EF4-FFF2-40B4-BE49-F238E27FC236}">
                <a16:creationId xmlns:a16="http://schemas.microsoft.com/office/drawing/2014/main" id="{28339FC7-4EAA-34A2-1B57-4DB0404DCFDF}"/>
              </a:ext>
            </a:extLst>
          </p:cNvPr>
          <p:cNvSpPr/>
          <p:nvPr/>
        </p:nvSpPr>
        <p:spPr>
          <a:xfrm>
            <a:off x="1355529" y="2719661"/>
            <a:ext cx="5875560" cy="1356616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1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59" name="TextBox 59">
            <a:extLst>
              <a:ext uri="{FF2B5EF4-FFF2-40B4-BE49-F238E27FC236}">
                <a16:creationId xmlns:a16="http://schemas.microsoft.com/office/drawing/2014/main" id="{9AED372C-FB25-1EC3-81DC-6E55489973E8}"/>
              </a:ext>
            </a:extLst>
          </p:cNvPr>
          <p:cNvSpPr txBox="1"/>
          <p:nvPr/>
        </p:nvSpPr>
        <p:spPr>
          <a:xfrm>
            <a:off x="1333845" y="2658447"/>
            <a:ext cx="193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Kusion</a:t>
            </a:r>
            <a:r>
              <a:rPr lang="zh-CN" altLang="en-US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 </a:t>
            </a:r>
            <a:r>
              <a:rPr lang="en-US" altLang="zh-CN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Model</a:t>
            </a:r>
            <a:endParaRPr lang="en-CN" sz="21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60" name="Rectangle 61">
            <a:extLst>
              <a:ext uri="{FF2B5EF4-FFF2-40B4-BE49-F238E27FC236}">
                <a16:creationId xmlns:a16="http://schemas.microsoft.com/office/drawing/2014/main" id="{C08B92D2-B4F2-979A-657C-6DF638B748B2}"/>
              </a:ext>
            </a:extLst>
          </p:cNvPr>
          <p:cNvSpPr/>
          <p:nvPr/>
        </p:nvSpPr>
        <p:spPr>
          <a:xfrm>
            <a:off x="7464355" y="2728635"/>
            <a:ext cx="5958416" cy="1325292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1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61" name="TextBox 62">
            <a:extLst>
              <a:ext uri="{FF2B5EF4-FFF2-40B4-BE49-F238E27FC236}">
                <a16:creationId xmlns:a16="http://schemas.microsoft.com/office/drawing/2014/main" id="{09F24368-2F5F-51B7-16D6-39A12BC562E2}"/>
              </a:ext>
            </a:extLst>
          </p:cNvPr>
          <p:cNvSpPr txBox="1"/>
          <p:nvPr/>
        </p:nvSpPr>
        <p:spPr>
          <a:xfrm>
            <a:off x="7394550" y="2667207"/>
            <a:ext cx="1461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Toolbox</a:t>
            </a:r>
            <a:endParaRPr lang="en-CN" sz="18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62" name="矩形 27">
            <a:extLst>
              <a:ext uri="{FF2B5EF4-FFF2-40B4-BE49-F238E27FC236}">
                <a16:creationId xmlns:a16="http://schemas.microsoft.com/office/drawing/2014/main" id="{D4DFC8CF-9B87-7AF6-69CA-4A3405345FA6}"/>
              </a:ext>
            </a:extLst>
          </p:cNvPr>
          <p:cNvSpPr/>
          <p:nvPr/>
        </p:nvSpPr>
        <p:spPr>
          <a:xfrm>
            <a:off x="5263990" y="7789394"/>
            <a:ext cx="8337422" cy="988110"/>
          </a:xfrm>
          <a:prstGeom prst="rect">
            <a:avLst/>
          </a:prstGeom>
          <a:noFill/>
          <a:ln w="12700" cap="flat">
            <a:solidFill>
              <a:srgbClr val="3E6EC2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noAutofit/>
          </a:bodyPr>
          <a:lstStyle/>
          <a:p>
            <a:pPr algn="ctr" defTabSz="1651000"/>
            <a:endParaRPr lang="zh-CN" altLang="en-US" sz="640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63" name="矩形 22">
            <a:extLst>
              <a:ext uri="{FF2B5EF4-FFF2-40B4-BE49-F238E27FC236}">
                <a16:creationId xmlns:a16="http://schemas.microsoft.com/office/drawing/2014/main" id="{4C00C1B2-21CE-9E40-E508-06BE2B37E91D}"/>
              </a:ext>
            </a:extLst>
          </p:cNvPr>
          <p:cNvSpPr/>
          <p:nvPr/>
        </p:nvSpPr>
        <p:spPr>
          <a:xfrm>
            <a:off x="5435814" y="7945016"/>
            <a:ext cx="1842354" cy="759182"/>
          </a:xfrm>
          <a:prstGeom prst="rect">
            <a:avLst/>
          </a:prstGeom>
          <a:solidFill>
            <a:srgbClr val="00B1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algn="ctr" defTabSz="1651000"/>
            <a:r>
              <a:rPr lang="en-US" altLang="zh-CN" sz="18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Multi-Cluster</a:t>
            </a:r>
          </a:p>
          <a:p>
            <a:pPr algn="ctr" defTabSz="1651000"/>
            <a:r>
              <a:rPr lang="en-US" altLang="zh-CN" sz="18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Gateway</a:t>
            </a:r>
            <a:endParaRPr lang="zh-CN" altLang="en-US" sz="18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64" name="矩形 25">
            <a:extLst>
              <a:ext uri="{FF2B5EF4-FFF2-40B4-BE49-F238E27FC236}">
                <a16:creationId xmlns:a16="http://schemas.microsoft.com/office/drawing/2014/main" id="{85E87C8D-85E0-DF41-4F7E-09CFE386375E}"/>
              </a:ext>
            </a:extLst>
          </p:cNvPr>
          <p:cNvSpPr/>
          <p:nvPr/>
        </p:nvSpPr>
        <p:spPr>
          <a:xfrm>
            <a:off x="8470664" y="7945016"/>
            <a:ext cx="1842354" cy="759182"/>
          </a:xfrm>
          <a:prstGeom prst="rect">
            <a:avLst/>
          </a:prstGeom>
          <a:solidFill>
            <a:srgbClr val="00B1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algn="ctr" defTabSz="1651000"/>
            <a:r>
              <a:rPr lang="en-US" altLang="zh-CN" sz="18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Resource</a:t>
            </a:r>
          </a:p>
          <a:p>
            <a:pPr algn="ctr" defTabSz="1651000"/>
            <a:r>
              <a:rPr lang="en-US" altLang="zh-CN" sz="18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Insight</a:t>
            </a:r>
            <a:endParaRPr lang="zh-CN" altLang="en-US" sz="18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65" name="矩形 34">
            <a:extLst>
              <a:ext uri="{FF2B5EF4-FFF2-40B4-BE49-F238E27FC236}">
                <a16:creationId xmlns:a16="http://schemas.microsoft.com/office/drawing/2014/main" id="{88D6B279-8E9A-EB1C-9225-D431A99C1DF7}"/>
              </a:ext>
            </a:extLst>
          </p:cNvPr>
          <p:cNvSpPr/>
          <p:nvPr/>
        </p:nvSpPr>
        <p:spPr>
          <a:xfrm>
            <a:off x="11557767" y="7924440"/>
            <a:ext cx="1880432" cy="759182"/>
          </a:xfrm>
          <a:prstGeom prst="rect">
            <a:avLst/>
          </a:prstGeom>
          <a:solidFill>
            <a:srgbClr val="00B1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algn="ctr" defTabSz="1651000"/>
            <a:r>
              <a:rPr lang="en-US" altLang="zh-CN" sz="18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Cross-Cluster</a:t>
            </a:r>
          </a:p>
          <a:p>
            <a:pPr algn="ctr" defTabSz="1651000"/>
            <a:r>
              <a:rPr lang="en-US" altLang="zh-CN" sz="18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Rollout</a:t>
            </a:r>
            <a:endParaRPr lang="zh-CN" altLang="en-US" sz="18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66" name="矩形 38">
            <a:extLst>
              <a:ext uri="{FF2B5EF4-FFF2-40B4-BE49-F238E27FC236}">
                <a16:creationId xmlns:a16="http://schemas.microsoft.com/office/drawing/2014/main" id="{1DA7D3B4-2199-4B11-43BE-2B72EC202412}"/>
              </a:ext>
            </a:extLst>
          </p:cNvPr>
          <p:cNvSpPr/>
          <p:nvPr/>
        </p:nvSpPr>
        <p:spPr>
          <a:xfrm>
            <a:off x="5402086" y="8994139"/>
            <a:ext cx="8162478" cy="1280736"/>
          </a:xfrm>
          <a:prstGeom prst="rect">
            <a:avLst/>
          </a:prstGeom>
          <a:noFill/>
          <a:ln w="12700" cap="flat">
            <a:solidFill>
              <a:srgbClr val="3E6EC2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noAutofit/>
          </a:bodyPr>
          <a:lstStyle/>
          <a:p>
            <a:pPr algn="ctr" defTabSz="1651000"/>
            <a:endParaRPr lang="zh-CN" altLang="en-US" sz="160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67" name="矩形 41">
            <a:extLst>
              <a:ext uri="{FF2B5EF4-FFF2-40B4-BE49-F238E27FC236}">
                <a16:creationId xmlns:a16="http://schemas.microsoft.com/office/drawing/2014/main" id="{26007EFC-F235-5745-4F9A-A87503F10E1A}"/>
              </a:ext>
            </a:extLst>
          </p:cNvPr>
          <p:cNvSpPr/>
          <p:nvPr/>
        </p:nvSpPr>
        <p:spPr>
          <a:xfrm>
            <a:off x="7593124" y="9367766"/>
            <a:ext cx="1613978" cy="759182"/>
          </a:xfrm>
          <a:prstGeom prst="rect">
            <a:avLst/>
          </a:prstGeom>
          <a:solidFill>
            <a:srgbClr val="00B1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algn="ctr" defTabSz="1651000"/>
            <a:r>
              <a:rPr lang="en-US" altLang="zh-CN" sz="18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Risk</a:t>
            </a:r>
          </a:p>
          <a:p>
            <a:pPr algn="ctr" defTabSz="1651000"/>
            <a:r>
              <a:rPr lang="en-US" altLang="zh-CN" sz="18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Control</a:t>
            </a:r>
          </a:p>
        </p:txBody>
      </p:sp>
      <p:sp>
        <p:nvSpPr>
          <p:cNvPr id="68" name="文本框 46">
            <a:extLst>
              <a:ext uri="{FF2B5EF4-FFF2-40B4-BE49-F238E27FC236}">
                <a16:creationId xmlns:a16="http://schemas.microsoft.com/office/drawing/2014/main" id="{CD04238D-4479-6B18-FDDF-DEA9A5301EDA}"/>
              </a:ext>
            </a:extLst>
          </p:cNvPr>
          <p:cNvSpPr txBox="1"/>
          <p:nvPr/>
        </p:nvSpPr>
        <p:spPr>
          <a:xfrm>
            <a:off x="5124060" y="8932608"/>
            <a:ext cx="1937060" cy="5129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algn="ctr" defTabSz="1651000"/>
            <a:r>
              <a:rPr lang="en-US" altLang="zh-CN" sz="2000" dirty="0">
                <a:solidFill>
                  <a:schemeClr val="tx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Local K8s</a:t>
            </a:r>
            <a:endParaRPr lang="zh-CN" altLang="en-US" sz="2000" dirty="0">
              <a:solidFill>
                <a:schemeClr val="tx1"/>
              </a:solidFill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69" name="矩形 2">
            <a:extLst>
              <a:ext uri="{FF2B5EF4-FFF2-40B4-BE49-F238E27FC236}">
                <a16:creationId xmlns:a16="http://schemas.microsoft.com/office/drawing/2014/main" id="{93947DEE-2A99-ABC1-9BE4-C138B5FE2184}"/>
              </a:ext>
            </a:extLst>
          </p:cNvPr>
          <p:cNvSpPr/>
          <p:nvPr/>
        </p:nvSpPr>
        <p:spPr>
          <a:xfrm>
            <a:off x="11748031" y="9367764"/>
            <a:ext cx="1616656" cy="759182"/>
          </a:xfrm>
          <a:prstGeom prst="rect">
            <a:avLst/>
          </a:prstGeom>
          <a:solidFill>
            <a:srgbClr val="00B1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algn="ctr" defTabSz="1651000"/>
            <a:r>
              <a:rPr lang="en-US" altLang="zh-CN" sz="18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Operator</a:t>
            </a:r>
          </a:p>
          <a:p>
            <a:pPr algn="ctr" defTabSz="1651000"/>
            <a:r>
              <a:rPr lang="en-US" altLang="zh-CN" sz="18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Canary</a:t>
            </a:r>
          </a:p>
        </p:txBody>
      </p:sp>
      <p:sp>
        <p:nvSpPr>
          <p:cNvPr id="70" name="矩形 5">
            <a:extLst>
              <a:ext uri="{FF2B5EF4-FFF2-40B4-BE49-F238E27FC236}">
                <a16:creationId xmlns:a16="http://schemas.microsoft.com/office/drawing/2014/main" id="{9EE64357-853F-F573-913C-697BFF06D3F4}"/>
              </a:ext>
            </a:extLst>
          </p:cNvPr>
          <p:cNvSpPr/>
          <p:nvPr/>
        </p:nvSpPr>
        <p:spPr>
          <a:xfrm>
            <a:off x="9648385" y="9356373"/>
            <a:ext cx="1658360" cy="759180"/>
          </a:xfrm>
          <a:prstGeom prst="rect">
            <a:avLst/>
          </a:prstGeom>
          <a:solidFill>
            <a:srgbClr val="00B1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noAutofit/>
          </a:bodyPr>
          <a:lstStyle/>
          <a:p>
            <a:pPr algn="ctr" defTabSz="1651000"/>
            <a:r>
              <a:rPr lang="en-US" altLang="zh-CN" sz="18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Observability</a:t>
            </a:r>
          </a:p>
        </p:txBody>
      </p:sp>
      <p:sp>
        <p:nvSpPr>
          <p:cNvPr id="71" name="TextBox 1056">
            <a:extLst>
              <a:ext uri="{FF2B5EF4-FFF2-40B4-BE49-F238E27FC236}">
                <a16:creationId xmlns:a16="http://schemas.microsoft.com/office/drawing/2014/main" id="{A4B3889E-36CD-7ABB-E61B-F9E075485746}"/>
              </a:ext>
            </a:extLst>
          </p:cNvPr>
          <p:cNvSpPr txBox="1"/>
          <p:nvPr/>
        </p:nvSpPr>
        <p:spPr>
          <a:xfrm>
            <a:off x="5768707" y="7174058"/>
            <a:ext cx="19046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2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Multi</a:t>
            </a:r>
            <a:r>
              <a:rPr lang="en-US" altLang="zh-CN" sz="22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-cluster</a:t>
            </a:r>
            <a:endParaRPr lang="en-CN" sz="22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72" name="矩形 51">
            <a:extLst>
              <a:ext uri="{FF2B5EF4-FFF2-40B4-BE49-F238E27FC236}">
                <a16:creationId xmlns:a16="http://schemas.microsoft.com/office/drawing/2014/main" id="{D98BD04D-8338-A220-D6E8-B40EDAB2E048}"/>
              </a:ext>
            </a:extLst>
          </p:cNvPr>
          <p:cNvSpPr/>
          <p:nvPr/>
        </p:nvSpPr>
        <p:spPr>
          <a:xfrm>
            <a:off x="5648475" y="9384294"/>
            <a:ext cx="1503364" cy="759182"/>
          </a:xfrm>
          <a:prstGeom prst="rect">
            <a:avLst/>
          </a:prstGeom>
          <a:solidFill>
            <a:srgbClr val="00B1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algn="ctr" defTabSz="1651000"/>
            <a:r>
              <a:rPr lang="en-US" altLang="zh-CN" sz="18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Pod</a:t>
            </a:r>
          </a:p>
          <a:p>
            <a:pPr algn="ctr" defTabSz="1651000"/>
            <a:r>
              <a:rPr lang="en-US" altLang="zh-CN" sz="18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Operation</a:t>
            </a:r>
          </a:p>
        </p:txBody>
      </p:sp>
      <p:pic>
        <p:nvPicPr>
          <p:cNvPr id="73" name="Picture 4" descr="vCloud Director Embraces Terraform - VMware Cloud Provider Blog">
            <a:extLst>
              <a:ext uri="{FF2B5EF4-FFF2-40B4-BE49-F238E27FC236}">
                <a16:creationId xmlns:a16="http://schemas.microsoft.com/office/drawing/2014/main" id="{3DE14A61-7626-BB7F-2148-7998289CF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93" y="8247981"/>
            <a:ext cx="950484" cy="7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28">
            <a:extLst>
              <a:ext uri="{FF2B5EF4-FFF2-40B4-BE49-F238E27FC236}">
                <a16:creationId xmlns:a16="http://schemas.microsoft.com/office/drawing/2014/main" id="{F669E5F4-E001-7D79-8D96-6BD9A4B21B2A}"/>
              </a:ext>
            </a:extLst>
          </p:cNvPr>
          <p:cNvSpPr/>
          <p:nvPr/>
        </p:nvSpPr>
        <p:spPr>
          <a:xfrm>
            <a:off x="3173663" y="7132401"/>
            <a:ext cx="1828800" cy="3501828"/>
          </a:xfrm>
          <a:prstGeom prst="rect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1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75" name="文本框 21">
            <a:extLst>
              <a:ext uri="{FF2B5EF4-FFF2-40B4-BE49-F238E27FC236}">
                <a16:creationId xmlns:a16="http://schemas.microsoft.com/office/drawing/2014/main" id="{F52538FD-681E-4489-5029-8103B115BB0A}"/>
              </a:ext>
            </a:extLst>
          </p:cNvPr>
          <p:cNvSpPr txBox="1"/>
          <p:nvPr/>
        </p:nvSpPr>
        <p:spPr>
          <a:xfrm>
            <a:off x="3281915" y="7276689"/>
            <a:ext cx="1600088" cy="5437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algn="ctr" defTabSz="1651000"/>
            <a:r>
              <a:rPr lang="en-US" altLang="zh-CN" sz="22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On-Prem</a:t>
            </a:r>
            <a:endParaRPr lang="zh-CN" altLang="en-US" sz="22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76" name="矩形 5">
            <a:extLst>
              <a:ext uri="{FF2B5EF4-FFF2-40B4-BE49-F238E27FC236}">
                <a16:creationId xmlns:a16="http://schemas.microsoft.com/office/drawing/2014/main" id="{B3AF4C72-64FC-7B19-C306-FF1812F56B9D}"/>
              </a:ext>
            </a:extLst>
          </p:cNvPr>
          <p:cNvSpPr/>
          <p:nvPr/>
        </p:nvSpPr>
        <p:spPr>
          <a:xfrm>
            <a:off x="3264313" y="9080631"/>
            <a:ext cx="1649804" cy="713112"/>
          </a:xfrm>
          <a:prstGeom prst="rect">
            <a:avLst/>
          </a:prstGeom>
          <a:solidFill>
            <a:srgbClr val="8D8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On-Prem</a:t>
            </a:r>
            <a:r>
              <a:rPr lang="zh-CN" altLang="en-US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 </a:t>
            </a:r>
            <a:r>
              <a:rPr lang="en-US" altLang="zh-CN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Runtime</a:t>
            </a:r>
            <a:endParaRPr lang="zh-CN" altLang="en-US" sz="20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pic>
        <p:nvPicPr>
          <p:cNvPr id="77" name="Picture 4" descr="Corporate Cyber Security? On cloud vs on Premise - Esprinet">
            <a:extLst>
              <a:ext uri="{FF2B5EF4-FFF2-40B4-BE49-F238E27FC236}">
                <a16:creationId xmlns:a16="http://schemas.microsoft.com/office/drawing/2014/main" id="{E6D61171-8F93-25D5-264B-39F1136B7D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90"/>
          <a:stretch/>
        </p:blipFill>
        <p:spPr bwMode="auto">
          <a:xfrm>
            <a:off x="3431438" y="8135145"/>
            <a:ext cx="1284214" cy="9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 descr="Amazon Web Services Logo, symbol, meaning, history, PNG, brand">
            <a:extLst>
              <a:ext uri="{FF2B5EF4-FFF2-40B4-BE49-F238E27FC236}">
                <a16:creationId xmlns:a16="http://schemas.microsoft.com/office/drawing/2014/main" id="{38EC673B-D98A-627D-C4C2-93AC0F7A0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161" y="11010245"/>
            <a:ext cx="1578903" cy="88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标题 3">
            <a:extLst>
              <a:ext uri="{FF2B5EF4-FFF2-40B4-BE49-F238E27FC236}">
                <a16:creationId xmlns:a16="http://schemas.microsoft.com/office/drawing/2014/main" id="{9288717E-58AF-A902-4344-B745DAC1B3EC}"/>
              </a:ext>
            </a:extLst>
          </p:cNvPr>
          <p:cNvSpPr txBox="1"/>
          <p:nvPr/>
        </p:nvSpPr>
        <p:spPr>
          <a:xfrm>
            <a:off x="913636" y="502703"/>
            <a:ext cx="10414764" cy="1479100"/>
          </a:xfrm>
          <a:prstGeom prst="rect">
            <a:avLst/>
          </a:prstGeom>
        </p:spPr>
        <p:txBody>
          <a:bodyPr vert="horz" lIns="182868" tIns="91434" rIns="182868" bIns="91434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96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KusionStack</a:t>
            </a:r>
            <a:r>
              <a:rPr lang="zh-CN" altLang="en-US" sz="96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架构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右箭头 332">
            <a:extLst>
              <a:ext uri="{FF2B5EF4-FFF2-40B4-BE49-F238E27FC236}">
                <a16:creationId xmlns:a16="http://schemas.microsoft.com/office/drawing/2014/main" id="{54D3337C-FAA4-F136-C4B7-D6400DBF4651}"/>
              </a:ext>
            </a:extLst>
          </p:cNvPr>
          <p:cNvSpPr/>
          <p:nvPr/>
        </p:nvSpPr>
        <p:spPr>
          <a:xfrm>
            <a:off x="1111130" y="11485605"/>
            <a:ext cx="22078903" cy="2230395"/>
          </a:xfrm>
          <a:prstGeom prst="rightArrow">
            <a:avLst/>
          </a:prstGeom>
          <a:solidFill>
            <a:srgbClr val="BFE0FE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defTabSz="1651000"/>
            <a:endParaRPr lang="zh-CN" altLang="en-US" sz="640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grpSp>
        <p:nvGrpSpPr>
          <p:cNvPr id="4" name="组合 310">
            <a:extLst>
              <a:ext uri="{FF2B5EF4-FFF2-40B4-BE49-F238E27FC236}">
                <a16:creationId xmlns:a16="http://schemas.microsoft.com/office/drawing/2014/main" id="{97754253-D7E3-A53F-880C-7A527FA5988F}"/>
              </a:ext>
            </a:extLst>
          </p:cNvPr>
          <p:cNvGrpSpPr/>
          <p:nvPr/>
        </p:nvGrpSpPr>
        <p:grpSpPr>
          <a:xfrm>
            <a:off x="3042815" y="11786508"/>
            <a:ext cx="4265066" cy="1590231"/>
            <a:chOff x="3967030" y="2827633"/>
            <a:chExt cx="2141269" cy="576451"/>
          </a:xfrm>
        </p:grpSpPr>
        <p:sp>
          <p:nvSpPr>
            <p:cNvPr id="5" name="矩形 311">
              <a:extLst>
                <a:ext uri="{FF2B5EF4-FFF2-40B4-BE49-F238E27FC236}">
                  <a16:creationId xmlns:a16="http://schemas.microsoft.com/office/drawing/2014/main" id="{A1E4863C-E87B-E4A0-A225-90B9034DD4D6}"/>
                </a:ext>
              </a:extLst>
            </p:cNvPr>
            <p:cNvSpPr/>
            <p:nvPr/>
          </p:nvSpPr>
          <p:spPr>
            <a:xfrm>
              <a:off x="3972186" y="3003415"/>
              <a:ext cx="2103925" cy="399218"/>
            </a:xfrm>
            <a:prstGeom prst="rect">
              <a:avLst/>
            </a:prstGeom>
            <a:solidFill>
              <a:srgbClr val="DCDEE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1600" tIns="101600" rIns="101600" bIns="101600" numCol="1" spcCol="38100" rtlCol="0" anchor="ctr">
              <a:noAutofit/>
            </a:bodyPr>
            <a:lstStyle/>
            <a:p>
              <a:pPr defTabSz="1651000"/>
              <a:endParaRPr lang="zh-CN" altLang="en-US" sz="64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endParaRPr>
            </a:p>
          </p:txBody>
        </p:sp>
        <p:sp>
          <p:nvSpPr>
            <p:cNvPr id="6" name="矩形 312">
              <a:extLst>
                <a:ext uri="{FF2B5EF4-FFF2-40B4-BE49-F238E27FC236}">
                  <a16:creationId xmlns:a16="http://schemas.microsoft.com/office/drawing/2014/main" id="{37D2FBCA-9C5B-C365-B7B6-05B4F58C2C60}"/>
                </a:ext>
              </a:extLst>
            </p:cNvPr>
            <p:cNvSpPr/>
            <p:nvPr/>
          </p:nvSpPr>
          <p:spPr>
            <a:xfrm>
              <a:off x="3967032" y="3073635"/>
              <a:ext cx="1121005" cy="328998"/>
            </a:xfrm>
            <a:prstGeom prst="rect">
              <a:avLst/>
            </a:prstGeom>
            <a:solidFill>
              <a:srgbClr val="00B0F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1600" tIns="101600" rIns="101600" bIns="101600" numCol="1" spcCol="38100" rtlCol="0" anchor="ctr">
              <a:noAutofit/>
            </a:bodyPr>
            <a:lstStyle/>
            <a:p>
              <a:pPr defTabSz="1651000"/>
              <a:r>
                <a:rPr lang="zh-CN" altLang="en-US" sz="2000" dirty="0">
                  <a:solidFill>
                    <a:schemeClr val="bg1"/>
                  </a:solidFill>
                  <a:latin typeface="Alibaba PuHuiTi 2.0 55 Regular" pitchFamily="18" charset="-122"/>
                  <a:ea typeface="Alibaba PuHuiTi 2.0 55 Regular" pitchFamily="18" charset="-122"/>
                  <a:cs typeface="Alibaba PuHuiTi 2.0 55 Regular" pitchFamily="18" charset="-122"/>
                </a:rPr>
                <a:t>编码</a:t>
              </a:r>
            </a:p>
          </p:txBody>
        </p:sp>
        <p:sp>
          <p:nvSpPr>
            <p:cNvPr id="7" name="矩形 314">
              <a:extLst>
                <a:ext uri="{FF2B5EF4-FFF2-40B4-BE49-F238E27FC236}">
                  <a16:creationId xmlns:a16="http://schemas.microsoft.com/office/drawing/2014/main" id="{1FDD7A53-CE21-FFC4-AF54-D12E178D7AF2}"/>
                </a:ext>
              </a:extLst>
            </p:cNvPr>
            <p:cNvSpPr/>
            <p:nvPr/>
          </p:nvSpPr>
          <p:spPr>
            <a:xfrm>
              <a:off x="5060438" y="3063235"/>
              <a:ext cx="1047861" cy="340849"/>
            </a:xfrm>
            <a:prstGeom prst="rect">
              <a:avLst/>
            </a:prstGeom>
            <a:solidFill>
              <a:srgbClr val="00B0F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1600" tIns="101600" rIns="101600" bIns="101600" numCol="1" spcCol="38100" rtlCol="0" anchor="ctr">
              <a:noAutofit/>
            </a:bodyPr>
            <a:lstStyle/>
            <a:p>
              <a:pPr defTabSz="1651000"/>
              <a:r>
                <a:rPr lang="en-US" altLang="zh-CN" sz="2000" dirty="0">
                  <a:solidFill>
                    <a:schemeClr val="bg1"/>
                  </a:solidFill>
                  <a:latin typeface="Alibaba PuHuiTi 2.0 55 Regular" pitchFamily="18" charset="-122"/>
                  <a:ea typeface="Alibaba PuHuiTi 2.0 55 Regular" pitchFamily="18" charset="-122"/>
                  <a:cs typeface="Alibaba PuHuiTi 2.0 55 Regular" pitchFamily="18" charset="-122"/>
                </a:rPr>
                <a:t>Code</a:t>
              </a:r>
              <a:r>
                <a:rPr lang="zh-CN" altLang="en-US" sz="2000" dirty="0">
                  <a:solidFill>
                    <a:schemeClr val="bg1"/>
                  </a:solidFill>
                  <a:latin typeface="Alibaba PuHuiTi 2.0 55 Regular" pitchFamily="18" charset="-122"/>
                  <a:ea typeface="Alibaba PuHuiTi 2.0 55 Regular" pitchFamily="18" charset="-122"/>
                  <a:cs typeface="Alibaba PuHuiTi 2.0 55 Regular" pitchFamily="18" charset="-122"/>
                </a:rPr>
                <a:t> </a:t>
              </a:r>
              <a:r>
                <a:rPr lang="en-US" altLang="zh-CN" sz="2000" dirty="0">
                  <a:solidFill>
                    <a:schemeClr val="bg1"/>
                  </a:solidFill>
                  <a:latin typeface="Alibaba PuHuiTi 2.0 55 Regular" pitchFamily="18" charset="-122"/>
                  <a:ea typeface="Alibaba PuHuiTi 2.0 55 Regular" pitchFamily="18" charset="-122"/>
                  <a:cs typeface="Alibaba PuHuiTi 2.0 55 Regular" pitchFamily="18" charset="-122"/>
                </a:rPr>
                <a:t>Review</a:t>
              </a:r>
              <a:endParaRPr lang="zh-CN" altLang="en-US" sz="20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endParaRPr>
            </a:p>
          </p:txBody>
        </p:sp>
        <p:sp>
          <p:nvSpPr>
            <p:cNvPr id="8" name="矩形 313">
              <a:extLst>
                <a:ext uri="{FF2B5EF4-FFF2-40B4-BE49-F238E27FC236}">
                  <a16:creationId xmlns:a16="http://schemas.microsoft.com/office/drawing/2014/main" id="{A3EB2AD0-17FC-B36C-5DEF-A19C52F24C36}"/>
                </a:ext>
              </a:extLst>
            </p:cNvPr>
            <p:cNvSpPr/>
            <p:nvPr/>
          </p:nvSpPr>
          <p:spPr>
            <a:xfrm>
              <a:off x="3967030" y="2827633"/>
              <a:ext cx="2141268" cy="246002"/>
            </a:xfrm>
            <a:prstGeom prst="rect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1600" tIns="101600" rIns="101600" bIns="101600" numCol="1" spcCol="38100" rtlCol="0" anchor="ctr">
              <a:noAutofit/>
            </a:bodyPr>
            <a:lstStyle/>
            <a:p>
              <a:pPr defTabSz="1651000"/>
              <a:r>
                <a:rPr lang="en-US" altLang="zh-CN" sz="2400" dirty="0">
                  <a:latin typeface="Alibaba PuHuiTi 2.0 55 Regular" pitchFamily="18" charset="-122"/>
                  <a:ea typeface="Alibaba PuHuiTi 2.0 55 Regular" pitchFamily="18" charset="-122"/>
                  <a:cs typeface="Alibaba PuHuiTi 2.0 55 Regular" pitchFamily="18" charset="-122"/>
                </a:rPr>
                <a:t>Coding</a:t>
              </a:r>
              <a:r>
                <a:rPr lang="zh-CN" altLang="en-US" sz="2400" dirty="0">
                  <a:latin typeface="Alibaba PuHuiTi 2.0 55 Regular" pitchFamily="18" charset="-122"/>
                  <a:ea typeface="Alibaba PuHuiTi 2.0 55 Regular" pitchFamily="18" charset="-122"/>
                  <a:cs typeface="Alibaba PuHuiTi 2.0 55 Regular" pitchFamily="18" charset="-122"/>
                </a:rPr>
                <a:t>（编码）</a:t>
              </a:r>
            </a:p>
          </p:txBody>
        </p:sp>
      </p:grpSp>
      <p:grpSp>
        <p:nvGrpSpPr>
          <p:cNvPr id="9" name="Group 3">
            <a:extLst>
              <a:ext uri="{FF2B5EF4-FFF2-40B4-BE49-F238E27FC236}">
                <a16:creationId xmlns:a16="http://schemas.microsoft.com/office/drawing/2014/main" id="{2ED0562F-7699-DDA8-8321-97CCE4246A53}"/>
              </a:ext>
            </a:extLst>
          </p:cNvPr>
          <p:cNvGrpSpPr/>
          <p:nvPr/>
        </p:nvGrpSpPr>
        <p:grpSpPr>
          <a:xfrm>
            <a:off x="16094406" y="11792203"/>
            <a:ext cx="5819113" cy="1685269"/>
            <a:chOff x="7118132" y="5722355"/>
            <a:chExt cx="2980647" cy="893120"/>
          </a:xfrm>
        </p:grpSpPr>
        <p:sp>
          <p:nvSpPr>
            <p:cNvPr id="10" name="矩形 318">
              <a:extLst>
                <a:ext uri="{FF2B5EF4-FFF2-40B4-BE49-F238E27FC236}">
                  <a16:creationId xmlns:a16="http://schemas.microsoft.com/office/drawing/2014/main" id="{68459672-6C75-CE6A-8E29-E529873CFB84}"/>
                </a:ext>
              </a:extLst>
            </p:cNvPr>
            <p:cNvSpPr/>
            <p:nvPr/>
          </p:nvSpPr>
          <p:spPr>
            <a:xfrm>
              <a:off x="7119174" y="5855835"/>
              <a:ext cx="2979605" cy="759640"/>
            </a:xfrm>
            <a:prstGeom prst="rect">
              <a:avLst/>
            </a:prstGeom>
            <a:solidFill>
              <a:srgbClr val="DCDEE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1600" tIns="101600" rIns="101600" bIns="101600" numCol="1" spcCol="38100" rtlCol="0" anchor="ctr">
              <a:noAutofit/>
            </a:bodyPr>
            <a:lstStyle/>
            <a:p>
              <a:pPr defTabSz="1651000"/>
              <a:endParaRPr lang="zh-CN" altLang="en-US" sz="64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endParaRPr>
            </a:p>
          </p:txBody>
        </p:sp>
        <p:sp>
          <p:nvSpPr>
            <p:cNvPr id="11" name="矩形 327">
              <a:extLst>
                <a:ext uri="{FF2B5EF4-FFF2-40B4-BE49-F238E27FC236}">
                  <a16:creationId xmlns:a16="http://schemas.microsoft.com/office/drawing/2014/main" id="{0FC2982B-377A-9824-C86F-069A987313C1}"/>
                </a:ext>
              </a:extLst>
            </p:cNvPr>
            <p:cNvSpPr/>
            <p:nvPr/>
          </p:nvSpPr>
          <p:spPr>
            <a:xfrm>
              <a:off x="7118132" y="5990369"/>
              <a:ext cx="1046526" cy="605733"/>
            </a:xfrm>
            <a:prstGeom prst="rect">
              <a:avLst/>
            </a:prstGeom>
            <a:solidFill>
              <a:srgbClr val="00B0F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1600" tIns="101600" rIns="101600" bIns="101600" numCol="1" spcCol="38100" rtlCol="0" anchor="ctr">
              <a:noAutofit/>
            </a:bodyPr>
            <a:lstStyle/>
            <a:p>
              <a:pPr defTabSz="1651000"/>
              <a:r>
                <a:rPr lang="en-US" altLang="zh-CN" sz="2000" dirty="0">
                  <a:solidFill>
                    <a:schemeClr val="bg1"/>
                  </a:solidFill>
                  <a:latin typeface="Alibaba PuHuiTi 2.0 55 Regular" pitchFamily="18" charset="-122"/>
                  <a:ea typeface="Alibaba PuHuiTi 2.0 55 Regular" pitchFamily="18" charset="-122"/>
                  <a:cs typeface="Alibaba PuHuiTi 2.0 55 Regular" pitchFamily="18" charset="-122"/>
                </a:rPr>
                <a:t>Pre-Apply</a:t>
              </a:r>
              <a:endParaRPr lang="zh-CN" altLang="en-US" sz="20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endParaRPr>
            </a:p>
          </p:txBody>
        </p:sp>
        <p:sp>
          <p:nvSpPr>
            <p:cNvPr id="12" name="矩形 323">
              <a:extLst>
                <a:ext uri="{FF2B5EF4-FFF2-40B4-BE49-F238E27FC236}">
                  <a16:creationId xmlns:a16="http://schemas.microsoft.com/office/drawing/2014/main" id="{A6BD7297-17EE-C0FF-8B6A-1F772A67F781}"/>
                </a:ext>
              </a:extLst>
            </p:cNvPr>
            <p:cNvSpPr/>
            <p:nvPr/>
          </p:nvSpPr>
          <p:spPr>
            <a:xfrm>
              <a:off x="8164658" y="5990369"/>
              <a:ext cx="887595" cy="605733"/>
            </a:xfrm>
            <a:prstGeom prst="rect">
              <a:avLst/>
            </a:prstGeom>
            <a:solidFill>
              <a:srgbClr val="00B0F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1600" tIns="101600" rIns="101600" bIns="101600" numCol="1" spcCol="38100" rtlCol="0" anchor="ctr">
              <a:noAutofit/>
            </a:bodyPr>
            <a:lstStyle/>
            <a:p>
              <a:pPr defTabSz="1651000"/>
              <a:r>
                <a:rPr lang="en-US" altLang="zh-CN" sz="2000" dirty="0">
                  <a:solidFill>
                    <a:schemeClr val="bg1"/>
                  </a:solidFill>
                  <a:latin typeface="Alibaba PuHuiTi 2.0 55 Regular" pitchFamily="18" charset="-122"/>
                  <a:ea typeface="Alibaba PuHuiTi 2.0 55 Regular" pitchFamily="18" charset="-122"/>
                  <a:cs typeface="Alibaba PuHuiTi 2.0 55 Regular" pitchFamily="18" charset="-122"/>
                </a:rPr>
                <a:t>Apply</a:t>
              </a:r>
              <a:endParaRPr lang="zh-CN" altLang="en-US" sz="20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endParaRPr>
            </a:p>
          </p:txBody>
        </p:sp>
        <p:sp>
          <p:nvSpPr>
            <p:cNvPr id="13" name="矩形 328">
              <a:extLst>
                <a:ext uri="{FF2B5EF4-FFF2-40B4-BE49-F238E27FC236}">
                  <a16:creationId xmlns:a16="http://schemas.microsoft.com/office/drawing/2014/main" id="{2CE5A174-9F65-07E3-8B3C-21044796F5B8}"/>
                </a:ext>
              </a:extLst>
            </p:cNvPr>
            <p:cNvSpPr/>
            <p:nvPr/>
          </p:nvSpPr>
          <p:spPr>
            <a:xfrm>
              <a:off x="9052253" y="5999582"/>
              <a:ext cx="1046526" cy="605733"/>
            </a:xfrm>
            <a:prstGeom prst="rect">
              <a:avLst/>
            </a:prstGeom>
            <a:solidFill>
              <a:srgbClr val="00B0F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1600" tIns="101600" rIns="101600" bIns="101600" numCol="1" spcCol="38100" rtlCol="0" anchor="ctr">
              <a:noAutofit/>
            </a:bodyPr>
            <a:lstStyle/>
            <a:p>
              <a:pPr defTabSz="1651000"/>
              <a:r>
                <a:rPr lang="en-US" altLang="zh-CN" sz="1900" dirty="0">
                  <a:solidFill>
                    <a:schemeClr val="bg1"/>
                  </a:solidFill>
                  <a:latin typeface="Alibaba PuHuiTi 2.0 55 Regular" pitchFamily="18" charset="-122"/>
                  <a:ea typeface="Alibaba PuHuiTi 2.0 55 Regular" pitchFamily="18" charset="-122"/>
                  <a:cs typeface="Alibaba PuHuiTi 2.0 55 Regular" pitchFamily="18" charset="-122"/>
                </a:rPr>
                <a:t>Post-Apply</a:t>
              </a:r>
              <a:endParaRPr lang="zh-CN" altLang="en-US" sz="19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endParaRPr>
            </a:p>
          </p:txBody>
        </p:sp>
        <p:sp>
          <p:nvSpPr>
            <p:cNvPr id="14" name="矩形 321">
              <a:extLst>
                <a:ext uri="{FF2B5EF4-FFF2-40B4-BE49-F238E27FC236}">
                  <a16:creationId xmlns:a16="http://schemas.microsoft.com/office/drawing/2014/main" id="{C6408B6D-96D0-B1BC-3D45-38C01717F0D0}"/>
                </a:ext>
              </a:extLst>
            </p:cNvPr>
            <p:cNvSpPr/>
            <p:nvPr/>
          </p:nvSpPr>
          <p:spPr>
            <a:xfrm>
              <a:off x="7119174" y="5722355"/>
              <a:ext cx="2979605" cy="287258"/>
            </a:xfrm>
            <a:prstGeom prst="rect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1600" tIns="101600" rIns="101600" bIns="101600" numCol="1" spcCol="38100" rtlCol="0" anchor="ctr">
              <a:spAutoFit/>
            </a:bodyPr>
            <a:lstStyle/>
            <a:p>
              <a:pPr defTabSz="1651000"/>
              <a:r>
                <a:rPr lang="en-US" altLang="zh-CN" sz="2400" dirty="0">
                  <a:latin typeface="Alibaba PuHuiTi 2.0 55 Regular" pitchFamily="18" charset="-122"/>
                  <a:ea typeface="Alibaba PuHuiTi 2.0 55 Regular" pitchFamily="18" charset="-122"/>
                  <a:cs typeface="Alibaba PuHuiTi 2.0 55 Regular" pitchFamily="18" charset="-122"/>
                </a:rPr>
                <a:t>Apply</a:t>
              </a:r>
              <a:r>
                <a:rPr lang="zh-CN" altLang="en-US" sz="2400" dirty="0">
                  <a:latin typeface="Alibaba PuHuiTi 2.0 55 Regular" pitchFamily="18" charset="-122"/>
                  <a:ea typeface="Alibaba PuHuiTi 2.0 55 Regular" pitchFamily="18" charset="-122"/>
                  <a:cs typeface="Alibaba PuHuiTi 2.0 55 Regular" pitchFamily="18" charset="-122"/>
                </a:rPr>
                <a:t>（生效）</a:t>
              </a:r>
            </a:p>
          </p:txBody>
        </p:sp>
      </p:grpSp>
      <p:grpSp>
        <p:nvGrpSpPr>
          <p:cNvPr id="15" name="组合 310">
            <a:extLst>
              <a:ext uri="{FF2B5EF4-FFF2-40B4-BE49-F238E27FC236}">
                <a16:creationId xmlns:a16="http://schemas.microsoft.com/office/drawing/2014/main" id="{AF2B9974-B6F4-5437-F4FE-70C9F47ABBEA}"/>
              </a:ext>
            </a:extLst>
          </p:cNvPr>
          <p:cNvGrpSpPr/>
          <p:nvPr/>
        </p:nvGrpSpPr>
        <p:grpSpPr>
          <a:xfrm>
            <a:off x="9343775" y="11787718"/>
            <a:ext cx="4737483" cy="1587658"/>
            <a:chOff x="3967032" y="2878680"/>
            <a:chExt cx="2109986" cy="547775"/>
          </a:xfrm>
        </p:grpSpPr>
        <p:sp>
          <p:nvSpPr>
            <p:cNvPr id="16" name="矩形 311">
              <a:extLst>
                <a:ext uri="{FF2B5EF4-FFF2-40B4-BE49-F238E27FC236}">
                  <a16:creationId xmlns:a16="http://schemas.microsoft.com/office/drawing/2014/main" id="{2019E79E-8787-068E-AC2C-A20303D93167}"/>
                </a:ext>
              </a:extLst>
            </p:cNvPr>
            <p:cNvSpPr/>
            <p:nvPr/>
          </p:nvSpPr>
          <p:spPr>
            <a:xfrm>
              <a:off x="3972186" y="3003416"/>
              <a:ext cx="2103925" cy="423039"/>
            </a:xfrm>
            <a:prstGeom prst="rect">
              <a:avLst/>
            </a:prstGeom>
            <a:solidFill>
              <a:srgbClr val="DCDEE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1600" tIns="101600" rIns="101600" bIns="101600" numCol="1" spcCol="38100" rtlCol="0" anchor="ctr">
              <a:noAutofit/>
            </a:bodyPr>
            <a:lstStyle/>
            <a:p>
              <a:pPr defTabSz="1651000"/>
              <a:endParaRPr lang="zh-CN" altLang="en-US" sz="64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endParaRPr>
            </a:p>
          </p:txBody>
        </p:sp>
        <p:sp>
          <p:nvSpPr>
            <p:cNvPr id="17" name="矩形 312">
              <a:extLst>
                <a:ext uri="{FF2B5EF4-FFF2-40B4-BE49-F238E27FC236}">
                  <a16:creationId xmlns:a16="http://schemas.microsoft.com/office/drawing/2014/main" id="{FF1EA7D4-74E3-15AB-CB1F-6272541188A9}"/>
                </a:ext>
              </a:extLst>
            </p:cNvPr>
            <p:cNvSpPr/>
            <p:nvPr/>
          </p:nvSpPr>
          <p:spPr>
            <a:xfrm>
              <a:off x="3967032" y="3088033"/>
              <a:ext cx="1107584" cy="333927"/>
            </a:xfrm>
            <a:prstGeom prst="rect">
              <a:avLst/>
            </a:prstGeom>
            <a:solidFill>
              <a:srgbClr val="00B0F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1600" tIns="101600" rIns="101600" bIns="101600" numCol="1" spcCol="38100" rtlCol="0" anchor="ctr">
              <a:noAutofit/>
            </a:bodyPr>
            <a:lstStyle/>
            <a:p>
              <a:pPr defTabSz="1651000"/>
              <a:r>
                <a:rPr lang="zh-CN" altLang="en-US" sz="2000" dirty="0">
                  <a:solidFill>
                    <a:schemeClr val="bg1"/>
                  </a:solidFill>
                  <a:latin typeface="Alibaba PuHuiTi 2.0 55 Regular" pitchFamily="18" charset="-122"/>
                  <a:ea typeface="Alibaba PuHuiTi 2.0 55 Regular" pitchFamily="18" charset="-122"/>
                  <a:cs typeface="Alibaba PuHuiTi 2.0 55 Regular" pitchFamily="18" charset="-122"/>
                </a:rPr>
                <a:t>规则校验</a:t>
              </a:r>
            </a:p>
          </p:txBody>
        </p:sp>
        <p:sp>
          <p:nvSpPr>
            <p:cNvPr id="18" name="矩形 314">
              <a:extLst>
                <a:ext uri="{FF2B5EF4-FFF2-40B4-BE49-F238E27FC236}">
                  <a16:creationId xmlns:a16="http://schemas.microsoft.com/office/drawing/2014/main" id="{8FFEEC71-23CC-2B78-90AF-17076D612253}"/>
                </a:ext>
              </a:extLst>
            </p:cNvPr>
            <p:cNvSpPr/>
            <p:nvPr/>
          </p:nvSpPr>
          <p:spPr>
            <a:xfrm>
              <a:off x="5060437" y="3090578"/>
              <a:ext cx="1016581" cy="332059"/>
            </a:xfrm>
            <a:prstGeom prst="rect">
              <a:avLst/>
            </a:prstGeom>
            <a:solidFill>
              <a:srgbClr val="00B0F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1600" tIns="101600" rIns="101600" bIns="101600" numCol="1" spcCol="38100" rtlCol="0" anchor="ctr">
              <a:noAutofit/>
            </a:bodyPr>
            <a:lstStyle/>
            <a:p>
              <a:pPr defTabSz="1651000"/>
              <a:r>
                <a:rPr lang="zh-CN" altLang="en-CN" sz="2000" dirty="0">
                  <a:solidFill>
                    <a:schemeClr val="bg1"/>
                  </a:solidFill>
                  <a:latin typeface="Alibaba PuHuiTi 2.0 55 Regular" pitchFamily="18" charset="-122"/>
                  <a:ea typeface="Alibaba PuHuiTi 2.0 55 Regular" pitchFamily="18" charset="-122"/>
                  <a:cs typeface="Alibaba PuHuiTi 2.0 55 Regular" pitchFamily="18" charset="-122"/>
                </a:rPr>
                <a:t>资源</a:t>
              </a:r>
              <a:endParaRPr lang="en-US" altLang="zh-CN" sz="20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endParaRPr>
            </a:p>
            <a:p>
              <a:pPr defTabSz="1651000"/>
              <a:r>
                <a:rPr lang="en-CN" altLang="zh-CN" sz="2000" dirty="0">
                  <a:solidFill>
                    <a:schemeClr val="bg1"/>
                  </a:solidFill>
                  <a:latin typeface="Alibaba PuHuiTi 2.0 55 Regular" pitchFamily="18" charset="-122"/>
                  <a:ea typeface="Alibaba PuHuiTi 2.0 55 Regular" pitchFamily="18" charset="-122"/>
                  <a:cs typeface="Alibaba PuHuiTi 2.0 55 Regular" pitchFamily="18" charset="-122"/>
                </a:rPr>
                <a:t>Live</a:t>
              </a:r>
              <a:r>
                <a:rPr lang="zh-CN" altLang="en-US" sz="2000" dirty="0">
                  <a:solidFill>
                    <a:schemeClr val="bg1"/>
                  </a:solidFill>
                  <a:latin typeface="Alibaba PuHuiTi 2.0 55 Regular" pitchFamily="18" charset="-122"/>
                  <a:ea typeface="Alibaba PuHuiTi 2.0 55 Regular" pitchFamily="18" charset="-122"/>
                  <a:cs typeface="Alibaba PuHuiTi 2.0 55 Regular" pitchFamily="18" charset="-122"/>
                </a:rPr>
                <a:t> </a:t>
              </a:r>
              <a:r>
                <a:rPr lang="en-CN" altLang="zh-CN" sz="2000" dirty="0">
                  <a:solidFill>
                    <a:schemeClr val="bg1"/>
                  </a:solidFill>
                  <a:latin typeface="Alibaba PuHuiTi 2.0 55 Regular" pitchFamily="18" charset="-122"/>
                  <a:ea typeface="Alibaba PuHuiTi 2.0 55 Regular" pitchFamily="18" charset="-122"/>
                  <a:cs typeface="Alibaba PuHuiTi 2.0 55 Regular" pitchFamily="18" charset="-122"/>
                </a:rPr>
                <a:t>Diff</a:t>
              </a:r>
              <a:endParaRPr lang="zh-CN" altLang="en-US" sz="2000" dirty="0">
                <a:solidFill>
                  <a:schemeClr val="bg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endParaRPr>
            </a:p>
          </p:txBody>
        </p:sp>
        <p:sp>
          <p:nvSpPr>
            <p:cNvPr id="19" name="矩形 313">
              <a:extLst>
                <a:ext uri="{FF2B5EF4-FFF2-40B4-BE49-F238E27FC236}">
                  <a16:creationId xmlns:a16="http://schemas.microsoft.com/office/drawing/2014/main" id="{DDFEEBCD-40C1-5A5F-5DC7-407A2FB6E9F9}"/>
                </a:ext>
              </a:extLst>
            </p:cNvPr>
            <p:cNvSpPr/>
            <p:nvPr/>
          </p:nvSpPr>
          <p:spPr>
            <a:xfrm>
              <a:off x="3969429" y="2878680"/>
              <a:ext cx="2103925" cy="220919"/>
            </a:xfrm>
            <a:prstGeom prst="rect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1600" tIns="101600" rIns="101600" bIns="101600" numCol="1" spcCol="38100" rtlCol="0" anchor="ctr">
              <a:noAutofit/>
            </a:bodyPr>
            <a:lstStyle/>
            <a:p>
              <a:pPr defTabSz="1651000"/>
              <a:r>
                <a:rPr lang="en-CN" altLang="zh-CN" sz="2400" dirty="0">
                  <a:latin typeface="Alibaba PuHuiTi 2.0 55 Regular" pitchFamily="18" charset="-122"/>
                  <a:ea typeface="Alibaba PuHuiTi 2.0 55 Regular" pitchFamily="18" charset="-122"/>
                  <a:cs typeface="Alibaba PuHuiTi 2.0 55 Regular" pitchFamily="18" charset="-122"/>
                </a:rPr>
                <a:t>Preview</a:t>
              </a:r>
              <a:r>
                <a:rPr lang="zh-CN" altLang="en-US" sz="2400" dirty="0">
                  <a:latin typeface="Alibaba PuHuiTi 2.0 55 Regular" pitchFamily="18" charset="-122"/>
                  <a:ea typeface="Alibaba PuHuiTi 2.0 55 Regular" pitchFamily="18" charset="-122"/>
                  <a:cs typeface="Alibaba PuHuiTi 2.0 55 Regular" pitchFamily="18" charset="-122"/>
                </a:rPr>
                <a:t>（预览）</a:t>
              </a:r>
            </a:p>
          </p:txBody>
        </p:sp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id="{9B7836C0-6BBD-CAC4-FA62-79F086802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130" y="2454246"/>
            <a:ext cx="22160151" cy="8779516"/>
          </a:xfrm>
          <a:prstGeom prst="rect">
            <a:avLst/>
          </a:prstGeom>
        </p:spPr>
      </p:pic>
      <p:sp>
        <p:nvSpPr>
          <p:cNvPr id="21" name="标题 3">
            <a:extLst>
              <a:ext uri="{FF2B5EF4-FFF2-40B4-BE49-F238E27FC236}">
                <a16:creationId xmlns:a16="http://schemas.microsoft.com/office/drawing/2014/main" id="{5D2703C8-2ACF-BDE1-700F-8F105689533E}"/>
              </a:ext>
            </a:extLst>
          </p:cNvPr>
          <p:cNvSpPr txBox="1"/>
          <p:nvPr/>
        </p:nvSpPr>
        <p:spPr>
          <a:xfrm>
            <a:off x="913636" y="502703"/>
            <a:ext cx="10414764" cy="1479100"/>
          </a:xfrm>
          <a:prstGeom prst="rect">
            <a:avLst/>
          </a:prstGeom>
        </p:spPr>
        <p:txBody>
          <a:bodyPr vert="horz" lIns="182868" tIns="91434" rIns="182868" bIns="91434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96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KusionStack</a:t>
            </a:r>
            <a:r>
              <a:rPr lang="zh-CN" altLang="en-US" sz="96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工作流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3">
            <a:extLst>
              <a:ext uri="{FF2B5EF4-FFF2-40B4-BE49-F238E27FC236}">
                <a16:creationId xmlns:a16="http://schemas.microsoft.com/office/drawing/2014/main" id="{5D2703C8-2ACF-BDE1-700F-8F105689533E}"/>
              </a:ext>
            </a:extLst>
          </p:cNvPr>
          <p:cNvSpPr txBox="1"/>
          <p:nvPr/>
        </p:nvSpPr>
        <p:spPr>
          <a:xfrm>
            <a:off x="913636" y="502703"/>
            <a:ext cx="10414764" cy="1479100"/>
          </a:xfrm>
          <a:prstGeom prst="rect">
            <a:avLst/>
          </a:prstGeom>
        </p:spPr>
        <p:txBody>
          <a:bodyPr vert="horz" lIns="182868" tIns="91434" rIns="182868" bIns="91434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96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应用视角配置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2011C76-7FA4-9E09-70AE-F9BF30981F6E}"/>
              </a:ext>
            </a:extLst>
          </p:cNvPr>
          <p:cNvSpPr txBox="1"/>
          <p:nvPr/>
        </p:nvSpPr>
        <p:spPr>
          <a:xfrm>
            <a:off x="1305986" y="4116127"/>
            <a:ext cx="5135994" cy="5483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>
              <a:defRPr/>
            </a:pPr>
            <a:r>
              <a:rPr kumimoji="1" lang="en-US" altLang="zh-CN" sz="3600" b="1" kern="1200" dirty="0">
                <a:solidFill>
                  <a:schemeClr val="tx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AppConfiguration</a:t>
            </a:r>
          </a:p>
          <a:p>
            <a:pPr algn="l" defTabSz="1828800" hangingPunct="1">
              <a:defRPr/>
            </a:pPr>
            <a:endParaRPr kumimoji="1" lang="en-US" altLang="zh-CN" sz="3200" kern="1200" dirty="0">
              <a:solidFill>
                <a:schemeClr val="tx1"/>
              </a:solidFill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  <a:p>
            <a:pPr marL="571500" indent="-571500" algn="l" defTabSz="1828800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zh-CN" altLang="en-US" sz="3200" kern="1200" dirty="0">
                <a:solidFill>
                  <a:schemeClr val="tx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面向</a:t>
            </a:r>
            <a:r>
              <a:rPr kumimoji="1" lang="zh-CN" altLang="en-US" sz="3200" b="1" kern="1200" dirty="0">
                <a:solidFill>
                  <a:srgbClr val="FF0000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开发者</a:t>
            </a:r>
            <a:r>
              <a:rPr kumimoji="1" lang="zh-CN" altLang="en-US" sz="3200" kern="1200" dirty="0">
                <a:solidFill>
                  <a:schemeClr val="tx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的</a:t>
            </a:r>
            <a:r>
              <a:rPr kumimoji="1" lang="zh-CN" altLang="en-US" sz="3200" dirty="0">
                <a:solidFill>
                  <a:schemeClr val="tx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应用</a:t>
            </a:r>
            <a:r>
              <a:rPr kumimoji="1" lang="zh-CN" altLang="en-US" sz="3200" kern="1200" dirty="0">
                <a:solidFill>
                  <a:schemeClr val="tx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界面，屏蔽底层复杂性，降低开发者认知</a:t>
            </a:r>
            <a:endParaRPr kumimoji="1" lang="en-US" altLang="zh-CN" sz="3200" kern="1200" dirty="0">
              <a:solidFill>
                <a:schemeClr val="tx1"/>
              </a:solidFill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  <a:p>
            <a:pPr marL="571500" indent="-571500" algn="l" defTabSz="1828800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zh-CN" altLang="en-US" sz="3200" kern="1200" dirty="0">
                <a:solidFill>
                  <a:schemeClr val="tx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一份配置描述应用所有</a:t>
            </a:r>
            <a:r>
              <a:rPr kumimoji="1" lang="zh-CN" altLang="en-US" sz="3200" dirty="0">
                <a:solidFill>
                  <a:schemeClr val="tx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依赖</a:t>
            </a:r>
            <a:r>
              <a:rPr kumimoji="1" lang="zh-CN" altLang="en-US" sz="3200" kern="1200" dirty="0">
                <a:solidFill>
                  <a:schemeClr val="tx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，覆盖应用</a:t>
            </a:r>
            <a:r>
              <a:rPr kumimoji="1" lang="zh-CN" altLang="en-US" sz="3200" b="1" kern="1200" dirty="0">
                <a:solidFill>
                  <a:srgbClr val="FF0000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全生命周期</a:t>
            </a:r>
            <a:endParaRPr kumimoji="1" lang="en-US" altLang="zh-CN" sz="3200" b="1" kern="1200" dirty="0">
              <a:solidFill>
                <a:srgbClr val="FF0000"/>
              </a:solidFill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pic>
        <p:nvPicPr>
          <p:cNvPr id="23" name="Picture 6">
            <a:extLst>
              <a:ext uri="{FF2B5EF4-FFF2-40B4-BE49-F238E27FC236}">
                <a16:creationId xmlns:a16="http://schemas.microsoft.com/office/drawing/2014/main" id="{6AA44C0E-0BC4-9DF1-8EBE-785655D45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330" y="502703"/>
            <a:ext cx="5890350" cy="12744576"/>
          </a:xfrm>
          <a:prstGeom prst="rect">
            <a:avLst/>
          </a:prstGeom>
        </p:spPr>
      </p:pic>
      <p:pic>
        <p:nvPicPr>
          <p:cNvPr id="24" name="Picture 7">
            <a:extLst>
              <a:ext uri="{FF2B5EF4-FFF2-40B4-BE49-F238E27FC236}">
                <a16:creationId xmlns:a16="http://schemas.microsoft.com/office/drawing/2014/main" id="{6F4B011A-989D-0728-674D-AB42F9800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9083" y="2914486"/>
            <a:ext cx="4365901" cy="3841200"/>
          </a:xfrm>
          <a:prstGeom prst="rect">
            <a:avLst/>
          </a:prstGeom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A3F747BA-B852-2491-D1BB-CF652BE86C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99082" y="7273810"/>
            <a:ext cx="4362109" cy="2072495"/>
          </a:xfrm>
          <a:prstGeom prst="rect">
            <a:avLst/>
          </a:prstGeom>
        </p:spPr>
      </p:pic>
      <p:pic>
        <p:nvPicPr>
          <p:cNvPr id="26" name="Picture 9">
            <a:extLst>
              <a:ext uri="{FF2B5EF4-FFF2-40B4-BE49-F238E27FC236}">
                <a16:creationId xmlns:a16="http://schemas.microsoft.com/office/drawing/2014/main" id="{B02A9247-5468-8D92-18C9-FBD1F9F42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02875" y="9971884"/>
            <a:ext cx="4233162" cy="1910202"/>
          </a:xfrm>
          <a:prstGeom prst="rect">
            <a:avLst/>
          </a:prstGeom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28324CF3-0122-7DEB-3F5A-A478BF990D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1473" y="4170835"/>
            <a:ext cx="4660870" cy="3135276"/>
          </a:xfrm>
          <a:prstGeom prst="rect">
            <a:avLst/>
          </a:prstGeom>
        </p:spPr>
      </p:pic>
      <p:pic>
        <p:nvPicPr>
          <p:cNvPr id="28" name="Picture 11">
            <a:extLst>
              <a:ext uri="{FF2B5EF4-FFF2-40B4-BE49-F238E27FC236}">
                <a16:creationId xmlns:a16="http://schemas.microsoft.com/office/drawing/2014/main" id="{155FA1C3-868E-D6C8-8B23-7C3D813890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1473" y="8168452"/>
            <a:ext cx="4661362" cy="3606864"/>
          </a:xfrm>
          <a:prstGeom prst="rect">
            <a:avLst/>
          </a:prstGeom>
        </p:spPr>
      </p:pic>
      <p:cxnSp>
        <p:nvCxnSpPr>
          <p:cNvPr id="29" name="Straight Connector 13">
            <a:extLst>
              <a:ext uri="{FF2B5EF4-FFF2-40B4-BE49-F238E27FC236}">
                <a16:creationId xmlns:a16="http://schemas.microsoft.com/office/drawing/2014/main" id="{5AAE142A-1EEE-1BDA-36F4-94F69AEEFD59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11542343" y="5738473"/>
            <a:ext cx="880883" cy="203626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15">
            <a:extLst>
              <a:ext uri="{FF2B5EF4-FFF2-40B4-BE49-F238E27FC236}">
                <a16:creationId xmlns:a16="http://schemas.microsoft.com/office/drawing/2014/main" id="{2F4ADFAA-CABC-EB7D-FF34-43C1041B0624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11542835" y="9971884"/>
            <a:ext cx="880391" cy="1557507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19">
            <a:extLst>
              <a:ext uri="{FF2B5EF4-FFF2-40B4-BE49-F238E27FC236}">
                <a16:creationId xmlns:a16="http://schemas.microsoft.com/office/drawing/2014/main" id="{40177DA7-151F-8D00-5C6C-250459353452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18309783" y="4835086"/>
            <a:ext cx="789300" cy="1382703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22">
            <a:extLst>
              <a:ext uri="{FF2B5EF4-FFF2-40B4-BE49-F238E27FC236}">
                <a16:creationId xmlns:a16="http://schemas.microsoft.com/office/drawing/2014/main" id="{51F7E578-29A7-FFEE-F1DC-B7448C73C8C0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18309783" y="8310058"/>
            <a:ext cx="789299" cy="1632525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25">
            <a:extLst>
              <a:ext uri="{FF2B5EF4-FFF2-40B4-BE49-F238E27FC236}">
                <a16:creationId xmlns:a16="http://schemas.microsoft.com/office/drawing/2014/main" id="{458E75A3-937D-8CAB-06C6-12BAD8C03E0C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18313576" y="10926985"/>
            <a:ext cx="789299" cy="1370081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0492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3">
            <a:extLst>
              <a:ext uri="{FF2B5EF4-FFF2-40B4-BE49-F238E27FC236}">
                <a16:creationId xmlns:a16="http://schemas.microsoft.com/office/drawing/2014/main" id="{5D2703C8-2ACF-BDE1-700F-8F105689533E}"/>
              </a:ext>
            </a:extLst>
          </p:cNvPr>
          <p:cNvSpPr txBox="1"/>
          <p:nvPr/>
        </p:nvSpPr>
        <p:spPr>
          <a:xfrm>
            <a:off x="913636" y="502703"/>
            <a:ext cx="10414764" cy="1479100"/>
          </a:xfrm>
          <a:prstGeom prst="rect">
            <a:avLst/>
          </a:prstGeom>
        </p:spPr>
        <p:txBody>
          <a:bodyPr vert="horz" lIns="182868" tIns="91434" rIns="182868" bIns="91434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96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应用视角体验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DDD98C3-F340-6D8B-989B-F79FA8A27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082" y="2375904"/>
            <a:ext cx="19420248" cy="1092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3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3">
            <a:extLst>
              <a:ext uri="{FF2B5EF4-FFF2-40B4-BE49-F238E27FC236}">
                <a16:creationId xmlns:a16="http://schemas.microsoft.com/office/drawing/2014/main" id="{5D2703C8-2ACF-BDE1-700F-8F105689533E}"/>
              </a:ext>
            </a:extLst>
          </p:cNvPr>
          <p:cNvSpPr txBox="1"/>
          <p:nvPr/>
        </p:nvSpPr>
        <p:spPr>
          <a:xfrm>
            <a:off x="913636" y="502703"/>
            <a:ext cx="10414764" cy="1479100"/>
          </a:xfrm>
          <a:prstGeom prst="rect">
            <a:avLst/>
          </a:prstGeom>
        </p:spPr>
        <p:txBody>
          <a:bodyPr vert="horz" lIns="182868" tIns="91434" rIns="182868" bIns="91434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96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云原生资源交付与运维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289DF7A-C48A-7C6B-3476-FC48FD66668C}"/>
              </a:ext>
            </a:extLst>
          </p:cNvPr>
          <p:cNvSpPr txBox="1"/>
          <p:nvPr/>
        </p:nvSpPr>
        <p:spPr>
          <a:xfrm>
            <a:off x="14966473" y="3758314"/>
            <a:ext cx="8775273" cy="16811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l" defTabSz="1828800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zh-CN" altLang="en-US" sz="3600" kern="1200" dirty="0">
                <a:solidFill>
                  <a:schemeClr val="tx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封装云原生运维复杂流程</a:t>
            </a:r>
            <a:endParaRPr kumimoji="1" lang="en-US" altLang="zh-CN" sz="3600" kern="1200" dirty="0">
              <a:solidFill>
                <a:schemeClr val="tx1"/>
              </a:solidFill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  <a:p>
            <a:pPr marL="571500" indent="-571500" algn="l" defTabSz="1828800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zh-CN" altLang="en-US" sz="3600" kern="1200" dirty="0">
                <a:solidFill>
                  <a:schemeClr val="tx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沉淀运维的变更管控能力</a:t>
            </a:r>
            <a:endParaRPr kumimoji="1" lang="en-US" altLang="zh-CN" sz="3600" kern="1200" dirty="0">
              <a:solidFill>
                <a:schemeClr val="tx1"/>
              </a:solidFill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683F725-FF33-4E0A-56A2-215A04CB4FF7}"/>
              </a:ext>
            </a:extLst>
          </p:cNvPr>
          <p:cNvSpPr txBox="1"/>
          <p:nvPr/>
        </p:nvSpPr>
        <p:spPr>
          <a:xfrm>
            <a:off x="14966472" y="2692020"/>
            <a:ext cx="8775273" cy="850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defTabSz="1828800" hangingPunct="1">
              <a:lnSpc>
                <a:spcPct val="150000"/>
              </a:lnSpc>
              <a:defRPr/>
            </a:pPr>
            <a:r>
              <a:rPr kumimoji="1" lang="zh-CN" altLang="en-US" sz="3600" kern="1200" dirty="0">
                <a:solidFill>
                  <a:schemeClr val="tx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挑战：</a:t>
            </a:r>
            <a:endParaRPr kumimoji="1" lang="en-US" altLang="zh-CN" sz="3600" kern="1200" dirty="0">
              <a:solidFill>
                <a:schemeClr val="tx1"/>
              </a:solidFill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69" name="矩形 58">
            <a:extLst>
              <a:ext uri="{FF2B5EF4-FFF2-40B4-BE49-F238E27FC236}">
                <a16:creationId xmlns:a16="http://schemas.microsoft.com/office/drawing/2014/main" id="{D0014B55-B998-3100-CAAE-A6D6FEDC81AB}"/>
              </a:ext>
            </a:extLst>
          </p:cNvPr>
          <p:cNvSpPr/>
          <p:nvPr/>
        </p:nvSpPr>
        <p:spPr>
          <a:xfrm>
            <a:off x="14732799" y="9618647"/>
            <a:ext cx="8250865" cy="656590"/>
          </a:xfrm>
          <a:prstGeom prst="rect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PodOpsLifecycle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0" name="矩形 59">
            <a:extLst>
              <a:ext uri="{FF2B5EF4-FFF2-40B4-BE49-F238E27FC236}">
                <a16:creationId xmlns:a16="http://schemas.microsoft.com/office/drawing/2014/main" id="{B4D82DC5-16FB-3A38-5EE2-D69F6AE0ECA9}"/>
              </a:ext>
            </a:extLst>
          </p:cNvPr>
          <p:cNvSpPr/>
          <p:nvPr/>
        </p:nvSpPr>
        <p:spPr>
          <a:xfrm>
            <a:off x="14732799" y="8496027"/>
            <a:ext cx="2744529" cy="656590"/>
          </a:xfrm>
          <a:prstGeom prst="rect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  <a:sym typeface="Helvetica Light"/>
              </a:rPr>
              <a:t>CollaSet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  <a:sym typeface="Helvetica Light"/>
            </a:endParaRPr>
          </a:p>
        </p:txBody>
      </p:sp>
      <p:sp>
        <p:nvSpPr>
          <p:cNvPr id="71" name="矩形 61">
            <a:extLst>
              <a:ext uri="{FF2B5EF4-FFF2-40B4-BE49-F238E27FC236}">
                <a16:creationId xmlns:a16="http://schemas.microsoft.com/office/drawing/2014/main" id="{0DD9D471-7B45-EAF0-3435-BCB8B286A22D}"/>
              </a:ext>
            </a:extLst>
          </p:cNvPr>
          <p:cNvSpPr/>
          <p:nvPr/>
        </p:nvSpPr>
        <p:spPr>
          <a:xfrm>
            <a:off x="17720636" y="8496027"/>
            <a:ext cx="4067424" cy="656590"/>
          </a:xfrm>
          <a:prstGeom prst="rect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  <a:sym typeface="Helvetica Light"/>
              </a:rPr>
              <a:t>PodTransitionRule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  <a:sym typeface="Helvetica Light"/>
            </a:endParaRPr>
          </a:p>
        </p:txBody>
      </p:sp>
      <p:sp>
        <p:nvSpPr>
          <p:cNvPr id="72" name="矩形 62">
            <a:extLst>
              <a:ext uri="{FF2B5EF4-FFF2-40B4-BE49-F238E27FC236}">
                <a16:creationId xmlns:a16="http://schemas.microsoft.com/office/drawing/2014/main" id="{35FD3165-6019-7FDA-0A96-2FFABC99D114}"/>
              </a:ext>
            </a:extLst>
          </p:cNvPr>
          <p:cNvSpPr/>
          <p:nvPr/>
        </p:nvSpPr>
        <p:spPr>
          <a:xfrm>
            <a:off x="22058969" y="8479483"/>
            <a:ext cx="864390" cy="656590"/>
          </a:xfrm>
          <a:prstGeom prst="rect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  <a:sym typeface="Helvetica Light"/>
              </a:rPr>
              <a:t>…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  <a:sym typeface="Helvetica Light"/>
            </a:endParaRPr>
          </a:p>
        </p:txBody>
      </p:sp>
      <p:sp>
        <p:nvSpPr>
          <p:cNvPr id="73" name="矩形 68">
            <a:extLst>
              <a:ext uri="{FF2B5EF4-FFF2-40B4-BE49-F238E27FC236}">
                <a16:creationId xmlns:a16="http://schemas.microsoft.com/office/drawing/2014/main" id="{9C09FCC5-2365-91F5-50E5-0223E135083E}"/>
              </a:ext>
            </a:extLst>
          </p:cNvPr>
          <p:cNvSpPr/>
          <p:nvPr/>
        </p:nvSpPr>
        <p:spPr>
          <a:xfrm>
            <a:off x="14444790" y="8070819"/>
            <a:ext cx="8842852" cy="2816371"/>
          </a:xfrm>
          <a:prstGeom prst="rect">
            <a:avLst/>
          </a:prstGeom>
          <a:noFill/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D061BF23-7ECA-9DB5-B212-39F8CCA010DF}"/>
              </a:ext>
            </a:extLst>
          </p:cNvPr>
          <p:cNvSpPr/>
          <p:nvPr/>
        </p:nvSpPr>
        <p:spPr>
          <a:xfrm>
            <a:off x="14444789" y="11296714"/>
            <a:ext cx="8917424" cy="656590"/>
          </a:xfrm>
          <a:prstGeom prst="rect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  <a:sym typeface="Helvetica Light"/>
              </a:rPr>
              <a:t>Kubernetes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  <a:sym typeface="Helvetica Light"/>
            </a:endParaRPr>
          </a:p>
        </p:txBody>
      </p:sp>
      <p:pic>
        <p:nvPicPr>
          <p:cNvPr id="75" name="Picture 2" descr="kubernetes&quot; Icon - Download for free – Iconduck">
            <a:extLst>
              <a:ext uri="{FF2B5EF4-FFF2-40B4-BE49-F238E27FC236}">
                <a16:creationId xmlns:a16="http://schemas.microsoft.com/office/drawing/2014/main" id="{4BF15FB6-DE83-BCE3-B91A-5F806A1EE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845935" y="11325288"/>
            <a:ext cx="630471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" name="直线连接符 64">
            <a:extLst>
              <a:ext uri="{FF2B5EF4-FFF2-40B4-BE49-F238E27FC236}">
                <a16:creationId xmlns:a16="http://schemas.microsoft.com/office/drawing/2014/main" id="{58727804-4D37-0206-C862-E8C0B0B7286D}"/>
              </a:ext>
            </a:extLst>
          </p:cNvPr>
          <p:cNvCxnSpPr>
            <a:cxnSpLocks/>
          </p:cNvCxnSpPr>
          <p:nvPr/>
        </p:nvCxnSpPr>
        <p:spPr>
          <a:xfrm flipV="1">
            <a:off x="13532026" y="8064510"/>
            <a:ext cx="912763" cy="92591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线连接符 65">
            <a:extLst>
              <a:ext uri="{FF2B5EF4-FFF2-40B4-BE49-F238E27FC236}">
                <a16:creationId xmlns:a16="http://schemas.microsoft.com/office/drawing/2014/main" id="{DA952B63-D95E-8724-493E-6445251067E4}"/>
              </a:ext>
            </a:extLst>
          </p:cNvPr>
          <p:cNvCxnSpPr>
            <a:cxnSpLocks/>
          </p:cNvCxnSpPr>
          <p:nvPr/>
        </p:nvCxnSpPr>
        <p:spPr>
          <a:xfrm>
            <a:off x="13532026" y="10274875"/>
            <a:ext cx="912763" cy="61152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矩形 55">
            <a:extLst>
              <a:ext uri="{FF2B5EF4-FFF2-40B4-BE49-F238E27FC236}">
                <a16:creationId xmlns:a16="http://schemas.microsoft.com/office/drawing/2014/main" id="{F78F4D2A-CB2D-4A25-968A-47A9FADD167E}"/>
              </a:ext>
            </a:extLst>
          </p:cNvPr>
          <p:cNvSpPr/>
          <p:nvPr/>
        </p:nvSpPr>
        <p:spPr>
          <a:xfrm>
            <a:off x="5227142" y="9157813"/>
            <a:ext cx="8177738" cy="1275228"/>
          </a:xfrm>
          <a:prstGeom prst="rect">
            <a:avLst/>
          </a:prstGeom>
          <a:noFill/>
          <a:ln w="12700" cap="flat">
            <a:solidFill>
              <a:srgbClr val="3E6EC2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noAutofit/>
          </a:bodyPr>
          <a:lstStyle/>
          <a:p>
            <a:pPr algn="ctr" defTabSz="1651000"/>
            <a:endParaRPr lang="zh-CN" altLang="en-US" sz="800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84" name="Rectangle 2">
            <a:extLst>
              <a:ext uri="{FF2B5EF4-FFF2-40B4-BE49-F238E27FC236}">
                <a16:creationId xmlns:a16="http://schemas.microsoft.com/office/drawing/2014/main" id="{127D898B-D4FE-11E1-A215-0C9DC1D056C1}"/>
              </a:ext>
            </a:extLst>
          </p:cNvPr>
          <p:cNvSpPr/>
          <p:nvPr/>
        </p:nvSpPr>
        <p:spPr>
          <a:xfrm>
            <a:off x="1138493" y="2215337"/>
            <a:ext cx="12562384" cy="2044280"/>
          </a:xfrm>
          <a:prstGeom prst="rect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0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85" name="TextBox 3">
            <a:extLst>
              <a:ext uri="{FF2B5EF4-FFF2-40B4-BE49-F238E27FC236}">
                <a16:creationId xmlns:a16="http://schemas.microsoft.com/office/drawing/2014/main" id="{F0EC7008-A98A-0654-9351-FEF425A784A4}"/>
              </a:ext>
            </a:extLst>
          </p:cNvPr>
          <p:cNvSpPr txBox="1"/>
          <p:nvPr/>
        </p:nvSpPr>
        <p:spPr>
          <a:xfrm>
            <a:off x="1138046" y="2227560"/>
            <a:ext cx="39860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Catalog</a:t>
            </a:r>
            <a:endParaRPr lang="en-CN" sz="22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86" name="Rectangle 7">
            <a:extLst>
              <a:ext uri="{FF2B5EF4-FFF2-40B4-BE49-F238E27FC236}">
                <a16:creationId xmlns:a16="http://schemas.microsoft.com/office/drawing/2014/main" id="{3EF17DB8-D6D1-FCEF-48B7-7132E36C4C11}"/>
              </a:ext>
            </a:extLst>
          </p:cNvPr>
          <p:cNvSpPr/>
          <p:nvPr/>
        </p:nvSpPr>
        <p:spPr>
          <a:xfrm>
            <a:off x="1138493" y="4457186"/>
            <a:ext cx="12562384" cy="847314"/>
          </a:xfrm>
          <a:prstGeom prst="rect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1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87" name="Rectangle 12">
            <a:extLst>
              <a:ext uri="{FF2B5EF4-FFF2-40B4-BE49-F238E27FC236}">
                <a16:creationId xmlns:a16="http://schemas.microsoft.com/office/drawing/2014/main" id="{0FC787D0-7D0D-2E9D-141A-66D4EBAC8EAF}"/>
              </a:ext>
            </a:extLst>
          </p:cNvPr>
          <p:cNvSpPr/>
          <p:nvPr/>
        </p:nvSpPr>
        <p:spPr>
          <a:xfrm>
            <a:off x="1147776" y="5499278"/>
            <a:ext cx="12570026" cy="1453490"/>
          </a:xfrm>
          <a:prstGeom prst="rect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1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88" name="TextBox 13">
            <a:extLst>
              <a:ext uri="{FF2B5EF4-FFF2-40B4-BE49-F238E27FC236}">
                <a16:creationId xmlns:a16="http://schemas.microsoft.com/office/drawing/2014/main" id="{E024FFD7-B261-234B-E76C-B72CCA8C019E}"/>
              </a:ext>
            </a:extLst>
          </p:cNvPr>
          <p:cNvSpPr txBox="1"/>
          <p:nvPr/>
        </p:nvSpPr>
        <p:spPr>
          <a:xfrm>
            <a:off x="1292681" y="5557950"/>
            <a:ext cx="21387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sz="22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Kusion</a:t>
            </a:r>
            <a:r>
              <a:rPr lang="zh-CN" altLang="en-US" sz="22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 </a:t>
            </a:r>
            <a:r>
              <a:rPr lang="en-US" altLang="zh-CN" sz="22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Engine</a:t>
            </a:r>
            <a:endParaRPr lang="en-CN" sz="22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89" name="Rectangle 18">
            <a:extLst>
              <a:ext uri="{FF2B5EF4-FFF2-40B4-BE49-F238E27FC236}">
                <a16:creationId xmlns:a16="http://schemas.microsoft.com/office/drawing/2014/main" id="{ED9CEF1E-D069-2920-2FEB-0525EF5D3A13}"/>
              </a:ext>
            </a:extLst>
          </p:cNvPr>
          <p:cNvSpPr/>
          <p:nvPr/>
        </p:nvSpPr>
        <p:spPr>
          <a:xfrm>
            <a:off x="1680714" y="4687923"/>
            <a:ext cx="1684474" cy="468208"/>
          </a:xfrm>
          <a:prstGeom prst="rect">
            <a:avLst/>
          </a:prstGeom>
          <a:solidFill>
            <a:srgbClr val="8D8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Pipeline</a:t>
            </a:r>
            <a:endParaRPr lang="en-CN" sz="20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90" name="Rectangle 19">
            <a:extLst>
              <a:ext uri="{FF2B5EF4-FFF2-40B4-BE49-F238E27FC236}">
                <a16:creationId xmlns:a16="http://schemas.microsoft.com/office/drawing/2014/main" id="{97474E3E-23CC-E271-9E72-29C57FCFD29E}"/>
              </a:ext>
            </a:extLst>
          </p:cNvPr>
          <p:cNvSpPr/>
          <p:nvPr/>
        </p:nvSpPr>
        <p:spPr>
          <a:xfrm>
            <a:off x="4180590" y="4687923"/>
            <a:ext cx="1684474" cy="468208"/>
          </a:xfrm>
          <a:prstGeom prst="rect">
            <a:avLst/>
          </a:prstGeom>
          <a:solidFill>
            <a:srgbClr val="8D8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CLI</a:t>
            </a:r>
            <a:endParaRPr lang="en-CN" sz="20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91" name="Rectangle 20">
            <a:extLst>
              <a:ext uri="{FF2B5EF4-FFF2-40B4-BE49-F238E27FC236}">
                <a16:creationId xmlns:a16="http://schemas.microsoft.com/office/drawing/2014/main" id="{B4C52F1E-FE43-2582-B306-804A138E471F}"/>
              </a:ext>
            </a:extLst>
          </p:cNvPr>
          <p:cNvSpPr/>
          <p:nvPr/>
        </p:nvSpPr>
        <p:spPr>
          <a:xfrm>
            <a:off x="6680466" y="4687923"/>
            <a:ext cx="1684474" cy="468208"/>
          </a:xfrm>
          <a:prstGeom prst="rect">
            <a:avLst/>
          </a:prstGeom>
          <a:solidFill>
            <a:srgbClr val="8D8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GUI</a:t>
            </a:r>
            <a:endParaRPr lang="en-CN" sz="20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92" name="Rectangle 21">
            <a:extLst>
              <a:ext uri="{FF2B5EF4-FFF2-40B4-BE49-F238E27FC236}">
                <a16:creationId xmlns:a16="http://schemas.microsoft.com/office/drawing/2014/main" id="{DCC48B5D-62ED-1C72-98C8-99AD0A832A1C}"/>
              </a:ext>
            </a:extLst>
          </p:cNvPr>
          <p:cNvSpPr/>
          <p:nvPr/>
        </p:nvSpPr>
        <p:spPr>
          <a:xfrm>
            <a:off x="9180342" y="4687923"/>
            <a:ext cx="1684474" cy="468208"/>
          </a:xfrm>
          <a:prstGeom prst="rect">
            <a:avLst/>
          </a:prstGeom>
          <a:solidFill>
            <a:srgbClr val="8D8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REST</a:t>
            </a:r>
            <a:endParaRPr lang="en-CN" sz="20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93" name="Rectangle 22">
            <a:extLst>
              <a:ext uri="{FF2B5EF4-FFF2-40B4-BE49-F238E27FC236}">
                <a16:creationId xmlns:a16="http://schemas.microsoft.com/office/drawing/2014/main" id="{1CFAC347-3D93-9DFA-BB3E-A8A3107CD069}"/>
              </a:ext>
            </a:extLst>
          </p:cNvPr>
          <p:cNvSpPr/>
          <p:nvPr/>
        </p:nvSpPr>
        <p:spPr>
          <a:xfrm>
            <a:off x="11680214" y="4678125"/>
            <a:ext cx="1684474" cy="468208"/>
          </a:xfrm>
          <a:prstGeom prst="rect">
            <a:avLst/>
          </a:prstGeom>
          <a:solidFill>
            <a:srgbClr val="8D8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…</a:t>
            </a:r>
            <a:r>
              <a:rPr lang="zh-CN" altLang="en-US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 </a:t>
            </a:r>
            <a:r>
              <a:rPr lang="en-US" altLang="zh-CN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…</a:t>
            </a:r>
            <a:endParaRPr lang="en-CN" sz="20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94" name="Rectangle 24">
            <a:extLst>
              <a:ext uri="{FF2B5EF4-FFF2-40B4-BE49-F238E27FC236}">
                <a16:creationId xmlns:a16="http://schemas.microsoft.com/office/drawing/2014/main" id="{2E7F97CB-495D-8BD1-9D90-9DED541D9268}"/>
              </a:ext>
            </a:extLst>
          </p:cNvPr>
          <p:cNvSpPr/>
          <p:nvPr/>
        </p:nvSpPr>
        <p:spPr>
          <a:xfrm>
            <a:off x="10632250" y="6067463"/>
            <a:ext cx="2340662" cy="721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altLang="zh-CN" sz="2000" b="1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State</a:t>
            </a:r>
            <a:r>
              <a:rPr lang="zh-CN" altLang="en-US" sz="2100" b="1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 </a:t>
            </a:r>
            <a:r>
              <a:rPr lang="en-US" altLang="zh-CN" sz="1600" b="1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(DB/Filesystem/…)</a:t>
            </a:r>
            <a:endParaRPr lang="en-US" sz="2100" b="1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95" name="Rectangle 25">
            <a:extLst>
              <a:ext uri="{FF2B5EF4-FFF2-40B4-BE49-F238E27FC236}">
                <a16:creationId xmlns:a16="http://schemas.microsoft.com/office/drawing/2014/main" id="{2A46861C-53F6-371D-DF8A-B93116AE43E8}"/>
              </a:ext>
            </a:extLst>
          </p:cNvPr>
          <p:cNvSpPr/>
          <p:nvPr/>
        </p:nvSpPr>
        <p:spPr>
          <a:xfrm>
            <a:off x="2097357" y="6084937"/>
            <a:ext cx="2340664" cy="721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altLang="zh-CN" sz="2000" b="1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Operations</a:t>
            </a:r>
            <a:r>
              <a:rPr lang="zh-CN" altLang="en-US" sz="2000" b="1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 </a:t>
            </a:r>
            <a:r>
              <a:rPr lang="en-US" altLang="zh-CN" sz="1600" b="1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(Preview/Apply/…)</a:t>
            </a:r>
            <a:endParaRPr lang="en-US" sz="2000" b="1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96" name="Rectangle 26">
            <a:extLst>
              <a:ext uri="{FF2B5EF4-FFF2-40B4-BE49-F238E27FC236}">
                <a16:creationId xmlns:a16="http://schemas.microsoft.com/office/drawing/2014/main" id="{A433DCD2-B515-E082-1ADF-8A14193B5F42}"/>
              </a:ext>
            </a:extLst>
          </p:cNvPr>
          <p:cNvSpPr/>
          <p:nvPr/>
        </p:nvSpPr>
        <p:spPr>
          <a:xfrm>
            <a:off x="5997208" y="6084937"/>
            <a:ext cx="3063550" cy="721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altLang="zh-CN" sz="2000" b="1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Runtimes</a:t>
            </a:r>
            <a:r>
              <a:rPr lang="zh-CN" altLang="en-US" sz="2000" b="1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 </a:t>
            </a:r>
            <a:r>
              <a:rPr lang="en-US" altLang="zh-CN" sz="1600" b="1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(K8s/Terraform/On-Prem</a:t>
            </a:r>
            <a:r>
              <a:rPr lang="en-US" altLang="zh-CN" sz="1400" b="1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)</a:t>
            </a:r>
            <a:endParaRPr lang="en-US" sz="2000" b="1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pic>
        <p:nvPicPr>
          <p:cNvPr id="97" name="图片 73">
            <a:extLst>
              <a:ext uri="{FF2B5EF4-FFF2-40B4-BE49-F238E27FC236}">
                <a16:creationId xmlns:a16="http://schemas.microsoft.com/office/drawing/2014/main" id="{86D526E9-556B-8807-9FCB-626BBCB761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998" y="7158600"/>
            <a:ext cx="550398" cy="550398"/>
          </a:xfrm>
          <a:prstGeom prst="rect">
            <a:avLst/>
          </a:prstGeom>
        </p:spPr>
      </p:pic>
      <p:sp>
        <p:nvSpPr>
          <p:cNvPr id="98" name="Rectangle 31">
            <a:extLst>
              <a:ext uri="{FF2B5EF4-FFF2-40B4-BE49-F238E27FC236}">
                <a16:creationId xmlns:a16="http://schemas.microsoft.com/office/drawing/2014/main" id="{84CEA9CF-4928-0D86-11A7-046325272349}"/>
              </a:ext>
            </a:extLst>
          </p:cNvPr>
          <p:cNvSpPr/>
          <p:nvPr/>
        </p:nvSpPr>
        <p:spPr>
          <a:xfrm>
            <a:off x="5071351" y="7132398"/>
            <a:ext cx="8684560" cy="3501830"/>
          </a:xfrm>
          <a:prstGeom prst="rect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1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99" name="Rectangle 32">
            <a:extLst>
              <a:ext uri="{FF2B5EF4-FFF2-40B4-BE49-F238E27FC236}">
                <a16:creationId xmlns:a16="http://schemas.microsoft.com/office/drawing/2014/main" id="{3D233B39-CDFC-8BDB-DF45-033D33574DC0}"/>
              </a:ext>
            </a:extLst>
          </p:cNvPr>
          <p:cNvSpPr/>
          <p:nvPr/>
        </p:nvSpPr>
        <p:spPr>
          <a:xfrm>
            <a:off x="1184867" y="7132401"/>
            <a:ext cx="1829112" cy="3501828"/>
          </a:xfrm>
          <a:prstGeom prst="rect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1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100" name="文本框 21">
            <a:extLst>
              <a:ext uri="{FF2B5EF4-FFF2-40B4-BE49-F238E27FC236}">
                <a16:creationId xmlns:a16="http://schemas.microsoft.com/office/drawing/2014/main" id="{9E800F97-4663-7D19-F959-92E1C96B9C87}"/>
              </a:ext>
            </a:extLst>
          </p:cNvPr>
          <p:cNvSpPr txBox="1"/>
          <p:nvPr/>
        </p:nvSpPr>
        <p:spPr>
          <a:xfrm>
            <a:off x="1180542" y="7244887"/>
            <a:ext cx="1908082" cy="8822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algn="ctr" defTabSz="1651000"/>
            <a:r>
              <a:rPr lang="en-US" altLang="zh-CN" sz="22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Multi-cloud</a:t>
            </a:r>
            <a:r>
              <a:rPr lang="zh-CN" altLang="en-US" sz="22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 </a:t>
            </a:r>
            <a:r>
              <a:rPr lang="en-US" altLang="zh-CN" sz="22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Service</a:t>
            </a:r>
            <a:endParaRPr lang="zh-CN" altLang="en-US" sz="22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101" name="矩形 5">
            <a:extLst>
              <a:ext uri="{FF2B5EF4-FFF2-40B4-BE49-F238E27FC236}">
                <a16:creationId xmlns:a16="http://schemas.microsoft.com/office/drawing/2014/main" id="{F3760FE7-ACC2-FB48-927D-4D311394A348}"/>
              </a:ext>
            </a:extLst>
          </p:cNvPr>
          <p:cNvSpPr/>
          <p:nvPr/>
        </p:nvSpPr>
        <p:spPr>
          <a:xfrm>
            <a:off x="1284475" y="9092479"/>
            <a:ext cx="1649804" cy="713112"/>
          </a:xfrm>
          <a:prstGeom prst="rect">
            <a:avLst/>
          </a:prstGeom>
          <a:solidFill>
            <a:srgbClr val="8D8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Terraform</a:t>
            </a:r>
            <a:r>
              <a:rPr lang="zh-CN" altLang="en-US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 </a:t>
            </a:r>
            <a:r>
              <a:rPr lang="en-US" altLang="zh-CN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Runtime</a:t>
            </a:r>
            <a:endParaRPr lang="zh-CN" altLang="en-US" sz="20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pic>
        <p:nvPicPr>
          <p:cNvPr id="102" name="图片 119" descr="图片 119">
            <a:extLst>
              <a:ext uri="{FF2B5EF4-FFF2-40B4-BE49-F238E27FC236}">
                <a16:creationId xmlns:a16="http://schemas.microsoft.com/office/drawing/2014/main" id="{4BFAF43B-5423-43A9-2066-65FD7C6091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321596" y="10926694"/>
            <a:ext cx="1347174" cy="986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8" descr="Cloud Computing Services | Google Cloud">
            <a:extLst>
              <a:ext uri="{FF2B5EF4-FFF2-40B4-BE49-F238E27FC236}">
                <a16:creationId xmlns:a16="http://schemas.microsoft.com/office/drawing/2014/main" id="{7837E1A1-218A-0AF5-E9F5-D7585961DF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9" t="14649" r="28042" b="16401"/>
          <a:stretch/>
        </p:blipFill>
        <p:spPr bwMode="auto">
          <a:xfrm>
            <a:off x="7935214" y="10979308"/>
            <a:ext cx="1211994" cy="96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0" descr="Microsoft Azure - Wikipedia">
            <a:extLst>
              <a:ext uri="{FF2B5EF4-FFF2-40B4-BE49-F238E27FC236}">
                <a16:creationId xmlns:a16="http://schemas.microsoft.com/office/drawing/2014/main" id="{30CB1C3D-5019-0602-B66E-EA79B9961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097" y="10905119"/>
            <a:ext cx="1007608" cy="100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Rectangle 56">
            <a:extLst>
              <a:ext uri="{FF2B5EF4-FFF2-40B4-BE49-F238E27FC236}">
                <a16:creationId xmlns:a16="http://schemas.microsoft.com/office/drawing/2014/main" id="{B58DCC78-2DF8-EEDB-F0F5-379C9E2D4528}"/>
              </a:ext>
            </a:extLst>
          </p:cNvPr>
          <p:cNvSpPr/>
          <p:nvPr/>
        </p:nvSpPr>
        <p:spPr>
          <a:xfrm>
            <a:off x="1171222" y="10887190"/>
            <a:ext cx="12584690" cy="1100006"/>
          </a:xfrm>
          <a:prstGeom prst="rect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1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106" name="Rectangle 8">
            <a:extLst>
              <a:ext uri="{FF2B5EF4-FFF2-40B4-BE49-F238E27FC236}">
                <a16:creationId xmlns:a16="http://schemas.microsoft.com/office/drawing/2014/main" id="{F4ADFF6B-416E-3BB6-DEA3-53C8290F6ADD}"/>
              </a:ext>
            </a:extLst>
          </p:cNvPr>
          <p:cNvSpPr/>
          <p:nvPr/>
        </p:nvSpPr>
        <p:spPr>
          <a:xfrm>
            <a:off x="1458915" y="3115803"/>
            <a:ext cx="1843200" cy="860836"/>
          </a:xfrm>
          <a:prstGeom prst="rect">
            <a:avLst/>
          </a:prstGeom>
          <a:solidFill>
            <a:srgbClr val="0256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App</a:t>
            </a:r>
          </a:p>
          <a:p>
            <a:pPr algn="ctr"/>
            <a:r>
              <a:rPr lang="en-US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Config</a:t>
            </a:r>
          </a:p>
        </p:txBody>
      </p:sp>
      <p:sp>
        <p:nvSpPr>
          <p:cNvPr id="107" name="Rectangle 10">
            <a:extLst>
              <a:ext uri="{FF2B5EF4-FFF2-40B4-BE49-F238E27FC236}">
                <a16:creationId xmlns:a16="http://schemas.microsoft.com/office/drawing/2014/main" id="{4235D49B-97AA-99A2-FEDD-A20119EB43EE}"/>
              </a:ext>
            </a:extLst>
          </p:cNvPr>
          <p:cNvSpPr/>
          <p:nvPr/>
        </p:nvSpPr>
        <p:spPr>
          <a:xfrm>
            <a:off x="3361455" y="3105927"/>
            <a:ext cx="1843200" cy="860836"/>
          </a:xfrm>
          <a:prstGeom prst="rect">
            <a:avLst/>
          </a:prstGeom>
          <a:solidFill>
            <a:srgbClr val="0256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Policy</a:t>
            </a:r>
            <a:endParaRPr lang="en-CN" sz="20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108" name="Rectangle 11">
            <a:extLst>
              <a:ext uri="{FF2B5EF4-FFF2-40B4-BE49-F238E27FC236}">
                <a16:creationId xmlns:a16="http://schemas.microsoft.com/office/drawing/2014/main" id="{D1C2C146-B738-8867-9888-18FEA160FABF}"/>
              </a:ext>
            </a:extLst>
          </p:cNvPr>
          <p:cNvSpPr/>
          <p:nvPr/>
        </p:nvSpPr>
        <p:spPr>
          <a:xfrm>
            <a:off x="5273741" y="3105927"/>
            <a:ext cx="1843200" cy="860836"/>
          </a:xfrm>
          <a:prstGeom prst="rect">
            <a:avLst/>
          </a:prstGeom>
          <a:solidFill>
            <a:srgbClr val="0256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Baseline</a:t>
            </a:r>
            <a:endParaRPr lang="en-CN" sz="20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109" name="Rectangle 23">
            <a:extLst>
              <a:ext uri="{FF2B5EF4-FFF2-40B4-BE49-F238E27FC236}">
                <a16:creationId xmlns:a16="http://schemas.microsoft.com/office/drawing/2014/main" id="{505185F6-4FEC-2FAE-C1B3-1D40281287D0}"/>
              </a:ext>
            </a:extLst>
          </p:cNvPr>
          <p:cNvSpPr/>
          <p:nvPr/>
        </p:nvSpPr>
        <p:spPr>
          <a:xfrm>
            <a:off x="7601287" y="3098220"/>
            <a:ext cx="1840500" cy="850830"/>
          </a:xfrm>
          <a:prstGeom prst="rect">
            <a:avLst/>
          </a:prstGeom>
          <a:solidFill>
            <a:srgbClr val="0256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Structure</a:t>
            </a:r>
            <a:r>
              <a:rPr lang="zh-CN" altLang="en-US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 </a:t>
            </a:r>
            <a:r>
              <a:rPr lang="en-US" altLang="zh-CN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Validation</a:t>
            </a:r>
            <a:endParaRPr lang="en-US" sz="20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110" name="Rectangle 36">
            <a:extLst>
              <a:ext uri="{FF2B5EF4-FFF2-40B4-BE49-F238E27FC236}">
                <a16:creationId xmlns:a16="http://schemas.microsoft.com/office/drawing/2014/main" id="{25522E4A-1770-601B-6687-7E483649FD5A}"/>
              </a:ext>
            </a:extLst>
          </p:cNvPr>
          <p:cNvSpPr/>
          <p:nvPr/>
        </p:nvSpPr>
        <p:spPr>
          <a:xfrm>
            <a:off x="11451673" y="3079942"/>
            <a:ext cx="1840500" cy="850830"/>
          </a:xfrm>
          <a:prstGeom prst="rect">
            <a:avLst/>
          </a:prstGeom>
          <a:solidFill>
            <a:srgbClr val="0256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Impact</a:t>
            </a:r>
          </a:p>
          <a:p>
            <a:pPr algn="ctr"/>
            <a:r>
              <a:rPr lang="en-US" altLang="zh-CN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Analysis</a:t>
            </a:r>
          </a:p>
        </p:txBody>
      </p:sp>
      <p:sp>
        <p:nvSpPr>
          <p:cNvPr id="111" name="Rectangle 37">
            <a:extLst>
              <a:ext uri="{FF2B5EF4-FFF2-40B4-BE49-F238E27FC236}">
                <a16:creationId xmlns:a16="http://schemas.microsoft.com/office/drawing/2014/main" id="{4F5E216B-8CFF-6C5F-A4F0-B765FAD3E849}"/>
              </a:ext>
            </a:extLst>
          </p:cNvPr>
          <p:cNvSpPr/>
          <p:nvPr/>
        </p:nvSpPr>
        <p:spPr>
          <a:xfrm>
            <a:off x="9524853" y="3098220"/>
            <a:ext cx="1840500" cy="850830"/>
          </a:xfrm>
          <a:prstGeom prst="rect">
            <a:avLst/>
          </a:prstGeom>
          <a:solidFill>
            <a:srgbClr val="0256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UT</a:t>
            </a:r>
            <a:endParaRPr lang="en-US" sz="20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112" name="Rectangle 58">
            <a:extLst>
              <a:ext uri="{FF2B5EF4-FFF2-40B4-BE49-F238E27FC236}">
                <a16:creationId xmlns:a16="http://schemas.microsoft.com/office/drawing/2014/main" id="{30154360-004D-6FCE-389B-C67D2714122E}"/>
              </a:ext>
            </a:extLst>
          </p:cNvPr>
          <p:cNvSpPr/>
          <p:nvPr/>
        </p:nvSpPr>
        <p:spPr>
          <a:xfrm>
            <a:off x="1355529" y="2719661"/>
            <a:ext cx="5875560" cy="1356616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1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113" name="TextBox 59">
            <a:extLst>
              <a:ext uri="{FF2B5EF4-FFF2-40B4-BE49-F238E27FC236}">
                <a16:creationId xmlns:a16="http://schemas.microsoft.com/office/drawing/2014/main" id="{2185405E-3A14-46B5-04AB-D0A604ED1FD1}"/>
              </a:ext>
            </a:extLst>
          </p:cNvPr>
          <p:cNvSpPr txBox="1"/>
          <p:nvPr/>
        </p:nvSpPr>
        <p:spPr>
          <a:xfrm>
            <a:off x="1333845" y="2658447"/>
            <a:ext cx="193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Kusion</a:t>
            </a:r>
            <a:r>
              <a:rPr lang="zh-CN" altLang="en-US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 </a:t>
            </a:r>
            <a:r>
              <a:rPr lang="en-US" altLang="zh-CN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Model</a:t>
            </a:r>
            <a:endParaRPr lang="en-CN" sz="21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114" name="Rectangle 61">
            <a:extLst>
              <a:ext uri="{FF2B5EF4-FFF2-40B4-BE49-F238E27FC236}">
                <a16:creationId xmlns:a16="http://schemas.microsoft.com/office/drawing/2014/main" id="{69E575F5-EEE2-1072-7694-B4BE4BE8F04D}"/>
              </a:ext>
            </a:extLst>
          </p:cNvPr>
          <p:cNvSpPr/>
          <p:nvPr/>
        </p:nvSpPr>
        <p:spPr>
          <a:xfrm>
            <a:off x="7464355" y="2728635"/>
            <a:ext cx="5958416" cy="1325292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1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115" name="TextBox 62">
            <a:extLst>
              <a:ext uri="{FF2B5EF4-FFF2-40B4-BE49-F238E27FC236}">
                <a16:creationId xmlns:a16="http://schemas.microsoft.com/office/drawing/2014/main" id="{D712C5A5-489D-C25C-C8A6-402E35E2EC2C}"/>
              </a:ext>
            </a:extLst>
          </p:cNvPr>
          <p:cNvSpPr txBox="1"/>
          <p:nvPr/>
        </p:nvSpPr>
        <p:spPr>
          <a:xfrm>
            <a:off x="7394550" y="2667207"/>
            <a:ext cx="1461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Toolbox</a:t>
            </a:r>
            <a:endParaRPr lang="en-CN" sz="18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116" name="矩形 27">
            <a:extLst>
              <a:ext uri="{FF2B5EF4-FFF2-40B4-BE49-F238E27FC236}">
                <a16:creationId xmlns:a16="http://schemas.microsoft.com/office/drawing/2014/main" id="{DE4367EF-A550-A1FC-3628-74A8B5A2DD48}"/>
              </a:ext>
            </a:extLst>
          </p:cNvPr>
          <p:cNvSpPr/>
          <p:nvPr/>
        </p:nvSpPr>
        <p:spPr>
          <a:xfrm>
            <a:off x="5263990" y="7789394"/>
            <a:ext cx="8337422" cy="988110"/>
          </a:xfrm>
          <a:prstGeom prst="rect">
            <a:avLst/>
          </a:prstGeom>
          <a:noFill/>
          <a:ln w="12700" cap="flat">
            <a:solidFill>
              <a:srgbClr val="3E6EC2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noAutofit/>
          </a:bodyPr>
          <a:lstStyle/>
          <a:p>
            <a:pPr algn="ctr" defTabSz="1651000"/>
            <a:endParaRPr lang="zh-CN" altLang="en-US" sz="640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117" name="矩形 22">
            <a:extLst>
              <a:ext uri="{FF2B5EF4-FFF2-40B4-BE49-F238E27FC236}">
                <a16:creationId xmlns:a16="http://schemas.microsoft.com/office/drawing/2014/main" id="{341C5086-593D-50AE-EDEF-EEDF9749C8B3}"/>
              </a:ext>
            </a:extLst>
          </p:cNvPr>
          <p:cNvSpPr/>
          <p:nvPr/>
        </p:nvSpPr>
        <p:spPr>
          <a:xfrm>
            <a:off x="5435814" y="7945016"/>
            <a:ext cx="1842354" cy="759182"/>
          </a:xfrm>
          <a:prstGeom prst="rect">
            <a:avLst/>
          </a:prstGeom>
          <a:solidFill>
            <a:srgbClr val="00B1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algn="ctr" defTabSz="1651000"/>
            <a:r>
              <a:rPr lang="en-US" altLang="zh-CN" sz="18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Multi-Cluster</a:t>
            </a:r>
          </a:p>
          <a:p>
            <a:pPr algn="ctr" defTabSz="1651000"/>
            <a:r>
              <a:rPr lang="en-US" altLang="zh-CN" sz="18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Gateway</a:t>
            </a:r>
            <a:endParaRPr lang="zh-CN" altLang="en-US" sz="18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118" name="矩形 25">
            <a:extLst>
              <a:ext uri="{FF2B5EF4-FFF2-40B4-BE49-F238E27FC236}">
                <a16:creationId xmlns:a16="http://schemas.microsoft.com/office/drawing/2014/main" id="{5EA20D3B-5BFD-71DF-88E7-ED5E3FD63328}"/>
              </a:ext>
            </a:extLst>
          </p:cNvPr>
          <p:cNvSpPr/>
          <p:nvPr/>
        </p:nvSpPr>
        <p:spPr>
          <a:xfrm>
            <a:off x="8470664" y="7945016"/>
            <a:ext cx="1842354" cy="759182"/>
          </a:xfrm>
          <a:prstGeom prst="rect">
            <a:avLst/>
          </a:prstGeom>
          <a:solidFill>
            <a:srgbClr val="00B1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algn="ctr" defTabSz="1651000"/>
            <a:r>
              <a:rPr lang="en-US" altLang="zh-CN" sz="18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Resource</a:t>
            </a:r>
          </a:p>
          <a:p>
            <a:pPr algn="ctr" defTabSz="1651000"/>
            <a:r>
              <a:rPr lang="en-US" altLang="zh-CN" sz="18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Insight</a:t>
            </a:r>
            <a:endParaRPr lang="zh-CN" altLang="en-US" sz="18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119" name="矩形 34">
            <a:extLst>
              <a:ext uri="{FF2B5EF4-FFF2-40B4-BE49-F238E27FC236}">
                <a16:creationId xmlns:a16="http://schemas.microsoft.com/office/drawing/2014/main" id="{D66F8EBA-9256-504F-8844-14EA83560E70}"/>
              </a:ext>
            </a:extLst>
          </p:cNvPr>
          <p:cNvSpPr/>
          <p:nvPr/>
        </p:nvSpPr>
        <p:spPr>
          <a:xfrm>
            <a:off x="11557767" y="7924440"/>
            <a:ext cx="1880432" cy="759182"/>
          </a:xfrm>
          <a:prstGeom prst="rect">
            <a:avLst/>
          </a:prstGeom>
          <a:solidFill>
            <a:srgbClr val="00B1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algn="ctr" defTabSz="1651000"/>
            <a:r>
              <a:rPr lang="en-US" altLang="zh-CN" sz="18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Cross-Cluster</a:t>
            </a:r>
          </a:p>
          <a:p>
            <a:pPr algn="ctr" defTabSz="1651000"/>
            <a:r>
              <a:rPr lang="en-US" altLang="zh-CN" sz="18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Rollout</a:t>
            </a:r>
            <a:endParaRPr lang="zh-CN" altLang="en-US" sz="18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120" name="矩形 38">
            <a:extLst>
              <a:ext uri="{FF2B5EF4-FFF2-40B4-BE49-F238E27FC236}">
                <a16:creationId xmlns:a16="http://schemas.microsoft.com/office/drawing/2014/main" id="{63F4AC43-A643-65A2-9FD0-255AD878C260}"/>
              </a:ext>
            </a:extLst>
          </p:cNvPr>
          <p:cNvSpPr/>
          <p:nvPr/>
        </p:nvSpPr>
        <p:spPr>
          <a:xfrm>
            <a:off x="5402086" y="8994139"/>
            <a:ext cx="8162478" cy="1280736"/>
          </a:xfrm>
          <a:prstGeom prst="rect">
            <a:avLst/>
          </a:prstGeom>
          <a:noFill/>
          <a:ln w="12700" cap="flat">
            <a:solidFill>
              <a:srgbClr val="3E6EC2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noAutofit/>
          </a:bodyPr>
          <a:lstStyle/>
          <a:p>
            <a:pPr algn="ctr" defTabSz="1651000"/>
            <a:endParaRPr lang="zh-CN" altLang="en-US" sz="160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121" name="矩形 41">
            <a:extLst>
              <a:ext uri="{FF2B5EF4-FFF2-40B4-BE49-F238E27FC236}">
                <a16:creationId xmlns:a16="http://schemas.microsoft.com/office/drawing/2014/main" id="{E8978B88-6F0E-89D6-1B7A-0D4316BB3A3D}"/>
              </a:ext>
            </a:extLst>
          </p:cNvPr>
          <p:cNvSpPr/>
          <p:nvPr/>
        </p:nvSpPr>
        <p:spPr>
          <a:xfrm>
            <a:off x="7593124" y="9367766"/>
            <a:ext cx="1613978" cy="759182"/>
          </a:xfrm>
          <a:prstGeom prst="rect">
            <a:avLst/>
          </a:prstGeom>
          <a:solidFill>
            <a:srgbClr val="00B1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algn="ctr" defTabSz="1651000"/>
            <a:r>
              <a:rPr lang="en-US" altLang="zh-CN" sz="18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Risk</a:t>
            </a:r>
          </a:p>
          <a:p>
            <a:pPr algn="ctr" defTabSz="1651000"/>
            <a:r>
              <a:rPr lang="en-US" altLang="zh-CN" sz="18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Control</a:t>
            </a:r>
          </a:p>
        </p:txBody>
      </p:sp>
      <p:sp>
        <p:nvSpPr>
          <p:cNvPr id="122" name="文本框 46">
            <a:extLst>
              <a:ext uri="{FF2B5EF4-FFF2-40B4-BE49-F238E27FC236}">
                <a16:creationId xmlns:a16="http://schemas.microsoft.com/office/drawing/2014/main" id="{1815AC00-6184-2AD0-B376-62B0FD485540}"/>
              </a:ext>
            </a:extLst>
          </p:cNvPr>
          <p:cNvSpPr txBox="1"/>
          <p:nvPr/>
        </p:nvSpPr>
        <p:spPr>
          <a:xfrm>
            <a:off x="5124060" y="8932608"/>
            <a:ext cx="1937060" cy="5129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algn="ctr" defTabSz="1651000"/>
            <a:r>
              <a:rPr lang="en-US" altLang="zh-CN" sz="2000" dirty="0">
                <a:solidFill>
                  <a:schemeClr val="tx1"/>
                </a:solidFill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Local K8s</a:t>
            </a:r>
            <a:endParaRPr lang="zh-CN" altLang="en-US" sz="2000" dirty="0">
              <a:solidFill>
                <a:schemeClr val="tx1"/>
              </a:solidFill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123" name="矩形 2">
            <a:extLst>
              <a:ext uri="{FF2B5EF4-FFF2-40B4-BE49-F238E27FC236}">
                <a16:creationId xmlns:a16="http://schemas.microsoft.com/office/drawing/2014/main" id="{01FAA593-1B29-BDB5-95E5-1CC4783D5C6A}"/>
              </a:ext>
            </a:extLst>
          </p:cNvPr>
          <p:cNvSpPr/>
          <p:nvPr/>
        </p:nvSpPr>
        <p:spPr>
          <a:xfrm>
            <a:off x="11748031" y="9367764"/>
            <a:ext cx="1616656" cy="759182"/>
          </a:xfrm>
          <a:prstGeom prst="rect">
            <a:avLst/>
          </a:prstGeom>
          <a:solidFill>
            <a:srgbClr val="00B1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algn="ctr" defTabSz="1651000"/>
            <a:r>
              <a:rPr lang="en-US" altLang="zh-CN" sz="18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Operator</a:t>
            </a:r>
          </a:p>
          <a:p>
            <a:pPr algn="ctr" defTabSz="1651000"/>
            <a:r>
              <a:rPr lang="en-US" altLang="zh-CN" sz="18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Canary</a:t>
            </a:r>
          </a:p>
        </p:txBody>
      </p:sp>
      <p:sp>
        <p:nvSpPr>
          <p:cNvPr id="124" name="矩形 5">
            <a:extLst>
              <a:ext uri="{FF2B5EF4-FFF2-40B4-BE49-F238E27FC236}">
                <a16:creationId xmlns:a16="http://schemas.microsoft.com/office/drawing/2014/main" id="{CD336CA7-4224-AE82-968B-AC2FBB9608B3}"/>
              </a:ext>
            </a:extLst>
          </p:cNvPr>
          <p:cNvSpPr/>
          <p:nvPr/>
        </p:nvSpPr>
        <p:spPr>
          <a:xfrm>
            <a:off x="9648385" y="9356373"/>
            <a:ext cx="1658360" cy="759180"/>
          </a:xfrm>
          <a:prstGeom prst="rect">
            <a:avLst/>
          </a:prstGeom>
          <a:solidFill>
            <a:srgbClr val="00B1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noAutofit/>
          </a:bodyPr>
          <a:lstStyle/>
          <a:p>
            <a:pPr algn="ctr" defTabSz="1651000"/>
            <a:r>
              <a:rPr lang="en-US" altLang="zh-CN" sz="18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Observability</a:t>
            </a:r>
          </a:p>
        </p:txBody>
      </p:sp>
      <p:sp>
        <p:nvSpPr>
          <p:cNvPr id="125" name="TextBox 1056">
            <a:extLst>
              <a:ext uri="{FF2B5EF4-FFF2-40B4-BE49-F238E27FC236}">
                <a16:creationId xmlns:a16="http://schemas.microsoft.com/office/drawing/2014/main" id="{E66E0181-70E5-876E-A2CE-A8E8717599D5}"/>
              </a:ext>
            </a:extLst>
          </p:cNvPr>
          <p:cNvSpPr txBox="1"/>
          <p:nvPr/>
        </p:nvSpPr>
        <p:spPr>
          <a:xfrm>
            <a:off x="5768707" y="7174058"/>
            <a:ext cx="19046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2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Multi</a:t>
            </a:r>
            <a:r>
              <a:rPr lang="en-US" altLang="zh-CN" sz="22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-cluster</a:t>
            </a:r>
            <a:endParaRPr lang="en-CN" sz="22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126" name="矩形 51">
            <a:extLst>
              <a:ext uri="{FF2B5EF4-FFF2-40B4-BE49-F238E27FC236}">
                <a16:creationId xmlns:a16="http://schemas.microsoft.com/office/drawing/2014/main" id="{CD051CA2-1770-B0CD-BC7C-A7D70A334C63}"/>
              </a:ext>
            </a:extLst>
          </p:cNvPr>
          <p:cNvSpPr/>
          <p:nvPr/>
        </p:nvSpPr>
        <p:spPr>
          <a:xfrm>
            <a:off x="5648475" y="9384294"/>
            <a:ext cx="1503364" cy="759182"/>
          </a:xfrm>
          <a:prstGeom prst="rect">
            <a:avLst/>
          </a:prstGeom>
          <a:solidFill>
            <a:srgbClr val="00B1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algn="ctr" defTabSz="1651000"/>
            <a:r>
              <a:rPr lang="en-US" altLang="zh-CN" sz="18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Pod</a:t>
            </a:r>
          </a:p>
          <a:p>
            <a:pPr algn="ctr" defTabSz="1651000"/>
            <a:r>
              <a:rPr lang="en-US" altLang="zh-CN" sz="18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Operation</a:t>
            </a:r>
          </a:p>
        </p:txBody>
      </p:sp>
      <p:pic>
        <p:nvPicPr>
          <p:cNvPr id="127" name="Picture 4" descr="vCloud Director Embraces Terraform - VMware Cloud Provider Blog">
            <a:extLst>
              <a:ext uri="{FF2B5EF4-FFF2-40B4-BE49-F238E27FC236}">
                <a16:creationId xmlns:a16="http://schemas.microsoft.com/office/drawing/2014/main" id="{98B648C9-F01B-218F-4145-015CAEF5E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93" y="8247981"/>
            <a:ext cx="950484" cy="7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Rectangle 28">
            <a:extLst>
              <a:ext uri="{FF2B5EF4-FFF2-40B4-BE49-F238E27FC236}">
                <a16:creationId xmlns:a16="http://schemas.microsoft.com/office/drawing/2014/main" id="{F9196084-6D3C-B6E5-4CD1-7AFD7D70CAC1}"/>
              </a:ext>
            </a:extLst>
          </p:cNvPr>
          <p:cNvSpPr/>
          <p:nvPr/>
        </p:nvSpPr>
        <p:spPr>
          <a:xfrm>
            <a:off x="3173663" y="7132401"/>
            <a:ext cx="1828800" cy="3501828"/>
          </a:xfrm>
          <a:prstGeom prst="rect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1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129" name="文本框 21">
            <a:extLst>
              <a:ext uri="{FF2B5EF4-FFF2-40B4-BE49-F238E27FC236}">
                <a16:creationId xmlns:a16="http://schemas.microsoft.com/office/drawing/2014/main" id="{51E4E19F-BB30-963E-642C-D60502C8C7E9}"/>
              </a:ext>
            </a:extLst>
          </p:cNvPr>
          <p:cNvSpPr txBox="1"/>
          <p:nvPr/>
        </p:nvSpPr>
        <p:spPr>
          <a:xfrm>
            <a:off x="3281915" y="7276689"/>
            <a:ext cx="1600088" cy="5437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algn="ctr" defTabSz="1651000"/>
            <a:r>
              <a:rPr lang="en-US" altLang="zh-CN" sz="22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On-Prem</a:t>
            </a:r>
            <a:endParaRPr lang="zh-CN" altLang="en-US" sz="22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sp>
        <p:nvSpPr>
          <p:cNvPr id="130" name="矩形 5">
            <a:extLst>
              <a:ext uri="{FF2B5EF4-FFF2-40B4-BE49-F238E27FC236}">
                <a16:creationId xmlns:a16="http://schemas.microsoft.com/office/drawing/2014/main" id="{04A4EB4F-4A0B-55DB-C922-895B8D9A1D7B}"/>
              </a:ext>
            </a:extLst>
          </p:cNvPr>
          <p:cNvSpPr/>
          <p:nvPr/>
        </p:nvSpPr>
        <p:spPr>
          <a:xfrm>
            <a:off x="3264313" y="9080631"/>
            <a:ext cx="1649804" cy="713112"/>
          </a:xfrm>
          <a:prstGeom prst="rect">
            <a:avLst/>
          </a:prstGeom>
          <a:solidFill>
            <a:srgbClr val="8D8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On-Prem</a:t>
            </a:r>
            <a:r>
              <a:rPr lang="zh-CN" altLang="en-US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 </a:t>
            </a:r>
            <a:r>
              <a:rPr lang="en-US" altLang="zh-CN" sz="2000" dirty="0">
                <a:latin typeface="Alibaba PuHuiTi 2.0 55 Regular" pitchFamily="18" charset="-122"/>
                <a:ea typeface="Alibaba PuHuiTi 2.0 55 Regular" pitchFamily="18" charset="-122"/>
                <a:cs typeface="Alibaba PuHuiTi 2.0 55 Regular" pitchFamily="18" charset="-122"/>
              </a:rPr>
              <a:t>Runtime</a:t>
            </a:r>
            <a:endParaRPr lang="zh-CN" altLang="en-US" sz="2000" dirty="0">
              <a:latin typeface="Alibaba PuHuiTi 2.0 55 Regular" pitchFamily="18" charset="-122"/>
              <a:ea typeface="Alibaba PuHuiTi 2.0 55 Regular" pitchFamily="18" charset="-122"/>
              <a:cs typeface="Alibaba PuHuiTi 2.0 55 Regular" pitchFamily="18" charset="-122"/>
            </a:endParaRPr>
          </a:p>
        </p:txBody>
      </p:sp>
      <p:pic>
        <p:nvPicPr>
          <p:cNvPr id="131" name="Picture 4" descr="Corporate Cyber Security? On cloud vs on Premise - Esprinet">
            <a:extLst>
              <a:ext uri="{FF2B5EF4-FFF2-40B4-BE49-F238E27FC236}">
                <a16:creationId xmlns:a16="http://schemas.microsoft.com/office/drawing/2014/main" id="{140D1892-1039-BB8A-3021-C4B50C5FDE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90"/>
          <a:stretch/>
        </p:blipFill>
        <p:spPr bwMode="auto">
          <a:xfrm>
            <a:off x="3431438" y="8135145"/>
            <a:ext cx="1284214" cy="9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6" descr="Amazon Web Services Logo, symbol, meaning, history, PNG, brand">
            <a:extLst>
              <a:ext uri="{FF2B5EF4-FFF2-40B4-BE49-F238E27FC236}">
                <a16:creationId xmlns:a16="http://schemas.microsoft.com/office/drawing/2014/main" id="{FE047E66-850F-C2D0-5DBE-B2AE4E853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161" y="11010245"/>
            <a:ext cx="1578903" cy="88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08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7ef33ad-325e-480b-bfea-46684073dd51"/>
  <p:tag name="COMMONDATA" val="eyJoZGlkIjoiOGU3NzUzOGI1MzE5NDVhYzhlYTAxN2E5YWM2ZDEzN2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2693</TotalTime>
  <Words>1266</Words>
  <Application>Microsoft Macintosh PowerPoint</Application>
  <PresentationFormat>自定义</PresentationFormat>
  <Paragraphs>184</Paragraphs>
  <Slides>10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阿里巴巴普惠体 R</vt:lpstr>
      <vt:lpstr>等线</vt:lpstr>
      <vt:lpstr>黑体</vt:lpstr>
      <vt:lpstr>Microsoft YaHei</vt:lpstr>
      <vt:lpstr>Alibaba PuHuiTi 2.0 55 Regular</vt:lpstr>
      <vt:lpstr>PingFang SC</vt:lpstr>
      <vt:lpstr>Arial</vt:lpstr>
      <vt:lpstr>Calibri</vt:lpstr>
      <vt:lpstr>Calibri Light</vt:lpstr>
      <vt:lpstr>Helvetica Neue</vt:lpstr>
      <vt:lpstr>Office 主题​​</vt:lpstr>
      <vt:lpstr>平台工程如何battle日益复杂的基础设施?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第七届中国开源年会 通用PPT模板</dc:title>
  <dc:creator>Teatee Grace</dc:creator>
  <cp:lastModifiedBy>Microsoft Office User</cp:lastModifiedBy>
  <cp:revision>53</cp:revision>
  <dcterms:created xsi:type="dcterms:W3CDTF">2022-06-28T09:26:00Z</dcterms:created>
  <dcterms:modified xsi:type="dcterms:W3CDTF">2023-10-27T05:17:58Z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C8A33F8E81B9421595D2527E982A8F26_13</vt:lpwstr>
  </property>
  <property fmtid="{D5CDD505-2E9C-101B-9397-08002B2CF9AE}" pid="3" name="KSOProductBuildVer">
    <vt:lpwstr>2052-11.1.0.12155</vt:lpwstr>
  </property>
</Properties>
</file>