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3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</p:sldMasterIdLst>
  <p:notesMasterIdLst>
    <p:notesMasterId r:id="rId19"/>
  </p:notesMasterIdLst>
  <p:sldIdLst>
    <p:sldId id="256" r:id="rId3"/>
    <p:sldId id="846" r:id="rId4"/>
    <p:sldId id="850" r:id="rId5"/>
    <p:sldId id="851" r:id="rId6"/>
    <p:sldId id="852" r:id="rId7"/>
    <p:sldId id="853" r:id="rId8"/>
    <p:sldId id="854" r:id="rId9"/>
    <p:sldId id="855" r:id="rId10"/>
    <p:sldId id="856" r:id="rId11"/>
    <p:sldId id="857" r:id="rId12"/>
    <p:sldId id="858" r:id="rId13"/>
    <p:sldId id="859" r:id="rId14"/>
    <p:sldId id="860" r:id="rId15"/>
    <p:sldId id="863" r:id="rId16"/>
    <p:sldId id="864" r:id="rId17"/>
    <p:sldId id="865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441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556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8.xml"/><Relationship Id="rId7" Type="http://schemas.openxmlformats.org/officeDocument/2006/relationships/image" Target="../media/image2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9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9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47.xml"/><Relationship Id="rId7" Type="http://schemas.openxmlformats.org/officeDocument/2006/relationships/image" Target="../media/image6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8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tags" Target="../tags/tag61.xml"/><Relationship Id="rId18" Type="http://schemas.openxmlformats.org/officeDocument/2006/relationships/image" Target="../media/image6.pn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image" Target="../media/image2.png"/><Relationship Id="rId2" Type="http://schemas.openxmlformats.org/officeDocument/2006/relationships/tags" Target="../tags/tag50.xml"/><Relationship Id="rId16" Type="http://schemas.openxmlformats.org/officeDocument/2006/relationships/image" Target="../media/image5.png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5" Type="http://schemas.openxmlformats.org/officeDocument/2006/relationships/tags" Target="../tags/tag53.xml"/><Relationship Id="rId15" Type="http://schemas.openxmlformats.org/officeDocument/2006/relationships/image" Target="../media/image10.png"/><Relationship Id="rId10" Type="http://schemas.openxmlformats.org/officeDocument/2006/relationships/tags" Target="../tags/tag58.xml"/><Relationship Id="rId19" Type="http://schemas.openxmlformats.org/officeDocument/2006/relationships/image" Target="../media/image7.png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.xml"/><Relationship Id="rId7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9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7.xml"/><Relationship Id="rId7" Type="http://schemas.openxmlformats.org/officeDocument/2006/relationships/image" Target="../media/image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slideMaster" Target="../slideMasters/slideMaster1.xml"/><Relationship Id="rId18" Type="http://schemas.openxmlformats.org/officeDocument/2006/relationships/image" Target="../media/image7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tags" Target="../tags/tag30.xml"/><Relationship Id="rId17" Type="http://schemas.openxmlformats.org/officeDocument/2006/relationships/image" Target="../media/image6.png"/><Relationship Id="rId2" Type="http://schemas.openxmlformats.org/officeDocument/2006/relationships/tags" Target="../tags/tag20.xml"/><Relationship Id="rId16" Type="http://schemas.openxmlformats.org/officeDocument/2006/relationships/image" Target="../media/image2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5" Type="http://schemas.openxmlformats.org/officeDocument/2006/relationships/tags" Target="../tags/tag23.xml"/><Relationship Id="rId15" Type="http://schemas.openxmlformats.org/officeDocument/2006/relationships/image" Target="../media/image5.pn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思源黑体 CN Bold" panose="020B0800000000000000" pitchFamily="34" charset="-128"/>
                <a:ea typeface="思源黑体 CN Bold" panose="020B0800000000000000" pitchFamily="34" charset="-128"/>
                <a:cs typeface="Segoe UI" panose="020B0502040204020203" pitchFamily="34" charset="0"/>
              </a:defRPr>
            </a:lvl1pPr>
          </a:lstStyle>
          <a:p>
            <a:r>
              <a:rPr lang="en-US" altLang="zh-CN" dirty="0"/>
              <a:t>Click here to edit </a:t>
            </a:r>
            <a:r>
              <a:rPr lang="zh-CN" altLang="en-US" dirty="0"/>
              <a:t/>
            </a:r>
            <a:br>
              <a:rPr lang="zh-CN" altLang="en-US" dirty="0"/>
            </a:br>
            <a:r>
              <a:rPr lang="en-US" altLang="zh-CN" dirty="0"/>
              <a:t>Mater</a:t>
            </a:r>
            <a:r>
              <a:rPr lang="zh-CN" altLang="en-US" dirty="0"/>
              <a:t> </a:t>
            </a:r>
            <a:r>
              <a:rPr lang="en-US" altLang="zh-CN" dirty="0"/>
              <a:t>title style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 hasCustomPrompt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>
                <a:latin typeface="+mj-ea"/>
                <a:ea typeface="+mj-ea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Click here to edit Master subtitle style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4890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21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98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64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</a:p>
          <a:p>
            <a:pPr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0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>
                <a:latin typeface="思源黑体 CN Medium" panose="020B0600000000000000" charset="-122"/>
                <a:ea typeface="思源黑体 CN Medium" panose="020B0600000000000000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思源黑体 CN Medium" panose="020B0600000000000000" pitchFamily="34" charset="-128"/>
                <a:ea typeface="思源黑体 CN Medium" panose="020B0600000000000000" pitchFamily="34" charset="-128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latin typeface="思源黑体 CN Medium" panose="020B0600000000000000" charset="-122"/>
                <a:ea typeface="思源黑体 CN Medium" panose="020B0600000000000000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思源黑体 CN Medium" panose="020B0600000000000000" pitchFamily="34" charset="-128"/>
                <a:ea typeface="思源黑体 CN Medium" panose="020B0600000000000000" pitchFamily="34" charset="-128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思源黑体 CN Bold" panose="020B0800000000000000" pitchFamily="34" charset="-128"/>
                <a:ea typeface="思源黑体 CN Bold" panose="020B0800000000000000" pitchFamily="34" charset="-128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思源黑体 CN Medium" panose="020B0600000000000000" charset="-122"/>
                <a:ea typeface="思源黑体 CN Medium" panose="020B0600000000000000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3873176" cy="1351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WeChat Official Account:</a:t>
            </a:r>
            <a:r>
              <a:rPr lang="en-US" altLang="zh-CN" sz="1400" kern="1700" baseline="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 </a:t>
            </a:r>
            <a:r>
              <a:rPr lang="zh-CN" alt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WeChat Channels:</a:t>
            </a:r>
            <a:r>
              <a:rPr lang="en-US" altLang="zh-CN" sz="1400" kern="1700" baseline="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 </a:t>
            </a:r>
            <a:r>
              <a:rPr lang="zh-CN" alt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Weibo:</a:t>
            </a:r>
            <a:r>
              <a:rPr lang="en-US" altLang="zh-CN" sz="1400" kern="1700" baseline="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 </a:t>
            </a:r>
            <a:r>
              <a:rPr lang="zh-CN" alt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 err="1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Bilibili</a:t>
            </a:r>
            <a:r>
              <a:rPr 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:</a:t>
            </a:r>
            <a:r>
              <a:rPr lang="en-US" sz="1400" kern="1700" baseline="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 </a:t>
            </a:r>
            <a:r>
              <a:rPr lang="zh-CN" alt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5007297" y="3774203"/>
            <a:ext cx="2616422" cy="1351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kern="1700" dirty="0" err="1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Jianshu</a:t>
            </a:r>
            <a:r>
              <a:rPr lang="en-US" altLang="zh-CN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:</a:t>
            </a:r>
            <a:r>
              <a:rPr lang="en-US" altLang="zh-CN" sz="1400" kern="1700" baseline="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 </a:t>
            </a:r>
            <a:r>
              <a:rPr lang="zh-CN" alt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 err="1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TouTiao</a:t>
            </a:r>
            <a:r>
              <a:rPr lang="en-US" altLang="zh-CN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:</a:t>
            </a:r>
            <a:r>
              <a:rPr lang="en-US" altLang="zh-CN" sz="1400" kern="1700" baseline="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 </a:t>
            </a:r>
            <a:r>
              <a:rPr lang="zh-CN" alt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Facebook:</a:t>
            </a:r>
            <a:r>
              <a:rPr lang="en-US" altLang="zh-CN" sz="1400" kern="1700" baseline="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 </a:t>
            </a:r>
            <a:r>
              <a:rPr lang="en-US" altLang="zh-CN" sz="1400" kern="1700" dirty="0" err="1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Twitter: </a:t>
            </a:r>
            <a:r>
              <a:rPr lang="zh-CN" altLang="en-US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开源社</a:t>
            </a:r>
            <a:r>
              <a:rPr lang="en-US" altLang="zh-CN" sz="1400" kern="1700" dirty="0">
                <a:solidFill>
                  <a:srgbClr val="445185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6"/>
            <a:ext cx="1470025" cy="2600073"/>
            <a:chOff x="15532" y="5341"/>
            <a:chExt cx="2488" cy="4399"/>
          </a:xfrm>
        </p:grpSpPr>
        <p:sp>
          <p:nvSpPr>
            <p:cNvPr id="5" name="矩形 4"/>
            <p:cNvSpPr/>
            <p:nvPr>
              <p:custDataLst>
                <p:tags r:id="rId9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0"/>
              </p:custDataLst>
            </p:nvPr>
          </p:nvSpPr>
          <p:spPr>
            <a:xfrm>
              <a:off x="15532" y="8804"/>
              <a:ext cx="2488" cy="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rgbClr val="445185"/>
                  </a:solidFill>
                  <a:latin typeface="思源黑体 CN Light" panose="020B0300000000000000" charset="-122"/>
                  <a:ea typeface="思源黑体 CN Light" panose="020B0300000000000000" charset="-122"/>
                </a:rPr>
                <a:t>Scan to Follow KAIYUANSHE WeChat Account</a:t>
              </a:r>
              <a:endParaRPr lang="zh-CN" altLang="en-US" sz="1000" dirty="0">
                <a:solidFill>
                  <a:srgbClr val="445185"/>
                </a:solidFill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思源黑体 CN Bold" panose="020B0800000000000000" pitchFamily="34" charset="-128"/>
                <a:ea typeface="思源黑体 CN Bold" panose="020B0800000000000000" pitchFamily="34" charset="-128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 smtClean="0"/>
              <a:t>单击此处编辑</a:t>
            </a:r>
            <a:br>
              <a:rPr lang="zh-CN" altLang="en-US" smtClean="0"/>
            </a:br>
            <a:r>
              <a:rPr lang="zh-CN" altLang="en-US" smtClean="0"/>
              <a:t>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9399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76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tags" Target="../tags/tag32.xml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9"/>
            </p:custDataLst>
          </p:nvPr>
        </p:nvSpPr>
        <p:spPr>
          <a:xfrm>
            <a:off x="3783330" y="6311900"/>
            <a:ext cx="46253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The</a:t>
            </a:r>
            <a:r>
              <a:rPr lang="en-US"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</a:t>
            </a:r>
            <a:r>
              <a:rPr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8th</a:t>
            </a:r>
            <a:r>
              <a:rPr lang="en-US"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</a:t>
            </a:r>
            <a:r>
              <a:rPr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China </a:t>
            </a:r>
            <a:r>
              <a:rPr lang="en-US"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</a:t>
            </a:r>
            <a:r>
              <a:rPr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Open</a:t>
            </a:r>
            <a:r>
              <a:rPr lang="en-US"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</a:t>
            </a:r>
            <a:r>
              <a:rPr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Source</a:t>
            </a:r>
            <a:r>
              <a:rPr lang="en-US"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</a:t>
            </a:r>
            <a:r>
              <a:rPr sz="1200" dirty="0">
                <a:solidFill>
                  <a:srgbClr val="363E7D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Conference （COSCon 2023）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思源黑体 CN Bold" panose="020B0800000000000000" charset="-122"/>
          <a:ea typeface="思源黑体 CN Bold" panose="020B0800000000000000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思源黑体 CN Medium" panose="020B0600000000000000" charset="-122"/>
          <a:ea typeface="思源黑体 CN Medium" panose="020B0600000000000000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文本框 24"/>
          <p:cNvSpPr txBox="1"/>
          <p:nvPr userDrawn="1">
            <p:custDataLst>
              <p:tags r:id="rId9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</a:p>
        </p:txBody>
      </p:sp>
      <p:sp>
        <p:nvSpPr>
          <p:cNvPr id="26" name="文本框 25"/>
          <p:cNvSpPr txBox="1"/>
          <p:nvPr userDrawn="1">
            <p:custDataLst>
              <p:tags r:id="rId10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</a:p>
        </p:txBody>
      </p:sp>
    </p:spTree>
    <p:extLst>
      <p:ext uri="{BB962C8B-B14F-4D97-AF65-F5344CB8AC3E}">
        <p14:creationId xmlns:p14="http://schemas.microsoft.com/office/powerpoint/2010/main" val="305996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64.xml"/><Relationship Id="rId7" Type="http://schemas.openxmlformats.org/officeDocument/2006/relationships/slideLayout" Target="../slideLayouts/slideLayout1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10" Type="http://schemas.openxmlformats.org/officeDocument/2006/relationships/image" Target="../media/image44.png"/><Relationship Id="rId4" Type="http://schemas.openxmlformats.org/officeDocument/2006/relationships/tags" Target="../tags/tag65.xml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56920" y="2160905"/>
            <a:ext cx="7881754" cy="132588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CN" b="1" dirty="0" err="1">
                <a:solidFill>
                  <a:srgbClr val="363E7D"/>
                </a:solidFill>
              </a:rPr>
              <a:t>Kmesh</a:t>
            </a:r>
            <a:r>
              <a:rPr lang="en-US" altLang="zh-CN" b="1" dirty="0">
                <a:solidFill>
                  <a:srgbClr val="363E7D"/>
                </a:solidFill>
              </a:rPr>
              <a:t>: </a:t>
            </a:r>
            <a:r>
              <a:rPr lang="zh-CN" altLang="en-US" b="1" dirty="0">
                <a:solidFill>
                  <a:srgbClr val="363E7D"/>
                </a:solidFill>
              </a:rPr>
              <a:t>架构创新为服务网格带来全新性能体验</a:t>
            </a:r>
            <a:endParaRPr lang="zh-CN" altLang="en-US" b="1" dirty="0">
              <a:solidFill>
                <a:srgbClr val="363E7D"/>
              </a:solidFill>
              <a:latin typeface="思源黑体 CN Bold" panose="020B0800000000000000" pitchFamily="34" charset="-128"/>
              <a:ea typeface="思源黑体 CN Bold" panose="020B0800000000000000" pitchFamily="34" charset="-128"/>
            </a:endParaRP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3980313"/>
            <a:ext cx="6416040" cy="482600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 smtClean="0">
                <a:solidFill>
                  <a:srgbClr val="363E7D"/>
                </a:solidFill>
                <a:latin typeface="思源黑体 CN Medium" panose="020B0600000000000000" pitchFamily="34" charset="-128"/>
                <a:ea typeface="思源黑体 CN Medium" panose="020B0600000000000000" pitchFamily="34" charset="-128"/>
                <a:cs typeface="Segoe UI" panose="020B0502040204020203" pitchFamily="34" charset="0"/>
              </a:rPr>
              <a:t>吴长冶 华为</a:t>
            </a:r>
            <a:endParaRPr lang="zh-CN" altLang="en-US" b="1" dirty="0">
              <a:solidFill>
                <a:srgbClr val="363E7D"/>
              </a:solidFill>
              <a:latin typeface="思源黑体 CN Medium" panose="020B0600000000000000" pitchFamily="34" charset="-128"/>
              <a:ea typeface="思源黑体 CN Medium" panose="020B0600000000000000" pitchFamily="34" charset="-128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868651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平滑兼容：管控面自动对接，与已有数据面协同治理加速</a:t>
            </a:r>
          </a:p>
        </p:txBody>
      </p:sp>
      <p:sp>
        <p:nvSpPr>
          <p:cNvPr id="260" name="矩形 259">
            <a:extLst>
              <a:ext uri="{FF2B5EF4-FFF2-40B4-BE49-F238E27FC236}">
                <a16:creationId xmlns="" xmlns:a16="http://schemas.microsoft.com/office/drawing/2014/main" id="{2B8347E0-70A9-4D79-8876-1F530B0D451E}"/>
              </a:ext>
            </a:extLst>
          </p:cNvPr>
          <p:cNvSpPr/>
          <p:nvPr/>
        </p:nvSpPr>
        <p:spPr>
          <a:xfrm>
            <a:off x="8111693" y="5797701"/>
            <a:ext cx="3055566" cy="479740"/>
          </a:xfrm>
          <a:prstGeom prst="rect">
            <a:avLst/>
          </a:prstGeom>
        </p:spPr>
        <p:txBody>
          <a:bodyPr lIns="121828" tIns="60914" rIns="121828" bIns="60914"/>
          <a:lstStyle/>
          <a:p>
            <a:pPr defTabSz="1218468">
              <a:lnSpc>
                <a:spcPct val="90000"/>
              </a:lnSpc>
              <a:spcBef>
                <a:spcPct val="0"/>
              </a:spcBef>
            </a:pPr>
            <a:endParaRPr lang="en-US" altLang="zh-CN" sz="1598" b="1" dirty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82124" y="2397948"/>
            <a:ext cx="4745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平滑兼容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自动对接网格控制面（</a:t>
            </a:r>
            <a:r>
              <a:rPr lang="en-US" altLang="zh-CN" sz="16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Istiod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XDS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流量编排协议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协同治理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支持与已有网格数据面协同工作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通过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sockmap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替代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iptables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，加速已有网格的转发性能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88C2D61A-CF48-4045-9633-B1E4209DF91B}"/>
              </a:ext>
            </a:extLst>
          </p:cNvPr>
          <p:cNvGrpSpPr/>
          <p:nvPr/>
        </p:nvGrpSpPr>
        <p:grpSpPr>
          <a:xfrm>
            <a:off x="670672" y="1480145"/>
            <a:ext cx="6059737" cy="3878664"/>
            <a:chOff x="670672" y="1480145"/>
            <a:chExt cx="5194825" cy="3358086"/>
          </a:xfrm>
        </p:grpSpPr>
        <p:sp>
          <p:nvSpPr>
            <p:cNvPr id="7" name="圆角矩形 88">
              <a:extLst>
                <a:ext uri="{FF2B5EF4-FFF2-40B4-BE49-F238E27FC236}">
                  <a16:creationId xmlns="" xmlns:a16="http://schemas.microsoft.com/office/drawing/2014/main" id="{866E9759-649A-4A8F-8143-1B66B83E4683}"/>
                </a:ext>
              </a:extLst>
            </p:cNvPr>
            <p:cNvSpPr/>
            <p:nvPr/>
          </p:nvSpPr>
          <p:spPr>
            <a:xfrm>
              <a:off x="670672" y="4051163"/>
              <a:ext cx="5194825" cy="787068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b" anchorCtr="1"/>
            <a:lstStyle/>
            <a:p>
              <a:pPr algn="ctr" defTabSz="914034"/>
              <a:r>
                <a:rPr lang="en-US" altLang="zh-CN" sz="1200" kern="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OS</a:t>
              </a:r>
              <a:endParaRPr lang="zh-CN" altLang="en-US" sz="12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圆角矩形 91">
              <a:extLst>
                <a:ext uri="{FF2B5EF4-FFF2-40B4-BE49-F238E27FC236}">
                  <a16:creationId xmlns="" xmlns:a16="http://schemas.microsoft.com/office/drawing/2014/main" id="{ED3B9DCD-3451-40CC-A6FB-7987E8E5D848}"/>
                </a:ext>
              </a:extLst>
            </p:cNvPr>
            <p:cNvSpPr/>
            <p:nvPr/>
          </p:nvSpPr>
          <p:spPr>
            <a:xfrm>
              <a:off x="2052256" y="1480145"/>
              <a:ext cx="2509893" cy="346299"/>
            </a:xfrm>
            <a:prstGeom prst="roundRect">
              <a:avLst>
                <a:gd name="adj" fmla="val 0"/>
              </a:avLst>
            </a:prstGeom>
            <a:solidFill>
              <a:srgbClr val="F7F7F7"/>
            </a:solidFill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anchor="ctr" anchorCtr="1"/>
            <a:lstStyle/>
            <a:p>
              <a:pPr algn="ctr" defTabSz="914034">
                <a:defRPr/>
              </a:pPr>
              <a:r>
                <a:rPr lang="en-US" altLang="zh-CN" sz="1200" kern="0" dirty="0" err="1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istiod</a:t>
              </a:r>
              <a:endParaRPr lang="zh-CN" altLang="en-US" sz="12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圆角矩形 92">
              <a:extLst>
                <a:ext uri="{FF2B5EF4-FFF2-40B4-BE49-F238E27FC236}">
                  <a16:creationId xmlns="" xmlns:a16="http://schemas.microsoft.com/office/drawing/2014/main" id="{12A484F9-C833-421B-B9D1-A82204B86F81}"/>
                </a:ext>
              </a:extLst>
            </p:cNvPr>
            <p:cNvSpPr/>
            <p:nvPr/>
          </p:nvSpPr>
          <p:spPr>
            <a:xfrm>
              <a:off x="2212547" y="2762318"/>
              <a:ext cx="625354" cy="444639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anchor="ctr" anchorCtr="1"/>
            <a:lstStyle/>
            <a:p>
              <a:pPr algn="ctr" defTabSz="914034">
                <a:defRPr/>
              </a:pPr>
              <a:r>
                <a:rPr lang="en-US" altLang="zh-CN" sz="1200" kern="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envoy</a:t>
              </a:r>
              <a:endParaRPr lang="zh-CN" altLang="en-US" sz="12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圆角矩形 93">
              <a:extLst>
                <a:ext uri="{FF2B5EF4-FFF2-40B4-BE49-F238E27FC236}">
                  <a16:creationId xmlns="" xmlns:a16="http://schemas.microsoft.com/office/drawing/2014/main" id="{236D394B-2CE0-4DE4-A0F0-2ADB8AD8462E}"/>
                </a:ext>
              </a:extLst>
            </p:cNvPr>
            <p:cNvSpPr/>
            <p:nvPr/>
          </p:nvSpPr>
          <p:spPr>
            <a:xfrm>
              <a:off x="2639906" y="4205265"/>
              <a:ext cx="1334593" cy="338036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anchor="ctr" anchorCtr="1"/>
            <a:lstStyle/>
            <a:p>
              <a:pPr algn="ctr" defTabSz="914034">
                <a:defRPr/>
              </a:pPr>
              <a:r>
                <a:rPr lang="en-US" altLang="zh-CN" sz="1200" kern="0" dirty="0" err="1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Kmesh</a:t>
              </a:r>
              <a:endParaRPr lang="zh-CN" altLang="en-US" sz="12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圆角矩形 94">
              <a:extLst>
                <a:ext uri="{FF2B5EF4-FFF2-40B4-BE49-F238E27FC236}">
                  <a16:creationId xmlns="" xmlns:a16="http://schemas.microsoft.com/office/drawing/2014/main" id="{8BE57C44-56D4-46C4-9ED7-B9CEAEF6D111}"/>
                </a:ext>
              </a:extLst>
            </p:cNvPr>
            <p:cNvSpPr/>
            <p:nvPr/>
          </p:nvSpPr>
          <p:spPr>
            <a:xfrm>
              <a:off x="5151505" y="2762317"/>
              <a:ext cx="626310" cy="444639"/>
            </a:xfrm>
            <a:prstGeom prst="roundRect">
              <a:avLst>
                <a:gd name="adj" fmla="val 0"/>
              </a:avLst>
            </a:prstGeom>
            <a:solidFill>
              <a:srgbClr val="F7F7F7"/>
            </a:solidFill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anchor="ctr" anchorCtr="1"/>
            <a:lstStyle/>
            <a:p>
              <a:pPr algn="ctr" defTabSz="914034">
                <a:defRPr/>
              </a:pPr>
              <a:r>
                <a:rPr lang="en-US" altLang="zh-CN" sz="1200" kern="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app</a:t>
              </a:r>
              <a:endParaRPr lang="zh-CN" altLang="en-US" sz="12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圆角矩形 95">
              <a:extLst>
                <a:ext uri="{FF2B5EF4-FFF2-40B4-BE49-F238E27FC236}">
                  <a16:creationId xmlns="" xmlns:a16="http://schemas.microsoft.com/office/drawing/2014/main" id="{C388095A-FBA9-4C79-BBA4-E2A33C5BC505}"/>
                </a:ext>
              </a:extLst>
            </p:cNvPr>
            <p:cNvSpPr/>
            <p:nvPr/>
          </p:nvSpPr>
          <p:spPr>
            <a:xfrm>
              <a:off x="777068" y="2764836"/>
              <a:ext cx="625354" cy="444639"/>
            </a:xfrm>
            <a:prstGeom prst="roundRect">
              <a:avLst>
                <a:gd name="adj" fmla="val 0"/>
              </a:avLst>
            </a:prstGeom>
            <a:solidFill>
              <a:srgbClr val="F7F7F7"/>
            </a:solidFill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anchor="ctr" anchorCtr="1"/>
            <a:lstStyle/>
            <a:p>
              <a:pPr algn="ctr" defTabSz="914034">
                <a:defRPr/>
              </a:pPr>
              <a:r>
                <a:rPr lang="en-US" altLang="zh-CN" sz="1200" kern="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app</a:t>
              </a:r>
              <a:endParaRPr lang="zh-CN" altLang="en-US" sz="12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圆角矩形 96">
              <a:extLst>
                <a:ext uri="{FF2B5EF4-FFF2-40B4-BE49-F238E27FC236}">
                  <a16:creationId xmlns="" xmlns:a16="http://schemas.microsoft.com/office/drawing/2014/main" id="{01D2A128-99BC-47D8-990D-EE6B92963E6D}"/>
                </a:ext>
              </a:extLst>
            </p:cNvPr>
            <p:cNvSpPr/>
            <p:nvPr/>
          </p:nvSpPr>
          <p:spPr>
            <a:xfrm>
              <a:off x="3666124" y="2762318"/>
              <a:ext cx="626310" cy="444639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anchor="ctr" anchorCtr="1"/>
            <a:lstStyle/>
            <a:p>
              <a:pPr algn="ctr" defTabSz="914034">
                <a:defRPr/>
              </a:pPr>
              <a:r>
                <a:rPr lang="en-US" altLang="zh-CN" sz="1200" kern="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envoy</a:t>
              </a:r>
              <a:endParaRPr lang="zh-CN" altLang="en-US" sz="12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圆角矩形 97">
              <a:extLst>
                <a:ext uri="{FF2B5EF4-FFF2-40B4-BE49-F238E27FC236}">
                  <a16:creationId xmlns="" xmlns:a16="http://schemas.microsoft.com/office/drawing/2014/main" id="{E94F8429-76AB-4B2F-A874-5E8EB568C8D1}"/>
                </a:ext>
              </a:extLst>
            </p:cNvPr>
            <p:cNvSpPr/>
            <p:nvPr/>
          </p:nvSpPr>
          <p:spPr>
            <a:xfrm>
              <a:off x="670672" y="2459411"/>
              <a:ext cx="2281555" cy="958785"/>
            </a:xfrm>
            <a:prstGeom prst="roundRect">
              <a:avLst>
                <a:gd name="adj" fmla="val 0"/>
              </a:avLst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dash"/>
              <a:miter lim="800000"/>
            </a:ln>
            <a:effectLst/>
          </p:spPr>
          <p:txBody>
            <a:bodyPr anchor="t" anchorCtr="1"/>
            <a:lstStyle/>
            <a:p>
              <a:pPr algn="ctr" defTabSz="914034">
                <a:defRPr/>
              </a:pPr>
              <a:r>
                <a:rPr lang="en-US" altLang="zh-CN" sz="1200" kern="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Pod</a:t>
              </a:r>
              <a:endParaRPr lang="zh-CN" altLang="en-US" sz="12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圆角矩形 98">
              <a:extLst>
                <a:ext uri="{FF2B5EF4-FFF2-40B4-BE49-F238E27FC236}">
                  <a16:creationId xmlns="" xmlns:a16="http://schemas.microsoft.com/office/drawing/2014/main" id="{E976EAE2-679B-4D27-BAD6-F97E3F91DC15}"/>
                </a:ext>
              </a:extLst>
            </p:cNvPr>
            <p:cNvSpPr/>
            <p:nvPr/>
          </p:nvSpPr>
          <p:spPr>
            <a:xfrm>
              <a:off x="3541839" y="2459411"/>
              <a:ext cx="2323658" cy="958785"/>
            </a:xfrm>
            <a:prstGeom prst="roundRect">
              <a:avLst>
                <a:gd name="adj" fmla="val 0"/>
              </a:avLst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dash"/>
              <a:miter lim="800000"/>
            </a:ln>
            <a:effectLst/>
          </p:spPr>
          <p:txBody>
            <a:bodyPr anchor="t" anchorCtr="1"/>
            <a:lstStyle/>
            <a:p>
              <a:pPr algn="ctr" defTabSz="914034">
                <a:defRPr/>
              </a:pPr>
              <a:r>
                <a:rPr lang="en-US" altLang="zh-CN" sz="1200" kern="0" dirty="0">
                  <a:solidFill>
                    <a:srgbClr val="1D1D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Pod</a:t>
              </a:r>
              <a:endParaRPr lang="zh-CN" altLang="en-US" sz="12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6" name="肘形连接符 99">
              <a:extLst>
                <a:ext uri="{FF2B5EF4-FFF2-40B4-BE49-F238E27FC236}">
                  <a16:creationId xmlns="" xmlns:a16="http://schemas.microsoft.com/office/drawing/2014/main" id="{E9D17117-4684-45AD-B482-45F842B79C37}"/>
                </a:ext>
              </a:extLst>
            </p:cNvPr>
            <p:cNvCxnSpPr>
              <a:stCxn id="8" idx="2"/>
              <a:endCxn id="9" idx="0"/>
            </p:cNvCxnSpPr>
            <p:nvPr/>
          </p:nvCxnSpPr>
          <p:spPr>
            <a:xfrm rot="5400000">
              <a:off x="2448277" y="1903392"/>
              <a:ext cx="935874" cy="78197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肘形连接符 100">
              <a:extLst>
                <a:ext uri="{FF2B5EF4-FFF2-40B4-BE49-F238E27FC236}">
                  <a16:creationId xmlns="" xmlns:a16="http://schemas.microsoft.com/office/drawing/2014/main" id="{67468D12-E4C2-4097-9A57-A52189D29887}"/>
                </a:ext>
              </a:extLst>
            </p:cNvPr>
            <p:cNvCxnSpPr>
              <a:stCxn id="8" idx="2"/>
              <a:endCxn id="13" idx="0"/>
            </p:cNvCxnSpPr>
            <p:nvPr/>
          </p:nvCxnSpPr>
          <p:spPr>
            <a:xfrm rot="16200000" flipH="1">
              <a:off x="3175304" y="1958343"/>
              <a:ext cx="935874" cy="672076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="" xmlns:a16="http://schemas.microsoft.com/office/drawing/2014/main" id="{7285EBC5-D701-4D70-8702-C29418E76D93}"/>
                </a:ext>
              </a:extLst>
            </p:cNvPr>
            <p:cNvCxnSpPr>
              <a:stCxn id="8" idx="2"/>
              <a:endCxn id="10" idx="0"/>
            </p:cNvCxnSpPr>
            <p:nvPr/>
          </p:nvCxnSpPr>
          <p:spPr>
            <a:xfrm>
              <a:off x="3307203" y="1826444"/>
              <a:ext cx="0" cy="2378820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="" xmlns:a16="http://schemas.microsoft.com/office/drawing/2014/main" id="{8B02CCB3-26CE-4E01-89E0-D7FB9BABD206}"/>
                </a:ext>
              </a:extLst>
            </p:cNvPr>
            <p:cNvCxnSpPr>
              <a:stCxn id="12" idx="3"/>
              <a:endCxn id="9" idx="1"/>
            </p:cNvCxnSpPr>
            <p:nvPr/>
          </p:nvCxnSpPr>
          <p:spPr>
            <a:xfrm flipV="1">
              <a:off x="1402422" y="2984638"/>
              <a:ext cx="810125" cy="2518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="" xmlns:a16="http://schemas.microsoft.com/office/drawing/2014/main" id="{ED13AE4C-B8F8-4C63-A5E5-1DF09583F33D}"/>
                </a:ext>
              </a:extLst>
            </p:cNvPr>
            <p:cNvCxnSpPr>
              <a:stCxn id="9" idx="3"/>
              <a:endCxn id="13" idx="1"/>
            </p:cNvCxnSpPr>
            <p:nvPr/>
          </p:nvCxnSpPr>
          <p:spPr>
            <a:xfrm>
              <a:off x="2837901" y="2984638"/>
              <a:ext cx="828223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="" xmlns:a16="http://schemas.microsoft.com/office/drawing/2014/main" id="{FDA9E3B0-AB26-4A9C-BA48-E40427A7323C}"/>
                </a:ext>
              </a:extLst>
            </p:cNvPr>
            <p:cNvCxnSpPr>
              <a:stCxn id="13" idx="3"/>
              <a:endCxn id="11" idx="1"/>
            </p:cNvCxnSpPr>
            <p:nvPr/>
          </p:nvCxnSpPr>
          <p:spPr>
            <a:xfrm flipV="1">
              <a:off x="4292434" y="2984637"/>
              <a:ext cx="859071" cy="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肘形连接符 113">
              <a:extLst>
                <a:ext uri="{FF2B5EF4-FFF2-40B4-BE49-F238E27FC236}">
                  <a16:creationId xmlns="" xmlns:a16="http://schemas.microsoft.com/office/drawing/2014/main" id="{0E284872-EDCE-460F-98F0-10AE6A28F05B}"/>
                </a:ext>
              </a:extLst>
            </p:cNvPr>
            <p:cNvCxnSpPr>
              <a:stCxn id="12" idx="2"/>
              <a:endCxn id="10" idx="1"/>
            </p:cNvCxnSpPr>
            <p:nvPr/>
          </p:nvCxnSpPr>
          <p:spPr>
            <a:xfrm rot="16200000" flipH="1">
              <a:off x="1282421" y="3016798"/>
              <a:ext cx="1164808" cy="1550161"/>
            </a:xfrm>
            <a:prstGeom prst="bentConnector2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肘形连接符 114">
              <a:extLst>
                <a:ext uri="{FF2B5EF4-FFF2-40B4-BE49-F238E27FC236}">
                  <a16:creationId xmlns="" xmlns:a16="http://schemas.microsoft.com/office/drawing/2014/main" id="{E1DA8A37-4302-4298-9F49-A628E33A70B2}"/>
                </a:ext>
              </a:extLst>
            </p:cNvPr>
            <p:cNvCxnSpPr>
              <a:stCxn id="10" idx="3"/>
              <a:endCxn id="11" idx="2"/>
            </p:cNvCxnSpPr>
            <p:nvPr/>
          </p:nvCxnSpPr>
          <p:spPr>
            <a:xfrm flipV="1">
              <a:off x="3974499" y="3206956"/>
              <a:ext cx="1490161" cy="1167327"/>
            </a:xfrm>
            <a:prstGeom prst="bentConnector2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="" xmlns:a16="http://schemas.microsoft.com/office/drawing/2014/main" id="{3E803183-36BD-42DC-BBA4-2D35B96206C8}"/>
                </a:ext>
              </a:extLst>
            </p:cNvPr>
            <p:cNvSpPr txBox="1"/>
            <p:nvPr/>
          </p:nvSpPr>
          <p:spPr>
            <a:xfrm>
              <a:off x="1485040" y="2957677"/>
              <a:ext cx="675009" cy="226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sockmap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="" xmlns:a16="http://schemas.microsoft.com/office/drawing/2014/main" id="{F306E993-A73C-4889-94CE-D9E644832500}"/>
                </a:ext>
              </a:extLst>
            </p:cNvPr>
            <p:cNvSpPr txBox="1"/>
            <p:nvPr/>
          </p:nvSpPr>
          <p:spPr>
            <a:xfrm>
              <a:off x="4364580" y="2957677"/>
              <a:ext cx="675009" cy="226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sockmap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="" xmlns:a16="http://schemas.microsoft.com/office/drawing/2014/main" id="{99711C19-2ED0-4A92-8691-14B8708CAA11}"/>
                </a:ext>
              </a:extLst>
            </p:cNvPr>
            <p:cNvSpPr txBox="1"/>
            <p:nvPr/>
          </p:nvSpPr>
          <p:spPr>
            <a:xfrm>
              <a:off x="2933231" y="2957677"/>
              <a:ext cx="675009" cy="226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sockmap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="" xmlns:a16="http://schemas.microsoft.com/office/drawing/2014/main" id="{0D9D4D23-2B31-4CDA-BC3D-CCD85241A63B}"/>
              </a:ext>
            </a:extLst>
          </p:cNvPr>
          <p:cNvSpPr txBox="1"/>
          <p:nvPr/>
        </p:nvSpPr>
        <p:spPr>
          <a:xfrm>
            <a:off x="3513578" y="2282105"/>
            <a:ext cx="4651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XDS</a:t>
            </a:r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885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868651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全栈可视化：流量治理全栈可视化*</a:t>
            </a:r>
          </a:p>
        </p:txBody>
      </p:sp>
      <p:sp>
        <p:nvSpPr>
          <p:cNvPr id="260" name="矩形 259">
            <a:extLst>
              <a:ext uri="{FF2B5EF4-FFF2-40B4-BE49-F238E27FC236}">
                <a16:creationId xmlns="" xmlns:a16="http://schemas.microsoft.com/office/drawing/2014/main" id="{2B8347E0-70A9-4D79-8876-1F530B0D451E}"/>
              </a:ext>
            </a:extLst>
          </p:cNvPr>
          <p:cNvSpPr/>
          <p:nvPr/>
        </p:nvSpPr>
        <p:spPr>
          <a:xfrm>
            <a:off x="8111693" y="5797701"/>
            <a:ext cx="3055566" cy="479740"/>
          </a:xfrm>
          <a:prstGeom prst="rect">
            <a:avLst/>
          </a:prstGeom>
        </p:spPr>
        <p:txBody>
          <a:bodyPr lIns="121828" tIns="60914" rIns="121828" bIns="60914"/>
          <a:lstStyle/>
          <a:p>
            <a:pPr defTabSz="1218468">
              <a:lnSpc>
                <a:spcPct val="90000"/>
              </a:lnSpc>
              <a:spcBef>
                <a:spcPct val="0"/>
              </a:spcBef>
            </a:pPr>
            <a:endParaRPr lang="en-US" altLang="zh-CN" sz="1598" b="1" dirty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40509" y="3142937"/>
            <a:ext cx="8055429" cy="1690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914400"/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kernel</a:t>
            </a:r>
            <a:endParaRPr lang="zh-CN" altLang="en-US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23538" y="3284376"/>
            <a:ext cx="7464490" cy="12488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914400"/>
            <a:r>
              <a:rPr lang="en-US" altLang="zh-CN" sz="12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Kmesh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-probe</a:t>
            </a:r>
            <a:endParaRPr lang="zh-CN" altLang="en-US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82837" y="3752696"/>
            <a:ext cx="1380931" cy="3617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伪建链</a:t>
            </a:r>
          </a:p>
        </p:txBody>
      </p:sp>
      <p:sp>
        <p:nvSpPr>
          <p:cNvPr id="8" name="矩形 7"/>
          <p:cNvSpPr/>
          <p:nvPr/>
        </p:nvSpPr>
        <p:spPr>
          <a:xfrm>
            <a:off x="4211163" y="3752696"/>
            <a:ext cx="1380931" cy="3617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延迟建链</a:t>
            </a:r>
          </a:p>
        </p:txBody>
      </p:sp>
      <p:sp>
        <p:nvSpPr>
          <p:cNvPr id="9" name="矩形 8"/>
          <p:cNvSpPr/>
          <p:nvPr/>
        </p:nvSpPr>
        <p:spPr>
          <a:xfrm>
            <a:off x="6139489" y="3752696"/>
            <a:ext cx="1380931" cy="3617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流量编排</a:t>
            </a:r>
          </a:p>
        </p:txBody>
      </p:sp>
      <p:sp>
        <p:nvSpPr>
          <p:cNvPr id="10" name="矩形 9"/>
          <p:cNvSpPr/>
          <p:nvPr/>
        </p:nvSpPr>
        <p:spPr>
          <a:xfrm>
            <a:off x="8067816" y="3752696"/>
            <a:ext cx="1380931" cy="3617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12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sockmap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加速</a:t>
            </a:r>
          </a:p>
        </p:txBody>
      </p:sp>
      <p:sp>
        <p:nvSpPr>
          <p:cNvPr id="11" name="矩形 10"/>
          <p:cNvSpPr/>
          <p:nvPr/>
        </p:nvSpPr>
        <p:spPr>
          <a:xfrm>
            <a:off x="882567" y="2508455"/>
            <a:ext cx="1129005" cy="4095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002143" y="2508455"/>
            <a:ext cx="1129005" cy="4095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肘形连接符 12"/>
          <p:cNvCxnSpPr>
            <a:stCxn id="11" idx="2"/>
            <a:endCxn id="6" idx="1"/>
          </p:cNvCxnSpPr>
          <p:nvPr/>
        </p:nvCxnSpPr>
        <p:spPr>
          <a:xfrm rot="16200000" flipH="1">
            <a:off x="1289910" y="3075157"/>
            <a:ext cx="990789" cy="676469"/>
          </a:xfrm>
          <a:prstGeom prst="bentConnector2">
            <a:avLst/>
          </a:prstGeom>
          <a:ln>
            <a:solidFill>
              <a:schemeClr val="bg1">
                <a:lumMod val="65000"/>
              </a:schemeClr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肘形连接符 13"/>
          <p:cNvCxnSpPr>
            <a:stCxn id="6" idx="3"/>
            <a:endCxn id="12" idx="2"/>
          </p:cNvCxnSpPr>
          <p:nvPr/>
        </p:nvCxnSpPr>
        <p:spPr>
          <a:xfrm flipV="1">
            <a:off x="9588029" y="2917998"/>
            <a:ext cx="978617" cy="990789"/>
          </a:xfrm>
          <a:prstGeom prst="bentConnector2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流程图: 终止 14"/>
          <p:cNvSpPr/>
          <p:nvPr/>
        </p:nvSpPr>
        <p:spPr>
          <a:xfrm>
            <a:off x="2730028" y="4375569"/>
            <a:ext cx="914400" cy="278931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</a:t>
            </a:r>
            <a:endParaRPr lang="zh-CN" altLang="en-US" sz="1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135977" y="1993527"/>
            <a:ext cx="7464490" cy="9451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defTabSz="914400"/>
            <a:r>
              <a:rPr lang="en-US" altLang="zh-CN" sz="12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Kmesh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-daemon</a:t>
            </a:r>
            <a:endParaRPr lang="zh-CN" altLang="en-US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011572" y="5058198"/>
            <a:ext cx="1542663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>
              <a:defRPr sz="1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400"/>
            <a:r>
              <a:rPr lang="en-US" altLang="zh-CN" dirty="0" err="1">
                <a:solidFill>
                  <a:prstClr val="black"/>
                </a:solidFill>
              </a:rPr>
              <a:t>bpftool</a:t>
            </a:r>
            <a:r>
              <a:rPr lang="en-US" altLang="zh-CN" dirty="0">
                <a:solidFill>
                  <a:prstClr val="black"/>
                </a:solidFill>
              </a:rPr>
              <a:t> </a:t>
            </a:r>
            <a:r>
              <a:rPr lang="en-US" altLang="zh-CN" dirty="0" err="1">
                <a:solidFill>
                  <a:prstClr val="black"/>
                </a:solidFill>
              </a:rPr>
              <a:t>prog</a:t>
            </a:r>
            <a:r>
              <a:rPr lang="en-US" altLang="zh-CN" dirty="0">
                <a:solidFill>
                  <a:prstClr val="black"/>
                </a:solidFill>
              </a:rPr>
              <a:t> </a:t>
            </a:r>
            <a:r>
              <a:rPr lang="en-US" altLang="zh-CN" dirty="0" err="1">
                <a:solidFill>
                  <a:prstClr val="black"/>
                </a:solidFill>
              </a:rPr>
              <a:t>tracelog</a:t>
            </a:r>
            <a:endParaRPr lang="zh-CN" altLang="en-US" dirty="0">
              <a:solidFill>
                <a:prstClr val="black"/>
              </a:solidFill>
            </a:endParaRPr>
          </a:p>
        </p:txBody>
      </p:sp>
      <p:cxnSp>
        <p:nvCxnSpPr>
          <p:cNvPr id="18" name="曲线连接符 17"/>
          <p:cNvCxnSpPr>
            <a:stCxn id="15" idx="2"/>
            <a:endCxn id="17" idx="0"/>
          </p:cNvCxnSpPr>
          <p:nvPr/>
        </p:nvCxnSpPr>
        <p:spPr>
          <a:xfrm rot="5400000">
            <a:off x="2783217" y="4654187"/>
            <a:ext cx="403698" cy="404325"/>
          </a:xfrm>
          <a:prstGeom prst="curvedConnector3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413246" y="2808516"/>
            <a:ext cx="2071396" cy="6040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/>
            <a:r>
              <a:rPr lang="en-US" altLang="zh-CN" sz="1000" b="1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kmesh-config</a:t>
            </a:r>
            <a:endParaRPr lang="zh-CN" altLang="en-US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同心圆 19"/>
          <p:cNvSpPr/>
          <p:nvPr/>
        </p:nvSpPr>
        <p:spPr>
          <a:xfrm>
            <a:off x="2543875" y="3004589"/>
            <a:ext cx="372164" cy="389808"/>
          </a:xfrm>
          <a:prstGeom prst="don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1" name="同心圆 20"/>
          <p:cNvSpPr/>
          <p:nvPr/>
        </p:nvSpPr>
        <p:spPr>
          <a:xfrm>
            <a:off x="3246499" y="3004589"/>
            <a:ext cx="372164" cy="389808"/>
          </a:xfrm>
          <a:prstGeom prst="don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2" name="同心圆 21"/>
          <p:cNvSpPr/>
          <p:nvPr/>
        </p:nvSpPr>
        <p:spPr>
          <a:xfrm>
            <a:off x="3949123" y="3004589"/>
            <a:ext cx="372164" cy="389808"/>
          </a:xfrm>
          <a:prstGeom prst="don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815102" y="2808516"/>
            <a:ext cx="2071396" cy="6040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/>
            <a:r>
              <a:rPr lang="en-US" altLang="zh-CN" sz="1000" b="1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kmesh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-status</a:t>
            </a:r>
            <a:endParaRPr lang="zh-CN" altLang="en-US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同心圆 23"/>
          <p:cNvSpPr/>
          <p:nvPr/>
        </p:nvSpPr>
        <p:spPr>
          <a:xfrm>
            <a:off x="4945731" y="3004589"/>
            <a:ext cx="372164" cy="389808"/>
          </a:xfrm>
          <a:prstGeom prst="don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同心圆 24"/>
          <p:cNvSpPr/>
          <p:nvPr/>
        </p:nvSpPr>
        <p:spPr>
          <a:xfrm>
            <a:off x="5648355" y="3004589"/>
            <a:ext cx="372164" cy="389808"/>
          </a:xfrm>
          <a:prstGeom prst="don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6" name="同心圆 25"/>
          <p:cNvSpPr/>
          <p:nvPr/>
        </p:nvSpPr>
        <p:spPr>
          <a:xfrm>
            <a:off x="6350979" y="3004589"/>
            <a:ext cx="372164" cy="389808"/>
          </a:xfrm>
          <a:prstGeom prst="don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198844" y="2808516"/>
            <a:ext cx="2071396" cy="6040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/>
            <a:r>
              <a:rPr lang="en-US" altLang="zh-CN" sz="1000" b="1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kmesh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-metrics</a:t>
            </a:r>
            <a:endParaRPr lang="zh-CN" altLang="en-US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同心圆 27"/>
          <p:cNvSpPr/>
          <p:nvPr/>
        </p:nvSpPr>
        <p:spPr>
          <a:xfrm>
            <a:off x="7329473" y="3004589"/>
            <a:ext cx="372164" cy="389808"/>
          </a:xfrm>
          <a:prstGeom prst="don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9" name="同心圆 28"/>
          <p:cNvSpPr/>
          <p:nvPr/>
        </p:nvSpPr>
        <p:spPr>
          <a:xfrm>
            <a:off x="8032097" y="3004589"/>
            <a:ext cx="372164" cy="389808"/>
          </a:xfrm>
          <a:prstGeom prst="don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0" name="同心圆 29"/>
          <p:cNvSpPr/>
          <p:nvPr/>
        </p:nvSpPr>
        <p:spPr>
          <a:xfrm>
            <a:off x="8734721" y="3004589"/>
            <a:ext cx="372164" cy="389808"/>
          </a:xfrm>
          <a:prstGeom prst="don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413246" y="2230017"/>
            <a:ext cx="6856994" cy="278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10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observ</a:t>
            </a:r>
            <a:r>
              <a:rPr lang="en-US" altLang="zh-CN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-Server</a:t>
            </a:r>
            <a:endParaRPr lang="zh-CN" altLang="en-US" sz="1000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734491" y="1127827"/>
            <a:ext cx="3865976" cy="536551"/>
            <a:chOff x="6267130" y="875213"/>
            <a:chExt cx="3296747" cy="730393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07040" y="1154620"/>
              <a:ext cx="912749" cy="330241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2281" y="1149958"/>
              <a:ext cx="413754" cy="339564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38527" y="1073263"/>
              <a:ext cx="1051636" cy="492954"/>
            </a:xfrm>
            <a:prstGeom prst="rect">
              <a:avLst/>
            </a:prstGeom>
          </p:spPr>
        </p:pic>
        <p:sp>
          <p:nvSpPr>
            <p:cNvPr id="36" name="矩形 35"/>
            <p:cNvSpPr/>
            <p:nvPr/>
          </p:nvSpPr>
          <p:spPr>
            <a:xfrm>
              <a:off x="6267130" y="875213"/>
              <a:ext cx="3296747" cy="730393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400"/>
              <a:r>
                <a:rPr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观测平台</a:t>
              </a:r>
              <a:endParaRPr lang="zh-CN" altLang="en-US" sz="1000" b="1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cxnSp>
        <p:nvCxnSpPr>
          <p:cNvPr id="37" name="曲线连接符 36"/>
          <p:cNvCxnSpPr/>
          <p:nvPr/>
        </p:nvCxnSpPr>
        <p:spPr>
          <a:xfrm rot="5400000" flipH="1" flipV="1">
            <a:off x="8117302" y="2625416"/>
            <a:ext cx="300061" cy="66143"/>
          </a:xfrm>
          <a:prstGeom prst="curvedConnector3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曲线连接符 37"/>
          <p:cNvCxnSpPr>
            <a:stCxn id="31" idx="0"/>
            <a:endCxn id="36" idx="2"/>
          </p:cNvCxnSpPr>
          <p:nvPr/>
        </p:nvCxnSpPr>
        <p:spPr>
          <a:xfrm rot="5400000" flipH="1" flipV="1">
            <a:off x="6471792" y="1034330"/>
            <a:ext cx="565639" cy="1825736"/>
          </a:xfrm>
          <a:prstGeom prst="curvedConnector3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2123538" y="1127827"/>
            <a:ext cx="2691564" cy="536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10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kmeshctl</a:t>
            </a:r>
            <a:endParaRPr lang="zh-CN" altLang="en-US" sz="1000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40" name="曲线连接符 39"/>
          <p:cNvCxnSpPr>
            <a:stCxn id="23" idx="0"/>
          </p:cNvCxnSpPr>
          <p:nvPr/>
        </p:nvCxnSpPr>
        <p:spPr>
          <a:xfrm rot="5400000" flipH="1" flipV="1">
            <a:off x="5785629" y="2573628"/>
            <a:ext cx="300060" cy="169719"/>
          </a:xfrm>
          <a:prstGeom prst="curvedConnector3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曲线连接符 40"/>
          <p:cNvCxnSpPr>
            <a:stCxn id="19" idx="0"/>
          </p:cNvCxnSpPr>
          <p:nvPr/>
        </p:nvCxnSpPr>
        <p:spPr>
          <a:xfrm rot="5400000" flipH="1" flipV="1">
            <a:off x="3396656" y="2560744"/>
            <a:ext cx="300060" cy="195484"/>
          </a:xfrm>
          <a:prstGeom prst="curvedConnector3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曲线连接符 41"/>
          <p:cNvCxnSpPr>
            <a:cxnSpLocks/>
            <a:stCxn id="31" idx="0"/>
            <a:endCxn id="39" idx="2"/>
          </p:cNvCxnSpPr>
          <p:nvPr/>
        </p:nvCxnSpPr>
        <p:spPr>
          <a:xfrm rot="16200000" flipV="1">
            <a:off x="4372713" y="760986"/>
            <a:ext cx="565639" cy="2372423"/>
          </a:xfrm>
          <a:prstGeom prst="curvedConnector3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2836" y="4233620"/>
            <a:ext cx="786940" cy="283896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="" xmlns:a16="http://schemas.microsoft.com/office/drawing/2014/main" id="{2E780768-C4A8-4F7F-B018-B11E0FDE44D6}"/>
              </a:ext>
            </a:extLst>
          </p:cNvPr>
          <p:cNvSpPr txBox="1"/>
          <p:nvPr/>
        </p:nvSpPr>
        <p:spPr>
          <a:xfrm>
            <a:off x="1511863" y="5835058"/>
            <a:ext cx="1435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端到端指标采集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="" xmlns:a16="http://schemas.microsoft.com/office/drawing/2014/main" id="{24E4332D-B596-4E09-91F6-913DCD0028D0}"/>
              </a:ext>
            </a:extLst>
          </p:cNvPr>
          <p:cNvSpPr txBox="1"/>
          <p:nvPr/>
        </p:nvSpPr>
        <p:spPr>
          <a:xfrm>
            <a:off x="3622677" y="5835058"/>
            <a:ext cx="1920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ebpf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的低负载探针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="" xmlns:a16="http://schemas.microsoft.com/office/drawing/2014/main" id="{4B3AA4D7-8B18-4B82-8E69-DE04777F8062}"/>
              </a:ext>
            </a:extLst>
          </p:cNvPr>
          <p:cNvSpPr txBox="1"/>
          <p:nvPr/>
        </p:nvSpPr>
        <p:spPr>
          <a:xfrm>
            <a:off x="6242285" y="5835058"/>
            <a:ext cx="1791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low-level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细粒度观测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="" xmlns:a16="http://schemas.microsoft.com/office/drawing/2014/main" id="{D2F8CAED-31A1-494E-B552-5BA4BB199204}"/>
              </a:ext>
            </a:extLst>
          </p:cNvPr>
          <p:cNvSpPr txBox="1"/>
          <p:nvPr/>
        </p:nvSpPr>
        <p:spPr>
          <a:xfrm>
            <a:off x="8745770" y="5835058"/>
            <a:ext cx="1588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主流观测平台对接</a:t>
            </a:r>
          </a:p>
        </p:txBody>
      </p:sp>
    </p:spTree>
    <p:extLst>
      <p:ext uri="{BB962C8B-B14F-4D97-AF65-F5344CB8AC3E}">
        <p14:creationId xmlns:p14="http://schemas.microsoft.com/office/powerpoint/2010/main" val="132618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868651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 err="1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Kmesh</a:t>
            </a:r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能力总览</a:t>
            </a:r>
          </a:p>
        </p:txBody>
      </p:sp>
      <p:sp>
        <p:nvSpPr>
          <p:cNvPr id="260" name="矩形 259">
            <a:extLst>
              <a:ext uri="{FF2B5EF4-FFF2-40B4-BE49-F238E27FC236}">
                <a16:creationId xmlns="" xmlns:a16="http://schemas.microsoft.com/office/drawing/2014/main" id="{2B8347E0-70A9-4D79-8876-1F530B0D451E}"/>
              </a:ext>
            </a:extLst>
          </p:cNvPr>
          <p:cNvSpPr/>
          <p:nvPr/>
        </p:nvSpPr>
        <p:spPr>
          <a:xfrm>
            <a:off x="8111693" y="5797701"/>
            <a:ext cx="3055566" cy="479740"/>
          </a:xfrm>
          <a:prstGeom prst="rect">
            <a:avLst/>
          </a:prstGeom>
        </p:spPr>
        <p:txBody>
          <a:bodyPr lIns="121828" tIns="60914" rIns="121828" bIns="60914"/>
          <a:lstStyle/>
          <a:p>
            <a:pPr defTabSz="1218468">
              <a:lnSpc>
                <a:spcPct val="90000"/>
              </a:lnSpc>
              <a:spcBef>
                <a:spcPct val="0"/>
              </a:spcBef>
            </a:pPr>
            <a:endParaRPr lang="en-US" altLang="zh-CN" sz="1598" b="1" dirty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L 形 4">
            <a:extLst>
              <a:ext uri="{FF2B5EF4-FFF2-40B4-BE49-F238E27FC236}">
                <a16:creationId xmlns="" xmlns:a16="http://schemas.microsoft.com/office/drawing/2014/main" id="{C30B13C3-6409-466E-8579-344410545144}"/>
              </a:ext>
            </a:extLst>
          </p:cNvPr>
          <p:cNvSpPr/>
          <p:nvPr/>
        </p:nvSpPr>
        <p:spPr>
          <a:xfrm>
            <a:off x="595679" y="3585198"/>
            <a:ext cx="5101328" cy="1752295"/>
          </a:xfrm>
          <a:prstGeom prst="corner">
            <a:avLst>
              <a:gd name="adj1" fmla="val 48092"/>
              <a:gd name="adj2" fmla="val 55053"/>
            </a:avLst>
          </a:prstGeom>
          <a:solidFill>
            <a:sysClr val="window" lastClr="FFFFFF">
              <a:lumMod val="95000"/>
            </a:sys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t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圆角矩形 159">
            <a:extLst>
              <a:ext uri="{FF2B5EF4-FFF2-40B4-BE49-F238E27FC236}">
                <a16:creationId xmlns="" xmlns:a16="http://schemas.microsoft.com/office/drawing/2014/main" id="{2D1DDC27-31D7-4841-91B6-CCE1CC8B8BE1}"/>
              </a:ext>
            </a:extLst>
          </p:cNvPr>
          <p:cNvSpPr/>
          <p:nvPr/>
        </p:nvSpPr>
        <p:spPr>
          <a:xfrm>
            <a:off x="505893" y="3467753"/>
            <a:ext cx="5282357" cy="1953233"/>
          </a:xfrm>
          <a:prstGeom prst="roundRect">
            <a:avLst>
              <a:gd name="adj" fmla="val 2732"/>
            </a:avLst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dash"/>
            <a:miter lim="800000"/>
          </a:ln>
          <a:effectLst/>
        </p:spPr>
        <p:txBody>
          <a:bodyPr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圆角矩形 159">
            <a:extLst>
              <a:ext uri="{FF2B5EF4-FFF2-40B4-BE49-F238E27FC236}">
                <a16:creationId xmlns="" xmlns:a16="http://schemas.microsoft.com/office/drawing/2014/main" id="{9AB14A46-5194-450A-8A67-DCCE954C4D20}"/>
              </a:ext>
            </a:extLst>
          </p:cNvPr>
          <p:cNvSpPr/>
          <p:nvPr/>
        </p:nvSpPr>
        <p:spPr>
          <a:xfrm>
            <a:off x="1609949" y="3585198"/>
            <a:ext cx="4049268" cy="846425"/>
          </a:xfrm>
          <a:prstGeom prst="roundRect">
            <a:avLst>
              <a:gd name="adj" fmla="val 2732"/>
            </a:avLst>
          </a:prstGeom>
          <a:solidFill>
            <a:srgbClr val="4472C4">
              <a:lumMod val="20000"/>
              <a:lumOff val="80000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t" anchorCtr="1"/>
          <a:lstStyle/>
          <a:p>
            <a:pPr algn="ctr" defTabSz="914400"/>
            <a:r>
              <a:rPr lang="en-US" altLang="zh-CN" sz="1050" kern="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ebpf</a:t>
            </a:r>
            <a:r>
              <a:rPr lang="zh-CN" altLang="en-US" sz="105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虚机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378349" y="1751050"/>
            <a:ext cx="1759598" cy="1633842"/>
          </a:xfrm>
          <a:prstGeom prst="rect">
            <a:avLst/>
          </a:prstGeom>
          <a:solidFill>
            <a:srgbClr val="FBE5D6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 defTabSz="914400"/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平滑兼容</a:t>
            </a: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ctr" defTabSz="91440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应用无感的流量治理</a:t>
            </a:r>
            <a:endParaRPr lang="en-US" altLang="zh-CN" sz="1200" dirty="0">
              <a:solidFill>
                <a:srgbClr val="E7E6E6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372" indent="-171450" algn="ctr" defTabSz="91440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自动对接</a:t>
            </a:r>
            <a:r>
              <a:rPr lang="en-US" altLang="zh-CN" sz="1200" dirty="0" err="1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Istio</a:t>
            </a:r>
            <a:r>
              <a:rPr lang="zh-CN" altLang="en-US" sz="1200" dirty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等软件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11815" y="1751050"/>
            <a:ext cx="1759598" cy="16338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 defTabSz="914400"/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高性能</a:t>
            </a:r>
            <a:endParaRPr lang="en-US" altLang="zh-CN" sz="16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网格转发时延</a:t>
            </a:r>
            <a:r>
              <a:rPr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60%↓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服务启动性能</a:t>
            </a:r>
            <a:r>
              <a:rPr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40%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↑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045281" y="1751050"/>
            <a:ext cx="1759598" cy="1633842"/>
          </a:xfrm>
          <a:prstGeom prst="rect">
            <a:avLst/>
          </a:prstGeom>
          <a:solidFill>
            <a:srgbClr val="FBE5D6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 defTabSz="914400"/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低开销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372" indent="-171450" defTabSz="91440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网格底座开销</a:t>
            </a:r>
            <a:r>
              <a:rPr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70%↓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78349" y="3544514"/>
            <a:ext cx="1759598" cy="163384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 defTabSz="914400"/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安全隔离</a:t>
            </a: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372" indent="-171450" defTabSz="914400">
              <a:buFont typeface="Arial" panose="020B0604020202020204" pitchFamily="34" charset="0"/>
              <a:buChar char="•"/>
            </a:pPr>
            <a:r>
              <a:rPr lang="en-US" altLang="zh-CN" sz="12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ebpf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虚机安全</a:t>
            </a: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372" indent="-171450" defTabSz="914400">
              <a:buFont typeface="Arial" panose="020B0604020202020204" pitchFamily="34" charset="0"/>
              <a:buChar char="•"/>
            </a:pPr>
            <a:r>
              <a:rPr lang="en-US" altLang="zh-CN" sz="12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cgroup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级编排隔离</a:t>
            </a: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211815" y="3544514"/>
            <a:ext cx="1759598" cy="163384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 defTabSz="914400"/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全栈可视化</a:t>
            </a:r>
          </a:p>
          <a:p>
            <a:pPr marL="171372" indent="-171450" defTabSz="91440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端到端指标采集*</a:t>
            </a: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372" indent="-171450" defTabSz="91440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主流观测平台对接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0045281" y="3544514"/>
            <a:ext cx="1759598" cy="163384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 defTabSz="914400"/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开放生态</a:t>
            </a: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372" indent="-171450" defTabSz="91440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XDS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协议标准</a:t>
            </a: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372" indent="-171450" defTabSz="914400">
              <a:buFont typeface="Arial" panose="020B0604020202020204" pitchFamily="34" charset="0"/>
              <a:buChar char="•"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189789" y="5419180"/>
            <a:ext cx="332783" cy="21361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914400"/>
            <a:r>
              <a:rPr lang="en-US" altLang="zh-CN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 </a:t>
            </a:r>
            <a:r>
              <a:rPr lang="zh-CN" altLang="en-US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规划中</a:t>
            </a:r>
          </a:p>
        </p:txBody>
      </p:sp>
      <p:sp>
        <p:nvSpPr>
          <p:cNvPr id="15" name="圆角矩形 159">
            <a:extLst>
              <a:ext uri="{FF2B5EF4-FFF2-40B4-BE49-F238E27FC236}">
                <a16:creationId xmlns="" xmlns:a16="http://schemas.microsoft.com/office/drawing/2014/main" id="{207011AF-7EAD-4E69-B70B-55AC12D590E2}"/>
              </a:ext>
            </a:extLst>
          </p:cNvPr>
          <p:cNvSpPr/>
          <p:nvPr/>
        </p:nvSpPr>
        <p:spPr>
          <a:xfrm>
            <a:off x="505893" y="2069404"/>
            <a:ext cx="5282357" cy="882656"/>
          </a:xfrm>
          <a:prstGeom prst="roundRect">
            <a:avLst>
              <a:gd name="adj" fmla="val 2732"/>
            </a:avLst>
          </a:prstGeom>
          <a:solidFill>
            <a:srgbClr val="4472C4">
              <a:lumMod val="20000"/>
              <a:lumOff val="80000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t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kmesh</a:t>
            </a: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-controller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圆角矩形 159">
            <a:extLst>
              <a:ext uri="{FF2B5EF4-FFF2-40B4-BE49-F238E27FC236}">
                <a16:creationId xmlns="" xmlns:a16="http://schemas.microsoft.com/office/drawing/2014/main" id="{C46E724D-2E2E-4653-8596-A09A0B5623AC}"/>
              </a:ext>
            </a:extLst>
          </p:cNvPr>
          <p:cNvSpPr/>
          <p:nvPr/>
        </p:nvSpPr>
        <p:spPr>
          <a:xfrm>
            <a:off x="595679" y="2469377"/>
            <a:ext cx="1230382" cy="345487"/>
          </a:xfrm>
          <a:prstGeom prst="roundRect">
            <a:avLst>
              <a:gd name="adj" fmla="val 2732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xds</a:t>
            </a: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适配器</a:t>
            </a:r>
          </a:p>
        </p:txBody>
      </p:sp>
      <p:sp>
        <p:nvSpPr>
          <p:cNvPr id="17" name="圆角矩形 159">
            <a:extLst>
              <a:ext uri="{FF2B5EF4-FFF2-40B4-BE49-F238E27FC236}">
                <a16:creationId xmlns="" xmlns:a16="http://schemas.microsoft.com/office/drawing/2014/main" id="{3D9FB5BF-AFF2-4A04-9917-D802CF243C53}"/>
              </a:ext>
            </a:extLst>
          </p:cNvPr>
          <p:cNvSpPr/>
          <p:nvPr/>
        </p:nvSpPr>
        <p:spPr>
          <a:xfrm>
            <a:off x="1889395" y="2469377"/>
            <a:ext cx="1230382" cy="345487"/>
          </a:xfrm>
          <a:prstGeom prst="roundRect">
            <a:avLst>
              <a:gd name="adj" fmla="val 2732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50" kern="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ebpf</a:t>
            </a:r>
            <a:r>
              <a:rPr lang="zh-CN" altLang="en-US" sz="105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程序管理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圆角矩形 159">
            <a:extLst>
              <a:ext uri="{FF2B5EF4-FFF2-40B4-BE49-F238E27FC236}">
                <a16:creationId xmlns="" xmlns:a16="http://schemas.microsoft.com/office/drawing/2014/main" id="{3F3C10CB-8E2C-4C6B-8E35-9C5F100493D6}"/>
              </a:ext>
            </a:extLst>
          </p:cNvPr>
          <p:cNvSpPr/>
          <p:nvPr/>
        </p:nvSpPr>
        <p:spPr>
          <a:xfrm>
            <a:off x="3183111" y="2469377"/>
            <a:ext cx="1230382" cy="345487"/>
          </a:xfrm>
          <a:prstGeom prst="roundRect">
            <a:avLst>
              <a:gd name="adj" fmla="val 2732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lvl="0" algn="ctr" defTabSz="914400"/>
            <a:r>
              <a:rPr lang="zh-CN" altLang="en-US" sz="105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可编程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圆角矩形 159">
            <a:extLst>
              <a:ext uri="{FF2B5EF4-FFF2-40B4-BE49-F238E27FC236}">
                <a16:creationId xmlns="" xmlns:a16="http://schemas.microsoft.com/office/drawing/2014/main" id="{4277F691-9CCF-4A90-9DFB-C067E088B815}"/>
              </a:ext>
            </a:extLst>
          </p:cNvPr>
          <p:cNvSpPr/>
          <p:nvPr/>
        </p:nvSpPr>
        <p:spPr>
          <a:xfrm>
            <a:off x="4476828" y="2469377"/>
            <a:ext cx="1230382" cy="345487"/>
          </a:xfrm>
          <a:prstGeom prst="roundRect">
            <a:avLst>
              <a:gd name="adj" fmla="val 2732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lvl="0" algn="ctr" defTabSz="914400"/>
            <a:r>
              <a:rPr lang="zh-CN" altLang="en-US" sz="105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观测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圆角矩形 159">
            <a:extLst>
              <a:ext uri="{FF2B5EF4-FFF2-40B4-BE49-F238E27FC236}">
                <a16:creationId xmlns="" xmlns:a16="http://schemas.microsoft.com/office/drawing/2014/main" id="{84793E61-F704-4DC8-ADD9-A20290FD740A}"/>
              </a:ext>
            </a:extLst>
          </p:cNvPr>
          <p:cNvSpPr/>
          <p:nvPr/>
        </p:nvSpPr>
        <p:spPr>
          <a:xfrm>
            <a:off x="1825849" y="3904709"/>
            <a:ext cx="1514998" cy="369501"/>
          </a:xfrm>
          <a:prstGeom prst="roundRect">
            <a:avLst>
              <a:gd name="adj" fmla="val 2732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400"/>
            <a:r>
              <a:rPr lang="zh-CN" altLang="en-US" sz="105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流量编排</a:t>
            </a:r>
          </a:p>
        </p:txBody>
      </p:sp>
      <p:sp>
        <p:nvSpPr>
          <p:cNvPr id="21" name="圆角矩形 159">
            <a:extLst>
              <a:ext uri="{FF2B5EF4-FFF2-40B4-BE49-F238E27FC236}">
                <a16:creationId xmlns="" xmlns:a16="http://schemas.microsoft.com/office/drawing/2014/main" id="{18DB61F8-A6E6-4A2D-96FF-B88F19350259}"/>
              </a:ext>
            </a:extLst>
          </p:cNvPr>
          <p:cNvSpPr/>
          <p:nvPr/>
        </p:nvSpPr>
        <p:spPr>
          <a:xfrm>
            <a:off x="3951644" y="3899198"/>
            <a:ext cx="1492003" cy="369501"/>
          </a:xfrm>
          <a:prstGeom prst="roundRect">
            <a:avLst>
              <a:gd name="adj" fmla="val 2732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400"/>
            <a:r>
              <a:rPr lang="zh-CN" altLang="en-US" sz="105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观测探针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AE62464C-069C-4678-8061-437F1D589DA0}"/>
              </a:ext>
            </a:extLst>
          </p:cNvPr>
          <p:cNvSpPr txBox="1"/>
          <p:nvPr/>
        </p:nvSpPr>
        <p:spPr>
          <a:xfrm>
            <a:off x="602681" y="4361435"/>
            <a:ext cx="970334" cy="2539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105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kernel-base</a:t>
            </a:r>
            <a:endParaRPr lang="zh-CN" altLang="en-US" sz="105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159">
            <a:extLst>
              <a:ext uri="{FF2B5EF4-FFF2-40B4-BE49-F238E27FC236}">
                <a16:creationId xmlns="" xmlns:a16="http://schemas.microsoft.com/office/drawing/2014/main" id="{1DDAD513-5388-46BF-AAFC-DAB495CA0BE9}"/>
              </a:ext>
            </a:extLst>
          </p:cNvPr>
          <p:cNvSpPr/>
          <p:nvPr/>
        </p:nvSpPr>
        <p:spPr>
          <a:xfrm>
            <a:off x="505893" y="3032373"/>
            <a:ext cx="5282357" cy="363777"/>
          </a:xfrm>
          <a:prstGeom prst="roundRect">
            <a:avLst>
              <a:gd name="adj" fmla="val 2732"/>
            </a:avLst>
          </a:prstGeom>
          <a:solidFill>
            <a:srgbClr val="4472C4">
              <a:lumMod val="20000"/>
              <a:lumOff val="80000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kmesh-api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圆角矩形 159">
            <a:extLst>
              <a:ext uri="{FF2B5EF4-FFF2-40B4-BE49-F238E27FC236}">
                <a16:creationId xmlns="" xmlns:a16="http://schemas.microsoft.com/office/drawing/2014/main" id="{213334FB-8521-4E74-A888-2AF1108EA9C6}"/>
              </a:ext>
            </a:extLst>
          </p:cNvPr>
          <p:cNvSpPr/>
          <p:nvPr/>
        </p:nvSpPr>
        <p:spPr>
          <a:xfrm>
            <a:off x="505893" y="1625316"/>
            <a:ext cx="3084595" cy="363777"/>
          </a:xfrm>
          <a:prstGeom prst="roundRect">
            <a:avLst>
              <a:gd name="adj" fmla="val 2732"/>
            </a:avLst>
          </a:prstGeom>
          <a:solidFill>
            <a:srgbClr val="F2F2F2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istiod</a:t>
            </a: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/…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7FD8890C-17C1-4028-8584-254122157D4C}"/>
              </a:ext>
            </a:extLst>
          </p:cNvPr>
          <p:cNvSpPr txBox="1"/>
          <p:nvPr/>
        </p:nvSpPr>
        <p:spPr>
          <a:xfrm>
            <a:off x="2912556" y="5309638"/>
            <a:ext cx="582211" cy="2539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105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kernel</a:t>
            </a:r>
            <a:endParaRPr lang="zh-CN" altLang="en-US" sz="105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圆角矩形 159">
            <a:extLst>
              <a:ext uri="{FF2B5EF4-FFF2-40B4-BE49-F238E27FC236}">
                <a16:creationId xmlns="" xmlns:a16="http://schemas.microsoft.com/office/drawing/2014/main" id="{A4CEA825-90D5-4F4D-A0B9-10393832FC88}"/>
              </a:ext>
            </a:extLst>
          </p:cNvPr>
          <p:cNvSpPr/>
          <p:nvPr/>
        </p:nvSpPr>
        <p:spPr>
          <a:xfrm>
            <a:off x="3647845" y="1625316"/>
            <a:ext cx="2140406" cy="363777"/>
          </a:xfrm>
          <a:prstGeom prst="roundRect">
            <a:avLst>
              <a:gd name="adj" fmla="val 2732"/>
            </a:avLst>
          </a:prstGeom>
          <a:solidFill>
            <a:srgbClr val="F2F2F2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5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Prometheus/…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圆角矩形 159">
            <a:extLst>
              <a:ext uri="{FF2B5EF4-FFF2-40B4-BE49-F238E27FC236}">
                <a16:creationId xmlns="" xmlns:a16="http://schemas.microsoft.com/office/drawing/2014/main" id="{2CA96102-71B9-469F-A3FD-9AEF530F062F}"/>
              </a:ext>
            </a:extLst>
          </p:cNvPr>
          <p:cNvSpPr/>
          <p:nvPr/>
        </p:nvSpPr>
        <p:spPr>
          <a:xfrm>
            <a:off x="1609949" y="4571426"/>
            <a:ext cx="4049267" cy="691888"/>
          </a:xfrm>
          <a:prstGeom prst="roundRect">
            <a:avLst>
              <a:gd name="adj" fmla="val 2732"/>
            </a:avLst>
          </a:prstGeom>
          <a:solidFill>
            <a:srgbClr val="4472C4">
              <a:lumMod val="20000"/>
              <a:lumOff val="80000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t" anchorCtr="1"/>
          <a:lstStyle/>
          <a:p>
            <a:pPr algn="ctr" defTabSz="914400"/>
            <a:r>
              <a:rPr lang="zh-CN" altLang="en-US" sz="105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流量编排运行时</a:t>
            </a:r>
          </a:p>
        </p:txBody>
      </p:sp>
      <p:sp>
        <p:nvSpPr>
          <p:cNvPr id="28" name="圆角矩形 159">
            <a:extLst>
              <a:ext uri="{FF2B5EF4-FFF2-40B4-BE49-F238E27FC236}">
                <a16:creationId xmlns="" xmlns:a16="http://schemas.microsoft.com/office/drawing/2014/main" id="{BB9F658B-14FE-4677-87B8-35944843D15B}"/>
              </a:ext>
            </a:extLst>
          </p:cNvPr>
          <p:cNvSpPr/>
          <p:nvPr/>
        </p:nvSpPr>
        <p:spPr>
          <a:xfrm>
            <a:off x="1825849" y="4835409"/>
            <a:ext cx="1455202" cy="369501"/>
          </a:xfrm>
          <a:prstGeom prst="roundRect">
            <a:avLst>
              <a:gd name="adj" fmla="val 2732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400"/>
            <a:r>
              <a:rPr lang="zh-CN" altLang="en-US" sz="105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延迟建链</a:t>
            </a:r>
          </a:p>
        </p:txBody>
      </p:sp>
      <p:sp>
        <p:nvSpPr>
          <p:cNvPr id="29" name="圆角矩形 159">
            <a:extLst>
              <a:ext uri="{FF2B5EF4-FFF2-40B4-BE49-F238E27FC236}">
                <a16:creationId xmlns="" xmlns:a16="http://schemas.microsoft.com/office/drawing/2014/main" id="{D980566E-BA21-4D62-84E7-DDF75345BBC8}"/>
              </a:ext>
            </a:extLst>
          </p:cNvPr>
          <p:cNvSpPr/>
          <p:nvPr/>
        </p:nvSpPr>
        <p:spPr>
          <a:xfrm>
            <a:off x="3951644" y="4835409"/>
            <a:ext cx="1455202" cy="369501"/>
          </a:xfrm>
          <a:prstGeom prst="roundRect">
            <a:avLst>
              <a:gd name="adj" fmla="val 2732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400"/>
            <a:r>
              <a:rPr lang="zh-CN" altLang="en-US" sz="105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应用协议感知</a:t>
            </a:r>
          </a:p>
        </p:txBody>
      </p:sp>
    </p:spTree>
    <p:extLst>
      <p:ext uri="{BB962C8B-B14F-4D97-AF65-F5344CB8AC3E}">
        <p14:creationId xmlns:p14="http://schemas.microsoft.com/office/powerpoint/2010/main" val="344846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868651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技术效果：</a:t>
            </a:r>
            <a:r>
              <a:rPr lang="en-US" altLang="zh-CN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HTTP</a:t>
            </a:r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转发性能相比业界方案</a:t>
            </a:r>
            <a:r>
              <a:rPr lang="en-US" altLang="zh-CN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5</a:t>
            </a:r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倍提升</a:t>
            </a:r>
          </a:p>
        </p:txBody>
      </p:sp>
      <p:sp>
        <p:nvSpPr>
          <p:cNvPr id="260" name="矩形 259">
            <a:extLst>
              <a:ext uri="{FF2B5EF4-FFF2-40B4-BE49-F238E27FC236}">
                <a16:creationId xmlns="" xmlns:a16="http://schemas.microsoft.com/office/drawing/2014/main" id="{2B8347E0-70A9-4D79-8876-1F530B0D451E}"/>
              </a:ext>
            </a:extLst>
          </p:cNvPr>
          <p:cNvSpPr/>
          <p:nvPr/>
        </p:nvSpPr>
        <p:spPr>
          <a:xfrm>
            <a:off x="8111693" y="5797701"/>
            <a:ext cx="3055566" cy="479740"/>
          </a:xfrm>
          <a:prstGeom prst="rect">
            <a:avLst/>
          </a:prstGeom>
        </p:spPr>
        <p:txBody>
          <a:bodyPr lIns="121828" tIns="60914" rIns="121828" bIns="60914"/>
          <a:lstStyle/>
          <a:p>
            <a:pPr defTabSz="1218468">
              <a:lnSpc>
                <a:spcPct val="90000"/>
              </a:lnSpc>
              <a:spcBef>
                <a:spcPct val="0"/>
              </a:spcBef>
            </a:pPr>
            <a:endParaRPr lang="en-US" altLang="zh-CN" sz="1598" b="1" dirty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6356BE1-2946-4C4F-B85F-9E3270C15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631" y="1669312"/>
            <a:ext cx="5818896" cy="37249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BC45952-5AFE-4156-8224-1094DD40F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63" y="2147777"/>
            <a:ext cx="5511771" cy="287079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2A822F9D-B34B-44B7-A70B-A58AE60F6BCB}"/>
              </a:ext>
            </a:extLst>
          </p:cNvPr>
          <p:cNvSpPr txBox="1"/>
          <p:nvPr/>
        </p:nvSpPr>
        <p:spPr>
          <a:xfrm>
            <a:off x="2866138" y="1563538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测试组网</a:t>
            </a:r>
          </a:p>
        </p:txBody>
      </p:sp>
    </p:spTree>
    <p:extLst>
      <p:ext uri="{BB962C8B-B14F-4D97-AF65-F5344CB8AC3E}">
        <p14:creationId xmlns:p14="http://schemas.microsoft.com/office/powerpoint/2010/main" val="187643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868651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快速开始</a:t>
            </a:r>
          </a:p>
        </p:txBody>
      </p:sp>
      <p:sp>
        <p:nvSpPr>
          <p:cNvPr id="260" name="矩形 259">
            <a:extLst>
              <a:ext uri="{FF2B5EF4-FFF2-40B4-BE49-F238E27FC236}">
                <a16:creationId xmlns="" xmlns:a16="http://schemas.microsoft.com/office/drawing/2014/main" id="{2B8347E0-70A9-4D79-8876-1F530B0D451E}"/>
              </a:ext>
            </a:extLst>
          </p:cNvPr>
          <p:cNvSpPr/>
          <p:nvPr/>
        </p:nvSpPr>
        <p:spPr>
          <a:xfrm>
            <a:off x="8111693" y="5797701"/>
            <a:ext cx="3055566" cy="479740"/>
          </a:xfrm>
          <a:prstGeom prst="rect">
            <a:avLst/>
          </a:prstGeom>
        </p:spPr>
        <p:txBody>
          <a:bodyPr lIns="121828" tIns="60914" rIns="121828" bIns="60914"/>
          <a:lstStyle/>
          <a:p>
            <a:pPr defTabSz="1218468">
              <a:lnSpc>
                <a:spcPct val="90000"/>
              </a:lnSpc>
              <a:spcBef>
                <a:spcPct val="0"/>
              </a:spcBef>
            </a:pPr>
            <a:endParaRPr lang="en-US" altLang="zh-CN" sz="1598" b="1" dirty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63E1DC16-87AB-4CE0-8A10-2D8D530361A5}"/>
              </a:ext>
            </a:extLst>
          </p:cNvPr>
          <p:cNvSpPr txBox="1"/>
          <p:nvPr/>
        </p:nvSpPr>
        <p:spPr>
          <a:xfrm>
            <a:off x="620448" y="1872209"/>
            <a:ext cx="565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78"/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容器镜像启动：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78"/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defTabSz="914478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增加镜像源 </a:t>
            </a: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hub.oepkgs.net 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并下载镜像</a:t>
            </a:r>
            <a:endParaRPr lang="en-US" altLang="zh-CN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78"/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dirty="0" err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docker</a:t>
            </a: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pull hub.oepkgs.net/</a:t>
            </a:r>
            <a:r>
              <a:rPr lang="en-US" altLang="zh-CN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oncn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kmesh:latest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78"/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defTabSz="914478">
              <a:buFont typeface="Wingdings" panose="05000000000000000000" pitchFamily="2" charset="2"/>
              <a:buChar char="Ø"/>
            </a:pP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启动</a:t>
            </a:r>
            <a:r>
              <a:rPr lang="en-US" altLang="zh-CN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kmesh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daemonset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78"/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kubectl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apply -f </a:t>
            </a:r>
            <a:r>
              <a:rPr lang="en-US" altLang="zh-CN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kmesh.yaml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78"/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istio-Kmesh测试对比">
            <a:hlinkClick r:id="" action="ppaction://media"/>
            <a:extLst>
              <a:ext uri="{FF2B5EF4-FFF2-40B4-BE49-F238E27FC236}">
                <a16:creationId xmlns="" xmlns:a16="http://schemas.microsoft.com/office/drawing/2014/main" id="{FE8EDD64-FD00-4CF6-A2B0-FD24E57381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948" y="505099"/>
            <a:ext cx="10671562" cy="596001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363C2F45-BF33-40B1-8DA6-021ADCED6CAA}"/>
              </a:ext>
            </a:extLst>
          </p:cNvPr>
          <p:cNvSpPr txBox="1"/>
          <p:nvPr/>
        </p:nvSpPr>
        <p:spPr>
          <a:xfrm>
            <a:off x="5566760" y="601414"/>
            <a:ext cx="190122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4478"/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</a:t>
            </a:r>
            <a:r>
              <a:rPr lang="en-US" altLang="zh-CN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demo</a:t>
            </a:r>
            <a:endParaRPr lang="zh-CN" altLang="en-US" sz="1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879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868651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进一步了解</a:t>
            </a:r>
            <a:r>
              <a:rPr lang="en-US" altLang="zh-CN" sz="2400" b="1" dirty="0" err="1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Kmesh</a:t>
            </a:r>
            <a:endParaRPr lang="en-US" altLang="zh-CN" sz="2400" b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  <p:sp>
        <p:nvSpPr>
          <p:cNvPr id="260" name="矩形 259">
            <a:extLst>
              <a:ext uri="{FF2B5EF4-FFF2-40B4-BE49-F238E27FC236}">
                <a16:creationId xmlns="" xmlns:a16="http://schemas.microsoft.com/office/drawing/2014/main" id="{2B8347E0-70A9-4D79-8876-1F530B0D451E}"/>
              </a:ext>
            </a:extLst>
          </p:cNvPr>
          <p:cNvSpPr/>
          <p:nvPr/>
        </p:nvSpPr>
        <p:spPr>
          <a:xfrm>
            <a:off x="8111693" y="5797701"/>
            <a:ext cx="3055566" cy="479740"/>
          </a:xfrm>
          <a:prstGeom prst="rect">
            <a:avLst/>
          </a:prstGeom>
        </p:spPr>
        <p:txBody>
          <a:bodyPr lIns="121828" tIns="60914" rIns="121828" bIns="60914"/>
          <a:lstStyle/>
          <a:p>
            <a:pPr defTabSz="1218468">
              <a:lnSpc>
                <a:spcPct val="90000"/>
              </a:lnSpc>
              <a:spcBef>
                <a:spcPct val="0"/>
              </a:spcBef>
            </a:pPr>
            <a:endParaRPr lang="en-US" altLang="zh-CN" sz="1598" b="1" dirty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2" name="Picture 3" descr="https://clouddrive-szv.huawei.com/weboffice/api/v3/office/copy/dlZyY2xRTVBiY2ZSVGFFbk9PeGJwZGFLN1JQdnlmWnZWRFkwR3BjUzYvZkl3K2FyeGdQNXljSWpBd2J0ZVdPUFpVcFkzeGJQUXErTnl1WGpnazhKalF3TUZDNmFjeS8yQUV1aDBDUDNnZnhIbG1Hd24rc1pVdkI3UDFxWFFKWFVRSlQ5bk10WXRWUC9LbHN4S2tYd2oxM1N0RGtkSnk0R2pyQ0I5ajFVL05wdm5pd2M5WmtEN0xISk81N0tEdjR3M1BJMitObWh1clVGbGN5QnE1MWlHTlFOa2g1bWxoSjNqaEJKWTFlcFZXb1ViWDRvdm5EWWs1MDMzSjky/attach/object/9440f5c757db9bc538b81b5af3959b85eaf23017">
            <a:extLst>
              <a:ext uri="{FF2B5EF4-FFF2-40B4-BE49-F238E27FC236}">
                <a16:creationId xmlns="" xmlns:a16="http://schemas.microsoft.com/office/drawing/2014/main" id="{ACDA76EF-6BF9-42F1-ACEE-F852AA9FA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090" y="2850881"/>
            <a:ext cx="2012062" cy="191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>
            <a:extLst>
              <a:ext uri="{FF2B5EF4-FFF2-40B4-BE49-F238E27FC236}">
                <a16:creationId xmlns="" xmlns:a16="http://schemas.microsoft.com/office/drawing/2014/main" id="{CCE3CB41-9E15-40B4-A967-FF2208EFB987}"/>
              </a:ext>
            </a:extLst>
          </p:cNvPr>
          <p:cNvSpPr/>
          <p:nvPr/>
        </p:nvSpPr>
        <p:spPr>
          <a:xfrm>
            <a:off x="4336566" y="1983676"/>
            <a:ext cx="34451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78"/>
            <a:r>
              <a:rPr lang="en-US" altLang="zh-CN" sz="14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https://github.com/kmesh-net/kmesh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F4CC6513-918B-40A9-90F6-2C30181FA7E8}"/>
              </a:ext>
            </a:extLst>
          </p:cNvPr>
          <p:cNvSpPr/>
          <p:nvPr/>
        </p:nvSpPr>
        <p:spPr>
          <a:xfrm>
            <a:off x="8963246" y="1996371"/>
            <a:ext cx="16610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78"/>
            <a:r>
              <a:rPr lang="en-US" altLang="zh-CN" sz="1400" dirty="0" err="1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Kmesh</a:t>
            </a:r>
            <a:r>
              <a:rPr lang="zh-CN" altLang="en-US" sz="14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技术交流群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="" xmlns:a16="http://schemas.microsoft.com/office/drawing/2014/main" id="{43D5CB13-00CA-4B46-9D5D-3CD39BF493AE}"/>
              </a:ext>
            </a:extLst>
          </p:cNvPr>
          <p:cNvSpPr/>
          <p:nvPr/>
        </p:nvSpPr>
        <p:spPr>
          <a:xfrm>
            <a:off x="1534259" y="1964277"/>
            <a:ext cx="1893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78"/>
            <a:r>
              <a:rPr lang="zh-CN" altLang="en-US" dirty="0">
                <a:solidFill>
                  <a:srgbClr val="1D1D1A"/>
                </a:solidFill>
                <a:latin typeface="Calibri" panose="020F0502020204030204"/>
                <a:ea typeface="等线" panose="02010600030101010101" pitchFamily="2" charset="-122"/>
              </a:rPr>
              <a:t>https://kmesh.net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EA280751-1C72-4BE2-B447-AFC02F2A3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731" y="2806137"/>
            <a:ext cx="2012062" cy="200094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762C2404-71C5-4554-BD85-733F9F14D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122" y="2797122"/>
            <a:ext cx="2012062" cy="201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3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9817735" y="1283970"/>
            <a:ext cx="1642110" cy="164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9367520" y="2924810"/>
            <a:ext cx="2567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欢迎扫码打卡</a:t>
            </a:r>
          </a:p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积分可兑换对应礼品哟！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7735" y="1283970"/>
            <a:ext cx="1642110" cy="16421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5224" y="3881754"/>
            <a:ext cx="1193165" cy="119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1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840784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服务治理演进：逐步从业务中解耦，下沉到基础设施</a:t>
            </a:r>
          </a:p>
        </p:txBody>
      </p:sp>
      <p:sp>
        <p:nvSpPr>
          <p:cNvPr id="197" name="标题 1">
            <a:extLst>
              <a:ext uri="{FF2B5EF4-FFF2-40B4-BE49-F238E27FC236}">
                <a16:creationId xmlns="" xmlns:a16="http://schemas.microsoft.com/office/drawing/2014/main" id="{5698C7F7-9F86-4F57-8CC4-9E248D9A4608}"/>
              </a:ext>
            </a:extLst>
          </p:cNvPr>
          <p:cNvSpPr txBox="1">
            <a:spLocks/>
          </p:cNvSpPr>
          <p:nvPr/>
        </p:nvSpPr>
        <p:spPr>
          <a:xfrm>
            <a:off x="378628" y="1251804"/>
            <a:ext cx="3569347" cy="432895"/>
          </a:xfrm>
          <a:prstGeom prst="rect">
            <a:avLst/>
          </a:prstGeom>
        </p:spPr>
        <p:txBody>
          <a:bodyPr vert="horz" lIns="91389" tIns="45695" rIns="91389" bIns="45695" rtlCol="0" anchor="ctr">
            <a:normAutofit fontScale="85000" lnSpcReduction="20000"/>
          </a:bodyPr>
          <a:lstStyle>
            <a:lvl1pPr algn="l" defTabSz="685709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defTabSz="685572">
              <a:defRPr/>
            </a:pPr>
            <a:r>
              <a:rPr lang="zh-CN" altLang="en-US" sz="1598" b="1" dirty="0">
                <a:solidFill>
                  <a:srgbClr val="1D1D1A"/>
                </a:solidFill>
                <a:sym typeface="微软雅黑" panose="020B0503020204020204" pitchFamily="34" charset="-122"/>
              </a:rPr>
              <a:t>第一代：</a:t>
            </a:r>
            <a:r>
              <a:rPr lang="zh-CN" altLang="en-US" sz="1598" dirty="0">
                <a:solidFill>
                  <a:srgbClr val="1D1D1A"/>
                </a:solidFill>
                <a:sym typeface="微软雅黑" panose="020B0503020204020204" pitchFamily="34" charset="-122"/>
              </a:rPr>
              <a:t>服务治理能力内嵌在业务代码中</a:t>
            </a:r>
            <a:endParaRPr lang="en-US" altLang="zh-CN" sz="1598" dirty="0">
              <a:solidFill>
                <a:srgbClr val="1D1D1A"/>
              </a:solidFill>
              <a:sym typeface="微软雅黑" panose="020B0503020204020204" pitchFamily="34" charset="-122"/>
            </a:endParaRPr>
          </a:p>
          <a:p>
            <a:pPr defTabSz="685572">
              <a:defRPr/>
            </a:pPr>
            <a:r>
              <a:rPr lang="zh-CN" altLang="en-US" sz="1598" dirty="0">
                <a:solidFill>
                  <a:srgbClr val="1D1D1A"/>
                </a:solidFill>
                <a:sym typeface="微软雅黑" panose="020B0503020204020204" pitchFamily="34" charset="-122"/>
              </a:rPr>
              <a:t>典型技术：</a:t>
            </a:r>
            <a:r>
              <a:rPr lang="en-US" altLang="zh-CN" sz="1598" dirty="0">
                <a:solidFill>
                  <a:srgbClr val="1D1D1A"/>
                </a:solidFill>
                <a:sym typeface="微软雅黑" panose="020B0503020204020204" pitchFamily="34" charset="-122"/>
              </a:rPr>
              <a:t>SOA</a:t>
            </a:r>
            <a:r>
              <a:rPr lang="zh-CN" altLang="en-US" sz="1598" dirty="0">
                <a:solidFill>
                  <a:srgbClr val="1D1D1A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598" dirty="0">
                <a:solidFill>
                  <a:srgbClr val="1D1D1A"/>
                </a:solidFill>
                <a:sym typeface="微软雅黑" panose="020B0503020204020204" pitchFamily="34" charset="-122"/>
              </a:rPr>
              <a:t>ESB</a:t>
            </a:r>
            <a:endParaRPr lang="zh-CN" altLang="en-US" sz="1200" dirty="0">
              <a:solidFill>
                <a:srgbClr val="1D1D1A"/>
              </a:solidFill>
              <a:sym typeface="微软雅黑" panose="020B0503020204020204" pitchFamily="34" charset="-122"/>
            </a:endParaRPr>
          </a:p>
        </p:txBody>
      </p:sp>
      <p:sp>
        <p:nvSpPr>
          <p:cNvPr id="198" name="标题 1">
            <a:extLst>
              <a:ext uri="{FF2B5EF4-FFF2-40B4-BE49-F238E27FC236}">
                <a16:creationId xmlns="" xmlns:a16="http://schemas.microsoft.com/office/drawing/2014/main" id="{BE188DA6-EAFA-4BF9-A277-8CF31060A58B}"/>
              </a:ext>
            </a:extLst>
          </p:cNvPr>
          <p:cNvSpPr txBox="1">
            <a:spLocks/>
          </p:cNvSpPr>
          <p:nvPr/>
        </p:nvSpPr>
        <p:spPr>
          <a:xfrm>
            <a:off x="4186321" y="1262436"/>
            <a:ext cx="3569347" cy="432895"/>
          </a:xfrm>
          <a:prstGeom prst="rect">
            <a:avLst/>
          </a:prstGeom>
        </p:spPr>
        <p:txBody>
          <a:bodyPr vert="horz" lIns="91389" tIns="45695" rIns="91389" bIns="45695" rtlCol="0" anchor="ctr">
            <a:normAutofit fontScale="85000" lnSpcReduction="20000"/>
          </a:bodyPr>
          <a:lstStyle>
            <a:lvl1pPr algn="l" defTabSz="685709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defTabSz="685572">
              <a:defRPr/>
            </a:pPr>
            <a:r>
              <a:rPr lang="zh-CN" altLang="en-US" sz="1598" b="1" dirty="0">
                <a:solidFill>
                  <a:srgbClr val="1D1D1A"/>
                </a:solidFill>
                <a:sym typeface="微软雅黑" panose="020B0503020204020204" pitchFamily="34" charset="-122"/>
              </a:rPr>
              <a:t>第二代：</a:t>
            </a:r>
            <a:r>
              <a:rPr lang="zh-CN" altLang="en-US" sz="1598" dirty="0">
                <a:solidFill>
                  <a:srgbClr val="1D1D1A"/>
                </a:solidFill>
                <a:sym typeface="微软雅黑" panose="020B0503020204020204" pitchFamily="34" charset="-122"/>
              </a:rPr>
              <a:t>服务治理能力抽象到统一</a:t>
            </a:r>
            <a:r>
              <a:rPr lang="en-US" altLang="zh-CN" sz="1598" dirty="0">
                <a:solidFill>
                  <a:srgbClr val="1D1D1A"/>
                </a:solidFill>
                <a:sym typeface="微软雅黑" panose="020B0503020204020204" pitchFamily="34" charset="-122"/>
              </a:rPr>
              <a:t>SDK</a:t>
            </a:r>
            <a:r>
              <a:rPr lang="zh-CN" altLang="en-US" sz="1598" dirty="0">
                <a:solidFill>
                  <a:srgbClr val="1D1D1A"/>
                </a:solidFill>
                <a:sym typeface="微软雅黑" panose="020B0503020204020204" pitchFamily="34" charset="-122"/>
              </a:rPr>
              <a:t>实现</a:t>
            </a:r>
            <a:endParaRPr lang="en-US" altLang="zh-CN" sz="1598" dirty="0">
              <a:solidFill>
                <a:srgbClr val="1D1D1A"/>
              </a:solidFill>
              <a:sym typeface="微软雅黑" panose="020B0503020204020204" pitchFamily="34" charset="-122"/>
            </a:endParaRPr>
          </a:p>
          <a:p>
            <a:pPr defTabSz="685572">
              <a:defRPr/>
            </a:pPr>
            <a:r>
              <a:rPr lang="zh-CN" altLang="en-US" sz="1598" dirty="0">
                <a:solidFill>
                  <a:srgbClr val="1D1D1A"/>
                </a:solidFill>
                <a:sym typeface="微软雅黑" panose="020B0503020204020204" pitchFamily="34" charset="-122"/>
              </a:rPr>
              <a:t>典型技术：</a:t>
            </a:r>
            <a:r>
              <a:rPr lang="en-US" altLang="zh-CN" sz="1598" dirty="0">
                <a:solidFill>
                  <a:srgbClr val="1D1D1A"/>
                </a:solidFill>
                <a:sym typeface="微软雅黑" panose="020B0503020204020204" pitchFamily="34" charset="-122"/>
              </a:rPr>
              <a:t>Spring Cloud</a:t>
            </a:r>
            <a:r>
              <a:rPr lang="zh-CN" altLang="en-US" sz="1598" dirty="0">
                <a:solidFill>
                  <a:srgbClr val="1D1D1A"/>
                </a:solidFill>
                <a:sym typeface="微软雅黑" panose="020B0503020204020204" pitchFamily="34" charset="-122"/>
              </a:rPr>
              <a:t>、</a:t>
            </a:r>
            <a:r>
              <a:rPr lang="en-US" altLang="zh-CN" sz="1598" dirty="0" err="1">
                <a:solidFill>
                  <a:srgbClr val="1D1D1A"/>
                </a:solidFill>
                <a:sym typeface="微软雅黑" panose="020B0503020204020204" pitchFamily="34" charset="-122"/>
              </a:rPr>
              <a:t>Dubbo</a:t>
            </a:r>
            <a:endParaRPr lang="zh-CN" altLang="en-US" sz="1200" dirty="0">
              <a:solidFill>
                <a:srgbClr val="1D1D1A"/>
              </a:solidFill>
              <a:sym typeface="微软雅黑" panose="020B0503020204020204" pitchFamily="34" charset="-122"/>
            </a:endParaRPr>
          </a:p>
        </p:txBody>
      </p:sp>
      <p:sp>
        <p:nvSpPr>
          <p:cNvPr id="199" name="标题 1">
            <a:extLst>
              <a:ext uri="{FF2B5EF4-FFF2-40B4-BE49-F238E27FC236}">
                <a16:creationId xmlns="" xmlns:a16="http://schemas.microsoft.com/office/drawing/2014/main" id="{AFD2379B-3230-47D6-9E3E-D40849636D8A}"/>
              </a:ext>
            </a:extLst>
          </p:cNvPr>
          <p:cNvSpPr txBox="1">
            <a:spLocks/>
          </p:cNvSpPr>
          <p:nvPr/>
        </p:nvSpPr>
        <p:spPr>
          <a:xfrm>
            <a:off x="8246889" y="1159542"/>
            <a:ext cx="3569347" cy="432895"/>
          </a:xfrm>
          <a:prstGeom prst="rect">
            <a:avLst/>
          </a:prstGeom>
        </p:spPr>
        <p:txBody>
          <a:bodyPr vert="horz" lIns="91389" tIns="45695" rIns="91389" bIns="45695" rtlCol="0" anchor="ctr">
            <a:normAutofit fontScale="92500"/>
          </a:bodyPr>
          <a:lstStyle>
            <a:lvl1pPr algn="l" defTabSz="685709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ctr" defTabSz="685572">
              <a:defRPr/>
            </a:pPr>
            <a:r>
              <a:rPr lang="zh-CN" altLang="en-US" sz="1598" b="1" dirty="0">
                <a:solidFill>
                  <a:srgbClr val="1D1D1A"/>
                </a:solidFill>
                <a:sym typeface="微软雅黑" panose="020B0503020204020204" pitchFamily="34" charset="-122"/>
              </a:rPr>
              <a:t>第三代：</a:t>
            </a:r>
            <a:r>
              <a:rPr lang="zh-CN" altLang="en-US" sz="1598" dirty="0">
                <a:solidFill>
                  <a:srgbClr val="1D1D1A"/>
                </a:solidFill>
                <a:sym typeface="微软雅黑" panose="020B0503020204020204" pitchFamily="34" charset="-122"/>
              </a:rPr>
              <a:t>服务治理能力归一到服务网格</a:t>
            </a:r>
            <a:endParaRPr lang="en-US" altLang="zh-CN" sz="1598" dirty="0">
              <a:solidFill>
                <a:srgbClr val="1D1D1A"/>
              </a:solidFill>
              <a:sym typeface="微软雅黑" panose="020B0503020204020204" pitchFamily="34" charset="-122"/>
            </a:endParaRPr>
          </a:p>
        </p:txBody>
      </p:sp>
      <p:sp>
        <p:nvSpPr>
          <p:cNvPr id="200" name="圆角矩形 230">
            <a:extLst>
              <a:ext uri="{FF2B5EF4-FFF2-40B4-BE49-F238E27FC236}">
                <a16:creationId xmlns="" xmlns:a16="http://schemas.microsoft.com/office/drawing/2014/main" id="{E2A538F6-CB87-4159-B315-3BDBBE6CB992}"/>
              </a:ext>
            </a:extLst>
          </p:cNvPr>
          <p:cNvSpPr/>
          <p:nvPr/>
        </p:nvSpPr>
        <p:spPr bwMode="auto">
          <a:xfrm>
            <a:off x="2431170" y="1886451"/>
            <a:ext cx="1258170" cy="2438801"/>
          </a:xfrm>
          <a:prstGeom prst="roundRect">
            <a:avLst>
              <a:gd name="adj" fmla="val 2652"/>
            </a:avLst>
          </a:prstGeom>
          <a:solidFill>
            <a:sysClr val="window" lastClr="FFFFFF">
              <a:lumMod val="95000"/>
            </a:sys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  <a:extLst/>
        </p:spPr>
        <p:txBody>
          <a:bodyPr wrap="none" anchor="ctr" anchorCtr="1"/>
          <a:lstStyle/>
          <a:p>
            <a:pPr indent="-134662" algn="ctr" defTabSz="913661">
              <a:spcBef>
                <a:spcPct val="20000"/>
              </a:spcBef>
              <a:buClr>
                <a:srgbClr val="CC9900"/>
              </a:buClr>
              <a:buSzPct val="100000"/>
              <a:defRPr/>
            </a:pPr>
            <a:endParaRPr lang="en-US" altLang="zh-CN" sz="400" kern="0" dirty="0">
              <a:solidFill>
                <a:srgbClr val="1D1D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1" name="圆角矩形 231">
            <a:extLst>
              <a:ext uri="{FF2B5EF4-FFF2-40B4-BE49-F238E27FC236}">
                <a16:creationId xmlns="" xmlns:a16="http://schemas.microsoft.com/office/drawing/2014/main" id="{4B656849-6AAE-444B-AED1-5A9A8ED226F1}"/>
              </a:ext>
            </a:extLst>
          </p:cNvPr>
          <p:cNvSpPr/>
          <p:nvPr/>
        </p:nvSpPr>
        <p:spPr bwMode="auto">
          <a:xfrm>
            <a:off x="438753" y="1881767"/>
            <a:ext cx="1258170" cy="2438801"/>
          </a:xfrm>
          <a:prstGeom prst="roundRect">
            <a:avLst>
              <a:gd name="adj" fmla="val 2652"/>
            </a:avLst>
          </a:prstGeom>
          <a:solidFill>
            <a:sysClr val="window" lastClr="FFFFFF">
              <a:lumMod val="95000"/>
            </a:sys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  <a:extLst/>
        </p:spPr>
        <p:txBody>
          <a:bodyPr wrap="none" anchor="ctr" anchorCtr="1"/>
          <a:lstStyle/>
          <a:p>
            <a:pPr indent="-134662" algn="ctr" defTabSz="913661">
              <a:spcBef>
                <a:spcPct val="20000"/>
              </a:spcBef>
              <a:buClr>
                <a:srgbClr val="CC9900"/>
              </a:buClr>
              <a:buSzPct val="100000"/>
              <a:defRPr/>
            </a:pPr>
            <a:endParaRPr lang="en-US" altLang="zh-CN" sz="400" kern="0" dirty="0">
              <a:solidFill>
                <a:srgbClr val="1D1D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2" name="矩形 201">
            <a:extLst>
              <a:ext uri="{FF2B5EF4-FFF2-40B4-BE49-F238E27FC236}">
                <a16:creationId xmlns="" xmlns:a16="http://schemas.microsoft.com/office/drawing/2014/main" id="{4CE082B3-7154-4537-B4CA-9916B895925F}"/>
              </a:ext>
            </a:extLst>
          </p:cNvPr>
          <p:cNvSpPr/>
          <p:nvPr/>
        </p:nvSpPr>
        <p:spPr bwMode="auto">
          <a:xfrm>
            <a:off x="595897" y="2309907"/>
            <a:ext cx="943883" cy="1292568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8575" cap="flat" cmpd="sng" algn="ctr">
            <a:noFill/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none" lIns="64735" tIns="32366" rIns="64735" bIns="32366" numCol="1" rtlCol="0" anchor="ctr" anchorCtr="1" compatLnSpc="1"/>
          <a:lstStyle/>
          <a:p>
            <a:pPr algn="ctr" defTabSz="647314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99" kern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3" name="文本框 202">
            <a:extLst>
              <a:ext uri="{FF2B5EF4-FFF2-40B4-BE49-F238E27FC236}">
                <a16:creationId xmlns="" xmlns:a16="http://schemas.microsoft.com/office/drawing/2014/main" id="{1795EFE4-41A9-44E6-B735-8E142C329AC5}"/>
              </a:ext>
            </a:extLst>
          </p:cNvPr>
          <p:cNvSpPr txBox="1"/>
          <p:nvPr/>
        </p:nvSpPr>
        <p:spPr>
          <a:xfrm>
            <a:off x="682412" y="1974797"/>
            <a:ext cx="770852" cy="246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pPr algn="ctr" defTabSz="1218540">
              <a:defRPr/>
            </a:pPr>
            <a:r>
              <a:rPr lang="en-US" altLang="zh-CN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Node 1</a:t>
            </a:r>
            <a:endParaRPr lang="zh-CN" altLang="en-US" sz="10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4" name="文本框 203">
            <a:extLst>
              <a:ext uri="{FF2B5EF4-FFF2-40B4-BE49-F238E27FC236}">
                <a16:creationId xmlns="" xmlns:a16="http://schemas.microsoft.com/office/drawing/2014/main" id="{77B7D919-231C-42F7-851D-3E6E32F87EF6}"/>
              </a:ext>
            </a:extLst>
          </p:cNvPr>
          <p:cNvSpPr txBox="1"/>
          <p:nvPr/>
        </p:nvSpPr>
        <p:spPr>
          <a:xfrm>
            <a:off x="791469" y="2375326"/>
            <a:ext cx="552738" cy="246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540">
              <a:defRPr/>
            </a:pPr>
            <a:r>
              <a:rPr lang="zh-CN" altLang="en-US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服务</a:t>
            </a:r>
            <a:r>
              <a:rPr lang="en-US" altLang="zh-CN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sz="10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5" name="矩形 204">
            <a:extLst>
              <a:ext uri="{FF2B5EF4-FFF2-40B4-BE49-F238E27FC236}">
                <a16:creationId xmlns="" xmlns:a16="http://schemas.microsoft.com/office/drawing/2014/main" id="{DD4F3434-CCF6-47D3-8582-B5295A450F8B}"/>
              </a:ext>
            </a:extLst>
          </p:cNvPr>
          <p:cNvSpPr/>
          <p:nvPr/>
        </p:nvSpPr>
        <p:spPr bwMode="auto">
          <a:xfrm>
            <a:off x="673756" y="2608501"/>
            <a:ext cx="788165" cy="210017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  <a:extLst/>
        </p:spPr>
        <p:txBody>
          <a:bodyPr rot="0" spcFirstLastPara="0" vertOverflow="overflow" horzOverflow="overflow" vert="horz" wrap="square" lIns="91405" tIns="45703" rIns="91405" bIns="457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zh-CN" altLang="en-US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业务逻辑</a:t>
            </a:r>
          </a:p>
        </p:txBody>
      </p:sp>
      <p:sp>
        <p:nvSpPr>
          <p:cNvPr id="206" name="矩形 205">
            <a:extLst>
              <a:ext uri="{FF2B5EF4-FFF2-40B4-BE49-F238E27FC236}">
                <a16:creationId xmlns="" xmlns:a16="http://schemas.microsoft.com/office/drawing/2014/main" id="{1937888F-50CB-4166-9EBF-875D10AF8F94}"/>
              </a:ext>
            </a:extLst>
          </p:cNvPr>
          <p:cNvSpPr/>
          <p:nvPr/>
        </p:nvSpPr>
        <p:spPr bwMode="auto">
          <a:xfrm>
            <a:off x="735731" y="3171619"/>
            <a:ext cx="664214" cy="2393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24" tIns="34263" rIns="68524" bIns="34263" numCol="1" rtlCol="0" anchor="ctr" anchorCtr="1" compatLnSpc="1">
            <a:prstTxWarp prst="textNoShape">
              <a:avLst/>
            </a:prstTxWarp>
          </a:bodyPr>
          <a:lstStyle/>
          <a:p>
            <a:pPr algn="ctr" defTabSz="685206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zh-CN" altLang="en-US" sz="10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服务治理</a:t>
            </a:r>
          </a:p>
        </p:txBody>
      </p:sp>
      <p:sp>
        <p:nvSpPr>
          <p:cNvPr id="207" name="矩形 206">
            <a:extLst>
              <a:ext uri="{FF2B5EF4-FFF2-40B4-BE49-F238E27FC236}">
                <a16:creationId xmlns="" xmlns:a16="http://schemas.microsoft.com/office/drawing/2014/main" id="{82262E9E-A2FD-43B1-BDE0-347AE6314F96}"/>
              </a:ext>
            </a:extLst>
          </p:cNvPr>
          <p:cNvSpPr/>
          <p:nvPr/>
        </p:nvSpPr>
        <p:spPr bwMode="auto">
          <a:xfrm>
            <a:off x="2588314" y="2309907"/>
            <a:ext cx="943883" cy="1292568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8575" cap="flat" cmpd="sng" algn="ctr">
            <a:noFill/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none" lIns="64735" tIns="32366" rIns="64735" bIns="32366" numCol="1" rtlCol="0" anchor="ctr" anchorCtr="1" compatLnSpc="1"/>
          <a:lstStyle/>
          <a:p>
            <a:pPr algn="ctr" defTabSz="647314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99" kern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8" name="文本框 207">
            <a:extLst>
              <a:ext uri="{FF2B5EF4-FFF2-40B4-BE49-F238E27FC236}">
                <a16:creationId xmlns="" xmlns:a16="http://schemas.microsoft.com/office/drawing/2014/main" id="{6895A22F-9374-4FE2-A5BE-08CD96D98B96}"/>
              </a:ext>
            </a:extLst>
          </p:cNvPr>
          <p:cNvSpPr txBox="1"/>
          <p:nvPr/>
        </p:nvSpPr>
        <p:spPr>
          <a:xfrm>
            <a:off x="2736294" y="2017725"/>
            <a:ext cx="647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pPr algn="ctr" defTabSz="1218540">
              <a:defRPr/>
            </a:pPr>
            <a:r>
              <a:rPr lang="en-US" altLang="zh-CN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Node 2</a:t>
            </a:r>
            <a:endParaRPr lang="zh-CN" altLang="en-US" sz="10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9" name="文本框 208">
            <a:extLst>
              <a:ext uri="{FF2B5EF4-FFF2-40B4-BE49-F238E27FC236}">
                <a16:creationId xmlns="" xmlns:a16="http://schemas.microsoft.com/office/drawing/2014/main" id="{A53740FE-9380-426F-9F89-1A79ABD6CEC6}"/>
              </a:ext>
            </a:extLst>
          </p:cNvPr>
          <p:cNvSpPr txBox="1"/>
          <p:nvPr/>
        </p:nvSpPr>
        <p:spPr>
          <a:xfrm>
            <a:off x="2756783" y="2375326"/>
            <a:ext cx="606945" cy="246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540">
              <a:defRPr/>
            </a:pPr>
            <a:r>
              <a:rPr lang="zh-CN" altLang="en-US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服务</a:t>
            </a:r>
            <a:r>
              <a:rPr lang="en-US" altLang="zh-CN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 sz="10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0" name="矩形 209">
            <a:extLst>
              <a:ext uri="{FF2B5EF4-FFF2-40B4-BE49-F238E27FC236}">
                <a16:creationId xmlns="" xmlns:a16="http://schemas.microsoft.com/office/drawing/2014/main" id="{CB825257-1CC3-4625-82D2-A2E725910F9E}"/>
              </a:ext>
            </a:extLst>
          </p:cNvPr>
          <p:cNvSpPr/>
          <p:nvPr/>
        </p:nvSpPr>
        <p:spPr bwMode="auto">
          <a:xfrm>
            <a:off x="2698336" y="2608501"/>
            <a:ext cx="723839" cy="249313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  <a:extLst/>
        </p:spPr>
        <p:txBody>
          <a:bodyPr rot="0" spcFirstLastPara="0" vertOverflow="overflow" horzOverflow="overflow" vert="horz" wrap="square" lIns="91405" tIns="45703" rIns="91405" bIns="457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zh-CN" altLang="en-US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业务逻辑</a:t>
            </a:r>
          </a:p>
        </p:txBody>
      </p:sp>
      <p:sp>
        <p:nvSpPr>
          <p:cNvPr id="211" name="矩形 210">
            <a:extLst>
              <a:ext uri="{FF2B5EF4-FFF2-40B4-BE49-F238E27FC236}">
                <a16:creationId xmlns="" xmlns:a16="http://schemas.microsoft.com/office/drawing/2014/main" id="{0C556112-BA65-4A7D-BCAF-71EE835092DB}"/>
              </a:ext>
            </a:extLst>
          </p:cNvPr>
          <p:cNvSpPr/>
          <p:nvPr/>
        </p:nvSpPr>
        <p:spPr bwMode="auto">
          <a:xfrm>
            <a:off x="2728148" y="3171619"/>
            <a:ext cx="664214" cy="2393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24" tIns="34263" rIns="68524" bIns="34263" numCol="1" rtlCol="0" anchor="ctr" anchorCtr="1" compatLnSpc="1">
            <a:prstTxWarp prst="textNoShape">
              <a:avLst/>
            </a:prstTxWarp>
          </a:bodyPr>
          <a:lstStyle/>
          <a:p>
            <a:pPr algn="ctr" defTabSz="685206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zh-CN" altLang="en-US" sz="10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服务治理</a:t>
            </a:r>
          </a:p>
        </p:txBody>
      </p:sp>
      <p:cxnSp>
        <p:nvCxnSpPr>
          <p:cNvPr id="212" name="直接箭头连接符 211">
            <a:extLst>
              <a:ext uri="{FF2B5EF4-FFF2-40B4-BE49-F238E27FC236}">
                <a16:creationId xmlns="" xmlns:a16="http://schemas.microsoft.com/office/drawing/2014/main" id="{DD511C32-76D6-4A4C-92DD-E3A54E25AFFD}"/>
              </a:ext>
            </a:extLst>
          </p:cNvPr>
          <p:cNvCxnSpPr/>
          <p:nvPr/>
        </p:nvCxnSpPr>
        <p:spPr bwMode="auto">
          <a:xfrm>
            <a:off x="1557090" y="2897461"/>
            <a:ext cx="1066183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  <a:round/>
            <a:headEnd type="arrow" w="lg" len="sm"/>
            <a:tailEnd type="arrow" w="lg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3" name="矩形 212">
            <a:extLst>
              <a:ext uri="{FF2B5EF4-FFF2-40B4-BE49-F238E27FC236}">
                <a16:creationId xmlns="" xmlns:a16="http://schemas.microsoft.com/office/drawing/2014/main" id="{BC8AD365-21E1-4589-AFDE-E2327ECEDAA5}"/>
              </a:ext>
            </a:extLst>
          </p:cNvPr>
          <p:cNvSpPr/>
          <p:nvPr/>
        </p:nvSpPr>
        <p:spPr bwMode="auto">
          <a:xfrm>
            <a:off x="613207" y="3841840"/>
            <a:ext cx="2953948" cy="287237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6350" cap="flat" cmpd="sng" algn="ctr">
            <a:noFill/>
            <a:prstDash val="solid"/>
          </a:ln>
          <a:effectLst/>
          <a:extLst/>
        </p:spPr>
        <p:txBody>
          <a:bodyPr lIns="68519" tIns="34261" rIns="68519" bIns="34261" rtlCol="0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通信基础</a:t>
            </a:r>
          </a:p>
        </p:txBody>
      </p:sp>
      <p:sp>
        <p:nvSpPr>
          <p:cNvPr id="214" name="文本框 213">
            <a:extLst>
              <a:ext uri="{FF2B5EF4-FFF2-40B4-BE49-F238E27FC236}">
                <a16:creationId xmlns="" xmlns:a16="http://schemas.microsoft.com/office/drawing/2014/main" id="{4419B319-405A-48A3-BEB7-3780545DC0F0}"/>
              </a:ext>
            </a:extLst>
          </p:cNvPr>
          <p:cNvSpPr txBox="1"/>
          <p:nvPr/>
        </p:nvSpPr>
        <p:spPr>
          <a:xfrm>
            <a:off x="1789267" y="2992376"/>
            <a:ext cx="751465" cy="78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40">
              <a:defRPr/>
            </a:pPr>
            <a:r>
              <a:rPr lang="zh-CN" altLang="en-US" sz="9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服务发现</a:t>
            </a:r>
            <a:endParaRPr lang="en-US" altLang="zh-CN" sz="9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defTabSz="1218540">
              <a:defRPr/>
            </a:pPr>
            <a:r>
              <a:rPr lang="zh-CN" altLang="en-US" sz="9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负载均衡</a:t>
            </a:r>
            <a:endParaRPr lang="en-US" altLang="zh-CN" sz="9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defTabSz="1218540">
              <a:defRPr/>
            </a:pPr>
            <a:r>
              <a:rPr lang="zh-CN" altLang="en-US" sz="9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熔断容错</a:t>
            </a:r>
            <a:endParaRPr lang="en-US" altLang="zh-CN" sz="9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defTabSz="1218540">
              <a:defRPr/>
            </a:pPr>
            <a:r>
              <a:rPr lang="zh-CN" altLang="en-US" sz="9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动态路由</a:t>
            </a:r>
            <a:endParaRPr lang="en-US" altLang="zh-CN" sz="9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defTabSz="1218540">
              <a:defRPr/>
            </a:pPr>
            <a:r>
              <a:rPr lang="en-US" altLang="zh-CN" sz="9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…</a:t>
            </a:r>
            <a:endParaRPr lang="zh-CN" altLang="en-US" sz="9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5" name="双大括号 214">
            <a:extLst>
              <a:ext uri="{FF2B5EF4-FFF2-40B4-BE49-F238E27FC236}">
                <a16:creationId xmlns="" xmlns:a16="http://schemas.microsoft.com/office/drawing/2014/main" id="{6D9CCCC1-04AF-4190-A7DB-4DD668E284C0}"/>
              </a:ext>
            </a:extLst>
          </p:cNvPr>
          <p:cNvSpPr/>
          <p:nvPr/>
        </p:nvSpPr>
        <p:spPr bwMode="auto">
          <a:xfrm>
            <a:off x="1801902" y="3087112"/>
            <a:ext cx="524379" cy="526602"/>
          </a:xfrm>
          <a:prstGeom prst="bracePair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05" tIns="45703" rIns="91405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540">
              <a:defRPr/>
            </a:pPr>
            <a:endParaRPr lang="zh-CN" altLang="en-US" sz="1399" kern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216" name="表格 215">
            <a:extLst>
              <a:ext uri="{FF2B5EF4-FFF2-40B4-BE49-F238E27FC236}">
                <a16:creationId xmlns="" xmlns:a16="http://schemas.microsoft.com/office/drawing/2014/main" id="{3E6B1C04-F7AC-457B-B5E6-A94CDEA485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0632" y="4522318"/>
          <a:ext cx="11513205" cy="1462940"/>
        </p:xfrm>
        <a:graphic>
          <a:graphicData uri="http://schemas.openxmlformats.org/drawingml/2006/table">
            <a:tbl>
              <a:tblPr firstRow="1" bandRow="1"/>
              <a:tblGrid>
                <a:gridCol w="9673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20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093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1644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39816"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zh-CN" altLang="en-US" sz="1600" b="1" i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优势</a:t>
                      </a:r>
                      <a:endParaRPr lang="zh-CN" altLang="en-US" sz="1600" b="1" i="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91389" marR="91389" marT="45695" marB="456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1D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71450" indent="-171450" algn="l" defTabSz="914126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简单使用依赖少</a:t>
                      </a:r>
                      <a:endParaRPr lang="zh-CN" altLang="en-US" sz="1200" kern="12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91389" marR="91389" marT="45695" marB="456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1D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71450" indent="-171450" algn="l" defTabSz="914126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代码重复少</a:t>
                      </a:r>
                    </a:p>
                    <a:p>
                      <a:pPr marL="171450" indent="-171450" algn="l" defTabSz="914126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治理逻辑代码和业务代码分开</a:t>
                      </a:r>
                      <a:endParaRPr lang="zh-CN" altLang="en-US" sz="1200" kern="12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91389" marR="91389" marT="45695" marB="456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1D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71450" indent="-171450" algn="l" defTabSz="914126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独立进程，用户业务非侵入、语言无关</a:t>
                      </a:r>
                    </a:p>
                    <a:p>
                      <a:pPr marL="171450" indent="-171450" algn="l" defTabSz="914126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治理逻辑升级业务无感知</a:t>
                      </a:r>
                    </a:p>
                    <a:p>
                      <a:pPr marL="171450" indent="-171450" algn="l" defTabSz="914126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可以渐进的微服务化</a:t>
                      </a:r>
                      <a:endParaRPr lang="zh-CN" altLang="en-US" sz="1200" kern="12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91389" marR="91389" marT="45695" marB="456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1D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2625"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劣势</a:t>
                      </a:r>
                      <a:endParaRPr lang="zh-CN" altLang="en-US" sz="160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91389" marR="91389" marT="45695" marB="456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1D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代码耦合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代码重复高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运维复杂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解耦差，开发要求高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91389" marR="91389" marT="45695" marB="456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1D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71450" indent="-171450" algn="l" defTabSz="914126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SDK</a:t>
                      </a:r>
                      <a:r>
                        <a:rPr lang="zh-CN" altLang="en-US" sz="12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语言绑定、代码侵入</a:t>
                      </a:r>
                    </a:p>
                    <a:p>
                      <a:pPr marL="171450" indent="-171450" algn="l" defTabSz="914126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基于</a:t>
                      </a:r>
                      <a:r>
                        <a:rPr lang="en-US" altLang="zh-CN" sz="12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SDK</a:t>
                      </a:r>
                      <a:r>
                        <a:rPr lang="zh-CN" altLang="en-US" sz="12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开发学习门槛高</a:t>
                      </a:r>
                    </a:p>
                    <a:p>
                      <a:pPr marL="171450" indent="-171450" algn="l" defTabSz="914126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在用系统改造代价大</a:t>
                      </a:r>
                    </a:p>
                    <a:p>
                      <a:pPr marL="171450" indent="-171450" algn="l" defTabSz="914126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治理能力升级影响用户业务</a:t>
                      </a:r>
                      <a:endParaRPr lang="zh-CN" altLang="en-US" sz="12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91389" marR="91389" marT="45695" marB="456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1D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71450" indent="-171450" algn="l" defTabSz="914126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代理的性能和资源开销</a:t>
                      </a:r>
                      <a:endParaRPr lang="zh-CN" altLang="en-US" sz="1200" kern="120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91389" marR="91389" marT="45695" marB="456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1D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7" name="圆角矩形 248">
            <a:extLst>
              <a:ext uri="{FF2B5EF4-FFF2-40B4-BE49-F238E27FC236}">
                <a16:creationId xmlns="" xmlns:a16="http://schemas.microsoft.com/office/drawing/2014/main" id="{E3F1A99A-513A-4DA0-B335-3850064B6D8A}"/>
              </a:ext>
            </a:extLst>
          </p:cNvPr>
          <p:cNvSpPr/>
          <p:nvPr/>
        </p:nvSpPr>
        <p:spPr bwMode="auto">
          <a:xfrm>
            <a:off x="6361124" y="1891175"/>
            <a:ext cx="1223516" cy="2460299"/>
          </a:xfrm>
          <a:prstGeom prst="roundRect">
            <a:avLst>
              <a:gd name="adj" fmla="val 2652"/>
            </a:avLst>
          </a:prstGeom>
          <a:solidFill>
            <a:sysClr val="window" lastClr="FFFFFF">
              <a:lumMod val="95000"/>
            </a:sys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  <a:extLst/>
        </p:spPr>
        <p:txBody>
          <a:bodyPr wrap="none" anchor="ctr" anchorCtr="1"/>
          <a:lstStyle/>
          <a:p>
            <a:pPr indent="-134662" algn="ctr" defTabSz="913661">
              <a:spcBef>
                <a:spcPct val="20000"/>
              </a:spcBef>
              <a:buClr>
                <a:srgbClr val="CC9900"/>
              </a:buClr>
              <a:buSzPct val="100000"/>
              <a:defRPr/>
            </a:pPr>
            <a:endParaRPr lang="en-US" altLang="zh-CN" sz="400" kern="0" dirty="0">
              <a:solidFill>
                <a:srgbClr val="1D1D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8" name="圆角矩形 249">
            <a:extLst>
              <a:ext uri="{FF2B5EF4-FFF2-40B4-BE49-F238E27FC236}">
                <a16:creationId xmlns="" xmlns:a16="http://schemas.microsoft.com/office/drawing/2014/main" id="{C76CD552-18F2-4439-8C93-20BACA0E7262}"/>
              </a:ext>
            </a:extLst>
          </p:cNvPr>
          <p:cNvSpPr/>
          <p:nvPr/>
        </p:nvSpPr>
        <p:spPr bwMode="auto">
          <a:xfrm>
            <a:off x="4423586" y="1886450"/>
            <a:ext cx="1223516" cy="2460299"/>
          </a:xfrm>
          <a:prstGeom prst="roundRect">
            <a:avLst>
              <a:gd name="adj" fmla="val 2652"/>
            </a:avLst>
          </a:prstGeom>
          <a:solidFill>
            <a:sysClr val="window" lastClr="FFFFFF">
              <a:lumMod val="95000"/>
            </a:sys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  <a:extLst/>
        </p:spPr>
        <p:txBody>
          <a:bodyPr wrap="none" anchor="ctr" anchorCtr="1"/>
          <a:lstStyle/>
          <a:p>
            <a:pPr indent="-134662" algn="ctr" defTabSz="913661">
              <a:spcBef>
                <a:spcPct val="20000"/>
              </a:spcBef>
              <a:buClr>
                <a:srgbClr val="CC9900"/>
              </a:buClr>
              <a:buSzPct val="100000"/>
              <a:defRPr/>
            </a:pPr>
            <a:endParaRPr lang="en-US" altLang="zh-CN" sz="400" kern="0" dirty="0">
              <a:solidFill>
                <a:srgbClr val="1D1D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9" name="矩形 218">
            <a:extLst>
              <a:ext uri="{FF2B5EF4-FFF2-40B4-BE49-F238E27FC236}">
                <a16:creationId xmlns="" xmlns:a16="http://schemas.microsoft.com/office/drawing/2014/main" id="{5AAEB6E9-BF28-470E-811C-844568B4C723}"/>
              </a:ext>
            </a:extLst>
          </p:cNvPr>
          <p:cNvSpPr/>
          <p:nvPr/>
        </p:nvSpPr>
        <p:spPr bwMode="auto">
          <a:xfrm>
            <a:off x="4576402" y="2318364"/>
            <a:ext cx="917885" cy="13039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8575" cap="flat" cmpd="sng" algn="ctr">
            <a:noFill/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none" lIns="64735" tIns="32366" rIns="64735" bIns="32366" numCol="1" rtlCol="0" anchor="ctr" anchorCtr="1" compatLnSpc="1"/>
          <a:lstStyle/>
          <a:p>
            <a:pPr algn="ctr" defTabSz="647314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99" kern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0" name="矩形 219">
            <a:extLst>
              <a:ext uri="{FF2B5EF4-FFF2-40B4-BE49-F238E27FC236}">
                <a16:creationId xmlns="" xmlns:a16="http://schemas.microsoft.com/office/drawing/2014/main" id="{8BE85016-ABF4-4CBE-B45B-B1DABDE03C2E}"/>
              </a:ext>
            </a:extLst>
          </p:cNvPr>
          <p:cNvSpPr/>
          <p:nvPr/>
        </p:nvSpPr>
        <p:spPr bwMode="auto">
          <a:xfrm>
            <a:off x="4644393" y="2994492"/>
            <a:ext cx="781902" cy="531244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>
            <a:solidFill>
              <a:sysClr val="windowText" lastClr="000000"/>
            </a:solidFill>
            <a:prstDash val="dash"/>
          </a:ln>
          <a:effectLst/>
          <a:extLst/>
        </p:spPr>
        <p:txBody>
          <a:bodyPr rot="0" spcFirstLastPara="0" vertOverflow="overflow" horzOverflow="overflow" vert="horz" wrap="square" lIns="91405" tIns="45703" rIns="91405" bIns="457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n"/>
              <a:defRPr/>
            </a:pPr>
            <a:endParaRPr lang="zh-CN" altLang="en-US" sz="1399" kern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1" name="文本框 220">
            <a:extLst>
              <a:ext uri="{FF2B5EF4-FFF2-40B4-BE49-F238E27FC236}">
                <a16:creationId xmlns="" xmlns:a16="http://schemas.microsoft.com/office/drawing/2014/main" id="{785C8A8F-88C1-4022-975E-7353B5210AB3}"/>
              </a:ext>
            </a:extLst>
          </p:cNvPr>
          <p:cNvSpPr txBox="1"/>
          <p:nvPr/>
        </p:nvSpPr>
        <p:spPr>
          <a:xfrm>
            <a:off x="4670968" y="1980300"/>
            <a:ext cx="728753" cy="246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pPr algn="ctr" defTabSz="1218540">
              <a:defRPr/>
            </a:pPr>
            <a:r>
              <a:rPr lang="en-US" altLang="zh-CN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Node 1</a:t>
            </a:r>
            <a:endParaRPr lang="zh-CN" altLang="en-US" sz="10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2" name="文本框 221">
            <a:extLst>
              <a:ext uri="{FF2B5EF4-FFF2-40B4-BE49-F238E27FC236}">
                <a16:creationId xmlns="" xmlns:a16="http://schemas.microsoft.com/office/drawing/2014/main" id="{3C515D06-C4BC-46F5-A63F-72555F8B375B}"/>
              </a:ext>
            </a:extLst>
          </p:cNvPr>
          <p:cNvSpPr txBox="1"/>
          <p:nvPr/>
        </p:nvSpPr>
        <p:spPr>
          <a:xfrm>
            <a:off x="4731645" y="2384357"/>
            <a:ext cx="607398" cy="246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540">
              <a:defRPr/>
            </a:pPr>
            <a:r>
              <a:rPr lang="zh-CN" altLang="en-US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服务</a:t>
            </a:r>
            <a:r>
              <a:rPr lang="en-US" altLang="zh-CN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sz="10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3" name="矩形 222">
            <a:extLst>
              <a:ext uri="{FF2B5EF4-FFF2-40B4-BE49-F238E27FC236}">
                <a16:creationId xmlns="" xmlns:a16="http://schemas.microsoft.com/office/drawing/2014/main" id="{F7C9C517-4D19-4264-8A66-63AF1E24A5D1}"/>
              </a:ext>
            </a:extLst>
          </p:cNvPr>
          <p:cNvSpPr/>
          <p:nvPr/>
        </p:nvSpPr>
        <p:spPr bwMode="auto">
          <a:xfrm>
            <a:off x="4678389" y="2619589"/>
            <a:ext cx="713910" cy="252369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  <a:extLst/>
        </p:spPr>
        <p:txBody>
          <a:bodyPr rot="0" spcFirstLastPara="0" vertOverflow="overflow" horzOverflow="overflow" vert="horz" wrap="square" lIns="91405" tIns="45703" rIns="91405" bIns="457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zh-CN" altLang="en-US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自身业务</a:t>
            </a:r>
          </a:p>
        </p:txBody>
      </p:sp>
      <p:sp>
        <p:nvSpPr>
          <p:cNvPr id="224" name="文本框 223">
            <a:extLst>
              <a:ext uri="{FF2B5EF4-FFF2-40B4-BE49-F238E27FC236}">
                <a16:creationId xmlns="" xmlns:a16="http://schemas.microsoft.com/office/drawing/2014/main" id="{E65D77D2-4BEE-4725-BA51-AB912A6D36D0}"/>
              </a:ext>
            </a:extLst>
          </p:cNvPr>
          <p:cNvSpPr txBox="1"/>
          <p:nvPr/>
        </p:nvSpPr>
        <p:spPr>
          <a:xfrm>
            <a:off x="4814372" y="3008904"/>
            <a:ext cx="441944" cy="21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pPr algn="ctr" defTabSz="1218540">
              <a:defRPr/>
            </a:pPr>
            <a:r>
              <a:rPr lang="en-US" altLang="zh-CN" sz="8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SDK</a:t>
            </a:r>
            <a:endParaRPr lang="zh-CN" altLang="en-US" sz="6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5" name="矩形 224">
            <a:extLst>
              <a:ext uri="{FF2B5EF4-FFF2-40B4-BE49-F238E27FC236}">
                <a16:creationId xmlns="" xmlns:a16="http://schemas.microsoft.com/office/drawing/2014/main" id="{4357135F-0337-4514-AA4E-A14954F90ECF}"/>
              </a:ext>
            </a:extLst>
          </p:cNvPr>
          <p:cNvSpPr/>
          <p:nvPr/>
        </p:nvSpPr>
        <p:spPr bwMode="auto">
          <a:xfrm>
            <a:off x="4712385" y="3187671"/>
            <a:ext cx="645919" cy="2414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24" tIns="34263" rIns="68524" bIns="34263" numCol="1" rtlCol="0" anchor="ctr" anchorCtr="1" compatLnSpc="1">
            <a:prstTxWarp prst="textNoShape">
              <a:avLst/>
            </a:prstTxWarp>
          </a:bodyPr>
          <a:lstStyle/>
          <a:p>
            <a:pPr algn="ctr" defTabSz="685206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zh-CN" altLang="en-US" sz="10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服务治理</a:t>
            </a:r>
          </a:p>
        </p:txBody>
      </p:sp>
      <p:sp>
        <p:nvSpPr>
          <p:cNvPr id="226" name="矩形 225">
            <a:extLst>
              <a:ext uri="{FF2B5EF4-FFF2-40B4-BE49-F238E27FC236}">
                <a16:creationId xmlns="" xmlns:a16="http://schemas.microsoft.com/office/drawing/2014/main" id="{211E58F3-EBEC-4EE6-9096-1DE322FFC545}"/>
              </a:ext>
            </a:extLst>
          </p:cNvPr>
          <p:cNvSpPr/>
          <p:nvPr/>
        </p:nvSpPr>
        <p:spPr bwMode="auto">
          <a:xfrm>
            <a:off x="6513940" y="2318364"/>
            <a:ext cx="917885" cy="13039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8575" cap="flat" cmpd="sng" algn="ctr">
            <a:noFill/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none" lIns="64735" tIns="32366" rIns="64735" bIns="32366" numCol="1" rtlCol="0" anchor="ctr" anchorCtr="1" compatLnSpc="1"/>
          <a:lstStyle/>
          <a:p>
            <a:pPr algn="ctr" defTabSz="647314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99" kern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7" name="矩形 226">
            <a:extLst>
              <a:ext uri="{FF2B5EF4-FFF2-40B4-BE49-F238E27FC236}">
                <a16:creationId xmlns="" xmlns:a16="http://schemas.microsoft.com/office/drawing/2014/main" id="{0268E54A-502D-4E89-8663-78833B229E41}"/>
              </a:ext>
            </a:extLst>
          </p:cNvPr>
          <p:cNvSpPr/>
          <p:nvPr/>
        </p:nvSpPr>
        <p:spPr bwMode="auto">
          <a:xfrm>
            <a:off x="6581931" y="2994492"/>
            <a:ext cx="781902" cy="531244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>
            <a:solidFill>
              <a:sysClr val="windowText" lastClr="000000"/>
            </a:solidFill>
            <a:prstDash val="dash"/>
          </a:ln>
          <a:effectLst/>
          <a:extLst/>
        </p:spPr>
        <p:txBody>
          <a:bodyPr rot="0" spcFirstLastPara="0" vertOverflow="overflow" horzOverflow="overflow" vert="horz" wrap="square" lIns="91405" tIns="45703" rIns="91405" bIns="457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n"/>
              <a:defRPr/>
            </a:pPr>
            <a:endParaRPr lang="zh-CN" altLang="en-US" sz="1399" kern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8" name="文本框 227">
            <a:extLst>
              <a:ext uri="{FF2B5EF4-FFF2-40B4-BE49-F238E27FC236}">
                <a16:creationId xmlns="" xmlns:a16="http://schemas.microsoft.com/office/drawing/2014/main" id="{08F6F984-4B08-45B2-9865-4C2F71BD3AAB}"/>
              </a:ext>
            </a:extLst>
          </p:cNvPr>
          <p:cNvSpPr txBox="1"/>
          <p:nvPr/>
        </p:nvSpPr>
        <p:spPr>
          <a:xfrm>
            <a:off x="6608506" y="1980300"/>
            <a:ext cx="728753" cy="246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pPr algn="ctr" defTabSz="1218540">
              <a:defRPr/>
            </a:pPr>
            <a:r>
              <a:rPr lang="en-US" altLang="zh-CN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Node 2</a:t>
            </a:r>
            <a:endParaRPr lang="zh-CN" altLang="en-US" sz="10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9" name="文本框 228">
            <a:extLst>
              <a:ext uri="{FF2B5EF4-FFF2-40B4-BE49-F238E27FC236}">
                <a16:creationId xmlns="" xmlns:a16="http://schemas.microsoft.com/office/drawing/2014/main" id="{B127F12D-76FF-4E93-996D-0694C6AE16FD}"/>
              </a:ext>
            </a:extLst>
          </p:cNvPr>
          <p:cNvSpPr txBox="1"/>
          <p:nvPr/>
        </p:nvSpPr>
        <p:spPr>
          <a:xfrm>
            <a:off x="6669183" y="2384357"/>
            <a:ext cx="607398" cy="246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540">
              <a:defRPr/>
            </a:pPr>
            <a:r>
              <a:rPr lang="zh-CN" altLang="en-US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服务</a:t>
            </a:r>
            <a:r>
              <a:rPr lang="en-US" altLang="zh-CN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 sz="10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0" name="矩形 229">
            <a:extLst>
              <a:ext uri="{FF2B5EF4-FFF2-40B4-BE49-F238E27FC236}">
                <a16:creationId xmlns="" xmlns:a16="http://schemas.microsoft.com/office/drawing/2014/main" id="{CE7C5015-199E-49C7-94BF-78C2D81B30C0}"/>
              </a:ext>
            </a:extLst>
          </p:cNvPr>
          <p:cNvSpPr/>
          <p:nvPr/>
        </p:nvSpPr>
        <p:spPr bwMode="auto">
          <a:xfrm>
            <a:off x="6615927" y="2619589"/>
            <a:ext cx="713910" cy="238224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  <a:extLst/>
        </p:spPr>
        <p:txBody>
          <a:bodyPr rot="0" spcFirstLastPara="0" vertOverflow="overflow" horzOverflow="overflow" vert="horz" wrap="square" lIns="91405" tIns="45703" rIns="91405" bIns="457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zh-CN" altLang="en-US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自身业务</a:t>
            </a:r>
          </a:p>
        </p:txBody>
      </p:sp>
      <p:sp>
        <p:nvSpPr>
          <p:cNvPr id="231" name="文本框 230">
            <a:extLst>
              <a:ext uri="{FF2B5EF4-FFF2-40B4-BE49-F238E27FC236}">
                <a16:creationId xmlns="" xmlns:a16="http://schemas.microsoft.com/office/drawing/2014/main" id="{58E95E66-4794-472D-B86C-A7534EB0CE0B}"/>
              </a:ext>
            </a:extLst>
          </p:cNvPr>
          <p:cNvSpPr txBox="1"/>
          <p:nvPr/>
        </p:nvSpPr>
        <p:spPr>
          <a:xfrm>
            <a:off x="6751910" y="3008904"/>
            <a:ext cx="441944" cy="21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pPr algn="ctr" defTabSz="1218540">
              <a:defRPr/>
            </a:pPr>
            <a:r>
              <a:rPr lang="en-US" altLang="zh-CN" sz="8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SDK</a:t>
            </a:r>
            <a:endParaRPr lang="zh-CN" altLang="en-US" sz="8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2" name="矩形 231">
            <a:extLst>
              <a:ext uri="{FF2B5EF4-FFF2-40B4-BE49-F238E27FC236}">
                <a16:creationId xmlns="" xmlns:a16="http://schemas.microsoft.com/office/drawing/2014/main" id="{74124D93-9864-410B-A8FE-09B6D5E343D8}"/>
              </a:ext>
            </a:extLst>
          </p:cNvPr>
          <p:cNvSpPr/>
          <p:nvPr/>
        </p:nvSpPr>
        <p:spPr bwMode="auto">
          <a:xfrm>
            <a:off x="6649923" y="3187671"/>
            <a:ext cx="645919" cy="2414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24" tIns="34263" rIns="68524" bIns="34263" numCol="1" rtlCol="0" anchor="ctr" anchorCtr="1" compatLnSpc="1">
            <a:prstTxWarp prst="textNoShape">
              <a:avLst/>
            </a:prstTxWarp>
          </a:bodyPr>
          <a:lstStyle/>
          <a:p>
            <a:pPr algn="ctr" defTabSz="685206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zh-CN" altLang="en-US" sz="10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服务治理</a:t>
            </a:r>
          </a:p>
        </p:txBody>
      </p:sp>
      <p:cxnSp>
        <p:nvCxnSpPr>
          <p:cNvPr id="233" name="直接箭头连接符 232">
            <a:extLst>
              <a:ext uri="{FF2B5EF4-FFF2-40B4-BE49-F238E27FC236}">
                <a16:creationId xmlns="" xmlns:a16="http://schemas.microsoft.com/office/drawing/2014/main" id="{CDAB664C-27B4-4A50-947D-7871CA493D3D}"/>
              </a:ext>
            </a:extLst>
          </p:cNvPr>
          <p:cNvCxnSpPr>
            <a:cxnSpLocks/>
          </p:cNvCxnSpPr>
          <p:nvPr/>
        </p:nvCxnSpPr>
        <p:spPr bwMode="auto">
          <a:xfrm>
            <a:off x="5485707" y="3264477"/>
            <a:ext cx="1036816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  <a:round/>
            <a:headEnd type="arrow" w="lg" len="sm"/>
            <a:tailEnd type="arrow" w="lg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4" name="矩形 233">
            <a:extLst>
              <a:ext uri="{FF2B5EF4-FFF2-40B4-BE49-F238E27FC236}">
                <a16:creationId xmlns="" xmlns:a16="http://schemas.microsoft.com/office/drawing/2014/main" id="{2F4B0850-2175-4B69-975A-E96EF5F8E291}"/>
              </a:ext>
            </a:extLst>
          </p:cNvPr>
          <p:cNvSpPr/>
          <p:nvPr/>
        </p:nvSpPr>
        <p:spPr bwMode="auto">
          <a:xfrm>
            <a:off x="4593234" y="3863800"/>
            <a:ext cx="2872586" cy="289769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6350" cap="flat" cmpd="sng" algn="ctr">
            <a:noFill/>
            <a:prstDash val="solid"/>
          </a:ln>
          <a:effectLst/>
          <a:extLst/>
        </p:spPr>
        <p:txBody>
          <a:bodyPr lIns="68519" tIns="34261" rIns="68519" bIns="34261" rtlCol="0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通信基础</a:t>
            </a:r>
          </a:p>
        </p:txBody>
      </p:sp>
      <p:sp>
        <p:nvSpPr>
          <p:cNvPr id="235" name="文本框 234">
            <a:extLst>
              <a:ext uri="{FF2B5EF4-FFF2-40B4-BE49-F238E27FC236}">
                <a16:creationId xmlns="" xmlns:a16="http://schemas.microsoft.com/office/drawing/2014/main" id="{C44D5D6A-A861-47A8-B5CB-F540CA52723A}"/>
              </a:ext>
            </a:extLst>
          </p:cNvPr>
          <p:cNvSpPr txBox="1"/>
          <p:nvPr/>
        </p:nvSpPr>
        <p:spPr>
          <a:xfrm>
            <a:off x="5711356" y="2522047"/>
            <a:ext cx="832754" cy="78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40">
              <a:defRPr/>
            </a:pPr>
            <a:r>
              <a:rPr lang="zh-CN" altLang="en-US" sz="9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服务发现</a:t>
            </a:r>
            <a:endParaRPr lang="en-US" altLang="zh-CN" sz="9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defTabSz="1218540">
              <a:defRPr/>
            </a:pPr>
            <a:r>
              <a:rPr lang="zh-CN" altLang="en-US" sz="9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负载均衡</a:t>
            </a:r>
            <a:endParaRPr lang="en-US" altLang="zh-CN" sz="9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defTabSz="1218540">
              <a:defRPr/>
            </a:pPr>
            <a:r>
              <a:rPr lang="zh-CN" altLang="en-US" sz="9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熔断容错</a:t>
            </a:r>
            <a:endParaRPr lang="en-US" altLang="zh-CN" sz="9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defTabSz="1218540">
              <a:defRPr/>
            </a:pPr>
            <a:r>
              <a:rPr lang="zh-CN" altLang="en-US" sz="9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动态路由</a:t>
            </a:r>
            <a:endParaRPr lang="en-US" altLang="zh-CN" sz="9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defTabSz="1218540">
              <a:defRPr/>
            </a:pPr>
            <a:r>
              <a:rPr lang="en-US" altLang="zh-CN" sz="9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…</a:t>
            </a:r>
            <a:endParaRPr lang="zh-CN" altLang="en-US" sz="9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6" name="双大括号 235">
            <a:extLst>
              <a:ext uri="{FF2B5EF4-FFF2-40B4-BE49-F238E27FC236}">
                <a16:creationId xmlns="" xmlns:a16="http://schemas.microsoft.com/office/drawing/2014/main" id="{69B38947-CDC4-4B36-B34A-5519708F3E80}"/>
              </a:ext>
            </a:extLst>
          </p:cNvPr>
          <p:cNvSpPr/>
          <p:nvPr/>
        </p:nvSpPr>
        <p:spPr bwMode="auto">
          <a:xfrm>
            <a:off x="5749190" y="3102420"/>
            <a:ext cx="509936" cy="531244"/>
          </a:xfrm>
          <a:prstGeom prst="bracePair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05" tIns="45703" rIns="91405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540">
              <a:defRPr/>
            </a:pPr>
            <a:endParaRPr lang="zh-CN" altLang="en-US" sz="1399" kern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7" name="圆角矩形 269">
            <a:extLst>
              <a:ext uri="{FF2B5EF4-FFF2-40B4-BE49-F238E27FC236}">
                <a16:creationId xmlns="" xmlns:a16="http://schemas.microsoft.com/office/drawing/2014/main" id="{0D8122BD-3625-42D0-9F55-96AE9BCF1248}"/>
              </a:ext>
            </a:extLst>
          </p:cNvPr>
          <p:cNvSpPr/>
          <p:nvPr/>
        </p:nvSpPr>
        <p:spPr bwMode="auto">
          <a:xfrm>
            <a:off x="10424961" y="1891159"/>
            <a:ext cx="1295289" cy="2452094"/>
          </a:xfrm>
          <a:prstGeom prst="roundRect">
            <a:avLst>
              <a:gd name="adj" fmla="val 2652"/>
            </a:avLst>
          </a:prstGeom>
          <a:solidFill>
            <a:sysClr val="window" lastClr="FFFFFF">
              <a:lumMod val="95000"/>
            </a:sys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  <a:extLst/>
        </p:spPr>
        <p:txBody>
          <a:bodyPr wrap="none" anchor="ctr" anchorCtr="1"/>
          <a:lstStyle/>
          <a:p>
            <a:pPr indent="-134662" algn="ctr" defTabSz="913661">
              <a:spcBef>
                <a:spcPct val="20000"/>
              </a:spcBef>
              <a:buClr>
                <a:srgbClr val="CC9900"/>
              </a:buClr>
              <a:buSzPct val="100000"/>
              <a:defRPr/>
            </a:pPr>
            <a:endParaRPr lang="en-US" altLang="zh-CN" sz="400" kern="0" dirty="0">
              <a:solidFill>
                <a:srgbClr val="1D1D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8" name="圆角矩形 270">
            <a:extLst>
              <a:ext uri="{FF2B5EF4-FFF2-40B4-BE49-F238E27FC236}">
                <a16:creationId xmlns="" xmlns:a16="http://schemas.microsoft.com/office/drawing/2014/main" id="{1542E726-83FD-4C0D-8D44-9C9E046F2E50}"/>
              </a:ext>
            </a:extLst>
          </p:cNvPr>
          <p:cNvSpPr/>
          <p:nvPr/>
        </p:nvSpPr>
        <p:spPr bwMode="auto">
          <a:xfrm>
            <a:off x="8373763" y="1886450"/>
            <a:ext cx="1295289" cy="2452094"/>
          </a:xfrm>
          <a:prstGeom prst="roundRect">
            <a:avLst>
              <a:gd name="adj" fmla="val 2652"/>
            </a:avLst>
          </a:prstGeom>
          <a:solidFill>
            <a:sysClr val="window" lastClr="FFFFFF">
              <a:lumMod val="95000"/>
            </a:sys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  <a:extLst/>
        </p:spPr>
        <p:txBody>
          <a:bodyPr wrap="none" anchor="ctr" anchorCtr="1"/>
          <a:lstStyle/>
          <a:p>
            <a:pPr indent="-134662" algn="ctr" defTabSz="913661">
              <a:spcBef>
                <a:spcPct val="20000"/>
              </a:spcBef>
              <a:buClr>
                <a:srgbClr val="CC9900"/>
              </a:buClr>
              <a:buSzPct val="100000"/>
              <a:defRPr/>
            </a:pPr>
            <a:endParaRPr lang="en-US" altLang="zh-CN" sz="400" kern="0" dirty="0">
              <a:solidFill>
                <a:srgbClr val="1D1D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9" name="矩形 238">
            <a:extLst>
              <a:ext uri="{FF2B5EF4-FFF2-40B4-BE49-F238E27FC236}">
                <a16:creationId xmlns="" xmlns:a16="http://schemas.microsoft.com/office/drawing/2014/main" id="{E6CBAE22-9DBC-45F0-BBC7-756C7F9E8378}"/>
              </a:ext>
            </a:extLst>
          </p:cNvPr>
          <p:cNvSpPr/>
          <p:nvPr/>
        </p:nvSpPr>
        <p:spPr bwMode="auto">
          <a:xfrm>
            <a:off x="8535542" y="3133051"/>
            <a:ext cx="971730" cy="529472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56" tIns="45678" rIns="91356" bIns="45678" numCol="1" rtlCol="0" anchor="t" anchorCtr="0" compatLnSpc="1">
            <a:prstTxWarp prst="textNoShape">
              <a:avLst/>
            </a:prstTxWarp>
          </a:bodyPr>
          <a:lstStyle/>
          <a:p>
            <a:pPr algn="ctr" defTabSz="913760" eaLnBrk="0" hangingPunct="0">
              <a:buClr>
                <a:srgbClr val="CC9900"/>
              </a:buClr>
              <a:defRPr/>
            </a:pPr>
            <a:endParaRPr lang="zh-CN" altLang="en-US" sz="1000" b="1" kern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0" name="矩形 239">
            <a:extLst>
              <a:ext uri="{FF2B5EF4-FFF2-40B4-BE49-F238E27FC236}">
                <a16:creationId xmlns="" xmlns:a16="http://schemas.microsoft.com/office/drawing/2014/main" id="{97F137FB-16AD-46A5-999D-D7850E4B288B}"/>
              </a:ext>
            </a:extLst>
          </p:cNvPr>
          <p:cNvSpPr/>
          <p:nvPr/>
        </p:nvSpPr>
        <p:spPr bwMode="auto">
          <a:xfrm>
            <a:off x="8535542" y="2316924"/>
            <a:ext cx="971730" cy="605554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8575" cap="flat" cmpd="sng" algn="ctr">
            <a:noFill/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none" lIns="64735" tIns="32366" rIns="64735" bIns="32366" numCol="1" rtlCol="0" anchor="ctr" anchorCtr="1" compatLnSpc="1"/>
          <a:lstStyle/>
          <a:p>
            <a:pPr algn="ctr" defTabSz="647314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99" kern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1" name="文本框 240">
            <a:extLst>
              <a:ext uri="{FF2B5EF4-FFF2-40B4-BE49-F238E27FC236}">
                <a16:creationId xmlns="" xmlns:a16="http://schemas.microsoft.com/office/drawing/2014/main" id="{38A6EBB8-D3FC-42BD-8089-5565D6495335}"/>
              </a:ext>
            </a:extLst>
          </p:cNvPr>
          <p:cNvSpPr txBox="1"/>
          <p:nvPr/>
        </p:nvSpPr>
        <p:spPr>
          <a:xfrm>
            <a:off x="8696191" y="1979987"/>
            <a:ext cx="650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pPr algn="ctr" defTabSz="1218540">
              <a:defRPr/>
            </a:pPr>
            <a:r>
              <a:rPr lang="en-US" altLang="zh-CN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Node 1</a:t>
            </a:r>
            <a:endParaRPr lang="zh-CN" altLang="en-US" sz="10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2" name="文本框 241">
            <a:extLst>
              <a:ext uri="{FF2B5EF4-FFF2-40B4-BE49-F238E27FC236}">
                <a16:creationId xmlns="" xmlns:a16="http://schemas.microsoft.com/office/drawing/2014/main" id="{10E79058-704E-4C43-A9AF-6E189ED63E5E}"/>
              </a:ext>
            </a:extLst>
          </p:cNvPr>
          <p:cNvSpPr txBox="1"/>
          <p:nvPr/>
        </p:nvSpPr>
        <p:spPr>
          <a:xfrm>
            <a:off x="8730876" y="2382697"/>
            <a:ext cx="581063" cy="246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540">
              <a:defRPr/>
            </a:pPr>
            <a:r>
              <a:rPr lang="zh-CN" altLang="en-US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服务</a:t>
            </a:r>
            <a:r>
              <a:rPr lang="en-US" altLang="zh-CN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sz="10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3" name="矩形 242">
            <a:extLst>
              <a:ext uri="{FF2B5EF4-FFF2-40B4-BE49-F238E27FC236}">
                <a16:creationId xmlns="" xmlns:a16="http://schemas.microsoft.com/office/drawing/2014/main" id="{4ED572D1-A5B9-4CC2-A96D-6D086B97FF68}"/>
              </a:ext>
            </a:extLst>
          </p:cNvPr>
          <p:cNvSpPr/>
          <p:nvPr/>
        </p:nvSpPr>
        <p:spPr bwMode="auto">
          <a:xfrm>
            <a:off x="8611162" y="2617145"/>
            <a:ext cx="820491" cy="188909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  <a:extLst/>
        </p:spPr>
        <p:txBody>
          <a:bodyPr rot="0" spcFirstLastPara="0" vertOverflow="overflow" horzOverflow="overflow" vert="horz" wrap="square" lIns="91405" tIns="45703" rIns="91405" bIns="457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zh-CN" altLang="en-US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自身业务</a:t>
            </a:r>
          </a:p>
        </p:txBody>
      </p:sp>
      <p:sp>
        <p:nvSpPr>
          <p:cNvPr id="244" name="文本框 243">
            <a:extLst>
              <a:ext uri="{FF2B5EF4-FFF2-40B4-BE49-F238E27FC236}">
                <a16:creationId xmlns="" xmlns:a16="http://schemas.microsoft.com/office/drawing/2014/main" id="{835AA451-C33E-4C71-BF12-FC2C2CBDE2C1}"/>
              </a:ext>
            </a:extLst>
          </p:cNvPr>
          <p:cNvSpPr txBox="1"/>
          <p:nvPr/>
        </p:nvSpPr>
        <p:spPr>
          <a:xfrm>
            <a:off x="8714326" y="3126608"/>
            <a:ext cx="614163" cy="21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pPr algn="ctr" defTabSz="1218540">
              <a:defRPr/>
            </a:pPr>
            <a:r>
              <a:rPr lang="zh-CN" altLang="en-US" sz="8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服务网格</a:t>
            </a:r>
            <a:endParaRPr lang="zh-CN" altLang="en-US" sz="6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5" name="矩形 244">
            <a:extLst>
              <a:ext uri="{FF2B5EF4-FFF2-40B4-BE49-F238E27FC236}">
                <a16:creationId xmlns="" xmlns:a16="http://schemas.microsoft.com/office/drawing/2014/main" id="{57793A25-6FAA-4176-ACE7-58D27BECD1D9}"/>
              </a:ext>
            </a:extLst>
          </p:cNvPr>
          <p:cNvSpPr/>
          <p:nvPr/>
        </p:nvSpPr>
        <p:spPr bwMode="auto">
          <a:xfrm>
            <a:off x="8679503" y="3325587"/>
            <a:ext cx="683809" cy="24066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24" tIns="34263" rIns="68524" bIns="34263" numCol="1" rtlCol="0" anchor="ctr" anchorCtr="1" compatLnSpc="1">
            <a:prstTxWarp prst="textNoShape">
              <a:avLst/>
            </a:prstTxWarp>
          </a:bodyPr>
          <a:lstStyle/>
          <a:p>
            <a:pPr algn="ctr" defTabSz="685206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zh-CN" altLang="en-US" sz="10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服务治理</a:t>
            </a:r>
          </a:p>
        </p:txBody>
      </p:sp>
      <p:sp>
        <p:nvSpPr>
          <p:cNvPr id="246" name="矩形 245">
            <a:extLst>
              <a:ext uri="{FF2B5EF4-FFF2-40B4-BE49-F238E27FC236}">
                <a16:creationId xmlns="" xmlns:a16="http://schemas.microsoft.com/office/drawing/2014/main" id="{F4EE4DCA-31A2-4EC5-BF3B-6C35F83DC1E1}"/>
              </a:ext>
            </a:extLst>
          </p:cNvPr>
          <p:cNvSpPr/>
          <p:nvPr/>
        </p:nvSpPr>
        <p:spPr bwMode="auto">
          <a:xfrm>
            <a:off x="10586740" y="3133053"/>
            <a:ext cx="971730" cy="529472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56" tIns="45678" rIns="91356" bIns="45678" numCol="1" rtlCol="0" anchor="t" anchorCtr="0" compatLnSpc="1">
            <a:prstTxWarp prst="textNoShape">
              <a:avLst/>
            </a:prstTxWarp>
          </a:bodyPr>
          <a:lstStyle/>
          <a:p>
            <a:pPr algn="ctr" defTabSz="913760" eaLnBrk="0" hangingPunct="0">
              <a:buClr>
                <a:srgbClr val="CC9900"/>
              </a:buClr>
              <a:defRPr/>
            </a:pPr>
            <a:endParaRPr lang="zh-CN" altLang="en-US" sz="1000" b="1" kern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7" name="矩形 246">
            <a:extLst>
              <a:ext uri="{FF2B5EF4-FFF2-40B4-BE49-F238E27FC236}">
                <a16:creationId xmlns="" xmlns:a16="http://schemas.microsoft.com/office/drawing/2014/main" id="{3C42E573-E12A-47BA-99C1-68D1A8B51D6D}"/>
              </a:ext>
            </a:extLst>
          </p:cNvPr>
          <p:cNvSpPr/>
          <p:nvPr/>
        </p:nvSpPr>
        <p:spPr bwMode="auto">
          <a:xfrm>
            <a:off x="10586740" y="2316924"/>
            <a:ext cx="971730" cy="605554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8575" cap="flat" cmpd="sng" algn="ctr">
            <a:noFill/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none" lIns="64735" tIns="32366" rIns="64735" bIns="32366" numCol="1" rtlCol="0" anchor="ctr" anchorCtr="1" compatLnSpc="1"/>
          <a:lstStyle/>
          <a:p>
            <a:pPr algn="ctr" defTabSz="647314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99" kern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8" name="文本框 247">
            <a:extLst>
              <a:ext uri="{FF2B5EF4-FFF2-40B4-BE49-F238E27FC236}">
                <a16:creationId xmlns="" xmlns:a16="http://schemas.microsoft.com/office/drawing/2014/main" id="{3D786C4D-C950-425E-AE74-7D5BED8EF7B4}"/>
              </a:ext>
            </a:extLst>
          </p:cNvPr>
          <p:cNvSpPr txBox="1"/>
          <p:nvPr/>
        </p:nvSpPr>
        <p:spPr>
          <a:xfrm>
            <a:off x="10717194" y="1979987"/>
            <a:ext cx="710823" cy="246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pPr algn="ctr" defTabSz="1218540">
              <a:defRPr/>
            </a:pPr>
            <a:r>
              <a:rPr lang="en-US" altLang="zh-CN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Node 2</a:t>
            </a:r>
            <a:endParaRPr lang="zh-CN" altLang="en-US" sz="10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9" name="文本框 248">
            <a:extLst>
              <a:ext uri="{FF2B5EF4-FFF2-40B4-BE49-F238E27FC236}">
                <a16:creationId xmlns="" xmlns:a16="http://schemas.microsoft.com/office/drawing/2014/main" id="{5F3D2740-21EC-400C-8C1D-3E04C08404E0}"/>
              </a:ext>
            </a:extLst>
          </p:cNvPr>
          <p:cNvSpPr txBox="1"/>
          <p:nvPr/>
        </p:nvSpPr>
        <p:spPr>
          <a:xfrm>
            <a:off x="10712646" y="2382697"/>
            <a:ext cx="719919" cy="246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540">
              <a:defRPr/>
            </a:pPr>
            <a:r>
              <a:rPr lang="zh-CN" altLang="en-US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服务</a:t>
            </a:r>
            <a:r>
              <a:rPr lang="en-US" altLang="zh-CN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 sz="10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0" name="矩形 249">
            <a:extLst>
              <a:ext uri="{FF2B5EF4-FFF2-40B4-BE49-F238E27FC236}">
                <a16:creationId xmlns="" xmlns:a16="http://schemas.microsoft.com/office/drawing/2014/main" id="{FFCFFCBB-3BC9-47E8-8D05-30E68B5D35ED}"/>
              </a:ext>
            </a:extLst>
          </p:cNvPr>
          <p:cNvSpPr/>
          <p:nvPr/>
        </p:nvSpPr>
        <p:spPr bwMode="auto">
          <a:xfrm>
            <a:off x="10649751" y="2626742"/>
            <a:ext cx="845708" cy="185264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  <a:extLst/>
        </p:spPr>
        <p:txBody>
          <a:bodyPr rot="0" spcFirstLastPara="0" vertOverflow="overflow" horzOverflow="overflow" vert="horz" wrap="square" lIns="91405" tIns="45703" rIns="91405" bIns="457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zh-CN" altLang="en-US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自身业务</a:t>
            </a:r>
          </a:p>
        </p:txBody>
      </p:sp>
      <p:sp>
        <p:nvSpPr>
          <p:cNvPr id="251" name="文本框 250">
            <a:extLst>
              <a:ext uri="{FF2B5EF4-FFF2-40B4-BE49-F238E27FC236}">
                <a16:creationId xmlns="" xmlns:a16="http://schemas.microsoft.com/office/drawing/2014/main" id="{774D9FC2-7731-47AA-BDC9-6A8784180610}"/>
              </a:ext>
            </a:extLst>
          </p:cNvPr>
          <p:cNvSpPr txBox="1"/>
          <p:nvPr/>
        </p:nvSpPr>
        <p:spPr>
          <a:xfrm>
            <a:off x="10703716" y="3139513"/>
            <a:ext cx="737779" cy="21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pPr algn="ctr" defTabSz="1218540">
              <a:defRPr/>
            </a:pPr>
            <a:r>
              <a:rPr lang="zh-CN" altLang="en-US" sz="8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服务网格</a:t>
            </a:r>
            <a:endParaRPr lang="zh-CN" altLang="en-US" sz="6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2" name="矩形 251">
            <a:extLst>
              <a:ext uri="{FF2B5EF4-FFF2-40B4-BE49-F238E27FC236}">
                <a16:creationId xmlns="" xmlns:a16="http://schemas.microsoft.com/office/drawing/2014/main" id="{6817618D-259F-482F-A0F7-38B9F8F43CF7}"/>
              </a:ext>
            </a:extLst>
          </p:cNvPr>
          <p:cNvSpPr/>
          <p:nvPr/>
        </p:nvSpPr>
        <p:spPr bwMode="auto">
          <a:xfrm>
            <a:off x="10730701" y="3325589"/>
            <a:ext cx="683809" cy="24066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24" tIns="34263" rIns="68524" bIns="34263" numCol="1" rtlCol="0" anchor="ctr" anchorCtr="1" compatLnSpc="1">
            <a:prstTxWarp prst="textNoShape">
              <a:avLst/>
            </a:prstTxWarp>
          </a:bodyPr>
          <a:lstStyle/>
          <a:p>
            <a:pPr algn="ctr" defTabSz="685206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defRPr/>
            </a:pPr>
            <a:r>
              <a:rPr lang="zh-CN" altLang="en-US" sz="10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服务治理</a:t>
            </a:r>
          </a:p>
        </p:txBody>
      </p:sp>
      <p:cxnSp>
        <p:nvCxnSpPr>
          <p:cNvPr id="253" name="直接箭头连接符 252">
            <a:extLst>
              <a:ext uri="{FF2B5EF4-FFF2-40B4-BE49-F238E27FC236}">
                <a16:creationId xmlns="" xmlns:a16="http://schemas.microsoft.com/office/drawing/2014/main" id="{39581DCB-527F-43B9-A980-D3A9F0974484}"/>
              </a:ext>
            </a:extLst>
          </p:cNvPr>
          <p:cNvCxnSpPr/>
          <p:nvPr/>
        </p:nvCxnSpPr>
        <p:spPr bwMode="auto">
          <a:xfrm>
            <a:off x="9525093" y="3397787"/>
            <a:ext cx="1097638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  <a:round/>
            <a:headEnd type="arrow" w="lg" len="sm"/>
            <a:tailEnd type="arrow" w="lg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4" name="矩形 253">
            <a:extLst>
              <a:ext uri="{FF2B5EF4-FFF2-40B4-BE49-F238E27FC236}">
                <a16:creationId xmlns="" xmlns:a16="http://schemas.microsoft.com/office/drawing/2014/main" id="{6090B4B4-E9B6-4485-916F-125B316F7B27}"/>
              </a:ext>
            </a:extLst>
          </p:cNvPr>
          <p:cNvSpPr/>
          <p:nvPr/>
        </p:nvSpPr>
        <p:spPr bwMode="auto">
          <a:xfrm>
            <a:off x="8553363" y="3857206"/>
            <a:ext cx="3041097" cy="288803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6350" cap="flat" cmpd="sng" algn="ctr">
            <a:noFill/>
            <a:prstDash val="solid"/>
          </a:ln>
          <a:effectLst/>
          <a:extLst/>
        </p:spPr>
        <p:txBody>
          <a:bodyPr lIns="68519" tIns="34261" rIns="68519" bIns="34261" rtlCol="0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通信基础</a:t>
            </a:r>
          </a:p>
        </p:txBody>
      </p:sp>
      <p:sp>
        <p:nvSpPr>
          <p:cNvPr id="255" name="文本框 254">
            <a:extLst>
              <a:ext uri="{FF2B5EF4-FFF2-40B4-BE49-F238E27FC236}">
                <a16:creationId xmlns="" xmlns:a16="http://schemas.microsoft.com/office/drawing/2014/main" id="{07E17CBC-CDD7-4824-8976-31E23C9A9D7E}"/>
              </a:ext>
            </a:extLst>
          </p:cNvPr>
          <p:cNvSpPr txBox="1"/>
          <p:nvPr/>
        </p:nvSpPr>
        <p:spPr>
          <a:xfrm>
            <a:off x="9745379" y="2562950"/>
            <a:ext cx="787013" cy="78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40">
              <a:defRPr/>
            </a:pPr>
            <a:r>
              <a:rPr lang="zh-CN" altLang="en-US" sz="9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服务发现</a:t>
            </a:r>
            <a:endParaRPr lang="en-US" altLang="zh-CN" sz="9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defTabSz="1218540">
              <a:defRPr/>
            </a:pPr>
            <a:r>
              <a:rPr lang="zh-CN" altLang="en-US" sz="9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负载均衡</a:t>
            </a:r>
            <a:endParaRPr lang="en-US" altLang="zh-CN" sz="9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defTabSz="1218540">
              <a:defRPr/>
            </a:pPr>
            <a:r>
              <a:rPr lang="zh-CN" altLang="en-US" sz="9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熔断容错</a:t>
            </a:r>
            <a:endParaRPr lang="en-US" altLang="zh-CN" sz="9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defTabSz="1218540">
              <a:defRPr/>
            </a:pPr>
            <a:r>
              <a:rPr lang="zh-CN" altLang="en-US" sz="9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动态路由</a:t>
            </a:r>
            <a:endParaRPr lang="en-US" altLang="zh-CN" sz="9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defTabSz="1218540">
              <a:defRPr/>
            </a:pPr>
            <a:r>
              <a:rPr lang="en-US" altLang="zh-CN" sz="9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…</a:t>
            </a:r>
            <a:endParaRPr lang="zh-CN" altLang="en-US" sz="9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6" name="双大括号 255">
            <a:extLst>
              <a:ext uri="{FF2B5EF4-FFF2-40B4-BE49-F238E27FC236}">
                <a16:creationId xmlns="" xmlns:a16="http://schemas.microsoft.com/office/drawing/2014/main" id="{55681C72-F92E-40D3-AA92-B5AC137CB867}"/>
              </a:ext>
            </a:extLst>
          </p:cNvPr>
          <p:cNvSpPr/>
          <p:nvPr/>
        </p:nvSpPr>
        <p:spPr bwMode="auto">
          <a:xfrm>
            <a:off x="9777129" y="3098365"/>
            <a:ext cx="539850" cy="529472"/>
          </a:xfrm>
          <a:prstGeom prst="bracePair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05" tIns="45703" rIns="91405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540">
              <a:defRPr/>
            </a:pPr>
            <a:endParaRPr lang="zh-CN" altLang="en-US" sz="1399" kern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257" name="直接箭头连接符 256">
            <a:extLst>
              <a:ext uri="{FF2B5EF4-FFF2-40B4-BE49-F238E27FC236}">
                <a16:creationId xmlns="" xmlns:a16="http://schemas.microsoft.com/office/drawing/2014/main" id="{BFDFCC66-52C0-4AFC-B86F-6F411D702C73}"/>
              </a:ext>
            </a:extLst>
          </p:cNvPr>
          <p:cNvCxnSpPr>
            <a:cxnSpLocks/>
            <a:stCxn id="243" idx="2"/>
            <a:endCxn id="244" idx="0"/>
          </p:cNvCxnSpPr>
          <p:nvPr/>
        </p:nvCxnSpPr>
        <p:spPr bwMode="auto">
          <a:xfrm>
            <a:off x="9021408" y="2806054"/>
            <a:ext cx="0" cy="32055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  <a:round/>
            <a:headEnd type="arrow" w="lg" len="sm"/>
            <a:tailEnd type="arrow" w="lg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8" name="直接箭头连接符 257">
            <a:extLst>
              <a:ext uri="{FF2B5EF4-FFF2-40B4-BE49-F238E27FC236}">
                <a16:creationId xmlns="" xmlns:a16="http://schemas.microsoft.com/office/drawing/2014/main" id="{F6279ACF-4392-4AC9-BB6B-B35D4E55C028}"/>
              </a:ext>
            </a:extLst>
          </p:cNvPr>
          <p:cNvCxnSpPr/>
          <p:nvPr/>
        </p:nvCxnSpPr>
        <p:spPr bwMode="auto">
          <a:xfrm flipH="1">
            <a:off x="11072605" y="2842732"/>
            <a:ext cx="1" cy="30721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  <a:round/>
            <a:headEnd type="arrow" w="lg" len="sm"/>
            <a:tailEnd type="arrow" w="lg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9" name="矩形 258">
            <a:extLst>
              <a:ext uri="{FF2B5EF4-FFF2-40B4-BE49-F238E27FC236}">
                <a16:creationId xmlns="" xmlns:a16="http://schemas.microsoft.com/office/drawing/2014/main" id="{5306EEAC-8582-4217-9866-3110C1C2EBC0}"/>
              </a:ext>
            </a:extLst>
          </p:cNvPr>
          <p:cNvSpPr/>
          <p:nvPr/>
        </p:nvSpPr>
        <p:spPr>
          <a:xfrm>
            <a:off x="8111694" y="5151837"/>
            <a:ext cx="3055566" cy="479740"/>
          </a:xfrm>
          <a:prstGeom prst="rect">
            <a:avLst/>
          </a:prstGeom>
        </p:spPr>
        <p:txBody>
          <a:bodyPr lIns="121828" tIns="60914" rIns="121828" bIns="60914"/>
          <a:lstStyle/>
          <a:p>
            <a:pPr defTabSz="1218468">
              <a:lnSpc>
                <a:spcPct val="90000"/>
              </a:lnSpc>
              <a:spcBef>
                <a:spcPct val="0"/>
              </a:spcBef>
            </a:pPr>
            <a:endParaRPr lang="en-US" altLang="zh-CN" sz="1598" b="1" dirty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60" name="矩形 259">
            <a:extLst>
              <a:ext uri="{FF2B5EF4-FFF2-40B4-BE49-F238E27FC236}">
                <a16:creationId xmlns="" xmlns:a16="http://schemas.microsoft.com/office/drawing/2014/main" id="{2B8347E0-70A9-4D79-8876-1F530B0D451E}"/>
              </a:ext>
            </a:extLst>
          </p:cNvPr>
          <p:cNvSpPr/>
          <p:nvPr/>
        </p:nvSpPr>
        <p:spPr>
          <a:xfrm>
            <a:off x="8111693" y="5797701"/>
            <a:ext cx="3055566" cy="479740"/>
          </a:xfrm>
          <a:prstGeom prst="rect">
            <a:avLst/>
          </a:prstGeom>
        </p:spPr>
        <p:txBody>
          <a:bodyPr lIns="121828" tIns="60914" rIns="121828" bIns="60914"/>
          <a:lstStyle/>
          <a:p>
            <a:pPr defTabSz="1218468">
              <a:lnSpc>
                <a:spcPct val="90000"/>
              </a:lnSpc>
              <a:spcBef>
                <a:spcPct val="0"/>
              </a:spcBef>
            </a:pPr>
            <a:endParaRPr lang="en-US" altLang="zh-CN" sz="1598" b="1" dirty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868651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服务网格：作为云原生下一代技术，已成为云上基础设施标配</a:t>
            </a:r>
          </a:p>
        </p:txBody>
      </p:sp>
      <p:sp>
        <p:nvSpPr>
          <p:cNvPr id="260" name="矩形 259">
            <a:extLst>
              <a:ext uri="{FF2B5EF4-FFF2-40B4-BE49-F238E27FC236}">
                <a16:creationId xmlns="" xmlns:a16="http://schemas.microsoft.com/office/drawing/2014/main" id="{2B8347E0-70A9-4D79-8876-1F530B0D451E}"/>
              </a:ext>
            </a:extLst>
          </p:cNvPr>
          <p:cNvSpPr/>
          <p:nvPr/>
        </p:nvSpPr>
        <p:spPr>
          <a:xfrm>
            <a:off x="8111693" y="5797701"/>
            <a:ext cx="3055566" cy="479740"/>
          </a:xfrm>
          <a:prstGeom prst="rect">
            <a:avLst/>
          </a:prstGeom>
        </p:spPr>
        <p:txBody>
          <a:bodyPr lIns="121828" tIns="60914" rIns="121828" bIns="60914"/>
          <a:lstStyle/>
          <a:p>
            <a:pPr defTabSz="1218468">
              <a:lnSpc>
                <a:spcPct val="90000"/>
              </a:lnSpc>
              <a:spcBef>
                <a:spcPct val="0"/>
              </a:spcBef>
            </a:pPr>
            <a:endParaRPr lang="en-US" altLang="zh-CN" sz="1598" b="1" dirty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40436" y="1153807"/>
            <a:ext cx="10656302" cy="5383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defTabSz="1218816" fontAlgn="ctr">
              <a:lnSpc>
                <a:spcPct val="125000"/>
              </a:lnSpc>
              <a:spcAft>
                <a:spcPts val="600"/>
              </a:spcAft>
            </a:pPr>
            <a:r>
              <a:rPr lang="en-US" altLang="zh-CN" sz="1399" b="1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serviceMesh</a:t>
            </a:r>
            <a:r>
              <a:rPr lang="zh-CN" altLang="en-US" sz="1399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是处理服务与服务之间通信的基础设施层，弥补了</a:t>
            </a:r>
            <a:r>
              <a:rPr lang="en-US" altLang="zh-CN" sz="1399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Kubernetes</a:t>
            </a:r>
            <a:r>
              <a:rPr lang="zh-CN" altLang="en-US" sz="1399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在微服务的连接、管理和监控方面的短板，为</a:t>
            </a:r>
            <a:r>
              <a:rPr lang="en-US" altLang="zh-CN" sz="1399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Kubernetes</a:t>
            </a:r>
            <a:r>
              <a:rPr lang="zh-CN" altLang="en-US" sz="1399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提供更好的应用和服务管理。</a:t>
            </a:r>
            <a:endParaRPr lang="en-US" altLang="zh-CN" sz="1399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6177525" y="1558698"/>
            <a:ext cx="5611499" cy="44844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2343"/>
            <a:endParaRPr lang="en-US" altLang="zh-CN" sz="1399" b="1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12343"/>
            <a:endParaRPr lang="en-US" altLang="zh-CN" sz="1399" b="1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12343"/>
            <a:r>
              <a:rPr lang="zh-CN" altLang="en-US" sz="1399" b="1" dirty="0">
                <a:solidFill>
                  <a:srgbClr val="C700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核心理念：</a:t>
            </a:r>
            <a:endParaRPr lang="en-US" altLang="zh-CN" sz="1399" b="1" dirty="0">
              <a:solidFill>
                <a:srgbClr val="C7000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-304396" defTabSz="912343">
              <a:lnSpc>
                <a:spcPct val="150000"/>
              </a:lnSpc>
              <a:buFontTx/>
              <a:buAutoNum type="arabicPeriod"/>
            </a:pPr>
            <a:r>
              <a:rPr lang="zh-CN" altLang="en-US" sz="13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非侵入式</a:t>
            </a:r>
            <a:r>
              <a:rPr lang="en-US" altLang="zh-CN" sz="13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Sidecar</a:t>
            </a:r>
            <a:r>
              <a:rPr lang="zh-CN" altLang="en-US" sz="13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注入技术</a:t>
            </a:r>
            <a:r>
              <a:rPr lang="zh-CN" altLang="en-US" sz="139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，将数据面组件注入到应用所在的容器，通过劫持应用流量来进行功能实现，应用无感知。</a:t>
            </a:r>
            <a:endParaRPr lang="en-US" altLang="zh-CN" sz="1399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-304396" defTabSz="912343">
              <a:lnSpc>
                <a:spcPct val="150000"/>
              </a:lnSpc>
              <a:buFontTx/>
              <a:buAutoNum type="arabicPeriod"/>
            </a:pPr>
            <a:r>
              <a:rPr lang="zh-CN" altLang="en-US" sz="13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北向</a:t>
            </a:r>
            <a:r>
              <a:rPr lang="en-US" altLang="zh-CN" sz="13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API</a:t>
            </a:r>
            <a:r>
              <a:rPr lang="zh-CN" altLang="en-US" sz="13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基于</a:t>
            </a:r>
            <a:r>
              <a:rPr lang="en-US" altLang="zh-CN" sz="13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K8s CRD</a:t>
            </a:r>
            <a:r>
              <a:rPr lang="zh-CN" altLang="en-US" sz="13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实现</a:t>
            </a:r>
            <a:r>
              <a:rPr lang="zh-CN" altLang="en-US" sz="139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，完全声明式，标准化。</a:t>
            </a:r>
            <a:endParaRPr lang="en-US" altLang="zh-CN" sz="1399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-304396" defTabSz="912343">
              <a:lnSpc>
                <a:spcPct val="150000"/>
              </a:lnSpc>
              <a:buFontTx/>
              <a:buAutoNum type="arabicPeriod"/>
            </a:pPr>
            <a:r>
              <a:rPr lang="zh-CN" altLang="en-US" sz="13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数据面与控制面通过</a:t>
            </a:r>
            <a:r>
              <a:rPr lang="en-US" altLang="zh-CN" sz="1399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xDS</a:t>
            </a:r>
            <a:r>
              <a:rPr lang="en-US" altLang="zh-CN" sz="13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399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gRPC</a:t>
            </a:r>
            <a:r>
              <a:rPr lang="zh-CN" altLang="en-US" sz="13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标准化协议</a:t>
            </a:r>
            <a:r>
              <a:rPr lang="zh-CN" altLang="en-US" sz="139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通信，支持订阅模式。</a:t>
            </a:r>
            <a:endParaRPr lang="en-US" altLang="zh-CN" sz="1399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-304396" defTabSz="912343">
              <a:lnSpc>
                <a:spcPct val="150000"/>
              </a:lnSpc>
              <a:buFontTx/>
              <a:buAutoNum type="arabicPeriod"/>
            </a:pPr>
            <a:endParaRPr lang="en-US" altLang="zh-CN" sz="1399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12343">
              <a:lnSpc>
                <a:spcPct val="150000"/>
              </a:lnSpc>
            </a:pPr>
            <a:r>
              <a:rPr lang="zh-CN" altLang="en-US" sz="1399" b="1" dirty="0">
                <a:solidFill>
                  <a:srgbClr val="C700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核心特性：</a:t>
            </a:r>
            <a:endParaRPr lang="en-US" altLang="zh-CN" sz="1399" b="1" dirty="0">
              <a:solidFill>
                <a:srgbClr val="C7000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-304396" defTabSz="912343">
              <a:lnSpc>
                <a:spcPct val="150000"/>
              </a:lnSpc>
              <a:buFontTx/>
              <a:buAutoNum type="arabicPeriod"/>
            </a:pPr>
            <a:r>
              <a:rPr lang="zh-CN" altLang="en-US" sz="13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服务</a:t>
            </a:r>
            <a:r>
              <a:rPr lang="en-US" altLang="zh-CN" sz="13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&amp;</a:t>
            </a:r>
            <a:r>
              <a:rPr lang="zh-CN" altLang="en-US" sz="13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流量治理：</a:t>
            </a:r>
            <a:r>
              <a:rPr lang="zh-CN" altLang="en-US" sz="139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熔断，故障注入，丰富的负载均衡算法，限流，健康检查，灰度发布，蓝绿部署等</a:t>
            </a:r>
            <a:endParaRPr lang="en-US" altLang="zh-CN" sz="1399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-304396" defTabSz="912343">
              <a:lnSpc>
                <a:spcPct val="150000"/>
              </a:lnSpc>
              <a:buFontTx/>
              <a:buAutoNum type="arabicPeriod"/>
            </a:pPr>
            <a:r>
              <a:rPr lang="zh-CN" altLang="en-US" sz="13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流量与访问可视化：</a:t>
            </a:r>
            <a:r>
              <a:rPr lang="zh-CN" altLang="en-US" sz="139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提供应用级别的监控，分布式调用链，访问日志等</a:t>
            </a:r>
            <a:endParaRPr lang="en-US" altLang="zh-CN" sz="1399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-304396" defTabSz="912343">
              <a:lnSpc>
                <a:spcPct val="150000"/>
              </a:lnSpc>
              <a:buFontTx/>
              <a:buAutoNum type="arabicPeriod"/>
            </a:pPr>
            <a:r>
              <a:rPr lang="zh-CN" altLang="en-US" sz="1399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安全连接：</a:t>
            </a:r>
            <a:r>
              <a:rPr lang="zh-CN" altLang="en-US" sz="139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通过</a:t>
            </a:r>
            <a:r>
              <a:rPr lang="en-US" altLang="zh-CN" sz="1399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mTLS</a:t>
            </a:r>
            <a:r>
              <a:rPr lang="zh-CN" altLang="en-US" sz="1399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、认证、鉴权等安全措施帮助企业在零信任的网络中运行应用</a:t>
            </a:r>
            <a:endParaRPr lang="en-US" altLang="zh-CN" sz="1399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9" name="圆角矩形 68"/>
          <p:cNvSpPr/>
          <p:nvPr/>
        </p:nvSpPr>
        <p:spPr>
          <a:xfrm>
            <a:off x="468410" y="4200075"/>
            <a:ext cx="5184189" cy="1843101"/>
          </a:xfrm>
          <a:prstGeom prst="roundRect">
            <a:avLst>
              <a:gd name="adj" fmla="val 0"/>
            </a:avLst>
          </a:prstGeom>
          <a:solidFill>
            <a:srgbClr val="326DE6"/>
          </a:solidFill>
          <a:ln>
            <a:noFill/>
          </a:ln>
          <a:effectLst/>
        </p:spPr>
        <p:txBody>
          <a:bodyPr vert="horz" wrap="square" lIns="68535" tIns="34268" rIns="68535" bIns="34268" numCol="1" rtlCol="0" anchor="t" anchorCtr="0" compatLnSpc="1">
            <a:prstTxWarp prst="textNoShape">
              <a:avLst/>
            </a:prstTxWarp>
          </a:bodyPr>
          <a:lstStyle/>
          <a:p>
            <a:pPr marL="128502" indent="-128502" defTabSz="685343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zh-CN" sz="1799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128502" indent="-128502" defTabSz="685343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799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负载均衡</a:t>
            </a:r>
          </a:p>
          <a:p>
            <a:pPr marL="128502" indent="-128502" defTabSz="685343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799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服务发现</a:t>
            </a:r>
            <a:endParaRPr lang="en-US" altLang="zh-CN" sz="1799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128502" indent="-128502" defTabSz="685343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799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扩缩容</a:t>
            </a:r>
            <a:endParaRPr lang="en-US" altLang="zh-CN" sz="1799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128502" indent="-128502" defTabSz="685343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799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运维</a:t>
            </a:r>
            <a:endParaRPr lang="en-US" altLang="zh-CN" sz="1799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128502" indent="-128502" defTabSz="685343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799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部署</a:t>
            </a:r>
            <a:endParaRPr lang="en-US" altLang="zh-CN" sz="1799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0" name="Rectangle 9"/>
          <p:cNvSpPr>
            <a:spLocks noChangeArrowheads="1"/>
          </p:cNvSpPr>
          <p:nvPr/>
        </p:nvSpPr>
        <p:spPr bwMode="auto">
          <a:xfrm>
            <a:off x="1950382" y="3061957"/>
            <a:ext cx="1455524" cy="184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28502" indent="-128502" defTabSz="685343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zh-CN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2403951" y="2106533"/>
            <a:ext cx="1222332" cy="543823"/>
            <a:chOff x="1983885" y="2128329"/>
            <a:chExt cx="1222809" cy="544035"/>
          </a:xfrm>
        </p:grpSpPr>
        <p:sp>
          <p:nvSpPr>
            <p:cNvPr id="72" name="圆角矩形 71"/>
            <p:cNvSpPr/>
            <p:nvPr/>
          </p:nvSpPr>
          <p:spPr>
            <a:xfrm>
              <a:off x="1983885" y="2181431"/>
              <a:ext cx="1222809" cy="423512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wrap="square" lIns="26982" tIns="26982" rIns="26982" bIns="26982" rtlCol="0" anchor="t">
              <a:noAutofit/>
            </a:bodyPr>
            <a:lstStyle/>
            <a:p>
              <a:pPr defTabSz="68534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900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App</a:t>
              </a:r>
              <a:endParaRPr lang="zh-CN" altLang="en-US" sz="9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948" y="2128329"/>
              <a:ext cx="659113" cy="544035"/>
            </a:xfrm>
            <a:prstGeom prst="rect">
              <a:avLst/>
            </a:prstGeom>
          </p:spPr>
        </p:pic>
      </p:grpSp>
      <p:pic>
        <p:nvPicPr>
          <p:cNvPr id="74" name="Picture 2" descr="Kubernetes 是什么？ - 知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485" y="4292504"/>
            <a:ext cx="1036014" cy="103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矩形 74"/>
          <p:cNvSpPr/>
          <p:nvPr/>
        </p:nvSpPr>
        <p:spPr>
          <a:xfrm>
            <a:off x="468411" y="2762878"/>
            <a:ext cx="5181249" cy="1430141"/>
          </a:xfrm>
          <a:prstGeom prst="rect">
            <a:avLst/>
          </a:prstGeom>
          <a:solidFill>
            <a:srgbClr val="466B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343" fontAlgn="base">
              <a:spcAft>
                <a:spcPct val="0"/>
              </a:spcAft>
              <a:defRPr/>
            </a:pPr>
            <a:endParaRPr lang="en-US" altLang="zh-CN" sz="1799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3501829" y="4186844"/>
            <a:ext cx="2150771" cy="651699"/>
          </a:xfrm>
          <a:prstGeom prst="rect">
            <a:avLst/>
          </a:prstGeom>
          <a:solidFill>
            <a:srgbClr val="466B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034">
              <a:defRPr/>
            </a:pPr>
            <a:endParaRPr lang="zh-CN" altLang="en-US" sz="1799" kern="0">
              <a:solidFill>
                <a:srgbClr val="66666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560524" y="2106533"/>
            <a:ext cx="1222332" cy="543823"/>
            <a:chOff x="1983885" y="2128329"/>
            <a:chExt cx="1222809" cy="544035"/>
          </a:xfrm>
        </p:grpSpPr>
        <p:sp>
          <p:nvSpPr>
            <p:cNvPr id="78" name="圆角矩形 77"/>
            <p:cNvSpPr/>
            <p:nvPr/>
          </p:nvSpPr>
          <p:spPr>
            <a:xfrm>
              <a:off x="1983885" y="2181431"/>
              <a:ext cx="1222809" cy="423512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wrap="square" lIns="26982" tIns="26982" rIns="26982" bIns="26982" rtlCol="0" anchor="t">
              <a:noAutofit/>
            </a:bodyPr>
            <a:lstStyle/>
            <a:p>
              <a:pPr defTabSz="68534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900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App</a:t>
              </a:r>
              <a:endParaRPr lang="zh-CN" altLang="en-US" sz="9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948" y="2128329"/>
              <a:ext cx="659113" cy="544035"/>
            </a:xfrm>
            <a:prstGeom prst="rect">
              <a:avLst/>
            </a:prstGeom>
          </p:spPr>
        </p:pic>
      </p:grpSp>
      <p:grpSp>
        <p:nvGrpSpPr>
          <p:cNvPr id="80" name="组合 79"/>
          <p:cNvGrpSpPr/>
          <p:nvPr/>
        </p:nvGrpSpPr>
        <p:grpSpPr>
          <a:xfrm>
            <a:off x="4247377" y="2106533"/>
            <a:ext cx="1222332" cy="543823"/>
            <a:chOff x="1983885" y="2128329"/>
            <a:chExt cx="1222809" cy="544035"/>
          </a:xfrm>
        </p:grpSpPr>
        <p:sp>
          <p:nvSpPr>
            <p:cNvPr id="81" name="圆角矩形 80"/>
            <p:cNvSpPr/>
            <p:nvPr/>
          </p:nvSpPr>
          <p:spPr>
            <a:xfrm>
              <a:off x="1983885" y="2181431"/>
              <a:ext cx="1222809" cy="423512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wrap="square" lIns="26982" tIns="26982" rIns="26982" bIns="26982" rtlCol="0" anchor="t">
              <a:noAutofit/>
            </a:bodyPr>
            <a:lstStyle/>
            <a:p>
              <a:pPr defTabSz="68534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900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App</a:t>
              </a:r>
              <a:endParaRPr lang="zh-CN" altLang="en-US" sz="9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948" y="2128329"/>
              <a:ext cx="659113" cy="544035"/>
            </a:xfrm>
            <a:prstGeom prst="rect">
              <a:avLst/>
            </a:prstGeom>
          </p:spPr>
        </p:pic>
      </p:grpSp>
      <p:pic>
        <p:nvPicPr>
          <p:cNvPr id="83" name="Picture 6" descr="Istio (@IstioMesh) | Twit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7" t="10092" r="2039" b="9305"/>
          <a:stretch/>
        </p:blipFill>
        <p:spPr bwMode="auto">
          <a:xfrm>
            <a:off x="737505" y="2973894"/>
            <a:ext cx="1176198" cy="94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文本框 83"/>
          <p:cNvSpPr txBox="1"/>
          <p:nvPr/>
        </p:nvSpPr>
        <p:spPr>
          <a:xfrm>
            <a:off x="4177874" y="3026543"/>
            <a:ext cx="1283184" cy="124600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128502" indent="-128502" defTabSz="685343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799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调用链追踪</a:t>
            </a:r>
            <a:endParaRPr lang="en-US" altLang="zh-CN" sz="1799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128502" indent="-128502" defTabSz="685343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799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动态路由</a:t>
            </a:r>
            <a:endParaRPr lang="en-US" altLang="zh-CN" sz="1799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128502" indent="-128502" defTabSz="685343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799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熔断限流</a:t>
            </a:r>
            <a:endParaRPr lang="en-US" altLang="zh-CN" sz="1799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128502" indent="-128502" defTabSz="685343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799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……</a:t>
            </a:r>
          </a:p>
          <a:p>
            <a:endParaRPr lang="zh-CN" altLang="en-US" sz="90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1932831" y="5413117"/>
            <a:ext cx="1028406" cy="21536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altLang="zh-CN" sz="1399" b="1" dirty="0" err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Kubernetes</a:t>
            </a:r>
            <a:endParaRPr lang="zh-CN" altLang="en-US" sz="9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86" name="肘形连接符 85"/>
          <p:cNvCxnSpPr/>
          <p:nvPr/>
        </p:nvCxnSpPr>
        <p:spPr>
          <a:xfrm>
            <a:off x="468411" y="4190474"/>
            <a:ext cx="5181249" cy="620037"/>
          </a:xfrm>
          <a:prstGeom prst="bentConnector3">
            <a:avLst>
              <a:gd name="adj1" fmla="val 58530"/>
            </a:avLst>
          </a:prstGeom>
          <a:noFill/>
          <a:ln w="28575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87" name="矩形 86"/>
          <p:cNvSpPr/>
          <p:nvPr/>
        </p:nvSpPr>
        <p:spPr>
          <a:xfrm>
            <a:off x="1712872" y="3027423"/>
            <a:ext cx="1424244" cy="9140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034">
              <a:defRPr/>
            </a:pPr>
            <a:r>
              <a:rPr lang="zh-CN" altLang="en-US" sz="2399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服务网格</a:t>
            </a:r>
            <a:endParaRPr lang="zh-CN" altLang="en-US" sz="1399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49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868651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 err="1" smtClean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Istio</a:t>
            </a:r>
            <a:r>
              <a:rPr lang="zh-CN" altLang="en-US" sz="2400" b="1" dirty="0" smtClean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为代表的服务网格已逐步流行，但仍面临一定的挑战</a:t>
            </a:r>
            <a:endParaRPr lang="zh-CN" altLang="en-US" sz="2400" b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  <p:sp>
        <p:nvSpPr>
          <p:cNvPr id="260" name="矩形 259">
            <a:extLst>
              <a:ext uri="{FF2B5EF4-FFF2-40B4-BE49-F238E27FC236}">
                <a16:creationId xmlns="" xmlns:a16="http://schemas.microsoft.com/office/drawing/2014/main" id="{2B8347E0-70A9-4D79-8876-1F530B0D451E}"/>
              </a:ext>
            </a:extLst>
          </p:cNvPr>
          <p:cNvSpPr/>
          <p:nvPr/>
        </p:nvSpPr>
        <p:spPr>
          <a:xfrm>
            <a:off x="8111693" y="5797701"/>
            <a:ext cx="3055566" cy="479740"/>
          </a:xfrm>
          <a:prstGeom prst="rect">
            <a:avLst/>
          </a:prstGeom>
        </p:spPr>
        <p:txBody>
          <a:bodyPr lIns="121828" tIns="60914" rIns="121828" bIns="60914"/>
          <a:lstStyle/>
          <a:p>
            <a:pPr defTabSz="1218468">
              <a:lnSpc>
                <a:spcPct val="90000"/>
              </a:lnSpc>
              <a:spcBef>
                <a:spcPct val="0"/>
              </a:spcBef>
            </a:pPr>
            <a:endParaRPr lang="en-US" altLang="zh-CN" sz="1598" b="1" dirty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234" y="1599806"/>
            <a:ext cx="4372249" cy="119971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79" y="1083935"/>
            <a:ext cx="4350844" cy="3218433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608413" y="4302367"/>
            <a:ext cx="5243845" cy="16600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>
              <a:lnSpc>
                <a:spcPct val="150000"/>
              </a:lnSpc>
            </a:pPr>
            <a:r>
              <a:rPr lang="zh-CN" altLang="en-US" sz="1400" b="1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网格数据面存在的挑战：</a:t>
            </a:r>
            <a:endParaRPr lang="en-US" altLang="zh-CN" sz="1400" b="1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381" indent="-171381" defTabSz="91411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代理层引入额外时延开销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服务访问单跳增加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2~3ms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，无法满足时延敏感应用诉求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381" indent="-171381" defTabSz="91411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资源占用大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代理节点占用额外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CPU/MEM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开销，业务容器部署密度低</a:t>
            </a:r>
            <a:r>
              <a:rPr lang="zh-CN" altLang="en-US" sz="1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en-US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1]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898" y="2799517"/>
            <a:ext cx="4090919" cy="3091864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7901627" y="5825289"/>
            <a:ext cx="1963278" cy="2742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 b="1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defTabSz="914112"/>
            <a:r>
              <a:rPr lang="en-US" altLang="zh-CN" sz="1000" b="0" dirty="0" err="1">
                <a:solidFill>
                  <a:srgbClr val="1D1D1A"/>
                </a:solidFill>
              </a:rPr>
              <a:t>Istio</a:t>
            </a:r>
            <a:r>
              <a:rPr lang="en-US" altLang="zh-CN" sz="1000" b="0" dirty="0">
                <a:solidFill>
                  <a:srgbClr val="1D1D1A"/>
                </a:solidFill>
              </a:rPr>
              <a:t> 1.15 1000 </a:t>
            </a:r>
            <a:r>
              <a:rPr lang="en-US" altLang="zh-CN" sz="1000" b="0" dirty="0" err="1">
                <a:solidFill>
                  <a:srgbClr val="1D1D1A"/>
                </a:solidFill>
              </a:rPr>
              <a:t>rps</a:t>
            </a:r>
            <a:r>
              <a:rPr lang="en-US" altLang="zh-CN" sz="1000" b="0" dirty="0">
                <a:solidFill>
                  <a:srgbClr val="1D1D1A"/>
                </a:solidFill>
              </a:rPr>
              <a:t>/s</a:t>
            </a:r>
            <a:r>
              <a:rPr lang="zh-CN" altLang="en-US" sz="1000" b="0" dirty="0">
                <a:solidFill>
                  <a:srgbClr val="1D1D1A"/>
                </a:solidFill>
              </a:rPr>
              <a:t>时延测试</a:t>
            </a:r>
          </a:p>
        </p:txBody>
      </p:sp>
      <p:cxnSp>
        <p:nvCxnSpPr>
          <p:cNvPr id="31" name="直接箭头连接符 30"/>
          <p:cNvCxnSpPr/>
          <p:nvPr/>
        </p:nvCxnSpPr>
        <p:spPr>
          <a:xfrm>
            <a:off x="10577858" y="4563986"/>
            <a:ext cx="0" cy="1060290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10501184" y="4947884"/>
            <a:ext cx="914043" cy="29249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defTabSz="914112">
              <a:lnSpc>
                <a:spcPct val="150000"/>
              </a:lnSpc>
            </a:pPr>
            <a:r>
              <a:rPr lang="zh-CN" altLang="en-US" sz="1000" dirty="0">
                <a:solidFill>
                  <a:srgbClr val="1D1D1A"/>
                </a:solidFill>
                <a:latin typeface="Microsoft YaHei" panose="020B0503020204020204" pitchFamily="34" charset="-122"/>
              </a:rPr>
              <a:t>时延开销大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672338" y="6046613"/>
            <a:ext cx="6051559" cy="4094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12">
              <a:lnSpc>
                <a:spcPct val="150000"/>
              </a:lnSpc>
            </a:pPr>
            <a:r>
              <a:rPr lang="en-US" altLang="zh-CN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[1]</a:t>
            </a:r>
            <a:r>
              <a:rPr lang="zh-CN" altLang="en-US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实测数据，在一个有</a:t>
            </a:r>
            <a:r>
              <a:rPr lang="en-US" altLang="zh-CN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325</a:t>
            </a:r>
            <a:r>
              <a:rPr lang="zh-CN" altLang="en-US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cluster</a:t>
            </a:r>
            <a:r>
              <a:rPr lang="zh-CN" altLang="en-US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175</a:t>
            </a:r>
            <a:r>
              <a:rPr lang="zh-CN" altLang="en-US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Listener</a:t>
            </a:r>
            <a:r>
              <a:rPr lang="zh-CN" altLang="en-US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的服务网格中，一个</a:t>
            </a:r>
            <a:r>
              <a:rPr lang="en-US" altLang="zh-CN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Envoy</a:t>
            </a:r>
            <a:r>
              <a:rPr lang="zh-CN" altLang="en-US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的实际内存占用量达到了</a:t>
            </a:r>
            <a:r>
              <a:rPr lang="en-US" altLang="zh-CN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100M</a:t>
            </a:r>
            <a:r>
              <a:rPr lang="zh-CN" altLang="en-US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左右；网格中一共有</a:t>
            </a:r>
            <a:r>
              <a:rPr lang="en-US" altLang="zh-CN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466</a:t>
            </a:r>
            <a:r>
              <a:rPr lang="zh-CN" altLang="en-US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个实例，则所有</a:t>
            </a:r>
            <a:r>
              <a:rPr lang="en-US" altLang="zh-CN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Envoy</a:t>
            </a:r>
            <a:r>
              <a:rPr lang="zh-CN" altLang="en-US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占用的内存达到了</a:t>
            </a:r>
            <a:r>
              <a:rPr lang="en-US" altLang="zh-CN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466*100M=46.6G</a:t>
            </a:r>
            <a:r>
              <a:rPr lang="zh-CN" altLang="en-US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，每个</a:t>
            </a:r>
            <a:r>
              <a:rPr lang="en-US" altLang="zh-CN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envoy</a:t>
            </a:r>
            <a:r>
              <a:rPr lang="zh-CN" altLang="en-US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默认</a:t>
            </a:r>
            <a:r>
              <a:rPr lang="en-US" altLang="zh-CN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core</a:t>
            </a:r>
            <a:r>
              <a:rPr lang="zh-CN" altLang="en-US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，共计 </a:t>
            </a:r>
            <a:r>
              <a:rPr lang="en-US" altLang="zh-CN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466 * 2 core = 932 core</a:t>
            </a:r>
            <a:r>
              <a:rPr lang="zh-CN" altLang="en-US" sz="8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</p:txBody>
      </p:sp>
    </p:spTree>
    <p:extLst>
      <p:ext uri="{BB962C8B-B14F-4D97-AF65-F5344CB8AC3E}">
        <p14:creationId xmlns:p14="http://schemas.microsoft.com/office/powerpoint/2010/main" val="363128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868651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业界探索：网格数据面软件百花齐放，多种技术路线并存</a:t>
            </a:r>
          </a:p>
        </p:txBody>
      </p:sp>
      <p:sp>
        <p:nvSpPr>
          <p:cNvPr id="260" name="矩形 259">
            <a:extLst>
              <a:ext uri="{FF2B5EF4-FFF2-40B4-BE49-F238E27FC236}">
                <a16:creationId xmlns="" xmlns:a16="http://schemas.microsoft.com/office/drawing/2014/main" id="{2B8347E0-70A9-4D79-8876-1F530B0D451E}"/>
              </a:ext>
            </a:extLst>
          </p:cNvPr>
          <p:cNvSpPr/>
          <p:nvPr/>
        </p:nvSpPr>
        <p:spPr>
          <a:xfrm>
            <a:off x="8111693" y="5797701"/>
            <a:ext cx="3055566" cy="479740"/>
          </a:xfrm>
          <a:prstGeom prst="rect">
            <a:avLst/>
          </a:prstGeom>
        </p:spPr>
        <p:txBody>
          <a:bodyPr lIns="121828" tIns="60914" rIns="121828" bIns="60914"/>
          <a:lstStyle/>
          <a:p>
            <a:pPr defTabSz="1218468">
              <a:lnSpc>
                <a:spcPct val="90000"/>
              </a:lnSpc>
              <a:spcBef>
                <a:spcPct val="0"/>
              </a:spcBef>
            </a:pPr>
            <a:endParaRPr lang="en-US" altLang="zh-CN" sz="1598" b="1" dirty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37418" y="1143235"/>
            <a:ext cx="4522991" cy="46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思源黑体 CN Bold" panose="020B0800000000000000"/>
              </a:rPr>
              <a:t>路线</a:t>
            </a:r>
            <a:r>
              <a:rPr lang="en-US" altLang="zh-CN" sz="1200" b="1" dirty="0">
                <a:latin typeface="微软雅黑" panose="020B0503020204020204" pitchFamily="34" charset="-122"/>
                <a:ea typeface="思源黑体 CN Bold" panose="020B0800000000000000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思源黑体 CN Bold" panose="020B0800000000000000"/>
              </a:rPr>
              <a:t>：</a:t>
            </a:r>
            <a:r>
              <a:rPr lang="en-US" altLang="zh-CN" sz="1200" b="1" dirty="0">
                <a:latin typeface="微软雅黑" panose="020B0503020204020204" pitchFamily="34" charset="-122"/>
                <a:ea typeface="思源黑体 CN Bold" panose="020B0800000000000000"/>
              </a:rPr>
              <a:t>linker2-proxy</a:t>
            </a:r>
          </a:p>
          <a:p>
            <a:pPr marL="285636" indent="-285636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基于</a:t>
            </a:r>
            <a:r>
              <a:rPr lang="en-US" altLang="zh-CN" sz="1200" dirty="0">
                <a:latin typeface="微软雅黑" panose="020B0503020204020204" pitchFamily="34" charset="-122"/>
                <a:ea typeface="思源黑体 CN Bold" panose="020B0800000000000000"/>
              </a:rPr>
              <a:t>rust</a:t>
            </a:r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实现超轻量级微代理，主打低时延底噪、安全</a:t>
            </a:r>
            <a:endParaRPr lang="en-US" altLang="zh-CN" sz="1200" dirty="0">
              <a:latin typeface="微软雅黑" panose="020B0503020204020204" pitchFamily="34" charset="-122"/>
              <a:ea typeface="思源黑体 CN Bold" panose="020B080000000000000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BCFD9E76-8E0B-4217-8F43-538429E59EA3}"/>
              </a:ext>
            </a:extLst>
          </p:cNvPr>
          <p:cNvSpPr txBox="1"/>
          <p:nvPr/>
        </p:nvSpPr>
        <p:spPr>
          <a:xfrm>
            <a:off x="997079" y="2434982"/>
            <a:ext cx="425434" cy="10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3651">
              <a:defRPr/>
            </a:pPr>
            <a:r>
              <a:rPr lang="en-US" altLang="zh-CN" sz="700" kern="0" dirty="0">
                <a:solidFill>
                  <a:srgbClr val="666666">
                    <a:lumMod val="50000"/>
                  </a:srgbClr>
                </a:solidFill>
                <a:latin typeface="微软雅黑" panose="020B0503020204020204" pitchFamily="34" charset="-122"/>
                <a:ea typeface="思源黑体 CN Bold" panose="020B0800000000000000"/>
                <a:cs typeface="Arial" pitchFamily="34" charset="0"/>
                <a:sym typeface="+mn-lt"/>
              </a:rPr>
              <a:t>E</a:t>
            </a:r>
            <a:r>
              <a:rPr lang="en-US" altLang="zh-CN" sz="700" kern="0" dirty="0" err="1">
                <a:solidFill>
                  <a:srgbClr val="666666">
                    <a:lumMod val="50000"/>
                  </a:srgbClr>
                </a:solidFill>
                <a:latin typeface="微软雅黑" panose="020B0503020204020204" pitchFamily="34" charset="-122"/>
                <a:ea typeface="思源黑体 CN Bold" panose="020B0800000000000000"/>
                <a:cs typeface="Arial" pitchFamily="34" charset="0"/>
                <a:sym typeface="+mn-lt"/>
              </a:rPr>
              <a:t>nvoy</a:t>
            </a:r>
            <a:endParaRPr lang="zh-CN" altLang="en-US" sz="700" kern="0" dirty="0">
              <a:solidFill>
                <a:srgbClr val="666666">
                  <a:lumMod val="50000"/>
                </a:srgbClr>
              </a:solidFill>
              <a:latin typeface="微软雅黑" panose="020B0503020204020204" pitchFamily="34" charset="-122"/>
              <a:ea typeface="思源黑体 CN Bold" panose="020B0800000000000000"/>
              <a:cs typeface="Arial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93440" y="1832212"/>
            <a:ext cx="632715" cy="548829"/>
            <a:chOff x="4903357" y="4618075"/>
            <a:chExt cx="679693" cy="679694"/>
          </a:xfrm>
          <a:solidFill>
            <a:srgbClr val="FFFFFF"/>
          </a:solidFill>
        </p:grpSpPr>
        <p:grpSp>
          <p:nvGrpSpPr>
            <p:cNvPr id="8" name="组合 7"/>
            <p:cNvGrpSpPr/>
            <p:nvPr/>
          </p:nvGrpSpPr>
          <p:grpSpPr>
            <a:xfrm>
              <a:off x="4903357" y="4618075"/>
              <a:ext cx="679693" cy="679694"/>
              <a:chOff x="2789847" y="2543803"/>
              <a:chExt cx="679693" cy="679694"/>
            </a:xfrm>
            <a:grpFill/>
          </p:grpSpPr>
          <p:pic>
            <p:nvPicPr>
              <p:cNvPr id="10" name="Picture 8" descr="I:\2019\55 巴展\蔡光泽——黄理强、何旭峰展岛\云边\0219\2\2c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rgbClr val="FFFFFF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2789847" y="2543803"/>
                <a:ext cx="679693" cy="679694"/>
              </a:xfrm>
              <a:prstGeom prst="rect">
                <a:avLst/>
              </a:prstGeom>
              <a:grpFill/>
            </p:spPr>
          </p:pic>
          <p:sp>
            <p:nvSpPr>
              <p:cNvPr id="11" name="椭圆 10"/>
              <p:cNvSpPr/>
              <p:nvPr/>
            </p:nvSpPr>
            <p:spPr>
              <a:xfrm>
                <a:off x="2828465" y="2582422"/>
                <a:ext cx="602456" cy="602456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399" kern="0">
                  <a:solidFill>
                    <a:srgbClr val="666666"/>
                  </a:solidFill>
                  <a:latin typeface="微软雅黑" panose="020B0503020204020204" pitchFamily="34" charset="-122"/>
                  <a:ea typeface="思源黑体 CN Bold" panose="020B0800000000000000"/>
                </a:endParaRPr>
              </a:p>
            </p:txBody>
          </p:sp>
        </p:grpSp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AE180E9E-0A37-4550-A090-E370EEA08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41841" y="4788635"/>
              <a:ext cx="407555" cy="320841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2" name="文本框 14">
            <a:extLst>
              <a:ext uri="{FF2B5EF4-FFF2-40B4-BE49-F238E27FC236}">
                <a16:creationId xmlns="" xmlns:a16="http://schemas.microsoft.com/office/drawing/2014/main" id="{BCFD9E76-8E0B-4217-8F43-538429E59EA3}"/>
              </a:ext>
            </a:extLst>
          </p:cNvPr>
          <p:cNvSpPr txBox="1"/>
          <p:nvPr/>
        </p:nvSpPr>
        <p:spPr>
          <a:xfrm>
            <a:off x="1726378" y="2434982"/>
            <a:ext cx="425434" cy="10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3651">
              <a:defRPr/>
            </a:pPr>
            <a:r>
              <a:rPr lang="en-US" altLang="zh-CN" sz="700" kern="0" dirty="0">
                <a:solidFill>
                  <a:srgbClr val="666666">
                    <a:lumMod val="50000"/>
                  </a:srgbClr>
                </a:solidFill>
                <a:latin typeface="微软雅黑" panose="020B0503020204020204" pitchFamily="34" charset="-122"/>
                <a:ea typeface="思源黑体 CN Bold" panose="020B0800000000000000"/>
                <a:cs typeface="Arial" pitchFamily="34" charset="0"/>
                <a:sym typeface="+mn-lt"/>
              </a:rPr>
              <a:t>Cilium</a:t>
            </a:r>
            <a:endParaRPr lang="zh-CN" altLang="en-US" sz="700" kern="0" dirty="0">
              <a:solidFill>
                <a:srgbClr val="666666">
                  <a:lumMod val="50000"/>
                </a:srgbClr>
              </a:solidFill>
              <a:latin typeface="微软雅黑" panose="020B0503020204020204" pitchFamily="34" charset="-122"/>
              <a:ea typeface="思源黑体 CN Bold" panose="020B0800000000000000"/>
              <a:cs typeface="Arial" pitchFamily="34" charset="0"/>
              <a:sym typeface="+mn-lt"/>
            </a:endParaRPr>
          </a:p>
        </p:txBody>
      </p:sp>
      <p:sp>
        <p:nvSpPr>
          <p:cNvPr id="13" name="文本框 14">
            <a:extLst>
              <a:ext uri="{FF2B5EF4-FFF2-40B4-BE49-F238E27FC236}">
                <a16:creationId xmlns="" xmlns:a16="http://schemas.microsoft.com/office/drawing/2014/main" id="{BCFD9E76-8E0B-4217-8F43-538429E59EA3}"/>
              </a:ext>
            </a:extLst>
          </p:cNvPr>
          <p:cNvSpPr txBox="1"/>
          <p:nvPr/>
        </p:nvSpPr>
        <p:spPr>
          <a:xfrm>
            <a:off x="2477876" y="2434982"/>
            <a:ext cx="425434" cy="10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3651">
              <a:defRPr/>
            </a:pPr>
            <a:r>
              <a:rPr lang="en-US" altLang="zh-CN" sz="700" kern="0" dirty="0" err="1">
                <a:solidFill>
                  <a:srgbClr val="666666">
                    <a:lumMod val="50000"/>
                  </a:srgbClr>
                </a:solidFill>
                <a:latin typeface="微软雅黑" panose="020B0503020204020204" pitchFamily="34" charset="-122"/>
                <a:ea typeface="思源黑体 CN Bold" panose="020B0800000000000000"/>
                <a:cs typeface="Arial" pitchFamily="34" charset="0"/>
                <a:sym typeface="+mn-lt"/>
              </a:rPr>
              <a:t>Mosn</a:t>
            </a:r>
            <a:endParaRPr lang="zh-CN" altLang="en-US" sz="700" kern="0" dirty="0">
              <a:solidFill>
                <a:srgbClr val="666666">
                  <a:lumMod val="50000"/>
                </a:srgbClr>
              </a:solidFill>
              <a:latin typeface="微软雅黑" panose="020B0503020204020204" pitchFamily="34" charset="-122"/>
              <a:ea typeface="思源黑体 CN Bold" panose="020B0800000000000000"/>
              <a:cs typeface="Arial" pitchFamily="34" charset="0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619119" y="1832212"/>
            <a:ext cx="632715" cy="548829"/>
            <a:chOff x="4797311" y="3897204"/>
            <a:chExt cx="622047" cy="640306"/>
          </a:xfrm>
          <a:solidFill>
            <a:srgbClr val="FFFFFF"/>
          </a:solidFill>
        </p:grpSpPr>
        <p:grpSp>
          <p:nvGrpSpPr>
            <p:cNvPr id="15" name="组合 14"/>
            <p:cNvGrpSpPr/>
            <p:nvPr/>
          </p:nvGrpSpPr>
          <p:grpSpPr>
            <a:xfrm>
              <a:off x="4797311" y="3897204"/>
              <a:ext cx="622047" cy="640306"/>
              <a:chOff x="2789847" y="2543803"/>
              <a:chExt cx="679693" cy="679694"/>
            </a:xfrm>
            <a:grpFill/>
          </p:grpSpPr>
          <p:pic>
            <p:nvPicPr>
              <p:cNvPr id="17" name="Picture 8" descr="I:\2019\55 巴展\蔡光泽——黄理强、何旭峰展岛\云边\0219\2\2c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rgbClr val="FFFFFF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2789847" y="2543803"/>
                <a:ext cx="679693" cy="679694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18" name="椭圆 17"/>
              <p:cNvSpPr/>
              <p:nvPr/>
            </p:nvSpPr>
            <p:spPr>
              <a:xfrm>
                <a:off x="2828465" y="2582422"/>
                <a:ext cx="602456" cy="602456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399" kern="0">
                  <a:solidFill>
                    <a:srgbClr val="666666"/>
                  </a:solidFill>
                  <a:latin typeface="微软雅黑" panose="020B0503020204020204" pitchFamily="34" charset="-122"/>
                  <a:ea typeface="思源黑体 CN Bold" panose="020B0800000000000000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9795" y="4012645"/>
              <a:ext cx="382047" cy="408791"/>
            </a:xfrm>
            <a:prstGeom prst="rect">
              <a:avLst/>
            </a:prstGeom>
            <a:grpFill/>
          </p:spPr>
        </p:pic>
      </p:grpSp>
      <p:grpSp>
        <p:nvGrpSpPr>
          <p:cNvPr id="19" name="组合 18"/>
          <p:cNvGrpSpPr/>
          <p:nvPr/>
        </p:nvGrpSpPr>
        <p:grpSpPr>
          <a:xfrm>
            <a:off x="2366997" y="1832212"/>
            <a:ext cx="632715" cy="548829"/>
            <a:chOff x="5515803" y="3933134"/>
            <a:chExt cx="622047" cy="640306"/>
          </a:xfrm>
          <a:solidFill>
            <a:srgbClr val="FFFFFF"/>
          </a:solidFill>
        </p:grpSpPr>
        <p:grpSp>
          <p:nvGrpSpPr>
            <p:cNvPr id="20" name="组合 19"/>
            <p:cNvGrpSpPr/>
            <p:nvPr/>
          </p:nvGrpSpPr>
          <p:grpSpPr>
            <a:xfrm>
              <a:off x="5515803" y="3933134"/>
              <a:ext cx="622047" cy="640306"/>
              <a:chOff x="2789847" y="2543803"/>
              <a:chExt cx="679693" cy="679694"/>
            </a:xfrm>
            <a:grpFill/>
          </p:grpSpPr>
          <p:pic>
            <p:nvPicPr>
              <p:cNvPr id="22" name="Picture 8" descr="I:\2019\55 巴展\蔡光泽——黄理强、何旭峰展岛\云边\0219\2\2c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rgbClr val="FFFFFF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2789847" y="2543803"/>
                <a:ext cx="679693" cy="679694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23" name="椭圆 22"/>
              <p:cNvSpPr/>
              <p:nvPr/>
            </p:nvSpPr>
            <p:spPr>
              <a:xfrm>
                <a:off x="2828465" y="2582422"/>
                <a:ext cx="602456" cy="602456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399" kern="0">
                  <a:solidFill>
                    <a:srgbClr val="666666"/>
                  </a:solidFill>
                  <a:latin typeface="微软雅黑" panose="020B0503020204020204" pitchFamily="34" charset="-122"/>
                  <a:ea typeface="思源黑体 CN Bold" panose="020B0800000000000000"/>
                </a:endParaRPr>
              </a:p>
            </p:txBody>
          </p:sp>
        </p:grp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9042" y="4031781"/>
              <a:ext cx="415568" cy="443011"/>
            </a:xfrm>
            <a:prstGeom prst="rect">
              <a:avLst/>
            </a:prstGeom>
            <a:grpFill/>
          </p:spPr>
        </p:pic>
      </p:grpSp>
      <p:cxnSp>
        <p:nvCxnSpPr>
          <p:cNvPr id="24" name="直接连接符 23"/>
          <p:cNvCxnSpPr/>
          <p:nvPr/>
        </p:nvCxnSpPr>
        <p:spPr>
          <a:xfrm>
            <a:off x="893439" y="1703892"/>
            <a:ext cx="3844126" cy="0"/>
          </a:xfrm>
          <a:prstGeom prst="line">
            <a:avLst/>
          </a:prstGeom>
          <a:gradFill>
            <a:gsLst>
              <a:gs pos="0">
                <a:srgbClr val="EBEBEB">
                  <a:lumMod val="50000"/>
                  <a:alpha val="0"/>
                </a:srgbClr>
              </a:gs>
              <a:gs pos="100000">
                <a:srgbClr val="666666">
                  <a:alpha val="19000"/>
                </a:srgbClr>
              </a:gs>
            </a:gsLst>
            <a:lin ang="5400000" scaled="0"/>
          </a:gradFill>
          <a:ln w="9525" cap="flat" cmpd="sng" algn="ctr">
            <a:gradFill>
              <a:gsLst>
                <a:gs pos="50000">
                  <a:srgbClr val="666666">
                    <a:lumMod val="50000"/>
                  </a:srgbClr>
                </a:gs>
                <a:gs pos="100000">
                  <a:srgbClr val="666666">
                    <a:lumMod val="50000"/>
                    <a:alpha val="0"/>
                  </a:srgbClr>
                </a:gs>
                <a:gs pos="0">
                  <a:srgbClr val="666666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</p:cxnSp>
      <p:grpSp>
        <p:nvGrpSpPr>
          <p:cNvPr id="25" name="组合 24"/>
          <p:cNvGrpSpPr/>
          <p:nvPr/>
        </p:nvGrpSpPr>
        <p:grpSpPr>
          <a:xfrm>
            <a:off x="3124316" y="1832212"/>
            <a:ext cx="632715" cy="548829"/>
            <a:chOff x="2789847" y="2543803"/>
            <a:chExt cx="679693" cy="679694"/>
          </a:xfrm>
          <a:solidFill>
            <a:srgbClr val="FFFFFF"/>
          </a:solidFill>
        </p:grpSpPr>
        <p:pic>
          <p:nvPicPr>
            <p:cNvPr id="26" name="Picture 8" descr="I:\2019\55 巴展\蔡光泽——黄理强、何旭峰展岛\云边\0219\2\2c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FFFF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2789847" y="2543803"/>
              <a:ext cx="679693" cy="679694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27" name="椭圆 26"/>
            <p:cNvSpPr/>
            <p:nvPr/>
          </p:nvSpPr>
          <p:spPr>
            <a:xfrm>
              <a:off x="2828465" y="2582422"/>
              <a:ext cx="602456" cy="60245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99" kern="0">
                <a:solidFill>
                  <a:srgbClr val="666666"/>
                </a:solidFill>
                <a:latin typeface="微软雅黑" panose="020B0503020204020204" pitchFamily="34" charset="-122"/>
                <a:ea typeface="思源黑体 CN Bold" panose="020B0800000000000000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6055" y="1937751"/>
            <a:ext cx="439340" cy="337747"/>
          </a:xfrm>
          <a:prstGeom prst="rect">
            <a:avLst/>
          </a:prstGeom>
        </p:spPr>
      </p:pic>
      <p:sp>
        <p:nvSpPr>
          <p:cNvPr id="29" name="文本框 14">
            <a:extLst>
              <a:ext uri="{FF2B5EF4-FFF2-40B4-BE49-F238E27FC236}">
                <a16:creationId xmlns="" xmlns:a16="http://schemas.microsoft.com/office/drawing/2014/main" id="{BCFD9E76-8E0B-4217-8F43-538429E59EA3}"/>
              </a:ext>
            </a:extLst>
          </p:cNvPr>
          <p:cNvSpPr txBox="1"/>
          <p:nvPr/>
        </p:nvSpPr>
        <p:spPr>
          <a:xfrm>
            <a:off x="3124315" y="2434982"/>
            <a:ext cx="731920" cy="10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3651">
              <a:defRPr/>
            </a:pPr>
            <a:r>
              <a:rPr lang="en-US" altLang="zh-CN" sz="700" kern="0" dirty="0" err="1">
                <a:solidFill>
                  <a:srgbClr val="666666">
                    <a:lumMod val="50000"/>
                  </a:srgbClr>
                </a:solidFill>
                <a:latin typeface="微软雅黑" panose="020B0503020204020204" pitchFamily="34" charset="-122"/>
                <a:ea typeface="思源黑体 CN Bold" panose="020B0800000000000000"/>
                <a:cs typeface="Arial" pitchFamily="34" charset="0"/>
                <a:sym typeface="+mn-lt"/>
              </a:rPr>
              <a:t>Linkerd</a:t>
            </a:r>
            <a:r>
              <a:rPr lang="en-US" altLang="zh-CN" sz="700" kern="0" dirty="0">
                <a:solidFill>
                  <a:srgbClr val="666666">
                    <a:lumMod val="50000"/>
                  </a:srgbClr>
                </a:solidFill>
                <a:latin typeface="微软雅黑" panose="020B0503020204020204" pitchFamily="34" charset="-122"/>
                <a:ea typeface="思源黑体 CN Bold" panose="020B0800000000000000"/>
                <a:cs typeface="Arial" pitchFamily="34" charset="0"/>
                <a:sym typeface="+mn-lt"/>
              </a:rPr>
              <a:t>-proxy</a:t>
            </a:r>
            <a:endParaRPr lang="zh-CN" altLang="en-US" sz="700" kern="0" dirty="0">
              <a:solidFill>
                <a:srgbClr val="666666">
                  <a:lumMod val="50000"/>
                </a:srgbClr>
              </a:solidFill>
              <a:latin typeface="微软雅黑" panose="020B0503020204020204" pitchFamily="34" charset="-122"/>
              <a:ea typeface="思源黑体 CN Bold" panose="020B0800000000000000"/>
              <a:cs typeface="Arial" pitchFamily="34" charset="0"/>
              <a:sym typeface="+mn-lt"/>
            </a:endParaRPr>
          </a:p>
        </p:txBody>
      </p:sp>
      <p:sp>
        <p:nvSpPr>
          <p:cNvPr id="30" name="文本框 14">
            <a:extLst>
              <a:ext uri="{FF2B5EF4-FFF2-40B4-BE49-F238E27FC236}">
                <a16:creationId xmlns="" xmlns:a16="http://schemas.microsoft.com/office/drawing/2014/main" id="{BEBCF2A3-E5D0-43C2-B872-7671671F0B0C}"/>
              </a:ext>
            </a:extLst>
          </p:cNvPr>
          <p:cNvSpPr txBox="1"/>
          <p:nvPr/>
        </p:nvSpPr>
        <p:spPr>
          <a:xfrm>
            <a:off x="4312132" y="1555317"/>
            <a:ext cx="425434" cy="10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3651">
              <a:defRPr/>
            </a:pPr>
            <a:r>
              <a:rPr lang="zh-CN" altLang="en-US" sz="700" b="1" kern="0" dirty="0">
                <a:solidFill>
                  <a:srgbClr val="666666">
                    <a:lumMod val="60000"/>
                    <a:lumOff val="40000"/>
                  </a:srgbClr>
                </a:solidFill>
                <a:latin typeface="微软雅黑" panose="020B0503020204020204" pitchFamily="34" charset="-122"/>
                <a:ea typeface="思源黑体 CN Bold" panose="020B0800000000000000"/>
                <a:cs typeface="Arial" pitchFamily="34" charset="0"/>
                <a:sym typeface="+mn-lt"/>
              </a:rPr>
              <a:t>控制面</a:t>
            </a:r>
          </a:p>
        </p:txBody>
      </p:sp>
      <p:sp>
        <p:nvSpPr>
          <p:cNvPr id="31" name="文本框 14">
            <a:extLst>
              <a:ext uri="{FF2B5EF4-FFF2-40B4-BE49-F238E27FC236}">
                <a16:creationId xmlns="" xmlns:a16="http://schemas.microsoft.com/office/drawing/2014/main" id="{BEBCF2A3-E5D0-43C2-B872-7671671F0B0C}"/>
              </a:ext>
            </a:extLst>
          </p:cNvPr>
          <p:cNvSpPr txBox="1"/>
          <p:nvPr/>
        </p:nvSpPr>
        <p:spPr>
          <a:xfrm>
            <a:off x="4312731" y="1752494"/>
            <a:ext cx="425434" cy="10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3651">
              <a:defRPr/>
            </a:pPr>
            <a:r>
              <a:rPr lang="zh-CN" altLang="en-US" sz="700" b="1" kern="0" dirty="0">
                <a:solidFill>
                  <a:srgbClr val="666666">
                    <a:lumMod val="60000"/>
                    <a:lumOff val="40000"/>
                  </a:srgbClr>
                </a:solidFill>
                <a:latin typeface="微软雅黑" panose="020B0503020204020204" pitchFamily="34" charset="-122"/>
                <a:ea typeface="思源黑体 CN Bold" panose="020B0800000000000000"/>
                <a:cs typeface="Arial" pitchFamily="34" charset="0"/>
                <a:sym typeface="+mn-lt"/>
              </a:rPr>
              <a:t>数据面</a:t>
            </a:r>
          </a:p>
        </p:txBody>
      </p:sp>
      <p:sp>
        <p:nvSpPr>
          <p:cNvPr id="32" name="文本框 14">
            <a:extLst>
              <a:ext uri="{FF2B5EF4-FFF2-40B4-BE49-F238E27FC236}">
                <a16:creationId xmlns="" xmlns:a16="http://schemas.microsoft.com/office/drawing/2014/main" id="{BEBCF2A3-E5D0-43C2-B872-7671671F0B0C}"/>
              </a:ext>
            </a:extLst>
          </p:cNvPr>
          <p:cNvSpPr txBox="1"/>
          <p:nvPr/>
        </p:nvSpPr>
        <p:spPr>
          <a:xfrm>
            <a:off x="2373621" y="1355454"/>
            <a:ext cx="417578" cy="10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3651">
              <a:defRPr/>
            </a:pPr>
            <a:r>
              <a:rPr lang="en-US" altLang="zh-CN" sz="700" kern="0" dirty="0" err="1">
                <a:solidFill>
                  <a:srgbClr val="666666">
                    <a:lumMod val="50000"/>
                  </a:srgbClr>
                </a:solidFill>
                <a:latin typeface="微软雅黑" panose="020B0503020204020204" pitchFamily="34" charset="-122"/>
                <a:ea typeface="思源黑体 CN Bold" panose="020B0800000000000000"/>
                <a:cs typeface="Arial" pitchFamily="34" charset="0"/>
                <a:sym typeface="+mn-lt"/>
              </a:rPr>
              <a:t>Istio</a:t>
            </a:r>
            <a:endParaRPr lang="zh-CN" altLang="en-US" sz="700" kern="0" dirty="0">
              <a:solidFill>
                <a:srgbClr val="666666">
                  <a:lumMod val="50000"/>
                </a:srgbClr>
              </a:solidFill>
              <a:latin typeface="微软雅黑" panose="020B0503020204020204" pitchFamily="34" charset="-122"/>
              <a:ea typeface="思源黑体 CN Bold" panose="020B0800000000000000"/>
              <a:cs typeface="Arial" pitchFamily="34" charset="0"/>
              <a:sym typeface="+mn-lt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720200" y="1139615"/>
            <a:ext cx="621031" cy="552410"/>
            <a:chOff x="4829602" y="3282334"/>
            <a:chExt cx="679693" cy="679694"/>
          </a:xfrm>
          <a:solidFill>
            <a:srgbClr val="FFFFFF"/>
          </a:solidFill>
        </p:grpSpPr>
        <p:grpSp>
          <p:nvGrpSpPr>
            <p:cNvPr id="34" name="组合 33"/>
            <p:cNvGrpSpPr/>
            <p:nvPr/>
          </p:nvGrpSpPr>
          <p:grpSpPr>
            <a:xfrm>
              <a:off x="4829602" y="3282334"/>
              <a:ext cx="679693" cy="679694"/>
              <a:chOff x="2789847" y="2543803"/>
              <a:chExt cx="679693" cy="679694"/>
            </a:xfrm>
            <a:grpFill/>
          </p:grpSpPr>
          <p:pic>
            <p:nvPicPr>
              <p:cNvPr id="36" name="Picture 8" descr="I:\2019\55 巴展\蔡光泽——黄理强、何旭峰展岛\云边\0219\2\2c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rgbClr val="FFFFFF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2789847" y="2543803"/>
                <a:ext cx="679693" cy="679694"/>
              </a:xfrm>
              <a:prstGeom prst="rect">
                <a:avLst/>
              </a:prstGeom>
              <a:grpFill/>
            </p:spPr>
          </p:pic>
          <p:sp>
            <p:nvSpPr>
              <p:cNvPr id="37" name="椭圆 36"/>
              <p:cNvSpPr/>
              <p:nvPr/>
            </p:nvSpPr>
            <p:spPr>
              <a:xfrm>
                <a:off x="2828465" y="2582422"/>
                <a:ext cx="602456" cy="602456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399" kern="0">
                  <a:solidFill>
                    <a:srgbClr val="666666"/>
                  </a:solidFill>
                  <a:latin typeface="微软雅黑" panose="020B0503020204020204" pitchFamily="34" charset="-122"/>
                  <a:ea typeface="思源黑体 CN Bold" panose="020B0800000000000000"/>
                </a:endParaRPr>
              </a:p>
            </p:txBody>
          </p:sp>
        </p:grpSp>
        <p:pic>
          <p:nvPicPr>
            <p:cNvPr id="35" name="Picture 2" descr="C:\Users\Administrator\Desktop\未标题-1.png">
              <a:extLst>
                <a:ext uri="{FF2B5EF4-FFF2-40B4-BE49-F238E27FC236}">
                  <a16:creationId xmlns="" xmlns:a16="http://schemas.microsoft.com/office/drawing/2014/main" id="{98CEFBED-4CBD-4AAA-A785-C22C86ED72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5692" y="3431809"/>
              <a:ext cx="392110" cy="333321"/>
            </a:xfrm>
            <a:prstGeom prst="rect">
              <a:avLst/>
            </a:prstGeom>
            <a:grpFill/>
            <a:ln>
              <a:noFill/>
            </a:ln>
            <a:extLst/>
          </p:spPr>
        </p:pic>
      </p:grpSp>
      <p:grpSp>
        <p:nvGrpSpPr>
          <p:cNvPr id="38" name="组合 37"/>
          <p:cNvGrpSpPr/>
          <p:nvPr/>
        </p:nvGrpSpPr>
        <p:grpSpPr>
          <a:xfrm>
            <a:off x="2914820" y="1139615"/>
            <a:ext cx="621031" cy="552410"/>
            <a:chOff x="2789847" y="2543803"/>
            <a:chExt cx="679693" cy="679694"/>
          </a:xfrm>
          <a:solidFill>
            <a:srgbClr val="FFFFFF"/>
          </a:solidFill>
        </p:grpSpPr>
        <p:pic>
          <p:nvPicPr>
            <p:cNvPr id="39" name="Picture 8" descr="I:\2019\55 巴展\蔡光泽——黄理强、何旭峰展岛\云边\0219\2\2c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FFFF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2789847" y="2543803"/>
              <a:ext cx="679693" cy="679694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40" name="椭圆 39"/>
            <p:cNvSpPr/>
            <p:nvPr/>
          </p:nvSpPr>
          <p:spPr>
            <a:xfrm>
              <a:off x="2828465" y="2582422"/>
              <a:ext cx="602456" cy="60245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99" kern="0">
                <a:solidFill>
                  <a:srgbClr val="666666"/>
                </a:solidFill>
                <a:latin typeface="微软雅黑" panose="020B0503020204020204" pitchFamily="34" charset="-122"/>
                <a:ea typeface="思源黑体 CN Bold" panose="020B0800000000000000"/>
              </a:endParaRPr>
            </a:p>
          </p:txBody>
        </p:sp>
      </p:grpSp>
      <p:pic>
        <p:nvPicPr>
          <p:cNvPr id="41" name="图片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4384" y="1245843"/>
            <a:ext cx="431227" cy="339952"/>
          </a:xfrm>
          <a:prstGeom prst="rect">
            <a:avLst/>
          </a:prstGeom>
        </p:spPr>
      </p:pic>
      <p:sp>
        <p:nvSpPr>
          <p:cNvPr id="42" name="文本框 14">
            <a:extLst>
              <a:ext uri="{FF2B5EF4-FFF2-40B4-BE49-F238E27FC236}">
                <a16:creationId xmlns="" xmlns:a16="http://schemas.microsoft.com/office/drawing/2014/main" id="{BEBCF2A3-E5D0-43C2-B872-7671671F0B0C}"/>
              </a:ext>
            </a:extLst>
          </p:cNvPr>
          <p:cNvSpPr txBox="1"/>
          <p:nvPr/>
        </p:nvSpPr>
        <p:spPr>
          <a:xfrm>
            <a:off x="3631507" y="1361064"/>
            <a:ext cx="417578" cy="10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3651">
              <a:defRPr/>
            </a:pPr>
            <a:r>
              <a:rPr lang="en-US" altLang="zh-CN" sz="700" kern="0" dirty="0">
                <a:solidFill>
                  <a:srgbClr val="666666">
                    <a:lumMod val="50000"/>
                  </a:srgbClr>
                </a:solidFill>
                <a:latin typeface="微软雅黑" panose="020B0503020204020204" pitchFamily="34" charset="-122"/>
                <a:ea typeface="思源黑体 CN Bold" panose="020B0800000000000000"/>
                <a:cs typeface="Arial" pitchFamily="34" charset="0"/>
                <a:sym typeface="+mn-lt"/>
              </a:rPr>
              <a:t>linkerd2</a:t>
            </a:r>
            <a:endParaRPr lang="zh-CN" altLang="en-US" sz="700" kern="0" dirty="0">
              <a:solidFill>
                <a:srgbClr val="666666">
                  <a:lumMod val="50000"/>
                </a:srgbClr>
              </a:solidFill>
              <a:latin typeface="微软雅黑" panose="020B0503020204020204" pitchFamily="34" charset="-122"/>
              <a:ea typeface="思源黑体 CN Bold" panose="020B0800000000000000"/>
              <a:cs typeface="Arial" pitchFamily="34" charset="0"/>
              <a:sym typeface="+mn-lt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3937729" y="1850155"/>
            <a:ext cx="632715" cy="548829"/>
            <a:chOff x="2789847" y="2543803"/>
            <a:chExt cx="679693" cy="679694"/>
          </a:xfrm>
          <a:solidFill>
            <a:srgbClr val="FFFFFF"/>
          </a:solidFill>
        </p:grpSpPr>
        <p:pic>
          <p:nvPicPr>
            <p:cNvPr id="44" name="Picture 8" descr="I:\2019\55 巴展\蔡光泽——黄理强、何旭峰展岛\云边\0219\2\2c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FFFF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2789847" y="2543803"/>
              <a:ext cx="679693" cy="679694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45" name="椭圆 44"/>
            <p:cNvSpPr/>
            <p:nvPr/>
          </p:nvSpPr>
          <p:spPr>
            <a:xfrm>
              <a:off x="2828465" y="2582422"/>
              <a:ext cx="602456" cy="60245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399" kern="0">
                <a:solidFill>
                  <a:srgbClr val="666666"/>
                </a:solidFill>
                <a:latin typeface="微软雅黑" panose="020B0503020204020204" pitchFamily="34" charset="-122"/>
                <a:ea typeface="思源黑体 CN Bold" panose="020B0800000000000000"/>
              </a:endParaRPr>
            </a:p>
          </p:txBody>
        </p:sp>
      </p:grpSp>
      <p:sp>
        <p:nvSpPr>
          <p:cNvPr id="46" name="文本框 14">
            <a:extLst>
              <a:ext uri="{FF2B5EF4-FFF2-40B4-BE49-F238E27FC236}">
                <a16:creationId xmlns="" xmlns:a16="http://schemas.microsoft.com/office/drawing/2014/main" id="{BCFD9E76-8E0B-4217-8F43-538429E59EA3}"/>
              </a:ext>
            </a:extLst>
          </p:cNvPr>
          <p:cNvSpPr txBox="1"/>
          <p:nvPr/>
        </p:nvSpPr>
        <p:spPr>
          <a:xfrm>
            <a:off x="3873189" y="2434982"/>
            <a:ext cx="731920" cy="10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3651">
              <a:defRPr/>
            </a:pPr>
            <a:r>
              <a:rPr lang="en-US" altLang="zh-CN" sz="700" kern="0" dirty="0" err="1">
                <a:solidFill>
                  <a:srgbClr val="666666">
                    <a:lumMod val="50000"/>
                  </a:srgbClr>
                </a:solidFill>
                <a:latin typeface="微软雅黑" panose="020B0503020204020204" pitchFamily="34" charset="-122"/>
                <a:ea typeface="思源黑体 CN Bold" panose="020B0800000000000000"/>
                <a:cs typeface="Arial" pitchFamily="34" charset="0"/>
                <a:sym typeface="+mn-lt"/>
              </a:rPr>
              <a:t>grpc</a:t>
            </a:r>
            <a:endParaRPr lang="zh-CN" altLang="en-US" sz="700" kern="0" dirty="0">
              <a:solidFill>
                <a:srgbClr val="666666">
                  <a:lumMod val="50000"/>
                </a:srgbClr>
              </a:solidFill>
              <a:latin typeface="微软雅黑" panose="020B0503020204020204" pitchFamily="34" charset="-122"/>
              <a:ea typeface="思源黑体 CN Bold" panose="020B0800000000000000"/>
              <a:cs typeface="Arial" pitchFamily="34" charset="0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221" y="2054772"/>
            <a:ext cx="392160" cy="156642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893440" y="2877444"/>
            <a:ext cx="4079196" cy="46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业界对现有网格数据面时延底噪的问题已有共识，为解决该问题，发展出了多种技术路线；</a:t>
            </a:r>
            <a:endParaRPr lang="en-US" altLang="zh-CN" sz="1200" dirty="0">
              <a:latin typeface="微软雅黑" panose="020B0503020204020204" pitchFamily="34" charset="-122"/>
              <a:ea typeface="思源黑体 CN Bold" panose="020B0800000000000000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7419" y="3329836"/>
            <a:ext cx="2917341" cy="1151563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1097059" y="4117649"/>
            <a:ext cx="3388281" cy="932714"/>
            <a:chOff x="6942340" y="3066233"/>
            <a:chExt cx="3857346" cy="1179304"/>
          </a:xfrm>
        </p:grpSpPr>
        <p:sp>
          <p:nvSpPr>
            <p:cNvPr id="51" name="圆角矩形 50"/>
            <p:cNvSpPr/>
            <p:nvPr/>
          </p:nvSpPr>
          <p:spPr>
            <a:xfrm>
              <a:off x="6942340" y="3066233"/>
              <a:ext cx="648070" cy="344745"/>
            </a:xfrm>
            <a:prstGeom prst="roundRect">
              <a:avLst/>
            </a:prstGeom>
            <a:solidFill>
              <a:srgbClr val="CEE2F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034">
                <a:defRPr/>
              </a:pPr>
              <a:r>
                <a:rPr lang="en-US" altLang="zh-CN" sz="105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思源黑体 CN Bold" panose="020B0800000000000000"/>
                </a:rPr>
                <a:t>app</a:t>
              </a:r>
              <a:endParaRPr lang="zh-CN" altLang="en-US" sz="1050" kern="0" dirty="0">
                <a:solidFill>
                  <a:prstClr val="black"/>
                </a:solidFill>
                <a:latin typeface="微软雅黑" panose="020B0503020204020204" pitchFamily="34" charset="-122"/>
                <a:ea typeface="思源黑体 CN Bold" panose="020B0800000000000000"/>
              </a:endParaRPr>
            </a:p>
          </p:txBody>
        </p:sp>
        <p:sp>
          <p:nvSpPr>
            <p:cNvPr id="52" name="圆角矩形 51"/>
            <p:cNvSpPr/>
            <p:nvPr/>
          </p:nvSpPr>
          <p:spPr>
            <a:xfrm>
              <a:off x="10151616" y="3075110"/>
              <a:ext cx="648070" cy="344745"/>
            </a:xfrm>
            <a:prstGeom prst="roundRect">
              <a:avLst/>
            </a:prstGeom>
            <a:solidFill>
              <a:srgbClr val="CEE2F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034">
                <a:defRPr/>
              </a:pPr>
              <a:r>
                <a:rPr lang="en-US" altLang="zh-CN" sz="105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思源黑体 CN Bold" panose="020B0800000000000000"/>
                </a:rPr>
                <a:t>app</a:t>
              </a:r>
              <a:endParaRPr lang="zh-CN" altLang="en-US" sz="1050" kern="0" dirty="0">
                <a:solidFill>
                  <a:prstClr val="black"/>
                </a:solidFill>
                <a:latin typeface="微软雅黑" panose="020B0503020204020204" pitchFamily="34" charset="-122"/>
                <a:ea typeface="思源黑体 CN Bold" panose="020B0800000000000000"/>
              </a:endParaRPr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8034291" y="3478299"/>
              <a:ext cx="1509204" cy="722789"/>
            </a:xfrm>
            <a:prstGeom prst="roundRect">
              <a:avLst/>
            </a:prstGeom>
            <a:solidFill>
              <a:srgbClr val="FFD966"/>
            </a:solidFill>
            <a:ln w="12700" cap="flat" cmpd="sng" algn="ctr">
              <a:solidFill>
                <a:sysClr val="window" lastClr="FFFFFF">
                  <a:lumMod val="75000"/>
                </a:sysClr>
              </a:solidFill>
              <a:prstDash val="dash"/>
              <a:miter lim="800000"/>
            </a:ln>
            <a:effectLst/>
          </p:spPr>
          <p:txBody>
            <a:bodyPr rtlCol="0" anchor="b"/>
            <a:lstStyle/>
            <a:p>
              <a:pPr algn="ctr" defTabSz="914034">
                <a:defRPr/>
              </a:pPr>
              <a:r>
                <a:rPr lang="en-US" altLang="zh-CN" sz="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思源黑体 CN Bold" panose="020B0800000000000000"/>
                </a:rPr>
                <a:t>cilium</a:t>
              </a:r>
              <a:endParaRPr lang="zh-CN" altLang="en-US" sz="800" kern="0" dirty="0">
                <a:solidFill>
                  <a:prstClr val="black"/>
                </a:solidFill>
                <a:latin typeface="微软雅黑" panose="020B0503020204020204" pitchFamily="34" charset="-122"/>
                <a:ea typeface="思源黑体 CN Bold" panose="020B0800000000000000"/>
              </a:endParaRPr>
            </a:p>
          </p:txBody>
        </p: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52722" y="3708099"/>
              <a:ext cx="295969" cy="270233"/>
            </a:xfrm>
            <a:prstGeom prst="rect">
              <a:avLst/>
            </a:prstGeom>
          </p:spPr>
        </p:pic>
        <p:grpSp>
          <p:nvGrpSpPr>
            <p:cNvPr id="55" name="组合 54"/>
            <p:cNvGrpSpPr/>
            <p:nvPr/>
          </p:nvGrpSpPr>
          <p:grpSpPr>
            <a:xfrm>
              <a:off x="9006396" y="3608546"/>
              <a:ext cx="479394" cy="344745"/>
              <a:chOff x="3089429" y="2522742"/>
              <a:chExt cx="479394" cy="344745"/>
            </a:xfrm>
          </p:grpSpPr>
          <p:sp>
            <p:nvSpPr>
              <p:cNvPr id="61" name="圆角矩形 60"/>
              <p:cNvSpPr/>
              <p:nvPr/>
            </p:nvSpPr>
            <p:spPr>
              <a:xfrm>
                <a:off x="3089429" y="2522742"/>
                <a:ext cx="479394" cy="344745"/>
              </a:xfrm>
              <a:prstGeom prst="roundRect">
                <a:avLst/>
              </a:prstGeom>
              <a:solidFill>
                <a:srgbClr val="EAD1D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b"/>
              <a:lstStyle/>
              <a:p>
                <a:pPr algn="ctr" defTabSz="914034">
                  <a:defRPr/>
                </a:pPr>
                <a:r>
                  <a:rPr lang="en-US" altLang="zh-CN" sz="5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思源黑体 CN Bold" panose="020B0800000000000000"/>
                  </a:rPr>
                  <a:t>envoy</a:t>
                </a:r>
                <a:endParaRPr lang="zh-CN" altLang="en-US" sz="5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思源黑体 CN Bold" panose="020B0800000000000000"/>
                </a:endParaRPr>
              </a:p>
            </p:txBody>
          </p:sp>
          <p:pic>
            <p:nvPicPr>
              <p:cNvPr id="62" name="图片 6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60450" y="2549650"/>
                <a:ext cx="323850" cy="180975"/>
              </a:xfrm>
              <a:prstGeom prst="rect">
                <a:avLst/>
              </a:prstGeom>
            </p:spPr>
          </p:pic>
        </p:grpSp>
        <p:cxnSp>
          <p:nvCxnSpPr>
            <p:cNvPr id="56" name="肘形连接符 55"/>
            <p:cNvCxnSpPr>
              <a:stCxn id="51" idx="2"/>
              <a:endCxn id="53" idx="1"/>
            </p:cNvCxnSpPr>
            <p:nvPr/>
          </p:nvCxnSpPr>
          <p:spPr>
            <a:xfrm rot="16200000" flipH="1">
              <a:off x="7435975" y="3241378"/>
              <a:ext cx="428716" cy="767916"/>
            </a:xfrm>
            <a:prstGeom prst="bentConnector2">
              <a:avLst/>
            </a:prstGeom>
            <a:noFill/>
            <a:ln w="19050" cap="rnd" cmpd="sng" algn="ctr">
              <a:solidFill>
                <a:sysClr val="window" lastClr="FFFFFF">
                  <a:lumMod val="75000"/>
                </a:sysClr>
              </a:solidFill>
              <a:prstDash val="solid"/>
              <a:round/>
              <a:tailEnd type="triangle"/>
            </a:ln>
            <a:effectLst/>
          </p:spPr>
        </p:cxnSp>
        <p:cxnSp>
          <p:nvCxnSpPr>
            <p:cNvPr id="57" name="肘形连接符 56"/>
            <p:cNvCxnSpPr>
              <a:stCxn id="53" idx="3"/>
              <a:endCxn id="52" idx="2"/>
            </p:cNvCxnSpPr>
            <p:nvPr/>
          </p:nvCxnSpPr>
          <p:spPr>
            <a:xfrm flipV="1">
              <a:off x="9543495" y="3419855"/>
              <a:ext cx="932156" cy="419839"/>
            </a:xfrm>
            <a:prstGeom prst="bentConnector2">
              <a:avLst/>
            </a:prstGeom>
            <a:noFill/>
            <a:ln w="19050" cap="rnd" cmpd="sng" algn="ctr">
              <a:solidFill>
                <a:sysClr val="window" lastClr="FFFFFF">
                  <a:lumMod val="75000"/>
                </a:sysClr>
              </a:solidFill>
              <a:prstDash val="solid"/>
              <a:round/>
              <a:tailEnd type="triangle"/>
            </a:ln>
            <a:effectLst/>
          </p:spPr>
        </p:cxnSp>
        <p:grpSp>
          <p:nvGrpSpPr>
            <p:cNvPr id="58" name="组合 57"/>
            <p:cNvGrpSpPr/>
            <p:nvPr/>
          </p:nvGrpSpPr>
          <p:grpSpPr>
            <a:xfrm>
              <a:off x="9037282" y="4011232"/>
              <a:ext cx="727969" cy="234305"/>
              <a:chOff x="3373513" y="3263558"/>
              <a:chExt cx="727969" cy="234305"/>
            </a:xfrm>
          </p:grpSpPr>
          <p:sp>
            <p:nvSpPr>
              <p:cNvPr id="59" name="圆角矩形 58"/>
              <p:cNvSpPr/>
              <p:nvPr/>
            </p:nvSpPr>
            <p:spPr>
              <a:xfrm>
                <a:off x="3373513" y="3263558"/>
                <a:ext cx="727969" cy="234305"/>
              </a:xfrm>
              <a:prstGeom prst="roundRect">
                <a:avLst/>
              </a:prstGeom>
              <a:solidFill>
                <a:srgbClr val="FFE59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b"/>
              <a:lstStyle/>
              <a:p>
                <a:pPr algn="r" defTabSz="914034">
                  <a:defRPr/>
                </a:pPr>
                <a:endParaRPr lang="en-US" altLang="zh-CN" sz="9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思源黑体 CN Bold" panose="020B0800000000000000"/>
                </a:endParaRPr>
              </a:p>
              <a:p>
                <a:pPr algn="r" defTabSz="914034">
                  <a:defRPr/>
                </a:pPr>
                <a:r>
                  <a:rPr lang="en-US" altLang="zh-CN" sz="900" kern="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思源黑体 CN Bold" panose="020B0800000000000000"/>
                  </a:rPr>
                  <a:t>ebpf</a:t>
                </a:r>
                <a:endParaRPr lang="zh-CN" altLang="en-US" sz="9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思源黑体 CN Bold" panose="020B0800000000000000"/>
                </a:endParaRPr>
              </a:p>
            </p:txBody>
          </p:sp>
          <p:pic>
            <p:nvPicPr>
              <p:cNvPr id="60" name="图片 59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45183" y="3272436"/>
                <a:ext cx="167843" cy="192526"/>
              </a:xfrm>
              <a:prstGeom prst="rect">
                <a:avLst/>
              </a:prstGeom>
            </p:spPr>
          </p:pic>
        </p:grpSp>
      </p:grpSp>
      <p:sp>
        <p:nvSpPr>
          <p:cNvPr id="63" name="文本框 62"/>
          <p:cNvSpPr txBox="1"/>
          <p:nvPr/>
        </p:nvSpPr>
        <p:spPr>
          <a:xfrm>
            <a:off x="885363" y="3510629"/>
            <a:ext cx="4183542" cy="46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思源黑体 CN Bold" panose="020B0800000000000000"/>
              </a:rPr>
              <a:t>路线</a:t>
            </a:r>
            <a:r>
              <a:rPr lang="en-US" altLang="zh-CN" sz="1200" b="1" dirty="0">
                <a:latin typeface="微软雅黑" panose="020B0503020204020204" pitchFamily="34" charset="-122"/>
                <a:ea typeface="思源黑体 CN Bold" panose="020B0800000000000000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思源黑体 CN Bold" panose="020B0800000000000000"/>
              </a:rPr>
              <a:t>：</a:t>
            </a:r>
            <a:r>
              <a:rPr lang="en-US" altLang="zh-CN" sz="1200" b="1" dirty="0">
                <a:latin typeface="微软雅黑" panose="020B0503020204020204" pitchFamily="34" charset="-122"/>
                <a:ea typeface="思源黑体 CN Bold" panose="020B0800000000000000"/>
              </a:rPr>
              <a:t>cilium mesh</a:t>
            </a:r>
          </a:p>
          <a:p>
            <a:pPr marL="285636" indent="-285636">
              <a:buFont typeface="Arial" panose="020B0604020202020204" pitchFamily="34" charset="0"/>
              <a:buChar char="•"/>
            </a:pPr>
            <a:r>
              <a:rPr lang="en-US" altLang="zh-CN" sz="1200" dirty="0" err="1">
                <a:latin typeface="微软雅黑" panose="020B0503020204020204" pitchFamily="34" charset="-122"/>
                <a:ea typeface="思源黑体 CN Bold" panose="020B0800000000000000"/>
              </a:rPr>
              <a:t>ebpf</a:t>
            </a:r>
            <a:r>
              <a:rPr lang="en-US" altLang="zh-CN" sz="1200" dirty="0">
                <a:latin typeface="微软雅黑" panose="020B0503020204020204" pitchFamily="34" charset="-122"/>
                <a:ea typeface="思源黑体 CN Bold" panose="020B0800000000000000"/>
              </a:rPr>
              <a:t> + envoy</a:t>
            </a:r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实现高性能</a:t>
            </a:r>
            <a:r>
              <a:rPr lang="en-US" altLang="zh-CN" sz="1200" dirty="0" err="1">
                <a:latin typeface="微软雅黑" panose="020B0503020204020204" pitchFamily="34" charset="-122"/>
                <a:ea typeface="思源黑体 CN Bold" panose="020B0800000000000000"/>
              </a:rPr>
              <a:t>sidecarless</a:t>
            </a:r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网格数据面</a:t>
            </a:r>
            <a:endParaRPr lang="en-US" altLang="zh-CN" sz="1200" dirty="0">
              <a:latin typeface="微软雅黑" panose="020B0503020204020204" pitchFamily="34" charset="-122"/>
              <a:ea typeface="思源黑体 CN Bold" panose="020B0800000000000000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885363" y="5071724"/>
            <a:ext cx="4087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思源黑体 CN Bold" panose="020B0800000000000000"/>
              </a:rPr>
              <a:t>观点：</a:t>
            </a:r>
            <a:endParaRPr lang="en-US" altLang="zh-CN" sz="1200" b="1" dirty="0">
              <a:latin typeface="微软雅黑" panose="020B0503020204020204" pitchFamily="34" charset="-122"/>
              <a:ea typeface="思源黑体 CN Bold" panose="020B0800000000000000"/>
            </a:endParaRPr>
          </a:p>
          <a:p>
            <a:pPr marL="285636" indent="-285636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思源黑体 CN Bold" panose="020B0800000000000000"/>
              </a:rPr>
              <a:t>L7</a:t>
            </a:r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治理能力通过集成</a:t>
            </a:r>
            <a:r>
              <a:rPr lang="en-US" altLang="zh-CN" sz="1200" dirty="0">
                <a:latin typeface="微软雅黑" panose="020B0503020204020204" pitchFamily="34" charset="-122"/>
                <a:ea typeface="思源黑体 CN Bold" panose="020B0800000000000000"/>
              </a:rPr>
              <a:t>envoy</a:t>
            </a:r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实现，本质上是</a:t>
            </a:r>
            <a:r>
              <a:rPr lang="en-US" altLang="zh-CN" sz="1200" dirty="0">
                <a:latin typeface="微软雅黑" panose="020B0503020204020204" pitchFamily="34" charset="-122"/>
                <a:ea typeface="思源黑体 CN Bold" panose="020B0800000000000000"/>
              </a:rPr>
              <a:t>per-node</a:t>
            </a:r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模式，需要解决治理的故障隔离问题；</a:t>
            </a:r>
          </a:p>
          <a:p>
            <a:pPr marL="285636" indent="-285636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思源黑体 CN Bold" panose="020B0800000000000000"/>
              </a:rPr>
              <a:t>cilium</a:t>
            </a:r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融合了</a:t>
            </a:r>
            <a:r>
              <a:rPr lang="en-US" altLang="zh-CN" sz="1200" dirty="0" err="1">
                <a:latin typeface="微软雅黑" panose="020B0503020204020204" pitchFamily="34" charset="-122"/>
                <a:ea typeface="思源黑体 CN Bold" panose="020B0800000000000000"/>
              </a:rPr>
              <a:t>cni</a:t>
            </a:r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、</a:t>
            </a:r>
            <a:r>
              <a:rPr lang="en-US" altLang="zh-CN" sz="1200" dirty="0">
                <a:latin typeface="微软雅黑" panose="020B0503020204020204" pitchFamily="34" charset="-122"/>
                <a:ea typeface="思源黑体 CN Bold" panose="020B0800000000000000"/>
              </a:rPr>
              <a:t>mesh</a:t>
            </a:r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等完整功能，略显厚重；</a:t>
            </a: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7417" y="1568954"/>
            <a:ext cx="1892184" cy="1258172"/>
          </a:xfrm>
          <a:prstGeom prst="rect">
            <a:avLst/>
          </a:prstGeom>
        </p:spPr>
      </p:pic>
      <p:sp>
        <p:nvSpPr>
          <p:cNvPr id="66" name="文本框 65"/>
          <p:cNvSpPr txBox="1"/>
          <p:nvPr/>
        </p:nvSpPr>
        <p:spPr>
          <a:xfrm>
            <a:off x="5737418" y="2888123"/>
            <a:ext cx="4522991" cy="46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思源黑体 CN Bold" panose="020B0800000000000000"/>
              </a:rPr>
              <a:t>路线</a:t>
            </a:r>
            <a:r>
              <a:rPr lang="en-US" altLang="zh-CN" sz="1200" b="1" dirty="0">
                <a:latin typeface="微软雅黑" panose="020B0503020204020204" pitchFamily="34" charset="-122"/>
                <a:ea typeface="思源黑体 CN Bold" panose="020B0800000000000000"/>
              </a:rPr>
              <a:t>3</a:t>
            </a:r>
            <a:r>
              <a:rPr lang="zh-CN" altLang="en-US" sz="1200" b="1" dirty="0">
                <a:latin typeface="微软雅黑" panose="020B0503020204020204" pitchFamily="34" charset="-122"/>
                <a:ea typeface="思源黑体 CN Bold" panose="020B0800000000000000"/>
              </a:rPr>
              <a:t>：</a:t>
            </a:r>
            <a:r>
              <a:rPr lang="en-US" altLang="zh-CN" sz="1200" b="1" dirty="0" err="1">
                <a:latin typeface="微软雅黑" panose="020B0503020204020204" pitchFamily="34" charset="-122"/>
                <a:ea typeface="思源黑体 CN Bold" panose="020B0800000000000000"/>
              </a:rPr>
              <a:t>gRPC</a:t>
            </a:r>
            <a:r>
              <a:rPr lang="en-US" altLang="zh-CN" sz="1200" b="1" dirty="0">
                <a:latin typeface="微软雅黑" panose="020B0503020204020204" pitchFamily="34" charset="-122"/>
                <a:ea typeface="思源黑体 CN Bold" panose="020B0800000000000000"/>
              </a:rPr>
              <a:t> </a:t>
            </a:r>
            <a:r>
              <a:rPr lang="en-US" altLang="zh-CN" sz="1200" b="1" dirty="0" err="1">
                <a:latin typeface="微软雅黑" panose="020B0503020204020204" pitchFamily="34" charset="-122"/>
                <a:ea typeface="思源黑体 CN Bold" panose="020B0800000000000000"/>
              </a:rPr>
              <a:t>Proxyless</a:t>
            </a:r>
            <a:r>
              <a:rPr lang="en-US" altLang="zh-CN" sz="1200" b="1" dirty="0">
                <a:latin typeface="微软雅黑" panose="020B0503020204020204" pitchFamily="34" charset="-122"/>
                <a:ea typeface="思源黑体 CN Bold" panose="020B0800000000000000"/>
              </a:rPr>
              <a:t> service Mesh</a:t>
            </a:r>
          </a:p>
          <a:p>
            <a:pPr marL="285636" indent="-285636">
              <a:buFont typeface="Arial" panose="020B0604020202020204" pitchFamily="34" charset="0"/>
              <a:buChar char="•"/>
            </a:pPr>
            <a:r>
              <a:rPr lang="en-US" altLang="zh-CN" sz="1200" dirty="0" err="1">
                <a:latin typeface="微软雅黑" panose="020B0503020204020204" pitchFamily="34" charset="-122"/>
                <a:ea typeface="思源黑体 CN Bold" panose="020B0800000000000000"/>
              </a:rPr>
              <a:t>gRPC</a:t>
            </a:r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原生支持</a:t>
            </a:r>
            <a:r>
              <a:rPr lang="en-US" altLang="zh-CN" sz="1200" dirty="0" err="1">
                <a:latin typeface="微软雅黑" panose="020B0503020204020204" pitchFamily="34" charset="-122"/>
                <a:ea typeface="思源黑体 CN Bold" panose="020B0800000000000000"/>
              </a:rPr>
              <a:t>xds</a:t>
            </a:r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协议，实现网格能力</a:t>
            </a:r>
            <a:endParaRPr lang="en-US" altLang="zh-CN" sz="1200" dirty="0">
              <a:latin typeface="微软雅黑" panose="020B0503020204020204" pitchFamily="34" charset="-122"/>
              <a:ea typeface="思源黑体 CN Bold" panose="020B080000000000000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737418" y="4525749"/>
            <a:ext cx="4522991" cy="46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err="1">
                <a:latin typeface="微软雅黑" panose="020B0503020204020204" pitchFamily="34" charset="-122"/>
                <a:ea typeface="思源黑体 CN Bold" panose="020B0800000000000000"/>
              </a:rPr>
              <a:t>istio</a:t>
            </a:r>
            <a:r>
              <a:rPr lang="zh-CN" altLang="en-US" sz="1200" b="1" dirty="0">
                <a:latin typeface="微软雅黑" panose="020B0503020204020204" pitchFamily="34" charset="-122"/>
                <a:ea typeface="思源黑体 CN Bold" panose="020B0800000000000000"/>
              </a:rPr>
              <a:t>新模式：</a:t>
            </a:r>
            <a:r>
              <a:rPr lang="en-US" altLang="zh-CN" sz="1200" b="1" dirty="0">
                <a:latin typeface="微软雅黑" panose="020B0503020204020204" pitchFamily="34" charset="-122"/>
                <a:ea typeface="思源黑体 CN Bold" panose="020B0800000000000000"/>
              </a:rPr>
              <a:t>ambient mesh</a:t>
            </a:r>
          </a:p>
          <a:p>
            <a:pPr marL="285636" indent="-285636">
              <a:buFont typeface="Arial" panose="020B0604020202020204" pitchFamily="34" charset="0"/>
              <a:buChar char="•"/>
            </a:pPr>
            <a:r>
              <a:rPr lang="en-US" altLang="zh-CN" sz="1200" dirty="0" err="1">
                <a:latin typeface="微软雅黑" panose="020B0503020204020204" pitchFamily="34" charset="-122"/>
                <a:ea typeface="思源黑体 CN Bold" panose="020B0800000000000000"/>
              </a:rPr>
              <a:t>ztunnel</a:t>
            </a:r>
            <a:r>
              <a:rPr lang="en-US" altLang="zh-CN" sz="1200" dirty="0">
                <a:latin typeface="微软雅黑" panose="020B0503020204020204" pitchFamily="34" charset="-122"/>
                <a:ea typeface="思源黑体 CN Bold" panose="020B0800000000000000"/>
              </a:rPr>
              <a:t> + waypoint proxy</a:t>
            </a:r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，按需部署网格</a:t>
            </a:r>
            <a:r>
              <a:rPr lang="en-US" altLang="zh-CN" sz="1200" dirty="0">
                <a:latin typeface="微软雅黑" panose="020B0503020204020204" pitchFamily="34" charset="-122"/>
                <a:ea typeface="思源黑体 CN Bold" panose="020B0800000000000000"/>
              </a:rPr>
              <a:t>L7</a:t>
            </a:r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治理能力</a:t>
            </a:r>
            <a:endParaRPr lang="en-US" altLang="zh-CN" sz="1200" dirty="0">
              <a:latin typeface="微软雅黑" panose="020B0503020204020204" pitchFamily="34" charset="-122"/>
              <a:ea typeface="思源黑体 CN Bold" panose="020B080000000000000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8796576" y="1799778"/>
            <a:ext cx="2342464" cy="830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思源黑体 CN Bold" panose="020B0800000000000000"/>
              </a:rPr>
              <a:t>观点：</a:t>
            </a:r>
            <a:endParaRPr lang="en-US" altLang="zh-CN" sz="1200" b="1" dirty="0">
              <a:latin typeface="微软雅黑" panose="020B0503020204020204" pitchFamily="34" charset="-122"/>
              <a:ea typeface="思源黑体 CN Bold" panose="020B0800000000000000"/>
            </a:endParaRPr>
          </a:p>
          <a:p>
            <a:pPr marL="285636" indent="-285636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缺乏断路器</a:t>
            </a:r>
            <a:r>
              <a:rPr lang="en-US" altLang="zh-CN" sz="1200" dirty="0">
                <a:latin typeface="微软雅黑" panose="020B0503020204020204" pitchFamily="34" charset="-122"/>
                <a:ea typeface="思源黑体 CN Bold" panose="020B0800000000000000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故障注入等高级治理能力</a:t>
            </a:r>
            <a:endParaRPr lang="en-US" altLang="zh-CN" sz="1200" dirty="0">
              <a:latin typeface="微软雅黑" panose="020B0503020204020204" pitchFamily="34" charset="-122"/>
              <a:ea typeface="思源黑体 CN Bold" panose="020B0800000000000000"/>
            </a:endParaRPr>
          </a:p>
          <a:p>
            <a:pPr marL="285636" indent="-285636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时延底噪问题仍然存在</a:t>
            </a:r>
            <a:endParaRPr lang="en-US" altLang="zh-CN" sz="1200" dirty="0">
              <a:latin typeface="微软雅黑" panose="020B0503020204020204" pitchFamily="34" charset="-122"/>
              <a:ea typeface="思源黑体 CN Bold" panose="020B080000000000000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8796576" y="3327491"/>
            <a:ext cx="2342464" cy="1015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思源黑体 CN Bold" panose="020B0800000000000000"/>
              </a:rPr>
              <a:t>观点：</a:t>
            </a:r>
            <a:endParaRPr lang="en-US" altLang="zh-CN" sz="1200" b="1" dirty="0">
              <a:latin typeface="微软雅黑" panose="020B0503020204020204" pitchFamily="34" charset="-122"/>
              <a:ea typeface="思源黑体 CN Bold" panose="020B0800000000000000"/>
            </a:endParaRPr>
          </a:p>
          <a:p>
            <a:pPr marL="285636" indent="-285636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架构上退回到耦合模式，选择该网格方案就需要面对业务耦合、接口绑定、升级耦合、故障半径扩大等问题</a:t>
            </a:r>
            <a:endParaRPr lang="en-US" altLang="zh-CN" sz="1200" dirty="0">
              <a:latin typeface="微软雅黑" panose="020B0503020204020204" pitchFamily="34" charset="-122"/>
              <a:ea typeface="思源黑体 CN Bold" panose="020B080000000000000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8796576" y="4984629"/>
            <a:ext cx="2342464" cy="1015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思源黑体 CN Bold" panose="020B0800000000000000"/>
              </a:rPr>
              <a:t>观点：</a:t>
            </a:r>
            <a:endParaRPr lang="en-US" altLang="zh-CN" sz="1200" b="1" dirty="0">
              <a:latin typeface="微软雅黑" panose="020B0503020204020204" pitchFamily="34" charset="-122"/>
              <a:ea typeface="思源黑体 CN Bold" panose="020B0800000000000000"/>
            </a:endParaRPr>
          </a:p>
          <a:p>
            <a:pPr marL="285636" indent="-285636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思源黑体 CN Bold" panose="020B0800000000000000"/>
              </a:rPr>
              <a:t>L7</a:t>
            </a:r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治理场景下时延底噪反而增加，且同时支持</a:t>
            </a:r>
            <a:r>
              <a:rPr lang="en-US" altLang="zh-CN" sz="1200" dirty="0">
                <a:latin typeface="微软雅黑" panose="020B0503020204020204" pitchFamily="34" charset="-122"/>
                <a:ea typeface="思源黑体 CN Bold" panose="020B0800000000000000"/>
              </a:rPr>
              <a:t>sidecar</a:t>
            </a:r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模式，使得控制面</a:t>
            </a:r>
            <a:r>
              <a:rPr lang="en-US" altLang="zh-CN" sz="1200" dirty="0">
                <a:latin typeface="微软雅黑" panose="020B0503020204020204" pitchFamily="34" charset="-122"/>
                <a:ea typeface="思源黑体 CN Bold" panose="020B0800000000000000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思源黑体 CN Bold" panose="020B0800000000000000"/>
              </a:rPr>
              <a:t>运维变得更复杂</a:t>
            </a: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7417" y="5037477"/>
            <a:ext cx="2953082" cy="8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1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868651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性能分析 </a:t>
            </a:r>
            <a:r>
              <a:rPr lang="en-US" altLang="zh-CN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&amp; </a:t>
            </a:r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我们的思考</a:t>
            </a:r>
          </a:p>
        </p:txBody>
      </p:sp>
      <p:sp>
        <p:nvSpPr>
          <p:cNvPr id="260" name="矩形 259">
            <a:extLst>
              <a:ext uri="{FF2B5EF4-FFF2-40B4-BE49-F238E27FC236}">
                <a16:creationId xmlns="" xmlns:a16="http://schemas.microsoft.com/office/drawing/2014/main" id="{2B8347E0-70A9-4D79-8876-1F530B0D451E}"/>
              </a:ext>
            </a:extLst>
          </p:cNvPr>
          <p:cNvSpPr/>
          <p:nvPr/>
        </p:nvSpPr>
        <p:spPr>
          <a:xfrm>
            <a:off x="8111693" y="5797701"/>
            <a:ext cx="3055566" cy="479740"/>
          </a:xfrm>
          <a:prstGeom prst="rect">
            <a:avLst/>
          </a:prstGeom>
        </p:spPr>
        <p:txBody>
          <a:bodyPr lIns="121828" tIns="60914" rIns="121828" bIns="60914"/>
          <a:lstStyle/>
          <a:p>
            <a:pPr defTabSz="1218468">
              <a:lnSpc>
                <a:spcPct val="90000"/>
              </a:lnSpc>
              <a:spcBef>
                <a:spcPct val="0"/>
              </a:spcBef>
            </a:pPr>
            <a:endParaRPr lang="en-US" altLang="zh-CN" sz="1598" b="1" dirty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8602" y="5754266"/>
            <a:ext cx="51125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网格耗时分布可以看出：</a:t>
            </a:r>
            <a:r>
              <a:rPr lang="en-US" altLang="zh-CN" sz="11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sidecar</a:t>
            </a:r>
            <a:r>
              <a:rPr lang="zh-CN" altLang="en-US" sz="11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架构引入大量时延开销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，流量编排只占网格开销的</a:t>
            </a:r>
            <a:r>
              <a:rPr lang="en-US" altLang="zh-CN" sz="11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，大部分开销在数据拷贝、多出两次的建链通信、上下文切换调度等。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9129" y="1192479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性能分析：</a:t>
            </a:r>
          </a:p>
        </p:txBody>
      </p:sp>
      <p:sp>
        <p:nvSpPr>
          <p:cNvPr id="7" name="矩形 6"/>
          <p:cNvSpPr/>
          <p:nvPr/>
        </p:nvSpPr>
        <p:spPr>
          <a:xfrm>
            <a:off x="1150162" y="2168952"/>
            <a:ext cx="84498" cy="400048"/>
          </a:xfrm>
          <a:prstGeom prst="rect">
            <a:avLst/>
          </a:prstGeom>
          <a:solidFill>
            <a:srgbClr val="E6F4ED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34660" y="2479235"/>
            <a:ext cx="358690" cy="897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27158" y="2153206"/>
            <a:ext cx="83553" cy="415794"/>
          </a:xfrm>
          <a:prstGeom prst="rect">
            <a:avLst/>
          </a:prstGeom>
          <a:solidFill>
            <a:srgbClr val="E6F4ED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47249" y="2159272"/>
            <a:ext cx="85143" cy="409728"/>
          </a:xfrm>
          <a:prstGeom prst="rect">
            <a:avLst/>
          </a:prstGeom>
          <a:solidFill>
            <a:srgbClr val="E6F4ED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432393" y="2479235"/>
            <a:ext cx="364651" cy="897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27257" y="2153206"/>
            <a:ext cx="84955" cy="415794"/>
          </a:xfrm>
          <a:prstGeom prst="rect">
            <a:avLst/>
          </a:prstGeom>
          <a:solidFill>
            <a:srgbClr val="E6F4ED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026602" y="2049308"/>
            <a:ext cx="362558" cy="10784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389160" y="2051430"/>
            <a:ext cx="237634" cy="1078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544889" y="2153207"/>
            <a:ext cx="81904" cy="408242"/>
          </a:xfrm>
          <a:prstGeom prst="rect">
            <a:avLst/>
          </a:prstGeom>
          <a:solidFill>
            <a:srgbClr val="E6F4ED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26794" y="2475387"/>
            <a:ext cx="366476" cy="832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225243" y="2159272"/>
            <a:ext cx="81907" cy="400788"/>
          </a:xfrm>
          <a:prstGeom prst="rect">
            <a:avLst/>
          </a:prstGeom>
          <a:solidFill>
            <a:srgbClr val="E6F4ED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35388" y="1909812"/>
            <a:ext cx="515507" cy="2591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sz="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zh-CN" altLang="en-US" sz="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827158" y="1792290"/>
            <a:ext cx="605234" cy="2591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sidecar</a:t>
            </a:r>
            <a:endParaRPr lang="zh-CN" altLang="en-US" sz="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026602" y="1792290"/>
            <a:ext cx="600192" cy="2591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sidecar</a:t>
            </a:r>
            <a:endParaRPr lang="zh-CN" altLang="en-US" sz="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008100" y="1903119"/>
            <a:ext cx="515507" cy="2591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sz="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647251" y="2345165"/>
            <a:ext cx="4013456" cy="0"/>
          </a:xfrm>
          <a:prstGeom prst="line">
            <a:avLst/>
          </a:prstGeom>
          <a:solidFill>
            <a:srgbClr val="E6F4ED"/>
          </a:solidFill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文本框 22"/>
          <p:cNvSpPr txBox="1"/>
          <p:nvPr/>
        </p:nvSpPr>
        <p:spPr>
          <a:xfrm>
            <a:off x="4351942" y="2329575"/>
            <a:ext cx="4539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内核态</a:t>
            </a:r>
          </a:p>
        </p:txBody>
      </p:sp>
      <p:sp>
        <p:nvSpPr>
          <p:cNvPr id="24" name="矩形 23"/>
          <p:cNvSpPr/>
          <p:nvPr/>
        </p:nvSpPr>
        <p:spPr>
          <a:xfrm>
            <a:off x="479130" y="2717741"/>
            <a:ext cx="155823" cy="49052"/>
          </a:xfrm>
          <a:prstGeom prst="rect">
            <a:avLst/>
          </a:prstGeom>
          <a:solidFill>
            <a:srgbClr val="E6F4ED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63709" y="2642240"/>
            <a:ext cx="92204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700" dirty="0"/>
              <a:t>上下文切换 </a:t>
            </a:r>
            <a:r>
              <a:rPr lang="en-US" altLang="zh-CN" sz="700" dirty="0"/>
              <a:t>– 25%</a:t>
            </a:r>
            <a:endParaRPr lang="zh-CN" altLang="en-US" sz="700" dirty="0"/>
          </a:p>
        </p:txBody>
      </p:sp>
      <p:sp>
        <p:nvSpPr>
          <p:cNvPr id="26" name="矩形 25"/>
          <p:cNvSpPr/>
          <p:nvPr/>
        </p:nvSpPr>
        <p:spPr>
          <a:xfrm>
            <a:off x="1513724" y="2717741"/>
            <a:ext cx="155823" cy="49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598303" y="2642240"/>
            <a:ext cx="7425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700" dirty="0"/>
              <a:t>协议栈 </a:t>
            </a:r>
            <a:r>
              <a:rPr lang="en-US" altLang="zh-CN" sz="700" dirty="0"/>
              <a:t>– 40%</a:t>
            </a:r>
            <a:endParaRPr lang="zh-CN" altLang="en-US" sz="700" dirty="0"/>
          </a:p>
        </p:txBody>
      </p:sp>
      <p:sp>
        <p:nvSpPr>
          <p:cNvPr id="28" name="矩形 27"/>
          <p:cNvSpPr/>
          <p:nvPr/>
        </p:nvSpPr>
        <p:spPr>
          <a:xfrm>
            <a:off x="2358204" y="2717741"/>
            <a:ext cx="155823" cy="490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441177" y="2642240"/>
            <a:ext cx="99418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700" dirty="0" err="1"/>
              <a:t>Iptables</a:t>
            </a:r>
            <a:r>
              <a:rPr lang="zh-CN" altLang="en-US" sz="700" dirty="0"/>
              <a:t>规则 </a:t>
            </a:r>
            <a:r>
              <a:rPr lang="en-US" altLang="zh-CN" sz="700" dirty="0"/>
              <a:t>– 10%</a:t>
            </a:r>
            <a:endParaRPr lang="zh-CN" altLang="en-US" sz="700" dirty="0"/>
          </a:p>
        </p:txBody>
      </p:sp>
      <p:sp>
        <p:nvSpPr>
          <p:cNvPr id="30" name="矩形 29"/>
          <p:cNvSpPr/>
          <p:nvPr/>
        </p:nvSpPr>
        <p:spPr>
          <a:xfrm>
            <a:off x="3434990" y="2717741"/>
            <a:ext cx="155823" cy="4905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538366" y="2642240"/>
            <a:ext cx="113524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700" dirty="0"/>
              <a:t>sidecar</a:t>
            </a:r>
            <a:r>
              <a:rPr lang="zh-CN" altLang="en-US" sz="700" dirty="0"/>
              <a:t>流量劫持 </a:t>
            </a:r>
            <a:r>
              <a:rPr lang="en-US" altLang="zh-CN" sz="700" dirty="0"/>
              <a:t>– 15%</a:t>
            </a:r>
            <a:endParaRPr lang="zh-CN" altLang="en-US" sz="700" dirty="0"/>
          </a:p>
        </p:txBody>
      </p:sp>
      <p:sp>
        <p:nvSpPr>
          <p:cNvPr id="32" name="矩形 31"/>
          <p:cNvSpPr/>
          <p:nvPr/>
        </p:nvSpPr>
        <p:spPr>
          <a:xfrm>
            <a:off x="4661120" y="2717741"/>
            <a:ext cx="155823" cy="4905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784283" y="2642240"/>
            <a:ext cx="83227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700" dirty="0"/>
              <a:t>流量治理 </a:t>
            </a:r>
            <a:r>
              <a:rPr lang="en-US" altLang="zh-CN" sz="700" dirty="0"/>
              <a:t>– 10%</a:t>
            </a:r>
            <a:endParaRPr lang="zh-CN" altLang="en-US" sz="700" dirty="0"/>
          </a:p>
        </p:txBody>
      </p:sp>
      <p:sp>
        <p:nvSpPr>
          <p:cNvPr id="34" name="矩形 33"/>
          <p:cNvSpPr/>
          <p:nvPr/>
        </p:nvSpPr>
        <p:spPr>
          <a:xfrm>
            <a:off x="1595952" y="2479395"/>
            <a:ext cx="232852" cy="89603"/>
          </a:xfrm>
          <a:prstGeom prst="rect">
            <a:avLst/>
          </a:prstGeom>
          <a:solidFill>
            <a:srgbClr val="FFFF00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794404" y="2479235"/>
            <a:ext cx="232852" cy="89765"/>
          </a:xfrm>
          <a:prstGeom prst="rect">
            <a:avLst/>
          </a:prstGeom>
          <a:solidFill>
            <a:srgbClr val="FFFF00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991492" y="2475387"/>
            <a:ext cx="232852" cy="83227"/>
          </a:xfrm>
          <a:prstGeom prst="rect">
            <a:avLst/>
          </a:prstGeom>
          <a:solidFill>
            <a:srgbClr val="FFFF00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832135" y="2051687"/>
            <a:ext cx="358870" cy="11057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191005" y="2051431"/>
            <a:ext cx="239572" cy="11082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29" y="3174416"/>
            <a:ext cx="5112590" cy="2420340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6190519" y="1192478"/>
            <a:ext cx="473683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34">
              <a:lnSpc>
                <a:spcPts val="2000"/>
              </a:lnSpc>
              <a:defRPr/>
            </a:pPr>
            <a:r>
              <a:rPr lang="zh-CN" altLang="en-US" sz="1399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我们的思考：</a:t>
            </a:r>
            <a:endParaRPr lang="en-US" altLang="zh-CN" sz="1399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034">
              <a:lnSpc>
                <a:spcPts val="2000"/>
              </a:lnSpc>
              <a:defRPr/>
            </a:pPr>
            <a:r>
              <a:rPr lang="zh-CN" altLang="en-US" sz="1399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目标：</a:t>
            </a:r>
            <a:r>
              <a:rPr lang="zh-CN" altLang="en-US" sz="1399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回归云原生需求本源，实现应用透明、高效、低底噪的服务网格基础设施，提供业界性能最优网格数据面。</a:t>
            </a:r>
            <a:endParaRPr lang="en-US" altLang="zh-CN" sz="1399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034">
              <a:lnSpc>
                <a:spcPts val="2000"/>
              </a:lnSpc>
              <a:defRPr/>
            </a:pPr>
            <a:endParaRPr lang="en-US" altLang="zh-CN" sz="1399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034">
              <a:lnSpc>
                <a:spcPts val="2000"/>
              </a:lnSpc>
              <a:defRPr/>
            </a:pPr>
            <a:r>
              <a:rPr lang="zh-CN" altLang="en-US" sz="1399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挑战：</a:t>
            </a:r>
            <a:endParaRPr lang="en-US" altLang="zh-CN" sz="1399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034">
              <a:lnSpc>
                <a:spcPts val="2000"/>
              </a:lnSpc>
              <a:defRPr/>
            </a:pPr>
            <a:r>
              <a:rPr lang="zh-CN" altLang="en-US" sz="1399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能否实现</a:t>
            </a:r>
            <a:r>
              <a:rPr lang="en-US" altLang="zh-CN" sz="1399" kern="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sidecarless</a:t>
            </a:r>
            <a:r>
              <a:rPr lang="zh-CN" altLang="en-US" sz="1399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的服务网格，网格底噪零开销？</a:t>
            </a: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518" y="3174416"/>
            <a:ext cx="5877114" cy="2422556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2318516" y="1475850"/>
            <a:ext cx="12474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sidecar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耗时分布</a:t>
            </a:r>
          </a:p>
        </p:txBody>
      </p:sp>
      <p:sp>
        <p:nvSpPr>
          <p:cNvPr id="43" name="五角星 42"/>
          <p:cNvSpPr/>
          <p:nvPr/>
        </p:nvSpPr>
        <p:spPr>
          <a:xfrm>
            <a:off x="11274701" y="4725909"/>
            <a:ext cx="214265" cy="199176"/>
          </a:xfrm>
          <a:prstGeom prst="star5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="" xmlns:a16="http://schemas.microsoft.com/office/drawing/2014/main" id="{413C2938-588F-44E3-A8DC-ABA850F35B5D}"/>
              </a:ext>
            </a:extLst>
          </p:cNvPr>
          <p:cNvSpPr/>
          <p:nvPr/>
        </p:nvSpPr>
        <p:spPr>
          <a:xfrm>
            <a:off x="3626794" y="3491730"/>
            <a:ext cx="474151" cy="1158718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="" xmlns:a16="http://schemas.microsoft.com/office/drawing/2014/main" id="{541C7734-7275-4A24-BC2B-9B6F21B32228}"/>
              </a:ext>
            </a:extLst>
          </p:cNvPr>
          <p:cNvSpPr txBox="1"/>
          <p:nvPr/>
        </p:nvSpPr>
        <p:spPr>
          <a:xfrm rot="20585705">
            <a:off x="4185940" y="3052951"/>
            <a:ext cx="923330" cy="184666"/>
          </a:xfrm>
          <a:prstGeom prst="rect">
            <a:avLst/>
          </a:prstGeom>
          <a:noFill/>
          <a:ln w="12700">
            <a:solidFill>
              <a:srgbClr val="7030A0"/>
            </a:solidFill>
            <a:prstDash val="dash"/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kumimoji="1" lang="zh-CN" altLang="en-US" sz="1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流量编排开销</a:t>
            </a:r>
          </a:p>
        </p:txBody>
      </p:sp>
      <p:cxnSp>
        <p:nvCxnSpPr>
          <p:cNvPr id="46" name="直接箭头连接符 45">
            <a:extLst>
              <a:ext uri="{FF2B5EF4-FFF2-40B4-BE49-F238E27FC236}">
                <a16:creationId xmlns="" xmlns:a16="http://schemas.microsoft.com/office/drawing/2014/main" id="{E86EC3F2-9721-45E4-AF54-04ECA773CF29}"/>
              </a:ext>
            </a:extLst>
          </p:cNvPr>
          <p:cNvCxnSpPr>
            <a:stCxn id="44" idx="0"/>
            <a:endCxn id="45" idx="1"/>
          </p:cNvCxnSpPr>
          <p:nvPr/>
        </p:nvCxnSpPr>
        <p:spPr>
          <a:xfrm flipV="1">
            <a:off x="3863870" y="3279529"/>
            <a:ext cx="342019" cy="21220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>
            <a:extLst>
              <a:ext uri="{FF2B5EF4-FFF2-40B4-BE49-F238E27FC236}">
                <a16:creationId xmlns="" xmlns:a16="http://schemas.microsoft.com/office/drawing/2014/main" id="{374B9DEA-C9E3-4B9C-8DA0-7A1680A84590}"/>
              </a:ext>
            </a:extLst>
          </p:cNvPr>
          <p:cNvSpPr/>
          <p:nvPr/>
        </p:nvSpPr>
        <p:spPr>
          <a:xfrm>
            <a:off x="4614270" y="2609653"/>
            <a:ext cx="976542" cy="265228"/>
          </a:xfrm>
          <a:prstGeom prst="rect">
            <a:avLst/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59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868651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 err="1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Kmesh</a:t>
            </a:r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：流量治理下沉</a:t>
            </a:r>
            <a:r>
              <a:rPr lang="en-US" altLang="zh-CN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OS</a:t>
            </a:r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，构建</a:t>
            </a:r>
            <a:r>
              <a:rPr lang="en-US" altLang="zh-CN" sz="2400" b="1" dirty="0" err="1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sidecarless</a:t>
            </a:r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服务网格</a:t>
            </a:r>
          </a:p>
        </p:txBody>
      </p:sp>
      <p:sp>
        <p:nvSpPr>
          <p:cNvPr id="260" name="矩形 259">
            <a:extLst>
              <a:ext uri="{FF2B5EF4-FFF2-40B4-BE49-F238E27FC236}">
                <a16:creationId xmlns="" xmlns:a16="http://schemas.microsoft.com/office/drawing/2014/main" id="{2B8347E0-70A9-4D79-8876-1F530B0D451E}"/>
              </a:ext>
            </a:extLst>
          </p:cNvPr>
          <p:cNvSpPr/>
          <p:nvPr/>
        </p:nvSpPr>
        <p:spPr>
          <a:xfrm>
            <a:off x="8111693" y="5797701"/>
            <a:ext cx="3055566" cy="479740"/>
          </a:xfrm>
          <a:prstGeom prst="rect">
            <a:avLst/>
          </a:prstGeom>
        </p:spPr>
        <p:txBody>
          <a:bodyPr lIns="121828" tIns="60914" rIns="121828" bIns="60914"/>
          <a:lstStyle/>
          <a:p>
            <a:pPr defTabSz="1218468">
              <a:lnSpc>
                <a:spcPct val="90000"/>
              </a:lnSpc>
              <a:spcBef>
                <a:spcPct val="0"/>
              </a:spcBef>
            </a:pPr>
            <a:endParaRPr lang="en-US" altLang="zh-CN" sz="1598" b="1" dirty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7" name="TextBox 7">
            <a:extLst>
              <a:ext uri="{FF2B5EF4-FFF2-40B4-BE49-F238E27FC236}">
                <a16:creationId xmlns="" xmlns:a16="http://schemas.microsoft.com/office/drawing/2014/main" id="{81D06DD7-B181-41DD-A249-F7680E9D7EEC}"/>
              </a:ext>
            </a:extLst>
          </p:cNvPr>
          <p:cNvSpPr txBox="1"/>
          <p:nvPr/>
        </p:nvSpPr>
        <p:spPr>
          <a:xfrm>
            <a:off x="3484573" y="4662534"/>
            <a:ext cx="4335142" cy="973109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 rtlCol="0" anchor="b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OS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TextBox 7">
            <a:extLst>
              <a:ext uri="{FF2B5EF4-FFF2-40B4-BE49-F238E27FC236}">
                <a16:creationId xmlns="" xmlns:a16="http://schemas.microsoft.com/office/drawing/2014/main" id="{66DB7768-EB0B-4E03-A346-16C298E76BF6}"/>
              </a:ext>
            </a:extLst>
          </p:cNvPr>
          <p:cNvSpPr txBox="1"/>
          <p:nvPr/>
        </p:nvSpPr>
        <p:spPr>
          <a:xfrm>
            <a:off x="3736029" y="4739780"/>
            <a:ext cx="3797114" cy="5640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2894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Kmesh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F2894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3">
            <a:extLst>
              <a:ext uri="{FF2B5EF4-FFF2-40B4-BE49-F238E27FC236}">
                <a16:creationId xmlns="" xmlns:a16="http://schemas.microsoft.com/office/drawing/2014/main" id="{65F5D90E-BC16-4A04-B13E-FBC666D5C9A6}"/>
              </a:ext>
            </a:extLst>
          </p:cNvPr>
          <p:cNvSpPr txBox="1"/>
          <p:nvPr/>
        </p:nvSpPr>
        <p:spPr>
          <a:xfrm>
            <a:off x="2372526" y="3954494"/>
            <a:ext cx="944139" cy="337237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R="0" lvl="0" indent="0" algn="ctr" defTabSz="91411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服务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0" name="TextBox 3">
            <a:extLst>
              <a:ext uri="{FF2B5EF4-FFF2-40B4-BE49-F238E27FC236}">
                <a16:creationId xmlns="" xmlns:a16="http://schemas.microsoft.com/office/drawing/2014/main" id="{4F9C68B3-EA07-4864-99E4-D0751B984B22}"/>
              </a:ext>
            </a:extLst>
          </p:cNvPr>
          <p:cNvSpPr txBox="1"/>
          <p:nvPr/>
        </p:nvSpPr>
        <p:spPr>
          <a:xfrm>
            <a:off x="8035514" y="3954494"/>
            <a:ext cx="928723" cy="337237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R="0" lvl="0" indent="0" algn="ctr" defTabSz="91411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服务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61" name="肘形连接符 105">
            <a:extLst>
              <a:ext uri="{FF2B5EF4-FFF2-40B4-BE49-F238E27FC236}">
                <a16:creationId xmlns="" xmlns:a16="http://schemas.microsoft.com/office/drawing/2014/main" id="{669EA66C-AF4E-4852-BEC6-ABA5E1CF28D9}"/>
              </a:ext>
            </a:extLst>
          </p:cNvPr>
          <p:cNvCxnSpPr>
            <a:cxnSpLocks/>
            <a:stCxn id="57" idx="3"/>
            <a:endCxn id="60" idx="2"/>
          </p:cNvCxnSpPr>
          <p:nvPr/>
        </p:nvCxnSpPr>
        <p:spPr>
          <a:xfrm flipV="1">
            <a:off x="7819715" y="4291731"/>
            <a:ext cx="680161" cy="857358"/>
          </a:xfrm>
          <a:prstGeom prst="bentConnector2">
            <a:avLst/>
          </a:prstGeom>
          <a:noFill/>
          <a:ln w="38100" cap="flat" cmpd="sng" algn="ctr">
            <a:solidFill>
              <a:srgbClr val="ED7D31">
                <a:lumMod val="40000"/>
                <a:lumOff val="60000"/>
              </a:srgbClr>
            </a:solidFill>
            <a:prstDash val="solid"/>
            <a:headEnd type="none" w="med" len="med"/>
            <a:tailEnd type="triangle"/>
          </a:ln>
          <a:effectLst/>
        </p:spPr>
      </p:cxnSp>
      <p:cxnSp>
        <p:nvCxnSpPr>
          <p:cNvPr id="62" name="肘形连接符 112">
            <a:extLst>
              <a:ext uri="{FF2B5EF4-FFF2-40B4-BE49-F238E27FC236}">
                <a16:creationId xmlns="" xmlns:a16="http://schemas.microsoft.com/office/drawing/2014/main" id="{AFEA70C4-23BD-4DF0-BD2B-8C0AAE740A42}"/>
              </a:ext>
            </a:extLst>
          </p:cNvPr>
          <p:cNvCxnSpPr>
            <a:cxnSpLocks/>
            <a:stCxn id="59" idx="2"/>
            <a:endCxn id="57" idx="1"/>
          </p:cNvCxnSpPr>
          <p:nvPr/>
        </p:nvCxnSpPr>
        <p:spPr>
          <a:xfrm rot="16200000" flipH="1">
            <a:off x="2735905" y="4400421"/>
            <a:ext cx="857358" cy="639977"/>
          </a:xfrm>
          <a:prstGeom prst="bentConnector2">
            <a:avLst/>
          </a:prstGeom>
          <a:noFill/>
          <a:ln w="38100" cap="flat" cmpd="sng" algn="ctr">
            <a:solidFill>
              <a:srgbClr val="ED7D31">
                <a:lumMod val="40000"/>
                <a:lumOff val="60000"/>
              </a:srgbClr>
            </a:solidFill>
            <a:prstDash val="solid"/>
            <a:headEnd type="triangle" w="med" len="med"/>
            <a:tailEnd type="none" w="med" len="med"/>
          </a:ln>
          <a:effectLst/>
        </p:spPr>
      </p:cxnSp>
      <p:sp>
        <p:nvSpPr>
          <p:cNvPr id="63" name="TextBox 7">
            <a:extLst>
              <a:ext uri="{FF2B5EF4-FFF2-40B4-BE49-F238E27FC236}">
                <a16:creationId xmlns="" xmlns:a16="http://schemas.microsoft.com/office/drawing/2014/main" id="{6B9CEB15-B703-4135-BC8E-BF9CD4148B4A}"/>
              </a:ext>
            </a:extLst>
          </p:cNvPr>
          <p:cNvSpPr txBox="1"/>
          <p:nvPr/>
        </p:nvSpPr>
        <p:spPr>
          <a:xfrm>
            <a:off x="2467369" y="2110579"/>
            <a:ext cx="6402025" cy="455299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 rtlCol="0" anchor="b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OS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TextBox 3">
            <a:extLst>
              <a:ext uri="{FF2B5EF4-FFF2-40B4-BE49-F238E27FC236}">
                <a16:creationId xmlns="" xmlns:a16="http://schemas.microsoft.com/office/drawing/2014/main" id="{4DB4F064-6460-4348-A674-916CA5C083B6}"/>
              </a:ext>
            </a:extLst>
          </p:cNvPr>
          <p:cNvSpPr txBox="1"/>
          <p:nvPr/>
        </p:nvSpPr>
        <p:spPr>
          <a:xfrm>
            <a:off x="2715332" y="1558214"/>
            <a:ext cx="944139" cy="337237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R="0" lvl="0" indent="0" algn="ctr" defTabSz="91411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服务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" name="TextBox 3">
            <a:extLst>
              <a:ext uri="{FF2B5EF4-FFF2-40B4-BE49-F238E27FC236}">
                <a16:creationId xmlns="" xmlns:a16="http://schemas.microsoft.com/office/drawing/2014/main" id="{10056E29-8161-4571-9156-34246DCF88BC}"/>
              </a:ext>
            </a:extLst>
          </p:cNvPr>
          <p:cNvSpPr txBox="1"/>
          <p:nvPr/>
        </p:nvSpPr>
        <p:spPr>
          <a:xfrm>
            <a:off x="4080915" y="1310043"/>
            <a:ext cx="1447622" cy="58540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91404" tIns="45702" rIns="91404" bIns="45702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R="0" lvl="0" indent="0" algn="ctr" defTabSz="91411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sidecar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66" name="肘形连接符 44">
            <a:extLst>
              <a:ext uri="{FF2B5EF4-FFF2-40B4-BE49-F238E27FC236}">
                <a16:creationId xmlns="" xmlns:a16="http://schemas.microsoft.com/office/drawing/2014/main" id="{D308D404-F341-4A1E-A585-90A14A724F26}"/>
              </a:ext>
            </a:extLst>
          </p:cNvPr>
          <p:cNvCxnSpPr>
            <a:stCxn id="64" idx="2"/>
          </p:cNvCxnSpPr>
          <p:nvPr/>
        </p:nvCxnSpPr>
        <p:spPr bwMode="auto">
          <a:xfrm rot="5400000" flipH="1" flipV="1">
            <a:off x="3873426" y="1203276"/>
            <a:ext cx="6151" cy="1378199"/>
          </a:xfrm>
          <a:prstGeom prst="bentConnector3">
            <a:avLst>
              <a:gd name="adj1" fmla="val -4882529"/>
            </a:avLst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TextBox 3">
            <a:extLst>
              <a:ext uri="{FF2B5EF4-FFF2-40B4-BE49-F238E27FC236}">
                <a16:creationId xmlns="" xmlns:a16="http://schemas.microsoft.com/office/drawing/2014/main" id="{EE38AB77-CAED-4551-AF37-D7E80752EA8E}"/>
              </a:ext>
            </a:extLst>
          </p:cNvPr>
          <p:cNvSpPr txBox="1"/>
          <p:nvPr/>
        </p:nvSpPr>
        <p:spPr>
          <a:xfrm>
            <a:off x="6061560" y="1310043"/>
            <a:ext cx="1447622" cy="58540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91404" tIns="45702" rIns="91404" bIns="45702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R="0" lvl="0" indent="0" algn="ctr" defTabSz="91411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sidecar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8" name="TextBox 7">
            <a:extLst>
              <a:ext uri="{FF2B5EF4-FFF2-40B4-BE49-F238E27FC236}">
                <a16:creationId xmlns="" xmlns:a16="http://schemas.microsoft.com/office/drawing/2014/main" id="{49790CD5-89A2-4816-8BF0-C9B1AC3FCE3D}"/>
              </a:ext>
            </a:extLst>
          </p:cNvPr>
          <p:cNvSpPr txBox="1"/>
          <p:nvPr/>
        </p:nvSpPr>
        <p:spPr>
          <a:xfrm>
            <a:off x="6271598" y="1566893"/>
            <a:ext cx="1027546" cy="263865"/>
          </a:xfrm>
          <a:prstGeom prst="rect">
            <a:avLst/>
          </a:prstGeom>
          <a:solidFill>
            <a:srgbClr val="FFFFFF">
              <a:lumMod val="75000"/>
            </a:srgbClr>
          </a:solidFill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zh-CN" altLang="en-US" sz="1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流量治理</a:t>
            </a:r>
          </a:p>
        </p:txBody>
      </p:sp>
      <p:sp>
        <p:nvSpPr>
          <p:cNvPr id="69" name="TextBox 3">
            <a:extLst>
              <a:ext uri="{FF2B5EF4-FFF2-40B4-BE49-F238E27FC236}">
                <a16:creationId xmlns="" xmlns:a16="http://schemas.microsoft.com/office/drawing/2014/main" id="{5A314DEF-C7BD-42A9-9913-E67CB12D9DD3}"/>
              </a:ext>
            </a:extLst>
          </p:cNvPr>
          <p:cNvSpPr txBox="1"/>
          <p:nvPr/>
        </p:nvSpPr>
        <p:spPr>
          <a:xfrm>
            <a:off x="7925255" y="1558214"/>
            <a:ext cx="944139" cy="337237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R="0" lvl="0" indent="0" algn="ctr" defTabSz="91411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服务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70" name="肘形连接符 48">
            <a:extLst>
              <a:ext uri="{FF2B5EF4-FFF2-40B4-BE49-F238E27FC236}">
                <a16:creationId xmlns="" xmlns:a16="http://schemas.microsoft.com/office/drawing/2014/main" id="{7EE1103B-1688-4527-B6AF-0C28FD8EF17E}"/>
              </a:ext>
            </a:extLst>
          </p:cNvPr>
          <p:cNvCxnSpPr>
            <a:endCxn id="69" idx="2"/>
          </p:cNvCxnSpPr>
          <p:nvPr/>
        </p:nvCxnSpPr>
        <p:spPr bwMode="auto">
          <a:xfrm rot="5400000" flipH="1" flipV="1">
            <a:off x="7707322" y="1226920"/>
            <a:ext cx="21472" cy="1358533"/>
          </a:xfrm>
          <a:prstGeom prst="bentConnector3">
            <a:avLst>
              <a:gd name="adj1" fmla="val -1292113"/>
            </a:avLst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肘形连接符 49">
            <a:extLst>
              <a:ext uri="{FF2B5EF4-FFF2-40B4-BE49-F238E27FC236}">
                <a16:creationId xmlns="" xmlns:a16="http://schemas.microsoft.com/office/drawing/2014/main" id="{E05A6028-2305-43B7-B1F4-69A7256A175E}"/>
              </a:ext>
            </a:extLst>
          </p:cNvPr>
          <p:cNvCxnSpPr>
            <a:stCxn id="65" idx="2"/>
            <a:endCxn id="67" idx="2"/>
          </p:cNvCxnSpPr>
          <p:nvPr/>
        </p:nvCxnSpPr>
        <p:spPr bwMode="auto">
          <a:xfrm rot="16200000" flipH="1">
            <a:off x="5795745" y="905128"/>
            <a:ext cx="16685" cy="1980645"/>
          </a:xfrm>
          <a:prstGeom prst="bentConnector3">
            <a:avLst>
              <a:gd name="adj1" fmla="val 1800000"/>
            </a:avLst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TextBox 7">
            <a:extLst>
              <a:ext uri="{FF2B5EF4-FFF2-40B4-BE49-F238E27FC236}">
                <a16:creationId xmlns="" xmlns:a16="http://schemas.microsoft.com/office/drawing/2014/main" id="{21B174B2-3959-4CEC-8986-F9FBCC200CA2}"/>
              </a:ext>
            </a:extLst>
          </p:cNvPr>
          <p:cNvSpPr txBox="1"/>
          <p:nvPr/>
        </p:nvSpPr>
        <p:spPr>
          <a:xfrm>
            <a:off x="4290953" y="1566893"/>
            <a:ext cx="1027546" cy="263865"/>
          </a:xfrm>
          <a:prstGeom prst="rect">
            <a:avLst/>
          </a:prstGeom>
          <a:solidFill>
            <a:srgbClr val="FFFFFF">
              <a:lumMod val="75000"/>
            </a:srgbClr>
          </a:solidFill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zh-CN" altLang="en-US" sz="1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流量治理</a:t>
            </a:r>
          </a:p>
        </p:txBody>
      </p:sp>
      <p:sp>
        <p:nvSpPr>
          <p:cNvPr id="73" name="下箭头 52">
            <a:extLst>
              <a:ext uri="{FF2B5EF4-FFF2-40B4-BE49-F238E27FC236}">
                <a16:creationId xmlns="" xmlns:a16="http://schemas.microsoft.com/office/drawing/2014/main" id="{B80795F2-1EF3-4907-B735-C8C87D8677E1}"/>
              </a:ext>
            </a:extLst>
          </p:cNvPr>
          <p:cNvSpPr/>
          <p:nvPr/>
        </p:nvSpPr>
        <p:spPr bwMode="auto">
          <a:xfrm>
            <a:off x="4924530" y="3239489"/>
            <a:ext cx="1487702" cy="379022"/>
          </a:xfrm>
          <a:prstGeom prst="downArrow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  <a:defRPr/>
            </a:pP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4" name="直接连接符 73">
            <a:extLst>
              <a:ext uri="{FF2B5EF4-FFF2-40B4-BE49-F238E27FC236}">
                <a16:creationId xmlns="" xmlns:a16="http://schemas.microsoft.com/office/drawing/2014/main" id="{58461EFB-FE80-456C-B47E-3C3B5165E511}"/>
              </a:ext>
            </a:extLst>
          </p:cNvPr>
          <p:cNvCxnSpPr>
            <a:cxnSpLocks/>
          </p:cNvCxnSpPr>
          <p:nvPr/>
        </p:nvCxnSpPr>
        <p:spPr>
          <a:xfrm>
            <a:off x="2254313" y="2038703"/>
            <a:ext cx="7414788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本框 74">
            <a:extLst>
              <a:ext uri="{FF2B5EF4-FFF2-40B4-BE49-F238E27FC236}">
                <a16:creationId xmlns="" xmlns:a16="http://schemas.microsoft.com/office/drawing/2014/main" id="{2BFA6A36-42E9-4E46-A59E-9D1E85C7683F}"/>
              </a:ext>
            </a:extLst>
          </p:cNvPr>
          <p:cNvSpPr txBox="1"/>
          <p:nvPr/>
        </p:nvSpPr>
        <p:spPr>
          <a:xfrm>
            <a:off x="9101821" y="1772340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用户态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="" xmlns:a16="http://schemas.microsoft.com/office/drawing/2014/main" id="{801E4F6C-5B5E-4577-A9AD-A595C13FD8EC}"/>
              </a:ext>
            </a:extLst>
          </p:cNvPr>
          <p:cNvSpPr txBox="1"/>
          <p:nvPr/>
        </p:nvSpPr>
        <p:spPr>
          <a:xfrm>
            <a:off x="9101821" y="2058844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内核态</a:t>
            </a:r>
          </a:p>
        </p:txBody>
      </p:sp>
      <p:cxnSp>
        <p:nvCxnSpPr>
          <p:cNvPr id="77" name="直接连接符 76">
            <a:extLst>
              <a:ext uri="{FF2B5EF4-FFF2-40B4-BE49-F238E27FC236}">
                <a16:creationId xmlns="" xmlns:a16="http://schemas.microsoft.com/office/drawing/2014/main" id="{FF74B4F5-62B8-433A-BFDB-22BAEA97A2E1}"/>
              </a:ext>
            </a:extLst>
          </p:cNvPr>
          <p:cNvCxnSpPr>
            <a:cxnSpLocks/>
          </p:cNvCxnSpPr>
          <p:nvPr/>
        </p:nvCxnSpPr>
        <p:spPr>
          <a:xfrm>
            <a:off x="2254313" y="4532795"/>
            <a:ext cx="7414788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本框 77">
            <a:extLst>
              <a:ext uri="{FF2B5EF4-FFF2-40B4-BE49-F238E27FC236}">
                <a16:creationId xmlns="" xmlns:a16="http://schemas.microsoft.com/office/drawing/2014/main" id="{A74FE413-58D0-4C5D-ACF9-30036FA5506E}"/>
              </a:ext>
            </a:extLst>
          </p:cNvPr>
          <p:cNvSpPr txBox="1"/>
          <p:nvPr/>
        </p:nvSpPr>
        <p:spPr>
          <a:xfrm>
            <a:off x="9101821" y="4266432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用户态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="" xmlns:a16="http://schemas.microsoft.com/office/drawing/2014/main" id="{F392E549-5C94-4643-BB74-E3DD40B34ABD}"/>
              </a:ext>
            </a:extLst>
          </p:cNvPr>
          <p:cNvSpPr txBox="1"/>
          <p:nvPr/>
        </p:nvSpPr>
        <p:spPr>
          <a:xfrm>
            <a:off x="9101821" y="4552936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内核态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="" xmlns:a16="http://schemas.microsoft.com/office/drawing/2014/main" id="{7347F5AE-5E44-496B-B45C-6D22357CA1FE}"/>
              </a:ext>
            </a:extLst>
          </p:cNvPr>
          <p:cNvSpPr txBox="1"/>
          <p:nvPr/>
        </p:nvSpPr>
        <p:spPr>
          <a:xfrm>
            <a:off x="2510881" y="6093419"/>
            <a:ext cx="1550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无上下文切换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="" xmlns:a16="http://schemas.microsoft.com/office/drawing/2014/main" id="{837A46FD-2C81-428F-9555-C928F6E9BD96}"/>
              </a:ext>
            </a:extLst>
          </p:cNvPr>
          <p:cNvSpPr txBox="1"/>
          <p:nvPr/>
        </p:nvSpPr>
        <p:spPr>
          <a:xfrm>
            <a:off x="5318499" y="6093419"/>
            <a:ext cx="1370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无数据拷贝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="" xmlns:a16="http://schemas.microsoft.com/office/drawing/2014/main" id="{65C2F91C-6854-42C5-A2C7-CD56908E2AB0}"/>
              </a:ext>
            </a:extLst>
          </p:cNvPr>
          <p:cNvSpPr txBox="1"/>
          <p:nvPr/>
        </p:nvSpPr>
        <p:spPr>
          <a:xfrm>
            <a:off x="7946581" y="6093419"/>
            <a:ext cx="1370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无代理通信</a:t>
            </a:r>
          </a:p>
        </p:txBody>
      </p:sp>
    </p:spTree>
    <p:extLst>
      <p:ext uri="{BB962C8B-B14F-4D97-AF65-F5344CB8AC3E}">
        <p14:creationId xmlns:p14="http://schemas.microsoft.com/office/powerpoint/2010/main" val="186874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868651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高性能：</a:t>
            </a:r>
            <a:r>
              <a:rPr lang="en-US" altLang="zh-CN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OS</a:t>
            </a:r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原生支持</a:t>
            </a:r>
            <a:r>
              <a:rPr lang="en-US" altLang="zh-CN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L4~L7</a:t>
            </a:r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的流量编排</a:t>
            </a:r>
          </a:p>
        </p:txBody>
      </p:sp>
      <p:sp>
        <p:nvSpPr>
          <p:cNvPr id="260" name="矩形 259">
            <a:extLst>
              <a:ext uri="{FF2B5EF4-FFF2-40B4-BE49-F238E27FC236}">
                <a16:creationId xmlns="" xmlns:a16="http://schemas.microsoft.com/office/drawing/2014/main" id="{2B8347E0-70A9-4D79-8876-1F530B0D451E}"/>
              </a:ext>
            </a:extLst>
          </p:cNvPr>
          <p:cNvSpPr/>
          <p:nvPr/>
        </p:nvSpPr>
        <p:spPr>
          <a:xfrm>
            <a:off x="8111693" y="5797701"/>
            <a:ext cx="3055566" cy="479740"/>
          </a:xfrm>
          <a:prstGeom prst="rect">
            <a:avLst/>
          </a:prstGeom>
        </p:spPr>
        <p:txBody>
          <a:bodyPr lIns="121828" tIns="60914" rIns="121828" bIns="60914"/>
          <a:lstStyle/>
          <a:p>
            <a:pPr defTabSz="1218468">
              <a:lnSpc>
                <a:spcPct val="90000"/>
              </a:lnSpc>
              <a:spcBef>
                <a:spcPct val="0"/>
              </a:spcBef>
            </a:pPr>
            <a:endParaRPr lang="en-US" altLang="zh-CN" sz="1598" b="1" dirty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80994" y="2621496"/>
            <a:ext cx="4745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流量编排运行时：</a:t>
            </a:r>
            <a:endParaRPr lang="en-US" altLang="zh-CN" sz="16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基于伪建链、延迟建链等技术，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中实现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L4~L7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的编排底座；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sz="16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ebpf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，在内核协议栈中构筑可编程的全栈流量编排运行时；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70077" y="5056047"/>
            <a:ext cx="1494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10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Kmesh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流量编排运行时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1182328" y="2896415"/>
            <a:ext cx="739648" cy="323920"/>
          </a:xfrm>
          <a:prstGeom prst="roundRect">
            <a:avLst>
              <a:gd name="adj" fmla="val 2732"/>
            </a:avLst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b" anchorCtr="1"/>
          <a:lstStyle/>
          <a:p>
            <a:pPr algn="ctr" defTabSz="914034">
              <a:defRPr/>
            </a:pPr>
            <a:r>
              <a:rPr lang="en-US" altLang="zh-CN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connect</a:t>
            </a:r>
            <a:endParaRPr lang="zh-CN" altLang="en-US" sz="10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921975" y="3058376"/>
            <a:ext cx="588511" cy="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圆角矩形 8"/>
          <p:cNvSpPr/>
          <p:nvPr/>
        </p:nvSpPr>
        <p:spPr>
          <a:xfrm>
            <a:off x="866049" y="2095268"/>
            <a:ext cx="882964" cy="323920"/>
          </a:xfrm>
          <a:prstGeom prst="roundRect">
            <a:avLst>
              <a:gd name="adj" fmla="val 2732"/>
            </a:avLst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b" anchorCtr="1"/>
          <a:lstStyle/>
          <a:p>
            <a:pPr algn="ctr" defTabSz="914034">
              <a:defRPr/>
            </a:pPr>
            <a:r>
              <a:rPr lang="en-US" altLang="zh-CN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5387105" y="2100638"/>
            <a:ext cx="910183" cy="323920"/>
          </a:xfrm>
          <a:prstGeom prst="roundRect">
            <a:avLst>
              <a:gd name="adj" fmla="val 2732"/>
            </a:avLst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b" anchorCtr="1"/>
          <a:lstStyle/>
          <a:p>
            <a:pPr algn="ctr" defTabSz="914034">
              <a:defRPr/>
            </a:pPr>
            <a:r>
              <a:rPr lang="en-US" altLang="zh-CN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1479630" y="2424559"/>
            <a:ext cx="1" cy="471857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546298" y="2763991"/>
            <a:ext cx="6141879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2"/>
          <p:cNvSpPr/>
          <p:nvPr/>
        </p:nvSpPr>
        <p:spPr>
          <a:xfrm>
            <a:off x="651887" y="3589815"/>
            <a:ext cx="786369" cy="323920"/>
          </a:xfrm>
          <a:prstGeom prst="roundRect">
            <a:avLst>
              <a:gd name="adj" fmla="val 2732"/>
            </a:avLst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b" anchorCtr="1"/>
          <a:lstStyle/>
          <a:p>
            <a:pPr algn="ctr" defTabSz="914034">
              <a:defRPr/>
            </a:pPr>
            <a:r>
              <a:rPr lang="en-US" altLang="zh-CN" sz="1000" kern="0" dirty="0" err="1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sendmsg</a:t>
            </a:r>
            <a:endParaRPr lang="zh-CN" altLang="en-US" sz="10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1099882" y="2415780"/>
            <a:ext cx="0" cy="1177056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stCxn id="13" idx="3"/>
            <a:endCxn id="39" idx="2"/>
          </p:cNvCxnSpPr>
          <p:nvPr/>
        </p:nvCxnSpPr>
        <p:spPr>
          <a:xfrm>
            <a:off x="1438257" y="3751775"/>
            <a:ext cx="2547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1406079" y="3423204"/>
            <a:ext cx="735736" cy="272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延迟建链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3860996" y="3633066"/>
            <a:ext cx="1150776" cy="237419"/>
          </a:xfrm>
          <a:prstGeom prst="roundRect">
            <a:avLst>
              <a:gd name="adj" fmla="val 2732"/>
            </a:avLst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b" anchorCtr="1"/>
          <a:lstStyle/>
          <a:p>
            <a:pPr algn="ctr" defTabSz="914034">
              <a:defRPr/>
            </a:pPr>
            <a:r>
              <a:rPr lang="zh-CN" altLang="en-US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三次握手</a:t>
            </a:r>
          </a:p>
        </p:txBody>
      </p:sp>
      <p:cxnSp>
        <p:nvCxnSpPr>
          <p:cNvPr id="18" name="肘形连接符 17"/>
          <p:cNvCxnSpPr>
            <a:stCxn id="17" idx="3"/>
          </p:cNvCxnSpPr>
          <p:nvPr/>
        </p:nvCxnSpPr>
        <p:spPr>
          <a:xfrm flipV="1">
            <a:off x="5011773" y="2415783"/>
            <a:ext cx="561060" cy="1335993"/>
          </a:xfrm>
          <a:prstGeom prst="bentConnector2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肘形连接符 18"/>
          <p:cNvCxnSpPr>
            <a:stCxn id="13" idx="2"/>
            <a:endCxn id="20" idx="1"/>
          </p:cNvCxnSpPr>
          <p:nvPr/>
        </p:nvCxnSpPr>
        <p:spPr>
          <a:xfrm rot="16200000" flipH="1">
            <a:off x="1024035" y="3934773"/>
            <a:ext cx="792807" cy="750732"/>
          </a:xfrm>
          <a:prstGeom prst="bentConnector2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圆角矩形 19"/>
          <p:cNvSpPr/>
          <p:nvPr/>
        </p:nvSpPr>
        <p:spPr>
          <a:xfrm>
            <a:off x="1795805" y="4531790"/>
            <a:ext cx="3229696" cy="349505"/>
          </a:xfrm>
          <a:prstGeom prst="roundRect">
            <a:avLst>
              <a:gd name="adj" fmla="val 2732"/>
            </a:avLst>
          </a:prstGeom>
          <a:solidFill>
            <a:srgbClr val="F7F7F7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b" anchorCtr="1"/>
          <a:lstStyle/>
          <a:p>
            <a:pPr algn="ctr" defTabSz="914034">
              <a:defRPr/>
            </a:pPr>
            <a:r>
              <a:rPr lang="zh-CN" altLang="en-US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协议栈发送</a:t>
            </a:r>
            <a:r>
              <a:rPr lang="en-US" altLang="zh-CN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1000" kern="0" dirty="0" err="1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sockmap</a:t>
            </a:r>
            <a:r>
              <a:rPr lang="en-US" altLang="zh-CN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/TLS offload/…)</a:t>
            </a:r>
            <a:endParaRPr lang="zh-CN" altLang="en-US" sz="10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" name="肘形连接符 20"/>
          <p:cNvCxnSpPr>
            <a:stCxn id="20" idx="3"/>
            <a:endCxn id="32" idx="2"/>
          </p:cNvCxnSpPr>
          <p:nvPr/>
        </p:nvCxnSpPr>
        <p:spPr>
          <a:xfrm flipV="1">
            <a:off x="5025500" y="4438149"/>
            <a:ext cx="1051614" cy="268394"/>
          </a:xfrm>
          <a:prstGeom prst="bentConnector2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圆角矩形 21"/>
          <p:cNvSpPr/>
          <p:nvPr/>
        </p:nvSpPr>
        <p:spPr>
          <a:xfrm>
            <a:off x="5675731" y="3589815"/>
            <a:ext cx="854510" cy="323920"/>
          </a:xfrm>
          <a:prstGeom prst="roundRect">
            <a:avLst>
              <a:gd name="adj" fmla="val 2732"/>
            </a:avLst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b" anchorCtr="1"/>
          <a:lstStyle/>
          <a:p>
            <a:pPr algn="ctr" defTabSz="914034">
              <a:defRPr/>
            </a:pPr>
            <a:r>
              <a:rPr lang="en-US" altLang="zh-CN" sz="1000" kern="0" dirty="0" err="1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recvmsg</a:t>
            </a:r>
            <a:endParaRPr lang="zh-CN" altLang="en-US" sz="10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2146879" y="3315658"/>
            <a:ext cx="1528830" cy="872238"/>
          </a:xfrm>
          <a:prstGeom prst="roundRect">
            <a:avLst>
              <a:gd name="adj" fmla="val 0"/>
            </a:avLst>
          </a:prstGeom>
          <a:solidFill>
            <a:srgbClr val="F7F7F7"/>
          </a:solidFill>
          <a:ln w="12700" cap="flat" cmpd="sng" algn="ctr">
            <a:noFill/>
            <a:prstDash val="dash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 anchorCtr="1"/>
          <a:lstStyle/>
          <a:p>
            <a:pPr algn="ctr" defTabSz="914034">
              <a:defRPr/>
            </a:pPr>
            <a:endParaRPr lang="zh-CN" altLang="en-US" sz="1000" b="1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2224097" y="3376213"/>
            <a:ext cx="142028" cy="13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DengXian" panose="020F0502020204030204"/>
              <a:ea typeface="DengXian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331370" y="3315658"/>
            <a:ext cx="943676" cy="2552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L4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编排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(LB/…)</a:t>
            </a:r>
            <a:endParaRPr lang="zh-CN" altLang="en-US" sz="9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331370" y="3630766"/>
            <a:ext cx="857365" cy="25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L7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协议解析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2331369" y="3932672"/>
            <a:ext cx="1344340" cy="2552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L7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编排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灰度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路由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/…)</a:t>
            </a:r>
            <a:endParaRPr lang="zh-CN" altLang="en-US" sz="9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>
            <a:stCxn id="39" idx="6"/>
            <a:endCxn id="23" idx="1"/>
          </p:cNvCxnSpPr>
          <p:nvPr/>
        </p:nvCxnSpPr>
        <p:spPr>
          <a:xfrm>
            <a:off x="1835054" y="3751776"/>
            <a:ext cx="311827" cy="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23" idx="3"/>
            <a:endCxn id="17" idx="1"/>
          </p:cNvCxnSpPr>
          <p:nvPr/>
        </p:nvCxnSpPr>
        <p:spPr>
          <a:xfrm flipV="1">
            <a:off x="3675711" y="3751776"/>
            <a:ext cx="185286" cy="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820" y="3522309"/>
            <a:ext cx="321720" cy="345014"/>
          </a:xfrm>
          <a:prstGeom prst="rect">
            <a:avLst/>
          </a:prstGeom>
        </p:spPr>
      </p:pic>
      <p:sp>
        <p:nvSpPr>
          <p:cNvPr id="31" name="圆角矩形 30"/>
          <p:cNvSpPr/>
          <p:nvPr/>
        </p:nvSpPr>
        <p:spPr>
          <a:xfrm>
            <a:off x="5368379" y="4176013"/>
            <a:ext cx="1469213" cy="269048"/>
          </a:xfrm>
          <a:prstGeom prst="roundRect">
            <a:avLst>
              <a:gd name="adj" fmla="val 0"/>
            </a:avLst>
          </a:prstGeom>
          <a:solidFill>
            <a:srgbClr val="F7F7F7"/>
          </a:solidFill>
          <a:ln w="12700" cap="flat" cmpd="sng" algn="ctr">
            <a:noFill/>
            <a:prstDash val="dash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 anchorCtr="1"/>
          <a:lstStyle/>
          <a:p>
            <a:pPr algn="ctr" defTabSz="914034">
              <a:defRPr/>
            </a:pPr>
            <a:endParaRPr lang="zh-CN" altLang="en-US" sz="1000" b="1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552869" y="4182926"/>
            <a:ext cx="1048491" cy="2552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L7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编排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限流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/…)</a:t>
            </a:r>
            <a:endParaRPr lang="zh-CN" altLang="en-US" sz="9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633" y="4183871"/>
            <a:ext cx="236232" cy="25333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384" y="4601723"/>
            <a:ext cx="195489" cy="209642"/>
          </a:xfrm>
          <a:prstGeom prst="rect">
            <a:avLst/>
          </a:prstGeom>
        </p:spPr>
      </p:pic>
      <p:cxnSp>
        <p:nvCxnSpPr>
          <p:cNvPr id="35" name="直接连接符 34"/>
          <p:cNvCxnSpPr>
            <a:stCxn id="31" idx="0"/>
            <a:endCxn id="22" idx="2"/>
          </p:cNvCxnSpPr>
          <p:nvPr/>
        </p:nvCxnSpPr>
        <p:spPr>
          <a:xfrm flipV="1">
            <a:off x="6102985" y="3913736"/>
            <a:ext cx="0" cy="26227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>
            <a:stCxn id="22" idx="0"/>
          </p:cNvCxnSpPr>
          <p:nvPr/>
        </p:nvCxnSpPr>
        <p:spPr>
          <a:xfrm flipV="1">
            <a:off x="6102985" y="2424559"/>
            <a:ext cx="0" cy="116525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378530" y="2490811"/>
            <a:ext cx="706996" cy="23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8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userspace</a:t>
            </a:r>
            <a:endParaRPr lang="zh-CN" altLang="en-US" sz="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78530" y="2815579"/>
            <a:ext cx="510890" cy="23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kernel</a:t>
            </a:r>
            <a:endParaRPr lang="zh-CN" altLang="en-US" sz="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693026" y="3684719"/>
            <a:ext cx="142028" cy="13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DengXian" panose="020F0502020204030204"/>
              <a:ea typeface="DengXian" panose="02010600030101010101" pitchFamily="2" charset="-122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2224097" y="3691321"/>
            <a:ext cx="142028" cy="13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DengXian" panose="020F0502020204030204"/>
              <a:ea typeface="DengXian" panose="02010600030101010101" pitchFamily="2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224097" y="3993227"/>
            <a:ext cx="142028" cy="13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DengXian" panose="020F0502020204030204"/>
              <a:ea typeface="DengXian" panose="02010600030101010101" pitchFamily="2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5435112" y="4243481"/>
            <a:ext cx="142028" cy="134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DengXian" panose="020F0502020204030204"/>
              <a:ea typeface="DengXian" panose="02010600030101010101" pitchFamily="2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2440460" y="2917406"/>
            <a:ext cx="1004726" cy="271389"/>
            <a:chOff x="2419095" y="3013588"/>
            <a:chExt cx="952685" cy="245453"/>
          </a:xfrm>
        </p:grpSpPr>
        <p:sp>
          <p:nvSpPr>
            <p:cNvPr id="44" name="圆角矩形 43"/>
            <p:cNvSpPr/>
            <p:nvPr/>
          </p:nvSpPr>
          <p:spPr>
            <a:xfrm>
              <a:off x="2419095" y="3015705"/>
              <a:ext cx="952685" cy="243336"/>
            </a:xfrm>
            <a:prstGeom prst="roundRect">
              <a:avLst>
                <a:gd name="adj" fmla="val 0"/>
              </a:avLst>
            </a:prstGeom>
            <a:solidFill>
              <a:srgbClr val="F7F7F7"/>
            </a:solidFill>
            <a:ln w="12700" cap="flat" cmpd="sng" algn="ctr">
              <a:noFill/>
              <a:prstDash val="dash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b" anchorCtr="1"/>
            <a:lstStyle/>
            <a:p>
              <a:pPr algn="ctr" defTabSz="914034">
                <a:defRPr/>
              </a:pPr>
              <a:endParaRPr lang="zh-CN" altLang="en-US" sz="1000" b="1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2594029" y="3021957"/>
              <a:ext cx="5309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zh-CN" altLang="en-US" sz="9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伪建链</a:t>
              </a:r>
            </a:p>
          </p:txBody>
        </p:sp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2662" y="3013588"/>
              <a:ext cx="223996" cy="229125"/>
            </a:xfrm>
            <a:prstGeom prst="rect">
              <a:avLst/>
            </a:prstGeom>
          </p:spPr>
        </p:pic>
        <p:sp>
          <p:nvSpPr>
            <p:cNvPr id="47" name="椭圆 46"/>
            <p:cNvSpPr/>
            <p:nvPr/>
          </p:nvSpPr>
          <p:spPr>
            <a:xfrm>
              <a:off x="2482372" y="3076725"/>
              <a:ext cx="134671" cy="121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DengXian" panose="020F0502020204030204"/>
                <a:ea typeface="DengXian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762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868651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低底噪：</a:t>
            </a:r>
            <a:r>
              <a:rPr lang="en-US" altLang="zh-CN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Pod</a:t>
            </a:r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中</a:t>
            </a:r>
            <a:r>
              <a:rPr lang="zh-CN" altLang="en-US" sz="2400" b="1" dirty="0" smtClean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无代理</a:t>
            </a:r>
            <a:r>
              <a:rPr lang="zh-CN" altLang="en-US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组件，网格数据面资源开销降低</a:t>
            </a:r>
            <a:r>
              <a:rPr lang="en-US" altLang="zh-CN" sz="2400" b="1" dirty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70</a:t>
            </a:r>
            <a:r>
              <a:rPr lang="en-US" altLang="zh-CN" sz="2400" b="1" dirty="0" smtClean="0">
                <a:solidFill>
                  <a:srgbClr val="445185"/>
                </a:solidFill>
                <a:latin typeface="思源黑体 CN Heavy" panose="020B0A00000000000000" pitchFamily="34" charset="-128"/>
                <a:ea typeface="思源黑体 CN Heavy" panose="020B0A00000000000000" pitchFamily="34" charset="-128"/>
                <a:cs typeface="Segoe UI" panose="020B0502040204020203" pitchFamily="34" charset="0"/>
              </a:rPr>
              <a:t>%</a:t>
            </a:r>
            <a:endParaRPr lang="en-US" altLang="zh-CN" sz="2400" b="1" dirty="0">
              <a:solidFill>
                <a:srgbClr val="445185"/>
              </a:solidFill>
              <a:latin typeface="思源黑体 CN Heavy" panose="020B0A00000000000000" pitchFamily="34" charset="-128"/>
              <a:ea typeface="思源黑体 CN Heavy" panose="020B0A00000000000000" pitchFamily="34" charset="-128"/>
              <a:cs typeface="Segoe UI" panose="020B0502040204020203" pitchFamily="34" charset="0"/>
            </a:endParaRPr>
          </a:p>
        </p:txBody>
      </p:sp>
      <p:sp>
        <p:nvSpPr>
          <p:cNvPr id="260" name="矩形 259">
            <a:extLst>
              <a:ext uri="{FF2B5EF4-FFF2-40B4-BE49-F238E27FC236}">
                <a16:creationId xmlns="" xmlns:a16="http://schemas.microsoft.com/office/drawing/2014/main" id="{2B8347E0-70A9-4D79-8876-1F530B0D451E}"/>
              </a:ext>
            </a:extLst>
          </p:cNvPr>
          <p:cNvSpPr/>
          <p:nvPr/>
        </p:nvSpPr>
        <p:spPr>
          <a:xfrm>
            <a:off x="8111693" y="5797701"/>
            <a:ext cx="3055566" cy="479740"/>
          </a:xfrm>
          <a:prstGeom prst="rect">
            <a:avLst/>
          </a:prstGeom>
        </p:spPr>
        <p:txBody>
          <a:bodyPr lIns="121828" tIns="60914" rIns="121828" bIns="60914"/>
          <a:lstStyle/>
          <a:p>
            <a:pPr defTabSz="1218468">
              <a:lnSpc>
                <a:spcPct val="90000"/>
              </a:lnSpc>
              <a:spcBef>
                <a:spcPct val="0"/>
              </a:spcBef>
            </a:pPr>
            <a:endParaRPr lang="en-US" altLang="zh-CN" sz="1598" b="1" dirty="0">
              <a:solidFill>
                <a:srgbClr val="C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="" xmlns:a16="http://schemas.microsoft.com/office/drawing/2014/main" id="{94F16FCD-02DC-4C92-BCAE-ECF02BCDEA49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1715956" y="2703370"/>
            <a:ext cx="8587" cy="116362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="" xmlns:a16="http://schemas.microsoft.com/office/drawing/2014/main" id="{5208E792-9703-468D-9415-AEB752E31510}"/>
              </a:ext>
            </a:extLst>
          </p:cNvPr>
          <p:cNvCxnSpPr>
            <a:cxnSpLocks/>
          </p:cNvCxnSpPr>
          <p:nvPr/>
        </p:nvCxnSpPr>
        <p:spPr>
          <a:xfrm>
            <a:off x="2839915" y="2703370"/>
            <a:ext cx="8587" cy="116362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EAA3E67C-3A18-467E-A603-0DB2F55280EC}"/>
              </a:ext>
            </a:extLst>
          </p:cNvPr>
          <p:cNvCxnSpPr>
            <a:cxnSpLocks/>
          </p:cNvCxnSpPr>
          <p:nvPr/>
        </p:nvCxnSpPr>
        <p:spPr>
          <a:xfrm>
            <a:off x="4006347" y="2694048"/>
            <a:ext cx="8587" cy="116362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="" xmlns:a16="http://schemas.microsoft.com/office/drawing/2014/main" id="{C9E64B42-7D26-432E-AD21-4A171B5B36F5}"/>
              </a:ext>
            </a:extLst>
          </p:cNvPr>
          <p:cNvCxnSpPr>
            <a:cxnSpLocks/>
          </p:cNvCxnSpPr>
          <p:nvPr/>
        </p:nvCxnSpPr>
        <p:spPr>
          <a:xfrm>
            <a:off x="8774696" y="2393250"/>
            <a:ext cx="0" cy="195245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="" xmlns:a16="http://schemas.microsoft.com/office/drawing/2014/main" id="{9237F60F-EF51-4335-ABE7-094C36A667C9}"/>
              </a:ext>
            </a:extLst>
          </p:cNvPr>
          <p:cNvCxnSpPr>
            <a:cxnSpLocks/>
          </p:cNvCxnSpPr>
          <p:nvPr/>
        </p:nvCxnSpPr>
        <p:spPr>
          <a:xfrm>
            <a:off x="9934421" y="2446059"/>
            <a:ext cx="0" cy="195245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="" xmlns:a16="http://schemas.microsoft.com/office/drawing/2014/main" id="{49023F47-C5B3-4B85-8660-3C8531D1E40C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7655029" y="2432071"/>
            <a:ext cx="0" cy="195245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45">
            <a:extLst>
              <a:ext uri="{FF2B5EF4-FFF2-40B4-BE49-F238E27FC236}">
                <a16:creationId xmlns="" xmlns:a16="http://schemas.microsoft.com/office/drawing/2014/main" id="{0C34235A-8639-43BE-A53F-BCD6743063FE}"/>
              </a:ext>
            </a:extLst>
          </p:cNvPr>
          <p:cNvSpPr/>
          <p:nvPr/>
        </p:nvSpPr>
        <p:spPr>
          <a:xfrm>
            <a:off x="1310735" y="2119710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45">
            <a:extLst>
              <a:ext uri="{FF2B5EF4-FFF2-40B4-BE49-F238E27FC236}">
                <a16:creationId xmlns="" xmlns:a16="http://schemas.microsoft.com/office/drawing/2014/main" id="{356C32B2-EF42-4BC9-926B-2E66712F6FF6}"/>
              </a:ext>
            </a:extLst>
          </p:cNvPr>
          <p:cNvSpPr/>
          <p:nvPr/>
        </p:nvSpPr>
        <p:spPr>
          <a:xfrm>
            <a:off x="1054038" y="1875978"/>
            <a:ext cx="3675334" cy="3124727"/>
          </a:xfrm>
          <a:prstGeom prst="roundRect">
            <a:avLst>
              <a:gd name="adj" fmla="val 2732"/>
            </a:avLst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txBody>
          <a:bodyPr anchor="b" anchorCtr="1"/>
          <a:lstStyle/>
          <a:p>
            <a:pPr algn="ctr" defTabSz="914034">
              <a:defRPr/>
            </a:pPr>
            <a:r>
              <a:rPr lang="en-US" altLang="zh-CN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node OS</a:t>
            </a:r>
            <a:endParaRPr lang="zh-CN" altLang="en-US" sz="10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圆角矩形 45">
            <a:extLst>
              <a:ext uri="{FF2B5EF4-FFF2-40B4-BE49-F238E27FC236}">
                <a16:creationId xmlns="" xmlns:a16="http://schemas.microsoft.com/office/drawing/2014/main" id="{01327023-90E0-400C-9BFA-ABB61873D17A}"/>
              </a:ext>
            </a:extLst>
          </p:cNvPr>
          <p:cNvSpPr/>
          <p:nvPr/>
        </p:nvSpPr>
        <p:spPr>
          <a:xfrm>
            <a:off x="1310735" y="2413474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sidecar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圆角矩形 45">
            <a:extLst>
              <a:ext uri="{FF2B5EF4-FFF2-40B4-BE49-F238E27FC236}">
                <a16:creationId xmlns="" xmlns:a16="http://schemas.microsoft.com/office/drawing/2014/main" id="{1EB1F7FC-F39B-4154-9377-6986B0F4C856}"/>
              </a:ext>
            </a:extLst>
          </p:cNvPr>
          <p:cNvSpPr/>
          <p:nvPr/>
        </p:nvSpPr>
        <p:spPr>
          <a:xfrm>
            <a:off x="2438206" y="2119710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圆角矩形 45">
            <a:extLst>
              <a:ext uri="{FF2B5EF4-FFF2-40B4-BE49-F238E27FC236}">
                <a16:creationId xmlns="" xmlns:a16="http://schemas.microsoft.com/office/drawing/2014/main" id="{0BD65981-7F4D-4EC5-BA55-E39E49839A8D}"/>
              </a:ext>
            </a:extLst>
          </p:cNvPr>
          <p:cNvSpPr/>
          <p:nvPr/>
        </p:nvSpPr>
        <p:spPr>
          <a:xfrm>
            <a:off x="2438206" y="2413474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sidecar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圆角矩形 45">
            <a:extLst>
              <a:ext uri="{FF2B5EF4-FFF2-40B4-BE49-F238E27FC236}">
                <a16:creationId xmlns="" xmlns:a16="http://schemas.microsoft.com/office/drawing/2014/main" id="{F73402F8-72B8-48B5-9048-F45A5A52F1DF}"/>
              </a:ext>
            </a:extLst>
          </p:cNvPr>
          <p:cNvSpPr/>
          <p:nvPr/>
        </p:nvSpPr>
        <p:spPr>
          <a:xfrm>
            <a:off x="3605473" y="2127276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45">
            <a:extLst>
              <a:ext uri="{FF2B5EF4-FFF2-40B4-BE49-F238E27FC236}">
                <a16:creationId xmlns="" xmlns:a16="http://schemas.microsoft.com/office/drawing/2014/main" id="{EBAF799C-E242-4207-80A4-99C229086758}"/>
              </a:ext>
            </a:extLst>
          </p:cNvPr>
          <p:cNvSpPr/>
          <p:nvPr/>
        </p:nvSpPr>
        <p:spPr>
          <a:xfrm>
            <a:off x="3605473" y="2413474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sidecar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45">
            <a:extLst>
              <a:ext uri="{FF2B5EF4-FFF2-40B4-BE49-F238E27FC236}">
                <a16:creationId xmlns="" xmlns:a16="http://schemas.microsoft.com/office/drawing/2014/main" id="{F1A9E694-8B47-4D69-A786-697D99D158E6}"/>
              </a:ext>
            </a:extLst>
          </p:cNvPr>
          <p:cNvSpPr/>
          <p:nvPr/>
        </p:nvSpPr>
        <p:spPr>
          <a:xfrm>
            <a:off x="1310735" y="2993351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圆角矩形 45">
            <a:extLst>
              <a:ext uri="{FF2B5EF4-FFF2-40B4-BE49-F238E27FC236}">
                <a16:creationId xmlns="" xmlns:a16="http://schemas.microsoft.com/office/drawing/2014/main" id="{8EC4F5B1-004A-4FD8-AECE-3403CCEF671C}"/>
              </a:ext>
            </a:extLst>
          </p:cNvPr>
          <p:cNvSpPr/>
          <p:nvPr/>
        </p:nvSpPr>
        <p:spPr>
          <a:xfrm>
            <a:off x="1310735" y="3287116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sidecar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圆角矩形 45">
            <a:extLst>
              <a:ext uri="{FF2B5EF4-FFF2-40B4-BE49-F238E27FC236}">
                <a16:creationId xmlns="" xmlns:a16="http://schemas.microsoft.com/office/drawing/2014/main" id="{CA1E558C-7759-46FD-811A-7CE3FCE173DF}"/>
              </a:ext>
            </a:extLst>
          </p:cNvPr>
          <p:cNvSpPr/>
          <p:nvPr/>
        </p:nvSpPr>
        <p:spPr>
          <a:xfrm>
            <a:off x="2438206" y="2993351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圆角矩形 45">
            <a:extLst>
              <a:ext uri="{FF2B5EF4-FFF2-40B4-BE49-F238E27FC236}">
                <a16:creationId xmlns="" xmlns:a16="http://schemas.microsoft.com/office/drawing/2014/main" id="{7E2430AD-6E93-4840-9AB8-457F017CF27A}"/>
              </a:ext>
            </a:extLst>
          </p:cNvPr>
          <p:cNvSpPr/>
          <p:nvPr/>
        </p:nvSpPr>
        <p:spPr>
          <a:xfrm>
            <a:off x="2438206" y="3287116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sidecar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圆角矩形 45">
            <a:extLst>
              <a:ext uri="{FF2B5EF4-FFF2-40B4-BE49-F238E27FC236}">
                <a16:creationId xmlns="" xmlns:a16="http://schemas.microsoft.com/office/drawing/2014/main" id="{FA9026FA-9C8D-4AE3-9B5C-B6DD64E0E353}"/>
              </a:ext>
            </a:extLst>
          </p:cNvPr>
          <p:cNvSpPr/>
          <p:nvPr/>
        </p:nvSpPr>
        <p:spPr>
          <a:xfrm>
            <a:off x="3605473" y="3000917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45">
            <a:extLst>
              <a:ext uri="{FF2B5EF4-FFF2-40B4-BE49-F238E27FC236}">
                <a16:creationId xmlns="" xmlns:a16="http://schemas.microsoft.com/office/drawing/2014/main" id="{8E6F7B20-A615-4A25-AC95-46AA5F1A7D4F}"/>
              </a:ext>
            </a:extLst>
          </p:cNvPr>
          <p:cNvSpPr/>
          <p:nvPr/>
        </p:nvSpPr>
        <p:spPr>
          <a:xfrm>
            <a:off x="3605473" y="3287116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sidecar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45">
            <a:extLst>
              <a:ext uri="{FF2B5EF4-FFF2-40B4-BE49-F238E27FC236}">
                <a16:creationId xmlns="" xmlns:a16="http://schemas.microsoft.com/office/drawing/2014/main" id="{E7554B0F-5273-496D-B9CF-8ED14A0959A9}"/>
              </a:ext>
            </a:extLst>
          </p:cNvPr>
          <p:cNvSpPr/>
          <p:nvPr/>
        </p:nvSpPr>
        <p:spPr>
          <a:xfrm>
            <a:off x="1310735" y="3866992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圆角矩形 45">
            <a:extLst>
              <a:ext uri="{FF2B5EF4-FFF2-40B4-BE49-F238E27FC236}">
                <a16:creationId xmlns="" xmlns:a16="http://schemas.microsoft.com/office/drawing/2014/main" id="{D4088EB7-2F25-461D-AECA-A33B84190CD3}"/>
              </a:ext>
            </a:extLst>
          </p:cNvPr>
          <p:cNvSpPr/>
          <p:nvPr/>
        </p:nvSpPr>
        <p:spPr>
          <a:xfrm>
            <a:off x="1310735" y="4160757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sidecar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圆角矩形 45">
            <a:extLst>
              <a:ext uri="{FF2B5EF4-FFF2-40B4-BE49-F238E27FC236}">
                <a16:creationId xmlns="" xmlns:a16="http://schemas.microsoft.com/office/drawing/2014/main" id="{BF32BC64-130F-4AA6-87DA-1C1949DC729B}"/>
              </a:ext>
            </a:extLst>
          </p:cNvPr>
          <p:cNvSpPr/>
          <p:nvPr/>
        </p:nvSpPr>
        <p:spPr>
          <a:xfrm>
            <a:off x="2438206" y="3866992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圆角矩形 45">
            <a:extLst>
              <a:ext uri="{FF2B5EF4-FFF2-40B4-BE49-F238E27FC236}">
                <a16:creationId xmlns="" xmlns:a16="http://schemas.microsoft.com/office/drawing/2014/main" id="{3368126F-C204-4174-9305-B815F35D6C9D}"/>
              </a:ext>
            </a:extLst>
          </p:cNvPr>
          <p:cNvSpPr/>
          <p:nvPr/>
        </p:nvSpPr>
        <p:spPr>
          <a:xfrm>
            <a:off x="2438206" y="4160757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sidecar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圆角矩形 45">
            <a:extLst>
              <a:ext uri="{FF2B5EF4-FFF2-40B4-BE49-F238E27FC236}">
                <a16:creationId xmlns="" xmlns:a16="http://schemas.microsoft.com/office/drawing/2014/main" id="{F87A0778-BA02-4532-A569-7A8EF08B4C20}"/>
              </a:ext>
            </a:extLst>
          </p:cNvPr>
          <p:cNvSpPr/>
          <p:nvPr/>
        </p:nvSpPr>
        <p:spPr>
          <a:xfrm>
            <a:off x="3605473" y="3874559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圆角矩形 45">
            <a:extLst>
              <a:ext uri="{FF2B5EF4-FFF2-40B4-BE49-F238E27FC236}">
                <a16:creationId xmlns="" xmlns:a16="http://schemas.microsoft.com/office/drawing/2014/main" id="{5DCEB80E-6F36-4E5C-9563-83F09CE8B233}"/>
              </a:ext>
            </a:extLst>
          </p:cNvPr>
          <p:cNvSpPr/>
          <p:nvPr/>
        </p:nvSpPr>
        <p:spPr>
          <a:xfrm>
            <a:off x="3605473" y="4160757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sidecar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圆角矩形 45">
            <a:extLst>
              <a:ext uri="{FF2B5EF4-FFF2-40B4-BE49-F238E27FC236}">
                <a16:creationId xmlns="" xmlns:a16="http://schemas.microsoft.com/office/drawing/2014/main" id="{21D6A98B-8B08-4E8E-B090-0C9371EF7C27}"/>
              </a:ext>
            </a:extLst>
          </p:cNvPr>
          <p:cNvSpPr/>
          <p:nvPr/>
        </p:nvSpPr>
        <p:spPr>
          <a:xfrm>
            <a:off x="7241220" y="2138393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圆角矩形 45">
            <a:extLst>
              <a:ext uri="{FF2B5EF4-FFF2-40B4-BE49-F238E27FC236}">
                <a16:creationId xmlns="" xmlns:a16="http://schemas.microsoft.com/office/drawing/2014/main" id="{CDFBBA8D-3967-4549-A1BE-B7AAA3D101EC}"/>
              </a:ext>
            </a:extLst>
          </p:cNvPr>
          <p:cNvSpPr/>
          <p:nvPr/>
        </p:nvSpPr>
        <p:spPr>
          <a:xfrm>
            <a:off x="6962842" y="1894661"/>
            <a:ext cx="3675334" cy="3124727"/>
          </a:xfrm>
          <a:prstGeom prst="roundRect">
            <a:avLst>
              <a:gd name="adj" fmla="val 2732"/>
            </a:avLst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txBody>
          <a:bodyPr anchor="b" anchorCtr="1"/>
          <a:lstStyle/>
          <a:p>
            <a:pPr algn="ctr" defTabSz="914034">
              <a:defRPr/>
            </a:pPr>
            <a:r>
              <a:rPr lang="en-US" altLang="zh-CN" sz="1000" kern="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node OS</a:t>
            </a:r>
            <a:endParaRPr lang="zh-CN" altLang="en-US" sz="1000" kern="0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圆角矩形 45">
            <a:extLst>
              <a:ext uri="{FF2B5EF4-FFF2-40B4-BE49-F238E27FC236}">
                <a16:creationId xmlns="" xmlns:a16="http://schemas.microsoft.com/office/drawing/2014/main" id="{31CC3E17-1A2E-4B2E-85CC-F4E66821870B}"/>
              </a:ext>
            </a:extLst>
          </p:cNvPr>
          <p:cNvSpPr/>
          <p:nvPr/>
        </p:nvSpPr>
        <p:spPr>
          <a:xfrm>
            <a:off x="8379532" y="2138393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圆角矩形 45">
            <a:extLst>
              <a:ext uri="{FF2B5EF4-FFF2-40B4-BE49-F238E27FC236}">
                <a16:creationId xmlns="" xmlns:a16="http://schemas.microsoft.com/office/drawing/2014/main" id="{947560DE-CAF1-4F70-9BA6-F41B1BBF1235}"/>
              </a:ext>
            </a:extLst>
          </p:cNvPr>
          <p:cNvSpPr/>
          <p:nvPr/>
        </p:nvSpPr>
        <p:spPr>
          <a:xfrm>
            <a:off x="9535958" y="2145959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圆角矩形 45">
            <a:extLst>
              <a:ext uri="{FF2B5EF4-FFF2-40B4-BE49-F238E27FC236}">
                <a16:creationId xmlns="" xmlns:a16="http://schemas.microsoft.com/office/drawing/2014/main" id="{5551AA2D-4E0E-456A-A33C-0B891B9755EF}"/>
              </a:ext>
            </a:extLst>
          </p:cNvPr>
          <p:cNvSpPr/>
          <p:nvPr/>
        </p:nvSpPr>
        <p:spPr>
          <a:xfrm>
            <a:off x="7241220" y="3303248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45">
            <a:extLst>
              <a:ext uri="{FF2B5EF4-FFF2-40B4-BE49-F238E27FC236}">
                <a16:creationId xmlns="" xmlns:a16="http://schemas.microsoft.com/office/drawing/2014/main" id="{DDE45EF0-2905-4B2D-B964-00FD7F3B599F}"/>
              </a:ext>
            </a:extLst>
          </p:cNvPr>
          <p:cNvSpPr/>
          <p:nvPr/>
        </p:nvSpPr>
        <p:spPr>
          <a:xfrm>
            <a:off x="8379532" y="3303248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圆角矩形 45">
            <a:extLst>
              <a:ext uri="{FF2B5EF4-FFF2-40B4-BE49-F238E27FC236}">
                <a16:creationId xmlns="" xmlns:a16="http://schemas.microsoft.com/office/drawing/2014/main" id="{E5B1BCCB-634E-454D-AF6B-D13A3C5F5B13}"/>
              </a:ext>
            </a:extLst>
          </p:cNvPr>
          <p:cNvSpPr/>
          <p:nvPr/>
        </p:nvSpPr>
        <p:spPr>
          <a:xfrm>
            <a:off x="9535958" y="3310814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圆角矩形 45">
            <a:extLst>
              <a:ext uri="{FF2B5EF4-FFF2-40B4-BE49-F238E27FC236}">
                <a16:creationId xmlns="" xmlns:a16="http://schemas.microsoft.com/office/drawing/2014/main" id="{D6A0A57D-9F8A-4E0B-A99D-3FF92CD415DE}"/>
              </a:ext>
            </a:extLst>
          </p:cNvPr>
          <p:cNvSpPr/>
          <p:nvPr/>
        </p:nvSpPr>
        <p:spPr>
          <a:xfrm>
            <a:off x="7241220" y="3885675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圆角矩形 45">
            <a:extLst>
              <a:ext uri="{FF2B5EF4-FFF2-40B4-BE49-F238E27FC236}">
                <a16:creationId xmlns="" xmlns:a16="http://schemas.microsoft.com/office/drawing/2014/main" id="{580874C2-747C-4DCF-84FA-E87BED25656E}"/>
              </a:ext>
            </a:extLst>
          </p:cNvPr>
          <p:cNvSpPr/>
          <p:nvPr/>
        </p:nvSpPr>
        <p:spPr>
          <a:xfrm>
            <a:off x="8379532" y="3885675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圆角矩形 45">
            <a:extLst>
              <a:ext uri="{FF2B5EF4-FFF2-40B4-BE49-F238E27FC236}">
                <a16:creationId xmlns="" xmlns:a16="http://schemas.microsoft.com/office/drawing/2014/main" id="{6CC0B2E8-3243-42BA-8C89-813C45EB96C7}"/>
              </a:ext>
            </a:extLst>
          </p:cNvPr>
          <p:cNvSpPr/>
          <p:nvPr/>
        </p:nvSpPr>
        <p:spPr>
          <a:xfrm>
            <a:off x="9535958" y="3893242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圆角矩形 45">
            <a:extLst>
              <a:ext uri="{FF2B5EF4-FFF2-40B4-BE49-F238E27FC236}">
                <a16:creationId xmlns="" xmlns:a16="http://schemas.microsoft.com/office/drawing/2014/main" id="{F0B7797A-77B7-4213-A2D5-C297A444A809}"/>
              </a:ext>
            </a:extLst>
          </p:cNvPr>
          <p:cNvSpPr/>
          <p:nvPr/>
        </p:nvSpPr>
        <p:spPr>
          <a:xfrm>
            <a:off x="7241220" y="2720820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圆角矩形 45">
            <a:extLst>
              <a:ext uri="{FF2B5EF4-FFF2-40B4-BE49-F238E27FC236}">
                <a16:creationId xmlns="" xmlns:a16="http://schemas.microsoft.com/office/drawing/2014/main" id="{125C043D-AE33-4327-B549-FBF51DD00D3B}"/>
              </a:ext>
            </a:extLst>
          </p:cNvPr>
          <p:cNvSpPr/>
          <p:nvPr/>
        </p:nvSpPr>
        <p:spPr>
          <a:xfrm>
            <a:off x="8379532" y="2720820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圆角矩形 45">
            <a:extLst>
              <a:ext uri="{FF2B5EF4-FFF2-40B4-BE49-F238E27FC236}">
                <a16:creationId xmlns="" xmlns:a16="http://schemas.microsoft.com/office/drawing/2014/main" id="{4B117E86-1B9C-4E02-8123-006DBEBAA63E}"/>
              </a:ext>
            </a:extLst>
          </p:cNvPr>
          <p:cNvSpPr/>
          <p:nvPr/>
        </p:nvSpPr>
        <p:spPr>
          <a:xfrm>
            <a:off x="9535958" y="2728387"/>
            <a:ext cx="827616" cy="293679"/>
          </a:xfrm>
          <a:prstGeom prst="roundRect">
            <a:avLst>
              <a:gd name="adj" fmla="val 2732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圆角矩形 45">
            <a:extLst>
              <a:ext uri="{FF2B5EF4-FFF2-40B4-BE49-F238E27FC236}">
                <a16:creationId xmlns="" xmlns:a16="http://schemas.microsoft.com/office/drawing/2014/main" id="{3A31D1AF-4703-4592-A817-F85B8EDBB799}"/>
              </a:ext>
            </a:extLst>
          </p:cNvPr>
          <p:cNvSpPr/>
          <p:nvPr/>
        </p:nvSpPr>
        <p:spPr>
          <a:xfrm>
            <a:off x="7241219" y="4385557"/>
            <a:ext cx="3122355" cy="293679"/>
          </a:xfrm>
          <a:prstGeom prst="roundRect">
            <a:avLst>
              <a:gd name="adj" fmla="val 2732"/>
            </a:avLst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anchor="ctr" anchorCtr="1"/>
          <a:lstStyle/>
          <a:p>
            <a:pPr algn="ctr" defTabSz="914034">
              <a:defRPr/>
            </a:pPr>
            <a:r>
              <a:rPr lang="en-US" altLang="zh-CN" sz="1000" b="1" kern="0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Kmesh</a:t>
            </a:r>
            <a:endParaRPr lang="zh-CN" altLang="en-US" sz="10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箭头: 右 2">
            <a:extLst>
              <a:ext uri="{FF2B5EF4-FFF2-40B4-BE49-F238E27FC236}">
                <a16:creationId xmlns="" xmlns:a16="http://schemas.microsoft.com/office/drawing/2014/main" id="{5FB2E036-68CD-43B3-9AB9-834B90F53891}"/>
              </a:ext>
            </a:extLst>
          </p:cNvPr>
          <p:cNvSpPr/>
          <p:nvPr/>
        </p:nvSpPr>
        <p:spPr>
          <a:xfrm>
            <a:off x="5514511" y="3408298"/>
            <a:ext cx="681983" cy="322886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5" name="直接连接符 44">
            <a:extLst>
              <a:ext uri="{FF2B5EF4-FFF2-40B4-BE49-F238E27FC236}">
                <a16:creationId xmlns="" xmlns:a16="http://schemas.microsoft.com/office/drawing/2014/main" id="{E1F99E27-5CAE-406E-9458-289D9CE6991A}"/>
              </a:ext>
            </a:extLst>
          </p:cNvPr>
          <p:cNvCxnSpPr/>
          <p:nvPr/>
        </p:nvCxnSpPr>
        <p:spPr>
          <a:xfrm>
            <a:off x="2138351" y="2560313"/>
            <a:ext cx="2998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="" xmlns:a16="http://schemas.microsoft.com/office/drawing/2014/main" id="{783D4F59-ACD1-4E80-B061-1BD3DD47BAEB}"/>
              </a:ext>
            </a:extLst>
          </p:cNvPr>
          <p:cNvCxnSpPr>
            <a:cxnSpLocks/>
          </p:cNvCxnSpPr>
          <p:nvPr/>
        </p:nvCxnSpPr>
        <p:spPr>
          <a:xfrm>
            <a:off x="3265822" y="2560313"/>
            <a:ext cx="33965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="" xmlns:a16="http://schemas.microsoft.com/office/drawing/2014/main" id="{13EB06BF-06C8-4DB0-B9AB-0665BBC6BD57}"/>
              </a:ext>
            </a:extLst>
          </p:cNvPr>
          <p:cNvCxnSpPr>
            <a:stCxn id="19" idx="3"/>
            <a:endCxn id="21" idx="1"/>
          </p:cNvCxnSpPr>
          <p:nvPr/>
        </p:nvCxnSpPr>
        <p:spPr>
          <a:xfrm>
            <a:off x="2138351" y="3433956"/>
            <a:ext cx="2998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="" xmlns:a16="http://schemas.microsoft.com/office/drawing/2014/main" id="{B40A708D-524C-4140-8BC0-7C704E7D624C}"/>
              </a:ext>
            </a:extLst>
          </p:cNvPr>
          <p:cNvCxnSpPr>
            <a:stCxn id="25" idx="3"/>
            <a:endCxn id="27" idx="1"/>
          </p:cNvCxnSpPr>
          <p:nvPr/>
        </p:nvCxnSpPr>
        <p:spPr>
          <a:xfrm>
            <a:off x="2138351" y="4307597"/>
            <a:ext cx="2998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="" xmlns:a16="http://schemas.microsoft.com/office/drawing/2014/main" id="{D71B26E7-233A-47D8-82E4-58103A9A1B54}"/>
              </a:ext>
            </a:extLst>
          </p:cNvPr>
          <p:cNvCxnSpPr>
            <a:stCxn id="21" idx="3"/>
            <a:endCxn id="23" idx="1"/>
          </p:cNvCxnSpPr>
          <p:nvPr/>
        </p:nvCxnSpPr>
        <p:spPr>
          <a:xfrm>
            <a:off x="3265822" y="3433956"/>
            <a:ext cx="33965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="" xmlns:a16="http://schemas.microsoft.com/office/drawing/2014/main" id="{B2A397B0-3060-4B1D-B2F5-30D32E9AD98C}"/>
              </a:ext>
            </a:extLst>
          </p:cNvPr>
          <p:cNvCxnSpPr>
            <a:stCxn id="27" idx="3"/>
            <a:endCxn id="29" idx="1"/>
          </p:cNvCxnSpPr>
          <p:nvPr/>
        </p:nvCxnSpPr>
        <p:spPr>
          <a:xfrm>
            <a:off x="3265822" y="4307597"/>
            <a:ext cx="33965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62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COMMONDATA" val="eyJoZGlkIjoiMDkwNTkxOTdiZTI0ZjBjMDA4M2Q0OGFmOTU0NDVlOD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rouce Han">
      <a:majorFont>
        <a:latin typeface="Source Han Sans CN Bold"/>
        <a:ea typeface="Source Han Sans CN Bold"/>
        <a:cs typeface=""/>
      </a:majorFont>
      <a:minorFont>
        <a:latin typeface="Source Han Sans CN Normal"/>
        <a:ea typeface="Source Han Sans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1485</Words>
  <Application>Microsoft Office PowerPoint</Application>
  <PresentationFormat>宽屏</PresentationFormat>
  <Paragraphs>331</Paragraphs>
  <Slides>16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6" baseType="lpstr">
      <vt:lpstr>Raleway</vt:lpstr>
      <vt:lpstr>Source Han Sans CN Bold</vt:lpstr>
      <vt:lpstr>Source Han Sans CN Normal</vt:lpstr>
      <vt:lpstr>阿里巴巴普惠体 R</vt:lpstr>
      <vt:lpstr>等线</vt:lpstr>
      <vt:lpstr>等线</vt:lpstr>
      <vt:lpstr>黑体</vt:lpstr>
      <vt:lpstr>思源黑体 CN Bold</vt:lpstr>
      <vt:lpstr>思源黑体 CN Heavy</vt:lpstr>
      <vt:lpstr>思源黑体 CN Light</vt:lpstr>
      <vt:lpstr>思源黑体 CN Medium</vt:lpstr>
      <vt:lpstr>宋体</vt:lpstr>
      <vt:lpstr>微软雅黑</vt:lpstr>
      <vt:lpstr>微软雅黑</vt:lpstr>
      <vt:lpstr>Arial</vt:lpstr>
      <vt:lpstr>Calibri</vt:lpstr>
      <vt:lpstr>Segoe UI</vt:lpstr>
      <vt:lpstr>Wingdings</vt:lpstr>
      <vt:lpstr>Office 主题​​</vt:lpstr>
      <vt:lpstr>1_Office 主题​​</vt:lpstr>
      <vt:lpstr>Kmesh: 架构创新为服务网格带来全新性能体验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Wuchangye (EulerOS)</cp:lastModifiedBy>
  <cp:revision>45</cp:revision>
  <dcterms:created xsi:type="dcterms:W3CDTF">2022-06-28T09:26:00Z</dcterms:created>
  <dcterms:modified xsi:type="dcterms:W3CDTF">2023-10-26T09:27:37Z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8F77113656604C60A70CCEE1C07744E5_13</vt:lpwstr>
  </property>
  <property fmtid="{D5CDD505-2E9C-101B-9397-08002B2CF9AE}" pid="3" name="KSOProductBuildVer">
    <vt:lpwstr>2052-11.1.0.14309</vt:lpwstr>
  </property>
  <property fmtid="{D5CDD505-2E9C-101B-9397-08002B2CF9AE}" pid="4" name="_2015_ms_pID_725343">
    <vt:lpwstr>(2)UTkegPev55mcp1TxKXYNxmUAmkODTjjGRU4EKz/PvI6lVcRiaMveBJQ8BQhvAlo9khzuCAKj
MwNB//rthuAo++Gq90aL43L3OjZX1k4e9l2q5ZC9VOfQj7+Gxqqou2ks7DKgHUWQXgyLjXjk
JimWnF+C1Yc+9l0tyGwmgdNn1VE0sCGRl5/mooBUipGXbEv/R71CZM5NHEIIxo/Z8PH5Jjc+
Fx0Z7BbEhhicMNa2Tt</vt:lpwstr>
  </property>
  <property fmtid="{D5CDD505-2E9C-101B-9397-08002B2CF9AE}" pid="5" name="_2015_ms_pID_7253431">
    <vt:lpwstr>/aMRRID4jlf0YawIb1a1CrBDwhu/URanJivdJxrdG0ZMJ/MiEQO+7E
7LLqnQPHc0626Z2q2n3DAeL4cbHdKC9ic5N0z/k33W/xy8yCgRx/aa0Ga3yzL+u51Z9lyvYZ
hwwe80uM7Q646l0W1d2c8xQYNzVhKAheMQEYz9ybIdPQc0FiFuyzagTnnMbuD3nFAe8Lbg9s
gTGixpNneylhwsKc</vt:lpwstr>
  </property>
</Properties>
</file>