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850" r:id="rId3"/>
    <p:sldId id="258" r:id="rId4"/>
    <p:sldId id="855" r:id="rId5"/>
    <p:sldId id="845" r:id="rId6"/>
    <p:sldId id="851" r:id="rId7"/>
    <p:sldId id="852" r:id="rId8"/>
    <p:sldId id="853" r:id="rId9"/>
    <p:sldId id="856" r:id="rId10"/>
    <p:sldId id="259" r:id="rId11"/>
    <p:sldId id="858" r:id="rId12"/>
    <p:sldId id="859" r:id="rId13"/>
    <p:sldId id="861" r:id="rId14"/>
    <p:sldId id="862" r:id="rId15"/>
    <p:sldId id="864" r:id="rId16"/>
    <p:sldId id="863" r:id="rId17"/>
    <p:sldId id="865" r:id="rId18"/>
    <p:sldId id="846" r:id="rId19"/>
    <p:sldId id="866" r:id="rId20"/>
    <p:sldId id="871" r:id="rId21"/>
    <p:sldId id="867" r:id="rId22"/>
    <p:sldId id="868" r:id="rId23"/>
    <p:sldId id="872" r:id="rId24"/>
    <p:sldId id="873" r:id="rId25"/>
    <p:sldId id="876" r:id="rId26"/>
    <p:sldId id="878" r:id="rId27"/>
    <p:sldId id="849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FE9"/>
    <a:srgbClr val="37A4DA"/>
    <a:srgbClr val="FF7E79"/>
    <a:srgbClr val="FF6D50"/>
    <a:srgbClr val="FFA66D"/>
    <a:srgbClr val="3A8FB7"/>
    <a:srgbClr val="39A1D9"/>
    <a:srgbClr val="517CA2"/>
    <a:srgbClr val="445185"/>
    <a:srgbClr val="A5D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bytedance.github.io/bitsail/" TargetMode="External"/><Relationship Id="rId4" Type="http://schemas.openxmlformats.org/officeDocument/2006/relationships/hyperlink" Target="https://github.com/bytedance/bitsai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l">
              <a:lnSpc>
                <a:spcPct val="100000"/>
              </a:lnSpc>
            </a:pPr>
            <a:r>
              <a:t>数据集成引擎BitSail自动化测试框架解析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刘澎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/ 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字节跳动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74662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EtLT</a:t>
            </a:r>
            <a:r>
              <a:rPr lang="zh-CN" altLang="en-US" sz="31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架构</a:t>
            </a:r>
          </a:p>
        </p:txBody>
      </p:sp>
      <p:pic>
        <p:nvPicPr>
          <p:cNvPr id="2" name="图片 1" descr="图形用户界面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7" y="1539636"/>
            <a:ext cx="6945309" cy="356839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208945" y="1539636"/>
            <a:ext cx="3426008" cy="2958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/>
              <a:t>架构模块化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数据源层、框架层、引擎层均采取可插拔设计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>
              <a:lnSpc>
                <a:spcPct val="150000"/>
              </a:lnSpc>
            </a:pPr>
            <a:r>
              <a:rPr kumimoji="1" lang="zh-CN" altLang="en-US" dirty="0"/>
              <a:t>基础能力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在框架层提供丰富的基础能力，例如流控、并发推断等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74662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EtLT</a:t>
            </a:r>
            <a:r>
              <a:rPr lang="zh-CN" altLang="en-US" sz="31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架构</a:t>
            </a:r>
          </a:p>
        </p:txBody>
      </p:sp>
      <p:pic>
        <p:nvPicPr>
          <p:cNvPr id="2" name="图片 1" descr="图形用户界面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7" y="1529126"/>
            <a:ext cx="4056237" cy="208403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9997" y="3948891"/>
            <a:ext cx="1845377" cy="1296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Source</a:t>
            </a:r>
            <a:r>
              <a:rPr kumimoji="1" lang="zh-CN" altLang="en-US" dirty="0"/>
              <a:t>数据源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Sink</a:t>
            </a:r>
            <a:r>
              <a:rPr kumimoji="1" lang="zh-CN" altLang="en-US" dirty="0"/>
              <a:t>数据源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执行引擎</a:t>
            </a:r>
          </a:p>
        </p:txBody>
      </p:sp>
      <p:sp>
        <p:nvSpPr>
          <p:cNvPr id="3" name="矩形 2"/>
          <p:cNvSpPr/>
          <p:nvPr/>
        </p:nvSpPr>
        <p:spPr>
          <a:xfrm>
            <a:off x="5846938" y="1716258"/>
            <a:ext cx="4056237" cy="470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Picture 2" descr="Reddit - Dive into anyth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560" y="1479880"/>
            <a:ext cx="710965" cy="71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pache Kafka 最新情報 | OSSサポートのOpenStandia™【NRI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90" y="2404761"/>
            <a:ext cx="1092361" cy="109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6096757" y="3805685"/>
            <a:ext cx="1092361" cy="1381028"/>
            <a:chOff x="7841829" y="2573480"/>
            <a:chExt cx="3262847" cy="3664265"/>
          </a:xfrm>
        </p:grpSpPr>
        <p:pic>
          <p:nvPicPr>
            <p:cNvPr id="8" name="Picture 6" descr="ClickHouse - Wikipedi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6794" y="2573480"/>
              <a:ext cx="2908300" cy="279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本框 8"/>
            <p:cNvSpPr txBox="1"/>
            <p:nvPr/>
          </p:nvSpPr>
          <p:spPr>
            <a:xfrm>
              <a:off x="7841829" y="5421124"/>
              <a:ext cx="3262847" cy="81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dirty="0" err="1">
                  <a:latin typeface="Helvetica" pitchFamily="2" charset="0"/>
                </a:rPr>
                <a:t>clickhouse</a:t>
              </a:r>
              <a:endParaRPr kumimoji="1" lang="zh-CN" altLang="en-US" sz="1400" dirty="0">
                <a:latin typeface="Helvetica" pitchFamily="2" charset="0"/>
              </a:endParaRPr>
            </a:p>
          </p:txBody>
        </p:sp>
      </p:grpSp>
      <p:pic>
        <p:nvPicPr>
          <p:cNvPr id="10" name="Picture 8" descr="Apache Doris - DEV Communi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616" y="1905445"/>
            <a:ext cx="998631" cy="99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pache Hiv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851" y="3595349"/>
            <a:ext cx="1587836" cy="79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线箭头连接符 11"/>
          <p:cNvCxnSpPr/>
          <p:nvPr/>
        </p:nvCxnSpPr>
        <p:spPr>
          <a:xfrm flipV="1">
            <a:off x="7587773" y="2333483"/>
            <a:ext cx="2027169" cy="173212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/>
          <p:cNvCxnSpPr/>
          <p:nvPr/>
        </p:nvCxnSpPr>
        <p:spPr>
          <a:xfrm flipV="1">
            <a:off x="7553003" y="2364048"/>
            <a:ext cx="1970707" cy="540028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/>
          <p:cNvCxnSpPr/>
          <p:nvPr/>
        </p:nvCxnSpPr>
        <p:spPr>
          <a:xfrm>
            <a:off x="7475889" y="1919269"/>
            <a:ext cx="2138653" cy="430955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/>
          <p:cNvCxnSpPr>
            <a:endCxn id="11" idx="1"/>
          </p:cNvCxnSpPr>
          <p:nvPr/>
        </p:nvCxnSpPr>
        <p:spPr>
          <a:xfrm>
            <a:off x="7470618" y="1905445"/>
            <a:ext cx="2210233" cy="2086863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/>
          <p:cNvCxnSpPr>
            <a:endCxn id="11" idx="1"/>
          </p:cNvCxnSpPr>
          <p:nvPr/>
        </p:nvCxnSpPr>
        <p:spPr>
          <a:xfrm>
            <a:off x="7553003" y="2904076"/>
            <a:ext cx="2127848" cy="1088232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/>
          <p:cNvCxnSpPr>
            <a:endCxn id="11" idx="1"/>
          </p:cNvCxnSpPr>
          <p:nvPr/>
        </p:nvCxnSpPr>
        <p:spPr>
          <a:xfrm flipV="1">
            <a:off x="7575149" y="3992308"/>
            <a:ext cx="2105702" cy="14660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/>
        </p:nvSpPr>
        <p:spPr>
          <a:xfrm>
            <a:off x="7438937" y="5121523"/>
            <a:ext cx="1070151" cy="382120"/>
          </a:xfrm>
          <a:prstGeom prst="roundRect">
            <a:avLst/>
          </a:prstGeom>
          <a:solidFill>
            <a:srgbClr val="FF7E79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err="1">
                <a:solidFill>
                  <a:schemeClr val="tx1"/>
                </a:solidFill>
              </a:rPr>
              <a:t>flink</a:t>
            </a:r>
            <a:r>
              <a:rPr kumimoji="1" lang="en-US" altLang="zh-CN" sz="1600" dirty="0">
                <a:solidFill>
                  <a:schemeClr val="tx1"/>
                </a:solidFill>
              </a:rPr>
              <a:t> 1.11</a:t>
            </a:r>
            <a:endParaRPr kumimoji="1"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697965" y="5121523"/>
            <a:ext cx="1070151" cy="382120"/>
          </a:xfrm>
          <a:prstGeom prst="roundRect">
            <a:avLst/>
          </a:prstGeom>
          <a:solidFill>
            <a:srgbClr val="FF7E79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err="1">
                <a:solidFill>
                  <a:schemeClr val="tx1"/>
                </a:solidFill>
              </a:rPr>
              <a:t>flink</a:t>
            </a:r>
            <a:r>
              <a:rPr kumimoji="1" lang="en-US" altLang="zh-CN" sz="1600" dirty="0">
                <a:solidFill>
                  <a:schemeClr val="tx1"/>
                </a:solidFill>
              </a:rPr>
              <a:t> 1.16</a:t>
            </a:r>
            <a:endParaRPr kumimoji="1"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314858" y="5677366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通道组合 </a:t>
            </a:r>
            <a:r>
              <a:rPr kumimoji="1" lang="en-US" altLang="zh-CN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=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读数据源 </a:t>
            </a:r>
            <a:r>
              <a:rPr kumimoji="1" lang="en-US" altLang="zh-CN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x  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写数据源 </a:t>
            </a:r>
            <a:r>
              <a:rPr kumimoji="1" lang="en-US" altLang="zh-CN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x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执行引擎</a:t>
            </a:r>
            <a:endParaRPr kumimoji="1" lang="en-US" altLang="zh-CN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74662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EtLT</a:t>
            </a:r>
            <a:r>
              <a:rPr lang="zh-CN" altLang="en-US" sz="31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架构</a:t>
            </a:r>
          </a:p>
        </p:txBody>
      </p:sp>
      <p:pic>
        <p:nvPicPr>
          <p:cNvPr id="2" name="图片 1" descr="图形用户界面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7" y="1529126"/>
            <a:ext cx="4056237" cy="208403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9997" y="3948891"/>
            <a:ext cx="1845377" cy="1296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Source</a:t>
            </a:r>
            <a:r>
              <a:rPr kumimoji="1" lang="zh-CN" altLang="en-US" dirty="0"/>
              <a:t>数据源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Sink</a:t>
            </a:r>
            <a:r>
              <a:rPr kumimoji="1" lang="zh-CN" altLang="en-US" dirty="0"/>
              <a:t>数据源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执行引擎</a:t>
            </a:r>
          </a:p>
        </p:txBody>
      </p:sp>
      <p:sp>
        <p:nvSpPr>
          <p:cNvPr id="3" name="矩形 2"/>
          <p:cNvSpPr/>
          <p:nvPr/>
        </p:nvSpPr>
        <p:spPr>
          <a:xfrm>
            <a:off x="5846938" y="1716258"/>
            <a:ext cx="4056237" cy="470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2314858" y="5677366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通道组合 </a:t>
            </a:r>
            <a:r>
              <a:rPr kumimoji="1" lang="en-US" altLang="zh-CN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=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读数据源 </a:t>
            </a:r>
            <a:r>
              <a:rPr kumimoji="1" lang="en-US" altLang="zh-CN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x  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写数据源 </a:t>
            </a:r>
            <a:r>
              <a:rPr kumimoji="1" lang="en-US" altLang="zh-CN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x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执行引擎</a:t>
            </a:r>
            <a:endParaRPr kumimoji="1" lang="en-US" altLang="zh-CN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20" name="云形 19"/>
          <p:cNvSpPr/>
          <p:nvPr/>
        </p:nvSpPr>
        <p:spPr>
          <a:xfrm>
            <a:off x="5909254" y="1529126"/>
            <a:ext cx="5302749" cy="2936407"/>
          </a:xfrm>
          <a:prstGeom prst="cloud">
            <a:avLst/>
          </a:prstGeom>
          <a:solidFill>
            <a:srgbClr val="37A4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1" lang="zh-CN" altLang="en-US" sz="24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在开发、</a:t>
            </a:r>
            <a:r>
              <a:rPr kumimoji="1" lang="en-US" altLang="zh-CN" sz="24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review</a:t>
            </a:r>
            <a:r>
              <a:rPr kumimoji="1" lang="zh-CN" altLang="en-US" sz="2400" b="1" dirty="0">
                <a:solidFill>
                  <a:schemeClr val="tx1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、上线等过程中，如何验证通道是否能正常工作？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74662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zh-CN" altLang="en-US" sz="31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模块划分</a:t>
            </a:r>
          </a:p>
        </p:txBody>
      </p:sp>
      <p:pic>
        <p:nvPicPr>
          <p:cNvPr id="2" name="图片 1" descr="图形用户界面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7" y="1529126"/>
            <a:ext cx="3697803" cy="18998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9997" y="3948891"/>
            <a:ext cx="1845377" cy="1296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Source</a:t>
            </a:r>
            <a:r>
              <a:rPr kumimoji="1" lang="zh-CN" altLang="en-US" dirty="0"/>
              <a:t>数据源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Sink</a:t>
            </a:r>
            <a:r>
              <a:rPr kumimoji="1" lang="zh-CN" altLang="en-US" dirty="0"/>
              <a:t>数据源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执行引擎</a:t>
            </a:r>
          </a:p>
        </p:txBody>
      </p:sp>
      <p:sp>
        <p:nvSpPr>
          <p:cNvPr id="3" name="矩形 2"/>
          <p:cNvSpPr/>
          <p:nvPr/>
        </p:nvSpPr>
        <p:spPr>
          <a:xfrm>
            <a:off x="5846938" y="1716258"/>
            <a:ext cx="4056237" cy="470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图形用户界面, 文本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327" y="1529126"/>
            <a:ext cx="5926187" cy="38788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74662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en-US" altLang="zh-CN" sz="31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Test</a:t>
            </a:r>
            <a:endParaRPr lang="zh-CN" altLang="en-US" sz="31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46938" y="1716258"/>
            <a:ext cx="4056237" cy="470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图形用户界面, 文本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7" y="1536443"/>
            <a:ext cx="3563868" cy="23326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9997" y="3948891"/>
            <a:ext cx="1396536" cy="465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集成测试</a:t>
            </a:r>
          </a:p>
        </p:txBody>
      </p:sp>
      <p:pic>
        <p:nvPicPr>
          <p:cNvPr id="19" name="图片 18" descr="图片包含 网站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265" y="2679805"/>
            <a:ext cx="3314700" cy="698500"/>
          </a:xfrm>
          <a:prstGeom prst="rect">
            <a:avLst/>
          </a:prstGeom>
        </p:spPr>
      </p:pic>
      <p:cxnSp>
        <p:nvCxnSpPr>
          <p:cNvPr id="20" name="曲线连接符 19"/>
          <p:cNvCxnSpPr/>
          <p:nvPr/>
        </p:nvCxnSpPr>
        <p:spPr>
          <a:xfrm>
            <a:off x="8502407" y="2097535"/>
            <a:ext cx="1537906" cy="716860"/>
          </a:xfrm>
          <a:prstGeom prst="curvedConnector3">
            <a:avLst/>
          </a:prstGeom>
          <a:ln w="19050">
            <a:solidFill>
              <a:schemeClr val="tx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20"/>
          <p:cNvSpPr/>
          <p:nvPr/>
        </p:nvSpPr>
        <p:spPr>
          <a:xfrm>
            <a:off x="6519288" y="1332008"/>
            <a:ext cx="3595955" cy="765525"/>
          </a:xfrm>
          <a:prstGeom prst="roundRect">
            <a:avLst/>
          </a:prstGeom>
          <a:solidFill>
            <a:srgbClr val="FFF8D5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>
                <a:solidFill>
                  <a:schemeClr val="tx1"/>
                </a:solidFill>
                <a:latin typeface="Helvetica" pitchFamily="2" charset="0"/>
              </a:rPr>
              <a:t>Flink</a:t>
            </a:r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 Local Environment</a:t>
            </a:r>
            <a:endParaRPr kumimoji="1" lang="zh-CN" alt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22" name="图片 21" descr="形状, 矩形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597" y="2497507"/>
            <a:ext cx="2439970" cy="561720"/>
          </a:xfrm>
          <a:prstGeom prst="rect">
            <a:avLst/>
          </a:prstGeom>
        </p:spPr>
      </p:pic>
      <p:cxnSp>
        <p:nvCxnSpPr>
          <p:cNvPr id="24" name="曲线连接符 23"/>
          <p:cNvCxnSpPr>
            <a:stCxn id="22" idx="0"/>
            <a:endCxn id="21" idx="2"/>
          </p:cNvCxnSpPr>
          <p:nvPr/>
        </p:nvCxnSpPr>
        <p:spPr>
          <a:xfrm rot="5400000" flipH="1" flipV="1">
            <a:off x="7474437" y="1654678"/>
            <a:ext cx="399974" cy="1285684"/>
          </a:xfrm>
          <a:prstGeom prst="curvedConnector3">
            <a:avLst/>
          </a:prstGeom>
          <a:ln w="19050">
            <a:solidFill>
              <a:schemeClr val="tx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圆角矩形 24"/>
          <p:cNvSpPr/>
          <p:nvPr/>
        </p:nvSpPr>
        <p:spPr>
          <a:xfrm>
            <a:off x="6519288" y="3724499"/>
            <a:ext cx="3595955" cy="765525"/>
          </a:xfrm>
          <a:prstGeom prst="roundRect">
            <a:avLst/>
          </a:prstGeom>
          <a:solidFill>
            <a:srgbClr val="FFF8D5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>
                <a:solidFill>
                  <a:schemeClr val="tx1"/>
                </a:solidFill>
                <a:latin typeface="Helvetica" pitchFamily="2" charset="0"/>
              </a:rPr>
              <a:t>Flink</a:t>
            </a:r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 Local Environment</a:t>
            </a:r>
            <a:endParaRPr kumimoji="1" lang="zh-CN" alt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26" name="图片 25" descr="图片包含 文本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682" y="5155296"/>
            <a:ext cx="3479800" cy="660400"/>
          </a:xfrm>
          <a:prstGeom prst="rect">
            <a:avLst/>
          </a:prstGeom>
        </p:spPr>
      </p:pic>
      <p:pic>
        <p:nvPicPr>
          <p:cNvPr id="27" name="图片 26" descr="形状, 矩形&#10;&#10;描述已自动生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6262" y="4914628"/>
            <a:ext cx="1739900" cy="660400"/>
          </a:xfrm>
          <a:prstGeom prst="rect">
            <a:avLst/>
          </a:prstGeom>
        </p:spPr>
      </p:pic>
      <p:cxnSp>
        <p:nvCxnSpPr>
          <p:cNvPr id="28" name="曲线连接符 27"/>
          <p:cNvCxnSpPr>
            <a:stCxn id="26" idx="0"/>
          </p:cNvCxnSpPr>
          <p:nvPr/>
        </p:nvCxnSpPr>
        <p:spPr>
          <a:xfrm rot="5400000" flipH="1" flipV="1">
            <a:off x="7352355" y="4256085"/>
            <a:ext cx="578438" cy="1219984"/>
          </a:xfrm>
          <a:prstGeom prst="curvedConnector2">
            <a:avLst/>
          </a:prstGeom>
          <a:ln w="19050">
            <a:solidFill>
              <a:schemeClr val="tx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曲线连接符 28"/>
          <p:cNvCxnSpPr>
            <a:endCxn id="27" idx="0"/>
          </p:cNvCxnSpPr>
          <p:nvPr/>
        </p:nvCxnSpPr>
        <p:spPr>
          <a:xfrm>
            <a:off x="8317265" y="4605297"/>
            <a:ext cx="1518947" cy="309331"/>
          </a:xfrm>
          <a:prstGeom prst="curvedConnector2">
            <a:avLst/>
          </a:prstGeom>
          <a:ln w="19050">
            <a:solidFill>
              <a:schemeClr val="tx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74662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en-US" altLang="zh-CN" sz="31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Test</a:t>
            </a:r>
            <a:endParaRPr lang="zh-CN" altLang="en-US" sz="31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46938" y="1716258"/>
            <a:ext cx="4056237" cy="470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图形用户界面, 文本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7" y="1536443"/>
            <a:ext cx="3563868" cy="23326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9997" y="3948891"/>
            <a:ext cx="1800493" cy="881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集成测试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End-End</a:t>
            </a:r>
            <a:r>
              <a:rPr kumimoji="1" lang="zh-CN" altLang="en-US" dirty="0"/>
              <a:t>测试</a:t>
            </a:r>
          </a:p>
        </p:txBody>
      </p:sp>
      <p:pic>
        <p:nvPicPr>
          <p:cNvPr id="19" name="图片 18" descr="图片包含 网站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265" y="2679805"/>
            <a:ext cx="3314700" cy="698500"/>
          </a:xfrm>
          <a:prstGeom prst="rect">
            <a:avLst/>
          </a:prstGeom>
        </p:spPr>
      </p:pic>
      <p:cxnSp>
        <p:nvCxnSpPr>
          <p:cNvPr id="20" name="曲线连接符 19"/>
          <p:cNvCxnSpPr/>
          <p:nvPr/>
        </p:nvCxnSpPr>
        <p:spPr>
          <a:xfrm>
            <a:off x="8502407" y="2097535"/>
            <a:ext cx="1537906" cy="716860"/>
          </a:xfrm>
          <a:prstGeom prst="curvedConnector3">
            <a:avLst/>
          </a:prstGeom>
          <a:ln w="19050">
            <a:solidFill>
              <a:schemeClr val="tx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20"/>
          <p:cNvSpPr/>
          <p:nvPr/>
        </p:nvSpPr>
        <p:spPr>
          <a:xfrm>
            <a:off x="6519288" y="1332008"/>
            <a:ext cx="3595955" cy="765525"/>
          </a:xfrm>
          <a:prstGeom prst="roundRect">
            <a:avLst/>
          </a:prstGeom>
          <a:solidFill>
            <a:srgbClr val="FFF8D5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>
                <a:solidFill>
                  <a:schemeClr val="tx1"/>
                </a:solidFill>
                <a:latin typeface="Helvetica" pitchFamily="2" charset="0"/>
              </a:rPr>
              <a:t>MiniCluster</a:t>
            </a:r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 / Standalone </a:t>
            </a:r>
            <a:endParaRPr kumimoji="1" lang="zh-CN" alt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22" name="图片 21" descr="形状, 矩形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597" y="2497507"/>
            <a:ext cx="2439970" cy="561720"/>
          </a:xfrm>
          <a:prstGeom prst="rect">
            <a:avLst/>
          </a:prstGeom>
        </p:spPr>
      </p:pic>
      <p:cxnSp>
        <p:nvCxnSpPr>
          <p:cNvPr id="24" name="曲线连接符 23"/>
          <p:cNvCxnSpPr>
            <a:stCxn id="22" idx="0"/>
            <a:endCxn id="21" idx="2"/>
          </p:cNvCxnSpPr>
          <p:nvPr/>
        </p:nvCxnSpPr>
        <p:spPr>
          <a:xfrm rot="5400000" flipH="1" flipV="1">
            <a:off x="7474437" y="1654678"/>
            <a:ext cx="399974" cy="1285684"/>
          </a:xfrm>
          <a:prstGeom prst="curvedConnector3">
            <a:avLst/>
          </a:prstGeom>
          <a:ln w="19050">
            <a:solidFill>
              <a:schemeClr val="tx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圆角矩形 24"/>
          <p:cNvSpPr/>
          <p:nvPr/>
        </p:nvSpPr>
        <p:spPr>
          <a:xfrm>
            <a:off x="6519288" y="3724499"/>
            <a:ext cx="3595955" cy="765525"/>
          </a:xfrm>
          <a:prstGeom prst="roundRect">
            <a:avLst/>
          </a:prstGeom>
          <a:solidFill>
            <a:srgbClr val="FFF8D5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>
                <a:solidFill>
                  <a:schemeClr val="tx1"/>
                </a:solidFill>
                <a:latin typeface="Helvetica" pitchFamily="2" charset="0"/>
              </a:rPr>
              <a:t>MiniCluster</a:t>
            </a:r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 / Standalone </a:t>
            </a:r>
            <a:endParaRPr kumimoji="1" lang="zh-CN" alt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26" name="图片 25" descr="图片包含 文本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682" y="5155296"/>
            <a:ext cx="3479800" cy="660400"/>
          </a:xfrm>
          <a:prstGeom prst="rect">
            <a:avLst/>
          </a:prstGeom>
        </p:spPr>
      </p:pic>
      <p:pic>
        <p:nvPicPr>
          <p:cNvPr id="27" name="图片 26" descr="形状, 矩形&#10;&#10;描述已自动生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6262" y="4914628"/>
            <a:ext cx="1739900" cy="660400"/>
          </a:xfrm>
          <a:prstGeom prst="rect">
            <a:avLst/>
          </a:prstGeom>
        </p:spPr>
      </p:pic>
      <p:cxnSp>
        <p:nvCxnSpPr>
          <p:cNvPr id="28" name="曲线连接符 27"/>
          <p:cNvCxnSpPr>
            <a:stCxn id="26" idx="0"/>
          </p:cNvCxnSpPr>
          <p:nvPr/>
        </p:nvCxnSpPr>
        <p:spPr>
          <a:xfrm rot="5400000" flipH="1" flipV="1">
            <a:off x="7352355" y="4256085"/>
            <a:ext cx="578438" cy="1219984"/>
          </a:xfrm>
          <a:prstGeom prst="curvedConnector2">
            <a:avLst/>
          </a:prstGeom>
          <a:ln w="19050">
            <a:solidFill>
              <a:schemeClr val="tx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曲线连接符 28"/>
          <p:cNvCxnSpPr>
            <a:endCxn id="27" idx="0"/>
          </p:cNvCxnSpPr>
          <p:nvPr/>
        </p:nvCxnSpPr>
        <p:spPr>
          <a:xfrm>
            <a:off x="8317265" y="4605297"/>
            <a:ext cx="1518947" cy="309331"/>
          </a:xfrm>
          <a:prstGeom prst="curvedConnector2">
            <a:avLst/>
          </a:prstGeom>
          <a:ln w="19050">
            <a:solidFill>
              <a:schemeClr val="tx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964766" y="3690983"/>
            <a:ext cx="6154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 err="1">
                <a:solidFill>
                  <a:schemeClr val="tx1"/>
                </a:solidFill>
                <a:latin typeface="Helvetica" pitchFamily="2" charset="0"/>
              </a:rPr>
              <a:t>MiniCluster</a:t>
            </a:r>
            <a:r>
              <a:rPr kumimoji="1" lang="en-US" altLang="zh-CN" dirty="0">
                <a:solidFill>
                  <a:schemeClr val="tx1"/>
                </a:solidFill>
                <a:latin typeface="Helvetica" pitchFamily="2" charset="0"/>
              </a:rPr>
              <a:t> / Standalone </a:t>
            </a:r>
            <a:endParaRPr kumimoji="1" lang="zh-CN" altLang="en-US" dirty="0">
              <a:solidFill>
                <a:schemeClr val="tx1"/>
              </a:solidFill>
              <a:latin typeface="Helvetic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74662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1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en-US" altLang="zh-CN" sz="31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Test</a:t>
            </a:r>
            <a:endParaRPr lang="zh-CN" altLang="en-US" sz="31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46938" y="1716258"/>
            <a:ext cx="4056237" cy="470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图形用户界面, 文本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97" y="1536443"/>
            <a:ext cx="3563868" cy="23326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9997" y="3948891"/>
            <a:ext cx="1800493" cy="881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集成测试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End-End</a:t>
            </a:r>
            <a:r>
              <a:rPr kumimoji="1" lang="zh-CN" altLang="en-US" dirty="0"/>
              <a:t>测试</a:t>
            </a:r>
          </a:p>
        </p:txBody>
      </p:sp>
      <p:sp>
        <p:nvSpPr>
          <p:cNvPr id="2" name="云形 1"/>
          <p:cNvSpPr/>
          <p:nvPr/>
        </p:nvSpPr>
        <p:spPr>
          <a:xfrm>
            <a:off x="5041870" y="1366489"/>
            <a:ext cx="5568594" cy="1453687"/>
          </a:xfrm>
          <a:prstGeom prst="cloud">
            <a:avLst/>
          </a:prstGeom>
          <a:solidFill>
            <a:srgbClr val="37A4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单数据源测试 </a:t>
            </a:r>
            <a:r>
              <a:rPr kumimoji="1" lang="en-US" altLang="zh-CN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-&gt; </a:t>
            </a:r>
            <a:r>
              <a:rPr kumimoji="1" lang="zh-CN" altLang="en-US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数据源组合测试？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317679" y="2930682"/>
            <a:ext cx="376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产品质量保证：产品通道能力感知</a:t>
            </a:r>
          </a:p>
        </p:txBody>
      </p:sp>
      <p:sp>
        <p:nvSpPr>
          <p:cNvPr id="6" name="云形 5"/>
          <p:cNvSpPr/>
          <p:nvPr/>
        </p:nvSpPr>
        <p:spPr>
          <a:xfrm>
            <a:off x="4863838" y="3742652"/>
            <a:ext cx="5940150" cy="1582220"/>
          </a:xfrm>
          <a:prstGeom prst="cloud">
            <a:avLst/>
          </a:prstGeom>
          <a:solidFill>
            <a:srgbClr val="37A4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自动生成测试 </a:t>
            </a:r>
            <a:r>
              <a:rPr kumimoji="1" lang="en-US" altLang="zh-CN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&amp;</a:t>
            </a:r>
            <a:r>
              <a:rPr kumimoji="1" lang="zh-CN" altLang="en-US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高效执行测试？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317679" y="5398178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effectLst/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开发效率提升：避免人力投入重复测试</a:t>
            </a:r>
            <a:endParaRPr kumimoji="1" lang="zh-CN" altLang="en-US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1662425" y="2806323"/>
            <a:ext cx="4433575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多通道测试方案</a:t>
            </a:r>
          </a:p>
        </p:txBody>
      </p:sp>
      <p:sp>
        <p:nvSpPr>
          <p:cNvPr id="2" name="矩形 1"/>
          <p:cNvSpPr/>
          <p:nvPr/>
        </p:nvSpPr>
        <p:spPr>
          <a:xfrm>
            <a:off x="7857460" y="2388468"/>
            <a:ext cx="4334540" cy="1323753"/>
          </a:xfrm>
          <a:prstGeom prst="rect">
            <a:avLst/>
          </a:prstGeom>
          <a:solidFill>
            <a:srgbClr val="3A8F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5807" y="2806323"/>
            <a:ext cx="1226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FF6D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03</a:t>
            </a:r>
            <a:endParaRPr kumimoji="1" lang="zh-CN" altLang="en-US" sz="6000" b="1" dirty="0">
              <a:solidFill>
                <a:srgbClr val="FF6D50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66234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How</a:t>
            </a:r>
            <a:r>
              <a:rPr lang="zh-CN" altLang="en-US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to</a:t>
            </a:r>
            <a:r>
              <a:rPr lang="zh-CN" altLang="en-US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test</a:t>
            </a:r>
            <a:endParaRPr lang="zh-CN" altLang="en-US" sz="30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云形 3"/>
          <p:cNvSpPr/>
          <p:nvPr/>
        </p:nvSpPr>
        <p:spPr>
          <a:xfrm>
            <a:off x="669880" y="1953064"/>
            <a:ext cx="3365137" cy="1204699"/>
          </a:xfrm>
          <a:prstGeom prst="cloud">
            <a:avLst/>
          </a:prstGeom>
          <a:solidFill>
            <a:srgbClr val="37A4D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单数据源测试 </a:t>
            </a:r>
            <a:r>
              <a:rPr kumimoji="1" lang="en-US" altLang="zh-CN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-&gt; </a:t>
            </a:r>
            <a:r>
              <a:rPr kumimoji="1" lang="zh-CN" altLang="en-US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数据源组合测试？</a:t>
            </a:r>
          </a:p>
        </p:txBody>
      </p:sp>
      <p:sp>
        <p:nvSpPr>
          <p:cNvPr id="5" name="云形 4"/>
          <p:cNvSpPr/>
          <p:nvPr/>
        </p:nvSpPr>
        <p:spPr>
          <a:xfrm>
            <a:off x="669880" y="3711546"/>
            <a:ext cx="3365137" cy="1365627"/>
          </a:xfrm>
          <a:prstGeom prst="cloud">
            <a:avLst/>
          </a:prstGeom>
          <a:solidFill>
            <a:srgbClr val="37A4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自动生成测试 </a:t>
            </a:r>
            <a:r>
              <a:rPr kumimoji="1" lang="en-US" altLang="zh-CN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&amp;</a:t>
            </a:r>
            <a:r>
              <a:rPr kumimoji="1" lang="zh-CN" altLang="en-US" b="1" dirty="0">
                <a:solidFill>
                  <a:schemeClr val="bg2">
                    <a:lumMod val="10000"/>
                  </a:schemeClr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高效执行测试？</a:t>
            </a:r>
          </a:p>
        </p:txBody>
      </p:sp>
      <p:cxnSp>
        <p:nvCxnSpPr>
          <p:cNvPr id="6" name="直线连接符 5"/>
          <p:cNvCxnSpPr/>
          <p:nvPr/>
        </p:nvCxnSpPr>
        <p:spPr>
          <a:xfrm>
            <a:off x="4900773" y="1494782"/>
            <a:ext cx="0" cy="463889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694770" y="1638628"/>
            <a:ext cx="5288300" cy="372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目标</a:t>
            </a:r>
            <a:endParaRPr kumimoji="1" lang="en-US" altLang="zh-CN" sz="20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支持多种 </a:t>
            </a:r>
            <a:r>
              <a:rPr kumimoji="1" lang="en-US" altLang="zh-CN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&amp;</a:t>
            </a:r>
            <a:r>
              <a:rPr kumimoji="1" lang="zh-CN" alt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 多版本数据源</a:t>
            </a:r>
            <a:endParaRPr kumimoji="1" lang="en-US" altLang="zh-CN" sz="20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支持多环境测试</a:t>
            </a:r>
            <a:endParaRPr kumimoji="1" lang="en-US" altLang="zh-CN" sz="20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支持验证通道正确性</a:t>
            </a:r>
            <a:endParaRPr kumimoji="1" lang="en-US" altLang="zh-CN" sz="20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支持自动生成不同数据源组合通道的测试</a:t>
            </a:r>
            <a:endParaRPr kumimoji="1" lang="en-US" altLang="zh-CN" sz="20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高效地测试</a:t>
            </a:r>
            <a:endParaRPr kumimoji="1" lang="en-US" altLang="zh-CN" sz="20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状态外部存储，方便与外部流程打通</a:t>
            </a:r>
            <a:endParaRPr kumimoji="1" lang="en-US" altLang="zh-CN" sz="20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66234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Architecture</a:t>
            </a:r>
            <a:endParaRPr lang="zh-CN" altLang="en-US" sz="30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3" name="图片 12" descr="图片包含 形状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10" y="2094101"/>
            <a:ext cx="6085264" cy="266979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6412" y="2132605"/>
            <a:ext cx="4633000" cy="2127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Test Execution Engines</a:t>
            </a:r>
            <a:r>
              <a:rPr kumimoji="1" lang="zh-CN" altLang="en-US" dirty="0"/>
              <a:t>：发起测试的框架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Script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Repositories</a:t>
            </a:r>
            <a:r>
              <a:rPr kumimoji="1" lang="zh-CN" altLang="en-US" dirty="0"/>
              <a:t>：存储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生成测试</a:t>
            </a:r>
            <a:r>
              <a:rPr kumimoji="1" lang="en-US" altLang="zh-CN" dirty="0"/>
              <a:t>script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 Sources</a:t>
            </a:r>
            <a:r>
              <a:rPr kumimoji="1" lang="zh-CN" altLang="en-US" dirty="0"/>
              <a:t>：测试数据源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2530458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个人介绍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27332" y="1774977"/>
            <a:ext cx="8699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2021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加入字节跳动数据集成团队，专注提供高效、可靠的全域数据集成解决方案</a:t>
            </a:r>
            <a:endParaRPr kumimoji="1" lang="en-US" altLang="zh-CN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开源社区爱好者，</a:t>
            </a:r>
            <a:r>
              <a:rPr kumimoji="1" lang="en-US" altLang="zh-CN" dirty="0" err="1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BitSail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开源</a:t>
            </a:r>
            <a:r>
              <a:rPr kumimoji="1" lang="zh-CN" altLang="en-US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项目贡献者之一</a:t>
            </a:r>
            <a:endParaRPr kumimoji="1" lang="en-US" altLang="zh-CN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710" y="2094101"/>
            <a:ext cx="6402044" cy="2775079"/>
          </a:xfrm>
          <a:prstGeom prst="rect">
            <a:avLst/>
          </a:prstGeom>
        </p:spPr>
      </p:pic>
      <p:sp>
        <p:nvSpPr>
          <p:cNvPr id="23" name="标题 3"/>
          <p:cNvSpPr txBox="1"/>
          <p:nvPr/>
        </p:nvSpPr>
        <p:spPr>
          <a:xfrm>
            <a:off x="979997" y="419101"/>
            <a:ext cx="366234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Architecture</a:t>
            </a:r>
            <a:endParaRPr lang="zh-CN" altLang="en-US" sz="30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26412" y="2132605"/>
            <a:ext cx="4633000" cy="2127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Test Execution Engines</a:t>
            </a:r>
            <a:r>
              <a:rPr kumimoji="1" lang="zh-CN" altLang="en-US" dirty="0"/>
              <a:t>：发起测试的框架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Script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Repositories</a:t>
            </a:r>
            <a:r>
              <a:rPr kumimoji="1" lang="zh-CN" altLang="en-US" dirty="0"/>
              <a:t>：存储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生成测试</a:t>
            </a:r>
            <a:r>
              <a:rPr kumimoji="1" lang="en-US" altLang="zh-CN" dirty="0"/>
              <a:t>script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 Sources</a:t>
            </a:r>
            <a:r>
              <a:rPr kumimoji="1" lang="zh-CN" altLang="en-US" dirty="0"/>
              <a:t>：测试数据源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66234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Script</a:t>
            </a:r>
            <a:r>
              <a:rPr lang="zh-CN" altLang="en-US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repos</a:t>
            </a:r>
            <a:endParaRPr lang="zh-CN" altLang="en-US" sz="30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511195" y="2144235"/>
            <a:ext cx="3884515" cy="378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在</a:t>
            </a:r>
            <a:r>
              <a:rPr kumimoji="1" lang="en-US" altLang="zh-CN" dirty="0"/>
              <a:t>connector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下存储相应数据源的</a:t>
            </a:r>
            <a:r>
              <a:rPr kumimoji="1" lang="en-US" altLang="zh-CN" dirty="0"/>
              <a:t>script</a:t>
            </a:r>
          </a:p>
          <a:p>
            <a:pPr>
              <a:lnSpc>
                <a:spcPct val="150000"/>
              </a:lnSpc>
            </a:pP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不同</a:t>
            </a:r>
            <a:r>
              <a:rPr kumimoji="1" lang="en-US" altLang="zh-CN" dirty="0"/>
              <a:t>connector</a:t>
            </a:r>
            <a:r>
              <a:rPr kumimoji="1" lang="zh-CN" altLang="en-US" dirty="0"/>
              <a:t>的</a:t>
            </a:r>
            <a:r>
              <a:rPr kumimoji="1" lang="en-US" altLang="zh-CN" dirty="0"/>
              <a:t>script</a:t>
            </a:r>
            <a:r>
              <a:rPr kumimoji="1" lang="zh-CN" altLang="en-US" dirty="0"/>
              <a:t>组合成最终的测试</a:t>
            </a:r>
            <a:r>
              <a:rPr kumimoji="1" lang="en-US" altLang="zh-CN" dirty="0" err="1"/>
              <a:t>JobPlan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支持多种测试</a:t>
            </a:r>
            <a:r>
              <a:rPr kumimoji="1" lang="en-US" altLang="zh-CN" dirty="0" err="1"/>
              <a:t>JobPlan</a:t>
            </a:r>
            <a:r>
              <a:rPr kumimoji="1" lang="zh-CN" altLang="en-US" dirty="0"/>
              <a:t>生成策略</a:t>
            </a:r>
            <a:endParaRPr kumimoji="1" lang="en-US" altLang="zh-CN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M*N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/>
              <a:t>M+N</a:t>
            </a:r>
          </a:p>
        </p:txBody>
      </p:sp>
      <p:pic>
        <p:nvPicPr>
          <p:cNvPr id="4" name="图片 3" descr="图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97" y="1520228"/>
            <a:ext cx="5980752" cy="46709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66234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Data Sources</a:t>
            </a:r>
            <a:endParaRPr lang="zh-CN" altLang="en-US" sz="30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 descr="图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97" y="1399282"/>
            <a:ext cx="6687377" cy="465208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74085" y="2007075"/>
            <a:ext cx="3884515" cy="21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数据源包含初始化、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、加工作业配置等完整生命周期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每种数据源维护资源池，便于并行执行测试作业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66234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Test Engines</a:t>
            </a:r>
            <a:endParaRPr lang="zh-CN" altLang="en-US" sz="30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52460" y="1744185"/>
            <a:ext cx="3177540" cy="254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测试引擎包含所有执行所需文件与</a:t>
            </a:r>
            <a:r>
              <a:rPr kumimoji="1" lang="en-US" altLang="zh-CN" dirty="0"/>
              <a:t>jar</a:t>
            </a:r>
            <a:r>
              <a:rPr kumimoji="1" lang="zh-CN" altLang="en-US" dirty="0"/>
              <a:t>包，模拟真实执行步骤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每种执行引擎维护资源池，便于并行执行测试作业</a:t>
            </a:r>
          </a:p>
        </p:txBody>
      </p:sp>
      <p:pic>
        <p:nvPicPr>
          <p:cNvPr id="7" name="图片 6" descr="图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97" y="1521399"/>
            <a:ext cx="6575155" cy="3450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66234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Scheduler</a:t>
            </a:r>
            <a:endParaRPr lang="zh-CN" altLang="en-US" sz="30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15350" y="1881345"/>
            <a:ext cx="2960370" cy="2543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统筹调度数据源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执行引擎资源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记录作业状态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执行结果，用于增量重试、外部流程打通</a:t>
            </a:r>
            <a:endParaRPr kumimoji="1" lang="en-US" altLang="zh-CN" dirty="0"/>
          </a:p>
        </p:txBody>
      </p:sp>
      <p:pic>
        <p:nvPicPr>
          <p:cNvPr id="3" name="图片 2" descr="图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97" y="1311910"/>
            <a:ext cx="7043863" cy="4646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1662425" y="2806323"/>
            <a:ext cx="4433575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未来展望</a:t>
            </a:r>
          </a:p>
        </p:txBody>
      </p:sp>
      <p:sp>
        <p:nvSpPr>
          <p:cNvPr id="2" name="矩形 1"/>
          <p:cNvSpPr/>
          <p:nvPr/>
        </p:nvSpPr>
        <p:spPr>
          <a:xfrm>
            <a:off x="7857460" y="2388468"/>
            <a:ext cx="4334540" cy="1323753"/>
          </a:xfrm>
          <a:prstGeom prst="rect">
            <a:avLst/>
          </a:prstGeom>
          <a:solidFill>
            <a:srgbClr val="3A8F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5807" y="2806323"/>
            <a:ext cx="12298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FF6D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04</a:t>
            </a:r>
            <a:endParaRPr kumimoji="1" lang="zh-CN" altLang="en-US" sz="6000" b="1" dirty="0">
              <a:solidFill>
                <a:srgbClr val="FF6D50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74662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未来展望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258985" y="1801334"/>
            <a:ext cx="9668095" cy="3374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测试能力进一步优化</a:t>
            </a:r>
            <a:endParaRPr kumimoji="1" lang="en-US" altLang="zh-CN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增量测试</a:t>
            </a:r>
            <a:endParaRPr kumimoji="1" lang="en-US" altLang="zh-CN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数据准确性验证</a:t>
            </a:r>
            <a:endParaRPr kumimoji="1" lang="en-US" altLang="zh-CN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支持远程提交测试</a:t>
            </a: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基础能力建设</a:t>
            </a:r>
            <a:endParaRPr kumimoji="1" lang="en-US" altLang="zh-CN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沉淀不同场景下的最佳实践经验、构建更完善的</a:t>
            </a:r>
            <a:r>
              <a:rPr kumimoji="1" lang="en-US" altLang="zh-CN" dirty="0"/>
              <a:t>connector</a:t>
            </a:r>
            <a:r>
              <a:rPr kumimoji="1" lang="zh-CN" altLang="en-US" dirty="0"/>
              <a:t>生态</a:t>
            </a:r>
            <a:endParaRPr kumimoji="1" lang="en-US" altLang="zh-CN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/>
              <a:t>多引擎探索，支持更轻量的计算引擎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更高的资源利用率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 panose="020B0003030101060003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 panose="020B0003030101060003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955530" y="5234940"/>
            <a:ext cx="1440180" cy="240030"/>
          </a:xfrm>
          <a:prstGeom prst="rect">
            <a:avLst/>
          </a:prstGeom>
          <a:solidFill>
            <a:srgbClr val="FBE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471884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 err="1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背景介绍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471884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 err="1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功能介绍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4381867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多通道测试方案</a:t>
            </a: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未来展望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1662425" y="2806323"/>
            <a:ext cx="4433575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背景介绍</a:t>
            </a:r>
          </a:p>
        </p:txBody>
      </p:sp>
      <p:sp>
        <p:nvSpPr>
          <p:cNvPr id="2" name="矩形 1"/>
          <p:cNvSpPr/>
          <p:nvPr/>
        </p:nvSpPr>
        <p:spPr>
          <a:xfrm>
            <a:off x="7857460" y="2388468"/>
            <a:ext cx="4334540" cy="1323753"/>
          </a:xfrm>
          <a:prstGeom prst="rect">
            <a:avLst/>
          </a:prstGeom>
          <a:solidFill>
            <a:srgbClr val="3A8F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5807" y="2806323"/>
            <a:ext cx="1226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FF6D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01</a:t>
            </a:r>
            <a:endParaRPr kumimoji="1" lang="zh-CN" altLang="en-US" sz="6000" b="1" dirty="0">
              <a:solidFill>
                <a:srgbClr val="FF6D50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327641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zh-CN" altLang="en-US" sz="32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背景介绍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946200" y="2473624"/>
            <a:ext cx="10384228" cy="1719517"/>
            <a:chOff x="669881" y="2423804"/>
            <a:chExt cx="10384228" cy="1719517"/>
          </a:xfrm>
        </p:grpSpPr>
        <p:sp>
          <p:nvSpPr>
            <p:cNvPr id="6" name="圆角矩形 5"/>
            <p:cNvSpPr/>
            <p:nvPr/>
          </p:nvSpPr>
          <p:spPr>
            <a:xfrm>
              <a:off x="669881" y="2459892"/>
              <a:ext cx="1894198" cy="808732"/>
            </a:xfrm>
            <a:prstGeom prst="roundRect">
              <a:avLst/>
            </a:prstGeom>
            <a:solidFill>
              <a:schemeClr val="tx2"/>
            </a:solidFill>
            <a:ln w="508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90" tIns="34290" rIns="34290" bIns="34290" numCol="1" spcCol="38100" rtlCol="0" anchor="t">
              <a:spAutoFit/>
            </a:bodyPr>
            <a:lstStyle/>
            <a:p>
              <a:pPr defTabSz="685800" hangingPunct="0"/>
              <a:r>
                <a:rPr lang="zh-CN" altLang="en-US" sz="1600" b="1" dirty="0">
                  <a:solidFill>
                    <a:schemeClr val="accent6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  <a:cs typeface="Alibaba PuHuiTi" pitchFamily="18" charset="-122"/>
                  <a:sym typeface="Helvetica Light"/>
                </a:rPr>
                <a:t>外部数据源</a:t>
              </a:r>
              <a:endParaRPr lang="en-US" altLang="zh-CN" sz="1600" b="1" dirty="0">
                <a:solidFill>
                  <a:schemeClr val="accent6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Alibaba PuHuiTi" pitchFamily="18" charset="-122"/>
                <a:sym typeface="Helvetica Light"/>
              </a:endParaRPr>
            </a:p>
            <a:p>
              <a:pPr defTabSz="685800" hangingPunct="0"/>
              <a:endParaRPr lang="en-US" altLang="zh-CN" sz="675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  <a:p>
              <a:pPr defTabSz="685800" hangingPunct="0"/>
              <a:endParaRPr lang="en-US" altLang="zh-CN" sz="675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  <a:p>
              <a:pPr defTabSz="685800" hangingPunct="0"/>
              <a:endParaRPr lang="zh-CN" altLang="en-US" sz="135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  <a:sym typeface="Helvetica Light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106990" y="3208325"/>
              <a:ext cx="1930892" cy="893862"/>
            </a:xfrm>
            <a:prstGeom prst="roundRect">
              <a:avLst/>
            </a:prstGeom>
            <a:solidFill>
              <a:srgbClr val="FFFFFF"/>
            </a:solidFill>
            <a:ln w="50800" cap="flat">
              <a:solidFill>
                <a:srgbClr val="00206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90" tIns="34290" rIns="34290" bIns="34290" numCol="1" spcCol="38100" rtlCol="0" anchor="t">
              <a:spAutoFit/>
            </a:bodyPr>
            <a:lstStyle/>
            <a:p>
              <a:pPr marL="171450" indent="-171450" defTabSz="685800" hangingPunct="0"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latin typeface="Hiragino Sans GB W3" panose="020B0300000000000000" pitchFamily="34" charset="-128"/>
                  <a:ea typeface="Hiragino Sans GB W3" panose="020B0300000000000000" pitchFamily="34" charset="-128"/>
                  <a:cs typeface="Alibaba PuHuiTi" pitchFamily="18" charset="-122"/>
                  <a:sym typeface="Helvetica Light"/>
                </a:rPr>
                <a:t>数据库</a:t>
              </a:r>
              <a:endParaRPr lang="en-US" altLang="zh-CN" sz="1600" b="1" dirty="0">
                <a:latin typeface="Hiragino Sans GB W3" panose="020B0300000000000000" pitchFamily="34" charset="-128"/>
                <a:ea typeface="Hiragino Sans GB W3" panose="020B0300000000000000" pitchFamily="34" charset="-128"/>
                <a:cs typeface="Alibaba PuHuiTi" pitchFamily="18" charset="-122"/>
                <a:sym typeface="Helvetica Light"/>
              </a:endParaRPr>
            </a:p>
            <a:p>
              <a:pPr marL="171450" indent="-171450" defTabSz="685800" hangingPunct="0"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latin typeface="Hiragino Sans GB W3" panose="020B0300000000000000" pitchFamily="34" charset="-128"/>
                  <a:ea typeface="Hiragino Sans GB W3" panose="020B0300000000000000" pitchFamily="34" charset="-128"/>
                  <a:cs typeface="Alibaba PuHuiTi" pitchFamily="18" charset="-122"/>
                  <a:sym typeface="Helvetica Light"/>
                </a:rPr>
                <a:t>消息队列</a:t>
              </a:r>
              <a:endParaRPr lang="en-US" altLang="zh-CN" sz="1600" b="1" dirty="0">
                <a:latin typeface="Hiragino Sans GB W3" panose="020B0300000000000000" pitchFamily="34" charset="-128"/>
                <a:ea typeface="Hiragino Sans GB W3" panose="020B0300000000000000" pitchFamily="34" charset="-128"/>
                <a:cs typeface="Alibaba PuHuiTi" pitchFamily="18" charset="-122"/>
                <a:sym typeface="Helvetica Light"/>
              </a:endParaRPr>
            </a:p>
            <a:p>
              <a:pPr marL="171450" indent="-171450" defTabSz="685800" hangingPunct="0"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latin typeface="Hiragino Sans GB W3" panose="020B0300000000000000" pitchFamily="34" charset="-128"/>
                  <a:ea typeface="Hiragino Sans GB W3" panose="020B0300000000000000" pitchFamily="34" charset="-128"/>
                  <a:cs typeface="Alibaba PuHuiTi" pitchFamily="18" charset="-122"/>
                  <a:sym typeface="Helvetica Light"/>
                </a:rPr>
                <a:t>其它存储</a:t>
              </a:r>
              <a:endParaRPr lang="en-US" altLang="zh-CN" sz="1600" b="1" dirty="0">
                <a:latin typeface="Hiragino Sans GB W3" panose="020B0300000000000000" pitchFamily="34" charset="-128"/>
                <a:ea typeface="Hiragino Sans GB W3" panose="020B0300000000000000" pitchFamily="34" charset="-128"/>
                <a:cs typeface="Alibaba PuHuiTi" pitchFamily="18" charset="-122"/>
                <a:sym typeface="Helvetica Light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4799874" y="2436869"/>
              <a:ext cx="1894198" cy="1166277"/>
            </a:xfrm>
            <a:prstGeom prst="roundRect">
              <a:avLst/>
            </a:prstGeom>
            <a:solidFill>
              <a:schemeClr val="tx2"/>
            </a:solidFill>
            <a:ln w="508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90" tIns="34290" rIns="34290" bIns="34290" numCol="1" spcCol="38100" rtlCol="0" anchor="t">
              <a:spAutoFit/>
            </a:bodyPr>
            <a:lstStyle/>
            <a:p>
              <a:endParaRPr lang="en-US" altLang="zh-CN" sz="1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  <a:p>
              <a:r>
                <a:rPr lang="zh-CN" altLang="en-US" sz="1600" b="1" dirty="0">
                  <a:solidFill>
                    <a:schemeClr val="accent6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  <a:cs typeface="Alibaba PuHuiTi" pitchFamily="18" charset="-122"/>
                </a:rPr>
                <a:t>全域数据集成产品</a:t>
              </a:r>
              <a:endParaRPr lang="en-US" altLang="zh-CN" sz="1600" b="1" dirty="0">
                <a:solidFill>
                  <a:schemeClr val="accent6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Alibaba PuHuiTi" pitchFamily="18" charset="-122"/>
              </a:endParaRPr>
            </a:p>
            <a:p>
              <a:r>
                <a:rPr lang="en-US" altLang="zh-CN" sz="1600" b="1" dirty="0">
                  <a:solidFill>
                    <a:schemeClr val="accent6"/>
                  </a:solidFill>
                  <a:latin typeface="Helvetica" pitchFamily="2" charset="0"/>
                  <a:ea typeface="微软雅黑" panose="020B0503020204020204" pitchFamily="34" charset="-122"/>
                  <a:cs typeface="Alibaba PuHuiTi" pitchFamily="18" charset="-122"/>
                  <a:sym typeface="Helvetica Light"/>
                </a:rPr>
                <a:t>DataSail</a:t>
              </a:r>
            </a:p>
            <a:p>
              <a:endParaRPr lang="en-US" altLang="zh-CN" sz="1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  <a:sym typeface="Helvetica Light"/>
              </a:endParaRPr>
            </a:p>
          </p:txBody>
        </p:sp>
        <p:sp>
          <p:nvSpPr>
            <p:cNvPr id="9" name="右箭头 8"/>
            <p:cNvSpPr/>
            <p:nvPr/>
          </p:nvSpPr>
          <p:spPr>
            <a:xfrm>
              <a:off x="3234144" y="2547515"/>
              <a:ext cx="895664" cy="757913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0" name="右箭头 9"/>
            <p:cNvSpPr/>
            <p:nvPr/>
          </p:nvSpPr>
          <p:spPr>
            <a:xfrm>
              <a:off x="7206484" y="2547515"/>
              <a:ext cx="895664" cy="757913"/>
            </a:xfrm>
            <a:prstGeom prst="rightArrow">
              <a:avLst/>
            </a:prstGeom>
            <a:solidFill>
              <a:srgbClr val="EBAC0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8566044" y="2423804"/>
              <a:ext cx="1894198" cy="808732"/>
            </a:xfrm>
            <a:prstGeom prst="roundRect">
              <a:avLst/>
            </a:prstGeom>
            <a:solidFill>
              <a:schemeClr val="tx2"/>
            </a:solidFill>
            <a:ln w="508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90" tIns="34290" rIns="34290" bIns="34290" numCol="1" spcCol="38100" rtlCol="0" anchor="t">
              <a:spAutoFit/>
            </a:bodyPr>
            <a:lstStyle/>
            <a:p>
              <a:pPr defTabSz="685800" hangingPunct="0"/>
              <a:r>
                <a:rPr lang="zh-CN" altLang="en-US" sz="1600" b="1" dirty="0">
                  <a:solidFill>
                    <a:schemeClr val="accent6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  <a:cs typeface="Alibaba PuHuiTi" pitchFamily="18" charset="-122"/>
                  <a:sym typeface="Helvetica Light"/>
                </a:rPr>
                <a:t>外部系统</a:t>
              </a:r>
              <a:endParaRPr lang="en-US" altLang="zh-CN" sz="1600" b="1" dirty="0">
                <a:solidFill>
                  <a:schemeClr val="accent6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cs typeface="Alibaba PuHuiTi" pitchFamily="18" charset="-122"/>
                <a:sym typeface="Helvetica Light"/>
              </a:endParaRPr>
            </a:p>
            <a:p>
              <a:pPr defTabSz="685800" hangingPunct="0"/>
              <a:endParaRPr lang="en-US" altLang="zh-CN" sz="675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  <a:p>
              <a:pPr defTabSz="685800" hangingPunct="0"/>
              <a:endParaRPr lang="en-US" altLang="zh-CN" sz="675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</a:endParaRPr>
            </a:p>
            <a:p>
              <a:pPr defTabSz="685800" hangingPunct="0"/>
              <a:endParaRPr lang="zh-CN" altLang="en-US" sz="135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libaba PuHuiTi" pitchFamily="18" charset="-122"/>
                <a:sym typeface="Helvetica Light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9018557" y="3249459"/>
              <a:ext cx="2035552" cy="893862"/>
            </a:xfrm>
            <a:prstGeom prst="roundRect">
              <a:avLst/>
            </a:prstGeom>
            <a:solidFill>
              <a:srgbClr val="FFFFFF"/>
            </a:solidFill>
            <a:ln w="50800" cap="flat">
              <a:solidFill>
                <a:srgbClr val="00206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90" tIns="34290" rIns="34290" bIns="34290" numCol="1" spcCol="38100" rtlCol="0" anchor="t">
              <a:spAutoFit/>
            </a:bodyPr>
            <a:lstStyle/>
            <a:p>
              <a:pPr marL="171450" indent="-171450" defTabSz="685800" hangingPunct="0"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latin typeface="Hiragino Sans GB W3" panose="020B0300000000000000" pitchFamily="34" charset="-128"/>
                  <a:ea typeface="Hiragino Sans GB W3" panose="020B0300000000000000" pitchFamily="34" charset="-128"/>
                  <a:cs typeface="Alibaba PuHuiTi" pitchFamily="18" charset="-122"/>
                  <a:sym typeface="Helvetica Light"/>
                </a:rPr>
                <a:t>数据分析</a:t>
              </a:r>
              <a:endParaRPr lang="en-US" altLang="zh-CN" sz="1600" b="1" dirty="0">
                <a:latin typeface="Hiragino Sans GB W3" panose="020B0300000000000000" pitchFamily="34" charset="-128"/>
                <a:ea typeface="Hiragino Sans GB W3" panose="020B0300000000000000" pitchFamily="34" charset="-128"/>
                <a:cs typeface="Alibaba PuHuiTi" pitchFamily="18" charset="-122"/>
                <a:sym typeface="Helvetica Light"/>
              </a:endParaRPr>
            </a:p>
            <a:p>
              <a:pPr marL="171450" indent="-171450" defTabSz="685800" hangingPunct="0"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latin typeface="Hiragino Sans GB W3" panose="020B0300000000000000" pitchFamily="34" charset="-128"/>
                  <a:ea typeface="Hiragino Sans GB W3" panose="020B0300000000000000" pitchFamily="34" charset="-128"/>
                  <a:cs typeface="Alibaba PuHuiTi" pitchFamily="18" charset="-122"/>
                </a:rPr>
                <a:t>在线数据服务</a:t>
              </a:r>
              <a:endParaRPr lang="en-US" altLang="zh-CN" sz="1600" b="1" dirty="0">
                <a:latin typeface="Hiragino Sans GB W3" panose="020B0300000000000000" pitchFamily="34" charset="-128"/>
                <a:ea typeface="Hiragino Sans GB W3" panose="020B0300000000000000" pitchFamily="34" charset="-128"/>
                <a:cs typeface="Alibaba PuHuiTi" pitchFamily="18" charset="-122"/>
                <a:sym typeface="Helvetica Light"/>
              </a:endParaRPr>
            </a:p>
            <a:p>
              <a:pPr marL="171450" indent="-171450" defTabSz="685800" hangingPunct="0">
                <a:buFont typeface="Arial" panose="020B0604020202020204" pitchFamily="34" charset="0"/>
                <a:buChar char="•"/>
              </a:pPr>
              <a:r>
                <a:rPr lang="zh-CN" altLang="en-US" sz="1600" b="1" dirty="0">
                  <a:latin typeface="Hiragino Sans GB W3" panose="020B0300000000000000" pitchFamily="34" charset="-128"/>
                  <a:ea typeface="Hiragino Sans GB W3" panose="020B0300000000000000" pitchFamily="34" charset="-128"/>
                  <a:cs typeface="Alibaba PuHuiTi" pitchFamily="18" charset="-122"/>
                </a:rPr>
                <a:t>机器学习</a:t>
              </a:r>
              <a:endParaRPr lang="en-US" altLang="zh-CN" sz="1600" b="1" dirty="0">
                <a:latin typeface="Hiragino Sans GB W3" panose="020B0300000000000000" pitchFamily="34" charset="-128"/>
                <a:ea typeface="Hiragino Sans GB W3" panose="020B0300000000000000" pitchFamily="34" charset="-128"/>
                <a:cs typeface="Alibaba PuHuiTi" pitchFamily="18" charset="-122"/>
                <a:sym typeface="Helvetica Light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69881" y="1706397"/>
            <a:ext cx="9706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应用场景：在数据中台建设中，数据集成用于支持异构数据源之间的数据传输、加工和处理</a:t>
            </a:r>
            <a:endParaRPr kumimoji="1" lang="en-US" altLang="zh-CN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endParaRPr kumimoji="1" lang="en-US" altLang="zh-CN" dirty="0">
              <a:latin typeface="Helvetica" pitchFamily="2" charset="0"/>
              <a:ea typeface="Hiragino Sans GB W3" panose="020B0300000000000000" pitchFamily="34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88288" y="5911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669881" y="4522027"/>
            <a:ext cx="1038797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内部发展：为了服务于公司内的各种数据建设场景，字节跳动在</a:t>
            </a:r>
            <a:r>
              <a:rPr kumimoji="1" lang="en-US" altLang="zh-CN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2020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年开始研发并推出了数据集成产品</a:t>
            </a:r>
            <a:r>
              <a:rPr kumimoji="1" lang="en-US" altLang="zh-CN" dirty="0">
                <a:latin typeface="Hiragino Sans GB W3" panose="020B0300000000000000" charset="0"/>
                <a:ea typeface="Hiragino Sans GB W3" panose="020B0300000000000000" charset="0"/>
              </a:rPr>
              <a:t>BitSail</a:t>
            </a:r>
            <a:r>
              <a:rPr kumimoji="1" lang="zh-CN" altLang="en-US" dirty="0">
                <a:latin typeface="Helvetica" pitchFamily="2" charset="0"/>
                <a:ea typeface="Hiragino Sans GB W3" panose="020B0300000000000000" pitchFamily="34" charset="-128"/>
              </a:rPr>
              <a:t>。为了应对内部业务发展带来的压力和挑战，</a:t>
            </a:r>
            <a:r>
              <a:rPr kumimoji="1" lang="en-US" altLang="zh-CN" dirty="0" err="1">
                <a:latin typeface="Helvetica" pitchFamily="2" charset="0"/>
                <a:ea typeface="Hiragino Sans GB W3" panose="020B0300000000000000" charset="0"/>
              </a:rPr>
              <a:t>BitSail</a:t>
            </a:r>
            <a:r>
              <a:rPr kumimoji="1" lang="zh-CN" altLang="en-US" dirty="0">
                <a:latin typeface="Helvetica" pitchFamily="2" charset="0"/>
                <a:ea typeface="Hiragino Sans GB W3" panose="020B0300000000000000" pitchFamily="34" charset="-128"/>
              </a:rPr>
              <a:t>不断打磨完善自身功能。</a:t>
            </a:r>
            <a:endParaRPr kumimoji="1" lang="en-US" altLang="zh-CN" dirty="0">
              <a:latin typeface="Helvetica" pitchFamily="2" charset="0"/>
              <a:ea typeface="Hiragino Sans GB W3" panose="020B0300000000000000" pitchFamily="34" charset="-128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327641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zh-CN" altLang="en-US" sz="32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背景介绍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988288" y="5911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669881" y="1706397"/>
            <a:ext cx="993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应用场景：在数据中台建设中，数据集成用于支持异构数据源之间的数据传输、加工和处理。</a:t>
            </a:r>
            <a:endParaRPr kumimoji="1" lang="en-US" altLang="zh-CN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8288" y="5911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69881" y="2289185"/>
            <a:ext cx="1038797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内部发展：为了服务于公司内的各种数据建设场景，字节跳动在</a:t>
            </a:r>
            <a:r>
              <a:rPr kumimoji="1" lang="en-US" altLang="zh-CN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2020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年开始研发并推出了数据集成产品</a:t>
            </a:r>
            <a:r>
              <a:rPr kumimoji="1" lang="en-US" altLang="zh-CN" dirty="0" err="1">
                <a:latin typeface="Helvetica" pitchFamily="2" charset="0"/>
                <a:ea typeface="Hiragino Sans GB W3" panose="020B0300000000000000" charset="0"/>
              </a:rPr>
              <a:t>BitSail</a:t>
            </a:r>
            <a:r>
              <a:rPr kumimoji="1" lang="zh-CN" altLang="en-US" dirty="0">
                <a:latin typeface="Helvetica" pitchFamily="2" charset="0"/>
                <a:ea typeface="Hiragino Sans GB W3" panose="020B0300000000000000" pitchFamily="34" charset="-128"/>
              </a:rPr>
              <a:t>。为了应对内部业务发展带来的压力和挑战，</a:t>
            </a:r>
            <a:r>
              <a:rPr kumimoji="1" lang="en-US" altLang="zh-CN" dirty="0" err="1">
                <a:latin typeface="Helvetica" pitchFamily="2" charset="0"/>
                <a:ea typeface="Hiragino Sans GB W3" panose="020B0300000000000000" charset="0"/>
                <a:sym typeface="+mn-ea"/>
              </a:rPr>
              <a:t>BitSail</a:t>
            </a:r>
            <a:r>
              <a:rPr kumimoji="1" lang="zh-CN" altLang="en-US" dirty="0">
                <a:latin typeface="Helvetica" pitchFamily="2" charset="0"/>
                <a:ea typeface="Hiragino Sans GB W3" panose="020B0300000000000000" pitchFamily="34" charset="-128"/>
              </a:rPr>
              <a:t>不断打磨完善自身功能。</a:t>
            </a:r>
            <a:endParaRPr kumimoji="1" lang="en-US" altLang="zh-CN" dirty="0">
              <a:latin typeface="Helvetica" pitchFamily="2" charset="0"/>
              <a:ea typeface="Hiragino Sans GB W3" panose="020B0300000000000000" pitchFamily="34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9881" y="3314452"/>
            <a:ext cx="10387979" cy="129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Helvetica" pitchFamily="2" charset="0"/>
                <a:ea typeface="Hiragino Sans GB W3" panose="020B0300000000000000" pitchFamily="34" charset="-128"/>
              </a:rPr>
              <a:t>社区开源：在当前开源生态快速发展的潮流下，</a:t>
            </a:r>
            <a:r>
              <a:rPr kumimoji="1" lang="en-US" altLang="zh-CN" dirty="0" err="1">
                <a:latin typeface="Helvetica" pitchFamily="2" charset="0"/>
                <a:ea typeface="Hiragino Sans GB W3" panose="020B0300000000000000" pitchFamily="34" charset="-128"/>
              </a:rPr>
              <a:t>BitSail</a:t>
            </a:r>
            <a:r>
              <a:rPr kumimoji="1" lang="zh-CN" altLang="en-US" dirty="0">
                <a:latin typeface="Helvetica" pitchFamily="2" charset="0"/>
                <a:ea typeface="Hiragino Sans GB W3" panose="020B0300000000000000" pitchFamily="34" charset="-128"/>
              </a:rPr>
              <a:t>于</a:t>
            </a:r>
            <a:r>
              <a:rPr kumimoji="1" lang="en-US" altLang="zh-CN" dirty="0">
                <a:latin typeface="Helvetica" pitchFamily="2" charset="0"/>
                <a:ea typeface="Hiragino Sans GB W3" panose="020B0300000000000000" pitchFamily="34" charset="-128"/>
              </a:rPr>
              <a:t>2022</a:t>
            </a:r>
            <a:r>
              <a:rPr kumimoji="1" lang="zh-CN" altLang="en-US" dirty="0">
                <a:latin typeface="Helvetica" pitchFamily="2" charset="0"/>
                <a:ea typeface="Hiragino Sans GB W3" panose="020B0300000000000000" pitchFamily="34" charset="-128"/>
              </a:rPr>
              <a:t>年</a:t>
            </a:r>
            <a:r>
              <a:rPr kumimoji="1" lang="en-US" altLang="zh-CN" dirty="0">
                <a:latin typeface="Helvetica" pitchFamily="2" charset="0"/>
                <a:ea typeface="Hiragino Sans GB W3" panose="020B0300000000000000" pitchFamily="34" charset="-128"/>
              </a:rPr>
              <a:t>9</a:t>
            </a:r>
            <a:r>
              <a:rPr kumimoji="1" lang="zh-CN" altLang="en-US" dirty="0">
                <a:latin typeface="Helvetica" pitchFamily="2" charset="0"/>
                <a:ea typeface="Hiragino Sans GB W3" panose="020B0300000000000000" pitchFamily="34" charset="-128"/>
              </a:rPr>
              <a:t>月进入到开源社区的新天地中。</a:t>
            </a:r>
            <a:r>
              <a:rPr kumimoji="1" lang="en-US" altLang="zh-CN" dirty="0" err="1">
                <a:latin typeface="Helvetica" pitchFamily="2" charset="0"/>
                <a:ea typeface="Hiragino Sans GB W3" panose="020B0300000000000000" pitchFamily="34" charset="-128"/>
              </a:rPr>
              <a:t>BitSail</a:t>
            </a:r>
            <a:r>
              <a:rPr kumimoji="1" lang="zh-CN" altLang="en-US" dirty="0">
                <a:latin typeface="Helvetica" pitchFamily="2" charset="0"/>
                <a:ea typeface="Hiragino Sans GB W3" panose="020B0300000000000000" pitchFamily="34" charset="-128"/>
              </a:rPr>
              <a:t>经过了字节内部各种业务场景的验证与应用，在数据集成领域有着深厚的积累，希望通过开源推动行业的发展。</a:t>
            </a:r>
            <a:endParaRPr kumimoji="1" lang="en-US" altLang="zh-CN" dirty="0">
              <a:latin typeface="Helvetica" pitchFamily="2" charset="0"/>
              <a:ea typeface="Hiragino Sans GB W3" panose="020B0300000000000000" pitchFamily="34" charset="-128"/>
            </a:endParaRPr>
          </a:p>
        </p:txBody>
      </p:sp>
      <p:pic>
        <p:nvPicPr>
          <p:cNvPr id="18" name="Picture 2" descr="h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69" y="4882948"/>
            <a:ext cx="2704013" cy="113059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6095999" y="5151603"/>
            <a:ext cx="5972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400" dirty="0" err="1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Github</a:t>
            </a:r>
            <a:r>
              <a:rPr kumimoji="1" lang="zh-CN" altLang="en-US" sz="1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主页：</a:t>
            </a:r>
            <a:r>
              <a:rPr kumimoji="1" lang="en-GB" altLang="zh-CN" sz="1400" dirty="0">
                <a:solidFill>
                  <a:srgbClr val="00B0F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hlinkClick r:id="rId4"/>
              </a:rPr>
              <a:t>https://github.com/bytedance/bitsail</a:t>
            </a:r>
            <a:endParaRPr kumimoji="1" lang="en-GB" altLang="zh-CN" sz="1400" dirty="0">
              <a:solidFill>
                <a:srgbClr val="00B0F0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GB" altLang="zh-CN" sz="1400" dirty="0">
              <a:solidFill>
                <a:srgbClr val="00B0F0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GB" sz="1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文档</a:t>
            </a:r>
            <a:r>
              <a:rPr kumimoji="1" lang="zh-CN" altLang="en-US" sz="1400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主页：</a:t>
            </a:r>
            <a:r>
              <a:rPr kumimoji="1" lang="en-GB" altLang="zh-CN" sz="1400" dirty="0">
                <a:solidFill>
                  <a:srgbClr val="00B0F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  <a:hlinkClick r:id="rId5"/>
              </a:rPr>
              <a:t>https://bytedance.github.io/bitsail/</a:t>
            </a:r>
            <a:endParaRPr kumimoji="1" lang="en-GB" altLang="zh-CN" sz="1400" dirty="0">
              <a:solidFill>
                <a:srgbClr val="00B0F0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327641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zh-CN" altLang="en-US" sz="32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演进历程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988288" y="5911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" name="Freeform 6"/>
          <p:cNvSpPr/>
          <p:nvPr/>
        </p:nvSpPr>
        <p:spPr bwMode="auto">
          <a:xfrm>
            <a:off x="1212465" y="3601511"/>
            <a:ext cx="2093208" cy="492080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226BAB"/>
          </a:solidFill>
          <a:ln>
            <a:noFill/>
          </a:ln>
        </p:spPr>
        <p:txBody>
          <a:bodyPr vert="horz" wrap="square" lIns="91432" tIns="45716" rIns="91432" bIns="45716" numCol="1" anchor="t" anchorCtr="0" compatLnSpc="1"/>
          <a:lstStyle/>
          <a:p>
            <a:pPr algn="ctr" defTabSz="914400">
              <a:defRPr/>
            </a:pPr>
            <a:endParaRPr lang="en-IN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7"/>
          <p:cNvSpPr/>
          <p:nvPr/>
        </p:nvSpPr>
        <p:spPr bwMode="auto">
          <a:xfrm>
            <a:off x="3204082" y="3601511"/>
            <a:ext cx="1752439" cy="492080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2E9273"/>
          </a:solidFill>
          <a:ln>
            <a:noFill/>
          </a:ln>
        </p:spPr>
        <p:txBody>
          <a:bodyPr vert="horz" wrap="square" lIns="91432" tIns="45716" rIns="91432" bIns="45716" numCol="1" anchor="t" anchorCtr="0" compatLnSpc="1"/>
          <a:lstStyle/>
          <a:p>
            <a:pPr defTabSz="914400">
              <a:defRPr/>
            </a:pPr>
            <a:endParaRPr lang="en-IN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8"/>
          <p:cNvSpPr/>
          <p:nvPr/>
        </p:nvSpPr>
        <p:spPr bwMode="auto">
          <a:xfrm>
            <a:off x="4856518" y="3601511"/>
            <a:ext cx="1752439" cy="492080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83AC3F"/>
          </a:solidFill>
          <a:ln>
            <a:noFill/>
          </a:ln>
        </p:spPr>
        <p:txBody>
          <a:bodyPr vert="horz" wrap="square" lIns="91432" tIns="45716" rIns="91432" bIns="45716" numCol="1" anchor="t" anchorCtr="0" compatLnSpc="1"/>
          <a:lstStyle/>
          <a:p>
            <a:pPr defTabSz="914400">
              <a:defRPr/>
            </a:pPr>
            <a:endParaRPr lang="en-IN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10"/>
          <p:cNvSpPr/>
          <p:nvPr/>
        </p:nvSpPr>
        <p:spPr bwMode="auto">
          <a:xfrm>
            <a:off x="8158214" y="3601511"/>
            <a:ext cx="2653164" cy="492080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B02521"/>
          </a:solidFill>
          <a:ln>
            <a:noFill/>
          </a:ln>
        </p:spPr>
        <p:txBody>
          <a:bodyPr vert="horz" wrap="square" lIns="91432" tIns="45716" rIns="91432" bIns="45716" numCol="1" anchor="t" anchorCtr="0" compatLnSpc="1"/>
          <a:lstStyle/>
          <a:p>
            <a:pPr defTabSz="914400">
              <a:defRPr/>
            </a:pPr>
            <a:endParaRPr lang="en-IN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Group 64"/>
          <p:cNvGrpSpPr>
            <a:grpSpLocks noChangeAspect="1"/>
          </p:cNvGrpSpPr>
          <p:nvPr/>
        </p:nvGrpSpPr>
        <p:grpSpPr>
          <a:xfrm>
            <a:off x="5694914" y="2642917"/>
            <a:ext cx="62951" cy="972000"/>
            <a:chOff x="5507038" y="2146300"/>
            <a:chExt cx="93663" cy="1446212"/>
          </a:xfrm>
        </p:grpSpPr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5545138" y="2192337"/>
              <a:ext cx="14288" cy="30163"/>
            </a:xfrm>
            <a:prstGeom prst="rect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2" tIns="45716" rIns="91432" bIns="45716" numCol="1" anchor="t" anchorCtr="0" compatLnSpc="1"/>
            <a:lstStyle/>
            <a:p>
              <a:pPr defTabSz="914400">
                <a:defRPr/>
              </a:pPr>
              <a:endParaRPr lang="en-IN" ker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507038" y="2146300"/>
              <a:ext cx="93663" cy="90488"/>
            </a:xfrm>
            <a:prstGeom prst="ellipse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2" tIns="45716" rIns="91432" bIns="45716" numCol="1" anchor="t" anchorCtr="0" compatLnSpc="1"/>
            <a:lstStyle/>
            <a:p>
              <a:pPr defTabSz="914400">
                <a:defRPr/>
              </a:pPr>
              <a:endParaRPr lang="en-IN" ker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Straight Connector 58"/>
            <p:cNvCxnSpPr/>
            <p:nvPr/>
          </p:nvCxnSpPr>
          <p:spPr>
            <a:xfrm flipH="1">
              <a:off x="5543947" y="2236788"/>
              <a:ext cx="8732" cy="1355724"/>
            </a:xfrm>
            <a:prstGeom prst="line">
              <a:avLst/>
            </a:prstGeom>
            <a:noFill/>
            <a:ln w="6350" cap="flat" cmpd="sng" algn="ctr">
              <a:solidFill>
                <a:srgbClr val="646463"/>
              </a:solidFill>
              <a:prstDash val="lgDash"/>
              <a:miter lim="800000"/>
            </a:ln>
            <a:effectLst/>
          </p:spPr>
        </p:cxnSp>
      </p:grpSp>
      <p:grpSp>
        <p:nvGrpSpPr>
          <p:cNvPr id="26" name="Group 69"/>
          <p:cNvGrpSpPr>
            <a:grpSpLocks noChangeAspect="1"/>
          </p:cNvGrpSpPr>
          <p:nvPr/>
        </p:nvGrpSpPr>
        <p:grpSpPr>
          <a:xfrm>
            <a:off x="4089828" y="4093591"/>
            <a:ext cx="70176" cy="1080000"/>
            <a:chOff x="3911600" y="4084637"/>
            <a:chExt cx="93663" cy="1441450"/>
          </a:xfrm>
        </p:grpSpPr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949700" y="5449887"/>
              <a:ext cx="14288" cy="30163"/>
            </a:xfrm>
            <a:prstGeom prst="rect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2" tIns="45716" rIns="91432" bIns="45716" numCol="1" anchor="t" anchorCtr="0" compatLnSpc="1"/>
            <a:lstStyle/>
            <a:p>
              <a:pPr defTabSz="914400">
                <a:defRPr/>
              </a:pPr>
              <a:endParaRPr lang="en-IN" ker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3911600" y="5430837"/>
              <a:ext cx="93663" cy="95250"/>
            </a:xfrm>
            <a:prstGeom prst="ellipse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2" tIns="45716" rIns="91432" bIns="45716" numCol="1" anchor="t" anchorCtr="0" compatLnSpc="1"/>
            <a:lstStyle/>
            <a:p>
              <a:pPr defTabSz="914400">
                <a:defRPr/>
              </a:pPr>
              <a:endParaRPr lang="en-IN" ker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9" name="Straight Connector 60"/>
            <p:cNvCxnSpPr/>
            <p:nvPr/>
          </p:nvCxnSpPr>
          <p:spPr>
            <a:xfrm flipH="1">
              <a:off x="3955257" y="4084637"/>
              <a:ext cx="8732" cy="1355724"/>
            </a:xfrm>
            <a:prstGeom prst="line">
              <a:avLst/>
            </a:prstGeom>
            <a:noFill/>
            <a:ln w="6350" cap="flat" cmpd="sng" algn="ctr">
              <a:solidFill>
                <a:srgbClr val="646463"/>
              </a:solidFill>
              <a:prstDash val="lgDash"/>
              <a:miter lim="800000"/>
            </a:ln>
            <a:effectLst/>
          </p:spPr>
        </p:cxnSp>
      </p:grpSp>
      <p:sp>
        <p:nvSpPr>
          <p:cNvPr id="30" name="Freeform 9"/>
          <p:cNvSpPr/>
          <p:nvPr/>
        </p:nvSpPr>
        <p:spPr bwMode="auto">
          <a:xfrm>
            <a:off x="6507366" y="3601511"/>
            <a:ext cx="1752439" cy="492080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EE852A"/>
          </a:solidFill>
          <a:ln>
            <a:noFill/>
          </a:ln>
        </p:spPr>
        <p:txBody>
          <a:bodyPr vert="horz" wrap="square" lIns="91432" tIns="45716" rIns="91432" bIns="45716" numCol="1" anchor="t" anchorCtr="0" compatLnSpc="1"/>
          <a:lstStyle/>
          <a:p>
            <a:pPr defTabSz="914400">
              <a:defRPr/>
            </a:pPr>
            <a:endParaRPr lang="en-IN" ker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Group 68"/>
          <p:cNvGrpSpPr>
            <a:grpSpLocks noChangeAspect="1"/>
          </p:cNvGrpSpPr>
          <p:nvPr/>
        </p:nvGrpSpPr>
        <p:grpSpPr>
          <a:xfrm>
            <a:off x="7393113" y="4101527"/>
            <a:ext cx="70565" cy="1080000"/>
            <a:chOff x="7215188" y="4092575"/>
            <a:chExt cx="93663" cy="1433512"/>
          </a:xfrm>
        </p:grpSpPr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7253288" y="5449887"/>
              <a:ext cx="14288" cy="30163"/>
            </a:xfrm>
            <a:prstGeom prst="rect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2" tIns="45716" rIns="91432" bIns="45716" numCol="1" anchor="t" anchorCtr="0" compatLnSpc="1"/>
            <a:lstStyle/>
            <a:p>
              <a:pPr defTabSz="914400">
                <a:defRPr/>
              </a:pPr>
              <a:endParaRPr lang="en-IN" ker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7215188" y="5430837"/>
              <a:ext cx="93663" cy="95250"/>
            </a:xfrm>
            <a:prstGeom prst="ellipse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2" tIns="45716" rIns="91432" bIns="45716" numCol="1" anchor="t" anchorCtr="0" compatLnSpc="1"/>
            <a:lstStyle/>
            <a:p>
              <a:pPr defTabSz="914400">
                <a:defRPr/>
              </a:pPr>
              <a:endParaRPr lang="en-IN" ker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4" name="Straight Connector 61"/>
            <p:cNvCxnSpPr/>
            <p:nvPr/>
          </p:nvCxnSpPr>
          <p:spPr>
            <a:xfrm flipH="1">
              <a:off x="7260432" y="4092575"/>
              <a:ext cx="8732" cy="1355724"/>
            </a:xfrm>
            <a:prstGeom prst="line">
              <a:avLst/>
            </a:prstGeom>
            <a:noFill/>
            <a:ln w="6350" cap="flat" cmpd="sng" algn="ctr">
              <a:solidFill>
                <a:srgbClr val="646463"/>
              </a:solidFill>
              <a:prstDash val="lgDash"/>
              <a:miter lim="800000"/>
            </a:ln>
            <a:effectLst/>
          </p:spPr>
        </p:cxnSp>
      </p:grpSp>
      <p:sp>
        <p:nvSpPr>
          <p:cNvPr id="35" name="TextBox 70"/>
          <p:cNvSpPr txBox="1"/>
          <p:nvPr/>
        </p:nvSpPr>
        <p:spPr>
          <a:xfrm>
            <a:off x="1645763" y="360669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~</a:t>
            </a:r>
            <a:r>
              <a:rPr lang="en-GB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en-I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71"/>
          <p:cNvSpPr txBox="1"/>
          <p:nvPr/>
        </p:nvSpPr>
        <p:spPr>
          <a:xfrm>
            <a:off x="3720817" y="3595161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en-I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72"/>
          <p:cNvSpPr txBox="1"/>
          <p:nvPr/>
        </p:nvSpPr>
        <p:spPr>
          <a:xfrm>
            <a:off x="5377241" y="3587224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en-I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73"/>
          <p:cNvSpPr txBox="1"/>
          <p:nvPr/>
        </p:nvSpPr>
        <p:spPr>
          <a:xfrm>
            <a:off x="7063227" y="3616739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endParaRPr lang="en-I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74"/>
          <p:cNvSpPr txBox="1"/>
          <p:nvPr/>
        </p:nvSpPr>
        <p:spPr>
          <a:xfrm>
            <a:off x="8806096" y="3614917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2022-now</a:t>
            </a:r>
            <a:endParaRPr lang="en-I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463582" y="1626312"/>
            <a:ext cx="8814198" cy="956002"/>
            <a:chOff x="1463582" y="1116516"/>
            <a:chExt cx="8814198" cy="956002"/>
          </a:xfrm>
        </p:grpSpPr>
        <p:sp>
          <p:nvSpPr>
            <p:cNvPr id="40" name="TextBox 76"/>
            <p:cNvSpPr txBox="1"/>
            <p:nvPr/>
          </p:nvSpPr>
          <p:spPr>
            <a:xfrm>
              <a:off x="1925314" y="1174721"/>
              <a:ext cx="1122423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46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无统一框架</a:t>
              </a:r>
              <a:endParaRPr lang="en-IN" sz="1465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1" name="Rectangle 77"/>
            <p:cNvSpPr/>
            <p:nvPr/>
          </p:nvSpPr>
          <p:spPr>
            <a:xfrm>
              <a:off x="1463582" y="1458824"/>
              <a:ext cx="2186899" cy="61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M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*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N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，</a:t>
              </a:r>
              <a:r>
                <a:rPr lang="en-IN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每个通道各自实现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algn="ctr" defTabSz="914400">
                <a:lnSpc>
                  <a:spcPct val="15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如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MR/Spark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等等 </a:t>
              </a:r>
              <a:endParaRPr lang="en-IN" sz="12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2" name="TextBox 89"/>
            <p:cNvSpPr txBox="1"/>
            <p:nvPr/>
          </p:nvSpPr>
          <p:spPr>
            <a:xfrm>
              <a:off x="5023062" y="1116516"/>
              <a:ext cx="1309974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46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覆盖流式场景</a:t>
              </a:r>
              <a:endParaRPr lang="en-IN" sz="1465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3" name="Rectangle 91"/>
            <p:cNvSpPr/>
            <p:nvPr/>
          </p:nvSpPr>
          <p:spPr>
            <a:xfrm>
              <a:off x="4798923" y="1458824"/>
              <a:ext cx="1910347" cy="61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覆盖流式场景，完成流、批架构统一</a:t>
              </a:r>
              <a:endParaRPr lang="en-IN" sz="12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4" name="TextBox 92"/>
            <p:cNvSpPr txBox="1"/>
            <p:nvPr/>
          </p:nvSpPr>
          <p:spPr>
            <a:xfrm>
              <a:off x="8710170" y="1116516"/>
              <a:ext cx="1309974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146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通用能力输出</a:t>
              </a:r>
              <a:endParaRPr lang="en-IN" sz="1465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5" name="Rectangle 93"/>
            <p:cNvSpPr/>
            <p:nvPr/>
          </p:nvSpPr>
          <p:spPr>
            <a:xfrm>
              <a:off x="8367433" y="1458822"/>
              <a:ext cx="1910347" cy="61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BitSail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开源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algn="ctr" defTabSz="914400">
                <a:lnSpc>
                  <a:spcPct val="150000"/>
                </a:lnSpc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云原生引擎</a:t>
              </a:r>
              <a:endParaRPr lang="en-IN" sz="12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821085" y="5208946"/>
            <a:ext cx="6286695" cy="654795"/>
            <a:chOff x="2821085" y="5540718"/>
            <a:chExt cx="6286695" cy="654795"/>
          </a:xfrm>
        </p:grpSpPr>
        <p:sp>
          <p:nvSpPr>
            <p:cNvPr id="46" name="TextBox 98"/>
            <p:cNvSpPr txBox="1"/>
            <p:nvPr/>
          </p:nvSpPr>
          <p:spPr>
            <a:xfrm>
              <a:off x="6518604" y="5540718"/>
              <a:ext cx="2331087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zh-CN" altLang="en-US" sz="146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覆盖</a:t>
              </a:r>
              <a:r>
                <a:rPr lang="en-US" altLang="zh-CN" sz="146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CDC</a:t>
              </a:r>
              <a:r>
                <a:rPr lang="zh-CN" altLang="en-US" sz="146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场景，</a:t>
              </a:r>
              <a:r>
                <a:rPr lang="en-IN" altLang="zh-CN" sz="146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 湖仓一体</a:t>
              </a:r>
              <a:endParaRPr lang="en-IN" sz="1465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7" name="Rectangle 99"/>
            <p:cNvSpPr/>
            <p:nvPr/>
          </p:nvSpPr>
          <p:spPr>
            <a:xfrm>
              <a:off x="6274025" y="5828798"/>
              <a:ext cx="2833755" cy="336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en-I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基于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Flink+Hudi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实现数据准实时入湖</a:t>
              </a:r>
              <a:endParaRPr lang="en-IN" sz="12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8" name="TextBox 100"/>
            <p:cNvSpPr txBox="1"/>
            <p:nvPr/>
          </p:nvSpPr>
          <p:spPr>
            <a:xfrm>
              <a:off x="2979178" y="5540718"/>
              <a:ext cx="2247731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zh-CN" altLang="en-US" sz="146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统一架构，覆盖批式场景</a:t>
              </a:r>
              <a:endParaRPr lang="en-IN" sz="1465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  <p:sp>
          <p:nvSpPr>
            <p:cNvPr id="49" name="Rectangle 101"/>
            <p:cNvSpPr/>
            <p:nvPr/>
          </p:nvSpPr>
          <p:spPr>
            <a:xfrm>
              <a:off x="2821085" y="5858818"/>
              <a:ext cx="2754487" cy="336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50000"/>
                </a:lnSpc>
              </a:pPr>
              <a:r>
                <a:rPr lang="en-GB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基于F</a:t>
              </a: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link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引擎，完成批式场景统一</a:t>
              </a:r>
              <a:endParaRPr lang="en-IN" sz="1200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50" name="图片 49" descr="图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64" y="4168696"/>
            <a:ext cx="347182" cy="347182"/>
          </a:xfrm>
          <a:prstGeom prst="rect">
            <a:avLst/>
          </a:prstGeom>
        </p:spPr>
      </p:pic>
      <p:pic>
        <p:nvPicPr>
          <p:cNvPr id="51" name="图片 50" descr="卡通人物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00" y="3100780"/>
            <a:ext cx="403187" cy="403187"/>
          </a:xfrm>
          <a:prstGeom prst="rect">
            <a:avLst/>
          </a:prstGeom>
        </p:spPr>
      </p:pic>
      <p:pic>
        <p:nvPicPr>
          <p:cNvPr id="52" name="图片 51" descr="徽标, 图标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93" y="3082390"/>
            <a:ext cx="437290" cy="412538"/>
          </a:xfrm>
          <a:prstGeom prst="rect">
            <a:avLst/>
          </a:prstGeom>
        </p:spPr>
      </p:pic>
      <p:pic>
        <p:nvPicPr>
          <p:cNvPr id="53" name="图片 52" descr="形状, 圆圈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0" y="4154984"/>
            <a:ext cx="553436" cy="401041"/>
          </a:xfrm>
          <a:prstGeom prst="rect">
            <a:avLst/>
          </a:prstGeom>
        </p:spPr>
      </p:pic>
      <p:pic>
        <p:nvPicPr>
          <p:cNvPr id="54" name="图片 53" descr="图标&#10;&#10;描述已自动生成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85" y="4156733"/>
            <a:ext cx="516506" cy="516506"/>
          </a:xfrm>
          <a:prstGeom prst="rect">
            <a:avLst/>
          </a:prstGeom>
        </p:spPr>
      </p:pic>
      <p:grpSp>
        <p:nvGrpSpPr>
          <p:cNvPr id="57" name="Group 64"/>
          <p:cNvGrpSpPr>
            <a:grpSpLocks noChangeAspect="1"/>
          </p:cNvGrpSpPr>
          <p:nvPr/>
        </p:nvGrpSpPr>
        <p:grpSpPr>
          <a:xfrm>
            <a:off x="9364311" y="2635554"/>
            <a:ext cx="62951" cy="972000"/>
            <a:chOff x="5507038" y="2146300"/>
            <a:chExt cx="93663" cy="1446212"/>
          </a:xfrm>
        </p:grpSpPr>
        <p:sp>
          <p:nvSpPr>
            <p:cNvPr id="58" name="Rectangle 18"/>
            <p:cNvSpPr>
              <a:spLocks noChangeArrowheads="1"/>
            </p:cNvSpPr>
            <p:nvPr/>
          </p:nvSpPr>
          <p:spPr bwMode="auto">
            <a:xfrm>
              <a:off x="5545138" y="2192337"/>
              <a:ext cx="14288" cy="30163"/>
            </a:xfrm>
            <a:prstGeom prst="rect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2" tIns="45716" rIns="91432" bIns="45716" numCol="1" anchor="t" anchorCtr="0" compatLnSpc="1"/>
            <a:lstStyle/>
            <a:p>
              <a:pPr defTabSz="914400">
                <a:defRPr/>
              </a:pPr>
              <a:endParaRPr lang="en-IN" ker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Oval 19"/>
            <p:cNvSpPr>
              <a:spLocks noChangeArrowheads="1"/>
            </p:cNvSpPr>
            <p:nvPr/>
          </p:nvSpPr>
          <p:spPr bwMode="auto">
            <a:xfrm>
              <a:off x="5507038" y="2146300"/>
              <a:ext cx="93663" cy="90488"/>
            </a:xfrm>
            <a:prstGeom prst="ellipse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2" tIns="45716" rIns="91432" bIns="45716" numCol="1" anchor="t" anchorCtr="0" compatLnSpc="1"/>
            <a:lstStyle/>
            <a:p>
              <a:pPr defTabSz="914400">
                <a:defRPr/>
              </a:pPr>
              <a:endParaRPr lang="en-IN" ker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0" name="Straight Connector 58"/>
            <p:cNvCxnSpPr/>
            <p:nvPr/>
          </p:nvCxnSpPr>
          <p:spPr>
            <a:xfrm flipH="1">
              <a:off x="5543947" y="2236788"/>
              <a:ext cx="8732" cy="1355724"/>
            </a:xfrm>
            <a:prstGeom prst="line">
              <a:avLst/>
            </a:prstGeom>
            <a:noFill/>
            <a:ln w="6350" cap="flat" cmpd="sng" algn="ctr">
              <a:solidFill>
                <a:srgbClr val="646463"/>
              </a:solidFill>
              <a:prstDash val="lgDash"/>
              <a:miter lim="800000"/>
            </a:ln>
            <a:effectLst/>
          </p:spPr>
        </p:cxnSp>
      </p:grpSp>
      <p:grpSp>
        <p:nvGrpSpPr>
          <p:cNvPr id="61" name="Group 64"/>
          <p:cNvGrpSpPr>
            <a:grpSpLocks noChangeAspect="1"/>
          </p:cNvGrpSpPr>
          <p:nvPr/>
        </p:nvGrpSpPr>
        <p:grpSpPr>
          <a:xfrm>
            <a:off x="2260892" y="2641930"/>
            <a:ext cx="62951" cy="972000"/>
            <a:chOff x="5507038" y="2146300"/>
            <a:chExt cx="93663" cy="1446212"/>
          </a:xfrm>
        </p:grpSpPr>
        <p:sp>
          <p:nvSpPr>
            <p:cNvPr id="62" name="Rectangle 18"/>
            <p:cNvSpPr>
              <a:spLocks noChangeArrowheads="1"/>
            </p:cNvSpPr>
            <p:nvPr/>
          </p:nvSpPr>
          <p:spPr bwMode="auto">
            <a:xfrm>
              <a:off x="5545138" y="2192337"/>
              <a:ext cx="14288" cy="30163"/>
            </a:xfrm>
            <a:prstGeom prst="rect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32" tIns="45716" rIns="91432" bIns="45716" numCol="1" anchor="t" anchorCtr="0" compatLnSpc="1"/>
            <a:lstStyle/>
            <a:p>
              <a:pPr defTabSz="914400">
                <a:defRPr/>
              </a:pPr>
              <a:endParaRPr lang="en-IN" ker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Oval 19"/>
            <p:cNvSpPr>
              <a:spLocks noChangeArrowheads="1"/>
            </p:cNvSpPr>
            <p:nvPr/>
          </p:nvSpPr>
          <p:spPr bwMode="auto">
            <a:xfrm>
              <a:off x="5507038" y="2146300"/>
              <a:ext cx="93663" cy="90488"/>
            </a:xfrm>
            <a:prstGeom prst="ellipse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32" tIns="45716" rIns="91432" bIns="45716" numCol="1" anchor="t" anchorCtr="0" compatLnSpc="1"/>
            <a:lstStyle/>
            <a:p>
              <a:pPr defTabSz="914400">
                <a:defRPr/>
              </a:pPr>
              <a:endParaRPr lang="en-IN" ker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4" name="Straight Connector 58"/>
            <p:cNvCxnSpPr/>
            <p:nvPr/>
          </p:nvCxnSpPr>
          <p:spPr>
            <a:xfrm flipH="1">
              <a:off x="5543947" y="2236788"/>
              <a:ext cx="8732" cy="1355724"/>
            </a:xfrm>
            <a:prstGeom prst="line">
              <a:avLst/>
            </a:prstGeom>
            <a:noFill/>
            <a:ln w="6350" cap="flat" cmpd="sng" algn="ctr">
              <a:solidFill>
                <a:srgbClr val="646463"/>
              </a:solidFill>
              <a:prstDash val="lgDash"/>
              <a:miter lim="800000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327641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zh-CN" altLang="en-US" sz="32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应用状况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69881" y="1654248"/>
            <a:ext cx="5012803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公司内：</a:t>
            </a:r>
            <a:r>
              <a:rPr kumimoji="1" lang="en-US" altLang="zh-CN" dirty="0" err="1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BitSail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目前已被广泛使用于字节内部的多项业务线，例如抖音、今日头条等，每日同步超百万亿条数据。</a:t>
            </a:r>
            <a:endParaRPr kumimoji="1" lang="en-US" altLang="zh-CN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235179" y="2212011"/>
            <a:ext cx="3470603" cy="2433978"/>
            <a:chOff x="7174899" y="985770"/>
            <a:chExt cx="4122451" cy="2745241"/>
          </a:xfrm>
        </p:grpSpPr>
        <p:grpSp>
          <p:nvGrpSpPr>
            <p:cNvPr id="9" name="组合 8"/>
            <p:cNvGrpSpPr/>
            <p:nvPr/>
          </p:nvGrpSpPr>
          <p:grpSpPr>
            <a:xfrm>
              <a:off x="7859691" y="2417629"/>
              <a:ext cx="1355721" cy="1313382"/>
              <a:chOff x="2013537" y="3631444"/>
              <a:chExt cx="1355721" cy="1313382"/>
            </a:xfrm>
          </p:grpSpPr>
          <p:sp>
            <p:nvSpPr>
              <p:cNvPr id="66" name="抖音"/>
              <p:cNvSpPr txBox="1"/>
              <p:nvPr/>
            </p:nvSpPr>
            <p:spPr>
              <a:xfrm>
                <a:off x="2092681" y="4538185"/>
                <a:ext cx="1276577" cy="4066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71433" tIns="71433" rIns="71433" bIns="71433" anchor="ctr">
                <a:spAutoFit/>
              </a:bodyPr>
              <a:lstStyle>
                <a:lvl1pPr defTabSz="821055">
                  <a:lnSpc>
                    <a:spcPct val="130000"/>
                  </a:lnSpc>
                  <a:defRPr sz="1400" b="1">
                    <a:uFill>
                      <a:solidFill>
                        <a:srgbClr val="FFFFFF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indent="0">
                  <a:buNone/>
                </a:pPr>
                <a:r>
                  <a:rPr b="0" dirty="0" err="1">
                    <a:latin typeface="Hiragino Sans GB W3" panose="020B0300000000000000" pitchFamily="34" charset="-128"/>
                    <a:ea typeface="Hiragino Sans GB W3" panose="020B0300000000000000" pitchFamily="34" charset="-128"/>
                  </a:rPr>
                  <a:t>抖音</a:t>
                </a:r>
                <a:endParaRPr b="0" dirty="0">
                  <a:latin typeface="Hiragino Sans GB W3" panose="020B0300000000000000" pitchFamily="34" charset="-128"/>
                  <a:ea typeface="Hiragino Sans GB W3" panose="020B0300000000000000" pitchFamily="34" charset="-128"/>
                </a:endParaRPr>
              </a:p>
            </p:txBody>
          </p:sp>
          <p:pic>
            <p:nvPicPr>
              <p:cNvPr id="67" name="图像" descr="图像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3537" y="3631444"/>
                <a:ext cx="798075" cy="798075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9342442" y="2417629"/>
              <a:ext cx="1356661" cy="1313382"/>
              <a:chOff x="3788624" y="3612551"/>
              <a:chExt cx="1356661" cy="1313382"/>
            </a:xfrm>
          </p:grpSpPr>
          <p:sp>
            <p:nvSpPr>
              <p:cNvPr id="25" name="今日头条"/>
              <p:cNvSpPr txBox="1"/>
              <p:nvPr/>
            </p:nvSpPr>
            <p:spPr>
              <a:xfrm>
                <a:off x="3868708" y="4519292"/>
                <a:ext cx="1276577" cy="4066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71433" tIns="71433" rIns="71433" bIns="71433" anchor="ctr">
                <a:spAutoFit/>
              </a:bodyPr>
              <a:lstStyle>
                <a:lvl1pPr defTabSz="821055">
                  <a:lnSpc>
                    <a:spcPct val="130000"/>
                  </a:lnSpc>
                  <a:defRPr sz="1400" b="1">
                    <a:uFill>
                      <a:solidFill>
                        <a:srgbClr val="FFFFFF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indent="0">
                  <a:buNone/>
                </a:pPr>
                <a:r>
                  <a:rPr b="0" err="1">
                    <a:latin typeface="Hiragino Sans GB W3" panose="020B0300000000000000" pitchFamily="34" charset="-128"/>
                    <a:ea typeface="Hiragino Sans GB W3" panose="020B0300000000000000" pitchFamily="34" charset="-128"/>
                  </a:rPr>
                  <a:t>今日头条</a:t>
                </a:r>
                <a:endParaRPr b="0">
                  <a:latin typeface="Hiragino Sans GB W3" panose="020B0300000000000000" pitchFamily="34" charset="-128"/>
                  <a:ea typeface="Hiragino Sans GB W3" panose="020B0300000000000000" pitchFamily="34" charset="-128"/>
                </a:endParaRPr>
              </a:p>
            </p:txBody>
          </p:sp>
          <p:pic>
            <p:nvPicPr>
              <p:cNvPr id="65" name="image13.png" descr="image13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8624" y="3612551"/>
                <a:ext cx="816968" cy="816968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7174899" y="985770"/>
              <a:ext cx="1362653" cy="1313382"/>
              <a:chOff x="6101897" y="1281649"/>
              <a:chExt cx="1362653" cy="1313382"/>
            </a:xfrm>
          </p:grpSpPr>
          <p:sp>
            <p:nvSpPr>
              <p:cNvPr id="23" name="懂车帝"/>
              <p:cNvSpPr txBox="1"/>
              <p:nvPr/>
            </p:nvSpPr>
            <p:spPr>
              <a:xfrm>
                <a:off x="6187973" y="2188390"/>
                <a:ext cx="1276577" cy="4066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71433" tIns="71433" rIns="71433" bIns="71433" anchor="ctr">
                <a:spAutoFit/>
              </a:bodyPr>
              <a:lstStyle>
                <a:lvl1pPr defTabSz="821055">
                  <a:lnSpc>
                    <a:spcPct val="130000"/>
                  </a:lnSpc>
                  <a:defRPr sz="1400" b="1">
                    <a:uFill>
                      <a:solidFill>
                        <a:srgbClr val="FFFFFF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indent="0">
                  <a:buNone/>
                </a:pPr>
                <a:r>
                  <a:rPr b="0" err="1">
                    <a:latin typeface="Hiragino Sans GB W3" panose="020B0300000000000000" pitchFamily="34" charset="-128"/>
                    <a:ea typeface="Hiragino Sans GB W3" panose="020B0300000000000000" pitchFamily="34" charset="-128"/>
                  </a:rPr>
                  <a:t>懂车帝</a:t>
                </a:r>
                <a:endParaRPr b="0">
                  <a:latin typeface="Hiragino Sans GB W3" panose="020B0300000000000000" pitchFamily="34" charset="-128"/>
                  <a:ea typeface="Hiragino Sans GB W3" panose="020B0300000000000000" pitchFamily="34" charset="-128"/>
                </a:endParaRPr>
              </a:p>
            </p:txBody>
          </p:sp>
          <p:pic>
            <p:nvPicPr>
              <p:cNvPr id="24" name="图像" descr="图像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1897" y="1281649"/>
                <a:ext cx="805963" cy="805963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8581752" y="985770"/>
              <a:ext cx="1355947" cy="1313382"/>
              <a:chOff x="8392371" y="3717918"/>
              <a:chExt cx="1355947" cy="1313382"/>
            </a:xfrm>
          </p:grpSpPr>
          <p:sp>
            <p:nvSpPr>
              <p:cNvPr id="19" name="幸福里"/>
              <p:cNvSpPr txBox="1"/>
              <p:nvPr/>
            </p:nvSpPr>
            <p:spPr>
              <a:xfrm>
                <a:off x="8471741" y="4624659"/>
                <a:ext cx="1276577" cy="4066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71433" tIns="71433" rIns="71433" bIns="71433" anchor="ctr">
                <a:spAutoFit/>
              </a:bodyPr>
              <a:lstStyle>
                <a:lvl1pPr defTabSz="821055">
                  <a:lnSpc>
                    <a:spcPct val="130000"/>
                  </a:lnSpc>
                  <a:defRPr sz="1400" b="1">
                    <a:uFill>
                      <a:solidFill>
                        <a:srgbClr val="FFFFFF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indent="0">
                  <a:buNone/>
                </a:pPr>
                <a:r>
                  <a:rPr b="0">
                    <a:latin typeface="Hiragino Sans GB W3" panose="020B0300000000000000" pitchFamily="34" charset="-128"/>
                    <a:ea typeface="Hiragino Sans GB W3" panose="020B0300000000000000" pitchFamily="34" charset="-128"/>
                  </a:rPr>
                  <a:t> </a:t>
                </a:r>
                <a:r>
                  <a:rPr b="0" err="1">
                    <a:latin typeface="Hiragino Sans GB W3" panose="020B0300000000000000" pitchFamily="34" charset="-128"/>
                    <a:ea typeface="Hiragino Sans GB W3" panose="020B0300000000000000" pitchFamily="34" charset="-128"/>
                  </a:rPr>
                  <a:t>幸福里</a:t>
                </a:r>
                <a:endParaRPr b="0">
                  <a:latin typeface="Hiragino Sans GB W3" panose="020B0300000000000000" pitchFamily="34" charset="-128"/>
                  <a:ea typeface="Hiragino Sans GB W3" panose="020B0300000000000000" pitchFamily="34" charset="-128"/>
                </a:endParaRPr>
              </a:p>
            </p:txBody>
          </p:sp>
          <p:pic>
            <p:nvPicPr>
              <p:cNvPr id="22" name="图像" descr="图像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92371" y="3717918"/>
                <a:ext cx="820267" cy="820267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9949163" y="1001483"/>
              <a:ext cx="1348187" cy="1274290"/>
              <a:chOff x="10247768" y="3740621"/>
              <a:chExt cx="1348187" cy="1274290"/>
            </a:xfrm>
          </p:grpSpPr>
          <p:pic>
            <p:nvPicPr>
              <p:cNvPr id="17" name="图像" descr="图像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47768" y="3740621"/>
                <a:ext cx="797564" cy="797564"/>
              </a:xfrm>
              <a:prstGeom prst="rect">
                <a:avLst/>
              </a:prstGeom>
              <a:ln w="12700">
                <a:miter lim="400000"/>
                <a:headEnd/>
                <a:tailEnd/>
              </a:ln>
            </p:spPr>
          </p:pic>
          <p:sp>
            <p:nvSpPr>
              <p:cNvPr id="18" name="火山引擎"/>
              <p:cNvSpPr txBox="1"/>
              <p:nvPr/>
            </p:nvSpPr>
            <p:spPr>
              <a:xfrm>
                <a:off x="10319378" y="4608270"/>
                <a:ext cx="1276577" cy="4066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lIns="71433" tIns="71433" rIns="71433" bIns="71433" anchor="ctr">
                <a:spAutoFit/>
              </a:bodyPr>
              <a:lstStyle>
                <a:lvl1pPr defTabSz="821055">
                  <a:lnSpc>
                    <a:spcPct val="130000"/>
                  </a:lnSpc>
                  <a:defRPr sz="1400" b="1">
                    <a:uFill>
                      <a:solidFill>
                        <a:srgbClr val="FFFFFF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indent="0">
                  <a:buNone/>
                </a:pPr>
                <a:r>
                  <a:rPr b="0" err="1">
                    <a:latin typeface="Hiragino Sans GB W3" panose="020B0300000000000000" pitchFamily="34" charset="-128"/>
                    <a:ea typeface="Hiragino Sans GB W3" panose="020B0300000000000000" pitchFamily="34" charset="-128"/>
                  </a:rPr>
                  <a:t>火山引擎</a:t>
                </a:r>
                <a:endParaRPr b="0">
                  <a:latin typeface="Hiragino Sans GB W3" panose="020B0300000000000000" pitchFamily="34" charset="-128"/>
                  <a:ea typeface="Hiragino Sans GB W3" panose="020B0300000000000000" pitchFamily="34" charset="-128"/>
                </a:endParaRPr>
              </a:p>
            </p:txBody>
          </p:sp>
        </p:grpSp>
      </p:grpSp>
      <p:sp>
        <p:nvSpPr>
          <p:cNvPr id="68" name="文本框 67"/>
          <p:cNvSpPr txBox="1"/>
          <p:nvPr/>
        </p:nvSpPr>
        <p:spPr>
          <a:xfrm>
            <a:off x="669880" y="3429000"/>
            <a:ext cx="5012803" cy="1700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外部客户：以</a:t>
            </a:r>
            <a:r>
              <a:rPr kumimoji="1" lang="en-US" altLang="zh-CN" dirty="0" err="1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BitSail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为底层引擎的集成产品</a:t>
            </a:r>
            <a:r>
              <a:rPr kumimoji="1" lang="en-US" altLang="zh-CN" dirty="0" err="1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DataSail</a:t>
            </a:r>
            <a:r>
              <a:rPr kumimoji="1" lang="zh-CN" altLang="en-US" dirty="0"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同样服务了许多外部客户，在火山引擎云原生环境、本地私有云环境等多种环境都有验证与应用。</a:t>
            </a:r>
            <a:endParaRPr kumimoji="1" lang="en-US" altLang="zh-CN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1662425" y="2806323"/>
            <a:ext cx="4433575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300" i="1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BitSail</a:t>
            </a:r>
            <a:r>
              <a:rPr lang="zh-CN" altLang="en-US" sz="43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功能介绍</a:t>
            </a:r>
          </a:p>
        </p:txBody>
      </p:sp>
      <p:sp>
        <p:nvSpPr>
          <p:cNvPr id="2" name="矩形 1"/>
          <p:cNvSpPr/>
          <p:nvPr/>
        </p:nvSpPr>
        <p:spPr>
          <a:xfrm>
            <a:off x="7857460" y="2388468"/>
            <a:ext cx="4334540" cy="1323753"/>
          </a:xfrm>
          <a:prstGeom prst="rect">
            <a:avLst/>
          </a:prstGeom>
          <a:solidFill>
            <a:srgbClr val="3A8F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5807" y="2806323"/>
            <a:ext cx="1226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FF6D50"/>
                </a:solidFill>
                <a:latin typeface="Hiragino Sans GB W3" panose="020B0300000000000000" pitchFamily="34" charset="-128"/>
                <a:ea typeface="Hiragino Sans GB W3" panose="020B0300000000000000" pitchFamily="34" charset="-128"/>
              </a:rPr>
              <a:t>02</a:t>
            </a:r>
            <a:endParaRPr kumimoji="1" lang="zh-CN" altLang="en-US" sz="6000" b="1" dirty="0">
              <a:solidFill>
                <a:srgbClr val="FF6D50"/>
              </a:solidFill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</p:cSld>
  <p:clrMapOvr>
    <a:masterClrMapping/>
  </p:clrMapOvr>
  <p:transition spd="slow">
    <p:randomBa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948</Words>
  <Application>Microsoft Macintosh PowerPoint</Application>
  <PresentationFormat>宽屏</PresentationFormat>
  <Paragraphs>168</Paragraphs>
  <Slides>27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阿里巴巴普惠体 R</vt:lpstr>
      <vt:lpstr>等线</vt:lpstr>
      <vt:lpstr>黑体</vt:lpstr>
      <vt:lpstr>微软雅黑</vt:lpstr>
      <vt:lpstr>Hiragino Sans GB W3</vt:lpstr>
      <vt:lpstr>Arial</vt:lpstr>
      <vt:lpstr>Helvetica</vt:lpstr>
      <vt:lpstr>Office 主题​​</vt:lpstr>
      <vt:lpstr>数据集成引擎BitSail自动化测试框架解析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数据集成引擎BitSail自动化测试框架解析</dc:title>
  <dc:creator>Teatee Grace</dc:creator>
  <cp:lastModifiedBy>澎 刘</cp:lastModifiedBy>
  <cp:revision>1</cp:revision>
  <dcterms:created xsi:type="dcterms:W3CDTF">2023-10-23T09:59:17Z</dcterms:created>
  <dcterms:modified xsi:type="dcterms:W3CDTF">2023-10-26T15:25:38Z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2052-0.0.0.0</vt:lpwstr>
  </property>
</Properties>
</file>