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850" r:id="rId3"/>
    <p:sldId id="258" r:id="rId4"/>
    <p:sldId id="856" r:id="rId5"/>
    <p:sldId id="857" r:id="rId6"/>
    <p:sldId id="844" r:id="rId7"/>
    <p:sldId id="851" r:id="rId8"/>
    <p:sldId id="858" r:id="rId9"/>
    <p:sldId id="859" r:id="rId10"/>
    <p:sldId id="860" r:id="rId11"/>
    <p:sldId id="861" r:id="rId12"/>
    <p:sldId id="862" r:id="rId13"/>
    <p:sldId id="866" r:id="rId14"/>
    <p:sldId id="863" r:id="rId15"/>
    <p:sldId id="864" r:id="rId16"/>
    <p:sldId id="865" r:id="rId17"/>
    <p:sldId id="867" r:id="rId18"/>
    <p:sldId id="868" r:id="rId19"/>
    <p:sldId id="869" r:id="rId20"/>
    <p:sldId id="870" r:id="rId21"/>
    <p:sldId id="871" r:id="rId22"/>
    <p:sldId id="872" r:id="rId23"/>
    <p:sldId id="873" r:id="rId24"/>
    <p:sldId id="874" r:id="rId25"/>
    <p:sldId id="875" r:id="rId26"/>
    <p:sldId id="876" r:id="rId27"/>
    <p:sldId id="877" r:id="rId28"/>
    <p:sldId id="852" r:id="rId29"/>
    <p:sldId id="878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6EAAC6"/>
    <a:srgbClr val="A5D7F2"/>
    <a:srgbClr val="FFE5CB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8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7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ithub.com/dromara/sa-token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gitee.com/dromara/hertzbeat" TargetMode="External"/><Relationship Id="rId4" Type="http://schemas.openxmlformats.org/officeDocument/2006/relationships/hyperlink" Target="https://github.com/dromara/hertzbea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hyperlink" Target="https://github.com/dromara/hertzbea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hyperlink" Target="https://github.com/dromara/hertzbea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hyperlink" Target="https://github.com/dromara/hertzbea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hyperlink" Target="https://github.com/dromara/hertzbea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hyperlink" Target="https://github.com/dromara/hertzbea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hyperlink" Target="https://github.com/dromara/hertzbea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github.com/dromara/hertzbea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github.com/dromara/hertzbea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console.tancloud.cn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6.xml"/><Relationship Id="rId7" Type="http://schemas.openxmlformats.org/officeDocument/2006/relationships/image" Target="../media/image5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romara.org/zh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hyperlink" Target="https://github.com/dromara/hutoo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CN" sz="4400" b="1" dirty="0"/>
              <a:t>Dromara</a:t>
            </a:r>
            <a:r>
              <a:rPr lang="zh-CN" altLang="en-US" sz="4400" b="1" dirty="0"/>
              <a:t>开源社区</a:t>
            </a:r>
            <a:br>
              <a:rPr lang="en-US" altLang="zh-CN" sz="4400" b="1" dirty="0"/>
            </a:br>
            <a:r>
              <a:rPr lang="zh-CN" altLang="en-US" sz="4400" b="1" dirty="0"/>
              <a:t>和</a:t>
            </a:r>
            <a:r>
              <a:rPr lang="en-US" altLang="zh-CN" sz="4400" b="1" dirty="0" err="1"/>
              <a:t>HertzBeat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演讲人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巩超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en-US" altLang="zh-CN" b="1" dirty="0">
                <a:solidFill>
                  <a:srgbClr val="363E7D"/>
                </a:solidFill>
                <a:cs typeface="黑体" panose="02010609060101010101" charset="-122"/>
              </a:rPr>
              <a:t>Dromara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社区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5295819" y="491482"/>
            <a:ext cx="322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一个轻量级 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Java </a:t>
            </a:r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权限认证框架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D2774F-3ACD-D500-B074-152B85CB4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60" y="75120"/>
            <a:ext cx="2796459" cy="8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2C8149-05FC-CAB4-6E5A-7D989136C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68" y="1037271"/>
            <a:ext cx="9676848" cy="582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57196"/>
      </p:ext>
    </p:extLst>
  </p:cSld>
  <p:clrMapOvr>
    <a:masterClrMapping/>
  </p:clrMapOvr>
  <p:transition spd="slow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5295819" y="491482"/>
            <a:ext cx="322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一个轻量级 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Java </a:t>
            </a:r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权限认证框架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D2774F-3ACD-D500-B074-152B85CB4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60" y="75120"/>
            <a:ext cx="2796459" cy="8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196BFB2-8C38-1994-C7E3-3173FF12A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80" y="1805184"/>
            <a:ext cx="6172200" cy="1257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84FEF5-179A-1E44-AE2F-3C45ABFB9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66" y="3062484"/>
            <a:ext cx="5232400" cy="1155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2C6EDC-5B62-AB70-3A9C-D4460EBBE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534" y="1629873"/>
            <a:ext cx="4762500" cy="38481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8BC88C7-6469-B697-6EB8-CB674CC44BE9}"/>
              </a:ext>
            </a:extLst>
          </p:cNvPr>
          <p:cNvSpPr txBox="1"/>
          <p:nvPr/>
        </p:nvSpPr>
        <p:spPr>
          <a:xfrm>
            <a:off x="1088166" y="4402999"/>
            <a:ext cx="5618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hlinkClick r:id="rId6"/>
              </a:rPr>
              <a:t>https://github.com/dromara/sa-token</a:t>
            </a:r>
            <a:r>
              <a:rPr kumimoji="1" lang="en-US" altLang="zh-CN" sz="2400" b="1" dirty="0"/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8EFE66D-623E-84B4-130E-8C71A3E1EBDD}"/>
              </a:ext>
            </a:extLst>
          </p:cNvPr>
          <p:cNvSpPr txBox="1"/>
          <p:nvPr/>
        </p:nvSpPr>
        <p:spPr>
          <a:xfrm>
            <a:off x="1088166" y="5013819"/>
            <a:ext cx="5386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hlinkClick r:id="rId6"/>
              </a:rPr>
              <a:t>https://gitee.com/dromara/sa-token</a:t>
            </a:r>
            <a:r>
              <a:rPr kumimoji="1" lang="en-US" altLang="zh-CN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6081586"/>
      </p:ext>
    </p:extLst>
  </p:cSld>
  <p:clrMapOvr>
    <a:masterClrMapping/>
  </p:clrMapOvr>
  <p:transition spd="slow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8" y="70277"/>
            <a:ext cx="4600230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百宝箱之翻译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Action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4490700" y="590284"/>
            <a:ext cx="443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将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issue</a:t>
            </a:r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内容实时翻译成英文的</a:t>
            </a:r>
            <a:r>
              <a:rPr lang="en-US" altLang="zh-CN" b="0" i="0" dirty="0" err="1">
                <a:solidFill>
                  <a:srgbClr val="445185"/>
                </a:solidFill>
                <a:effectLst/>
                <a:latin typeface="-apple-system"/>
              </a:rPr>
              <a:t>github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 action</a:t>
            </a:r>
            <a:endParaRPr lang="zh-CN" altLang="en-US" b="0" i="0" dirty="0">
              <a:solidFill>
                <a:srgbClr val="445185"/>
              </a:solidFill>
              <a:effectLst/>
              <a:latin typeface="-apple-system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10BE48F-7F81-C767-9CC7-BA105F3998DE}"/>
              </a:ext>
            </a:extLst>
          </p:cNvPr>
          <p:cNvSpPr txBox="1"/>
          <p:nvPr/>
        </p:nvSpPr>
        <p:spPr>
          <a:xfrm>
            <a:off x="1869548" y="1621249"/>
            <a:ext cx="8079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A: </a:t>
            </a:r>
            <a:r>
              <a:rPr lang="en-US" altLang="zh-CN" sz="2400" dirty="0">
                <a:solidFill>
                  <a:srgbClr val="445185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Please describe the steps to reproduce</a:t>
            </a:r>
          </a:p>
          <a:p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3D19F24-248F-B147-E49D-770CED00E7B0}"/>
              </a:ext>
            </a:extLst>
          </p:cNvPr>
          <p:cNvSpPr txBox="1"/>
          <p:nvPr/>
        </p:nvSpPr>
        <p:spPr>
          <a:xfrm>
            <a:off x="1869547" y="2513712"/>
            <a:ext cx="5823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B: </a:t>
            </a: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请说你的母语，你还是不是中国人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BDD991-8D04-7D9F-AD7A-9F9E634BBE92}"/>
              </a:ext>
            </a:extLst>
          </p:cNvPr>
          <p:cNvSpPr txBox="1"/>
          <p:nvPr/>
        </p:nvSpPr>
        <p:spPr>
          <a:xfrm>
            <a:off x="1869546" y="3373311"/>
            <a:ext cx="5823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A: </a:t>
            </a: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阿</a:t>
            </a:r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…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7037143"/>
      </p:ext>
    </p:extLst>
  </p:cSld>
  <p:clrMapOvr>
    <a:masterClrMapping/>
  </p:clrMapOvr>
  <p:transition spd="slow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64D00990-CEF3-2E16-F4C8-407DBCB4A36A}"/>
              </a:ext>
            </a:extLst>
          </p:cNvPr>
          <p:cNvSpPr/>
          <p:nvPr/>
        </p:nvSpPr>
        <p:spPr>
          <a:xfrm>
            <a:off x="5914976" y="1591056"/>
            <a:ext cx="3889248" cy="385267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3"/>
          <p:cNvSpPr txBox="1"/>
          <p:nvPr/>
        </p:nvSpPr>
        <p:spPr>
          <a:xfrm>
            <a:off x="264378" y="70277"/>
            <a:ext cx="4600230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百宝箱之翻译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Action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4490700" y="590284"/>
            <a:ext cx="443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将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issue</a:t>
            </a:r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内容实时翻译成英文的</a:t>
            </a:r>
            <a:r>
              <a:rPr lang="en-US" altLang="zh-CN" b="0" i="0" dirty="0" err="1">
                <a:solidFill>
                  <a:srgbClr val="445185"/>
                </a:solidFill>
                <a:effectLst/>
                <a:latin typeface="-apple-system"/>
              </a:rPr>
              <a:t>github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 action</a:t>
            </a:r>
            <a:endParaRPr lang="zh-CN" altLang="en-US" b="0" i="0" dirty="0">
              <a:solidFill>
                <a:srgbClr val="445185"/>
              </a:solidFill>
              <a:effectLst/>
              <a:latin typeface="-apple-system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21FD0FA1-9CCC-622F-CFD6-415942E6B0A2}"/>
              </a:ext>
            </a:extLst>
          </p:cNvPr>
          <p:cNvSpPr/>
          <p:nvPr/>
        </p:nvSpPr>
        <p:spPr>
          <a:xfrm>
            <a:off x="3320102" y="2776204"/>
            <a:ext cx="1930380" cy="560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Github</a:t>
            </a:r>
            <a:r>
              <a:rPr lang="en-US" altLang="zh-CN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Action</a:t>
            </a:r>
            <a:endParaRPr lang="en-US" altLang="zh-CN" sz="1800" dirty="0">
              <a:solidFill>
                <a:schemeClr val="bg1"/>
              </a:solidFill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ECD8447C-7B80-52FA-03CA-6B86A1E7FEAE}"/>
              </a:ext>
            </a:extLst>
          </p:cNvPr>
          <p:cNvSpPr/>
          <p:nvPr/>
        </p:nvSpPr>
        <p:spPr>
          <a:xfrm>
            <a:off x="595190" y="2356104"/>
            <a:ext cx="1930380" cy="560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Github</a:t>
            </a:r>
            <a:r>
              <a:rPr lang="en-US" altLang="zh-CN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Issues</a:t>
            </a:r>
            <a:endParaRPr lang="en-US" altLang="zh-CN" sz="1800" dirty="0">
              <a:solidFill>
                <a:schemeClr val="bg1"/>
              </a:solidFill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2FBA411-7995-5A3B-E3E4-CDFBB2BF279D}"/>
              </a:ext>
            </a:extLst>
          </p:cNvPr>
          <p:cNvSpPr/>
          <p:nvPr/>
        </p:nvSpPr>
        <p:spPr>
          <a:xfrm>
            <a:off x="595190" y="3203448"/>
            <a:ext cx="1930380" cy="560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Github</a:t>
            </a:r>
            <a:r>
              <a:rPr lang="en-US" altLang="zh-CN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Prs</a:t>
            </a:r>
            <a:endParaRPr lang="en-US" altLang="zh-CN" sz="1800" dirty="0">
              <a:solidFill>
                <a:schemeClr val="bg1"/>
              </a:solidFill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134234AA-A7FC-D6DF-FE7B-704FF4FF3621}"/>
              </a:ext>
            </a:extLst>
          </p:cNvPr>
          <p:cNvSpPr/>
          <p:nvPr/>
        </p:nvSpPr>
        <p:spPr>
          <a:xfrm>
            <a:off x="2710487" y="2923032"/>
            <a:ext cx="463296" cy="280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21E5DE78-5B58-F365-5DB7-46393B51C1BD}"/>
              </a:ext>
            </a:extLst>
          </p:cNvPr>
          <p:cNvSpPr/>
          <p:nvPr/>
        </p:nvSpPr>
        <p:spPr>
          <a:xfrm>
            <a:off x="6737310" y="1936823"/>
            <a:ext cx="2285405" cy="560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Franc</a:t>
            </a:r>
            <a:r>
              <a:rPr lang="zh-CN" altLang="en-US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识别文本语言</a:t>
            </a:r>
            <a:endParaRPr lang="en-US" altLang="zh-CN" sz="1800" dirty="0">
              <a:solidFill>
                <a:schemeClr val="bg1"/>
              </a:solidFill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F58213EC-B413-3F0F-3C9F-4386BCCD2A2A}"/>
              </a:ext>
            </a:extLst>
          </p:cNvPr>
          <p:cNvSpPr/>
          <p:nvPr/>
        </p:nvSpPr>
        <p:spPr>
          <a:xfrm>
            <a:off x="6737309" y="3203448"/>
            <a:ext cx="2285405" cy="560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Google translate </a:t>
            </a:r>
            <a:r>
              <a:rPr lang="en-US" altLang="zh-CN" dirty="0" err="1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api</a:t>
            </a:r>
            <a:endParaRPr lang="en-US" altLang="zh-CN" sz="1800" dirty="0">
              <a:solidFill>
                <a:schemeClr val="bg1"/>
              </a:solidFill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AF110F4F-0168-95EB-217F-3F153EF993EF}"/>
              </a:ext>
            </a:extLst>
          </p:cNvPr>
          <p:cNvSpPr/>
          <p:nvPr/>
        </p:nvSpPr>
        <p:spPr>
          <a:xfrm>
            <a:off x="6737308" y="4411637"/>
            <a:ext cx="2285405" cy="560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Github</a:t>
            </a:r>
            <a:r>
              <a:rPr lang="en-US" altLang="zh-CN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restful </a:t>
            </a:r>
            <a:r>
              <a:rPr lang="en-US" altLang="zh-CN" dirty="0" err="1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api</a:t>
            </a:r>
            <a:endParaRPr lang="en-US" altLang="zh-CN" sz="1800" dirty="0">
              <a:solidFill>
                <a:schemeClr val="bg1"/>
              </a:solidFill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6" name="下箭头 15">
            <a:extLst>
              <a:ext uri="{FF2B5EF4-FFF2-40B4-BE49-F238E27FC236}">
                <a16:creationId xmlns:a16="http://schemas.microsoft.com/office/drawing/2014/main" id="{F259AFA2-18E8-2AB0-A23B-6D2F97828BC7}"/>
              </a:ext>
            </a:extLst>
          </p:cNvPr>
          <p:cNvSpPr/>
          <p:nvPr/>
        </p:nvSpPr>
        <p:spPr>
          <a:xfrm>
            <a:off x="7743776" y="2636520"/>
            <a:ext cx="292608" cy="420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下箭头 16">
            <a:extLst>
              <a:ext uri="{FF2B5EF4-FFF2-40B4-BE49-F238E27FC236}">
                <a16:creationId xmlns:a16="http://schemas.microsoft.com/office/drawing/2014/main" id="{4A500DB6-5A89-9283-1DEF-F2F0A0EBEB26}"/>
              </a:ext>
            </a:extLst>
          </p:cNvPr>
          <p:cNvSpPr/>
          <p:nvPr/>
        </p:nvSpPr>
        <p:spPr>
          <a:xfrm>
            <a:off x="7743776" y="3864187"/>
            <a:ext cx="292608" cy="420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左右箭头 18">
            <a:extLst>
              <a:ext uri="{FF2B5EF4-FFF2-40B4-BE49-F238E27FC236}">
                <a16:creationId xmlns:a16="http://schemas.microsoft.com/office/drawing/2014/main" id="{C854D9BA-8F1F-ECDE-9B46-804DE5D57295}"/>
              </a:ext>
            </a:extLst>
          </p:cNvPr>
          <p:cNvSpPr/>
          <p:nvPr/>
        </p:nvSpPr>
        <p:spPr>
          <a:xfrm>
            <a:off x="5314505" y="2916936"/>
            <a:ext cx="536448" cy="2865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6324089"/>
      </p:ext>
    </p:extLst>
  </p:cSld>
  <p:clrMapOvr>
    <a:masterClrMapping/>
  </p:clrMapOvr>
  <p:transition spd="slow"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8" y="70277"/>
            <a:ext cx="4600230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百宝箱之翻译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Action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4490700" y="590284"/>
            <a:ext cx="443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将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issue</a:t>
            </a:r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内容实时翻译成英文的</a:t>
            </a:r>
            <a:r>
              <a:rPr lang="en-US" altLang="zh-CN" b="0" i="0" dirty="0" err="1">
                <a:solidFill>
                  <a:srgbClr val="445185"/>
                </a:solidFill>
                <a:effectLst/>
                <a:latin typeface="-apple-system"/>
              </a:rPr>
              <a:t>github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 action</a:t>
            </a:r>
            <a:endParaRPr lang="zh-CN" altLang="en-US" b="0" i="0" dirty="0">
              <a:solidFill>
                <a:srgbClr val="445185"/>
              </a:solidFill>
              <a:effectLst/>
              <a:latin typeface="-apple-system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3D72656-C877-5D17-D3C0-A67B26C46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044" y="1339949"/>
            <a:ext cx="9201912" cy="389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91194"/>
      </p:ext>
    </p:extLst>
  </p:cSld>
  <p:clrMapOvr>
    <a:masterClrMapping/>
  </p:clrMapOvr>
  <p:transition spd="slow"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8" y="70277"/>
            <a:ext cx="4600230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百宝箱之翻译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Action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4490700" y="590284"/>
            <a:ext cx="443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将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issue</a:t>
            </a:r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内容实时翻译成英文的</a:t>
            </a:r>
            <a:r>
              <a:rPr lang="en-US" altLang="zh-CN" b="0" i="0" dirty="0" err="1">
                <a:solidFill>
                  <a:srgbClr val="445185"/>
                </a:solidFill>
                <a:effectLst/>
                <a:latin typeface="-apple-system"/>
              </a:rPr>
              <a:t>github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 action</a:t>
            </a:r>
            <a:endParaRPr lang="zh-CN" altLang="en-US" b="0" i="0" dirty="0">
              <a:solidFill>
                <a:srgbClr val="445185"/>
              </a:solidFill>
              <a:effectLst/>
              <a:latin typeface="-apple-system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F266B1-F0DF-D1AC-A63D-66B8998D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78" y="1063851"/>
            <a:ext cx="8949643" cy="52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32199"/>
      </p:ext>
    </p:extLst>
  </p:cSld>
  <p:clrMapOvr>
    <a:masterClrMapping/>
  </p:clrMapOvr>
  <p:transition spd="slow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8" y="70277"/>
            <a:ext cx="4600230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百宝箱之翻译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Action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4490700" y="590284"/>
            <a:ext cx="443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0" i="0" dirty="0">
                <a:solidFill>
                  <a:srgbClr val="1F2328"/>
                </a:solidFill>
                <a:effectLst/>
                <a:latin typeface="-apple-system"/>
              </a:rPr>
              <a:t>将</a:t>
            </a:r>
            <a:r>
              <a:rPr lang="en-US" altLang="zh-CN" b="0" i="0" dirty="0">
                <a:solidFill>
                  <a:srgbClr val="1F2328"/>
                </a:solidFill>
                <a:effectLst/>
                <a:latin typeface="-apple-system"/>
              </a:rPr>
              <a:t>issue</a:t>
            </a:r>
            <a:r>
              <a:rPr lang="zh-CN" altLang="en-US" b="0" i="0" dirty="0">
                <a:solidFill>
                  <a:srgbClr val="1F2328"/>
                </a:solidFill>
                <a:effectLst/>
                <a:latin typeface="-apple-system"/>
              </a:rPr>
              <a:t>内容实时翻译成英文的</a:t>
            </a:r>
            <a:r>
              <a:rPr lang="en-US" altLang="zh-CN" b="0" i="0" dirty="0" err="1">
                <a:solidFill>
                  <a:srgbClr val="1F2328"/>
                </a:solidFill>
                <a:effectLst/>
                <a:latin typeface="-apple-system"/>
              </a:rPr>
              <a:t>github</a:t>
            </a:r>
            <a:r>
              <a:rPr lang="en-US" altLang="zh-CN" b="0" i="0" dirty="0">
                <a:solidFill>
                  <a:srgbClr val="1F2328"/>
                </a:solidFill>
                <a:effectLst/>
                <a:latin typeface="-apple-system"/>
              </a:rPr>
              <a:t> action</a:t>
            </a:r>
            <a:endParaRPr lang="zh-CN" altLang="en-US" b="0" i="0" dirty="0">
              <a:solidFill>
                <a:srgbClr val="1F2328"/>
              </a:solidFill>
              <a:effectLst/>
              <a:latin typeface="-apple-system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E526315-009B-5CBB-92DF-E27F3153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723" y="1179072"/>
            <a:ext cx="6702553" cy="35723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2C68221-087B-F452-8EBE-F7181FCCF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64" y="4531972"/>
            <a:ext cx="10608072" cy="15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2267"/>
      </p:ext>
    </p:extLst>
  </p:cSld>
  <p:clrMapOvr>
    <a:masterClrMapping/>
  </p:clrMapOvr>
  <p:transition spd="slow"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8" y="70277"/>
            <a:ext cx="4600230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百宝箱之翻译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Action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4490700" y="590284"/>
            <a:ext cx="443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将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issue</a:t>
            </a:r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内容实时翻译成英文的</a:t>
            </a:r>
            <a:r>
              <a:rPr lang="en-US" altLang="zh-CN" b="0" i="0" dirty="0" err="1">
                <a:solidFill>
                  <a:srgbClr val="445185"/>
                </a:solidFill>
                <a:effectLst/>
                <a:latin typeface="-apple-system"/>
              </a:rPr>
              <a:t>github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 action</a:t>
            </a:r>
            <a:endParaRPr lang="zh-CN" altLang="en-US" b="0" i="0" dirty="0">
              <a:solidFill>
                <a:srgbClr val="445185"/>
              </a:solidFill>
              <a:effectLst/>
              <a:latin typeface="-apple-system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5661B17-49F8-4B00-C342-2B8DB538D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363" y="1164965"/>
            <a:ext cx="8653273" cy="479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88184"/>
      </p:ext>
    </p:extLst>
  </p:cSld>
  <p:clrMapOvr>
    <a:masterClrMapping/>
  </p:clrMapOvr>
  <p:transition spd="slow"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6381568" y="5218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Helvetica Neue" panose="02000503000000020004" pitchFamily="2" charset="0"/>
              </a:rPr>
              <a:t>一个开源实时监控系统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27BD8CFA-4C0E-B55D-28A5-959F81F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591" y="171592"/>
            <a:ext cx="3782377" cy="719574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24E6B80E-544B-72BF-BB02-98C43DB483E2}"/>
              </a:ext>
            </a:extLst>
          </p:cNvPr>
          <p:cNvSpPr/>
          <p:nvPr/>
        </p:nvSpPr>
        <p:spPr>
          <a:xfrm>
            <a:off x="8620721" y="1634418"/>
            <a:ext cx="2343807" cy="567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应用服务</a:t>
            </a: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E9142084-FC12-AC08-5F7C-EE37FDE44469}"/>
              </a:ext>
            </a:extLst>
          </p:cNvPr>
          <p:cNvSpPr/>
          <p:nvPr/>
        </p:nvSpPr>
        <p:spPr>
          <a:xfrm>
            <a:off x="8620717" y="2344547"/>
            <a:ext cx="2343807" cy="567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数据库</a:t>
            </a: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03FF5E1B-E3BE-620B-3B95-95CAF65A0C93}"/>
              </a:ext>
            </a:extLst>
          </p:cNvPr>
          <p:cNvSpPr/>
          <p:nvPr/>
        </p:nvSpPr>
        <p:spPr>
          <a:xfrm>
            <a:off x="8620717" y="3054676"/>
            <a:ext cx="2343807" cy="567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操作系统</a:t>
            </a: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90CB82DC-5C1D-1AD2-B04F-31694466C214}"/>
              </a:ext>
            </a:extLst>
          </p:cNvPr>
          <p:cNvSpPr/>
          <p:nvPr/>
        </p:nvSpPr>
        <p:spPr>
          <a:xfrm>
            <a:off x="8620717" y="3746445"/>
            <a:ext cx="2343807" cy="567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中间件</a:t>
            </a: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EDF09BE3-4524-63AE-46AE-5212489348AB}"/>
              </a:ext>
            </a:extLst>
          </p:cNvPr>
          <p:cNvSpPr/>
          <p:nvPr/>
        </p:nvSpPr>
        <p:spPr>
          <a:xfrm>
            <a:off x="8620716" y="4451529"/>
            <a:ext cx="2343807" cy="567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云原生</a:t>
            </a: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DA560BB1-D08B-8CC1-ED01-A7EFB7208846}"/>
              </a:ext>
            </a:extLst>
          </p:cNvPr>
          <p:cNvSpPr/>
          <p:nvPr/>
        </p:nvSpPr>
        <p:spPr>
          <a:xfrm>
            <a:off x="8620715" y="5156613"/>
            <a:ext cx="2343807" cy="567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网络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A55C2D7F-DF93-DA16-864B-BBC2AC88A67E}"/>
              </a:ext>
            </a:extLst>
          </p:cNvPr>
          <p:cNvSpPr/>
          <p:nvPr/>
        </p:nvSpPr>
        <p:spPr>
          <a:xfrm>
            <a:off x="9663862" y="6371849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E6CB872-B8CF-7D13-E6B4-6C8A45AE11E0}"/>
              </a:ext>
            </a:extLst>
          </p:cNvPr>
          <p:cNvSpPr/>
          <p:nvPr/>
        </p:nvSpPr>
        <p:spPr>
          <a:xfrm>
            <a:off x="9663862" y="6638151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4F02E5A9-005A-7940-AB32-C1A3BDCA5DF2}"/>
              </a:ext>
            </a:extLst>
          </p:cNvPr>
          <p:cNvSpPr/>
          <p:nvPr/>
        </p:nvSpPr>
        <p:spPr>
          <a:xfrm>
            <a:off x="8620715" y="5776474"/>
            <a:ext cx="2343807" cy="567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自定义监控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3EF5FA0-E4A5-9287-582F-820BBB4E20FE}"/>
              </a:ext>
            </a:extLst>
          </p:cNvPr>
          <p:cNvSpPr txBox="1"/>
          <p:nvPr/>
        </p:nvSpPr>
        <p:spPr>
          <a:xfrm>
            <a:off x="1505048" y="1753405"/>
            <a:ext cx="27494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rgbClr val="445185"/>
                </a:solidFill>
              </a:rPr>
              <a:t>监控</a:t>
            </a:r>
            <a:r>
              <a:rPr kumimoji="1" lang="en-US" altLang="zh-CN" sz="2000" b="1" dirty="0">
                <a:solidFill>
                  <a:srgbClr val="445185"/>
                </a:solidFill>
              </a:rPr>
              <a:t>+</a:t>
            </a:r>
            <a:r>
              <a:rPr kumimoji="1" lang="zh-CN" altLang="en-US" sz="2000" b="1" dirty="0">
                <a:solidFill>
                  <a:srgbClr val="445185"/>
                </a:solidFill>
              </a:rPr>
              <a:t>告警</a:t>
            </a:r>
            <a:r>
              <a:rPr kumimoji="1" lang="en-US" altLang="zh-CN" sz="2000" b="1" dirty="0">
                <a:solidFill>
                  <a:srgbClr val="445185"/>
                </a:solidFill>
              </a:rPr>
              <a:t>+</a:t>
            </a:r>
            <a:r>
              <a:rPr kumimoji="1" lang="zh-CN" altLang="en-US" sz="2000" b="1" dirty="0">
                <a:solidFill>
                  <a:srgbClr val="445185"/>
                </a:solidFill>
              </a:rPr>
              <a:t>通知</a:t>
            </a:r>
            <a:endParaRPr kumimoji="1" lang="en-US" altLang="zh-CN" sz="2000" b="1" dirty="0">
              <a:solidFill>
                <a:srgbClr val="445185"/>
              </a:solidFill>
            </a:endParaRPr>
          </a:p>
          <a:p>
            <a:endParaRPr kumimoji="1" lang="en-US" altLang="zh-CN" sz="2000" b="1" dirty="0">
              <a:solidFill>
                <a:srgbClr val="445185"/>
              </a:solidFill>
            </a:endParaRPr>
          </a:p>
          <a:p>
            <a:r>
              <a:rPr kumimoji="1" lang="zh-CN" altLang="en-US" sz="2000" b="1" dirty="0">
                <a:solidFill>
                  <a:srgbClr val="445185"/>
                </a:solidFill>
              </a:rPr>
              <a:t>自定义监控能力</a:t>
            </a:r>
            <a:endParaRPr kumimoji="1" lang="en-US" altLang="zh-CN" sz="2000" b="1" dirty="0">
              <a:solidFill>
                <a:srgbClr val="445185"/>
              </a:solidFill>
            </a:endParaRPr>
          </a:p>
          <a:p>
            <a:endParaRPr kumimoji="1" lang="en-US" altLang="zh-CN" sz="2000" b="1" dirty="0">
              <a:solidFill>
                <a:srgbClr val="445185"/>
              </a:solidFill>
            </a:endParaRPr>
          </a:p>
          <a:p>
            <a:r>
              <a:rPr kumimoji="1" lang="zh-CN" altLang="en-US" sz="2000" b="1" dirty="0">
                <a:solidFill>
                  <a:srgbClr val="445185"/>
                </a:solidFill>
              </a:rPr>
              <a:t>无需</a:t>
            </a:r>
            <a:r>
              <a:rPr kumimoji="1" lang="en-US" altLang="zh-CN" sz="2000" b="1" dirty="0">
                <a:solidFill>
                  <a:srgbClr val="445185"/>
                </a:solidFill>
              </a:rPr>
              <a:t>Agent</a:t>
            </a:r>
          </a:p>
          <a:p>
            <a:endParaRPr kumimoji="1" lang="en-US" altLang="zh-CN" sz="2000" b="1" dirty="0">
              <a:solidFill>
                <a:srgbClr val="445185"/>
              </a:solidFill>
            </a:endParaRPr>
          </a:p>
          <a:p>
            <a:r>
              <a:rPr kumimoji="1" lang="zh-CN" altLang="en-US" sz="2000" b="1" dirty="0">
                <a:solidFill>
                  <a:srgbClr val="445185"/>
                </a:solidFill>
              </a:rPr>
              <a:t>高性能集群</a:t>
            </a:r>
            <a:r>
              <a:rPr kumimoji="1" lang="en-US" altLang="zh-CN" sz="2000" b="1" dirty="0">
                <a:solidFill>
                  <a:srgbClr val="445185"/>
                </a:solidFill>
              </a:rPr>
              <a:t>+</a:t>
            </a:r>
            <a:r>
              <a:rPr kumimoji="1" lang="zh-CN" altLang="en-US" sz="2000" b="1" dirty="0">
                <a:solidFill>
                  <a:srgbClr val="445185"/>
                </a:solidFill>
              </a:rPr>
              <a:t>云边协同</a:t>
            </a:r>
            <a:endParaRPr kumimoji="1" lang="en-US" altLang="zh-CN" sz="2000" b="1" dirty="0">
              <a:solidFill>
                <a:srgbClr val="445185"/>
              </a:solidFill>
            </a:endParaRPr>
          </a:p>
          <a:p>
            <a:endParaRPr kumimoji="1" lang="en-US" altLang="zh-CN" sz="2000" b="1" dirty="0">
              <a:solidFill>
                <a:srgbClr val="445185"/>
              </a:solidFill>
            </a:endParaRPr>
          </a:p>
          <a:p>
            <a:r>
              <a:rPr kumimoji="1" lang="zh-CN" altLang="en-US" sz="2000" b="1" dirty="0">
                <a:solidFill>
                  <a:srgbClr val="445185"/>
                </a:solidFill>
              </a:rPr>
              <a:t>易用友好，鼠标点一点</a:t>
            </a:r>
            <a:endParaRPr kumimoji="1" lang="en-US" altLang="zh-CN" sz="2000" b="1" dirty="0">
              <a:solidFill>
                <a:srgbClr val="445185"/>
              </a:solidFill>
            </a:endParaRPr>
          </a:p>
          <a:p>
            <a:endParaRPr kumimoji="1" lang="en-US" altLang="zh-CN" sz="2000" b="1" dirty="0">
              <a:solidFill>
                <a:srgbClr val="445185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E13CF43-CBBE-4CD2-E519-C63ED73BA2E0}"/>
              </a:ext>
            </a:extLst>
          </p:cNvPr>
          <p:cNvSpPr txBox="1"/>
          <p:nvPr/>
        </p:nvSpPr>
        <p:spPr>
          <a:xfrm>
            <a:off x="1505048" y="4788255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hlinkClick r:id="rId4"/>
              </a:rPr>
              <a:t>https://github.com/dromara/hertzbeat</a:t>
            </a:r>
            <a:r>
              <a:rPr lang="en-US" altLang="zh-CN" sz="2400" b="1" dirty="0"/>
              <a:t> </a:t>
            </a:r>
            <a:endParaRPr lang="zh-CN" altLang="en-US" sz="24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C431672-C70A-F7F4-00B2-AF1D06977203}"/>
              </a:ext>
            </a:extLst>
          </p:cNvPr>
          <p:cNvSpPr txBox="1"/>
          <p:nvPr/>
        </p:nvSpPr>
        <p:spPr>
          <a:xfrm>
            <a:off x="1505048" y="5262507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hlinkClick r:id="rId5"/>
              </a:rPr>
              <a:t>https://git</a:t>
            </a:r>
            <a:r>
              <a:rPr lang="en-US" altLang="zh-CN" sz="2400" b="1" dirty="0">
                <a:hlinkClick r:id="rId5"/>
              </a:rPr>
              <a:t>ee</a:t>
            </a:r>
            <a:r>
              <a:rPr lang="zh-CN" altLang="en-US" sz="2400" b="1" dirty="0">
                <a:hlinkClick r:id="rId5"/>
              </a:rPr>
              <a:t>.com/dromara/hertzbeat</a:t>
            </a:r>
            <a:r>
              <a:rPr lang="en-US" altLang="zh-CN" sz="2400" b="1" dirty="0"/>
              <a:t> 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4548652"/>
      </p:ext>
    </p:extLst>
  </p:cSld>
  <p:clrMapOvr>
    <a:masterClrMapping/>
  </p:clrMapOvr>
  <p:transition spd="slow"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6381568" y="5218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Helvetica Neue" panose="02000503000000020004" pitchFamily="2" charset="0"/>
              </a:rPr>
              <a:t>一个开源实时监控系统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27BD8CFA-4C0E-B55D-28A5-959F81F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591" y="171592"/>
            <a:ext cx="3782377" cy="719574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A55C2D7F-DF93-DA16-864B-BBC2AC88A67E}"/>
              </a:ext>
            </a:extLst>
          </p:cNvPr>
          <p:cNvSpPr/>
          <p:nvPr/>
        </p:nvSpPr>
        <p:spPr>
          <a:xfrm>
            <a:off x="9663862" y="6371849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E6CB872-B8CF-7D13-E6B4-6C8A45AE11E0}"/>
              </a:ext>
            </a:extLst>
          </p:cNvPr>
          <p:cNvSpPr/>
          <p:nvPr/>
        </p:nvSpPr>
        <p:spPr>
          <a:xfrm>
            <a:off x="9663862" y="6638151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92F5FA-03BC-982A-F639-CE662DD7A0E2}"/>
              </a:ext>
            </a:extLst>
          </p:cNvPr>
          <p:cNvSpPr txBox="1"/>
          <p:nvPr/>
        </p:nvSpPr>
        <p:spPr>
          <a:xfrm>
            <a:off x="3770507" y="6501742"/>
            <a:ext cx="6150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linkClick r:id="rId4"/>
              </a:rPr>
              <a:t>https://github.com/dromara/hertzbeat</a:t>
            </a:r>
            <a:r>
              <a:rPr lang="en-US" altLang="zh-CN" sz="1800" b="1" dirty="0"/>
              <a:t> 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A26B0A8-D2CD-7BB0-0589-6CB11CFBC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00" y="948279"/>
            <a:ext cx="10675735" cy="56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49844"/>
      </p:ext>
    </p:extLst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244900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自我介绍</a:t>
            </a:r>
          </a:p>
        </p:txBody>
      </p:sp>
      <p:sp>
        <p:nvSpPr>
          <p:cNvPr id="2" name="文本占位符 2">
            <a:extLst>
              <a:ext uri="{FF2B5EF4-FFF2-40B4-BE49-F238E27FC236}">
                <a16:creationId xmlns:a16="http://schemas.microsoft.com/office/drawing/2014/main" id="{51D97DC1-2E23-D567-727E-6F36932A9921}"/>
              </a:ext>
            </a:extLst>
          </p:cNvPr>
          <p:cNvSpPr txBox="1">
            <a:spLocks/>
          </p:cNvSpPr>
          <p:nvPr/>
        </p:nvSpPr>
        <p:spPr>
          <a:xfrm>
            <a:off x="3718069" y="3156713"/>
            <a:ext cx="5674409" cy="12081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altLang="zh-CN" sz="1800" dirty="0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Dromara</a:t>
            </a:r>
            <a:r>
              <a:rPr lang="zh-CN" altLang="en-US" sz="1800" dirty="0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 开源社区秘书长</a:t>
            </a:r>
          </a:p>
          <a:p>
            <a:pPr marL="0" lvl="0" indent="0">
              <a:buNone/>
            </a:pPr>
            <a:r>
              <a:rPr lang="en-US" altLang="zh-CN" sz="1800" dirty="0" err="1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HertzBeat</a:t>
            </a:r>
            <a:r>
              <a:rPr lang="zh-CN" altLang="en-US" sz="1800" dirty="0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 </a:t>
            </a:r>
            <a:r>
              <a:rPr lang="en-US" altLang="zh-CN" sz="1800" dirty="0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&amp; </a:t>
            </a:r>
            <a:r>
              <a:rPr lang="en-US" altLang="zh-CN" sz="1800" dirty="0" err="1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TanCloud</a:t>
            </a:r>
            <a:r>
              <a:rPr lang="en-US" altLang="zh-CN" sz="1800" dirty="0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 </a:t>
            </a:r>
            <a:r>
              <a:rPr lang="zh-CN" altLang="en-US" sz="1800" dirty="0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创始人</a:t>
            </a:r>
            <a:endParaRPr lang="en-US" altLang="zh-CN" sz="1800" dirty="0">
              <a:solidFill>
                <a:srgbClr val="445185"/>
              </a:solidFill>
              <a:latin typeface="FZLanTingHeiS-L-GB" panose="02000000000000000000" pitchFamily="2" charset="-122"/>
              <a:ea typeface="FZLanTingHeiS-L-GB" panose="02000000000000000000" pitchFamily="2" charset="-122"/>
            </a:endParaRPr>
          </a:p>
          <a:p>
            <a:pPr marL="0" lvl="0" indent="0">
              <a:buNone/>
            </a:pPr>
            <a:r>
              <a:rPr lang="en-US" altLang="zh-CN" sz="1800" dirty="0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Apache </a:t>
            </a:r>
            <a:r>
              <a:rPr lang="en-US" altLang="zh-CN" sz="1800" dirty="0" err="1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ShenYu</a:t>
            </a:r>
            <a:r>
              <a:rPr lang="en-US" altLang="zh-CN" sz="1800" dirty="0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 Committer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A2F9E149-61A5-3DCA-0653-09CE0B428332}"/>
              </a:ext>
            </a:extLst>
          </p:cNvPr>
          <p:cNvSpPr/>
          <p:nvPr/>
        </p:nvSpPr>
        <p:spPr>
          <a:xfrm>
            <a:off x="905597" y="2165697"/>
            <a:ext cx="2199132" cy="219913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L-GB" panose="02000000000000000000" pitchFamily="2" charset="-122"/>
              <a:ea typeface="FZLanTingHeiS-L-GB" panose="020000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527ED1-8299-67B2-CB60-FE8189572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481" y="1587495"/>
            <a:ext cx="3013204" cy="410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68218"/>
      </p:ext>
    </p:extLst>
  </p:cSld>
  <p:clrMapOvr>
    <a:masterClrMapping/>
  </p:clrMapOvr>
  <p:transition spd="slow"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6381568" y="5218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Helvetica Neue" panose="02000503000000020004" pitchFamily="2" charset="0"/>
              </a:rPr>
              <a:t>一个开源实时监控系统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27BD8CFA-4C0E-B55D-28A5-959F81F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591" y="171592"/>
            <a:ext cx="3782377" cy="719574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A55C2D7F-DF93-DA16-864B-BBC2AC88A67E}"/>
              </a:ext>
            </a:extLst>
          </p:cNvPr>
          <p:cNvSpPr/>
          <p:nvPr/>
        </p:nvSpPr>
        <p:spPr>
          <a:xfrm>
            <a:off x="9663862" y="6371849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E6CB872-B8CF-7D13-E6B4-6C8A45AE11E0}"/>
              </a:ext>
            </a:extLst>
          </p:cNvPr>
          <p:cNvSpPr/>
          <p:nvPr/>
        </p:nvSpPr>
        <p:spPr>
          <a:xfrm>
            <a:off x="9663862" y="6638151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92F5FA-03BC-982A-F639-CE662DD7A0E2}"/>
              </a:ext>
            </a:extLst>
          </p:cNvPr>
          <p:cNvSpPr txBox="1"/>
          <p:nvPr/>
        </p:nvSpPr>
        <p:spPr>
          <a:xfrm>
            <a:off x="3770507" y="6501742"/>
            <a:ext cx="6150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linkClick r:id="rId4"/>
              </a:rPr>
              <a:t>https://github.com/dromara/hertzbeat</a:t>
            </a:r>
            <a:r>
              <a:rPr lang="en-US" altLang="zh-CN" sz="1800" b="1" dirty="0"/>
              <a:t> 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72F4390-4C4A-E01A-BE13-E4541265A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65" y="937980"/>
            <a:ext cx="10604805" cy="56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9409"/>
      </p:ext>
    </p:extLst>
  </p:cSld>
  <p:clrMapOvr>
    <a:masterClrMapping/>
  </p:clrMapOvr>
  <p:transition spd="slow"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6381568" y="5218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Helvetica Neue" panose="02000503000000020004" pitchFamily="2" charset="0"/>
              </a:rPr>
              <a:t>一个开源实时监控系统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27BD8CFA-4C0E-B55D-28A5-959F81F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591" y="171592"/>
            <a:ext cx="3782377" cy="719574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A55C2D7F-DF93-DA16-864B-BBC2AC88A67E}"/>
              </a:ext>
            </a:extLst>
          </p:cNvPr>
          <p:cNvSpPr/>
          <p:nvPr/>
        </p:nvSpPr>
        <p:spPr>
          <a:xfrm>
            <a:off x="9663862" y="6371849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E6CB872-B8CF-7D13-E6B4-6C8A45AE11E0}"/>
              </a:ext>
            </a:extLst>
          </p:cNvPr>
          <p:cNvSpPr/>
          <p:nvPr/>
        </p:nvSpPr>
        <p:spPr>
          <a:xfrm>
            <a:off x="9663862" y="6638151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92F5FA-03BC-982A-F639-CE662DD7A0E2}"/>
              </a:ext>
            </a:extLst>
          </p:cNvPr>
          <p:cNvSpPr txBox="1"/>
          <p:nvPr/>
        </p:nvSpPr>
        <p:spPr>
          <a:xfrm>
            <a:off x="3770507" y="6501742"/>
            <a:ext cx="6150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linkClick r:id="rId4"/>
              </a:rPr>
              <a:t>https://github.com/dromara/hertzbeat</a:t>
            </a:r>
            <a:r>
              <a:rPr lang="en-US" altLang="zh-CN" sz="1800" b="1" dirty="0"/>
              <a:t>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0696CC-07E1-41D9-B11E-19A85244D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7" y="1007589"/>
            <a:ext cx="10469886" cy="559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6849"/>
      </p:ext>
    </p:extLst>
  </p:cSld>
  <p:clrMapOvr>
    <a:masterClrMapping/>
  </p:clrMapOvr>
  <p:transition spd="slow"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6381568" y="5218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Helvetica Neue" panose="02000503000000020004" pitchFamily="2" charset="0"/>
              </a:rPr>
              <a:t>一个开源实时监控系统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27BD8CFA-4C0E-B55D-28A5-959F81F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591" y="171592"/>
            <a:ext cx="3782377" cy="719574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A55C2D7F-DF93-DA16-864B-BBC2AC88A67E}"/>
              </a:ext>
            </a:extLst>
          </p:cNvPr>
          <p:cNvSpPr/>
          <p:nvPr/>
        </p:nvSpPr>
        <p:spPr>
          <a:xfrm>
            <a:off x="9663862" y="6371849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E6CB872-B8CF-7D13-E6B4-6C8A45AE11E0}"/>
              </a:ext>
            </a:extLst>
          </p:cNvPr>
          <p:cNvSpPr/>
          <p:nvPr/>
        </p:nvSpPr>
        <p:spPr>
          <a:xfrm>
            <a:off x="9663862" y="6638151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92F5FA-03BC-982A-F639-CE662DD7A0E2}"/>
              </a:ext>
            </a:extLst>
          </p:cNvPr>
          <p:cNvSpPr txBox="1"/>
          <p:nvPr/>
        </p:nvSpPr>
        <p:spPr>
          <a:xfrm>
            <a:off x="3770507" y="6501742"/>
            <a:ext cx="6150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linkClick r:id="rId4"/>
              </a:rPr>
              <a:t>https://github.com/dromara/hertzbeat</a:t>
            </a:r>
            <a:r>
              <a:rPr lang="en-US" altLang="zh-CN" sz="1800" b="1" dirty="0"/>
              <a:t> 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25F0E70-F154-88D9-21C0-007A6E64C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2" y="2247746"/>
            <a:ext cx="12108356" cy="37031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8AA0D88-D5C1-CBDD-B7E9-3D13554EB544}"/>
              </a:ext>
            </a:extLst>
          </p:cNvPr>
          <p:cNvSpPr txBox="1"/>
          <p:nvPr/>
        </p:nvSpPr>
        <p:spPr>
          <a:xfrm>
            <a:off x="730662" y="1327544"/>
            <a:ext cx="607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i="0" dirty="0">
                <a:solidFill>
                  <a:srgbClr val="445185"/>
                </a:solidFill>
                <a:effectLst/>
                <a:latin typeface="-apple-system"/>
              </a:rPr>
              <a:t>将 </a:t>
            </a:r>
            <a:r>
              <a:rPr lang="en-US" altLang="zh-CN" b="1" dirty="0" err="1">
                <a:solidFill>
                  <a:srgbClr val="445185"/>
                </a:solidFill>
              </a:rPr>
              <a:t>Http,Jmx,Ssh,Snmp,Jdbc</a:t>
            </a:r>
            <a:r>
              <a:rPr lang="en-US" altLang="zh-CN" b="1" i="0" dirty="0">
                <a:solidFill>
                  <a:srgbClr val="445185"/>
                </a:solidFill>
                <a:effectLst/>
                <a:latin typeface="-apple-system"/>
              </a:rPr>
              <a:t> </a:t>
            </a:r>
            <a:r>
              <a:rPr lang="zh-CN" altLang="en-US" b="1" i="0" dirty="0">
                <a:solidFill>
                  <a:srgbClr val="445185"/>
                </a:solidFill>
                <a:effectLst/>
                <a:latin typeface="-apple-system"/>
              </a:rPr>
              <a:t>等</a:t>
            </a:r>
            <a:r>
              <a:rPr lang="zh-CN" altLang="en-US" b="1" dirty="0">
                <a:solidFill>
                  <a:srgbClr val="445185"/>
                </a:solidFill>
                <a:latin typeface="-apple-system"/>
              </a:rPr>
              <a:t>通用</a:t>
            </a:r>
            <a:r>
              <a:rPr lang="zh-CN" altLang="en-US" b="1" i="0" dirty="0">
                <a:solidFill>
                  <a:srgbClr val="445185"/>
                </a:solidFill>
                <a:effectLst/>
                <a:latin typeface="-apple-system"/>
              </a:rPr>
              <a:t>协议规范可配置模版化</a:t>
            </a:r>
            <a:endParaRPr lang="en-US" altLang="zh-CN" b="1" dirty="0">
              <a:solidFill>
                <a:srgbClr val="4451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22192"/>
      </p:ext>
    </p:extLst>
  </p:cSld>
  <p:clrMapOvr>
    <a:masterClrMapping/>
  </p:clrMapOvr>
  <p:transition spd="slow"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6381568" y="5218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Helvetica Neue" panose="02000503000000020004" pitchFamily="2" charset="0"/>
              </a:rPr>
              <a:t>一个开源实时监控系统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27BD8CFA-4C0E-B55D-28A5-959F81F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591" y="171592"/>
            <a:ext cx="3782377" cy="719574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A55C2D7F-DF93-DA16-864B-BBC2AC88A67E}"/>
              </a:ext>
            </a:extLst>
          </p:cNvPr>
          <p:cNvSpPr/>
          <p:nvPr/>
        </p:nvSpPr>
        <p:spPr>
          <a:xfrm>
            <a:off x="9663862" y="6371849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E6CB872-B8CF-7D13-E6B4-6C8A45AE11E0}"/>
              </a:ext>
            </a:extLst>
          </p:cNvPr>
          <p:cNvSpPr/>
          <p:nvPr/>
        </p:nvSpPr>
        <p:spPr>
          <a:xfrm>
            <a:off x="9663862" y="6638151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92F5FA-03BC-982A-F639-CE662DD7A0E2}"/>
              </a:ext>
            </a:extLst>
          </p:cNvPr>
          <p:cNvSpPr txBox="1"/>
          <p:nvPr/>
        </p:nvSpPr>
        <p:spPr>
          <a:xfrm>
            <a:off x="3770507" y="6501742"/>
            <a:ext cx="6150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linkClick r:id="rId4"/>
              </a:rPr>
              <a:t>https://github.com/dromara/hertzbeat</a:t>
            </a:r>
            <a:r>
              <a:rPr lang="en-US" altLang="zh-CN" sz="1800" b="1" dirty="0"/>
              <a:t> 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8AA0D88-D5C1-CBDD-B7E9-3D13554EB544}"/>
              </a:ext>
            </a:extLst>
          </p:cNvPr>
          <p:cNvSpPr txBox="1"/>
          <p:nvPr/>
        </p:nvSpPr>
        <p:spPr>
          <a:xfrm>
            <a:off x="431342" y="1005246"/>
            <a:ext cx="475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i="0" dirty="0">
                <a:solidFill>
                  <a:srgbClr val="445185"/>
                </a:solidFill>
                <a:effectLst/>
                <a:latin typeface="-apple-system"/>
              </a:rPr>
              <a:t>所有监控类型对应的就是一个个</a:t>
            </a:r>
            <a:r>
              <a:rPr lang="en-US" altLang="zh-CN" b="1" i="0" dirty="0">
                <a:solidFill>
                  <a:srgbClr val="445185"/>
                </a:solidFill>
                <a:effectLst/>
                <a:latin typeface="-apple-system"/>
              </a:rPr>
              <a:t>YML</a:t>
            </a:r>
            <a:r>
              <a:rPr lang="zh-CN" altLang="en-US" b="1" i="0" dirty="0">
                <a:solidFill>
                  <a:srgbClr val="445185"/>
                </a:solidFill>
                <a:effectLst/>
                <a:latin typeface="-apple-system"/>
              </a:rPr>
              <a:t>监控模版</a:t>
            </a:r>
            <a:endParaRPr lang="en-US" altLang="zh-CN" b="1" dirty="0">
              <a:solidFill>
                <a:srgbClr val="445185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E440DBE-7AD4-20C0-2890-BAECEE1C7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5" y="1190506"/>
            <a:ext cx="11208293" cy="597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1506"/>
      </p:ext>
    </p:extLst>
  </p:cSld>
  <p:clrMapOvr>
    <a:masterClrMapping/>
  </p:clrMapOvr>
  <p:transition spd="slow"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6381568" y="5218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Helvetica Neue" panose="02000503000000020004" pitchFamily="2" charset="0"/>
              </a:rPr>
              <a:t>一个开源实时监控系统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27BD8CFA-4C0E-B55D-28A5-959F81F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591" y="171592"/>
            <a:ext cx="3782377" cy="719574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A55C2D7F-DF93-DA16-864B-BBC2AC88A67E}"/>
              </a:ext>
            </a:extLst>
          </p:cNvPr>
          <p:cNvSpPr/>
          <p:nvPr/>
        </p:nvSpPr>
        <p:spPr>
          <a:xfrm>
            <a:off x="9663862" y="6371849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E6CB872-B8CF-7D13-E6B4-6C8A45AE11E0}"/>
              </a:ext>
            </a:extLst>
          </p:cNvPr>
          <p:cNvSpPr/>
          <p:nvPr/>
        </p:nvSpPr>
        <p:spPr>
          <a:xfrm>
            <a:off x="9663862" y="6638151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92F5FA-03BC-982A-F639-CE662DD7A0E2}"/>
              </a:ext>
            </a:extLst>
          </p:cNvPr>
          <p:cNvSpPr txBox="1"/>
          <p:nvPr/>
        </p:nvSpPr>
        <p:spPr>
          <a:xfrm>
            <a:off x="3770507" y="6501742"/>
            <a:ext cx="6150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linkClick r:id="rId4"/>
              </a:rPr>
              <a:t>https://github.com/dromara/hertzbeat</a:t>
            </a:r>
            <a:r>
              <a:rPr lang="en-US" altLang="zh-CN" sz="1800" b="1" dirty="0"/>
              <a:t> 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8AA0D88-D5C1-CBDD-B7E9-3D13554EB544}"/>
              </a:ext>
            </a:extLst>
          </p:cNvPr>
          <p:cNvSpPr txBox="1"/>
          <p:nvPr/>
        </p:nvSpPr>
        <p:spPr>
          <a:xfrm>
            <a:off x="730662" y="1327544"/>
            <a:ext cx="918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i="0" dirty="0">
                <a:solidFill>
                  <a:srgbClr val="445185"/>
                </a:solidFill>
                <a:effectLst/>
                <a:latin typeface="-apple-system"/>
              </a:rPr>
              <a:t>集群开源，采集器横行扩展。云边协同，一个系统即可纳管多个隔离网络区域监控资源。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27DB62-EE56-9196-BB38-07D5070A3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9" y="2091723"/>
            <a:ext cx="11980322" cy="38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56676"/>
      </p:ext>
    </p:extLst>
  </p:cSld>
  <p:clrMapOvr>
    <a:masterClrMapping/>
  </p:clrMapOvr>
  <p:transition spd="slow"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6381568" y="5218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Helvetica Neue" panose="02000503000000020004" pitchFamily="2" charset="0"/>
              </a:rPr>
              <a:t>一个开源实时监控系统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27BD8CFA-4C0E-B55D-28A5-959F81F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591" y="171592"/>
            <a:ext cx="3782377" cy="719574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A55C2D7F-DF93-DA16-864B-BBC2AC88A67E}"/>
              </a:ext>
            </a:extLst>
          </p:cNvPr>
          <p:cNvSpPr/>
          <p:nvPr/>
        </p:nvSpPr>
        <p:spPr>
          <a:xfrm>
            <a:off x="9663862" y="6371849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E6CB872-B8CF-7D13-E6B4-6C8A45AE11E0}"/>
              </a:ext>
            </a:extLst>
          </p:cNvPr>
          <p:cNvSpPr/>
          <p:nvPr/>
        </p:nvSpPr>
        <p:spPr>
          <a:xfrm>
            <a:off x="9663862" y="6638151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92F5FA-03BC-982A-F639-CE662DD7A0E2}"/>
              </a:ext>
            </a:extLst>
          </p:cNvPr>
          <p:cNvSpPr txBox="1"/>
          <p:nvPr/>
        </p:nvSpPr>
        <p:spPr>
          <a:xfrm>
            <a:off x="3770507" y="6501742"/>
            <a:ext cx="6150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linkClick r:id="rId4"/>
              </a:rPr>
              <a:t>https://github.com/dromara/hertzbeat</a:t>
            </a:r>
            <a:r>
              <a:rPr lang="en-US" altLang="zh-CN" sz="1800" b="1" dirty="0"/>
              <a:t> 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C29BD17-4855-1FBB-5FE4-BBA113F12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8" y="1015981"/>
            <a:ext cx="7028688" cy="3746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3EA57D-F306-9DC3-82D1-5BAE9FA44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228" y="1611645"/>
            <a:ext cx="4283361" cy="43309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DC74B6-82BA-C871-BBE2-E0E8EFC96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579" y="4095125"/>
            <a:ext cx="7772400" cy="291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96680"/>
      </p:ext>
    </p:extLst>
  </p:cSld>
  <p:clrMapOvr>
    <a:masterClrMapping/>
  </p:clrMapOvr>
  <p:transition spd="slow"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6381568" y="5218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Helvetica Neue" panose="02000503000000020004" pitchFamily="2" charset="0"/>
              </a:rPr>
              <a:t>一个开源实时监控系统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27BD8CFA-4C0E-B55D-28A5-959F81F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591" y="171592"/>
            <a:ext cx="3782377" cy="719574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A55C2D7F-DF93-DA16-864B-BBC2AC88A67E}"/>
              </a:ext>
            </a:extLst>
          </p:cNvPr>
          <p:cNvSpPr/>
          <p:nvPr/>
        </p:nvSpPr>
        <p:spPr>
          <a:xfrm>
            <a:off x="9663862" y="6371849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E6CB872-B8CF-7D13-E6B4-6C8A45AE11E0}"/>
              </a:ext>
            </a:extLst>
          </p:cNvPr>
          <p:cNvSpPr/>
          <p:nvPr/>
        </p:nvSpPr>
        <p:spPr>
          <a:xfrm>
            <a:off x="9663862" y="6638151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92F5FA-03BC-982A-F639-CE662DD7A0E2}"/>
              </a:ext>
            </a:extLst>
          </p:cNvPr>
          <p:cNvSpPr txBox="1"/>
          <p:nvPr/>
        </p:nvSpPr>
        <p:spPr>
          <a:xfrm>
            <a:off x="3770507" y="6501742"/>
            <a:ext cx="6150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linkClick r:id="rId4"/>
              </a:rPr>
              <a:t>https://github.com/dromara/hertzbeat</a:t>
            </a:r>
            <a:r>
              <a:rPr lang="en-US" altLang="zh-CN" sz="1800" b="1" dirty="0"/>
              <a:t> 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5DF6AE3-CF1E-0250-3A3F-44B921297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464" y="1397852"/>
            <a:ext cx="8765985" cy="48212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5D364C8-C2F8-80D3-BE44-6B9D12FBACCF}"/>
              </a:ext>
            </a:extLst>
          </p:cNvPr>
          <p:cNvSpPr txBox="1"/>
          <p:nvPr/>
        </p:nvSpPr>
        <p:spPr>
          <a:xfrm>
            <a:off x="4945643" y="1069043"/>
            <a:ext cx="627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0" i="0" dirty="0">
                <a:solidFill>
                  <a:srgbClr val="445185"/>
                </a:solidFill>
                <a:effectLst/>
                <a:latin typeface="-apple-system"/>
              </a:rPr>
              <a:t>开发者们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-apple-system"/>
              </a:rPr>
              <a:t>  star 5.6k+  docker </a:t>
            </a:r>
            <a:r>
              <a:rPr lang="en-US" altLang="zh-CN" dirty="0">
                <a:solidFill>
                  <a:srgbClr val="445185"/>
                </a:solidFill>
                <a:latin typeface="-apple-system"/>
              </a:rPr>
              <a:t>download 60k+ contributor 147 </a:t>
            </a:r>
            <a:r>
              <a:rPr lang="en-US" altLang="zh-CN" dirty="0" err="1">
                <a:solidFill>
                  <a:srgbClr val="445185"/>
                </a:solidFill>
                <a:latin typeface="-apple-system"/>
              </a:rPr>
              <a:t>gvp</a:t>
            </a:r>
            <a:endParaRPr lang="en-US" altLang="zh-CN" dirty="0">
              <a:solidFill>
                <a:srgbClr val="445185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B7BC0B-B2BE-07DC-49CE-49AEF18DB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1" y="706500"/>
            <a:ext cx="45720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34270"/>
      </p:ext>
    </p:extLst>
  </p:cSld>
  <p:clrMapOvr>
    <a:masterClrMapping/>
  </p:clrMapOvr>
  <p:transition spd="slow"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>
            <a:extLst>
              <a:ext uri="{FF2B5EF4-FFF2-40B4-BE49-F238E27FC236}">
                <a16:creationId xmlns:a16="http://schemas.microsoft.com/office/drawing/2014/main" id="{A55C2D7F-DF93-DA16-864B-BBC2AC88A67E}"/>
              </a:ext>
            </a:extLst>
          </p:cNvPr>
          <p:cNvSpPr/>
          <p:nvPr/>
        </p:nvSpPr>
        <p:spPr>
          <a:xfrm>
            <a:off x="9663862" y="6371849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E6CB872-B8CF-7D13-E6B4-6C8A45AE11E0}"/>
              </a:ext>
            </a:extLst>
          </p:cNvPr>
          <p:cNvSpPr/>
          <p:nvPr/>
        </p:nvSpPr>
        <p:spPr>
          <a:xfrm>
            <a:off x="9663862" y="6638151"/>
            <a:ext cx="257509" cy="219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92F5FA-03BC-982A-F639-CE662DD7A0E2}"/>
              </a:ext>
            </a:extLst>
          </p:cNvPr>
          <p:cNvSpPr txBox="1"/>
          <p:nvPr/>
        </p:nvSpPr>
        <p:spPr>
          <a:xfrm>
            <a:off x="2830464" y="6488668"/>
            <a:ext cx="6150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hlinkClick r:id="rId2"/>
              </a:rPr>
              <a:t>https://console.tancloud.cn/</a:t>
            </a:r>
            <a:r>
              <a:rPr lang="en-US" altLang="zh-CN" sz="2000" b="1" dirty="0"/>
              <a:t>  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AC1F9F4-81D7-734B-B5C0-BB36E6386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" y="223774"/>
            <a:ext cx="3743990" cy="9954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695CFC-1E66-362B-AB5C-6CE846F52F6C}"/>
              </a:ext>
            </a:extLst>
          </p:cNvPr>
          <p:cNvSpPr txBox="1"/>
          <p:nvPr/>
        </p:nvSpPr>
        <p:spPr>
          <a:xfrm>
            <a:off x="3948206" y="849868"/>
            <a:ext cx="5483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 err="1">
                <a:solidFill>
                  <a:srgbClr val="445185"/>
                </a:solidFill>
                <a:latin typeface="Helvetica Neue" panose="02000503000000020004" pitchFamily="2" charset="0"/>
              </a:rPr>
              <a:t>HertzBeat</a:t>
            </a:r>
            <a:r>
              <a:rPr kumimoji="1" lang="en-US" altLang="zh-CN" b="1" dirty="0">
                <a:solidFill>
                  <a:srgbClr val="445185"/>
                </a:solidFill>
                <a:latin typeface="Helvetica Neue" panose="02000503000000020004" pitchFamily="2" charset="0"/>
              </a:rPr>
              <a:t> Cloud – </a:t>
            </a:r>
            <a:r>
              <a:rPr kumimoji="1" lang="en-US" altLang="zh-CN" b="1" dirty="0" err="1">
                <a:solidFill>
                  <a:srgbClr val="445185"/>
                </a:solidFill>
                <a:latin typeface="Helvetica Neue" panose="02000503000000020004" pitchFamily="2" charset="0"/>
              </a:rPr>
              <a:t>TanCloud</a:t>
            </a:r>
            <a:r>
              <a:rPr kumimoji="1" lang="en-US" altLang="zh-CN" b="1" dirty="0">
                <a:solidFill>
                  <a:srgbClr val="445185"/>
                </a:solidFill>
                <a:latin typeface="Helvetica Neue" panose="02000503000000020004" pitchFamily="2" charset="0"/>
              </a:rPr>
              <a:t> </a:t>
            </a:r>
            <a:r>
              <a:rPr kumimoji="1" lang="zh-CN" altLang="en-US" b="1" dirty="0">
                <a:solidFill>
                  <a:srgbClr val="445185"/>
                </a:solidFill>
                <a:latin typeface="Helvetica Neue" panose="02000503000000020004" pitchFamily="2" charset="0"/>
              </a:rPr>
              <a:t>全托管的监控云服务</a:t>
            </a:r>
            <a:endParaRPr kumimoji="1" lang="zh-CN" altLang="en-US" b="1" dirty="0">
              <a:solidFill>
                <a:srgbClr val="445185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7CFC926-8A7B-5341-55DA-2734B20DC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" y="1062741"/>
            <a:ext cx="10373136" cy="552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23097"/>
      </p:ext>
    </p:extLst>
  </p:cSld>
  <p:clrMapOvr>
    <a:masterClrMapping/>
  </p:clrMapOvr>
  <p:transition spd="slow"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919948-5E56-15F5-042A-6999C2452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90" y="141933"/>
            <a:ext cx="3796748" cy="113233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A1DA7D0-A3DE-7717-F34D-766FDB574C2C}"/>
              </a:ext>
            </a:extLst>
          </p:cNvPr>
          <p:cNvSpPr txBox="1"/>
          <p:nvPr/>
        </p:nvSpPr>
        <p:spPr>
          <a:xfrm>
            <a:off x="3436926" y="5868775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i="0" dirty="0">
                <a:solidFill>
                  <a:srgbClr val="445185"/>
                </a:solidFill>
                <a:effectLst/>
                <a:latin typeface="-apple-system"/>
              </a:rPr>
              <a:t>一个人或许能走的更快，但一群人会走的更远</a:t>
            </a:r>
            <a:endParaRPr kumimoji="1" lang="zh-CN" altLang="en-US" b="1" dirty="0">
              <a:solidFill>
                <a:srgbClr val="445185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324669B-4864-BD27-5DE2-4A2B5843957B}"/>
              </a:ext>
            </a:extLst>
          </p:cNvPr>
          <p:cNvSpPr txBox="1"/>
          <p:nvPr/>
        </p:nvSpPr>
        <p:spPr>
          <a:xfrm>
            <a:off x="4305880" y="513008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rgbClr val="445185"/>
                </a:solidFill>
                <a:latin typeface="-apple-system"/>
              </a:rPr>
              <a:t>欢迎一起参与开源！</a:t>
            </a:r>
            <a:endParaRPr kumimoji="1" lang="zh-CN" altLang="en-US" sz="2800" b="1" dirty="0">
              <a:solidFill>
                <a:srgbClr val="445185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FE0070-0384-126E-2204-0BB284544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6" y="1489735"/>
            <a:ext cx="5390175" cy="34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66913"/>
      </p:ext>
    </p:extLst>
  </p:cSld>
  <p:clrMapOvr>
    <a:masterClrMapping/>
  </p:clrMapOvr>
  <p:transition spd="slow">
    <p:randomBa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谢谢大家观看</a:t>
            </a:r>
            <a:endParaRPr lang="en-US" sz="60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7168" y="3741543"/>
            <a:ext cx="1569278" cy="154778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265" y="1342879"/>
            <a:ext cx="16668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481;p59"/>
          <p:cNvSpPr txBox="1"/>
          <p:nvPr/>
        </p:nvSpPr>
        <p:spPr>
          <a:xfrm>
            <a:off x="9322435" y="3019425"/>
            <a:ext cx="2975610" cy="5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积分可兑换对应礼品哟！</a:t>
            </a:r>
            <a:endParaRPr lang="zh-CN" altLang="zh-TW" sz="1600">
              <a:solidFill>
                <a:srgbClr val="445185"/>
              </a:solidFill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437177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Dromara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社区介绍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5836271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宝藏开源工具</a:t>
            </a:r>
            <a:r>
              <a:rPr lang="en-US" altLang="zh-CN" sz="3000" dirty="0" err="1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Hutool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Sa-Token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0" y="3996245"/>
            <a:ext cx="896365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开源项目国际化</a:t>
            </a: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issues-translate-action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460037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开源实时监控</a:t>
            </a:r>
            <a:r>
              <a:rPr lang="en-US" altLang="zh-CN" sz="3000" dirty="0" err="1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HertzBeat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4536220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45185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+mn-cs"/>
              </a:rPr>
              <a:t>What is Dromara ?</a:t>
            </a:r>
            <a:endParaRPr lang="zh-CN" altLang="en-US" sz="2800" b="1" dirty="0">
              <a:solidFill>
                <a:srgbClr val="445185"/>
              </a:solidFill>
              <a:latin typeface="Yuanti SC" panose="02010600040101010101" pitchFamily="2" charset="-122"/>
              <a:ea typeface="Yuanti SC" panose="0201060004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40711B8-4EBE-890D-0609-7561C35B1057}"/>
              </a:ext>
            </a:extLst>
          </p:cNvPr>
          <p:cNvSpPr txBox="1"/>
          <p:nvPr/>
        </p:nvSpPr>
        <p:spPr>
          <a:xfrm>
            <a:off x="1747155" y="1725409"/>
            <a:ext cx="6032421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445185"/>
                </a:solidFill>
              </a:rPr>
              <a:t>开源爱好者自发组织的开源社区。</a:t>
            </a:r>
            <a:endParaRPr kumimoji="1" lang="en-US" altLang="zh-CN" sz="2400" dirty="0">
              <a:solidFill>
                <a:srgbClr val="445185"/>
              </a:solidFill>
            </a:endParaRPr>
          </a:p>
          <a:p>
            <a:endParaRPr kumimoji="1" lang="en-US" altLang="zh-CN" dirty="0">
              <a:solidFill>
                <a:srgbClr val="445185"/>
              </a:solidFill>
            </a:endParaRPr>
          </a:p>
          <a:p>
            <a:r>
              <a:rPr kumimoji="1" lang="zh-CN" altLang="en-US" dirty="0">
                <a:solidFill>
                  <a:srgbClr val="445185"/>
                </a:solidFill>
              </a:rPr>
              <a:t>非盈利，非官方，无资本</a:t>
            </a:r>
            <a:endParaRPr kumimoji="1" lang="en-US" altLang="zh-CN" dirty="0">
              <a:solidFill>
                <a:srgbClr val="445185"/>
              </a:solidFill>
            </a:endParaRPr>
          </a:p>
          <a:p>
            <a:endParaRPr kumimoji="1" lang="en-US" altLang="zh-CN" dirty="0">
              <a:solidFill>
                <a:srgbClr val="445185"/>
              </a:solidFill>
            </a:endParaRPr>
          </a:p>
          <a:p>
            <a:endParaRPr kumimoji="1" lang="en-US" altLang="zh-CN" dirty="0">
              <a:solidFill>
                <a:srgbClr val="445185"/>
              </a:solidFill>
            </a:endParaRPr>
          </a:p>
          <a:p>
            <a:endParaRPr kumimoji="1" lang="en-US" altLang="zh-CN" dirty="0">
              <a:solidFill>
                <a:srgbClr val="445185"/>
              </a:solidFill>
            </a:endParaRPr>
          </a:p>
          <a:p>
            <a:endParaRPr kumimoji="1" lang="en-US" altLang="zh-CN" dirty="0">
              <a:solidFill>
                <a:srgbClr val="445185"/>
              </a:solidFill>
            </a:endParaRPr>
          </a:p>
          <a:p>
            <a:pPr algn="l"/>
            <a:r>
              <a:rPr lang="zh-CN" altLang="en-US" sz="2400" b="0" i="0" dirty="0">
                <a:solidFill>
                  <a:srgbClr val="445185"/>
                </a:solidFill>
                <a:effectLst/>
                <a:latin typeface="-apple-system"/>
              </a:rPr>
              <a:t>让每一位开源爱好者，体会到开源的快乐。</a:t>
            </a:r>
          </a:p>
          <a:p>
            <a:pPr algn="l"/>
            <a:endParaRPr lang="zh-CN" altLang="en-US" b="1" i="0" dirty="0">
              <a:solidFill>
                <a:srgbClr val="40485B"/>
              </a:solidFill>
              <a:effectLst/>
              <a:latin typeface="-apple-system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AEBE4B5-74CE-3993-95A3-53C6A7886F98}"/>
              </a:ext>
            </a:extLst>
          </p:cNvPr>
          <p:cNvSpPr txBox="1"/>
          <p:nvPr/>
        </p:nvSpPr>
        <p:spPr>
          <a:xfrm>
            <a:off x="1289364" y="5490576"/>
            <a:ext cx="9613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>
                <a:hlinkClick r:id="rId2"/>
              </a:rPr>
              <a:t>https://dromara.org/</a:t>
            </a:r>
            <a:r>
              <a:rPr kumimoji="1" lang="zh-CN" altLang="en-US" sz="3200" b="1" dirty="0"/>
              <a:t> </a:t>
            </a:r>
            <a:endParaRPr kumimoji="1" lang="en-US" altLang="zh-CN" sz="32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67647E-FB33-2A56-5B85-E75AF92B3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505" y="1971448"/>
            <a:ext cx="4887215" cy="145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2C15E53-B59E-1695-CEAD-84FB255D7091}"/>
              </a:ext>
            </a:extLst>
          </p:cNvPr>
          <p:cNvSpPr/>
          <p:nvPr/>
        </p:nvSpPr>
        <p:spPr>
          <a:xfrm>
            <a:off x="2312431" y="1214649"/>
            <a:ext cx="741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16+</a:t>
            </a:r>
            <a:r>
              <a:rPr lang="en-US" altLang="zh-CN" dirty="0">
                <a:solidFill>
                  <a:schemeClr val="tx1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GVP</a:t>
            </a:r>
            <a:r>
              <a:rPr lang="zh-CN" altLang="en-US" dirty="0">
                <a:solidFill>
                  <a:schemeClr val="tx1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项目，</a:t>
            </a:r>
            <a:r>
              <a:rPr lang="en-US" altLang="zh-CN" sz="2400" b="1" dirty="0">
                <a:solidFill>
                  <a:srgbClr val="C00000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40+</a:t>
            </a:r>
            <a:r>
              <a:rPr lang="zh-CN" altLang="en-US" dirty="0">
                <a:solidFill>
                  <a:schemeClr val="tx1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流行项目，服务于成千上万个人、中小企业。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C88B1FB-06A1-6B25-8499-FE1E0CD32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31" y="1676314"/>
            <a:ext cx="6934127" cy="44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8">
            <a:extLst>
              <a:ext uri="{FF2B5EF4-FFF2-40B4-BE49-F238E27FC236}">
                <a16:creationId xmlns:a16="http://schemas.microsoft.com/office/drawing/2014/main" id="{53B996C0-FB18-F4B2-A7AD-E7D291802029}"/>
              </a:ext>
            </a:extLst>
          </p:cNvPr>
          <p:cNvSpPr/>
          <p:nvPr/>
        </p:nvSpPr>
        <p:spPr>
          <a:xfrm>
            <a:off x="1772638" y="1917700"/>
            <a:ext cx="3314701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流行工具</a:t>
            </a:r>
            <a:endParaRPr kumimoji="1" lang="en-US" altLang="zh-CN" dirty="0"/>
          </a:p>
          <a:p>
            <a:pPr algn="ctr"/>
            <a:r>
              <a:rPr kumimoji="1" lang="en-US" altLang="zh-CN" dirty="0"/>
              <a:t>(</a:t>
            </a:r>
            <a:r>
              <a:rPr kumimoji="1" lang="en-US" altLang="zh-CN" dirty="0" err="1"/>
              <a:t>Hutool</a:t>
            </a:r>
            <a:r>
              <a:rPr kumimoji="1" lang="en-US" altLang="zh-CN" dirty="0"/>
              <a:t>, </a:t>
            </a:r>
            <a:r>
              <a:rPr kumimoji="1" lang="en-US" altLang="zh-CN" dirty="0" err="1"/>
              <a:t>LiteFlow</a:t>
            </a:r>
            <a:r>
              <a:rPr kumimoji="1" lang="en-US" altLang="zh-CN" dirty="0"/>
              <a:t>, Forest…)</a:t>
            </a:r>
            <a:endParaRPr kumimoji="1" lang="zh-CN" altLang="en-US" dirty="0"/>
          </a:p>
        </p:txBody>
      </p:sp>
      <p:sp>
        <p:nvSpPr>
          <p:cNvPr id="3" name="圆角矩形 9">
            <a:extLst>
              <a:ext uri="{FF2B5EF4-FFF2-40B4-BE49-F238E27FC236}">
                <a16:creationId xmlns:a16="http://schemas.microsoft.com/office/drawing/2014/main" id="{4B34084E-11A7-D1AA-FD74-9DB8AF993087}"/>
              </a:ext>
            </a:extLst>
          </p:cNvPr>
          <p:cNvSpPr/>
          <p:nvPr/>
        </p:nvSpPr>
        <p:spPr>
          <a:xfrm>
            <a:off x="1772638" y="3293837"/>
            <a:ext cx="3314701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安全认证</a:t>
            </a:r>
            <a:endParaRPr kumimoji="1" lang="en-US" altLang="zh-CN" dirty="0"/>
          </a:p>
          <a:p>
            <a:pPr algn="ctr"/>
            <a:r>
              <a:rPr kumimoji="1" lang="en-US" altLang="zh-CN" dirty="0"/>
              <a:t>(Sa-Token, </a:t>
            </a:r>
            <a:r>
              <a:rPr kumimoji="1" lang="en-US" altLang="zh-CN" dirty="0" err="1"/>
              <a:t>Maxkey</a:t>
            </a:r>
            <a:r>
              <a:rPr kumimoji="1" lang="en-US" altLang="zh-CN" dirty="0"/>
              <a:t>…)</a:t>
            </a:r>
            <a:endParaRPr kumimoji="1" lang="zh-CN" altLang="en-US" dirty="0"/>
          </a:p>
        </p:txBody>
      </p:sp>
      <p:sp>
        <p:nvSpPr>
          <p:cNvPr id="5" name="圆角矩形 10">
            <a:extLst>
              <a:ext uri="{FF2B5EF4-FFF2-40B4-BE49-F238E27FC236}">
                <a16:creationId xmlns:a16="http://schemas.microsoft.com/office/drawing/2014/main" id="{C94D6FDF-A233-5C73-5F70-ECC92A65801F}"/>
              </a:ext>
            </a:extLst>
          </p:cNvPr>
          <p:cNvSpPr/>
          <p:nvPr/>
        </p:nvSpPr>
        <p:spPr>
          <a:xfrm>
            <a:off x="6543605" y="3293837"/>
            <a:ext cx="3314701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运维监控</a:t>
            </a:r>
            <a:endParaRPr kumimoji="1" lang="en-US" altLang="zh-CN" dirty="0"/>
          </a:p>
          <a:p>
            <a:pPr algn="ctr"/>
            <a:r>
              <a:rPr kumimoji="1" lang="en-US" altLang="zh-CN" dirty="0"/>
              <a:t>(</a:t>
            </a:r>
            <a:r>
              <a:rPr kumimoji="1" lang="en-US" altLang="zh-CN" dirty="0" err="1"/>
              <a:t>Jpom</a:t>
            </a:r>
            <a:r>
              <a:rPr kumimoji="1" lang="en-US" altLang="zh-CN" dirty="0"/>
              <a:t>, </a:t>
            </a:r>
            <a:r>
              <a:rPr kumimoji="1" lang="en-US" altLang="zh-CN" dirty="0" err="1"/>
              <a:t>HertzBeat</a:t>
            </a:r>
            <a:r>
              <a:rPr kumimoji="1" lang="en-US" altLang="zh-CN" dirty="0"/>
              <a:t>, Cubic…)</a:t>
            </a:r>
            <a:endParaRPr kumimoji="1" lang="zh-CN" altLang="en-US" dirty="0"/>
          </a:p>
        </p:txBody>
      </p:sp>
      <p:sp>
        <p:nvSpPr>
          <p:cNvPr id="6" name="圆角矩形 11">
            <a:extLst>
              <a:ext uri="{FF2B5EF4-FFF2-40B4-BE49-F238E27FC236}">
                <a16:creationId xmlns:a16="http://schemas.microsoft.com/office/drawing/2014/main" id="{114545BE-930A-3BCC-400D-E9A5345C3608}"/>
              </a:ext>
            </a:extLst>
          </p:cNvPr>
          <p:cNvSpPr/>
          <p:nvPr/>
        </p:nvSpPr>
        <p:spPr>
          <a:xfrm>
            <a:off x="1772638" y="4604875"/>
            <a:ext cx="3314701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分布式</a:t>
            </a:r>
            <a:endParaRPr kumimoji="1" lang="en-US" altLang="zh-CN" dirty="0"/>
          </a:p>
          <a:p>
            <a:pPr algn="ctr"/>
            <a:r>
              <a:rPr kumimoji="1" lang="en-US" altLang="zh-CN" dirty="0"/>
              <a:t>(</a:t>
            </a:r>
            <a:r>
              <a:rPr kumimoji="1" lang="en-US" altLang="zh-CN" dirty="0" err="1"/>
              <a:t>Tlog</a:t>
            </a:r>
            <a:r>
              <a:rPr kumimoji="1" lang="en-US" altLang="zh-CN" dirty="0"/>
              <a:t>, </a:t>
            </a:r>
            <a:r>
              <a:rPr kumimoji="1" lang="en-US" altLang="zh-CN" dirty="0" err="1"/>
              <a:t>Hodor</a:t>
            </a:r>
            <a:r>
              <a:rPr kumimoji="1" lang="en-US" altLang="zh-CN" dirty="0"/>
              <a:t>, </a:t>
            </a:r>
            <a:r>
              <a:rPr kumimoji="1" lang="en-US" altLang="zh-CN" dirty="0" err="1"/>
              <a:t>Hmily</a:t>
            </a:r>
            <a:r>
              <a:rPr kumimoji="1" lang="en-US" altLang="zh-CN" dirty="0"/>
              <a:t>…)</a:t>
            </a:r>
            <a:endParaRPr kumimoji="1" lang="zh-CN" altLang="en-US" dirty="0"/>
          </a:p>
        </p:txBody>
      </p:sp>
      <p:sp>
        <p:nvSpPr>
          <p:cNvPr id="7" name="圆角矩形 12">
            <a:extLst>
              <a:ext uri="{FF2B5EF4-FFF2-40B4-BE49-F238E27FC236}">
                <a16:creationId xmlns:a16="http://schemas.microsoft.com/office/drawing/2014/main" id="{64F6D413-CD3F-C428-CC57-C0A3F9EF1146}"/>
              </a:ext>
            </a:extLst>
          </p:cNvPr>
          <p:cNvSpPr/>
          <p:nvPr/>
        </p:nvSpPr>
        <p:spPr>
          <a:xfrm>
            <a:off x="6543606" y="1917700"/>
            <a:ext cx="3314701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大数据</a:t>
            </a:r>
            <a:r>
              <a:rPr kumimoji="1" lang="en-US" altLang="zh-CN" dirty="0"/>
              <a:t>/</a:t>
            </a:r>
            <a:r>
              <a:rPr kumimoji="1" lang="zh-CN" altLang="en-US" dirty="0"/>
              <a:t>应用工具</a:t>
            </a:r>
            <a:endParaRPr kumimoji="1" lang="en-US" altLang="zh-CN" dirty="0"/>
          </a:p>
          <a:p>
            <a:pPr algn="ctr"/>
            <a:r>
              <a:rPr kumimoji="1" lang="en-US" altLang="zh-CN" dirty="0"/>
              <a:t>(</a:t>
            </a:r>
            <a:r>
              <a:rPr kumimoji="1" lang="en-US" altLang="zh-CN" dirty="0" err="1"/>
              <a:t>Northstar,CloudEon</a:t>
            </a:r>
            <a:r>
              <a:rPr kumimoji="1" lang="en-US" altLang="zh-CN" dirty="0"/>
              <a:t>…)</a:t>
            </a:r>
            <a:endParaRPr kumimoji="1" lang="zh-CN" altLang="en-US" dirty="0"/>
          </a:p>
        </p:txBody>
      </p:sp>
      <p:sp>
        <p:nvSpPr>
          <p:cNvPr id="8" name="圆角矩形 13">
            <a:extLst>
              <a:ext uri="{FF2B5EF4-FFF2-40B4-BE49-F238E27FC236}">
                <a16:creationId xmlns:a16="http://schemas.microsoft.com/office/drawing/2014/main" id="{C693AB15-510B-09ED-664F-9EFA18EE39C9}"/>
              </a:ext>
            </a:extLst>
          </p:cNvPr>
          <p:cNvSpPr/>
          <p:nvPr/>
        </p:nvSpPr>
        <p:spPr>
          <a:xfrm>
            <a:off x="6543605" y="4592671"/>
            <a:ext cx="3314701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开发框架</a:t>
            </a:r>
            <a:endParaRPr kumimoji="1" lang="en-US" altLang="zh-CN" dirty="0"/>
          </a:p>
          <a:p>
            <a:pPr algn="ctr"/>
            <a:r>
              <a:rPr kumimoji="1" lang="en-US" altLang="zh-CN" dirty="0"/>
              <a:t>(open-capacity-platform, </a:t>
            </a:r>
            <a:r>
              <a:rPr kumimoji="1" lang="en-US" altLang="zh-CN" dirty="0" err="1"/>
              <a:t>goview</a:t>
            </a:r>
            <a:r>
              <a:rPr kumimoji="1" lang="en-US" altLang="zh-CN" dirty="0"/>
              <a:t>, </a:t>
            </a:r>
            <a:r>
              <a:rPr kumimoji="1" lang="en-US" altLang="zh-CN" dirty="0" err="1"/>
              <a:t>dante</a:t>
            </a:r>
            <a:r>
              <a:rPr kumimoji="1" lang="en-US" altLang="zh-CN" dirty="0"/>
              <a:t>-cloud…)</a:t>
            </a:r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9B5FD93-C7B4-53AC-1D9D-9D61FEF1F00B}"/>
              </a:ext>
            </a:extLst>
          </p:cNvPr>
          <p:cNvSpPr/>
          <p:nvPr/>
        </p:nvSpPr>
        <p:spPr>
          <a:xfrm>
            <a:off x="1348152" y="1094160"/>
            <a:ext cx="8621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开源的百宝箱：</a:t>
            </a:r>
            <a:r>
              <a:rPr lang="zh-CN" altLang="en-US" b="1" dirty="0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流行工具，分布式事务日志，企业级认证，运维监控，调度编排</a:t>
            </a:r>
            <a:r>
              <a:rPr lang="zh-CN" altLang="en-US" dirty="0">
                <a:solidFill>
                  <a:srgbClr val="445185"/>
                </a:solidFill>
                <a:latin typeface="FZLanTingHeiS-L-GB" panose="02000000000000000000" pitchFamily="2" charset="-122"/>
                <a:ea typeface="FZLanTingHeiS-L-GB" panose="02000000000000000000" pitchFamily="2" charset="-122"/>
              </a:rPr>
              <a:t>。</a:t>
            </a:r>
            <a:endParaRPr lang="en-US" altLang="zh-CN" dirty="0">
              <a:solidFill>
                <a:srgbClr val="445185"/>
              </a:solidFill>
              <a:latin typeface="FZLanTingHeiS-L-GB" panose="02000000000000000000" pitchFamily="2" charset="-122"/>
              <a:ea typeface="FZLanTingHeiS-L-GB" panose="02000000000000000000" pitchFamily="2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2149793-190B-6E81-A85C-F1259A78386B}"/>
              </a:ext>
            </a:extLst>
          </p:cNvPr>
          <p:cNvSpPr txBox="1"/>
          <p:nvPr/>
        </p:nvSpPr>
        <p:spPr>
          <a:xfrm>
            <a:off x="529067" y="857742"/>
            <a:ext cx="277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b="1" dirty="0">
                <a:solidFill>
                  <a:srgbClr val="445185"/>
                </a:solidFill>
                <a:ea typeface="FZLanTingHeiS-L-GB" panose="02000000000000000000"/>
              </a:rPr>
              <a:t>国内活跃的开发者社区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445185"/>
              </a:solidFill>
              <a:effectLst/>
              <a:uLnTx/>
              <a:uFillTx/>
              <a:latin typeface="Arial"/>
              <a:ea typeface="FZLanTingHeiS-L-GB" panose="02000000000000000000"/>
              <a:cs typeface="Arial"/>
              <a:sym typeface="Arial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0D9196F-B788-9647-8812-EE56210FBB83}"/>
              </a:ext>
            </a:extLst>
          </p:cNvPr>
          <p:cNvSpPr/>
          <p:nvPr/>
        </p:nvSpPr>
        <p:spPr>
          <a:xfrm>
            <a:off x="968868" y="1892351"/>
            <a:ext cx="1684677" cy="6542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Arial"/>
                <a:ea typeface="FZLanTingHeiS-L-GB" panose="02000000000000000000"/>
                <a:cs typeface="Arial"/>
              </a:rPr>
              <a:t>200K+</a:t>
            </a:r>
            <a:r>
              <a:rPr lang="zh-CN" altLang="en-US" sz="1600" dirty="0">
                <a:solidFill>
                  <a:srgbClr val="1D1D1A"/>
                </a:solidFill>
                <a:latin typeface="Arial"/>
                <a:ea typeface="FZLanTingHeiS-L-GB" panose="02000000000000000000"/>
                <a:cs typeface="Arial"/>
              </a:rPr>
              <a:t> </a:t>
            </a:r>
            <a:r>
              <a:rPr lang="en-US" altLang="zh-CN" sz="1600" dirty="0">
                <a:solidFill>
                  <a:srgbClr val="1D1D1A"/>
                </a:solidFill>
                <a:latin typeface="Arial"/>
                <a:ea typeface="FZLanTingHeiS-L-GB" panose="02000000000000000000"/>
                <a:cs typeface="Arial"/>
              </a:rPr>
              <a:t>star</a:t>
            </a:r>
            <a:endParaRPr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E1C686A-C079-ED22-863E-EC001CE6731B}"/>
              </a:ext>
            </a:extLst>
          </p:cNvPr>
          <p:cNvSpPr/>
          <p:nvPr/>
        </p:nvSpPr>
        <p:spPr>
          <a:xfrm>
            <a:off x="968868" y="3147038"/>
            <a:ext cx="1684677" cy="6542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Arial"/>
                <a:ea typeface="FZLanTingHeiS-L-GB" panose="02000000000000000000"/>
                <a:cs typeface="Arial"/>
              </a:rPr>
              <a:t>70K+</a:t>
            </a:r>
            <a:r>
              <a:rPr lang="zh-CN" altLang="en-US" sz="1600" dirty="0">
                <a:solidFill>
                  <a:srgbClr val="1D1D1A"/>
                </a:solidFill>
                <a:latin typeface="Arial"/>
                <a:ea typeface="FZLanTingHeiS-L-GB" panose="02000000000000000000"/>
                <a:cs typeface="Arial"/>
              </a:rPr>
              <a:t> </a:t>
            </a:r>
            <a:r>
              <a:rPr lang="en-US" altLang="zh-CN" sz="1600" dirty="0">
                <a:solidFill>
                  <a:srgbClr val="1D1D1A"/>
                </a:solidFill>
                <a:latin typeface="Arial"/>
                <a:ea typeface="FZLanTingHeiS-L-GB" panose="02000000000000000000"/>
                <a:cs typeface="Arial"/>
              </a:rPr>
              <a:t>fork</a:t>
            </a:r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944A6D68-170D-A50D-0BC7-57E64C188721}"/>
              </a:ext>
            </a:extLst>
          </p:cNvPr>
          <p:cNvSpPr/>
          <p:nvPr/>
        </p:nvSpPr>
        <p:spPr>
          <a:xfrm>
            <a:off x="921475" y="4375262"/>
            <a:ext cx="1779462" cy="72104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Arial"/>
                <a:ea typeface="FZLanTingHeiS-L-GB" panose="02000000000000000000"/>
                <a:cs typeface="Arial"/>
              </a:rPr>
              <a:t>100K+</a:t>
            </a:r>
            <a:r>
              <a:rPr lang="zh-CN" altLang="en-US" sz="1600" b="1" dirty="0">
                <a:solidFill>
                  <a:srgbClr val="FF0000"/>
                </a:solidFill>
                <a:latin typeface="Arial"/>
                <a:ea typeface="FZLanTingHeiS-L-GB" panose="02000000000000000000"/>
                <a:cs typeface="Arial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Arial"/>
                <a:ea typeface="FZLanTingHeiS-L-GB" panose="02000000000000000000"/>
                <a:cs typeface="Arial"/>
              </a:rPr>
              <a:t>user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2A80A-A02F-7B10-1BFA-EA41B9079C56}"/>
              </a:ext>
            </a:extLst>
          </p:cNvPr>
          <p:cNvSpPr txBox="1"/>
          <p:nvPr/>
        </p:nvSpPr>
        <p:spPr>
          <a:xfrm>
            <a:off x="4129992" y="898543"/>
            <a:ext cx="3944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b="1" dirty="0">
                <a:solidFill>
                  <a:srgbClr val="445185"/>
                </a:solidFill>
                <a:ea typeface="FZLanTingHeiS-L-GB" panose="02000000000000000000"/>
              </a:rPr>
              <a:t>开源中国最受欢迎的组织（</a:t>
            </a:r>
            <a:r>
              <a:rPr lang="en-US" altLang="zh-CN" b="1" dirty="0">
                <a:solidFill>
                  <a:srgbClr val="445185"/>
                </a:solidFill>
                <a:ea typeface="FZLanTingHeiS-L-GB" panose="02000000000000000000"/>
              </a:rPr>
              <a:t>2022</a:t>
            </a:r>
            <a:r>
              <a:rPr lang="zh-CN" altLang="en-US" b="1" dirty="0">
                <a:solidFill>
                  <a:srgbClr val="445185"/>
                </a:solidFill>
                <a:ea typeface="FZLanTingHeiS-L-GB" panose="02000000000000000000"/>
              </a:rPr>
              <a:t>）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445185"/>
              </a:solidFill>
              <a:effectLst/>
              <a:uLnTx/>
              <a:uFillTx/>
              <a:latin typeface="Arial"/>
              <a:ea typeface="FZLanTingHeiS-L-GB" panose="02000000000000000000"/>
              <a:cs typeface="Arial"/>
              <a:sym typeface="Arial"/>
            </a:endParaRPr>
          </a:p>
        </p:txBody>
      </p:sp>
      <p:pic>
        <p:nvPicPr>
          <p:cNvPr id="8" name="Picture 2" descr="C:\Users\c00453051\AppData\Roaming\eSpace_Desktop\UserData\c00453051\imagefiles\originalImgfiles\fullImage7f3f99d74edf527c52c31a2403e799431ff229ac.jpg">
            <a:extLst>
              <a:ext uri="{FF2B5EF4-FFF2-40B4-BE49-F238E27FC236}">
                <a16:creationId xmlns:a16="http://schemas.microsoft.com/office/drawing/2014/main" id="{5BE6D1B8-7E1B-1A49-3228-6A285856D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39" y="1521481"/>
            <a:ext cx="1778387" cy="266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c00453051\AppData\Roaming\eSpace_Desktop\UserData\c00453051\imagefiles\originalImgfiles\fullImagefbd40315e22bd18ce4272b4fe3e2545b96e8e074.png">
            <a:extLst>
              <a:ext uri="{FF2B5EF4-FFF2-40B4-BE49-F238E27FC236}">
                <a16:creationId xmlns:a16="http://schemas.microsoft.com/office/drawing/2014/main" id="{C0FD2432-7D65-2814-7A7E-578625E9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096" y="1521481"/>
            <a:ext cx="1778387" cy="266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c00453051\AppData\Roaming\eSpace_Desktop\UserData\c00453051\imagefiles\originalImgfiles\fullImaged8019c6bda62d24c4db978f5c40af88cf8182155.png">
            <a:extLst>
              <a:ext uri="{FF2B5EF4-FFF2-40B4-BE49-F238E27FC236}">
                <a16:creationId xmlns:a16="http://schemas.microsoft.com/office/drawing/2014/main" id="{DC6776BD-587C-9DFF-7368-4B000E5B3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40" y="4310385"/>
            <a:ext cx="3944644" cy="18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7ABCEFD-44F4-3C5E-CA1C-6C940A33ABDA}"/>
              </a:ext>
            </a:extLst>
          </p:cNvPr>
          <p:cNvSpPr/>
          <p:nvPr/>
        </p:nvSpPr>
        <p:spPr>
          <a:xfrm>
            <a:off x="8674675" y="1267875"/>
            <a:ext cx="2869833" cy="87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445185"/>
                </a:solidFill>
                <a:ea typeface="FZLanTingHeiS-L-GB" panose="02000000000000000000"/>
              </a:rPr>
              <a:t>40+</a:t>
            </a:r>
            <a:r>
              <a:rPr lang="zh-CN" altLang="en-US" b="1" dirty="0">
                <a:solidFill>
                  <a:srgbClr val="445185"/>
                </a:solidFill>
                <a:ea typeface="FZLanTingHeiS-L-GB" panose="02000000000000000000"/>
              </a:rPr>
              <a:t>优秀开源项目</a:t>
            </a:r>
            <a:endParaRPr lang="en-US" altLang="zh-CN" b="1" dirty="0">
              <a:solidFill>
                <a:srgbClr val="445185"/>
              </a:solidFill>
              <a:ea typeface="FZLanTingHeiS-L-GB" panose="0200000000000000000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445185"/>
                </a:solidFill>
                <a:ea typeface="FZLanTingHeiS-L-GB" panose="02000000000000000000"/>
              </a:rPr>
              <a:t>2023</a:t>
            </a:r>
            <a:r>
              <a:rPr lang="zh-CN" altLang="en-US" b="1" dirty="0">
                <a:solidFill>
                  <a:srgbClr val="445185"/>
                </a:solidFill>
                <a:ea typeface="FZLanTingHeiS-L-GB" panose="02000000000000000000"/>
              </a:rPr>
              <a:t>年毕业</a:t>
            </a:r>
            <a:r>
              <a:rPr lang="en-US" altLang="zh-CN" b="1" dirty="0">
                <a:solidFill>
                  <a:srgbClr val="445185"/>
                </a:solidFill>
                <a:ea typeface="FZLanTingHeiS-L-GB" panose="02000000000000000000"/>
              </a:rPr>
              <a:t>3</a:t>
            </a:r>
            <a:r>
              <a:rPr lang="zh-CN" altLang="en-US" b="1" dirty="0">
                <a:solidFill>
                  <a:srgbClr val="445185"/>
                </a:solidFill>
                <a:ea typeface="FZLanTingHeiS-L-GB" panose="02000000000000000000"/>
              </a:rPr>
              <a:t>个顶级项目</a:t>
            </a:r>
            <a:endParaRPr lang="en-US" altLang="zh-CN" b="1" dirty="0">
              <a:solidFill>
                <a:srgbClr val="445185"/>
              </a:solidFill>
              <a:ea typeface="FZLanTingHeiS-L-GB" panose="02000000000000000000"/>
            </a:endParaRPr>
          </a:p>
        </p:txBody>
      </p:sp>
      <p:pic>
        <p:nvPicPr>
          <p:cNvPr id="12" name="Picture 8" descr="logo">
            <a:extLst>
              <a:ext uri="{FF2B5EF4-FFF2-40B4-BE49-F238E27FC236}">
                <a16:creationId xmlns:a16="http://schemas.microsoft.com/office/drawing/2014/main" id="{2D32FFCD-FE9C-5F9C-68AE-30FA5463C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12" y="3307827"/>
            <a:ext cx="1129049" cy="14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ynamic-tp">
            <a:extLst>
              <a:ext uri="{FF2B5EF4-FFF2-40B4-BE49-F238E27FC236}">
                <a16:creationId xmlns:a16="http://schemas.microsoft.com/office/drawing/2014/main" id="{3CC59C72-C979-A4DC-EC6F-D96196B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876" y="4887172"/>
            <a:ext cx="2173101" cy="79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C80C2593-C707-20DC-9A0C-9CB8B6D134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16983" y="2519908"/>
            <a:ext cx="26098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20532"/>
      </p:ext>
    </p:extLst>
  </p:cSld>
  <p:clrMapOvr>
    <a:masterClrMapping/>
  </p:clrMapOvr>
  <p:transition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ACCA554C-87A1-AE20-3553-2EC7D8144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5427" y="104825"/>
            <a:ext cx="2843694" cy="8531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4857568" y="437713"/>
            <a:ext cx="344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0" i="0" dirty="0">
                <a:solidFill>
                  <a:srgbClr val="445185"/>
                </a:solidFill>
                <a:effectLst/>
                <a:latin typeface="Helvetica Neue" panose="02000503000000020004" pitchFamily="2" charset="0"/>
              </a:rPr>
              <a:t>一个小而全的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Helvetica Neue" panose="02000503000000020004" pitchFamily="2" charset="0"/>
              </a:rPr>
              <a:t>Java</a:t>
            </a:r>
            <a:r>
              <a:rPr lang="zh-CN" altLang="en-US" b="0" i="0" dirty="0">
                <a:solidFill>
                  <a:srgbClr val="445185"/>
                </a:solidFill>
                <a:effectLst/>
                <a:latin typeface="Helvetica Neue" panose="02000503000000020004" pitchFamily="2" charset="0"/>
              </a:rPr>
              <a:t>工具类开源库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F3BCED0-3CCA-F148-9A3D-6E4DDDB25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05" y="992481"/>
            <a:ext cx="9600100" cy="588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37874"/>
      </p:ext>
    </p:extLst>
  </p:cSld>
  <p:clrMapOvr>
    <a:masterClrMapping/>
  </p:clrMapOvr>
  <p:transition spd="slow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264379" y="70277"/>
            <a:ext cx="2349612" cy="922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百宝箱之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ACCA554C-87A1-AE20-3553-2EC7D8144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5427" y="104825"/>
            <a:ext cx="2843694" cy="8531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20D9C3B-05A5-88F7-5F42-B9A7E240561A}"/>
              </a:ext>
            </a:extLst>
          </p:cNvPr>
          <p:cNvSpPr txBox="1"/>
          <p:nvPr/>
        </p:nvSpPr>
        <p:spPr>
          <a:xfrm>
            <a:off x="4857568" y="437713"/>
            <a:ext cx="344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0" i="0" dirty="0">
                <a:solidFill>
                  <a:srgbClr val="445185"/>
                </a:solidFill>
                <a:effectLst/>
                <a:latin typeface="Helvetica Neue" panose="02000503000000020004" pitchFamily="2" charset="0"/>
              </a:rPr>
              <a:t>一个小而全的</a:t>
            </a:r>
            <a:r>
              <a:rPr lang="en-US" altLang="zh-CN" b="0" i="0" dirty="0">
                <a:solidFill>
                  <a:srgbClr val="445185"/>
                </a:solidFill>
                <a:effectLst/>
                <a:latin typeface="Helvetica Neue" panose="02000503000000020004" pitchFamily="2" charset="0"/>
              </a:rPr>
              <a:t>Java</a:t>
            </a:r>
            <a:r>
              <a:rPr lang="zh-CN" altLang="en-US" b="0" i="0" dirty="0">
                <a:solidFill>
                  <a:srgbClr val="445185"/>
                </a:solidFill>
                <a:effectLst/>
                <a:latin typeface="Helvetica Neue" panose="02000503000000020004" pitchFamily="2" charset="0"/>
              </a:rPr>
              <a:t>工具类开源库</a:t>
            </a:r>
            <a:endParaRPr kumimoji="1" lang="zh-CN" altLang="en-US" dirty="0">
              <a:solidFill>
                <a:srgbClr val="445185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BC31DE3-C6C5-D30C-29AC-7486EBE3D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952" y="1517706"/>
            <a:ext cx="4826000" cy="4584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28C18FA-92E6-9D4A-420C-C12DC87BA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34" y="3190544"/>
            <a:ext cx="5435600" cy="139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0A8075-52BC-C83F-FB3E-917103E2B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48" y="1945944"/>
            <a:ext cx="6311900" cy="12446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AD505D4-AEE1-8778-10EF-B80B66FAD5F9}"/>
              </a:ext>
            </a:extLst>
          </p:cNvPr>
          <p:cNvSpPr txBox="1"/>
          <p:nvPr/>
        </p:nvSpPr>
        <p:spPr>
          <a:xfrm>
            <a:off x="918498" y="4756589"/>
            <a:ext cx="5205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hlinkClick r:id="rId7"/>
              </a:rPr>
              <a:t>https://github.com/dromara/hutool</a:t>
            </a:r>
            <a:endParaRPr kumimoji="1" lang="en-US" altLang="zh-CN" sz="24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5D4682-5ED8-3D76-A8D2-D8C12D8C047D}"/>
              </a:ext>
            </a:extLst>
          </p:cNvPr>
          <p:cNvSpPr txBox="1"/>
          <p:nvPr/>
        </p:nvSpPr>
        <p:spPr>
          <a:xfrm>
            <a:off x="918498" y="5248362"/>
            <a:ext cx="514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hlinkClick r:id="rId7"/>
              </a:rPr>
              <a:t>https://gitee.com/dromara/hutool</a:t>
            </a:r>
            <a:endParaRPr kumimoji="1"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1769475811"/>
      </p:ext>
    </p:extLst>
  </p:cSld>
  <p:clrMapOvr>
    <a:masterClrMapping/>
  </p:clrMapOvr>
  <p:transition spd="slow">
    <p:randomBa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774</Words>
  <Application>Microsoft Macintosh PowerPoint</Application>
  <PresentationFormat>宽屏</PresentationFormat>
  <Paragraphs>137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-apple-system</vt:lpstr>
      <vt:lpstr>阿里巴巴普惠体 R</vt:lpstr>
      <vt:lpstr>等线</vt:lpstr>
      <vt:lpstr>黑体</vt:lpstr>
      <vt:lpstr>FZLanTingHeiS-L-GB</vt:lpstr>
      <vt:lpstr>Yuanti SC</vt:lpstr>
      <vt:lpstr>Arial</vt:lpstr>
      <vt:lpstr>Helvetica Neue</vt:lpstr>
      <vt:lpstr>Office 主题​​</vt:lpstr>
      <vt:lpstr>Dromara开源社区 和HertzBeat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tom gong</cp:lastModifiedBy>
  <cp:revision>136</cp:revision>
  <dcterms:created xsi:type="dcterms:W3CDTF">2022-06-28T09:26:00Z</dcterms:created>
  <dcterms:modified xsi:type="dcterms:W3CDTF">2023-10-25T15:37:09Z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