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media/image3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845" r:id="rId4"/>
    <p:sldId id="258" r:id="rId6"/>
    <p:sldId id="844" r:id="rId7"/>
    <p:sldId id="867" r:id="rId8"/>
    <p:sldId id="851" r:id="rId9"/>
    <p:sldId id="853" r:id="rId10"/>
    <p:sldId id="852" r:id="rId11"/>
    <p:sldId id="864" r:id="rId12"/>
    <p:sldId id="854" r:id="rId13"/>
    <p:sldId id="855" r:id="rId14"/>
    <p:sldId id="869" r:id="rId15"/>
    <p:sldId id="870" r:id="rId16"/>
    <p:sldId id="856" r:id="rId17"/>
    <p:sldId id="868" r:id="rId18"/>
    <p:sldId id="857" r:id="rId19"/>
    <p:sldId id="858" r:id="rId20"/>
    <p:sldId id="866" r:id="rId21"/>
    <p:sldId id="865" r:id="rId22"/>
    <p:sldId id="859" r:id="rId23"/>
    <p:sldId id="860" r:id="rId24"/>
    <p:sldId id="871" r:id="rId25"/>
    <p:sldId id="872" r:id="rId26"/>
    <p:sldId id="873" r:id="rId27"/>
    <p:sldId id="863" r:id="rId28"/>
    <p:sldId id="849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C5678CF-2DA1-409F-BF21-1D3FD271AE6A}">
          <p14:sldIdLst>
            <p14:sldId id="256"/>
            <p14:sldId id="845"/>
            <p14:sldId id="258"/>
            <p14:sldId id="844"/>
            <p14:sldId id="867"/>
          </p14:sldIdLst>
        </p14:section>
        <p14:section name="软件是门生意" id="{F87399AA-B3CC-40F5-B482-42AEF89EDB2B}">
          <p14:sldIdLst>
            <p14:sldId id="851"/>
            <p14:sldId id="853"/>
            <p14:sldId id="852"/>
            <p14:sldId id="864"/>
          </p14:sldIdLst>
        </p14:section>
        <p14:section name="软件建模和分层" id="{BC3440A0-3C10-434E-A2CE-471B5608CD01}">
          <p14:sldIdLst>
            <p14:sldId id="854"/>
            <p14:sldId id="855"/>
            <p14:sldId id="869"/>
            <p14:sldId id="870"/>
            <p14:sldId id="856"/>
            <p14:sldId id="868"/>
            <p14:sldId id="857"/>
          </p14:sldIdLst>
        </p14:section>
        <p14:section name="重新看待做软件的人&#10;" id="{1C47CBE1-67E0-42CA-AF95-E715A7BFD77A}">
          <p14:sldIdLst>
            <p14:sldId id="858"/>
            <p14:sldId id="866"/>
            <p14:sldId id="865"/>
            <p14:sldId id="859"/>
            <p14:sldId id="860"/>
            <p14:sldId id="871"/>
            <p14:sldId id="872"/>
            <p14:sldId id="873"/>
          </p14:sldIdLst>
        </p14:section>
        <p14:section name="结尾" id="{3A2A5295-8F2F-4E7F-A264-7417A582856F}">
          <p14:sldIdLst>
            <p14:sldId id="863"/>
            <p14:sldId id="8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5079"/>
    <a:srgbClr val="445185"/>
    <a:srgbClr val="A5D7F2"/>
    <a:srgbClr val="FFE5CB"/>
    <a:srgbClr val="6EAAC6"/>
    <a:srgbClr val="5AB0D8"/>
    <a:srgbClr val="36A9E3"/>
    <a:srgbClr val="B7DFF4"/>
    <a:srgbClr val="3B87B0"/>
    <a:srgbClr val="FFF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52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gs" Target="tags/tag37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sv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618105"/>
            <a:ext cx="6134735" cy="132588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换个角度认识软件</a:t>
            </a:r>
            <a:b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sz="2220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</a:t>
            </a:r>
            <a:r>
              <a:rPr lang="en-US" altLang="zh-CN" sz="2220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220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分享一本开源电子书</a:t>
            </a:r>
            <a:endParaRPr lang="zh-CN" altLang="en-US" sz="2220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42570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林宁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Thoughtworks</a:t>
            </a:r>
            <a:endParaRPr lang="en-US" altLang="zh-CN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领域模型来源于商业凭证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90" y="2040255"/>
            <a:ext cx="4559300" cy="32581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610" y="2039620"/>
            <a:ext cx="5661660" cy="325882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软件工程师对模型形式化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7490" y="1958975"/>
            <a:ext cx="2728595" cy="3543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810" y="2023110"/>
            <a:ext cx="3352800" cy="3479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47725" y="3225165"/>
            <a:ext cx="17976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和业务人员，甚至有时候和产品经理沟通时的感觉。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3323590"/>
            <a:ext cx="17976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和技术经理、程序员沟通的情景，就像使用数学公式一样描述问题。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为什么起名字如此重要？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2665" y="1925955"/>
            <a:ext cx="6449695" cy="3869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一个多租户（空间）的应用，和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产品经理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发生了一段对话。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产品经理：【用户】加入多个空间，一个空间也可以有多名用户。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技术经理：这样设计没问题，也就是空间和【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用户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】是多对多关系。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产品经理：空间管理员可以禁用【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用户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】。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技术经理：禁用【用户】后，用户还能使用其它空间的功能吗？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产品经理：可以。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技术经理：你说的【用户】实际上是【空间成员】，空间管理员只能禁用用户在某一个空间下的【空间成员】。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这里的【用户】其实存在隐含的二义性。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 descr="undraw_co_workers_re_1i6i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9805" y="2162175"/>
            <a:ext cx="2999105" cy="253365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软件设计就是形式化的过程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2016760"/>
            <a:ext cx="5397500" cy="3098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53250" y="2017395"/>
            <a:ext cx="4428490" cy="3098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非形式化信息：不精确的、未经定义的，可能存在二义性，其理解取决于听众对概念理解的上下文背景。存在于现实社会生活中。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形式化信息：精确的、需经过定义的，不存在二义性，可以被精确使用或者推理。广泛存在于数学、计算机等科学领域。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编程就是操作模型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2152650"/>
            <a:ext cx="10922000" cy="33782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快速理解主客关系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5585" y="2440940"/>
            <a:ext cx="5840095" cy="2327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2440940"/>
            <a:ext cx="1463675" cy="979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9680" y="3951605"/>
            <a:ext cx="3485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主体是指行为的施动者，所谓客体是动作的承受者。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根据主客关系看清分层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0" y="2018665"/>
            <a:ext cx="4432935" cy="2997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540" y="2007870"/>
            <a:ext cx="5080635" cy="300863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做咨询的经历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undraw_done_checking_re_6vyx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13180" y="2251075"/>
            <a:ext cx="3491230" cy="26695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88355" y="1701800"/>
            <a:ext cx="5330825" cy="3455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一名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CTO 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刚刚被空降到知名证券公司，该公司遇到了非常多组织和人员管理的问题。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因此，这名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CTO 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找到我们，希望制定一套敏捷组织转型的方案。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我们进入后，走访调查两周根据相关痛点，制定了一套非常详细的管理方案。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en-US" altLang="zh-CN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该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CTO 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对此方案并不满意。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过来一段时间的揣摩，才反应过来，该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CTO 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已经有足够的管理方案和思路，只是希望以咨询公司推进。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312483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心得二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904490" y="1840230"/>
            <a:ext cx="6383020" cy="3177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很多事客户和领导都心里有数，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只不过需要借助其他人说出来，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组织中的利益和动机大于对错，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我们不得不揣摩人们的小心思。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团队组织的特点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544955" y="5018405"/>
            <a:ext cx="3890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人像机器：像分布式系统一样才能有序工作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6400" y="5018405"/>
            <a:ext cx="3890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人不像机器：人有动机、情绪、喜好、想法和利益冲突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6810" y="2399665"/>
            <a:ext cx="2410460" cy="2059940"/>
          </a:xfrm>
          <a:prstGeom prst="rect">
            <a:avLst/>
          </a:prstGeom>
        </p:spPr>
      </p:pic>
      <p:pic>
        <p:nvPicPr>
          <p:cNvPr id="16" name="图片 15" descr="—Pngtree—social network_54135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2249170"/>
            <a:ext cx="2360295" cy="23602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338137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我是谁？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206500" y="1242695"/>
            <a:ext cx="9779000" cy="4704715"/>
          </a:xfrm>
          <a:prstGeom prst="rect">
            <a:avLst/>
          </a:prstGeom>
          <a:noFill/>
        </p:spPr>
        <p:txBody>
          <a:bodyPr wrap="square" lIns="269875" tIns="136525" rIns="269875" bIns="13652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我叫林宁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网名：少个分号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Thoughtworks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一名普通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的技术经理、咨询师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维护和保持更新公众号：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DDD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和微服务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发起和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组织了一个每周的在线技术研讨会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</a:t>
            </a:r>
            <a:r>
              <a:rPr lang="en-US" altLang="zh-CN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51CTO 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发布过课程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即将出版一本研发自测相关的书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来这里和大家交个朋友，顺便分享一本我写的开源电子书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团队是一个系统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600" y="1399540"/>
            <a:ext cx="9956800" cy="4368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团队系统反模式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1630680"/>
            <a:ext cx="4508500" cy="3124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15" y="1630680"/>
            <a:ext cx="5485130" cy="3124200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979805" y="4986020"/>
            <a:ext cx="4507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没有指定</a:t>
            </a: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Owner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01130" y="4997450"/>
            <a:ext cx="4507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多个</a:t>
            </a:r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Owner</a:t>
            </a:r>
            <a:endParaRPr lang="en-US" altLang="zh-CN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团队系统反模式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79805" y="4986020"/>
            <a:ext cx="4507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跨层级分配任务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01130" y="4967605"/>
            <a:ext cx="4507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在其位不谋其政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0620" y="1903730"/>
            <a:ext cx="4165600" cy="2578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335" y="1885315"/>
            <a:ext cx="3767455" cy="25965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人有情感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43965" y="1547495"/>
            <a:ext cx="9852660" cy="43961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200000"/>
              </a:lnSpc>
              <a:buFont typeface="Arial" panose="020B07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不精确：因此总是犯错；但又可以部分纠正错误的任务。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200000"/>
              </a:lnSpc>
              <a:buFont typeface="Arial" panose="020B07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懒惰：因此逃避竞争和推脱任务；但主动改进方法和工具，当他们兴趣被激活时。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200000"/>
              </a:lnSpc>
              <a:buFont typeface="Arial" panose="020B07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不理性：无法完全通过理性的沟通方式沟通；但往往又会无偿的做一些事情，当他们的使命感被激活时。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200000"/>
              </a:lnSpc>
              <a:buFont typeface="Arial" panose="020B07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效率低下：相比机器，人的效率很低；但又有巨大的工作弹性，当他们认为工作值得付出时。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lnSpc>
                <a:spcPct val="200000"/>
              </a:lnSpc>
              <a:buFont typeface="Arial" panose="020B07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312483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心得三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904490" y="2136140"/>
            <a:ext cx="6383020" cy="2356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团队中的节点和任务总是不靠谱的，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如何将不靠谱的事情通过各种机制让其靠谱，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这是技术经理值得思考的问题。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再见的时间了</a:t>
            </a:r>
            <a:r>
              <a:rPr lang="en-US" altLang="zh-CN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~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45" y="2018030"/>
            <a:ext cx="5820410" cy="32734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45605" y="2250440"/>
            <a:ext cx="5173345" cy="2356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认知是一个大而虚的话题，</a:t>
            </a: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当然像达克效应描述的那样，前面描述的可能会被推到，但是持续认识世界会让很多事情变得更简单。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ctr">
              <a:lnSpc>
                <a:spcPct val="200000"/>
              </a:lnSpc>
            </a:pP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希望今天的分享能带来启发。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200000"/>
              </a:lnSpc>
            </a:pP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225" y="3881755"/>
            <a:ext cx="1210310" cy="1193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88" y="1357117"/>
            <a:ext cx="16573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481;p59"/>
          <p:cNvSpPr txBox="1"/>
          <p:nvPr/>
        </p:nvSpPr>
        <p:spPr>
          <a:xfrm>
            <a:off x="9124315" y="3023870"/>
            <a:ext cx="2484755" cy="55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704020202020204"/>
              <a:defRPr sz="1400" b="0" i="0" u="none" strike="noStrike" cap="none">
                <a:solidFill>
                  <a:srgbClr val="000000"/>
                </a:solidFill>
                <a:latin typeface="Arial" panose="020B0704020202020204"/>
                <a:ea typeface="Arial" panose="020B0704020202020204"/>
                <a:cs typeface="Arial" panose="020B0704020202020204"/>
                <a:sym typeface="Arial" panose="020B0704020202020204"/>
              </a:defRPr>
            </a:lvl9pPr>
          </a:lstStyle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积分可兑换对应礼品哟！</a:t>
            </a:r>
            <a:endParaRPr lang="zh-CN" altLang="zh-TW" sz="1600">
              <a:solidFill>
                <a:srgbClr val="445185"/>
              </a:solidFill>
              <a:latin typeface="Arial" panose="020B0704020202020204"/>
              <a:ea typeface="宋体" pitchFamily="2" charset="-122"/>
              <a:cs typeface="Arial" panose="020B0704020202020204"/>
              <a:sym typeface="Arial" panose="020B07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692531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电子书《换个角度认识软件》介绍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583565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做软件是一门生意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362902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软件建模和分层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50390" y="4909820"/>
            <a:ext cx="403669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7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7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重新看待做软件的人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655435" y="2024380"/>
            <a:ext cx="4256405" cy="2244090"/>
          </a:xfrm>
          <a:prstGeom prst="rect">
            <a:avLst/>
          </a:prstGeom>
          <a:solidFill>
            <a:srgbClr val="5E5079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 txBox="1"/>
          <p:nvPr/>
        </p:nvSpPr>
        <p:spPr>
          <a:xfrm>
            <a:off x="979805" y="419100"/>
            <a:ext cx="641032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电子书《换个角度认识软件》介绍</a:t>
            </a:r>
            <a:endParaRPr lang="en-US" altLang="zh-CN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80440" y="4559300"/>
            <a:ext cx="42938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Github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上开源发布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开源版：《程序员的认知心得》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https://github.com/shaogefenhao/a-programmer-s-cognitive-experience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56375" y="4559300"/>
            <a:ext cx="41338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Thoughtworks </a:t>
            </a:r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制作的文集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更精简：《换个角度认识软件》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https://insights.thoughtworks.cn/understand-software-from-another-angle/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2077720"/>
            <a:ext cx="4294505" cy="2323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35" y="2077720"/>
            <a:ext cx="1936750" cy="2190750"/>
          </a:xfrm>
          <a:prstGeom prst="rect">
            <a:avLst/>
          </a:prstGeom>
        </p:spPr>
      </p:pic>
      <p:pic>
        <p:nvPicPr>
          <p:cNvPr id="7" name="图片 6" descr="《换个角度认识软件》赠送_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455" y="2606040"/>
            <a:ext cx="1080770" cy="10807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50860" y="2606040"/>
            <a:ext cx="1458595" cy="13747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扫描二维码为前</a:t>
            </a:r>
            <a:r>
              <a:rPr lang="en-US" altLang="zh-CN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5 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位提交表单的朋友赠送实体小书</a:t>
            </a:r>
            <a:endParaRPr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0440" y="12731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在软件行业的教训和经验。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心得一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904490" y="2829560"/>
            <a:ext cx="63830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你以为是一个技术问题，其实是一个经济问题；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你以为是一个经济问题，其实一个组织问题。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"/>
          <p:cNvSpPr txBox="1"/>
          <p:nvPr/>
        </p:nvSpPr>
        <p:spPr>
          <a:xfrm>
            <a:off x="979805" y="419100"/>
            <a:ext cx="641032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谁在伤害架构？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0440" y="127317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我们又在为什么而拓展？</a:t>
            </a:r>
            <a:endParaRPr lang="zh-CN" alt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9805" y="4394835"/>
            <a:ext cx="3098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过于灵活的软件，会丢失竞争力，就像未分化的干细胞，有无数种可能。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2386965"/>
            <a:ext cx="3097530" cy="1621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910" y="2386965"/>
            <a:ext cx="6181090" cy="16186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21910" y="4394835"/>
            <a:ext cx="6180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现代软件都高度“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分化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”来适应竞争激烈的商业环境，获得自己的生态地位。很多书会告诉我们拓展性的好处，但很少会告诉我们高拓展性的坏处是什么。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475551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理解商业定位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530" y="1399540"/>
            <a:ext cx="9552940" cy="44208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商业是如何被发现的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4435" y="1399540"/>
            <a:ext cx="10069195" cy="435737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805" y="419100"/>
            <a:ext cx="7609840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商业定位和分析工具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700" y="1653540"/>
            <a:ext cx="3571875" cy="23247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05" y="1653540"/>
            <a:ext cx="5185410" cy="23247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79805" y="4232275"/>
            <a:ext cx="51155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商业模式画布是一种商业定位工具，它描述了关键业务、合作伙伴、关键资源、价值主张、客户关系、客户细分、营销渠道、成本结构、收入来源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9 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个描述关键商业定位的要素。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这些要素会决定软件需要支持的能力和范围。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7700" y="4359275"/>
            <a:ext cx="35718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电梯演讲描述了一个产品的定位，是指在电梯运行的</a:t>
            </a:r>
            <a:r>
              <a:rPr lang="en-US" altLang="zh-CN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30s </a:t>
            </a:r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内寥寥几句话描述产品的形态。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l"/>
            <a:r>
              <a:rPr lang="zh-CN" altLang="en-US" sz="16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通过电梯演讲，可以让产品经理明确产品的定位。</a:t>
            </a:r>
            <a:endParaRPr lang="zh-CN" altLang="en-US" sz="16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PP_MARK_KEY" val="37ef33ad-325e-480b-bfea-46684073dd51"/>
  <p:tag name="COMMONDATA" val="eyJoZGlkIjoiOGU3NzUzOGI1MzE5NDVhYzhlYTAxN2E5YWM2ZDEzN2UifQ=="/>
  <p:tag name="commondata" val="eyJoZGlkIjoiNTMxZDk1ZWEyMTI3MTg4NzM3NTAzNGQzN2RlZWIxZmI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1952</Words>
  <Application>WPS 演示</Application>
  <PresentationFormat>自定义</PresentationFormat>
  <Paragraphs>191</Paragraphs>
  <Slides>26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宋体</vt:lpstr>
      <vt:lpstr>Wingdings</vt:lpstr>
      <vt:lpstr>黑体</vt:lpstr>
      <vt:lpstr>汉仪中黑KW</vt:lpstr>
      <vt:lpstr>阿里巴巴普惠体 R</vt:lpstr>
      <vt:lpstr>微软雅黑</vt:lpstr>
      <vt:lpstr>汉仪旗黑</vt:lpstr>
      <vt:lpstr>宋体</vt:lpstr>
      <vt:lpstr>Arial Unicode MS</vt:lpstr>
      <vt:lpstr>等线</vt:lpstr>
      <vt:lpstr>汉仪中等线KW</vt:lpstr>
      <vt:lpstr>Raleway</vt:lpstr>
      <vt:lpstr>Arial</vt:lpstr>
      <vt:lpstr>苹方-简</vt:lpstr>
      <vt:lpstr>Calibri</vt:lpstr>
      <vt:lpstr>Helvetica Neue</vt:lpstr>
      <vt:lpstr>汉仪书宋二KW</vt:lpstr>
      <vt:lpstr>Thonburi</vt:lpstr>
      <vt:lpstr>Office 主题​​</vt:lpstr>
      <vt:lpstr>换个角度认识软件 — 分享一本开源电子书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Ning </cp:lastModifiedBy>
  <cp:revision>80</cp:revision>
  <dcterms:created xsi:type="dcterms:W3CDTF">2023-10-26T03:20:57Z</dcterms:created>
  <dcterms:modified xsi:type="dcterms:W3CDTF">2023-10-26T03:20:57Z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8E910D8F5E65D4E519DB396556F3D6F1_43</vt:lpwstr>
  </property>
  <property fmtid="{D5CDD505-2E9C-101B-9397-08002B2CF9AE}" pid="3" name="KSOProductBuildVer">
    <vt:lpwstr>2052-6.2.2.8394</vt:lpwstr>
  </property>
</Properties>
</file>