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846" r:id="rId3"/>
    <p:sldId id="850" r:id="rId4"/>
    <p:sldId id="851" r:id="rId5"/>
    <p:sldId id="852" r:id="rId6"/>
    <p:sldId id="853" r:id="rId7"/>
    <p:sldId id="84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25BF"/>
    <a:srgbClr val="445185"/>
    <a:srgbClr val="A5D7F2"/>
    <a:srgbClr val="FFE5CB"/>
    <a:srgbClr val="6EAAC6"/>
    <a:srgbClr val="5AB0D8"/>
    <a:srgbClr val="36A9E3"/>
    <a:srgbClr val="B7DFF4"/>
    <a:srgbClr val="3B87B0"/>
    <a:srgbClr val="FFF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2.png"/><Relationship Id="rId2" Type="http://schemas.openxmlformats.org/officeDocument/2006/relationships/tags" Target="../tags/tag21.xml"/><Relationship Id="rId16" Type="http://schemas.openxmlformats.org/officeDocument/2006/relationships/image" Target="../media/image5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10.png"/><Relationship Id="rId10" Type="http://schemas.openxmlformats.org/officeDocument/2006/relationships/tags" Target="../tags/tag29.xml"/><Relationship Id="rId19" Type="http://schemas.openxmlformats.org/officeDocument/2006/relationships/image" Target="../media/image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3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5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2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10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4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5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9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</a:p>
        </p:txBody>
      </p:sp>
      <p:sp>
        <p:nvSpPr>
          <p:cNvPr id="26" name="文本框 25"/>
          <p:cNvSpPr txBox="1"/>
          <p:nvPr userDrawn="1">
            <p:custDataLst>
              <p:tags r:id="rId10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1.JP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  <a:b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闪电演讲</a:t>
            </a: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756920" y="3799840"/>
            <a:ext cx="6416040" cy="4826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王峰 安势信息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997" y="419101"/>
            <a:ext cx="7396748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HarmonyOS Sans SC" pitchFamily="2" charset="-122"/>
                <a:ea typeface="HarmonyOS Sans SC" pitchFamily="2" charset="-122"/>
              </a:rPr>
              <a:t>“</a:t>
            </a:r>
            <a:r>
              <a:rPr lang="en-CN" sz="2400" b="1" dirty="0">
                <a:latin typeface="HarmonyOS Sans SC" pitchFamily="2" charset="-122"/>
                <a:ea typeface="HarmonyOS Sans SC" pitchFamily="2" charset="-122"/>
              </a:rPr>
              <a:t>I</a:t>
            </a:r>
            <a:r>
              <a:rPr lang="zh-CN" altLang="en-US" sz="2400" b="1" dirty="0">
                <a:latin typeface="HarmonyOS Sans SC" pitchFamily="2" charset="-122"/>
                <a:ea typeface="HarmonyOS Sans SC" pitchFamily="2" charset="-122"/>
              </a:rPr>
              <a:t> </a:t>
            </a:r>
            <a:r>
              <a:rPr lang="en-US" altLang="zh-CN" sz="2400" b="1" dirty="0">
                <a:latin typeface="HarmonyOS Sans SC" pitchFamily="2" charset="-122"/>
                <a:ea typeface="HarmonyOS Sans SC" pitchFamily="2" charset="-122"/>
              </a:rPr>
              <a:t>Have</a:t>
            </a:r>
            <a:r>
              <a:rPr lang="zh-CN" altLang="en-US" sz="2400" b="1" dirty="0">
                <a:latin typeface="HarmonyOS Sans SC" pitchFamily="2" charset="-122"/>
                <a:ea typeface="HarmonyOS Sans SC" pitchFamily="2" charset="-122"/>
              </a:rPr>
              <a:t> </a:t>
            </a:r>
            <a:r>
              <a:rPr lang="en-US" altLang="zh-CN" sz="2400" b="1" dirty="0">
                <a:latin typeface="HarmonyOS Sans SC" pitchFamily="2" charset="-122"/>
                <a:ea typeface="HarmonyOS Sans SC" pitchFamily="2" charset="-122"/>
              </a:rPr>
              <a:t>No</a:t>
            </a:r>
            <a:r>
              <a:rPr lang="zh-CN" altLang="en-US" sz="2400" b="1" dirty="0">
                <a:latin typeface="HarmonyOS Sans SC" pitchFamily="2" charset="-122"/>
                <a:ea typeface="HarmonyOS Sans SC" pitchFamily="2" charset="-122"/>
              </a:rPr>
              <a:t> </a:t>
            </a:r>
            <a:r>
              <a:rPr lang="en-US" altLang="zh-CN" sz="2400" b="1" dirty="0">
                <a:latin typeface="HarmonyOS Sans SC" pitchFamily="2" charset="-122"/>
                <a:ea typeface="HarmonyOS Sans SC" pitchFamily="2" charset="-122"/>
              </a:rPr>
              <a:t>Idea</a:t>
            </a:r>
            <a:r>
              <a:rPr lang="zh-CN" altLang="en-US" sz="2400" b="1" dirty="0">
                <a:latin typeface="HarmonyOS Sans SC" pitchFamily="2" charset="-122"/>
                <a:ea typeface="HarmonyOS Sans SC" pitchFamily="2" charset="-122"/>
              </a:rPr>
              <a:t> </a:t>
            </a:r>
            <a:r>
              <a:rPr lang="en-US" altLang="zh-CN" sz="2400" b="1" dirty="0">
                <a:latin typeface="HarmonyOS Sans SC" pitchFamily="2" charset="-122"/>
                <a:ea typeface="HarmonyOS Sans SC" pitchFamily="2" charset="-122"/>
              </a:rPr>
              <a:t>What</a:t>
            </a:r>
            <a:r>
              <a:rPr lang="zh-CN" altLang="en-US" sz="2400" b="1" dirty="0">
                <a:latin typeface="HarmonyOS Sans SC" pitchFamily="2" charset="-122"/>
                <a:ea typeface="HarmonyOS Sans SC" pitchFamily="2" charset="-122"/>
              </a:rPr>
              <a:t> </a:t>
            </a:r>
            <a:r>
              <a:rPr lang="en-US" altLang="zh-CN" sz="2400" b="1" dirty="0">
                <a:latin typeface="HarmonyOS Sans SC" pitchFamily="2" charset="-122"/>
                <a:ea typeface="HarmonyOS Sans SC" pitchFamily="2" charset="-122"/>
              </a:rPr>
              <a:t>This</a:t>
            </a:r>
            <a:r>
              <a:rPr lang="zh-CN" altLang="en-US" sz="2400" b="1" dirty="0">
                <a:latin typeface="HarmonyOS Sans SC" pitchFamily="2" charset="-122"/>
                <a:ea typeface="HarmonyOS Sans SC" pitchFamily="2" charset="-122"/>
              </a:rPr>
              <a:t> </a:t>
            </a:r>
            <a:r>
              <a:rPr lang="en-US" altLang="zh-CN" sz="2400" b="1" dirty="0">
                <a:latin typeface="HarmonyOS Sans SC" pitchFamily="2" charset="-122"/>
                <a:ea typeface="HarmonyOS Sans SC" pitchFamily="2" charset="-122"/>
              </a:rPr>
              <a:t>Does,</a:t>
            </a:r>
            <a:r>
              <a:rPr lang="zh-CN" altLang="en-US" sz="2400" b="1" dirty="0">
                <a:latin typeface="HarmonyOS Sans SC" pitchFamily="2" charset="-122"/>
                <a:ea typeface="HarmonyOS Sans SC" pitchFamily="2" charset="-122"/>
              </a:rPr>
              <a:t> </a:t>
            </a:r>
            <a:r>
              <a:rPr lang="en-US" altLang="zh-CN" sz="2400" b="1" dirty="0">
                <a:latin typeface="HarmonyOS Sans SC" pitchFamily="2" charset="-122"/>
                <a:ea typeface="HarmonyOS Sans SC" pitchFamily="2" charset="-122"/>
              </a:rPr>
              <a:t>But</a:t>
            </a:r>
            <a:r>
              <a:rPr lang="zh-CN" altLang="en-US" sz="2400" b="1" dirty="0">
                <a:latin typeface="HarmonyOS Sans SC" pitchFamily="2" charset="-122"/>
                <a:ea typeface="HarmonyOS Sans SC" pitchFamily="2" charset="-122"/>
              </a:rPr>
              <a:t> </a:t>
            </a:r>
            <a:r>
              <a:rPr lang="en-US" altLang="zh-CN" sz="2400" b="1" dirty="0">
                <a:latin typeface="HarmonyOS Sans SC" pitchFamily="2" charset="-122"/>
                <a:ea typeface="HarmonyOS Sans SC" pitchFamily="2" charset="-122"/>
              </a:rPr>
              <a:t>It</a:t>
            </a:r>
            <a:r>
              <a:rPr lang="zh-CN" altLang="en-US" sz="2400" b="1" dirty="0">
                <a:latin typeface="HarmonyOS Sans SC" pitchFamily="2" charset="-122"/>
                <a:ea typeface="HarmonyOS Sans SC" pitchFamily="2" charset="-122"/>
              </a:rPr>
              <a:t> </a:t>
            </a:r>
            <a:r>
              <a:rPr lang="en-US" altLang="zh-CN" sz="2400" b="1" dirty="0">
                <a:latin typeface="HarmonyOS Sans SC" pitchFamily="2" charset="-122"/>
                <a:ea typeface="HarmonyOS Sans SC" pitchFamily="2" charset="-122"/>
              </a:rPr>
              <a:t>works”</a:t>
            </a:r>
            <a:endParaRPr lang="zh-CN" altLang="en-US" sz="4800" b="1" dirty="0">
              <a:solidFill>
                <a:srgbClr val="445185"/>
              </a:solidFill>
              <a:latin typeface="HarmonyOS Sans SC" pitchFamily="2" charset="-122"/>
              <a:ea typeface="HarmonyOS Sans SC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6AFACF-5C45-EA01-FCF6-A4E9EB7070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" r="413" b="44051"/>
          <a:stretch/>
        </p:blipFill>
        <p:spPr>
          <a:xfrm>
            <a:off x="979997" y="1399282"/>
            <a:ext cx="4506871" cy="48478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5080EB-8233-0509-FB3C-6D8B43448CC6}"/>
              </a:ext>
            </a:extLst>
          </p:cNvPr>
          <p:cNvSpPr/>
          <p:nvPr/>
        </p:nvSpPr>
        <p:spPr>
          <a:xfrm>
            <a:off x="6230560" y="2517522"/>
            <a:ext cx="551144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n w="0"/>
                <a:solidFill>
                  <a:srgbClr val="6D25B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rmonyOS Sans SC" pitchFamily="2" charset="-122"/>
                <a:ea typeface="HarmonyOS Sans SC" pitchFamily="2" charset="-122"/>
              </a:rPr>
              <a:t>“</a:t>
            </a:r>
            <a:r>
              <a:rPr lang="en-US" sz="2800" b="1" dirty="0" err="1">
                <a:ln w="0"/>
                <a:solidFill>
                  <a:srgbClr val="6D25B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rmonyOS Sans SC" pitchFamily="2" charset="-122"/>
                <a:ea typeface="HarmonyOS Sans SC" pitchFamily="2" charset="-122"/>
              </a:rPr>
              <a:t>我也不知道这段代码是什么</a:t>
            </a:r>
            <a:r>
              <a:rPr lang="zh-CN" altLang="en-US" sz="2800" b="1" dirty="0">
                <a:ln w="0"/>
                <a:solidFill>
                  <a:srgbClr val="6D25B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rmonyOS Sans SC" pitchFamily="2" charset="-122"/>
                <a:ea typeface="HarmonyOS Sans SC" pitchFamily="2" charset="-122"/>
              </a:rPr>
              <a:t>，</a:t>
            </a:r>
            <a:endParaRPr lang="en-US" altLang="zh-CN" sz="2800" b="1" dirty="0">
              <a:ln w="0"/>
              <a:solidFill>
                <a:srgbClr val="6D25B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armonyOS Sans SC" pitchFamily="2" charset="-122"/>
              <a:ea typeface="HarmonyOS Sans SC" pitchFamily="2" charset="-122"/>
            </a:endParaRPr>
          </a:p>
          <a:p>
            <a:r>
              <a:rPr lang="zh-CN" altLang="en-US" sz="2800" b="1" dirty="0">
                <a:ln w="0"/>
                <a:solidFill>
                  <a:srgbClr val="6D25B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rmonyOS Sans SC" pitchFamily="2" charset="-122"/>
                <a:ea typeface="HarmonyOS Sans SC" pitchFamily="2" charset="-122"/>
              </a:rPr>
              <a:t>      </a:t>
            </a:r>
            <a:r>
              <a:rPr lang="zh-CN" altLang="en-US" sz="2800" b="1" cap="none" spc="0" dirty="0">
                <a:ln w="0"/>
                <a:solidFill>
                  <a:srgbClr val="6D25B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rmonyOS Sans SC" pitchFamily="2" charset="-122"/>
                <a:ea typeface="HarmonyOS Sans SC" pitchFamily="2" charset="-122"/>
              </a:rPr>
              <a:t>但是它确实有效</a:t>
            </a:r>
            <a:r>
              <a:rPr lang="en-US" altLang="zh-CN" sz="2800" b="1" cap="none" spc="0" dirty="0">
                <a:ln w="0"/>
                <a:solidFill>
                  <a:srgbClr val="6D25B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rmonyOS Sans SC" pitchFamily="2" charset="-122"/>
                <a:ea typeface="HarmonyOS Sans SC" pitchFamily="2" charset="-122"/>
              </a:rPr>
              <a:t>”</a:t>
            </a:r>
          </a:p>
          <a:p>
            <a:pPr algn="ctr"/>
            <a:endParaRPr lang="en-US" sz="2800" b="1" dirty="0">
              <a:ln w="0"/>
              <a:solidFill>
                <a:srgbClr val="6D25B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armonyOS Sans SC" pitchFamily="2" charset="-122"/>
              <a:ea typeface="HarmonyOS Sans SC" pitchFamily="2" charset="-122"/>
            </a:endParaRPr>
          </a:p>
          <a:p>
            <a:pPr algn="ctr"/>
            <a:endParaRPr lang="en-US" sz="2800" b="1" dirty="0">
              <a:ln w="0"/>
              <a:solidFill>
                <a:srgbClr val="6D25B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armonyOS Sans SC" pitchFamily="2" charset="-122"/>
              <a:ea typeface="HarmonyOS Sans SC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n w="0"/>
                <a:solidFill>
                  <a:srgbClr val="6D25B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rmonyOS Sans SC" pitchFamily="2" charset="-122"/>
                <a:ea typeface="HarmonyOS Sans SC" pitchFamily="2" charset="-122"/>
              </a:rPr>
              <a:t>“ </a:t>
            </a:r>
            <a:r>
              <a:rPr lang="en-US" sz="2800" b="1" dirty="0" err="1">
                <a:ln w="0"/>
                <a:solidFill>
                  <a:srgbClr val="6D25B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rmonyOS Sans SC" pitchFamily="2" charset="-122"/>
                <a:ea typeface="HarmonyOS Sans SC" pitchFamily="2" charset="-122"/>
              </a:rPr>
              <a:t>我是从网上抄的</a:t>
            </a:r>
            <a:r>
              <a:rPr lang="en-US" altLang="zh-CN" sz="2800" b="1" dirty="0">
                <a:ln w="0"/>
                <a:solidFill>
                  <a:srgbClr val="6D25B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rmonyOS Sans SC" pitchFamily="2" charset="-122"/>
                <a:ea typeface="HarmonyOS Sans SC" pitchFamily="2" charset="-122"/>
              </a:rPr>
              <a:t>”</a:t>
            </a:r>
            <a:endParaRPr lang="en-US" sz="2800" b="1" dirty="0">
              <a:ln w="0"/>
              <a:solidFill>
                <a:srgbClr val="6D25B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armonyOS Sans SC" pitchFamily="2" charset="-122"/>
              <a:ea typeface="HarmonyOS Sans SC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BDDC9-5CCB-E2D7-7F84-79430761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b="1" dirty="0">
                <a:latin typeface="HarmonyOS Sans SC" pitchFamily="2" charset="-122"/>
                <a:ea typeface="HarmonyOS Sans SC" pitchFamily="2" charset="-122"/>
              </a:rPr>
              <a:t>冰与火之歌</a:t>
            </a:r>
          </a:p>
        </p:txBody>
      </p:sp>
      <p:pic>
        <p:nvPicPr>
          <p:cNvPr id="1026" name="Picture 2" descr="细数《冰与火之歌：权力的游戏》中拥有魔法的角色">
            <a:extLst>
              <a:ext uri="{FF2B5EF4-FFF2-40B4-BE49-F238E27FC236}">
                <a16:creationId xmlns:a16="http://schemas.microsoft.com/office/drawing/2014/main" id="{678B7FD0-3FE1-2A96-0F63-598E504B1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67996"/>
            <a:ext cx="3202410" cy="203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997971-3449-65A4-5B57-ACE818650764}"/>
              </a:ext>
            </a:extLst>
          </p:cNvPr>
          <p:cNvSpPr txBox="1"/>
          <p:nvPr/>
        </p:nvSpPr>
        <p:spPr>
          <a:xfrm>
            <a:off x="2028419" y="4699294"/>
            <a:ext cx="74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叶子</a:t>
            </a:r>
          </a:p>
        </p:txBody>
      </p:sp>
      <p:pic>
        <p:nvPicPr>
          <p:cNvPr id="1028" name="Picture 4" descr="权利的游戏》最终季，你知道《权力的游戏》里异鬼">
            <a:extLst>
              <a:ext uri="{FF2B5EF4-FFF2-40B4-BE49-F238E27FC236}">
                <a16:creationId xmlns:a16="http://schemas.microsoft.com/office/drawing/2014/main" id="{E6F9E47B-AC01-66B2-B374-C59D59A1E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82" y="3848345"/>
            <a:ext cx="3202410" cy="19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CC62F-B551-87FB-8927-0CB3D2E0E678}"/>
              </a:ext>
            </a:extLst>
          </p:cNvPr>
          <p:cNvSpPr txBox="1"/>
          <p:nvPr/>
        </p:nvSpPr>
        <p:spPr>
          <a:xfrm>
            <a:off x="6208652" y="5769791"/>
            <a:ext cx="74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异鬼</a:t>
            </a:r>
          </a:p>
        </p:txBody>
      </p:sp>
      <p:pic>
        <p:nvPicPr>
          <p:cNvPr id="1030" name="Picture 6" descr="权力的游戏》：绝境长城- 知乎">
            <a:extLst>
              <a:ext uri="{FF2B5EF4-FFF2-40B4-BE49-F238E27FC236}">
                <a16:creationId xmlns:a16="http://schemas.microsoft.com/office/drawing/2014/main" id="{7D47E348-251B-D884-5239-41D051A98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11" b="16825"/>
          <a:stretch/>
        </p:blipFill>
        <p:spPr bwMode="auto">
          <a:xfrm>
            <a:off x="4948982" y="1307648"/>
            <a:ext cx="3202410" cy="19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19DF3-1EDE-1842-F6FE-3581BB29B535}"/>
              </a:ext>
            </a:extLst>
          </p:cNvPr>
          <p:cNvSpPr txBox="1"/>
          <p:nvPr/>
        </p:nvSpPr>
        <p:spPr>
          <a:xfrm>
            <a:off x="6208652" y="3312400"/>
            <a:ext cx="74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长城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2505847D-5D33-0DC3-2D7D-64D12521B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063" y="2503009"/>
            <a:ext cx="3044445" cy="209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B55544-AC14-D5EB-1B7E-0AD3942CB534}"/>
              </a:ext>
            </a:extLst>
          </p:cNvPr>
          <p:cNvSpPr txBox="1"/>
          <p:nvPr/>
        </p:nvSpPr>
        <p:spPr>
          <a:xfrm>
            <a:off x="9944477" y="4624402"/>
            <a:ext cx="98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守夜人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8E421-F580-8400-AFCD-DE9F68AD5646}"/>
              </a:ext>
            </a:extLst>
          </p:cNvPr>
          <p:cNvSpPr txBox="1"/>
          <p:nvPr/>
        </p:nvSpPr>
        <p:spPr>
          <a:xfrm>
            <a:off x="4782207" y="6532976"/>
            <a:ext cx="24641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050" dirty="0"/>
              <a:t>图片来源</a:t>
            </a:r>
            <a:r>
              <a:rPr lang="zh-CN" altLang="en-US" sz="1050" dirty="0"/>
              <a:t>：</a:t>
            </a:r>
            <a:r>
              <a:rPr lang="en-US" altLang="zh-CN" sz="1050" dirty="0"/>
              <a:t> https://</a:t>
            </a:r>
            <a:r>
              <a:rPr lang="en-US" altLang="zh-CN" sz="1050" dirty="0" err="1"/>
              <a:t>asoiaf.fandom.com</a:t>
            </a:r>
            <a:r>
              <a:rPr lang="en-US" altLang="zh-CN" sz="1050" dirty="0"/>
              <a:t>/</a:t>
            </a:r>
            <a:endParaRPr lang="en-CN" sz="1050" dirty="0"/>
          </a:p>
        </p:txBody>
      </p:sp>
    </p:spTree>
    <p:extLst>
      <p:ext uri="{BB962C8B-B14F-4D97-AF65-F5344CB8AC3E}">
        <p14:creationId xmlns:p14="http://schemas.microsoft.com/office/powerpoint/2010/main" val="366866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BDDC9-5CCB-E2D7-7F84-79430761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b="1" dirty="0">
                <a:latin typeface="HarmonyOS Sans SC" pitchFamily="2" charset="-122"/>
                <a:ea typeface="HarmonyOS Sans SC" pitchFamily="2" charset="-122"/>
              </a:rPr>
              <a:t>亲情剧</a:t>
            </a:r>
          </a:p>
        </p:txBody>
      </p:sp>
      <p:pic>
        <p:nvPicPr>
          <p:cNvPr id="2050" name="Picture 2" descr="干货】如果你是亿万富豪，你会选择婚前协议吗？ — Jason O. Jia Esq.">
            <a:extLst>
              <a:ext uri="{FF2B5EF4-FFF2-40B4-BE49-F238E27FC236}">
                <a16:creationId xmlns:a16="http://schemas.microsoft.com/office/drawing/2014/main" id="{78F05341-1ED3-65A2-32E6-11428164B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362203" cy="414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3C4A73-86DF-70B7-987B-92292F64EEF6}"/>
              </a:ext>
            </a:extLst>
          </p:cNvPr>
          <p:cNvSpPr txBox="1"/>
          <p:nvPr/>
        </p:nvSpPr>
        <p:spPr>
          <a:xfrm>
            <a:off x="8602717" y="1921915"/>
            <a:ext cx="275108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i="0" dirty="0">
                <a:effectLst/>
                <a:latin typeface="Söhne"/>
              </a:rPr>
              <a:t>明确权利和义务</a:t>
            </a:r>
            <a:endParaRPr lang="en-US" altLang="zh-CN" b="1" i="0" dirty="0">
              <a:effectLst/>
              <a:latin typeface="Söhne"/>
            </a:endParaRPr>
          </a:p>
          <a:p>
            <a:endParaRPr lang="en-US" b="1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i="0" dirty="0">
                <a:effectLst/>
                <a:latin typeface="Söhne"/>
              </a:rPr>
              <a:t>保护各方的权益</a:t>
            </a:r>
            <a:endParaRPr lang="en-US" altLang="zh-CN" b="1" i="0" dirty="0">
              <a:effectLst/>
              <a:latin typeface="Söhne"/>
            </a:endParaRPr>
          </a:p>
          <a:p>
            <a:endParaRPr lang="en-US" b="1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i="0" dirty="0">
                <a:effectLst/>
                <a:latin typeface="Söhne"/>
              </a:rPr>
              <a:t>避免未来的纠纷</a:t>
            </a:r>
            <a:endParaRPr lang="en-US" altLang="zh-CN" b="1" i="0" dirty="0">
              <a:effectLst/>
              <a:latin typeface="Söhne"/>
            </a:endParaRPr>
          </a:p>
          <a:p>
            <a:endParaRPr lang="en-US" b="1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i="0" dirty="0">
                <a:effectLst/>
                <a:latin typeface="Söhne"/>
              </a:rPr>
              <a:t>明确的沟通</a:t>
            </a:r>
            <a:endParaRPr lang="en-US" altLang="zh-CN" b="1" i="0" dirty="0">
              <a:effectLst/>
              <a:latin typeface="Söhne"/>
            </a:endParaRPr>
          </a:p>
          <a:p>
            <a:endParaRPr lang="en-US" b="1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i="0" dirty="0">
                <a:effectLst/>
                <a:latin typeface="Söhne"/>
              </a:rPr>
              <a:t>灵活性与修改</a:t>
            </a:r>
            <a:endParaRPr lang="en-US" altLang="zh-CN" b="1" i="0" dirty="0">
              <a:effectLst/>
              <a:latin typeface="Söhne"/>
            </a:endParaRPr>
          </a:p>
          <a:p>
            <a:endParaRPr lang="en-US" b="1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i="0" dirty="0">
                <a:effectLst/>
                <a:latin typeface="Söhne"/>
              </a:rPr>
              <a:t>建立信任</a:t>
            </a:r>
            <a:endParaRPr lang="en-US" altLang="zh-CN" b="1" i="0" dirty="0">
              <a:effectLst/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i="0" dirty="0">
                <a:effectLst/>
                <a:latin typeface="Söhne"/>
                <a:sym typeface="Wingdings" pitchFamily="2" charset="2"/>
              </a:rPr>
              <a:t>闹掰了怎么办 </a:t>
            </a:r>
            <a:endParaRPr lang="en-US" altLang="zh-CN" b="1" i="0" dirty="0">
              <a:effectLst/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7394B-B01D-7E20-0823-8398A4859315}"/>
              </a:ext>
            </a:extLst>
          </p:cNvPr>
          <p:cNvSpPr txBox="1"/>
          <p:nvPr/>
        </p:nvSpPr>
        <p:spPr>
          <a:xfrm>
            <a:off x="4506462" y="6549014"/>
            <a:ext cx="31790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050" dirty="0"/>
              <a:t>图片来源</a:t>
            </a:r>
            <a:r>
              <a:rPr lang="zh-CN" altLang="en-US" sz="1050" dirty="0"/>
              <a:t>：</a:t>
            </a:r>
            <a:r>
              <a:rPr lang="en-US" altLang="zh-CN" sz="1050" dirty="0"/>
              <a:t> </a:t>
            </a:r>
            <a:r>
              <a:rPr lang="en-CN" sz="1050" dirty="0"/>
              <a:t>https://jason-jia-arol.squarespace.com/</a:t>
            </a:r>
          </a:p>
        </p:txBody>
      </p:sp>
    </p:spTree>
    <p:extLst>
      <p:ext uri="{BB962C8B-B14F-4D97-AF65-F5344CB8AC3E}">
        <p14:creationId xmlns:p14="http://schemas.microsoft.com/office/powerpoint/2010/main" val="146419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BF508-F166-9411-79A7-FD37D391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b="1" dirty="0">
                <a:latin typeface="HarmonyOS Sans SC" pitchFamily="2" charset="-122"/>
                <a:ea typeface="HarmonyOS Sans SC" pitchFamily="2" charset="-122"/>
              </a:rPr>
              <a:t>避坑指南之</a:t>
            </a:r>
            <a:r>
              <a:rPr lang="en-US" altLang="zh-CN" b="1" dirty="0">
                <a:latin typeface="HarmonyOS Sans SC" pitchFamily="2" charset="-122"/>
                <a:ea typeface="HarmonyOS Sans SC" pitchFamily="2" charset="-122"/>
              </a:rPr>
              <a:t>-</a:t>
            </a:r>
            <a:r>
              <a:rPr lang="en-CN" b="1" dirty="0">
                <a:latin typeface="HarmonyOS Sans SC" pitchFamily="2" charset="-122"/>
                <a:ea typeface="HarmonyOS Sans SC" pitchFamily="2" charset="-122"/>
              </a:rPr>
              <a:t>PPT</a:t>
            </a:r>
          </a:p>
        </p:txBody>
      </p:sp>
      <p:pic>
        <p:nvPicPr>
          <p:cNvPr id="3074" name="Picture 2" descr="大揭密！制片人的工具箱里有什么？_影视工业网-幕后英雄APP">
            <a:extLst>
              <a:ext uri="{FF2B5EF4-FFF2-40B4-BE49-F238E27FC236}">
                <a16:creationId xmlns:a16="http://schemas.microsoft.com/office/drawing/2014/main" id="{EF5FE971-86DA-D028-1B16-B3793C9DC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" b="6609"/>
          <a:stretch/>
        </p:blipFill>
        <p:spPr bwMode="auto">
          <a:xfrm>
            <a:off x="1353207" y="1690688"/>
            <a:ext cx="3867967" cy="204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这届《浪姐》真糊了？1.70+大美女集体变土味大妈！ - 知乎">
            <a:extLst>
              <a:ext uri="{FF2B5EF4-FFF2-40B4-BE49-F238E27FC236}">
                <a16:creationId xmlns:a16="http://schemas.microsoft.com/office/drawing/2014/main" id="{7C8B1604-B1EB-7681-3C66-31E6DDB4E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1"/>
          <a:stretch/>
        </p:blipFill>
        <p:spPr bwMode="auto">
          <a:xfrm>
            <a:off x="4008903" y="4081414"/>
            <a:ext cx="4174193" cy="19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剧本- 抖音百科">
            <a:extLst>
              <a:ext uri="{FF2B5EF4-FFF2-40B4-BE49-F238E27FC236}">
                <a16:creationId xmlns:a16="http://schemas.microsoft.com/office/drawing/2014/main" id="{BA4E7A77-7786-36F2-7707-0D676C639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99" y="1690687"/>
            <a:ext cx="3061576" cy="20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E1A51E-A6C3-40E6-4704-D90BEF203F35}"/>
              </a:ext>
            </a:extLst>
          </p:cNvPr>
          <p:cNvSpPr txBox="1"/>
          <p:nvPr/>
        </p:nvSpPr>
        <p:spPr>
          <a:xfrm>
            <a:off x="5011407" y="6591056"/>
            <a:ext cx="21691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050" dirty="0"/>
              <a:t>图片来源</a:t>
            </a:r>
            <a:r>
              <a:rPr lang="zh-CN" altLang="en-US" sz="1050" dirty="0"/>
              <a:t>：</a:t>
            </a:r>
            <a:r>
              <a:rPr lang="en-US" altLang="zh-CN" sz="1050" dirty="0"/>
              <a:t> </a:t>
            </a:r>
            <a:r>
              <a:rPr lang="en-CN" sz="1050" dirty="0"/>
              <a:t>http</a:t>
            </a:r>
            <a:r>
              <a:rPr lang="en-US" altLang="zh-CN" sz="1050" dirty="0"/>
              <a:t>://</a:t>
            </a:r>
            <a:r>
              <a:rPr lang="en-US" altLang="zh-CN" sz="1050" dirty="0" err="1"/>
              <a:t>www.zhihu.com</a:t>
            </a:r>
            <a:endParaRPr lang="en-CN" sz="1050" dirty="0"/>
          </a:p>
        </p:txBody>
      </p:sp>
    </p:spTree>
    <p:extLst>
      <p:ext uri="{BB962C8B-B14F-4D97-AF65-F5344CB8AC3E}">
        <p14:creationId xmlns:p14="http://schemas.microsoft.com/office/powerpoint/2010/main" val="389321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0405F-4F2F-937A-D2B7-C963409D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9" y="1253330"/>
            <a:ext cx="5940972" cy="4351338"/>
          </a:xfrm>
        </p:spPr>
        <p:txBody>
          <a:bodyPr>
            <a:normAutofit/>
          </a:bodyPr>
          <a:lstStyle/>
          <a:p>
            <a:r>
              <a:rPr lang="zh-CN" sz="4400" b="1" dirty="0">
                <a:solidFill>
                  <a:schemeClr val="tx1"/>
                </a:solidFill>
                <a:effectLst/>
                <a:latin typeface="HarmonyOS Sans SC" pitchFamily="2" charset="-122"/>
                <a:ea typeface="HarmonyOS Sans SC" pitchFamily="2" charset="-122"/>
                <a:cs typeface="Microsoft YaHei" panose="020B0503020204020204" pitchFamily="34" charset="-122"/>
              </a:rPr>
              <a:t>愿你们在开源的世界中</a:t>
            </a:r>
            <a:endParaRPr lang="en-US" altLang="zh-CN" sz="4400" b="1" dirty="0">
              <a:solidFill>
                <a:schemeClr val="tx1"/>
              </a:solidFill>
              <a:effectLst/>
              <a:latin typeface="HarmonyOS Sans SC" pitchFamily="2" charset="-122"/>
              <a:ea typeface="HarmonyOS Sans SC" pitchFamily="2" charset="-122"/>
              <a:cs typeface="Microsoft YaHei" panose="020B0503020204020204" pitchFamily="34" charset="-122"/>
            </a:endParaRPr>
          </a:p>
          <a:p>
            <a:endParaRPr lang="en-US" altLang="zh-CN" sz="4400" b="1" dirty="0">
              <a:solidFill>
                <a:schemeClr val="tx1"/>
              </a:solidFill>
              <a:latin typeface="HarmonyOS Sans SC" pitchFamily="2" charset="-122"/>
              <a:ea typeface="HarmonyOS Sans SC" pitchFamily="2" charset="-122"/>
              <a:cs typeface="Microsoft YaHei" panose="020B0503020204020204" pitchFamily="34" charset="-122"/>
            </a:endParaRPr>
          </a:p>
          <a:p>
            <a:r>
              <a:rPr lang="zh-CN" sz="4400" b="1" dirty="0">
                <a:solidFill>
                  <a:schemeClr val="tx1"/>
                </a:solidFill>
                <a:effectLst/>
                <a:latin typeface="HarmonyOS Sans SC" pitchFamily="2" charset="-122"/>
                <a:ea typeface="HarmonyOS Sans SC" pitchFamily="2" charset="-122"/>
                <a:cs typeface="Microsoft YaHei" panose="020B0503020204020204" pitchFamily="34" charset="-122"/>
              </a:rPr>
              <a:t>永远保持幽默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HarmonyOS Sans SC" pitchFamily="2" charset="-122"/>
                <a:ea typeface="HarmonyOS Sans SC" pitchFamily="2" charset="-122"/>
                <a:cs typeface="Microsoft YaHei" panose="020B0503020204020204" pitchFamily="34" charset="-122"/>
              </a:rPr>
              <a:t>！</a:t>
            </a:r>
            <a:endParaRPr lang="en-US" altLang="zh-CN" sz="4400" b="1" dirty="0">
              <a:solidFill>
                <a:schemeClr val="tx1"/>
              </a:solidFill>
              <a:effectLst/>
              <a:latin typeface="HarmonyOS Sans SC" pitchFamily="2" charset="-122"/>
              <a:ea typeface="HarmonyOS Sans SC" pitchFamily="2" charset="-122"/>
              <a:cs typeface="Microsoft YaHei" panose="020B0503020204020204" pitchFamily="34" charset="-122"/>
            </a:endParaRPr>
          </a:p>
          <a:p>
            <a:endParaRPr lang="en-US" altLang="zh-CN" sz="4400" b="1" dirty="0">
              <a:solidFill>
                <a:schemeClr val="tx1"/>
              </a:solidFill>
              <a:latin typeface="HarmonyOS Sans SC" pitchFamily="2" charset="-122"/>
              <a:ea typeface="HarmonyOS Sans SC" pitchFamily="2" charset="-122"/>
              <a:cs typeface="Microsoft YaHei" panose="020B0503020204020204" pitchFamily="34" charset="-122"/>
            </a:endParaRPr>
          </a:p>
          <a:p>
            <a:r>
              <a:rPr lang="zh-CN" sz="4400" b="1" dirty="0">
                <a:solidFill>
                  <a:schemeClr val="tx1"/>
                </a:solidFill>
                <a:effectLst/>
                <a:latin typeface="HarmonyOS Sans SC" pitchFamily="2" charset="-122"/>
                <a:ea typeface="HarmonyOS Sans SC" pitchFamily="2" charset="-122"/>
                <a:cs typeface="Microsoft YaHei" panose="020B0503020204020204" pitchFamily="34" charset="-122"/>
              </a:rPr>
              <a:t>享受生活的喜剧！</a:t>
            </a:r>
            <a:endParaRPr lang="en-CN" sz="6000" b="1" dirty="0">
              <a:solidFill>
                <a:schemeClr val="tx1"/>
              </a:solidFill>
              <a:latin typeface="HarmonyOS Sans SC" pitchFamily="2" charset="-122"/>
              <a:ea typeface="HarmonyOS Sans SC" pitchFamily="2" charset="-122"/>
            </a:endParaRPr>
          </a:p>
        </p:txBody>
      </p:sp>
      <p:pic>
        <p:nvPicPr>
          <p:cNvPr id="4100" name="Picture 4" descr="哥谭小丑表情包_哥谭小丑表情包动图_哥谭小丑表情包尴尬-抖音">
            <a:extLst>
              <a:ext uri="{FF2B5EF4-FFF2-40B4-BE49-F238E27FC236}">
                <a16:creationId xmlns:a16="http://schemas.microsoft.com/office/drawing/2014/main" id="{02005328-BBD4-D638-ACBA-73D4132DC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385" y="2121118"/>
            <a:ext cx="3487684" cy="26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3D832-7054-00B6-673A-D0A0B149FA55}"/>
              </a:ext>
            </a:extLst>
          </p:cNvPr>
          <p:cNvSpPr txBox="1"/>
          <p:nvPr/>
        </p:nvSpPr>
        <p:spPr>
          <a:xfrm>
            <a:off x="5135640" y="6604084"/>
            <a:ext cx="19207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050" dirty="0"/>
              <a:t>图片来源</a:t>
            </a:r>
            <a:r>
              <a:rPr lang="zh-CN" altLang="en-US" sz="1050" dirty="0"/>
              <a:t>：</a:t>
            </a:r>
            <a:r>
              <a:rPr lang="en-US" altLang="zh-CN" sz="1050" dirty="0"/>
              <a:t>https://</a:t>
            </a:r>
            <a:r>
              <a:rPr lang="en-US" altLang="zh-CN" sz="1050" dirty="0" err="1"/>
              <a:t>tenor.com</a:t>
            </a:r>
            <a:r>
              <a:rPr lang="en-US" altLang="zh-CN" sz="1050" dirty="0"/>
              <a:t>/</a:t>
            </a:r>
            <a:endParaRPr lang="en-CN" sz="1050" dirty="0"/>
          </a:p>
        </p:txBody>
      </p:sp>
    </p:spTree>
    <p:extLst>
      <p:ext uri="{BB962C8B-B14F-4D97-AF65-F5344CB8AC3E}">
        <p14:creationId xmlns:p14="http://schemas.microsoft.com/office/powerpoint/2010/main" val="116667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  <a:r>
              <a:rPr lang="zh-CN" alt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！</a:t>
            </a:r>
            <a:endParaRPr lang="en-US" sz="6000" b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10" name="矩形 9"/>
          <p:cNvSpPr/>
          <p:nvPr/>
        </p:nvSpPr>
        <p:spPr>
          <a:xfrm>
            <a:off x="10055225" y="3881755"/>
            <a:ext cx="1193165" cy="1193165"/>
          </a:xfrm>
          <a:prstGeom prst="rect">
            <a:avLst/>
          </a:prstGeom>
          <a:solidFill>
            <a:srgbClr val="A5D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0EF36-B95A-1BBC-5DF9-4E4D084F40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0" t="28047" r="15195" b="21379"/>
          <a:stretch/>
        </p:blipFill>
        <p:spPr>
          <a:xfrm>
            <a:off x="9997040" y="3827978"/>
            <a:ext cx="1309534" cy="129385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7ef33ad-325e-480b-bfea-46684073dd51"/>
  <p:tag name="COMMONDATA" val="eyJoZGlkIjoiOGU3NzUzOGI1MzE5NDVhYzhlYTAxN2E5YWM2ZDEz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134</Words>
  <Application>Microsoft Macintosh PowerPoint</Application>
  <PresentationFormat>Widescreen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黑体</vt:lpstr>
      <vt:lpstr>Söhne</vt:lpstr>
      <vt:lpstr>阿里巴巴普惠体 R</vt:lpstr>
      <vt:lpstr>Arial</vt:lpstr>
      <vt:lpstr>DengXian</vt:lpstr>
      <vt:lpstr>HarmonyOS Sans SC</vt:lpstr>
      <vt:lpstr>Office 主题​​</vt:lpstr>
      <vt:lpstr>第八届中国开源年会 闪电演讲</vt:lpstr>
      <vt:lpstr>PowerPoint Presentation</vt:lpstr>
      <vt:lpstr>冰与火之歌</vt:lpstr>
      <vt:lpstr>亲情剧</vt:lpstr>
      <vt:lpstr>避坑指南之-PPT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subject/>
  <dc:creator>Teatee Grace</dc:creator>
  <cp:keywords/>
  <dc:description/>
  <cp:lastModifiedBy>Feng Wang</cp:lastModifiedBy>
  <cp:revision>36</cp:revision>
  <dcterms:created xsi:type="dcterms:W3CDTF">2022-06-28T09:26:00Z</dcterms:created>
  <dcterms:modified xsi:type="dcterms:W3CDTF">2023-10-27T06:11:49Z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C8A33F8E81B9421595D2527E982A8F26_13</vt:lpwstr>
  </property>
  <property fmtid="{D5CDD505-2E9C-101B-9397-08002B2CF9AE}" pid="3" name="KSOProductBuildVer">
    <vt:lpwstr>2052-11.1.0.12155</vt:lpwstr>
  </property>
</Properties>
</file>