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877" r:id="rId6"/>
    <p:sldId id="850" r:id="rId7"/>
    <p:sldId id="908" r:id="rId8"/>
    <p:sldId id="851" r:id="rId9"/>
    <p:sldId id="858" r:id="rId10"/>
    <p:sldId id="854" r:id="rId11"/>
    <p:sldId id="855" r:id="rId12"/>
    <p:sldId id="853" r:id="rId13"/>
    <p:sldId id="856" r:id="rId14"/>
    <p:sldId id="857" r:id="rId15"/>
    <p:sldId id="860" r:id="rId16"/>
    <p:sldId id="863" r:id="rId17"/>
    <p:sldId id="864" r:id="rId18"/>
    <p:sldId id="865" r:id="rId19"/>
    <p:sldId id="866" r:id="rId20"/>
    <p:sldId id="867" r:id="rId21"/>
    <p:sldId id="868" r:id="rId22"/>
    <p:sldId id="869" r:id="rId23"/>
    <p:sldId id="938" r:id="rId24"/>
    <p:sldId id="874" r:id="rId25"/>
    <p:sldId id="878" r:id="rId26"/>
    <p:sldId id="873" r:id="rId27"/>
    <p:sldId id="875" r:id="rId28"/>
    <p:sldId id="872" r:id="rId29"/>
    <p:sldId id="879" r:id="rId30"/>
    <p:sldId id="871" r:id="rId31"/>
    <p:sldId id="880" r:id="rId32"/>
    <p:sldId id="884" r:id="rId33"/>
    <p:sldId id="881" r:id="rId34"/>
    <p:sldId id="882" r:id="rId35"/>
    <p:sldId id="883" r:id="rId36"/>
    <p:sldId id="952" r:id="rId37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26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40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基础研发部</a:t>
            </a:r>
            <a:r>
              <a:rPr lang="en-US" altLang="zh-CN"/>
              <a:t>-</a:t>
            </a:r>
            <a:r>
              <a:rPr lang="zh-CN" altLang="en-US"/>
              <a:t>存储组</a:t>
            </a:r>
            <a:r>
              <a:rPr lang="en-US" altLang="zh-CN"/>
              <a:t>-</a:t>
            </a:r>
            <a:r>
              <a:rPr lang="zh-CN" altLang="en-US"/>
              <a:t>分布式研发</a:t>
            </a:r>
            <a:r>
              <a:rPr lang="zh-CN" altLang="en-US"/>
              <a:t>工程师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孵化器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这里简单列举了</a:t>
            </a:r>
            <a:r>
              <a:rPr lang="en-US" altLang="zh-CN"/>
              <a:t> Pegasus </a:t>
            </a:r>
            <a:r>
              <a:rPr lang="zh-CN" altLang="en-US"/>
              <a:t>的历史版本迭代，</a:t>
            </a:r>
            <a:r>
              <a:rPr lang="zh-CN" altLang="en-US"/>
              <a:t>标注了后期几个版本的</a:t>
            </a:r>
            <a:r>
              <a:rPr lang="zh-CN" altLang="en-US"/>
              <a:t>个别新特性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早先的迭代方向都是朝着稳定性和满足基本使用需求去着手</a:t>
            </a:r>
            <a:r>
              <a:rPr lang="zh-CN" altLang="en-US"/>
              <a:t>的，存储系统发版慢，着重于稳定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目前着手于</a:t>
            </a:r>
            <a:r>
              <a:rPr lang="en-US" altLang="zh-CN"/>
              <a:t> 2.5 </a:t>
            </a:r>
            <a:r>
              <a:rPr lang="zh-CN" altLang="en-US"/>
              <a:t>版本的</a:t>
            </a:r>
            <a:r>
              <a:rPr lang="zh-CN" altLang="en-US"/>
              <a:t>发布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业界流行的</a:t>
            </a:r>
            <a:r>
              <a:rPr lang="en-US" altLang="zh-CN">
                <a:sym typeface="+mn-ea"/>
              </a:rPr>
              <a:t>YCSB</a:t>
            </a:r>
            <a:r>
              <a:rPr lang="zh-CN" altLang="en-US">
                <a:sym typeface="+mn-ea"/>
              </a:rPr>
              <a:t>测试框架来做测试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针对</a:t>
            </a:r>
            <a:r>
              <a:rPr lang="en-US" altLang="zh-CN">
                <a:sym typeface="+mn-ea"/>
              </a:rPr>
              <a:t>2.4</a:t>
            </a:r>
            <a:r>
              <a:rPr lang="zh-CN" altLang="en-US">
                <a:sym typeface="+mn-ea"/>
              </a:rPr>
              <a:t>版本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测试了只读、只写、读写混合等场景，注意其中延迟的单位是微秒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相比于使用</a:t>
            </a:r>
            <a:r>
              <a:rPr lang="en-US" altLang="zh-CN">
                <a:sym typeface="+mn-ea"/>
              </a:rPr>
              <a:t>API</a:t>
            </a:r>
            <a:r>
              <a:rPr lang="zh-CN" altLang="en-US">
                <a:sym typeface="+mn-ea"/>
              </a:rPr>
              <a:t>的方式导入数据效率能提升一个数量级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将分片一分为二，降低单分片的数据量，提升读写效率。</a:t>
            </a:r>
            <a:endParaRPr lang="zh-CN" altLang="en-US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仅在注册的时候短暂的停止读写。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清理掉多使用的磁盘空间。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读请求长尾产生的特性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能够及时的得到响应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/>
              <a:t>同时能缓解热点访问</a:t>
            </a:r>
            <a:r>
              <a:rPr lang="zh-CN" altLang="en-US"/>
              <a:t>问题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热点</a:t>
            </a:r>
            <a:r>
              <a:rPr lang="en-US" altLang="zh-CN">
                <a:sym typeface="+mn-ea"/>
              </a:rPr>
              <a:t> key </a:t>
            </a:r>
            <a:r>
              <a:rPr lang="zh-CN" altLang="en-US">
                <a:sym typeface="+mn-ea"/>
              </a:rPr>
              <a:t>是指表中某一个</a:t>
            </a:r>
            <a:r>
              <a:rPr lang="en-US" altLang="zh-CN">
                <a:sym typeface="+mn-ea"/>
              </a:rPr>
              <a:t> key </a:t>
            </a:r>
            <a:r>
              <a:rPr lang="zh-CN" altLang="en-US">
                <a:sym typeface="+mn-ea"/>
              </a:rPr>
              <a:t>的读写请求量远远高于平均水平，而这个</a:t>
            </a:r>
            <a:r>
              <a:rPr lang="en-US" altLang="zh-CN">
                <a:sym typeface="+mn-ea"/>
              </a:rPr>
              <a:t> key </a:t>
            </a:r>
            <a:r>
              <a:rPr lang="zh-CN" altLang="en-US">
                <a:sym typeface="+mn-ea"/>
              </a:rPr>
              <a:t>所属分片所在的</a:t>
            </a:r>
            <a:r>
              <a:rPr lang="en-US" altLang="zh-CN">
                <a:sym typeface="+mn-ea"/>
              </a:rPr>
              <a:t> replica server </a:t>
            </a:r>
            <a:r>
              <a:rPr lang="zh-CN" altLang="en-US">
                <a:sym typeface="+mn-ea"/>
              </a:rPr>
              <a:t>将承受远高于其他节点的请求量，导致单点压力问题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注意这里的分桶</a:t>
            </a:r>
            <a:r>
              <a:rPr lang="en-US" altLang="zh-CN">
                <a:sym typeface="+mn-ea"/>
              </a:rPr>
              <a:t>bucket</a:t>
            </a:r>
            <a:r>
              <a:rPr lang="zh-CN" altLang="en-US">
                <a:sym typeface="+mn-ea"/>
              </a:rPr>
              <a:t>是一个虚拟的概念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分为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个阶段可以将检测过程中对正常的读写性能尽量降到最低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这里同步的粒度是表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需求是能够容忍源端和目的端集群存在较大的网络延迟的</a:t>
            </a:r>
            <a:r>
              <a:rPr lang="zh-CN" altLang="en-US">
                <a:sym typeface="+mn-ea"/>
              </a:rPr>
              <a:t>场景，跨</a:t>
            </a:r>
            <a:r>
              <a:rPr lang="zh-CN" altLang="en-US">
                <a:sym typeface="+mn-ea"/>
              </a:rPr>
              <a:t>区域下提供低延迟的读写分离</a:t>
            </a:r>
            <a:r>
              <a:rPr lang="zh-CN" altLang="en-US">
                <a:sym typeface="+mn-ea"/>
              </a:rPr>
              <a:t>等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表级别环境</a:t>
            </a:r>
            <a:r>
              <a:rPr lang="zh-CN" altLang="en-US"/>
              <a:t>变量</a:t>
            </a:r>
            <a:endParaRPr lang="zh-CN" altLang="en-US"/>
          </a:p>
          <a:p>
            <a:r>
              <a:rPr lang="zh-CN" altLang="en-US"/>
              <a:t>背景：当数据写入速度超过</a:t>
            </a:r>
            <a:r>
              <a:rPr lang="en-US" altLang="zh-CN"/>
              <a:t> flush &amp; compaction </a:t>
            </a:r>
            <a:r>
              <a:rPr lang="zh-CN" altLang="en-US"/>
              <a:t>能力，会主动停写或者</a:t>
            </a:r>
            <a:r>
              <a:rPr lang="zh-CN" altLang="en-US"/>
              <a:t>慢写</a:t>
            </a:r>
            <a:endParaRPr lang="zh-CN" altLang="en-US"/>
          </a:p>
          <a:p>
            <a:r>
              <a:rPr lang="zh-CN" altLang="en-US"/>
              <a:t>作用：针对不同的应用环境，使得存储引擎表现更优，降低读写放大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流量</a:t>
            </a:r>
            <a:r>
              <a:rPr lang="zh-CN" altLang="en-US"/>
              <a:t>控制</a:t>
            </a:r>
            <a:endParaRPr lang="zh-CN" altLang="en-US"/>
          </a:p>
          <a:p>
            <a:r>
              <a:rPr lang="zh-CN" altLang="en-US"/>
              <a:t>作用：</a:t>
            </a:r>
            <a:r>
              <a:rPr lang="en-US" altLang="zh-CN"/>
              <a:t>1.</a:t>
            </a:r>
            <a:r>
              <a:rPr lang="zh-CN" altLang="en-US"/>
              <a:t>出现大流量访问时容易占用集群资源，需要控制访问来减小集群压力，提升稳定性和性能</a:t>
            </a:r>
            <a:r>
              <a:rPr lang="en-US" altLang="zh-CN"/>
              <a:t>  2.</a:t>
            </a:r>
            <a:r>
              <a:rPr lang="zh-CN" altLang="en-US"/>
              <a:t>多租户环境，不同业务之间降低相互的</a:t>
            </a:r>
            <a:r>
              <a:rPr lang="zh-CN" altLang="en-US"/>
              <a:t>影响</a:t>
            </a:r>
            <a:endParaRPr lang="zh-CN" altLang="en-US"/>
          </a:p>
          <a:p>
            <a:r>
              <a:rPr lang="zh-CN" altLang="en-US"/>
              <a:t>实现：客户端限流（</a:t>
            </a:r>
            <a:r>
              <a:rPr lang="en-US" altLang="zh-CN"/>
              <a:t>JAVA client: FlowController</a:t>
            </a:r>
            <a:r>
              <a:rPr lang="zh-CN" altLang="en-US"/>
              <a:t>），服务端限流（表级别、</a:t>
            </a:r>
            <a:r>
              <a:rPr lang="en-US" altLang="zh-CN"/>
              <a:t>QPS</a:t>
            </a:r>
            <a:r>
              <a:rPr lang="zh-CN" altLang="en-US"/>
              <a:t>、</a:t>
            </a:r>
            <a:r>
              <a:rPr lang="zh-CN" altLang="en-US"/>
              <a:t>流量）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Manual Compaction</a:t>
            </a:r>
            <a:r>
              <a:rPr lang="zh-CN" altLang="en-US"/>
              <a:t>：单次</a:t>
            </a:r>
            <a:r>
              <a:rPr lang="en-US" altLang="zh-CN"/>
              <a:t>/</a:t>
            </a:r>
            <a:r>
              <a:rPr lang="zh-CN" altLang="en-US"/>
              <a:t>例行</a:t>
            </a:r>
            <a:endParaRPr lang="zh-CN" altLang="en-US"/>
          </a:p>
          <a:p>
            <a:r>
              <a:rPr lang="en-US" altLang="zh-CN"/>
              <a:t>1.gc </a:t>
            </a:r>
            <a:r>
              <a:rPr lang="zh-CN" altLang="en-US"/>
              <a:t>多版本数据，只保留最新的数据</a:t>
            </a:r>
            <a:r>
              <a:rPr lang="en-US" altLang="zh-CN"/>
              <a:t> 2.gc </a:t>
            </a:r>
            <a:r>
              <a:rPr lang="zh-CN" altLang="en-US"/>
              <a:t>掉已经删除的数据，降低磁盘使用率</a:t>
            </a:r>
            <a:r>
              <a:rPr lang="en-US" altLang="zh-CN"/>
              <a:t> 3.</a:t>
            </a:r>
            <a:r>
              <a:rPr lang="zh-CN" altLang="en-US"/>
              <a:t>结合</a:t>
            </a:r>
            <a:r>
              <a:rPr lang="en-US" altLang="zh-CN"/>
              <a:t> bulk load </a:t>
            </a:r>
            <a:r>
              <a:rPr lang="zh-CN" altLang="en-US"/>
              <a:t>功能，完成数据</a:t>
            </a:r>
            <a:r>
              <a:rPr lang="zh-CN" altLang="en-US"/>
              <a:t>规整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既然是基于神策自身的特点，首先来看下生产环境的特点：</a:t>
            </a:r>
            <a:endParaRPr lang="zh-CN" altLang="en-US"/>
          </a:p>
          <a:p>
            <a:endParaRPr lang="en-US" altLang="zh-CN"/>
          </a:p>
          <a:p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私有部署集群对于运维来说是个挑战：</a:t>
            </a:r>
            <a:endParaRPr lang="zh-CN" altLang="en-US"/>
          </a:p>
          <a:p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）私有集群的数量非常多；</a:t>
            </a:r>
            <a:endParaRPr lang="zh-CN" altLang="en-US"/>
          </a:p>
          <a:p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）某些集群是无法连接外网的，只能现场操作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ym typeface="+mn-ea"/>
              </a:rPr>
              <a:t>2. </a:t>
            </a:r>
            <a:r>
              <a:rPr lang="zh-CN" altLang="en-US">
                <a:sym typeface="+mn-ea"/>
              </a:rPr>
              <a:t>部分集群</a:t>
            </a:r>
            <a:r>
              <a:rPr lang="zh-CN" altLang="en-US">
                <a:sym typeface="+mn-ea"/>
              </a:rPr>
              <a:t>预算有限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1.</a:t>
            </a:r>
            <a:r>
              <a:rPr lang="zh-CN" altLang="en-US">
                <a:sym typeface="+mn-ea"/>
              </a:rPr>
              <a:t>规模非常小，甚至是单节点部署的</a:t>
            </a:r>
            <a:endParaRPr lang="zh-CN" altLang="en-US"/>
          </a:p>
          <a:p>
            <a:r>
              <a:rPr lang="en-US" altLang="zh-CN">
                <a:sym typeface="+mn-ea"/>
              </a:rPr>
              <a:t>   2.</a:t>
            </a:r>
            <a:r>
              <a:rPr lang="zh-CN" altLang="en-US">
                <a:sym typeface="+mn-ea"/>
              </a:rPr>
              <a:t>硬件配置不高，比如内存较小、磁盘性能比较低（使用</a:t>
            </a:r>
            <a:r>
              <a:rPr lang="en-US" altLang="zh-CN">
                <a:sym typeface="+mn-ea"/>
              </a:rPr>
              <a:t>HDD</a:t>
            </a:r>
            <a:r>
              <a:rPr lang="zh-CN" altLang="en-US">
                <a:sym typeface="+mn-ea"/>
              </a:rPr>
              <a:t>盘）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3.</a:t>
            </a:r>
            <a:r>
              <a:rPr lang="zh-CN" altLang="en-US">
                <a:sym typeface="+mn-ea"/>
              </a:rPr>
              <a:t>每台机器上部署的组件比较多，因此需要各个组件限制对</a:t>
            </a:r>
            <a:r>
              <a:rPr lang="en-US" altLang="zh-CN">
                <a:sym typeface="+mn-ea"/>
              </a:rPr>
              <a:t>CPU</a:t>
            </a:r>
            <a:r>
              <a:rPr lang="zh-CN" altLang="en-US">
                <a:sym typeface="+mn-ea"/>
              </a:rPr>
              <a:t>和内存这样的资源的使用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这为我们最后选择</a:t>
            </a:r>
            <a:r>
              <a:rPr lang="en-US" altLang="zh-CN">
                <a:sym typeface="+mn-ea"/>
              </a:rPr>
              <a:t> pegasus </a:t>
            </a:r>
            <a:r>
              <a:rPr lang="zh-CN" altLang="en-US">
                <a:sym typeface="+mn-ea"/>
              </a:rPr>
              <a:t>埋下了伏笔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pegasus </a:t>
            </a:r>
            <a:r>
              <a:rPr lang="zh-CN" altLang="en-US"/>
              <a:t>在神策的</a:t>
            </a:r>
            <a:r>
              <a:rPr lang="zh-CN" altLang="en-US"/>
              <a:t>使用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耗内存，会影响同一机器上的其他组件</a:t>
            </a:r>
            <a:endParaRPr lang="zh-CN" altLang="en-US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关联关系数据随时间逐渐膨胀，冷数据</a:t>
            </a:r>
            <a:r>
              <a:rPr lang="zh-CN" altLang="en-US">
                <a:sym typeface="+mn-ea"/>
              </a:rPr>
              <a:t>增多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早期客户集群以单机版为主，数据量不大，因此单机</a:t>
            </a:r>
            <a:r>
              <a:rPr lang="en-US" altLang="zh-CN">
                <a:sym typeface="+mn-ea"/>
              </a:rPr>
              <a:t> redis </a:t>
            </a:r>
            <a:r>
              <a:rPr lang="zh-CN" altLang="en-US">
                <a:sym typeface="+mn-ea"/>
              </a:rPr>
              <a:t>是够用的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随着神策由单一产品变为产品矩阵，越来越多产品线需要 </a:t>
            </a:r>
            <a:r>
              <a:rPr lang="en-US" altLang="zh-CN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KV </a:t>
            </a: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存储，客户规模也越来越大，有了新的存储需求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360045" algn="l">
              <a:lnSpc>
                <a:spcPct val="150000"/>
              </a:lnSpc>
            </a:pPr>
            <a:endParaRPr lang="zh-CN" altLang="en-US" b="0" i="0" dirty="0">
              <a:solidFill>
                <a:srgbClr val="172B4D"/>
              </a:solidFill>
              <a:effectLst/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360045" lvl="1" indent="0" algn="l">
              <a:buFont typeface="Arial" panose="020B0604020202090204" pitchFamily="34" charset="0"/>
              <a:buNone/>
            </a:pPr>
            <a:r>
              <a:rPr lang="zh-CN" altLang="en-US">
                <a:latin typeface="黑体" charset="0"/>
                <a:ea typeface="黑体" charset="0"/>
                <a:cs typeface="黑体" charset="0"/>
                <a:sym typeface="+mn-ea"/>
              </a:rPr>
              <a:t>目的：降低运维操作复杂度</a:t>
            </a:r>
            <a:endParaRPr lang="zh-CN" altLang="en-US" dirty="0">
              <a:solidFill>
                <a:srgbClr val="172B4D"/>
              </a:solidFill>
              <a:effectLst/>
              <a:latin typeface="微软雅黑" charset="-122"/>
              <a:ea typeface="微软雅黑" charset="-122"/>
              <a:sym typeface="+mn-ea"/>
            </a:endParaRPr>
          </a:p>
          <a:p>
            <a:pPr marL="360045" lvl="1" indent="0" algn="l">
              <a:buFont typeface="Arial" panose="020B0604020202090204" pitchFamily="34" charset="0"/>
              <a:buNone/>
            </a:pP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根据机器资源，计算合理配置值（</a:t>
            </a:r>
            <a:r>
              <a:rPr lang="en-US" altLang="zh-CN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data_dirs </a:t>
            </a: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磁盘、</a:t>
            </a:r>
            <a:r>
              <a:rPr lang="en-US" altLang="zh-CN" dirty="0" err="1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block_cache </a:t>
            </a:r>
            <a:r>
              <a:rPr lang="zh-CN" altLang="en-US" dirty="0" err="1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内存</a:t>
            </a: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）</a:t>
            </a:r>
            <a:endParaRPr lang="zh-CN" altLang="en-US" dirty="0">
              <a:solidFill>
                <a:srgbClr val="172B4D"/>
              </a:solidFill>
              <a:effectLst/>
              <a:latin typeface="微软雅黑" charset="-122"/>
              <a:ea typeface="微软雅黑" charset="-122"/>
              <a:sym typeface="+mn-ea"/>
            </a:endParaRPr>
          </a:p>
          <a:p>
            <a:pPr marL="360045" lvl="1" indent="0" algn="l">
              <a:buFont typeface="Arial" panose="020B0604020202090204" pitchFamily="34" charset="0"/>
              <a:buNone/>
            </a:pP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建表因子：整个集群的磁盘数量关联，</a:t>
            </a: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部署、扩缩容、加减盘更新</a:t>
            </a:r>
            <a:endParaRPr lang="zh-CN" altLang="en-US" dirty="0">
              <a:solidFill>
                <a:srgbClr val="172B4D"/>
              </a:solidFill>
              <a:latin typeface="微软雅黑" charset="-122"/>
              <a:ea typeface="微软雅黑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dirty="0">
              <a:solidFill>
                <a:srgbClr val="172B4D"/>
              </a:solidFill>
              <a:latin typeface="微软雅黑" charset="-122"/>
              <a:ea typeface="微软雅黑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由于不同客户的机器配置的差异化，建表参数需要适配到具体环境</a:t>
            </a:r>
            <a:endParaRPr lang="zh-CN" altLang="en-US" dirty="0">
              <a:solidFill>
                <a:srgbClr val="172B4D"/>
              </a:solidFill>
              <a:latin typeface="微软雅黑" charset="-122"/>
              <a:ea typeface="微软雅黑" charset="-122"/>
            </a:endParaRPr>
          </a:p>
          <a:p>
            <a:pPr marL="360045" lvl="1" indent="0">
              <a:buFont typeface="Arial" panose="020B0604020202090204" pitchFamily="34" charset="0"/>
              <a:buNone/>
            </a:pP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小表：大部分业务表数据量小，多租户的表数量很多（会回收</a:t>
            </a: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删除），分片数需要尽量小</a:t>
            </a:r>
            <a:endParaRPr lang="en-US" altLang="zh-CN" dirty="0">
              <a:solidFill>
                <a:srgbClr val="172B4D"/>
              </a:solidFill>
              <a:latin typeface="微软雅黑" charset="-122"/>
              <a:ea typeface="微软雅黑" charset="-122"/>
            </a:endParaRPr>
          </a:p>
          <a:p>
            <a:pPr marL="360045" lvl="1" indent="0">
              <a:buFont typeface="Arial" panose="020B0604020202090204" pitchFamily="34" charset="0"/>
              <a:buNone/>
            </a:pP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大表：需要匹配具体环境，更合理利用 </a:t>
            </a:r>
            <a:r>
              <a:rPr lang="en-US" altLang="zh-CN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io </a:t>
            </a: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资源，每块磁盘提供读写服务的</a:t>
            </a:r>
            <a:r>
              <a:rPr lang="en-US" altLang="zh-CN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 rocksdb </a:t>
            </a:r>
            <a:r>
              <a:rPr lang="zh-CN" altLang="en-US" dirty="0">
                <a:solidFill>
                  <a:srgbClr val="172B4D"/>
                </a:solidFill>
                <a:latin typeface="微软雅黑" charset="-122"/>
                <a:ea typeface="微软雅黑" charset="-122"/>
                <a:sym typeface="+mn-ea"/>
              </a:rPr>
              <a:t>引擎数量</a:t>
            </a:r>
            <a:endParaRPr lang="zh-CN" altLang="en-US" dirty="0">
              <a:solidFill>
                <a:srgbClr val="172B4D"/>
              </a:solidFill>
              <a:latin typeface="微软雅黑" charset="-122"/>
              <a:ea typeface="微软雅黑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dirty="0">
              <a:solidFill>
                <a:srgbClr val="172B4D"/>
              </a:solidFill>
              <a:latin typeface="微软雅黑" charset="-122"/>
              <a:ea typeface="微软雅黑" charset="-122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支持热升级：执行后检测集群规模，按照机器个数生成步骤列表，逐一完成重启以及重启前后的</a:t>
            </a: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配置设置</a:t>
            </a:r>
            <a:r>
              <a:rPr lang="zh-CN" altLang="en-US" dirty="0">
                <a:solidFill>
                  <a:srgbClr val="172B4D"/>
                </a:solidFill>
                <a:effectLst/>
                <a:latin typeface="微软雅黑" charset="-122"/>
                <a:ea typeface="微软雅黑" charset="-122"/>
                <a:sym typeface="+mn-ea"/>
              </a:rPr>
              <a:t>动作</a:t>
            </a:r>
            <a:endParaRPr lang="zh-CN" altLang="en-US" dirty="0">
              <a:solidFill>
                <a:srgbClr val="172B4D"/>
              </a:solidFill>
              <a:effectLst/>
              <a:latin typeface="微软雅黑" charset="-122"/>
              <a:ea typeface="微软雅黑" charset="-122"/>
              <a:sym typeface="+mn-ea"/>
            </a:endParaRPr>
          </a:p>
          <a:p>
            <a:pPr marL="360045" indent="-360045" fontAlgn="auto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优先级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可用性：存活的</a:t>
            </a:r>
            <a:r>
              <a:rPr lang="zh-CN" altLang="en-US"/>
              <a:t>角色实例数、存活的</a:t>
            </a:r>
            <a:r>
              <a:rPr lang="en-US" altLang="zh-CN"/>
              <a:t> replica </a:t>
            </a:r>
            <a:r>
              <a:rPr lang="zh-CN" altLang="en-US"/>
              <a:t>数量</a:t>
            </a:r>
            <a:endParaRPr lang="zh-CN" altLang="en-US"/>
          </a:p>
          <a:p>
            <a:r>
              <a:rPr lang="zh-CN" altLang="en-US"/>
              <a:t>资源使用：内存、磁盘、</a:t>
            </a:r>
            <a:r>
              <a:rPr lang="en-US" altLang="zh-CN"/>
              <a:t>sst </a:t>
            </a:r>
            <a:r>
              <a:rPr lang="zh-CN" altLang="en-US"/>
              <a:t>文件数量，</a:t>
            </a:r>
            <a:r>
              <a:rPr lang="en-US" altLang="zh-CN"/>
              <a:t>ReplicaServer </a:t>
            </a:r>
            <a:r>
              <a:rPr lang="zh-CN" altLang="en-US"/>
              <a:t>队列长度、</a:t>
            </a:r>
            <a:r>
              <a:rPr lang="en-US" altLang="zh-CN"/>
              <a:t>cache </a:t>
            </a:r>
            <a:r>
              <a:rPr lang="zh-CN" altLang="en-US"/>
              <a:t>命中率</a:t>
            </a:r>
            <a:endParaRPr lang="zh-CN" altLang="en-US"/>
          </a:p>
          <a:p>
            <a:r>
              <a:rPr lang="zh-CN" altLang="en-US"/>
              <a:t>性能：</a:t>
            </a:r>
            <a:r>
              <a:rPr lang="en-US" altLang="zh-CN"/>
              <a:t>p99</a:t>
            </a:r>
            <a:r>
              <a:rPr lang="zh-CN" altLang="en-US"/>
              <a:t>、延迟、</a:t>
            </a:r>
            <a:r>
              <a:rPr lang="en-US" altLang="zh-CN"/>
              <a:t>qps</a:t>
            </a:r>
            <a:endParaRPr lang="en-US" altLang="zh-C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信创、国产化：</a:t>
            </a:r>
            <a:r>
              <a:rPr lang="en-US" altLang="zh-CN"/>
              <a:t> 数据安全、网络安全的基础，也是新基建的重要组成部分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鲲鹏安全、</a:t>
            </a:r>
            <a:r>
              <a:rPr lang="zh-CN" altLang="en-US"/>
              <a:t>麒麟软件</a:t>
            </a:r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指标系统：</a:t>
            </a:r>
            <a:r>
              <a:rPr lang="en-US" altLang="zh-CN">
                <a:sym typeface="+mn-ea"/>
              </a:rPr>
              <a:t>falcon -&gt; </a:t>
            </a:r>
            <a:r>
              <a:rPr lang="zh-CN" altLang="en-US">
                <a:sym typeface="+mn-ea"/>
              </a:rPr>
              <a:t>普罗米修斯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借鉴</a:t>
            </a:r>
            <a:r>
              <a:rPr lang="en-US" altLang="zh-CN">
                <a:sym typeface="+mn-ea"/>
              </a:rPr>
              <a:t> kudu </a:t>
            </a:r>
            <a:r>
              <a:rPr lang="zh-CN" altLang="en-US">
                <a:sym typeface="+mn-ea"/>
              </a:rPr>
              <a:t>的实现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指标名冗余，不易读，大量无用指标（理清指标的类型，从概念、作用、实现、性能方向重新定义</a:t>
            </a:r>
            <a:r>
              <a:rPr lang="zh-CN" altLang="en-US"/>
              <a:t>指标）</a:t>
            </a:r>
            <a:r>
              <a:rPr lang="en-US" altLang="zh-CN"/>
              <a:t> 2.</a:t>
            </a:r>
            <a:r>
              <a:rPr lang="zh-CN" altLang="en-US"/>
              <a:t>指标类型不符合规范，比如</a:t>
            </a:r>
            <a:r>
              <a:rPr lang="en-US" altLang="zh-CN"/>
              <a:t> counter </a:t>
            </a:r>
            <a:r>
              <a:rPr lang="zh-CN" altLang="en-US"/>
              <a:t>一类标准方案下单调递增的类型，包含了</a:t>
            </a:r>
            <a:r>
              <a:rPr lang="en-US" altLang="zh-CN"/>
              <a:t> set </a:t>
            </a:r>
            <a:r>
              <a:rPr lang="zh-CN" altLang="en-US"/>
              <a:t>方法</a:t>
            </a:r>
            <a:r>
              <a:rPr lang="en-US" altLang="zh-CN"/>
              <a:t> 3.</a:t>
            </a:r>
            <a:r>
              <a:rPr lang="zh-CN" altLang="en-US"/>
              <a:t>不在使用的指标不会释放，占用内存资源</a:t>
            </a:r>
            <a:r>
              <a:rPr lang="en-US" altLang="zh-CN"/>
              <a:t> 4.</a:t>
            </a:r>
            <a:r>
              <a:rPr lang="zh-CN" altLang="en-US"/>
              <a:t>性能问题</a:t>
            </a:r>
            <a:endParaRPr lang="en-US" altLang="zh-CN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节点的集群，</a:t>
            </a:r>
            <a:r>
              <a:rPr lang="en-US" altLang="zh-CN"/>
              <a:t>2 -&gt; 3</a:t>
            </a:r>
            <a:endParaRPr lang="en-US" altLang="zh-CN"/>
          </a:p>
          <a:p>
            <a:r>
              <a:rPr lang="zh-CN" altLang="en-US"/>
              <a:t>动态修改副本数：</a:t>
            </a:r>
            <a:r>
              <a:rPr lang="en-US" altLang="zh-CN"/>
              <a:t>1.</a:t>
            </a:r>
            <a:r>
              <a:rPr lang="zh-CN" altLang="en-US"/>
              <a:t>扩容集群，</a:t>
            </a:r>
            <a:r>
              <a:rPr lang="en-US" altLang="zh-CN"/>
              <a:t>2</a:t>
            </a:r>
            <a:r>
              <a:rPr lang="zh-CN" altLang="en-US"/>
              <a:t>节点</a:t>
            </a:r>
            <a:r>
              <a:rPr lang="en-US" altLang="zh-CN"/>
              <a:t>-&gt;3</a:t>
            </a:r>
            <a:r>
              <a:rPr lang="zh-CN" altLang="en-US"/>
              <a:t>节点</a:t>
            </a:r>
            <a:r>
              <a:rPr lang="en-US" altLang="zh-CN"/>
              <a:t>  2.</a:t>
            </a:r>
            <a:r>
              <a:rPr lang="zh-CN" altLang="en-US"/>
              <a:t>迁移场景，目标集群创建单副本表来进行复制数据，复制速度将会大大提升，等待迁移完成后修改副本数满足</a:t>
            </a:r>
            <a:r>
              <a:rPr lang="zh-CN" altLang="en-US"/>
              <a:t>可靠性</a:t>
            </a:r>
            <a:endParaRPr lang="zh-CN" altLang="en-US"/>
          </a:p>
          <a:p>
            <a:r>
              <a:rPr lang="zh-CN" altLang="en-US"/>
              <a:t>该操作最终实现为使用运维工具</a:t>
            </a:r>
            <a:r>
              <a:rPr lang="en-US" altLang="zh-CN"/>
              <a:t> pegasus_shell </a:t>
            </a:r>
            <a:r>
              <a:rPr lang="zh-CN" altLang="en-US"/>
              <a:t>来触发，原理简单陈述为修改元数据后，由</a:t>
            </a:r>
            <a:r>
              <a:rPr lang="en-US" altLang="zh-CN"/>
              <a:t> MetaServer </a:t>
            </a:r>
            <a:r>
              <a:rPr lang="zh-CN" altLang="en-US"/>
              <a:t>调度新增</a:t>
            </a:r>
            <a:r>
              <a:rPr lang="en-US" altLang="zh-CN"/>
              <a:t>/</a:t>
            </a:r>
            <a:r>
              <a:rPr lang="zh-CN" altLang="en-US"/>
              <a:t>减少副本的分配，</a:t>
            </a:r>
            <a:r>
              <a:rPr lang="en-US" altLang="zh-CN"/>
              <a:t>ReplicaServer </a:t>
            </a:r>
            <a:r>
              <a:rPr lang="zh-CN" altLang="en-US"/>
              <a:t>接收</a:t>
            </a:r>
            <a:r>
              <a:rPr lang="en-US" altLang="zh-CN"/>
              <a:t> MetaServer </a:t>
            </a:r>
            <a:r>
              <a:rPr lang="zh-CN" altLang="en-US"/>
              <a:t>补充</a:t>
            </a:r>
            <a:r>
              <a:rPr lang="en-US" altLang="zh-CN"/>
              <a:t>/inactive </a:t>
            </a:r>
            <a:r>
              <a:rPr lang="zh-CN" altLang="en-US"/>
              <a:t>分片</a:t>
            </a:r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之前的</a:t>
            </a:r>
            <a:r>
              <a:rPr lang="en-US" altLang="zh-CN"/>
              <a:t> batch </a:t>
            </a:r>
            <a:r>
              <a:rPr lang="zh-CN" altLang="en-US"/>
              <a:t>接口在客户端底层实际还是用</a:t>
            </a:r>
            <a:r>
              <a:rPr lang="en-US" altLang="zh-CN"/>
              <a:t> set/get </a:t>
            </a:r>
            <a:r>
              <a:rPr lang="zh-CN" altLang="en-US"/>
              <a:t>这类单独接口连续发送</a:t>
            </a:r>
            <a:r>
              <a:rPr lang="en-US" altLang="zh-CN"/>
              <a:t> RPC </a:t>
            </a:r>
            <a:r>
              <a:rPr lang="zh-CN" altLang="en-US"/>
              <a:t>来实现，优化逻辑是确定数据在</a:t>
            </a:r>
            <a:r>
              <a:rPr lang="en-US" altLang="zh-CN"/>
              <a:t> server </a:t>
            </a:r>
            <a:r>
              <a:rPr lang="zh-CN" altLang="en-US"/>
              <a:t>侧的</a:t>
            </a:r>
            <a:r>
              <a:rPr lang="en-US" altLang="zh-CN"/>
              <a:t> partition </a:t>
            </a:r>
            <a:r>
              <a:rPr lang="zh-CN" altLang="en-US"/>
              <a:t>后，打包数据发送</a:t>
            </a:r>
            <a:r>
              <a:rPr lang="en-US" altLang="zh-CN"/>
              <a:t> rpc </a:t>
            </a:r>
            <a:r>
              <a:rPr lang="zh-CN" altLang="en-US"/>
              <a:t>请求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内存</a:t>
            </a:r>
            <a:r>
              <a:rPr lang="zh-CN" altLang="en-US"/>
              <a:t>控制：</a:t>
            </a:r>
            <a:endParaRPr lang="zh-CN" altLang="en-US"/>
          </a:p>
          <a:p>
            <a:r>
              <a:rPr lang="en-US" altLang="zh-CN"/>
              <a:t>1. RocksDB </a:t>
            </a:r>
            <a:r>
              <a:rPr lang="zh-CN" altLang="en-US"/>
              <a:t>对内存的使用（</a:t>
            </a:r>
            <a:r>
              <a:rPr lang="en-US" altLang="zh-CN"/>
              <a:t>MemTables &amp; Filter Blocks </a:t>
            </a:r>
            <a:r>
              <a:rPr lang="zh-CN" altLang="en-US"/>
              <a:t>与分片数量和</a:t>
            </a:r>
            <a:r>
              <a:rPr lang="en-US" altLang="zh-CN"/>
              <a:t> max open file </a:t>
            </a:r>
            <a:r>
              <a:rPr lang="zh-CN" altLang="en-US"/>
              <a:t>成</a:t>
            </a:r>
            <a:r>
              <a:rPr lang="zh-CN" altLang="en-US"/>
              <a:t>正比）</a:t>
            </a:r>
            <a:r>
              <a:rPr lang="en-US" altLang="zh-CN"/>
              <a:t>// </a:t>
            </a:r>
            <a:r>
              <a:rPr lang="zh-CN" altLang="en-US"/>
              <a:t>更新</a:t>
            </a:r>
            <a:r>
              <a:rPr lang="en-US" altLang="zh-CN"/>
              <a:t> RcoksDB</a:t>
            </a:r>
            <a:endParaRPr lang="zh-CN" altLang="en-US"/>
          </a:p>
          <a:p>
            <a:r>
              <a:rPr lang="en-US" altLang="zh-CN"/>
              <a:t>2.rDSN </a:t>
            </a:r>
            <a:r>
              <a:rPr lang="zh-CN" altLang="en-US"/>
              <a:t>对内存的使用：预写日志</a:t>
            </a:r>
            <a:r>
              <a:rPr lang="en-US" altLang="zh-CN"/>
              <a:t> log </a:t>
            </a:r>
            <a:r>
              <a:rPr lang="zh-CN" altLang="en-US"/>
              <a:t>的块大小</a:t>
            </a:r>
            <a:r>
              <a:rPr lang="zh-CN" altLang="en-US"/>
              <a:t>可配置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>
                <a:sym typeface="+mn-ea"/>
              </a:rPr>
              <a:t>新增</a:t>
            </a:r>
            <a:r>
              <a:rPr lang="en-US" altLang="zh-CN">
                <a:sym typeface="+mn-ea"/>
              </a:rPr>
              <a:t> jemalloc </a:t>
            </a:r>
            <a:r>
              <a:rPr lang="zh-CN" altLang="en-US">
                <a:sym typeface="+mn-ea"/>
              </a:rPr>
              <a:t>的支持，丰富可配置的参数</a:t>
            </a:r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加快</a:t>
            </a:r>
            <a:r>
              <a:rPr lang="en-US" altLang="zh-CN"/>
              <a:t> jemalloc/tcmalloc </a:t>
            </a:r>
            <a:r>
              <a:rPr lang="zh-CN" altLang="en-US"/>
              <a:t>的内存回收速度：独立专门的线程来进行</a:t>
            </a:r>
            <a:r>
              <a:rPr lang="en-US" altLang="zh-CN"/>
              <a:t> gc</a:t>
            </a:r>
            <a:r>
              <a:rPr lang="zh-CN" altLang="en-US"/>
              <a:t>，改善线程尾延迟，改善内存分配不频繁时的内存</a:t>
            </a:r>
            <a:r>
              <a:rPr lang="zh-CN" altLang="en-US"/>
              <a:t>归还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下定义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paxos </a:t>
            </a:r>
            <a:r>
              <a:rPr lang="zh-CN" altLang="en-US"/>
              <a:t>算法，早于</a:t>
            </a:r>
            <a:r>
              <a:rPr lang="en-US" altLang="zh-CN"/>
              <a:t> raft </a:t>
            </a:r>
            <a:r>
              <a:rPr lang="zh-CN" altLang="en-US"/>
              <a:t>出现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分布式业界通用的实例扩容的表现也非常好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redis </a:t>
            </a:r>
            <a:r>
              <a:rPr lang="zh-CN" altLang="en-US"/>
              <a:t>接口</a:t>
            </a:r>
            <a:r>
              <a:rPr lang="en-US" altLang="zh-CN"/>
              <a:t>  </a:t>
            </a:r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kumimoji="1" lang="zh-CN" altLang="en-US" dirty="0">
                <a:sym typeface="+mn-ea"/>
              </a:rPr>
              <a:t>MetaServer</a:t>
            </a:r>
            <a:r>
              <a:rPr kumimoji="1" lang="en-US" altLang="zh-CN" dirty="0">
                <a:sym typeface="+mn-ea"/>
              </a:rPr>
              <a:t>  </a:t>
            </a:r>
            <a:r>
              <a:rPr kumimoji="1" lang="zh-CN" altLang="en-US" dirty="0">
                <a:sym typeface="+mn-ea"/>
              </a:rPr>
              <a:t>一主多备</a:t>
            </a:r>
            <a:endParaRPr kumimoji="1" lang="zh-CN" altLang="en-US" dirty="0">
              <a:sym typeface="+mn-ea"/>
            </a:endParaRPr>
          </a:p>
          <a:p>
            <a:endParaRPr lang="zh-CN" altLang="en-US"/>
          </a:p>
          <a:p>
            <a:r>
              <a:rPr lang="en-US" altLang="zh-CN"/>
              <a:t>table </a:t>
            </a:r>
            <a:r>
              <a:rPr lang="zh-CN" altLang="en-US"/>
              <a:t>的概念可以由右图来呈现（</a:t>
            </a:r>
            <a:r>
              <a:rPr lang="en-US" altLang="zh-CN"/>
              <a:t>4</a:t>
            </a:r>
            <a:r>
              <a:rPr lang="zh-CN" altLang="en-US"/>
              <a:t>分片的表），</a:t>
            </a:r>
            <a:r>
              <a:rPr kumimoji="1" lang="zh-CN" altLang="en-US" dirty="0">
                <a:sym typeface="+mn-ea"/>
              </a:rPr>
              <a:t>每一个</a:t>
            </a:r>
            <a:r>
              <a:rPr kumimoji="1" lang="en-US" altLang="zh-CN" dirty="0">
                <a:sym typeface="+mn-ea"/>
              </a:rPr>
              <a:t> paritition </a:t>
            </a:r>
            <a:r>
              <a:rPr kumimoji="1" lang="zh-CN" altLang="en-US" dirty="0">
                <a:sym typeface="+mn-ea"/>
              </a:rPr>
              <a:t>的数据集叫</a:t>
            </a:r>
            <a:r>
              <a:rPr kumimoji="1" lang="en-US" altLang="zh-CN" dirty="0">
                <a:sym typeface="+mn-ea"/>
              </a:rPr>
              <a:t> replica</a:t>
            </a:r>
            <a:r>
              <a:rPr kumimoji="1" lang="zh-CN" altLang="en-US" dirty="0">
                <a:sym typeface="+mn-ea"/>
              </a:rPr>
              <a:t>（分片），图中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的表现为</a:t>
            </a:r>
            <a:r>
              <a:rPr kumimoji="1" lang="en-US" altLang="zh-CN" dirty="0">
                <a:sym typeface="+mn-ea"/>
              </a:rPr>
              <a:t> primary &amp; secondary</a:t>
            </a:r>
            <a:r>
              <a:rPr kumimoji="1" lang="zh-CN" altLang="en-US" dirty="0">
                <a:sym typeface="+mn-ea"/>
              </a:rPr>
              <a:t>，</a:t>
            </a:r>
            <a:r>
              <a:rPr kumimoji="1" lang="en-US" altLang="zh-CN" dirty="0">
                <a:sym typeface="+mn-ea"/>
              </a:rPr>
              <a:t>pegasus </a:t>
            </a:r>
            <a:r>
              <a:rPr kumimoji="1" lang="zh-CN" altLang="en-US" dirty="0">
                <a:sym typeface="+mn-ea"/>
              </a:rPr>
              <a:t>默认规定仅由</a:t>
            </a:r>
            <a:r>
              <a:rPr kumimoji="1" lang="en-US" altLang="zh-CN" dirty="0">
                <a:sym typeface="+mn-ea"/>
              </a:rPr>
              <a:t> primary </a:t>
            </a:r>
            <a:r>
              <a:rPr kumimoji="1" lang="zh-CN" altLang="en-US" dirty="0">
                <a:sym typeface="+mn-ea"/>
              </a:rPr>
              <a:t>对访问提供读写服务</a:t>
            </a:r>
            <a:endParaRPr kumimoji="1" lang="zh-CN" altLang="en-US" dirty="0"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kumimoji="1" lang="zh-CN" altLang="en-US" dirty="0">
                <a:sym typeface="+mn-ea"/>
              </a:rPr>
              <a:t>接口简洁：对用户提供最简单的接口，将寻址和容错等细节封装在内部</a:t>
            </a:r>
            <a:endParaRPr kumimoji="1" lang="zh-CN" altLang="en-US" dirty="0">
              <a:sym typeface="+mn-ea"/>
            </a:endParaRPr>
          </a:p>
          <a:p>
            <a:endParaRPr kumimoji="1" lang="zh-CN" altLang="en-US" dirty="0">
              <a:sym typeface="+mn-ea"/>
            </a:endParaRPr>
          </a:p>
          <a:p>
            <a:r>
              <a:rPr kumimoji="1" lang="zh-CN" altLang="en-US" dirty="0">
                <a:sym typeface="+mn-ea"/>
              </a:rPr>
              <a:t>配置简单：用户只需通过配置文件指定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MetaServer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地址列表，就可以访问集群，类似于</a:t>
            </a:r>
            <a:r>
              <a:rPr kumimoji="1" lang="en-US" altLang="zh-CN" dirty="0">
                <a:sym typeface="+mn-ea"/>
              </a:rPr>
              <a:t> ZK</a:t>
            </a:r>
            <a:r>
              <a:rPr kumimoji="1" lang="zh-CN" altLang="en-US" dirty="0">
                <a:sym typeface="+mn-ea"/>
              </a:rPr>
              <a:t>、</a:t>
            </a:r>
            <a:r>
              <a:rPr kumimoji="1" lang="en-US" altLang="zh-CN" dirty="0">
                <a:sym typeface="+mn-ea"/>
              </a:rPr>
              <a:t>hdfs</a:t>
            </a:r>
            <a:endParaRPr kumimoji="1" lang="en-US" altLang="zh-CN" dirty="0">
              <a:sym typeface="+mn-ea"/>
            </a:endParaRPr>
          </a:p>
          <a:p>
            <a:endParaRPr kumimoji="1" lang="en-US" altLang="zh-CN" dirty="0">
              <a:sym typeface="+mn-ea"/>
            </a:endParaRPr>
          </a:p>
          <a:p>
            <a:r>
              <a:rPr kumimoji="1" lang="en-US" altLang="zh-CN" dirty="0">
                <a:sym typeface="+mn-ea"/>
              </a:rPr>
              <a:t>MetaServer </a:t>
            </a:r>
            <a:r>
              <a:rPr kumimoji="1" lang="zh-CN" altLang="en-US" dirty="0">
                <a:sym typeface="+mn-ea"/>
              </a:rPr>
              <a:t>所有的状态都会持久化到</a:t>
            </a:r>
            <a:r>
              <a:rPr kumimoji="1" lang="en-US" altLang="zh-CN" dirty="0">
                <a:sym typeface="+mn-ea"/>
              </a:rPr>
              <a:t> ZK</a:t>
            </a:r>
            <a:r>
              <a:rPr kumimoji="1" lang="zh-CN" altLang="en-US" dirty="0">
                <a:sym typeface="+mn-ea"/>
              </a:rPr>
              <a:t>上</a:t>
            </a:r>
            <a:endParaRPr kumimoji="1" lang="zh-CN" altLang="en-US" dirty="0">
              <a:sym typeface="+mn-ea"/>
            </a:endParaRPr>
          </a:p>
          <a:p>
            <a:endParaRPr kumimoji="1" lang="zh-CN" altLang="en-US" dirty="0">
              <a:sym typeface="+mn-ea"/>
            </a:endParaRPr>
          </a:p>
          <a:p>
            <a:pPr indent="0">
              <a:lnSpc>
                <a:spcPct val="120000"/>
              </a:lnSpc>
              <a:buNone/>
            </a:pPr>
            <a:r>
              <a:rPr kumimoji="1" lang="zh-CN" altLang="en-US" dirty="0">
                <a:sym typeface="+mn-ea"/>
              </a:rPr>
              <a:t>同时</a:t>
            </a:r>
            <a:r>
              <a:rPr kumimoji="1" lang="en-US" altLang="zh-CN" dirty="0">
                <a:sym typeface="+mn-ea"/>
              </a:rPr>
              <a:t> MetaServer </a:t>
            </a:r>
            <a:r>
              <a:rPr kumimoji="1" lang="zh-CN" altLang="en-US" dirty="0">
                <a:sym typeface="+mn-ea"/>
              </a:rPr>
              <a:t>通过</a:t>
            </a:r>
            <a:r>
              <a:rPr kumimoji="1" lang="en-US" altLang="zh-CN" dirty="0">
                <a:sym typeface="+mn-ea"/>
              </a:rPr>
              <a:t> ZK</a:t>
            </a:r>
            <a:r>
              <a:rPr kumimoji="1" lang="zh-CN" altLang="en-US" dirty="0">
                <a:sym typeface="+mn-ea"/>
              </a:rPr>
              <a:t>进行选主，当</a:t>
            </a:r>
            <a:r>
              <a:rPr kumimoji="1" lang="en-US" altLang="zh-CN" dirty="0">
                <a:sym typeface="+mn-ea"/>
              </a:rPr>
              <a:t> leader </a:t>
            </a:r>
            <a:r>
              <a:rPr kumimoji="1" lang="zh-CN" altLang="en-US" dirty="0">
                <a:sym typeface="+mn-ea"/>
              </a:rPr>
              <a:t>故障后，另一台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backup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立即抢到锁，然后从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Zookeeper</a:t>
            </a:r>
            <a:r>
              <a:rPr kumimoji="1" lang="en-US" altLang="zh-CN" dirty="0">
                <a:sym typeface="+mn-ea"/>
              </a:rPr>
              <a:t> </a:t>
            </a:r>
            <a:r>
              <a:rPr kumimoji="1" lang="zh-CN" altLang="en-US" dirty="0">
                <a:sym typeface="+mn-ea"/>
              </a:rPr>
              <a:t>上恢复状态，成为新的</a:t>
            </a:r>
            <a:r>
              <a:rPr kumimoji="1" lang="en-US" altLang="zh-CN" dirty="0">
                <a:sym typeface="+mn-ea"/>
              </a:rPr>
              <a:t> leader</a:t>
            </a:r>
            <a:endParaRPr kumimoji="1" lang="en-US" altLang="zh-CN" dirty="0">
              <a:sym typeface="+mn-ea"/>
            </a:endParaRPr>
          </a:p>
          <a:p>
            <a:endParaRPr kumimoji="1" lang="zh-CN" altLang="en-US" dirty="0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Facebook，</a:t>
            </a:r>
            <a:r>
              <a:rPr lang="en-US" altLang="zh-CN"/>
              <a:t>SQLite </a:t>
            </a:r>
            <a:endParaRPr lang="zh-CN" altLang="en-US"/>
          </a:p>
          <a:p>
            <a:endParaRPr lang="zh-CN" altLang="en-US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overlap</a:t>
            </a: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SST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：Sorted Sequence Table，内部无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 overlap</a:t>
            </a: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L0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：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SST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之间可以有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 overlap</a:t>
            </a: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L1~Ln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：各层内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SST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有序排列，无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 overlap</a:t>
            </a: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L0~Ln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：各层间有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 overlap</a:t>
            </a:r>
            <a:endParaRPr kumimoji="0" 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endParaRPr lang="zh-CN" altLang="en-US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immutable 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不可变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的</a:t>
            </a:r>
            <a:endParaRPr lang="zh-CN" altLang="en-US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endParaRPr lang="zh-CN" altLang="en-US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endParaRPr lang="zh-CN" altLang="en-US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右图展示了一行数据的路由过程：</a:t>
            </a:r>
            <a:endParaRPr lang="zh-CN" altLang="en-US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首先通过用户自定义的</a:t>
            </a:r>
            <a:r>
              <a:rPr lang="en-US" altLang="zh-CN">
                <a:sym typeface="+mn-ea"/>
              </a:rPr>
              <a:t> hashkey </a:t>
            </a:r>
            <a:r>
              <a:rPr lang="zh-CN" altLang="en-US">
                <a:sym typeface="+mn-ea"/>
              </a:rPr>
              <a:t>计算出他所属的</a:t>
            </a:r>
            <a:r>
              <a:rPr lang="en-US" altLang="zh-CN">
                <a:sym typeface="+mn-ea"/>
              </a:rPr>
              <a:t> partition </a:t>
            </a:r>
            <a:r>
              <a:rPr lang="zh-CN" altLang="en-US">
                <a:sym typeface="+mn-ea"/>
              </a:rPr>
              <a:t>的</a:t>
            </a:r>
            <a:r>
              <a:rPr lang="en-US" altLang="zh-CN">
                <a:sym typeface="+mn-ea"/>
              </a:rPr>
              <a:t> id</a:t>
            </a:r>
            <a:r>
              <a:rPr lang="zh-CN" altLang="en-US">
                <a:sym typeface="+mn-ea"/>
              </a:rPr>
              <a:t>，拿到</a:t>
            </a:r>
            <a:r>
              <a:rPr lang="en-US" altLang="zh-CN">
                <a:sym typeface="+mn-ea"/>
              </a:rPr>
              <a:t>partition id </a:t>
            </a:r>
            <a:r>
              <a:rPr lang="zh-CN" altLang="en-US">
                <a:sym typeface="+mn-ea"/>
              </a:rPr>
              <a:t>之后通过路由表，确定读写这行数据应该与哪台</a:t>
            </a:r>
            <a:r>
              <a:rPr lang="en-US" altLang="zh-CN">
                <a:sym typeface="+mn-ea"/>
              </a:rPr>
              <a:t> replica</a:t>
            </a:r>
            <a:r>
              <a:rPr lang="en-US" altLang="zh-CN">
                <a:sym typeface="+mn-ea"/>
              </a:rPr>
              <a:t>Server</a:t>
            </a:r>
            <a:r>
              <a:rPr lang="zh-CN" altLang="en-US">
                <a:sym typeface="+mn-ea"/>
              </a:rPr>
              <a:t>交互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同时，两级</a:t>
            </a:r>
            <a:r>
              <a:rPr lang="en-US" altLang="zh-CN"/>
              <a:t> key </a:t>
            </a:r>
            <a:r>
              <a:rPr lang="zh-CN" altLang="en-US"/>
              <a:t>的数据模型还可以用于模拟数据结构使用，比如</a:t>
            </a:r>
            <a:r>
              <a:rPr lang="en-US" altLang="zh-CN"/>
              <a:t> map </a:t>
            </a:r>
            <a:r>
              <a:rPr lang="zh-CN" altLang="en-US"/>
              <a:t>等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数据操作类的用户接口，按照</a:t>
            </a:r>
            <a:r>
              <a:rPr lang="en-US" altLang="zh-CN"/>
              <a:t> haskkey &amp; sortkey </a:t>
            </a:r>
            <a:r>
              <a:rPr lang="zh-CN" altLang="en-US"/>
              <a:t>的数量以及操作类型做了</a:t>
            </a:r>
            <a:r>
              <a:rPr lang="zh-CN" altLang="en-US"/>
              <a:t>简单分类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拿</a:t>
            </a:r>
            <a:r>
              <a:rPr lang="en-US" altLang="zh-CN">
                <a:sym typeface="+mn-ea"/>
              </a:rPr>
              <a:t> get </a:t>
            </a:r>
            <a:r>
              <a:rPr lang="zh-CN" altLang="en-US">
                <a:sym typeface="+mn-ea"/>
              </a:rPr>
              <a:t>类请求举例，当指定获取</a:t>
            </a:r>
            <a:r>
              <a:rPr lang="en-US" altLang="zh-CN">
                <a:sym typeface="+mn-ea"/>
              </a:rPr>
              <a:t> 1 </a:t>
            </a:r>
            <a:r>
              <a:rPr lang="zh-CN" altLang="en-US">
                <a:sym typeface="+mn-ea"/>
              </a:rPr>
              <a:t>个</a:t>
            </a:r>
            <a:r>
              <a:rPr lang="en-US" altLang="zh-CN">
                <a:sym typeface="+mn-ea"/>
              </a:rPr>
              <a:t> hashkey </a:t>
            </a:r>
            <a:r>
              <a:rPr lang="zh-CN" altLang="en-US">
                <a:sym typeface="+mn-ea"/>
              </a:rPr>
              <a:t>和</a:t>
            </a:r>
            <a:r>
              <a:rPr lang="en-US" altLang="zh-CN">
                <a:sym typeface="+mn-ea"/>
              </a:rPr>
              <a:t> 1 </a:t>
            </a:r>
            <a:r>
              <a:rPr lang="zh-CN" altLang="en-US">
                <a:sym typeface="+mn-ea"/>
              </a:rPr>
              <a:t>个</a:t>
            </a:r>
            <a:r>
              <a:rPr lang="en-US" altLang="zh-CN">
                <a:sym typeface="+mn-ea"/>
              </a:rPr>
              <a:t> sortkey </a:t>
            </a:r>
            <a:r>
              <a:rPr lang="zh-CN" altLang="en-US">
                <a:sym typeface="+mn-ea"/>
              </a:rPr>
              <a:t>时，接口是</a:t>
            </a:r>
            <a:r>
              <a:rPr lang="en-US" altLang="zh-CN">
                <a:sym typeface="+mn-ea"/>
              </a:rPr>
              <a:t> get</a:t>
            </a:r>
            <a:r>
              <a:rPr lang="zh-CN" altLang="en-US">
                <a:sym typeface="+mn-ea"/>
              </a:rPr>
              <a:t>；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当指定获取</a:t>
            </a:r>
            <a:r>
              <a:rPr lang="en-US" altLang="zh-CN">
                <a:sym typeface="+mn-ea"/>
              </a:rPr>
              <a:t> 1 </a:t>
            </a:r>
            <a:r>
              <a:rPr lang="zh-CN" altLang="en-US">
                <a:sym typeface="+mn-ea"/>
              </a:rPr>
              <a:t>个</a:t>
            </a:r>
            <a:r>
              <a:rPr lang="en-US" altLang="zh-CN">
                <a:sym typeface="+mn-ea"/>
              </a:rPr>
              <a:t> hashkey </a:t>
            </a:r>
            <a:r>
              <a:rPr lang="zh-CN" altLang="en-US">
                <a:sym typeface="+mn-ea"/>
              </a:rPr>
              <a:t>和多个</a:t>
            </a:r>
            <a:r>
              <a:rPr lang="en-US" altLang="zh-CN">
                <a:sym typeface="+mn-ea"/>
              </a:rPr>
              <a:t> sortkey </a:t>
            </a:r>
            <a:r>
              <a:rPr lang="zh-CN" altLang="en-US">
                <a:sym typeface="+mn-ea"/>
              </a:rPr>
              <a:t>时，接口是</a:t>
            </a:r>
            <a:r>
              <a:rPr lang="en-US" altLang="zh-CN">
                <a:sym typeface="+mn-ea"/>
              </a:rPr>
              <a:t> multiGet</a:t>
            </a:r>
            <a:r>
              <a:rPr lang="zh-CN" altLang="en-US">
                <a:sym typeface="+mn-ea"/>
              </a:rPr>
              <a:t>；（这里还有一组特殊的范围数值获取，也可以使用该</a:t>
            </a:r>
            <a:r>
              <a:rPr lang="zh-CN" altLang="en-US">
                <a:sym typeface="+mn-ea"/>
              </a:rPr>
              <a:t>接口）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当指定获取</a:t>
            </a:r>
            <a:r>
              <a:rPr lang="en-US" altLang="zh-CN">
                <a:sym typeface="+mn-ea"/>
              </a:rPr>
              <a:t> N </a:t>
            </a:r>
            <a:r>
              <a:rPr lang="zh-CN" altLang="en-US">
                <a:sym typeface="+mn-ea"/>
              </a:rPr>
              <a:t>组</a:t>
            </a:r>
            <a:r>
              <a:rPr lang="en-US" altLang="zh-CN">
                <a:sym typeface="+mn-ea"/>
              </a:rPr>
              <a:t> key-value </a:t>
            </a:r>
            <a:r>
              <a:rPr lang="zh-CN" altLang="en-US">
                <a:sym typeface="+mn-ea"/>
              </a:rPr>
              <a:t>数据时（他们的</a:t>
            </a:r>
            <a:r>
              <a:rPr lang="en-US" altLang="zh-CN">
                <a:sym typeface="+mn-ea"/>
              </a:rPr>
              <a:t> hashkey </a:t>
            </a:r>
            <a:r>
              <a:rPr lang="zh-CN" altLang="en-US">
                <a:sym typeface="+mn-ea"/>
              </a:rPr>
              <a:t>可以不相同），接口是</a:t>
            </a:r>
            <a:r>
              <a:rPr lang="en-US" altLang="zh-CN">
                <a:sym typeface="+mn-ea"/>
              </a:rPr>
              <a:t> batch</a:t>
            </a:r>
            <a:r>
              <a:rPr lang="en-US" altLang="zh-CN">
                <a:sym typeface="+mn-ea"/>
              </a:rPr>
              <a:t>Get</a:t>
            </a:r>
            <a:endParaRPr lang="en-US" altLang="zh-CN">
              <a:sym typeface="+mn-ea"/>
            </a:endParaRPr>
          </a:p>
          <a:p>
            <a:r>
              <a:rPr lang="zh-CN" altLang="en-US">
                <a:sym typeface="+mn-ea"/>
              </a:rPr>
              <a:t>当指定获取</a:t>
            </a:r>
            <a:r>
              <a:rPr lang="en-US" altLang="zh-CN">
                <a:sym typeface="+mn-ea"/>
              </a:rPr>
              <a:t> N </a:t>
            </a:r>
            <a:r>
              <a:rPr lang="zh-CN" altLang="en-US">
                <a:sym typeface="+mn-ea"/>
              </a:rPr>
              <a:t>组</a:t>
            </a:r>
            <a:r>
              <a:rPr lang="en-US" altLang="zh-CN">
                <a:sym typeface="+mn-ea"/>
              </a:rPr>
              <a:t> key-value </a:t>
            </a:r>
            <a:r>
              <a:rPr lang="zh-CN" altLang="en-US">
                <a:sym typeface="+mn-ea"/>
              </a:rPr>
              <a:t>数据时（他们的</a:t>
            </a:r>
            <a:r>
              <a:rPr lang="en-US" altLang="zh-CN">
                <a:sym typeface="+mn-ea"/>
              </a:rPr>
              <a:t> hashkey </a:t>
            </a:r>
            <a:r>
              <a:rPr lang="zh-CN" altLang="en-US">
                <a:sym typeface="+mn-ea"/>
              </a:rPr>
              <a:t>可以有相同的），接口是</a:t>
            </a:r>
            <a:r>
              <a:rPr lang="en-US" altLang="zh-CN">
                <a:sym typeface="+mn-ea"/>
              </a:rPr>
              <a:t> batch</a:t>
            </a:r>
            <a:r>
              <a:rPr lang="en-US" altLang="zh-CN">
                <a:sym typeface="+mn-ea"/>
              </a:rPr>
              <a:t>MultiGet</a:t>
            </a:r>
            <a:endParaRPr lang="en-US" altLang="zh-CN">
              <a:sym typeface="+mn-ea"/>
            </a:endParaRPr>
          </a:p>
          <a:p>
            <a:endParaRPr lang="zh-CN" altLang="en-US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可以保证原子性的，这可以丰富用户的应用场景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9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tags" Target="../tags/tag11.xm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2.xml"/><Relationship Id="rId7" Type="http://schemas.openxmlformats.org/officeDocument/2006/relationships/image" Target="../media/image10.png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9" Type="http://schemas.openxmlformats.org/officeDocument/2006/relationships/tags" Target="../tags/tag29.xml"/><Relationship Id="rId18" Type="http://schemas.openxmlformats.org/officeDocument/2006/relationships/image" Target="../media/image7.png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image" Target="../media/image6.png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image" Target="../media/image2.png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 smtClean="0"/>
              <a:t>单击此处编辑</a:t>
            </a:r>
            <a:br>
              <a:rPr lang="zh-CN" altLang="en-US" smtClean="0"/>
            </a:br>
            <a:r>
              <a:rPr lang="zh-CN" altLang="en-US" smtClean="0"/>
              <a:t>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5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9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6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7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8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2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3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  <a:endPara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12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13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16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1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</a:t>
            </a:r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添加讲师联系</a:t>
            </a:r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8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文本框 25"/>
          <p:cNvSpPr txBox="1"/>
          <p:nvPr userDrawn="1">
            <p:custDataLst>
              <p:tags r:id="rId9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0" Type="http://schemas.openxmlformats.org/officeDocument/2006/relationships/notesSlide" Target="../notesSlides/notesSlide30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Apache Pegasus</a:t>
            </a:r>
            <a:b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在神策数据的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应用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李国豪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神策数据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/ Apache Pegasus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用户接口（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内容占位符 3" descr="part1-user_interface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39850" y="1348740"/>
            <a:ext cx="9512300" cy="35737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39850" y="5215890"/>
            <a:ext cx="6581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黑体" charset="0"/>
                <a:ea typeface="黑体" charset="0"/>
                <a:cs typeface="黑体" charset="0"/>
              </a:rPr>
              <a:t>支持语言：</a:t>
            </a:r>
            <a:r>
              <a:rPr lang="en-US" altLang="zh-CN">
                <a:latin typeface="黑体" charset="0"/>
                <a:ea typeface="黑体" charset="0"/>
                <a:cs typeface="黑体" charset="0"/>
              </a:rPr>
              <a:t>Java, C++, Go, Python, Node-js, Scala</a:t>
            </a:r>
            <a:endParaRPr lang="zh-CN" altLang="en-US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295973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版本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迭代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898015" y="3572510"/>
            <a:ext cx="8951595" cy="0"/>
          </a:xfrm>
          <a:prstGeom prst="straightConnector1">
            <a:avLst/>
          </a:prstGeom>
          <a:ln w="31750" cap="rnd">
            <a:solidFill>
              <a:schemeClr val="accent6"/>
            </a:solidFill>
            <a:prstDash val="sysDot"/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1837055" y="3505835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9246235" y="3505835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639685" y="3505835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909945" y="3505835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395470" y="3505835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2942590" y="3581400"/>
            <a:ext cx="7748270" cy="0"/>
          </a:xfrm>
          <a:prstGeom prst="line">
            <a:avLst/>
          </a:prstGeom>
          <a:ln w="31750" cap="rnd">
            <a:solidFill>
              <a:schemeClr val="accent6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1898015" y="3029585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2942590" y="3587115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4456430" y="3066415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5971540" y="3580765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7700645" y="3058160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405255" y="2267585"/>
            <a:ext cx="986155" cy="725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v1.7</a:t>
            </a:r>
            <a:endParaRPr lang="en-US" altLang="zh-CN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2018.3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Xiaomi</a:t>
            </a:r>
            <a:endParaRPr lang="en-US" altLang="zh-CN" sz="1400">
              <a:latin typeface="黑体" charset="0"/>
              <a:ea typeface="黑体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99055" y="4215130"/>
            <a:ext cx="1341120" cy="779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v1.12</a:t>
            </a:r>
            <a:endParaRPr lang="en-US" altLang="zh-CN" sz="2000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2019.11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SensorsData</a:t>
            </a:r>
            <a:endParaRPr lang="en-US" altLang="zh-CN" sz="1400">
              <a:latin typeface="黑体" charset="0"/>
              <a:ea typeface="黑体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880995" y="3500120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2" name="直接连接符 21"/>
          <p:cNvCxnSpPr/>
          <p:nvPr/>
        </p:nvCxnSpPr>
        <p:spPr>
          <a:xfrm flipV="1">
            <a:off x="9307830" y="3582670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3718560" y="1801495"/>
            <a:ext cx="1845310" cy="931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v2.0</a:t>
            </a:r>
            <a:endParaRPr lang="en-US" altLang="zh-CN" sz="2000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2020.6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Backup Request, Duplication</a:t>
            </a:r>
            <a:endParaRPr lang="en-US" altLang="zh-CN" sz="1400">
              <a:latin typeface="黑体" charset="0"/>
              <a:ea typeface="黑体" charset="0"/>
            </a:endParaRPr>
          </a:p>
          <a:p>
            <a:endParaRPr lang="en-US" altLang="zh-CN" sz="1400">
              <a:latin typeface="黑体" charset="0"/>
              <a:ea typeface="黑体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433820" y="1801495"/>
            <a:ext cx="1845310" cy="931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v2.2</a:t>
            </a:r>
            <a:endParaRPr lang="en-US" altLang="zh-CN" sz="2000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2021.6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动态配置修改,</a:t>
            </a:r>
            <a:endParaRPr lang="en-US" altLang="zh-CN" sz="14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热点 key 检测,</a:t>
            </a:r>
            <a:endParaRPr lang="en-US" altLang="zh-CN" sz="14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hdfs 备份数据,</a:t>
            </a:r>
            <a:endParaRPr lang="en-US" altLang="zh-CN" sz="14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磁盘数据迁移</a:t>
            </a:r>
            <a:endParaRPr lang="en-US" altLang="zh-CN" sz="1400">
              <a:latin typeface="黑体" charset="0"/>
              <a:ea typeface="黑体" charset="0"/>
            </a:endParaRPr>
          </a:p>
          <a:p>
            <a:endParaRPr lang="en-US" altLang="zh-CN" sz="1400">
              <a:latin typeface="黑体" charset="0"/>
              <a:ea typeface="黑体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783320" y="4152265"/>
            <a:ext cx="1845310" cy="931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v2.3</a:t>
            </a:r>
            <a:endParaRPr lang="en-US" altLang="zh-CN" sz="2000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2021.11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Partition </a:t>
            </a:r>
            <a:r>
              <a:rPr lang="en-US" altLang="zh-CN" sz="1400">
                <a:latin typeface="黑体" charset="0"/>
                <a:ea typeface="黑体" charset="0"/>
              </a:rPr>
              <a:t>Split,</a:t>
            </a:r>
            <a:endParaRPr lang="en-US" altLang="zh-CN" sz="14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集群负载均衡优化</a:t>
            </a:r>
            <a:endParaRPr lang="en-US" altLang="zh-CN" sz="1400">
              <a:latin typeface="黑体" charset="0"/>
              <a:ea typeface="黑体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846310" y="2060575"/>
            <a:ext cx="1246505" cy="931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v2.4</a:t>
            </a:r>
            <a:endParaRPr lang="en-US" altLang="zh-CN" sz="2000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2022.10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zh-CN" altLang="en-US" sz="1400">
                <a:latin typeface="黑体" charset="0"/>
                <a:ea typeface="黑体" charset="0"/>
              </a:rPr>
              <a:t>多平台</a:t>
            </a:r>
            <a:r>
              <a:rPr lang="zh-CN" altLang="en-US" sz="1400">
                <a:latin typeface="黑体" charset="0"/>
                <a:ea typeface="黑体" charset="0"/>
              </a:rPr>
              <a:t>支持</a:t>
            </a:r>
            <a:endParaRPr lang="zh-CN" altLang="en-US" sz="1400">
              <a:latin typeface="黑体" charset="0"/>
              <a:ea typeface="黑体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0584180" y="3505835"/>
            <a:ext cx="122555" cy="13271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10628630" y="3069590"/>
            <a:ext cx="0" cy="5060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347970" y="4159250"/>
            <a:ext cx="1246505" cy="931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黑体" charset="0"/>
                <a:ea typeface="黑体" charset="0"/>
              </a:rPr>
              <a:t>v2.1</a:t>
            </a:r>
            <a:endParaRPr lang="en-US" altLang="zh-CN" sz="2000" b="1">
              <a:latin typeface="黑体" charset="0"/>
              <a:ea typeface="黑体" charset="0"/>
            </a:endParaRPr>
          </a:p>
          <a:p>
            <a:r>
              <a:rPr lang="en-US" altLang="zh-CN" sz="1200">
                <a:latin typeface="黑体" charset="0"/>
                <a:ea typeface="黑体" charset="0"/>
              </a:rPr>
              <a:t>2020.12</a:t>
            </a:r>
            <a:endParaRPr lang="en-US" altLang="zh-CN" sz="1200">
              <a:latin typeface="黑体" charset="0"/>
              <a:ea typeface="黑体" charset="0"/>
            </a:endParaRPr>
          </a:p>
          <a:p>
            <a:r>
              <a:rPr lang="en-US" altLang="zh-CN" sz="1400">
                <a:latin typeface="黑体" charset="0"/>
                <a:ea typeface="黑体" charset="0"/>
              </a:rPr>
              <a:t>bulk load</a:t>
            </a:r>
            <a:endParaRPr lang="en-US" altLang="zh-CN" sz="1400">
              <a:latin typeface="黑体" charset="0"/>
              <a:ea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性能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表现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69530" y="2868930"/>
            <a:ext cx="5030470" cy="1458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Framework: YCSB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Server: DDR4 16G * 8, 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lvl="1"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1400">
                <a:latin typeface="黑体" charset="0"/>
                <a:ea typeface="黑体" charset="0"/>
                <a:cs typeface="黑体" charset="0"/>
              </a:rPr>
              <a:t>      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Intel Silver4210*2</a:t>
            </a:r>
            <a:r>
              <a:rPr lang="en-US" altLang="zh-CN" sz="1400"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2.20Ghz/3.20Ghz, 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lvl="1"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1400">
                <a:latin typeface="黑体" charset="0"/>
                <a:ea typeface="黑体" charset="0"/>
                <a:cs typeface="黑体" charset="0"/>
              </a:rPr>
              <a:t>      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SSD 480G * 8 SATA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OS: Centos7 5.4.54-2.0.4.std7c.el7.x86_64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Cluster: 3 * Meta Server + 5 * Replica Server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YCSB Client: 3 * ClientNode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Request Size: 1KB (set/get)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007745" y="1543050"/>
          <a:ext cx="6661785" cy="29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055"/>
                <a:gridCol w="1612265"/>
                <a:gridCol w="457835"/>
                <a:gridCol w="671195"/>
                <a:gridCol w="570230"/>
                <a:gridCol w="599440"/>
                <a:gridCol w="610870"/>
                <a:gridCol w="601345"/>
                <a:gridCol w="590550"/>
              </a:tblGrid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Case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client and thread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R:W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R-QPS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R-Avg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R-P99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W-QPS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W-Avg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W-P99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Write Only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15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0:1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-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-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-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56,953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787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1,786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Read Only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50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1:0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360,642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413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984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-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-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-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Read Write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30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1:1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62,572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464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5,274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62,561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985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3,764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Read Write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15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1:3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16,844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372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3,980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50,527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762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1,551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Read Write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15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1:30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1,861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381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3,557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55,816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790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1,688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Read Write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30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3:1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140,484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351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3,277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46,822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856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2,044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Read Write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 clients * 50 threads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30:1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336,106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419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1,221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11,203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763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>
                          <a:latin typeface="黑体" charset="0"/>
                          <a:ea typeface="黑体" charset="0"/>
                        </a:rPr>
                        <a:t>1,276</a:t>
                      </a:r>
                      <a:endParaRPr lang="zh-CN" altLang="en-US" sz="1000">
                        <a:latin typeface="黑体" charset="0"/>
                        <a:ea typeface="黑体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87955" y="2868295"/>
            <a:ext cx="681609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algn="ctr" fontAlgn="auto">
              <a:lnSpc>
                <a:spcPct val="150000"/>
              </a:lnSpc>
            </a:pP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Apache Pegasus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重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要特性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BulkLoad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part2-bulkload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94830" y="1691005"/>
            <a:ext cx="5077460" cy="31127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60145" y="1691005"/>
            <a:ext cx="6876415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  <a:spcAft>
                <a:spcPts val="1800"/>
              </a:spcAft>
              <a:buNone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作用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ct val="1500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大批量数据的快速导入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spcAft>
                <a:spcPts val="1800"/>
              </a:spcAft>
              <a:buNone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流转路径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用户数据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 --&gt; SST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文件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SST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文件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 --&gt; HDFS</a:t>
            </a:r>
            <a:endParaRPr lang="en-US" altLang="zh-CN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HDFS SST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文件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 --&gt; ReplicaServer</a:t>
            </a:r>
            <a:endParaRPr lang="en-US" altLang="zh-CN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1600">
                <a:latin typeface="黑体" charset="0"/>
                <a:ea typeface="黑体" charset="0"/>
                <a:cs typeface="黑体" charset="0"/>
                <a:sym typeface="+mn-ea"/>
              </a:rPr>
              <a:t>ingest SST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文件至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  <a:sym typeface="+mn-ea"/>
              </a:rPr>
              <a:t> RocksDB</a:t>
            </a:r>
            <a:r>
              <a:rPr lang="en-US" altLang="zh-CN" sz="2000">
                <a:latin typeface="黑体" charset="0"/>
                <a:ea typeface="黑体" charset="0"/>
                <a:cs typeface="黑体" charset="0"/>
              </a:rPr>
              <a:t> </a:t>
            </a:r>
            <a:endParaRPr lang="en-US" altLang="zh-CN" sz="20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73316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Partition Split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6270" y="1691005"/>
            <a:ext cx="6113145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  <a:buNone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目的：将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1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个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replica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分成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2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个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将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checkpoint &amp; wal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复制一份影子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在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MetaServer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注册一个新的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replica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旧的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replica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拒绝后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1/2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数据的读写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新的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replica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提供后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1/2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数据的读写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分裂后的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replica gc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掉不需要的数据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7" name="图片 6" descr="part1-partition_split 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0075" y="1399540"/>
            <a:ext cx="5022215" cy="443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472186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Backup Request 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663829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目的：提升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读性能，作用于客户端的读请求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方式：适时通过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secondary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提供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服务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使用场景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负载不均衡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网络</a:t>
            </a:r>
            <a:r>
              <a:rPr lang="en-US" altLang="zh-CN" sz="2000">
                <a:latin typeface="黑体" charset="0"/>
                <a:ea typeface="黑体" charset="0"/>
                <a:cs typeface="黑体" charset="0"/>
              </a:rPr>
              <a:t>/</a:t>
            </a: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单点故障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热点访问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3" name="图片 2" descr="part2-backup_request 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8050" y="1551305"/>
            <a:ext cx="3907790" cy="3756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472186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otkey Detection 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6113145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运维自动化，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降低影响，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  <a:sym typeface="+mn-ea"/>
              </a:rPr>
              <a:t>             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推动使用方改进</a:t>
            </a:r>
            <a:endParaRPr lang="zh-CN" altLang="en-US" sz="2400"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检测热点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partition,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热点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key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通过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指标热点分片，分片内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hash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分桶，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  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再次检测桶热点，最后至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key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热点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9" name="图片 8" descr="part2-hotkey_detec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5650" y="1825625"/>
            <a:ext cx="5271770" cy="348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472186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Cold Back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up 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6113145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数据安全，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定期制作数据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备份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可以存储到成本更低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的远端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HDFS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迁出，机房切换等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场景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每个分片产生的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checkpoint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文件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3" name="图片 2" descr="part2-cold_backu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2905" y="2024380"/>
            <a:ext cx="5132705" cy="2809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14896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Duplication 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573024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异步复制数据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的最终一致性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丰富使用方使用，可分集群提供不同的服务来优化性能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支持多种方式的复制数据，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            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包括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双集群间相互复制、链式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复制等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6" name="图片 5" descr="part2-duplication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635" y="2183130"/>
            <a:ext cx="5610860" cy="2491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  <a:endParaRPr lang="zh-CN" altLang="en-US" sz="48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390" y="2147570"/>
            <a:ext cx="345059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Pegasus 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系统简介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390" y="3061335"/>
            <a:ext cx="345059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Pegasus 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重要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特性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50390" y="3996055"/>
            <a:ext cx="507301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Pegasus 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与神策的历史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渊源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0" name="副标题 13"/>
          <p:cNvSpPr txBox="1"/>
          <p:nvPr/>
        </p:nvSpPr>
        <p:spPr>
          <a:xfrm>
            <a:off x="1850390" y="4909820"/>
            <a:ext cx="461200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Pegasus 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在神策特色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应用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14896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Other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s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1000887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表级环境变量：充分利用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RocksDB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可配置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化调优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流量控制：减小集群压力，提升稳定性与性能；防止不同业务相互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影响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Manual Compaction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：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GC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不需要的数据，提升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性能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访问控制：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table-level ACL, Kerberos 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87955" y="2868295"/>
            <a:ext cx="681609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algn="ctr" fontAlgn="auto">
              <a:lnSpc>
                <a:spcPct val="150000"/>
              </a:lnSpc>
            </a:pP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Apache Pegasus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与神策的历史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渊源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645" y="387350"/>
            <a:ext cx="3308350" cy="9886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71040" y="4161790"/>
            <a:ext cx="8249285" cy="15424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sz="20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神策数据（</a:t>
            </a:r>
            <a:r>
              <a:rPr lang="en-US" altLang="zh-CN" sz="20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Sensors Data</a:t>
            </a:r>
            <a:r>
              <a:rPr lang="zh-CN" altLang="en-US" sz="20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）是国内专业的数字化客户经营软件提供商、国家高新技术企业，拥有高度开放的产品架构与灵活的被集成能力、落地的数字化客户经营的解决方案，以及完备的数据安全和合规体系，帮助企业实现数字化经营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。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285" y="1623060"/>
            <a:ext cx="8648065" cy="229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14896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Redis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5019040" cy="3883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单机版</a:t>
            </a:r>
            <a:r>
              <a:rPr lang="en-US" altLang="zh-CN" sz="2000">
                <a:latin typeface="黑体" charset="0"/>
                <a:ea typeface="黑体" charset="0"/>
                <a:cs typeface="黑体" charset="0"/>
              </a:rPr>
              <a:t> Redis</a:t>
            </a: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，数据量不大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优势：方案成熟，性能好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问题：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单机部署，无法水平扩展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内存资源消耗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过大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持久化方案不稳定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，无原生方案进行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落盘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6605" y="4271645"/>
            <a:ext cx="2092325" cy="17989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95390" y="1754505"/>
            <a:ext cx="546354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000">
                <a:latin typeface="黑体" charset="0"/>
                <a:ea typeface="黑体" charset="0"/>
                <a:cs typeface="黑体" charset="0"/>
              </a:rPr>
              <a:t>Redis sentinel -&gt; Redis cluster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优势：水平扩展方案成熟，运维工具</a:t>
            </a: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高可用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问题：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个别客户数据量超亿，内存频繁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 OOM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冷数据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落盘问题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依旧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无法进行跨实例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多键操作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14896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SSDB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955548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单机版，集群版</a:t>
            </a: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方案为</a:t>
            </a:r>
            <a:r>
              <a:rPr lang="en-US" altLang="zh-CN" sz="2000">
                <a:latin typeface="黑体" charset="0"/>
                <a:ea typeface="黑体" charset="0"/>
                <a:cs typeface="黑体" charset="0"/>
              </a:rPr>
              <a:t> SSDB master-slave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优势：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Redis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迁移代价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低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基于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 levelDB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的存储引擎对具有访问局部性的数据集来说，占用较少内存资源且能保证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性能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劣势：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单点，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SSDB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不能水平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扩展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数据量大的环境会容易把单个节点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</a:rPr>
              <a:t> io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</a:rPr>
              <a:t>打满</a:t>
            </a:r>
            <a:endParaRPr lang="zh-CN" altLang="en-US" sz="16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14896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Pegasus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955548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支持分布式存储，高可用、可扩展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可持久化，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保证数据不丢失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读写性能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优秀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内存可控 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(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有 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hard limit)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，内存占用较小 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稳定性好，可靠，有比较完善的运维监控工具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支持 </a:t>
            </a:r>
            <a:r>
              <a:rPr lang="en-US" altLang="zh-CN" sz="1600" dirty="0" err="1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mget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 &amp; </a:t>
            </a:r>
            <a:r>
              <a:rPr lang="en-US" altLang="zh-CN" sz="1600" dirty="0" err="1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mset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 </a:t>
            </a:r>
            <a:endParaRPr lang="en-US" altLang="zh-CN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开源社区，学习使用成本低</a:t>
            </a:r>
            <a:endParaRPr lang="zh-CN" altLang="en-US" sz="160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42900" indent="-179705" fontAlgn="auto">
              <a:lnSpc>
                <a:spcPts val="1500"/>
              </a:lnSpc>
              <a:spcAft>
                <a:spcPts val="1800"/>
              </a:spcAft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较低成本的迁移方案</a:t>
            </a:r>
            <a:endParaRPr lang="zh-CN" altLang="en-US" sz="1600" b="0" i="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</a:endParaRPr>
          </a:p>
          <a:p>
            <a:pPr marL="360045" algn="l">
              <a:lnSpc>
                <a:spcPct val="150000"/>
              </a:lnSpc>
            </a:pP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	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在对各项产品对比调研后，神策选择使用 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Pegasus 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来存储用户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关系型为代表的 </a:t>
            </a:r>
            <a:r>
              <a:rPr lang="en-US" altLang="zh-CN" sz="1600" dirty="0" err="1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kv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 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数据。目前在每个神策部署环境中，会包含 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1 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到 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2 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个 </a:t>
            </a:r>
            <a:r>
              <a:rPr lang="en-US" altLang="zh-CN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Pegasus </a:t>
            </a:r>
            <a:r>
              <a:rPr lang="zh-CN" altLang="en-US" sz="1600" dirty="0">
                <a:solidFill>
                  <a:srgbClr val="172B4D"/>
                </a:solidFill>
                <a:effectLst/>
                <a:latin typeface="黑体" charset="0"/>
                <a:ea typeface="黑体" charset="0"/>
                <a:cs typeface="黑体" charset="0"/>
                <a:sym typeface="+mn-ea"/>
              </a:rPr>
              <a:t>集群</a:t>
            </a:r>
            <a:endParaRPr lang="zh-CN" altLang="en-US" sz="1600" b="0" i="0" dirty="0">
              <a:solidFill>
                <a:srgbClr val="172B4D"/>
              </a:solidFill>
              <a:effectLst/>
              <a:latin typeface="黑体" charset="0"/>
              <a:ea typeface="黑体" charset="0"/>
              <a:cs typeface="黑体" charset="0"/>
            </a:endParaRPr>
          </a:p>
          <a:p>
            <a:pPr marL="342900" indent="-342900" fontAlgn="auto">
              <a:lnSpc>
                <a:spcPct val="200000"/>
              </a:lnSpc>
              <a:buFont typeface="Arial" panose="020B0604020202090204" pitchFamily="34" charset="0"/>
              <a:buAutoNum type="arabicPeriod"/>
            </a:pPr>
            <a:endParaRPr lang="en-US" altLang="zh-CN" sz="16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7990" y="1691005"/>
            <a:ext cx="3904615" cy="2515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87955" y="2868295"/>
            <a:ext cx="681609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algn="ctr" fontAlgn="auto">
              <a:lnSpc>
                <a:spcPct val="150000"/>
              </a:lnSpc>
            </a:pP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Apache Pegasus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在神策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特色的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应用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418909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一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键化运维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体系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472565"/>
            <a:ext cx="10008870" cy="4533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部署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机器角色拓扑（</a:t>
            </a:r>
            <a:r>
              <a:rPr lang="en-US" altLang="zh-CN" sz="1400">
                <a:latin typeface="黑体" charset="0"/>
                <a:ea typeface="黑体" charset="0"/>
                <a:cs typeface="黑体" charset="0"/>
              </a:rPr>
              <a:t>MetaServer &amp; ReplicaServer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）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基于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系统资源计算</a:t>
            </a:r>
            <a:r>
              <a:rPr lang="en-US" altLang="zh-CN" sz="1400">
                <a:latin typeface="黑体" charset="0"/>
                <a:ea typeface="黑体" charset="0"/>
                <a:cs typeface="黑体" charset="0"/>
              </a:rPr>
              <a:t> server 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配置并应用，生成客户端建表因子辅助建表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升级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步骤管理</a:t>
            </a:r>
            <a:r>
              <a:rPr lang="en-US" altLang="zh-CN" sz="1400">
                <a:latin typeface="黑体" charset="0"/>
                <a:ea typeface="黑体" charset="0"/>
                <a:cs typeface="黑体" charset="0"/>
              </a:rPr>
              <a:t> &amp; 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断点续传</a:t>
            </a:r>
            <a:endParaRPr lang="zh-CN" altLang="en-US" sz="1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迁移、扩缩容、加减盘、</a:t>
            </a: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扩分片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400">
                <a:latin typeface="黑体" charset="0"/>
                <a:ea typeface="黑体" charset="0"/>
                <a:cs typeface="黑体" charset="0"/>
                <a:sym typeface="+mn-ea"/>
              </a:rPr>
              <a:t>步骤管理</a:t>
            </a:r>
            <a:r>
              <a:rPr lang="en-US" altLang="zh-CN" sz="1400">
                <a:latin typeface="黑体" charset="0"/>
                <a:ea typeface="黑体" charset="0"/>
                <a:cs typeface="黑体" charset="0"/>
                <a:sym typeface="+mn-ea"/>
              </a:rPr>
              <a:t> &amp; </a:t>
            </a:r>
            <a:r>
              <a:rPr lang="zh-CN" altLang="en-US" sz="1400">
                <a:latin typeface="黑体" charset="0"/>
                <a:ea typeface="黑体" charset="0"/>
                <a:cs typeface="黑体" charset="0"/>
              </a:rPr>
              <a:t>更新配置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200000"/>
              </a:lnSpc>
              <a:buFont typeface="Arial" panose="020B0604020202090204" pitchFamily="34" charset="0"/>
              <a:buNone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418909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诊断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工具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10008870" cy="418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有人值守故障检测和诊断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传统客户实施人员处理问题成本高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按照规则检测当前系统故障，并辅助判断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实例频繁</a:t>
            </a: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重启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配置数值不切合系统</a:t>
            </a: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资源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开启了非常规的表环境</a:t>
            </a: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变量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000">
                <a:latin typeface="黑体" charset="0"/>
                <a:ea typeface="黑体" charset="0"/>
                <a:cs typeface="黑体" charset="0"/>
              </a:rPr>
              <a:t>无人值守的故障检测和修复</a:t>
            </a:r>
            <a:endParaRPr lang="zh-CN" altLang="en-US" sz="20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低峰期运行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742950" lvl="1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按照规则检测系统故障，并进行</a:t>
            </a: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修复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触发负载</a:t>
            </a: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均衡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latin typeface="黑体" charset="0"/>
                <a:ea typeface="黑体" charset="0"/>
                <a:cs typeface="黑体" charset="0"/>
              </a:rPr>
              <a:t>触发</a:t>
            </a:r>
            <a:r>
              <a:rPr lang="en-US" altLang="zh-CN" sz="1200">
                <a:latin typeface="黑体" charset="0"/>
                <a:ea typeface="黑体" charset="0"/>
                <a:cs typeface="黑体" charset="0"/>
              </a:rPr>
              <a:t> Manual Compact</a:t>
            </a:r>
            <a:endParaRPr lang="zh-CN" altLang="en-US" sz="12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4030" y="1519555"/>
            <a:ext cx="2896235" cy="4360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418909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配置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管理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8485" y="1691005"/>
            <a:ext cx="5002530" cy="3109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60045" indent="-360045" algn="l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zh-CN" altLang="en-US" dirty="0">
                <a:solidFill>
                  <a:srgbClr val="172B4D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背景：</a:t>
            </a:r>
            <a:endParaRPr lang="zh-CN" altLang="en-US" dirty="0">
              <a:solidFill>
                <a:srgbClr val="172B4D"/>
              </a:solidFill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817245" lvl="1" indent="-360045" algn="l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 dirty="0">
                <a:solidFill>
                  <a:srgbClr val="172B4D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修改配置易误操作</a:t>
            </a:r>
            <a:endParaRPr lang="zh-CN" altLang="en-US" sz="1400" b="0" i="0" dirty="0">
              <a:solidFill>
                <a:srgbClr val="172B4D"/>
              </a:solidFill>
              <a:latin typeface="黑体" charset="0"/>
              <a:ea typeface="黑体" charset="0"/>
              <a:cs typeface="黑体" charset="0"/>
            </a:endParaRPr>
          </a:p>
          <a:p>
            <a:pPr marL="817245" lvl="1" indent="-360045" algn="l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400" dirty="0">
                <a:solidFill>
                  <a:srgbClr val="172B4D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私有化部署，开发分布式编辑配置工具代价大</a:t>
            </a:r>
            <a:endParaRPr lang="zh-CN" altLang="en-US" sz="1400" dirty="0">
              <a:solidFill>
                <a:srgbClr val="172B4D"/>
              </a:solidFill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60045" indent="-360045" algn="l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dirty="0">
                <a:solidFill>
                  <a:srgbClr val="172B4D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增删改查工具，配置组管理</a:t>
            </a:r>
            <a:endParaRPr lang="zh-CN" altLang="en-US" dirty="0">
              <a:solidFill>
                <a:srgbClr val="172B4D"/>
              </a:solidFill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360045" indent="-360045" algn="l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dirty="0">
                <a:solidFill>
                  <a:srgbClr val="172B4D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从非标准化的配置到标准配置的程序化</a:t>
            </a:r>
            <a:r>
              <a:rPr lang="zh-CN" altLang="en-US" dirty="0">
                <a:solidFill>
                  <a:srgbClr val="172B4D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升级</a:t>
            </a:r>
            <a:endParaRPr lang="zh-CN" altLang="en-US" dirty="0">
              <a:solidFill>
                <a:srgbClr val="172B4D"/>
              </a:solidFill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endParaRPr lang="zh-CN" altLang="en-US" dirty="0">
              <a:solidFill>
                <a:srgbClr val="172B4D"/>
              </a:solidFill>
              <a:latin typeface="黑体" charset="0"/>
              <a:ea typeface="黑体" charset="0"/>
              <a:cs typeface="黑体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8530" y="1399540"/>
            <a:ext cx="5888990" cy="4018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87955" y="2868295"/>
            <a:ext cx="681609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algn="ctr" fontAlgn="auto">
              <a:lnSpc>
                <a:spcPct val="150000"/>
              </a:lnSpc>
            </a:pP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Apache Pegasus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系统简介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363029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监控体系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530" y="1399540"/>
            <a:ext cx="10061575" cy="4674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477393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多版本的环境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支持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1000887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ARM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Kerberos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高版本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  <a:sym typeface="+mn-ea"/>
              </a:rPr>
              <a:t> Centos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MacO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S &amp; M1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容器化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477393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提交的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新功能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1000887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单机部署、两节点部署</a:t>
            </a:r>
            <a:endParaRPr lang="zh-CN" altLang="en-US" sz="2400"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指标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系统的新实现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动态修改表副本数</a:t>
            </a:r>
            <a:endParaRPr lang="zh-CN" altLang="en-US" sz="2400"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kerberos ACL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、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ARM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架构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支持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09955" y="419100"/>
            <a:ext cx="477393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提交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的优化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760" y="1691005"/>
            <a:ext cx="10008870" cy="3756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批量读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拷贝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ReplicaServer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对内存的控制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能力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客户端接口的完善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  <a:endParaRPr lang="en-US" sz="60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  <a:endParaRPr 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9817735" y="1283970"/>
            <a:ext cx="1642110" cy="164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367520" y="2924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55" y="1388510"/>
            <a:ext cx="1425314" cy="143374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979805" y="1214755"/>
            <a:ext cx="9531985" cy="451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dirty="0">
                <a:latin typeface="黑体" charset="0"/>
                <a:ea typeface="黑体" charset="0"/>
                <a:cs typeface="黑体" charset="0"/>
              </a:rPr>
              <a:t>可水平扩展、高性能、强一致的分布式</a:t>
            </a:r>
            <a:r>
              <a:rPr lang="en-US" altLang="zh-CN" sz="2400" dirty="0">
                <a:latin typeface="黑体" charset="0"/>
                <a:ea typeface="黑体" charset="0"/>
                <a:cs typeface="黑体" charset="0"/>
              </a:rPr>
              <a:t> Key-Value </a:t>
            </a:r>
            <a:r>
              <a:rPr lang="zh-CN" altLang="en-US" sz="2400" dirty="0">
                <a:latin typeface="黑体" charset="0"/>
                <a:ea typeface="黑体" charset="0"/>
                <a:cs typeface="黑体" charset="0"/>
              </a:rPr>
              <a:t>数据库</a:t>
            </a:r>
            <a:endParaRPr lang="zh-CN" altLang="en-US" sz="2400" dirty="0">
              <a:latin typeface="黑体" charset="0"/>
              <a:ea typeface="黑体" charset="0"/>
              <a:cs typeface="黑体" charset="0"/>
            </a:endParaRPr>
          </a:p>
          <a:p>
            <a:endParaRPr lang="zh-CN" altLang="en-US" sz="1800" dirty="0">
              <a:latin typeface="黑体" charset="0"/>
              <a:ea typeface="黑体" charset="0"/>
              <a:cs typeface="黑体" charset="0"/>
            </a:endParaRPr>
          </a:p>
          <a:p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由</a:t>
            </a:r>
            <a:r>
              <a:rPr lang="en-US" altLang="zh-CN" sz="1600" dirty="0">
                <a:latin typeface="黑体" charset="0"/>
                <a:ea typeface="黑体" charset="0"/>
                <a:cs typeface="黑体" charset="0"/>
              </a:rPr>
              <a:t> C++ 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实现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底层使用</a:t>
            </a:r>
            <a:r>
              <a:rPr lang="en-US" altLang="zh-CN" sz="1600" dirty="0">
                <a:latin typeface="黑体" charset="0"/>
                <a:ea typeface="黑体" charset="0"/>
                <a:cs typeface="黑体" charset="0"/>
              </a:rPr>
              <a:t> RocksDB 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作为存储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引擎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通过</a:t>
            </a:r>
            <a:r>
              <a:rPr lang="en-US" altLang="zh-CN" sz="1600" dirty="0">
                <a:latin typeface="黑体" charset="0"/>
                <a:ea typeface="黑体" charset="0"/>
                <a:cs typeface="黑体" charset="0"/>
              </a:rPr>
              <a:t> PacificA 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协议保证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一致性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通过哈希分片来实现分布式横向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扩展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灵活多用的数据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模型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业界通用的用户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接口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ts val="3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易用的系统运维</a:t>
            </a:r>
            <a:r>
              <a:rPr lang="zh-CN" altLang="en-US" sz="1600" dirty="0">
                <a:latin typeface="黑体" charset="0"/>
                <a:ea typeface="黑体" charset="0"/>
                <a:cs typeface="黑体" charset="0"/>
              </a:rPr>
              <a:t>工具</a:t>
            </a: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endParaRPr lang="zh-CN" altLang="en-US" sz="1600" dirty="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1210" y="3948430"/>
            <a:ext cx="4406265" cy="1322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系统架构（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内容占位符 1" descr="part1-architecture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00700" y="1347470"/>
            <a:ext cx="5894070" cy="4351655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979805" y="1697355"/>
            <a:ext cx="7767955" cy="4082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latin typeface="黑体" charset="0"/>
                <a:ea typeface="黑体" charset="0"/>
                <a:cs typeface="黑体" charset="0"/>
              </a:rPr>
              <a:t>MetaServer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黑体" charset="0"/>
                <a:ea typeface="黑体" charset="0"/>
                <a:cs typeface="黑体" charset="0"/>
                <a:sym typeface="+mn-ea"/>
              </a:rPr>
              <a:t>系统访问入口</a:t>
            </a:r>
            <a:endParaRPr lang="zh-CN" altLang="en-US" sz="1800" dirty="0"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黑体" charset="0"/>
                <a:ea typeface="黑体" charset="0"/>
                <a:cs typeface="黑体" charset="0"/>
                <a:sym typeface="+mn-ea"/>
              </a:rPr>
              <a:t>系统配置管理器</a:t>
            </a:r>
            <a:endParaRPr lang="zh-CN" altLang="en-US" sz="1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黑体" charset="0"/>
                <a:ea typeface="黑体" charset="0"/>
                <a:cs typeface="黑体" charset="0"/>
                <a:sym typeface="+mn-ea"/>
              </a:rPr>
              <a:t>系统控制器</a:t>
            </a:r>
            <a:endParaRPr lang="zh-CN" altLang="en-US" sz="1800" dirty="0">
              <a:latin typeface="黑体" charset="0"/>
              <a:ea typeface="黑体" charset="0"/>
              <a:cs typeface="黑体" charset="0"/>
            </a:endParaRPr>
          </a:p>
          <a:p>
            <a:pPr marL="800100" lvl="1" indent="-342900">
              <a:lnSpc>
                <a:spcPct val="120000"/>
              </a:lnSpc>
              <a:buAutoNum type="arabicPeriod"/>
            </a:pPr>
            <a:r>
              <a:rPr lang="en-US" altLang="zh-CN" sz="1600" dirty="0">
                <a:latin typeface="黑体" charset="0"/>
                <a:ea typeface="黑体" charset="0"/>
                <a:cs typeface="黑体" charset="0"/>
                <a:sym typeface="+mn-ea"/>
              </a:rPr>
              <a:t>ReplicaServer</a:t>
            </a:r>
            <a:endParaRPr lang="en-US" altLang="zh-CN" sz="1600" dirty="0">
              <a:latin typeface="黑体" charset="0"/>
              <a:ea typeface="黑体" charset="0"/>
              <a:cs typeface="黑体" charset="0"/>
            </a:endParaRPr>
          </a:p>
          <a:p>
            <a:pPr marL="800100" lvl="1" indent="-342900">
              <a:lnSpc>
                <a:spcPct val="120000"/>
              </a:lnSpc>
              <a:buAutoNum type="arabicPeriod"/>
            </a:pPr>
            <a:r>
              <a:rPr lang="en-US" altLang="zh-CN" sz="1600" dirty="0">
                <a:latin typeface="黑体" charset="0"/>
                <a:ea typeface="黑体" charset="0"/>
                <a:cs typeface="黑体" charset="0"/>
                <a:sym typeface="+mn-ea"/>
              </a:rPr>
              <a:t>table</a:t>
            </a:r>
            <a:endParaRPr lang="en-US" altLang="zh-CN" sz="1600" dirty="0">
              <a:latin typeface="黑体" charset="0"/>
              <a:ea typeface="黑体" charset="0"/>
              <a:cs typeface="黑体" charset="0"/>
            </a:endParaRPr>
          </a:p>
          <a:p>
            <a:pPr marL="800100" lvl="1" indent="-342900">
              <a:lnSpc>
                <a:spcPct val="120000"/>
              </a:lnSpc>
              <a:buAutoNum type="arabicPeriod"/>
            </a:pPr>
            <a:r>
              <a:rPr lang="en-US" altLang="zh-CN" sz="1600" dirty="0">
                <a:latin typeface="黑体" charset="0"/>
                <a:ea typeface="黑体" charset="0"/>
                <a:cs typeface="黑体" charset="0"/>
                <a:sym typeface="+mn-ea"/>
              </a:rPr>
              <a:t>replica</a:t>
            </a:r>
            <a:endParaRPr lang="en-US" altLang="zh-CN" sz="1600" dirty="0"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lvl="0" indent="0">
              <a:lnSpc>
                <a:spcPct val="120000"/>
              </a:lnSpc>
            </a:pPr>
            <a:endParaRPr lang="en-US" altLang="zh-CN" sz="2800" dirty="0">
              <a:latin typeface="黑体" charset="0"/>
              <a:ea typeface="黑体" charset="0"/>
              <a:cs typeface="黑体" charset="0"/>
            </a:endParaRPr>
          </a:p>
          <a:p>
            <a:r>
              <a:rPr lang="en-US" altLang="zh-CN" sz="2800" dirty="0">
                <a:latin typeface="黑体" charset="0"/>
                <a:ea typeface="黑体" charset="0"/>
                <a:cs typeface="黑体" charset="0"/>
                <a:sym typeface="+mn-ea"/>
              </a:rPr>
              <a:t>ReplicaServer</a:t>
            </a:r>
            <a:endParaRPr lang="en-US" altLang="zh-CN" sz="2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  <a:sym typeface="+mn-ea"/>
              </a:rPr>
              <a:t>数据访问入口</a:t>
            </a:r>
            <a:endParaRPr lang="en-US" altLang="zh-CN" sz="1800" dirty="0">
              <a:latin typeface="黑体" charset="0"/>
              <a:ea typeface="黑体" charset="0"/>
              <a:cs typeface="黑体" charset="0"/>
              <a:sym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  <a:sym typeface="+mn-ea"/>
              </a:rPr>
              <a:t>PacificaA 管理一致性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  <a:sym typeface="+mn-ea"/>
              </a:rPr>
              <a:t>存储引擎（RocksDB）实例集合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endParaRPr lang="en-US" altLang="zh-CN" sz="2800" dirty="0">
              <a:latin typeface="黑体" charset="0"/>
              <a:ea typeface="黑体" charset="0"/>
              <a:cs typeface="黑体" charset="0"/>
            </a:endParaRPr>
          </a:p>
          <a:p>
            <a:endParaRPr lang="en-US" altLang="zh-CN" sz="2800" dirty="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系统架构（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内容占位符 1" descr="part1-architecture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00700" y="1347470"/>
            <a:ext cx="5894070" cy="4351655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979805" y="1399540"/>
            <a:ext cx="7767955" cy="4082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2800" dirty="0">
                <a:latin typeface="黑体" charset="0"/>
                <a:ea typeface="黑体" charset="0"/>
                <a:cs typeface="黑体" charset="0"/>
              </a:rPr>
              <a:t>ClientLib</a:t>
            </a:r>
            <a:endParaRPr lang="en-US" altLang="zh-CN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黑体" charset="0"/>
                <a:ea typeface="黑体" charset="0"/>
                <a:cs typeface="黑体" charset="0"/>
              </a:rPr>
              <a:t>数据操纵接口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</a:rPr>
              <a:t>接口</a:t>
            </a:r>
            <a:r>
              <a:rPr lang="zh-CN" altLang="en-US" sz="1800" dirty="0">
                <a:latin typeface="黑体" charset="0"/>
                <a:ea typeface="黑体" charset="0"/>
                <a:cs typeface="黑体" charset="0"/>
              </a:rPr>
              <a:t>简洁，配置简单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</a:rPr>
              <a:t>较</a:t>
            </a:r>
            <a:r>
              <a:rPr lang="zh-CN" altLang="en-US" sz="1800" dirty="0">
                <a:latin typeface="黑体" charset="0"/>
                <a:ea typeface="黑体" charset="0"/>
                <a:cs typeface="黑体" charset="0"/>
              </a:rPr>
              <a:t>少</a:t>
            </a:r>
            <a:r>
              <a:rPr lang="en-US" altLang="zh-CN" sz="1800" dirty="0">
                <a:latin typeface="黑体" charset="0"/>
                <a:ea typeface="黑体" charset="0"/>
                <a:cs typeface="黑体" charset="0"/>
              </a:rPr>
              <a:t>的与 </a:t>
            </a:r>
            <a:r>
              <a:rPr lang="en-US" altLang="zh-CN" sz="1800" dirty="0">
                <a:latin typeface="黑体" charset="0"/>
                <a:ea typeface="黑体" charset="0"/>
                <a:cs typeface="黑体" charset="0"/>
              </a:rPr>
              <a:t>MetaServer 交互,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71755" indent="0" fontAlgn="auto">
              <a:lnSpc>
                <a:spcPct val="120000"/>
              </a:lnSpc>
              <a:buFont typeface="Arial" panose="020B0604020202090204" pitchFamily="34" charset="0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</a:rPr>
              <a:t>  较多的与 ReplicaServer 交互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36195" indent="0" fontAlgn="auto">
              <a:lnSpc>
                <a:spcPct val="120000"/>
              </a:lnSpc>
              <a:buFont typeface="Arial" panose="020B0604020202090204" pitchFamily="34" charset="0"/>
            </a:pP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lvl="0" indent="0">
              <a:lnSpc>
                <a:spcPct val="120000"/>
              </a:lnSpc>
            </a:pPr>
            <a:r>
              <a:rPr lang="en-US" altLang="zh-CN" sz="2800" dirty="0">
                <a:latin typeface="黑体" charset="0"/>
                <a:ea typeface="黑体" charset="0"/>
                <a:cs typeface="黑体" charset="0"/>
                <a:sym typeface="+mn-ea"/>
              </a:rPr>
              <a:t>ZooKeeper</a:t>
            </a:r>
            <a:endParaRPr lang="en-US" altLang="zh-CN" sz="2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800" dirty="0">
                <a:latin typeface="黑体" charset="0"/>
                <a:ea typeface="黑体" charset="0"/>
                <a:cs typeface="黑体" charset="0"/>
                <a:sym typeface="+mn-ea"/>
              </a:rPr>
              <a:t>系统元信息存储</a:t>
            </a:r>
            <a:endParaRPr lang="zh-CN" altLang="en-US" sz="1800" dirty="0">
              <a:latin typeface="黑体" charset="0"/>
              <a:ea typeface="黑体" charset="0"/>
              <a:cs typeface="黑体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黑体" charset="0"/>
                <a:ea typeface="黑体" charset="0"/>
                <a:cs typeface="黑体" charset="0"/>
                <a:sym typeface="+mn-ea"/>
              </a:rPr>
              <a:t>MetaServer </a:t>
            </a:r>
            <a:r>
              <a:rPr lang="zh-CN" altLang="en-US" sz="1800" dirty="0">
                <a:latin typeface="黑体" charset="0"/>
                <a:ea typeface="黑体" charset="0"/>
                <a:cs typeface="黑体" charset="0"/>
                <a:sym typeface="+mn-ea"/>
              </a:rPr>
              <a:t>选主</a:t>
            </a: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pPr marL="36195" indent="0" fontAlgn="auto">
              <a:lnSpc>
                <a:spcPct val="120000"/>
              </a:lnSpc>
              <a:buFont typeface="Arial" panose="020B0604020202090204" pitchFamily="34" charset="0"/>
            </a:pPr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  <a:p>
            <a:endParaRPr lang="en-US" altLang="zh-CN" sz="1800" dirty="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RocksDB</a:t>
            </a:r>
            <a:endParaRPr lang="en-US" altLang="zh-CN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6495" y="1165225"/>
            <a:ext cx="7092315" cy="47396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210" y="1684020"/>
            <a:ext cx="5030470" cy="4088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使用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  <a:sym typeface="+mn-ea"/>
              </a:rPr>
              <a:t>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C++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  <a:sym typeface="+mn-ea"/>
              </a:rPr>
              <a:t>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编写的嵌入式可持久化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  <a:sym typeface="+mn-ea"/>
              </a:rPr>
              <a:t>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kv</a:t>
            </a:r>
            <a:r>
              <a:rPr lang="en-US" altLang="zh-CN" sz="1600">
                <a:latin typeface="黑体" charset="0"/>
                <a:ea typeface="黑体" charset="0"/>
                <a:cs typeface="黑体" charset="0"/>
                <a:sym typeface="+mn-ea"/>
              </a:rPr>
              <a:t> </a:t>
            </a:r>
            <a:r>
              <a:rPr lang="zh-CN" altLang="en-US" sz="1600">
                <a:latin typeface="黑体" charset="0"/>
                <a:ea typeface="黑体" charset="0"/>
                <a:cs typeface="黑体" charset="0"/>
                <a:sym typeface="+mn-ea"/>
              </a:rPr>
              <a:t>存储引擎</a:t>
            </a:r>
            <a:endParaRPr lang="zh-CN" altLang="en-US" sz="16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 sz="12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设计思</a:t>
            </a:r>
            <a:r>
              <a:rPr lang="zh-CN" altLang="en-US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想：</a:t>
            </a:r>
            <a:endParaRPr lang="zh-CN" altLang="en-US" sz="12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457200" marR="0" lvl="1" indent="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LSM-tree</a:t>
            </a:r>
            <a:endParaRPr lang="en-US" sz="16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lvl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lvl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数据操作：</a:t>
            </a:r>
            <a:endParaRPr lang="zh-CN" altLang="en-US" sz="16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457200" marR="0" lvl="1" indent="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Flush &amp; </a:t>
            </a:r>
            <a:r>
              <a:rPr lang="en-US" altLang="zh-CN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Compaction</a:t>
            </a:r>
            <a:endParaRPr lang="en-US" altLang="zh-CN" sz="16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点查路径：</a:t>
            </a: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457200" marR="0" lvl="1" indent="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memtable -&gt; imm-memtables // </a:t>
            </a:r>
            <a:r>
              <a:rPr lang="zh-CN" altLang="en-US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内存</a:t>
            </a:r>
            <a:endParaRPr lang="en-US" altLang="zh-CN" sz="16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457200" marR="0" lvl="1" indent="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L0 -&gt; ... -&gt; Ln // </a:t>
            </a:r>
            <a:r>
              <a:rPr lang="zh-CN" altLang="en-US" sz="16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charset="0"/>
                <a:ea typeface="黑体" charset="0"/>
                <a:cs typeface="黑体" charset="0"/>
                <a:sym typeface="Helvetica Neue" panose="02000503000000020004"/>
              </a:rPr>
              <a:t>磁盘</a:t>
            </a: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 sz="1600">
              <a:ln>
                <a:noFill/>
              </a:ln>
              <a:solidFill>
                <a:srgbClr val="000000"/>
              </a:solidFill>
              <a:effectLst/>
              <a:uFillTx/>
              <a:latin typeface="黑体" charset="0"/>
              <a:ea typeface="黑体" charset="0"/>
              <a:cs typeface="黑体" charset="0"/>
              <a:sym typeface="Helvetica Neue" panose="020005030000000200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数据模型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 descr="part1-hashkey_rout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1095" y="1479550"/>
            <a:ext cx="4879340" cy="37191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9805" y="2192020"/>
            <a:ext cx="6581775" cy="3391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组合主键：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HashKey + SortKey</a:t>
            </a:r>
            <a:endParaRPr lang="en-US" altLang="zh-CN" sz="240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HashKey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决定数据属于哪个分片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SortKey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决定数据在分片内的排序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marL="457200" indent="-45720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使用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Table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实现业务数据隔离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805" y="419100"/>
            <a:ext cx="330517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用户接口（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33360" y="4392295"/>
            <a:ext cx="3486150" cy="1458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数据模型</a:t>
            </a:r>
            <a:r>
              <a:rPr lang="en-US" altLang="zh-CN" sz="2400">
                <a:latin typeface="黑体" charset="0"/>
                <a:ea typeface="黑体" charset="0"/>
                <a:cs typeface="黑体" charset="0"/>
              </a:rPr>
              <a:t> --&gt; </a:t>
            </a:r>
            <a:r>
              <a:rPr lang="zh-CN" altLang="en-US" sz="2400">
                <a:latin typeface="黑体" charset="0"/>
                <a:ea typeface="黑体" charset="0"/>
                <a:cs typeface="黑体" charset="0"/>
                <a:sym typeface="+mn-ea"/>
              </a:rPr>
              <a:t>用户接口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2" name="图片 1" descr="part1-data_model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435" y="1399540"/>
            <a:ext cx="7289165" cy="4837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TABLE_ENDDRAG_ORIGIN_RECT" val="524*236"/>
  <p:tag name="TABLE_ENDDRAG_RECT" val="106*137*524*236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3596</Words>
  <Application>WPS 演示</Application>
  <PresentationFormat>宽屏</PresentationFormat>
  <Paragraphs>469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2" baseType="lpstr">
      <vt:lpstr>Arial</vt:lpstr>
      <vt:lpstr>宋体</vt:lpstr>
      <vt:lpstr>Wingdings</vt:lpstr>
      <vt:lpstr>黑体</vt:lpstr>
      <vt:lpstr>汉仪中黑KW</vt:lpstr>
      <vt:lpstr>阿里巴巴普惠体 R</vt:lpstr>
      <vt:lpstr>黑体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Raleway</vt:lpstr>
      <vt:lpstr>苹方-简</vt:lpstr>
      <vt:lpstr>Thonburi</vt:lpstr>
      <vt:lpstr>Office 主题​​</vt:lpstr>
      <vt:lpstr>Apache Pegasus 在神策数据的应用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妄人国豪</cp:lastModifiedBy>
  <cp:revision>282</cp:revision>
  <dcterms:created xsi:type="dcterms:W3CDTF">2023-10-27T06:31:50Z</dcterms:created>
  <dcterms:modified xsi:type="dcterms:W3CDTF">2023-10-27T06:31:50Z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01B3BE62F1CA3AAC158C26658313BBF3_43</vt:lpwstr>
  </property>
  <property fmtid="{D5CDD505-2E9C-101B-9397-08002B2CF9AE}" pid="3" name="KSOProductBuildVer">
    <vt:lpwstr>2052-6.2.2.8394</vt:lpwstr>
  </property>
</Properties>
</file>