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heme/theme2.xml" ContentType="application/vnd.openxmlformats-officedocument.them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6" r:id="rId2"/>
    <p:sldId id="305" r:id="rId3"/>
    <p:sldId id="258" r:id="rId4"/>
    <p:sldId id="269" r:id="rId5"/>
    <p:sldId id="267" r:id="rId6"/>
    <p:sldId id="265" r:id="rId7"/>
    <p:sldId id="297" r:id="rId8"/>
    <p:sldId id="298" r:id="rId9"/>
    <p:sldId id="311" r:id="rId10"/>
    <p:sldId id="310" r:id="rId11"/>
    <p:sldId id="309" r:id="rId12"/>
    <p:sldId id="308" r:id="rId13"/>
    <p:sldId id="307" r:id="rId14"/>
    <p:sldId id="295" r:id="rId15"/>
    <p:sldId id="296" r:id="rId16"/>
    <p:sldId id="292" r:id="rId17"/>
    <p:sldId id="293" r:id="rId18"/>
    <p:sldId id="294" r:id="rId19"/>
    <p:sldId id="301" r:id="rId20"/>
    <p:sldId id="304" r:id="rId21"/>
    <p:sldId id="266" r:id="rId22"/>
    <p:sldId id="303" r:id="rId23"/>
    <p:sldId id="306" r:id="rId24"/>
    <p:sldId id="850" r:id="rId25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5185"/>
    <a:srgbClr val="A5D7F2"/>
    <a:srgbClr val="FFE5CB"/>
    <a:srgbClr val="6EAAC6"/>
    <a:srgbClr val="5AB0D8"/>
    <a:srgbClr val="36A9E3"/>
    <a:srgbClr val="B7DFF4"/>
    <a:srgbClr val="3B87B0"/>
    <a:srgbClr val="FFF0E1"/>
    <a:srgbClr val="FFD8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5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6C20CB-3250-4EB1-88FD-D95887C63C53}" type="datetimeFigureOut">
              <a:rPr lang="zh-CN" altLang="en-US" smtClean="0"/>
              <a:t>2023/10/27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AF1ADF-B09C-4EA2-B027-1DD176C989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5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9.xml"/><Relationship Id="rId7" Type="http://schemas.openxmlformats.org/officeDocument/2006/relationships/image" Target="../media/image2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9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7" Type="http://schemas.openxmlformats.org/officeDocument/2006/relationships/image" Target="../media/image9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18.xml"/><Relationship Id="rId7" Type="http://schemas.openxmlformats.org/officeDocument/2006/relationships/image" Target="../media/image6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2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9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13" Type="http://schemas.openxmlformats.org/officeDocument/2006/relationships/tags" Target="../tags/tag32.xml"/><Relationship Id="rId18" Type="http://schemas.openxmlformats.org/officeDocument/2006/relationships/image" Target="../media/image6.png"/><Relationship Id="rId3" Type="http://schemas.openxmlformats.org/officeDocument/2006/relationships/tags" Target="../tags/tag22.xml"/><Relationship Id="rId7" Type="http://schemas.openxmlformats.org/officeDocument/2006/relationships/tags" Target="../tags/tag26.xml"/><Relationship Id="rId12" Type="http://schemas.openxmlformats.org/officeDocument/2006/relationships/tags" Target="../tags/tag31.xml"/><Relationship Id="rId17" Type="http://schemas.openxmlformats.org/officeDocument/2006/relationships/image" Target="../media/image2.png"/><Relationship Id="rId2" Type="http://schemas.openxmlformats.org/officeDocument/2006/relationships/tags" Target="../tags/tag21.xml"/><Relationship Id="rId16" Type="http://schemas.openxmlformats.org/officeDocument/2006/relationships/image" Target="../media/image5.png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tags" Target="../tags/tag30.xml"/><Relationship Id="rId5" Type="http://schemas.openxmlformats.org/officeDocument/2006/relationships/tags" Target="../tags/tag24.xml"/><Relationship Id="rId15" Type="http://schemas.openxmlformats.org/officeDocument/2006/relationships/image" Target="../media/image10.png"/><Relationship Id="rId10" Type="http://schemas.openxmlformats.org/officeDocument/2006/relationships/tags" Target="../tags/tag29.xml"/><Relationship Id="rId19" Type="http://schemas.openxmlformats.org/officeDocument/2006/relationships/image" Target="../media/image7.png"/><Relationship Id="rId4" Type="http://schemas.openxmlformats.org/officeDocument/2006/relationships/tags" Target="../tags/tag23.xml"/><Relationship Id="rId9" Type="http://schemas.openxmlformats.org/officeDocument/2006/relationships/tags" Target="../tags/tag28.xml"/><Relationship Id="rId1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756920" y="2160905"/>
            <a:ext cx="6134735" cy="1325880"/>
          </a:xfrm>
        </p:spPr>
        <p:txBody>
          <a:bodyPr/>
          <a:lstStyle>
            <a:lvl1pPr>
              <a:defRPr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defRPr>
            </a:lvl1pPr>
          </a:lstStyle>
          <a:p>
            <a:r>
              <a:rPr lang="zh-CN" altLang="en-US"/>
              <a:t>单击此处编辑</a:t>
            </a:r>
            <a:br>
              <a:rPr lang="zh-CN" altLang="en-US"/>
            </a:br>
            <a:r>
              <a:rPr lang="zh-CN" altLang="en-US"/>
              <a:t>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38200" y="534670"/>
            <a:ext cx="1807845" cy="608965"/>
          </a:xfrm>
          <a:prstGeom prst="rect">
            <a:avLst/>
          </a:prstGeom>
        </p:spPr>
      </p:pic>
      <p:sp>
        <p:nvSpPr>
          <p:cNvPr id="6" name="副标题 5"/>
          <p:cNvSpPr>
            <a:spLocks noGrp="1"/>
          </p:cNvSpPr>
          <p:nvPr>
            <p:ph type="subTitle" idx="1"/>
          </p:nvPr>
        </p:nvSpPr>
        <p:spPr>
          <a:xfrm>
            <a:off x="756920" y="3779520"/>
            <a:ext cx="6135370" cy="86614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幻灯片标题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幻灯片标题</a:t>
            </a:r>
          </a:p>
        </p:txBody>
      </p:sp>
      <p:sp>
        <p:nvSpPr>
          <p:cNvPr id="43" name="幻灯片副标题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63220">
              <a:lnSpc>
                <a:spcPct val="100000"/>
              </a:lnSpc>
              <a:spcBef>
                <a:spcPts val="0"/>
              </a:spcBef>
              <a:buSzTx/>
              <a:buNone/>
              <a:defRPr sz="2420" b="1"/>
            </a:lvl1pPr>
          </a:lstStyle>
          <a:p>
            <a:r>
              <a:t>幻灯片副标题</a:t>
            </a:r>
          </a:p>
        </p:txBody>
      </p:sp>
      <p:sp>
        <p:nvSpPr>
          <p:cNvPr id="44" name="正文级别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幻灯片项目符号文本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604554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4">
            <a:alphaModFix amt="23000"/>
          </a:blip>
          <a:stretch>
            <a:fillRect/>
          </a:stretch>
        </p:blipFill>
        <p:spPr>
          <a:xfrm>
            <a:off x="3669665" y="-635"/>
            <a:ext cx="8421370" cy="6858000"/>
          </a:xfrm>
          <a:prstGeom prst="rect">
            <a:avLst/>
          </a:prstGeom>
        </p:spPr>
      </p:pic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21" name="图片 20" descr="人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138160" y="2495550"/>
            <a:ext cx="3727450" cy="4387215"/>
          </a:xfrm>
          <a:prstGeom prst="rect">
            <a:avLst/>
          </a:prstGeom>
        </p:spPr>
      </p:pic>
      <p:sp>
        <p:nvSpPr>
          <p:cNvPr id="8" name="内容占位符 7"/>
          <p:cNvSpPr>
            <a:spLocks noGrp="1"/>
          </p:cNvSpPr>
          <p:nvPr>
            <p:ph idx="13"/>
          </p:nvPr>
        </p:nvSpPr>
        <p:spPr>
          <a:xfrm>
            <a:off x="838200" y="561340"/>
            <a:ext cx="6901815" cy="561594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pic>
        <p:nvPicPr>
          <p:cNvPr id="23" name="图片 22" descr="小O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33100" y="3560445"/>
            <a:ext cx="547370" cy="6172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9" name="椭圆 8"/>
          <p:cNvSpPr/>
          <p:nvPr userDrawn="1">
            <p:custDataLst>
              <p:tags r:id="rId2"/>
            </p:custDataLst>
          </p:nvPr>
        </p:nvSpPr>
        <p:spPr>
          <a:xfrm rot="5400000">
            <a:off x="1524000" y="1546860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>
            <p:custDataLst>
              <p:tags r:id="rId3"/>
            </p:custDataLst>
          </p:nvPr>
        </p:nvSpPr>
        <p:spPr>
          <a:xfrm rot="19860000">
            <a:off x="7407275" y="5708015"/>
            <a:ext cx="220345" cy="220345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16E5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" name="图片 39" descr="山3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352915" y="5782310"/>
            <a:ext cx="3825875" cy="1066165"/>
          </a:xfrm>
          <a:prstGeom prst="rect">
            <a:avLst/>
          </a:prstGeom>
        </p:spPr>
      </p:pic>
      <p:pic>
        <p:nvPicPr>
          <p:cNvPr id="41" name="图片 40" descr="山2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flipH="1">
            <a:off x="635" y="4455160"/>
            <a:ext cx="2573020" cy="2484755"/>
          </a:xfrm>
          <a:prstGeom prst="rect">
            <a:avLst/>
          </a:prstGeom>
        </p:spPr>
      </p:pic>
      <p:sp>
        <p:nvSpPr>
          <p:cNvPr id="6" name="椭圆 5"/>
          <p:cNvSpPr/>
          <p:nvPr userDrawn="1">
            <p:custDataLst>
              <p:tags r:id="rId5"/>
            </p:custDataLst>
          </p:nvPr>
        </p:nvSpPr>
        <p:spPr>
          <a:xfrm rot="15300000">
            <a:off x="11108690" y="208153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 descr="山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182870"/>
            <a:ext cx="2282190" cy="1675130"/>
          </a:xfrm>
          <a:prstGeom prst="rect">
            <a:avLst/>
          </a:prstGeom>
        </p:spPr>
      </p:pic>
      <p:pic>
        <p:nvPicPr>
          <p:cNvPr id="14" name="图片 13" descr="山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301355" y="5865495"/>
            <a:ext cx="3562350" cy="992505"/>
          </a:xfrm>
          <a:prstGeom prst="rect">
            <a:avLst/>
          </a:prstGeom>
        </p:spPr>
      </p:pic>
      <p:pic>
        <p:nvPicPr>
          <p:cNvPr id="20" name="图片 19" descr="山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8485" y="4309110"/>
            <a:ext cx="1453515" cy="25488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gradFill>
          <a:gsLst>
            <a:gs pos="100000">
              <a:srgbClr val="B7DFF4"/>
            </a:gs>
            <a:gs pos="0">
              <a:srgbClr val="FEF0E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21" name="图片 20" descr="人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rcRect r="57922" b="63188"/>
          <a:stretch>
            <a:fillRect/>
          </a:stretch>
        </p:blipFill>
        <p:spPr>
          <a:xfrm>
            <a:off x="9862820" y="4866005"/>
            <a:ext cx="1934845" cy="1991995"/>
          </a:xfrm>
          <a:prstGeom prst="rect">
            <a:avLst/>
          </a:prstGeom>
        </p:spPr>
      </p:pic>
      <p:pic>
        <p:nvPicPr>
          <p:cNvPr id="42" name="图片 41" descr="山5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104775" y="5579110"/>
            <a:ext cx="3269615" cy="21659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gradFill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45185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>
                <a:solidFill>
                  <a:srgbClr val="445185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7" name="图片 6" descr="山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352915" y="5791835"/>
            <a:ext cx="3825875" cy="1066165"/>
          </a:xfrm>
          <a:prstGeom prst="rect">
            <a:avLst/>
          </a:prstGeom>
        </p:spPr>
      </p:pic>
      <p:pic>
        <p:nvPicPr>
          <p:cNvPr id="8" name="图片 7" descr="山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5182870"/>
            <a:ext cx="2282190" cy="1675130"/>
          </a:xfrm>
          <a:prstGeom prst="rect">
            <a:avLst/>
          </a:prstGeom>
        </p:spPr>
      </p:pic>
      <p:sp>
        <p:nvSpPr>
          <p:cNvPr id="19" name="椭圆 18"/>
          <p:cNvSpPr/>
          <p:nvPr userDrawn="1">
            <p:custDataLst>
              <p:tags r:id="rId2"/>
            </p:custDataLst>
          </p:nvPr>
        </p:nvSpPr>
        <p:spPr>
          <a:xfrm rot="19860000">
            <a:off x="11713845" y="287655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>
            <p:custDataLst>
              <p:tags r:id="rId3"/>
            </p:custDataLst>
          </p:nvPr>
        </p:nvSpPr>
        <p:spPr>
          <a:xfrm rot="5400000">
            <a:off x="7940040" y="365125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>
            <p:custDataLst>
              <p:tags r:id="rId4"/>
            </p:custDataLst>
          </p:nvPr>
        </p:nvSpPr>
        <p:spPr>
          <a:xfrm rot="15300000">
            <a:off x="1004570" y="389128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50"/>
          <p:cNvSpPr/>
          <p:nvPr userDrawn="1">
            <p:custDataLst>
              <p:tags r:id="rId1"/>
            </p:custDataLst>
          </p:nvPr>
        </p:nvSpPr>
        <p:spPr>
          <a:xfrm>
            <a:off x="1011945" y="3774594"/>
            <a:ext cx="2672080" cy="1383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微信公众号：开源社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</a:p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视频号：开源社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</a:p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新浪微博：开源社</a:t>
            </a:r>
          </a:p>
          <a:p>
            <a:pPr algn="l">
              <a:lnSpc>
                <a:spcPct val="150000"/>
              </a:lnSpc>
            </a:pP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B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站：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KAIYUANSHE</a:t>
            </a:r>
            <a:endParaRPr lang="zh-CN" altLang="en-US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0" name="Rectangle 50"/>
          <p:cNvSpPr/>
          <p:nvPr userDrawn="1">
            <p:custDataLst>
              <p:tags r:id="rId2"/>
            </p:custDataLst>
          </p:nvPr>
        </p:nvSpPr>
        <p:spPr>
          <a:xfrm>
            <a:off x="4531809" y="3774594"/>
            <a:ext cx="2405380" cy="1383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简书：开源社</a:t>
            </a:r>
          </a:p>
          <a:p>
            <a:pPr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头条：开源社</a:t>
            </a:r>
          </a:p>
          <a:p>
            <a:pPr>
              <a:lnSpc>
                <a:spcPct val="150000"/>
              </a:lnSpc>
            </a:pP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Facebook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</a:t>
            </a:r>
            <a:r>
              <a:rPr lang="en-US" altLang="zh-CN" sz="1400" kern="1700" dirty="0" err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KaiyuansheChina</a:t>
            </a:r>
            <a:endParaRPr lang="en-US" altLang="zh-CN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Twitter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：开源社</a:t>
            </a: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</a:p>
        </p:txBody>
      </p:sp>
      <p:grpSp>
        <p:nvGrpSpPr>
          <p:cNvPr id="30" name="组合 29"/>
          <p:cNvGrpSpPr/>
          <p:nvPr userDrawn="1"/>
        </p:nvGrpSpPr>
        <p:grpSpPr>
          <a:xfrm>
            <a:off x="8078470" y="3173095"/>
            <a:ext cx="1470025" cy="2292130"/>
            <a:chOff x="15532" y="5341"/>
            <a:chExt cx="2488" cy="3878"/>
          </a:xfrm>
        </p:grpSpPr>
        <p:sp>
          <p:nvSpPr>
            <p:cNvPr id="5" name="矩形 4"/>
            <p:cNvSpPr/>
            <p:nvPr>
              <p:custDataLst>
                <p:tags r:id="rId10"/>
              </p:custDataLst>
            </p:nvPr>
          </p:nvSpPr>
          <p:spPr>
            <a:xfrm>
              <a:off x="15583" y="6358"/>
              <a:ext cx="2371" cy="2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>
              <p:custDataLst>
                <p:tags r:id="rId11"/>
              </p:custDataLst>
            </p:nvPr>
          </p:nvSpPr>
          <p:spPr>
            <a:xfrm>
              <a:off x="15532" y="8804"/>
              <a:ext cx="2488" cy="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 dirty="0">
                  <a:solidFill>
                    <a:srgbClr val="445185"/>
                  </a:solidFill>
                  <a:latin typeface="黑体" panose="02010609060101010101" charset="-122"/>
                  <a:ea typeface="黑体" panose="02010609060101010101" charset="-122"/>
                </a:rPr>
                <a:t>扫码关注开源社公众号</a:t>
              </a:r>
            </a:p>
          </p:txBody>
        </p:sp>
        <p:pic>
          <p:nvPicPr>
            <p:cNvPr id="38" name="图片 37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12" y="6380"/>
              <a:ext cx="2334" cy="2334"/>
            </a:xfrm>
            <a:prstGeom prst="rect">
              <a:avLst/>
            </a:prstGeom>
          </p:spPr>
        </p:pic>
        <p:pic>
          <p:nvPicPr>
            <p:cNvPr id="14" name="图片 13" descr="小O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 rot="20940000">
              <a:off x="16312" y="5341"/>
              <a:ext cx="980" cy="1105"/>
            </a:xfrm>
            <a:prstGeom prst="rect">
              <a:avLst/>
            </a:prstGeom>
          </p:spPr>
        </p:pic>
      </p:grp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19" name="椭圆 18"/>
          <p:cNvSpPr/>
          <p:nvPr userDrawn="1">
            <p:custDataLst>
              <p:tags r:id="rId4"/>
            </p:custDataLst>
          </p:nvPr>
        </p:nvSpPr>
        <p:spPr>
          <a:xfrm rot="1980000">
            <a:off x="7983220" y="1541780"/>
            <a:ext cx="300355" cy="306705"/>
          </a:xfrm>
          <a:prstGeom prst="ellipse">
            <a:avLst/>
          </a:prstGeom>
          <a:gradFill>
            <a:gsLst>
              <a:gs pos="10000">
                <a:srgbClr val="A5D7F2"/>
              </a:gs>
              <a:gs pos="84000">
                <a:srgbClr val="36A9E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/>
          <p:cNvSpPr/>
          <p:nvPr userDrawn="1">
            <p:custDataLst>
              <p:tags r:id="rId5"/>
            </p:custDataLst>
          </p:nvPr>
        </p:nvSpPr>
        <p:spPr>
          <a:xfrm rot="15300000">
            <a:off x="11022330" y="2157730"/>
            <a:ext cx="292100" cy="292100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山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18"/>
          <a:stretch>
            <a:fillRect/>
          </a:stretch>
        </p:blipFill>
        <p:spPr>
          <a:xfrm flipH="1">
            <a:off x="-706755" y="5791835"/>
            <a:ext cx="3825875" cy="1066165"/>
          </a:xfrm>
          <a:prstGeom prst="rect">
            <a:avLst/>
          </a:prstGeom>
        </p:spPr>
      </p:pic>
      <p:sp>
        <p:nvSpPr>
          <p:cNvPr id="15" name="椭圆 14"/>
          <p:cNvSpPr/>
          <p:nvPr userDrawn="1">
            <p:custDataLst>
              <p:tags r:id="rId7"/>
            </p:custDataLst>
          </p:nvPr>
        </p:nvSpPr>
        <p:spPr>
          <a:xfrm rot="5400000">
            <a:off x="3344545" y="5866130"/>
            <a:ext cx="272415" cy="272415"/>
          </a:xfrm>
          <a:prstGeom prst="ellipse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1000">
                <a:srgbClr val="B7DFF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 descr="山2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9"/>
            </p:custDataLst>
          </p:nvPr>
        </p:nvSpPr>
        <p:spPr>
          <a:xfrm>
            <a:off x="9926955" y="5224380"/>
            <a:ext cx="14700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扫码添加讲师联系方式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idx="1"/>
          </p:nvPr>
        </p:nvSpPr>
        <p:spPr>
          <a:xfrm>
            <a:off x="1012190" y="830580"/>
            <a:ext cx="5925820" cy="246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0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浅色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icture Placeholder 8"/>
          <p:cNvSpPr>
            <a:spLocks noGrp="1"/>
          </p:cNvSpPr>
          <p:nvPr>
            <p:ph type="pic" idx="21"/>
          </p:nvPr>
        </p:nvSpPr>
        <p:spPr>
          <a:xfrm>
            <a:off x="-2" y="0"/>
            <a:ext cx="5995852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8" name="文本框 7"/>
          <p:cNvSpPr txBox="1"/>
          <p:nvPr/>
        </p:nvSpPr>
        <p:spPr>
          <a:xfrm>
            <a:off x="6535420" y="736265"/>
            <a:ext cx="5012998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45720" bIns="45720">
            <a:spAutoFit/>
          </a:bodyPr>
          <a:lstStyle>
            <a:lvl1pPr algn="l" defTabSz="1828800">
              <a:defRPr sz="6400" b="1">
                <a:solidFill>
                  <a:srgbClr val="000000"/>
                </a:solidFill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r>
              <a:rPr sz="3200"/>
              <a:t>CONTENTS</a:t>
            </a:r>
          </a:p>
        </p:txBody>
      </p:sp>
      <p:sp>
        <p:nvSpPr>
          <p:cNvPr id="169" name="文本框 8"/>
          <p:cNvSpPr txBox="1"/>
          <p:nvPr/>
        </p:nvSpPr>
        <p:spPr>
          <a:xfrm>
            <a:off x="6535420" y="1321040"/>
            <a:ext cx="322906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45720" bIns="45720">
            <a:spAutoFit/>
          </a:bodyPr>
          <a:lstStyle>
            <a:lvl1pPr algn="l" defTabSz="1828800">
              <a:defRPr sz="4800" b="1">
                <a:solidFill>
                  <a:srgbClr val="1664FF"/>
                </a:solidFill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r>
              <a:rPr sz="2400"/>
              <a:t>目录</a:t>
            </a:r>
          </a:p>
        </p:txBody>
      </p:sp>
      <p:sp>
        <p:nvSpPr>
          <p:cNvPr id="1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914400">
              <a:defRPr sz="1200">
                <a:latin typeface="等线"/>
                <a:ea typeface="等线"/>
                <a:cs typeface="等线"/>
                <a:sym typeface="等线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0549376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作者和日期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50838">
              <a:lnSpc>
                <a:spcPct val="100000"/>
              </a:lnSpc>
              <a:spcBef>
                <a:spcPts val="0"/>
              </a:spcBef>
              <a:buSzTx/>
              <a:buNone/>
              <a:defRPr sz="1530" b="1"/>
            </a:lvl1pPr>
          </a:lstStyle>
          <a:p>
            <a:r>
              <a:t>作者和日期</a:t>
            </a:r>
          </a:p>
        </p:txBody>
      </p:sp>
      <p:sp>
        <p:nvSpPr>
          <p:cNvPr id="12" name="演示文稿标题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演示文稿标题</a:t>
            </a:r>
          </a:p>
        </p:txBody>
      </p:sp>
      <p:sp>
        <p:nvSpPr>
          <p:cNvPr id="13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演示文稿副标题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020813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7DF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99A3A-7869-41F2-BAD1-8578154A79BE}" type="datetimeFigureOut">
              <a:rPr lang="zh-CN" altLang="en-US" smtClean="0"/>
              <a:t>2023/10/27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5" name="文本框 24"/>
          <p:cNvSpPr txBox="1"/>
          <p:nvPr userDrawn="1">
            <p:custDataLst>
              <p:tags r:id="rId12"/>
            </p:custDataLst>
          </p:nvPr>
        </p:nvSpPr>
        <p:spPr>
          <a:xfrm>
            <a:off x="3466187" y="6219374"/>
            <a:ext cx="25146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2023 </a:t>
            </a:r>
            <a:r>
              <a:rPr lang="zh-CN" altLang="en-US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第八届中国开源年会</a:t>
            </a:r>
          </a:p>
        </p:txBody>
      </p:sp>
      <p:sp>
        <p:nvSpPr>
          <p:cNvPr id="26" name="文本框 25"/>
          <p:cNvSpPr txBox="1"/>
          <p:nvPr userDrawn="1">
            <p:custDataLst>
              <p:tags r:id="rId13"/>
            </p:custDataLst>
          </p:nvPr>
        </p:nvSpPr>
        <p:spPr>
          <a:xfrm>
            <a:off x="5836920" y="6210662"/>
            <a:ext cx="2205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开源：川流不息、山海相映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45185"/>
          </a:solidFill>
          <a:latin typeface="黑体" panose="02010609060101010101" charset="-122"/>
          <a:ea typeface="黑体" panose="02010609060101010101" charset="-122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rgbClr val="445185"/>
          </a:solidFill>
          <a:latin typeface="黑体" panose="02010609060101010101" charset="-122"/>
          <a:ea typeface="黑体" panose="02010609060101010101" charset="-122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github.com/ByConity/ByConity/issues/26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openxmlformats.org/officeDocument/2006/relationships/tags" Target="../tags/tag36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ByConity/ByConity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en-US" altLang="zh-CN" b="1" dirty="0" err="1">
                <a:solidFill>
                  <a:srgbClr val="363E7D"/>
                </a:solidFill>
              </a:rPr>
              <a:t>ByConity</a:t>
            </a:r>
            <a:r>
              <a:rPr lang="zh-CN" altLang="en-US" b="1" dirty="0">
                <a:solidFill>
                  <a:srgbClr val="363E7D"/>
                </a:solidFill>
              </a:rPr>
              <a:t>在面向海量数据的用户分析系统上的实践</a:t>
            </a:r>
            <a:endParaRPr lang="zh-CN" altLang="en-US" b="1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4" name="副标题 13"/>
          <p:cNvSpPr>
            <a:spLocks noGrp="1"/>
          </p:cNvSpPr>
          <p:nvPr>
            <p:ph type="subTitle" idx="4294967295"/>
          </p:nvPr>
        </p:nvSpPr>
        <p:spPr>
          <a:xfrm>
            <a:off x="756919" y="3799840"/>
            <a:ext cx="7101205" cy="1186498"/>
          </a:xfrm>
        </p:spPr>
        <p:txBody>
          <a:bodyPr>
            <a:normAutofit/>
          </a:bodyPr>
          <a:lstStyle/>
          <a:p>
            <a:pPr algn="l"/>
            <a:r>
              <a:rPr lang="zh-CN" altLang="en-US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演讲人</a:t>
            </a:r>
            <a:r>
              <a:rPr lang="zh-CN" altLang="en-US" b="1" dirty="0">
                <a:solidFill>
                  <a:srgbClr val="363E7D"/>
                </a:solidFill>
                <a:cs typeface="黑体" panose="02010609060101010101" charset="-122"/>
              </a:rPr>
              <a:t>：王蕴博</a:t>
            </a:r>
            <a:r>
              <a:rPr lang="en-US" altLang="zh-CN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</a:p>
          <a:p>
            <a:pPr algn="l"/>
            <a:r>
              <a:rPr lang="zh-CN" altLang="en-US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字节开源</a:t>
            </a:r>
            <a:r>
              <a:rPr lang="zh-CN" altLang="en-US" b="1" dirty="0">
                <a:solidFill>
                  <a:srgbClr val="363E7D"/>
                </a:solidFill>
                <a:cs typeface="黑体" panose="02010609060101010101" charset="-122"/>
              </a:rPr>
              <a:t>首席技术布道师</a:t>
            </a:r>
            <a:endParaRPr lang="zh-CN" altLang="en-US" b="1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ByConity 是什么"/>
          <p:cNvSpPr txBox="1"/>
          <p:nvPr/>
        </p:nvSpPr>
        <p:spPr>
          <a:xfrm>
            <a:off x="809297" y="330710"/>
            <a:ext cx="1654299" cy="436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825500">
              <a:defRPr sz="5000" b="1"/>
            </a:lvl1pPr>
          </a:lstStyle>
          <a:p>
            <a:r>
              <a:rPr lang="zh-CN" altLang="en-US" sz="2500" dirty="0"/>
              <a:t>查询优化器</a:t>
            </a:r>
            <a:endParaRPr sz="2500" dirty="0"/>
          </a:p>
        </p:txBody>
      </p:sp>
      <p:sp>
        <p:nvSpPr>
          <p:cNvPr id="4" name="RBO：基于规则的优化能力 （e.g.，算子下推，列裁剪、分区裁剪）…">
            <a:extLst>
              <a:ext uri="{FF2B5EF4-FFF2-40B4-BE49-F238E27FC236}">
                <a16:creationId xmlns:a16="http://schemas.microsoft.com/office/drawing/2014/main" id="{EA91C45D-B026-4F10-B8FC-E3C07182C72C}"/>
              </a:ext>
            </a:extLst>
          </p:cNvPr>
          <p:cNvSpPr txBox="1">
            <a:spLocks/>
          </p:cNvSpPr>
          <p:nvPr/>
        </p:nvSpPr>
        <p:spPr>
          <a:xfrm>
            <a:off x="787830" y="1600202"/>
            <a:ext cx="109728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810000" marR="0" indent="-6350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445000" marR="0" indent="-6350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5080000" marR="0" indent="-6350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715000" marR="0" indent="-6350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>
              <a:lnSpc>
                <a:spcPct val="120000"/>
              </a:lnSpc>
              <a:spcBef>
                <a:spcPts val="500"/>
              </a:spcBef>
              <a:buSzPct val="125000"/>
              <a:defRPr sz="4600" b="0"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lang="en-US" altLang="zh-CN" sz="2300" b="0">
                <a:latin typeface="PingFang SC Regular"/>
                <a:ea typeface="PingFang SC Regular"/>
                <a:cs typeface="PingFang SC Regular"/>
                <a:sym typeface="PingFang SC Regular"/>
              </a:rPr>
              <a:t>RBO</a:t>
            </a:r>
            <a:r>
              <a:rPr lang="zh-CN" altLang="en-US" sz="2300" b="0">
                <a:latin typeface="PingFang SC Regular"/>
                <a:ea typeface="PingFang SC Regular"/>
                <a:cs typeface="PingFang SC Regular"/>
                <a:sym typeface="PingFang SC Regular"/>
              </a:rPr>
              <a:t>：</a:t>
            </a:r>
            <a:r>
              <a:rPr lang="zh-CN" altLang="en-US" sz="2300" b="0">
                <a:solidFill>
                  <a:srgbClr val="050E17"/>
                </a:solidFill>
                <a:latin typeface="-apple-system"/>
                <a:ea typeface="PingFang SC Regular"/>
                <a:cs typeface="PingFang SC Regular"/>
                <a:sym typeface="PingFang SC Regular"/>
              </a:rPr>
              <a:t>使用一系列预定义的启发式规则来选择查询执行计划。</a:t>
            </a:r>
            <a:endParaRPr lang="zh-CN" altLang="en-US" sz="2300" b="0">
              <a:latin typeface="PingFang SC Regular"/>
              <a:ea typeface="PingFang SC Regular"/>
              <a:cs typeface="PingFang SC Regular"/>
              <a:sym typeface="PingFang SC Regular"/>
            </a:endParaRPr>
          </a:p>
          <a:p>
            <a:pPr marL="198438" indent="-198438">
              <a:lnSpc>
                <a:spcPct val="120000"/>
              </a:lnSpc>
              <a:spcBef>
                <a:spcPts val="500"/>
              </a:spcBef>
              <a:buSzPct val="125000"/>
              <a:buFontTx/>
              <a:buChar char="•"/>
              <a:defRPr sz="4600" b="0"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lang="zh-CN" altLang="en-US" sz="2300" b="0">
                <a:latin typeface="PingFang SC Regular"/>
                <a:ea typeface="PingFang SC Regular"/>
                <a:cs typeface="PingFang SC Regular"/>
                <a:sym typeface="PingFang SC Regular"/>
              </a:rPr>
              <a:t>基于规则的优化能力 </a:t>
            </a:r>
          </a:p>
          <a:p>
            <a:pPr marL="198438" indent="-198438">
              <a:lnSpc>
                <a:spcPct val="120000"/>
              </a:lnSpc>
              <a:spcBef>
                <a:spcPts val="500"/>
              </a:spcBef>
              <a:buSzPct val="125000"/>
              <a:buFontTx/>
              <a:buChar char="•"/>
              <a:defRPr sz="4600" b="0"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lang="en-US" altLang="zh-CN" sz="2300" b="0">
                <a:latin typeface="PingFang SC Regular"/>
                <a:ea typeface="PingFang SC Regular"/>
                <a:cs typeface="PingFang SC Regular"/>
                <a:sym typeface="PingFang SC Regular"/>
              </a:rPr>
              <a:t>e.g.</a:t>
            </a:r>
            <a:r>
              <a:rPr lang="zh-CN" altLang="en-US" sz="2300" b="0">
                <a:latin typeface="PingFang SC Regular"/>
                <a:ea typeface="PingFang SC Regular"/>
                <a:cs typeface="PingFang SC Regular"/>
                <a:sym typeface="PingFang SC Regular"/>
              </a:rPr>
              <a:t>，算子下推，列裁剪、分区裁剪</a:t>
            </a:r>
          </a:p>
          <a:p>
            <a:pPr>
              <a:lnSpc>
                <a:spcPct val="120000"/>
              </a:lnSpc>
              <a:spcBef>
                <a:spcPts val="500"/>
              </a:spcBef>
              <a:buSzPct val="125000"/>
              <a:defRPr sz="4600" b="0"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endParaRPr lang="zh-CN" altLang="en-US" sz="2300" b="0">
              <a:latin typeface="PingFang SC Regular"/>
              <a:ea typeface="PingFang SC Regular"/>
              <a:cs typeface="PingFang SC Regular"/>
              <a:sym typeface="PingFang SC Regular"/>
            </a:endParaRPr>
          </a:p>
          <a:p>
            <a:pPr>
              <a:lnSpc>
                <a:spcPct val="120000"/>
              </a:lnSpc>
              <a:spcBef>
                <a:spcPts val="500"/>
              </a:spcBef>
              <a:buSzPct val="125000"/>
              <a:defRPr sz="4600" b="0"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lang="en-US" altLang="zh-CN" sz="2300" b="0">
                <a:latin typeface="PingFang SC Regular"/>
                <a:ea typeface="PingFang SC Regular"/>
                <a:cs typeface="PingFang SC Regular"/>
                <a:sym typeface="PingFang SC Regular"/>
              </a:rPr>
              <a:t>CBO</a:t>
            </a:r>
            <a:r>
              <a:rPr lang="zh-CN" altLang="en-US" sz="2300" b="0">
                <a:latin typeface="PingFang SC Regular"/>
                <a:ea typeface="PingFang SC Regular"/>
                <a:cs typeface="PingFang SC Regular"/>
                <a:sym typeface="PingFang SC Regular"/>
              </a:rPr>
              <a:t>：</a:t>
            </a:r>
            <a:r>
              <a:rPr lang="zh-CN" altLang="en-US" sz="2300" b="0">
                <a:solidFill>
                  <a:srgbClr val="050E17"/>
                </a:solidFill>
                <a:latin typeface="-apple-system"/>
                <a:ea typeface="PingFang SC Regular"/>
                <a:cs typeface="PingFang SC Regular"/>
                <a:sym typeface="PingFang SC Regular"/>
              </a:rPr>
              <a:t>通过收集和分析数据库中的统计信息来评估不同执行计划的成本，并选择成本最低的计划作为最佳计划。</a:t>
            </a:r>
            <a:endParaRPr lang="zh-CN" altLang="en-US" sz="2300" b="0">
              <a:latin typeface="PingFang SC Regular"/>
              <a:ea typeface="PingFang SC Regular"/>
              <a:cs typeface="PingFang SC Regular"/>
              <a:sym typeface="PingFang SC Regular"/>
            </a:endParaRPr>
          </a:p>
          <a:p>
            <a:pPr marL="198438" indent="-198438">
              <a:lnSpc>
                <a:spcPct val="120000"/>
              </a:lnSpc>
              <a:spcBef>
                <a:spcPts val="500"/>
              </a:spcBef>
              <a:buSzPct val="125000"/>
              <a:buFontTx/>
              <a:buChar char="•"/>
              <a:defRPr sz="4600" b="0"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lang="zh-CN" altLang="en-US" sz="2300" b="0">
                <a:latin typeface="PingFang SC Regular"/>
                <a:ea typeface="PingFang SC Regular"/>
                <a:cs typeface="PingFang SC Regular"/>
                <a:sym typeface="PingFang SC Regular"/>
              </a:rPr>
              <a:t>基于代价的优化能力 </a:t>
            </a:r>
          </a:p>
          <a:p>
            <a:pPr marL="198438" indent="-198438">
              <a:lnSpc>
                <a:spcPct val="120000"/>
              </a:lnSpc>
              <a:spcBef>
                <a:spcPts val="500"/>
              </a:spcBef>
              <a:buSzPct val="125000"/>
              <a:buFontTx/>
              <a:buChar char="•"/>
              <a:defRPr sz="4600" b="0"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lang="en-US" altLang="zh-CN" sz="2300" b="0">
                <a:latin typeface="PingFang SC Regular"/>
                <a:ea typeface="PingFang SC Regular"/>
                <a:cs typeface="PingFang SC Regular"/>
                <a:sym typeface="PingFang SC Regular"/>
              </a:rPr>
              <a:t>e.g.</a:t>
            </a:r>
            <a:r>
              <a:rPr lang="zh-CN" altLang="en-US" sz="2300" b="0">
                <a:latin typeface="PingFang SC Regular"/>
                <a:ea typeface="PingFang SC Regular"/>
                <a:cs typeface="PingFang SC Regular"/>
                <a:sym typeface="PingFang SC Regular"/>
              </a:rPr>
              <a:t>，</a:t>
            </a:r>
            <a:r>
              <a:rPr lang="en-US" altLang="zh-CN" sz="2300" b="0">
                <a:latin typeface="PingFang SC Regular"/>
                <a:ea typeface="PingFang SC Regular"/>
                <a:cs typeface="PingFang SC Regular"/>
                <a:sym typeface="PingFang SC Regular"/>
              </a:rPr>
              <a:t>Join</a:t>
            </a:r>
            <a:r>
              <a:rPr lang="zh-CN" altLang="en-US" sz="2300" b="0">
                <a:latin typeface="PingFang SC Regular"/>
                <a:ea typeface="PingFang SC Regular"/>
                <a:cs typeface="PingFang SC Regular"/>
                <a:sym typeface="PingFang SC Regular"/>
              </a:rPr>
              <a:t> </a:t>
            </a:r>
            <a:r>
              <a:rPr lang="en-US" altLang="zh-CN" sz="2300" b="0">
                <a:latin typeface="PingFang SC Regular"/>
                <a:ea typeface="PingFang SC Regular"/>
                <a:cs typeface="PingFang SC Regular"/>
                <a:sym typeface="PingFang SC Regular"/>
              </a:rPr>
              <a:t>Reorder</a:t>
            </a:r>
            <a:endParaRPr lang="en-US" altLang="zh-CN" sz="2300" b="0" dirty="0">
              <a:latin typeface="PingFang SC Regular"/>
              <a:ea typeface="PingFang SC Regular"/>
              <a:cs typeface="PingFang SC Regular"/>
              <a:sym typeface="PingFang SC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39497929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ByConity 是什么"/>
          <p:cNvSpPr txBox="1"/>
          <p:nvPr/>
        </p:nvSpPr>
        <p:spPr>
          <a:xfrm>
            <a:off x="809297" y="330710"/>
            <a:ext cx="1333698" cy="436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825500">
              <a:defRPr sz="5000" b="1"/>
            </a:lvl1pPr>
          </a:lstStyle>
          <a:p>
            <a:r>
              <a:rPr lang="zh-CN" altLang="en-US" sz="2500" dirty="0"/>
              <a:t>查询调度</a:t>
            </a:r>
            <a:endParaRPr sz="2500" dirty="0"/>
          </a:p>
        </p:txBody>
      </p:sp>
      <p:sp>
        <p:nvSpPr>
          <p:cNvPr id="4" name="Cache-aware调度…">
            <a:extLst>
              <a:ext uri="{FF2B5EF4-FFF2-40B4-BE49-F238E27FC236}">
                <a16:creationId xmlns:a16="http://schemas.microsoft.com/office/drawing/2014/main" id="{D49721DC-1211-49F5-BC6F-97E73C8917A8}"/>
              </a:ext>
            </a:extLst>
          </p:cNvPr>
          <p:cNvSpPr txBox="1">
            <a:spLocks/>
          </p:cNvSpPr>
          <p:nvPr/>
        </p:nvSpPr>
        <p:spPr>
          <a:xfrm>
            <a:off x="787830" y="1600202"/>
            <a:ext cx="109728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810000" marR="0" indent="-6350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445000" marR="0" indent="-6350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5080000" marR="0" indent="-6350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715000" marR="0" indent="-6350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198438" indent="-198438">
              <a:lnSpc>
                <a:spcPct val="120000"/>
              </a:lnSpc>
              <a:spcBef>
                <a:spcPts val="500"/>
              </a:spcBef>
              <a:buSzPct val="125000"/>
              <a:buFontTx/>
              <a:buChar char="•"/>
              <a:defRPr sz="4600" b="0"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lang="en-US" sz="2300" b="0">
                <a:latin typeface="PingFang SC Regular"/>
                <a:ea typeface="PingFang SC Regular"/>
                <a:cs typeface="PingFang SC Regular"/>
                <a:sym typeface="PingFang SC Regular"/>
              </a:rPr>
              <a:t> Cache-aware</a:t>
            </a:r>
            <a:r>
              <a:rPr lang="zh-CN" altLang="en-US" sz="2300" b="0">
                <a:latin typeface="PingFang SC Regular"/>
                <a:ea typeface="PingFang SC Regular"/>
                <a:cs typeface="PingFang SC Regular"/>
                <a:sym typeface="PingFang SC Regular"/>
              </a:rPr>
              <a:t>调度</a:t>
            </a:r>
          </a:p>
          <a:p>
            <a:pPr marL="596900" lvl="1" indent="-292100">
              <a:lnSpc>
                <a:spcPct val="120000"/>
              </a:lnSpc>
              <a:spcBef>
                <a:spcPts val="500"/>
              </a:spcBef>
              <a:buSzPct val="40000"/>
              <a:buBlip>
                <a:blip r:embed="rId2"/>
              </a:buBlip>
              <a:defRPr sz="4600" b="0"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lang="zh-CN" altLang="en-US" sz="2300" b="0">
                <a:latin typeface="PingFang SC Regular"/>
                <a:ea typeface="PingFang SC Regular"/>
                <a:cs typeface="PingFang SC Regular"/>
                <a:sym typeface="PingFang SC Regular"/>
              </a:rPr>
              <a:t> 最大化</a:t>
            </a:r>
            <a:r>
              <a:rPr lang="en-US" sz="2300" b="0">
                <a:latin typeface="PingFang SC Regular"/>
                <a:ea typeface="PingFang SC Regular"/>
                <a:cs typeface="PingFang SC Regular"/>
                <a:sym typeface="PingFang SC Regular"/>
              </a:rPr>
              <a:t>cache</a:t>
            </a:r>
            <a:r>
              <a:rPr lang="zh-CN" altLang="en-US" sz="2300" b="0">
                <a:latin typeface="PingFang SC Regular"/>
                <a:ea typeface="PingFang SC Regular"/>
                <a:cs typeface="PingFang SC Regular"/>
                <a:sym typeface="PingFang SC Regular"/>
              </a:rPr>
              <a:t>命中率，提升读写性能</a:t>
            </a:r>
          </a:p>
          <a:p>
            <a:pPr marL="596900" lvl="1" indent="-292100">
              <a:lnSpc>
                <a:spcPct val="120000"/>
              </a:lnSpc>
              <a:spcBef>
                <a:spcPts val="500"/>
              </a:spcBef>
              <a:buSzPct val="40000"/>
              <a:buBlip>
                <a:blip r:embed="rId2"/>
              </a:buBlip>
              <a:defRPr sz="4600" b="0"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lang="zh-CN" altLang="en-US" sz="2300" b="0">
                <a:latin typeface="PingFang SC Regular"/>
                <a:ea typeface="PingFang SC Regular"/>
                <a:cs typeface="PingFang SC Regular"/>
                <a:sym typeface="PingFang SC Regular"/>
              </a:rPr>
              <a:t> 拓扑发生变化时，最小化</a:t>
            </a:r>
            <a:r>
              <a:rPr lang="en-US" sz="2300" b="0">
                <a:latin typeface="PingFang SC Regular"/>
                <a:ea typeface="PingFang SC Regular"/>
                <a:cs typeface="PingFang SC Regular"/>
                <a:sym typeface="PingFang SC Regular"/>
              </a:rPr>
              <a:t>cache</a:t>
            </a:r>
            <a:r>
              <a:rPr lang="zh-CN" altLang="en-US" sz="2300" b="0">
                <a:latin typeface="PingFang SC Regular"/>
                <a:ea typeface="PingFang SC Regular"/>
                <a:cs typeface="PingFang SC Regular"/>
                <a:sym typeface="PingFang SC Regular"/>
              </a:rPr>
              <a:t>失效的影响</a:t>
            </a:r>
          </a:p>
          <a:p>
            <a:pPr marL="198438" indent="-198438">
              <a:lnSpc>
                <a:spcPct val="120000"/>
              </a:lnSpc>
              <a:spcBef>
                <a:spcPts val="500"/>
              </a:spcBef>
              <a:buSzPct val="125000"/>
              <a:buFontTx/>
              <a:buChar char="•"/>
              <a:defRPr sz="4600" b="0"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lang="zh-CN" altLang="en-US" sz="2300" b="0">
                <a:latin typeface="PingFang SC Regular"/>
                <a:ea typeface="PingFang SC Regular"/>
                <a:cs typeface="PingFang SC Regular"/>
                <a:sym typeface="PingFang SC Regular"/>
              </a:rPr>
              <a:t> </a:t>
            </a:r>
            <a:r>
              <a:rPr lang="en-US" sz="2300" b="0">
                <a:latin typeface="PingFang SC Regular"/>
                <a:ea typeface="PingFang SC Regular"/>
                <a:cs typeface="PingFang SC Regular"/>
                <a:sym typeface="PingFang SC Regular"/>
              </a:rPr>
              <a:t>Resource-aware</a:t>
            </a:r>
            <a:r>
              <a:rPr lang="zh-CN" altLang="en-US" sz="2300" b="0">
                <a:latin typeface="PingFang SC Regular"/>
                <a:ea typeface="PingFang SC Regular"/>
                <a:cs typeface="PingFang SC Regular"/>
                <a:sym typeface="PingFang SC Regular"/>
              </a:rPr>
              <a:t>调度和流量控制</a:t>
            </a:r>
          </a:p>
          <a:p>
            <a:pPr marL="596900" lvl="1" indent="-292100">
              <a:lnSpc>
                <a:spcPct val="120000"/>
              </a:lnSpc>
              <a:spcBef>
                <a:spcPts val="500"/>
              </a:spcBef>
              <a:buSzPct val="40000"/>
              <a:buBlip>
                <a:blip r:embed="rId2"/>
              </a:buBlip>
              <a:defRPr sz="4600" b="0"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lang="zh-CN" altLang="en-US" sz="2300" b="0">
                <a:latin typeface="PingFang SC Regular"/>
                <a:ea typeface="PingFang SC Regular"/>
                <a:cs typeface="PingFang SC Regular"/>
                <a:sym typeface="PingFang SC Regular"/>
              </a:rPr>
              <a:t> 最大化资源利用率</a:t>
            </a:r>
          </a:p>
          <a:p>
            <a:pPr marL="596900" lvl="1" indent="-292100">
              <a:lnSpc>
                <a:spcPct val="120000"/>
              </a:lnSpc>
              <a:spcBef>
                <a:spcPts val="500"/>
              </a:spcBef>
              <a:buSzPct val="40000"/>
              <a:buBlip>
                <a:blip r:embed="rId2"/>
              </a:buBlip>
              <a:defRPr sz="4600" b="0"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lang="zh-CN" altLang="en-US" sz="2300" b="0">
                <a:latin typeface="PingFang SC Regular"/>
                <a:ea typeface="PingFang SC Regular"/>
                <a:cs typeface="PingFang SC Regular"/>
                <a:sym typeface="PingFang SC Regular"/>
              </a:rPr>
              <a:t> 合理使用资源，避免负载过高</a:t>
            </a:r>
            <a:endParaRPr lang="zh-CN" altLang="en-US" sz="2300" b="0" dirty="0">
              <a:latin typeface="PingFang SC Regular"/>
              <a:ea typeface="PingFang SC Regular"/>
              <a:cs typeface="PingFang SC Regular"/>
              <a:sym typeface="PingFang SC Regular"/>
            </a:endParaRPr>
          </a:p>
        </p:txBody>
      </p:sp>
    </p:spTree>
    <p:extLst>
      <p:ext uri="{BB962C8B-B14F-4D97-AF65-F5344CB8AC3E}">
        <p14:creationId xmlns:p14="http://schemas.microsoft.com/office/powerpoint/2010/main" val="94420817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ByConity 是什么"/>
          <p:cNvSpPr txBox="1"/>
          <p:nvPr/>
        </p:nvSpPr>
        <p:spPr>
          <a:xfrm>
            <a:off x="809297" y="330710"/>
            <a:ext cx="1013098" cy="436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825500">
              <a:defRPr sz="5000" b="1"/>
            </a:lvl1pPr>
          </a:lstStyle>
          <a:p>
            <a:r>
              <a:rPr lang="zh-CN" altLang="en-US" sz="2500" dirty="0"/>
              <a:t>计算组</a:t>
            </a:r>
            <a:endParaRPr sz="2500" dirty="0"/>
          </a:p>
        </p:txBody>
      </p:sp>
      <p:sp>
        <p:nvSpPr>
          <p:cNvPr id="4" name="多租户隔离…">
            <a:extLst>
              <a:ext uri="{FF2B5EF4-FFF2-40B4-BE49-F238E27FC236}">
                <a16:creationId xmlns:a16="http://schemas.microsoft.com/office/drawing/2014/main" id="{39906069-26ED-41CA-8669-808BAD4F6B20}"/>
              </a:ext>
            </a:extLst>
          </p:cNvPr>
          <p:cNvSpPr txBox="1">
            <a:spLocks/>
          </p:cNvSpPr>
          <p:nvPr/>
        </p:nvSpPr>
        <p:spPr>
          <a:xfrm>
            <a:off x="787830" y="1600202"/>
            <a:ext cx="109728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810000" marR="0" indent="-6350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445000" marR="0" indent="-6350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5080000" marR="0" indent="-6350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715000" marR="0" indent="-6350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198438" indent="-198438">
              <a:lnSpc>
                <a:spcPct val="120000"/>
              </a:lnSpc>
              <a:spcBef>
                <a:spcPts val="500"/>
              </a:spcBef>
              <a:buSzPct val="125000"/>
              <a:buFontTx/>
              <a:buChar char="•"/>
              <a:defRPr sz="4600" b="0"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lang="zh-CN" altLang="en-US" sz="2300" b="0">
                <a:latin typeface="PingFang SC Regular"/>
                <a:ea typeface="PingFang SC Regular"/>
                <a:cs typeface="PingFang SC Regular"/>
                <a:sym typeface="PingFang SC Regular"/>
              </a:rPr>
              <a:t> 多租户隔离 </a:t>
            </a:r>
          </a:p>
          <a:p>
            <a:pPr marL="198438" indent="-198438">
              <a:lnSpc>
                <a:spcPct val="120000"/>
              </a:lnSpc>
              <a:spcBef>
                <a:spcPts val="500"/>
              </a:spcBef>
              <a:buSzPct val="125000"/>
              <a:buFontTx/>
              <a:buChar char="•"/>
              <a:defRPr sz="4600" b="0"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lang="zh-CN" altLang="en-US" sz="2300" b="0">
                <a:latin typeface="PingFang SC Regular"/>
                <a:ea typeface="PingFang SC Regular"/>
                <a:cs typeface="PingFang SC Regular"/>
                <a:sym typeface="PingFang SC Regular"/>
              </a:rPr>
              <a:t> 读写分离 </a:t>
            </a:r>
          </a:p>
          <a:p>
            <a:pPr marL="198438" indent="-198438">
              <a:lnSpc>
                <a:spcPct val="120000"/>
              </a:lnSpc>
              <a:spcBef>
                <a:spcPts val="500"/>
              </a:spcBef>
              <a:buSzPct val="125000"/>
              <a:buFontTx/>
              <a:buChar char="•"/>
              <a:defRPr sz="4600" b="0"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lang="zh-CN" altLang="en-US" sz="2300" b="0">
                <a:latin typeface="PingFang SC Regular"/>
                <a:ea typeface="PingFang SC Regular"/>
                <a:cs typeface="PingFang SC Regular"/>
                <a:sym typeface="PingFang SC Regular"/>
              </a:rPr>
              <a:t> 水平和垂直动态扩缩容</a:t>
            </a:r>
          </a:p>
          <a:p>
            <a:pPr marL="198438" indent="-198438">
              <a:lnSpc>
                <a:spcPct val="120000"/>
              </a:lnSpc>
              <a:spcBef>
                <a:spcPts val="500"/>
              </a:spcBef>
              <a:buSzPct val="125000"/>
              <a:buFontTx/>
              <a:buChar char="•"/>
              <a:defRPr sz="4600" b="0"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lang="zh-CN" altLang="en-US" sz="2300" b="0">
                <a:latin typeface="PingFang SC Regular"/>
                <a:ea typeface="PingFang SC Regular"/>
                <a:cs typeface="PingFang SC Regular"/>
                <a:sym typeface="PingFang SC Regular"/>
              </a:rPr>
              <a:t> 资源共享</a:t>
            </a:r>
            <a:endParaRPr lang="zh-CN" altLang="en-US" sz="2300" b="0" dirty="0">
              <a:latin typeface="PingFang SC Regular"/>
              <a:ea typeface="PingFang SC Regular"/>
              <a:cs typeface="PingFang SC Regular"/>
              <a:sym typeface="PingFang SC Regular"/>
            </a:endParaRPr>
          </a:p>
        </p:txBody>
      </p:sp>
      <p:grpSp>
        <p:nvGrpSpPr>
          <p:cNvPr id="5" name="Group">
            <a:extLst>
              <a:ext uri="{FF2B5EF4-FFF2-40B4-BE49-F238E27FC236}">
                <a16:creationId xmlns:a16="http://schemas.microsoft.com/office/drawing/2014/main" id="{10630F40-AC5C-4EA4-A5DD-EA53C49DBADC}"/>
              </a:ext>
            </a:extLst>
          </p:cNvPr>
          <p:cNvGrpSpPr/>
          <p:nvPr/>
        </p:nvGrpSpPr>
        <p:grpSpPr>
          <a:xfrm>
            <a:off x="5289846" y="1546815"/>
            <a:ext cx="5711095" cy="2624813"/>
            <a:chOff x="0" y="35371"/>
            <a:chExt cx="11422188" cy="5249623"/>
          </a:xfrm>
        </p:grpSpPr>
        <p:sp>
          <p:nvSpPr>
            <p:cNvPr id="6" name="Rectangle">
              <a:extLst>
                <a:ext uri="{FF2B5EF4-FFF2-40B4-BE49-F238E27FC236}">
                  <a16:creationId xmlns:a16="http://schemas.microsoft.com/office/drawing/2014/main" id="{F9E33BED-D7FD-4441-A80C-3B56CC3E382E}"/>
                </a:ext>
              </a:extLst>
            </p:cNvPr>
            <p:cNvSpPr/>
            <p:nvPr/>
          </p:nvSpPr>
          <p:spPr>
            <a:xfrm>
              <a:off x="3914079" y="911829"/>
              <a:ext cx="3627240" cy="4363638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2921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100"/>
            </a:p>
          </p:txBody>
        </p:sp>
        <p:sp>
          <p:nvSpPr>
            <p:cNvPr id="7" name="Rectangle">
              <a:extLst>
                <a:ext uri="{FF2B5EF4-FFF2-40B4-BE49-F238E27FC236}">
                  <a16:creationId xmlns:a16="http://schemas.microsoft.com/office/drawing/2014/main" id="{CEE89F71-56B2-47E0-91CE-D100F38C01DB}"/>
                </a:ext>
              </a:extLst>
            </p:cNvPr>
            <p:cNvSpPr/>
            <p:nvPr/>
          </p:nvSpPr>
          <p:spPr>
            <a:xfrm>
              <a:off x="7794948" y="883249"/>
              <a:ext cx="3627240" cy="4382692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2921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100"/>
            </a:p>
          </p:txBody>
        </p:sp>
        <p:sp>
          <p:nvSpPr>
            <p:cNvPr id="8" name="Rectangle">
              <a:extLst>
                <a:ext uri="{FF2B5EF4-FFF2-40B4-BE49-F238E27FC236}">
                  <a16:creationId xmlns:a16="http://schemas.microsoft.com/office/drawing/2014/main" id="{0770945C-7B6D-4642-9B64-B0FA22DEEBAF}"/>
                </a:ext>
              </a:extLst>
            </p:cNvPr>
            <p:cNvSpPr/>
            <p:nvPr/>
          </p:nvSpPr>
          <p:spPr>
            <a:xfrm>
              <a:off x="0" y="902302"/>
              <a:ext cx="3627240" cy="4382692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2921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100"/>
            </a:p>
          </p:txBody>
        </p:sp>
        <p:grpSp>
          <p:nvGrpSpPr>
            <p:cNvPr id="9" name="Group">
              <a:extLst>
                <a:ext uri="{FF2B5EF4-FFF2-40B4-BE49-F238E27FC236}">
                  <a16:creationId xmlns:a16="http://schemas.microsoft.com/office/drawing/2014/main" id="{E66B34E9-D08C-4619-8591-8A508DF3ACC9}"/>
                </a:ext>
              </a:extLst>
            </p:cNvPr>
            <p:cNvGrpSpPr/>
            <p:nvPr/>
          </p:nvGrpSpPr>
          <p:grpSpPr>
            <a:xfrm>
              <a:off x="693648" y="1102878"/>
              <a:ext cx="2239945" cy="683149"/>
              <a:chOff x="0" y="0"/>
              <a:chExt cx="2239943" cy="683148"/>
            </a:xfrm>
          </p:grpSpPr>
          <p:sp>
            <p:nvSpPr>
              <p:cNvPr id="35" name="Rounded Rectangle">
                <a:extLst>
                  <a:ext uri="{FF2B5EF4-FFF2-40B4-BE49-F238E27FC236}">
                    <a16:creationId xmlns:a16="http://schemas.microsoft.com/office/drawing/2014/main" id="{6C8ADFEB-BEB1-4CA8-B222-4D5CED3A07D4}"/>
                  </a:ext>
                </a:extLst>
              </p:cNvPr>
              <p:cNvSpPr/>
              <p:nvPr/>
            </p:nvSpPr>
            <p:spPr>
              <a:xfrm>
                <a:off x="0" y="0"/>
                <a:ext cx="2239943" cy="683148"/>
              </a:xfrm>
              <a:prstGeom prst="roundRect">
                <a:avLst>
                  <a:gd name="adj" fmla="val 18580"/>
                </a:avLst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defTabSz="292100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100"/>
              </a:p>
            </p:txBody>
          </p:sp>
          <p:sp>
            <p:nvSpPr>
              <p:cNvPr id="36" name="计算组a">
                <a:extLst>
                  <a:ext uri="{FF2B5EF4-FFF2-40B4-BE49-F238E27FC236}">
                    <a16:creationId xmlns:a16="http://schemas.microsoft.com/office/drawing/2014/main" id="{90AD7E4A-2B39-414F-B45D-68D59F4D3AEE}"/>
                  </a:ext>
                </a:extLst>
              </p:cNvPr>
              <p:cNvSpPr txBox="1"/>
              <p:nvPr/>
            </p:nvSpPr>
            <p:spPr>
              <a:xfrm>
                <a:off x="523781" y="151778"/>
                <a:ext cx="910505" cy="3795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5400" tIns="25400" rIns="25400" bIns="25400" numCol="1" anchor="ctr">
                <a:spAutoFit/>
              </a:bodyPr>
              <a:lstStyle>
                <a:lvl1pPr defTabSz="584200">
                  <a:defRPr>
                    <a:solidFill>
                      <a:srgbClr val="000000"/>
                    </a:solidFill>
                  </a:defRPr>
                </a:lvl1pPr>
              </a:lstStyle>
              <a:p>
                <a:r>
                  <a:rPr sz="900"/>
                  <a:t>计算组a</a:t>
                </a:r>
              </a:p>
            </p:txBody>
          </p:sp>
        </p:grpSp>
        <p:sp>
          <p:nvSpPr>
            <p:cNvPr id="10" name="Rounded Rectangle">
              <a:extLst>
                <a:ext uri="{FF2B5EF4-FFF2-40B4-BE49-F238E27FC236}">
                  <a16:creationId xmlns:a16="http://schemas.microsoft.com/office/drawing/2014/main" id="{9F1A70D9-0C2B-4F7B-9465-7783F4249BE0}"/>
                </a:ext>
              </a:extLst>
            </p:cNvPr>
            <p:cNvSpPr/>
            <p:nvPr/>
          </p:nvSpPr>
          <p:spPr>
            <a:xfrm>
              <a:off x="132444" y="3690477"/>
              <a:ext cx="11157298" cy="1231454"/>
            </a:xfrm>
            <a:prstGeom prst="roundRect">
              <a:avLst>
                <a:gd name="adj" fmla="val 30548"/>
              </a:avLst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2921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100"/>
            </a:p>
          </p:txBody>
        </p:sp>
        <p:sp>
          <p:nvSpPr>
            <p:cNvPr id="11" name="Data…">
              <a:extLst>
                <a:ext uri="{FF2B5EF4-FFF2-40B4-BE49-F238E27FC236}">
                  <a16:creationId xmlns:a16="http://schemas.microsoft.com/office/drawing/2014/main" id="{657452A0-9306-451E-BB9D-8B9554F9DC19}"/>
                </a:ext>
              </a:extLst>
            </p:cNvPr>
            <p:cNvSpPr txBox="1"/>
            <p:nvPr/>
          </p:nvSpPr>
          <p:spPr>
            <a:xfrm>
              <a:off x="270306" y="3977909"/>
              <a:ext cx="868828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/>
            <a:p>
              <a:pPr defTabSz="292100">
                <a:defRPr>
                  <a:solidFill>
                    <a:srgbClr val="000000"/>
                  </a:solidFill>
                </a:defRPr>
              </a:pPr>
              <a:r>
                <a:rPr sz="900"/>
                <a:t>Data </a:t>
              </a:r>
            </a:p>
            <a:p>
              <a:pPr defTabSz="292100">
                <a:defRPr>
                  <a:solidFill>
                    <a:srgbClr val="000000"/>
                  </a:solidFill>
                </a:defRPr>
              </a:pPr>
              <a:r>
                <a:rPr sz="900"/>
                <a:t>Storage</a:t>
              </a:r>
            </a:p>
          </p:txBody>
        </p:sp>
        <p:sp>
          <p:nvSpPr>
            <p:cNvPr id="12" name="Coins">
              <a:extLst>
                <a:ext uri="{FF2B5EF4-FFF2-40B4-BE49-F238E27FC236}">
                  <a16:creationId xmlns:a16="http://schemas.microsoft.com/office/drawing/2014/main" id="{2E9C8D76-581E-4E72-86A3-5E7A3F942FF2}"/>
                </a:ext>
              </a:extLst>
            </p:cNvPr>
            <p:cNvSpPr/>
            <p:nvPr/>
          </p:nvSpPr>
          <p:spPr>
            <a:xfrm>
              <a:off x="2236152" y="3964630"/>
              <a:ext cx="681103" cy="683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1" y="0"/>
                  </a:moveTo>
                  <a:cubicBezTo>
                    <a:pt x="7949" y="0"/>
                    <a:pt x="5266" y="392"/>
                    <a:pt x="3255" y="1111"/>
                  </a:cubicBezTo>
                  <a:cubicBezTo>
                    <a:pt x="1360" y="1787"/>
                    <a:pt x="273" y="2685"/>
                    <a:pt x="273" y="3572"/>
                  </a:cubicBezTo>
                  <a:cubicBezTo>
                    <a:pt x="273" y="4460"/>
                    <a:pt x="1360" y="5360"/>
                    <a:pt x="3255" y="6035"/>
                  </a:cubicBezTo>
                  <a:cubicBezTo>
                    <a:pt x="5266" y="6749"/>
                    <a:pt x="7949" y="7147"/>
                    <a:pt x="10801" y="7147"/>
                  </a:cubicBezTo>
                  <a:cubicBezTo>
                    <a:pt x="13652" y="7147"/>
                    <a:pt x="16334" y="6754"/>
                    <a:pt x="18345" y="6035"/>
                  </a:cubicBezTo>
                  <a:cubicBezTo>
                    <a:pt x="20240" y="5360"/>
                    <a:pt x="21327" y="4460"/>
                    <a:pt x="21327" y="3572"/>
                  </a:cubicBezTo>
                  <a:cubicBezTo>
                    <a:pt x="21327" y="2685"/>
                    <a:pt x="20240" y="1787"/>
                    <a:pt x="18345" y="1111"/>
                  </a:cubicBezTo>
                  <a:cubicBezTo>
                    <a:pt x="16334" y="398"/>
                    <a:pt x="13652" y="0"/>
                    <a:pt x="10801" y="0"/>
                  </a:cubicBezTo>
                  <a:close/>
                  <a:moveTo>
                    <a:pt x="12" y="4505"/>
                  </a:moveTo>
                  <a:lnTo>
                    <a:pt x="12" y="5914"/>
                  </a:lnTo>
                  <a:cubicBezTo>
                    <a:pt x="12" y="8033"/>
                    <a:pt x="4846" y="9754"/>
                    <a:pt x="10811" y="9754"/>
                  </a:cubicBezTo>
                  <a:cubicBezTo>
                    <a:pt x="16776" y="9754"/>
                    <a:pt x="21600" y="8039"/>
                    <a:pt x="21600" y="5914"/>
                  </a:cubicBezTo>
                  <a:lnTo>
                    <a:pt x="21600" y="4505"/>
                  </a:lnTo>
                  <a:cubicBezTo>
                    <a:pt x="21136" y="5284"/>
                    <a:pt x="20088" y="5991"/>
                    <a:pt x="18531" y="6541"/>
                  </a:cubicBezTo>
                  <a:cubicBezTo>
                    <a:pt x="16460" y="7276"/>
                    <a:pt x="13718" y="7679"/>
                    <a:pt x="10806" y="7679"/>
                  </a:cubicBezTo>
                  <a:cubicBezTo>
                    <a:pt x="7894" y="7679"/>
                    <a:pt x="5146" y="7276"/>
                    <a:pt x="3081" y="6541"/>
                  </a:cubicBezTo>
                  <a:cubicBezTo>
                    <a:pt x="1524" y="5985"/>
                    <a:pt x="476" y="5284"/>
                    <a:pt x="12" y="4505"/>
                  </a:cubicBezTo>
                  <a:close/>
                  <a:moveTo>
                    <a:pt x="0" y="7320"/>
                  </a:moveTo>
                  <a:lnTo>
                    <a:pt x="0" y="8284"/>
                  </a:lnTo>
                  <a:cubicBezTo>
                    <a:pt x="0" y="10402"/>
                    <a:pt x="4836" y="12123"/>
                    <a:pt x="10801" y="12123"/>
                  </a:cubicBezTo>
                  <a:cubicBezTo>
                    <a:pt x="16766" y="12123"/>
                    <a:pt x="21600" y="10408"/>
                    <a:pt x="21600" y="8284"/>
                  </a:cubicBezTo>
                  <a:lnTo>
                    <a:pt x="21600" y="7320"/>
                  </a:lnTo>
                  <a:cubicBezTo>
                    <a:pt x="21458" y="7495"/>
                    <a:pt x="21295" y="7664"/>
                    <a:pt x="21098" y="7827"/>
                  </a:cubicBezTo>
                  <a:cubicBezTo>
                    <a:pt x="20508" y="8329"/>
                    <a:pt x="19672" y="8769"/>
                    <a:pt x="18618" y="9145"/>
                  </a:cubicBezTo>
                  <a:cubicBezTo>
                    <a:pt x="16520" y="9891"/>
                    <a:pt x="13745" y="10299"/>
                    <a:pt x="10801" y="10299"/>
                  </a:cubicBezTo>
                  <a:cubicBezTo>
                    <a:pt x="7856" y="10299"/>
                    <a:pt x="5080" y="9891"/>
                    <a:pt x="2982" y="9145"/>
                  </a:cubicBezTo>
                  <a:cubicBezTo>
                    <a:pt x="1928" y="8769"/>
                    <a:pt x="1099" y="8329"/>
                    <a:pt x="504" y="7827"/>
                  </a:cubicBezTo>
                  <a:cubicBezTo>
                    <a:pt x="307" y="7664"/>
                    <a:pt x="142" y="7495"/>
                    <a:pt x="0" y="7320"/>
                  </a:cubicBezTo>
                  <a:close/>
                  <a:moveTo>
                    <a:pt x="0" y="9689"/>
                  </a:moveTo>
                  <a:lnTo>
                    <a:pt x="0" y="10653"/>
                  </a:lnTo>
                  <a:cubicBezTo>
                    <a:pt x="0" y="12771"/>
                    <a:pt x="4836" y="14492"/>
                    <a:pt x="10801" y="14492"/>
                  </a:cubicBezTo>
                  <a:cubicBezTo>
                    <a:pt x="16766" y="14492"/>
                    <a:pt x="21600" y="12777"/>
                    <a:pt x="21600" y="10653"/>
                  </a:cubicBezTo>
                  <a:lnTo>
                    <a:pt x="21600" y="9689"/>
                  </a:lnTo>
                  <a:cubicBezTo>
                    <a:pt x="21458" y="9864"/>
                    <a:pt x="21295" y="10033"/>
                    <a:pt x="21098" y="10197"/>
                  </a:cubicBezTo>
                  <a:cubicBezTo>
                    <a:pt x="20508" y="10698"/>
                    <a:pt x="19672" y="11138"/>
                    <a:pt x="18618" y="11514"/>
                  </a:cubicBezTo>
                  <a:cubicBezTo>
                    <a:pt x="16520" y="12260"/>
                    <a:pt x="13745" y="12668"/>
                    <a:pt x="10801" y="12668"/>
                  </a:cubicBezTo>
                  <a:cubicBezTo>
                    <a:pt x="7856" y="12668"/>
                    <a:pt x="5080" y="12260"/>
                    <a:pt x="2982" y="11514"/>
                  </a:cubicBezTo>
                  <a:cubicBezTo>
                    <a:pt x="1928" y="11138"/>
                    <a:pt x="1099" y="10698"/>
                    <a:pt x="504" y="10197"/>
                  </a:cubicBezTo>
                  <a:cubicBezTo>
                    <a:pt x="307" y="10033"/>
                    <a:pt x="142" y="9864"/>
                    <a:pt x="0" y="9689"/>
                  </a:cubicBezTo>
                  <a:close/>
                  <a:moveTo>
                    <a:pt x="0" y="12059"/>
                  </a:moveTo>
                  <a:lnTo>
                    <a:pt x="0" y="13022"/>
                  </a:lnTo>
                  <a:cubicBezTo>
                    <a:pt x="0" y="15141"/>
                    <a:pt x="4836" y="16862"/>
                    <a:pt x="10801" y="16862"/>
                  </a:cubicBezTo>
                  <a:cubicBezTo>
                    <a:pt x="16766" y="16862"/>
                    <a:pt x="21600" y="15146"/>
                    <a:pt x="21600" y="13022"/>
                  </a:cubicBezTo>
                  <a:lnTo>
                    <a:pt x="21600" y="12059"/>
                  </a:lnTo>
                  <a:cubicBezTo>
                    <a:pt x="21458" y="12233"/>
                    <a:pt x="21295" y="12402"/>
                    <a:pt x="21098" y="12566"/>
                  </a:cubicBezTo>
                  <a:cubicBezTo>
                    <a:pt x="20508" y="13067"/>
                    <a:pt x="19672" y="13507"/>
                    <a:pt x="18618" y="13883"/>
                  </a:cubicBezTo>
                  <a:cubicBezTo>
                    <a:pt x="16520" y="14629"/>
                    <a:pt x="13745" y="15037"/>
                    <a:pt x="10801" y="15037"/>
                  </a:cubicBezTo>
                  <a:cubicBezTo>
                    <a:pt x="7856" y="15037"/>
                    <a:pt x="5080" y="14629"/>
                    <a:pt x="2982" y="13883"/>
                  </a:cubicBezTo>
                  <a:cubicBezTo>
                    <a:pt x="1928" y="13507"/>
                    <a:pt x="1099" y="13067"/>
                    <a:pt x="504" y="12566"/>
                  </a:cubicBezTo>
                  <a:cubicBezTo>
                    <a:pt x="307" y="12402"/>
                    <a:pt x="142" y="12233"/>
                    <a:pt x="0" y="12059"/>
                  </a:cubicBezTo>
                  <a:close/>
                  <a:moveTo>
                    <a:pt x="0" y="14428"/>
                  </a:moveTo>
                  <a:lnTo>
                    <a:pt x="0" y="15391"/>
                  </a:lnTo>
                  <a:cubicBezTo>
                    <a:pt x="0" y="17510"/>
                    <a:pt x="4836" y="19231"/>
                    <a:pt x="10801" y="19231"/>
                  </a:cubicBezTo>
                  <a:cubicBezTo>
                    <a:pt x="16766" y="19231"/>
                    <a:pt x="21600" y="17515"/>
                    <a:pt x="21600" y="15391"/>
                  </a:cubicBezTo>
                  <a:lnTo>
                    <a:pt x="21600" y="14428"/>
                  </a:lnTo>
                  <a:cubicBezTo>
                    <a:pt x="21458" y="14602"/>
                    <a:pt x="21295" y="14772"/>
                    <a:pt x="21098" y="14935"/>
                  </a:cubicBezTo>
                  <a:cubicBezTo>
                    <a:pt x="20508" y="15436"/>
                    <a:pt x="19672" y="15877"/>
                    <a:pt x="18618" y="16252"/>
                  </a:cubicBezTo>
                  <a:cubicBezTo>
                    <a:pt x="16520" y="16998"/>
                    <a:pt x="13745" y="17406"/>
                    <a:pt x="10801" y="17406"/>
                  </a:cubicBezTo>
                  <a:cubicBezTo>
                    <a:pt x="7856" y="17406"/>
                    <a:pt x="5080" y="16998"/>
                    <a:pt x="2982" y="16252"/>
                  </a:cubicBezTo>
                  <a:cubicBezTo>
                    <a:pt x="1928" y="15877"/>
                    <a:pt x="1099" y="15436"/>
                    <a:pt x="504" y="14935"/>
                  </a:cubicBezTo>
                  <a:cubicBezTo>
                    <a:pt x="307" y="14772"/>
                    <a:pt x="142" y="14602"/>
                    <a:pt x="0" y="14428"/>
                  </a:cubicBezTo>
                  <a:close/>
                  <a:moveTo>
                    <a:pt x="0" y="16797"/>
                  </a:moveTo>
                  <a:lnTo>
                    <a:pt x="0" y="17760"/>
                  </a:lnTo>
                  <a:cubicBezTo>
                    <a:pt x="0" y="19879"/>
                    <a:pt x="4836" y="21600"/>
                    <a:pt x="10801" y="21600"/>
                  </a:cubicBezTo>
                  <a:cubicBezTo>
                    <a:pt x="16766" y="21600"/>
                    <a:pt x="21600" y="19879"/>
                    <a:pt x="21600" y="17760"/>
                  </a:cubicBezTo>
                  <a:lnTo>
                    <a:pt x="21600" y="16797"/>
                  </a:lnTo>
                  <a:cubicBezTo>
                    <a:pt x="21458" y="16971"/>
                    <a:pt x="21295" y="17141"/>
                    <a:pt x="21098" y="17304"/>
                  </a:cubicBezTo>
                  <a:cubicBezTo>
                    <a:pt x="20508" y="17805"/>
                    <a:pt x="19672" y="18246"/>
                    <a:pt x="18618" y="18622"/>
                  </a:cubicBezTo>
                  <a:cubicBezTo>
                    <a:pt x="16520" y="19368"/>
                    <a:pt x="13745" y="19775"/>
                    <a:pt x="10801" y="19775"/>
                  </a:cubicBezTo>
                  <a:cubicBezTo>
                    <a:pt x="7856" y="19775"/>
                    <a:pt x="5080" y="19368"/>
                    <a:pt x="2982" y="18622"/>
                  </a:cubicBezTo>
                  <a:cubicBezTo>
                    <a:pt x="1928" y="18246"/>
                    <a:pt x="1099" y="17805"/>
                    <a:pt x="504" y="17304"/>
                  </a:cubicBezTo>
                  <a:cubicBezTo>
                    <a:pt x="307" y="17141"/>
                    <a:pt x="142" y="16971"/>
                    <a:pt x="0" y="16797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2921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100"/>
            </a:p>
          </p:txBody>
        </p:sp>
        <p:sp>
          <p:nvSpPr>
            <p:cNvPr id="13" name="Coins">
              <a:extLst>
                <a:ext uri="{FF2B5EF4-FFF2-40B4-BE49-F238E27FC236}">
                  <a16:creationId xmlns:a16="http://schemas.microsoft.com/office/drawing/2014/main" id="{834AD2BB-79EB-49CD-984E-06DC57E02805}"/>
                </a:ext>
              </a:extLst>
            </p:cNvPr>
            <p:cNvSpPr/>
            <p:nvPr/>
          </p:nvSpPr>
          <p:spPr>
            <a:xfrm>
              <a:off x="4325426" y="3964630"/>
              <a:ext cx="681103" cy="683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1" y="0"/>
                  </a:moveTo>
                  <a:cubicBezTo>
                    <a:pt x="7949" y="0"/>
                    <a:pt x="5266" y="392"/>
                    <a:pt x="3255" y="1111"/>
                  </a:cubicBezTo>
                  <a:cubicBezTo>
                    <a:pt x="1360" y="1787"/>
                    <a:pt x="273" y="2685"/>
                    <a:pt x="273" y="3572"/>
                  </a:cubicBezTo>
                  <a:cubicBezTo>
                    <a:pt x="273" y="4460"/>
                    <a:pt x="1360" y="5360"/>
                    <a:pt x="3255" y="6035"/>
                  </a:cubicBezTo>
                  <a:cubicBezTo>
                    <a:pt x="5266" y="6749"/>
                    <a:pt x="7949" y="7147"/>
                    <a:pt x="10801" y="7147"/>
                  </a:cubicBezTo>
                  <a:cubicBezTo>
                    <a:pt x="13652" y="7147"/>
                    <a:pt x="16334" y="6754"/>
                    <a:pt x="18345" y="6035"/>
                  </a:cubicBezTo>
                  <a:cubicBezTo>
                    <a:pt x="20240" y="5360"/>
                    <a:pt x="21327" y="4460"/>
                    <a:pt x="21327" y="3572"/>
                  </a:cubicBezTo>
                  <a:cubicBezTo>
                    <a:pt x="21327" y="2685"/>
                    <a:pt x="20240" y="1787"/>
                    <a:pt x="18345" y="1111"/>
                  </a:cubicBezTo>
                  <a:cubicBezTo>
                    <a:pt x="16334" y="398"/>
                    <a:pt x="13652" y="0"/>
                    <a:pt x="10801" y="0"/>
                  </a:cubicBezTo>
                  <a:close/>
                  <a:moveTo>
                    <a:pt x="12" y="4505"/>
                  </a:moveTo>
                  <a:lnTo>
                    <a:pt x="12" y="5914"/>
                  </a:lnTo>
                  <a:cubicBezTo>
                    <a:pt x="12" y="8033"/>
                    <a:pt x="4846" y="9754"/>
                    <a:pt x="10811" y="9754"/>
                  </a:cubicBezTo>
                  <a:cubicBezTo>
                    <a:pt x="16776" y="9754"/>
                    <a:pt x="21600" y="8039"/>
                    <a:pt x="21600" y="5914"/>
                  </a:cubicBezTo>
                  <a:lnTo>
                    <a:pt x="21600" y="4505"/>
                  </a:lnTo>
                  <a:cubicBezTo>
                    <a:pt x="21136" y="5284"/>
                    <a:pt x="20088" y="5991"/>
                    <a:pt x="18531" y="6541"/>
                  </a:cubicBezTo>
                  <a:cubicBezTo>
                    <a:pt x="16460" y="7276"/>
                    <a:pt x="13718" y="7679"/>
                    <a:pt x="10806" y="7679"/>
                  </a:cubicBezTo>
                  <a:cubicBezTo>
                    <a:pt x="7894" y="7679"/>
                    <a:pt x="5146" y="7276"/>
                    <a:pt x="3081" y="6541"/>
                  </a:cubicBezTo>
                  <a:cubicBezTo>
                    <a:pt x="1524" y="5985"/>
                    <a:pt x="476" y="5284"/>
                    <a:pt x="12" y="4505"/>
                  </a:cubicBezTo>
                  <a:close/>
                  <a:moveTo>
                    <a:pt x="0" y="7320"/>
                  </a:moveTo>
                  <a:lnTo>
                    <a:pt x="0" y="8284"/>
                  </a:lnTo>
                  <a:cubicBezTo>
                    <a:pt x="0" y="10402"/>
                    <a:pt x="4836" y="12123"/>
                    <a:pt x="10801" y="12123"/>
                  </a:cubicBezTo>
                  <a:cubicBezTo>
                    <a:pt x="16766" y="12123"/>
                    <a:pt x="21600" y="10408"/>
                    <a:pt x="21600" y="8284"/>
                  </a:cubicBezTo>
                  <a:lnTo>
                    <a:pt x="21600" y="7320"/>
                  </a:lnTo>
                  <a:cubicBezTo>
                    <a:pt x="21458" y="7495"/>
                    <a:pt x="21295" y="7664"/>
                    <a:pt x="21098" y="7827"/>
                  </a:cubicBezTo>
                  <a:cubicBezTo>
                    <a:pt x="20508" y="8329"/>
                    <a:pt x="19672" y="8769"/>
                    <a:pt x="18618" y="9145"/>
                  </a:cubicBezTo>
                  <a:cubicBezTo>
                    <a:pt x="16520" y="9891"/>
                    <a:pt x="13745" y="10299"/>
                    <a:pt x="10801" y="10299"/>
                  </a:cubicBezTo>
                  <a:cubicBezTo>
                    <a:pt x="7856" y="10299"/>
                    <a:pt x="5080" y="9891"/>
                    <a:pt x="2982" y="9145"/>
                  </a:cubicBezTo>
                  <a:cubicBezTo>
                    <a:pt x="1928" y="8769"/>
                    <a:pt x="1099" y="8329"/>
                    <a:pt x="504" y="7827"/>
                  </a:cubicBezTo>
                  <a:cubicBezTo>
                    <a:pt x="307" y="7664"/>
                    <a:pt x="142" y="7495"/>
                    <a:pt x="0" y="7320"/>
                  </a:cubicBezTo>
                  <a:close/>
                  <a:moveTo>
                    <a:pt x="0" y="9689"/>
                  </a:moveTo>
                  <a:lnTo>
                    <a:pt x="0" y="10653"/>
                  </a:lnTo>
                  <a:cubicBezTo>
                    <a:pt x="0" y="12771"/>
                    <a:pt x="4836" y="14492"/>
                    <a:pt x="10801" y="14492"/>
                  </a:cubicBezTo>
                  <a:cubicBezTo>
                    <a:pt x="16766" y="14492"/>
                    <a:pt x="21600" y="12777"/>
                    <a:pt x="21600" y="10653"/>
                  </a:cubicBezTo>
                  <a:lnTo>
                    <a:pt x="21600" y="9689"/>
                  </a:lnTo>
                  <a:cubicBezTo>
                    <a:pt x="21458" y="9864"/>
                    <a:pt x="21295" y="10033"/>
                    <a:pt x="21098" y="10197"/>
                  </a:cubicBezTo>
                  <a:cubicBezTo>
                    <a:pt x="20508" y="10698"/>
                    <a:pt x="19672" y="11138"/>
                    <a:pt x="18618" y="11514"/>
                  </a:cubicBezTo>
                  <a:cubicBezTo>
                    <a:pt x="16520" y="12260"/>
                    <a:pt x="13745" y="12668"/>
                    <a:pt x="10801" y="12668"/>
                  </a:cubicBezTo>
                  <a:cubicBezTo>
                    <a:pt x="7856" y="12668"/>
                    <a:pt x="5080" y="12260"/>
                    <a:pt x="2982" y="11514"/>
                  </a:cubicBezTo>
                  <a:cubicBezTo>
                    <a:pt x="1928" y="11138"/>
                    <a:pt x="1099" y="10698"/>
                    <a:pt x="504" y="10197"/>
                  </a:cubicBezTo>
                  <a:cubicBezTo>
                    <a:pt x="307" y="10033"/>
                    <a:pt x="142" y="9864"/>
                    <a:pt x="0" y="9689"/>
                  </a:cubicBezTo>
                  <a:close/>
                  <a:moveTo>
                    <a:pt x="0" y="12059"/>
                  </a:moveTo>
                  <a:lnTo>
                    <a:pt x="0" y="13022"/>
                  </a:lnTo>
                  <a:cubicBezTo>
                    <a:pt x="0" y="15141"/>
                    <a:pt x="4836" y="16862"/>
                    <a:pt x="10801" y="16862"/>
                  </a:cubicBezTo>
                  <a:cubicBezTo>
                    <a:pt x="16766" y="16862"/>
                    <a:pt x="21600" y="15146"/>
                    <a:pt x="21600" y="13022"/>
                  </a:cubicBezTo>
                  <a:lnTo>
                    <a:pt x="21600" y="12059"/>
                  </a:lnTo>
                  <a:cubicBezTo>
                    <a:pt x="21458" y="12233"/>
                    <a:pt x="21295" y="12402"/>
                    <a:pt x="21098" y="12566"/>
                  </a:cubicBezTo>
                  <a:cubicBezTo>
                    <a:pt x="20508" y="13067"/>
                    <a:pt x="19672" y="13507"/>
                    <a:pt x="18618" y="13883"/>
                  </a:cubicBezTo>
                  <a:cubicBezTo>
                    <a:pt x="16520" y="14629"/>
                    <a:pt x="13745" y="15037"/>
                    <a:pt x="10801" y="15037"/>
                  </a:cubicBezTo>
                  <a:cubicBezTo>
                    <a:pt x="7856" y="15037"/>
                    <a:pt x="5080" y="14629"/>
                    <a:pt x="2982" y="13883"/>
                  </a:cubicBezTo>
                  <a:cubicBezTo>
                    <a:pt x="1928" y="13507"/>
                    <a:pt x="1099" y="13067"/>
                    <a:pt x="504" y="12566"/>
                  </a:cubicBezTo>
                  <a:cubicBezTo>
                    <a:pt x="307" y="12402"/>
                    <a:pt x="142" y="12233"/>
                    <a:pt x="0" y="12059"/>
                  </a:cubicBezTo>
                  <a:close/>
                  <a:moveTo>
                    <a:pt x="0" y="14428"/>
                  </a:moveTo>
                  <a:lnTo>
                    <a:pt x="0" y="15391"/>
                  </a:lnTo>
                  <a:cubicBezTo>
                    <a:pt x="0" y="17510"/>
                    <a:pt x="4836" y="19231"/>
                    <a:pt x="10801" y="19231"/>
                  </a:cubicBezTo>
                  <a:cubicBezTo>
                    <a:pt x="16766" y="19231"/>
                    <a:pt x="21600" y="17515"/>
                    <a:pt x="21600" y="15391"/>
                  </a:cubicBezTo>
                  <a:lnTo>
                    <a:pt x="21600" y="14428"/>
                  </a:lnTo>
                  <a:cubicBezTo>
                    <a:pt x="21458" y="14602"/>
                    <a:pt x="21295" y="14772"/>
                    <a:pt x="21098" y="14935"/>
                  </a:cubicBezTo>
                  <a:cubicBezTo>
                    <a:pt x="20508" y="15436"/>
                    <a:pt x="19672" y="15877"/>
                    <a:pt x="18618" y="16252"/>
                  </a:cubicBezTo>
                  <a:cubicBezTo>
                    <a:pt x="16520" y="16998"/>
                    <a:pt x="13745" y="17406"/>
                    <a:pt x="10801" y="17406"/>
                  </a:cubicBezTo>
                  <a:cubicBezTo>
                    <a:pt x="7856" y="17406"/>
                    <a:pt x="5080" y="16998"/>
                    <a:pt x="2982" y="16252"/>
                  </a:cubicBezTo>
                  <a:cubicBezTo>
                    <a:pt x="1928" y="15877"/>
                    <a:pt x="1099" y="15436"/>
                    <a:pt x="504" y="14935"/>
                  </a:cubicBezTo>
                  <a:cubicBezTo>
                    <a:pt x="307" y="14772"/>
                    <a:pt x="142" y="14602"/>
                    <a:pt x="0" y="14428"/>
                  </a:cubicBezTo>
                  <a:close/>
                  <a:moveTo>
                    <a:pt x="0" y="16797"/>
                  </a:moveTo>
                  <a:lnTo>
                    <a:pt x="0" y="17760"/>
                  </a:lnTo>
                  <a:cubicBezTo>
                    <a:pt x="0" y="19879"/>
                    <a:pt x="4836" y="21600"/>
                    <a:pt x="10801" y="21600"/>
                  </a:cubicBezTo>
                  <a:cubicBezTo>
                    <a:pt x="16766" y="21600"/>
                    <a:pt x="21600" y="19879"/>
                    <a:pt x="21600" y="17760"/>
                  </a:cubicBezTo>
                  <a:lnTo>
                    <a:pt x="21600" y="16797"/>
                  </a:lnTo>
                  <a:cubicBezTo>
                    <a:pt x="21458" y="16971"/>
                    <a:pt x="21295" y="17141"/>
                    <a:pt x="21098" y="17304"/>
                  </a:cubicBezTo>
                  <a:cubicBezTo>
                    <a:pt x="20508" y="17805"/>
                    <a:pt x="19672" y="18246"/>
                    <a:pt x="18618" y="18622"/>
                  </a:cubicBezTo>
                  <a:cubicBezTo>
                    <a:pt x="16520" y="19368"/>
                    <a:pt x="13745" y="19775"/>
                    <a:pt x="10801" y="19775"/>
                  </a:cubicBezTo>
                  <a:cubicBezTo>
                    <a:pt x="7856" y="19775"/>
                    <a:pt x="5080" y="19368"/>
                    <a:pt x="2982" y="18622"/>
                  </a:cubicBezTo>
                  <a:cubicBezTo>
                    <a:pt x="1928" y="18246"/>
                    <a:pt x="1099" y="17805"/>
                    <a:pt x="504" y="17304"/>
                  </a:cubicBezTo>
                  <a:cubicBezTo>
                    <a:pt x="307" y="17141"/>
                    <a:pt x="142" y="16971"/>
                    <a:pt x="0" y="16797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2921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100"/>
            </a:p>
          </p:txBody>
        </p:sp>
        <p:sp>
          <p:nvSpPr>
            <p:cNvPr id="14" name="Coins">
              <a:extLst>
                <a:ext uri="{FF2B5EF4-FFF2-40B4-BE49-F238E27FC236}">
                  <a16:creationId xmlns:a16="http://schemas.microsoft.com/office/drawing/2014/main" id="{FB80372C-E611-404E-A818-34ABE2BD8072}"/>
                </a:ext>
              </a:extLst>
            </p:cNvPr>
            <p:cNvSpPr/>
            <p:nvPr/>
          </p:nvSpPr>
          <p:spPr>
            <a:xfrm>
              <a:off x="6414699" y="3964630"/>
              <a:ext cx="681103" cy="683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1" y="0"/>
                  </a:moveTo>
                  <a:cubicBezTo>
                    <a:pt x="7949" y="0"/>
                    <a:pt x="5266" y="392"/>
                    <a:pt x="3255" y="1111"/>
                  </a:cubicBezTo>
                  <a:cubicBezTo>
                    <a:pt x="1360" y="1787"/>
                    <a:pt x="273" y="2685"/>
                    <a:pt x="273" y="3572"/>
                  </a:cubicBezTo>
                  <a:cubicBezTo>
                    <a:pt x="273" y="4460"/>
                    <a:pt x="1360" y="5360"/>
                    <a:pt x="3255" y="6035"/>
                  </a:cubicBezTo>
                  <a:cubicBezTo>
                    <a:pt x="5266" y="6749"/>
                    <a:pt x="7949" y="7147"/>
                    <a:pt x="10801" y="7147"/>
                  </a:cubicBezTo>
                  <a:cubicBezTo>
                    <a:pt x="13652" y="7147"/>
                    <a:pt x="16334" y="6754"/>
                    <a:pt x="18345" y="6035"/>
                  </a:cubicBezTo>
                  <a:cubicBezTo>
                    <a:pt x="20240" y="5360"/>
                    <a:pt x="21327" y="4460"/>
                    <a:pt x="21327" y="3572"/>
                  </a:cubicBezTo>
                  <a:cubicBezTo>
                    <a:pt x="21327" y="2685"/>
                    <a:pt x="20240" y="1787"/>
                    <a:pt x="18345" y="1111"/>
                  </a:cubicBezTo>
                  <a:cubicBezTo>
                    <a:pt x="16334" y="398"/>
                    <a:pt x="13652" y="0"/>
                    <a:pt x="10801" y="0"/>
                  </a:cubicBezTo>
                  <a:close/>
                  <a:moveTo>
                    <a:pt x="12" y="4505"/>
                  </a:moveTo>
                  <a:lnTo>
                    <a:pt x="12" y="5914"/>
                  </a:lnTo>
                  <a:cubicBezTo>
                    <a:pt x="12" y="8033"/>
                    <a:pt x="4846" y="9754"/>
                    <a:pt x="10811" y="9754"/>
                  </a:cubicBezTo>
                  <a:cubicBezTo>
                    <a:pt x="16776" y="9754"/>
                    <a:pt x="21600" y="8039"/>
                    <a:pt x="21600" y="5914"/>
                  </a:cubicBezTo>
                  <a:lnTo>
                    <a:pt x="21600" y="4505"/>
                  </a:lnTo>
                  <a:cubicBezTo>
                    <a:pt x="21136" y="5284"/>
                    <a:pt x="20088" y="5991"/>
                    <a:pt x="18531" y="6541"/>
                  </a:cubicBezTo>
                  <a:cubicBezTo>
                    <a:pt x="16460" y="7276"/>
                    <a:pt x="13718" y="7679"/>
                    <a:pt x="10806" y="7679"/>
                  </a:cubicBezTo>
                  <a:cubicBezTo>
                    <a:pt x="7894" y="7679"/>
                    <a:pt x="5146" y="7276"/>
                    <a:pt x="3081" y="6541"/>
                  </a:cubicBezTo>
                  <a:cubicBezTo>
                    <a:pt x="1524" y="5985"/>
                    <a:pt x="476" y="5284"/>
                    <a:pt x="12" y="4505"/>
                  </a:cubicBezTo>
                  <a:close/>
                  <a:moveTo>
                    <a:pt x="0" y="7320"/>
                  </a:moveTo>
                  <a:lnTo>
                    <a:pt x="0" y="8284"/>
                  </a:lnTo>
                  <a:cubicBezTo>
                    <a:pt x="0" y="10402"/>
                    <a:pt x="4836" y="12123"/>
                    <a:pt x="10801" y="12123"/>
                  </a:cubicBezTo>
                  <a:cubicBezTo>
                    <a:pt x="16766" y="12123"/>
                    <a:pt x="21600" y="10408"/>
                    <a:pt x="21600" y="8284"/>
                  </a:cubicBezTo>
                  <a:lnTo>
                    <a:pt x="21600" y="7320"/>
                  </a:lnTo>
                  <a:cubicBezTo>
                    <a:pt x="21458" y="7495"/>
                    <a:pt x="21295" y="7664"/>
                    <a:pt x="21098" y="7827"/>
                  </a:cubicBezTo>
                  <a:cubicBezTo>
                    <a:pt x="20508" y="8329"/>
                    <a:pt x="19672" y="8769"/>
                    <a:pt x="18618" y="9145"/>
                  </a:cubicBezTo>
                  <a:cubicBezTo>
                    <a:pt x="16520" y="9891"/>
                    <a:pt x="13745" y="10299"/>
                    <a:pt x="10801" y="10299"/>
                  </a:cubicBezTo>
                  <a:cubicBezTo>
                    <a:pt x="7856" y="10299"/>
                    <a:pt x="5080" y="9891"/>
                    <a:pt x="2982" y="9145"/>
                  </a:cubicBezTo>
                  <a:cubicBezTo>
                    <a:pt x="1928" y="8769"/>
                    <a:pt x="1099" y="8329"/>
                    <a:pt x="504" y="7827"/>
                  </a:cubicBezTo>
                  <a:cubicBezTo>
                    <a:pt x="307" y="7664"/>
                    <a:pt x="142" y="7495"/>
                    <a:pt x="0" y="7320"/>
                  </a:cubicBezTo>
                  <a:close/>
                  <a:moveTo>
                    <a:pt x="0" y="9689"/>
                  </a:moveTo>
                  <a:lnTo>
                    <a:pt x="0" y="10653"/>
                  </a:lnTo>
                  <a:cubicBezTo>
                    <a:pt x="0" y="12771"/>
                    <a:pt x="4836" y="14492"/>
                    <a:pt x="10801" y="14492"/>
                  </a:cubicBezTo>
                  <a:cubicBezTo>
                    <a:pt x="16766" y="14492"/>
                    <a:pt x="21600" y="12777"/>
                    <a:pt x="21600" y="10653"/>
                  </a:cubicBezTo>
                  <a:lnTo>
                    <a:pt x="21600" y="9689"/>
                  </a:lnTo>
                  <a:cubicBezTo>
                    <a:pt x="21458" y="9864"/>
                    <a:pt x="21295" y="10033"/>
                    <a:pt x="21098" y="10197"/>
                  </a:cubicBezTo>
                  <a:cubicBezTo>
                    <a:pt x="20508" y="10698"/>
                    <a:pt x="19672" y="11138"/>
                    <a:pt x="18618" y="11514"/>
                  </a:cubicBezTo>
                  <a:cubicBezTo>
                    <a:pt x="16520" y="12260"/>
                    <a:pt x="13745" y="12668"/>
                    <a:pt x="10801" y="12668"/>
                  </a:cubicBezTo>
                  <a:cubicBezTo>
                    <a:pt x="7856" y="12668"/>
                    <a:pt x="5080" y="12260"/>
                    <a:pt x="2982" y="11514"/>
                  </a:cubicBezTo>
                  <a:cubicBezTo>
                    <a:pt x="1928" y="11138"/>
                    <a:pt x="1099" y="10698"/>
                    <a:pt x="504" y="10197"/>
                  </a:cubicBezTo>
                  <a:cubicBezTo>
                    <a:pt x="307" y="10033"/>
                    <a:pt x="142" y="9864"/>
                    <a:pt x="0" y="9689"/>
                  </a:cubicBezTo>
                  <a:close/>
                  <a:moveTo>
                    <a:pt x="0" y="12059"/>
                  </a:moveTo>
                  <a:lnTo>
                    <a:pt x="0" y="13022"/>
                  </a:lnTo>
                  <a:cubicBezTo>
                    <a:pt x="0" y="15141"/>
                    <a:pt x="4836" y="16862"/>
                    <a:pt x="10801" y="16862"/>
                  </a:cubicBezTo>
                  <a:cubicBezTo>
                    <a:pt x="16766" y="16862"/>
                    <a:pt x="21600" y="15146"/>
                    <a:pt x="21600" y="13022"/>
                  </a:cubicBezTo>
                  <a:lnTo>
                    <a:pt x="21600" y="12059"/>
                  </a:lnTo>
                  <a:cubicBezTo>
                    <a:pt x="21458" y="12233"/>
                    <a:pt x="21295" y="12402"/>
                    <a:pt x="21098" y="12566"/>
                  </a:cubicBezTo>
                  <a:cubicBezTo>
                    <a:pt x="20508" y="13067"/>
                    <a:pt x="19672" y="13507"/>
                    <a:pt x="18618" y="13883"/>
                  </a:cubicBezTo>
                  <a:cubicBezTo>
                    <a:pt x="16520" y="14629"/>
                    <a:pt x="13745" y="15037"/>
                    <a:pt x="10801" y="15037"/>
                  </a:cubicBezTo>
                  <a:cubicBezTo>
                    <a:pt x="7856" y="15037"/>
                    <a:pt x="5080" y="14629"/>
                    <a:pt x="2982" y="13883"/>
                  </a:cubicBezTo>
                  <a:cubicBezTo>
                    <a:pt x="1928" y="13507"/>
                    <a:pt x="1099" y="13067"/>
                    <a:pt x="504" y="12566"/>
                  </a:cubicBezTo>
                  <a:cubicBezTo>
                    <a:pt x="307" y="12402"/>
                    <a:pt x="142" y="12233"/>
                    <a:pt x="0" y="12059"/>
                  </a:cubicBezTo>
                  <a:close/>
                  <a:moveTo>
                    <a:pt x="0" y="14428"/>
                  </a:moveTo>
                  <a:lnTo>
                    <a:pt x="0" y="15391"/>
                  </a:lnTo>
                  <a:cubicBezTo>
                    <a:pt x="0" y="17510"/>
                    <a:pt x="4836" y="19231"/>
                    <a:pt x="10801" y="19231"/>
                  </a:cubicBezTo>
                  <a:cubicBezTo>
                    <a:pt x="16766" y="19231"/>
                    <a:pt x="21600" y="17515"/>
                    <a:pt x="21600" y="15391"/>
                  </a:cubicBezTo>
                  <a:lnTo>
                    <a:pt x="21600" y="14428"/>
                  </a:lnTo>
                  <a:cubicBezTo>
                    <a:pt x="21458" y="14602"/>
                    <a:pt x="21295" y="14772"/>
                    <a:pt x="21098" y="14935"/>
                  </a:cubicBezTo>
                  <a:cubicBezTo>
                    <a:pt x="20508" y="15436"/>
                    <a:pt x="19672" y="15877"/>
                    <a:pt x="18618" y="16252"/>
                  </a:cubicBezTo>
                  <a:cubicBezTo>
                    <a:pt x="16520" y="16998"/>
                    <a:pt x="13745" y="17406"/>
                    <a:pt x="10801" y="17406"/>
                  </a:cubicBezTo>
                  <a:cubicBezTo>
                    <a:pt x="7856" y="17406"/>
                    <a:pt x="5080" y="16998"/>
                    <a:pt x="2982" y="16252"/>
                  </a:cubicBezTo>
                  <a:cubicBezTo>
                    <a:pt x="1928" y="15877"/>
                    <a:pt x="1099" y="15436"/>
                    <a:pt x="504" y="14935"/>
                  </a:cubicBezTo>
                  <a:cubicBezTo>
                    <a:pt x="307" y="14772"/>
                    <a:pt x="142" y="14602"/>
                    <a:pt x="0" y="14428"/>
                  </a:cubicBezTo>
                  <a:close/>
                  <a:moveTo>
                    <a:pt x="0" y="16797"/>
                  </a:moveTo>
                  <a:lnTo>
                    <a:pt x="0" y="17760"/>
                  </a:lnTo>
                  <a:cubicBezTo>
                    <a:pt x="0" y="19879"/>
                    <a:pt x="4836" y="21600"/>
                    <a:pt x="10801" y="21600"/>
                  </a:cubicBezTo>
                  <a:cubicBezTo>
                    <a:pt x="16766" y="21600"/>
                    <a:pt x="21600" y="19879"/>
                    <a:pt x="21600" y="17760"/>
                  </a:cubicBezTo>
                  <a:lnTo>
                    <a:pt x="21600" y="16797"/>
                  </a:lnTo>
                  <a:cubicBezTo>
                    <a:pt x="21458" y="16971"/>
                    <a:pt x="21295" y="17141"/>
                    <a:pt x="21098" y="17304"/>
                  </a:cubicBezTo>
                  <a:cubicBezTo>
                    <a:pt x="20508" y="17805"/>
                    <a:pt x="19672" y="18246"/>
                    <a:pt x="18618" y="18622"/>
                  </a:cubicBezTo>
                  <a:cubicBezTo>
                    <a:pt x="16520" y="19368"/>
                    <a:pt x="13745" y="19775"/>
                    <a:pt x="10801" y="19775"/>
                  </a:cubicBezTo>
                  <a:cubicBezTo>
                    <a:pt x="7856" y="19775"/>
                    <a:pt x="5080" y="19368"/>
                    <a:pt x="2982" y="18622"/>
                  </a:cubicBezTo>
                  <a:cubicBezTo>
                    <a:pt x="1928" y="18246"/>
                    <a:pt x="1099" y="17805"/>
                    <a:pt x="504" y="17304"/>
                  </a:cubicBezTo>
                  <a:cubicBezTo>
                    <a:pt x="307" y="17141"/>
                    <a:pt x="142" y="16971"/>
                    <a:pt x="0" y="16797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2921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100"/>
            </a:p>
          </p:txBody>
        </p:sp>
        <p:sp>
          <p:nvSpPr>
            <p:cNvPr id="15" name="Coins">
              <a:extLst>
                <a:ext uri="{FF2B5EF4-FFF2-40B4-BE49-F238E27FC236}">
                  <a16:creationId xmlns:a16="http://schemas.microsoft.com/office/drawing/2014/main" id="{449B294D-2A91-4E9A-A3B3-CD31A6082D36}"/>
                </a:ext>
              </a:extLst>
            </p:cNvPr>
            <p:cNvSpPr/>
            <p:nvPr/>
          </p:nvSpPr>
          <p:spPr>
            <a:xfrm>
              <a:off x="8306016" y="3964630"/>
              <a:ext cx="681103" cy="683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1" y="0"/>
                  </a:moveTo>
                  <a:cubicBezTo>
                    <a:pt x="7949" y="0"/>
                    <a:pt x="5266" y="392"/>
                    <a:pt x="3255" y="1111"/>
                  </a:cubicBezTo>
                  <a:cubicBezTo>
                    <a:pt x="1360" y="1787"/>
                    <a:pt x="273" y="2685"/>
                    <a:pt x="273" y="3572"/>
                  </a:cubicBezTo>
                  <a:cubicBezTo>
                    <a:pt x="273" y="4460"/>
                    <a:pt x="1360" y="5360"/>
                    <a:pt x="3255" y="6035"/>
                  </a:cubicBezTo>
                  <a:cubicBezTo>
                    <a:pt x="5266" y="6749"/>
                    <a:pt x="7949" y="7147"/>
                    <a:pt x="10801" y="7147"/>
                  </a:cubicBezTo>
                  <a:cubicBezTo>
                    <a:pt x="13652" y="7147"/>
                    <a:pt x="16334" y="6754"/>
                    <a:pt x="18345" y="6035"/>
                  </a:cubicBezTo>
                  <a:cubicBezTo>
                    <a:pt x="20240" y="5360"/>
                    <a:pt x="21327" y="4460"/>
                    <a:pt x="21327" y="3572"/>
                  </a:cubicBezTo>
                  <a:cubicBezTo>
                    <a:pt x="21327" y="2685"/>
                    <a:pt x="20240" y="1787"/>
                    <a:pt x="18345" y="1111"/>
                  </a:cubicBezTo>
                  <a:cubicBezTo>
                    <a:pt x="16334" y="398"/>
                    <a:pt x="13652" y="0"/>
                    <a:pt x="10801" y="0"/>
                  </a:cubicBezTo>
                  <a:close/>
                  <a:moveTo>
                    <a:pt x="12" y="4505"/>
                  </a:moveTo>
                  <a:lnTo>
                    <a:pt x="12" y="5914"/>
                  </a:lnTo>
                  <a:cubicBezTo>
                    <a:pt x="12" y="8033"/>
                    <a:pt x="4846" y="9754"/>
                    <a:pt x="10811" y="9754"/>
                  </a:cubicBezTo>
                  <a:cubicBezTo>
                    <a:pt x="16776" y="9754"/>
                    <a:pt x="21600" y="8039"/>
                    <a:pt x="21600" y="5914"/>
                  </a:cubicBezTo>
                  <a:lnTo>
                    <a:pt x="21600" y="4505"/>
                  </a:lnTo>
                  <a:cubicBezTo>
                    <a:pt x="21136" y="5284"/>
                    <a:pt x="20088" y="5991"/>
                    <a:pt x="18531" y="6541"/>
                  </a:cubicBezTo>
                  <a:cubicBezTo>
                    <a:pt x="16460" y="7276"/>
                    <a:pt x="13718" y="7679"/>
                    <a:pt x="10806" y="7679"/>
                  </a:cubicBezTo>
                  <a:cubicBezTo>
                    <a:pt x="7894" y="7679"/>
                    <a:pt x="5146" y="7276"/>
                    <a:pt x="3081" y="6541"/>
                  </a:cubicBezTo>
                  <a:cubicBezTo>
                    <a:pt x="1524" y="5985"/>
                    <a:pt x="476" y="5284"/>
                    <a:pt x="12" y="4505"/>
                  </a:cubicBezTo>
                  <a:close/>
                  <a:moveTo>
                    <a:pt x="0" y="7320"/>
                  </a:moveTo>
                  <a:lnTo>
                    <a:pt x="0" y="8284"/>
                  </a:lnTo>
                  <a:cubicBezTo>
                    <a:pt x="0" y="10402"/>
                    <a:pt x="4836" y="12123"/>
                    <a:pt x="10801" y="12123"/>
                  </a:cubicBezTo>
                  <a:cubicBezTo>
                    <a:pt x="16766" y="12123"/>
                    <a:pt x="21600" y="10408"/>
                    <a:pt x="21600" y="8284"/>
                  </a:cubicBezTo>
                  <a:lnTo>
                    <a:pt x="21600" y="7320"/>
                  </a:lnTo>
                  <a:cubicBezTo>
                    <a:pt x="21458" y="7495"/>
                    <a:pt x="21295" y="7664"/>
                    <a:pt x="21098" y="7827"/>
                  </a:cubicBezTo>
                  <a:cubicBezTo>
                    <a:pt x="20508" y="8329"/>
                    <a:pt x="19672" y="8769"/>
                    <a:pt x="18618" y="9145"/>
                  </a:cubicBezTo>
                  <a:cubicBezTo>
                    <a:pt x="16520" y="9891"/>
                    <a:pt x="13745" y="10299"/>
                    <a:pt x="10801" y="10299"/>
                  </a:cubicBezTo>
                  <a:cubicBezTo>
                    <a:pt x="7856" y="10299"/>
                    <a:pt x="5080" y="9891"/>
                    <a:pt x="2982" y="9145"/>
                  </a:cubicBezTo>
                  <a:cubicBezTo>
                    <a:pt x="1928" y="8769"/>
                    <a:pt x="1099" y="8329"/>
                    <a:pt x="504" y="7827"/>
                  </a:cubicBezTo>
                  <a:cubicBezTo>
                    <a:pt x="307" y="7664"/>
                    <a:pt x="142" y="7495"/>
                    <a:pt x="0" y="7320"/>
                  </a:cubicBezTo>
                  <a:close/>
                  <a:moveTo>
                    <a:pt x="0" y="9689"/>
                  </a:moveTo>
                  <a:lnTo>
                    <a:pt x="0" y="10653"/>
                  </a:lnTo>
                  <a:cubicBezTo>
                    <a:pt x="0" y="12771"/>
                    <a:pt x="4836" y="14492"/>
                    <a:pt x="10801" y="14492"/>
                  </a:cubicBezTo>
                  <a:cubicBezTo>
                    <a:pt x="16766" y="14492"/>
                    <a:pt x="21600" y="12777"/>
                    <a:pt x="21600" y="10653"/>
                  </a:cubicBezTo>
                  <a:lnTo>
                    <a:pt x="21600" y="9689"/>
                  </a:lnTo>
                  <a:cubicBezTo>
                    <a:pt x="21458" y="9864"/>
                    <a:pt x="21295" y="10033"/>
                    <a:pt x="21098" y="10197"/>
                  </a:cubicBezTo>
                  <a:cubicBezTo>
                    <a:pt x="20508" y="10698"/>
                    <a:pt x="19672" y="11138"/>
                    <a:pt x="18618" y="11514"/>
                  </a:cubicBezTo>
                  <a:cubicBezTo>
                    <a:pt x="16520" y="12260"/>
                    <a:pt x="13745" y="12668"/>
                    <a:pt x="10801" y="12668"/>
                  </a:cubicBezTo>
                  <a:cubicBezTo>
                    <a:pt x="7856" y="12668"/>
                    <a:pt x="5080" y="12260"/>
                    <a:pt x="2982" y="11514"/>
                  </a:cubicBezTo>
                  <a:cubicBezTo>
                    <a:pt x="1928" y="11138"/>
                    <a:pt x="1099" y="10698"/>
                    <a:pt x="504" y="10197"/>
                  </a:cubicBezTo>
                  <a:cubicBezTo>
                    <a:pt x="307" y="10033"/>
                    <a:pt x="142" y="9864"/>
                    <a:pt x="0" y="9689"/>
                  </a:cubicBezTo>
                  <a:close/>
                  <a:moveTo>
                    <a:pt x="0" y="12059"/>
                  </a:moveTo>
                  <a:lnTo>
                    <a:pt x="0" y="13022"/>
                  </a:lnTo>
                  <a:cubicBezTo>
                    <a:pt x="0" y="15141"/>
                    <a:pt x="4836" y="16862"/>
                    <a:pt x="10801" y="16862"/>
                  </a:cubicBezTo>
                  <a:cubicBezTo>
                    <a:pt x="16766" y="16862"/>
                    <a:pt x="21600" y="15146"/>
                    <a:pt x="21600" y="13022"/>
                  </a:cubicBezTo>
                  <a:lnTo>
                    <a:pt x="21600" y="12059"/>
                  </a:lnTo>
                  <a:cubicBezTo>
                    <a:pt x="21458" y="12233"/>
                    <a:pt x="21295" y="12402"/>
                    <a:pt x="21098" y="12566"/>
                  </a:cubicBezTo>
                  <a:cubicBezTo>
                    <a:pt x="20508" y="13067"/>
                    <a:pt x="19672" y="13507"/>
                    <a:pt x="18618" y="13883"/>
                  </a:cubicBezTo>
                  <a:cubicBezTo>
                    <a:pt x="16520" y="14629"/>
                    <a:pt x="13745" y="15037"/>
                    <a:pt x="10801" y="15037"/>
                  </a:cubicBezTo>
                  <a:cubicBezTo>
                    <a:pt x="7856" y="15037"/>
                    <a:pt x="5080" y="14629"/>
                    <a:pt x="2982" y="13883"/>
                  </a:cubicBezTo>
                  <a:cubicBezTo>
                    <a:pt x="1928" y="13507"/>
                    <a:pt x="1099" y="13067"/>
                    <a:pt x="504" y="12566"/>
                  </a:cubicBezTo>
                  <a:cubicBezTo>
                    <a:pt x="307" y="12402"/>
                    <a:pt x="142" y="12233"/>
                    <a:pt x="0" y="12059"/>
                  </a:cubicBezTo>
                  <a:close/>
                  <a:moveTo>
                    <a:pt x="0" y="14428"/>
                  </a:moveTo>
                  <a:lnTo>
                    <a:pt x="0" y="15391"/>
                  </a:lnTo>
                  <a:cubicBezTo>
                    <a:pt x="0" y="17510"/>
                    <a:pt x="4836" y="19231"/>
                    <a:pt x="10801" y="19231"/>
                  </a:cubicBezTo>
                  <a:cubicBezTo>
                    <a:pt x="16766" y="19231"/>
                    <a:pt x="21600" y="17515"/>
                    <a:pt x="21600" y="15391"/>
                  </a:cubicBezTo>
                  <a:lnTo>
                    <a:pt x="21600" y="14428"/>
                  </a:lnTo>
                  <a:cubicBezTo>
                    <a:pt x="21458" y="14602"/>
                    <a:pt x="21295" y="14772"/>
                    <a:pt x="21098" y="14935"/>
                  </a:cubicBezTo>
                  <a:cubicBezTo>
                    <a:pt x="20508" y="15436"/>
                    <a:pt x="19672" y="15877"/>
                    <a:pt x="18618" y="16252"/>
                  </a:cubicBezTo>
                  <a:cubicBezTo>
                    <a:pt x="16520" y="16998"/>
                    <a:pt x="13745" y="17406"/>
                    <a:pt x="10801" y="17406"/>
                  </a:cubicBezTo>
                  <a:cubicBezTo>
                    <a:pt x="7856" y="17406"/>
                    <a:pt x="5080" y="16998"/>
                    <a:pt x="2982" y="16252"/>
                  </a:cubicBezTo>
                  <a:cubicBezTo>
                    <a:pt x="1928" y="15877"/>
                    <a:pt x="1099" y="15436"/>
                    <a:pt x="504" y="14935"/>
                  </a:cubicBezTo>
                  <a:cubicBezTo>
                    <a:pt x="307" y="14772"/>
                    <a:pt x="142" y="14602"/>
                    <a:pt x="0" y="14428"/>
                  </a:cubicBezTo>
                  <a:close/>
                  <a:moveTo>
                    <a:pt x="0" y="16797"/>
                  </a:moveTo>
                  <a:lnTo>
                    <a:pt x="0" y="17760"/>
                  </a:lnTo>
                  <a:cubicBezTo>
                    <a:pt x="0" y="19879"/>
                    <a:pt x="4836" y="21600"/>
                    <a:pt x="10801" y="21600"/>
                  </a:cubicBezTo>
                  <a:cubicBezTo>
                    <a:pt x="16766" y="21600"/>
                    <a:pt x="21600" y="19879"/>
                    <a:pt x="21600" y="17760"/>
                  </a:cubicBezTo>
                  <a:lnTo>
                    <a:pt x="21600" y="16797"/>
                  </a:lnTo>
                  <a:cubicBezTo>
                    <a:pt x="21458" y="16971"/>
                    <a:pt x="21295" y="17141"/>
                    <a:pt x="21098" y="17304"/>
                  </a:cubicBezTo>
                  <a:cubicBezTo>
                    <a:pt x="20508" y="17805"/>
                    <a:pt x="19672" y="18246"/>
                    <a:pt x="18618" y="18622"/>
                  </a:cubicBezTo>
                  <a:cubicBezTo>
                    <a:pt x="16520" y="19368"/>
                    <a:pt x="13745" y="19775"/>
                    <a:pt x="10801" y="19775"/>
                  </a:cubicBezTo>
                  <a:cubicBezTo>
                    <a:pt x="7856" y="19775"/>
                    <a:pt x="5080" y="19368"/>
                    <a:pt x="2982" y="18622"/>
                  </a:cubicBezTo>
                  <a:cubicBezTo>
                    <a:pt x="1928" y="18246"/>
                    <a:pt x="1099" y="17805"/>
                    <a:pt x="504" y="17304"/>
                  </a:cubicBezTo>
                  <a:cubicBezTo>
                    <a:pt x="307" y="17141"/>
                    <a:pt x="142" y="16971"/>
                    <a:pt x="0" y="16797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2921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100"/>
            </a:p>
          </p:txBody>
        </p:sp>
        <p:sp>
          <p:nvSpPr>
            <p:cNvPr id="16" name="Coins">
              <a:extLst>
                <a:ext uri="{FF2B5EF4-FFF2-40B4-BE49-F238E27FC236}">
                  <a16:creationId xmlns:a16="http://schemas.microsoft.com/office/drawing/2014/main" id="{63C91A2A-ACE4-4F21-B36C-8EECA75C6BA7}"/>
                </a:ext>
              </a:extLst>
            </p:cNvPr>
            <p:cNvSpPr/>
            <p:nvPr/>
          </p:nvSpPr>
          <p:spPr>
            <a:xfrm>
              <a:off x="10300654" y="3964630"/>
              <a:ext cx="681103" cy="683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1" y="0"/>
                  </a:moveTo>
                  <a:cubicBezTo>
                    <a:pt x="7949" y="0"/>
                    <a:pt x="5266" y="392"/>
                    <a:pt x="3255" y="1111"/>
                  </a:cubicBezTo>
                  <a:cubicBezTo>
                    <a:pt x="1360" y="1787"/>
                    <a:pt x="273" y="2685"/>
                    <a:pt x="273" y="3572"/>
                  </a:cubicBezTo>
                  <a:cubicBezTo>
                    <a:pt x="273" y="4460"/>
                    <a:pt x="1360" y="5360"/>
                    <a:pt x="3255" y="6035"/>
                  </a:cubicBezTo>
                  <a:cubicBezTo>
                    <a:pt x="5266" y="6749"/>
                    <a:pt x="7949" y="7147"/>
                    <a:pt x="10801" y="7147"/>
                  </a:cubicBezTo>
                  <a:cubicBezTo>
                    <a:pt x="13652" y="7147"/>
                    <a:pt x="16334" y="6754"/>
                    <a:pt x="18345" y="6035"/>
                  </a:cubicBezTo>
                  <a:cubicBezTo>
                    <a:pt x="20240" y="5360"/>
                    <a:pt x="21327" y="4460"/>
                    <a:pt x="21327" y="3572"/>
                  </a:cubicBezTo>
                  <a:cubicBezTo>
                    <a:pt x="21327" y="2685"/>
                    <a:pt x="20240" y="1787"/>
                    <a:pt x="18345" y="1111"/>
                  </a:cubicBezTo>
                  <a:cubicBezTo>
                    <a:pt x="16334" y="398"/>
                    <a:pt x="13652" y="0"/>
                    <a:pt x="10801" y="0"/>
                  </a:cubicBezTo>
                  <a:close/>
                  <a:moveTo>
                    <a:pt x="12" y="4505"/>
                  </a:moveTo>
                  <a:lnTo>
                    <a:pt x="12" y="5914"/>
                  </a:lnTo>
                  <a:cubicBezTo>
                    <a:pt x="12" y="8033"/>
                    <a:pt x="4846" y="9754"/>
                    <a:pt x="10811" y="9754"/>
                  </a:cubicBezTo>
                  <a:cubicBezTo>
                    <a:pt x="16776" y="9754"/>
                    <a:pt x="21600" y="8039"/>
                    <a:pt x="21600" y="5914"/>
                  </a:cubicBezTo>
                  <a:lnTo>
                    <a:pt x="21600" y="4505"/>
                  </a:lnTo>
                  <a:cubicBezTo>
                    <a:pt x="21136" y="5284"/>
                    <a:pt x="20088" y="5991"/>
                    <a:pt x="18531" y="6541"/>
                  </a:cubicBezTo>
                  <a:cubicBezTo>
                    <a:pt x="16460" y="7276"/>
                    <a:pt x="13718" y="7679"/>
                    <a:pt x="10806" y="7679"/>
                  </a:cubicBezTo>
                  <a:cubicBezTo>
                    <a:pt x="7894" y="7679"/>
                    <a:pt x="5146" y="7276"/>
                    <a:pt x="3081" y="6541"/>
                  </a:cubicBezTo>
                  <a:cubicBezTo>
                    <a:pt x="1524" y="5985"/>
                    <a:pt x="476" y="5284"/>
                    <a:pt x="12" y="4505"/>
                  </a:cubicBezTo>
                  <a:close/>
                  <a:moveTo>
                    <a:pt x="0" y="7320"/>
                  </a:moveTo>
                  <a:lnTo>
                    <a:pt x="0" y="8284"/>
                  </a:lnTo>
                  <a:cubicBezTo>
                    <a:pt x="0" y="10402"/>
                    <a:pt x="4836" y="12123"/>
                    <a:pt x="10801" y="12123"/>
                  </a:cubicBezTo>
                  <a:cubicBezTo>
                    <a:pt x="16766" y="12123"/>
                    <a:pt x="21600" y="10408"/>
                    <a:pt x="21600" y="8284"/>
                  </a:cubicBezTo>
                  <a:lnTo>
                    <a:pt x="21600" y="7320"/>
                  </a:lnTo>
                  <a:cubicBezTo>
                    <a:pt x="21458" y="7495"/>
                    <a:pt x="21295" y="7664"/>
                    <a:pt x="21098" y="7827"/>
                  </a:cubicBezTo>
                  <a:cubicBezTo>
                    <a:pt x="20508" y="8329"/>
                    <a:pt x="19672" y="8769"/>
                    <a:pt x="18618" y="9145"/>
                  </a:cubicBezTo>
                  <a:cubicBezTo>
                    <a:pt x="16520" y="9891"/>
                    <a:pt x="13745" y="10299"/>
                    <a:pt x="10801" y="10299"/>
                  </a:cubicBezTo>
                  <a:cubicBezTo>
                    <a:pt x="7856" y="10299"/>
                    <a:pt x="5080" y="9891"/>
                    <a:pt x="2982" y="9145"/>
                  </a:cubicBezTo>
                  <a:cubicBezTo>
                    <a:pt x="1928" y="8769"/>
                    <a:pt x="1099" y="8329"/>
                    <a:pt x="504" y="7827"/>
                  </a:cubicBezTo>
                  <a:cubicBezTo>
                    <a:pt x="307" y="7664"/>
                    <a:pt x="142" y="7495"/>
                    <a:pt x="0" y="7320"/>
                  </a:cubicBezTo>
                  <a:close/>
                  <a:moveTo>
                    <a:pt x="0" y="9689"/>
                  </a:moveTo>
                  <a:lnTo>
                    <a:pt x="0" y="10653"/>
                  </a:lnTo>
                  <a:cubicBezTo>
                    <a:pt x="0" y="12771"/>
                    <a:pt x="4836" y="14492"/>
                    <a:pt x="10801" y="14492"/>
                  </a:cubicBezTo>
                  <a:cubicBezTo>
                    <a:pt x="16766" y="14492"/>
                    <a:pt x="21600" y="12777"/>
                    <a:pt x="21600" y="10653"/>
                  </a:cubicBezTo>
                  <a:lnTo>
                    <a:pt x="21600" y="9689"/>
                  </a:lnTo>
                  <a:cubicBezTo>
                    <a:pt x="21458" y="9864"/>
                    <a:pt x="21295" y="10033"/>
                    <a:pt x="21098" y="10197"/>
                  </a:cubicBezTo>
                  <a:cubicBezTo>
                    <a:pt x="20508" y="10698"/>
                    <a:pt x="19672" y="11138"/>
                    <a:pt x="18618" y="11514"/>
                  </a:cubicBezTo>
                  <a:cubicBezTo>
                    <a:pt x="16520" y="12260"/>
                    <a:pt x="13745" y="12668"/>
                    <a:pt x="10801" y="12668"/>
                  </a:cubicBezTo>
                  <a:cubicBezTo>
                    <a:pt x="7856" y="12668"/>
                    <a:pt x="5080" y="12260"/>
                    <a:pt x="2982" y="11514"/>
                  </a:cubicBezTo>
                  <a:cubicBezTo>
                    <a:pt x="1928" y="11138"/>
                    <a:pt x="1099" y="10698"/>
                    <a:pt x="504" y="10197"/>
                  </a:cubicBezTo>
                  <a:cubicBezTo>
                    <a:pt x="307" y="10033"/>
                    <a:pt x="142" y="9864"/>
                    <a:pt x="0" y="9689"/>
                  </a:cubicBezTo>
                  <a:close/>
                  <a:moveTo>
                    <a:pt x="0" y="12059"/>
                  </a:moveTo>
                  <a:lnTo>
                    <a:pt x="0" y="13022"/>
                  </a:lnTo>
                  <a:cubicBezTo>
                    <a:pt x="0" y="15141"/>
                    <a:pt x="4836" y="16862"/>
                    <a:pt x="10801" y="16862"/>
                  </a:cubicBezTo>
                  <a:cubicBezTo>
                    <a:pt x="16766" y="16862"/>
                    <a:pt x="21600" y="15146"/>
                    <a:pt x="21600" y="13022"/>
                  </a:cubicBezTo>
                  <a:lnTo>
                    <a:pt x="21600" y="12059"/>
                  </a:lnTo>
                  <a:cubicBezTo>
                    <a:pt x="21458" y="12233"/>
                    <a:pt x="21295" y="12402"/>
                    <a:pt x="21098" y="12566"/>
                  </a:cubicBezTo>
                  <a:cubicBezTo>
                    <a:pt x="20508" y="13067"/>
                    <a:pt x="19672" y="13507"/>
                    <a:pt x="18618" y="13883"/>
                  </a:cubicBezTo>
                  <a:cubicBezTo>
                    <a:pt x="16520" y="14629"/>
                    <a:pt x="13745" y="15037"/>
                    <a:pt x="10801" y="15037"/>
                  </a:cubicBezTo>
                  <a:cubicBezTo>
                    <a:pt x="7856" y="15037"/>
                    <a:pt x="5080" y="14629"/>
                    <a:pt x="2982" y="13883"/>
                  </a:cubicBezTo>
                  <a:cubicBezTo>
                    <a:pt x="1928" y="13507"/>
                    <a:pt x="1099" y="13067"/>
                    <a:pt x="504" y="12566"/>
                  </a:cubicBezTo>
                  <a:cubicBezTo>
                    <a:pt x="307" y="12402"/>
                    <a:pt x="142" y="12233"/>
                    <a:pt x="0" y="12059"/>
                  </a:cubicBezTo>
                  <a:close/>
                  <a:moveTo>
                    <a:pt x="0" y="14428"/>
                  </a:moveTo>
                  <a:lnTo>
                    <a:pt x="0" y="15391"/>
                  </a:lnTo>
                  <a:cubicBezTo>
                    <a:pt x="0" y="17510"/>
                    <a:pt x="4836" y="19231"/>
                    <a:pt x="10801" y="19231"/>
                  </a:cubicBezTo>
                  <a:cubicBezTo>
                    <a:pt x="16766" y="19231"/>
                    <a:pt x="21600" y="17515"/>
                    <a:pt x="21600" y="15391"/>
                  </a:cubicBezTo>
                  <a:lnTo>
                    <a:pt x="21600" y="14428"/>
                  </a:lnTo>
                  <a:cubicBezTo>
                    <a:pt x="21458" y="14602"/>
                    <a:pt x="21295" y="14772"/>
                    <a:pt x="21098" y="14935"/>
                  </a:cubicBezTo>
                  <a:cubicBezTo>
                    <a:pt x="20508" y="15436"/>
                    <a:pt x="19672" y="15877"/>
                    <a:pt x="18618" y="16252"/>
                  </a:cubicBezTo>
                  <a:cubicBezTo>
                    <a:pt x="16520" y="16998"/>
                    <a:pt x="13745" y="17406"/>
                    <a:pt x="10801" y="17406"/>
                  </a:cubicBezTo>
                  <a:cubicBezTo>
                    <a:pt x="7856" y="17406"/>
                    <a:pt x="5080" y="16998"/>
                    <a:pt x="2982" y="16252"/>
                  </a:cubicBezTo>
                  <a:cubicBezTo>
                    <a:pt x="1928" y="15877"/>
                    <a:pt x="1099" y="15436"/>
                    <a:pt x="504" y="14935"/>
                  </a:cubicBezTo>
                  <a:cubicBezTo>
                    <a:pt x="307" y="14772"/>
                    <a:pt x="142" y="14602"/>
                    <a:pt x="0" y="14428"/>
                  </a:cubicBezTo>
                  <a:close/>
                  <a:moveTo>
                    <a:pt x="0" y="16797"/>
                  </a:moveTo>
                  <a:lnTo>
                    <a:pt x="0" y="17760"/>
                  </a:lnTo>
                  <a:cubicBezTo>
                    <a:pt x="0" y="19879"/>
                    <a:pt x="4836" y="21600"/>
                    <a:pt x="10801" y="21600"/>
                  </a:cubicBezTo>
                  <a:cubicBezTo>
                    <a:pt x="16766" y="21600"/>
                    <a:pt x="21600" y="19879"/>
                    <a:pt x="21600" y="17760"/>
                  </a:cubicBezTo>
                  <a:lnTo>
                    <a:pt x="21600" y="16797"/>
                  </a:lnTo>
                  <a:cubicBezTo>
                    <a:pt x="21458" y="16971"/>
                    <a:pt x="21295" y="17141"/>
                    <a:pt x="21098" y="17304"/>
                  </a:cubicBezTo>
                  <a:cubicBezTo>
                    <a:pt x="20508" y="17805"/>
                    <a:pt x="19672" y="18246"/>
                    <a:pt x="18618" y="18622"/>
                  </a:cubicBezTo>
                  <a:cubicBezTo>
                    <a:pt x="16520" y="19368"/>
                    <a:pt x="13745" y="19775"/>
                    <a:pt x="10801" y="19775"/>
                  </a:cubicBezTo>
                  <a:cubicBezTo>
                    <a:pt x="7856" y="19775"/>
                    <a:pt x="5080" y="19368"/>
                    <a:pt x="2982" y="18622"/>
                  </a:cubicBezTo>
                  <a:cubicBezTo>
                    <a:pt x="1928" y="18246"/>
                    <a:pt x="1099" y="17805"/>
                    <a:pt x="504" y="17304"/>
                  </a:cubicBezTo>
                  <a:cubicBezTo>
                    <a:pt x="307" y="17141"/>
                    <a:pt x="142" y="16971"/>
                    <a:pt x="0" y="16797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2921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100"/>
            </a:p>
          </p:txBody>
        </p:sp>
        <p:sp>
          <p:nvSpPr>
            <p:cNvPr id="17" name="租户1">
              <a:extLst>
                <a:ext uri="{FF2B5EF4-FFF2-40B4-BE49-F238E27FC236}">
                  <a16:creationId xmlns:a16="http://schemas.microsoft.com/office/drawing/2014/main" id="{380BEB4C-7809-4515-BB25-07C01A3A71BA}"/>
                </a:ext>
              </a:extLst>
            </p:cNvPr>
            <p:cNvSpPr txBox="1"/>
            <p:nvPr/>
          </p:nvSpPr>
          <p:spPr>
            <a:xfrm>
              <a:off x="1384092" y="35371"/>
              <a:ext cx="1074012" cy="564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 defTabSz="825500">
                <a:defRPr sz="3000">
                  <a:solidFill>
                    <a:srgbClr val="000000"/>
                  </a:solidFill>
                </a:defRPr>
              </a:lvl1pPr>
            </a:lstStyle>
            <a:p>
              <a:r>
                <a:rPr sz="1500"/>
                <a:t>租户1</a:t>
              </a:r>
            </a:p>
          </p:txBody>
        </p:sp>
        <p:sp>
          <p:nvSpPr>
            <p:cNvPr id="18" name="租户2">
              <a:extLst>
                <a:ext uri="{FF2B5EF4-FFF2-40B4-BE49-F238E27FC236}">
                  <a16:creationId xmlns:a16="http://schemas.microsoft.com/office/drawing/2014/main" id="{EAEAA84A-F1C8-42A9-AC40-2239051E1BBC}"/>
                </a:ext>
              </a:extLst>
            </p:cNvPr>
            <p:cNvSpPr txBox="1"/>
            <p:nvPr/>
          </p:nvSpPr>
          <p:spPr>
            <a:xfrm>
              <a:off x="5167025" y="41123"/>
              <a:ext cx="1074012" cy="564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 defTabSz="825500">
                <a:defRPr sz="3000">
                  <a:solidFill>
                    <a:srgbClr val="000000"/>
                  </a:solidFill>
                </a:defRPr>
              </a:lvl1pPr>
            </a:lstStyle>
            <a:p>
              <a:r>
                <a:rPr sz="1500"/>
                <a:t>租户2</a:t>
              </a:r>
            </a:p>
          </p:txBody>
        </p:sp>
        <p:sp>
          <p:nvSpPr>
            <p:cNvPr id="19" name="租户3">
              <a:extLst>
                <a:ext uri="{FF2B5EF4-FFF2-40B4-BE49-F238E27FC236}">
                  <a16:creationId xmlns:a16="http://schemas.microsoft.com/office/drawing/2014/main" id="{3FB122A2-55DB-43B7-9882-E866A7A62393}"/>
                </a:ext>
              </a:extLst>
            </p:cNvPr>
            <p:cNvSpPr txBox="1"/>
            <p:nvPr/>
          </p:nvSpPr>
          <p:spPr>
            <a:xfrm>
              <a:off x="8949950" y="41123"/>
              <a:ext cx="1074012" cy="564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 defTabSz="825500">
                <a:defRPr sz="3000">
                  <a:solidFill>
                    <a:srgbClr val="000000"/>
                  </a:solidFill>
                </a:defRPr>
              </a:lvl1pPr>
            </a:lstStyle>
            <a:p>
              <a:r>
                <a:rPr sz="1500"/>
                <a:t>租户3</a:t>
              </a:r>
            </a:p>
          </p:txBody>
        </p:sp>
        <p:grpSp>
          <p:nvGrpSpPr>
            <p:cNvPr id="20" name="Group">
              <a:extLst>
                <a:ext uri="{FF2B5EF4-FFF2-40B4-BE49-F238E27FC236}">
                  <a16:creationId xmlns:a16="http://schemas.microsoft.com/office/drawing/2014/main" id="{6E455A13-617C-4835-A599-021B3F93032D}"/>
                </a:ext>
              </a:extLst>
            </p:cNvPr>
            <p:cNvGrpSpPr/>
            <p:nvPr/>
          </p:nvGrpSpPr>
          <p:grpSpPr>
            <a:xfrm>
              <a:off x="4591122" y="1015251"/>
              <a:ext cx="2239944" cy="683149"/>
              <a:chOff x="0" y="0"/>
              <a:chExt cx="2239943" cy="683148"/>
            </a:xfrm>
          </p:grpSpPr>
          <p:sp>
            <p:nvSpPr>
              <p:cNvPr id="33" name="Rounded Rectangle">
                <a:extLst>
                  <a:ext uri="{FF2B5EF4-FFF2-40B4-BE49-F238E27FC236}">
                    <a16:creationId xmlns:a16="http://schemas.microsoft.com/office/drawing/2014/main" id="{041BFABE-3B8A-40DE-8A88-BDD9CBCB0BA0}"/>
                  </a:ext>
                </a:extLst>
              </p:cNvPr>
              <p:cNvSpPr/>
              <p:nvPr/>
            </p:nvSpPr>
            <p:spPr>
              <a:xfrm>
                <a:off x="0" y="0"/>
                <a:ext cx="2239943" cy="683148"/>
              </a:xfrm>
              <a:prstGeom prst="roundRect">
                <a:avLst>
                  <a:gd name="adj" fmla="val 18580"/>
                </a:avLst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defTabSz="292100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100"/>
              </a:p>
            </p:txBody>
          </p:sp>
          <p:sp>
            <p:nvSpPr>
              <p:cNvPr id="34" name="计算组b">
                <a:extLst>
                  <a:ext uri="{FF2B5EF4-FFF2-40B4-BE49-F238E27FC236}">
                    <a16:creationId xmlns:a16="http://schemas.microsoft.com/office/drawing/2014/main" id="{D596DC09-E7BD-46A8-B48C-488D615F05DA}"/>
                  </a:ext>
                </a:extLst>
              </p:cNvPr>
              <p:cNvSpPr txBox="1"/>
              <p:nvPr/>
            </p:nvSpPr>
            <p:spPr>
              <a:xfrm>
                <a:off x="515248" y="151778"/>
                <a:ext cx="926536" cy="3795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5400" tIns="25400" rIns="25400" bIns="25400" numCol="1" anchor="ctr">
                <a:spAutoFit/>
              </a:bodyPr>
              <a:lstStyle>
                <a:lvl1pPr defTabSz="584200">
                  <a:defRPr>
                    <a:solidFill>
                      <a:srgbClr val="000000"/>
                    </a:solidFill>
                  </a:defRPr>
                </a:lvl1pPr>
              </a:lstStyle>
              <a:p>
                <a:r>
                  <a:rPr sz="900"/>
                  <a:t>计算组b</a:t>
                </a:r>
              </a:p>
            </p:txBody>
          </p:sp>
        </p:grpSp>
        <p:grpSp>
          <p:nvGrpSpPr>
            <p:cNvPr id="21" name="Group">
              <a:extLst>
                <a:ext uri="{FF2B5EF4-FFF2-40B4-BE49-F238E27FC236}">
                  <a16:creationId xmlns:a16="http://schemas.microsoft.com/office/drawing/2014/main" id="{45F92B07-6949-46C9-9BB5-90B64350C02F}"/>
                </a:ext>
              </a:extLst>
            </p:cNvPr>
            <p:cNvGrpSpPr/>
            <p:nvPr/>
          </p:nvGrpSpPr>
          <p:grpSpPr>
            <a:xfrm>
              <a:off x="4591122" y="1893890"/>
              <a:ext cx="2239944" cy="683149"/>
              <a:chOff x="0" y="0"/>
              <a:chExt cx="2239943" cy="683148"/>
            </a:xfrm>
          </p:grpSpPr>
          <p:sp>
            <p:nvSpPr>
              <p:cNvPr id="31" name="Rounded Rectangle">
                <a:extLst>
                  <a:ext uri="{FF2B5EF4-FFF2-40B4-BE49-F238E27FC236}">
                    <a16:creationId xmlns:a16="http://schemas.microsoft.com/office/drawing/2014/main" id="{092C03D3-813D-4F94-AB1A-C5809E4E70FA}"/>
                  </a:ext>
                </a:extLst>
              </p:cNvPr>
              <p:cNvSpPr/>
              <p:nvPr/>
            </p:nvSpPr>
            <p:spPr>
              <a:xfrm>
                <a:off x="0" y="0"/>
                <a:ext cx="2239943" cy="683148"/>
              </a:xfrm>
              <a:prstGeom prst="roundRect">
                <a:avLst>
                  <a:gd name="adj" fmla="val 18580"/>
                </a:avLst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defTabSz="292100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100"/>
              </a:p>
            </p:txBody>
          </p:sp>
          <p:sp>
            <p:nvSpPr>
              <p:cNvPr id="32" name="计算组c">
                <a:extLst>
                  <a:ext uri="{FF2B5EF4-FFF2-40B4-BE49-F238E27FC236}">
                    <a16:creationId xmlns:a16="http://schemas.microsoft.com/office/drawing/2014/main" id="{9DA067A5-6E28-46FA-930B-5B87322AEF6E}"/>
                  </a:ext>
                </a:extLst>
              </p:cNvPr>
              <p:cNvSpPr txBox="1"/>
              <p:nvPr/>
            </p:nvSpPr>
            <p:spPr>
              <a:xfrm>
                <a:off x="523782" y="151778"/>
                <a:ext cx="900888" cy="3795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5400" tIns="25400" rIns="25400" bIns="25400" numCol="1" anchor="ctr">
                <a:spAutoFit/>
              </a:bodyPr>
              <a:lstStyle>
                <a:lvl1pPr defTabSz="584200">
                  <a:defRPr>
                    <a:solidFill>
                      <a:srgbClr val="000000"/>
                    </a:solidFill>
                  </a:defRPr>
                </a:lvl1pPr>
              </a:lstStyle>
              <a:p>
                <a:r>
                  <a:rPr sz="900"/>
                  <a:t>计算组c</a:t>
                </a:r>
              </a:p>
            </p:txBody>
          </p:sp>
        </p:grpSp>
        <p:grpSp>
          <p:nvGrpSpPr>
            <p:cNvPr id="22" name="Group">
              <a:extLst>
                <a:ext uri="{FF2B5EF4-FFF2-40B4-BE49-F238E27FC236}">
                  <a16:creationId xmlns:a16="http://schemas.microsoft.com/office/drawing/2014/main" id="{1E961044-DADF-4E06-AAB2-45D3D00DEE9D}"/>
                </a:ext>
              </a:extLst>
            </p:cNvPr>
            <p:cNvGrpSpPr/>
            <p:nvPr/>
          </p:nvGrpSpPr>
          <p:grpSpPr>
            <a:xfrm>
              <a:off x="8374055" y="1015251"/>
              <a:ext cx="2239945" cy="683149"/>
              <a:chOff x="0" y="0"/>
              <a:chExt cx="2239943" cy="683148"/>
            </a:xfrm>
          </p:grpSpPr>
          <p:sp>
            <p:nvSpPr>
              <p:cNvPr id="29" name="Rounded Rectangle">
                <a:extLst>
                  <a:ext uri="{FF2B5EF4-FFF2-40B4-BE49-F238E27FC236}">
                    <a16:creationId xmlns:a16="http://schemas.microsoft.com/office/drawing/2014/main" id="{9E8AB668-54FE-4327-AE58-CC4D5136114B}"/>
                  </a:ext>
                </a:extLst>
              </p:cNvPr>
              <p:cNvSpPr/>
              <p:nvPr/>
            </p:nvSpPr>
            <p:spPr>
              <a:xfrm>
                <a:off x="0" y="0"/>
                <a:ext cx="2239943" cy="683148"/>
              </a:xfrm>
              <a:prstGeom prst="roundRect">
                <a:avLst>
                  <a:gd name="adj" fmla="val 18580"/>
                </a:avLst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defTabSz="292100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100"/>
              </a:p>
            </p:txBody>
          </p:sp>
          <p:sp>
            <p:nvSpPr>
              <p:cNvPr id="30" name="计算组d">
                <a:extLst>
                  <a:ext uri="{FF2B5EF4-FFF2-40B4-BE49-F238E27FC236}">
                    <a16:creationId xmlns:a16="http://schemas.microsoft.com/office/drawing/2014/main" id="{7FF54C1E-3BA8-4127-B38B-283E4579C8DA}"/>
                  </a:ext>
                </a:extLst>
              </p:cNvPr>
              <p:cNvSpPr txBox="1"/>
              <p:nvPr/>
            </p:nvSpPr>
            <p:spPr>
              <a:xfrm>
                <a:off x="515247" y="151778"/>
                <a:ext cx="926535" cy="3795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5400" tIns="25400" rIns="25400" bIns="25400" numCol="1" anchor="ctr">
                <a:spAutoFit/>
              </a:bodyPr>
              <a:lstStyle>
                <a:lvl1pPr defTabSz="584200">
                  <a:defRPr>
                    <a:solidFill>
                      <a:srgbClr val="000000"/>
                    </a:solidFill>
                  </a:defRPr>
                </a:lvl1pPr>
              </a:lstStyle>
              <a:p>
                <a:r>
                  <a:rPr sz="900"/>
                  <a:t>计算组d</a:t>
                </a:r>
              </a:p>
            </p:txBody>
          </p:sp>
        </p:grpSp>
        <p:grpSp>
          <p:nvGrpSpPr>
            <p:cNvPr id="23" name="Group">
              <a:extLst>
                <a:ext uri="{FF2B5EF4-FFF2-40B4-BE49-F238E27FC236}">
                  <a16:creationId xmlns:a16="http://schemas.microsoft.com/office/drawing/2014/main" id="{3F9AFF97-C756-43B3-BC5B-DD4967B98CCF}"/>
                </a:ext>
              </a:extLst>
            </p:cNvPr>
            <p:cNvGrpSpPr/>
            <p:nvPr/>
          </p:nvGrpSpPr>
          <p:grpSpPr>
            <a:xfrm>
              <a:off x="8374055" y="1817690"/>
              <a:ext cx="2239945" cy="683149"/>
              <a:chOff x="0" y="0"/>
              <a:chExt cx="2239943" cy="683148"/>
            </a:xfrm>
          </p:grpSpPr>
          <p:sp>
            <p:nvSpPr>
              <p:cNvPr id="27" name="Rounded Rectangle">
                <a:extLst>
                  <a:ext uri="{FF2B5EF4-FFF2-40B4-BE49-F238E27FC236}">
                    <a16:creationId xmlns:a16="http://schemas.microsoft.com/office/drawing/2014/main" id="{23CE04A4-14C9-443B-88DF-10DC2B34C1A0}"/>
                  </a:ext>
                </a:extLst>
              </p:cNvPr>
              <p:cNvSpPr/>
              <p:nvPr/>
            </p:nvSpPr>
            <p:spPr>
              <a:xfrm>
                <a:off x="0" y="0"/>
                <a:ext cx="2239943" cy="683148"/>
              </a:xfrm>
              <a:prstGeom prst="roundRect">
                <a:avLst>
                  <a:gd name="adj" fmla="val 18580"/>
                </a:avLst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defTabSz="292100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100"/>
              </a:p>
            </p:txBody>
          </p:sp>
          <p:sp>
            <p:nvSpPr>
              <p:cNvPr id="28" name="计算组e">
                <a:extLst>
                  <a:ext uri="{FF2B5EF4-FFF2-40B4-BE49-F238E27FC236}">
                    <a16:creationId xmlns:a16="http://schemas.microsoft.com/office/drawing/2014/main" id="{AFA19D86-8EEC-4C3E-8756-51D43B046E27}"/>
                  </a:ext>
                </a:extLst>
              </p:cNvPr>
              <p:cNvSpPr txBox="1"/>
              <p:nvPr/>
            </p:nvSpPr>
            <p:spPr>
              <a:xfrm>
                <a:off x="523781" y="151778"/>
                <a:ext cx="913711" cy="3795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5400" tIns="25400" rIns="25400" bIns="25400" numCol="1" anchor="ctr">
                <a:spAutoFit/>
              </a:bodyPr>
              <a:lstStyle>
                <a:lvl1pPr defTabSz="584200">
                  <a:defRPr>
                    <a:solidFill>
                      <a:srgbClr val="000000"/>
                    </a:solidFill>
                  </a:defRPr>
                </a:lvl1pPr>
              </a:lstStyle>
              <a:p>
                <a:r>
                  <a:rPr sz="900"/>
                  <a:t>计算组e</a:t>
                </a:r>
              </a:p>
            </p:txBody>
          </p:sp>
        </p:grpSp>
        <p:grpSp>
          <p:nvGrpSpPr>
            <p:cNvPr id="24" name="Group">
              <a:extLst>
                <a:ext uri="{FF2B5EF4-FFF2-40B4-BE49-F238E27FC236}">
                  <a16:creationId xmlns:a16="http://schemas.microsoft.com/office/drawing/2014/main" id="{892D2E3F-6F20-48F0-B1AE-3184C4159893}"/>
                </a:ext>
              </a:extLst>
            </p:cNvPr>
            <p:cNvGrpSpPr/>
            <p:nvPr/>
          </p:nvGrpSpPr>
          <p:grpSpPr>
            <a:xfrm>
              <a:off x="8386755" y="2648156"/>
              <a:ext cx="2239945" cy="683149"/>
              <a:chOff x="0" y="0"/>
              <a:chExt cx="2239943" cy="683148"/>
            </a:xfrm>
          </p:grpSpPr>
          <p:sp>
            <p:nvSpPr>
              <p:cNvPr id="25" name="Rounded Rectangle">
                <a:extLst>
                  <a:ext uri="{FF2B5EF4-FFF2-40B4-BE49-F238E27FC236}">
                    <a16:creationId xmlns:a16="http://schemas.microsoft.com/office/drawing/2014/main" id="{ED3B1F25-F0EF-4787-B58B-EA65A0DFD773}"/>
                  </a:ext>
                </a:extLst>
              </p:cNvPr>
              <p:cNvSpPr/>
              <p:nvPr/>
            </p:nvSpPr>
            <p:spPr>
              <a:xfrm>
                <a:off x="0" y="0"/>
                <a:ext cx="2239943" cy="683148"/>
              </a:xfrm>
              <a:prstGeom prst="roundRect">
                <a:avLst>
                  <a:gd name="adj" fmla="val 18580"/>
                </a:avLst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defTabSz="292100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100"/>
              </a:p>
            </p:txBody>
          </p:sp>
          <p:sp>
            <p:nvSpPr>
              <p:cNvPr id="26" name="计算组f">
                <a:extLst>
                  <a:ext uri="{FF2B5EF4-FFF2-40B4-BE49-F238E27FC236}">
                    <a16:creationId xmlns:a16="http://schemas.microsoft.com/office/drawing/2014/main" id="{BE15ACC3-CBDF-49EF-99D8-CA4730D723C5}"/>
                  </a:ext>
                </a:extLst>
              </p:cNvPr>
              <p:cNvSpPr txBox="1"/>
              <p:nvPr/>
            </p:nvSpPr>
            <p:spPr>
              <a:xfrm>
                <a:off x="560509" y="151778"/>
                <a:ext cx="862415" cy="3795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5400" tIns="25400" rIns="25400" bIns="25400" numCol="1" anchor="ctr">
                <a:spAutoFit/>
              </a:bodyPr>
              <a:lstStyle>
                <a:lvl1pPr defTabSz="584200">
                  <a:defRPr>
                    <a:solidFill>
                      <a:srgbClr val="000000"/>
                    </a:solidFill>
                  </a:defRPr>
                </a:lvl1pPr>
              </a:lstStyle>
              <a:p>
                <a:r>
                  <a:rPr sz="900"/>
                  <a:t>计算组f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0173784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ByConity 是什么"/>
          <p:cNvSpPr txBox="1"/>
          <p:nvPr/>
        </p:nvSpPr>
        <p:spPr>
          <a:xfrm>
            <a:off x="809297" y="330710"/>
            <a:ext cx="1333698" cy="436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825500">
              <a:defRPr sz="5000" b="1"/>
            </a:lvl1pPr>
          </a:lstStyle>
          <a:p>
            <a:r>
              <a:rPr lang="zh-CN" altLang="en-US" sz="2500" dirty="0"/>
              <a:t>数据缓存</a:t>
            </a:r>
            <a:endParaRPr sz="2500" dirty="0"/>
          </a:p>
        </p:txBody>
      </p:sp>
      <p:sp>
        <p:nvSpPr>
          <p:cNvPr id="225" name="多租户隔离…">
            <a:extLst>
              <a:ext uri="{FF2B5EF4-FFF2-40B4-BE49-F238E27FC236}">
                <a16:creationId xmlns:a16="http://schemas.microsoft.com/office/drawing/2014/main" id="{E08B61C7-A129-4E40-BACD-3E1DD6420C80}"/>
              </a:ext>
            </a:extLst>
          </p:cNvPr>
          <p:cNvSpPr txBox="1">
            <a:spLocks/>
          </p:cNvSpPr>
          <p:nvPr/>
        </p:nvSpPr>
        <p:spPr>
          <a:xfrm>
            <a:off x="844550" y="1404862"/>
            <a:ext cx="10502900" cy="4648200"/>
          </a:xfrm>
          <a:prstGeom prst="rect">
            <a:avLst/>
          </a:prstGeom>
        </p:spPr>
        <p:txBody>
          <a:bodyPr/>
          <a:lstStyle>
            <a:lvl1pPr marL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buSzTx/>
              <a:buFont typeface="Arial" panose="020B0604020202020204" pitchFamily="34" charset="0"/>
              <a:buNone/>
              <a:defRPr sz="5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buSzTx/>
              <a:buFont typeface="Arial" panose="020B0604020202020204" pitchFamily="34" charset="0"/>
              <a:buNone/>
              <a:defRPr sz="5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buSzTx/>
              <a:buFont typeface="Arial" panose="020B0604020202020204" pitchFamily="34" charset="0"/>
              <a:buNone/>
              <a:defRPr sz="5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buSzTx/>
              <a:buFont typeface="Arial" panose="020B0604020202020204" pitchFamily="34" charset="0"/>
              <a:buNone/>
              <a:defRPr sz="5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buSzTx/>
              <a:buFont typeface="Arial" panose="020B0604020202020204" pitchFamily="34" charset="0"/>
              <a:buNone/>
              <a:defRPr sz="5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8438" indent="-198438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4600" b="0"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lang="zh-CN" altLang="en-US" sz="2400" b="0" dirty="0">
                <a:latin typeface="PingFang SC Regular"/>
                <a:ea typeface="PingFang SC Regular"/>
                <a:cs typeface="PingFang SC Regular"/>
                <a:sym typeface="PingFang SC Regular"/>
              </a:rPr>
              <a:t> 一致性</a:t>
            </a:r>
            <a:r>
              <a:rPr lang="en-US" altLang="zh-CN" sz="2400" b="0" dirty="0">
                <a:latin typeface="PingFang SC Regular"/>
                <a:ea typeface="PingFang SC Regular"/>
                <a:cs typeface="PingFang SC Regular"/>
                <a:sym typeface="PingFang SC Regular"/>
              </a:rPr>
              <a:t>hash</a:t>
            </a:r>
            <a:r>
              <a:rPr lang="zh-CN" altLang="en-US" sz="2400" b="0" dirty="0">
                <a:latin typeface="PingFang SC Regular"/>
                <a:ea typeface="PingFang SC Regular"/>
                <a:cs typeface="PingFang SC Regular"/>
                <a:sym typeface="PingFang SC Regular"/>
              </a:rPr>
              <a:t>分配</a:t>
            </a:r>
            <a:r>
              <a:rPr lang="en-US" altLang="zh-CN" sz="2400" b="0" dirty="0">
                <a:latin typeface="PingFang SC Regular"/>
                <a:ea typeface="PingFang SC Regular"/>
                <a:cs typeface="PingFang SC Regular"/>
                <a:sym typeface="PingFang SC Regular"/>
              </a:rPr>
              <a:t>parts</a:t>
            </a:r>
            <a:endParaRPr lang="zh-CN" altLang="en-US" sz="2400" b="0" dirty="0">
              <a:latin typeface="PingFang SC Regular"/>
              <a:ea typeface="PingFang SC Regular"/>
              <a:cs typeface="PingFang SC Regular"/>
              <a:sym typeface="PingFang SC Regular"/>
            </a:endParaRPr>
          </a:p>
          <a:p>
            <a:pPr marL="198438" indent="-198438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4600" b="0"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lang="zh-CN" altLang="en-US" sz="2400" b="0" dirty="0">
                <a:latin typeface="PingFang SC Regular"/>
                <a:ea typeface="PingFang SC Regular"/>
                <a:cs typeface="PingFang SC Regular"/>
                <a:sym typeface="PingFang SC Regular"/>
              </a:rPr>
              <a:t> 热数据</a:t>
            </a:r>
            <a:r>
              <a:rPr lang="en-US" altLang="zh-CN" sz="2400" b="0" dirty="0">
                <a:latin typeface="PingFang SC Regular"/>
                <a:ea typeface="PingFang SC Regular"/>
                <a:cs typeface="PingFang SC Regular"/>
                <a:sym typeface="PingFang SC Regular"/>
              </a:rPr>
              <a:t>worker</a:t>
            </a:r>
            <a:r>
              <a:rPr lang="zh-CN" altLang="en-US" sz="2400" b="0" dirty="0">
                <a:latin typeface="PingFang SC Regular"/>
                <a:ea typeface="PingFang SC Regular"/>
                <a:cs typeface="PingFang SC Regular"/>
                <a:sym typeface="PingFang SC Regular"/>
              </a:rPr>
              <a:t>节点自动缓存</a:t>
            </a:r>
          </a:p>
          <a:p>
            <a:pPr marL="198438" indent="-198438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4600" b="0"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lang="zh-CN" altLang="en-US" sz="2400" b="0" dirty="0">
                <a:latin typeface="PingFang SC Regular"/>
                <a:ea typeface="PingFang SC Regular"/>
                <a:cs typeface="PingFang SC Regular"/>
                <a:sym typeface="PingFang SC Regular"/>
              </a:rPr>
              <a:t> 改进的</a:t>
            </a:r>
            <a:r>
              <a:rPr lang="en-US" altLang="zh-CN" sz="2400" b="0" dirty="0">
                <a:latin typeface="PingFang SC Regular"/>
                <a:ea typeface="PingFang SC Regular"/>
                <a:cs typeface="PingFang SC Regular"/>
                <a:sym typeface="PingFang SC Regular"/>
              </a:rPr>
              <a:t>bucket-</a:t>
            </a:r>
            <a:r>
              <a:rPr lang="en-US" altLang="zh-CN" sz="2400" b="0" dirty="0" err="1">
                <a:latin typeface="PingFang SC Regular"/>
                <a:ea typeface="PingFang SC Regular"/>
                <a:cs typeface="PingFang SC Regular"/>
                <a:sym typeface="PingFang SC Regular"/>
              </a:rPr>
              <a:t>lru</a:t>
            </a:r>
            <a:r>
              <a:rPr lang="zh-CN" altLang="en-US" sz="2400" b="0" dirty="0">
                <a:latin typeface="PingFang SC Regular"/>
                <a:ea typeface="PingFang SC Regular"/>
                <a:cs typeface="PingFang SC Regular"/>
                <a:sym typeface="PingFang SC Regular"/>
              </a:rPr>
              <a:t>算法</a:t>
            </a:r>
          </a:p>
          <a:p>
            <a:pPr marL="198438" indent="-198438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4600" b="0"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lang="zh-CN" altLang="en-US" sz="2400" b="0" dirty="0">
                <a:latin typeface="PingFang SC Regular"/>
                <a:ea typeface="PingFang SC Regular"/>
                <a:cs typeface="PingFang SC Regular"/>
                <a:sym typeface="PingFang SC Regular"/>
              </a:rPr>
              <a:t> 避免数据</a:t>
            </a:r>
            <a:r>
              <a:rPr lang="en-US" altLang="zh-CN" sz="2400" b="0" dirty="0">
                <a:latin typeface="PingFang SC Regular"/>
                <a:ea typeface="PingFang SC Regular"/>
                <a:cs typeface="PingFang SC Regular"/>
                <a:sym typeface="PingFang SC Regular"/>
              </a:rPr>
              <a:t>reshuffling</a:t>
            </a:r>
            <a:endParaRPr lang="zh-CN" altLang="en-US" sz="2400" b="0" dirty="0">
              <a:latin typeface="PingFang SC Regular"/>
              <a:ea typeface="PingFang SC Regular"/>
              <a:cs typeface="PingFang SC Regular"/>
              <a:sym typeface="PingFang SC Regular"/>
            </a:endParaRPr>
          </a:p>
        </p:txBody>
      </p:sp>
      <p:pic>
        <p:nvPicPr>
          <p:cNvPr id="226" name="图片 225" descr="图示&#10;&#10;描述已自动生成">
            <a:extLst>
              <a:ext uri="{FF2B5EF4-FFF2-40B4-BE49-F238E27FC236}">
                <a16:creationId xmlns:a16="http://schemas.microsoft.com/office/drawing/2014/main" id="{95040B6A-000B-4F61-A35A-3E6FC5A20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884" y="2939149"/>
            <a:ext cx="7706353" cy="317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78342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IO Scheduler"/>
          <p:cNvSpPr txBox="1"/>
          <p:nvPr/>
        </p:nvSpPr>
        <p:spPr>
          <a:xfrm>
            <a:off x="793750" y="328092"/>
            <a:ext cx="3879267" cy="436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825500">
              <a:defRPr sz="5000" b="1"/>
            </a:lvl1pPr>
          </a:lstStyle>
          <a:p>
            <a:r>
              <a:rPr lang="en-US" sz="2500" dirty="0"/>
              <a:t>0.2.0</a:t>
            </a:r>
            <a:r>
              <a:rPr lang="zh-CN" altLang="en-US" sz="2500" dirty="0"/>
              <a:t>新特性</a:t>
            </a:r>
            <a:r>
              <a:rPr lang="en-US" altLang="zh-CN" sz="2500" dirty="0"/>
              <a:t>--</a:t>
            </a:r>
            <a:r>
              <a:rPr sz="2500" dirty="0"/>
              <a:t>IO Scheduler</a:t>
            </a:r>
          </a:p>
        </p:txBody>
      </p:sp>
      <p:sp>
        <p:nvSpPr>
          <p:cNvPr id="251" name="目标：…"/>
          <p:cNvSpPr txBox="1"/>
          <p:nvPr/>
        </p:nvSpPr>
        <p:spPr>
          <a:xfrm>
            <a:off x="634362" y="1266551"/>
            <a:ext cx="5521665" cy="4928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pPr marL="248194" indent="-248194" defTabSz="412750">
              <a:lnSpc>
                <a:spcPct val="120000"/>
              </a:lnSpc>
              <a:spcBef>
                <a:spcPts val="500"/>
              </a:spcBef>
              <a:buSzPct val="125000"/>
              <a:buChar char="•"/>
              <a:defRPr sz="3800">
                <a:solidFill>
                  <a:srgbClr val="000000"/>
                </a:solidFill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sz="2000" dirty="0" err="1"/>
              <a:t>目标</a:t>
            </a:r>
            <a:r>
              <a:rPr sz="2000" dirty="0"/>
              <a:t>：</a:t>
            </a:r>
          </a:p>
          <a:p>
            <a:pPr marL="520700" lvl="1" indent="-215900" defTabSz="412750">
              <a:lnSpc>
                <a:spcPct val="120000"/>
              </a:lnSpc>
              <a:spcBef>
                <a:spcPts val="500"/>
              </a:spcBef>
              <a:buSzPct val="40000"/>
              <a:buBlip>
                <a:blip r:embed="rId2"/>
              </a:buBlip>
              <a:defRPr sz="3400">
                <a:solidFill>
                  <a:srgbClr val="000000"/>
                </a:solidFill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sz="2000" dirty="0" err="1"/>
              <a:t>减少IO请求的数量并降低节点带宽的使用</a:t>
            </a:r>
            <a:endParaRPr sz="2000" dirty="0"/>
          </a:p>
          <a:p>
            <a:pPr marL="520700" lvl="1" indent="-215900" defTabSz="412750">
              <a:lnSpc>
                <a:spcPct val="120000"/>
              </a:lnSpc>
              <a:spcBef>
                <a:spcPts val="500"/>
              </a:spcBef>
              <a:buSzPct val="40000"/>
              <a:buBlip>
                <a:blip r:embed="rId2"/>
              </a:buBlip>
              <a:defRPr sz="3400">
                <a:solidFill>
                  <a:srgbClr val="000000"/>
                </a:solidFill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sz="2000" dirty="0" err="1"/>
              <a:t>在慢IO比例一定的情况下，减少IO数量能减少查询受到慢IO影响的可能性</a:t>
            </a:r>
            <a:endParaRPr sz="2000" dirty="0"/>
          </a:p>
          <a:p>
            <a:pPr marL="520700" lvl="1" indent="-215900" defTabSz="412750">
              <a:lnSpc>
                <a:spcPct val="120000"/>
              </a:lnSpc>
              <a:spcBef>
                <a:spcPts val="500"/>
              </a:spcBef>
              <a:buSzPct val="40000"/>
              <a:buBlip>
                <a:blip r:embed="rId2"/>
              </a:buBlip>
              <a:defRPr sz="3400">
                <a:solidFill>
                  <a:srgbClr val="000000"/>
                </a:solidFill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sz="2000" dirty="0" err="1"/>
              <a:t>支持对大IO的切分与并行执行，减少大IO的耗时</a:t>
            </a:r>
            <a:endParaRPr sz="2000" dirty="0"/>
          </a:p>
          <a:p>
            <a:pPr marL="520700" lvl="1" indent="-215900" defTabSz="412750">
              <a:lnSpc>
                <a:spcPct val="120000"/>
              </a:lnSpc>
              <a:spcBef>
                <a:spcPts val="500"/>
              </a:spcBef>
              <a:buSzPct val="40000"/>
              <a:buBlip>
                <a:blip r:embed="rId2"/>
              </a:buBlip>
              <a:defRPr sz="3400">
                <a:solidFill>
                  <a:srgbClr val="000000"/>
                </a:solidFill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sz="2000" dirty="0" err="1"/>
              <a:t>支持基于MarkRange的Prefetch允许将数据预取回来，并缓存到MemoryCache中，减少查询端到端的耗时</a:t>
            </a:r>
            <a:endParaRPr sz="2000" dirty="0"/>
          </a:p>
          <a:p>
            <a:pPr marL="248194" indent="-248194" defTabSz="412750">
              <a:lnSpc>
                <a:spcPct val="120000"/>
              </a:lnSpc>
              <a:spcBef>
                <a:spcPts val="500"/>
              </a:spcBef>
              <a:buSzPct val="125000"/>
              <a:buChar char="•"/>
              <a:defRPr sz="3800">
                <a:solidFill>
                  <a:srgbClr val="000000"/>
                </a:solidFill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sz="2000" dirty="0" err="1"/>
              <a:t>优化效果</a:t>
            </a:r>
            <a:r>
              <a:rPr sz="2000" dirty="0"/>
              <a:t>：</a:t>
            </a:r>
          </a:p>
          <a:p>
            <a:pPr marL="520700" lvl="1" indent="-215900" defTabSz="412750">
              <a:lnSpc>
                <a:spcPct val="120000"/>
              </a:lnSpc>
              <a:spcBef>
                <a:spcPts val="500"/>
              </a:spcBef>
              <a:buSzPct val="40000"/>
              <a:buBlip>
                <a:blip r:embed="rId2"/>
              </a:buBlip>
              <a:defRPr sz="3400">
                <a:solidFill>
                  <a:srgbClr val="000000"/>
                </a:solidFill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sz="2000" dirty="0"/>
              <a:t>S3上的冷读性能较上一个版本有300%提升</a:t>
            </a:r>
          </a:p>
        </p:txBody>
      </p:sp>
      <p:pic>
        <p:nvPicPr>
          <p:cNvPr id="252" name="pasted-image.png" descr="pasted-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925" y="1304925"/>
            <a:ext cx="5386067" cy="48522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Cache Preload"/>
          <p:cNvSpPr txBox="1"/>
          <p:nvPr/>
        </p:nvSpPr>
        <p:spPr>
          <a:xfrm>
            <a:off x="793750" y="328092"/>
            <a:ext cx="4180632" cy="436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825500">
              <a:defRPr sz="5000" b="1"/>
            </a:lvl1pPr>
          </a:lstStyle>
          <a:p>
            <a:r>
              <a:rPr lang="en-US" altLang="zh-CN" sz="2500" dirty="0"/>
              <a:t>0.2.0</a:t>
            </a:r>
            <a:r>
              <a:rPr lang="zh-CN" altLang="en-US" sz="2500" dirty="0"/>
              <a:t>新特性</a:t>
            </a:r>
            <a:r>
              <a:rPr lang="en-US" altLang="zh-CN" sz="2500" dirty="0"/>
              <a:t>-- </a:t>
            </a:r>
            <a:r>
              <a:rPr sz="2500" dirty="0"/>
              <a:t>Cache Preload</a:t>
            </a:r>
          </a:p>
        </p:txBody>
      </p:sp>
      <p:sp>
        <p:nvSpPr>
          <p:cNvPr id="255" name="依据用户定义的规则，提前将数据加载到分布式DiskCache中…"/>
          <p:cNvSpPr txBox="1"/>
          <p:nvPr/>
        </p:nvSpPr>
        <p:spPr>
          <a:xfrm>
            <a:off x="634362" y="1266551"/>
            <a:ext cx="10616796" cy="4928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pPr marL="248194" indent="-248194" defTabSz="412750">
              <a:lnSpc>
                <a:spcPct val="120000"/>
              </a:lnSpc>
              <a:spcBef>
                <a:spcPts val="500"/>
              </a:spcBef>
              <a:buSzPct val="125000"/>
              <a:buChar char="•"/>
              <a:defRPr sz="3800">
                <a:solidFill>
                  <a:srgbClr val="000000"/>
                </a:solidFill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sz="1900"/>
              <a:t>依据用户定义的规则，提前将数据加载到分布式DiskCache中</a:t>
            </a:r>
          </a:p>
          <a:p>
            <a:pPr marL="546100" lvl="1" indent="-241300" defTabSz="412750">
              <a:lnSpc>
                <a:spcPct val="120000"/>
              </a:lnSpc>
              <a:spcBef>
                <a:spcPts val="500"/>
              </a:spcBef>
              <a:buSzPct val="40000"/>
              <a:buBlip>
                <a:blip r:embed="rId2"/>
              </a:buBlip>
              <a:defRPr sz="3800">
                <a:solidFill>
                  <a:srgbClr val="000000"/>
                </a:solidFill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sz="1900"/>
              <a:t>  定时进行数据的预热，在用户查询高峰期前预热缓存</a:t>
            </a:r>
          </a:p>
          <a:p>
            <a:pPr marL="546100" lvl="1" indent="-241300" defTabSz="412750">
              <a:lnSpc>
                <a:spcPct val="120000"/>
              </a:lnSpc>
              <a:spcBef>
                <a:spcPts val="500"/>
              </a:spcBef>
              <a:buSzPct val="40000"/>
              <a:buBlip>
                <a:blip r:embed="rId2"/>
              </a:buBlip>
              <a:defRPr sz="3800">
                <a:solidFill>
                  <a:srgbClr val="000000"/>
                </a:solidFill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sz="1900"/>
              <a:t>  根据一定的规则将Insert/Merge后的数据预热到缓存中</a:t>
            </a:r>
          </a:p>
          <a:p>
            <a:pPr marL="248194" indent="-248194" defTabSz="412750">
              <a:lnSpc>
                <a:spcPct val="120000"/>
              </a:lnSpc>
              <a:spcBef>
                <a:spcPts val="500"/>
              </a:spcBef>
              <a:buSzPct val="125000"/>
              <a:buChar char="•"/>
              <a:defRPr sz="3800">
                <a:solidFill>
                  <a:srgbClr val="000000"/>
                </a:solidFill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sz="1900"/>
              <a:t>Preload类型：</a:t>
            </a:r>
          </a:p>
          <a:p>
            <a:pPr marL="546100" lvl="1" indent="-241300" defTabSz="412750">
              <a:lnSpc>
                <a:spcPct val="120000"/>
              </a:lnSpc>
              <a:spcBef>
                <a:spcPts val="500"/>
              </a:spcBef>
              <a:buSzPct val="40000"/>
              <a:buBlip>
                <a:blip r:embed="rId2"/>
              </a:buBlip>
              <a:defRPr sz="3800">
                <a:solidFill>
                  <a:srgbClr val="000000"/>
                </a:solidFill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sz="1900"/>
              <a:t>Auto Preload</a:t>
            </a:r>
          </a:p>
          <a:p>
            <a:pPr marL="546100" lvl="1" indent="-241300" defTabSz="412750">
              <a:lnSpc>
                <a:spcPct val="120000"/>
              </a:lnSpc>
              <a:spcBef>
                <a:spcPts val="500"/>
              </a:spcBef>
              <a:buSzPct val="40000"/>
              <a:buBlip>
                <a:blip r:embed="rId2"/>
              </a:buBlip>
              <a:defRPr sz="3800">
                <a:solidFill>
                  <a:srgbClr val="000000"/>
                </a:solidFill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sz="1900"/>
              <a:t>Manual Preload</a:t>
            </a:r>
          </a:p>
          <a:p>
            <a:pPr marL="248194" indent="-248194" defTabSz="412750">
              <a:lnSpc>
                <a:spcPct val="120000"/>
              </a:lnSpc>
              <a:spcBef>
                <a:spcPts val="500"/>
              </a:spcBef>
              <a:buSzPct val="125000"/>
              <a:buChar char="•"/>
              <a:defRPr sz="3800">
                <a:solidFill>
                  <a:srgbClr val="000000"/>
                </a:solidFill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sz="1900"/>
              <a:t>Preload级别：</a:t>
            </a:r>
          </a:p>
          <a:p>
            <a:pPr marL="546100" lvl="1" indent="-241300" defTabSz="412750">
              <a:lnSpc>
                <a:spcPct val="120000"/>
              </a:lnSpc>
              <a:spcBef>
                <a:spcPts val="500"/>
              </a:spcBef>
              <a:buSzPct val="40000"/>
              <a:buBlip>
                <a:blip r:embed="rId2"/>
              </a:buBlip>
              <a:defRPr sz="3800">
                <a:solidFill>
                  <a:srgbClr val="000000"/>
                </a:solidFill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sz="1900"/>
              <a:t>仅Meta</a:t>
            </a:r>
          </a:p>
          <a:p>
            <a:pPr marL="546100" lvl="1" indent="-241300" defTabSz="412750">
              <a:lnSpc>
                <a:spcPct val="120000"/>
              </a:lnSpc>
              <a:spcBef>
                <a:spcPts val="500"/>
              </a:spcBef>
              <a:buSzPct val="40000"/>
              <a:buBlip>
                <a:blip r:embed="rId2"/>
              </a:buBlip>
              <a:defRPr sz="3800">
                <a:solidFill>
                  <a:srgbClr val="000000"/>
                </a:solidFill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sz="1900"/>
              <a:t>仅Data</a:t>
            </a:r>
          </a:p>
          <a:p>
            <a:pPr marL="546100" lvl="1" indent="-241300" defTabSz="412750">
              <a:lnSpc>
                <a:spcPct val="120000"/>
              </a:lnSpc>
              <a:spcBef>
                <a:spcPts val="500"/>
              </a:spcBef>
              <a:buSzPct val="40000"/>
              <a:buBlip>
                <a:blip r:embed="rId2"/>
              </a:buBlip>
              <a:defRPr sz="3800">
                <a:solidFill>
                  <a:srgbClr val="000000"/>
                </a:solidFill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sz="1900"/>
              <a:t>Meta &amp; Data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Hive表引擎"/>
          <p:cNvSpPr txBox="1"/>
          <p:nvPr/>
        </p:nvSpPr>
        <p:spPr>
          <a:xfrm>
            <a:off x="793750" y="328092"/>
            <a:ext cx="3722173" cy="436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825500">
              <a:defRPr sz="5000" b="1"/>
            </a:lvl1pPr>
          </a:lstStyle>
          <a:p>
            <a:r>
              <a:rPr lang="en-US" altLang="zh-CN" sz="2500" dirty="0"/>
              <a:t>0.2.0</a:t>
            </a:r>
            <a:r>
              <a:rPr lang="zh-CN" altLang="en-US" sz="2500" dirty="0"/>
              <a:t>新特性</a:t>
            </a:r>
            <a:r>
              <a:rPr lang="en-US" altLang="zh-CN" sz="2500" dirty="0"/>
              <a:t>-- </a:t>
            </a:r>
            <a:r>
              <a:rPr sz="2500" dirty="0" err="1"/>
              <a:t>Hive表引擎</a:t>
            </a:r>
            <a:endParaRPr sz="2500" dirty="0"/>
          </a:p>
        </p:txBody>
      </p:sp>
      <p:sp>
        <p:nvSpPr>
          <p:cNvPr id="276" name="通过外表访问Hive数据…"/>
          <p:cNvSpPr txBox="1"/>
          <p:nvPr/>
        </p:nvSpPr>
        <p:spPr>
          <a:xfrm>
            <a:off x="515828" y="1512084"/>
            <a:ext cx="3636317" cy="464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pPr marL="248194" indent="-248194" defTabSz="412750">
              <a:lnSpc>
                <a:spcPct val="120000"/>
              </a:lnSpc>
              <a:spcBef>
                <a:spcPts val="500"/>
              </a:spcBef>
              <a:buSzPct val="125000"/>
              <a:buChar char="•"/>
              <a:defRPr sz="3800">
                <a:solidFill>
                  <a:srgbClr val="000000"/>
                </a:solidFill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sz="1900"/>
              <a:t>通过外表访问Hive数据</a:t>
            </a:r>
          </a:p>
          <a:p>
            <a:pPr marL="248194" indent="-248194" defTabSz="412750">
              <a:lnSpc>
                <a:spcPct val="120000"/>
              </a:lnSpc>
              <a:spcBef>
                <a:spcPts val="500"/>
              </a:spcBef>
              <a:buSzPct val="125000"/>
              <a:buChar char="•"/>
              <a:defRPr sz="3800">
                <a:solidFill>
                  <a:srgbClr val="000000"/>
                </a:solidFill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sz="1900"/>
              <a:t>支持HDFS和S3</a:t>
            </a:r>
          </a:p>
          <a:p>
            <a:pPr marL="248194" indent="-248194" defTabSz="412750">
              <a:lnSpc>
                <a:spcPct val="120000"/>
              </a:lnSpc>
              <a:spcBef>
                <a:spcPts val="500"/>
              </a:spcBef>
              <a:buSzPct val="125000"/>
              <a:buChar char="•"/>
              <a:defRPr sz="3800">
                <a:solidFill>
                  <a:srgbClr val="000000"/>
                </a:solidFill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sz="1900"/>
              <a:t>支持Parquet和ORC</a:t>
            </a:r>
          </a:p>
          <a:p>
            <a:pPr marL="248194" indent="-248194" defTabSz="412750">
              <a:lnSpc>
                <a:spcPct val="120000"/>
              </a:lnSpc>
              <a:spcBef>
                <a:spcPts val="500"/>
              </a:spcBef>
              <a:buSzPct val="125000"/>
              <a:buChar char="•"/>
              <a:defRPr sz="3800">
                <a:solidFill>
                  <a:srgbClr val="000000"/>
                </a:solidFill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sz="1900"/>
              <a:t>支持Disk Cache</a:t>
            </a:r>
          </a:p>
        </p:txBody>
      </p:sp>
      <p:pic>
        <p:nvPicPr>
          <p:cNvPr id="277" name="pasted-image.png" descr="pasted-image.png"/>
          <p:cNvPicPr>
            <a:picLocks noChangeAspect="1"/>
          </p:cNvPicPr>
          <p:nvPr/>
        </p:nvPicPr>
        <p:blipFill>
          <a:blip r:embed="rId2"/>
          <a:srcRect l="3454" r="5882"/>
          <a:stretch>
            <a:fillRect/>
          </a:stretch>
        </p:blipFill>
        <p:spPr>
          <a:xfrm>
            <a:off x="4032007" y="1663955"/>
            <a:ext cx="7603290" cy="42259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Hudi外表支持"/>
          <p:cNvSpPr txBox="1"/>
          <p:nvPr/>
        </p:nvSpPr>
        <p:spPr>
          <a:xfrm>
            <a:off x="793750" y="328092"/>
            <a:ext cx="4092467" cy="436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825500">
              <a:defRPr sz="5000" b="1"/>
            </a:lvl1pPr>
          </a:lstStyle>
          <a:p>
            <a:r>
              <a:rPr lang="en-US" altLang="zh-CN" sz="2500" dirty="0"/>
              <a:t>0.2.0</a:t>
            </a:r>
            <a:r>
              <a:rPr lang="zh-CN" altLang="en-US" sz="2500" dirty="0"/>
              <a:t>新特性</a:t>
            </a:r>
            <a:r>
              <a:rPr lang="en-US" altLang="zh-CN" sz="2500" dirty="0"/>
              <a:t>-- </a:t>
            </a:r>
            <a:r>
              <a:rPr sz="2500" dirty="0" err="1"/>
              <a:t>Hudi外表支持</a:t>
            </a:r>
            <a:endParaRPr sz="2500" dirty="0"/>
          </a:p>
        </p:txBody>
      </p:sp>
      <p:sp>
        <p:nvSpPr>
          <p:cNvPr id="284" name="支持Copy-on-Write表的Snapshot Query…"/>
          <p:cNvSpPr txBox="1"/>
          <p:nvPr/>
        </p:nvSpPr>
        <p:spPr>
          <a:xfrm>
            <a:off x="481962" y="1283484"/>
            <a:ext cx="5521665" cy="4928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pPr marL="248194" indent="-248194" defTabSz="412750">
              <a:lnSpc>
                <a:spcPct val="120000"/>
              </a:lnSpc>
              <a:spcBef>
                <a:spcPts val="500"/>
              </a:spcBef>
              <a:buSzPct val="125000"/>
              <a:buChar char="•"/>
              <a:defRPr sz="3800">
                <a:solidFill>
                  <a:srgbClr val="000000"/>
                </a:solidFill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sz="1900"/>
              <a:t>支持Copy-on-Write表的Snapshot Query</a:t>
            </a:r>
          </a:p>
          <a:p>
            <a:pPr marL="248194" indent="-248194" defTabSz="412750">
              <a:lnSpc>
                <a:spcPct val="120000"/>
              </a:lnSpc>
              <a:spcBef>
                <a:spcPts val="500"/>
              </a:spcBef>
              <a:buSzPct val="125000"/>
              <a:buChar char="•"/>
              <a:defRPr sz="3800">
                <a:solidFill>
                  <a:srgbClr val="000000"/>
                </a:solidFill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sz="1900"/>
              <a:t>通过JNI支持Merge-on-Read表的读取</a:t>
            </a:r>
          </a:p>
          <a:p>
            <a:pPr marL="546100" lvl="1" indent="-241300" defTabSz="412750">
              <a:lnSpc>
                <a:spcPct val="120000"/>
              </a:lnSpc>
              <a:spcBef>
                <a:spcPts val="500"/>
              </a:spcBef>
              <a:buSzPct val="40000"/>
              <a:buBlip>
                <a:blip r:embed="rId2"/>
              </a:buBlip>
              <a:defRPr sz="3400">
                <a:solidFill>
                  <a:srgbClr val="000000"/>
                </a:solidFill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sz="1700"/>
              <a:t>支持同步Hive Metastore</a:t>
            </a:r>
          </a:p>
          <a:p>
            <a:pPr marL="546100" lvl="1" indent="-241300" defTabSz="412750">
              <a:lnSpc>
                <a:spcPct val="120000"/>
              </a:lnSpc>
              <a:spcBef>
                <a:spcPts val="500"/>
              </a:spcBef>
              <a:buSzPct val="40000"/>
              <a:buBlip>
                <a:blip r:embed="rId2"/>
              </a:buBlip>
              <a:defRPr sz="3400">
                <a:solidFill>
                  <a:srgbClr val="000000"/>
                </a:solidFill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sz="1700"/>
              <a:t>通过Arrow实现Java与C++的内存数据转换</a:t>
            </a:r>
          </a:p>
          <a:p>
            <a:pPr marL="248194" indent="-248194" defTabSz="412750">
              <a:lnSpc>
                <a:spcPct val="120000"/>
              </a:lnSpc>
              <a:spcBef>
                <a:spcPts val="500"/>
              </a:spcBef>
              <a:buSzPct val="125000"/>
              <a:buChar char="•"/>
              <a:defRPr sz="3800">
                <a:solidFill>
                  <a:srgbClr val="000000"/>
                </a:solidFill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sz="1900"/>
              <a:t>支持Table Function</a:t>
            </a:r>
          </a:p>
        </p:txBody>
      </p:sp>
      <p:pic>
        <p:nvPicPr>
          <p:cNvPr id="285" name="pasted-image.png" descr="pasted-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2017183"/>
            <a:ext cx="5252495" cy="30776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pasted-image.png" descr="pasted-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158" y="3933924"/>
            <a:ext cx="5521665" cy="10918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ByConity支持ELT总体目标"/>
          <p:cNvSpPr txBox="1"/>
          <p:nvPr/>
        </p:nvSpPr>
        <p:spPr>
          <a:xfrm>
            <a:off x="793750" y="328092"/>
            <a:ext cx="3162725" cy="436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825500">
              <a:defRPr sz="5000" b="1"/>
            </a:lvl1pPr>
          </a:lstStyle>
          <a:p>
            <a:r>
              <a:rPr lang="en-US" altLang="zh-CN" sz="2500" dirty="0"/>
              <a:t>0.2.0</a:t>
            </a:r>
            <a:r>
              <a:rPr lang="zh-CN" altLang="en-US" sz="2500" dirty="0"/>
              <a:t>新特性</a:t>
            </a:r>
            <a:r>
              <a:rPr lang="en-US" altLang="zh-CN" sz="2500" dirty="0"/>
              <a:t>--</a:t>
            </a:r>
            <a:r>
              <a:rPr sz="2500" dirty="0" err="1"/>
              <a:t>支持ELT</a:t>
            </a:r>
            <a:endParaRPr sz="2500" dirty="0"/>
          </a:p>
        </p:txBody>
      </p:sp>
      <p:pic>
        <p:nvPicPr>
          <p:cNvPr id="316" name="pasted-image.png" descr="pasted-image.png"/>
          <p:cNvPicPr>
            <a:picLocks noChangeAspect="1"/>
          </p:cNvPicPr>
          <p:nvPr/>
        </p:nvPicPr>
        <p:blipFill>
          <a:blip r:embed="rId2"/>
          <a:srcRect r="18331"/>
          <a:stretch>
            <a:fillRect/>
          </a:stretch>
        </p:blipFill>
        <p:spPr>
          <a:xfrm>
            <a:off x="5155142" y="1051983"/>
            <a:ext cx="6769573" cy="5332930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ELT任务特点：…"/>
          <p:cNvSpPr txBox="1"/>
          <p:nvPr/>
        </p:nvSpPr>
        <p:spPr>
          <a:xfrm>
            <a:off x="558162" y="1254000"/>
            <a:ext cx="4689818" cy="4928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pPr marL="186146" indent="-186146" defTabSz="309563">
              <a:lnSpc>
                <a:spcPct val="120000"/>
              </a:lnSpc>
              <a:spcBef>
                <a:spcPts val="350"/>
              </a:spcBef>
              <a:buSzPct val="125000"/>
              <a:buChar char="•"/>
              <a:defRPr sz="2850">
                <a:solidFill>
                  <a:srgbClr val="000000"/>
                </a:solidFill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sz="1425"/>
              <a:t>ELT任务特点：</a:t>
            </a:r>
          </a:p>
          <a:p>
            <a:pPr marL="390525" lvl="1" indent="-161925" defTabSz="309563">
              <a:lnSpc>
                <a:spcPct val="120000"/>
              </a:lnSpc>
              <a:spcBef>
                <a:spcPts val="350"/>
              </a:spcBef>
              <a:buSzPct val="40000"/>
              <a:buBlip>
                <a:blip r:embed="rId3"/>
              </a:buBlip>
              <a:defRPr sz="2550">
                <a:solidFill>
                  <a:srgbClr val="000000"/>
                </a:solidFill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sz="1275"/>
              <a:t>通常是长时任务，时长在分钟级-小时级</a:t>
            </a:r>
          </a:p>
          <a:p>
            <a:pPr marL="390525" lvl="1" indent="-161925" defTabSz="309563">
              <a:lnSpc>
                <a:spcPct val="120000"/>
              </a:lnSpc>
              <a:spcBef>
                <a:spcPts val="350"/>
              </a:spcBef>
              <a:buSzPct val="40000"/>
              <a:buBlip>
                <a:blip r:embed="rId3"/>
              </a:buBlip>
              <a:defRPr sz="2550">
                <a:solidFill>
                  <a:srgbClr val="000000"/>
                </a:solidFill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sz="1275"/>
              <a:t>用户对稳定性的要求通常高于时延提升</a:t>
            </a:r>
          </a:p>
          <a:p>
            <a:pPr marL="390525" lvl="1" indent="-161925" defTabSz="309563">
              <a:lnSpc>
                <a:spcPct val="120000"/>
              </a:lnSpc>
              <a:spcBef>
                <a:spcPts val="350"/>
              </a:spcBef>
              <a:buSzPct val="40000"/>
              <a:buBlip>
                <a:blip r:embed="rId3"/>
              </a:buBlip>
              <a:defRPr sz="2550">
                <a:solidFill>
                  <a:srgbClr val="000000"/>
                </a:solidFill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sz="1275"/>
              <a:t>大批量数据，计算复杂</a:t>
            </a:r>
          </a:p>
          <a:p>
            <a:pPr marL="390525" lvl="1" indent="-161925" defTabSz="309563">
              <a:lnSpc>
                <a:spcPct val="120000"/>
              </a:lnSpc>
              <a:spcBef>
                <a:spcPts val="350"/>
              </a:spcBef>
              <a:buSzPct val="40000"/>
              <a:buBlip>
                <a:blip r:embed="rId3"/>
              </a:buBlip>
              <a:defRPr sz="2550">
                <a:solidFill>
                  <a:srgbClr val="000000"/>
                </a:solidFill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sz="1275"/>
              <a:t>用户任务可观测、可运维</a:t>
            </a:r>
          </a:p>
          <a:p>
            <a:pPr marL="186146" indent="-186146" defTabSz="309563">
              <a:lnSpc>
                <a:spcPct val="120000"/>
              </a:lnSpc>
              <a:spcBef>
                <a:spcPts val="350"/>
              </a:spcBef>
              <a:buSzPct val="125000"/>
              <a:buChar char="•"/>
              <a:defRPr sz="2850">
                <a:solidFill>
                  <a:srgbClr val="000000"/>
                </a:solidFill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sz="1425"/>
              <a:t>Server相关：</a:t>
            </a:r>
          </a:p>
          <a:p>
            <a:pPr marL="409575" lvl="1" indent="-180975" defTabSz="309563">
              <a:lnSpc>
                <a:spcPct val="120000"/>
              </a:lnSpc>
              <a:spcBef>
                <a:spcPts val="350"/>
              </a:spcBef>
              <a:buSzPct val="40000"/>
              <a:buBlip>
                <a:blip r:embed="rId3"/>
              </a:buBlip>
              <a:defRPr sz="2550">
                <a:solidFill>
                  <a:srgbClr val="000000"/>
                </a:solidFill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sz="1275"/>
              <a:t>异步执行 *</a:t>
            </a:r>
          </a:p>
          <a:p>
            <a:pPr marL="409575" lvl="1" indent="-180975" defTabSz="309563">
              <a:lnSpc>
                <a:spcPct val="120000"/>
              </a:lnSpc>
              <a:spcBef>
                <a:spcPts val="350"/>
              </a:spcBef>
              <a:buSzPct val="40000"/>
              <a:buBlip>
                <a:blip r:embed="rId3"/>
              </a:buBlip>
              <a:defRPr sz="2550">
                <a:solidFill>
                  <a:srgbClr val="000000"/>
                </a:solidFill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sz="1275"/>
              <a:t>query队列 *</a:t>
            </a:r>
          </a:p>
          <a:p>
            <a:pPr marL="409575" lvl="1" indent="-180975" defTabSz="309563">
              <a:lnSpc>
                <a:spcPct val="120000"/>
              </a:lnSpc>
              <a:spcBef>
                <a:spcPts val="350"/>
              </a:spcBef>
              <a:buSzPct val="40000"/>
              <a:buBlip>
                <a:blip r:embed="rId3"/>
              </a:buBlip>
              <a:defRPr sz="2550">
                <a:solidFill>
                  <a:srgbClr val="000000"/>
                </a:solidFill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sz="1275"/>
              <a:t>资源预估、预占</a:t>
            </a:r>
          </a:p>
          <a:p>
            <a:pPr marL="409575" lvl="1" indent="-180975" defTabSz="309563">
              <a:lnSpc>
                <a:spcPct val="120000"/>
              </a:lnSpc>
              <a:spcBef>
                <a:spcPts val="350"/>
              </a:spcBef>
              <a:buSzPct val="40000"/>
              <a:buBlip>
                <a:blip r:embed="rId3"/>
              </a:buBlip>
              <a:defRPr sz="2550">
                <a:solidFill>
                  <a:srgbClr val="000000"/>
                </a:solidFill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sz="1275"/>
              <a:t>新调度器</a:t>
            </a:r>
          </a:p>
          <a:p>
            <a:pPr marL="186146" indent="-186146" defTabSz="309563">
              <a:lnSpc>
                <a:spcPct val="120000"/>
              </a:lnSpc>
              <a:spcBef>
                <a:spcPts val="350"/>
              </a:spcBef>
              <a:buSzPct val="125000"/>
              <a:buChar char="•"/>
              <a:defRPr sz="2850">
                <a:solidFill>
                  <a:srgbClr val="000000"/>
                </a:solidFill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sz="1425"/>
              <a:t>资源相关：动态申请worker资源组，给长时任务使用</a:t>
            </a:r>
          </a:p>
          <a:p>
            <a:pPr marL="186146" indent="-186146" defTabSz="309563">
              <a:lnSpc>
                <a:spcPct val="120000"/>
              </a:lnSpc>
              <a:spcBef>
                <a:spcPts val="350"/>
              </a:spcBef>
              <a:buSzPct val="125000"/>
              <a:buChar char="•"/>
              <a:defRPr sz="2850">
                <a:solidFill>
                  <a:srgbClr val="000000"/>
                </a:solidFill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sz="1425"/>
              <a:t>Worker相关：</a:t>
            </a:r>
          </a:p>
          <a:p>
            <a:pPr marL="409575" lvl="1" indent="-180975" defTabSz="309563">
              <a:lnSpc>
                <a:spcPct val="120000"/>
              </a:lnSpc>
              <a:spcBef>
                <a:spcPts val="350"/>
              </a:spcBef>
              <a:buSzPct val="40000"/>
              <a:buBlip>
                <a:blip r:embed="rId3"/>
              </a:buBlip>
              <a:defRPr sz="2550">
                <a:solidFill>
                  <a:srgbClr val="000000"/>
                </a:solidFill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sz="1275"/>
              <a:t>算子spill（join、agg、sort、exchange）*</a:t>
            </a:r>
          </a:p>
          <a:p>
            <a:pPr marL="409575" lvl="1" indent="-180975" defTabSz="309563">
              <a:lnSpc>
                <a:spcPct val="120000"/>
              </a:lnSpc>
              <a:spcBef>
                <a:spcPts val="350"/>
              </a:spcBef>
              <a:buSzPct val="40000"/>
              <a:buBlip>
                <a:blip r:embed="rId3"/>
              </a:buBlip>
              <a:defRPr sz="2550">
                <a:solidFill>
                  <a:srgbClr val="000000"/>
                </a:solidFill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sz="1275"/>
              <a:t>External shuffle service</a:t>
            </a:r>
          </a:p>
          <a:p>
            <a:pPr marL="409575" lvl="1" indent="-180975" defTabSz="309563">
              <a:lnSpc>
                <a:spcPct val="120000"/>
              </a:lnSpc>
              <a:spcBef>
                <a:spcPts val="350"/>
              </a:spcBef>
              <a:buSzPct val="40000"/>
              <a:buBlip>
                <a:blip r:embed="rId3"/>
              </a:buBlip>
              <a:defRPr sz="2550">
                <a:solidFill>
                  <a:srgbClr val="000000"/>
                </a:solidFill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sz="1275"/>
              <a:t>内存管理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ByConity 是什么"/>
          <p:cNvSpPr txBox="1"/>
          <p:nvPr/>
        </p:nvSpPr>
        <p:spPr>
          <a:xfrm>
            <a:off x="809297" y="330710"/>
            <a:ext cx="4066819" cy="436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825500">
              <a:defRPr sz="5000" b="1"/>
            </a:lvl1pPr>
          </a:lstStyle>
          <a:p>
            <a:r>
              <a:rPr lang="zh-CN" altLang="en-US" sz="2500" dirty="0"/>
              <a:t>在分析系统场景实践（</a:t>
            </a:r>
            <a:r>
              <a:rPr lang="en-US" altLang="zh-CN" sz="2500" dirty="0"/>
              <a:t>1/2</a:t>
            </a:r>
            <a:r>
              <a:rPr lang="zh-CN" altLang="en-US" sz="2500" dirty="0"/>
              <a:t>）</a:t>
            </a:r>
            <a:endParaRPr sz="2500" dirty="0"/>
          </a:p>
        </p:txBody>
      </p:sp>
      <p:pic>
        <p:nvPicPr>
          <p:cNvPr id="4" name="图片 3" descr="图片包含 图示&#10;&#10;描述已自动生成">
            <a:extLst>
              <a:ext uri="{FF2B5EF4-FFF2-40B4-BE49-F238E27FC236}">
                <a16:creationId xmlns:a16="http://schemas.microsoft.com/office/drawing/2014/main" id="{4A40390B-0565-4532-AB30-A2AB34B48C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431" y="1215430"/>
            <a:ext cx="6179128" cy="4837570"/>
          </a:xfrm>
          <a:prstGeom prst="rect">
            <a:avLst/>
          </a:prstGeom>
        </p:spPr>
      </p:pic>
      <p:sp>
        <p:nvSpPr>
          <p:cNvPr id="5" name="椭圆 25">
            <a:extLst>
              <a:ext uri="{FF2B5EF4-FFF2-40B4-BE49-F238E27FC236}">
                <a16:creationId xmlns:a16="http://schemas.microsoft.com/office/drawing/2014/main" id="{6AE2D107-DDF6-42EB-B403-F3474B5E8FC5}"/>
              </a:ext>
            </a:extLst>
          </p:cNvPr>
          <p:cNvSpPr/>
          <p:nvPr/>
        </p:nvSpPr>
        <p:spPr>
          <a:xfrm>
            <a:off x="1212281" y="1382963"/>
            <a:ext cx="1185583" cy="118558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</p:spPr>
        <p:txBody>
          <a:bodyPr wrap="square" lIns="45720" tIns="45720" rIns="45720" bIns="45720" numCol="1" anchor="ctr">
            <a:noAutofit/>
          </a:bodyPr>
          <a:lstStyle/>
          <a:p>
            <a:pPr>
              <a:defRPr sz="4000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sz="2000"/>
          </a:p>
        </p:txBody>
      </p:sp>
      <p:sp>
        <p:nvSpPr>
          <p:cNvPr id="6" name="椭圆 25">
            <a:extLst>
              <a:ext uri="{FF2B5EF4-FFF2-40B4-BE49-F238E27FC236}">
                <a16:creationId xmlns:a16="http://schemas.microsoft.com/office/drawing/2014/main" id="{C8FE177C-D51A-4FCF-866C-AE67957E7734}"/>
              </a:ext>
            </a:extLst>
          </p:cNvPr>
          <p:cNvSpPr/>
          <p:nvPr/>
        </p:nvSpPr>
        <p:spPr>
          <a:xfrm>
            <a:off x="2894866" y="3041424"/>
            <a:ext cx="1185583" cy="118558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</p:spPr>
        <p:txBody>
          <a:bodyPr wrap="square" lIns="45720" tIns="45720" rIns="45720" bIns="45720" numCol="1" anchor="ctr">
            <a:noAutofit/>
          </a:bodyPr>
          <a:lstStyle/>
          <a:p>
            <a:pPr>
              <a:defRPr sz="4000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sz="2000"/>
          </a:p>
        </p:txBody>
      </p:sp>
      <p:sp>
        <p:nvSpPr>
          <p:cNvPr id="7" name="椭圆 25">
            <a:extLst>
              <a:ext uri="{FF2B5EF4-FFF2-40B4-BE49-F238E27FC236}">
                <a16:creationId xmlns:a16="http://schemas.microsoft.com/office/drawing/2014/main" id="{8BD5B7C0-B321-47B9-B5C8-86848459D21C}"/>
              </a:ext>
            </a:extLst>
          </p:cNvPr>
          <p:cNvSpPr/>
          <p:nvPr/>
        </p:nvSpPr>
        <p:spPr>
          <a:xfrm>
            <a:off x="1180863" y="4404490"/>
            <a:ext cx="1185583" cy="118558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</p:spPr>
        <p:txBody>
          <a:bodyPr wrap="square" lIns="45720" tIns="45720" rIns="45720" bIns="45720" numCol="1" anchor="ctr">
            <a:noAutofit/>
          </a:bodyPr>
          <a:lstStyle/>
          <a:p>
            <a:pPr>
              <a:defRPr sz="4000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sz="2000"/>
          </a:p>
        </p:txBody>
      </p:sp>
      <p:sp>
        <p:nvSpPr>
          <p:cNvPr id="8" name="文本框 17">
            <a:extLst>
              <a:ext uri="{FF2B5EF4-FFF2-40B4-BE49-F238E27FC236}">
                <a16:creationId xmlns:a16="http://schemas.microsoft.com/office/drawing/2014/main" id="{266EA4A9-F0B1-412C-ABDE-FAFA92BFAD92}"/>
              </a:ext>
            </a:extLst>
          </p:cNvPr>
          <p:cNvSpPr txBox="1"/>
          <p:nvPr/>
        </p:nvSpPr>
        <p:spPr>
          <a:xfrm>
            <a:off x="458901" y="1616112"/>
            <a:ext cx="134617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/>
          <a:p>
            <a:pPr algn="r">
              <a:defRPr sz="3600">
                <a:solidFill>
                  <a:srgbClr val="1664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2800" b="1" dirty="0">
                <a:latin typeface="微软雅黑"/>
                <a:ea typeface="微软雅黑"/>
                <a:cs typeface="微软雅黑"/>
                <a:sym typeface="微软雅黑"/>
              </a:rPr>
              <a:t>320TB</a:t>
            </a:r>
            <a:r>
              <a:rPr b="1" dirty="0">
                <a:latin typeface="微软雅黑"/>
                <a:ea typeface="微软雅黑"/>
                <a:cs typeface="微软雅黑"/>
                <a:sym typeface="微软雅黑"/>
              </a:rPr>
              <a:t> </a:t>
            </a:r>
          </a:p>
        </p:txBody>
      </p:sp>
      <p:sp>
        <p:nvSpPr>
          <p:cNvPr id="9" name="文本框 17">
            <a:extLst>
              <a:ext uri="{FF2B5EF4-FFF2-40B4-BE49-F238E27FC236}">
                <a16:creationId xmlns:a16="http://schemas.microsoft.com/office/drawing/2014/main" id="{558258F1-6C89-424C-B591-568E6FBAC286}"/>
              </a:ext>
            </a:extLst>
          </p:cNvPr>
          <p:cNvSpPr txBox="1"/>
          <p:nvPr/>
        </p:nvSpPr>
        <p:spPr>
          <a:xfrm>
            <a:off x="1971675" y="3397624"/>
            <a:ext cx="1856641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/>
          <a:p>
            <a:pPr algn="r">
              <a:defRPr sz="3600">
                <a:solidFill>
                  <a:srgbClr val="1664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2800" b="1" dirty="0">
                <a:latin typeface="微软雅黑"/>
                <a:ea typeface="微软雅黑"/>
                <a:cs typeface="微软雅黑"/>
                <a:sym typeface="微软雅黑"/>
              </a:rPr>
              <a:t>2.3</a:t>
            </a:r>
            <a:r>
              <a:rPr lang="zh-CN" altLang="en-US" sz="2800" b="1" dirty="0">
                <a:latin typeface="微软雅黑"/>
                <a:ea typeface="微软雅黑"/>
                <a:cs typeface="微软雅黑"/>
                <a:sym typeface="微软雅黑"/>
              </a:rPr>
              <a:t>万亿行</a:t>
            </a:r>
            <a:r>
              <a:rPr sz="2800" b="1" dirty="0">
                <a:latin typeface="微软雅黑"/>
                <a:ea typeface="微软雅黑"/>
                <a:cs typeface="微软雅黑"/>
                <a:sym typeface="微软雅黑"/>
              </a:rPr>
              <a:t> </a:t>
            </a:r>
          </a:p>
        </p:txBody>
      </p:sp>
      <p:sp>
        <p:nvSpPr>
          <p:cNvPr id="10" name="文本框 17">
            <a:extLst>
              <a:ext uri="{FF2B5EF4-FFF2-40B4-BE49-F238E27FC236}">
                <a16:creationId xmlns:a16="http://schemas.microsoft.com/office/drawing/2014/main" id="{762C11C8-14AE-4FBA-AD20-54550D3FAE47}"/>
              </a:ext>
            </a:extLst>
          </p:cNvPr>
          <p:cNvSpPr txBox="1"/>
          <p:nvPr/>
        </p:nvSpPr>
        <p:spPr>
          <a:xfrm>
            <a:off x="150020" y="4812616"/>
            <a:ext cx="2000912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/>
          <a:p>
            <a:pPr algn="r">
              <a:defRPr sz="3600">
                <a:solidFill>
                  <a:srgbClr val="1664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2800" b="1" dirty="0">
                <a:latin typeface="微软雅黑"/>
                <a:ea typeface="微软雅黑"/>
                <a:cs typeface="微软雅黑"/>
                <a:sym typeface="微软雅黑"/>
              </a:rPr>
              <a:t>2</a:t>
            </a:r>
            <a:r>
              <a:rPr lang="zh-CN" altLang="en-US" sz="2800" b="1" dirty="0">
                <a:latin typeface="微软雅黑"/>
                <a:ea typeface="微软雅黑"/>
                <a:cs typeface="微软雅黑"/>
                <a:sym typeface="微软雅黑"/>
              </a:rPr>
              <a:t>万个维度</a:t>
            </a:r>
            <a:endParaRPr sz="2800" b="1" dirty="0">
              <a:latin typeface="微软雅黑"/>
              <a:ea typeface="微软雅黑"/>
              <a:cs typeface="微软雅黑"/>
              <a:sym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00947178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延展.png" descr="延展.pn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5142" t="2959" r="16010" b="5354"/>
          <a:stretch>
            <a:fillRect/>
          </a:stretch>
        </p:blipFill>
        <p:spPr>
          <a:xfrm>
            <a:off x="5928143" y="-138755"/>
            <a:ext cx="5997583" cy="4764277"/>
          </a:xfrm>
          <a:prstGeom prst="rect">
            <a:avLst/>
          </a:prstGeom>
        </p:spPr>
      </p:pic>
      <p:pic>
        <p:nvPicPr>
          <p:cNvPr id="39" name="图片 38" descr="男人穿着衬衫&#10;&#10;描述已自动生成">
            <a:extLst>
              <a:ext uri="{FF2B5EF4-FFF2-40B4-BE49-F238E27FC236}">
                <a16:creationId xmlns:a16="http://schemas.microsoft.com/office/drawing/2014/main" id="{23609C08-A9BA-47FE-898A-832EAB57E6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86" y="362392"/>
            <a:ext cx="2913725" cy="3020289"/>
          </a:xfrm>
          <a:prstGeom prst="rect">
            <a:avLst/>
          </a:prstGeom>
        </p:spPr>
      </p:pic>
      <p:sp>
        <p:nvSpPr>
          <p:cNvPr id="40" name="文本占位符 2">
            <a:extLst>
              <a:ext uri="{FF2B5EF4-FFF2-40B4-BE49-F238E27FC236}">
                <a16:creationId xmlns:a16="http://schemas.microsoft.com/office/drawing/2014/main" id="{AADD5665-C56F-4F54-996F-AF997BF4A6F9}"/>
              </a:ext>
            </a:extLst>
          </p:cNvPr>
          <p:cNvSpPr txBox="1">
            <a:spLocks/>
          </p:cNvSpPr>
          <p:nvPr/>
        </p:nvSpPr>
        <p:spPr>
          <a:xfrm>
            <a:off x="1083286" y="3443892"/>
            <a:ext cx="7005803" cy="1056118"/>
          </a:xfrm>
        </p:spPr>
        <p:txBody>
          <a:bodyPr anchor="t">
            <a:normAutofit/>
          </a:bodyPr>
          <a:lstStyle>
            <a:lvl1pPr marL="414130" marR="0" indent="-41413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1049130" marR="0" indent="-41413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684130" marR="0" indent="-41413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540000" marR="0" indent="-6350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175000" marR="0" indent="-6350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810000" marR="0" indent="-6350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445000" marR="0" indent="-6350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5080000" marR="0" indent="-6350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715000" marR="0" indent="-6350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>
              <a:lnSpc>
                <a:spcPct val="170000"/>
              </a:lnSpc>
              <a:buNone/>
            </a:pPr>
            <a:r>
              <a:rPr lang="zh-CN" altLang="en-US" sz="3734" b="1" dirty="0"/>
              <a:t>王蕴博  </a:t>
            </a:r>
            <a:r>
              <a:rPr lang="zh-CN" altLang="en-US" sz="1867" dirty="0"/>
              <a:t> 字节开源首席技术布道师</a:t>
            </a:r>
            <a:endParaRPr lang="zh-CN" altLang="en-US" sz="1600" dirty="0"/>
          </a:p>
        </p:txBody>
      </p:sp>
      <p:sp>
        <p:nvSpPr>
          <p:cNvPr id="41" name="内容占位符 2">
            <a:extLst>
              <a:ext uri="{FF2B5EF4-FFF2-40B4-BE49-F238E27FC236}">
                <a16:creationId xmlns:a16="http://schemas.microsoft.com/office/drawing/2014/main" id="{35AEAD2D-A938-4905-AAEC-50D80CC84D11}"/>
              </a:ext>
            </a:extLst>
          </p:cNvPr>
          <p:cNvSpPr txBox="1">
            <a:spLocks/>
          </p:cNvSpPr>
          <p:nvPr/>
        </p:nvSpPr>
        <p:spPr>
          <a:xfrm>
            <a:off x="266274" y="4622431"/>
            <a:ext cx="7872875" cy="1952347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50000"/>
                  </a:schemeClr>
                </a:solidFill>
              </a:rPr>
              <a:t>字节开源首席技术布道师、字节开源基础设施负责人。中国计算机学会</a:t>
            </a:r>
            <a:r>
              <a:rPr lang="en-US" altLang="zh-CN" sz="1600" dirty="0">
                <a:solidFill>
                  <a:schemeClr val="tx1">
                    <a:lumMod val="50000"/>
                  </a:schemeClr>
                </a:solidFill>
              </a:rPr>
              <a:t>(CCF)</a:t>
            </a:r>
            <a:r>
              <a:rPr lang="zh-CN" altLang="en-US" sz="1600" dirty="0">
                <a:solidFill>
                  <a:schemeClr val="tx1">
                    <a:lumMod val="50000"/>
                  </a:schemeClr>
                </a:solidFill>
              </a:rPr>
              <a:t>开源发展委员会副秘书长，</a:t>
            </a:r>
            <a:r>
              <a:rPr lang="en-US" altLang="zh-CN" sz="1600" dirty="0">
                <a:solidFill>
                  <a:schemeClr val="tx1">
                    <a:lumMod val="50000"/>
                  </a:schemeClr>
                </a:solidFill>
              </a:rPr>
              <a:t>CCF </a:t>
            </a:r>
            <a:r>
              <a:rPr lang="en-US" altLang="zh-CN" sz="1600" dirty="0" err="1">
                <a:solidFill>
                  <a:schemeClr val="tx1">
                    <a:lumMod val="50000"/>
                  </a:schemeClr>
                </a:solidFill>
              </a:rPr>
              <a:t>GitLink</a:t>
            </a:r>
            <a:r>
              <a:rPr lang="zh-CN" altLang="en-US" sz="1600" dirty="0">
                <a:solidFill>
                  <a:schemeClr val="tx1">
                    <a:lumMod val="50000"/>
                  </a:schemeClr>
                </a:solidFill>
              </a:rPr>
              <a:t>社区负责人，</a:t>
            </a:r>
            <a:r>
              <a:rPr lang="en-US" altLang="zh-CN" sz="1600" dirty="0">
                <a:solidFill>
                  <a:schemeClr val="tx1">
                    <a:lumMod val="50000"/>
                  </a:schemeClr>
                </a:solidFill>
              </a:rPr>
              <a:t>CCF GLCC</a:t>
            </a:r>
            <a:r>
              <a:rPr lang="zh-CN" altLang="en-US" sz="1600" dirty="0">
                <a:solidFill>
                  <a:schemeClr val="tx1">
                    <a:lumMod val="50000"/>
                  </a:schemeClr>
                </a:solidFill>
              </a:rPr>
              <a:t>发起人兼组委会主席。前滴滴开源办公室负责人，前腾讯开源联盟委员。长期专注于企业开源治理、</a:t>
            </a:r>
            <a:r>
              <a:rPr lang="en-US" altLang="zh-CN" sz="1600" dirty="0">
                <a:solidFill>
                  <a:schemeClr val="tx1">
                    <a:lumMod val="50000"/>
                  </a:schemeClr>
                </a:solidFill>
              </a:rPr>
              <a:t>DevOps</a:t>
            </a:r>
            <a:r>
              <a:rPr lang="zh-CN" altLang="en-US" sz="1600" dirty="0">
                <a:solidFill>
                  <a:schemeClr val="tx1">
                    <a:lumMod val="50000"/>
                  </a:schemeClr>
                </a:solidFill>
              </a:rPr>
              <a:t>、云数仓等领域。曾荣获</a:t>
            </a:r>
            <a:r>
              <a:rPr lang="en-US" altLang="zh-CN" sz="1600" dirty="0">
                <a:solidFill>
                  <a:schemeClr val="tx1">
                    <a:lumMod val="50000"/>
                  </a:schemeClr>
                </a:solidFill>
              </a:rPr>
              <a:t>COPU“2019</a:t>
            </a:r>
            <a:r>
              <a:rPr lang="zh-CN" altLang="en-US" sz="1600" dirty="0">
                <a:solidFill>
                  <a:schemeClr val="tx1">
                    <a:lumMod val="50000"/>
                  </a:schemeClr>
                </a:solidFill>
              </a:rPr>
              <a:t>年中国十大开源杰出贡献人物奖”。</a:t>
            </a:r>
          </a:p>
        </p:txBody>
      </p:sp>
    </p:spTree>
    <p:extLst>
      <p:ext uri="{BB962C8B-B14F-4D97-AF65-F5344CB8AC3E}">
        <p14:creationId xmlns:p14="http://schemas.microsoft.com/office/powerpoint/2010/main" val="2800311988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ByConity 是什么"/>
          <p:cNvSpPr txBox="1"/>
          <p:nvPr/>
        </p:nvSpPr>
        <p:spPr>
          <a:xfrm>
            <a:off x="787830" y="295819"/>
            <a:ext cx="4066819" cy="436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825500">
              <a:defRPr sz="5000" b="1"/>
            </a:lvl1pPr>
          </a:lstStyle>
          <a:p>
            <a:r>
              <a:rPr lang="zh-CN" altLang="en-US" sz="2500" dirty="0"/>
              <a:t>在分析系统场景实践（</a:t>
            </a:r>
            <a:r>
              <a:rPr lang="en-US" altLang="zh-CN" sz="2500" dirty="0"/>
              <a:t>2/2</a:t>
            </a:r>
            <a:r>
              <a:rPr lang="zh-CN" altLang="en-US" sz="2500" dirty="0"/>
              <a:t>）</a:t>
            </a:r>
          </a:p>
        </p:txBody>
      </p:sp>
      <p:sp>
        <p:nvSpPr>
          <p:cNvPr id="11" name="2019年底，与ClickHouse核心研发沟通新架构共同开发意向…">
            <a:extLst>
              <a:ext uri="{FF2B5EF4-FFF2-40B4-BE49-F238E27FC236}">
                <a16:creationId xmlns:a16="http://schemas.microsoft.com/office/drawing/2014/main" id="{7165E02C-965E-485C-9B6A-C4586E7B4D03}"/>
              </a:ext>
            </a:extLst>
          </p:cNvPr>
          <p:cNvSpPr txBox="1">
            <a:spLocks/>
          </p:cNvSpPr>
          <p:nvPr/>
        </p:nvSpPr>
        <p:spPr>
          <a:xfrm>
            <a:off x="787830" y="1600202"/>
            <a:ext cx="109728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810000" marR="0" indent="-6350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445000" marR="0" indent="-6350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5080000" marR="0" indent="-6350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715000" marR="0" indent="-6350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198438" indent="-198438">
              <a:lnSpc>
                <a:spcPct val="120000"/>
              </a:lnSpc>
              <a:spcBef>
                <a:spcPts val="500"/>
              </a:spcBef>
              <a:buSzPct val="125000"/>
              <a:buFontTx/>
              <a:buChar char="•"/>
              <a:defRPr sz="4600" b="0"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lang="zh-CN" altLang="en-US" sz="2300" b="0" dirty="0">
                <a:latin typeface="PingFang SC Regular"/>
                <a:ea typeface="PingFang SC Regular"/>
                <a:cs typeface="PingFang SC Regular"/>
                <a:sym typeface="PingFang SC Regular"/>
              </a:rPr>
              <a:t> </a:t>
            </a:r>
            <a:r>
              <a:rPr lang="zh-CN" altLang="en-US" sz="2800" b="0" dirty="0">
                <a:latin typeface="PingFang SC Regular"/>
                <a:ea typeface="PingFang SC Regular"/>
                <a:cs typeface="PingFang SC Regular"/>
                <a:sym typeface="PingFang SC Regular"/>
              </a:rPr>
              <a:t>避免资源抢占，查询性能百分百稳定</a:t>
            </a:r>
          </a:p>
          <a:p>
            <a:pPr marL="198438" indent="-198438">
              <a:lnSpc>
                <a:spcPct val="120000"/>
              </a:lnSpc>
              <a:spcBef>
                <a:spcPts val="500"/>
              </a:spcBef>
              <a:buSzPct val="125000"/>
              <a:buFontTx/>
              <a:buChar char="•"/>
              <a:defRPr sz="4600" b="0"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lang="zh-CN" altLang="en-US" sz="2800" b="0" dirty="0">
                <a:latin typeface="PingFang SC Regular"/>
                <a:ea typeface="PingFang SC Regular"/>
                <a:cs typeface="PingFang SC Regular"/>
                <a:sym typeface="PingFang SC Regular"/>
              </a:rPr>
              <a:t> 运维成本低，故障节点秒级替换</a:t>
            </a:r>
          </a:p>
          <a:p>
            <a:pPr marL="198438" indent="-198438">
              <a:lnSpc>
                <a:spcPct val="120000"/>
              </a:lnSpc>
              <a:spcBef>
                <a:spcPts val="500"/>
              </a:spcBef>
              <a:buSzPct val="125000"/>
              <a:buFontTx/>
              <a:buChar char="•"/>
              <a:defRPr sz="4600" b="0"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lang="zh-CN" altLang="en-US" sz="2800" b="0" dirty="0">
                <a:latin typeface="PingFang SC Regular"/>
                <a:ea typeface="PingFang SC Regular"/>
                <a:cs typeface="PingFang SC Regular"/>
                <a:sym typeface="PingFang SC Regular"/>
              </a:rPr>
              <a:t> 无感扩缩容，节约资源成本</a:t>
            </a:r>
          </a:p>
          <a:p>
            <a:pPr marL="198438" indent="-198438">
              <a:lnSpc>
                <a:spcPct val="120000"/>
              </a:lnSpc>
              <a:spcBef>
                <a:spcPts val="500"/>
              </a:spcBef>
              <a:buSzPct val="125000"/>
              <a:buFontTx/>
              <a:buChar char="•"/>
              <a:defRPr sz="4600" b="0"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lang="zh-CN" altLang="en-US" sz="2800" b="0" dirty="0">
                <a:latin typeface="PingFang SC Regular"/>
                <a:ea typeface="PingFang SC Regular"/>
                <a:cs typeface="PingFang SC Regular"/>
                <a:sym typeface="PingFang SC Regular"/>
              </a:rPr>
              <a:t> 数据一致性强保障，维护复杂度低</a:t>
            </a:r>
            <a:endParaRPr lang="en-US" altLang="zh-CN" sz="2800" b="0" dirty="0">
              <a:latin typeface="PingFang SC Regular"/>
              <a:ea typeface="PingFang SC Regular"/>
              <a:cs typeface="PingFang SC Regular"/>
              <a:sym typeface="PingFang SC Regular"/>
            </a:endParaRPr>
          </a:p>
        </p:txBody>
      </p:sp>
    </p:spTree>
    <p:extLst>
      <p:ext uri="{BB962C8B-B14F-4D97-AF65-F5344CB8AC3E}">
        <p14:creationId xmlns:p14="http://schemas.microsoft.com/office/powerpoint/2010/main" val="69575874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ByteHouse：https://www.volcengine.com/product/bytehouse-cloud…"/>
          <p:cNvSpPr txBox="1">
            <a:spLocks noGrp="1"/>
          </p:cNvSpPr>
          <p:nvPr>
            <p:ph type="subTitle" idx="1"/>
          </p:nvPr>
        </p:nvSpPr>
        <p:spPr>
          <a:xfrm>
            <a:off x="844549" y="1358630"/>
            <a:ext cx="11006931" cy="4648201"/>
          </a:xfrm>
          <a:prstGeom prst="rect">
            <a:avLst/>
          </a:prstGeom>
        </p:spPr>
        <p:txBody>
          <a:bodyPr/>
          <a:lstStyle/>
          <a:p>
            <a:pPr marL="198438" indent="-198438">
              <a:lnSpc>
                <a:spcPct val="120000"/>
              </a:lnSpc>
              <a:spcBef>
                <a:spcPts val="500"/>
              </a:spcBef>
              <a:buSzPct val="125000"/>
              <a:buChar char="•"/>
              <a:defRPr sz="4600" b="0"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sz="2800" dirty="0"/>
              <a:t> </a:t>
            </a:r>
            <a:r>
              <a:rPr sz="2800" dirty="0" err="1"/>
              <a:t>ByteHouse：https</a:t>
            </a:r>
            <a:r>
              <a:rPr sz="2800" dirty="0"/>
              <a:t>://www.volcengine.com/product/bytehouse-cloud</a:t>
            </a:r>
            <a:endParaRPr sz="2000" dirty="0"/>
          </a:p>
          <a:p>
            <a:pPr>
              <a:lnSpc>
                <a:spcPct val="120000"/>
              </a:lnSpc>
              <a:spcBef>
                <a:spcPts val="500"/>
              </a:spcBef>
              <a:defRPr sz="4600" b="0"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endParaRPr dirty="0"/>
          </a:p>
        </p:txBody>
      </p:sp>
      <p:sp>
        <p:nvSpPr>
          <p:cNvPr id="332" name="ByConity的使用"/>
          <p:cNvSpPr txBox="1"/>
          <p:nvPr/>
        </p:nvSpPr>
        <p:spPr>
          <a:xfrm>
            <a:off x="779339" y="344439"/>
            <a:ext cx="2577629" cy="436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825500">
              <a:defRPr sz="5000" b="1"/>
            </a:lvl1pPr>
          </a:lstStyle>
          <a:p>
            <a:r>
              <a:rPr sz="2500" dirty="0" err="1"/>
              <a:t>By</a:t>
            </a:r>
            <a:r>
              <a:rPr lang="en-US" sz="2500" dirty="0" err="1"/>
              <a:t>te</a:t>
            </a:r>
            <a:r>
              <a:rPr lang="en-US" altLang="zh-CN" sz="2500" dirty="0" err="1"/>
              <a:t>House</a:t>
            </a:r>
            <a:r>
              <a:rPr lang="zh-CN" altLang="en-US" sz="2500" dirty="0"/>
              <a:t>商业版</a:t>
            </a:r>
            <a:endParaRPr sz="2500" dirty="0"/>
          </a:p>
        </p:txBody>
      </p:sp>
      <p:pic>
        <p:nvPicPr>
          <p:cNvPr id="33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059" y="1982433"/>
            <a:ext cx="8646720" cy="43096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ByConity 是什么"/>
          <p:cNvSpPr txBox="1"/>
          <p:nvPr/>
        </p:nvSpPr>
        <p:spPr>
          <a:xfrm>
            <a:off x="809297" y="330710"/>
            <a:ext cx="3680495" cy="436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825500">
              <a:defRPr sz="5000" b="1"/>
            </a:lvl1pPr>
          </a:lstStyle>
          <a:p>
            <a:r>
              <a:rPr sz="2500" dirty="0" err="1"/>
              <a:t>ByConity</a:t>
            </a:r>
            <a:r>
              <a:rPr sz="2500" dirty="0"/>
              <a:t> </a:t>
            </a:r>
            <a:r>
              <a:rPr lang="zh-CN" altLang="en-US" sz="2500" dirty="0"/>
              <a:t>社区和未来规划</a:t>
            </a:r>
            <a:endParaRPr sz="2500" dirty="0"/>
          </a:p>
        </p:txBody>
      </p:sp>
      <p:sp>
        <p:nvSpPr>
          <p:cNvPr id="4" name="2019年底，与ClickHouse核心研发沟通新架构共同开发意向…">
            <a:extLst>
              <a:ext uri="{FF2B5EF4-FFF2-40B4-BE49-F238E27FC236}">
                <a16:creationId xmlns:a16="http://schemas.microsoft.com/office/drawing/2014/main" id="{8302F890-9103-4E6E-8FA7-C934247544DD}"/>
              </a:ext>
            </a:extLst>
          </p:cNvPr>
          <p:cNvSpPr txBox="1">
            <a:spLocks/>
          </p:cNvSpPr>
          <p:nvPr/>
        </p:nvSpPr>
        <p:spPr>
          <a:xfrm>
            <a:off x="787830" y="1600202"/>
            <a:ext cx="10972800" cy="4599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810000" marR="0" indent="-6350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445000" marR="0" indent="-6350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5080000" marR="0" indent="-6350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715000" marR="0" indent="-6350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198438" indent="-198438">
              <a:lnSpc>
                <a:spcPct val="120000"/>
              </a:lnSpc>
              <a:spcBef>
                <a:spcPts val="500"/>
              </a:spcBef>
              <a:buSzPct val="125000"/>
              <a:buFontTx/>
              <a:buChar char="•"/>
              <a:defRPr sz="4600" b="0"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lang="zh-CN" altLang="en-US" sz="1800" b="0" dirty="0">
                <a:latin typeface="PingFang SC Regular"/>
                <a:ea typeface="PingFang SC Regular"/>
                <a:cs typeface="PingFang SC Regular"/>
                <a:sym typeface="PingFang SC Regular"/>
              </a:rPr>
              <a:t>最新</a:t>
            </a:r>
            <a:r>
              <a:rPr lang="en-US" altLang="zh-CN" sz="1800" b="0" dirty="0" err="1">
                <a:latin typeface="PingFang SC Regular"/>
                <a:ea typeface="PingFang SC Regular"/>
                <a:cs typeface="PingFang SC Regular"/>
                <a:sym typeface="PingFang SC Regular"/>
              </a:rPr>
              <a:t>ByConity</a:t>
            </a:r>
            <a:r>
              <a:rPr lang="zh-CN" altLang="en-US" sz="1800" b="0" dirty="0">
                <a:latin typeface="PingFang SC Regular"/>
                <a:ea typeface="PingFang SC Regular"/>
                <a:cs typeface="PingFang SC Regular"/>
                <a:sym typeface="PingFang SC Regular"/>
              </a:rPr>
              <a:t>社区</a:t>
            </a:r>
            <a:r>
              <a:rPr lang="en-US" altLang="zh-CN" sz="1800" b="0" dirty="0">
                <a:latin typeface="PingFang SC Regular"/>
                <a:ea typeface="PingFang SC Regular"/>
                <a:cs typeface="PingFang SC Regular"/>
                <a:sym typeface="PingFang SC Regular"/>
              </a:rPr>
              <a:t>Roadmap</a:t>
            </a:r>
            <a:r>
              <a:rPr lang="zh-CN" altLang="en-US" sz="1800" b="0" dirty="0">
                <a:latin typeface="PingFang SC Regular"/>
                <a:ea typeface="PingFang SC Regular"/>
                <a:cs typeface="PingFang SC Regular"/>
                <a:sym typeface="PingFang SC Regular"/>
              </a:rPr>
              <a:t>讨论：</a:t>
            </a:r>
            <a:r>
              <a:rPr lang="en-US" altLang="zh-CN" sz="1800" b="0" dirty="0">
                <a:latin typeface="PingFang SC Regular"/>
                <a:ea typeface="PingFang SC Regular"/>
                <a:cs typeface="PingFang SC Regular"/>
                <a:sym typeface="PingFang SC Regular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https://github.com/ByConity/ByConity/issues/26</a:t>
            </a:r>
            <a:endParaRPr lang="en-US" sz="1800" b="0" dirty="0">
              <a:latin typeface="PingFang SC Regular"/>
              <a:ea typeface="PingFang SC Regular"/>
              <a:cs typeface="PingFang SC Regular"/>
              <a:sym typeface="PingFang SC Regular"/>
            </a:endParaRPr>
          </a:p>
          <a:p>
            <a:pPr marL="198438" indent="-198438">
              <a:lnSpc>
                <a:spcPct val="120000"/>
              </a:lnSpc>
              <a:spcBef>
                <a:spcPts val="500"/>
              </a:spcBef>
              <a:buSzPct val="125000"/>
              <a:buFontTx/>
              <a:buChar char="•"/>
              <a:defRPr sz="4600" b="0"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lang="zh-CN" altLang="en-US" sz="1800" b="0" dirty="0">
                <a:latin typeface="PingFang SC Regular"/>
                <a:ea typeface="PingFang SC Regular"/>
                <a:cs typeface="PingFang SC Regular"/>
                <a:sym typeface="PingFang SC Regular"/>
              </a:rPr>
              <a:t>聚焦的一些主要方向，欢迎大家参与</a:t>
            </a:r>
          </a:p>
          <a:p>
            <a:pPr marL="596900" indent="-292100">
              <a:lnSpc>
                <a:spcPct val="120000"/>
              </a:lnSpc>
              <a:spcBef>
                <a:spcPts val="500"/>
              </a:spcBef>
              <a:buSzPct val="40000"/>
              <a:buBlip>
                <a:blip r:embed="rId3"/>
              </a:buBlip>
              <a:defRPr sz="4600" b="0"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lang="zh-CN" altLang="en-US" sz="1800" b="0" dirty="0">
                <a:latin typeface="PingFang SC Regular"/>
                <a:ea typeface="PingFang SC Regular"/>
                <a:cs typeface="PingFang SC Regular"/>
                <a:sym typeface="PingFang SC Regular"/>
              </a:rPr>
              <a:t>对接</a:t>
            </a:r>
            <a:r>
              <a:rPr lang="en-US" altLang="zh-CN" sz="1800" b="0" dirty="0" err="1">
                <a:latin typeface="PingFang SC Regular"/>
                <a:ea typeface="PingFang SC Regular"/>
                <a:cs typeface="PingFang SC Regular"/>
                <a:sym typeface="PingFang SC Regular"/>
              </a:rPr>
              <a:t>Iceberge</a:t>
            </a:r>
            <a:r>
              <a:rPr lang="zh-CN" altLang="en-US" sz="1800" b="0" dirty="0">
                <a:latin typeface="PingFang SC Regular"/>
                <a:ea typeface="PingFang SC Regular"/>
                <a:cs typeface="PingFang SC Regular"/>
                <a:sym typeface="PingFang SC Regular"/>
              </a:rPr>
              <a:t>、</a:t>
            </a:r>
            <a:r>
              <a:rPr lang="en-US" altLang="zh-CN" sz="1800" b="0" dirty="0" err="1">
                <a:latin typeface="PingFang SC Regular"/>
                <a:ea typeface="PingFang SC Regular"/>
                <a:cs typeface="PingFang SC Regular"/>
                <a:sym typeface="PingFang SC Regular"/>
              </a:rPr>
              <a:t>DeltaLake</a:t>
            </a:r>
            <a:r>
              <a:rPr lang="zh-CN" altLang="en-US" sz="1800" b="0" dirty="0">
                <a:latin typeface="PingFang SC Regular"/>
                <a:ea typeface="PingFang SC Regular"/>
                <a:cs typeface="PingFang SC Regular"/>
                <a:sym typeface="PingFang SC Regular"/>
              </a:rPr>
              <a:t>等更多数据湖格式</a:t>
            </a:r>
            <a:endParaRPr lang="en-US" altLang="zh-CN" sz="1800" b="0" dirty="0">
              <a:latin typeface="PingFang SC Regular"/>
              <a:ea typeface="PingFang SC Regular"/>
              <a:cs typeface="PingFang SC Regular"/>
              <a:sym typeface="PingFang SC Regular"/>
            </a:endParaRPr>
          </a:p>
          <a:p>
            <a:pPr marL="596900" indent="-292100">
              <a:lnSpc>
                <a:spcPct val="120000"/>
              </a:lnSpc>
              <a:spcBef>
                <a:spcPts val="500"/>
              </a:spcBef>
              <a:buSzPct val="40000"/>
              <a:buBlip>
                <a:blip r:embed="rId3"/>
              </a:buBlip>
              <a:defRPr sz="4600" b="0"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lang="zh-CN" altLang="en-US" sz="1800" b="0" dirty="0">
                <a:latin typeface="PingFang SC Regular"/>
                <a:ea typeface="PingFang SC Regular"/>
                <a:cs typeface="PingFang SC Regular"/>
                <a:sym typeface="PingFang SC Regular"/>
              </a:rPr>
              <a:t>引入</a:t>
            </a:r>
            <a:r>
              <a:rPr lang="en-US" altLang="zh-CN" sz="1800" b="0" dirty="0">
                <a:latin typeface="PingFang SC Regular"/>
                <a:ea typeface="PingFang SC Regular"/>
                <a:cs typeface="PingFang SC Regular"/>
                <a:sym typeface="PingFang SC Regular"/>
              </a:rPr>
              <a:t>Native reader</a:t>
            </a:r>
            <a:r>
              <a:rPr lang="zh-CN" altLang="en-US" sz="1800" b="0" dirty="0">
                <a:latin typeface="PingFang SC Regular"/>
                <a:ea typeface="PingFang SC Regular"/>
                <a:cs typeface="PingFang SC Regular"/>
                <a:sym typeface="PingFang SC Regular"/>
              </a:rPr>
              <a:t>提高</a:t>
            </a:r>
            <a:r>
              <a:rPr lang="en-US" altLang="zh-CN" sz="1800" b="0" dirty="0">
                <a:latin typeface="PingFang SC Regular"/>
                <a:ea typeface="PingFang SC Regular"/>
                <a:cs typeface="PingFang SC Regular"/>
                <a:sym typeface="PingFang SC Regular"/>
              </a:rPr>
              <a:t>Parquet</a:t>
            </a:r>
            <a:r>
              <a:rPr lang="zh-CN" altLang="en-US" sz="1800" b="0" dirty="0">
                <a:latin typeface="PingFang SC Regular"/>
                <a:ea typeface="PingFang SC Regular"/>
                <a:cs typeface="PingFang SC Regular"/>
                <a:sym typeface="PingFang SC Regular"/>
              </a:rPr>
              <a:t>文件读取效率</a:t>
            </a:r>
          </a:p>
          <a:p>
            <a:pPr marL="596900" indent="-292100">
              <a:lnSpc>
                <a:spcPct val="120000"/>
              </a:lnSpc>
              <a:spcBef>
                <a:spcPts val="500"/>
              </a:spcBef>
              <a:buSzPct val="40000"/>
              <a:buBlip>
                <a:blip r:embed="rId3"/>
              </a:buBlip>
              <a:defRPr sz="4600" b="0"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lang="zh-CN" altLang="en-US" sz="1800" b="0" dirty="0">
                <a:latin typeface="PingFang SC Regular"/>
                <a:ea typeface="PingFang SC Regular"/>
                <a:cs typeface="PingFang SC Regular"/>
                <a:sym typeface="PingFang SC Regular"/>
              </a:rPr>
              <a:t>优化文件分配策略，使得每个</a:t>
            </a:r>
            <a:r>
              <a:rPr lang="en-US" altLang="zh-CN" sz="1800" b="0" dirty="0">
                <a:latin typeface="PingFang SC Regular"/>
                <a:ea typeface="PingFang SC Regular"/>
                <a:cs typeface="PingFang SC Regular"/>
                <a:sym typeface="PingFang SC Regular"/>
              </a:rPr>
              <a:t>worker</a:t>
            </a:r>
            <a:r>
              <a:rPr lang="zh-CN" altLang="en-US" sz="1800" b="0" dirty="0">
                <a:latin typeface="PingFang SC Regular"/>
                <a:ea typeface="PingFang SC Regular"/>
                <a:cs typeface="PingFang SC Regular"/>
                <a:sym typeface="PingFang SC Regular"/>
              </a:rPr>
              <a:t>的</a:t>
            </a:r>
            <a:r>
              <a:rPr lang="en-US" altLang="zh-CN" sz="1800" b="0" dirty="0">
                <a:latin typeface="PingFang SC Regular"/>
                <a:ea typeface="PingFang SC Regular"/>
                <a:cs typeface="PingFang SC Regular"/>
                <a:sym typeface="PingFang SC Regular"/>
              </a:rPr>
              <a:t>workload</a:t>
            </a:r>
            <a:r>
              <a:rPr lang="zh-CN" altLang="en-US" sz="1800" b="0" dirty="0">
                <a:latin typeface="PingFang SC Regular"/>
                <a:ea typeface="PingFang SC Regular"/>
                <a:cs typeface="PingFang SC Regular"/>
                <a:sym typeface="PingFang SC Regular"/>
              </a:rPr>
              <a:t>更加均匀等</a:t>
            </a:r>
          </a:p>
        </p:txBody>
      </p:sp>
      <p:pic>
        <p:nvPicPr>
          <p:cNvPr id="5" name="图片 4" descr="QR 代码&#10;&#10;描述已自动生成">
            <a:extLst>
              <a:ext uri="{FF2B5EF4-FFF2-40B4-BE49-F238E27FC236}">
                <a16:creationId xmlns:a16="http://schemas.microsoft.com/office/drawing/2014/main" id="{BAC2381B-FD09-4192-80FB-A6756A2A41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021" y="3593174"/>
            <a:ext cx="7725905" cy="315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11289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ByConity 是什么"/>
          <p:cNvSpPr txBox="1"/>
          <p:nvPr/>
        </p:nvSpPr>
        <p:spPr>
          <a:xfrm>
            <a:off x="809297" y="330710"/>
            <a:ext cx="2616101" cy="436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825500">
              <a:defRPr sz="5000" b="1"/>
            </a:lvl1pPr>
          </a:lstStyle>
          <a:p>
            <a:r>
              <a:rPr lang="zh-CN" altLang="en-US" sz="2500" dirty="0"/>
              <a:t>字节开源项目总览</a:t>
            </a:r>
            <a:endParaRPr sz="2500" dirty="0"/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F9696DB5-3A28-40A8-A6B6-AB9D4E905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769" y="1108129"/>
            <a:ext cx="12301538" cy="532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ByConity 是什么">
            <a:extLst>
              <a:ext uri="{FF2B5EF4-FFF2-40B4-BE49-F238E27FC236}">
                <a16:creationId xmlns:a16="http://schemas.microsoft.com/office/drawing/2014/main" id="{1E446332-F339-430F-8ACD-F7B89D4CB009}"/>
              </a:ext>
            </a:extLst>
          </p:cNvPr>
          <p:cNvSpPr txBox="1"/>
          <p:nvPr/>
        </p:nvSpPr>
        <p:spPr>
          <a:xfrm>
            <a:off x="2895600" y="5832366"/>
            <a:ext cx="985847" cy="436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825500">
              <a:defRPr sz="5000" b="1"/>
            </a:lvl1pPr>
          </a:lstStyle>
          <a:p>
            <a:r>
              <a:rPr lang="en-US" altLang="zh-CN" sz="2500" dirty="0"/>
              <a:t>2000+</a:t>
            </a:r>
            <a:endParaRPr lang="zh-CN" altLang="en-US" sz="2500" dirty="0"/>
          </a:p>
        </p:txBody>
      </p:sp>
      <p:sp>
        <p:nvSpPr>
          <p:cNvPr id="8" name="ByConity 是什么">
            <a:extLst>
              <a:ext uri="{FF2B5EF4-FFF2-40B4-BE49-F238E27FC236}">
                <a16:creationId xmlns:a16="http://schemas.microsoft.com/office/drawing/2014/main" id="{CC14B479-921D-4B83-A881-0762657E2029}"/>
              </a:ext>
            </a:extLst>
          </p:cNvPr>
          <p:cNvSpPr txBox="1"/>
          <p:nvPr/>
        </p:nvSpPr>
        <p:spPr>
          <a:xfrm>
            <a:off x="5668504" y="5816868"/>
            <a:ext cx="1341714" cy="436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825500">
              <a:defRPr sz="5000" b="1"/>
            </a:lvl1pPr>
          </a:lstStyle>
          <a:p>
            <a:r>
              <a:rPr lang="en-US" altLang="zh-CN" sz="2500" dirty="0"/>
              <a:t>100000+</a:t>
            </a:r>
            <a:endParaRPr lang="zh-CN" altLang="en-US" sz="2500" dirty="0"/>
          </a:p>
        </p:txBody>
      </p:sp>
    </p:spTree>
    <p:extLst>
      <p:ext uri="{BB962C8B-B14F-4D97-AF65-F5344CB8AC3E}">
        <p14:creationId xmlns:p14="http://schemas.microsoft.com/office/powerpoint/2010/main" val="1242671812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>
            <p:custDataLst>
              <p:tags r:id="rId1"/>
            </p:custDataLst>
          </p:nvPr>
        </p:nvSpPr>
        <p:spPr>
          <a:xfrm>
            <a:off x="1022985" y="764540"/>
            <a:ext cx="6014085" cy="1852295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40000"/>
              </a:lnSpc>
            </a:pPr>
            <a:r>
              <a:rPr lang="en-US" sz="60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Raleway"/>
              </a:rPr>
              <a:t>THANK YOU</a:t>
            </a:r>
          </a:p>
          <a:p>
            <a:r>
              <a:rPr lang="en-US" sz="2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Raleway"/>
              </a:rPr>
              <a:t> QUESTIONS?</a:t>
            </a:r>
          </a:p>
        </p:txBody>
      </p:sp>
      <p:sp>
        <p:nvSpPr>
          <p:cNvPr id="15" name="椭圆 14"/>
          <p:cNvSpPr/>
          <p:nvPr>
            <p:custDataLst>
              <p:tags r:id="rId2"/>
            </p:custDataLst>
          </p:nvPr>
        </p:nvSpPr>
        <p:spPr>
          <a:xfrm rot="5400000">
            <a:off x="3344545" y="5866130"/>
            <a:ext cx="272415" cy="272415"/>
          </a:xfrm>
          <a:prstGeom prst="ellipse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1000">
                <a:srgbClr val="B7DFF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9951373" y="3774203"/>
            <a:ext cx="1400896" cy="14014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>
            <p:custDataLst>
              <p:tags r:id="rId4"/>
            </p:custDataLst>
          </p:nvPr>
        </p:nvSpPr>
        <p:spPr>
          <a:xfrm>
            <a:off x="9926955" y="5224380"/>
            <a:ext cx="14700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扫码添加讲师联系方式</a:t>
            </a:r>
          </a:p>
        </p:txBody>
      </p:sp>
      <p:sp>
        <p:nvSpPr>
          <p:cNvPr id="10" name="矩形 9"/>
          <p:cNvSpPr/>
          <p:nvPr/>
        </p:nvSpPr>
        <p:spPr>
          <a:xfrm>
            <a:off x="10055225" y="3881755"/>
            <a:ext cx="1193165" cy="1193165"/>
          </a:xfrm>
          <a:prstGeom prst="rect">
            <a:avLst/>
          </a:prstGeom>
          <a:solidFill>
            <a:srgbClr val="A5D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9817735" y="1283970"/>
            <a:ext cx="1642110" cy="1640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9367520" y="2924810"/>
            <a:ext cx="25679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欢迎扫码打卡</a:t>
            </a:r>
          </a:p>
          <a:p>
            <a:pPr algn="ctr"/>
            <a:r>
              <a:rPr lang="zh-CN" altLang="en-US" sz="1600" b="1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积分可兑换对应礼品哟！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58C3AD7-4EC3-5789-D709-49261C49AA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955" y="1342517"/>
            <a:ext cx="1420600" cy="148160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3"/>
          <p:cNvSpPr txBox="1"/>
          <p:nvPr/>
        </p:nvSpPr>
        <p:spPr>
          <a:xfrm>
            <a:off x="979997" y="419101"/>
            <a:ext cx="1967989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目录</a:t>
            </a:r>
          </a:p>
        </p:txBody>
      </p:sp>
      <p:sp>
        <p:nvSpPr>
          <p:cNvPr id="17" name="标题 3"/>
          <p:cNvSpPr txBox="1"/>
          <p:nvPr/>
        </p:nvSpPr>
        <p:spPr>
          <a:xfrm>
            <a:off x="979805" y="970280"/>
            <a:ext cx="2973070" cy="777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500" i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CONTENTS</a:t>
            </a:r>
          </a:p>
        </p:txBody>
      </p:sp>
      <p:sp>
        <p:nvSpPr>
          <p:cNvPr id="55" name="椭圆 54"/>
          <p:cNvSpPr/>
          <p:nvPr/>
        </p:nvSpPr>
        <p:spPr>
          <a:xfrm>
            <a:off x="984759" y="1815107"/>
            <a:ext cx="563054" cy="563054"/>
          </a:xfrm>
          <a:prstGeom prst="ellipse">
            <a:avLst/>
          </a:prstGeom>
          <a:solidFill>
            <a:srgbClr val="445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副标题 13"/>
          <p:cNvSpPr txBox="1"/>
          <p:nvPr/>
        </p:nvSpPr>
        <p:spPr>
          <a:xfrm>
            <a:off x="979997" y="1908850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01</a:t>
            </a:r>
          </a:p>
        </p:txBody>
      </p:sp>
      <p:sp>
        <p:nvSpPr>
          <p:cNvPr id="45" name="副标题 13"/>
          <p:cNvSpPr txBox="1"/>
          <p:nvPr/>
        </p:nvSpPr>
        <p:spPr>
          <a:xfrm>
            <a:off x="1850121" y="1854626"/>
            <a:ext cx="2621867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000" dirty="0" err="1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ByConity</a:t>
            </a: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简介</a:t>
            </a:r>
          </a:p>
        </p:txBody>
      </p:sp>
      <p:sp>
        <p:nvSpPr>
          <p:cNvPr id="62" name="椭圆 61"/>
          <p:cNvSpPr/>
          <p:nvPr/>
        </p:nvSpPr>
        <p:spPr>
          <a:xfrm>
            <a:off x="984759" y="2728661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3" name="副标题 13"/>
          <p:cNvSpPr txBox="1"/>
          <p:nvPr/>
        </p:nvSpPr>
        <p:spPr>
          <a:xfrm>
            <a:off x="979997" y="2822404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02</a:t>
            </a:r>
          </a:p>
        </p:txBody>
      </p:sp>
      <p:sp>
        <p:nvSpPr>
          <p:cNvPr id="64" name="副标题 13"/>
          <p:cNvSpPr txBox="1"/>
          <p:nvPr/>
        </p:nvSpPr>
        <p:spPr>
          <a:xfrm>
            <a:off x="1850121" y="2768180"/>
            <a:ext cx="3100498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技术架构和原理</a:t>
            </a:r>
          </a:p>
        </p:txBody>
      </p:sp>
      <p:sp>
        <p:nvSpPr>
          <p:cNvPr id="65" name="椭圆 64"/>
          <p:cNvSpPr/>
          <p:nvPr/>
        </p:nvSpPr>
        <p:spPr>
          <a:xfrm>
            <a:off x="984759" y="3663830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6" name="副标题 13"/>
          <p:cNvSpPr txBox="1"/>
          <p:nvPr/>
        </p:nvSpPr>
        <p:spPr>
          <a:xfrm>
            <a:off x="979997" y="3757573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ClrTx/>
              <a:buSz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03</a:t>
            </a:r>
          </a:p>
        </p:txBody>
      </p:sp>
      <p:sp>
        <p:nvSpPr>
          <p:cNvPr id="67" name="副标题 13"/>
          <p:cNvSpPr txBox="1"/>
          <p:nvPr/>
        </p:nvSpPr>
        <p:spPr>
          <a:xfrm>
            <a:off x="1850121" y="3703349"/>
            <a:ext cx="3743435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0.2.0</a:t>
            </a: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最新发布特性</a:t>
            </a:r>
          </a:p>
        </p:txBody>
      </p:sp>
      <p:sp>
        <p:nvSpPr>
          <p:cNvPr id="68" name="椭圆 67"/>
          <p:cNvSpPr/>
          <p:nvPr/>
        </p:nvSpPr>
        <p:spPr>
          <a:xfrm>
            <a:off x="984759" y="4577384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9" name="副标题 13"/>
          <p:cNvSpPr txBox="1"/>
          <p:nvPr/>
        </p:nvSpPr>
        <p:spPr>
          <a:xfrm>
            <a:off x="979997" y="4671127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ClrTx/>
              <a:buSz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04</a:t>
            </a:r>
          </a:p>
        </p:txBody>
      </p:sp>
      <p:sp>
        <p:nvSpPr>
          <p:cNvPr id="70" name="副标题 13"/>
          <p:cNvSpPr txBox="1"/>
          <p:nvPr/>
        </p:nvSpPr>
        <p:spPr>
          <a:xfrm>
            <a:off x="1850121" y="4616903"/>
            <a:ext cx="4029185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>
              <a:buClrTx/>
              <a:buSzTx/>
              <a:buNone/>
            </a:pP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在分析场景下的应用</a:t>
            </a:r>
          </a:p>
        </p:txBody>
      </p:sp>
      <p:sp>
        <p:nvSpPr>
          <p:cNvPr id="15" name="椭圆 14"/>
          <p:cNvSpPr/>
          <p:nvPr>
            <p:custDataLst>
              <p:tags r:id="rId1"/>
            </p:custDataLst>
          </p:nvPr>
        </p:nvSpPr>
        <p:spPr>
          <a:xfrm rot="15300000">
            <a:off x="13926820" y="2637155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7D2D92E3-0453-4916-8A54-54045D2907B1}"/>
              </a:ext>
            </a:extLst>
          </p:cNvPr>
          <p:cNvSpPr/>
          <p:nvPr/>
        </p:nvSpPr>
        <p:spPr>
          <a:xfrm>
            <a:off x="965708" y="5451306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副标题 13">
            <a:extLst>
              <a:ext uri="{FF2B5EF4-FFF2-40B4-BE49-F238E27FC236}">
                <a16:creationId xmlns:a16="http://schemas.microsoft.com/office/drawing/2014/main" id="{5A22F9B9-E2E0-45EF-8F05-837FDFDE05E1}"/>
              </a:ext>
            </a:extLst>
          </p:cNvPr>
          <p:cNvSpPr txBox="1"/>
          <p:nvPr/>
        </p:nvSpPr>
        <p:spPr>
          <a:xfrm>
            <a:off x="960946" y="5545049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ClrTx/>
              <a:buSz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05</a:t>
            </a:r>
          </a:p>
        </p:txBody>
      </p:sp>
      <p:sp>
        <p:nvSpPr>
          <p:cNvPr id="21" name="副标题 13">
            <a:extLst>
              <a:ext uri="{FF2B5EF4-FFF2-40B4-BE49-F238E27FC236}">
                <a16:creationId xmlns:a16="http://schemas.microsoft.com/office/drawing/2014/main" id="{0603068C-678E-4F5E-AE00-1684091577D2}"/>
              </a:ext>
            </a:extLst>
          </p:cNvPr>
          <p:cNvSpPr txBox="1"/>
          <p:nvPr/>
        </p:nvSpPr>
        <p:spPr>
          <a:xfrm>
            <a:off x="1831070" y="5490825"/>
            <a:ext cx="4029185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>
              <a:buClrTx/>
              <a:buSzTx/>
              <a:buNone/>
            </a:pP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社区发展和规划</a:t>
            </a:r>
          </a:p>
        </p:txBody>
      </p:sp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三个英文单词的组合再生…"/>
          <p:cNvSpPr txBox="1">
            <a:spLocks noGrp="1"/>
          </p:cNvSpPr>
          <p:nvPr>
            <p:ph type="subTitle" sz="half" idx="1"/>
          </p:nvPr>
        </p:nvSpPr>
        <p:spPr>
          <a:xfrm>
            <a:off x="844550" y="1574800"/>
            <a:ext cx="10502900" cy="2495055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198438" indent="-198438">
              <a:lnSpc>
                <a:spcPct val="120000"/>
              </a:lnSpc>
              <a:spcBef>
                <a:spcPts val="500"/>
              </a:spcBef>
              <a:buSzPct val="125000"/>
              <a:buChar char="•"/>
              <a:defRPr sz="4600" b="0"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t> 三个英文单词的组合再生</a:t>
            </a:r>
          </a:p>
          <a:p>
            <a:pPr marL="596900" lvl="1" indent="-292100">
              <a:lnSpc>
                <a:spcPct val="120000"/>
              </a:lnSpc>
              <a:spcBef>
                <a:spcPts val="500"/>
              </a:spcBef>
              <a:buSzPct val="40000"/>
              <a:buBlip>
                <a:blip r:embed="rId2"/>
              </a:buBlip>
              <a:defRPr sz="4600" b="0"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t> By来自byte代表存储数据的基本单位，比喻海量的数据</a:t>
            </a:r>
          </a:p>
          <a:p>
            <a:pPr marL="596900" lvl="1" indent="-292100">
              <a:lnSpc>
                <a:spcPct val="120000"/>
              </a:lnSpc>
              <a:spcBef>
                <a:spcPts val="500"/>
              </a:spcBef>
              <a:buSzPct val="40000"/>
              <a:buBlip>
                <a:blip r:embed="rId2"/>
              </a:buBlip>
              <a:defRPr sz="4600" b="0"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t> Con来自convert，代表改变和革新</a:t>
            </a:r>
          </a:p>
          <a:p>
            <a:pPr marL="596900" lvl="1" indent="-292100">
              <a:lnSpc>
                <a:spcPct val="120000"/>
              </a:lnSpc>
              <a:spcBef>
                <a:spcPts val="500"/>
              </a:spcBef>
              <a:buSzPct val="40000"/>
              <a:buBlip>
                <a:blip r:embed="rId2"/>
              </a:buBlip>
              <a:defRPr sz="4600" b="0"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t> Conity也来自community，代表一群人，也就是我们的开源开发者社区</a:t>
            </a:r>
          </a:p>
        </p:txBody>
      </p:sp>
      <p:sp>
        <p:nvSpPr>
          <p:cNvPr id="345" name="ByConity名字的含义"/>
          <p:cNvSpPr txBox="1"/>
          <p:nvPr/>
        </p:nvSpPr>
        <p:spPr>
          <a:xfrm>
            <a:off x="793750" y="347142"/>
            <a:ext cx="2951129" cy="436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825500">
              <a:defRPr sz="5000" b="1"/>
            </a:lvl1pPr>
          </a:lstStyle>
          <a:p>
            <a:r>
              <a:rPr sz="2500"/>
              <a:t>ByConity名字的含义</a:t>
            </a:r>
          </a:p>
        </p:txBody>
      </p:sp>
      <p:grpSp>
        <p:nvGrpSpPr>
          <p:cNvPr id="354" name="Group"/>
          <p:cNvGrpSpPr/>
          <p:nvPr/>
        </p:nvGrpSpPr>
        <p:grpSpPr>
          <a:xfrm>
            <a:off x="1931981" y="4591858"/>
            <a:ext cx="8104783" cy="2257185"/>
            <a:chOff x="0" y="-9922"/>
            <a:chExt cx="16209564" cy="4514368"/>
          </a:xfrm>
        </p:grpSpPr>
        <p:sp>
          <p:nvSpPr>
            <p:cNvPr id="346" name="Line"/>
            <p:cNvSpPr/>
            <p:nvPr/>
          </p:nvSpPr>
          <p:spPr>
            <a:xfrm flipV="1">
              <a:off x="7094275" y="2016428"/>
              <a:ext cx="1" cy="9906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endParaRPr sz="900"/>
            </a:p>
          </p:txBody>
        </p:sp>
        <p:grpSp>
          <p:nvGrpSpPr>
            <p:cNvPr id="353" name="Group"/>
            <p:cNvGrpSpPr/>
            <p:nvPr/>
          </p:nvGrpSpPr>
          <p:grpSpPr>
            <a:xfrm>
              <a:off x="0" y="-9922"/>
              <a:ext cx="16209564" cy="4514368"/>
              <a:chOff x="0" y="-9922"/>
              <a:chExt cx="16209563" cy="4514367"/>
            </a:xfrm>
          </p:grpSpPr>
          <p:sp>
            <p:nvSpPr>
              <p:cNvPr id="347" name="ByConity"/>
              <p:cNvSpPr txBox="1"/>
              <p:nvPr/>
            </p:nvSpPr>
            <p:spPr>
              <a:xfrm>
                <a:off x="5084621" y="-9922"/>
                <a:ext cx="4094069" cy="205184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317500" tIns="317500" rIns="317500" bIns="317500" numCol="1" anchor="ctr">
                <a:spAutoFit/>
              </a:bodyPr>
              <a:lstStyle/>
              <a:p>
                <a:pPr defTabSz="228600">
                  <a:defRPr sz="5000" b="1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sz="2500">
                    <a:solidFill>
                      <a:srgbClr val="3399FF"/>
                    </a:solidFill>
                  </a:rPr>
                  <a:t>By</a:t>
                </a:r>
                <a:r>
                  <a:rPr sz="2500"/>
                  <a:t>Con</a:t>
                </a:r>
                <a:r>
                  <a:rPr sz="2500">
                    <a:solidFill>
                      <a:srgbClr val="2265A8"/>
                    </a:solidFill>
                  </a:rPr>
                  <a:t>ity</a:t>
                </a:r>
              </a:p>
            </p:txBody>
          </p:sp>
          <p:sp>
            <p:nvSpPr>
              <p:cNvPr id="348" name="Byte"/>
              <p:cNvSpPr txBox="1"/>
              <p:nvPr/>
            </p:nvSpPr>
            <p:spPr>
              <a:xfrm>
                <a:off x="0" y="-9922"/>
                <a:ext cx="2670603" cy="205184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317500" tIns="317500" rIns="317500" bIns="317500" numCol="1" anchor="ctr">
                <a:spAutoFit/>
              </a:bodyPr>
              <a:lstStyle>
                <a:lvl1pPr algn="l" defTabSz="457200">
                  <a:defRPr sz="5000" b="1">
                    <a:solidFill>
                      <a:srgbClr val="3399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sz="2500"/>
                  <a:t>Byte</a:t>
                </a:r>
              </a:p>
            </p:txBody>
          </p:sp>
          <p:sp>
            <p:nvSpPr>
              <p:cNvPr id="349" name="Convet"/>
              <p:cNvSpPr txBox="1"/>
              <p:nvPr/>
            </p:nvSpPr>
            <p:spPr>
              <a:xfrm>
                <a:off x="5402121" y="2452602"/>
                <a:ext cx="3452869" cy="205184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317500" tIns="317500" rIns="317500" bIns="317500" numCol="1" anchor="ctr">
                <a:spAutoFit/>
              </a:bodyPr>
              <a:lstStyle>
                <a:lvl1pPr algn="l" defTabSz="457200">
                  <a:defRPr sz="5000" b="1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sz="2500"/>
                  <a:t>Convet</a:t>
                </a:r>
              </a:p>
            </p:txBody>
          </p:sp>
          <p:sp>
            <p:nvSpPr>
              <p:cNvPr id="350" name="Community"/>
              <p:cNvSpPr txBox="1"/>
              <p:nvPr/>
            </p:nvSpPr>
            <p:spPr>
              <a:xfrm>
                <a:off x="11400556" y="-9922"/>
                <a:ext cx="4809007" cy="205184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317500" tIns="317500" rIns="317500" bIns="317500" numCol="1" anchor="ctr">
                <a:spAutoFit/>
              </a:bodyPr>
              <a:lstStyle>
                <a:lvl1pPr algn="l" defTabSz="457200">
                  <a:defRPr sz="5000" b="1">
                    <a:solidFill>
                      <a:srgbClr val="2265A8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sz="2500"/>
                  <a:t>Community</a:t>
                </a:r>
              </a:p>
            </p:txBody>
          </p:sp>
          <p:sp>
            <p:nvSpPr>
              <p:cNvPr id="351" name="Line"/>
              <p:cNvSpPr/>
              <p:nvPr/>
            </p:nvSpPr>
            <p:spPr>
              <a:xfrm>
                <a:off x="2886397" y="1016000"/>
                <a:ext cx="1970876" cy="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endParaRPr sz="900"/>
              </a:p>
            </p:txBody>
          </p:sp>
          <p:sp>
            <p:nvSpPr>
              <p:cNvPr id="352" name="Line"/>
              <p:cNvSpPr/>
              <p:nvPr/>
            </p:nvSpPr>
            <p:spPr>
              <a:xfrm flipH="1" flipV="1">
                <a:off x="9381785" y="1016000"/>
                <a:ext cx="2008976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endParaRPr sz="900"/>
              </a:p>
            </p:txBody>
          </p:sp>
        </p:grpSp>
      </p:grpSp>
      <p:sp>
        <p:nvSpPr>
          <p:cNvPr id="355" name="ByConity是融合了一群人想改变使用数据的方式，尝试打破常规的技术。"/>
          <p:cNvSpPr txBox="1"/>
          <p:nvPr/>
        </p:nvSpPr>
        <p:spPr>
          <a:xfrm>
            <a:off x="1593861" y="4064493"/>
            <a:ext cx="8764119" cy="343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825500">
              <a:defRPr sz="3800">
                <a:solidFill>
                  <a:srgbClr val="00000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rPr sz="1900"/>
              <a:t>ByConity是融合了一群人想改变使用数据的方式，尝试打破常规的技术。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2022年5月启动研发…"/>
          <p:cNvSpPr txBox="1">
            <a:spLocks noGrp="1"/>
          </p:cNvSpPr>
          <p:nvPr>
            <p:ph type="subTitle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198438" indent="-198438">
              <a:lnSpc>
                <a:spcPct val="120000"/>
              </a:lnSpc>
              <a:spcBef>
                <a:spcPts val="500"/>
              </a:spcBef>
              <a:buSzPct val="125000"/>
              <a:buChar char="•"/>
              <a:defRPr sz="4600" b="0"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dirty="0"/>
              <a:t> 2022年5月启动研发</a:t>
            </a:r>
          </a:p>
          <a:p>
            <a:pPr marL="596900" lvl="1" indent="-292100">
              <a:lnSpc>
                <a:spcPct val="120000"/>
              </a:lnSpc>
              <a:spcBef>
                <a:spcPts val="500"/>
              </a:spcBef>
              <a:buSzPct val="40000"/>
              <a:buBlip>
                <a:blip r:embed="rId2"/>
              </a:buBlip>
              <a:defRPr sz="4600" b="0"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dirty="0"/>
              <a:t> </a:t>
            </a:r>
            <a:r>
              <a:rPr dirty="0" err="1"/>
              <a:t>去除内部依赖组件，全部依托于开源项目</a:t>
            </a:r>
            <a:endParaRPr dirty="0"/>
          </a:p>
          <a:p>
            <a:pPr marL="198438" indent="-198438">
              <a:lnSpc>
                <a:spcPct val="120000"/>
              </a:lnSpc>
              <a:spcBef>
                <a:spcPts val="500"/>
              </a:spcBef>
              <a:buSzPct val="125000"/>
              <a:buChar char="•"/>
              <a:defRPr sz="4600" b="0"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dirty="0"/>
              <a:t> 2023年1月发布beta（v0.1.0-beta）</a:t>
            </a:r>
          </a:p>
          <a:p>
            <a:pPr marL="596900" lvl="1" indent="-292100">
              <a:lnSpc>
                <a:spcPct val="120000"/>
              </a:lnSpc>
              <a:spcBef>
                <a:spcPts val="500"/>
              </a:spcBef>
              <a:buSzPct val="40000"/>
              <a:buBlip>
                <a:blip r:embed="rId2"/>
              </a:buBlip>
              <a:defRPr sz="4600" b="0"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dirty="0"/>
              <a:t> </a:t>
            </a:r>
            <a:r>
              <a:rPr lang="en-US" altLang="zh-CN" dirty="0" err="1"/>
              <a:t>Github</a:t>
            </a:r>
            <a:r>
              <a:rPr lang="zh-CN" altLang="en-US" dirty="0"/>
              <a:t>仓库</a:t>
            </a:r>
            <a:r>
              <a:rPr dirty="0"/>
              <a:t>：</a:t>
            </a:r>
            <a:r>
              <a:rPr u="sng" dirty="0">
                <a:hlinkClick r:id="rId3"/>
              </a:rPr>
              <a:t>https://github.com/</a:t>
            </a:r>
            <a:r>
              <a:rPr u="sng" dirty="0" err="1">
                <a:hlinkClick r:id="rId3"/>
              </a:rPr>
              <a:t>ByConity</a:t>
            </a:r>
            <a:r>
              <a:rPr u="sng" dirty="0">
                <a:hlinkClick r:id="rId3"/>
              </a:rPr>
              <a:t>/</a:t>
            </a:r>
            <a:r>
              <a:rPr u="sng" dirty="0" err="1">
                <a:hlinkClick r:id="rId3"/>
              </a:rPr>
              <a:t>ByConity</a:t>
            </a:r>
            <a:endParaRPr u="sng" dirty="0">
              <a:hlinkClick r:id="rId3"/>
            </a:endParaRPr>
          </a:p>
          <a:p>
            <a:pPr marL="596900" lvl="1" indent="-292100">
              <a:lnSpc>
                <a:spcPct val="120000"/>
              </a:lnSpc>
              <a:spcBef>
                <a:spcPts val="500"/>
              </a:spcBef>
              <a:buSzPct val="40000"/>
              <a:buBlip>
                <a:blip r:embed="rId2"/>
              </a:buBlip>
              <a:defRPr sz="4600" b="0"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dirty="0"/>
              <a:t> Apache-2.0 </a:t>
            </a:r>
            <a:r>
              <a:rPr dirty="0" err="1"/>
              <a:t>license协议</a:t>
            </a:r>
            <a:endParaRPr lang="en-US" dirty="0"/>
          </a:p>
          <a:p>
            <a:pPr marL="198438" indent="-198438">
              <a:lnSpc>
                <a:spcPct val="120000"/>
              </a:lnSpc>
              <a:spcBef>
                <a:spcPts val="500"/>
              </a:spcBef>
              <a:buSzPct val="125000"/>
              <a:buChar char="•"/>
              <a:defRPr sz="4600" b="0"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lang="zh-CN" altLang="en-US" dirty="0"/>
              <a:t> </a:t>
            </a:r>
            <a:r>
              <a:rPr lang="en-US" altLang="zh-CN" dirty="0"/>
              <a:t>2023</a:t>
            </a:r>
            <a:r>
              <a:rPr lang="zh-CN" altLang="en-US" dirty="0"/>
              <a:t>年</a:t>
            </a:r>
            <a:r>
              <a:rPr lang="en-US" altLang="zh-CN" dirty="0"/>
              <a:t>9</a:t>
            </a:r>
            <a:r>
              <a:rPr lang="zh-CN" altLang="en-US" dirty="0"/>
              <a:t>月发布</a:t>
            </a:r>
            <a:r>
              <a:rPr lang="en-US" altLang="zh-CN" dirty="0"/>
              <a:t>0.2.0</a:t>
            </a:r>
            <a:r>
              <a:rPr lang="zh-CN" altLang="en-US" dirty="0"/>
              <a:t>版本</a:t>
            </a:r>
          </a:p>
          <a:p>
            <a:pPr marL="596900" lvl="1" indent="-292100">
              <a:lnSpc>
                <a:spcPct val="120000"/>
              </a:lnSpc>
              <a:spcBef>
                <a:spcPts val="500"/>
              </a:spcBef>
              <a:buSzPct val="40000"/>
              <a:buBlip>
                <a:blip r:embed="rId2"/>
              </a:buBlip>
              <a:defRPr sz="4600" b="0"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lang="zh-CN" altLang="en-US" dirty="0"/>
              <a:t> 进一步提升了读写性能</a:t>
            </a:r>
            <a:endParaRPr lang="en-US" altLang="zh-CN" dirty="0"/>
          </a:p>
          <a:p>
            <a:pPr marL="596900" lvl="1" indent="-292100">
              <a:lnSpc>
                <a:spcPct val="120000"/>
              </a:lnSpc>
              <a:spcBef>
                <a:spcPts val="500"/>
              </a:spcBef>
              <a:buSzPct val="40000"/>
              <a:buBlip>
                <a:blip r:embed="rId2"/>
              </a:buBlip>
              <a:defRPr sz="4600" b="0"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lang="zh-CN" altLang="en-US" dirty="0"/>
              <a:t>增强了一系列对接外部存储的能力</a:t>
            </a:r>
            <a:endParaRPr lang="en-US" altLang="zh-CN" u="sng" dirty="0"/>
          </a:p>
        </p:txBody>
      </p:sp>
      <p:sp>
        <p:nvSpPr>
          <p:cNvPr id="337" name="ByConity开源"/>
          <p:cNvSpPr txBox="1"/>
          <p:nvPr/>
        </p:nvSpPr>
        <p:spPr>
          <a:xfrm>
            <a:off x="793750" y="347142"/>
            <a:ext cx="2718693" cy="436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825500">
              <a:defRPr sz="5000" b="1"/>
            </a:lvl1pPr>
          </a:lstStyle>
          <a:p>
            <a:r>
              <a:rPr sz="2500" dirty="0" err="1"/>
              <a:t>ByConity</a:t>
            </a:r>
            <a:r>
              <a:rPr lang="en-US" sz="2500" dirty="0"/>
              <a:t> </a:t>
            </a:r>
            <a:r>
              <a:rPr lang="zh-CN" altLang="en-US" sz="2500" dirty="0"/>
              <a:t>开源历史</a:t>
            </a:r>
            <a:endParaRPr sz="2500" dirty="0"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优势…"/>
          <p:cNvSpPr txBox="1">
            <a:spLocks noGrp="1"/>
          </p:cNvSpPr>
          <p:nvPr>
            <p:ph type="subTitle" idx="1"/>
          </p:nvPr>
        </p:nvSpPr>
        <p:spPr>
          <a:xfrm>
            <a:off x="779339" y="2646208"/>
            <a:ext cx="4356958" cy="3511869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198438" indent="-198438">
              <a:lnSpc>
                <a:spcPct val="120000"/>
              </a:lnSpc>
              <a:spcBef>
                <a:spcPts val="500"/>
              </a:spcBef>
              <a:buSzPct val="125000"/>
              <a:buChar char="•"/>
              <a:defRPr sz="4600" b="0"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dirty="0"/>
              <a:t> </a:t>
            </a:r>
            <a:r>
              <a:rPr sz="2800" dirty="0" err="1"/>
              <a:t>优势</a:t>
            </a:r>
            <a:endParaRPr lang="en-US" sz="2800" dirty="0"/>
          </a:p>
          <a:p>
            <a:pPr marL="571500" lvl="1" indent="-266700">
              <a:lnSpc>
                <a:spcPct val="120000"/>
              </a:lnSpc>
              <a:spcBef>
                <a:spcPts val="500"/>
              </a:spcBef>
              <a:buSzPct val="40000"/>
              <a:buBlip>
                <a:blip r:embed="rId2"/>
              </a:buBlip>
              <a:defRPr sz="4200" b="0"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lang="zh-CN" altLang="en-US" sz="2800" dirty="0"/>
              <a:t>高弹性、高扩展性</a:t>
            </a:r>
            <a:endParaRPr lang="en-US" altLang="zh-CN" sz="2800" dirty="0"/>
          </a:p>
          <a:p>
            <a:pPr marL="571500" lvl="1" indent="-266700">
              <a:lnSpc>
                <a:spcPct val="120000"/>
              </a:lnSpc>
              <a:spcBef>
                <a:spcPts val="500"/>
              </a:spcBef>
              <a:buSzPct val="40000"/>
              <a:buBlip>
                <a:blip r:embed="rId2"/>
              </a:buBlip>
              <a:defRPr sz="4200" b="0"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sz="2800" dirty="0"/>
              <a:t> </a:t>
            </a:r>
            <a:r>
              <a:rPr lang="zh-CN" altLang="en-US" sz="2800" dirty="0"/>
              <a:t>计算和存储独立扩缩容</a:t>
            </a:r>
            <a:endParaRPr lang="en-US" altLang="zh-CN" sz="2800" dirty="0"/>
          </a:p>
          <a:p>
            <a:pPr marL="571500" lvl="1" indent="-266700">
              <a:lnSpc>
                <a:spcPct val="120000"/>
              </a:lnSpc>
              <a:spcBef>
                <a:spcPts val="500"/>
              </a:spcBef>
              <a:buSzPct val="40000"/>
              <a:buBlip>
                <a:blip r:embed="rId2"/>
              </a:buBlip>
              <a:defRPr sz="4200" b="0"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sz="2800" b="0" dirty="0" err="1">
                <a:latin typeface="PingFang SC Regular"/>
              </a:rPr>
              <a:t>多租户隔离</a:t>
            </a:r>
            <a:endParaRPr lang="en-US" sz="2800" b="0" dirty="0">
              <a:latin typeface="PingFang SC Regular"/>
            </a:endParaRPr>
          </a:p>
          <a:p>
            <a:pPr marL="571500" lvl="1" indent="-266700">
              <a:lnSpc>
                <a:spcPct val="120000"/>
              </a:lnSpc>
              <a:spcBef>
                <a:spcPts val="500"/>
              </a:spcBef>
              <a:buSzPct val="40000"/>
              <a:buBlip>
                <a:blip r:embed="rId2"/>
              </a:buBlip>
              <a:defRPr sz="4200" b="0"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sz="2800" dirty="0" err="1"/>
              <a:t>不同租户使用不同计算组</a:t>
            </a:r>
            <a:endParaRPr sz="2800" dirty="0"/>
          </a:p>
          <a:p>
            <a:pPr marL="198438" indent="-198438">
              <a:lnSpc>
                <a:spcPct val="120000"/>
              </a:lnSpc>
              <a:spcBef>
                <a:spcPts val="500"/>
              </a:spcBef>
              <a:buSzPct val="125000"/>
              <a:buChar char="•"/>
              <a:defRPr sz="4600" b="0"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sz="2800" dirty="0"/>
              <a:t> </a:t>
            </a:r>
            <a:r>
              <a:rPr sz="2800" dirty="0" err="1"/>
              <a:t>劣势</a:t>
            </a:r>
            <a:endParaRPr sz="2800" dirty="0"/>
          </a:p>
          <a:p>
            <a:pPr marL="571500" lvl="1" indent="-266700">
              <a:lnSpc>
                <a:spcPct val="120000"/>
              </a:lnSpc>
              <a:spcBef>
                <a:spcPts val="500"/>
              </a:spcBef>
              <a:buSzPct val="40000"/>
              <a:buBlip>
                <a:blip r:embed="rId2"/>
              </a:buBlip>
              <a:defRPr sz="4200" b="0"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sz="2800" dirty="0"/>
              <a:t> </a:t>
            </a:r>
            <a:r>
              <a:rPr sz="2800" dirty="0" err="1"/>
              <a:t>远程数据读写有性能损耗</a:t>
            </a:r>
            <a:endParaRPr sz="2800" dirty="0"/>
          </a:p>
        </p:txBody>
      </p:sp>
      <p:sp>
        <p:nvSpPr>
          <p:cNvPr id="297" name="存储计算分离"/>
          <p:cNvSpPr txBox="1"/>
          <p:nvPr/>
        </p:nvSpPr>
        <p:spPr>
          <a:xfrm>
            <a:off x="779339" y="330028"/>
            <a:ext cx="2309928" cy="436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825500">
              <a:defRPr sz="5000" b="1"/>
            </a:lvl1pPr>
          </a:lstStyle>
          <a:p>
            <a:r>
              <a:rPr lang="en-US" altLang="zh-CN" sz="2500" dirty="0" err="1"/>
              <a:t>ByConity</a:t>
            </a:r>
            <a:r>
              <a:rPr lang="zh-CN" altLang="en-US" sz="2500" dirty="0"/>
              <a:t>是什么</a:t>
            </a:r>
            <a:endParaRPr sz="2500" dirty="0"/>
          </a:p>
        </p:txBody>
      </p:sp>
      <p:grpSp>
        <p:nvGrpSpPr>
          <p:cNvPr id="36" name="Group">
            <a:extLst>
              <a:ext uri="{FF2B5EF4-FFF2-40B4-BE49-F238E27FC236}">
                <a16:creationId xmlns:a16="http://schemas.microsoft.com/office/drawing/2014/main" id="{D031B672-7636-41E0-9344-1EBBBF4C3CB5}"/>
              </a:ext>
            </a:extLst>
          </p:cNvPr>
          <p:cNvGrpSpPr/>
          <p:nvPr/>
        </p:nvGrpSpPr>
        <p:grpSpPr>
          <a:xfrm>
            <a:off x="5258850" y="2655915"/>
            <a:ext cx="6326135" cy="3124954"/>
            <a:chOff x="0" y="82660"/>
            <a:chExt cx="11422188" cy="5202334"/>
          </a:xfrm>
        </p:grpSpPr>
        <p:sp>
          <p:nvSpPr>
            <p:cNvPr id="37" name="Rectangle">
              <a:extLst>
                <a:ext uri="{FF2B5EF4-FFF2-40B4-BE49-F238E27FC236}">
                  <a16:creationId xmlns:a16="http://schemas.microsoft.com/office/drawing/2014/main" id="{03615D03-997C-4F3D-93DD-069DF68D01C2}"/>
                </a:ext>
              </a:extLst>
            </p:cNvPr>
            <p:cNvSpPr/>
            <p:nvPr/>
          </p:nvSpPr>
          <p:spPr>
            <a:xfrm>
              <a:off x="3914079" y="911829"/>
              <a:ext cx="3627240" cy="4363638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2921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100"/>
            </a:p>
          </p:txBody>
        </p:sp>
        <p:sp>
          <p:nvSpPr>
            <p:cNvPr id="38" name="Rectangle">
              <a:extLst>
                <a:ext uri="{FF2B5EF4-FFF2-40B4-BE49-F238E27FC236}">
                  <a16:creationId xmlns:a16="http://schemas.microsoft.com/office/drawing/2014/main" id="{623D0AE4-74D3-47C1-ACAB-5617E3E4417E}"/>
                </a:ext>
              </a:extLst>
            </p:cNvPr>
            <p:cNvSpPr/>
            <p:nvPr/>
          </p:nvSpPr>
          <p:spPr>
            <a:xfrm>
              <a:off x="7794948" y="883249"/>
              <a:ext cx="3627240" cy="4382692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2921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100"/>
            </a:p>
          </p:txBody>
        </p:sp>
        <p:sp>
          <p:nvSpPr>
            <p:cNvPr id="39" name="Rectangle">
              <a:extLst>
                <a:ext uri="{FF2B5EF4-FFF2-40B4-BE49-F238E27FC236}">
                  <a16:creationId xmlns:a16="http://schemas.microsoft.com/office/drawing/2014/main" id="{62DD3F5C-3A3A-45D7-A7DC-20AD39E6870A}"/>
                </a:ext>
              </a:extLst>
            </p:cNvPr>
            <p:cNvSpPr/>
            <p:nvPr/>
          </p:nvSpPr>
          <p:spPr>
            <a:xfrm>
              <a:off x="0" y="902302"/>
              <a:ext cx="3627240" cy="4382692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2921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100"/>
            </a:p>
          </p:txBody>
        </p:sp>
        <p:grpSp>
          <p:nvGrpSpPr>
            <p:cNvPr id="40" name="Group">
              <a:extLst>
                <a:ext uri="{FF2B5EF4-FFF2-40B4-BE49-F238E27FC236}">
                  <a16:creationId xmlns:a16="http://schemas.microsoft.com/office/drawing/2014/main" id="{2A3219F3-D12F-4C59-A18A-F3EB119F7FE5}"/>
                </a:ext>
              </a:extLst>
            </p:cNvPr>
            <p:cNvGrpSpPr/>
            <p:nvPr/>
          </p:nvGrpSpPr>
          <p:grpSpPr>
            <a:xfrm>
              <a:off x="693648" y="1102878"/>
              <a:ext cx="2239945" cy="683149"/>
              <a:chOff x="0" y="0"/>
              <a:chExt cx="2239943" cy="683148"/>
            </a:xfrm>
          </p:grpSpPr>
          <p:sp>
            <p:nvSpPr>
              <p:cNvPr id="66" name="Rounded Rectangle">
                <a:extLst>
                  <a:ext uri="{FF2B5EF4-FFF2-40B4-BE49-F238E27FC236}">
                    <a16:creationId xmlns:a16="http://schemas.microsoft.com/office/drawing/2014/main" id="{B95D8590-E90C-4E93-BA31-4BB3B861B12D}"/>
                  </a:ext>
                </a:extLst>
              </p:cNvPr>
              <p:cNvSpPr/>
              <p:nvPr/>
            </p:nvSpPr>
            <p:spPr>
              <a:xfrm>
                <a:off x="0" y="0"/>
                <a:ext cx="2239943" cy="683148"/>
              </a:xfrm>
              <a:prstGeom prst="roundRect">
                <a:avLst>
                  <a:gd name="adj" fmla="val 18580"/>
                </a:avLst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defTabSz="292100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100"/>
              </a:p>
            </p:txBody>
          </p:sp>
          <p:sp>
            <p:nvSpPr>
              <p:cNvPr id="67" name="计算组a">
                <a:extLst>
                  <a:ext uri="{FF2B5EF4-FFF2-40B4-BE49-F238E27FC236}">
                    <a16:creationId xmlns:a16="http://schemas.microsoft.com/office/drawing/2014/main" id="{92904F59-844D-4088-BDF5-DD41B8CDAB11}"/>
                  </a:ext>
                </a:extLst>
              </p:cNvPr>
              <p:cNvSpPr txBox="1"/>
              <p:nvPr/>
            </p:nvSpPr>
            <p:spPr>
              <a:xfrm>
                <a:off x="523782" y="183591"/>
                <a:ext cx="821984" cy="3159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5400" tIns="25400" rIns="25400" bIns="25400" numCol="1" anchor="ctr">
                <a:spAutoFit/>
              </a:bodyPr>
              <a:lstStyle>
                <a:lvl1pPr defTabSz="584200">
                  <a:defRPr>
                    <a:solidFill>
                      <a:srgbClr val="000000"/>
                    </a:solidFill>
                  </a:defRPr>
                </a:lvl1pPr>
              </a:lstStyle>
              <a:p>
                <a:r>
                  <a:rPr sz="900"/>
                  <a:t>计算组a</a:t>
                </a:r>
              </a:p>
            </p:txBody>
          </p:sp>
        </p:grpSp>
        <p:sp>
          <p:nvSpPr>
            <p:cNvPr id="41" name="Rounded Rectangle">
              <a:extLst>
                <a:ext uri="{FF2B5EF4-FFF2-40B4-BE49-F238E27FC236}">
                  <a16:creationId xmlns:a16="http://schemas.microsoft.com/office/drawing/2014/main" id="{4093AD70-DB5B-4BCE-B7FC-DCD23AB03647}"/>
                </a:ext>
              </a:extLst>
            </p:cNvPr>
            <p:cNvSpPr/>
            <p:nvPr/>
          </p:nvSpPr>
          <p:spPr>
            <a:xfrm>
              <a:off x="132444" y="3690477"/>
              <a:ext cx="11157298" cy="1231454"/>
            </a:xfrm>
            <a:prstGeom prst="roundRect">
              <a:avLst>
                <a:gd name="adj" fmla="val 30548"/>
              </a:avLst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2921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100"/>
            </a:p>
          </p:txBody>
        </p:sp>
        <p:sp>
          <p:nvSpPr>
            <p:cNvPr id="42" name="Data…">
              <a:extLst>
                <a:ext uri="{FF2B5EF4-FFF2-40B4-BE49-F238E27FC236}">
                  <a16:creationId xmlns:a16="http://schemas.microsoft.com/office/drawing/2014/main" id="{78ADB2B5-300B-41E8-96CF-DBECF09F1859}"/>
                </a:ext>
              </a:extLst>
            </p:cNvPr>
            <p:cNvSpPr txBox="1"/>
            <p:nvPr/>
          </p:nvSpPr>
          <p:spPr>
            <a:xfrm>
              <a:off x="270306" y="4032936"/>
              <a:ext cx="784359" cy="5465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/>
            <a:p>
              <a:pPr defTabSz="292100">
                <a:defRPr>
                  <a:solidFill>
                    <a:srgbClr val="000000"/>
                  </a:solidFill>
                </a:defRPr>
              </a:pPr>
              <a:r>
                <a:rPr sz="900"/>
                <a:t>Data </a:t>
              </a:r>
            </a:p>
            <a:p>
              <a:pPr defTabSz="292100">
                <a:defRPr>
                  <a:solidFill>
                    <a:srgbClr val="000000"/>
                  </a:solidFill>
                </a:defRPr>
              </a:pPr>
              <a:r>
                <a:rPr sz="900"/>
                <a:t>Storage</a:t>
              </a:r>
            </a:p>
          </p:txBody>
        </p:sp>
        <p:sp>
          <p:nvSpPr>
            <p:cNvPr id="43" name="Coins">
              <a:extLst>
                <a:ext uri="{FF2B5EF4-FFF2-40B4-BE49-F238E27FC236}">
                  <a16:creationId xmlns:a16="http://schemas.microsoft.com/office/drawing/2014/main" id="{3738A1D4-48B2-46FE-BCFF-E5401402A4DB}"/>
                </a:ext>
              </a:extLst>
            </p:cNvPr>
            <p:cNvSpPr/>
            <p:nvPr/>
          </p:nvSpPr>
          <p:spPr>
            <a:xfrm>
              <a:off x="2236152" y="3964630"/>
              <a:ext cx="681103" cy="683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1" y="0"/>
                  </a:moveTo>
                  <a:cubicBezTo>
                    <a:pt x="7949" y="0"/>
                    <a:pt x="5266" y="392"/>
                    <a:pt x="3255" y="1111"/>
                  </a:cubicBezTo>
                  <a:cubicBezTo>
                    <a:pt x="1360" y="1787"/>
                    <a:pt x="273" y="2685"/>
                    <a:pt x="273" y="3572"/>
                  </a:cubicBezTo>
                  <a:cubicBezTo>
                    <a:pt x="273" y="4460"/>
                    <a:pt x="1360" y="5360"/>
                    <a:pt x="3255" y="6035"/>
                  </a:cubicBezTo>
                  <a:cubicBezTo>
                    <a:pt x="5266" y="6749"/>
                    <a:pt x="7949" y="7147"/>
                    <a:pt x="10801" y="7147"/>
                  </a:cubicBezTo>
                  <a:cubicBezTo>
                    <a:pt x="13652" y="7147"/>
                    <a:pt x="16334" y="6754"/>
                    <a:pt x="18345" y="6035"/>
                  </a:cubicBezTo>
                  <a:cubicBezTo>
                    <a:pt x="20240" y="5360"/>
                    <a:pt x="21327" y="4460"/>
                    <a:pt x="21327" y="3572"/>
                  </a:cubicBezTo>
                  <a:cubicBezTo>
                    <a:pt x="21327" y="2685"/>
                    <a:pt x="20240" y="1787"/>
                    <a:pt x="18345" y="1111"/>
                  </a:cubicBezTo>
                  <a:cubicBezTo>
                    <a:pt x="16334" y="398"/>
                    <a:pt x="13652" y="0"/>
                    <a:pt x="10801" y="0"/>
                  </a:cubicBezTo>
                  <a:close/>
                  <a:moveTo>
                    <a:pt x="12" y="4505"/>
                  </a:moveTo>
                  <a:lnTo>
                    <a:pt x="12" y="5914"/>
                  </a:lnTo>
                  <a:cubicBezTo>
                    <a:pt x="12" y="8033"/>
                    <a:pt x="4846" y="9754"/>
                    <a:pt x="10811" y="9754"/>
                  </a:cubicBezTo>
                  <a:cubicBezTo>
                    <a:pt x="16776" y="9754"/>
                    <a:pt x="21600" y="8039"/>
                    <a:pt x="21600" y="5914"/>
                  </a:cubicBezTo>
                  <a:lnTo>
                    <a:pt x="21600" y="4505"/>
                  </a:lnTo>
                  <a:cubicBezTo>
                    <a:pt x="21136" y="5284"/>
                    <a:pt x="20088" y="5991"/>
                    <a:pt x="18531" y="6541"/>
                  </a:cubicBezTo>
                  <a:cubicBezTo>
                    <a:pt x="16460" y="7276"/>
                    <a:pt x="13718" y="7679"/>
                    <a:pt x="10806" y="7679"/>
                  </a:cubicBezTo>
                  <a:cubicBezTo>
                    <a:pt x="7894" y="7679"/>
                    <a:pt x="5146" y="7276"/>
                    <a:pt x="3081" y="6541"/>
                  </a:cubicBezTo>
                  <a:cubicBezTo>
                    <a:pt x="1524" y="5985"/>
                    <a:pt x="476" y="5284"/>
                    <a:pt x="12" y="4505"/>
                  </a:cubicBezTo>
                  <a:close/>
                  <a:moveTo>
                    <a:pt x="0" y="7320"/>
                  </a:moveTo>
                  <a:lnTo>
                    <a:pt x="0" y="8284"/>
                  </a:lnTo>
                  <a:cubicBezTo>
                    <a:pt x="0" y="10402"/>
                    <a:pt x="4836" y="12123"/>
                    <a:pt x="10801" y="12123"/>
                  </a:cubicBezTo>
                  <a:cubicBezTo>
                    <a:pt x="16766" y="12123"/>
                    <a:pt x="21600" y="10408"/>
                    <a:pt x="21600" y="8284"/>
                  </a:cubicBezTo>
                  <a:lnTo>
                    <a:pt x="21600" y="7320"/>
                  </a:lnTo>
                  <a:cubicBezTo>
                    <a:pt x="21458" y="7495"/>
                    <a:pt x="21295" y="7664"/>
                    <a:pt x="21098" y="7827"/>
                  </a:cubicBezTo>
                  <a:cubicBezTo>
                    <a:pt x="20508" y="8329"/>
                    <a:pt x="19672" y="8769"/>
                    <a:pt x="18618" y="9145"/>
                  </a:cubicBezTo>
                  <a:cubicBezTo>
                    <a:pt x="16520" y="9891"/>
                    <a:pt x="13745" y="10299"/>
                    <a:pt x="10801" y="10299"/>
                  </a:cubicBezTo>
                  <a:cubicBezTo>
                    <a:pt x="7856" y="10299"/>
                    <a:pt x="5080" y="9891"/>
                    <a:pt x="2982" y="9145"/>
                  </a:cubicBezTo>
                  <a:cubicBezTo>
                    <a:pt x="1928" y="8769"/>
                    <a:pt x="1099" y="8329"/>
                    <a:pt x="504" y="7827"/>
                  </a:cubicBezTo>
                  <a:cubicBezTo>
                    <a:pt x="307" y="7664"/>
                    <a:pt x="142" y="7495"/>
                    <a:pt x="0" y="7320"/>
                  </a:cubicBezTo>
                  <a:close/>
                  <a:moveTo>
                    <a:pt x="0" y="9689"/>
                  </a:moveTo>
                  <a:lnTo>
                    <a:pt x="0" y="10653"/>
                  </a:lnTo>
                  <a:cubicBezTo>
                    <a:pt x="0" y="12771"/>
                    <a:pt x="4836" y="14492"/>
                    <a:pt x="10801" y="14492"/>
                  </a:cubicBezTo>
                  <a:cubicBezTo>
                    <a:pt x="16766" y="14492"/>
                    <a:pt x="21600" y="12777"/>
                    <a:pt x="21600" y="10653"/>
                  </a:cubicBezTo>
                  <a:lnTo>
                    <a:pt x="21600" y="9689"/>
                  </a:lnTo>
                  <a:cubicBezTo>
                    <a:pt x="21458" y="9864"/>
                    <a:pt x="21295" y="10033"/>
                    <a:pt x="21098" y="10197"/>
                  </a:cubicBezTo>
                  <a:cubicBezTo>
                    <a:pt x="20508" y="10698"/>
                    <a:pt x="19672" y="11138"/>
                    <a:pt x="18618" y="11514"/>
                  </a:cubicBezTo>
                  <a:cubicBezTo>
                    <a:pt x="16520" y="12260"/>
                    <a:pt x="13745" y="12668"/>
                    <a:pt x="10801" y="12668"/>
                  </a:cubicBezTo>
                  <a:cubicBezTo>
                    <a:pt x="7856" y="12668"/>
                    <a:pt x="5080" y="12260"/>
                    <a:pt x="2982" y="11514"/>
                  </a:cubicBezTo>
                  <a:cubicBezTo>
                    <a:pt x="1928" y="11138"/>
                    <a:pt x="1099" y="10698"/>
                    <a:pt x="504" y="10197"/>
                  </a:cubicBezTo>
                  <a:cubicBezTo>
                    <a:pt x="307" y="10033"/>
                    <a:pt x="142" y="9864"/>
                    <a:pt x="0" y="9689"/>
                  </a:cubicBezTo>
                  <a:close/>
                  <a:moveTo>
                    <a:pt x="0" y="12059"/>
                  </a:moveTo>
                  <a:lnTo>
                    <a:pt x="0" y="13022"/>
                  </a:lnTo>
                  <a:cubicBezTo>
                    <a:pt x="0" y="15141"/>
                    <a:pt x="4836" y="16862"/>
                    <a:pt x="10801" y="16862"/>
                  </a:cubicBezTo>
                  <a:cubicBezTo>
                    <a:pt x="16766" y="16862"/>
                    <a:pt x="21600" y="15146"/>
                    <a:pt x="21600" y="13022"/>
                  </a:cubicBezTo>
                  <a:lnTo>
                    <a:pt x="21600" y="12059"/>
                  </a:lnTo>
                  <a:cubicBezTo>
                    <a:pt x="21458" y="12233"/>
                    <a:pt x="21295" y="12402"/>
                    <a:pt x="21098" y="12566"/>
                  </a:cubicBezTo>
                  <a:cubicBezTo>
                    <a:pt x="20508" y="13067"/>
                    <a:pt x="19672" y="13507"/>
                    <a:pt x="18618" y="13883"/>
                  </a:cubicBezTo>
                  <a:cubicBezTo>
                    <a:pt x="16520" y="14629"/>
                    <a:pt x="13745" y="15037"/>
                    <a:pt x="10801" y="15037"/>
                  </a:cubicBezTo>
                  <a:cubicBezTo>
                    <a:pt x="7856" y="15037"/>
                    <a:pt x="5080" y="14629"/>
                    <a:pt x="2982" y="13883"/>
                  </a:cubicBezTo>
                  <a:cubicBezTo>
                    <a:pt x="1928" y="13507"/>
                    <a:pt x="1099" y="13067"/>
                    <a:pt x="504" y="12566"/>
                  </a:cubicBezTo>
                  <a:cubicBezTo>
                    <a:pt x="307" y="12402"/>
                    <a:pt x="142" y="12233"/>
                    <a:pt x="0" y="12059"/>
                  </a:cubicBezTo>
                  <a:close/>
                  <a:moveTo>
                    <a:pt x="0" y="14428"/>
                  </a:moveTo>
                  <a:lnTo>
                    <a:pt x="0" y="15391"/>
                  </a:lnTo>
                  <a:cubicBezTo>
                    <a:pt x="0" y="17510"/>
                    <a:pt x="4836" y="19231"/>
                    <a:pt x="10801" y="19231"/>
                  </a:cubicBezTo>
                  <a:cubicBezTo>
                    <a:pt x="16766" y="19231"/>
                    <a:pt x="21600" y="17515"/>
                    <a:pt x="21600" y="15391"/>
                  </a:cubicBezTo>
                  <a:lnTo>
                    <a:pt x="21600" y="14428"/>
                  </a:lnTo>
                  <a:cubicBezTo>
                    <a:pt x="21458" y="14602"/>
                    <a:pt x="21295" y="14772"/>
                    <a:pt x="21098" y="14935"/>
                  </a:cubicBezTo>
                  <a:cubicBezTo>
                    <a:pt x="20508" y="15436"/>
                    <a:pt x="19672" y="15877"/>
                    <a:pt x="18618" y="16252"/>
                  </a:cubicBezTo>
                  <a:cubicBezTo>
                    <a:pt x="16520" y="16998"/>
                    <a:pt x="13745" y="17406"/>
                    <a:pt x="10801" y="17406"/>
                  </a:cubicBezTo>
                  <a:cubicBezTo>
                    <a:pt x="7856" y="17406"/>
                    <a:pt x="5080" y="16998"/>
                    <a:pt x="2982" y="16252"/>
                  </a:cubicBezTo>
                  <a:cubicBezTo>
                    <a:pt x="1928" y="15877"/>
                    <a:pt x="1099" y="15436"/>
                    <a:pt x="504" y="14935"/>
                  </a:cubicBezTo>
                  <a:cubicBezTo>
                    <a:pt x="307" y="14772"/>
                    <a:pt x="142" y="14602"/>
                    <a:pt x="0" y="14428"/>
                  </a:cubicBezTo>
                  <a:close/>
                  <a:moveTo>
                    <a:pt x="0" y="16797"/>
                  </a:moveTo>
                  <a:lnTo>
                    <a:pt x="0" y="17760"/>
                  </a:lnTo>
                  <a:cubicBezTo>
                    <a:pt x="0" y="19879"/>
                    <a:pt x="4836" y="21600"/>
                    <a:pt x="10801" y="21600"/>
                  </a:cubicBezTo>
                  <a:cubicBezTo>
                    <a:pt x="16766" y="21600"/>
                    <a:pt x="21600" y="19879"/>
                    <a:pt x="21600" y="17760"/>
                  </a:cubicBezTo>
                  <a:lnTo>
                    <a:pt x="21600" y="16797"/>
                  </a:lnTo>
                  <a:cubicBezTo>
                    <a:pt x="21458" y="16971"/>
                    <a:pt x="21295" y="17141"/>
                    <a:pt x="21098" y="17304"/>
                  </a:cubicBezTo>
                  <a:cubicBezTo>
                    <a:pt x="20508" y="17805"/>
                    <a:pt x="19672" y="18246"/>
                    <a:pt x="18618" y="18622"/>
                  </a:cubicBezTo>
                  <a:cubicBezTo>
                    <a:pt x="16520" y="19368"/>
                    <a:pt x="13745" y="19775"/>
                    <a:pt x="10801" y="19775"/>
                  </a:cubicBezTo>
                  <a:cubicBezTo>
                    <a:pt x="7856" y="19775"/>
                    <a:pt x="5080" y="19368"/>
                    <a:pt x="2982" y="18622"/>
                  </a:cubicBezTo>
                  <a:cubicBezTo>
                    <a:pt x="1928" y="18246"/>
                    <a:pt x="1099" y="17805"/>
                    <a:pt x="504" y="17304"/>
                  </a:cubicBezTo>
                  <a:cubicBezTo>
                    <a:pt x="307" y="17141"/>
                    <a:pt x="142" y="16971"/>
                    <a:pt x="0" y="16797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2921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100"/>
            </a:p>
          </p:txBody>
        </p:sp>
        <p:sp>
          <p:nvSpPr>
            <p:cNvPr id="44" name="Coins">
              <a:extLst>
                <a:ext uri="{FF2B5EF4-FFF2-40B4-BE49-F238E27FC236}">
                  <a16:creationId xmlns:a16="http://schemas.microsoft.com/office/drawing/2014/main" id="{1D3FD6BD-811E-4939-B494-CD49F66567BE}"/>
                </a:ext>
              </a:extLst>
            </p:cNvPr>
            <p:cNvSpPr/>
            <p:nvPr/>
          </p:nvSpPr>
          <p:spPr>
            <a:xfrm>
              <a:off x="4325426" y="3964630"/>
              <a:ext cx="681103" cy="683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1" y="0"/>
                  </a:moveTo>
                  <a:cubicBezTo>
                    <a:pt x="7949" y="0"/>
                    <a:pt x="5266" y="392"/>
                    <a:pt x="3255" y="1111"/>
                  </a:cubicBezTo>
                  <a:cubicBezTo>
                    <a:pt x="1360" y="1787"/>
                    <a:pt x="273" y="2685"/>
                    <a:pt x="273" y="3572"/>
                  </a:cubicBezTo>
                  <a:cubicBezTo>
                    <a:pt x="273" y="4460"/>
                    <a:pt x="1360" y="5360"/>
                    <a:pt x="3255" y="6035"/>
                  </a:cubicBezTo>
                  <a:cubicBezTo>
                    <a:pt x="5266" y="6749"/>
                    <a:pt x="7949" y="7147"/>
                    <a:pt x="10801" y="7147"/>
                  </a:cubicBezTo>
                  <a:cubicBezTo>
                    <a:pt x="13652" y="7147"/>
                    <a:pt x="16334" y="6754"/>
                    <a:pt x="18345" y="6035"/>
                  </a:cubicBezTo>
                  <a:cubicBezTo>
                    <a:pt x="20240" y="5360"/>
                    <a:pt x="21327" y="4460"/>
                    <a:pt x="21327" y="3572"/>
                  </a:cubicBezTo>
                  <a:cubicBezTo>
                    <a:pt x="21327" y="2685"/>
                    <a:pt x="20240" y="1787"/>
                    <a:pt x="18345" y="1111"/>
                  </a:cubicBezTo>
                  <a:cubicBezTo>
                    <a:pt x="16334" y="398"/>
                    <a:pt x="13652" y="0"/>
                    <a:pt x="10801" y="0"/>
                  </a:cubicBezTo>
                  <a:close/>
                  <a:moveTo>
                    <a:pt x="12" y="4505"/>
                  </a:moveTo>
                  <a:lnTo>
                    <a:pt x="12" y="5914"/>
                  </a:lnTo>
                  <a:cubicBezTo>
                    <a:pt x="12" y="8033"/>
                    <a:pt x="4846" y="9754"/>
                    <a:pt x="10811" y="9754"/>
                  </a:cubicBezTo>
                  <a:cubicBezTo>
                    <a:pt x="16776" y="9754"/>
                    <a:pt x="21600" y="8039"/>
                    <a:pt x="21600" y="5914"/>
                  </a:cubicBezTo>
                  <a:lnTo>
                    <a:pt x="21600" y="4505"/>
                  </a:lnTo>
                  <a:cubicBezTo>
                    <a:pt x="21136" y="5284"/>
                    <a:pt x="20088" y="5991"/>
                    <a:pt x="18531" y="6541"/>
                  </a:cubicBezTo>
                  <a:cubicBezTo>
                    <a:pt x="16460" y="7276"/>
                    <a:pt x="13718" y="7679"/>
                    <a:pt x="10806" y="7679"/>
                  </a:cubicBezTo>
                  <a:cubicBezTo>
                    <a:pt x="7894" y="7679"/>
                    <a:pt x="5146" y="7276"/>
                    <a:pt x="3081" y="6541"/>
                  </a:cubicBezTo>
                  <a:cubicBezTo>
                    <a:pt x="1524" y="5985"/>
                    <a:pt x="476" y="5284"/>
                    <a:pt x="12" y="4505"/>
                  </a:cubicBezTo>
                  <a:close/>
                  <a:moveTo>
                    <a:pt x="0" y="7320"/>
                  </a:moveTo>
                  <a:lnTo>
                    <a:pt x="0" y="8284"/>
                  </a:lnTo>
                  <a:cubicBezTo>
                    <a:pt x="0" y="10402"/>
                    <a:pt x="4836" y="12123"/>
                    <a:pt x="10801" y="12123"/>
                  </a:cubicBezTo>
                  <a:cubicBezTo>
                    <a:pt x="16766" y="12123"/>
                    <a:pt x="21600" y="10408"/>
                    <a:pt x="21600" y="8284"/>
                  </a:cubicBezTo>
                  <a:lnTo>
                    <a:pt x="21600" y="7320"/>
                  </a:lnTo>
                  <a:cubicBezTo>
                    <a:pt x="21458" y="7495"/>
                    <a:pt x="21295" y="7664"/>
                    <a:pt x="21098" y="7827"/>
                  </a:cubicBezTo>
                  <a:cubicBezTo>
                    <a:pt x="20508" y="8329"/>
                    <a:pt x="19672" y="8769"/>
                    <a:pt x="18618" y="9145"/>
                  </a:cubicBezTo>
                  <a:cubicBezTo>
                    <a:pt x="16520" y="9891"/>
                    <a:pt x="13745" y="10299"/>
                    <a:pt x="10801" y="10299"/>
                  </a:cubicBezTo>
                  <a:cubicBezTo>
                    <a:pt x="7856" y="10299"/>
                    <a:pt x="5080" y="9891"/>
                    <a:pt x="2982" y="9145"/>
                  </a:cubicBezTo>
                  <a:cubicBezTo>
                    <a:pt x="1928" y="8769"/>
                    <a:pt x="1099" y="8329"/>
                    <a:pt x="504" y="7827"/>
                  </a:cubicBezTo>
                  <a:cubicBezTo>
                    <a:pt x="307" y="7664"/>
                    <a:pt x="142" y="7495"/>
                    <a:pt x="0" y="7320"/>
                  </a:cubicBezTo>
                  <a:close/>
                  <a:moveTo>
                    <a:pt x="0" y="9689"/>
                  </a:moveTo>
                  <a:lnTo>
                    <a:pt x="0" y="10653"/>
                  </a:lnTo>
                  <a:cubicBezTo>
                    <a:pt x="0" y="12771"/>
                    <a:pt x="4836" y="14492"/>
                    <a:pt x="10801" y="14492"/>
                  </a:cubicBezTo>
                  <a:cubicBezTo>
                    <a:pt x="16766" y="14492"/>
                    <a:pt x="21600" y="12777"/>
                    <a:pt x="21600" y="10653"/>
                  </a:cubicBezTo>
                  <a:lnTo>
                    <a:pt x="21600" y="9689"/>
                  </a:lnTo>
                  <a:cubicBezTo>
                    <a:pt x="21458" y="9864"/>
                    <a:pt x="21295" y="10033"/>
                    <a:pt x="21098" y="10197"/>
                  </a:cubicBezTo>
                  <a:cubicBezTo>
                    <a:pt x="20508" y="10698"/>
                    <a:pt x="19672" y="11138"/>
                    <a:pt x="18618" y="11514"/>
                  </a:cubicBezTo>
                  <a:cubicBezTo>
                    <a:pt x="16520" y="12260"/>
                    <a:pt x="13745" y="12668"/>
                    <a:pt x="10801" y="12668"/>
                  </a:cubicBezTo>
                  <a:cubicBezTo>
                    <a:pt x="7856" y="12668"/>
                    <a:pt x="5080" y="12260"/>
                    <a:pt x="2982" y="11514"/>
                  </a:cubicBezTo>
                  <a:cubicBezTo>
                    <a:pt x="1928" y="11138"/>
                    <a:pt x="1099" y="10698"/>
                    <a:pt x="504" y="10197"/>
                  </a:cubicBezTo>
                  <a:cubicBezTo>
                    <a:pt x="307" y="10033"/>
                    <a:pt x="142" y="9864"/>
                    <a:pt x="0" y="9689"/>
                  </a:cubicBezTo>
                  <a:close/>
                  <a:moveTo>
                    <a:pt x="0" y="12059"/>
                  </a:moveTo>
                  <a:lnTo>
                    <a:pt x="0" y="13022"/>
                  </a:lnTo>
                  <a:cubicBezTo>
                    <a:pt x="0" y="15141"/>
                    <a:pt x="4836" y="16862"/>
                    <a:pt x="10801" y="16862"/>
                  </a:cubicBezTo>
                  <a:cubicBezTo>
                    <a:pt x="16766" y="16862"/>
                    <a:pt x="21600" y="15146"/>
                    <a:pt x="21600" y="13022"/>
                  </a:cubicBezTo>
                  <a:lnTo>
                    <a:pt x="21600" y="12059"/>
                  </a:lnTo>
                  <a:cubicBezTo>
                    <a:pt x="21458" y="12233"/>
                    <a:pt x="21295" y="12402"/>
                    <a:pt x="21098" y="12566"/>
                  </a:cubicBezTo>
                  <a:cubicBezTo>
                    <a:pt x="20508" y="13067"/>
                    <a:pt x="19672" y="13507"/>
                    <a:pt x="18618" y="13883"/>
                  </a:cubicBezTo>
                  <a:cubicBezTo>
                    <a:pt x="16520" y="14629"/>
                    <a:pt x="13745" y="15037"/>
                    <a:pt x="10801" y="15037"/>
                  </a:cubicBezTo>
                  <a:cubicBezTo>
                    <a:pt x="7856" y="15037"/>
                    <a:pt x="5080" y="14629"/>
                    <a:pt x="2982" y="13883"/>
                  </a:cubicBezTo>
                  <a:cubicBezTo>
                    <a:pt x="1928" y="13507"/>
                    <a:pt x="1099" y="13067"/>
                    <a:pt x="504" y="12566"/>
                  </a:cubicBezTo>
                  <a:cubicBezTo>
                    <a:pt x="307" y="12402"/>
                    <a:pt x="142" y="12233"/>
                    <a:pt x="0" y="12059"/>
                  </a:cubicBezTo>
                  <a:close/>
                  <a:moveTo>
                    <a:pt x="0" y="14428"/>
                  </a:moveTo>
                  <a:lnTo>
                    <a:pt x="0" y="15391"/>
                  </a:lnTo>
                  <a:cubicBezTo>
                    <a:pt x="0" y="17510"/>
                    <a:pt x="4836" y="19231"/>
                    <a:pt x="10801" y="19231"/>
                  </a:cubicBezTo>
                  <a:cubicBezTo>
                    <a:pt x="16766" y="19231"/>
                    <a:pt x="21600" y="17515"/>
                    <a:pt x="21600" y="15391"/>
                  </a:cubicBezTo>
                  <a:lnTo>
                    <a:pt x="21600" y="14428"/>
                  </a:lnTo>
                  <a:cubicBezTo>
                    <a:pt x="21458" y="14602"/>
                    <a:pt x="21295" y="14772"/>
                    <a:pt x="21098" y="14935"/>
                  </a:cubicBezTo>
                  <a:cubicBezTo>
                    <a:pt x="20508" y="15436"/>
                    <a:pt x="19672" y="15877"/>
                    <a:pt x="18618" y="16252"/>
                  </a:cubicBezTo>
                  <a:cubicBezTo>
                    <a:pt x="16520" y="16998"/>
                    <a:pt x="13745" y="17406"/>
                    <a:pt x="10801" y="17406"/>
                  </a:cubicBezTo>
                  <a:cubicBezTo>
                    <a:pt x="7856" y="17406"/>
                    <a:pt x="5080" y="16998"/>
                    <a:pt x="2982" y="16252"/>
                  </a:cubicBezTo>
                  <a:cubicBezTo>
                    <a:pt x="1928" y="15877"/>
                    <a:pt x="1099" y="15436"/>
                    <a:pt x="504" y="14935"/>
                  </a:cubicBezTo>
                  <a:cubicBezTo>
                    <a:pt x="307" y="14772"/>
                    <a:pt x="142" y="14602"/>
                    <a:pt x="0" y="14428"/>
                  </a:cubicBezTo>
                  <a:close/>
                  <a:moveTo>
                    <a:pt x="0" y="16797"/>
                  </a:moveTo>
                  <a:lnTo>
                    <a:pt x="0" y="17760"/>
                  </a:lnTo>
                  <a:cubicBezTo>
                    <a:pt x="0" y="19879"/>
                    <a:pt x="4836" y="21600"/>
                    <a:pt x="10801" y="21600"/>
                  </a:cubicBezTo>
                  <a:cubicBezTo>
                    <a:pt x="16766" y="21600"/>
                    <a:pt x="21600" y="19879"/>
                    <a:pt x="21600" y="17760"/>
                  </a:cubicBezTo>
                  <a:lnTo>
                    <a:pt x="21600" y="16797"/>
                  </a:lnTo>
                  <a:cubicBezTo>
                    <a:pt x="21458" y="16971"/>
                    <a:pt x="21295" y="17141"/>
                    <a:pt x="21098" y="17304"/>
                  </a:cubicBezTo>
                  <a:cubicBezTo>
                    <a:pt x="20508" y="17805"/>
                    <a:pt x="19672" y="18246"/>
                    <a:pt x="18618" y="18622"/>
                  </a:cubicBezTo>
                  <a:cubicBezTo>
                    <a:pt x="16520" y="19368"/>
                    <a:pt x="13745" y="19775"/>
                    <a:pt x="10801" y="19775"/>
                  </a:cubicBezTo>
                  <a:cubicBezTo>
                    <a:pt x="7856" y="19775"/>
                    <a:pt x="5080" y="19368"/>
                    <a:pt x="2982" y="18622"/>
                  </a:cubicBezTo>
                  <a:cubicBezTo>
                    <a:pt x="1928" y="18246"/>
                    <a:pt x="1099" y="17805"/>
                    <a:pt x="504" y="17304"/>
                  </a:cubicBezTo>
                  <a:cubicBezTo>
                    <a:pt x="307" y="17141"/>
                    <a:pt x="142" y="16971"/>
                    <a:pt x="0" y="16797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2921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100"/>
            </a:p>
          </p:txBody>
        </p:sp>
        <p:sp>
          <p:nvSpPr>
            <p:cNvPr id="45" name="Coins">
              <a:extLst>
                <a:ext uri="{FF2B5EF4-FFF2-40B4-BE49-F238E27FC236}">
                  <a16:creationId xmlns:a16="http://schemas.microsoft.com/office/drawing/2014/main" id="{67836294-1F85-4435-9D86-35773B92AE2A}"/>
                </a:ext>
              </a:extLst>
            </p:cNvPr>
            <p:cNvSpPr/>
            <p:nvPr/>
          </p:nvSpPr>
          <p:spPr>
            <a:xfrm>
              <a:off x="6414699" y="3964630"/>
              <a:ext cx="681103" cy="683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1" y="0"/>
                  </a:moveTo>
                  <a:cubicBezTo>
                    <a:pt x="7949" y="0"/>
                    <a:pt x="5266" y="392"/>
                    <a:pt x="3255" y="1111"/>
                  </a:cubicBezTo>
                  <a:cubicBezTo>
                    <a:pt x="1360" y="1787"/>
                    <a:pt x="273" y="2685"/>
                    <a:pt x="273" y="3572"/>
                  </a:cubicBezTo>
                  <a:cubicBezTo>
                    <a:pt x="273" y="4460"/>
                    <a:pt x="1360" y="5360"/>
                    <a:pt x="3255" y="6035"/>
                  </a:cubicBezTo>
                  <a:cubicBezTo>
                    <a:pt x="5266" y="6749"/>
                    <a:pt x="7949" y="7147"/>
                    <a:pt x="10801" y="7147"/>
                  </a:cubicBezTo>
                  <a:cubicBezTo>
                    <a:pt x="13652" y="7147"/>
                    <a:pt x="16334" y="6754"/>
                    <a:pt x="18345" y="6035"/>
                  </a:cubicBezTo>
                  <a:cubicBezTo>
                    <a:pt x="20240" y="5360"/>
                    <a:pt x="21327" y="4460"/>
                    <a:pt x="21327" y="3572"/>
                  </a:cubicBezTo>
                  <a:cubicBezTo>
                    <a:pt x="21327" y="2685"/>
                    <a:pt x="20240" y="1787"/>
                    <a:pt x="18345" y="1111"/>
                  </a:cubicBezTo>
                  <a:cubicBezTo>
                    <a:pt x="16334" y="398"/>
                    <a:pt x="13652" y="0"/>
                    <a:pt x="10801" y="0"/>
                  </a:cubicBezTo>
                  <a:close/>
                  <a:moveTo>
                    <a:pt x="12" y="4505"/>
                  </a:moveTo>
                  <a:lnTo>
                    <a:pt x="12" y="5914"/>
                  </a:lnTo>
                  <a:cubicBezTo>
                    <a:pt x="12" y="8033"/>
                    <a:pt x="4846" y="9754"/>
                    <a:pt x="10811" y="9754"/>
                  </a:cubicBezTo>
                  <a:cubicBezTo>
                    <a:pt x="16776" y="9754"/>
                    <a:pt x="21600" y="8039"/>
                    <a:pt x="21600" y="5914"/>
                  </a:cubicBezTo>
                  <a:lnTo>
                    <a:pt x="21600" y="4505"/>
                  </a:lnTo>
                  <a:cubicBezTo>
                    <a:pt x="21136" y="5284"/>
                    <a:pt x="20088" y="5991"/>
                    <a:pt x="18531" y="6541"/>
                  </a:cubicBezTo>
                  <a:cubicBezTo>
                    <a:pt x="16460" y="7276"/>
                    <a:pt x="13718" y="7679"/>
                    <a:pt x="10806" y="7679"/>
                  </a:cubicBezTo>
                  <a:cubicBezTo>
                    <a:pt x="7894" y="7679"/>
                    <a:pt x="5146" y="7276"/>
                    <a:pt x="3081" y="6541"/>
                  </a:cubicBezTo>
                  <a:cubicBezTo>
                    <a:pt x="1524" y="5985"/>
                    <a:pt x="476" y="5284"/>
                    <a:pt x="12" y="4505"/>
                  </a:cubicBezTo>
                  <a:close/>
                  <a:moveTo>
                    <a:pt x="0" y="7320"/>
                  </a:moveTo>
                  <a:lnTo>
                    <a:pt x="0" y="8284"/>
                  </a:lnTo>
                  <a:cubicBezTo>
                    <a:pt x="0" y="10402"/>
                    <a:pt x="4836" y="12123"/>
                    <a:pt x="10801" y="12123"/>
                  </a:cubicBezTo>
                  <a:cubicBezTo>
                    <a:pt x="16766" y="12123"/>
                    <a:pt x="21600" y="10408"/>
                    <a:pt x="21600" y="8284"/>
                  </a:cubicBezTo>
                  <a:lnTo>
                    <a:pt x="21600" y="7320"/>
                  </a:lnTo>
                  <a:cubicBezTo>
                    <a:pt x="21458" y="7495"/>
                    <a:pt x="21295" y="7664"/>
                    <a:pt x="21098" y="7827"/>
                  </a:cubicBezTo>
                  <a:cubicBezTo>
                    <a:pt x="20508" y="8329"/>
                    <a:pt x="19672" y="8769"/>
                    <a:pt x="18618" y="9145"/>
                  </a:cubicBezTo>
                  <a:cubicBezTo>
                    <a:pt x="16520" y="9891"/>
                    <a:pt x="13745" y="10299"/>
                    <a:pt x="10801" y="10299"/>
                  </a:cubicBezTo>
                  <a:cubicBezTo>
                    <a:pt x="7856" y="10299"/>
                    <a:pt x="5080" y="9891"/>
                    <a:pt x="2982" y="9145"/>
                  </a:cubicBezTo>
                  <a:cubicBezTo>
                    <a:pt x="1928" y="8769"/>
                    <a:pt x="1099" y="8329"/>
                    <a:pt x="504" y="7827"/>
                  </a:cubicBezTo>
                  <a:cubicBezTo>
                    <a:pt x="307" y="7664"/>
                    <a:pt x="142" y="7495"/>
                    <a:pt x="0" y="7320"/>
                  </a:cubicBezTo>
                  <a:close/>
                  <a:moveTo>
                    <a:pt x="0" y="9689"/>
                  </a:moveTo>
                  <a:lnTo>
                    <a:pt x="0" y="10653"/>
                  </a:lnTo>
                  <a:cubicBezTo>
                    <a:pt x="0" y="12771"/>
                    <a:pt x="4836" y="14492"/>
                    <a:pt x="10801" y="14492"/>
                  </a:cubicBezTo>
                  <a:cubicBezTo>
                    <a:pt x="16766" y="14492"/>
                    <a:pt x="21600" y="12777"/>
                    <a:pt x="21600" y="10653"/>
                  </a:cubicBezTo>
                  <a:lnTo>
                    <a:pt x="21600" y="9689"/>
                  </a:lnTo>
                  <a:cubicBezTo>
                    <a:pt x="21458" y="9864"/>
                    <a:pt x="21295" y="10033"/>
                    <a:pt x="21098" y="10197"/>
                  </a:cubicBezTo>
                  <a:cubicBezTo>
                    <a:pt x="20508" y="10698"/>
                    <a:pt x="19672" y="11138"/>
                    <a:pt x="18618" y="11514"/>
                  </a:cubicBezTo>
                  <a:cubicBezTo>
                    <a:pt x="16520" y="12260"/>
                    <a:pt x="13745" y="12668"/>
                    <a:pt x="10801" y="12668"/>
                  </a:cubicBezTo>
                  <a:cubicBezTo>
                    <a:pt x="7856" y="12668"/>
                    <a:pt x="5080" y="12260"/>
                    <a:pt x="2982" y="11514"/>
                  </a:cubicBezTo>
                  <a:cubicBezTo>
                    <a:pt x="1928" y="11138"/>
                    <a:pt x="1099" y="10698"/>
                    <a:pt x="504" y="10197"/>
                  </a:cubicBezTo>
                  <a:cubicBezTo>
                    <a:pt x="307" y="10033"/>
                    <a:pt x="142" y="9864"/>
                    <a:pt x="0" y="9689"/>
                  </a:cubicBezTo>
                  <a:close/>
                  <a:moveTo>
                    <a:pt x="0" y="12059"/>
                  </a:moveTo>
                  <a:lnTo>
                    <a:pt x="0" y="13022"/>
                  </a:lnTo>
                  <a:cubicBezTo>
                    <a:pt x="0" y="15141"/>
                    <a:pt x="4836" y="16862"/>
                    <a:pt x="10801" y="16862"/>
                  </a:cubicBezTo>
                  <a:cubicBezTo>
                    <a:pt x="16766" y="16862"/>
                    <a:pt x="21600" y="15146"/>
                    <a:pt x="21600" y="13022"/>
                  </a:cubicBezTo>
                  <a:lnTo>
                    <a:pt x="21600" y="12059"/>
                  </a:lnTo>
                  <a:cubicBezTo>
                    <a:pt x="21458" y="12233"/>
                    <a:pt x="21295" y="12402"/>
                    <a:pt x="21098" y="12566"/>
                  </a:cubicBezTo>
                  <a:cubicBezTo>
                    <a:pt x="20508" y="13067"/>
                    <a:pt x="19672" y="13507"/>
                    <a:pt x="18618" y="13883"/>
                  </a:cubicBezTo>
                  <a:cubicBezTo>
                    <a:pt x="16520" y="14629"/>
                    <a:pt x="13745" y="15037"/>
                    <a:pt x="10801" y="15037"/>
                  </a:cubicBezTo>
                  <a:cubicBezTo>
                    <a:pt x="7856" y="15037"/>
                    <a:pt x="5080" y="14629"/>
                    <a:pt x="2982" y="13883"/>
                  </a:cubicBezTo>
                  <a:cubicBezTo>
                    <a:pt x="1928" y="13507"/>
                    <a:pt x="1099" y="13067"/>
                    <a:pt x="504" y="12566"/>
                  </a:cubicBezTo>
                  <a:cubicBezTo>
                    <a:pt x="307" y="12402"/>
                    <a:pt x="142" y="12233"/>
                    <a:pt x="0" y="12059"/>
                  </a:cubicBezTo>
                  <a:close/>
                  <a:moveTo>
                    <a:pt x="0" y="14428"/>
                  </a:moveTo>
                  <a:lnTo>
                    <a:pt x="0" y="15391"/>
                  </a:lnTo>
                  <a:cubicBezTo>
                    <a:pt x="0" y="17510"/>
                    <a:pt x="4836" y="19231"/>
                    <a:pt x="10801" y="19231"/>
                  </a:cubicBezTo>
                  <a:cubicBezTo>
                    <a:pt x="16766" y="19231"/>
                    <a:pt x="21600" y="17515"/>
                    <a:pt x="21600" y="15391"/>
                  </a:cubicBezTo>
                  <a:lnTo>
                    <a:pt x="21600" y="14428"/>
                  </a:lnTo>
                  <a:cubicBezTo>
                    <a:pt x="21458" y="14602"/>
                    <a:pt x="21295" y="14772"/>
                    <a:pt x="21098" y="14935"/>
                  </a:cubicBezTo>
                  <a:cubicBezTo>
                    <a:pt x="20508" y="15436"/>
                    <a:pt x="19672" y="15877"/>
                    <a:pt x="18618" y="16252"/>
                  </a:cubicBezTo>
                  <a:cubicBezTo>
                    <a:pt x="16520" y="16998"/>
                    <a:pt x="13745" y="17406"/>
                    <a:pt x="10801" y="17406"/>
                  </a:cubicBezTo>
                  <a:cubicBezTo>
                    <a:pt x="7856" y="17406"/>
                    <a:pt x="5080" y="16998"/>
                    <a:pt x="2982" y="16252"/>
                  </a:cubicBezTo>
                  <a:cubicBezTo>
                    <a:pt x="1928" y="15877"/>
                    <a:pt x="1099" y="15436"/>
                    <a:pt x="504" y="14935"/>
                  </a:cubicBezTo>
                  <a:cubicBezTo>
                    <a:pt x="307" y="14772"/>
                    <a:pt x="142" y="14602"/>
                    <a:pt x="0" y="14428"/>
                  </a:cubicBezTo>
                  <a:close/>
                  <a:moveTo>
                    <a:pt x="0" y="16797"/>
                  </a:moveTo>
                  <a:lnTo>
                    <a:pt x="0" y="17760"/>
                  </a:lnTo>
                  <a:cubicBezTo>
                    <a:pt x="0" y="19879"/>
                    <a:pt x="4836" y="21600"/>
                    <a:pt x="10801" y="21600"/>
                  </a:cubicBezTo>
                  <a:cubicBezTo>
                    <a:pt x="16766" y="21600"/>
                    <a:pt x="21600" y="19879"/>
                    <a:pt x="21600" y="17760"/>
                  </a:cubicBezTo>
                  <a:lnTo>
                    <a:pt x="21600" y="16797"/>
                  </a:lnTo>
                  <a:cubicBezTo>
                    <a:pt x="21458" y="16971"/>
                    <a:pt x="21295" y="17141"/>
                    <a:pt x="21098" y="17304"/>
                  </a:cubicBezTo>
                  <a:cubicBezTo>
                    <a:pt x="20508" y="17805"/>
                    <a:pt x="19672" y="18246"/>
                    <a:pt x="18618" y="18622"/>
                  </a:cubicBezTo>
                  <a:cubicBezTo>
                    <a:pt x="16520" y="19368"/>
                    <a:pt x="13745" y="19775"/>
                    <a:pt x="10801" y="19775"/>
                  </a:cubicBezTo>
                  <a:cubicBezTo>
                    <a:pt x="7856" y="19775"/>
                    <a:pt x="5080" y="19368"/>
                    <a:pt x="2982" y="18622"/>
                  </a:cubicBezTo>
                  <a:cubicBezTo>
                    <a:pt x="1928" y="18246"/>
                    <a:pt x="1099" y="17805"/>
                    <a:pt x="504" y="17304"/>
                  </a:cubicBezTo>
                  <a:cubicBezTo>
                    <a:pt x="307" y="17141"/>
                    <a:pt x="142" y="16971"/>
                    <a:pt x="0" y="16797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2921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100"/>
            </a:p>
          </p:txBody>
        </p:sp>
        <p:sp>
          <p:nvSpPr>
            <p:cNvPr id="46" name="Coins">
              <a:extLst>
                <a:ext uri="{FF2B5EF4-FFF2-40B4-BE49-F238E27FC236}">
                  <a16:creationId xmlns:a16="http://schemas.microsoft.com/office/drawing/2014/main" id="{7E377703-B92D-4376-8D0E-E58932B6D3BC}"/>
                </a:ext>
              </a:extLst>
            </p:cNvPr>
            <p:cNvSpPr/>
            <p:nvPr/>
          </p:nvSpPr>
          <p:spPr>
            <a:xfrm>
              <a:off x="8306016" y="3964630"/>
              <a:ext cx="681103" cy="683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1" y="0"/>
                  </a:moveTo>
                  <a:cubicBezTo>
                    <a:pt x="7949" y="0"/>
                    <a:pt x="5266" y="392"/>
                    <a:pt x="3255" y="1111"/>
                  </a:cubicBezTo>
                  <a:cubicBezTo>
                    <a:pt x="1360" y="1787"/>
                    <a:pt x="273" y="2685"/>
                    <a:pt x="273" y="3572"/>
                  </a:cubicBezTo>
                  <a:cubicBezTo>
                    <a:pt x="273" y="4460"/>
                    <a:pt x="1360" y="5360"/>
                    <a:pt x="3255" y="6035"/>
                  </a:cubicBezTo>
                  <a:cubicBezTo>
                    <a:pt x="5266" y="6749"/>
                    <a:pt x="7949" y="7147"/>
                    <a:pt x="10801" y="7147"/>
                  </a:cubicBezTo>
                  <a:cubicBezTo>
                    <a:pt x="13652" y="7147"/>
                    <a:pt x="16334" y="6754"/>
                    <a:pt x="18345" y="6035"/>
                  </a:cubicBezTo>
                  <a:cubicBezTo>
                    <a:pt x="20240" y="5360"/>
                    <a:pt x="21327" y="4460"/>
                    <a:pt x="21327" y="3572"/>
                  </a:cubicBezTo>
                  <a:cubicBezTo>
                    <a:pt x="21327" y="2685"/>
                    <a:pt x="20240" y="1787"/>
                    <a:pt x="18345" y="1111"/>
                  </a:cubicBezTo>
                  <a:cubicBezTo>
                    <a:pt x="16334" y="398"/>
                    <a:pt x="13652" y="0"/>
                    <a:pt x="10801" y="0"/>
                  </a:cubicBezTo>
                  <a:close/>
                  <a:moveTo>
                    <a:pt x="12" y="4505"/>
                  </a:moveTo>
                  <a:lnTo>
                    <a:pt x="12" y="5914"/>
                  </a:lnTo>
                  <a:cubicBezTo>
                    <a:pt x="12" y="8033"/>
                    <a:pt x="4846" y="9754"/>
                    <a:pt x="10811" y="9754"/>
                  </a:cubicBezTo>
                  <a:cubicBezTo>
                    <a:pt x="16776" y="9754"/>
                    <a:pt x="21600" y="8039"/>
                    <a:pt x="21600" y="5914"/>
                  </a:cubicBezTo>
                  <a:lnTo>
                    <a:pt x="21600" y="4505"/>
                  </a:lnTo>
                  <a:cubicBezTo>
                    <a:pt x="21136" y="5284"/>
                    <a:pt x="20088" y="5991"/>
                    <a:pt x="18531" y="6541"/>
                  </a:cubicBezTo>
                  <a:cubicBezTo>
                    <a:pt x="16460" y="7276"/>
                    <a:pt x="13718" y="7679"/>
                    <a:pt x="10806" y="7679"/>
                  </a:cubicBezTo>
                  <a:cubicBezTo>
                    <a:pt x="7894" y="7679"/>
                    <a:pt x="5146" y="7276"/>
                    <a:pt x="3081" y="6541"/>
                  </a:cubicBezTo>
                  <a:cubicBezTo>
                    <a:pt x="1524" y="5985"/>
                    <a:pt x="476" y="5284"/>
                    <a:pt x="12" y="4505"/>
                  </a:cubicBezTo>
                  <a:close/>
                  <a:moveTo>
                    <a:pt x="0" y="7320"/>
                  </a:moveTo>
                  <a:lnTo>
                    <a:pt x="0" y="8284"/>
                  </a:lnTo>
                  <a:cubicBezTo>
                    <a:pt x="0" y="10402"/>
                    <a:pt x="4836" y="12123"/>
                    <a:pt x="10801" y="12123"/>
                  </a:cubicBezTo>
                  <a:cubicBezTo>
                    <a:pt x="16766" y="12123"/>
                    <a:pt x="21600" y="10408"/>
                    <a:pt x="21600" y="8284"/>
                  </a:cubicBezTo>
                  <a:lnTo>
                    <a:pt x="21600" y="7320"/>
                  </a:lnTo>
                  <a:cubicBezTo>
                    <a:pt x="21458" y="7495"/>
                    <a:pt x="21295" y="7664"/>
                    <a:pt x="21098" y="7827"/>
                  </a:cubicBezTo>
                  <a:cubicBezTo>
                    <a:pt x="20508" y="8329"/>
                    <a:pt x="19672" y="8769"/>
                    <a:pt x="18618" y="9145"/>
                  </a:cubicBezTo>
                  <a:cubicBezTo>
                    <a:pt x="16520" y="9891"/>
                    <a:pt x="13745" y="10299"/>
                    <a:pt x="10801" y="10299"/>
                  </a:cubicBezTo>
                  <a:cubicBezTo>
                    <a:pt x="7856" y="10299"/>
                    <a:pt x="5080" y="9891"/>
                    <a:pt x="2982" y="9145"/>
                  </a:cubicBezTo>
                  <a:cubicBezTo>
                    <a:pt x="1928" y="8769"/>
                    <a:pt x="1099" y="8329"/>
                    <a:pt x="504" y="7827"/>
                  </a:cubicBezTo>
                  <a:cubicBezTo>
                    <a:pt x="307" y="7664"/>
                    <a:pt x="142" y="7495"/>
                    <a:pt x="0" y="7320"/>
                  </a:cubicBezTo>
                  <a:close/>
                  <a:moveTo>
                    <a:pt x="0" y="9689"/>
                  </a:moveTo>
                  <a:lnTo>
                    <a:pt x="0" y="10653"/>
                  </a:lnTo>
                  <a:cubicBezTo>
                    <a:pt x="0" y="12771"/>
                    <a:pt x="4836" y="14492"/>
                    <a:pt x="10801" y="14492"/>
                  </a:cubicBezTo>
                  <a:cubicBezTo>
                    <a:pt x="16766" y="14492"/>
                    <a:pt x="21600" y="12777"/>
                    <a:pt x="21600" y="10653"/>
                  </a:cubicBezTo>
                  <a:lnTo>
                    <a:pt x="21600" y="9689"/>
                  </a:lnTo>
                  <a:cubicBezTo>
                    <a:pt x="21458" y="9864"/>
                    <a:pt x="21295" y="10033"/>
                    <a:pt x="21098" y="10197"/>
                  </a:cubicBezTo>
                  <a:cubicBezTo>
                    <a:pt x="20508" y="10698"/>
                    <a:pt x="19672" y="11138"/>
                    <a:pt x="18618" y="11514"/>
                  </a:cubicBezTo>
                  <a:cubicBezTo>
                    <a:pt x="16520" y="12260"/>
                    <a:pt x="13745" y="12668"/>
                    <a:pt x="10801" y="12668"/>
                  </a:cubicBezTo>
                  <a:cubicBezTo>
                    <a:pt x="7856" y="12668"/>
                    <a:pt x="5080" y="12260"/>
                    <a:pt x="2982" y="11514"/>
                  </a:cubicBezTo>
                  <a:cubicBezTo>
                    <a:pt x="1928" y="11138"/>
                    <a:pt x="1099" y="10698"/>
                    <a:pt x="504" y="10197"/>
                  </a:cubicBezTo>
                  <a:cubicBezTo>
                    <a:pt x="307" y="10033"/>
                    <a:pt x="142" y="9864"/>
                    <a:pt x="0" y="9689"/>
                  </a:cubicBezTo>
                  <a:close/>
                  <a:moveTo>
                    <a:pt x="0" y="12059"/>
                  </a:moveTo>
                  <a:lnTo>
                    <a:pt x="0" y="13022"/>
                  </a:lnTo>
                  <a:cubicBezTo>
                    <a:pt x="0" y="15141"/>
                    <a:pt x="4836" y="16862"/>
                    <a:pt x="10801" y="16862"/>
                  </a:cubicBezTo>
                  <a:cubicBezTo>
                    <a:pt x="16766" y="16862"/>
                    <a:pt x="21600" y="15146"/>
                    <a:pt x="21600" y="13022"/>
                  </a:cubicBezTo>
                  <a:lnTo>
                    <a:pt x="21600" y="12059"/>
                  </a:lnTo>
                  <a:cubicBezTo>
                    <a:pt x="21458" y="12233"/>
                    <a:pt x="21295" y="12402"/>
                    <a:pt x="21098" y="12566"/>
                  </a:cubicBezTo>
                  <a:cubicBezTo>
                    <a:pt x="20508" y="13067"/>
                    <a:pt x="19672" y="13507"/>
                    <a:pt x="18618" y="13883"/>
                  </a:cubicBezTo>
                  <a:cubicBezTo>
                    <a:pt x="16520" y="14629"/>
                    <a:pt x="13745" y="15037"/>
                    <a:pt x="10801" y="15037"/>
                  </a:cubicBezTo>
                  <a:cubicBezTo>
                    <a:pt x="7856" y="15037"/>
                    <a:pt x="5080" y="14629"/>
                    <a:pt x="2982" y="13883"/>
                  </a:cubicBezTo>
                  <a:cubicBezTo>
                    <a:pt x="1928" y="13507"/>
                    <a:pt x="1099" y="13067"/>
                    <a:pt x="504" y="12566"/>
                  </a:cubicBezTo>
                  <a:cubicBezTo>
                    <a:pt x="307" y="12402"/>
                    <a:pt x="142" y="12233"/>
                    <a:pt x="0" y="12059"/>
                  </a:cubicBezTo>
                  <a:close/>
                  <a:moveTo>
                    <a:pt x="0" y="14428"/>
                  </a:moveTo>
                  <a:lnTo>
                    <a:pt x="0" y="15391"/>
                  </a:lnTo>
                  <a:cubicBezTo>
                    <a:pt x="0" y="17510"/>
                    <a:pt x="4836" y="19231"/>
                    <a:pt x="10801" y="19231"/>
                  </a:cubicBezTo>
                  <a:cubicBezTo>
                    <a:pt x="16766" y="19231"/>
                    <a:pt x="21600" y="17515"/>
                    <a:pt x="21600" y="15391"/>
                  </a:cubicBezTo>
                  <a:lnTo>
                    <a:pt x="21600" y="14428"/>
                  </a:lnTo>
                  <a:cubicBezTo>
                    <a:pt x="21458" y="14602"/>
                    <a:pt x="21295" y="14772"/>
                    <a:pt x="21098" y="14935"/>
                  </a:cubicBezTo>
                  <a:cubicBezTo>
                    <a:pt x="20508" y="15436"/>
                    <a:pt x="19672" y="15877"/>
                    <a:pt x="18618" y="16252"/>
                  </a:cubicBezTo>
                  <a:cubicBezTo>
                    <a:pt x="16520" y="16998"/>
                    <a:pt x="13745" y="17406"/>
                    <a:pt x="10801" y="17406"/>
                  </a:cubicBezTo>
                  <a:cubicBezTo>
                    <a:pt x="7856" y="17406"/>
                    <a:pt x="5080" y="16998"/>
                    <a:pt x="2982" y="16252"/>
                  </a:cubicBezTo>
                  <a:cubicBezTo>
                    <a:pt x="1928" y="15877"/>
                    <a:pt x="1099" y="15436"/>
                    <a:pt x="504" y="14935"/>
                  </a:cubicBezTo>
                  <a:cubicBezTo>
                    <a:pt x="307" y="14772"/>
                    <a:pt x="142" y="14602"/>
                    <a:pt x="0" y="14428"/>
                  </a:cubicBezTo>
                  <a:close/>
                  <a:moveTo>
                    <a:pt x="0" y="16797"/>
                  </a:moveTo>
                  <a:lnTo>
                    <a:pt x="0" y="17760"/>
                  </a:lnTo>
                  <a:cubicBezTo>
                    <a:pt x="0" y="19879"/>
                    <a:pt x="4836" y="21600"/>
                    <a:pt x="10801" y="21600"/>
                  </a:cubicBezTo>
                  <a:cubicBezTo>
                    <a:pt x="16766" y="21600"/>
                    <a:pt x="21600" y="19879"/>
                    <a:pt x="21600" y="17760"/>
                  </a:cubicBezTo>
                  <a:lnTo>
                    <a:pt x="21600" y="16797"/>
                  </a:lnTo>
                  <a:cubicBezTo>
                    <a:pt x="21458" y="16971"/>
                    <a:pt x="21295" y="17141"/>
                    <a:pt x="21098" y="17304"/>
                  </a:cubicBezTo>
                  <a:cubicBezTo>
                    <a:pt x="20508" y="17805"/>
                    <a:pt x="19672" y="18246"/>
                    <a:pt x="18618" y="18622"/>
                  </a:cubicBezTo>
                  <a:cubicBezTo>
                    <a:pt x="16520" y="19368"/>
                    <a:pt x="13745" y="19775"/>
                    <a:pt x="10801" y="19775"/>
                  </a:cubicBezTo>
                  <a:cubicBezTo>
                    <a:pt x="7856" y="19775"/>
                    <a:pt x="5080" y="19368"/>
                    <a:pt x="2982" y="18622"/>
                  </a:cubicBezTo>
                  <a:cubicBezTo>
                    <a:pt x="1928" y="18246"/>
                    <a:pt x="1099" y="17805"/>
                    <a:pt x="504" y="17304"/>
                  </a:cubicBezTo>
                  <a:cubicBezTo>
                    <a:pt x="307" y="17141"/>
                    <a:pt x="142" y="16971"/>
                    <a:pt x="0" y="16797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2921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100"/>
            </a:p>
          </p:txBody>
        </p:sp>
        <p:sp>
          <p:nvSpPr>
            <p:cNvPr id="47" name="Coins">
              <a:extLst>
                <a:ext uri="{FF2B5EF4-FFF2-40B4-BE49-F238E27FC236}">
                  <a16:creationId xmlns:a16="http://schemas.microsoft.com/office/drawing/2014/main" id="{12D23364-DA40-47AC-ACBF-ACC169F9FFA6}"/>
                </a:ext>
              </a:extLst>
            </p:cNvPr>
            <p:cNvSpPr/>
            <p:nvPr/>
          </p:nvSpPr>
          <p:spPr>
            <a:xfrm>
              <a:off x="10300654" y="3964630"/>
              <a:ext cx="681103" cy="683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1" y="0"/>
                  </a:moveTo>
                  <a:cubicBezTo>
                    <a:pt x="7949" y="0"/>
                    <a:pt x="5266" y="392"/>
                    <a:pt x="3255" y="1111"/>
                  </a:cubicBezTo>
                  <a:cubicBezTo>
                    <a:pt x="1360" y="1787"/>
                    <a:pt x="273" y="2685"/>
                    <a:pt x="273" y="3572"/>
                  </a:cubicBezTo>
                  <a:cubicBezTo>
                    <a:pt x="273" y="4460"/>
                    <a:pt x="1360" y="5360"/>
                    <a:pt x="3255" y="6035"/>
                  </a:cubicBezTo>
                  <a:cubicBezTo>
                    <a:pt x="5266" y="6749"/>
                    <a:pt x="7949" y="7147"/>
                    <a:pt x="10801" y="7147"/>
                  </a:cubicBezTo>
                  <a:cubicBezTo>
                    <a:pt x="13652" y="7147"/>
                    <a:pt x="16334" y="6754"/>
                    <a:pt x="18345" y="6035"/>
                  </a:cubicBezTo>
                  <a:cubicBezTo>
                    <a:pt x="20240" y="5360"/>
                    <a:pt x="21327" y="4460"/>
                    <a:pt x="21327" y="3572"/>
                  </a:cubicBezTo>
                  <a:cubicBezTo>
                    <a:pt x="21327" y="2685"/>
                    <a:pt x="20240" y="1787"/>
                    <a:pt x="18345" y="1111"/>
                  </a:cubicBezTo>
                  <a:cubicBezTo>
                    <a:pt x="16334" y="398"/>
                    <a:pt x="13652" y="0"/>
                    <a:pt x="10801" y="0"/>
                  </a:cubicBezTo>
                  <a:close/>
                  <a:moveTo>
                    <a:pt x="12" y="4505"/>
                  </a:moveTo>
                  <a:lnTo>
                    <a:pt x="12" y="5914"/>
                  </a:lnTo>
                  <a:cubicBezTo>
                    <a:pt x="12" y="8033"/>
                    <a:pt x="4846" y="9754"/>
                    <a:pt x="10811" y="9754"/>
                  </a:cubicBezTo>
                  <a:cubicBezTo>
                    <a:pt x="16776" y="9754"/>
                    <a:pt x="21600" y="8039"/>
                    <a:pt x="21600" y="5914"/>
                  </a:cubicBezTo>
                  <a:lnTo>
                    <a:pt x="21600" y="4505"/>
                  </a:lnTo>
                  <a:cubicBezTo>
                    <a:pt x="21136" y="5284"/>
                    <a:pt x="20088" y="5991"/>
                    <a:pt x="18531" y="6541"/>
                  </a:cubicBezTo>
                  <a:cubicBezTo>
                    <a:pt x="16460" y="7276"/>
                    <a:pt x="13718" y="7679"/>
                    <a:pt x="10806" y="7679"/>
                  </a:cubicBezTo>
                  <a:cubicBezTo>
                    <a:pt x="7894" y="7679"/>
                    <a:pt x="5146" y="7276"/>
                    <a:pt x="3081" y="6541"/>
                  </a:cubicBezTo>
                  <a:cubicBezTo>
                    <a:pt x="1524" y="5985"/>
                    <a:pt x="476" y="5284"/>
                    <a:pt x="12" y="4505"/>
                  </a:cubicBezTo>
                  <a:close/>
                  <a:moveTo>
                    <a:pt x="0" y="7320"/>
                  </a:moveTo>
                  <a:lnTo>
                    <a:pt x="0" y="8284"/>
                  </a:lnTo>
                  <a:cubicBezTo>
                    <a:pt x="0" y="10402"/>
                    <a:pt x="4836" y="12123"/>
                    <a:pt x="10801" y="12123"/>
                  </a:cubicBezTo>
                  <a:cubicBezTo>
                    <a:pt x="16766" y="12123"/>
                    <a:pt x="21600" y="10408"/>
                    <a:pt x="21600" y="8284"/>
                  </a:cubicBezTo>
                  <a:lnTo>
                    <a:pt x="21600" y="7320"/>
                  </a:lnTo>
                  <a:cubicBezTo>
                    <a:pt x="21458" y="7495"/>
                    <a:pt x="21295" y="7664"/>
                    <a:pt x="21098" y="7827"/>
                  </a:cubicBezTo>
                  <a:cubicBezTo>
                    <a:pt x="20508" y="8329"/>
                    <a:pt x="19672" y="8769"/>
                    <a:pt x="18618" y="9145"/>
                  </a:cubicBezTo>
                  <a:cubicBezTo>
                    <a:pt x="16520" y="9891"/>
                    <a:pt x="13745" y="10299"/>
                    <a:pt x="10801" y="10299"/>
                  </a:cubicBezTo>
                  <a:cubicBezTo>
                    <a:pt x="7856" y="10299"/>
                    <a:pt x="5080" y="9891"/>
                    <a:pt x="2982" y="9145"/>
                  </a:cubicBezTo>
                  <a:cubicBezTo>
                    <a:pt x="1928" y="8769"/>
                    <a:pt x="1099" y="8329"/>
                    <a:pt x="504" y="7827"/>
                  </a:cubicBezTo>
                  <a:cubicBezTo>
                    <a:pt x="307" y="7664"/>
                    <a:pt x="142" y="7495"/>
                    <a:pt x="0" y="7320"/>
                  </a:cubicBezTo>
                  <a:close/>
                  <a:moveTo>
                    <a:pt x="0" y="9689"/>
                  </a:moveTo>
                  <a:lnTo>
                    <a:pt x="0" y="10653"/>
                  </a:lnTo>
                  <a:cubicBezTo>
                    <a:pt x="0" y="12771"/>
                    <a:pt x="4836" y="14492"/>
                    <a:pt x="10801" y="14492"/>
                  </a:cubicBezTo>
                  <a:cubicBezTo>
                    <a:pt x="16766" y="14492"/>
                    <a:pt x="21600" y="12777"/>
                    <a:pt x="21600" y="10653"/>
                  </a:cubicBezTo>
                  <a:lnTo>
                    <a:pt x="21600" y="9689"/>
                  </a:lnTo>
                  <a:cubicBezTo>
                    <a:pt x="21458" y="9864"/>
                    <a:pt x="21295" y="10033"/>
                    <a:pt x="21098" y="10197"/>
                  </a:cubicBezTo>
                  <a:cubicBezTo>
                    <a:pt x="20508" y="10698"/>
                    <a:pt x="19672" y="11138"/>
                    <a:pt x="18618" y="11514"/>
                  </a:cubicBezTo>
                  <a:cubicBezTo>
                    <a:pt x="16520" y="12260"/>
                    <a:pt x="13745" y="12668"/>
                    <a:pt x="10801" y="12668"/>
                  </a:cubicBezTo>
                  <a:cubicBezTo>
                    <a:pt x="7856" y="12668"/>
                    <a:pt x="5080" y="12260"/>
                    <a:pt x="2982" y="11514"/>
                  </a:cubicBezTo>
                  <a:cubicBezTo>
                    <a:pt x="1928" y="11138"/>
                    <a:pt x="1099" y="10698"/>
                    <a:pt x="504" y="10197"/>
                  </a:cubicBezTo>
                  <a:cubicBezTo>
                    <a:pt x="307" y="10033"/>
                    <a:pt x="142" y="9864"/>
                    <a:pt x="0" y="9689"/>
                  </a:cubicBezTo>
                  <a:close/>
                  <a:moveTo>
                    <a:pt x="0" y="12059"/>
                  </a:moveTo>
                  <a:lnTo>
                    <a:pt x="0" y="13022"/>
                  </a:lnTo>
                  <a:cubicBezTo>
                    <a:pt x="0" y="15141"/>
                    <a:pt x="4836" y="16862"/>
                    <a:pt x="10801" y="16862"/>
                  </a:cubicBezTo>
                  <a:cubicBezTo>
                    <a:pt x="16766" y="16862"/>
                    <a:pt x="21600" y="15146"/>
                    <a:pt x="21600" y="13022"/>
                  </a:cubicBezTo>
                  <a:lnTo>
                    <a:pt x="21600" y="12059"/>
                  </a:lnTo>
                  <a:cubicBezTo>
                    <a:pt x="21458" y="12233"/>
                    <a:pt x="21295" y="12402"/>
                    <a:pt x="21098" y="12566"/>
                  </a:cubicBezTo>
                  <a:cubicBezTo>
                    <a:pt x="20508" y="13067"/>
                    <a:pt x="19672" y="13507"/>
                    <a:pt x="18618" y="13883"/>
                  </a:cubicBezTo>
                  <a:cubicBezTo>
                    <a:pt x="16520" y="14629"/>
                    <a:pt x="13745" y="15037"/>
                    <a:pt x="10801" y="15037"/>
                  </a:cubicBezTo>
                  <a:cubicBezTo>
                    <a:pt x="7856" y="15037"/>
                    <a:pt x="5080" y="14629"/>
                    <a:pt x="2982" y="13883"/>
                  </a:cubicBezTo>
                  <a:cubicBezTo>
                    <a:pt x="1928" y="13507"/>
                    <a:pt x="1099" y="13067"/>
                    <a:pt x="504" y="12566"/>
                  </a:cubicBezTo>
                  <a:cubicBezTo>
                    <a:pt x="307" y="12402"/>
                    <a:pt x="142" y="12233"/>
                    <a:pt x="0" y="12059"/>
                  </a:cubicBezTo>
                  <a:close/>
                  <a:moveTo>
                    <a:pt x="0" y="14428"/>
                  </a:moveTo>
                  <a:lnTo>
                    <a:pt x="0" y="15391"/>
                  </a:lnTo>
                  <a:cubicBezTo>
                    <a:pt x="0" y="17510"/>
                    <a:pt x="4836" y="19231"/>
                    <a:pt x="10801" y="19231"/>
                  </a:cubicBezTo>
                  <a:cubicBezTo>
                    <a:pt x="16766" y="19231"/>
                    <a:pt x="21600" y="17515"/>
                    <a:pt x="21600" y="15391"/>
                  </a:cubicBezTo>
                  <a:lnTo>
                    <a:pt x="21600" y="14428"/>
                  </a:lnTo>
                  <a:cubicBezTo>
                    <a:pt x="21458" y="14602"/>
                    <a:pt x="21295" y="14772"/>
                    <a:pt x="21098" y="14935"/>
                  </a:cubicBezTo>
                  <a:cubicBezTo>
                    <a:pt x="20508" y="15436"/>
                    <a:pt x="19672" y="15877"/>
                    <a:pt x="18618" y="16252"/>
                  </a:cubicBezTo>
                  <a:cubicBezTo>
                    <a:pt x="16520" y="16998"/>
                    <a:pt x="13745" y="17406"/>
                    <a:pt x="10801" y="17406"/>
                  </a:cubicBezTo>
                  <a:cubicBezTo>
                    <a:pt x="7856" y="17406"/>
                    <a:pt x="5080" y="16998"/>
                    <a:pt x="2982" y="16252"/>
                  </a:cubicBezTo>
                  <a:cubicBezTo>
                    <a:pt x="1928" y="15877"/>
                    <a:pt x="1099" y="15436"/>
                    <a:pt x="504" y="14935"/>
                  </a:cubicBezTo>
                  <a:cubicBezTo>
                    <a:pt x="307" y="14772"/>
                    <a:pt x="142" y="14602"/>
                    <a:pt x="0" y="14428"/>
                  </a:cubicBezTo>
                  <a:close/>
                  <a:moveTo>
                    <a:pt x="0" y="16797"/>
                  </a:moveTo>
                  <a:lnTo>
                    <a:pt x="0" y="17760"/>
                  </a:lnTo>
                  <a:cubicBezTo>
                    <a:pt x="0" y="19879"/>
                    <a:pt x="4836" y="21600"/>
                    <a:pt x="10801" y="21600"/>
                  </a:cubicBezTo>
                  <a:cubicBezTo>
                    <a:pt x="16766" y="21600"/>
                    <a:pt x="21600" y="19879"/>
                    <a:pt x="21600" y="17760"/>
                  </a:cubicBezTo>
                  <a:lnTo>
                    <a:pt x="21600" y="16797"/>
                  </a:lnTo>
                  <a:cubicBezTo>
                    <a:pt x="21458" y="16971"/>
                    <a:pt x="21295" y="17141"/>
                    <a:pt x="21098" y="17304"/>
                  </a:cubicBezTo>
                  <a:cubicBezTo>
                    <a:pt x="20508" y="17805"/>
                    <a:pt x="19672" y="18246"/>
                    <a:pt x="18618" y="18622"/>
                  </a:cubicBezTo>
                  <a:cubicBezTo>
                    <a:pt x="16520" y="19368"/>
                    <a:pt x="13745" y="19775"/>
                    <a:pt x="10801" y="19775"/>
                  </a:cubicBezTo>
                  <a:cubicBezTo>
                    <a:pt x="7856" y="19775"/>
                    <a:pt x="5080" y="19368"/>
                    <a:pt x="2982" y="18622"/>
                  </a:cubicBezTo>
                  <a:cubicBezTo>
                    <a:pt x="1928" y="18246"/>
                    <a:pt x="1099" y="17805"/>
                    <a:pt x="504" y="17304"/>
                  </a:cubicBezTo>
                  <a:cubicBezTo>
                    <a:pt x="307" y="17141"/>
                    <a:pt x="142" y="16971"/>
                    <a:pt x="0" y="16797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2921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100"/>
            </a:p>
          </p:txBody>
        </p:sp>
        <p:sp>
          <p:nvSpPr>
            <p:cNvPr id="48" name="租户1">
              <a:extLst>
                <a:ext uri="{FF2B5EF4-FFF2-40B4-BE49-F238E27FC236}">
                  <a16:creationId xmlns:a16="http://schemas.microsoft.com/office/drawing/2014/main" id="{3405BAD8-B2BC-4EA4-92AB-47EDBE50459A}"/>
                </a:ext>
              </a:extLst>
            </p:cNvPr>
            <p:cNvSpPr txBox="1"/>
            <p:nvPr/>
          </p:nvSpPr>
          <p:spPr>
            <a:xfrm>
              <a:off x="1384092" y="82660"/>
              <a:ext cx="969594" cy="4696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 defTabSz="825500">
                <a:defRPr sz="3000">
                  <a:solidFill>
                    <a:srgbClr val="000000"/>
                  </a:solidFill>
                </a:defRPr>
              </a:lvl1pPr>
            </a:lstStyle>
            <a:p>
              <a:r>
                <a:rPr sz="1500"/>
                <a:t>租户1</a:t>
              </a:r>
            </a:p>
          </p:txBody>
        </p:sp>
        <p:sp>
          <p:nvSpPr>
            <p:cNvPr id="49" name="租户2">
              <a:extLst>
                <a:ext uri="{FF2B5EF4-FFF2-40B4-BE49-F238E27FC236}">
                  <a16:creationId xmlns:a16="http://schemas.microsoft.com/office/drawing/2014/main" id="{6CD5AB54-2A67-4139-9DF0-ECD59FD8E29B}"/>
                </a:ext>
              </a:extLst>
            </p:cNvPr>
            <p:cNvSpPr txBox="1"/>
            <p:nvPr/>
          </p:nvSpPr>
          <p:spPr>
            <a:xfrm>
              <a:off x="5167027" y="88410"/>
              <a:ext cx="969594" cy="4696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 defTabSz="825500">
                <a:defRPr sz="3000">
                  <a:solidFill>
                    <a:srgbClr val="000000"/>
                  </a:solidFill>
                </a:defRPr>
              </a:lvl1pPr>
            </a:lstStyle>
            <a:p>
              <a:r>
                <a:rPr sz="1500"/>
                <a:t>租户2</a:t>
              </a:r>
            </a:p>
          </p:txBody>
        </p:sp>
        <p:sp>
          <p:nvSpPr>
            <p:cNvPr id="50" name="租户3">
              <a:extLst>
                <a:ext uri="{FF2B5EF4-FFF2-40B4-BE49-F238E27FC236}">
                  <a16:creationId xmlns:a16="http://schemas.microsoft.com/office/drawing/2014/main" id="{AB158CAB-B40E-409E-A9DD-4ABE236164EF}"/>
                </a:ext>
              </a:extLst>
            </p:cNvPr>
            <p:cNvSpPr txBox="1"/>
            <p:nvPr/>
          </p:nvSpPr>
          <p:spPr>
            <a:xfrm>
              <a:off x="8949951" y="88410"/>
              <a:ext cx="969594" cy="4696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 defTabSz="825500">
                <a:defRPr sz="3000">
                  <a:solidFill>
                    <a:srgbClr val="000000"/>
                  </a:solidFill>
                </a:defRPr>
              </a:lvl1pPr>
            </a:lstStyle>
            <a:p>
              <a:r>
                <a:rPr sz="1500"/>
                <a:t>租户3</a:t>
              </a:r>
            </a:p>
          </p:txBody>
        </p:sp>
        <p:grpSp>
          <p:nvGrpSpPr>
            <p:cNvPr id="51" name="Group">
              <a:extLst>
                <a:ext uri="{FF2B5EF4-FFF2-40B4-BE49-F238E27FC236}">
                  <a16:creationId xmlns:a16="http://schemas.microsoft.com/office/drawing/2014/main" id="{D0A0539C-6F53-4912-A61F-9AA774A999E7}"/>
                </a:ext>
              </a:extLst>
            </p:cNvPr>
            <p:cNvGrpSpPr/>
            <p:nvPr/>
          </p:nvGrpSpPr>
          <p:grpSpPr>
            <a:xfrm>
              <a:off x="4591122" y="1015251"/>
              <a:ext cx="2239944" cy="683149"/>
              <a:chOff x="0" y="0"/>
              <a:chExt cx="2239943" cy="683148"/>
            </a:xfrm>
          </p:grpSpPr>
          <p:sp>
            <p:nvSpPr>
              <p:cNvPr id="64" name="Rounded Rectangle">
                <a:extLst>
                  <a:ext uri="{FF2B5EF4-FFF2-40B4-BE49-F238E27FC236}">
                    <a16:creationId xmlns:a16="http://schemas.microsoft.com/office/drawing/2014/main" id="{1F32BA9F-DFFA-4098-9182-F5E56FB10890}"/>
                  </a:ext>
                </a:extLst>
              </p:cNvPr>
              <p:cNvSpPr/>
              <p:nvPr/>
            </p:nvSpPr>
            <p:spPr>
              <a:xfrm>
                <a:off x="0" y="0"/>
                <a:ext cx="2239943" cy="683148"/>
              </a:xfrm>
              <a:prstGeom prst="roundRect">
                <a:avLst>
                  <a:gd name="adj" fmla="val 18580"/>
                </a:avLst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defTabSz="292100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100"/>
              </a:p>
            </p:txBody>
          </p:sp>
          <p:sp>
            <p:nvSpPr>
              <p:cNvPr id="65" name="计算组b">
                <a:extLst>
                  <a:ext uri="{FF2B5EF4-FFF2-40B4-BE49-F238E27FC236}">
                    <a16:creationId xmlns:a16="http://schemas.microsoft.com/office/drawing/2014/main" id="{91A2CB3A-A6BF-40B3-B7E8-997A95F1BB39}"/>
                  </a:ext>
                </a:extLst>
              </p:cNvPr>
              <p:cNvSpPr txBox="1"/>
              <p:nvPr/>
            </p:nvSpPr>
            <p:spPr>
              <a:xfrm>
                <a:off x="515248" y="183591"/>
                <a:ext cx="836456" cy="3159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5400" tIns="25400" rIns="25400" bIns="25400" numCol="1" anchor="ctr">
                <a:spAutoFit/>
              </a:bodyPr>
              <a:lstStyle>
                <a:lvl1pPr defTabSz="584200">
                  <a:defRPr>
                    <a:solidFill>
                      <a:srgbClr val="000000"/>
                    </a:solidFill>
                  </a:defRPr>
                </a:lvl1pPr>
              </a:lstStyle>
              <a:p>
                <a:r>
                  <a:rPr sz="900"/>
                  <a:t>计算组b</a:t>
                </a:r>
              </a:p>
            </p:txBody>
          </p:sp>
        </p:grpSp>
        <p:grpSp>
          <p:nvGrpSpPr>
            <p:cNvPr id="52" name="Group">
              <a:extLst>
                <a:ext uri="{FF2B5EF4-FFF2-40B4-BE49-F238E27FC236}">
                  <a16:creationId xmlns:a16="http://schemas.microsoft.com/office/drawing/2014/main" id="{CE7D017A-6CC7-4A90-89AE-BADD5164A593}"/>
                </a:ext>
              </a:extLst>
            </p:cNvPr>
            <p:cNvGrpSpPr/>
            <p:nvPr/>
          </p:nvGrpSpPr>
          <p:grpSpPr>
            <a:xfrm>
              <a:off x="4591122" y="1893890"/>
              <a:ext cx="2239944" cy="683149"/>
              <a:chOff x="0" y="0"/>
              <a:chExt cx="2239943" cy="683148"/>
            </a:xfrm>
          </p:grpSpPr>
          <p:sp>
            <p:nvSpPr>
              <p:cNvPr id="62" name="Rounded Rectangle">
                <a:extLst>
                  <a:ext uri="{FF2B5EF4-FFF2-40B4-BE49-F238E27FC236}">
                    <a16:creationId xmlns:a16="http://schemas.microsoft.com/office/drawing/2014/main" id="{BE5D309D-DE55-4BD9-9A79-6365AA8175B1}"/>
                  </a:ext>
                </a:extLst>
              </p:cNvPr>
              <p:cNvSpPr/>
              <p:nvPr/>
            </p:nvSpPr>
            <p:spPr>
              <a:xfrm>
                <a:off x="0" y="0"/>
                <a:ext cx="2239943" cy="683148"/>
              </a:xfrm>
              <a:prstGeom prst="roundRect">
                <a:avLst>
                  <a:gd name="adj" fmla="val 18580"/>
                </a:avLst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defTabSz="292100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100"/>
              </a:p>
            </p:txBody>
          </p:sp>
          <p:sp>
            <p:nvSpPr>
              <p:cNvPr id="63" name="计算组c">
                <a:extLst>
                  <a:ext uri="{FF2B5EF4-FFF2-40B4-BE49-F238E27FC236}">
                    <a16:creationId xmlns:a16="http://schemas.microsoft.com/office/drawing/2014/main" id="{39313254-B7C9-4AE7-818E-D0F3CEC91C73}"/>
                  </a:ext>
                </a:extLst>
              </p:cNvPr>
              <p:cNvSpPr txBox="1"/>
              <p:nvPr/>
            </p:nvSpPr>
            <p:spPr>
              <a:xfrm>
                <a:off x="523783" y="183591"/>
                <a:ext cx="813302" cy="3159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5400" tIns="25400" rIns="25400" bIns="25400" numCol="1" anchor="ctr">
                <a:spAutoFit/>
              </a:bodyPr>
              <a:lstStyle>
                <a:lvl1pPr defTabSz="584200">
                  <a:defRPr>
                    <a:solidFill>
                      <a:srgbClr val="000000"/>
                    </a:solidFill>
                  </a:defRPr>
                </a:lvl1pPr>
              </a:lstStyle>
              <a:p>
                <a:r>
                  <a:rPr sz="900"/>
                  <a:t>计算组c</a:t>
                </a:r>
              </a:p>
            </p:txBody>
          </p:sp>
        </p:grpSp>
        <p:grpSp>
          <p:nvGrpSpPr>
            <p:cNvPr id="53" name="Group">
              <a:extLst>
                <a:ext uri="{FF2B5EF4-FFF2-40B4-BE49-F238E27FC236}">
                  <a16:creationId xmlns:a16="http://schemas.microsoft.com/office/drawing/2014/main" id="{6BB3E156-4D15-46EE-ADD9-B5A86DDF7538}"/>
                </a:ext>
              </a:extLst>
            </p:cNvPr>
            <p:cNvGrpSpPr/>
            <p:nvPr/>
          </p:nvGrpSpPr>
          <p:grpSpPr>
            <a:xfrm>
              <a:off x="8374055" y="1015251"/>
              <a:ext cx="2239945" cy="683149"/>
              <a:chOff x="0" y="0"/>
              <a:chExt cx="2239943" cy="683148"/>
            </a:xfrm>
          </p:grpSpPr>
          <p:sp>
            <p:nvSpPr>
              <p:cNvPr id="60" name="Rounded Rectangle">
                <a:extLst>
                  <a:ext uri="{FF2B5EF4-FFF2-40B4-BE49-F238E27FC236}">
                    <a16:creationId xmlns:a16="http://schemas.microsoft.com/office/drawing/2014/main" id="{0CD07932-DF4E-4ABC-BF6A-DDF3814012C7}"/>
                  </a:ext>
                </a:extLst>
              </p:cNvPr>
              <p:cNvSpPr/>
              <p:nvPr/>
            </p:nvSpPr>
            <p:spPr>
              <a:xfrm>
                <a:off x="0" y="0"/>
                <a:ext cx="2239943" cy="683148"/>
              </a:xfrm>
              <a:prstGeom prst="roundRect">
                <a:avLst>
                  <a:gd name="adj" fmla="val 18580"/>
                </a:avLst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defTabSz="292100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100"/>
              </a:p>
            </p:txBody>
          </p:sp>
          <p:sp>
            <p:nvSpPr>
              <p:cNvPr id="61" name="计算组d">
                <a:extLst>
                  <a:ext uri="{FF2B5EF4-FFF2-40B4-BE49-F238E27FC236}">
                    <a16:creationId xmlns:a16="http://schemas.microsoft.com/office/drawing/2014/main" id="{69EEADEA-DEE5-43E3-9B16-9B9409BA4A92}"/>
                  </a:ext>
                </a:extLst>
              </p:cNvPr>
              <p:cNvSpPr txBox="1"/>
              <p:nvPr/>
            </p:nvSpPr>
            <p:spPr>
              <a:xfrm>
                <a:off x="515247" y="183591"/>
                <a:ext cx="836455" cy="3159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5400" tIns="25400" rIns="25400" bIns="25400" numCol="1" anchor="ctr">
                <a:spAutoFit/>
              </a:bodyPr>
              <a:lstStyle>
                <a:lvl1pPr defTabSz="584200">
                  <a:defRPr>
                    <a:solidFill>
                      <a:srgbClr val="000000"/>
                    </a:solidFill>
                  </a:defRPr>
                </a:lvl1pPr>
              </a:lstStyle>
              <a:p>
                <a:r>
                  <a:rPr sz="900"/>
                  <a:t>计算组d</a:t>
                </a:r>
              </a:p>
            </p:txBody>
          </p:sp>
        </p:grpSp>
        <p:grpSp>
          <p:nvGrpSpPr>
            <p:cNvPr id="54" name="Group">
              <a:extLst>
                <a:ext uri="{FF2B5EF4-FFF2-40B4-BE49-F238E27FC236}">
                  <a16:creationId xmlns:a16="http://schemas.microsoft.com/office/drawing/2014/main" id="{30ECE137-A8D8-4A67-A63A-C0CB7AAC8E7B}"/>
                </a:ext>
              </a:extLst>
            </p:cNvPr>
            <p:cNvGrpSpPr/>
            <p:nvPr/>
          </p:nvGrpSpPr>
          <p:grpSpPr>
            <a:xfrm>
              <a:off x="8374055" y="1817690"/>
              <a:ext cx="2239945" cy="683149"/>
              <a:chOff x="0" y="0"/>
              <a:chExt cx="2239943" cy="683148"/>
            </a:xfrm>
          </p:grpSpPr>
          <p:sp>
            <p:nvSpPr>
              <p:cNvPr id="58" name="Rounded Rectangle">
                <a:extLst>
                  <a:ext uri="{FF2B5EF4-FFF2-40B4-BE49-F238E27FC236}">
                    <a16:creationId xmlns:a16="http://schemas.microsoft.com/office/drawing/2014/main" id="{0A965943-5C15-45EA-BDFC-D01822608799}"/>
                  </a:ext>
                </a:extLst>
              </p:cNvPr>
              <p:cNvSpPr/>
              <p:nvPr/>
            </p:nvSpPr>
            <p:spPr>
              <a:xfrm>
                <a:off x="0" y="0"/>
                <a:ext cx="2239943" cy="683148"/>
              </a:xfrm>
              <a:prstGeom prst="roundRect">
                <a:avLst>
                  <a:gd name="adj" fmla="val 18580"/>
                </a:avLst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defTabSz="292100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100"/>
              </a:p>
            </p:txBody>
          </p:sp>
          <p:sp>
            <p:nvSpPr>
              <p:cNvPr id="59" name="计算组e">
                <a:extLst>
                  <a:ext uri="{FF2B5EF4-FFF2-40B4-BE49-F238E27FC236}">
                    <a16:creationId xmlns:a16="http://schemas.microsoft.com/office/drawing/2014/main" id="{684A7AB6-037F-426F-AE2C-629B3686340E}"/>
                  </a:ext>
                </a:extLst>
              </p:cNvPr>
              <p:cNvSpPr txBox="1"/>
              <p:nvPr/>
            </p:nvSpPr>
            <p:spPr>
              <a:xfrm>
                <a:off x="523782" y="183591"/>
                <a:ext cx="824878" cy="3159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5400" tIns="25400" rIns="25400" bIns="25400" numCol="1" anchor="ctr">
                <a:spAutoFit/>
              </a:bodyPr>
              <a:lstStyle>
                <a:lvl1pPr defTabSz="584200">
                  <a:defRPr>
                    <a:solidFill>
                      <a:srgbClr val="000000"/>
                    </a:solidFill>
                  </a:defRPr>
                </a:lvl1pPr>
              </a:lstStyle>
              <a:p>
                <a:r>
                  <a:rPr sz="900"/>
                  <a:t>计算组e</a:t>
                </a:r>
              </a:p>
            </p:txBody>
          </p:sp>
        </p:grpSp>
        <p:grpSp>
          <p:nvGrpSpPr>
            <p:cNvPr id="55" name="Group">
              <a:extLst>
                <a:ext uri="{FF2B5EF4-FFF2-40B4-BE49-F238E27FC236}">
                  <a16:creationId xmlns:a16="http://schemas.microsoft.com/office/drawing/2014/main" id="{DA2726AF-48B7-4290-B66B-13A299CDF4C8}"/>
                </a:ext>
              </a:extLst>
            </p:cNvPr>
            <p:cNvGrpSpPr/>
            <p:nvPr/>
          </p:nvGrpSpPr>
          <p:grpSpPr>
            <a:xfrm>
              <a:off x="8386755" y="2648156"/>
              <a:ext cx="2239945" cy="683149"/>
              <a:chOff x="0" y="0"/>
              <a:chExt cx="2239943" cy="683148"/>
            </a:xfrm>
          </p:grpSpPr>
          <p:sp>
            <p:nvSpPr>
              <p:cNvPr id="56" name="Rounded Rectangle">
                <a:extLst>
                  <a:ext uri="{FF2B5EF4-FFF2-40B4-BE49-F238E27FC236}">
                    <a16:creationId xmlns:a16="http://schemas.microsoft.com/office/drawing/2014/main" id="{31F2C9DA-7AFE-4AE5-812D-AD2BBAF465AF}"/>
                  </a:ext>
                </a:extLst>
              </p:cNvPr>
              <p:cNvSpPr/>
              <p:nvPr/>
            </p:nvSpPr>
            <p:spPr>
              <a:xfrm>
                <a:off x="0" y="0"/>
                <a:ext cx="2239943" cy="683148"/>
              </a:xfrm>
              <a:prstGeom prst="roundRect">
                <a:avLst>
                  <a:gd name="adj" fmla="val 18580"/>
                </a:avLst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defTabSz="292100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100"/>
              </a:p>
            </p:txBody>
          </p:sp>
          <p:sp>
            <p:nvSpPr>
              <p:cNvPr id="57" name="计算组f">
                <a:extLst>
                  <a:ext uri="{FF2B5EF4-FFF2-40B4-BE49-F238E27FC236}">
                    <a16:creationId xmlns:a16="http://schemas.microsoft.com/office/drawing/2014/main" id="{6DFBD097-42FA-40BA-95C6-2D5F7C5DFE6D}"/>
                  </a:ext>
                </a:extLst>
              </p:cNvPr>
              <p:cNvSpPr txBox="1"/>
              <p:nvPr/>
            </p:nvSpPr>
            <p:spPr>
              <a:xfrm>
                <a:off x="560511" y="183591"/>
                <a:ext cx="778569" cy="3159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5400" tIns="25400" rIns="25400" bIns="25400" numCol="1" anchor="ctr">
                <a:spAutoFit/>
              </a:bodyPr>
              <a:lstStyle>
                <a:lvl1pPr defTabSz="584200">
                  <a:defRPr>
                    <a:solidFill>
                      <a:srgbClr val="000000"/>
                    </a:solidFill>
                  </a:defRPr>
                </a:lvl1pPr>
              </a:lstStyle>
              <a:p>
                <a:r>
                  <a:rPr sz="900"/>
                  <a:t>计算组f</a:t>
                </a:r>
              </a:p>
            </p:txBody>
          </p:sp>
        </p:grpSp>
      </p:grpSp>
      <p:sp>
        <p:nvSpPr>
          <p:cNvPr id="68" name="开源的云原生数据仓库（存储计算分离架构）…">
            <a:extLst>
              <a:ext uri="{FF2B5EF4-FFF2-40B4-BE49-F238E27FC236}">
                <a16:creationId xmlns:a16="http://schemas.microsoft.com/office/drawing/2014/main" id="{BD78C097-9A21-48CB-8B75-5B6FD94ED5E3}"/>
              </a:ext>
            </a:extLst>
          </p:cNvPr>
          <p:cNvSpPr txBox="1">
            <a:spLocks/>
          </p:cNvSpPr>
          <p:nvPr/>
        </p:nvSpPr>
        <p:spPr>
          <a:xfrm>
            <a:off x="787830" y="1600202"/>
            <a:ext cx="10972800" cy="662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810000" marR="0" indent="-6350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445000" marR="0" indent="-6350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5080000" marR="0" indent="-6350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715000" marR="0" indent="-6350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198438" indent="-198438">
              <a:lnSpc>
                <a:spcPct val="120000"/>
              </a:lnSpc>
              <a:spcBef>
                <a:spcPts val="500"/>
              </a:spcBef>
              <a:buSzPct val="125000"/>
              <a:buFontTx/>
              <a:buChar char="•"/>
              <a:defRPr sz="4600" b="0"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lang="zh-CN" altLang="en-US" sz="2300" b="0" dirty="0">
                <a:latin typeface="PingFang SC Regular"/>
                <a:ea typeface="PingFang SC Regular"/>
                <a:cs typeface="PingFang SC Regular"/>
                <a:sym typeface="PingFang SC Regular"/>
              </a:rPr>
              <a:t> </a:t>
            </a:r>
            <a:r>
              <a:rPr lang="en-US" altLang="zh-CN" sz="2300" b="0" dirty="0" err="1">
                <a:latin typeface="PingFang SC Regular"/>
                <a:ea typeface="PingFang SC Regular"/>
                <a:cs typeface="PingFang SC Regular"/>
                <a:sym typeface="PingFang SC Regular"/>
              </a:rPr>
              <a:t>ByConity</a:t>
            </a:r>
            <a:r>
              <a:rPr lang="zh-CN" altLang="en-US" sz="2300" b="0" dirty="0">
                <a:latin typeface="PingFang SC Regular"/>
                <a:ea typeface="PingFang SC Regular"/>
                <a:cs typeface="PingFang SC Regular"/>
                <a:sym typeface="PingFang SC Regular"/>
              </a:rPr>
              <a:t>是开源的基于存储计算分离架构的云原生数据仓库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ByConity 是什么"/>
          <p:cNvSpPr txBox="1"/>
          <p:nvPr/>
        </p:nvSpPr>
        <p:spPr>
          <a:xfrm>
            <a:off x="809297" y="330710"/>
            <a:ext cx="4321696" cy="436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825500">
              <a:defRPr sz="5000" b="1"/>
            </a:lvl1pPr>
          </a:lstStyle>
          <a:p>
            <a:r>
              <a:rPr sz="2500" dirty="0" err="1"/>
              <a:t>ByConity</a:t>
            </a:r>
            <a:r>
              <a:rPr sz="2500" dirty="0"/>
              <a:t> </a:t>
            </a:r>
            <a:r>
              <a:rPr lang="zh-CN" altLang="en-US" sz="2500" dirty="0"/>
              <a:t>技术架构和主要组件</a:t>
            </a:r>
            <a:endParaRPr sz="2500" dirty="0"/>
          </a:p>
        </p:txBody>
      </p:sp>
      <p:sp>
        <p:nvSpPr>
          <p:cNvPr id="5" name="Cloud Service…">
            <a:extLst>
              <a:ext uri="{FF2B5EF4-FFF2-40B4-BE49-F238E27FC236}">
                <a16:creationId xmlns:a16="http://schemas.microsoft.com/office/drawing/2014/main" id="{E69D13D9-1237-4991-AC55-5D7C2EBC5617}"/>
              </a:ext>
            </a:extLst>
          </p:cNvPr>
          <p:cNvSpPr txBox="1"/>
          <p:nvPr/>
        </p:nvSpPr>
        <p:spPr>
          <a:xfrm>
            <a:off x="7223976" y="1058700"/>
            <a:ext cx="4213631" cy="5484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Autofit/>
          </a:bodyPr>
          <a:lstStyle/>
          <a:p>
            <a:pPr marL="223375" indent="-223375" defTabSz="371475">
              <a:spcBef>
                <a:spcPts val="200"/>
              </a:spcBef>
              <a:buSzPct val="125000"/>
              <a:buChar char="•"/>
              <a:defRPr sz="2880">
                <a:solidFill>
                  <a:srgbClr val="000000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pPr>
            <a:r>
              <a:rPr lang="zh-CN" altLang="en-US" sz="2000" b="1" dirty="0"/>
              <a:t>服务层</a:t>
            </a:r>
            <a:r>
              <a:rPr lang="en-US" altLang="zh-CN" sz="2000" b="1" dirty="0"/>
              <a:t>--</a:t>
            </a:r>
            <a:r>
              <a:rPr sz="2000" b="1" dirty="0"/>
              <a:t>Cloud Service</a:t>
            </a:r>
          </a:p>
          <a:p>
            <a:pPr marL="445770" lvl="1" indent="-171450" defTabSz="371475">
              <a:spcBef>
                <a:spcPts val="200"/>
              </a:spcBef>
              <a:buSzPct val="40000"/>
              <a:buBlip>
                <a:blip r:embed="rId2"/>
              </a:buBlip>
              <a:defRPr sz="2880">
                <a:solidFill>
                  <a:srgbClr val="000000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pPr>
            <a:r>
              <a:rPr sz="1600" dirty="0"/>
              <a:t>Server</a:t>
            </a:r>
            <a:r>
              <a:rPr lang="zh-CN" altLang="en-US" sz="1600" dirty="0"/>
              <a:t>：</a:t>
            </a:r>
            <a:endParaRPr lang="en-US" altLang="zh-CN" sz="1600" dirty="0"/>
          </a:p>
          <a:p>
            <a:pPr marL="902970" lvl="2" indent="-171450" defTabSz="371475">
              <a:spcBef>
                <a:spcPts val="200"/>
              </a:spcBef>
              <a:buSzPct val="40000"/>
              <a:buBlip>
                <a:blip r:embed="rId2"/>
              </a:buBlip>
              <a:defRPr sz="2880">
                <a:solidFill>
                  <a:srgbClr val="000000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pPr>
            <a:r>
              <a:rPr sz="1600" dirty="0" err="1"/>
              <a:t>元数据管理，SQL解析，执行计划生成，执行调度和下发，一些场景做Final</a:t>
            </a:r>
            <a:r>
              <a:rPr sz="1600" dirty="0"/>
              <a:t> Agg</a:t>
            </a:r>
          </a:p>
          <a:p>
            <a:pPr marL="445770" lvl="1" indent="-171450" defTabSz="371475">
              <a:spcBef>
                <a:spcPts val="200"/>
              </a:spcBef>
              <a:buSzPct val="40000"/>
              <a:buBlip>
                <a:blip r:embed="rId2"/>
              </a:buBlip>
              <a:defRPr sz="2880">
                <a:solidFill>
                  <a:srgbClr val="000000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pPr>
            <a:r>
              <a:rPr sz="1600" dirty="0"/>
              <a:t>TSO</a:t>
            </a:r>
            <a:r>
              <a:rPr lang="zh-CN" altLang="en-US" sz="1600" dirty="0"/>
              <a:t>：</a:t>
            </a:r>
            <a:endParaRPr lang="en-US" altLang="zh-CN" sz="1600" dirty="0"/>
          </a:p>
          <a:p>
            <a:pPr marL="902970" lvl="2" indent="-171450" defTabSz="371475">
              <a:spcBef>
                <a:spcPts val="200"/>
              </a:spcBef>
              <a:buSzPct val="40000"/>
              <a:buBlip>
                <a:blip r:embed="rId2"/>
              </a:buBlip>
              <a:defRPr sz="2880">
                <a:solidFill>
                  <a:srgbClr val="000000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pPr>
            <a:r>
              <a:rPr sz="1600" dirty="0" err="1"/>
              <a:t>生成全局唯一单调递增的时间戳</a:t>
            </a:r>
            <a:endParaRPr sz="1600" dirty="0"/>
          </a:p>
          <a:p>
            <a:pPr marL="445770" lvl="1" indent="-171450" defTabSz="371475">
              <a:spcBef>
                <a:spcPts val="200"/>
              </a:spcBef>
              <a:buSzPct val="40000"/>
              <a:buBlip>
                <a:blip r:embed="rId2"/>
              </a:buBlip>
              <a:defRPr sz="2880">
                <a:solidFill>
                  <a:srgbClr val="000000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pPr>
            <a:r>
              <a:rPr sz="1600" dirty="0"/>
              <a:t>Daemon Manager</a:t>
            </a:r>
            <a:endParaRPr lang="en-US" sz="1600" dirty="0"/>
          </a:p>
          <a:p>
            <a:pPr marL="902970" lvl="2" indent="-171450" defTabSz="371475">
              <a:spcBef>
                <a:spcPts val="200"/>
              </a:spcBef>
              <a:buSzPct val="40000"/>
              <a:buBlip>
                <a:blip r:embed="rId2"/>
              </a:buBlip>
              <a:defRPr sz="2880">
                <a:solidFill>
                  <a:srgbClr val="000000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pPr>
            <a:r>
              <a:rPr sz="1600" dirty="0" err="1"/>
              <a:t>调度和管理任务</a:t>
            </a:r>
            <a:endParaRPr sz="1600" dirty="0"/>
          </a:p>
          <a:p>
            <a:pPr marL="445770" lvl="1" indent="-171450" defTabSz="371475">
              <a:spcBef>
                <a:spcPts val="200"/>
              </a:spcBef>
              <a:buSzPct val="40000"/>
              <a:buBlip>
                <a:blip r:embed="rId2"/>
              </a:buBlip>
              <a:defRPr sz="2880">
                <a:solidFill>
                  <a:srgbClr val="000000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pPr>
            <a:r>
              <a:rPr sz="1600" dirty="0"/>
              <a:t>Resource Manager</a:t>
            </a:r>
            <a:endParaRPr lang="en-US" sz="1600" dirty="0"/>
          </a:p>
          <a:p>
            <a:pPr marL="902970" lvl="2" indent="-171450" defTabSz="371475">
              <a:spcBef>
                <a:spcPts val="200"/>
              </a:spcBef>
              <a:buSzPct val="40000"/>
              <a:buBlip>
                <a:blip r:embed="rId2"/>
              </a:buBlip>
              <a:defRPr sz="2880">
                <a:solidFill>
                  <a:srgbClr val="000000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pPr>
            <a:r>
              <a:rPr sz="1600" dirty="0" err="1"/>
              <a:t>Worker的服务发现</a:t>
            </a:r>
            <a:endParaRPr sz="1600" dirty="0"/>
          </a:p>
          <a:p>
            <a:pPr marL="445770" lvl="1" indent="-171450" defTabSz="371475">
              <a:spcBef>
                <a:spcPts val="200"/>
              </a:spcBef>
              <a:buSzPct val="40000"/>
              <a:buBlip>
                <a:blip r:embed="rId2"/>
              </a:buBlip>
              <a:defRPr sz="2880">
                <a:solidFill>
                  <a:srgbClr val="000000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pPr>
            <a:r>
              <a:rPr sz="1600" dirty="0" err="1"/>
              <a:t>元数据存储</a:t>
            </a:r>
            <a:r>
              <a:rPr sz="1600" dirty="0"/>
              <a:t> (FDB）</a:t>
            </a:r>
          </a:p>
          <a:p>
            <a:pPr marL="223375" indent="-223375" defTabSz="371475">
              <a:spcBef>
                <a:spcPts val="200"/>
              </a:spcBef>
              <a:buSzPct val="125000"/>
              <a:buChar char="•"/>
              <a:defRPr sz="2880">
                <a:solidFill>
                  <a:srgbClr val="000000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pPr>
            <a:r>
              <a:rPr lang="zh-CN" altLang="en-US" sz="2000" b="1" dirty="0"/>
              <a:t>计算组</a:t>
            </a:r>
            <a:r>
              <a:rPr lang="en-US" altLang="zh-CN" sz="2000" b="1" dirty="0"/>
              <a:t>--</a:t>
            </a:r>
            <a:r>
              <a:rPr sz="2000" b="1" dirty="0"/>
              <a:t>Virtual Warehouse</a:t>
            </a:r>
            <a:endParaRPr lang="en-US" sz="2000" dirty="0"/>
          </a:p>
          <a:p>
            <a:pPr marL="445770" lvl="1" indent="-171450" defTabSz="371475">
              <a:spcBef>
                <a:spcPts val="200"/>
              </a:spcBef>
              <a:buSzPct val="40000"/>
              <a:buBlip>
                <a:blip r:embed="rId2"/>
              </a:buBlip>
              <a:defRPr sz="2880">
                <a:solidFill>
                  <a:srgbClr val="000000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pPr>
            <a:r>
              <a:rPr lang="en-US" altLang="zh-CN" sz="1600" dirty="0">
                <a:solidFill>
                  <a:srgbClr val="000000"/>
                </a:solidFill>
                <a:latin typeface="PingFang SC Regular"/>
              </a:rPr>
              <a:t>Worker</a:t>
            </a:r>
            <a:r>
              <a:rPr lang="zh-CN" altLang="en-US" sz="1600" dirty="0">
                <a:solidFill>
                  <a:srgbClr val="000000"/>
                </a:solidFill>
                <a:latin typeface="PingFang SC Regular"/>
              </a:rPr>
              <a:t>：</a:t>
            </a:r>
            <a:r>
              <a:rPr lang="en-US" altLang="zh-CN" sz="1600" dirty="0"/>
              <a:t>SQL</a:t>
            </a:r>
            <a:r>
              <a:rPr lang="zh-CN" altLang="en-US" sz="1600" dirty="0"/>
              <a:t>的计算和执行，后台任务的执行</a:t>
            </a:r>
            <a:endParaRPr lang="en-US" altLang="zh-CN" sz="1600" dirty="0"/>
          </a:p>
          <a:p>
            <a:pPr marL="445770" lvl="1" indent="-171450" defTabSz="371475">
              <a:spcBef>
                <a:spcPts val="200"/>
              </a:spcBef>
              <a:buSzPct val="40000"/>
              <a:buBlip>
                <a:blip r:embed="rId2"/>
              </a:buBlip>
              <a:defRPr sz="2880">
                <a:solidFill>
                  <a:srgbClr val="000000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pPr>
            <a:r>
              <a:rPr lang="en-US" altLang="zh-CN" sz="1600" dirty="0"/>
              <a:t>Disk Cache</a:t>
            </a:r>
            <a:r>
              <a:rPr lang="zh-CN" altLang="en-US" sz="1600" dirty="0"/>
              <a:t>：远端文件的本地缓存</a:t>
            </a:r>
            <a:endParaRPr sz="1600" dirty="0"/>
          </a:p>
          <a:p>
            <a:pPr marL="223375" indent="-223375" defTabSz="371475">
              <a:spcBef>
                <a:spcPts val="200"/>
              </a:spcBef>
              <a:buSzPct val="125000"/>
              <a:buChar char="•"/>
              <a:defRPr sz="2880">
                <a:solidFill>
                  <a:srgbClr val="000000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pPr>
            <a:r>
              <a:rPr sz="2000" b="1" dirty="0"/>
              <a:t>云</a:t>
            </a:r>
            <a:r>
              <a:rPr lang="zh-CN" altLang="en-US" sz="2000" b="1" dirty="0"/>
              <a:t>存储</a:t>
            </a:r>
            <a:r>
              <a:rPr lang="en-US" altLang="zh-CN" sz="2000" b="1" dirty="0"/>
              <a:t>--Cloud Storage</a:t>
            </a:r>
            <a:r>
              <a:rPr sz="2000" dirty="0"/>
              <a:t> </a:t>
            </a:r>
            <a:endParaRPr lang="en-US" sz="2000" dirty="0"/>
          </a:p>
          <a:p>
            <a:pPr marL="445770" lvl="1" indent="-171450" defTabSz="371475">
              <a:spcBef>
                <a:spcPts val="200"/>
              </a:spcBef>
              <a:buSzPct val="40000"/>
              <a:buBlip>
                <a:blip r:embed="rId2"/>
              </a:buBlip>
              <a:defRPr sz="2880">
                <a:solidFill>
                  <a:srgbClr val="000000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pPr>
            <a:r>
              <a:rPr lang="zh-CN" altLang="en-US" sz="1400" dirty="0"/>
              <a:t>支持</a:t>
            </a:r>
            <a:r>
              <a:rPr sz="1400" dirty="0"/>
              <a:t>HDFS/S3/…</a:t>
            </a:r>
          </a:p>
        </p:txBody>
      </p:sp>
      <p:pic>
        <p:nvPicPr>
          <p:cNvPr id="6" name="图像" descr="图像">
            <a:extLst>
              <a:ext uri="{FF2B5EF4-FFF2-40B4-BE49-F238E27FC236}">
                <a16:creationId xmlns:a16="http://schemas.microsoft.com/office/drawing/2014/main" id="{5106D346-C6C4-4C79-85FF-667C8C33F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77" y="1208719"/>
            <a:ext cx="6663677" cy="491099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1793882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ByConity 是什么"/>
          <p:cNvSpPr txBox="1"/>
          <p:nvPr/>
        </p:nvSpPr>
        <p:spPr>
          <a:xfrm>
            <a:off x="809297" y="330710"/>
            <a:ext cx="3359894" cy="436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825500">
              <a:defRPr sz="5000" b="1"/>
            </a:lvl1pPr>
          </a:lstStyle>
          <a:p>
            <a:r>
              <a:rPr sz="2500" dirty="0" err="1"/>
              <a:t>ByConity</a:t>
            </a:r>
            <a:r>
              <a:rPr sz="2500" dirty="0"/>
              <a:t> </a:t>
            </a:r>
            <a:r>
              <a:rPr lang="zh-CN" altLang="en-US" sz="2500" dirty="0"/>
              <a:t>组件交互原理</a:t>
            </a:r>
            <a:endParaRPr sz="2500" dirty="0"/>
          </a:p>
        </p:txBody>
      </p:sp>
      <p:grpSp>
        <p:nvGrpSpPr>
          <p:cNvPr id="4" name="Group">
            <a:extLst>
              <a:ext uri="{FF2B5EF4-FFF2-40B4-BE49-F238E27FC236}">
                <a16:creationId xmlns:a16="http://schemas.microsoft.com/office/drawing/2014/main" id="{0C7240D2-5029-409B-AD06-35F14AD6503A}"/>
              </a:ext>
            </a:extLst>
          </p:cNvPr>
          <p:cNvGrpSpPr/>
          <p:nvPr/>
        </p:nvGrpSpPr>
        <p:grpSpPr>
          <a:xfrm>
            <a:off x="2910750" y="680051"/>
            <a:ext cx="6481224" cy="6007470"/>
            <a:chOff x="0" y="-20359"/>
            <a:chExt cx="13600023" cy="12882715"/>
          </a:xfrm>
        </p:grpSpPr>
        <p:sp>
          <p:nvSpPr>
            <p:cNvPr id="5" name="Rounded Rectangle">
              <a:extLst>
                <a:ext uri="{FF2B5EF4-FFF2-40B4-BE49-F238E27FC236}">
                  <a16:creationId xmlns:a16="http://schemas.microsoft.com/office/drawing/2014/main" id="{14DA1275-CF58-44CD-9E00-2F643A5B3CDE}"/>
                </a:ext>
              </a:extLst>
            </p:cNvPr>
            <p:cNvSpPr/>
            <p:nvPr/>
          </p:nvSpPr>
          <p:spPr>
            <a:xfrm>
              <a:off x="3004840" y="416608"/>
              <a:ext cx="7245221" cy="2307554"/>
            </a:xfrm>
            <a:prstGeom prst="roundRect">
              <a:avLst>
                <a:gd name="adj" fmla="val 19895"/>
              </a:avLst>
            </a:prstGeom>
            <a:solidFill>
              <a:srgbClr val="E1F9F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sp>
          <p:nvSpPr>
            <p:cNvPr id="6" name="Rounded Rectangle">
              <a:extLst>
                <a:ext uri="{FF2B5EF4-FFF2-40B4-BE49-F238E27FC236}">
                  <a16:creationId xmlns:a16="http://schemas.microsoft.com/office/drawing/2014/main" id="{91839852-8460-4A4F-AB2E-04AA5E1ED326}"/>
                </a:ext>
              </a:extLst>
            </p:cNvPr>
            <p:cNvSpPr/>
            <p:nvPr/>
          </p:nvSpPr>
          <p:spPr>
            <a:xfrm>
              <a:off x="2589558" y="790564"/>
              <a:ext cx="7245221" cy="2491183"/>
            </a:xfrm>
            <a:prstGeom prst="roundRect">
              <a:avLst>
                <a:gd name="adj" fmla="val 18429"/>
              </a:avLst>
            </a:prstGeom>
            <a:solidFill>
              <a:srgbClr val="E1F9F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sp>
          <p:nvSpPr>
            <p:cNvPr id="7" name="Rounded Rectangle">
              <a:extLst>
                <a:ext uri="{FF2B5EF4-FFF2-40B4-BE49-F238E27FC236}">
                  <a16:creationId xmlns:a16="http://schemas.microsoft.com/office/drawing/2014/main" id="{4ABCA999-8D92-418B-B365-22323E32AE63}"/>
                </a:ext>
              </a:extLst>
            </p:cNvPr>
            <p:cNvSpPr/>
            <p:nvPr/>
          </p:nvSpPr>
          <p:spPr>
            <a:xfrm>
              <a:off x="2189581" y="1157721"/>
              <a:ext cx="7245220" cy="2620714"/>
            </a:xfrm>
            <a:prstGeom prst="roundRect">
              <a:avLst>
                <a:gd name="adj" fmla="val 17518"/>
              </a:avLst>
            </a:prstGeom>
            <a:solidFill>
              <a:srgbClr val="E1F9F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sp>
          <p:nvSpPr>
            <p:cNvPr id="8" name="Rounded Rectangle">
              <a:extLst>
                <a:ext uri="{FF2B5EF4-FFF2-40B4-BE49-F238E27FC236}">
                  <a16:creationId xmlns:a16="http://schemas.microsoft.com/office/drawing/2014/main" id="{FD636F7B-7877-49E6-B556-3DA1A048F34F}"/>
                </a:ext>
              </a:extLst>
            </p:cNvPr>
            <p:cNvSpPr/>
            <p:nvPr/>
          </p:nvSpPr>
          <p:spPr>
            <a:xfrm>
              <a:off x="3639839" y="2608573"/>
              <a:ext cx="2379154" cy="1043050"/>
            </a:xfrm>
            <a:prstGeom prst="roundRect">
              <a:avLst>
                <a:gd name="adj" fmla="val 21985"/>
              </a:avLst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sp>
          <p:nvSpPr>
            <p:cNvPr id="9" name="Query analyzer…">
              <a:extLst>
                <a:ext uri="{FF2B5EF4-FFF2-40B4-BE49-F238E27FC236}">
                  <a16:creationId xmlns:a16="http://schemas.microsoft.com/office/drawing/2014/main" id="{F0D6E6C5-2677-4543-A8EC-236E3A787096}"/>
                </a:ext>
              </a:extLst>
            </p:cNvPr>
            <p:cNvSpPr txBox="1"/>
            <p:nvPr/>
          </p:nvSpPr>
          <p:spPr>
            <a:xfrm>
              <a:off x="3756368" y="2778094"/>
              <a:ext cx="1675120" cy="7040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/>
            <a:p>
              <a:r>
                <a:rPr sz="900"/>
                <a:t>Query analyzer</a:t>
              </a:r>
            </a:p>
            <a:p>
              <a:r>
                <a:rPr sz="900"/>
                <a:t>and optimizer</a:t>
              </a:r>
            </a:p>
          </p:txBody>
        </p:sp>
        <p:sp>
          <p:nvSpPr>
            <p:cNvPr id="10" name="Rounded Rectangle">
              <a:extLst>
                <a:ext uri="{FF2B5EF4-FFF2-40B4-BE49-F238E27FC236}">
                  <a16:creationId xmlns:a16="http://schemas.microsoft.com/office/drawing/2014/main" id="{AE8CADA5-72B4-40CA-B30F-51DED16073D8}"/>
                </a:ext>
              </a:extLst>
            </p:cNvPr>
            <p:cNvSpPr/>
            <p:nvPr/>
          </p:nvSpPr>
          <p:spPr>
            <a:xfrm>
              <a:off x="6692179" y="2608573"/>
              <a:ext cx="2379153" cy="1043050"/>
            </a:xfrm>
            <a:prstGeom prst="roundRect">
              <a:avLst>
                <a:gd name="adj" fmla="val 21985"/>
              </a:avLst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sp>
          <p:nvSpPr>
            <p:cNvPr id="11" name="Plan scheduler">
              <a:extLst>
                <a:ext uri="{FF2B5EF4-FFF2-40B4-BE49-F238E27FC236}">
                  <a16:creationId xmlns:a16="http://schemas.microsoft.com/office/drawing/2014/main" id="{54647B80-3C18-4646-B343-B0A71E7660F5}"/>
                </a:ext>
              </a:extLst>
            </p:cNvPr>
            <p:cNvSpPr txBox="1"/>
            <p:nvPr/>
          </p:nvSpPr>
          <p:spPr>
            <a:xfrm>
              <a:off x="6816937" y="2926595"/>
              <a:ext cx="1617940" cy="4070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/>
            <a:p>
              <a:r>
                <a:rPr sz="900"/>
                <a:t>Plan scheduler</a:t>
              </a:r>
            </a:p>
          </p:txBody>
        </p:sp>
        <p:grpSp>
          <p:nvGrpSpPr>
            <p:cNvPr id="12" name="Group">
              <a:extLst>
                <a:ext uri="{FF2B5EF4-FFF2-40B4-BE49-F238E27FC236}">
                  <a16:creationId xmlns:a16="http://schemas.microsoft.com/office/drawing/2014/main" id="{FEBB9FDC-59E6-4D8F-926B-C26DE100C7C2}"/>
                </a:ext>
              </a:extLst>
            </p:cNvPr>
            <p:cNvGrpSpPr/>
            <p:nvPr/>
          </p:nvGrpSpPr>
          <p:grpSpPr>
            <a:xfrm>
              <a:off x="3639839" y="1280852"/>
              <a:ext cx="2379155" cy="756867"/>
              <a:chOff x="0" y="0"/>
              <a:chExt cx="2379153" cy="756866"/>
            </a:xfrm>
          </p:grpSpPr>
          <p:sp>
            <p:nvSpPr>
              <p:cNvPr id="221" name="Rounded Rectangle">
                <a:extLst>
                  <a:ext uri="{FF2B5EF4-FFF2-40B4-BE49-F238E27FC236}">
                    <a16:creationId xmlns:a16="http://schemas.microsoft.com/office/drawing/2014/main" id="{BCDAC469-EBC1-4582-8A25-BE9577BE4C05}"/>
                  </a:ext>
                </a:extLst>
              </p:cNvPr>
              <p:cNvSpPr/>
              <p:nvPr/>
            </p:nvSpPr>
            <p:spPr>
              <a:xfrm>
                <a:off x="0" y="0"/>
                <a:ext cx="2379153" cy="756866"/>
              </a:xfrm>
              <a:prstGeom prst="roundRect">
                <a:avLst>
                  <a:gd name="adj" fmla="val 30298"/>
                </a:avLst>
              </a:prstGeom>
              <a:solidFill>
                <a:srgbClr val="EFFFEA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defTabSz="41275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222" name="Catalog api">
                <a:extLst>
                  <a:ext uri="{FF2B5EF4-FFF2-40B4-BE49-F238E27FC236}">
                    <a16:creationId xmlns:a16="http://schemas.microsoft.com/office/drawing/2014/main" id="{1CB259BE-B5E8-43D6-8628-2D4EE172E0A0}"/>
                  </a:ext>
                </a:extLst>
              </p:cNvPr>
              <p:cNvSpPr txBox="1"/>
              <p:nvPr/>
            </p:nvSpPr>
            <p:spPr>
              <a:xfrm>
                <a:off x="353508" y="153036"/>
                <a:ext cx="1288296" cy="4070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5400" tIns="25400" rIns="25400" bIns="25400" numCol="1" anchor="ctr">
                <a:spAutoFit/>
              </a:bodyPr>
              <a:lstStyle/>
              <a:p>
                <a:r>
                  <a:rPr sz="900"/>
                  <a:t>Catalog api</a:t>
                </a:r>
              </a:p>
            </p:txBody>
          </p:sp>
        </p:grpSp>
        <p:sp>
          <p:nvSpPr>
            <p:cNvPr id="13" name="Rounded Rectangle">
              <a:extLst>
                <a:ext uri="{FF2B5EF4-FFF2-40B4-BE49-F238E27FC236}">
                  <a16:creationId xmlns:a16="http://schemas.microsoft.com/office/drawing/2014/main" id="{8BC0E587-72FC-46AA-A084-DDA6CAD5D9E6}"/>
                </a:ext>
              </a:extLst>
            </p:cNvPr>
            <p:cNvSpPr/>
            <p:nvPr/>
          </p:nvSpPr>
          <p:spPr>
            <a:xfrm>
              <a:off x="6691358" y="1280852"/>
              <a:ext cx="2353753" cy="756866"/>
            </a:xfrm>
            <a:prstGeom prst="roundRect">
              <a:avLst>
                <a:gd name="adj" fmla="val 30298"/>
              </a:avLst>
            </a:prstGeom>
            <a:solidFill>
              <a:srgbClr val="EFFFE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sp>
          <p:nvSpPr>
            <p:cNvPr id="14" name="Resource api">
              <a:extLst>
                <a:ext uri="{FF2B5EF4-FFF2-40B4-BE49-F238E27FC236}">
                  <a16:creationId xmlns:a16="http://schemas.microsoft.com/office/drawing/2014/main" id="{874844E5-EFEC-4C3C-A7A6-45FE2F9842E9}"/>
                </a:ext>
              </a:extLst>
            </p:cNvPr>
            <p:cNvSpPr txBox="1"/>
            <p:nvPr/>
          </p:nvSpPr>
          <p:spPr>
            <a:xfrm>
              <a:off x="6929865" y="1455780"/>
              <a:ext cx="1439662" cy="4070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/>
            <a:p>
              <a:r>
                <a:rPr sz="900"/>
                <a:t>Resource api</a:t>
              </a:r>
            </a:p>
          </p:txBody>
        </p:sp>
        <p:sp>
          <p:nvSpPr>
            <p:cNvPr id="15" name="Rounded Rectangle">
              <a:extLst>
                <a:ext uri="{FF2B5EF4-FFF2-40B4-BE49-F238E27FC236}">
                  <a16:creationId xmlns:a16="http://schemas.microsoft.com/office/drawing/2014/main" id="{12E2DA98-DB93-4DD3-AFB0-003DBB13C454}"/>
                </a:ext>
              </a:extLst>
            </p:cNvPr>
            <p:cNvSpPr/>
            <p:nvPr/>
          </p:nvSpPr>
          <p:spPr>
            <a:xfrm>
              <a:off x="10748705" y="404977"/>
              <a:ext cx="2760032" cy="657995"/>
            </a:xfrm>
            <a:prstGeom prst="roundRect">
              <a:avLst>
                <a:gd name="adj" fmla="val 50000"/>
              </a:avLst>
            </a:prstGeom>
            <a:solidFill>
              <a:srgbClr val="E9F9F6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sp>
          <p:nvSpPr>
            <p:cNvPr id="16" name="FoundationDB">
              <a:extLst>
                <a:ext uri="{FF2B5EF4-FFF2-40B4-BE49-F238E27FC236}">
                  <a16:creationId xmlns:a16="http://schemas.microsoft.com/office/drawing/2014/main" id="{63905129-E133-475A-B42B-8E0F561CBF31}"/>
                </a:ext>
              </a:extLst>
            </p:cNvPr>
            <p:cNvSpPr txBox="1"/>
            <p:nvPr/>
          </p:nvSpPr>
          <p:spPr>
            <a:xfrm>
              <a:off x="11153499" y="529021"/>
              <a:ext cx="1594392" cy="4070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/>
            <a:p>
              <a:r>
                <a:rPr sz="900"/>
                <a:t>FoundationDB</a:t>
              </a:r>
            </a:p>
          </p:txBody>
        </p:sp>
        <p:sp>
          <p:nvSpPr>
            <p:cNvPr id="17" name="Client">
              <a:extLst>
                <a:ext uri="{FF2B5EF4-FFF2-40B4-BE49-F238E27FC236}">
                  <a16:creationId xmlns:a16="http://schemas.microsoft.com/office/drawing/2014/main" id="{7FAEA1AD-DAFA-4D7C-AF7F-E2652DA93AA7}"/>
                </a:ext>
              </a:extLst>
            </p:cNvPr>
            <p:cNvSpPr txBox="1"/>
            <p:nvPr/>
          </p:nvSpPr>
          <p:spPr>
            <a:xfrm>
              <a:off x="0" y="2113291"/>
              <a:ext cx="703014" cy="4070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/>
            <a:p>
              <a:r>
                <a:rPr sz="900"/>
                <a:t>Client</a:t>
              </a:r>
            </a:p>
          </p:txBody>
        </p:sp>
        <p:sp>
          <p:nvSpPr>
            <p:cNvPr id="18" name="Line">
              <a:extLst>
                <a:ext uri="{FF2B5EF4-FFF2-40B4-BE49-F238E27FC236}">
                  <a16:creationId xmlns:a16="http://schemas.microsoft.com/office/drawing/2014/main" id="{4AE6ED4C-8776-4B4E-8350-70ECBE7310B0}"/>
                </a:ext>
              </a:extLst>
            </p:cNvPr>
            <p:cNvSpPr/>
            <p:nvPr/>
          </p:nvSpPr>
          <p:spPr>
            <a:xfrm flipV="1">
              <a:off x="4740516" y="2088325"/>
              <a:ext cx="1" cy="45694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endParaRPr sz="900"/>
            </a:p>
          </p:txBody>
        </p:sp>
        <p:sp>
          <p:nvSpPr>
            <p:cNvPr id="19" name="Line">
              <a:extLst>
                <a:ext uri="{FF2B5EF4-FFF2-40B4-BE49-F238E27FC236}">
                  <a16:creationId xmlns:a16="http://schemas.microsoft.com/office/drawing/2014/main" id="{14EDCE45-0A3E-4955-82AE-4FE62652533B}"/>
                </a:ext>
              </a:extLst>
            </p:cNvPr>
            <p:cNvSpPr/>
            <p:nvPr/>
          </p:nvSpPr>
          <p:spPr>
            <a:xfrm flipV="1">
              <a:off x="7881756" y="2088325"/>
              <a:ext cx="1" cy="45694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endParaRPr sz="900"/>
            </a:p>
          </p:txBody>
        </p:sp>
        <p:sp>
          <p:nvSpPr>
            <p:cNvPr id="20" name="Line">
              <a:extLst>
                <a:ext uri="{FF2B5EF4-FFF2-40B4-BE49-F238E27FC236}">
                  <a16:creationId xmlns:a16="http://schemas.microsoft.com/office/drawing/2014/main" id="{6057C3CE-C614-46B6-BBC3-1B250AB6E7B9}"/>
                </a:ext>
              </a:extLst>
            </p:cNvPr>
            <p:cNvSpPr/>
            <p:nvPr/>
          </p:nvSpPr>
          <p:spPr>
            <a:xfrm>
              <a:off x="1110878" y="2202391"/>
              <a:ext cx="103290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  <a:tailEnd type="triangle" w="med" len="med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endParaRPr sz="900"/>
            </a:p>
          </p:txBody>
        </p:sp>
        <p:sp>
          <p:nvSpPr>
            <p:cNvPr id="21" name="Connection Line">
              <a:extLst>
                <a:ext uri="{FF2B5EF4-FFF2-40B4-BE49-F238E27FC236}">
                  <a16:creationId xmlns:a16="http://schemas.microsoft.com/office/drawing/2014/main" id="{78117B7C-228E-48FF-B5DB-6346616D1EAC}"/>
                </a:ext>
              </a:extLst>
            </p:cNvPr>
            <p:cNvSpPr/>
            <p:nvPr/>
          </p:nvSpPr>
          <p:spPr>
            <a:xfrm>
              <a:off x="4828540" y="46990"/>
              <a:ext cx="7299960" cy="1220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21600" y="6091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sz="900"/>
            </a:p>
          </p:txBody>
        </p:sp>
        <p:sp>
          <p:nvSpPr>
            <p:cNvPr id="22" name="Rounded Rectangle">
              <a:extLst>
                <a:ext uri="{FF2B5EF4-FFF2-40B4-BE49-F238E27FC236}">
                  <a16:creationId xmlns:a16="http://schemas.microsoft.com/office/drawing/2014/main" id="{43C2174D-21FE-44D2-BFBA-447FB1D78477}"/>
                </a:ext>
              </a:extLst>
            </p:cNvPr>
            <p:cNvSpPr/>
            <p:nvPr/>
          </p:nvSpPr>
          <p:spPr>
            <a:xfrm>
              <a:off x="2915457" y="4367584"/>
              <a:ext cx="3494700" cy="7474597"/>
            </a:xfrm>
            <a:prstGeom prst="roundRect">
              <a:avLst>
                <a:gd name="adj" fmla="val 11611"/>
              </a:avLst>
            </a:prstGeom>
            <a:solidFill>
              <a:srgbClr val="E1F9F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grpSp>
          <p:nvGrpSpPr>
            <p:cNvPr id="23" name="Group">
              <a:extLst>
                <a:ext uri="{FF2B5EF4-FFF2-40B4-BE49-F238E27FC236}">
                  <a16:creationId xmlns:a16="http://schemas.microsoft.com/office/drawing/2014/main" id="{29BD70F7-55AE-426F-9B94-35D24BBCC63E}"/>
                </a:ext>
              </a:extLst>
            </p:cNvPr>
            <p:cNvGrpSpPr/>
            <p:nvPr/>
          </p:nvGrpSpPr>
          <p:grpSpPr>
            <a:xfrm>
              <a:off x="3381654" y="6168323"/>
              <a:ext cx="2631419" cy="2307555"/>
              <a:chOff x="0" y="0"/>
              <a:chExt cx="2631418" cy="2307554"/>
            </a:xfrm>
          </p:grpSpPr>
          <p:grpSp>
            <p:nvGrpSpPr>
              <p:cNvPr id="212" name="Group">
                <a:extLst>
                  <a:ext uri="{FF2B5EF4-FFF2-40B4-BE49-F238E27FC236}">
                    <a16:creationId xmlns:a16="http://schemas.microsoft.com/office/drawing/2014/main" id="{22C3794C-3A63-4C96-A94D-94822FEB1BEA}"/>
                  </a:ext>
                </a:extLst>
              </p:cNvPr>
              <p:cNvGrpSpPr/>
              <p:nvPr/>
            </p:nvGrpSpPr>
            <p:grpSpPr>
              <a:xfrm>
                <a:off x="0" y="0"/>
                <a:ext cx="2631418" cy="2307554"/>
                <a:chOff x="0" y="0"/>
                <a:chExt cx="2631417" cy="2307553"/>
              </a:xfrm>
            </p:grpSpPr>
            <p:sp>
              <p:nvSpPr>
                <p:cNvPr id="214" name="Rounded Rectangle">
                  <a:extLst>
                    <a:ext uri="{FF2B5EF4-FFF2-40B4-BE49-F238E27FC236}">
                      <a16:creationId xmlns:a16="http://schemas.microsoft.com/office/drawing/2014/main" id="{4BB3C329-3CE5-4BAB-99B8-0644EE57698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31417" cy="2307553"/>
                </a:xfrm>
                <a:prstGeom prst="roundRect">
                  <a:avLst>
                    <a:gd name="adj" fmla="val 9938"/>
                  </a:avLst>
                </a:prstGeom>
                <a:solidFill>
                  <a:srgbClr val="F6FFFC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215" name="Rectangle">
                  <a:extLst>
                    <a:ext uri="{FF2B5EF4-FFF2-40B4-BE49-F238E27FC236}">
                      <a16:creationId xmlns:a16="http://schemas.microsoft.com/office/drawing/2014/main" id="{6CAAAD4D-854D-4904-8CC6-203FC81B2665}"/>
                    </a:ext>
                  </a:extLst>
                </p:cNvPr>
                <p:cNvSpPr/>
                <p:nvPr/>
              </p:nvSpPr>
              <p:spPr>
                <a:xfrm>
                  <a:off x="680708" y="672731"/>
                  <a:ext cx="1270001" cy="435966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216" name="Agg">
                  <a:extLst>
                    <a:ext uri="{FF2B5EF4-FFF2-40B4-BE49-F238E27FC236}">
                      <a16:creationId xmlns:a16="http://schemas.microsoft.com/office/drawing/2014/main" id="{D0E20064-54F1-4777-A037-0C5CDE450374}"/>
                    </a:ext>
                  </a:extLst>
                </p:cNvPr>
                <p:cNvSpPr txBox="1"/>
                <p:nvPr/>
              </p:nvSpPr>
              <p:spPr>
                <a:xfrm>
                  <a:off x="1030466" y="653359"/>
                  <a:ext cx="588648" cy="440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none" lIns="25400" tIns="25400" rIns="25400" bIns="25400" numCol="1" anchor="ctr">
                  <a:spAutoFit/>
                </a:bodyPr>
                <a:lstStyle>
                  <a:lvl1pPr>
                    <a:defRPr sz="2000"/>
                  </a:lvl1pPr>
                </a:lstStyle>
                <a:p>
                  <a:r>
                    <a:rPr sz="1000"/>
                    <a:t>Agg</a:t>
                  </a:r>
                </a:p>
              </p:txBody>
            </p:sp>
            <p:sp>
              <p:nvSpPr>
                <p:cNvPr id="217" name="Rectangle">
                  <a:extLst>
                    <a:ext uri="{FF2B5EF4-FFF2-40B4-BE49-F238E27FC236}">
                      <a16:creationId xmlns:a16="http://schemas.microsoft.com/office/drawing/2014/main" id="{5EAF5F66-CB0B-46B5-AC2C-2E88B0B276A4}"/>
                    </a:ext>
                  </a:extLst>
                </p:cNvPr>
                <p:cNvSpPr/>
                <p:nvPr/>
              </p:nvSpPr>
              <p:spPr>
                <a:xfrm>
                  <a:off x="680708" y="1170027"/>
                  <a:ext cx="1270001" cy="435966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218" name="Filter">
                  <a:extLst>
                    <a:ext uri="{FF2B5EF4-FFF2-40B4-BE49-F238E27FC236}">
                      <a16:creationId xmlns:a16="http://schemas.microsoft.com/office/drawing/2014/main" id="{B55FDE91-06FE-4B04-90A7-BF6E798A3561}"/>
                    </a:ext>
                  </a:extLst>
                </p:cNvPr>
                <p:cNvSpPr txBox="1"/>
                <p:nvPr/>
              </p:nvSpPr>
              <p:spPr>
                <a:xfrm>
                  <a:off x="978777" y="1150656"/>
                  <a:ext cx="669376" cy="440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none" lIns="25400" tIns="25400" rIns="25400" bIns="25400" numCol="1" anchor="ctr">
                  <a:spAutoFit/>
                </a:bodyPr>
                <a:lstStyle>
                  <a:lvl1pPr>
                    <a:defRPr sz="2000"/>
                  </a:lvl1pPr>
                </a:lstStyle>
                <a:p>
                  <a:r>
                    <a:rPr sz="1000"/>
                    <a:t>Filter</a:t>
                  </a:r>
                </a:p>
              </p:txBody>
            </p:sp>
            <p:sp>
              <p:nvSpPr>
                <p:cNvPr id="219" name="Rectangle">
                  <a:extLst>
                    <a:ext uri="{FF2B5EF4-FFF2-40B4-BE49-F238E27FC236}">
                      <a16:creationId xmlns:a16="http://schemas.microsoft.com/office/drawing/2014/main" id="{549F92CE-198D-4B17-9E86-AFB4B3D2EDC0}"/>
                    </a:ext>
                  </a:extLst>
                </p:cNvPr>
                <p:cNvSpPr/>
                <p:nvPr/>
              </p:nvSpPr>
              <p:spPr>
                <a:xfrm>
                  <a:off x="680708" y="1681012"/>
                  <a:ext cx="1270001" cy="435966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220" name="Scan">
                  <a:extLst>
                    <a:ext uri="{FF2B5EF4-FFF2-40B4-BE49-F238E27FC236}">
                      <a16:creationId xmlns:a16="http://schemas.microsoft.com/office/drawing/2014/main" id="{64C50312-C5F7-417B-A99E-AB34A72CD072}"/>
                    </a:ext>
                  </a:extLst>
                </p:cNvPr>
                <p:cNvSpPr txBox="1"/>
                <p:nvPr/>
              </p:nvSpPr>
              <p:spPr>
                <a:xfrm>
                  <a:off x="969253" y="1661639"/>
                  <a:ext cx="649194" cy="440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none" lIns="25400" tIns="25400" rIns="25400" bIns="25400" numCol="1" anchor="ctr">
                  <a:spAutoFit/>
                </a:bodyPr>
                <a:lstStyle>
                  <a:lvl1pPr>
                    <a:defRPr sz="2000"/>
                  </a:lvl1pPr>
                </a:lstStyle>
                <a:p>
                  <a:r>
                    <a:rPr sz="1000"/>
                    <a:t>Scan</a:t>
                  </a:r>
                </a:p>
              </p:txBody>
            </p:sp>
          </p:grpSp>
          <p:sp>
            <p:nvSpPr>
              <p:cNvPr id="213" name="Segment executor">
                <a:extLst>
                  <a:ext uri="{FF2B5EF4-FFF2-40B4-BE49-F238E27FC236}">
                    <a16:creationId xmlns:a16="http://schemas.microsoft.com/office/drawing/2014/main" id="{5A00D518-158E-4F1F-BC0C-B6FEDB7C1051}"/>
                  </a:ext>
                </a:extLst>
              </p:cNvPr>
              <p:cNvSpPr txBox="1"/>
              <p:nvPr/>
            </p:nvSpPr>
            <p:spPr>
              <a:xfrm>
                <a:off x="8117" y="103380"/>
                <a:ext cx="2001401" cy="4070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5400" tIns="25400" rIns="25400" bIns="25400" numCol="1" anchor="ctr">
                <a:spAutoFit/>
              </a:bodyPr>
              <a:lstStyle/>
              <a:p>
                <a:r>
                  <a:rPr sz="900"/>
                  <a:t>Segment executor</a:t>
                </a:r>
              </a:p>
            </p:txBody>
          </p:sp>
        </p:grpSp>
        <p:grpSp>
          <p:nvGrpSpPr>
            <p:cNvPr id="24" name="Group">
              <a:extLst>
                <a:ext uri="{FF2B5EF4-FFF2-40B4-BE49-F238E27FC236}">
                  <a16:creationId xmlns:a16="http://schemas.microsoft.com/office/drawing/2014/main" id="{FE7D9812-50DC-4AD1-85C5-AE28BDEB6137}"/>
                </a:ext>
              </a:extLst>
            </p:cNvPr>
            <p:cNvGrpSpPr/>
            <p:nvPr/>
          </p:nvGrpSpPr>
          <p:grpSpPr>
            <a:xfrm>
              <a:off x="3087182" y="8569265"/>
              <a:ext cx="3220362" cy="2491183"/>
              <a:chOff x="0" y="0"/>
              <a:chExt cx="3220361" cy="2491182"/>
            </a:xfrm>
          </p:grpSpPr>
          <p:sp>
            <p:nvSpPr>
              <p:cNvPr id="151" name="Rounded Rectangle">
                <a:extLst>
                  <a:ext uri="{FF2B5EF4-FFF2-40B4-BE49-F238E27FC236}">
                    <a16:creationId xmlns:a16="http://schemas.microsoft.com/office/drawing/2014/main" id="{A8443B4C-4C18-4A2C-AB37-2D2E4B0F0B3B}"/>
                  </a:ext>
                </a:extLst>
              </p:cNvPr>
              <p:cNvSpPr/>
              <p:nvPr/>
            </p:nvSpPr>
            <p:spPr>
              <a:xfrm>
                <a:off x="0" y="0"/>
                <a:ext cx="3220361" cy="2491182"/>
              </a:xfrm>
              <a:prstGeom prst="roundRect">
                <a:avLst>
                  <a:gd name="adj" fmla="val 9205"/>
                </a:avLst>
              </a:prstGeom>
              <a:solidFill>
                <a:srgbClr val="F6FFFC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defTabSz="41275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152" name="Column storage">
                <a:extLst>
                  <a:ext uri="{FF2B5EF4-FFF2-40B4-BE49-F238E27FC236}">
                    <a16:creationId xmlns:a16="http://schemas.microsoft.com/office/drawing/2014/main" id="{48DDB483-E3C5-491A-8334-919C31DBEF94}"/>
                  </a:ext>
                </a:extLst>
              </p:cNvPr>
              <p:cNvSpPr txBox="1"/>
              <p:nvPr/>
            </p:nvSpPr>
            <p:spPr>
              <a:xfrm>
                <a:off x="466267" y="1952370"/>
                <a:ext cx="1769305" cy="4070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5400" tIns="25400" rIns="25400" bIns="25400" numCol="1" anchor="ctr">
                <a:spAutoFit/>
              </a:bodyPr>
              <a:lstStyle/>
              <a:p>
                <a:r>
                  <a:rPr sz="900"/>
                  <a:t>Column storage</a:t>
                </a:r>
              </a:p>
            </p:txBody>
          </p:sp>
          <p:grpSp>
            <p:nvGrpSpPr>
              <p:cNvPr id="153" name="Group">
                <a:extLst>
                  <a:ext uri="{FF2B5EF4-FFF2-40B4-BE49-F238E27FC236}">
                    <a16:creationId xmlns:a16="http://schemas.microsoft.com/office/drawing/2014/main" id="{7C295B75-6DCA-4ED3-806A-EA77BFD3DD23}"/>
                  </a:ext>
                </a:extLst>
              </p:cNvPr>
              <p:cNvGrpSpPr/>
              <p:nvPr/>
            </p:nvGrpSpPr>
            <p:grpSpPr>
              <a:xfrm>
                <a:off x="140112" y="135676"/>
                <a:ext cx="2940138" cy="1782023"/>
                <a:chOff x="0" y="0"/>
                <a:chExt cx="2940137" cy="1782021"/>
              </a:xfrm>
            </p:grpSpPr>
            <p:sp>
              <p:nvSpPr>
                <p:cNvPr id="154" name="Rectangle">
                  <a:extLst>
                    <a:ext uri="{FF2B5EF4-FFF2-40B4-BE49-F238E27FC236}">
                      <a16:creationId xmlns:a16="http://schemas.microsoft.com/office/drawing/2014/main" id="{E00E9237-D210-48F0-BA72-ADCBAB32ACB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34579" cy="1782022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grpSp>
              <p:nvGrpSpPr>
                <p:cNvPr id="155" name="Group">
                  <a:extLst>
                    <a:ext uri="{FF2B5EF4-FFF2-40B4-BE49-F238E27FC236}">
                      <a16:creationId xmlns:a16="http://schemas.microsoft.com/office/drawing/2014/main" id="{25237CC3-121C-426F-8B64-07304234B6A3}"/>
                    </a:ext>
                  </a:extLst>
                </p:cNvPr>
                <p:cNvGrpSpPr/>
                <p:nvPr/>
              </p:nvGrpSpPr>
              <p:grpSpPr>
                <a:xfrm>
                  <a:off x="101043" y="215234"/>
                  <a:ext cx="732493" cy="1351553"/>
                  <a:chOff x="0" y="0"/>
                  <a:chExt cx="732491" cy="1351552"/>
                </a:xfrm>
              </p:grpSpPr>
              <p:sp>
                <p:nvSpPr>
                  <p:cNvPr id="194" name="Square">
                    <a:extLst>
                      <a:ext uri="{FF2B5EF4-FFF2-40B4-BE49-F238E27FC236}">
                        <a16:creationId xmlns:a16="http://schemas.microsoft.com/office/drawing/2014/main" id="{8B966D8F-39CC-4E5A-B207-5C5BAF32082C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186537" cy="185698"/>
                  </a:xfrm>
                  <a:prstGeom prst="rect">
                    <a:avLst/>
                  </a:prstGeom>
                  <a:solidFill>
                    <a:schemeClr val="accent4">
                      <a:hueOff val="-476017"/>
                      <a:lumOff val="-10042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400" tIns="25400" rIns="25400" bIns="25400" numCol="1" anchor="ctr">
                    <a:noAutofit/>
                  </a:bodyPr>
                  <a:lstStyle/>
                  <a:p>
                    <a:pPr defTabSz="412750">
                      <a:defRPr sz="3200">
                        <a:solidFill>
                          <a:srgbClr val="000000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195" name="Square">
                    <a:extLst>
                      <a:ext uri="{FF2B5EF4-FFF2-40B4-BE49-F238E27FC236}">
                        <a16:creationId xmlns:a16="http://schemas.microsoft.com/office/drawing/2014/main" id="{C1AE76EC-7564-49E2-B4C1-4B113B6365A5}"/>
                      </a:ext>
                    </a:extLst>
                  </p:cNvPr>
                  <p:cNvSpPr/>
                  <p:nvPr/>
                </p:nvSpPr>
                <p:spPr>
                  <a:xfrm>
                    <a:off x="0" y="231203"/>
                    <a:ext cx="186537" cy="185699"/>
                  </a:xfrm>
                  <a:prstGeom prst="rect">
                    <a:avLst/>
                  </a:prstGeom>
                  <a:solidFill>
                    <a:schemeClr val="accent4">
                      <a:hueOff val="-476017"/>
                      <a:lumOff val="-10042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400" tIns="25400" rIns="25400" bIns="25400" numCol="1" anchor="ctr">
                    <a:noAutofit/>
                  </a:bodyPr>
                  <a:lstStyle/>
                  <a:p>
                    <a:pPr defTabSz="412750">
                      <a:defRPr sz="3200">
                        <a:solidFill>
                          <a:srgbClr val="000000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196" name="Square">
                    <a:extLst>
                      <a:ext uri="{FF2B5EF4-FFF2-40B4-BE49-F238E27FC236}">
                        <a16:creationId xmlns:a16="http://schemas.microsoft.com/office/drawing/2014/main" id="{0473E32F-3F07-437B-BAAA-685A7A2C3E1B}"/>
                      </a:ext>
                    </a:extLst>
                  </p:cNvPr>
                  <p:cNvSpPr/>
                  <p:nvPr/>
                </p:nvSpPr>
                <p:spPr>
                  <a:xfrm>
                    <a:off x="0" y="466674"/>
                    <a:ext cx="186537" cy="185699"/>
                  </a:xfrm>
                  <a:prstGeom prst="rect">
                    <a:avLst/>
                  </a:prstGeom>
                  <a:solidFill>
                    <a:schemeClr val="accent4">
                      <a:hueOff val="-476017"/>
                      <a:lumOff val="-10042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400" tIns="25400" rIns="25400" bIns="25400" numCol="1" anchor="ctr">
                    <a:noAutofit/>
                  </a:bodyPr>
                  <a:lstStyle/>
                  <a:p>
                    <a:pPr defTabSz="412750">
                      <a:defRPr sz="3200">
                        <a:solidFill>
                          <a:srgbClr val="000000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197" name="Square">
                    <a:extLst>
                      <a:ext uri="{FF2B5EF4-FFF2-40B4-BE49-F238E27FC236}">
                        <a16:creationId xmlns:a16="http://schemas.microsoft.com/office/drawing/2014/main" id="{D74E0BC9-AD98-44C7-A859-76FA788F058B}"/>
                      </a:ext>
                    </a:extLst>
                  </p:cNvPr>
                  <p:cNvSpPr/>
                  <p:nvPr/>
                </p:nvSpPr>
                <p:spPr>
                  <a:xfrm>
                    <a:off x="0" y="697878"/>
                    <a:ext cx="186537" cy="185698"/>
                  </a:xfrm>
                  <a:prstGeom prst="rect">
                    <a:avLst/>
                  </a:prstGeom>
                  <a:solidFill>
                    <a:schemeClr val="accent4">
                      <a:hueOff val="-476017"/>
                      <a:lumOff val="-10042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400" tIns="25400" rIns="25400" bIns="25400" numCol="1" anchor="ctr">
                    <a:noAutofit/>
                  </a:bodyPr>
                  <a:lstStyle/>
                  <a:p>
                    <a:pPr defTabSz="412750">
                      <a:defRPr sz="3200">
                        <a:solidFill>
                          <a:srgbClr val="000000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198" name="Square">
                    <a:extLst>
                      <a:ext uri="{FF2B5EF4-FFF2-40B4-BE49-F238E27FC236}">
                        <a16:creationId xmlns:a16="http://schemas.microsoft.com/office/drawing/2014/main" id="{D7DA76BD-75A7-4CF9-B107-6D766A5F053D}"/>
                      </a:ext>
                    </a:extLst>
                  </p:cNvPr>
                  <p:cNvSpPr/>
                  <p:nvPr/>
                </p:nvSpPr>
                <p:spPr>
                  <a:xfrm>
                    <a:off x="0" y="933348"/>
                    <a:ext cx="186537" cy="185699"/>
                  </a:xfrm>
                  <a:prstGeom prst="rect">
                    <a:avLst/>
                  </a:prstGeom>
                  <a:solidFill>
                    <a:schemeClr val="accent4">
                      <a:hueOff val="-476017"/>
                      <a:lumOff val="-10042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400" tIns="25400" rIns="25400" bIns="25400" numCol="1" anchor="ctr">
                    <a:noAutofit/>
                  </a:bodyPr>
                  <a:lstStyle/>
                  <a:p>
                    <a:pPr defTabSz="412750">
                      <a:defRPr sz="3200">
                        <a:solidFill>
                          <a:srgbClr val="000000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199" name="Square">
                    <a:extLst>
                      <a:ext uri="{FF2B5EF4-FFF2-40B4-BE49-F238E27FC236}">
                        <a16:creationId xmlns:a16="http://schemas.microsoft.com/office/drawing/2014/main" id="{A471E4B8-204D-41EB-B4C1-DB5BEFB04352}"/>
                      </a:ext>
                    </a:extLst>
                  </p:cNvPr>
                  <p:cNvSpPr/>
                  <p:nvPr/>
                </p:nvSpPr>
                <p:spPr>
                  <a:xfrm>
                    <a:off x="0" y="1164552"/>
                    <a:ext cx="186537" cy="185698"/>
                  </a:xfrm>
                  <a:prstGeom prst="rect">
                    <a:avLst/>
                  </a:prstGeom>
                  <a:solidFill>
                    <a:schemeClr val="accent4">
                      <a:hueOff val="-476017"/>
                      <a:lumOff val="-10042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400" tIns="25400" rIns="25400" bIns="25400" numCol="1" anchor="ctr">
                    <a:noAutofit/>
                  </a:bodyPr>
                  <a:lstStyle/>
                  <a:p>
                    <a:pPr defTabSz="412750">
                      <a:defRPr sz="3200">
                        <a:solidFill>
                          <a:srgbClr val="000000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200" name="Square">
                    <a:extLst>
                      <a:ext uri="{FF2B5EF4-FFF2-40B4-BE49-F238E27FC236}">
                        <a16:creationId xmlns:a16="http://schemas.microsoft.com/office/drawing/2014/main" id="{45E4C318-68ED-4691-BB56-3C74980D2143}"/>
                      </a:ext>
                    </a:extLst>
                  </p:cNvPr>
                  <p:cNvSpPr/>
                  <p:nvPr/>
                </p:nvSpPr>
                <p:spPr>
                  <a:xfrm>
                    <a:off x="272977" y="1302"/>
                    <a:ext cx="186538" cy="185698"/>
                  </a:xfrm>
                  <a:prstGeom prst="rect">
                    <a:avLst/>
                  </a:prstGeom>
                  <a:solidFill>
                    <a:schemeClr val="accent4">
                      <a:hueOff val="-476017"/>
                      <a:lumOff val="-10042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400" tIns="25400" rIns="25400" bIns="25400" numCol="1" anchor="ctr">
                    <a:noAutofit/>
                  </a:bodyPr>
                  <a:lstStyle/>
                  <a:p>
                    <a:pPr defTabSz="412750">
                      <a:defRPr sz="3200">
                        <a:solidFill>
                          <a:srgbClr val="000000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201" name="Square">
                    <a:extLst>
                      <a:ext uri="{FF2B5EF4-FFF2-40B4-BE49-F238E27FC236}">
                        <a16:creationId xmlns:a16="http://schemas.microsoft.com/office/drawing/2014/main" id="{23946869-1A25-4A20-9626-262BE24BA624}"/>
                      </a:ext>
                    </a:extLst>
                  </p:cNvPr>
                  <p:cNvSpPr/>
                  <p:nvPr/>
                </p:nvSpPr>
                <p:spPr>
                  <a:xfrm>
                    <a:off x="272977" y="232505"/>
                    <a:ext cx="186538" cy="185699"/>
                  </a:xfrm>
                  <a:prstGeom prst="rect">
                    <a:avLst/>
                  </a:prstGeom>
                  <a:solidFill>
                    <a:schemeClr val="accent4">
                      <a:hueOff val="-476017"/>
                      <a:lumOff val="-10042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400" tIns="25400" rIns="25400" bIns="25400" numCol="1" anchor="ctr">
                    <a:noAutofit/>
                  </a:bodyPr>
                  <a:lstStyle/>
                  <a:p>
                    <a:pPr defTabSz="412750">
                      <a:defRPr sz="3200">
                        <a:solidFill>
                          <a:srgbClr val="000000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202" name="Square">
                    <a:extLst>
                      <a:ext uri="{FF2B5EF4-FFF2-40B4-BE49-F238E27FC236}">
                        <a16:creationId xmlns:a16="http://schemas.microsoft.com/office/drawing/2014/main" id="{EF7EFD2E-F30A-45A6-9821-036833D8DB2A}"/>
                      </a:ext>
                    </a:extLst>
                  </p:cNvPr>
                  <p:cNvSpPr/>
                  <p:nvPr/>
                </p:nvSpPr>
                <p:spPr>
                  <a:xfrm>
                    <a:off x="272977" y="467976"/>
                    <a:ext cx="186538" cy="185699"/>
                  </a:xfrm>
                  <a:prstGeom prst="rect">
                    <a:avLst/>
                  </a:prstGeom>
                  <a:solidFill>
                    <a:schemeClr val="accent4">
                      <a:hueOff val="-476017"/>
                      <a:lumOff val="-10042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400" tIns="25400" rIns="25400" bIns="25400" numCol="1" anchor="ctr">
                    <a:noAutofit/>
                  </a:bodyPr>
                  <a:lstStyle/>
                  <a:p>
                    <a:pPr defTabSz="412750">
                      <a:defRPr sz="3200">
                        <a:solidFill>
                          <a:srgbClr val="000000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203" name="Square">
                    <a:extLst>
                      <a:ext uri="{FF2B5EF4-FFF2-40B4-BE49-F238E27FC236}">
                        <a16:creationId xmlns:a16="http://schemas.microsoft.com/office/drawing/2014/main" id="{8A4A33B9-1AF1-4672-AA83-B053EE8E781F}"/>
                      </a:ext>
                    </a:extLst>
                  </p:cNvPr>
                  <p:cNvSpPr/>
                  <p:nvPr/>
                </p:nvSpPr>
                <p:spPr>
                  <a:xfrm>
                    <a:off x="272977" y="699180"/>
                    <a:ext cx="186538" cy="185699"/>
                  </a:xfrm>
                  <a:prstGeom prst="rect">
                    <a:avLst/>
                  </a:prstGeom>
                  <a:solidFill>
                    <a:schemeClr val="accent4">
                      <a:hueOff val="-476017"/>
                      <a:lumOff val="-10042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400" tIns="25400" rIns="25400" bIns="25400" numCol="1" anchor="ctr">
                    <a:noAutofit/>
                  </a:bodyPr>
                  <a:lstStyle/>
                  <a:p>
                    <a:pPr defTabSz="412750">
                      <a:defRPr sz="3200">
                        <a:solidFill>
                          <a:srgbClr val="000000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204" name="Square">
                    <a:extLst>
                      <a:ext uri="{FF2B5EF4-FFF2-40B4-BE49-F238E27FC236}">
                        <a16:creationId xmlns:a16="http://schemas.microsoft.com/office/drawing/2014/main" id="{3CCC908C-471E-4313-B460-AFFA7FC0B9FB}"/>
                      </a:ext>
                    </a:extLst>
                  </p:cNvPr>
                  <p:cNvSpPr/>
                  <p:nvPr/>
                </p:nvSpPr>
                <p:spPr>
                  <a:xfrm>
                    <a:off x="272977" y="934650"/>
                    <a:ext cx="186538" cy="185699"/>
                  </a:xfrm>
                  <a:prstGeom prst="rect">
                    <a:avLst/>
                  </a:prstGeom>
                  <a:solidFill>
                    <a:schemeClr val="accent4">
                      <a:hueOff val="-476017"/>
                      <a:lumOff val="-10042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400" tIns="25400" rIns="25400" bIns="25400" numCol="1" anchor="ctr">
                    <a:noAutofit/>
                  </a:bodyPr>
                  <a:lstStyle/>
                  <a:p>
                    <a:pPr defTabSz="412750">
                      <a:defRPr sz="3200">
                        <a:solidFill>
                          <a:srgbClr val="000000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205" name="Square">
                    <a:extLst>
                      <a:ext uri="{FF2B5EF4-FFF2-40B4-BE49-F238E27FC236}">
                        <a16:creationId xmlns:a16="http://schemas.microsoft.com/office/drawing/2014/main" id="{1AB3B762-5EC4-49D4-B83A-A447D34B030F}"/>
                      </a:ext>
                    </a:extLst>
                  </p:cNvPr>
                  <p:cNvSpPr/>
                  <p:nvPr/>
                </p:nvSpPr>
                <p:spPr>
                  <a:xfrm>
                    <a:off x="272977" y="1165854"/>
                    <a:ext cx="186538" cy="185699"/>
                  </a:xfrm>
                  <a:prstGeom prst="rect">
                    <a:avLst/>
                  </a:prstGeom>
                  <a:solidFill>
                    <a:schemeClr val="accent4">
                      <a:hueOff val="-476017"/>
                      <a:lumOff val="-10042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400" tIns="25400" rIns="25400" bIns="25400" numCol="1" anchor="ctr">
                    <a:noAutofit/>
                  </a:bodyPr>
                  <a:lstStyle/>
                  <a:p>
                    <a:pPr defTabSz="412750">
                      <a:defRPr sz="3200">
                        <a:solidFill>
                          <a:srgbClr val="000000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206" name="Square">
                    <a:extLst>
                      <a:ext uri="{FF2B5EF4-FFF2-40B4-BE49-F238E27FC236}">
                        <a16:creationId xmlns:a16="http://schemas.microsoft.com/office/drawing/2014/main" id="{7CB7E1C5-494D-4FB6-9ED9-D7C6B49A422C}"/>
                      </a:ext>
                    </a:extLst>
                  </p:cNvPr>
                  <p:cNvSpPr/>
                  <p:nvPr/>
                </p:nvSpPr>
                <p:spPr>
                  <a:xfrm>
                    <a:off x="545955" y="1302"/>
                    <a:ext cx="186537" cy="185698"/>
                  </a:xfrm>
                  <a:prstGeom prst="rect">
                    <a:avLst/>
                  </a:prstGeom>
                  <a:solidFill>
                    <a:schemeClr val="accent4">
                      <a:hueOff val="-476017"/>
                      <a:lumOff val="-10042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400" tIns="25400" rIns="25400" bIns="25400" numCol="1" anchor="ctr">
                    <a:noAutofit/>
                  </a:bodyPr>
                  <a:lstStyle/>
                  <a:p>
                    <a:pPr defTabSz="412750">
                      <a:defRPr sz="3200">
                        <a:solidFill>
                          <a:srgbClr val="000000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207" name="Square">
                    <a:extLst>
                      <a:ext uri="{FF2B5EF4-FFF2-40B4-BE49-F238E27FC236}">
                        <a16:creationId xmlns:a16="http://schemas.microsoft.com/office/drawing/2014/main" id="{2AAA8608-C3AC-42CE-B1FE-08AC2A2E2C40}"/>
                      </a:ext>
                    </a:extLst>
                  </p:cNvPr>
                  <p:cNvSpPr/>
                  <p:nvPr/>
                </p:nvSpPr>
                <p:spPr>
                  <a:xfrm>
                    <a:off x="545955" y="232505"/>
                    <a:ext cx="186537" cy="185699"/>
                  </a:xfrm>
                  <a:prstGeom prst="rect">
                    <a:avLst/>
                  </a:prstGeom>
                  <a:solidFill>
                    <a:schemeClr val="accent4">
                      <a:hueOff val="-476017"/>
                      <a:lumOff val="-10042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400" tIns="25400" rIns="25400" bIns="25400" numCol="1" anchor="ctr">
                    <a:noAutofit/>
                  </a:bodyPr>
                  <a:lstStyle/>
                  <a:p>
                    <a:pPr defTabSz="412750">
                      <a:defRPr sz="3200">
                        <a:solidFill>
                          <a:srgbClr val="000000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208" name="Square">
                    <a:extLst>
                      <a:ext uri="{FF2B5EF4-FFF2-40B4-BE49-F238E27FC236}">
                        <a16:creationId xmlns:a16="http://schemas.microsoft.com/office/drawing/2014/main" id="{3D8C328D-4060-4BA2-9E43-E272196F3488}"/>
                      </a:ext>
                    </a:extLst>
                  </p:cNvPr>
                  <p:cNvSpPr/>
                  <p:nvPr/>
                </p:nvSpPr>
                <p:spPr>
                  <a:xfrm>
                    <a:off x="545955" y="467976"/>
                    <a:ext cx="186537" cy="185699"/>
                  </a:xfrm>
                  <a:prstGeom prst="rect">
                    <a:avLst/>
                  </a:prstGeom>
                  <a:solidFill>
                    <a:schemeClr val="accent4">
                      <a:hueOff val="-476017"/>
                      <a:lumOff val="-10042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400" tIns="25400" rIns="25400" bIns="25400" numCol="1" anchor="ctr">
                    <a:noAutofit/>
                  </a:bodyPr>
                  <a:lstStyle/>
                  <a:p>
                    <a:pPr defTabSz="412750">
                      <a:defRPr sz="3200">
                        <a:solidFill>
                          <a:srgbClr val="000000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209" name="Square">
                    <a:extLst>
                      <a:ext uri="{FF2B5EF4-FFF2-40B4-BE49-F238E27FC236}">
                        <a16:creationId xmlns:a16="http://schemas.microsoft.com/office/drawing/2014/main" id="{0436821B-1830-4B20-A110-64BEB2216F14}"/>
                      </a:ext>
                    </a:extLst>
                  </p:cNvPr>
                  <p:cNvSpPr/>
                  <p:nvPr/>
                </p:nvSpPr>
                <p:spPr>
                  <a:xfrm>
                    <a:off x="545955" y="699180"/>
                    <a:ext cx="186537" cy="185699"/>
                  </a:xfrm>
                  <a:prstGeom prst="rect">
                    <a:avLst/>
                  </a:prstGeom>
                  <a:solidFill>
                    <a:schemeClr val="accent4">
                      <a:hueOff val="-476017"/>
                      <a:lumOff val="-10042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400" tIns="25400" rIns="25400" bIns="25400" numCol="1" anchor="ctr">
                    <a:noAutofit/>
                  </a:bodyPr>
                  <a:lstStyle/>
                  <a:p>
                    <a:pPr defTabSz="412750">
                      <a:defRPr sz="3200">
                        <a:solidFill>
                          <a:srgbClr val="000000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210" name="Square">
                    <a:extLst>
                      <a:ext uri="{FF2B5EF4-FFF2-40B4-BE49-F238E27FC236}">
                        <a16:creationId xmlns:a16="http://schemas.microsoft.com/office/drawing/2014/main" id="{AEDA83BF-34DC-4EDD-8CB6-BC9D1832C4A1}"/>
                      </a:ext>
                    </a:extLst>
                  </p:cNvPr>
                  <p:cNvSpPr/>
                  <p:nvPr/>
                </p:nvSpPr>
                <p:spPr>
                  <a:xfrm>
                    <a:off x="545955" y="934650"/>
                    <a:ext cx="186537" cy="185699"/>
                  </a:xfrm>
                  <a:prstGeom prst="rect">
                    <a:avLst/>
                  </a:prstGeom>
                  <a:solidFill>
                    <a:schemeClr val="accent4">
                      <a:hueOff val="-476017"/>
                      <a:lumOff val="-10042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400" tIns="25400" rIns="25400" bIns="25400" numCol="1" anchor="ctr">
                    <a:noAutofit/>
                  </a:bodyPr>
                  <a:lstStyle/>
                  <a:p>
                    <a:pPr defTabSz="412750">
                      <a:defRPr sz="3200">
                        <a:solidFill>
                          <a:srgbClr val="000000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211" name="Square">
                    <a:extLst>
                      <a:ext uri="{FF2B5EF4-FFF2-40B4-BE49-F238E27FC236}">
                        <a16:creationId xmlns:a16="http://schemas.microsoft.com/office/drawing/2014/main" id="{8556F6CF-B39F-4FF6-A658-1D8924C7A5BB}"/>
                      </a:ext>
                    </a:extLst>
                  </p:cNvPr>
                  <p:cNvSpPr/>
                  <p:nvPr/>
                </p:nvSpPr>
                <p:spPr>
                  <a:xfrm>
                    <a:off x="545955" y="1165854"/>
                    <a:ext cx="186537" cy="185699"/>
                  </a:xfrm>
                  <a:prstGeom prst="rect">
                    <a:avLst/>
                  </a:prstGeom>
                  <a:solidFill>
                    <a:schemeClr val="accent4">
                      <a:hueOff val="-476017"/>
                      <a:lumOff val="-10042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400" tIns="25400" rIns="25400" bIns="25400" numCol="1" anchor="ctr">
                    <a:noAutofit/>
                  </a:bodyPr>
                  <a:lstStyle/>
                  <a:p>
                    <a:pPr defTabSz="412750">
                      <a:defRPr sz="3200">
                        <a:solidFill>
                          <a:srgbClr val="000000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 sz="1600"/>
                  </a:p>
                </p:txBody>
              </p:sp>
            </p:grpSp>
            <p:sp>
              <p:nvSpPr>
                <p:cNvPr id="156" name="Rectangle">
                  <a:extLst>
                    <a:ext uri="{FF2B5EF4-FFF2-40B4-BE49-F238E27FC236}">
                      <a16:creationId xmlns:a16="http://schemas.microsoft.com/office/drawing/2014/main" id="{D74070B5-AE85-47F9-ADD1-0E364E8CE3A7}"/>
                    </a:ext>
                  </a:extLst>
                </p:cNvPr>
                <p:cNvSpPr/>
                <p:nvPr/>
              </p:nvSpPr>
              <p:spPr>
                <a:xfrm>
                  <a:off x="1001940" y="0"/>
                  <a:ext cx="934580" cy="1782022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57" name="Square">
                  <a:extLst>
                    <a:ext uri="{FF2B5EF4-FFF2-40B4-BE49-F238E27FC236}">
                      <a16:creationId xmlns:a16="http://schemas.microsoft.com/office/drawing/2014/main" id="{5E6661F3-6AA3-4C28-9D5B-CDCB74DF2C58}"/>
                    </a:ext>
                  </a:extLst>
                </p:cNvPr>
                <p:cNvSpPr/>
                <p:nvPr/>
              </p:nvSpPr>
              <p:spPr>
                <a:xfrm>
                  <a:off x="1102983" y="215234"/>
                  <a:ext cx="186538" cy="185699"/>
                </a:xfrm>
                <a:prstGeom prst="rect">
                  <a:avLst/>
                </a:prstGeom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58" name="Square">
                  <a:extLst>
                    <a:ext uri="{FF2B5EF4-FFF2-40B4-BE49-F238E27FC236}">
                      <a16:creationId xmlns:a16="http://schemas.microsoft.com/office/drawing/2014/main" id="{703EB03F-0651-420B-9822-490A46A30635}"/>
                    </a:ext>
                  </a:extLst>
                </p:cNvPr>
                <p:cNvSpPr/>
                <p:nvPr/>
              </p:nvSpPr>
              <p:spPr>
                <a:xfrm>
                  <a:off x="1102983" y="446438"/>
                  <a:ext cx="186538" cy="185699"/>
                </a:xfrm>
                <a:prstGeom prst="rect">
                  <a:avLst/>
                </a:prstGeom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59" name="Square">
                  <a:extLst>
                    <a:ext uri="{FF2B5EF4-FFF2-40B4-BE49-F238E27FC236}">
                      <a16:creationId xmlns:a16="http://schemas.microsoft.com/office/drawing/2014/main" id="{1E35F881-B4D4-4AD3-A48A-97BB8C7EA95F}"/>
                    </a:ext>
                  </a:extLst>
                </p:cNvPr>
                <p:cNvSpPr/>
                <p:nvPr/>
              </p:nvSpPr>
              <p:spPr>
                <a:xfrm>
                  <a:off x="1102983" y="681909"/>
                  <a:ext cx="186538" cy="185699"/>
                </a:xfrm>
                <a:prstGeom prst="rect">
                  <a:avLst/>
                </a:prstGeom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60" name="Square">
                  <a:extLst>
                    <a:ext uri="{FF2B5EF4-FFF2-40B4-BE49-F238E27FC236}">
                      <a16:creationId xmlns:a16="http://schemas.microsoft.com/office/drawing/2014/main" id="{C7710805-00A7-43E7-97E4-03ACC661BAFB}"/>
                    </a:ext>
                  </a:extLst>
                </p:cNvPr>
                <p:cNvSpPr/>
                <p:nvPr/>
              </p:nvSpPr>
              <p:spPr>
                <a:xfrm>
                  <a:off x="1102983" y="913113"/>
                  <a:ext cx="186538" cy="185698"/>
                </a:xfrm>
                <a:prstGeom prst="rect">
                  <a:avLst/>
                </a:prstGeom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61" name="Square">
                  <a:extLst>
                    <a:ext uri="{FF2B5EF4-FFF2-40B4-BE49-F238E27FC236}">
                      <a16:creationId xmlns:a16="http://schemas.microsoft.com/office/drawing/2014/main" id="{2F93D152-304A-4267-92F9-F67275A9F62D}"/>
                    </a:ext>
                  </a:extLst>
                </p:cNvPr>
                <p:cNvSpPr/>
                <p:nvPr/>
              </p:nvSpPr>
              <p:spPr>
                <a:xfrm>
                  <a:off x="1102983" y="1148583"/>
                  <a:ext cx="186538" cy="185698"/>
                </a:xfrm>
                <a:prstGeom prst="rect">
                  <a:avLst/>
                </a:prstGeom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62" name="Square">
                  <a:extLst>
                    <a:ext uri="{FF2B5EF4-FFF2-40B4-BE49-F238E27FC236}">
                      <a16:creationId xmlns:a16="http://schemas.microsoft.com/office/drawing/2014/main" id="{869A2D02-CD91-4597-8BE9-E6AED38CD233}"/>
                    </a:ext>
                  </a:extLst>
                </p:cNvPr>
                <p:cNvSpPr/>
                <p:nvPr/>
              </p:nvSpPr>
              <p:spPr>
                <a:xfrm>
                  <a:off x="1102983" y="1379787"/>
                  <a:ext cx="186538" cy="185698"/>
                </a:xfrm>
                <a:prstGeom prst="rect">
                  <a:avLst/>
                </a:prstGeom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63" name="Square">
                  <a:extLst>
                    <a:ext uri="{FF2B5EF4-FFF2-40B4-BE49-F238E27FC236}">
                      <a16:creationId xmlns:a16="http://schemas.microsoft.com/office/drawing/2014/main" id="{E881DDC1-D111-4B64-ACC8-A2B634C16C5F}"/>
                    </a:ext>
                  </a:extLst>
                </p:cNvPr>
                <p:cNvSpPr/>
                <p:nvPr/>
              </p:nvSpPr>
              <p:spPr>
                <a:xfrm>
                  <a:off x="1375961" y="216537"/>
                  <a:ext cx="186538" cy="185698"/>
                </a:xfrm>
                <a:prstGeom prst="rect">
                  <a:avLst/>
                </a:prstGeom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64" name="Square">
                  <a:extLst>
                    <a:ext uri="{FF2B5EF4-FFF2-40B4-BE49-F238E27FC236}">
                      <a16:creationId xmlns:a16="http://schemas.microsoft.com/office/drawing/2014/main" id="{E0A3F410-6E1A-419C-993C-C5316E347C74}"/>
                    </a:ext>
                  </a:extLst>
                </p:cNvPr>
                <p:cNvSpPr/>
                <p:nvPr/>
              </p:nvSpPr>
              <p:spPr>
                <a:xfrm>
                  <a:off x="1375961" y="447740"/>
                  <a:ext cx="186538" cy="185699"/>
                </a:xfrm>
                <a:prstGeom prst="rect">
                  <a:avLst/>
                </a:prstGeom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65" name="Square">
                  <a:extLst>
                    <a:ext uri="{FF2B5EF4-FFF2-40B4-BE49-F238E27FC236}">
                      <a16:creationId xmlns:a16="http://schemas.microsoft.com/office/drawing/2014/main" id="{911B63BF-9C0A-48E9-B405-83DA5C6597D9}"/>
                    </a:ext>
                  </a:extLst>
                </p:cNvPr>
                <p:cNvSpPr/>
                <p:nvPr/>
              </p:nvSpPr>
              <p:spPr>
                <a:xfrm>
                  <a:off x="1375961" y="683211"/>
                  <a:ext cx="186538" cy="185699"/>
                </a:xfrm>
                <a:prstGeom prst="rect">
                  <a:avLst/>
                </a:prstGeom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66" name="Square">
                  <a:extLst>
                    <a:ext uri="{FF2B5EF4-FFF2-40B4-BE49-F238E27FC236}">
                      <a16:creationId xmlns:a16="http://schemas.microsoft.com/office/drawing/2014/main" id="{C49D42A6-F2D0-4C05-AF22-66B0F537BE91}"/>
                    </a:ext>
                  </a:extLst>
                </p:cNvPr>
                <p:cNvSpPr/>
                <p:nvPr/>
              </p:nvSpPr>
              <p:spPr>
                <a:xfrm>
                  <a:off x="1375961" y="914415"/>
                  <a:ext cx="186538" cy="185699"/>
                </a:xfrm>
                <a:prstGeom prst="rect">
                  <a:avLst/>
                </a:prstGeom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67" name="Square">
                  <a:extLst>
                    <a:ext uri="{FF2B5EF4-FFF2-40B4-BE49-F238E27FC236}">
                      <a16:creationId xmlns:a16="http://schemas.microsoft.com/office/drawing/2014/main" id="{42B33DC6-0104-4BD6-8B43-7315CF4D1777}"/>
                    </a:ext>
                  </a:extLst>
                </p:cNvPr>
                <p:cNvSpPr/>
                <p:nvPr/>
              </p:nvSpPr>
              <p:spPr>
                <a:xfrm>
                  <a:off x="1375961" y="1149885"/>
                  <a:ext cx="186538" cy="185699"/>
                </a:xfrm>
                <a:prstGeom prst="rect">
                  <a:avLst/>
                </a:prstGeom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68" name="Square">
                  <a:extLst>
                    <a:ext uri="{FF2B5EF4-FFF2-40B4-BE49-F238E27FC236}">
                      <a16:creationId xmlns:a16="http://schemas.microsoft.com/office/drawing/2014/main" id="{0D384938-9DB9-460F-BD4B-C2EED1C106BA}"/>
                    </a:ext>
                  </a:extLst>
                </p:cNvPr>
                <p:cNvSpPr/>
                <p:nvPr/>
              </p:nvSpPr>
              <p:spPr>
                <a:xfrm>
                  <a:off x="1375961" y="1381089"/>
                  <a:ext cx="186538" cy="185698"/>
                </a:xfrm>
                <a:prstGeom prst="rect">
                  <a:avLst/>
                </a:prstGeom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69" name="Square">
                  <a:extLst>
                    <a:ext uri="{FF2B5EF4-FFF2-40B4-BE49-F238E27FC236}">
                      <a16:creationId xmlns:a16="http://schemas.microsoft.com/office/drawing/2014/main" id="{4592B6A3-6C42-4B10-BE21-85B63B295499}"/>
                    </a:ext>
                  </a:extLst>
                </p:cNvPr>
                <p:cNvSpPr/>
                <p:nvPr/>
              </p:nvSpPr>
              <p:spPr>
                <a:xfrm>
                  <a:off x="1648939" y="216537"/>
                  <a:ext cx="186538" cy="185698"/>
                </a:xfrm>
                <a:prstGeom prst="rect">
                  <a:avLst/>
                </a:prstGeom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70" name="Square">
                  <a:extLst>
                    <a:ext uri="{FF2B5EF4-FFF2-40B4-BE49-F238E27FC236}">
                      <a16:creationId xmlns:a16="http://schemas.microsoft.com/office/drawing/2014/main" id="{11D79692-0116-4A46-92E8-49F3B8697C9D}"/>
                    </a:ext>
                  </a:extLst>
                </p:cNvPr>
                <p:cNvSpPr/>
                <p:nvPr/>
              </p:nvSpPr>
              <p:spPr>
                <a:xfrm>
                  <a:off x="1648939" y="447740"/>
                  <a:ext cx="186538" cy="185699"/>
                </a:xfrm>
                <a:prstGeom prst="rect">
                  <a:avLst/>
                </a:prstGeom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71" name="Square">
                  <a:extLst>
                    <a:ext uri="{FF2B5EF4-FFF2-40B4-BE49-F238E27FC236}">
                      <a16:creationId xmlns:a16="http://schemas.microsoft.com/office/drawing/2014/main" id="{134CD6C8-8064-4AEC-A170-156A21C7B8FF}"/>
                    </a:ext>
                  </a:extLst>
                </p:cNvPr>
                <p:cNvSpPr/>
                <p:nvPr/>
              </p:nvSpPr>
              <p:spPr>
                <a:xfrm>
                  <a:off x="1648939" y="683211"/>
                  <a:ext cx="186538" cy="185699"/>
                </a:xfrm>
                <a:prstGeom prst="rect">
                  <a:avLst/>
                </a:prstGeom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72" name="Square">
                  <a:extLst>
                    <a:ext uri="{FF2B5EF4-FFF2-40B4-BE49-F238E27FC236}">
                      <a16:creationId xmlns:a16="http://schemas.microsoft.com/office/drawing/2014/main" id="{3743C106-8019-4F3C-828E-89957F70A79A}"/>
                    </a:ext>
                  </a:extLst>
                </p:cNvPr>
                <p:cNvSpPr/>
                <p:nvPr/>
              </p:nvSpPr>
              <p:spPr>
                <a:xfrm>
                  <a:off x="1648939" y="914415"/>
                  <a:ext cx="186538" cy="185699"/>
                </a:xfrm>
                <a:prstGeom prst="rect">
                  <a:avLst/>
                </a:prstGeom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73" name="Square">
                  <a:extLst>
                    <a:ext uri="{FF2B5EF4-FFF2-40B4-BE49-F238E27FC236}">
                      <a16:creationId xmlns:a16="http://schemas.microsoft.com/office/drawing/2014/main" id="{C056B735-FA12-43F8-8A59-631D4CD4C41D}"/>
                    </a:ext>
                  </a:extLst>
                </p:cNvPr>
                <p:cNvSpPr/>
                <p:nvPr/>
              </p:nvSpPr>
              <p:spPr>
                <a:xfrm>
                  <a:off x="1648939" y="1149885"/>
                  <a:ext cx="186538" cy="185699"/>
                </a:xfrm>
                <a:prstGeom prst="rect">
                  <a:avLst/>
                </a:prstGeom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74" name="Square">
                  <a:extLst>
                    <a:ext uri="{FF2B5EF4-FFF2-40B4-BE49-F238E27FC236}">
                      <a16:creationId xmlns:a16="http://schemas.microsoft.com/office/drawing/2014/main" id="{075A57CC-7852-459E-99E6-3C4BB21F219D}"/>
                    </a:ext>
                  </a:extLst>
                </p:cNvPr>
                <p:cNvSpPr/>
                <p:nvPr/>
              </p:nvSpPr>
              <p:spPr>
                <a:xfrm>
                  <a:off x="1648939" y="1381089"/>
                  <a:ext cx="186538" cy="185698"/>
                </a:xfrm>
                <a:prstGeom prst="rect">
                  <a:avLst/>
                </a:prstGeom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75" name="Rectangle">
                  <a:extLst>
                    <a:ext uri="{FF2B5EF4-FFF2-40B4-BE49-F238E27FC236}">
                      <a16:creationId xmlns:a16="http://schemas.microsoft.com/office/drawing/2014/main" id="{679A6C50-9CD8-4B98-8E8E-8F27EFEB16DD}"/>
                    </a:ext>
                  </a:extLst>
                </p:cNvPr>
                <p:cNvSpPr/>
                <p:nvPr/>
              </p:nvSpPr>
              <p:spPr>
                <a:xfrm>
                  <a:off x="2005558" y="0"/>
                  <a:ext cx="934580" cy="1782022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76" name="Square">
                  <a:extLst>
                    <a:ext uri="{FF2B5EF4-FFF2-40B4-BE49-F238E27FC236}">
                      <a16:creationId xmlns:a16="http://schemas.microsoft.com/office/drawing/2014/main" id="{CA48E418-3867-4AFC-A682-CD8F2D8E087A}"/>
                    </a:ext>
                  </a:extLst>
                </p:cNvPr>
                <p:cNvSpPr/>
                <p:nvPr/>
              </p:nvSpPr>
              <p:spPr>
                <a:xfrm>
                  <a:off x="2106601" y="215234"/>
                  <a:ext cx="186538" cy="185699"/>
                </a:xfrm>
                <a:prstGeom prst="rect">
                  <a:avLst/>
                </a:prstGeom>
                <a:solidFill>
                  <a:schemeClr val="accent1">
                    <a:lumOff val="16847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77" name="Square">
                  <a:extLst>
                    <a:ext uri="{FF2B5EF4-FFF2-40B4-BE49-F238E27FC236}">
                      <a16:creationId xmlns:a16="http://schemas.microsoft.com/office/drawing/2014/main" id="{C78BFBCF-7AB7-44D1-A4DE-D54E20DBBE8A}"/>
                    </a:ext>
                  </a:extLst>
                </p:cNvPr>
                <p:cNvSpPr/>
                <p:nvPr/>
              </p:nvSpPr>
              <p:spPr>
                <a:xfrm>
                  <a:off x="2106601" y="446438"/>
                  <a:ext cx="186538" cy="185699"/>
                </a:xfrm>
                <a:prstGeom prst="rect">
                  <a:avLst/>
                </a:prstGeom>
                <a:solidFill>
                  <a:schemeClr val="accent1">
                    <a:lumOff val="16847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78" name="Square">
                  <a:extLst>
                    <a:ext uri="{FF2B5EF4-FFF2-40B4-BE49-F238E27FC236}">
                      <a16:creationId xmlns:a16="http://schemas.microsoft.com/office/drawing/2014/main" id="{D78A0846-0D8C-4E20-83A4-682A99AB5E2A}"/>
                    </a:ext>
                  </a:extLst>
                </p:cNvPr>
                <p:cNvSpPr/>
                <p:nvPr/>
              </p:nvSpPr>
              <p:spPr>
                <a:xfrm>
                  <a:off x="2106601" y="681909"/>
                  <a:ext cx="186538" cy="185699"/>
                </a:xfrm>
                <a:prstGeom prst="rect">
                  <a:avLst/>
                </a:prstGeom>
                <a:solidFill>
                  <a:schemeClr val="accent1">
                    <a:lumOff val="16847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79" name="Square">
                  <a:extLst>
                    <a:ext uri="{FF2B5EF4-FFF2-40B4-BE49-F238E27FC236}">
                      <a16:creationId xmlns:a16="http://schemas.microsoft.com/office/drawing/2014/main" id="{542DAD56-7C9B-4194-81CF-7DD61D2D4F10}"/>
                    </a:ext>
                  </a:extLst>
                </p:cNvPr>
                <p:cNvSpPr/>
                <p:nvPr/>
              </p:nvSpPr>
              <p:spPr>
                <a:xfrm>
                  <a:off x="2106601" y="913113"/>
                  <a:ext cx="186538" cy="185698"/>
                </a:xfrm>
                <a:prstGeom prst="rect">
                  <a:avLst/>
                </a:prstGeom>
                <a:solidFill>
                  <a:schemeClr val="accent1">
                    <a:lumOff val="16847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80" name="Square">
                  <a:extLst>
                    <a:ext uri="{FF2B5EF4-FFF2-40B4-BE49-F238E27FC236}">
                      <a16:creationId xmlns:a16="http://schemas.microsoft.com/office/drawing/2014/main" id="{D6B1000D-BD59-4DCF-B208-6DA6FBEB5624}"/>
                    </a:ext>
                  </a:extLst>
                </p:cNvPr>
                <p:cNvSpPr/>
                <p:nvPr/>
              </p:nvSpPr>
              <p:spPr>
                <a:xfrm>
                  <a:off x="2106601" y="1148583"/>
                  <a:ext cx="186538" cy="185698"/>
                </a:xfrm>
                <a:prstGeom prst="rect">
                  <a:avLst/>
                </a:prstGeom>
                <a:solidFill>
                  <a:schemeClr val="accent1">
                    <a:lumOff val="16847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81" name="Square">
                  <a:extLst>
                    <a:ext uri="{FF2B5EF4-FFF2-40B4-BE49-F238E27FC236}">
                      <a16:creationId xmlns:a16="http://schemas.microsoft.com/office/drawing/2014/main" id="{511B4AA9-4A59-4E46-A533-1058AE48D9C4}"/>
                    </a:ext>
                  </a:extLst>
                </p:cNvPr>
                <p:cNvSpPr/>
                <p:nvPr/>
              </p:nvSpPr>
              <p:spPr>
                <a:xfrm>
                  <a:off x="2106601" y="1379787"/>
                  <a:ext cx="186538" cy="185698"/>
                </a:xfrm>
                <a:prstGeom prst="rect">
                  <a:avLst/>
                </a:prstGeom>
                <a:solidFill>
                  <a:schemeClr val="accent1">
                    <a:lumOff val="16847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82" name="Square">
                  <a:extLst>
                    <a:ext uri="{FF2B5EF4-FFF2-40B4-BE49-F238E27FC236}">
                      <a16:creationId xmlns:a16="http://schemas.microsoft.com/office/drawing/2014/main" id="{06D5327F-904A-467E-B993-A5194B9C18F3}"/>
                    </a:ext>
                  </a:extLst>
                </p:cNvPr>
                <p:cNvSpPr/>
                <p:nvPr/>
              </p:nvSpPr>
              <p:spPr>
                <a:xfrm>
                  <a:off x="2379579" y="216537"/>
                  <a:ext cx="186538" cy="185698"/>
                </a:xfrm>
                <a:prstGeom prst="rect">
                  <a:avLst/>
                </a:prstGeom>
                <a:solidFill>
                  <a:schemeClr val="accent1">
                    <a:lumOff val="16847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83" name="Square">
                  <a:extLst>
                    <a:ext uri="{FF2B5EF4-FFF2-40B4-BE49-F238E27FC236}">
                      <a16:creationId xmlns:a16="http://schemas.microsoft.com/office/drawing/2014/main" id="{8CDF140C-CA05-4940-9DB5-9E51B2A62FD2}"/>
                    </a:ext>
                  </a:extLst>
                </p:cNvPr>
                <p:cNvSpPr/>
                <p:nvPr/>
              </p:nvSpPr>
              <p:spPr>
                <a:xfrm>
                  <a:off x="2379579" y="447740"/>
                  <a:ext cx="186538" cy="185699"/>
                </a:xfrm>
                <a:prstGeom prst="rect">
                  <a:avLst/>
                </a:prstGeom>
                <a:solidFill>
                  <a:schemeClr val="accent1">
                    <a:lumOff val="16847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84" name="Square">
                  <a:extLst>
                    <a:ext uri="{FF2B5EF4-FFF2-40B4-BE49-F238E27FC236}">
                      <a16:creationId xmlns:a16="http://schemas.microsoft.com/office/drawing/2014/main" id="{064ABFB4-DD07-415B-AB3D-4D4028503139}"/>
                    </a:ext>
                  </a:extLst>
                </p:cNvPr>
                <p:cNvSpPr/>
                <p:nvPr/>
              </p:nvSpPr>
              <p:spPr>
                <a:xfrm>
                  <a:off x="2379579" y="683211"/>
                  <a:ext cx="186538" cy="185699"/>
                </a:xfrm>
                <a:prstGeom prst="rect">
                  <a:avLst/>
                </a:prstGeom>
                <a:solidFill>
                  <a:schemeClr val="accent1">
                    <a:lumOff val="16847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85" name="Square">
                  <a:extLst>
                    <a:ext uri="{FF2B5EF4-FFF2-40B4-BE49-F238E27FC236}">
                      <a16:creationId xmlns:a16="http://schemas.microsoft.com/office/drawing/2014/main" id="{E1DC53E3-7B4C-4655-A17A-F53A5E63304F}"/>
                    </a:ext>
                  </a:extLst>
                </p:cNvPr>
                <p:cNvSpPr/>
                <p:nvPr/>
              </p:nvSpPr>
              <p:spPr>
                <a:xfrm>
                  <a:off x="2379579" y="914415"/>
                  <a:ext cx="186538" cy="185699"/>
                </a:xfrm>
                <a:prstGeom prst="rect">
                  <a:avLst/>
                </a:prstGeom>
                <a:solidFill>
                  <a:schemeClr val="accent1">
                    <a:lumOff val="16847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86" name="Square">
                  <a:extLst>
                    <a:ext uri="{FF2B5EF4-FFF2-40B4-BE49-F238E27FC236}">
                      <a16:creationId xmlns:a16="http://schemas.microsoft.com/office/drawing/2014/main" id="{60EB36D5-A66D-4DE2-BBC9-F5C2F853D424}"/>
                    </a:ext>
                  </a:extLst>
                </p:cNvPr>
                <p:cNvSpPr/>
                <p:nvPr/>
              </p:nvSpPr>
              <p:spPr>
                <a:xfrm>
                  <a:off x="2379579" y="1149885"/>
                  <a:ext cx="186538" cy="185699"/>
                </a:xfrm>
                <a:prstGeom prst="rect">
                  <a:avLst/>
                </a:prstGeom>
                <a:solidFill>
                  <a:schemeClr val="accent1">
                    <a:lumOff val="16847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87" name="Square">
                  <a:extLst>
                    <a:ext uri="{FF2B5EF4-FFF2-40B4-BE49-F238E27FC236}">
                      <a16:creationId xmlns:a16="http://schemas.microsoft.com/office/drawing/2014/main" id="{56AC4B39-E247-445A-84BD-62115FA08AD6}"/>
                    </a:ext>
                  </a:extLst>
                </p:cNvPr>
                <p:cNvSpPr/>
                <p:nvPr/>
              </p:nvSpPr>
              <p:spPr>
                <a:xfrm>
                  <a:off x="2379579" y="1381089"/>
                  <a:ext cx="186538" cy="185698"/>
                </a:xfrm>
                <a:prstGeom prst="rect">
                  <a:avLst/>
                </a:prstGeom>
                <a:solidFill>
                  <a:schemeClr val="accent1">
                    <a:lumOff val="16847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88" name="Square">
                  <a:extLst>
                    <a:ext uri="{FF2B5EF4-FFF2-40B4-BE49-F238E27FC236}">
                      <a16:creationId xmlns:a16="http://schemas.microsoft.com/office/drawing/2014/main" id="{CAC09B8C-8A14-4954-B5D3-AAA5DF3339DA}"/>
                    </a:ext>
                  </a:extLst>
                </p:cNvPr>
                <p:cNvSpPr/>
                <p:nvPr/>
              </p:nvSpPr>
              <p:spPr>
                <a:xfrm>
                  <a:off x="2652556" y="216537"/>
                  <a:ext cx="186538" cy="185698"/>
                </a:xfrm>
                <a:prstGeom prst="rect">
                  <a:avLst/>
                </a:prstGeom>
                <a:solidFill>
                  <a:schemeClr val="accent1">
                    <a:lumOff val="16847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89" name="Square">
                  <a:extLst>
                    <a:ext uri="{FF2B5EF4-FFF2-40B4-BE49-F238E27FC236}">
                      <a16:creationId xmlns:a16="http://schemas.microsoft.com/office/drawing/2014/main" id="{0E5B4F08-2915-44FB-95CC-917D94A78E50}"/>
                    </a:ext>
                  </a:extLst>
                </p:cNvPr>
                <p:cNvSpPr/>
                <p:nvPr/>
              </p:nvSpPr>
              <p:spPr>
                <a:xfrm>
                  <a:off x="2652556" y="447740"/>
                  <a:ext cx="186538" cy="185699"/>
                </a:xfrm>
                <a:prstGeom prst="rect">
                  <a:avLst/>
                </a:prstGeom>
                <a:solidFill>
                  <a:schemeClr val="accent1">
                    <a:lumOff val="16847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90" name="Square">
                  <a:extLst>
                    <a:ext uri="{FF2B5EF4-FFF2-40B4-BE49-F238E27FC236}">
                      <a16:creationId xmlns:a16="http://schemas.microsoft.com/office/drawing/2014/main" id="{51FBDE1E-96C4-4494-830B-F69BD77B20B2}"/>
                    </a:ext>
                  </a:extLst>
                </p:cNvPr>
                <p:cNvSpPr/>
                <p:nvPr/>
              </p:nvSpPr>
              <p:spPr>
                <a:xfrm>
                  <a:off x="2652556" y="683211"/>
                  <a:ext cx="186538" cy="185699"/>
                </a:xfrm>
                <a:prstGeom prst="rect">
                  <a:avLst/>
                </a:prstGeom>
                <a:solidFill>
                  <a:schemeClr val="accent1">
                    <a:lumOff val="16847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91" name="Square">
                  <a:extLst>
                    <a:ext uri="{FF2B5EF4-FFF2-40B4-BE49-F238E27FC236}">
                      <a16:creationId xmlns:a16="http://schemas.microsoft.com/office/drawing/2014/main" id="{692818C8-8CAC-4582-9403-36EEF22387AA}"/>
                    </a:ext>
                  </a:extLst>
                </p:cNvPr>
                <p:cNvSpPr/>
                <p:nvPr/>
              </p:nvSpPr>
              <p:spPr>
                <a:xfrm>
                  <a:off x="2652556" y="914415"/>
                  <a:ext cx="186538" cy="185699"/>
                </a:xfrm>
                <a:prstGeom prst="rect">
                  <a:avLst/>
                </a:prstGeom>
                <a:solidFill>
                  <a:schemeClr val="accent1">
                    <a:lumOff val="16847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92" name="Square">
                  <a:extLst>
                    <a:ext uri="{FF2B5EF4-FFF2-40B4-BE49-F238E27FC236}">
                      <a16:creationId xmlns:a16="http://schemas.microsoft.com/office/drawing/2014/main" id="{EF5C2282-6A9E-4793-97DF-B57B62A7CC44}"/>
                    </a:ext>
                  </a:extLst>
                </p:cNvPr>
                <p:cNvSpPr/>
                <p:nvPr/>
              </p:nvSpPr>
              <p:spPr>
                <a:xfrm>
                  <a:off x="2652556" y="1149885"/>
                  <a:ext cx="186538" cy="185699"/>
                </a:xfrm>
                <a:prstGeom prst="rect">
                  <a:avLst/>
                </a:prstGeom>
                <a:solidFill>
                  <a:schemeClr val="accent1">
                    <a:lumOff val="16847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93" name="Square">
                  <a:extLst>
                    <a:ext uri="{FF2B5EF4-FFF2-40B4-BE49-F238E27FC236}">
                      <a16:creationId xmlns:a16="http://schemas.microsoft.com/office/drawing/2014/main" id="{90112F5A-CDFA-4CAE-8796-DA0E8A96D245}"/>
                    </a:ext>
                  </a:extLst>
                </p:cNvPr>
                <p:cNvSpPr/>
                <p:nvPr/>
              </p:nvSpPr>
              <p:spPr>
                <a:xfrm>
                  <a:off x="2652556" y="1381089"/>
                  <a:ext cx="186538" cy="185698"/>
                </a:xfrm>
                <a:prstGeom prst="rect">
                  <a:avLst/>
                </a:prstGeom>
                <a:solidFill>
                  <a:schemeClr val="accent1">
                    <a:lumOff val="16847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</p:grpSp>
        </p:grpSp>
        <p:grpSp>
          <p:nvGrpSpPr>
            <p:cNvPr id="25" name="Group">
              <a:extLst>
                <a:ext uri="{FF2B5EF4-FFF2-40B4-BE49-F238E27FC236}">
                  <a16:creationId xmlns:a16="http://schemas.microsoft.com/office/drawing/2014/main" id="{93B5C774-E93D-44C7-98EE-3984C97D5E46}"/>
                </a:ext>
              </a:extLst>
            </p:cNvPr>
            <p:cNvGrpSpPr/>
            <p:nvPr/>
          </p:nvGrpSpPr>
          <p:grpSpPr>
            <a:xfrm>
              <a:off x="3065326" y="11235027"/>
              <a:ext cx="3194962" cy="435969"/>
              <a:chOff x="0" y="12699"/>
              <a:chExt cx="3194961" cy="435967"/>
            </a:xfrm>
          </p:grpSpPr>
          <p:sp>
            <p:nvSpPr>
              <p:cNvPr id="149" name="Rounded Rectangle">
                <a:extLst>
                  <a:ext uri="{FF2B5EF4-FFF2-40B4-BE49-F238E27FC236}">
                    <a16:creationId xmlns:a16="http://schemas.microsoft.com/office/drawing/2014/main" id="{28C288CC-4669-4B3B-87A1-4FB600940984}"/>
                  </a:ext>
                </a:extLst>
              </p:cNvPr>
              <p:cNvSpPr/>
              <p:nvPr/>
            </p:nvSpPr>
            <p:spPr>
              <a:xfrm>
                <a:off x="0" y="12699"/>
                <a:ext cx="3194961" cy="435967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defTabSz="41275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150" name="Virtual filesystem">
                <a:extLst>
                  <a:ext uri="{FF2B5EF4-FFF2-40B4-BE49-F238E27FC236}">
                    <a16:creationId xmlns:a16="http://schemas.microsoft.com/office/drawing/2014/main" id="{098FC1C2-09B8-4731-85C3-E077A89EB11A}"/>
                  </a:ext>
                </a:extLst>
              </p:cNvPr>
              <p:cNvSpPr txBox="1"/>
              <p:nvPr/>
            </p:nvSpPr>
            <p:spPr>
              <a:xfrm>
                <a:off x="407435" y="27180"/>
                <a:ext cx="1863489" cy="4070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5400" tIns="25400" rIns="25400" bIns="25400" numCol="1" anchor="ctr">
                <a:spAutoFit/>
              </a:bodyPr>
              <a:lstStyle/>
              <a:p>
                <a:r>
                  <a:rPr sz="900"/>
                  <a:t>Virtual filesystem</a:t>
                </a:r>
              </a:p>
            </p:txBody>
          </p:sp>
        </p:grpSp>
        <p:grpSp>
          <p:nvGrpSpPr>
            <p:cNvPr id="26" name="Group">
              <a:extLst>
                <a:ext uri="{FF2B5EF4-FFF2-40B4-BE49-F238E27FC236}">
                  <a16:creationId xmlns:a16="http://schemas.microsoft.com/office/drawing/2014/main" id="{629DF718-612C-4C5F-AF49-3AA099C55671}"/>
                </a:ext>
              </a:extLst>
            </p:cNvPr>
            <p:cNvGrpSpPr/>
            <p:nvPr/>
          </p:nvGrpSpPr>
          <p:grpSpPr>
            <a:xfrm>
              <a:off x="3384034" y="4715440"/>
              <a:ext cx="2631420" cy="1186252"/>
              <a:chOff x="0" y="0"/>
              <a:chExt cx="2631418" cy="1186251"/>
            </a:xfrm>
          </p:grpSpPr>
          <p:grpSp>
            <p:nvGrpSpPr>
              <p:cNvPr id="144" name="Group">
                <a:extLst>
                  <a:ext uri="{FF2B5EF4-FFF2-40B4-BE49-F238E27FC236}">
                    <a16:creationId xmlns:a16="http://schemas.microsoft.com/office/drawing/2014/main" id="{C5DC1872-98EE-4042-8DDD-9880DA605074}"/>
                  </a:ext>
                </a:extLst>
              </p:cNvPr>
              <p:cNvGrpSpPr/>
              <p:nvPr/>
            </p:nvGrpSpPr>
            <p:grpSpPr>
              <a:xfrm>
                <a:off x="0" y="0"/>
                <a:ext cx="2631418" cy="1186251"/>
                <a:chOff x="0" y="0"/>
                <a:chExt cx="2631417" cy="1186250"/>
              </a:xfrm>
            </p:grpSpPr>
            <p:sp>
              <p:nvSpPr>
                <p:cNvPr id="146" name="Rounded Rectangle">
                  <a:extLst>
                    <a:ext uri="{FF2B5EF4-FFF2-40B4-BE49-F238E27FC236}">
                      <a16:creationId xmlns:a16="http://schemas.microsoft.com/office/drawing/2014/main" id="{9EE61512-F797-47E1-8BF7-7F4169B18CC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31417" cy="1186250"/>
                </a:xfrm>
                <a:prstGeom prst="roundRect">
                  <a:avLst>
                    <a:gd name="adj" fmla="val 19331"/>
                  </a:avLst>
                </a:prstGeom>
                <a:solidFill>
                  <a:srgbClr val="F6FFFC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47" name="Segment executor">
                  <a:extLst>
                    <a:ext uri="{FF2B5EF4-FFF2-40B4-BE49-F238E27FC236}">
                      <a16:creationId xmlns:a16="http://schemas.microsoft.com/office/drawing/2014/main" id="{999A3B44-472F-49B7-938A-466C3CE4B387}"/>
                    </a:ext>
                  </a:extLst>
                </p:cNvPr>
                <p:cNvSpPr txBox="1"/>
                <p:nvPr/>
              </p:nvSpPr>
              <p:spPr>
                <a:xfrm>
                  <a:off x="8116" y="255768"/>
                  <a:ext cx="2001398" cy="40700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none" lIns="25400" tIns="25400" rIns="25400" bIns="25400" numCol="1" anchor="ctr">
                  <a:spAutoFit/>
                </a:bodyPr>
                <a:lstStyle/>
                <a:p>
                  <a:r>
                    <a:rPr sz="900"/>
                    <a:t>Segment executor</a:t>
                  </a:r>
                </a:p>
              </p:txBody>
            </p:sp>
            <p:sp>
              <p:nvSpPr>
                <p:cNvPr id="148" name="Rectangle">
                  <a:extLst>
                    <a:ext uri="{FF2B5EF4-FFF2-40B4-BE49-F238E27FC236}">
                      <a16:creationId xmlns:a16="http://schemas.microsoft.com/office/drawing/2014/main" id="{8BFC880F-0A8C-461D-9CDD-B4355642FA73}"/>
                    </a:ext>
                  </a:extLst>
                </p:cNvPr>
                <p:cNvSpPr/>
                <p:nvPr/>
              </p:nvSpPr>
              <p:spPr>
                <a:xfrm>
                  <a:off x="664811" y="588257"/>
                  <a:ext cx="1270001" cy="435966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</p:grpSp>
          <p:sp>
            <p:nvSpPr>
              <p:cNvPr id="145" name="Final agg">
                <a:extLst>
                  <a:ext uri="{FF2B5EF4-FFF2-40B4-BE49-F238E27FC236}">
                    <a16:creationId xmlns:a16="http://schemas.microsoft.com/office/drawing/2014/main" id="{9B7B6E35-A5CE-499C-A242-6C11E76B41BF}"/>
                  </a:ext>
                </a:extLst>
              </p:cNvPr>
              <p:cNvSpPr txBox="1"/>
              <p:nvPr/>
            </p:nvSpPr>
            <p:spPr>
              <a:xfrm>
                <a:off x="725264" y="568886"/>
                <a:ext cx="1157111" cy="440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5400" tIns="25400" rIns="25400" bIns="25400" numCol="1" anchor="ctr">
                <a:spAutoFit/>
              </a:bodyPr>
              <a:lstStyle>
                <a:lvl1pPr>
                  <a:defRPr sz="2000"/>
                </a:lvl1pPr>
              </a:lstStyle>
              <a:p>
                <a:r>
                  <a:rPr sz="1000"/>
                  <a:t>Final agg</a:t>
                </a:r>
              </a:p>
            </p:txBody>
          </p:sp>
        </p:grpSp>
        <p:sp>
          <p:nvSpPr>
            <p:cNvPr id="27" name="Line">
              <a:extLst>
                <a:ext uri="{FF2B5EF4-FFF2-40B4-BE49-F238E27FC236}">
                  <a16:creationId xmlns:a16="http://schemas.microsoft.com/office/drawing/2014/main" id="{10AF40BA-4729-4396-AA4D-9D304C6DD0FC}"/>
                </a:ext>
              </a:extLst>
            </p:cNvPr>
            <p:cNvSpPr/>
            <p:nvPr/>
          </p:nvSpPr>
          <p:spPr>
            <a:xfrm>
              <a:off x="6083119" y="3098587"/>
              <a:ext cx="570485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  <a:tailEnd type="triangle" w="med" len="med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endParaRPr sz="900"/>
            </a:p>
          </p:txBody>
        </p:sp>
        <p:grpSp>
          <p:nvGrpSpPr>
            <p:cNvPr id="28" name="Group">
              <a:extLst>
                <a:ext uri="{FF2B5EF4-FFF2-40B4-BE49-F238E27FC236}">
                  <a16:creationId xmlns:a16="http://schemas.microsoft.com/office/drawing/2014/main" id="{A2B7CCB1-A515-4ACE-94BF-0A30116B172B}"/>
                </a:ext>
              </a:extLst>
            </p:cNvPr>
            <p:cNvGrpSpPr/>
            <p:nvPr/>
          </p:nvGrpSpPr>
          <p:grpSpPr>
            <a:xfrm>
              <a:off x="2355803" y="1795271"/>
              <a:ext cx="1059316" cy="1043051"/>
              <a:chOff x="0" y="0"/>
              <a:chExt cx="1059314" cy="1043050"/>
            </a:xfrm>
          </p:grpSpPr>
          <p:sp>
            <p:nvSpPr>
              <p:cNvPr id="142" name="Rounded Rectangle">
                <a:extLst>
                  <a:ext uri="{FF2B5EF4-FFF2-40B4-BE49-F238E27FC236}">
                    <a16:creationId xmlns:a16="http://schemas.microsoft.com/office/drawing/2014/main" id="{8F9321F1-A0BC-4EEC-AC5E-30A116425414}"/>
                  </a:ext>
                </a:extLst>
              </p:cNvPr>
              <p:cNvSpPr/>
              <p:nvPr/>
            </p:nvSpPr>
            <p:spPr>
              <a:xfrm>
                <a:off x="0" y="0"/>
                <a:ext cx="1059314" cy="1043050"/>
              </a:xfrm>
              <a:prstGeom prst="roundRect">
                <a:avLst>
                  <a:gd name="adj" fmla="val 21985"/>
                </a:avLst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defTabSz="41275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143" name="Parser">
                <a:extLst>
                  <a:ext uri="{FF2B5EF4-FFF2-40B4-BE49-F238E27FC236}">
                    <a16:creationId xmlns:a16="http://schemas.microsoft.com/office/drawing/2014/main" id="{1EE04B4F-E857-42EB-932B-707A126109AB}"/>
                  </a:ext>
                </a:extLst>
              </p:cNvPr>
              <p:cNvSpPr txBox="1"/>
              <p:nvPr/>
            </p:nvSpPr>
            <p:spPr>
              <a:xfrm>
                <a:off x="32376" y="294896"/>
                <a:ext cx="746741" cy="407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5400" tIns="25400" rIns="25400" bIns="25400" numCol="1" anchor="ctr">
                <a:spAutoFit/>
              </a:bodyPr>
              <a:lstStyle/>
              <a:p>
                <a:r>
                  <a:rPr sz="900"/>
                  <a:t>Parser</a:t>
                </a:r>
              </a:p>
            </p:txBody>
          </p:sp>
        </p:grpSp>
        <p:sp>
          <p:nvSpPr>
            <p:cNvPr id="29" name="Line">
              <a:extLst>
                <a:ext uri="{FF2B5EF4-FFF2-40B4-BE49-F238E27FC236}">
                  <a16:creationId xmlns:a16="http://schemas.microsoft.com/office/drawing/2014/main" id="{4D49975A-408D-4886-8D9E-0452605F26D5}"/>
                </a:ext>
              </a:extLst>
            </p:cNvPr>
            <p:cNvSpPr/>
            <p:nvPr/>
          </p:nvSpPr>
          <p:spPr>
            <a:xfrm>
              <a:off x="3208740" y="2771780"/>
              <a:ext cx="390309" cy="39030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  <a:tailEnd type="triangle" w="med" len="med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endParaRPr sz="900"/>
            </a:p>
          </p:txBody>
        </p:sp>
        <p:sp>
          <p:nvSpPr>
            <p:cNvPr id="30" name="Line">
              <a:extLst>
                <a:ext uri="{FF2B5EF4-FFF2-40B4-BE49-F238E27FC236}">
                  <a16:creationId xmlns:a16="http://schemas.microsoft.com/office/drawing/2014/main" id="{098BF0B7-EF17-4FF8-B615-638E99ACA774}"/>
                </a:ext>
              </a:extLst>
            </p:cNvPr>
            <p:cNvSpPr/>
            <p:nvPr/>
          </p:nvSpPr>
          <p:spPr>
            <a:xfrm flipH="1">
              <a:off x="4959960" y="3642233"/>
              <a:ext cx="2813788" cy="71424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  <a:tailEnd type="triangle" w="med" len="med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endParaRPr sz="900"/>
            </a:p>
          </p:txBody>
        </p:sp>
        <p:sp>
          <p:nvSpPr>
            <p:cNvPr id="31" name="Line">
              <a:extLst>
                <a:ext uri="{FF2B5EF4-FFF2-40B4-BE49-F238E27FC236}">
                  <a16:creationId xmlns:a16="http://schemas.microsoft.com/office/drawing/2014/main" id="{6E80D631-31FD-45DD-A89F-4ACE88D9A7B9}"/>
                </a:ext>
              </a:extLst>
            </p:cNvPr>
            <p:cNvSpPr/>
            <p:nvPr/>
          </p:nvSpPr>
          <p:spPr>
            <a:xfrm flipV="1">
              <a:off x="4745856" y="5785811"/>
              <a:ext cx="1" cy="46136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endParaRPr sz="900"/>
            </a:p>
          </p:txBody>
        </p:sp>
        <p:sp>
          <p:nvSpPr>
            <p:cNvPr id="32" name="Line">
              <a:extLst>
                <a:ext uri="{FF2B5EF4-FFF2-40B4-BE49-F238E27FC236}">
                  <a16:creationId xmlns:a16="http://schemas.microsoft.com/office/drawing/2014/main" id="{58D6E42B-54A2-42D8-BF31-8EF63AC2E2C9}"/>
                </a:ext>
              </a:extLst>
            </p:cNvPr>
            <p:cNvSpPr/>
            <p:nvPr/>
          </p:nvSpPr>
          <p:spPr>
            <a:xfrm flipV="1">
              <a:off x="4714272" y="3736551"/>
              <a:ext cx="1662085" cy="95794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endParaRPr sz="900"/>
            </a:p>
          </p:txBody>
        </p:sp>
        <p:sp>
          <p:nvSpPr>
            <p:cNvPr id="33" name="Result">
              <a:extLst>
                <a:ext uri="{FF2B5EF4-FFF2-40B4-BE49-F238E27FC236}">
                  <a16:creationId xmlns:a16="http://schemas.microsoft.com/office/drawing/2014/main" id="{6318E947-6D05-4ED5-9588-8248C0BB05F0}"/>
                </a:ext>
              </a:extLst>
            </p:cNvPr>
            <p:cNvSpPr txBox="1"/>
            <p:nvPr/>
          </p:nvSpPr>
          <p:spPr>
            <a:xfrm>
              <a:off x="1063090" y="2695438"/>
              <a:ext cx="736650" cy="4070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/>
            <a:p>
              <a:r>
                <a:rPr sz="900"/>
                <a:t>Result</a:t>
              </a:r>
            </a:p>
          </p:txBody>
        </p:sp>
        <p:sp>
          <p:nvSpPr>
            <p:cNvPr id="34" name="Line">
              <a:extLst>
                <a:ext uri="{FF2B5EF4-FFF2-40B4-BE49-F238E27FC236}">
                  <a16:creationId xmlns:a16="http://schemas.microsoft.com/office/drawing/2014/main" id="{0B2EF1E4-798E-402E-AE40-8F3C33F8D0B1}"/>
                </a:ext>
              </a:extLst>
            </p:cNvPr>
            <p:cNvSpPr/>
            <p:nvPr/>
          </p:nvSpPr>
          <p:spPr>
            <a:xfrm flipH="1">
              <a:off x="1064723" y="2472078"/>
              <a:ext cx="1059315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endParaRPr sz="900"/>
            </a:p>
          </p:txBody>
        </p:sp>
        <p:sp>
          <p:nvSpPr>
            <p:cNvPr id="35" name="Rounded Rectangle">
              <a:extLst>
                <a:ext uri="{FF2B5EF4-FFF2-40B4-BE49-F238E27FC236}">
                  <a16:creationId xmlns:a16="http://schemas.microsoft.com/office/drawing/2014/main" id="{955728B3-1BD4-46A7-BE49-4D6D77AD49BB}"/>
                </a:ext>
              </a:extLst>
            </p:cNvPr>
            <p:cNvSpPr/>
            <p:nvPr/>
          </p:nvSpPr>
          <p:spPr>
            <a:xfrm>
              <a:off x="278266" y="12314432"/>
              <a:ext cx="13321757" cy="547924"/>
            </a:xfrm>
            <a:prstGeom prst="roundRect">
              <a:avLst>
                <a:gd name="adj" fmla="val 50000"/>
              </a:avLst>
            </a:prstGeom>
            <a:solidFill>
              <a:srgbClr val="D4F9C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sp>
          <p:nvSpPr>
            <p:cNvPr id="36" name="Cloud storage">
              <a:extLst>
                <a:ext uri="{FF2B5EF4-FFF2-40B4-BE49-F238E27FC236}">
                  <a16:creationId xmlns:a16="http://schemas.microsoft.com/office/drawing/2014/main" id="{2A0DB355-1D09-45CA-8FB2-8D0CFE9FCC43}"/>
                </a:ext>
              </a:extLst>
            </p:cNvPr>
            <p:cNvSpPr txBox="1"/>
            <p:nvPr/>
          </p:nvSpPr>
          <p:spPr>
            <a:xfrm>
              <a:off x="5919587" y="12363611"/>
              <a:ext cx="1567482" cy="4070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/>
            <a:p>
              <a:r>
                <a:rPr sz="900"/>
                <a:t>Cloud storage</a:t>
              </a:r>
            </a:p>
          </p:txBody>
        </p:sp>
        <p:sp>
          <p:nvSpPr>
            <p:cNvPr id="37" name="Query">
              <a:extLst>
                <a:ext uri="{FF2B5EF4-FFF2-40B4-BE49-F238E27FC236}">
                  <a16:creationId xmlns:a16="http://schemas.microsoft.com/office/drawing/2014/main" id="{44BA0C7B-BA78-4446-AE94-5506A876A5FF}"/>
                </a:ext>
              </a:extLst>
            </p:cNvPr>
            <p:cNvSpPr txBox="1"/>
            <p:nvPr/>
          </p:nvSpPr>
          <p:spPr>
            <a:xfrm>
              <a:off x="1112658" y="1617981"/>
              <a:ext cx="746742" cy="4070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/>
            <a:p>
              <a:r>
                <a:rPr sz="900"/>
                <a:t>Query</a:t>
              </a:r>
            </a:p>
          </p:txBody>
        </p:sp>
        <p:sp>
          <p:nvSpPr>
            <p:cNvPr id="38" name="Rounded Rectangle">
              <a:extLst>
                <a:ext uri="{FF2B5EF4-FFF2-40B4-BE49-F238E27FC236}">
                  <a16:creationId xmlns:a16="http://schemas.microsoft.com/office/drawing/2014/main" id="{E740747E-9250-48F0-9FFF-F22499E893DE}"/>
                </a:ext>
              </a:extLst>
            </p:cNvPr>
            <p:cNvSpPr/>
            <p:nvPr/>
          </p:nvSpPr>
          <p:spPr>
            <a:xfrm>
              <a:off x="10806667" y="2128734"/>
              <a:ext cx="2773374" cy="678689"/>
            </a:xfrm>
            <a:prstGeom prst="roundRect">
              <a:avLst>
                <a:gd name="adj" fmla="val 50000"/>
              </a:avLst>
            </a:prstGeom>
            <a:solidFill>
              <a:srgbClr val="B2F9E5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sp>
          <p:nvSpPr>
            <p:cNvPr id="39" name="Timestamp oracle">
              <a:extLst>
                <a:ext uri="{FF2B5EF4-FFF2-40B4-BE49-F238E27FC236}">
                  <a16:creationId xmlns:a16="http://schemas.microsoft.com/office/drawing/2014/main" id="{D9118108-C37C-49C7-9232-0A56B028C55F}"/>
                </a:ext>
              </a:extLst>
            </p:cNvPr>
            <p:cNvSpPr txBox="1"/>
            <p:nvPr/>
          </p:nvSpPr>
          <p:spPr>
            <a:xfrm>
              <a:off x="10916700" y="2223550"/>
              <a:ext cx="1950945" cy="4070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/>
            <a:p>
              <a:r>
                <a:rPr sz="900"/>
                <a:t>Timestamp oracle</a:t>
              </a:r>
            </a:p>
          </p:txBody>
        </p:sp>
        <p:sp>
          <p:nvSpPr>
            <p:cNvPr id="40" name="Rounded Rectangle">
              <a:extLst>
                <a:ext uri="{FF2B5EF4-FFF2-40B4-BE49-F238E27FC236}">
                  <a16:creationId xmlns:a16="http://schemas.microsoft.com/office/drawing/2014/main" id="{151C1294-CB06-4EE4-AE09-EF2BD2A1A184}"/>
                </a:ext>
              </a:extLst>
            </p:cNvPr>
            <p:cNvSpPr/>
            <p:nvPr/>
          </p:nvSpPr>
          <p:spPr>
            <a:xfrm>
              <a:off x="10797784" y="3049056"/>
              <a:ext cx="2773374" cy="678689"/>
            </a:xfrm>
            <a:prstGeom prst="roundRect">
              <a:avLst>
                <a:gd name="adj" fmla="val 50000"/>
              </a:avLst>
            </a:prstGeom>
            <a:solidFill>
              <a:srgbClr val="F9E8D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sp>
          <p:nvSpPr>
            <p:cNvPr id="41" name="Line">
              <a:extLst>
                <a:ext uri="{FF2B5EF4-FFF2-40B4-BE49-F238E27FC236}">
                  <a16:creationId xmlns:a16="http://schemas.microsoft.com/office/drawing/2014/main" id="{32CAABDC-E1A7-483E-A0FC-5F003776C5BF}"/>
                </a:ext>
              </a:extLst>
            </p:cNvPr>
            <p:cNvSpPr/>
            <p:nvPr/>
          </p:nvSpPr>
          <p:spPr>
            <a:xfrm flipH="1">
              <a:off x="9475803" y="2468078"/>
              <a:ext cx="132413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endParaRPr sz="900"/>
            </a:p>
          </p:txBody>
        </p:sp>
        <p:sp>
          <p:nvSpPr>
            <p:cNvPr id="42" name="Daemon manager">
              <a:extLst>
                <a:ext uri="{FF2B5EF4-FFF2-40B4-BE49-F238E27FC236}">
                  <a16:creationId xmlns:a16="http://schemas.microsoft.com/office/drawing/2014/main" id="{85EAF2A9-E564-40D4-B335-18A4646E832C}"/>
                </a:ext>
              </a:extLst>
            </p:cNvPr>
            <p:cNvSpPr txBox="1"/>
            <p:nvPr/>
          </p:nvSpPr>
          <p:spPr>
            <a:xfrm>
              <a:off x="10944155" y="3148168"/>
              <a:ext cx="1991309" cy="4070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/>
            <a:p>
              <a:r>
                <a:rPr sz="900"/>
                <a:t>Daemon manager</a:t>
              </a:r>
            </a:p>
          </p:txBody>
        </p:sp>
        <p:sp>
          <p:nvSpPr>
            <p:cNvPr id="43" name="Line">
              <a:extLst>
                <a:ext uri="{FF2B5EF4-FFF2-40B4-BE49-F238E27FC236}">
                  <a16:creationId xmlns:a16="http://schemas.microsoft.com/office/drawing/2014/main" id="{37695EC3-BA0E-496D-924F-1970CD61177A}"/>
                </a:ext>
              </a:extLst>
            </p:cNvPr>
            <p:cNvSpPr/>
            <p:nvPr/>
          </p:nvSpPr>
          <p:spPr>
            <a:xfrm flipH="1">
              <a:off x="9412248" y="3363036"/>
              <a:ext cx="1380237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endParaRPr sz="900"/>
            </a:p>
          </p:txBody>
        </p:sp>
        <p:sp>
          <p:nvSpPr>
            <p:cNvPr id="44" name="Background…">
              <a:extLst>
                <a:ext uri="{FF2B5EF4-FFF2-40B4-BE49-F238E27FC236}">
                  <a16:creationId xmlns:a16="http://schemas.microsoft.com/office/drawing/2014/main" id="{9B212A1B-EB78-4596-AB3F-70F51DCD5919}"/>
                </a:ext>
              </a:extLst>
            </p:cNvPr>
            <p:cNvSpPr txBox="1"/>
            <p:nvPr/>
          </p:nvSpPr>
          <p:spPr>
            <a:xfrm>
              <a:off x="9353775" y="3378654"/>
              <a:ext cx="1567482" cy="7700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/>
            <a:p>
              <a:pPr>
                <a:defRPr sz="2000"/>
              </a:pPr>
              <a:r>
                <a:rPr sz="1000"/>
                <a:t>Background </a:t>
              </a:r>
            </a:p>
            <a:p>
              <a:pPr>
                <a:defRPr sz="2000"/>
              </a:pPr>
              <a:r>
                <a:rPr sz="1000"/>
                <a:t>task</a:t>
              </a:r>
            </a:p>
          </p:txBody>
        </p:sp>
        <p:sp>
          <p:nvSpPr>
            <p:cNvPr id="45" name="Timestamp">
              <a:extLst>
                <a:ext uri="{FF2B5EF4-FFF2-40B4-BE49-F238E27FC236}">
                  <a16:creationId xmlns:a16="http://schemas.microsoft.com/office/drawing/2014/main" id="{7173BD86-7074-4D87-8133-34A716A4BFF0}"/>
                </a:ext>
              </a:extLst>
            </p:cNvPr>
            <p:cNvSpPr txBox="1"/>
            <p:nvPr/>
          </p:nvSpPr>
          <p:spPr>
            <a:xfrm>
              <a:off x="9815029" y="2648934"/>
              <a:ext cx="1379116" cy="440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2000"/>
              </a:lvl1pPr>
            </a:lstStyle>
            <a:p>
              <a:r>
                <a:rPr sz="1000"/>
                <a:t>Timestamp</a:t>
              </a:r>
            </a:p>
          </p:txBody>
        </p:sp>
        <p:sp>
          <p:nvSpPr>
            <p:cNvPr id="46" name="Metadata">
              <a:extLst>
                <a:ext uri="{FF2B5EF4-FFF2-40B4-BE49-F238E27FC236}">
                  <a16:creationId xmlns:a16="http://schemas.microsoft.com/office/drawing/2014/main" id="{E9D14ECC-8789-4DE5-BD4B-9EBFD9C169A5}"/>
                </a:ext>
              </a:extLst>
            </p:cNvPr>
            <p:cNvSpPr txBox="1"/>
            <p:nvPr/>
          </p:nvSpPr>
          <p:spPr>
            <a:xfrm>
              <a:off x="9904892" y="-20359"/>
              <a:ext cx="1204204" cy="440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2000"/>
              </a:lvl1pPr>
            </a:lstStyle>
            <a:p>
              <a:r>
                <a:rPr sz="1000"/>
                <a:t>Metadata</a:t>
              </a:r>
            </a:p>
          </p:txBody>
        </p:sp>
        <p:sp>
          <p:nvSpPr>
            <p:cNvPr id="47" name="Rounded Rectangle">
              <a:extLst>
                <a:ext uri="{FF2B5EF4-FFF2-40B4-BE49-F238E27FC236}">
                  <a16:creationId xmlns:a16="http://schemas.microsoft.com/office/drawing/2014/main" id="{D76E4DA7-20F8-42EC-8214-9E011D38D6E4}"/>
                </a:ext>
              </a:extLst>
            </p:cNvPr>
            <p:cNvSpPr/>
            <p:nvPr/>
          </p:nvSpPr>
          <p:spPr>
            <a:xfrm>
              <a:off x="10748705" y="1265606"/>
              <a:ext cx="2760032" cy="657994"/>
            </a:xfrm>
            <a:prstGeom prst="roundRect">
              <a:avLst>
                <a:gd name="adj" fmla="val 50000"/>
              </a:avLst>
            </a:prstGeom>
            <a:solidFill>
              <a:srgbClr val="CAD0F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sp>
          <p:nvSpPr>
            <p:cNvPr id="48" name="Resource manager">
              <a:extLst>
                <a:ext uri="{FF2B5EF4-FFF2-40B4-BE49-F238E27FC236}">
                  <a16:creationId xmlns:a16="http://schemas.microsoft.com/office/drawing/2014/main" id="{6B0ED268-8A28-4C5D-9E8D-CFF581F9B279}"/>
                </a:ext>
              </a:extLst>
            </p:cNvPr>
            <p:cNvSpPr txBox="1"/>
            <p:nvPr/>
          </p:nvSpPr>
          <p:spPr>
            <a:xfrm>
              <a:off x="10784399" y="1344208"/>
              <a:ext cx="2051856" cy="4070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/>
            <a:p>
              <a:r>
                <a:rPr sz="900"/>
                <a:t>Resource manager</a:t>
              </a:r>
            </a:p>
          </p:txBody>
        </p:sp>
        <p:sp>
          <p:nvSpPr>
            <p:cNvPr id="49" name="Line">
              <a:extLst>
                <a:ext uri="{FF2B5EF4-FFF2-40B4-BE49-F238E27FC236}">
                  <a16:creationId xmlns:a16="http://schemas.microsoft.com/office/drawing/2014/main" id="{34271C3C-5162-41CA-97F1-BE4C232E7A54}"/>
                </a:ext>
              </a:extLst>
            </p:cNvPr>
            <p:cNvSpPr/>
            <p:nvPr/>
          </p:nvSpPr>
          <p:spPr>
            <a:xfrm flipH="1" flipV="1">
              <a:off x="9087005" y="1613163"/>
              <a:ext cx="166820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endParaRPr sz="900"/>
            </a:p>
          </p:txBody>
        </p:sp>
        <p:sp>
          <p:nvSpPr>
            <p:cNvPr id="50" name="Server">
              <a:extLst>
                <a:ext uri="{FF2B5EF4-FFF2-40B4-BE49-F238E27FC236}">
                  <a16:creationId xmlns:a16="http://schemas.microsoft.com/office/drawing/2014/main" id="{ED4F2B04-3F1D-4B10-B44E-F5610A8417B0}"/>
                </a:ext>
              </a:extLst>
            </p:cNvPr>
            <p:cNvSpPr txBox="1"/>
            <p:nvPr/>
          </p:nvSpPr>
          <p:spPr>
            <a:xfrm>
              <a:off x="2388179" y="3743602"/>
              <a:ext cx="756833" cy="4070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/>
            <a:p>
              <a:r>
                <a:rPr sz="900"/>
                <a:t>Server</a:t>
              </a:r>
            </a:p>
          </p:txBody>
        </p:sp>
        <p:sp>
          <p:nvSpPr>
            <p:cNvPr id="51" name="Worker">
              <a:extLst>
                <a:ext uri="{FF2B5EF4-FFF2-40B4-BE49-F238E27FC236}">
                  <a16:creationId xmlns:a16="http://schemas.microsoft.com/office/drawing/2014/main" id="{1D47B9F8-B9CC-42C6-89D3-9228CC6E2AD7}"/>
                </a:ext>
              </a:extLst>
            </p:cNvPr>
            <p:cNvSpPr txBox="1"/>
            <p:nvPr/>
          </p:nvSpPr>
          <p:spPr>
            <a:xfrm>
              <a:off x="4123311" y="11848936"/>
              <a:ext cx="867834" cy="4070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/>
            <a:p>
              <a:r>
                <a:rPr sz="900"/>
                <a:t>Worker</a:t>
              </a:r>
            </a:p>
          </p:txBody>
        </p:sp>
        <p:sp>
          <p:nvSpPr>
            <p:cNvPr id="52" name="\">
              <a:extLst>
                <a:ext uri="{FF2B5EF4-FFF2-40B4-BE49-F238E27FC236}">
                  <a16:creationId xmlns:a16="http://schemas.microsoft.com/office/drawing/2014/main" id="{9C56F920-F9C8-4076-8221-162178A37F9C}"/>
                </a:ext>
              </a:extLst>
            </p:cNvPr>
            <p:cNvSpPr txBox="1"/>
            <p:nvPr/>
          </p:nvSpPr>
          <p:spPr>
            <a:xfrm>
              <a:off x="11555721" y="11420698"/>
              <a:ext cx="198460" cy="4070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/>
            <a:p>
              <a:r>
                <a:rPr sz="900"/>
                <a:t>\</a:t>
              </a:r>
            </a:p>
          </p:txBody>
        </p:sp>
        <p:sp>
          <p:nvSpPr>
            <p:cNvPr id="53" name="Rounded Rectangle">
              <a:extLst>
                <a:ext uri="{FF2B5EF4-FFF2-40B4-BE49-F238E27FC236}">
                  <a16:creationId xmlns:a16="http://schemas.microsoft.com/office/drawing/2014/main" id="{D51124A8-1F0B-4360-85FA-258E74B4ECD2}"/>
                </a:ext>
              </a:extLst>
            </p:cNvPr>
            <p:cNvSpPr/>
            <p:nvPr/>
          </p:nvSpPr>
          <p:spPr>
            <a:xfrm>
              <a:off x="8267600" y="4307117"/>
              <a:ext cx="3494700" cy="7474597"/>
            </a:xfrm>
            <a:prstGeom prst="roundRect">
              <a:avLst>
                <a:gd name="adj" fmla="val 11611"/>
              </a:avLst>
            </a:prstGeom>
            <a:solidFill>
              <a:srgbClr val="E1F9F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grpSp>
          <p:nvGrpSpPr>
            <p:cNvPr id="54" name="Group">
              <a:extLst>
                <a:ext uri="{FF2B5EF4-FFF2-40B4-BE49-F238E27FC236}">
                  <a16:creationId xmlns:a16="http://schemas.microsoft.com/office/drawing/2014/main" id="{5DD321CA-4D22-43DE-8D99-C3E940EF75C7}"/>
                </a:ext>
              </a:extLst>
            </p:cNvPr>
            <p:cNvGrpSpPr/>
            <p:nvPr/>
          </p:nvGrpSpPr>
          <p:grpSpPr>
            <a:xfrm>
              <a:off x="8733797" y="6107856"/>
              <a:ext cx="2631419" cy="2307555"/>
              <a:chOff x="0" y="0"/>
              <a:chExt cx="2631418" cy="2307554"/>
            </a:xfrm>
          </p:grpSpPr>
          <p:grpSp>
            <p:nvGrpSpPr>
              <p:cNvPr id="133" name="Group">
                <a:extLst>
                  <a:ext uri="{FF2B5EF4-FFF2-40B4-BE49-F238E27FC236}">
                    <a16:creationId xmlns:a16="http://schemas.microsoft.com/office/drawing/2014/main" id="{C85EC9B4-16DF-475F-A2D1-8096C9704AE6}"/>
                  </a:ext>
                </a:extLst>
              </p:cNvPr>
              <p:cNvGrpSpPr/>
              <p:nvPr/>
            </p:nvGrpSpPr>
            <p:grpSpPr>
              <a:xfrm>
                <a:off x="0" y="0"/>
                <a:ext cx="2631418" cy="2307554"/>
                <a:chOff x="0" y="0"/>
                <a:chExt cx="2631417" cy="2307553"/>
              </a:xfrm>
            </p:grpSpPr>
            <p:sp>
              <p:nvSpPr>
                <p:cNvPr id="135" name="Rounded Rectangle">
                  <a:extLst>
                    <a:ext uri="{FF2B5EF4-FFF2-40B4-BE49-F238E27FC236}">
                      <a16:creationId xmlns:a16="http://schemas.microsoft.com/office/drawing/2014/main" id="{E6F73B29-C489-492C-9DCC-E44EF31A6785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31417" cy="2307553"/>
                </a:xfrm>
                <a:prstGeom prst="roundRect">
                  <a:avLst>
                    <a:gd name="adj" fmla="val 9938"/>
                  </a:avLst>
                </a:prstGeom>
                <a:solidFill>
                  <a:srgbClr val="F6FFFC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36" name="Rectangle">
                  <a:extLst>
                    <a:ext uri="{FF2B5EF4-FFF2-40B4-BE49-F238E27FC236}">
                      <a16:creationId xmlns:a16="http://schemas.microsoft.com/office/drawing/2014/main" id="{4FAE0AA0-306F-4428-A65E-2086844150F3}"/>
                    </a:ext>
                  </a:extLst>
                </p:cNvPr>
                <p:cNvSpPr/>
                <p:nvPr/>
              </p:nvSpPr>
              <p:spPr>
                <a:xfrm>
                  <a:off x="680708" y="672731"/>
                  <a:ext cx="1270001" cy="435966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37" name="Agg">
                  <a:extLst>
                    <a:ext uri="{FF2B5EF4-FFF2-40B4-BE49-F238E27FC236}">
                      <a16:creationId xmlns:a16="http://schemas.microsoft.com/office/drawing/2014/main" id="{141FACE7-9F11-4FFC-A0BD-C3227CB3BAEE}"/>
                    </a:ext>
                  </a:extLst>
                </p:cNvPr>
                <p:cNvSpPr txBox="1"/>
                <p:nvPr/>
              </p:nvSpPr>
              <p:spPr>
                <a:xfrm>
                  <a:off x="1030466" y="653360"/>
                  <a:ext cx="588648" cy="44000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none" lIns="25400" tIns="25400" rIns="25400" bIns="25400" numCol="1" anchor="ctr">
                  <a:spAutoFit/>
                </a:bodyPr>
                <a:lstStyle>
                  <a:lvl1pPr>
                    <a:defRPr sz="2000"/>
                  </a:lvl1pPr>
                </a:lstStyle>
                <a:p>
                  <a:r>
                    <a:rPr sz="1000" dirty="0"/>
                    <a:t>Agg</a:t>
                  </a:r>
                </a:p>
              </p:txBody>
            </p:sp>
            <p:sp>
              <p:nvSpPr>
                <p:cNvPr id="138" name="Rectangle">
                  <a:extLst>
                    <a:ext uri="{FF2B5EF4-FFF2-40B4-BE49-F238E27FC236}">
                      <a16:creationId xmlns:a16="http://schemas.microsoft.com/office/drawing/2014/main" id="{EF5AAC33-BF9E-44A4-886F-717CC041F919}"/>
                    </a:ext>
                  </a:extLst>
                </p:cNvPr>
                <p:cNvSpPr/>
                <p:nvPr/>
              </p:nvSpPr>
              <p:spPr>
                <a:xfrm>
                  <a:off x="680708" y="1170027"/>
                  <a:ext cx="1270001" cy="435966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39" name="Filter">
                  <a:extLst>
                    <a:ext uri="{FF2B5EF4-FFF2-40B4-BE49-F238E27FC236}">
                      <a16:creationId xmlns:a16="http://schemas.microsoft.com/office/drawing/2014/main" id="{1953D01D-10E0-45A1-89A6-17B9E6FB66C9}"/>
                    </a:ext>
                  </a:extLst>
                </p:cNvPr>
                <p:cNvSpPr txBox="1"/>
                <p:nvPr/>
              </p:nvSpPr>
              <p:spPr>
                <a:xfrm>
                  <a:off x="978777" y="1150655"/>
                  <a:ext cx="669376" cy="44000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none" lIns="25400" tIns="25400" rIns="25400" bIns="25400" numCol="1" anchor="ctr">
                  <a:spAutoFit/>
                </a:bodyPr>
                <a:lstStyle>
                  <a:lvl1pPr>
                    <a:defRPr sz="2000"/>
                  </a:lvl1pPr>
                </a:lstStyle>
                <a:p>
                  <a:r>
                    <a:rPr sz="1000"/>
                    <a:t>Filter</a:t>
                  </a:r>
                </a:p>
              </p:txBody>
            </p:sp>
            <p:sp>
              <p:nvSpPr>
                <p:cNvPr id="140" name="Rectangle">
                  <a:extLst>
                    <a:ext uri="{FF2B5EF4-FFF2-40B4-BE49-F238E27FC236}">
                      <a16:creationId xmlns:a16="http://schemas.microsoft.com/office/drawing/2014/main" id="{B262BAC6-D814-43AB-8540-B6A325DC8169}"/>
                    </a:ext>
                  </a:extLst>
                </p:cNvPr>
                <p:cNvSpPr/>
                <p:nvPr/>
              </p:nvSpPr>
              <p:spPr>
                <a:xfrm>
                  <a:off x="680708" y="1681012"/>
                  <a:ext cx="1270001" cy="435966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41" name="Scan">
                  <a:extLst>
                    <a:ext uri="{FF2B5EF4-FFF2-40B4-BE49-F238E27FC236}">
                      <a16:creationId xmlns:a16="http://schemas.microsoft.com/office/drawing/2014/main" id="{FE18B9B8-BEB1-4848-87CB-0FE2DBA12145}"/>
                    </a:ext>
                  </a:extLst>
                </p:cNvPr>
                <p:cNvSpPr txBox="1"/>
                <p:nvPr/>
              </p:nvSpPr>
              <p:spPr>
                <a:xfrm>
                  <a:off x="969253" y="1661641"/>
                  <a:ext cx="649194" cy="44000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none" lIns="25400" tIns="25400" rIns="25400" bIns="25400" numCol="1" anchor="ctr">
                  <a:spAutoFit/>
                </a:bodyPr>
                <a:lstStyle>
                  <a:lvl1pPr>
                    <a:defRPr sz="2000"/>
                  </a:lvl1pPr>
                </a:lstStyle>
                <a:p>
                  <a:r>
                    <a:rPr sz="1000"/>
                    <a:t>Scan</a:t>
                  </a:r>
                </a:p>
              </p:txBody>
            </p:sp>
          </p:grpSp>
          <p:sp>
            <p:nvSpPr>
              <p:cNvPr id="134" name="Segment executor">
                <a:extLst>
                  <a:ext uri="{FF2B5EF4-FFF2-40B4-BE49-F238E27FC236}">
                    <a16:creationId xmlns:a16="http://schemas.microsoft.com/office/drawing/2014/main" id="{8A719A1B-C04A-4F35-B89D-1334ACA2A25F}"/>
                  </a:ext>
                </a:extLst>
              </p:cNvPr>
              <p:cNvSpPr txBox="1"/>
              <p:nvPr/>
            </p:nvSpPr>
            <p:spPr>
              <a:xfrm>
                <a:off x="8117" y="103377"/>
                <a:ext cx="2001401" cy="4070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5400" tIns="25400" rIns="25400" bIns="25400" numCol="1" anchor="ctr">
                <a:spAutoFit/>
              </a:bodyPr>
              <a:lstStyle/>
              <a:p>
                <a:r>
                  <a:rPr sz="900"/>
                  <a:t>Segment executor</a:t>
                </a:r>
              </a:p>
            </p:txBody>
          </p:sp>
        </p:grpSp>
        <p:grpSp>
          <p:nvGrpSpPr>
            <p:cNvPr id="55" name="Group">
              <a:extLst>
                <a:ext uri="{FF2B5EF4-FFF2-40B4-BE49-F238E27FC236}">
                  <a16:creationId xmlns:a16="http://schemas.microsoft.com/office/drawing/2014/main" id="{928A4BB7-0F5E-4D44-9CA1-F7A7446702B2}"/>
                </a:ext>
              </a:extLst>
            </p:cNvPr>
            <p:cNvGrpSpPr/>
            <p:nvPr/>
          </p:nvGrpSpPr>
          <p:grpSpPr>
            <a:xfrm>
              <a:off x="8439325" y="8508798"/>
              <a:ext cx="3220362" cy="2491184"/>
              <a:chOff x="0" y="0"/>
              <a:chExt cx="3220361" cy="2491182"/>
            </a:xfrm>
          </p:grpSpPr>
          <p:sp>
            <p:nvSpPr>
              <p:cNvPr id="72" name="Rounded Rectangle">
                <a:extLst>
                  <a:ext uri="{FF2B5EF4-FFF2-40B4-BE49-F238E27FC236}">
                    <a16:creationId xmlns:a16="http://schemas.microsoft.com/office/drawing/2014/main" id="{00A5003E-E68E-4DA2-A30F-A3AFA61A663F}"/>
                  </a:ext>
                </a:extLst>
              </p:cNvPr>
              <p:cNvSpPr/>
              <p:nvPr/>
            </p:nvSpPr>
            <p:spPr>
              <a:xfrm>
                <a:off x="0" y="0"/>
                <a:ext cx="3220361" cy="2491182"/>
              </a:xfrm>
              <a:prstGeom prst="roundRect">
                <a:avLst>
                  <a:gd name="adj" fmla="val 9205"/>
                </a:avLst>
              </a:prstGeom>
              <a:solidFill>
                <a:srgbClr val="F6FFFC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defTabSz="41275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73" name="Column storage">
                <a:extLst>
                  <a:ext uri="{FF2B5EF4-FFF2-40B4-BE49-F238E27FC236}">
                    <a16:creationId xmlns:a16="http://schemas.microsoft.com/office/drawing/2014/main" id="{4F161AE2-53D3-4043-A0ED-BD7B48D7F2EF}"/>
                  </a:ext>
                </a:extLst>
              </p:cNvPr>
              <p:cNvSpPr txBox="1"/>
              <p:nvPr/>
            </p:nvSpPr>
            <p:spPr>
              <a:xfrm>
                <a:off x="466267" y="1952368"/>
                <a:ext cx="1769305" cy="4070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5400" tIns="25400" rIns="25400" bIns="25400" numCol="1" anchor="ctr">
                <a:spAutoFit/>
              </a:bodyPr>
              <a:lstStyle/>
              <a:p>
                <a:r>
                  <a:rPr sz="900"/>
                  <a:t>Column storage</a:t>
                </a:r>
              </a:p>
            </p:txBody>
          </p:sp>
          <p:grpSp>
            <p:nvGrpSpPr>
              <p:cNvPr id="74" name="Group">
                <a:extLst>
                  <a:ext uri="{FF2B5EF4-FFF2-40B4-BE49-F238E27FC236}">
                    <a16:creationId xmlns:a16="http://schemas.microsoft.com/office/drawing/2014/main" id="{55157A26-B49C-4473-9055-4164922E5EA4}"/>
                  </a:ext>
                </a:extLst>
              </p:cNvPr>
              <p:cNvGrpSpPr/>
              <p:nvPr/>
            </p:nvGrpSpPr>
            <p:grpSpPr>
              <a:xfrm>
                <a:off x="140112" y="135676"/>
                <a:ext cx="2940138" cy="1782023"/>
                <a:chOff x="0" y="0"/>
                <a:chExt cx="2940137" cy="1782021"/>
              </a:xfrm>
            </p:grpSpPr>
            <p:sp>
              <p:nvSpPr>
                <p:cNvPr id="75" name="Rectangle">
                  <a:extLst>
                    <a:ext uri="{FF2B5EF4-FFF2-40B4-BE49-F238E27FC236}">
                      <a16:creationId xmlns:a16="http://schemas.microsoft.com/office/drawing/2014/main" id="{BF67881D-E207-455B-89BF-D3B0B39CB23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34579" cy="1782022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grpSp>
              <p:nvGrpSpPr>
                <p:cNvPr id="76" name="Group">
                  <a:extLst>
                    <a:ext uri="{FF2B5EF4-FFF2-40B4-BE49-F238E27FC236}">
                      <a16:creationId xmlns:a16="http://schemas.microsoft.com/office/drawing/2014/main" id="{FDEE30CA-61E2-4840-9E87-623B5649A7F0}"/>
                    </a:ext>
                  </a:extLst>
                </p:cNvPr>
                <p:cNvGrpSpPr/>
                <p:nvPr/>
              </p:nvGrpSpPr>
              <p:grpSpPr>
                <a:xfrm>
                  <a:off x="101043" y="215234"/>
                  <a:ext cx="732493" cy="1351553"/>
                  <a:chOff x="0" y="0"/>
                  <a:chExt cx="732491" cy="1351552"/>
                </a:xfrm>
              </p:grpSpPr>
              <p:sp>
                <p:nvSpPr>
                  <p:cNvPr id="115" name="Square">
                    <a:extLst>
                      <a:ext uri="{FF2B5EF4-FFF2-40B4-BE49-F238E27FC236}">
                        <a16:creationId xmlns:a16="http://schemas.microsoft.com/office/drawing/2014/main" id="{84581A0E-3AF9-48EB-AD73-E73D89DE421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186537" cy="185698"/>
                  </a:xfrm>
                  <a:prstGeom prst="rect">
                    <a:avLst/>
                  </a:prstGeom>
                  <a:solidFill>
                    <a:schemeClr val="accent4">
                      <a:hueOff val="-476017"/>
                      <a:lumOff val="-10042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400" tIns="25400" rIns="25400" bIns="25400" numCol="1" anchor="ctr">
                    <a:noAutofit/>
                  </a:bodyPr>
                  <a:lstStyle/>
                  <a:p>
                    <a:pPr defTabSz="412750">
                      <a:defRPr sz="3200">
                        <a:solidFill>
                          <a:srgbClr val="000000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116" name="Square">
                    <a:extLst>
                      <a:ext uri="{FF2B5EF4-FFF2-40B4-BE49-F238E27FC236}">
                        <a16:creationId xmlns:a16="http://schemas.microsoft.com/office/drawing/2014/main" id="{652F2358-C611-4CA8-8610-15ED2A6F91B7}"/>
                      </a:ext>
                    </a:extLst>
                  </p:cNvPr>
                  <p:cNvSpPr/>
                  <p:nvPr/>
                </p:nvSpPr>
                <p:spPr>
                  <a:xfrm>
                    <a:off x="0" y="231203"/>
                    <a:ext cx="186537" cy="185699"/>
                  </a:xfrm>
                  <a:prstGeom prst="rect">
                    <a:avLst/>
                  </a:prstGeom>
                  <a:solidFill>
                    <a:schemeClr val="accent4">
                      <a:hueOff val="-476017"/>
                      <a:lumOff val="-10042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400" tIns="25400" rIns="25400" bIns="25400" numCol="1" anchor="ctr">
                    <a:noAutofit/>
                  </a:bodyPr>
                  <a:lstStyle/>
                  <a:p>
                    <a:pPr defTabSz="412750">
                      <a:defRPr sz="3200">
                        <a:solidFill>
                          <a:srgbClr val="000000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117" name="Square">
                    <a:extLst>
                      <a:ext uri="{FF2B5EF4-FFF2-40B4-BE49-F238E27FC236}">
                        <a16:creationId xmlns:a16="http://schemas.microsoft.com/office/drawing/2014/main" id="{52DE4FE5-E148-4324-AF45-2128770BF788}"/>
                      </a:ext>
                    </a:extLst>
                  </p:cNvPr>
                  <p:cNvSpPr/>
                  <p:nvPr/>
                </p:nvSpPr>
                <p:spPr>
                  <a:xfrm>
                    <a:off x="0" y="466674"/>
                    <a:ext cx="186537" cy="185699"/>
                  </a:xfrm>
                  <a:prstGeom prst="rect">
                    <a:avLst/>
                  </a:prstGeom>
                  <a:solidFill>
                    <a:schemeClr val="accent4">
                      <a:hueOff val="-476017"/>
                      <a:lumOff val="-10042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400" tIns="25400" rIns="25400" bIns="25400" numCol="1" anchor="ctr">
                    <a:noAutofit/>
                  </a:bodyPr>
                  <a:lstStyle/>
                  <a:p>
                    <a:pPr defTabSz="412750">
                      <a:defRPr sz="3200">
                        <a:solidFill>
                          <a:srgbClr val="000000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118" name="Square">
                    <a:extLst>
                      <a:ext uri="{FF2B5EF4-FFF2-40B4-BE49-F238E27FC236}">
                        <a16:creationId xmlns:a16="http://schemas.microsoft.com/office/drawing/2014/main" id="{2F6E94A0-946D-4AA7-9990-DD09DF2795B0}"/>
                      </a:ext>
                    </a:extLst>
                  </p:cNvPr>
                  <p:cNvSpPr/>
                  <p:nvPr/>
                </p:nvSpPr>
                <p:spPr>
                  <a:xfrm>
                    <a:off x="0" y="697878"/>
                    <a:ext cx="186537" cy="185698"/>
                  </a:xfrm>
                  <a:prstGeom prst="rect">
                    <a:avLst/>
                  </a:prstGeom>
                  <a:solidFill>
                    <a:schemeClr val="accent4">
                      <a:hueOff val="-476017"/>
                      <a:lumOff val="-10042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400" tIns="25400" rIns="25400" bIns="25400" numCol="1" anchor="ctr">
                    <a:noAutofit/>
                  </a:bodyPr>
                  <a:lstStyle/>
                  <a:p>
                    <a:pPr defTabSz="412750">
                      <a:defRPr sz="3200">
                        <a:solidFill>
                          <a:srgbClr val="000000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119" name="Square">
                    <a:extLst>
                      <a:ext uri="{FF2B5EF4-FFF2-40B4-BE49-F238E27FC236}">
                        <a16:creationId xmlns:a16="http://schemas.microsoft.com/office/drawing/2014/main" id="{BD5A8286-F66B-4AF6-A75D-359BE10A68F0}"/>
                      </a:ext>
                    </a:extLst>
                  </p:cNvPr>
                  <p:cNvSpPr/>
                  <p:nvPr/>
                </p:nvSpPr>
                <p:spPr>
                  <a:xfrm>
                    <a:off x="0" y="933348"/>
                    <a:ext cx="186537" cy="185699"/>
                  </a:xfrm>
                  <a:prstGeom prst="rect">
                    <a:avLst/>
                  </a:prstGeom>
                  <a:solidFill>
                    <a:schemeClr val="accent4">
                      <a:hueOff val="-476017"/>
                      <a:lumOff val="-10042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400" tIns="25400" rIns="25400" bIns="25400" numCol="1" anchor="ctr">
                    <a:noAutofit/>
                  </a:bodyPr>
                  <a:lstStyle/>
                  <a:p>
                    <a:pPr defTabSz="412750">
                      <a:defRPr sz="3200">
                        <a:solidFill>
                          <a:srgbClr val="000000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120" name="Square">
                    <a:extLst>
                      <a:ext uri="{FF2B5EF4-FFF2-40B4-BE49-F238E27FC236}">
                        <a16:creationId xmlns:a16="http://schemas.microsoft.com/office/drawing/2014/main" id="{C19D5500-710A-4380-A170-C9D9C0CCCBA6}"/>
                      </a:ext>
                    </a:extLst>
                  </p:cNvPr>
                  <p:cNvSpPr/>
                  <p:nvPr/>
                </p:nvSpPr>
                <p:spPr>
                  <a:xfrm>
                    <a:off x="0" y="1164552"/>
                    <a:ext cx="186537" cy="185698"/>
                  </a:xfrm>
                  <a:prstGeom prst="rect">
                    <a:avLst/>
                  </a:prstGeom>
                  <a:solidFill>
                    <a:schemeClr val="accent4">
                      <a:hueOff val="-476017"/>
                      <a:lumOff val="-10042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400" tIns="25400" rIns="25400" bIns="25400" numCol="1" anchor="ctr">
                    <a:noAutofit/>
                  </a:bodyPr>
                  <a:lstStyle/>
                  <a:p>
                    <a:pPr defTabSz="412750">
                      <a:defRPr sz="3200">
                        <a:solidFill>
                          <a:srgbClr val="000000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121" name="Square">
                    <a:extLst>
                      <a:ext uri="{FF2B5EF4-FFF2-40B4-BE49-F238E27FC236}">
                        <a16:creationId xmlns:a16="http://schemas.microsoft.com/office/drawing/2014/main" id="{BEB06574-A9E9-4C85-AA51-4FB6DA291ED9}"/>
                      </a:ext>
                    </a:extLst>
                  </p:cNvPr>
                  <p:cNvSpPr/>
                  <p:nvPr/>
                </p:nvSpPr>
                <p:spPr>
                  <a:xfrm>
                    <a:off x="272977" y="1302"/>
                    <a:ext cx="186538" cy="185698"/>
                  </a:xfrm>
                  <a:prstGeom prst="rect">
                    <a:avLst/>
                  </a:prstGeom>
                  <a:solidFill>
                    <a:schemeClr val="accent4">
                      <a:hueOff val="-476017"/>
                      <a:lumOff val="-10042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400" tIns="25400" rIns="25400" bIns="25400" numCol="1" anchor="ctr">
                    <a:noAutofit/>
                  </a:bodyPr>
                  <a:lstStyle/>
                  <a:p>
                    <a:pPr defTabSz="412750">
                      <a:defRPr sz="3200">
                        <a:solidFill>
                          <a:srgbClr val="000000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122" name="Square">
                    <a:extLst>
                      <a:ext uri="{FF2B5EF4-FFF2-40B4-BE49-F238E27FC236}">
                        <a16:creationId xmlns:a16="http://schemas.microsoft.com/office/drawing/2014/main" id="{A5BF68F4-1144-46C7-AC66-0EC5FD8F9AC9}"/>
                      </a:ext>
                    </a:extLst>
                  </p:cNvPr>
                  <p:cNvSpPr/>
                  <p:nvPr/>
                </p:nvSpPr>
                <p:spPr>
                  <a:xfrm>
                    <a:off x="272977" y="232505"/>
                    <a:ext cx="186538" cy="185699"/>
                  </a:xfrm>
                  <a:prstGeom prst="rect">
                    <a:avLst/>
                  </a:prstGeom>
                  <a:solidFill>
                    <a:schemeClr val="accent4">
                      <a:hueOff val="-476017"/>
                      <a:lumOff val="-10042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400" tIns="25400" rIns="25400" bIns="25400" numCol="1" anchor="ctr">
                    <a:noAutofit/>
                  </a:bodyPr>
                  <a:lstStyle/>
                  <a:p>
                    <a:pPr defTabSz="412750">
                      <a:defRPr sz="3200">
                        <a:solidFill>
                          <a:srgbClr val="000000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123" name="Square">
                    <a:extLst>
                      <a:ext uri="{FF2B5EF4-FFF2-40B4-BE49-F238E27FC236}">
                        <a16:creationId xmlns:a16="http://schemas.microsoft.com/office/drawing/2014/main" id="{BF49D45B-A417-4264-B8DC-D9C916EE4E21}"/>
                      </a:ext>
                    </a:extLst>
                  </p:cNvPr>
                  <p:cNvSpPr/>
                  <p:nvPr/>
                </p:nvSpPr>
                <p:spPr>
                  <a:xfrm>
                    <a:off x="272977" y="467976"/>
                    <a:ext cx="186538" cy="185699"/>
                  </a:xfrm>
                  <a:prstGeom prst="rect">
                    <a:avLst/>
                  </a:prstGeom>
                  <a:solidFill>
                    <a:schemeClr val="accent4">
                      <a:hueOff val="-476017"/>
                      <a:lumOff val="-10042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400" tIns="25400" rIns="25400" bIns="25400" numCol="1" anchor="ctr">
                    <a:noAutofit/>
                  </a:bodyPr>
                  <a:lstStyle/>
                  <a:p>
                    <a:pPr defTabSz="412750">
                      <a:defRPr sz="3200">
                        <a:solidFill>
                          <a:srgbClr val="000000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124" name="Square">
                    <a:extLst>
                      <a:ext uri="{FF2B5EF4-FFF2-40B4-BE49-F238E27FC236}">
                        <a16:creationId xmlns:a16="http://schemas.microsoft.com/office/drawing/2014/main" id="{35B4E30D-4E64-48D3-B049-D10BD15263F1}"/>
                      </a:ext>
                    </a:extLst>
                  </p:cNvPr>
                  <p:cNvSpPr/>
                  <p:nvPr/>
                </p:nvSpPr>
                <p:spPr>
                  <a:xfrm>
                    <a:off x="272977" y="699180"/>
                    <a:ext cx="186538" cy="185699"/>
                  </a:xfrm>
                  <a:prstGeom prst="rect">
                    <a:avLst/>
                  </a:prstGeom>
                  <a:solidFill>
                    <a:schemeClr val="accent4">
                      <a:hueOff val="-476017"/>
                      <a:lumOff val="-10042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400" tIns="25400" rIns="25400" bIns="25400" numCol="1" anchor="ctr">
                    <a:noAutofit/>
                  </a:bodyPr>
                  <a:lstStyle/>
                  <a:p>
                    <a:pPr defTabSz="412750">
                      <a:defRPr sz="3200">
                        <a:solidFill>
                          <a:srgbClr val="000000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125" name="Square">
                    <a:extLst>
                      <a:ext uri="{FF2B5EF4-FFF2-40B4-BE49-F238E27FC236}">
                        <a16:creationId xmlns:a16="http://schemas.microsoft.com/office/drawing/2014/main" id="{B188251E-A4B8-4330-8F0F-34B9665BC030}"/>
                      </a:ext>
                    </a:extLst>
                  </p:cNvPr>
                  <p:cNvSpPr/>
                  <p:nvPr/>
                </p:nvSpPr>
                <p:spPr>
                  <a:xfrm>
                    <a:off x="272977" y="934650"/>
                    <a:ext cx="186538" cy="185699"/>
                  </a:xfrm>
                  <a:prstGeom prst="rect">
                    <a:avLst/>
                  </a:prstGeom>
                  <a:solidFill>
                    <a:schemeClr val="accent4">
                      <a:hueOff val="-476017"/>
                      <a:lumOff val="-10042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400" tIns="25400" rIns="25400" bIns="25400" numCol="1" anchor="ctr">
                    <a:noAutofit/>
                  </a:bodyPr>
                  <a:lstStyle/>
                  <a:p>
                    <a:pPr defTabSz="412750">
                      <a:defRPr sz="3200">
                        <a:solidFill>
                          <a:srgbClr val="000000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126" name="Square">
                    <a:extLst>
                      <a:ext uri="{FF2B5EF4-FFF2-40B4-BE49-F238E27FC236}">
                        <a16:creationId xmlns:a16="http://schemas.microsoft.com/office/drawing/2014/main" id="{1B0BB1BD-CD16-4247-886B-AEEEA26E7CB0}"/>
                      </a:ext>
                    </a:extLst>
                  </p:cNvPr>
                  <p:cNvSpPr/>
                  <p:nvPr/>
                </p:nvSpPr>
                <p:spPr>
                  <a:xfrm>
                    <a:off x="272977" y="1165854"/>
                    <a:ext cx="186538" cy="185699"/>
                  </a:xfrm>
                  <a:prstGeom prst="rect">
                    <a:avLst/>
                  </a:prstGeom>
                  <a:solidFill>
                    <a:schemeClr val="accent4">
                      <a:hueOff val="-476017"/>
                      <a:lumOff val="-10042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400" tIns="25400" rIns="25400" bIns="25400" numCol="1" anchor="ctr">
                    <a:noAutofit/>
                  </a:bodyPr>
                  <a:lstStyle/>
                  <a:p>
                    <a:pPr defTabSz="412750">
                      <a:defRPr sz="3200">
                        <a:solidFill>
                          <a:srgbClr val="000000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127" name="Square">
                    <a:extLst>
                      <a:ext uri="{FF2B5EF4-FFF2-40B4-BE49-F238E27FC236}">
                        <a16:creationId xmlns:a16="http://schemas.microsoft.com/office/drawing/2014/main" id="{50D9CF48-D44A-4580-B989-16BEB4AA76EE}"/>
                      </a:ext>
                    </a:extLst>
                  </p:cNvPr>
                  <p:cNvSpPr/>
                  <p:nvPr/>
                </p:nvSpPr>
                <p:spPr>
                  <a:xfrm>
                    <a:off x="545955" y="1302"/>
                    <a:ext cx="186537" cy="185698"/>
                  </a:xfrm>
                  <a:prstGeom prst="rect">
                    <a:avLst/>
                  </a:prstGeom>
                  <a:solidFill>
                    <a:schemeClr val="accent4">
                      <a:hueOff val="-476017"/>
                      <a:lumOff val="-10042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400" tIns="25400" rIns="25400" bIns="25400" numCol="1" anchor="ctr">
                    <a:noAutofit/>
                  </a:bodyPr>
                  <a:lstStyle/>
                  <a:p>
                    <a:pPr defTabSz="412750">
                      <a:defRPr sz="3200">
                        <a:solidFill>
                          <a:srgbClr val="000000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128" name="Square">
                    <a:extLst>
                      <a:ext uri="{FF2B5EF4-FFF2-40B4-BE49-F238E27FC236}">
                        <a16:creationId xmlns:a16="http://schemas.microsoft.com/office/drawing/2014/main" id="{19527214-897F-4098-AA92-FC96245700FC}"/>
                      </a:ext>
                    </a:extLst>
                  </p:cNvPr>
                  <p:cNvSpPr/>
                  <p:nvPr/>
                </p:nvSpPr>
                <p:spPr>
                  <a:xfrm>
                    <a:off x="545955" y="232505"/>
                    <a:ext cx="186537" cy="185699"/>
                  </a:xfrm>
                  <a:prstGeom prst="rect">
                    <a:avLst/>
                  </a:prstGeom>
                  <a:solidFill>
                    <a:schemeClr val="accent4">
                      <a:hueOff val="-476017"/>
                      <a:lumOff val="-10042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400" tIns="25400" rIns="25400" bIns="25400" numCol="1" anchor="ctr">
                    <a:noAutofit/>
                  </a:bodyPr>
                  <a:lstStyle/>
                  <a:p>
                    <a:pPr defTabSz="412750">
                      <a:defRPr sz="3200">
                        <a:solidFill>
                          <a:srgbClr val="000000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129" name="Square">
                    <a:extLst>
                      <a:ext uri="{FF2B5EF4-FFF2-40B4-BE49-F238E27FC236}">
                        <a16:creationId xmlns:a16="http://schemas.microsoft.com/office/drawing/2014/main" id="{91AF01E5-F523-4CCA-8B63-A4ACB46CF1F6}"/>
                      </a:ext>
                    </a:extLst>
                  </p:cNvPr>
                  <p:cNvSpPr/>
                  <p:nvPr/>
                </p:nvSpPr>
                <p:spPr>
                  <a:xfrm>
                    <a:off x="545955" y="467976"/>
                    <a:ext cx="186537" cy="185699"/>
                  </a:xfrm>
                  <a:prstGeom prst="rect">
                    <a:avLst/>
                  </a:prstGeom>
                  <a:solidFill>
                    <a:schemeClr val="accent4">
                      <a:hueOff val="-476017"/>
                      <a:lumOff val="-10042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400" tIns="25400" rIns="25400" bIns="25400" numCol="1" anchor="ctr">
                    <a:noAutofit/>
                  </a:bodyPr>
                  <a:lstStyle/>
                  <a:p>
                    <a:pPr defTabSz="412750">
                      <a:defRPr sz="3200">
                        <a:solidFill>
                          <a:srgbClr val="000000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130" name="Square">
                    <a:extLst>
                      <a:ext uri="{FF2B5EF4-FFF2-40B4-BE49-F238E27FC236}">
                        <a16:creationId xmlns:a16="http://schemas.microsoft.com/office/drawing/2014/main" id="{E308D05D-F94A-486B-A8E2-4B3AF0FF4A24}"/>
                      </a:ext>
                    </a:extLst>
                  </p:cNvPr>
                  <p:cNvSpPr/>
                  <p:nvPr/>
                </p:nvSpPr>
                <p:spPr>
                  <a:xfrm>
                    <a:off x="545955" y="699180"/>
                    <a:ext cx="186537" cy="185699"/>
                  </a:xfrm>
                  <a:prstGeom prst="rect">
                    <a:avLst/>
                  </a:prstGeom>
                  <a:solidFill>
                    <a:schemeClr val="accent4">
                      <a:hueOff val="-476017"/>
                      <a:lumOff val="-10042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400" tIns="25400" rIns="25400" bIns="25400" numCol="1" anchor="ctr">
                    <a:noAutofit/>
                  </a:bodyPr>
                  <a:lstStyle/>
                  <a:p>
                    <a:pPr defTabSz="412750">
                      <a:defRPr sz="3200">
                        <a:solidFill>
                          <a:srgbClr val="000000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131" name="Square">
                    <a:extLst>
                      <a:ext uri="{FF2B5EF4-FFF2-40B4-BE49-F238E27FC236}">
                        <a16:creationId xmlns:a16="http://schemas.microsoft.com/office/drawing/2014/main" id="{A7B7E3EE-E5AB-4DA2-BFC9-155540A96F61}"/>
                      </a:ext>
                    </a:extLst>
                  </p:cNvPr>
                  <p:cNvSpPr/>
                  <p:nvPr/>
                </p:nvSpPr>
                <p:spPr>
                  <a:xfrm>
                    <a:off x="545955" y="934650"/>
                    <a:ext cx="186537" cy="185699"/>
                  </a:xfrm>
                  <a:prstGeom prst="rect">
                    <a:avLst/>
                  </a:prstGeom>
                  <a:solidFill>
                    <a:schemeClr val="accent4">
                      <a:hueOff val="-476017"/>
                      <a:lumOff val="-10042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400" tIns="25400" rIns="25400" bIns="25400" numCol="1" anchor="ctr">
                    <a:noAutofit/>
                  </a:bodyPr>
                  <a:lstStyle/>
                  <a:p>
                    <a:pPr defTabSz="412750">
                      <a:defRPr sz="3200">
                        <a:solidFill>
                          <a:srgbClr val="000000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132" name="Square">
                    <a:extLst>
                      <a:ext uri="{FF2B5EF4-FFF2-40B4-BE49-F238E27FC236}">
                        <a16:creationId xmlns:a16="http://schemas.microsoft.com/office/drawing/2014/main" id="{34FD80D1-5D0C-4D40-B4D5-57514AB0C305}"/>
                      </a:ext>
                    </a:extLst>
                  </p:cNvPr>
                  <p:cNvSpPr/>
                  <p:nvPr/>
                </p:nvSpPr>
                <p:spPr>
                  <a:xfrm>
                    <a:off x="545955" y="1165854"/>
                    <a:ext cx="186537" cy="185699"/>
                  </a:xfrm>
                  <a:prstGeom prst="rect">
                    <a:avLst/>
                  </a:prstGeom>
                  <a:solidFill>
                    <a:schemeClr val="accent4">
                      <a:hueOff val="-476017"/>
                      <a:lumOff val="-10042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400" tIns="25400" rIns="25400" bIns="25400" numCol="1" anchor="ctr">
                    <a:noAutofit/>
                  </a:bodyPr>
                  <a:lstStyle/>
                  <a:p>
                    <a:pPr defTabSz="412750">
                      <a:defRPr sz="3200">
                        <a:solidFill>
                          <a:srgbClr val="000000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 sz="1600"/>
                  </a:p>
                </p:txBody>
              </p:sp>
            </p:grpSp>
            <p:sp>
              <p:nvSpPr>
                <p:cNvPr id="77" name="Rectangle">
                  <a:extLst>
                    <a:ext uri="{FF2B5EF4-FFF2-40B4-BE49-F238E27FC236}">
                      <a16:creationId xmlns:a16="http://schemas.microsoft.com/office/drawing/2014/main" id="{B1271D75-9E5A-4A04-AAFA-0AAE5E0423E5}"/>
                    </a:ext>
                  </a:extLst>
                </p:cNvPr>
                <p:cNvSpPr/>
                <p:nvPr/>
              </p:nvSpPr>
              <p:spPr>
                <a:xfrm>
                  <a:off x="1001940" y="0"/>
                  <a:ext cx="934580" cy="1782022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78" name="Square">
                  <a:extLst>
                    <a:ext uri="{FF2B5EF4-FFF2-40B4-BE49-F238E27FC236}">
                      <a16:creationId xmlns:a16="http://schemas.microsoft.com/office/drawing/2014/main" id="{8B83FE1D-3514-4213-BBAE-866E2CB85A06}"/>
                    </a:ext>
                  </a:extLst>
                </p:cNvPr>
                <p:cNvSpPr/>
                <p:nvPr/>
              </p:nvSpPr>
              <p:spPr>
                <a:xfrm>
                  <a:off x="1102983" y="215234"/>
                  <a:ext cx="186538" cy="185699"/>
                </a:xfrm>
                <a:prstGeom prst="rect">
                  <a:avLst/>
                </a:prstGeom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79" name="Square">
                  <a:extLst>
                    <a:ext uri="{FF2B5EF4-FFF2-40B4-BE49-F238E27FC236}">
                      <a16:creationId xmlns:a16="http://schemas.microsoft.com/office/drawing/2014/main" id="{0B26BCEB-7944-4245-BD7F-FF630FDD4BBC}"/>
                    </a:ext>
                  </a:extLst>
                </p:cNvPr>
                <p:cNvSpPr/>
                <p:nvPr/>
              </p:nvSpPr>
              <p:spPr>
                <a:xfrm>
                  <a:off x="1102983" y="446438"/>
                  <a:ext cx="186538" cy="185699"/>
                </a:xfrm>
                <a:prstGeom prst="rect">
                  <a:avLst/>
                </a:prstGeom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80" name="Square">
                  <a:extLst>
                    <a:ext uri="{FF2B5EF4-FFF2-40B4-BE49-F238E27FC236}">
                      <a16:creationId xmlns:a16="http://schemas.microsoft.com/office/drawing/2014/main" id="{05B87332-CB9F-4367-B93C-644174F399C5}"/>
                    </a:ext>
                  </a:extLst>
                </p:cNvPr>
                <p:cNvSpPr/>
                <p:nvPr/>
              </p:nvSpPr>
              <p:spPr>
                <a:xfrm>
                  <a:off x="1102983" y="681909"/>
                  <a:ext cx="186538" cy="185699"/>
                </a:xfrm>
                <a:prstGeom prst="rect">
                  <a:avLst/>
                </a:prstGeom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81" name="Square">
                  <a:extLst>
                    <a:ext uri="{FF2B5EF4-FFF2-40B4-BE49-F238E27FC236}">
                      <a16:creationId xmlns:a16="http://schemas.microsoft.com/office/drawing/2014/main" id="{DD17B706-FA2F-4E77-A6A8-B55C6E50E62D}"/>
                    </a:ext>
                  </a:extLst>
                </p:cNvPr>
                <p:cNvSpPr/>
                <p:nvPr/>
              </p:nvSpPr>
              <p:spPr>
                <a:xfrm>
                  <a:off x="1102983" y="913113"/>
                  <a:ext cx="186538" cy="185698"/>
                </a:xfrm>
                <a:prstGeom prst="rect">
                  <a:avLst/>
                </a:prstGeom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82" name="Square">
                  <a:extLst>
                    <a:ext uri="{FF2B5EF4-FFF2-40B4-BE49-F238E27FC236}">
                      <a16:creationId xmlns:a16="http://schemas.microsoft.com/office/drawing/2014/main" id="{8B915907-3012-4062-B2E0-3B318A601D7C}"/>
                    </a:ext>
                  </a:extLst>
                </p:cNvPr>
                <p:cNvSpPr/>
                <p:nvPr/>
              </p:nvSpPr>
              <p:spPr>
                <a:xfrm>
                  <a:off x="1102983" y="1148583"/>
                  <a:ext cx="186538" cy="185698"/>
                </a:xfrm>
                <a:prstGeom prst="rect">
                  <a:avLst/>
                </a:prstGeom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83" name="Square">
                  <a:extLst>
                    <a:ext uri="{FF2B5EF4-FFF2-40B4-BE49-F238E27FC236}">
                      <a16:creationId xmlns:a16="http://schemas.microsoft.com/office/drawing/2014/main" id="{E124133F-4D7D-4F8F-AFA5-25105241B8C3}"/>
                    </a:ext>
                  </a:extLst>
                </p:cNvPr>
                <p:cNvSpPr/>
                <p:nvPr/>
              </p:nvSpPr>
              <p:spPr>
                <a:xfrm>
                  <a:off x="1102983" y="1379787"/>
                  <a:ext cx="186538" cy="185698"/>
                </a:xfrm>
                <a:prstGeom prst="rect">
                  <a:avLst/>
                </a:prstGeom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84" name="Square">
                  <a:extLst>
                    <a:ext uri="{FF2B5EF4-FFF2-40B4-BE49-F238E27FC236}">
                      <a16:creationId xmlns:a16="http://schemas.microsoft.com/office/drawing/2014/main" id="{97AAA3DE-1733-4490-A12F-C3553CAE4A56}"/>
                    </a:ext>
                  </a:extLst>
                </p:cNvPr>
                <p:cNvSpPr/>
                <p:nvPr/>
              </p:nvSpPr>
              <p:spPr>
                <a:xfrm>
                  <a:off x="1375961" y="216537"/>
                  <a:ext cx="186538" cy="185698"/>
                </a:xfrm>
                <a:prstGeom prst="rect">
                  <a:avLst/>
                </a:prstGeom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85" name="Square">
                  <a:extLst>
                    <a:ext uri="{FF2B5EF4-FFF2-40B4-BE49-F238E27FC236}">
                      <a16:creationId xmlns:a16="http://schemas.microsoft.com/office/drawing/2014/main" id="{5FF530AA-1BC4-44F7-847D-833BCA0F7D94}"/>
                    </a:ext>
                  </a:extLst>
                </p:cNvPr>
                <p:cNvSpPr/>
                <p:nvPr/>
              </p:nvSpPr>
              <p:spPr>
                <a:xfrm>
                  <a:off x="1375961" y="447740"/>
                  <a:ext cx="186538" cy="185699"/>
                </a:xfrm>
                <a:prstGeom prst="rect">
                  <a:avLst/>
                </a:prstGeom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86" name="Square">
                  <a:extLst>
                    <a:ext uri="{FF2B5EF4-FFF2-40B4-BE49-F238E27FC236}">
                      <a16:creationId xmlns:a16="http://schemas.microsoft.com/office/drawing/2014/main" id="{0C416A7F-A3AF-497C-8BC8-D11B9106CBA8}"/>
                    </a:ext>
                  </a:extLst>
                </p:cNvPr>
                <p:cNvSpPr/>
                <p:nvPr/>
              </p:nvSpPr>
              <p:spPr>
                <a:xfrm>
                  <a:off x="1375961" y="683211"/>
                  <a:ext cx="186538" cy="185699"/>
                </a:xfrm>
                <a:prstGeom prst="rect">
                  <a:avLst/>
                </a:prstGeom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87" name="Square">
                  <a:extLst>
                    <a:ext uri="{FF2B5EF4-FFF2-40B4-BE49-F238E27FC236}">
                      <a16:creationId xmlns:a16="http://schemas.microsoft.com/office/drawing/2014/main" id="{135BAB2F-C283-42DC-B3DE-96CB6BCC89A8}"/>
                    </a:ext>
                  </a:extLst>
                </p:cNvPr>
                <p:cNvSpPr/>
                <p:nvPr/>
              </p:nvSpPr>
              <p:spPr>
                <a:xfrm>
                  <a:off x="1375961" y="914415"/>
                  <a:ext cx="186538" cy="185699"/>
                </a:xfrm>
                <a:prstGeom prst="rect">
                  <a:avLst/>
                </a:prstGeom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88" name="Square">
                  <a:extLst>
                    <a:ext uri="{FF2B5EF4-FFF2-40B4-BE49-F238E27FC236}">
                      <a16:creationId xmlns:a16="http://schemas.microsoft.com/office/drawing/2014/main" id="{9408502F-D2C0-4B3A-8919-96ADA89CB5C5}"/>
                    </a:ext>
                  </a:extLst>
                </p:cNvPr>
                <p:cNvSpPr/>
                <p:nvPr/>
              </p:nvSpPr>
              <p:spPr>
                <a:xfrm>
                  <a:off x="1375961" y="1149885"/>
                  <a:ext cx="186538" cy="185699"/>
                </a:xfrm>
                <a:prstGeom prst="rect">
                  <a:avLst/>
                </a:prstGeom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89" name="Square">
                  <a:extLst>
                    <a:ext uri="{FF2B5EF4-FFF2-40B4-BE49-F238E27FC236}">
                      <a16:creationId xmlns:a16="http://schemas.microsoft.com/office/drawing/2014/main" id="{FC67C4F1-AF37-430A-9902-89F9845F9B89}"/>
                    </a:ext>
                  </a:extLst>
                </p:cNvPr>
                <p:cNvSpPr/>
                <p:nvPr/>
              </p:nvSpPr>
              <p:spPr>
                <a:xfrm>
                  <a:off x="1375961" y="1381089"/>
                  <a:ext cx="186538" cy="185698"/>
                </a:xfrm>
                <a:prstGeom prst="rect">
                  <a:avLst/>
                </a:prstGeom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90" name="Square">
                  <a:extLst>
                    <a:ext uri="{FF2B5EF4-FFF2-40B4-BE49-F238E27FC236}">
                      <a16:creationId xmlns:a16="http://schemas.microsoft.com/office/drawing/2014/main" id="{613912BC-B918-4A2F-9C38-A86403AB05ED}"/>
                    </a:ext>
                  </a:extLst>
                </p:cNvPr>
                <p:cNvSpPr/>
                <p:nvPr/>
              </p:nvSpPr>
              <p:spPr>
                <a:xfrm>
                  <a:off x="1648939" y="216537"/>
                  <a:ext cx="186538" cy="185698"/>
                </a:xfrm>
                <a:prstGeom prst="rect">
                  <a:avLst/>
                </a:prstGeom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91" name="Square">
                  <a:extLst>
                    <a:ext uri="{FF2B5EF4-FFF2-40B4-BE49-F238E27FC236}">
                      <a16:creationId xmlns:a16="http://schemas.microsoft.com/office/drawing/2014/main" id="{7D5822E6-3098-4991-859D-7344DBBEBEF4}"/>
                    </a:ext>
                  </a:extLst>
                </p:cNvPr>
                <p:cNvSpPr/>
                <p:nvPr/>
              </p:nvSpPr>
              <p:spPr>
                <a:xfrm>
                  <a:off x="1648939" y="447740"/>
                  <a:ext cx="186538" cy="185699"/>
                </a:xfrm>
                <a:prstGeom prst="rect">
                  <a:avLst/>
                </a:prstGeom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92" name="Square">
                  <a:extLst>
                    <a:ext uri="{FF2B5EF4-FFF2-40B4-BE49-F238E27FC236}">
                      <a16:creationId xmlns:a16="http://schemas.microsoft.com/office/drawing/2014/main" id="{83B2555B-CDFC-489F-8E42-B20651D45840}"/>
                    </a:ext>
                  </a:extLst>
                </p:cNvPr>
                <p:cNvSpPr/>
                <p:nvPr/>
              </p:nvSpPr>
              <p:spPr>
                <a:xfrm>
                  <a:off x="1648939" y="683211"/>
                  <a:ext cx="186538" cy="185699"/>
                </a:xfrm>
                <a:prstGeom prst="rect">
                  <a:avLst/>
                </a:prstGeom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93" name="Square">
                  <a:extLst>
                    <a:ext uri="{FF2B5EF4-FFF2-40B4-BE49-F238E27FC236}">
                      <a16:creationId xmlns:a16="http://schemas.microsoft.com/office/drawing/2014/main" id="{02F97632-F3A3-4372-842B-8A92A1B0D2DA}"/>
                    </a:ext>
                  </a:extLst>
                </p:cNvPr>
                <p:cNvSpPr/>
                <p:nvPr/>
              </p:nvSpPr>
              <p:spPr>
                <a:xfrm>
                  <a:off x="1648939" y="914415"/>
                  <a:ext cx="186538" cy="185699"/>
                </a:xfrm>
                <a:prstGeom prst="rect">
                  <a:avLst/>
                </a:prstGeom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94" name="Square">
                  <a:extLst>
                    <a:ext uri="{FF2B5EF4-FFF2-40B4-BE49-F238E27FC236}">
                      <a16:creationId xmlns:a16="http://schemas.microsoft.com/office/drawing/2014/main" id="{57A364D9-F0D0-4B28-9374-047574889204}"/>
                    </a:ext>
                  </a:extLst>
                </p:cNvPr>
                <p:cNvSpPr/>
                <p:nvPr/>
              </p:nvSpPr>
              <p:spPr>
                <a:xfrm>
                  <a:off x="1648939" y="1149885"/>
                  <a:ext cx="186538" cy="185699"/>
                </a:xfrm>
                <a:prstGeom prst="rect">
                  <a:avLst/>
                </a:prstGeom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95" name="Square">
                  <a:extLst>
                    <a:ext uri="{FF2B5EF4-FFF2-40B4-BE49-F238E27FC236}">
                      <a16:creationId xmlns:a16="http://schemas.microsoft.com/office/drawing/2014/main" id="{FB48B7A8-393D-4783-AE1F-8528E7D0C6E6}"/>
                    </a:ext>
                  </a:extLst>
                </p:cNvPr>
                <p:cNvSpPr/>
                <p:nvPr/>
              </p:nvSpPr>
              <p:spPr>
                <a:xfrm>
                  <a:off x="1648939" y="1381089"/>
                  <a:ext cx="186538" cy="185698"/>
                </a:xfrm>
                <a:prstGeom prst="rect">
                  <a:avLst/>
                </a:prstGeom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96" name="Rectangle">
                  <a:extLst>
                    <a:ext uri="{FF2B5EF4-FFF2-40B4-BE49-F238E27FC236}">
                      <a16:creationId xmlns:a16="http://schemas.microsoft.com/office/drawing/2014/main" id="{650EB8E1-4C66-42A2-B932-18C9A0F9FE8F}"/>
                    </a:ext>
                  </a:extLst>
                </p:cNvPr>
                <p:cNvSpPr/>
                <p:nvPr/>
              </p:nvSpPr>
              <p:spPr>
                <a:xfrm>
                  <a:off x="2005558" y="0"/>
                  <a:ext cx="934580" cy="1782022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97" name="Square">
                  <a:extLst>
                    <a:ext uri="{FF2B5EF4-FFF2-40B4-BE49-F238E27FC236}">
                      <a16:creationId xmlns:a16="http://schemas.microsoft.com/office/drawing/2014/main" id="{D42516B0-7882-4AA9-BC02-E949B6E9179E}"/>
                    </a:ext>
                  </a:extLst>
                </p:cNvPr>
                <p:cNvSpPr/>
                <p:nvPr/>
              </p:nvSpPr>
              <p:spPr>
                <a:xfrm>
                  <a:off x="2106601" y="215234"/>
                  <a:ext cx="186538" cy="185699"/>
                </a:xfrm>
                <a:prstGeom prst="rect">
                  <a:avLst/>
                </a:prstGeom>
                <a:solidFill>
                  <a:schemeClr val="accent1">
                    <a:lumOff val="16847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98" name="Square">
                  <a:extLst>
                    <a:ext uri="{FF2B5EF4-FFF2-40B4-BE49-F238E27FC236}">
                      <a16:creationId xmlns:a16="http://schemas.microsoft.com/office/drawing/2014/main" id="{BB240A26-0BE9-4302-82A5-C85469CF9575}"/>
                    </a:ext>
                  </a:extLst>
                </p:cNvPr>
                <p:cNvSpPr/>
                <p:nvPr/>
              </p:nvSpPr>
              <p:spPr>
                <a:xfrm>
                  <a:off x="2106601" y="446438"/>
                  <a:ext cx="186538" cy="185699"/>
                </a:xfrm>
                <a:prstGeom prst="rect">
                  <a:avLst/>
                </a:prstGeom>
                <a:solidFill>
                  <a:schemeClr val="accent1">
                    <a:lumOff val="16847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99" name="Square">
                  <a:extLst>
                    <a:ext uri="{FF2B5EF4-FFF2-40B4-BE49-F238E27FC236}">
                      <a16:creationId xmlns:a16="http://schemas.microsoft.com/office/drawing/2014/main" id="{F55D9F66-A314-44B1-9021-9D4C9301F4C0}"/>
                    </a:ext>
                  </a:extLst>
                </p:cNvPr>
                <p:cNvSpPr/>
                <p:nvPr/>
              </p:nvSpPr>
              <p:spPr>
                <a:xfrm>
                  <a:off x="2106601" y="681909"/>
                  <a:ext cx="186538" cy="185699"/>
                </a:xfrm>
                <a:prstGeom prst="rect">
                  <a:avLst/>
                </a:prstGeom>
                <a:solidFill>
                  <a:schemeClr val="accent1">
                    <a:lumOff val="16847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00" name="Square">
                  <a:extLst>
                    <a:ext uri="{FF2B5EF4-FFF2-40B4-BE49-F238E27FC236}">
                      <a16:creationId xmlns:a16="http://schemas.microsoft.com/office/drawing/2014/main" id="{9A44C44A-BAC7-48B0-A1BF-E7ADC6C78C75}"/>
                    </a:ext>
                  </a:extLst>
                </p:cNvPr>
                <p:cNvSpPr/>
                <p:nvPr/>
              </p:nvSpPr>
              <p:spPr>
                <a:xfrm>
                  <a:off x="2106601" y="913113"/>
                  <a:ext cx="186538" cy="185698"/>
                </a:xfrm>
                <a:prstGeom prst="rect">
                  <a:avLst/>
                </a:prstGeom>
                <a:solidFill>
                  <a:schemeClr val="accent1">
                    <a:lumOff val="16847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01" name="Square">
                  <a:extLst>
                    <a:ext uri="{FF2B5EF4-FFF2-40B4-BE49-F238E27FC236}">
                      <a16:creationId xmlns:a16="http://schemas.microsoft.com/office/drawing/2014/main" id="{FF539197-EC22-4870-A6B0-A7EF56DB4FC7}"/>
                    </a:ext>
                  </a:extLst>
                </p:cNvPr>
                <p:cNvSpPr/>
                <p:nvPr/>
              </p:nvSpPr>
              <p:spPr>
                <a:xfrm>
                  <a:off x="2106601" y="1148583"/>
                  <a:ext cx="186538" cy="185698"/>
                </a:xfrm>
                <a:prstGeom prst="rect">
                  <a:avLst/>
                </a:prstGeom>
                <a:solidFill>
                  <a:schemeClr val="accent1">
                    <a:lumOff val="16847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02" name="Square">
                  <a:extLst>
                    <a:ext uri="{FF2B5EF4-FFF2-40B4-BE49-F238E27FC236}">
                      <a16:creationId xmlns:a16="http://schemas.microsoft.com/office/drawing/2014/main" id="{80D00F02-5268-43C0-A8BB-E445C5CB97DD}"/>
                    </a:ext>
                  </a:extLst>
                </p:cNvPr>
                <p:cNvSpPr/>
                <p:nvPr/>
              </p:nvSpPr>
              <p:spPr>
                <a:xfrm>
                  <a:off x="2106601" y="1379787"/>
                  <a:ext cx="186538" cy="185698"/>
                </a:xfrm>
                <a:prstGeom prst="rect">
                  <a:avLst/>
                </a:prstGeom>
                <a:solidFill>
                  <a:schemeClr val="accent1">
                    <a:lumOff val="16847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03" name="Square">
                  <a:extLst>
                    <a:ext uri="{FF2B5EF4-FFF2-40B4-BE49-F238E27FC236}">
                      <a16:creationId xmlns:a16="http://schemas.microsoft.com/office/drawing/2014/main" id="{D7BD7F5F-6E36-48CF-AB87-1A1CEA16C771}"/>
                    </a:ext>
                  </a:extLst>
                </p:cNvPr>
                <p:cNvSpPr/>
                <p:nvPr/>
              </p:nvSpPr>
              <p:spPr>
                <a:xfrm>
                  <a:off x="2379579" y="216537"/>
                  <a:ext cx="186538" cy="185698"/>
                </a:xfrm>
                <a:prstGeom prst="rect">
                  <a:avLst/>
                </a:prstGeom>
                <a:solidFill>
                  <a:schemeClr val="accent1">
                    <a:lumOff val="16847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04" name="Square">
                  <a:extLst>
                    <a:ext uri="{FF2B5EF4-FFF2-40B4-BE49-F238E27FC236}">
                      <a16:creationId xmlns:a16="http://schemas.microsoft.com/office/drawing/2014/main" id="{54E38127-FEE1-4ADD-9E40-9F2CBA21F928}"/>
                    </a:ext>
                  </a:extLst>
                </p:cNvPr>
                <p:cNvSpPr/>
                <p:nvPr/>
              </p:nvSpPr>
              <p:spPr>
                <a:xfrm>
                  <a:off x="2379579" y="447740"/>
                  <a:ext cx="186538" cy="185699"/>
                </a:xfrm>
                <a:prstGeom prst="rect">
                  <a:avLst/>
                </a:prstGeom>
                <a:solidFill>
                  <a:schemeClr val="accent1">
                    <a:lumOff val="16847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05" name="Square">
                  <a:extLst>
                    <a:ext uri="{FF2B5EF4-FFF2-40B4-BE49-F238E27FC236}">
                      <a16:creationId xmlns:a16="http://schemas.microsoft.com/office/drawing/2014/main" id="{444CBB50-2CE1-4EA5-93A6-3A9BDDD791F6}"/>
                    </a:ext>
                  </a:extLst>
                </p:cNvPr>
                <p:cNvSpPr/>
                <p:nvPr/>
              </p:nvSpPr>
              <p:spPr>
                <a:xfrm>
                  <a:off x="2379579" y="683211"/>
                  <a:ext cx="186538" cy="185699"/>
                </a:xfrm>
                <a:prstGeom prst="rect">
                  <a:avLst/>
                </a:prstGeom>
                <a:solidFill>
                  <a:schemeClr val="accent1">
                    <a:lumOff val="16847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06" name="Square">
                  <a:extLst>
                    <a:ext uri="{FF2B5EF4-FFF2-40B4-BE49-F238E27FC236}">
                      <a16:creationId xmlns:a16="http://schemas.microsoft.com/office/drawing/2014/main" id="{BC72F946-6F4A-4BE6-AA3E-215E51078741}"/>
                    </a:ext>
                  </a:extLst>
                </p:cNvPr>
                <p:cNvSpPr/>
                <p:nvPr/>
              </p:nvSpPr>
              <p:spPr>
                <a:xfrm>
                  <a:off x="2379579" y="914415"/>
                  <a:ext cx="186538" cy="185699"/>
                </a:xfrm>
                <a:prstGeom prst="rect">
                  <a:avLst/>
                </a:prstGeom>
                <a:solidFill>
                  <a:schemeClr val="accent1">
                    <a:lumOff val="16847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07" name="Square">
                  <a:extLst>
                    <a:ext uri="{FF2B5EF4-FFF2-40B4-BE49-F238E27FC236}">
                      <a16:creationId xmlns:a16="http://schemas.microsoft.com/office/drawing/2014/main" id="{14E6A132-7D0F-4ED6-A1A9-4F93584D1406}"/>
                    </a:ext>
                  </a:extLst>
                </p:cNvPr>
                <p:cNvSpPr/>
                <p:nvPr/>
              </p:nvSpPr>
              <p:spPr>
                <a:xfrm>
                  <a:off x="2379579" y="1149885"/>
                  <a:ext cx="186538" cy="185699"/>
                </a:xfrm>
                <a:prstGeom prst="rect">
                  <a:avLst/>
                </a:prstGeom>
                <a:solidFill>
                  <a:schemeClr val="accent1">
                    <a:lumOff val="16847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08" name="Square">
                  <a:extLst>
                    <a:ext uri="{FF2B5EF4-FFF2-40B4-BE49-F238E27FC236}">
                      <a16:creationId xmlns:a16="http://schemas.microsoft.com/office/drawing/2014/main" id="{F0145B94-67FC-4D49-8B52-C53369641EA7}"/>
                    </a:ext>
                  </a:extLst>
                </p:cNvPr>
                <p:cNvSpPr/>
                <p:nvPr/>
              </p:nvSpPr>
              <p:spPr>
                <a:xfrm>
                  <a:off x="2379579" y="1381089"/>
                  <a:ext cx="186538" cy="185698"/>
                </a:xfrm>
                <a:prstGeom prst="rect">
                  <a:avLst/>
                </a:prstGeom>
                <a:solidFill>
                  <a:schemeClr val="accent1">
                    <a:lumOff val="16847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09" name="Square">
                  <a:extLst>
                    <a:ext uri="{FF2B5EF4-FFF2-40B4-BE49-F238E27FC236}">
                      <a16:creationId xmlns:a16="http://schemas.microsoft.com/office/drawing/2014/main" id="{26885AB8-54E0-4DC6-ADBE-3E6B2CFBF5B4}"/>
                    </a:ext>
                  </a:extLst>
                </p:cNvPr>
                <p:cNvSpPr/>
                <p:nvPr/>
              </p:nvSpPr>
              <p:spPr>
                <a:xfrm>
                  <a:off x="2652556" y="216537"/>
                  <a:ext cx="186538" cy="185698"/>
                </a:xfrm>
                <a:prstGeom prst="rect">
                  <a:avLst/>
                </a:prstGeom>
                <a:solidFill>
                  <a:schemeClr val="accent1">
                    <a:lumOff val="16847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10" name="Square">
                  <a:extLst>
                    <a:ext uri="{FF2B5EF4-FFF2-40B4-BE49-F238E27FC236}">
                      <a16:creationId xmlns:a16="http://schemas.microsoft.com/office/drawing/2014/main" id="{7B6A45FA-CF5F-49A2-AB2B-92895F6867BE}"/>
                    </a:ext>
                  </a:extLst>
                </p:cNvPr>
                <p:cNvSpPr/>
                <p:nvPr/>
              </p:nvSpPr>
              <p:spPr>
                <a:xfrm>
                  <a:off x="2652556" y="447740"/>
                  <a:ext cx="186538" cy="185699"/>
                </a:xfrm>
                <a:prstGeom prst="rect">
                  <a:avLst/>
                </a:prstGeom>
                <a:solidFill>
                  <a:schemeClr val="accent1">
                    <a:lumOff val="16847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11" name="Square">
                  <a:extLst>
                    <a:ext uri="{FF2B5EF4-FFF2-40B4-BE49-F238E27FC236}">
                      <a16:creationId xmlns:a16="http://schemas.microsoft.com/office/drawing/2014/main" id="{096E89B2-C425-4A02-81BA-2383DDEF8EA6}"/>
                    </a:ext>
                  </a:extLst>
                </p:cNvPr>
                <p:cNvSpPr/>
                <p:nvPr/>
              </p:nvSpPr>
              <p:spPr>
                <a:xfrm>
                  <a:off x="2652556" y="683211"/>
                  <a:ext cx="186538" cy="185699"/>
                </a:xfrm>
                <a:prstGeom prst="rect">
                  <a:avLst/>
                </a:prstGeom>
                <a:solidFill>
                  <a:schemeClr val="accent1">
                    <a:lumOff val="16847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12" name="Square">
                  <a:extLst>
                    <a:ext uri="{FF2B5EF4-FFF2-40B4-BE49-F238E27FC236}">
                      <a16:creationId xmlns:a16="http://schemas.microsoft.com/office/drawing/2014/main" id="{8E040EBC-33B3-4262-8B0C-CF792339DC9D}"/>
                    </a:ext>
                  </a:extLst>
                </p:cNvPr>
                <p:cNvSpPr/>
                <p:nvPr/>
              </p:nvSpPr>
              <p:spPr>
                <a:xfrm>
                  <a:off x="2652556" y="914415"/>
                  <a:ext cx="186538" cy="185699"/>
                </a:xfrm>
                <a:prstGeom prst="rect">
                  <a:avLst/>
                </a:prstGeom>
                <a:solidFill>
                  <a:schemeClr val="accent1">
                    <a:lumOff val="16847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13" name="Square">
                  <a:extLst>
                    <a:ext uri="{FF2B5EF4-FFF2-40B4-BE49-F238E27FC236}">
                      <a16:creationId xmlns:a16="http://schemas.microsoft.com/office/drawing/2014/main" id="{22FFEE78-C08F-4D2F-B6F9-308796C307B4}"/>
                    </a:ext>
                  </a:extLst>
                </p:cNvPr>
                <p:cNvSpPr/>
                <p:nvPr/>
              </p:nvSpPr>
              <p:spPr>
                <a:xfrm>
                  <a:off x="2652556" y="1149885"/>
                  <a:ext cx="186538" cy="185699"/>
                </a:xfrm>
                <a:prstGeom prst="rect">
                  <a:avLst/>
                </a:prstGeom>
                <a:solidFill>
                  <a:schemeClr val="accent1">
                    <a:lumOff val="16847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14" name="Square">
                  <a:extLst>
                    <a:ext uri="{FF2B5EF4-FFF2-40B4-BE49-F238E27FC236}">
                      <a16:creationId xmlns:a16="http://schemas.microsoft.com/office/drawing/2014/main" id="{6EC22E93-A7AE-4DC4-A31D-B3BE2CBA542C}"/>
                    </a:ext>
                  </a:extLst>
                </p:cNvPr>
                <p:cNvSpPr/>
                <p:nvPr/>
              </p:nvSpPr>
              <p:spPr>
                <a:xfrm>
                  <a:off x="2652556" y="1381089"/>
                  <a:ext cx="186538" cy="185698"/>
                </a:xfrm>
                <a:prstGeom prst="rect">
                  <a:avLst/>
                </a:prstGeom>
                <a:solidFill>
                  <a:schemeClr val="accent1">
                    <a:lumOff val="16847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</p:grpSp>
        </p:grpSp>
        <p:grpSp>
          <p:nvGrpSpPr>
            <p:cNvPr id="56" name="Group">
              <a:extLst>
                <a:ext uri="{FF2B5EF4-FFF2-40B4-BE49-F238E27FC236}">
                  <a16:creationId xmlns:a16="http://schemas.microsoft.com/office/drawing/2014/main" id="{5EB9ACDE-3F0D-4E53-BB96-D162835CAF5E}"/>
                </a:ext>
              </a:extLst>
            </p:cNvPr>
            <p:cNvGrpSpPr/>
            <p:nvPr/>
          </p:nvGrpSpPr>
          <p:grpSpPr>
            <a:xfrm>
              <a:off x="8417469" y="11174561"/>
              <a:ext cx="3194962" cy="435968"/>
              <a:chOff x="0" y="12699"/>
              <a:chExt cx="3194961" cy="435967"/>
            </a:xfrm>
          </p:grpSpPr>
          <p:sp>
            <p:nvSpPr>
              <p:cNvPr id="70" name="Rounded Rectangle">
                <a:extLst>
                  <a:ext uri="{FF2B5EF4-FFF2-40B4-BE49-F238E27FC236}">
                    <a16:creationId xmlns:a16="http://schemas.microsoft.com/office/drawing/2014/main" id="{A45B7494-C228-4C1A-8405-5E7CF3DA93DD}"/>
                  </a:ext>
                </a:extLst>
              </p:cNvPr>
              <p:cNvSpPr/>
              <p:nvPr/>
            </p:nvSpPr>
            <p:spPr>
              <a:xfrm>
                <a:off x="0" y="12699"/>
                <a:ext cx="3194961" cy="435967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defTabSz="41275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71" name="Virtual filesystem">
                <a:extLst>
                  <a:ext uri="{FF2B5EF4-FFF2-40B4-BE49-F238E27FC236}">
                    <a16:creationId xmlns:a16="http://schemas.microsoft.com/office/drawing/2014/main" id="{A0E4B713-197F-4A5D-A37A-F58D180184DA}"/>
                  </a:ext>
                </a:extLst>
              </p:cNvPr>
              <p:cNvSpPr txBox="1"/>
              <p:nvPr/>
            </p:nvSpPr>
            <p:spPr>
              <a:xfrm>
                <a:off x="407435" y="27180"/>
                <a:ext cx="1863489" cy="4070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5400" tIns="25400" rIns="25400" bIns="25400" numCol="1" anchor="ctr">
                <a:spAutoFit/>
              </a:bodyPr>
              <a:lstStyle/>
              <a:p>
                <a:r>
                  <a:rPr sz="900"/>
                  <a:t>Virtual filesystem</a:t>
                </a:r>
              </a:p>
            </p:txBody>
          </p:sp>
        </p:grpSp>
        <p:grpSp>
          <p:nvGrpSpPr>
            <p:cNvPr id="57" name="Group">
              <a:extLst>
                <a:ext uri="{FF2B5EF4-FFF2-40B4-BE49-F238E27FC236}">
                  <a16:creationId xmlns:a16="http://schemas.microsoft.com/office/drawing/2014/main" id="{9A3C4BF6-48EB-4E7C-8A74-FF1414B5AEF1}"/>
                </a:ext>
              </a:extLst>
            </p:cNvPr>
            <p:cNvGrpSpPr/>
            <p:nvPr/>
          </p:nvGrpSpPr>
          <p:grpSpPr>
            <a:xfrm>
              <a:off x="8736176" y="4654972"/>
              <a:ext cx="2631420" cy="1186253"/>
              <a:chOff x="0" y="0"/>
              <a:chExt cx="2631418" cy="1186251"/>
            </a:xfrm>
          </p:grpSpPr>
          <p:grpSp>
            <p:nvGrpSpPr>
              <p:cNvPr id="65" name="Group">
                <a:extLst>
                  <a:ext uri="{FF2B5EF4-FFF2-40B4-BE49-F238E27FC236}">
                    <a16:creationId xmlns:a16="http://schemas.microsoft.com/office/drawing/2014/main" id="{48F97BA8-A121-4347-8DD3-A5D0DF0719A8}"/>
                  </a:ext>
                </a:extLst>
              </p:cNvPr>
              <p:cNvGrpSpPr/>
              <p:nvPr/>
            </p:nvGrpSpPr>
            <p:grpSpPr>
              <a:xfrm>
                <a:off x="0" y="0"/>
                <a:ext cx="2631418" cy="1186251"/>
                <a:chOff x="0" y="0"/>
                <a:chExt cx="2631417" cy="1186250"/>
              </a:xfrm>
            </p:grpSpPr>
            <p:sp>
              <p:nvSpPr>
                <p:cNvPr id="67" name="Rounded Rectangle">
                  <a:extLst>
                    <a:ext uri="{FF2B5EF4-FFF2-40B4-BE49-F238E27FC236}">
                      <a16:creationId xmlns:a16="http://schemas.microsoft.com/office/drawing/2014/main" id="{3B871BCE-67C4-45E5-8F7A-B926F917D0A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31417" cy="1186250"/>
                </a:xfrm>
                <a:prstGeom prst="roundRect">
                  <a:avLst>
                    <a:gd name="adj" fmla="val 19331"/>
                  </a:avLst>
                </a:prstGeom>
                <a:solidFill>
                  <a:srgbClr val="F6FFFC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68" name="Segment executor">
                  <a:extLst>
                    <a:ext uri="{FF2B5EF4-FFF2-40B4-BE49-F238E27FC236}">
                      <a16:creationId xmlns:a16="http://schemas.microsoft.com/office/drawing/2014/main" id="{6C5883A6-BF2F-469A-8B1D-33AEC8034219}"/>
                    </a:ext>
                  </a:extLst>
                </p:cNvPr>
                <p:cNvSpPr txBox="1"/>
                <p:nvPr/>
              </p:nvSpPr>
              <p:spPr>
                <a:xfrm>
                  <a:off x="8116" y="255768"/>
                  <a:ext cx="2001398" cy="40700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none" lIns="25400" tIns="25400" rIns="25400" bIns="25400" numCol="1" anchor="ctr">
                  <a:spAutoFit/>
                </a:bodyPr>
                <a:lstStyle/>
                <a:p>
                  <a:r>
                    <a:rPr sz="900"/>
                    <a:t>Segment executor</a:t>
                  </a:r>
                </a:p>
              </p:txBody>
            </p:sp>
            <p:sp>
              <p:nvSpPr>
                <p:cNvPr id="69" name="Rectangle">
                  <a:extLst>
                    <a:ext uri="{FF2B5EF4-FFF2-40B4-BE49-F238E27FC236}">
                      <a16:creationId xmlns:a16="http://schemas.microsoft.com/office/drawing/2014/main" id="{691B1630-14FC-4964-B141-4D7BA90A8218}"/>
                    </a:ext>
                  </a:extLst>
                </p:cNvPr>
                <p:cNvSpPr/>
                <p:nvPr/>
              </p:nvSpPr>
              <p:spPr>
                <a:xfrm>
                  <a:off x="664811" y="588257"/>
                  <a:ext cx="1270001" cy="435966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defTabSz="41275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600"/>
                </a:p>
              </p:txBody>
            </p:sp>
          </p:grpSp>
          <p:sp>
            <p:nvSpPr>
              <p:cNvPr id="66" name="Final agg">
                <a:extLst>
                  <a:ext uri="{FF2B5EF4-FFF2-40B4-BE49-F238E27FC236}">
                    <a16:creationId xmlns:a16="http://schemas.microsoft.com/office/drawing/2014/main" id="{24FD7B7E-B27D-4226-A0FF-D86B1881D81F}"/>
                  </a:ext>
                </a:extLst>
              </p:cNvPr>
              <p:cNvSpPr txBox="1"/>
              <p:nvPr/>
            </p:nvSpPr>
            <p:spPr>
              <a:xfrm>
                <a:off x="725264" y="568887"/>
                <a:ext cx="1157111" cy="4400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5400" tIns="25400" rIns="25400" bIns="25400" numCol="1" anchor="ctr">
                <a:spAutoFit/>
              </a:bodyPr>
              <a:lstStyle>
                <a:lvl1pPr>
                  <a:defRPr sz="2000"/>
                </a:lvl1pPr>
              </a:lstStyle>
              <a:p>
                <a:r>
                  <a:rPr sz="1000"/>
                  <a:t>Final agg</a:t>
                </a:r>
              </a:p>
            </p:txBody>
          </p:sp>
        </p:grpSp>
        <p:sp>
          <p:nvSpPr>
            <p:cNvPr id="58" name="Line">
              <a:extLst>
                <a:ext uri="{FF2B5EF4-FFF2-40B4-BE49-F238E27FC236}">
                  <a16:creationId xmlns:a16="http://schemas.microsoft.com/office/drawing/2014/main" id="{327783AE-6C46-4481-830E-C19CBBA7D687}"/>
                </a:ext>
              </a:extLst>
            </p:cNvPr>
            <p:cNvSpPr/>
            <p:nvPr/>
          </p:nvSpPr>
          <p:spPr>
            <a:xfrm>
              <a:off x="11237457" y="3721079"/>
              <a:ext cx="1" cy="55591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  <a:tailEnd type="triangle" w="med" len="med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endParaRPr sz="900"/>
            </a:p>
          </p:txBody>
        </p:sp>
        <p:sp>
          <p:nvSpPr>
            <p:cNvPr id="59" name="Line">
              <a:extLst>
                <a:ext uri="{FF2B5EF4-FFF2-40B4-BE49-F238E27FC236}">
                  <a16:creationId xmlns:a16="http://schemas.microsoft.com/office/drawing/2014/main" id="{1FD2AE1D-0719-4B4B-B69E-D70F89D29504}"/>
                </a:ext>
              </a:extLst>
            </p:cNvPr>
            <p:cNvSpPr/>
            <p:nvPr/>
          </p:nvSpPr>
          <p:spPr>
            <a:xfrm flipV="1">
              <a:off x="10097998" y="5725344"/>
              <a:ext cx="1" cy="46136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endParaRPr sz="900"/>
            </a:p>
          </p:txBody>
        </p:sp>
        <p:sp>
          <p:nvSpPr>
            <p:cNvPr id="60" name="Worker">
              <a:extLst>
                <a:ext uri="{FF2B5EF4-FFF2-40B4-BE49-F238E27FC236}">
                  <a16:creationId xmlns:a16="http://schemas.microsoft.com/office/drawing/2014/main" id="{A7B35661-5D74-4465-9990-082961A67144}"/>
                </a:ext>
              </a:extLst>
            </p:cNvPr>
            <p:cNvSpPr txBox="1"/>
            <p:nvPr/>
          </p:nvSpPr>
          <p:spPr>
            <a:xfrm>
              <a:off x="9475453" y="11788469"/>
              <a:ext cx="867834" cy="4070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/>
            <a:p>
              <a:r>
                <a:rPr sz="900"/>
                <a:t>Worker</a:t>
              </a:r>
            </a:p>
          </p:txBody>
        </p:sp>
        <p:sp>
          <p:nvSpPr>
            <p:cNvPr id="61" name="Line">
              <a:extLst>
                <a:ext uri="{FF2B5EF4-FFF2-40B4-BE49-F238E27FC236}">
                  <a16:creationId xmlns:a16="http://schemas.microsoft.com/office/drawing/2014/main" id="{2D46F5F2-61AB-400F-9F6D-9C22055DB586}"/>
                </a:ext>
              </a:extLst>
            </p:cNvPr>
            <p:cNvSpPr/>
            <p:nvPr/>
          </p:nvSpPr>
          <p:spPr>
            <a:xfrm>
              <a:off x="7787733" y="3685419"/>
              <a:ext cx="2516521" cy="60901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  <a:tailEnd type="triangle" w="med" len="med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endParaRPr sz="900"/>
            </a:p>
          </p:txBody>
        </p:sp>
        <p:sp>
          <p:nvSpPr>
            <p:cNvPr id="62" name="Line">
              <a:extLst>
                <a:ext uri="{FF2B5EF4-FFF2-40B4-BE49-F238E27FC236}">
                  <a16:creationId xmlns:a16="http://schemas.microsoft.com/office/drawing/2014/main" id="{4BCCF556-89B0-4401-9F85-ED99C8659496}"/>
                </a:ext>
              </a:extLst>
            </p:cNvPr>
            <p:cNvSpPr/>
            <p:nvPr/>
          </p:nvSpPr>
          <p:spPr>
            <a:xfrm flipH="1" flipV="1">
              <a:off x="5179067" y="5800307"/>
              <a:ext cx="3517648" cy="70813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endParaRPr sz="900"/>
            </a:p>
          </p:txBody>
        </p:sp>
        <p:sp>
          <p:nvSpPr>
            <p:cNvPr id="63" name="Line">
              <a:extLst>
                <a:ext uri="{FF2B5EF4-FFF2-40B4-BE49-F238E27FC236}">
                  <a16:creationId xmlns:a16="http://schemas.microsoft.com/office/drawing/2014/main" id="{2AC37593-301B-42A1-AE96-B8ECDA456E43}"/>
                </a:ext>
              </a:extLst>
            </p:cNvPr>
            <p:cNvSpPr/>
            <p:nvPr/>
          </p:nvSpPr>
          <p:spPr>
            <a:xfrm flipV="1">
              <a:off x="6048057" y="5696729"/>
              <a:ext cx="3670226" cy="86530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endParaRPr sz="900"/>
            </a:p>
          </p:txBody>
        </p:sp>
        <p:sp>
          <p:nvSpPr>
            <p:cNvPr id="64" name="Line">
              <a:extLst>
                <a:ext uri="{FF2B5EF4-FFF2-40B4-BE49-F238E27FC236}">
                  <a16:creationId xmlns:a16="http://schemas.microsoft.com/office/drawing/2014/main" id="{B8BAD719-90C6-4A2F-B809-CD23DEB6D2AA}"/>
                </a:ext>
              </a:extLst>
            </p:cNvPr>
            <p:cNvSpPr/>
            <p:nvPr/>
          </p:nvSpPr>
          <p:spPr>
            <a:xfrm flipH="1" flipV="1">
              <a:off x="6411987" y="3761185"/>
              <a:ext cx="3716909" cy="91221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endParaRPr sz="900"/>
            </a:p>
          </p:txBody>
        </p:sp>
      </p:grpSp>
    </p:spTree>
    <p:extLst>
      <p:ext uri="{BB962C8B-B14F-4D97-AF65-F5344CB8AC3E}">
        <p14:creationId xmlns:p14="http://schemas.microsoft.com/office/powerpoint/2010/main" val="392376788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ByConity 是什么"/>
          <p:cNvSpPr txBox="1"/>
          <p:nvPr/>
        </p:nvSpPr>
        <p:spPr>
          <a:xfrm>
            <a:off x="809297" y="330710"/>
            <a:ext cx="1654299" cy="436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825500">
              <a:defRPr sz="5000" b="1"/>
            </a:lvl1pPr>
          </a:lstStyle>
          <a:p>
            <a:r>
              <a:rPr lang="zh-CN" altLang="en-US" sz="2500" dirty="0"/>
              <a:t>元数据管理</a:t>
            </a:r>
            <a:endParaRPr sz="2500" dirty="0"/>
          </a:p>
        </p:txBody>
      </p:sp>
      <p:sp>
        <p:nvSpPr>
          <p:cNvPr id="4" name="提供高可用和高性能的元数据读写服务…">
            <a:extLst>
              <a:ext uri="{FF2B5EF4-FFF2-40B4-BE49-F238E27FC236}">
                <a16:creationId xmlns:a16="http://schemas.microsoft.com/office/drawing/2014/main" id="{9C7E0AAF-1D4E-4663-BC5E-D64CC62DC530}"/>
              </a:ext>
            </a:extLst>
          </p:cNvPr>
          <p:cNvSpPr txBox="1">
            <a:spLocks/>
          </p:cNvSpPr>
          <p:nvPr/>
        </p:nvSpPr>
        <p:spPr>
          <a:xfrm>
            <a:off x="787830" y="1600202"/>
            <a:ext cx="109728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810000" marR="0" indent="-6350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445000" marR="0" indent="-6350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5080000" marR="0" indent="-6350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715000" marR="0" indent="-6350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198438" indent="-198438">
              <a:lnSpc>
                <a:spcPct val="120000"/>
              </a:lnSpc>
              <a:spcBef>
                <a:spcPts val="500"/>
              </a:spcBef>
              <a:buSzPct val="125000"/>
              <a:buFontTx/>
              <a:buChar char="•"/>
              <a:defRPr sz="4600" b="0"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lang="zh-CN" altLang="en-US" sz="2300" b="0">
                <a:latin typeface="PingFang SC Regular"/>
                <a:ea typeface="PingFang SC Regular"/>
                <a:cs typeface="PingFang SC Regular"/>
                <a:sym typeface="PingFang SC Regular"/>
              </a:rPr>
              <a:t> 提供高可用和高性能的元数据读写服务</a:t>
            </a:r>
          </a:p>
          <a:p>
            <a:pPr marL="198438" indent="-198438">
              <a:lnSpc>
                <a:spcPct val="120000"/>
              </a:lnSpc>
              <a:spcBef>
                <a:spcPts val="500"/>
              </a:spcBef>
              <a:buSzPct val="125000"/>
              <a:buFontTx/>
              <a:buChar char="•"/>
              <a:defRPr sz="4600" b="0"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lang="zh-CN" altLang="en-US" sz="2300" b="0">
                <a:latin typeface="PingFang SC Regular"/>
                <a:ea typeface="PingFang SC Regular"/>
                <a:cs typeface="PingFang SC Regular"/>
                <a:sym typeface="PingFang SC Regular"/>
              </a:rPr>
              <a:t> 完备事务语义的支持</a:t>
            </a:r>
          </a:p>
          <a:p>
            <a:pPr marL="198438" indent="-198438">
              <a:lnSpc>
                <a:spcPct val="120000"/>
              </a:lnSpc>
              <a:spcBef>
                <a:spcPts val="500"/>
              </a:spcBef>
              <a:buSzPct val="125000"/>
              <a:buFontTx/>
              <a:buChar char="•"/>
              <a:defRPr sz="4600" b="0"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lang="zh-CN" altLang="en-US" sz="2300" b="0">
                <a:latin typeface="PingFang SC Regular"/>
                <a:ea typeface="PingFang SC Regular"/>
                <a:cs typeface="PingFang SC Regular"/>
                <a:sym typeface="PingFang SC Regular"/>
              </a:rPr>
              <a:t> 后端存储系统可插拔，方便扩展</a:t>
            </a:r>
            <a:endParaRPr lang="zh-CN" altLang="en-US" sz="2300" b="0" dirty="0">
              <a:latin typeface="PingFang SC Regular"/>
              <a:ea typeface="PingFang SC Regular"/>
              <a:cs typeface="PingFang SC Regular"/>
              <a:sym typeface="PingFang SC Regular"/>
            </a:endParaRPr>
          </a:p>
        </p:txBody>
      </p:sp>
      <p:pic>
        <p:nvPicPr>
          <p:cNvPr id="5" name="图片 4" descr="图示&#10;&#10;描述已自动生成">
            <a:extLst>
              <a:ext uri="{FF2B5EF4-FFF2-40B4-BE49-F238E27FC236}">
                <a16:creationId xmlns:a16="http://schemas.microsoft.com/office/drawing/2014/main" id="{17B0EEC8-EBB4-4289-89AD-C7A6C5699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424" y="3176642"/>
            <a:ext cx="6410281" cy="330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312765"/>
      </p:ext>
    </p:extLst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37ef33ad-325e-480b-bfea-46684073dd51"/>
  <p:tag name="COMMONDATA" val="eyJoZGlkIjoiOGU3NzUzOGI1MzE5NDVhYzhlYTAxN2E5YWM2ZDEzN2U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1057</TotalTime>
  <Words>1016</Words>
  <Application>Microsoft Office PowerPoint</Application>
  <PresentationFormat>宽屏</PresentationFormat>
  <Paragraphs>222</Paragraphs>
  <Slides>24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6" baseType="lpstr">
      <vt:lpstr>-apple-system</vt:lpstr>
      <vt:lpstr>Chalkboard</vt:lpstr>
      <vt:lpstr>Helvetica Neue Medium</vt:lpstr>
      <vt:lpstr>PingFang SC Regular</vt:lpstr>
      <vt:lpstr>PingFang SC Semibold</vt:lpstr>
      <vt:lpstr>阿里巴巴普惠体 R</vt:lpstr>
      <vt:lpstr>等线</vt:lpstr>
      <vt:lpstr>黑体</vt:lpstr>
      <vt:lpstr>微软雅黑</vt:lpstr>
      <vt:lpstr>Arial</vt:lpstr>
      <vt:lpstr>Helvetica</vt:lpstr>
      <vt:lpstr>Office 主题​​</vt:lpstr>
      <vt:lpstr>ByConity在面向海量数据的用户分析系统上的实践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第七届中国开源年会 通用PPT模板</dc:title>
  <dc:creator>Teatee Grace</dc:creator>
  <cp:lastModifiedBy>王蕴博</cp:lastModifiedBy>
  <cp:revision>36</cp:revision>
  <dcterms:created xsi:type="dcterms:W3CDTF">2022-06-28T09:26:00Z</dcterms:created>
  <dcterms:modified xsi:type="dcterms:W3CDTF">2023-10-27T03:37:44Z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C8A33F8E81B9421595D2527E982A8F26_13</vt:lpwstr>
  </property>
  <property fmtid="{D5CDD505-2E9C-101B-9397-08002B2CF9AE}" pid="3" name="KSOProductBuildVer">
    <vt:lpwstr>2052-11.1.0.12155</vt:lpwstr>
  </property>
</Properties>
</file>