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844" r:id="rId4"/>
    <p:sldId id="845" r:id="rId5"/>
    <p:sldId id="850" r:id="rId6"/>
    <p:sldId id="851" r:id="rId7"/>
    <p:sldId id="852" r:id="rId8"/>
    <p:sldId id="846" r:id="rId9"/>
    <p:sldId id="853" r:id="rId10"/>
    <p:sldId id="855" r:id="rId11"/>
    <p:sldId id="856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185"/>
    <a:srgbClr val="A5D7F2"/>
    <a:srgbClr val="FFE5CB"/>
    <a:srgbClr val="6EAAC6"/>
    <a:srgbClr val="5AB0D8"/>
    <a:srgbClr val="36A9E3"/>
    <a:srgbClr val="B7DFF4"/>
    <a:srgbClr val="3B87B0"/>
    <a:srgbClr val="FFF0E1"/>
    <a:srgbClr val="FFD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00" b="1" i="0" u="none" strike="noStrike" kern="1200" cap="all" spc="100" normalizeH="0" baseline="0">
                <a:solidFill>
                  <a:schemeClr val="lt1"/>
                </a:solidFill>
                <a:latin typeface="+mn-ea"/>
                <a:ea typeface="+mn-ea"/>
                <a:cs typeface="+mn-cs"/>
              </a:defRPr>
            </a:pPr>
            <a:r>
              <a:rPr lang="en-GB" sz="1800" dirty="0"/>
              <a:t>Alibaba</a:t>
            </a:r>
            <a:r>
              <a:rPr lang="zh-CN" sz="1800" dirty="0"/>
              <a:t> </a:t>
            </a:r>
            <a:r>
              <a:rPr lang="en-US" sz="1800" dirty="0"/>
              <a:t>Cloud</a:t>
            </a:r>
            <a:r>
              <a:rPr lang="zh-CN" sz="1800" dirty="0"/>
              <a:t> </a:t>
            </a:r>
            <a:r>
              <a:rPr lang="en-US" sz="1800" dirty="0" err="1"/>
              <a:t>linux</a:t>
            </a:r>
            <a:r>
              <a:rPr lang="zh-CN" sz="1800" dirty="0"/>
              <a:t> </a:t>
            </a:r>
            <a:endParaRPr lang="en-US" sz="1800" dirty="0"/>
          </a:p>
          <a:p>
            <a:pPr>
              <a:defRPr sz="1800"/>
            </a:pPr>
            <a:r>
              <a:rPr lang="zh-CN" sz="1800" dirty="0"/>
              <a:t>部署量</a:t>
            </a:r>
            <a:endParaRPr lang="en-GB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1" i="0" u="none" strike="noStrike" kern="1200" cap="all" spc="100" normalizeH="0" baseline="0">
              <a:solidFill>
                <a:schemeClr val="lt1"/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vcpu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val>
            <c:numRef>
              <c:f>Sheet1!$A$2:$A$21</c:f>
              <c:numCache>
                <c:formatCode>General</c:formatCode>
                <c:ptCount val="20"/>
                <c:pt idx="0">
                  <c:v>14.2</c:v>
                </c:pt>
                <c:pt idx="1">
                  <c:v>15.9</c:v>
                </c:pt>
                <c:pt idx="2">
                  <c:v>17.899999999999999</c:v>
                </c:pt>
                <c:pt idx="3">
                  <c:v>19.7</c:v>
                </c:pt>
                <c:pt idx="4">
                  <c:v>20.8</c:v>
                </c:pt>
                <c:pt idx="5">
                  <c:v>24.3</c:v>
                </c:pt>
                <c:pt idx="6">
                  <c:v>25.9</c:v>
                </c:pt>
                <c:pt idx="7">
                  <c:v>26.6</c:v>
                </c:pt>
                <c:pt idx="8">
                  <c:v>29.1</c:v>
                </c:pt>
                <c:pt idx="9">
                  <c:v>28.8</c:v>
                </c:pt>
                <c:pt idx="10">
                  <c:v>29.4</c:v>
                </c:pt>
                <c:pt idx="11">
                  <c:v>40.5</c:v>
                </c:pt>
                <c:pt idx="12">
                  <c:v>44.8</c:v>
                </c:pt>
                <c:pt idx="13">
                  <c:v>79.900000000000006</c:v>
                </c:pt>
                <c:pt idx="14">
                  <c:v>75.400000000000006</c:v>
                </c:pt>
                <c:pt idx="15">
                  <c:v>76.7</c:v>
                </c:pt>
                <c:pt idx="16">
                  <c:v>85.1</c:v>
                </c:pt>
                <c:pt idx="17">
                  <c:v>129.1</c:v>
                </c:pt>
                <c:pt idx="18">
                  <c:v>144.69999999999999</c:v>
                </c:pt>
                <c:pt idx="19">
                  <c:v>155.1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4754-2D41-BBAF-386F0F1E2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242328000"/>
        <c:axId val="1139142384"/>
      </c:lineChart>
      <c:catAx>
        <c:axId val="1242328000"/>
        <c:scaling>
          <c:orientation val="minMax"/>
        </c:scaling>
        <c:delete val="0"/>
        <c:axPos val="b"/>
        <c:numFmt formatCode="yyyy&quot;年&quot;m&quot;月&quot;;@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spc="100" baseline="0">
                <a:solidFill>
                  <a:schemeClr val="lt1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139142384"/>
        <c:crosses val="autoZero"/>
        <c:auto val="1"/>
        <c:lblAlgn val="ctr"/>
        <c:lblOffset val="100"/>
        <c:noMultiLvlLbl val="1"/>
      </c:catAx>
      <c:valAx>
        <c:axId val="1139142384"/>
        <c:scaling>
          <c:orientation val="minMax"/>
        </c:scaling>
        <c:delete val="1"/>
        <c:axPos val="l"/>
        <c:majorGridlines>
          <c:spPr>
            <a:ln w="28575" cap="flat" cmpd="sng" algn="ctr">
              <a:solidFill>
                <a:schemeClr val="bg1"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232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5B9BD5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lang="zh-CN" sz="900">
          <a:latin typeface="+mn-ea"/>
          <a:ea typeface="+mn-ea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5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5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5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5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5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40FFDB-CED9-0D47-A5FE-2057135D8572}" type="doc">
      <dgm:prSet loTypeId="urn:microsoft.com/office/officeart/2005/8/layout/process3#1" loCatId="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zh-CN" altLang="en-US"/>
        </a:p>
      </dgm:t>
    </dgm:pt>
    <dgm:pt modelId="{15B35613-B7ED-904B-9E60-4FB4A547CDFF}">
      <dgm:prSet phldrT="[文本]" custT="1"/>
      <dgm:spPr>
        <a:xfrm>
          <a:off x="8103" y="428936"/>
          <a:ext cx="3684696" cy="2808000"/>
        </a:xfrm>
        <a:prstGeom prst="roundRect">
          <a:avLst>
            <a:gd name="adj" fmla="val 10000"/>
          </a:avLst>
        </a:prstGeom>
        <a:solidFill>
          <a:srgbClr val="FF6A0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sz="900" b="1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2010</a:t>
          </a:r>
          <a:r>
            <a:rPr lang="zh-CN" altLang="en-US" sz="900" b="1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 </a:t>
          </a:r>
          <a:r>
            <a:rPr lang="en-US" altLang="zh-CN" sz="900" b="1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-</a:t>
          </a:r>
          <a:r>
            <a:rPr lang="zh-CN" altLang="en-US" sz="900" b="1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 </a:t>
          </a:r>
          <a:r>
            <a:rPr lang="en-US" altLang="zh-CN" sz="900" b="1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2017</a:t>
          </a:r>
        </a:p>
        <a:p>
          <a:pPr>
            <a:buNone/>
          </a:pPr>
          <a:r>
            <a:rPr lang="zh-CN" altLang="en-US" sz="900" b="1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服务内部</a:t>
          </a:r>
        </a:p>
      </dgm:t>
    </dgm:pt>
    <dgm:pt modelId="{C085D176-9102-BC4C-93FE-5E3798A54777}" type="parTrans" cxnId="{BE8693C3-6000-4F44-BC09-7BCC874B06E3}">
      <dgm:prSet/>
      <dgm:spPr/>
      <dgm:t>
        <a:bodyPr/>
        <a:lstStyle/>
        <a:p>
          <a:endParaRPr lang="zh-CN" altLang="en-US" sz="1400"/>
        </a:p>
      </dgm:t>
    </dgm:pt>
    <dgm:pt modelId="{8B0CB627-D2E9-7B47-97FD-AE36F0BB6D05}" type="sibTrans" cxnId="{BE8693C3-6000-4F44-BC09-7BCC874B06E3}">
      <dgm:prSet custT="1"/>
      <dgm:spPr>
        <a:xfrm>
          <a:off x="4251386" y="707184"/>
          <a:ext cx="1184203" cy="917382"/>
        </a:xfrm>
        <a:prstGeom prst="rightArrow">
          <a:avLst>
            <a:gd name="adj1" fmla="val 60000"/>
            <a:gd name="adj2" fmla="val 50000"/>
          </a:avLst>
        </a:prstGeom>
        <a:solidFill>
          <a:srgbClr val="9A0001">
            <a:lumMod val="20000"/>
            <a:lumOff val="8000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zh-CN" altLang="en-US" sz="1400">
            <a:solidFill>
              <a:srgbClr val="FFFFFF"/>
            </a:solidFill>
            <a:latin typeface="Arial" panose="020B0604020202020204"/>
            <a:ea typeface="微软雅黑"/>
            <a:cs typeface="+mn-cs"/>
          </a:endParaRPr>
        </a:p>
      </dgm:t>
    </dgm:pt>
    <dgm:pt modelId="{7C077C08-4E3C-1D45-9638-FD3C3EBA521A}">
      <dgm:prSet phldrT="[文本]" custT="1"/>
      <dgm:spPr>
        <a:xfrm>
          <a:off x="762800" y="1902815"/>
          <a:ext cx="3684696" cy="386100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A0001"/>
          </a:solidFill>
          <a:prstDash val="solid"/>
          <a:miter lim="800000"/>
        </a:ln>
        <a:effectLst/>
      </dgm:spPr>
      <dgm:t>
        <a:bodyPr/>
        <a:lstStyle/>
        <a:p>
          <a:pPr marL="0" algn="ctr" defTabSz="241950" rtl="0" eaLnBrk="1" latinLnBrk="0" hangingPunct="1">
            <a:buChar char="•"/>
            <a:defRPr/>
          </a:pPr>
          <a:r>
            <a:rPr kumimoji="1" lang="zh-CN" altLang="en-US" sz="953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从 </a:t>
          </a:r>
          <a:r>
            <a:rPr kumimoji="1" lang="en-US" altLang="zh-CN" sz="953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CentOS</a:t>
          </a:r>
          <a:r>
            <a:rPr kumimoji="1" lang="zh-CN" altLang="en-US" sz="953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 到阿里云 </a:t>
          </a:r>
          <a:r>
            <a:rPr kumimoji="1" lang="en-US" altLang="zh-CN" sz="953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Linux</a:t>
          </a:r>
          <a:endParaRPr kumimoji="1" lang="zh-CN" altLang="en-US" sz="953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2BF13A9-202A-204B-A868-62BE54681254}" type="parTrans" cxnId="{BC7A2226-93F0-EB42-8B7D-79BE0C09A6FF}">
      <dgm:prSet/>
      <dgm:spPr/>
      <dgm:t>
        <a:bodyPr/>
        <a:lstStyle/>
        <a:p>
          <a:endParaRPr lang="zh-CN" altLang="en-US" sz="1400"/>
        </a:p>
      </dgm:t>
    </dgm:pt>
    <dgm:pt modelId="{90A44A5E-C083-DE4E-A070-2D3EEB5D3431}" type="sibTrans" cxnId="{BC7A2226-93F0-EB42-8B7D-79BE0C09A6FF}">
      <dgm:prSet/>
      <dgm:spPr/>
      <dgm:t>
        <a:bodyPr/>
        <a:lstStyle/>
        <a:p>
          <a:endParaRPr lang="zh-CN" altLang="en-US" sz="1400"/>
        </a:p>
      </dgm:t>
    </dgm:pt>
    <dgm:pt modelId="{89933E51-F567-1249-9103-7B03F53E4DEE}">
      <dgm:prSet phldrT="[文本]" custT="1"/>
      <dgm:spPr>
        <a:xfrm>
          <a:off x="5927146" y="428936"/>
          <a:ext cx="3684696" cy="2808000"/>
        </a:xfrm>
        <a:prstGeom prst="roundRect">
          <a:avLst>
            <a:gd name="adj" fmla="val 10000"/>
          </a:avLst>
        </a:prstGeom>
        <a:solidFill>
          <a:srgbClr val="FF6A0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sz="900" b="1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2017</a:t>
          </a:r>
          <a:r>
            <a:rPr lang="zh-CN" altLang="en-US" sz="900" b="1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 </a:t>
          </a:r>
          <a:r>
            <a:rPr lang="en-US" altLang="zh-CN" sz="900" b="1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-</a:t>
          </a:r>
          <a:r>
            <a:rPr lang="zh-CN" altLang="en-US" sz="900" b="1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 </a:t>
          </a:r>
          <a:r>
            <a:rPr lang="en-US" altLang="zh-CN" sz="900" b="1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2020</a:t>
          </a:r>
        </a:p>
        <a:p>
          <a:pPr>
            <a:buNone/>
          </a:pPr>
          <a:r>
            <a:rPr lang="zh-CN" altLang="en-US" sz="900" b="1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产品化输出</a:t>
          </a:r>
        </a:p>
      </dgm:t>
    </dgm:pt>
    <dgm:pt modelId="{DD1E43C6-1868-DD48-A834-D793D564B4D9}" type="parTrans" cxnId="{9E53330E-03FF-7F4D-8024-DD53FB492E37}">
      <dgm:prSet/>
      <dgm:spPr/>
      <dgm:t>
        <a:bodyPr/>
        <a:lstStyle/>
        <a:p>
          <a:endParaRPr lang="zh-CN" altLang="en-US" sz="1400"/>
        </a:p>
      </dgm:t>
    </dgm:pt>
    <dgm:pt modelId="{171F409D-E046-3143-BAA0-3D5139DEC6C2}" type="sibTrans" cxnId="{9E53330E-03FF-7F4D-8024-DD53FB492E37}">
      <dgm:prSet custT="1"/>
      <dgm:spPr>
        <a:xfrm>
          <a:off x="10170429" y="707184"/>
          <a:ext cx="1184203" cy="917382"/>
        </a:xfrm>
        <a:prstGeom prst="rightArrow">
          <a:avLst>
            <a:gd name="adj1" fmla="val 60000"/>
            <a:gd name="adj2" fmla="val 50000"/>
          </a:avLst>
        </a:prstGeom>
        <a:solidFill>
          <a:srgbClr val="9A0001">
            <a:lumMod val="20000"/>
            <a:lumOff val="8000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zh-CN" altLang="en-US" sz="1400">
            <a:solidFill>
              <a:srgbClr val="FFFFFF"/>
            </a:solidFill>
            <a:latin typeface="Arial" panose="020B0604020202020204"/>
            <a:ea typeface="微软雅黑"/>
            <a:cs typeface="+mn-cs"/>
          </a:endParaRPr>
        </a:p>
      </dgm:t>
    </dgm:pt>
    <dgm:pt modelId="{D099957E-B767-9344-B72F-CFED578925D9}">
      <dgm:prSet phldrT="[文本]" custT="1"/>
      <dgm:spPr>
        <a:xfrm>
          <a:off x="6681843" y="1902815"/>
          <a:ext cx="3684696" cy="386100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A0001"/>
          </a:solidFill>
          <a:prstDash val="solid"/>
          <a:miter lim="800000"/>
        </a:ln>
        <a:effectLst/>
      </dgm:spPr>
      <dgm:t>
        <a:bodyPr/>
        <a:lstStyle/>
        <a:p>
          <a:pPr marL="0" lvl="1" indent="-57150" algn="ctr" defTabSz="24195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kumimoji="1" lang="zh-CN" altLang="en-US" sz="953" b="1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从内部到云上发行版</a:t>
          </a:r>
        </a:p>
      </dgm:t>
    </dgm:pt>
    <dgm:pt modelId="{FD01FF38-C862-B94D-8438-847CDC48F68A}" type="parTrans" cxnId="{08E11E70-AEC1-7246-A65F-58F61597DC36}">
      <dgm:prSet/>
      <dgm:spPr/>
      <dgm:t>
        <a:bodyPr/>
        <a:lstStyle/>
        <a:p>
          <a:endParaRPr lang="zh-CN" altLang="en-US" sz="1400"/>
        </a:p>
      </dgm:t>
    </dgm:pt>
    <dgm:pt modelId="{1E6611CA-BF94-B444-B8FE-0F2D40E6C60B}" type="sibTrans" cxnId="{08E11E70-AEC1-7246-A65F-58F61597DC36}">
      <dgm:prSet/>
      <dgm:spPr/>
      <dgm:t>
        <a:bodyPr/>
        <a:lstStyle/>
        <a:p>
          <a:endParaRPr lang="zh-CN" altLang="en-US" sz="1400"/>
        </a:p>
      </dgm:t>
    </dgm:pt>
    <dgm:pt modelId="{0CFD08C0-CC4A-3A45-832C-D0D7927D7069}">
      <dgm:prSet phldrT="[文本]" custT="1"/>
      <dgm:spPr>
        <a:xfrm>
          <a:off x="11846189" y="428936"/>
          <a:ext cx="3684696" cy="2808000"/>
        </a:xfrm>
        <a:prstGeom prst="roundRect">
          <a:avLst>
            <a:gd name="adj" fmla="val 10000"/>
          </a:avLst>
        </a:prstGeom>
        <a:solidFill>
          <a:srgbClr val="FF6A0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sz="900" b="1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2020</a:t>
          </a:r>
          <a:r>
            <a:rPr lang="zh-CN" altLang="en-US" sz="900" b="1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 </a:t>
          </a:r>
          <a:r>
            <a:rPr lang="en-US" altLang="zh-CN" sz="900" b="1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–</a:t>
          </a:r>
          <a:r>
            <a:rPr lang="zh-CN" altLang="en-US" sz="900" b="1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 现在</a:t>
          </a:r>
          <a:endParaRPr lang="en-US" altLang="zh-CN" sz="900" b="1" dirty="0">
            <a:solidFill>
              <a:srgbClr val="FFFFFF"/>
            </a:solidFill>
            <a:latin typeface="Arial" panose="020B0604020202020204"/>
            <a:ea typeface="微软雅黑"/>
            <a:cs typeface="+mn-cs"/>
          </a:endParaRPr>
        </a:p>
        <a:p>
          <a:pPr>
            <a:buNone/>
          </a:pPr>
          <a:r>
            <a:rPr lang="zh-CN" altLang="en-US" sz="900" b="1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社区大生态</a:t>
          </a:r>
        </a:p>
      </dgm:t>
    </dgm:pt>
    <dgm:pt modelId="{A581A073-5633-1B40-BFFE-467F978C2060}" type="parTrans" cxnId="{ED5A70FF-0B77-4249-B39B-5B56F8F4575F}">
      <dgm:prSet/>
      <dgm:spPr/>
      <dgm:t>
        <a:bodyPr/>
        <a:lstStyle/>
        <a:p>
          <a:endParaRPr lang="zh-CN" altLang="en-US" sz="1400"/>
        </a:p>
      </dgm:t>
    </dgm:pt>
    <dgm:pt modelId="{0EB0B644-1253-FE48-8A15-BAFDCE66D75C}" type="sibTrans" cxnId="{ED5A70FF-0B77-4249-B39B-5B56F8F4575F}">
      <dgm:prSet/>
      <dgm:spPr/>
      <dgm:t>
        <a:bodyPr/>
        <a:lstStyle/>
        <a:p>
          <a:endParaRPr lang="zh-CN" altLang="en-US" sz="1400"/>
        </a:p>
      </dgm:t>
    </dgm:pt>
    <dgm:pt modelId="{83396EA9-D644-1542-8069-FD912479CC47}">
      <dgm:prSet phldrT="[文本]" custT="1"/>
      <dgm:spPr>
        <a:xfrm>
          <a:off x="762800" y="1902815"/>
          <a:ext cx="3684696" cy="386100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A0001"/>
          </a:solidFill>
          <a:prstDash val="solid"/>
          <a:miter lim="800000"/>
        </a:ln>
        <a:effectLst/>
      </dgm:spPr>
      <dgm:t>
        <a:bodyPr/>
        <a:lstStyle/>
        <a:p>
          <a:pPr marL="171450" algn="l" defTabSz="711200">
            <a:buChar char="•"/>
          </a:pPr>
          <a:r>
            <a:rPr lang="zh-CN" alt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/>
              <a:ea typeface="微软雅黑"/>
              <a:cs typeface="+mn-cs"/>
            </a:rPr>
            <a:t>依托 </a:t>
          </a:r>
          <a:r>
            <a:rPr lang="en-US" altLang="zh-CN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/>
              <a:ea typeface="微软雅黑"/>
              <a:cs typeface="+mn-cs"/>
            </a:rPr>
            <a:t>CentOS</a:t>
          </a:r>
          <a:r>
            <a:rPr lang="zh-CN" alt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/>
              <a:ea typeface="微软雅黑"/>
              <a:cs typeface="+mn-cs"/>
            </a:rPr>
            <a:t> 内核定制</a:t>
          </a:r>
        </a:p>
      </dgm:t>
    </dgm:pt>
    <dgm:pt modelId="{491C887D-5C1A-A14E-BA88-01FC68CCC6A2}" type="parTrans" cxnId="{1A952618-A0F0-8C40-8872-C2D91C6A4012}">
      <dgm:prSet/>
      <dgm:spPr/>
      <dgm:t>
        <a:bodyPr/>
        <a:lstStyle/>
        <a:p>
          <a:endParaRPr lang="zh-CN" altLang="en-US" sz="1400"/>
        </a:p>
      </dgm:t>
    </dgm:pt>
    <dgm:pt modelId="{77FFB5E0-2A3E-3544-8258-D3834D8ECCE5}" type="sibTrans" cxnId="{1A952618-A0F0-8C40-8872-C2D91C6A4012}">
      <dgm:prSet/>
      <dgm:spPr/>
      <dgm:t>
        <a:bodyPr/>
        <a:lstStyle/>
        <a:p>
          <a:endParaRPr lang="zh-CN" altLang="en-US" sz="1400"/>
        </a:p>
      </dgm:t>
    </dgm:pt>
    <dgm:pt modelId="{92EC60B6-E627-604D-B478-7F06D1603B26}">
      <dgm:prSet phldrT="[文本]" custT="1"/>
      <dgm:spPr>
        <a:xfrm>
          <a:off x="762800" y="1902815"/>
          <a:ext cx="3684696" cy="386100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A0001"/>
          </a:solidFill>
          <a:prstDash val="solid"/>
          <a:miter lim="800000"/>
        </a:ln>
        <a:effectLst/>
      </dgm:spPr>
      <dgm:t>
        <a:bodyPr/>
        <a:lstStyle/>
        <a:p>
          <a:pPr marL="171450" algn="l" defTabSz="711200">
            <a:buChar char="•"/>
          </a:pPr>
          <a:r>
            <a:rPr lang="zh-CN" alt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/>
              <a:ea typeface="微软雅黑"/>
              <a:cs typeface="+mn-cs"/>
            </a:rPr>
            <a:t>软件包自主构建</a:t>
          </a:r>
        </a:p>
      </dgm:t>
    </dgm:pt>
    <dgm:pt modelId="{73DD8A06-BD02-EF4B-BBC0-522BFFD152E0}" type="parTrans" cxnId="{03F3E49E-CA94-B24E-88FD-D9101DB4B58F}">
      <dgm:prSet/>
      <dgm:spPr/>
      <dgm:t>
        <a:bodyPr/>
        <a:lstStyle/>
        <a:p>
          <a:endParaRPr lang="zh-CN" altLang="en-US" sz="1400"/>
        </a:p>
      </dgm:t>
    </dgm:pt>
    <dgm:pt modelId="{8CCBCA1D-88E6-DF47-BDA3-093EAD965EAE}" type="sibTrans" cxnId="{03F3E49E-CA94-B24E-88FD-D9101DB4B58F}">
      <dgm:prSet/>
      <dgm:spPr/>
      <dgm:t>
        <a:bodyPr/>
        <a:lstStyle/>
        <a:p>
          <a:endParaRPr lang="zh-CN" altLang="en-US" sz="1400"/>
        </a:p>
      </dgm:t>
    </dgm:pt>
    <dgm:pt modelId="{7467B863-A0FF-4B48-8707-59AB94AF2A6B}">
      <dgm:prSet phldrT="[文本]" custT="1"/>
      <dgm:spPr>
        <a:xfrm>
          <a:off x="762800" y="1902815"/>
          <a:ext cx="3684696" cy="386100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A0001"/>
          </a:solidFill>
          <a:prstDash val="solid"/>
          <a:miter lim="800000"/>
        </a:ln>
        <a:effectLst/>
      </dgm:spPr>
      <dgm:t>
        <a:bodyPr/>
        <a:lstStyle/>
        <a:p>
          <a:pPr marL="171450" algn="l" defTabSz="711200">
            <a:buChar char="•"/>
          </a:pPr>
          <a:r>
            <a:rPr lang="zh-CN" altLang="en-US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/>
              <a:ea typeface="微软雅黑"/>
              <a:cs typeface="+mn-cs"/>
            </a:rPr>
            <a:t>阿里云 </a:t>
          </a:r>
          <a:r>
            <a:rPr lang="en-US" altLang="zh-CN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/>
              <a:ea typeface="微软雅黑"/>
              <a:cs typeface="+mn-cs"/>
            </a:rPr>
            <a:t>Linux</a:t>
          </a:r>
          <a:r>
            <a:rPr lang="zh-CN" altLang="en-US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/>
              <a:ea typeface="微软雅黑"/>
              <a:cs typeface="+mn-cs"/>
            </a:rPr>
            <a:t> 数据中心 </a:t>
          </a:r>
          <a:r>
            <a:rPr lang="en-US" altLang="zh-CN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/>
              <a:ea typeface="微软雅黑"/>
              <a:cs typeface="+mn-cs"/>
            </a:rPr>
            <a:t>100%</a:t>
          </a:r>
          <a:r>
            <a:rPr lang="zh-CN" altLang="en-US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/>
              <a:ea typeface="微软雅黑"/>
              <a:cs typeface="+mn-cs"/>
            </a:rPr>
            <a:t> 覆盖</a:t>
          </a:r>
        </a:p>
      </dgm:t>
    </dgm:pt>
    <dgm:pt modelId="{B7D7143E-1931-3D4A-99DF-0A7A58196890}" type="parTrans" cxnId="{BD8ABA28-FC9B-DF42-B491-BBE4CE5A88DA}">
      <dgm:prSet/>
      <dgm:spPr/>
      <dgm:t>
        <a:bodyPr/>
        <a:lstStyle/>
        <a:p>
          <a:endParaRPr lang="zh-CN" altLang="en-US" sz="1400"/>
        </a:p>
      </dgm:t>
    </dgm:pt>
    <dgm:pt modelId="{DC40059D-3C15-914D-A7C2-8F8D553D8C69}" type="sibTrans" cxnId="{BD8ABA28-FC9B-DF42-B491-BBE4CE5A88DA}">
      <dgm:prSet/>
      <dgm:spPr/>
      <dgm:t>
        <a:bodyPr/>
        <a:lstStyle/>
        <a:p>
          <a:endParaRPr lang="zh-CN" altLang="en-US" sz="1400"/>
        </a:p>
      </dgm:t>
    </dgm:pt>
    <dgm:pt modelId="{A834564B-EFC2-8541-BF31-F5AC50167489}">
      <dgm:prSet phldrT="[文本]" custT="1"/>
      <dgm:spPr>
        <a:xfrm>
          <a:off x="6681843" y="1902815"/>
          <a:ext cx="3684696" cy="386100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A0001"/>
          </a:solidFill>
          <a:prstDash val="solid"/>
          <a:miter lim="800000"/>
        </a:ln>
        <a:effectLst/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对外发布阿里云 </a:t>
          </a:r>
          <a:r>
            <a:rPr lang="en-US" altLang="zh-CN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Linux</a:t>
          </a:r>
          <a:endParaRPr lang="zh-CN" altLang="en-US" sz="9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微软雅黑"/>
            <a:cs typeface="+mn-cs"/>
          </a:endParaRPr>
        </a:p>
      </dgm:t>
    </dgm:pt>
    <dgm:pt modelId="{51A51D49-9B27-2043-A59A-0387BE85AA2D}" type="parTrans" cxnId="{D375C084-EEF3-1647-B6E3-391C9079D435}">
      <dgm:prSet/>
      <dgm:spPr/>
      <dgm:t>
        <a:bodyPr/>
        <a:lstStyle/>
        <a:p>
          <a:endParaRPr lang="zh-CN" altLang="en-US" sz="1400"/>
        </a:p>
      </dgm:t>
    </dgm:pt>
    <dgm:pt modelId="{EE6E8ABD-D8E1-A34C-8F55-29FE37DCE98D}" type="sibTrans" cxnId="{D375C084-EEF3-1647-B6E3-391C9079D435}">
      <dgm:prSet/>
      <dgm:spPr/>
      <dgm:t>
        <a:bodyPr/>
        <a:lstStyle/>
        <a:p>
          <a:endParaRPr lang="zh-CN" altLang="en-US" sz="1400"/>
        </a:p>
      </dgm:t>
    </dgm:pt>
    <dgm:pt modelId="{7D8079ED-0CA5-7748-9628-A4A1773210C0}">
      <dgm:prSet phldrT="[文本]" custT="1"/>
      <dgm:spPr>
        <a:xfrm>
          <a:off x="6681843" y="1902815"/>
          <a:ext cx="3684696" cy="386100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A0001"/>
          </a:solidFill>
          <a:prstDash val="solid"/>
          <a:miter lim="800000"/>
        </a:ln>
        <a:effectLst/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基于</a:t>
          </a:r>
          <a:r>
            <a:rPr lang="en-US" altLang="zh-CN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4.9</a:t>
          </a:r>
          <a:r>
            <a:rPr lang="zh-CN" alt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、</a:t>
          </a:r>
          <a:r>
            <a:rPr lang="en-US" altLang="zh-CN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4.19</a:t>
          </a:r>
          <a:r>
            <a:rPr lang="zh-CN" alt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、</a:t>
          </a:r>
          <a:r>
            <a:rPr lang="en-US" altLang="zh-CN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5.10</a:t>
          </a:r>
          <a:r>
            <a:rPr lang="zh-CN" alt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内核演进</a:t>
          </a:r>
        </a:p>
      </dgm:t>
    </dgm:pt>
    <dgm:pt modelId="{D9DF8AC2-9101-884B-A8CD-08851CF6FE1C}" type="parTrans" cxnId="{13C9A996-C59B-E14C-83BF-724F6F724319}">
      <dgm:prSet/>
      <dgm:spPr/>
      <dgm:t>
        <a:bodyPr/>
        <a:lstStyle/>
        <a:p>
          <a:endParaRPr lang="zh-CN" altLang="en-US" sz="1400"/>
        </a:p>
      </dgm:t>
    </dgm:pt>
    <dgm:pt modelId="{28F03029-CAC6-2D4F-A35E-B9B7271E5916}" type="sibTrans" cxnId="{13C9A996-C59B-E14C-83BF-724F6F724319}">
      <dgm:prSet/>
      <dgm:spPr/>
      <dgm:t>
        <a:bodyPr/>
        <a:lstStyle/>
        <a:p>
          <a:endParaRPr lang="zh-CN" altLang="en-US" sz="1400"/>
        </a:p>
      </dgm:t>
    </dgm:pt>
    <dgm:pt modelId="{B904E434-B57A-2645-AC47-B831FFF746AC}">
      <dgm:prSet phldrT="[文本]" custT="1"/>
      <dgm:spPr>
        <a:xfrm>
          <a:off x="6681843" y="1902815"/>
          <a:ext cx="3684696" cy="386100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A0001"/>
          </a:solidFill>
          <a:prstDash val="solid"/>
          <a:miter lim="800000"/>
        </a:ln>
        <a:effectLst/>
      </dgm:spPr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阿里云上 </a:t>
          </a:r>
          <a:r>
            <a:rPr lang="en-US" altLang="zh-CN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OS</a:t>
          </a:r>
          <a:r>
            <a:rPr lang="zh-CN" altLang="en-US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 市场份额第</a:t>
          </a:r>
          <a:r>
            <a:rPr lang="en-US" altLang="zh-CN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1</a:t>
          </a:r>
          <a:r>
            <a:rPr lang="zh-CN" altLang="en-US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，增速远超</a:t>
          </a:r>
          <a:r>
            <a:rPr lang="en-US" altLang="zh-CN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CentOS</a:t>
          </a:r>
          <a:endParaRPr lang="zh-CN" altLang="en-US" sz="9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微软雅黑"/>
            <a:cs typeface="+mn-cs"/>
          </a:endParaRPr>
        </a:p>
      </dgm:t>
    </dgm:pt>
    <dgm:pt modelId="{F2A25488-0F89-2A47-9D3E-79BF5F5DABA0}" type="parTrans" cxnId="{7AF86537-3273-8344-9FE5-0285B0875867}">
      <dgm:prSet/>
      <dgm:spPr/>
      <dgm:t>
        <a:bodyPr/>
        <a:lstStyle/>
        <a:p>
          <a:endParaRPr lang="zh-CN" altLang="en-US" sz="1400"/>
        </a:p>
      </dgm:t>
    </dgm:pt>
    <dgm:pt modelId="{9EAD9661-27D4-A34F-B8E9-789ED6CA4353}" type="sibTrans" cxnId="{7AF86537-3273-8344-9FE5-0285B0875867}">
      <dgm:prSet/>
      <dgm:spPr/>
      <dgm:t>
        <a:bodyPr/>
        <a:lstStyle/>
        <a:p>
          <a:endParaRPr lang="zh-CN" altLang="en-US" sz="1400"/>
        </a:p>
      </dgm:t>
    </dgm:pt>
    <dgm:pt modelId="{ECF7EA6E-527C-554E-84C7-33970ECF65C3}">
      <dgm:prSet custT="1"/>
      <dgm:spPr/>
      <dgm:t>
        <a:bodyPr/>
        <a:lstStyle/>
        <a:p>
          <a:pPr marL="0" lvl="1" indent="-57150" algn="ctr" defTabSz="24195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kumimoji="1" lang="zh-CN" altLang="en-US" sz="953" b="1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提供用户平滑迁移路径</a:t>
          </a:r>
        </a:p>
      </dgm:t>
    </dgm:pt>
    <dgm:pt modelId="{DF63C821-2286-EC43-B574-5151E6B85F3F}" type="parTrans" cxnId="{BCFACB15-8FAA-8248-9837-090F478BD985}">
      <dgm:prSet/>
      <dgm:spPr/>
      <dgm:t>
        <a:bodyPr/>
        <a:lstStyle/>
        <a:p>
          <a:endParaRPr lang="zh-CN" altLang="en-US"/>
        </a:p>
      </dgm:t>
    </dgm:pt>
    <dgm:pt modelId="{EBD263AD-9DF4-CA4C-8A3B-48D9E554ED26}" type="sibTrans" cxnId="{BCFACB15-8FAA-8248-9837-090F478BD985}">
      <dgm:prSet/>
      <dgm:spPr/>
      <dgm:t>
        <a:bodyPr/>
        <a:lstStyle/>
        <a:p>
          <a:endParaRPr lang="zh-CN" altLang="en-US"/>
        </a:p>
      </dgm:t>
    </dgm:pt>
    <dgm:pt modelId="{1BAD36E6-C94A-9442-96C6-DB0CE7FE7A07}">
      <dgm:prSet/>
      <dgm:spPr/>
      <dgm:t>
        <a:bodyPr/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龙蜥社区发起厂商之一</a:t>
          </a:r>
        </a:p>
      </dgm:t>
    </dgm:pt>
    <dgm:pt modelId="{5864D839-00CD-0F46-936E-2B41A9BFA4C5}" type="parTrans" cxnId="{0DBD640B-65E2-364D-B9EE-F66BA13D4B9D}">
      <dgm:prSet/>
      <dgm:spPr/>
      <dgm:t>
        <a:bodyPr/>
        <a:lstStyle/>
        <a:p>
          <a:endParaRPr lang="zh-CN" altLang="en-US"/>
        </a:p>
      </dgm:t>
    </dgm:pt>
    <dgm:pt modelId="{EA472DCD-BD6D-F44D-A979-284063883C0E}" type="sibTrans" cxnId="{0DBD640B-65E2-364D-B9EE-F66BA13D4B9D}">
      <dgm:prSet/>
      <dgm:spPr/>
      <dgm:t>
        <a:bodyPr/>
        <a:lstStyle/>
        <a:p>
          <a:endParaRPr lang="zh-CN" altLang="en-US"/>
        </a:p>
      </dgm:t>
    </dgm:pt>
    <dgm:pt modelId="{65A7393E-0C1A-334B-A7AF-DEB412B022E4}">
      <dgm:prSet/>
      <dgm:spPr/>
      <dgm:t>
        <a:bodyPr/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依托龙蜥社区发布龙蜥</a:t>
          </a:r>
          <a:r>
            <a:rPr lang="en-US" altLang="zh-CN" sz="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OS</a:t>
          </a:r>
          <a:endParaRPr lang="zh-CN" altLang="en-US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微软雅黑"/>
            <a:cs typeface="+mn-cs"/>
          </a:endParaRPr>
        </a:p>
      </dgm:t>
    </dgm:pt>
    <dgm:pt modelId="{440AA578-7010-7E48-B9E0-CBCF4BCD26A5}" type="parTrans" cxnId="{37192EFA-2E70-024E-AF83-01B3313BAF20}">
      <dgm:prSet/>
      <dgm:spPr/>
      <dgm:t>
        <a:bodyPr/>
        <a:lstStyle/>
        <a:p>
          <a:endParaRPr lang="zh-CN" altLang="en-US"/>
        </a:p>
      </dgm:t>
    </dgm:pt>
    <dgm:pt modelId="{9E873075-C47B-3B4D-9AD8-1700BE6BEE65}" type="sibTrans" cxnId="{37192EFA-2E70-024E-AF83-01B3313BAF20}">
      <dgm:prSet/>
      <dgm:spPr/>
      <dgm:t>
        <a:bodyPr/>
        <a:lstStyle/>
        <a:p>
          <a:endParaRPr lang="zh-CN" altLang="en-US"/>
        </a:p>
      </dgm:t>
    </dgm:pt>
    <dgm:pt modelId="{BE9BEAC2-2E85-B740-828C-6E77EE06F5BD}">
      <dgm:prSet/>
      <dgm:spPr/>
      <dgm:t>
        <a:bodyPr/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产业链上下游生态全覆盖</a:t>
          </a:r>
        </a:p>
      </dgm:t>
    </dgm:pt>
    <dgm:pt modelId="{3C17DD88-B6C4-8D46-8CA2-DF898051D7E8}" type="parTrans" cxnId="{C624EF9A-3EF9-FD4E-84DE-3DF51D1B1C32}">
      <dgm:prSet/>
      <dgm:spPr/>
      <dgm:t>
        <a:bodyPr/>
        <a:lstStyle/>
        <a:p>
          <a:endParaRPr lang="zh-CN" altLang="en-US"/>
        </a:p>
      </dgm:t>
    </dgm:pt>
    <dgm:pt modelId="{33C3057B-FFBF-4B47-956B-A02BF863CB89}" type="sibTrans" cxnId="{C624EF9A-3EF9-FD4E-84DE-3DF51D1B1C32}">
      <dgm:prSet/>
      <dgm:spPr/>
      <dgm:t>
        <a:bodyPr/>
        <a:lstStyle/>
        <a:p>
          <a:endParaRPr lang="zh-CN" altLang="en-US"/>
        </a:p>
      </dgm:t>
    </dgm:pt>
    <dgm:pt modelId="{AF54104B-19D1-EC4B-A972-8E8846EC2103}">
      <dgm:prSet/>
      <dgm:spPr/>
      <dgm:t>
        <a:bodyPr/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兼容 </a:t>
          </a:r>
          <a:r>
            <a:rPr lang="en-US" altLang="zh-CN" sz="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+</a:t>
          </a:r>
          <a:r>
            <a:rPr lang="zh-CN" altLang="en-US" sz="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 社区创新双路线</a:t>
          </a:r>
        </a:p>
      </dgm:t>
    </dgm:pt>
    <dgm:pt modelId="{0631D5CE-E8FD-014F-9CDC-A5DC4BB1517D}" type="parTrans" cxnId="{98BD3E57-B59A-524C-ACB7-E3B347E02BF9}">
      <dgm:prSet/>
      <dgm:spPr/>
      <dgm:t>
        <a:bodyPr/>
        <a:lstStyle/>
        <a:p>
          <a:endParaRPr lang="zh-CN" altLang="en-US"/>
        </a:p>
      </dgm:t>
    </dgm:pt>
    <dgm:pt modelId="{3CE7D039-739A-8A43-BE94-87912A68C60B}" type="sibTrans" cxnId="{98BD3E57-B59A-524C-ACB7-E3B347E02BF9}">
      <dgm:prSet/>
      <dgm:spPr/>
      <dgm:t>
        <a:bodyPr/>
        <a:lstStyle/>
        <a:p>
          <a:endParaRPr lang="zh-CN" altLang="en-US"/>
        </a:p>
      </dgm:t>
    </dgm:pt>
    <dgm:pt modelId="{E4F89736-1DA3-BE43-9095-F1936863A7C0}" type="pres">
      <dgm:prSet presAssocID="{3440FFDB-CED9-0D47-A5FE-2057135D8572}" presName="linearFlow" presStyleCnt="0">
        <dgm:presLayoutVars>
          <dgm:dir/>
          <dgm:animLvl val="lvl"/>
          <dgm:resizeHandles val="exact"/>
        </dgm:presLayoutVars>
      </dgm:prSet>
      <dgm:spPr/>
    </dgm:pt>
    <dgm:pt modelId="{CACEA7F7-4A07-C84A-8D56-8C7E4B6445E3}" type="pres">
      <dgm:prSet presAssocID="{15B35613-B7ED-904B-9E60-4FB4A547CDFF}" presName="composite" presStyleCnt="0"/>
      <dgm:spPr/>
    </dgm:pt>
    <dgm:pt modelId="{11081984-7BC7-4640-B407-DC2182FEFC39}" type="pres">
      <dgm:prSet presAssocID="{15B35613-B7ED-904B-9E60-4FB4A547CDF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507BF12-E09D-F747-BE6A-22583D500FD7}" type="pres">
      <dgm:prSet presAssocID="{15B35613-B7ED-904B-9E60-4FB4A547CDFF}" presName="parSh" presStyleLbl="node1" presStyleIdx="0" presStyleCnt="3"/>
      <dgm:spPr/>
    </dgm:pt>
    <dgm:pt modelId="{4E623BFF-C369-D449-B6EC-0A024F73BF8D}" type="pres">
      <dgm:prSet presAssocID="{15B35613-B7ED-904B-9E60-4FB4A547CDFF}" presName="desTx" presStyleLbl="fgAcc1" presStyleIdx="0" presStyleCnt="3">
        <dgm:presLayoutVars>
          <dgm:bulletEnabled val="1"/>
        </dgm:presLayoutVars>
      </dgm:prSet>
      <dgm:spPr/>
    </dgm:pt>
    <dgm:pt modelId="{7031D38D-0036-8148-B5DB-1F8D7AC9412C}" type="pres">
      <dgm:prSet presAssocID="{8B0CB627-D2E9-7B47-97FD-AE36F0BB6D05}" presName="sibTrans" presStyleLbl="sibTrans2D1" presStyleIdx="0" presStyleCnt="2"/>
      <dgm:spPr/>
    </dgm:pt>
    <dgm:pt modelId="{A0164FEC-3B72-064A-8775-E8F83C63CFF2}" type="pres">
      <dgm:prSet presAssocID="{8B0CB627-D2E9-7B47-97FD-AE36F0BB6D05}" presName="connTx" presStyleLbl="sibTrans2D1" presStyleIdx="0" presStyleCnt="2"/>
      <dgm:spPr/>
    </dgm:pt>
    <dgm:pt modelId="{7F731E20-3624-A54F-9FDC-F9DDF1E8BD6A}" type="pres">
      <dgm:prSet presAssocID="{89933E51-F567-1249-9103-7B03F53E4DEE}" presName="composite" presStyleCnt="0"/>
      <dgm:spPr/>
    </dgm:pt>
    <dgm:pt modelId="{C96FD08E-2BC2-494D-AF9F-CCD16F588DE8}" type="pres">
      <dgm:prSet presAssocID="{89933E51-F567-1249-9103-7B03F53E4DE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D40B962-4A03-B548-8D85-E77033E06FC4}" type="pres">
      <dgm:prSet presAssocID="{89933E51-F567-1249-9103-7B03F53E4DEE}" presName="parSh" presStyleLbl="node1" presStyleIdx="1" presStyleCnt="3"/>
      <dgm:spPr/>
    </dgm:pt>
    <dgm:pt modelId="{B9211A15-2112-9B49-9E01-D357C0957FAB}" type="pres">
      <dgm:prSet presAssocID="{89933E51-F567-1249-9103-7B03F53E4DEE}" presName="desTx" presStyleLbl="fgAcc1" presStyleIdx="1" presStyleCnt="3">
        <dgm:presLayoutVars>
          <dgm:bulletEnabled val="1"/>
        </dgm:presLayoutVars>
      </dgm:prSet>
      <dgm:spPr/>
    </dgm:pt>
    <dgm:pt modelId="{FF2A7DD6-EBCC-2647-AFE1-F1E483142AD1}" type="pres">
      <dgm:prSet presAssocID="{171F409D-E046-3143-BAA0-3D5139DEC6C2}" presName="sibTrans" presStyleLbl="sibTrans2D1" presStyleIdx="1" presStyleCnt="2"/>
      <dgm:spPr/>
    </dgm:pt>
    <dgm:pt modelId="{D769AAAB-1AB0-6C44-B3CD-01B8B39E4747}" type="pres">
      <dgm:prSet presAssocID="{171F409D-E046-3143-BAA0-3D5139DEC6C2}" presName="connTx" presStyleLbl="sibTrans2D1" presStyleIdx="1" presStyleCnt="2"/>
      <dgm:spPr/>
    </dgm:pt>
    <dgm:pt modelId="{C204C5DD-ADE0-2246-8491-BBD6B6C7B5BC}" type="pres">
      <dgm:prSet presAssocID="{0CFD08C0-CC4A-3A45-832C-D0D7927D7069}" presName="composite" presStyleCnt="0"/>
      <dgm:spPr/>
    </dgm:pt>
    <dgm:pt modelId="{39D6E3A6-8521-0B4F-9D2B-BB2FE14DC720}" type="pres">
      <dgm:prSet presAssocID="{0CFD08C0-CC4A-3A45-832C-D0D7927D706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8DE3D30-024B-F244-A744-C30FB8F7976C}" type="pres">
      <dgm:prSet presAssocID="{0CFD08C0-CC4A-3A45-832C-D0D7927D7069}" presName="parSh" presStyleLbl="node1" presStyleIdx="2" presStyleCnt="3" custLinFactNeighborY="-2304"/>
      <dgm:spPr/>
    </dgm:pt>
    <dgm:pt modelId="{838F14D7-74FF-BC4F-963A-3AE2E85F413F}" type="pres">
      <dgm:prSet presAssocID="{0CFD08C0-CC4A-3A45-832C-D0D7927D7069}" presName="desTx" presStyleLbl="fgAcc1" presStyleIdx="2" presStyleCnt="3" custScaleX="91666" custLinFactNeighborX="-4432" custLinFactNeighborY="121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A9F00104-0BBE-484A-B6E7-DAE50E077A66}" type="presOf" srcId="{15B35613-B7ED-904B-9E60-4FB4A547CDFF}" destId="{7507BF12-E09D-F747-BE6A-22583D500FD7}" srcOrd="1" destOrd="0" presId="urn:microsoft.com/office/officeart/2005/8/layout/process3#1"/>
    <dgm:cxn modelId="{0DBD640B-65E2-364D-B9EE-F66BA13D4B9D}" srcId="{0CFD08C0-CC4A-3A45-832C-D0D7927D7069}" destId="{1BAD36E6-C94A-9442-96C6-DB0CE7FE7A07}" srcOrd="1" destOrd="0" parTransId="{5864D839-00CD-0F46-936E-2B41A9BFA4C5}" sibTransId="{EA472DCD-BD6D-F44D-A979-284063883C0E}"/>
    <dgm:cxn modelId="{87167C0C-C030-314A-B8DB-8013347B1DF8}" type="presOf" srcId="{1BAD36E6-C94A-9442-96C6-DB0CE7FE7A07}" destId="{838F14D7-74FF-BC4F-963A-3AE2E85F413F}" srcOrd="0" destOrd="1" presId="urn:microsoft.com/office/officeart/2005/8/layout/process3#1"/>
    <dgm:cxn modelId="{9E53330E-03FF-7F4D-8024-DD53FB492E37}" srcId="{3440FFDB-CED9-0D47-A5FE-2057135D8572}" destId="{89933E51-F567-1249-9103-7B03F53E4DEE}" srcOrd="1" destOrd="0" parTransId="{DD1E43C6-1868-DD48-A834-D793D564B4D9}" sibTransId="{171F409D-E046-3143-BAA0-3D5139DEC6C2}"/>
    <dgm:cxn modelId="{8CE2150F-9343-C64E-8806-61D3CC9C4C81}" type="presOf" srcId="{89933E51-F567-1249-9103-7B03F53E4DEE}" destId="{DD40B962-4A03-B548-8D85-E77033E06FC4}" srcOrd="1" destOrd="0" presId="urn:microsoft.com/office/officeart/2005/8/layout/process3#1"/>
    <dgm:cxn modelId="{BCFACB15-8FAA-8248-9837-090F478BD985}" srcId="{0CFD08C0-CC4A-3A45-832C-D0D7927D7069}" destId="{ECF7EA6E-527C-554E-84C7-33970ECF65C3}" srcOrd="0" destOrd="0" parTransId="{DF63C821-2286-EC43-B574-5151E6B85F3F}" sibTransId="{EBD263AD-9DF4-CA4C-8A3B-48D9E554ED26}"/>
    <dgm:cxn modelId="{7908B116-4634-3342-AF21-6A77E5C6BAFE}" type="presOf" srcId="{65A7393E-0C1A-334B-A7AF-DEB412B022E4}" destId="{838F14D7-74FF-BC4F-963A-3AE2E85F413F}" srcOrd="0" destOrd="2" presId="urn:microsoft.com/office/officeart/2005/8/layout/process3#1"/>
    <dgm:cxn modelId="{1A952618-A0F0-8C40-8872-C2D91C6A4012}" srcId="{15B35613-B7ED-904B-9E60-4FB4A547CDFF}" destId="{83396EA9-D644-1542-8069-FD912479CC47}" srcOrd="1" destOrd="0" parTransId="{491C887D-5C1A-A14E-BA88-01FC68CCC6A2}" sibTransId="{77FFB5E0-2A3E-3544-8258-D3834D8ECCE5}"/>
    <dgm:cxn modelId="{89C06119-44A3-3846-8ED3-09C28242F338}" type="presOf" srcId="{0CFD08C0-CC4A-3A45-832C-D0D7927D7069}" destId="{B8DE3D30-024B-F244-A744-C30FB8F7976C}" srcOrd="1" destOrd="0" presId="urn:microsoft.com/office/officeart/2005/8/layout/process3#1"/>
    <dgm:cxn modelId="{BC7A2226-93F0-EB42-8B7D-79BE0C09A6FF}" srcId="{15B35613-B7ED-904B-9E60-4FB4A547CDFF}" destId="{7C077C08-4E3C-1D45-9638-FD3C3EBA521A}" srcOrd="0" destOrd="0" parTransId="{42BF13A9-202A-204B-A868-62BE54681254}" sibTransId="{90A44A5E-C083-DE4E-A070-2D3EEB5D3431}"/>
    <dgm:cxn modelId="{BD8ABA28-FC9B-DF42-B491-BBE4CE5A88DA}" srcId="{15B35613-B7ED-904B-9E60-4FB4A547CDFF}" destId="{7467B863-A0FF-4B48-8707-59AB94AF2A6B}" srcOrd="3" destOrd="0" parTransId="{B7D7143E-1931-3D4A-99DF-0A7A58196890}" sibTransId="{DC40059D-3C15-914D-A7C2-8F8D553D8C69}"/>
    <dgm:cxn modelId="{59DA602B-B65B-C346-8A9E-CA03C5AF64C9}" type="presOf" srcId="{15B35613-B7ED-904B-9E60-4FB4A547CDFF}" destId="{11081984-7BC7-4640-B407-DC2182FEFC39}" srcOrd="0" destOrd="0" presId="urn:microsoft.com/office/officeart/2005/8/layout/process3#1"/>
    <dgm:cxn modelId="{250C782D-A1FB-4548-B83F-D6AB1FA6FA10}" type="presOf" srcId="{0CFD08C0-CC4A-3A45-832C-D0D7927D7069}" destId="{39D6E3A6-8521-0B4F-9D2B-BB2FE14DC720}" srcOrd="0" destOrd="0" presId="urn:microsoft.com/office/officeart/2005/8/layout/process3#1"/>
    <dgm:cxn modelId="{23B8E831-7D80-5D49-9FC6-D4137197B014}" type="presOf" srcId="{D099957E-B767-9344-B72F-CFED578925D9}" destId="{B9211A15-2112-9B49-9E01-D357C0957FAB}" srcOrd="0" destOrd="0" presId="urn:microsoft.com/office/officeart/2005/8/layout/process3#1"/>
    <dgm:cxn modelId="{7AF86537-3273-8344-9FE5-0285B0875867}" srcId="{89933E51-F567-1249-9103-7B03F53E4DEE}" destId="{B904E434-B57A-2645-AC47-B831FFF746AC}" srcOrd="3" destOrd="0" parTransId="{F2A25488-0F89-2A47-9D3E-79BF5F5DABA0}" sibTransId="{9EAD9661-27D4-A34F-B8E9-789ED6CA4353}"/>
    <dgm:cxn modelId="{775FB240-E714-3E48-9FDE-9A4D48288D2C}" type="presOf" srcId="{92EC60B6-E627-604D-B478-7F06D1603B26}" destId="{4E623BFF-C369-D449-B6EC-0A024F73BF8D}" srcOrd="0" destOrd="2" presId="urn:microsoft.com/office/officeart/2005/8/layout/process3#1"/>
    <dgm:cxn modelId="{98BD3E57-B59A-524C-ACB7-E3B347E02BF9}" srcId="{0CFD08C0-CC4A-3A45-832C-D0D7927D7069}" destId="{AF54104B-19D1-EC4B-A972-8E8846EC2103}" srcOrd="4" destOrd="0" parTransId="{0631D5CE-E8FD-014F-9CDC-A5DC4BB1517D}" sibTransId="{3CE7D039-739A-8A43-BE94-87912A68C60B}"/>
    <dgm:cxn modelId="{E1781A6B-12F8-FE45-B198-2C8C101E6266}" type="presOf" srcId="{7467B863-A0FF-4B48-8707-59AB94AF2A6B}" destId="{4E623BFF-C369-D449-B6EC-0A024F73BF8D}" srcOrd="0" destOrd="3" presId="urn:microsoft.com/office/officeart/2005/8/layout/process3#1"/>
    <dgm:cxn modelId="{08E11E70-AEC1-7246-A65F-58F61597DC36}" srcId="{89933E51-F567-1249-9103-7B03F53E4DEE}" destId="{D099957E-B767-9344-B72F-CFED578925D9}" srcOrd="0" destOrd="0" parTransId="{FD01FF38-C862-B94D-8438-847CDC48F68A}" sibTransId="{1E6611CA-BF94-B444-B8FE-0F2D40E6C60B}"/>
    <dgm:cxn modelId="{AD9C207E-199A-EB4D-A1B4-504064F03ECA}" type="presOf" srcId="{7D8079ED-0CA5-7748-9628-A4A1773210C0}" destId="{B9211A15-2112-9B49-9E01-D357C0957FAB}" srcOrd="0" destOrd="2" presId="urn:microsoft.com/office/officeart/2005/8/layout/process3#1"/>
    <dgm:cxn modelId="{85265D82-F35F-5649-B0C4-5C1B6D3F2162}" type="presOf" srcId="{8B0CB627-D2E9-7B47-97FD-AE36F0BB6D05}" destId="{A0164FEC-3B72-064A-8775-E8F83C63CFF2}" srcOrd="1" destOrd="0" presId="urn:microsoft.com/office/officeart/2005/8/layout/process3#1"/>
    <dgm:cxn modelId="{8DB25483-AF8D-FC40-A779-BA0FB608FC78}" type="presOf" srcId="{B904E434-B57A-2645-AC47-B831FFF746AC}" destId="{B9211A15-2112-9B49-9E01-D357C0957FAB}" srcOrd="0" destOrd="3" presId="urn:microsoft.com/office/officeart/2005/8/layout/process3#1"/>
    <dgm:cxn modelId="{D375C084-EEF3-1647-B6E3-391C9079D435}" srcId="{89933E51-F567-1249-9103-7B03F53E4DEE}" destId="{A834564B-EFC2-8541-BF31-F5AC50167489}" srcOrd="1" destOrd="0" parTransId="{51A51D49-9B27-2043-A59A-0387BE85AA2D}" sibTransId="{EE6E8ABD-D8E1-A34C-8F55-29FE37DCE98D}"/>
    <dgm:cxn modelId="{D46B988A-D0CA-9445-9457-742807506910}" type="presOf" srcId="{171F409D-E046-3143-BAA0-3D5139DEC6C2}" destId="{FF2A7DD6-EBCC-2647-AFE1-F1E483142AD1}" srcOrd="0" destOrd="0" presId="urn:microsoft.com/office/officeart/2005/8/layout/process3#1"/>
    <dgm:cxn modelId="{28F5EE95-099D-FA4B-9A4B-342DC589516E}" type="presOf" srcId="{3440FFDB-CED9-0D47-A5FE-2057135D8572}" destId="{E4F89736-1DA3-BE43-9095-F1936863A7C0}" srcOrd="0" destOrd="0" presId="urn:microsoft.com/office/officeart/2005/8/layout/process3#1"/>
    <dgm:cxn modelId="{13C9A996-C59B-E14C-83BF-724F6F724319}" srcId="{89933E51-F567-1249-9103-7B03F53E4DEE}" destId="{7D8079ED-0CA5-7748-9628-A4A1773210C0}" srcOrd="2" destOrd="0" parTransId="{D9DF8AC2-9101-884B-A8CD-08851CF6FE1C}" sibTransId="{28F03029-CAC6-2D4F-A35E-B9B7271E5916}"/>
    <dgm:cxn modelId="{C624EF9A-3EF9-FD4E-84DE-3DF51D1B1C32}" srcId="{0CFD08C0-CC4A-3A45-832C-D0D7927D7069}" destId="{BE9BEAC2-2E85-B740-828C-6E77EE06F5BD}" srcOrd="3" destOrd="0" parTransId="{3C17DD88-B6C4-8D46-8CA2-DF898051D7E8}" sibTransId="{33C3057B-FFBF-4B47-956B-A02BF863CB89}"/>
    <dgm:cxn modelId="{20071D9E-BDD7-914D-9263-1834602A3CDC}" type="presOf" srcId="{BE9BEAC2-2E85-B740-828C-6E77EE06F5BD}" destId="{838F14D7-74FF-BC4F-963A-3AE2E85F413F}" srcOrd="0" destOrd="3" presId="urn:microsoft.com/office/officeart/2005/8/layout/process3#1"/>
    <dgm:cxn modelId="{03F3E49E-CA94-B24E-88FD-D9101DB4B58F}" srcId="{15B35613-B7ED-904B-9E60-4FB4A547CDFF}" destId="{92EC60B6-E627-604D-B478-7F06D1603B26}" srcOrd="2" destOrd="0" parTransId="{73DD8A06-BD02-EF4B-BBC0-522BFFD152E0}" sibTransId="{8CCBCA1D-88E6-DF47-BDA3-093EAD965EAE}"/>
    <dgm:cxn modelId="{282CAF9F-3926-4C43-ACAA-776606B1A43F}" type="presOf" srcId="{8B0CB627-D2E9-7B47-97FD-AE36F0BB6D05}" destId="{7031D38D-0036-8148-B5DB-1F8D7AC9412C}" srcOrd="0" destOrd="0" presId="urn:microsoft.com/office/officeart/2005/8/layout/process3#1"/>
    <dgm:cxn modelId="{60F1BE9F-19B2-EB4C-84AE-ABB8F65480B7}" type="presOf" srcId="{83396EA9-D644-1542-8069-FD912479CC47}" destId="{4E623BFF-C369-D449-B6EC-0A024F73BF8D}" srcOrd="0" destOrd="1" presId="urn:microsoft.com/office/officeart/2005/8/layout/process3#1"/>
    <dgm:cxn modelId="{C1D8FFBA-AB99-EE48-BCFC-45289EB167FF}" type="presOf" srcId="{171F409D-E046-3143-BAA0-3D5139DEC6C2}" destId="{D769AAAB-1AB0-6C44-B3CD-01B8B39E4747}" srcOrd="1" destOrd="0" presId="urn:microsoft.com/office/officeart/2005/8/layout/process3#1"/>
    <dgm:cxn modelId="{6606A2BE-0ED8-7443-889D-B9C849403C78}" type="presOf" srcId="{ECF7EA6E-527C-554E-84C7-33970ECF65C3}" destId="{838F14D7-74FF-BC4F-963A-3AE2E85F413F}" srcOrd="0" destOrd="0" presId="urn:microsoft.com/office/officeart/2005/8/layout/process3#1"/>
    <dgm:cxn modelId="{BE8693C3-6000-4F44-BC09-7BCC874B06E3}" srcId="{3440FFDB-CED9-0D47-A5FE-2057135D8572}" destId="{15B35613-B7ED-904B-9E60-4FB4A547CDFF}" srcOrd="0" destOrd="0" parTransId="{C085D176-9102-BC4C-93FE-5E3798A54777}" sibTransId="{8B0CB627-D2E9-7B47-97FD-AE36F0BB6D05}"/>
    <dgm:cxn modelId="{DAF8ECCA-0E29-BE47-9A27-19D7B8057B43}" type="presOf" srcId="{89933E51-F567-1249-9103-7B03F53E4DEE}" destId="{C96FD08E-2BC2-494D-AF9F-CCD16F588DE8}" srcOrd="0" destOrd="0" presId="urn:microsoft.com/office/officeart/2005/8/layout/process3#1"/>
    <dgm:cxn modelId="{4DA0C9D5-DB67-E54E-A9DA-71985D107CE1}" type="presOf" srcId="{A834564B-EFC2-8541-BF31-F5AC50167489}" destId="{B9211A15-2112-9B49-9E01-D357C0957FAB}" srcOrd="0" destOrd="1" presId="urn:microsoft.com/office/officeart/2005/8/layout/process3#1"/>
    <dgm:cxn modelId="{432C8BF9-F061-464B-A20D-C9FEBBB0BD81}" type="presOf" srcId="{AF54104B-19D1-EC4B-A972-8E8846EC2103}" destId="{838F14D7-74FF-BC4F-963A-3AE2E85F413F}" srcOrd="0" destOrd="4" presId="urn:microsoft.com/office/officeart/2005/8/layout/process3#1"/>
    <dgm:cxn modelId="{37192EFA-2E70-024E-AF83-01B3313BAF20}" srcId="{0CFD08C0-CC4A-3A45-832C-D0D7927D7069}" destId="{65A7393E-0C1A-334B-A7AF-DEB412B022E4}" srcOrd="2" destOrd="0" parTransId="{440AA578-7010-7E48-B9E0-CBCF4BCD26A5}" sibTransId="{9E873075-C47B-3B4D-9AD8-1700BE6BEE65}"/>
    <dgm:cxn modelId="{77C3FBFD-542E-F649-9D57-D6E912A0F08E}" type="presOf" srcId="{7C077C08-4E3C-1D45-9638-FD3C3EBA521A}" destId="{4E623BFF-C369-D449-B6EC-0A024F73BF8D}" srcOrd="0" destOrd="0" presId="urn:microsoft.com/office/officeart/2005/8/layout/process3#1"/>
    <dgm:cxn modelId="{ED5A70FF-0B77-4249-B39B-5B56F8F4575F}" srcId="{3440FFDB-CED9-0D47-A5FE-2057135D8572}" destId="{0CFD08C0-CC4A-3A45-832C-D0D7927D7069}" srcOrd="2" destOrd="0" parTransId="{A581A073-5633-1B40-BFFE-467F978C2060}" sibTransId="{0EB0B644-1253-FE48-8A15-BAFDCE66D75C}"/>
    <dgm:cxn modelId="{B9E3CC3C-C0E8-3149-BFEF-9DB950D6C08C}" type="presParOf" srcId="{E4F89736-1DA3-BE43-9095-F1936863A7C0}" destId="{CACEA7F7-4A07-C84A-8D56-8C7E4B6445E3}" srcOrd="0" destOrd="0" presId="urn:microsoft.com/office/officeart/2005/8/layout/process3#1"/>
    <dgm:cxn modelId="{4E31A6A3-A01C-6D43-BB5D-0A4DF83EAE36}" type="presParOf" srcId="{CACEA7F7-4A07-C84A-8D56-8C7E4B6445E3}" destId="{11081984-7BC7-4640-B407-DC2182FEFC39}" srcOrd="0" destOrd="0" presId="urn:microsoft.com/office/officeart/2005/8/layout/process3#1"/>
    <dgm:cxn modelId="{C501F7F9-C1D7-E64B-AFCF-730F11561883}" type="presParOf" srcId="{CACEA7F7-4A07-C84A-8D56-8C7E4B6445E3}" destId="{7507BF12-E09D-F747-BE6A-22583D500FD7}" srcOrd="1" destOrd="0" presId="urn:microsoft.com/office/officeart/2005/8/layout/process3#1"/>
    <dgm:cxn modelId="{2630EECC-5A8E-5B44-ACC8-E6418AD67E40}" type="presParOf" srcId="{CACEA7F7-4A07-C84A-8D56-8C7E4B6445E3}" destId="{4E623BFF-C369-D449-B6EC-0A024F73BF8D}" srcOrd="2" destOrd="0" presId="urn:microsoft.com/office/officeart/2005/8/layout/process3#1"/>
    <dgm:cxn modelId="{3F34F905-2D90-DE46-B0DB-DCFAA4C5BDEF}" type="presParOf" srcId="{E4F89736-1DA3-BE43-9095-F1936863A7C0}" destId="{7031D38D-0036-8148-B5DB-1F8D7AC9412C}" srcOrd="1" destOrd="0" presId="urn:microsoft.com/office/officeart/2005/8/layout/process3#1"/>
    <dgm:cxn modelId="{662D56C1-586F-384B-A3B0-8E41AF268E90}" type="presParOf" srcId="{7031D38D-0036-8148-B5DB-1F8D7AC9412C}" destId="{A0164FEC-3B72-064A-8775-E8F83C63CFF2}" srcOrd="0" destOrd="0" presId="urn:microsoft.com/office/officeart/2005/8/layout/process3#1"/>
    <dgm:cxn modelId="{AFE65534-D9D0-9B49-BFD3-6782E4C6D6CA}" type="presParOf" srcId="{E4F89736-1DA3-BE43-9095-F1936863A7C0}" destId="{7F731E20-3624-A54F-9FDC-F9DDF1E8BD6A}" srcOrd="2" destOrd="0" presId="urn:microsoft.com/office/officeart/2005/8/layout/process3#1"/>
    <dgm:cxn modelId="{F5F90E70-D722-E64A-A74B-BFC4D90F5A8B}" type="presParOf" srcId="{7F731E20-3624-A54F-9FDC-F9DDF1E8BD6A}" destId="{C96FD08E-2BC2-494D-AF9F-CCD16F588DE8}" srcOrd="0" destOrd="0" presId="urn:microsoft.com/office/officeart/2005/8/layout/process3#1"/>
    <dgm:cxn modelId="{29AF83C2-D51D-BB41-AA1B-749B450202BF}" type="presParOf" srcId="{7F731E20-3624-A54F-9FDC-F9DDF1E8BD6A}" destId="{DD40B962-4A03-B548-8D85-E77033E06FC4}" srcOrd="1" destOrd="0" presId="urn:microsoft.com/office/officeart/2005/8/layout/process3#1"/>
    <dgm:cxn modelId="{E07B8666-3F49-D043-820B-AEBBFBB33D87}" type="presParOf" srcId="{7F731E20-3624-A54F-9FDC-F9DDF1E8BD6A}" destId="{B9211A15-2112-9B49-9E01-D357C0957FAB}" srcOrd="2" destOrd="0" presId="urn:microsoft.com/office/officeart/2005/8/layout/process3#1"/>
    <dgm:cxn modelId="{F8FDB460-23A1-B44D-86F7-11F2FFDC00EC}" type="presParOf" srcId="{E4F89736-1DA3-BE43-9095-F1936863A7C0}" destId="{FF2A7DD6-EBCC-2647-AFE1-F1E483142AD1}" srcOrd="3" destOrd="0" presId="urn:microsoft.com/office/officeart/2005/8/layout/process3#1"/>
    <dgm:cxn modelId="{B454F692-612C-E94B-BA90-914B54A7FB67}" type="presParOf" srcId="{FF2A7DD6-EBCC-2647-AFE1-F1E483142AD1}" destId="{D769AAAB-1AB0-6C44-B3CD-01B8B39E4747}" srcOrd="0" destOrd="0" presId="urn:microsoft.com/office/officeart/2005/8/layout/process3#1"/>
    <dgm:cxn modelId="{A63AA7F2-166D-FD42-885E-5FA99A0B2A10}" type="presParOf" srcId="{E4F89736-1DA3-BE43-9095-F1936863A7C0}" destId="{C204C5DD-ADE0-2246-8491-BBD6B6C7B5BC}" srcOrd="4" destOrd="0" presId="urn:microsoft.com/office/officeart/2005/8/layout/process3#1"/>
    <dgm:cxn modelId="{5E40671A-E480-4149-8677-4377DF9F01FF}" type="presParOf" srcId="{C204C5DD-ADE0-2246-8491-BBD6B6C7B5BC}" destId="{39D6E3A6-8521-0B4F-9D2B-BB2FE14DC720}" srcOrd="0" destOrd="0" presId="urn:microsoft.com/office/officeart/2005/8/layout/process3#1"/>
    <dgm:cxn modelId="{260D4CBA-E059-D44F-91D1-72CCEAB60B5A}" type="presParOf" srcId="{C204C5DD-ADE0-2246-8491-BBD6B6C7B5BC}" destId="{B8DE3D30-024B-F244-A744-C30FB8F7976C}" srcOrd="1" destOrd="0" presId="urn:microsoft.com/office/officeart/2005/8/layout/process3#1"/>
    <dgm:cxn modelId="{32217D83-A85A-5849-ADAE-C04CA017F7BC}" type="presParOf" srcId="{C204C5DD-ADE0-2246-8491-BBD6B6C7B5BC}" destId="{838F14D7-74FF-BC4F-963A-3AE2E85F413F}" srcOrd="2" destOrd="0" presId="urn:microsoft.com/office/officeart/2005/8/layout/process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7BF12-E09D-F747-BE6A-22583D500FD7}">
      <dsp:nvSpPr>
        <dsp:cNvPr id="0" name=""/>
        <dsp:cNvSpPr/>
      </dsp:nvSpPr>
      <dsp:spPr>
        <a:xfrm>
          <a:off x="5124" y="7716"/>
          <a:ext cx="1507934" cy="864000"/>
        </a:xfrm>
        <a:prstGeom prst="roundRect">
          <a:avLst>
            <a:gd name="adj" fmla="val 10000"/>
          </a:avLst>
        </a:prstGeom>
        <a:solidFill>
          <a:srgbClr val="FF6A0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900" b="1" kern="1200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2010</a:t>
          </a:r>
          <a:r>
            <a:rPr lang="zh-CN" altLang="en-US" sz="900" b="1" kern="1200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 </a:t>
          </a:r>
          <a:r>
            <a:rPr lang="en-US" altLang="zh-CN" sz="900" b="1" kern="1200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-</a:t>
          </a:r>
          <a:r>
            <a:rPr lang="zh-CN" altLang="en-US" sz="900" b="1" kern="1200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 </a:t>
          </a:r>
          <a:r>
            <a:rPr lang="en-US" altLang="zh-CN" sz="900" b="1" kern="1200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2017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1" kern="1200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服务内部</a:t>
          </a:r>
        </a:p>
      </dsp:txBody>
      <dsp:txXfrm>
        <a:off x="21994" y="24586"/>
        <a:ext cx="1474194" cy="542260"/>
      </dsp:txXfrm>
    </dsp:sp>
    <dsp:sp modelId="{4E623BFF-C369-D449-B6EC-0A024F73BF8D}">
      <dsp:nvSpPr>
        <dsp:cNvPr id="0" name=""/>
        <dsp:cNvSpPr/>
      </dsp:nvSpPr>
      <dsp:spPr>
        <a:xfrm>
          <a:off x="313978" y="583717"/>
          <a:ext cx="1507934" cy="163350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A000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1" indent="-57150" algn="ctr" defTabSz="24195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kumimoji="1" lang="zh-CN" altLang="en-US" sz="953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从 </a:t>
          </a:r>
          <a:r>
            <a:rPr kumimoji="1" lang="en-US" altLang="zh-CN" sz="953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CentOS</a:t>
          </a:r>
          <a:r>
            <a:rPr kumimoji="1" lang="zh-CN" altLang="en-US" sz="953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 到阿里云 </a:t>
          </a:r>
          <a:r>
            <a:rPr kumimoji="1" lang="en-US" altLang="zh-CN" sz="953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Linux</a:t>
          </a:r>
          <a:endParaRPr kumimoji="1" lang="zh-CN" altLang="en-US" sz="953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171450" lvl="1" indent="-571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/>
              <a:ea typeface="微软雅黑"/>
              <a:cs typeface="+mn-cs"/>
            </a:rPr>
            <a:t>依托 </a:t>
          </a:r>
          <a:r>
            <a:rPr lang="en-US" altLang="zh-CN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/>
              <a:ea typeface="微软雅黑"/>
              <a:cs typeface="+mn-cs"/>
            </a:rPr>
            <a:t>CentOS</a:t>
          </a:r>
          <a:r>
            <a:rPr lang="zh-CN" alt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/>
              <a:ea typeface="微软雅黑"/>
              <a:cs typeface="+mn-cs"/>
            </a:rPr>
            <a:t> 内核定制</a:t>
          </a:r>
        </a:p>
        <a:p>
          <a:pPr marL="171450" lvl="1" indent="-571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/>
              <a:ea typeface="微软雅黑"/>
              <a:cs typeface="+mn-cs"/>
            </a:rPr>
            <a:t>软件包自主构建</a:t>
          </a:r>
        </a:p>
        <a:p>
          <a:pPr marL="171450" lvl="1" indent="-571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/>
              <a:ea typeface="微软雅黑"/>
              <a:cs typeface="+mn-cs"/>
            </a:rPr>
            <a:t>阿里云 </a:t>
          </a:r>
          <a:r>
            <a:rPr lang="en-US" altLang="zh-CN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/>
              <a:ea typeface="微软雅黑"/>
              <a:cs typeface="+mn-cs"/>
            </a:rPr>
            <a:t>Linux</a:t>
          </a:r>
          <a:r>
            <a:rPr lang="zh-CN" altLang="en-US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/>
              <a:ea typeface="微软雅黑"/>
              <a:cs typeface="+mn-cs"/>
            </a:rPr>
            <a:t> 数据中心 </a:t>
          </a:r>
          <a:r>
            <a:rPr lang="en-US" altLang="zh-CN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/>
              <a:ea typeface="微软雅黑"/>
              <a:cs typeface="+mn-cs"/>
            </a:rPr>
            <a:t>100%</a:t>
          </a:r>
          <a:r>
            <a:rPr lang="zh-CN" altLang="en-US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/>
              <a:ea typeface="微软雅黑"/>
              <a:cs typeface="+mn-cs"/>
            </a:rPr>
            <a:t> 覆盖</a:t>
          </a:r>
        </a:p>
      </dsp:txBody>
      <dsp:txXfrm>
        <a:off x="358144" y="627883"/>
        <a:ext cx="1419602" cy="1545168"/>
      </dsp:txXfrm>
    </dsp:sp>
    <dsp:sp modelId="{7031D38D-0036-8148-B5DB-1F8D7AC9412C}">
      <dsp:nvSpPr>
        <dsp:cNvPr id="0" name=""/>
        <dsp:cNvSpPr/>
      </dsp:nvSpPr>
      <dsp:spPr>
        <a:xfrm>
          <a:off x="1741656" y="108000"/>
          <a:ext cx="484626" cy="375432"/>
        </a:xfrm>
        <a:prstGeom prst="rightArrow">
          <a:avLst>
            <a:gd name="adj1" fmla="val 60000"/>
            <a:gd name="adj2" fmla="val 50000"/>
          </a:avLst>
        </a:prstGeom>
        <a:solidFill>
          <a:srgbClr val="9A0001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>
            <a:solidFill>
              <a:srgbClr val="FFFFFF"/>
            </a:solidFill>
            <a:latin typeface="Arial" panose="020B0604020202020204"/>
            <a:ea typeface="微软雅黑"/>
            <a:cs typeface="+mn-cs"/>
          </a:endParaRPr>
        </a:p>
      </dsp:txBody>
      <dsp:txXfrm>
        <a:off x="1741656" y="183086"/>
        <a:ext cx="371996" cy="225260"/>
      </dsp:txXfrm>
    </dsp:sp>
    <dsp:sp modelId="{DD40B962-4A03-B548-8D85-E77033E06FC4}">
      <dsp:nvSpPr>
        <dsp:cNvPr id="0" name=""/>
        <dsp:cNvSpPr/>
      </dsp:nvSpPr>
      <dsp:spPr>
        <a:xfrm>
          <a:off x="2427448" y="7716"/>
          <a:ext cx="1507934" cy="864000"/>
        </a:xfrm>
        <a:prstGeom prst="roundRect">
          <a:avLst>
            <a:gd name="adj" fmla="val 10000"/>
          </a:avLst>
        </a:prstGeom>
        <a:solidFill>
          <a:srgbClr val="FF6A0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900" b="1" kern="1200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2017</a:t>
          </a:r>
          <a:r>
            <a:rPr lang="zh-CN" altLang="en-US" sz="900" b="1" kern="1200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 </a:t>
          </a:r>
          <a:r>
            <a:rPr lang="en-US" altLang="zh-CN" sz="900" b="1" kern="1200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-</a:t>
          </a:r>
          <a:r>
            <a:rPr lang="zh-CN" altLang="en-US" sz="900" b="1" kern="1200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 </a:t>
          </a:r>
          <a:r>
            <a:rPr lang="en-US" altLang="zh-CN" sz="900" b="1" kern="1200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2020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1" kern="1200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产品化输出</a:t>
          </a:r>
        </a:p>
      </dsp:txBody>
      <dsp:txXfrm>
        <a:off x="2444318" y="24586"/>
        <a:ext cx="1474194" cy="542260"/>
      </dsp:txXfrm>
    </dsp:sp>
    <dsp:sp modelId="{B9211A15-2112-9B49-9E01-D357C0957FAB}">
      <dsp:nvSpPr>
        <dsp:cNvPr id="0" name=""/>
        <dsp:cNvSpPr/>
      </dsp:nvSpPr>
      <dsp:spPr>
        <a:xfrm>
          <a:off x="2736302" y="583717"/>
          <a:ext cx="1507934" cy="163350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A000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1" indent="-57150" algn="ctr" defTabSz="24195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kumimoji="1" lang="zh-CN" altLang="en-US" sz="953" b="1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从内部到云上发行版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对外发布阿里云 </a:t>
          </a:r>
          <a:r>
            <a:rPr lang="en-US" altLang="zh-CN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Linux</a:t>
          </a:r>
          <a:endParaRPr lang="zh-CN" altLang="en-US" sz="9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微软雅黑"/>
            <a:cs typeface="+mn-cs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基于</a:t>
          </a:r>
          <a:r>
            <a:rPr lang="en-US" altLang="zh-CN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4.9</a:t>
          </a:r>
          <a:r>
            <a:rPr lang="zh-CN" alt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、</a:t>
          </a:r>
          <a:r>
            <a:rPr lang="en-US" altLang="zh-CN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4.19</a:t>
          </a:r>
          <a:r>
            <a:rPr lang="zh-CN" alt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、</a:t>
          </a:r>
          <a:r>
            <a:rPr lang="en-US" altLang="zh-CN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5.10</a:t>
          </a:r>
          <a:r>
            <a:rPr lang="zh-CN" altLang="en-US" sz="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内核演进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阿里云上 </a:t>
          </a:r>
          <a:r>
            <a:rPr lang="en-US" altLang="zh-CN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OS</a:t>
          </a:r>
          <a:r>
            <a:rPr lang="zh-CN" altLang="en-US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 市场份额第</a:t>
          </a:r>
          <a:r>
            <a:rPr lang="en-US" altLang="zh-CN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1</a:t>
          </a:r>
          <a:r>
            <a:rPr lang="zh-CN" altLang="en-US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，增速远超</a:t>
          </a:r>
          <a:r>
            <a:rPr lang="en-US" altLang="zh-CN" sz="9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CentOS</a:t>
          </a:r>
          <a:endParaRPr lang="zh-CN" altLang="en-US" sz="9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微软雅黑"/>
            <a:cs typeface="+mn-cs"/>
          </a:endParaRPr>
        </a:p>
      </dsp:txBody>
      <dsp:txXfrm>
        <a:off x="2780468" y="627883"/>
        <a:ext cx="1419602" cy="1545168"/>
      </dsp:txXfrm>
    </dsp:sp>
    <dsp:sp modelId="{FF2A7DD6-EBCC-2647-AFE1-F1E483142AD1}">
      <dsp:nvSpPr>
        <dsp:cNvPr id="0" name=""/>
        <dsp:cNvSpPr/>
      </dsp:nvSpPr>
      <dsp:spPr>
        <a:xfrm rot="21589048">
          <a:off x="4163979" y="104098"/>
          <a:ext cx="484628" cy="375432"/>
        </a:xfrm>
        <a:prstGeom prst="rightArrow">
          <a:avLst>
            <a:gd name="adj1" fmla="val 60000"/>
            <a:gd name="adj2" fmla="val 50000"/>
          </a:avLst>
        </a:prstGeom>
        <a:solidFill>
          <a:srgbClr val="9A0001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>
            <a:solidFill>
              <a:srgbClr val="FFFFFF"/>
            </a:solidFill>
            <a:latin typeface="Arial" panose="020B0604020202020204"/>
            <a:ea typeface="微软雅黑"/>
            <a:cs typeface="+mn-cs"/>
          </a:endParaRPr>
        </a:p>
      </dsp:txBody>
      <dsp:txXfrm>
        <a:off x="4163979" y="179363"/>
        <a:ext cx="371998" cy="225260"/>
      </dsp:txXfrm>
    </dsp:sp>
    <dsp:sp modelId="{B8DE3D30-024B-F244-A744-C30FB8F7976C}">
      <dsp:nvSpPr>
        <dsp:cNvPr id="0" name=""/>
        <dsp:cNvSpPr/>
      </dsp:nvSpPr>
      <dsp:spPr>
        <a:xfrm>
          <a:off x="4849772" y="0"/>
          <a:ext cx="1507934" cy="864000"/>
        </a:xfrm>
        <a:prstGeom prst="roundRect">
          <a:avLst>
            <a:gd name="adj" fmla="val 10000"/>
          </a:avLst>
        </a:prstGeom>
        <a:solidFill>
          <a:srgbClr val="FF6A0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900" b="1" kern="1200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2020</a:t>
          </a:r>
          <a:r>
            <a:rPr lang="zh-CN" altLang="en-US" sz="900" b="1" kern="1200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 </a:t>
          </a:r>
          <a:r>
            <a:rPr lang="en-US" altLang="zh-CN" sz="900" b="1" kern="1200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–</a:t>
          </a:r>
          <a:r>
            <a:rPr lang="zh-CN" altLang="en-US" sz="900" b="1" kern="1200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 现在</a:t>
          </a:r>
          <a:endParaRPr lang="en-US" altLang="zh-CN" sz="900" b="1" kern="1200" dirty="0">
            <a:solidFill>
              <a:srgbClr val="FFFFFF"/>
            </a:solidFill>
            <a:latin typeface="Arial" panose="020B0604020202020204"/>
            <a:ea typeface="微软雅黑"/>
            <a:cs typeface="+mn-cs"/>
          </a:endParaRP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900" b="1" kern="1200" dirty="0">
              <a:solidFill>
                <a:srgbClr val="FFFFFF"/>
              </a:solidFill>
              <a:latin typeface="Arial" panose="020B0604020202020204"/>
              <a:ea typeface="微软雅黑"/>
              <a:cs typeface="+mn-cs"/>
            </a:rPr>
            <a:t>社区大生态</a:t>
          </a:r>
        </a:p>
      </dsp:txBody>
      <dsp:txXfrm>
        <a:off x="4866642" y="16870"/>
        <a:ext cx="1474194" cy="542260"/>
      </dsp:txXfrm>
    </dsp:sp>
    <dsp:sp modelId="{838F14D7-74FF-BC4F-963A-3AE2E85F413F}">
      <dsp:nvSpPr>
        <dsp:cNvPr id="0" name=""/>
        <dsp:cNvSpPr/>
      </dsp:nvSpPr>
      <dsp:spPr>
        <a:xfrm>
          <a:off x="5154630" y="591433"/>
          <a:ext cx="1382263" cy="1633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1" indent="-57150" algn="ctr" defTabSz="24195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/>
          </a:pPr>
          <a:r>
            <a:rPr kumimoji="1" lang="zh-CN" altLang="en-US" sz="953" b="1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提供用户平滑迁移路径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龙蜥社区发起厂商之一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依托龙蜥社区发布龙蜥</a:t>
          </a:r>
          <a:r>
            <a:rPr lang="en-US" altLang="zh-CN" sz="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OS</a:t>
          </a:r>
          <a:endParaRPr lang="zh-CN" altLang="en-US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微软雅黑"/>
            <a:cs typeface="+mn-cs"/>
          </a:endParaRP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产业链上下游生态全覆盖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兼容 </a:t>
          </a:r>
          <a:r>
            <a:rPr lang="en-US" altLang="zh-CN" sz="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+</a:t>
          </a:r>
          <a:r>
            <a:rPr lang="zh-CN" altLang="en-US" sz="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微软雅黑"/>
              <a:cs typeface="+mn-cs"/>
            </a:rPr>
            <a:t> 社区创新双路线</a:t>
          </a:r>
        </a:p>
      </dsp:txBody>
      <dsp:txXfrm>
        <a:off x="5195115" y="631918"/>
        <a:ext cx="1301293" cy="1552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#1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55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6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2.png"/><Relationship Id="rId2" Type="http://schemas.openxmlformats.org/officeDocument/2006/relationships/tags" Target="../tags/tag21.xml"/><Relationship Id="rId16" Type="http://schemas.openxmlformats.org/officeDocument/2006/relationships/image" Target="../media/image5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image" Target="../media/image10.png"/><Relationship Id="rId10" Type="http://schemas.openxmlformats.org/officeDocument/2006/relationships/tags" Target="../tags/tag29.xml"/><Relationship Id="rId19" Type="http://schemas.openxmlformats.org/officeDocument/2006/relationships/image" Target="../media/image7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单击此处编辑</a:t>
            </a:r>
            <a:br>
              <a:rPr lang="zh-CN" altLang="en-US"/>
            </a:br>
            <a:r>
              <a:rPr lang="zh-CN" altLang="en-US"/>
              <a:t>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2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3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5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2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1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2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10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11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4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5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9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</a:p>
        </p:txBody>
      </p:sp>
      <p:sp>
        <p:nvSpPr>
          <p:cNvPr id="26" name="文本框 25"/>
          <p:cNvSpPr txBox="1"/>
          <p:nvPr userDrawn="1">
            <p:custDataLst>
              <p:tags r:id="rId10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10" Type="http://schemas.openxmlformats.org/officeDocument/2006/relationships/image" Target="../media/image36.tiff"/><Relationship Id="rId4" Type="http://schemas.openxmlformats.org/officeDocument/2006/relationships/tags" Target="../tags/tag56.xml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7.emf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39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chart" Target="../charts/chart1.xml"/><Relationship Id="rId4" Type="http://schemas.openxmlformats.org/officeDocument/2006/relationships/slideLayout" Target="../slideLayouts/slideLayout4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tags" Target="../tags/tag42.xml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tags" Target="../tags/tag4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tags" Target="../tags/tag4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1557" y="2103120"/>
            <a:ext cx="7065956" cy="132588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后 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CentOS 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时代</a:t>
            </a:r>
            <a:b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如何立足云上促进国产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OS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发展</a:t>
            </a: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2887278" y="3700616"/>
            <a:ext cx="1120519" cy="4826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>
                <a:solidFill>
                  <a:srgbClr val="363E7D"/>
                </a:solidFill>
                <a:cs typeface="黑体" panose="02010609060101010101" charset="-122"/>
              </a:rPr>
              <a:t>张毅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副标题 13">
            <a:extLst>
              <a:ext uri="{FF2B5EF4-FFF2-40B4-BE49-F238E27FC236}">
                <a16:creationId xmlns:a16="http://schemas.microsoft.com/office/drawing/2014/main" id="{BDA956A2-1BD1-D144-A389-41BAFCACC4C5}"/>
              </a:ext>
            </a:extLst>
          </p:cNvPr>
          <p:cNvSpPr txBox="1">
            <a:spLocks/>
          </p:cNvSpPr>
          <p:nvPr/>
        </p:nvSpPr>
        <p:spPr>
          <a:xfrm>
            <a:off x="666128" y="4394200"/>
            <a:ext cx="5958408" cy="271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363E7D"/>
                </a:solidFill>
                <a:cs typeface="黑体" panose="02010609060101010101" charset="-122"/>
              </a:rPr>
              <a:t>阿里云高级技术专家</a:t>
            </a:r>
            <a:r>
              <a:rPr lang="en-US" altLang="zh-CN" b="1" dirty="0">
                <a:solidFill>
                  <a:srgbClr val="363E7D"/>
                </a:solidFill>
                <a:cs typeface="黑体" panose="02010609060101010101" charset="-122"/>
              </a:rPr>
              <a:t> / </a:t>
            </a:r>
            <a:r>
              <a:rPr lang="zh-CN" altLang="en-US" b="1" dirty="0">
                <a:solidFill>
                  <a:srgbClr val="363E7D"/>
                </a:solidFill>
                <a:cs typeface="黑体" panose="02010609060101010101" charset="-122"/>
              </a:rPr>
              <a:t>龙蜥社区系统运维</a:t>
            </a:r>
            <a:r>
              <a:rPr lang="en-US" altLang="zh-CN" b="1" dirty="0">
                <a:solidFill>
                  <a:srgbClr val="363E7D"/>
                </a:solidFill>
                <a:cs typeface="黑体" panose="02010609060101010101" charset="-122"/>
              </a:rPr>
              <a:t>SIG</a:t>
            </a:r>
            <a:r>
              <a:rPr lang="zh-CN" altLang="en-US" b="1" dirty="0">
                <a:solidFill>
                  <a:srgbClr val="363E7D"/>
                </a:solidFill>
                <a:cs typeface="黑体" panose="02010609060101010101" charset="-122"/>
              </a:rPr>
              <a:t> </a:t>
            </a:r>
            <a:r>
              <a:rPr lang="en-US" altLang="zh-CN" b="1" dirty="0">
                <a:solidFill>
                  <a:srgbClr val="363E7D"/>
                </a:solidFill>
                <a:cs typeface="黑体" panose="02010609060101010101" charset="-122"/>
              </a:rPr>
              <a:t>maintainer</a:t>
            </a:r>
            <a:endParaRPr lang="zh-CN" altLang="en-US" b="1" dirty="0">
              <a:solidFill>
                <a:srgbClr val="363E7D"/>
              </a:solidFill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字体规范&amp;演示参考">
            <a:extLst>
              <a:ext uri="{FF2B5EF4-FFF2-40B4-BE49-F238E27FC236}">
                <a16:creationId xmlns:a16="http://schemas.microsoft.com/office/drawing/2014/main" id="{6E22608F-8CC6-AD4B-AF51-6761BC1973A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34054" y="273648"/>
            <a:ext cx="4691460" cy="738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i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r>
              <a:rPr lang="zh-CN" altLang="en-US" sz="4300" dirty="0">
                <a:sym typeface="阿里巴巴普惠体 2.0 105 Heavy" panose="00020600040101010101" charset="-122"/>
              </a:rPr>
              <a:t>龙蜥社区</a:t>
            </a:r>
            <a:endParaRPr sz="4300" dirty="0">
              <a:sym typeface="阿里巴巴普惠体 2.0 105 Heavy" panose="00020600040101010101" charset="-122"/>
            </a:endParaRPr>
          </a:p>
        </p:txBody>
      </p:sp>
      <p:sp>
        <p:nvSpPr>
          <p:cNvPr id="97" name="Shape 230">
            <a:extLst>
              <a:ext uri="{FF2B5EF4-FFF2-40B4-BE49-F238E27FC236}">
                <a16:creationId xmlns:a16="http://schemas.microsoft.com/office/drawing/2014/main" id="{AE893221-0D9C-D648-ADDF-F3EA92BC20D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50592" y="2330404"/>
            <a:ext cx="7997952" cy="1069530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wrap="square" lIns="36706" tIns="36706" rIns="36706" bIns="36706" numCol="1" anchor="t">
            <a:spAutoFit/>
          </a:bodyPr>
          <a:lstStyle>
            <a:defPPr>
              <a:defRPr lang="zh-CN"/>
            </a:defPPr>
            <a:lvl1pPr algn="ctr">
              <a:lnSpc>
                <a:spcPct val="140000"/>
              </a:lnSpc>
              <a:spcBef>
                <a:spcPts val="143"/>
              </a:spcBef>
              <a:defRPr sz="1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方正兰亭粗黑_GBK" panose="02000000000000000000" charset="-122"/>
              </a:defRPr>
            </a:lvl1pPr>
          </a:lstStyle>
          <a:p>
            <a:r>
              <a:rPr lang="zh-CN" altLang="en-US" dirty="0"/>
              <a:t>龙蜥社区（</a:t>
            </a:r>
            <a:r>
              <a:rPr lang="en-US" altLang="zh-CN" dirty="0" err="1"/>
              <a:t>OpenAnolis.cn</a:t>
            </a:r>
            <a:r>
              <a:rPr lang="zh-CN" altLang="en-US" dirty="0"/>
              <a:t>）成立于 </a:t>
            </a:r>
            <a:r>
              <a:rPr lang="en-US" altLang="zh-CN" dirty="0"/>
              <a:t>2020 </a:t>
            </a:r>
            <a:r>
              <a:rPr lang="zh-CN" altLang="en-US" dirty="0"/>
              <a:t>年 </a:t>
            </a:r>
            <a:r>
              <a:rPr lang="en-US" altLang="zh-CN" dirty="0"/>
              <a:t>9 </a:t>
            </a:r>
            <a:r>
              <a:rPr lang="zh-CN" altLang="en-US" dirty="0"/>
              <a:t>月，是由阿里云、统信软件等 </a:t>
            </a:r>
            <a:r>
              <a:rPr lang="en-US" altLang="zh-CN" dirty="0"/>
              <a:t>24 </a:t>
            </a:r>
          </a:p>
          <a:p>
            <a:r>
              <a:rPr lang="zh-CN" altLang="en-US" dirty="0"/>
              <a:t>家国内外头部企业联合建立的操作系统开源社区，到目前有近</a:t>
            </a:r>
            <a:r>
              <a:rPr lang="en-US" altLang="zh-CN" dirty="0"/>
              <a:t>500</a:t>
            </a:r>
            <a:r>
              <a:rPr lang="zh-CN" altLang="en-US" dirty="0"/>
              <a:t>家合作伙伴参与共建，覆盖多个技术与生态方向，具备较为领先的产业和技术影响力。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B0BEBF0-237C-F74D-A87B-E25DCBDFCFDC}"/>
              </a:ext>
            </a:extLst>
          </p:cNvPr>
          <p:cNvSpPr txBox="1"/>
          <p:nvPr/>
        </p:nvSpPr>
        <p:spPr>
          <a:xfrm>
            <a:off x="1072896" y="1656216"/>
            <a:ext cx="10436352" cy="532069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wrap="square" lIns="39329" tIns="39329" rIns="39329" bIns="39329" numCol="1" anchor="t">
            <a:spAutoFit/>
          </a:bodyPr>
          <a:lstStyle>
            <a:defPPr>
              <a:defRPr lang="zh-CN"/>
            </a:defPPr>
            <a:lvl1pPr algn="ctr">
              <a:lnSpc>
                <a:spcPct val="140000"/>
              </a:lnSpc>
              <a:spcBef>
                <a:spcPts val="143"/>
              </a:spcBef>
              <a:defRPr sz="24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立足云上，联合建立领先的操作系统开源社区，促进国产</a:t>
            </a:r>
            <a:r>
              <a:rPr lang="zh-CN" altLang="en-US"/>
              <a:t>操作系统发展</a:t>
            </a:r>
            <a:endParaRPr lang="en-US" altLang="zh-C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55BCC0-9513-3347-A76A-0322F9550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00" y="3659543"/>
            <a:ext cx="1977232" cy="197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98DA680-B7CE-9B4B-BE76-11A53FF65866}"/>
              </a:ext>
            </a:extLst>
          </p:cNvPr>
          <p:cNvSpPr txBox="1"/>
          <p:nvPr/>
        </p:nvSpPr>
        <p:spPr>
          <a:xfrm>
            <a:off x="5644162" y="568733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/>
              <a:t>公众号</a:t>
            </a:r>
          </a:p>
        </p:txBody>
      </p:sp>
    </p:spTree>
    <p:extLst>
      <p:ext uri="{BB962C8B-B14F-4D97-AF65-F5344CB8AC3E}">
        <p14:creationId xmlns:p14="http://schemas.microsoft.com/office/powerpoint/2010/main" val="25899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9817735" y="1283970"/>
            <a:ext cx="1642110" cy="164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9367520" y="2924810"/>
            <a:ext cx="2567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欢迎扫码打卡</a:t>
            </a:r>
          </a:p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积分可兑换对应礼品哟！</a:t>
            </a:r>
          </a:p>
        </p:txBody>
      </p:sp>
      <p:sp>
        <p:nvSpPr>
          <p:cNvPr id="10" name="矩形 9"/>
          <p:cNvSpPr/>
          <p:nvPr/>
        </p:nvSpPr>
        <p:spPr>
          <a:xfrm>
            <a:off x="9927590" y="1391920"/>
            <a:ext cx="1424940" cy="142494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B90DF0F-74E9-0C4D-A802-DC6A2A7263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9886" y="3798590"/>
            <a:ext cx="1443870" cy="14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1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</a:p>
        </p:txBody>
      </p:sp>
      <p:sp>
        <p:nvSpPr>
          <p:cNvPr id="55" name="椭圆 54"/>
          <p:cNvSpPr/>
          <p:nvPr/>
        </p:nvSpPr>
        <p:spPr>
          <a:xfrm>
            <a:off x="984759" y="2108003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副标题 13"/>
          <p:cNvSpPr txBox="1"/>
          <p:nvPr/>
        </p:nvSpPr>
        <p:spPr>
          <a:xfrm>
            <a:off x="979997" y="2201746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</a:p>
        </p:txBody>
      </p:sp>
      <p:sp>
        <p:nvSpPr>
          <p:cNvPr id="45" name="副标题 13"/>
          <p:cNvSpPr txBox="1"/>
          <p:nvPr/>
        </p:nvSpPr>
        <p:spPr>
          <a:xfrm>
            <a:off x="1850121" y="2147522"/>
            <a:ext cx="4245879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CentOS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停服带来的影响</a:t>
            </a:r>
          </a:p>
        </p:txBody>
      </p:sp>
      <p:sp>
        <p:nvSpPr>
          <p:cNvPr id="62" name="椭圆 61"/>
          <p:cNvSpPr/>
          <p:nvPr/>
        </p:nvSpPr>
        <p:spPr>
          <a:xfrm>
            <a:off x="984759" y="3021557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副标题 13"/>
          <p:cNvSpPr txBox="1"/>
          <p:nvPr/>
        </p:nvSpPr>
        <p:spPr>
          <a:xfrm>
            <a:off x="979997" y="3115300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</a:p>
        </p:txBody>
      </p:sp>
      <p:sp>
        <p:nvSpPr>
          <p:cNvPr id="64" name="副标题 13"/>
          <p:cNvSpPr txBox="1"/>
          <p:nvPr/>
        </p:nvSpPr>
        <p:spPr>
          <a:xfrm>
            <a:off x="1850121" y="3061076"/>
            <a:ext cx="3758199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操作系统发展新机遇</a:t>
            </a:r>
          </a:p>
        </p:txBody>
      </p:sp>
      <p:sp>
        <p:nvSpPr>
          <p:cNvPr id="65" name="椭圆 64"/>
          <p:cNvSpPr/>
          <p:nvPr/>
        </p:nvSpPr>
        <p:spPr>
          <a:xfrm>
            <a:off x="984759" y="3956726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副标题 13"/>
          <p:cNvSpPr txBox="1"/>
          <p:nvPr/>
        </p:nvSpPr>
        <p:spPr>
          <a:xfrm>
            <a:off x="979997" y="4050469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</a:p>
        </p:txBody>
      </p:sp>
      <p:sp>
        <p:nvSpPr>
          <p:cNvPr id="67" name="副标题 13"/>
          <p:cNvSpPr txBox="1"/>
          <p:nvPr/>
        </p:nvSpPr>
        <p:spPr>
          <a:xfrm>
            <a:off x="1850121" y="3996245"/>
            <a:ext cx="3758199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龙蜥操作系统介绍</a:t>
            </a: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EBC0A4C7-7979-C743-90E7-25426E78A440}"/>
              </a:ext>
            </a:extLst>
          </p:cNvPr>
          <p:cNvSpPr/>
          <p:nvPr/>
        </p:nvSpPr>
        <p:spPr>
          <a:xfrm>
            <a:off x="1006665" y="4887607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副标题 13">
            <a:extLst>
              <a:ext uri="{FF2B5EF4-FFF2-40B4-BE49-F238E27FC236}">
                <a16:creationId xmlns:a16="http://schemas.microsoft.com/office/drawing/2014/main" id="{7A2E6656-A41A-8F43-BCEA-C221B6DAC1DF}"/>
              </a:ext>
            </a:extLst>
          </p:cNvPr>
          <p:cNvSpPr txBox="1"/>
          <p:nvPr/>
        </p:nvSpPr>
        <p:spPr>
          <a:xfrm>
            <a:off x="1001903" y="4981350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</a:p>
        </p:txBody>
      </p:sp>
      <p:sp>
        <p:nvSpPr>
          <p:cNvPr id="21" name="副标题 13">
            <a:extLst>
              <a:ext uri="{FF2B5EF4-FFF2-40B4-BE49-F238E27FC236}">
                <a16:creationId xmlns:a16="http://schemas.microsoft.com/office/drawing/2014/main" id="{C7D114EE-1D4D-B749-ADF9-59359F49D97F}"/>
              </a:ext>
            </a:extLst>
          </p:cNvPr>
          <p:cNvSpPr txBox="1"/>
          <p:nvPr/>
        </p:nvSpPr>
        <p:spPr>
          <a:xfrm>
            <a:off x="1872027" y="4927126"/>
            <a:ext cx="3758199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龙蜥社区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>
            <a:extLst>
              <a:ext uri="{FF2B5EF4-FFF2-40B4-BE49-F238E27FC236}">
                <a16:creationId xmlns:a16="http://schemas.microsoft.com/office/drawing/2014/main" id="{4EE6C1D7-F7F3-4E49-92A3-A2390B16D397}"/>
              </a:ext>
            </a:extLst>
          </p:cNvPr>
          <p:cNvSpPr/>
          <p:nvPr/>
        </p:nvSpPr>
        <p:spPr>
          <a:xfrm>
            <a:off x="2823579" y="4449777"/>
            <a:ext cx="7229420" cy="1415793"/>
          </a:xfrm>
          <a:prstGeom prst="roundRect">
            <a:avLst>
              <a:gd name="adj" fmla="val 9677"/>
            </a:avLst>
          </a:prstGeom>
          <a:solidFill>
            <a:schemeClr val="bg1">
              <a:alpha val="7005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53"/>
          </a:p>
        </p:txBody>
      </p:sp>
      <p:sp>
        <p:nvSpPr>
          <p:cNvPr id="12" name="字体规范&amp;演示参考">
            <a:extLst>
              <a:ext uri="{FF2B5EF4-FFF2-40B4-BE49-F238E27FC236}">
                <a16:creationId xmlns:a16="http://schemas.microsoft.com/office/drawing/2014/main" id="{05DADA1B-EDCC-AD48-99CE-E76ECCE35E3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34054" y="273648"/>
            <a:ext cx="1903155" cy="465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i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r>
              <a:rPr lang="en" altLang="zh-CN" dirty="0">
                <a:sym typeface="阿里巴巴普惠体 2.0 105 Heavy" panose="00020600040101010101" charset="-122"/>
              </a:rPr>
              <a:t>CentOS</a:t>
            </a:r>
            <a:r>
              <a:rPr lang="zh-CN" altLang="en-US" dirty="0">
                <a:sym typeface="阿里巴巴普惠体 2.0 105 Heavy" panose="00020600040101010101" charset="-122"/>
              </a:rPr>
              <a:t>停服</a:t>
            </a:r>
            <a:endParaRPr dirty="0">
              <a:sym typeface="阿里巴巴普惠体 2.0 105 Heavy" panose="00020600040101010101" charset="-122"/>
            </a:endParaRPr>
          </a:p>
        </p:txBody>
      </p:sp>
      <p:grpSp>
        <p:nvGrpSpPr>
          <p:cNvPr id="13" name="五边形 6">
            <a:extLst>
              <a:ext uri="{FF2B5EF4-FFF2-40B4-BE49-F238E27FC236}">
                <a16:creationId xmlns:a16="http://schemas.microsoft.com/office/drawing/2014/main" id="{9E8D3693-5C59-CC45-AB15-5787A608F06D}"/>
              </a:ext>
            </a:extLst>
          </p:cNvPr>
          <p:cNvGrpSpPr/>
          <p:nvPr/>
        </p:nvGrpSpPr>
        <p:grpSpPr>
          <a:xfrm>
            <a:off x="443782" y="3210022"/>
            <a:ext cx="2091769" cy="966307"/>
            <a:chOff x="0" y="0"/>
            <a:chExt cx="4673600" cy="2159000"/>
          </a:xfrm>
        </p:grpSpPr>
        <p:sp>
          <p:nvSpPr>
            <p:cNvPr id="14" name="形状">
              <a:extLst>
                <a:ext uri="{FF2B5EF4-FFF2-40B4-BE49-F238E27FC236}">
                  <a16:creationId xmlns:a16="http://schemas.microsoft.com/office/drawing/2014/main" id="{2FD0AC4C-C3CE-9341-8306-0D45B1124E2E}"/>
                </a:ext>
              </a:extLst>
            </p:cNvPr>
            <p:cNvSpPr/>
            <p:nvPr/>
          </p:nvSpPr>
          <p:spPr>
            <a:xfrm>
              <a:off x="0" y="0"/>
              <a:ext cx="4673600" cy="215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841" y="0"/>
                  </a:lnTo>
                  <a:lnTo>
                    <a:pt x="21600" y="10800"/>
                  </a:lnTo>
                  <a:lnTo>
                    <a:pt x="18841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6A00"/>
            </a:solidFill>
            <a:ln w="12700" cap="flat">
              <a:solidFill>
                <a:srgbClr val="BA4D00"/>
              </a:solidFill>
              <a:prstDash val="solid"/>
              <a:miter lim="800000"/>
            </a:ln>
            <a:effectLst/>
          </p:spPr>
          <p:txBody>
            <a:bodyPr wrap="square" lIns="12096" tIns="12096" rIns="12096" bIns="12096" numCol="1" anchor="ctr">
              <a:noAutofit/>
            </a:bodyPr>
            <a:lstStyle/>
            <a:p>
              <a:pPr defTabSz="120975">
                <a:defRPr sz="1800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 sz="556"/>
            </a:p>
          </p:txBody>
        </p:sp>
        <p:sp>
          <p:nvSpPr>
            <p:cNvPr id="18" name="CentOS停服影响">
              <a:extLst>
                <a:ext uri="{FF2B5EF4-FFF2-40B4-BE49-F238E27FC236}">
                  <a16:creationId xmlns:a16="http://schemas.microsoft.com/office/drawing/2014/main" id="{A02EBB72-D0A0-6F4C-B739-EAD170808D46}"/>
                </a:ext>
              </a:extLst>
            </p:cNvPr>
            <p:cNvSpPr txBox="1"/>
            <p:nvPr/>
          </p:nvSpPr>
          <p:spPr>
            <a:xfrm>
              <a:off x="52070" y="797419"/>
              <a:ext cx="4271012" cy="564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096" tIns="12096" rIns="12096" bIns="12096" numCol="1" anchor="ctr">
              <a:spAutoFit/>
            </a:bodyPr>
            <a:lstStyle/>
            <a:p>
              <a:pPr defTabSz="120975">
                <a:defRPr sz="2800" b="1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rPr sz="1482" dirty="0"/>
                <a:t>CentOS</a:t>
              </a:r>
              <a:r>
                <a:rPr lang="zh-CN" altLang="en-US" sz="1482" dirty="0"/>
                <a:t> </a:t>
              </a:r>
              <a:r>
                <a:rPr sz="1482" dirty="0" err="1"/>
                <a:t>停服影响</a:t>
              </a:r>
              <a:endParaRPr sz="1482" dirty="0"/>
            </a:p>
          </p:txBody>
        </p:sp>
      </p:grpSp>
      <p:grpSp>
        <p:nvGrpSpPr>
          <p:cNvPr id="19" name="五边形 7">
            <a:extLst>
              <a:ext uri="{FF2B5EF4-FFF2-40B4-BE49-F238E27FC236}">
                <a16:creationId xmlns:a16="http://schemas.microsoft.com/office/drawing/2014/main" id="{057FB751-C8DB-044B-96D8-7850420A1D16}"/>
              </a:ext>
            </a:extLst>
          </p:cNvPr>
          <p:cNvGrpSpPr/>
          <p:nvPr/>
        </p:nvGrpSpPr>
        <p:grpSpPr>
          <a:xfrm>
            <a:off x="443782" y="4623239"/>
            <a:ext cx="2091769" cy="966307"/>
            <a:chOff x="0" y="0"/>
            <a:chExt cx="4673600" cy="2159000"/>
          </a:xfrm>
        </p:grpSpPr>
        <p:sp>
          <p:nvSpPr>
            <p:cNvPr id="20" name="形状">
              <a:extLst>
                <a:ext uri="{FF2B5EF4-FFF2-40B4-BE49-F238E27FC236}">
                  <a16:creationId xmlns:a16="http://schemas.microsoft.com/office/drawing/2014/main" id="{B9DB3A6E-04EF-8946-9AE2-9D2CBE89A7FC}"/>
                </a:ext>
              </a:extLst>
            </p:cNvPr>
            <p:cNvSpPr/>
            <p:nvPr/>
          </p:nvSpPr>
          <p:spPr>
            <a:xfrm>
              <a:off x="0" y="0"/>
              <a:ext cx="4673600" cy="215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841" y="0"/>
                  </a:lnTo>
                  <a:lnTo>
                    <a:pt x="21600" y="10800"/>
                  </a:lnTo>
                  <a:lnTo>
                    <a:pt x="18841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6A00"/>
            </a:solidFill>
            <a:ln w="12700" cap="flat">
              <a:solidFill>
                <a:srgbClr val="BA4D00"/>
              </a:solidFill>
              <a:prstDash val="solid"/>
              <a:miter lim="800000"/>
            </a:ln>
            <a:effectLst/>
          </p:spPr>
          <p:txBody>
            <a:bodyPr wrap="square" lIns="12096" tIns="12096" rIns="12096" bIns="12096" numCol="1" anchor="ctr">
              <a:noAutofit/>
            </a:bodyPr>
            <a:lstStyle/>
            <a:p>
              <a:pPr defTabSz="120975">
                <a:defRPr sz="1800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 sz="556"/>
            </a:p>
          </p:txBody>
        </p:sp>
        <p:sp>
          <p:nvSpPr>
            <p:cNvPr id="21" name="政策推动CentOS替代">
              <a:extLst>
                <a:ext uri="{FF2B5EF4-FFF2-40B4-BE49-F238E27FC236}">
                  <a16:creationId xmlns:a16="http://schemas.microsoft.com/office/drawing/2014/main" id="{8B027F6B-2B14-C345-9459-4F75C7B73729}"/>
                </a:ext>
              </a:extLst>
            </p:cNvPr>
            <p:cNvSpPr txBox="1"/>
            <p:nvPr/>
          </p:nvSpPr>
          <p:spPr>
            <a:xfrm>
              <a:off x="52070" y="542628"/>
              <a:ext cx="4271012" cy="1073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096" tIns="12096" rIns="12096" bIns="12096" numCol="1" anchor="ctr">
              <a:spAutoFit/>
            </a:bodyPr>
            <a:lstStyle/>
            <a:p>
              <a:pPr defTabSz="120975">
                <a:defRPr sz="2800" b="1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rPr sz="1482" dirty="0" err="1"/>
                <a:t>政策推动</a:t>
              </a:r>
              <a:r>
                <a:rPr lang="zh-CN" altLang="en-US" sz="1482" dirty="0"/>
                <a:t> </a:t>
              </a:r>
              <a:r>
                <a:rPr sz="1482" dirty="0"/>
                <a:t>CentOS</a:t>
              </a:r>
              <a:r>
                <a:rPr lang="zh-CN" altLang="en-US" sz="1482" dirty="0"/>
                <a:t>    停服应对</a:t>
              </a:r>
              <a:endParaRPr sz="1482" dirty="0"/>
            </a:p>
          </p:txBody>
        </p:sp>
      </p:grpSp>
      <p:sp>
        <p:nvSpPr>
          <p:cNvPr id="23" name="文本框 9">
            <a:extLst>
              <a:ext uri="{FF2B5EF4-FFF2-40B4-BE49-F238E27FC236}">
                <a16:creationId xmlns:a16="http://schemas.microsoft.com/office/drawing/2014/main" id="{0A69A793-2A9A-3242-9A2F-18BBE30A255B}"/>
              </a:ext>
            </a:extLst>
          </p:cNvPr>
          <p:cNvSpPr txBox="1"/>
          <p:nvPr/>
        </p:nvSpPr>
        <p:spPr>
          <a:xfrm>
            <a:off x="2823579" y="4580680"/>
            <a:ext cx="7155260" cy="1199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6881" tIns="26881" rIns="26881" bIns="26881" anchor="ctr">
            <a:spAutoFit/>
          </a:bodyPr>
          <a:lstStyle/>
          <a:p>
            <a:pPr marL="90731" indent="-90731">
              <a:lnSpc>
                <a:spcPct val="150000"/>
              </a:lnSpc>
              <a:buSzPct val="100000"/>
              <a:buChar char="●"/>
              <a:defRPr sz="28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127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产业主管部门</a:t>
            </a:r>
            <a:r>
              <a:rPr sz="1270" dirty="0" err="1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发布官方指引，通过开源社区公共服务平台持续为客户提供支持，同步启动</a:t>
            </a:r>
            <a:r>
              <a:rPr sz="1270" dirty="0" err="1">
                <a:solidFill>
                  <a:srgbClr val="FF89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CentOS停服应对专项行动</a:t>
            </a:r>
            <a:endParaRPr sz="1270" dirty="0">
              <a:solidFill>
                <a:srgbClr val="FF8900"/>
              </a:solidFill>
              <a:latin typeface="Alibaba PuHuiTi M" pitchFamily="18" charset="-122"/>
              <a:ea typeface="Alibaba PuHuiTi M" pitchFamily="18" charset="-122"/>
              <a:cs typeface="Alibaba PuHuiTi M" pitchFamily="18" charset="-122"/>
            </a:endParaRPr>
          </a:p>
          <a:p>
            <a:pPr marL="90731" indent="-90731">
              <a:lnSpc>
                <a:spcPct val="150000"/>
              </a:lnSpc>
              <a:buSzPct val="100000"/>
              <a:buChar char="●"/>
              <a:defRPr sz="28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sz="127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支持建设国内厂商主导的</a:t>
            </a:r>
            <a:r>
              <a:rPr sz="1270" dirty="0">
                <a:solidFill>
                  <a:srgbClr val="FF89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原生操作系统开源社区</a:t>
            </a:r>
            <a:r>
              <a:rPr sz="127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，兼顾“兼容CentOS保障用户业务连续性”和“面向国产平台自主创新”两条技术路线，形成双活局面</a:t>
            </a:r>
          </a:p>
        </p:txBody>
      </p:sp>
      <p:pic>
        <p:nvPicPr>
          <p:cNvPr id="28" name="图片 8" descr="图片 8">
            <a:extLst>
              <a:ext uri="{FF2B5EF4-FFF2-40B4-BE49-F238E27FC236}">
                <a16:creationId xmlns:a16="http://schemas.microsoft.com/office/drawing/2014/main" id="{2CC80769-7838-3842-A25A-B5B2B6866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536" y="1264599"/>
            <a:ext cx="6778916" cy="161779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9" name="图片 2" descr="图片 2">
            <a:extLst>
              <a:ext uri="{FF2B5EF4-FFF2-40B4-BE49-F238E27FC236}">
                <a16:creationId xmlns:a16="http://schemas.microsoft.com/office/drawing/2014/main" id="{C27D5FE7-2A9C-CA47-8B38-804A34284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423" y="3232935"/>
            <a:ext cx="1602808" cy="105222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0" name="文本框 11">
            <a:extLst>
              <a:ext uri="{FF2B5EF4-FFF2-40B4-BE49-F238E27FC236}">
                <a16:creationId xmlns:a16="http://schemas.microsoft.com/office/drawing/2014/main" id="{68B4DED7-20FA-2D40-A1D9-A88255828A86}"/>
              </a:ext>
            </a:extLst>
          </p:cNvPr>
          <p:cNvSpPr txBox="1"/>
          <p:nvPr/>
        </p:nvSpPr>
        <p:spPr>
          <a:xfrm>
            <a:off x="6575079" y="2938632"/>
            <a:ext cx="1971220" cy="2813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6881" tIns="26881" rIns="26881" bIns="26881" numCol="1" anchor="ctr">
            <a:noAutofit/>
          </a:bodyPr>
          <a:lstStyle/>
          <a:p>
            <a:pPr>
              <a:lnSpc>
                <a:spcPct val="150000"/>
              </a:lnSpc>
              <a:defRPr sz="2000" b="1">
                <a:solidFill>
                  <a:srgbClr val="18181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sz="847" dirty="0"/>
              <a:t>金融行业RHEL+CentOS占比50%</a:t>
            </a:r>
          </a:p>
        </p:txBody>
      </p:sp>
      <p:pic>
        <p:nvPicPr>
          <p:cNvPr id="31" name="图片 12" descr="图片 12">
            <a:extLst>
              <a:ext uri="{FF2B5EF4-FFF2-40B4-BE49-F238E27FC236}">
                <a16:creationId xmlns:a16="http://schemas.microsoft.com/office/drawing/2014/main" id="{8C647D98-5C18-FC44-BEC7-9C990F669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038" y="3232934"/>
            <a:ext cx="1373698" cy="105222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2" name="文本框 13">
            <a:extLst>
              <a:ext uri="{FF2B5EF4-FFF2-40B4-BE49-F238E27FC236}">
                <a16:creationId xmlns:a16="http://schemas.microsoft.com/office/drawing/2014/main" id="{FEE1F757-25E3-D54D-962D-32E0D406ED15}"/>
              </a:ext>
            </a:extLst>
          </p:cNvPr>
          <p:cNvSpPr txBox="1"/>
          <p:nvPr/>
        </p:nvSpPr>
        <p:spPr>
          <a:xfrm>
            <a:off x="4618340" y="2938632"/>
            <a:ext cx="2042083" cy="2813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6881" tIns="26881" rIns="26881" bIns="26881" numCol="1" anchor="ctr">
            <a:noAutofit/>
          </a:bodyPr>
          <a:lstStyle/>
          <a:p>
            <a:pPr>
              <a:lnSpc>
                <a:spcPct val="150000"/>
              </a:lnSpc>
              <a:defRPr sz="2000" b="1">
                <a:solidFill>
                  <a:srgbClr val="18181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sz="847" dirty="0"/>
              <a:t>电信行业RHEL+CentOS占比57%</a:t>
            </a:r>
          </a:p>
        </p:txBody>
      </p:sp>
      <p:pic>
        <p:nvPicPr>
          <p:cNvPr id="33" name="图片 14" descr="图片 14">
            <a:extLst>
              <a:ext uri="{FF2B5EF4-FFF2-40B4-BE49-F238E27FC236}">
                <a16:creationId xmlns:a16="http://schemas.microsoft.com/office/drawing/2014/main" id="{FFBAE0F1-5960-284D-8F79-297CAFFE4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6299" y="3232935"/>
            <a:ext cx="1514958" cy="105222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4" name="文本框 15">
            <a:extLst>
              <a:ext uri="{FF2B5EF4-FFF2-40B4-BE49-F238E27FC236}">
                <a16:creationId xmlns:a16="http://schemas.microsoft.com/office/drawing/2014/main" id="{D0E4C2AC-4FF9-7147-9E15-5A56FA3D2ABF}"/>
              </a:ext>
            </a:extLst>
          </p:cNvPr>
          <p:cNvSpPr txBox="1"/>
          <p:nvPr/>
        </p:nvSpPr>
        <p:spPr>
          <a:xfrm>
            <a:off x="8460953" y="2938632"/>
            <a:ext cx="2066551" cy="2813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6881" tIns="26881" rIns="26881" bIns="26881" numCol="1" anchor="ctr">
            <a:noAutofit/>
          </a:bodyPr>
          <a:lstStyle/>
          <a:p>
            <a:pPr>
              <a:lnSpc>
                <a:spcPct val="150000"/>
              </a:lnSpc>
              <a:defRPr sz="2000" b="1">
                <a:solidFill>
                  <a:srgbClr val="18181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sz="847" dirty="0"/>
              <a:t>能源行业RHEL+CentOS占比45%</a:t>
            </a:r>
          </a:p>
        </p:txBody>
      </p:sp>
      <p:pic>
        <p:nvPicPr>
          <p:cNvPr id="35" name="图片 16" descr="图片 16">
            <a:extLst>
              <a:ext uri="{FF2B5EF4-FFF2-40B4-BE49-F238E27FC236}">
                <a16:creationId xmlns:a16="http://schemas.microsoft.com/office/drawing/2014/main" id="{AB9F3FB5-1F4A-DC48-A560-8F289FE31E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1837" y="3232934"/>
            <a:ext cx="1359667" cy="105222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6" name="文本框 17">
            <a:extLst>
              <a:ext uri="{FF2B5EF4-FFF2-40B4-BE49-F238E27FC236}">
                <a16:creationId xmlns:a16="http://schemas.microsoft.com/office/drawing/2014/main" id="{E6E01D04-5A0E-C648-AC39-89EB7136EB6D}"/>
              </a:ext>
            </a:extLst>
          </p:cNvPr>
          <p:cNvSpPr txBox="1"/>
          <p:nvPr/>
        </p:nvSpPr>
        <p:spPr>
          <a:xfrm>
            <a:off x="2598631" y="2938632"/>
            <a:ext cx="2105053" cy="2813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6881" tIns="26881" rIns="26881" bIns="26881" numCol="1" anchor="ctr">
            <a:noAutofit/>
          </a:bodyPr>
          <a:lstStyle/>
          <a:p>
            <a:pPr>
              <a:lnSpc>
                <a:spcPct val="150000"/>
              </a:lnSpc>
              <a:defRPr sz="2000" b="1">
                <a:solidFill>
                  <a:srgbClr val="18181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sz="847" dirty="0"/>
              <a:t>政务行业RHEL+CentOS占比79%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9BD5262-3DB2-9B46-ABCC-05C5065F06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9" y="1261479"/>
            <a:ext cx="5289365" cy="1611702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CCC656FB-681B-844E-828A-80A90CE4BD79}"/>
              </a:ext>
            </a:extLst>
          </p:cNvPr>
          <p:cNvGrpSpPr/>
          <p:nvPr/>
        </p:nvGrpSpPr>
        <p:grpSpPr>
          <a:xfrm>
            <a:off x="1521159" y="1288292"/>
            <a:ext cx="8329330" cy="4558031"/>
            <a:chOff x="1274859" y="2718712"/>
            <a:chExt cx="20537489" cy="9949071"/>
          </a:xfrm>
        </p:grpSpPr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id="{D37BBFBA-2DCC-2E47-A3F3-CAA2D6F6F398}"/>
                </a:ext>
              </a:extLst>
            </p:cNvPr>
            <p:cNvSpPr/>
            <p:nvPr/>
          </p:nvSpPr>
          <p:spPr>
            <a:xfrm>
              <a:off x="2843968" y="4587804"/>
              <a:ext cx="17351299" cy="8079979"/>
            </a:xfrm>
            <a:prstGeom prst="roundRect">
              <a:avLst>
                <a:gd name="adj" fmla="val 4311"/>
              </a:avLst>
            </a:prstGeom>
            <a:solidFill>
              <a:schemeClr val="bg1">
                <a:alpha val="90574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53"/>
            </a:p>
          </p:txBody>
        </p:sp>
        <p:sp>
          <p:nvSpPr>
            <p:cNvPr id="15" name="Shape 230">
              <a:extLst>
                <a:ext uri="{FF2B5EF4-FFF2-40B4-BE49-F238E27FC236}">
                  <a16:creationId xmlns:a16="http://schemas.microsoft.com/office/drawing/2014/main" id="{E4AE61CD-E839-6E45-BF25-9D58D96BACF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4859" y="2718712"/>
              <a:ext cx="20537489" cy="15656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</p:spPr>
          <p:txBody>
            <a:bodyPr wrap="square" lIns="39329" tIns="39329" rIns="39329" bIns="39329" numCol="1" anchor="t">
              <a:spAutoFit/>
            </a:bodyPr>
            <a:lstStyle/>
            <a:p>
              <a:pPr algn="ctr">
                <a:lnSpc>
                  <a:spcPct val="140000"/>
                </a:lnSpc>
                <a:spcBef>
                  <a:spcPts val="143"/>
                </a:spcBef>
              </a:pPr>
              <a:r>
                <a:rPr lang="zh-CN" altLang="en-US" sz="16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随着云计算崛起，计算产业升级给操作系统发展带来新的机遇，基于云计算自主创新的芯片、硬件、软件促进生态协同，解决产业化、持续发展难题。</a:t>
              </a: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F804296-D2A0-8B48-B4BC-8D817B922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5159" y="4930366"/>
              <a:ext cx="15266586" cy="7434001"/>
            </a:xfrm>
            <a:prstGeom prst="rect">
              <a:avLst/>
            </a:prstGeom>
          </p:spPr>
        </p:pic>
      </p:grpSp>
      <p:sp>
        <p:nvSpPr>
          <p:cNvPr id="17" name="字体规范&amp;演示参考">
            <a:extLst>
              <a:ext uri="{FF2B5EF4-FFF2-40B4-BE49-F238E27FC236}">
                <a16:creationId xmlns:a16="http://schemas.microsoft.com/office/drawing/2014/main" id="{3A546412-76DA-9048-8579-0CCAE4D633A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34054" y="273648"/>
            <a:ext cx="4735354" cy="738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i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r>
              <a:rPr lang="zh-CN" altLang="en-US" sz="4300" dirty="0">
                <a:sym typeface="阿里巴巴普惠体 2.0 105 Heavy" panose="00020600040101010101" charset="-122"/>
              </a:rPr>
              <a:t>操作系统发展机遇</a:t>
            </a:r>
            <a:endParaRPr sz="4300" dirty="0">
              <a:sym typeface="阿里巴巴普惠体 2.0 105 Heavy" panose="00020600040101010101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DD59DED1-0C8B-9143-A004-DA177B56F77F}"/>
              </a:ext>
            </a:extLst>
          </p:cNvPr>
          <p:cNvSpPr/>
          <p:nvPr/>
        </p:nvSpPr>
        <p:spPr>
          <a:xfrm>
            <a:off x="710579" y="1836794"/>
            <a:ext cx="10770842" cy="4404842"/>
          </a:xfrm>
          <a:prstGeom prst="roundRect">
            <a:avLst>
              <a:gd name="adj" fmla="val 4884"/>
            </a:avLst>
          </a:prstGeom>
          <a:solidFill>
            <a:schemeClr val="bg1">
              <a:alpha val="7003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889336A-8A0E-5448-AE23-1394C55144E4}"/>
              </a:ext>
            </a:extLst>
          </p:cNvPr>
          <p:cNvGrpSpPr/>
          <p:nvPr/>
        </p:nvGrpSpPr>
        <p:grpSpPr>
          <a:xfrm>
            <a:off x="1573063" y="2176602"/>
            <a:ext cx="9704892" cy="4060741"/>
            <a:chOff x="481965" y="2580229"/>
            <a:chExt cx="23926774" cy="10011494"/>
          </a:xfrm>
        </p:grpSpPr>
        <p:graphicFrame>
          <p:nvGraphicFramePr>
            <p:cNvPr id="9" name="图示 8">
              <a:extLst>
                <a:ext uri="{FF2B5EF4-FFF2-40B4-BE49-F238E27FC236}">
                  <a16:creationId xmlns:a16="http://schemas.microsoft.com/office/drawing/2014/main" id="{6D0851C1-6954-9E4B-A565-BEA17BD8A25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46144139"/>
                </p:ext>
              </p:extLst>
            </p:nvPr>
          </p:nvGraphicFramePr>
          <p:xfrm>
            <a:off x="1048717" y="3606602"/>
            <a:ext cx="16293686" cy="54854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0" name="大事记">
              <a:extLst>
                <a:ext uri="{FF2B5EF4-FFF2-40B4-BE49-F238E27FC236}">
                  <a16:creationId xmlns:a16="http://schemas.microsoft.com/office/drawing/2014/main" id="{26A3B4C8-1954-E947-9805-F13869D1E80E}"/>
                </a:ext>
              </a:extLst>
            </p:cNvPr>
            <p:cNvSpPr txBox="1"/>
            <p:nvPr/>
          </p:nvSpPr>
          <p:spPr>
            <a:xfrm>
              <a:off x="603018" y="10129907"/>
              <a:ext cx="2561897" cy="69598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6881" tIns="26881" rIns="26881" bIns="26881" anchor="ctr">
              <a:spAutoFit/>
            </a:bodyPr>
            <a:lstStyle>
              <a:lvl1pPr algn="l">
                <a:defRPr sz="3000">
                  <a:solidFill>
                    <a:srgbClr val="53585F"/>
                  </a:solidFill>
                  <a:latin typeface="AlibabaPuHuiTi-Medium"/>
                  <a:ea typeface="AlibabaPuHuiTi-Medium"/>
                  <a:cs typeface="AlibabaPuHuiTi-Medium"/>
                  <a:sym typeface="AlibabaPuHuiTi-Medium"/>
                </a:defRPr>
              </a:lvl1pPr>
            </a:lstStyle>
            <a:p>
              <a:pPr algn="ctr" defTabSz="241950">
                <a:defRPr/>
              </a:pP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基于</a:t>
              </a:r>
              <a:r>
                <a:rPr lang="en-GB" altLang="zh-CN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CentOS</a:t>
              </a: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做操作系统发行版</a:t>
              </a:r>
            </a:p>
          </p:txBody>
        </p:sp>
        <p:sp>
          <p:nvSpPr>
            <p:cNvPr id="11" name="线条">
              <a:extLst>
                <a:ext uri="{FF2B5EF4-FFF2-40B4-BE49-F238E27FC236}">
                  <a16:creationId xmlns:a16="http://schemas.microsoft.com/office/drawing/2014/main" id="{64DF5DAA-39B8-E645-958C-C2DD593DC723}"/>
                </a:ext>
              </a:extLst>
            </p:cNvPr>
            <p:cNvSpPr/>
            <p:nvPr/>
          </p:nvSpPr>
          <p:spPr>
            <a:xfrm flipV="1">
              <a:off x="481965" y="11787210"/>
              <a:ext cx="23249440" cy="866"/>
            </a:xfrm>
            <a:prstGeom prst="line">
              <a:avLst/>
            </a:prstGeom>
            <a:solidFill>
              <a:srgbClr val="42A3E8"/>
            </a:solidFill>
            <a:ln w="25400">
              <a:solidFill>
                <a:srgbClr val="D7D8D9"/>
              </a:solidFill>
              <a:miter lim="400000"/>
            </a:ln>
          </p:spPr>
          <p:txBody>
            <a:bodyPr lIns="26881" tIns="26881" rIns="26881" bIns="26881" anchor="ctr"/>
            <a:lstStyle/>
            <a:p>
              <a:pPr defTabSz="24195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476"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</a:endParaRPr>
            </a:p>
          </p:txBody>
        </p:sp>
        <p:sp>
          <p:nvSpPr>
            <p:cNvPr id="12" name="圆形">
              <a:extLst>
                <a:ext uri="{FF2B5EF4-FFF2-40B4-BE49-F238E27FC236}">
                  <a16:creationId xmlns:a16="http://schemas.microsoft.com/office/drawing/2014/main" id="{958F0C8D-64E1-4F43-A7DA-A2CB71AAA353}"/>
                </a:ext>
              </a:extLst>
            </p:cNvPr>
            <p:cNvSpPr/>
            <p:nvPr/>
          </p:nvSpPr>
          <p:spPr>
            <a:xfrm>
              <a:off x="1806736" y="11684118"/>
              <a:ext cx="180242" cy="194918"/>
            </a:xfrm>
            <a:prstGeom prst="ellipse">
              <a:avLst/>
            </a:prstGeom>
            <a:solidFill>
              <a:srgbClr val="9A0100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lIns="26881" tIns="26881" rIns="26881" bIns="26881" anchor="ctr"/>
            <a:lstStyle/>
            <a:p>
              <a:pPr defTabSz="30915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7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  <a:sym typeface="Gill Sans"/>
              </a:endParaRPr>
            </a:p>
          </p:txBody>
        </p:sp>
        <p:sp>
          <p:nvSpPr>
            <p:cNvPr id="13" name="圆形">
              <a:extLst>
                <a:ext uri="{FF2B5EF4-FFF2-40B4-BE49-F238E27FC236}">
                  <a16:creationId xmlns:a16="http://schemas.microsoft.com/office/drawing/2014/main" id="{DB42DFAB-864E-8C43-82C9-619E5DA49262}"/>
                </a:ext>
              </a:extLst>
            </p:cNvPr>
            <p:cNvSpPr/>
            <p:nvPr/>
          </p:nvSpPr>
          <p:spPr>
            <a:xfrm>
              <a:off x="12585490" y="11692486"/>
              <a:ext cx="180242" cy="194918"/>
            </a:xfrm>
            <a:prstGeom prst="ellipse">
              <a:avLst/>
            </a:prstGeom>
            <a:solidFill>
              <a:srgbClr val="9A0100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lIns="26881" tIns="26881" rIns="26881" bIns="26881" anchor="ctr"/>
            <a:lstStyle/>
            <a:p>
              <a:pPr defTabSz="30915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7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  <a:sym typeface="Gill Sans"/>
              </a:endParaRPr>
            </a:p>
          </p:txBody>
        </p:sp>
        <p:sp>
          <p:nvSpPr>
            <p:cNvPr id="14" name="圆形">
              <a:extLst>
                <a:ext uri="{FF2B5EF4-FFF2-40B4-BE49-F238E27FC236}">
                  <a16:creationId xmlns:a16="http://schemas.microsoft.com/office/drawing/2014/main" id="{C6281510-24BF-C74F-BF3C-BBB0E0E652E8}"/>
                </a:ext>
              </a:extLst>
            </p:cNvPr>
            <p:cNvSpPr/>
            <p:nvPr/>
          </p:nvSpPr>
          <p:spPr>
            <a:xfrm>
              <a:off x="14926315" y="11687834"/>
              <a:ext cx="180242" cy="194918"/>
            </a:xfrm>
            <a:prstGeom prst="ellipse">
              <a:avLst/>
            </a:prstGeom>
            <a:solidFill>
              <a:srgbClr val="9A0100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lIns="26881" tIns="26881" rIns="26881" bIns="26881" anchor="ctr"/>
            <a:lstStyle/>
            <a:p>
              <a:pPr defTabSz="30915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7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  <a:sym typeface="Gill Sans"/>
              </a:endParaRPr>
            </a:p>
          </p:txBody>
        </p:sp>
        <p:sp>
          <p:nvSpPr>
            <p:cNvPr id="15" name="2009">
              <a:extLst>
                <a:ext uri="{FF2B5EF4-FFF2-40B4-BE49-F238E27FC236}">
                  <a16:creationId xmlns:a16="http://schemas.microsoft.com/office/drawing/2014/main" id="{ACE53214-7CFB-4245-819A-BB9EEE5F7491}"/>
                </a:ext>
              </a:extLst>
            </p:cNvPr>
            <p:cNvSpPr txBox="1"/>
            <p:nvPr/>
          </p:nvSpPr>
          <p:spPr>
            <a:xfrm>
              <a:off x="1246799" y="11976042"/>
              <a:ext cx="1300112" cy="61568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6881" tIns="26881" rIns="26881" bIns="26881" anchor="ctr">
              <a:spAutoFit/>
            </a:bodyPr>
            <a:lstStyle>
              <a:lvl1pPr algn="l">
                <a:defRPr sz="4000">
                  <a:solidFill>
                    <a:srgbClr val="ED6D2D"/>
                  </a:solidFill>
                  <a:latin typeface="Alibaba Sans Heavy"/>
                  <a:ea typeface="Alibaba Sans Heavy"/>
                  <a:cs typeface="Alibaba Sans Heavy"/>
                  <a:sym typeface="Alibaba Sans Heavy"/>
                </a:defRPr>
              </a:lvl1pPr>
            </a:lstStyle>
            <a:p>
              <a:pPr algn="ctr" defTabSz="241950">
                <a:defRPr/>
              </a:pPr>
              <a:r>
                <a:rPr sz="1270" dirty="0">
                  <a:solidFill>
                    <a:srgbClr val="9A01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R" charset="-122"/>
                </a:rPr>
                <a:t>20</a:t>
              </a:r>
              <a:r>
                <a:rPr lang="en-US" altLang="zh-CN" sz="1270" dirty="0">
                  <a:solidFill>
                    <a:srgbClr val="9A01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R" charset="-122"/>
                </a:rPr>
                <a:t>10</a:t>
              </a:r>
              <a:endParaRPr sz="1270" dirty="0">
                <a:solidFill>
                  <a:srgbClr val="9A0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</a:endParaRPr>
            </a:p>
          </p:txBody>
        </p:sp>
        <p:sp>
          <p:nvSpPr>
            <p:cNvPr id="16" name="2011">
              <a:extLst>
                <a:ext uri="{FF2B5EF4-FFF2-40B4-BE49-F238E27FC236}">
                  <a16:creationId xmlns:a16="http://schemas.microsoft.com/office/drawing/2014/main" id="{907CDEEE-70A7-FE4E-A76B-669A7BFEA5F0}"/>
                </a:ext>
              </a:extLst>
            </p:cNvPr>
            <p:cNvSpPr txBox="1"/>
            <p:nvPr/>
          </p:nvSpPr>
          <p:spPr>
            <a:xfrm>
              <a:off x="11325732" y="11943459"/>
              <a:ext cx="2811744" cy="61568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6881" tIns="26881" rIns="26881" bIns="26881" anchor="ctr">
              <a:spAutoFit/>
            </a:bodyPr>
            <a:lstStyle>
              <a:lvl1pPr algn="l">
                <a:defRPr sz="4000">
                  <a:solidFill>
                    <a:srgbClr val="ED6D2D"/>
                  </a:solidFill>
                  <a:latin typeface="Alibaba Sans Heavy"/>
                  <a:ea typeface="Alibaba Sans Heavy"/>
                  <a:cs typeface="Alibaba Sans Heavy"/>
                  <a:sym typeface="Alibaba Sans Heavy"/>
                </a:defRPr>
              </a:lvl1pPr>
            </a:lstStyle>
            <a:p>
              <a:pPr algn="ctr" defTabSz="241950">
                <a:defRPr/>
              </a:pPr>
              <a:r>
                <a:rPr sz="1270" dirty="0">
                  <a:solidFill>
                    <a:srgbClr val="9A01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R" charset="-122"/>
                </a:rPr>
                <a:t>201</a:t>
              </a:r>
              <a:r>
                <a:rPr lang="en-US" altLang="zh-CN" sz="1270" dirty="0">
                  <a:solidFill>
                    <a:srgbClr val="9A01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R" charset="-122"/>
                </a:rPr>
                <a:t>9.3</a:t>
              </a:r>
              <a:endParaRPr sz="1270" dirty="0">
                <a:solidFill>
                  <a:srgbClr val="9A0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</a:endParaRPr>
            </a:p>
          </p:txBody>
        </p:sp>
        <p:sp>
          <p:nvSpPr>
            <p:cNvPr id="17" name="2012">
              <a:extLst>
                <a:ext uri="{FF2B5EF4-FFF2-40B4-BE49-F238E27FC236}">
                  <a16:creationId xmlns:a16="http://schemas.microsoft.com/office/drawing/2014/main" id="{B6C3D6FD-B206-2241-8645-50A27694A458}"/>
                </a:ext>
              </a:extLst>
            </p:cNvPr>
            <p:cNvSpPr txBox="1"/>
            <p:nvPr/>
          </p:nvSpPr>
          <p:spPr>
            <a:xfrm>
              <a:off x="13957785" y="11965041"/>
              <a:ext cx="2811744" cy="61568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6881" tIns="26881" rIns="26881" bIns="26881" anchor="ctr">
              <a:spAutoFit/>
            </a:bodyPr>
            <a:lstStyle>
              <a:lvl1pPr algn="l">
                <a:defRPr sz="4000">
                  <a:solidFill>
                    <a:srgbClr val="ED6D2D"/>
                  </a:solidFill>
                  <a:latin typeface="Alibaba Sans Heavy"/>
                  <a:ea typeface="Alibaba Sans Heavy"/>
                  <a:cs typeface="Alibaba Sans Heavy"/>
                  <a:sym typeface="Alibaba Sans Heavy"/>
                </a:defRPr>
              </a:lvl1pPr>
            </a:lstStyle>
            <a:p>
              <a:pPr defTabSz="241950">
                <a:defRPr/>
              </a:pPr>
              <a:r>
                <a:rPr sz="1270" dirty="0">
                  <a:solidFill>
                    <a:srgbClr val="9A01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R" charset="-122"/>
                </a:rPr>
                <a:t>20</a:t>
              </a:r>
              <a:r>
                <a:rPr lang="en-US" altLang="zh-CN" sz="1270" dirty="0">
                  <a:solidFill>
                    <a:srgbClr val="9A01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R" charset="-122"/>
                </a:rPr>
                <a:t>20.9</a:t>
              </a:r>
              <a:endParaRPr sz="1270" dirty="0">
                <a:solidFill>
                  <a:srgbClr val="9A0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</a:endParaRPr>
            </a:p>
          </p:txBody>
        </p:sp>
        <p:sp>
          <p:nvSpPr>
            <p:cNvPr id="18" name="矩形">
              <a:extLst>
                <a:ext uri="{FF2B5EF4-FFF2-40B4-BE49-F238E27FC236}">
                  <a16:creationId xmlns:a16="http://schemas.microsoft.com/office/drawing/2014/main" id="{CB1FEDE9-CA2B-3C4A-AF4C-0E68835BEF60}"/>
                </a:ext>
              </a:extLst>
            </p:cNvPr>
            <p:cNvSpPr/>
            <p:nvPr/>
          </p:nvSpPr>
          <p:spPr>
            <a:xfrm>
              <a:off x="1806736" y="11021533"/>
              <a:ext cx="180242" cy="565128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26881" tIns="26881" rIns="26881" bIns="26881" anchor="ctr"/>
            <a:lstStyle/>
            <a:p>
              <a:pPr defTabSz="30915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7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  <a:sym typeface="Gill Sans"/>
              </a:endParaRPr>
            </a:p>
          </p:txBody>
        </p:sp>
        <p:sp>
          <p:nvSpPr>
            <p:cNvPr id="19" name="矩形">
              <a:extLst>
                <a:ext uri="{FF2B5EF4-FFF2-40B4-BE49-F238E27FC236}">
                  <a16:creationId xmlns:a16="http://schemas.microsoft.com/office/drawing/2014/main" id="{6573E02F-0FE2-3446-B6D3-A2E6C1DF5A99}"/>
                </a:ext>
              </a:extLst>
            </p:cNvPr>
            <p:cNvSpPr/>
            <p:nvPr/>
          </p:nvSpPr>
          <p:spPr>
            <a:xfrm>
              <a:off x="12585490" y="11058863"/>
              <a:ext cx="180242" cy="565128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26881" tIns="26881" rIns="26881" bIns="26881" anchor="ctr"/>
            <a:lstStyle/>
            <a:p>
              <a:pPr defTabSz="30915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7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  <a:sym typeface="Gill Sans"/>
              </a:endParaRPr>
            </a:p>
          </p:txBody>
        </p:sp>
        <p:sp>
          <p:nvSpPr>
            <p:cNvPr id="20" name="矩形">
              <a:extLst>
                <a:ext uri="{FF2B5EF4-FFF2-40B4-BE49-F238E27FC236}">
                  <a16:creationId xmlns:a16="http://schemas.microsoft.com/office/drawing/2014/main" id="{3C5527D2-4EEC-534F-9EB6-F895C986176A}"/>
                </a:ext>
              </a:extLst>
            </p:cNvPr>
            <p:cNvSpPr/>
            <p:nvPr/>
          </p:nvSpPr>
          <p:spPr>
            <a:xfrm>
              <a:off x="14926316" y="11025247"/>
              <a:ext cx="180240" cy="565128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26881" tIns="26881" rIns="26881" bIns="26881" anchor="ctr"/>
            <a:lstStyle/>
            <a:p>
              <a:pPr defTabSz="30915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7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  <a:sym typeface="Gill Sans"/>
              </a:endParaRPr>
            </a:p>
          </p:txBody>
        </p:sp>
        <p:sp>
          <p:nvSpPr>
            <p:cNvPr id="21" name="大事记">
              <a:extLst>
                <a:ext uri="{FF2B5EF4-FFF2-40B4-BE49-F238E27FC236}">
                  <a16:creationId xmlns:a16="http://schemas.microsoft.com/office/drawing/2014/main" id="{17794269-F17D-CB47-80B6-D26A2258CD9A}"/>
                </a:ext>
              </a:extLst>
            </p:cNvPr>
            <p:cNvSpPr txBox="1"/>
            <p:nvPr/>
          </p:nvSpPr>
          <p:spPr>
            <a:xfrm>
              <a:off x="13237787" y="10126887"/>
              <a:ext cx="3557294" cy="69598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6881" tIns="26881" rIns="26881" bIns="26881" anchor="ctr">
              <a:spAutoFit/>
            </a:bodyPr>
            <a:lstStyle>
              <a:lvl1pPr algn="l">
                <a:defRPr sz="3000">
                  <a:solidFill>
                    <a:srgbClr val="53585F"/>
                  </a:solidFill>
                  <a:latin typeface="AlibabaPuHuiTi-Medium"/>
                  <a:ea typeface="AlibabaPuHuiTi-Medium"/>
                  <a:cs typeface="AlibabaPuHuiTi-Medium"/>
                  <a:sym typeface="AlibabaPuHuiTi-Medium"/>
                </a:defRPr>
              </a:lvl1pPr>
            </a:lstStyle>
            <a:p>
              <a:pPr algn="ctr" defTabSz="241950">
                <a:defRPr/>
              </a:pP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龙蜥社区</a:t>
              </a:r>
              <a:endParaRPr lang="en-US" altLang="zh-CN" sz="741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endParaRPr>
            </a:p>
            <a:p>
              <a:pPr algn="ctr" defTabSz="241950">
                <a:defRPr/>
              </a:pP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正式成立</a:t>
              </a:r>
              <a:endParaRPr lang="en-US" altLang="zh-CN" sz="741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endParaRPr>
            </a:p>
          </p:txBody>
        </p:sp>
        <p:sp>
          <p:nvSpPr>
            <p:cNvPr id="22" name="大事记">
              <a:extLst>
                <a:ext uri="{FF2B5EF4-FFF2-40B4-BE49-F238E27FC236}">
                  <a16:creationId xmlns:a16="http://schemas.microsoft.com/office/drawing/2014/main" id="{392BC8C3-6898-724B-AE12-EF9FE1FC5871}"/>
                </a:ext>
              </a:extLst>
            </p:cNvPr>
            <p:cNvSpPr txBox="1"/>
            <p:nvPr/>
          </p:nvSpPr>
          <p:spPr>
            <a:xfrm>
              <a:off x="10605731" y="10131542"/>
              <a:ext cx="4003833" cy="69598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6881" tIns="26881" rIns="26881" bIns="26881" anchor="ctr">
              <a:spAutoFit/>
            </a:bodyPr>
            <a:lstStyle>
              <a:lvl1pPr algn="l">
                <a:defRPr sz="3000">
                  <a:solidFill>
                    <a:srgbClr val="53585F"/>
                  </a:solidFill>
                  <a:latin typeface="AlibabaPuHuiTi-Medium"/>
                  <a:ea typeface="AlibabaPuHuiTi-Medium"/>
                  <a:cs typeface="AlibabaPuHuiTi-Medium"/>
                  <a:sym typeface="AlibabaPuHuiTi-Medium"/>
                </a:defRPr>
              </a:lvl1pPr>
            </a:lstStyle>
            <a:p>
              <a:pPr algn="ctr" defTabSz="241950">
                <a:defRPr/>
              </a:pP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新一代阿里云</a:t>
              </a:r>
              <a:r>
                <a:rPr lang="en-GB" altLang="zh-CN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Linux</a:t>
              </a:r>
              <a:endParaRPr lang="zh-CN" altLang="en-US" sz="741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endParaRPr>
            </a:p>
            <a:p>
              <a:pPr algn="ctr" defTabSz="241950">
                <a:defRPr/>
              </a:pPr>
              <a:r>
                <a:rPr lang="en-GB" altLang="zh-CN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Alibaba Cloud Linux 2</a:t>
              </a:r>
              <a:endParaRPr lang="en-GB" sz="741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endParaRPr>
            </a:p>
          </p:txBody>
        </p:sp>
        <p:sp>
          <p:nvSpPr>
            <p:cNvPr id="23" name="圆形">
              <a:extLst>
                <a:ext uri="{FF2B5EF4-FFF2-40B4-BE49-F238E27FC236}">
                  <a16:creationId xmlns:a16="http://schemas.microsoft.com/office/drawing/2014/main" id="{CD3E7E6B-48BF-E540-8ADC-D41049B8213F}"/>
                </a:ext>
              </a:extLst>
            </p:cNvPr>
            <p:cNvSpPr/>
            <p:nvPr/>
          </p:nvSpPr>
          <p:spPr>
            <a:xfrm>
              <a:off x="9240300" y="11678678"/>
              <a:ext cx="180242" cy="194918"/>
            </a:xfrm>
            <a:prstGeom prst="ellipse">
              <a:avLst/>
            </a:prstGeom>
            <a:solidFill>
              <a:srgbClr val="9A0100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lIns="26881" tIns="26881" rIns="26881" bIns="26881" anchor="ctr"/>
            <a:lstStyle/>
            <a:p>
              <a:pPr defTabSz="30915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7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  <a:sym typeface="Gill Sans"/>
              </a:endParaRPr>
            </a:p>
          </p:txBody>
        </p:sp>
        <p:sp>
          <p:nvSpPr>
            <p:cNvPr id="24" name="矩形">
              <a:extLst>
                <a:ext uri="{FF2B5EF4-FFF2-40B4-BE49-F238E27FC236}">
                  <a16:creationId xmlns:a16="http://schemas.microsoft.com/office/drawing/2014/main" id="{BEFCB4BB-E71B-6D45-B891-81F79C1D39E4}"/>
                </a:ext>
              </a:extLst>
            </p:cNvPr>
            <p:cNvSpPr/>
            <p:nvPr/>
          </p:nvSpPr>
          <p:spPr>
            <a:xfrm>
              <a:off x="9240301" y="11016093"/>
              <a:ext cx="180240" cy="565128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26881" tIns="26881" rIns="26881" bIns="26881" anchor="ctr"/>
            <a:lstStyle/>
            <a:p>
              <a:pPr defTabSz="30915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7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  <a:sym typeface="Gill Sans"/>
              </a:endParaRPr>
            </a:p>
          </p:txBody>
        </p:sp>
        <p:sp>
          <p:nvSpPr>
            <p:cNvPr id="25" name="大事记">
              <a:extLst>
                <a:ext uri="{FF2B5EF4-FFF2-40B4-BE49-F238E27FC236}">
                  <a16:creationId xmlns:a16="http://schemas.microsoft.com/office/drawing/2014/main" id="{6A1F676E-0357-A14D-B6CA-E2EB0CB7EBB1}"/>
                </a:ext>
              </a:extLst>
            </p:cNvPr>
            <p:cNvSpPr txBox="1"/>
            <p:nvPr/>
          </p:nvSpPr>
          <p:spPr>
            <a:xfrm>
              <a:off x="7471836" y="10102952"/>
              <a:ext cx="3656784" cy="69598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6881" tIns="26881" rIns="26881" bIns="26881" anchor="ctr">
              <a:spAutoFit/>
            </a:bodyPr>
            <a:lstStyle>
              <a:lvl1pPr algn="l">
                <a:defRPr sz="3000">
                  <a:solidFill>
                    <a:srgbClr val="53585F"/>
                  </a:solidFill>
                  <a:latin typeface="AlibabaPuHuiTi-Medium"/>
                  <a:ea typeface="AlibabaPuHuiTi-Medium"/>
                  <a:cs typeface="AlibabaPuHuiTi-Medium"/>
                  <a:sym typeface="AlibabaPuHuiTi-Medium"/>
                </a:defRPr>
              </a:lvl1pPr>
            </a:lstStyle>
            <a:p>
              <a:pPr algn="ctr" defTabSz="241950">
                <a:defRPr/>
              </a:pP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第一代阿里云</a:t>
              </a:r>
              <a:r>
                <a:rPr lang="en-US" altLang="zh-CN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Linux</a:t>
              </a:r>
            </a:p>
            <a:p>
              <a:pPr algn="ctr" defTabSz="241950">
                <a:defRPr/>
              </a:pPr>
              <a:r>
                <a:rPr lang="en-US" altLang="zh-CN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Alibaba</a:t>
              </a: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 </a:t>
              </a:r>
              <a:r>
                <a:rPr lang="en-US" altLang="zh-CN" sz="741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Cloud</a:t>
              </a:r>
              <a:r>
                <a:rPr lang="zh-CN" altLang="en-US" sz="741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 </a:t>
              </a:r>
              <a:r>
                <a:rPr lang="en-US" altLang="zh-CN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Linux</a:t>
              </a:r>
            </a:p>
          </p:txBody>
        </p:sp>
        <p:sp>
          <p:nvSpPr>
            <p:cNvPr id="26" name="2011">
              <a:extLst>
                <a:ext uri="{FF2B5EF4-FFF2-40B4-BE49-F238E27FC236}">
                  <a16:creationId xmlns:a16="http://schemas.microsoft.com/office/drawing/2014/main" id="{B1000A12-CABD-0341-9A05-C7E1F10EA2FE}"/>
                </a:ext>
              </a:extLst>
            </p:cNvPr>
            <p:cNvSpPr txBox="1"/>
            <p:nvPr/>
          </p:nvSpPr>
          <p:spPr>
            <a:xfrm>
              <a:off x="8469945" y="11940806"/>
              <a:ext cx="1873503" cy="61568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6881" tIns="26881" rIns="26881" bIns="26881" anchor="ctr">
              <a:spAutoFit/>
            </a:bodyPr>
            <a:lstStyle>
              <a:lvl1pPr algn="l">
                <a:defRPr sz="4000">
                  <a:solidFill>
                    <a:srgbClr val="ED6D2D"/>
                  </a:solidFill>
                  <a:latin typeface="Alibaba Sans Heavy"/>
                  <a:ea typeface="Alibaba Sans Heavy"/>
                  <a:cs typeface="Alibaba Sans Heavy"/>
                  <a:sym typeface="Alibaba Sans Heavy"/>
                </a:defRPr>
              </a:lvl1pPr>
            </a:lstStyle>
            <a:p>
              <a:pPr defTabSz="241950">
                <a:defRPr/>
              </a:pPr>
              <a:r>
                <a:rPr sz="1270" dirty="0">
                  <a:solidFill>
                    <a:srgbClr val="9A01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R" charset="-122"/>
                </a:rPr>
                <a:t>201</a:t>
              </a:r>
              <a:r>
                <a:rPr lang="en-US" altLang="zh-CN" sz="1270" dirty="0">
                  <a:solidFill>
                    <a:srgbClr val="9A01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R" charset="-122"/>
                </a:rPr>
                <a:t>7.1</a:t>
              </a:r>
              <a:endParaRPr sz="1270" dirty="0">
                <a:solidFill>
                  <a:srgbClr val="9A0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</a:endParaRPr>
            </a:p>
          </p:txBody>
        </p:sp>
        <p:sp>
          <p:nvSpPr>
            <p:cNvPr id="27" name="圆形">
              <a:extLst>
                <a:ext uri="{FF2B5EF4-FFF2-40B4-BE49-F238E27FC236}">
                  <a16:creationId xmlns:a16="http://schemas.microsoft.com/office/drawing/2014/main" id="{47089A35-08FF-1447-95CD-6FFDB7F007B5}"/>
                </a:ext>
              </a:extLst>
            </p:cNvPr>
            <p:cNvSpPr/>
            <p:nvPr/>
          </p:nvSpPr>
          <p:spPr>
            <a:xfrm>
              <a:off x="6837186" y="11678678"/>
              <a:ext cx="180242" cy="194918"/>
            </a:xfrm>
            <a:prstGeom prst="ellipse">
              <a:avLst/>
            </a:prstGeom>
            <a:solidFill>
              <a:srgbClr val="9A0100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lIns="26881" tIns="26881" rIns="26881" bIns="26881" anchor="ctr"/>
            <a:lstStyle/>
            <a:p>
              <a:pPr defTabSz="30915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7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  <a:sym typeface="Gill Sans"/>
              </a:endParaRPr>
            </a:p>
          </p:txBody>
        </p:sp>
        <p:sp>
          <p:nvSpPr>
            <p:cNvPr id="28" name="2010">
              <a:extLst>
                <a:ext uri="{FF2B5EF4-FFF2-40B4-BE49-F238E27FC236}">
                  <a16:creationId xmlns:a16="http://schemas.microsoft.com/office/drawing/2014/main" id="{4C9A5511-7C17-7347-817D-8223611575F3}"/>
                </a:ext>
              </a:extLst>
            </p:cNvPr>
            <p:cNvSpPr txBox="1"/>
            <p:nvPr/>
          </p:nvSpPr>
          <p:spPr>
            <a:xfrm>
              <a:off x="6322458" y="11955586"/>
              <a:ext cx="1300112" cy="61568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6881" tIns="26881" rIns="26881" bIns="26881" anchor="ctr">
              <a:spAutoFit/>
            </a:bodyPr>
            <a:lstStyle>
              <a:lvl1pPr algn="l">
                <a:defRPr sz="4000">
                  <a:solidFill>
                    <a:srgbClr val="ED6D2D"/>
                  </a:solidFill>
                  <a:latin typeface="Alibaba Sans Heavy"/>
                  <a:ea typeface="Alibaba Sans Heavy"/>
                  <a:cs typeface="Alibaba Sans Heavy"/>
                  <a:sym typeface="Alibaba Sans Heavy"/>
                </a:defRPr>
              </a:lvl1pPr>
            </a:lstStyle>
            <a:p>
              <a:pPr defTabSz="241950">
                <a:defRPr/>
              </a:pPr>
              <a:r>
                <a:rPr sz="1270" dirty="0">
                  <a:solidFill>
                    <a:srgbClr val="9A01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R" charset="-122"/>
                </a:rPr>
                <a:t>201</a:t>
              </a:r>
              <a:r>
                <a:rPr lang="en-US" altLang="zh-CN" sz="1270" dirty="0">
                  <a:solidFill>
                    <a:srgbClr val="9A01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R" charset="-122"/>
                </a:rPr>
                <a:t>7</a:t>
              </a:r>
              <a:endParaRPr sz="1270" dirty="0">
                <a:solidFill>
                  <a:srgbClr val="9A0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</a:endParaRPr>
            </a:p>
          </p:txBody>
        </p:sp>
        <p:sp>
          <p:nvSpPr>
            <p:cNvPr id="29" name="矩形">
              <a:extLst>
                <a:ext uri="{FF2B5EF4-FFF2-40B4-BE49-F238E27FC236}">
                  <a16:creationId xmlns:a16="http://schemas.microsoft.com/office/drawing/2014/main" id="{42E6DDD9-5D3F-8A44-BBE5-D8098D362EAB}"/>
                </a:ext>
              </a:extLst>
            </p:cNvPr>
            <p:cNvSpPr/>
            <p:nvPr/>
          </p:nvSpPr>
          <p:spPr>
            <a:xfrm>
              <a:off x="6837187" y="11016093"/>
              <a:ext cx="180240" cy="565128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26881" tIns="26881" rIns="26881" bIns="26881" anchor="ctr"/>
            <a:lstStyle/>
            <a:p>
              <a:pPr defTabSz="30915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7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  <a:sym typeface="Gill Sans"/>
              </a:endParaRPr>
            </a:p>
          </p:txBody>
        </p:sp>
        <p:sp>
          <p:nvSpPr>
            <p:cNvPr id="30" name="大事记">
              <a:extLst>
                <a:ext uri="{FF2B5EF4-FFF2-40B4-BE49-F238E27FC236}">
                  <a16:creationId xmlns:a16="http://schemas.microsoft.com/office/drawing/2014/main" id="{237A0379-3086-A847-8980-91CEB4111B1B}"/>
                </a:ext>
              </a:extLst>
            </p:cNvPr>
            <p:cNvSpPr txBox="1"/>
            <p:nvPr/>
          </p:nvSpPr>
          <p:spPr>
            <a:xfrm>
              <a:off x="6185133" y="10102950"/>
              <a:ext cx="1480979" cy="69598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6881" tIns="26881" rIns="26881" bIns="26881" anchor="ctr">
              <a:spAutoFit/>
            </a:bodyPr>
            <a:lstStyle>
              <a:lvl1pPr algn="l">
                <a:defRPr sz="3000">
                  <a:solidFill>
                    <a:srgbClr val="53585F"/>
                  </a:solidFill>
                  <a:latin typeface="AlibabaPuHuiTi-Medium"/>
                  <a:ea typeface="AlibabaPuHuiTi-Medium"/>
                  <a:cs typeface="AlibabaPuHuiTi-Medium"/>
                  <a:sym typeface="AlibabaPuHuiTi-Medium"/>
                </a:defRPr>
              </a:lvl1pPr>
            </a:lstStyle>
            <a:p>
              <a:pPr algn="ctr" defTabSz="241950">
                <a:defRPr/>
              </a:pP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自主选择内核版本</a:t>
              </a:r>
              <a:endParaRPr sz="741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endParaRPr>
            </a:p>
          </p:txBody>
        </p:sp>
        <p:sp>
          <p:nvSpPr>
            <p:cNvPr id="31" name="圆形">
              <a:extLst>
                <a:ext uri="{FF2B5EF4-FFF2-40B4-BE49-F238E27FC236}">
                  <a16:creationId xmlns:a16="http://schemas.microsoft.com/office/drawing/2014/main" id="{70A67072-9F14-D346-974E-B71FAE824662}"/>
                </a:ext>
              </a:extLst>
            </p:cNvPr>
            <p:cNvSpPr/>
            <p:nvPr/>
          </p:nvSpPr>
          <p:spPr>
            <a:xfrm>
              <a:off x="4421934" y="11687834"/>
              <a:ext cx="180242" cy="194918"/>
            </a:xfrm>
            <a:prstGeom prst="ellipse">
              <a:avLst/>
            </a:prstGeom>
            <a:solidFill>
              <a:srgbClr val="9A0100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lIns="26881" tIns="26881" rIns="26881" bIns="26881" anchor="ctr"/>
            <a:lstStyle/>
            <a:p>
              <a:pPr defTabSz="30915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7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  <a:sym typeface="Gill Sans"/>
              </a:endParaRPr>
            </a:p>
          </p:txBody>
        </p:sp>
        <p:sp>
          <p:nvSpPr>
            <p:cNvPr id="32" name="2010">
              <a:extLst>
                <a:ext uri="{FF2B5EF4-FFF2-40B4-BE49-F238E27FC236}">
                  <a16:creationId xmlns:a16="http://schemas.microsoft.com/office/drawing/2014/main" id="{A2940726-EE93-E040-895C-63AE7BF4AEDB}"/>
                </a:ext>
              </a:extLst>
            </p:cNvPr>
            <p:cNvSpPr txBox="1"/>
            <p:nvPr/>
          </p:nvSpPr>
          <p:spPr>
            <a:xfrm>
              <a:off x="3907205" y="11964741"/>
              <a:ext cx="1300112" cy="61568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6881" tIns="26881" rIns="26881" bIns="26881" anchor="ctr">
              <a:spAutoFit/>
            </a:bodyPr>
            <a:lstStyle>
              <a:lvl1pPr algn="l">
                <a:defRPr sz="4000">
                  <a:solidFill>
                    <a:srgbClr val="ED6D2D"/>
                  </a:solidFill>
                  <a:latin typeface="Alibaba Sans Heavy"/>
                  <a:ea typeface="Alibaba Sans Heavy"/>
                  <a:cs typeface="Alibaba Sans Heavy"/>
                  <a:sym typeface="Alibaba Sans Heavy"/>
                </a:defRPr>
              </a:lvl1pPr>
            </a:lstStyle>
            <a:p>
              <a:pPr defTabSz="241950">
                <a:defRPr/>
              </a:pPr>
              <a:r>
                <a:rPr sz="1270" dirty="0">
                  <a:solidFill>
                    <a:srgbClr val="9A01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R" charset="-122"/>
                </a:rPr>
                <a:t>201</a:t>
              </a:r>
              <a:r>
                <a:rPr lang="en-US" altLang="zh-CN" sz="1270" dirty="0">
                  <a:solidFill>
                    <a:srgbClr val="9A01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R" charset="-122"/>
                </a:rPr>
                <a:t>4</a:t>
              </a:r>
              <a:endParaRPr sz="1270" dirty="0">
                <a:solidFill>
                  <a:srgbClr val="9A0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</a:endParaRPr>
            </a:p>
          </p:txBody>
        </p:sp>
        <p:sp>
          <p:nvSpPr>
            <p:cNvPr id="33" name="矩形">
              <a:extLst>
                <a:ext uri="{FF2B5EF4-FFF2-40B4-BE49-F238E27FC236}">
                  <a16:creationId xmlns:a16="http://schemas.microsoft.com/office/drawing/2014/main" id="{4C69E797-D37F-A142-9F64-B7F1F0666837}"/>
                </a:ext>
              </a:extLst>
            </p:cNvPr>
            <p:cNvSpPr/>
            <p:nvPr/>
          </p:nvSpPr>
          <p:spPr>
            <a:xfrm>
              <a:off x="4421933" y="11025247"/>
              <a:ext cx="180240" cy="565128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26881" tIns="26881" rIns="26881" bIns="26881" anchor="ctr"/>
            <a:lstStyle/>
            <a:p>
              <a:pPr defTabSz="30915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7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  <a:sym typeface="Gill Sans"/>
              </a:endParaRPr>
            </a:p>
          </p:txBody>
        </p:sp>
        <p:sp>
          <p:nvSpPr>
            <p:cNvPr id="34" name="大事记">
              <a:extLst>
                <a:ext uri="{FF2B5EF4-FFF2-40B4-BE49-F238E27FC236}">
                  <a16:creationId xmlns:a16="http://schemas.microsoft.com/office/drawing/2014/main" id="{BCB66200-91D8-4B49-B2CD-2BAA3FF0C1FD}"/>
                </a:ext>
              </a:extLst>
            </p:cNvPr>
            <p:cNvSpPr txBox="1"/>
            <p:nvPr/>
          </p:nvSpPr>
          <p:spPr>
            <a:xfrm>
              <a:off x="3592875" y="10112111"/>
              <a:ext cx="1838356" cy="69598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6881" tIns="26881" rIns="26881" bIns="26881" anchor="ctr">
              <a:spAutoFit/>
            </a:bodyPr>
            <a:lstStyle>
              <a:lvl1pPr algn="l">
                <a:defRPr sz="3000">
                  <a:solidFill>
                    <a:srgbClr val="53585F"/>
                  </a:solidFill>
                  <a:latin typeface="AlibabaPuHuiTi-Medium"/>
                  <a:ea typeface="AlibabaPuHuiTi-Medium"/>
                  <a:cs typeface="AlibabaPuHuiTi-Medium"/>
                  <a:sym typeface="AlibabaPuHuiTi-Medium"/>
                </a:defRPr>
              </a:lvl1pPr>
            </a:lstStyle>
            <a:p>
              <a:pPr algn="ctr" defTabSz="241950">
                <a:defRPr/>
              </a:pP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自主构建发行版组件</a:t>
              </a:r>
              <a:endParaRPr sz="741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endParaRPr>
            </a:p>
          </p:txBody>
        </p:sp>
        <p:sp>
          <p:nvSpPr>
            <p:cNvPr id="35" name="圆形">
              <a:extLst>
                <a:ext uri="{FF2B5EF4-FFF2-40B4-BE49-F238E27FC236}">
                  <a16:creationId xmlns:a16="http://schemas.microsoft.com/office/drawing/2014/main" id="{1499927D-0ABF-A541-8C66-523277E32CC7}"/>
                </a:ext>
              </a:extLst>
            </p:cNvPr>
            <p:cNvSpPr/>
            <p:nvPr/>
          </p:nvSpPr>
          <p:spPr>
            <a:xfrm>
              <a:off x="17352037" y="11687834"/>
              <a:ext cx="180242" cy="194918"/>
            </a:xfrm>
            <a:prstGeom prst="ellipse">
              <a:avLst/>
            </a:prstGeom>
            <a:solidFill>
              <a:srgbClr val="9A0100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lIns="26881" tIns="26881" rIns="26881" bIns="26881" anchor="ctr"/>
            <a:lstStyle/>
            <a:p>
              <a:pPr defTabSz="30915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7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  <a:sym typeface="Gill Sans"/>
              </a:endParaRPr>
            </a:p>
          </p:txBody>
        </p:sp>
        <p:sp>
          <p:nvSpPr>
            <p:cNvPr id="36" name="2012">
              <a:extLst>
                <a:ext uri="{FF2B5EF4-FFF2-40B4-BE49-F238E27FC236}">
                  <a16:creationId xmlns:a16="http://schemas.microsoft.com/office/drawing/2014/main" id="{6D54D4AE-800A-5A44-8C77-6D2AE1AF7B73}"/>
                </a:ext>
              </a:extLst>
            </p:cNvPr>
            <p:cNvSpPr txBox="1"/>
            <p:nvPr/>
          </p:nvSpPr>
          <p:spPr>
            <a:xfrm>
              <a:off x="16294445" y="11964743"/>
              <a:ext cx="2384292" cy="61568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6881" tIns="26881" rIns="26881" bIns="26881" anchor="ctr">
              <a:spAutoFit/>
            </a:bodyPr>
            <a:lstStyle>
              <a:lvl1pPr algn="l">
                <a:defRPr sz="4000">
                  <a:solidFill>
                    <a:srgbClr val="ED6D2D"/>
                  </a:solidFill>
                  <a:latin typeface="Alibaba Sans Heavy"/>
                  <a:ea typeface="Alibaba Sans Heavy"/>
                  <a:cs typeface="Alibaba Sans Heavy"/>
                  <a:sym typeface="Alibaba Sans Heavy"/>
                </a:defRPr>
              </a:lvl1pPr>
            </a:lstStyle>
            <a:p>
              <a:pPr algn="ctr" defTabSz="241950">
                <a:defRPr/>
              </a:pPr>
              <a:r>
                <a:rPr sz="1270" dirty="0">
                  <a:solidFill>
                    <a:srgbClr val="9A01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R" charset="-122"/>
                </a:rPr>
                <a:t>20</a:t>
              </a:r>
              <a:r>
                <a:rPr lang="en-US" altLang="zh-CN" sz="1270" dirty="0">
                  <a:solidFill>
                    <a:srgbClr val="9A01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R" charset="-122"/>
                </a:rPr>
                <a:t>21.5</a:t>
              </a:r>
              <a:endParaRPr sz="1270" dirty="0">
                <a:solidFill>
                  <a:srgbClr val="9A0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</a:endParaRPr>
            </a:p>
          </p:txBody>
        </p:sp>
        <p:sp>
          <p:nvSpPr>
            <p:cNvPr id="37" name="矩形">
              <a:extLst>
                <a:ext uri="{FF2B5EF4-FFF2-40B4-BE49-F238E27FC236}">
                  <a16:creationId xmlns:a16="http://schemas.microsoft.com/office/drawing/2014/main" id="{BD806A5C-8F79-C547-AE54-90212185E46B}"/>
                </a:ext>
              </a:extLst>
            </p:cNvPr>
            <p:cNvSpPr/>
            <p:nvPr/>
          </p:nvSpPr>
          <p:spPr>
            <a:xfrm>
              <a:off x="17352038" y="11025247"/>
              <a:ext cx="180240" cy="565128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26881" tIns="26881" rIns="26881" bIns="26881" anchor="ctr"/>
            <a:lstStyle/>
            <a:p>
              <a:pPr defTabSz="30915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7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  <a:sym typeface="Gill Sans"/>
              </a:endParaRPr>
            </a:p>
          </p:txBody>
        </p:sp>
        <p:sp>
          <p:nvSpPr>
            <p:cNvPr id="38" name="大事记">
              <a:extLst>
                <a:ext uri="{FF2B5EF4-FFF2-40B4-BE49-F238E27FC236}">
                  <a16:creationId xmlns:a16="http://schemas.microsoft.com/office/drawing/2014/main" id="{1CF7FCC3-5D6F-BE47-B717-BB90ADDEB57F}"/>
                </a:ext>
              </a:extLst>
            </p:cNvPr>
            <p:cNvSpPr txBox="1"/>
            <p:nvPr/>
          </p:nvSpPr>
          <p:spPr>
            <a:xfrm>
              <a:off x="15663511" y="10126887"/>
              <a:ext cx="3557294" cy="69598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6881" tIns="26881" rIns="26881" bIns="26881" anchor="ctr">
              <a:spAutoFit/>
            </a:bodyPr>
            <a:lstStyle>
              <a:lvl1pPr algn="l">
                <a:defRPr sz="3000">
                  <a:solidFill>
                    <a:srgbClr val="53585F"/>
                  </a:solidFill>
                  <a:latin typeface="AlibabaPuHuiTi-Medium"/>
                  <a:ea typeface="AlibabaPuHuiTi-Medium"/>
                  <a:cs typeface="AlibabaPuHuiTi-Medium"/>
                  <a:sym typeface="AlibabaPuHuiTi-Medium"/>
                </a:defRPr>
              </a:lvl1pPr>
            </a:lstStyle>
            <a:p>
              <a:pPr algn="ctr" defTabSz="241950">
                <a:defRPr/>
              </a:pPr>
              <a:r>
                <a:rPr lang="en-US" altLang="zh-CN" sz="741" dirty="0" err="1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Alinux</a:t>
              </a: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 </a:t>
              </a:r>
              <a:r>
                <a:rPr lang="en-US" altLang="zh-CN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3</a:t>
              </a: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 </a:t>
              </a:r>
              <a:r>
                <a:rPr lang="en-US" altLang="zh-CN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&amp;</a:t>
              </a: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 龙蜥 </a:t>
              </a:r>
              <a:r>
                <a:rPr lang="en-US" altLang="zh-CN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OS</a:t>
              </a: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 </a:t>
              </a:r>
              <a:r>
                <a:rPr lang="en-US" altLang="zh-CN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8</a:t>
              </a: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 </a:t>
              </a:r>
              <a:endParaRPr lang="en-US" altLang="zh-CN" sz="741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endParaRPr>
            </a:p>
            <a:p>
              <a:pPr algn="ctr" defTabSz="241950">
                <a:defRPr/>
              </a:pP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正式发布</a:t>
              </a:r>
              <a:endParaRPr lang="en-US" altLang="zh-CN" sz="741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7BAFED9-0252-644D-8F8E-967EC58BB451}"/>
                </a:ext>
              </a:extLst>
            </p:cNvPr>
            <p:cNvSpPr txBox="1"/>
            <p:nvPr/>
          </p:nvSpPr>
          <p:spPr>
            <a:xfrm>
              <a:off x="668524" y="2585655"/>
              <a:ext cx="4362613" cy="98672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241950">
                <a:defRPr/>
              </a:pPr>
              <a:r>
                <a:rPr kumimoji="1" lang="zh-CN" altLang="en-US" sz="105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内部业务</a:t>
              </a:r>
              <a:endParaRPr kumimoji="1"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241950">
                <a:defRPr/>
              </a:pPr>
              <a:r>
                <a:rPr kumimoji="1" lang="zh-CN" altLang="en-US" sz="953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难点是业务迁移和定制创新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7DDEEBB4-39CC-FE45-9704-066DF61BE569}"/>
                </a:ext>
              </a:extLst>
            </p:cNvPr>
            <p:cNvSpPr txBox="1"/>
            <p:nvPr/>
          </p:nvSpPr>
          <p:spPr>
            <a:xfrm>
              <a:off x="6627006" y="2580229"/>
              <a:ext cx="4362613" cy="98672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241950">
                <a:defRPr/>
              </a:pPr>
              <a:r>
                <a:rPr kumimoji="1" lang="zh-CN" altLang="en-US" sz="105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外部用户</a:t>
              </a:r>
              <a:endParaRPr kumimoji="1"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241950">
                <a:defRPr/>
              </a:pPr>
              <a:r>
                <a:rPr kumimoji="1" lang="zh-CN" altLang="en-US" sz="953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痛点是迁云适配和用户定制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985EFFB3-710E-E440-9D1D-F7B7FD7C28E2}"/>
                </a:ext>
              </a:extLst>
            </p:cNvPr>
            <p:cNvSpPr txBox="1"/>
            <p:nvPr/>
          </p:nvSpPr>
          <p:spPr>
            <a:xfrm>
              <a:off x="12585490" y="2588968"/>
              <a:ext cx="4362613" cy="98672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241950">
                <a:defRPr/>
              </a:pPr>
              <a:r>
                <a:rPr kumimoji="1" lang="zh-CN" altLang="en-US" sz="105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云上云下产业协同平台</a:t>
              </a:r>
              <a:endParaRPr kumimoji="1"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241950">
                <a:defRPr/>
              </a:pPr>
              <a:r>
                <a:rPr kumimoji="1" lang="zh-CN" altLang="en-US" sz="953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核心是提供兼容和创新的基础</a:t>
              </a:r>
            </a:p>
          </p:txBody>
        </p:sp>
        <p:sp>
          <p:nvSpPr>
            <p:cNvPr id="42" name="圆形">
              <a:extLst>
                <a:ext uri="{FF2B5EF4-FFF2-40B4-BE49-F238E27FC236}">
                  <a16:creationId xmlns:a16="http://schemas.microsoft.com/office/drawing/2014/main" id="{02C3E421-676C-F24F-A715-76AC1CCBDE89}"/>
                </a:ext>
              </a:extLst>
            </p:cNvPr>
            <p:cNvSpPr/>
            <p:nvPr/>
          </p:nvSpPr>
          <p:spPr>
            <a:xfrm>
              <a:off x="20214839" y="11736362"/>
              <a:ext cx="180242" cy="194918"/>
            </a:xfrm>
            <a:prstGeom prst="ellipse">
              <a:avLst/>
            </a:prstGeom>
            <a:solidFill>
              <a:srgbClr val="9A0100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lIns="26881" tIns="26881" rIns="26881" bIns="26881" anchor="ctr"/>
            <a:lstStyle/>
            <a:p>
              <a:pPr defTabSz="30915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7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  <a:sym typeface="Gill Sans"/>
              </a:endParaRPr>
            </a:p>
          </p:txBody>
        </p:sp>
        <p:sp>
          <p:nvSpPr>
            <p:cNvPr id="43" name="矩形">
              <a:extLst>
                <a:ext uri="{FF2B5EF4-FFF2-40B4-BE49-F238E27FC236}">
                  <a16:creationId xmlns:a16="http://schemas.microsoft.com/office/drawing/2014/main" id="{F654154E-3385-6C4D-A5DC-F7C59918DEFF}"/>
                </a:ext>
              </a:extLst>
            </p:cNvPr>
            <p:cNvSpPr/>
            <p:nvPr/>
          </p:nvSpPr>
          <p:spPr>
            <a:xfrm>
              <a:off x="20214840" y="11016093"/>
              <a:ext cx="180240" cy="565128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26881" tIns="26881" rIns="26881" bIns="26881" anchor="ctr"/>
            <a:lstStyle/>
            <a:p>
              <a:pPr defTabSz="30915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7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  <a:sym typeface="Gill Sans"/>
              </a:endParaRPr>
            </a:p>
          </p:txBody>
        </p:sp>
        <p:sp>
          <p:nvSpPr>
            <p:cNvPr id="44" name="大事记">
              <a:extLst>
                <a:ext uri="{FF2B5EF4-FFF2-40B4-BE49-F238E27FC236}">
                  <a16:creationId xmlns:a16="http://schemas.microsoft.com/office/drawing/2014/main" id="{62C8261B-A521-1A42-9088-8DB9E53C26EA}"/>
                </a:ext>
              </a:extLst>
            </p:cNvPr>
            <p:cNvSpPr txBox="1"/>
            <p:nvPr/>
          </p:nvSpPr>
          <p:spPr>
            <a:xfrm>
              <a:off x="18401871" y="10126887"/>
              <a:ext cx="3557294" cy="69598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6881" tIns="26881" rIns="26881" bIns="26881" anchor="ctr">
              <a:spAutoFit/>
            </a:bodyPr>
            <a:lstStyle>
              <a:lvl1pPr algn="l">
                <a:defRPr sz="3000">
                  <a:solidFill>
                    <a:srgbClr val="53585F"/>
                  </a:solidFill>
                  <a:latin typeface="AlibabaPuHuiTi-Medium"/>
                  <a:ea typeface="AlibabaPuHuiTi-Medium"/>
                  <a:cs typeface="AlibabaPuHuiTi-Medium"/>
                  <a:sym typeface="AlibabaPuHuiTi-Medium"/>
                </a:defRPr>
              </a:lvl1pPr>
            </a:lstStyle>
            <a:p>
              <a:pPr algn="ctr" defTabSz="241950">
                <a:defRPr/>
              </a:pP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龙蜥 </a:t>
              </a:r>
              <a:r>
                <a:rPr lang="en-US" altLang="zh-CN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OS</a:t>
              </a: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 </a:t>
              </a:r>
              <a:r>
                <a:rPr lang="en-US" altLang="zh-CN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23</a:t>
              </a: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 </a:t>
              </a:r>
              <a:endParaRPr lang="en-US" altLang="zh-CN" sz="741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endParaRPr>
            </a:p>
            <a:p>
              <a:pPr algn="ctr" defTabSz="241950">
                <a:defRPr/>
              </a:pP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发布</a:t>
              </a:r>
              <a:r>
                <a:rPr lang="en-US" altLang="zh-CN" sz="741" dirty="0" err="1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poc</a:t>
              </a: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版</a:t>
              </a:r>
              <a:endParaRPr lang="en-US" altLang="zh-CN" sz="741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endParaRPr>
            </a:p>
          </p:txBody>
        </p:sp>
        <p:sp>
          <p:nvSpPr>
            <p:cNvPr id="45" name="2012">
              <a:extLst>
                <a:ext uri="{FF2B5EF4-FFF2-40B4-BE49-F238E27FC236}">
                  <a16:creationId xmlns:a16="http://schemas.microsoft.com/office/drawing/2014/main" id="{E45BA3D3-C6F5-B442-AE14-7F2A74291D33}"/>
                </a:ext>
              </a:extLst>
            </p:cNvPr>
            <p:cNvSpPr txBox="1"/>
            <p:nvPr/>
          </p:nvSpPr>
          <p:spPr>
            <a:xfrm>
              <a:off x="18988371" y="11946114"/>
              <a:ext cx="2384292" cy="61568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6881" tIns="26881" rIns="26881" bIns="26881" anchor="ctr">
              <a:spAutoFit/>
            </a:bodyPr>
            <a:lstStyle>
              <a:lvl1pPr algn="l">
                <a:defRPr sz="4000">
                  <a:solidFill>
                    <a:srgbClr val="ED6D2D"/>
                  </a:solidFill>
                  <a:latin typeface="Alibaba Sans Heavy"/>
                  <a:ea typeface="Alibaba Sans Heavy"/>
                  <a:cs typeface="Alibaba Sans Heavy"/>
                  <a:sym typeface="Alibaba Sans Heavy"/>
                </a:defRPr>
              </a:lvl1pPr>
            </a:lstStyle>
            <a:p>
              <a:pPr algn="ctr" defTabSz="241950">
                <a:defRPr/>
              </a:pPr>
              <a:r>
                <a:rPr sz="1270" dirty="0">
                  <a:solidFill>
                    <a:srgbClr val="9A01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R" charset="-122"/>
                </a:rPr>
                <a:t>20</a:t>
              </a:r>
              <a:r>
                <a:rPr lang="en-US" altLang="zh-CN" sz="1270" dirty="0">
                  <a:solidFill>
                    <a:srgbClr val="9A01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R" charset="-122"/>
                </a:rPr>
                <a:t>22.5</a:t>
              </a:r>
              <a:endParaRPr sz="1270" dirty="0">
                <a:solidFill>
                  <a:srgbClr val="9A0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</a:endParaRPr>
            </a:p>
          </p:txBody>
        </p:sp>
        <p:sp>
          <p:nvSpPr>
            <p:cNvPr id="46" name="圆形">
              <a:extLst>
                <a:ext uri="{FF2B5EF4-FFF2-40B4-BE49-F238E27FC236}">
                  <a16:creationId xmlns:a16="http://schemas.microsoft.com/office/drawing/2014/main" id="{FEE86710-4FD8-884A-8D96-D519DFC12374}"/>
                </a:ext>
              </a:extLst>
            </p:cNvPr>
            <p:cNvSpPr/>
            <p:nvPr/>
          </p:nvSpPr>
          <p:spPr>
            <a:xfrm>
              <a:off x="22664413" y="11734859"/>
              <a:ext cx="180242" cy="194918"/>
            </a:xfrm>
            <a:prstGeom prst="ellipse">
              <a:avLst/>
            </a:prstGeom>
            <a:solidFill>
              <a:srgbClr val="9A0100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lIns="26881" tIns="26881" rIns="26881" bIns="26881" anchor="ctr"/>
            <a:lstStyle/>
            <a:p>
              <a:pPr defTabSz="30915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7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  <a:sym typeface="Gill Sans"/>
              </a:endParaRPr>
            </a:p>
          </p:txBody>
        </p:sp>
        <p:sp>
          <p:nvSpPr>
            <p:cNvPr id="47" name="矩形">
              <a:extLst>
                <a:ext uri="{FF2B5EF4-FFF2-40B4-BE49-F238E27FC236}">
                  <a16:creationId xmlns:a16="http://schemas.microsoft.com/office/drawing/2014/main" id="{4BFDA331-57DA-E344-A7C7-95A9DC06FED5}"/>
                </a:ext>
              </a:extLst>
            </p:cNvPr>
            <p:cNvSpPr/>
            <p:nvPr/>
          </p:nvSpPr>
          <p:spPr>
            <a:xfrm>
              <a:off x="22664414" y="11014590"/>
              <a:ext cx="180240" cy="565128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26881" tIns="26881" rIns="26881" bIns="26881" anchor="ctr"/>
            <a:lstStyle/>
            <a:p>
              <a:pPr defTabSz="309159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27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  <a:sym typeface="Gill Sans"/>
              </a:endParaRPr>
            </a:p>
          </p:txBody>
        </p:sp>
        <p:sp>
          <p:nvSpPr>
            <p:cNvPr id="48" name="大事记">
              <a:extLst>
                <a:ext uri="{FF2B5EF4-FFF2-40B4-BE49-F238E27FC236}">
                  <a16:creationId xmlns:a16="http://schemas.microsoft.com/office/drawing/2014/main" id="{B8BFCD14-0081-864D-8D4B-9A93CABC786A}"/>
                </a:ext>
              </a:extLst>
            </p:cNvPr>
            <p:cNvSpPr txBox="1"/>
            <p:nvPr/>
          </p:nvSpPr>
          <p:spPr>
            <a:xfrm>
              <a:off x="20851445" y="10125385"/>
              <a:ext cx="3557294" cy="69598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6881" tIns="26881" rIns="26881" bIns="26881" anchor="ctr">
              <a:spAutoFit/>
            </a:bodyPr>
            <a:lstStyle>
              <a:lvl1pPr algn="l">
                <a:defRPr sz="3000">
                  <a:solidFill>
                    <a:srgbClr val="53585F"/>
                  </a:solidFill>
                  <a:latin typeface="AlibabaPuHuiTi-Medium"/>
                  <a:ea typeface="AlibabaPuHuiTi-Medium"/>
                  <a:cs typeface="AlibabaPuHuiTi-Medium"/>
                  <a:sym typeface="AlibabaPuHuiTi-Medium"/>
                </a:defRPr>
              </a:lvl1pPr>
            </a:lstStyle>
            <a:p>
              <a:pPr algn="ctr" defTabSz="241950">
                <a:defRPr/>
              </a:pP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龙蜥 </a:t>
              </a:r>
              <a:r>
                <a:rPr lang="en-US" altLang="zh-CN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OS</a:t>
              </a: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 </a:t>
              </a:r>
              <a:r>
                <a:rPr lang="en-US" altLang="zh-CN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23</a:t>
              </a: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 </a:t>
              </a:r>
              <a:endParaRPr lang="en-US" altLang="zh-CN" sz="741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endParaRPr>
            </a:p>
            <a:p>
              <a:pPr algn="ctr" defTabSz="241950">
                <a:defRPr/>
              </a:pPr>
              <a:r>
                <a:rPr lang="zh-CN" altLang="en-US" sz="741" dirty="0">
                  <a:solidFill>
                    <a:schemeClr val="tx1"/>
                  </a:solidFill>
                  <a:latin typeface="Alibaba PuHuiTi R" pitchFamily="18" charset="-122"/>
                  <a:ea typeface="Alibaba PuHuiTi R" pitchFamily="18" charset="-122"/>
                  <a:cs typeface="Alibaba PuHuiTi R" pitchFamily="18" charset="-122"/>
                </a:rPr>
                <a:t>正式发布</a:t>
              </a:r>
              <a:endParaRPr lang="en-US" altLang="zh-CN" sz="741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endParaRPr>
            </a:p>
          </p:txBody>
        </p:sp>
        <p:sp>
          <p:nvSpPr>
            <p:cNvPr id="49" name="2012">
              <a:extLst>
                <a:ext uri="{FF2B5EF4-FFF2-40B4-BE49-F238E27FC236}">
                  <a16:creationId xmlns:a16="http://schemas.microsoft.com/office/drawing/2014/main" id="{AC69D5B8-AD8B-DC4C-8624-A9D1C4FA9EE0}"/>
                </a:ext>
              </a:extLst>
            </p:cNvPr>
            <p:cNvSpPr txBox="1"/>
            <p:nvPr/>
          </p:nvSpPr>
          <p:spPr>
            <a:xfrm>
              <a:off x="21437945" y="11944610"/>
              <a:ext cx="2384292" cy="61568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6881" tIns="26881" rIns="26881" bIns="26881" anchor="ctr">
              <a:spAutoFit/>
            </a:bodyPr>
            <a:lstStyle>
              <a:lvl1pPr algn="l">
                <a:defRPr sz="4000">
                  <a:solidFill>
                    <a:srgbClr val="ED6D2D"/>
                  </a:solidFill>
                  <a:latin typeface="Alibaba Sans Heavy"/>
                  <a:ea typeface="Alibaba Sans Heavy"/>
                  <a:cs typeface="Alibaba Sans Heavy"/>
                  <a:sym typeface="Alibaba Sans Heavy"/>
                </a:defRPr>
              </a:lvl1pPr>
            </a:lstStyle>
            <a:p>
              <a:pPr algn="ctr" defTabSz="241950">
                <a:defRPr/>
              </a:pPr>
              <a:r>
                <a:rPr sz="1270" dirty="0">
                  <a:solidFill>
                    <a:srgbClr val="9A01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R" charset="-122"/>
                </a:rPr>
                <a:t>20</a:t>
              </a:r>
              <a:r>
                <a:rPr lang="en-US" altLang="zh-CN" sz="1270" dirty="0">
                  <a:solidFill>
                    <a:srgbClr val="9A01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R" charset="-122"/>
                </a:rPr>
                <a:t>23.6</a:t>
              </a:r>
              <a:endParaRPr sz="1270" dirty="0">
                <a:solidFill>
                  <a:srgbClr val="9A0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 R" charset="-122"/>
              </a:endParaRPr>
            </a:p>
          </p:txBody>
        </p:sp>
      </p:grpSp>
      <p:graphicFrame>
        <p:nvGraphicFramePr>
          <p:cNvPr id="50" name="图表 49">
            <a:extLst>
              <a:ext uri="{FF2B5EF4-FFF2-40B4-BE49-F238E27FC236}">
                <a16:creationId xmlns:a16="http://schemas.microsoft.com/office/drawing/2014/main" id="{06222DB7-1412-F640-8113-A80677601B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609653"/>
              </p:ext>
            </p:extLst>
          </p:nvPr>
        </p:nvGraphicFramePr>
        <p:xfrm>
          <a:off x="8625179" y="1866483"/>
          <a:ext cx="2623507" cy="328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1" name="Shape 230">
            <a:extLst>
              <a:ext uri="{FF2B5EF4-FFF2-40B4-BE49-F238E27FC236}">
                <a16:creationId xmlns:a16="http://schemas.microsoft.com/office/drawing/2014/main" id="{646E7AB0-8461-3C4E-A9C6-809B59A337F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63259" y="1384378"/>
            <a:ext cx="3567561" cy="38412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wrap="square" lIns="39329" tIns="39329" rIns="39329" bIns="39329" numCol="1" anchor="t">
            <a:spAutoFit/>
          </a:bodyPr>
          <a:lstStyle>
            <a:defPPr>
              <a:defRPr lang="zh-CN"/>
            </a:defPPr>
            <a:lvl1pPr algn="ctr">
              <a:lnSpc>
                <a:spcPct val="140000"/>
              </a:lnSpc>
              <a:spcBef>
                <a:spcPts val="143"/>
              </a:spcBef>
              <a:defRPr sz="1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>
                <a:sym typeface="阿里巴巴普惠体 2.0 105 Heavy" panose="00020600040101010101" charset="-122"/>
              </a:rPr>
              <a:t>十三年征程，三个里程碑，百万装机量</a:t>
            </a:r>
            <a:endParaRPr dirty="0">
              <a:sym typeface="阿里巴巴普惠体 2.0 55 Regular" panose="00020600040101010101" charset="-122"/>
            </a:endParaRPr>
          </a:p>
        </p:txBody>
      </p:sp>
      <p:sp>
        <p:nvSpPr>
          <p:cNvPr id="52" name="字体规范&amp;演示参考">
            <a:extLst>
              <a:ext uri="{FF2B5EF4-FFF2-40B4-BE49-F238E27FC236}">
                <a16:creationId xmlns:a16="http://schemas.microsoft.com/office/drawing/2014/main" id="{AB724F01-BF8E-BD4B-BB74-7D875A08B56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12709" y="1000984"/>
            <a:ext cx="6668660" cy="519162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wrap="square" lIns="39329" tIns="39329" rIns="39329" bIns="39329" numCol="1" anchor="t">
            <a:spAutoFit/>
          </a:bodyPr>
          <a:lstStyle>
            <a:defPPr>
              <a:defRPr lang="zh-CN"/>
            </a:defPPr>
            <a:lvl1pPr algn="ctr">
              <a:lnSpc>
                <a:spcPct val="140000"/>
              </a:lnSpc>
              <a:spcBef>
                <a:spcPts val="143"/>
              </a:spcBef>
              <a:defRPr sz="1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z="2400" dirty="0">
                <a:sym typeface="阿里巴巴普惠体 2.0 105 Heavy" panose="00020600040101010101" charset="-122"/>
              </a:rPr>
              <a:t>阿里云立足云计算打造自主创新的龙蜥操作系统</a:t>
            </a:r>
          </a:p>
        </p:txBody>
      </p:sp>
      <p:sp>
        <p:nvSpPr>
          <p:cNvPr id="53" name="字体规范&amp;演示参考">
            <a:extLst>
              <a:ext uri="{FF2B5EF4-FFF2-40B4-BE49-F238E27FC236}">
                <a16:creationId xmlns:a16="http://schemas.microsoft.com/office/drawing/2014/main" id="{31117A52-5BE4-9C4A-8BEC-6BF532A52D5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34054" y="273648"/>
            <a:ext cx="4691460" cy="738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i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r>
              <a:rPr lang="zh-CN" altLang="en-US" sz="4300" dirty="0">
                <a:sym typeface="阿里巴巴普惠体 2.0 105 Heavy" panose="00020600040101010101" charset="-122"/>
              </a:rPr>
              <a:t>龙蜥操作系统</a:t>
            </a:r>
            <a:endParaRPr sz="4300" dirty="0">
              <a:sym typeface="阿里巴巴普惠体 2.0 105 Heavy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14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字体规范&amp;演示参考">
            <a:extLst>
              <a:ext uri="{FF2B5EF4-FFF2-40B4-BE49-F238E27FC236}">
                <a16:creationId xmlns:a16="http://schemas.microsoft.com/office/drawing/2014/main" id="{31117A52-5BE4-9C4A-8BEC-6BF532A52D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34054" y="273648"/>
            <a:ext cx="4691460" cy="738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i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r>
              <a:rPr lang="zh-CN" altLang="en-US" sz="4300" dirty="0">
                <a:sym typeface="阿里巴巴普惠体 2.0 105 Heavy" panose="00020600040101010101" charset="-122"/>
              </a:rPr>
              <a:t>龙蜥操作系统</a:t>
            </a:r>
            <a:endParaRPr sz="4300" dirty="0">
              <a:sym typeface="阿里巴巴普惠体 2.0 105 Heavy" panose="00020600040101010101" charset="-122"/>
            </a:endParaRPr>
          </a:p>
        </p:txBody>
      </p:sp>
      <p:sp>
        <p:nvSpPr>
          <p:cNvPr id="54" name="圆角矩形 53">
            <a:extLst>
              <a:ext uri="{FF2B5EF4-FFF2-40B4-BE49-F238E27FC236}">
                <a16:creationId xmlns:a16="http://schemas.microsoft.com/office/drawing/2014/main" id="{BC0C8AA5-FF72-1B44-B6A4-AB0EB66AC17A}"/>
              </a:ext>
            </a:extLst>
          </p:cNvPr>
          <p:cNvSpPr/>
          <p:nvPr/>
        </p:nvSpPr>
        <p:spPr>
          <a:xfrm>
            <a:off x="3603272" y="1863215"/>
            <a:ext cx="7371436" cy="4327341"/>
          </a:xfrm>
          <a:prstGeom prst="roundRect">
            <a:avLst>
              <a:gd name="adj" fmla="val 47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53"/>
          </a:p>
        </p:txBody>
      </p:sp>
      <p:sp>
        <p:nvSpPr>
          <p:cNvPr id="55" name="Shape 230">
            <a:extLst>
              <a:ext uri="{FF2B5EF4-FFF2-40B4-BE49-F238E27FC236}">
                <a16:creationId xmlns:a16="http://schemas.microsoft.com/office/drawing/2014/main" id="{54675FD9-046A-7C4F-B9F1-6A343FF33E1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571914" y="1458883"/>
            <a:ext cx="4901260" cy="37258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wrap="none" lIns="39329" tIns="39329" rIns="39329" bIns="39329" numCol="1" anchor="t">
            <a:spAutoFit/>
          </a:bodyPr>
          <a:lstStyle/>
          <a:p>
            <a:pPr algn="ctr">
              <a:lnSpc>
                <a:spcPct val="140000"/>
              </a:lnSpc>
              <a:spcBef>
                <a:spcPts val="143"/>
              </a:spcBef>
              <a:defRPr sz="3000">
                <a:latin typeface="+mj-lt"/>
                <a:ea typeface="+mj-ea"/>
                <a:cs typeface="+mj-cs"/>
                <a:sym typeface="方正兰亭黑_GBK" panose="02000000000000000000" charset="-122"/>
              </a:defRPr>
            </a:pPr>
            <a:r>
              <a:rPr lang="zh-CN" altLang="en-US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开源协同 </a:t>
            </a:r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+</a:t>
            </a:r>
            <a:r>
              <a:rPr lang="zh-CN" altLang="en-US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商业合作，构建可持续发展的供应链生态</a:t>
            </a:r>
            <a:endParaRPr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阿里巴巴普惠体 2.0 55 Regular" panose="00020600040101010101" charset="-122"/>
            </a:endParaRPr>
          </a:p>
        </p:txBody>
      </p:sp>
      <p:sp>
        <p:nvSpPr>
          <p:cNvPr id="56" name="字体规范&amp;演示参考">
            <a:extLst>
              <a:ext uri="{FF2B5EF4-FFF2-40B4-BE49-F238E27FC236}">
                <a16:creationId xmlns:a16="http://schemas.microsoft.com/office/drawing/2014/main" id="{702A0132-4ED9-B94D-A9E9-FA42E70B27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19351" y="1103061"/>
            <a:ext cx="9461314" cy="51386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wrap="none" lIns="36706" tIns="36706" rIns="36706" bIns="36706" numCol="1" anchor="t">
            <a:spAutoFit/>
          </a:bodyPr>
          <a:lstStyle/>
          <a:p>
            <a:pPr algn="ctr">
              <a:lnSpc>
                <a:spcPct val="140000"/>
              </a:lnSpc>
              <a:spcBef>
                <a:spcPts val="143"/>
              </a:spcBef>
              <a:defRPr sz="6000">
                <a:latin typeface="方正兰亭粗黑_GBK" panose="02000000000000000000" charset="-122"/>
                <a:ea typeface="方正兰亭粗黑_GBK" panose="02000000000000000000" charset="-122"/>
                <a:cs typeface="方正兰亭粗黑_GBK" panose="02000000000000000000" charset="-122"/>
                <a:sym typeface="方正兰亭粗黑_GBK" panose="02000000000000000000" charset="-122"/>
              </a:defRPr>
            </a:pPr>
            <a:r>
              <a:rPr lang="zh-CN" alt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阿里巴巴普惠体 2.0 105 Heavy" panose="00020600040101010101" charset="-122"/>
              </a:rPr>
              <a:t>围绕开源生态和产业协同， 构建龙蜥社区版和下游衍生版的产品矩阵</a:t>
            </a:r>
            <a:endParaRPr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阿里巴巴普惠体 2.0 105 Heavy" panose="00020600040101010101" charset="-122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72F71ACA-4B9B-EC44-80DB-AE83EC2A1486}"/>
              </a:ext>
            </a:extLst>
          </p:cNvPr>
          <p:cNvGrpSpPr/>
          <p:nvPr/>
        </p:nvGrpSpPr>
        <p:grpSpPr>
          <a:xfrm>
            <a:off x="1120222" y="2123868"/>
            <a:ext cx="2273292" cy="3584088"/>
            <a:chOff x="480681" y="2763420"/>
            <a:chExt cx="5675430" cy="7061172"/>
          </a:xfrm>
          <a:solidFill>
            <a:schemeClr val="accent4">
              <a:lumMod val="75000"/>
            </a:schemeClr>
          </a:solidFill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A611CE72-BDAA-3443-97A5-5C41A47C0F36}"/>
                </a:ext>
              </a:extLst>
            </p:cNvPr>
            <p:cNvGrpSpPr/>
            <p:nvPr/>
          </p:nvGrpSpPr>
          <p:grpSpPr>
            <a:xfrm>
              <a:off x="592336" y="2763420"/>
              <a:ext cx="5563775" cy="1601922"/>
              <a:chOff x="7401024" y="2452419"/>
              <a:chExt cx="4422574" cy="1601922"/>
            </a:xfrm>
            <a:grpFill/>
          </p:grpSpPr>
          <p:sp>
            <p:nvSpPr>
              <p:cNvPr id="65" name="圆角矩形 64">
                <a:extLst>
                  <a:ext uri="{FF2B5EF4-FFF2-40B4-BE49-F238E27FC236}">
                    <a16:creationId xmlns:a16="http://schemas.microsoft.com/office/drawing/2014/main" id="{7BF8A821-17D5-814E-A84D-646A8E3F6DE9}"/>
                  </a:ext>
                </a:extLst>
              </p:cNvPr>
              <p:cNvSpPr/>
              <p:nvPr/>
            </p:nvSpPr>
            <p:spPr>
              <a:xfrm>
                <a:off x="7444091" y="2452419"/>
                <a:ext cx="4379507" cy="160192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28" b="1" dirty="0">
                  <a:solidFill>
                    <a:schemeClr val="tx1"/>
                  </a:solidFill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endParaRPr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705B44AB-9B2D-C449-BFD5-46CA8A5AF60E}"/>
                  </a:ext>
                </a:extLst>
              </p:cNvPr>
              <p:cNvSpPr txBox="1"/>
              <p:nvPr/>
            </p:nvSpPr>
            <p:spPr>
              <a:xfrm>
                <a:off x="7401024" y="2678142"/>
                <a:ext cx="4240511" cy="120843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693" b="1" dirty="0">
                    <a:latin typeface="Alibaba PuHuiTi B" pitchFamily="18" charset="-122"/>
                    <a:ea typeface="Alibaba PuHuiTi B" pitchFamily="18" charset="-122"/>
                    <a:cs typeface="Alibaba PuHuiTi B" pitchFamily="18" charset="-122"/>
                  </a:rPr>
                  <a:t>贡献 </a:t>
                </a:r>
                <a:r>
                  <a:rPr kumimoji="1" lang="en-US" altLang="zh-CN" sz="1693" b="1" dirty="0">
                    <a:latin typeface="Alibaba PuHuiTi B" pitchFamily="18" charset="-122"/>
                    <a:ea typeface="Alibaba PuHuiTi B" pitchFamily="18" charset="-122"/>
                    <a:cs typeface="Alibaba PuHuiTi B" pitchFamily="18" charset="-122"/>
                  </a:rPr>
                  <a:t>Linux</a:t>
                </a:r>
                <a:r>
                  <a:rPr kumimoji="1" lang="zh-CN" altLang="en-US" sz="1693" b="1" dirty="0">
                    <a:latin typeface="Alibaba PuHuiTi B" pitchFamily="18" charset="-122"/>
                    <a:ea typeface="Alibaba PuHuiTi B" pitchFamily="18" charset="-122"/>
                    <a:cs typeface="Alibaba PuHuiTi B" pitchFamily="18" charset="-122"/>
                  </a:rPr>
                  <a:t> </a:t>
                </a:r>
                <a:r>
                  <a:rPr kumimoji="1" lang="zh-CN" altLang="en-US" sz="1693" b="1" dirty="0">
                    <a:solidFill>
                      <a:srgbClr val="FF0000"/>
                    </a:solidFill>
                    <a:latin typeface="Alibaba PuHuiTi B" pitchFamily="18" charset="-122"/>
                    <a:ea typeface="Alibaba PuHuiTi B" pitchFamily="18" charset="-122"/>
                    <a:cs typeface="Alibaba PuHuiTi B" pitchFamily="18" charset="-122"/>
                  </a:rPr>
                  <a:t>国际</a:t>
                </a:r>
                <a:r>
                  <a:rPr kumimoji="1" lang="zh-CN" altLang="en-US" sz="1693" b="1" dirty="0">
                    <a:latin typeface="Alibaba PuHuiTi B" pitchFamily="18" charset="-122"/>
                    <a:ea typeface="Alibaba PuHuiTi B" pitchFamily="18" charset="-122"/>
                    <a:cs typeface="Alibaba PuHuiTi B" pitchFamily="18" charset="-122"/>
                  </a:rPr>
                  <a:t>上游</a:t>
                </a:r>
                <a:endParaRPr kumimoji="1" lang="en-US" altLang="zh-CN" sz="1693" b="1" dirty="0"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endParaRPr>
              </a:p>
              <a:p>
                <a:pPr algn="ctr"/>
                <a:r>
                  <a:rPr kumimoji="1" lang="zh-CN" altLang="en-US" sz="1693" b="1" dirty="0">
                    <a:latin typeface="Alibaba PuHuiTi B" pitchFamily="18" charset="-122"/>
                    <a:ea typeface="Alibaba PuHuiTi B" pitchFamily="18" charset="-122"/>
                    <a:cs typeface="Alibaba PuHuiTi B" pitchFamily="18" charset="-122"/>
                  </a:rPr>
                  <a:t>掌握决策权</a:t>
                </a:r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DEF45865-A0C4-1249-95A7-B148E0C8E1D0}"/>
                </a:ext>
              </a:extLst>
            </p:cNvPr>
            <p:cNvGrpSpPr/>
            <p:nvPr/>
          </p:nvGrpSpPr>
          <p:grpSpPr>
            <a:xfrm>
              <a:off x="646518" y="5457775"/>
              <a:ext cx="5509593" cy="1960530"/>
              <a:chOff x="7320871" y="2505327"/>
              <a:chExt cx="4515322" cy="1960530"/>
            </a:xfrm>
            <a:grpFill/>
          </p:grpSpPr>
          <p:sp>
            <p:nvSpPr>
              <p:cNvPr id="63" name="圆角矩形 62">
                <a:extLst>
                  <a:ext uri="{FF2B5EF4-FFF2-40B4-BE49-F238E27FC236}">
                    <a16:creationId xmlns:a16="http://schemas.microsoft.com/office/drawing/2014/main" id="{3395C5C0-632B-484E-BDA9-98E133DE60FE}"/>
                  </a:ext>
                </a:extLst>
              </p:cNvPr>
              <p:cNvSpPr/>
              <p:nvPr/>
            </p:nvSpPr>
            <p:spPr>
              <a:xfrm>
                <a:off x="7320871" y="2505327"/>
                <a:ext cx="4515322" cy="160192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28" b="1" dirty="0">
                  <a:solidFill>
                    <a:schemeClr val="tx1"/>
                  </a:solidFill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6A8F7281-A0FD-DF49-93F2-0560DB6921FE}"/>
                  </a:ext>
                </a:extLst>
              </p:cNvPr>
              <p:cNvSpPr txBox="1"/>
              <p:nvPr/>
            </p:nvSpPr>
            <p:spPr>
              <a:xfrm>
                <a:off x="7348184" y="2744160"/>
                <a:ext cx="4243427" cy="17216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693" b="1" dirty="0">
                    <a:solidFill>
                      <a:srgbClr val="FF0000"/>
                    </a:solidFill>
                    <a:latin typeface="Alibaba PuHuiTi B" pitchFamily="18" charset="-122"/>
                    <a:ea typeface="Alibaba PuHuiTi B" pitchFamily="18" charset="-122"/>
                    <a:cs typeface="Alibaba PuHuiTi B" pitchFamily="18" charset="-122"/>
                  </a:rPr>
                  <a:t>根社区</a:t>
                </a:r>
                <a:endParaRPr kumimoji="1" lang="en-US" altLang="zh-CN" sz="1693" b="1" dirty="0">
                  <a:solidFill>
                    <a:srgbClr val="FF0000"/>
                  </a:solidFill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endParaRPr>
              </a:p>
              <a:p>
                <a:pPr algn="ctr"/>
                <a:r>
                  <a:rPr kumimoji="1" lang="zh-CN" altLang="en-US" sz="1693" b="1" dirty="0">
                    <a:solidFill>
                      <a:srgbClr val="FF0000"/>
                    </a:solidFill>
                    <a:latin typeface="Alibaba PuHuiTi B" pitchFamily="18" charset="-122"/>
                    <a:ea typeface="Alibaba PuHuiTi B" pitchFamily="18" charset="-122"/>
                    <a:cs typeface="Alibaba PuHuiTi B" pitchFamily="18" charset="-122"/>
                  </a:rPr>
                  <a:t>社区版</a:t>
                </a:r>
                <a:r>
                  <a:rPr kumimoji="1" lang="zh-CN" altLang="en-US" sz="1693" b="1" dirty="0">
                    <a:latin typeface="Alibaba PuHuiTi B" pitchFamily="18" charset="-122"/>
                    <a:ea typeface="Alibaba PuHuiTi B" pitchFamily="18" charset="-122"/>
                    <a:cs typeface="Alibaba PuHuiTi B" pitchFamily="18" charset="-122"/>
                  </a:rPr>
                  <a:t>提供免费替代</a:t>
                </a:r>
              </a:p>
            </p:txBody>
          </p:sp>
        </p:grp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9DF986E4-D54C-7B42-89B1-D4C0DA309A6D}"/>
                </a:ext>
              </a:extLst>
            </p:cNvPr>
            <p:cNvGrpSpPr/>
            <p:nvPr/>
          </p:nvGrpSpPr>
          <p:grpSpPr>
            <a:xfrm>
              <a:off x="480681" y="8222670"/>
              <a:ext cx="5675430" cy="1601922"/>
              <a:chOff x="7319395" y="2452419"/>
              <a:chExt cx="4379507" cy="1601922"/>
            </a:xfrm>
            <a:grpFill/>
          </p:grpSpPr>
          <p:sp>
            <p:nvSpPr>
              <p:cNvPr id="61" name="圆角矩形 60">
                <a:extLst>
                  <a:ext uri="{FF2B5EF4-FFF2-40B4-BE49-F238E27FC236}">
                    <a16:creationId xmlns:a16="http://schemas.microsoft.com/office/drawing/2014/main" id="{E858A1B4-F618-4F44-9E5A-6AD7CEC651B0}"/>
                  </a:ext>
                </a:extLst>
              </p:cNvPr>
              <p:cNvSpPr/>
              <p:nvPr/>
            </p:nvSpPr>
            <p:spPr>
              <a:xfrm>
                <a:off x="7319395" y="2452419"/>
                <a:ext cx="4379507" cy="160192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28" b="1" dirty="0">
                  <a:solidFill>
                    <a:schemeClr val="tx1"/>
                  </a:solidFill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1BC56E60-21CE-B643-987E-9A3812DC5DFD}"/>
                  </a:ext>
                </a:extLst>
              </p:cNvPr>
              <p:cNvSpPr txBox="1"/>
              <p:nvPr/>
            </p:nvSpPr>
            <p:spPr>
              <a:xfrm>
                <a:off x="7511988" y="2735897"/>
                <a:ext cx="4067687" cy="120843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693" b="1" dirty="0">
                    <a:latin typeface="Alibaba PuHuiTi B" pitchFamily="18" charset="-122"/>
                    <a:ea typeface="Alibaba PuHuiTi B" pitchFamily="18" charset="-122"/>
                    <a:cs typeface="Alibaba PuHuiTi B" pitchFamily="18" charset="-122"/>
                  </a:rPr>
                  <a:t>发展商业生态</a:t>
                </a:r>
                <a:endParaRPr kumimoji="1" lang="en-US" altLang="zh-CN" sz="1693" b="1" dirty="0">
                  <a:solidFill>
                    <a:srgbClr val="FF0000"/>
                  </a:solidFill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endParaRPr>
              </a:p>
              <a:p>
                <a:pPr algn="ctr"/>
                <a:r>
                  <a:rPr kumimoji="1" lang="zh-CN" altLang="en-US" sz="1693" b="1" dirty="0">
                    <a:latin typeface="Alibaba PuHuiTi B" pitchFamily="18" charset="-122"/>
                    <a:ea typeface="Alibaba PuHuiTi B" pitchFamily="18" charset="-122"/>
                    <a:cs typeface="Alibaba PuHuiTi B" pitchFamily="18" charset="-122"/>
                  </a:rPr>
                  <a:t>提供</a:t>
                </a:r>
                <a:r>
                  <a:rPr kumimoji="1" lang="zh-CN" altLang="en-US" sz="1693" b="1" dirty="0">
                    <a:solidFill>
                      <a:srgbClr val="FF0000"/>
                    </a:solidFill>
                    <a:latin typeface="Alibaba PuHuiTi B" pitchFamily="18" charset="-122"/>
                    <a:ea typeface="Alibaba PuHuiTi B" pitchFamily="18" charset="-122"/>
                    <a:cs typeface="Alibaba PuHuiTi B" pitchFamily="18" charset="-122"/>
                  </a:rPr>
                  <a:t>商业版</a:t>
                </a:r>
                <a:r>
                  <a:rPr kumimoji="1" lang="zh-CN" altLang="en-US" sz="1693" b="1" dirty="0">
                    <a:latin typeface="Alibaba PuHuiTi B" pitchFamily="18" charset="-122"/>
                    <a:ea typeface="Alibaba PuHuiTi B" pitchFamily="18" charset="-122"/>
                    <a:cs typeface="Alibaba PuHuiTi B" pitchFamily="18" charset="-122"/>
                  </a:rPr>
                  <a:t>替代方案</a:t>
                </a:r>
              </a:p>
            </p:txBody>
          </p:sp>
        </p:grp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4FF36465-C149-C347-A7A5-C79670C20310}"/>
              </a:ext>
            </a:extLst>
          </p:cNvPr>
          <p:cNvGrpSpPr/>
          <p:nvPr/>
        </p:nvGrpSpPr>
        <p:grpSpPr>
          <a:xfrm>
            <a:off x="3682551" y="1923797"/>
            <a:ext cx="7384643" cy="4248046"/>
            <a:chOff x="4059299" y="1339045"/>
            <a:chExt cx="7927644" cy="5280788"/>
          </a:xfrm>
        </p:grpSpPr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C39500A5-1123-224F-B564-4FA7E0171B2A}"/>
                </a:ext>
              </a:extLst>
            </p:cNvPr>
            <p:cNvSpPr txBox="1"/>
            <p:nvPr/>
          </p:nvSpPr>
          <p:spPr>
            <a:xfrm>
              <a:off x="10223769" y="2361148"/>
              <a:ext cx="1065684" cy="451192"/>
            </a:xfrm>
            <a:prstGeom prst="rect">
              <a:avLst/>
            </a:prstGeom>
            <a:noFill/>
            <a:ln w="25400">
              <a:noFill/>
              <a:miter lim="400000"/>
            </a:ln>
          </p:spPr>
          <p:txBody>
            <a:bodyPr lIns="26461" tIns="26461" rIns="26461" bIns="26461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3600">
                  <a:latin typeface="PingFang SC" charset="-122"/>
                  <a:ea typeface="PingFang SC" charset="-122"/>
                  <a:cs typeface="PingFang SC" charset="-122"/>
                </a:defRPr>
              </a:lvl1pPr>
            </a:lstStyle>
            <a:p>
              <a:pPr defTabSz="430134"/>
              <a:r>
                <a:rPr lang="zh-CN" altLang="en-US" sz="1058" dirty="0">
                  <a:solidFill>
                    <a:srgbClr val="FFFFFF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龙蜥创新项目</a:t>
              </a:r>
            </a:p>
          </p:txBody>
        </p: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A4FEF4E9-09B5-0A41-AA24-52340373D0A5}"/>
                </a:ext>
              </a:extLst>
            </p:cNvPr>
            <p:cNvGrpSpPr/>
            <p:nvPr/>
          </p:nvGrpSpPr>
          <p:grpSpPr>
            <a:xfrm>
              <a:off x="4973055" y="2969659"/>
              <a:ext cx="879942" cy="458473"/>
              <a:chOff x="5262897" y="2545334"/>
              <a:chExt cx="1110040" cy="379795"/>
            </a:xfrm>
          </p:grpSpPr>
          <p:sp>
            <p:nvSpPr>
              <p:cNvPr id="144" name="圆角矩形 49">
                <a:extLst>
                  <a:ext uri="{FF2B5EF4-FFF2-40B4-BE49-F238E27FC236}">
                    <a16:creationId xmlns:a16="http://schemas.microsoft.com/office/drawing/2014/main" id="{946CF043-ABA9-7E4F-AD2F-4D5AE4221286}"/>
                  </a:ext>
                </a:extLst>
              </p:cNvPr>
              <p:cNvSpPr/>
              <p:nvPr/>
            </p:nvSpPr>
            <p:spPr>
              <a:xfrm>
                <a:off x="5262897" y="2545334"/>
                <a:ext cx="1110040" cy="379795"/>
              </a:xfrm>
              <a:prstGeom prst="roundRect">
                <a:avLst>
                  <a:gd name="adj" fmla="val 9122"/>
                </a:avLst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839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 sz="741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145" name="文本框 144">
                <a:extLst>
                  <a:ext uri="{FF2B5EF4-FFF2-40B4-BE49-F238E27FC236}">
                    <a16:creationId xmlns:a16="http://schemas.microsoft.com/office/drawing/2014/main" id="{CE4BB827-677B-7841-B5B6-23512C579BC6}"/>
                  </a:ext>
                </a:extLst>
              </p:cNvPr>
              <p:cNvSpPr txBox="1"/>
              <p:nvPr/>
            </p:nvSpPr>
            <p:spPr>
              <a:xfrm>
                <a:off x="5522341" y="2549312"/>
                <a:ext cx="586456" cy="362836"/>
              </a:xfrm>
              <a:prstGeom prst="rect">
                <a:avLst/>
              </a:prstGeom>
              <a:noFill/>
              <a:ln w="25400">
                <a:noFill/>
                <a:miter lim="400000"/>
              </a:ln>
            </p:spPr>
            <p:txBody>
              <a:bodyPr lIns="26461" tIns="26461" rIns="26461" bIns="26461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>
                  <a:defRPr sz="3600">
                    <a:latin typeface="PingFang SC" charset="-122"/>
                    <a:ea typeface="PingFang SC" charset="-122"/>
                    <a:cs typeface="PingFang SC" charset="-122"/>
                  </a:defRPr>
                </a:lvl1pPr>
              </a:lstStyle>
              <a:p>
                <a:pPr defTabSz="430134"/>
                <a:r>
                  <a:rPr lang="en-US" altLang="zh-CN" sz="74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</a:rPr>
                  <a:t>Fedora</a:t>
                </a:r>
                <a:endParaRPr lang="zh-CN" altLang="en-US" sz="74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endParaRPr>
              </a:p>
            </p:txBody>
          </p:sp>
        </p:grp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5B32E22C-956C-DC4A-B28D-513A101CF85F}"/>
                </a:ext>
              </a:extLst>
            </p:cNvPr>
            <p:cNvSpPr txBox="1"/>
            <p:nvPr/>
          </p:nvSpPr>
          <p:spPr>
            <a:xfrm>
              <a:off x="4068164" y="1728454"/>
              <a:ext cx="677955" cy="22142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1747" tIns="31747" rIns="31747" bIns="31747" numCol="1" spcCol="38100" rtlCol="0" anchor="ctr">
              <a:spAutoFit/>
            </a:bodyPr>
            <a:lstStyle/>
            <a:p>
              <a:pPr defTabSz="520193"/>
              <a:r>
                <a:rPr lang="zh-CN" altLang="en-US" sz="741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pitchFamily="18" charset="-122"/>
                </a:rPr>
                <a:t>上游</a:t>
              </a:r>
              <a:endParaRPr lang="en-US" altLang="zh-CN" sz="741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endParaRPr>
            </a:p>
          </p:txBody>
        </p:sp>
        <p:sp>
          <p:nvSpPr>
            <p:cNvPr id="71" name="圆角矩形 31">
              <a:extLst>
                <a:ext uri="{FF2B5EF4-FFF2-40B4-BE49-F238E27FC236}">
                  <a16:creationId xmlns:a16="http://schemas.microsoft.com/office/drawing/2014/main" id="{16977AD2-A8C4-CF41-8F66-E705BC1FCB7F}"/>
                </a:ext>
              </a:extLst>
            </p:cNvPr>
            <p:cNvSpPr/>
            <p:nvPr/>
          </p:nvSpPr>
          <p:spPr>
            <a:xfrm>
              <a:off x="4718596" y="5957755"/>
              <a:ext cx="592641" cy="464943"/>
            </a:xfrm>
            <a:prstGeom prst="roundRect">
              <a:avLst>
                <a:gd name="adj" fmla="val 9122"/>
              </a:avLst>
            </a:prstGeom>
            <a:solidFill>
              <a:srgbClr val="00B0F0"/>
            </a:solidFill>
            <a:ln w="3175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839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741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3D0E91CA-AE88-8C48-AEC3-DC26D424E0A4}"/>
                </a:ext>
              </a:extLst>
            </p:cNvPr>
            <p:cNvSpPr txBox="1"/>
            <p:nvPr/>
          </p:nvSpPr>
          <p:spPr>
            <a:xfrm>
              <a:off x="4822979" y="5985242"/>
              <a:ext cx="433963" cy="438001"/>
            </a:xfrm>
            <a:prstGeom prst="rect">
              <a:avLst/>
            </a:prstGeom>
            <a:noFill/>
            <a:ln w="25400">
              <a:noFill/>
              <a:miter lim="400000"/>
            </a:ln>
          </p:spPr>
          <p:txBody>
            <a:bodyPr lIns="26461" tIns="26461" rIns="26461" bIns="26461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3600">
                  <a:latin typeface="PingFang SC" charset="-122"/>
                  <a:ea typeface="PingFang SC" charset="-122"/>
                  <a:cs typeface="PingFang SC" charset="-122"/>
                </a:defRPr>
              </a:lvl1pPr>
            </a:lstStyle>
            <a:p>
              <a:pPr defTabSz="430134"/>
              <a:r>
                <a:rPr lang="en-US" altLang="zh-CN" sz="74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CentOS</a:t>
              </a:r>
              <a:endParaRPr lang="zh-CN" altLang="en-US" sz="74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73" name="圆角矩形 72">
              <a:extLst>
                <a:ext uri="{FF2B5EF4-FFF2-40B4-BE49-F238E27FC236}">
                  <a16:creationId xmlns:a16="http://schemas.microsoft.com/office/drawing/2014/main" id="{84CF4FF7-A386-1A49-8C3A-9C7A0A01033B}"/>
                </a:ext>
              </a:extLst>
            </p:cNvPr>
            <p:cNvSpPr/>
            <p:nvPr/>
          </p:nvSpPr>
          <p:spPr>
            <a:xfrm>
              <a:off x="5900749" y="2969341"/>
              <a:ext cx="899288" cy="458473"/>
            </a:xfrm>
            <a:prstGeom prst="roundRect">
              <a:avLst>
                <a:gd name="adj" fmla="val 9122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839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741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B7F296EA-5C24-6745-8CBC-B5F98DD00DBF}"/>
                </a:ext>
              </a:extLst>
            </p:cNvPr>
            <p:cNvSpPr txBox="1"/>
            <p:nvPr/>
          </p:nvSpPr>
          <p:spPr>
            <a:xfrm>
              <a:off x="5965030" y="2979576"/>
              <a:ext cx="772286" cy="432885"/>
            </a:xfrm>
            <a:prstGeom prst="rect">
              <a:avLst/>
            </a:prstGeom>
            <a:noFill/>
            <a:ln w="25400">
              <a:noFill/>
              <a:miter lim="400000"/>
            </a:ln>
          </p:spPr>
          <p:txBody>
            <a:bodyPr lIns="26461" tIns="26461" rIns="26461" bIns="26461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3600">
                  <a:latin typeface="PingFang SC" charset="-122"/>
                  <a:ea typeface="PingFang SC" charset="-122"/>
                  <a:cs typeface="PingFang SC" charset="-122"/>
                </a:defRPr>
              </a:lvl1pPr>
            </a:lstStyle>
            <a:p>
              <a:pPr algn="ctr" defTabSz="430134"/>
              <a:r>
                <a:rPr lang="en-US" altLang="zh-CN" sz="74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Debian</a:t>
              </a:r>
              <a:endParaRPr lang="zh-CN" altLang="en-US" sz="74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75" name="圆角矩形 56">
              <a:extLst>
                <a:ext uri="{FF2B5EF4-FFF2-40B4-BE49-F238E27FC236}">
                  <a16:creationId xmlns:a16="http://schemas.microsoft.com/office/drawing/2014/main" id="{0B6D9687-C725-2340-ADE6-07A04A1159B7}"/>
                </a:ext>
              </a:extLst>
            </p:cNvPr>
            <p:cNvSpPr/>
            <p:nvPr/>
          </p:nvSpPr>
          <p:spPr>
            <a:xfrm>
              <a:off x="8459072" y="2979256"/>
              <a:ext cx="1026089" cy="458474"/>
            </a:xfrm>
            <a:prstGeom prst="roundRect">
              <a:avLst>
                <a:gd name="adj" fmla="val 9122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839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741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3F77F933-68B5-FF4D-B1A1-64B1F6F94EB6}"/>
                </a:ext>
              </a:extLst>
            </p:cNvPr>
            <p:cNvSpPr txBox="1"/>
            <p:nvPr/>
          </p:nvSpPr>
          <p:spPr>
            <a:xfrm>
              <a:off x="8459072" y="2979576"/>
              <a:ext cx="960212" cy="438000"/>
            </a:xfrm>
            <a:prstGeom prst="rect">
              <a:avLst/>
            </a:prstGeom>
            <a:noFill/>
            <a:ln w="25400">
              <a:noFill/>
              <a:miter lim="400000"/>
            </a:ln>
          </p:spPr>
          <p:txBody>
            <a:bodyPr lIns="26461" tIns="26461" rIns="26461" bIns="26461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3600">
                  <a:latin typeface="PingFang SC" charset="-122"/>
                  <a:ea typeface="PingFang SC" charset="-122"/>
                  <a:cs typeface="PingFang SC" charset="-122"/>
                </a:defRPr>
              </a:lvl1pPr>
            </a:lstStyle>
            <a:p>
              <a:pPr algn="ctr" defTabSz="430134"/>
              <a:r>
                <a:rPr lang="en-US" altLang="zh-CN" sz="74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openEuler</a:t>
              </a:r>
              <a:endParaRPr lang="zh-CN" altLang="en-US" sz="74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77" name="圆角矩形 76">
              <a:extLst>
                <a:ext uri="{FF2B5EF4-FFF2-40B4-BE49-F238E27FC236}">
                  <a16:creationId xmlns:a16="http://schemas.microsoft.com/office/drawing/2014/main" id="{A1BE0C8C-2A38-7F43-8F80-44C709947F82}"/>
                </a:ext>
              </a:extLst>
            </p:cNvPr>
            <p:cNvSpPr/>
            <p:nvPr/>
          </p:nvSpPr>
          <p:spPr>
            <a:xfrm>
              <a:off x="8187921" y="4245880"/>
              <a:ext cx="382240" cy="472638"/>
            </a:xfrm>
            <a:prstGeom prst="roundRect">
              <a:avLst>
                <a:gd name="adj" fmla="val 9122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839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741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258577AB-E074-934B-B7B4-89430FBD5E1B}"/>
                </a:ext>
              </a:extLst>
            </p:cNvPr>
            <p:cNvSpPr txBox="1"/>
            <p:nvPr/>
          </p:nvSpPr>
          <p:spPr>
            <a:xfrm>
              <a:off x="8183843" y="4277281"/>
              <a:ext cx="387945" cy="4489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noFill/>
              <a:miter lim="400000"/>
            </a:ln>
          </p:spPr>
          <p:txBody>
            <a:bodyPr lIns="26461" tIns="26461" rIns="26461" bIns="26461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3600">
                  <a:latin typeface="PingFang SC" charset="-122"/>
                  <a:ea typeface="PingFang SC" charset="-122"/>
                  <a:cs typeface="PingFang SC" charset="-122"/>
                </a:defRPr>
              </a:lvl1pPr>
            </a:lstStyle>
            <a:p>
              <a:pPr algn="ctr" defTabSz="430134"/>
              <a:r>
                <a:rPr lang="en-US" altLang="zh-CN" sz="74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 OSVs</a:t>
              </a:r>
              <a:endParaRPr lang="zh-CN" altLang="en-US" sz="74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79" name="圆角矩形 78">
              <a:extLst>
                <a:ext uri="{FF2B5EF4-FFF2-40B4-BE49-F238E27FC236}">
                  <a16:creationId xmlns:a16="http://schemas.microsoft.com/office/drawing/2014/main" id="{D62A0ACC-79FB-B54E-900A-0E661262EEC7}"/>
                </a:ext>
              </a:extLst>
            </p:cNvPr>
            <p:cNvSpPr/>
            <p:nvPr/>
          </p:nvSpPr>
          <p:spPr>
            <a:xfrm>
              <a:off x="7224280" y="2985618"/>
              <a:ext cx="1103209" cy="438000"/>
            </a:xfrm>
            <a:prstGeom prst="roundRect">
              <a:avLst>
                <a:gd name="adj" fmla="val 9122"/>
              </a:avLst>
            </a:prstGeom>
            <a:solidFill>
              <a:srgbClr val="FFA500"/>
            </a:solidFill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839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741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6308EE88-0C46-3E48-8FC7-4B4D154EFD71}"/>
                </a:ext>
              </a:extLst>
            </p:cNvPr>
            <p:cNvSpPr txBox="1"/>
            <p:nvPr/>
          </p:nvSpPr>
          <p:spPr>
            <a:xfrm>
              <a:off x="7257581" y="2985618"/>
              <a:ext cx="1020718" cy="446930"/>
            </a:xfrm>
            <a:prstGeom prst="rect">
              <a:avLst/>
            </a:prstGeom>
            <a:noFill/>
            <a:ln w="25400">
              <a:noFill/>
              <a:miter lim="400000"/>
            </a:ln>
          </p:spPr>
          <p:txBody>
            <a:bodyPr lIns="26461" tIns="26461" rIns="26461" bIns="26461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3600">
                  <a:latin typeface="PingFang SC" charset="-122"/>
                  <a:ea typeface="PingFang SC" charset="-122"/>
                  <a:cs typeface="PingFang SC" charset="-122"/>
                </a:defRPr>
              </a:lvl1pPr>
            </a:lstStyle>
            <a:p>
              <a:pPr algn="ctr" defTabSz="430134"/>
              <a:r>
                <a:rPr lang="en-US" altLang="zh-CN" sz="741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OpenAnolis</a:t>
              </a:r>
            </a:p>
            <a:p>
              <a:pPr algn="ctr" defTabSz="430134"/>
              <a:r>
                <a:rPr lang="zh-CN" altLang="en-US" sz="741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龙蜥社区</a:t>
              </a:r>
              <a:endParaRPr lang="en-US" altLang="zh-CN" sz="741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  <a:p>
              <a:pPr algn="ctr" defTabSz="430134"/>
              <a:r>
                <a:rPr lang="en-US" altLang="zh-CN" sz="635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Anolis</a:t>
              </a:r>
              <a:r>
                <a:rPr lang="zh-CN" altLang="en-US" sz="635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 </a:t>
              </a:r>
              <a:r>
                <a:rPr lang="en-US" altLang="zh-CN" sz="635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OS</a:t>
              </a:r>
              <a:r>
                <a:rPr lang="zh-CN" altLang="en-US" sz="635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 创新 </a:t>
              </a:r>
              <a:r>
                <a:rPr lang="en-US" altLang="zh-CN" sz="635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LTS</a:t>
              </a:r>
              <a:r>
                <a:rPr lang="zh-CN" altLang="en-US" sz="635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 版</a:t>
              </a:r>
              <a:endParaRPr lang="en-US" altLang="zh-CN" sz="635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cxnSp>
          <p:nvCxnSpPr>
            <p:cNvPr id="81" name="直接箭头连接符 94">
              <a:extLst>
                <a:ext uri="{FF2B5EF4-FFF2-40B4-BE49-F238E27FC236}">
                  <a16:creationId xmlns:a16="http://schemas.microsoft.com/office/drawing/2014/main" id="{D4629F26-BE50-CC48-9D6F-3DAA488BB0AD}"/>
                </a:ext>
              </a:extLst>
            </p:cNvPr>
            <p:cNvCxnSpPr>
              <a:endCxn id="145" idx="0"/>
            </p:cNvCxnSpPr>
            <p:nvPr/>
          </p:nvCxnSpPr>
          <p:spPr>
            <a:xfrm>
              <a:off x="5411165" y="2428511"/>
              <a:ext cx="0" cy="545950"/>
            </a:xfrm>
            <a:prstGeom prst="straightConnector1">
              <a:avLst/>
            </a:prstGeom>
            <a:ln w="31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3">
              <a:extLst>
                <a:ext uri="{FF2B5EF4-FFF2-40B4-BE49-F238E27FC236}">
                  <a16:creationId xmlns:a16="http://schemas.microsoft.com/office/drawing/2014/main" id="{475AE8DC-9BA5-874B-968B-0C90F6C3B7BA}"/>
                </a:ext>
              </a:extLst>
            </p:cNvPr>
            <p:cNvCxnSpPr/>
            <p:nvPr/>
          </p:nvCxnSpPr>
          <p:spPr>
            <a:xfrm>
              <a:off x="4069098" y="2453483"/>
              <a:ext cx="78185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72561CA4-C4D8-FC4E-9764-AFEF9C883C41}"/>
                </a:ext>
              </a:extLst>
            </p:cNvPr>
            <p:cNvSpPr txBox="1"/>
            <p:nvPr/>
          </p:nvSpPr>
          <p:spPr>
            <a:xfrm>
              <a:off x="4079553" y="1862367"/>
              <a:ext cx="677955" cy="50486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1747" tIns="31747" rIns="31747" bIns="31747" numCol="1" spcCol="38100" rtlCol="0" anchor="ctr">
              <a:spAutoFit/>
            </a:bodyPr>
            <a:lstStyle/>
            <a:p>
              <a:pPr defTabSz="520193">
                <a:lnSpc>
                  <a:spcPct val="150000"/>
                </a:lnSpc>
              </a:pPr>
              <a:r>
                <a:rPr lang="zh-CN" altLang="en-US" sz="741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pitchFamily="18" charset="-122"/>
                </a:rPr>
                <a:t>原生</a:t>
              </a:r>
              <a:endParaRPr lang="en-US" altLang="zh-CN" sz="741" b="1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endParaRPr>
            </a:p>
            <a:p>
              <a:pPr defTabSz="520193">
                <a:lnSpc>
                  <a:spcPct val="150000"/>
                </a:lnSpc>
              </a:pPr>
              <a:r>
                <a:rPr lang="zh-CN" altLang="en-US" sz="741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pitchFamily="18" charset="-122"/>
                </a:rPr>
                <a:t>开源项目</a:t>
              </a:r>
              <a:endParaRPr lang="en-US" altLang="zh-CN" sz="741" b="1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endParaRPr>
            </a:p>
          </p:txBody>
        </p:sp>
        <p:pic>
          <p:nvPicPr>
            <p:cNvPr id="84" name="Picture 2" descr="https://static.fsf.org/common/img/logo-new.png">
              <a:extLst>
                <a:ext uri="{FF2B5EF4-FFF2-40B4-BE49-F238E27FC236}">
                  <a16:creationId xmlns:a16="http://schemas.microsoft.com/office/drawing/2014/main" id="{968DF3FA-8F29-F149-91AD-11D3A31DF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982" y="1450470"/>
              <a:ext cx="1530112" cy="26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GNU Project">
              <a:extLst>
                <a:ext uri="{FF2B5EF4-FFF2-40B4-BE49-F238E27FC236}">
                  <a16:creationId xmlns:a16="http://schemas.microsoft.com/office/drawing/2014/main" id="{EEC03EAA-D824-A947-9E5F-1C3A4505B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274" y="1911937"/>
              <a:ext cx="308111" cy="436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D710593A-6E8D-9947-8797-082CFEE92ADC}"/>
                </a:ext>
              </a:extLst>
            </p:cNvPr>
            <p:cNvSpPr txBox="1"/>
            <p:nvPr/>
          </p:nvSpPr>
          <p:spPr>
            <a:xfrm>
              <a:off x="5749386" y="1923563"/>
              <a:ext cx="1273349" cy="3631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1747" tIns="31747" rIns="31747" bIns="31747" numCol="1" spcCol="38100" rtlCol="0" anchor="ctr">
              <a:spAutoFit/>
            </a:bodyPr>
            <a:lstStyle>
              <a:defPPr>
                <a:defRPr lang="zh-CN"/>
              </a:defPPr>
              <a:lvl1pPr defTabSz="491490">
                <a:defRPr sz="1200"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defRPr>
              </a:lvl1pPr>
            </a:lstStyle>
            <a:p>
              <a:r>
                <a:rPr lang="en-US" altLang="zh-CN" sz="74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GNU, Glibc, GCC, Binutils</a:t>
              </a:r>
              <a:endParaRPr lang="zh-CN" altLang="en-US" sz="74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8EFBA43D-D4BE-2E48-86C8-8EF03C0CE25C}"/>
                </a:ext>
              </a:extLst>
            </p:cNvPr>
            <p:cNvGrpSpPr/>
            <p:nvPr/>
          </p:nvGrpSpPr>
          <p:grpSpPr>
            <a:xfrm>
              <a:off x="4585825" y="1422004"/>
              <a:ext cx="973845" cy="986141"/>
              <a:chOff x="684490" y="1047610"/>
              <a:chExt cx="1471855" cy="1015842"/>
            </a:xfrm>
          </p:grpSpPr>
          <p:sp>
            <p:nvSpPr>
              <p:cNvPr id="141" name="文本框 140">
                <a:extLst>
                  <a:ext uri="{FF2B5EF4-FFF2-40B4-BE49-F238E27FC236}">
                    <a16:creationId xmlns:a16="http://schemas.microsoft.com/office/drawing/2014/main" id="{C802C28C-490A-184A-864C-F06D97B95327}"/>
                  </a:ext>
                </a:extLst>
              </p:cNvPr>
              <p:cNvSpPr txBox="1"/>
              <p:nvPr/>
            </p:nvSpPr>
            <p:spPr>
              <a:xfrm>
                <a:off x="995671" y="1572600"/>
                <a:ext cx="1160674" cy="228092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1747" tIns="31747" rIns="31747" bIns="31747" numCol="1" spcCol="38100" rtlCol="0" anchor="ctr">
                <a:spAutoFit/>
              </a:bodyPr>
              <a:lstStyle>
                <a:defPPr>
                  <a:defRPr lang="zh-CN"/>
                </a:defPPr>
                <a:lvl1pPr defTabSz="491490">
                  <a:defRPr sz="1200"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defRPr>
                </a:lvl1pPr>
              </a:lstStyle>
              <a:p>
                <a:r>
                  <a:rPr lang="en-US" altLang="zh-CN" sz="74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Linux</a:t>
                </a:r>
                <a:r>
                  <a:rPr lang="zh-CN" altLang="en-US" sz="74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内核</a:t>
                </a:r>
              </a:p>
            </p:txBody>
          </p:sp>
          <p:pic>
            <p:nvPicPr>
              <p:cNvPr id="142" name="Picture 6" descr="See the source image">
                <a:extLst>
                  <a:ext uri="{FF2B5EF4-FFF2-40B4-BE49-F238E27FC236}">
                    <a16:creationId xmlns:a16="http://schemas.microsoft.com/office/drawing/2014/main" id="{AF46B51D-B27D-FE40-B32A-208E3FD755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490" y="1689320"/>
                <a:ext cx="339079" cy="374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图片 142">
                <a:extLst>
                  <a:ext uri="{FF2B5EF4-FFF2-40B4-BE49-F238E27FC236}">
                    <a16:creationId xmlns:a16="http://schemas.microsoft.com/office/drawing/2014/main" id="{D8131DAC-F855-0145-A64C-8CC0CDA5A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4490" y="1047610"/>
                <a:ext cx="1092491" cy="360523"/>
              </a:xfrm>
              <a:prstGeom prst="rect">
                <a:avLst/>
              </a:prstGeom>
            </p:spPr>
          </p:pic>
        </p:grpSp>
        <p:pic>
          <p:nvPicPr>
            <p:cNvPr id="88" name="图片 87">
              <a:extLst>
                <a:ext uri="{FF2B5EF4-FFF2-40B4-BE49-F238E27FC236}">
                  <a16:creationId xmlns:a16="http://schemas.microsoft.com/office/drawing/2014/main" id="{7CC972BA-66B6-DE42-B408-8CE943E5E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12027" y="1361626"/>
              <a:ext cx="1362125" cy="288983"/>
            </a:xfrm>
            <a:prstGeom prst="rect">
              <a:avLst/>
            </a:prstGeom>
          </p:spPr>
        </p:pic>
        <p:pic>
          <p:nvPicPr>
            <p:cNvPr id="89" name="图片 88">
              <a:extLst>
                <a:ext uri="{FF2B5EF4-FFF2-40B4-BE49-F238E27FC236}">
                  <a16:creationId xmlns:a16="http://schemas.microsoft.com/office/drawing/2014/main" id="{F83AA5C4-7CC1-224B-A9EC-55FA83B2E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35896" y="1716761"/>
              <a:ext cx="647424" cy="189307"/>
            </a:xfrm>
            <a:prstGeom prst="rect">
              <a:avLst/>
            </a:prstGeom>
          </p:spPr>
        </p:pic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B7BC4B6D-0853-1147-8989-CCB30D967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13188" y="1741886"/>
              <a:ext cx="647424" cy="476538"/>
            </a:xfrm>
            <a:prstGeom prst="rect">
              <a:avLst/>
            </a:prstGeom>
          </p:spPr>
        </p:pic>
        <p:pic>
          <p:nvPicPr>
            <p:cNvPr id="91" name="图片 90">
              <a:extLst>
                <a:ext uri="{FF2B5EF4-FFF2-40B4-BE49-F238E27FC236}">
                  <a16:creationId xmlns:a16="http://schemas.microsoft.com/office/drawing/2014/main" id="{509F592E-99E7-0743-BAFC-19C91DD4B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28316" y="1358485"/>
              <a:ext cx="516841" cy="516416"/>
            </a:xfrm>
            <a:prstGeom prst="rect">
              <a:avLst/>
            </a:prstGeom>
          </p:spPr>
        </p:pic>
        <p:pic>
          <p:nvPicPr>
            <p:cNvPr id="92" name="图片 91">
              <a:extLst>
                <a:ext uri="{FF2B5EF4-FFF2-40B4-BE49-F238E27FC236}">
                  <a16:creationId xmlns:a16="http://schemas.microsoft.com/office/drawing/2014/main" id="{A63F23A8-C7C3-C142-9599-5998D5CC8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900617" y="2076091"/>
              <a:ext cx="647424" cy="212130"/>
            </a:xfrm>
            <a:prstGeom prst="rect">
              <a:avLst/>
            </a:prstGeom>
          </p:spPr>
        </p:pic>
        <p:pic>
          <p:nvPicPr>
            <p:cNvPr id="93" name="Picture 30" descr="File:ASF Logo.svg - Wikimedia Commons">
              <a:extLst>
                <a:ext uri="{FF2B5EF4-FFF2-40B4-BE49-F238E27FC236}">
                  <a16:creationId xmlns:a16="http://schemas.microsoft.com/office/drawing/2014/main" id="{41425DE8-353B-0140-80B9-93D7EB543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0368" y="1386472"/>
              <a:ext cx="986514" cy="370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32" descr="Apache RocketMQ-icon | Brands AP - AZ">
              <a:extLst>
                <a:ext uri="{FF2B5EF4-FFF2-40B4-BE49-F238E27FC236}">
                  <a16:creationId xmlns:a16="http://schemas.microsoft.com/office/drawing/2014/main" id="{A4D3E713-7D65-6D46-8ED3-96B4AED99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9528" y="2023648"/>
              <a:ext cx="477784" cy="253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图片 94">
              <a:extLst>
                <a:ext uri="{FF2B5EF4-FFF2-40B4-BE49-F238E27FC236}">
                  <a16:creationId xmlns:a16="http://schemas.microsoft.com/office/drawing/2014/main" id="{AF7F5226-7462-6C44-821C-7B061C9BA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651039" y="1887398"/>
              <a:ext cx="559148" cy="422877"/>
            </a:xfrm>
            <a:prstGeom prst="rect">
              <a:avLst/>
            </a:prstGeom>
          </p:spPr>
        </p:pic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A973BB29-3653-3F4C-A08B-E6EF2EE00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971388" y="1790917"/>
              <a:ext cx="665509" cy="238683"/>
            </a:xfrm>
            <a:prstGeom prst="rect">
              <a:avLst/>
            </a:prstGeom>
          </p:spPr>
        </p:pic>
        <p:pic>
          <p:nvPicPr>
            <p:cNvPr id="97" name="Picture 40" descr="https://img.alicdn.com/tfs/TB1qqkLKxnaK1RjSZFBXXcW7VXa-1830-982.png">
              <a:extLst>
                <a:ext uri="{FF2B5EF4-FFF2-40B4-BE49-F238E27FC236}">
                  <a16:creationId xmlns:a16="http://schemas.microsoft.com/office/drawing/2014/main" id="{5E0E36E4-9B0B-BD43-81B0-5F99E5293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9854" y="1384305"/>
              <a:ext cx="516844" cy="40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图片 97">
              <a:extLst>
                <a:ext uri="{FF2B5EF4-FFF2-40B4-BE49-F238E27FC236}">
                  <a16:creationId xmlns:a16="http://schemas.microsoft.com/office/drawing/2014/main" id="{E906405D-C23B-9B49-B264-ACC948C2B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743618" y="1996634"/>
              <a:ext cx="974272" cy="295335"/>
            </a:xfrm>
            <a:prstGeom prst="rect">
              <a:avLst/>
            </a:prstGeom>
          </p:spPr>
        </p:pic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DFD7CF4D-395D-154D-A46A-14AABDAAA25E}"/>
                </a:ext>
              </a:extLst>
            </p:cNvPr>
            <p:cNvSpPr txBox="1"/>
            <p:nvPr/>
          </p:nvSpPr>
          <p:spPr>
            <a:xfrm>
              <a:off x="4090943" y="2993149"/>
              <a:ext cx="677955" cy="22142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1747" tIns="31747" rIns="31747" bIns="31747" numCol="1" spcCol="38100" rtlCol="0" anchor="ctr">
              <a:spAutoFit/>
            </a:bodyPr>
            <a:lstStyle/>
            <a:p>
              <a:pPr defTabSz="520193"/>
              <a:r>
                <a:rPr lang="zh-CN" altLang="en-US" sz="741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pitchFamily="18" charset="-122"/>
                </a:rPr>
                <a:t>中游</a:t>
              </a:r>
              <a:endParaRPr lang="en-US" altLang="zh-CN" sz="741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endParaRP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DC6FC1C1-4AE1-E64D-BF1E-32FEAB7E8B3A}"/>
                </a:ext>
              </a:extLst>
            </p:cNvPr>
            <p:cNvSpPr txBox="1"/>
            <p:nvPr/>
          </p:nvSpPr>
          <p:spPr>
            <a:xfrm>
              <a:off x="4095066" y="3127062"/>
              <a:ext cx="806496" cy="50486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1747" tIns="31747" rIns="31747" bIns="31747" numCol="1" spcCol="38100" rtlCol="0" anchor="ctr">
              <a:spAutoFit/>
            </a:bodyPr>
            <a:lstStyle/>
            <a:p>
              <a:pPr defTabSz="520193">
                <a:lnSpc>
                  <a:spcPct val="150000"/>
                </a:lnSpc>
              </a:pPr>
              <a:r>
                <a:rPr lang="zh-CN" altLang="en-US" sz="741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pitchFamily="18" charset="-122"/>
                </a:rPr>
                <a:t>原生社区</a:t>
              </a:r>
              <a:endParaRPr lang="en-US" altLang="zh-CN" sz="741" b="1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endParaRPr>
            </a:p>
            <a:p>
              <a:pPr defTabSz="520193">
                <a:lnSpc>
                  <a:spcPct val="150000"/>
                </a:lnSpc>
              </a:pPr>
              <a:r>
                <a:rPr kumimoji="1" lang="zh-CN" altLang="en-US" sz="741" b="1" dirty="0"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rPr>
                <a:t>社区版</a:t>
              </a:r>
              <a:endParaRPr lang="en-US" altLang="zh-CN" sz="741" b="1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endParaRPr>
            </a:p>
          </p:txBody>
        </p:sp>
        <p:cxnSp>
          <p:nvCxnSpPr>
            <p:cNvPr id="101" name="直接箭头连接符 112">
              <a:extLst>
                <a:ext uri="{FF2B5EF4-FFF2-40B4-BE49-F238E27FC236}">
                  <a16:creationId xmlns:a16="http://schemas.microsoft.com/office/drawing/2014/main" id="{D36C95F6-1C8E-DF43-A2B4-9DC2EEF4E2C7}"/>
                </a:ext>
              </a:extLst>
            </p:cNvPr>
            <p:cNvCxnSpPr/>
            <p:nvPr/>
          </p:nvCxnSpPr>
          <p:spPr>
            <a:xfrm>
              <a:off x="6373263" y="2453483"/>
              <a:ext cx="0" cy="532135"/>
            </a:xfrm>
            <a:prstGeom prst="straightConnector1">
              <a:avLst/>
            </a:prstGeom>
            <a:ln w="31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13">
              <a:extLst>
                <a:ext uri="{FF2B5EF4-FFF2-40B4-BE49-F238E27FC236}">
                  <a16:creationId xmlns:a16="http://schemas.microsoft.com/office/drawing/2014/main" id="{FFE12CE0-672A-EA4A-A33F-C500269A4E0C}"/>
                </a:ext>
              </a:extLst>
            </p:cNvPr>
            <p:cNvCxnSpPr/>
            <p:nvPr/>
          </p:nvCxnSpPr>
          <p:spPr>
            <a:xfrm>
              <a:off x="7752931" y="2453483"/>
              <a:ext cx="0" cy="535865"/>
            </a:xfrm>
            <a:prstGeom prst="straightConnector1">
              <a:avLst/>
            </a:prstGeom>
            <a:ln w="31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箭头连接符 114">
              <a:extLst>
                <a:ext uri="{FF2B5EF4-FFF2-40B4-BE49-F238E27FC236}">
                  <a16:creationId xmlns:a16="http://schemas.microsoft.com/office/drawing/2014/main" id="{E9739B05-D82D-0641-B8F1-7FC84A20E489}"/>
                </a:ext>
              </a:extLst>
            </p:cNvPr>
            <p:cNvCxnSpPr/>
            <p:nvPr/>
          </p:nvCxnSpPr>
          <p:spPr>
            <a:xfrm>
              <a:off x="8900893" y="2443391"/>
              <a:ext cx="0" cy="535865"/>
            </a:xfrm>
            <a:prstGeom prst="straightConnector1">
              <a:avLst/>
            </a:prstGeom>
            <a:ln w="31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27">
              <a:extLst>
                <a:ext uri="{FF2B5EF4-FFF2-40B4-BE49-F238E27FC236}">
                  <a16:creationId xmlns:a16="http://schemas.microsoft.com/office/drawing/2014/main" id="{C6A413DE-9EA3-9B4F-AFD6-4E5C801E051F}"/>
                </a:ext>
              </a:extLst>
            </p:cNvPr>
            <p:cNvCxnSpPr/>
            <p:nvPr/>
          </p:nvCxnSpPr>
          <p:spPr>
            <a:xfrm>
              <a:off x="4059299" y="3750841"/>
              <a:ext cx="78185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D6078721-4A78-7745-B1F4-F3D3DBBD2E58}"/>
                </a:ext>
              </a:extLst>
            </p:cNvPr>
            <p:cNvSpPr txBox="1"/>
            <p:nvPr/>
          </p:nvSpPr>
          <p:spPr>
            <a:xfrm>
              <a:off x="4064259" y="4341127"/>
              <a:ext cx="677955" cy="22142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1747" tIns="31747" rIns="31747" bIns="31747" numCol="1" spcCol="38100" rtlCol="0" anchor="ctr">
              <a:spAutoFit/>
            </a:bodyPr>
            <a:lstStyle/>
            <a:p>
              <a:pPr defTabSz="520193"/>
              <a:r>
                <a:rPr lang="zh-CN" altLang="en-US" sz="741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pitchFamily="18" charset="-122"/>
                </a:rPr>
                <a:t>下游</a:t>
              </a:r>
              <a:endParaRPr lang="en-US" altLang="zh-CN" sz="741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endParaRPr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54A69D5B-B752-3342-BEB0-43C8E6BBB8A7}"/>
                </a:ext>
              </a:extLst>
            </p:cNvPr>
            <p:cNvSpPr txBox="1"/>
            <p:nvPr/>
          </p:nvSpPr>
          <p:spPr>
            <a:xfrm>
              <a:off x="4061120" y="4421612"/>
              <a:ext cx="830771" cy="93002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1747" tIns="31747" rIns="31747" bIns="31747" numCol="1" spcCol="38100" rtlCol="0" anchor="ctr">
              <a:spAutoFit/>
            </a:bodyPr>
            <a:lstStyle/>
            <a:p>
              <a:pPr defTabSz="520193">
                <a:lnSpc>
                  <a:spcPct val="150000"/>
                </a:lnSpc>
              </a:pPr>
              <a:r>
                <a:rPr lang="zh-CN" altLang="en-US" sz="741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pitchFamily="18" charset="-122"/>
                </a:rPr>
                <a:t>衍生发行版</a:t>
              </a:r>
              <a:endParaRPr lang="en-US" altLang="zh-CN" sz="741" b="1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endParaRPr>
            </a:p>
            <a:p>
              <a:pPr marL="181463" indent="-181463" defTabSz="52019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741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pitchFamily="18" charset="-122"/>
                </a:rPr>
                <a:t>衍生社区版</a:t>
              </a:r>
              <a:endParaRPr lang="en-US" altLang="zh-CN" sz="741" b="1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endParaRPr>
            </a:p>
            <a:p>
              <a:pPr marL="181463" indent="-181463" defTabSz="52019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741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pitchFamily="18" charset="-122"/>
                </a:rPr>
                <a:t>衍生商业版</a:t>
              </a:r>
              <a:endParaRPr lang="en-US" altLang="zh-CN" sz="741" b="1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endParaRPr>
            </a:p>
            <a:p>
              <a:pPr marL="181463" indent="-181463" defTabSz="52019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741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pitchFamily="18" charset="-122"/>
                </a:rPr>
                <a:t>衍生定制版</a:t>
              </a:r>
              <a:endParaRPr lang="en-US" altLang="zh-CN" sz="741" b="1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endParaRPr>
            </a:p>
          </p:txBody>
        </p:sp>
        <p:cxnSp>
          <p:nvCxnSpPr>
            <p:cNvPr id="107" name="直接箭头连接符 130">
              <a:extLst>
                <a:ext uri="{FF2B5EF4-FFF2-40B4-BE49-F238E27FC236}">
                  <a16:creationId xmlns:a16="http://schemas.microsoft.com/office/drawing/2014/main" id="{40FD1982-B114-A047-8D64-BB6600EA8410}"/>
                </a:ext>
              </a:extLst>
            </p:cNvPr>
            <p:cNvCxnSpPr>
              <a:stCxn id="112" idx="2"/>
              <a:endCxn id="108" idx="0"/>
            </p:cNvCxnSpPr>
            <p:nvPr/>
          </p:nvCxnSpPr>
          <p:spPr>
            <a:xfrm flipH="1">
              <a:off x="5402335" y="4710176"/>
              <a:ext cx="4039" cy="491397"/>
            </a:xfrm>
            <a:prstGeom prst="straightConnector1">
              <a:avLst/>
            </a:prstGeom>
            <a:ln w="31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圆角矩形 31">
              <a:extLst>
                <a:ext uri="{FF2B5EF4-FFF2-40B4-BE49-F238E27FC236}">
                  <a16:creationId xmlns:a16="http://schemas.microsoft.com/office/drawing/2014/main" id="{CCFCA05A-804F-4C48-85EC-29AE2D116088}"/>
                </a:ext>
              </a:extLst>
            </p:cNvPr>
            <p:cNvSpPr/>
            <p:nvPr/>
          </p:nvSpPr>
          <p:spPr>
            <a:xfrm>
              <a:off x="5001179" y="5201573"/>
              <a:ext cx="802311" cy="464943"/>
            </a:xfrm>
            <a:prstGeom prst="roundRect">
              <a:avLst>
                <a:gd name="adj" fmla="val 9122"/>
              </a:avLst>
            </a:prstGeom>
            <a:solidFill>
              <a:srgbClr val="5D7391"/>
            </a:solidFill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839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741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4F1A0A37-3640-4643-BC09-E5A146C80A9C}"/>
                </a:ext>
              </a:extLst>
            </p:cNvPr>
            <p:cNvSpPr txBox="1"/>
            <p:nvPr/>
          </p:nvSpPr>
          <p:spPr>
            <a:xfrm>
              <a:off x="5191885" y="5240440"/>
              <a:ext cx="438559" cy="361898"/>
            </a:xfrm>
            <a:prstGeom prst="rect">
              <a:avLst/>
            </a:prstGeom>
            <a:noFill/>
            <a:ln w="25400">
              <a:noFill/>
              <a:miter lim="400000"/>
            </a:ln>
          </p:spPr>
          <p:txBody>
            <a:bodyPr lIns="26461" tIns="26461" rIns="26461" bIns="26461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3600">
                  <a:latin typeface="PingFang SC" charset="-122"/>
                  <a:ea typeface="PingFang SC" charset="-122"/>
                  <a:cs typeface="PingFang SC" charset="-122"/>
                </a:defRPr>
              </a:lvl1pPr>
            </a:lstStyle>
            <a:p>
              <a:pPr algn="ctr" defTabSz="430134"/>
              <a:r>
                <a:rPr lang="en-US" altLang="zh-CN" sz="74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RHEL</a:t>
              </a:r>
              <a:endParaRPr lang="zh-CN" altLang="en-US" sz="74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cxnSp>
          <p:nvCxnSpPr>
            <p:cNvPr id="110" name="直接箭头连接符 144">
              <a:extLst>
                <a:ext uri="{FF2B5EF4-FFF2-40B4-BE49-F238E27FC236}">
                  <a16:creationId xmlns:a16="http://schemas.microsoft.com/office/drawing/2014/main" id="{A9F6B328-3D36-0B49-9F03-271FAFC59486}"/>
                </a:ext>
              </a:extLst>
            </p:cNvPr>
            <p:cNvCxnSpPr>
              <a:stCxn id="145" idx="2"/>
              <a:endCxn id="112" idx="0"/>
            </p:cNvCxnSpPr>
            <p:nvPr/>
          </p:nvCxnSpPr>
          <p:spPr>
            <a:xfrm flipH="1">
              <a:off x="5406374" y="3412462"/>
              <a:ext cx="4790" cy="859712"/>
            </a:xfrm>
            <a:prstGeom prst="straightConnector1">
              <a:avLst/>
            </a:prstGeom>
            <a:ln w="31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圆角矩形 31">
              <a:extLst>
                <a:ext uri="{FF2B5EF4-FFF2-40B4-BE49-F238E27FC236}">
                  <a16:creationId xmlns:a16="http://schemas.microsoft.com/office/drawing/2014/main" id="{0061C644-8BA6-684E-B686-2EFF4A466C28}"/>
                </a:ext>
              </a:extLst>
            </p:cNvPr>
            <p:cNvSpPr/>
            <p:nvPr/>
          </p:nvSpPr>
          <p:spPr>
            <a:xfrm>
              <a:off x="4944165" y="4244687"/>
              <a:ext cx="859325" cy="464943"/>
            </a:xfrm>
            <a:prstGeom prst="roundRect">
              <a:avLst>
                <a:gd name="adj" fmla="val 9122"/>
              </a:avLst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839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741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6B1D8AF5-980A-4143-AE82-C079506A4F3F}"/>
                </a:ext>
              </a:extLst>
            </p:cNvPr>
            <p:cNvSpPr txBox="1"/>
            <p:nvPr/>
          </p:nvSpPr>
          <p:spPr>
            <a:xfrm>
              <a:off x="5017275" y="4272174"/>
              <a:ext cx="778198" cy="438001"/>
            </a:xfrm>
            <a:prstGeom prst="rect">
              <a:avLst/>
            </a:prstGeom>
            <a:noFill/>
            <a:ln w="25400">
              <a:noFill/>
              <a:miter lim="400000"/>
            </a:ln>
          </p:spPr>
          <p:txBody>
            <a:bodyPr lIns="26461" tIns="26461" rIns="26461" bIns="26461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3600">
                  <a:latin typeface="PingFang SC" charset="-122"/>
                  <a:ea typeface="PingFang SC" charset="-122"/>
                  <a:cs typeface="PingFang SC" charset="-122"/>
                </a:defRPr>
              </a:lvl1pPr>
            </a:lstStyle>
            <a:p>
              <a:pPr defTabSz="430134"/>
              <a:r>
                <a:rPr lang="en-US" altLang="zh-CN" sz="74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CentOS Stream</a:t>
              </a:r>
              <a:endParaRPr lang="zh-CN" altLang="en-US" sz="74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cxnSp>
          <p:nvCxnSpPr>
            <p:cNvPr id="113" name="直接箭头连接符 157">
              <a:extLst>
                <a:ext uri="{FF2B5EF4-FFF2-40B4-BE49-F238E27FC236}">
                  <a16:creationId xmlns:a16="http://schemas.microsoft.com/office/drawing/2014/main" id="{EA14BF52-E2B7-E043-A5D5-914CA64F99F3}"/>
                </a:ext>
              </a:extLst>
            </p:cNvPr>
            <p:cNvCxnSpPr/>
            <p:nvPr/>
          </p:nvCxnSpPr>
          <p:spPr>
            <a:xfrm flipH="1">
              <a:off x="5001179" y="5666516"/>
              <a:ext cx="225315" cy="318726"/>
            </a:xfrm>
            <a:prstGeom prst="straightConnector1">
              <a:avLst/>
            </a:prstGeom>
            <a:ln w="31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DE593713-D001-3848-A43C-5CB1615C322A}"/>
                </a:ext>
              </a:extLst>
            </p:cNvPr>
            <p:cNvGrpSpPr/>
            <p:nvPr/>
          </p:nvGrpSpPr>
          <p:grpSpPr>
            <a:xfrm>
              <a:off x="6848776" y="4253572"/>
              <a:ext cx="381749" cy="472638"/>
              <a:chOff x="3727738" y="6193716"/>
              <a:chExt cx="576970" cy="486873"/>
            </a:xfrm>
          </p:grpSpPr>
          <p:sp>
            <p:nvSpPr>
              <p:cNvPr id="139" name="圆角矩形 31">
                <a:extLst>
                  <a:ext uri="{FF2B5EF4-FFF2-40B4-BE49-F238E27FC236}">
                    <a16:creationId xmlns:a16="http://schemas.microsoft.com/office/drawing/2014/main" id="{64231F48-DA01-624F-99E8-E8071695A091}"/>
                  </a:ext>
                </a:extLst>
              </p:cNvPr>
              <p:cNvSpPr/>
              <p:nvPr/>
            </p:nvSpPr>
            <p:spPr>
              <a:xfrm>
                <a:off x="3727738" y="6193716"/>
                <a:ext cx="576970" cy="486873"/>
              </a:xfrm>
              <a:prstGeom prst="roundRect">
                <a:avLst>
                  <a:gd name="adj" fmla="val 912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83900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 sz="741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140" name="文本框 139">
                <a:extLst>
                  <a:ext uri="{FF2B5EF4-FFF2-40B4-BE49-F238E27FC236}">
                    <a16:creationId xmlns:a16="http://schemas.microsoft.com/office/drawing/2014/main" id="{D05518EE-B5B5-C240-8F92-C0346BDC5329}"/>
                  </a:ext>
                </a:extLst>
              </p:cNvPr>
              <p:cNvSpPr txBox="1"/>
              <p:nvPr/>
            </p:nvSpPr>
            <p:spPr>
              <a:xfrm>
                <a:off x="3747239" y="6237543"/>
                <a:ext cx="549096" cy="40136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>
                <a:noFill/>
                <a:miter lim="400000"/>
              </a:ln>
            </p:spPr>
            <p:txBody>
              <a:bodyPr lIns="26461" tIns="26461" rIns="26461" bIns="26461" anchor="ctr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>
                  <a:defRPr sz="3600">
                    <a:latin typeface="PingFang SC" charset="-122"/>
                    <a:ea typeface="PingFang SC" charset="-122"/>
                    <a:cs typeface="PingFang SC" charset="-122"/>
                  </a:defRPr>
                </a:lvl1pPr>
              </a:lstStyle>
              <a:p>
                <a:pPr algn="ctr" defTabSz="430134"/>
                <a:r>
                  <a:rPr lang="zh-CN" altLang="en-US" sz="74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</a:rPr>
                  <a:t>统信</a:t>
                </a:r>
              </a:p>
            </p:txBody>
          </p:sp>
        </p:grpSp>
        <p:cxnSp>
          <p:nvCxnSpPr>
            <p:cNvPr id="115" name="直接箭头连接符 173">
              <a:extLst>
                <a:ext uri="{FF2B5EF4-FFF2-40B4-BE49-F238E27FC236}">
                  <a16:creationId xmlns:a16="http://schemas.microsoft.com/office/drawing/2014/main" id="{184D3896-D2C7-F343-A343-11B7585C3E99}"/>
                </a:ext>
              </a:extLst>
            </p:cNvPr>
            <p:cNvCxnSpPr>
              <a:stCxn id="74" idx="2"/>
              <a:endCxn id="122" idx="0"/>
            </p:cNvCxnSpPr>
            <p:nvPr/>
          </p:nvCxnSpPr>
          <p:spPr>
            <a:xfrm flipH="1">
              <a:off x="6350392" y="3412462"/>
              <a:ext cx="780" cy="832225"/>
            </a:xfrm>
            <a:prstGeom prst="straightConnector1">
              <a:avLst/>
            </a:prstGeom>
            <a:ln w="31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圆角矩形 60">
              <a:extLst>
                <a:ext uri="{FF2B5EF4-FFF2-40B4-BE49-F238E27FC236}">
                  <a16:creationId xmlns:a16="http://schemas.microsoft.com/office/drawing/2014/main" id="{A1D916EC-AD53-024A-BCAF-FA4F29331F11}"/>
                </a:ext>
              </a:extLst>
            </p:cNvPr>
            <p:cNvSpPr/>
            <p:nvPr/>
          </p:nvSpPr>
          <p:spPr>
            <a:xfrm>
              <a:off x="5410439" y="5962750"/>
              <a:ext cx="680431" cy="477962"/>
            </a:xfrm>
            <a:prstGeom prst="roundRect">
              <a:avLst>
                <a:gd name="adj" fmla="val 9122"/>
              </a:avLst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839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741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7A45BD1D-62D3-CB4B-946F-AE614EBCD640}"/>
                </a:ext>
              </a:extLst>
            </p:cNvPr>
            <p:cNvSpPr txBox="1"/>
            <p:nvPr/>
          </p:nvSpPr>
          <p:spPr>
            <a:xfrm>
              <a:off x="5425952" y="5975769"/>
              <a:ext cx="646868" cy="458441"/>
            </a:xfrm>
            <a:prstGeom prst="rect">
              <a:avLst/>
            </a:prstGeom>
            <a:noFill/>
            <a:ln w="25400">
              <a:noFill/>
              <a:miter lim="400000"/>
            </a:ln>
          </p:spPr>
          <p:txBody>
            <a:bodyPr lIns="26461" tIns="26461" rIns="26461" bIns="26461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3600">
                  <a:latin typeface="PingFang SC" charset="-122"/>
                  <a:ea typeface="PingFang SC" charset="-122"/>
                  <a:cs typeface="PingFang SC" charset="-122"/>
                </a:defRPr>
              </a:lvl1pPr>
            </a:lstStyle>
            <a:p>
              <a:pPr algn="ctr" defTabSz="430134"/>
              <a:r>
                <a:rPr lang="en-US" altLang="zh-CN" sz="74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AlmaLinux</a:t>
              </a:r>
              <a:endParaRPr lang="zh-CN" altLang="en-US" sz="74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cxnSp>
          <p:nvCxnSpPr>
            <p:cNvPr id="118" name="直接箭头连接符 82">
              <a:extLst>
                <a:ext uri="{FF2B5EF4-FFF2-40B4-BE49-F238E27FC236}">
                  <a16:creationId xmlns:a16="http://schemas.microsoft.com/office/drawing/2014/main" id="{6A8E043A-F326-AC47-A517-2B81768B7244}"/>
                </a:ext>
              </a:extLst>
            </p:cNvPr>
            <p:cNvCxnSpPr>
              <a:endCxn id="117" idx="0"/>
            </p:cNvCxnSpPr>
            <p:nvPr/>
          </p:nvCxnSpPr>
          <p:spPr>
            <a:xfrm>
              <a:off x="5509076" y="5666516"/>
              <a:ext cx="240310" cy="309253"/>
            </a:xfrm>
            <a:prstGeom prst="straightConnector1">
              <a:avLst/>
            </a:prstGeom>
            <a:ln w="31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DB6B9F74-99BF-7746-8283-193555456B73}"/>
                </a:ext>
              </a:extLst>
            </p:cNvPr>
            <p:cNvSpPr/>
            <p:nvPr/>
          </p:nvSpPr>
          <p:spPr>
            <a:xfrm>
              <a:off x="6816295" y="3935475"/>
              <a:ext cx="1812676" cy="882234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4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191472B2-2A39-B24B-B0F4-C802DFFCA397}"/>
                </a:ext>
              </a:extLst>
            </p:cNvPr>
            <p:cNvSpPr txBox="1"/>
            <p:nvPr/>
          </p:nvSpPr>
          <p:spPr>
            <a:xfrm>
              <a:off x="6808066" y="3944595"/>
              <a:ext cx="1750980" cy="25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41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龙蜥商业衍生版 （</a:t>
              </a:r>
              <a:r>
                <a:rPr lang="en-US" altLang="zh-CN" sz="741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OSV</a:t>
              </a:r>
              <a:r>
                <a:rPr lang="zh-CN" altLang="en-US" sz="741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</a:p>
          </p:txBody>
        </p:sp>
        <p:cxnSp>
          <p:nvCxnSpPr>
            <p:cNvPr id="121" name="直接箭头连接符 107">
              <a:extLst>
                <a:ext uri="{FF2B5EF4-FFF2-40B4-BE49-F238E27FC236}">
                  <a16:creationId xmlns:a16="http://schemas.microsoft.com/office/drawing/2014/main" id="{FD604520-D611-C74E-8D94-50842745CEE0}"/>
                </a:ext>
              </a:extLst>
            </p:cNvPr>
            <p:cNvCxnSpPr>
              <a:stCxn id="80" idx="2"/>
            </p:cNvCxnSpPr>
            <p:nvPr/>
          </p:nvCxnSpPr>
          <p:spPr>
            <a:xfrm flipH="1">
              <a:off x="7311766" y="3432548"/>
              <a:ext cx="456174" cy="489224"/>
            </a:xfrm>
            <a:prstGeom prst="straightConnector1">
              <a:avLst/>
            </a:prstGeom>
            <a:ln w="31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圆角矩形 31">
              <a:extLst>
                <a:ext uri="{FF2B5EF4-FFF2-40B4-BE49-F238E27FC236}">
                  <a16:creationId xmlns:a16="http://schemas.microsoft.com/office/drawing/2014/main" id="{2E1C6207-0B70-5446-A0B5-A619D1BA0F81}"/>
                </a:ext>
              </a:extLst>
            </p:cNvPr>
            <p:cNvSpPr/>
            <p:nvPr/>
          </p:nvSpPr>
          <p:spPr>
            <a:xfrm>
              <a:off x="5900748" y="4244687"/>
              <a:ext cx="899288" cy="464943"/>
            </a:xfrm>
            <a:prstGeom prst="roundRect">
              <a:avLst>
                <a:gd name="adj" fmla="val 9122"/>
              </a:avLst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839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741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55B9A506-EB76-054B-8526-B22AE01D1894}"/>
                </a:ext>
              </a:extLst>
            </p:cNvPr>
            <p:cNvSpPr txBox="1"/>
            <p:nvPr/>
          </p:nvSpPr>
          <p:spPr>
            <a:xfrm>
              <a:off x="5997321" y="4272174"/>
              <a:ext cx="709178" cy="438001"/>
            </a:xfrm>
            <a:prstGeom prst="rect">
              <a:avLst/>
            </a:prstGeom>
            <a:noFill/>
            <a:ln w="25400">
              <a:noFill/>
              <a:miter lim="400000"/>
            </a:ln>
          </p:spPr>
          <p:txBody>
            <a:bodyPr lIns="26461" tIns="26461" rIns="26461" bIns="26461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3600">
                  <a:latin typeface="PingFang SC" charset="-122"/>
                  <a:ea typeface="PingFang SC" charset="-122"/>
                  <a:cs typeface="PingFang SC" charset="-122"/>
                </a:defRPr>
              </a:lvl1pPr>
            </a:lstStyle>
            <a:p>
              <a:pPr algn="ctr" defTabSz="430134"/>
              <a:r>
                <a:rPr lang="en-US" altLang="zh-CN" sz="74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Ubuntu</a:t>
              </a:r>
              <a:endParaRPr lang="zh-CN" altLang="en-US" sz="74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F554A8EA-7F4B-E54C-82DD-6CC699473F28}"/>
                </a:ext>
              </a:extLst>
            </p:cNvPr>
            <p:cNvSpPr/>
            <p:nvPr/>
          </p:nvSpPr>
          <p:spPr>
            <a:xfrm>
              <a:off x="9293350" y="4269130"/>
              <a:ext cx="475251" cy="4389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30134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4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移动</a:t>
              </a:r>
              <a:endParaRPr lang="en-US" altLang="zh-CN" sz="74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  <a:p>
              <a:pPr algn="ctr" defTabSz="43013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74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BC-Linux</a:t>
              </a:r>
              <a:endParaRPr lang="zh-CN" altLang="en-US" sz="74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F367CD50-25D3-C149-AE0F-F6E7906C6FD1}"/>
                </a:ext>
              </a:extLst>
            </p:cNvPr>
            <p:cNvSpPr/>
            <p:nvPr/>
          </p:nvSpPr>
          <p:spPr>
            <a:xfrm>
              <a:off x="8750385" y="4266934"/>
              <a:ext cx="475251" cy="447999"/>
            </a:xfrm>
            <a:prstGeom prst="rect">
              <a:avLst/>
            </a:prstGeom>
            <a:solidFill>
              <a:srgbClr val="FC6A05"/>
            </a:solidFill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3013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3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Alibaba</a:t>
              </a:r>
            </a:p>
            <a:p>
              <a:pPr algn="ctr" defTabSz="43013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3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Cloud</a:t>
              </a:r>
            </a:p>
            <a:p>
              <a:pPr algn="ctr" defTabSz="43013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74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Linux</a:t>
              </a:r>
              <a:endParaRPr lang="zh-CN" altLang="en-US" sz="74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3D114E57-5623-A44B-B734-5ACF5FA301B6}"/>
                </a:ext>
              </a:extLst>
            </p:cNvPr>
            <p:cNvSpPr/>
            <p:nvPr/>
          </p:nvSpPr>
          <p:spPr>
            <a:xfrm>
              <a:off x="8685727" y="3932778"/>
              <a:ext cx="1645338" cy="874697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771" tIns="48386" rIns="96771" bIns="48386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4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D02A5CAB-FDE6-7D40-A616-75553BB9B7F6}"/>
                </a:ext>
              </a:extLst>
            </p:cNvPr>
            <p:cNvSpPr txBox="1"/>
            <p:nvPr/>
          </p:nvSpPr>
          <p:spPr>
            <a:xfrm>
              <a:off x="8661842" y="3953414"/>
              <a:ext cx="1722079" cy="25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41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龙蜥</a:t>
              </a:r>
              <a:r>
                <a:rPr lang="en-US" altLang="zh-CN" sz="741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r>
                <a:rPr lang="zh-CN" altLang="en-US" sz="741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定制版</a:t>
              </a:r>
              <a:r>
                <a:rPr lang="en-US" altLang="zh-CN" sz="741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(</a:t>
              </a:r>
              <a:r>
                <a:rPr lang="zh-CN" altLang="en-US" sz="741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</a:t>
              </a:r>
              <a:r>
                <a:rPr lang="en-US" altLang="zh-CN" sz="741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741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开发者）</a:t>
              </a:r>
            </a:p>
          </p:txBody>
        </p:sp>
        <p:cxnSp>
          <p:nvCxnSpPr>
            <p:cNvPr id="128" name="直接箭头连接符 132">
              <a:extLst>
                <a:ext uri="{FF2B5EF4-FFF2-40B4-BE49-F238E27FC236}">
                  <a16:creationId xmlns:a16="http://schemas.microsoft.com/office/drawing/2014/main" id="{6F45DEE2-F1C0-3D43-B7A7-CCEAD057F4BF}"/>
                </a:ext>
              </a:extLst>
            </p:cNvPr>
            <p:cNvCxnSpPr/>
            <p:nvPr/>
          </p:nvCxnSpPr>
          <p:spPr>
            <a:xfrm>
              <a:off x="7947342" y="3430886"/>
              <a:ext cx="1103209" cy="464943"/>
            </a:xfrm>
            <a:prstGeom prst="straightConnector1">
              <a:avLst/>
            </a:prstGeom>
            <a:ln w="31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圆角矩形 56">
              <a:extLst>
                <a:ext uri="{FF2B5EF4-FFF2-40B4-BE49-F238E27FC236}">
                  <a16:creationId xmlns:a16="http://schemas.microsoft.com/office/drawing/2014/main" id="{9C5E2101-24FC-E545-B24D-77B9743E6EB6}"/>
                </a:ext>
              </a:extLst>
            </p:cNvPr>
            <p:cNvSpPr/>
            <p:nvPr/>
          </p:nvSpPr>
          <p:spPr>
            <a:xfrm>
              <a:off x="10393442" y="2969875"/>
              <a:ext cx="824971" cy="458474"/>
            </a:xfrm>
            <a:prstGeom prst="roundRect">
              <a:avLst>
                <a:gd name="adj" fmla="val 9122"/>
              </a:avLst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839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741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D2B8AD38-8973-FB48-BD4C-0E887C7D77A5}"/>
                </a:ext>
              </a:extLst>
            </p:cNvPr>
            <p:cNvSpPr txBox="1"/>
            <p:nvPr/>
          </p:nvSpPr>
          <p:spPr>
            <a:xfrm>
              <a:off x="10369502" y="2959135"/>
              <a:ext cx="884236" cy="438000"/>
            </a:xfrm>
            <a:prstGeom prst="rect">
              <a:avLst/>
            </a:prstGeom>
            <a:noFill/>
            <a:ln w="25400">
              <a:noFill/>
              <a:miter lim="400000"/>
            </a:ln>
          </p:spPr>
          <p:txBody>
            <a:bodyPr lIns="26461" tIns="26461" rIns="26461" bIns="26461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3600">
                  <a:latin typeface="PingFang SC" charset="-122"/>
                  <a:ea typeface="PingFang SC" charset="-122"/>
                  <a:cs typeface="PingFang SC" charset="-122"/>
                </a:defRPr>
              </a:lvl1pPr>
            </a:lstStyle>
            <a:p>
              <a:pPr algn="ctr" defTabSz="430134"/>
              <a:r>
                <a:rPr lang="en-US" altLang="zh-CN" sz="74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…</a:t>
              </a:r>
              <a:endParaRPr lang="zh-CN" altLang="en-US" sz="74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cxnSp>
          <p:nvCxnSpPr>
            <p:cNvPr id="131" name="直接箭头连接符 146">
              <a:extLst>
                <a:ext uri="{FF2B5EF4-FFF2-40B4-BE49-F238E27FC236}">
                  <a16:creationId xmlns:a16="http://schemas.microsoft.com/office/drawing/2014/main" id="{7C1683DF-BF84-964D-B9D2-228864192FC9}"/>
                </a:ext>
              </a:extLst>
            </p:cNvPr>
            <p:cNvCxnSpPr/>
            <p:nvPr/>
          </p:nvCxnSpPr>
          <p:spPr>
            <a:xfrm>
              <a:off x="10793093" y="2421305"/>
              <a:ext cx="0" cy="535865"/>
            </a:xfrm>
            <a:prstGeom prst="straightConnector1">
              <a:avLst/>
            </a:prstGeom>
            <a:ln w="31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391DB96B-04A8-DC46-9D0F-344057519A3F}"/>
                </a:ext>
              </a:extLst>
            </p:cNvPr>
            <p:cNvSpPr/>
            <p:nvPr/>
          </p:nvSpPr>
          <p:spPr>
            <a:xfrm>
              <a:off x="9833344" y="4265920"/>
              <a:ext cx="475250" cy="4389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30134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4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浪潮</a:t>
              </a:r>
              <a:endParaRPr lang="en-US" altLang="zh-CN" sz="74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  <a:p>
              <a:pPr algn="ctr" defTabSz="43013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74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KOS</a:t>
              </a:r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501EED57-53D8-8E4B-8FAE-02CA55821D33}"/>
                </a:ext>
              </a:extLst>
            </p:cNvPr>
            <p:cNvSpPr txBox="1"/>
            <p:nvPr/>
          </p:nvSpPr>
          <p:spPr>
            <a:xfrm>
              <a:off x="6693181" y="4961900"/>
              <a:ext cx="5293762" cy="1657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27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依据场景满足多样化诉求：</a:t>
              </a:r>
              <a:endParaRPr kumimoji="1" lang="en-US" altLang="zh-CN" sz="127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02438" indent="-30243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需要商业服务</a:t>
              </a:r>
              <a:r>
                <a:rPr kumimoji="1" lang="en-US" altLang="zh-CN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kumimoji="1" lang="zh-CN" altLang="en-US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例如统信 </a:t>
              </a:r>
              <a:r>
                <a:rPr kumimoji="1" lang="en-US" altLang="zh-CN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UOS</a:t>
              </a:r>
              <a:r>
                <a:rPr kumimoji="1" lang="zh-CN" altLang="en-US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v20</a:t>
              </a:r>
              <a:r>
                <a:rPr kumimoji="1" lang="zh-CN" altLang="en-US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1050a</a:t>
              </a:r>
            </a:p>
            <a:p>
              <a:pPr marL="302438" indent="-30243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只需要社区支持：</a:t>
              </a:r>
              <a:r>
                <a:rPr kumimoji="1" lang="en-US" altLang="zh-CN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Anolis</a:t>
              </a:r>
              <a:r>
                <a:rPr kumimoji="1" lang="zh-CN" altLang="en-US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OS</a:t>
              </a:r>
              <a:r>
                <a:rPr kumimoji="1" lang="zh-CN" altLang="en-US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kumimoji="1" lang="zh-CN" altLang="en-US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kumimoji="1" lang="en-US" altLang="zh-CN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Anolis</a:t>
              </a:r>
              <a:r>
                <a:rPr kumimoji="1" lang="zh-CN" altLang="en-US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OS</a:t>
              </a:r>
              <a:r>
                <a:rPr kumimoji="1" lang="zh-CN" altLang="en-US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23</a:t>
              </a:r>
            </a:p>
            <a:p>
              <a:pPr marL="302438" indent="-30243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自有研发运维能力：企业定制版（例如</a:t>
              </a:r>
              <a:r>
                <a:rPr kumimoji="1" lang="en-US" altLang="zh-CN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BC-Linux</a:t>
              </a:r>
              <a:r>
                <a:rPr kumimoji="1" lang="zh-CN" altLang="en-US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龙蜥版）</a:t>
              </a:r>
              <a:endParaRPr kumimoji="1" lang="en-US" altLang="zh-CN" sz="10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02438" indent="-30243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更新的开源技术：</a:t>
              </a:r>
              <a:r>
                <a:rPr kumimoji="1" lang="en-US" altLang="zh-CN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Anolis</a:t>
              </a:r>
              <a:r>
                <a:rPr kumimoji="1" lang="zh-CN" altLang="en-US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OS</a:t>
              </a:r>
              <a:r>
                <a:rPr kumimoji="1" lang="zh-CN" altLang="en-US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58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23</a:t>
              </a:r>
            </a:p>
          </p:txBody>
        </p:sp>
        <p:pic>
          <p:nvPicPr>
            <p:cNvPr id="134" name="图片 133">
              <a:extLst>
                <a:ext uri="{FF2B5EF4-FFF2-40B4-BE49-F238E27FC236}">
                  <a16:creationId xmlns:a16="http://schemas.microsoft.com/office/drawing/2014/main" id="{9FE214F3-6861-5E46-A59E-5AC5E71D8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105310" y="1339045"/>
              <a:ext cx="1164206" cy="956091"/>
            </a:xfrm>
            <a:prstGeom prst="rect">
              <a:avLst/>
            </a:prstGeom>
          </p:spPr>
        </p:pic>
        <p:sp>
          <p:nvSpPr>
            <p:cNvPr id="135" name="圆角矩形 31">
              <a:extLst>
                <a:ext uri="{FF2B5EF4-FFF2-40B4-BE49-F238E27FC236}">
                  <a16:creationId xmlns:a16="http://schemas.microsoft.com/office/drawing/2014/main" id="{EC48ED56-B142-1448-8065-D0852FE0D15B}"/>
                </a:ext>
              </a:extLst>
            </p:cNvPr>
            <p:cNvSpPr/>
            <p:nvPr/>
          </p:nvSpPr>
          <p:spPr>
            <a:xfrm>
              <a:off x="7285047" y="4257139"/>
              <a:ext cx="381749" cy="472638"/>
            </a:xfrm>
            <a:prstGeom prst="roundRect">
              <a:avLst>
                <a:gd name="adj" fmla="val 9122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839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741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FB9118D4-7F30-004E-9F15-DE7BD9201D82}"/>
                </a:ext>
              </a:extLst>
            </p:cNvPr>
            <p:cNvSpPr txBox="1"/>
            <p:nvPr/>
          </p:nvSpPr>
          <p:spPr>
            <a:xfrm>
              <a:off x="7298832" y="4299685"/>
              <a:ext cx="363306" cy="3896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noFill/>
              <a:miter lim="400000"/>
            </a:ln>
          </p:spPr>
          <p:txBody>
            <a:bodyPr lIns="26461" tIns="26461" rIns="26461" bIns="26461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3600">
                  <a:latin typeface="PingFang SC" charset="-122"/>
                  <a:ea typeface="PingFang SC" charset="-122"/>
                  <a:cs typeface="PingFang SC" charset="-122"/>
                </a:defRPr>
              </a:lvl1pPr>
            </a:lstStyle>
            <a:p>
              <a:pPr algn="ctr" defTabSz="430134"/>
              <a:r>
                <a:rPr lang="zh-CN" altLang="en-US" sz="74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麒麟</a:t>
              </a:r>
            </a:p>
          </p:txBody>
        </p:sp>
        <p:sp>
          <p:nvSpPr>
            <p:cNvPr id="137" name="圆角矩形 31">
              <a:extLst>
                <a:ext uri="{FF2B5EF4-FFF2-40B4-BE49-F238E27FC236}">
                  <a16:creationId xmlns:a16="http://schemas.microsoft.com/office/drawing/2014/main" id="{E44CE5E0-AE98-CD45-9876-0F3DDF335FAF}"/>
                </a:ext>
              </a:extLst>
            </p:cNvPr>
            <p:cNvSpPr/>
            <p:nvPr/>
          </p:nvSpPr>
          <p:spPr>
            <a:xfrm>
              <a:off x="7720948" y="4255254"/>
              <a:ext cx="381749" cy="472638"/>
            </a:xfrm>
            <a:prstGeom prst="roundRect">
              <a:avLst>
                <a:gd name="adj" fmla="val 9122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8390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741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C1CA1B85-EBE3-8D42-83D3-85E362DFB4DA}"/>
                </a:ext>
              </a:extLst>
            </p:cNvPr>
            <p:cNvSpPr txBox="1"/>
            <p:nvPr/>
          </p:nvSpPr>
          <p:spPr>
            <a:xfrm>
              <a:off x="7739391" y="4303090"/>
              <a:ext cx="363306" cy="389630"/>
            </a:xfrm>
            <a:prstGeom prst="rect">
              <a:avLst/>
            </a:prstGeom>
            <a:noFill/>
            <a:ln w="25400">
              <a:noFill/>
              <a:miter lim="400000"/>
            </a:ln>
          </p:spPr>
          <p:txBody>
            <a:bodyPr lIns="26461" tIns="26461" rIns="26461" bIns="26461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3600">
                  <a:latin typeface="PingFang SC" charset="-122"/>
                  <a:ea typeface="PingFang SC" charset="-122"/>
                  <a:cs typeface="PingFang SC" charset="-122"/>
                </a:defRPr>
              </a:lvl1pPr>
            </a:lstStyle>
            <a:p>
              <a:pPr algn="ctr" defTabSz="430134"/>
              <a:r>
                <a:rPr lang="zh-CN" altLang="en-US" sz="74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凝思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674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字体规范&amp;演示参考">
            <a:extLst>
              <a:ext uri="{FF2B5EF4-FFF2-40B4-BE49-F238E27FC236}">
                <a16:creationId xmlns:a16="http://schemas.microsoft.com/office/drawing/2014/main" id="{31117A52-5BE4-9C4A-8BEC-6BF532A52D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34054" y="273648"/>
            <a:ext cx="4691460" cy="738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i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r>
              <a:rPr lang="zh-CN" altLang="en-US" sz="4300" dirty="0">
                <a:sym typeface="阿里巴巴普惠体 2.0 105 Heavy" panose="00020600040101010101" charset="-122"/>
              </a:rPr>
              <a:t>龙蜥操作系统</a:t>
            </a:r>
            <a:endParaRPr sz="4300" dirty="0">
              <a:sym typeface="阿里巴巴普惠体 2.0 105 Heavy" panose="00020600040101010101" charset="-122"/>
            </a:endParaRPr>
          </a:p>
        </p:txBody>
      </p:sp>
      <p:sp>
        <p:nvSpPr>
          <p:cNvPr id="167" name="字体规范&amp;演示参考">
            <a:extLst>
              <a:ext uri="{FF2B5EF4-FFF2-40B4-BE49-F238E27FC236}">
                <a16:creationId xmlns:a16="http://schemas.microsoft.com/office/drawing/2014/main" id="{58192563-B442-D840-9E26-7DC9C4B5F32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01921" y="1044966"/>
            <a:ext cx="8868606" cy="46500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wrap="none" lIns="36706" tIns="36706" rIns="36706" bIns="36706" numCol="1" anchor="t">
            <a:spAutoFit/>
          </a:bodyPr>
          <a:lstStyle>
            <a:defPPr>
              <a:defRPr lang="zh-CN"/>
            </a:defPPr>
            <a:lvl1pPr algn="ctr">
              <a:lnSpc>
                <a:spcPct val="140000"/>
              </a:lnSpc>
              <a:spcBef>
                <a:spcPts val="143"/>
              </a:spcBef>
              <a:defRPr sz="24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方正兰亭粗黑_GBK" panose="02000000000000000000" charset="-122"/>
              </a:defRPr>
            </a:lvl1pPr>
          </a:lstStyle>
          <a:p>
            <a:r>
              <a:rPr lang="zh-CN" altLang="en-US" dirty="0">
                <a:sym typeface="阿里巴巴普惠体 2.0 105 Heavy" panose="00020600040101010101" charset="-122"/>
              </a:rPr>
              <a:t>龙蜥操作系统沉淀三大优势，助力千行百业企业上云进程</a:t>
            </a:r>
            <a:endParaRPr dirty="0">
              <a:sym typeface="阿里巴巴普惠体 2.0 105 Heavy" panose="00020600040101010101" charset="-122"/>
            </a:endParaRPr>
          </a:p>
        </p:txBody>
      </p:sp>
      <p:grpSp>
        <p:nvGrpSpPr>
          <p:cNvPr id="168" name="组合 167">
            <a:extLst>
              <a:ext uri="{FF2B5EF4-FFF2-40B4-BE49-F238E27FC236}">
                <a16:creationId xmlns:a16="http://schemas.microsoft.com/office/drawing/2014/main" id="{8242E20C-B62E-5346-91C5-E15B87C90E3B}"/>
              </a:ext>
            </a:extLst>
          </p:cNvPr>
          <p:cNvGrpSpPr/>
          <p:nvPr/>
        </p:nvGrpSpPr>
        <p:grpSpPr>
          <a:xfrm>
            <a:off x="1574641" y="1558831"/>
            <a:ext cx="9264048" cy="4476209"/>
            <a:chOff x="2217420" y="1808930"/>
            <a:chExt cx="17746981" cy="10418296"/>
          </a:xfrm>
        </p:grpSpPr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AD22AAC7-BFFB-404A-82F8-F050A70C1088}"/>
                </a:ext>
              </a:extLst>
            </p:cNvPr>
            <p:cNvSpPr txBox="1"/>
            <p:nvPr/>
          </p:nvSpPr>
          <p:spPr>
            <a:xfrm>
              <a:off x="2217420" y="10916140"/>
              <a:ext cx="17724122" cy="131108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8100" cap="flat">
              <a:noFill/>
              <a:prstDash val="sysDot"/>
              <a:miter lim="400000"/>
            </a:ln>
            <a:effectLst/>
          </p:spPr>
          <p:txBody>
            <a:bodyPr rot="0" spcFirstLastPara="1" vertOverflow="overflow" horzOverflow="overflow" vert="horz" wrap="square" lIns="26881" tIns="26881" rIns="26881" bIns="26881" numCol="1" spcCol="38100" rtlCol="0" anchor="ctr">
              <a:noAutofit/>
            </a:bodyPr>
            <a:lstStyle/>
            <a:p>
              <a:pPr defTabSz="436855" hangingPunct="0">
                <a:defRPr/>
              </a:pPr>
              <a:endParaRPr lang="en-US" altLang="zh-CN" sz="423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R" pitchFamily="18" charset="-122"/>
                <a:sym typeface="Helvetica Light"/>
              </a:endParaRPr>
            </a:p>
            <a:p>
              <a:pPr defTabSz="436855" hangingPunct="0">
                <a:defRPr/>
              </a:pPr>
              <a:r>
                <a:rPr lang="zh-CN" altLang="en-US" sz="1693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R" pitchFamily="18" charset="-122"/>
                  <a:sym typeface="Helvetica Light"/>
                </a:rPr>
                <a:t> </a:t>
              </a:r>
              <a:r>
                <a:rPr lang="zh-CN" altLang="en-US" sz="1482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R" pitchFamily="18" charset="-122"/>
                  <a:sym typeface="Helvetica Light"/>
                </a:rPr>
                <a:t>基础设施</a:t>
              </a:r>
              <a:endParaRPr lang="en-US" altLang="zh-CN" sz="847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R" pitchFamily="18" charset="-122"/>
                <a:sym typeface="Helvetica Light"/>
              </a:endParaRPr>
            </a:p>
          </p:txBody>
        </p:sp>
        <p:sp>
          <p:nvSpPr>
            <p:cNvPr id="170" name="矩形 169">
              <a:extLst>
                <a:ext uri="{FF2B5EF4-FFF2-40B4-BE49-F238E27FC236}">
                  <a16:creationId xmlns:a16="http://schemas.microsoft.com/office/drawing/2014/main" id="{903E9155-490D-804B-82D2-87D8F26B4E32}"/>
                </a:ext>
              </a:extLst>
            </p:cNvPr>
            <p:cNvSpPr/>
            <p:nvPr/>
          </p:nvSpPr>
          <p:spPr>
            <a:xfrm>
              <a:off x="5036821" y="11051730"/>
              <a:ext cx="6994299" cy="1039905"/>
            </a:xfrm>
            <a:prstGeom prst="rect">
              <a:avLst/>
            </a:prstGeom>
            <a:solidFill>
              <a:srgbClr val="E68537"/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1" vertOverflow="overflow" horzOverflow="overflow" vert="horz" wrap="square" lIns="26881" tIns="26881" rIns="26881" bIns="26881" numCol="1" spcCol="38100" rtlCol="0" fromWordArt="0" anchor="ctr" anchorCtr="0" forceAA="0" compatLnSpc="1">
              <a:noAutofit/>
            </a:bodyPr>
            <a:lstStyle/>
            <a:p>
              <a:pPr algn="ctr" defTabSz="436855" hangingPunct="0">
                <a:defRPr/>
              </a:pPr>
              <a:r>
                <a:rPr kumimoji="1" lang="zh-CN" altLang="en-US" sz="1482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大规模分布式云基础设施</a:t>
              </a:r>
              <a:endParaRPr kumimoji="1" lang="en-US" altLang="zh-CN" sz="1482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  <a:sym typeface="Helvetica Light"/>
              </a:endParaRPr>
            </a:p>
            <a:p>
              <a:pPr algn="ctr" defTabSz="436855" hangingPunct="0">
                <a:defRPr/>
              </a:pPr>
              <a:r>
                <a:rPr kumimoji="1" lang="zh-CN" altLang="en-US" sz="953" kern="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（阿里云自研硬件）</a:t>
              </a:r>
              <a:endParaRPr kumimoji="1" lang="en-US" altLang="zh-CN" sz="953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  <a:sym typeface="Helvetica Light"/>
              </a:endParaRPr>
            </a:p>
          </p:txBody>
        </p:sp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7BEADD30-6A21-2E42-8322-463ED932485A}"/>
                </a:ext>
              </a:extLst>
            </p:cNvPr>
            <p:cNvSpPr/>
            <p:nvPr/>
          </p:nvSpPr>
          <p:spPr>
            <a:xfrm>
              <a:off x="12357801" y="11051730"/>
              <a:ext cx="7377998" cy="103990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1" vertOverflow="overflow" horzOverflow="overflow" vert="horz" wrap="square" lIns="26881" tIns="26881" rIns="26881" bIns="26881" numCol="1" spcCol="38100" rtlCol="0" fromWordArt="0" anchor="ctr" anchorCtr="0" forceAA="0" compatLnSpc="1">
              <a:noAutofit/>
            </a:bodyPr>
            <a:lstStyle/>
            <a:p>
              <a:pPr algn="ctr" defTabSz="436855" hangingPunct="0">
                <a:defRPr/>
              </a:pPr>
              <a:r>
                <a:rPr kumimoji="1" lang="zh-CN" altLang="en-US" sz="1482" dirty="0">
                  <a:solidFill>
                    <a:srgbClr val="FFFFFF">
                      <a:lumMod val="85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专有云基础设施</a:t>
              </a:r>
              <a:endParaRPr kumimoji="1" lang="en-US" altLang="zh-CN" sz="1482" kern="0" dirty="0">
                <a:solidFill>
                  <a:srgbClr val="FFFFFF">
                    <a:lumMod val="8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  <a:sym typeface="Helvetica Light"/>
              </a:endParaRPr>
            </a:p>
            <a:p>
              <a:pPr algn="ctr" defTabSz="436855" hangingPunct="0">
                <a:defRPr/>
              </a:pPr>
              <a:r>
                <a:rPr kumimoji="1" lang="zh-CN" altLang="en-US" sz="953" kern="0" dirty="0">
                  <a:solidFill>
                    <a:srgbClr val="FFFFFF">
                      <a:lumMod val="85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（服务器：</a:t>
              </a:r>
              <a:r>
                <a:rPr kumimoji="1" lang="zh-CN" altLang="en-US" sz="953" dirty="0">
                  <a:solidFill>
                    <a:srgbClr val="FFFFFF">
                      <a:lumMod val="85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处理器，</a:t>
              </a:r>
              <a:r>
                <a:rPr kumimoji="1" lang="zh-CN" altLang="en-US" sz="953" kern="0" dirty="0">
                  <a:solidFill>
                    <a:srgbClr val="FFFFFF">
                      <a:lumMod val="85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外设，其他设备）</a:t>
              </a:r>
            </a:p>
          </p:txBody>
        </p:sp>
        <p:sp>
          <p:nvSpPr>
            <p:cNvPr id="172" name="文本框 171">
              <a:extLst>
                <a:ext uri="{FF2B5EF4-FFF2-40B4-BE49-F238E27FC236}">
                  <a16:creationId xmlns:a16="http://schemas.microsoft.com/office/drawing/2014/main" id="{7471E1B5-8D13-AE48-A9A4-EE4A9FAB5079}"/>
                </a:ext>
              </a:extLst>
            </p:cNvPr>
            <p:cNvSpPr txBox="1"/>
            <p:nvPr/>
          </p:nvSpPr>
          <p:spPr>
            <a:xfrm>
              <a:off x="2217420" y="5149544"/>
              <a:ext cx="17724122" cy="563100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8100" cap="flat">
              <a:noFill/>
              <a:prstDash val="sysDot"/>
              <a:miter lim="400000"/>
            </a:ln>
            <a:effectLst/>
          </p:spPr>
          <p:txBody>
            <a:bodyPr rot="0" spcFirstLastPara="1" vertOverflow="overflow" horzOverflow="overflow" vert="horz" wrap="square" lIns="26881" tIns="26881" rIns="26881" bIns="26881" numCol="1" spcCol="38100" rtlCol="0" anchor="ctr">
              <a:noAutofit/>
            </a:bodyPr>
            <a:lstStyle/>
            <a:p>
              <a:pPr defTabSz="436855" hangingPunct="0">
                <a:defRPr/>
              </a:pPr>
              <a:r>
                <a:rPr lang="en-US" altLang="zh-CN" sz="1482" dirty="0">
                  <a:solidFill>
                    <a:srgbClr val="FF6A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R" pitchFamily="18" charset="-122"/>
                  <a:sym typeface="Helvetica Light"/>
                </a:rPr>
                <a:t>Anolis</a:t>
              </a:r>
              <a:r>
                <a:rPr lang="zh-CN" altLang="en-US" sz="1482" dirty="0">
                  <a:solidFill>
                    <a:srgbClr val="FF6A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R" pitchFamily="18" charset="-122"/>
                  <a:sym typeface="Helvetica Light"/>
                </a:rPr>
                <a:t> </a:t>
              </a:r>
              <a:r>
                <a:rPr lang="en-US" altLang="zh-CN" sz="1482" dirty="0">
                  <a:solidFill>
                    <a:srgbClr val="FF6A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R" pitchFamily="18" charset="-122"/>
                  <a:sym typeface="Helvetica Light"/>
                </a:rPr>
                <a:t>OS</a:t>
              </a:r>
              <a:endParaRPr lang="en-US" altLang="zh-CN" sz="1482" kern="0" dirty="0">
                <a:solidFill>
                  <a:srgbClr val="FF6A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R" pitchFamily="18" charset="-122"/>
                <a:sym typeface="Helvetica Light"/>
              </a:endParaRPr>
            </a:p>
          </p:txBody>
        </p:sp>
        <p:sp>
          <p:nvSpPr>
            <p:cNvPr id="173" name="矩形 172">
              <a:extLst>
                <a:ext uri="{FF2B5EF4-FFF2-40B4-BE49-F238E27FC236}">
                  <a16:creationId xmlns:a16="http://schemas.microsoft.com/office/drawing/2014/main" id="{B82AF72C-227D-4F45-90E5-AC42AC42BC68}"/>
                </a:ext>
              </a:extLst>
            </p:cNvPr>
            <p:cNvSpPr/>
            <p:nvPr/>
          </p:nvSpPr>
          <p:spPr>
            <a:xfrm>
              <a:off x="5036821" y="9655068"/>
              <a:ext cx="6994299" cy="947741"/>
            </a:xfrm>
            <a:prstGeom prst="rect">
              <a:avLst/>
            </a:prstGeom>
            <a:solidFill>
              <a:srgbClr val="E68537"/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1" vertOverflow="overflow" horzOverflow="overflow" vert="horz" wrap="square" lIns="26881" tIns="26881" rIns="26881" bIns="26881" numCol="1" spcCol="38100" rtlCol="0" fromWordArt="0" anchor="ctr" anchorCtr="0" forceAA="0" compatLnSpc="1">
              <a:noAutofit/>
            </a:bodyPr>
            <a:lstStyle/>
            <a:p>
              <a:pPr algn="ctr" defTabSz="436855"/>
              <a:r>
                <a:rPr kumimoji="1" lang="zh-CN" altLang="en-US" sz="127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云计算场景软硬件协同</a:t>
              </a:r>
              <a:endParaRPr kumimoji="1" lang="en-US" altLang="zh-CN" sz="127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  <a:sym typeface="Helvetica Light"/>
              </a:endParaRPr>
            </a:p>
            <a:p>
              <a:pPr algn="ctr" defTabSz="436855"/>
              <a:r>
                <a:rPr kumimoji="1" lang="zh-CN" altLang="en-US" sz="953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处理器 </a:t>
              </a:r>
              <a:r>
                <a:rPr kumimoji="1" lang="en-US" altLang="zh-CN" sz="953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/</a:t>
              </a:r>
              <a:r>
                <a:rPr kumimoji="1" lang="zh-CN" altLang="en-US" sz="953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 </a:t>
              </a:r>
              <a:r>
                <a:rPr kumimoji="1" lang="en-US" altLang="zh-CN" sz="953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IO</a:t>
              </a:r>
              <a:r>
                <a:rPr kumimoji="1" lang="zh-CN" altLang="en-US" sz="953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 处理</a:t>
              </a:r>
              <a:r>
                <a:rPr kumimoji="1" lang="zh-CN" altLang="en-US" sz="635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（</a:t>
              </a:r>
              <a:r>
                <a:rPr kumimoji="1" lang="en-US" altLang="zh-CN" sz="635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CIPU</a:t>
              </a:r>
              <a:r>
                <a:rPr kumimoji="1" lang="zh-CN" altLang="en-US" sz="635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）</a:t>
              </a:r>
              <a:endParaRPr kumimoji="1" lang="en-US" altLang="zh-CN" sz="63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  <a:sym typeface="Helvetica Light"/>
              </a:endParaRPr>
            </a:p>
          </p:txBody>
        </p: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0AA08BCC-F61F-404C-B99D-33ACD9264CCC}"/>
                </a:ext>
              </a:extLst>
            </p:cNvPr>
            <p:cNvSpPr/>
            <p:nvPr/>
          </p:nvSpPr>
          <p:spPr>
            <a:xfrm>
              <a:off x="12357801" y="9655068"/>
              <a:ext cx="7377998" cy="94774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1" vertOverflow="overflow" horzOverflow="overflow" vert="horz" wrap="square" lIns="26881" tIns="26881" rIns="26881" bIns="26881" numCol="1" spcCol="38100" rtlCol="0" fromWordArt="0" anchor="ctr" anchorCtr="0" forceAA="0" compatLnSpc="1">
              <a:noAutofit/>
            </a:bodyPr>
            <a:lstStyle/>
            <a:p>
              <a:pPr algn="ctr" defTabSz="436855"/>
              <a:r>
                <a:rPr kumimoji="1" lang="zh-CN" altLang="en-US" sz="1482" dirty="0">
                  <a:solidFill>
                    <a:srgbClr val="FFFFFF">
                      <a:lumMod val="85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国产硬件支持</a:t>
              </a:r>
              <a:endParaRPr kumimoji="1" lang="en-US" altLang="zh-CN" sz="1482" dirty="0">
                <a:solidFill>
                  <a:srgbClr val="FFFFFF">
                    <a:lumMod val="8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  <a:sym typeface="Helvetica Light"/>
              </a:endParaRPr>
            </a:p>
            <a:p>
              <a:pPr algn="ctr" defTabSz="436855"/>
              <a:r>
                <a:rPr kumimoji="1" lang="zh-CN" altLang="en-US" sz="953" dirty="0">
                  <a:solidFill>
                    <a:srgbClr val="FFFFFF">
                      <a:lumMod val="85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国产处理器</a:t>
              </a:r>
              <a:r>
                <a:rPr kumimoji="1" lang="en-US" altLang="zh-CN" sz="953" dirty="0">
                  <a:solidFill>
                    <a:srgbClr val="FFFFFF">
                      <a:lumMod val="85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/</a:t>
              </a:r>
              <a:r>
                <a:rPr kumimoji="1" lang="zh-CN" altLang="en-US" sz="953" dirty="0">
                  <a:solidFill>
                    <a:srgbClr val="FFFFFF">
                      <a:lumMod val="85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国产外设</a:t>
              </a:r>
              <a:endParaRPr kumimoji="1" lang="en-US" altLang="zh-CN" sz="953" dirty="0">
                <a:solidFill>
                  <a:srgbClr val="FFFFFF">
                    <a:lumMod val="8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  <a:sym typeface="Helvetica Light"/>
              </a:endParaRPr>
            </a:p>
          </p:txBody>
        </p:sp>
        <p:sp>
          <p:nvSpPr>
            <p:cNvPr id="175" name="矩形 174">
              <a:extLst>
                <a:ext uri="{FF2B5EF4-FFF2-40B4-BE49-F238E27FC236}">
                  <a16:creationId xmlns:a16="http://schemas.microsoft.com/office/drawing/2014/main" id="{874454BA-5C8E-FC47-8790-AC14B3AA901C}"/>
                </a:ext>
              </a:extLst>
            </p:cNvPr>
            <p:cNvSpPr/>
            <p:nvPr/>
          </p:nvSpPr>
          <p:spPr>
            <a:xfrm>
              <a:off x="5036820" y="5323657"/>
              <a:ext cx="6994300" cy="947741"/>
            </a:xfrm>
            <a:prstGeom prst="rect">
              <a:avLst/>
            </a:prstGeom>
            <a:solidFill>
              <a:srgbClr val="E68537"/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1" vertOverflow="overflow" horzOverflow="overflow" vert="horz" wrap="square" lIns="26881" tIns="26881" rIns="26881" bIns="26881" numCol="1" spcCol="38100" rtlCol="0" fromWordArt="0" anchor="ctr" anchorCtr="0" forceAA="0" compatLnSpc="1">
              <a:noAutofit/>
            </a:bodyPr>
            <a:lstStyle/>
            <a:p>
              <a:pPr algn="ctr" defTabSz="436855"/>
              <a:r>
                <a:rPr kumimoji="1" lang="zh-CN" altLang="en-US" sz="127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云计算场景运行环境</a:t>
              </a:r>
              <a:endParaRPr kumimoji="1" lang="en-US" altLang="zh-CN" sz="127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  <a:sym typeface="Helvetica Light"/>
              </a:endParaRPr>
            </a:p>
            <a:p>
              <a:pPr algn="ctr" defTabSz="436855"/>
              <a:r>
                <a:rPr kumimoji="1" lang="zh-CN" altLang="en-US" sz="953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（</a:t>
              </a:r>
              <a:r>
                <a:rPr kumimoji="1" lang="en-US" altLang="zh-CN" sz="953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IaaS</a:t>
              </a:r>
              <a:r>
                <a:rPr kumimoji="1" lang="zh-CN" altLang="en-US" sz="953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场景，云原生场景）</a:t>
              </a:r>
              <a:endParaRPr kumimoji="1" lang="en-US" altLang="zh-CN" sz="953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  <a:sym typeface="Helvetica Light"/>
              </a:endParaRPr>
            </a:p>
          </p:txBody>
        </p:sp>
        <p:sp>
          <p:nvSpPr>
            <p:cNvPr id="176" name="矩形 175">
              <a:extLst>
                <a:ext uri="{FF2B5EF4-FFF2-40B4-BE49-F238E27FC236}">
                  <a16:creationId xmlns:a16="http://schemas.microsoft.com/office/drawing/2014/main" id="{C590FF3D-BBB7-CB44-B0B0-B041C3658255}"/>
                </a:ext>
              </a:extLst>
            </p:cNvPr>
            <p:cNvSpPr/>
            <p:nvPr/>
          </p:nvSpPr>
          <p:spPr>
            <a:xfrm>
              <a:off x="12357801" y="5323657"/>
              <a:ext cx="7355138" cy="94774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1" vertOverflow="overflow" horzOverflow="overflow" vert="horz" wrap="square" lIns="26881" tIns="26881" rIns="26881" bIns="26881" numCol="1" spcCol="38100" rtlCol="0" fromWordArt="0" anchor="ctr" anchorCtr="0" forceAA="0" compatLnSpc="1">
              <a:noAutofit/>
            </a:bodyPr>
            <a:lstStyle/>
            <a:p>
              <a:pPr algn="ctr" defTabSz="436855"/>
              <a:r>
                <a:rPr kumimoji="1" lang="zh-CN" altLang="en-US" sz="127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传统云下运行环境业务支撑</a:t>
              </a:r>
              <a:endParaRPr kumimoji="1" lang="en-US" altLang="zh-CN" sz="127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  <a:sym typeface="Helvetica Light"/>
              </a:endParaRPr>
            </a:p>
            <a:p>
              <a:pPr algn="ctr" defTabSz="436855"/>
              <a:r>
                <a:rPr kumimoji="1" lang="zh-CN" altLang="en-US" sz="953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关键场景支撑</a:t>
              </a:r>
              <a:endParaRPr kumimoji="1" lang="en-US" altLang="zh-CN" sz="953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  <a:sym typeface="Helvetica Light"/>
              </a:endParaRPr>
            </a:p>
          </p:txBody>
        </p:sp>
        <p:sp>
          <p:nvSpPr>
            <p:cNvPr id="177" name="文本框 176">
              <a:extLst>
                <a:ext uri="{FF2B5EF4-FFF2-40B4-BE49-F238E27FC236}">
                  <a16:creationId xmlns:a16="http://schemas.microsoft.com/office/drawing/2014/main" id="{8F6767D5-ABF0-B544-A529-E7FFECD86581}"/>
                </a:ext>
              </a:extLst>
            </p:cNvPr>
            <p:cNvSpPr txBox="1"/>
            <p:nvPr/>
          </p:nvSpPr>
          <p:spPr>
            <a:xfrm>
              <a:off x="2217420" y="1808930"/>
              <a:ext cx="17724122" cy="3160968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8100" cap="flat">
              <a:noFill/>
              <a:prstDash val="sysDot"/>
              <a:miter lim="400000"/>
            </a:ln>
            <a:effectLst/>
          </p:spPr>
          <p:txBody>
            <a:bodyPr rot="0" spcFirstLastPara="1" vertOverflow="overflow" horzOverflow="overflow" vert="horz" wrap="square" lIns="26669" tIns="26881" rIns="26881" bIns="26881" numCol="1" spcCol="38100" rtlCol="0" anchor="ctr">
              <a:noAutofit/>
            </a:bodyPr>
            <a:lstStyle/>
            <a:p>
              <a:pPr defTabSz="436855" hangingPunct="0">
                <a:defRPr/>
              </a:pPr>
              <a:r>
                <a:rPr lang="zh-CN" altLang="en-US" sz="1482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R" pitchFamily="18" charset="-122"/>
                  <a:sym typeface="Helvetica Light"/>
                </a:rPr>
                <a:t> 软件生态</a:t>
              </a:r>
              <a:endParaRPr lang="en-US" altLang="zh-CN" sz="1482" dirty="0">
                <a:solidFill>
                  <a:srgbClr val="000000">
                    <a:lumMod val="75000"/>
                    <a:lumOff val="2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R" pitchFamily="18" charset="-122"/>
                <a:sym typeface="Helvetica Light"/>
              </a:endParaRPr>
            </a:p>
            <a:p>
              <a:pPr defTabSz="436855" hangingPunct="0">
                <a:defRPr/>
              </a:pPr>
              <a:r>
                <a:rPr lang="zh-CN" altLang="en-US" sz="1482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R" pitchFamily="18" charset="-122"/>
                  <a:sym typeface="Helvetica Light"/>
                </a:rPr>
                <a:t> 应用场景</a:t>
              </a:r>
              <a:endParaRPr lang="en-US" altLang="zh-CN" sz="1482" dirty="0">
                <a:solidFill>
                  <a:srgbClr val="000000">
                    <a:lumMod val="75000"/>
                    <a:lumOff val="2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R" pitchFamily="18" charset="-122"/>
                <a:sym typeface="Helvetica Light"/>
              </a:endParaRPr>
            </a:p>
          </p:txBody>
        </p:sp>
        <p:sp>
          <p:nvSpPr>
            <p:cNvPr id="178" name="矩形 177">
              <a:extLst>
                <a:ext uri="{FF2B5EF4-FFF2-40B4-BE49-F238E27FC236}">
                  <a16:creationId xmlns:a16="http://schemas.microsoft.com/office/drawing/2014/main" id="{2FE1B078-50C9-764B-B1E8-9CE17E2E1947}"/>
                </a:ext>
              </a:extLst>
            </p:cNvPr>
            <p:cNvSpPr/>
            <p:nvPr/>
          </p:nvSpPr>
          <p:spPr>
            <a:xfrm>
              <a:off x="5036819" y="3023319"/>
              <a:ext cx="6996019" cy="1783449"/>
            </a:xfrm>
            <a:prstGeom prst="rect">
              <a:avLst/>
            </a:prstGeom>
            <a:solidFill>
              <a:srgbClr val="E68537"/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1" vertOverflow="overflow" horzOverflow="overflow" vert="horz" wrap="square" lIns="26881" tIns="26881" rIns="26881" bIns="26881" numCol="1" spcCol="38100" rtlCol="0" fromWordArt="0" anchor="ctr" anchorCtr="0" forceAA="0" compatLnSpc="1">
              <a:noAutofit/>
            </a:bodyPr>
            <a:lstStyle/>
            <a:p>
              <a:pPr defTabSz="436855" hangingPunct="0">
                <a:defRPr/>
              </a:pPr>
              <a:r>
                <a:rPr kumimoji="1" lang="zh-CN" altLang="en-US" sz="127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 服务</a:t>
              </a:r>
              <a:r>
                <a:rPr kumimoji="1" lang="zh-CN" altLang="en-US" sz="1270" kern="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阿里云</a:t>
              </a:r>
              <a:r>
                <a:rPr kumimoji="1" lang="zh-CN" altLang="en-US" sz="127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用户</a:t>
              </a:r>
              <a:endParaRPr kumimoji="1" lang="en-US" altLang="zh-CN" sz="1270" kern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  <a:sym typeface="Helvetica Light"/>
              </a:endParaRPr>
            </a:p>
          </p:txBody>
        </p:sp>
        <p:sp>
          <p:nvSpPr>
            <p:cNvPr id="179" name="矩形 178">
              <a:extLst>
                <a:ext uri="{FF2B5EF4-FFF2-40B4-BE49-F238E27FC236}">
                  <a16:creationId xmlns:a16="http://schemas.microsoft.com/office/drawing/2014/main" id="{1E0AAE57-A053-8740-B291-4BF2B9A300A1}"/>
                </a:ext>
              </a:extLst>
            </p:cNvPr>
            <p:cNvSpPr/>
            <p:nvPr/>
          </p:nvSpPr>
          <p:spPr>
            <a:xfrm>
              <a:off x="7332999" y="3315376"/>
              <a:ext cx="4699872" cy="1140100"/>
            </a:xfrm>
            <a:prstGeom prst="rect">
              <a:avLst/>
            </a:prstGeom>
            <a:solidFill>
              <a:srgbClr val="E68537"/>
            </a:solidFill>
            <a:ln w="19050" cap="flat" cmpd="sng" algn="ctr">
              <a:noFill/>
              <a:prstDash val="solid"/>
            </a:ln>
            <a:effectLst/>
          </p:spPr>
          <p:txBody>
            <a:bodyPr rot="0" spcFirstLastPara="1" vertOverflow="overflow" horzOverflow="overflow" vert="horz" wrap="square" lIns="26881" tIns="26881" rIns="26881" bIns="26881" numCol="1" spcCol="38100" rtlCol="0" fromWordArt="0" anchor="ctr" anchorCtr="0" forceAA="0" compatLnSpc="1">
              <a:noAutofit/>
            </a:bodyPr>
            <a:lstStyle/>
            <a:p>
              <a:pPr algn="ctr" defTabSz="436855">
                <a:lnSpc>
                  <a:spcPct val="150000"/>
                </a:lnSpc>
                <a:defRPr/>
              </a:pPr>
              <a:r>
                <a:rPr kumimoji="1" lang="zh-CN" altLang="en-US" sz="847" kern="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安全    数据库    </a:t>
              </a:r>
              <a:r>
                <a:rPr kumimoji="1" lang="en-US" altLang="zh-CN" sz="847" kern="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DevOps</a:t>
              </a:r>
              <a:r>
                <a:rPr kumimoji="1" lang="zh-CN" altLang="en-US" sz="847" kern="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    </a:t>
              </a:r>
              <a:r>
                <a:rPr kumimoji="1" lang="en-US" altLang="zh-CN" sz="847" kern="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CDN</a:t>
              </a:r>
              <a:r>
                <a:rPr kumimoji="1" lang="zh-CN" altLang="en-US" sz="847" kern="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    大数据    </a:t>
              </a:r>
              <a:r>
                <a:rPr kumimoji="1" lang="en-US" altLang="zh-CN" sz="847" kern="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AI </a:t>
              </a:r>
              <a:endParaRPr kumimoji="1" lang="en-US" altLang="zh-CN" sz="847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  <a:sym typeface="Helvetica Light"/>
              </a:endParaRPr>
            </a:p>
            <a:p>
              <a:pPr algn="ctr" defTabSz="436855">
                <a:lnSpc>
                  <a:spcPct val="150000"/>
                </a:lnSpc>
                <a:defRPr/>
              </a:pPr>
              <a:r>
                <a:rPr kumimoji="1" lang="zh-CN" altLang="en-US" sz="847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弹性计算    容器    存储    网络    大数据引擎</a:t>
              </a:r>
              <a:endParaRPr kumimoji="1" lang="en-US" altLang="zh-CN" sz="847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  <a:sym typeface="Helvetica Light"/>
              </a:endParaRPr>
            </a:p>
          </p:txBody>
        </p:sp>
        <p:sp>
          <p:nvSpPr>
            <p:cNvPr id="180" name="矩形 179">
              <a:extLst>
                <a:ext uri="{FF2B5EF4-FFF2-40B4-BE49-F238E27FC236}">
                  <a16:creationId xmlns:a16="http://schemas.microsoft.com/office/drawing/2014/main" id="{AC76FA7B-C65C-BF49-9AB2-DC678A5730B7}"/>
                </a:ext>
              </a:extLst>
            </p:cNvPr>
            <p:cNvSpPr/>
            <p:nvPr/>
          </p:nvSpPr>
          <p:spPr>
            <a:xfrm>
              <a:off x="12351164" y="3023319"/>
              <a:ext cx="7384636" cy="84879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1" vertOverflow="overflow" horzOverflow="overflow" vert="horz" wrap="square" lIns="26881" tIns="26881" rIns="26881" bIns="26881" numCol="1" spcCol="38100" rtlCol="0" fromWordArt="0" anchor="ctr" anchorCtr="0" forceAA="0" compatLnSpc="1">
              <a:noAutofit/>
            </a:bodyPr>
            <a:lstStyle/>
            <a:p>
              <a:pPr algn="ctr" defTabSz="436855" hangingPunct="0">
                <a:defRPr/>
              </a:pPr>
              <a:r>
                <a:rPr kumimoji="1" lang="zh-CN" altLang="en-US" sz="1482" kern="0" dirty="0">
                  <a:solidFill>
                    <a:srgbClr val="FFFFFF">
                      <a:lumMod val="85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服务</a:t>
              </a:r>
              <a:r>
                <a:rPr kumimoji="1" lang="zh-CN" altLang="en-US" sz="1482" dirty="0">
                  <a:solidFill>
                    <a:srgbClr val="FFFFFF">
                      <a:lumMod val="85000"/>
                    </a:srgb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行业客户</a:t>
              </a:r>
              <a:endParaRPr kumimoji="1" lang="zh-CN" altLang="en-US" sz="953" kern="0" dirty="0">
                <a:solidFill>
                  <a:srgbClr val="FFFFFF">
                    <a:lumMod val="8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  <a:sym typeface="Helvetica Light"/>
              </a:endParaRPr>
            </a:p>
          </p:txBody>
        </p:sp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D3F03DF6-D101-7740-A46A-812DDDCF0F32}"/>
                </a:ext>
              </a:extLst>
            </p:cNvPr>
            <p:cNvSpPr/>
            <p:nvPr/>
          </p:nvSpPr>
          <p:spPr>
            <a:xfrm>
              <a:off x="12357801" y="3846714"/>
              <a:ext cx="7377933" cy="930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1" vertOverflow="overflow" horzOverflow="overflow" vert="horz" wrap="square" lIns="26881" tIns="26881" rIns="26881" bIns="26881" numCol="1" spcCol="38100" rtlCol="0" fromWordArt="0" anchor="ctr" anchorCtr="0" forceAA="0" compatLnSpc="1">
              <a:noAutofit/>
            </a:bodyPr>
            <a:lstStyle/>
            <a:p>
              <a:pPr algn="ctr" defTabSz="436855">
                <a:lnSpc>
                  <a:spcPct val="150000"/>
                </a:lnSpc>
                <a:defRPr/>
              </a:pPr>
              <a:r>
                <a:rPr kumimoji="1" lang="zh-CN" altLang="en-US" sz="127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行业客户</a:t>
              </a:r>
              <a:endParaRPr kumimoji="1" lang="en-US" altLang="zh-CN" sz="127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  <a:sym typeface="Helvetica Light"/>
              </a:endParaRPr>
            </a:p>
            <a:p>
              <a:pPr algn="ctr" defTabSz="436855">
                <a:lnSpc>
                  <a:spcPct val="150000"/>
                </a:lnSpc>
                <a:defRPr/>
              </a:pPr>
              <a:r>
                <a:rPr kumimoji="1" lang="zh-CN" altLang="en-US" sz="953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金融，电力，电信，石油，交通，教育，医疗，航空航天</a:t>
              </a:r>
              <a:endParaRPr kumimoji="1" lang="en-US" altLang="zh-CN" sz="953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  <a:sym typeface="Helvetica Light"/>
              </a:endParaRPr>
            </a:p>
          </p:txBody>
        </p:sp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1B9BE4E7-9612-7346-86AE-9FED96B459DB}"/>
                </a:ext>
              </a:extLst>
            </p:cNvPr>
            <p:cNvSpPr/>
            <p:nvPr/>
          </p:nvSpPr>
          <p:spPr>
            <a:xfrm>
              <a:off x="12259723" y="5160182"/>
              <a:ext cx="7704678" cy="7067043"/>
            </a:xfrm>
            <a:prstGeom prst="rect">
              <a:avLst/>
            </a:prstGeom>
            <a:noFill/>
            <a:ln w="50800" cap="flat">
              <a:solidFill>
                <a:srgbClr val="303F4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8384" tIns="48384" rIns="48384" bIns="48384" numCol="1" spcCol="38100" rtlCol="0" anchor="ctr">
              <a:noAutofit/>
            </a:bodyPr>
            <a:lstStyle/>
            <a:p>
              <a:pPr defTabSz="967801" hangingPunct="0"/>
              <a:endParaRPr lang="zh-CN" altLang="en-US" sz="1905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endParaRPr>
            </a:p>
          </p:txBody>
        </p:sp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57CE0F3F-B807-F942-9E0D-27950C647730}"/>
                </a:ext>
              </a:extLst>
            </p:cNvPr>
            <p:cNvSpPr/>
            <p:nvPr/>
          </p:nvSpPr>
          <p:spPr>
            <a:xfrm>
              <a:off x="4847890" y="5158605"/>
              <a:ext cx="7274671" cy="7067042"/>
            </a:xfrm>
            <a:prstGeom prst="rect">
              <a:avLst/>
            </a:prstGeom>
            <a:noFill/>
            <a:ln w="50800" cap="flat">
              <a:solidFill>
                <a:srgbClr val="FE6A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8384" tIns="48384" rIns="48384" bIns="48384" numCol="1" spcCol="38100" rtlCol="0" anchor="ctr">
              <a:noAutofit/>
            </a:bodyPr>
            <a:lstStyle/>
            <a:p>
              <a:pPr defTabSz="967801" hangingPunct="0"/>
              <a:endParaRPr lang="zh-CN" altLang="en-US" sz="1905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endParaRPr>
            </a:p>
          </p:txBody>
        </p: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52A3269D-BA86-AD42-BAF3-0D4234FBAD65}"/>
                </a:ext>
              </a:extLst>
            </p:cNvPr>
            <p:cNvSpPr/>
            <p:nvPr/>
          </p:nvSpPr>
          <p:spPr>
            <a:xfrm>
              <a:off x="5013104" y="8439522"/>
              <a:ext cx="14676120" cy="947741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1" vertOverflow="overflow" horzOverflow="overflow" vert="horz" wrap="square" lIns="26881" tIns="26881" rIns="26881" bIns="26881" numCol="1" spcCol="3810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27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产品优势：稳定性、可靠性达到云计算的商用标准</a:t>
              </a:r>
            </a:p>
          </p:txBody>
        </p:sp>
        <p:sp>
          <p:nvSpPr>
            <p:cNvPr id="185" name="矩形 184">
              <a:extLst>
                <a:ext uri="{FF2B5EF4-FFF2-40B4-BE49-F238E27FC236}">
                  <a16:creationId xmlns:a16="http://schemas.microsoft.com/office/drawing/2014/main" id="{0EF94B63-569F-D94C-B0DE-53003292362E}"/>
                </a:ext>
              </a:extLst>
            </p:cNvPr>
            <p:cNvSpPr/>
            <p:nvPr/>
          </p:nvSpPr>
          <p:spPr>
            <a:xfrm>
              <a:off x="5036820" y="1984238"/>
              <a:ext cx="14687550" cy="848796"/>
            </a:xfrm>
            <a:prstGeom prst="rect">
              <a:avLst/>
            </a:prstGeom>
            <a:solidFill>
              <a:srgbClr val="D7D7D7"/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1" vertOverflow="overflow" horzOverflow="overflow" vert="horz" wrap="square" lIns="26881" tIns="26881" rIns="26881" bIns="26881" numCol="1" spcCol="38100" rtlCol="0" fromWordArt="0" anchor="ctr" anchorCtr="0" forceAA="0" compatLnSpc="1">
              <a:noAutofit/>
            </a:bodyPr>
            <a:lstStyle/>
            <a:p>
              <a:pPr algn="ctr" defTabSz="436855" hangingPunct="0">
                <a:defRPr/>
              </a:pPr>
              <a:r>
                <a:rPr kumimoji="1" lang="zh-CN" altLang="en-US" sz="1482" dirty="0">
                  <a:solidFill>
                    <a:srgbClr val="303F4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服务千行百业</a:t>
              </a:r>
            </a:p>
          </p:txBody>
        </p:sp>
        <p:sp>
          <p:nvSpPr>
            <p:cNvPr id="186" name="矩形 185">
              <a:extLst>
                <a:ext uri="{FF2B5EF4-FFF2-40B4-BE49-F238E27FC236}">
                  <a16:creationId xmlns:a16="http://schemas.microsoft.com/office/drawing/2014/main" id="{067BA8F4-C418-764B-BCCC-67E5859590F5}"/>
                </a:ext>
              </a:extLst>
            </p:cNvPr>
            <p:cNvSpPr/>
            <p:nvPr/>
          </p:nvSpPr>
          <p:spPr>
            <a:xfrm>
              <a:off x="5036819" y="6539203"/>
              <a:ext cx="6994301" cy="1764728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1" vertOverflow="overflow" horzOverflow="overflow" vert="horz" wrap="square" lIns="26881" tIns="26881" rIns="26881" bIns="26881" numCol="1" spcCol="38100" rtlCol="0" fromWordArt="0" anchor="ctr" anchorCtr="0" forceAA="0" compatLnSpc="1">
              <a:noAutofit/>
            </a:bodyPr>
            <a:lstStyle/>
            <a:p>
              <a:pPr algn="ctr" defTabSz="436855"/>
              <a:r>
                <a:rPr kumimoji="1" lang="zh-CN" altLang="en-US" sz="127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libaba PuHuiTi L" pitchFamily="18" charset="-122"/>
                  <a:sym typeface="Helvetica Light"/>
                </a:rPr>
                <a:t>技术优势：性能满足云计算规模商用要求</a:t>
              </a:r>
            </a:p>
            <a:p>
              <a:pPr algn="ctr" defTabSz="436855"/>
              <a:endParaRPr kumimoji="1" lang="en-US" altLang="zh-CN" sz="127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  <a:sym typeface="Helvetica Light"/>
              </a:endParaRPr>
            </a:p>
          </p:txBody>
        </p:sp>
        <p:sp>
          <p:nvSpPr>
            <p:cNvPr id="187" name="矩形 186">
              <a:extLst>
                <a:ext uri="{FF2B5EF4-FFF2-40B4-BE49-F238E27FC236}">
                  <a16:creationId xmlns:a16="http://schemas.microsoft.com/office/drawing/2014/main" id="{96A1D7A1-0064-DB41-9538-194D593100E0}"/>
                </a:ext>
              </a:extLst>
            </p:cNvPr>
            <p:cNvSpPr/>
            <p:nvPr/>
          </p:nvSpPr>
          <p:spPr>
            <a:xfrm>
              <a:off x="12380595" y="6525261"/>
              <a:ext cx="7355138" cy="1764728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noFill/>
              <a:prstDash val="solid"/>
            </a:ln>
            <a:effectLst/>
          </p:spPr>
          <p:txBody>
            <a:bodyPr rot="0" spcFirstLastPara="1" vertOverflow="overflow" horzOverflow="overflow" vert="horz" wrap="square" lIns="26881" tIns="26881" rIns="26881" bIns="26881" numCol="1" spcCol="38100" rtlCol="0" fromWordArt="0" anchor="ctr" anchorCtr="0" forceAA="0" compatLnSpc="1">
              <a:noAutofit/>
            </a:bodyPr>
            <a:lstStyle/>
            <a:p>
              <a:pPr lvl="0" algn="ctr">
                <a:defRPr/>
              </a:pPr>
              <a:r>
                <a:rPr lang="zh-CN" altLang="en-US" sz="1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合作生态：开源协同 </a:t>
              </a:r>
              <a:r>
                <a:rPr lang="en-US" altLang="zh-CN" sz="1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27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商业合作，构建可持续发展的供应链生态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80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E705453B-F41B-AC40-BCA0-05998B70372D}"/>
              </a:ext>
            </a:extLst>
          </p:cNvPr>
          <p:cNvSpPr/>
          <p:nvPr/>
        </p:nvSpPr>
        <p:spPr>
          <a:xfrm>
            <a:off x="1235570" y="2504784"/>
            <a:ext cx="3926947" cy="3743516"/>
          </a:xfrm>
          <a:prstGeom prst="roundRect">
            <a:avLst>
              <a:gd name="adj" fmla="val 1869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53"/>
          </a:p>
        </p:txBody>
      </p:sp>
      <p:sp>
        <p:nvSpPr>
          <p:cNvPr id="5" name="Shape 230">
            <a:extLst>
              <a:ext uri="{FF2B5EF4-FFF2-40B4-BE49-F238E27FC236}">
                <a16:creationId xmlns:a16="http://schemas.microsoft.com/office/drawing/2014/main" id="{A97F9C85-EB6C-AC40-AFF9-9CBAD215B38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55248" y="1696599"/>
            <a:ext cx="8281504" cy="724820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wrap="none" lIns="36706" tIns="36706" rIns="36706" bIns="36706" numCol="1" anchor="t">
            <a:spAutoFit/>
          </a:bodyPr>
          <a:lstStyle>
            <a:defPPr>
              <a:defRPr lang="zh-CN"/>
            </a:defPPr>
            <a:lvl1pPr algn="ctr">
              <a:lnSpc>
                <a:spcPct val="140000"/>
              </a:lnSpc>
              <a:spcBef>
                <a:spcPts val="143"/>
              </a:spcBef>
              <a:defRPr sz="24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方正兰亭粗黑_GBK" panose="02000000000000000000" charset="-122"/>
              </a:defRPr>
            </a:lvl1pPr>
          </a:lstStyle>
          <a:p>
            <a:r>
              <a:rPr lang="zh-CN" altLang="en-US" sz="1600" dirty="0">
                <a:sym typeface="阿里巴巴普惠体 2.0 55 Regular" panose="00020600040101010101" charset="-122"/>
              </a:rPr>
              <a:t>阿里云提供</a:t>
            </a:r>
            <a:r>
              <a:rPr lang="en" altLang="zh-CN" sz="1600" dirty="0">
                <a:sym typeface="阿里巴巴普惠体 2.0 55 Regular" panose="00020600040101010101" charset="-122"/>
              </a:rPr>
              <a:t>SMC</a:t>
            </a:r>
            <a:r>
              <a:rPr lang="zh-CN" altLang="en-US" sz="1600" dirty="0">
                <a:sym typeface="阿里巴巴普惠体 2.0 55 Regular" panose="00020600040101010101" charset="-122"/>
              </a:rPr>
              <a:t>操作系统迁移功能，通过操作系统迁移的方式将</a:t>
            </a:r>
            <a:r>
              <a:rPr lang="en" altLang="zh-CN" sz="1600" dirty="0">
                <a:sym typeface="阿里巴巴普惠体 2.0 55 Regular" panose="00020600040101010101" charset="-122"/>
              </a:rPr>
              <a:t>ECS</a:t>
            </a:r>
            <a:r>
              <a:rPr lang="zh-CN" altLang="en-US" sz="1600" dirty="0">
                <a:sym typeface="阿里巴巴普惠体 2.0 55 Regular" panose="00020600040101010101" charset="-122"/>
              </a:rPr>
              <a:t>实例的</a:t>
            </a:r>
            <a:r>
              <a:rPr lang="en" altLang="zh-CN" sz="1600" dirty="0">
                <a:sym typeface="阿里巴巴普惠体 2.0 55 Regular" panose="00020600040101010101" charset="-122"/>
              </a:rPr>
              <a:t>CentOS 7/8</a:t>
            </a:r>
            <a:r>
              <a:rPr lang="zh-CN" altLang="en-US" sz="1600" dirty="0">
                <a:sym typeface="阿里巴巴普惠体 2.0 55 Regular" panose="00020600040101010101" charset="-122"/>
              </a:rPr>
              <a:t>变更为</a:t>
            </a:r>
            <a:endParaRPr lang="en-US" altLang="zh-CN" sz="1600" dirty="0">
              <a:sym typeface="阿里巴巴普惠体 2.0 55 Regular" panose="00020600040101010101" charset="-122"/>
            </a:endParaRPr>
          </a:p>
          <a:p>
            <a:r>
              <a:rPr lang="en" altLang="zh-CN" sz="1600" dirty="0">
                <a:sym typeface="阿里巴巴普惠体 2.0 55 Regular" panose="00020600040101010101" charset="-122"/>
              </a:rPr>
              <a:t>Alibaba Cloud Linux</a:t>
            </a:r>
            <a:r>
              <a:rPr lang="zh-CN" altLang="en-US" sz="1600" dirty="0">
                <a:sym typeface="阿里巴巴普惠体 2.0 55 Regular" panose="00020600040101010101" charset="-122"/>
              </a:rPr>
              <a:t>和龙蜥操作系统（</a:t>
            </a:r>
            <a:r>
              <a:rPr lang="en" altLang="zh-CN" sz="1600" dirty="0">
                <a:sym typeface="阿里巴巴普惠体 2.0 55 Regular" panose="00020600040101010101" charset="-122"/>
              </a:rPr>
              <a:t>Anolis OS</a:t>
            </a:r>
            <a:r>
              <a:rPr lang="zh-CN" altLang="en" sz="1600" dirty="0">
                <a:sym typeface="阿里巴巴普惠体 2.0 55 Regular" panose="00020600040101010101" charset="-122"/>
              </a:rPr>
              <a:t>）</a:t>
            </a:r>
          </a:p>
        </p:txBody>
      </p:sp>
      <p:sp>
        <p:nvSpPr>
          <p:cNvPr id="6" name="字体规范&amp;演示参考">
            <a:extLst>
              <a:ext uri="{FF2B5EF4-FFF2-40B4-BE49-F238E27FC236}">
                <a16:creationId xmlns:a16="http://schemas.microsoft.com/office/drawing/2014/main" id="{67CE3A31-7274-9746-ADA3-B5E9056B7D3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16733" y="1150986"/>
            <a:ext cx="8691873" cy="51386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wrap="none" lIns="36706" tIns="36706" rIns="36706" bIns="36706" numCol="1" anchor="t">
            <a:spAutoFit/>
          </a:bodyPr>
          <a:lstStyle>
            <a:defPPr>
              <a:defRPr lang="zh-CN"/>
            </a:defPPr>
            <a:lvl1pPr algn="ctr">
              <a:lnSpc>
                <a:spcPct val="140000"/>
              </a:lnSpc>
              <a:spcBef>
                <a:spcPts val="143"/>
              </a:spcBef>
              <a:defRPr sz="1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方正兰亭粗黑_GBK" panose="02000000000000000000" charset="-122"/>
              </a:defRPr>
            </a:lvl1pPr>
          </a:lstStyle>
          <a:p>
            <a:r>
              <a:rPr lang="zh-CN" altLang="en-US" sz="2400" dirty="0">
                <a:sym typeface="阿里巴巴普惠体 2.0 105 Heavy" panose="00020600040101010101" charset="-122"/>
              </a:rPr>
              <a:t>上云过程中助力</a:t>
            </a:r>
            <a:r>
              <a:rPr lang="en" altLang="zh-CN" sz="2400" dirty="0">
                <a:sym typeface="阿里巴巴普惠体 2.0 105 Heavy" panose="00020600040101010101" charset="-122"/>
              </a:rPr>
              <a:t>OS</a:t>
            </a:r>
            <a:r>
              <a:rPr lang="zh-CN" altLang="en-US" sz="2400" dirty="0">
                <a:sym typeface="阿里巴巴普惠体 2.0 105 Heavy" panose="00020600040101010101" charset="-122"/>
              </a:rPr>
              <a:t>平滑迁移，为用户提供云上最佳操作系统体验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3404AA1-D69A-CF4F-9ACD-FEA7B890D7FB}"/>
              </a:ext>
            </a:extLst>
          </p:cNvPr>
          <p:cNvSpPr txBox="1"/>
          <p:nvPr/>
        </p:nvSpPr>
        <p:spPr>
          <a:xfrm>
            <a:off x="2417312" y="2562237"/>
            <a:ext cx="1627369" cy="385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905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迁移方案特点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2200F73-419C-6D4D-A68D-FC2A24426598}"/>
              </a:ext>
            </a:extLst>
          </p:cNvPr>
          <p:cNvGrpSpPr/>
          <p:nvPr/>
        </p:nvGrpSpPr>
        <p:grpSpPr>
          <a:xfrm>
            <a:off x="1523218" y="2993125"/>
            <a:ext cx="1563463" cy="1469244"/>
            <a:chOff x="3402689" y="6722952"/>
            <a:chExt cx="2205679" cy="168372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BB03195-D9CD-9542-800E-84F9288CA32A}"/>
                </a:ext>
              </a:extLst>
            </p:cNvPr>
            <p:cNvSpPr/>
            <p:nvPr/>
          </p:nvSpPr>
          <p:spPr>
            <a:xfrm>
              <a:off x="3402689" y="6722952"/>
              <a:ext cx="2073337" cy="1532189"/>
            </a:xfrm>
            <a:prstGeom prst="rect">
              <a:avLst/>
            </a:prstGeom>
            <a:noFill/>
            <a:ln>
              <a:solidFill>
                <a:srgbClr val="FE6E06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任意形状 9">
              <a:extLst>
                <a:ext uri="{FF2B5EF4-FFF2-40B4-BE49-F238E27FC236}">
                  <a16:creationId xmlns:a16="http://schemas.microsoft.com/office/drawing/2014/main" id="{FD77CD9F-369A-764D-AA28-5D655B9778A0}"/>
                </a:ext>
              </a:extLst>
            </p:cNvPr>
            <p:cNvSpPr/>
            <p:nvPr/>
          </p:nvSpPr>
          <p:spPr>
            <a:xfrm>
              <a:off x="3821768" y="7977328"/>
              <a:ext cx="1786600" cy="429349"/>
            </a:xfrm>
            <a:custGeom>
              <a:avLst/>
              <a:gdLst>
                <a:gd name="connsiteX0" fmla="*/ 0 w 1786600"/>
                <a:gd name="connsiteY0" fmla="*/ 0 h 429349"/>
                <a:gd name="connsiteX1" fmla="*/ 1786600 w 1786600"/>
                <a:gd name="connsiteY1" fmla="*/ 0 h 429349"/>
                <a:gd name="connsiteX2" fmla="*/ 1786600 w 1786600"/>
                <a:gd name="connsiteY2" fmla="*/ 429349 h 429349"/>
                <a:gd name="connsiteX3" fmla="*/ 0 w 1786600"/>
                <a:gd name="connsiteY3" fmla="*/ 429349 h 429349"/>
                <a:gd name="connsiteX4" fmla="*/ 0 w 1786600"/>
                <a:gd name="connsiteY4" fmla="*/ 0 h 42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600" h="429349">
                  <a:moveTo>
                    <a:pt x="0" y="0"/>
                  </a:moveTo>
                  <a:lnTo>
                    <a:pt x="1786600" y="0"/>
                  </a:lnTo>
                  <a:lnTo>
                    <a:pt x="1786600" y="429349"/>
                  </a:lnTo>
                  <a:lnTo>
                    <a:pt x="0" y="429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6E0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69" tIns="21169" rIns="21169" bIns="21169" numCol="1" spcCol="1270" anchor="ctr" anchorCtr="0">
              <a:noAutofit/>
            </a:bodyPr>
            <a:lstStyle/>
            <a:p>
              <a:pPr algn="ctr" defTabSz="493982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zh-CN" altLang="en-US" sz="1270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界面易用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FC8B59C-DD03-DD4C-B5DF-D86EB1E50D04}"/>
                </a:ext>
              </a:extLst>
            </p:cNvPr>
            <p:cNvSpPr txBox="1"/>
            <p:nvPr/>
          </p:nvSpPr>
          <p:spPr>
            <a:xfrm>
              <a:off x="3422430" y="7062818"/>
              <a:ext cx="1993826" cy="751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731" indent="-9073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847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白屏化操作，有迁移进度展示</a:t>
              </a:r>
            </a:p>
            <a:p>
              <a:pPr marL="90731" indent="-9073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847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控制台日志展示</a:t>
              </a:r>
              <a:endParaRPr kumimoji="1" lang="en-US" altLang="zh-CN" sz="847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2650183-90F9-B94C-AAFD-25E8FC91E916}"/>
              </a:ext>
            </a:extLst>
          </p:cNvPr>
          <p:cNvGrpSpPr/>
          <p:nvPr/>
        </p:nvGrpSpPr>
        <p:grpSpPr>
          <a:xfrm>
            <a:off x="3231268" y="2987852"/>
            <a:ext cx="1709847" cy="1474515"/>
            <a:chOff x="6950334" y="6722952"/>
            <a:chExt cx="2259574" cy="1683723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2ACBF2F-C855-C844-B00B-68EECBD111FC}"/>
                </a:ext>
              </a:extLst>
            </p:cNvPr>
            <p:cNvSpPr/>
            <p:nvPr/>
          </p:nvSpPr>
          <p:spPr>
            <a:xfrm>
              <a:off x="7004229" y="6722952"/>
              <a:ext cx="2073338" cy="1532189"/>
            </a:xfrm>
            <a:prstGeom prst="rect">
              <a:avLst/>
            </a:prstGeom>
            <a:noFill/>
            <a:ln>
              <a:solidFill>
                <a:srgbClr val="FE6E06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任意形状 13">
              <a:extLst>
                <a:ext uri="{FF2B5EF4-FFF2-40B4-BE49-F238E27FC236}">
                  <a16:creationId xmlns:a16="http://schemas.microsoft.com/office/drawing/2014/main" id="{0074EDF1-E0DF-0647-8D04-FF119B568245}"/>
                </a:ext>
              </a:extLst>
            </p:cNvPr>
            <p:cNvSpPr/>
            <p:nvPr/>
          </p:nvSpPr>
          <p:spPr>
            <a:xfrm>
              <a:off x="7423308" y="7977326"/>
              <a:ext cx="1786600" cy="429349"/>
            </a:xfrm>
            <a:custGeom>
              <a:avLst/>
              <a:gdLst>
                <a:gd name="connsiteX0" fmla="*/ 0 w 1786600"/>
                <a:gd name="connsiteY0" fmla="*/ 0 h 429349"/>
                <a:gd name="connsiteX1" fmla="*/ 1786600 w 1786600"/>
                <a:gd name="connsiteY1" fmla="*/ 0 h 429349"/>
                <a:gd name="connsiteX2" fmla="*/ 1786600 w 1786600"/>
                <a:gd name="connsiteY2" fmla="*/ 429349 h 429349"/>
                <a:gd name="connsiteX3" fmla="*/ 0 w 1786600"/>
                <a:gd name="connsiteY3" fmla="*/ 429349 h 429349"/>
                <a:gd name="connsiteX4" fmla="*/ 0 w 1786600"/>
                <a:gd name="connsiteY4" fmla="*/ 0 h 42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600" h="429349">
                  <a:moveTo>
                    <a:pt x="0" y="0"/>
                  </a:moveTo>
                  <a:lnTo>
                    <a:pt x="1786600" y="0"/>
                  </a:lnTo>
                  <a:lnTo>
                    <a:pt x="1786600" y="429349"/>
                  </a:lnTo>
                  <a:lnTo>
                    <a:pt x="0" y="429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E0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69" tIns="21169" rIns="21169" bIns="21169" numCol="1" spcCol="1270" anchor="ctr" anchorCtr="0">
              <a:noAutofit/>
            </a:bodyPr>
            <a:lstStyle/>
            <a:p>
              <a:pPr algn="ctr" defTabSz="493982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zh-CN" altLang="en-US" sz="1111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过程可靠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CAB933E-C1AC-C041-A237-443D9CD33818}"/>
                </a:ext>
              </a:extLst>
            </p:cNvPr>
            <p:cNvSpPr txBox="1"/>
            <p:nvPr/>
          </p:nvSpPr>
          <p:spPr>
            <a:xfrm>
              <a:off x="6950334" y="7067624"/>
              <a:ext cx="2127232" cy="773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847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无需手动快照</a:t>
              </a:r>
              <a:endParaRPr kumimoji="1" lang="en-US" altLang="zh-CN" sz="847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en-US" sz="847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自动快照保障</a:t>
              </a:r>
            </a:p>
            <a:p>
              <a:pPr algn="ctr">
                <a:lnSpc>
                  <a:spcPct val="150000"/>
                </a:lnSpc>
              </a:pPr>
              <a:endParaRPr kumimoji="1" lang="en-US" altLang="zh-CN" sz="953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4239BAC-FE21-D140-80BA-309A8B5C9434}"/>
              </a:ext>
            </a:extLst>
          </p:cNvPr>
          <p:cNvGrpSpPr/>
          <p:nvPr/>
        </p:nvGrpSpPr>
        <p:grpSpPr>
          <a:xfrm>
            <a:off x="1507875" y="4582717"/>
            <a:ext cx="1578806" cy="1665583"/>
            <a:chOff x="3402690" y="9765883"/>
            <a:chExt cx="2205679" cy="168372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B5AB8C5-2729-FD4D-8501-A1DAA5C9B419}"/>
                </a:ext>
              </a:extLst>
            </p:cNvPr>
            <p:cNvSpPr/>
            <p:nvPr/>
          </p:nvSpPr>
          <p:spPr>
            <a:xfrm>
              <a:off x="3402690" y="9765883"/>
              <a:ext cx="2073338" cy="1532189"/>
            </a:xfrm>
            <a:prstGeom prst="rect">
              <a:avLst/>
            </a:prstGeom>
            <a:noFill/>
            <a:ln>
              <a:solidFill>
                <a:srgbClr val="FF6E06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任意形状 17">
              <a:extLst>
                <a:ext uri="{FF2B5EF4-FFF2-40B4-BE49-F238E27FC236}">
                  <a16:creationId xmlns:a16="http://schemas.microsoft.com/office/drawing/2014/main" id="{AF589DB5-CAE2-CA42-B2E1-B3B8D2F269C8}"/>
                </a:ext>
              </a:extLst>
            </p:cNvPr>
            <p:cNvSpPr/>
            <p:nvPr/>
          </p:nvSpPr>
          <p:spPr>
            <a:xfrm>
              <a:off x="3821769" y="11020258"/>
              <a:ext cx="1786600" cy="429349"/>
            </a:xfrm>
            <a:custGeom>
              <a:avLst/>
              <a:gdLst>
                <a:gd name="connsiteX0" fmla="*/ 0 w 1786600"/>
                <a:gd name="connsiteY0" fmla="*/ 0 h 429349"/>
                <a:gd name="connsiteX1" fmla="*/ 1786600 w 1786600"/>
                <a:gd name="connsiteY1" fmla="*/ 0 h 429349"/>
                <a:gd name="connsiteX2" fmla="*/ 1786600 w 1786600"/>
                <a:gd name="connsiteY2" fmla="*/ 429349 h 429349"/>
                <a:gd name="connsiteX3" fmla="*/ 0 w 1786600"/>
                <a:gd name="connsiteY3" fmla="*/ 429349 h 429349"/>
                <a:gd name="connsiteX4" fmla="*/ 0 w 1786600"/>
                <a:gd name="connsiteY4" fmla="*/ 0 h 42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600" h="429349">
                  <a:moveTo>
                    <a:pt x="0" y="0"/>
                  </a:moveTo>
                  <a:lnTo>
                    <a:pt x="1786600" y="0"/>
                  </a:lnTo>
                  <a:lnTo>
                    <a:pt x="1786600" y="429349"/>
                  </a:lnTo>
                  <a:lnTo>
                    <a:pt x="0" y="429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E0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69" tIns="21169" rIns="21169" bIns="21169" numCol="1" spcCol="1270" anchor="ctr" anchorCtr="0">
              <a:noAutofit/>
            </a:bodyPr>
            <a:lstStyle/>
            <a:p>
              <a:pPr algn="ctr" defTabSz="493982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zh-CN" altLang="en-US" sz="1111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服务保障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E315D11-621F-C841-BE74-7327D2592419}"/>
                </a:ext>
              </a:extLst>
            </p:cNvPr>
            <p:cNvSpPr txBox="1"/>
            <p:nvPr/>
          </p:nvSpPr>
          <p:spPr>
            <a:xfrm>
              <a:off x="3485864" y="9981012"/>
              <a:ext cx="1990164" cy="1058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847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接入阿里云智能全球技术服务部</a:t>
              </a:r>
              <a:r>
                <a:rPr kumimoji="1" lang="en" altLang="zh-CN" sz="847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GTS（Global</a:t>
              </a:r>
              <a:r>
                <a:rPr kumimoji="1" lang="en" altLang="zh-CN" sz="847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Technology Services）</a:t>
              </a:r>
              <a:r>
                <a:rPr kumimoji="1" lang="zh-CN" altLang="en-US" sz="847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服务体系，成熟流程帮助用户解决问题</a:t>
              </a:r>
              <a:endParaRPr kumimoji="1" lang="en-US" altLang="zh-CN" sz="847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3EA298A-96AE-D141-A345-12DC22E3057B}"/>
              </a:ext>
            </a:extLst>
          </p:cNvPr>
          <p:cNvGrpSpPr/>
          <p:nvPr/>
        </p:nvGrpSpPr>
        <p:grpSpPr>
          <a:xfrm>
            <a:off x="3272051" y="4516736"/>
            <a:ext cx="1669064" cy="1665583"/>
            <a:chOff x="6559376" y="9875706"/>
            <a:chExt cx="2318811" cy="170323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2C3D698-D6DD-BE4A-ADBA-D435D6625D7C}"/>
                </a:ext>
              </a:extLst>
            </p:cNvPr>
            <p:cNvSpPr/>
            <p:nvPr/>
          </p:nvSpPr>
          <p:spPr>
            <a:xfrm>
              <a:off x="6559376" y="9875706"/>
              <a:ext cx="2168142" cy="1532189"/>
            </a:xfrm>
            <a:prstGeom prst="rect">
              <a:avLst/>
            </a:prstGeom>
            <a:noFill/>
            <a:ln>
              <a:solidFill>
                <a:srgbClr val="FF6E06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任意形状 21">
              <a:extLst>
                <a:ext uri="{FF2B5EF4-FFF2-40B4-BE49-F238E27FC236}">
                  <a16:creationId xmlns:a16="http://schemas.microsoft.com/office/drawing/2014/main" id="{FC45215A-49CB-F040-9A28-31A45213BFCE}"/>
                </a:ext>
              </a:extLst>
            </p:cNvPr>
            <p:cNvSpPr/>
            <p:nvPr/>
          </p:nvSpPr>
          <p:spPr>
            <a:xfrm>
              <a:off x="7091587" y="11149594"/>
              <a:ext cx="1786600" cy="429349"/>
            </a:xfrm>
            <a:custGeom>
              <a:avLst/>
              <a:gdLst>
                <a:gd name="connsiteX0" fmla="*/ 0 w 1786600"/>
                <a:gd name="connsiteY0" fmla="*/ 0 h 429349"/>
                <a:gd name="connsiteX1" fmla="*/ 1786600 w 1786600"/>
                <a:gd name="connsiteY1" fmla="*/ 0 h 429349"/>
                <a:gd name="connsiteX2" fmla="*/ 1786600 w 1786600"/>
                <a:gd name="connsiteY2" fmla="*/ 429349 h 429349"/>
                <a:gd name="connsiteX3" fmla="*/ 0 w 1786600"/>
                <a:gd name="connsiteY3" fmla="*/ 429349 h 429349"/>
                <a:gd name="connsiteX4" fmla="*/ 0 w 1786600"/>
                <a:gd name="connsiteY4" fmla="*/ 0 h 42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600" h="429349">
                  <a:moveTo>
                    <a:pt x="0" y="0"/>
                  </a:moveTo>
                  <a:lnTo>
                    <a:pt x="1786600" y="0"/>
                  </a:lnTo>
                  <a:lnTo>
                    <a:pt x="1786600" y="429349"/>
                  </a:lnTo>
                  <a:lnTo>
                    <a:pt x="0" y="429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6E0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69" tIns="21169" rIns="21169" bIns="21169" numCol="1" spcCol="1270" anchor="ctr" anchorCtr="0">
              <a:noAutofit/>
            </a:bodyPr>
            <a:lstStyle/>
            <a:p>
              <a:pPr algn="ctr" defTabSz="493982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zh-CN" altLang="en-US" sz="1111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体验一致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9CFA6CE-3A74-ED47-9023-A219F5F7E6E5}"/>
                </a:ext>
              </a:extLst>
            </p:cNvPr>
            <p:cNvSpPr txBox="1"/>
            <p:nvPr/>
          </p:nvSpPr>
          <p:spPr>
            <a:xfrm>
              <a:off x="6586028" y="10058068"/>
              <a:ext cx="2143857" cy="1070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731" indent="-9073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847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控制台和目标操作系统显示一致</a:t>
              </a:r>
            </a:p>
            <a:p>
              <a:pPr marL="90731" indent="-9073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847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同版本应用直接继承、跨版本需做部分适配</a:t>
              </a:r>
            </a:p>
            <a:p>
              <a:pPr marL="90731" indent="-9073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847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系统盘数据保留</a:t>
              </a:r>
            </a:p>
          </p:txBody>
        </p:sp>
      </p:grp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BDB713CF-C456-0A40-8702-1395EBB72C4B}"/>
              </a:ext>
            </a:extLst>
          </p:cNvPr>
          <p:cNvSpPr/>
          <p:nvPr/>
        </p:nvSpPr>
        <p:spPr>
          <a:xfrm>
            <a:off x="5357397" y="2492471"/>
            <a:ext cx="5752036" cy="3755829"/>
          </a:xfrm>
          <a:prstGeom prst="roundRect">
            <a:avLst>
              <a:gd name="adj" fmla="val 1869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53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4E47489-2D07-2447-B674-AB07DE838B58}"/>
              </a:ext>
            </a:extLst>
          </p:cNvPr>
          <p:cNvSpPr txBox="1"/>
          <p:nvPr/>
        </p:nvSpPr>
        <p:spPr>
          <a:xfrm>
            <a:off x="7690522" y="4935453"/>
            <a:ext cx="1146468" cy="385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905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迁移流程</a:t>
            </a:r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6BD03EA2-8DFE-7248-801B-3981BEEB22C9}"/>
              </a:ext>
            </a:extLst>
          </p:cNvPr>
          <p:cNvSpPr/>
          <p:nvPr/>
        </p:nvSpPr>
        <p:spPr>
          <a:xfrm>
            <a:off x="5442616" y="5432829"/>
            <a:ext cx="1057916" cy="725127"/>
          </a:xfrm>
          <a:prstGeom prst="roundRect">
            <a:avLst/>
          </a:prstGeom>
          <a:solidFill>
            <a:srgbClr val="FF6E0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69" tIns="21169" rIns="21169" bIns="21169" numCol="1" spcCol="1270" anchor="ctr" anchorCtr="0">
            <a:noAutofit/>
          </a:bodyPr>
          <a:lstStyle/>
          <a:p>
            <a:pPr algn="ctr" defTabSz="493982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zh-CN" altLang="en-US" sz="111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准备工作</a:t>
            </a:r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076EF715-5A61-D14A-87D8-453152A7D8F8}"/>
              </a:ext>
            </a:extLst>
          </p:cNvPr>
          <p:cNvSpPr/>
          <p:nvPr/>
        </p:nvSpPr>
        <p:spPr>
          <a:xfrm>
            <a:off x="6957004" y="5432829"/>
            <a:ext cx="1057916" cy="725127"/>
          </a:xfrm>
          <a:prstGeom prst="roundRect">
            <a:avLst/>
          </a:prstGeom>
          <a:solidFill>
            <a:srgbClr val="FF6E0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69" tIns="21169" rIns="21169" bIns="21169" numCol="1" spcCol="1270" anchor="ctr" anchorCtr="0">
            <a:noAutofit/>
          </a:bodyPr>
          <a:lstStyle/>
          <a:p>
            <a:pPr algn="ctr" defTabSz="493982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zh-CN" altLang="en-US" sz="111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导入迁移源</a:t>
            </a:r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3C920BEC-C01B-824D-A7B9-CEF05D52C511}"/>
              </a:ext>
            </a:extLst>
          </p:cNvPr>
          <p:cNvSpPr/>
          <p:nvPr/>
        </p:nvSpPr>
        <p:spPr>
          <a:xfrm>
            <a:off x="8471393" y="5432829"/>
            <a:ext cx="1057916" cy="725127"/>
          </a:xfrm>
          <a:prstGeom prst="roundRect">
            <a:avLst/>
          </a:prstGeom>
          <a:solidFill>
            <a:srgbClr val="FF6E0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69" tIns="21169" rIns="21169" bIns="21169" numCol="1" spcCol="1270" anchor="ctr" anchorCtr="0">
            <a:noAutofit/>
          </a:bodyPr>
          <a:lstStyle/>
          <a:p>
            <a:pPr algn="ctr" defTabSz="493982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zh-CN" altLang="en-US" sz="111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创建并启动</a:t>
            </a:r>
            <a:endParaRPr lang="en-US" altLang="zh-CN" sz="111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defTabSz="493982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zh-CN" altLang="en-US" sz="111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迁移任务</a:t>
            </a:r>
          </a:p>
        </p:txBody>
      </p: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99A65734-19D5-6D49-8C4D-25B3D44A85A9}"/>
              </a:ext>
            </a:extLst>
          </p:cNvPr>
          <p:cNvSpPr/>
          <p:nvPr/>
        </p:nvSpPr>
        <p:spPr>
          <a:xfrm>
            <a:off x="9985782" y="5432829"/>
            <a:ext cx="1057916" cy="725127"/>
          </a:xfrm>
          <a:prstGeom prst="roundRect">
            <a:avLst/>
          </a:prstGeom>
          <a:solidFill>
            <a:srgbClr val="FF6E0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69" tIns="21169" rIns="21169" bIns="21169" numCol="1" spcCol="1270" anchor="ctr" anchorCtr="0">
            <a:noAutofit/>
          </a:bodyPr>
          <a:lstStyle/>
          <a:p>
            <a:pPr algn="ctr" defTabSz="493982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zh-CN" altLang="en-US" sz="111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完成迁移</a:t>
            </a:r>
          </a:p>
        </p:txBody>
      </p:sp>
      <p:sp>
        <p:nvSpPr>
          <p:cNvPr id="31" name="燕尾形箭头 30">
            <a:extLst>
              <a:ext uri="{FF2B5EF4-FFF2-40B4-BE49-F238E27FC236}">
                <a16:creationId xmlns:a16="http://schemas.microsoft.com/office/drawing/2014/main" id="{BA2851F4-D706-C549-A893-7A2682544BB5}"/>
              </a:ext>
            </a:extLst>
          </p:cNvPr>
          <p:cNvSpPr/>
          <p:nvPr/>
        </p:nvSpPr>
        <p:spPr>
          <a:xfrm>
            <a:off x="6577765" y="5658082"/>
            <a:ext cx="302944" cy="2193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53"/>
          </a:p>
        </p:txBody>
      </p:sp>
      <p:sp>
        <p:nvSpPr>
          <p:cNvPr id="32" name="燕尾形箭头 31">
            <a:extLst>
              <a:ext uri="{FF2B5EF4-FFF2-40B4-BE49-F238E27FC236}">
                <a16:creationId xmlns:a16="http://schemas.microsoft.com/office/drawing/2014/main" id="{666B15AB-70A6-124E-98EA-6EF6F4BAC47C}"/>
              </a:ext>
            </a:extLst>
          </p:cNvPr>
          <p:cNvSpPr/>
          <p:nvPr/>
        </p:nvSpPr>
        <p:spPr>
          <a:xfrm>
            <a:off x="8091215" y="5658082"/>
            <a:ext cx="302944" cy="2193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53"/>
          </a:p>
        </p:txBody>
      </p:sp>
      <p:sp>
        <p:nvSpPr>
          <p:cNvPr id="33" name="燕尾形箭头 32">
            <a:extLst>
              <a:ext uri="{FF2B5EF4-FFF2-40B4-BE49-F238E27FC236}">
                <a16:creationId xmlns:a16="http://schemas.microsoft.com/office/drawing/2014/main" id="{B4CDC178-7FCA-A648-8786-5795838F861B}"/>
              </a:ext>
            </a:extLst>
          </p:cNvPr>
          <p:cNvSpPr/>
          <p:nvPr/>
        </p:nvSpPr>
        <p:spPr>
          <a:xfrm>
            <a:off x="9606073" y="5658082"/>
            <a:ext cx="302944" cy="2193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53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7F0D241-089B-9046-B39D-995D6FE6844C}"/>
              </a:ext>
            </a:extLst>
          </p:cNvPr>
          <p:cNvSpPr txBox="1"/>
          <p:nvPr/>
        </p:nvSpPr>
        <p:spPr>
          <a:xfrm>
            <a:off x="7713729" y="2562236"/>
            <a:ext cx="1146468" cy="385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905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迁移场景</a:t>
            </a:r>
          </a:p>
        </p:txBody>
      </p:sp>
      <p:graphicFrame>
        <p:nvGraphicFramePr>
          <p:cNvPr id="35" name="表格 43">
            <a:extLst>
              <a:ext uri="{FF2B5EF4-FFF2-40B4-BE49-F238E27FC236}">
                <a16:creationId xmlns:a16="http://schemas.microsoft.com/office/drawing/2014/main" id="{2C8E0514-EB8A-5645-A337-8CDE59589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268881"/>
              </p:ext>
            </p:extLst>
          </p:nvPr>
        </p:nvGraphicFramePr>
        <p:xfrm>
          <a:off x="5738940" y="2950969"/>
          <a:ext cx="5016028" cy="189674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032357">
                  <a:extLst>
                    <a:ext uri="{9D8B030D-6E8A-4147-A177-3AD203B41FA5}">
                      <a16:colId xmlns:a16="http://schemas.microsoft.com/office/drawing/2014/main" val="4038298310"/>
                    </a:ext>
                  </a:extLst>
                </a:gridCol>
                <a:gridCol w="1033100">
                  <a:extLst>
                    <a:ext uri="{9D8B030D-6E8A-4147-A177-3AD203B41FA5}">
                      <a16:colId xmlns:a16="http://schemas.microsoft.com/office/drawing/2014/main" val="2227566463"/>
                    </a:ext>
                  </a:extLst>
                </a:gridCol>
                <a:gridCol w="2950571">
                  <a:extLst>
                    <a:ext uri="{9D8B030D-6E8A-4147-A177-3AD203B41FA5}">
                      <a16:colId xmlns:a16="http://schemas.microsoft.com/office/drawing/2014/main" val="1108490909"/>
                    </a:ext>
                  </a:extLst>
                </a:gridCol>
              </a:tblGrid>
              <a:tr h="3620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操作系统架构</a:t>
                      </a:r>
                    </a:p>
                  </a:txBody>
                  <a:tcPr marL="48386" marR="48386" marT="24193" marB="24193" anchor="ctr">
                    <a:solidFill>
                      <a:srgbClr val="FF71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源操作系统</a:t>
                      </a:r>
                    </a:p>
                  </a:txBody>
                  <a:tcPr marL="48386" marR="48386" marT="24193" marB="24193" anchor="ctr">
                    <a:solidFill>
                      <a:srgbClr val="FF71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目标操作系统</a:t>
                      </a:r>
                    </a:p>
                  </a:txBody>
                  <a:tcPr marL="48386" marR="48386" marT="24193" marB="24193" anchor="ctr">
                    <a:solidFill>
                      <a:srgbClr val="FF71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473948"/>
                  </a:ext>
                </a:extLst>
              </a:tr>
              <a:tr h="370957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x86</a:t>
                      </a:r>
                      <a:endParaRPr lang="zh-CN" altLang="en-US" sz="1100" dirty="0"/>
                    </a:p>
                  </a:txBody>
                  <a:tcPr marL="48386" marR="48386" marT="24193" marB="241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CentOS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7</a:t>
                      </a:r>
                      <a:endParaRPr lang="zh-CN" altLang="en-US" sz="1100" dirty="0"/>
                    </a:p>
                  </a:txBody>
                  <a:tcPr marL="48386" marR="48386" marT="24193" marB="24193" anchor="ctr"/>
                </a:tc>
                <a:tc>
                  <a:txBody>
                    <a:bodyPr/>
                    <a:lstStyle/>
                    <a:p>
                      <a:pPr marL="0" marR="0" lvl="0" indent="0" algn="l" defTabSz="1727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Anolis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OS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7</a:t>
                      </a:r>
                      <a:r>
                        <a:rPr lang="zh-CN" altLang="en-US" sz="1100" dirty="0"/>
                        <a:t>、</a:t>
                      </a:r>
                      <a:r>
                        <a:rPr lang="en-US" altLang="zh-CN" sz="1100" dirty="0"/>
                        <a:t>Anolis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OS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8</a:t>
                      </a:r>
                      <a:r>
                        <a:rPr lang="zh-CN" altLang="en-US" sz="1100" dirty="0"/>
                        <a:t>、</a:t>
                      </a:r>
                      <a:endParaRPr lang="en-US" altLang="zh-CN" sz="1100" dirty="0"/>
                    </a:p>
                    <a:p>
                      <a:pPr marL="0" marR="0" lvl="0" indent="0" algn="l" defTabSz="1727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Alibaba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Cloud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Linux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2</a:t>
                      </a:r>
                      <a:r>
                        <a:rPr lang="zh-CN" altLang="en-US" sz="1100" dirty="0"/>
                        <a:t>、</a:t>
                      </a:r>
                      <a:r>
                        <a:rPr lang="en-US" altLang="zh-CN" sz="1100" dirty="0"/>
                        <a:t>Alibaba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Cloud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Linux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3</a:t>
                      </a:r>
                      <a:endParaRPr lang="zh-CN" altLang="en-US" sz="1100" dirty="0"/>
                    </a:p>
                  </a:txBody>
                  <a:tcPr marL="48386" marR="48386" marT="24193" marB="24193"/>
                </a:tc>
                <a:extLst>
                  <a:ext uri="{0D108BD9-81ED-4DB2-BD59-A6C34878D82A}">
                    <a16:rowId xmlns:a16="http://schemas.microsoft.com/office/drawing/2014/main" val="2634717702"/>
                  </a:ext>
                </a:extLst>
              </a:tr>
              <a:tr h="37095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27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CentOS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8</a:t>
                      </a:r>
                      <a:endParaRPr lang="zh-CN" altLang="en-US" sz="1100" dirty="0"/>
                    </a:p>
                  </a:txBody>
                  <a:tcPr marL="48386" marR="48386" marT="24193" marB="24193" anchor="ctr"/>
                </a:tc>
                <a:tc>
                  <a:txBody>
                    <a:bodyPr/>
                    <a:lstStyle/>
                    <a:p>
                      <a:pPr marL="0" marR="0" lvl="0" indent="0" algn="l" defTabSz="1727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Anolis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OS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8</a:t>
                      </a:r>
                      <a:r>
                        <a:rPr lang="zh-CN" altLang="en-US" sz="1100" dirty="0"/>
                        <a:t>、</a:t>
                      </a:r>
                      <a:endParaRPr lang="en-US" altLang="zh-CN" sz="1100" dirty="0"/>
                    </a:p>
                    <a:p>
                      <a:r>
                        <a:rPr lang="en-US" altLang="zh-CN" sz="1100" dirty="0"/>
                        <a:t>Alibaba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Cloud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Linux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3</a:t>
                      </a:r>
                      <a:endParaRPr lang="zh-CN" altLang="en-US" sz="1100" dirty="0"/>
                    </a:p>
                  </a:txBody>
                  <a:tcPr marL="48386" marR="48386" marT="24193" marB="24193"/>
                </a:tc>
                <a:extLst>
                  <a:ext uri="{0D108BD9-81ED-4DB2-BD59-A6C34878D82A}">
                    <a16:rowId xmlns:a16="http://schemas.microsoft.com/office/drawing/2014/main" val="3109787076"/>
                  </a:ext>
                </a:extLst>
              </a:tr>
              <a:tr h="370957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arm64</a:t>
                      </a:r>
                      <a:endParaRPr lang="zh-CN" altLang="en-US" sz="1100" dirty="0"/>
                    </a:p>
                  </a:txBody>
                  <a:tcPr marL="48386" marR="48386" marT="24193" marB="24193" anchor="ctr"/>
                </a:tc>
                <a:tc>
                  <a:txBody>
                    <a:bodyPr/>
                    <a:lstStyle/>
                    <a:p>
                      <a:pPr marL="0" marR="0" lvl="0" indent="0" algn="ctr" defTabSz="1727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CentOS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7</a:t>
                      </a:r>
                      <a:endParaRPr lang="zh-CN" altLang="en-US" sz="1100" dirty="0"/>
                    </a:p>
                  </a:txBody>
                  <a:tcPr marL="48386" marR="48386" marT="24193" marB="24193" anchor="ctr"/>
                </a:tc>
                <a:tc>
                  <a:txBody>
                    <a:bodyPr/>
                    <a:lstStyle/>
                    <a:p>
                      <a:pPr marL="0" marR="0" lvl="0" indent="0" algn="l" defTabSz="1727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Anolis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OS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7</a:t>
                      </a:r>
                      <a:r>
                        <a:rPr lang="zh-CN" altLang="en-US" sz="1100" dirty="0"/>
                        <a:t>、</a:t>
                      </a:r>
                      <a:r>
                        <a:rPr lang="en-US" altLang="zh-CN" sz="1100" dirty="0"/>
                        <a:t>Anolis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OS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8</a:t>
                      </a:r>
                      <a:r>
                        <a:rPr lang="zh-CN" altLang="en-US" sz="1100" dirty="0"/>
                        <a:t>、</a:t>
                      </a:r>
                      <a:endParaRPr lang="en-US" altLang="zh-CN" sz="1100" dirty="0"/>
                    </a:p>
                    <a:p>
                      <a:pPr marL="0" marR="0" lvl="0" indent="0" algn="l" defTabSz="1727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Alibaba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Cloud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Linux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3</a:t>
                      </a:r>
                      <a:endParaRPr lang="zh-CN" altLang="en-US" sz="1100" dirty="0"/>
                    </a:p>
                  </a:txBody>
                  <a:tcPr marL="48386" marR="48386" marT="24193" marB="24193"/>
                </a:tc>
                <a:extLst>
                  <a:ext uri="{0D108BD9-81ED-4DB2-BD59-A6C34878D82A}">
                    <a16:rowId xmlns:a16="http://schemas.microsoft.com/office/drawing/2014/main" val="2832147113"/>
                  </a:ext>
                </a:extLst>
              </a:tr>
              <a:tr h="37095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27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CentOS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8</a:t>
                      </a:r>
                      <a:endParaRPr lang="zh-CN" altLang="en-US" sz="1100" dirty="0"/>
                    </a:p>
                  </a:txBody>
                  <a:tcPr marL="48386" marR="48386" marT="24193" marB="24193" anchor="ctr"/>
                </a:tc>
                <a:tc>
                  <a:txBody>
                    <a:bodyPr/>
                    <a:lstStyle/>
                    <a:p>
                      <a:pPr marL="0" marR="0" lvl="0" indent="0" algn="l" defTabSz="1727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Anolis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OS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8</a:t>
                      </a:r>
                      <a:r>
                        <a:rPr lang="zh-CN" altLang="en-US" sz="1100" dirty="0"/>
                        <a:t>、</a:t>
                      </a:r>
                      <a:endParaRPr lang="en-US" altLang="zh-CN" sz="1100" dirty="0"/>
                    </a:p>
                    <a:p>
                      <a:r>
                        <a:rPr lang="en-US" altLang="zh-CN" sz="1100" dirty="0"/>
                        <a:t>Alibaba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Cloud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Linux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3</a:t>
                      </a:r>
                      <a:endParaRPr lang="zh-CN" altLang="en-US" sz="1100" dirty="0"/>
                    </a:p>
                  </a:txBody>
                  <a:tcPr marL="48386" marR="48386" marT="24193" marB="24193"/>
                </a:tc>
                <a:extLst>
                  <a:ext uri="{0D108BD9-81ED-4DB2-BD59-A6C34878D82A}">
                    <a16:rowId xmlns:a16="http://schemas.microsoft.com/office/drawing/2014/main" val="263090055"/>
                  </a:ext>
                </a:extLst>
              </a:tr>
            </a:tbl>
          </a:graphicData>
        </a:graphic>
      </p:graphicFrame>
      <p:sp>
        <p:nvSpPr>
          <p:cNvPr id="36" name="字体规范&amp;演示参考">
            <a:extLst>
              <a:ext uri="{FF2B5EF4-FFF2-40B4-BE49-F238E27FC236}">
                <a16:creationId xmlns:a16="http://schemas.microsoft.com/office/drawing/2014/main" id="{6E22608F-8CC6-AD4B-AF51-6761BC1973A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34054" y="273648"/>
            <a:ext cx="4691460" cy="738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i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r>
              <a:rPr lang="zh-CN" altLang="en-US" sz="4300" dirty="0">
                <a:sym typeface="阿里巴巴普惠体 2.0 105 Heavy" panose="00020600040101010101" charset="-122"/>
              </a:rPr>
              <a:t>龙蜥操作系统</a:t>
            </a:r>
            <a:endParaRPr sz="4300" dirty="0">
              <a:sym typeface="阿里巴巴普惠体 2.0 105 Heavy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字体规范&amp;演示参考">
            <a:extLst>
              <a:ext uri="{FF2B5EF4-FFF2-40B4-BE49-F238E27FC236}">
                <a16:creationId xmlns:a16="http://schemas.microsoft.com/office/drawing/2014/main" id="{6E22608F-8CC6-AD4B-AF51-6761BC1973A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34054" y="273648"/>
            <a:ext cx="4691460" cy="738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i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r>
              <a:rPr lang="zh-CN" altLang="en-US" sz="4300" dirty="0">
                <a:sym typeface="阿里巴巴普惠体 2.0 105 Heavy" panose="00020600040101010101" charset="-122"/>
              </a:rPr>
              <a:t>龙蜥操作系统</a:t>
            </a:r>
            <a:endParaRPr sz="4300" dirty="0">
              <a:sym typeface="阿里巴巴普惠体 2.0 105 Heavy" panose="00020600040101010101" charset="-122"/>
            </a:endParaRPr>
          </a:p>
        </p:txBody>
      </p:sp>
      <p:sp>
        <p:nvSpPr>
          <p:cNvPr id="85" name="圆形">
            <a:extLst>
              <a:ext uri="{FF2B5EF4-FFF2-40B4-BE49-F238E27FC236}">
                <a16:creationId xmlns:a16="http://schemas.microsoft.com/office/drawing/2014/main" id="{64D91A48-8D3F-8044-AE0C-F276FFD1F8BE}"/>
              </a:ext>
            </a:extLst>
          </p:cNvPr>
          <p:cNvSpPr/>
          <p:nvPr/>
        </p:nvSpPr>
        <p:spPr>
          <a:xfrm>
            <a:off x="8271054" y="2999804"/>
            <a:ext cx="2812527" cy="2812526"/>
          </a:xfrm>
          <a:prstGeom prst="ellipse">
            <a:avLst/>
          </a:prstGeom>
          <a:ln w="25400">
            <a:solidFill>
              <a:srgbClr val="FF6A00"/>
            </a:solidFill>
            <a:miter lim="400000"/>
          </a:ln>
        </p:spPr>
        <p:txBody>
          <a:bodyPr lIns="27772" tIns="27772" rIns="27772" bIns="27772" anchor="ctr"/>
          <a:lstStyle/>
          <a:p>
            <a:pPr defTabSz="434754">
              <a:defRPr sz="3000">
                <a:latin typeface="Alibaba PuHuiTi 2 45 Light"/>
                <a:ea typeface="Alibaba PuHuiTi 2 45 Light"/>
                <a:cs typeface="Alibaba PuHuiTi 2 45 Light"/>
                <a:sym typeface="Alibaba PuHuiTi 2 45 Light"/>
              </a:defRPr>
            </a:pPr>
            <a:endParaRPr sz="1270">
              <a:solidFill>
                <a:schemeClr val="bg1"/>
              </a:solidFill>
            </a:endParaRPr>
          </a:p>
        </p:txBody>
      </p:sp>
      <p:sp>
        <p:nvSpPr>
          <p:cNvPr id="86" name="圆形">
            <a:extLst>
              <a:ext uri="{FF2B5EF4-FFF2-40B4-BE49-F238E27FC236}">
                <a16:creationId xmlns:a16="http://schemas.microsoft.com/office/drawing/2014/main" id="{20217F16-4DC7-664D-8638-8D74D8116A1D}"/>
              </a:ext>
            </a:extLst>
          </p:cNvPr>
          <p:cNvSpPr/>
          <p:nvPr/>
        </p:nvSpPr>
        <p:spPr>
          <a:xfrm>
            <a:off x="4701472" y="2999804"/>
            <a:ext cx="2812527" cy="2812526"/>
          </a:xfrm>
          <a:prstGeom prst="ellipse">
            <a:avLst/>
          </a:prstGeom>
          <a:ln w="25400">
            <a:solidFill>
              <a:srgbClr val="FF6A00"/>
            </a:solidFill>
            <a:miter lim="400000"/>
          </a:ln>
        </p:spPr>
        <p:txBody>
          <a:bodyPr lIns="27772" tIns="27772" rIns="27772" bIns="27772" anchor="ctr"/>
          <a:lstStyle/>
          <a:p>
            <a:pPr defTabSz="434754">
              <a:defRPr sz="3000">
                <a:latin typeface="Alibaba PuHuiTi 2 45 Light"/>
                <a:ea typeface="Alibaba PuHuiTi 2 45 Light"/>
                <a:cs typeface="Alibaba PuHuiTi 2 45 Light"/>
                <a:sym typeface="Alibaba PuHuiTi 2 45 Light"/>
              </a:defRPr>
            </a:pPr>
            <a:endParaRPr sz="1270">
              <a:solidFill>
                <a:schemeClr val="bg1"/>
              </a:solidFill>
            </a:endParaRPr>
          </a:p>
        </p:txBody>
      </p:sp>
      <p:sp>
        <p:nvSpPr>
          <p:cNvPr id="87" name="圆形">
            <a:extLst>
              <a:ext uri="{FF2B5EF4-FFF2-40B4-BE49-F238E27FC236}">
                <a16:creationId xmlns:a16="http://schemas.microsoft.com/office/drawing/2014/main" id="{2284DB2E-15D1-3E46-A268-2F515A712D5B}"/>
              </a:ext>
            </a:extLst>
          </p:cNvPr>
          <p:cNvSpPr/>
          <p:nvPr/>
        </p:nvSpPr>
        <p:spPr>
          <a:xfrm>
            <a:off x="1131891" y="2999804"/>
            <a:ext cx="2812527" cy="2812526"/>
          </a:xfrm>
          <a:prstGeom prst="ellipse">
            <a:avLst/>
          </a:prstGeom>
          <a:ln w="25400">
            <a:solidFill>
              <a:srgbClr val="FF6A00"/>
            </a:solidFill>
            <a:miter lim="400000"/>
          </a:ln>
        </p:spPr>
        <p:txBody>
          <a:bodyPr lIns="27772" tIns="27772" rIns="27772" bIns="27772" anchor="ctr"/>
          <a:lstStyle/>
          <a:p>
            <a:pPr defTabSz="434754">
              <a:defRPr sz="3000">
                <a:latin typeface="Alibaba PuHuiTi 2 45 Light"/>
                <a:ea typeface="Alibaba PuHuiTi 2 45 Light"/>
                <a:cs typeface="Alibaba PuHuiTi 2 45 Light"/>
                <a:sym typeface="Alibaba PuHuiTi 2 45 Light"/>
              </a:defRPr>
            </a:pPr>
            <a:endParaRPr sz="1270">
              <a:solidFill>
                <a:schemeClr val="bg1"/>
              </a:solidFill>
            </a:endParaRPr>
          </a:p>
        </p:txBody>
      </p:sp>
      <p:sp>
        <p:nvSpPr>
          <p:cNvPr id="88" name="IT基础设施云化">
            <a:extLst>
              <a:ext uri="{FF2B5EF4-FFF2-40B4-BE49-F238E27FC236}">
                <a16:creationId xmlns:a16="http://schemas.microsoft.com/office/drawing/2014/main" id="{324E1F27-F162-EE4B-9DA2-CDE6AC43BE10}"/>
              </a:ext>
            </a:extLst>
          </p:cNvPr>
          <p:cNvSpPr txBox="1"/>
          <p:nvPr/>
        </p:nvSpPr>
        <p:spPr>
          <a:xfrm>
            <a:off x="1255542" y="4051684"/>
            <a:ext cx="2713587" cy="388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4934" tIns="14934" rIns="14934" bIns="14934">
            <a:spAutoFit/>
          </a:bodyPr>
          <a:lstStyle>
            <a:lvl1pPr defTabSz="458610">
              <a:defRPr sz="5000">
                <a:solidFill>
                  <a:srgbClr val="1E1E1E"/>
                </a:solidFill>
                <a:latin typeface="Alibaba PuHuiTi 2 55 Regular"/>
                <a:ea typeface="Alibaba PuHuiTi 2 55 Regular"/>
                <a:cs typeface="Alibaba PuHuiTi 2 55 Regular"/>
                <a:sym typeface="Alibaba PuHuiTi 2 55 Regular"/>
              </a:defRPr>
            </a:lvl1pPr>
          </a:lstStyle>
          <a:p>
            <a:r>
              <a:rPr lang="zh-CN" altLang="en-US" sz="2328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应用自顶向下的分析</a:t>
            </a:r>
            <a:endParaRPr sz="2328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9" name="矩形 10">
            <a:extLst>
              <a:ext uri="{FF2B5EF4-FFF2-40B4-BE49-F238E27FC236}">
                <a16:creationId xmlns:a16="http://schemas.microsoft.com/office/drawing/2014/main" id="{D4752D48-C7B5-904E-A621-DC3F1094824F}"/>
              </a:ext>
            </a:extLst>
          </p:cNvPr>
          <p:cNvSpPr txBox="1"/>
          <p:nvPr/>
        </p:nvSpPr>
        <p:spPr>
          <a:xfrm>
            <a:off x="1500612" y="4655374"/>
            <a:ext cx="2223446" cy="737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4515" tIns="14515" rIns="14515" bIns="14515">
            <a:spAutoFit/>
          </a:bodyPr>
          <a:lstStyle>
            <a:lvl1pPr defTabSz="458610">
              <a:lnSpc>
                <a:spcPct val="70000"/>
              </a:lnSpc>
              <a:defRPr sz="2000">
                <a:solidFill>
                  <a:srgbClr val="53585F"/>
                </a:solidFill>
                <a:latin typeface="Alibaba Sans"/>
                <a:ea typeface="Alibaba Sans"/>
                <a:cs typeface="Alibaba Sans"/>
                <a:sym typeface="Alibaba San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058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实现诊断功能与客户应用表象的关联， </a:t>
            </a:r>
            <a:endParaRPr lang="en-US" altLang="zh-CN" sz="1058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8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任何的运维建议都是客户可直接理解和操作的。</a:t>
            </a:r>
            <a:endParaRPr sz="1058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0" name="核心技术互联网化">
            <a:extLst>
              <a:ext uri="{FF2B5EF4-FFF2-40B4-BE49-F238E27FC236}">
                <a16:creationId xmlns:a16="http://schemas.microsoft.com/office/drawing/2014/main" id="{62C3CB01-0539-2E4F-83F5-4B8DF3BDAEC4}"/>
              </a:ext>
            </a:extLst>
          </p:cNvPr>
          <p:cNvSpPr txBox="1"/>
          <p:nvPr/>
        </p:nvSpPr>
        <p:spPr>
          <a:xfrm>
            <a:off x="5011335" y="4071819"/>
            <a:ext cx="2376956" cy="388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4934" tIns="14934" rIns="14934" bIns="14934">
            <a:spAutoFit/>
          </a:bodyPr>
          <a:lstStyle>
            <a:defPPr>
              <a:defRPr lang="zh-CN"/>
            </a:defPPr>
            <a:lvl1pPr defTabSz="458610">
              <a:defRPr sz="2328">
                <a:latin typeface="Microsoft YaHei" panose="020B0503020204020204" pitchFamily="34" charset="-122"/>
                <a:ea typeface="Microsoft YaHei" panose="020B0503020204020204" pitchFamily="34" charset="-122"/>
                <a:cs typeface="Alibaba PuHuiTi 2 55 Regular"/>
              </a:defRPr>
            </a:lvl1pPr>
          </a:lstStyle>
          <a:p>
            <a:r>
              <a:rPr lang="zh-CN" altLang="en-US" dirty="0"/>
              <a:t>基于内核深度剖析</a:t>
            </a:r>
            <a:endParaRPr dirty="0"/>
          </a:p>
        </p:txBody>
      </p:sp>
      <p:sp>
        <p:nvSpPr>
          <p:cNvPr id="91" name="应用数据化，智能化">
            <a:extLst>
              <a:ext uri="{FF2B5EF4-FFF2-40B4-BE49-F238E27FC236}">
                <a16:creationId xmlns:a16="http://schemas.microsoft.com/office/drawing/2014/main" id="{EE92965F-2218-DE4E-B8B0-BB9192A35B64}"/>
              </a:ext>
            </a:extLst>
          </p:cNvPr>
          <p:cNvSpPr txBox="1"/>
          <p:nvPr/>
        </p:nvSpPr>
        <p:spPr>
          <a:xfrm>
            <a:off x="8417150" y="4071819"/>
            <a:ext cx="2670306" cy="388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4934" tIns="14934" rIns="14934" bIns="14934">
            <a:spAutoFit/>
          </a:bodyPr>
          <a:lstStyle>
            <a:defPPr>
              <a:defRPr lang="zh-CN"/>
            </a:defPPr>
            <a:lvl1pPr defTabSz="458610">
              <a:defRPr sz="2328">
                <a:latin typeface="Microsoft YaHei" panose="020B0503020204020204" pitchFamily="34" charset="-122"/>
                <a:ea typeface="Microsoft YaHei" panose="020B0503020204020204" pitchFamily="34" charset="-122"/>
                <a:cs typeface="Alibaba PuHuiTi 2 55 Regular"/>
              </a:defRPr>
            </a:lvl1pPr>
          </a:lstStyle>
          <a:p>
            <a:r>
              <a:rPr lang="zh-CN" altLang="en-US" dirty="0"/>
              <a:t>智能一体化运维流程</a:t>
            </a:r>
            <a:endParaRPr dirty="0"/>
          </a:p>
        </p:txBody>
      </p:sp>
      <p:sp>
        <p:nvSpPr>
          <p:cNvPr id="92" name="矩形 12">
            <a:extLst>
              <a:ext uri="{FF2B5EF4-FFF2-40B4-BE49-F238E27FC236}">
                <a16:creationId xmlns:a16="http://schemas.microsoft.com/office/drawing/2014/main" id="{D17C27DE-0EB8-BB45-A178-8FE102D0F9F3}"/>
              </a:ext>
            </a:extLst>
          </p:cNvPr>
          <p:cNvSpPr txBox="1"/>
          <p:nvPr/>
        </p:nvSpPr>
        <p:spPr>
          <a:xfrm>
            <a:off x="8590757" y="4682008"/>
            <a:ext cx="2324343" cy="737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4515" tIns="14515" rIns="14515" bIns="14515">
            <a:spAutoFit/>
          </a:bodyPr>
          <a:lstStyle>
            <a:defPPr>
              <a:defRPr lang="zh-CN"/>
            </a:defPPr>
            <a:lvl1pPr algn="ctr" defTabSz="458610">
              <a:lnSpc>
                <a:spcPct val="150000"/>
              </a:lnSpc>
              <a:defRPr sz="1058">
                <a:latin typeface="SimHei" panose="02010609060101010101" pitchFamily="49" charset="-122"/>
                <a:ea typeface="SimHei" panose="02010609060101010101" pitchFamily="49" charset="-122"/>
                <a:cs typeface="Alibaba Sans"/>
              </a:defRPr>
            </a:lvl1pPr>
          </a:lstStyle>
          <a:p>
            <a:r>
              <a:rPr lang="zh-CN" altLang="en-US" dirty="0"/>
              <a:t>监控诊断联动，知其然又知</a:t>
            </a:r>
            <a:r>
              <a:rPr lang="zh-CN" altLang="en-US"/>
              <a:t>所以然；</a:t>
            </a:r>
            <a:endParaRPr lang="en-US" altLang="zh-CN" dirty="0"/>
          </a:p>
          <a:p>
            <a:r>
              <a:rPr lang="zh-CN" altLang="en-US" dirty="0"/>
              <a:t>集群化的大</a:t>
            </a:r>
            <a:r>
              <a:rPr lang="zh-CN" altLang="en-US"/>
              <a:t>数据、</a:t>
            </a:r>
            <a:r>
              <a:rPr lang="en-US" altLang="zh-CN" dirty="0"/>
              <a:t>AI</a:t>
            </a:r>
            <a:r>
              <a:rPr lang="zh-CN" altLang="en-US" dirty="0"/>
              <a:t>大模型</a:t>
            </a:r>
            <a:r>
              <a:rPr lang="zh-CN" altLang="en-US"/>
              <a:t>投入，</a:t>
            </a:r>
            <a:endParaRPr lang="en-US" altLang="zh-CN" dirty="0"/>
          </a:p>
          <a:p>
            <a:r>
              <a:rPr lang="zh-CN" altLang="en-US" dirty="0"/>
              <a:t>实现智能告警、智能问题分析。</a:t>
            </a:r>
            <a:endParaRPr dirty="0"/>
          </a:p>
        </p:txBody>
      </p:sp>
      <p:sp>
        <p:nvSpPr>
          <p:cNvPr id="93" name="低成本高性能高可用">
            <a:extLst>
              <a:ext uri="{FF2B5EF4-FFF2-40B4-BE49-F238E27FC236}">
                <a16:creationId xmlns:a16="http://schemas.microsoft.com/office/drawing/2014/main" id="{022180EF-4EA6-C845-923C-DF925A744551}"/>
              </a:ext>
            </a:extLst>
          </p:cNvPr>
          <p:cNvSpPr txBox="1"/>
          <p:nvPr/>
        </p:nvSpPr>
        <p:spPr>
          <a:xfrm>
            <a:off x="1461648" y="3666423"/>
            <a:ext cx="2194214" cy="32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4934" tIns="14934" rIns="14934" bIns="14934" anchor="ctr">
            <a:spAutoFit/>
          </a:bodyPr>
          <a:lstStyle>
            <a:lvl1pPr defTabSz="458610">
              <a:defRPr sz="3000">
                <a:solidFill>
                  <a:srgbClr val="FF6A00"/>
                </a:solidFill>
                <a:latin typeface="Alibaba PuHuiTi 2 65 Medium"/>
                <a:ea typeface="Alibaba PuHuiTi 2 65 Medium"/>
                <a:cs typeface="Alibaba PuHuiTi 2 65 Medium"/>
                <a:sym typeface="Alibaba PuHuiTi 2 65 Medium"/>
              </a:defRPr>
            </a:lvl1pPr>
          </a:lstStyle>
          <a:p>
            <a:r>
              <a:rPr lang="zh-CN" altLang="en-US" sz="1905" dirty="0">
                <a:solidFill>
                  <a:srgbClr val="FC6A05"/>
                </a:solidFill>
              </a:rPr>
              <a:t>降低应用的运维门槛</a:t>
            </a:r>
            <a:endParaRPr sz="1905" dirty="0">
              <a:solidFill>
                <a:srgbClr val="FC6A05"/>
              </a:solidFill>
            </a:endParaRPr>
          </a:p>
        </p:txBody>
      </p:sp>
      <p:sp>
        <p:nvSpPr>
          <p:cNvPr id="94" name="敏捷创新快">
            <a:extLst>
              <a:ext uri="{FF2B5EF4-FFF2-40B4-BE49-F238E27FC236}">
                <a16:creationId xmlns:a16="http://schemas.microsoft.com/office/drawing/2014/main" id="{F04E7599-3C46-FB43-A119-30AD61E91969}"/>
              </a:ext>
            </a:extLst>
          </p:cNvPr>
          <p:cNvSpPr txBox="1"/>
          <p:nvPr/>
        </p:nvSpPr>
        <p:spPr>
          <a:xfrm>
            <a:off x="5269108" y="3666423"/>
            <a:ext cx="1953763" cy="32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4934" tIns="14934" rIns="14934" bIns="14934" anchor="ctr">
            <a:spAutoFit/>
          </a:bodyPr>
          <a:lstStyle>
            <a:defPPr>
              <a:defRPr lang="zh-CN"/>
            </a:defPPr>
            <a:lvl1pPr defTabSz="458610">
              <a:defRPr sz="3600">
                <a:solidFill>
                  <a:srgbClr val="FC6A05"/>
                </a:solidFill>
                <a:latin typeface="Alibaba PuHuiTi 2 65 Medium"/>
                <a:ea typeface="Alibaba PuHuiTi 2 65 Medium"/>
                <a:cs typeface="Alibaba PuHuiTi 2 65 Medium"/>
              </a:defRPr>
            </a:lvl1pPr>
          </a:lstStyle>
          <a:p>
            <a:r>
              <a:rPr lang="zh-CN" altLang="en-US" sz="1905" dirty="0"/>
              <a:t>深度剖析问题成因</a:t>
            </a:r>
            <a:endParaRPr sz="1905" dirty="0"/>
          </a:p>
        </p:txBody>
      </p:sp>
      <p:sp>
        <p:nvSpPr>
          <p:cNvPr id="95" name="数字化转型的最短路径">
            <a:extLst>
              <a:ext uri="{FF2B5EF4-FFF2-40B4-BE49-F238E27FC236}">
                <a16:creationId xmlns:a16="http://schemas.microsoft.com/office/drawing/2014/main" id="{BA7EC997-C694-CA46-A16A-99612284B870}"/>
              </a:ext>
            </a:extLst>
          </p:cNvPr>
          <p:cNvSpPr txBox="1"/>
          <p:nvPr/>
        </p:nvSpPr>
        <p:spPr>
          <a:xfrm>
            <a:off x="8367994" y="3679319"/>
            <a:ext cx="2675115" cy="32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4934" tIns="14934" rIns="14934" bIns="14934" anchor="ctr">
            <a:spAutoFit/>
          </a:bodyPr>
          <a:lstStyle>
            <a:defPPr>
              <a:defRPr lang="zh-CN"/>
            </a:defPPr>
            <a:lvl1pPr defTabSz="458610">
              <a:defRPr sz="3600">
                <a:solidFill>
                  <a:srgbClr val="FC6A05"/>
                </a:solidFill>
                <a:latin typeface="Alibaba PuHuiTi 2 65 Medium"/>
                <a:ea typeface="Alibaba PuHuiTi 2 65 Medium"/>
                <a:cs typeface="Alibaba PuHuiTi 2 65 Medium"/>
              </a:defRPr>
            </a:lvl1pPr>
          </a:lstStyle>
          <a:p>
            <a:r>
              <a:rPr lang="zh-CN" altLang="en-US" sz="1905" dirty="0"/>
              <a:t>智能化告警监控诊断联动</a:t>
            </a:r>
            <a:endParaRPr sz="1905" dirty="0"/>
          </a:p>
        </p:txBody>
      </p:sp>
      <p:sp>
        <p:nvSpPr>
          <p:cNvPr id="96" name="矩形 10">
            <a:extLst>
              <a:ext uri="{FF2B5EF4-FFF2-40B4-BE49-F238E27FC236}">
                <a16:creationId xmlns:a16="http://schemas.microsoft.com/office/drawing/2014/main" id="{B0341135-79D4-D74F-8A3D-D3AC0B422BA6}"/>
              </a:ext>
            </a:extLst>
          </p:cNvPr>
          <p:cNvSpPr txBox="1"/>
          <p:nvPr/>
        </p:nvSpPr>
        <p:spPr>
          <a:xfrm>
            <a:off x="5114678" y="4660375"/>
            <a:ext cx="2086397" cy="981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4515" tIns="14515" rIns="14515" bIns="14515">
            <a:spAutoFit/>
          </a:bodyPr>
          <a:lstStyle>
            <a:defPPr>
              <a:defRPr lang="zh-CN"/>
            </a:defPPr>
            <a:lvl1pPr algn="ctr" defTabSz="458610">
              <a:lnSpc>
                <a:spcPct val="150000"/>
              </a:lnSpc>
              <a:defRPr sz="1058">
                <a:latin typeface="SimHei" panose="02010609060101010101" pitchFamily="49" charset="-122"/>
                <a:ea typeface="SimHei" panose="02010609060101010101" pitchFamily="49" charset="-122"/>
                <a:cs typeface="Alibaba Sans"/>
              </a:defRPr>
            </a:lvl1pPr>
          </a:lstStyle>
          <a:p>
            <a:r>
              <a:rPr lang="zh-CN" altLang="en-US" dirty="0"/>
              <a:t>发挥内核的全视角优势，深度分析进程间行为关联</a:t>
            </a:r>
            <a:endParaRPr lang="en-US" altLang="zh-CN" dirty="0"/>
          </a:p>
          <a:p>
            <a:r>
              <a:rPr lang="zh-CN" altLang="en-US" dirty="0"/>
              <a:t>深度剖析内核自身， 以直观、可读的形式剖析内核行为</a:t>
            </a:r>
            <a:endParaRPr dirty="0"/>
          </a:p>
        </p:txBody>
      </p:sp>
      <p:sp>
        <p:nvSpPr>
          <p:cNvPr id="97" name="Shape 230">
            <a:extLst>
              <a:ext uri="{FF2B5EF4-FFF2-40B4-BE49-F238E27FC236}">
                <a16:creationId xmlns:a16="http://schemas.microsoft.com/office/drawing/2014/main" id="{AE893221-0D9C-D648-ADDF-F3EA92BC20D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88268" y="2348797"/>
            <a:ext cx="2638934" cy="367286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wrap="none" lIns="36706" tIns="36706" rIns="36706" bIns="36706" numCol="1" anchor="t">
            <a:spAutoFit/>
          </a:bodyPr>
          <a:lstStyle>
            <a:defPPr>
              <a:defRPr lang="zh-CN"/>
            </a:defPPr>
            <a:lvl1pPr algn="ctr">
              <a:lnSpc>
                <a:spcPct val="140000"/>
              </a:lnSpc>
              <a:spcBef>
                <a:spcPts val="143"/>
              </a:spcBef>
              <a:defRPr sz="160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方正兰亭粗黑_GBK" panose="02000000000000000000" charset="-122"/>
              </a:defRPr>
            </a:lvl1pPr>
          </a:lstStyle>
          <a:p>
            <a:r>
              <a:rPr lang="en-US" altLang="zh-CN" dirty="0" err="1"/>
              <a:t>SysOM</a:t>
            </a:r>
            <a:r>
              <a:rPr lang="zh-CN" altLang="en-US" dirty="0"/>
              <a:t>一站式</a:t>
            </a:r>
            <a:r>
              <a:rPr lang="en-US" altLang="zh-CN" dirty="0"/>
              <a:t>OS</a:t>
            </a:r>
            <a:r>
              <a:rPr lang="zh-CN" altLang="en-US" dirty="0"/>
              <a:t>系统运维平台</a:t>
            </a:r>
          </a:p>
        </p:txBody>
      </p:sp>
      <p:sp>
        <p:nvSpPr>
          <p:cNvPr id="98" name="字体规范&amp;演示参考">
            <a:extLst>
              <a:ext uri="{FF2B5EF4-FFF2-40B4-BE49-F238E27FC236}">
                <a16:creationId xmlns:a16="http://schemas.microsoft.com/office/drawing/2014/main" id="{491BDE1F-67E0-E84F-82A8-67E6A2AF286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915451" y="1784458"/>
            <a:ext cx="8999649" cy="44346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txBody>
          <a:bodyPr wrap="none" lIns="36706" tIns="36706" rIns="36706" bIns="36706" numCol="1" anchor="t">
            <a:spAutoFit/>
          </a:bodyPr>
          <a:lstStyle/>
          <a:p>
            <a:pPr algn="ctr">
              <a:defRPr sz="6000">
                <a:latin typeface="方正兰亭粗黑_GBK" panose="02000000000000000000" charset="-122"/>
                <a:ea typeface="方正兰亭粗黑_GBK" panose="02000000000000000000" charset="-122"/>
                <a:cs typeface="方正兰亭粗黑_GBK" panose="02000000000000000000" charset="-122"/>
                <a:sym typeface="方正兰亭粗黑_GBK" panose="02000000000000000000" charset="-122"/>
              </a:defRPr>
            </a:pPr>
            <a:r>
              <a:rPr lang="zh-CN" alt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阿里巴巴普惠体 2.0 105 Heavy" panose="00020600040101010101" charset="-122"/>
              </a:rPr>
              <a:t>用云过程中助力</a:t>
            </a:r>
            <a:r>
              <a:rPr lang="en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阿里巴巴普惠体 2.0 105 Heavy" panose="00020600040101010101" charset="-122"/>
              </a:rPr>
              <a:t>OS</a:t>
            </a:r>
            <a:r>
              <a:rPr lang="zh-CN" alt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阿里巴巴普惠体 2.0 105 Heavy" panose="00020600040101010101" charset="-122"/>
              </a:rPr>
              <a:t>稳定高效运维，为用户提升云上最后一公里体验</a:t>
            </a:r>
            <a:endParaRPr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阿里巴巴普惠体 2.0 105 Heavy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425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7ef33ad-325e-480b-bfea-46684073dd51"/>
  <p:tag name="COMMONDATA" val="eyJoZGlkIjoiOGU3NzUzOGI1MzE5NDVhYzhlYTAxN2E5YWM2ZDEz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阿里云官方">
    <a:dk1>
      <a:srgbClr val="181818"/>
    </a:dk1>
    <a:lt1>
      <a:sysClr val="window" lastClr="FFFFFF"/>
    </a:lt1>
    <a:dk2>
      <a:srgbClr val="FF6A00"/>
    </a:dk2>
    <a:lt2>
      <a:srgbClr val="DBDBDB"/>
    </a:lt2>
    <a:accent1>
      <a:srgbClr val="FF6A00"/>
    </a:accent1>
    <a:accent2>
      <a:srgbClr val="FFB61A"/>
    </a:accent2>
    <a:accent3>
      <a:srgbClr val="D8D8D8"/>
    </a:accent3>
    <a:accent4>
      <a:srgbClr val="BFBFBF"/>
    </a:accent4>
    <a:accent5>
      <a:srgbClr val="A5A5A5"/>
    </a:accent5>
    <a:accent6>
      <a:srgbClr val="7F7F7F"/>
    </a:accent6>
    <a:hlink>
      <a:srgbClr val="FF6A00"/>
    </a:hlink>
    <a:folHlink>
      <a:srgbClr val="FF6A00"/>
    </a:folHlink>
  </a:clrScheme>
  <a:fontScheme name="阿里云官方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1234</Words>
  <Application>Microsoft Macintosh PowerPoint</Application>
  <PresentationFormat>宽屏</PresentationFormat>
  <Paragraphs>227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阿里巴巴普惠体</vt:lpstr>
      <vt:lpstr>阿里巴巴普惠体 R</vt:lpstr>
      <vt:lpstr>等线</vt:lpstr>
      <vt:lpstr>SimHei</vt:lpstr>
      <vt:lpstr>SimHei</vt:lpstr>
      <vt:lpstr>Microsoft YaHei</vt:lpstr>
      <vt:lpstr>Microsoft YaHei</vt:lpstr>
      <vt:lpstr>Alibaba PuHuiTi 2 45 Light</vt:lpstr>
      <vt:lpstr>Alibaba PuHuiTi 2 65 Medium</vt:lpstr>
      <vt:lpstr>Alibaba PuHuiTi B</vt:lpstr>
      <vt:lpstr>Alibaba PuHuiTi M</vt:lpstr>
      <vt:lpstr>Alibaba PuHuiTi R</vt:lpstr>
      <vt:lpstr>Arial</vt:lpstr>
      <vt:lpstr>Office 主题​​</vt:lpstr>
      <vt:lpstr>后 CentOS 时代 如何立足云上促进国产OS发展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Microsoft Office User</cp:lastModifiedBy>
  <cp:revision>46</cp:revision>
  <dcterms:created xsi:type="dcterms:W3CDTF">2022-06-28T09:26:00Z</dcterms:created>
  <dcterms:modified xsi:type="dcterms:W3CDTF">2023-10-26T02:46:15Z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C8A33F8E81B9421595D2527E982A8F26_13</vt:lpwstr>
  </property>
  <property fmtid="{D5CDD505-2E9C-101B-9397-08002B2CF9AE}" pid="3" name="KSOProductBuildVer">
    <vt:lpwstr>2052-11.1.0.12155</vt:lpwstr>
  </property>
</Properties>
</file>