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845" r:id="rId4"/>
    <p:sldId id="844" r:id="rId5"/>
    <p:sldId id="855" r:id="rId6"/>
    <p:sldId id="851" r:id="rId7"/>
    <p:sldId id="259" r:id="rId8"/>
    <p:sldId id="850" r:id="rId9"/>
    <p:sldId id="414" r:id="rId10"/>
    <p:sldId id="415" r:id="rId11"/>
    <p:sldId id="416" r:id="rId12"/>
    <p:sldId id="846" r:id="rId13"/>
    <p:sldId id="867" r:id="rId14"/>
    <p:sldId id="852" r:id="rId15"/>
    <p:sldId id="854" r:id="rId16"/>
    <p:sldId id="856" r:id="rId17"/>
    <p:sldId id="868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gxuting (A)" initials="y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69A4D9"/>
    <a:srgbClr val="FFF0E1"/>
    <a:srgbClr val="A5D7F2"/>
    <a:srgbClr val="B7DFF4"/>
    <a:srgbClr val="E4DFF4"/>
    <a:srgbClr val="FFD8B1"/>
    <a:srgbClr val="C2E2F4"/>
    <a:srgbClr val="F6EEEB"/>
    <a:srgbClr val="36A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75" d="100"/>
          <a:sy n="75" d="100"/>
        </p:scale>
        <p:origin x="1314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400" b="1" dirty="0">
                <a:solidFill>
                  <a:schemeClr val="tx1"/>
                </a:solidFill>
              </a:rPr>
              <a:t>综合性能</a:t>
            </a:r>
          </a:p>
        </c:rich>
      </c:tx>
      <c:layout>
        <c:manualLayout>
          <c:xMode val="edge"/>
          <c:yMode val="edge"/>
          <c:x val="0.61155670868293399"/>
          <c:y val="0.708007519621970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51648573517725105"/>
          <c:y val="0.14491428476926699"/>
          <c:w val="0.405731325468219"/>
          <c:h val="0.45821066454388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综合性能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518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4A-44A3-8903-370B564F9D8A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4A-44A3-8903-370B564F9D8A}"/>
              </c:ext>
            </c:extLst>
          </c:dPt>
          <c:cat>
            <c:strRef>
              <c:f>Sheet1!$A$2:$A$3</c:f>
              <c:strCache>
                <c:ptCount val="2"/>
                <c:pt idx="0">
                  <c:v>InulaJS</c:v>
                </c:pt>
                <c:pt idx="1">
                  <c:v>React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0.826446280991736</c:v>
                </c:pt>
                <c:pt idx="1">
                  <c:v>0.50505050505050497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4A-44A3-8903-370B564F9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5649456"/>
        <c:axId val="1785647280"/>
      </c:barChart>
      <c:catAx>
        <c:axId val="1785649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5647280"/>
        <c:crosses val="autoZero"/>
        <c:auto val="1"/>
        <c:lblAlgn val="ctr"/>
        <c:lblOffset val="100"/>
        <c:noMultiLvlLbl val="0"/>
      </c:catAx>
      <c:valAx>
        <c:axId val="1785647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8564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400" b="1" dirty="0">
                <a:solidFill>
                  <a:schemeClr val="tx1"/>
                </a:solidFill>
              </a:rPr>
              <a:t>性能测试项</a:t>
            </a:r>
          </a:p>
        </c:rich>
      </c:tx>
      <c:layout>
        <c:manualLayout>
          <c:xMode val="edge"/>
          <c:yMode val="edge"/>
          <c:x val="0.29302973154645001"/>
          <c:y val="0.786138407200303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1869166177351099"/>
          <c:y val="0.13452901647834001"/>
          <c:w val="0.56261667645297797"/>
          <c:h val="0.60681096392984402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React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创建行</c:v>
                </c:pt>
                <c:pt idx="1">
                  <c:v>替换行</c:v>
                </c:pt>
                <c:pt idx="2">
                  <c:v>隔行更新</c:v>
                </c:pt>
                <c:pt idx="3">
                  <c:v>选中行</c:v>
                </c:pt>
                <c:pt idx="4">
                  <c:v>交换行</c:v>
                </c:pt>
                <c:pt idx="5">
                  <c:v>删除行</c:v>
                </c:pt>
                <c:pt idx="6">
                  <c:v>创建多行</c:v>
                </c:pt>
                <c:pt idx="7">
                  <c:v>拼接行</c:v>
                </c:pt>
                <c:pt idx="8">
                  <c:v>删除行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0.76923076923076905</c:v>
                </c:pt>
                <c:pt idx="1">
                  <c:v>0.35971223021582699</c:v>
                </c:pt>
                <c:pt idx="2">
                  <c:v>0.73529411764705899</c:v>
                </c:pt>
                <c:pt idx="3">
                  <c:v>0.366300366300366</c:v>
                </c:pt>
                <c:pt idx="4">
                  <c:v>7.3909830007391E-2</c:v>
                </c:pt>
                <c:pt idx="5">
                  <c:v>0.934579439252336</c:v>
                </c:pt>
                <c:pt idx="6">
                  <c:v>0.68965517241379304</c:v>
                </c:pt>
                <c:pt idx="7">
                  <c:v>0.71942446043165498</c:v>
                </c:pt>
                <c:pt idx="8">
                  <c:v>0.84745762711864403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BE-4430-B65B-E19947B935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InuaJS</c:v>
                </c:pt>
              </c:strCache>
            </c:strRef>
          </c:tx>
          <c:spPr>
            <a:ln w="28575" cap="rnd">
              <a:solidFill>
                <a:srgbClr val="445185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创建行</c:v>
                </c:pt>
                <c:pt idx="1">
                  <c:v>替换行</c:v>
                </c:pt>
                <c:pt idx="2">
                  <c:v>隔行更新</c:v>
                </c:pt>
                <c:pt idx="3">
                  <c:v>选中行</c:v>
                </c:pt>
                <c:pt idx="4">
                  <c:v>交换行</c:v>
                </c:pt>
                <c:pt idx="5">
                  <c:v>删除行</c:v>
                </c:pt>
                <c:pt idx="6">
                  <c:v>创建多行</c:v>
                </c:pt>
                <c:pt idx="7">
                  <c:v>拼接行</c:v>
                </c:pt>
                <c:pt idx="8">
                  <c:v>删除行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0.75187969924812004</c:v>
                </c:pt>
                <c:pt idx="1">
                  <c:v>1</c:v>
                </c:pt>
                <c:pt idx="2">
                  <c:v>0.86956521739130399</c:v>
                </c:pt>
                <c:pt idx="3">
                  <c:v>0.826446280991736</c:v>
                </c:pt>
                <c:pt idx="4">
                  <c:v>1</c:v>
                </c:pt>
                <c:pt idx="5">
                  <c:v>0.94339622641509402</c:v>
                </c:pt>
                <c:pt idx="6">
                  <c:v>0.68027210884353695</c:v>
                </c:pt>
                <c:pt idx="7">
                  <c:v>0.74626865671641796</c:v>
                </c:pt>
                <c:pt idx="8">
                  <c:v>0.71942446043165498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BE-4430-B65B-E19947B93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5650000"/>
        <c:axId val="1094623472"/>
      </c:radarChart>
      <c:catAx>
        <c:axId val="178565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4623472"/>
        <c:crosses val="autoZero"/>
        <c:auto val="1"/>
        <c:lblAlgn val="ctr"/>
        <c:lblOffset val="100"/>
        <c:noMultiLvlLbl val="0"/>
      </c:catAx>
      <c:valAx>
        <c:axId val="1094623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8565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9T15:26:36.215" idx="1">
    <p:pos x="132" y="205"/>
    <p:text>Inula hookeri. locatie, Tuinen Mien Ruys. by Dominicus Johannes Bergsma. Licensed under  the Creative Commons Attribution-Share Alike 4.0 International license.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9.xml"/><Relationship Id="rId7" Type="http://schemas.openxmlformats.org/officeDocument/2006/relationships/image" Target="../media/image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6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2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../media/image10.png"/><Relationship Id="rId10" Type="http://schemas.openxmlformats.org/officeDocument/2006/relationships/tags" Target="../tags/tag30.xml"/><Relationship Id="rId19" Type="http://schemas.openxmlformats.org/officeDocument/2006/relationships/image" Target="../media/image7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  <p:pic>
        <p:nvPicPr>
          <p:cNvPr id="9" name="图片 8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28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93725" indent="0" algn="ctr">
              <a:buNone/>
              <a:defRPr sz="2595"/>
            </a:lvl2pPr>
            <a:lvl3pPr marL="1187450" indent="0" algn="ctr">
              <a:buNone/>
              <a:defRPr sz="2335"/>
            </a:lvl3pPr>
            <a:lvl4pPr marL="1781175" indent="0" algn="ctr">
              <a:buNone/>
              <a:defRPr sz="2080"/>
            </a:lvl4pPr>
            <a:lvl5pPr marL="2374900" indent="0" algn="ctr">
              <a:buNone/>
              <a:defRPr sz="2080"/>
            </a:lvl5pPr>
            <a:lvl6pPr marL="2968625" indent="0" algn="ctr">
              <a:buNone/>
              <a:defRPr sz="2080"/>
            </a:lvl6pPr>
            <a:lvl7pPr marL="3561715" indent="0" algn="ctr">
              <a:buNone/>
              <a:defRPr sz="2080"/>
            </a:lvl7pPr>
            <a:lvl8pPr marL="4155440" indent="0" algn="ctr">
              <a:buNone/>
              <a:defRPr sz="2080"/>
            </a:lvl8pPr>
            <a:lvl9pPr marL="4749165" indent="0" algn="ctr">
              <a:buNone/>
              <a:defRPr sz="2080"/>
            </a:lvl9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25738" y="1512876"/>
            <a:ext cx="10729365" cy="4690459"/>
          </a:xfrm>
          <a:prstGeom prst="rect">
            <a:avLst/>
          </a:prstGeom>
        </p:spPr>
        <p:txBody>
          <a:bodyPr lIns="0" tIns="0" rIns="0" bIns="0"/>
          <a:lstStyle>
            <a:lvl1pPr marL="17907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 sz="18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328930" marR="0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.AppleSystemUIFont"/>
              <a:buChar char="&gt;"/>
              <a:tabLst>
                <a:tab pos="1207135" algn="ctr"/>
              </a:tabLst>
              <a:defRPr sz="16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929640" marR="0" indent="0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.AppleSystemUIFont"/>
              <a:buNone/>
              <a:tabLst>
                <a:tab pos="1207135" algn="ctr"/>
              </a:tabLst>
              <a:defRPr sz="13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4pPr>
            <a:lvl5pPr marL="525780" indent="-170815">
              <a:buFont typeface="Arial" panose="020B0604020202020204" pitchFamily="34" charset="0"/>
              <a:buChar char="•"/>
              <a:tabLst>
                <a:tab pos="1207770" algn="ctr"/>
              </a:tabLst>
              <a:defRPr sz="1300" baseline="0"/>
            </a:lvl5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  <a:p>
            <a:pPr marL="1097915" marR="0" lvl="2" indent="-168275" algn="l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1207135" algn="ctr"/>
              </a:tabLst>
              <a:defRPr/>
            </a:pPr>
            <a:endParaRPr lang="en-US" altLang="zh-C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10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1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GIF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GIF"/><Relationship Id="rId2" Type="http://schemas.openxmlformats.org/officeDocument/2006/relationships/image" Target="../media/image30.png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2.png"/><Relationship Id="rId3" Type="http://schemas.openxmlformats.org/officeDocument/2006/relationships/image" Target="../media/image48.png"/><Relationship Id="rId21" Type="http://schemas.openxmlformats.org/officeDocument/2006/relationships/image" Target="../media/image53.svg"/><Relationship Id="rId7" Type="http://schemas.openxmlformats.org/officeDocument/2006/relationships/image" Target="../media/image51.svg"/><Relationship Id="rId12" Type="http://schemas.openxmlformats.org/officeDocument/2006/relationships/image" Target="../media/image34.png"/><Relationship Id="rId17" Type="http://schemas.openxmlformats.org/officeDocument/2006/relationships/image" Target="../media/image41.svg"/><Relationship Id="rId2" Type="http://schemas.openxmlformats.org/officeDocument/2006/relationships/image" Target="../media/image47.png"/><Relationship Id="rId16" Type="http://schemas.openxmlformats.org/officeDocument/2006/relationships/image" Target="../media/image4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33.svg"/><Relationship Id="rId5" Type="http://schemas.openxmlformats.org/officeDocument/2006/relationships/image" Target="../media/image49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3.svg"/><Relationship Id="rId4" Type="http://schemas.openxmlformats.org/officeDocument/2006/relationships/image" Target="../media/image20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image" Target="../media/image61.jpeg"/><Relationship Id="rId4" Type="http://schemas.openxmlformats.org/officeDocument/2006/relationships/tags" Target="../tags/tag38.xml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</a:rPr>
              <a:t>新一代响应式前端框架</a:t>
            </a:r>
            <a:r>
              <a:rPr lang="en-US" altLang="zh-CN" b="1" dirty="0">
                <a:solidFill>
                  <a:srgbClr val="363E7D"/>
                </a:solidFill>
                <a:latin typeface="Huawei Sans" panose="020C0503030203020204" charset="0"/>
                <a:cs typeface="Huawei Sans" panose="020C0503030203020204" charset="0"/>
              </a:rPr>
              <a:t>openInula</a:t>
            </a:r>
            <a:r>
              <a:rPr lang="zh-CN" altLang="en-US" b="1" dirty="0">
                <a:solidFill>
                  <a:srgbClr val="363E7D"/>
                </a:solidFill>
              </a:rPr>
              <a:t>主题分享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杨煦庭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华为 公共开发部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7" name="矩形 166"/>
          <p:cNvSpPr/>
          <p:nvPr/>
        </p:nvSpPr>
        <p:spPr>
          <a:xfrm>
            <a:off x="670180" y="2617682"/>
            <a:ext cx="188162" cy="2818772"/>
          </a:xfrm>
          <a:prstGeom prst="rect">
            <a:avLst/>
          </a:prstGeom>
          <a:gradFill flip="none" rotWithShape="1">
            <a:gsLst>
              <a:gs pos="100000">
                <a:srgbClr val="595757"/>
              </a:gs>
              <a:gs pos="50000">
                <a:srgbClr val="DDDDDD"/>
              </a:gs>
              <a:gs pos="100000">
                <a:srgbClr val="FFFFFF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80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93" name="圆角矩形 3"/>
          <p:cNvSpPr/>
          <p:nvPr/>
        </p:nvSpPr>
        <p:spPr>
          <a:xfrm rot="10800000">
            <a:off x="8246859" y="3033417"/>
            <a:ext cx="2569190" cy="29982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tx2">
                  <a:alpha val="15000"/>
                </a:schemeClr>
              </a:gs>
              <a:gs pos="0">
                <a:schemeClr val="tx2">
                  <a:alpha val="0"/>
                </a:schemeClr>
              </a:gs>
            </a:gsLst>
            <a:lin ang="5400000" scaled="0"/>
          </a:gradFill>
          <a:ln w="3175">
            <a:gradFill flip="none" rotWithShape="1">
              <a:gsLst>
                <a:gs pos="0">
                  <a:schemeClr val="tx2">
                    <a:alpha val="25000"/>
                  </a:schemeClr>
                </a:gs>
                <a:gs pos="100000">
                  <a:schemeClr val="tx2">
                    <a:alpha val="40000"/>
                  </a:schemeClr>
                </a:gs>
              </a:gsLst>
              <a:lin ang="5400000" scaled="1"/>
              <a:tileRect/>
            </a:gradFill>
          </a:ln>
        </p:spPr>
        <p:txBody>
          <a:bodyPr vert="horz" wrap="square" lIns="91404" tIns="45702" rIns="91404" bIns="45702" numCol="1" anchor="t" anchorCtr="0" compatLnSpc="1"/>
          <a:lstStyle/>
          <a:p>
            <a:pPr defTabSz="914400"/>
            <a:endParaRPr lang="zh-CN" altLang="en-US" sz="1800" kern="0" dirty="0">
              <a:solidFill>
                <a:srgbClr val="1D1D1A"/>
              </a:solidFill>
              <a:latin typeface="Arial" panose="020B0604020202020204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568883" y="2119158"/>
            <a:ext cx="19615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" marR="3175" defTabSz="554355">
              <a:spcBef>
                <a:spcPts val="60"/>
              </a:spcBef>
            </a:pP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响应式</a:t>
            </a:r>
            <a:r>
              <a:rPr lang="en-US" altLang="zh-CN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API</a:t>
            </a: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代码：</a:t>
            </a:r>
          </a:p>
        </p:txBody>
      </p:sp>
      <p:grpSp>
        <p:nvGrpSpPr>
          <p:cNvPr id="169" name="组合 168"/>
          <p:cNvGrpSpPr/>
          <p:nvPr/>
        </p:nvGrpSpPr>
        <p:grpSpPr>
          <a:xfrm>
            <a:off x="5257108" y="2546352"/>
            <a:ext cx="1632368" cy="354680"/>
            <a:chOff x="5259161" y="2051784"/>
            <a:chExt cx="1633006" cy="354819"/>
          </a:xfrm>
        </p:grpSpPr>
        <p:sp>
          <p:nvSpPr>
            <p:cNvPr id="170" name="圆角矩形 13"/>
            <p:cNvSpPr/>
            <p:nvPr/>
          </p:nvSpPr>
          <p:spPr>
            <a:xfrm>
              <a:off x="5259161" y="2051784"/>
              <a:ext cx="1633006" cy="3548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  <a:defRPr/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71" name="矩形 170"/>
            <p:cNvSpPr/>
            <p:nvPr/>
          </p:nvSpPr>
          <p:spPr>
            <a:xfrm>
              <a:off x="5471332" y="2080604"/>
              <a:ext cx="12086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620" marR="3175" defTabSz="554355">
                <a:spcBef>
                  <a:spcPts val="60"/>
                </a:spcBef>
                <a:defRPr/>
              </a:pP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虚拟</a:t>
              </a:r>
              <a:r>
                <a:rPr lang="en-US" altLang="zh-CN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DOM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树</a:t>
              </a: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8204817" y="2556435"/>
            <a:ext cx="2519949" cy="354680"/>
            <a:chOff x="8208021" y="2061870"/>
            <a:chExt cx="2520933" cy="354819"/>
          </a:xfrm>
        </p:grpSpPr>
        <p:sp>
          <p:nvSpPr>
            <p:cNvPr id="173" name="圆角矩形 13"/>
            <p:cNvSpPr/>
            <p:nvPr/>
          </p:nvSpPr>
          <p:spPr>
            <a:xfrm>
              <a:off x="8208021" y="2061870"/>
              <a:ext cx="2520933" cy="3548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  <a:defRPr/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74" name="矩形 173"/>
            <p:cNvSpPr/>
            <p:nvPr/>
          </p:nvSpPr>
          <p:spPr>
            <a:xfrm>
              <a:off x="8413472" y="2128957"/>
              <a:ext cx="2212856" cy="21552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>
              <a:spAutoFit/>
            </a:bodyPr>
            <a:lstStyle/>
            <a:p>
              <a:pPr marL="7620" marR="3175" defTabSz="554355">
                <a:spcBef>
                  <a:spcPts val="60"/>
                </a:spcBef>
                <a:defRPr/>
              </a:pPr>
              <a:r>
                <a:rPr kumimoji="1"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与</a:t>
              </a:r>
              <a:r>
                <a:rPr kumimoji="1" lang="en-US" altLang="zh-CN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DOM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的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监听器</a:t>
              </a:r>
            </a:p>
          </p:txBody>
        </p:sp>
      </p:grpSp>
      <p:pic>
        <p:nvPicPr>
          <p:cNvPr id="100" name="图片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25" y="2617681"/>
            <a:ext cx="3137479" cy="2818773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4545613" y="3182993"/>
            <a:ext cx="2491852" cy="2699064"/>
            <a:chOff x="3809396" y="2689922"/>
            <a:chExt cx="2491852" cy="2699064"/>
          </a:xfrm>
        </p:grpSpPr>
        <p:grpSp>
          <p:nvGrpSpPr>
            <p:cNvPr id="50" name="组合 49"/>
            <p:cNvGrpSpPr/>
            <p:nvPr/>
          </p:nvGrpSpPr>
          <p:grpSpPr>
            <a:xfrm>
              <a:off x="4120175" y="2689922"/>
              <a:ext cx="2181073" cy="2689536"/>
              <a:chOff x="4121789" y="2689634"/>
              <a:chExt cx="2181927" cy="2690587"/>
            </a:xfrm>
          </p:grpSpPr>
          <p:cxnSp>
            <p:nvCxnSpPr>
              <p:cNvPr id="52" name="直接连接符 51"/>
              <p:cNvCxnSpPr>
                <a:stCxn id="56" idx="3"/>
                <a:endCxn id="57" idx="0"/>
              </p:cNvCxnSpPr>
              <p:nvPr/>
            </p:nvCxnSpPr>
            <p:spPr>
              <a:xfrm flipH="1">
                <a:off x="4696915" y="3220374"/>
                <a:ext cx="404800" cy="54942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3" name="直接连接符 52"/>
              <p:cNvCxnSpPr>
                <a:stCxn id="57" idx="3"/>
                <a:endCxn id="51" idx="0"/>
              </p:cNvCxnSpPr>
              <p:nvPr/>
            </p:nvCxnSpPr>
            <p:spPr>
              <a:xfrm flipH="1">
                <a:off x="4121789" y="4300542"/>
                <a:ext cx="360562" cy="467410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4" name="直接连接符 53"/>
              <p:cNvCxnSpPr>
                <a:stCxn id="57" idx="5"/>
                <a:endCxn id="58" idx="0"/>
              </p:cNvCxnSpPr>
              <p:nvPr/>
            </p:nvCxnSpPr>
            <p:spPr>
              <a:xfrm>
                <a:off x="4911481" y="4300542"/>
                <a:ext cx="432190" cy="45787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55" name="直接连接符 54"/>
              <p:cNvCxnSpPr>
                <a:stCxn id="56" idx="5"/>
                <a:endCxn id="59" idx="0"/>
              </p:cNvCxnSpPr>
              <p:nvPr/>
            </p:nvCxnSpPr>
            <p:spPr>
              <a:xfrm>
                <a:off x="5530846" y="3220374"/>
                <a:ext cx="458394" cy="54712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sp>
            <p:nvSpPr>
              <p:cNvPr id="56" name="椭圆 55"/>
              <p:cNvSpPr/>
              <p:nvPr/>
            </p:nvSpPr>
            <p:spPr>
              <a:xfrm>
                <a:off x="5012840" y="2689634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1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393475" y="3769802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2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5040230" y="4758420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4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5674764" y="3767502"/>
                <a:ext cx="62895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1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5</a:t>
                </a:r>
              </a:p>
              <a:p>
                <a:pPr algn="ctr" defTabSz="913765" hangingPunct="0"/>
                <a:r>
                  <a:rPr lang="en-US" altLang="zh-CN" sz="11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hello</a:t>
                </a:r>
                <a:endParaRPr lang="zh-CN" altLang="en-US" sz="11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1" name="椭圆 50"/>
            <p:cNvSpPr/>
            <p:nvPr/>
          </p:nvSpPr>
          <p:spPr>
            <a:xfrm>
              <a:off x="3809396" y="4767428"/>
              <a:ext cx="621558" cy="6215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3</a:t>
              </a:r>
              <a:endParaRPr lang="zh-CN" altLang="en-US" sz="1600" b="1" kern="0" dirty="0">
                <a:solidFill>
                  <a:srgbClr val="66666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76" name="圆角矩形 60"/>
          <p:cNvSpPr/>
          <p:nvPr/>
        </p:nvSpPr>
        <p:spPr>
          <a:xfrm>
            <a:off x="1059096" y="3129804"/>
            <a:ext cx="1506493" cy="5818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/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1" name="圆角矩形 60"/>
          <p:cNvSpPr/>
          <p:nvPr/>
        </p:nvSpPr>
        <p:spPr>
          <a:xfrm>
            <a:off x="2096857" y="4219072"/>
            <a:ext cx="1340892" cy="217718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/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" name="圆角矩形 60"/>
          <p:cNvSpPr/>
          <p:nvPr/>
        </p:nvSpPr>
        <p:spPr>
          <a:xfrm>
            <a:off x="1632631" y="4654023"/>
            <a:ext cx="718120" cy="217718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>
              <a:defRPr/>
            </a:pPr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5667816" y="3112027"/>
            <a:ext cx="765199" cy="7518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>
              <a:defRPr/>
            </a:pPr>
            <a:endParaRPr lang="zh-CN" altLang="en-US" sz="1600" b="1" kern="0" dirty="0">
              <a:solidFill>
                <a:srgbClr val="66666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8400405" y="4393658"/>
            <a:ext cx="2332802" cy="909483"/>
            <a:chOff x="8558939" y="3667861"/>
            <a:chExt cx="2407194" cy="909838"/>
          </a:xfrm>
        </p:grpSpPr>
        <p:sp>
          <p:nvSpPr>
            <p:cNvPr id="36" name="圆角矩形 13"/>
            <p:cNvSpPr/>
            <p:nvPr/>
          </p:nvSpPr>
          <p:spPr>
            <a:xfrm>
              <a:off x="8558939" y="3667861"/>
              <a:ext cx="2322740" cy="90983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8000">
                  <a:srgbClr val="666666">
                    <a:lumMod val="60000"/>
                    <a:lumOff val="40000"/>
                    <a:alpha val="2000"/>
                  </a:srgbClr>
                </a:gs>
                <a:gs pos="100000">
                  <a:srgbClr val="666666">
                    <a:lumMod val="60000"/>
                    <a:lumOff val="40000"/>
                    <a:alpha val="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6350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765">
                <a:defRPr/>
              </a:pPr>
              <a:endParaRPr lang="en-US" altLang="zh-CN" sz="1200" b="1" kern="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576337" y="3689268"/>
              <a:ext cx="2389796" cy="81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text</a:t>
              </a: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value: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hello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node: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5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394318" y="3195163"/>
            <a:ext cx="2386375" cy="918846"/>
            <a:chOff x="8543197" y="2586988"/>
            <a:chExt cx="2455837" cy="919206"/>
          </a:xfrm>
        </p:grpSpPr>
        <p:sp>
          <p:nvSpPr>
            <p:cNvPr id="39" name="圆角矩形 13"/>
            <p:cNvSpPr/>
            <p:nvPr/>
          </p:nvSpPr>
          <p:spPr>
            <a:xfrm>
              <a:off x="8543197" y="2586988"/>
              <a:ext cx="2322740" cy="919206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8000">
                  <a:srgbClr val="666666">
                    <a:lumMod val="60000"/>
                    <a:lumOff val="40000"/>
                    <a:alpha val="2000"/>
                  </a:srgbClr>
                </a:gs>
                <a:gs pos="100000">
                  <a:srgbClr val="666666">
                    <a:lumMod val="60000"/>
                    <a:lumOff val="40000"/>
                    <a:alpha val="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6350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765">
                <a:defRPr/>
              </a:pPr>
              <a:endParaRPr lang="en-US" altLang="zh-CN" sz="1200" b="1" kern="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562109" y="2607205"/>
              <a:ext cx="2436925" cy="810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color</a:t>
              </a: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value: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red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node: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微软雅黑" panose="020B0503020204020204" pitchFamily="34" charset="-122"/>
                  <a:cs typeface="Cascadia Code" panose="020B0609020000020004" pitchFamily="49" charset="0"/>
                  <a:sym typeface="微软雅黑" panose="020B0503020204020204" pitchFamily="34" charset="-122"/>
                </a:rPr>
                <a:t>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微软雅黑" panose="020B0503020204020204" pitchFamily="34" charset="-122"/>
                  <a:cs typeface="Cascadia Code" panose="020B0609020000020004" pitchFamily="49" charset="0"/>
                  <a:sym typeface="微软雅黑" panose="020B0503020204020204" pitchFamily="34" charset="-122"/>
                </a:rPr>
                <a:t>3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</a:p>
          </p:txBody>
        </p:sp>
      </p:grpSp>
      <p:sp>
        <p:nvSpPr>
          <p:cNvPr id="3" name="Rectangles 2"/>
          <p:cNvSpPr/>
          <p:nvPr/>
        </p:nvSpPr>
        <p:spPr>
          <a:xfrm>
            <a:off x="568960" y="1701165"/>
            <a:ext cx="5089525" cy="39878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7620" marR="3175" lvl="0" algn="l" defTabSz="554355">
              <a:spcBef>
                <a:spcPts val="60"/>
              </a:spcBef>
              <a:buClrTx/>
              <a:buSzTx/>
              <a:buFontTx/>
              <a:defRPr/>
            </a:pPr>
            <a:r>
              <a:rPr lang="zh-CN" altLang="en-US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响应式渲染：步骤1 - 建立数据与DOM关系</a:t>
            </a:r>
          </a:p>
        </p:txBody>
      </p:sp>
      <p:sp>
        <p:nvSpPr>
          <p:cNvPr id="23" name="标题 3"/>
          <p:cNvSpPr txBox="1"/>
          <p:nvPr/>
        </p:nvSpPr>
        <p:spPr>
          <a:xfrm>
            <a:off x="979997" y="419101"/>
            <a:ext cx="6786465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高精度响应式渲染机制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5 0.00024 L -0.05117 0.1588 " pathEditMode="fixed" rAng="0" ptsTypes="AA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17 0.1588 L -0.0983 0.30626 " pathEditMode="fixed" rAng="0" ptsTypes="AA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31 0.30625 L 0.00313 0.30625 " pathEditMode="fixed" rAng="0" ptsTypes="AA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30626 L 0.05599 0.16181 " pathEditMode="fixed" rAng="0" ptsTypes="AA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ldLvl="0" animBg="1"/>
      <p:bldP spid="101" grpId="0" bldLvl="0" animBg="1"/>
      <p:bldP spid="102" grpId="0" bldLvl="0" animBg="1"/>
      <p:bldP spid="61" grpId="0" bldLvl="0" animBg="1"/>
      <p:bldP spid="61" grpId="1" bldLvl="0" animBg="1"/>
      <p:bldP spid="61" grpId="2" bldLvl="0" animBg="1"/>
      <p:bldP spid="61" grpId="3" bldLvl="0" animBg="1"/>
      <p:bldP spid="61" grpId="4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2239FC25-0EB5-48A4-88F7-BA60CE65FCA8}"/>
              </a:ext>
            </a:extLst>
          </p:cNvPr>
          <p:cNvGrpSpPr/>
          <p:nvPr/>
        </p:nvGrpSpPr>
        <p:grpSpPr>
          <a:xfrm>
            <a:off x="5013921" y="2861182"/>
            <a:ext cx="2386375" cy="918846"/>
            <a:chOff x="8543197" y="2586988"/>
            <a:chExt cx="2455837" cy="919206"/>
          </a:xfrm>
        </p:grpSpPr>
        <p:sp>
          <p:nvSpPr>
            <p:cNvPr id="37" name="圆角矩形 13">
              <a:extLst>
                <a:ext uri="{FF2B5EF4-FFF2-40B4-BE49-F238E27FC236}">
                  <a16:creationId xmlns:a16="http://schemas.microsoft.com/office/drawing/2014/main" id="{FF2982E5-F3AB-472D-B8F8-FDABFA6580A7}"/>
                </a:ext>
              </a:extLst>
            </p:cNvPr>
            <p:cNvSpPr/>
            <p:nvPr/>
          </p:nvSpPr>
          <p:spPr>
            <a:xfrm>
              <a:off x="8543197" y="2586988"/>
              <a:ext cx="2322740" cy="919206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8000">
                  <a:srgbClr val="666666">
                    <a:lumMod val="60000"/>
                    <a:lumOff val="40000"/>
                    <a:alpha val="2000"/>
                  </a:srgbClr>
                </a:gs>
                <a:gs pos="100000">
                  <a:srgbClr val="666666">
                    <a:lumMod val="60000"/>
                    <a:lumOff val="40000"/>
                    <a:alpha val="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6350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765">
                <a:defRPr/>
              </a:pPr>
              <a:endParaRPr lang="en-US" altLang="zh-CN" sz="1200" b="1" kern="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43BAB3A3-A236-4BFB-83F4-CC86E19A70D7}"/>
                </a:ext>
              </a:extLst>
            </p:cNvPr>
            <p:cNvSpPr/>
            <p:nvPr/>
          </p:nvSpPr>
          <p:spPr>
            <a:xfrm>
              <a:off x="8562109" y="2607205"/>
              <a:ext cx="2436925" cy="810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color</a:t>
              </a: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value: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‘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blue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node: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3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>
            <a:off x="4884591" y="2795824"/>
            <a:ext cx="2468219" cy="1067515"/>
          </a:xfrm>
          <a:prstGeom prst="rect">
            <a:avLst/>
          </a:prstGeom>
          <a:gradFill flip="none" rotWithShape="1">
            <a:gsLst>
              <a:gs pos="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/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Cascadia Code" panose="020B0609020000020004" pitchFamily="49" charset="0"/>
              <a:ea typeface="微软雅黑" panose="020B0503020204020204" pitchFamily="34" charset="-122"/>
              <a:cs typeface="Cascadia Code" panose="020B0609020000020004" pitchFamily="49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496925" y="2470984"/>
            <a:ext cx="2491852" cy="2699064"/>
            <a:chOff x="3763676" y="2689922"/>
            <a:chExt cx="2491852" cy="2699064"/>
          </a:xfrm>
        </p:grpSpPr>
        <p:grpSp>
          <p:nvGrpSpPr>
            <p:cNvPr id="61" name="组合 60"/>
            <p:cNvGrpSpPr/>
            <p:nvPr/>
          </p:nvGrpSpPr>
          <p:grpSpPr>
            <a:xfrm>
              <a:off x="4074456" y="2689922"/>
              <a:ext cx="2181072" cy="2689536"/>
              <a:chOff x="4076052" y="2689634"/>
              <a:chExt cx="2181926" cy="2690587"/>
            </a:xfrm>
          </p:grpSpPr>
          <p:cxnSp>
            <p:nvCxnSpPr>
              <p:cNvPr id="63" name="直接连接符 62"/>
              <p:cNvCxnSpPr>
                <a:stCxn id="67" idx="3"/>
                <a:endCxn id="68" idx="0"/>
              </p:cNvCxnSpPr>
              <p:nvPr/>
            </p:nvCxnSpPr>
            <p:spPr>
              <a:xfrm flipH="1">
                <a:off x="4696915" y="3220374"/>
                <a:ext cx="404800" cy="54942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4" name="直接连接符 63"/>
              <p:cNvCxnSpPr>
                <a:stCxn id="68" idx="3"/>
                <a:endCxn id="62" idx="0"/>
              </p:cNvCxnSpPr>
              <p:nvPr/>
            </p:nvCxnSpPr>
            <p:spPr>
              <a:xfrm flipH="1">
                <a:off x="4076051" y="4300542"/>
                <a:ext cx="406300" cy="467410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5" name="直接连接符 64"/>
              <p:cNvCxnSpPr>
                <a:stCxn id="68" idx="5"/>
                <a:endCxn id="69" idx="0"/>
              </p:cNvCxnSpPr>
              <p:nvPr/>
            </p:nvCxnSpPr>
            <p:spPr>
              <a:xfrm>
                <a:off x="4911481" y="4300542"/>
                <a:ext cx="401698" cy="45787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66" name="直接连接符 65"/>
              <p:cNvCxnSpPr>
                <a:stCxn id="67" idx="5"/>
                <a:endCxn id="70" idx="0"/>
              </p:cNvCxnSpPr>
              <p:nvPr/>
            </p:nvCxnSpPr>
            <p:spPr>
              <a:xfrm>
                <a:off x="5530847" y="3220374"/>
                <a:ext cx="412661" cy="547129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sp>
            <p:nvSpPr>
              <p:cNvPr id="67" name="椭圆 66"/>
              <p:cNvSpPr/>
              <p:nvPr/>
            </p:nvSpPr>
            <p:spPr>
              <a:xfrm>
                <a:off x="5012840" y="2689634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1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4393475" y="3769802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2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5009738" y="4758420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4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5629026" y="3767502"/>
                <a:ext cx="62895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1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5</a:t>
                </a:r>
              </a:p>
              <a:p>
                <a:pPr algn="ctr" defTabSz="913765" hangingPunct="0"/>
                <a:r>
                  <a:rPr lang="en-US" altLang="zh-CN" sz="1100" b="1" kern="0" dirty="0" err="1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inula</a:t>
                </a:r>
                <a:endParaRPr lang="zh-CN" altLang="en-US" sz="11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2" name="椭圆 61"/>
            <p:cNvSpPr/>
            <p:nvPr/>
          </p:nvSpPr>
          <p:spPr>
            <a:xfrm>
              <a:off x="3763676" y="4767428"/>
              <a:ext cx="621558" cy="6215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44518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3</a:t>
              </a:r>
              <a:endParaRPr lang="zh-CN" altLang="en-US" sz="1600" b="1" kern="0" dirty="0">
                <a:solidFill>
                  <a:srgbClr val="66666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8404207" y="3573848"/>
            <a:ext cx="2828289" cy="660354"/>
            <a:chOff x="4810077" y="1322695"/>
            <a:chExt cx="3154471" cy="660354"/>
          </a:xfrm>
        </p:grpSpPr>
        <p:sp>
          <p:nvSpPr>
            <p:cNvPr id="72" name="圆角矩形 3"/>
            <p:cNvSpPr/>
            <p:nvPr/>
          </p:nvSpPr>
          <p:spPr>
            <a:xfrm rot="10800000">
              <a:off x="4810077" y="1322695"/>
              <a:ext cx="3032506" cy="660354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chemeClr val="tx2">
                    <a:alpha val="15000"/>
                  </a:schemeClr>
                </a:gs>
                <a:gs pos="0">
                  <a:schemeClr val="tx2">
                    <a:alpha val="0"/>
                  </a:schemeClr>
                </a:gs>
              </a:gsLst>
              <a:lin ang="5400000" scaled="0"/>
            </a:gradFill>
            <a:ln w="3175">
              <a:gradFill flip="none" rotWithShape="1">
                <a:gsLst>
                  <a:gs pos="0">
                    <a:schemeClr val="tx2">
                      <a:alpha val="25000"/>
                    </a:schemeClr>
                  </a:gs>
                  <a:gs pos="100000">
                    <a:schemeClr val="tx2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4400"/>
              <a:endParaRPr lang="zh-CN" altLang="en-US" sz="1400" kern="0" dirty="0">
                <a:solidFill>
                  <a:srgbClr val="1D1D1A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4822839" y="1404861"/>
              <a:ext cx="17399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c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olor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: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 </a:t>
              </a:r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'red'</a:t>
              </a:r>
              <a:endParaRPr lang="en-US" altLang="zh-CN" sz="14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text:</a:t>
              </a:r>
              <a:r>
                <a:rPr lang="zh-CN" altLang="en-US" sz="1400" dirty="0">
                  <a:solidFill>
                    <a:srgbClr val="FFFFFF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 </a:t>
              </a:r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'hello'</a:t>
              </a:r>
            </a:p>
          </p:txBody>
        </p:sp>
        <p:sp>
          <p:nvSpPr>
            <p:cNvPr id="75" name="矩形 74"/>
            <p:cNvSpPr/>
            <p:nvPr/>
          </p:nvSpPr>
          <p:spPr>
            <a:xfrm>
              <a:off x="6814588" y="1405771"/>
              <a:ext cx="11499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</a:t>
              </a:r>
              <a:r>
                <a:rPr lang="en-US" altLang="zh-CN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blue</a:t>
              </a:r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</a:t>
              </a:r>
              <a:endParaRPr lang="en-US" altLang="zh-CN" sz="14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</a:t>
              </a:r>
              <a:r>
                <a:rPr lang="en-US" altLang="zh-CN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inula</a:t>
              </a:r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 </a:t>
              </a:r>
            </a:p>
          </p:txBody>
        </p:sp>
        <p:sp>
          <p:nvSpPr>
            <p:cNvPr id="76" name="燕尾形箭头 149"/>
            <p:cNvSpPr/>
            <p:nvPr/>
          </p:nvSpPr>
          <p:spPr>
            <a:xfrm>
              <a:off x="6562798" y="1485810"/>
              <a:ext cx="310795" cy="347571"/>
            </a:xfrm>
            <a:prstGeom prst="notchedRightArrow">
              <a:avLst/>
            </a:prstGeom>
            <a:gradFill flip="none" rotWithShape="1">
              <a:gsLst>
                <a:gs pos="100000">
                  <a:srgbClr val="C7000B">
                    <a:alpha val="0"/>
                  </a:srgbClr>
                </a:gs>
                <a:gs pos="0">
                  <a:srgbClr val="D33941"/>
                </a:gs>
              </a:gsLst>
              <a:lin ang="10800000" scaled="1"/>
              <a:tileRect/>
            </a:gradFill>
            <a:ln w="3175">
              <a:noFill/>
              <a:miter lim="800000"/>
            </a:ln>
            <a:effectLst/>
          </p:spPr>
          <p:txBody>
            <a:bodyPr lIns="0" tIns="0" rIns="0" bIns="0"/>
            <a:lstStyle/>
            <a:p>
              <a:pPr indent="-29845" algn="ctr" defTabSz="109855" fontAlgn="base" hangingPunct="0">
                <a:lnSpc>
                  <a:spcPts val="460"/>
                </a:lnSpc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Font typeface="Arial" panose="020B0604020202020204" pitchFamily="34" charset="0"/>
                <a:buChar char="•"/>
              </a:pPr>
              <a:endParaRPr lang="zh-CN" altLang="en-US" sz="1100" kern="0">
                <a:solidFill>
                  <a:sysClr val="windowText" lastClr="000000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</a:endParaRPr>
            </a:p>
          </p:txBody>
        </p:sp>
      </p:grpSp>
      <p:sp>
        <p:nvSpPr>
          <p:cNvPr id="77" name="圆角矩形 3"/>
          <p:cNvSpPr/>
          <p:nvPr/>
        </p:nvSpPr>
        <p:spPr>
          <a:xfrm rot="10800000">
            <a:off x="4832862" y="2582315"/>
            <a:ext cx="2569190" cy="2998218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tx2">
                  <a:alpha val="15000"/>
                </a:schemeClr>
              </a:gs>
              <a:gs pos="0">
                <a:schemeClr val="tx2">
                  <a:alpha val="0"/>
                </a:schemeClr>
              </a:gs>
            </a:gsLst>
            <a:lin ang="5400000" scaled="0"/>
          </a:gradFill>
          <a:ln w="3175">
            <a:gradFill flip="none" rotWithShape="1">
              <a:gsLst>
                <a:gs pos="0">
                  <a:schemeClr val="tx2">
                    <a:alpha val="25000"/>
                  </a:schemeClr>
                </a:gs>
                <a:gs pos="100000">
                  <a:schemeClr val="tx2">
                    <a:alpha val="40000"/>
                  </a:schemeClr>
                </a:gs>
              </a:gsLst>
              <a:lin ang="5400000" scaled="1"/>
              <a:tileRect/>
            </a:gradFill>
          </a:ln>
        </p:spPr>
        <p:txBody>
          <a:bodyPr vert="horz" wrap="square" lIns="91404" tIns="45702" rIns="91404" bIns="45702" numCol="1" anchor="t" anchorCtr="0" compatLnSpc="1"/>
          <a:lstStyle/>
          <a:p>
            <a:pPr defTabSz="914400"/>
            <a:endParaRPr lang="zh-CN" altLang="en-US" sz="1800" kern="0" dirty="0">
              <a:solidFill>
                <a:srgbClr val="1D1D1A"/>
              </a:solidFill>
              <a:latin typeface="Arial" panose="020B0604020202020204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4832861" y="1910471"/>
            <a:ext cx="2519949" cy="354680"/>
            <a:chOff x="8208021" y="2061870"/>
            <a:chExt cx="2520933" cy="354819"/>
          </a:xfrm>
        </p:grpSpPr>
        <p:sp>
          <p:nvSpPr>
            <p:cNvPr id="85" name="圆角矩形 13"/>
            <p:cNvSpPr/>
            <p:nvPr/>
          </p:nvSpPr>
          <p:spPr>
            <a:xfrm>
              <a:off x="8208021" y="2061870"/>
              <a:ext cx="2520933" cy="3548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  <a:defRPr/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8413472" y="2128957"/>
              <a:ext cx="2212856" cy="21552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>
              <a:spAutoFit/>
            </a:bodyPr>
            <a:lstStyle/>
            <a:p>
              <a:pPr marL="7620" marR="3175" defTabSz="554355">
                <a:spcBef>
                  <a:spcPts val="60"/>
                </a:spcBef>
                <a:defRPr/>
              </a:pPr>
              <a:r>
                <a:rPr kumimoji="1"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与</a:t>
              </a:r>
              <a:r>
                <a:rPr kumimoji="1" lang="en-US" altLang="zh-CN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DOM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的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监听器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020008" y="4059678"/>
            <a:ext cx="2332802" cy="909483"/>
            <a:chOff x="8558939" y="3667861"/>
            <a:chExt cx="2407194" cy="909838"/>
          </a:xfrm>
        </p:grpSpPr>
        <p:sp>
          <p:nvSpPr>
            <p:cNvPr id="42" name="圆角矩形 13"/>
            <p:cNvSpPr/>
            <p:nvPr/>
          </p:nvSpPr>
          <p:spPr>
            <a:xfrm>
              <a:off x="8558939" y="3667861"/>
              <a:ext cx="2322740" cy="90983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8000">
                  <a:srgbClr val="666666">
                    <a:lumMod val="60000"/>
                    <a:lumOff val="40000"/>
                    <a:alpha val="2000"/>
                  </a:srgbClr>
                </a:gs>
                <a:gs pos="100000">
                  <a:srgbClr val="666666">
                    <a:lumMod val="60000"/>
                    <a:lumOff val="40000"/>
                    <a:alpha val="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6350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765">
                <a:defRPr/>
              </a:pPr>
              <a:endParaRPr lang="en-US" altLang="zh-CN" sz="1200" b="1" kern="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576337" y="3689268"/>
              <a:ext cx="2389796" cy="81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text</a:t>
              </a: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value: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hello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node: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5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013921" y="2861183"/>
            <a:ext cx="2386375" cy="918846"/>
            <a:chOff x="8543197" y="2586988"/>
            <a:chExt cx="2455837" cy="919206"/>
          </a:xfrm>
        </p:grpSpPr>
        <p:sp>
          <p:nvSpPr>
            <p:cNvPr id="45" name="圆角矩形 13"/>
            <p:cNvSpPr/>
            <p:nvPr/>
          </p:nvSpPr>
          <p:spPr>
            <a:xfrm>
              <a:off x="8543197" y="2586988"/>
              <a:ext cx="2322740" cy="919206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8000">
                  <a:srgbClr val="666666">
                    <a:lumMod val="60000"/>
                    <a:lumOff val="40000"/>
                    <a:alpha val="2000"/>
                  </a:srgbClr>
                </a:gs>
                <a:gs pos="100000">
                  <a:srgbClr val="666666">
                    <a:lumMod val="60000"/>
                    <a:lumOff val="40000"/>
                    <a:alpha val="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6350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765">
                <a:defRPr/>
              </a:pPr>
              <a:endParaRPr lang="en-US" altLang="zh-CN" sz="1200" b="1" kern="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8562109" y="2607205"/>
              <a:ext cx="2436925" cy="810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color</a:t>
              </a: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value: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red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node: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3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47" name="椭圆 46"/>
          <p:cNvSpPr/>
          <p:nvPr/>
        </p:nvSpPr>
        <p:spPr>
          <a:xfrm>
            <a:off x="1496925" y="4548490"/>
            <a:ext cx="621558" cy="6215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kern="0" dirty="0">
                <a:solidFill>
                  <a:srgbClr val="66666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endParaRPr lang="zh-CN" altLang="en-US" sz="1600" b="1" kern="0" dirty="0">
              <a:solidFill>
                <a:srgbClr val="66666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3360071" y="3546523"/>
            <a:ext cx="628706" cy="621558"/>
          </a:xfrm>
          <a:prstGeom prst="ellipse">
            <a:avLst/>
          </a:prstGeom>
          <a:gradFill flip="none" rotWithShape="1">
            <a:gsLst>
              <a:gs pos="0">
                <a:srgbClr val="5B9BD5">
                  <a:lumMod val="0"/>
                  <a:lumOff val="100000"/>
                </a:srgbClr>
              </a:gs>
              <a:gs pos="35000">
                <a:srgbClr val="5B9BD5">
                  <a:lumMod val="0"/>
                  <a:lumOff val="100000"/>
                </a:srgbClr>
              </a:gs>
              <a:gs pos="100000">
                <a:srgbClr val="A7A7A7">
                  <a:lumMod val="40000"/>
                  <a:lumOff val="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>
            <a:innerShdw blurRad="228600">
              <a:schemeClr val="tx1">
                <a:lumMod val="50000"/>
                <a:lumOff val="50000"/>
              </a:schemeClr>
            </a:innerShdw>
          </a:effectLst>
          <a:sp3d/>
        </p:spPr>
        <p:txBody>
          <a:bodyPr rot="0" spcFirstLastPara="1" vertOverflow="overflow" horzOverflow="overflow" vert="horz" wrap="square" lIns="45701" tIns="45701" rIns="45701" bIns="45701" numCol="1" spcCol="38100" rtlCol="0" anchor="ctr">
            <a:noAutofit/>
          </a:bodyPr>
          <a:lstStyle/>
          <a:p>
            <a:pPr algn="ctr" defTabSz="913765" hangingPunct="0"/>
            <a:r>
              <a:rPr lang="en-US" altLang="zh-CN" sz="1100" b="1" kern="0" dirty="0">
                <a:solidFill>
                  <a:srgbClr val="66666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5</a:t>
            </a:r>
          </a:p>
          <a:p>
            <a:pPr algn="ctr" defTabSz="913765" hangingPunct="0"/>
            <a:r>
              <a:rPr lang="en-US" altLang="zh-CN" sz="1100" b="1" kern="0" dirty="0">
                <a:solidFill>
                  <a:srgbClr val="66666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hello</a:t>
            </a:r>
            <a:endParaRPr lang="zh-CN" altLang="en-US" sz="1100" b="1" kern="0" dirty="0">
              <a:solidFill>
                <a:srgbClr val="66666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20625" y="3681994"/>
            <a:ext cx="3086100" cy="213185"/>
          </a:xfrm>
          <a:prstGeom prst="rect">
            <a:avLst/>
          </a:prstGeom>
          <a:gradFill flip="none" rotWithShape="1">
            <a:gsLst>
              <a:gs pos="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/>
            <a:endParaRPr lang="zh-CN" altLang="en-US" sz="1200" kern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89" name="圆角矩形 60"/>
          <p:cNvSpPr/>
          <p:nvPr/>
        </p:nvSpPr>
        <p:spPr>
          <a:xfrm>
            <a:off x="1425104" y="4493937"/>
            <a:ext cx="765199" cy="7518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>
              <a:defRPr/>
            </a:pPr>
            <a:endParaRPr lang="zh-CN" altLang="en-US" sz="1600" b="1" kern="0" dirty="0">
              <a:solidFill>
                <a:srgbClr val="66666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90" name="圆角矩形 60"/>
          <p:cNvSpPr/>
          <p:nvPr/>
        </p:nvSpPr>
        <p:spPr>
          <a:xfrm>
            <a:off x="3291824" y="3482311"/>
            <a:ext cx="765199" cy="7518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>
              <a:defRPr/>
            </a:pPr>
            <a:endParaRPr lang="zh-CN" altLang="en-US" sz="1600" b="1" kern="0" dirty="0">
              <a:solidFill>
                <a:srgbClr val="666666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3" name="标题 3"/>
          <p:cNvSpPr txBox="1"/>
          <p:nvPr/>
        </p:nvSpPr>
        <p:spPr>
          <a:xfrm>
            <a:off x="979997" y="419101"/>
            <a:ext cx="6786465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高精度响应式渲染机制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568960" y="1701165"/>
            <a:ext cx="3911600" cy="39878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7620" marR="3175" lvl="0" algn="l" defTabSz="554355">
              <a:spcBef>
                <a:spcPts val="60"/>
              </a:spcBef>
              <a:buClrTx/>
              <a:buSzTx/>
              <a:buFontTx/>
              <a:defRPr/>
            </a:pPr>
            <a:r>
              <a:rPr lang="zh-CN" altLang="en-US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响应式渲染：步骤</a:t>
            </a:r>
            <a:r>
              <a:rPr lang="en-US" altLang="zh-CN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</a:t>
            </a:r>
            <a:r>
              <a:rPr lang="zh-CN" altLang="en-US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- 细粒度更新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37C21F8-55D4-4724-ABDB-CA701D96C713}"/>
              </a:ext>
            </a:extLst>
          </p:cNvPr>
          <p:cNvGrpSpPr/>
          <p:nvPr/>
        </p:nvGrpSpPr>
        <p:grpSpPr>
          <a:xfrm>
            <a:off x="5021541" y="4061360"/>
            <a:ext cx="2332802" cy="909483"/>
            <a:chOff x="8558939" y="3667861"/>
            <a:chExt cx="2407194" cy="909838"/>
          </a:xfrm>
        </p:grpSpPr>
        <p:sp>
          <p:nvSpPr>
            <p:cNvPr id="40" name="圆角矩形 13">
              <a:extLst>
                <a:ext uri="{FF2B5EF4-FFF2-40B4-BE49-F238E27FC236}">
                  <a16:creationId xmlns:a16="http://schemas.microsoft.com/office/drawing/2014/main" id="{D4557ED5-E99E-457D-AC70-76D46A508DAE}"/>
                </a:ext>
              </a:extLst>
            </p:cNvPr>
            <p:cNvSpPr/>
            <p:nvPr/>
          </p:nvSpPr>
          <p:spPr>
            <a:xfrm>
              <a:off x="8558939" y="3667861"/>
              <a:ext cx="2322740" cy="90983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38000">
                  <a:srgbClr val="666666">
                    <a:lumMod val="60000"/>
                    <a:lumOff val="40000"/>
                    <a:alpha val="2000"/>
                  </a:srgbClr>
                </a:gs>
                <a:gs pos="100000">
                  <a:srgbClr val="666666">
                    <a:lumMod val="60000"/>
                    <a:lumOff val="40000"/>
                    <a:alpha val="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6350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80000"/>
                    </a:srgbClr>
                  </a:gs>
                  <a:gs pos="100000">
                    <a:srgbClr val="666666">
                      <a:lumMod val="60000"/>
                      <a:lumOff val="40000"/>
                      <a:alpha val="40000"/>
                    </a:srgbClr>
                  </a:gs>
                </a:gsLst>
                <a:lin ang="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 anchorCtr="1"/>
            <a:lstStyle/>
            <a:p>
              <a:pPr algn="ctr" defTabSz="913765">
                <a:defRPr/>
              </a:pPr>
              <a:endParaRPr lang="en-US" altLang="zh-CN" sz="1200" b="1" kern="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987FE80E-09AC-41B5-9932-0A8D36249197}"/>
                </a:ext>
              </a:extLst>
            </p:cNvPr>
            <p:cNvSpPr/>
            <p:nvPr/>
          </p:nvSpPr>
          <p:spPr>
            <a:xfrm>
              <a:off x="8576337" y="3689268"/>
              <a:ext cx="2389796" cy="81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text</a:t>
              </a: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value: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‘</a:t>
              </a:r>
              <a:r>
                <a:rPr lang="en-US" altLang="zh-CN" sz="1200" dirty="0" err="1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inula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  <a:p>
              <a:pPr defTabSz="600075">
                <a:lnSpc>
                  <a:spcPct val="130000"/>
                </a:lnSpc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  node: 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r>
                <a:rPr lang="en-US" altLang="zh-CN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  <a:sym typeface="微软雅黑" panose="020B0503020204020204" pitchFamily="34" charset="-122"/>
                </a:rPr>
                <a:t>5</a:t>
              </a:r>
              <a:r>
                <a:rPr lang="zh-CN" altLang="en-US" sz="12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  <a:sym typeface="+mn-ea"/>
                </a:rPr>
                <a:t>'</a:t>
              </a:r>
              <a:endParaRPr lang="en-US" altLang="zh-CN" sz="12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30000" decel="3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00026 0.0310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30000" decel="3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2.91667E-6 0.17291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47" grpId="0" animBg="1"/>
      <p:bldP spid="87" grpId="0" animBg="1"/>
      <p:bldP spid="6" grpId="0" animBg="1"/>
      <p:bldP spid="6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757161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sz="4800" i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前端全场景解决方案</a:t>
            </a:r>
          </a:p>
        </p:txBody>
      </p:sp>
      <p:sp>
        <p:nvSpPr>
          <p:cNvPr id="53" name="íşḻîḍe"/>
          <p:cNvSpPr/>
          <p:nvPr/>
        </p:nvSpPr>
        <p:spPr>
          <a:xfrm>
            <a:off x="3871854" y="1784588"/>
            <a:ext cx="726995" cy="73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7" h="19807" extrusionOk="0">
                <a:moveTo>
                  <a:pt x="7907" y="205"/>
                </a:moveTo>
                <a:cubicBezTo>
                  <a:pt x="13264" y="-897"/>
                  <a:pt x="18498" y="2551"/>
                  <a:pt x="19601" y="7908"/>
                </a:cubicBezTo>
                <a:cubicBezTo>
                  <a:pt x="20703" y="13264"/>
                  <a:pt x="17254" y="18500"/>
                  <a:pt x="11898" y="19602"/>
                </a:cubicBezTo>
                <a:cubicBezTo>
                  <a:pt x="6545" y="20703"/>
                  <a:pt x="1312" y="17258"/>
                  <a:pt x="206" y="11907"/>
                </a:cubicBezTo>
                <a:cubicBezTo>
                  <a:pt x="206" y="11904"/>
                  <a:pt x="205" y="11901"/>
                  <a:pt x="204" y="11899"/>
                </a:cubicBezTo>
                <a:cubicBezTo>
                  <a:pt x="-897" y="6542"/>
                  <a:pt x="2551" y="1307"/>
                  <a:pt x="7907" y="205"/>
                </a:cubicBezTo>
                <a:close/>
              </a:path>
            </a:pathLst>
          </a:custGeom>
          <a:gradFill flip="none" rotWithShape="1">
            <a:gsLst>
              <a:gs pos="100000">
                <a:srgbClr val="69A4D9"/>
              </a:gs>
              <a:gs pos="8000">
                <a:srgbClr val="C2E2F4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字魂59号-创粗黑" panose="00000500000000000000" pitchFamily="2" charset="-122"/>
            </a:endParaRPr>
          </a:p>
        </p:txBody>
      </p:sp>
      <p:sp>
        <p:nvSpPr>
          <p:cNvPr id="54" name="ïS1idé"/>
          <p:cNvSpPr/>
          <p:nvPr/>
        </p:nvSpPr>
        <p:spPr>
          <a:xfrm>
            <a:off x="4503577" y="2866116"/>
            <a:ext cx="726988" cy="732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6" h="19806" extrusionOk="0">
                <a:moveTo>
                  <a:pt x="11898" y="19600"/>
                </a:moveTo>
                <a:cubicBezTo>
                  <a:pt x="6542" y="20703"/>
                  <a:pt x="1307" y="17254"/>
                  <a:pt x="205" y="11898"/>
                </a:cubicBezTo>
                <a:cubicBezTo>
                  <a:pt x="-897" y="6542"/>
                  <a:pt x="2551" y="1307"/>
                  <a:pt x="7908" y="205"/>
                </a:cubicBezTo>
                <a:cubicBezTo>
                  <a:pt x="13261" y="-897"/>
                  <a:pt x="18494" y="2548"/>
                  <a:pt x="19599" y="7899"/>
                </a:cubicBezTo>
                <a:cubicBezTo>
                  <a:pt x="19600" y="7902"/>
                  <a:pt x="19600" y="7905"/>
                  <a:pt x="19600" y="7907"/>
                </a:cubicBezTo>
                <a:cubicBezTo>
                  <a:pt x="20703" y="13263"/>
                  <a:pt x="17254" y="18499"/>
                  <a:pt x="11898" y="19600"/>
                </a:cubicBezTo>
                <a:close/>
              </a:path>
            </a:pathLst>
          </a:custGeom>
          <a:gradFill flip="none" rotWithShape="1">
            <a:gsLst>
              <a:gs pos="100000">
                <a:srgbClr val="69A4D9"/>
              </a:gs>
              <a:gs pos="8000">
                <a:srgbClr val="C2E2F4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字魂59号-创粗黑" panose="00000500000000000000" pitchFamily="2" charset="-122"/>
            </a:endParaRPr>
          </a:p>
        </p:txBody>
      </p:sp>
      <p:sp>
        <p:nvSpPr>
          <p:cNvPr id="55" name="íṧľîḑê"/>
          <p:cNvSpPr/>
          <p:nvPr/>
        </p:nvSpPr>
        <p:spPr>
          <a:xfrm>
            <a:off x="3882382" y="3947642"/>
            <a:ext cx="727016" cy="732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7" h="19806" extrusionOk="0">
                <a:moveTo>
                  <a:pt x="7908" y="205"/>
                </a:moveTo>
                <a:cubicBezTo>
                  <a:pt x="13264" y="-897"/>
                  <a:pt x="18500" y="2551"/>
                  <a:pt x="19602" y="7907"/>
                </a:cubicBezTo>
                <a:cubicBezTo>
                  <a:pt x="20703" y="13264"/>
                  <a:pt x="17254" y="18499"/>
                  <a:pt x="11899" y="19601"/>
                </a:cubicBezTo>
                <a:cubicBezTo>
                  <a:pt x="6545" y="20703"/>
                  <a:pt x="1312" y="17258"/>
                  <a:pt x="207" y="11907"/>
                </a:cubicBezTo>
                <a:cubicBezTo>
                  <a:pt x="206" y="11904"/>
                  <a:pt x="206" y="11901"/>
                  <a:pt x="205" y="11898"/>
                </a:cubicBezTo>
                <a:cubicBezTo>
                  <a:pt x="-897" y="6542"/>
                  <a:pt x="2552" y="1307"/>
                  <a:pt x="7908" y="205"/>
                </a:cubicBezTo>
                <a:close/>
              </a:path>
            </a:pathLst>
          </a:custGeom>
          <a:gradFill flip="none" rotWithShape="1">
            <a:gsLst>
              <a:gs pos="100000">
                <a:srgbClr val="69A4D9"/>
              </a:gs>
              <a:gs pos="8000">
                <a:srgbClr val="C2E2F4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lt1"/>
              </a:solidFill>
              <a:sym typeface="字魂59号-创粗黑" panose="00000500000000000000" pitchFamily="2" charset="-122"/>
            </a:endParaRPr>
          </a:p>
        </p:txBody>
      </p:sp>
      <p:sp>
        <p:nvSpPr>
          <p:cNvPr id="56" name="ïŝḻíḍê"/>
          <p:cNvSpPr/>
          <p:nvPr/>
        </p:nvSpPr>
        <p:spPr>
          <a:xfrm>
            <a:off x="2639993" y="3947643"/>
            <a:ext cx="726989" cy="73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6" h="19807" extrusionOk="0">
                <a:moveTo>
                  <a:pt x="7908" y="205"/>
                </a:moveTo>
                <a:cubicBezTo>
                  <a:pt x="13264" y="-897"/>
                  <a:pt x="18499" y="2552"/>
                  <a:pt x="19601" y="7908"/>
                </a:cubicBezTo>
                <a:cubicBezTo>
                  <a:pt x="20703" y="13265"/>
                  <a:pt x="17255" y="18500"/>
                  <a:pt x="11899" y="19602"/>
                </a:cubicBezTo>
                <a:cubicBezTo>
                  <a:pt x="6545" y="20703"/>
                  <a:pt x="1313" y="17258"/>
                  <a:pt x="207" y="11907"/>
                </a:cubicBezTo>
                <a:cubicBezTo>
                  <a:pt x="207" y="11904"/>
                  <a:pt x="206" y="11901"/>
                  <a:pt x="206" y="11899"/>
                </a:cubicBezTo>
                <a:cubicBezTo>
                  <a:pt x="-897" y="6543"/>
                  <a:pt x="2552" y="1307"/>
                  <a:pt x="7908" y="205"/>
                </a:cubicBezTo>
                <a:close/>
              </a:path>
            </a:pathLst>
          </a:custGeom>
          <a:gradFill flip="none" rotWithShape="1">
            <a:gsLst>
              <a:gs pos="100000">
                <a:srgbClr val="69A4D9"/>
              </a:gs>
              <a:gs pos="8000">
                <a:srgbClr val="C2E2F4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字魂59号-创粗黑" panose="00000500000000000000" pitchFamily="2" charset="-122"/>
            </a:endParaRPr>
          </a:p>
        </p:txBody>
      </p:sp>
      <p:sp>
        <p:nvSpPr>
          <p:cNvPr id="57" name="îṧ1ïdê"/>
          <p:cNvSpPr/>
          <p:nvPr/>
        </p:nvSpPr>
        <p:spPr>
          <a:xfrm>
            <a:off x="2629464" y="1784589"/>
            <a:ext cx="727002" cy="732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6" h="19807" extrusionOk="0">
                <a:moveTo>
                  <a:pt x="11898" y="19602"/>
                </a:moveTo>
                <a:cubicBezTo>
                  <a:pt x="6542" y="20703"/>
                  <a:pt x="1307" y="17255"/>
                  <a:pt x="205" y="11898"/>
                </a:cubicBezTo>
                <a:cubicBezTo>
                  <a:pt x="-897" y="6542"/>
                  <a:pt x="2552" y="1307"/>
                  <a:pt x="7908" y="205"/>
                </a:cubicBezTo>
                <a:cubicBezTo>
                  <a:pt x="13261" y="-897"/>
                  <a:pt x="18494" y="2548"/>
                  <a:pt x="19599" y="7899"/>
                </a:cubicBezTo>
                <a:cubicBezTo>
                  <a:pt x="19600" y="7902"/>
                  <a:pt x="19600" y="7904"/>
                  <a:pt x="19601" y="7908"/>
                </a:cubicBezTo>
                <a:cubicBezTo>
                  <a:pt x="20703" y="13264"/>
                  <a:pt x="17254" y="18500"/>
                  <a:pt x="11898" y="19602"/>
                </a:cubicBezTo>
                <a:close/>
              </a:path>
            </a:pathLst>
          </a:custGeom>
          <a:gradFill flip="none" rotWithShape="1">
            <a:gsLst>
              <a:gs pos="100000">
                <a:srgbClr val="69A4D9"/>
              </a:gs>
              <a:gs pos="8000">
                <a:srgbClr val="C2E2F4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字魂59号-创粗黑" panose="00000500000000000000" pitchFamily="2" charset="-122"/>
            </a:endParaRPr>
          </a:p>
        </p:txBody>
      </p:sp>
      <p:sp>
        <p:nvSpPr>
          <p:cNvPr id="58" name="îṥľiďè"/>
          <p:cNvSpPr/>
          <p:nvPr/>
        </p:nvSpPr>
        <p:spPr>
          <a:xfrm>
            <a:off x="2008267" y="2866115"/>
            <a:ext cx="727017" cy="73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07" h="19807" extrusionOk="0">
                <a:moveTo>
                  <a:pt x="11898" y="19602"/>
                </a:moveTo>
                <a:cubicBezTo>
                  <a:pt x="6542" y="20704"/>
                  <a:pt x="1306" y="17256"/>
                  <a:pt x="204" y="11899"/>
                </a:cubicBezTo>
                <a:cubicBezTo>
                  <a:pt x="-897" y="6542"/>
                  <a:pt x="2552" y="1307"/>
                  <a:pt x="7907" y="205"/>
                </a:cubicBezTo>
                <a:cubicBezTo>
                  <a:pt x="13261" y="-896"/>
                  <a:pt x="18494" y="2549"/>
                  <a:pt x="19599" y="7900"/>
                </a:cubicBezTo>
                <a:cubicBezTo>
                  <a:pt x="19600" y="7903"/>
                  <a:pt x="19600" y="7905"/>
                  <a:pt x="19601" y="7908"/>
                </a:cubicBezTo>
                <a:cubicBezTo>
                  <a:pt x="20703" y="13264"/>
                  <a:pt x="17254" y="18500"/>
                  <a:pt x="11898" y="19602"/>
                </a:cubicBezTo>
                <a:close/>
              </a:path>
            </a:pathLst>
          </a:custGeom>
          <a:gradFill flip="none" rotWithShape="1">
            <a:gsLst>
              <a:gs pos="100000">
                <a:srgbClr val="69A4D9"/>
              </a:gs>
              <a:gs pos="8000">
                <a:srgbClr val="C2E2F4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字魂59号-创粗黑" panose="00000500000000000000" pitchFamily="2" charset="-122"/>
            </a:endParaRPr>
          </a:p>
        </p:txBody>
      </p:sp>
      <p:sp>
        <p:nvSpPr>
          <p:cNvPr id="59" name="ïsḷîďè"/>
          <p:cNvSpPr/>
          <p:nvPr/>
        </p:nvSpPr>
        <p:spPr>
          <a:xfrm>
            <a:off x="2576747" y="2060334"/>
            <a:ext cx="2074954" cy="2371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70" extrusionOk="0">
                <a:moveTo>
                  <a:pt x="10576" y="7"/>
                </a:moveTo>
                <a:cubicBezTo>
                  <a:pt x="10316" y="32"/>
                  <a:pt x="10047" y="121"/>
                  <a:pt x="9827" y="299"/>
                </a:cubicBezTo>
                <a:cubicBezTo>
                  <a:pt x="9719" y="387"/>
                  <a:pt x="9627" y="497"/>
                  <a:pt x="9563" y="615"/>
                </a:cubicBezTo>
                <a:cubicBezTo>
                  <a:pt x="9531" y="673"/>
                  <a:pt x="9506" y="734"/>
                  <a:pt x="9487" y="795"/>
                </a:cubicBezTo>
                <a:cubicBezTo>
                  <a:pt x="9482" y="810"/>
                  <a:pt x="9477" y="824"/>
                  <a:pt x="9474" y="839"/>
                </a:cubicBezTo>
                <a:cubicBezTo>
                  <a:pt x="9471" y="852"/>
                  <a:pt x="9467" y="866"/>
                  <a:pt x="9464" y="879"/>
                </a:cubicBezTo>
                <a:cubicBezTo>
                  <a:pt x="9460" y="897"/>
                  <a:pt x="9454" y="914"/>
                  <a:pt x="9450" y="932"/>
                </a:cubicBezTo>
                <a:cubicBezTo>
                  <a:pt x="9419" y="1060"/>
                  <a:pt x="9384" y="1192"/>
                  <a:pt x="9341" y="1320"/>
                </a:cubicBezTo>
                <a:cubicBezTo>
                  <a:pt x="9257" y="1577"/>
                  <a:pt x="9149" y="1828"/>
                  <a:pt x="9023" y="2072"/>
                </a:cubicBezTo>
                <a:cubicBezTo>
                  <a:pt x="8517" y="3046"/>
                  <a:pt x="7673" y="3879"/>
                  <a:pt x="6628" y="4419"/>
                </a:cubicBezTo>
                <a:cubicBezTo>
                  <a:pt x="5580" y="4964"/>
                  <a:pt x="4369" y="5264"/>
                  <a:pt x="3199" y="5205"/>
                </a:cubicBezTo>
                <a:cubicBezTo>
                  <a:pt x="2907" y="5191"/>
                  <a:pt x="2619" y="5154"/>
                  <a:pt x="2338" y="5094"/>
                </a:cubicBezTo>
                <a:cubicBezTo>
                  <a:pt x="2197" y="5064"/>
                  <a:pt x="2058" y="5029"/>
                  <a:pt x="1922" y="4987"/>
                </a:cubicBezTo>
                <a:cubicBezTo>
                  <a:pt x="1887" y="4977"/>
                  <a:pt x="1853" y="4966"/>
                  <a:pt x="1819" y="4955"/>
                </a:cubicBezTo>
                <a:cubicBezTo>
                  <a:pt x="1781" y="4942"/>
                  <a:pt x="1743" y="4930"/>
                  <a:pt x="1706" y="4917"/>
                </a:cubicBezTo>
                <a:cubicBezTo>
                  <a:pt x="1594" y="4880"/>
                  <a:pt x="1469" y="4853"/>
                  <a:pt x="1338" y="4843"/>
                </a:cubicBezTo>
                <a:cubicBezTo>
                  <a:pt x="1076" y="4822"/>
                  <a:pt x="782" y="4880"/>
                  <a:pt x="543" y="5025"/>
                </a:cubicBezTo>
                <a:cubicBezTo>
                  <a:pt x="304" y="5168"/>
                  <a:pt x="123" y="5390"/>
                  <a:pt x="46" y="5640"/>
                </a:cubicBezTo>
                <a:cubicBezTo>
                  <a:pt x="-34" y="5889"/>
                  <a:pt x="-4" y="6160"/>
                  <a:pt x="100" y="6381"/>
                </a:cubicBezTo>
                <a:cubicBezTo>
                  <a:pt x="204" y="6604"/>
                  <a:pt x="369" y="6779"/>
                  <a:pt x="541" y="6911"/>
                </a:cubicBezTo>
                <a:cubicBezTo>
                  <a:pt x="542" y="6911"/>
                  <a:pt x="543" y="6910"/>
                  <a:pt x="543" y="6910"/>
                </a:cubicBezTo>
                <a:cubicBezTo>
                  <a:pt x="1465" y="7610"/>
                  <a:pt x="2084" y="8536"/>
                  <a:pt x="2343" y="9549"/>
                </a:cubicBezTo>
                <a:cubicBezTo>
                  <a:pt x="2607" y="10562"/>
                  <a:pt x="2501" y="11652"/>
                  <a:pt x="2067" y="12652"/>
                </a:cubicBezTo>
                <a:cubicBezTo>
                  <a:pt x="1852" y="13152"/>
                  <a:pt x="1549" y="13623"/>
                  <a:pt x="1175" y="14045"/>
                </a:cubicBezTo>
                <a:cubicBezTo>
                  <a:pt x="988" y="14257"/>
                  <a:pt x="785" y="14456"/>
                  <a:pt x="565" y="14641"/>
                </a:cubicBezTo>
                <a:cubicBezTo>
                  <a:pt x="537" y="14664"/>
                  <a:pt x="509" y="14687"/>
                  <a:pt x="481" y="14710"/>
                </a:cubicBezTo>
                <a:cubicBezTo>
                  <a:pt x="449" y="14735"/>
                  <a:pt x="416" y="14761"/>
                  <a:pt x="384" y="14787"/>
                </a:cubicBezTo>
                <a:cubicBezTo>
                  <a:pt x="262" y="14888"/>
                  <a:pt x="169" y="15013"/>
                  <a:pt x="114" y="15147"/>
                </a:cubicBezTo>
                <a:cubicBezTo>
                  <a:pt x="5" y="15418"/>
                  <a:pt x="39" y="15673"/>
                  <a:pt x="116" y="15883"/>
                </a:cubicBezTo>
                <a:cubicBezTo>
                  <a:pt x="196" y="16096"/>
                  <a:pt x="324" y="16282"/>
                  <a:pt x="510" y="16443"/>
                </a:cubicBezTo>
                <a:cubicBezTo>
                  <a:pt x="604" y="16522"/>
                  <a:pt x="715" y="16595"/>
                  <a:pt x="847" y="16652"/>
                </a:cubicBezTo>
                <a:cubicBezTo>
                  <a:pt x="978" y="16709"/>
                  <a:pt x="1133" y="16748"/>
                  <a:pt x="1298" y="16754"/>
                </a:cubicBezTo>
                <a:cubicBezTo>
                  <a:pt x="1380" y="16756"/>
                  <a:pt x="1462" y="16750"/>
                  <a:pt x="1543" y="16736"/>
                </a:cubicBezTo>
                <a:cubicBezTo>
                  <a:pt x="1583" y="16729"/>
                  <a:pt x="1623" y="16721"/>
                  <a:pt x="1661" y="16711"/>
                </a:cubicBezTo>
                <a:cubicBezTo>
                  <a:pt x="1683" y="16704"/>
                  <a:pt x="1705" y="16698"/>
                  <a:pt x="1727" y="16692"/>
                </a:cubicBezTo>
                <a:cubicBezTo>
                  <a:pt x="1763" y="16681"/>
                  <a:pt x="1798" y="16671"/>
                  <a:pt x="1834" y="16661"/>
                </a:cubicBezTo>
                <a:cubicBezTo>
                  <a:pt x="1870" y="16651"/>
                  <a:pt x="1907" y="16641"/>
                  <a:pt x="1943" y="16632"/>
                </a:cubicBezTo>
                <a:cubicBezTo>
                  <a:pt x="2089" y="16594"/>
                  <a:pt x="2236" y="16562"/>
                  <a:pt x="2384" y="16534"/>
                </a:cubicBezTo>
                <a:cubicBezTo>
                  <a:pt x="2978" y="16424"/>
                  <a:pt x="3591" y="16393"/>
                  <a:pt x="4194" y="16443"/>
                </a:cubicBezTo>
                <a:cubicBezTo>
                  <a:pt x="5402" y="16540"/>
                  <a:pt x="6568" y="16973"/>
                  <a:pt x="7493" y="17667"/>
                </a:cubicBezTo>
                <a:cubicBezTo>
                  <a:pt x="8420" y="18356"/>
                  <a:pt x="9101" y="19300"/>
                  <a:pt x="9407" y="20333"/>
                </a:cubicBezTo>
                <a:cubicBezTo>
                  <a:pt x="9427" y="20398"/>
                  <a:pt x="9443" y="20464"/>
                  <a:pt x="9460" y="20529"/>
                </a:cubicBezTo>
                <a:cubicBezTo>
                  <a:pt x="9468" y="20562"/>
                  <a:pt x="9475" y="20594"/>
                  <a:pt x="9483" y="20627"/>
                </a:cubicBezTo>
                <a:cubicBezTo>
                  <a:pt x="9488" y="20647"/>
                  <a:pt x="9492" y="20666"/>
                  <a:pt x="9497" y="20685"/>
                </a:cubicBezTo>
                <a:cubicBezTo>
                  <a:pt x="9499" y="20694"/>
                  <a:pt x="9502" y="20704"/>
                  <a:pt x="9505" y="20713"/>
                </a:cubicBezTo>
                <a:cubicBezTo>
                  <a:pt x="9509" y="20728"/>
                  <a:pt x="9514" y="20744"/>
                  <a:pt x="9518" y="20759"/>
                </a:cubicBezTo>
                <a:cubicBezTo>
                  <a:pt x="9554" y="20877"/>
                  <a:pt x="9607" y="20989"/>
                  <a:pt x="9689" y="21099"/>
                </a:cubicBezTo>
                <a:cubicBezTo>
                  <a:pt x="9770" y="21207"/>
                  <a:pt x="9878" y="21306"/>
                  <a:pt x="10002" y="21380"/>
                </a:cubicBezTo>
                <a:cubicBezTo>
                  <a:pt x="10253" y="21532"/>
                  <a:pt x="10546" y="21583"/>
                  <a:pt x="10809" y="21567"/>
                </a:cubicBezTo>
                <a:cubicBezTo>
                  <a:pt x="11074" y="21551"/>
                  <a:pt x="11324" y="21472"/>
                  <a:pt x="11546" y="21331"/>
                </a:cubicBezTo>
                <a:cubicBezTo>
                  <a:pt x="11766" y="21191"/>
                  <a:pt x="11953" y="20968"/>
                  <a:pt x="12022" y="20711"/>
                </a:cubicBezTo>
                <a:cubicBezTo>
                  <a:pt x="12040" y="20639"/>
                  <a:pt x="12058" y="20568"/>
                  <a:pt x="12076" y="20496"/>
                </a:cubicBezTo>
                <a:cubicBezTo>
                  <a:pt x="12094" y="20431"/>
                  <a:pt x="12114" y="20368"/>
                  <a:pt x="12135" y="20303"/>
                </a:cubicBezTo>
                <a:cubicBezTo>
                  <a:pt x="12217" y="20044"/>
                  <a:pt x="12320" y="19791"/>
                  <a:pt x="12444" y="19546"/>
                </a:cubicBezTo>
                <a:cubicBezTo>
                  <a:pt x="12935" y="18564"/>
                  <a:pt x="13762" y="17718"/>
                  <a:pt x="14798" y="17165"/>
                </a:cubicBezTo>
                <a:cubicBezTo>
                  <a:pt x="15832" y="16608"/>
                  <a:pt x="17063" y="16343"/>
                  <a:pt x="18273" y="16412"/>
                </a:cubicBezTo>
                <a:cubicBezTo>
                  <a:pt x="18576" y="16429"/>
                  <a:pt x="18877" y="16465"/>
                  <a:pt x="19173" y="16522"/>
                </a:cubicBezTo>
                <a:cubicBezTo>
                  <a:pt x="19322" y="16550"/>
                  <a:pt x="19469" y="16583"/>
                  <a:pt x="19615" y="16621"/>
                </a:cubicBezTo>
                <a:cubicBezTo>
                  <a:pt x="19687" y="16640"/>
                  <a:pt x="19760" y="16660"/>
                  <a:pt x="19832" y="16681"/>
                </a:cubicBezTo>
                <a:cubicBezTo>
                  <a:pt x="19846" y="16685"/>
                  <a:pt x="19859" y="16689"/>
                  <a:pt x="19873" y="16693"/>
                </a:cubicBezTo>
                <a:cubicBezTo>
                  <a:pt x="19893" y="16698"/>
                  <a:pt x="19913" y="16704"/>
                  <a:pt x="19933" y="16709"/>
                </a:cubicBezTo>
                <a:cubicBezTo>
                  <a:pt x="19975" y="16717"/>
                  <a:pt x="20008" y="16723"/>
                  <a:pt x="20046" y="16728"/>
                </a:cubicBezTo>
                <a:cubicBezTo>
                  <a:pt x="20121" y="16737"/>
                  <a:pt x="20198" y="16740"/>
                  <a:pt x="20274" y="16736"/>
                </a:cubicBezTo>
                <a:cubicBezTo>
                  <a:pt x="20578" y="16722"/>
                  <a:pt x="20847" y="16602"/>
                  <a:pt x="21043" y="16446"/>
                </a:cubicBezTo>
                <a:cubicBezTo>
                  <a:pt x="21241" y="16289"/>
                  <a:pt x="21385" y="16092"/>
                  <a:pt x="21461" y="15863"/>
                </a:cubicBezTo>
                <a:cubicBezTo>
                  <a:pt x="21538" y="15636"/>
                  <a:pt x="21536" y="15362"/>
                  <a:pt x="21413" y="15118"/>
                </a:cubicBezTo>
                <a:cubicBezTo>
                  <a:pt x="21353" y="14997"/>
                  <a:pt x="21267" y="14888"/>
                  <a:pt x="21170" y="14801"/>
                </a:cubicBezTo>
                <a:cubicBezTo>
                  <a:pt x="21157" y="14789"/>
                  <a:pt x="21145" y="14778"/>
                  <a:pt x="21133" y="14768"/>
                </a:cubicBezTo>
                <a:cubicBezTo>
                  <a:pt x="21122" y="14759"/>
                  <a:pt x="21110" y="14751"/>
                  <a:pt x="21100" y="14742"/>
                </a:cubicBezTo>
                <a:cubicBezTo>
                  <a:pt x="21085" y="14730"/>
                  <a:pt x="21070" y="14716"/>
                  <a:pt x="21055" y="14704"/>
                </a:cubicBezTo>
                <a:cubicBezTo>
                  <a:pt x="21028" y="14682"/>
                  <a:pt x="20999" y="14660"/>
                  <a:pt x="20971" y="14637"/>
                </a:cubicBezTo>
                <a:cubicBezTo>
                  <a:pt x="20086" y="13898"/>
                  <a:pt x="19447" y="12932"/>
                  <a:pt x="19183" y="11888"/>
                </a:cubicBezTo>
                <a:cubicBezTo>
                  <a:pt x="18915" y="10846"/>
                  <a:pt x="19029" y="9731"/>
                  <a:pt x="19498" y="8744"/>
                </a:cubicBezTo>
                <a:cubicBezTo>
                  <a:pt x="19731" y="8250"/>
                  <a:pt x="20049" y="7787"/>
                  <a:pt x="20437" y="7375"/>
                </a:cubicBezTo>
                <a:cubicBezTo>
                  <a:pt x="20631" y="7168"/>
                  <a:pt x="20842" y="6975"/>
                  <a:pt x="21069" y="6796"/>
                </a:cubicBezTo>
                <a:cubicBezTo>
                  <a:pt x="21086" y="6782"/>
                  <a:pt x="21104" y="6768"/>
                  <a:pt x="21121" y="6753"/>
                </a:cubicBezTo>
                <a:cubicBezTo>
                  <a:pt x="21140" y="6737"/>
                  <a:pt x="21177" y="6705"/>
                  <a:pt x="21195" y="6686"/>
                </a:cubicBezTo>
                <a:cubicBezTo>
                  <a:pt x="21240" y="6643"/>
                  <a:pt x="21283" y="6596"/>
                  <a:pt x="21321" y="6544"/>
                </a:cubicBezTo>
                <a:cubicBezTo>
                  <a:pt x="21399" y="6442"/>
                  <a:pt x="21460" y="6324"/>
                  <a:pt x="21494" y="6197"/>
                </a:cubicBezTo>
                <a:cubicBezTo>
                  <a:pt x="21566" y="5944"/>
                  <a:pt x="21522" y="5678"/>
                  <a:pt x="21405" y="5461"/>
                </a:cubicBezTo>
                <a:cubicBezTo>
                  <a:pt x="21288" y="5243"/>
                  <a:pt x="21103" y="5063"/>
                  <a:pt x="20865" y="4939"/>
                </a:cubicBezTo>
                <a:cubicBezTo>
                  <a:pt x="20628" y="4815"/>
                  <a:pt x="20329" y="4759"/>
                  <a:pt x="20048" y="4795"/>
                </a:cubicBezTo>
                <a:cubicBezTo>
                  <a:pt x="19978" y="4804"/>
                  <a:pt x="19909" y="4817"/>
                  <a:pt x="19844" y="4835"/>
                </a:cubicBezTo>
                <a:cubicBezTo>
                  <a:pt x="19803" y="4846"/>
                  <a:pt x="19762" y="4858"/>
                  <a:pt x="19722" y="4869"/>
                </a:cubicBezTo>
                <a:cubicBezTo>
                  <a:pt x="19653" y="4888"/>
                  <a:pt x="19578" y="4908"/>
                  <a:pt x="19506" y="4926"/>
                </a:cubicBezTo>
                <a:cubicBezTo>
                  <a:pt x="19359" y="4961"/>
                  <a:pt x="19210" y="4992"/>
                  <a:pt x="19061" y="5018"/>
                </a:cubicBezTo>
                <a:cubicBezTo>
                  <a:pt x="18464" y="5122"/>
                  <a:pt x="17850" y="5149"/>
                  <a:pt x="17247" y="5096"/>
                </a:cubicBezTo>
                <a:cubicBezTo>
                  <a:pt x="16038" y="4993"/>
                  <a:pt x="14879" y="4552"/>
                  <a:pt x="13962" y="3850"/>
                </a:cubicBezTo>
                <a:cubicBezTo>
                  <a:pt x="13042" y="3152"/>
                  <a:pt x="12373" y="2202"/>
                  <a:pt x="12076" y="1166"/>
                </a:cubicBezTo>
                <a:cubicBezTo>
                  <a:pt x="12058" y="1101"/>
                  <a:pt x="12040" y="1035"/>
                  <a:pt x="12024" y="970"/>
                </a:cubicBezTo>
                <a:cubicBezTo>
                  <a:pt x="12015" y="933"/>
                  <a:pt x="12007" y="897"/>
                  <a:pt x="11999" y="860"/>
                </a:cubicBezTo>
                <a:cubicBezTo>
                  <a:pt x="11996" y="851"/>
                  <a:pt x="11993" y="842"/>
                  <a:pt x="11991" y="833"/>
                </a:cubicBezTo>
                <a:cubicBezTo>
                  <a:pt x="11985" y="814"/>
                  <a:pt x="11981" y="795"/>
                  <a:pt x="11975" y="776"/>
                </a:cubicBezTo>
                <a:cubicBezTo>
                  <a:pt x="11964" y="744"/>
                  <a:pt x="11952" y="714"/>
                  <a:pt x="11938" y="683"/>
                </a:cubicBezTo>
                <a:cubicBezTo>
                  <a:pt x="11830" y="436"/>
                  <a:pt x="11599" y="233"/>
                  <a:pt x="11351" y="127"/>
                </a:cubicBezTo>
                <a:cubicBezTo>
                  <a:pt x="11102" y="18"/>
                  <a:pt x="10837" y="-17"/>
                  <a:pt x="10576" y="7"/>
                </a:cubicBezTo>
                <a:close/>
                <a:moveTo>
                  <a:pt x="10690" y="939"/>
                </a:moveTo>
                <a:cubicBezTo>
                  <a:pt x="10756" y="932"/>
                  <a:pt x="10831" y="943"/>
                  <a:pt x="10877" y="965"/>
                </a:cubicBezTo>
                <a:cubicBezTo>
                  <a:pt x="10925" y="987"/>
                  <a:pt x="10938" y="1005"/>
                  <a:pt x="10951" y="1030"/>
                </a:cubicBezTo>
                <a:cubicBezTo>
                  <a:pt x="10952" y="1034"/>
                  <a:pt x="10955" y="1037"/>
                  <a:pt x="10957" y="1040"/>
                </a:cubicBezTo>
                <a:cubicBezTo>
                  <a:pt x="10959" y="1048"/>
                  <a:pt x="10961" y="1055"/>
                  <a:pt x="10962" y="1063"/>
                </a:cubicBezTo>
                <a:cubicBezTo>
                  <a:pt x="10971" y="1097"/>
                  <a:pt x="10978" y="1132"/>
                  <a:pt x="10986" y="1167"/>
                </a:cubicBezTo>
                <a:cubicBezTo>
                  <a:pt x="11004" y="1244"/>
                  <a:pt x="11024" y="1321"/>
                  <a:pt x="11046" y="1397"/>
                </a:cubicBezTo>
                <a:cubicBezTo>
                  <a:pt x="11396" y="2620"/>
                  <a:pt x="12185" y="3739"/>
                  <a:pt x="13268" y="4560"/>
                </a:cubicBezTo>
                <a:cubicBezTo>
                  <a:pt x="13808" y="4971"/>
                  <a:pt x="14419" y="5310"/>
                  <a:pt x="15076" y="5559"/>
                </a:cubicBezTo>
                <a:cubicBezTo>
                  <a:pt x="15732" y="5808"/>
                  <a:pt x="16433" y="5965"/>
                  <a:pt x="17142" y="6027"/>
                </a:cubicBezTo>
                <a:cubicBezTo>
                  <a:pt x="17851" y="6091"/>
                  <a:pt x="18569" y="6058"/>
                  <a:pt x="19267" y="5936"/>
                </a:cubicBezTo>
                <a:cubicBezTo>
                  <a:pt x="19441" y="5906"/>
                  <a:pt x="19615" y="5871"/>
                  <a:pt x="19786" y="5830"/>
                </a:cubicBezTo>
                <a:cubicBezTo>
                  <a:pt x="19872" y="5809"/>
                  <a:pt x="19955" y="5788"/>
                  <a:pt x="20044" y="5763"/>
                </a:cubicBezTo>
                <a:cubicBezTo>
                  <a:pt x="20082" y="5753"/>
                  <a:pt x="20119" y="5741"/>
                  <a:pt x="20157" y="5731"/>
                </a:cubicBezTo>
                <a:cubicBezTo>
                  <a:pt x="20170" y="5727"/>
                  <a:pt x="20182" y="5725"/>
                  <a:pt x="20194" y="5724"/>
                </a:cubicBezTo>
                <a:cubicBezTo>
                  <a:pt x="20240" y="5719"/>
                  <a:pt x="20282" y="5725"/>
                  <a:pt x="20330" y="5749"/>
                </a:cubicBezTo>
                <a:cubicBezTo>
                  <a:pt x="20377" y="5773"/>
                  <a:pt x="20423" y="5816"/>
                  <a:pt x="20447" y="5861"/>
                </a:cubicBezTo>
                <a:cubicBezTo>
                  <a:pt x="20471" y="5907"/>
                  <a:pt x="20472" y="5946"/>
                  <a:pt x="20464" y="5976"/>
                </a:cubicBezTo>
                <a:cubicBezTo>
                  <a:pt x="20460" y="5992"/>
                  <a:pt x="20451" y="6007"/>
                  <a:pt x="20437" y="6026"/>
                </a:cubicBezTo>
                <a:cubicBezTo>
                  <a:pt x="20430" y="6035"/>
                  <a:pt x="20422" y="6045"/>
                  <a:pt x="20412" y="6055"/>
                </a:cubicBezTo>
                <a:cubicBezTo>
                  <a:pt x="20408" y="6058"/>
                  <a:pt x="20404" y="6063"/>
                  <a:pt x="20400" y="6067"/>
                </a:cubicBezTo>
                <a:cubicBezTo>
                  <a:pt x="20387" y="6077"/>
                  <a:pt x="20374" y="6087"/>
                  <a:pt x="20361" y="6098"/>
                </a:cubicBezTo>
                <a:cubicBezTo>
                  <a:pt x="20096" y="6307"/>
                  <a:pt x="19848" y="6534"/>
                  <a:pt x="19620" y="6776"/>
                </a:cubicBezTo>
                <a:cubicBezTo>
                  <a:pt x="19166" y="7259"/>
                  <a:pt x="18792" y="7802"/>
                  <a:pt x="18518" y="8384"/>
                </a:cubicBezTo>
                <a:cubicBezTo>
                  <a:pt x="17967" y="9545"/>
                  <a:pt x="17832" y="10861"/>
                  <a:pt x="18149" y="12092"/>
                </a:cubicBezTo>
                <a:cubicBezTo>
                  <a:pt x="18461" y="13325"/>
                  <a:pt x="19212" y="14457"/>
                  <a:pt x="20242" y="15317"/>
                </a:cubicBezTo>
                <a:cubicBezTo>
                  <a:pt x="20298" y="15362"/>
                  <a:pt x="20351" y="15407"/>
                  <a:pt x="20406" y="15453"/>
                </a:cubicBezTo>
                <a:cubicBezTo>
                  <a:pt x="20424" y="15469"/>
                  <a:pt x="20435" y="15481"/>
                  <a:pt x="20441" y="15494"/>
                </a:cubicBezTo>
                <a:cubicBezTo>
                  <a:pt x="20452" y="15517"/>
                  <a:pt x="20457" y="15552"/>
                  <a:pt x="20441" y="15604"/>
                </a:cubicBezTo>
                <a:cubicBezTo>
                  <a:pt x="20425" y="15654"/>
                  <a:pt x="20383" y="15711"/>
                  <a:pt x="20336" y="15748"/>
                </a:cubicBezTo>
                <a:cubicBezTo>
                  <a:pt x="20287" y="15786"/>
                  <a:pt x="20243" y="15799"/>
                  <a:pt x="20217" y="15799"/>
                </a:cubicBezTo>
                <a:cubicBezTo>
                  <a:pt x="20210" y="15800"/>
                  <a:pt x="20161" y="15791"/>
                  <a:pt x="20161" y="15791"/>
                </a:cubicBezTo>
                <a:cubicBezTo>
                  <a:pt x="20157" y="15790"/>
                  <a:pt x="20001" y="15744"/>
                  <a:pt x="19916" y="15722"/>
                </a:cubicBezTo>
                <a:cubicBezTo>
                  <a:pt x="19745" y="15678"/>
                  <a:pt x="19573" y="15638"/>
                  <a:pt x="19399" y="15605"/>
                </a:cubicBezTo>
                <a:cubicBezTo>
                  <a:pt x="19051" y="15539"/>
                  <a:pt x="18695" y="15496"/>
                  <a:pt x="18339" y="15477"/>
                </a:cubicBezTo>
                <a:cubicBezTo>
                  <a:pt x="16916" y="15396"/>
                  <a:pt x="15467" y="15707"/>
                  <a:pt x="14248" y="16364"/>
                </a:cubicBezTo>
                <a:cubicBezTo>
                  <a:pt x="13023" y="17017"/>
                  <a:pt x="12047" y="18016"/>
                  <a:pt x="11472" y="19165"/>
                </a:cubicBezTo>
                <a:cubicBezTo>
                  <a:pt x="11327" y="19452"/>
                  <a:pt x="11208" y="19748"/>
                  <a:pt x="11112" y="20050"/>
                </a:cubicBezTo>
                <a:cubicBezTo>
                  <a:pt x="11088" y="20126"/>
                  <a:pt x="11065" y="20201"/>
                  <a:pt x="11044" y="20277"/>
                </a:cubicBezTo>
                <a:cubicBezTo>
                  <a:pt x="11024" y="20349"/>
                  <a:pt x="11002" y="20449"/>
                  <a:pt x="10992" y="20490"/>
                </a:cubicBezTo>
                <a:cubicBezTo>
                  <a:pt x="10984" y="20517"/>
                  <a:pt x="10966" y="20544"/>
                  <a:pt x="10920" y="20575"/>
                </a:cubicBezTo>
                <a:cubicBezTo>
                  <a:pt x="10874" y="20606"/>
                  <a:pt x="10803" y="20629"/>
                  <a:pt x="10739" y="20632"/>
                </a:cubicBezTo>
                <a:cubicBezTo>
                  <a:pt x="10674" y="20636"/>
                  <a:pt x="10625" y="20620"/>
                  <a:pt x="10603" y="20606"/>
                </a:cubicBezTo>
                <a:cubicBezTo>
                  <a:pt x="10582" y="20593"/>
                  <a:pt x="10562" y="20572"/>
                  <a:pt x="10545" y="20521"/>
                </a:cubicBezTo>
                <a:cubicBezTo>
                  <a:pt x="10544" y="20518"/>
                  <a:pt x="10537" y="20497"/>
                  <a:pt x="10535" y="20488"/>
                </a:cubicBezTo>
                <a:cubicBezTo>
                  <a:pt x="10531" y="20472"/>
                  <a:pt x="10529" y="20456"/>
                  <a:pt x="10525" y="20440"/>
                </a:cubicBezTo>
                <a:cubicBezTo>
                  <a:pt x="10516" y="20401"/>
                  <a:pt x="10505" y="20363"/>
                  <a:pt x="10496" y="20325"/>
                </a:cubicBezTo>
                <a:cubicBezTo>
                  <a:pt x="10477" y="20248"/>
                  <a:pt x="10457" y="20171"/>
                  <a:pt x="10434" y="20095"/>
                </a:cubicBezTo>
                <a:cubicBezTo>
                  <a:pt x="10072" y="18874"/>
                  <a:pt x="9270" y="17762"/>
                  <a:pt x="8179" y="16951"/>
                </a:cubicBezTo>
                <a:cubicBezTo>
                  <a:pt x="7092" y="16135"/>
                  <a:pt x="5714" y="15623"/>
                  <a:pt x="4293" y="15509"/>
                </a:cubicBezTo>
                <a:cubicBezTo>
                  <a:pt x="3583" y="15451"/>
                  <a:pt x="2864" y="15490"/>
                  <a:pt x="2167" y="15619"/>
                </a:cubicBezTo>
                <a:cubicBezTo>
                  <a:pt x="1992" y="15652"/>
                  <a:pt x="1819" y="15689"/>
                  <a:pt x="1648" y="15732"/>
                </a:cubicBezTo>
                <a:cubicBezTo>
                  <a:pt x="1605" y="15743"/>
                  <a:pt x="1562" y="15755"/>
                  <a:pt x="1519" y="15767"/>
                </a:cubicBezTo>
                <a:cubicBezTo>
                  <a:pt x="1385" y="15804"/>
                  <a:pt x="1252" y="15803"/>
                  <a:pt x="1169" y="15677"/>
                </a:cubicBezTo>
                <a:cubicBezTo>
                  <a:pt x="1064" y="15516"/>
                  <a:pt x="1175" y="15420"/>
                  <a:pt x="1199" y="15401"/>
                </a:cubicBezTo>
                <a:cubicBezTo>
                  <a:pt x="1231" y="15374"/>
                  <a:pt x="1263" y="15347"/>
                  <a:pt x="1296" y="15321"/>
                </a:cubicBezTo>
                <a:cubicBezTo>
                  <a:pt x="1554" y="15104"/>
                  <a:pt x="1794" y="14872"/>
                  <a:pt x="2013" y="14624"/>
                </a:cubicBezTo>
                <a:cubicBezTo>
                  <a:pt x="2451" y="14129"/>
                  <a:pt x="2806" y="13573"/>
                  <a:pt x="3059" y="12985"/>
                </a:cubicBezTo>
                <a:cubicBezTo>
                  <a:pt x="3570" y="11808"/>
                  <a:pt x="3690" y="10516"/>
                  <a:pt x="3374" y="9321"/>
                </a:cubicBezTo>
                <a:cubicBezTo>
                  <a:pt x="3218" y="8723"/>
                  <a:pt x="2957" y="8147"/>
                  <a:pt x="2596" y="7620"/>
                </a:cubicBezTo>
                <a:cubicBezTo>
                  <a:pt x="2237" y="7093"/>
                  <a:pt x="1772" y="6610"/>
                  <a:pt x="1237" y="6202"/>
                </a:cubicBezTo>
                <a:cubicBezTo>
                  <a:pt x="1226" y="6214"/>
                  <a:pt x="1214" y="6225"/>
                  <a:pt x="1202" y="6237"/>
                </a:cubicBezTo>
                <a:lnTo>
                  <a:pt x="1200" y="6237"/>
                </a:lnTo>
                <a:cubicBezTo>
                  <a:pt x="1212" y="6225"/>
                  <a:pt x="1224" y="6213"/>
                  <a:pt x="1235" y="6201"/>
                </a:cubicBezTo>
                <a:cubicBezTo>
                  <a:pt x="1159" y="6143"/>
                  <a:pt x="1110" y="6084"/>
                  <a:pt x="1088" y="6034"/>
                </a:cubicBezTo>
                <a:cubicBezTo>
                  <a:pt x="1066" y="5985"/>
                  <a:pt x="1066" y="5946"/>
                  <a:pt x="1076" y="5912"/>
                </a:cubicBezTo>
                <a:cubicBezTo>
                  <a:pt x="1087" y="5879"/>
                  <a:pt x="1112" y="5849"/>
                  <a:pt x="1144" y="5830"/>
                </a:cubicBezTo>
                <a:cubicBezTo>
                  <a:pt x="1177" y="5812"/>
                  <a:pt x="1215" y="5802"/>
                  <a:pt x="1274" y="5806"/>
                </a:cubicBezTo>
                <a:cubicBezTo>
                  <a:pt x="1304" y="5809"/>
                  <a:pt x="1337" y="5813"/>
                  <a:pt x="1375" y="5827"/>
                </a:cubicBezTo>
                <a:cubicBezTo>
                  <a:pt x="1413" y="5840"/>
                  <a:pt x="1452" y="5854"/>
                  <a:pt x="1490" y="5866"/>
                </a:cubicBezTo>
                <a:cubicBezTo>
                  <a:pt x="1532" y="5880"/>
                  <a:pt x="1573" y="5892"/>
                  <a:pt x="1614" y="5906"/>
                </a:cubicBezTo>
                <a:cubicBezTo>
                  <a:pt x="1783" y="5958"/>
                  <a:pt x="1954" y="6002"/>
                  <a:pt x="2126" y="6039"/>
                </a:cubicBezTo>
                <a:cubicBezTo>
                  <a:pt x="2469" y="6113"/>
                  <a:pt x="2817" y="6157"/>
                  <a:pt x="3166" y="6173"/>
                </a:cubicBezTo>
                <a:cubicBezTo>
                  <a:pt x="4564" y="6236"/>
                  <a:pt x="5943" y="5861"/>
                  <a:pt x="7166" y="5228"/>
                </a:cubicBezTo>
                <a:cubicBezTo>
                  <a:pt x="8399" y="4590"/>
                  <a:pt x="9395" y="3609"/>
                  <a:pt x="9989" y="2465"/>
                </a:cubicBezTo>
                <a:cubicBezTo>
                  <a:pt x="10138" y="2179"/>
                  <a:pt x="10261" y="1883"/>
                  <a:pt x="10360" y="1581"/>
                </a:cubicBezTo>
                <a:cubicBezTo>
                  <a:pt x="10410" y="1429"/>
                  <a:pt x="10452" y="1280"/>
                  <a:pt x="10490" y="1123"/>
                </a:cubicBezTo>
                <a:cubicBezTo>
                  <a:pt x="10494" y="1105"/>
                  <a:pt x="10499" y="1087"/>
                  <a:pt x="10504" y="1069"/>
                </a:cubicBezTo>
                <a:cubicBezTo>
                  <a:pt x="10505" y="1064"/>
                  <a:pt x="10506" y="1059"/>
                  <a:pt x="10508" y="1054"/>
                </a:cubicBezTo>
                <a:cubicBezTo>
                  <a:pt x="10508" y="1051"/>
                  <a:pt x="10509" y="1048"/>
                  <a:pt x="10510" y="1045"/>
                </a:cubicBezTo>
                <a:cubicBezTo>
                  <a:pt x="10513" y="1036"/>
                  <a:pt x="10516" y="1028"/>
                  <a:pt x="10519" y="1021"/>
                </a:cubicBezTo>
                <a:cubicBezTo>
                  <a:pt x="10527" y="1008"/>
                  <a:pt x="10534" y="999"/>
                  <a:pt x="10547" y="989"/>
                </a:cubicBezTo>
                <a:cubicBezTo>
                  <a:pt x="10570" y="968"/>
                  <a:pt x="10623" y="945"/>
                  <a:pt x="10690" y="939"/>
                </a:cubicBezTo>
                <a:close/>
              </a:path>
            </a:pathLst>
          </a:custGeom>
          <a:gradFill flip="none" rotWithShape="1">
            <a:gsLst>
              <a:gs pos="34000">
                <a:srgbClr val="69A4D9"/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anchor="ctr"/>
          <a:lstStyle/>
          <a:p>
            <a:pPr algn="ctr"/>
            <a:r>
              <a:rPr lang="en-US" altLang="zh-CN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rPr>
              <a:t>openInula</a:t>
            </a:r>
          </a:p>
          <a:p>
            <a:pPr algn="ctr"/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rPr>
              <a:t>生态组件</a:t>
            </a:r>
            <a:endParaRPr b="1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pic>
        <p:nvPicPr>
          <p:cNvPr id="60" name="图形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7702" y="2824257"/>
            <a:ext cx="434900" cy="429554"/>
          </a:xfrm>
          <a:prstGeom prst="rect">
            <a:avLst/>
          </a:prstGeom>
        </p:spPr>
      </p:pic>
      <p:pic>
        <p:nvPicPr>
          <p:cNvPr id="62" name="图形 6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7270" y="2895489"/>
            <a:ext cx="693447" cy="698353"/>
          </a:xfrm>
          <a:prstGeom prst="rect">
            <a:avLst/>
          </a:prstGeom>
        </p:spPr>
      </p:pic>
      <p:pic>
        <p:nvPicPr>
          <p:cNvPr id="63" name="图形 62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3471" y="1784589"/>
            <a:ext cx="768821" cy="774260"/>
          </a:xfrm>
          <a:prstGeom prst="rect">
            <a:avLst/>
          </a:prstGeom>
        </p:spPr>
      </p:pic>
      <p:pic>
        <p:nvPicPr>
          <p:cNvPr id="64" name="图形 63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49509" y="3989884"/>
            <a:ext cx="723598" cy="728717"/>
          </a:xfrm>
          <a:prstGeom prst="rect">
            <a:avLst/>
          </a:prstGeom>
        </p:spPr>
      </p:pic>
      <p:pic>
        <p:nvPicPr>
          <p:cNvPr id="65" name="图形 64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25502" y="1791590"/>
            <a:ext cx="783896" cy="774262"/>
          </a:xfrm>
          <a:prstGeom prst="rect">
            <a:avLst/>
          </a:prstGeom>
        </p:spPr>
      </p:pic>
      <p:pic>
        <p:nvPicPr>
          <p:cNvPr id="66" name="图形 65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50786" y="2847286"/>
            <a:ext cx="844194" cy="834987"/>
          </a:xfrm>
          <a:prstGeom prst="rect">
            <a:avLst/>
          </a:prstGeom>
        </p:spPr>
      </p:pic>
      <p:pic>
        <p:nvPicPr>
          <p:cNvPr id="67" name="图形 66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73552" y="3968929"/>
            <a:ext cx="723598" cy="728717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1177455" y="2032612"/>
            <a:ext cx="1316646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状态管理器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76336" y="3123323"/>
            <a:ext cx="1211962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国际化组件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382977" y="4214038"/>
            <a:ext cx="1211962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应用脚手架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719106" y="2032612"/>
            <a:ext cx="1091368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路由组件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340274" y="3123323"/>
            <a:ext cx="1091368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请求组件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706008" y="4214038"/>
            <a:ext cx="1091368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调试工具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258570" y="5029200"/>
            <a:ext cx="4377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45185"/>
                </a:solidFill>
              </a:rPr>
              <a:t>Inula</a:t>
            </a:r>
            <a:r>
              <a:rPr lang="zh-CN" altLang="en-US" b="1">
                <a:solidFill>
                  <a:srgbClr val="445185"/>
                </a:solidFill>
              </a:rPr>
              <a:t>框架</a:t>
            </a:r>
            <a:r>
              <a:rPr lang="en-US" altLang="zh-CN" b="1">
                <a:solidFill>
                  <a:srgbClr val="445185"/>
                </a:solidFill>
              </a:rPr>
              <a:t> + </a:t>
            </a:r>
            <a:r>
              <a:rPr lang="zh-CN" altLang="en-US" b="1">
                <a:solidFill>
                  <a:srgbClr val="445185"/>
                </a:solidFill>
              </a:rPr>
              <a:t>生态组件</a:t>
            </a:r>
          </a:p>
          <a:p>
            <a:pPr algn="ctr"/>
            <a:r>
              <a:rPr lang="zh-CN" altLang="en-US" b="1">
                <a:solidFill>
                  <a:srgbClr val="445185"/>
                </a:solidFill>
              </a:rPr>
              <a:t>可支撑各类</a:t>
            </a:r>
            <a:r>
              <a:rPr lang="en-US" altLang="zh-CN" b="1">
                <a:solidFill>
                  <a:srgbClr val="445185"/>
                </a:solidFill>
              </a:rPr>
              <a:t>Web</a:t>
            </a:r>
            <a:r>
              <a:rPr lang="zh-CN" altLang="en-US" b="1">
                <a:solidFill>
                  <a:srgbClr val="445185"/>
                </a:solidFill>
              </a:rPr>
              <a:t>应用场景</a:t>
            </a:r>
          </a:p>
        </p:txBody>
      </p:sp>
      <p:pic>
        <p:nvPicPr>
          <p:cNvPr id="12" name="Content Placeholder 11" descr="official.Intl"/>
          <p:cNvPicPr>
            <a:picLocks noGrp="1" noChangeAspect="1"/>
          </p:cNvPicPr>
          <p:nvPr>
            <p:ph idx="4294967295"/>
          </p:nvPr>
        </p:nvPicPr>
        <p:blipFill>
          <a:blip r:embed="rId16"/>
          <a:stretch>
            <a:fillRect/>
          </a:stretch>
        </p:blipFill>
        <p:spPr>
          <a:xfrm>
            <a:off x="8983980" y="2751455"/>
            <a:ext cx="2264410" cy="1870075"/>
          </a:xfrm>
          <a:prstGeom prst="rect">
            <a:avLst/>
          </a:prstGeom>
        </p:spPr>
      </p:pic>
      <p:pic>
        <p:nvPicPr>
          <p:cNvPr id="14" name="Picture 13" descr="official.request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12205" y="3989705"/>
            <a:ext cx="2325370" cy="1920240"/>
          </a:xfrm>
          <a:prstGeom prst="rect">
            <a:avLst/>
          </a:prstGeom>
        </p:spPr>
      </p:pic>
      <p:pic>
        <p:nvPicPr>
          <p:cNvPr id="15" name="Picture 14" descr="official.router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34430" y="1673860"/>
            <a:ext cx="2325370" cy="192024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6240161" y="2969260"/>
            <a:ext cx="2067560" cy="1691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1600" b="1" dirty="0" err="1"/>
              <a:t>InulaX</a:t>
            </a:r>
            <a:endParaRPr lang="en-US" sz="1600" b="1" dirty="0"/>
          </a:p>
          <a:p>
            <a:endParaRPr lang="en-US" sz="400" dirty="0"/>
          </a:p>
          <a:p>
            <a:r>
              <a:rPr lang="en-US" sz="400" dirty="0"/>
              <a:t>import { </a:t>
            </a:r>
            <a:r>
              <a:rPr lang="en-US" sz="400" dirty="0" err="1"/>
              <a:t>createStore</a:t>
            </a:r>
            <a:r>
              <a:rPr lang="en-US" sz="400" dirty="0"/>
              <a:t> } from 'openInula';</a:t>
            </a:r>
          </a:p>
          <a:p>
            <a:endParaRPr lang="en-US" sz="400" dirty="0"/>
          </a:p>
          <a:p>
            <a:r>
              <a:rPr lang="en-US" sz="400" dirty="0"/>
              <a:t>export const </a:t>
            </a:r>
            <a:r>
              <a:rPr lang="en-US" sz="400" dirty="0" err="1"/>
              <a:t>getStore</a:t>
            </a:r>
            <a:r>
              <a:rPr lang="en-US" sz="400" dirty="0"/>
              <a:t> = </a:t>
            </a:r>
            <a:r>
              <a:rPr lang="en-US" sz="400" dirty="0" err="1"/>
              <a:t>createStore</a:t>
            </a:r>
            <a:r>
              <a:rPr lang="en-US" sz="400" dirty="0"/>
              <a:t>({</a:t>
            </a:r>
          </a:p>
          <a:p>
            <a:r>
              <a:rPr lang="en-US" sz="400" dirty="0"/>
              <a:t>  state: {</a:t>
            </a:r>
          </a:p>
          <a:p>
            <a:r>
              <a:rPr lang="en-US" sz="400" dirty="0"/>
              <a:t>    visible: false,</a:t>
            </a:r>
          </a:p>
          <a:p>
            <a:r>
              <a:rPr lang="en-US" sz="400" dirty="0"/>
              <a:t>    value: 0,</a:t>
            </a:r>
          </a:p>
          <a:p>
            <a:r>
              <a:rPr lang="en-US" sz="400" dirty="0"/>
              <a:t>    title: ''</a:t>
            </a:r>
          </a:p>
          <a:p>
            <a:r>
              <a:rPr lang="en-US" sz="400" dirty="0"/>
              <a:t>  },</a:t>
            </a:r>
          </a:p>
          <a:p>
            <a:r>
              <a:rPr lang="en-US" sz="400" dirty="0"/>
              <a:t>  actions: {</a:t>
            </a:r>
          </a:p>
          <a:p>
            <a:r>
              <a:rPr lang="en-US" sz="400" dirty="0"/>
              <a:t>    </a:t>
            </a:r>
            <a:r>
              <a:rPr lang="en-US" sz="400" dirty="0" err="1"/>
              <a:t>showProgress</a:t>
            </a:r>
            <a:r>
              <a:rPr lang="en-US" sz="400" dirty="0"/>
              <a:t>: (state, title) =&gt; {</a:t>
            </a:r>
          </a:p>
          <a:p>
            <a:r>
              <a:rPr lang="en-US" sz="400" dirty="0"/>
              <a:t>      </a:t>
            </a:r>
            <a:r>
              <a:rPr lang="en-US" sz="400" dirty="0" err="1"/>
              <a:t>state.visible</a:t>
            </a:r>
            <a:r>
              <a:rPr lang="en-US" sz="400" dirty="0"/>
              <a:t> = true;</a:t>
            </a:r>
          </a:p>
          <a:p>
            <a:r>
              <a:rPr lang="en-US" sz="400" dirty="0"/>
              <a:t>      </a:t>
            </a:r>
            <a:r>
              <a:rPr lang="en-US" sz="400" dirty="0" err="1"/>
              <a:t>state.tilte</a:t>
            </a:r>
            <a:r>
              <a:rPr lang="en-US" sz="400" dirty="0"/>
              <a:t> = title;</a:t>
            </a:r>
          </a:p>
          <a:p>
            <a:r>
              <a:rPr lang="en-US" sz="400" dirty="0"/>
              <a:t>    },</a:t>
            </a:r>
          </a:p>
          <a:p>
            <a:r>
              <a:rPr lang="en-US" sz="400" dirty="0"/>
              <a:t>    </a:t>
            </a:r>
            <a:r>
              <a:rPr lang="en-US" sz="400" dirty="0" err="1"/>
              <a:t>hideProgress</a:t>
            </a:r>
            <a:r>
              <a:rPr lang="en-US" sz="400" dirty="0"/>
              <a:t>: (state) =&gt; {</a:t>
            </a:r>
          </a:p>
          <a:p>
            <a:r>
              <a:rPr lang="en-US" sz="400" dirty="0"/>
              <a:t>      </a:t>
            </a:r>
            <a:r>
              <a:rPr lang="en-US" sz="400" dirty="0" err="1"/>
              <a:t>state.visible</a:t>
            </a:r>
            <a:r>
              <a:rPr lang="en-US" sz="400" dirty="0"/>
              <a:t> = false;</a:t>
            </a:r>
          </a:p>
          <a:p>
            <a:r>
              <a:rPr lang="en-US" sz="400" dirty="0"/>
              <a:t>    },</a:t>
            </a:r>
          </a:p>
          <a:p>
            <a:r>
              <a:rPr lang="en-US" sz="400" dirty="0"/>
              <a:t>    </a:t>
            </a:r>
            <a:r>
              <a:rPr lang="en-US" sz="400" dirty="0" err="1"/>
              <a:t>updateProgress</a:t>
            </a:r>
            <a:r>
              <a:rPr lang="en-US" sz="400" dirty="0"/>
              <a:t>: (state, value) =&gt; {</a:t>
            </a:r>
          </a:p>
          <a:p>
            <a:r>
              <a:rPr lang="en-US" sz="400" dirty="0"/>
              <a:t>      </a:t>
            </a:r>
            <a:r>
              <a:rPr lang="en-US" sz="400" dirty="0" err="1"/>
              <a:t>state.value</a:t>
            </a:r>
            <a:r>
              <a:rPr lang="en-US" sz="400" dirty="0"/>
              <a:t> = value;</a:t>
            </a:r>
          </a:p>
          <a:p>
            <a:r>
              <a:rPr lang="en-US" sz="400" dirty="0"/>
              <a:t>    }</a:t>
            </a:r>
          </a:p>
          <a:p>
            <a:r>
              <a:rPr lang="en-US" sz="400" dirty="0"/>
              <a:t>  }</a:t>
            </a:r>
          </a:p>
          <a:p>
            <a:r>
              <a:rPr lang="en-US" sz="400" dirty="0"/>
              <a:t>});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8551545" y="1399540"/>
            <a:ext cx="2360295" cy="4831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1600" b="1"/>
              <a:t>Redux</a:t>
            </a:r>
          </a:p>
          <a:p>
            <a:br>
              <a:rPr lang="en-US" sz="400"/>
            </a:br>
            <a:r>
              <a:rPr lang="en-US" sz="400"/>
              <a:t>// 1. constant.js</a:t>
            </a:r>
          </a:p>
          <a:p>
            <a:r>
              <a:rPr lang="en-US" sz="400"/>
              <a:t>export const SHOW_PROGRESS = 'SHOW_PROGRESS';</a:t>
            </a:r>
          </a:p>
          <a:p>
            <a:r>
              <a:rPr lang="en-US" sz="400"/>
              <a:t>export const HIDE_PROGRESS = 'HIDE_PROGRESS';</a:t>
            </a:r>
          </a:p>
          <a:p>
            <a:r>
              <a:rPr lang="en-US" sz="400"/>
              <a:t>export const UPDATE_PROGRESS = 'UPDATE_PROGRESS';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// 2. action.js</a:t>
            </a:r>
          </a:p>
          <a:p>
            <a:r>
              <a:rPr lang="en-US" sz="400"/>
              <a:t>import { SHOW_PROGRESS, HIDE_PROGRESS, UPDATE_PROGRESS } from './constant';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export const showProgress = title =&gt; {</a:t>
            </a:r>
          </a:p>
          <a:p>
            <a:r>
              <a:rPr lang="en-US" sz="400"/>
              <a:t>  return {</a:t>
            </a:r>
          </a:p>
          <a:p>
            <a:r>
              <a:rPr lang="en-US" sz="400"/>
              <a:t>    type: SHOW_PROGRESS,</a:t>
            </a:r>
          </a:p>
          <a:p>
            <a:r>
              <a:rPr lang="en-US" sz="400"/>
              <a:t>    visible: true,</a:t>
            </a:r>
          </a:p>
          <a:p>
            <a:r>
              <a:rPr lang="en-US" sz="400"/>
              <a:t>    title,</a:t>
            </a:r>
          </a:p>
          <a:p>
            <a:r>
              <a:rPr lang="en-US" sz="400"/>
              <a:t>  };</a:t>
            </a:r>
          </a:p>
          <a:p>
            <a:r>
              <a:rPr lang="en-US" sz="400"/>
              <a:t>};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export const hideProgress = () =&gt; {</a:t>
            </a:r>
          </a:p>
          <a:p>
            <a:r>
              <a:rPr lang="en-US" sz="400"/>
              <a:t>  return {</a:t>
            </a:r>
          </a:p>
          <a:p>
            <a:r>
              <a:rPr lang="en-US" sz="400"/>
              <a:t>    type: HIDE_PROGRESS,</a:t>
            </a:r>
          </a:p>
          <a:p>
            <a:r>
              <a:rPr lang="en-US" sz="400"/>
              <a:t>    visible: false,</a:t>
            </a:r>
          </a:p>
          <a:p>
            <a:r>
              <a:rPr lang="en-US" sz="400"/>
              <a:t>  };</a:t>
            </a:r>
          </a:p>
          <a:p>
            <a:r>
              <a:rPr lang="en-US" sz="400"/>
              <a:t>};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export const updateProgress = value =&gt; {</a:t>
            </a:r>
          </a:p>
          <a:p>
            <a:r>
              <a:rPr lang="en-US" sz="400"/>
              <a:t>  return {</a:t>
            </a:r>
          </a:p>
          <a:p>
            <a:r>
              <a:rPr lang="en-US" sz="400"/>
              <a:t>    type: UPDATE_PROGRESS,</a:t>
            </a:r>
          </a:p>
          <a:p>
            <a:r>
              <a:rPr lang="en-US" sz="400"/>
              <a:t>    value,</a:t>
            </a:r>
          </a:p>
          <a:p>
            <a:r>
              <a:rPr lang="en-US" sz="400"/>
              <a:t>  };</a:t>
            </a:r>
          </a:p>
          <a:p>
            <a:r>
              <a:rPr lang="en-US" sz="400"/>
              <a:t>};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// 3. reducer.js</a:t>
            </a:r>
          </a:p>
          <a:p>
            <a:r>
              <a:rPr lang="en-US" sz="400"/>
              <a:t>import { SHOW_PROGRESS, HIDE_PROGRESS, UPDATE_PROGRESS } from './constant';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const INIT_STATE = {</a:t>
            </a:r>
          </a:p>
          <a:p>
            <a:r>
              <a:rPr lang="en-US" sz="400"/>
              <a:t>  visible: false,</a:t>
            </a:r>
          </a:p>
          <a:p>
            <a:r>
              <a:rPr lang="en-US" sz="400"/>
              <a:t>  value: 0,</a:t>
            </a:r>
          </a:p>
          <a:p>
            <a:r>
              <a:rPr lang="en-US" sz="400"/>
              <a:t>  title: '',</a:t>
            </a:r>
          </a:p>
          <a:p>
            <a:r>
              <a:rPr lang="en-US" sz="400"/>
              <a:t>};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export function Progress(state = INIT_STATE, action) {</a:t>
            </a:r>
          </a:p>
          <a:p>
            <a:r>
              <a:rPr lang="en-US" sz="400"/>
              <a:t>  switch (action.type) {</a:t>
            </a:r>
          </a:p>
          <a:p>
            <a:r>
              <a:rPr lang="en-US" sz="400"/>
              <a:t>    case SHOW_PROGRESS:</a:t>
            </a:r>
          </a:p>
          <a:p>
            <a:r>
              <a:rPr lang="en-US" sz="400"/>
              <a:t>      return {</a:t>
            </a:r>
          </a:p>
          <a:p>
            <a:r>
              <a:rPr lang="en-US" sz="400"/>
              <a:t>        ...state,</a:t>
            </a:r>
          </a:p>
          <a:p>
            <a:r>
              <a:rPr lang="en-US" sz="400"/>
              <a:t>        visible: action.visible,</a:t>
            </a:r>
          </a:p>
          <a:p>
            <a:r>
              <a:rPr lang="en-US" sz="400"/>
              <a:t>        title: action.title,</a:t>
            </a:r>
          </a:p>
          <a:p>
            <a:r>
              <a:rPr lang="en-US" sz="400"/>
              <a:t>      };</a:t>
            </a:r>
          </a:p>
          <a:p>
            <a:r>
              <a:rPr lang="en-US" sz="400"/>
              <a:t>   case HIDE_PROGRESS:</a:t>
            </a:r>
          </a:p>
          <a:p>
            <a:r>
              <a:rPr lang="en-US" sz="400"/>
              <a:t>      return {</a:t>
            </a:r>
          </a:p>
          <a:p>
            <a:r>
              <a:rPr lang="en-US" sz="400"/>
              <a:t>        ...state,</a:t>
            </a:r>
          </a:p>
          <a:p>
            <a:r>
              <a:rPr lang="en-US" sz="400"/>
              <a:t>        visible: action.visible,</a:t>
            </a:r>
          </a:p>
          <a:p>
            <a:r>
              <a:rPr lang="en-US" sz="400"/>
              <a:t>      };</a:t>
            </a:r>
          </a:p>
          <a:p>
            <a:r>
              <a:rPr lang="en-US" sz="400"/>
              <a:t>    case UPDATE_PROGRESS:</a:t>
            </a:r>
          </a:p>
          <a:p>
            <a:r>
              <a:rPr lang="en-US" sz="400"/>
              <a:t>      return {</a:t>
            </a:r>
          </a:p>
          <a:p>
            <a:r>
              <a:rPr lang="en-US" sz="400"/>
              <a:t>        ...state,</a:t>
            </a:r>
          </a:p>
          <a:p>
            <a:r>
              <a:rPr lang="en-US" sz="400"/>
              <a:t>        value: action.value,</a:t>
            </a:r>
          </a:p>
          <a:p>
            <a:r>
              <a:rPr lang="en-US" sz="400"/>
              <a:t>      };</a:t>
            </a:r>
          </a:p>
          <a:p>
            <a:r>
              <a:rPr lang="en-US" sz="400"/>
              <a:t>    default:</a:t>
            </a:r>
          </a:p>
          <a:p>
            <a:r>
              <a:rPr lang="en-US" sz="400"/>
              <a:t>      return state;</a:t>
            </a:r>
          </a:p>
          <a:p>
            <a:r>
              <a:rPr lang="en-US" sz="400"/>
              <a:t>  }</a:t>
            </a:r>
          </a:p>
          <a:p>
            <a:r>
              <a:rPr lang="en-US" sz="400"/>
              <a:t>}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// 4. index.js</a:t>
            </a:r>
          </a:p>
          <a:p>
            <a:r>
              <a:rPr lang="en-US" sz="400"/>
              <a:t>import { showProgress, hideProgress, updateProgress } from './action';</a:t>
            </a:r>
          </a:p>
          <a:p>
            <a:r>
              <a:rPr lang="en-US" sz="400"/>
              <a:t>import { Progress } from './reducer';</a:t>
            </a:r>
          </a:p>
          <a:p>
            <a:r>
              <a:rPr lang="en-US" sz="400"/>
              <a:t> </a:t>
            </a:r>
          </a:p>
          <a:p>
            <a:r>
              <a:rPr lang="en-US" sz="400"/>
              <a:t>export {</a:t>
            </a:r>
          </a:p>
          <a:p>
            <a:r>
              <a:rPr lang="en-US" sz="400"/>
              <a:t>  showProgress,</a:t>
            </a:r>
          </a:p>
          <a:p>
            <a:r>
              <a:rPr lang="en-US" sz="400"/>
              <a:t>  hideProgress,</a:t>
            </a:r>
          </a:p>
          <a:p>
            <a:r>
              <a:rPr lang="en-US" sz="400"/>
              <a:t>  updateProgress,</a:t>
            </a:r>
          </a:p>
          <a:p>
            <a:r>
              <a:rPr lang="en-US" sz="400"/>
              <a:t>  Progress</a:t>
            </a:r>
          </a:p>
          <a:p>
            <a:r>
              <a:rPr lang="en-US" sz="400"/>
              <a:t>};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757161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sz="4800" i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前端全场景解决方案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7129587" y="1553887"/>
            <a:ext cx="3590692" cy="3012355"/>
            <a:chOff x="6728522" y="1545895"/>
            <a:chExt cx="4764757" cy="3997318"/>
          </a:xfrm>
        </p:grpSpPr>
        <p:sp>
          <p:nvSpPr>
            <p:cNvPr id="75" name="椭圆 74"/>
            <p:cNvSpPr/>
            <p:nvPr/>
          </p:nvSpPr>
          <p:spPr>
            <a:xfrm>
              <a:off x="6728522" y="1545895"/>
              <a:ext cx="2004056" cy="3997318"/>
            </a:xfrm>
            <a:prstGeom prst="ellipse">
              <a:avLst/>
            </a:prstGeom>
            <a:gradFill flip="none" rotWithShape="1">
              <a:gsLst>
                <a:gs pos="100000">
                  <a:srgbClr val="69A4D9"/>
                </a:gs>
                <a:gs pos="0">
                  <a:srgbClr val="C2E2F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76" name="Picture 10" descr="https://hippyjs.org/_media/hippy-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618" y="2457073"/>
              <a:ext cx="418747" cy="384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https://v3.ice.work/img/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678" y="1644591"/>
              <a:ext cx="593590" cy="545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0455" b="-186"/>
            <a:stretch>
              <a:fillRect/>
            </a:stretch>
          </p:blipFill>
          <p:spPr>
            <a:xfrm>
              <a:off x="7013684" y="3332344"/>
              <a:ext cx="505945" cy="371602"/>
            </a:xfrm>
            <a:custGeom>
              <a:avLst/>
              <a:gdLst>
                <a:gd name="connsiteX0" fmla="*/ 0 w 446819"/>
                <a:gd name="connsiteY0" fmla="*/ 0 h 314844"/>
                <a:gd name="connsiteX1" fmla="*/ 446819 w 446819"/>
                <a:gd name="connsiteY1" fmla="*/ 0 h 314844"/>
                <a:gd name="connsiteX2" fmla="*/ 446819 w 446819"/>
                <a:gd name="connsiteY2" fmla="*/ 102919 h 314844"/>
                <a:gd name="connsiteX3" fmla="*/ 329728 w 446819"/>
                <a:gd name="connsiteY3" fmla="*/ 314844 h 314844"/>
                <a:gd name="connsiteX4" fmla="*/ 0 w 446819"/>
                <a:gd name="connsiteY4" fmla="*/ 314844 h 31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819" h="314844">
                  <a:moveTo>
                    <a:pt x="0" y="0"/>
                  </a:moveTo>
                  <a:lnTo>
                    <a:pt x="446819" y="0"/>
                  </a:lnTo>
                  <a:lnTo>
                    <a:pt x="446819" y="102919"/>
                  </a:lnTo>
                  <a:lnTo>
                    <a:pt x="329728" y="314844"/>
                  </a:lnTo>
                  <a:lnTo>
                    <a:pt x="0" y="314844"/>
                  </a:lnTo>
                  <a:close/>
                </a:path>
              </a:pathLst>
            </a:custGeom>
          </p:spPr>
        </p:pic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2332" y="4006306"/>
              <a:ext cx="527590" cy="549929"/>
            </a:xfrm>
            <a:prstGeom prst="rect">
              <a:avLst/>
            </a:prstGeom>
          </p:spPr>
        </p:pic>
        <p:pic>
          <p:nvPicPr>
            <p:cNvPr id="80" name="图形 7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63882"/>
            <a:stretch>
              <a:fillRect/>
            </a:stretch>
          </p:blipFill>
          <p:spPr>
            <a:xfrm>
              <a:off x="7416868" y="4833992"/>
              <a:ext cx="743671" cy="431506"/>
            </a:xfrm>
            <a:prstGeom prst="rect">
              <a:avLst/>
            </a:prstGeom>
          </p:spPr>
        </p:pic>
        <p:sp>
          <p:nvSpPr>
            <p:cNvPr id="81" name="椭圆 80"/>
            <p:cNvSpPr/>
            <p:nvPr/>
          </p:nvSpPr>
          <p:spPr>
            <a:xfrm>
              <a:off x="8055965" y="1545895"/>
              <a:ext cx="2004056" cy="3997318"/>
            </a:xfrm>
            <a:prstGeom prst="ellipse">
              <a:avLst/>
            </a:prstGeom>
            <a:gradFill flip="none" rotWithShape="1">
              <a:gsLst>
                <a:gs pos="100000">
                  <a:srgbClr val="69A4D9"/>
                </a:gs>
                <a:gs pos="0">
                  <a:srgbClr val="C2E2F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615517" y="2160040"/>
              <a:ext cx="1108313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应用框架</a:t>
              </a:r>
            </a:p>
          </p:txBody>
        </p:sp>
        <p:sp>
          <p:nvSpPr>
            <p:cNvPr id="83" name="矩形 82"/>
            <p:cNvSpPr/>
            <p:nvPr/>
          </p:nvSpPr>
          <p:spPr>
            <a:xfrm>
              <a:off x="8411854" y="3018281"/>
              <a:ext cx="1107704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跨端应用</a:t>
              </a:r>
            </a:p>
          </p:txBody>
        </p:sp>
        <p:sp>
          <p:nvSpPr>
            <p:cNvPr id="84" name="矩形 83"/>
            <p:cNvSpPr/>
            <p:nvPr/>
          </p:nvSpPr>
          <p:spPr>
            <a:xfrm>
              <a:off x="8414939" y="3823386"/>
              <a:ext cx="874675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低代码 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8717575" y="4681627"/>
              <a:ext cx="1108313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UI</a:t>
              </a:r>
              <a:r>
                <a:rPr kumimoji="1"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组件库 </a:t>
              </a:r>
            </a:p>
          </p:txBody>
        </p:sp>
        <p:sp>
          <p:nvSpPr>
            <p:cNvPr id="86" name="椭圆 85"/>
            <p:cNvSpPr/>
            <p:nvPr/>
          </p:nvSpPr>
          <p:spPr>
            <a:xfrm>
              <a:off x="9489223" y="1545895"/>
              <a:ext cx="2004056" cy="3997318"/>
            </a:xfrm>
            <a:prstGeom prst="ellipse">
              <a:avLst/>
            </a:prstGeom>
            <a:gradFill flip="none" rotWithShape="1">
              <a:gsLst>
                <a:gs pos="100000">
                  <a:srgbClr val="69A4D9"/>
                </a:gs>
                <a:gs pos="0">
                  <a:srgbClr val="C2E2F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0203457" y="2160040"/>
              <a:ext cx="810195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9999796" y="2802358"/>
              <a:ext cx="726830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IOS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10002880" y="4086994"/>
              <a:ext cx="1010772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Android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9937695" y="3444676"/>
              <a:ext cx="924523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鸿蒙</a:t>
              </a:r>
              <a:r>
                <a: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OS</a:t>
              </a:r>
              <a:endPara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0203457" y="4732998"/>
              <a:ext cx="810195" cy="28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kumimoji="1"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小程序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64505" y="1655445"/>
            <a:ext cx="1315720" cy="2909570"/>
            <a:chOff x="8763" y="2607"/>
            <a:chExt cx="2072" cy="4582"/>
          </a:xfrm>
        </p:grpSpPr>
        <p:sp>
          <p:nvSpPr>
            <p:cNvPr id="92" name="矩形 91"/>
            <p:cNvSpPr/>
            <p:nvPr/>
          </p:nvSpPr>
          <p:spPr>
            <a:xfrm>
              <a:off x="9000" y="4014"/>
              <a:ext cx="539" cy="1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生态对接</a:t>
              </a:r>
              <a:endParaRPr kumimoji="1" lang="en-US" altLang="zh-CN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53"/>
            <p:cNvSpPr/>
            <p:nvPr/>
          </p:nvSpPr>
          <p:spPr bwMode="gray">
            <a:xfrm rot="5400000">
              <a:off x="7508" y="3862"/>
              <a:ext cx="4582" cy="2073"/>
            </a:xfrm>
            <a:custGeom>
              <a:avLst/>
              <a:gdLst>
                <a:gd name="T0" fmla="*/ 0 w 5016"/>
                <a:gd name="T1" fmla="*/ 2240 h 2256"/>
                <a:gd name="T2" fmla="*/ 1122 w 5016"/>
                <a:gd name="T3" fmla="*/ 702 h 2256"/>
                <a:gd name="T4" fmla="*/ 972 w 5016"/>
                <a:gd name="T5" fmla="*/ 744 h 2256"/>
                <a:gd name="T6" fmla="*/ 1140 w 5016"/>
                <a:gd name="T7" fmla="*/ 438 h 2256"/>
                <a:gd name="T8" fmla="*/ 1422 w 5016"/>
                <a:gd name="T9" fmla="*/ 642 h 2256"/>
                <a:gd name="T10" fmla="*/ 1272 w 5016"/>
                <a:gd name="T11" fmla="*/ 672 h 2256"/>
                <a:gd name="T12" fmla="*/ 1968 w 5016"/>
                <a:gd name="T13" fmla="*/ 1284 h 2256"/>
                <a:gd name="T14" fmla="*/ 2466 w 5016"/>
                <a:gd name="T15" fmla="*/ 318 h 2256"/>
                <a:gd name="T16" fmla="*/ 2280 w 5016"/>
                <a:gd name="T17" fmla="*/ 318 h 2256"/>
                <a:gd name="T18" fmla="*/ 2598 w 5016"/>
                <a:gd name="T19" fmla="*/ 0 h 2256"/>
                <a:gd name="T20" fmla="*/ 2898 w 5016"/>
                <a:gd name="T21" fmla="*/ 330 h 2256"/>
                <a:gd name="T22" fmla="*/ 2724 w 5016"/>
                <a:gd name="T23" fmla="*/ 324 h 2256"/>
                <a:gd name="T24" fmla="*/ 3210 w 5016"/>
                <a:gd name="T25" fmla="*/ 1302 h 2256"/>
                <a:gd name="T26" fmla="*/ 3870 w 5016"/>
                <a:gd name="T27" fmla="*/ 654 h 2256"/>
                <a:gd name="T28" fmla="*/ 3702 w 5016"/>
                <a:gd name="T29" fmla="*/ 642 h 2256"/>
                <a:gd name="T30" fmla="*/ 3984 w 5016"/>
                <a:gd name="T31" fmla="*/ 420 h 2256"/>
                <a:gd name="T32" fmla="*/ 4182 w 5016"/>
                <a:gd name="T33" fmla="*/ 678 h 2256"/>
                <a:gd name="T34" fmla="*/ 4026 w 5016"/>
                <a:gd name="T35" fmla="*/ 672 h 2256"/>
                <a:gd name="T36" fmla="*/ 5016 w 5016"/>
                <a:gd name="T37" fmla="*/ 2225 h 2256"/>
                <a:gd name="T38" fmla="*/ 0 w 5016"/>
                <a:gd name="T39" fmla="*/ 2240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16" h="2256">
                  <a:moveTo>
                    <a:pt x="0" y="2240"/>
                  </a:moveTo>
                  <a:cubicBezTo>
                    <a:pt x="276" y="2109"/>
                    <a:pt x="1182" y="1474"/>
                    <a:pt x="1122" y="702"/>
                  </a:cubicBezTo>
                  <a:lnTo>
                    <a:pt x="972" y="744"/>
                  </a:lnTo>
                  <a:cubicBezTo>
                    <a:pt x="988" y="702"/>
                    <a:pt x="1140" y="436"/>
                    <a:pt x="1140" y="438"/>
                  </a:cubicBezTo>
                  <a:lnTo>
                    <a:pt x="1422" y="642"/>
                  </a:lnTo>
                  <a:cubicBezTo>
                    <a:pt x="1422" y="642"/>
                    <a:pt x="1260" y="672"/>
                    <a:pt x="1272" y="672"/>
                  </a:cubicBezTo>
                  <a:cubicBezTo>
                    <a:pt x="1428" y="1008"/>
                    <a:pt x="1620" y="1350"/>
                    <a:pt x="1968" y="1284"/>
                  </a:cubicBezTo>
                  <a:cubicBezTo>
                    <a:pt x="2316" y="1218"/>
                    <a:pt x="2460" y="576"/>
                    <a:pt x="2466" y="318"/>
                  </a:cubicBezTo>
                  <a:lnTo>
                    <a:pt x="2280" y="318"/>
                  </a:lnTo>
                  <a:lnTo>
                    <a:pt x="2598" y="0"/>
                  </a:lnTo>
                  <a:lnTo>
                    <a:pt x="2898" y="330"/>
                  </a:lnTo>
                  <a:lnTo>
                    <a:pt x="2724" y="324"/>
                  </a:lnTo>
                  <a:cubicBezTo>
                    <a:pt x="2724" y="325"/>
                    <a:pt x="2760" y="1284"/>
                    <a:pt x="3210" y="1302"/>
                  </a:cubicBezTo>
                  <a:cubicBezTo>
                    <a:pt x="3660" y="1320"/>
                    <a:pt x="3816" y="912"/>
                    <a:pt x="3870" y="654"/>
                  </a:cubicBezTo>
                  <a:lnTo>
                    <a:pt x="3702" y="642"/>
                  </a:lnTo>
                  <a:lnTo>
                    <a:pt x="3984" y="420"/>
                  </a:lnTo>
                  <a:lnTo>
                    <a:pt x="4182" y="678"/>
                  </a:lnTo>
                  <a:lnTo>
                    <a:pt x="4026" y="672"/>
                  </a:lnTo>
                  <a:cubicBezTo>
                    <a:pt x="4032" y="678"/>
                    <a:pt x="3960" y="1862"/>
                    <a:pt x="5016" y="2225"/>
                  </a:cubicBezTo>
                  <a:cubicBezTo>
                    <a:pt x="3438" y="2232"/>
                    <a:pt x="1092" y="2256"/>
                    <a:pt x="0" y="224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9A4D9">
                    <a:alpha val="0"/>
                  </a:srgbClr>
                </a:gs>
                <a:gs pos="0">
                  <a:srgbClr val="445185"/>
                </a:gs>
              </a:gsLst>
              <a:lin ang="5400000" scaled="1"/>
              <a:tileRect/>
            </a:gradFill>
            <a:ln w="3175">
              <a:noFill/>
              <a:miter lim="800000"/>
            </a:ln>
            <a:effectLst/>
          </p:spPr>
          <p:txBody>
            <a:bodyPr lIns="0" tIns="0" rIns="0" bIns="0"/>
            <a:lstStyle/>
            <a:p>
              <a:pPr indent="-29845" algn="ctr" defTabSz="109855" fontAlgn="base" hangingPunct="0">
                <a:lnSpc>
                  <a:spcPts val="460"/>
                </a:lnSpc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Font typeface="Arial" panose="020B0604020202020204" pitchFamily="34" charset="0"/>
                <a:buChar char="•"/>
                <a:defRPr/>
              </a:pPr>
              <a:endParaRPr lang="zh-CN" altLang="en-US" sz="131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4" name="文本框 93"/>
          <p:cNvSpPr txBox="1"/>
          <p:nvPr/>
        </p:nvSpPr>
        <p:spPr>
          <a:xfrm>
            <a:off x="4769457" y="5017647"/>
            <a:ext cx="238310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148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zh-CN" altLang="en-US" sz="1600" b="1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适配器</a:t>
            </a:r>
            <a:r>
              <a:rPr lang="en-US" altLang="zh-CN" sz="1600" b="1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algn="ctr" defTabSz="41148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集成前端开源项目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1806709" y="5017647"/>
            <a:ext cx="232391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148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zh-CN" altLang="en-US" sz="1600" b="1" kern="0" dirty="0">
                <a:solidFill>
                  <a:srgbClr val="44518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脚手架</a:t>
            </a:r>
            <a:endParaRPr lang="en-US" altLang="zh-CN" sz="1600" b="1" kern="0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algn="ctr" defTabSz="41148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解决方案统一入口</a:t>
            </a:r>
          </a:p>
        </p:txBody>
      </p:sp>
      <p:sp>
        <p:nvSpPr>
          <p:cNvPr id="96" name="矩形 95"/>
          <p:cNvSpPr/>
          <p:nvPr/>
        </p:nvSpPr>
        <p:spPr>
          <a:xfrm>
            <a:off x="7941751" y="517847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76910"/>
            <a:r>
              <a:rPr lang="zh-CN" altLang="en-US" b="1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前端全场景解决方案</a:t>
            </a:r>
            <a:endParaRPr lang="en-US" altLang="zh-CN" b="1" kern="0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4476963" y="5171108"/>
            <a:ext cx="103815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kumimoji="1"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7228986" y="5171108"/>
            <a:ext cx="103815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endParaRPr kumimoji="1"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BFFB435-D537-4C96-9E61-920618B3882F}"/>
              </a:ext>
            </a:extLst>
          </p:cNvPr>
          <p:cNvGrpSpPr/>
          <p:nvPr/>
        </p:nvGrpSpPr>
        <p:grpSpPr>
          <a:xfrm>
            <a:off x="238125" y="1784350"/>
            <a:ext cx="5673725" cy="2934335"/>
            <a:chOff x="238125" y="1784350"/>
            <a:chExt cx="5673725" cy="2934335"/>
          </a:xfrm>
        </p:grpSpPr>
        <p:grpSp>
          <p:nvGrpSpPr>
            <p:cNvPr id="5" name="Group 4"/>
            <p:cNvGrpSpPr/>
            <p:nvPr/>
          </p:nvGrpSpPr>
          <p:grpSpPr>
            <a:xfrm>
              <a:off x="238125" y="1784350"/>
              <a:ext cx="5673725" cy="2934335"/>
              <a:chOff x="375" y="2810"/>
              <a:chExt cx="8935" cy="4621"/>
            </a:xfrm>
          </p:grpSpPr>
          <p:sp>
            <p:nvSpPr>
              <p:cNvPr id="53" name="íşḻîḍe"/>
              <p:cNvSpPr/>
              <p:nvPr/>
            </p:nvSpPr>
            <p:spPr>
              <a:xfrm>
                <a:off x="5279" y="2810"/>
                <a:ext cx="1145" cy="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7" h="19807" extrusionOk="0">
                    <a:moveTo>
                      <a:pt x="7907" y="205"/>
                    </a:moveTo>
                    <a:cubicBezTo>
                      <a:pt x="13264" y="-897"/>
                      <a:pt x="18498" y="2551"/>
                      <a:pt x="19601" y="7908"/>
                    </a:cubicBezTo>
                    <a:cubicBezTo>
                      <a:pt x="20703" y="13264"/>
                      <a:pt x="17254" y="18500"/>
                      <a:pt x="11898" y="19602"/>
                    </a:cubicBezTo>
                    <a:cubicBezTo>
                      <a:pt x="6545" y="20703"/>
                      <a:pt x="1312" y="17258"/>
                      <a:pt x="206" y="11907"/>
                    </a:cubicBezTo>
                    <a:cubicBezTo>
                      <a:pt x="206" y="11904"/>
                      <a:pt x="205" y="11901"/>
                      <a:pt x="204" y="11899"/>
                    </a:cubicBezTo>
                    <a:cubicBezTo>
                      <a:pt x="-897" y="6542"/>
                      <a:pt x="2551" y="1307"/>
                      <a:pt x="7907" y="205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9A4D9"/>
                  </a:gs>
                  <a:gs pos="8000">
                    <a:srgbClr val="C2E2F4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4" name="ïS1idé"/>
              <p:cNvSpPr/>
              <p:nvPr/>
            </p:nvSpPr>
            <p:spPr>
              <a:xfrm>
                <a:off x="6274" y="4514"/>
                <a:ext cx="1145" cy="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6" h="19806" extrusionOk="0">
                    <a:moveTo>
                      <a:pt x="11898" y="19600"/>
                    </a:moveTo>
                    <a:cubicBezTo>
                      <a:pt x="6542" y="20703"/>
                      <a:pt x="1307" y="17254"/>
                      <a:pt x="205" y="11898"/>
                    </a:cubicBezTo>
                    <a:cubicBezTo>
                      <a:pt x="-897" y="6542"/>
                      <a:pt x="2551" y="1307"/>
                      <a:pt x="7908" y="205"/>
                    </a:cubicBezTo>
                    <a:cubicBezTo>
                      <a:pt x="13261" y="-897"/>
                      <a:pt x="18494" y="2548"/>
                      <a:pt x="19599" y="7899"/>
                    </a:cubicBezTo>
                    <a:cubicBezTo>
                      <a:pt x="19600" y="7902"/>
                      <a:pt x="19600" y="7905"/>
                      <a:pt x="19600" y="7907"/>
                    </a:cubicBezTo>
                    <a:cubicBezTo>
                      <a:pt x="20703" y="13263"/>
                      <a:pt x="17254" y="18499"/>
                      <a:pt x="11898" y="1960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9A4D9"/>
                  </a:gs>
                  <a:gs pos="8000">
                    <a:srgbClr val="C2E2F4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lt1"/>
                  </a:solidFill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5" name="íṧľîḑê"/>
              <p:cNvSpPr/>
              <p:nvPr/>
            </p:nvSpPr>
            <p:spPr>
              <a:xfrm>
                <a:off x="5296" y="6217"/>
                <a:ext cx="1145" cy="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7" h="19806" extrusionOk="0">
                    <a:moveTo>
                      <a:pt x="7908" y="205"/>
                    </a:moveTo>
                    <a:cubicBezTo>
                      <a:pt x="13264" y="-897"/>
                      <a:pt x="18500" y="2551"/>
                      <a:pt x="19602" y="7907"/>
                    </a:cubicBezTo>
                    <a:cubicBezTo>
                      <a:pt x="20703" y="13264"/>
                      <a:pt x="17254" y="18499"/>
                      <a:pt x="11899" y="19601"/>
                    </a:cubicBezTo>
                    <a:cubicBezTo>
                      <a:pt x="6545" y="20703"/>
                      <a:pt x="1312" y="17258"/>
                      <a:pt x="207" y="11907"/>
                    </a:cubicBezTo>
                    <a:cubicBezTo>
                      <a:pt x="206" y="11904"/>
                      <a:pt x="206" y="11901"/>
                      <a:pt x="205" y="11898"/>
                    </a:cubicBezTo>
                    <a:cubicBezTo>
                      <a:pt x="-897" y="6542"/>
                      <a:pt x="2552" y="1307"/>
                      <a:pt x="7908" y="205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9A4D9"/>
                  </a:gs>
                  <a:gs pos="8000">
                    <a:srgbClr val="C2E2F4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6" name="ïŝḻíḍê"/>
              <p:cNvSpPr/>
              <p:nvPr/>
            </p:nvSpPr>
            <p:spPr>
              <a:xfrm>
                <a:off x="3339" y="6217"/>
                <a:ext cx="1145" cy="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6" h="19807" extrusionOk="0">
                    <a:moveTo>
                      <a:pt x="7908" y="205"/>
                    </a:moveTo>
                    <a:cubicBezTo>
                      <a:pt x="13264" y="-897"/>
                      <a:pt x="18499" y="2552"/>
                      <a:pt x="19601" y="7908"/>
                    </a:cubicBezTo>
                    <a:cubicBezTo>
                      <a:pt x="20703" y="13265"/>
                      <a:pt x="17255" y="18500"/>
                      <a:pt x="11899" y="19602"/>
                    </a:cubicBezTo>
                    <a:cubicBezTo>
                      <a:pt x="6545" y="20703"/>
                      <a:pt x="1313" y="17258"/>
                      <a:pt x="207" y="11907"/>
                    </a:cubicBezTo>
                    <a:cubicBezTo>
                      <a:pt x="207" y="11904"/>
                      <a:pt x="206" y="11901"/>
                      <a:pt x="206" y="11899"/>
                    </a:cubicBezTo>
                    <a:cubicBezTo>
                      <a:pt x="-897" y="6543"/>
                      <a:pt x="2552" y="1307"/>
                      <a:pt x="7908" y="205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9A4D9"/>
                  </a:gs>
                  <a:gs pos="8000">
                    <a:srgbClr val="C2E2F4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lt1"/>
                  </a:solidFill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7" name="îṧ1ïdê"/>
              <p:cNvSpPr/>
              <p:nvPr/>
            </p:nvSpPr>
            <p:spPr>
              <a:xfrm>
                <a:off x="3323" y="2810"/>
                <a:ext cx="1145" cy="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6" h="19807" extrusionOk="0">
                    <a:moveTo>
                      <a:pt x="11898" y="19602"/>
                    </a:moveTo>
                    <a:cubicBezTo>
                      <a:pt x="6542" y="20703"/>
                      <a:pt x="1307" y="17255"/>
                      <a:pt x="205" y="11898"/>
                    </a:cubicBezTo>
                    <a:cubicBezTo>
                      <a:pt x="-897" y="6542"/>
                      <a:pt x="2552" y="1307"/>
                      <a:pt x="7908" y="205"/>
                    </a:cubicBezTo>
                    <a:cubicBezTo>
                      <a:pt x="13261" y="-897"/>
                      <a:pt x="18494" y="2548"/>
                      <a:pt x="19599" y="7899"/>
                    </a:cubicBezTo>
                    <a:cubicBezTo>
                      <a:pt x="19600" y="7902"/>
                      <a:pt x="19600" y="7904"/>
                      <a:pt x="19601" y="7908"/>
                    </a:cubicBezTo>
                    <a:cubicBezTo>
                      <a:pt x="20703" y="13264"/>
                      <a:pt x="17254" y="18500"/>
                      <a:pt x="11898" y="1960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9A4D9"/>
                  </a:gs>
                  <a:gs pos="8000">
                    <a:srgbClr val="C2E2F4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lt1"/>
                  </a:solidFill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8" name="îṥľiďè"/>
              <p:cNvSpPr/>
              <p:nvPr/>
            </p:nvSpPr>
            <p:spPr>
              <a:xfrm>
                <a:off x="2345" y="4514"/>
                <a:ext cx="1145" cy="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07" h="19807" extrusionOk="0">
                    <a:moveTo>
                      <a:pt x="11898" y="19602"/>
                    </a:moveTo>
                    <a:cubicBezTo>
                      <a:pt x="6542" y="20704"/>
                      <a:pt x="1306" y="17256"/>
                      <a:pt x="204" y="11899"/>
                    </a:cubicBezTo>
                    <a:cubicBezTo>
                      <a:pt x="-897" y="6542"/>
                      <a:pt x="2552" y="1307"/>
                      <a:pt x="7907" y="205"/>
                    </a:cubicBezTo>
                    <a:cubicBezTo>
                      <a:pt x="13261" y="-896"/>
                      <a:pt x="18494" y="2549"/>
                      <a:pt x="19599" y="7900"/>
                    </a:cubicBezTo>
                    <a:cubicBezTo>
                      <a:pt x="19600" y="7903"/>
                      <a:pt x="19600" y="7905"/>
                      <a:pt x="19601" y="7908"/>
                    </a:cubicBezTo>
                    <a:cubicBezTo>
                      <a:pt x="20703" y="13264"/>
                      <a:pt x="17254" y="18500"/>
                      <a:pt x="11898" y="19602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9A4D9"/>
                  </a:gs>
                  <a:gs pos="8000">
                    <a:srgbClr val="C2E2F4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chemeClr val="lt1"/>
                  </a:solidFill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9" name="ïsḷîďè"/>
              <p:cNvSpPr/>
              <p:nvPr/>
            </p:nvSpPr>
            <p:spPr>
              <a:xfrm>
                <a:off x="3240" y="3245"/>
                <a:ext cx="3268" cy="3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70" extrusionOk="0">
                    <a:moveTo>
                      <a:pt x="10576" y="7"/>
                    </a:moveTo>
                    <a:cubicBezTo>
                      <a:pt x="10316" y="32"/>
                      <a:pt x="10047" y="121"/>
                      <a:pt x="9827" y="299"/>
                    </a:cubicBezTo>
                    <a:cubicBezTo>
                      <a:pt x="9719" y="387"/>
                      <a:pt x="9627" y="497"/>
                      <a:pt x="9563" y="615"/>
                    </a:cubicBezTo>
                    <a:cubicBezTo>
                      <a:pt x="9531" y="673"/>
                      <a:pt x="9506" y="734"/>
                      <a:pt x="9487" y="795"/>
                    </a:cubicBezTo>
                    <a:cubicBezTo>
                      <a:pt x="9482" y="810"/>
                      <a:pt x="9477" y="824"/>
                      <a:pt x="9474" y="839"/>
                    </a:cubicBezTo>
                    <a:cubicBezTo>
                      <a:pt x="9471" y="852"/>
                      <a:pt x="9467" y="866"/>
                      <a:pt x="9464" y="879"/>
                    </a:cubicBezTo>
                    <a:cubicBezTo>
                      <a:pt x="9460" y="897"/>
                      <a:pt x="9454" y="914"/>
                      <a:pt x="9450" y="932"/>
                    </a:cubicBezTo>
                    <a:cubicBezTo>
                      <a:pt x="9419" y="1060"/>
                      <a:pt x="9384" y="1192"/>
                      <a:pt x="9341" y="1320"/>
                    </a:cubicBezTo>
                    <a:cubicBezTo>
                      <a:pt x="9257" y="1577"/>
                      <a:pt x="9149" y="1828"/>
                      <a:pt x="9023" y="2072"/>
                    </a:cubicBezTo>
                    <a:cubicBezTo>
                      <a:pt x="8517" y="3046"/>
                      <a:pt x="7673" y="3879"/>
                      <a:pt x="6628" y="4419"/>
                    </a:cubicBezTo>
                    <a:cubicBezTo>
                      <a:pt x="5580" y="4964"/>
                      <a:pt x="4369" y="5264"/>
                      <a:pt x="3199" y="5205"/>
                    </a:cubicBezTo>
                    <a:cubicBezTo>
                      <a:pt x="2907" y="5191"/>
                      <a:pt x="2619" y="5154"/>
                      <a:pt x="2338" y="5094"/>
                    </a:cubicBezTo>
                    <a:cubicBezTo>
                      <a:pt x="2197" y="5064"/>
                      <a:pt x="2058" y="5029"/>
                      <a:pt x="1922" y="4987"/>
                    </a:cubicBezTo>
                    <a:cubicBezTo>
                      <a:pt x="1887" y="4977"/>
                      <a:pt x="1853" y="4966"/>
                      <a:pt x="1819" y="4955"/>
                    </a:cubicBezTo>
                    <a:cubicBezTo>
                      <a:pt x="1781" y="4942"/>
                      <a:pt x="1743" y="4930"/>
                      <a:pt x="1706" y="4917"/>
                    </a:cubicBezTo>
                    <a:cubicBezTo>
                      <a:pt x="1594" y="4880"/>
                      <a:pt x="1469" y="4853"/>
                      <a:pt x="1338" y="4843"/>
                    </a:cubicBezTo>
                    <a:cubicBezTo>
                      <a:pt x="1076" y="4822"/>
                      <a:pt x="782" y="4880"/>
                      <a:pt x="543" y="5025"/>
                    </a:cubicBezTo>
                    <a:cubicBezTo>
                      <a:pt x="304" y="5168"/>
                      <a:pt x="123" y="5390"/>
                      <a:pt x="46" y="5640"/>
                    </a:cubicBezTo>
                    <a:cubicBezTo>
                      <a:pt x="-34" y="5889"/>
                      <a:pt x="-4" y="6160"/>
                      <a:pt x="100" y="6381"/>
                    </a:cubicBezTo>
                    <a:cubicBezTo>
                      <a:pt x="204" y="6604"/>
                      <a:pt x="369" y="6779"/>
                      <a:pt x="541" y="6911"/>
                    </a:cubicBezTo>
                    <a:cubicBezTo>
                      <a:pt x="542" y="6911"/>
                      <a:pt x="543" y="6910"/>
                      <a:pt x="543" y="6910"/>
                    </a:cubicBezTo>
                    <a:cubicBezTo>
                      <a:pt x="1465" y="7610"/>
                      <a:pt x="2084" y="8536"/>
                      <a:pt x="2343" y="9549"/>
                    </a:cubicBezTo>
                    <a:cubicBezTo>
                      <a:pt x="2607" y="10562"/>
                      <a:pt x="2501" y="11652"/>
                      <a:pt x="2067" y="12652"/>
                    </a:cubicBezTo>
                    <a:cubicBezTo>
                      <a:pt x="1852" y="13152"/>
                      <a:pt x="1549" y="13623"/>
                      <a:pt x="1175" y="14045"/>
                    </a:cubicBezTo>
                    <a:cubicBezTo>
                      <a:pt x="988" y="14257"/>
                      <a:pt x="785" y="14456"/>
                      <a:pt x="565" y="14641"/>
                    </a:cubicBezTo>
                    <a:cubicBezTo>
                      <a:pt x="537" y="14664"/>
                      <a:pt x="509" y="14687"/>
                      <a:pt x="481" y="14710"/>
                    </a:cubicBezTo>
                    <a:cubicBezTo>
                      <a:pt x="449" y="14735"/>
                      <a:pt x="416" y="14761"/>
                      <a:pt x="384" y="14787"/>
                    </a:cubicBezTo>
                    <a:cubicBezTo>
                      <a:pt x="262" y="14888"/>
                      <a:pt x="169" y="15013"/>
                      <a:pt x="114" y="15147"/>
                    </a:cubicBezTo>
                    <a:cubicBezTo>
                      <a:pt x="5" y="15418"/>
                      <a:pt x="39" y="15673"/>
                      <a:pt x="116" y="15883"/>
                    </a:cubicBezTo>
                    <a:cubicBezTo>
                      <a:pt x="196" y="16096"/>
                      <a:pt x="324" y="16282"/>
                      <a:pt x="510" y="16443"/>
                    </a:cubicBezTo>
                    <a:cubicBezTo>
                      <a:pt x="604" y="16522"/>
                      <a:pt x="715" y="16595"/>
                      <a:pt x="847" y="16652"/>
                    </a:cubicBezTo>
                    <a:cubicBezTo>
                      <a:pt x="978" y="16709"/>
                      <a:pt x="1133" y="16748"/>
                      <a:pt x="1298" y="16754"/>
                    </a:cubicBezTo>
                    <a:cubicBezTo>
                      <a:pt x="1380" y="16756"/>
                      <a:pt x="1462" y="16750"/>
                      <a:pt x="1543" y="16736"/>
                    </a:cubicBezTo>
                    <a:cubicBezTo>
                      <a:pt x="1583" y="16729"/>
                      <a:pt x="1623" y="16721"/>
                      <a:pt x="1661" y="16711"/>
                    </a:cubicBezTo>
                    <a:cubicBezTo>
                      <a:pt x="1683" y="16704"/>
                      <a:pt x="1705" y="16698"/>
                      <a:pt x="1727" y="16692"/>
                    </a:cubicBezTo>
                    <a:cubicBezTo>
                      <a:pt x="1763" y="16681"/>
                      <a:pt x="1798" y="16671"/>
                      <a:pt x="1834" y="16661"/>
                    </a:cubicBezTo>
                    <a:cubicBezTo>
                      <a:pt x="1870" y="16651"/>
                      <a:pt x="1907" y="16641"/>
                      <a:pt x="1943" y="16632"/>
                    </a:cubicBezTo>
                    <a:cubicBezTo>
                      <a:pt x="2089" y="16594"/>
                      <a:pt x="2236" y="16562"/>
                      <a:pt x="2384" y="16534"/>
                    </a:cubicBezTo>
                    <a:cubicBezTo>
                      <a:pt x="2978" y="16424"/>
                      <a:pt x="3591" y="16393"/>
                      <a:pt x="4194" y="16443"/>
                    </a:cubicBezTo>
                    <a:cubicBezTo>
                      <a:pt x="5402" y="16540"/>
                      <a:pt x="6568" y="16973"/>
                      <a:pt x="7493" y="17667"/>
                    </a:cubicBezTo>
                    <a:cubicBezTo>
                      <a:pt x="8420" y="18356"/>
                      <a:pt x="9101" y="19300"/>
                      <a:pt x="9407" y="20333"/>
                    </a:cubicBezTo>
                    <a:cubicBezTo>
                      <a:pt x="9427" y="20398"/>
                      <a:pt x="9443" y="20464"/>
                      <a:pt x="9460" y="20529"/>
                    </a:cubicBezTo>
                    <a:cubicBezTo>
                      <a:pt x="9468" y="20562"/>
                      <a:pt x="9475" y="20594"/>
                      <a:pt x="9483" y="20627"/>
                    </a:cubicBezTo>
                    <a:cubicBezTo>
                      <a:pt x="9488" y="20647"/>
                      <a:pt x="9492" y="20666"/>
                      <a:pt x="9497" y="20685"/>
                    </a:cubicBezTo>
                    <a:cubicBezTo>
                      <a:pt x="9499" y="20694"/>
                      <a:pt x="9502" y="20704"/>
                      <a:pt x="9505" y="20713"/>
                    </a:cubicBezTo>
                    <a:cubicBezTo>
                      <a:pt x="9509" y="20728"/>
                      <a:pt x="9514" y="20744"/>
                      <a:pt x="9518" y="20759"/>
                    </a:cubicBezTo>
                    <a:cubicBezTo>
                      <a:pt x="9554" y="20877"/>
                      <a:pt x="9607" y="20989"/>
                      <a:pt x="9689" y="21099"/>
                    </a:cubicBezTo>
                    <a:cubicBezTo>
                      <a:pt x="9770" y="21207"/>
                      <a:pt x="9878" y="21306"/>
                      <a:pt x="10002" y="21380"/>
                    </a:cubicBezTo>
                    <a:cubicBezTo>
                      <a:pt x="10253" y="21532"/>
                      <a:pt x="10546" y="21583"/>
                      <a:pt x="10809" y="21567"/>
                    </a:cubicBezTo>
                    <a:cubicBezTo>
                      <a:pt x="11074" y="21551"/>
                      <a:pt x="11324" y="21472"/>
                      <a:pt x="11546" y="21331"/>
                    </a:cubicBezTo>
                    <a:cubicBezTo>
                      <a:pt x="11766" y="21191"/>
                      <a:pt x="11953" y="20968"/>
                      <a:pt x="12022" y="20711"/>
                    </a:cubicBezTo>
                    <a:cubicBezTo>
                      <a:pt x="12040" y="20639"/>
                      <a:pt x="12058" y="20568"/>
                      <a:pt x="12076" y="20496"/>
                    </a:cubicBezTo>
                    <a:cubicBezTo>
                      <a:pt x="12094" y="20431"/>
                      <a:pt x="12114" y="20368"/>
                      <a:pt x="12135" y="20303"/>
                    </a:cubicBezTo>
                    <a:cubicBezTo>
                      <a:pt x="12217" y="20044"/>
                      <a:pt x="12320" y="19791"/>
                      <a:pt x="12444" y="19546"/>
                    </a:cubicBezTo>
                    <a:cubicBezTo>
                      <a:pt x="12935" y="18564"/>
                      <a:pt x="13762" y="17718"/>
                      <a:pt x="14798" y="17165"/>
                    </a:cubicBezTo>
                    <a:cubicBezTo>
                      <a:pt x="15832" y="16608"/>
                      <a:pt x="17063" y="16343"/>
                      <a:pt x="18273" y="16412"/>
                    </a:cubicBezTo>
                    <a:cubicBezTo>
                      <a:pt x="18576" y="16429"/>
                      <a:pt x="18877" y="16465"/>
                      <a:pt x="19173" y="16522"/>
                    </a:cubicBezTo>
                    <a:cubicBezTo>
                      <a:pt x="19322" y="16550"/>
                      <a:pt x="19469" y="16583"/>
                      <a:pt x="19615" y="16621"/>
                    </a:cubicBezTo>
                    <a:cubicBezTo>
                      <a:pt x="19687" y="16640"/>
                      <a:pt x="19760" y="16660"/>
                      <a:pt x="19832" y="16681"/>
                    </a:cubicBezTo>
                    <a:cubicBezTo>
                      <a:pt x="19846" y="16685"/>
                      <a:pt x="19859" y="16689"/>
                      <a:pt x="19873" y="16693"/>
                    </a:cubicBezTo>
                    <a:cubicBezTo>
                      <a:pt x="19893" y="16698"/>
                      <a:pt x="19913" y="16704"/>
                      <a:pt x="19933" y="16709"/>
                    </a:cubicBezTo>
                    <a:cubicBezTo>
                      <a:pt x="19975" y="16717"/>
                      <a:pt x="20008" y="16723"/>
                      <a:pt x="20046" y="16728"/>
                    </a:cubicBezTo>
                    <a:cubicBezTo>
                      <a:pt x="20121" y="16737"/>
                      <a:pt x="20198" y="16740"/>
                      <a:pt x="20274" y="16736"/>
                    </a:cubicBezTo>
                    <a:cubicBezTo>
                      <a:pt x="20578" y="16722"/>
                      <a:pt x="20847" y="16602"/>
                      <a:pt x="21043" y="16446"/>
                    </a:cubicBezTo>
                    <a:cubicBezTo>
                      <a:pt x="21241" y="16289"/>
                      <a:pt x="21385" y="16092"/>
                      <a:pt x="21461" y="15863"/>
                    </a:cubicBezTo>
                    <a:cubicBezTo>
                      <a:pt x="21538" y="15636"/>
                      <a:pt x="21536" y="15362"/>
                      <a:pt x="21413" y="15118"/>
                    </a:cubicBezTo>
                    <a:cubicBezTo>
                      <a:pt x="21353" y="14997"/>
                      <a:pt x="21267" y="14888"/>
                      <a:pt x="21170" y="14801"/>
                    </a:cubicBezTo>
                    <a:cubicBezTo>
                      <a:pt x="21157" y="14789"/>
                      <a:pt x="21145" y="14778"/>
                      <a:pt x="21133" y="14768"/>
                    </a:cubicBezTo>
                    <a:cubicBezTo>
                      <a:pt x="21122" y="14759"/>
                      <a:pt x="21110" y="14751"/>
                      <a:pt x="21100" y="14742"/>
                    </a:cubicBezTo>
                    <a:cubicBezTo>
                      <a:pt x="21085" y="14730"/>
                      <a:pt x="21070" y="14716"/>
                      <a:pt x="21055" y="14704"/>
                    </a:cubicBezTo>
                    <a:cubicBezTo>
                      <a:pt x="21028" y="14682"/>
                      <a:pt x="20999" y="14660"/>
                      <a:pt x="20971" y="14637"/>
                    </a:cubicBezTo>
                    <a:cubicBezTo>
                      <a:pt x="20086" y="13898"/>
                      <a:pt x="19447" y="12932"/>
                      <a:pt x="19183" y="11888"/>
                    </a:cubicBezTo>
                    <a:cubicBezTo>
                      <a:pt x="18915" y="10846"/>
                      <a:pt x="19029" y="9731"/>
                      <a:pt x="19498" y="8744"/>
                    </a:cubicBezTo>
                    <a:cubicBezTo>
                      <a:pt x="19731" y="8250"/>
                      <a:pt x="20049" y="7787"/>
                      <a:pt x="20437" y="7375"/>
                    </a:cubicBezTo>
                    <a:cubicBezTo>
                      <a:pt x="20631" y="7168"/>
                      <a:pt x="20842" y="6975"/>
                      <a:pt x="21069" y="6796"/>
                    </a:cubicBezTo>
                    <a:cubicBezTo>
                      <a:pt x="21086" y="6782"/>
                      <a:pt x="21104" y="6768"/>
                      <a:pt x="21121" y="6753"/>
                    </a:cubicBezTo>
                    <a:cubicBezTo>
                      <a:pt x="21140" y="6737"/>
                      <a:pt x="21177" y="6705"/>
                      <a:pt x="21195" y="6686"/>
                    </a:cubicBezTo>
                    <a:cubicBezTo>
                      <a:pt x="21240" y="6643"/>
                      <a:pt x="21283" y="6596"/>
                      <a:pt x="21321" y="6544"/>
                    </a:cubicBezTo>
                    <a:cubicBezTo>
                      <a:pt x="21399" y="6442"/>
                      <a:pt x="21460" y="6324"/>
                      <a:pt x="21494" y="6197"/>
                    </a:cubicBezTo>
                    <a:cubicBezTo>
                      <a:pt x="21566" y="5944"/>
                      <a:pt x="21522" y="5678"/>
                      <a:pt x="21405" y="5461"/>
                    </a:cubicBezTo>
                    <a:cubicBezTo>
                      <a:pt x="21288" y="5243"/>
                      <a:pt x="21103" y="5063"/>
                      <a:pt x="20865" y="4939"/>
                    </a:cubicBezTo>
                    <a:cubicBezTo>
                      <a:pt x="20628" y="4815"/>
                      <a:pt x="20329" y="4759"/>
                      <a:pt x="20048" y="4795"/>
                    </a:cubicBezTo>
                    <a:cubicBezTo>
                      <a:pt x="19978" y="4804"/>
                      <a:pt x="19909" y="4817"/>
                      <a:pt x="19844" y="4835"/>
                    </a:cubicBezTo>
                    <a:cubicBezTo>
                      <a:pt x="19803" y="4846"/>
                      <a:pt x="19762" y="4858"/>
                      <a:pt x="19722" y="4869"/>
                    </a:cubicBezTo>
                    <a:cubicBezTo>
                      <a:pt x="19653" y="4888"/>
                      <a:pt x="19578" y="4908"/>
                      <a:pt x="19506" y="4926"/>
                    </a:cubicBezTo>
                    <a:cubicBezTo>
                      <a:pt x="19359" y="4961"/>
                      <a:pt x="19210" y="4992"/>
                      <a:pt x="19061" y="5018"/>
                    </a:cubicBezTo>
                    <a:cubicBezTo>
                      <a:pt x="18464" y="5122"/>
                      <a:pt x="17850" y="5149"/>
                      <a:pt x="17247" y="5096"/>
                    </a:cubicBezTo>
                    <a:cubicBezTo>
                      <a:pt x="16038" y="4993"/>
                      <a:pt x="14879" y="4552"/>
                      <a:pt x="13962" y="3850"/>
                    </a:cubicBezTo>
                    <a:cubicBezTo>
                      <a:pt x="13042" y="3152"/>
                      <a:pt x="12373" y="2202"/>
                      <a:pt x="12076" y="1166"/>
                    </a:cubicBezTo>
                    <a:cubicBezTo>
                      <a:pt x="12058" y="1101"/>
                      <a:pt x="12040" y="1035"/>
                      <a:pt x="12024" y="970"/>
                    </a:cubicBezTo>
                    <a:cubicBezTo>
                      <a:pt x="12015" y="933"/>
                      <a:pt x="12007" y="897"/>
                      <a:pt x="11999" y="860"/>
                    </a:cubicBezTo>
                    <a:cubicBezTo>
                      <a:pt x="11996" y="851"/>
                      <a:pt x="11993" y="842"/>
                      <a:pt x="11991" y="833"/>
                    </a:cubicBezTo>
                    <a:cubicBezTo>
                      <a:pt x="11985" y="814"/>
                      <a:pt x="11981" y="795"/>
                      <a:pt x="11975" y="776"/>
                    </a:cubicBezTo>
                    <a:cubicBezTo>
                      <a:pt x="11964" y="744"/>
                      <a:pt x="11952" y="714"/>
                      <a:pt x="11938" y="683"/>
                    </a:cubicBezTo>
                    <a:cubicBezTo>
                      <a:pt x="11830" y="436"/>
                      <a:pt x="11599" y="233"/>
                      <a:pt x="11351" y="127"/>
                    </a:cubicBezTo>
                    <a:cubicBezTo>
                      <a:pt x="11102" y="18"/>
                      <a:pt x="10837" y="-17"/>
                      <a:pt x="10576" y="7"/>
                    </a:cubicBezTo>
                    <a:close/>
                    <a:moveTo>
                      <a:pt x="10690" y="939"/>
                    </a:moveTo>
                    <a:cubicBezTo>
                      <a:pt x="10756" y="932"/>
                      <a:pt x="10831" y="943"/>
                      <a:pt x="10877" y="965"/>
                    </a:cubicBezTo>
                    <a:cubicBezTo>
                      <a:pt x="10925" y="987"/>
                      <a:pt x="10938" y="1005"/>
                      <a:pt x="10951" y="1030"/>
                    </a:cubicBezTo>
                    <a:cubicBezTo>
                      <a:pt x="10952" y="1034"/>
                      <a:pt x="10955" y="1037"/>
                      <a:pt x="10957" y="1040"/>
                    </a:cubicBezTo>
                    <a:cubicBezTo>
                      <a:pt x="10959" y="1048"/>
                      <a:pt x="10961" y="1055"/>
                      <a:pt x="10962" y="1063"/>
                    </a:cubicBezTo>
                    <a:cubicBezTo>
                      <a:pt x="10971" y="1097"/>
                      <a:pt x="10978" y="1132"/>
                      <a:pt x="10986" y="1167"/>
                    </a:cubicBezTo>
                    <a:cubicBezTo>
                      <a:pt x="11004" y="1244"/>
                      <a:pt x="11024" y="1321"/>
                      <a:pt x="11046" y="1397"/>
                    </a:cubicBezTo>
                    <a:cubicBezTo>
                      <a:pt x="11396" y="2620"/>
                      <a:pt x="12185" y="3739"/>
                      <a:pt x="13268" y="4560"/>
                    </a:cubicBezTo>
                    <a:cubicBezTo>
                      <a:pt x="13808" y="4971"/>
                      <a:pt x="14419" y="5310"/>
                      <a:pt x="15076" y="5559"/>
                    </a:cubicBezTo>
                    <a:cubicBezTo>
                      <a:pt x="15732" y="5808"/>
                      <a:pt x="16433" y="5965"/>
                      <a:pt x="17142" y="6027"/>
                    </a:cubicBezTo>
                    <a:cubicBezTo>
                      <a:pt x="17851" y="6091"/>
                      <a:pt x="18569" y="6058"/>
                      <a:pt x="19267" y="5936"/>
                    </a:cubicBezTo>
                    <a:cubicBezTo>
                      <a:pt x="19441" y="5906"/>
                      <a:pt x="19615" y="5871"/>
                      <a:pt x="19786" y="5830"/>
                    </a:cubicBezTo>
                    <a:cubicBezTo>
                      <a:pt x="19872" y="5809"/>
                      <a:pt x="19955" y="5788"/>
                      <a:pt x="20044" y="5763"/>
                    </a:cubicBezTo>
                    <a:cubicBezTo>
                      <a:pt x="20082" y="5753"/>
                      <a:pt x="20119" y="5741"/>
                      <a:pt x="20157" y="5731"/>
                    </a:cubicBezTo>
                    <a:cubicBezTo>
                      <a:pt x="20170" y="5727"/>
                      <a:pt x="20182" y="5725"/>
                      <a:pt x="20194" y="5724"/>
                    </a:cubicBezTo>
                    <a:cubicBezTo>
                      <a:pt x="20240" y="5719"/>
                      <a:pt x="20282" y="5725"/>
                      <a:pt x="20330" y="5749"/>
                    </a:cubicBezTo>
                    <a:cubicBezTo>
                      <a:pt x="20377" y="5773"/>
                      <a:pt x="20423" y="5816"/>
                      <a:pt x="20447" y="5861"/>
                    </a:cubicBezTo>
                    <a:cubicBezTo>
                      <a:pt x="20471" y="5907"/>
                      <a:pt x="20472" y="5946"/>
                      <a:pt x="20464" y="5976"/>
                    </a:cubicBezTo>
                    <a:cubicBezTo>
                      <a:pt x="20460" y="5992"/>
                      <a:pt x="20451" y="6007"/>
                      <a:pt x="20437" y="6026"/>
                    </a:cubicBezTo>
                    <a:cubicBezTo>
                      <a:pt x="20430" y="6035"/>
                      <a:pt x="20422" y="6045"/>
                      <a:pt x="20412" y="6055"/>
                    </a:cubicBezTo>
                    <a:cubicBezTo>
                      <a:pt x="20408" y="6058"/>
                      <a:pt x="20404" y="6063"/>
                      <a:pt x="20400" y="6067"/>
                    </a:cubicBezTo>
                    <a:cubicBezTo>
                      <a:pt x="20387" y="6077"/>
                      <a:pt x="20374" y="6087"/>
                      <a:pt x="20361" y="6098"/>
                    </a:cubicBezTo>
                    <a:cubicBezTo>
                      <a:pt x="20096" y="6307"/>
                      <a:pt x="19848" y="6534"/>
                      <a:pt x="19620" y="6776"/>
                    </a:cubicBezTo>
                    <a:cubicBezTo>
                      <a:pt x="19166" y="7259"/>
                      <a:pt x="18792" y="7802"/>
                      <a:pt x="18518" y="8384"/>
                    </a:cubicBezTo>
                    <a:cubicBezTo>
                      <a:pt x="17967" y="9545"/>
                      <a:pt x="17832" y="10861"/>
                      <a:pt x="18149" y="12092"/>
                    </a:cubicBezTo>
                    <a:cubicBezTo>
                      <a:pt x="18461" y="13325"/>
                      <a:pt x="19212" y="14457"/>
                      <a:pt x="20242" y="15317"/>
                    </a:cubicBezTo>
                    <a:cubicBezTo>
                      <a:pt x="20298" y="15362"/>
                      <a:pt x="20351" y="15407"/>
                      <a:pt x="20406" y="15453"/>
                    </a:cubicBezTo>
                    <a:cubicBezTo>
                      <a:pt x="20424" y="15469"/>
                      <a:pt x="20435" y="15481"/>
                      <a:pt x="20441" y="15494"/>
                    </a:cubicBezTo>
                    <a:cubicBezTo>
                      <a:pt x="20452" y="15517"/>
                      <a:pt x="20457" y="15552"/>
                      <a:pt x="20441" y="15604"/>
                    </a:cubicBezTo>
                    <a:cubicBezTo>
                      <a:pt x="20425" y="15654"/>
                      <a:pt x="20383" y="15711"/>
                      <a:pt x="20336" y="15748"/>
                    </a:cubicBezTo>
                    <a:cubicBezTo>
                      <a:pt x="20287" y="15786"/>
                      <a:pt x="20243" y="15799"/>
                      <a:pt x="20217" y="15799"/>
                    </a:cubicBezTo>
                    <a:cubicBezTo>
                      <a:pt x="20210" y="15800"/>
                      <a:pt x="20161" y="15791"/>
                      <a:pt x="20161" y="15791"/>
                    </a:cubicBezTo>
                    <a:cubicBezTo>
                      <a:pt x="20157" y="15790"/>
                      <a:pt x="20001" y="15744"/>
                      <a:pt x="19916" y="15722"/>
                    </a:cubicBezTo>
                    <a:cubicBezTo>
                      <a:pt x="19745" y="15678"/>
                      <a:pt x="19573" y="15638"/>
                      <a:pt x="19399" y="15605"/>
                    </a:cubicBezTo>
                    <a:cubicBezTo>
                      <a:pt x="19051" y="15539"/>
                      <a:pt x="18695" y="15496"/>
                      <a:pt x="18339" y="15477"/>
                    </a:cubicBezTo>
                    <a:cubicBezTo>
                      <a:pt x="16916" y="15396"/>
                      <a:pt x="15467" y="15707"/>
                      <a:pt x="14248" y="16364"/>
                    </a:cubicBezTo>
                    <a:cubicBezTo>
                      <a:pt x="13023" y="17017"/>
                      <a:pt x="12047" y="18016"/>
                      <a:pt x="11472" y="19165"/>
                    </a:cubicBezTo>
                    <a:cubicBezTo>
                      <a:pt x="11327" y="19452"/>
                      <a:pt x="11208" y="19748"/>
                      <a:pt x="11112" y="20050"/>
                    </a:cubicBezTo>
                    <a:cubicBezTo>
                      <a:pt x="11088" y="20126"/>
                      <a:pt x="11065" y="20201"/>
                      <a:pt x="11044" y="20277"/>
                    </a:cubicBezTo>
                    <a:cubicBezTo>
                      <a:pt x="11024" y="20349"/>
                      <a:pt x="11002" y="20449"/>
                      <a:pt x="10992" y="20490"/>
                    </a:cubicBezTo>
                    <a:cubicBezTo>
                      <a:pt x="10984" y="20517"/>
                      <a:pt x="10966" y="20544"/>
                      <a:pt x="10920" y="20575"/>
                    </a:cubicBezTo>
                    <a:cubicBezTo>
                      <a:pt x="10874" y="20606"/>
                      <a:pt x="10803" y="20629"/>
                      <a:pt x="10739" y="20632"/>
                    </a:cubicBezTo>
                    <a:cubicBezTo>
                      <a:pt x="10674" y="20636"/>
                      <a:pt x="10625" y="20620"/>
                      <a:pt x="10603" y="20606"/>
                    </a:cubicBezTo>
                    <a:cubicBezTo>
                      <a:pt x="10582" y="20593"/>
                      <a:pt x="10562" y="20572"/>
                      <a:pt x="10545" y="20521"/>
                    </a:cubicBezTo>
                    <a:cubicBezTo>
                      <a:pt x="10544" y="20518"/>
                      <a:pt x="10537" y="20497"/>
                      <a:pt x="10535" y="20488"/>
                    </a:cubicBezTo>
                    <a:cubicBezTo>
                      <a:pt x="10531" y="20472"/>
                      <a:pt x="10529" y="20456"/>
                      <a:pt x="10525" y="20440"/>
                    </a:cubicBezTo>
                    <a:cubicBezTo>
                      <a:pt x="10516" y="20401"/>
                      <a:pt x="10505" y="20363"/>
                      <a:pt x="10496" y="20325"/>
                    </a:cubicBezTo>
                    <a:cubicBezTo>
                      <a:pt x="10477" y="20248"/>
                      <a:pt x="10457" y="20171"/>
                      <a:pt x="10434" y="20095"/>
                    </a:cubicBezTo>
                    <a:cubicBezTo>
                      <a:pt x="10072" y="18874"/>
                      <a:pt x="9270" y="17762"/>
                      <a:pt x="8179" y="16951"/>
                    </a:cubicBezTo>
                    <a:cubicBezTo>
                      <a:pt x="7092" y="16135"/>
                      <a:pt x="5714" y="15623"/>
                      <a:pt x="4293" y="15509"/>
                    </a:cubicBezTo>
                    <a:cubicBezTo>
                      <a:pt x="3583" y="15451"/>
                      <a:pt x="2864" y="15490"/>
                      <a:pt x="2167" y="15619"/>
                    </a:cubicBezTo>
                    <a:cubicBezTo>
                      <a:pt x="1992" y="15652"/>
                      <a:pt x="1819" y="15689"/>
                      <a:pt x="1648" y="15732"/>
                    </a:cubicBezTo>
                    <a:cubicBezTo>
                      <a:pt x="1605" y="15743"/>
                      <a:pt x="1562" y="15755"/>
                      <a:pt x="1519" y="15767"/>
                    </a:cubicBezTo>
                    <a:cubicBezTo>
                      <a:pt x="1385" y="15804"/>
                      <a:pt x="1252" y="15803"/>
                      <a:pt x="1169" y="15677"/>
                    </a:cubicBezTo>
                    <a:cubicBezTo>
                      <a:pt x="1064" y="15516"/>
                      <a:pt x="1175" y="15420"/>
                      <a:pt x="1199" y="15401"/>
                    </a:cubicBezTo>
                    <a:cubicBezTo>
                      <a:pt x="1231" y="15374"/>
                      <a:pt x="1263" y="15347"/>
                      <a:pt x="1296" y="15321"/>
                    </a:cubicBezTo>
                    <a:cubicBezTo>
                      <a:pt x="1554" y="15104"/>
                      <a:pt x="1794" y="14872"/>
                      <a:pt x="2013" y="14624"/>
                    </a:cubicBezTo>
                    <a:cubicBezTo>
                      <a:pt x="2451" y="14129"/>
                      <a:pt x="2806" y="13573"/>
                      <a:pt x="3059" y="12985"/>
                    </a:cubicBezTo>
                    <a:cubicBezTo>
                      <a:pt x="3570" y="11808"/>
                      <a:pt x="3690" y="10516"/>
                      <a:pt x="3374" y="9321"/>
                    </a:cubicBezTo>
                    <a:cubicBezTo>
                      <a:pt x="3218" y="8723"/>
                      <a:pt x="2957" y="8147"/>
                      <a:pt x="2596" y="7620"/>
                    </a:cubicBezTo>
                    <a:cubicBezTo>
                      <a:pt x="2237" y="7093"/>
                      <a:pt x="1772" y="6610"/>
                      <a:pt x="1237" y="6202"/>
                    </a:cubicBezTo>
                    <a:cubicBezTo>
                      <a:pt x="1226" y="6214"/>
                      <a:pt x="1214" y="6225"/>
                      <a:pt x="1202" y="6237"/>
                    </a:cubicBezTo>
                    <a:lnTo>
                      <a:pt x="1200" y="6237"/>
                    </a:lnTo>
                    <a:cubicBezTo>
                      <a:pt x="1212" y="6225"/>
                      <a:pt x="1224" y="6213"/>
                      <a:pt x="1235" y="6201"/>
                    </a:cubicBezTo>
                    <a:cubicBezTo>
                      <a:pt x="1159" y="6143"/>
                      <a:pt x="1110" y="6084"/>
                      <a:pt x="1088" y="6034"/>
                    </a:cubicBezTo>
                    <a:cubicBezTo>
                      <a:pt x="1066" y="5985"/>
                      <a:pt x="1066" y="5946"/>
                      <a:pt x="1076" y="5912"/>
                    </a:cubicBezTo>
                    <a:cubicBezTo>
                      <a:pt x="1087" y="5879"/>
                      <a:pt x="1112" y="5849"/>
                      <a:pt x="1144" y="5830"/>
                    </a:cubicBezTo>
                    <a:cubicBezTo>
                      <a:pt x="1177" y="5812"/>
                      <a:pt x="1215" y="5802"/>
                      <a:pt x="1274" y="5806"/>
                    </a:cubicBezTo>
                    <a:cubicBezTo>
                      <a:pt x="1304" y="5809"/>
                      <a:pt x="1337" y="5813"/>
                      <a:pt x="1375" y="5827"/>
                    </a:cubicBezTo>
                    <a:cubicBezTo>
                      <a:pt x="1413" y="5840"/>
                      <a:pt x="1452" y="5854"/>
                      <a:pt x="1490" y="5866"/>
                    </a:cubicBezTo>
                    <a:cubicBezTo>
                      <a:pt x="1532" y="5880"/>
                      <a:pt x="1573" y="5892"/>
                      <a:pt x="1614" y="5906"/>
                    </a:cubicBezTo>
                    <a:cubicBezTo>
                      <a:pt x="1783" y="5958"/>
                      <a:pt x="1954" y="6002"/>
                      <a:pt x="2126" y="6039"/>
                    </a:cubicBezTo>
                    <a:cubicBezTo>
                      <a:pt x="2469" y="6113"/>
                      <a:pt x="2817" y="6157"/>
                      <a:pt x="3166" y="6173"/>
                    </a:cubicBezTo>
                    <a:cubicBezTo>
                      <a:pt x="4564" y="6236"/>
                      <a:pt x="5943" y="5861"/>
                      <a:pt x="7166" y="5228"/>
                    </a:cubicBezTo>
                    <a:cubicBezTo>
                      <a:pt x="8399" y="4590"/>
                      <a:pt x="9395" y="3609"/>
                      <a:pt x="9989" y="2465"/>
                    </a:cubicBezTo>
                    <a:cubicBezTo>
                      <a:pt x="10138" y="2179"/>
                      <a:pt x="10261" y="1883"/>
                      <a:pt x="10360" y="1581"/>
                    </a:cubicBezTo>
                    <a:cubicBezTo>
                      <a:pt x="10410" y="1429"/>
                      <a:pt x="10452" y="1280"/>
                      <a:pt x="10490" y="1123"/>
                    </a:cubicBezTo>
                    <a:cubicBezTo>
                      <a:pt x="10494" y="1105"/>
                      <a:pt x="10499" y="1087"/>
                      <a:pt x="10504" y="1069"/>
                    </a:cubicBezTo>
                    <a:cubicBezTo>
                      <a:pt x="10505" y="1064"/>
                      <a:pt x="10506" y="1059"/>
                      <a:pt x="10508" y="1054"/>
                    </a:cubicBezTo>
                    <a:cubicBezTo>
                      <a:pt x="10508" y="1051"/>
                      <a:pt x="10509" y="1048"/>
                      <a:pt x="10510" y="1045"/>
                    </a:cubicBezTo>
                    <a:cubicBezTo>
                      <a:pt x="10513" y="1036"/>
                      <a:pt x="10516" y="1028"/>
                      <a:pt x="10519" y="1021"/>
                    </a:cubicBezTo>
                    <a:cubicBezTo>
                      <a:pt x="10527" y="1008"/>
                      <a:pt x="10534" y="999"/>
                      <a:pt x="10547" y="989"/>
                    </a:cubicBezTo>
                    <a:cubicBezTo>
                      <a:pt x="10570" y="968"/>
                      <a:pt x="10623" y="945"/>
                      <a:pt x="10690" y="939"/>
                    </a:cubicBezTo>
                    <a:close/>
                  </a:path>
                </a:pathLst>
              </a:custGeom>
              <a:gradFill flip="none" rotWithShape="1">
                <a:gsLst>
                  <a:gs pos="34000">
                    <a:srgbClr val="69A4D9"/>
                  </a:gs>
                  <a:gs pos="100000">
                    <a:srgbClr val="E6E6E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r>
                  <a:rPr lang="en-US" altLang="zh-CN" b="1" dirty="0">
                    <a:solidFill>
                      <a:srgbClr val="44518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字魂59号-创粗黑" panose="00000500000000000000" pitchFamily="2" charset="-122"/>
                  </a:rPr>
                  <a:t>openInula</a:t>
                </a:r>
              </a:p>
              <a:p>
                <a:pPr algn="ctr"/>
                <a:r>
                  <a:rPr lang="zh-CN" altLang="en-US" b="1" dirty="0">
                    <a:solidFill>
                      <a:srgbClr val="44518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字魂59号-创粗黑" panose="00000500000000000000" pitchFamily="2" charset="-122"/>
                  </a:rPr>
                  <a:t>生态组件</a:t>
                </a:r>
                <a:endParaRPr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60" name="图形 5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78" y="4448"/>
                <a:ext cx="685" cy="676"/>
              </a:xfrm>
              <a:prstGeom prst="rect">
                <a:avLst/>
              </a:prstGeom>
            </p:spPr>
          </p:pic>
          <p:pic>
            <p:nvPicPr>
              <p:cNvPr id="62" name="图形 61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375" y="4560"/>
                <a:ext cx="1092" cy="1100"/>
              </a:xfrm>
              <a:prstGeom prst="rect">
                <a:avLst/>
              </a:prstGeom>
            </p:spPr>
          </p:pic>
          <p:pic>
            <p:nvPicPr>
              <p:cNvPr id="63" name="图形 62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250" y="2810"/>
                <a:ext cx="1211" cy="1219"/>
              </a:xfrm>
              <a:prstGeom prst="rect">
                <a:avLst/>
              </a:prstGeom>
            </p:spPr>
          </p:pic>
          <p:pic>
            <p:nvPicPr>
              <p:cNvPr id="64" name="图形 63"/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354" y="6283"/>
                <a:ext cx="1140" cy="1148"/>
              </a:xfrm>
              <a:prstGeom prst="rect">
                <a:avLst/>
              </a:prstGeom>
            </p:spPr>
          </p:pic>
          <p:pic>
            <p:nvPicPr>
              <p:cNvPr id="66" name="图形 65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191" y="4484"/>
                <a:ext cx="1329" cy="1315"/>
              </a:xfrm>
              <a:prstGeom prst="rect">
                <a:avLst/>
              </a:prstGeom>
            </p:spPr>
          </p:pic>
          <p:pic>
            <p:nvPicPr>
              <p:cNvPr id="67" name="图形 66"/>
              <p:cNvPicPr>
                <a:picLocks noChangeAspect="1"/>
              </p:cNvPicPr>
              <p:nvPr/>
            </p:nvPicPr>
            <p:blipFill>
              <a:blip r:embed="rId1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5282" y="6250"/>
                <a:ext cx="1140" cy="1148"/>
              </a:xfrm>
              <a:prstGeom prst="rect">
                <a:avLst/>
              </a:prstGeom>
            </p:spPr>
          </p:pic>
          <p:sp>
            <p:nvSpPr>
              <p:cNvPr id="68" name="文本框 67"/>
              <p:cNvSpPr txBox="1"/>
              <p:nvPr/>
            </p:nvSpPr>
            <p:spPr>
              <a:xfrm>
                <a:off x="1036" y="3201"/>
                <a:ext cx="2073" cy="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kumimoji="1"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状态管理器</a:t>
                </a:r>
                <a:endPara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375" y="4919"/>
                <a:ext cx="1909" cy="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kumimoji="1"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国际化组件</a:t>
                </a:r>
                <a:endPara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1360" y="6636"/>
                <a:ext cx="1909" cy="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kumimoji="1" lang="zh-CN" altLang="en-US" sz="1400" b="1" dirty="0">
                    <a:solidFill>
                      <a:srgbClr val="44518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应用脚手架</a:t>
                </a: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6614" y="3201"/>
                <a:ext cx="1719" cy="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1"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路由组件</a:t>
                </a:r>
                <a:endPara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7592" y="4919"/>
                <a:ext cx="1719" cy="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1"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请求组件</a:t>
                </a:r>
                <a:endPara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文本框 72"/>
              <p:cNvSpPr txBox="1"/>
              <p:nvPr/>
            </p:nvSpPr>
            <p:spPr>
              <a:xfrm>
                <a:off x="6593" y="6636"/>
                <a:ext cx="1719" cy="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1"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调试工具</a:t>
                </a:r>
                <a:endPara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8" name="Picture 27" descr="路由"/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5220" y="2848"/>
                <a:ext cx="1221" cy="1221"/>
              </a:xfrm>
              <a:prstGeom prst="rect">
                <a:avLst/>
              </a:prstGeom>
            </p:spPr>
          </p:pic>
        </p:grpSp>
        <p:sp>
          <p:nvSpPr>
            <p:cNvPr id="50" name="圆角矩形 60">
              <a:extLst>
                <a:ext uri="{FF2B5EF4-FFF2-40B4-BE49-F238E27FC236}">
                  <a16:creationId xmlns:a16="http://schemas.microsoft.com/office/drawing/2014/main" id="{BEFB7A6B-77F3-44CC-8CB4-0A4838478E10}"/>
                </a:ext>
              </a:extLst>
            </p:cNvPr>
            <p:cNvSpPr/>
            <p:nvPr/>
          </p:nvSpPr>
          <p:spPr>
            <a:xfrm>
              <a:off x="1104900" y="4144322"/>
              <a:ext cx="1024890" cy="33731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46000">
                  <a:srgbClr val="C7000B">
                    <a:alpha val="0"/>
                  </a:srgbClr>
                </a:gs>
                <a:gs pos="100000">
                  <a:srgbClr val="C7000B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ap="flat" cmpd="sng" algn="ctr">
              <a:solidFill>
                <a:srgbClr val="D33941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 anchorCtr="1"/>
            <a:lstStyle/>
            <a:p>
              <a:pPr algn="ctr" defTabSz="914400"/>
              <a:endParaRPr lang="zh-CN" altLang="en-US" sz="1200" kern="0" dirty="0">
                <a:solidFill>
                  <a:srgbClr val="DDDDDD">
                    <a:lumMod val="10000"/>
                  </a:srgbClr>
                </a:solidFill>
                <a:latin typeface="Arial" panose="020B0604020202020204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1"/>
      <p:bldP spid="95" grpId="2"/>
      <p:bldP spid="96" grpId="0"/>
      <p:bldP spid="97" grpId="0"/>
      <p:bldP spid="97" grpId="1"/>
      <p:bldP spid="98" grpId="0"/>
      <p:bldP spid="9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6335203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sz="4800" i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AI赋能开发模式</a:t>
            </a: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59" y="1399282"/>
            <a:ext cx="5453569" cy="4781522"/>
          </a:xfrm>
          <a:prstGeom prst="rect">
            <a:avLst/>
          </a:prstGeom>
          <a:ln>
            <a:solidFill>
              <a:srgbClr val="363E7D"/>
            </a:solidFill>
          </a:ln>
        </p:spPr>
      </p:pic>
      <p:grpSp>
        <p:nvGrpSpPr>
          <p:cNvPr id="5" name="组合 4"/>
          <p:cNvGrpSpPr/>
          <p:nvPr/>
        </p:nvGrpSpPr>
        <p:grpSpPr>
          <a:xfrm>
            <a:off x="397009" y="2115882"/>
            <a:ext cx="5175952" cy="3221487"/>
            <a:chOff x="848272" y="2515665"/>
            <a:chExt cx="3710740" cy="2309548"/>
          </a:xfrm>
        </p:grpSpPr>
        <p:sp>
          <p:nvSpPr>
            <p:cNvPr id="100" name="矩形 99"/>
            <p:cNvSpPr/>
            <p:nvPr/>
          </p:nvSpPr>
          <p:spPr>
            <a:xfrm>
              <a:off x="1081874" y="2515665"/>
              <a:ext cx="1621654" cy="325092"/>
            </a:xfrm>
            <a:prstGeom prst="rect">
              <a:avLst/>
            </a:prstGeom>
            <a:solidFill>
              <a:srgbClr val="F0F0F0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 defTabSz="621665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多模态大模型</a:t>
              </a: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542323" y="3058608"/>
              <a:ext cx="700755" cy="220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程序分析</a:t>
              </a:r>
            </a:p>
          </p:txBody>
        </p:sp>
        <p:sp>
          <p:nvSpPr>
            <p:cNvPr id="102" name="í$liďè"/>
            <p:cNvSpPr/>
            <p:nvPr/>
          </p:nvSpPr>
          <p:spPr bwMode="auto">
            <a:xfrm flipH="1" flipV="1">
              <a:off x="1553312" y="2956554"/>
              <a:ext cx="0" cy="416962"/>
            </a:xfrm>
            <a:prstGeom prst="line">
              <a:avLst/>
            </a:prstGeom>
            <a:noFill/>
            <a:ln w="12700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tlCol="0" anchor="ctr"/>
            <a:lstStyle/>
            <a:p>
              <a:pPr algn="ctr" defTabSz="1692275">
                <a:defRPr/>
              </a:pPr>
              <a:endParaRPr sz="2400" kern="0" dirty="0"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848272" y="2947865"/>
              <a:ext cx="768333" cy="375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页面</a:t>
              </a:r>
              <a:endPara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异常片段</a:t>
              </a: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2295359" y="2974186"/>
              <a:ext cx="569387" cy="375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调试</a:t>
              </a:r>
              <a:endParaRPr lang="en-US" altLang="zh-CN" sz="1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与反馈</a:t>
              </a:r>
            </a:p>
          </p:txBody>
        </p:sp>
        <p:sp>
          <p:nvSpPr>
            <p:cNvPr id="105" name="矩形 104"/>
            <p:cNvSpPr/>
            <p:nvPr/>
          </p:nvSpPr>
          <p:spPr>
            <a:xfrm>
              <a:off x="1081874" y="3473066"/>
              <a:ext cx="1621654" cy="325092"/>
            </a:xfrm>
            <a:prstGeom prst="rect">
              <a:avLst/>
            </a:prstGeom>
            <a:solidFill>
              <a:srgbClr val="F0F0F0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 defTabSz="621665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浏览器调试工具</a:t>
              </a:r>
            </a:p>
          </p:txBody>
        </p:sp>
        <p:sp>
          <p:nvSpPr>
            <p:cNvPr id="106" name="矩形 105"/>
            <p:cNvSpPr/>
            <p:nvPr/>
          </p:nvSpPr>
          <p:spPr>
            <a:xfrm>
              <a:off x="1433631" y="4344791"/>
              <a:ext cx="2877627" cy="480422"/>
            </a:xfrm>
            <a:prstGeom prst="rect">
              <a:avLst/>
            </a:prstGeom>
            <a:solidFill>
              <a:srgbClr val="F0F0F0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 defTabSz="621665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AI for Debug</a:t>
              </a:r>
            </a:p>
          </p:txBody>
        </p:sp>
        <p:sp>
          <p:nvSpPr>
            <p:cNvPr id="107" name="矩形 106"/>
            <p:cNvSpPr/>
            <p:nvPr/>
          </p:nvSpPr>
          <p:spPr>
            <a:xfrm>
              <a:off x="3093418" y="2809568"/>
              <a:ext cx="1465594" cy="611939"/>
            </a:xfrm>
            <a:prstGeom prst="rect">
              <a:avLst/>
            </a:prstGeom>
            <a:solidFill>
              <a:srgbClr val="F0F0F0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 defTabSz="621665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zh-CN" altLang="en-US" sz="2000" b="1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意图驱动</a:t>
              </a:r>
              <a:endParaRPr lang="en-US" altLang="zh-CN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ctr" defTabSz="621665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代码生成</a:t>
              </a:r>
              <a:endParaRPr lang="en-US" altLang="zh-CN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8" name="下箭头 8"/>
            <p:cNvSpPr/>
            <p:nvPr/>
          </p:nvSpPr>
          <p:spPr>
            <a:xfrm flipV="1">
              <a:off x="1752957" y="3868616"/>
              <a:ext cx="296506" cy="428894"/>
            </a:xfrm>
            <a:prstGeom prst="downArrow">
              <a:avLst>
                <a:gd name="adj1" fmla="val 50000"/>
                <a:gd name="adj2" fmla="val 61371"/>
              </a:avLst>
            </a:prstGeom>
            <a:gradFill>
              <a:gsLst>
                <a:gs pos="100000">
                  <a:srgbClr val="A5D7F2"/>
                </a:gs>
                <a:gs pos="0">
                  <a:srgbClr val="445185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noAutofit/>
            </a:bodyPr>
            <a:lstStyle/>
            <a:p>
              <a:pPr algn="ctr" defTabSz="914400">
                <a:defRPr/>
              </a:pPr>
              <a:endPara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9" name="í$liďè"/>
            <p:cNvSpPr/>
            <p:nvPr/>
          </p:nvSpPr>
          <p:spPr bwMode="auto">
            <a:xfrm>
              <a:off x="2207757" y="2954276"/>
              <a:ext cx="2382" cy="445023"/>
            </a:xfrm>
            <a:prstGeom prst="line">
              <a:avLst/>
            </a:prstGeom>
            <a:noFill/>
            <a:ln w="12700" cap="rnd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tlCol="0" anchor="ctr"/>
            <a:lstStyle/>
            <a:p>
              <a:pPr algn="ctr" defTabSz="1692275">
                <a:defRPr/>
              </a:pPr>
              <a:endParaRPr sz="2400" kern="0" dirty="0"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10" name="下箭头 8"/>
            <p:cNvSpPr/>
            <p:nvPr/>
          </p:nvSpPr>
          <p:spPr>
            <a:xfrm flipV="1">
              <a:off x="3668364" y="3497167"/>
              <a:ext cx="296506" cy="778265"/>
            </a:xfrm>
            <a:prstGeom prst="downArrow">
              <a:avLst>
                <a:gd name="adj1" fmla="val 50000"/>
                <a:gd name="adj2" fmla="val 61371"/>
              </a:avLst>
            </a:prstGeom>
            <a:gradFill>
              <a:gsLst>
                <a:gs pos="100000">
                  <a:srgbClr val="A5D7F2"/>
                </a:gs>
                <a:gs pos="0">
                  <a:srgbClr val="445185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noAutofit/>
            </a:bodyPr>
            <a:lstStyle/>
            <a:p>
              <a:pPr algn="ctr" defTabSz="914400">
                <a:defRPr/>
              </a:pPr>
              <a:endPara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61808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i="1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Huawei Sans" panose="020C0503030203020204" charset="0"/>
                <a:cs typeface="Huawei Sans" panose="020C0503030203020204" charset="0"/>
              </a:rPr>
              <a:t>openInula </a:t>
            </a:r>
            <a:r>
              <a:rPr lang="zh-CN" altLang="en-US" dirty="0"/>
              <a:t>社区规划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171981" y="1399282"/>
            <a:ext cx="52361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24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kumimoji="1" lang="zh-CN" altLang="en-US" sz="24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4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kumimoji="1" lang="zh-CN" altLang="en-US" sz="24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月：</a:t>
            </a:r>
            <a:r>
              <a:rPr kumimoji="1" lang="en-US" altLang="zh-CN" sz="24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openInula</a:t>
            </a:r>
            <a:r>
              <a:rPr kumimoji="1" lang="zh-CN" altLang="en-US" sz="24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正式开源发布</a:t>
            </a:r>
            <a:endParaRPr kumimoji="1" lang="en-US" altLang="zh-CN" sz="2400" b="1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393254" y="2448591"/>
            <a:ext cx="4583231" cy="1187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16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推动产学结合 传播开源精神</a:t>
            </a:r>
            <a:endParaRPr kumimoji="1" lang="en-US" altLang="zh-CN" sz="1600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推出学习文章、与高校联合输出开源课程、组织科研项目。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393254" y="3779244"/>
            <a:ext cx="4583231" cy="1187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16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openInula</a:t>
            </a:r>
            <a:r>
              <a:rPr kumimoji="1" lang="zh-CN" altLang="en-US" sz="16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开源创新挑战赛</a:t>
            </a:r>
            <a:endParaRPr kumimoji="1" lang="en-US" altLang="zh-CN" sz="1600" b="1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邀请广大开发者，集思广益，开发基于</a:t>
            </a:r>
            <a:r>
              <a:rPr kumimoji="1"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openInula</a:t>
            </a:r>
            <a:r>
              <a:rPr kumimoji="1"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生态的优质应用与生态组件。</a:t>
            </a:r>
            <a:endParaRPr kumimoji="1"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171981" y="1770572"/>
            <a:ext cx="5519276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我们欢迎所有社区伙伴参加社区活动！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393254" y="5253889"/>
            <a:ext cx="4675031" cy="7820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官方网站：</a:t>
            </a:r>
            <a:r>
              <a:rPr kumimoji="1" lang="en-US" altLang="zh-CN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www.openinula.net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Gitee</a:t>
            </a:r>
            <a:r>
              <a:rPr kumimoji="1"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仓库：</a:t>
            </a:r>
            <a:r>
              <a:rPr kumimoji="1" lang="en-US" altLang="zh-CN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www.gitee.com/openinula</a:t>
            </a:r>
            <a:endParaRPr kumimoji="1" lang="zh-CN" altLang="en-US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45112" y="1399282"/>
            <a:ext cx="5110870" cy="4814053"/>
            <a:chOff x="745112" y="1173252"/>
            <a:chExt cx="5350836" cy="5040083"/>
          </a:xfrm>
        </p:grpSpPr>
        <p:grpSp>
          <p:nvGrpSpPr>
            <p:cNvPr id="5" name="组合 4"/>
            <p:cNvGrpSpPr/>
            <p:nvPr/>
          </p:nvGrpSpPr>
          <p:grpSpPr>
            <a:xfrm>
              <a:off x="745112" y="1173252"/>
              <a:ext cx="5053740" cy="5040083"/>
              <a:chOff x="745112" y="1173252"/>
              <a:chExt cx="5053740" cy="5040083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5112" y="1173252"/>
                <a:ext cx="5053635" cy="3369090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112" y="4497655"/>
                <a:ext cx="2526870" cy="17156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7577" y="4497655"/>
                <a:ext cx="2671274" cy="17156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p:spPr>
          </p:pic>
          <p:sp>
            <p:nvSpPr>
              <p:cNvPr id="31" name="矩形 30"/>
              <p:cNvSpPr/>
              <p:nvPr/>
            </p:nvSpPr>
            <p:spPr>
              <a:xfrm>
                <a:off x="745112" y="1243741"/>
                <a:ext cx="5053739" cy="3245867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1000">
                    <a:schemeClr val="tx2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745114" y="4497656"/>
                <a:ext cx="5053738" cy="1715679"/>
              </a:xfrm>
              <a:prstGeom prst="rect">
                <a:avLst/>
              </a:prstGeom>
              <a:gradFill>
                <a:gsLst>
                  <a:gs pos="2000">
                    <a:srgbClr val="3B3B38"/>
                  </a:gs>
                  <a:gs pos="0">
                    <a:schemeClr val="tx1"/>
                  </a:gs>
                  <a:gs pos="58000">
                    <a:schemeClr val="tx2">
                      <a:alpha val="0"/>
                    </a:schemeClr>
                  </a:gs>
                </a:gsLst>
                <a:lin ang="162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666666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885368" y="5714137"/>
                <a:ext cx="245141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2023</a:t>
                </a:r>
                <a:r>
                  <a:rPr kumimoji="1" lang="zh-CN" altLang="en-US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kumimoji="1" lang="en-US" altLang="zh-CN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</a:t>
                </a:r>
                <a:r>
                  <a:rPr kumimoji="1" lang="zh-CN" altLang="en-US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月：</a:t>
                </a:r>
                <a:r>
                  <a:rPr kumimoji="1" lang="zh-CN" altLang="zh-CN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开放原子</a:t>
                </a:r>
                <a:endParaRPr kumimoji="1" lang="en-US" alt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zh-CN" altLang="zh-CN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全球开源峰会</a:t>
                </a:r>
                <a:endParaRPr kumimoji="1"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271982" y="5714138"/>
                <a:ext cx="232180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2023</a:t>
                </a:r>
                <a:r>
                  <a:rPr kumimoji="1" lang="zh-CN" altLang="en-US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</a:t>
                </a:r>
                <a:r>
                  <a:rPr kumimoji="1" lang="en-US" altLang="zh-CN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</a:t>
                </a:r>
                <a:r>
                  <a:rPr kumimoji="1" lang="zh-CN" altLang="en-US" sz="14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月：优选前端开源项目闭门研讨会</a:t>
                </a:r>
                <a:endParaRPr kumimoji="1" lang="en-US" alt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859759" y="4062098"/>
              <a:ext cx="523618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2023</a:t>
              </a: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kumimoji="1"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月：</a:t>
              </a:r>
              <a:r>
                <a:rPr kumimoji="1"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openInula</a:t>
              </a: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正式开源发布</a:t>
              </a:r>
              <a:endParaRPr kumimoji="1"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428" y="1682062"/>
            <a:ext cx="2129705" cy="21040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02905" y="4529607"/>
            <a:ext cx="84946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58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欢迎加入我们，一起为前端开源贡献力量</a:t>
            </a:r>
          </a:p>
        </p:txBody>
      </p:sp>
      <p:sp>
        <p:nvSpPr>
          <p:cNvPr id="10" name="矩形 9"/>
          <p:cNvSpPr/>
          <p:nvPr/>
        </p:nvSpPr>
        <p:spPr>
          <a:xfrm>
            <a:off x="7607602" y="3957803"/>
            <a:ext cx="3450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445185"/>
                </a:solidFill>
                <a:latin typeface="-apple-system"/>
              </a:rPr>
              <a:t>Gitee</a:t>
            </a:r>
            <a:r>
              <a:rPr lang="zh-CN" altLang="en-US" sz="2000" b="1" dirty="0">
                <a:solidFill>
                  <a:srgbClr val="445185"/>
                </a:solidFill>
                <a:latin typeface="-apple-system"/>
              </a:rPr>
              <a:t>主页</a:t>
            </a:r>
            <a:endParaRPr lang="zh-CN" altLang="en-US" sz="2000" b="1" dirty="0">
              <a:solidFill>
                <a:srgbClr val="445185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33" y="1682062"/>
            <a:ext cx="2129705" cy="212970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414197" y="3989667"/>
            <a:ext cx="3450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45185"/>
                </a:solidFill>
              </a:rPr>
              <a:t>微信公众号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99"/>
          <a:stretch>
            <a:fillRect/>
          </a:stretch>
        </p:blipFill>
        <p:spPr>
          <a:xfrm>
            <a:off x="991870" y="1882775"/>
            <a:ext cx="3510280" cy="15627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045210" y="344551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Huawei Sans" panose="020C0503030203020204" charset="0"/>
                <a:cs typeface="Huawei Sans" panose="020C0503030203020204" charset="0"/>
              </a:rPr>
              <a:t>openInula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92695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</a:p>
        </p:txBody>
      </p:sp>
      <p:pic>
        <p:nvPicPr>
          <p:cNvPr id="3" name="图片 2" descr="杨煦庭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6465" y="1277620"/>
            <a:ext cx="1752600" cy="1704975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28518" r="16381" b="22407"/>
          <a:stretch>
            <a:fillRect/>
          </a:stretch>
        </p:blipFill>
        <p:spPr>
          <a:xfrm>
            <a:off x="9958993" y="3787139"/>
            <a:ext cx="1386926" cy="13765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79426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openInula </a:t>
            </a:r>
            <a:r>
              <a:rPr lang="zh-CN" altLang="en-US" sz="3000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项目概览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415748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openInula</a:t>
            </a:r>
            <a:r>
              <a:rPr lang="zh-CN" altLang="en-US" sz="3000" dirty="0">
                <a:solidFill>
                  <a:srgbClr val="363E7D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 </a:t>
            </a:r>
            <a:r>
              <a:rPr lang="zh-CN" altLang="en-US" sz="3000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技术特点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382830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openInula </a:t>
            </a:r>
            <a:r>
              <a:rPr lang="zh-CN" altLang="en-US" sz="3000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社区规划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46641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openInula </a:t>
            </a:r>
            <a:r>
              <a:rPr lang="zh-CN" altLang="en-US" sz="4800" i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750757"/>
            <a:ext cx="3852039" cy="25956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79996" y="4567890"/>
            <a:ext cx="3852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Inula [`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ɪnjʊlə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意为旋覆花，一类菊科植物</a:t>
            </a:r>
          </a:p>
        </p:txBody>
      </p:sp>
      <p:sp>
        <p:nvSpPr>
          <p:cNvPr id="7" name="矩形 6"/>
          <p:cNvSpPr/>
          <p:nvPr/>
        </p:nvSpPr>
        <p:spPr>
          <a:xfrm>
            <a:off x="6096000" y="4567890"/>
            <a:ext cx="5153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openInula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是一款用于构建用户界面的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JavaScript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库，提供响应式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25945" y="2071370"/>
            <a:ext cx="4064000" cy="2097405"/>
            <a:chOff x="10907" y="3262"/>
            <a:chExt cx="6400" cy="3303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155"/>
            <a:stretch>
              <a:fillRect/>
            </a:stretch>
          </p:blipFill>
          <p:spPr>
            <a:xfrm>
              <a:off x="11051" y="3262"/>
              <a:ext cx="4537" cy="2138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10907" y="5259"/>
              <a:ext cx="640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pc="100" dirty="0">
                  <a:solidFill>
                    <a:schemeClr val="tx1"/>
                  </a:solidFill>
                  <a:uFillTx/>
                  <a:latin typeface="Huawei Sans" panose="020C0503030203020204" charset="0"/>
                  <a:cs typeface="Huawei Sans" panose="020C0503030203020204" charset="0"/>
                </a:rPr>
                <a:t>openInula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26789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openInula </a:t>
            </a:r>
            <a:r>
              <a:rPr lang="zh-CN" altLang="en-US" sz="4800" i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项目概览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066689" y="3281195"/>
            <a:ext cx="5621898" cy="8689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为前端项目提供全新的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高性能、全场景、智能化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07" y="4397080"/>
            <a:ext cx="1854554" cy="1327112"/>
          </a:xfrm>
          <a:prstGeom prst="rect">
            <a:avLst/>
          </a:prstGeom>
        </p:spPr>
      </p:pic>
      <p:sp>
        <p:nvSpPr>
          <p:cNvPr id="194" name="文本框 193"/>
          <p:cNvSpPr txBox="1"/>
          <p:nvPr/>
        </p:nvSpPr>
        <p:spPr>
          <a:xfrm>
            <a:off x="7587385" y="1351632"/>
            <a:ext cx="2580505" cy="608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日渐复杂的前端应用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</a:t>
            </a:r>
            <a:r>
              <a:rPr kumimoji="1" lang="zh-CN" altLang="en-US" sz="140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高性能框架</a:t>
            </a:r>
            <a:r>
              <a:rPr kumimoji="1"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</a:p>
        </p:txBody>
      </p:sp>
      <p:sp>
        <p:nvSpPr>
          <p:cNvPr id="195" name="矩形 194"/>
          <p:cNvSpPr/>
          <p:nvPr/>
        </p:nvSpPr>
        <p:spPr>
          <a:xfrm>
            <a:off x="8954426" y="1988532"/>
            <a:ext cx="1802871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大语言模型发展迅猛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140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140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赋能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成趋势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7008258" y="1995797"/>
            <a:ext cx="1804656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前端场景复杂多样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40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多场景开发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成为常态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72778" y="1682794"/>
            <a:ext cx="5674584" cy="4065758"/>
            <a:chOff x="472778" y="1682794"/>
            <a:chExt cx="5674584" cy="4065758"/>
          </a:xfrm>
        </p:grpSpPr>
        <p:grpSp>
          <p:nvGrpSpPr>
            <p:cNvPr id="14" name="组合 13"/>
            <p:cNvGrpSpPr/>
            <p:nvPr/>
          </p:nvGrpSpPr>
          <p:grpSpPr>
            <a:xfrm>
              <a:off x="472778" y="1682794"/>
              <a:ext cx="5674584" cy="4065758"/>
              <a:chOff x="-84863" y="1067306"/>
              <a:chExt cx="6655821" cy="4768800"/>
            </a:xfrm>
          </p:grpSpPr>
          <p:sp>
            <p:nvSpPr>
              <p:cNvPr id="18" name="标题 1"/>
              <p:cNvSpPr txBox="1"/>
              <p:nvPr/>
            </p:nvSpPr>
            <p:spPr>
              <a:xfrm>
                <a:off x="2294305" y="1067306"/>
                <a:ext cx="2655565" cy="406831"/>
              </a:xfrm>
              <a:prstGeom prst="rect">
                <a:avLst/>
              </a:prstGeom>
              <a:ln w="3175">
                <a:miter lim="400000"/>
              </a:ln>
            </p:spPr>
            <p:txBody>
              <a:bodyPr wrap="square" lIns="19350" tIns="19350" rIns="19350" bIns="19350">
                <a:spAutoFit/>
              </a:bodyPr>
              <a:lstStyle/>
              <a:p>
                <a:pPr algn="ctr" defTabSz="193675" hangingPunct="0">
                  <a:defRPr sz="2400">
                    <a:solidFill>
                      <a:srgbClr val="FFFFFF"/>
                    </a:solidFill>
                    <a:latin typeface="FZLanTingHeiS-B-GB"/>
                    <a:ea typeface="FZLanTingHeiS-B-GB"/>
                    <a:cs typeface="FZLanTingHeiS-B-GB"/>
                    <a:sym typeface="FZLanTingHeiS-B-GB"/>
                  </a:defRPr>
                </a:pPr>
                <a:r>
                  <a:rPr lang="zh-CN" altLang="en-US" sz="2000" b="1" kern="0" dirty="0">
                    <a:solidFill>
                      <a:srgbClr val="44518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ZLanTingHeiS-B-GB"/>
                    <a:sym typeface="FZLanTingHeiS-B-GB"/>
                  </a:rPr>
                  <a:t>国内前端开源生态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456407" y="5105585"/>
                <a:ext cx="1165917" cy="252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zh-CN" altLang="en-US" sz="1400" b="1" dirty="0">
                    <a:solidFill>
                      <a:srgbClr val="44518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底层框架</a:t>
                </a: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16914" y="3970193"/>
                <a:ext cx="1165917" cy="252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生态组件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57569" y="2902334"/>
                <a:ext cx="1165917" cy="252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应用框架</a:t>
                </a: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668901" y="2153005"/>
                <a:ext cx="5902057" cy="491490"/>
              </a:xfrm>
              <a:prstGeom prst="ellipse">
                <a:avLst/>
              </a:prstGeom>
              <a:gradFill flip="none" rotWithShape="1">
                <a:gsLst>
                  <a:gs pos="21000">
                    <a:schemeClr val="tx2">
                      <a:alpha val="0"/>
                    </a:schemeClr>
                  </a:gs>
                  <a:gs pos="100000">
                    <a:srgbClr val="C7C7C7"/>
                  </a:gs>
                </a:gsLst>
                <a:lin ang="5400000" scaled="1"/>
                <a:tileRect/>
              </a:gradFill>
              <a:ln>
                <a:gradFill>
                  <a:gsLst>
                    <a:gs pos="35000">
                      <a:schemeClr val="tx2">
                        <a:alpha val="0"/>
                      </a:schemeClr>
                    </a:gs>
                    <a:gs pos="100000">
                      <a:schemeClr val="tx2">
                        <a:alpha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文本框 169"/>
              <p:cNvSpPr txBox="1"/>
              <p:nvPr/>
            </p:nvSpPr>
            <p:spPr>
              <a:xfrm>
                <a:off x="5456295" y="1883857"/>
                <a:ext cx="613698" cy="277740"/>
              </a:xfrm>
              <a:prstGeom prst="rect">
                <a:avLst/>
              </a:prstGeom>
              <a:ln w="25400">
                <a:miter lim="400000"/>
              </a:ln>
              <a:effectLst>
                <a:outerShdw blurRad="635000" rotWithShape="0">
                  <a:srgbClr val="FFFFFF"/>
                </a:outerShdw>
              </a:effectLst>
            </p:spPr>
            <p:txBody>
              <a:bodyPr wrap="square" lIns="25812" tIns="25812" rIns="25812" bIns="25812">
                <a:spAutoFit/>
              </a:bodyPr>
              <a:lstStyle>
                <a:defPPr>
                  <a:defRPr lang="en-US"/>
                </a:defPPr>
                <a:lvl1pPr algn="ctr" defTabSz="114935" hangingPunct="0">
                  <a:defRPr sz="1200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ZLanTingHeiS-R-GB"/>
                  </a:defRPr>
                </a:lvl1pPr>
              </a:lstStyle>
              <a:p>
                <a:r>
                  <a:rPr dirty="0" err="1">
                    <a:solidFill>
                      <a:schemeClr val="tx1"/>
                    </a:solidFill>
                  </a:rPr>
                  <a:t>政府</a:t>
                </a:r>
                <a:endParaRPr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9" name="组合 171"/>
              <p:cNvGrpSpPr>
                <a:grpSpLocks noChangeAspect="1"/>
              </p:cNvGrpSpPr>
              <p:nvPr/>
            </p:nvGrpSpPr>
            <p:grpSpPr bwMode="auto">
              <a:xfrm>
                <a:off x="5153818" y="1759560"/>
                <a:ext cx="281399" cy="323571"/>
                <a:chOff x="5334000" y="2203450"/>
                <a:chExt cx="631825" cy="693738"/>
              </a:xfrm>
              <a:solidFill>
                <a:schemeClr val="tx1"/>
              </a:solidFill>
            </p:grpSpPr>
            <p:sp>
              <p:nvSpPr>
                <p:cNvPr id="187" name="Freeform 123"/>
                <p:cNvSpPr/>
                <p:nvPr/>
              </p:nvSpPr>
              <p:spPr bwMode="auto">
                <a:xfrm>
                  <a:off x="5334000" y="2203450"/>
                  <a:ext cx="631825" cy="693738"/>
                </a:xfrm>
                <a:custGeom>
                  <a:avLst/>
                  <a:gdLst>
                    <a:gd name="T0" fmla="*/ 2147483646 w 1509"/>
                    <a:gd name="T1" fmla="*/ 2147483646 h 1651"/>
                    <a:gd name="T2" fmla="*/ 2147483646 w 1509"/>
                    <a:gd name="T3" fmla="*/ 2147483646 h 1651"/>
                    <a:gd name="T4" fmla="*/ 2147483646 w 1509"/>
                    <a:gd name="T5" fmla="*/ 2147483646 h 1651"/>
                    <a:gd name="T6" fmla="*/ 2147483646 w 1509"/>
                    <a:gd name="T7" fmla="*/ 2147483646 h 1651"/>
                    <a:gd name="T8" fmla="*/ 2147483646 w 1509"/>
                    <a:gd name="T9" fmla="*/ 2147483646 h 1651"/>
                    <a:gd name="T10" fmla="*/ 2147483646 w 1509"/>
                    <a:gd name="T11" fmla="*/ 2147483646 h 1651"/>
                    <a:gd name="T12" fmla="*/ 2147483646 w 1509"/>
                    <a:gd name="T13" fmla="*/ 2147483646 h 1651"/>
                    <a:gd name="T14" fmla="*/ 2147483646 w 1509"/>
                    <a:gd name="T15" fmla="*/ 2147483646 h 1651"/>
                    <a:gd name="T16" fmla="*/ 2147483646 w 1509"/>
                    <a:gd name="T17" fmla="*/ 0 h 1651"/>
                    <a:gd name="T18" fmla="*/ 2147483646 w 1509"/>
                    <a:gd name="T19" fmla="*/ 2147483646 h 1651"/>
                    <a:gd name="T20" fmla="*/ 2147483646 w 1509"/>
                    <a:gd name="T21" fmla="*/ 2147483646 h 1651"/>
                    <a:gd name="T22" fmla="*/ 2147483646 w 1509"/>
                    <a:gd name="T23" fmla="*/ 2147483646 h 1651"/>
                    <a:gd name="T24" fmla="*/ 2147483646 w 1509"/>
                    <a:gd name="T25" fmla="*/ 2147483646 h 1651"/>
                    <a:gd name="T26" fmla="*/ 2147483646 w 1509"/>
                    <a:gd name="T27" fmla="*/ 2147483646 h 1651"/>
                    <a:gd name="T28" fmla="*/ 2147483646 w 1509"/>
                    <a:gd name="T29" fmla="*/ 2147483646 h 1651"/>
                    <a:gd name="T30" fmla="*/ 0 w 1509"/>
                    <a:gd name="T31" fmla="*/ 2147483646 h 1651"/>
                    <a:gd name="T32" fmla="*/ 2147483646 w 1509"/>
                    <a:gd name="T33" fmla="*/ 2147483646 h 1651"/>
                    <a:gd name="T34" fmla="*/ 2147483646 w 1509"/>
                    <a:gd name="T35" fmla="*/ 2147483646 h 1651"/>
                    <a:gd name="T36" fmla="*/ 0 w 1509"/>
                    <a:gd name="T37" fmla="*/ 2147483646 h 1651"/>
                    <a:gd name="T38" fmla="*/ 2147483646 w 1509"/>
                    <a:gd name="T39" fmla="*/ 2147483646 h 1651"/>
                    <a:gd name="T40" fmla="*/ 2147483646 w 1509"/>
                    <a:gd name="T41" fmla="*/ 2147483646 h 1651"/>
                    <a:gd name="T42" fmla="*/ 2147483646 w 1509"/>
                    <a:gd name="T43" fmla="*/ 2147483646 h 1651"/>
                    <a:gd name="T44" fmla="*/ 2147483646 w 1509"/>
                    <a:gd name="T45" fmla="*/ 2147483646 h 1651"/>
                    <a:gd name="T46" fmla="*/ 2147483646 w 1509"/>
                    <a:gd name="T47" fmla="*/ 2147483646 h 1651"/>
                    <a:gd name="T48" fmla="*/ 2147483646 w 1509"/>
                    <a:gd name="T49" fmla="*/ 2147483646 h 1651"/>
                    <a:gd name="T50" fmla="*/ 2147483646 w 1509"/>
                    <a:gd name="T51" fmla="*/ 2147483646 h 1651"/>
                    <a:gd name="T52" fmla="*/ 2147483646 w 1509"/>
                    <a:gd name="T53" fmla="*/ 2147483646 h 1651"/>
                    <a:gd name="T54" fmla="*/ 2147483646 w 1509"/>
                    <a:gd name="T55" fmla="*/ 2147483646 h 1651"/>
                    <a:gd name="T56" fmla="*/ 2147483646 w 1509"/>
                    <a:gd name="T57" fmla="*/ 2147483646 h 1651"/>
                    <a:gd name="T58" fmla="*/ 2147483646 w 1509"/>
                    <a:gd name="T59" fmla="*/ 2147483646 h 1651"/>
                    <a:gd name="T60" fmla="*/ 2147483646 w 1509"/>
                    <a:gd name="T61" fmla="*/ 2147483646 h 1651"/>
                    <a:gd name="T62" fmla="*/ 2147483646 w 1509"/>
                    <a:gd name="T63" fmla="*/ 2147483646 h 1651"/>
                    <a:gd name="T64" fmla="*/ 2147483646 w 1509"/>
                    <a:gd name="T65" fmla="*/ 2147483646 h 1651"/>
                    <a:gd name="T66" fmla="*/ 2147483646 w 1509"/>
                    <a:gd name="T67" fmla="*/ 2147483646 h 1651"/>
                    <a:gd name="T68" fmla="*/ 2147483646 w 1509"/>
                    <a:gd name="T69" fmla="*/ 2147483646 h 1651"/>
                    <a:gd name="T70" fmla="*/ 2147483646 w 1509"/>
                    <a:gd name="T71" fmla="*/ 2147483646 h 1651"/>
                    <a:gd name="T72" fmla="*/ 2147483646 w 1509"/>
                    <a:gd name="T73" fmla="*/ 2147483646 h 1651"/>
                    <a:gd name="T74" fmla="*/ 2147483646 w 1509"/>
                    <a:gd name="T75" fmla="*/ 2147483646 h 1651"/>
                    <a:gd name="T76" fmla="*/ 2147483646 w 1509"/>
                    <a:gd name="T77" fmla="*/ 2147483646 h 1651"/>
                    <a:gd name="T78" fmla="*/ 2147483646 w 1509"/>
                    <a:gd name="T79" fmla="*/ 2147483646 h 1651"/>
                    <a:gd name="T80" fmla="*/ 2147483646 w 1509"/>
                    <a:gd name="T81" fmla="*/ 2147483646 h 1651"/>
                    <a:gd name="T82" fmla="*/ 2147483646 w 1509"/>
                    <a:gd name="T83" fmla="*/ 2147483646 h 1651"/>
                    <a:gd name="T84" fmla="*/ 2147483646 w 1509"/>
                    <a:gd name="T85" fmla="*/ 2147483646 h 1651"/>
                    <a:gd name="T86" fmla="*/ 2147483646 w 1509"/>
                    <a:gd name="T87" fmla="*/ 2147483646 h 1651"/>
                    <a:gd name="T88" fmla="*/ 2147483646 w 1509"/>
                    <a:gd name="T89" fmla="*/ 2147483646 h 1651"/>
                    <a:gd name="T90" fmla="*/ 2147483646 w 1509"/>
                    <a:gd name="T91" fmla="*/ 2147483646 h 1651"/>
                    <a:gd name="T92" fmla="*/ 2147483646 w 1509"/>
                    <a:gd name="T93" fmla="*/ 2147483646 h 1651"/>
                    <a:gd name="T94" fmla="*/ 2147483646 w 1509"/>
                    <a:gd name="T95" fmla="*/ 2147483646 h 1651"/>
                    <a:gd name="T96" fmla="*/ 2147483646 w 1509"/>
                    <a:gd name="T97" fmla="*/ 2147483646 h 1651"/>
                    <a:gd name="T98" fmla="*/ 2147483646 w 1509"/>
                    <a:gd name="T99" fmla="*/ 2147483646 h 165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509"/>
                    <a:gd name="T151" fmla="*/ 0 h 1651"/>
                    <a:gd name="T152" fmla="*/ 1509 w 1509"/>
                    <a:gd name="T153" fmla="*/ 1651 h 165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509" h="1651">
                      <a:moveTo>
                        <a:pt x="1475" y="987"/>
                      </a:moveTo>
                      <a:lnTo>
                        <a:pt x="1475" y="987"/>
                      </a:lnTo>
                      <a:cubicBezTo>
                        <a:pt x="1494" y="987"/>
                        <a:pt x="1509" y="972"/>
                        <a:pt x="1509" y="954"/>
                      </a:cubicBezTo>
                      <a:lnTo>
                        <a:pt x="1509" y="847"/>
                      </a:lnTo>
                      <a:cubicBezTo>
                        <a:pt x="1509" y="831"/>
                        <a:pt x="1497" y="817"/>
                        <a:pt x="1481" y="814"/>
                      </a:cubicBezTo>
                      <a:lnTo>
                        <a:pt x="1160" y="756"/>
                      </a:lnTo>
                      <a:lnTo>
                        <a:pt x="1160" y="661"/>
                      </a:lnTo>
                      <a:lnTo>
                        <a:pt x="1177" y="661"/>
                      </a:lnTo>
                      <a:cubicBezTo>
                        <a:pt x="1195" y="661"/>
                        <a:pt x="1210" y="646"/>
                        <a:pt x="1210" y="628"/>
                      </a:cubicBezTo>
                      <a:lnTo>
                        <a:pt x="1210" y="520"/>
                      </a:lnTo>
                      <a:cubicBezTo>
                        <a:pt x="1210" y="501"/>
                        <a:pt x="1195" y="486"/>
                        <a:pt x="1177" y="486"/>
                      </a:cubicBezTo>
                      <a:lnTo>
                        <a:pt x="1153" y="486"/>
                      </a:lnTo>
                      <a:cubicBezTo>
                        <a:pt x="1103" y="295"/>
                        <a:pt x="956" y="218"/>
                        <a:pt x="897" y="195"/>
                      </a:cubicBezTo>
                      <a:lnTo>
                        <a:pt x="897" y="173"/>
                      </a:lnTo>
                      <a:cubicBezTo>
                        <a:pt x="897" y="154"/>
                        <a:pt x="882" y="139"/>
                        <a:pt x="863" y="139"/>
                      </a:cubicBezTo>
                      <a:lnTo>
                        <a:pt x="827" y="139"/>
                      </a:lnTo>
                      <a:lnTo>
                        <a:pt x="786" y="23"/>
                      </a:lnTo>
                      <a:cubicBezTo>
                        <a:pt x="781" y="9"/>
                        <a:pt x="769" y="0"/>
                        <a:pt x="754" y="0"/>
                      </a:cubicBezTo>
                      <a:cubicBezTo>
                        <a:pt x="740" y="0"/>
                        <a:pt x="728" y="9"/>
                        <a:pt x="723" y="23"/>
                      </a:cubicBezTo>
                      <a:lnTo>
                        <a:pt x="682" y="139"/>
                      </a:lnTo>
                      <a:lnTo>
                        <a:pt x="645" y="139"/>
                      </a:lnTo>
                      <a:cubicBezTo>
                        <a:pt x="627" y="139"/>
                        <a:pt x="612" y="154"/>
                        <a:pt x="612" y="173"/>
                      </a:cubicBezTo>
                      <a:lnTo>
                        <a:pt x="612" y="195"/>
                      </a:lnTo>
                      <a:cubicBezTo>
                        <a:pt x="553" y="218"/>
                        <a:pt x="406" y="295"/>
                        <a:pt x="356" y="486"/>
                      </a:cubicBezTo>
                      <a:lnTo>
                        <a:pt x="332" y="486"/>
                      </a:lnTo>
                      <a:cubicBezTo>
                        <a:pt x="314" y="486"/>
                        <a:pt x="299" y="501"/>
                        <a:pt x="299" y="520"/>
                      </a:cubicBezTo>
                      <a:lnTo>
                        <a:pt x="299" y="628"/>
                      </a:lnTo>
                      <a:cubicBezTo>
                        <a:pt x="299" y="646"/>
                        <a:pt x="314" y="661"/>
                        <a:pt x="332" y="661"/>
                      </a:cubicBezTo>
                      <a:lnTo>
                        <a:pt x="349" y="661"/>
                      </a:lnTo>
                      <a:lnTo>
                        <a:pt x="349" y="756"/>
                      </a:lnTo>
                      <a:lnTo>
                        <a:pt x="28" y="814"/>
                      </a:lnTo>
                      <a:cubicBezTo>
                        <a:pt x="12" y="817"/>
                        <a:pt x="0" y="831"/>
                        <a:pt x="0" y="847"/>
                      </a:cubicBezTo>
                      <a:lnTo>
                        <a:pt x="0" y="954"/>
                      </a:lnTo>
                      <a:cubicBezTo>
                        <a:pt x="0" y="972"/>
                        <a:pt x="15" y="987"/>
                        <a:pt x="34" y="987"/>
                      </a:cubicBezTo>
                      <a:lnTo>
                        <a:pt x="84" y="987"/>
                      </a:lnTo>
                      <a:lnTo>
                        <a:pt x="84" y="1437"/>
                      </a:lnTo>
                      <a:lnTo>
                        <a:pt x="34" y="1437"/>
                      </a:lnTo>
                      <a:cubicBezTo>
                        <a:pt x="15" y="1437"/>
                        <a:pt x="0" y="1452"/>
                        <a:pt x="0" y="1471"/>
                      </a:cubicBezTo>
                      <a:lnTo>
                        <a:pt x="0" y="1582"/>
                      </a:lnTo>
                      <a:cubicBezTo>
                        <a:pt x="0" y="1600"/>
                        <a:pt x="15" y="1615"/>
                        <a:pt x="34" y="1615"/>
                      </a:cubicBezTo>
                      <a:lnTo>
                        <a:pt x="965" y="1615"/>
                      </a:lnTo>
                      <a:cubicBezTo>
                        <a:pt x="977" y="1637"/>
                        <a:pt x="999" y="1651"/>
                        <a:pt x="1026" y="1651"/>
                      </a:cubicBezTo>
                      <a:cubicBezTo>
                        <a:pt x="1064" y="1651"/>
                        <a:pt x="1095" y="1620"/>
                        <a:pt x="1095" y="1582"/>
                      </a:cubicBezTo>
                      <a:cubicBezTo>
                        <a:pt x="1095" y="1544"/>
                        <a:pt x="1064" y="1513"/>
                        <a:pt x="1026" y="1513"/>
                      </a:cubicBezTo>
                      <a:cubicBezTo>
                        <a:pt x="999" y="1513"/>
                        <a:pt x="977" y="1527"/>
                        <a:pt x="965" y="1549"/>
                      </a:cubicBezTo>
                      <a:lnTo>
                        <a:pt x="67" y="1549"/>
                      </a:lnTo>
                      <a:lnTo>
                        <a:pt x="67" y="1504"/>
                      </a:lnTo>
                      <a:lnTo>
                        <a:pt x="117" y="1504"/>
                      </a:lnTo>
                      <a:cubicBezTo>
                        <a:pt x="136" y="1504"/>
                        <a:pt x="151" y="1489"/>
                        <a:pt x="151" y="1471"/>
                      </a:cubicBezTo>
                      <a:lnTo>
                        <a:pt x="151" y="954"/>
                      </a:lnTo>
                      <a:cubicBezTo>
                        <a:pt x="151" y="935"/>
                        <a:pt x="136" y="921"/>
                        <a:pt x="117" y="921"/>
                      </a:cubicBezTo>
                      <a:lnTo>
                        <a:pt x="67" y="921"/>
                      </a:lnTo>
                      <a:lnTo>
                        <a:pt x="67" y="875"/>
                      </a:lnTo>
                      <a:lnTo>
                        <a:pt x="388" y="816"/>
                      </a:lnTo>
                      <a:cubicBezTo>
                        <a:pt x="404" y="813"/>
                        <a:pt x="416" y="799"/>
                        <a:pt x="416" y="783"/>
                      </a:cubicBezTo>
                      <a:lnTo>
                        <a:pt x="416" y="628"/>
                      </a:lnTo>
                      <a:cubicBezTo>
                        <a:pt x="416" y="609"/>
                        <a:pt x="401" y="594"/>
                        <a:pt x="382" y="594"/>
                      </a:cubicBezTo>
                      <a:lnTo>
                        <a:pt x="366" y="594"/>
                      </a:lnTo>
                      <a:lnTo>
                        <a:pt x="366" y="553"/>
                      </a:lnTo>
                      <a:lnTo>
                        <a:pt x="382" y="553"/>
                      </a:lnTo>
                      <a:cubicBezTo>
                        <a:pt x="398" y="553"/>
                        <a:pt x="412" y="542"/>
                        <a:pt x="415" y="526"/>
                      </a:cubicBezTo>
                      <a:cubicBezTo>
                        <a:pt x="459" y="309"/>
                        <a:pt x="646" y="253"/>
                        <a:pt x="654" y="251"/>
                      </a:cubicBezTo>
                      <a:cubicBezTo>
                        <a:pt x="669" y="247"/>
                        <a:pt x="679" y="234"/>
                        <a:pt x="679" y="219"/>
                      </a:cubicBezTo>
                      <a:lnTo>
                        <a:pt x="679" y="206"/>
                      </a:lnTo>
                      <a:lnTo>
                        <a:pt x="706" y="206"/>
                      </a:lnTo>
                      <a:cubicBezTo>
                        <a:pt x="720" y="206"/>
                        <a:pt x="733" y="197"/>
                        <a:pt x="737" y="184"/>
                      </a:cubicBezTo>
                      <a:lnTo>
                        <a:pt x="754" y="134"/>
                      </a:lnTo>
                      <a:lnTo>
                        <a:pt x="772" y="184"/>
                      </a:lnTo>
                      <a:cubicBezTo>
                        <a:pt x="776" y="197"/>
                        <a:pt x="789" y="206"/>
                        <a:pt x="803" y="206"/>
                      </a:cubicBezTo>
                      <a:lnTo>
                        <a:pt x="830" y="206"/>
                      </a:lnTo>
                      <a:lnTo>
                        <a:pt x="830" y="219"/>
                      </a:lnTo>
                      <a:cubicBezTo>
                        <a:pt x="830" y="234"/>
                        <a:pt x="840" y="247"/>
                        <a:pt x="855" y="251"/>
                      </a:cubicBezTo>
                      <a:cubicBezTo>
                        <a:pt x="857" y="251"/>
                        <a:pt x="1050" y="307"/>
                        <a:pt x="1094" y="526"/>
                      </a:cubicBezTo>
                      <a:cubicBezTo>
                        <a:pt x="1097" y="542"/>
                        <a:pt x="1111" y="553"/>
                        <a:pt x="1127" y="553"/>
                      </a:cubicBezTo>
                      <a:lnTo>
                        <a:pt x="1143" y="553"/>
                      </a:lnTo>
                      <a:lnTo>
                        <a:pt x="1143" y="594"/>
                      </a:lnTo>
                      <a:lnTo>
                        <a:pt x="1127" y="594"/>
                      </a:lnTo>
                      <a:cubicBezTo>
                        <a:pt x="1108" y="594"/>
                        <a:pt x="1093" y="609"/>
                        <a:pt x="1093" y="628"/>
                      </a:cubicBezTo>
                      <a:lnTo>
                        <a:pt x="1093" y="783"/>
                      </a:lnTo>
                      <a:cubicBezTo>
                        <a:pt x="1093" y="799"/>
                        <a:pt x="1105" y="813"/>
                        <a:pt x="1121" y="816"/>
                      </a:cubicBezTo>
                      <a:lnTo>
                        <a:pt x="1442" y="875"/>
                      </a:lnTo>
                      <a:lnTo>
                        <a:pt x="1442" y="921"/>
                      </a:lnTo>
                      <a:lnTo>
                        <a:pt x="1392" y="921"/>
                      </a:lnTo>
                      <a:cubicBezTo>
                        <a:pt x="1373" y="921"/>
                        <a:pt x="1358" y="935"/>
                        <a:pt x="1358" y="954"/>
                      </a:cubicBezTo>
                      <a:lnTo>
                        <a:pt x="1358" y="1471"/>
                      </a:lnTo>
                      <a:cubicBezTo>
                        <a:pt x="1358" y="1489"/>
                        <a:pt x="1373" y="1504"/>
                        <a:pt x="1392" y="1504"/>
                      </a:cubicBezTo>
                      <a:lnTo>
                        <a:pt x="1442" y="1504"/>
                      </a:lnTo>
                      <a:lnTo>
                        <a:pt x="1442" y="1549"/>
                      </a:lnTo>
                      <a:lnTo>
                        <a:pt x="1299" y="1549"/>
                      </a:lnTo>
                      <a:cubicBezTo>
                        <a:pt x="1287" y="1527"/>
                        <a:pt x="1265" y="1513"/>
                        <a:pt x="1239" y="1513"/>
                      </a:cubicBezTo>
                      <a:cubicBezTo>
                        <a:pt x="1200" y="1513"/>
                        <a:pt x="1169" y="1544"/>
                        <a:pt x="1169" y="1582"/>
                      </a:cubicBezTo>
                      <a:cubicBezTo>
                        <a:pt x="1169" y="1620"/>
                        <a:pt x="1200" y="1651"/>
                        <a:pt x="1239" y="1651"/>
                      </a:cubicBezTo>
                      <a:cubicBezTo>
                        <a:pt x="1265" y="1651"/>
                        <a:pt x="1287" y="1637"/>
                        <a:pt x="1299" y="1615"/>
                      </a:cubicBezTo>
                      <a:lnTo>
                        <a:pt x="1475" y="1615"/>
                      </a:lnTo>
                      <a:cubicBezTo>
                        <a:pt x="1494" y="1615"/>
                        <a:pt x="1509" y="1600"/>
                        <a:pt x="1509" y="1582"/>
                      </a:cubicBezTo>
                      <a:lnTo>
                        <a:pt x="1509" y="1471"/>
                      </a:lnTo>
                      <a:cubicBezTo>
                        <a:pt x="1509" y="1452"/>
                        <a:pt x="1494" y="1437"/>
                        <a:pt x="1475" y="1437"/>
                      </a:cubicBezTo>
                      <a:lnTo>
                        <a:pt x="1425" y="1437"/>
                      </a:lnTo>
                      <a:lnTo>
                        <a:pt x="1425" y="987"/>
                      </a:lnTo>
                      <a:lnTo>
                        <a:pt x="1475" y="9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8" name="Freeform 124"/>
                <p:cNvSpPr>
                  <a:spLocks noEditPoints="1"/>
                </p:cNvSpPr>
                <p:nvPr/>
              </p:nvSpPr>
              <p:spPr bwMode="auto">
                <a:xfrm>
                  <a:off x="5527675" y="2460625"/>
                  <a:ext cx="74613" cy="74613"/>
                </a:xfrm>
                <a:custGeom>
                  <a:avLst/>
                  <a:gdLst>
                    <a:gd name="T0" fmla="*/ 2147483646 w 177"/>
                    <a:gd name="T1" fmla="*/ 2147483646 h 177"/>
                    <a:gd name="T2" fmla="*/ 2147483646 w 177"/>
                    <a:gd name="T3" fmla="*/ 2147483646 h 177"/>
                    <a:gd name="T4" fmla="*/ 2147483646 w 177"/>
                    <a:gd name="T5" fmla="*/ 2147483646 h 177"/>
                    <a:gd name="T6" fmla="*/ 2147483646 w 177"/>
                    <a:gd name="T7" fmla="*/ 2147483646 h 177"/>
                    <a:gd name="T8" fmla="*/ 2147483646 w 177"/>
                    <a:gd name="T9" fmla="*/ 2147483646 h 177"/>
                    <a:gd name="T10" fmla="*/ 2147483646 w 177"/>
                    <a:gd name="T11" fmla="*/ 2147483646 h 177"/>
                    <a:gd name="T12" fmla="*/ 2147483646 w 177"/>
                    <a:gd name="T13" fmla="*/ 2147483646 h 177"/>
                    <a:gd name="T14" fmla="*/ 2147483646 w 177"/>
                    <a:gd name="T15" fmla="*/ 2147483646 h 177"/>
                    <a:gd name="T16" fmla="*/ 2147483646 w 177"/>
                    <a:gd name="T17" fmla="*/ 2147483646 h 177"/>
                    <a:gd name="T18" fmla="*/ 2147483646 w 177"/>
                    <a:gd name="T19" fmla="*/ 2147483646 h 177"/>
                    <a:gd name="T20" fmla="*/ 2147483646 w 177"/>
                    <a:gd name="T21" fmla="*/ 0 h 177"/>
                    <a:gd name="T22" fmla="*/ 2147483646 w 177"/>
                    <a:gd name="T23" fmla="*/ 0 h 177"/>
                    <a:gd name="T24" fmla="*/ 0 w 177"/>
                    <a:gd name="T25" fmla="*/ 2147483646 h 177"/>
                    <a:gd name="T26" fmla="*/ 0 w 177"/>
                    <a:gd name="T27" fmla="*/ 2147483646 h 177"/>
                    <a:gd name="T28" fmla="*/ 2147483646 w 177"/>
                    <a:gd name="T29" fmla="*/ 2147483646 h 177"/>
                    <a:gd name="T30" fmla="*/ 2147483646 w 177"/>
                    <a:gd name="T31" fmla="*/ 2147483646 h 1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7"/>
                    <a:gd name="T49" fmla="*/ 0 h 177"/>
                    <a:gd name="T50" fmla="*/ 177 w 177"/>
                    <a:gd name="T51" fmla="*/ 177 h 1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7" h="177">
                      <a:moveTo>
                        <a:pt x="67" y="67"/>
                      </a:moveTo>
                      <a:lnTo>
                        <a:pt x="67" y="67"/>
                      </a:lnTo>
                      <a:lnTo>
                        <a:pt x="111" y="67"/>
                      </a:lnTo>
                      <a:lnTo>
                        <a:pt x="111" y="110"/>
                      </a:lnTo>
                      <a:lnTo>
                        <a:pt x="67" y="110"/>
                      </a:lnTo>
                      <a:lnTo>
                        <a:pt x="67" y="67"/>
                      </a:lnTo>
                      <a:close/>
                      <a:moveTo>
                        <a:pt x="144" y="177"/>
                      </a:moveTo>
                      <a:lnTo>
                        <a:pt x="144" y="177"/>
                      </a:lnTo>
                      <a:cubicBezTo>
                        <a:pt x="162" y="177"/>
                        <a:pt x="177" y="162"/>
                        <a:pt x="177" y="144"/>
                      </a:cubicBezTo>
                      <a:lnTo>
                        <a:pt x="177" y="34"/>
                      </a:lnTo>
                      <a:cubicBezTo>
                        <a:pt x="177" y="15"/>
                        <a:pt x="162" y="0"/>
                        <a:pt x="144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4"/>
                      </a:cubicBezTo>
                      <a:lnTo>
                        <a:pt x="0" y="144"/>
                      </a:lnTo>
                      <a:cubicBezTo>
                        <a:pt x="0" y="162"/>
                        <a:pt x="15" y="177"/>
                        <a:pt x="34" y="177"/>
                      </a:cubicBezTo>
                      <a:lnTo>
                        <a:pt x="144" y="1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9" name="Freeform 125"/>
                <p:cNvSpPr>
                  <a:spLocks noEditPoints="1"/>
                </p:cNvSpPr>
                <p:nvPr/>
              </p:nvSpPr>
              <p:spPr bwMode="auto">
                <a:xfrm>
                  <a:off x="5613400" y="2460625"/>
                  <a:ext cx="73025" cy="74613"/>
                </a:xfrm>
                <a:custGeom>
                  <a:avLst/>
                  <a:gdLst>
                    <a:gd name="T0" fmla="*/ 2147483646 w 177"/>
                    <a:gd name="T1" fmla="*/ 2147483646 h 177"/>
                    <a:gd name="T2" fmla="*/ 2147483646 w 177"/>
                    <a:gd name="T3" fmla="*/ 2147483646 h 177"/>
                    <a:gd name="T4" fmla="*/ 2147483646 w 177"/>
                    <a:gd name="T5" fmla="*/ 2147483646 h 177"/>
                    <a:gd name="T6" fmla="*/ 2147483646 w 177"/>
                    <a:gd name="T7" fmla="*/ 2147483646 h 177"/>
                    <a:gd name="T8" fmla="*/ 2147483646 w 177"/>
                    <a:gd name="T9" fmla="*/ 2147483646 h 177"/>
                    <a:gd name="T10" fmla="*/ 2147483646 w 177"/>
                    <a:gd name="T11" fmla="*/ 2147483646 h 177"/>
                    <a:gd name="T12" fmla="*/ 2147483646 w 177"/>
                    <a:gd name="T13" fmla="*/ 2147483646 h 177"/>
                    <a:gd name="T14" fmla="*/ 2147483646 w 177"/>
                    <a:gd name="T15" fmla="*/ 2147483646 h 177"/>
                    <a:gd name="T16" fmla="*/ 2147483646 w 177"/>
                    <a:gd name="T17" fmla="*/ 2147483646 h 177"/>
                    <a:gd name="T18" fmla="*/ 2147483646 w 177"/>
                    <a:gd name="T19" fmla="*/ 2147483646 h 177"/>
                    <a:gd name="T20" fmla="*/ 2147483646 w 177"/>
                    <a:gd name="T21" fmla="*/ 0 h 177"/>
                    <a:gd name="T22" fmla="*/ 2147483646 w 177"/>
                    <a:gd name="T23" fmla="*/ 0 h 177"/>
                    <a:gd name="T24" fmla="*/ 0 w 177"/>
                    <a:gd name="T25" fmla="*/ 2147483646 h 177"/>
                    <a:gd name="T26" fmla="*/ 0 w 177"/>
                    <a:gd name="T27" fmla="*/ 2147483646 h 177"/>
                    <a:gd name="T28" fmla="*/ 2147483646 w 177"/>
                    <a:gd name="T29" fmla="*/ 2147483646 h 177"/>
                    <a:gd name="T30" fmla="*/ 2147483646 w 177"/>
                    <a:gd name="T31" fmla="*/ 2147483646 h 1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7"/>
                    <a:gd name="T49" fmla="*/ 0 h 177"/>
                    <a:gd name="T50" fmla="*/ 177 w 177"/>
                    <a:gd name="T51" fmla="*/ 177 h 1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7" h="177">
                      <a:moveTo>
                        <a:pt x="67" y="67"/>
                      </a:moveTo>
                      <a:lnTo>
                        <a:pt x="67" y="67"/>
                      </a:lnTo>
                      <a:lnTo>
                        <a:pt x="110" y="67"/>
                      </a:lnTo>
                      <a:lnTo>
                        <a:pt x="110" y="110"/>
                      </a:lnTo>
                      <a:lnTo>
                        <a:pt x="67" y="110"/>
                      </a:lnTo>
                      <a:lnTo>
                        <a:pt x="67" y="67"/>
                      </a:lnTo>
                      <a:close/>
                      <a:moveTo>
                        <a:pt x="144" y="177"/>
                      </a:moveTo>
                      <a:lnTo>
                        <a:pt x="144" y="177"/>
                      </a:lnTo>
                      <a:cubicBezTo>
                        <a:pt x="162" y="177"/>
                        <a:pt x="177" y="162"/>
                        <a:pt x="177" y="144"/>
                      </a:cubicBezTo>
                      <a:lnTo>
                        <a:pt x="177" y="34"/>
                      </a:lnTo>
                      <a:cubicBezTo>
                        <a:pt x="177" y="15"/>
                        <a:pt x="162" y="0"/>
                        <a:pt x="144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4"/>
                      </a:cubicBezTo>
                      <a:lnTo>
                        <a:pt x="0" y="144"/>
                      </a:lnTo>
                      <a:cubicBezTo>
                        <a:pt x="0" y="162"/>
                        <a:pt x="15" y="177"/>
                        <a:pt x="33" y="177"/>
                      </a:cubicBezTo>
                      <a:lnTo>
                        <a:pt x="144" y="1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0" name="Freeform 126"/>
                <p:cNvSpPr>
                  <a:spLocks noEditPoints="1"/>
                </p:cNvSpPr>
                <p:nvPr/>
              </p:nvSpPr>
              <p:spPr bwMode="auto">
                <a:xfrm>
                  <a:off x="5697538" y="2460625"/>
                  <a:ext cx="73025" cy="74613"/>
                </a:xfrm>
                <a:custGeom>
                  <a:avLst/>
                  <a:gdLst>
                    <a:gd name="T0" fmla="*/ 2147483646 w 177"/>
                    <a:gd name="T1" fmla="*/ 2147483646 h 177"/>
                    <a:gd name="T2" fmla="*/ 2147483646 w 177"/>
                    <a:gd name="T3" fmla="*/ 2147483646 h 177"/>
                    <a:gd name="T4" fmla="*/ 2147483646 w 177"/>
                    <a:gd name="T5" fmla="*/ 2147483646 h 177"/>
                    <a:gd name="T6" fmla="*/ 2147483646 w 177"/>
                    <a:gd name="T7" fmla="*/ 2147483646 h 177"/>
                    <a:gd name="T8" fmla="*/ 2147483646 w 177"/>
                    <a:gd name="T9" fmla="*/ 2147483646 h 177"/>
                    <a:gd name="T10" fmla="*/ 2147483646 w 177"/>
                    <a:gd name="T11" fmla="*/ 2147483646 h 177"/>
                    <a:gd name="T12" fmla="*/ 2147483646 w 177"/>
                    <a:gd name="T13" fmla="*/ 2147483646 h 177"/>
                    <a:gd name="T14" fmla="*/ 2147483646 w 177"/>
                    <a:gd name="T15" fmla="*/ 2147483646 h 177"/>
                    <a:gd name="T16" fmla="*/ 2147483646 w 177"/>
                    <a:gd name="T17" fmla="*/ 2147483646 h 177"/>
                    <a:gd name="T18" fmla="*/ 2147483646 w 177"/>
                    <a:gd name="T19" fmla="*/ 2147483646 h 177"/>
                    <a:gd name="T20" fmla="*/ 2147483646 w 177"/>
                    <a:gd name="T21" fmla="*/ 0 h 177"/>
                    <a:gd name="T22" fmla="*/ 2147483646 w 177"/>
                    <a:gd name="T23" fmla="*/ 0 h 177"/>
                    <a:gd name="T24" fmla="*/ 0 w 177"/>
                    <a:gd name="T25" fmla="*/ 2147483646 h 177"/>
                    <a:gd name="T26" fmla="*/ 0 w 177"/>
                    <a:gd name="T27" fmla="*/ 2147483646 h 177"/>
                    <a:gd name="T28" fmla="*/ 2147483646 w 177"/>
                    <a:gd name="T29" fmla="*/ 2147483646 h 177"/>
                    <a:gd name="T30" fmla="*/ 2147483646 w 177"/>
                    <a:gd name="T31" fmla="*/ 2147483646 h 17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7"/>
                    <a:gd name="T49" fmla="*/ 0 h 177"/>
                    <a:gd name="T50" fmla="*/ 177 w 177"/>
                    <a:gd name="T51" fmla="*/ 177 h 17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7" h="177">
                      <a:moveTo>
                        <a:pt x="66" y="67"/>
                      </a:moveTo>
                      <a:lnTo>
                        <a:pt x="66" y="67"/>
                      </a:lnTo>
                      <a:lnTo>
                        <a:pt x="110" y="67"/>
                      </a:lnTo>
                      <a:lnTo>
                        <a:pt x="110" y="110"/>
                      </a:lnTo>
                      <a:lnTo>
                        <a:pt x="66" y="110"/>
                      </a:lnTo>
                      <a:lnTo>
                        <a:pt x="66" y="67"/>
                      </a:lnTo>
                      <a:close/>
                      <a:moveTo>
                        <a:pt x="143" y="177"/>
                      </a:moveTo>
                      <a:lnTo>
                        <a:pt x="143" y="177"/>
                      </a:lnTo>
                      <a:cubicBezTo>
                        <a:pt x="162" y="177"/>
                        <a:pt x="177" y="162"/>
                        <a:pt x="177" y="144"/>
                      </a:cubicBezTo>
                      <a:lnTo>
                        <a:pt x="177" y="34"/>
                      </a:lnTo>
                      <a:cubicBezTo>
                        <a:pt x="177" y="15"/>
                        <a:pt x="162" y="0"/>
                        <a:pt x="143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4"/>
                      </a:cubicBezTo>
                      <a:lnTo>
                        <a:pt x="0" y="144"/>
                      </a:lnTo>
                      <a:cubicBezTo>
                        <a:pt x="0" y="162"/>
                        <a:pt x="15" y="177"/>
                        <a:pt x="33" y="177"/>
                      </a:cubicBezTo>
                      <a:lnTo>
                        <a:pt x="143" y="1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1" name="Freeform 127"/>
                <p:cNvSpPr>
                  <a:spLocks noEditPoints="1"/>
                </p:cNvSpPr>
                <p:nvPr/>
              </p:nvSpPr>
              <p:spPr bwMode="auto">
                <a:xfrm>
                  <a:off x="5459413" y="2562225"/>
                  <a:ext cx="381000" cy="250825"/>
                </a:xfrm>
                <a:custGeom>
                  <a:avLst/>
                  <a:gdLst>
                    <a:gd name="T0" fmla="*/ 2147483646 w 907"/>
                    <a:gd name="T1" fmla="*/ 2147483646 h 598"/>
                    <a:gd name="T2" fmla="*/ 2147483646 w 907"/>
                    <a:gd name="T3" fmla="*/ 2147483646 h 598"/>
                    <a:gd name="T4" fmla="*/ 2147483646 w 907"/>
                    <a:gd name="T5" fmla="*/ 2147483646 h 598"/>
                    <a:gd name="T6" fmla="*/ 2147483646 w 907"/>
                    <a:gd name="T7" fmla="*/ 2147483646 h 598"/>
                    <a:gd name="T8" fmla="*/ 2147483646 w 907"/>
                    <a:gd name="T9" fmla="*/ 2147483646 h 598"/>
                    <a:gd name="T10" fmla="*/ 2147483646 w 907"/>
                    <a:gd name="T11" fmla="*/ 2147483646 h 598"/>
                    <a:gd name="T12" fmla="*/ 2147483646 w 907"/>
                    <a:gd name="T13" fmla="*/ 2147483646 h 598"/>
                    <a:gd name="T14" fmla="*/ 2147483646 w 907"/>
                    <a:gd name="T15" fmla="*/ 2147483646 h 598"/>
                    <a:gd name="T16" fmla="*/ 2147483646 w 907"/>
                    <a:gd name="T17" fmla="*/ 2147483646 h 598"/>
                    <a:gd name="T18" fmla="*/ 2147483646 w 907"/>
                    <a:gd name="T19" fmla="*/ 2147483646 h 598"/>
                    <a:gd name="T20" fmla="*/ 2147483646 w 907"/>
                    <a:gd name="T21" fmla="*/ 2147483646 h 598"/>
                    <a:gd name="T22" fmla="*/ 2147483646 w 907"/>
                    <a:gd name="T23" fmla="*/ 2147483646 h 598"/>
                    <a:gd name="T24" fmla="*/ 2147483646 w 907"/>
                    <a:gd name="T25" fmla="*/ 2147483646 h 598"/>
                    <a:gd name="T26" fmla="*/ 2147483646 w 907"/>
                    <a:gd name="T27" fmla="*/ 2147483646 h 598"/>
                    <a:gd name="T28" fmla="*/ 2147483646 w 907"/>
                    <a:gd name="T29" fmla="*/ 2147483646 h 598"/>
                    <a:gd name="T30" fmla="*/ 2147483646 w 907"/>
                    <a:gd name="T31" fmla="*/ 2147483646 h 598"/>
                    <a:gd name="T32" fmla="*/ 2147483646 w 907"/>
                    <a:gd name="T33" fmla="*/ 2147483646 h 598"/>
                    <a:gd name="T34" fmla="*/ 2147483646 w 907"/>
                    <a:gd name="T35" fmla="*/ 2147483646 h 598"/>
                    <a:gd name="T36" fmla="*/ 2147483646 w 907"/>
                    <a:gd name="T37" fmla="*/ 2147483646 h 598"/>
                    <a:gd name="T38" fmla="*/ 2147483646 w 907"/>
                    <a:gd name="T39" fmla="*/ 2147483646 h 598"/>
                    <a:gd name="T40" fmla="*/ 2147483646 w 907"/>
                    <a:gd name="T41" fmla="*/ 2147483646 h 598"/>
                    <a:gd name="T42" fmla="*/ 2147483646 w 907"/>
                    <a:gd name="T43" fmla="*/ 2147483646 h 598"/>
                    <a:gd name="T44" fmla="*/ 2147483646 w 907"/>
                    <a:gd name="T45" fmla="*/ 2147483646 h 598"/>
                    <a:gd name="T46" fmla="*/ 2147483646 w 907"/>
                    <a:gd name="T47" fmla="*/ 2147483646 h 598"/>
                    <a:gd name="T48" fmla="*/ 2147483646 w 907"/>
                    <a:gd name="T49" fmla="*/ 2147483646 h 598"/>
                    <a:gd name="T50" fmla="*/ 2147483646 w 907"/>
                    <a:gd name="T51" fmla="*/ 2147483646 h 598"/>
                    <a:gd name="T52" fmla="*/ 2147483646 w 907"/>
                    <a:gd name="T53" fmla="*/ 2147483646 h 598"/>
                    <a:gd name="T54" fmla="*/ 2147483646 w 907"/>
                    <a:gd name="T55" fmla="*/ 2147483646 h 598"/>
                    <a:gd name="T56" fmla="*/ 2147483646 w 907"/>
                    <a:gd name="T57" fmla="*/ 2147483646 h 598"/>
                    <a:gd name="T58" fmla="*/ 2147483646 w 907"/>
                    <a:gd name="T59" fmla="*/ 2147483646 h 598"/>
                    <a:gd name="T60" fmla="*/ 2147483646 w 907"/>
                    <a:gd name="T61" fmla="*/ 2147483646 h 598"/>
                    <a:gd name="T62" fmla="*/ 2147483646 w 907"/>
                    <a:gd name="T63" fmla="*/ 2147483646 h 598"/>
                    <a:gd name="T64" fmla="*/ 2147483646 w 907"/>
                    <a:gd name="T65" fmla="*/ 2147483646 h 598"/>
                    <a:gd name="T66" fmla="*/ 2147483646 w 907"/>
                    <a:gd name="T67" fmla="*/ 2147483646 h 598"/>
                    <a:gd name="T68" fmla="*/ 0 w 907"/>
                    <a:gd name="T69" fmla="*/ 2147483646 h 598"/>
                    <a:gd name="T70" fmla="*/ 0 w 907"/>
                    <a:gd name="T71" fmla="*/ 2147483646 h 598"/>
                    <a:gd name="T72" fmla="*/ 2147483646 w 907"/>
                    <a:gd name="T73" fmla="*/ 2147483646 h 598"/>
                    <a:gd name="T74" fmla="*/ 2147483646 w 907"/>
                    <a:gd name="T75" fmla="*/ 2147483646 h 598"/>
                    <a:gd name="T76" fmla="*/ 2147483646 w 907"/>
                    <a:gd name="T77" fmla="*/ 2147483646 h 598"/>
                    <a:gd name="T78" fmla="*/ 2147483646 w 907"/>
                    <a:gd name="T79" fmla="*/ 2147483646 h 598"/>
                    <a:gd name="T80" fmla="*/ 2147483646 w 907"/>
                    <a:gd name="T81" fmla="*/ 2147483646 h 598"/>
                    <a:gd name="T82" fmla="*/ 2147483646 w 907"/>
                    <a:gd name="T83" fmla="*/ 2147483646 h 598"/>
                    <a:gd name="T84" fmla="*/ 2147483646 w 907"/>
                    <a:gd name="T85" fmla="*/ 2147483646 h 598"/>
                    <a:gd name="T86" fmla="*/ 2147483646 w 907"/>
                    <a:gd name="T87" fmla="*/ 2147483646 h 598"/>
                    <a:gd name="T88" fmla="*/ 2147483646 w 907"/>
                    <a:gd name="T89" fmla="*/ 2147483646 h 598"/>
                    <a:gd name="T90" fmla="*/ 2147483646 w 907"/>
                    <a:gd name="T91" fmla="*/ 2147483646 h 598"/>
                    <a:gd name="T92" fmla="*/ 2147483646 w 907"/>
                    <a:gd name="T93" fmla="*/ 2147483646 h 598"/>
                    <a:gd name="T94" fmla="*/ 2147483646 w 907"/>
                    <a:gd name="T95" fmla="*/ 2147483646 h 598"/>
                    <a:gd name="T96" fmla="*/ 2147483646 w 907"/>
                    <a:gd name="T97" fmla="*/ 2147483646 h 598"/>
                    <a:gd name="T98" fmla="*/ 2147483646 w 907"/>
                    <a:gd name="T99" fmla="*/ 2147483646 h 598"/>
                    <a:gd name="T100" fmla="*/ 2147483646 w 907"/>
                    <a:gd name="T101" fmla="*/ 2147483646 h 598"/>
                    <a:gd name="T102" fmla="*/ 2147483646 w 907"/>
                    <a:gd name="T103" fmla="*/ 2147483646 h 598"/>
                    <a:gd name="T104" fmla="*/ 2147483646 w 907"/>
                    <a:gd name="T105" fmla="*/ 2147483646 h 598"/>
                    <a:gd name="T106" fmla="*/ 2147483646 w 907"/>
                    <a:gd name="T107" fmla="*/ 2147483646 h 598"/>
                    <a:gd name="T108" fmla="*/ 2147483646 w 907"/>
                    <a:gd name="T109" fmla="*/ 2147483646 h 59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907"/>
                    <a:gd name="T166" fmla="*/ 0 h 598"/>
                    <a:gd name="T167" fmla="*/ 907 w 907"/>
                    <a:gd name="T168" fmla="*/ 598 h 59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907" h="598">
                      <a:moveTo>
                        <a:pt x="639" y="202"/>
                      </a:moveTo>
                      <a:lnTo>
                        <a:pt x="639" y="202"/>
                      </a:lnTo>
                      <a:cubicBezTo>
                        <a:pt x="620" y="202"/>
                        <a:pt x="605" y="217"/>
                        <a:pt x="605" y="235"/>
                      </a:cubicBezTo>
                      <a:lnTo>
                        <a:pt x="605" y="531"/>
                      </a:lnTo>
                      <a:lnTo>
                        <a:pt x="541" y="531"/>
                      </a:lnTo>
                      <a:lnTo>
                        <a:pt x="541" y="235"/>
                      </a:lnTo>
                      <a:cubicBezTo>
                        <a:pt x="541" y="217"/>
                        <a:pt x="526" y="202"/>
                        <a:pt x="507" y="202"/>
                      </a:cubicBezTo>
                      <a:lnTo>
                        <a:pt x="399" y="202"/>
                      </a:lnTo>
                      <a:cubicBezTo>
                        <a:pt x="381" y="202"/>
                        <a:pt x="366" y="217"/>
                        <a:pt x="366" y="235"/>
                      </a:cubicBezTo>
                      <a:lnTo>
                        <a:pt x="366" y="531"/>
                      </a:lnTo>
                      <a:lnTo>
                        <a:pt x="301" y="531"/>
                      </a:lnTo>
                      <a:lnTo>
                        <a:pt x="301" y="235"/>
                      </a:lnTo>
                      <a:cubicBezTo>
                        <a:pt x="301" y="217"/>
                        <a:pt x="287" y="202"/>
                        <a:pt x="268" y="202"/>
                      </a:cubicBezTo>
                      <a:lnTo>
                        <a:pt x="160" y="202"/>
                      </a:lnTo>
                      <a:cubicBezTo>
                        <a:pt x="142" y="202"/>
                        <a:pt x="127" y="217"/>
                        <a:pt x="127" y="235"/>
                      </a:cubicBezTo>
                      <a:lnTo>
                        <a:pt x="127" y="531"/>
                      </a:lnTo>
                      <a:lnTo>
                        <a:pt x="66" y="531"/>
                      </a:lnTo>
                      <a:lnTo>
                        <a:pt x="66" y="136"/>
                      </a:lnTo>
                      <a:lnTo>
                        <a:pt x="453" y="67"/>
                      </a:lnTo>
                      <a:lnTo>
                        <a:pt x="841" y="136"/>
                      </a:lnTo>
                      <a:lnTo>
                        <a:pt x="841" y="531"/>
                      </a:lnTo>
                      <a:lnTo>
                        <a:pt x="780" y="531"/>
                      </a:lnTo>
                      <a:lnTo>
                        <a:pt x="780" y="235"/>
                      </a:lnTo>
                      <a:cubicBezTo>
                        <a:pt x="780" y="217"/>
                        <a:pt x="765" y="202"/>
                        <a:pt x="747" y="202"/>
                      </a:cubicBezTo>
                      <a:lnTo>
                        <a:pt x="639" y="202"/>
                      </a:lnTo>
                      <a:close/>
                      <a:moveTo>
                        <a:pt x="747" y="598"/>
                      </a:moveTo>
                      <a:lnTo>
                        <a:pt x="747" y="598"/>
                      </a:lnTo>
                      <a:lnTo>
                        <a:pt x="874" y="598"/>
                      </a:lnTo>
                      <a:cubicBezTo>
                        <a:pt x="892" y="598"/>
                        <a:pt x="907" y="583"/>
                        <a:pt x="907" y="564"/>
                      </a:cubicBezTo>
                      <a:lnTo>
                        <a:pt x="907" y="108"/>
                      </a:lnTo>
                      <a:cubicBezTo>
                        <a:pt x="907" y="92"/>
                        <a:pt x="896" y="78"/>
                        <a:pt x="880" y="76"/>
                      </a:cubicBezTo>
                      <a:lnTo>
                        <a:pt x="459" y="1"/>
                      </a:lnTo>
                      <a:cubicBezTo>
                        <a:pt x="455" y="0"/>
                        <a:pt x="451" y="0"/>
                        <a:pt x="448" y="1"/>
                      </a:cubicBezTo>
                      <a:lnTo>
                        <a:pt x="27" y="76"/>
                      </a:lnTo>
                      <a:cubicBezTo>
                        <a:pt x="11" y="78"/>
                        <a:pt x="0" y="92"/>
                        <a:pt x="0" y="108"/>
                      </a:cubicBezTo>
                      <a:lnTo>
                        <a:pt x="0" y="564"/>
                      </a:lnTo>
                      <a:cubicBezTo>
                        <a:pt x="0" y="583"/>
                        <a:pt x="15" y="598"/>
                        <a:pt x="33" y="598"/>
                      </a:cubicBezTo>
                      <a:lnTo>
                        <a:pt x="160" y="598"/>
                      </a:lnTo>
                      <a:cubicBezTo>
                        <a:pt x="178" y="598"/>
                        <a:pt x="193" y="583"/>
                        <a:pt x="193" y="564"/>
                      </a:cubicBezTo>
                      <a:lnTo>
                        <a:pt x="193" y="269"/>
                      </a:lnTo>
                      <a:lnTo>
                        <a:pt x="235" y="269"/>
                      </a:lnTo>
                      <a:lnTo>
                        <a:pt x="235" y="564"/>
                      </a:lnTo>
                      <a:cubicBezTo>
                        <a:pt x="235" y="583"/>
                        <a:pt x="250" y="598"/>
                        <a:pt x="268" y="598"/>
                      </a:cubicBezTo>
                      <a:lnTo>
                        <a:pt x="399" y="598"/>
                      </a:lnTo>
                      <a:cubicBezTo>
                        <a:pt x="418" y="598"/>
                        <a:pt x="433" y="583"/>
                        <a:pt x="433" y="564"/>
                      </a:cubicBezTo>
                      <a:lnTo>
                        <a:pt x="433" y="269"/>
                      </a:lnTo>
                      <a:lnTo>
                        <a:pt x="474" y="269"/>
                      </a:lnTo>
                      <a:lnTo>
                        <a:pt x="474" y="564"/>
                      </a:lnTo>
                      <a:cubicBezTo>
                        <a:pt x="474" y="583"/>
                        <a:pt x="489" y="598"/>
                        <a:pt x="507" y="598"/>
                      </a:cubicBezTo>
                      <a:lnTo>
                        <a:pt x="639" y="598"/>
                      </a:lnTo>
                      <a:cubicBezTo>
                        <a:pt x="657" y="598"/>
                        <a:pt x="672" y="583"/>
                        <a:pt x="672" y="564"/>
                      </a:cubicBezTo>
                      <a:lnTo>
                        <a:pt x="672" y="269"/>
                      </a:lnTo>
                      <a:lnTo>
                        <a:pt x="713" y="269"/>
                      </a:lnTo>
                      <a:lnTo>
                        <a:pt x="713" y="564"/>
                      </a:lnTo>
                      <a:cubicBezTo>
                        <a:pt x="713" y="583"/>
                        <a:pt x="728" y="598"/>
                        <a:pt x="747" y="5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0" name="文本框 175"/>
              <p:cNvSpPr txBox="1"/>
              <p:nvPr/>
            </p:nvSpPr>
            <p:spPr>
              <a:xfrm>
                <a:off x="2320709" y="2246131"/>
                <a:ext cx="584237" cy="277740"/>
              </a:xfrm>
              <a:prstGeom prst="rect">
                <a:avLst/>
              </a:prstGeom>
              <a:ln w="25400">
                <a:miter lim="400000"/>
              </a:ln>
              <a:effectLst>
                <a:outerShdw blurRad="635000" rotWithShape="0">
                  <a:srgbClr val="FFFFFF"/>
                </a:outerShdw>
              </a:effectLst>
            </p:spPr>
            <p:txBody>
              <a:bodyPr wrap="square" lIns="25812" tIns="25812" rIns="25812" bIns="25812">
                <a:spAutoFit/>
              </a:bodyPr>
              <a:lstStyle>
                <a:defPPr>
                  <a:defRPr lang="en-US"/>
                </a:defPPr>
                <a:lvl1pPr algn="ctr" defTabSz="114935" hangingPunct="0">
                  <a:defRPr sz="1200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ZLanTingHeiS-R-GB"/>
                  </a:defRPr>
                </a:lvl1pPr>
              </a:lstStyle>
              <a:p>
                <a:r>
                  <a:rPr dirty="0" err="1">
                    <a:solidFill>
                      <a:schemeClr val="tx1"/>
                    </a:solidFill>
                  </a:rPr>
                  <a:t>医疗</a:t>
                </a:r>
                <a:endParaRPr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1" name="组合 396"/>
              <p:cNvGrpSpPr>
                <a:grpSpLocks noChangeAspect="1"/>
              </p:cNvGrpSpPr>
              <p:nvPr/>
            </p:nvGrpSpPr>
            <p:grpSpPr bwMode="auto">
              <a:xfrm>
                <a:off x="1991671" y="2134552"/>
                <a:ext cx="321382" cy="309654"/>
                <a:chOff x="7866063" y="2247900"/>
                <a:chExt cx="536575" cy="492126"/>
              </a:xfrm>
              <a:solidFill>
                <a:schemeClr val="tx1"/>
              </a:solidFill>
            </p:grpSpPr>
            <p:sp>
              <p:nvSpPr>
                <p:cNvPr id="180" name="Oval 12"/>
                <p:cNvSpPr>
                  <a:spLocks noChangeArrowheads="1"/>
                </p:cNvSpPr>
                <p:nvPr/>
              </p:nvSpPr>
              <p:spPr bwMode="auto">
                <a:xfrm>
                  <a:off x="8197851" y="2684463"/>
                  <a:ext cx="52388" cy="555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1" name="Oval 13"/>
                <p:cNvSpPr>
                  <a:spLocks noChangeArrowheads="1"/>
                </p:cNvSpPr>
                <p:nvPr/>
              </p:nvSpPr>
              <p:spPr bwMode="auto">
                <a:xfrm>
                  <a:off x="8278813" y="2684463"/>
                  <a:ext cx="55563" cy="555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2" name="Freeform 157"/>
                <p:cNvSpPr/>
                <p:nvPr/>
              </p:nvSpPr>
              <p:spPr bwMode="auto">
                <a:xfrm>
                  <a:off x="8085138" y="2517775"/>
                  <a:ext cx="98425" cy="25400"/>
                </a:xfrm>
                <a:custGeom>
                  <a:avLst/>
                  <a:gdLst>
                    <a:gd name="T0" fmla="*/ 2147483646 w 73"/>
                    <a:gd name="T1" fmla="*/ 2147483646 h 18"/>
                    <a:gd name="T2" fmla="*/ 2147483646 w 73"/>
                    <a:gd name="T3" fmla="*/ 2147483646 h 18"/>
                    <a:gd name="T4" fmla="*/ 0 w 73"/>
                    <a:gd name="T5" fmla="*/ 2147483646 h 18"/>
                    <a:gd name="T6" fmla="*/ 2147483646 w 73"/>
                    <a:gd name="T7" fmla="*/ 0 h 18"/>
                    <a:gd name="T8" fmla="*/ 2147483646 w 73"/>
                    <a:gd name="T9" fmla="*/ 0 h 18"/>
                    <a:gd name="T10" fmla="*/ 2147483646 w 73"/>
                    <a:gd name="T11" fmla="*/ 2147483646 h 18"/>
                    <a:gd name="T12" fmla="*/ 2147483646 w 73"/>
                    <a:gd name="T13" fmla="*/ 2147483646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3"/>
                    <a:gd name="T22" fmla="*/ 0 h 18"/>
                    <a:gd name="T23" fmla="*/ 73 w 73"/>
                    <a:gd name="T24" fmla="*/ 18 h 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3" h="18">
                      <a:moveTo>
                        <a:pt x="64" y="18"/>
                      </a:move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9" y="0"/>
                        <a:pt x="73" y="4"/>
                        <a:pt x="73" y="9"/>
                      </a:cubicBezTo>
                      <a:cubicBezTo>
                        <a:pt x="73" y="14"/>
                        <a:pt x="69" y="18"/>
                        <a:pt x="6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3" name="Freeform 158"/>
                <p:cNvSpPr/>
                <p:nvPr/>
              </p:nvSpPr>
              <p:spPr bwMode="auto">
                <a:xfrm>
                  <a:off x="8123238" y="2481263"/>
                  <a:ext cx="23813" cy="96838"/>
                </a:xfrm>
                <a:custGeom>
                  <a:avLst/>
                  <a:gdLst>
                    <a:gd name="T0" fmla="*/ 2147483646 w 18"/>
                    <a:gd name="T1" fmla="*/ 2147483646 h 72"/>
                    <a:gd name="T2" fmla="*/ 0 w 18"/>
                    <a:gd name="T3" fmla="*/ 2147483646 h 72"/>
                    <a:gd name="T4" fmla="*/ 0 w 18"/>
                    <a:gd name="T5" fmla="*/ 2147483646 h 72"/>
                    <a:gd name="T6" fmla="*/ 2147483646 w 18"/>
                    <a:gd name="T7" fmla="*/ 0 h 72"/>
                    <a:gd name="T8" fmla="*/ 2147483646 w 18"/>
                    <a:gd name="T9" fmla="*/ 2147483646 h 72"/>
                    <a:gd name="T10" fmla="*/ 2147483646 w 18"/>
                    <a:gd name="T11" fmla="*/ 2147483646 h 72"/>
                    <a:gd name="T12" fmla="*/ 2147483646 w 18"/>
                    <a:gd name="T13" fmla="*/ 2147483646 h 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72"/>
                    <a:gd name="T23" fmla="*/ 18 w 18"/>
                    <a:gd name="T24" fmla="*/ 72 h 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72">
                      <a:moveTo>
                        <a:pt x="9" y="72"/>
                      </a:moveTo>
                      <a:cubicBezTo>
                        <a:pt x="4" y="72"/>
                        <a:pt x="0" y="68"/>
                        <a:pt x="0" y="6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4" y="0"/>
                        <a:pt x="18" y="4"/>
                        <a:pt x="18" y="9"/>
                      </a:cubicBezTo>
                      <a:cubicBezTo>
                        <a:pt x="18" y="63"/>
                        <a:pt x="18" y="63"/>
                        <a:pt x="18" y="63"/>
                      </a:cubicBezTo>
                      <a:cubicBezTo>
                        <a:pt x="18" y="68"/>
                        <a:pt x="14" y="72"/>
                        <a:pt x="9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4" name="Freeform 237"/>
                <p:cNvSpPr>
                  <a:spLocks noEditPoints="1"/>
                </p:cNvSpPr>
                <p:nvPr/>
              </p:nvSpPr>
              <p:spPr bwMode="auto">
                <a:xfrm>
                  <a:off x="8007350" y="2403475"/>
                  <a:ext cx="254000" cy="252412"/>
                </a:xfrm>
                <a:custGeom>
                  <a:avLst/>
                  <a:gdLst>
                    <a:gd name="T0" fmla="*/ 2147483646 w 189"/>
                    <a:gd name="T1" fmla="*/ 2147483646 h 189"/>
                    <a:gd name="T2" fmla="*/ 0 w 189"/>
                    <a:gd name="T3" fmla="*/ 2147483646 h 189"/>
                    <a:gd name="T4" fmla="*/ 2147483646 w 189"/>
                    <a:gd name="T5" fmla="*/ 0 h 189"/>
                    <a:gd name="T6" fmla="*/ 2147483646 w 189"/>
                    <a:gd name="T7" fmla="*/ 2147483646 h 189"/>
                    <a:gd name="T8" fmla="*/ 2147483646 w 189"/>
                    <a:gd name="T9" fmla="*/ 2147483646 h 189"/>
                    <a:gd name="T10" fmla="*/ 2147483646 w 189"/>
                    <a:gd name="T11" fmla="*/ 2147483646 h 189"/>
                    <a:gd name="T12" fmla="*/ 2147483646 w 189"/>
                    <a:gd name="T13" fmla="*/ 2147483646 h 189"/>
                    <a:gd name="T14" fmla="*/ 2147483646 w 189"/>
                    <a:gd name="T15" fmla="*/ 2147483646 h 189"/>
                    <a:gd name="T16" fmla="*/ 2147483646 w 189"/>
                    <a:gd name="T17" fmla="*/ 2147483646 h 189"/>
                    <a:gd name="T18" fmla="*/ 2147483646 w 189"/>
                    <a:gd name="T19" fmla="*/ 2147483646 h 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9"/>
                    <a:gd name="T31" fmla="*/ 0 h 189"/>
                    <a:gd name="T32" fmla="*/ 189 w 189"/>
                    <a:gd name="T33" fmla="*/ 189 h 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9" h="189">
                      <a:moveTo>
                        <a:pt x="95" y="189"/>
                      </a:moveTo>
                      <a:cubicBezTo>
                        <a:pt x="42" y="189"/>
                        <a:pt x="0" y="147"/>
                        <a:pt x="0" y="95"/>
                      </a:cubicBezTo>
                      <a:cubicBezTo>
                        <a:pt x="0" y="43"/>
                        <a:pt x="42" y="0"/>
                        <a:pt x="95" y="0"/>
                      </a:cubicBezTo>
                      <a:cubicBezTo>
                        <a:pt x="147" y="0"/>
                        <a:pt x="189" y="43"/>
                        <a:pt x="189" y="95"/>
                      </a:cubicBezTo>
                      <a:cubicBezTo>
                        <a:pt x="189" y="147"/>
                        <a:pt x="147" y="189"/>
                        <a:pt x="95" y="189"/>
                      </a:cubicBezTo>
                      <a:close/>
                      <a:moveTo>
                        <a:pt x="95" y="18"/>
                      </a:moveTo>
                      <a:cubicBezTo>
                        <a:pt x="52" y="18"/>
                        <a:pt x="18" y="52"/>
                        <a:pt x="18" y="95"/>
                      </a:cubicBezTo>
                      <a:cubicBezTo>
                        <a:pt x="18" y="137"/>
                        <a:pt x="52" y="171"/>
                        <a:pt x="95" y="171"/>
                      </a:cubicBezTo>
                      <a:cubicBezTo>
                        <a:pt x="137" y="171"/>
                        <a:pt x="171" y="137"/>
                        <a:pt x="171" y="95"/>
                      </a:cubicBezTo>
                      <a:cubicBezTo>
                        <a:pt x="171" y="52"/>
                        <a:pt x="137" y="18"/>
                        <a:pt x="95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5" name="Freeform 238"/>
                <p:cNvSpPr/>
                <p:nvPr/>
              </p:nvSpPr>
              <p:spPr bwMode="auto">
                <a:xfrm>
                  <a:off x="7866063" y="2335213"/>
                  <a:ext cx="536575" cy="390525"/>
                </a:xfrm>
                <a:custGeom>
                  <a:avLst/>
                  <a:gdLst>
                    <a:gd name="T0" fmla="*/ 2147483646 w 399"/>
                    <a:gd name="T1" fmla="*/ 2147483646 h 290"/>
                    <a:gd name="T2" fmla="*/ 2147483646 w 399"/>
                    <a:gd name="T3" fmla="*/ 2147483646 h 290"/>
                    <a:gd name="T4" fmla="*/ 2147483646 w 399"/>
                    <a:gd name="T5" fmla="*/ 2147483646 h 290"/>
                    <a:gd name="T6" fmla="*/ 2147483646 w 399"/>
                    <a:gd name="T7" fmla="*/ 2147483646 h 290"/>
                    <a:gd name="T8" fmla="*/ 2147483646 w 399"/>
                    <a:gd name="T9" fmla="*/ 2147483646 h 290"/>
                    <a:gd name="T10" fmla="*/ 2147483646 w 399"/>
                    <a:gd name="T11" fmla="*/ 2147483646 h 290"/>
                    <a:gd name="T12" fmla="*/ 2147483646 w 399"/>
                    <a:gd name="T13" fmla="*/ 2147483646 h 290"/>
                    <a:gd name="T14" fmla="*/ 2147483646 w 399"/>
                    <a:gd name="T15" fmla="*/ 2147483646 h 290"/>
                    <a:gd name="T16" fmla="*/ 2147483646 w 399"/>
                    <a:gd name="T17" fmla="*/ 2147483646 h 290"/>
                    <a:gd name="T18" fmla="*/ 2147483646 w 399"/>
                    <a:gd name="T19" fmla="*/ 2147483646 h 290"/>
                    <a:gd name="T20" fmla="*/ 2147483646 w 399"/>
                    <a:gd name="T21" fmla="*/ 2147483646 h 290"/>
                    <a:gd name="T22" fmla="*/ 2147483646 w 399"/>
                    <a:gd name="T23" fmla="*/ 2147483646 h 290"/>
                    <a:gd name="T24" fmla="*/ 2147483646 w 399"/>
                    <a:gd name="T25" fmla="*/ 2147483646 h 290"/>
                    <a:gd name="T26" fmla="*/ 2147483646 w 399"/>
                    <a:gd name="T27" fmla="*/ 2147483646 h 290"/>
                    <a:gd name="T28" fmla="*/ 2147483646 w 399"/>
                    <a:gd name="T29" fmla="*/ 2147483646 h 290"/>
                    <a:gd name="T30" fmla="*/ 2147483646 w 399"/>
                    <a:gd name="T31" fmla="*/ 2147483646 h 290"/>
                    <a:gd name="T32" fmla="*/ 0 w 399"/>
                    <a:gd name="T33" fmla="*/ 2147483646 h 290"/>
                    <a:gd name="T34" fmla="*/ 0 w 399"/>
                    <a:gd name="T35" fmla="*/ 2147483646 h 290"/>
                    <a:gd name="T36" fmla="*/ 2147483646 w 399"/>
                    <a:gd name="T37" fmla="*/ 0 h 290"/>
                    <a:gd name="T38" fmla="*/ 2147483646 w 399"/>
                    <a:gd name="T39" fmla="*/ 0 h 290"/>
                    <a:gd name="T40" fmla="*/ 2147483646 w 399"/>
                    <a:gd name="T41" fmla="*/ 2147483646 h 290"/>
                    <a:gd name="T42" fmla="*/ 2147483646 w 399"/>
                    <a:gd name="T43" fmla="*/ 2147483646 h 290"/>
                    <a:gd name="T44" fmla="*/ 2147483646 w 399"/>
                    <a:gd name="T45" fmla="*/ 2147483646 h 29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99"/>
                    <a:gd name="T70" fmla="*/ 0 h 290"/>
                    <a:gd name="T71" fmla="*/ 399 w 399"/>
                    <a:gd name="T72" fmla="*/ 290 h 290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99" h="290">
                      <a:moveTo>
                        <a:pt x="367" y="290"/>
                      </a:moveTo>
                      <a:cubicBezTo>
                        <a:pt x="329" y="290"/>
                        <a:pt x="329" y="290"/>
                        <a:pt x="329" y="290"/>
                      </a:cubicBezTo>
                      <a:cubicBezTo>
                        <a:pt x="324" y="290"/>
                        <a:pt x="320" y="286"/>
                        <a:pt x="320" y="281"/>
                      </a:cubicBezTo>
                      <a:cubicBezTo>
                        <a:pt x="320" y="276"/>
                        <a:pt x="324" y="272"/>
                        <a:pt x="329" y="272"/>
                      </a:cubicBezTo>
                      <a:cubicBezTo>
                        <a:pt x="367" y="272"/>
                        <a:pt x="367" y="272"/>
                        <a:pt x="367" y="272"/>
                      </a:cubicBezTo>
                      <a:cubicBezTo>
                        <a:pt x="375" y="272"/>
                        <a:pt x="381" y="266"/>
                        <a:pt x="381" y="258"/>
                      </a:cubicBezTo>
                      <a:cubicBezTo>
                        <a:pt x="381" y="31"/>
                        <a:pt x="381" y="31"/>
                        <a:pt x="381" y="31"/>
                      </a:cubicBezTo>
                      <a:cubicBezTo>
                        <a:pt x="381" y="24"/>
                        <a:pt x="375" y="18"/>
                        <a:pt x="367" y="18"/>
                      </a:cubicBezTo>
                      <a:cubicBezTo>
                        <a:pt x="32" y="18"/>
                        <a:pt x="32" y="18"/>
                        <a:pt x="32" y="18"/>
                      </a:cubicBezTo>
                      <a:cubicBezTo>
                        <a:pt x="24" y="18"/>
                        <a:pt x="18" y="24"/>
                        <a:pt x="18" y="31"/>
                      </a:cubicBezTo>
                      <a:cubicBezTo>
                        <a:pt x="18" y="258"/>
                        <a:pt x="18" y="258"/>
                        <a:pt x="18" y="258"/>
                      </a:cubicBezTo>
                      <a:cubicBezTo>
                        <a:pt x="18" y="266"/>
                        <a:pt x="24" y="272"/>
                        <a:pt x="32" y="272"/>
                      </a:cubicBezTo>
                      <a:cubicBezTo>
                        <a:pt x="269" y="272"/>
                        <a:pt x="269" y="272"/>
                        <a:pt x="269" y="272"/>
                      </a:cubicBezTo>
                      <a:cubicBezTo>
                        <a:pt x="274" y="272"/>
                        <a:pt x="278" y="276"/>
                        <a:pt x="278" y="281"/>
                      </a:cubicBezTo>
                      <a:cubicBezTo>
                        <a:pt x="278" y="286"/>
                        <a:pt x="274" y="290"/>
                        <a:pt x="269" y="290"/>
                      </a:cubicBezTo>
                      <a:cubicBezTo>
                        <a:pt x="32" y="290"/>
                        <a:pt x="32" y="290"/>
                        <a:pt x="32" y="290"/>
                      </a:cubicBezTo>
                      <a:cubicBezTo>
                        <a:pt x="14" y="290"/>
                        <a:pt x="0" y="275"/>
                        <a:pt x="0" y="258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367" y="0"/>
                        <a:pt x="367" y="0"/>
                        <a:pt x="367" y="0"/>
                      </a:cubicBezTo>
                      <a:cubicBezTo>
                        <a:pt x="385" y="0"/>
                        <a:pt x="399" y="14"/>
                        <a:pt x="399" y="31"/>
                      </a:cubicBezTo>
                      <a:cubicBezTo>
                        <a:pt x="399" y="258"/>
                        <a:pt x="399" y="258"/>
                        <a:pt x="399" y="258"/>
                      </a:cubicBezTo>
                      <a:cubicBezTo>
                        <a:pt x="399" y="275"/>
                        <a:pt x="385" y="290"/>
                        <a:pt x="367" y="2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6" name="Freeform 239"/>
                <p:cNvSpPr/>
                <p:nvPr/>
              </p:nvSpPr>
              <p:spPr bwMode="auto">
                <a:xfrm>
                  <a:off x="8031163" y="2247900"/>
                  <a:ext cx="209550" cy="112712"/>
                </a:xfrm>
                <a:custGeom>
                  <a:avLst/>
                  <a:gdLst>
                    <a:gd name="T0" fmla="*/ 2147483646 w 156"/>
                    <a:gd name="T1" fmla="*/ 2147483646 h 83"/>
                    <a:gd name="T2" fmla="*/ 2147483646 w 156"/>
                    <a:gd name="T3" fmla="*/ 2147483646 h 83"/>
                    <a:gd name="T4" fmla="*/ 2147483646 w 156"/>
                    <a:gd name="T5" fmla="*/ 2147483646 h 83"/>
                    <a:gd name="T6" fmla="*/ 2147483646 w 156"/>
                    <a:gd name="T7" fmla="*/ 2147483646 h 83"/>
                    <a:gd name="T8" fmla="*/ 2147483646 w 156"/>
                    <a:gd name="T9" fmla="*/ 2147483646 h 83"/>
                    <a:gd name="T10" fmla="*/ 2147483646 w 156"/>
                    <a:gd name="T11" fmla="*/ 2147483646 h 83"/>
                    <a:gd name="T12" fmla="*/ 2147483646 w 156"/>
                    <a:gd name="T13" fmla="*/ 2147483646 h 83"/>
                    <a:gd name="T14" fmla="*/ 2147483646 w 156"/>
                    <a:gd name="T15" fmla="*/ 2147483646 h 83"/>
                    <a:gd name="T16" fmla="*/ 0 w 156"/>
                    <a:gd name="T17" fmla="*/ 2147483646 h 83"/>
                    <a:gd name="T18" fmla="*/ 0 w 156"/>
                    <a:gd name="T19" fmla="*/ 2147483646 h 83"/>
                    <a:gd name="T20" fmla="*/ 2147483646 w 156"/>
                    <a:gd name="T21" fmla="*/ 0 h 83"/>
                    <a:gd name="T22" fmla="*/ 2147483646 w 156"/>
                    <a:gd name="T23" fmla="*/ 0 h 83"/>
                    <a:gd name="T24" fmla="*/ 2147483646 w 156"/>
                    <a:gd name="T25" fmla="*/ 2147483646 h 83"/>
                    <a:gd name="T26" fmla="*/ 2147483646 w 156"/>
                    <a:gd name="T27" fmla="*/ 2147483646 h 83"/>
                    <a:gd name="T28" fmla="*/ 2147483646 w 156"/>
                    <a:gd name="T29" fmla="*/ 2147483646 h 8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56"/>
                    <a:gd name="T46" fmla="*/ 0 h 83"/>
                    <a:gd name="T47" fmla="*/ 156 w 156"/>
                    <a:gd name="T48" fmla="*/ 83 h 8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56" h="83">
                      <a:moveTo>
                        <a:pt x="147" y="83"/>
                      </a:moveTo>
                      <a:cubicBezTo>
                        <a:pt x="142" y="83"/>
                        <a:pt x="138" y="79"/>
                        <a:pt x="138" y="74"/>
                      </a:cubicBezTo>
                      <a:cubicBezTo>
                        <a:pt x="138" y="31"/>
                        <a:pt x="138" y="31"/>
                        <a:pt x="138" y="31"/>
                      </a:cubicBezTo>
                      <a:cubicBezTo>
                        <a:pt x="138" y="24"/>
                        <a:pt x="131" y="18"/>
                        <a:pt x="124" y="18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24" y="18"/>
                        <a:pt x="18" y="24"/>
                        <a:pt x="18" y="31"/>
                      </a:cubicBezTo>
                      <a:cubicBezTo>
                        <a:pt x="18" y="74"/>
                        <a:pt x="18" y="74"/>
                        <a:pt x="18" y="74"/>
                      </a:cubicBezTo>
                      <a:cubicBezTo>
                        <a:pt x="18" y="79"/>
                        <a:pt x="13" y="83"/>
                        <a:pt x="9" y="83"/>
                      </a:cubicBezTo>
                      <a:cubicBezTo>
                        <a:pt x="4" y="83"/>
                        <a:pt x="0" y="79"/>
                        <a:pt x="0" y="74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14"/>
                        <a:pt x="14" y="0"/>
                        <a:pt x="31" y="0"/>
                      </a:cubicBezTo>
                      <a:cubicBezTo>
                        <a:pt x="124" y="0"/>
                        <a:pt x="124" y="0"/>
                        <a:pt x="124" y="0"/>
                      </a:cubicBezTo>
                      <a:cubicBezTo>
                        <a:pt x="141" y="0"/>
                        <a:pt x="156" y="14"/>
                        <a:pt x="156" y="31"/>
                      </a:cubicBezTo>
                      <a:cubicBezTo>
                        <a:pt x="156" y="74"/>
                        <a:pt x="156" y="74"/>
                        <a:pt x="156" y="74"/>
                      </a:cubicBezTo>
                      <a:cubicBezTo>
                        <a:pt x="156" y="79"/>
                        <a:pt x="152" y="83"/>
                        <a:pt x="147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2" name="文本框 180"/>
              <p:cNvSpPr txBox="1"/>
              <p:nvPr/>
            </p:nvSpPr>
            <p:spPr>
              <a:xfrm>
                <a:off x="4164494" y="1899525"/>
                <a:ext cx="592871" cy="277740"/>
              </a:xfrm>
              <a:prstGeom prst="rect">
                <a:avLst/>
              </a:prstGeom>
              <a:ln w="25400">
                <a:miter lim="400000"/>
              </a:ln>
              <a:effectLst>
                <a:outerShdw blurRad="635000" rotWithShape="0">
                  <a:srgbClr val="FFFFFF"/>
                </a:outerShdw>
              </a:effectLst>
            </p:spPr>
            <p:txBody>
              <a:bodyPr wrap="square" lIns="25812" tIns="25812" rIns="25812" bIns="25812">
                <a:spAutoFit/>
              </a:bodyPr>
              <a:lstStyle>
                <a:defPPr>
                  <a:defRPr lang="en-US"/>
                </a:defPPr>
                <a:lvl1pPr algn="ctr" defTabSz="114935" hangingPunct="0">
                  <a:defRPr sz="1200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ZLanTingHeiS-R-GB"/>
                  </a:defRPr>
                </a:lvl1pPr>
              </a:lstStyle>
              <a:p>
                <a:r>
                  <a:rPr dirty="0" err="1">
                    <a:solidFill>
                      <a:schemeClr val="tx1"/>
                    </a:solidFill>
                  </a:rPr>
                  <a:t>金融</a:t>
                </a:r>
                <a:endParaRPr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3" name="组合 374"/>
              <p:cNvGrpSpPr>
                <a:grpSpLocks noChangeAspect="1"/>
              </p:cNvGrpSpPr>
              <p:nvPr/>
            </p:nvGrpSpPr>
            <p:grpSpPr bwMode="auto">
              <a:xfrm>
                <a:off x="3877527" y="1764353"/>
                <a:ext cx="298518" cy="339774"/>
                <a:chOff x="4725988" y="1738313"/>
                <a:chExt cx="449263" cy="487363"/>
              </a:xfrm>
              <a:solidFill>
                <a:schemeClr val="tx1"/>
              </a:solidFill>
            </p:grpSpPr>
            <p:sp>
              <p:nvSpPr>
                <p:cNvPr id="174" name="Oval 42"/>
                <p:cNvSpPr>
                  <a:spLocks noChangeArrowheads="1"/>
                </p:cNvSpPr>
                <p:nvPr/>
              </p:nvSpPr>
              <p:spPr bwMode="auto">
                <a:xfrm>
                  <a:off x="4965701" y="2170113"/>
                  <a:ext cx="52388" cy="555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5" name="Oval 43"/>
                <p:cNvSpPr>
                  <a:spLocks noChangeArrowheads="1"/>
                </p:cNvSpPr>
                <p:nvPr/>
              </p:nvSpPr>
              <p:spPr bwMode="auto">
                <a:xfrm>
                  <a:off x="4883151" y="2170113"/>
                  <a:ext cx="53975" cy="5556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6" name="Freeform 44"/>
                <p:cNvSpPr/>
                <p:nvPr/>
              </p:nvSpPr>
              <p:spPr bwMode="auto">
                <a:xfrm>
                  <a:off x="4725988" y="1835151"/>
                  <a:ext cx="449263" cy="374650"/>
                </a:xfrm>
                <a:custGeom>
                  <a:avLst/>
                  <a:gdLst>
                    <a:gd name="T0" fmla="*/ 2147483646 w 335"/>
                    <a:gd name="T1" fmla="*/ 2147483646 h 279"/>
                    <a:gd name="T2" fmla="*/ 2147483646 w 335"/>
                    <a:gd name="T3" fmla="*/ 2147483646 h 279"/>
                    <a:gd name="T4" fmla="*/ 0 w 335"/>
                    <a:gd name="T5" fmla="*/ 2147483646 h 279"/>
                    <a:gd name="T6" fmla="*/ 2147483646 w 335"/>
                    <a:gd name="T7" fmla="*/ 0 h 279"/>
                    <a:gd name="T8" fmla="*/ 2147483646 w 335"/>
                    <a:gd name="T9" fmla="*/ 2147483646 h 279"/>
                    <a:gd name="T10" fmla="*/ 2147483646 w 335"/>
                    <a:gd name="T11" fmla="*/ 2147483646 h 279"/>
                    <a:gd name="T12" fmla="*/ 2147483646 w 335"/>
                    <a:gd name="T13" fmla="*/ 2147483646 h 279"/>
                    <a:gd name="T14" fmla="*/ 2147483646 w 335"/>
                    <a:gd name="T15" fmla="*/ 2147483646 h 279"/>
                    <a:gd name="T16" fmla="*/ 2147483646 w 335"/>
                    <a:gd name="T17" fmla="*/ 2147483646 h 279"/>
                    <a:gd name="T18" fmla="*/ 2147483646 w 335"/>
                    <a:gd name="T19" fmla="*/ 2147483646 h 279"/>
                    <a:gd name="T20" fmla="*/ 2147483646 w 335"/>
                    <a:gd name="T21" fmla="*/ 2147483646 h 279"/>
                    <a:gd name="T22" fmla="*/ 2147483646 w 335"/>
                    <a:gd name="T23" fmla="*/ 2147483646 h 279"/>
                    <a:gd name="T24" fmla="*/ 2147483646 w 335"/>
                    <a:gd name="T25" fmla="*/ 2147483646 h 279"/>
                    <a:gd name="T26" fmla="*/ 2147483646 w 335"/>
                    <a:gd name="T27" fmla="*/ 2147483646 h 27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35"/>
                    <a:gd name="T43" fmla="*/ 0 h 279"/>
                    <a:gd name="T44" fmla="*/ 335 w 335"/>
                    <a:gd name="T45" fmla="*/ 279 h 27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35" h="279">
                      <a:moveTo>
                        <a:pt x="136" y="278"/>
                      </a:moveTo>
                      <a:cubicBezTo>
                        <a:pt x="135" y="278"/>
                        <a:pt x="135" y="278"/>
                        <a:pt x="134" y="278"/>
                      </a:cubicBezTo>
                      <a:cubicBezTo>
                        <a:pt x="56" y="267"/>
                        <a:pt x="0" y="216"/>
                        <a:pt x="0" y="158"/>
                      </a:cubicBezTo>
                      <a:cubicBezTo>
                        <a:pt x="0" y="87"/>
                        <a:pt x="77" y="0"/>
                        <a:pt x="168" y="0"/>
                      </a:cubicBezTo>
                      <a:cubicBezTo>
                        <a:pt x="258" y="0"/>
                        <a:pt x="335" y="87"/>
                        <a:pt x="335" y="158"/>
                      </a:cubicBezTo>
                      <a:cubicBezTo>
                        <a:pt x="335" y="216"/>
                        <a:pt x="279" y="267"/>
                        <a:pt x="201" y="278"/>
                      </a:cubicBezTo>
                      <a:cubicBezTo>
                        <a:pt x="196" y="279"/>
                        <a:pt x="191" y="276"/>
                        <a:pt x="191" y="271"/>
                      </a:cubicBezTo>
                      <a:cubicBezTo>
                        <a:pt x="190" y="266"/>
                        <a:pt x="193" y="261"/>
                        <a:pt x="198" y="261"/>
                      </a:cubicBezTo>
                      <a:cubicBezTo>
                        <a:pt x="267" y="250"/>
                        <a:pt x="317" y="207"/>
                        <a:pt x="317" y="158"/>
                      </a:cubicBezTo>
                      <a:cubicBezTo>
                        <a:pt x="317" y="103"/>
                        <a:pt x="253" y="18"/>
                        <a:pt x="168" y="18"/>
                      </a:cubicBezTo>
                      <a:cubicBezTo>
                        <a:pt x="82" y="18"/>
                        <a:pt x="18" y="103"/>
                        <a:pt x="18" y="158"/>
                      </a:cubicBezTo>
                      <a:cubicBezTo>
                        <a:pt x="18" y="207"/>
                        <a:pt x="68" y="250"/>
                        <a:pt x="137" y="261"/>
                      </a:cubicBezTo>
                      <a:cubicBezTo>
                        <a:pt x="142" y="261"/>
                        <a:pt x="145" y="266"/>
                        <a:pt x="145" y="271"/>
                      </a:cubicBezTo>
                      <a:cubicBezTo>
                        <a:pt x="144" y="275"/>
                        <a:pt x="140" y="278"/>
                        <a:pt x="136" y="2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7" name="Freeform 45"/>
                <p:cNvSpPr>
                  <a:spLocks noEditPoints="1"/>
                </p:cNvSpPr>
                <p:nvPr/>
              </p:nvSpPr>
              <p:spPr bwMode="auto">
                <a:xfrm>
                  <a:off x="4867276" y="1738313"/>
                  <a:ext cx="168275" cy="95250"/>
                </a:xfrm>
                <a:custGeom>
                  <a:avLst/>
                  <a:gdLst>
                    <a:gd name="T0" fmla="*/ 2147483646 w 125"/>
                    <a:gd name="T1" fmla="*/ 2147483646 h 70"/>
                    <a:gd name="T2" fmla="*/ 2147483646 w 125"/>
                    <a:gd name="T3" fmla="*/ 2147483646 h 70"/>
                    <a:gd name="T4" fmla="*/ 2147483646 w 125"/>
                    <a:gd name="T5" fmla="*/ 2147483646 h 70"/>
                    <a:gd name="T6" fmla="*/ 2147483646 w 125"/>
                    <a:gd name="T7" fmla="*/ 2147483646 h 70"/>
                    <a:gd name="T8" fmla="*/ 2147483646 w 125"/>
                    <a:gd name="T9" fmla="*/ 2147483646 h 70"/>
                    <a:gd name="T10" fmla="*/ 2147483646 w 125"/>
                    <a:gd name="T11" fmla="*/ 0 h 70"/>
                    <a:gd name="T12" fmla="*/ 2147483646 w 125"/>
                    <a:gd name="T13" fmla="*/ 0 h 70"/>
                    <a:gd name="T14" fmla="*/ 2147483646 w 125"/>
                    <a:gd name="T15" fmla="*/ 2147483646 h 70"/>
                    <a:gd name="T16" fmla="*/ 2147483646 w 125"/>
                    <a:gd name="T17" fmla="*/ 2147483646 h 70"/>
                    <a:gd name="T18" fmla="*/ 2147483646 w 125"/>
                    <a:gd name="T19" fmla="*/ 2147483646 h 70"/>
                    <a:gd name="T20" fmla="*/ 2147483646 w 125"/>
                    <a:gd name="T21" fmla="*/ 2147483646 h 70"/>
                    <a:gd name="T22" fmla="*/ 2147483646 w 125"/>
                    <a:gd name="T23" fmla="*/ 2147483646 h 70"/>
                    <a:gd name="T24" fmla="*/ 2147483646 w 125"/>
                    <a:gd name="T25" fmla="*/ 2147483646 h 70"/>
                    <a:gd name="T26" fmla="*/ 2147483646 w 125"/>
                    <a:gd name="T27" fmla="*/ 2147483646 h 70"/>
                    <a:gd name="T28" fmla="*/ 2147483646 w 125"/>
                    <a:gd name="T29" fmla="*/ 2147483646 h 70"/>
                    <a:gd name="T30" fmla="*/ 2147483646 w 125"/>
                    <a:gd name="T31" fmla="*/ 2147483646 h 7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25"/>
                    <a:gd name="T49" fmla="*/ 0 h 70"/>
                    <a:gd name="T50" fmla="*/ 125 w 125"/>
                    <a:gd name="T51" fmla="*/ 70 h 7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25" h="70">
                      <a:moveTo>
                        <a:pt x="86" y="70"/>
                      </a:move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4" y="70"/>
                        <a:pt x="31" y="69"/>
                        <a:pt x="29" y="66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0" y="10"/>
                        <a:pt x="0" y="7"/>
                        <a:pt x="2" y="4"/>
                      </a:cubicBezTo>
                      <a:cubicBezTo>
                        <a:pt x="4" y="1"/>
                        <a:pt x="7" y="0"/>
                        <a:pt x="10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9" y="0"/>
                        <a:pt x="121" y="1"/>
                        <a:pt x="123" y="4"/>
                      </a:cubicBezTo>
                      <a:cubicBezTo>
                        <a:pt x="125" y="7"/>
                        <a:pt x="125" y="10"/>
                        <a:pt x="123" y="13"/>
                      </a:cubicBezTo>
                      <a:cubicBezTo>
                        <a:pt x="94" y="66"/>
                        <a:pt x="94" y="66"/>
                        <a:pt x="94" y="66"/>
                      </a:cubicBezTo>
                      <a:cubicBezTo>
                        <a:pt x="93" y="69"/>
                        <a:pt x="90" y="70"/>
                        <a:pt x="86" y="70"/>
                      </a:cubicBezTo>
                      <a:close/>
                      <a:moveTo>
                        <a:pt x="42" y="52"/>
                      </a:moveTo>
                      <a:cubicBezTo>
                        <a:pt x="81" y="52"/>
                        <a:pt x="81" y="52"/>
                        <a:pt x="81" y="52"/>
                      </a:cubicBezTo>
                      <a:cubicBezTo>
                        <a:pt x="100" y="18"/>
                        <a:pt x="100" y="18"/>
                        <a:pt x="100" y="18"/>
                      </a:cubicBezTo>
                      <a:cubicBezTo>
                        <a:pt x="25" y="18"/>
                        <a:pt x="25" y="18"/>
                        <a:pt x="25" y="18"/>
                      </a:cubicBezTo>
                      <a:lnTo>
                        <a:pt x="42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8" name="Freeform 183"/>
                <p:cNvSpPr/>
                <p:nvPr/>
              </p:nvSpPr>
              <p:spPr bwMode="auto">
                <a:xfrm>
                  <a:off x="4895851" y="1936751"/>
                  <a:ext cx="111125" cy="171450"/>
                </a:xfrm>
                <a:custGeom>
                  <a:avLst/>
                  <a:gdLst>
                    <a:gd name="T0" fmla="*/ 2147483646 w 82"/>
                    <a:gd name="T1" fmla="*/ 2147483646 h 127"/>
                    <a:gd name="T2" fmla="*/ 2147483646 w 82"/>
                    <a:gd name="T3" fmla="*/ 2147483646 h 127"/>
                    <a:gd name="T4" fmla="*/ 2147483646 w 82"/>
                    <a:gd name="T5" fmla="*/ 2147483646 h 127"/>
                    <a:gd name="T6" fmla="*/ 2147483646 w 82"/>
                    <a:gd name="T7" fmla="*/ 2147483646 h 127"/>
                    <a:gd name="T8" fmla="*/ 2147483646 w 82"/>
                    <a:gd name="T9" fmla="*/ 2147483646 h 127"/>
                    <a:gd name="T10" fmla="*/ 2147483646 w 82"/>
                    <a:gd name="T11" fmla="*/ 2147483646 h 127"/>
                    <a:gd name="T12" fmla="*/ 2147483646 w 82"/>
                    <a:gd name="T13" fmla="*/ 2147483646 h 127"/>
                    <a:gd name="T14" fmla="*/ 2147483646 w 82"/>
                    <a:gd name="T15" fmla="*/ 2147483646 h 127"/>
                    <a:gd name="T16" fmla="*/ 0 w 82"/>
                    <a:gd name="T17" fmla="*/ 2147483646 h 127"/>
                    <a:gd name="T18" fmla="*/ 2147483646 w 82"/>
                    <a:gd name="T19" fmla="*/ 0 h 127"/>
                    <a:gd name="T20" fmla="*/ 2147483646 w 82"/>
                    <a:gd name="T21" fmla="*/ 0 h 127"/>
                    <a:gd name="T22" fmla="*/ 2147483646 w 82"/>
                    <a:gd name="T23" fmla="*/ 2147483646 h 127"/>
                    <a:gd name="T24" fmla="*/ 2147483646 w 82"/>
                    <a:gd name="T25" fmla="*/ 2147483646 h 127"/>
                    <a:gd name="T26" fmla="*/ 2147483646 w 82"/>
                    <a:gd name="T27" fmla="*/ 2147483646 h 127"/>
                    <a:gd name="T28" fmla="*/ 2147483646 w 82"/>
                    <a:gd name="T29" fmla="*/ 2147483646 h 127"/>
                    <a:gd name="T30" fmla="*/ 2147483646 w 82"/>
                    <a:gd name="T31" fmla="*/ 2147483646 h 127"/>
                    <a:gd name="T32" fmla="*/ 2147483646 w 82"/>
                    <a:gd name="T33" fmla="*/ 2147483646 h 127"/>
                    <a:gd name="T34" fmla="*/ 2147483646 w 82"/>
                    <a:gd name="T35" fmla="*/ 2147483646 h 127"/>
                    <a:gd name="T36" fmla="*/ 2147483646 w 82"/>
                    <a:gd name="T37" fmla="*/ 2147483646 h 12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2"/>
                    <a:gd name="T58" fmla="*/ 0 h 127"/>
                    <a:gd name="T59" fmla="*/ 82 w 82"/>
                    <a:gd name="T60" fmla="*/ 127 h 12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2" h="127">
                      <a:moveTo>
                        <a:pt x="45" y="127"/>
                      </a:moveTo>
                      <a:cubicBezTo>
                        <a:pt x="13" y="127"/>
                        <a:pt x="13" y="127"/>
                        <a:pt x="13" y="127"/>
                      </a:cubicBezTo>
                      <a:cubicBezTo>
                        <a:pt x="8" y="127"/>
                        <a:pt x="4" y="123"/>
                        <a:pt x="4" y="118"/>
                      </a:cubicBezTo>
                      <a:cubicBezTo>
                        <a:pt x="4" y="113"/>
                        <a:pt x="8" y="109"/>
                        <a:pt x="13" y="109"/>
                      </a:cubicBezTo>
                      <a:cubicBezTo>
                        <a:pt x="45" y="109"/>
                        <a:pt x="45" y="109"/>
                        <a:pt x="45" y="109"/>
                      </a:cubicBezTo>
                      <a:cubicBezTo>
                        <a:pt x="55" y="109"/>
                        <a:pt x="64" y="101"/>
                        <a:pt x="64" y="91"/>
                      </a:cubicBezTo>
                      <a:cubicBezTo>
                        <a:pt x="64" y="81"/>
                        <a:pt x="55" y="73"/>
                        <a:pt x="45" y="73"/>
                      </a:cubicBezTo>
                      <a:cubicBezTo>
                        <a:pt x="36" y="73"/>
                        <a:pt x="36" y="73"/>
                        <a:pt x="36" y="73"/>
                      </a:cubicBezTo>
                      <a:cubicBezTo>
                        <a:pt x="16" y="73"/>
                        <a:pt x="0" y="57"/>
                        <a:pt x="0" y="37"/>
                      </a:cubicBezTo>
                      <a:cubicBezTo>
                        <a:pt x="0" y="17"/>
                        <a:pt x="16" y="0"/>
                        <a:pt x="36" y="0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74" y="0"/>
                        <a:pt x="78" y="4"/>
                        <a:pt x="78" y="9"/>
                      </a:cubicBezTo>
                      <a:cubicBezTo>
                        <a:pt x="78" y="14"/>
                        <a:pt x="74" y="18"/>
                        <a:pt x="69" y="18"/>
                      </a:cubicBezTo>
                      <a:cubicBezTo>
                        <a:pt x="36" y="18"/>
                        <a:pt x="36" y="18"/>
                        <a:pt x="36" y="18"/>
                      </a:cubicBezTo>
                      <a:cubicBezTo>
                        <a:pt x="26" y="18"/>
                        <a:pt x="18" y="27"/>
                        <a:pt x="18" y="37"/>
                      </a:cubicBezTo>
                      <a:cubicBezTo>
                        <a:pt x="18" y="47"/>
                        <a:pt x="26" y="55"/>
                        <a:pt x="36" y="55"/>
                      </a:cubicBezTo>
                      <a:cubicBezTo>
                        <a:pt x="45" y="55"/>
                        <a:pt x="45" y="55"/>
                        <a:pt x="45" y="55"/>
                      </a:cubicBezTo>
                      <a:cubicBezTo>
                        <a:pt x="65" y="55"/>
                        <a:pt x="82" y="71"/>
                        <a:pt x="82" y="91"/>
                      </a:cubicBezTo>
                      <a:cubicBezTo>
                        <a:pt x="82" y="111"/>
                        <a:pt x="65" y="127"/>
                        <a:pt x="45" y="1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9" name="Freeform 184"/>
                <p:cNvSpPr/>
                <p:nvPr/>
              </p:nvSpPr>
              <p:spPr bwMode="auto">
                <a:xfrm>
                  <a:off x="4938713" y="1919288"/>
                  <a:ext cx="25400" cy="207963"/>
                </a:xfrm>
                <a:custGeom>
                  <a:avLst/>
                  <a:gdLst>
                    <a:gd name="T0" fmla="*/ 2147483646 w 18"/>
                    <a:gd name="T1" fmla="*/ 2147483646 h 155"/>
                    <a:gd name="T2" fmla="*/ 0 w 18"/>
                    <a:gd name="T3" fmla="*/ 2147483646 h 155"/>
                    <a:gd name="T4" fmla="*/ 0 w 18"/>
                    <a:gd name="T5" fmla="*/ 2147483646 h 155"/>
                    <a:gd name="T6" fmla="*/ 2147483646 w 18"/>
                    <a:gd name="T7" fmla="*/ 0 h 155"/>
                    <a:gd name="T8" fmla="*/ 2147483646 w 18"/>
                    <a:gd name="T9" fmla="*/ 2147483646 h 155"/>
                    <a:gd name="T10" fmla="*/ 2147483646 w 18"/>
                    <a:gd name="T11" fmla="*/ 2147483646 h 155"/>
                    <a:gd name="T12" fmla="*/ 2147483646 w 18"/>
                    <a:gd name="T13" fmla="*/ 2147483646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155"/>
                    <a:gd name="T23" fmla="*/ 18 w 18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155">
                      <a:moveTo>
                        <a:pt x="9" y="155"/>
                      </a:moveTo>
                      <a:cubicBezTo>
                        <a:pt x="4" y="155"/>
                        <a:pt x="0" y="151"/>
                        <a:pt x="0" y="146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4" y="0"/>
                        <a:pt x="18" y="4"/>
                        <a:pt x="18" y="9"/>
                      </a:cubicBezTo>
                      <a:cubicBezTo>
                        <a:pt x="18" y="146"/>
                        <a:pt x="18" y="146"/>
                        <a:pt x="18" y="146"/>
                      </a:cubicBezTo>
                      <a:cubicBezTo>
                        <a:pt x="18" y="151"/>
                        <a:pt x="14" y="155"/>
                        <a:pt x="9" y="1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704" tIns="60852" rIns="121704" bIns="60852"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4" name="文本框 171"/>
              <p:cNvSpPr txBox="1"/>
              <p:nvPr/>
            </p:nvSpPr>
            <p:spPr>
              <a:xfrm>
                <a:off x="1576821" y="1884019"/>
                <a:ext cx="610450" cy="277740"/>
              </a:xfrm>
              <a:prstGeom prst="rect">
                <a:avLst/>
              </a:prstGeom>
              <a:ln w="25400">
                <a:miter lim="400000"/>
              </a:ln>
              <a:effectLst>
                <a:outerShdw blurRad="635000" rotWithShape="0">
                  <a:srgbClr val="FFFFFF"/>
                </a:outerShdw>
              </a:effectLst>
            </p:spPr>
            <p:txBody>
              <a:bodyPr wrap="square" lIns="25812" tIns="25812" rIns="25812" bIns="25812">
                <a:spAutoFit/>
              </a:bodyPr>
              <a:lstStyle>
                <a:lvl1pPr defTabSz="459740">
                  <a:defRPr sz="3200">
                    <a:solidFill>
                      <a:srgbClr val="9F9FA0"/>
                    </a:solidFill>
                    <a:latin typeface="FZLanTingHeiS-R-GB"/>
                    <a:ea typeface="FZLanTingHeiS-R-GB"/>
                    <a:cs typeface="FZLanTingHeiS-R-GB"/>
                    <a:sym typeface="FZLanTingHeiS-R-GB"/>
                  </a:defRPr>
                </a:lvl1pPr>
              </a:lstStyle>
              <a:p>
                <a:pPr algn="ctr" defTabSz="114935" hangingPunct="0">
                  <a:defRPr/>
                </a:pPr>
                <a:r>
                  <a:rPr lang="zh-CN" altLang="en-US" sz="1200" kern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制造</a:t>
                </a:r>
                <a:endParaRPr sz="1200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5" name="组合 332"/>
              <p:cNvGrpSpPr>
                <a:grpSpLocks noChangeAspect="1"/>
              </p:cNvGrpSpPr>
              <p:nvPr/>
            </p:nvGrpSpPr>
            <p:grpSpPr bwMode="auto">
              <a:xfrm>
                <a:off x="1266352" y="1742788"/>
                <a:ext cx="313804" cy="339772"/>
                <a:chOff x="10377492" y="3614802"/>
                <a:chExt cx="790585" cy="814395"/>
              </a:xfrm>
              <a:solidFill>
                <a:schemeClr val="tx1"/>
              </a:solidFill>
            </p:grpSpPr>
            <p:sp>
              <p:nvSpPr>
                <p:cNvPr id="159" name="Oval 209"/>
                <p:cNvSpPr>
                  <a:spLocks noChangeArrowheads="1"/>
                </p:cNvSpPr>
                <p:nvPr/>
              </p:nvSpPr>
              <p:spPr bwMode="auto">
                <a:xfrm>
                  <a:off x="10790260" y="4357759"/>
                  <a:ext cx="73024" cy="71438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0" name="Oval 210"/>
                <p:cNvSpPr>
                  <a:spLocks noChangeArrowheads="1"/>
                </p:cNvSpPr>
                <p:nvPr/>
              </p:nvSpPr>
              <p:spPr bwMode="auto">
                <a:xfrm>
                  <a:off x="10683898" y="4357759"/>
                  <a:ext cx="69850" cy="71438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1" name="Freeform 288"/>
                <p:cNvSpPr/>
                <p:nvPr/>
              </p:nvSpPr>
              <p:spPr bwMode="auto">
                <a:xfrm>
                  <a:off x="10814065" y="4376809"/>
                  <a:ext cx="354012" cy="31752"/>
                </a:xfrm>
                <a:custGeom>
                  <a:avLst/>
                  <a:gdLst>
                    <a:gd name="T0" fmla="*/ 338317 w 203"/>
                    <a:gd name="T1" fmla="*/ 31750 h 18"/>
                    <a:gd name="T2" fmla="*/ 15695 w 203"/>
                    <a:gd name="T3" fmla="*/ 31750 h 18"/>
                    <a:gd name="T4" fmla="*/ 0 w 203"/>
                    <a:gd name="T5" fmla="*/ 15875 h 18"/>
                    <a:gd name="T6" fmla="*/ 15695 w 203"/>
                    <a:gd name="T7" fmla="*/ 0 h 18"/>
                    <a:gd name="T8" fmla="*/ 338317 w 203"/>
                    <a:gd name="T9" fmla="*/ 0 h 18"/>
                    <a:gd name="T10" fmla="*/ 354012 w 203"/>
                    <a:gd name="T11" fmla="*/ 15875 h 18"/>
                    <a:gd name="T12" fmla="*/ 338317 w 203"/>
                    <a:gd name="T13" fmla="*/ 31750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3"/>
                    <a:gd name="T22" fmla="*/ 0 h 18"/>
                    <a:gd name="T23" fmla="*/ 203 w 203"/>
                    <a:gd name="T24" fmla="*/ 18 h 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3" h="18">
                      <a:moveTo>
                        <a:pt x="194" y="18"/>
                      </a:move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94" y="0"/>
                        <a:pt x="194" y="0"/>
                        <a:pt x="194" y="0"/>
                      </a:cubicBezTo>
                      <a:cubicBezTo>
                        <a:pt x="199" y="0"/>
                        <a:pt x="203" y="4"/>
                        <a:pt x="203" y="9"/>
                      </a:cubicBezTo>
                      <a:cubicBezTo>
                        <a:pt x="203" y="14"/>
                        <a:pt x="199" y="18"/>
                        <a:pt x="194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2" name="Freeform 289"/>
                <p:cNvSpPr/>
                <p:nvPr/>
              </p:nvSpPr>
              <p:spPr bwMode="auto">
                <a:xfrm>
                  <a:off x="10377492" y="4376809"/>
                  <a:ext cx="360360" cy="31752"/>
                </a:xfrm>
                <a:custGeom>
                  <a:avLst/>
                  <a:gdLst>
                    <a:gd name="T0" fmla="*/ 344694 w 207"/>
                    <a:gd name="T1" fmla="*/ 31750 h 18"/>
                    <a:gd name="T2" fmla="*/ 15668 w 207"/>
                    <a:gd name="T3" fmla="*/ 31750 h 18"/>
                    <a:gd name="T4" fmla="*/ 0 w 207"/>
                    <a:gd name="T5" fmla="*/ 15875 h 18"/>
                    <a:gd name="T6" fmla="*/ 15668 w 207"/>
                    <a:gd name="T7" fmla="*/ 0 h 18"/>
                    <a:gd name="T8" fmla="*/ 344694 w 207"/>
                    <a:gd name="T9" fmla="*/ 0 h 18"/>
                    <a:gd name="T10" fmla="*/ 360362 w 207"/>
                    <a:gd name="T11" fmla="*/ 15875 h 18"/>
                    <a:gd name="T12" fmla="*/ 344694 w 207"/>
                    <a:gd name="T13" fmla="*/ 31750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7"/>
                    <a:gd name="T22" fmla="*/ 0 h 18"/>
                    <a:gd name="T23" fmla="*/ 207 w 207"/>
                    <a:gd name="T24" fmla="*/ 18 h 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7" h="18">
                      <a:moveTo>
                        <a:pt x="198" y="18"/>
                      </a:move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98" y="0"/>
                        <a:pt x="198" y="0"/>
                        <a:pt x="198" y="0"/>
                      </a:cubicBezTo>
                      <a:cubicBezTo>
                        <a:pt x="203" y="0"/>
                        <a:pt x="207" y="4"/>
                        <a:pt x="207" y="9"/>
                      </a:cubicBezTo>
                      <a:cubicBezTo>
                        <a:pt x="207" y="14"/>
                        <a:pt x="203" y="18"/>
                        <a:pt x="198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3" name="Freeform 290"/>
                <p:cNvSpPr>
                  <a:spLocks noEditPoints="1"/>
                </p:cNvSpPr>
                <p:nvPr/>
              </p:nvSpPr>
              <p:spPr bwMode="auto">
                <a:xfrm>
                  <a:off x="10434640" y="4221231"/>
                  <a:ext cx="127002" cy="187326"/>
                </a:xfrm>
                <a:custGeom>
                  <a:avLst/>
                  <a:gdLst>
                    <a:gd name="T0" fmla="*/ 111342 w 73"/>
                    <a:gd name="T1" fmla="*/ 187325 h 107"/>
                    <a:gd name="T2" fmla="*/ 15658 w 73"/>
                    <a:gd name="T3" fmla="*/ 187325 h 107"/>
                    <a:gd name="T4" fmla="*/ 0 w 73"/>
                    <a:gd name="T5" fmla="*/ 171569 h 107"/>
                    <a:gd name="T6" fmla="*/ 0 w 73"/>
                    <a:gd name="T7" fmla="*/ 64776 h 107"/>
                    <a:gd name="T8" fmla="*/ 62630 w 73"/>
                    <a:gd name="T9" fmla="*/ 0 h 107"/>
                    <a:gd name="T10" fmla="*/ 127000 w 73"/>
                    <a:gd name="T11" fmla="*/ 64776 h 107"/>
                    <a:gd name="T12" fmla="*/ 127000 w 73"/>
                    <a:gd name="T13" fmla="*/ 171569 h 107"/>
                    <a:gd name="T14" fmla="*/ 111342 w 73"/>
                    <a:gd name="T15" fmla="*/ 187325 h 107"/>
                    <a:gd name="T16" fmla="*/ 31315 w 73"/>
                    <a:gd name="T17" fmla="*/ 155812 h 107"/>
                    <a:gd name="T18" fmla="*/ 95685 w 73"/>
                    <a:gd name="T19" fmla="*/ 155812 h 107"/>
                    <a:gd name="T20" fmla="*/ 95685 w 73"/>
                    <a:gd name="T21" fmla="*/ 64776 h 107"/>
                    <a:gd name="T22" fmla="*/ 62630 w 73"/>
                    <a:gd name="T23" fmla="*/ 31513 h 107"/>
                    <a:gd name="T24" fmla="*/ 31315 w 73"/>
                    <a:gd name="T25" fmla="*/ 64776 h 107"/>
                    <a:gd name="T26" fmla="*/ 31315 w 73"/>
                    <a:gd name="T27" fmla="*/ 155812 h 10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3"/>
                    <a:gd name="T43" fmla="*/ 0 h 107"/>
                    <a:gd name="T44" fmla="*/ 73 w 73"/>
                    <a:gd name="T45" fmla="*/ 107 h 107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3" h="107">
                      <a:moveTo>
                        <a:pt x="64" y="107"/>
                      </a:moveTo>
                      <a:cubicBezTo>
                        <a:pt x="9" y="107"/>
                        <a:pt x="9" y="107"/>
                        <a:pt x="9" y="107"/>
                      </a:cubicBezTo>
                      <a:cubicBezTo>
                        <a:pt x="4" y="107"/>
                        <a:pt x="0" y="103"/>
                        <a:pt x="0" y="98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17"/>
                        <a:pt x="16" y="0"/>
                        <a:pt x="36" y="0"/>
                      </a:cubicBezTo>
                      <a:cubicBezTo>
                        <a:pt x="56" y="0"/>
                        <a:pt x="73" y="17"/>
                        <a:pt x="73" y="37"/>
                      </a:cubicBezTo>
                      <a:cubicBezTo>
                        <a:pt x="73" y="98"/>
                        <a:pt x="73" y="98"/>
                        <a:pt x="73" y="98"/>
                      </a:cubicBezTo>
                      <a:cubicBezTo>
                        <a:pt x="73" y="103"/>
                        <a:pt x="69" y="107"/>
                        <a:pt x="64" y="107"/>
                      </a:cubicBezTo>
                      <a:close/>
                      <a:moveTo>
                        <a:pt x="18" y="89"/>
                      </a:moveTo>
                      <a:cubicBezTo>
                        <a:pt x="55" y="89"/>
                        <a:pt x="55" y="89"/>
                        <a:pt x="55" y="89"/>
                      </a:cubicBezTo>
                      <a:cubicBezTo>
                        <a:pt x="55" y="37"/>
                        <a:pt x="55" y="37"/>
                        <a:pt x="55" y="37"/>
                      </a:cubicBezTo>
                      <a:cubicBezTo>
                        <a:pt x="55" y="27"/>
                        <a:pt x="46" y="18"/>
                        <a:pt x="36" y="18"/>
                      </a:cubicBezTo>
                      <a:cubicBezTo>
                        <a:pt x="26" y="18"/>
                        <a:pt x="18" y="27"/>
                        <a:pt x="18" y="37"/>
                      </a:cubicBezTo>
                      <a:lnTo>
                        <a:pt x="18" y="8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4" name="Freeform 291"/>
                <p:cNvSpPr>
                  <a:spLocks noEditPoints="1"/>
                </p:cNvSpPr>
                <p:nvPr/>
              </p:nvSpPr>
              <p:spPr bwMode="auto">
                <a:xfrm>
                  <a:off x="10991842" y="4316483"/>
                  <a:ext cx="127002" cy="92078"/>
                </a:xfrm>
                <a:custGeom>
                  <a:avLst/>
                  <a:gdLst>
                    <a:gd name="T0" fmla="*/ 111342 w 73"/>
                    <a:gd name="T1" fmla="*/ 92075 h 53"/>
                    <a:gd name="T2" fmla="*/ 15658 w 73"/>
                    <a:gd name="T3" fmla="*/ 92075 h 53"/>
                    <a:gd name="T4" fmla="*/ 0 w 73"/>
                    <a:gd name="T5" fmla="*/ 76440 h 53"/>
                    <a:gd name="T6" fmla="*/ 0 w 73"/>
                    <a:gd name="T7" fmla="*/ 15635 h 53"/>
                    <a:gd name="T8" fmla="*/ 15658 w 73"/>
                    <a:gd name="T9" fmla="*/ 0 h 53"/>
                    <a:gd name="T10" fmla="*/ 111342 w 73"/>
                    <a:gd name="T11" fmla="*/ 0 h 53"/>
                    <a:gd name="T12" fmla="*/ 127000 w 73"/>
                    <a:gd name="T13" fmla="*/ 15635 h 53"/>
                    <a:gd name="T14" fmla="*/ 127000 w 73"/>
                    <a:gd name="T15" fmla="*/ 76440 h 53"/>
                    <a:gd name="T16" fmla="*/ 111342 w 73"/>
                    <a:gd name="T17" fmla="*/ 92075 h 53"/>
                    <a:gd name="T18" fmla="*/ 31315 w 73"/>
                    <a:gd name="T19" fmla="*/ 60804 h 53"/>
                    <a:gd name="T20" fmla="*/ 95685 w 73"/>
                    <a:gd name="T21" fmla="*/ 60804 h 53"/>
                    <a:gd name="T22" fmla="*/ 95685 w 73"/>
                    <a:gd name="T23" fmla="*/ 31271 h 53"/>
                    <a:gd name="T24" fmla="*/ 31315 w 73"/>
                    <a:gd name="T25" fmla="*/ 31271 h 53"/>
                    <a:gd name="T26" fmla="*/ 31315 w 73"/>
                    <a:gd name="T27" fmla="*/ 60804 h 5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3"/>
                    <a:gd name="T43" fmla="*/ 0 h 53"/>
                    <a:gd name="T44" fmla="*/ 73 w 73"/>
                    <a:gd name="T45" fmla="*/ 53 h 5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3" h="53">
                      <a:moveTo>
                        <a:pt x="64" y="53"/>
                      </a:moveTo>
                      <a:cubicBezTo>
                        <a:pt x="9" y="53"/>
                        <a:pt x="9" y="53"/>
                        <a:pt x="9" y="53"/>
                      </a:cubicBezTo>
                      <a:cubicBezTo>
                        <a:pt x="4" y="53"/>
                        <a:pt x="0" y="49"/>
                        <a:pt x="0" y="44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9" y="0"/>
                        <a:pt x="73" y="4"/>
                        <a:pt x="73" y="9"/>
                      </a:cubicBezTo>
                      <a:cubicBezTo>
                        <a:pt x="73" y="44"/>
                        <a:pt x="73" y="44"/>
                        <a:pt x="73" y="44"/>
                      </a:cubicBezTo>
                      <a:cubicBezTo>
                        <a:pt x="73" y="49"/>
                        <a:pt x="69" y="53"/>
                        <a:pt x="64" y="53"/>
                      </a:cubicBezTo>
                      <a:close/>
                      <a:moveTo>
                        <a:pt x="18" y="35"/>
                      </a:moveTo>
                      <a:cubicBezTo>
                        <a:pt x="55" y="35"/>
                        <a:pt x="55" y="35"/>
                        <a:pt x="55" y="35"/>
                      </a:cubicBezTo>
                      <a:cubicBezTo>
                        <a:pt x="55" y="18"/>
                        <a:pt x="55" y="18"/>
                        <a:pt x="55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18" y="3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5" name="Freeform 292"/>
                <p:cNvSpPr>
                  <a:spLocks noEditPoints="1"/>
                </p:cNvSpPr>
                <p:nvPr/>
              </p:nvSpPr>
              <p:spPr bwMode="auto">
                <a:xfrm>
                  <a:off x="10699742" y="3846578"/>
                  <a:ext cx="147637" cy="146054"/>
                </a:xfrm>
                <a:custGeom>
                  <a:avLst/>
                  <a:gdLst>
                    <a:gd name="T0" fmla="*/ 73819 w 84"/>
                    <a:gd name="T1" fmla="*/ 146050 h 84"/>
                    <a:gd name="T2" fmla="*/ 0 w 84"/>
                    <a:gd name="T3" fmla="*/ 73025 h 84"/>
                    <a:gd name="T4" fmla="*/ 73819 w 84"/>
                    <a:gd name="T5" fmla="*/ 0 h 84"/>
                    <a:gd name="T6" fmla="*/ 147637 w 84"/>
                    <a:gd name="T7" fmla="*/ 73025 h 84"/>
                    <a:gd name="T8" fmla="*/ 73819 w 84"/>
                    <a:gd name="T9" fmla="*/ 146050 h 84"/>
                    <a:gd name="T10" fmla="*/ 73819 w 84"/>
                    <a:gd name="T11" fmla="*/ 31296 h 84"/>
                    <a:gd name="T12" fmla="*/ 31637 w 84"/>
                    <a:gd name="T13" fmla="*/ 73025 h 84"/>
                    <a:gd name="T14" fmla="*/ 73819 w 84"/>
                    <a:gd name="T15" fmla="*/ 114754 h 84"/>
                    <a:gd name="T16" fmla="*/ 116001 w 84"/>
                    <a:gd name="T17" fmla="*/ 73025 h 84"/>
                    <a:gd name="T18" fmla="*/ 73819 w 84"/>
                    <a:gd name="T19" fmla="*/ 31296 h 8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4"/>
                    <a:gd name="T31" fmla="*/ 0 h 84"/>
                    <a:gd name="T32" fmla="*/ 84 w 84"/>
                    <a:gd name="T33" fmla="*/ 84 h 8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4" h="84">
                      <a:moveTo>
                        <a:pt x="42" y="84"/>
                      </a:moveTo>
                      <a:cubicBezTo>
                        <a:pt x="19" y="84"/>
                        <a:pt x="0" y="65"/>
                        <a:pt x="0" y="42"/>
                      </a:cubicBezTo>
                      <a:cubicBezTo>
                        <a:pt x="0" y="19"/>
                        <a:pt x="19" y="0"/>
                        <a:pt x="42" y="0"/>
                      </a:cubicBezTo>
                      <a:cubicBezTo>
                        <a:pt x="65" y="0"/>
                        <a:pt x="84" y="19"/>
                        <a:pt x="84" y="42"/>
                      </a:cubicBezTo>
                      <a:cubicBezTo>
                        <a:pt x="84" y="65"/>
                        <a:pt x="65" y="84"/>
                        <a:pt x="42" y="84"/>
                      </a:cubicBezTo>
                      <a:close/>
                      <a:moveTo>
                        <a:pt x="42" y="18"/>
                      </a:moveTo>
                      <a:cubicBezTo>
                        <a:pt x="29" y="18"/>
                        <a:pt x="18" y="29"/>
                        <a:pt x="18" y="42"/>
                      </a:cubicBezTo>
                      <a:cubicBezTo>
                        <a:pt x="18" y="55"/>
                        <a:pt x="29" y="66"/>
                        <a:pt x="42" y="66"/>
                      </a:cubicBezTo>
                      <a:cubicBezTo>
                        <a:pt x="55" y="66"/>
                        <a:pt x="66" y="55"/>
                        <a:pt x="66" y="42"/>
                      </a:cubicBezTo>
                      <a:cubicBezTo>
                        <a:pt x="66" y="29"/>
                        <a:pt x="55" y="18"/>
                        <a:pt x="42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6" name="Freeform 293"/>
                <p:cNvSpPr/>
                <p:nvPr/>
              </p:nvSpPr>
              <p:spPr bwMode="auto">
                <a:xfrm>
                  <a:off x="10604493" y="3957702"/>
                  <a:ext cx="176211" cy="450859"/>
                </a:xfrm>
                <a:custGeom>
                  <a:avLst/>
                  <a:gdLst>
                    <a:gd name="T0" fmla="*/ 116893 w 101"/>
                    <a:gd name="T1" fmla="*/ 450850 h 258"/>
                    <a:gd name="T2" fmla="*/ 15702 w 101"/>
                    <a:gd name="T3" fmla="*/ 450850 h 258"/>
                    <a:gd name="T4" fmla="*/ 3489 w 101"/>
                    <a:gd name="T5" fmla="*/ 445608 h 258"/>
                    <a:gd name="T6" fmla="*/ 1745 w 101"/>
                    <a:gd name="T7" fmla="*/ 431628 h 258"/>
                    <a:gd name="T8" fmla="*/ 143063 w 101"/>
                    <a:gd name="T9" fmla="*/ 13980 h 258"/>
                    <a:gd name="T10" fmla="*/ 162255 w 101"/>
                    <a:gd name="T11" fmla="*/ 3495 h 258"/>
                    <a:gd name="T12" fmla="*/ 172723 w 101"/>
                    <a:gd name="T13" fmla="*/ 22717 h 258"/>
                    <a:gd name="T14" fmla="*/ 38383 w 101"/>
                    <a:gd name="T15" fmla="*/ 419395 h 258"/>
                    <a:gd name="T16" fmla="*/ 116893 w 101"/>
                    <a:gd name="T17" fmla="*/ 419395 h 258"/>
                    <a:gd name="T18" fmla="*/ 132595 w 101"/>
                    <a:gd name="T19" fmla="*/ 435123 h 258"/>
                    <a:gd name="T20" fmla="*/ 116893 w 101"/>
                    <a:gd name="T21" fmla="*/ 450850 h 25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1"/>
                    <a:gd name="T34" fmla="*/ 0 h 258"/>
                    <a:gd name="T35" fmla="*/ 101 w 101"/>
                    <a:gd name="T36" fmla="*/ 258 h 25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1" h="258">
                      <a:moveTo>
                        <a:pt x="67" y="258"/>
                      </a:moveTo>
                      <a:cubicBezTo>
                        <a:pt x="9" y="258"/>
                        <a:pt x="9" y="258"/>
                        <a:pt x="9" y="258"/>
                      </a:cubicBezTo>
                      <a:cubicBezTo>
                        <a:pt x="6" y="258"/>
                        <a:pt x="4" y="257"/>
                        <a:pt x="2" y="255"/>
                      </a:cubicBezTo>
                      <a:cubicBezTo>
                        <a:pt x="0" y="252"/>
                        <a:pt x="0" y="249"/>
                        <a:pt x="1" y="247"/>
                      </a:cubicBezTo>
                      <a:cubicBezTo>
                        <a:pt x="82" y="8"/>
                        <a:pt x="82" y="8"/>
                        <a:pt x="82" y="8"/>
                      </a:cubicBezTo>
                      <a:cubicBezTo>
                        <a:pt x="84" y="3"/>
                        <a:pt x="89" y="0"/>
                        <a:pt x="93" y="2"/>
                      </a:cubicBezTo>
                      <a:cubicBezTo>
                        <a:pt x="98" y="4"/>
                        <a:pt x="101" y="9"/>
                        <a:pt x="99" y="13"/>
                      </a:cubicBezTo>
                      <a:cubicBezTo>
                        <a:pt x="22" y="240"/>
                        <a:pt x="22" y="240"/>
                        <a:pt x="22" y="240"/>
                      </a:cubicBezTo>
                      <a:cubicBezTo>
                        <a:pt x="67" y="240"/>
                        <a:pt x="67" y="240"/>
                        <a:pt x="67" y="240"/>
                      </a:cubicBezTo>
                      <a:cubicBezTo>
                        <a:pt x="71" y="240"/>
                        <a:pt x="76" y="244"/>
                        <a:pt x="76" y="249"/>
                      </a:cubicBezTo>
                      <a:cubicBezTo>
                        <a:pt x="76" y="254"/>
                        <a:pt x="71" y="258"/>
                        <a:pt x="67" y="2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7" name="Freeform 294"/>
                <p:cNvSpPr/>
                <p:nvPr/>
              </p:nvSpPr>
              <p:spPr bwMode="auto">
                <a:xfrm>
                  <a:off x="10766417" y="3957702"/>
                  <a:ext cx="174626" cy="450859"/>
                </a:xfrm>
                <a:custGeom>
                  <a:avLst/>
                  <a:gdLst>
                    <a:gd name="T0" fmla="*/ 158909 w 100"/>
                    <a:gd name="T1" fmla="*/ 450850 h 258"/>
                    <a:gd name="T2" fmla="*/ 62865 w 100"/>
                    <a:gd name="T3" fmla="*/ 450850 h 258"/>
                    <a:gd name="T4" fmla="*/ 47149 w 100"/>
                    <a:gd name="T5" fmla="*/ 435123 h 258"/>
                    <a:gd name="T6" fmla="*/ 62865 w 100"/>
                    <a:gd name="T7" fmla="*/ 419395 h 258"/>
                    <a:gd name="T8" fmla="*/ 136208 w 100"/>
                    <a:gd name="T9" fmla="*/ 419395 h 258"/>
                    <a:gd name="T10" fmla="*/ 1746 w 100"/>
                    <a:gd name="T11" fmla="*/ 22717 h 258"/>
                    <a:gd name="T12" fmla="*/ 12224 w 100"/>
                    <a:gd name="T13" fmla="*/ 3495 h 258"/>
                    <a:gd name="T14" fmla="*/ 31433 w 100"/>
                    <a:gd name="T15" fmla="*/ 13980 h 258"/>
                    <a:gd name="T16" fmla="*/ 174625 w 100"/>
                    <a:gd name="T17" fmla="*/ 431628 h 258"/>
                    <a:gd name="T18" fmla="*/ 171133 w 100"/>
                    <a:gd name="T19" fmla="*/ 445608 h 258"/>
                    <a:gd name="T20" fmla="*/ 158909 w 100"/>
                    <a:gd name="T21" fmla="*/ 450850 h 25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0"/>
                    <a:gd name="T34" fmla="*/ 0 h 258"/>
                    <a:gd name="T35" fmla="*/ 100 w 100"/>
                    <a:gd name="T36" fmla="*/ 258 h 25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0" h="258">
                      <a:moveTo>
                        <a:pt x="91" y="258"/>
                      </a:moveTo>
                      <a:cubicBezTo>
                        <a:pt x="36" y="258"/>
                        <a:pt x="36" y="258"/>
                        <a:pt x="36" y="258"/>
                      </a:cubicBezTo>
                      <a:cubicBezTo>
                        <a:pt x="31" y="258"/>
                        <a:pt x="27" y="254"/>
                        <a:pt x="27" y="249"/>
                      </a:cubicBezTo>
                      <a:cubicBezTo>
                        <a:pt x="27" y="244"/>
                        <a:pt x="31" y="240"/>
                        <a:pt x="36" y="240"/>
                      </a:cubicBezTo>
                      <a:cubicBezTo>
                        <a:pt x="78" y="240"/>
                        <a:pt x="78" y="240"/>
                        <a:pt x="78" y="24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0" y="9"/>
                        <a:pt x="2" y="4"/>
                        <a:pt x="7" y="2"/>
                      </a:cubicBezTo>
                      <a:cubicBezTo>
                        <a:pt x="12" y="0"/>
                        <a:pt x="17" y="3"/>
                        <a:pt x="18" y="8"/>
                      </a:cubicBezTo>
                      <a:cubicBezTo>
                        <a:pt x="100" y="247"/>
                        <a:pt x="100" y="247"/>
                        <a:pt x="100" y="247"/>
                      </a:cubicBezTo>
                      <a:cubicBezTo>
                        <a:pt x="100" y="249"/>
                        <a:pt x="100" y="252"/>
                        <a:pt x="98" y="255"/>
                      </a:cubicBezTo>
                      <a:cubicBezTo>
                        <a:pt x="97" y="257"/>
                        <a:pt x="94" y="258"/>
                        <a:pt x="91" y="2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8" name="Freeform 295"/>
                <p:cNvSpPr/>
                <p:nvPr/>
              </p:nvSpPr>
              <p:spPr bwMode="auto">
                <a:xfrm>
                  <a:off x="10453668" y="3897376"/>
                  <a:ext cx="301623" cy="182566"/>
                </a:xfrm>
                <a:custGeom>
                  <a:avLst/>
                  <a:gdLst>
                    <a:gd name="T0" fmla="*/ 38357 w 173"/>
                    <a:gd name="T1" fmla="*/ 182562 h 105"/>
                    <a:gd name="T2" fmla="*/ 33126 w 173"/>
                    <a:gd name="T3" fmla="*/ 182562 h 105"/>
                    <a:gd name="T4" fmla="*/ 24409 w 173"/>
                    <a:gd name="T5" fmla="*/ 173869 h 105"/>
                    <a:gd name="T6" fmla="*/ 3487 w 173"/>
                    <a:gd name="T7" fmla="*/ 121708 h 105"/>
                    <a:gd name="T8" fmla="*/ 12204 w 173"/>
                    <a:gd name="T9" fmla="*/ 102582 h 105"/>
                    <a:gd name="T10" fmla="*/ 256294 w 173"/>
                    <a:gd name="T11" fmla="*/ 3477 h 105"/>
                    <a:gd name="T12" fmla="*/ 275473 w 173"/>
                    <a:gd name="T13" fmla="*/ 10432 h 105"/>
                    <a:gd name="T14" fmla="*/ 266755 w 173"/>
                    <a:gd name="T15" fmla="*/ 31296 h 105"/>
                    <a:gd name="T16" fmla="*/ 38357 w 173"/>
                    <a:gd name="T17" fmla="*/ 125185 h 105"/>
                    <a:gd name="T18" fmla="*/ 47074 w 173"/>
                    <a:gd name="T19" fmla="*/ 146050 h 105"/>
                    <a:gd name="T20" fmla="*/ 277216 w 173"/>
                    <a:gd name="T21" fmla="*/ 53899 h 105"/>
                    <a:gd name="T22" fmla="*/ 298138 w 173"/>
                    <a:gd name="T23" fmla="*/ 62593 h 105"/>
                    <a:gd name="T24" fmla="*/ 289421 w 173"/>
                    <a:gd name="T25" fmla="*/ 81718 h 105"/>
                    <a:gd name="T26" fmla="*/ 45331 w 173"/>
                    <a:gd name="T27" fmla="*/ 182562 h 105"/>
                    <a:gd name="T28" fmla="*/ 38357 w 173"/>
                    <a:gd name="T29" fmla="*/ 182562 h 10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73"/>
                    <a:gd name="T46" fmla="*/ 0 h 105"/>
                    <a:gd name="T47" fmla="*/ 173 w 173"/>
                    <a:gd name="T48" fmla="*/ 105 h 10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73" h="105">
                      <a:moveTo>
                        <a:pt x="22" y="105"/>
                      </a:moveTo>
                      <a:cubicBezTo>
                        <a:pt x="21" y="105"/>
                        <a:pt x="20" y="105"/>
                        <a:pt x="19" y="105"/>
                      </a:cubicBezTo>
                      <a:cubicBezTo>
                        <a:pt x="17" y="104"/>
                        <a:pt x="15" y="102"/>
                        <a:pt x="14" y="100"/>
                      </a:cubicBezTo>
                      <a:cubicBezTo>
                        <a:pt x="2" y="70"/>
                        <a:pt x="2" y="70"/>
                        <a:pt x="2" y="70"/>
                      </a:cubicBezTo>
                      <a:cubicBezTo>
                        <a:pt x="0" y="66"/>
                        <a:pt x="2" y="60"/>
                        <a:pt x="7" y="59"/>
                      </a:cubicBezTo>
                      <a:cubicBezTo>
                        <a:pt x="147" y="2"/>
                        <a:pt x="147" y="2"/>
                        <a:pt x="147" y="2"/>
                      </a:cubicBezTo>
                      <a:cubicBezTo>
                        <a:pt x="151" y="0"/>
                        <a:pt x="157" y="2"/>
                        <a:pt x="158" y="6"/>
                      </a:cubicBezTo>
                      <a:cubicBezTo>
                        <a:pt x="160" y="11"/>
                        <a:pt x="158" y="16"/>
                        <a:pt x="153" y="18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27" y="84"/>
                        <a:pt x="27" y="84"/>
                        <a:pt x="27" y="84"/>
                      </a:cubicBezTo>
                      <a:cubicBezTo>
                        <a:pt x="159" y="31"/>
                        <a:pt x="159" y="31"/>
                        <a:pt x="159" y="31"/>
                      </a:cubicBezTo>
                      <a:cubicBezTo>
                        <a:pt x="164" y="29"/>
                        <a:pt x="169" y="31"/>
                        <a:pt x="171" y="36"/>
                      </a:cubicBezTo>
                      <a:cubicBezTo>
                        <a:pt x="173" y="40"/>
                        <a:pt x="170" y="46"/>
                        <a:pt x="166" y="47"/>
                      </a:cubicBezTo>
                      <a:cubicBezTo>
                        <a:pt x="26" y="105"/>
                        <a:pt x="26" y="105"/>
                        <a:pt x="26" y="105"/>
                      </a:cubicBezTo>
                      <a:cubicBezTo>
                        <a:pt x="25" y="105"/>
                        <a:pt x="24" y="105"/>
                        <a:pt x="22" y="10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9" name="Freeform 296"/>
                <p:cNvSpPr/>
                <p:nvPr/>
              </p:nvSpPr>
              <p:spPr bwMode="auto">
                <a:xfrm>
                  <a:off x="10790218" y="3614802"/>
                  <a:ext cx="317499" cy="465144"/>
                </a:xfrm>
                <a:custGeom>
                  <a:avLst/>
                  <a:gdLst>
                    <a:gd name="T0" fmla="*/ 243826 w 181"/>
                    <a:gd name="T1" fmla="*/ 465137 h 267"/>
                    <a:gd name="T2" fmla="*/ 229793 w 181"/>
                    <a:gd name="T3" fmla="*/ 454684 h 267"/>
                    <a:gd name="T4" fmla="*/ 156119 w 181"/>
                    <a:gd name="T5" fmla="*/ 282218 h 267"/>
                    <a:gd name="T6" fmla="*/ 45608 w 181"/>
                    <a:gd name="T7" fmla="*/ 327512 h 267"/>
                    <a:gd name="T8" fmla="*/ 24558 w 181"/>
                    <a:gd name="T9" fmla="*/ 318802 h 267"/>
                    <a:gd name="T10" fmla="*/ 33329 w 181"/>
                    <a:gd name="T11" fmla="*/ 297897 h 267"/>
                    <a:gd name="T12" fmla="*/ 159627 w 181"/>
                    <a:gd name="T13" fmla="*/ 247376 h 267"/>
                    <a:gd name="T14" fmla="*/ 180677 w 181"/>
                    <a:gd name="T15" fmla="*/ 256087 h 267"/>
                    <a:gd name="T16" fmla="*/ 252597 w 181"/>
                    <a:gd name="T17" fmla="*/ 432037 h 267"/>
                    <a:gd name="T18" fmla="*/ 275401 w 181"/>
                    <a:gd name="T19" fmla="*/ 426811 h 267"/>
                    <a:gd name="T20" fmla="*/ 178923 w 181"/>
                    <a:gd name="T21" fmla="*/ 36584 h 267"/>
                    <a:gd name="T22" fmla="*/ 143840 w 181"/>
                    <a:gd name="T23" fmla="*/ 52263 h 267"/>
                    <a:gd name="T24" fmla="*/ 133315 w 181"/>
                    <a:gd name="T25" fmla="*/ 144593 h 267"/>
                    <a:gd name="T26" fmla="*/ 159627 w 181"/>
                    <a:gd name="T27" fmla="*/ 203824 h 267"/>
                    <a:gd name="T28" fmla="*/ 157873 w 181"/>
                    <a:gd name="T29" fmla="*/ 216019 h 267"/>
                    <a:gd name="T30" fmla="*/ 150856 w 181"/>
                    <a:gd name="T31" fmla="*/ 224729 h 267"/>
                    <a:gd name="T32" fmla="*/ 24558 w 181"/>
                    <a:gd name="T33" fmla="*/ 275250 h 267"/>
                    <a:gd name="T34" fmla="*/ 3508 w 181"/>
                    <a:gd name="T35" fmla="*/ 266539 h 267"/>
                    <a:gd name="T36" fmla="*/ 12279 w 181"/>
                    <a:gd name="T37" fmla="*/ 247376 h 267"/>
                    <a:gd name="T38" fmla="*/ 122790 w 181"/>
                    <a:gd name="T39" fmla="*/ 202082 h 267"/>
                    <a:gd name="T40" fmla="*/ 103494 w 181"/>
                    <a:gd name="T41" fmla="*/ 153304 h 267"/>
                    <a:gd name="T42" fmla="*/ 101740 w 181"/>
                    <a:gd name="T43" fmla="*/ 144593 h 267"/>
                    <a:gd name="T44" fmla="*/ 112265 w 181"/>
                    <a:gd name="T45" fmla="*/ 40068 h 267"/>
                    <a:gd name="T46" fmla="*/ 122790 w 181"/>
                    <a:gd name="T47" fmla="*/ 26131 h 267"/>
                    <a:gd name="T48" fmla="*/ 180677 w 181"/>
                    <a:gd name="T49" fmla="*/ 3484 h 267"/>
                    <a:gd name="T50" fmla="*/ 199972 w 181"/>
                    <a:gd name="T51" fmla="*/ 8710 h 267"/>
                    <a:gd name="T52" fmla="*/ 305221 w 181"/>
                    <a:gd name="T53" fmla="*/ 442490 h 267"/>
                    <a:gd name="T54" fmla="*/ 292942 w 181"/>
                    <a:gd name="T55" fmla="*/ 456427 h 267"/>
                    <a:gd name="T56" fmla="*/ 257859 w 181"/>
                    <a:gd name="T57" fmla="*/ 463395 h 267"/>
                    <a:gd name="T58" fmla="*/ 247334 w 181"/>
                    <a:gd name="T59" fmla="*/ 465137 h 267"/>
                    <a:gd name="T60" fmla="*/ 243826 w 181"/>
                    <a:gd name="T61" fmla="*/ 465137 h 26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81"/>
                    <a:gd name="T94" fmla="*/ 0 h 267"/>
                    <a:gd name="T95" fmla="*/ 181 w 181"/>
                    <a:gd name="T96" fmla="*/ 267 h 26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81" h="267">
                      <a:moveTo>
                        <a:pt x="139" y="267"/>
                      </a:moveTo>
                      <a:cubicBezTo>
                        <a:pt x="135" y="267"/>
                        <a:pt x="132" y="265"/>
                        <a:pt x="131" y="261"/>
                      </a:cubicBezTo>
                      <a:cubicBezTo>
                        <a:pt x="89" y="162"/>
                        <a:pt x="89" y="162"/>
                        <a:pt x="89" y="162"/>
                      </a:cubicBezTo>
                      <a:cubicBezTo>
                        <a:pt x="26" y="188"/>
                        <a:pt x="26" y="188"/>
                        <a:pt x="26" y="188"/>
                      </a:cubicBezTo>
                      <a:cubicBezTo>
                        <a:pt x="21" y="190"/>
                        <a:pt x="16" y="188"/>
                        <a:pt x="14" y="183"/>
                      </a:cubicBezTo>
                      <a:cubicBezTo>
                        <a:pt x="12" y="178"/>
                        <a:pt x="14" y="173"/>
                        <a:pt x="19" y="171"/>
                      </a:cubicBezTo>
                      <a:cubicBezTo>
                        <a:pt x="91" y="142"/>
                        <a:pt x="91" y="142"/>
                        <a:pt x="91" y="142"/>
                      </a:cubicBezTo>
                      <a:cubicBezTo>
                        <a:pt x="95" y="140"/>
                        <a:pt x="101" y="142"/>
                        <a:pt x="103" y="147"/>
                      </a:cubicBezTo>
                      <a:cubicBezTo>
                        <a:pt x="144" y="248"/>
                        <a:pt x="144" y="248"/>
                        <a:pt x="144" y="248"/>
                      </a:cubicBezTo>
                      <a:cubicBezTo>
                        <a:pt x="149" y="247"/>
                        <a:pt x="152" y="246"/>
                        <a:pt x="157" y="245"/>
                      </a:cubicBezTo>
                      <a:cubicBezTo>
                        <a:pt x="162" y="165"/>
                        <a:pt x="146" y="99"/>
                        <a:pt x="102" y="21"/>
                      </a:cubicBezTo>
                      <a:cubicBezTo>
                        <a:pt x="82" y="30"/>
                        <a:pt x="82" y="30"/>
                        <a:pt x="82" y="30"/>
                      </a:cubicBezTo>
                      <a:cubicBezTo>
                        <a:pt x="76" y="83"/>
                        <a:pt x="76" y="83"/>
                        <a:pt x="76" y="83"/>
                      </a:cubicBezTo>
                      <a:cubicBezTo>
                        <a:pt x="91" y="117"/>
                        <a:pt x="91" y="117"/>
                        <a:pt x="91" y="117"/>
                      </a:cubicBezTo>
                      <a:cubicBezTo>
                        <a:pt x="91" y="120"/>
                        <a:pt x="91" y="122"/>
                        <a:pt x="90" y="124"/>
                      </a:cubicBezTo>
                      <a:cubicBezTo>
                        <a:pt x="90" y="126"/>
                        <a:pt x="88" y="128"/>
                        <a:pt x="86" y="129"/>
                      </a:cubicBezTo>
                      <a:cubicBezTo>
                        <a:pt x="14" y="158"/>
                        <a:pt x="14" y="158"/>
                        <a:pt x="14" y="158"/>
                      </a:cubicBezTo>
                      <a:cubicBezTo>
                        <a:pt x="9" y="160"/>
                        <a:pt x="4" y="158"/>
                        <a:pt x="2" y="153"/>
                      </a:cubicBezTo>
                      <a:cubicBezTo>
                        <a:pt x="0" y="149"/>
                        <a:pt x="3" y="144"/>
                        <a:pt x="7" y="142"/>
                      </a:cubicBezTo>
                      <a:cubicBezTo>
                        <a:pt x="70" y="116"/>
                        <a:pt x="70" y="116"/>
                        <a:pt x="70" y="116"/>
                      </a:cubicBezTo>
                      <a:cubicBezTo>
                        <a:pt x="59" y="88"/>
                        <a:pt x="59" y="88"/>
                        <a:pt x="59" y="88"/>
                      </a:cubicBezTo>
                      <a:cubicBezTo>
                        <a:pt x="58" y="86"/>
                        <a:pt x="58" y="85"/>
                        <a:pt x="58" y="83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65" y="19"/>
                        <a:pt x="67" y="16"/>
                        <a:pt x="70" y="15"/>
                      </a:cubicBezTo>
                      <a:cubicBezTo>
                        <a:pt x="103" y="2"/>
                        <a:pt x="103" y="2"/>
                        <a:pt x="103" y="2"/>
                      </a:cubicBezTo>
                      <a:cubicBezTo>
                        <a:pt x="107" y="0"/>
                        <a:pt x="112" y="2"/>
                        <a:pt x="114" y="5"/>
                      </a:cubicBezTo>
                      <a:cubicBezTo>
                        <a:pt x="164" y="92"/>
                        <a:pt x="181" y="163"/>
                        <a:pt x="174" y="254"/>
                      </a:cubicBezTo>
                      <a:cubicBezTo>
                        <a:pt x="174" y="258"/>
                        <a:pt x="171" y="261"/>
                        <a:pt x="167" y="262"/>
                      </a:cubicBezTo>
                      <a:cubicBezTo>
                        <a:pt x="158" y="263"/>
                        <a:pt x="154" y="264"/>
                        <a:pt x="147" y="266"/>
                      </a:cubicBezTo>
                      <a:cubicBezTo>
                        <a:pt x="141" y="267"/>
                        <a:pt x="141" y="267"/>
                        <a:pt x="141" y="267"/>
                      </a:cubicBezTo>
                      <a:cubicBezTo>
                        <a:pt x="140" y="267"/>
                        <a:pt x="139" y="267"/>
                        <a:pt x="139" y="2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0" name="Freeform 297"/>
                <p:cNvSpPr/>
                <p:nvPr/>
              </p:nvSpPr>
              <p:spPr bwMode="auto">
                <a:xfrm>
                  <a:off x="11041042" y="4045016"/>
                  <a:ext cx="31748" cy="303219"/>
                </a:xfrm>
                <a:custGeom>
                  <a:avLst/>
                  <a:gdLst>
                    <a:gd name="T0" fmla="*/ 15875 w 18"/>
                    <a:gd name="T1" fmla="*/ 303212 h 173"/>
                    <a:gd name="T2" fmla="*/ 0 w 18"/>
                    <a:gd name="T3" fmla="*/ 287438 h 173"/>
                    <a:gd name="T4" fmla="*/ 0 w 18"/>
                    <a:gd name="T5" fmla="*/ 15774 h 173"/>
                    <a:gd name="T6" fmla="*/ 15875 w 18"/>
                    <a:gd name="T7" fmla="*/ 0 h 173"/>
                    <a:gd name="T8" fmla="*/ 31750 w 18"/>
                    <a:gd name="T9" fmla="*/ 15774 h 173"/>
                    <a:gd name="T10" fmla="*/ 31750 w 18"/>
                    <a:gd name="T11" fmla="*/ 287438 h 173"/>
                    <a:gd name="T12" fmla="*/ 15875 w 18"/>
                    <a:gd name="T13" fmla="*/ 303212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173"/>
                    <a:gd name="T23" fmla="*/ 18 w 18"/>
                    <a:gd name="T24" fmla="*/ 173 h 17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173">
                      <a:moveTo>
                        <a:pt x="9" y="173"/>
                      </a:moveTo>
                      <a:cubicBezTo>
                        <a:pt x="4" y="173"/>
                        <a:pt x="0" y="169"/>
                        <a:pt x="0" y="164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3" y="0"/>
                        <a:pt x="18" y="4"/>
                        <a:pt x="18" y="9"/>
                      </a:cubicBezTo>
                      <a:cubicBezTo>
                        <a:pt x="18" y="164"/>
                        <a:pt x="18" y="164"/>
                        <a:pt x="18" y="164"/>
                      </a:cubicBezTo>
                      <a:cubicBezTo>
                        <a:pt x="18" y="169"/>
                        <a:pt x="13" y="173"/>
                        <a:pt x="9" y="17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1" name="Freeform 298"/>
                <p:cNvSpPr/>
                <p:nvPr/>
              </p:nvSpPr>
              <p:spPr bwMode="auto">
                <a:xfrm>
                  <a:off x="10482256" y="4046594"/>
                  <a:ext cx="31748" cy="206380"/>
                </a:xfrm>
                <a:custGeom>
                  <a:avLst/>
                  <a:gdLst>
                    <a:gd name="T0" fmla="*/ 15875 w 18"/>
                    <a:gd name="T1" fmla="*/ 206375 h 118"/>
                    <a:gd name="T2" fmla="*/ 0 w 18"/>
                    <a:gd name="T3" fmla="*/ 190635 h 118"/>
                    <a:gd name="T4" fmla="*/ 0 w 18"/>
                    <a:gd name="T5" fmla="*/ 15740 h 118"/>
                    <a:gd name="T6" fmla="*/ 15875 w 18"/>
                    <a:gd name="T7" fmla="*/ 0 h 118"/>
                    <a:gd name="T8" fmla="*/ 31750 w 18"/>
                    <a:gd name="T9" fmla="*/ 15740 h 118"/>
                    <a:gd name="T10" fmla="*/ 31750 w 18"/>
                    <a:gd name="T11" fmla="*/ 190635 h 118"/>
                    <a:gd name="T12" fmla="*/ 15875 w 18"/>
                    <a:gd name="T13" fmla="*/ 206375 h 1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118"/>
                    <a:gd name="T23" fmla="*/ 18 w 18"/>
                    <a:gd name="T24" fmla="*/ 118 h 1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118">
                      <a:moveTo>
                        <a:pt x="9" y="118"/>
                      </a:moveTo>
                      <a:cubicBezTo>
                        <a:pt x="4" y="118"/>
                        <a:pt x="0" y="114"/>
                        <a:pt x="0" y="10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4" y="0"/>
                        <a:pt x="18" y="4"/>
                        <a:pt x="18" y="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8" y="114"/>
                        <a:pt x="14" y="118"/>
                        <a:pt x="9" y="1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2" name="Freeform 299"/>
                <p:cNvSpPr/>
                <p:nvPr/>
              </p:nvSpPr>
              <p:spPr bwMode="auto">
                <a:xfrm>
                  <a:off x="10701327" y="4092627"/>
                  <a:ext cx="144463" cy="31752"/>
                </a:xfrm>
                <a:custGeom>
                  <a:avLst/>
                  <a:gdLst>
                    <a:gd name="T0" fmla="*/ 128606 w 82"/>
                    <a:gd name="T1" fmla="*/ 31750 h 18"/>
                    <a:gd name="T2" fmla="*/ 15856 w 82"/>
                    <a:gd name="T3" fmla="*/ 31750 h 18"/>
                    <a:gd name="T4" fmla="*/ 0 w 82"/>
                    <a:gd name="T5" fmla="*/ 15875 h 18"/>
                    <a:gd name="T6" fmla="*/ 15856 w 82"/>
                    <a:gd name="T7" fmla="*/ 0 h 18"/>
                    <a:gd name="T8" fmla="*/ 128606 w 82"/>
                    <a:gd name="T9" fmla="*/ 0 h 18"/>
                    <a:gd name="T10" fmla="*/ 144462 w 82"/>
                    <a:gd name="T11" fmla="*/ 15875 h 18"/>
                    <a:gd name="T12" fmla="*/ 128606 w 82"/>
                    <a:gd name="T13" fmla="*/ 31750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"/>
                    <a:gd name="T22" fmla="*/ 0 h 18"/>
                    <a:gd name="T23" fmla="*/ 82 w 82"/>
                    <a:gd name="T24" fmla="*/ 18 h 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" h="18">
                      <a:moveTo>
                        <a:pt x="73" y="18"/>
                      </a:move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78" y="0"/>
                        <a:pt x="82" y="4"/>
                        <a:pt x="82" y="9"/>
                      </a:cubicBezTo>
                      <a:cubicBezTo>
                        <a:pt x="82" y="14"/>
                        <a:pt x="78" y="18"/>
                        <a:pt x="73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3" name="Freeform 300"/>
                <p:cNvSpPr/>
                <p:nvPr/>
              </p:nvSpPr>
              <p:spPr bwMode="auto">
                <a:xfrm>
                  <a:off x="10647363" y="4251326"/>
                  <a:ext cx="250824" cy="31752"/>
                </a:xfrm>
                <a:custGeom>
                  <a:avLst/>
                  <a:gdLst>
                    <a:gd name="T0" fmla="*/ 235039 w 143"/>
                    <a:gd name="T1" fmla="*/ 31750 h 18"/>
                    <a:gd name="T2" fmla="*/ 15786 w 143"/>
                    <a:gd name="T3" fmla="*/ 31750 h 18"/>
                    <a:gd name="T4" fmla="*/ 0 w 143"/>
                    <a:gd name="T5" fmla="*/ 15875 h 18"/>
                    <a:gd name="T6" fmla="*/ 15786 w 143"/>
                    <a:gd name="T7" fmla="*/ 0 h 18"/>
                    <a:gd name="T8" fmla="*/ 235039 w 143"/>
                    <a:gd name="T9" fmla="*/ 0 h 18"/>
                    <a:gd name="T10" fmla="*/ 250825 w 143"/>
                    <a:gd name="T11" fmla="*/ 15875 h 18"/>
                    <a:gd name="T12" fmla="*/ 235039 w 143"/>
                    <a:gd name="T13" fmla="*/ 31750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3"/>
                    <a:gd name="T22" fmla="*/ 0 h 18"/>
                    <a:gd name="T23" fmla="*/ 143 w 143"/>
                    <a:gd name="T24" fmla="*/ 18 h 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3" h="18">
                      <a:moveTo>
                        <a:pt x="134" y="18"/>
                      </a:move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34" y="0"/>
                        <a:pt x="134" y="0"/>
                        <a:pt x="134" y="0"/>
                      </a:cubicBezTo>
                      <a:cubicBezTo>
                        <a:pt x="139" y="0"/>
                        <a:pt x="143" y="4"/>
                        <a:pt x="143" y="9"/>
                      </a:cubicBezTo>
                      <a:cubicBezTo>
                        <a:pt x="143" y="14"/>
                        <a:pt x="139" y="18"/>
                        <a:pt x="134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6" name="文本框 182"/>
              <p:cNvSpPr txBox="1"/>
              <p:nvPr/>
            </p:nvSpPr>
            <p:spPr>
              <a:xfrm>
                <a:off x="2956712" y="1883857"/>
                <a:ext cx="571614" cy="277740"/>
              </a:xfrm>
              <a:prstGeom prst="rect">
                <a:avLst/>
              </a:prstGeom>
              <a:ln w="25400">
                <a:miter lim="400000"/>
              </a:ln>
              <a:effectLst>
                <a:outerShdw blurRad="635000" rotWithShape="0">
                  <a:srgbClr val="FFFFFF"/>
                </a:outerShdw>
              </a:effectLst>
            </p:spPr>
            <p:txBody>
              <a:bodyPr wrap="square" lIns="25812" tIns="25812" rIns="25812" bIns="25812">
                <a:spAutoFit/>
              </a:bodyPr>
              <a:lstStyle>
                <a:defPPr>
                  <a:defRPr lang="en-US"/>
                </a:defPPr>
                <a:lvl1pPr algn="ctr" defTabSz="114935" hangingPunct="0">
                  <a:defRPr sz="1200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ZLanTingHeiS-R-GB"/>
                  </a:defRPr>
                </a:lvl1pPr>
              </a:lstStyle>
              <a:p>
                <a:r>
                  <a:rPr lang="zh-CN" altLang="en-US" dirty="0">
                    <a:solidFill>
                      <a:schemeClr val="tx1"/>
                    </a:solidFill>
                  </a:rPr>
                  <a:t>采矿</a:t>
                </a:r>
                <a:endParaRPr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组合 659"/>
              <p:cNvGrpSpPr>
                <a:grpSpLocks noChangeAspect="1"/>
              </p:cNvGrpSpPr>
              <p:nvPr/>
            </p:nvGrpSpPr>
            <p:grpSpPr bwMode="auto">
              <a:xfrm>
                <a:off x="2600941" y="1752218"/>
                <a:ext cx="332726" cy="339774"/>
                <a:chOff x="5414962" y="5505450"/>
                <a:chExt cx="1039813" cy="1009650"/>
              </a:xfrm>
              <a:solidFill>
                <a:schemeClr val="tx1"/>
              </a:solidFill>
            </p:grpSpPr>
            <p:sp>
              <p:nvSpPr>
                <p:cNvPr id="151" name="Oval 286"/>
                <p:cNvSpPr>
                  <a:spLocks noChangeArrowheads="1"/>
                </p:cNvSpPr>
                <p:nvPr/>
              </p:nvSpPr>
              <p:spPr bwMode="auto">
                <a:xfrm>
                  <a:off x="6356350" y="6049963"/>
                  <a:ext cx="98425" cy="984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2" name="Oval 287"/>
                <p:cNvSpPr>
                  <a:spLocks noChangeArrowheads="1"/>
                </p:cNvSpPr>
                <p:nvPr/>
              </p:nvSpPr>
              <p:spPr bwMode="auto">
                <a:xfrm>
                  <a:off x="6356350" y="6196013"/>
                  <a:ext cx="98425" cy="968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3" name="Freeform 305"/>
                <p:cNvSpPr/>
                <p:nvPr/>
              </p:nvSpPr>
              <p:spPr bwMode="auto">
                <a:xfrm>
                  <a:off x="5532437" y="5505450"/>
                  <a:ext cx="796925" cy="388937"/>
                </a:xfrm>
                <a:custGeom>
                  <a:avLst/>
                  <a:gdLst>
                    <a:gd name="T0" fmla="*/ 21474 w 334"/>
                    <a:gd name="T1" fmla="*/ 386551 h 163"/>
                    <a:gd name="T2" fmla="*/ 0 w 334"/>
                    <a:gd name="T3" fmla="*/ 367462 h 163"/>
                    <a:gd name="T4" fmla="*/ 66808 w 334"/>
                    <a:gd name="T5" fmla="*/ 236226 h 163"/>
                    <a:gd name="T6" fmla="*/ 147932 w 334"/>
                    <a:gd name="T7" fmla="*/ 212364 h 163"/>
                    <a:gd name="T8" fmla="*/ 281548 w 334"/>
                    <a:gd name="T9" fmla="*/ 31020 h 163"/>
                    <a:gd name="T10" fmla="*/ 515377 w 334"/>
                    <a:gd name="T11" fmla="*/ 136009 h 163"/>
                    <a:gd name="T12" fmla="*/ 625133 w 334"/>
                    <a:gd name="T13" fmla="*/ 174187 h 163"/>
                    <a:gd name="T14" fmla="*/ 656151 w 334"/>
                    <a:gd name="T15" fmla="*/ 233839 h 163"/>
                    <a:gd name="T16" fmla="*/ 792153 w 334"/>
                    <a:gd name="T17" fmla="*/ 360304 h 163"/>
                    <a:gd name="T18" fmla="*/ 777837 w 334"/>
                    <a:gd name="T19" fmla="*/ 386551 h 163"/>
                    <a:gd name="T20" fmla="*/ 751591 w 334"/>
                    <a:gd name="T21" fmla="*/ 369848 h 163"/>
                    <a:gd name="T22" fmla="*/ 641835 w 334"/>
                    <a:gd name="T23" fmla="*/ 276790 h 163"/>
                    <a:gd name="T24" fmla="*/ 620361 w 334"/>
                    <a:gd name="T25" fmla="*/ 260087 h 163"/>
                    <a:gd name="T26" fmla="*/ 591729 w 334"/>
                    <a:gd name="T27" fmla="*/ 202820 h 163"/>
                    <a:gd name="T28" fmla="*/ 510605 w 334"/>
                    <a:gd name="T29" fmla="*/ 181345 h 163"/>
                    <a:gd name="T30" fmla="*/ 481973 w 334"/>
                    <a:gd name="T31" fmla="*/ 167028 h 163"/>
                    <a:gd name="T32" fmla="*/ 293478 w 334"/>
                    <a:gd name="T33" fmla="*/ 73970 h 163"/>
                    <a:gd name="T34" fmla="*/ 190880 w 334"/>
                    <a:gd name="T35" fmla="*/ 233839 h 163"/>
                    <a:gd name="T36" fmla="*/ 183722 w 334"/>
                    <a:gd name="T37" fmla="*/ 250542 h 163"/>
                    <a:gd name="T38" fmla="*/ 167020 w 334"/>
                    <a:gd name="T39" fmla="*/ 257701 h 163"/>
                    <a:gd name="T40" fmla="*/ 90668 w 334"/>
                    <a:gd name="T41" fmla="*/ 272017 h 163"/>
                    <a:gd name="T42" fmla="*/ 42948 w 334"/>
                    <a:gd name="T43" fmla="*/ 365076 h 163"/>
                    <a:gd name="T44" fmla="*/ 21474 w 334"/>
                    <a:gd name="T45" fmla="*/ 386551 h 163"/>
                    <a:gd name="T46" fmla="*/ 21474 w 334"/>
                    <a:gd name="T47" fmla="*/ 386551 h 16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34"/>
                    <a:gd name="T73" fmla="*/ 0 h 163"/>
                    <a:gd name="T74" fmla="*/ 334 w 334"/>
                    <a:gd name="T75" fmla="*/ 163 h 16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34" h="163">
                      <a:moveTo>
                        <a:pt x="9" y="162"/>
                      </a:moveTo>
                      <a:cubicBezTo>
                        <a:pt x="4" y="162"/>
                        <a:pt x="0" y="158"/>
                        <a:pt x="0" y="154"/>
                      </a:cubicBezTo>
                      <a:cubicBezTo>
                        <a:pt x="0" y="152"/>
                        <a:pt x="0" y="119"/>
                        <a:pt x="28" y="99"/>
                      </a:cubicBezTo>
                      <a:cubicBezTo>
                        <a:pt x="40" y="91"/>
                        <a:pt x="53" y="89"/>
                        <a:pt x="62" y="89"/>
                      </a:cubicBezTo>
                      <a:cubicBezTo>
                        <a:pt x="63" y="63"/>
                        <a:pt x="75" y="24"/>
                        <a:pt x="118" y="13"/>
                      </a:cubicBezTo>
                      <a:cubicBezTo>
                        <a:pt x="170" y="0"/>
                        <a:pt x="203" y="27"/>
                        <a:pt x="216" y="57"/>
                      </a:cubicBezTo>
                      <a:cubicBezTo>
                        <a:pt x="227" y="55"/>
                        <a:pt x="246" y="56"/>
                        <a:pt x="262" y="73"/>
                      </a:cubicBezTo>
                      <a:cubicBezTo>
                        <a:pt x="269" y="81"/>
                        <a:pt x="273" y="91"/>
                        <a:pt x="275" y="98"/>
                      </a:cubicBezTo>
                      <a:cubicBezTo>
                        <a:pt x="294" y="100"/>
                        <a:pt x="324" y="112"/>
                        <a:pt x="332" y="151"/>
                      </a:cubicBezTo>
                      <a:cubicBezTo>
                        <a:pt x="334" y="156"/>
                        <a:pt x="331" y="161"/>
                        <a:pt x="326" y="162"/>
                      </a:cubicBezTo>
                      <a:cubicBezTo>
                        <a:pt x="321" y="163"/>
                        <a:pt x="316" y="160"/>
                        <a:pt x="315" y="155"/>
                      </a:cubicBezTo>
                      <a:cubicBezTo>
                        <a:pt x="306" y="114"/>
                        <a:pt x="270" y="116"/>
                        <a:pt x="269" y="116"/>
                      </a:cubicBezTo>
                      <a:cubicBezTo>
                        <a:pt x="264" y="116"/>
                        <a:pt x="260" y="113"/>
                        <a:pt x="260" y="109"/>
                      </a:cubicBezTo>
                      <a:cubicBezTo>
                        <a:pt x="259" y="109"/>
                        <a:pt x="256" y="94"/>
                        <a:pt x="248" y="85"/>
                      </a:cubicBezTo>
                      <a:cubicBezTo>
                        <a:pt x="234" y="69"/>
                        <a:pt x="214" y="75"/>
                        <a:pt x="214" y="76"/>
                      </a:cubicBezTo>
                      <a:cubicBezTo>
                        <a:pt x="209" y="77"/>
                        <a:pt x="204" y="75"/>
                        <a:pt x="202" y="70"/>
                      </a:cubicBezTo>
                      <a:cubicBezTo>
                        <a:pt x="193" y="43"/>
                        <a:pt x="167" y="19"/>
                        <a:pt x="123" y="31"/>
                      </a:cubicBezTo>
                      <a:cubicBezTo>
                        <a:pt x="76" y="43"/>
                        <a:pt x="80" y="96"/>
                        <a:pt x="80" y="98"/>
                      </a:cubicBezTo>
                      <a:cubicBezTo>
                        <a:pt x="81" y="101"/>
                        <a:pt x="79" y="104"/>
                        <a:pt x="77" y="105"/>
                      </a:cubicBezTo>
                      <a:cubicBezTo>
                        <a:pt x="75" y="107"/>
                        <a:pt x="72" y="108"/>
                        <a:pt x="70" y="108"/>
                      </a:cubicBezTo>
                      <a:cubicBezTo>
                        <a:pt x="70" y="108"/>
                        <a:pt x="52" y="105"/>
                        <a:pt x="38" y="114"/>
                      </a:cubicBezTo>
                      <a:cubicBezTo>
                        <a:pt x="18" y="128"/>
                        <a:pt x="18" y="153"/>
                        <a:pt x="18" y="153"/>
                      </a:cubicBezTo>
                      <a:cubicBezTo>
                        <a:pt x="18" y="158"/>
                        <a:pt x="14" y="162"/>
                        <a:pt x="9" y="162"/>
                      </a:cubicBezTo>
                      <a:cubicBezTo>
                        <a:pt x="9" y="162"/>
                        <a:pt x="9" y="162"/>
                        <a:pt x="9" y="1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4" name="Freeform 306"/>
                <p:cNvSpPr>
                  <a:spLocks noEditPoints="1"/>
                </p:cNvSpPr>
                <p:nvPr/>
              </p:nvSpPr>
              <p:spPr bwMode="auto">
                <a:xfrm>
                  <a:off x="5502275" y="6267450"/>
                  <a:ext cx="247650" cy="247650"/>
                </a:xfrm>
                <a:custGeom>
                  <a:avLst/>
                  <a:gdLst>
                    <a:gd name="T0" fmla="*/ 125027 w 103"/>
                    <a:gd name="T1" fmla="*/ 247650 h 104"/>
                    <a:gd name="T2" fmla="*/ 0 w 103"/>
                    <a:gd name="T3" fmla="*/ 123825 h 104"/>
                    <a:gd name="T4" fmla="*/ 125027 w 103"/>
                    <a:gd name="T5" fmla="*/ 0 h 104"/>
                    <a:gd name="T6" fmla="*/ 247650 w 103"/>
                    <a:gd name="T7" fmla="*/ 123825 h 104"/>
                    <a:gd name="T8" fmla="*/ 125027 w 103"/>
                    <a:gd name="T9" fmla="*/ 247650 h 104"/>
                    <a:gd name="T10" fmla="*/ 125027 w 103"/>
                    <a:gd name="T11" fmla="*/ 42863 h 104"/>
                    <a:gd name="T12" fmla="*/ 43279 w 103"/>
                    <a:gd name="T13" fmla="*/ 123825 h 104"/>
                    <a:gd name="T14" fmla="*/ 125027 w 103"/>
                    <a:gd name="T15" fmla="*/ 204788 h 104"/>
                    <a:gd name="T16" fmla="*/ 204371 w 103"/>
                    <a:gd name="T17" fmla="*/ 123825 h 104"/>
                    <a:gd name="T18" fmla="*/ 125027 w 103"/>
                    <a:gd name="T19" fmla="*/ 42863 h 1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3"/>
                    <a:gd name="T31" fmla="*/ 0 h 104"/>
                    <a:gd name="T32" fmla="*/ 103 w 103"/>
                    <a:gd name="T33" fmla="*/ 104 h 1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3" h="104">
                      <a:moveTo>
                        <a:pt x="52" y="104"/>
                      </a:move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3" y="23"/>
                        <a:pt x="103" y="52"/>
                      </a:cubicBezTo>
                      <a:cubicBezTo>
                        <a:pt x="103" y="80"/>
                        <a:pt x="80" y="104"/>
                        <a:pt x="52" y="104"/>
                      </a:cubicBezTo>
                      <a:close/>
                      <a:moveTo>
                        <a:pt x="52" y="18"/>
                      </a:moveTo>
                      <a:cubicBezTo>
                        <a:pt x="33" y="18"/>
                        <a:pt x="18" y="33"/>
                        <a:pt x="18" y="52"/>
                      </a:cubicBezTo>
                      <a:cubicBezTo>
                        <a:pt x="18" y="70"/>
                        <a:pt x="33" y="86"/>
                        <a:pt x="52" y="86"/>
                      </a:cubicBezTo>
                      <a:cubicBezTo>
                        <a:pt x="70" y="86"/>
                        <a:pt x="85" y="70"/>
                        <a:pt x="85" y="52"/>
                      </a:cubicBezTo>
                      <a:cubicBezTo>
                        <a:pt x="85" y="33"/>
                        <a:pt x="70" y="18"/>
                        <a:pt x="5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5" name="Freeform 307"/>
                <p:cNvSpPr>
                  <a:spLocks noEditPoints="1"/>
                </p:cNvSpPr>
                <p:nvPr/>
              </p:nvSpPr>
              <p:spPr bwMode="auto">
                <a:xfrm>
                  <a:off x="6091237" y="6267450"/>
                  <a:ext cx="247650" cy="247650"/>
                </a:xfrm>
                <a:custGeom>
                  <a:avLst/>
                  <a:gdLst>
                    <a:gd name="T0" fmla="*/ 123825 w 104"/>
                    <a:gd name="T1" fmla="*/ 247650 h 104"/>
                    <a:gd name="T2" fmla="*/ 0 w 104"/>
                    <a:gd name="T3" fmla="*/ 123825 h 104"/>
                    <a:gd name="T4" fmla="*/ 123825 w 104"/>
                    <a:gd name="T5" fmla="*/ 0 h 104"/>
                    <a:gd name="T6" fmla="*/ 247650 w 104"/>
                    <a:gd name="T7" fmla="*/ 123825 h 104"/>
                    <a:gd name="T8" fmla="*/ 123825 w 104"/>
                    <a:gd name="T9" fmla="*/ 247650 h 104"/>
                    <a:gd name="T10" fmla="*/ 123825 w 104"/>
                    <a:gd name="T11" fmla="*/ 42863 h 104"/>
                    <a:gd name="T12" fmla="*/ 42863 w 104"/>
                    <a:gd name="T13" fmla="*/ 123825 h 104"/>
                    <a:gd name="T14" fmla="*/ 123825 w 104"/>
                    <a:gd name="T15" fmla="*/ 204788 h 104"/>
                    <a:gd name="T16" fmla="*/ 204788 w 104"/>
                    <a:gd name="T17" fmla="*/ 123825 h 104"/>
                    <a:gd name="T18" fmla="*/ 123825 w 104"/>
                    <a:gd name="T19" fmla="*/ 42863 h 1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4"/>
                    <a:gd name="T31" fmla="*/ 0 h 104"/>
                    <a:gd name="T32" fmla="*/ 104 w 104"/>
                    <a:gd name="T33" fmla="*/ 104 h 1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4" h="104">
                      <a:moveTo>
                        <a:pt x="52" y="104"/>
                      </a:moveTo>
                      <a:cubicBezTo>
                        <a:pt x="23" y="104"/>
                        <a:pt x="0" y="80"/>
                        <a:pt x="0" y="52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  <a:cubicBezTo>
                        <a:pt x="104" y="80"/>
                        <a:pt x="80" y="104"/>
                        <a:pt x="52" y="104"/>
                      </a:cubicBezTo>
                      <a:close/>
                      <a:moveTo>
                        <a:pt x="52" y="18"/>
                      </a:moveTo>
                      <a:cubicBezTo>
                        <a:pt x="33" y="18"/>
                        <a:pt x="18" y="33"/>
                        <a:pt x="18" y="52"/>
                      </a:cubicBezTo>
                      <a:cubicBezTo>
                        <a:pt x="18" y="70"/>
                        <a:pt x="33" y="86"/>
                        <a:pt x="52" y="86"/>
                      </a:cubicBezTo>
                      <a:cubicBezTo>
                        <a:pt x="70" y="86"/>
                        <a:pt x="86" y="70"/>
                        <a:pt x="86" y="52"/>
                      </a:cubicBezTo>
                      <a:cubicBezTo>
                        <a:pt x="86" y="33"/>
                        <a:pt x="70" y="18"/>
                        <a:pt x="5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6" name="Freeform 308"/>
                <p:cNvSpPr/>
                <p:nvPr/>
              </p:nvSpPr>
              <p:spPr bwMode="auto">
                <a:xfrm>
                  <a:off x="6296025" y="6216650"/>
                  <a:ext cx="131763" cy="196850"/>
                </a:xfrm>
                <a:custGeom>
                  <a:avLst/>
                  <a:gdLst>
                    <a:gd name="T0" fmla="*/ 110202 w 55"/>
                    <a:gd name="T1" fmla="*/ 196850 h 82"/>
                    <a:gd name="T2" fmla="*/ 21561 w 55"/>
                    <a:gd name="T3" fmla="*/ 196850 h 82"/>
                    <a:gd name="T4" fmla="*/ 0 w 55"/>
                    <a:gd name="T5" fmla="*/ 175245 h 82"/>
                    <a:gd name="T6" fmla="*/ 21561 w 55"/>
                    <a:gd name="T7" fmla="*/ 153639 h 82"/>
                    <a:gd name="T8" fmla="*/ 88641 w 55"/>
                    <a:gd name="T9" fmla="*/ 153639 h 82"/>
                    <a:gd name="T10" fmla="*/ 88641 w 55"/>
                    <a:gd name="T11" fmla="*/ 21605 h 82"/>
                    <a:gd name="T12" fmla="*/ 110202 w 55"/>
                    <a:gd name="T13" fmla="*/ 0 h 82"/>
                    <a:gd name="T14" fmla="*/ 131763 w 55"/>
                    <a:gd name="T15" fmla="*/ 21605 h 82"/>
                    <a:gd name="T16" fmla="*/ 131763 w 55"/>
                    <a:gd name="T17" fmla="*/ 175245 h 82"/>
                    <a:gd name="T18" fmla="*/ 110202 w 55"/>
                    <a:gd name="T19" fmla="*/ 196850 h 8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5"/>
                    <a:gd name="T31" fmla="*/ 0 h 82"/>
                    <a:gd name="T32" fmla="*/ 55 w 55"/>
                    <a:gd name="T33" fmla="*/ 82 h 8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5" h="82">
                      <a:moveTo>
                        <a:pt x="46" y="82"/>
                      </a:moveTo>
                      <a:cubicBezTo>
                        <a:pt x="9" y="82"/>
                        <a:pt x="9" y="82"/>
                        <a:pt x="9" y="82"/>
                      </a:cubicBezTo>
                      <a:cubicBezTo>
                        <a:pt x="4" y="82"/>
                        <a:pt x="0" y="78"/>
                        <a:pt x="0" y="73"/>
                      </a:cubicBezTo>
                      <a:cubicBezTo>
                        <a:pt x="0" y="68"/>
                        <a:pt x="4" y="64"/>
                        <a:pt x="9" y="64"/>
                      </a:cubicBezTo>
                      <a:cubicBezTo>
                        <a:pt x="37" y="64"/>
                        <a:pt x="37" y="64"/>
                        <a:pt x="37" y="64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7" y="4"/>
                        <a:pt x="41" y="0"/>
                        <a:pt x="46" y="0"/>
                      </a:cubicBezTo>
                      <a:cubicBezTo>
                        <a:pt x="50" y="0"/>
                        <a:pt x="55" y="4"/>
                        <a:pt x="55" y="9"/>
                      </a:cubicBezTo>
                      <a:cubicBezTo>
                        <a:pt x="55" y="73"/>
                        <a:pt x="55" y="73"/>
                        <a:pt x="55" y="73"/>
                      </a:cubicBezTo>
                      <a:cubicBezTo>
                        <a:pt x="55" y="78"/>
                        <a:pt x="50" y="82"/>
                        <a:pt x="4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7" name="Freeform 309"/>
                <p:cNvSpPr/>
                <p:nvPr/>
              </p:nvSpPr>
              <p:spPr bwMode="auto">
                <a:xfrm>
                  <a:off x="5414962" y="5848350"/>
                  <a:ext cx="1012825" cy="565150"/>
                </a:xfrm>
                <a:custGeom>
                  <a:avLst/>
                  <a:gdLst>
                    <a:gd name="T0" fmla="*/ 109882 w 424"/>
                    <a:gd name="T1" fmla="*/ 565150 h 236"/>
                    <a:gd name="T2" fmla="*/ 21499 w 424"/>
                    <a:gd name="T3" fmla="*/ 565150 h 236"/>
                    <a:gd name="T4" fmla="*/ 0 w 424"/>
                    <a:gd name="T5" fmla="*/ 543598 h 236"/>
                    <a:gd name="T6" fmla="*/ 0 w 424"/>
                    <a:gd name="T7" fmla="*/ 21552 h 236"/>
                    <a:gd name="T8" fmla="*/ 21499 w 424"/>
                    <a:gd name="T9" fmla="*/ 0 h 236"/>
                    <a:gd name="T10" fmla="*/ 991326 w 424"/>
                    <a:gd name="T11" fmla="*/ 0 h 236"/>
                    <a:gd name="T12" fmla="*/ 1012825 w 424"/>
                    <a:gd name="T13" fmla="*/ 21552 h 236"/>
                    <a:gd name="T14" fmla="*/ 1012825 w 424"/>
                    <a:gd name="T15" fmla="*/ 258628 h 236"/>
                    <a:gd name="T16" fmla="*/ 991326 w 424"/>
                    <a:gd name="T17" fmla="*/ 280180 h 236"/>
                    <a:gd name="T18" fmla="*/ 969828 w 424"/>
                    <a:gd name="T19" fmla="*/ 258628 h 236"/>
                    <a:gd name="T20" fmla="*/ 969828 w 424"/>
                    <a:gd name="T21" fmla="*/ 43105 h 236"/>
                    <a:gd name="T22" fmla="*/ 42997 w 424"/>
                    <a:gd name="T23" fmla="*/ 43105 h 236"/>
                    <a:gd name="T24" fmla="*/ 42997 w 424"/>
                    <a:gd name="T25" fmla="*/ 522045 h 236"/>
                    <a:gd name="T26" fmla="*/ 109882 w 424"/>
                    <a:gd name="T27" fmla="*/ 522045 h 236"/>
                    <a:gd name="T28" fmla="*/ 131381 w 424"/>
                    <a:gd name="T29" fmla="*/ 543598 h 236"/>
                    <a:gd name="T30" fmla="*/ 109882 w 424"/>
                    <a:gd name="T31" fmla="*/ 565150 h 2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24"/>
                    <a:gd name="T49" fmla="*/ 0 h 236"/>
                    <a:gd name="T50" fmla="*/ 424 w 424"/>
                    <a:gd name="T51" fmla="*/ 236 h 2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24" h="236">
                      <a:moveTo>
                        <a:pt x="46" y="236"/>
                      </a:moveTo>
                      <a:cubicBezTo>
                        <a:pt x="9" y="236"/>
                        <a:pt x="9" y="236"/>
                        <a:pt x="9" y="236"/>
                      </a:cubicBezTo>
                      <a:cubicBezTo>
                        <a:pt x="4" y="236"/>
                        <a:pt x="0" y="232"/>
                        <a:pt x="0" y="227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415" y="0"/>
                        <a:pt x="415" y="0"/>
                        <a:pt x="415" y="0"/>
                      </a:cubicBezTo>
                      <a:cubicBezTo>
                        <a:pt x="419" y="0"/>
                        <a:pt x="424" y="4"/>
                        <a:pt x="424" y="9"/>
                      </a:cubicBezTo>
                      <a:cubicBezTo>
                        <a:pt x="424" y="108"/>
                        <a:pt x="424" y="108"/>
                        <a:pt x="424" y="108"/>
                      </a:cubicBezTo>
                      <a:cubicBezTo>
                        <a:pt x="424" y="113"/>
                        <a:pt x="419" y="117"/>
                        <a:pt x="415" y="117"/>
                      </a:cubicBezTo>
                      <a:cubicBezTo>
                        <a:pt x="410" y="117"/>
                        <a:pt x="406" y="113"/>
                        <a:pt x="406" y="108"/>
                      </a:cubicBezTo>
                      <a:cubicBezTo>
                        <a:pt x="406" y="18"/>
                        <a:pt x="406" y="18"/>
                        <a:pt x="406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8" y="218"/>
                        <a:pt x="18" y="218"/>
                        <a:pt x="18" y="218"/>
                      </a:cubicBezTo>
                      <a:cubicBezTo>
                        <a:pt x="46" y="218"/>
                        <a:pt x="46" y="218"/>
                        <a:pt x="46" y="218"/>
                      </a:cubicBezTo>
                      <a:cubicBezTo>
                        <a:pt x="51" y="218"/>
                        <a:pt x="55" y="222"/>
                        <a:pt x="55" y="227"/>
                      </a:cubicBezTo>
                      <a:cubicBezTo>
                        <a:pt x="55" y="232"/>
                        <a:pt x="51" y="236"/>
                        <a:pt x="46" y="2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8" name="Freeform 310"/>
                <p:cNvSpPr/>
                <p:nvPr/>
              </p:nvSpPr>
              <p:spPr bwMode="auto">
                <a:xfrm>
                  <a:off x="5705475" y="6370638"/>
                  <a:ext cx="428625" cy="42862"/>
                </a:xfrm>
                <a:custGeom>
                  <a:avLst/>
                  <a:gdLst>
                    <a:gd name="T0" fmla="*/ 407074 w 179"/>
                    <a:gd name="T1" fmla="*/ 42862 h 18"/>
                    <a:gd name="T2" fmla="*/ 21551 w 179"/>
                    <a:gd name="T3" fmla="*/ 42862 h 18"/>
                    <a:gd name="T4" fmla="*/ 0 w 179"/>
                    <a:gd name="T5" fmla="*/ 21431 h 18"/>
                    <a:gd name="T6" fmla="*/ 21551 w 179"/>
                    <a:gd name="T7" fmla="*/ 0 h 18"/>
                    <a:gd name="T8" fmla="*/ 407074 w 179"/>
                    <a:gd name="T9" fmla="*/ 0 h 18"/>
                    <a:gd name="T10" fmla="*/ 428625 w 179"/>
                    <a:gd name="T11" fmla="*/ 21431 h 18"/>
                    <a:gd name="T12" fmla="*/ 407074 w 179"/>
                    <a:gd name="T13" fmla="*/ 42862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9"/>
                    <a:gd name="T22" fmla="*/ 0 h 18"/>
                    <a:gd name="T23" fmla="*/ 179 w 179"/>
                    <a:gd name="T24" fmla="*/ 18 h 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9" h="18">
                      <a:moveTo>
                        <a:pt x="170" y="18"/>
                      </a:move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5" y="18"/>
                        <a:pt x="0" y="14"/>
                        <a:pt x="0" y="9"/>
                      </a:cubicBezTo>
                      <a:cubicBezTo>
                        <a:pt x="0" y="4"/>
                        <a:pt x="5" y="0"/>
                        <a:pt x="9" y="0"/>
                      </a:cubicBezTo>
                      <a:cubicBezTo>
                        <a:pt x="170" y="0"/>
                        <a:pt x="170" y="0"/>
                        <a:pt x="170" y="0"/>
                      </a:cubicBezTo>
                      <a:cubicBezTo>
                        <a:pt x="175" y="0"/>
                        <a:pt x="179" y="4"/>
                        <a:pt x="179" y="9"/>
                      </a:cubicBezTo>
                      <a:cubicBezTo>
                        <a:pt x="179" y="14"/>
                        <a:pt x="175" y="18"/>
                        <a:pt x="170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8" name="文本框 170"/>
              <p:cNvSpPr txBox="1"/>
              <p:nvPr/>
            </p:nvSpPr>
            <p:spPr>
              <a:xfrm>
                <a:off x="4763474" y="2239194"/>
                <a:ext cx="583996" cy="277740"/>
              </a:xfrm>
              <a:prstGeom prst="rect">
                <a:avLst/>
              </a:prstGeom>
              <a:ln w="25400">
                <a:miter lim="400000"/>
              </a:ln>
              <a:effectLst>
                <a:outerShdw blurRad="635000" rotWithShape="0">
                  <a:srgbClr val="FFFFFF"/>
                </a:outerShdw>
              </a:effectLst>
            </p:spPr>
            <p:txBody>
              <a:bodyPr wrap="square" lIns="25812" tIns="25812" rIns="25812" bIns="25812">
                <a:spAutoFit/>
              </a:bodyPr>
              <a:lstStyle>
                <a:defPPr>
                  <a:defRPr lang="en-US"/>
                </a:defPPr>
                <a:lvl1pPr algn="ctr" defTabSz="114935" hangingPunct="0">
                  <a:defRPr sz="1200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ZLanTingHeiS-R-GB"/>
                  </a:defRPr>
                </a:lvl1pPr>
              </a:lstStyle>
              <a:p>
                <a:r>
                  <a:rPr dirty="0" err="1">
                    <a:solidFill>
                      <a:schemeClr val="tx1"/>
                    </a:solidFill>
                  </a:rPr>
                  <a:t>教育</a:t>
                </a:r>
                <a:endParaRPr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9" name="组合 454"/>
              <p:cNvGrpSpPr>
                <a:grpSpLocks noChangeAspect="1"/>
              </p:cNvGrpSpPr>
              <p:nvPr/>
            </p:nvGrpSpPr>
            <p:grpSpPr bwMode="auto">
              <a:xfrm>
                <a:off x="4421248" y="2229826"/>
                <a:ext cx="366910" cy="261052"/>
                <a:chOff x="979488" y="1103312"/>
                <a:chExt cx="776288" cy="523876"/>
              </a:xfrm>
              <a:solidFill>
                <a:schemeClr val="tx1"/>
              </a:solidFill>
            </p:grpSpPr>
            <p:sp>
              <p:nvSpPr>
                <p:cNvPr id="145" name="Freeform 265"/>
                <p:cNvSpPr>
                  <a:spLocks noEditPoints="1"/>
                </p:cNvSpPr>
                <p:nvPr/>
              </p:nvSpPr>
              <p:spPr bwMode="auto">
                <a:xfrm>
                  <a:off x="979488" y="1103312"/>
                  <a:ext cx="776288" cy="312738"/>
                </a:xfrm>
                <a:custGeom>
                  <a:avLst/>
                  <a:gdLst>
                    <a:gd name="T0" fmla="*/ 388144 w 472"/>
                    <a:gd name="T1" fmla="*/ 312738 h 190"/>
                    <a:gd name="T2" fmla="*/ 348672 w 472"/>
                    <a:gd name="T3" fmla="*/ 306154 h 190"/>
                    <a:gd name="T4" fmla="*/ 348672 w 472"/>
                    <a:gd name="T5" fmla="*/ 306154 h 190"/>
                    <a:gd name="T6" fmla="*/ 23025 w 472"/>
                    <a:gd name="T7" fmla="*/ 184351 h 190"/>
                    <a:gd name="T8" fmla="*/ 0 w 472"/>
                    <a:gd name="T9" fmla="*/ 158015 h 190"/>
                    <a:gd name="T10" fmla="*/ 23025 w 472"/>
                    <a:gd name="T11" fmla="*/ 130033 h 190"/>
                    <a:gd name="T12" fmla="*/ 348672 w 472"/>
                    <a:gd name="T13" fmla="*/ 8230 h 190"/>
                    <a:gd name="T14" fmla="*/ 427616 w 472"/>
                    <a:gd name="T15" fmla="*/ 8230 h 190"/>
                    <a:gd name="T16" fmla="*/ 751618 w 472"/>
                    <a:gd name="T17" fmla="*/ 130033 h 190"/>
                    <a:gd name="T18" fmla="*/ 776288 w 472"/>
                    <a:gd name="T19" fmla="*/ 158015 h 190"/>
                    <a:gd name="T20" fmla="*/ 751618 w 472"/>
                    <a:gd name="T21" fmla="*/ 184351 h 190"/>
                    <a:gd name="T22" fmla="*/ 427616 w 472"/>
                    <a:gd name="T23" fmla="*/ 306154 h 190"/>
                    <a:gd name="T24" fmla="*/ 388144 w 472"/>
                    <a:gd name="T25" fmla="*/ 312738 h 190"/>
                    <a:gd name="T26" fmla="*/ 358540 w 472"/>
                    <a:gd name="T27" fmla="*/ 278172 h 190"/>
                    <a:gd name="T28" fmla="*/ 417748 w 472"/>
                    <a:gd name="T29" fmla="*/ 278172 h 190"/>
                    <a:gd name="T30" fmla="*/ 740105 w 472"/>
                    <a:gd name="T31" fmla="*/ 158015 h 190"/>
                    <a:gd name="T32" fmla="*/ 417748 w 472"/>
                    <a:gd name="T33" fmla="*/ 36212 h 190"/>
                    <a:gd name="T34" fmla="*/ 358540 w 472"/>
                    <a:gd name="T35" fmla="*/ 36212 h 190"/>
                    <a:gd name="T36" fmla="*/ 36183 w 472"/>
                    <a:gd name="T37" fmla="*/ 158015 h 190"/>
                    <a:gd name="T38" fmla="*/ 358540 w 472"/>
                    <a:gd name="T39" fmla="*/ 278172 h 1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72"/>
                    <a:gd name="T61" fmla="*/ 0 h 190"/>
                    <a:gd name="T62" fmla="*/ 472 w 472"/>
                    <a:gd name="T63" fmla="*/ 190 h 19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72" h="190">
                      <a:moveTo>
                        <a:pt x="236" y="190"/>
                      </a:moveTo>
                      <a:cubicBezTo>
                        <a:pt x="227" y="190"/>
                        <a:pt x="218" y="189"/>
                        <a:pt x="212" y="186"/>
                      </a:cubicBezTo>
                      <a:cubicBezTo>
                        <a:pt x="212" y="186"/>
                        <a:pt x="212" y="186"/>
                        <a:pt x="212" y="186"/>
                      </a:cubicBezTo>
                      <a:cubicBezTo>
                        <a:pt x="14" y="112"/>
                        <a:pt x="14" y="112"/>
                        <a:pt x="14" y="112"/>
                      </a:cubicBezTo>
                      <a:cubicBezTo>
                        <a:pt x="2" y="107"/>
                        <a:pt x="0" y="100"/>
                        <a:pt x="0" y="96"/>
                      </a:cubicBezTo>
                      <a:cubicBezTo>
                        <a:pt x="0" y="92"/>
                        <a:pt x="2" y="84"/>
                        <a:pt x="14" y="79"/>
                      </a:cubicBezTo>
                      <a:cubicBezTo>
                        <a:pt x="212" y="5"/>
                        <a:pt x="212" y="5"/>
                        <a:pt x="212" y="5"/>
                      </a:cubicBezTo>
                      <a:cubicBezTo>
                        <a:pt x="225" y="0"/>
                        <a:pt x="247" y="0"/>
                        <a:pt x="260" y="5"/>
                      </a:cubicBezTo>
                      <a:cubicBezTo>
                        <a:pt x="457" y="79"/>
                        <a:pt x="457" y="79"/>
                        <a:pt x="457" y="79"/>
                      </a:cubicBezTo>
                      <a:cubicBezTo>
                        <a:pt x="470" y="84"/>
                        <a:pt x="472" y="92"/>
                        <a:pt x="472" y="96"/>
                      </a:cubicBezTo>
                      <a:cubicBezTo>
                        <a:pt x="472" y="100"/>
                        <a:pt x="470" y="107"/>
                        <a:pt x="457" y="112"/>
                      </a:cubicBezTo>
                      <a:cubicBezTo>
                        <a:pt x="260" y="186"/>
                        <a:pt x="260" y="186"/>
                        <a:pt x="260" y="186"/>
                      </a:cubicBezTo>
                      <a:cubicBezTo>
                        <a:pt x="253" y="189"/>
                        <a:pt x="245" y="190"/>
                        <a:pt x="236" y="190"/>
                      </a:cubicBezTo>
                      <a:close/>
                      <a:moveTo>
                        <a:pt x="218" y="169"/>
                      </a:moveTo>
                      <a:cubicBezTo>
                        <a:pt x="227" y="173"/>
                        <a:pt x="244" y="173"/>
                        <a:pt x="254" y="169"/>
                      </a:cubicBezTo>
                      <a:cubicBezTo>
                        <a:pt x="450" y="96"/>
                        <a:pt x="450" y="96"/>
                        <a:pt x="450" y="96"/>
                      </a:cubicBezTo>
                      <a:cubicBezTo>
                        <a:pt x="254" y="22"/>
                        <a:pt x="254" y="22"/>
                        <a:pt x="254" y="22"/>
                      </a:cubicBezTo>
                      <a:cubicBezTo>
                        <a:pt x="244" y="18"/>
                        <a:pt x="227" y="18"/>
                        <a:pt x="218" y="22"/>
                      </a:cubicBezTo>
                      <a:cubicBezTo>
                        <a:pt x="22" y="96"/>
                        <a:pt x="22" y="96"/>
                        <a:pt x="22" y="96"/>
                      </a:cubicBezTo>
                      <a:lnTo>
                        <a:pt x="218" y="16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6" name="Oval 266"/>
                <p:cNvSpPr>
                  <a:spLocks noChangeArrowheads="1"/>
                </p:cNvSpPr>
                <p:nvPr/>
              </p:nvSpPr>
              <p:spPr bwMode="auto">
                <a:xfrm>
                  <a:off x="1384302" y="1562094"/>
                  <a:ext cx="66676" cy="650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7" name="Oval 267"/>
                <p:cNvSpPr>
                  <a:spLocks noChangeArrowheads="1"/>
                </p:cNvSpPr>
                <p:nvPr/>
              </p:nvSpPr>
              <p:spPr bwMode="auto">
                <a:xfrm>
                  <a:off x="1284288" y="1562100"/>
                  <a:ext cx="65088" cy="650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40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8" name="Freeform 306"/>
                <p:cNvSpPr/>
                <p:nvPr/>
              </p:nvSpPr>
              <p:spPr bwMode="auto">
                <a:xfrm>
                  <a:off x="1725613" y="1243012"/>
                  <a:ext cx="30163" cy="290513"/>
                </a:xfrm>
                <a:custGeom>
                  <a:avLst/>
                  <a:gdLst>
                    <a:gd name="T0" fmla="*/ 15082 w 18"/>
                    <a:gd name="T1" fmla="*/ 290513 h 177"/>
                    <a:gd name="T2" fmla="*/ 0 w 18"/>
                    <a:gd name="T3" fmla="*/ 275741 h 177"/>
                    <a:gd name="T4" fmla="*/ 0 w 18"/>
                    <a:gd name="T5" fmla="*/ 14772 h 177"/>
                    <a:gd name="T6" fmla="*/ 15082 w 18"/>
                    <a:gd name="T7" fmla="*/ 0 h 177"/>
                    <a:gd name="T8" fmla="*/ 30163 w 18"/>
                    <a:gd name="T9" fmla="*/ 14772 h 177"/>
                    <a:gd name="T10" fmla="*/ 30163 w 18"/>
                    <a:gd name="T11" fmla="*/ 275741 h 177"/>
                    <a:gd name="T12" fmla="*/ 15082 w 18"/>
                    <a:gd name="T13" fmla="*/ 290513 h 17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"/>
                    <a:gd name="T22" fmla="*/ 0 h 177"/>
                    <a:gd name="T23" fmla="*/ 18 w 18"/>
                    <a:gd name="T24" fmla="*/ 177 h 17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" h="177">
                      <a:moveTo>
                        <a:pt x="9" y="177"/>
                      </a:moveTo>
                      <a:cubicBezTo>
                        <a:pt x="4" y="177"/>
                        <a:pt x="0" y="173"/>
                        <a:pt x="0" y="168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3" y="0"/>
                        <a:pt x="18" y="4"/>
                        <a:pt x="18" y="9"/>
                      </a:cubicBezTo>
                      <a:cubicBezTo>
                        <a:pt x="18" y="168"/>
                        <a:pt x="18" y="168"/>
                        <a:pt x="18" y="168"/>
                      </a:cubicBezTo>
                      <a:cubicBezTo>
                        <a:pt x="18" y="173"/>
                        <a:pt x="13" y="177"/>
                        <a:pt x="9" y="1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9" name="Freeform 307"/>
                <p:cNvSpPr/>
                <p:nvPr/>
              </p:nvSpPr>
              <p:spPr bwMode="auto">
                <a:xfrm>
                  <a:off x="1404938" y="1322387"/>
                  <a:ext cx="185738" cy="287338"/>
                </a:xfrm>
                <a:custGeom>
                  <a:avLst/>
                  <a:gdLst>
                    <a:gd name="T0" fmla="*/ 16437 w 113"/>
                    <a:gd name="T1" fmla="*/ 287338 h 175"/>
                    <a:gd name="T2" fmla="*/ 1644 w 113"/>
                    <a:gd name="T3" fmla="*/ 275844 h 175"/>
                    <a:gd name="T4" fmla="*/ 13150 w 113"/>
                    <a:gd name="T5" fmla="*/ 257783 h 175"/>
                    <a:gd name="T6" fmla="*/ 156151 w 113"/>
                    <a:gd name="T7" fmla="*/ 172403 h 175"/>
                    <a:gd name="T8" fmla="*/ 156151 w 113"/>
                    <a:gd name="T9" fmla="*/ 14777 h 175"/>
                    <a:gd name="T10" fmla="*/ 170945 w 113"/>
                    <a:gd name="T11" fmla="*/ 0 h 175"/>
                    <a:gd name="T12" fmla="*/ 185738 w 113"/>
                    <a:gd name="T13" fmla="*/ 14777 h 175"/>
                    <a:gd name="T14" fmla="*/ 185738 w 113"/>
                    <a:gd name="T15" fmla="*/ 177329 h 175"/>
                    <a:gd name="T16" fmla="*/ 182451 w 113"/>
                    <a:gd name="T17" fmla="*/ 187180 h 175"/>
                    <a:gd name="T18" fmla="*/ 19724 w 113"/>
                    <a:gd name="T19" fmla="*/ 287338 h 175"/>
                    <a:gd name="T20" fmla="*/ 16437 w 113"/>
                    <a:gd name="T21" fmla="*/ 287338 h 1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3"/>
                    <a:gd name="T34" fmla="*/ 0 h 175"/>
                    <a:gd name="T35" fmla="*/ 113 w 113"/>
                    <a:gd name="T36" fmla="*/ 175 h 17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3" h="175">
                      <a:moveTo>
                        <a:pt x="10" y="175"/>
                      </a:moveTo>
                      <a:cubicBezTo>
                        <a:pt x="6" y="175"/>
                        <a:pt x="2" y="172"/>
                        <a:pt x="1" y="168"/>
                      </a:cubicBezTo>
                      <a:cubicBezTo>
                        <a:pt x="0" y="163"/>
                        <a:pt x="3" y="158"/>
                        <a:pt x="8" y="157"/>
                      </a:cubicBezTo>
                      <a:cubicBezTo>
                        <a:pt x="42" y="150"/>
                        <a:pt x="73" y="132"/>
                        <a:pt x="95" y="105"/>
                      </a:cubicBezTo>
                      <a:cubicBezTo>
                        <a:pt x="95" y="9"/>
                        <a:pt x="95" y="9"/>
                        <a:pt x="95" y="9"/>
                      </a:cubicBezTo>
                      <a:cubicBezTo>
                        <a:pt x="95" y="4"/>
                        <a:pt x="99" y="0"/>
                        <a:pt x="104" y="0"/>
                      </a:cubicBezTo>
                      <a:cubicBezTo>
                        <a:pt x="109" y="0"/>
                        <a:pt x="113" y="4"/>
                        <a:pt x="113" y="9"/>
                      </a:cubicBezTo>
                      <a:cubicBezTo>
                        <a:pt x="113" y="108"/>
                        <a:pt x="113" y="108"/>
                        <a:pt x="113" y="108"/>
                      </a:cubicBezTo>
                      <a:cubicBezTo>
                        <a:pt x="113" y="110"/>
                        <a:pt x="113" y="112"/>
                        <a:pt x="111" y="114"/>
                      </a:cubicBezTo>
                      <a:cubicBezTo>
                        <a:pt x="86" y="145"/>
                        <a:pt x="51" y="167"/>
                        <a:pt x="12" y="175"/>
                      </a:cubicBezTo>
                      <a:cubicBezTo>
                        <a:pt x="11" y="175"/>
                        <a:pt x="10" y="175"/>
                        <a:pt x="10" y="1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0" name="Freeform 308"/>
                <p:cNvSpPr/>
                <p:nvPr/>
              </p:nvSpPr>
              <p:spPr bwMode="auto">
                <a:xfrm>
                  <a:off x="1144588" y="1322387"/>
                  <a:ext cx="190500" cy="288925"/>
                </a:xfrm>
                <a:custGeom>
                  <a:avLst/>
                  <a:gdLst>
                    <a:gd name="T0" fmla="*/ 174078 w 116"/>
                    <a:gd name="T1" fmla="*/ 288925 h 176"/>
                    <a:gd name="T2" fmla="*/ 172435 w 116"/>
                    <a:gd name="T3" fmla="*/ 288925 h 176"/>
                    <a:gd name="T4" fmla="*/ 1642 w 116"/>
                    <a:gd name="T5" fmla="*/ 187145 h 176"/>
                    <a:gd name="T6" fmla="*/ 0 w 116"/>
                    <a:gd name="T7" fmla="*/ 177295 h 176"/>
                    <a:gd name="T8" fmla="*/ 0 w 116"/>
                    <a:gd name="T9" fmla="*/ 14775 h 176"/>
                    <a:gd name="T10" fmla="*/ 14780 w 116"/>
                    <a:gd name="T11" fmla="*/ 0 h 176"/>
                    <a:gd name="T12" fmla="*/ 29560 w 116"/>
                    <a:gd name="T13" fmla="*/ 14775 h 176"/>
                    <a:gd name="T14" fmla="*/ 29560 w 116"/>
                    <a:gd name="T15" fmla="*/ 172370 h 176"/>
                    <a:gd name="T16" fmla="*/ 177362 w 116"/>
                    <a:gd name="T17" fmla="*/ 259376 h 176"/>
                    <a:gd name="T18" fmla="*/ 188858 w 116"/>
                    <a:gd name="T19" fmla="*/ 277434 h 176"/>
                    <a:gd name="T20" fmla="*/ 174078 w 116"/>
                    <a:gd name="T21" fmla="*/ 288925 h 17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6"/>
                    <a:gd name="T34" fmla="*/ 0 h 176"/>
                    <a:gd name="T35" fmla="*/ 116 w 116"/>
                    <a:gd name="T36" fmla="*/ 176 h 17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6" h="176">
                      <a:moveTo>
                        <a:pt x="106" y="176"/>
                      </a:moveTo>
                      <a:cubicBezTo>
                        <a:pt x="106" y="176"/>
                        <a:pt x="105" y="176"/>
                        <a:pt x="105" y="176"/>
                      </a:cubicBezTo>
                      <a:cubicBezTo>
                        <a:pt x="64" y="168"/>
                        <a:pt x="27" y="146"/>
                        <a:pt x="1" y="114"/>
                      </a:cubicBezTo>
                      <a:cubicBezTo>
                        <a:pt x="0" y="112"/>
                        <a:pt x="0" y="110"/>
                        <a:pt x="0" y="108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14" y="0"/>
                        <a:pt x="18" y="4"/>
                        <a:pt x="18" y="9"/>
                      </a:cubicBezTo>
                      <a:cubicBezTo>
                        <a:pt x="18" y="105"/>
                        <a:pt x="18" y="105"/>
                        <a:pt x="18" y="105"/>
                      </a:cubicBezTo>
                      <a:cubicBezTo>
                        <a:pt x="41" y="133"/>
                        <a:pt x="73" y="152"/>
                        <a:pt x="108" y="158"/>
                      </a:cubicBezTo>
                      <a:cubicBezTo>
                        <a:pt x="113" y="159"/>
                        <a:pt x="116" y="164"/>
                        <a:pt x="115" y="169"/>
                      </a:cubicBezTo>
                      <a:cubicBezTo>
                        <a:pt x="114" y="173"/>
                        <a:pt x="111" y="176"/>
                        <a:pt x="106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140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0" name="文本框 179"/>
              <p:cNvSpPr txBox="1"/>
              <p:nvPr/>
            </p:nvSpPr>
            <p:spPr>
              <a:xfrm>
                <a:off x="3537923" y="2245378"/>
                <a:ext cx="549881" cy="277740"/>
              </a:xfrm>
              <a:prstGeom prst="rect">
                <a:avLst/>
              </a:prstGeom>
              <a:ln w="25400">
                <a:miter lim="400000"/>
              </a:ln>
              <a:effectLst>
                <a:outerShdw blurRad="635000" rotWithShape="0">
                  <a:srgbClr val="FFFFFF"/>
                </a:outerShdw>
              </a:effectLst>
            </p:spPr>
            <p:txBody>
              <a:bodyPr wrap="square" lIns="25812" tIns="25812" rIns="25812" bIns="25812">
                <a:spAutoFit/>
              </a:bodyPr>
              <a:lstStyle>
                <a:defPPr>
                  <a:defRPr lang="en-US"/>
                </a:defPPr>
                <a:lvl1pPr algn="ctr" defTabSz="114935" hangingPunct="0">
                  <a:defRPr sz="1200" ker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FZLanTingHeiS-R-GB"/>
                  </a:defRPr>
                </a:lvl1pPr>
              </a:lstStyle>
              <a:p>
                <a:r>
                  <a:rPr dirty="0" err="1">
                    <a:solidFill>
                      <a:schemeClr val="tx1"/>
                    </a:solidFill>
                  </a:rPr>
                  <a:t>汽车</a:t>
                </a:r>
                <a:endParaRPr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1" name="组合 21650"/>
              <p:cNvGrpSpPr/>
              <p:nvPr/>
            </p:nvGrpSpPr>
            <p:grpSpPr bwMode="auto">
              <a:xfrm>
                <a:off x="3175178" y="2241533"/>
                <a:ext cx="426288" cy="217847"/>
                <a:chOff x="814388" y="939800"/>
                <a:chExt cx="862013" cy="419101"/>
              </a:xfrm>
              <a:solidFill>
                <a:schemeClr val="tx1"/>
              </a:solidFill>
            </p:grpSpPr>
            <p:sp>
              <p:nvSpPr>
                <p:cNvPr id="120" name="Freeform 147"/>
                <p:cNvSpPr/>
                <p:nvPr/>
              </p:nvSpPr>
              <p:spPr bwMode="auto">
                <a:xfrm>
                  <a:off x="969963" y="1122363"/>
                  <a:ext cx="128588" cy="236538"/>
                </a:xfrm>
                <a:custGeom>
                  <a:avLst/>
                  <a:gdLst>
                    <a:gd name="T0" fmla="*/ 2147483646 w 82"/>
                    <a:gd name="T1" fmla="*/ 2147483646 h 152"/>
                    <a:gd name="T2" fmla="*/ 2147483646 w 82"/>
                    <a:gd name="T3" fmla="*/ 2147483646 h 152"/>
                    <a:gd name="T4" fmla="*/ 0 w 82"/>
                    <a:gd name="T5" fmla="*/ 2147483646 h 152"/>
                    <a:gd name="T6" fmla="*/ 0 w 82"/>
                    <a:gd name="T7" fmla="*/ 2147483646 h 152"/>
                    <a:gd name="T8" fmla="*/ 2147483646 w 82"/>
                    <a:gd name="T9" fmla="*/ 2147483646 h 152"/>
                    <a:gd name="T10" fmla="*/ 2147483646 w 82"/>
                    <a:gd name="T11" fmla="*/ 2147483646 h 152"/>
                    <a:gd name="T12" fmla="*/ 2147483646 w 82"/>
                    <a:gd name="T13" fmla="*/ 2147483646 h 152"/>
                    <a:gd name="T14" fmla="*/ 2147483646 w 82"/>
                    <a:gd name="T15" fmla="*/ 2147483646 h 152"/>
                    <a:gd name="T16" fmla="*/ 2147483646 w 82"/>
                    <a:gd name="T17" fmla="*/ 2147483646 h 152"/>
                    <a:gd name="T18" fmla="*/ 2147483646 w 82"/>
                    <a:gd name="T19" fmla="*/ 0 h 152"/>
                    <a:gd name="T20" fmla="*/ 2147483646 w 82"/>
                    <a:gd name="T21" fmla="*/ 2147483646 h 152"/>
                    <a:gd name="T22" fmla="*/ 2147483646 w 82"/>
                    <a:gd name="T23" fmla="*/ 2147483646 h 152"/>
                    <a:gd name="T24" fmla="*/ 2147483646 w 82"/>
                    <a:gd name="T25" fmla="*/ 2147483646 h 152"/>
                    <a:gd name="T26" fmla="*/ 2147483646 w 82"/>
                    <a:gd name="T27" fmla="*/ 2147483646 h 152"/>
                    <a:gd name="T28" fmla="*/ 2147483646 w 82"/>
                    <a:gd name="T29" fmla="*/ 2147483646 h 152"/>
                    <a:gd name="T30" fmla="*/ 2147483646 w 82"/>
                    <a:gd name="T31" fmla="*/ 2147483646 h 152"/>
                    <a:gd name="T32" fmla="*/ 2147483646 w 82"/>
                    <a:gd name="T33" fmla="*/ 2147483646 h 152"/>
                    <a:gd name="T34" fmla="*/ 2147483646 w 82"/>
                    <a:gd name="T35" fmla="*/ 2147483646 h 152"/>
                    <a:gd name="T36" fmla="*/ 2147483646 w 82"/>
                    <a:gd name="T37" fmla="*/ 2147483646 h 152"/>
                    <a:gd name="T38" fmla="*/ 2147483646 w 82"/>
                    <a:gd name="T39" fmla="*/ 2147483646 h 152"/>
                    <a:gd name="T40" fmla="*/ 2147483646 w 82"/>
                    <a:gd name="T41" fmla="*/ 2147483646 h 152"/>
                    <a:gd name="T42" fmla="*/ 2147483646 w 82"/>
                    <a:gd name="T43" fmla="*/ 2147483646 h 152"/>
                    <a:gd name="T44" fmla="*/ 2147483646 w 82"/>
                    <a:gd name="T45" fmla="*/ 2147483646 h 15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82" h="152">
                      <a:moveTo>
                        <a:pt x="57" y="152"/>
                      </a:moveTo>
                      <a:cubicBezTo>
                        <a:pt x="22" y="152"/>
                        <a:pt x="22" y="152"/>
                        <a:pt x="22" y="152"/>
                      </a:cubicBezTo>
                      <a:cubicBezTo>
                        <a:pt x="10" y="152"/>
                        <a:pt x="0" y="143"/>
                        <a:pt x="0" y="132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4"/>
                        <a:pt x="1" y="21"/>
                        <a:pt x="3" y="20"/>
                      </a:cubicBezTo>
                      <a:cubicBezTo>
                        <a:pt x="5" y="18"/>
                        <a:pt x="7" y="18"/>
                        <a:pt x="10" y="18"/>
                      </a:cubicBezTo>
                      <a:cubicBezTo>
                        <a:pt x="62" y="33"/>
                        <a:pt x="62" y="33"/>
                        <a:pt x="62" y="33"/>
                      </a:cubicBezTo>
                      <a:cubicBezTo>
                        <a:pt x="58" y="28"/>
                        <a:pt x="52" y="23"/>
                        <a:pt x="45" y="19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65" y="12"/>
                        <a:pt x="75" y="22"/>
                        <a:pt x="81" y="34"/>
                      </a:cubicBezTo>
                      <a:cubicBezTo>
                        <a:pt x="82" y="39"/>
                        <a:pt x="82" y="43"/>
                        <a:pt x="79" y="47"/>
                      </a:cubicBezTo>
                      <a:cubicBezTo>
                        <a:pt x="75" y="51"/>
                        <a:pt x="70" y="52"/>
                        <a:pt x="65" y="51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132"/>
                        <a:pt x="16" y="132"/>
                        <a:pt x="16" y="132"/>
                      </a:cubicBezTo>
                      <a:cubicBezTo>
                        <a:pt x="16" y="134"/>
                        <a:pt x="18" y="136"/>
                        <a:pt x="22" y="136"/>
                      </a:cubicBezTo>
                      <a:cubicBezTo>
                        <a:pt x="57" y="136"/>
                        <a:pt x="57" y="136"/>
                        <a:pt x="57" y="136"/>
                      </a:cubicBezTo>
                      <a:cubicBezTo>
                        <a:pt x="61" y="136"/>
                        <a:pt x="64" y="134"/>
                        <a:pt x="64" y="132"/>
                      </a:cubicBezTo>
                      <a:cubicBezTo>
                        <a:pt x="64" y="115"/>
                        <a:pt x="64" y="115"/>
                        <a:pt x="64" y="115"/>
                      </a:cubicBezTo>
                      <a:cubicBezTo>
                        <a:pt x="80" y="115"/>
                        <a:pt x="80" y="115"/>
                        <a:pt x="80" y="115"/>
                      </a:cubicBezTo>
                      <a:cubicBezTo>
                        <a:pt x="80" y="132"/>
                        <a:pt x="80" y="132"/>
                        <a:pt x="80" y="132"/>
                      </a:cubicBezTo>
                      <a:cubicBezTo>
                        <a:pt x="80" y="143"/>
                        <a:pt x="70" y="152"/>
                        <a:pt x="57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1" name="Line 148"/>
                <p:cNvSpPr>
                  <a:spLocks noChangeShapeType="1"/>
                </p:cNvSpPr>
                <p:nvPr/>
              </p:nvSpPr>
              <p:spPr bwMode="auto">
                <a:xfrm>
                  <a:off x="1004888" y="1057275"/>
                  <a:ext cx="0" cy="0"/>
                </a:xfrm>
                <a:prstGeom prst="line">
                  <a:avLst/>
                </a:prstGeom>
                <a:grpFill/>
                <a:ln w="23813">
                  <a:solidFill>
                    <a:srgbClr val="5A5858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2" name="Freeform 149"/>
                <p:cNvSpPr/>
                <p:nvPr/>
              </p:nvSpPr>
              <p:spPr bwMode="auto">
                <a:xfrm>
                  <a:off x="957263" y="939800"/>
                  <a:ext cx="598488" cy="184150"/>
                </a:xfrm>
                <a:custGeom>
                  <a:avLst/>
                  <a:gdLst>
                    <a:gd name="T0" fmla="*/ 2147483646 w 384"/>
                    <a:gd name="T1" fmla="*/ 2147483646 h 118"/>
                    <a:gd name="T2" fmla="*/ 2147483646 w 384"/>
                    <a:gd name="T3" fmla="*/ 2147483646 h 118"/>
                    <a:gd name="T4" fmla="*/ 2147483646 w 384"/>
                    <a:gd name="T5" fmla="*/ 2147483646 h 118"/>
                    <a:gd name="T6" fmla="*/ 2147483646 w 384"/>
                    <a:gd name="T7" fmla="*/ 2147483646 h 118"/>
                    <a:gd name="T8" fmla="*/ 2147483646 w 384"/>
                    <a:gd name="T9" fmla="*/ 2147483646 h 118"/>
                    <a:gd name="T10" fmla="*/ 2147483646 w 384"/>
                    <a:gd name="T11" fmla="*/ 2147483646 h 118"/>
                    <a:gd name="T12" fmla="*/ 2147483646 w 384"/>
                    <a:gd name="T13" fmla="*/ 2147483646 h 118"/>
                    <a:gd name="T14" fmla="*/ 2147483646 w 384"/>
                    <a:gd name="T15" fmla="*/ 2147483646 h 118"/>
                    <a:gd name="T16" fmla="*/ 2147483646 w 384"/>
                    <a:gd name="T17" fmla="*/ 2147483646 h 118"/>
                    <a:gd name="T18" fmla="*/ 0 w 384"/>
                    <a:gd name="T19" fmla="*/ 2147483646 h 118"/>
                    <a:gd name="T20" fmla="*/ 2147483646 w 384"/>
                    <a:gd name="T21" fmla="*/ 2147483646 h 118"/>
                    <a:gd name="T22" fmla="*/ 2147483646 w 384"/>
                    <a:gd name="T23" fmla="*/ 2147483646 h 118"/>
                    <a:gd name="T24" fmla="*/ 2147483646 w 384"/>
                    <a:gd name="T25" fmla="*/ 2147483646 h 118"/>
                    <a:gd name="T26" fmla="*/ 2147483646 w 384"/>
                    <a:gd name="T27" fmla="*/ 0 h 118"/>
                    <a:gd name="T28" fmla="*/ 2147483646 w 384"/>
                    <a:gd name="T29" fmla="*/ 2147483646 h 118"/>
                    <a:gd name="T30" fmla="*/ 2147483646 w 384"/>
                    <a:gd name="T31" fmla="*/ 2147483646 h 118"/>
                    <a:gd name="T32" fmla="*/ 2147483646 w 384"/>
                    <a:gd name="T33" fmla="*/ 2147483646 h 118"/>
                    <a:gd name="T34" fmla="*/ 2147483646 w 384"/>
                    <a:gd name="T35" fmla="*/ 2147483646 h 118"/>
                    <a:gd name="T36" fmla="*/ 2147483646 w 384"/>
                    <a:gd name="T37" fmla="*/ 2147483646 h 118"/>
                    <a:gd name="T38" fmla="*/ 2147483646 w 384"/>
                    <a:gd name="T39" fmla="*/ 2147483646 h 11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84" h="118">
                      <a:moveTo>
                        <a:pt x="348" y="117"/>
                      </a:moveTo>
                      <a:cubicBezTo>
                        <a:pt x="347" y="117"/>
                        <a:pt x="346" y="117"/>
                        <a:pt x="345" y="117"/>
                      </a:cubicBezTo>
                      <a:cubicBezTo>
                        <a:pt x="343" y="116"/>
                        <a:pt x="341" y="114"/>
                        <a:pt x="341" y="112"/>
                      </a:cubicBezTo>
                      <a:cubicBezTo>
                        <a:pt x="325" y="53"/>
                        <a:pt x="289" y="31"/>
                        <a:pt x="289" y="31"/>
                      </a:cubicBezTo>
                      <a:cubicBezTo>
                        <a:pt x="280" y="26"/>
                        <a:pt x="243" y="16"/>
                        <a:pt x="192" y="16"/>
                      </a:cubicBezTo>
                      <a:cubicBezTo>
                        <a:pt x="141" y="16"/>
                        <a:pt x="104" y="26"/>
                        <a:pt x="96" y="31"/>
                      </a:cubicBezTo>
                      <a:cubicBezTo>
                        <a:pt x="95" y="31"/>
                        <a:pt x="60" y="53"/>
                        <a:pt x="44" y="112"/>
                      </a:cubicBezTo>
                      <a:cubicBezTo>
                        <a:pt x="43" y="114"/>
                        <a:pt x="42" y="116"/>
                        <a:pt x="39" y="117"/>
                      </a:cubicBezTo>
                      <a:cubicBezTo>
                        <a:pt x="37" y="118"/>
                        <a:pt x="35" y="118"/>
                        <a:pt x="32" y="116"/>
                      </a:cubicBez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8" y="85"/>
                        <a:pt x="8" y="85"/>
                        <a:pt x="8" y="85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46" y="52"/>
                        <a:pt x="74" y="25"/>
                        <a:pt x="88" y="17"/>
                      </a:cubicBezTo>
                      <a:cubicBezTo>
                        <a:pt x="101" y="9"/>
                        <a:pt x="144" y="0"/>
                        <a:pt x="192" y="0"/>
                      </a:cubicBezTo>
                      <a:cubicBezTo>
                        <a:pt x="240" y="0"/>
                        <a:pt x="283" y="9"/>
                        <a:pt x="297" y="17"/>
                      </a:cubicBezTo>
                      <a:cubicBezTo>
                        <a:pt x="310" y="25"/>
                        <a:pt x="338" y="52"/>
                        <a:pt x="353" y="98"/>
                      </a:cubicBezTo>
                      <a:cubicBezTo>
                        <a:pt x="377" y="85"/>
                        <a:pt x="377" y="85"/>
                        <a:pt x="377" y="85"/>
                      </a:cubicBezTo>
                      <a:cubicBezTo>
                        <a:pt x="384" y="99"/>
                        <a:pt x="384" y="99"/>
                        <a:pt x="384" y="99"/>
                      </a:cubicBezTo>
                      <a:cubicBezTo>
                        <a:pt x="352" y="116"/>
                        <a:pt x="352" y="116"/>
                        <a:pt x="352" y="116"/>
                      </a:cubicBezTo>
                      <a:cubicBezTo>
                        <a:pt x="351" y="117"/>
                        <a:pt x="350" y="117"/>
                        <a:pt x="348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3" name="Line 150"/>
                <p:cNvSpPr>
                  <a:spLocks noChangeShapeType="1"/>
                </p:cNvSpPr>
                <p:nvPr/>
              </p:nvSpPr>
              <p:spPr bwMode="auto">
                <a:xfrm>
                  <a:off x="1379538" y="1300163"/>
                  <a:ext cx="0" cy="0"/>
                </a:xfrm>
                <a:prstGeom prst="line">
                  <a:avLst/>
                </a:prstGeom>
                <a:grpFill/>
                <a:ln w="23813">
                  <a:solidFill>
                    <a:srgbClr val="5A5858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4" name="Freeform 151"/>
                <p:cNvSpPr/>
                <p:nvPr/>
              </p:nvSpPr>
              <p:spPr bwMode="auto">
                <a:xfrm>
                  <a:off x="1127126" y="1166813"/>
                  <a:ext cx="258763" cy="47625"/>
                </a:xfrm>
                <a:custGeom>
                  <a:avLst/>
                  <a:gdLst>
                    <a:gd name="T0" fmla="*/ 2147483646 w 166"/>
                    <a:gd name="T1" fmla="*/ 2147483646 h 30"/>
                    <a:gd name="T2" fmla="*/ 2147483646 w 166"/>
                    <a:gd name="T3" fmla="*/ 2147483646 h 30"/>
                    <a:gd name="T4" fmla="*/ 2147483646 w 166"/>
                    <a:gd name="T5" fmla="*/ 2147483646 h 30"/>
                    <a:gd name="T6" fmla="*/ 2147483646 w 166"/>
                    <a:gd name="T7" fmla="*/ 2147483646 h 30"/>
                    <a:gd name="T8" fmla="*/ 2147483646 w 166"/>
                    <a:gd name="T9" fmla="*/ 2147483646 h 30"/>
                    <a:gd name="T10" fmla="*/ 2147483646 w 166"/>
                    <a:gd name="T11" fmla="*/ 2147483646 h 30"/>
                    <a:gd name="T12" fmla="*/ 0 w 166"/>
                    <a:gd name="T13" fmla="*/ 2147483646 h 30"/>
                    <a:gd name="T14" fmla="*/ 2147483646 w 166"/>
                    <a:gd name="T15" fmla="*/ 2147483646 h 30"/>
                    <a:gd name="T16" fmla="*/ 2147483646 w 166"/>
                    <a:gd name="T17" fmla="*/ 0 h 30"/>
                    <a:gd name="T18" fmla="*/ 2147483646 w 166"/>
                    <a:gd name="T19" fmla="*/ 0 h 30"/>
                    <a:gd name="T20" fmla="*/ 2147483646 w 166"/>
                    <a:gd name="T21" fmla="*/ 2147483646 h 30"/>
                    <a:gd name="T22" fmla="*/ 2147483646 w 166"/>
                    <a:gd name="T23" fmla="*/ 2147483646 h 30"/>
                    <a:gd name="T24" fmla="*/ 2147483646 w 166"/>
                    <a:gd name="T25" fmla="*/ 2147483646 h 3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66" h="30">
                      <a:moveTo>
                        <a:pt x="158" y="30"/>
                      </a:moveTo>
                      <a:cubicBezTo>
                        <a:pt x="145" y="18"/>
                        <a:pt x="145" y="18"/>
                        <a:pt x="145" y="18"/>
                      </a:cubicBezTo>
                      <a:cubicBezTo>
                        <a:pt x="141" y="14"/>
                        <a:pt x="135" y="12"/>
                        <a:pt x="129" y="1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1" y="12"/>
                        <a:pt x="26" y="14"/>
                        <a:pt x="21" y="18"/>
                      </a:cubicBezTo>
                      <a:cubicBezTo>
                        <a:pt x="8" y="30"/>
                        <a:pt x="8" y="30"/>
                        <a:pt x="8" y="3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20" y="3"/>
                        <a:pt x="28" y="0"/>
                        <a:pt x="37" y="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138" y="0"/>
                        <a:pt x="147" y="3"/>
                        <a:pt x="153" y="9"/>
                      </a:cubicBezTo>
                      <a:cubicBezTo>
                        <a:pt x="166" y="21"/>
                        <a:pt x="166" y="21"/>
                        <a:pt x="166" y="21"/>
                      </a:cubicBezTo>
                      <a:lnTo>
                        <a:pt x="158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5" name="Line 152"/>
                <p:cNvSpPr>
                  <a:spLocks noChangeShapeType="1"/>
                </p:cNvSpPr>
                <p:nvPr/>
              </p:nvSpPr>
              <p:spPr bwMode="auto">
                <a:xfrm>
                  <a:off x="1133476" y="1300163"/>
                  <a:ext cx="0" cy="0"/>
                </a:xfrm>
                <a:prstGeom prst="line">
                  <a:avLst/>
                </a:prstGeom>
                <a:grpFill/>
                <a:ln w="23813">
                  <a:solidFill>
                    <a:srgbClr val="5A5858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6" name="Freeform 153"/>
                <p:cNvSpPr/>
                <p:nvPr/>
              </p:nvSpPr>
              <p:spPr bwMode="auto">
                <a:xfrm>
                  <a:off x="1412876" y="1122363"/>
                  <a:ext cx="130175" cy="236538"/>
                </a:xfrm>
                <a:custGeom>
                  <a:avLst/>
                  <a:gdLst>
                    <a:gd name="T0" fmla="*/ 2147483646 w 83"/>
                    <a:gd name="T1" fmla="*/ 2147483646 h 152"/>
                    <a:gd name="T2" fmla="*/ 2147483646 w 83"/>
                    <a:gd name="T3" fmla="*/ 2147483646 h 152"/>
                    <a:gd name="T4" fmla="*/ 2147483646 w 83"/>
                    <a:gd name="T5" fmla="*/ 2147483646 h 152"/>
                    <a:gd name="T6" fmla="*/ 2147483646 w 83"/>
                    <a:gd name="T7" fmla="*/ 2147483646 h 152"/>
                    <a:gd name="T8" fmla="*/ 2147483646 w 83"/>
                    <a:gd name="T9" fmla="*/ 2147483646 h 152"/>
                    <a:gd name="T10" fmla="*/ 2147483646 w 83"/>
                    <a:gd name="T11" fmla="*/ 2147483646 h 152"/>
                    <a:gd name="T12" fmla="*/ 2147483646 w 83"/>
                    <a:gd name="T13" fmla="*/ 2147483646 h 152"/>
                    <a:gd name="T14" fmla="*/ 2147483646 w 83"/>
                    <a:gd name="T15" fmla="*/ 2147483646 h 152"/>
                    <a:gd name="T16" fmla="*/ 2147483646 w 83"/>
                    <a:gd name="T17" fmla="*/ 2147483646 h 152"/>
                    <a:gd name="T18" fmla="*/ 2147483646 w 83"/>
                    <a:gd name="T19" fmla="*/ 2147483646 h 152"/>
                    <a:gd name="T20" fmla="*/ 2147483646 w 83"/>
                    <a:gd name="T21" fmla="*/ 2147483646 h 152"/>
                    <a:gd name="T22" fmla="*/ 2147483646 w 83"/>
                    <a:gd name="T23" fmla="*/ 2147483646 h 152"/>
                    <a:gd name="T24" fmla="*/ 2147483646 w 83"/>
                    <a:gd name="T25" fmla="*/ 2147483646 h 152"/>
                    <a:gd name="T26" fmla="*/ 2147483646 w 83"/>
                    <a:gd name="T27" fmla="*/ 2147483646 h 152"/>
                    <a:gd name="T28" fmla="*/ 2147483646 w 83"/>
                    <a:gd name="T29" fmla="*/ 0 h 152"/>
                    <a:gd name="T30" fmla="*/ 2147483646 w 83"/>
                    <a:gd name="T31" fmla="*/ 2147483646 h 152"/>
                    <a:gd name="T32" fmla="*/ 2147483646 w 83"/>
                    <a:gd name="T33" fmla="*/ 2147483646 h 152"/>
                    <a:gd name="T34" fmla="*/ 2147483646 w 83"/>
                    <a:gd name="T35" fmla="*/ 2147483646 h 152"/>
                    <a:gd name="T36" fmla="*/ 2147483646 w 83"/>
                    <a:gd name="T37" fmla="*/ 2147483646 h 152"/>
                    <a:gd name="T38" fmla="*/ 2147483646 w 83"/>
                    <a:gd name="T39" fmla="*/ 2147483646 h 152"/>
                    <a:gd name="T40" fmla="*/ 2147483646 w 83"/>
                    <a:gd name="T41" fmla="*/ 2147483646 h 152"/>
                    <a:gd name="T42" fmla="*/ 2147483646 w 83"/>
                    <a:gd name="T43" fmla="*/ 2147483646 h 152"/>
                    <a:gd name="T44" fmla="*/ 2147483646 w 83"/>
                    <a:gd name="T45" fmla="*/ 2147483646 h 15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83" h="152">
                      <a:moveTo>
                        <a:pt x="60" y="152"/>
                      </a:moveTo>
                      <a:cubicBezTo>
                        <a:pt x="25" y="152"/>
                        <a:pt x="25" y="152"/>
                        <a:pt x="25" y="152"/>
                      </a:cubicBezTo>
                      <a:cubicBezTo>
                        <a:pt x="13" y="152"/>
                        <a:pt x="3" y="143"/>
                        <a:pt x="3" y="132"/>
                      </a:cubicBezTo>
                      <a:cubicBezTo>
                        <a:pt x="3" y="115"/>
                        <a:pt x="3" y="115"/>
                        <a:pt x="3" y="115"/>
                      </a:cubicBezTo>
                      <a:cubicBezTo>
                        <a:pt x="19" y="115"/>
                        <a:pt x="19" y="115"/>
                        <a:pt x="19" y="115"/>
                      </a:cubicBezTo>
                      <a:cubicBezTo>
                        <a:pt x="19" y="132"/>
                        <a:pt x="19" y="132"/>
                        <a:pt x="19" y="132"/>
                      </a:cubicBezTo>
                      <a:cubicBezTo>
                        <a:pt x="19" y="134"/>
                        <a:pt x="21" y="136"/>
                        <a:pt x="25" y="136"/>
                      </a:cubicBezTo>
                      <a:cubicBezTo>
                        <a:pt x="60" y="136"/>
                        <a:pt x="60" y="136"/>
                        <a:pt x="60" y="136"/>
                      </a:cubicBezTo>
                      <a:cubicBezTo>
                        <a:pt x="64" y="136"/>
                        <a:pt x="67" y="134"/>
                        <a:pt x="67" y="132"/>
                      </a:cubicBezTo>
                      <a:cubicBezTo>
                        <a:pt x="67" y="37"/>
                        <a:pt x="67" y="37"/>
                        <a:pt x="67" y="37"/>
                      </a:cubicBezTo>
                      <a:cubicBezTo>
                        <a:pt x="18" y="51"/>
                        <a:pt x="18" y="51"/>
                        <a:pt x="18" y="51"/>
                      </a:cubicBezTo>
                      <a:cubicBezTo>
                        <a:pt x="13" y="52"/>
                        <a:pt x="7" y="51"/>
                        <a:pt x="4" y="47"/>
                      </a:cubicBezTo>
                      <a:cubicBezTo>
                        <a:pt x="1" y="43"/>
                        <a:pt x="0" y="39"/>
                        <a:pt x="2" y="34"/>
                      </a:cubicBezTo>
                      <a:cubicBezTo>
                        <a:pt x="7" y="22"/>
                        <a:pt x="17" y="12"/>
                        <a:pt x="30" y="5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37" y="19"/>
                        <a:pt x="37" y="19"/>
                        <a:pt x="37" y="19"/>
                      </a:cubicBezTo>
                      <a:cubicBezTo>
                        <a:pt x="31" y="23"/>
                        <a:pt x="25" y="28"/>
                        <a:pt x="21" y="33"/>
                      </a:cubicBezTo>
                      <a:cubicBezTo>
                        <a:pt x="73" y="18"/>
                        <a:pt x="73" y="18"/>
                        <a:pt x="73" y="18"/>
                      </a:cubicBezTo>
                      <a:cubicBezTo>
                        <a:pt x="75" y="18"/>
                        <a:pt x="78" y="18"/>
                        <a:pt x="80" y="20"/>
                      </a:cubicBezTo>
                      <a:cubicBezTo>
                        <a:pt x="82" y="21"/>
                        <a:pt x="83" y="24"/>
                        <a:pt x="83" y="26"/>
                      </a:cubicBezTo>
                      <a:cubicBezTo>
                        <a:pt x="83" y="132"/>
                        <a:pt x="83" y="132"/>
                        <a:pt x="83" y="132"/>
                      </a:cubicBezTo>
                      <a:cubicBezTo>
                        <a:pt x="83" y="143"/>
                        <a:pt x="73" y="152"/>
                        <a:pt x="60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7" name="Freeform 154"/>
                <p:cNvSpPr/>
                <p:nvPr/>
              </p:nvSpPr>
              <p:spPr bwMode="auto">
                <a:xfrm>
                  <a:off x="1012826" y="1263650"/>
                  <a:ext cx="279400" cy="49213"/>
                </a:xfrm>
                <a:custGeom>
                  <a:avLst/>
                  <a:gdLst>
                    <a:gd name="T0" fmla="*/ 2147483646 w 179"/>
                    <a:gd name="T1" fmla="*/ 2147483646 h 31"/>
                    <a:gd name="T2" fmla="*/ 2147483646 w 179"/>
                    <a:gd name="T3" fmla="*/ 2147483646 h 31"/>
                    <a:gd name="T4" fmla="*/ 2147483646 w 179"/>
                    <a:gd name="T5" fmla="*/ 2147483646 h 31"/>
                    <a:gd name="T6" fmla="*/ 0 w 179"/>
                    <a:gd name="T7" fmla="*/ 2147483646 h 31"/>
                    <a:gd name="T8" fmla="*/ 2147483646 w 179"/>
                    <a:gd name="T9" fmla="*/ 0 h 31"/>
                    <a:gd name="T10" fmla="*/ 2147483646 w 179"/>
                    <a:gd name="T11" fmla="*/ 2147483646 h 31"/>
                    <a:gd name="T12" fmla="*/ 2147483646 w 179"/>
                    <a:gd name="T13" fmla="*/ 2147483646 h 31"/>
                    <a:gd name="T14" fmla="*/ 2147483646 w 179"/>
                    <a:gd name="T15" fmla="*/ 2147483646 h 3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9" h="31">
                      <a:moveTo>
                        <a:pt x="179" y="31"/>
                      </a:moveTo>
                      <a:cubicBezTo>
                        <a:pt x="35" y="31"/>
                        <a:pt x="35" y="31"/>
                        <a:pt x="35" y="31"/>
                      </a:cubicBezTo>
                      <a:cubicBezTo>
                        <a:pt x="34" y="31"/>
                        <a:pt x="33" y="31"/>
                        <a:pt x="32" y="3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7" y="15"/>
                        <a:pt x="37" y="15"/>
                        <a:pt x="37" y="15"/>
                      </a:cubicBezTo>
                      <a:cubicBezTo>
                        <a:pt x="179" y="15"/>
                        <a:pt x="179" y="15"/>
                        <a:pt x="179" y="15"/>
                      </a:cubicBezTo>
                      <a:lnTo>
                        <a:pt x="179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8" name="Freeform 155"/>
                <p:cNvSpPr/>
                <p:nvPr/>
              </p:nvSpPr>
              <p:spPr bwMode="auto">
                <a:xfrm>
                  <a:off x="1374776" y="1263650"/>
                  <a:ext cx="123825" cy="49213"/>
                </a:xfrm>
                <a:custGeom>
                  <a:avLst/>
                  <a:gdLst>
                    <a:gd name="T0" fmla="*/ 2147483646 w 80"/>
                    <a:gd name="T1" fmla="*/ 2147483646 h 31"/>
                    <a:gd name="T2" fmla="*/ 0 w 80"/>
                    <a:gd name="T3" fmla="*/ 2147483646 h 31"/>
                    <a:gd name="T4" fmla="*/ 0 w 80"/>
                    <a:gd name="T5" fmla="*/ 2147483646 h 31"/>
                    <a:gd name="T6" fmla="*/ 2147483646 w 80"/>
                    <a:gd name="T7" fmla="*/ 2147483646 h 31"/>
                    <a:gd name="T8" fmla="*/ 2147483646 w 80"/>
                    <a:gd name="T9" fmla="*/ 0 h 31"/>
                    <a:gd name="T10" fmla="*/ 2147483646 w 80"/>
                    <a:gd name="T11" fmla="*/ 2147483646 h 31"/>
                    <a:gd name="T12" fmla="*/ 2147483646 w 80"/>
                    <a:gd name="T13" fmla="*/ 2147483646 h 31"/>
                    <a:gd name="T14" fmla="*/ 2147483646 w 80"/>
                    <a:gd name="T15" fmla="*/ 2147483646 h 3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0" h="31">
                      <a:moveTo>
                        <a:pt x="45" y="31"/>
                      </a:move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43" y="15"/>
                        <a:pt x="43" y="15"/>
                        <a:pt x="43" y="15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80" y="15"/>
                        <a:pt x="80" y="15"/>
                        <a:pt x="80" y="15"/>
                      </a:cubicBezTo>
                      <a:cubicBezTo>
                        <a:pt x="48" y="30"/>
                        <a:pt x="48" y="30"/>
                        <a:pt x="48" y="30"/>
                      </a:cubicBezTo>
                      <a:cubicBezTo>
                        <a:pt x="47" y="31"/>
                        <a:pt x="46" y="31"/>
                        <a:pt x="45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9" name="Line 156"/>
                <p:cNvSpPr>
                  <a:spLocks noChangeShapeType="1"/>
                </p:cNvSpPr>
                <p:nvPr/>
              </p:nvSpPr>
              <p:spPr bwMode="auto">
                <a:xfrm>
                  <a:off x="1343026" y="1204913"/>
                  <a:ext cx="0" cy="0"/>
                </a:xfrm>
                <a:prstGeom prst="line">
                  <a:avLst/>
                </a:prstGeom>
                <a:grpFill/>
                <a:ln w="6350">
                  <a:solidFill>
                    <a:srgbClr val="5A5858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0" name="Oval 158"/>
                <p:cNvSpPr>
                  <a:spLocks noChangeArrowheads="1"/>
                </p:cNvSpPr>
                <p:nvPr/>
              </p:nvSpPr>
              <p:spPr bwMode="auto">
                <a:xfrm>
                  <a:off x="1265238" y="1273175"/>
                  <a:ext cx="52388" cy="539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1" name="Oval 159"/>
                <p:cNvSpPr>
                  <a:spLocks noChangeArrowheads="1"/>
                </p:cNvSpPr>
                <p:nvPr/>
              </p:nvSpPr>
              <p:spPr bwMode="auto">
                <a:xfrm>
                  <a:off x="1346201" y="1273175"/>
                  <a:ext cx="52388" cy="539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2" name="Freeform 160"/>
                <p:cNvSpPr/>
                <p:nvPr/>
              </p:nvSpPr>
              <p:spPr bwMode="auto">
                <a:xfrm>
                  <a:off x="971551" y="1103313"/>
                  <a:ext cx="52388" cy="65088"/>
                </a:xfrm>
                <a:custGeom>
                  <a:avLst/>
                  <a:gdLst>
                    <a:gd name="T0" fmla="*/ 2147483646 w 33"/>
                    <a:gd name="T1" fmla="*/ 2147483646 h 41"/>
                    <a:gd name="T2" fmla="*/ 0 w 33"/>
                    <a:gd name="T3" fmla="*/ 2147483646 h 41"/>
                    <a:gd name="T4" fmla="*/ 2147483646 w 33"/>
                    <a:gd name="T5" fmla="*/ 0 h 41"/>
                    <a:gd name="T6" fmla="*/ 2147483646 w 33"/>
                    <a:gd name="T7" fmla="*/ 2147483646 h 41"/>
                    <a:gd name="T8" fmla="*/ 2147483646 w 33"/>
                    <a:gd name="T9" fmla="*/ 2147483646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41">
                      <a:moveTo>
                        <a:pt x="14" y="41"/>
                      </a:moveTo>
                      <a:lnTo>
                        <a:pt x="0" y="33"/>
                      </a:lnTo>
                      <a:lnTo>
                        <a:pt x="19" y="0"/>
                      </a:lnTo>
                      <a:lnTo>
                        <a:pt x="33" y="8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3" name="Freeform 161"/>
                <p:cNvSpPr/>
                <p:nvPr/>
              </p:nvSpPr>
              <p:spPr bwMode="auto">
                <a:xfrm>
                  <a:off x="1489076" y="1103313"/>
                  <a:ext cx="52388" cy="65088"/>
                </a:xfrm>
                <a:custGeom>
                  <a:avLst/>
                  <a:gdLst>
                    <a:gd name="T0" fmla="*/ 2147483646 w 33"/>
                    <a:gd name="T1" fmla="*/ 2147483646 h 41"/>
                    <a:gd name="T2" fmla="*/ 0 w 33"/>
                    <a:gd name="T3" fmla="*/ 2147483646 h 41"/>
                    <a:gd name="T4" fmla="*/ 2147483646 w 33"/>
                    <a:gd name="T5" fmla="*/ 0 h 41"/>
                    <a:gd name="T6" fmla="*/ 2147483646 w 33"/>
                    <a:gd name="T7" fmla="*/ 2147483646 h 41"/>
                    <a:gd name="T8" fmla="*/ 2147483646 w 33"/>
                    <a:gd name="T9" fmla="*/ 2147483646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41">
                      <a:moveTo>
                        <a:pt x="19" y="4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33" y="33"/>
                      </a:lnTo>
                      <a:lnTo>
                        <a:pt x="19" y="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" name="Freeform 162"/>
                <p:cNvSpPr/>
                <p:nvPr/>
              </p:nvSpPr>
              <p:spPr bwMode="auto">
                <a:xfrm>
                  <a:off x="1320801" y="995363"/>
                  <a:ext cx="50800" cy="146050"/>
                </a:xfrm>
                <a:custGeom>
                  <a:avLst/>
                  <a:gdLst>
                    <a:gd name="T0" fmla="*/ 2147483646 w 32"/>
                    <a:gd name="T1" fmla="*/ 2147483646 h 93"/>
                    <a:gd name="T2" fmla="*/ 0 w 32"/>
                    <a:gd name="T3" fmla="*/ 2147483646 h 93"/>
                    <a:gd name="T4" fmla="*/ 0 w 32"/>
                    <a:gd name="T5" fmla="*/ 2147483646 h 93"/>
                    <a:gd name="T6" fmla="*/ 2147483646 w 32"/>
                    <a:gd name="T7" fmla="*/ 0 h 93"/>
                    <a:gd name="T8" fmla="*/ 2147483646 w 32"/>
                    <a:gd name="T9" fmla="*/ 2147483646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" h="93">
                      <a:moveTo>
                        <a:pt x="6" y="93"/>
                      </a:moveTo>
                      <a:cubicBezTo>
                        <a:pt x="0" y="87"/>
                        <a:pt x="0" y="87"/>
                        <a:pt x="0" y="87"/>
                      </a:cubicBezTo>
                      <a:cubicBezTo>
                        <a:pt x="23" y="65"/>
                        <a:pt x="23" y="28"/>
                        <a:pt x="0" y="6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2" y="26"/>
                        <a:pt x="32" y="67"/>
                        <a:pt x="6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" name="Freeform 163"/>
                <p:cNvSpPr/>
                <p:nvPr/>
              </p:nvSpPr>
              <p:spPr bwMode="auto">
                <a:xfrm>
                  <a:off x="1304926" y="1012825"/>
                  <a:ext cx="30163" cy="109538"/>
                </a:xfrm>
                <a:custGeom>
                  <a:avLst/>
                  <a:gdLst>
                    <a:gd name="T0" fmla="*/ 2147483646 w 20"/>
                    <a:gd name="T1" fmla="*/ 2147483646 h 70"/>
                    <a:gd name="T2" fmla="*/ 0 w 20"/>
                    <a:gd name="T3" fmla="*/ 2147483646 h 70"/>
                    <a:gd name="T4" fmla="*/ 2147483646 w 20"/>
                    <a:gd name="T5" fmla="*/ 2147483646 h 70"/>
                    <a:gd name="T6" fmla="*/ 0 w 20"/>
                    <a:gd name="T7" fmla="*/ 2147483646 h 70"/>
                    <a:gd name="T8" fmla="*/ 2147483646 w 20"/>
                    <a:gd name="T9" fmla="*/ 0 h 70"/>
                    <a:gd name="T10" fmla="*/ 2147483646 w 20"/>
                    <a:gd name="T11" fmla="*/ 2147483646 h 70"/>
                    <a:gd name="T12" fmla="*/ 2147483646 w 20"/>
                    <a:gd name="T13" fmla="*/ 2147483646 h 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0" h="70">
                      <a:moveTo>
                        <a:pt x="6" y="70"/>
                      </a:move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8" y="57"/>
                        <a:pt x="12" y="47"/>
                        <a:pt x="12" y="35"/>
                      </a:cubicBezTo>
                      <a:cubicBezTo>
                        <a:pt x="12" y="24"/>
                        <a:pt x="8" y="14"/>
                        <a:pt x="0" y="6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5" y="10"/>
                        <a:pt x="20" y="22"/>
                        <a:pt x="20" y="35"/>
                      </a:cubicBezTo>
                      <a:cubicBezTo>
                        <a:pt x="20" y="49"/>
                        <a:pt x="15" y="61"/>
                        <a:pt x="6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6" name="Freeform 164"/>
                <p:cNvSpPr/>
                <p:nvPr/>
              </p:nvSpPr>
              <p:spPr bwMode="auto">
                <a:xfrm>
                  <a:off x="1287463" y="1031875"/>
                  <a:ext cx="28575" cy="73025"/>
                </a:xfrm>
                <a:custGeom>
                  <a:avLst/>
                  <a:gdLst>
                    <a:gd name="T0" fmla="*/ 2147483646 w 19"/>
                    <a:gd name="T1" fmla="*/ 2147483646 h 47"/>
                    <a:gd name="T2" fmla="*/ 0 w 19"/>
                    <a:gd name="T3" fmla="*/ 2147483646 h 47"/>
                    <a:gd name="T4" fmla="*/ 0 w 19"/>
                    <a:gd name="T5" fmla="*/ 2147483646 h 47"/>
                    <a:gd name="T6" fmla="*/ 2147483646 w 19"/>
                    <a:gd name="T7" fmla="*/ 0 h 47"/>
                    <a:gd name="T8" fmla="*/ 2147483646 w 19"/>
                    <a:gd name="T9" fmla="*/ 2147483646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47">
                      <a:moveTo>
                        <a:pt x="6" y="47"/>
                      </a:move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10" y="32"/>
                        <a:pt x="10" y="15"/>
                        <a:pt x="0" y="5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9" y="13"/>
                        <a:pt x="19" y="34"/>
                        <a:pt x="6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7" name="Freeform 165"/>
                <p:cNvSpPr/>
                <p:nvPr/>
              </p:nvSpPr>
              <p:spPr bwMode="auto">
                <a:xfrm>
                  <a:off x="1143001" y="995363"/>
                  <a:ext cx="49213" cy="146050"/>
                </a:xfrm>
                <a:custGeom>
                  <a:avLst/>
                  <a:gdLst>
                    <a:gd name="T0" fmla="*/ 2147483646 w 31"/>
                    <a:gd name="T1" fmla="*/ 2147483646 h 93"/>
                    <a:gd name="T2" fmla="*/ 2147483646 w 31"/>
                    <a:gd name="T3" fmla="*/ 0 h 93"/>
                    <a:gd name="T4" fmla="*/ 2147483646 w 31"/>
                    <a:gd name="T5" fmla="*/ 2147483646 h 93"/>
                    <a:gd name="T6" fmla="*/ 2147483646 w 31"/>
                    <a:gd name="T7" fmla="*/ 2147483646 h 93"/>
                    <a:gd name="T8" fmla="*/ 2147483646 w 31"/>
                    <a:gd name="T9" fmla="*/ 2147483646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1" h="93">
                      <a:moveTo>
                        <a:pt x="25" y="93"/>
                      </a:moveTo>
                      <a:cubicBezTo>
                        <a:pt x="0" y="67"/>
                        <a:pt x="0" y="26"/>
                        <a:pt x="25" y="0"/>
                      </a:cubicBezTo>
                      <a:cubicBezTo>
                        <a:pt x="31" y="6"/>
                        <a:pt x="31" y="6"/>
                        <a:pt x="31" y="6"/>
                      </a:cubicBezTo>
                      <a:cubicBezTo>
                        <a:pt x="8" y="28"/>
                        <a:pt x="8" y="65"/>
                        <a:pt x="31" y="87"/>
                      </a:cubicBezTo>
                      <a:lnTo>
                        <a:pt x="25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8" name="Freeform 166"/>
                <p:cNvSpPr/>
                <p:nvPr/>
              </p:nvSpPr>
              <p:spPr bwMode="auto">
                <a:xfrm>
                  <a:off x="1177926" y="1012825"/>
                  <a:ext cx="31750" cy="109538"/>
                </a:xfrm>
                <a:custGeom>
                  <a:avLst/>
                  <a:gdLst>
                    <a:gd name="T0" fmla="*/ 2147483646 w 20"/>
                    <a:gd name="T1" fmla="*/ 2147483646 h 70"/>
                    <a:gd name="T2" fmla="*/ 0 w 20"/>
                    <a:gd name="T3" fmla="*/ 2147483646 h 70"/>
                    <a:gd name="T4" fmla="*/ 2147483646 w 20"/>
                    <a:gd name="T5" fmla="*/ 0 h 70"/>
                    <a:gd name="T6" fmla="*/ 2147483646 w 20"/>
                    <a:gd name="T7" fmla="*/ 2147483646 h 70"/>
                    <a:gd name="T8" fmla="*/ 2147483646 w 20"/>
                    <a:gd name="T9" fmla="*/ 2147483646 h 70"/>
                    <a:gd name="T10" fmla="*/ 2147483646 w 20"/>
                    <a:gd name="T11" fmla="*/ 2147483646 h 70"/>
                    <a:gd name="T12" fmla="*/ 2147483646 w 20"/>
                    <a:gd name="T13" fmla="*/ 2147483646 h 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0" h="70">
                      <a:moveTo>
                        <a:pt x="14" y="70"/>
                      </a:moveTo>
                      <a:cubicBezTo>
                        <a:pt x="5" y="61"/>
                        <a:pt x="0" y="49"/>
                        <a:pt x="0" y="35"/>
                      </a:cubicBezTo>
                      <a:cubicBezTo>
                        <a:pt x="0" y="22"/>
                        <a:pt x="5" y="10"/>
                        <a:pt x="14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12" y="14"/>
                        <a:pt x="8" y="24"/>
                        <a:pt x="8" y="35"/>
                      </a:cubicBezTo>
                      <a:cubicBezTo>
                        <a:pt x="8" y="47"/>
                        <a:pt x="12" y="57"/>
                        <a:pt x="20" y="65"/>
                      </a:cubicBezTo>
                      <a:lnTo>
                        <a:pt x="14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9" name="Freeform 167"/>
                <p:cNvSpPr/>
                <p:nvPr/>
              </p:nvSpPr>
              <p:spPr bwMode="auto">
                <a:xfrm>
                  <a:off x="1196976" y="1031875"/>
                  <a:ext cx="30163" cy="73025"/>
                </a:xfrm>
                <a:custGeom>
                  <a:avLst/>
                  <a:gdLst>
                    <a:gd name="T0" fmla="*/ 2147483646 w 19"/>
                    <a:gd name="T1" fmla="*/ 2147483646 h 47"/>
                    <a:gd name="T2" fmla="*/ 2147483646 w 19"/>
                    <a:gd name="T3" fmla="*/ 0 h 47"/>
                    <a:gd name="T4" fmla="*/ 2147483646 w 19"/>
                    <a:gd name="T5" fmla="*/ 2147483646 h 47"/>
                    <a:gd name="T6" fmla="*/ 2147483646 w 19"/>
                    <a:gd name="T7" fmla="*/ 2147483646 h 47"/>
                    <a:gd name="T8" fmla="*/ 2147483646 w 19"/>
                    <a:gd name="T9" fmla="*/ 2147483646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47">
                      <a:moveTo>
                        <a:pt x="14" y="47"/>
                      </a:moveTo>
                      <a:cubicBezTo>
                        <a:pt x="0" y="34"/>
                        <a:pt x="0" y="13"/>
                        <a:pt x="14" y="0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9" y="15"/>
                        <a:pt x="9" y="32"/>
                        <a:pt x="19" y="42"/>
                      </a:cubicBezTo>
                      <a:lnTo>
                        <a:pt x="14" y="4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0" name="Oval 168"/>
                <p:cNvSpPr>
                  <a:spLocks noChangeArrowheads="1"/>
                </p:cNvSpPr>
                <p:nvPr/>
              </p:nvSpPr>
              <p:spPr bwMode="auto">
                <a:xfrm>
                  <a:off x="1238251" y="1049338"/>
                  <a:ext cx="36513" cy="3651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1" name="Freeform 169"/>
                <p:cNvSpPr/>
                <p:nvPr/>
              </p:nvSpPr>
              <p:spPr bwMode="auto">
                <a:xfrm>
                  <a:off x="814388" y="1001713"/>
                  <a:ext cx="98425" cy="290513"/>
                </a:xfrm>
                <a:custGeom>
                  <a:avLst/>
                  <a:gdLst>
                    <a:gd name="T0" fmla="*/ 2147483646 w 63"/>
                    <a:gd name="T1" fmla="*/ 2147483646 h 186"/>
                    <a:gd name="T2" fmla="*/ 2147483646 w 63"/>
                    <a:gd name="T3" fmla="*/ 0 h 186"/>
                    <a:gd name="T4" fmla="*/ 2147483646 w 63"/>
                    <a:gd name="T5" fmla="*/ 2147483646 h 186"/>
                    <a:gd name="T6" fmla="*/ 2147483646 w 63"/>
                    <a:gd name="T7" fmla="*/ 2147483646 h 186"/>
                    <a:gd name="T8" fmla="*/ 2147483646 w 63"/>
                    <a:gd name="T9" fmla="*/ 2147483646 h 1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186">
                      <a:moveTo>
                        <a:pt x="51" y="186"/>
                      </a:moveTo>
                      <a:cubicBezTo>
                        <a:pt x="0" y="135"/>
                        <a:pt x="0" y="51"/>
                        <a:pt x="51" y="0"/>
                      </a:cubicBezTo>
                      <a:cubicBezTo>
                        <a:pt x="63" y="12"/>
                        <a:pt x="63" y="12"/>
                        <a:pt x="63" y="12"/>
                      </a:cubicBezTo>
                      <a:cubicBezTo>
                        <a:pt x="18" y="57"/>
                        <a:pt x="18" y="129"/>
                        <a:pt x="63" y="174"/>
                      </a:cubicBezTo>
                      <a:lnTo>
                        <a:pt x="51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2" name="Freeform 170"/>
                <p:cNvSpPr/>
                <p:nvPr/>
              </p:nvSpPr>
              <p:spPr bwMode="auto">
                <a:xfrm>
                  <a:off x="884238" y="1038225"/>
                  <a:ext cx="63500" cy="217488"/>
                </a:xfrm>
                <a:custGeom>
                  <a:avLst/>
                  <a:gdLst>
                    <a:gd name="T0" fmla="*/ 2147483646 w 40"/>
                    <a:gd name="T1" fmla="*/ 2147483646 h 140"/>
                    <a:gd name="T2" fmla="*/ 0 w 40"/>
                    <a:gd name="T3" fmla="*/ 2147483646 h 140"/>
                    <a:gd name="T4" fmla="*/ 2147483646 w 40"/>
                    <a:gd name="T5" fmla="*/ 0 h 140"/>
                    <a:gd name="T6" fmla="*/ 2147483646 w 40"/>
                    <a:gd name="T7" fmla="*/ 2147483646 h 140"/>
                    <a:gd name="T8" fmla="*/ 2147483646 w 40"/>
                    <a:gd name="T9" fmla="*/ 2147483646 h 140"/>
                    <a:gd name="T10" fmla="*/ 2147483646 w 40"/>
                    <a:gd name="T11" fmla="*/ 2147483646 h 140"/>
                    <a:gd name="T12" fmla="*/ 2147483646 w 40"/>
                    <a:gd name="T13" fmla="*/ 2147483646 h 1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" h="140">
                      <a:moveTo>
                        <a:pt x="29" y="140"/>
                      </a:moveTo>
                      <a:cubicBezTo>
                        <a:pt x="10" y="121"/>
                        <a:pt x="0" y="96"/>
                        <a:pt x="0" y="70"/>
                      </a:cubicBezTo>
                      <a:cubicBezTo>
                        <a:pt x="0" y="44"/>
                        <a:pt x="10" y="19"/>
                        <a:pt x="29" y="0"/>
                      </a:cubicBezTo>
                      <a:cubicBezTo>
                        <a:pt x="40" y="11"/>
                        <a:pt x="40" y="11"/>
                        <a:pt x="40" y="11"/>
                      </a:cubicBezTo>
                      <a:cubicBezTo>
                        <a:pt x="25" y="27"/>
                        <a:pt x="16" y="48"/>
                        <a:pt x="16" y="70"/>
                      </a:cubicBezTo>
                      <a:cubicBezTo>
                        <a:pt x="16" y="92"/>
                        <a:pt x="25" y="113"/>
                        <a:pt x="40" y="129"/>
                      </a:cubicBezTo>
                      <a:lnTo>
                        <a:pt x="29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3" name="Freeform 171"/>
                <p:cNvSpPr/>
                <p:nvPr/>
              </p:nvSpPr>
              <p:spPr bwMode="auto">
                <a:xfrm>
                  <a:off x="1600201" y="1001713"/>
                  <a:ext cx="76200" cy="290513"/>
                </a:xfrm>
                <a:custGeom>
                  <a:avLst/>
                  <a:gdLst>
                    <a:gd name="T0" fmla="*/ 2147483646 w 49"/>
                    <a:gd name="T1" fmla="*/ 2147483646 h 186"/>
                    <a:gd name="T2" fmla="*/ 0 w 49"/>
                    <a:gd name="T3" fmla="*/ 2147483646 h 186"/>
                    <a:gd name="T4" fmla="*/ 2147483646 w 49"/>
                    <a:gd name="T5" fmla="*/ 2147483646 h 186"/>
                    <a:gd name="T6" fmla="*/ 0 w 49"/>
                    <a:gd name="T7" fmla="*/ 2147483646 h 186"/>
                    <a:gd name="T8" fmla="*/ 2147483646 w 49"/>
                    <a:gd name="T9" fmla="*/ 0 h 186"/>
                    <a:gd name="T10" fmla="*/ 2147483646 w 49"/>
                    <a:gd name="T11" fmla="*/ 2147483646 h 186"/>
                    <a:gd name="T12" fmla="*/ 2147483646 w 49"/>
                    <a:gd name="T13" fmla="*/ 2147483646 h 1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9" h="186">
                      <a:moveTo>
                        <a:pt x="11" y="186"/>
                      </a:moveTo>
                      <a:cubicBezTo>
                        <a:pt x="0" y="174"/>
                        <a:pt x="0" y="174"/>
                        <a:pt x="0" y="174"/>
                      </a:cubicBezTo>
                      <a:cubicBezTo>
                        <a:pt x="22" y="153"/>
                        <a:pt x="33" y="124"/>
                        <a:pt x="33" y="93"/>
                      </a:cubicBezTo>
                      <a:cubicBezTo>
                        <a:pt x="33" y="62"/>
                        <a:pt x="22" y="33"/>
                        <a:pt x="0" y="1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36" y="25"/>
                        <a:pt x="49" y="58"/>
                        <a:pt x="49" y="93"/>
                      </a:cubicBezTo>
                      <a:cubicBezTo>
                        <a:pt x="49" y="128"/>
                        <a:pt x="36" y="161"/>
                        <a:pt x="11" y="1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4" name="Freeform 172"/>
                <p:cNvSpPr/>
                <p:nvPr/>
              </p:nvSpPr>
              <p:spPr bwMode="auto">
                <a:xfrm>
                  <a:off x="1565276" y="1038225"/>
                  <a:ext cx="77788" cy="217488"/>
                </a:xfrm>
                <a:custGeom>
                  <a:avLst/>
                  <a:gdLst>
                    <a:gd name="T0" fmla="*/ 2147483646 w 50"/>
                    <a:gd name="T1" fmla="*/ 2147483646 h 140"/>
                    <a:gd name="T2" fmla="*/ 0 w 50"/>
                    <a:gd name="T3" fmla="*/ 2147483646 h 140"/>
                    <a:gd name="T4" fmla="*/ 0 w 50"/>
                    <a:gd name="T5" fmla="*/ 2147483646 h 140"/>
                    <a:gd name="T6" fmla="*/ 2147483646 w 50"/>
                    <a:gd name="T7" fmla="*/ 0 h 140"/>
                    <a:gd name="T8" fmla="*/ 2147483646 w 50"/>
                    <a:gd name="T9" fmla="*/ 2147483646 h 1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0" h="140">
                      <a:moveTo>
                        <a:pt x="12" y="140"/>
                      </a:moveTo>
                      <a:cubicBezTo>
                        <a:pt x="0" y="129"/>
                        <a:pt x="0" y="129"/>
                        <a:pt x="0" y="129"/>
                      </a:cubicBezTo>
                      <a:cubicBezTo>
                        <a:pt x="33" y="96"/>
                        <a:pt x="33" y="44"/>
                        <a:pt x="0" y="1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0" y="39"/>
                        <a:pt x="50" y="101"/>
                        <a:pt x="12" y="1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2" name="文本框 41"/>
              <p:cNvSpPr txBox="1"/>
              <p:nvPr/>
            </p:nvSpPr>
            <p:spPr>
              <a:xfrm>
                <a:off x="-84863" y="1863300"/>
                <a:ext cx="834599" cy="252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应用</a:t>
                </a: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1216411" y="3848210"/>
                <a:ext cx="4932608" cy="1009172"/>
                <a:chOff x="1216411" y="3848210"/>
                <a:chExt cx="4932608" cy="1009172"/>
              </a:xfrm>
            </p:grpSpPr>
            <p:sp>
              <p:nvSpPr>
                <p:cNvPr id="94" name="椭圆 93"/>
                <p:cNvSpPr/>
                <p:nvPr/>
              </p:nvSpPr>
              <p:spPr>
                <a:xfrm>
                  <a:off x="1216411" y="3933906"/>
                  <a:ext cx="4932608" cy="858172"/>
                </a:xfrm>
                <a:prstGeom prst="ellipse">
                  <a:avLst/>
                </a:prstGeom>
                <a:gradFill flip="none" rotWithShape="1">
                  <a:gsLst>
                    <a:gs pos="21000">
                      <a:schemeClr val="tx2">
                        <a:alpha val="0"/>
                      </a:schemeClr>
                    </a:gs>
                    <a:gs pos="100000">
                      <a:srgbClr val="C7C7C7"/>
                    </a:gs>
                  </a:gsLst>
                  <a:lin ang="5400000" scaled="1"/>
                  <a:tileRect/>
                </a:gradFill>
                <a:ln>
                  <a:gradFill>
                    <a:gsLst>
                      <a:gs pos="35000">
                        <a:schemeClr val="tx2">
                          <a:alpha val="0"/>
                        </a:schemeClr>
                      </a:gs>
                      <a:gs pos="100000">
                        <a:schemeClr val="tx2">
                          <a:alpha val="50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5" name="矩形 77"/>
                <p:cNvSpPr txBox="1"/>
                <p:nvPr/>
              </p:nvSpPr>
              <p:spPr>
                <a:xfrm>
                  <a:off x="1497452" y="4250941"/>
                  <a:ext cx="610159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UI</a:t>
                  </a:r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组件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96" name="成组"/>
                <p:cNvGrpSpPr/>
                <p:nvPr/>
              </p:nvGrpSpPr>
              <p:grpSpPr>
                <a:xfrm>
                  <a:off x="1737821" y="4564185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18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119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97" name="矩形 77"/>
                <p:cNvSpPr txBox="1"/>
                <p:nvPr/>
              </p:nvSpPr>
              <p:spPr>
                <a:xfrm>
                  <a:off x="2514875" y="4384709"/>
                  <a:ext cx="422139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图表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98" name="成组"/>
                <p:cNvGrpSpPr/>
                <p:nvPr/>
              </p:nvGrpSpPr>
              <p:grpSpPr>
                <a:xfrm>
                  <a:off x="2661234" y="4697953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16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117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99" name="矩形 77"/>
                <p:cNvSpPr txBox="1"/>
                <p:nvPr/>
              </p:nvSpPr>
              <p:spPr>
                <a:xfrm>
                  <a:off x="3347109" y="4408109"/>
                  <a:ext cx="783136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移动组件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100" name="成组"/>
                <p:cNvGrpSpPr/>
                <p:nvPr/>
              </p:nvGrpSpPr>
              <p:grpSpPr>
                <a:xfrm>
                  <a:off x="3673971" y="4721353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14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115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101" name="矩形 77"/>
                <p:cNvSpPr txBox="1"/>
                <p:nvPr/>
              </p:nvSpPr>
              <p:spPr>
                <a:xfrm>
                  <a:off x="4382400" y="4373790"/>
                  <a:ext cx="602637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工具库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102" name="成组"/>
                <p:cNvGrpSpPr/>
                <p:nvPr/>
              </p:nvGrpSpPr>
              <p:grpSpPr>
                <a:xfrm>
                  <a:off x="4619013" y="4687035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12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113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103" name="矩形 77"/>
                <p:cNvSpPr txBox="1"/>
                <p:nvPr/>
              </p:nvSpPr>
              <p:spPr>
                <a:xfrm>
                  <a:off x="5174972" y="4252343"/>
                  <a:ext cx="783136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打包构建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104" name="成组"/>
                <p:cNvGrpSpPr/>
                <p:nvPr/>
              </p:nvGrpSpPr>
              <p:grpSpPr>
                <a:xfrm>
                  <a:off x="5501831" y="4565587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10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111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pic>
              <p:nvPicPr>
                <p:cNvPr id="105" name="图片 10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4288" y="3848210"/>
                  <a:ext cx="337427" cy="337427"/>
                </a:xfrm>
                <a:prstGeom prst="rect">
                  <a:avLst/>
                </a:prstGeom>
              </p:spPr>
            </p:pic>
            <p:pic>
              <p:nvPicPr>
                <p:cNvPr id="107" name="图片 10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08290" y="3956701"/>
                  <a:ext cx="367602" cy="367602"/>
                </a:xfrm>
                <a:prstGeom prst="rect">
                  <a:avLst/>
                </a:prstGeom>
              </p:spPr>
            </p:pic>
            <p:pic>
              <p:nvPicPr>
                <p:cNvPr id="109" name="图片 10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24011" y="3975564"/>
                  <a:ext cx="386409" cy="386409"/>
                </a:xfrm>
                <a:prstGeom prst="rect">
                  <a:avLst/>
                </a:prstGeom>
              </p:spPr>
            </p:pic>
          </p:grpSp>
          <p:grpSp>
            <p:nvGrpSpPr>
              <p:cNvPr id="44" name="组合 43"/>
              <p:cNvGrpSpPr/>
              <p:nvPr/>
            </p:nvGrpSpPr>
            <p:grpSpPr>
              <a:xfrm>
                <a:off x="938080" y="2825886"/>
                <a:ext cx="5427182" cy="940524"/>
                <a:chOff x="938080" y="2825886"/>
                <a:chExt cx="5427182" cy="940524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938080" y="2961152"/>
                  <a:ext cx="5427182" cy="735938"/>
                </a:xfrm>
                <a:prstGeom prst="ellipse">
                  <a:avLst/>
                </a:prstGeom>
                <a:gradFill flip="none" rotWithShape="1">
                  <a:gsLst>
                    <a:gs pos="21000">
                      <a:schemeClr val="tx2">
                        <a:alpha val="0"/>
                      </a:schemeClr>
                    </a:gs>
                    <a:gs pos="100000">
                      <a:srgbClr val="C7C7C7"/>
                    </a:gs>
                  </a:gsLst>
                  <a:lin ang="5400000" scaled="1"/>
                  <a:tileRect/>
                </a:gradFill>
                <a:ln>
                  <a:gradFill>
                    <a:gsLst>
                      <a:gs pos="35000">
                        <a:schemeClr val="tx2">
                          <a:alpha val="0"/>
                        </a:schemeClr>
                      </a:gs>
                      <a:gs pos="100000">
                        <a:schemeClr val="tx2">
                          <a:alpha val="50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9" name="矩形 77"/>
                <p:cNvSpPr txBox="1"/>
                <p:nvPr/>
              </p:nvSpPr>
              <p:spPr>
                <a:xfrm>
                  <a:off x="1189732" y="3173287"/>
                  <a:ext cx="602637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脚手架</a:t>
                  </a:r>
                </a:p>
              </p:txBody>
            </p:sp>
            <p:grpSp>
              <p:nvGrpSpPr>
                <p:cNvPr id="70" name="成组"/>
                <p:cNvGrpSpPr/>
                <p:nvPr/>
              </p:nvGrpSpPr>
              <p:grpSpPr>
                <a:xfrm>
                  <a:off x="1426344" y="3486531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2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93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71" name="矩形 77"/>
                <p:cNvSpPr txBox="1"/>
                <p:nvPr/>
              </p:nvSpPr>
              <p:spPr>
                <a:xfrm>
                  <a:off x="2201657" y="3300974"/>
                  <a:ext cx="783136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低码平台</a:t>
                  </a:r>
                </a:p>
              </p:txBody>
            </p:sp>
            <p:grpSp>
              <p:nvGrpSpPr>
                <p:cNvPr id="72" name="成组"/>
                <p:cNvGrpSpPr/>
                <p:nvPr/>
              </p:nvGrpSpPr>
              <p:grpSpPr>
                <a:xfrm>
                  <a:off x="2528518" y="3614218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0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91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73" name="矩形 77"/>
                <p:cNvSpPr txBox="1"/>
                <p:nvPr/>
              </p:nvSpPr>
              <p:spPr>
                <a:xfrm>
                  <a:off x="3323955" y="3317137"/>
                  <a:ext cx="783136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跨端平台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74" name="成组"/>
                <p:cNvGrpSpPr/>
                <p:nvPr/>
              </p:nvGrpSpPr>
              <p:grpSpPr>
                <a:xfrm>
                  <a:off x="3650816" y="3630381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88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89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75" name="矩形 77"/>
                <p:cNvSpPr txBox="1"/>
                <p:nvPr/>
              </p:nvSpPr>
              <p:spPr>
                <a:xfrm>
                  <a:off x="4392011" y="3292755"/>
                  <a:ext cx="602637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微前端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76" name="成组"/>
                <p:cNvGrpSpPr/>
                <p:nvPr/>
              </p:nvGrpSpPr>
              <p:grpSpPr>
                <a:xfrm>
                  <a:off x="4628621" y="3605999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86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87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77" name="矩形 77"/>
                <p:cNvSpPr txBox="1"/>
                <p:nvPr/>
              </p:nvSpPr>
              <p:spPr>
                <a:xfrm>
                  <a:off x="5411602" y="3181919"/>
                  <a:ext cx="587595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BI</a:t>
                  </a:r>
                  <a:r>
                    <a:rPr lang="zh-CN" altLang="en-US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系统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78" name="成组"/>
                <p:cNvGrpSpPr/>
                <p:nvPr/>
              </p:nvGrpSpPr>
              <p:grpSpPr>
                <a:xfrm>
                  <a:off x="5640691" y="3495163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84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85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pic>
              <p:nvPicPr>
                <p:cNvPr id="79" name="图片 7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0569" y="2825886"/>
                  <a:ext cx="330192" cy="325189"/>
                </a:xfrm>
                <a:prstGeom prst="rect">
                  <a:avLst/>
                </a:prstGeom>
              </p:spPr>
            </p:pic>
            <p:pic>
              <p:nvPicPr>
                <p:cNvPr id="80" name="图片 7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6015" y="2920946"/>
                  <a:ext cx="337180" cy="337180"/>
                </a:xfrm>
                <a:prstGeom prst="rect">
                  <a:avLst/>
                </a:prstGeom>
              </p:spPr>
            </p:pic>
            <p:pic>
              <p:nvPicPr>
                <p:cNvPr id="81" name="图片 80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09033" y="2913333"/>
                  <a:ext cx="372777" cy="372777"/>
                </a:xfrm>
                <a:prstGeom prst="rect">
                  <a:avLst/>
                </a:prstGeom>
              </p:spPr>
            </p:pic>
            <p:pic>
              <p:nvPicPr>
                <p:cNvPr id="82" name="图片 81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25" t="25260" r="89251" b="69240"/>
                <a:stretch>
                  <a:fillRect/>
                </a:stretch>
              </p:blipFill>
              <p:spPr>
                <a:xfrm>
                  <a:off x="5533572" y="2853890"/>
                  <a:ext cx="374574" cy="363556"/>
                </a:xfrm>
                <a:prstGeom prst="rect">
                  <a:avLst/>
                </a:prstGeom>
              </p:spPr>
            </p:pic>
            <p:pic>
              <p:nvPicPr>
                <p:cNvPr id="83" name="图片 82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40455" b="-186"/>
                <a:stretch>
                  <a:fillRect/>
                </a:stretch>
              </p:blipFill>
              <p:spPr>
                <a:xfrm>
                  <a:off x="3493986" y="2988485"/>
                  <a:ext cx="446820" cy="314844"/>
                </a:xfrm>
                <a:custGeom>
                  <a:avLst/>
                  <a:gdLst>
                    <a:gd name="connsiteX0" fmla="*/ 0 w 446819"/>
                    <a:gd name="connsiteY0" fmla="*/ 0 h 314844"/>
                    <a:gd name="connsiteX1" fmla="*/ 446819 w 446819"/>
                    <a:gd name="connsiteY1" fmla="*/ 0 h 314844"/>
                    <a:gd name="connsiteX2" fmla="*/ 446819 w 446819"/>
                    <a:gd name="connsiteY2" fmla="*/ 102919 h 314844"/>
                    <a:gd name="connsiteX3" fmla="*/ 329728 w 446819"/>
                    <a:gd name="connsiteY3" fmla="*/ 314844 h 314844"/>
                    <a:gd name="connsiteX4" fmla="*/ 0 w 446819"/>
                    <a:gd name="connsiteY4" fmla="*/ 314844 h 31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6819" h="314844">
                      <a:moveTo>
                        <a:pt x="0" y="0"/>
                      </a:moveTo>
                      <a:lnTo>
                        <a:pt x="446819" y="0"/>
                      </a:lnTo>
                      <a:lnTo>
                        <a:pt x="446819" y="102919"/>
                      </a:lnTo>
                      <a:lnTo>
                        <a:pt x="329728" y="314844"/>
                      </a:lnTo>
                      <a:lnTo>
                        <a:pt x="0" y="314844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5" name="组合 44"/>
              <p:cNvGrpSpPr/>
              <p:nvPr/>
            </p:nvGrpSpPr>
            <p:grpSpPr>
              <a:xfrm>
                <a:off x="1737123" y="5057944"/>
                <a:ext cx="3821449" cy="778162"/>
                <a:chOff x="1737123" y="5057944"/>
                <a:chExt cx="3821449" cy="778162"/>
              </a:xfrm>
            </p:grpSpPr>
            <p:sp>
              <p:nvSpPr>
                <p:cNvPr id="46" name="椭圆 45"/>
                <p:cNvSpPr/>
                <p:nvPr/>
              </p:nvSpPr>
              <p:spPr>
                <a:xfrm>
                  <a:off x="1737123" y="5082152"/>
                  <a:ext cx="3821449" cy="683820"/>
                </a:xfrm>
                <a:prstGeom prst="ellipse">
                  <a:avLst/>
                </a:prstGeom>
                <a:gradFill flip="none" rotWithShape="1">
                  <a:gsLst>
                    <a:gs pos="21000">
                      <a:schemeClr val="tx2">
                        <a:alpha val="0"/>
                      </a:schemeClr>
                    </a:gs>
                    <a:gs pos="100000">
                      <a:srgbClr val="C7C7C7"/>
                    </a:gs>
                  </a:gsLst>
                  <a:lin ang="5400000" scaled="1"/>
                  <a:tileRect/>
                </a:gradFill>
                <a:ln>
                  <a:gradFill>
                    <a:gsLst>
                      <a:gs pos="35000">
                        <a:schemeClr val="tx2">
                          <a:alpha val="0"/>
                        </a:schemeClr>
                      </a:gs>
                      <a:gs pos="100000">
                        <a:schemeClr val="tx2">
                          <a:alpha val="50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6666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7" name="矩形 77"/>
                <p:cNvSpPr txBox="1"/>
                <p:nvPr/>
              </p:nvSpPr>
              <p:spPr>
                <a:xfrm>
                  <a:off x="2033343" y="5324946"/>
                  <a:ext cx="538712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en-US" altLang="zh-CN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React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48" name="成组"/>
                <p:cNvGrpSpPr/>
                <p:nvPr/>
              </p:nvGrpSpPr>
              <p:grpSpPr>
                <a:xfrm>
                  <a:off x="2237990" y="5601965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6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67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grpSp>
              <p:nvGrpSpPr>
                <p:cNvPr id="49" name="成组"/>
                <p:cNvGrpSpPr/>
                <p:nvPr/>
              </p:nvGrpSpPr>
              <p:grpSpPr>
                <a:xfrm>
                  <a:off x="4918130" y="5602700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4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65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grpSp>
              <p:nvGrpSpPr>
                <p:cNvPr id="50" name="成组"/>
                <p:cNvGrpSpPr/>
                <p:nvPr/>
              </p:nvGrpSpPr>
              <p:grpSpPr>
                <a:xfrm>
                  <a:off x="3619930" y="5700077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2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63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sp>
              <p:nvSpPr>
                <p:cNvPr id="51" name="矩形 77"/>
                <p:cNvSpPr txBox="1"/>
                <p:nvPr/>
              </p:nvSpPr>
              <p:spPr>
                <a:xfrm>
                  <a:off x="3472074" y="5442169"/>
                  <a:ext cx="395818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en-US" altLang="zh-CN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Vue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sp>
              <p:nvSpPr>
                <p:cNvPr id="52" name="矩形 77"/>
                <p:cNvSpPr txBox="1"/>
                <p:nvPr/>
              </p:nvSpPr>
              <p:spPr>
                <a:xfrm>
                  <a:off x="4611014" y="5319531"/>
                  <a:ext cx="743652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en-US" altLang="zh-CN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Angular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sp>
              <p:nvSpPr>
                <p:cNvPr id="53" name="矩形 77"/>
                <p:cNvSpPr txBox="1"/>
                <p:nvPr/>
              </p:nvSpPr>
              <p:spPr>
                <a:xfrm>
                  <a:off x="2670132" y="5062114"/>
                  <a:ext cx="491706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en-US" altLang="zh-CN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Solid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sp>
              <p:nvSpPr>
                <p:cNvPr id="54" name="矩形 77"/>
                <p:cNvSpPr txBox="1"/>
                <p:nvPr/>
              </p:nvSpPr>
              <p:spPr>
                <a:xfrm>
                  <a:off x="4051010" y="5057944"/>
                  <a:ext cx="578195" cy="277740"/>
                </a:xfrm>
                <a:prstGeom prst="rect">
                  <a:avLst/>
                </a:prstGeom>
                <a:ln w="25400">
                  <a:miter lim="400000"/>
                </a:ln>
              </p:spPr>
              <p:txBody>
                <a:bodyPr wrap="none" lIns="25812" tIns="25812" rIns="25812" bIns="25812">
                  <a:spAutoFit/>
                </a:bodyPr>
                <a:lstStyle>
                  <a:defPPr>
                    <a:defRPr lang="en-US"/>
                  </a:defPPr>
                  <a:lvl1pPr marR="0" lvl="0" indent="0" algn="ctr" defTabSz="781685" fontAlgn="auto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sz="1000" b="1" i="0" u="none" strike="noStrike" kern="0" cap="none" spc="0" normalizeH="0" baseline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</a:defRPr>
                  </a:lvl1pPr>
                </a:lstStyle>
                <a:p>
                  <a:r>
                    <a:rPr lang="en-US" altLang="zh-CN" sz="1200" b="0" dirty="0">
                      <a:solidFill>
                        <a:schemeClr val="tx1"/>
                      </a:solidFill>
                      <a:sym typeface="Huawei Sans" panose="020C0503030203020204"/>
                    </a:rPr>
                    <a:t>Svelte</a:t>
                  </a:r>
                  <a:endParaRPr sz="1200" b="0" dirty="0">
                    <a:solidFill>
                      <a:schemeClr val="tx1"/>
                    </a:solidFill>
                    <a:sym typeface="Huawei Sans" panose="020C0503030203020204"/>
                  </a:endParaRPr>
                </a:p>
              </p:txBody>
            </p:sp>
            <p:grpSp>
              <p:nvGrpSpPr>
                <p:cNvPr id="55" name="成组"/>
                <p:cNvGrpSpPr/>
                <p:nvPr/>
              </p:nvGrpSpPr>
              <p:grpSpPr>
                <a:xfrm>
                  <a:off x="2866982" y="5337227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0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61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grpSp>
              <p:nvGrpSpPr>
                <p:cNvPr id="56" name="成组"/>
                <p:cNvGrpSpPr/>
                <p:nvPr/>
              </p:nvGrpSpPr>
              <p:grpSpPr>
                <a:xfrm>
                  <a:off x="4280608" y="5330458"/>
                  <a:ext cx="129415" cy="136029"/>
                  <a:chOff x="0" y="0"/>
                  <a:chExt cx="518515" cy="518515"/>
                </a:xfrm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8" name="圆形"/>
                  <p:cNvSpPr/>
                  <p:nvPr/>
                </p:nvSpPr>
                <p:spPr>
                  <a:xfrm>
                    <a:off x="0" y="0"/>
                    <a:ext cx="518515" cy="518515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  <p:sp>
                <p:nvSpPr>
                  <p:cNvPr id="59" name="圆形"/>
                  <p:cNvSpPr/>
                  <p:nvPr/>
                </p:nvSpPr>
                <p:spPr>
                  <a:xfrm>
                    <a:off x="127173" y="127169"/>
                    <a:ext cx="264172" cy="264172"/>
                  </a:xfrm>
                  <a:prstGeom prst="ellipse">
                    <a:avLst/>
                  </a:prstGeom>
                  <a:grpFill/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23512" tIns="23512" rIns="23512" bIns="23512" numCol="1" anchor="ctr">
                    <a:noAutofit/>
                  </a:bodyPr>
                  <a:lstStyle/>
                  <a:p>
                    <a:pPr algn="ctr" defTabSz="382270" hangingPunct="0">
                      <a:defRPr sz="5200" b="1">
                        <a:solidFill>
                          <a:srgbClr val="FFFFFF"/>
                        </a:solidFill>
                        <a:latin typeface="Huawei Sans" panose="020C0503030203020204"/>
                        <a:ea typeface="Huawei Sans" panose="020C0503030203020204"/>
                        <a:cs typeface="Huawei Sans" panose="020C0503030203020204"/>
                        <a:sym typeface="Huawei Sans" panose="020C0503030203020204"/>
                      </a:defRPr>
                    </a:pPr>
                    <a:endParaRPr sz="1300" b="1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uawei Sans" panose="020C0503030203020204"/>
                      <a:sym typeface="Huawei Sans" panose="020C0503030203020204"/>
                    </a:endParaRPr>
                  </a:p>
                </p:txBody>
              </p:sp>
            </p:grpSp>
            <p:pic>
              <p:nvPicPr>
                <p:cNvPr id="57" name="图片 56"/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493987" y="5131322"/>
                  <a:ext cx="360162" cy="30153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26" name="Picture 2" descr="https://www.rspack.dev/static/image/logo.b5ceba6d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368" y="4031889"/>
              <a:ext cx="479718" cy="406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echarts.apache.org/zh/images/logo.png?_v_=20200710_1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9" t="-88" r="75559" b="88"/>
            <a:stretch>
              <a:fillRect/>
            </a:stretch>
          </p:blipFill>
          <p:spPr bwMode="auto">
            <a:xfrm>
              <a:off x="2690620" y="4131211"/>
              <a:ext cx="374327" cy="341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4" grpId="0"/>
      <p:bldP spid="194" grpId="1"/>
      <p:bldP spid="195" grpId="0"/>
      <p:bldP spid="195" grpId="1"/>
      <p:bldP spid="196" grpId="0"/>
      <p:bldP spid="19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1004030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openInula </a:t>
            </a:r>
            <a:r>
              <a:rPr lang="zh-CN" altLang="en-US" sz="4800" i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项目概览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591305" y="1512544"/>
            <a:ext cx="6971133" cy="4368876"/>
            <a:chOff x="2284567" y="1449534"/>
            <a:chExt cx="7627619" cy="4371600"/>
          </a:xfrm>
        </p:grpSpPr>
        <p:sp>
          <p:nvSpPr>
            <p:cNvPr id="13" name="矩形: 圆角 12"/>
            <p:cNvSpPr/>
            <p:nvPr/>
          </p:nvSpPr>
          <p:spPr>
            <a:xfrm>
              <a:off x="2284567" y="2694919"/>
              <a:ext cx="7627619" cy="3126215"/>
            </a:xfrm>
            <a:prstGeom prst="roundRect">
              <a:avLst>
                <a:gd name="adj" fmla="val 5949"/>
              </a:avLst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2402679" y="4142718"/>
              <a:ext cx="7391401" cy="1576347"/>
            </a:xfrm>
            <a:prstGeom prst="roundRect">
              <a:avLst>
                <a:gd name="adj" fmla="val 7411"/>
              </a:avLst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2481261" y="5179039"/>
              <a:ext cx="3417570" cy="4240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细粒度响应式</a:t>
              </a: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6297930" y="5197784"/>
              <a:ext cx="3417570" cy="4240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</a:t>
              </a:r>
              <a:r>
                <a:rPr lang="en-US" altLang="zh-CN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DOM</a:t>
              </a: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2481261" y="4295118"/>
              <a:ext cx="3417570" cy="741392"/>
            </a:xfrm>
            <a:prstGeom prst="roundRect">
              <a:avLst/>
            </a:prstGeom>
            <a:solidFill>
              <a:srgbClr val="36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响应式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API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6297930" y="4295118"/>
              <a:ext cx="3417570" cy="741392"/>
            </a:xfrm>
            <a:prstGeom prst="roundRect">
              <a:avLst/>
            </a:prstGeom>
            <a:solidFill>
              <a:srgbClr val="36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兼容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React API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5000383" y="3724015"/>
              <a:ext cx="2195991" cy="3124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应用脚手架 </a:t>
              </a:r>
              <a:r>
                <a:rPr lang="en-US" altLang="zh-CN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create-Inula</a:t>
              </a:r>
              <a:endPara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2481261" y="3724015"/>
              <a:ext cx="2195991" cy="3124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国际化 </a:t>
              </a:r>
              <a:r>
                <a:rPr lang="en-US" altLang="zh-CN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Inula-</a:t>
              </a:r>
              <a:r>
                <a:rPr lang="en-US" altLang="zh-CN" sz="1200" dirty="0" err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intl</a:t>
              </a:r>
              <a:endParaRPr lang="en-US" altLang="zh-CN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: 圆角 20"/>
            <p:cNvSpPr/>
            <p:nvPr/>
          </p:nvSpPr>
          <p:spPr>
            <a:xfrm>
              <a:off x="7519505" y="3724015"/>
              <a:ext cx="2195991" cy="3124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调试工具 </a:t>
              </a:r>
              <a:r>
                <a:rPr lang="en-US" altLang="zh-CN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Inula-dev-tools</a:t>
              </a:r>
              <a:endPara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5000383" y="3205223"/>
              <a:ext cx="2195991" cy="3124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路由 </a:t>
              </a:r>
              <a:r>
                <a:rPr lang="en-US" altLang="zh-CN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Inula-router</a:t>
              </a:r>
              <a:endPara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: 圆角 22"/>
            <p:cNvSpPr/>
            <p:nvPr/>
          </p:nvSpPr>
          <p:spPr>
            <a:xfrm>
              <a:off x="2481261" y="3205223"/>
              <a:ext cx="2195991" cy="3124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状态管理 </a:t>
              </a:r>
              <a:r>
                <a:rPr lang="en-US" altLang="zh-CN" sz="1200" dirty="0" err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InulaX</a:t>
              </a:r>
              <a:endPara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7519505" y="3205223"/>
              <a:ext cx="2195991" cy="3124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请求 </a:t>
              </a:r>
              <a:r>
                <a:rPr lang="en-US" altLang="zh-CN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Inula-request</a:t>
              </a:r>
              <a:endPara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494575" y="2812218"/>
              <a:ext cx="1276883" cy="2771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kumimoji="1" lang="en-US" altLang="zh-CN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openInula</a:t>
              </a:r>
              <a:endParaRPr kumimoji="1"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2284567" y="2031656"/>
              <a:ext cx="7627619" cy="466115"/>
            </a:xfrm>
            <a:prstGeom prst="roundRect">
              <a:avLst>
                <a:gd name="adj" fmla="val 7411"/>
              </a:avLst>
            </a:prstGeom>
            <a:gradFill flip="none" rotWithShape="1">
              <a:gsLst>
                <a:gs pos="0">
                  <a:srgbClr val="FFFFFF"/>
                </a:gs>
                <a:gs pos="57000">
                  <a:srgbClr val="DDDDDD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</a:t>
              </a:r>
              <a:r>
                <a:rPr lang="en-US" altLang="zh-CN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React</a:t>
              </a:r>
              <a:r>
                <a:rPr lang="zh-CN" altLang="en-US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生态软件</a:t>
              </a:r>
            </a:p>
          </p:txBody>
        </p:sp>
        <p:sp>
          <p:nvSpPr>
            <p:cNvPr id="27" name="矩形: 圆角 26"/>
            <p:cNvSpPr/>
            <p:nvPr/>
          </p:nvSpPr>
          <p:spPr>
            <a:xfrm>
              <a:off x="2284567" y="1449534"/>
              <a:ext cx="7627619" cy="466115"/>
            </a:xfrm>
            <a:prstGeom prst="roundRect">
              <a:avLst>
                <a:gd name="adj" fmla="val 7411"/>
              </a:avLst>
            </a:prstGeom>
            <a:gradFill flip="none" rotWithShape="1">
              <a:gsLst>
                <a:gs pos="0">
                  <a:srgbClr val="FFFFFF"/>
                </a:gs>
                <a:gs pos="57000">
                  <a:srgbClr val="DDDDDD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8914" y="1591084"/>
            <a:ext cx="391092" cy="3973019"/>
            <a:chOff x="868914" y="1591084"/>
            <a:chExt cx="391092" cy="3973019"/>
          </a:xfrm>
          <a:solidFill>
            <a:srgbClr val="445185"/>
          </a:solidFill>
        </p:grpSpPr>
        <p:cxnSp>
          <p:nvCxnSpPr>
            <p:cNvPr id="29" name="直接连接符 28"/>
            <p:cNvCxnSpPr>
              <a:stCxn id="32" idx="4"/>
              <a:endCxn id="38" idx="0"/>
            </p:cNvCxnSpPr>
            <p:nvPr/>
          </p:nvCxnSpPr>
          <p:spPr>
            <a:xfrm flipH="1">
              <a:off x="1066755" y="1967120"/>
              <a:ext cx="580" cy="3465209"/>
            </a:xfrm>
            <a:prstGeom prst="line">
              <a:avLst/>
            </a:prstGeom>
            <a:grpFill/>
            <a:ln w="12700" cap="flat" cmpd="sng" algn="ctr">
              <a:solidFill>
                <a:srgbClr val="717165"/>
              </a:solidFill>
              <a:prstDash val="solid"/>
              <a:miter lim="800000"/>
            </a:ln>
            <a:effectLst/>
          </p:spPr>
        </p:cxnSp>
        <p:sp>
          <p:nvSpPr>
            <p:cNvPr id="30" name="椭圆 29"/>
            <p:cNvSpPr/>
            <p:nvPr/>
          </p:nvSpPr>
          <p:spPr>
            <a:xfrm>
              <a:off x="868914" y="3320946"/>
              <a:ext cx="376036" cy="37603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sz="2000" kern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883970" y="4926890"/>
              <a:ext cx="376036" cy="37603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sz="2000" kern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9317" y="1591084"/>
              <a:ext cx="376036" cy="37603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000867" y="2083902"/>
              <a:ext cx="131774" cy="13177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sz="2000" kern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000867" y="2508047"/>
              <a:ext cx="131775" cy="13177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sz="2000" kern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000867" y="3814372"/>
              <a:ext cx="131774" cy="13177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sz="2000" kern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000867" y="4219024"/>
              <a:ext cx="131775" cy="13177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sz="2000" kern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000867" y="5432329"/>
              <a:ext cx="131775" cy="13177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sz="20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object 7"/>
          <p:cNvSpPr txBox="1"/>
          <p:nvPr/>
        </p:nvSpPr>
        <p:spPr>
          <a:xfrm>
            <a:off x="1300752" y="3332943"/>
            <a:ext cx="331673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 defTabSz="914400">
              <a:spcBef>
                <a:spcPts val="100"/>
              </a:spcBef>
            </a:pPr>
            <a:r>
              <a:rPr lang="zh-CN" altLang="en-US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兼容</a:t>
            </a:r>
            <a:r>
              <a:rPr lang="en-US" altLang="zh-CN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React</a:t>
            </a:r>
            <a:r>
              <a:rPr lang="zh-CN" altLang="en-US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API</a:t>
            </a:r>
            <a:endParaRPr lang="zh-CN" altLang="en-US" sz="2000" b="1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0" name="object 7"/>
          <p:cNvSpPr txBox="1"/>
          <p:nvPr/>
        </p:nvSpPr>
        <p:spPr>
          <a:xfrm>
            <a:off x="1300753" y="1617146"/>
            <a:ext cx="331673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 marR="71120">
              <a:spcBef>
                <a:spcPts val="100"/>
              </a:spcBef>
              <a:defRPr sz="2000">
                <a:solidFill>
                  <a:srgbClr val="353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pPr marL="12700" marR="7112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</a:rPr>
              <a:t>响应式 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</a:rPr>
              <a:t>API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</a:endParaRPr>
          </a:p>
        </p:txBody>
      </p:sp>
      <p:sp>
        <p:nvSpPr>
          <p:cNvPr id="41" name="object 7"/>
          <p:cNvSpPr txBox="1"/>
          <p:nvPr/>
        </p:nvSpPr>
        <p:spPr>
          <a:xfrm>
            <a:off x="1300753" y="4926971"/>
            <a:ext cx="193046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CN"/>
            </a:defPPr>
            <a:lvl1pPr marL="12700" marR="71120">
              <a:spcBef>
                <a:spcPts val="100"/>
              </a:spcBef>
              <a:defRPr sz="2000">
                <a:solidFill>
                  <a:srgbClr val="3534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pPr defTabSz="914400">
              <a:defRPr/>
            </a:pPr>
            <a:r>
              <a:rPr lang="zh-CN" altLang="en-US" b="1" kern="0" dirty="0">
                <a:solidFill>
                  <a:srgbClr val="445185"/>
                </a:solidFill>
              </a:rPr>
              <a:t>配套核心组件</a:t>
            </a:r>
          </a:p>
        </p:txBody>
      </p:sp>
      <p:sp>
        <p:nvSpPr>
          <p:cNvPr id="42" name="object 7"/>
          <p:cNvSpPr txBox="1"/>
          <p:nvPr/>
        </p:nvSpPr>
        <p:spPr>
          <a:xfrm>
            <a:off x="1218908" y="2383256"/>
            <a:ext cx="327743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2pPr marL="0" lvl="1">
              <a:defRPr>
                <a:solidFill>
                  <a:srgbClr val="1D1D1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避免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Hooks API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痛点问题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object 7"/>
          <p:cNvSpPr txBox="1"/>
          <p:nvPr/>
        </p:nvSpPr>
        <p:spPr>
          <a:xfrm>
            <a:off x="1260006" y="5340005"/>
            <a:ext cx="26000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 defTabSz="914400">
              <a:spcBef>
                <a:spcPts val="1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六款最常用功能组件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244951" y="2005736"/>
            <a:ext cx="2807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大幅度提升提升页面性能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object 7"/>
          <p:cNvSpPr txBox="1"/>
          <p:nvPr/>
        </p:nvSpPr>
        <p:spPr>
          <a:xfrm>
            <a:off x="1289706" y="3775291"/>
            <a:ext cx="282644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 defTabSz="914400">
              <a:spcBef>
                <a:spcPts val="100"/>
              </a:spcBef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基于虚拟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DOM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，无缝兼容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6" name="object 7"/>
          <p:cNvSpPr txBox="1"/>
          <p:nvPr/>
        </p:nvSpPr>
        <p:spPr>
          <a:xfrm>
            <a:off x="1289706" y="4151327"/>
            <a:ext cx="24900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 defTabSz="914400">
              <a:spcBef>
                <a:spcPts val="10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React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零修改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切换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832598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445185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openInula </a:t>
            </a:r>
            <a:r>
              <a:rPr lang="zh-CN" altLang="en-US" sz="4800" i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项目概览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588832" y="2293818"/>
            <a:ext cx="10753312" cy="2063124"/>
            <a:chOff x="1099849" y="2008259"/>
            <a:chExt cx="10154964" cy="2063124"/>
          </a:xfrm>
        </p:grpSpPr>
        <p:sp>
          <p:nvSpPr>
            <p:cNvPr id="99" name="等腰三角形 98"/>
            <p:cNvSpPr/>
            <p:nvPr/>
          </p:nvSpPr>
          <p:spPr>
            <a:xfrm rot="4118356">
              <a:off x="10559352" y="2220371"/>
              <a:ext cx="907573" cy="483349"/>
            </a:xfrm>
            <a:prstGeom prst="triangle">
              <a:avLst/>
            </a:prstGeom>
            <a:solidFill>
              <a:srgbClr val="4451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1" name="任意多边形: 形状 1"/>
            <p:cNvSpPr/>
            <p:nvPr/>
          </p:nvSpPr>
          <p:spPr>
            <a:xfrm rot="21282602">
              <a:off x="1099849" y="2776836"/>
              <a:ext cx="9877970" cy="1294547"/>
            </a:xfrm>
            <a:custGeom>
              <a:avLst/>
              <a:gdLst>
                <a:gd name="connsiteX0" fmla="*/ 12347627 w 12347627"/>
                <a:gd name="connsiteY0" fmla="*/ 0 h 2167191"/>
                <a:gd name="connsiteX1" fmla="*/ 12296522 w 12347627"/>
                <a:gd name="connsiteY1" fmla="*/ 654973 h 2167191"/>
                <a:gd name="connsiteX2" fmla="*/ 11988921 w 12347627"/>
                <a:gd name="connsiteY2" fmla="*/ 839135 h 2167191"/>
                <a:gd name="connsiteX3" fmla="*/ 5121659 w 12347627"/>
                <a:gd name="connsiteY3" fmla="*/ 2167191 h 2167191"/>
                <a:gd name="connsiteX4" fmla="*/ 409063 w 12347627"/>
                <a:gd name="connsiteY4" fmla="*/ 1632277 h 2167191"/>
                <a:gd name="connsiteX5" fmla="*/ 0 w 12347627"/>
                <a:gd name="connsiteY5" fmla="*/ 1519620 h 2167191"/>
                <a:gd name="connsiteX6" fmla="*/ 5380 w 12347627"/>
                <a:gd name="connsiteY6" fmla="*/ 1450658 h 2167191"/>
                <a:gd name="connsiteX7" fmla="*/ 179774 w 12347627"/>
                <a:gd name="connsiteY7" fmla="*/ 1481263 h 2167191"/>
                <a:gd name="connsiteX8" fmla="*/ 4485671 w 12347627"/>
                <a:gd name="connsiteY8" fmla="*/ 1736081 h 2167191"/>
                <a:gd name="connsiteX9" fmla="*/ 12322913 w 12347627"/>
                <a:gd name="connsiteY9" fmla="*/ 17123 h 216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47627" h="2167191">
                  <a:moveTo>
                    <a:pt x="12347627" y="0"/>
                  </a:moveTo>
                  <a:lnTo>
                    <a:pt x="12296522" y="654973"/>
                  </a:lnTo>
                  <a:lnTo>
                    <a:pt x="11988921" y="839135"/>
                  </a:lnTo>
                  <a:cubicBezTo>
                    <a:pt x="10500650" y="1640388"/>
                    <a:pt x="7980296" y="2167191"/>
                    <a:pt x="5121659" y="2167191"/>
                  </a:cubicBezTo>
                  <a:cubicBezTo>
                    <a:pt x="3370743" y="2167191"/>
                    <a:pt x="1746736" y="1969558"/>
                    <a:pt x="409063" y="1632277"/>
                  </a:cubicBezTo>
                  <a:lnTo>
                    <a:pt x="0" y="1519620"/>
                  </a:lnTo>
                  <a:lnTo>
                    <a:pt x="5380" y="1450658"/>
                  </a:lnTo>
                  <a:lnTo>
                    <a:pt x="179774" y="1481263"/>
                  </a:lnTo>
                  <a:cubicBezTo>
                    <a:pt x="1462740" y="1679406"/>
                    <a:pt x="2929760" y="1773976"/>
                    <a:pt x="4485671" y="1736081"/>
                  </a:cubicBezTo>
                  <a:cubicBezTo>
                    <a:pt x="7869774" y="1653662"/>
                    <a:pt x="10803368" y="965818"/>
                    <a:pt x="12322913" y="17123"/>
                  </a:cubicBezTo>
                  <a:close/>
                </a:path>
              </a:pathLst>
            </a:custGeom>
            <a:gradFill>
              <a:gsLst>
                <a:gs pos="0">
                  <a:srgbClr val="445185"/>
                </a:gs>
                <a:gs pos="100000">
                  <a:srgbClr val="445185">
                    <a:alpha val="15000"/>
                  </a:srgbClr>
                </a:gs>
              </a:gsLst>
              <a:lin ang="7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00" name="梯形 99"/>
          <p:cNvSpPr/>
          <p:nvPr/>
        </p:nvSpPr>
        <p:spPr>
          <a:xfrm>
            <a:off x="1555674" y="5420162"/>
            <a:ext cx="8787731" cy="620522"/>
          </a:xfrm>
          <a:prstGeom prst="trapezoid">
            <a:avLst>
              <a:gd name="adj" fmla="val 82521"/>
            </a:avLst>
          </a:prstGeom>
          <a:gradFill>
            <a:gsLst>
              <a:gs pos="0">
                <a:sysClr val="window" lastClr="FFFFFF">
                  <a:lumMod val="65000"/>
                  <a:alpha val="0"/>
                </a:sysClr>
              </a:gs>
              <a:gs pos="100000">
                <a:srgbClr val="445185">
                  <a:alpha val="34000"/>
                </a:srgbClr>
              </a:gs>
            </a:gsLst>
            <a:lin ang="5400000" scaled="0"/>
          </a:gradFill>
          <a:ln w="3175" cap="flat" cmpd="sng" algn="ctr">
            <a:gradFill>
              <a:gsLst>
                <a:gs pos="0">
                  <a:srgbClr val="4BF0F0">
                    <a:alpha val="0"/>
                  </a:srgbClr>
                </a:gs>
                <a:gs pos="50000">
                  <a:srgbClr val="4BF0F0">
                    <a:alpha val="0"/>
                  </a:srgbClr>
                </a:gs>
                <a:gs pos="100000">
                  <a:srgbClr val="929292">
                    <a:alpha val="4000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lIns="182871" tIns="91435" rIns="182871" bIns="9143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743622" y="5351628"/>
            <a:ext cx="1853084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响应式功能完善</a:t>
            </a:r>
          </a:p>
        </p:txBody>
      </p:sp>
      <p:sp>
        <p:nvSpPr>
          <p:cNvPr id="102" name="椭圆 101"/>
          <p:cNvSpPr/>
          <p:nvPr/>
        </p:nvSpPr>
        <p:spPr>
          <a:xfrm>
            <a:off x="2148920" y="4112176"/>
            <a:ext cx="708564" cy="708564"/>
          </a:xfrm>
          <a:prstGeom prst="ellipse">
            <a:avLst/>
          </a:prstGeom>
          <a:solidFill>
            <a:schemeClr val="bg1"/>
          </a:solidFill>
          <a:ln w="31750">
            <a:solidFill>
              <a:srgbClr val="445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7049298" y="3569085"/>
            <a:ext cx="708564" cy="708564"/>
          </a:xfrm>
          <a:prstGeom prst="ellipse">
            <a:avLst/>
          </a:prstGeom>
          <a:solidFill>
            <a:schemeClr val="bg1"/>
          </a:solidFill>
          <a:ln w="31750">
            <a:solidFill>
              <a:srgbClr val="445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" name="椭圆 103"/>
          <p:cNvSpPr/>
          <p:nvPr/>
        </p:nvSpPr>
        <p:spPr>
          <a:xfrm>
            <a:off x="9046647" y="3044135"/>
            <a:ext cx="746755" cy="708564"/>
          </a:xfrm>
          <a:prstGeom prst="ellipse">
            <a:avLst/>
          </a:prstGeom>
          <a:solidFill>
            <a:schemeClr val="bg1"/>
          </a:solidFill>
          <a:ln w="31750">
            <a:solidFill>
              <a:srgbClr val="445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5" name="矩形 104"/>
          <p:cNvSpPr/>
          <p:nvPr/>
        </p:nvSpPr>
        <p:spPr>
          <a:xfrm>
            <a:off x="1648805" y="2852938"/>
            <a:ext cx="18696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响应式技术演进</a:t>
            </a:r>
            <a:endParaRPr lang="en-US" altLang="zh-CN" b="1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响应式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组件库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编译期优化插件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600"/>
              </a:spcAft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6551026" y="2244782"/>
            <a:ext cx="18070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服务端功能拓展</a:t>
            </a:r>
            <a:endParaRPr lang="en-US" altLang="zh-CN" b="1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服务端渲染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服务端组件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4414975" y="3931962"/>
            <a:ext cx="708564" cy="708564"/>
          </a:xfrm>
          <a:prstGeom prst="ellipse">
            <a:avLst/>
          </a:prstGeom>
          <a:solidFill>
            <a:schemeClr val="bg1"/>
          </a:solidFill>
          <a:ln w="31750">
            <a:solidFill>
              <a:srgbClr val="445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8" name="矩形 107"/>
          <p:cNvSpPr/>
          <p:nvPr/>
        </p:nvSpPr>
        <p:spPr>
          <a:xfrm>
            <a:off x="3953763" y="2595971"/>
            <a:ext cx="2039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易用性提升</a:t>
            </a:r>
            <a:endParaRPr lang="en-US" altLang="zh-CN" b="1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增加易用新接口</a:t>
            </a:r>
          </a:p>
          <a:p>
            <a:pPr>
              <a:spcAft>
                <a:spcPts val="600"/>
              </a:spcAft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2456764" y="5693368"/>
            <a:ext cx="19800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 – 2024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7452901" y="5349863"/>
            <a:ext cx="1853084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前端技术扩展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7758760" y="5691603"/>
            <a:ext cx="12252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 –  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2" name="直接连接符 111"/>
          <p:cNvCxnSpPr/>
          <p:nvPr/>
        </p:nvCxnSpPr>
        <p:spPr>
          <a:xfrm>
            <a:off x="5993090" y="5332244"/>
            <a:ext cx="0" cy="533835"/>
          </a:xfrm>
          <a:prstGeom prst="line">
            <a:avLst/>
          </a:prstGeom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69A4D9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 112"/>
          <p:cNvSpPr/>
          <p:nvPr/>
        </p:nvSpPr>
        <p:spPr>
          <a:xfrm>
            <a:off x="8630385" y="1603374"/>
            <a:ext cx="21835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赋能前端开发</a:t>
            </a:r>
            <a:endParaRPr lang="en-US" altLang="zh-CN" b="1" dirty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辅助调试工具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indent="-179705" fontAlgn="ctr">
              <a:buFont typeface="Arial" panose="020B0604020202020204" pitchFamily="34" charset="0"/>
              <a:buChar char="•"/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意图驱动代码生成</a:t>
            </a:r>
          </a:p>
        </p:txBody>
      </p:sp>
      <p:pic>
        <p:nvPicPr>
          <p:cNvPr id="114" name="图片 11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31" y="3728900"/>
            <a:ext cx="418897" cy="418897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2781" y="4285839"/>
            <a:ext cx="480841" cy="382844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12" y="3134417"/>
            <a:ext cx="537911" cy="537911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94" y="4064678"/>
            <a:ext cx="457279" cy="457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FF0E1"/>
            </a:gs>
            <a:gs pos="0">
              <a:srgbClr val="B7DF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131495" y="2021019"/>
            <a:ext cx="7929009" cy="90330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高性能、全场景、智能化的前端底座</a:t>
            </a:r>
          </a:p>
        </p:txBody>
      </p:sp>
      <p:sp>
        <p:nvSpPr>
          <p:cNvPr id="23" name="标题 3"/>
          <p:cNvSpPr txBox="1"/>
          <p:nvPr/>
        </p:nvSpPr>
        <p:spPr>
          <a:xfrm>
            <a:off x="979997" y="419101"/>
            <a:ext cx="722180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>
                <a:solidFill>
                  <a:srgbClr val="363E7D"/>
                </a:solidFill>
                <a:latin typeface="Huawei Sans" panose="020C0503030203020204" charset="0"/>
                <a:ea typeface="微软雅黑" panose="020B0503020204020204" pitchFamily="34" charset="-122"/>
                <a:cs typeface="Huawei Sans" panose="020C0503030203020204" charset="0"/>
              </a:rPr>
              <a:t>openInula </a:t>
            </a:r>
            <a:r>
              <a:rPr lang="zh-CN" altLang="en-US" sz="4800" i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技术特点</a:t>
            </a:r>
          </a:p>
        </p:txBody>
      </p:sp>
      <p:sp>
        <p:nvSpPr>
          <p:cNvPr id="19" name="矩形 18"/>
          <p:cNvSpPr/>
          <p:nvPr/>
        </p:nvSpPr>
        <p:spPr>
          <a:xfrm>
            <a:off x="8536032" y="3547687"/>
            <a:ext cx="2589891" cy="725968"/>
          </a:xfrm>
          <a:prstGeom prst="rect">
            <a:avLst/>
          </a:prstGeom>
          <a:ln w="19050">
            <a:solidFill>
              <a:srgbClr val="445185"/>
            </a:solidFill>
          </a:ln>
        </p:spPr>
        <p:txBody>
          <a:bodyPr wrap="square" anchor="ctr">
            <a:spAutoFit/>
          </a:bodyPr>
          <a:lstStyle/>
          <a:p>
            <a:pPr algn="ctr" defTabSz="676910"/>
            <a:r>
              <a:rPr lang="en-US" altLang="zh-CN" sz="2000" b="1" spc="267" dirty="0">
                <a:solidFill>
                  <a:srgbClr val="44518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spc="267" dirty="0">
                <a:solidFill>
                  <a:srgbClr val="44518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赋能开发模式</a:t>
            </a:r>
            <a:endParaRPr lang="en-US" altLang="zh-CN" sz="2000" b="1" spc="267" dirty="0">
              <a:solidFill>
                <a:srgbClr val="44518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颠覆前端开发体验</a:t>
            </a:r>
          </a:p>
        </p:txBody>
      </p:sp>
      <p:sp>
        <p:nvSpPr>
          <p:cNvPr id="20" name="矩形 19"/>
          <p:cNvSpPr/>
          <p:nvPr/>
        </p:nvSpPr>
        <p:spPr>
          <a:xfrm>
            <a:off x="979997" y="3546060"/>
            <a:ext cx="3105730" cy="729222"/>
          </a:xfrm>
          <a:prstGeom prst="rect">
            <a:avLst/>
          </a:prstGeom>
          <a:ln w="19050">
            <a:solidFill>
              <a:srgbClr val="445185"/>
            </a:solidFill>
          </a:ln>
        </p:spPr>
        <p:txBody>
          <a:bodyPr wrap="square" anchor="ctr">
            <a:spAutoFit/>
          </a:bodyPr>
          <a:lstStyle/>
          <a:p>
            <a:pPr algn="ctr" defTabSz="676910"/>
            <a:r>
              <a:rPr lang="zh-CN" altLang="en-US" sz="2000" b="1" spc="267" dirty="0">
                <a:solidFill>
                  <a:srgbClr val="44518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高精度响应式渲染机制</a:t>
            </a:r>
            <a:endParaRPr lang="en-US" altLang="zh-CN" sz="2000" b="1" spc="267" dirty="0">
              <a:solidFill>
                <a:srgbClr val="44518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提升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DOM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渲染性能 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30%</a:t>
            </a:r>
          </a:p>
        </p:txBody>
      </p:sp>
      <p:sp>
        <p:nvSpPr>
          <p:cNvPr id="21" name="矩形 20"/>
          <p:cNvSpPr/>
          <p:nvPr/>
        </p:nvSpPr>
        <p:spPr>
          <a:xfrm>
            <a:off x="4904026" y="3546060"/>
            <a:ext cx="2813706" cy="729222"/>
          </a:xfrm>
          <a:prstGeom prst="rect">
            <a:avLst/>
          </a:prstGeom>
          <a:ln w="19050">
            <a:solidFill>
              <a:srgbClr val="445185"/>
            </a:solidFill>
          </a:ln>
        </p:spPr>
        <p:txBody>
          <a:bodyPr wrap="square" anchor="ctr">
            <a:spAutoFit/>
          </a:bodyPr>
          <a:lstStyle/>
          <a:p>
            <a:pPr algn="ctr" defTabSz="676910"/>
            <a:r>
              <a:rPr lang="zh-CN" altLang="en-US" sz="2000" b="1" spc="267" dirty="0">
                <a:solidFill>
                  <a:srgbClr val="44518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前端全场景解决方案</a:t>
            </a:r>
            <a:endParaRPr lang="en-US" altLang="zh-CN" sz="2000" b="1" spc="267" dirty="0">
              <a:solidFill>
                <a:srgbClr val="44518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统一入口集成生态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6786465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高精度响应式渲染机制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1291279" y="3297924"/>
            <a:ext cx="4950989" cy="3140975"/>
            <a:chOff x="4105231" y="1682914"/>
            <a:chExt cx="6242477" cy="4600194"/>
          </a:xfrm>
        </p:grpSpPr>
        <p:grpSp>
          <p:nvGrpSpPr>
            <p:cNvPr id="51" name="组合 50"/>
            <p:cNvGrpSpPr/>
            <p:nvPr/>
          </p:nvGrpSpPr>
          <p:grpSpPr>
            <a:xfrm>
              <a:off x="4105231" y="1682914"/>
              <a:ext cx="6242477" cy="4600194"/>
              <a:chOff x="328170" y="2160435"/>
              <a:chExt cx="5442542" cy="3644081"/>
            </a:xfrm>
          </p:grpSpPr>
          <p:grpSp>
            <p:nvGrpSpPr>
              <p:cNvPr id="100" name="组合 99"/>
              <p:cNvGrpSpPr/>
              <p:nvPr/>
            </p:nvGrpSpPr>
            <p:grpSpPr>
              <a:xfrm>
                <a:off x="328170" y="2160435"/>
                <a:ext cx="5442542" cy="3644081"/>
                <a:chOff x="326312" y="2230007"/>
                <a:chExt cx="5745359" cy="3846833"/>
              </a:xfrm>
            </p:grpSpPr>
            <p:sp>
              <p:nvSpPr>
                <p:cNvPr id="103" name="矩形 102"/>
                <p:cNvSpPr/>
                <p:nvPr/>
              </p:nvSpPr>
              <p:spPr>
                <a:xfrm>
                  <a:off x="536266" y="2230007"/>
                  <a:ext cx="5535405" cy="332766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aphicFrame>
              <p:nvGraphicFramePr>
                <p:cNvPr id="104" name="图表 103"/>
                <p:cNvGraphicFramePr/>
                <p:nvPr/>
              </p:nvGraphicFramePr>
              <p:xfrm>
                <a:off x="1340663" y="2705478"/>
                <a:ext cx="4725084" cy="337136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graphicFrame>
              <p:nvGraphicFramePr>
                <p:cNvPr id="105" name="图表 104"/>
                <p:cNvGraphicFramePr/>
                <p:nvPr/>
              </p:nvGraphicFramePr>
              <p:xfrm>
                <a:off x="326312" y="2580336"/>
                <a:ext cx="3457212" cy="320542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</p:grpSp>
          <p:sp>
            <p:nvSpPr>
              <p:cNvPr id="101" name="文本框 100"/>
              <p:cNvSpPr txBox="1"/>
              <p:nvPr/>
            </p:nvSpPr>
            <p:spPr>
              <a:xfrm>
                <a:off x="3686713" y="3335134"/>
                <a:ext cx="720456" cy="1875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12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rPr>
                  <a:t>兼容</a:t>
                </a:r>
                <a:r>
                  <a:rPr lang="en-US" altLang="zh-CN" sz="12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rPr>
                  <a:t>API</a:t>
                </a:r>
                <a:endPara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3685133" y="4079180"/>
                <a:ext cx="1031092" cy="1875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12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rPr>
                  <a:t>响应式</a:t>
                </a:r>
                <a:r>
                  <a:rPr lang="en-US" altLang="zh-CN" sz="12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rPr>
                  <a:t>API</a:t>
                </a:r>
                <a:endPara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sp>
          <p:nvSpPr>
            <p:cNvPr id="99" name="矩形 98"/>
            <p:cNvSpPr/>
            <p:nvPr/>
          </p:nvSpPr>
          <p:spPr>
            <a:xfrm>
              <a:off x="5161503" y="1875232"/>
              <a:ext cx="4314678" cy="450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 err="1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js</a:t>
              </a:r>
              <a:r>
                <a:rPr lang="en-US" altLang="zh-CN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-framework-benchmark 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性能测试项</a:t>
              </a:r>
            </a:p>
          </p:txBody>
        </p:sp>
      </p:grpSp>
      <p:sp>
        <p:nvSpPr>
          <p:cNvPr id="106" name="Freeform 53"/>
          <p:cNvSpPr/>
          <p:nvPr/>
        </p:nvSpPr>
        <p:spPr bwMode="gray">
          <a:xfrm rot="5400000">
            <a:off x="5071076" y="1730618"/>
            <a:ext cx="1502525" cy="839858"/>
          </a:xfrm>
          <a:custGeom>
            <a:avLst/>
            <a:gdLst>
              <a:gd name="T0" fmla="*/ 0 w 5016"/>
              <a:gd name="T1" fmla="*/ 2240 h 2256"/>
              <a:gd name="T2" fmla="*/ 1122 w 5016"/>
              <a:gd name="T3" fmla="*/ 702 h 2256"/>
              <a:gd name="T4" fmla="*/ 972 w 5016"/>
              <a:gd name="T5" fmla="*/ 744 h 2256"/>
              <a:gd name="T6" fmla="*/ 1140 w 5016"/>
              <a:gd name="T7" fmla="*/ 438 h 2256"/>
              <a:gd name="T8" fmla="*/ 1422 w 5016"/>
              <a:gd name="T9" fmla="*/ 642 h 2256"/>
              <a:gd name="T10" fmla="*/ 1272 w 5016"/>
              <a:gd name="T11" fmla="*/ 672 h 2256"/>
              <a:gd name="T12" fmla="*/ 1968 w 5016"/>
              <a:gd name="T13" fmla="*/ 1284 h 2256"/>
              <a:gd name="T14" fmla="*/ 2466 w 5016"/>
              <a:gd name="T15" fmla="*/ 318 h 2256"/>
              <a:gd name="T16" fmla="*/ 2280 w 5016"/>
              <a:gd name="T17" fmla="*/ 318 h 2256"/>
              <a:gd name="T18" fmla="*/ 2598 w 5016"/>
              <a:gd name="T19" fmla="*/ 0 h 2256"/>
              <a:gd name="T20" fmla="*/ 2898 w 5016"/>
              <a:gd name="T21" fmla="*/ 330 h 2256"/>
              <a:gd name="T22" fmla="*/ 2724 w 5016"/>
              <a:gd name="T23" fmla="*/ 324 h 2256"/>
              <a:gd name="T24" fmla="*/ 3210 w 5016"/>
              <a:gd name="T25" fmla="*/ 1302 h 2256"/>
              <a:gd name="T26" fmla="*/ 3870 w 5016"/>
              <a:gd name="T27" fmla="*/ 654 h 2256"/>
              <a:gd name="T28" fmla="*/ 3702 w 5016"/>
              <a:gd name="T29" fmla="*/ 642 h 2256"/>
              <a:gd name="T30" fmla="*/ 3984 w 5016"/>
              <a:gd name="T31" fmla="*/ 420 h 2256"/>
              <a:gd name="T32" fmla="*/ 4182 w 5016"/>
              <a:gd name="T33" fmla="*/ 678 h 2256"/>
              <a:gd name="T34" fmla="*/ 4026 w 5016"/>
              <a:gd name="T35" fmla="*/ 672 h 2256"/>
              <a:gd name="T36" fmla="*/ 5016 w 5016"/>
              <a:gd name="T37" fmla="*/ 2225 h 2256"/>
              <a:gd name="T38" fmla="*/ 0 w 5016"/>
              <a:gd name="T39" fmla="*/ 2240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016" h="2256">
                <a:moveTo>
                  <a:pt x="0" y="2240"/>
                </a:moveTo>
                <a:cubicBezTo>
                  <a:pt x="276" y="2109"/>
                  <a:pt x="1182" y="1474"/>
                  <a:pt x="1122" y="702"/>
                </a:cubicBezTo>
                <a:lnTo>
                  <a:pt x="972" y="744"/>
                </a:lnTo>
                <a:cubicBezTo>
                  <a:pt x="988" y="702"/>
                  <a:pt x="1140" y="436"/>
                  <a:pt x="1140" y="438"/>
                </a:cubicBezTo>
                <a:lnTo>
                  <a:pt x="1422" y="642"/>
                </a:lnTo>
                <a:cubicBezTo>
                  <a:pt x="1422" y="642"/>
                  <a:pt x="1260" y="672"/>
                  <a:pt x="1272" y="672"/>
                </a:cubicBezTo>
                <a:cubicBezTo>
                  <a:pt x="1428" y="1008"/>
                  <a:pt x="1620" y="1350"/>
                  <a:pt x="1968" y="1284"/>
                </a:cubicBezTo>
                <a:cubicBezTo>
                  <a:pt x="2316" y="1218"/>
                  <a:pt x="2460" y="576"/>
                  <a:pt x="2466" y="318"/>
                </a:cubicBezTo>
                <a:lnTo>
                  <a:pt x="2280" y="318"/>
                </a:lnTo>
                <a:lnTo>
                  <a:pt x="2598" y="0"/>
                </a:lnTo>
                <a:lnTo>
                  <a:pt x="2898" y="330"/>
                </a:lnTo>
                <a:lnTo>
                  <a:pt x="2724" y="324"/>
                </a:lnTo>
                <a:cubicBezTo>
                  <a:pt x="2724" y="325"/>
                  <a:pt x="2760" y="1284"/>
                  <a:pt x="3210" y="1302"/>
                </a:cubicBezTo>
                <a:cubicBezTo>
                  <a:pt x="3660" y="1320"/>
                  <a:pt x="3816" y="912"/>
                  <a:pt x="3870" y="654"/>
                </a:cubicBezTo>
                <a:lnTo>
                  <a:pt x="3702" y="642"/>
                </a:lnTo>
                <a:lnTo>
                  <a:pt x="3984" y="420"/>
                </a:lnTo>
                <a:lnTo>
                  <a:pt x="4182" y="678"/>
                </a:lnTo>
                <a:lnTo>
                  <a:pt x="4026" y="672"/>
                </a:lnTo>
                <a:cubicBezTo>
                  <a:pt x="4032" y="678"/>
                  <a:pt x="3960" y="1862"/>
                  <a:pt x="5016" y="2225"/>
                </a:cubicBezTo>
                <a:cubicBezTo>
                  <a:pt x="3438" y="2232"/>
                  <a:pt x="1092" y="2256"/>
                  <a:pt x="0" y="2240"/>
                </a:cubicBezTo>
                <a:close/>
              </a:path>
            </a:pathLst>
          </a:custGeom>
          <a:gradFill flip="none" rotWithShape="1">
            <a:gsLst>
              <a:gs pos="100000">
                <a:srgbClr val="69A4D9">
                  <a:alpha val="0"/>
                </a:srgbClr>
              </a:gs>
              <a:gs pos="0">
                <a:srgbClr val="445185"/>
              </a:gs>
            </a:gsLst>
            <a:lin ang="5400000" scaled="1"/>
            <a:tileRect/>
          </a:gradFill>
          <a:ln w="3175">
            <a:noFill/>
            <a:miter lim="800000"/>
          </a:ln>
          <a:effectLst/>
        </p:spPr>
        <p:txBody>
          <a:bodyPr lIns="0" tIns="0" rIns="0" bIns="0"/>
          <a:lstStyle/>
          <a:p>
            <a:pPr indent="-29845" algn="ctr" defTabSz="109855" fontAlgn="base" hangingPunct="0">
              <a:lnSpc>
                <a:spcPts val="46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Arial" panose="020B0604020202020204" pitchFamily="34" charset="0"/>
              <a:buChar char="•"/>
            </a:pPr>
            <a:endParaRPr lang="zh-CN" altLang="en-US" sz="1310" kern="0">
              <a:solidFill>
                <a:srgbClr val="44518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8102962" y="1430960"/>
            <a:ext cx="2020491" cy="526246"/>
            <a:chOff x="5088135" y="1126665"/>
            <a:chExt cx="2020491" cy="526246"/>
          </a:xfrm>
          <a:gradFill>
            <a:gsLst>
              <a:gs pos="0">
                <a:srgbClr val="FFF0E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08" name="圆角矩形 13"/>
            <p:cNvSpPr/>
            <p:nvPr/>
          </p:nvSpPr>
          <p:spPr>
            <a:xfrm>
              <a:off x="5088135" y="1126665"/>
              <a:ext cx="2020491" cy="5262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5265681" y="1282066"/>
              <a:ext cx="173124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914400">
                <a:defRPr/>
              </a:pPr>
              <a:r>
                <a:rPr lang="zh-CN" altLang="en-US" sz="14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无需对比虚拟</a:t>
              </a:r>
              <a:r>
                <a:rPr lang="en-US" altLang="zh-CN" sz="14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DOM</a:t>
              </a:r>
              <a:r>
                <a:rPr lang="zh-CN" altLang="en-US" sz="14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树</a:t>
              </a: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9312941" y="2266569"/>
            <a:ext cx="2020491" cy="526246"/>
            <a:chOff x="642823" y="4372245"/>
            <a:chExt cx="2020491" cy="526246"/>
          </a:xfrm>
          <a:gradFill>
            <a:gsLst>
              <a:gs pos="0">
                <a:srgbClr val="FFF0E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1" name="圆角矩形 13"/>
            <p:cNvSpPr/>
            <p:nvPr/>
          </p:nvSpPr>
          <p:spPr>
            <a:xfrm>
              <a:off x="642823" y="4372245"/>
              <a:ext cx="2020491" cy="5262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1005659" y="4510553"/>
              <a:ext cx="125675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914400">
                <a:defRPr/>
              </a:pPr>
              <a:r>
                <a:rPr kumimoji="1"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</a:t>
              </a:r>
              <a:r>
                <a:rPr lang="zh-CN" altLang="en-US" sz="14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重复运行组件</a:t>
              </a: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6767359" y="2266569"/>
            <a:ext cx="2020491" cy="526246"/>
            <a:chOff x="5664645" y="1856942"/>
            <a:chExt cx="2020491" cy="526246"/>
          </a:xfrm>
          <a:gradFill>
            <a:gsLst>
              <a:gs pos="0">
                <a:srgbClr val="FFF0E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4" name="圆角矩形 13"/>
            <p:cNvSpPr/>
            <p:nvPr/>
          </p:nvSpPr>
          <p:spPr>
            <a:xfrm>
              <a:off x="5664645" y="1856942"/>
              <a:ext cx="2020491" cy="5262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5988804" y="2007586"/>
              <a:ext cx="137217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914400">
                <a:defRPr/>
              </a:pPr>
              <a:r>
                <a:rPr lang="zh-CN" altLang="en-US" sz="14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可精准更新</a:t>
              </a:r>
              <a:r>
                <a:rPr lang="en-US" altLang="zh-CN" sz="14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DOM</a:t>
              </a:r>
              <a:endParaRPr lang="zh-CN" altLang="en-US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1522568" y="1424015"/>
            <a:ext cx="3168228" cy="526246"/>
            <a:chOff x="285775" y="1465431"/>
            <a:chExt cx="2020491" cy="526246"/>
          </a:xfrm>
          <a:gradFill>
            <a:gsLst>
              <a:gs pos="0">
                <a:srgbClr val="FFF0E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7" name="圆角矩形 13"/>
            <p:cNvSpPr/>
            <p:nvPr/>
          </p:nvSpPr>
          <p:spPr>
            <a:xfrm>
              <a:off x="285775" y="1465431"/>
              <a:ext cx="2020491" cy="5262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445120" y="1584581"/>
              <a:ext cx="170383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初次运行：绑定数据与</a:t>
              </a:r>
              <a:r>
                <a:rPr lang="en-US" altLang="zh-CN" sz="1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DOM</a:t>
              </a:r>
              <a:endPara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1511840" y="2272897"/>
            <a:ext cx="3168228" cy="526246"/>
            <a:chOff x="1928612" y="1465431"/>
            <a:chExt cx="2020491" cy="526246"/>
          </a:xfrm>
          <a:gradFill>
            <a:gsLst>
              <a:gs pos="0">
                <a:srgbClr val="FFF0E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0" name="圆角矩形 13"/>
            <p:cNvSpPr/>
            <p:nvPr/>
          </p:nvSpPr>
          <p:spPr>
            <a:xfrm>
              <a:off x="1928612" y="1465431"/>
              <a:ext cx="2020491" cy="52624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2088580" y="1576936"/>
              <a:ext cx="17414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后续修改：直接更新对应</a:t>
              </a:r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DOM</a:t>
              </a: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7185014" y="4048726"/>
            <a:ext cx="2938439" cy="961289"/>
            <a:chOff x="6739495" y="3100804"/>
            <a:chExt cx="2938439" cy="961289"/>
          </a:xfrm>
        </p:grpSpPr>
        <p:sp>
          <p:nvSpPr>
            <p:cNvPr id="125" name="矩形 124"/>
            <p:cNvSpPr/>
            <p:nvPr/>
          </p:nvSpPr>
          <p:spPr>
            <a:xfrm>
              <a:off x="6739495" y="3100804"/>
              <a:ext cx="2938439" cy="96128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响应式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API vs 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兼容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API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综合性能提升</a:t>
              </a:r>
              <a:r>
                <a:rPr lang="en-US" altLang="zh-CN" sz="20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r>
                <a:rPr lang="zh-CN" altLang="en-US" sz="2000" b="1" dirty="0"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哦</a:t>
              </a:r>
              <a:endParaRPr lang="en-US" altLang="zh-CN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下箭头 8"/>
            <p:cNvSpPr/>
            <p:nvPr/>
          </p:nvSpPr>
          <p:spPr>
            <a:xfrm flipV="1">
              <a:off x="9120773" y="3661658"/>
              <a:ext cx="229273" cy="310495"/>
            </a:xfrm>
            <a:prstGeom prst="downArrow">
              <a:avLst>
                <a:gd name="adj1" fmla="val 50000"/>
                <a:gd name="adj2" fmla="val 61371"/>
              </a:avLst>
            </a:prstGeom>
            <a:gradFill>
              <a:gsLst>
                <a:gs pos="100000">
                  <a:srgbClr val="445185">
                    <a:alpha val="25000"/>
                  </a:srgbClr>
                </a:gs>
                <a:gs pos="0">
                  <a:srgbClr val="445185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noAutofit/>
            </a:bodyPr>
            <a:lstStyle/>
            <a:p>
              <a:pPr algn="ctr" defTabSz="914400">
                <a:defRPr/>
              </a:pPr>
              <a:endParaRPr lang="zh-CN" altLang="en-US" sz="1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矩形 118"/>
          <p:cNvSpPr/>
          <p:nvPr/>
        </p:nvSpPr>
        <p:spPr>
          <a:xfrm>
            <a:off x="856048" y="2671653"/>
            <a:ext cx="170271" cy="2760347"/>
          </a:xfrm>
          <a:prstGeom prst="rect">
            <a:avLst/>
          </a:prstGeom>
          <a:gradFill flip="none" rotWithShape="1">
            <a:gsLst>
              <a:gs pos="100000">
                <a:srgbClr val="595757"/>
              </a:gs>
              <a:gs pos="50000">
                <a:srgbClr val="DDDDDD"/>
              </a:gs>
              <a:gs pos="100000">
                <a:srgbClr val="FFFFFF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800">
              <a:solidFill>
                <a:prstClr val="white"/>
              </a:solidFill>
              <a:latin typeface="思源黑体 CN Normal" panose="020B04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20" name="圆角矩形 60"/>
          <p:cNvSpPr/>
          <p:nvPr/>
        </p:nvSpPr>
        <p:spPr>
          <a:xfrm>
            <a:off x="4049898" y="4461034"/>
            <a:ext cx="738348" cy="7518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>
              <a:defRPr/>
            </a:pPr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1" name="圆角矩形 60"/>
          <p:cNvSpPr/>
          <p:nvPr/>
        </p:nvSpPr>
        <p:spPr>
          <a:xfrm>
            <a:off x="5947222" y="3470505"/>
            <a:ext cx="738348" cy="7518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>
              <a:defRPr/>
            </a:pPr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2" name="圆角矩形 60"/>
          <p:cNvSpPr/>
          <p:nvPr/>
        </p:nvSpPr>
        <p:spPr>
          <a:xfrm>
            <a:off x="10502873" y="3491504"/>
            <a:ext cx="774527" cy="7518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>
              <a:defRPr/>
            </a:pPr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3" name="圆角矩形 60"/>
          <p:cNvSpPr/>
          <p:nvPr/>
        </p:nvSpPr>
        <p:spPr>
          <a:xfrm>
            <a:off x="8643175" y="4461034"/>
            <a:ext cx="738348" cy="7518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>
              <a:defRPr/>
            </a:pPr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45" name="图片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5" y="2671653"/>
            <a:ext cx="2455948" cy="2760347"/>
          </a:xfrm>
          <a:prstGeom prst="rect">
            <a:avLst/>
          </a:prstGeom>
        </p:spPr>
      </p:pic>
      <p:cxnSp>
        <p:nvCxnSpPr>
          <p:cNvPr id="146" name="直接连接符 145"/>
          <p:cNvCxnSpPr/>
          <p:nvPr/>
        </p:nvCxnSpPr>
        <p:spPr>
          <a:xfrm>
            <a:off x="7656011" y="2515890"/>
            <a:ext cx="0" cy="2697035"/>
          </a:xfrm>
          <a:prstGeom prst="line">
            <a:avLst/>
          </a:prstGeom>
          <a:noFill/>
          <a:ln w="2222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44000">
                  <a:schemeClr val="tx2">
                    <a:alpha val="31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170" name="矩形 169"/>
          <p:cNvSpPr/>
          <p:nvPr/>
        </p:nvSpPr>
        <p:spPr>
          <a:xfrm>
            <a:off x="728890" y="2089670"/>
            <a:ext cx="17329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" marR="3175" defTabSz="554355">
              <a:spcBef>
                <a:spcPts val="60"/>
              </a:spcBef>
              <a:defRPr/>
            </a:pP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兼容</a:t>
            </a:r>
            <a:r>
              <a:rPr lang="en-US" altLang="zh-CN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API</a:t>
            </a:r>
            <a:r>
              <a:rPr lang="zh-CN" altLang="en-US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代码：</a:t>
            </a:r>
          </a:p>
        </p:txBody>
      </p:sp>
      <p:grpSp>
        <p:nvGrpSpPr>
          <p:cNvPr id="172" name="组合 171"/>
          <p:cNvGrpSpPr/>
          <p:nvPr/>
        </p:nvGrpSpPr>
        <p:grpSpPr>
          <a:xfrm>
            <a:off x="4868736" y="1892877"/>
            <a:ext cx="1632368" cy="354680"/>
            <a:chOff x="4244374" y="2124067"/>
            <a:chExt cx="1633006" cy="354819"/>
          </a:xfrm>
        </p:grpSpPr>
        <p:sp>
          <p:nvSpPr>
            <p:cNvPr id="173" name="圆角矩形 13"/>
            <p:cNvSpPr/>
            <p:nvPr/>
          </p:nvSpPr>
          <p:spPr>
            <a:xfrm>
              <a:off x="4244374" y="2124067"/>
              <a:ext cx="1633006" cy="3548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  <a:defRPr/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74" name="矩形 173"/>
            <p:cNvSpPr/>
            <p:nvPr/>
          </p:nvSpPr>
          <p:spPr>
            <a:xfrm>
              <a:off x="4453784" y="2156486"/>
              <a:ext cx="12086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620" marR="3175" defTabSz="554355">
                <a:spcBef>
                  <a:spcPts val="60"/>
                </a:spcBef>
                <a:defRPr/>
              </a:pP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虚拟</a:t>
              </a:r>
              <a:r>
                <a:rPr lang="en-US" altLang="zh-CN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DOM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树</a:t>
              </a: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9234097" y="1905329"/>
            <a:ext cx="2098680" cy="354680"/>
            <a:chOff x="6867854" y="2136524"/>
            <a:chExt cx="2099500" cy="354819"/>
          </a:xfrm>
        </p:grpSpPr>
        <p:sp>
          <p:nvSpPr>
            <p:cNvPr id="176" name="圆角矩形 13"/>
            <p:cNvSpPr/>
            <p:nvPr/>
          </p:nvSpPr>
          <p:spPr>
            <a:xfrm>
              <a:off x="6867854" y="2136524"/>
              <a:ext cx="2099499" cy="3548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0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5400000" scaled="1"/>
              <a:tileRect/>
            </a:gradFill>
            <a:ln w="9525">
              <a:gradFill flip="none" rotWithShape="1">
                <a:gsLst>
                  <a:gs pos="0">
                    <a:schemeClr val="tx2">
                      <a:alpha val="50000"/>
                    </a:schemeClr>
                  </a:gs>
                  <a:gs pos="75000">
                    <a:schemeClr val="tx2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rot="0" spcFirstLastPara="0" vertOverflow="overflow" horzOverflow="overflow" vert="horz" wrap="square" lIns="91404" tIns="45703" rIns="91404" bIns="45703" numCol="1" spcCol="0" rtlCol="0" fromWordArt="0" anchor="ctr" anchorCtr="0" forceAA="0" compatLnSpc="1">
              <a:noAutofit/>
            </a:bodyPr>
            <a:lstStyle/>
            <a:p>
              <a:pPr algn="ctr" defTabSz="685165">
                <a:spcAft>
                  <a:spcPts val="300"/>
                </a:spcAft>
                <a:defRPr/>
              </a:pPr>
              <a:endParaRPr lang="en-US" altLang="zh-CN" sz="1600" kern="0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77" name="矩形 176"/>
            <p:cNvSpPr/>
            <p:nvPr/>
          </p:nvSpPr>
          <p:spPr>
            <a:xfrm>
              <a:off x="6966616" y="2166335"/>
              <a:ext cx="20007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620" marR="3175" defTabSz="554355">
                <a:spcBef>
                  <a:spcPts val="60"/>
                </a:spcBef>
                <a:defRPr/>
              </a:pP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生成新的虚拟</a:t>
              </a:r>
              <a:r>
                <a:rPr lang="en-US" altLang="zh-CN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DOM</a:t>
              </a:r>
              <a:r>
                <a:rPr lang="zh-CN" altLang="en-US" sz="1400" b="1" dirty="0">
                  <a:solidFill>
                    <a:srgbClr val="4451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树</a:t>
              </a:r>
            </a:p>
          </p:txBody>
        </p:sp>
      </p:grpSp>
      <p:sp>
        <p:nvSpPr>
          <p:cNvPr id="181" name="圆角矩形 60"/>
          <p:cNvSpPr/>
          <p:nvPr/>
        </p:nvSpPr>
        <p:spPr>
          <a:xfrm>
            <a:off x="2419320" y="3176931"/>
            <a:ext cx="958499" cy="337314"/>
          </a:xfrm>
          <a:prstGeom prst="roundRect">
            <a:avLst>
              <a:gd name="adj" fmla="val 0"/>
            </a:avLst>
          </a:prstGeom>
          <a:gradFill flip="none" rotWithShape="1">
            <a:gsLst>
              <a:gs pos="46000">
                <a:srgbClr val="C7000B">
                  <a:alpha val="0"/>
                </a:srgbClr>
              </a:gs>
              <a:gs pos="100000">
                <a:srgbClr val="C7000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ap="flat" cmpd="sng" algn="ctr">
            <a:solidFill>
              <a:srgbClr val="D3394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wrap="none" anchor="ctr" anchorCtr="1"/>
          <a:lstStyle/>
          <a:p>
            <a:pPr algn="ctr" defTabSz="914400"/>
            <a:endParaRPr lang="zh-CN" altLang="en-US" sz="1200" kern="0" dirty="0">
              <a:solidFill>
                <a:srgbClr val="DDDDDD">
                  <a:lumMod val="10000"/>
                </a:srgbClr>
              </a:solidFill>
              <a:latin typeface="Arial" panose="020B0604020202020204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27800" y="2458222"/>
            <a:ext cx="2491852" cy="2699064"/>
            <a:chOff x="3763676" y="2689922"/>
            <a:chExt cx="2491852" cy="2699064"/>
          </a:xfrm>
        </p:grpSpPr>
        <p:grpSp>
          <p:nvGrpSpPr>
            <p:cNvPr id="135" name="组合 134"/>
            <p:cNvGrpSpPr/>
            <p:nvPr/>
          </p:nvGrpSpPr>
          <p:grpSpPr>
            <a:xfrm>
              <a:off x="4074455" y="2689922"/>
              <a:ext cx="2181073" cy="2689536"/>
              <a:chOff x="4076051" y="2689634"/>
              <a:chExt cx="2181927" cy="2690587"/>
            </a:xfrm>
          </p:grpSpPr>
          <p:cxnSp>
            <p:nvCxnSpPr>
              <p:cNvPr id="136" name="直接连接符 135"/>
              <p:cNvCxnSpPr>
                <a:stCxn id="140" idx="3"/>
                <a:endCxn id="141" idx="0"/>
              </p:cNvCxnSpPr>
              <p:nvPr/>
            </p:nvCxnSpPr>
            <p:spPr>
              <a:xfrm flipH="1">
                <a:off x="4696915" y="3220374"/>
                <a:ext cx="404800" cy="54942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37" name="直接连接符 136"/>
              <p:cNvCxnSpPr>
                <a:stCxn id="141" idx="3"/>
                <a:endCxn id="5" idx="0"/>
              </p:cNvCxnSpPr>
              <p:nvPr/>
            </p:nvCxnSpPr>
            <p:spPr>
              <a:xfrm flipH="1">
                <a:off x="4076051" y="4300542"/>
                <a:ext cx="406300" cy="467410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38" name="直接连接符 137"/>
              <p:cNvCxnSpPr>
                <a:stCxn id="141" idx="5"/>
                <a:endCxn id="142" idx="0"/>
              </p:cNvCxnSpPr>
              <p:nvPr/>
            </p:nvCxnSpPr>
            <p:spPr>
              <a:xfrm>
                <a:off x="4911481" y="4300542"/>
                <a:ext cx="401698" cy="45787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39" name="直接连接符 138"/>
              <p:cNvCxnSpPr>
                <a:stCxn id="140" idx="5"/>
                <a:endCxn id="144" idx="0"/>
              </p:cNvCxnSpPr>
              <p:nvPr/>
            </p:nvCxnSpPr>
            <p:spPr>
              <a:xfrm>
                <a:off x="5530847" y="3220374"/>
                <a:ext cx="412661" cy="547129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sp>
            <p:nvSpPr>
              <p:cNvPr id="140" name="椭圆 139"/>
              <p:cNvSpPr/>
              <p:nvPr/>
            </p:nvSpPr>
            <p:spPr>
              <a:xfrm>
                <a:off x="5012840" y="2689634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1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4393475" y="3769802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2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5009738" y="4758420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4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5629026" y="3767502"/>
                <a:ext cx="62895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1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5</a:t>
                </a:r>
              </a:p>
              <a:p>
                <a:pPr algn="ctr" defTabSz="913765" hangingPunct="0"/>
                <a:r>
                  <a:rPr lang="en-US" altLang="zh-CN" sz="11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hello</a:t>
                </a:r>
                <a:endParaRPr lang="zh-CN" altLang="en-US" sz="11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" name="椭圆 4"/>
            <p:cNvSpPr/>
            <p:nvPr/>
          </p:nvSpPr>
          <p:spPr>
            <a:xfrm>
              <a:off x="3763676" y="4767428"/>
              <a:ext cx="621558" cy="6215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 hangingPunct="0"/>
              <a:r>
                <a:rPr lang="en-US" altLang="zh-CN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3</a:t>
              </a:r>
              <a:endParaRPr lang="zh-CN" altLang="en-US" sz="1600" b="1" kern="0" dirty="0">
                <a:solidFill>
                  <a:srgbClr val="66666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8720248" y="2450970"/>
            <a:ext cx="2491852" cy="2699064"/>
            <a:chOff x="3763676" y="2689922"/>
            <a:chExt cx="2491852" cy="2699064"/>
          </a:xfrm>
        </p:grpSpPr>
        <p:grpSp>
          <p:nvGrpSpPr>
            <p:cNvPr id="79" name="组合 78"/>
            <p:cNvGrpSpPr/>
            <p:nvPr/>
          </p:nvGrpSpPr>
          <p:grpSpPr>
            <a:xfrm>
              <a:off x="4074455" y="2689922"/>
              <a:ext cx="2181073" cy="2689536"/>
              <a:chOff x="4076051" y="2689634"/>
              <a:chExt cx="2181927" cy="2690587"/>
            </a:xfrm>
          </p:grpSpPr>
          <p:cxnSp>
            <p:nvCxnSpPr>
              <p:cNvPr id="81" name="直接连接符 80"/>
              <p:cNvCxnSpPr>
                <a:stCxn id="85" idx="3"/>
                <a:endCxn id="86" idx="0"/>
              </p:cNvCxnSpPr>
              <p:nvPr/>
            </p:nvCxnSpPr>
            <p:spPr>
              <a:xfrm flipH="1">
                <a:off x="4696915" y="3220374"/>
                <a:ext cx="404800" cy="54942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82" name="直接连接符 81"/>
              <p:cNvCxnSpPr>
                <a:stCxn id="86" idx="3"/>
                <a:endCxn id="80" idx="0"/>
              </p:cNvCxnSpPr>
              <p:nvPr/>
            </p:nvCxnSpPr>
            <p:spPr>
              <a:xfrm flipH="1">
                <a:off x="4076051" y="4300542"/>
                <a:ext cx="406300" cy="467410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83" name="直接连接符 82"/>
              <p:cNvCxnSpPr>
                <a:stCxn id="86" idx="5"/>
                <a:endCxn id="87" idx="0"/>
              </p:cNvCxnSpPr>
              <p:nvPr/>
            </p:nvCxnSpPr>
            <p:spPr>
              <a:xfrm>
                <a:off x="4911481" y="4300542"/>
                <a:ext cx="401698" cy="457878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84" name="直接连接符 83"/>
              <p:cNvCxnSpPr>
                <a:stCxn id="85" idx="5"/>
                <a:endCxn id="88" idx="0"/>
              </p:cNvCxnSpPr>
              <p:nvPr/>
            </p:nvCxnSpPr>
            <p:spPr>
              <a:xfrm>
                <a:off x="5530847" y="3220374"/>
                <a:ext cx="412661" cy="547129"/>
              </a:xfrm>
              <a:prstGeom prst="line">
                <a:avLst/>
              </a:prstGeom>
              <a:noFill/>
              <a:ln w="3175" cap="flat" cmpd="sng" algn="ctr">
                <a:solidFill>
                  <a:srgbClr val="1D1D1A">
                    <a:lumMod val="50000"/>
                    <a:lumOff val="50000"/>
                  </a:srgbClr>
                </a:solidFill>
                <a:prstDash val="sysDash"/>
                <a:miter lim="800000"/>
                <a:headEnd type="none" w="sm" len="sm"/>
                <a:tailEnd type="none" w="sm" len="sm"/>
              </a:ln>
              <a:effectLst/>
            </p:spPr>
          </p:cxnSp>
          <p:sp>
            <p:nvSpPr>
              <p:cNvPr id="85" name="椭圆 84"/>
              <p:cNvSpPr/>
              <p:nvPr/>
            </p:nvSpPr>
            <p:spPr>
              <a:xfrm>
                <a:off x="5012840" y="2689634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1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4393475" y="3769802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2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5009738" y="4758420"/>
                <a:ext cx="60688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6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4</a:t>
                </a:r>
                <a:endParaRPr lang="zh-CN" altLang="en-US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5629026" y="3767502"/>
                <a:ext cx="628952" cy="621801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35000">
                    <a:srgbClr val="5B9BD5">
                      <a:lumMod val="0"/>
                      <a:lumOff val="100000"/>
                    </a:srgbClr>
                  </a:gs>
                  <a:gs pos="100000">
                    <a:srgbClr val="A7A7A7">
                      <a:lumMod val="40000"/>
                      <a:lumOff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>
                <a:noFill/>
                <a:prstDash val="solid"/>
                <a:miter lim="800000"/>
              </a:ln>
              <a:effectLst>
                <a:innerShdw blurRad="228600">
                  <a:schemeClr val="tx1">
                    <a:lumMod val="50000"/>
                    <a:lumOff val="50000"/>
                  </a:schemeClr>
                </a:innerShdw>
              </a:effectLst>
              <a:sp3d/>
            </p:spPr>
            <p:txBody>
              <a:bodyPr rot="0" spcFirstLastPara="1" vertOverflow="overflow" horzOverflow="overflow" vert="horz" wrap="square" lIns="45701" tIns="45701" rIns="45701" bIns="45701" numCol="1" spcCol="38100" rtlCol="0" anchor="ctr">
                <a:noAutofit/>
              </a:bodyPr>
              <a:lstStyle/>
              <a:p>
                <a:pPr algn="ctr" defTabSz="913765" hangingPunct="0"/>
                <a:r>
                  <a:rPr lang="en-US" altLang="zh-CN" sz="1100" b="1" kern="0" dirty="0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5</a:t>
                </a:r>
              </a:p>
              <a:p>
                <a:pPr algn="ctr" defTabSz="913765" hangingPunct="0"/>
                <a:r>
                  <a:rPr lang="en-US" altLang="zh-CN" sz="1100" b="1" kern="0" dirty="0" err="1">
                    <a:solidFill>
                      <a:srgbClr val="666666">
                        <a:lumMod val="75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inula</a:t>
                </a:r>
                <a:endParaRPr lang="zh-CN" altLang="en-US" sz="11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3763676" y="4767428"/>
              <a:ext cx="621558" cy="6215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44518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kern="0" dirty="0">
                  <a:solidFill>
                    <a:srgbClr val="666666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3</a:t>
              </a:r>
              <a:endParaRPr lang="zh-CN" altLang="en-US" sz="1600" b="1" kern="0" dirty="0">
                <a:solidFill>
                  <a:srgbClr val="666666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cxnSp>
        <p:nvCxnSpPr>
          <p:cNvPr id="18" name="直接箭头连接符 17"/>
          <p:cNvCxnSpPr/>
          <p:nvPr/>
        </p:nvCxnSpPr>
        <p:spPr>
          <a:xfrm>
            <a:off x="6092825" y="2736719"/>
            <a:ext cx="3773305" cy="0"/>
          </a:xfrm>
          <a:prstGeom prst="straightConnector1">
            <a:avLst/>
          </a:prstGeom>
          <a:ln w="254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6285897" y="5218467"/>
            <a:ext cx="2828289" cy="660354"/>
            <a:chOff x="4810077" y="1322695"/>
            <a:chExt cx="3154471" cy="660354"/>
          </a:xfrm>
        </p:grpSpPr>
        <p:sp>
          <p:nvSpPr>
            <p:cNvPr id="47" name="圆角矩形 3"/>
            <p:cNvSpPr/>
            <p:nvPr/>
          </p:nvSpPr>
          <p:spPr>
            <a:xfrm rot="10800000">
              <a:off x="4810077" y="1322695"/>
              <a:ext cx="3032506" cy="660354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chemeClr val="tx2">
                    <a:alpha val="15000"/>
                  </a:schemeClr>
                </a:gs>
                <a:gs pos="0">
                  <a:schemeClr val="tx2">
                    <a:alpha val="0"/>
                  </a:schemeClr>
                </a:gs>
              </a:gsLst>
              <a:lin ang="5400000" scaled="0"/>
            </a:gradFill>
            <a:ln w="3175">
              <a:gradFill flip="none" rotWithShape="1">
                <a:gsLst>
                  <a:gs pos="0">
                    <a:schemeClr val="tx2">
                      <a:alpha val="25000"/>
                    </a:schemeClr>
                  </a:gs>
                  <a:gs pos="100000">
                    <a:schemeClr val="tx2">
                      <a:alpha val="40000"/>
                    </a:schemeClr>
                  </a:gs>
                </a:gsLst>
                <a:lin ang="5400000" scaled="1"/>
                <a:tileRect/>
              </a:gradFill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4400"/>
              <a:endParaRPr lang="zh-CN" altLang="en-US" sz="1400" kern="0" dirty="0">
                <a:solidFill>
                  <a:srgbClr val="1D1D1A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  <a:sym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822839" y="1404861"/>
              <a:ext cx="17399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c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olor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: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 </a:t>
              </a:r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'red'</a:t>
              </a:r>
              <a:endParaRPr lang="en-US" altLang="zh-CN" sz="14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text:</a:t>
              </a:r>
              <a:r>
                <a:rPr lang="zh-CN" altLang="en-US" sz="1400" dirty="0">
                  <a:solidFill>
                    <a:srgbClr val="FFFFFF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 </a:t>
              </a:r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'hello'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6814588" y="1405771"/>
              <a:ext cx="11499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</a:t>
              </a:r>
              <a:r>
                <a:rPr lang="en-US" altLang="zh-CN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blue</a:t>
              </a:r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</a:t>
              </a:r>
              <a:endParaRPr lang="en-US" altLang="zh-CN" sz="1400" dirty="0">
                <a:solidFill>
                  <a:srgbClr val="44518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</a:t>
              </a:r>
              <a:r>
                <a:rPr lang="en-US" altLang="zh-CN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inula</a:t>
              </a:r>
              <a:r>
                <a:rPr lang="zh-CN" altLang="en-US" sz="1400" dirty="0">
                  <a:solidFill>
                    <a:srgbClr val="445185"/>
                  </a:solidFill>
                  <a:latin typeface="Cascadia Code" panose="020B0609020000020004" pitchFamily="49" charset="0"/>
                  <a:ea typeface="Arial Unicode MS" panose="020B0604020202020204" pitchFamily="34" charset="-122"/>
                  <a:cs typeface="Cascadia Code" panose="020B0609020000020004" pitchFamily="49" charset="0"/>
                </a:rPr>
                <a:t>' </a:t>
              </a:r>
            </a:p>
          </p:txBody>
        </p:sp>
        <p:sp>
          <p:nvSpPr>
            <p:cNvPr id="50" name="燕尾形箭头 149"/>
            <p:cNvSpPr/>
            <p:nvPr/>
          </p:nvSpPr>
          <p:spPr>
            <a:xfrm>
              <a:off x="6502121" y="1485810"/>
              <a:ext cx="310795" cy="347571"/>
            </a:xfrm>
            <a:prstGeom prst="notchedRightArrow">
              <a:avLst/>
            </a:prstGeom>
            <a:gradFill flip="none" rotWithShape="1">
              <a:gsLst>
                <a:gs pos="100000">
                  <a:srgbClr val="C7000B">
                    <a:alpha val="0"/>
                  </a:srgbClr>
                </a:gs>
                <a:gs pos="0">
                  <a:srgbClr val="D33941"/>
                </a:gs>
              </a:gsLst>
              <a:lin ang="10800000" scaled="1"/>
              <a:tileRect/>
            </a:gradFill>
            <a:ln w="3175">
              <a:noFill/>
              <a:miter lim="800000"/>
            </a:ln>
            <a:effectLst/>
          </p:spPr>
          <p:txBody>
            <a:bodyPr lIns="0" tIns="0" rIns="0" bIns="0"/>
            <a:lstStyle/>
            <a:p>
              <a:pPr indent="-29845" algn="ctr" defTabSz="109855" fontAlgn="base" hangingPunct="0">
                <a:lnSpc>
                  <a:spcPts val="460"/>
                </a:lnSpc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Font typeface="Arial" panose="020B0604020202020204" pitchFamily="34" charset="0"/>
                <a:buChar char="•"/>
              </a:pPr>
              <a:endParaRPr lang="zh-CN" altLang="en-US" sz="1100" kern="0">
                <a:solidFill>
                  <a:sysClr val="windowText" lastClr="000000"/>
                </a:solidFill>
                <a:latin typeface="Cascadia Code" panose="020B0609020000020004" pitchFamily="49" charset="0"/>
                <a:ea typeface="微软雅黑" panose="020B0503020204020204" pitchFamily="34" charset="-122"/>
                <a:cs typeface="Cascadia Code" panose="020B0609020000020004" pitchFamily="49" charset="0"/>
              </a:endParaRPr>
            </a:p>
          </p:txBody>
        </p:sp>
      </p:grpSp>
      <p:sp>
        <p:nvSpPr>
          <p:cNvPr id="3" name="Rectangles 2"/>
          <p:cNvSpPr/>
          <p:nvPr/>
        </p:nvSpPr>
        <p:spPr>
          <a:xfrm>
            <a:off x="728980" y="1633855"/>
            <a:ext cx="3208020" cy="39878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7620" marR="3175" lvl="0" algn="l" defTabSz="554355">
              <a:spcBef>
                <a:spcPts val="60"/>
              </a:spcBef>
              <a:buClrTx/>
              <a:buSzTx/>
              <a:buFontTx/>
              <a:defRPr/>
            </a:pPr>
            <a:r>
              <a:rPr lang="zh-CN" altLang="en-US" sz="20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基于虚拟DOM的DIFF算法</a:t>
            </a:r>
          </a:p>
        </p:txBody>
      </p:sp>
      <p:sp>
        <p:nvSpPr>
          <p:cNvPr id="23" name="标题 3"/>
          <p:cNvSpPr txBox="1"/>
          <p:nvPr/>
        </p:nvSpPr>
        <p:spPr>
          <a:xfrm>
            <a:off x="979997" y="419101"/>
            <a:ext cx="6786465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高精度响应式渲染机制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2.59259e-06 L -0.05091 0.15856 " pathEditMode="fixed" rAng="0" ptsTypes="AA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5856 L -0.09805 0.30602 " pathEditMode="fixed" rAng="0" ptsTypes="AA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05 0.30602 L 0.00338 0.30602 " pathEditMode="fixed" rAng="0" ptsTypes="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0.30602 L 0.05625 0.16157 " pathEditMode="fixed" rAng="0" ptsTypes="AA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ldLvl="0" animBg="1"/>
      <p:bldP spid="121" grpId="0" bldLvl="0" animBg="1"/>
      <p:bldP spid="122" grpId="0" bldLvl="0" animBg="1"/>
      <p:bldP spid="1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1299</Words>
  <Application>Microsoft Office PowerPoint</Application>
  <PresentationFormat>宽屏</PresentationFormat>
  <Paragraphs>344</Paragraphs>
  <Slides>17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.AppleSystemUIFont</vt:lpstr>
      <vt:lpstr>-apple-system</vt:lpstr>
      <vt:lpstr>Arial Unicode MS</vt:lpstr>
      <vt:lpstr>FZLanTingHeiS-B-GB</vt:lpstr>
      <vt:lpstr>FZLanTingHeiS-R-GB</vt:lpstr>
      <vt:lpstr>Raleway</vt:lpstr>
      <vt:lpstr>阿里巴巴普惠体 R</vt:lpstr>
      <vt:lpstr>等线</vt:lpstr>
      <vt:lpstr>黑体</vt:lpstr>
      <vt:lpstr>思源黑体 CN Medium</vt:lpstr>
      <vt:lpstr>思源黑体 CN Normal</vt:lpstr>
      <vt:lpstr>宋体</vt:lpstr>
      <vt:lpstr>微软雅黑</vt:lpstr>
      <vt:lpstr>字魂59号-创粗黑</vt:lpstr>
      <vt:lpstr>Arial</vt:lpstr>
      <vt:lpstr>Cascadia Code</vt:lpstr>
      <vt:lpstr>Huawei Sans</vt:lpstr>
      <vt:lpstr>Office 主题​​</vt:lpstr>
      <vt:lpstr>新一代响应式前端框架openInula主题分享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yangxuting (A)</cp:lastModifiedBy>
  <cp:revision>129</cp:revision>
  <dcterms:created xsi:type="dcterms:W3CDTF">2022-06-28T09:26:00Z</dcterms:created>
  <dcterms:modified xsi:type="dcterms:W3CDTF">2023-10-26T09:37:32Z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1033-12.2.0.13266</vt:lpwstr>
  </property>
  <property fmtid="{D5CDD505-2E9C-101B-9397-08002B2CF9AE}" pid="4" name="_2015_ms_pID_725343">
    <vt:lpwstr>(3)pFH8/Rr5yc2QQCah5fP+Fdu0iHddU08zQSku/mNcwFc6mWtM6vCHweLDboOZfGNbb35r3VAU
VYjAPPqXvoO/iy7Fu3XCTdEJDv7gDMvtb5v/6FmitjGDxOz6FYZ5UUoAYKQvRiX2LqnrDMBA
wRJDdoydJxmk3EziEabPyE/G04Blq/zjOt9QGt1w0j9/FvXlAu12EtV9msX5lIvuWoqDM5QI
YDsSsZed/BUwyB4b+V</vt:lpwstr>
  </property>
  <property fmtid="{D5CDD505-2E9C-101B-9397-08002B2CF9AE}" pid="5" name="_2015_ms_pID_7253431">
    <vt:lpwstr>XpUh81fQxT6na6aXugfJzwIDQnoL2XJ1f7WsL1qDiMCvhD1wekgbw5
oq4gigdEl0CZq3rkULOAvvbYJUrUi6/OiJgcIQ5Jbc/OXlQoW9x6fUbF49UHjpVvMgpANDeQ
FCYXC8WW9SQWFO5q1k5cEYI/92QY7DtZP4e74U/duKYOc4PEWoXmqvQED+R4HQvzt2Elshy5
fWUNR3lvLbSd5TDRU86XqQhg3113plTX7GZS</vt:lpwstr>
  </property>
  <property fmtid="{D5CDD505-2E9C-101B-9397-08002B2CF9AE}" pid="6" name="_2015_ms_pID_7253432">
    <vt:lpwstr>WQ==</vt:lpwstr>
  </property>
  <property fmtid="{D5CDD505-2E9C-101B-9397-08002B2CF9AE}" pid="7" name="_readonly">
    <vt:lpwstr/>
  </property>
  <property fmtid="{D5CDD505-2E9C-101B-9397-08002B2CF9AE}" pid="8" name="_change">
    <vt:lpwstr/>
  </property>
  <property fmtid="{D5CDD505-2E9C-101B-9397-08002B2CF9AE}" pid="9" name="_full-control">
    <vt:lpwstr/>
  </property>
  <property fmtid="{D5CDD505-2E9C-101B-9397-08002B2CF9AE}" pid="10" name="sflag">
    <vt:lpwstr>1698308684</vt:lpwstr>
  </property>
</Properties>
</file>