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856" r:id="rId6"/>
    <p:sldId id="844" r:id="rId7"/>
    <p:sldId id="870" r:id="rId8"/>
    <p:sldId id="259" r:id="rId9"/>
    <p:sldId id="850" r:id="rId10"/>
    <p:sldId id="851" r:id="rId11"/>
    <p:sldId id="846" r:id="rId12"/>
    <p:sldId id="869" r:id="rId13"/>
    <p:sldId id="852" r:id="rId14"/>
    <p:sldId id="886" r:id="rId15"/>
    <p:sldId id="884" r:id="rId16"/>
    <p:sldId id="853" r:id="rId17"/>
    <p:sldId id="858" r:id="rId18"/>
    <p:sldId id="883" r:id="rId19"/>
    <p:sldId id="857" r:id="rId20"/>
    <p:sldId id="885" r:id="rId21"/>
    <p:sldId id="894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2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8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t>前面讲了这些 GraalVM &amp; Quarkus 相关的技术，那接下来我们看下 使用这些技术之后的 GraalVM &amp; Quarkus 和 Golang &amp; Gin 的一些对比，这个是我们测试时用的机器，是一个32G内存的十代i7笔记本。</a:t>
            </a:r>
          </a:p>
          <a:p/>
          <a:p>
            <a:r>
              <a:t>这个网址是我们测试时使用的代码，在 github ao-space 这个我们傲空间的社区仓库里。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这两张图是使用 quarkus 的代码，这里我们写了三种方式的请求，reactive 响应式、imperative 命令式，还有使用虚拟线程的方式，这里我们对比使用的是 reactive 的请求与 gin 进行的对比。然后数据库操作也是使用的非阻塞的异步方式。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接下来这张图，这里我们分别用 gin 和 quarkus 测试了 100个连接、200个连接、300个连接、500个连接、1000个连接下的cpu、内存占用还有 qps 和 延时分布。</a:t>
            </a:r>
            <a:endParaRPr lang="zh-CN" altLang="en-US"/>
          </a:p>
          <a:p>
            <a:r>
              <a:rPr lang="zh-CN" altLang="en-US"/>
              <a:t>这个可以看出 quarkus 的内存占用大概在 gin 的两倍， qps quarkus 大概在 四千左右，gin 在八千左右，这两个都是 gin 占据优势，但是延时分布这部分无论连接数如何增加，Quarkus的99%分位数延迟都要低于Gin。例如，在连接数为100时，Quarkus的99%分位数延迟为39.23ms，而Gin的为158.43ms。这表明Quarkus在处理请求时具有更低的延迟。当然这两个都是在可接受范围内的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综合来看，Gin在处理高并发请求时具有较高的QPS，但Quarkus在相同负载下具有更低的延迟和更高的稳定性。</a:t>
            </a:r>
            <a:endParaRPr lang="zh-CN" altLang="en-US"/>
          </a:p>
          <a:p>
            <a:r>
              <a:rPr lang="zh-CN" altLang="en-US"/>
              <a:t>对于我们的程序我们最关心的内存，quarkus 对比 gin 有两倍的差距，这里我们使用的是 native 的打包模式，如果是 jvm 这里差不多得 10 倍，对比 jvm 这个差距也是可以接受的。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这里我们做一个总结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最后是一个未来展望，JDK21 正式发布了虚拟线程，我们简单介绍下虚拟线程，</a:t>
            </a:r>
            <a:endParaRPr lang="zh-CN" altLang="en-US"/>
          </a:p>
          <a:p>
            <a:r>
              <a:rPr lang="zh-CN" altLang="en-US"/>
              <a:t>虚拟线程是轻量级、JVM 管理的线程。扩展了Thread类，但不绑定到一个特定的OS线程。因此，调度虚拟线程是 JVM 的责任。</a:t>
            </a:r>
            <a:endParaRPr lang="zh-CN" altLang="en-US"/>
          </a:p>
          <a:p>
            <a:r>
              <a:rPr lang="zh-CN" altLang="en-US"/>
              <a:t>虚拟线程相对于平台线程减少了线程创建和切换的开销。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quarkus 对虚拟线程的支持还是非常简单的，一个 @RunInVirtualThread 注解就可以使用了。当然因为虚拟线程的一些限制。现在还有一些库支持的并不是很好，比如虚拟线程中不推荐 ThreadLocal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期待未来各个框架结合响应式和虚拟线程以实现高效的并发处理。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这个是我们傲空间社区的一些二维码，大家感兴趣的可以扫码关注下，也非常期待和大家的进一步交流。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>
              <a:lnSpc>
                <a:spcPct val="150000"/>
              </a:lnSpc>
            </a:pP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这张图是 quarkus 官方的一个性能对比图，对比的是 quarkus 在 native 下 、jvm 下 、其他云原生技术栈的内存和响应速度。从这图可以看到，同样的情况下 nativce 的 内存占用和响应速度都要比 jvm 下好很多。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当然因为这张图是 quarkus 官方给的所以可能会自卖自夸。所以接下来看下 quarkus 在我们的实际开发中的一些表现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我们个人服务器现在是通过 docker 方式来部署的，我们使用的硬件是 4G 内存 的 RK3568 ，可以看下这两张图，上面的是 jvm 模式内存占用大概在 300M左右，下面的是  native 打包后运行情况，大概在 80M 左右 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我们另外一个 go 程序在这里大概占了 30M 左右的内存，这里大概可以看出来，如果用 jvm 的话大概会有接近 10 倍的差距，native 则缩小到了 2、3 倍。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2.xml"/><Relationship Id="rId7" Type="http://schemas.openxmlformats.org/officeDocument/2006/relationships/image" Target="../media/image10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9" Type="http://schemas.openxmlformats.org/officeDocument/2006/relationships/tags" Target="../tags/tag29.xml"/><Relationship Id="rId18" Type="http://schemas.openxmlformats.org/officeDocument/2006/relationships/image" Target="../media/image7.png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image" Target="../media/image6.png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image" Target="../media/image2.png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 smtClean="0"/>
              <a:t>单击此处编辑</a:t>
            </a:r>
            <a:br>
              <a:rPr lang="zh-CN" altLang="en-US" smtClean="0"/>
            </a:br>
            <a:r>
              <a:rPr lang="zh-CN" altLang="en-US" smtClean="0"/>
              <a:t>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5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9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6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7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8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2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3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  <a:endParaRPr lang="zh-CN" altLang="en-US" sz="1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13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16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1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添加讲师联系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8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文本框 25"/>
          <p:cNvSpPr txBox="1"/>
          <p:nvPr userDrawn="1">
            <p:custDataLst>
              <p:tags r:id="rId9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tags" Target="../tags/tag3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3.xml"/><Relationship Id="rId4" Type="http://schemas.openxmlformats.org/officeDocument/2006/relationships/image" Target="../media/image11.png"/><Relationship Id="rId3" Type="http://schemas.openxmlformats.org/officeDocument/2006/relationships/tags" Target="../tags/tag52.xml"/><Relationship Id="rId2" Type="http://schemas.openxmlformats.org/officeDocument/2006/relationships/image" Target="../media/image19.png"/><Relationship Id="rId1" Type="http://schemas.openxmlformats.org/officeDocument/2006/relationships/tags" Target="../tags/tag5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.xml"/><Relationship Id="rId3" Type="http://schemas.openxmlformats.org/officeDocument/2006/relationships/hyperlink" Target="https://github.com/ao-space/load-quarkus" TargetMode="External"/><Relationship Id="rId2" Type="http://schemas.openxmlformats.org/officeDocument/2006/relationships/image" Target="../media/image11.png"/><Relationship Id="rId1" Type="http://schemas.openxmlformats.org/officeDocument/2006/relationships/tags" Target="../tags/tag5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7.xml"/><Relationship Id="rId4" Type="http://schemas.openxmlformats.org/officeDocument/2006/relationships/image" Target="../media/image20.png"/><Relationship Id="rId3" Type="http://schemas.openxmlformats.org/officeDocument/2006/relationships/tags" Target="../tags/tag56.xml"/><Relationship Id="rId2" Type="http://schemas.openxmlformats.org/officeDocument/2006/relationships/image" Target="../media/image11.png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5.xml"/><Relationship Id="rId7" Type="http://schemas.openxmlformats.org/officeDocument/2006/relationships/tags" Target="../tags/tag61.xml"/><Relationship Id="rId6" Type="http://schemas.openxmlformats.org/officeDocument/2006/relationships/image" Target="../media/image22.png"/><Relationship Id="rId5" Type="http://schemas.openxmlformats.org/officeDocument/2006/relationships/tags" Target="../tags/tag60.xml"/><Relationship Id="rId4" Type="http://schemas.openxmlformats.org/officeDocument/2006/relationships/image" Target="../media/image11.png"/><Relationship Id="rId3" Type="http://schemas.openxmlformats.org/officeDocument/2006/relationships/tags" Target="../tags/tag59.xml"/><Relationship Id="rId2" Type="http://schemas.openxmlformats.org/officeDocument/2006/relationships/image" Target="../media/image21.png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1.png"/><Relationship Id="rId3" Type="http://schemas.openxmlformats.org/officeDocument/2006/relationships/tags" Target="../tags/tag63.xml"/><Relationship Id="rId2" Type="http://schemas.openxmlformats.org/officeDocument/2006/relationships/image" Target="../media/image23.png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tags" Target="../tags/tag65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4.png"/><Relationship Id="rId3" Type="http://schemas.openxmlformats.org/officeDocument/2006/relationships/tags" Target="../tags/tag67.xml"/><Relationship Id="rId2" Type="http://schemas.openxmlformats.org/officeDocument/2006/relationships/image" Target="../media/image11.png"/><Relationship Id="rId1" Type="http://schemas.openxmlformats.org/officeDocument/2006/relationships/tags" Target="../tags/tag6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hyperlink" Target="https://slack.ao.space/" TargetMode="Externa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hyperlink" Target="https://ao.space/" TargetMode="External"/><Relationship Id="rId17" Type="http://schemas.openxmlformats.org/officeDocument/2006/relationships/notesSlide" Target="../notesSlides/notesSlide18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28.png"/><Relationship Id="rId14" Type="http://schemas.openxmlformats.org/officeDocument/2006/relationships/image" Target="../media/image27.png"/><Relationship Id="rId13" Type="http://schemas.openxmlformats.org/officeDocument/2006/relationships/image" Target="../media/image26.png"/><Relationship Id="rId12" Type="http://schemas.openxmlformats.org/officeDocument/2006/relationships/tags" Target="../tags/tag75.xml"/><Relationship Id="rId11" Type="http://schemas.openxmlformats.org/officeDocument/2006/relationships/image" Target="../media/image25.jpeg"/><Relationship Id="rId10" Type="http://schemas.openxmlformats.org/officeDocument/2006/relationships/image" Target="../media/image11.png"/><Relationship Id="rId1" Type="http://schemas.openxmlformats.org/officeDocument/2006/relationships/tags" Target="../tags/tag6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6" Type="http://schemas.openxmlformats.org/officeDocument/2006/relationships/tags" Target="../tags/tag80.xml"/><Relationship Id="rId5" Type="http://schemas.openxmlformats.org/officeDocument/2006/relationships/image" Target="../media/image11.png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3.png"/><Relationship Id="rId3" Type="http://schemas.openxmlformats.org/officeDocument/2006/relationships/tags" Target="../tags/tag39.xml"/><Relationship Id="rId2" Type="http://schemas.openxmlformats.org/officeDocument/2006/relationships/image" Target="../media/image11.png"/><Relationship Id="rId1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42.xml"/><Relationship Id="rId2" Type="http://schemas.openxmlformats.org/officeDocument/2006/relationships/image" Target="../media/image11.png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4.png"/><Relationship Id="rId3" Type="http://schemas.openxmlformats.org/officeDocument/2006/relationships/tags" Target="../tags/tag44.xml"/><Relationship Id="rId2" Type="http://schemas.openxmlformats.org/officeDocument/2006/relationships/image" Target="../media/image11.png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tags" Target="../tags/tag47.xml"/><Relationship Id="rId4" Type="http://schemas.openxmlformats.org/officeDocument/2006/relationships/image" Target="../media/image11.png"/><Relationship Id="rId3" Type="http://schemas.openxmlformats.org/officeDocument/2006/relationships/tags" Target="../tags/tag46.xml"/><Relationship Id="rId2" Type="http://schemas.openxmlformats.org/officeDocument/2006/relationships/image" Target="../media/image15.png"/><Relationship Id="rId1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tags" Target="../tags/tag50.xml"/><Relationship Id="rId4" Type="http://schemas.openxmlformats.org/officeDocument/2006/relationships/image" Target="../media/image18.png"/><Relationship Id="rId3" Type="http://schemas.openxmlformats.org/officeDocument/2006/relationships/tags" Target="../tags/tag49.xml"/><Relationship Id="rId2" Type="http://schemas.openxmlformats.org/officeDocument/2006/relationships/image" Target="../media/image17.png"/><Relationship Id="rId1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6920" y="2160905"/>
            <a:ext cx="7651115" cy="132588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使用Quarkus&amp;GraalVM实现高性能和低内存消耗的Web服务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王智创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中科院软件所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/ 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傲空间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6" name="图片 5" descr="横版_中英文组合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07690" y="531495"/>
            <a:ext cx="2032000" cy="59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61150" y="2173605"/>
            <a:ext cx="5530850" cy="3276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0450" y="1445895"/>
            <a:ext cx="8382000" cy="5111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20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4" name="标题 3"/>
          <p:cNvSpPr txBox="1"/>
          <p:nvPr/>
        </p:nvSpPr>
        <p:spPr>
          <a:xfrm>
            <a:off x="566420" y="591185"/>
            <a:ext cx="6402705" cy="661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Reactive 和 Imperative </a:t>
            </a:r>
            <a:endParaRPr lang="en-US" altLang="zh-CN" sz="38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9655810" y="2357120"/>
            <a:ext cx="1915795" cy="914400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imperative</a:t>
            </a:r>
            <a:endParaRPr lang="zh-CN" altLang="en-US" dirty="0"/>
          </a:p>
        </p:txBody>
      </p:sp>
      <p:pic>
        <p:nvPicPr>
          <p:cNvPr id="5" name="图片 4" descr="横版_中英文组合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78065" y="591185"/>
            <a:ext cx="1791970" cy="524510"/>
          </a:xfrm>
          <a:prstGeom prst="rect">
            <a:avLst/>
          </a:prstGeom>
        </p:spPr>
      </p:pic>
      <p:sp>
        <p:nvSpPr>
          <p:cNvPr id="2" name="椭圆 1"/>
          <p:cNvSpPr/>
          <p:nvPr>
            <p:custDataLst>
              <p:tags r:id="rId5"/>
            </p:custDataLst>
          </p:nvPr>
        </p:nvSpPr>
        <p:spPr>
          <a:xfrm>
            <a:off x="9742805" y="3871595"/>
            <a:ext cx="1915795" cy="914400"/>
          </a:xfrm>
          <a:prstGeom prst="ellipse">
            <a:avLst/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dirty="0"/>
              <a:t>reactive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60450" y="4144645"/>
            <a:ext cx="52628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使用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@Blocking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和 </a:t>
            </a:r>
            <a:r>
              <a:rPr lang="en-US" altLang="zh-CN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@NonBlocking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注释，Quarkus扩展可以决定应用程序逻辑何时阻塞或非阻塞。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在一些情况下可以做到不必编写响应式代码，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也可以避免阻塞I/O线程。</a:t>
            </a:r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5205" y="2150110"/>
            <a:ext cx="5262880" cy="14312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Quarkus 同时支持响应式和命令式，所以可以混合使用，逐步引入响应式编程模型。可以根据情况来选择两种编码方式，比如大量并发的 I/O 操作，例如网络请求、数据库访问、消息传递等，以及实时数据流的处理，这种情况更适合响应式。</a:t>
            </a:r>
            <a:endPara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591185"/>
            <a:ext cx="5287645" cy="74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Quarkus</a:t>
            </a:r>
            <a:r>
              <a:rPr lang="en-US" altLang="zh-CN" sz="422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en-US" altLang="zh-CN" sz="422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VS</a:t>
            </a:r>
            <a:r>
              <a:rPr lang="zh-CN" altLang="en-US" sz="422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Gin</a:t>
            </a:r>
            <a:endParaRPr lang="zh-CN" altLang="en-US" sz="4220" i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52830" y="2220595"/>
            <a:ext cx="4180840" cy="33515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测试机器配置：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/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OS: macOS 14.0 23A344 x86_64 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/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Host: MacBookPro16,2 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/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Kernel: 23.0.0 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/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Shell: zsh 5.9 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/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CPU: Intel i7-1068NG7 (8) @ 2.30GHz 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/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GPU: Intel Iris Plus Graphics 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/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Memory: 32768MiB 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64730" y="591185"/>
            <a:ext cx="1805305" cy="5283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91735" y="2220595"/>
            <a:ext cx="6898005" cy="5276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代码：</a:t>
            </a:r>
            <a:r>
              <a:rPr lang="zh-CN" altLang="en-US" sz="2400">
                <a:hlinkClick r:id="rId3" tooltip="" action="ppaction://hlinkfile"/>
              </a:rPr>
              <a:t>https://github.com/ao-space/load-quarkus</a:t>
            </a:r>
            <a:endParaRPr lang="zh-CN" altLang="en-US" sz="2400">
              <a:hlinkClick r:id="rId3" tooltip="" action="ppaction://hlinkfile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15560" y="410972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wrk 是做单点压力测试的理想工具，它使用了一些操作系统特定的高性能 io 机制，能用很少的线程压出很大的并发量，可以轻易的获取应用极限，并且可以支持lua脚本来创建复杂的测试场景。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55840" y="591185"/>
            <a:ext cx="1825625" cy="5340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28915" y="1484630"/>
            <a:ext cx="2875915" cy="4646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57910" y="1779270"/>
            <a:ext cx="5988685" cy="36722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gin.lua：它将用于进行基线负载测试，以评估使用 gin + gorm 框架构建的 Web API 的性能，这是 Golang 中流行的框架。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quarkus-imperative.lua：它将用于评估使用命令式实现使用 quarkus 框架构建的 Web API 的性能。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quarkus-reactive.lua：它将用于评估使用响应式实现使用 quarkus 框架构建的 Web API 的性能。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quarkus-virtual.lua：它将用于评估使用虚拟线程实现使用 quarkus 框架构建的 Web API 的性能。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23" name="标题 3"/>
          <p:cNvSpPr txBox="1"/>
          <p:nvPr>
            <p:custDataLst>
              <p:tags r:id="rId5"/>
            </p:custDataLst>
          </p:nvPr>
        </p:nvSpPr>
        <p:spPr>
          <a:xfrm>
            <a:off x="979805" y="419100"/>
            <a:ext cx="5889625" cy="874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Tx/>
              <a:buSzTx/>
              <a:buFontTx/>
            </a:pPr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Quarkus </a:t>
            </a:r>
            <a:r>
              <a:rPr lang="en-US" altLang="zh-CN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VS</a:t>
            </a:r>
            <a:r>
              <a:rPr lang="zh-CN" altLang="en-US" sz="48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Gin</a:t>
            </a:r>
            <a:endParaRPr lang="zh-CN" altLang="en-US" sz="43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69035" y="1641475"/>
            <a:ext cx="5511800" cy="4236720"/>
          </a:xfrm>
          <a:prstGeom prst="rect">
            <a:avLst/>
          </a:prstGeom>
        </p:spPr>
      </p:pic>
      <p:pic>
        <p:nvPicPr>
          <p:cNvPr id="6" name="图片 5" descr="横版_中英文组合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46950" y="591185"/>
            <a:ext cx="1822450" cy="5334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56755" y="1544320"/>
            <a:ext cx="4314190" cy="4430395"/>
          </a:xfrm>
          <a:prstGeom prst="rect">
            <a:avLst/>
          </a:prstGeom>
        </p:spPr>
      </p:pic>
      <p:sp>
        <p:nvSpPr>
          <p:cNvPr id="23" name="标题 3"/>
          <p:cNvSpPr txBox="1"/>
          <p:nvPr>
            <p:custDataLst>
              <p:tags r:id="rId7"/>
            </p:custDataLst>
          </p:nvPr>
        </p:nvSpPr>
        <p:spPr>
          <a:xfrm>
            <a:off x="979805" y="325755"/>
            <a:ext cx="5287645" cy="1002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Quarkus </a:t>
            </a:r>
            <a:r>
              <a:rPr lang="en-US" altLang="zh-CN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VS</a:t>
            </a:r>
            <a:r>
              <a:rPr lang="zh-CN" altLang="en-US" sz="48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Gin</a:t>
            </a:r>
            <a:endParaRPr lang="zh-CN" altLang="en-US" sz="4800" i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5287645" cy="88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Quarkus</a:t>
            </a:r>
            <a:r>
              <a:rPr lang="en-US" altLang="zh-CN" sz="48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en-US" altLang="zh-CN" sz="4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VS</a:t>
            </a:r>
            <a:r>
              <a:rPr lang="en-US" altLang="zh-CN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Gin</a:t>
            </a:r>
            <a:endParaRPr lang="zh-CN" altLang="en-US" sz="43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74750" y="1491615"/>
            <a:ext cx="9041130" cy="4323080"/>
          </a:xfrm>
          <a:prstGeom prst="rect">
            <a:avLst/>
          </a:prstGeom>
        </p:spPr>
      </p:pic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59015" y="596900"/>
            <a:ext cx="1816735" cy="531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10590" y="419100"/>
            <a:ext cx="5287645" cy="74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Quarkus</a:t>
            </a:r>
            <a:r>
              <a:rPr lang="en-US" altLang="zh-CN" sz="3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en-US" altLang="zh-CN" sz="38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charset="-122"/>
                <a:ea typeface="黑体" panose="02010609060101010101" charset="-122"/>
                <a:sym typeface="+mn-ea"/>
              </a:rPr>
              <a:t>VS</a:t>
            </a:r>
            <a:r>
              <a:rPr lang="zh-CN" altLang="en-US" sz="38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Gin</a:t>
            </a:r>
            <a:endParaRPr lang="zh-CN" altLang="en-US" sz="43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55510" y="591185"/>
            <a:ext cx="1915160" cy="5600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0590" y="1816735"/>
            <a:ext cx="984186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Quarkus通过使用GraalVM的即时编译器和AOT（Ahead-of-Time）编译技术，可以实现更快的启动时间和更低的内存消耗。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Go语言本身就具有较低的启动时间和内存消耗，因此在这方面也表现得很出色。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选择GraalVM和Quarkus还是Go和Gin取决于具体需求和技术栈。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如果已经熟悉Java并且需要更快的启动时间和更低的内存消耗，那么GraalVM和Quarkus可能是不错的选择。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如果喜欢Go语言的简洁性和高性能，并且在云原生开发中没有特定的Java依赖，那么Go和Gin也是很好的选择。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/>
          <p:nvPr/>
        </p:nvSpPr>
        <p:spPr>
          <a:xfrm>
            <a:off x="979805" y="1399540"/>
            <a:ext cx="3171825" cy="55562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40000"/>
              </a:lnSpc>
            </a:pPr>
            <a:r>
              <a:rPr lang="zh-CN" altLang="en-US" sz="2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虚拟线程</a:t>
            </a:r>
            <a:r>
              <a:rPr lang="en-US" altLang="zh-CN" sz="2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 </a:t>
            </a:r>
            <a:r>
              <a:rPr lang="en-US" altLang="zh-CN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Virtual Thread</a:t>
            </a:r>
            <a:endParaRPr lang="en-US" altLang="zh-CN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23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未来展望</a:t>
            </a:r>
            <a:endParaRPr lang="zh-CN" altLang="en-US" sz="48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70445" y="591185"/>
            <a:ext cx="1804035" cy="52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9805" y="2300605"/>
            <a:ext cx="10057765" cy="175323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轻量级、JVM</a:t>
            </a:r>
            <a:r>
              <a:rPr lang="en-US" altLang="zh-CN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管理的线程。扩展了Thread类，但不绑定到一个特定的OS线程。因此，调度虚拟线程是</a:t>
            </a:r>
            <a:r>
              <a:rPr lang="en-US" altLang="zh-CN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JVM</a:t>
            </a:r>
            <a:r>
              <a:rPr lang="en-US" altLang="zh-CN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的责任。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虚拟线程相对于平台线程减少了线程创建和切换的开销。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/>
          <p:nvPr/>
        </p:nvSpPr>
        <p:spPr>
          <a:xfrm>
            <a:off x="1003935" y="1337945"/>
            <a:ext cx="5465445" cy="591820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40000"/>
              </a:lnSpc>
            </a:pPr>
            <a:r>
              <a:rPr lang="zh-CN" altLang="en-US" sz="2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虚拟线程</a:t>
            </a:r>
            <a:r>
              <a:rPr lang="en-US" altLang="zh-CN" sz="2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 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Virtual Thread 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在</a:t>
            </a:r>
            <a:r>
              <a:rPr lang="en-US" altLang="zh-CN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 Quarkus 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中的</a:t>
            </a:r>
            <a:r>
              <a:rPr lang="zh-CN" altLang="en-US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使用</a:t>
            </a:r>
            <a:endParaRPr lang="zh-CN" altLang="en-US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</a:endParaRPr>
          </a:p>
        </p:txBody>
      </p:sp>
      <p:sp>
        <p:nvSpPr>
          <p:cNvPr id="23" name="标题 3"/>
          <p:cNvSpPr txBox="1"/>
          <p:nvPr/>
        </p:nvSpPr>
        <p:spPr>
          <a:xfrm>
            <a:off x="1004127" y="398146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未来展望</a:t>
            </a:r>
            <a:endParaRPr lang="zh-CN" altLang="en-US" sz="48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66635" y="602615"/>
            <a:ext cx="1791970" cy="5245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80820" y="2240280"/>
            <a:ext cx="9055100" cy="15430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03935" y="4752340"/>
            <a:ext cx="69392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期待未来各个框架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结合</a:t>
            </a:r>
            <a:r>
              <a:rPr lang="zh-CN" altLang="en-US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响应式和虚拟线程以实现高效的并发处理。</a:t>
            </a:r>
            <a:endParaRPr lang="zh-CN" altLang="en-US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07415" y="461010"/>
            <a:ext cx="7720330" cy="1457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AO.space </a:t>
            </a:r>
            <a:r>
              <a:rPr lang="zh-CN" altLang="en-US" sz="36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傲空间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一个以保护个人数据安全和隐私为核心的开源项目</a:t>
            </a:r>
            <a:endParaRPr lang="zh-CN" altLang="en-US" sz="24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36545" y="5391150"/>
            <a:ext cx="655637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欢迎扫码关注傲空间项目最新动态</a:t>
            </a:r>
            <a:endParaRPr lang="zh-CN" altLang="en-US" sz="2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979805" y="2406015"/>
            <a:ext cx="4518660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官网：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Huawei Sans" panose="020C0503030203020204" pitchFamily="34" charset="0"/>
                <a:sym typeface="+mn-ea"/>
                <a:hlinkClick r:id="rId2"/>
              </a:rPr>
              <a:t>https://ao.space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Huawei Sans" panose="020C0503030203020204" pitchFamily="34" charset="0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0241915" y="2941955"/>
            <a:ext cx="1357630" cy="52387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Github</a:t>
            </a:r>
            <a:endParaRPr lang="en-US" altLang="zh-CN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8639175" y="4798695"/>
            <a:ext cx="1293495" cy="490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讨论组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8627745" y="2952115"/>
            <a:ext cx="1357630" cy="5251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官网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979805" y="3238500"/>
            <a:ext cx="7931150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Github</a:t>
            </a:r>
            <a:r>
              <a:rPr lang="zh-CN" altLang="en-US" sz="2400" dirty="0">
                <a:solidFill>
                  <a:srgbClr val="44518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2"/>
              </a:rPr>
              <a:t>https://github.com/ao-space/ao.space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7"/>
            </p:custDataLst>
          </p:nvPr>
        </p:nvSpPr>
        <p:spPr>
          <a:xfrm>
            <a:off x="979805" y="4070985"/>
            <a:ext cx="7228205" cy="79121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l">
              <a:lnSpc>
                <a:spcPct val="150000"/>
              </a:lnSpc>
            </a:pPr>
            <a:r>
              <a:rPr lang="en-US" altLang="zh-CN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Slack</a:t>
            </a:r>
            <a:r>
              <a:rPr lang="zh-CN" alt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讨论组：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Huawei Sans" panose="020C0503030203020204" pitchFamily="34" charset="0"/>
                <a:sym typeface="+mn-ea"/>
                <a:hlinkClick r:id="rId8"/>
              </a:rPr>
              <a:t>https://slack.ao.space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Huawei Sans" panose="020C0503030203020204" pitchFamily="34" charset="0"/>
            </a:endParaRPr>
          </a:p>
          <a:p>
            <a:pPr algn="l">
              <a:lnSpc>
                <a:spcPct val="150000"/>
              </a:lnSpc>
            </a:pPr>
            <a:endParaRPr lang="zh-CN" alt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图片 12" descr="横版_中英文组合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373620" y="609600"/>
            <a:ext cx="1807845" cy="528955"/>
          </a:xfrm>
          <a:prstGeom prst="rect">
            <a:avLst/>
          </a:prstGeom>
        </p:spPr>
      </p:pic>
      <p:pic>
        <p:nvPicPr>
          <p:cNvPr id="16" name="图片 15" descr="傲空间公众号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2560" y="3539490"/>
            <a:ext cx="1330325" cy="1330325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12"/>
            </p:custDataLst>
          </p:nvPr>
        </p:nvSpPr>
        <p:spPr>
          <a:xfrm>
            <a:off x="10363200" y="4819015"/>
            <a:ext cx="1277620" cy="46926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公众号</a:t>
            </a:r>
            <a:endParaRPr lang="zh-CN" altLang="en-US" sz="20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descr="https___ao.spac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27745" y="1632585"/>
            <a:ext cx="1357630" cy="1357630"/>
          </a:xfrm>
          <a:prstGeom prst="rect">
            <a:avLst/>
          </a:prstGeom>
        </p:spPr>
      </p:pic>
      <p:pic>
        <p:nvPicPr>
          <p:cNvPr id="14" name="图片 13" descr="https___github.com_ao-space_ao.space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1915" y="1632585"/>
            <a:ext cx="1357630" cy="1357630"/>
          </a:xfrm>
          <a:prstGeom prst="rect">
            <a:avLst/>
          </a:prstGeom>
        </p:spPr>
      </p:pic>
      <p:pic>
        <p:nvPicPr>
          <p:cNvPr id="15" name="图片 14" descr="https___slack.ao.space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28380" y="3512185"/>
            <a:ext cx="1356995" cy="1356995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  <a:endParaRPr lang="en-US" sz="60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  <a:endParaRPr 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3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添加讲师联系</a:t>
            </a:r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55225" y="3881755"/>
            <a:ext cx="1193165" cy="1193165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96785" y="591185"/>
            <a:ext cx="1892300" cy="553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lum contrast="54000"/>
          </a:blip>
          <a:stretch>
            <a:fillRect/>
          </a:stretch>
        </p:blipFill>
        <p:spPr>
          <a:xfrm>
            <a:off x="9800590" y="3758565"/>
            <a:ext cx="1769110" cy="17106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03715" y="3088005"/>
            <a:ext cx="2685415" cy="663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欢迎扫码打卡</a:t>
            </a:r>
            <a:endParaRPr lang="zh-CN" altLang="en-US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ctr"/>
            <a:r>
              <a:rPr lang="zh-CN" altLang="en-US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积分可兑换对应礼品哟！</a:t>
            </a:r>
            <a:endParaRPr lang="zh-CN" altLang="en-US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  <a:endParaRPr lang="zh-CN" altLang="en-US" sz="48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  <a:endParaRPr lang="en-US" altLang="zh-CN" sz="15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84759" y="2108003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997" y="2201746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副标题 13"/>
          <p:cNvSpPr txBox="1"/>
          <p:nvPr/>
        </p:nvSpPr>
        <p:spPr>
          <a:xfrm>
            <a:off x="1850390" y="2147570"/>
            <a:ext cx="263588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背景介绍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984759" y="302155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79997" y="311530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副标题 13"/>
          <p:cNvSpPr txBox="1"/>
          <p:nvPr/>
        </p:nvSpPr>
        <p:spPr>
          <a:xfrm>
            <a:off x="1850390" y="3061335"/>
            <a:ext cx="478790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GraalVM</a:t>
            </a: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&amp; 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Quarkus 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介绍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84759" y="395672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79997" y="405046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7" name="副标题 13"/>
          <p:cNvSpPr txBox="1"/>
          <p:nvPr/>
        </p:nvSpPr>
        <p:spPr>
          <a:xfrm>
            <a:off x="1850390" y="3996055"/>
            <a:ext cx="6731635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R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eactive vs </a:t>
            </a: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I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mperative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84759" y="4870280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副标题 13"/>
          <p:cNvSpPr txBox="1"/>
          <p:nvPr/>
        </p:nvSpPr>
        <p:spPr>
          <a:xfrm>
            <a:off x="979997" y="4964023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0" name="副标题 13"/>
          <p:cNvSpPr txBox="1"/>
          <p:nvPr/>
        </p:nvSpPr>
        <p:spPr>
          <a:xfrm>
            <a:off x="1850390" y="4909820"/>
            <a:ext cx="6219190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和 Golang</a:t>
            </a: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G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in 的对比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 descr="横版_中英文组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760" y="584835"/>
            <a:ext cx="1831975" cy="5359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20992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背景介绍</a:t>
            </a:r>
            <a:endParaRPr lang="zh-CN" altLang="en-US" sz="43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46480" y="1450340"/>
            <a:ext cx="82302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傲空间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简单介绍</a:t>
            </a:r>
            <a:endParaRPr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92775" y="2096770"/>
            <a:ext cx="6499225" cy="317182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46480" y="2052320"/>
            <a:ext cx="4521835" cy="33102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AO.space 傲空间（以下简称傲空间）是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一个以保护个人数据和隐私安全为核心的开源解决方案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由三个主要部分构成：服务端、客户端和平台端。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服务端运行在个人服务器上，性能相比传统的企业服务器不是很高，还希望能运行更多的服务。所以希望能在占用更少的资源的情况下，运行更多的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服务。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 descr="横版_中英文组合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42505" y="596900"/>
            <a:ext cx="1859915" cy="5441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89095" y="52685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390144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GraalVM</a:t>
            </a:r>
            <a:r>
              <a:rPr lang="zh-CN" altLang="en-US" sz="43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</a:t>
            </a:r>
            <a:endParaRPr lang="zh-CN" altLang="en-US" sz="43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58240" y="1452245"/>
            <a:ext cx="9846310" cy="35858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GraalVM 是一种高性能的通用虚拟机，由 Oracle 开发和维护。它支持多种编程语言，包括 Java、JavaScript、Python、Ruby 和 R 等。GraalVM 的目标是提供一个统一的虚拟机平台，使不同语言之间可以无缝交互和互操作。</a:t>
            </a:r>
            <a:endParaRPr lang="en-US" altLang="zh-CN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endParaRPr lang="en-US" altLang="zh-CN"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50000"/>
              </a:lnSpc>
            </a:pPr>
            <a:endParaRPr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57745" y="596900"/>
            <a:ext cx="1776095" cy="5194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38450" y="2684780"/>
            <a:ext cx="5945505" cy="3446780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B5DE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>
          <a:xfrm>
            <a:off x="979805" y="419100"/>
            <a:ext cx="242633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GraalVM 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79805" y="1845310"/>
            <a:ext cx="10307320" cy="358584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另</a:t>
            </a:r>
            <a:r>
              <a:rPr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一个重要的特性是 GraalVM Native Image。它可以将Java应用程序编译成本地可执行文件，而不需要依赖传统的Java虚拟机。这样可以显著减少应用程序的</a:t>
            </a:r>
            <a:r>
              <a:rPr sz="16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启动时间</a:t>
            </a:r>
            <a:r>
              <a:rPr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sz="16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内存消耗</a:t>
            </a:r>
            <a:r>
              <a:rPr sz="16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，使得Java应用程序可以更好地适应云原生和微服务架构。</a:t>
            </a:r>
            <a:endParaRPr sz="16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28535" y="591185"/>
            <a:ext cx="1816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24940" y="34544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2394585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Quarkus 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37425" y="607695"/>
            <a:ext cx="1786890" cy="5226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22985" y="2048510"/>
            <a:ext cx="10669905" cy="17297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arkus是一个基于Java的框架，专为云原生应用程序开发而设计。它采用了一种创新的编译模型，可以将应用程序编译成本地可执行文件，从而提供更快的启动时间和更低的内存消耗。Quarkus还提供了一组开发工具和扩展，使开发人员能够快速构建轻量级、可扩展的应用程序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实现了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Jakarta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EE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、Eclipse MicroProfile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等规范。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22985" y="3778250"/>
            <a:ext cx="10669905" cy="21844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容器优先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微服务优先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专门针对容器优化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同时支持命令式和响应式</a:t>
            </a:r>
            <a:endParaRPr lang="zh-CN" altLang="en-US" sz="24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979805" y="419100"/>
            <a:ext cx="285242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Quarkus 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11390" y="596900"/>
            <a:ext cx="1845945" cy="540385"/>
          </a:xfrm>
          <a:prstGeom prst="rect">
            <a:avLst/>
          </a:prstGeom>
        </p:spPr>
      </p:pic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22400" y="1609725"/>
            <a:ext cx="8426450" cy="4105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12240" y="2552065"/>
            <a:ext cx="8150860" cy="140589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88720" y="402399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native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打包模式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内存占用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80MiB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3" name="标题 3"/>
          <p:cNvSpPr txBox="1"/>
          <p:nvPr/>
        </p:nvSpPr>
        <p:spPr>
          <a:xfrm>
            <a:off x="979805" y="419100"/>
            <a:ext cx="263398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Quarkus </a:t>
            </a:r>
            <a:endParaRPr lang="zh-CN" altLang="en-US" sz="4800" i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20280" y="591185"/>
            <a:ext cx="1849755" cy="5410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31900" y="1482725"/>
            <a:ext cx="5405120" cy="9055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RK3568 4G</a:t>
            </a:r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en-US" altLang="zh-CN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jvm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打包模式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en-US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内存占用</a:t>
            </a:r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300MiB</a:t>
            </a:r>
            <a:endParaRPr lang="en-US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12240" y="4510405"/>
            <a:ext cx="8151495" cy="1426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 3"/>
          <p:cNvSpPr txBox="1"/>
          <p:nvPr/>
        </p:nvSpPr>
        <p:spPr>
          <a:xfrm>
            <a:off x="556260" y="419100"/>
            <a:ext cx="6273800" cy="980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300" i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Reactive 和 Imperative</a:t>
            </a:r>
            <a:endParaRPr lang="zh-CN" altLang="en-US" sz="38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3900" y="1678305"/>
            <a:ext cx="58197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在传统的命令式方法中，框架分配一个线程来处理请求。要处理多个并发请求，需要多个线程</a:t>
            </a: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 此外，一旦代码执行到阻塞操作，例如与远程服务交互，这些线程就会被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阻塞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739255" y="1461135"/>
            <a:ext cx="5335270" cy="2879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8805" y="3283585"/>
            <a:ext cx="5859780" cy="2934335"/>
          </a:xfrm>
          <a:prstGeom prst="rect">
            <a:avLst/>
          </a:prstGeom>
        </p:spPr>
      </p:pic>
      <p:pic>
        <p:nvPicPr>
          <p:cNvPr id="3" name="图片 2" descr="横版_中英文组合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282815" y="607060"/>
            <a:ext cx="1830070" cy="5353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654800" y="4615815"/>
            <a:ext cx="5600065" cy="13944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响应式依赖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非阻塞I/O和不同的执行模型，几个线程可以处理许多并发I/O。请求处理在这些I/O线程上执行。当请求处理需要调用远程服务时，不再阻塞线程。从而提高应用程序的并发性和吞吐量。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PP_MARK_KEY" val="37ef33ad-325e-480b-bfea-46684073dd51"/>
  <p:tag name="COMMONDATA" val="eyJoZGlkIjoiOGU3NzUzOGI1MzE5NDVhYzhlYTAxN2E5YWM2ZDEzN2UifQ=="/>
  <p:tag name="commondata" val="eyJoZGlkIjoiYmQ3NjQxYmZmN2ZkODIxYWNiNTEzMzQyMTZmNzQ1MmM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2515</Words>
  <Application>WPS 演示</Application>
  <PresentationFormat>宽屏</PresentationFormat>
  <Paragraphs>173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Arial</vt:lpstr>
      <vt:lpstr>宋体</vt:lpstr>
      <vt:lpstr>Wingdings</vt:lpstr>
      <vt:lpstr>黑体</vt:lpstr>
      <vt:lpstr>阿里巴巴普惠体 R</vt:lpstr>
      <vt:lpstr>微软雅黑</vt:lpstr>
      <vt:lpstr>Huawei Sans</vt:lpstr>
      <vt:lpstr>DejaVu Math TeX Gyre</vt:lpstr>
      <vt:lpstr>Raleway</vt:lpstr>
      <vt:lpstr>Segoe Print</vt:lpstr>
      <vt:lpstr>Arial Unicode MS</vt:lpstr>
      <vt:lpstr>等线</vt:lpstr>
      <vt:lpstr>Calibri</vt:lpstr>
      <vt:lpstr>Office 主题​​</vt:lpstr>
      <vt:lpstr>使用Quarkus&amp;GraalVM实现高性能和低内存消耗的Web服务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c</cp:lastModifiedBy>
  <cp:revision>69</cp:revision>
  <dcterms:created xsi:type="dcterms:W3CDTF">2022-06-28T09:26:00Z</dcterms:created>
  <dcterms:modified xsi:type="dcterms:W3CDTF">2023-10-26T11:45:10Z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EE3D18B81AAA46C0A63C6FF1764FD02B_12</vt:lpwstr>
  </property>
  <property fmtid="{D5CDD505-2E9C-101B-9397-08002B2CF9AE}" pid="3" name="KSOProductBuildVer">
    <vt:lpwstr>2052-12.1.0.15374</vt:lpwstr>
  </property>
</Properties>
</file>