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850" r:id="rId3"/>
    <p:sldId id="867" r:id="rId4"/>
    <p:sldId id="258" r:id="rId5"/>
    <p:sldId id="844" r:id="rId6"/>
    <p:sldId id="863" r:id="rId7"/>
    <p:sldId id="864" r:id="rId8"/>
    <p:sldId id="868" r:id="rId9"/>
    <p:sldId id="845" r:id="rId10"/>
    <p:sldId id="865" r:id="rId11"/>
    <p:sldId id="846" r:id="rId12"/>
    <p:sldId id="869" r:id="rId13"/>
    <p:sldId id="871" r:id="rId14"/>
    <p:sldId id="870" r:id="rId15"/>
    <p:sldId id="873" r:id="rId16"/>
    <p:sldId id="872" r:id="rId17"/>
    <p:sldId id="874" r:id="rId18"/>
    <p:sldId id="875" r:id="rId19"/>
    <p:sldId id="877" r:id="rId20"/>
    <p:sldId id="876" r:id="rId21"/>
    <p:sldId id="879" r:id="rId22"/>
    <p:sldId id="880" r:id="rId23"/>
    <p:sldId id="878" r:id="rId24"/>
    <p:sldId id="884" r:id="rId25"/>
    <p:sldId id="866" r:id="rId26"/>
    <p:sldId id="885" r:id="rId27"/>
    <p:sldId id="849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6" d="100"/>
          <a:sy n="66" d="100"/>
        </p:scale>
        <p:origin x="66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jpeg"/><Relationship Id="rId3" Type="http://schemas.openxmlformats.org/officeDocument/2006/relationships/image" Target="../media/image42.jpeg"/><Relationship Id="rId7" Type="http://schemas.microsoft.com/office/2007/relationships/hdphoto" Target="../media/hdphoto1.wdp"/><Relationship Id="rId12" Type="http://schemas.openxmlformats.org/officeDocument/2006/relationships/image" Target="../media/image4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48.jpeg"/><Relationship Id="rId5" Type="http://schemas.openxmlformats.org/officeDocument/2006/relationships/image" Target="../media/image44.jpeg"/><Relationship Id="rId10" Type="http://schemas.microsoft.com/office/2007/relationships/hdphoto" Target="../media/hdphoto2.wdp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100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开源硬件服务</a:t>
            </a:r>
            <a:b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高校创新创业教育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四川大学计算机学院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张卫华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5584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大学里的“双创”教育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0" y="3061076"/>
            <a:ext cx="564287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开源硬件与计算机专业“双创”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372926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开源硬件在四川大学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7296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对未来的期望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791374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开源硬件在川大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</a:p>
          <a:p>
            <a:pPr algn="r"/>
            <a:r>
              <a:rPr lang="zh-CN" altLang="en-US" sz="31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四川大学开源硬件协会（</a:t>
            </a:r>
            <a:r>
              <a:rPr lang="en-US" altLang="zh-CN" sz="31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SCU Maker</a:t>
            </a:r>
            <a:r>
              <a:rPr lang="zh-CN" altLang="en-US" sz="31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29" y="3892225"/>
            <a:ext cx="3138458" cy="209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>
            <a:off x="979997" y="1482986"/>
            <a:ext cx="6999346" cy="389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协会创立于</a:t>
            </a:r>
            <a:r>
              <a:rPr lang="en-US" altLang="zh-CN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2015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年底，现有上千名学生会员，</a:t>
            </a:r>
            <a:r>
              <a:rPr lang="en-US" altLang="zh-CN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位指导老师</a:t>
            </a:r>
            <a:endParaRPr lang="en-US" altLang="zh-CN" sz="1800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2017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年入驻江安校区</a:t>
            </a:r>
            <a:r>
              <a:rPr lang="en-US" altLang="zh-CN" sz="1800" dirty="0" err="1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创街，上百平米场地</a:t>
            </a:r>
            <a:endParaRPr lang="en-US" altLang="zh-CN" sz="1800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2018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年创办极市</a:t>
            </a:r>
            <a:r>
              <a:rPr lang="en-US" altLang="zh-CN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无人超市项目</a:t>
            </a:r>
            <a:endParaRPr lang="en-US" altLang="zh-CN" sz="1800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年加入教育部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华为“智能基座”社团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2021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年接受川大官微报道、华为计算报道</a:t>
            </a:r>
            <a:endParaRPr lang="en-US" altLang="zh-CN" sz="1800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2022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年双创成果再创新高</a:t>
            </a:r>
            <a:endParaRPr lang="en-US" altLang="zh-CN" sz="1800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2023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获四川大学“十佳”学生集体，设立“开源</a:t>
            </a:r>
            <a:r>
              <a:rPr lang="en-US" altLang="zh-CN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·</a:t>
            </a:r>
            <a:r>
              <a:rPr lang="zh-CN" altLang="en-US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明远</a:t>
            </a:r>
            <a:r>
              <a:rPr lang="zh-CN" altLang="en-US" sz="18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”奖学金</a:t>
            </a:r>
            <a:endParaRPr lang="zh-CN" altLang="en-US" dirty="0"/>
          </a:p>
        </p:txBody>
      </p:sp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77" y="1643188"/>
            <a:ext cx="3138458" cy="2077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开源硬件在川大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-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器材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15151" y="2671335"/>
            <a:ext cx="3223661" cy="29485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Arduino</a:t>
            </a: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树莓派</a:t>
            </a:r>
          </a:p>
          <a:p>
            <a:pPr>
              <a:lnSpc>
                <a:spcPct val="100000"/>
              </a:lnSpc>
            </a:pPr>
            <a:r>
              <a:rPr lang="en-US" altLang="zh-CN" sz="18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Wemos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M5Stack</a:t>
            </a:r>
          </a:p>
          <a:p>
            <a:pPr>
              <a:lnSpc>
                <a:spcPct val="100000"/>
              </a:lnSpc>
            </a:pPr>
            <a:r>
              <a:rPr lang="en-US" altLang="zh-CN" sz="18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OpenWRT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兼容开发板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自制船模车模航模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各类五金工具、电子仪表等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67" y="4145588"/>
            <a:ext cx="3129227" cy="2347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6752125" y="1092485"/>
            <a:ext cx="3129227" cy="3763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GPU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工作站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华为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Atlas200 AI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开发板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Nvidia Jetson TX2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开发板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HTC </a:t>
            </a:r>
            <a:r>
              <a:rPr lang="en-US" altLang="zh-CN" sz="1800" dirty="0" err="1">
                <a:latin typeface="微软雅黑" panose="020B0503020204020204" charset="-122"/>
                <a:ea typeface="微软雅黑" panose="020B0503020204020204" charset="-122"/>
              </a:rPr>
              <a:t>Vive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虚拟现实头盔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Insta360 Pro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全景摄像机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r>
              <a:rPr lang="de-DE" altLang="zh-CN" sz="1800" dirty="0">
                <a:latin typeface="微软雅黑" panose="020B0503020204020204" charset="-122"/>
                <a:ea typeface="微软雅黑" panose="020B0503020204020204" charset="-122"/>
              </a:rPr>
              <a:t>Intel RealSense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深度相机</a:t>
            </a:r>
            <a:r>
              <a:rPr lang="de-DE" altLang="zh-CN" sz="1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 altLang="zh-CN" sz="1800" dirty="0" err="1">
                <a:latin typeface="微软雅黑" panose="020B0503020204020204" charset="-122"/>
                <a:ea typeface="微软雅黑" panose="020B0503020204020204" charset="-122"/>
              </a:rPr>
              <a:t>Tobii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800" dirty="0" err="1">
                <a:latin typeface="微软雅黑" panose="020B0503020204020204" charset="-122"/>
                <a:ea typeface="微软雅黑" panose="020B0503020204020204" charset="-122"/>
              </a:rPr>
              <a:t>EyeX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眼球追踪仪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微软 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Kinect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深度摄像机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威布 </a:t>
            </a:r>
            <a:r>
              <a:rPr lang="en-US" altLang="zh-CN" sz="1800" dirty="0" err="1">
                <a:latin typeface="微软雅黑" panose="020B0503020204020204" charset="-122"/>
                <a:ea typeface="微软雅黑" panose="020B0503020204020204" charset="-122"/>
              </a:rPr>
              <a:t>Reeyee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 Pro 3D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扫描仪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多种 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3D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打印机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00"/>
              </a:lnSpc>
            </a:pP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219" y="1674237"/>
            <a:ext cx="3285844" cy="2335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63" y="4587747"/>
            <a:ext cx="1950625" cy="146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97" y="4587746"/>
            <a:ext cx="1950625" cy="146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开源硬件在川大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教与学的热情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571438" y="1726505"/>
            <a:ext cx="4242435" cy="40144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0513" y="2790247"/>
            <a:ext cx="4023360" cy="25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   </a:t>
            </a:r>
            <a:r>
              <a:rPr lang="zh-CN" altLang="en-US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为社团科技活动开设各类课程，做好第二课堂建设。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   课程中强调跨专业组成学生技术团队，结合开源软硬件的开发思路，利用端边管云多种资源，进行双创能力的早期培养。</a:t>
            </a:r>
            <a:endParaRPr lang="en-US" altLang="zh-CN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858776" y="2669725"/>
            <a:ext cx="3764149" cy="0"/>
          </a:xfrm>
          <a:prstGeom prst="line">
            <a:avLst/>
          </a:prstGeom>
          <a:ln>
            <a:gradFill flip="none" rotWithShape="1">
              <a:gsLst>
                <a:gs pos="0">
                  <a:srgbClr val="008BD4"/>
                </a:gs>
                <a:gs pos="100000">
                  <a:srgbClr val="008BD4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29"/>
          <p:cNvSpPr/>
          <p:nvPr/>
        </p:nvSpPr>
        <p:spPr>
          <a:xfrm>
            <a:off x="1858776" y="1976618"/>
            <a:ext cx="822283" cy="475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6000">
                <a:srgbClr val="0086D1"/>
              </a:gs>
              <a:gs pos="0">
                <a:srgbClr val="009EE3"/>
              </a:gs>
              <a:gs pos="100000">
                <a:srgbClr val="0070C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078002" y="200227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教</a:t>
            </a:r>
          </a:p>
        </p:txBody>
      </p:sp>
      <p:sp>
        <p:nvSpPr>
          <p:cNvPr id="9" name="矩形 8"/>
          <p:cNvSpPr/>
          <p:nvPr/>
        </p:nvSpPr>
        <p:spPr>
          <a:xfrm>
            <a:off x="6683564" y="1690688"/>
            <a:ext cx="4242435" cy="40144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02639" y="2754430"/>
            <a:ext cx="4023360" cy="25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   协会技术部定期开展讲座以及技术沙龙活动，项目部对协会发起的学生项目进行管理，基地管理部提供设备材料及场地支持。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   在协会支持下，“课程</a:t>
            </a:r>
            <a:r>
              <a:rPr lang="en-US" altLang="zh-CN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</a:t>
            </a:r>
            <a:r>
              <a:rPr lang="zh-CN" altLang="en-US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实践</a:t>
            </a:r>
            <a:r>
              <a:rPr lang="en-US" altLang="zh-CN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</a:t>
            </a:r>
            <a:r>
              <a:rPr lang="zh-CN" altLang="en-US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比赛” 成为学生的常态活动。</a:t>
            </a:r>
            <a:endParaRPr lang="en-US" altLang="zh-CN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970902" y="2633908"/>
            <a:ext cx="3764149" cy="0"/>
          </a:xfrm>
          <a:prstGeom prst="line">
            <a:avLst/>
          </a:prstGeom>
          <a:ln>
            <a:gradFill flip="none" rotWithShape="1">
              <a:gsLst>
                <a:gs pos="0">
                  <a:srgbClr val="008BD4"/>
                </a:gs>
                <a:gs pos="100000">
                  <a:srgbClr val="008BD4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29"/>
          <p:cNvSpPr/>
          <p:nvPr/>
        </p:nvSpPr>
        <p:spPr>
          <a:xfrm>
            <a:off x="6970902" y="1940801"/>
            <a:ext cx="822283" cy="47594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6000">
                <a:srgbClr val="0086D1"/>
              </a:gs>
              <a:gs pos="0">
                <a:srgbClr val="009EE3"/>
              </a:gs>
              <a:gs pos="100000">
                <a:srgbClr val="0070C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190128" y="196646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开源硬件在川大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协会指导老师联合开设专属培训课程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138087" y="2401872"/>
            <a:ext cx="3155075" cy="2796679"/>
            <a:chOff x="1138087" y="2401872"/>
            <a:chExt cx="3155075" cy="2796679"/>
          </a:xfrm>
        </p:grpSpPr>
        <p:sp>
          <p:nvSpPr>
            <p:cNvPr id="4" name="文本框 3"/>
            <p:cNvSpPr txBox="1"/>
            <p:nvPr/>
          </p:nvSpPr>
          <p:spPr>
            <a:xfrm>
              <a:off x="1178570" y="2704271"/>
              <a:ext cx="3114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《</a:t>
              </a:r>
              <a:r>
                <a:rPr lang="zh-CN" altLang="en-US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开源硬件助力的创新实践</a:t>
              </a:r>
              <a:r>
                <a:rPr lang="en-US" altLang="zh-CN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》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425425" y="3140541"/>
              <a:ext cx="2660650" cy="0"/>
              <a:chOff x="982663" y="3142429"/>
              <a:chExt cx="2660650" cy="0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982663" y="3142429"/>
                <a:ext cx="2660650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rgbClr val="0062AC"/>
                    </a:gs>
                    <a:gs pos="100000">
                      <a:srgbClr val="0062AC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982663" y="3142429"/>
                <a:ext cx="508000" cy="0"/>
              </a:xfrm>
              <a:prstGeom prst="line">
                <a:avLst/>
              </a:prstGeom>
              <a:ln w="28575">
                <a:gradFill flip="none" rotWithShape="1">
                  <a:gsLst>
                    <a:gs pos="0">
                      <a:srgbClr val="00B0F0"/>
                    </a:gs>
                    <a:gs pos="49000">
                      <a:srgbClr val="0085D0"/>
                    </a:gs>
                    <a:gs pos="100000">
                      <a:srgbClr val="0070C0"/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7012" y="3364449"/>
              <a:ext cx="2430466" cy="18341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文本框 8"/>
            <p:cNvSpPr txBox="1"/>
            <p:nvPr/>
          </p:nvSpPr>
          <p:spPr>
            <a:xfrm>
              <a:off x="1138087" y="2401872"/>
              <a:ext cx="12366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dirty="0">
                  <a:solidFill>
                    <a:srgbClr val="009EE3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校公选课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421183" y="2401872"/>
            <a:ext cx="3228000" cy="2813038"/>
            <a:chOff x="4456716" y="2472141"/>
            <a:chExt cx="3228000" cy="2813038"/>
          </a:xfrm>
        </p:grpSpPr>
        <p:sp>
          <p:nvSpPr>
            <p:cNvPr id="11" name="文本框 10"/>
            <p:cNvSpPr txBox="1"/>
            <p:nvPr/>
          </p:nvSpPr>
          <p:spPr>
            <a:xfrm>
              <a:off x="4646614" y="2785452"/>
              <a:ext cx="30381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《</a:t>
              </a:r>
              <a:r>
                <a:rPr lang="zh-CN" altLang="en-US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创客创未来</a:t>
              </a:r>
              <a:r>
                <a:rPr lang="en-US" altLang="zh-CN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》</a:t>
              </a:r>
              <a:endParaRPr lang="zh-CN" altLang="en-US" dirty="0">
                <a:gradFill flip="none" rotWithShape="1">
                  <a:gsLst>
                    <a:gs pos="44000">
                      <a:srgbClr val="008AD4"/>
                    </a:gs>
                    <a:gs pos="0">
                      <a:srgbClr val="00B0F0"/>
                    </a:gs>
                    <a:gs pos="100000">
                      <a:srgbClr val="0070C0"/>
                    </a:gs>
                  </a:gsLst>
                  <a:lin ang="5400000" scaled="1"/>
                  <a:tileRect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749609" y="3227169"/>
              <a:ext cx="2660650" cy="0"/>
              <a:chOff x="982663" y="3142429"/>
              <a:chExt cx="2660650" cy="0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982663" y="3142429"/>
                <a:ext cx="2660650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rgbClr val="0062AC"/>
                    </a:gs>
                    <a:gs pos="100000">
                      <a:srgbClr val="0062AC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982663" y="3142429"/>
                <a:ext cx="508000" cy="0"/>
              </a:xfrm>
              <a:prstGeom prst="line">
                <a:avLst/>
              </a:prstGeom>
              <a:ln w="28575">
                <a:gradFill flip="none" rotWithShape="1">
                  <a:gsLst>
                    <a:gs pos="0">
                      <a:srgbClr val="00B0F0"/>
                    </a:gs>
                    <a:gs pos="49000">
                      <a:srgbClr val="0085D0"/>
                    </a:gs>
                    <a:gs pos="100000">
                      <a:srgbClr val="0070C0"/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0151" y="3371851"/>
              <a:ext cx="2550108" cy="19133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文本框 18"/>
            <p:cNvSpPr txBox="1"/>
            <p:nvPr/>
          </p:nvSpPr>
          <p:spPr>
            <a:xfrm>
              <a:off x="4456716" y="2472141"/>
              <a:ext cx="1780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dirty="0">
                  <a:solidFill>
                    <a:srgbClr val="009EE3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通识教育核心课程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649183" y="2401872"/>
            <a:ext cx="3057869" cy="2768227"/>
            <a:chOff x="8258797" y="2476043"/>
            <a:chExt cx="3057869" cy="2768227"/>
          </a:xfrm>
        </p:grpSpPr>
        <p:sp>
          <p:nvSpPr>
            <p:cNvPr id="22" name="文本框 21"/>
            <p:cNvSpPr txBox="1"/>
            <p:nvPr/>
          </p:nvSpPr>
          <p:spPr>
            <a:xfrm>
              <a:off x="8429798" y="2785452"/>
              <a:ext cx="28868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《</a:t>
              </a:r>
              <a:r>
                <a:rPr lang="zh-CN" altLang="en-US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玩转智能硬件</a:t>
              </a:r>
              <a:r>
                <a:rPr lang="en-US" altLang="zh-CN" dirty="0">
                  <a:gradFill flip="none" rotWithShape="1">
                    <a:gsLst>
                      <a:gs pos="44000">
                        <a:srgbClr val="008AD4"/>
                      </a:gs>
                      <a:gs pos="0">
                        <a:srgbClr val="00B0F0"/>
                      </a:gs>
                      <a:gs pos="100000">
                        <a:srgbClr val="0070C0"/>
                      </a:gs>
                    </a:gsLst>
                    <a:lin ang="5400000" scaled="1"/>
                    <a:tileRect/>
                  </a:gra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》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8535984" y="3227169"/>
              <a:ext cx="2660650" cy="0"/>
              <a:chOff x="982663" y="3142429"/>
              <a:chExt cx="2660650" cy="0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982663" y="3142429"/>
                <a:ext cx="2660650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rgbClr val="0062AC"/>
                    </a:gs>
                    <a:gs pos="100000">
                      <a:srgbClr val="0062AC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982663" y="3142429"/>
                <a:ext cx="508000" cy="0"/>
              </a:xfrm>
              <a:prstGeom prst="line">
                <a:avLst/>
              </a:prstGeom>
              <a:ln w="28575">
                <a:gradFill flip="none" rotWithShape="1">
                  <a:gsLst>
                    <a:gs pos="0">
                      <a:srgbClr val="00B0F0"/>
                    </a:gs>
                    <a:gs pos="49000">
                      <a:srgbClr val="0085D0"/>
                    </a:gs>
                    <a:gs pos="100000">
                      <a:srgbClr val="0070C0"/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306" y="3428875"/>
              <a:ext cx="2421853" cy="18153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文本框 26"/>
            <p:cNvSpPr txBox="1"/>
            <p:nvPr/>
          </p:nvSpPr>
          <p:spPr>
            <a:xfrm>
              <a:off x="8258797" y="2476043"/>
              <a:ext cx="18786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dirty="0">
                  <a:solidFill>
                    <a:srgbClr val="009EE3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计算机学院专业课程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开源硬件在川大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319464" y="1690688"/>
            <a:ext cx="9553072" cy="4165016"/>
            <a:chOff x="874713" y="1157754"/>
            <a:chExt cx="10482712" cy="495264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26"/>
            <a:stretch>
              <a:fillRect/>
            </a:stretch>
          </p:blipFill>
          <p:spPr>
            <a:xfrm>
              <a:off x="874976" y="2560530"/>
              <a:ext cx="1795865" cy="34815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" r="5421" b="8039"/>
            <a:stretch>
              <a:fillRect/>
            </a:stretch>
          </p:blipFill>
          <p:spPr>
            <a:xfrm>
              <a:off x="3130907" y="1195016"/>
              <a:ext cx="1735792" cy="33884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27529" y="2592018"/>
              <a:ext cx="1735792" cy="34753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5" t="-2399" r="34776" b="5123"/>
            <a:stretch>
              <a:fillRect/>
            </a:stretch>
          </p:blipFill>
          <p:spPr>
            <a:xfrm>
              <a:off x="7463318" y="1157754"/>
              <a:ext cx="1731456" cy="34629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6" name="直接箭头连接符 25"/>
            <p:cNvCxnSpPr/>
            <p:nvPr/>
          </p:nvCxnSpPr>
          <p:spPr>
            <a:xfrm>
              <a:off x="7806860" y="5106911"/>
              <a:ext cx="23124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>
              <a:off x="10037934" y="5995331"/>
              <a:ext cx="23124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874713" y="4873286"/>
              <a:ext cx="46309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焊接</a:t>
              </a:r>
              <a:endParaRPr lang="en-US" altLang="zh-C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098521" y="1234732"/>
              <a:ext cx="463092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ea typeface="思源黑体 CN Bold" panose="020B0800000000000000" pitchFamily="34" charset="-122"/>
                </a:rPr>
                <a:t>PCB</a:t>
              </a:r>
              <a:r>
                <a:rPr lang="zh-CN" altLang="en-US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ea typeface="思源黑体 CN Bold" panose="020B0800000000000000" pitchFamily="34" charset="-122"/>
                </a:rPr>
                <a:t>绘制</a:t>
              </a:r>
              <a:endParaRPr lang="en-US" altLang="zh-C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思源黑体 CN Bold" panose="020B0800000000000000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290194" y="3672957"/>
              <a:ext cx="463092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ea typeface="思源黑体 CN Bold" panose="020B0800000000000000" pitchFamily="34" charset="-122"/>
                </a:rPr>
                <a:t>物联网开发</a:t>
              </a:r>
              <a:endParaRPr lang="en-US" altLang="zh-C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思源黑体 CN Bold" panose="020B0800000000000000" pitchFamily="34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30487" r="37819"/>
            <a:stretch>
              <a:fillRect/>
            </a:stretch>
          </p:blipFill>
          <p:spPr>
            <a:xfrm>
              <a:off x="9709318" y="2592018"/>
              <a:ext cx="1648107" cy="34753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3" name="文本框 32"/>
            <p:cNvSpPr txBox="1"/>
            <p:nvPr/>
          </p:nvSpPr>
          <p:spPr>
            <a:xfrm>
              <a:off x="9690464" y="4171408"/>
              <a:ext cx="46309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ea typeface="思源黑体 CN Bold" panose="020B0800000000000000" pitchFamily="34" charset="-122"/>
                </a:rPr>
                <a:t>技术专题</a:t>
              </a:r>
              <a:endParaRPr lang="en-US" altLang="zh-C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思源黑体 CN Bold" panose="020B0800000000000000" pitchFamily="34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7885" y="4720174"/>
              <a:ext cx="1762513" cy="13218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09317" y="1236478"/>
              <a:ext cx="1648107" cy="12368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90194" y="1159278"/>
              <a:ext cx="1677882" cy="1258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2"/>
            <a:srcRect l="2359" r="38600"/>
            <a:stretch>
              <a:fillRect/>
            </a:stretch>
          </p:blipFill>
          <p:spPr>
            <a:xfrm>
              <a:off x="3105157" y="4720174"/>
              <a:ext cx="1735793" cy="13218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3"/>
            <a:srcRect l="14096" r="22173"/>
            <a:stretch>
              <a:fillRect/>
            </a:stretch>
          </p:blipFill>
          <p:spPr>
            <a:xfrm>
              <a:off x="897563" y="1195016"/>
              <a:ext cx="1784412" cy="1258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文本框 30"/>
            <p:cNvSpPr txBox="1"/>
            <p:nvPr/>
          </p:nvSpPr>
          <p:spPr>
            <a:xfrm>
              <a:off x="7476564" y="2665893"/>
              <a:ext cx="46309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ea typeface="思源黑体 CN Bold" panose="020B0800000000000000" pitchFamily="34" charset="-122"/>
                </a:rPr>
                <a:t>3D</a:t>
              </a:r>
            </a:p>
            <a:p>
              <a:pPr>
                <a:defRPr/>
              </a:pPr>
              <a:r>
                <a:rPr lang="zh-CN" altLang="en-US" sz="3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ea typeface="思源黑体 CN Bold" panose="020B0800000000000000" pitchFamily="34" charset="-122"/>
                </a:rPr>
                <a:t>打印</a:t>
              </a:r>
              <a:endParaRPr lang="en-US" altLang="zh-C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思源黑体 CN Bold" panose="020B08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开源硬件在川大   </a:t>
            </a:r>
            <a:r>
              <a:rPr lang="zh-CN" altLang="en-US" sz="24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学生技术成长</a:t>
            </a:r>
            <a:r>
              <a:rPr lang="en-US" altLang="zh-CN" sz="24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24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课堂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35191" y="5662009"/>
            <a:ext cx="10515600" cy="1016770"/>
          </a:xfrm>
          <a:prstGeom prst="rect">
            <a:avLst/>
          </a:prstGeom>
          <a:gradFill flip="none" rotWithShape="1">
            <a:gsLst>
              <a:gs pos="44000">
                <a:srgbClr val="008AD4"/>
              </a:gs>
              <a:gs pos="0">
                <a:srgbClr val="00B0F0"/>
              </a:gs>
              <a:gs pos="100000">
                <a:srgbClr val="0070C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zh-CN" altLang="en-US" dirty="0"/>
              <a:t>       双创实践类校公选课，从最简单的点亮小灯到较为先进的自动驾驶技术，从无人售货超市开设到科技结合商业的运营模式讨论，把学生们的兴趣激发起来，对计算机大类专业学生，增加硬件基础知识，扩大学生项目所需设备及器材的知识面，跨专业成立项目小组，为双创项目及学科竞赛做好准备。</a:t>
            </a:r>
          </a:p>
        </p:txBody>
      </p:sp>
      <p:pic>
        <p:nvPicPr>
          <p:cNvPr id="8" name="图片占位符 2" descr="一群人在餐厅里坐着人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b="15795"/>
          <a:stretch>
            <a:fillRect/>
          </a:stretch>
        </p:blipFill>
        <p:spPr>
          <a:xfrm>
            <a:off x="835192" y="1614062"/>
            <a:ext cx="10515599" cy="40479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开源硬件在川大</a:t>
            </a:r>
            <a:r>
              <a:rPr lang="en-US" altLang="zh-CN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	</a:t>
            </a:r>
            <a:r>
              <a:rPr lang="zh-CN" altLang="en-US" sz="24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学生技术成长</a:t>
            </a:r>
            <a:r>
              <a:rPr lang="en-US" altLang="zh-CN" sz="24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r>
              <a:rPr lang="zh-CN" altLang="en-US" sz="24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实践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38200" y="5704859"/>
            <a:ext cx="10515600" cy="944207"/>
          </a:xfrm>
          <a:prstGeom prst="rect">
            <a:avLst/>
          </a:prstGeom>
          <a:gradFill flip="none" rotWithShape="1">
            <a:gsLst>
              <a:gs pos="44000">
                <a:srgbClr val="008AD4"/>
              </a:gs>
              <a:gs pos="0">
                <a:srgbClr val="00B0F0"/>
              </a:gs>
              <a:gs pos="100000">
                <a:srgbClr val="0070C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zh-CN" altLang="en-US" dirty="0"/>
              <a:t>       利用社团组织方式，汇聚不同领域学生，借助产业资源，将人工智能、物联网技术用到本科生双创实践，无人车</a:t>
            </a:r>
            <a:r>
              <a:rPr lang="en-US" altLang="zh-CN" dirty="0"/>
              <a:t>/</a:t>
            </a:r>
            <a:r>
              <a:rPr lang="zh-CN" altLang="en-US" dirty="0"/>
              <a:t>无人船</a:t>
            </a:r>
            <a:r>
              <a:rPr lang="en-US" altLang="zh-CN" dirty="0"/>
              <a:t>/</a:t>
            </a:r>
            <a:r>
              <a:rPr lang="zh-CN" altLang="en-US" dirty="0"/>
              <a:t>无人机，自习室行为分析，家庭康复可穿戴设备、校区</a:t>
            </a:r>
            <a:r>
              <a:rPr lang="en-US" altLang="zh-CN" dirty="0" err="1"/>
              <a:t>i</a:t>
            </a:r>
            <a:r>
              <a:rPr lang="zh-CN" altLang="en-US" dirty="0"/>
              <a:t>创街综合监控系统、物联网校园一卡通招领箱、智能宿舍设备，多项学生项目进一步推进学生科技创新的热情。</a:t>
            </a:r>
          </a:p>
        </p:txBody>
      </p:sp>
      <p:pic>
        <p:nvPicPr>
          <p:cNvPr id="8" name="图片占位符 4" descr="小孩们在玩耍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9" b="21139"/>
          <a:stretch>
            <a:fillRect/>
          </a:stretch>
        </p:blipFill>
        <p:spPr>
          <a:xfrm>
            <a:off x="838200" y="1656912"/>
            <a:ext cx="10515600" cy="404794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开源硬件在川大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2284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我们的活动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2436528" cy="182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20" y="1825625"/>
            <a:ext cx="2424780" cy="181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01" y="1825625"/>
            <a:ext cx="2184096" cy="163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693" y="1825626"/>
            <a:ext cx="2457107" cy="1638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9373"/>
          <a:stretch>
            <a:fillRect/>
          </a:stretch>
        </p:blipFill>
        <p:spPr>
          <a:xfrm>
            <a:off x="838200" y="3837739"/>
            <a:ext cx="2926080" cy="169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34" y="3828362"/>
            <a:ext cx="1694053" cy="169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05" y="3837739"/>
            <a:ext cx="2183243" cy="163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21" y="3828362"/>
            <a:ext cx="2152479" cy="1614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2778342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自我介绍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张卫华，博士，副教授，四川大学计算机学院物联网工程系主任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dirty="0"/>
              <a:t>四川大学开源硬件协会（</a:t>
            </a:r>
            <a:r>
              <a:rPr lang="en-US" altLang="zh-CN" dirty="0"/>
              <a:t>SCU Maker</a:t>
            </a:r>
            <a:r>
              <a:rPr lang="zh-CN" altLang="en-US" dirty="0"/>
              <a:t>）发起人，指导老师</a:t>
            </a:r>
            <a:endParaRPr lang="en-US" altLang="zh-CN" dirty="0"/>
          </a:p>
          <a:p>
            <a:r>
              <a:rPr lang="zh-CN" altLang="en-US" dirty="0"/>
              <a:t>四川大学智能基座社团，指导老师</a:t>
            </a:r>
            <a:endParaRPr lang="en-US" altLang="zh-CN" dirty="0"/>
          </a:p>
          <a:p>
            <a:r>
              <a:rPr lang="en-US" altLang="zh-CN" dirty="0"/>
              <a:t>《</a:t>
            </a:r>
            <a:r>
              <a:rPr lang="zh-CN" altLang="en-US" dirty="0"/>
              <a:t>开源硬件助力的创新实践</a:t>
            </a:r>
            <a:r>
              <a:rPr lang="en-US" altLang="zh-CN" dirty="0"/>
              <a:t>》</a:t>
            </a:r>
            <a:r>
              <a:rPr lang="zh-CN" altLang="en-US" dirty="0"/>
              <a:t>四川省一流社会实践课程负责人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i="1" dirty="0"/>
              <a:t>我们的活动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r="10305"/>
          <a:stretch>
            <a:fillRect/>
          </a:stretch>
        </p:blipFill>
        <p:spPr>
          <a:xfrm>
            <a:off x="3438309" y="1849267"/>
            <a:ext cx="2903096" cy="189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962" y="1850439"/>
            <a:ext cx="2567529" cy="192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17" y="1801545"/>
            <a:ext cx="2600109" cy="1950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7" y="3810573"/>
            <a:ext cx="2567529" cy="192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22" y="1867243"/>
            <a:ext cx="2549117" cy="190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68" y="3810573"/>
            <a:ext cx="2632932" cy="197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962" y="3810573"/>
            <a:ext cx="2632931" cy="197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22" y="3810573"/>
            <a:ext cx="2632932" cy="197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/>
              <a:t>我们的成绩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794" y="1637857"/>
            <a:ext cx="4024312" cy="43513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01" y="1789765"/>
            <a:ext cx="2339840" cy="131616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96" y="3643492"/>
            <a:ext cx="3554376" cy="199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50" y="1469886"/>
            <a:ext cx="2607892" cy="195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/>
              <a:t>我们的成绩</a:t>
            </a:r>
            <a:endParaRPr lang="zh-CN" altLang="en-US" sz="4300" dirty="0"/>
          </a:p>
        </p:txBody>
      </p:sp>
      <p:pic>
        <p:nvPicPr>
          <p:cNvPr id="5" name="内容占位符 4" descr="屏幕上有字&#10;&#10;描述已自动生成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4" y="1691005"/>
            <a:ext cx="7735712" cy="4351338"/>
          </a:xfrm>
        </p:spPr>
      </p:pic>
      <p:pic>
        <p:nvPicPr>
          <p:cNvPr id="3" name="图片 2" descr="0158fbe884429319629868fc67211b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230" y="1691005"/>
            <a:ext cx="2142490" cy="1513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230" y="3204845"/>
            <a:ext cx="2128520" cy="28378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/>
              <a:t>我们的成绩</a:t>
            </a:r>
            <a:endParaRPr lang="zh-CN" altLang="en-US" sz="43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836266" y="1362352"/>
            <a:ext cx="4519469" cy="4519469"/>
          </a:xfrm>
          <a:prstGeom prst="ellipse">
            <a:avLst/>
          </a:prstGeom>
          <a:gradFill>
            <a:gsLst>
              <a:gs pos="0">
                <a:srgbClr val="0070C0">
                  <a:alpha val="10000"/>
                </a:srgbClr>
              </a:gs>
              <a:gs pos="78000">
                <a:srgbClr val="0070C0">
                  <a:alpha val="0"/>
                </a:srgbClr>
              </a:gs>
              <a:gs pos="23000">
                <a:srgbClr val="0070C0">
                  <a:alpha val="0"/>
                </a:srgbClr>
              </a:gs>
              <a:gs pos="100000">
                <a:srgbClr val="0070C0">
                  <a:alpha val="10000"/>
                </a:srgbClr>
              </a:gs>
            </a:gsLst>
            <a:lin ang="0" scaled="1"/>
          </a:gradFill>
          <a:ln w="9525">
            <a:gradFill flip="none" rotWithShape="1">
              <a:gsLst>
                <a:gs pos="0">
                  <a:srgbClr val="0070C0">
                    <a:alpha val="60000"/>
                  </a:srgbClr>
                </a:gs>
                <a:gs pos="70000">
                  <a:srgbClr val="0070C0">
                    <a:alpha val="0"/>
                  </a:srgbClr>
                </a:gs>
                <a:gs pos="30000">
                  <a:srgbClr val="0070C0">
                    <a:alpha val="0"/>
                  </a:srgbClr>
                </a:gs>
                <a:gs pos="100000">
                  <a:srgbClr val="0070C0">
                    <a:alpha val="6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" name="图形 50"/>
          <p:cNvGrpSpPr/>
          <p:nvPr/>
        </p:nvGrpSpPr>
        <p:grpSpPr>
          <a:xfrm>
            <a:off x="764405" y="4087990"/>
            <a:ext cx="375696" cy="375694"/>
            <a:chOff x="2910840" y="-4585677"/>
            <a:chExt cx="1905000" cy="1905000"/>
          </a:xfrm>
          <a:solidFill>
            <a:schemeClr val="bg1"/>
          </a:solidFill>
        </p:grpSpPr>
        <p:sp>
          <p:nvSpPr>
            <p:cNvPr id="7" name="任意多边形: 形状 6"/>
            <p:cNvSpPr/>
            <p:nvPr/>
          </p:nvSpPr>
          <p:spPr>
            <a:xfrm>
              <a:off x="3136794" y="-4361465"/>
              <a:ext cx="1446836" cy="1446834"/>
            </a:xfrm>
            <a:custGeom>
              <a:avLst/>
              <a:gdLst>
                <a:gd name="connsiteX0" fmla="*/ 723418 w 1446836"/>
                <a:gd name="connsiteY0" fmla="*/ 1361472 h 1446834"/>
                <a:gd name="connsiteX1" fmla="*/ 85364 w 1446836"/>
                <a:gd name="connsiteY1" fmla="*/ 723418 h 1446834"/>
                <a:gd name="connsiteX2" fmla="*/ 723418 w 1446836"/>
                <a:gd name="connsiteY2" fmla="*/ 85362 h 1446834"/>
                <a:gd name="connsiteX3" fmla="*/ 1361472 w 1446836"/>
                <a:gd name="connsiteY3" fmla="*/ 723418 h 1446834"/>
                <a:gd name="connsiteX4" fmla="*/ 1361424 w 1446836"/>
                <a:gd name="connsiteY4" fmla="*/ 725081 h 1446834"/>
                <a:gd name="connsiteX5" fmla="*/ 1446788 w 1446836"/>
                <a:gd name="connsiteY5" fmla="*/ 725081 h 1446834"/>
                <a:gd name="connsiteX6" fmla="*/ 1446836 w 1446836"/>
                <a:gd name="connsiteY6" fmla="*/ 723418 h 1446834"/>
                <a:gd name="connsiteX7" fmla="*/ 723418 w 1446836"/>
                <a:gd name="connsiteY7" fmla="*/ 0 h 1446834"/>
                <a:gd name="connsiteX8" fmla="*/ 0 w 1446836"/>
                <a:gd name="connsiteY8" fmla="*/ 723418 h 1446834"/>
                <a:gd name="connsiteX9" fmla="*/ 723418 w 1446836"/>
                <a:gd name="connsiteY9" fmla="*/ 1446835 h 1446834"/>
                <a:gd name="connsiteX10" fmla="*/ 723418 w 1446836"/>
                <a:gd name="connsiteY10" fmla="*/ 1361472 h 1446834"/>
                <a:gd name="connsiteX11" fmla="*/ 1351923 w 1446836"/>
                <a:gd name="connsiteY11" fmla="*/ 836994 h 1446834"/>
                <a:gd name="connsiteX12" fmla="*/ 1402780 w 1446836"/>
                <a:gd name="connsiteY12" fmla="*/ 804874 h 1446834"/>
                <a:gd name="connsiteX13" fmla="*/ 1435285 w 1446836"/>
                <a:gd name="connsiteY13" fmla="*/ 855803 h 1446834"/>
                <a:gd name="connsiteX14" fmla="*/ 1384429 w 1446836"/>
                <a:gd name="connsiteY14" fmla="*/ 887924 h 1446834"/>
                <a:gd name="connsiteX15" fmla="*/ 1351914 w 1446836"/>
                <a:gd name="connsiteY15" fmla="*/ 837149 h 1446834"/>
                <a:gd name="connsiteX16" fmla="*/ 1351947 w 1446836"/>
                <a:gd name="connsiteY16" fmla="*/ 836994 h 1446834"/>
                <a:gd name="connsiteX17" fmla="*/ 1351923 w 1446836"/>
                <a:gd name="connsiteY17" fmla="*/ 836994 h 1446834"/>
                <a:gd name="connsiteX18" fmla="*/ 1286913 w 1446836"/>
                <a:gd name="connsiteY18" fmla="*/ 1028194 h 1446834"/>
                <a:gd name="connsiteX19" fmla="*/ 1337770 w 1446836"/>
                <a:gd name="connsiteY19" fmla="*/ 996073 h 1446834"/>
                <a:gd name="connsiteX20" fmla="*/ 1370275 w 1446836"/>
                <a:gd name="connsiteY20" fmla="*/ 1047002 h 1446834"/>
                <a:gd name="connsiteX21" fmla="*/ 1319419 w 1446836"/>
                <a:gd name="connsiteY21" fmla="*/ 1079123 h 1446834"/>
                <a:gd name="connsiteX22" fmla="*/ 1286902 w 1446836"/>
                <a:gd name="connsiteY22" fmla="*/ 1028348 h 1446834"/>
                <a:gd name="connsiteX23" fmla="*/ 1286937 w 1446836"/>
                <a:gd name="connsiteY23" fmla="*/ 1028194 h 1446834"/>
                <a:gd name="connsiteX24" fmla="*/ 1286913 w 1446836"/>
                <a:gd name="connsiteY24" fmla="*/ 1028194 h 1446834"/>
                <a:gd name="connsiteX25" fmla="*/ 1171359 w 1446836"/>
                <a:gd name="connsiteY25" fmla="*/ 1190143 h 1446834"/>
                <a:gd name="connsiteX26" fmla="*/ 1222216 w 1446836"/>
                <a:gd name="connsiteY26" fmla="*/ 1158022 h 1446834"/>
                <a:gd name="connsiteX27" fmla="*/ 1254722 w 1446836"/>
                <a:gd name="connsiteY27" fmla="*/ 1208951 h 1446834"/>
                <a:gd name="connsiteX28" fmla="*/ 1203865 w 1446836"/>
                <a:gd name="connsiteY28" fmla="*/ 1241072 h 1446834"/>
                <a:gd name="connsiteX29" fmla="*/ 1171348 w 1446836"/>
                <a:gd name="connsiteY29" fmla="*/ 1190298 h 1446834"/>
                <a:gd name="connsiteX30" fmla="*/ 1171383 w 1446836"/>
                <a:gd name="connsiteY30" fmla="*/ 1190143 h 1446834"/>
                <a:gd name="connsiteX31" fmla="*/ 1171359 w 1446836"/>
                <a:gd name="connsiteY31" fmla="*/ 1190143 h 1446834"/>
                <a:gd name="connsiteX32" fmla="*/ 1016234 w 1446836"/>
                <a:gd name="connsiteY32" fmla="*/ 1308953 h 1446834"/>
                <a:gd name="connsiteX33" fmla="*/ 1067090 w 1446836"/>
                <a:gd name="connsiteY33" fmla="*/ 1276832 h 1446834"/>
                <a:gd name="connsiteX34" fmla="*/ 1099596 w 1446836"/>
                <a:gd name="connsiteY34" fmla="*/ 1327761 h 1446834"/>
                <a:gd name="connsiteX35" fmla="*/ 1048740 w 1446836"/>
                <a:gd name="connsiteY35" fmla="*/ 1359880 h 1446834"/>
                <a:gd name="connsiteX36" fmla="*/ 1016224 w 1446836"/>
                <a:gd name="connsiteY36" fmla="*/ 1309107 h 1446834"/>
                <a:gd name="connsiteX37" fmla="*/ 1016258 w 1446836"/>
                <a:gd name="connsiteY37" fmla="*/ 1308953 h 1446834"/>
                <a:gd name="connsiteX38" fmla="*/ 1016234 w 1446836"/>
                <a:gd name="connsiteY38" fmla="*/ 1308953 h 1446834"/>
                <a:gd name="connsiteX39" fmla="*/ 823347 w 1446836"/>
                <a:gd name="connsiteY39" fmla="*/ 1387804 h 1446834"/>
                <a:gd name="connsiteX40" fmla="*/ 874203 w 1446836"/>
                <a:gd name="connsiteY40" fmla="*/ 1355685 h 1446834"/>
                <a:gd name="connsiteX41" fmla="*/ 906709 w 1446836"/>
                <a:gd name="connsiteY41" fmla="*/ 1406614 h 1446834"/>
                <a:gd name="connsiteX42" fmla="*/ 855853 w 1446836"/>
                <a:gd name="connsiteY42" fmla="*/ 1438733 h 1446834"/>
                <a:gd name="connsiteX43" fmla="*/ 823336 w 1446836"/>
                <a:gd name="connsiteY43" fmla="*/ 1387960 h 1446834"/>
                <a:gd name="connsiteX44" fmla="*/ 823371 w 1446836"/>
                <a:gd name="connsiteY44" fmla="*/ 1387804 h 1446834"/>
                <a:gd name="connsiteX45" fmla="*/ 823347 w 1446836"/>
                <a:gd name="connsiteY45" fmla="*/ 1387804 h 144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46836" h="1446834">
                  <a:moveTo>
                    <a:pt x="723418" y="1361472"/>
                  </a:moveTo>
                  <a:cubicBezTo>
                    <a:pt x="371042" y="1361472"/>
                    <a:pt x="85364" y="1075819"/>
                    <a:pt x="85364" y="723418"/>
                  </a:cubicBezTo>
                  <a:cubicBezTo>
                    <a:pt x="85364" y="371017"/>
                    <a:pt x="371042" y="85362"/>
                    <a:pt x="723418" y="85362"/>
                  </a:cubicBezTo>
                  <a:cubicBezTo>
                    <a:pt x="1075795" y="85362"/>
                    <a:pt x="1361472" y="371042"/>
                    <a:pt x="1361472" y="723418"/>
                  </a:cubicBezTo>
                  <a:lnTo>
                    <a:pt x="1361424" y="725081"/>
                  </a:lnTo>
                  <a:lnTo>
                    <a:pt x="1446788" y="725081"/>
                  </a:lnTo>
                  <a:lnTo>
                    <a:pt x="1446836" y="723418"/>
                  </a:lnTo>
                  <a:cubicBezTo>
                    <a:pt x="1446836" y="323874"/>
                    <a:pt x="1122938" y="0"/>
                    <a:pt x="723418" y="0"/>
                  </a:cubicBezTo>
                  <a:cubicBezTo>
                    <a:pt x="323898" y="0"/>
                    <a:pt x="0" y="323874"/>
                    <a:pt x="0" y="723418"/>
                  </a:cubicBezTo>
                  <a:cubicBezTo>
                    <a:pt x="0" y="1122960"/>
                    <a:pt x="323898" y="1446835"/>
                    <a:pt x="723418" y="1446835"/>
                  </a:cubicBezTo>
                  <a:lnTo>
                    <a:pt x="723418" y="1361472"/>
                  </a:lnTo>
                  <a:close/>
                  <a:moveTo>
                    <a:pt x="1351923" y="836994"/>
                  </a:moveTo>
                  <a:cubicBezTo>
                    <a:pt x="1357084" y="813677"/>
                    <a:pt x="1380089" y="799088"/>
                    <a:pt x="1402780" y="804874"/>
                  </a:cubicBezTo>
                  <a:cubicBezTo>
                    <a:pt x="1425720" y="810105"/>
                    <a:pt x="1440200" y="832794"/>
                    <a:pt x="1435285" y="855803"/>
                  </a:cubicBezTo>
                  <a:cubicBezTo>
                    <a:pt x="1430086" y="878698"/>
                    <a:pt x="1407337" y="893066"/>
                    <a:pt x="1384429" y="887924"/>
                  </a:cubicBezTo>
                  <a:cubicBezTo>
                    <a:pt x="1361430" y="882882"/>
                    <a:pt x="1346872" y="860149"/>
                    <a:pt x="1351914" y="837149"/>
                  </a:cubicBezTo>
                  <a:cubicBezTo>
                    <a:pt x="1351925" y="837097"/>
                    <a:pt x="1351936" y="837047"/>
                    <a:pt x="1351947" y="836994"/>
                  </a:cubicBezTo>
                  <a:lnTo>
                    <a:pt x="1351923" y="836994"/>
                  </a:lnTo>
                  <a:close/>
                  <a:moveTo>
                    <a:pt x="1286913" y="1028194"/>
                  </a:moveTo>
                  <a:cubicBezTo>
                    <a:pt x="1292074" y="1004875"/>
                    <a:pt x="1315079" y="990286"/>
                    <a:pt x="1337770" y="996073"/>
                  </a:cubicBezTo>
                  <a:cubicBezTo>
                    <a:pt x="1360708" y="1001304"/>
                    <a:pt x="1375189" y="1023993"/>
                    <a:pt x="1370275" y="1047002"/>
                  </a:cubicBezTo>
                  <a:cubicBezTo>
                    <a:pt x="1365076" y="1069897"/>
                    <a:pt x="1342326" y="1084265"/>
                    <a:pt x="1319419" y="1079123"/>
                  </a:cubicBezTo>
                  <a:cubicBezTo>
                    <a:pt x="1296420" y="1074080"/>
                    <a:pt x="1281860" y="1051348"/>
                    <a:pt x="1286902" y="1028348"/>
                  </a:cubicBezTo>
                  <a:cubicBezTo>
                    <a:pt x="1286915" y="1028296"/>
                    <a:pt x="1286926" y="1028246"/>
                    <a:pt x="1286937" y="1028194"/>
                  </a:cubicBezTo>
                  <a:lnTo>
                    <a:pt x="1286913" y="1028194"/>
                  </a:lnTo>
                  <a:close/>
                  <a:moveTo>
                    <a:pt x="1171359" y="1190143"/>
                  </a:moveTo>
                  <a:cubicBezTo>
                    <a:pt x="1176520" y="1166824"/>
                    <a:pt x="1199523" y="1152235"/>
                    <a:pt x="1222216" y="1158022"/>
                  </a:cubicBezTo>
                  <a:cubicBezTo>
                    <a:pt x="1245154" y="1163254"/>
                    <a:pt x="1259635" y="1185943"/>
                    <a:pt x="1254722" y="1208951"/>
                  </a:cubicBezTo>
                  <a:cubicBezTo>
                    <a:pt x="1249522" y="1231847"/>
                    <a:pt x="1226772" y="1246214"/>
                    <a:pt x="1203865" y="1241072"/>
                  </a:cubicBezTo>
                  <a:cubicBezTo>
                    <a:pt x="1180866" y="1236029"/>
                    <a:pt x="1166307" y="1213297"/>
                    <a:pt x="1171348" y="1190298"/>
                  </a:cubicBezTo>
                  <a:cubicBezTo>
                    <a:pt x="1171361" y="1190246"/>
                    <a:pt x="1171372" y="1190195"/>
                    <a:pt x="1171383" y="1190143"/>
                  </a:cubicBezTo>
                  <a:lnTo>
                    <a:pt x="1171359" y="1190143"/>
                  </a:lnTo>
                  <a:close/>
                  <a:moveTo>
                    <a:pt x="1016234" y="1308953"/>
                  </a:moveTo>
                  <a:cubicBezTo>
                    <a:pt x="1021394" y="1285633"/>
                    <a:pt x="1044400" y="1271044"/>
                    <a:pt x="1067090" y="1276832"/>
                  </a:cubicBezTo>
                  <a:cubicBezTo>
                    <a:pt x="1090028" y="1282063"/>
                    <a:pt x="1104511" y="1304752"/>
                    <a:pt x="1099596" y="1327761"/>
                  </a:cubicBezTo>
                  <a:cubicBezTo>
                    <a:pt x="1094397" y="1350656"/>
                    <a:pt x="1071648" y="1365024"/>
                    <a:pt x="1048740" y="1359880"/>
                  </a:cubicBezTo>
                  <a:cubicBezTo>
                    <a:pt x="1025740" y="1354838"/>
                    <a:pt x="1011183" y="1332107"/>
                    <a:pt x="1016224" y="1309107"/>
                  </a:cubicBezTo>
                  <a:cubicBezTo>
                    <a:pt x="1016236" y="1309055"/>
                    <a:pt x="1016247" y="1309003"/>
                    <a:pt x="1016258" y="1308953"/>
                  </a:cubicBezTo>
                  <a:lnTo>
                    <a:pt x="1016234" y="1308953"/>
                  </a:lnTo>
                  <a:close/>
                  <a:moveTo>
                    <a:pt x="823347" y="1387804"/>
                  </a:moveTo>
                  <a:cubicBezTo>
                    <a:pt x="828508" y="1364486"/>
                    <a:pt x="851513" y="1349897"/>
                    <a:pt x="874203" y="1355685"/>
                  </a:cubicBezTo>
                  <a:cubicBezTo>
                    <a:pt x="897142" y="1360916"/>
                    <a:pt x="911622" y="1383605"/>
                    <a:pt x="906709" y="1406614"/>
                  </a:cubicBezTo>
                  <a:cubicBezTo>
                    <a:pt x="901510" y="1429509"/>
                    <a:pt x="878759" y="1443877"/>
                    <a:pt x="855853" y="1438733"/>
                  </a:cubicBezTo>
                  <a:cubicBezTo>
                    <a:pt x="832853" y="1433691"/>
                    <a:pt x="818294" y="1410960"/>
                    <a:pt x="823336" y="1387960"/>
                  </a:cubicBezTo>
                  <a:cubicBezTo>
                    <a:pt x="823349" y="1387908"/>
                    <a:pt x="823360" y="1387856"/>
                    <a:pt x="823371" y="1387804"/>
                  </a:cubicBezTo>
                  <a:lnTo>
                    <a:pt x="823347" y="1387804"/>
                  </a:ln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3787677" y="-3997225"/>
              <a:ext cx="85364" cy="494963"/>
            </a:xfrm>
            <a:custGeom>
              <a:avLst/>
              <a:gdLst>
                <a:gd name="connsiteX0" fmla="*/ 42682 w 85364"/>
                <a:gd name="connsiteY0" fmla="*/ 494963 h 494963"/>
                <a:gd name="connsiteX1" fmla="*/ 0 w 85364"/>
                <a:gd name="connsiteY1" fmla="*/ 452281 h 494963"/>
                <a:gd name="connsiteX2" fmla="*/ 0 w 85364"/>
                <a:gd name="connsiteY2" fmla="*/ 42682 h 494963"/>
                <a:gd name="connsiteX3" fmla="*/ 42682 w 85364"/>
                <a:gd name="connsiteY3" fmla="*/ 0 h 494963"/>
                <a:gd name="connsiteX4" fmla="*/ 85364 w 85364"/>
                <a:gd name="connsiteY4" fmla="*/ 42682 h 494963"/>
                <a:gd name="connsiteX5" fmla="*/ 85364 w 85364"/>
                <a:gd name="connsiteY5" fmla="*/ 452281 h 494963"/>
                <a:gd name="connsiteX6" fmla="*/ 42682 w 85364"/>
                <a:gd name="connsiteY6" fmla="*/ 494963 h 49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364" h="494963">
                  <a:moveTo>
                    <a:pt x="42682" y="494963"/>
                  </a:moveTo>
                  <a:cubicBezTo>
                    <a:pt x="19195" y="494963"/>
                    <a:pt x="0" y="475768"/>
                    <a:pt x="0" y="452281"/>
                  </a:cubicBezTo>
                  <a:lnTo>
                    <a:pt x="0" y="42682"/>
                  </a:lnTo>
                  <a:cubicBezTo>
                    <a:pt x="0" y="19219"/>
                    <a:pt x="19219" y="0"/>
                    <a:pt x="42682" y="0"/>
                  </a:cubicBezTo>
                  <a:cubicBezTo>
                    <a:pt x="66145" y="0"/>
                    <a:pt x="85364" y="19195"/>
                    <a:pt x="85364" y="42682"/>
                  </a:cubicBezTo>
                  <a:lnTo>
                    <a:pt x="85364" y="452281"/>
                  </a:lnTo>
                  <a:cubicBezTo>
                    <a:pt x="85364" y="475744"/>
                    <a:pt x="66169" y="494963"/>
                    <a:pt x="42682" y="49496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3787677" y="-3587626"/>
              <a:ext cx="390526" cy="85364"/>
            </a:xfrm>
            <a:custGeom>
              <a:avLst/>
              <a:gdLst>
                <a:gd name="connsiteX0" fmla="*/ 347845 w 390526"/>
                <a:gd name="connsiteY0" fmla="*/ 0 h 85364"/>
                <a:gd name="connsiteX1" fmla="*/ 42682 w 390526"/>
                <a:gd name="connsiteY1" fmla="*/ 0 h 85364"/>
                <a:gd name="connsiteX2" fmla="*/ 0 w 390526"/>
                <a:gd name="connsiteY2" fmla="*/ 42682 h 85364"/>
                <a:gd name="connsiteX3" fmla="*/ 42682 w 390526"/>
                <a:gd name="connsiteY3" fmla="*/ 85364 h 85364"/>
                <a:gd name="connsiteX4" fmla="*/ 347845 w 390526"/>
                <a:gd name="connsiteY4" fmla="*/ 85364 h 85364"/>
                <a:gd name="connsiteX5" fmla="*/ 390527 w 390526"/>
                <a:gd name="connsiteY5" fmla="*/ 42682 h 85364"/>
                <a:gd name="connsiteX6" fmla="*/ 347845 w 390526"/>
                <a:gd name="connsiteY6" fmla="*/ 0 h 85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526" h="85364">
                  <a:moveTo>
                    <a:pt x="347845" y="0"/>
                  </a:moveTo>
                  <a:lnTo>
                    <a:pt x="42682" y="0"/>
                  </a:lnTo>
                  <a:cubicBezTo>
                    <a:pt x="19195" y="0"/>
                    <a:pt x="0" y="19195"/>
                    <a:pt x="0" y="42682"/>
                  </a:cubicBezTo>
                  <a:cubicBezTo>
                    <a:pt x="0" y="66145"/>
                    <a:pt x="19219" y="85364"/>
                    <a:pt x="42682" y="85364"/>
                  </a:cubicBezTo>
                  <a:lnTo>
                    <a:pt x="347845" y="85364"/>
                  </a:lnTo>
                  <a:cubicBezTo>
                    <a:pt x="371308" y="85364"/>
                    <a:pt x="390527" y="66169"/>
                    <a:pt x="390527" y="42682"/>
                  </a:cubicBezTo>
                  <a:cubicBezTo>
                    <a:pt x="390527" y="19195"/>
                    <a:pt x="371332" y="0"/>
                    <a:pt x="347845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grpSp>
        <p:nvGrpSpPr>
          <p:cNvPr id="10" name="图形 51"/>
          <p:cNvGrpSpPr/>
          <p:nvPr/>
        </p:nvGrpSpPr>
        <p:grpSpPr>
          <a:xfrm>
            <a:off x="11086813" y="4259288"/>
            <a:ext cx="308972" cy="308972"/>
            <a:chOff x="2910840" y="-4585677"/>
            <a:chExt cx="1905000" cy="1905000"/>
          </a:xfrm>
          <a:solidFill>
            <a:schemeClr val="bg1"/>
          </a:solidFill>
        </p:grpSpPr>
        <p:sp>
          <p:nvSpPr>
            <p:cNvPr id="11" name="任意多边形: 形状 10"/>
            <p:cNvSpPr/>
            <p:nvPr/>
          </p:nvSpPr>
          <p:spPr>
            <a:xfrm>
              <a:off x="2961960" y="-4224366"/>
              <a:ext cx="1172689" cy="1542620"/>
            </a:xfrm>
            <a:custGeom>
              <a:avLst/>
              <a:gdLst>
                <a:gd name="connsiteX0" fmla="*/ 1137724 w 1172689"/>
                <a:gd name="connsiteY0" fmla="*/ 1448230 h 1542620"/>
                <a:gd name="connsiteX1" fmla="*/ 60293 w 1172689"/>
                <a:gd name="connsiteY1" fmla="*/ 1099788 h 1542620"/>
                <a:gd name="connsiteX2" fmla="*/ 95260 w 1172689"/>
                <a:gd name="connsiteY2" fmla="*/ 1145707 h 1542620"/>
                <a:gd name="connsiteX3" fmla="*/ 95260 w 1172689"/>
                <a:gd name="connsiteY3" fmla="*/ 47340 h 1542620"/>
                <a:gd name="connsiteX4" fmla="*/ 34976 w 1172689"/>
                <a:gd name="connsiteY4" fmla="*/ 93261 h 1542620"/>
                <a:gd name="connsiteX5" fmla="*/ 1112407 w 1172689"/>
                <a:gd name="connsiteY5" fmla="*/ 353788 h 1542620"/>
                <a:gd name="connsiteX6" fmla="*/ 1077439 w 1172689"/>
                <a:gd name="connsiteY6" fmla="*/ 307869 h 1542620"/>
                <a:gd name="connsiteX7" fmla="*/ 1077439 w 1172689"/>
                <a:gd name="connsiteY7" fmla="*/ 1494150 h 1542620"/>
                <a:gd name="connsiteX8" fmla="*/ 1172689 w 1172689"/>
                <a:gd name="connsiteY8" fmla="*/ 1494150 h 1542620"/>
                <a:gd name="connsiteX9" fmla="*/ 1172689 w 1172689"/>
                <a:gd name="connsiteY9" fmla="*/ 307869 h 1542620"/>
                <a:gd name="connsiteX10" fmla="*/ 1137724 w 1172689"/>
                <a:gd name="connsiteY10" fmla="*/ 261948 h 1542620"/>
                <a:gd name="connsiteX11" fmla="*/ 60284 w 1172689"/>
                <a:gd name="connsiteY11" fmla="*/ 1412 h 1542620"/>
                <a:gd name="connsiteX12" fmla="*/ 0 w 1172689"/>
                <a:gd name="connsiteY12" fmla="*/ 47331 h 1542620"/>
                <a:gd name="connsiteX13" fmla="*/ 0 w 1172689"/>
                <a:gd name="connsiteY13" fmla="*/ 1145697 h 1542620"/>
                <a:gd name="connsiteX14" fmla="*/ 34966 w 1172689"/>
                <a:gd name="connsiteY14" fmla="*/ 1191616 h 1542620"/>
                <a:gd name="connsiteX15" fmla="*/ 1112395 w 1172689"/>
                <a:gd name="connsiteY15" fmla="*/ 1540062 h 1542620"/>
                <a:gd name="connsiteX16" fmla="*/ 1137724 w 1172689"/>
                <a:gd name="connsiteY16" fmla="*/ 1448230 h 154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689" h="1542620">
                  <a:moveTo>
                    <a:pt x="1137724" y="1448230"/>
                  </a:moveTo>
                  <a:lnTo>
                    <a:pt x="60293" y="1099788"/>
                  </a:lnTo>
                  <a:lnTo>
                    <a:pt x="95260" y="1145707"/>
                  </a:lnTo>
                  <a:lnTo>
                    <a:pt x="95260" y="47340"/>
                  </a:lnTo>
                  <a:lnTo>
                    <a:pt x="34976" y="93261"/>
                  </a:lnTo>
                  <a:lnTo>
                    <a:pt x="1112407" y="353788"/>
                  </a:lnTo>
                  <a:lnTo>
                    <a:pt x="1077439" y="307869"/>
                  </a:lnTo>
                  <a:lnTo>
                    <a:pt x="1077439" y="1494150"/>
                  </a:lnTo>
                  <a:cubicBezTo>
                    <a:pt x="1077439" y="1555559"/>
                    <a:pt x="1172689" y="1555559"/>
                    <a:pt x="1172689" y="1494150"/>
                  </a:cubicBezTo>
                  <a:lnTo>
                    <a:pt x="1172689" y="307869"/>
                  </a:lnTo>
                  <a:cubicBezTo>
                    <a:pt x="1172689" y="287199"/>
                    <a:pt x="1158221" y="266901"/>
                    <a:pt x="1137724" y="261948"/>
                  </a:cubicBezTo>
                  <a:cubicBezTo>
                    <a:pt x="778574" y="175090"/>
                    <a:pt x="419433" y="88251"/>
                    <a:pt x="60284" y="1412"/>
                  </a:cubicBezTo>
                  <a:cubicBezTo>
                    <a:pt x="30318" y="-5838"/>
                    <a:pt x="0" y="15642"/>
                    <a:pt x="0" y="47331"/>
                  </a:cubicBezTo>
                  <a:lnTo>
                    <a:pt x="0" y="1145697"/>
                  </a:lnTo>
                  <a:cubicBezTo>
                    <a:pt x="0" y="1167595"/>
                    <a:pt x="14678" y="1185064"/>
                    <a:pt x="34966" y="1191616"/>
                  </a:cubicBezTo>
                  <a:lnTo>
                    <a:pt x="1112395" y="1540062"/>
                  </a:lnTo>
                  <a:cubicBezTo>
                    <a:pt x="1171013" y="1559019"/>
                    <a:pt x="1195912" y="1467041"/>
                    <a:pt x="1137724" y="144823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039399" y="-4400837"/>
              <a:ext cx="720422" cy="1717675"/>
            </a:xfrm>
            <a:custGeom>
              <a:avLst/>
              <a:gdLst>
                <a:gd name="connsiteX0" fmla="*/ 648768 w 720422"/>
                <a:gd name="connsiteY0" fmla="*/ 8536 h 1717675"/>
                <a:gd name="connsiteX1" fmla="*/ 69895 w 720422"/>
                <a:gd name="connsiteY1" fmla="*/ 411016 h 1717675"/>
                <a:gd name="connsiteX2" fmla="*/ 0 w 720422"/>
                <a:gd name="connsiteY2" fmla="*/ 484435 h 1717675"/>
                <a:gd name="connsiteX3" fmla="*/ 0 w 720422"/>
                <a:gd name="connsiteY3" fmla="*/ 1670621 h 1717675"/>
                <a:gd name="connsiteX4" fmla="*/ 81295 w 720422"/>
                <a:gd name="connsiteY4" fmla="*/ 1704291 h 1717675"/>
                <a:gd name="connsiteX5" fmla="*/ 594302 w 720422"/>
                <a:gd name="connsiteY5" fmla="*/ 1208381 h 1717675"/>
                <a:gd name="connsiteX6" fmla="*/ 692925 w 720422"/>
                <a:gd name="connsiteY6" fmla="*/ 1113036 h 1717675"/>
                <a:gd name="connsiteX7" fmla="*/ 720423 w 720422"/>
                <a:gd name="connsiteY7" fmla="*/ 1054982 h 1717675"/>
                <a:gd name="connsiteX8" fmla="*/ 720423 w 720422"/>
                <a:gd name="connsiteY8" fmla="*/ 747954 h 1717675"/>
                <a:gd name="connsiteX9" fmla="*/ 720423 w 720422"/>
                <a:gd name="connsiteY9" fmla="*/ 49656 h 1717675"/>
                <a:gd name="connsiteX10" fmla="*/ 625173 w 720422"/>
                <a:gd name="connsiteY10" fmla="*/ 49656 h 1717675"/>
                <a:gd name="connsiteX11" fmla="*/ 625173 w 720422"/>
                <a:gd name="connsiteY11" fmla="*/ 1066260 h 1717675"/>
                <a:gd name="connsiteX12" fmla="*/ 639128 w 720422"/>
                <a:gd name="connsiteY12" fmla="*/ 1032589 h 1717675"/>
                <a:gd name="connsiteX13" fmla="*/ 13945 w 720422"/>
                <a:gd name="connsiteY13" fmla="*/ 1636941 h 1717675"/>
                <a:gd name="connsiteX14" fmla="*/ 95241 w 720422"/>
                <a:gd name="connsiteY14" fmla="*/ 1670612 h 1717675"/>
                <a:gd name="connsiteX15" fmla="*/ 95241 w 720422"/>
                <a:gd name="connsiteY15" fmla="*/ 484329 h 1717675"/>
                <a:gd name="connsiteX16" fmla="*/ 71648 w 720422"/>
                <a:gd name="connsiteY16" fmla="*/ 525450 h 1717675"/>
                <a:gd name="connsiteX17" fmla="*/ 696830 w 720422"/>
                <a:gd name="connsiteY17" fmla="*/ 90775 h 1717675"/>
                <a:gd name="connsiteX18" fmla="*/ 648768 w 720422"/>
                <a:gd name="connsiteY18" fmla="*/ 8536 h 171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0422" h="1717675">
                  <a:moveTo>
                    <a:pt x="648768" y="8536"/>
                  </a:moveTo>
                  <a:lnTo>
                    <a:pt x="69895" y="411016"/>
                  </a:lnTo>
                  <a:cubicBezTo>
                    <a:pt x="44929" y="428381"/>
                    <a:pt x="0" y="449821"/>
                    <a:pt x="0" y="484435"/>
                  </a:cubicBezTo>
                  <a:lnTo>
                    <a:pt x="0" y="1670621"/>
                  </a:lnTo>
                  <a:cubicBezTo>
                    <a:pt x="0" y="1712682"/>
                    <a:pt x="51636" y="1732978"/>
                    <a:pt x="81295" y="1704291"/>
                  </a:cubicBezTo>
                  <a:lnTo>
                    <a:pt x="594302" y="1208381"/>
                  </a:lnTo>
                  <a:lnTo>
                    <a:pt x="692925" y="1113036"/>
                  </a:lnTo>
                  <a:cubicBezTo>
                    <a:pt x="710174" y="1096368"/>
                    <a:pt x="720423" y="1079937"/>
                    <a:pt x="720423" y="1054982"/>
                  </a:cubicBezTo>
                  <a:lnTo>
                    <a:pt x="720423" y="747954"/>
                  </a:lnTo>
                  <a:lnTo>
                    <a:pt x="720423" y="49656"/>
                  </a:lnTo>
                  <a:cubicBezTo>
                    <a:pt x="720423" y="-11770"/>
                    <a:pt x="625173" y="-11770"/>
                    <a:pt x="625173" y="49656"/>
                  </a:cubicBezTo>
                  <a:lnTo>
                    <a:pt x="625173" y="1066260"/>
                  </a:lnTo>
                  <a:lnTo>
                    <a:pt x="639128" y="1032589"/>
                  </a:lnTo>
                  <a:lnTo>
                    <a:pt x="13945" y="1636941"/>
                  </a:lnTo>
                  <a:lnTo>
                    <a:pt x="95241" y="1670612"/>
                  </a:lnTo>
                  <a:lnTo>
                    <a:pt x="95241" y="484329"/>
                  </a:lnTo>
                  <a:lnTo>
                    <a:pt x="71648" y="525450"/>
                  </a:lnTo>
                  <a:lnTo>
                    <a:pt x="696830" y="90775"/>
                  </a:lnTo>
                  <a:cubicBezTo>
                    <a:pt x="746879" y="55990"/>
                    <a:pt x="699336" y="-26630"/>
                    <a:pt x="648768" y="853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2964161" y="-4567526"/>
              <a:ext cx="1778539" cy="896205"/>
            </a:xfrm>
            <a:custGeom>
              <a:avLst/>
              <a:gdLst>
                <a:gd name="connsiteX0" fmla="*/ 58112 w 1778539"/>
                <a:gd name="connsiteY0" fmla="*/ 412190 h 896205"/>
                <a:gd name="connsiteX1" fmla="*/ 719604 w 1778539"/>
                <a:gd name="connsiteY1" fmla="*/ 184045 h 896205"/>
                <a:gd name="connsiteX2" fmla="*/ 978389 w 1778539"/>
                <a:gd name="connsiteY2" fmla="*/ 94787 h 896205"/>
                <a:gd name="connsiteX3" fmla="*/ 966577 w 1778539"/>
                <a:gd name="connsiteY3" fmla="*/ 96492 h 896205"/>
                <a:gd name="connsiteX4" fmla="*/ 1019480 w 1778539"/>
                <a:gd name="connsiteY4" fmla="*/ 107084 h 896205"/>
                <a:gd name="connsiteX5" fmla="*/ 1204293 w 1778539"/>
                <a:gd name="connsiteY5" fmla="*/ 144089 h 896205"/>
                <a:gd name="connsiteX6" fmla="*/ 1718853 w 1778539"/>
                <a:gd name="connsiteY6" fmla="*/ 247102 h 896205"/>
                <a:gd name="connsiteX7" fmla="*/ 1744171 w 1778539"/>
                <a:gd name="connsiteY7" fmla="*/ 155252 h 896205"/>
                <a:gd name="connsiteX8" fmla="*/ 1050360 w 1778539"/>
                <a:gd name="connsiteY8" fmla="*/ 16349 h 896205"/>
                <a:gd name="connsiteX9" fmla="*/ 954900 w 1778539"/>
                <a:gd name="connsiteY9" fmla="*/ 2309 h 896205"/>
                <a:gd name="connsiteX10" fmla="*/ 889882 w 1778539"/>
                <a:gd name="connsiteY10" fmla="*/ 24731 h 896205"/>
                <a:gd name="connsiteX11" fmla="*/ 511798 w 1778539"/>
                <a:gd name="connsiteY11" fmla="*/ 155128 h 896205"/>
                <a:gd name="connsiteX12" fmla="*/ 32794 w 1778539"/>
                <a:gd name="connsiteY12" fmla="*/ 320338 h 896205"/>
                <a:gd name="connsiteX13" fmla="*/ 58112 w 1778539"/>
                <a:gd name="connsiteY13" fmla="*/ 412190 h 896205"/>
                <a:gd name="connsiteX14" fmla="*/ 331146 w 1778539"/>
                <a:gd name="connsiteY14" fmla="*/ 778749 h 896205"/>
                <a:gd name="connsiteX15" fmla="*/ 797032 w 1778539"/>
                <a:gd name="connsiteY15" fmla="*/ 894592 h 896205"/>
                <a:gd name="connsiteX16" fmla="*/ 822350 w 1778539"/>
                <a:gd name="connsiteY16" fmla="*/ 802742 h 896205"/>
                <a:gd name="connsiteX17" fmla="*/ 356464 w 1778539"/>
                <a:gd name="connsiteY17" fmla="*/ 686900 h 896205"/>
                <a:gd name="connsiteX18" fmla="*/ 331146 w 1778539"/>
                <a:gd name="connsiteY18" fmla="*/ 778749 h 8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78539" h="896205">
                  <a:moveTo>
                    <a:pt x="58112" y="412190"/>
                  </a:moveTo>
                  <a:lnTo>
                    <a:pt x="719604" y="184045"/>
                  </a:lnTo>
                  <a:lnTo>
                    <a:pt x="978389" y="94787"/>
                  </a:lnTo>
                  <a:cubicBezTo>
                    <a:pt x="974759" y="96035"/>
                    <a:pt x="941241" y="91415"/>
                    <a:pt x="966577" y="96492"/>
                  </a:cubicBezTo>
                  <a:lnTo>
                    <a:pt x="1019480" y="107084"/>
                  </a:lnTo>
                  <a:lnTo>
                    <a:pt x="1204293" y="144089"/>
                  </a:lnTo>
                  <a:lnTo>
                    <a:pt x="1718853" y="247102"/>
                  </a:lnTo>
                  <a:cubicBezTo>
                    <a:pt x="1778822" y="259112"/>
                    <a:pt x="1804377" y="167310"/>
                    <a:pt x="1744171" y="155252"/>
                  </a:cubicBezTo>
                  <a:lnTo>
                    <a:pt x="1050360" y="16349"/>
                  </a:lnTo>
                  <a:cubicBezTo>
                    <a:pt x="1026395" y="11558"/>
                    <a:pt x="979845" y="-6292"/>
                    <a:pt x="954900" y="2309"/>
                  </a:cubicBezTo>
                  <a:lnTo>
                    <a:pt x="889882" y="24731"/>
                  </a:lnTo>
                  <a:lnTo>
                    <a:pt x="511798" y="155128"/>
                  </a:lnTo>
                  <a:lnTo>
                    <a:pt x="32794" y="320338"/>
                  </a:lnTo>
                  <a:cubicBezTo>
                    <a:pt x="-24918" y="340237"/>
                    <a:pt x="-124" y="432268"/>
                    <a:pt x="58112" y="412190"/>
                  </a:cubicBezTo>
                  <a:close/>
                  <a:moveTo>
                    <a:pt x="331146" y="778749"/>
                  </a:moveTo>
                  <a:lnTo>
                    <a:pt x="797032" y="894592"/>
                  </a:lnTo>
                  <a:cubicBezTo>
                    <a:pt x="856649" y="909422"/>
                    <a:pt x="881939" y="817564"/>
                    <a:pt x="822350" y="802742"/>
                  </a:cubicBezTo>
                  <a:lnTo>
                    <a:pt x="356464" y="686900"/>
                  </a:lnTo>
                  <a:cubicBezTo>
                    <a:pt x="296847" y="672069"/>
                    <a:pt x="271557" y="763928"/>
                    <a:pt x="331146" y="7787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3510931" y="-4422505"/>
              <a:ext cx="935400" cy="292849"/>
            </a:xfrm>
            <a:custGeom>
              <a:avLst/>
              <a:gdLst>
                <a:gd name="connsiteX0" fmla="*/ 34112 w 935400"/>
                <a:gd name="connsiteY0" fmla="*/ 93308 h 292849"/>
                <a:gd name="connsiteX1" fmla="*/ 875960 w 935400"/>
                <a:gd name="connsiteY1" fmla="*/ 291391 h 292849"/>
                <a:gd name="connsiteX2" fmla="*/ 901278 w 935400"/>
                <a:gd name="connsiteY2" fmla="*/ 199541 h 292849"/>
                <a:gd name="connsiteX3" fmla="*/ 59430 w 935400"/>
                <a:gd name="connsiteY3" fmla="*/ 1459 h 292849"/>
                <a:gd name="connsiteX4" fmla="*/ 34112 w 935400"/>
                <a:gd name="connsiteY4" fmla="*/ 93308 h 29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400" h="292849">
                  <a:moveTo>
                    <a:pt x="34112" y="93308"/>
                  </a:moveTo>
                  <a:lnTo>
                    <a:pt x="875960" y="291391"/>
                  </a:lnTo>
                  <a:cubicBezTo>
                    <a:pt x="935702" y="305449"/>
                    <a:pt x="961066" y="213609"/>
                    <a:pt x="901278" y="199541"/>
                  </a:cubicBezTo>
                  <a:lnTo>
                    <a:pt x="59430" y="1459"/>
                  </a:lnTo>
                  <a:cubicBezTo>
                    <a:pt x="-303" y="-12600"/>
                    <a:pt x="-25657" y="79240"/>
                    <a:pt x="34112" y="9330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5" name="图形 52"/>
          <p:cNvSpPr/>
          <p:nvPr/>
        </p:nvSpPr>
        <p:spPr>
          <a:xfrm>
            <a:off x="11104296" y="1718409"/>
            <a:ext cx="274006" cy="300686"/>
          </a:xfrm>
          <a:custGeom>
            <a:avLst/>
            <a:gdLst>
              <a:gd name="connsiteX0" fmla="*/ 1515963 w 1517657"/>
              <a:gd name="connsiteY0" fmla="*/ 1618165 h 1665435"/>
              <a:gd name="connsiteX1" fmla="*/ 1447217 w 1517657"/>
              <a:gd name="connsiteY1" fmla="*/ 539015 h 1665435"/>
              <a:gd name="connsiteX2" fmla="*/ 1411221 w 1517657"/>
              <a:gd name="connsiteY2" fmla="*/ 506745 h 1665435"/>
              <a:gd name="connsiteX3" fmla="*/ 1122277 w 1517657"/>
              <a:gd name="connsiteY3" fmla="*/ 506745 h 1665435"/>
              <a:gd name="connsiteX4" fmla="*/ 1122277 w 1517657"/>
              <a:gd name="connsiteY4" fmla="*/ 362097 h 1665435"/>
              <a:gd name="connsiteX5" fmla="*/ 760177 w 1517657"/>
              <a:gd name="connsiteY5" fmla="*/ 0 h 1665435"/>
              <a:gd name="connsiteX6" fmla="*/ 398080 w 1517657"/>
              <a:gd name="connsiteY6" fmla="*/ 362097 h 1665435"/>
              <a:gd name="connsiteX7" fmla="*/ 398080 w 1517657"/>
              <a:gd name="connsiteY7" fmla="*/ 506745 h 1665435"/>
              <a:gd name="connsiteX8" fmla="*/ 110986 w 1517657"/>
              <a:gd name="connsiteY8" fmla="*/ 506745 h 1665435"/>
              <a:gd name="connsiteX9" fmla="*/ 75022 w 1517657"/>
              <a:gd name="connsiteY9" fmla="*/ 538869 h 1665435"/>
              <a:gd name="connsiteX10" fmla="*/ 234 w 1517657"/>
              <a:gd name="connsiteY10" fmla="*/ 1625132 h 1665435"/>
              <a:gd name="connsiteX11" fmla="*/ 9179 w 1517657"/>
              <a:gd name="connsiteY11" fmla="*/ 1653330 h 1665435"/>
              <a:gd name="connsiteX12" fmla="*/ 36195 w 1517657"/>
              <a:gd name="connsiteY12" fmla="*/ 1665428 h 1665435"/>
              <a:gd name="connsiteX13" fmla="*/ 1480741 w 1517657"/>
              <a:gd name="connsiteY13" fmla="*/ 1665428 h 1665435"/>
              <a:gd name="connsiteX14" fmla="*/ 1481448 w 1517657"/>
              <a:gd name="connsiteY14" fmla="*/ 1665428 h 1665435"/>
              <a:gd name="connsiteX15" fmla="*/ 1517658 w 1517657"/>
              <a:gd name="connsiteY15" fmla="*/ 1629218 h 1665435"/>
              <a:gd name="connsiteX16" fmla="*/ 1515963 w 1517657"/>
              <a:gd name="connsiteY16" fmla="*/ 1618165 h 1665435"/>
              <a:gd name="connsiteX17" fmla="*/ 470497 w 1517657"/>
              <a:gd name="connsiteY17" fmla="*/ 362095 h 1665435"/>
              <a:gd name="connsiteX18" fmla="*/ 760177 w 1517657"/>
              <a:gd name="connsiteY18" fmla="*/ 72416 h 1665435"/>
              <a:gd name="connsiteX19" fmla="*/ 1049859 w 1517657"/>
              <a:gd name="connsiteY19" fmla="*/ 362095 h 1665435"/>
              <a:gd name="connsiteX20" fmla="*/ 1049859 w 1517657"/>
              <a:gd name="connsiteY20" fmla="*/ 506743 h 1665435"/>
              <a:gd name="connsiteX21" fmla="*/ 470497 w 1517657"/>
              <a:gd name="connsiteY21" fmla="*/ 506743 h 1665435"/>
              <a:gd name="connsiteX22" fmla="*/ 470497 w 1517657"/>
              <a:gd name="connsiteY22" fmla="*/ 362095 h 1665435"/>
              <a:gd name="connsiteX23" fmla="*/ 76758 w 1517657"/>
              <a:gd name="connsiteY23" fmla="*/ 1593002 h 1665435"/>
              <a:gd name="connsiteX24" fmla="*/ 143304 w 1517657"/>
              <a:gd name="connsiteY24" fmla="*/ 579163 h 1665435"/>
              <a:gd name="connsiteX25" fmla="*/ 398081 w 1517657"/>
              <a:gd name="connsiteY25" fmla="*/ 579163 h 1665435"/>
              <a:gd name="connsiteX26" fmla="*/ 398081 w 1517657"/>
              <a:gd name="connsiteY26" fmla="*/ 661487 h 1665435"/>
              <a:gd name="connsiteX27" fmla="*/ 361868 w 1517657"/>
              <a:gd name="connsiteY27" fmla="*/ 724198 h 1665435"/>
              <a:gd name="connsiteX28" fmla="*/ 434288 w 1517657"/>
              <a:gd name="connsiteY28" fmla="*/ 796617 h 1665435"/>
              <a:gd name="connsiteX29" fmla="*/ 506707 w 1517657"/>
              <a:gd name="connsiteY29" fmla="*/ 724198 h 1665435"/>
              <a:gd name="connsiteX30" fmla="*/ 470497 w 1517657"/>
              <a:gd name="connsiteY30" fmla="*/ 661489 h 1665435"/>
              <a:gd name="connsiteX31" fmla="*/ 470497 w 1517657"/>
              <a:gd name="connsiteY31" fmla="*/ 579163 h 1665435"/>
              <a:gd name="connsiteX32" fmla="*/ 1049861 w 1517657"/>
              <a:gd name="connsiteY32" fmla="*/ 579163 h 1665435"/>
              <a:gd name="connsiteX33" fmla="*/ 1049861 w 1517657"/>
              <a:gd name="connsiteY33" fmla="*/ 661487 h 1665435"/>
              <a:gd name="connsiteX34" fmla="*/ 1013648 w 1517657"/>
              <a:gd name="connsiteY34" fmla="*/ 724198 h 1665435"/>
              <a:gd name="connsiteX35" fmla="*/ 1086067 w 1517657"/>
              <a:gd name="connsiteY35" fmla="*/ 796617 h 1665435"/>
              <a:gd name="connsiteX36" fmla="*/ 1158487 w 1517657"/>
              <a:gd name="connsiteY36" fmla="*/ 724198 h 1665435"/>
              <a:gd name="connsiteX37" fmla="*/ 1122277 w 1517657"/>
              <a:gd name="connsiteY37" fmla="*/ 661489 h 1665435"/>
              <a:gd name="connsiteX38" fmla="*/ 1122277 w 1517657"/>
              <a:gd name="connsiteY38" fmla="*/ 579163 h 1665435"/>
              <a:gd name="connsiteX39" fmla="*/ 1378760 w 1517657"/>
              <a:gd name="connsiteY39" fmla="*/ 579163 h 1665435"/>
              <a:gd name="connsiteX40" fmla="*/ 1440360 w 1517657"/>
              <a:gd name="connsiteY40" fmla="*/ 1593002 h 1665435"/>
              <a:gd name="connsiteX41" fmla="*/ 76758 w 1517657"/>
              <a:gd name="connsiteY41" fmla="*/ 1593002 h 16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17657" h="1665435">
                <a:moveTo>
                  <a:pt x="1515963" y="1618165"/>
                </a:moveTo>
                <a:lnTo>
                  <a:pt x="1447217" y="539015"/>
                </a:lnTo>
                <a:cubicBezTo>
                  <a:pt x="1445205" y="520660"/>
                  <a:pt x="1429678" y="506745"/>
                  <a:pt x="1411221" y="506745"/>
                </a:cubicBezTo>
                <a:lnTo>
                  <a:pt x="1122277" y="506745"/>
                </a:lnTo>
                <a:lnTo>
                  <a:pt x="1122277" y="362097"/>
                </a:lnTo>
                <a:cubicBezTo>
                  <a:pt x="1122277" y="162113"/>
                  <a:pt x="960161" y="0"/>
                  <a:pt x="760177" y="0"/>
                </a:cubicBezTo>
                <a:cubicBezTo>
                  <a:pt x="560196" y="0"/>
                  <a:pt x="398080" y="162113"/>
                  <a:pt x="398080" y="362097"/>
                </a:cubicBezTo>
                <a:lnTo>
                  <a:pt x="398080" y="506745"/>
                </a:lnTo>
                <a:lnTo>
                  <a:pt x="110986" y="506745"/>
                </a:lnTo>
                <a:cubicBezTo>
                  <a:pt x="92563" y="506745"/>
                  <a:pt x="77072" y="520573"/>
                  <a:pt x="75022" y="538869"/>
                </a:cubicBezTo>
                <a:lnTo>
                  <a:pt x="234" y="1625132"/>
                </a:lnTo>
                <a:cubicBezTo>
                  <a:pt x="-936" y="1635376"/>
                  <a:pt x="2318" y="1645634"/>
                  <a:pt x="9179" y="1653330"/>
                </a:cubicBezTo>
                <a:cubicBezTo>
                  <a:pt x="16049" y="1661026"/>
                  <a:pt x="25877" y="1665428"/>
                  <a:pt x="36195" y="1665428"/>
                </a:cubicBezTo>
                <a:lnTo>
                  <a:pt x="1480741" y="1665428"/>
                </a:lnTo>
                <a:cubicBezTo>
                  <a:pt x="1481024" y="1665446"/>
                  <a:pt x="1481269" y="1665428"/>
                  <a:pt x="1481448" y="1665428"/>
                </a:cubicBezTo>
                <a:cubicBezTo>
                  <a:pt x="1501465" y="1665428"/>
                  <a:pt x="1517658" y="1649209"/>
                  <a:pt x="1517658" y="1629218"/>
                </a:cubicBezTo>
                <a:cubicBezTo>
                  <a:pt x="1517658" y="1625361"/>
                  <a:pt x="1517057" y="1621648"/>
                  <a:pt x="1515963" y="1618165"/>
                </a:cubicBezTo>
                <a:close/>
                <a:moveTo>
                  <a:pt x="470497" y="362095"/>
                </a:moveTo>
                <a:cubicBezTo>
                  <a:pt x="470497" y="202112"/>
                  <a:pt x="600190" y="72416"/>
                  <a:pt x="760177" y="72416"/>
                </a:cubicBezTo>
                <a:cubicBezTo>
                  <a:pt x="920163" y="72416"/>
                  <a:pt x="1049859" y="202112"/>
                  <a:pt x="1049859" y="362095"/>
                </a:cubicBezTo>
                <a:lnTo>
                  <a:pt x="1049859" y="506743"/>
                </a:lnTo>
                <a:lnTo>
                  <a:pt x="470497" y="506743"/>
                </a:lnTo>
                <a:lnTo>
                  <a:pt x="470497" y="362095"/>
                </a:lnTo>
                <a:close/>
                <a:moveTo>
                  <a:pt x="76758" y="1593002"/>
                </a:moveTo>
                <a:lnTo>
                  <a:pt x="143304" y="579163"/>
                </a:lnTo>
                <a:lnTo>
                  <a:pt x="398081" y="579163"/>
                </a:lnTo>
                <a:lnTo>
                  <a:pt x="398081" y="661487"/>
                </a:lnTo>
                <a:cubicBezTo>
                  <a:pt x="376440" y="674009"/>
                  <a:pt x="361868" y="697392"/>
                  <a:pt x="361868" y="724198"/>
                </a:cubicBezTo>
                <a:cubicBezTo>
                  <a:pt x="361868" y="764192"/>
                  <a:pt x="394290" y="796617"/>
                  <a:pt x="434288" y="796617"/>
                </a:cubicBezTo>
                <a:cubicBezTo>
                  <a:pt x="474285" y="796617"/>
                  <a:pt x="506707" y="764192"/>
                  <a:pt x="506707" y="724198"/>
                </a:cubicBezTo>
                <a:cubicBezTo>
                  <a:pt x="506707" y="697394"/>
                  <a:pt x="492137" y="674011"/>
                  <a:pt x="470497" y="661489"/>
                </a:cubicBezTo>
                <a:lnTo>
                  <a:pt x="470497" y="579163"/>
                </a:lnTo>
                <a:lnTo>
                  <a:pt x="1049861" y="579163"/>
                </a:lnTo>
                <a:lnTo>
                  <a:pt x="1049861" y="661487"/>
                </a:lnTo>
                <a:cubicBezTo>
                  <a:pt x="1028220" y="674009"/>
                  <a:pt x="1013648" y="697392"/>
                  <a:pt x="1013648" y="724198"/>
                </a:cubicBezTo>
                <a:cubicBezTo>
                  <a:pt x="1013648" y="764192"/>
                  <a:pt x="1046070" y="796617"/>
                  <a:pt x="1086067" y="796617"/>
                </a:cubicBezTo>
                <a:cubicBezTo>
                  <a:pt x="1126065" y="796617"/>
                  <a:pt x="1158487" y="764192"/>
                  <a:pt x="1158487" y="724198"/>
                </a:cubicBezTo>
                <a:cubicBezTo>
                  <a:pt x="1158487" y="697394"/>
                  <a:pt x="1143917" y="674011"/>
                  <a:pt x="1122277" y="661489"/>
                </a:cubicBezTo>
                <a:lnTo>
                  <a:pt x="1122277" y="579163"/>
                </a:lnTo>
                <a:lnTo>
                  <a:pt x="1378760" y="579163"/>
                </a:lnTo>
                <a:lnTo>
                  <a:pt x="1440360" y="1593002"/>
                </a:lnTo>
                <a:lnTo>
                  <a:pt x="76758" y="1593002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510" y="1663169"/>
            <a:ext cx="1773311" cy="23029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61" y="3045339"/>
            <a:ext cx="1768437" cy="13318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53" y="3053973"/>
            <a:ext cx="1901334" cy="13232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8283" y="1667590"/>
            <a:ext cx="1638162" cy="23342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696" y="3045339"/>
            <a:ext cx="2146307" cy="30550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225" y="4780360"/>
            <a:ext cx="1471938" cy="113225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0703" y="2791307"/>
            <a:ext cx="1277568" cy="180577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4275" y="1421326"/>
            <a:ext cx="1723092" cy="235886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0679" y="3066915"/>
            <a:ext cx="1725644" cy="12761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0343" y="4791649"/>
            <a:ext cx="1471938" cy="113623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404" y="1473924"/>
            <a:ext cx="2085098" cy="146672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813313" y="1117491"/>
            <a:ext cx="1488000" cy="213577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8670" y="1444911"/>
            <a:ext cx="2143125" cy="149506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3489" y="1453287"/>
            <a:ext cx="1009399" cy="145711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2124" y="1421326"/>
            <a:ext cx="2126971" cy="150115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9432" y="1421326"/>
            <a:ext cx="2102922" cy="1495066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8523985" y="4710789"/>
            <a:ext cx="3147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ea typeface="思源黑体 CN Normal" panose="020B0400000000000000" pitchFamily="34" charset="-122"/>
              </a:rPr>
              <a:t>2019-2023</a:t>
            </a:r>
            <a:r>
              <a:rPr lang="zh-CN" altLang="en-US" sz="1400" dirty="0">
                <a:solidFill>
                  <a:prstClr val="black"/>
                </a:solidFill>
                <a:ea typeface="思源黑体 CN Normal" panose="020B0400000000000000" pitchFamily="34" charset="-122"/>
              </a:rPr>
              <a:t>年度期间共获得</a:t>
            </a:r>
            <a:endParaRPr lang="en-US" altLang="zh-CN" sz="1400" dirty="0">
              <a:solidFill>
                <a:prstClr val="black"/>
              </a:solidFill>
              <a:ea typeface="思源黑体 CN Normal" panose="020B0400000000000000" pitchFamily="34" charset="-122"/>
            </a:endParaRPr>
          </a:p>
          <a:p>
            <a:r>
              <a:rPr lang="zh-CN" altLang="en-US" sz="1400" dirty="0">
                <a:solidFill>
                  <a:srgbClr val="00B0F0"/>
                </a:solidFill>
                <a:ea typeface="思源黑体 CN Normal" panose="020B0400000000000000" pitchFamily="34" charset="-122"/>
              </a:rPr>
              <a:t>国家级奖项</a:t>
            </a:r>
            <a:r>
              <a:rPr lang="en-US" altLang="zh-CN" sz="2000" dirty="0">
                <a:ln>
                  <a:solidFill>
                    <a:schemeClr val="accent4"/>
                  </a:solidFill>
                </a:ln>
                <a:solidFill>
                  <a:srgbClr val="00B0F0"/>
                </a:solidFill>
                <a:ea typeface="思源黑体 CN Normal" panose="020B0400000000000000" pitchFamily="34" charset="-122"/>
              </a:rPr>
              <a:t>23</a:t>
            </a:r>
            <a:r>
              <a:rPr lang="zh-CN" altLang="en-US" sz="1400" dirty="0">
                <a:solidFill>
                  <a:srgbClr val="00B0F0"/>
                </a:solidFill>
                <a:ea typeface="思源黑体 CN Normal" panose="020B0400000000000000" pitchFamily="34" charset="-122"/>
              </a:rPr>
              <a:t>项，省部级奖项</a:t>
            </a:r>
            <a:r>
              <a:rPr lang="en-US" altLang="zh-CN" sz="2000" dirty="0">
                <a:ln>
                  <a:solidFill>
                    <a:schemeClr val="accent4"/>
                  </a:solidFill>
                </a:ln>
                <a:solidFill>
                  <a:srgbClr val="00B0F0"/>
                </a:solidFill>
                <a:ea typeface="思源黑体 CN Normal" panose="020B0400000000000000" pitchFamily="34" charset="-122"/>
              </a:rPr>
              <a:t>21</a:t>
            </a:r>
            <a:r>
              <a:rPr lang="zh-CN" altLang="en-US" sz="1400" dirty="0">
                <a:solidFill>
                  <a:srgbClr val="00B0F0"/>
                </a:solidFill>
                <a:ea typeface="思源黑体 CN Normal" panose="020B0400000000000000" pitchFamily="34" charset="-122"/>
              </a:rPr>
              <a:t>项</a:t>
            </a:r>
            <a:endParaRPr lang="en-US" altLang="zh-CN" sz="1400" dirty="0">
              <a:solidFill>
                <a:srgbClr val="00B0F0"/>
              </a:solidFill>
              <a:ea typeface="思源黑体 CN Normal" panose="020B0400000000000000" pitchFamily="34" charset="-122"/>
            </a:endParaRPr>
          </a:p>
          <a:p>
            <a:r>
              <a:rPr lang="zh-CN" altLang="en-US" sz="1400" dirty="0">
                <a:solidFill>
                  <a:prstClr val="black"/>
                </a:solidFill>
                <a:ea typeface="思源黑体 CN Normal" panose="020B0400000000000000" pitchFamily="34" charset="-122"/>
              </a:rPr>
              <a:t>自创立至今累计获得：</a:t>
            </a:r>
            <a:endParaRPr lang="en-US" altLang="zh-CN" sz="1400" dirty="0">
              <a:solidFill>
                <a:prstClr val="black"/>
              </a:solidFill>
              <a:ea typeface="思源黑体 CN Normal" panose="020B0400000000000000" pitchFamily="34" charset="-122"/>
            </a:endParaRPr>
          </a:p>
          <a:p>
            <a:r>
              <a:rPr lang="zh-CN" altLang="en-US" sz="1400" dirty="0">
                <a:solidFill>
                  <a:srgbClr val="00B0F0"/>
                </a:solidFill>
                <a:ea typeface="思源黑体 CN Normal" panose="020B0400000000000000" pitchFamily="34" charset="-122"/>
              </a:rPr>
              <a:t>国家级奖项</a:t>
            </a:r>
            <a:r>
              <a:rPr lang="en-US" altLang="zh-CN" sz="2000" dirty="0">
                <a:ln>
                  <a:solidFill>
                    <a:schemeClr val="accent4"/>
                  </a:solidFill>
                </a:ln>
                <a:solidFill>
                  <a:srgbClr val="00B0F0"/>
                </a:solidFill>
                <a:ea typeface="思源黑体 CN Normal" panose="020B0400000000000000" pitchFamily="34" charset="-122"/>
              </a:rPr>
              <a:t>40</a:t>
            </a:r>
            <a:r>
              <a:rPr lang="zh-CN" altLang="en-US" sz="1400" dirty="0">
                <a:solidFill>
                  <a:srgbClr val="00B0F0"/>
                </a:solidFill>
                <a:ea typeface="思源黑体 CN Normal" panose="020B0400000000000000" pitchFamily="34" charset="-122"/>
              </a:rPr>
              <a:t>项，省部级奖项</a:t>
            </a:r>
            <a:r>
              <a:rPr lang="en-US" altLang="zh-CN" sz="2000" dirty="0">
                <a:ln>
                  <a:solidFill>
                    <a:schemeClr val="accent4"/>
                  </a:solidFill>
                </a:ln>
                <a:solidFill>
                  <a:srgbClr val="00B0F0"/>
                </a:solidFill>
                <a:ea typeface="思源黑体 CN Normal" panose="020B0400000000000000" pitchFamily="34" charset="-122"/>
              </a:rPr>
              <a:t>30</a:t>
            </a:r>
            <a:r>
              <a:rPr lang="zh-CN" altLang="en-US" sz="1400" dirty="0">
                <a:solidFill>
                  <a:srgbClr val="00B0F0"/>
                </a:solidFill>
                <a:ea typeface="思源黑体 CN Normal" panose="020B0400000000000000" pitchFamily="34" charset="-122"/>
              </a:rPr>
              <a:t>项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2949" y="4813272"/>
            <a:ext cx="1415399" cy="97092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90012" y="5112291"/>
            <a:ext cx="1258374" cy="8667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/>
              <a:t>我们的成绩</a:t>
            </a:r>
            <a:endParaRPr lang="zh-CN" altLang="en-US" sz="43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找两篇川大的推文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野生钢铁侠</a:t>
            </a:r>
            <a:endParaRPr lang="en-US" altLang="zh-CN" dirty="0"/>
          </a:p>
          <a:p>
            <a:r>
              <a:rPr lang="zh-CN" altLang="en-US" dirty="0"/>
              <a:t>捐奖学金</a:t>
            </a:r>
          </a:p>
        </p:txBody>
      </p:sp>
      <p:pic>
        <p:nvPicPr>
          <p:cNvPr id="5" name="图片 4" descr="图形用户界面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/>
          <a:stretch>
            <a:fillRect/>
          </a:stretch>
        </p:blipFill>
        <p:spPr>
          <a:xfrm>
            <a:off x="5554345" y="1449705"/>
            <a:ext cx="2440305" cy="4785360"/>
          </a:xfrm>
          <a:prstGeom prst="rect">
            <a:avLst/>
          </a:prstGeom>
        </p:spPr>
      </p:pic>
      <p:pic>
        <p:nvPicPr>
          <p:cNvPr id="4" name="图片 3" descr="08d5abb9a33acf6f6da22e6b9389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595" y="1452245"/>
            <a:ext cx="2558415" cy="4787900"/>
          </a:xfrm>
          <a:prstGeom prst="rect">
            <a:avLst/>
          </a:prstGeom>
        </p:spPr>
      </p:pic>
      <p:pic>
        <p:nvPicPr>
          <p:cNvPr id="6" name="图片 5" descr="acae9dad4576cee4948c6ee1892b2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" y="1449705"/>
            <a:ext cx="2149475" cy="1436370"/>
          </a:xfrm>
          <a:prstGeom prst="rect">
            <a:avLst/>
          </a:prstGeom>
        </p:spPr>
      </p:pic>
      <p:pic>
        <p:nvPicPr>
          <p:cNvPr id="7" name="图片 6" descr="5753d39d1ce7848f9715f63181785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755" y="1452245"/>
            <a:ext cx="2063115" cy="1433830"/>
          </a:xfrm>
          <a:prstGeom prst="rect">
            <a:avLst/>
          </a:prstGeom>
        </p:spPr>
      </p:pic>
      <p:pic>
        <p:nvPicPr>
          <p:cNvPr id="8" name="图片 7" descr="b1fb7a3fc15776e91fcf480852ed3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40" y="2896235"/>
            <a:ext cx="4227830" cy="31711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5584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大学里的“双创”教育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579527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开源硬件与计算机专业“双创”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372926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开源硬件在四川大学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7296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对未来的期望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对未来的期望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社团自身发展</a:t>
            </a:r>
            <a:endParaRPr lang="en-US" altLang="zh-CN" dirty="0"/>
          </a:p>
          <a:p>
            <a:r>
              <a:rPr lang="zh-CN" altLang="en-US" dirty="0"/>
              <a:t>外部资源的引入</a:t>
            </a:r>
            <a:endParaRPr lang="en-US" altLang="zh-CN" dirty="0"/>
          </a:p>
          <a:p>
            <a:r>
              <a:rPr lang="zh-CN" altLang="en-US" dirty="0"/>
              <a:t>更加紧密的拥抱开源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67D4F1-8F92-9BAD-8500-9364173B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224" y="3878321"/>
            <a:ext cx="1193165" cy="119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5584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大学里的“双创”教育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5763462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开源硬件与计算机专业“双创”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372926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开源硬件在四川大学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7296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对未来的期望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5584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大学里的“双创”教育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5837612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开源硬件和计算机专业“双创”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372926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开源硬件在四川大学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7296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对未来的期望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2"/>
            <a:ext cx="5389806" cy="975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“国创计划”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58319" y="1519847"/>
            <a:ext cx="10660577" cy="3604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        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大学生</a:t>
            </a:r>
            <a:r>
              <a:rPr lang="zh-CN" alt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创新创业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训练计划项目，是教育部决定在“十二五”期间实施的国家级大学生创新创业训练计划，简称“国创计划”。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        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通过实施国家级大学生创新创业训练计划，促进高等学校转变教育思想观念，改革人才培养模式，强化创新创业能力训练，增强高校学生的创新能力和在创新基础上的创业能力，培养适应创新型国家建设需要的高水平创新人才。建设</a:t>
            </a:r>
            <a:r>
              <a:rPr lang="zh-CN" alt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国家、地方、高校三级大学生创新创业训练计划实施体系。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 </a:t>
            </a:r>
            <a:r>
              <a:rPr lang="zh-CN" altLang="en-US" sz="3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“兴趣驱动、自主实践、重在过程”</a:t>
            </a:r>
            <a:endParaRPr lang="en-US" altLang="zh-CN" sz="3600" b="1" i="1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2"/>
            <a:ext cx="5389806" cy="975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大学里的“双创”教育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58319" y="1519847"/>
            <a:ext cx="10660577" cy="1889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2015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年以来，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四川大学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共获得中国“互联网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+”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大学生创新创业大赛金奖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27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项</a:t>
            </a:r>
            <a:endParaRPr lang="zh-CN" alt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2016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年，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学校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被批准成为首批国家“双创”示范基地之一</a:t>
            </a:r>
            <a:endParaRPr lang="en-US" altLang="zh-CN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28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家单位，其中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所高校：清华大学、上海交通大学、南京大学、</a:t>
            </a:r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四川大学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。）</a:t>
            </a:r>
            <a:endParaRPr lang="zh-CN" alt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fontAlgn="auto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2022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年学校获批国家级创新创业学院、国家级创新创业教育实践基地。</a:t>
            </a:r>
            <a:endParaRPr lang="zh-CN" alt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7" name="Group 2"/>
          <p:cNvGrpSpPr/>
          <p:nvPr/>
        </p:nvGrpSpPr>
        <p:grpSpPr bwMode="auto">
          <a:xfrm>
            <a:off x="591471" y="3848139"/>
            <a:ext cx="11239500" cy="2060575"/>
            <a:chOff x="0" y="0"/>
            <a:chExt cx="11240694" cy="2060151"/>
          </a:xfrm>
        </p:grpSpPr>
        <p:pic>
          <p:nvPicPr>
            <p:cNvPr id="8" name="图片 2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0" b="15314"/>
            <a:stretch>
              <a:fillRect/>
            </a:stretch>
          </p:blipFill>
          <p:spPr bwMode="auto">
            <a:xfrm>
              <a:off x="7598113" y="0"/>
              <a:ext cx="3642581" cy="1988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0" b="6743"/>
            <a:stretch>
              <a:fillRect/>
            </a:stretch>
          </p:blipFill>
          <p:spPr bwMode="auto">
            <a:xfrm>
              <a:off x="0" y="3490"/>
              <a:ext cx="3590987" cy="1987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17"/>
            <a:stretch>
              <a:fillRect/>
            </a:stretch>
          </p:blipFill>
          <p:spPr bwMode="auto">
            <a:xfrm>
              <a:off x="3879754" y="7267"/>
              <a:ext cx="3471668" cy="1983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"/>
            <p:cNvSpPr>
              <a:spLocks noChangeArrowheads="1"/>
            </p:cNvSpPr>
            <p:nvPr/>
          </p:nvSpPr>
          <p:spPr bwMode="auto">
            <a:xfrm>
              <a:off x="284288" y="1614492"/>
              <a:ext cx="2831534" cy="445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华文新魏" panose="02010800040101010101" pitchFamily="2" charset="-122"/>
                </a:rPr>
                <a:t>望江校区</a:t>
              </a:r>
              <a:endParaRPr lang="zh-CN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" name="文本框 32"/>
            <p:cNvSpPr>
              <a:spLocks noChangeArrowheads="1"/>
            </p:cNvSpPr>
            <p:nvPr/>
          </p:nvSpPr>
          <p:spPr bwMode="auto">
            <a:xfrm>
              <a:off x="4199821" y="1603457"/>
              <a:ext cx="2831534" cy="445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华文新魏" panose="02010800040101010101" pitchFamily="2" charset="-122"/>
                </a:rPr>
                <a:t>华西校区</a:t>
              </a:r>
              <a:endParaRPr lang="zh-C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3" name="文本框 33"/>
            <p:cNvSpPr>
              <a:spLocks noChangeArrowheads="1"/>
            </p:cNvSpPr>
            <p:nvPr/>
          </p:nvSpPr>
          <p:spPr bwMode="auto">
            <a:xfrm>
              <a:off x="7960256" y="1595259"/>
              <a:ext cx="2831534" cy="445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华文新魏" panose="02010800040101010101" pitchFamily="2" charset="-122"/>
                </a:rPr>
                <a:t>江安校区</a:t>
              </a: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5584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大学里的“双创”教育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5558212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开源硬件与计算机专业“双创”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372926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开源硬件在四川大学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72962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对未来的期望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2"/>
            <a:ext cx="8079336" cy="975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开源硬件与计算机专业“双创”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02637" y="3493755"/>
            <a:ext cx="4559976" cy="55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创新与创业，选题从何而来？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11843" y="2436161"/>
            <a:ext cx="914400" cy="914400"/>
            <a:chOff x="4860739" y="1864641"/>
            <a:chExt cx="914400" cy="914400"/>
          </a:xfrm>
        </p:grpSpPr>
        <p:sp>
          <p:nvSpPr>
            <p:cNvPr id="25" name="椭圆 24"/>
            <p:cNvSpPr/>
            <p:nvPr/>
          </p:nvSpPr>
          <p:spPr>
            <a:xfrm>
              <a:off x="4860739" y="1864641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solidFill>
                <a:srgbClr val="36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KSO_Shape"/>
            <p:cNvSpPr/>
            <p:nvPr/>
          </p:nvSpPr>
          <p:spPr bwMode="auto">
            <a:xfrm>
              <a:off x="5124499" y="2183209"/>
              <a:ext cx="386880" cy="277264"/>
            </a:xfrm>
            <a:custGeom>
              <a:avLst/>
              <a:gdLst>
                <a:gd name="T0" fmla="*/ 603268619 w 5832"/>
                <a:gd name="T1" fmla="*/ 56679958 h 4173"/>
                <a:gd name="T2" fmla="*/ 619913524 w 5832"/>
                <a:gd name="T3" fmla="*/ 76999053 h 4173"/>
                <a:gd name="T4" fmla="*/ 620980350 w 5832"/>
                <a:gd name="T5" fmla="*/ 416543893 h 4173"/>
                <a:gd name="T6" fmla="*/ 606362937 w 5832"/>
                <a:gd name="T7" fmla="*/ 438253429 h 4173"/>
                <a:gd name="T8" fmla="*/ 39478120 w 5832"/>
                <a:gd name="T9" fmla="*/ 446274150 h 4173"/>
                <a:gd name="T10" fmla="*/ 15791379 w 5832"/>
                <a:gd name="T11" fmla="*/ 438253429 h 4173"/>
                <a:gd name="T12" fmla="*/ 1173639 w 5832"/>
                <a:gd name="T13" fmla="*/ 416543893 h 4173"/>
                <a:gd name="T14" fmla="*/ 2347279 w 5832"/>
                <a:gd name="T15" fmla="*/ 76999053 h 4173"/>
                <a:gd name="T16" fmla="*/ 18992184 w 5832"/>
                <a:gd name="T17" fmla="*/ 56679958 h 4173"/>
                <a:gd name="T18" fmla="*/ 181706034 w 5832"/>
                <a:gd name="T19" fmla="*/ 0 h 4173"/>
                <a:gd name="T20" fmla="*/ 399049156 w 5832"/>
                <a:gd name="T21" fmla="*/ 190572934 h 4173"/>
                <a:gd name="T22" fmla="*/ 365332747 w 5832"/>
                <a:gd name="T23" fmla="*/ 218378166 h 4173"/>
                <a:gd name="T24" fmla="*/ 352422387 w 5832"/>
                <a:gd name="T25" fmla="*/ 265219360 h 4173"/>
                <a:gd name="T26" fmla="*/ 372161610 w 5832"/>
                <a:gd name="T27" fmla="*/ 312702121 h 4173"/>
                <a:gd name="T28" fmla="*/ 409719051 w 5832"/>
                <a:gd name="T29" fmla="*/ 335480825 h 4173"/>
                <a:gd name="T30" fmla="*/ 458586613 w 5832"/>
                <a:gd name="T31" fmla="*/ 331951720 h 4173"/>
                <a:gd name="T32" fmla="*/ 492303022 w 5832"/>
                <a:gd name="T33" fmla="*/ 304039506 h 4173"/>
                <a:gd name="T34" fmla="*/ 505320195 w 5832"/>
                <a:gd name="T35" fmla="*/ 257305294 h 4173"/>
                <a:gd name="T36" fmla="*/ 485474486 w 5832"/>
                <a:gd name="T37" fmla="*/ 209608897 h 4173"/>
                <a:gd name="T38" fmla="*/ 447916718 w 5832"/>
                <a:gd name="T39" fmla="*/ 186829866 h 4173"/>
                <a:gd name="T40" fmla="*/ 196430260 w 5832"/>
                <a:gd name="T41" fmla="*/ 134748506 h 4173"/>
                <a:gd name="T42" fmla="*/ 397769030 w 5832"/>
                <a:gd name="T43" fmla="*/ 110472379 h 4173"/>
                <a:gd name="T44" fmla="*/ 349221582 w 5832"/>
                <a:gd name="T45" fmla="*/ 129508341 h 4173"/>
                <a:gd name="T46" fmla="*/ 312624154 w 5832"/>
                <a:gd name="T47" fmla="*/ 160521731 h 4173"/>
                <a:gd name="T48" fmla="*/ 285843094 w 5832"/>
                <a:gd name="T49" fmla="*/ 204796333 h 4173"/>
                <a:gd name="T50" fmla="*/ 275280013 w 5832"/>
                <a:gd name="T51" fmla="*/ 257198639 h 4173"/>
                <a:gd name="T52" fmla="*/ 282108549 w 5832"/>
                <a:gd name="T53" fmla="*/ 307034027 h 4173"/>
                <a:gd name="T54" fmla="*/ 305795617 w 5832"/>
                <a:gd name="T55" fmla="*/ 353447292 h 4173"/>
                <a:gd name="T56" fmla="*/ 339938627 w 5832"/>
                <a:gd name="T57" fmla="*/ 386813636 h 4173"/>
                <a:gd name="T58" fmla="*/ 386779023 w 5832"/>
                <a:gd name="T59" fmla="*/ 409271720 h 4173"/>
                <a:gd name="T60" fmla="*/ 436713410 w 5832"/>
                <a:gd name="T61" fmla="*/ 415046796 h 4173"/>
                <a:gd name="T62" fmla="*/ 488568477 w 5832"/>
                <a:gd name="T63" fmla="*/ 403069042 h 4173"/>
                <a:gd name="T64" fmla="*/ 532101255 w 5832"/>
                <a:gd name="T65" fmla="*/ 375156828 h 4173"/>
                <a:gd name="T66" fmla="*/ 562083447 w 5832"/>
                <a:gd name="T67" fmla="*/ 337940761 h 4173"/>
                <a:gd name="T68" fmla="*/ 580008477 w 5832"/>
                <a:gd name="T69" fmla="*/ 288425993 h 4173"/>
                <a:gd name="T70" fmla="*/ 580648704 w 5832"/>
                <a:gd name="T71" fmla="*/ 237734748 h 4173"/>
                <a:gd name="T72" fmla="*/ 563897312 w 5832"/>
                <a:gd name="T73" fmla="*/ 187792379 h 4173"/>
                <a:gd name="T74" fmla="*/ 534875460 w 5832"/>
                <a:gd name="T75" fmla="*/ 149827436 h 4173"/>
                <a:gd name="T76" fmla="*/ 491982909 w 5832"/>
                <a:gd name="T77" fmla="*/ 120845727 h 4173"/>
                <a:gd name="T78" fmla="*/ 440661255 w 5832"/>
                <a:gd name="T79" fmla="*/ 107691823 h 4173"/>
                <a:gd name="T80" fmla="*/ 469256507 w 5832"/>
                <a:gd name="T81" fmla="*/ 165334294 h 4173"/>
                <a:gd name="T82" fmla="*/ 402783701 w 5832"/>
                <a:gd name="T83" fmla="*/ 160414748 h 4173"/>
                <a:gd name="T84" fmla="*/ 348581355 w 5832"/>
                <a:gd name="T85" fmla="*/ 194957569 h 4173"/>
                <a:gd name="T86" fmla="*/ 324894288 w 5832"/>
                <a:gd name="T87" fmla="*/ 261262327 h 4173"/>
                <a:gd name="T88" fmla="*/ 345593850 w 5832"/>
                <a:gd name="T89" fmla="*/ 323610380 h 4173"/>
                <a:gd name="T90" fmla="*/ 397982330 w 5832"/>
                <a:gd name="T91" fmla="*/ 360719465 h 4173"/>
                <a:gd name="T92" fmla="*/ 464561623 w 5832"/>
                <a:gd name="T93" fmla="*/ 359115386 h 4173"/>
                <a:gd name="T94" fmla="*/ 514922937 w 5832"/>
                <a:gd name="T95" fmla="*/ 319439383 h 4173"/>
                <a:gd name="T96" fmla="*/ 532528182 w 5832"/>
                <a:gd name="T97" fmla="*/ 255915180 h 4173"/>
                <a:gd name="T98" fmla="*/ 505746795 w 5832"/>
                <a:gd name="T99" fmla="*/ 191214501 h 4173"/>
                <a:gd name="T100" fmla="*/ 444182500 w 5832"/>
                <a:gd name="T101" fmla="*/ 211747560 h 4173"/>
                <a:gd name="T102" fmla="*/ 410999504 w 5832"/>
                <a:gd name="T103" fmla="*/ 212496108 h 4173"/>
                <a:gd name="T104" fmla="*/ 385925496 w 5832"/>
                <a:gd name="T105" fmla="*/ 232280619 h 4173"/>
                <a:gd name="T106" fmla="*/ 377069468 w 5832"/>
                <a:gd name="T107" fmla="*/ 263828919 h 4173"/>
                <a:gd name="T108" fmla="*/ 390513567 w 5832"/>
                <a:gd name="T109" fmla="*/ 296018785 h 4173"/>
                <a:gd name="T110" fmla="*/ 418361453 w 5832"/>
                <a:gd name="T111" fmla="*/ 312060228 h 4173"/>
                <a:gd name="T112" fmla="*/ 451224336 w 5832"/>
                <a:gd name="T113" fmla="*/ 307996539 h 4173"/>
                <a:gd name="T114" fmla="*/ 474271178 w 5832"/>
                <a:gd name="T115" fmla="*/ 285966384 h 4173"/>
                <a:gd name="T116" fmla="*/ 480032888 w 5832"/>
                <a:gd name="T117" fmla="*/ 253348589 h 4173"/>
                <a:gd name="T118" fmla="*/ 465415149 w 5832"/>
                <a:gd name="T119" fmla="*/ 224580844 h 41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32" h="4173">
                  <a:moveTo>
                    <a:pt x="370" y="477"/>
                  </a:moveTo>
                  <a:lnTo>
                    <a:pt x="5462" y="477"/>
                  </a:lnTo>
                  <a:lnTo>
                    <a:pt x="5481" y="477"/>
                  </a:lnTo>
                  <a:lnTo>
                    <a:pt x="5500" y="478"/>
                  </a:lnTo>
                  <a:lnTo>
                    <a:pt x="5518" y="480"/>
                  </a:lnTo>
                  <a:lnTo>
                    <a:pt x="5537" y="484"/>
                  </a:lnTo>
                  <a:lnTo>
                    <a:pt x="5554" y="488"/>
                  </a:lnTo>
                  <a:lnTo>
                    <a:pt x="5571" y="494"/>
                  </a:lnTo>
                  <a:lnTo>
                    <a:pt x="5589" y="499"/>
                  </a:lnTo>
                  <a:lnTo>
                    <a:pt x="5606" y="506"/>
                  </a:lnTo>
                  <a:lnTo>
                    <a:pt x="5622" y="513"/>
                  </a:lnTo>
                  <a:lnTo>
                    <a:pt x="5638" y="521"/>
                  </a:lnTo>
                  <a:lnTo>
                    <a:pt x="5654" y="530"/>
                  </a:lnTo>
                  <a:lnTo>
                    <a:pt x="5668" y="539"/>
                  </a:lnTo>
                  <a:lnTo>
                    <a:pt x="5683" y="550"/>
                  </a:lnTo>
                  <a:lnTo>
                    <a:pt x="5697" y="562"/>
                  </a:lnTo>
                  <a:lnTo>
                    <a:pt x="5710" y="573"/>
                  </a:lnTo>
                  <a:lnTo>
                    <a:pt x="5723" y="585"/>
                  </a:lnTo>
                  <a:lnTo>
                    <a:pt x="5735" y="598"/>
                  </a:lnTo>
                  <a:lnTo>
                    <a:pt x="5747" y="612"/>
                  </a:lnTo>
                  <a:lnTo>
                    <a:pt x="5758" y="625"/>
                  </a:lnTo>
                  <a:lnTo>
                    <a:pt x="5768" y="640"/>
                  </a:lnTo>
                  <a:lnTo>
                    <a:pt x="5778" y="655"/>
                  </a:lnTo>
                  <a:lnTo>
                    <a:pt x="5787" y="670"/>
                  </a:lnTo>
                  <a:lnTo>
                    <a:pt x="5795" y="686"/>
                  </a:lnTo>
                  <a:lnTo>
                    <a:pt x="5803" y="702"/>
                  </a:lnTo>
                  <a:lnTo>
                    <a:pt x="5810" y="720"/>
                  </a:lnTo>
                  <a:lnTo>
                    <a:pt x="5815" y="737"/>
                  </a:lnTo>
                  <a:lnTo>
                    <a:pt x="5820" y="754"/>
                  </a:lnTo>
                  <a:lnTo>
                    <a:pt x="5824" y="772"/>
                  </a:lnTo>
                  <a:lnTo>
                    <a:pt x="5828" y="790"/>
                  </a:lnTo>
                  <a:lnTo>
                    <a:pt x="5830" y="808"/>
                  </a:lnTo>
                  <a:lnTo>
                    <a:pt x="5831" y="827"/>
                  </a:lnTo>
                  <a:lnTo>
                    <a:pt x="5832" y="846"/>
                  </a:lnTo>
                  <a:lnTo>
                    <a:pt x="5832" y="3803"/>
                  </a:lnTo>
                  <a:lnTo>
                    <a:pt x="5831" y="3822"/>
                  </a:lnTo>
                  <a:lnTo>
                    <a:pt x="5830" y="3841"/>
                  </a:lnTo>
                  <a:lnTo>
                    <a:pt x="5828" y="3858"/>
                  </a:lnTo>
                  <a:lnTo>
                    <a:pt x="5824" y="3877"/>
                  </a:lnTo>
                  <a:lnTo>
                    <a:pt x="5820" y="3895"/>
                  </a:lnTo>
                  <a:lnTo>
                    <a:pt x="5815" y="3912"/>
                  </a:lnTo>
                  <a:lnTo>
                    <a:pt x="5810" y="3930"/>
                  </a:lnTo>
                  <a:lnTo>
                    <a:pt x="5803" y="3947"/>
                  </a:lnTo>
                  <a:lnTo>
                    <a:pt x="5795" y="3962"/>
                  </a:lnTo>
                  <a:lnTo>
                    <a:pt x="5787" y="3979"/>
                  </a:lnTo>
                  <a:lnTo>
                    <a:pt x="5778" y="3994"/>
                  </a:lnTo>
                  <a:lnTo>
                    <a:pt x="5768" y="4009"/>
                  </a:lnTo>
                  <a:lnTo>
                    <a:pt x="5758" y="4023"/>
                  </a:lnTo>
                  <a:lnTo>
                    <a:pt x="5747" y="4038"/>
                  </a:lnTo>
                  <a:lnTo>
                    <a:pt x="5735" y="4051"/>
                  </a:lnTo>
                  <a:lnTo>
                    <a:pt x="5723" y="4064"/>
                  </a:lnTo>
                  <a:lnTo>
                    <a:pt x="5710" y="4076"/>
                  </a:lnTo>
                  <a:lnTo>
                    <a:pt x="5697" y="4088"/>
                  </a:lnTo>
                  <a:lnTo>
                    <a:pt x="5683" y="4098"/>
                  </a:lnTo>
                  <a:lnTo>
                    <a:pt x="5668" y="4109"/>
                  </a:lnTo>
                  <a:lnTo>
                    <a:pt x="5654" y="4118"/>
                  </a:lnTo>
                  <a:lnTo>
                    <a:pt x="5638" y="4127"/>
                  </a:lnTo>
                  <a:lnTo>
                    <a:pt x="5622" y="4136"/>
                  </a:lnTo>
                  <a:lnTo>
                    <a:pt x="5606" y="4143"/>
                  </a:lnTo>
                  <a:lnTo>
                    <a:pt x="5589" y="4149"/>
                  </a:lnTo>
                  <a:lnTo>
                    <a:pt x="5571" y="4156"/>
                  </a:lnTo>
                  <a:lnTo>
                    <a:pt x="5554" y="4160"/>
                  </a:lnTo>
                  <a:lnTo>
                    <a:pt x="5537" y="4165"/>
                  </a:lnTo>
                  <a:lnTo>
                    <a:pt x="5518" y="4168"/>
                  </a:lnTo>
                  <a:lnTo>
                    <a:pt x="5500" y="4171"/>
                  </a:lnTo>
                  <a:lnTo>
                    <a:pt x="5481" y="4172"/>
                  </a:lnTo>
                  <a:lnTo>
                    <a:pt x="5462" y="4173"/>
                  </a:lnTo>
                  <a:lnTo>
                    <a:pt x="370" y="4173"/>
                  </a:lnTo>
                  <a:lnTo>
                    <a:pt x="351" y="4172"/>
                  </a:lnTo>
                  <a:lnTo>
                    <a:pt x="332" y="4171"/>
                  </a:lnTo>
                  <a:lnTo>
                    <a:pt x="313" y="4168"/>
                  </a:lnTo>
                  <a:lnTo>
                    <a:pt x="295" y="4165"/>
                  </a:lnTo>
                  <a:lnTo>
                    <a:pt x="277" y="4160"/>
                  </a:lnTo>
                  <a:lnTo>
                    <a:pt x="259" y="4156"/>
                  </a:lnTo>
                  <a:lnTo>
                    <a:pt x="243" y="4149"/>
                  </a:lnTo>
                  <a:lnTo>
                    <a:pt x="226" y="4143"/>
                  </a:lnTo>
                  <a:lnTo>
                    <a:pt x="209" y="4136"/>
                  </a:lnTo>
                  <a:lnTo>
                    <a:pt x="194" y="4127"/>
                  </a:lnTo>
                  <a:lnTo>
                    <a:pt x="178" y="4118"/>
                  </a:lnTo>
                  <a:lnTo>
                    <a:pt x="162" y="4109"/>
                  </a:lnTo>
                  <a:lnTo>
                    <a:pt x="148" y="4098"/>
                  </a:lnTo>
                  <a:lnTo>
                    <a:pt x="134" y="4088"/>
                  </a:lnTo>
                  <a:lnTo>
                    <a:pt x="121" y="4076"/>
                  </a:lnTo>
                  <a:lnTo>
                    <a:pt x="108" y="4064"/>
                  </a:lnTo>
                  <a:lnTo>
                    <a:pt x="95" y="4051"/>
                  </a:lnTo>
                  <a:lnTo>
                    <a:pt x="84" y="4038"/>
                  </a:lnTo>
                  <a:lnTo>
                    <a:pt x="73" y="4023"/>
                  </a:lnTo>
                  <a:lnTo>
                    <a:pt x="63" y="4009"/>
                  </a:lnTo>
                  <a:lnTo>
                    <a:pt x="53" y="3994"/>
                  </a:lnTo>
                  <a:lnTo>
                    <a:pt x="44" y="3979"/>
                  </a:lnTo>
                  <a:lnTo>
                    <a:pt x="36" y="3962"/>
                  </a:lnTo>
                  <a:lnTo>
                    <a:pt x="29" y="3947"/>
                  </a:lnTo>
                  <a:lnTo>
                    <a:pt x="22" y="3930"/>
                  </a:lnTo>
                  <a:lnTo>
                    <a:pt x="16" y="3912"/>
                  </a:lnTo>
                  <a:lnTo>
                    <a:pt x="11" y="3895"/>
                  </a:lnTo>
                  <a:lnTo>
                    <a:pt x="7" y="3877"/>
                  </a:lnTo>
                  <a:lnTo>
                    <a:pt x="4" y="3858"/>
                  </a:lnTo>
                  <a:lnTo>
                    <a:pt x="2" y="3841"/>
                  </a:lnTo>
                  <a:lnTo>
                    <a:pt x="0" y="3822"/>
                  </a:lnTo>
                  <a:lnTo>
                    <a:pt x="0" y="3803"/>
                  </a:lnTo>
                  <a:lnTo>
                    <a:pt x="0" y="846"/>
                  </a:lnTo>
                  <a:lnTo>
                    <a:pt x="0" y="827"/>
                  </a:lnTo>
                  <a:lnTo>
                    <a:pt x="2" y="808"/>
                  </a:lnTo>
                  <a:lnTo>
                    <a:pt x="4" y="790"/>
                  </a:lnTo>
                  <a:lnTo>
                    <a:pt x="7" y="772"/>
                  </a:lnTo>
                  <a:lnTo>
                    <a:pt x="11" y="754"/>
                  </a:lnTo>
                  <a:lnTo>
                    <a:pt x="16" y="737"/>
                  </a:lnTo>
                  <a:lnTo>
                    <a:pt x="22" y="720"/>
                  </a:lnTo>
                  <a:lnTo>
                    <a:pt x="29" y="702"/>
                  </a:lnTo>
                  <a:lnTo>
                    <a:pt x="36" y="686"/>
                  </a:lnTo>
                  <a:lnTo>
                    <a:pt x="44" y="670"/>
                  </a:lnTo>
                  <a:lnTo>
                    <a:pt x="53" y="655"/>
                  </a:lnTo>
                  <a:lnTo>
                    <a:pt x="63" y="640"/>
                  </a:lnTo>
                  <a:lnTo>
                    <a:pt x="73" y="625"/>
                  </a:lnTo>
                  <a:lnTo>
                    <a:pt x="84" y="612"/>
                  </a:lnTo>
                  <a:lnTo>
                    <a:pt x="95" y="598"/>
                  </a:lnTo>
                  <a:lnTo>
                    <a:pt x="108" y="585"/>
                  </a:lnTo>
                  <a:lnTo>
                    <a:pt x="121" y="573"/>
                  </a:lnTo>
                  <a:lnTo>
                    <a:pt x="134" y="562"/>
                  </a:lnTo>
                  <a:lnTo>
                    <a:pt x="148" y="550"/>
                  </a:lnTo>
                  <a:lnTo>
                    <a:pt x="162" y="539"/>
                  </a:lnTo>
                  <a:lnTo>
                    <a:pt x="178" y="530"/>
                  </a:lnTo>
                  <a:lnTo>
                    <a:pt x="194" y="521"/>
                  </a:lnTo>
                  <a:lnTo>
                    <a:pt x="209" y="513"/>
                  </a:lnTo>
                  <a:lnTo>
                    <a:pt x="226" y="506"/>
                  </a:lnTo>
                  <a:lnTo>
                    <a:pt x="243" y="499"/>
                  </a:lnTo>
                  <a:lnTo>
                    <a:pt x="259" y="494"/>
                  </a:lnTo>
                  <a:lnTo>
                    <a:pt x="277" y="488"/>
                  </a:lnTo>
                  <a:lnTo>
                    <a:pt x="295" y="484"/>
                  </a:lnTo>
                  <a:lnTo>
                    <a:pt x="313" y="480"/>
                  </a:lnTo>
                  <a:lnTo>
                    <a:pt x="332" y="478"/>
                  </a:lnTo>
                  <a:lnTo>
                    <a:pt x="351" y="477"/>
                  </a:lnTo>
                  <a:lnTo>
                    <a:pt x="370" y="477"/>
                  </a:lnTo>
                  <a:close/>
                  <a:moveTo>
                    <a:pt x="542" y="0"/>
                  </a:moveTo>
                  <a:lnTo>
                    <a:pt x="1703" y="0"/>
                  </a:lnTo>
                  <a:lnTo>
                    <a:pt x="1703" y="350"/>
                  </a:lnTo>
                  <a:lnTo>
                    <a:pt x="542" y="350"/>
                  </a:lnTo>
                  <a:lnTo>
                    <a:pt x="542" y="0"/>
                  </a:lnTo>
                  <a:close/>
                  <a:moveTo>
                    <a:pt x="4019" y="1725"/>
                  </a:moveTo>
                  <a:lnTo>
                    <a:pt x="4019" y="1725"/>
                  </a:lnTo>
                  <a:lnTo>
                    <a:pt x="3983" y="1726"/>
                  </a:lnTo>
                  <a:lnTo>
                    <a:pt x="3946" y="1729"/>
                  </a:lnTo>
                  <a:lnTo>
                    <a:pt x="3910" y="1734"/>
                  </a:lnTo>
                  <a:lnTo>
                    <a:pt x="3874" y="1740"/>
                  </a:lnTo>
                  <a:lnTo>
                    <a:pt x="3840" y="1747"/>
                  </a:lnTo>
                  <a:lnTo>
                    <a:pt x="3806" y="1758"/>
                  </a:lnTo>
                  <a:lnTo>
                    <a:pt x="3773" y="1769"/>
                  </a:lnTo>
                  <a:lnTo>
                    <a:pt x="3740" y="1782"/>
                  </a:lnTo>
                  <a:lnTo>
                    <a:pt x="3708" y="1797"/>
                  </a:lnTo>
                  <a:lnTo>
                    <a:pt x="3677" y="1812"/>
                  </a:lnTo>
                  <a:lnTo>
                    <a:pt x="3647" y="1829"/>
                  </a:lnTo>
                  <a:lnTo>
                    <a:pt x="3618" y="1848"/>
                  </a:lnTo>
                  <a:lnTo>
                    <a:pt x="3590" y="1868"/>
                  </a:lnTo>
                  <a:lnTo>
                    <a:pt x="3563" y="1889"/>
                  </a:lnTo>
                  <a:lnTo>
                    <a:pt x="3537" y="1911"/>
                  </a:lnTo>
                  <a:lnTo>
                    <a:pt x="3512" y="1936"/>
                  </a:lnTo>
                  <a:lnTo>
                    <a:pt x="3488" y="1960"/>
                  </a:lnTo>
                  <a:lnTo>
                    <a:pt x="3465" y="1987"/>
                  </a:lnTo>
                  <a:lnTo>
                    <a:pt x="3444" y="2014"/>
                  </a:lnTo>
                  <a:lnTo>
                    <a:pt x="3424" y="2042"/>
                  </a:lnTo>
                  <a:lnTo>
                    <a:pt x="3405" y="2071"/>
                  </a:lnTo>
                  <a:lnTo>
                    <a:pt x="3388" y="2101"/>
                  </a:lnTo>
                  <a:lnTo>
                    <a:pt x="3372" y="2132"/>
                  </a:lnTo>
                  <a:lnTo>
                    <a:pt x="3358" y="2164"/>
                  </a:lnTo>
                  <a:lnTo>
                    <a:pt x="3345" y="2197"/>
                  </a:lnTo>
                  <a:lnTo>
                    <a:pt x="3334" y="2230"/>
                  </a:lnTo>
                  <a:lnTo>
                    <a:pt x="3324" y="2264"/>
                  </a:lnTo>
                  <a:lnTo>
                    <a:pt x="3316" y="2298"/>
                  </a:lnTo>
                  <a:lnTo>
                    <a:pt x="3309" y="2334"/>
                  </a:lnTo>
                  <a:lnTo>
                    <a:pt x="3305" y="2369"/>
                  </a:lnTo>
                  <a:lnTo>
                    <a:pt x="3303" y="2406"/>
                  </a:lnTo>
                  <a:lnTo>
                    <a:pt x="3302" y="2443"/>
                  </a:lnTo>
                  <a:lnTo>
                    <a:pt x="3303" y="2480"/>
                  </a:lnTo>
                  <a:lnTo>
                    <a:pt x="3305" y="2517"/>
                  </a:lnTo>
                  <a:lnTo>
                    <a:pt x="3309" y="2552"/>
                  </a:lnTo>
                  <a:lnTo>
                    <a:pt x="3316" y="2587"/>
                  </a:lnTo>
                  <a:lnTo>
                    <a:pt x="3324" y="2622"/>
                  </a:lnTo>
                  <a:lnTo>
                    <a:pt x="3334" y="2656"/>
                  </a:lnTo>
                  <a:lnTo>
                    <a:pt x="3345" y="2689"/>
                  </a:lnTo>
                  <a:lnTo>
                    <a:pt x="3358" y="2722"/>
                  </a:lnTo>
                  <a:lnTo>
                    <a:pt x="3372" y="2754"/>
                  </a:lnTo>
                  <a:lnTo>
                    <a:pt x="3388" y="2784"/>
                  </a:lnTo>
                  <a:lnTo>
                    <a:pt x="3405" y="2814"/>
                  </a:lnTo>
                  <a:lnTo>
                    <a:pt x="3424" y="2843"/>
                  </a:lnTo>
                  <a:lnTo>
                    <a:pt x="3444" y="2872"/>
                  </a:lnTo>
                  <a:lnTo>
                    <a:pt x="3465" y="2899"/>
                  </a:lnTo>
                  <a:lnTo>
                    <a:pt x="3488" y="2924"/>
                  </a:lnTo>
                  <a:lnTo>
                    <a:pt x="3512" y="2950"/>
                  </a:lnTo>
                  <a:lnTo>
                    <a:pt x="3537" y="2973"/>
                  </a:lnTo>
                  <a:lnTo>
                    <a:pt x="3563" y="2997"/>
                  </a:lnTo>
                  <a:lnTo>
                    <a:pt x="3590" y="3018"/>
                  </a:lnTo>
                  <a:lnTo>
                    <a:pt x="3618" y="3038"/>
                  </a:lnTo>
                  <a:lnTo>
                    <a:pt x="3647" y="3056"/>
                  </a:lnTo>
                  <a:lnTo>
                    <a:pt x="3677" y="3074"/>
                  </a:lnTo>
                  <a:lnTo>
                    <a:pt x="3708" y="3089"/>
                  </a:lnTo>
                  <a:lnTo>
                    <a:pt x="3740" y="3104"/>
                  </a:lnTo>
                  <a:lnTo>
                    <a:pt x="3773" y="3117"/>
                  </a:lnTo>
                  <a:lnTo>
                    <a:pt x="3806" y="3128"/>
                  </a:lnTo>
                  <a:lnTo>
                    <a:pt x="3840" y="3137"/>
                  </a:lnTo>
                  <a:lnTo>
                    <a:pt x="3874" y="3145"/>
                  </a:lnTo>
                  <a:lnTo>
                    <a:pt x="3910" y="3152"/>
                  </a:lnTo>
                  <a:lnTo>
                    <a:pt x="3946" y="3156"/>
                  </a:lnTo>
                  <a:lnTo>
                    <a:pt x="3983" y="3160"/>
                  </a:lnTo>
                  <a:lnTo>
                    <a:pt x="4019" y="3161"/>
                  </a:lnTo>
                  <a:lnTo>
                    <a:pt x="4056" y="3160"/>
                  </a:lnTo>
                  <a:lnTo>
                    <a:pt x="4092" y="3156"/>
                  </a:lnTo>
                  <a:lnTo>
                    <a:pt x="4129" y="3152"/>
                  </a:lnTo>
                  <a:lnTo>
                    <a:pt x="4163" y="3145"/>
                  </a:lnTo>
                  <a:lnTo>
                    <a:pt x="4198" y="3137"/>
                  </a:lnTo>
                  <a:lnTo>
                    <a:pt x="4232" y="3128"/>
                  </a:lnTo>
                  <a:lnTo>
                    <a:pt x="4266" y="3117"/>
                  </a:lnTo>
                  <a:lnTo>
                    <a:pt x="4298" y="3104"/>
                  </a:lnTo>
                  <a:lnTo>
                    <a:pt x="4329" y="3089"/>
                  </a:lnTo>
                  <a:lnTo>
                    <a:pt x="4361" y="3074"/>
                  </a:lnTo>
                  <a:lnTo>
                    <a:pt x="4391" y="3056"/>
                  </a:lnTo>
                  <a:lnTo>
                    <a:pt x="4420" y="3038"/>
                  </a:lnTo>
                  <a:lnTo>
                    <a:pt x="4447" y="3018"/>
                  </a:lnTo>
                  <a:lnTo>
                    <a:pt x="4475" y="2997"/>
                  </a:lnTo>
                  <a:lnTo>
                    <a:pt x="4501" y="2973"/>
                  </a:lnTo>
                  <a:lnTo>
                    <a:pt x="4527" y="2950"/>
                  </a:lnTo>
                  <a:lnTo>
                    <a:pt x="4550" y="2924"/>
                  </a:lnTo>
                  <a:lnTo>
                    <a:pt x="4572" y="2899"/>
                  </a:lnTo>
                  <a:lnTo>
                    <a:pt x="4595" y="2872"/>
                  </a:lnTo>
                  <a:lnTo>
                    <a:pt x="4614" y="2843"/>
                  </a:lnTo>
                  <a:lnTo>
                    <a:pt x="4633" y="2814"/>
                  </a:lnTo>
                  <a:lnTo>
                    <a:pt x="4650" y="2784"/>
                  </a:lnTo>
                  <a:lnTo>
                    <a:pt x="4666" y="2754"/>
                  </a:lnTo>
                  <a:lnTo>
                    <a:pt x="4680" y="2722"/>
                  </a:lnTo>
                  <a:lnTo>
                    <a:pt x="4693" y="2689"/>
                  </a:lnTo>
                  <a:lnTo>
                    <a:pt x="4705" y="2656"/>
                  </a:lnTo>
                  <a:lnTo>
                    <a:pt x="4714" y="2622"/>
                  </a:lnTo>
                  <a:lnTo>
                    <a:pt x="4722" y="2587"/>
                  </a:lnTo>
                  <a:lnTo>
                    <a:pt x="4728" y="2552"/>
                  </a:lnTo>
                  <a:lnTo>
                    <a:pt x="4733" y="2517"/>
                  </a:lnTo>
                  <a:lnTo>
                    <a:pt x="4736" y="2480"/>
                  </a:lnTo>
                  <a:lnTo>
                    <a:pt x="4736" y="2443"/>
                  </a:lnTo>
                  <a:lnTo>
                    <a:pt x="4736" y="2406"/>
                  </a:lnTo>
                  <a:lnTo>
                    <a:pt x="4733" y="2369"/>
                  </a:lnTo>
                  <a:lnTo>
                    <a:pt x="4728" y="2334"/>
                  </a:lnTo>
                  <a:lnTo>
                    <a:pt x="4722" y="2298"/>
                  </a:lnTo>
                  <a:lnTo>
                    <a:pt x="4714" y="2264"/>
                  </a:lnTo>
                  <a:lnTo>
                    <a:pt x="4705" y="2230"/>
                  </a:lnTo>
                  <a:lnTo>
                    <a:pt x="4693" y="2197"/>
                  </a:lnTo>
                  <a:lnTo>
                    <a:pt x="4680" y="2164"/>
                  </a:lnTo>
                  <a:lnTo>
                    <a:pt x="4666" y="2132"/>
                  </a:lnTo>
                  <a:lnTo>
                    <a:pt x="4650" y="2101"/>
                  </a:lnTo>
                  <a:lnTo>
                    <a:pt x="4633" y="2071"/>
                  </a:lnTo>
                  <a:lnTo>
                    <a:pt x="4614" y="2042"/>
                  </a:lnTo>
                  <a:lnTo>
                    <a:pt x="4595" y="2014"/>
                  </a:lnTo>
                  <a:lnTo>
                    <a:pt x="4572" y="1987"/>
                  </a:lnTo>
                  <a:lnTo>
                    <a:pt x="4550" y="1960"/>
                  </a:lnTo>
                  <a:lnTo>
                    <a:pt x="4527" y="1936"/>
                  </a:lnTo>
                  <a:lnTo>
                    <a:pt x="4501" y="1911"/>
                  </a:lnTo>
                  <a:lnTo>
                    <a:pt x="4475" y="1889"/>
                  </a:lnTo>
                  <a:lnTo>
                    <a:pt x="4447" y="1868"/>
                  </a:lnTo>
                  <a:lnTo>
                    <a:pt x="4420" y="1848"/>
                  </a:lnTo>
                  <a:lnTo>
                    <a:pt x="4391" y="1829"/>
                  </a:lnTo>
                  <a:lnTo>
                    <a:pt x="4361" y="1812"/>
                  </a:lnTo>
                  <a:lnTo>
                    <a:pt x="4329" y="1797"/>
                  </a:lnTo>
                  <a:lnTo>
                    <a:pt x="4298" y="1782"/>
                  </a:lnTo>
                  <a:lnTo>
                    <a:pt x="4266" y="1769"/>
                  </a:lnTo>
                  <a:lnTo>
                    <a:pt x="4232" y="1758"/>
                  </a:lnTo>
                  <a:lnTo>
                    <a:pt x="4198" y="1747"/>
                  </a:lnTo>
                  <a:lnTo>
                    <a:pt x="4163" y="1740"/>
                  </a:lnTo>
                  <a:lnTo>
                    <a:pt x="4129" y="1734"/>
                  </a:lnTo>
                  <a:lnTo>
                    <a:pt x="4092" y="1729"/>
                  </a:lnTo>
                  <a:lnTo>
                    <a:pt x="4056" y="1726"/>
                  </a:lnTo>
                  <a:lnTo>
                    <a:pt x="4019" y="1725"/>
                  </a:lnTo>
                  <a:close/>
                  <a:moveTo>
                    <a:pt x="1375" y="838"/>
                  </a:moveTo>
                  <a:lnTo>
                    <a:pt x="1375" y="3754"/>
                  </a:lnTo>
                  <a:lnTo>
                    <a:pt x="1591" y="3754"/>
                  </a:lnTo>
                  <a:lnTo>
                    <a:pt x="1591" y="838"/>
                  </a:lnTo>
                  <a:lnTo>
                    <a:pt x="1375" y="838"/>
                  </a:lnTo>
                  <a:close/>
                  <a:moveTo>
                    <a:pt x="1841" y="690"/>
                  </a:moveTo>
                  <a:lnTo>
                    <a:pt x="1841" y="1260"/>
                  </a:lnTo>
                  <a:lnTo>
                    <a:pt x="2899" y="1260"/>
                  </a:lnTo>
                  <a:lnTo>
                    <a:pt x="2899" y="690"/>
                  </a:lnTo>
                  <a:lnTo>
                    <a:pt x="1841" y="690"/>
                  </a:lnTo>
                  <a:close/>
                  <a:moveTo>
                    <a:pt x="4019" y="1003"/>
                  </a:moveTo>
                  <a:lnTo>
                    <a:pt x="4019" y="1003"/>
                  </a:lnTo>
                  <a:lnTo>
                    <a:pt x="3982" y="1004"/>
                  </a:lnTo>
                  <a:lnTo>
                    <a:pt x="3945" y="1005"/>
                  </a:lnTo>
                  <a:lnTo>
                    <a:pt x="3908" y="1007"/>
                  </a:lnTo>
                  <a:lnTo>
                    <a:pt x="3872" y="1011"/>
                  </a:lnTo>
                  <a:lnTo>
                    <a:pt x="3835" y="1015"/>
                  </a:lnTo>
                  <a:lnTo>
                    <a:pt x="3800" y="1020"/>
                  </a:lnTo>
                  <a:lnTo>
                    <a:pt x="3764" y="1026"/>
                  </a:lnTo>
                  <a:lnTo>
                    <a:pt x="3728" y="1033"/>
                  </a:lnTo>
                  <a:lnTo>
                    <a:pt x="3694" y="1040"/>
                  </a:lnTo>
                  <a:lnTo>
                    <a:pt x="3659" y="1049"/>
                  </a:lnTo>
                  <a:lnTo>
                    <a:pt x="3625" y="1058"/>
                  </a:lnTo>
                  <a:lnTo>
                    <a:pt x="3591" y="1068"/>
                  </a:lnTo>
                  <a:lnTo>
                    <a:pt x="3558" y="1079"/>
                  </a:lnTo>
                  <a:lnTo>
                    <a:pt x="3524" y="1091"/>
                  </a:lnTo>
                  <a:lnTo>
                    <a:pt x="3491" y="1103"/>
                  </a:lnTo>
                  <a:lnTo>
                    <a:pt x="3459" y="1117"/>
                  </a:lnTo>
                  <a:lnTo>
                    <a:pt x="3426" y="1130"/>
                  </a:lnTo>
                  <a:lnTo>
                    <a:pt x="3395" y="1146"/>
                  </a:lnTo>
                  <a:lnTo>
                    <a:pt x="3364" y="1161"/>
                  </a:lnTo>
                  <a:lnTo>
                    <a:pt x="3333" y="1177"/>
                  </a:lnTo>
                  <a:lnTo>
                    <a:pt x="3303" y="1194"/>
                  </a:lnTo>
                  <a:lnTo>
                    <a:pt x="3273" y="1211"/>
                  </a:lnTo>
                  <a:lnTo>
                    <a:pt x="3244" y="1230"/>
                  </a:lnTo>
                  <a:lnTo>
                    <a:pt x="3215" y="1249"/>
                  </a:lnTo>
                  <a:lnTo>
                    <a:pt x="3186" y="1269"/>
                  </a:lnTo>
                  <a:lnTo>
                    <a:pt x="3158" y="1289"/>
                  </a:lnTo>
                  <a:lnTo>
                    <a:pt x="3130" y="1311"/>
                  </a:lnTo>
                  <a:lnTo>
                    <a:pt x="3103" y="1332"/>
                  </a:lnTo>
                  <a:lnTo>
                    <a:pt x="3077" y="1354"/>
                  </a:lnTo>
                  <a:lnTo>
                    <a:pt x="3051" y="1377"/>
                  </a:lnTo>
                  <a:lnTo>
                    <a:pt x="3026" y="1401"/>
                  </a:lnTo>
                  <a:lnTo>
                    <a:pt x="3001" y="1425"/>
                  </a:lnTo>
                  <a:lnTo>
                    <a:pt x="2977" y="1450"/>
                  </a:lnTo>
                  <a:lnTo>
                    <a:pt x="2954" y="1474"/>
                  </a:lnTo>
                  <a:lnTo>
                    <a:pt x="2930" y="1501"/>
                  </a:lnTo>
                  <a:lnTo>
                    <a:pt x="2908" y="1527"/>
                  </a:lnTo>
                  <a:lnTo>
                    <a:pt x="2887" y="1554"/>
                  </a:lnTo>
                  <a:lnTo>
                    <a:pt x="2866" y="1581"/>
                  </a:lnTo>
                  <a:lnTo>
                    <a:pt x="2844" y="1609"/>
                  </a:lnTo>
                  <a:lnTo>
                    <a:pt x="2826" y="1638"/>
                  </a:lnTo>
                  <a:lnTo>
                    <a:pt x="2807" y="1667"/>
                  </a:lnTo>
                  <a:lnTo>
                    <a:pt x="2788" y="1696"/>
                  </a:lnTo>
                  <a:lnTo>
                    <a:pt x="2770" y="1726"/>
                  </a:lnTo>
                  <a:lnTo>
                    <a:pt x="2753" y="1756"/>
                  </a:lnTo>
                  <a:lnTo>
                    <a:pt x="2737" y="1788"/>
                  </a:lnTo>
                  <a:lnTo>
                    <a:pt x="2722" y="1819"/>
                  </a:lnTo>
                  <a:lnTo>
                    <a:pt x="2706" y="1850"/>
                  </a:lnTo>
                  <a:lnTo>
                    <a:pt x="2693" y="1882"/>
                  </a:lnTo>
                  <a:lnTo>
                    <a:pt x="2679" y="1915"/>
                  </a:lnTo>
                  <a:lnTo>
                    <a:pt x="2667" y="1948"/>
                  </a:lnTo>
                  <a:lnTo>
                    <a:pt x="2655" y="1982"/>
                  </a:lnTo>
                  <a:lnTo>
                    <a:pt x="2644" y="2015"/>
                  </a:lnTo>
                  <a:lnTo>
                    <a:pt x="2634" y="2048"/>
                  </a:lnTo>
                  <a:lnTo>
                    <a:pt x="2625" y="2083"/>
                  </a:lnTo>
                  <a:lnTo>
                    <a:pt x="2616" y="2118"/>
                  </a:lnTo>
                  <a:lnTo>
                    <a:pt x="2609" y="2153"/>
                  </a:lnTo>
                  <a:lnTo>
                    <a:pt x="2601" y="2188"/>
                  </a:lnTo>
                  <a:lnTo>
                    <a:pt x="2596" y="2223"/>
                  </a:lnTo>
                  <a:lnTo>
                    <a:pt x="2591" y="2259"/>
                  </a:lnTo>
                  <a:lnTo>
                    <a:pt x="2587" y="2296"/>
                  </a:lnTo>
                  <a:lnTo>
                    <a:pt x="2584" y="2332"/>
                  </a:lnTo>
                  <a:lnTo>
                    <a:pt x="2581" y="2368"/>
                  </a:lnTo>
                  <a:lnTo>
                    <a:pt x="2580" y="2405"/>
                  </a:lnTo>
                  <a:lnTo>
                    <a:pt x="2579" y="2443"/>
                  </a:lnTo>
                  <a:lnTo>
                    <a:pt x="2580" y="2480"/>
                  </a:lnTo>
                  <a:lnTo>
                    <a:pt x="2581" y="2517"/>
                  </a:lnTo>
                  <a:lnTo>
                    <a:pt x="2584" y="2553"/>
                  </a:lnTo>
                  <a:lnTo>
                    <a:pt x="2587" y="2590"/>
                  </a:lnTo>
                  <a:lnTo>
                    <a:pt x="2591" y="2626"/>
                  </a:lnTo>
                  <a:lnTo>
                    <a:pt x="2596" y="2661"/>
                  </a:lnTo>
                  <a:lnTo>
                    <a:pt x="2601" y="2697"/>
                  </a:lnTo>
                  <a:lnTo>
                    <a:pt x="2609" y="2733"/>
                  </a:lnTo>
                  <a:lnTo>
                    <a:pt x="2616" y="2767"/>
                  </a:lnTo>
                  <a:lnTo>
                    <a:pt x="2625" y="2803"/>
                  </a:lnTo>
                  <a:lnTo>
                    <a:pt x="2634" y="2836"/>
                  </a:lnTo>
                  <a:lnTo>
                    <a:pt x="2644" y="2871"/>
                  </a:lnTo>
                  <a:lnTo>
                    <a:pt x="2655" y="2904"/>
                  </a:lnTo>
                  <a:lnTo>
                    <a:pt x="2667" y="2938"/>
                  </a:lnTo>
                  <a:lnTo>
                    <a:pt x="2679" y="2970"/>
                  </a:lnTo>
                  <a:lnTo>
                    <a:pt x="2693" y="3004"/>
                  </a:lnTo>
                  <a:lnTo>
                    <a:pt x="2706" y="3035"/>
                  </a:lnTo>
                  <a:lnTo>
                    <a:pt x="2722" y="3067"/>
                  </a:lnTo>
                  <a:lnTo>
                    <a:pt x="2737" y="3098"/>
                  </a:lnTo>
                  <a:lnTo>
                    <a:pt x="2753" y="3128"/>
                  </a:lnTo>
                  <a:lnTo>
                    <a:pt x="2770" y="3160"/>
                  </a:lnTo>
                  <a:lnTo>
                    <a:pt x="2788" y="3189"/>
                  </a:lnTo>
                  <a:lnTo>
                    <a:pt x="2807" y="3219"/>
                  </a:lnTo>
                  <a:lnTo>
                    <a:pt x="2826" y="3248"/>
                  </a:lnTo>
                  <a:lnTo>
                    <a:pt x="2844" y="3276"/>
                  </a:lnTo>
                  <a:lnTo>
                    <a:pt x="2866" y="3305"/>
                  </a:lnTo>
                  <a:lnTo>
                    <a:pt x="2887" y="3331"/>
                  </a:lnTo>
                  <a:lnTo>
                    <a:pt x="2908" y="3358"/>
                  </a:lnTo>
                  <a:lnTo>
                    <a:pt x="2930" y="3385"/>
                  </a:lnTo>
                  <a:lnTo>
                    <a:pt x="2954" y="3410"/>
                  </a:lnTo>
                  <a:lnTo>
                    <a:pt x="2977" y="3436"/>
                  </a:lnTo>
                  <a:lnTo>
                    <a:pt x="3001" y="3461"/>
                  </a:lnTo>
                  <a:lnTo>
                    <a:pt x="3026" y="3485"/>
                  </a:lnTo>
                  <a:lnTo>
                    <a:pt x="3051" y="3508"/>
                  </a:lnTo>
                  <a:lnTo>
                    <a:pt x="3077" y="3531"/>
                  </a:lnTo>
                  <a:lnTo>
                    <a:pt x="3103" y="3553"/>
                  </a:lnTo>
                  <a:lnTo>
                    <a:pt x="3130" y="3575"/>
                  </a:lnTo>
                  <a:lnTo>
                    <a:pt x="3158" y="3597"/>
                  </a:lnTo>
                  <a:lnTo>
                    <a:pt x="3186" y="3617"/>
                  </a:lnTo>
                  <a:lnTo>
                    <a:pt x="3215" y="3637"/>
                  </a:lnTo>
                  <a:lnTo>
                    <a:pt x="3244" y="3656"/>
                  </a:lnTo>
                  <a:lnTo>
                    <a:pt x="3273" y="3673"/>
                  </a:lnTo>
                  <a:lnTo>
                    <a:pt x="3303" y="3691"/>
                  </a:lnTo>
                  <a:lnTo>
                    <a:pt x="3333" y="3708"/>
                  </a:lnTo>
                  <a:lnTo>
                    <a:pt x="3364" y="3725"/>
                  </a:lnTo>
                  <a:lnTo>
                    <a:pt x="3395" y="3740"/>
                  </a:lnTo>
                  <a:lnTo>
                    <a:pt x="3426" y="3755"/>
                  </a:lnTo>
                  <a:lnTo>
                    <a:pt x="3459" y="3769"/>
                  </a:lnTo>
                  <a:lnTo>
                    <a:pt x="3491" y="3783"/>
                  </a:lnTo>
                  <a:lnTo>
                    <a:pt x="3524" y="3795"/>
                  </a:lnTo>
                  <a:lnTo>
                    <a:pt x="3558" y="3806"/>
                  </a:lnTo>
                  <a:lnTo>
                    <a:pt x="3591" y="3817"/>
                  </a:lnTo>
                  <a:lnTo>
                    <a:pt x="3625" y="3827"/>
                  </a:lnTo>
                  <a:lnTo>
                    <a:pt x="3659" y="3837"/>
                  </a:lnTo>
                  <a:lnTo>
                    <a:pt x="3694" y="3845"/>
                  </a:lnTo>
                  <a:lnTo>
                    <a:pt x="3728" y="3853"/>
                  </a:lnTo>
                  <a:lnTo>
                    <a:pt x="3764" y="3860"/>
                  </a:lnTo>
                  <a:lnTo>
                    <a:pt x="3800" y="3865"/>
                  </a:lnTo>
                  <a:lnTo>
                    <a:pt x="3835" y="3871"/>
                  </a:lnTo>
                  <a:lnTo>
                    <a:pt x="3872" y="3875"/>
                  </a:lnTo>
                  <a:lnTo>
                    <a:pt x="3908" y="3879"/>
                  </a:lnTo>
                  <a:lnTo>
                    <a:pt x="3945" y="3881"/>
                  </a:lnTo>
                  <a:lnTo>
                    <a:pt x="3982" y="3882"/>
                  </a:lnTo>
                  <a:lnTo>
                    <a:pt x="4019" y="3882"/>
                  </a:lnTo>
                  <a:lnTo>
                    <a:pt x="4056" y="3882"/>
                  </a:lnTo>
                  <a:lnTo>
                    <a:pt x="4093" y="3881"/>
                  </a:lnTo>
                  <a:lnTo>
                    <a:pt x="4130" y="3879"/>
                  </a:lnTo>
                  <a:lnTo>
                    <a:pt x="4167" y="3875"/>
                  </a:lnTo>
                  <a:lnTo>
                    <a:pt x="4202" y="3871"/>
                  </a:lnTo>
                  <a:lnTo>
                    <a:pt x="4238" y="3865"/>
                  </a:lnTo>
                  <a:lnTo>
                    <a:pt x="4274" y="3860"/>
                  </a:lnTo>
                  <a:lnTo>
                    <a:pt x="4309" y="3853"/>
                  </a:lnTo>
                  <a:lnTo>
                    <a:pt x="4344" y="3845"/>
                  </a:lnTo>
                  <a:lnTo>
                    <a:pt x="4378" y="3837"/>
                  </a:lnTo>
                  <a:lnTo>
                    <a:pt x="4413" y="3827"/>
                  </a:lnTo>
                  <a:lnTo>
                    <a:pt x="4447" y="3817"/>
                  </a:lnTo>
                  <a:lnTo>
                    <a:pt x="4481" y="3806"/>
                  </a:lnTo>
                  <a:lnTo>
                    <a:pt x="4514" y="3795"/>
                  </a:lnTo>
                  <a:lnTo>
                    <a:pt x="4547" y="3783"/>
                  </a:lnTo>
                  <a:lnTo>
                    <a:pt x="4579" y="3769"/>
                  </a:lnTo>
                  <a:lnTo>
                    <a:pt x="4611" y="3755"/>
                  </a:lnTo>
                  <a:lnTo>
                    <a:pt x="4644" y="3740"/>
                  </a:lnTo>
                  <a:lnTo>
                    <a:pt x="4675" y="3725"/>
                  </a:lnTo>
                  <a:lnTo>
                    <a:pt x="4705" y="3708"/>
                  </a:lnTo>
                  <a:lnTo>
                    <a:pt x="4736" y="3691"/>
                  </a:lnTo>
                  <a:lnTo>
                    <a:pt x="4765" y="3673"/>
                  </a:lnTo>
                  <a:lnTo>
                    <a:pt x="4795" y="3656"/>
                  </a:lnTo>
                  <a:lnTo>
                    <a:pt x="4824" y="3637"/>
                  </a:lnTo>
                  <a:lnTo>
                    <a:pt x="4852" y="3617"/>
                  </a:lnTo>
                  <a:lnTo>
                    <a:pt x="4880" y="3597"/>
                  </a:lnTo>
                  <a:lnTo>
                    <a:pt x="4908" y="3575"/>
                  </a:lnTo>
                  <a:lnTo>
                    <a:pt x="4935" y="3553"/>
                  </a:lnTo>
                  <a:lnTo>
                    <a:pt x="4961" y="3531"/>
                  </a:lnTo>
                  <a:lnTo>
                    <a:pt x="4987" y="3508"/>
                  </a:lnTo>
                  <a:lnTo>
                    <a:pt x="5013" y="3485"/>
                  </a:lnTo>
                  <a:lnTo>
                    <a:pt x="5037" y="3461"/>
                  </a:lnTo>
                  <a:lnTo>
                    <a:pt x="5061" y="3436"/>
                  </a:lnTo>
                  <a:lnTo>
                    <a:pt x="5085" y="3410"/>
                  </a:lnTo>
                  <a:lnTo>
                    <a:pt x="5107" y="3385"/>
                  </a:lnTo>
                  <a:lnTo>
                    <a:pt x="5130" y="3358"/>
                  </a:lnTo>
                  <a:lnTo>
                    <a:pt x="5152" y="3331"/>
                  </a:lnTo>
                  <a:lnTo>
                    <a:pt x="5173" y="3305"/>
                  </a:lnTo>
                  <a:lnTo>
                    <a:pt x="5193" y="3276"/>
                  </a:lnTo>
                  <a:lnTo>
                    <a:pt x="5213" y="3248"/>
                  </a:lnTo>
                  <a:lnTo>
                    <a:pt x="5232" y="3219"/>
                  </a:lnTo>
                  <a:lnTo>
                    <a:pt x="5250" y="3189"/>
                  </a:lnTo>
                  <a:lnTo>
                    <a:pt x="5268" y="3160"/>
                  </a:lnTo>
                  <a:lnTo>
                    <a:pt x="5285" y="3128"/>
                  </a:lnTo>
                  <a:lnTo>
                    <a:pt x="5301" y="3098"/>
                  </a:lnTo>
                  <a:lnTo>
                    <a:pt x="5317" y="3067"/>
                  </a:lnTo>
                  <a:lnTo>
                    <a:pt x="5331" y="3035"/>
                  </a:lnTo>
                  <a:lnTo>
                    <a:pt x="5346" y="3004"/>
                  </a:lnTo>
                  <a:lnTo>
                    <a:pt x="5359" y="2970"/>
                  </a:lnTo>
                  <a:lnTo>
                    <a:pt x="5372" y="2938"/>
                  </a:lnTo>
                  <a:lnTo>
                    <a:pt x="5383" y="2904"/>
                  </a:lnTo>
                  <a:lnTo>
                    <a:pt x="5394" y="2871"/>
                  </a:lnTo>
                  <a:lnTo>
                    <a:pt x="5404" y="2836"/>
                  </a:lnTo>
                  <a:lnTo>
                    <a:pt x="5414" y="2803"/>
                  </a:lnTo>
                  <a:lnTo>
                    <a:pt x="5422" y="2767"/>
                  </a:lnTo>
                  <a:lnTo>
                    <a:pt x="5430" y="2733"/>
                  </a:lnTo>
                  <a:lnTo>
                    <a:pt x="5436" y="2697"/>
                  </a:lnTo>
                  <a:lnTo>
                    <a:pt x="5442" y="2661"/>
                  </a:lnTo>
                  <a:lnTo>
                    <a:pt x="5447" y="2626"/>
                  </a:lnTo>
                  <a:lnTo>
                    <a:pt x="5452" y="2590"/>
                  </a:lnTo>
                  <a:lnTo>
                    <a:pt x="5454" y="2553"/>
                  </a:lnTo>
                  <a:lnTo>
                    <a:pt x="5457" y="2517"/>
                  </a:lnTo>
                  <a:lnTo>
                    <a:pt x="5459" y="2480"/>
                  </a:lnTo>
                  <a:lnTo>
                    <a:pt x="5459" y="2443"/>
                  </a:lnTo>
                  <a:lnTo>
                    <a:pt x="5459" y="2405"/>
                  </a:lnTo>
                  <a:lnTo>
                    <a:pt x="5457" y="2368"/>
                  </a:lnTo>
                  <a:lnTo>
                    <a:pt x="5454" y="2332"/>
                  </a:lnTo>
                  <a:lnTo>
                    <a:pt x="5452" y="2296"/>
                  </a:lnTo>
                  <a:lnTo>
                    <a:pt x="5447" y="2259"/>
                  </a:lnTo>
                  <a:lnTo>
                    <a:pt x="5442" y="2223"/>
                  </a:lnTo>
                  <a:lnTo>
                    <a:pt x="5436" y="2188"/>
                  </a:lnTo>
                  <a:lnTo>
                    <a:pt x="5430" y="2153"/>
                  </a:lnTo>
                  <a:lnTo>
                    <a:pt x="5422" y="2118"/>
                  </a:lnTo>
                  <a:lnTo>
                    <a:pt x="5414" y="2083"/>
                  </a:lnTo>
                  <a:lnTo>
                    <a:pt x="5404" y="2048"/>
                  </a:lnTo>
                  <a:lnTo>
                    <a:pt x="5394" y="2015"/>
                  </a:lnTo>
                  <a:lnTo>
                    <a:pt x="5383" y="1982"/>
                  </a:lnTo>
                  <a:lnTo>
                    <a:pt x="5372" y="1948"/>
                  </a:lnTo>
                  <a:lnTo>
                    <a:pt x="5359" y="1915"/>
                  </a:lnTo>
                  <a:lnTo>
                    <a:pt x="5346" y="1882"/>
                  </a:lnTo>
                  <a:lnTo>
                    <a:pt x="5331" y="1850"/>
                  </a:lnTo>
                  <a:lnTo>
                    <a:pt x="5317" y="1819"/>
                  </a:lnTo>
                  <a:lnTo>
                    <a:pt x="5301" y="1788"/>
                  </a:lnTo>
                  <a:lnTo>
                    <a:pt x="5285" y="1756"/>
                  </a:lnTo>
                  <a:lnTo>
                    <a:pt x="5268" y="1726"/>
                  </a:lnTo>
                  <a:lnTo>
                    <a:pt x="5250" y="1696"/>
                  </a:lnTo>
                  <a:lnTo>
                    <a:pt x="5232" y="1667"/>
                  </a:lnTo>
                  <a:lnTo>
                    <a:pt x="5213" y="1638"/>
                  </a:lnTo>
                  <a:lnTo>
                    <a:pt x="5193" y="1609"/>
                  </a:lnTo>
                  <a:lnTo>
                    <a:pt x="5173" y="1581"/>
                  </a:lnTo>
                  <a:lnTo>
                    <a:pt x="5152" y="1554"/>
                  </a:lnTo>
                  <a:lnTo>
                    <a:pt x="5130" y="1527"/>
                  </a:lnTo>
                  <a:lnTo>
                    <a:pt x="5107" y="1501"/>
                  </a:lnTo>
                  <a:lnTo>
                    <a:pt x="5085" y="1474"/>
                  </a:lnTo>
                  <a:lnTo>
                    <a:pt x="5061" y="1450"/>
                  </a:lnTo>
                  <a:lnTo>
                    <a:pt x="5037" y="1425"/>
                  </a:lnTo>
                  <a:lnTo>
                    <a:pt x="5013" y="1401"/>
                  </a:lnTo>
                  <a:lnTo>
                    <a:pt x="4987" y="1377"/>
                  </a:lnTo>
                  <a:lnTo>
                    <a:pt x="4961" y="1354"/>
                  </a:lnTo>
                  <a:lnTo>
                    <a:pt x="4935" y="1332"/>
                  </a:lnTo>
                  <a:lnTo>
                    <a:pt x="4908" y="1311"/>
                  </a:lnTo>
                  <a:lnTo>
                    <a:pt x="4880" y="1289"/>
                  </a:lnTo>
                  <a:lnTo>
                    <a:pt x="4852" y="1269"/>
                  </a:lnTo>
                  <a:lnTo>
                    <a:pt x="4824" y="1249"/>
                  </a:lnTo>
                  <a:lnTo>
                    <a:pt x="4795" y="1230"/>
                  </a:lnTo>
                  <a:lnTo>
                    <a:pt x="4765" y="1211"/>
                  </a:lnTo>
                  <a:lnTo>
                    <a:pt x="4736" y="1194"/>
                  </a:lnTo>
                  <a:lnTo>
                    <a:pt x="4705" y="1177"/>
                  </a:lnTo>
                  <a:lnTo>
                    <a:pt x="4675" y="1161"/>
                  </a:lnTo>
                  <a:lnTo>
                    <a:pt x="4644" y="1146"/>
                  </a:lnTo>
                  <a:lnTo>
                    <a:pt x="4611" y="1130"/>
                  </a:lnTo>
                  <a:lnTo>
                    <a:pt x="4579" y="1117"/>
                  </a:lnTo>
                  <a:lnTo>
                    <a:pt x="4547" y="1103"/>
                  </a:lnTo>
                  <a:lnTo>
                    <a:pt x="4514" y="1091"/>
                  </a:lnTo>
                  <a:lnTo>
                    <a:pt x="4481" y="1079"/>
                  </a:lnTo>
                  <a:lnTo>
                    <a:pt x="4447" y="1068"/>
                  </a:lnTo>
                  <a:lnTo>
                    <a:pt x="4413" y="1058"/>
                  </a:lnTo>
                  <a:lnTo>
                    <a:pt x="4378" y="1049"/>
                  </a:lnTo>
                  <a:lnTo>
                    <a:pt x="4344" y="1040"/>
                  </a:lnTo>
                  <a:lnTo>
                    <a:pt x="4309" y="1033"/>
                  </a:lnTo>
                  <a:lnTo>
                    <a:pt x="4274" y="1026"/>
                  </a:lnTo>
                  <a:lnTo>
                    <a:pt x="4238" y="1020"/>
                  </a:lnTo>
                  <a:lnTo>
                    <a:pt x="4202" y="1015"/>
                  </a:lnTo>
                  <a:lnTo>
                    <a:pt x="4167" y="1011"/>
                  </a:lnTo>
                  <a:lnTo>
                    <a:pt x="4130" y="1007"/>
                  </a:lnTo>
                  <a:lnTo>
                    <a:pt x="4093" y="1005"/>
                  </a:lnTo>
                  <a:lnTo>
                    <a:pt x="4056" y="1004"/>
                  </a:lnTo>
                  <a:lnTo>
                    <a:pt x="4019" y="1003"/>
                  </a:lnTo>
                  <a:close/>
                  <a:moveTo>
                    <a:pt x="4708" y="1754"/>
                  </a:moveTo>
                  <a:lnTo>
                    <a:pt x="4708" y="1754"/>
                  </a:lnTo>
                  <a:lnTo>
                    <a:pt x="4674" y="1722"/>
                  </a:lnTo>
                  <a:lnTo>
                    <a:pt x="4639" y="1692"/>
                  </a:lnTo>
                  <a:lnTo>
                    <a:pt x="4602" y="1663"/>
                  </a:lnTo>
                  <a:lnTo>
                    <a:pt x="4563" y="1635"/>
                  </a:lnTo>
                  <a:lnTo>
                    <a:pt x="4524" y="1610"/>
                  </a:lnTo>
                  <a:lnTo>
                    <a:pt x="4483" y="1587"/>
                  </a:lnTo>
                  <a:lnTo>
                    <a:pt x="4442" y="1565"/>
                  </a:lnTo>
                  <a:lnTo>
                    <a:pt x="4398" y="1546"/>
                  </a:lnTo>
                  <a:lnTo>
                    <a:pt x="4354" y="1528"/>
                  </a:lnTo>
                  <a:lnTo>
                    <a:pt x="4309" y="1512"/>
                  </a:lnTo>
                  <a:lnTo>
                    <a:pt x="4262" y="1500"/>
                  </a:lnTo>
                  <a:lnTo>
                    <a:pt x="4216" y="1489"/>
                  </a:lnTo>
                  <a:lnTo>
                    <a:pt x="4168" y="1480"/>
                  </a:lnTo>
                  <a:lnTo>
                    <a:pt x="4119" y="1474"/>
                  </a:lnTo>
                  <a:lnTo>
                    <a:pt x="4070" y="1470"/>
                  </a:lnTo>
                  <a:lnTo>
                    <a:pt x="4019" y="1469"/>
                  </a:lnTo>
                  <a:lnTo>
                    <a:pt x="3969" y="1470"/>
                  </a:lnTo>
                  <a:lnTo>
                    <a:pt x="3919" y="1474"/>
                  </a:lnTo>
                  <a:lnTo>
                    <a:pt x="3871" y="1480"/>
                  </a:lnTo>
                  <a:lnTo>
                    <a:pt x="3823" y="1489"/>
                  </a:lnTo>
                  <a:lnTo>
                    <a:pt x="3775" y="1500"/>
                  </a:lnTo>
                  <a:lnTo>
                    <a:pt x="3730" y="1512"/>
                  </a:lnTo>
                  <a:lnTo>
                    <a:pt x="3684" y="1528"/>
                  </a:lnTo>
                  <a:lnTo>
                    <a:pt x="3640" y="1546"/>
                  </a:lnTo>
                  <a:lnTo>
                    <a:pt x="3597" y="1565"/>
                  </a:lnTo>
                  <a:lnTo>
                    <a:pt x="3555" y="1587"/>
                  </a:lnTo>
                  <a:lnTo>
                    <a:pt x="3514" y="1610"/>
                  </a:lnTo>
                  <a:lnTo>
                    <a:pt x="3474" y="1635"/>
                  </a:lnTo>
                  <a:lnTo>
                    <a:pt x="3436" y="1663"/>
                  </a:lnTo>
                  <a:lnTo>
                    <a:pt x="3400" y="1692"/>
                  </a:lnTo>
                  <a:lnTo>
                    <a:pt x="3364" y="1722"/>
                  </a:lnTo>
                  <a:lnTo>
                    <a:pt x="3330" y="1754"/>
                  </a:lnTo>
                  <a:lnTo>
                    <a:pt x="3298" y="1788"/>
                  </a:lnTo>
                  <a:lnTo>
                    <a:pt x="3267" y="1823"/>
                  </a:lnTo>
                  <a:lnTo>
                    <a:pt x="3239" y="1860"/>
                  </a:lnTo>
                  <a:lnTo>
                    <a:pt x="3211" y="1898"/>
                  </a:lnTo>
                  <a:lnTo>
                    <a:pt x="3186" y="1938"/>
                  </a:lnTo>
                  <a:lnTo>
                    <a:pt x="3162" y="1978"/>
                  </a:lnTo>
                  <a:lnTo>
                    <a:pt x="3141" y="2021"/>
                  </a:lnTo>
                  <a:lnTo>
                    <a:pt x="3122" y="2064"/>
                  </a:lnTo>
                  <a:lnTo>
                    <a:pt x="3104" y="2107"/>
                  </a:lnTo>
                  <a:lnTo>
                    <a:pt x="3089" y="2153"/>
                  </a:lnTo>
                  <a:lnTo>
                    <a:pt x="3075" y="2199"/>
                  </a:lnTo>
                  <a:lnTo>
                    <a:pt x="3065" y="2247"/>
                  </a:lnTo>
                  <a:lnTo>
                    <a:pt x="3056" y="2295"/>
                  </a:lnTo>
                  <a:lnTo>
                    <a:pt x="3050" y="2344"/>
                  </a:lnTo>
                  <a:lnTo>
                    <a:pt x="3046" y="2393"/>
                  </a:lnTo>
                  <a:lnTo>
                    <a:pt x="3045" y="2443"/>
                  </a:lnTo>
                  <a:lnTo>
                    <a:pt x="3046" y="2493"/>
                  </a:lnTo>
                  <a:lnTo>
                    <a:pt x="3050" y="2542"/>
                  </a:lnTo>
                  <a:lnTo>
                    <a:pt x="3056" y="2591"/>
                  </a:lnTo>
                  <a:lnTo>
                    <a:pt x="3065" y="2639"/>
                  </a:lnTo>
                  <a:lnTo>
                    <a:pt x="3075" y="2686"/>
                  </a:lnTo>
                  <a:lnTo>
                    <a:pt x="3089" y="2733"/>
                  </a:lnTo>
                  <a:lnTo>
                    <a:pt x="3104" y="2777"/>
                  </a:lnTo>
                  <a:lnTo>
                    <a:pt x="3122" y="2822"/>
                  </a:lnTo>
                  <a:lnTo>
                    <a:pt x="3141" y="2865"/>
                  </a:lnTo>
                  <a:lnTo>
                    <a:pt x="3162" y="2907"/>
                  </a:lnTo>
                  <a:lnTo>
                    <a:pt x="3186" y="2948"/>
                  </a:lnTo>
                  <a:lnTo>
                    <a:pt x="3211" y="2987"/>
                  </a:lnTo>
                  <a:lnTo>
                    <a:pt x="3239" y="3026"/>
                  </a:lnTo>
                  <a:lnTo>
                    <a:pt x="3267" y="3063"/>
                  </a:lnTo>
                  <a:lnTo>
                    <a:pt x="3298" y="3097"/>
                  </a:lnTo>
                  <a:lnTo>
                    <a:pt x="3330" y="3132"/>
                  </a:lnTo>
                  <a:lnTo>
                    <a:pt x="3364" y="3164"/>
                  </a:lnTo>
                  <a:lnTo>
                    <a:pt x="3400" y="3194"/>
                  </a:lnTo>
                  <a:lnTo>
                    <a:pt x="3436" y="3223"/>
                  </a:lnTo>
                  <a:lnTo>
                    <a:pt x="3474" y="3250"/>
                  </a:lnTo>
                  <a:lnTo>
                    <a:pt x="3514" y="3276"/>
                  </a:lnTo>
                  <a:lnTo>
                    <a:pt x="3555" y="3299"/>
                  </a:lnTo>
                  <a:lnTo>
                    <a:pt x="3597" y="3320"/>
                  </a:lnTo>
                  <a:lnTo>
                    <a:pt x="3640" y="3340"/>
                  </a:lnTo>
                  <a:lnTo>
                    <a:pt x="3684" y="3358"/>
                  </a:lnTo>
                  <a:lnTo>
                    <a:pt x="3730" y="3373"/>
                  </a:lnTo>
                  <a:lnTo>
                    <a:pt x="3775" y="3386"/>
                  </a:lnTo>
                  <a:lnTo>
                    <a:pt x="3823" y="3397"/>
                  </a:lnTo>
                  <a:lnTo>
                    <a:pt x="3871" y="3405"/>
                  </a:lnTo>
                  <a:lnTo>
                    <a:pt x="3919" y="3412"/>
                  </a:lnTo>
                  <a:lnTo>
                    <a:pt x="3969" y="3415"/>
                  </a:lnTo>
                  <a:lnTo>
                    <a:pt x="4019" y="3417"/>
                  </a:lnTo>
                  <a:lnTo>
                    <a:pt x="4070" y="3415"/>
                  </a:lnTo>
                  <a:lnTo>
                    <a:pt x="4119" y="3412"/>
                  </a:lnTo>
                  <a:lnTo>
                    <a:pt x="4168" y="3405"/>
                  </a:lnTo>
                  <a:lnTo>
                    <a:pt x="4216" y="3397"/>
                  </a:lnTo>
                  <a:lnTo>
                    <a:pt x="4262" y="3386"/>
                  </a:lnTo>
                  <a:lnTo>
                    <a:pt x="4309" y="3373"/>
                  </a:lnTo>
                  <a:lnTo>
                    <a:pt x="4354" y="3358"/>
                  </a:lnTo>
                  <a:lnTo>
                    <a:pt x="4398" y="3340"/>
                  </a:lnTo>
                  <a:lnTo>
                    <a:pt x="4442" y="3320"/>
                  </a:lnTo>
                  <a:lnTo>
                    <a:pt x="4483" y="3299"/>
                  </a:lnTo>
                  <a:lnTo>
                    <a:pt x="4524" y="3276"/>
                  </a:lnTo>
                  <a:lnTo>
                    <a:pt x="4563" y="3250"/>
                  </a:lnTo>
                  <a:lnTo>
                    <a:pt x="4602" y="3223"/>
                  </a:lnTo>
                  <a:lnTo>
                    <a:pt x="4639" y="3194"/>
                  </a:lnTo>
                  <a:lnTo>
                    <a:pt x="4674" y="3164"/>
                  </a:lnTo>
                  <a:lnTo>
                    <a:pt x="4708" y="3132"/>
                  </a:lnTo>
                  <a:lnTo>
                    <a:pt x="4740" y="3097"/>
                  </a:lnTo>
                  <a:lnTo>
                    <a:pt x="4771" y="3063"/>
                  </a:lnTo>
                  <a:lnTo>
                    <a:pt x="4800" y="3026"/>
                  </a:lnTo>
                  <a:lnTo>
                    <a:pt x="4826" y="2987"/>
                  </a:lnTo>
                  <a:lnTo>
                    <a:pt x="4852" y="2948"/>
                  </a:lnTo>
                  <a:lnTo>
                    <a:pt x="4876" y="2907"/>
                  </a:lnTo>
                  <a:lnTo>
                    <a:pt x="4897" y="2865"/>
                  </a:lnTo>
                  <a:lnTo>
                    <a:pt x="4917" y="2822"/>
                  </a:lnTo>
                  <a:lnTo>
                    <a:pt x="4934" y="2777"/>
                  </a:lnTo>
                  <a:lnTo>
                    <a:pt x="4949" y="2733"/>
                  </a:lnTo>
                  <a:lnTo>
                    <a:pt x="4962" y="2686"/>
                  </a:lnTo>
                  <a:lnTo>
                    <a:pt x="4974" y="2639"/>
                  </a:lnTo>
                  <a:lnTo>
                    <a:pt x="4981" y="2591"/>
                  </a:lnTo>
                  <a:lnTo>
                    <a:pt x="4988" y="2542"/>
                  </a:lnTo>
                  <a:lnTo>
                    <a:pt x="4991" y="2493"/>
                  </a:lnTo>
                  <a:lnTo>
                    <a:pt x="4993" y="2443"/>
                  </a:lnTo>
                  <a:lnTo>
                    <a:pt x="4991" y="2393"/>
                  </a:lnTo>
                  <a:lnTo>
                    <a:pt x="4988" y="2344"/>
                  </a:lnTo>
                  <a:lnTo>
                    <a:pt x="4981" y="2295"/>
                  </a:lnTo>
                  <a:lnTo>
                    <a:pt x="4974" y="2247"/>
                  </a:lnTo>
                  <a:lnTo>
                    <a:pt x="4962" y="2199"/>
                  </a:lnTo>
                  <a:lnTo>
                    <a:pt x="4949" y="2153"/>
                  </a:lnTo>
                  <a:lnTo>
                    <a:pt x="4934" y="2107"/>
                  </a:lnTo>
                  <a:lnTo>
                    <a:pt x="4917" y="2064"/>
                  </a:lnTo>
                  <a:lnTo>
                    <a:pt x="4897" y="2021"/>
                  </a:lnTo>
                  <a:lnTo>
                    <a:pt x="4876" y="1978"/>
                  </a:lnTo>
                  <a:lnTo>
                    <a:pt x="4852" y="1938"/>
                  </a:lnTo>
                  <a:lnTo>
                    <a:pt x="4826" y="1898"/>
                  </a:lnTo>
                  <a:lnTo>
                    <a:pt x="4800" y="1860"/>
                  </a:lnTo>
                  <a:lnTo>
                    <a:pt x="4771" y="1823"/>
                  </a:lnTo>
                  <a:lnTo>
                    <a:pt x="4740" y="1788"/>
                  </a:lnTo>
                  <a:lnTo>
                    <a:pt x="4708" y="1754"/>
                  </a:lnTo>
                  <a:close/>
                  <a:moveTo>
                    <a:pt x="4362" y="2100"/>
                  </a:moveTo>
                  <a:lnTo>
                    <a:pt x="4362" y="2100"/>
                  </a:lnTo>
                  <a:lnTo>
                    <a:pt x="4345" y="2084"/>
                  </a:lnTo>
                  <a:lnTo>
                    <a:pt x="4328" y="2068"/>
                  </a:lnTo>
                  <a:lnTo>
                    <a:pt x="4309" y="2054"/>
                  </a:lnTo>
                  <a:lnTo>
                    <a:pt x="4290" y="2041"/>
                  </a:lnTo>
                  <a:lnTo>
                    <a:pt x="4270" y="2028"/>
                  </a:lnTo>
                  <a:lnTo>
                    <a:pt x="4250" y="2016"/>
                  </a:lnTo>
                  <a:lnTo>
                    <a:pt x="4229" y="2006"/>
                  </a:lnTo>
                  <a:lnTo>
                    <a:pt x="4208" y="1996"/>
                  </a:lnTo>
                  <a:lnTo>
                    <a:pt x="4186" y="1987"/>
                  </a:lnTo>
                  <a:lnTo>
                    <a:pt x="4163" y="1980"/>
                  </a:lnTo>
                  <a:lnTo>
                    <a:pt x="4141" y="1974"/>
                  </a:lnTo>
                  <a:lnTo>
                    <a:pt x="4116" y="1968"/>
                  </a:lnTo>
                  <a:lnTo>
                    <a:pt x="4093" y="1964"/>
                  </a:lnTo>
                  <a:lnTo>
                    <a:pt x="4068" y="1960"/>
                  </a:lnTo>
                  <a:lnTo>
                    <a:pt x="4044" y="1959"/>
                  </a:lnTo>
                  <a:lnTo>
                    <a:pt x="4019" y="1958"/>
                  </a:lnTo>
                  <a:lnTo>
                    <a:pt x="3994" y="1959"/>
                  </a:lnTo>
                  <a:lnTo>
                    <a:pt x="3969" y="1960"/>
                  </a:lnTo>
                  <a:lnTo>
                    <a:pt x="3945" y="1964"/>
                  </a:lnTo>
                  <a:lnTo>
                    <a:pt x="3921" y="1968"/>
                  </a:lnTo>
                  <a:lnTo>
                    <a:pt x="3898" y="1974"/>
                  </a:lnTo>
                  <a:lnTo>
                    <a:pt x="3874" y="1980"/>
                  </a:lnTo>
                  <a:lnTo>
                    <a:pt x="3852" y="1987"/>
                  </a:lnTo>
                  <a:lnTo>
                    <a:pt x="3830" y="1996"/>
                  </a:lnTo>
                  <a:lnTo>
                    <a:pt x="3809" y="2006"/>
                  </a:lnTo>
                  <a:lnTo>
                    <a:pt x="3788" y="2016"/>
                  </a:lnTo>
                  <a:lnTo>
                    <a:pt x="3767" y="2028"/>
                  </a:lnTo>
                  <a:lnTo>
                    <a:pt x="3747" y="2041"/>
                  </a:lnTo>
                  <a:lnTo>
                    <a:pt x="3728" y="2054"/>
                  </a:lnTo>
                  <a:lnTo>
                    <a:pt x="3711" y="2068"/>
                  </a:lnTo>
                  <a:lnTo>
                    <a:pt x="3693" y="2084"/>
                  </a:lnTo>
                  <a:lnTo>
                    <a:pt x="3676" y="2100"/>
                  </a:lnTo>
                  <a:lnTo>
                    <a:pt x="3660" y="2116"/>
                  </a:lnTo>
                  <a:lnTo>
                    <a:pt x="3645" y="2134"/>
                  </a:lnTo>
                  <a:lnTo>
                    <a:pt x="3630" y="2152"/>
                  </a:lnTo>
                  <a:lnTo>
                    <a:pt x="3617" y="2172"/>
                  </a:lnTo>
                  <a:lnTo>
                    <a:pt x="3605" y="2191"/>
                  </a:lnTo>
                  <a:lnTo>
                    <a:pt x="3592" y="2211"/>
                  </a:lnTo>
                  <a:lnTo>
                    <a:pt x="3582" y="2232"/>
                  </a:lnTo>
                  <a:lnTo>
                    <a:pt x="3572" y="2253"/>
                  </a:lnTo>
                  <a:lnTo>
                    <a:pt x="3563" y="2276"/>
                  </a:lnTo>
                  <a:lnTo>
                    <a:pt x="3556" y="2298"/>
                  </a:lnTo>
                  <a:lnTo>
                    <a:pt x="3550" y="2321"/>
                  </a:lnTo>
                  <a:lnTo>
                    <a:pt x="3545" y="2345"/>
                  </a:lnTo>
                  <a:lnTo>
                    <a:pt x="3540" y="2369"/>
                  </a:lnTo>
                  <a:lnTo>
                    <a:pt x="3537" y="2393"/>
                  </a:lnTo>
                  <a:lnTo>
                    <a:pt x="3534" y="2417"/>
                  </a:lnTo>
                  <a:lnTo>
                    <a:pt x="3534" y="2443"/>
                  </a:lnTo>
                  <a:lnTo>
                    <a:pt x="3534" y="2467"/>
                  </a:lnTo>
                  <a:lnTo>
                    <a:pt x="3537" y="2492"/>
                  </a:lnTo>
                  <a:lnTo>
                    <a:pt x="3540" y="2517"/>
                  </a:lnTo>
                  <a:lnTo>
                    <a:pt x="3545" y="2541"/>
                  </a:lnTo>
                  <a:lnTo>
                    <a:pt x="3550" y="2564"/>
                  </a:lnTo>
                  <a:lnTo>
                    <a:pt x="3556" y="2587"/>
                  </a:lnTo>
                  <a:lnTo>
                    <a:pt x="3563" y="2610"/>
                  </a:lnTo>
                  <a:lnTo>
                    <a:pt x="3572" y="2631"/>
                  </a:lnTo>
                  <a:lnTo>
                    <a:pt x="3582" y="2654"/>
                  </a:lnTo>
                  <a:lnTo>
                    <a:pt x="3592" y="2674"/>
                  </a:lnTo>
                  <a:lnTo>
                    <a:pt x="3605" y="2695"/>
                  </a:lnTo>
                  <a:lnTo>
                    <a:pt x="3617" y="2714"/>
                  </a:lnTo>
                  <a:lnTo>
                    <a:pt x="3630" y="2733"/>
                  </a:lnTo>
                  <a:lnTo>
                    <a:pt x="3645" y="2752"/>
                  </a:lnTo>
                  <a:lnTo>
                    <a:pt x="3660" y="2768"/>
                  </a:lnTo>
                  <a:lnTo>
                    <a:pt x="3676" y="2786"/>
                  </a:lnTo>
                  <a:lnTo>
                    <a:pt x="3693" y="2802"/>
                  </a:lnTo>
                  <a:lnTo>
                    <a:pt x="3711" y="2817"/>
                  </a:lnTo>
                  <a:lnTo>
                    <a:pt x="3728" y="2831"/>
                  </a:lnTo>
                  <a:lnTo>
                    <a:pt x="3747" y="2845"/>
                  </a:lnTo>
                  <a:lnTo>
                    <a:pt x="3767" y="2858"/>
                  </a:lnTo>
                  <a:lnTo>
                    <a:pt x="3788" y="2869"/>
                  </a:lnTo>
                  <a:lnTo>
                    <a:pt x="3809" y="2880"/>
                  </a:lnTo>
                  <a:lnTo>
                    <a:pt x="3830" y="2890"/>
                  </a:lnTo>
                  <a:lnTo>
                    <a:pt x="3852" y="2898"/>
                  </a:lnTo>
                  <a:lnTo>
                    <a:pt x="3874" y="2906"/>
                  </a:lnTo>
                  <a:lnTo>
                    <a:pt x="3898" y="2912"/>
                  </a:lnTo>
                  <a:lnTo>
                    <a:pt x="3921" y="2918"/>
                  </a:lnTo>
                  <a:lnTo>
                    <a:pt x="3945" y="2922"/>
                  </a:lnTo>
                  <a:lnTo>
                    <a:pt x="3969" y="2924"/>
                  </a:lnTo>
                  <a:lnTo>
                    <a:pt x="3994" y="2927"/>
                  </a:lnTo>
                  <a:lnTo>
                    <a:pt x="4019" y="2928"/>
                  </a:lnTo>
                  <a:lnTo>
                    <a:pt x="4044" y="2927"/>
                  </a:lnTo>
                  <a:lnTo>
                    <a:pt x="4068" y="2924"/>
                  </a:lnTo>
                  <a:lnTo>
                    <a:pt x="4093" y="2922"/>
                  </a:lnTo>
                  <a:lnTo>
                    <a:pt x="4116" y="2918"/>
                  </a:lnTo>
                  <a:lnTo>
                    <a:pt x="4141" y="2912"/>
                  </a:lnTo>
                  <a:lnTo>
                    <a:pt x="4163" y="2906"/>
                  </a:lnTo>
                  <a:lnTo>
                    <a:pt x="4186" y="2898"/>
                  </a:lnTo>
                  <a:lnTo>
                    <a:pt x="4208" y="2890"/>
                  </a:lnTo>
                  <a:lnTo>
                    <a:pt x="4229" y="2880"/>
                  </a:lnTo>
                  <a:lnTo>
                    <a:pt x="4250" y="2869"/>
                  </a:lnTo>
                  <a:lnTo>
                    <a:pt x="4270" y="2858"/>
                  </a:lnTo>
                  <a:lnTo>
                    <a:pt x="4290" y="2845"/>
                  </a:lnTo>
                  <a:lnTo>
                    <a:pt x="4309" y="2831"/>
                  </a:lnTo>
                  <a:lnTo>
                    <a:pt x="4328" y="2817"/>
                  </a:lnTo>
                  <a:lnTo>
                    <a:pt x="4345" y="2802"/>
                  </a:lnTo>
                  <a:lnTo>
                    <a:pt x="4362" y="2786"/>
                  </a:lnTo>
                  <a:lnTo>
                    <a:pt x="4378" y="2768"/>
                  </a:lnTo>
                  <a:lnTo>
                    <a:pt x="4393" y="2752"/>
                  </a:lnTo>
                  <a:lnTo>
                    <a:pt x="4407" y="2733"/>
                  </a:lnTo>
                  <a:lnTo>
                    <a:pt x="4421" y="2714"/>
                  </a:lnTo>
                  <a:lnTo>
                    <a:pt x="4434" y="2695"/>
                  </a:lnTo>
                  <a:lnTo>
                    <a:pt x="4445" y="2674"/>
                  </a:lnTo>
                  <a:lnTo>
                    <a:pt x="4456" y="2654"/>
                  </a:lnTo>
                  <a:lnTo>
                    <a:pt x="4465" y="2631"/>
                  </a:lnTo>
                  <a:lnTo>
                    <a:pt x="4474" y="2610"/>
                  </a:lnTo>
                  <a:lnTo>
                    <a:pt x="4482" y="2587"/>
                  </a:lnTo>
                  <a:lnTo>
                    <a:pt x="4489" y="2564"/>
                  </a:lnTo>
                  <a:lnTo>
                    <a:pt x="4494" y="2541"/>
                  </a:lnTo>
                  <a:lnTo>
                    <a:pt x="4499" y="2517"/>
                  </a:lnTo>
                  <a:lnTo>
                    <a:pt x="4501" y="2492"/>
                  </a:lnTo>
                  <a:lnTo>
                    <a:pt x="4503" y="2467"/>
                  </a:lnTo>
                  <a:lnTo>
                    <a:pt x="4504" y="2443"/>
                  </a:lnTo>
                  <a:lnTo>
                    <a:pt x="4503" y="2417"/>
                  </a:lnTo>
                  <a:lnTo>
                    <a:pt x="4501" y="2393"/>
                  </a:lnTo>
                  <a:lnTo>
                    <a:pt x="4499" y="2369"/>
                  </a:lnTo>
                  <a:lnTo>
                    <a:pt x="4494" y="2345"/>
                  </a:lnTo>
                  <a:lnTo>
                    <a:pt x="4489" y="2321"/>
                  </a:lnTo>
                  <a:lnTo>
                    <a:pt x="4482" y="2298"/>
                  </a:lnTo>
                  <a:lnTo>
                    <a:pt x="4474" y="2276"/>
                  </a:lnTo>
                  <a:lnTo>
                    <a:pt x="4465" y="2253"/>
                  </a:lnTo>
                  <a:lnTo>
                    <a:pt x="4456" y="2232"/>
                  </a:lnTo>
                  <a:lnTo>
                    <a:pt x="4445" y="2211"/>
                  </a:lnTo>
                  <a:lnTo>
                    <a:pt x="4434" y="2191"/>
                  </a:lnTo>
                  <a:lnTo>
                    <a:pt x="4421" y="2172"/>
                  </a:lnTo>
                  <a:lnTo>
                    <a:pt x="4407" y="2152"/>
                  </a:lnTo>
                  <a:lnTo>
                    <a:pt x="4393" y="2134"/>
                  </a:lnTo>
                  <a:lnTo>
                    <a:pt x="4378" y="2116"/>
                  </a:lnTo>
                  <a:lnTo>
                    <a:pt x="4362" y="2100"/>
                  </a:lnTo>
                  <a:close/>
                </a:path>
              </a:pathLst>
            </a:custGeom>
            <a:solidFill>
              <a:srgbClr val="363E7D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6650950" y="3493755"/>
            <a:ext cx="4559976" cy="55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我们开发的是硬件？还是软件？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01536" y="2436161"/>
            <a:ext cx="914400" cy="914400"/>
            <a:chOff x="7759867" y="2301540"/>
            <a:chExt cx="914400" cy="914400"/>
          </a:xfrm>
        </p:grpSpPr>
        <p:sp>
          <p:nvSpPr>
            <p:cNvPr id="16" name="椭圆 15"/>
            <p:cNvSpPr/>
            <p:nvPr/>
          </p:nvSpPr>
          <p:spPr>
            <a:xfrm>
              <a:off x="7759867" y="2301540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solidFill>
                <a:srgbClr val="36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8078213" y="2598832"/>
              <a:ext cx="277708" cy="319817"/>
            </a:xfrm>
            <a:custGeom>
              <a:avLst/>
              <a:gdLst>
                <a:gd name="T0" fmla="*/ 98292770 w 5280"/>
                <a:gd name="T1" fmla="*/ 190397298 h 6084"/>
                <a:gd name="T2" fmla="*/ 105944270 w 5280"/>
                <a:gd name="T3" fmla="*/ 192162022 h 6084"/>
                <a:gd name="T4" fmla="*/ 112712916 w 5280"/>
                <a:gd name="T5" fmla="*/ 195691469 h 6084"/>
                <a:gd name="T6" fmla="*/ 118500648 w 5280"/>
                <a:gd name="T7" fmla="*/ 200593619 h 6084"/>
                <a:gd name="T8" fmla="*/ 122816855 w 5280"/>
                <a:gd name="T9" fmla="*/ 206868471 h 6084"/>
                <a:gd name="T10" fmla="*/ 125661534 w 5280"/>
                <a:gd name="T11" fmla="*/ 213927367 h 6084"/>
                <a:gd name="T12" fmla="*/ 126642447 w 5280"/>
                <a:gd name="T13" fmla="*/ 221868624 h 6084"/>
                <a:gd name="T14" fmla="*/ 126348268 w 5280"/>
                <a:gd name="T15" fmla="*/ 569623180 h 6084"/>
                <a:gd name="T16" fmla="*/ 124190008 w 5280"/>
                <a:gd name="T17" fmla="*/ 577172416 h 6084"/>
                <a:gd name="T18" fmla="*/ 120462475 w 5280"/>
                <a:gd name="T19" fmla="*/ 583741285 h 6084"/>
                <a:gd name="T20" fmla="*/ 115165355 w 5280"/>
                <a:gd name="T21" fmla="*/ 589231467 h 6084"/>
                <a:gd name="T22" fmla="*/ 108788949 w 5280"/>
                <a:gd name="T23" fmla="*/ 593349260 h 6084"/>
                <a:gd name="T24" fmla="*/ 101431630 w 5280"/>
                <a:gd name="T25" fmla="*/ 595800335 h 6084"/>
                <a:gd name="T26" fmla="*/ 31783344 w 5280"/>
                <a:gd name="T27" fmla="*/ 596486686 h 6084"/>
                <a:gd name="T28" fmla="*/ 25406937 w 5280"/>
                <a:gd name="T29" fmla="*/ 595800335 h 6084"/>
                <a:gd name="T30" fmla="*/ 18049618 w 5280"/>
                <a:gd name="T31" fmla="*/ 593349260 h 6084"/>
                <a:gd name="T32" fmla="*/ 11673526 w 5280"/>
                <a:gd name="T33" fmla="*/ 589231467 h 6084"/>
                <a:gd name="T34" fmla="*/ 6376406 w 5280"/>
                <a:gd name="T35" fmla="*/ 583741285 h 6084"/>
                <a:gd name="T36" fmla="*/ 2550500 w 5280"/>
                <a:gd name="T37" fmla="*/ 577172416 h 6084"/>
                <a:gd name="T38" fmla="*/ 490613 w 5280"/>
                <a:gd name="T39" fmla="*/ 569623180 h 6084"/>
                <a:gd name="T40" fmla="*/ 0 w 5280"/>
                <a:gd name="T41" fmla="*/ 221868624 h 6084"/>
                <a:gd name="T42" fmla="*/ 1078973 w 5280"/>
                <a:gd name="T43" fmla="*/ 213927367 h 6084"/>
                <a:gd name="T44" fmla="*/ 3825906 w 5280"/>
                <a:gd name="T45" fmla="*/ 206868471 h 6084"/>
                <a:gd name="T46" fmla="*/ 8338233 w 5280"/>
                <a:gd name="T47" fmla="*/ 200593619 h 6084"/>
                <a:gd name="T48" fmla="*/ 14027905 w 5280"/>
                <a:gd name="T49" fmla="*/ 195691469 h 6084"/>
                <a:gd name="T50" fmla="*/ 20796551 w 5280"/>
                <a:gd name="T51" fmla="*/ 192162022 h 6084"/>
                <a:gd name="T52" fmla="*/ 28448051 w 5280"/>
                <a:gd name="T53" fmla="*/ 190397298 h 6084"/>
                <a:gd name="T54" fmla="*/ 187854755 w 5280"/>
                <a:gd name="T55" fmla="*/ 219417549 h 6084"/>
                <a:gd name="T56" fmla="*/ 409650800 w 5280"/>
                <a:gd name="T57" fmla="*/ 0 h 6084"/>
                <a:gd name="T58" fmla="*/ 488324365 w 5280"/>
                <a:gd name="T59" fmla="*/ 219417549 h 6084"/>
                <a:gd name="T60" fmla="*/ 148125732 w 5280"/>
                <a:gd name="T61" fmla="*/ 219417549 h 6084"/>
                <a:gd name="T62" fmla="*/ 208062633 w 5280"/>
                <a:gd name="T63" fmla="*/ 259908819 h 6084"/>
                <a:gd name="T64" fmla="*/ 389246802 w 5280"/>
                <a:gd name="T65" fmla="*/ 504033129 h 6084"/>
                <a:gd name="T66" fmla="*/ 319990755 w 5280"/>
                <a:gd name="T67" fmla="*/ 531778997 h 6084"/>
                <a:gd name="T68" fmla="*/ 208062633 w 5280"/>
                <a:gd name="T69" fmla="*/ 531778997 h 6084"/>
                <a:gd name="T70" fmla="*/ 344220659 w 5280"/>
                <a:gd name="T71" fmla="*/ 461188789 h 6084"/>
                <a:gd name="T72" fmla="*/ 344220659 w 5280"/>
                <a:gd name="T73" fmla="*/ 461188789 h 6084"/>
                <a:gd name="T74" fmla="*/ 274964300 w 5280"/>
                <a:gd name="T75" fmla="*/ 461188789 h 6084"/>
                <a:gd name="T76" fmla="*/ 253187148 w 5280"/>
                <a:gd name="T77" fmla="*/ 461188789 h 6084"/>
                <a:gd name="T78" fmla="*/ 389246802 w 5280"/>
                <a:gd name="T79" fmla="*/ 445011945 h 6084"/>
                <a:gd name="T80" fmla="*/ 274964300 w 5280"/>
                <a:gd name="T81" fmla="*/ 445011945 h 6084"/>
                <a:gd name="T82" fmla="*/ 208062633 w 5280"/>
                <a:gd name="T83" fmla="*/ 417266077 h 6084"/>
                <a:gd name="T84" fmla="*/ 208062633 w 5280"/>
                <a:gd name="T85" fmla="*/ 417266077 h 6084"/>
                <a:gd name="T86" fmla="*/ 344220659 w 5280"/>
                <a:gd name="T87" fmla="*/ 374421738 h 6084"/>
                <a:gd name="T88" fmla="*/ 319990755 w 5280"/>
                <a:gd name="T89" fmla="*/ 374421738 h 6084"/>
                <a:gd name="T90" fmla="*/ 253187148 w 5280"/>
                <a:gd name="T91" fmla="*/ 402167606 h 6084"/>
                <a:gd name="T92" fmla="*/ 243181269 w 5280"/>
                <a:gd name="T93" fmla="*/ 200789630 h 6084"/>
                <a:gd name="T94" fmla="*/ 243181269 w 5280"/>
                <a:gd name="T95" fmla="*/ 141474430 h 6084"/>
                <a:gd name="T96" fmla="*/ 243181269 w 5280"/>
                <a:gd name="T97" fmla="*/ 141474430 h 6084"/>
                <a:gd name="T98" fmla="*/ 243181269 w 5280"/>
                <a:gd name="T99" fmla="*/ 102355550 h 6084"/>
                <a:gd name="T100" fmla="*/ 351381545 w 5280"/>
                <a:gd name="T101" fmla="*/ 61079924 h 6084"/>
                <a:gd name="T102" fmla="*/ 438098850 w 5280"/>
                <a:gd name="T103" fmla="*/ 79609837 h 6084"/>
                <a:gd name="T104" fmla="*/ 375611450 w 5280"/>
                <a:gd name="T105" fmla="*/ 80982539 h 6084"/>
                <a:gd name="T106" fmla="*/ 459876315 w 5280"/>
                <a:gd name="T107" fmla="*/ 219417549 h 60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280" h="6084">
                  <a:moveTo>
                    <a:pt x="324" y="1940"/>
                  </a:moveTo>
                  <a:lnTo>
                    <a:pt x="969" y="1940"/>
                  </a:lnTo>
                  <a:lnTo>
                    <a:pt x="986" y="1940"/>
                  </a:lnTo>
                  <a:lnTo>
                    <a:pt x="1002" y="1942"/>
                  </a:lnTo>
                  <a:lnTo>
                    <a:pt x="1018" y="1943"/>
                  </a:lnTo>
                  <a:lnTo>
                    <a:pt x="1034" y="1947"/>
                  </a:lnTo>
                  <a:lnTo>
                    <a:pt x="1049" y="1950"/>
                  </a:lnTo>
                  <a:lnTo>
                    <a:pt x="1065" y="1955"/>
                  </a:lnTo>
                  <a:lnTo>
                    <a:pt x="1080" y="1960"/>
                  </a:lnTo>
                  <a:lnTo>
                    <a:pt x="1094" y="1966"/>
                  </a:lnTo>
                  <a:lnTo>
                    <a:pt x="1109" y="1972"/>
                  </a:lnTo>
                  <a:lnTo>
                    <a:pt x="1122" y="1979"/>
                  </a:lnTo>
                  <a:lnTo>
                    <a:pt x="1136" y="1987"/>
                  </a:lnTo>
                  <a:lnTo>
                    <a:pt x="1149" y="1996"/>
                  </a:lnTo>
                  <a:lnTo>
                    <a:pt x="1162" y="2005"/>
                  </a:lnTo>
                  <a:lnTo>
                    <a:pt x="1174" y="2014"/>
                  </a:lnTo>
                  <a:lnTo>
                    <a:pt x="1185" y="2025"/>
                  </a:lnTo>
                  <a:lnTo>
                    <a:pt x="1197" y="2035"/>
                  </a:lnTo>
                  <a:lnTo>
                    <a:pt x="1208" y="2046"/>
                  </a:lnTo>
                  <a:lnTo>
                    <a:pt x="1218" y="2058"/>
                  </a:lnTo>
                  <a:lnTo>
                    <a:pt x="1228" y="2071"/>
                  </a:lnTo>
                  <a:lnTo>
                    <a:pt x="1237" y="2083"/>
                  </a:lnTo>
                  <a:lnTo>
                    <a:pt x="1245" y="2096"/>
                  </a:lnTo>
                  <a:lnTo>
                    <a:pt x="1252" y="2110"/>
                  </a:lnTo>
                  <a:lnTo>
                    <a:pt x="1260" y="2123"/>
                  </a:lnTo>
                  <a:lnTo>
                    <a:pt x="1266" y="2137"/>
                  </a:lnTo>
                  <a:lnTo>
                    <a:pt x="1272" y="2152"/>
                  </a:lnTo>
                  <a:lnTo>
                    <a:pt x="1277" y="2168"/>
                  </a:lnTo>
                  <a:lnTo>
                    <a:pt x="1281" y="2182"/>
                  </a:lnTo>
                  <a:lnTo>
                    <a:pt x="1285" y="2198"/>
                  </a:lnTo>
                  <a:lnTo>
                    <a:pt x="1288" y="2214"/>
                  </a:lnTo>
                  <a:lnTo>
                    <a:pt x="1290" y="2230"/>
                  </a:lnTo>
                  <a:lnTo>
                    <a:pt x="1291" y="2247"/>
                  </a:lnTo>
                  <a:lnTo>
                    <a:pt x="1291" y="2263"/>
                  </a:lnTo>
                  <a:lnTo>
                    <a:pt x="1291" y="5761"/>
                  </a:lnTo>
                  <a:lnTo>
                    <a:pt x="1291" y="5778"/>
                  </a:lnTo>
                  <a:lnTo>
                    <a:pt x="1290" y="5794"/>
                  </a:lnTo>
                  <a:lnTo>
                    <a:pt x="1288" y="5810"/>
                  </a:lnTo>
                  <a:lnTo>
                    <a:pt x="1285" y="5827"/>
                  </a:lnTo>
                  <a:lnTo>
                    <a:pt x="1281" y="5842"/>
                  </a:lnTo>
                  <a:lnTo>
                    <a:pt x="1277" y="5857"/>
                  </a:lnTo>
                  <a:lnTo>
                    <a:pt x="1272" y="5872"/>
                  </a:lnTo>
                  <a:lnTo>
                    <a:pt x="1266" y="5887"/>
                  </a:lnTo>
                  <a:lnTo>
                    <a:pt x="1260" y="5901"/>
                  </a:lnTo>
                  <a:lnTo>
                    <a:pt x="1252" y="5915"/>
                  </a:lnTo>
                  <a:lnTo>
                    <a:pt x="1245" y="5928"/>
                  </a:lnTo>
                  <a:lnTo>
                    <a:pt x="1237" y="5941"/>
                  </a:lnTo>
                  <a:lnTo>
                    <a:pt x="1228" y="5954"/>
                  </a:lnTo>
                  <a:lnTo>
                    <a:pt x="1218" y="5966"/>
                  </a:lnTo>
                  <a:lnTo>
                    <a:pt x="1208" y="5978"/>
                  </a:lnTo>
                  <a:lnTo>
                    <a:pt x="1197" y="5989"/>
                  </a:lnTo>
                  <a:lnTo>
                    <a:pt x="1185" y="5999"/>
                  </a:lnTo>
                  <a:lnTo>
                    <a:pt x="1174" y="6010"/>
                  </a:lnTo>
                  <a:lnTo>
                    <a:pt x="1162" y="6019"/>
                  </a:lnTo>
                  <a:lnTo>
                    <a:pt x="1149" y="6028"/>
                  </a:lnTo>
                  <a:lnTo>
                    <a:pt x="1136" y="6037"/>
                  </a:lnTo>
                  <a:lnTo>
                    <a:pt x="1122" y="6045"/>
                  </a:lnTo>
                  <a:lnTo>
                    <a:pt x="1109" y="6052"/>
                  </a:lnTo>
                  <a:lnTo>
                    <a:pt x="1094" y="6058"/>
                  </a:lnTo>
                  <a:lnTo>
                    <a:pt x="1080" y="6064"/>
                  </a:lnTo>
                  <a:lnTo>
                    <a:pt x="1065" y="6070"/>
                  </a:lnTo>
                  <a:lnTo>
                    <a:pt x="1049" y="6074"/>
                  </a:lnTo>
                  <a:lnTo>
                    <a:pt x="1034" y="6077"/>
                  </a:lnTo>
                  <a:lnTo>
                    <a:pt x="1018" y="6081"/>
                  </a:lnTo>
                  <a:lnTo>
                    <a:pt x="1002" y="6082"/>
                  </a:lnTo>
                  <a:lnTo>
                    <a:pt x="986" y="6084"/>
                  </a:lnTo>
                  <a:lnTo>
                    <a:pt x="969" y="6084"/>
                  </a:lnTo>
                  <a:lnTo>
                    <a:pt x="324" y="6084"/>
                  </a:lnTo>
                  <a:lnTo>
                    <a:pt x="307" y="6084"/>
                  </a:lnTo>
                  <a:lnTo>
                    <a:pt x="290" y="6082"/>
                  </a:lnTo>
                  <a:lnTo>
                    <a:pt x="275" y="6081"/>
                  </a:lnTo>
                  <a:lnTo>
                    <a:pt x="259" y="6077"/>
                  </a:lnTo>
                  <a:lnTo>
                    <a:pt x="243" y="6074"/>
                  </a:lnTo>
                  <a:lnTo>
                    <a:pt x="228" y="6070"/>
                  </a:lnTo>
                  <a:lnTo>
                    <a:pt x="212" y="6064"/>
                  </a:lnTo>
                  <a:lnTo>
                    <a:pt x="198" y="6058"/>
                  </a:lnTo>
                  <a:lnTo>
                    <a:pt x="184" y="6052"/>
                  </a:lnTo>
                  <a:lnTo>
                    <a:pt x="170" y="6045"/>
                  </a:lnTo>
                  <a:lnTo>
                    <a:pt x="157" y="6037"/>
                  </a:lnTo>
                  <a:lnTo>
                    <a:pt x="143" y="6028"/>
                  </a:lnTo>
                  <a:lnTo>
                    <a:pt x="131" y="6019"/>
                  </a:lnTo>
                  <a:lnTo>
                    <a:pt x="119" y="6010"/>
                  </a:lnTo>
                  <a:lnTo>
                    <a:pt x="106" y="5999"/>
                  </a:lnTo>
                  <a:lnTo>
                    <a:pt x="95" y="5989"/>
                  </a:lnTo>
                  <a:lnTo>
                    <a:pt x="85" y="5978"/>
                  </a:lnTo>
                  <a:lnTo>
                    <a:pt x="75" y="5966"/>
                  </a:lnTo>
                  <a:lnTo>
                    <a:pt x="65" y="5954"/>
                  </a:lnTo>
                  <a:lnTo>
                    <a:pt x="56" y="5941"/>
                  </a:lnTo>
                  <a:lnTo>
                    <a:pt x="47" y="5928"/>
                  </a:lnTo>
                  <a:lnTo>
                    <a:pt x="39" y="5915"/>
                  </a:lnTo>
                  <a:lnTo>
                    <a:pt x="33" y="5901"/>
                  </a:lnTo>
                  <a:lnTo>
                    <a:pt x="26" y="5887"/>
                  </a:lnTo>
                  <a:lnTo>
                    <a:pt x="21" y="5872"/>
                  </a:lnTo>
                  <a:lnTo>
                    <a:pt x="15" y="5857"/>
                  </a:lnTo>
                  <a:lnTo>
                    <a:pt x="11" y="5842"/>
                  </a:lnTo>
                  <a:lnTo>
                    <a:pt x="7" y="5827"/>
                  </a:lnTo>
                  <a:lnTo>
                    <a:pt x="5" y="5810"/>
                  </a:lnTo>
                  <a:lnTo>
                    <a:pt x="3" y="5794"/>
                  </a:lnTo>
                  <a:lnTo>
                    <a:pt x="2" y="5778"/>
                  </a:lnTo>
                  <a:lnTo>
                    <a:pt x="0" y="5761"/>
                  </a:lnTo>
                  <a:lnTo>
                    <a:pt x="0" y="2263"/>
                  </a:lnTo>
                  <a:lnTo>
                    <a:pt x="2" y="2247"/>
                  </a:lnTo>
                  <a:lnTo>
                    <a:pt x="3" y="2230"/>
                  </a:lnTo>
                  <a:lnTo>
                    <a:pt x="5" y="2214"/>
                  </a:lnTo>
                  <a:lnTo>
                    <a:pt x="7" y="2198"/>
                  </a:lnTo>
                  <a:lnTo>
                    <a:pt x="11" y="2182"/>
                  </a:lnTo>
                  <a:lnTo>
                    <a:pt x="15" y="2168"/>
                  </a:lnTo>
                  <a:lnTo>
                    <a:pt x="21" y="2152"/>
                  </a:lnTo>
                  <a:lnTo>
                    <a:pt x="26" y="2137"/>
                  </a:lnTo>
                  <a:lnTo>
                    <a:pt x="33" y="2123"/>
                  </a:lnTo>
                  <a:lnTo>
                    <a:pt x="39" y="2110"/>
                  </a:lnTo>
                  <a:lnTo>
                    <a:pt x="47" y="2096"/>
                  </a:lnTo>
                  <a:lnTo>
                    <a:pt x="56" y="2083"/>
                  </a:lnTo>
                  <a:lnTo>
                    <a:pt x="65" y="2071"/>
                  </a:lnTo>
                  <a:lnTo>
                    <a:pt x="75" y="2058"/>
                  </a:lnTo>
                  <a:lnTo>
                    <a:pt x="85" y="2046"/>
                  </a:lnTo>
                  <a:lnTo>
                    <a:pt x="95" y="2035"/>
                  </a:lnTo>
                  <a:lnTo>
                    <a:pt x="106" y="2025"/>
                  </a:lnTo>
                  <a:lnTo>
                    <a:pt x="119" y="2014"/>
                  </a:lnTo>
                  <a:lnTo>
                    <a:pt x="131" y="2005"/>
                  </a:lnTo>
                  <a:lnTo>
                    <a:pt x="143" y="1996"/>
                  </a:lnTo>
                  <a:lnTo>
                    <a:pt x="157" y="1987"/>
                  </a:lnTo>
                  <a:lnTo>
                    <a:pt x="170" y="1979"/>
                  </a:lnTo>
                  <a:lnTo>
                    <a:pt x="184" y="1972"/>
                  </a:lnTo>
                  <a:lnTo>
                    <a:pt x="198" y="1966"/>
                  </a:lnTo>
                  <a:lnTo>
                    <a:pt x="212" y="1960"/>
                  </a:lnTo>
                  <a:lnTo>
                    <a:pt x="228" y="1955"/>
                  </a:lnTo>
                  <a:lnTo>
                    <a:pt x="243" y="1950"/>
                  </a:lnTo>
                  <a:lnTo>
                    <a:pt x="259" y="1947"/>
                  </a:lnTo>
                  <a:lnTo>
                    <a:pt x="275" y="1943"/>
                  </a:lnTo>
                  <a:lnTo>
                    <a:pt x="290" y="1942"/>
                  </a:lnTo>
                  <a:lnTo>
                    <a:pt x="307" y="1940"/>
                  </a:lnTo>
                  <a:lnTo>
                    <a:pt x="324" y="1940"/>
                  </a:lnTo>
                  <a:close/>
                  <a:moveTo>
                    <a:pt x="1510" y="2238"/>
                  </a:moveTo>
                  <a:lnTo>
                    <a:pt x="1915" y="2238"/>
                  </a:lnTo>
                  <a:lnTo>
                    <a:pt x="1915" y="145"/>
                  </a:lnTo>
                  <a:lnTo>
                    <a:pt x="1915" y="0"/>
                  </a:lnTo>
                  <a:lnTo>
                    <a:pt x="2059" y="0"/>
                  </a:lnTo>
                  <a:lnTo>
                    <a:pt x="4107" y="0"/>
                  </a:lnTo>
                  <a:lnTo>
                    <a:pt x="4176" y="0"/>
                  </a:lnTo>
                  <a:lnTo>
                    <a:pt x="4220" y="53"/>
                  </a:lnTo>
                  <a:lnTo>
                    <a:pt x="4946" y="942"/>
                  </a:lnTo>
                  <a:lnTo>
                    <a:pt x="4978" y="983"/>
                  </a:lnTo>
                  <a:lnTo>
                    <a:pt x="4978" y="1033"/>
                  </a:lnTo>
                  <a:lnTo>
                    <a:pt x="4978" y="2238"/>
                  </a:lnTo>
                  <a:lnTo>
                    <a:pt x="5280" y="2238"/>
                  </a:lnTo>
                  <a:lnTo>
                    <a:pt x="5280" y="5793"/>
                  </a:lnTo>
                  <a:lnTo>
                    <a:pt x="1510" y="5793"/>
                  </a:lnTo>
                  <a:lnTo>
                    <a:pt x="1510" y="2238"/>
                  </a:lnTo>
                  <a:close/>
                  <a:moveTo>
                    <a:pt x="2121" y="2651"/>
                  </a:moveTo>
                  <a:lnTo>
                    <a:pt x="2121" y="3528"/>
                  </a:lnTo>
                  <a:lnTo>
                    <a:pt x="3968" y="3528"/>
                  </a:lnTo>
                  <a:lnTo>
                    <a:pt x="3968" y="2651"/>
                  </a:lnTo>
                  <a:lnTo>
                    <a:pt x="2121" y="2651"/>
                  </a:lnTo>
                  <a:close/>
                  <a:moveTo>
                    <a:pt x="3509" y="5141"/>
                  </a:moveTo>
                  <a:lnTo>
                    <a:pt x="3509" y="5424"/>
                  </a:lnTo>
                  <a:lnTo>
                    <a:pt x="3968" y="5424"/>
                  </a:lnTo>
                  <a:lnTo>
                    <a:pt x="3968" y="5141"/>
                  </a:lnTo>
                  <a:lnTo>
                    <a:pt x="3509" y="5141"/>
                  </a:lnTo>
                  <a:close/>
                  <a:moveTo>
                    <a:pt x="2803" y="5141"/>
                  </a:moveTo>
                  <a:lnTo>
                    <a:pt x="2803" y="5424"/>
                  </a:lnTo>
                  <a:lnTo>
                    <a:pt x="3262" y="5424"/>
                  </a:lnTo>
                  <a:lnTo>
                    <a:pt x="3262" y="5141"/>
                  </a:lnTo>
                  <a:lnTo>
                    <a:pt x="2803" y="5141"/>
                  </a:lnTo>
                  <a:close/>
                  <a:moveTo>
                    <a:pt x="2121" y="5141"/>
                  </a:moveTo>
                  <a:lnTo>
                    <a:pt x="2121" y="5424"/>
                  </a:lnTo>
                  <a:lnTo>
                    <a:pt x="2581" y="5424"/>
                  </a:lnTo>
                  <a:lnTo>
                    <a:pt x="2581" y="5141"/>
                  </a:lnTo>
                  <a:lnTo>
                    <a:pt x="2121" y="5141"/>
                  </a:lnTo>
                  <a:close/>
                  <a:moveTo>
                    <a:pt x="3509" y="4704"/>
                  </a:moveTo>
                  <a:lnTo>
                    <a:pt x="3509" y="4987"/>
                  </a:lnTo>
                  <a:lnTo>
                    <a:pt x="3968" y="4987"/>
                  </a:lnTo>
                  <a:lnTo>
                    <a:pt x="3968" y="4704"/>
                  </a:lnTo>
                  <a:lnTo>
                    <a:pt x="3509" y="4704"/>
                  </a:lnTo>
                  <a:close/>
                  <a:moveTo>
                    <a:pt x="2803" y="4704"/>
                  </a:moveTo>
                  <a:lnTo>
                    <a:pt x="2803" y="4987"/>
                  </a:lnTo>
                  <a:lnTo>
                    <a:pt x="3262" y="4987"/>
                  </a:lnTo>
                  <a:lnTo>
                    <a:pt x="3262" y="4704"/>
                  </a:lnTo>
                  <a:lnTo>
                    <a:pt x="2803" y="4704"/>
                  </a:lnTo>
                  <a:close/>
                  <a:moveTo>
                    <a:pt x="2121" y="4704"/>
                  </a:moveTo>
                  <a:lnTo>
                    <a:pt x="2121" y="4987"/>
                  </a:lnTo>
                  <a:lnTo>
                    <a:pt x="2581" y="4987"/>
                  </a:lnTo>
                  <a:lnTo>
                    <a:pt x="2581" y="4704"/>
                  </a:lnTo>
                  <a:lnTo>
                    <a:pt x="2121" y="4704"/>
                  </a:lnTo>
                  <a:close/>
                  <a:moveTo>
                    <a:pt x="3509" y="4256"/>
                  </a:moveTo>
                  <a:lnTo>
                    <a:pt x="3509" y="4539"/>
                  </a:lnTo>
                  <a:lnTo>
                    <a:pt x="3968" y="4539"/>
                  </a:lnTo>
                  <a:lnTo>
                    <a:pt x="3968" y="4256"/>
                  </a:lnTo>
                  <a:lnTo>
                    <a:pt x="3509" y="4256"/>
                  </a:lnTo>
                  <a:close/>
                  <a:moveTo>
                    <a:pt x="2803" y="4256"/>
                  </a:moveTo>
                  <a:lnTo>
                    <a:pt x="2803" y="4539"/>
                  </a:lnTo>
                  <a:lnTo>
                    <a:pt x="3262" y="4539"/>
                  </a:lnTo>
                  <a:lnTo>
                    <a:pt x="3262" y="4256"/>
                  </a:lnTo>
                  <a:lnTo>
                    <a:pt x="2803" y="4256"/>
                  </a:lnTo>
                  <a:close/>
                  <a:moveTo>
                    <a:pt x="2121" y="4256"/>
                  </a:moveTo>
                  <a:lnTo>
                    <a:pt x="2121" y="4539"/>
                  </a:lnTo>
                  <a:lnTo>
                    <a:pt x="2581" y="4539"/>
                  </a:lnTo>
                  <a:lnTo>
                    <a:pt x="2581" y="4256"/>
                  </a:lnTo>
                  <a:lnTo>
                    <a:pt x="2121" y="4256"/>
                  </a:lnTo>
                  <a:close/>
                  <a:moveTo>
                    <a:pt x="3509" y="3819"/>
                  </a:moveTo>
                  <a:lnTo>
                    <a:pt x="3509" y="4102"/>
                  </a:lnTo>
                  <a:lnTo>
                    <a:pt x="3968" y="4102"/>
                  </a:lnTo>
                  <a:lnTo>
                    <a:pt x="3968" y="3819"/>
                  </a:lnTo>
                  <a:lnTo>
                    <a:pt x="3509" y="3819"/>
                  </a:lnTo>
                  <a:close/>
                  <a:moveTo>
                    <a:pt x="2803" y="3819"/>
                  </a:moveTo>
                  <a:lnTo>
                    <a:pt x="2803" y="4102"/>
                  </a:lnTo>
                  <a:lnTo>
                    <a:pt x="3262" y="4102"/>
                  </a:lnTo>
                  <a:lnTo>
                    <a:pt x="3262" y="3819"/>
                  </a:lnTo>
                  <a:lnTo>
                    <a:pt x="2803" y="3819"/>
                  </a:lnTo>
                  <a:close/>
                  <a:moveTo>
                    <a:pt x="2121" y="3819"/>
                  </a:moveTo>
                  <a:lnTo>
                    <a:pt x="2121" y="4102"/>
                  </a:lnTo>
                  <a:lnTo>
                    <a:pt x="2581" y="4102"/>
                  </a:lnTo>
                  <a:lnTo>
                    <a:pt x="2581" y="3819"/>
                  </a:lnTo>
                  <a:lnTo>
                    <a:pt x="2121" y="3819"/>
                  </a:lnTo>
                  <a:close/>
                  <a:moveTo>
                    <a:pt x="2479" y="1864"/>
                  </a:moveTo>
                  <a:lnTo>
                    <a:pt x="2479" y="2048"/>
                  </a:lnTo>
                  <a:lnTo>
                    <a:pt x="4341" y="2048"/>
                  </a:lnTo>
                  <a:lnTo>
                    <a:pt x="4341" y="1864"/>
                  </a:lnTo>
                  <a:lnTo>
                    <a:pt x="2479" y="1864"/>
                  </a:lnTo>
                  <a:close/>
                  <a:moveTo>
                    <a:pt x="2479" y="1443"/>
                  </a:moveTo>
                  <a:lnTo>
                    <a:pt x="2479" y="1627"/>
                  </a:lnTo>
                  <a:lnTo>
                    <a:pt x="4341" y="1627"/>
                  </a:lnTo>
                  <a:lnTo>
                    <a:pt x="4341" y="1443"/>
                  </a:lnTo>
                  <a:lnTo>
                    <a:pt x="2479" y="1443"/>
                  </a:lnTo>
                  <a:close/>
                  <a:moveTo>
                    <a:pt x="2479" y="1044"/>
                  </a:moveTo>
                  <a:lnTo>
                    <a:pt x="2479" y="1228"/>
                  </a:lnTo>
                  <a:lnTo>
                    <a:pt x="3582" y="1228"/>
                  </a:lnTo>
                  <a:lnTo>
                    <a:pt x="3582" y="1044"/>
                  </a:lnTo>
                  <a:lnTo>
                    <a:pt x="2479" y="1044"/>
                  </a:lnTo>
                  <a:close/>
                  <a:moveTo>
                    <a:pt x="2479" y="623"/>
                  </a:moveTo>
                  <a:lnTo>
                    <a:pt x="2479" y="807"/>
                  </a:lnTo>
                  <a:lnTo>
                    <a:pt x="3582" y="807"/>
                  </a:lnTo>
                  <a:lnTo>
                    <a:pt x="3582" y="623"/>
                  </a:lnTo>
                  <a:lnTo>
                    <a:pt x="2479" y="623"/>
                  </a:lnTo>
                  <a:close/>
                  <a:moveTo>
                    <a:pt x="4167" y="447"/>
                  </a:moveTo>
                  <a:lnTo>
                    <a:pt x="4141" y="656"/>
                  </a:lnTo>
                  <a:lnTo>
                    <a:pt x="4466" y="812"/>
                  </a:lnTo>
                  <a:lnTo>
                    <a:pt x="4167" y="447"/>
                  </a:lnTo>
                  <a:close/>
                  <a:moveTo>
                    <a:pt x="4688" y="1238"/>
                  </a:moveTo>
                  <a:lnTo>
                    <a:pt x="3922" y="871"/>
                  </a:lnTo>
                  <a:lnTo>
                    <a:pt x="3829" y="826"/>
                  </a:lnTo>
                  <a:lnTo>
                    <a:pt x="3842" y="722"/>
                  </a:lnTo>
                  <a:lnTo>
                    <a:pt x="3897" y="289"/>
                  </a:lnTo>
                  <a:lnTo>
                    <a:pt x="2203" y="289"/>
                  </a:lnTo>
                  <a:lnTo>
                    <a:pt x="2203" y="2238"/>
                  </a:lnTo>
                  <a:lnTo>
                    <a:pt x="4688" y="2238"/>
                  </a:lnTo>
                  <a:lnTo>
                    <a:pt x="4688" y="1238"/>
                  </a:lnTo>
                  <a:close/>
                </a:path>
              </a:pathLst>
            </a:custGeom>
            <a:solidFill>
              <a:srgbClr val="363E7D"/>
            </a:solidFill>
            <a:ln>
              <a:noFill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919390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开源硬件给“双创”带来的优势？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2430274" y="4559520"/>
            <a:ext cx="1681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领域拓展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5343317" y="4578721"/>
            <a:ext cx="150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成本减低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5343317" y="5089018"/>
            <a:ext cx="15053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大学生创新，时间成本是最高的</a:t>
            </a:r>
            <a:endParaRPr lang="en-US" altLang="zh-CN" sz="105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717020" y="4559149"/>
            <a:ext cx="245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可行性与专注力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8169536" y="5069446"/>
            <a:ext cx="15053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巨人肩上的风景</a:t>
            </a:r>
            <a:endParaRPr lang="en-US" altLang="zh-CN" sz="105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及时反馈</a:t>
            </a:r>
            <a:endParaRPr lang="en-US" altLang="zh-CN" sz="105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58881" y="2215671"/>
            <a:ext cx="2224564" cy="2233279"/>
          </a:xfrm>
          <a:prstGeom prst="rect">
            <a:avLst/>
          </a:prstGeom>
          <a:solidFill>
            <a:srgbClr val="36A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 56"/>
          <p:cNvSpPr/>
          <p:nvPr/>
        </p:nvSpPr>
        <p:spPr>
          <a:xfrm>
            <a:off x="4983718" y="2216076"/>
            <a:ext cx="2224564" cy="2233279"/>
          </a:xfrm>
          <a:prstGeom prst="rect">
            <a:avLst/>
          </a:prstGeom>
          <a:solidFill>
            <a:srgbClr val="5AB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809825" y="2216305"/>
            <a:ext cx="2224564" cy="2233279"/>
          </a:xfrm>
          <a:prstGeom prst="rect">
            <a:avLst/>
          </a:prstGeom>
          <a:solidFill>
            <a:srgbClr val="6EA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518368" y="5089344"/>
            <a:ext cx="15053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需要的电路，</a:t>
            </a:r>
            <a:endParaRPr lang="en-US" altLang="zh-CN" sz="105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105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不用自己做了</a:t>
            </a:r>
            <a:endParaRPr lang="en-US" altLang="zh-CN" sz="105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45" y="2362835"/>
            <a:ext cx="1796415" cy="10725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505" y="2494915"/>
            <a:ext cx="598170" cy="3911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070" y="2991485"/>
            <a:ext cx="1721485" cy="309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505" y="4133850"/>
            <a:ext cx="1304925" cy="2089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070" y="3355340"/>
            <a:ext cx="1491615" cy="3543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550" y="2503170"/>
            <a:ext cx="976630" cy="3714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6230" y="2494915"/>
            <a:ext cx="1299845" cy="3333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6230" y="2991485"/>
            <a:ext cx="1155700" cy="3638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3055" y="3518535"/>
            <a:ext cx="731520" cy="2489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6230" y="3850005"/>
            <a:ext cx="1520190" cy="2838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54110" y="3462655"/>
            <a:ext cx="673735" cy="37084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3505" y="3767455"/>
            <a:ext cx="800100" cy="304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72995" y="3435350"/>
            <a:ext cx="702945" cy="332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2995" y="3916045"/>
            <a:ext cx="509905" cy="4267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/>
          <a:srcRect r="72343"/>
          <a:stretch>
            <a:fillRect/>
          </a:stretch>
        </p:blipFill>
        <p:spPr>
          <a:xfrm>
            <a:off x="2972435" y="3916045"/>
            <a:ext cx="469265" cy="426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9280" y="3435350"/>
            <a:ext cx="437515" cy="3321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26485" y="3916045"/>
            <a:ext cx="485775" cy="42672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3741420" y="3337560"/>
            <a:ext cx="330200" cy="52641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1060</Words>
  <Application>Microsoft Office PowerPoint</Application>
  <PresentationFormat>宽屏</PresentationFormat>
  <Paragraphs>156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阿里巴巴普惠体 R</vt:lpstr>
      <vt:lpstr>等线</vt:lpstr>
      <vt:lpstr>方正兰亭黑简体</vt:lpstr>
      <vt:lpstr>黑体</vt:lpstr>
      <vt:lpstr>华文新魏</vt:lpstr>
      <vt:lpstr>思源黑体 CN Bold</vt:lpstr>
      <vt:lpstr>思源黑体 CN Normal</vt:lpstr>
      <vt:lpstr>微软雅黑</vt:lpstr>
      <vt:lpstr>Arial</vt:lpstr>
      <vt:lpstr>Calibri</vt:lpstr>
      <vt:lpstr>Wingdings</vt:lpstr>
      <vt:lpstr>Office 主题​​</vt:lpstr>
      <vt:lpstr>开源硬件服务 高校创新创业教育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开源硬件在川大-器材</vt:lpstr>
      <vt:lpstr>开源硬件在川大—教与学的热情</vt:lpstr>
      <vt:lpstr>开源硬件在川大</vt:lpstr>
      <vt:lpstr>开源硬件在川大</vt:lpstr>
      <vt:lpstr>开源硬件在川大   学生技术成长—课堂</vt:lpstr>
      <vt:lpstr>开源硬件在川大 学生技术成长—实践</vt:lpstr>
      <vt:lpstr>开源硬件在川大</vt:lpstr>
      <vt:lpstr>我们的活动</vt:lpstr>
      <vt:lpstr>我们的活动</vt:lpstr>
      <vt:lpstr>我们的成绩</vt:lpstr>
      <vt:lpstr>我们的成绩</vt:lpstr>
      <vt:lpstr>我们的成绩</vt:lpstr>
      <vt:lpstr>我们的成绩</vt:lpstr>
      <vt:lpstr>PowerPoint 演示文稿</vt:lpstr>
      <vt:lpstr>对未来的期望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卫华 张</cp:lastModifiedBy>
  <cp:revision>79</cp:revision>
  <dcterms:created xsi:type="dcterms:W3CDTF">2022-06-28T09:26:00Z</dcterms:created>
  <dcterms:modified xsi:type="dcterms:W3CDTF">2023-10-26T07:19:32Z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2052-11.8.2.10393</vt:lpwstr>
  </property>
</Properties>
</file>