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heme/theme2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854" r:id="rId4"/>
    <p:sldId id="846" r:id="rId5"/>
    <p:sldId id="857" r:id="rId6"/>
    <p:sldId id="858" r:id="rId7"/>
    <p:sldId id="859" r:id="rId8"/>
    <p:sldId id="860" r:id="rId9"/>
    <p:sldId id="861" r:id="rId10"/>
    <p:sldId id="856" r:id="rId11"/>
    <p:sldId id="862" r:id="rId12"/>
    <p:sldId id="865" r:id="rId13"/>
    <p:sldId id="866" r:id="rId14"/>
    <p:sldId id="867" r:id="rId15"/>
    <p:sldId id="868" r:id="rId16"/>
    <p:sldId id="869" r:id="rId17"/>
    <p:sldId id="870" r:id="rId18"/>
    <p:sldId id="871" r:id="rId19"/>
    <p:sldId id="872" r:id="rId20"/>
    <p:sldId id="855" r:id="rId21"/>
    <p:sldId id="852" r:id="rId22"/>
    <p:sldId id="873" r:id="rId23"/>
    <p:sldId id="874" r:id="rId24"/>
    <p:sldId id="875" r:id="rId25"/>
    <p:sldId id="876" r:id="rId26"/>
    <p:sldId id="877" r:id="rId27"/>
    <p:sldId id="878" r:id="rId28"/>
    <p:sldId id="851" r:id="rId29"/>
    <p:sldId id="850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0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3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.xml"/><Relationship Id="rId7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9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7.xml"/><Relationship Id="rId7" Type="http://schemas.openxmlformats.org/officeDocument/2006/relationships/image" Target="../media/image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slideMaster" Target="../slideMasters/slideMaster1.xml"/><Relationship Id="rId18" Type="http://schemas.openxmlformats.org/officeDocument/2006/relationships/image" Target="../media/image7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tags" Target="../tags/tag30.xml"/><Relationship Id="rId17" Type="http://schemas.openxmlformats.org/officeDocument/2006/relationships/image" Target="../media/image6.png"/><Relationship Id="rId2" Type="http://schemas.openxmlformats.org/officeDocument/2006/relationships/tags" Target="../tags/tag20.xml"/><Relationship Id="rId16" Type="http://schemas.openxmlformats.org/officeDocument/2006/relationships/image" Target="../media/image2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5" Type="http://schemas.openxmlformats.org/officeDocument/2006/relationships/tags" Target="../tags/tag23.xml"/><Relationship Id="rId15" Type="http://schemas.openxmlformats.org/officeDocument/2006/relationships/image" Target="../media/image5.pn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思源黑体 CN Bold" panose="020B0800000000000000" pitchFamily="34" charset="-128"/>
                <a:ea typeface="思源黑体 CN Bold" panose="020B0800000000000000" pitchFamily="34" charset="-128"/>
                <a:cs typeface="Segoe UI" panose="020B0502040204020203" pitchFamily="34" charset="0"/>
              </a:defRPr>
            </a:lvl1pPr>
          </a:lstStyle>
          <a:p>
            <a:r>
              <a:rPr lang="en-US" altLang="zh-CN" dirty="0"/>
              <a:t>Click here to edit </a:t>
            </a:r>
            <a:br>
              <a:rPr lang="zh-CN" altLang="en-US" dirty="0"/>
            </a:br>
            <a:r>
              <a:rPr lang="en-US" altLang="zh-CN" dirty="0"/>
              <a:t>Mater</a:t>
            </a:r>
            <a:r>
              <a:rPr lang="zh-CN" altLang="en-US" dirty="0"/>
              <a:t> </a:t>
            </a:r>
            <a:r>
              <a:rPr lang="en-US" altLang="zh-CN" dirty="0"/>
              <a:t>title style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 hasCustomPrompt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>
                <a:latin typeface="+mj-ea"/>
                <a:ea typeface="+mj-ea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Click here to edit Master subtitle style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>
                <a:latin typeface="思源黑体 CN Medium" panose="020B0600000000000000" charset="-122"/>
                <a:ea typeface="思源黑体 CN Medium" panose="020B0600000000000000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思源黑体 CN Medium" panose="020B0600000000000000" pitchFamily="34" charset="-128"/>
                <a:ea typeface="思源黑体 CN Medium" panose="020B0600000000000000" pitchFamily="34" charset="-128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latin typeface="思源黑体 CN Medium" panose="020B0600000000000000" charset="-122"/>
                <a:ea typeface="思源黑体 CN Medium" panose="020B0600000000000000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思源黑体 CN Medium" panose="020B0600000000000000" pitchFamily="34" charset="-128"/>
                <a:ea typeface="思源黑体 CN Medium" panose="020B0600000000000000" pitchFamily="34" charset="-128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思源黑体 CN Bold" panose="020B0800000000000000" pitchFamily="34" charset="-128"/>
                <a:ea typeface="思源黑体 CN Bold" panose="020B0800000000000000" pitchFamily="34" charset="-128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思源黑体 CN Medium" panose="020B0600000000000000" charset="-122"/>
                <a:ea typeface="思源黑体 CN Medium" panose="020B0600000000000000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3873176" cy="1351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WeChat Official Account:</a:t>
            </a:r>
            <a:r>
              <a:rPr lang="en-US" altLang="zh-CN" sz="1400" kern="1700" baseline="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 </a:t>
            </a:r>
            <a:r>
              <a:rPr lang="zh-CN" alt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WeChat Channels:</a:t>
            </a:r>
            <a:r>
              <a:rPr lang="en-US" altLang="zh-CN" sz="1400" kern="1700" baseline="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 </a:t>
            </a:r>
            <a:r>
              <a:rPr lang="zh-CN" alt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Weibo:</a:t>
            </a:r>
            <a:r>
              <a:rPr lang="en-US" altLang="zh-CN" sz="1400" kern="1700" baseline="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 </a:t>
            </a:r>
            <a:r>
              <a:rPr lang="zh-CN" alt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 err="1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Bilibili</a:t>
            </a:r>
            <a:r>
              <a:rPr 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:</a:t>
            </a:r>
            <a:r>
              <a:rPr lang="en-US" sz="1400" kern="1700" baseline="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 </a:t>
            </a:r>
            <a:r>
              <a:rPr lang="zh-CN" alt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5007297" y="3774203"/>
            <a:ext cx="2616422" cy="1351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kern="1700" dirty="0" err="1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Jianshu</a:t>
            </a:r>
            <a:r>
              <a:rPr lang="en-US" altLang="zh-CN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:</a:t>
            </a:r>
            <a:r>
              <a:rPr lang="en-US" altLang="zh-CN" sz="1400" kern="1700" baseline="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 </a:t>
            </a:r>
            <a:r>
              <a:rPr lang="zh-CN" alt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 err="1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TouTiao</a:t>
            </a:r>
            <a:r>
              <a:rPr lang="en-US" altLang="zh-CN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:</a:t>
            </a:r>
            <a:r>
              <a:rPr lang="en-US" altLang="zh-CN" sz="1400" kern="1700" baseline="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 </a:t>
            </a:r>
            <a:r>
              <a:rPr lang="zh-CN" alt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Facebook:</a:t>
            </a:r>
            <a:r>
              <a:rPr lang="en-US" altLang="zh-CN" sz="1400" kern="1700" baseline="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 </a:t>
            </a:r>
            <a:r>
              <a:rPr lang="en-US" altLang="zh-CN" sz="1400" kern="1700" dirty="0" err="1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Twitter: </a:t>
            </a:r>
            <a:r>
              <a:rPr lang="zh-CN" alt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开源社</a:t>
            </a:r>
            <a:r>
              <a:rPr lang="en-US" altLang="zh-CN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6"/>
            <a:ext cx="1470025" cy="2600073"/>
            <a:chOff x="15532" y="5341"/>
            <a:chExt cx="2488" cy="4399"/>
          </a:xfrm>
        </p:grpSpPr>
        <p:sp>
          <p:nvSpPr>
            <p:cNvPr id="5" name="矩形 4"/>
            <p:cNvSpPr/>
            <p:nvPr>
              <p:custDataLst>
                <p:tags r:id="rId9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0"/>
              </p:custDataLst>
            </p:nvPr>
          </p:nvSpPr>
          <p:spPr>
            <a:xfrm>
              <a:off x="15532" y="8804"/>
              <a:ext cx="2488" cy="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rgbClr val="445185"/>
                  </a:solidFill>
                  <a:latin typeface="思源黑体 CN Light" panose="020B0300000000000000" charset="-122"/>
                  <a:ea typeface="思源黑体 CN Light" panose="020B0300000000000000" charset="-122"/>
                </a:rPr>
                <a:t>Scan to Follow KAIYUANSHE WeChat Account</a:t>
              </a:r>
              <a:endParaRPr lang="zh-CN" altLang="en-US" sz="1000" dirty="0">
                <a:solidFill>
                  <a:srgbClr val="445185"/>
                </a:solidFill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思源黑体 CN Bold" panose="020B0800000000000000" pitchFamily="34" charset="-128"/>
                <a:ea typeface="思源黑体 CN Bold" panose="020B0800000000000000" pitchFamily="34" charset="-128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9"/>
            </p:custDataLst>
          </p:nvPr>
        </p:nvSpPr>
        <p:spPr>
          <a:xfrm>
            <a:off x="3783330" y="6311900"/>
            <a:ext cx="46253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The</a:t>
            </a:r>
            <a:r>
              <a:rPr lang="en-US"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</a:t>
            </a:r>
            <a:r>
              <a:rPr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8th</a:t>
            </a:r>
            <a:r>
              <a:rPr lang="en-US"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</a:t>
            </a:r>
            <a:r>
              <a:rPr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China </a:t>
            </a:r>
            <a:r>
              <a:rPr lang="en-US"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</a:t>
            </a:r>
            <a:r>
              <a:rPr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Open</a:t>
            </a:r>
            <a:r>
              <a:rPr lang="en-US"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</a:t>
            </a:r>
            <a:r>
              <a:rPr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Source</a:t>
            </a:r>
            <a:r>
              <a:rPr lang="en-US"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</a:t>
            </a:r>
            <a:r>
              <a:rPr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Conference （COSCon 2023）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思源黑体 CN Bold" panose="020B0800000000000000" charset="-122"/>
          <a:ea typeface="思源黑体 CN Bold" panose="020B0800000000000000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思源黑体 CN Medium" panose="020B0600000000000000" charset="-122"/>
          <a:ea typeface="思源黑体 CN Medium" panose="020B0600000000000000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34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56920" y="2160905"/>
            <a:ext cx="7881754" cy="1325880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zh-CN" altLang="en-US" b="1" dirty="0">
                <a:solidFill>
                  <a:srgbClr val="363E7D"/>
                </a:solidFill>
              </a:rPr>
              <a:t>机器学习数据库</a:t>
            </a:r>
            <a:r>
              <a:rPr lang="en-US" altLang="zh-CN" b="1" dirty="0" err="1">
                <a:solidFill>
                  <a:srgbClr val="363E7D"/>
                </a:solidFill>
              </a:rPr>
              <a:t>OpenMLDB</a:t>
            </a:r>
            <a:br>
              <a:rPr lang="en-US" altLang="zh-CN" b="1" dirty="0">
                <a:solidFill>
                  <a:srgbClr val="363E7D"/>
                </a:solidFill>
              </a:rPr>
            </a:br>
            <a:r>
              <a:rPr lang="zh-CN" altLang="en-US" b="1" dirty="0">
                <a:solidFill>
                  <a:srgbClr val="363E7D"/>
                </a:solidFill>
              </a:rPr>
              <a:t>与特征管理平台</a:t>
            </a:r>
            <a:endParaRPr lang="zh-CN" altLang="en-US" b="1" dirty="0">
              <a:solidFill>
                <a:srgbClr val="363E7D"/>
              </a:solidFill>
              <a:latin typeface="思源黑体 CN Bold" panose="020B0800000000000000" pitchFamily="34" charset="-128"/>
              <a:ea typeface="思源黑体 CN Bold" panose="020B0800000000000000" pitchFamily="34" charset="-128"/>
            </a:endParaRP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3980313"/>
            <a:ext cx="6416040" cy="482600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陈迪豪 </a:t>
            </a:r>
            <a:r>
              <a:rPr lang="en-US" altLang="zh-CN" b="1" dirty="0">
                <a:solidFill>
                  <a:srgbClr val="363E7D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/</a:t>
            </a:r>
            <a:r>
              <a:rPr lang="zh-CN" altLang="en-US" b="1" dirty="0">
                <a:solidFill>
                  <a:srgbClr val="363E7D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 第四范式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494826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15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40000"/>
                  <a:lumOff val="60000"/>
                </a:schemeClr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</a:endParaRPr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5912551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000" dirty="0">
                <a:solidFill>
                  <a:schemeClr val="accent1">
                    <a:lumMod val="40000"/>
                    <a:lumOff val="60000"/>
                  </a:schemeClr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实时智能决策的工程化挑战</a:t>
            </a:r>
            <a:r>
              <a:rPr lang="en-US" altLang="zh-CN" sz="3000" dirty="0">
                <a:solidFill>
                  <a:schemeClr val="accent1">
                    <a:lumMod val="40000"/>
                    <a:lumOff val="60000"/>
                  </a:schemeClr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 </a:t>
            </a:r>
            <a:endParaRPr lang="zh-CN" altLang="en-US" sz="3000" dirty="0">
              <a:solidFill>
                <a:schemeClr val="accent1">
                  <a:lumMod val="40000"/>
                  <a:lumOff val="60000"/>
                </a:schemeClr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  <a:cs typeface="Segoe UI" panose="020B0502040204020203" pitchFamily="34" charset="0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思源黑体 CN Medium" panose="020B0600000000000000" pitchFamily="34" charset="-128"/>
              <a:ea typeface="思源黑体 CN Medium" panose="020B0600000000000000" pitchFamily="34" charset="-128"/>
            </a:endParaRPr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02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40000"/>
                  <a:lumOff val="60000"/>
                </a:schemeClr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</a:endParaRPr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03</a:t>
            </a:r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04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副标题 13"/>
          <p:cNvSpPr txBox="1"/>
          <p:nvPr/>
        </p:nvSpPr>
        <p:spPr>
          <a:xfrm>
            <a:off x="1850120" y="3061636"/>
            <a:ext cx="5328893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000" b="1" dirty="0">
                <a:solidFill>
                  <a:srgbClr val="363E7D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线上线下一致的实时特征计算</a:t>
            </a:r>
          </a:p>
          <a:p>
            <a:pPr marL="0" indent="0">
              <a:buNone/>
            </a:pPr>
            <a:endParaRPr lang="zh-CN" altLang="en-US" sz="3000" b="1" dirty="0">
              <a:solidFill>
                <a:srgbClr val="363E7D"/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  <a:cs typeface="Segoe UI" panose="020B0502040204020203" pitchFamily="34" charset="0"/>
            </a:endParaRPr>
          </a:p>
        </p:txBody>
      </p:sp>
      <p:sp>
        <p:nvSpPr>
          <p:cNvPr id="3" name="副标题 13"/>
          <p:cNvSpPr txBox="1"/>
          <p:nvPr/>
        </p:nvSpPr>
        <p:spPr>
          <a:xfrm>
            <a:off x="1850119" y="3996805"/>
            <a:ext cx="482305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000" dirty="0">
                <a:solidFill>
                  <a:schemeClr val="accent1">
                    <a:lumMod val="40000"/>
                    <a:lumOff val="60000"/>
                  </a:schemeClr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社区生态和案例分享</a:t>
            </a:r>
            <a:endParaRPr lang="zh-CN" altLang="en-US" sz="3000" dirty="0">
              <a:solidFill>
                <a:schemeClr val="accent1">
                  <a:lumMod val="40000"/>
                  <a:lumOff val="60000"/>
                </a:schemeClr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3681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0EAB09DF-07F1-7430-FE17-9AF1973EE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2050" y="1504349"/>
            <a:ext cx="8467900" cy="4607135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838200" y="431458"/>
            <a:ext cx="691597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线上线下一致的实时特征计算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11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08316002-41B0-1189-244D-E229DF2E2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3306" y="1541419"/>
            <a:ext cx="9345388" cy="4600917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838200" y="431458"/>
            <a:ext cx="691597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线上线下一致的实时特征计算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6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CA225C11-A721-A83E-05D5-00F98A933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3191" y="1726771"/>
            <a:ext cx="9665617" cy="4351338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838200" y="431458"/>
            <a:ext cx="691597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线上线下一致的实时特征计算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57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28B83FA-9E97-787B-A4E5-52C3F2096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1084" y="1825625"/>
            <a:ext cx="9369831" cy="4351338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838200" y="431458"/>
            <a:ext cx="691597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线上线下一致的实时特征计算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6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838200" y="431458"/>
            <a:ext cx="691597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线上线下一致的实时特征计算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189814-DBBF-93A6-BF45-82EA78C12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6545" y="1411639"/>
            <a:ext cx="9058909" cy="464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7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838200" y="431458"/>
            <a:ext cx="691597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线上线下一致的实时特征计算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C13845-95FD-E5BA-89BF-DF536BE30C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1199" y="1411639"/>
            <a:ext cx="9789602" cy="486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C367E8-BE1C-25CA-7A01-6BCDBD4B5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727" y="1581665"/>
            <a:ext cx="9314546" cy="4632368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838200" y="431458"/>
            <a:ext cx="691597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线上线下一致的实时特征计算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84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A567A445-54EC-7E69-B241-B81DAB463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5446" y="1411639"/>
            <a:ext cx="9761108" cy="4765324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838200" y="431458"/>
            <a:ext cx="691597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线上线下一致的实时特征计算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1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CB3BFC83-11A0-5AA5-8AD7-CCA514140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4787" y="1411639"/>
            <a:ext cx="8962425" cy="4765324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838200" y="431458"/>
            <a:ext cx="691597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线上线下一致的实时特征计算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71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494826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15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思源黑体 CN Medium" panose="020B0600000000000000" pitchFamily="34" charset="-128"/>
              <a:ea typeface="思源黑体 CN Medium" panose="020B0600000000000000" pitchFamily="34" charset="-128"/>
            </a:endParaRPr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5912551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000" b="1" dirty="0">
                <a:solidFill>
                  <a:srgbClr val="363E7D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实时智能决策的工程化挑战</a:t>
            </a:r>
            <a:r>
              <a:rPr lang="en-US" altLang="zh-CN" sz="3000" b="1" dirty="0">
                <a:solidFill>
                  <a:srgbClr val="363E7D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 </a:t>
            </a:r>
            <a:endParaRPr lang="zh-CN" altLang="en-US" sz="3000" b="1" dirty="0">
              <a:solidFill>
                <a:srgbClr val="363E7D"/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  <a:cs typeface="Segoe UI" panose="020B0502040204020203" pitchFamily="34" charset="0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思源黑体 CN Medium" panose="020B0600000000000000" pitchFamily="34" charset="-128"/>
              <a:ea typeface="思源黑体 CN Medium" panose="020B0600000000000000" pitchFamily="34" charset="-128"/>
            </a:endParaRPr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02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思源黑体 CN Medium" panose="020B0600000000000000" pitchFamily="34" charset="-128"/>
              <a:ea typeface="思源黑体 CN Medium" panose="020B0600000000000000" pitchFamily="34" charset="-128"/>
            </a:endParaRPr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03</a:t>
            </a:r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04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副标题 13"/>
          <p:cNvSpPr txBox="1"/>
          <p:nvPr/>
        </p:nvSpPr>
        <p:spPr>
          <a:xfrm>
            <a:off x="1850120" y="3061636"/>
            <a:ext cx="5328893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000" b="1" dirty="0">
                <a:solidFill>
                  <a:srgbClr val="363E7D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线上线下一致的实时特征计算</a:t>
            </a:r>
          </a:p>
          <a:p>
            <a:pPr marL="0" indent="0">
              <a:buNone/>
            </a:pPr>
            <a:endParaRPr lang="zh-CN" altLang="en-US" sz="3000" b="1" dirty="0">
              <a:solidFill>
                <a:srgbClr val="363E7D"/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  <a:cs typeface="Segoe UI" panose="020B0502040204020203" pitchFamily="34" charset="0"/>
            </a:endParaRPr>
          </a:p>
        </p:txBody>
      </p:sp>
      <p:sp>
        <p:nvSpPr>
          <p:cNvPr id="3" name="副标题 13"/>
          <p:cNvSpPr txBox="1"/>
          <p:nvPr/>
        </p:nvSpPr>
        <p:spPr>
          <a:xfrm>
            <a:off x="1850119" y="3996805"/>
            <a:ext cx="482305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000" b="1" dirty="0">
                <a:solidFill>
                  <a:srgbClr val="363E7D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社区生态和案例分享</a:t>
            </a:r>
            <a:endParaRPr lang="zh-CN" altLang="en-US" sz="3000" b="1" dirty="0">
              <a:solidFill>
                <a:srgbClr val="363E7D"/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494826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15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40000"/>
                  <a:lumOff val="60000"/>
                </a:schemeClr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</a:endParaRPr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5912551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000" dirty="0">
                <a:solidFill>
                  <a:schemeClr val="accent1">
                    <a:lumMod val="40000"/>
                    <a:lumOff val="60000"/>
                  </a:schemeClr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实时智能决策的工程化挑战</a:t>
            </a:r>
            <a:r>
              <a:rPr lang="en-US" altLang="zh-CN" sz="3000" dirty="0">
                <a:solidFill>
                  <a:schemeClr val="accent1">
                    <a:lumMod val="40000"/>
                    <a:lumOff val="60000"/>
                  </a:schemeClr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 </a:t>
            </a:r>
            <a:endParaRPr lang="zh-CN" altLang="en-US" sz="3000" dirty="0">
              <a:solidFill>
                <a:schemeClr val="accent1">
                  <a:lumMod val="40000"/>
                  <a:lumOff val="60000"/>
                </a:schemeClr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  <a:cs typeface="Segoe UI" panose="020B0502040204020203" pitchFamily="34" charset="0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40000"/>
                  <a:lumOff val="60000"/>
                </a:schemeClr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</a:endParaRPr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02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8"/>
              <a:ea typeface="思源黑体 CN Medium" panose="020B0600000000000000" pitchFamily="34" charset="-128"/>
            </a:endParaRPr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03</a:t>
            </a:r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04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副标题 13"/>
          <p:cNvSpPr txBox="1"/>
          <p:nvPr/>
        </p:nvSpPr>
        <p:spPr>
          <a:xfrm>
            <a:off x="1850120" y="3061636"/>
            <a:ext cx="5328893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000" dirty="0">
                <a:solidFill>
                  <a:schemeClr val="accent1">
                    <a:lumMod val="40000"/>
                    <a:lumOff val="60000"/>
                  </a:schemeClr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线上线下一致的实时特征计算</a:t>
            </a:r>
          </a:p>
          <a:p>
            <a:pPr marL="0" indent="0">
              <a:buNone/>
            </a:pPr>
            <a:endParaRPr lang="zh-CN" altLang="en-US" sz="3000" dirty="0">
              <a:solidFill>
                <a:schemeClr val="accent1">
                  <a:lumMod val="40000"/>
                  <a:lumOff val="60000"/>
                </a:schemeClr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  <a:cs typeface="Segoe UI" panose="020B0502040204020203" pitchFamily="34" charset="0"/>
            </a:endParaRPr>
          </a:p>
        </p:txBody>
      </p:sp>
      <p:sp>
        <p:nvSpPr>
          <p:cNvPr id="3" name="副标题 13"/>
          <p:cNvSpPr txBox="1"/>
          <p:nvPr/>
        </p:nvSpPr>
        <p:spPr>
          <a:xfrm>
            <a:off x="1850119" y="3996805"/>
            <a:ext cx="482305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000" b="1" dirty="0">
                <a:solidFill>
                  <a:srgbClr val="363E7D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社区生态和案例分享</a:t>
            </a:r>
            <a:endParaRPr lang="zh-CN" altLang="en-US" sz="3000" b="1" dirty="0">
              <a:solidFill>
                <a:srgbClr val="363E7D"/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32342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612EC1-A33B-37CB-547D-200823544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497" y="1399282"/>
            <a:ext cx="9829006" cy="4777681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979997" y="419101"/>
            <a:ext cx="6656480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社区生态和案例分享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78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5B4F0B7A-CE2D-B55D-D1D6-3DF84F81B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0754" y="1643449"/>
            <a:ext cx="8810491" cy="4484087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979997" y="419101"/>
            <a:ext cx="6656480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社区生态和案例分享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0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35759A83-F214-1FE0-F1AC-37CE135FC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200" y="1399282"/>
            <a:ext cx="8907600" cy="4620012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979997" y="419101"/>
            <a:ext cx="6656480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社区生态和案例分享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05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C61AEE98-FEEC-F43C-5D3F-DD089AA6F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7665" y="1399282"/>
            <a:ext cx="8696670" cy="4777681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979997" y="419101"/>
            <a:ext cx="6656480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社区生态和案例分享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96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6A427840-2FED-4924-DFB2-21C644B61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6741" y="1399282"/>
            <a:ext cx="8738518" cy="4726614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979997" y="419101"/>
            <a:ext cx="6656480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社区生态和案例分享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FCC2D4-396D-50D1-AA53-4808621499D7}"/>
              </a:ext>
            </a:extLst>
          </p:cNvPr>
          <p:cNvSpPr/>
          <p:nvPr/>
        </p:nvSpPr>
        <p:spPr>
          <a:xfrm>
            <a:off x="9934832" y="5869459"/>
            <a:ext cx="333633" cy="256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811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C276B4DC-18EF-36D7-A562-050BC54B1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1630" y="1507524"/>
            <a:ext cx="9548740" cy="4669439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979997" y="419101"/>
            <a:ext cx="6656480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社区生态和案例分享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9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A4D2F060-E8C5-B896-78E8-3DC752DF9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9991" y="1399282"/>
            <a:ext cx="9252017" cy="4777681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979997" y="419101"/>
            <a:ext cx="6656480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社区生态和案例分享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494826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总结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15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思源黑体 CN Medium" panose="020B0600000000000000" pitchFamily="34" charset="-128"/>
              <a:ea typeface="思源黑体 CN Medium" panose="020B0600000000000000" pitchFamily="34" charset="-128"/>
            </a:endParaRPr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5912551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000" b="1" dirty="0">
                <a:solidFill>
                  <a:srgbClr val="363E7D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实时智能决策的工程化挑战</a:t>
            </a:r>
            <a:r>
              <a:rPr lang="en-US" altLang="zh-CN" sz="3000" b="1" dirty="0">
                <a:solidFill>
                  <a:srgbClr val="363E7D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 </a:t>
            </a:r>
            <a:endParaRPr lang="zh-CN" altLang="en-US" sz="3000" b="1" dirty="0">
              <a:solidFill>
                <a:srgbClr val="363E7D"/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  <a:cs typeface="Segoe UI" panose="020B0502040204020203" pitchFamily="34" charset="0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思源黑体 CN Medium" panose="020B0600000000000000" pitchFamily="34" charset="-128"/>
              <a:ea typeface="思源黑体 CN Medium" panose="020B0600000000000000" pitchFamily="34" charset="-128"/>
            </a:endParaRPr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02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思源黑体 CN Medium" panose="020B0600000000000000" pitchFamily="34" charset="-128"/>
              <a:ea typeface="思源黑体 CN Medium" panose="020B0600000000000000" pitchFamily="34" charset="-128"/>
            </a:endParaRPr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03</a:t>
            </a:r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04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副标题 13"/>
          <p:cNvSpPr txBox="1"/>
          <p:nvPr/>
        </p:nvSpPr>
        <p:spPr>
          <a:xfrm>
            <a:off x="1850120" y="3061636"/>
            <a:ext cx="5328893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000" b="1" dirty="0">
                <a:solidFill>
                  <a:srgbClr val="363E7D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线上线下一致的实时特征计算</a:t>
            </a:r>
          </a:p>
          <a:p>
            <a:pPr marL="0" indent="0">
              <a:buNone/>
            </a:pPr>
            <a:endParaRPr lang="zh-CN" altLang="en-US" sz="3000" b="1" dirty="0">
              <a:solidFill>
                <a:srgbClr val="363E7D"/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  <a:cs typeface="Segoe UI" panose="020B0502040204020203" pitchFamily="34" charset="0"/>
            </a:endParaRPr>
          </a:p>
        </p:txBody>
      </p:sp>
      <p:sp>
        <p:nvSpPr>
          <p:cNvPr id="3" name="副标题 13"/>
          <p:cNvSpPr txBox="1"/>
          <p:nvPr/>
        </p:nvSpPr>
        <p:spPr>
          <a:xfrm>
            <a:off x="1850119" y="3996805"/>
            <a:ext cx="482305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000" b="1" dirty="0">
                <a:solidFill>
                  <a:srgbClr val="363E7D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社区生态和案例分享</a:t>
            </a:r>
            <a:endParaRPr lang="zh-CN" altLang="en-US" sz="3000" b="1" dirty="0">
              <a:solidFill>
                <a:srgbClr val="363E7D"/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11724A-101C-5F20-523B-406165708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57" y="4964023"/>
            <a:ext cx="1538323" cy="153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9059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2"/>
          <p:cNvSpPr txBox="1"/>
          <p:nvPr userDrawn="1">
            <p:custDataLst>
              <p:tags r:id="rId4"/>
            </p:custDataLst>
          </p:nvPr>
        </p:nvSpPr>
        <p:spPr>
          <a:xfrm>
            <a:off x="9817735" y="5224145"/>
            <a:ext cx="16421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欢迎扫码打卡</a:t>
            </a:r>
            <a:endParaRPr lang="zh-CN" altLang="en-US" sz="10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algn="ctr"/>
            <a:r>
              <a:rPr lang="zh-CN" altLang="en-US" sz="10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积分可兑换对应礼品哟！</a:t>
            </a:r>
            <a:endParaRPr lang="zh-CN" altLang="en-US" sz="1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8240" y="3866515"/>
            <a:ext cx="1207135" cy="12172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494826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15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8"/>
              <a:ea typeface="思源黑体 CN Medium" panose="020B0600000000000000" pitchFamily="34" charset="-128"/>
            </a:endParaRPr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5912551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000" b="1" dirty="0">
                <a:solidFill>
                  <a:srgbClr val="363E7D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实时智能决策的工程化挑战</a:t>
            </a:r>
            <a:r>
              <a:rPr lang="en-US" altLang="zh-CN" sz="3000" b="1" dirty="0">
                <a:solidFill>
                  <a:srgbClr val="363E7D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 </a:t>
            </a:r>
            <a:endParaRPr lang="zh-CN" altLang="en-US" sz="3000" b="1" dirty="0">
              <a:solidFill>
                <a:srgbClr val="363E7D"/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  <a:cs typeface="Segoe UI" panose="020B0502040204020203" pitchFamily="34" charset="0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40000"/>
                  <a:lumOff val="60000"/>
                </a:schemeClr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</a:endParaRPr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02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40000"/>
                  <a:lumOff val="60000"/>
                </a:schemeClr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</a:endParaRPr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03</a:t>
            </a:r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rPr>
              <a:t>04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副标题 13"/>
          <p:cNvSpPr txBox="1"/>
          <p:nvPr/>
        </p:nvSpPr>
        <p:spPr>
          <a:xfrm>
            <a:off x="1850120" y="3061636"/>
            <a:ext cx="5328893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000" dirty="0">
                <a:solidFill>
                  <a:schemeClr val="accent1">
                    <a:lumMod val="40000"/>
                    <a:lumOff val="60000"/>
                  </a:schemeClr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线上线下一致的实时特征计算</a:t>
            </a:r>
          </a:p>
          <a:p>
            <a:pPr marL="0" indent="0">
              <a:buNone/>
            </a:pPr>
            <a:endParaRPr lang="zh-CN" altLang="en-US" sz="3000" dirty="0">
              <a:solidFill>
                <a:schemeClr val="accent1">
                  <a:lumMod val="40000"/>
                  <a:lumOff val="60000"/>
                </a:schemeClr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  <a:cs typeface="Segoe UI" panose="020B0502040204020203" pitchFamily="34" charset="0"/>
            </a:endParaRPr>
          </a:p>
        </p:txBody>
      </p:sp>
      <p:sp>
        <p:nvSpPr>
          <p:cNvPr id="3" name="副标题 13"/>
          <p:cNvSpPr txBox="1"/>
          <p:nvPr/>
        </p:nvSpPr>
        <p:spPr>
          <a:xfrm>
            <a:off x="1850119" y="3996805"/>
            <a:ext cx="482305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000" dirty="0">
                <a:solidFill>
                  <a:schemeClr val="accent1">
                    <a:lumMod val="40000"/>
                    <a:lumOff val="60000"/>
                  </a:schemeClr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社区生态和案例分享</a:t>
            </a:r>
            <a:endParaRPr lang="zh-CN" altLang="en-US" sz="3000" dirty="0">
              <a:solidFill>
                <a:schemeClr val="accent1">
                  <a:lumMod val="40000"/>
                  <a:lumOff val="60000"/>
                </a:schemeClr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36674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838200" y="431458"/>
            <a:ext cx="691597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实时智能决策的工程化挑战 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3CFDBCD-CBD1-6ED5-C4A3-BB640E32B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823" y="1411639"/>
            <a:ext cx="8948353" cy="4710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9DB6DFC1-0087-8305-8446-36FFBDDBF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0385" y="1411639"/>
            <a:ext cx="8811229" cy="4765324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838200" y="431458"/>
            <a:ext cx="691597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实时智能决策的工程化挑战 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42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838200" y="431458"/>
            <a:ext cx="691597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实时智能决策的工程化挑战 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3D18E9-1CF6-FA45-066C-0611FC584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997" y="1411639"/>
            <a:ext cx="8590005" cy="482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2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838200" y="431458"/>
            <a:ext cx="691597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实时智能决策的工程化挑战 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792709-443F-C307-E8E1-541A41C4D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471" y="1411639"/>
            <a:ext cx="9179057" cy="468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0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A33B37A4-C2E5-3843-0A68-0DA8C48EC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3720" y="1411639"/>
            <a:ext cx="8764560" cy="4765324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838200" y="431458"/>
            <a:ext cx="691597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实时智能决策的工程化挑战 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14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83805581-6133-42E7-8E49-2DE0CB195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7064" y="1627917"/>
            <a:ext cx="8397872" cy="4351338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838200" y="431458"/>
            <a:ext cx="691597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i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实时智能决策的工程化挑战 </a:t>
            </a:r>
            <a:endParaRPr lang="zh-CN" altLang="en-US" sz="4800" i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85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COMMONDATA" val="eyJoZGlkIjoiMDkwNTkxOTdiZTI0ZjBjMDA4M2Q0OGFmOTU0NDVlOD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rouce Han">
      <a:majorFont>
        <a:latin typeface="Source Han Sans CN Bold"/>
        <a:ea typeface="Source Han Sans CN Bold"/>
        <a:cs typeface=""/>
      </a:majorFont>
      <a:minorFont>
        <a:latin typeface="Source Han Sans CN Normal"/>
        <a:ea typeface="Source Han Sans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354</Words>
  <Application>Microsoft Macintosh PowerPoint</Application>
  <PresentationFormat>Widescreen</PresentationFormat>
  <Paragraphs>68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等线</vt:lpstr>
      <vt:lpstr>黑体</vt:lpstr>
      <vt:lpstr>Source Han Sans CN Bold</vt:lpstr>
      <vt:lpstr>Source Han Sans CN Normal</vt:lpstr>
      <vt:lpstr>思源黑体 CN Bold</vt:lpstr>
      <vt:lpstr>思源黑体 CN Heavy</vt:lpstr>
      <vt:lpstr>思源黑体 CN Light</vt:lpstr>
      <vt:lpstr>思源黑体 CN Medium</vt:lpstr>
      <vt:lpstr>阿里巴巴普惠体 R</vt:lpstr>
      <vt:lpstr>Arial</vt:lpstr>
      <vt:lpstr>Segoe UI</vt:lpstr>
      <vt:lpstr>Office 主题​​</vt:lpstr>
      <vt:lpstr>机器学习数据库OpenMLDB 与特征管理平台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Microsoft Office User</cp:lastModifiedBy>
  <cp:revision>42</cp:revision>
  <dcterms:created xsi:type="dcterms:W3CDTF">2022-06-28T09:26:00Z</dcterms:created>
  <dcterms:modified xsi:type="dcterms:W3CDTF">2023-10-26T07:45:46Z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8F77113656604C60A70CCEE1C07744E5_13</vt:lpwstr>
  </property>
  <property fmtid="{D5CDD505-2E9C-101B-9397-08002B2CF9AE}" pid="3" name="KSOProductBuildVer">
    <vt:lpwstr>2052-11.1.0.14309</vt:lpwstr>
  </property>
</Properties>
</file>