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256" r:id="rId3"/>
    <p:sldId id="850" r:id="rId5"/>
    <p:sldId id="876" r:id="rId6"/>
    <p:sldId id="852" r:id="rId7"/>
    <p:sldId id="853" r:id="rId8"/>
    <p:sldId id="854" r:id="rId9"/>
    <p:sldId id="855" r:id="rId10"/>
    <p:sldId id="856" r:id="rId11"/>
    <p:sldId id="857" r:id="rId12"/>
    <p:sldId id="858" r:id="rId13"/>
    <p:sldId id="859" r:id="rId14"/>
    <p:sldId id="860" r:id="rId15"/>
    <p:sldId id="861" r:id="rId16"/>
    <p:sldId id="862" r:id="rId17"/>
    <p:sldId id="863" r:id="rId18"/>
    <p:sldId id="864" r:id="rId19"/>
    <p:sldId id="865" r:id="rId20"/>
    <p:sldId id="866" r:id="rId21"/>
    <p:sldId id="867" r:id="rId22"/>
    <p:sldId id="868" r:id="rId23"/>
    <p:sldId id="869" r:id="rId24"/>
    <p:sldId id="870" r:id="rId25"/>
    <p:sldId id="871" r:id="rId26"/>
    <p:sldId id="872" r:id="rId27"/>
    <p:sldId id="873" r:id="rId28"/>
    <p:sldId id="874" r:id="rId29"/>
    <p:sldId id="875" r:id="rId30"/>
    <p:sldId id="901" r:id="rId31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185"/>
    <a:srgbClr val="A5D7F2"/>
    <a:srgbClr val="FFE5CB"/>
    <a:srgbClr val="6EAAC6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2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35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网络：数据包过滤、流量</a:t>
            </a:r>
            <a:r>
              <a:rPr lang="zh-CN" altLang="en-US"/>
              <a:t>控制、三层路由转发、四层负载均衡、</a:t>
            </a:r>
            <a:r>
              <a:rPr lang="en-US" altLang="zh-CN"/>
              <a:t>DDoS </a:t>
            </a:r>
            <a:r>
              <a:rPr lang="zh-CN" altLang="en-US"/>
              <a:t>防护、访问控制</a:t>
            </a:r>
            <a:r>
              <a:rPr lang="en-US" altLang="zh-CN"/>
              <a:t> ACL</a:t>
            </a:r>
            <a:r>
              <a:rPr lang="zh-CN" altLang="en-US"/>
              <a:t>、</a:t>
            </a:r>
            <a:r>
              <a:rPr lang="zh-CN" altLang="en-US"/>
              <a:t>防火墙</a:t>
            </a:r>
            <a:endParaRPr lang="zh-CN" altLang="en-US"/>
          </a:p>
          <a:p>
            <a:r>
              <a:rPr lang="zh-CN" altLang="en-US"/>
              <a:t>观测：跟踪网络数据包、收集</a:t>
            </a:r>
            <a:r>
              <a:rPr lang="en-US" altLang="zh-CN"/>
              <a:t> CPU </a:t>
            </a:r>
            <a:r>
              <a:rPr lang="zh-CN" altLang="en-US"/>
              <a:t>路径数据借助</a:t>
            </a:r>
            <a:r>
              <a:rPr lang="zh-CN" altLang="en-US"/>
              <a:t>工具生成</a:t>
            </a:r>
            <a:r>
              <a:rPr lang="zh-CN" altLang="en-US"/>
              <a:t>火焰图、跟踪内存分配和删除</a:t>
            </a:r>
            <a:endParaRPr lang="zh-CN" altLang="en-US"/>
          </a:p>
          <a:p>
            <a:r>
              <a:rPr lang="zh-CN" altLang="en-US"/>
              <a:t>安全：审计、过滤特定的系统</a:t>
            </a:r>
            <a:r>
              <a:rPr lang="zh-CN" altLang="en-US"/>
              <a:t>调用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22.xml"/><Relationship Id="rId7" Type="http://schemas.openxmlformats.org/officeDocument/2006/relationships/image" Target="../media/image10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9" Type="http://schemas.openxmlformats.org/officeDocument/2006/relationships/tags" Target="../tags/tag29.xml"/><Relationship Id="rId18" Type="http://schemas.openxmlformats.org/officeDocument/2006/relationships/image" Target="../media/image7.png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image" Target="../media/image6.png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image" Target="../media/image2.png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 smtClean="0"/>
              <a:t>单击此处编辑</a:t>
            </a:r>
            <a:br>
              <a:rPr lang="zh-CN" altLang="en-US" smtClean="0"/>
            </a:br>
            <a:r>
              <a:rPr lang="zh-CN" altLang="en-US" smtClean="0"/>
              <a:t>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61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5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9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000"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6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7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8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2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3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  <a:endParaRPr lang="zh-CN" altLang="en-US" sz="1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12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13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16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1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添加讲师联系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D4E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页面标题 </a:t>
            </a:r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 hasCustomPrompt="1"/>
          </p:nvPr>
        </p:nvSpPr>
        <p:spPr>
          <a:xfrm>
            <a:off x="666750" y="1231900"/>
            <a:ext cx="10858500" cy="5003800"/>
          </a:xfrm>
        </p:spPr>
        <p:txBody>
          <a:bodyPr/>
          <a:lstStyle>
            <a:lvl1pPr>
              <a:defRPr sz="1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一级段落内容 </a:t>
            </a:r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zh-CN" altLang="en-US" dirty="0"/>
              <a:t>二级段落内容 </a:t>
            </a:r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zh-CN" altLang="en-US" dirty="0"/>
              <a:t>三级段落内容 </a:t>
            </a:r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zh-CN" altLang="en-US" dirty="0"/>
              <a:t>四级段落内容 </a:t>
            </a:r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zh-CN" altLang="en-US" dirty="0"/>
              <a:t>五级段落内容 </a:t>
            </a:r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110" y="314405"/>
            <a:ext cx="622980" cy="58075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None/>
        <a:defRPr sz="20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1" Type="http://schemas.openxmlformats.org/officeDocument/2006/relationships/hyperlink" Target="https://github.com/flomesh-io/pipy" TargetMode="Externa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1.xml"/><Relationship Id="rId4" Type="http://schemas.openxmlformats.org/officeDocument/2006/relationships/image" Target="../media/image36.png"/><Relationship Id="rId3" Type="http://schemas.openxmlformats.org/officeDocument/2006/relationships/image" Target="../media/image35.tiff"/><Relationship Id="rId2" Type="http://schemas.openxmlformats.org/officeDocument/2006/relationships/image" Target="../media/image34.png"/><Relationship Id="rId1" Type="http://schemas.openxmlformats.org/officeDocument/2006/relationships/image" Target="../media/image33.tiff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hyperlink" Target="https://www.tcpdump.org/papers/bpf-usenix93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eBPF 驱动的云原生网络流量处理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副标题 1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张晓辉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Flomesh</a:t>
            </a:r>
            <a:endParaRPr lang="en-US" altLang="zh-CN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eBPF 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应用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场景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6" name="íś1ïḓé"/>
          <p:cNvSpPr/>
          <p:nvPr/>
        </p:nvSpPr>
        <p:spPr>
          <a:xfrm>
            <a:off x="729615" y="1838960"/>
            <a:ext cx="2983230" cy="4100195"/>
          </a:xfrm>
          <a:prstGeom prst="roundRect">
            <a:avLst>
              <a:gd name="adj" fmla="val 0"/>
            </a:avLst>
          </a:prstGeom>
          <a:solidFill>
            <a:schemeClr val="accent1">
              <a:alpha val="15000"/>
            </a:schemeClr>
          </a:solidFill>
          <a:ln w="6055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3" name="ïṡlïḍe"/>
          <p:cNvSpPr/>
          <p:nvPr/>
        </p:nvSpPr>
        <p:spPr>
          <a:xfrm>
            <a:off x="985520" y="2243455"/>
            <a:ext cx="2494280" cy="2327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spAutoFit/>
          </a:bodyPr>
          <a:p>
            <a:pPr algn="ctr">
              <a:lnSpc>
                <a:spcPct val="130000"/>
              </a:lnSpc>
            </a:pPr>
            <a:r>
              <a:rPr kumimoji="1" lang="en-US" altLang="zh-CN" sz="1400" dirty="0">
                <a:solidFill>
                  <a:schemeClr val="accent4"/>
                </a:solidFill>
                <a:latin typeface="Source Han Sans SC Regular" panose="020B0A00000000000000" charset="-122"/>
                <a:ea typeface="Source Han Sans SC Regular" panose="020B0A00000000000000" charset="-122"/>
                <a:cs typeface="Source Han Sans SC Regular" panose="020B0A00000000000000" charset="-122"/>
              </a:rPr>
              <a:t>eBPF 的可编程性使其能够在不离开 Linux 内核的包处理上下文的情况下，添加额外的协议解析器，并轻松编程任何转发逻辑以满足不断变化的需求。JIT 编译器提供的效率使 其执行性能接近于本地编译的内核代码。</a:t>
            </a:r>
            <a:endParaRPr kumimoji="1" lang="en-US" altLang="zh-CN" sz="1400" dirty="0">
              <a:solidFill>
                <a:schemeClr val="accent4"/>
              </a:solidFill>
              <a:latin typeface="Source Han Sans SC Regular" panose="020B0A00000000000000" charset="-122"/>
              <a:ea typeface="Source Han Sans SC Regular" panose="020B0A00000000000000" charset="-122"/>
              <a:cs typeface="Source Han Sans SC Regular" panose="020B0A00000000000000" charset="-122"/>
            </a:endParaRPr>
          </a:p>
        </p:txBody>
      </p:sp>
      <p:grpSp>
        <p:nvGrpSpPr>
          <p:cNvPr id="34" name="îS1ïďê"/>
          <p:cNvGrpSpPr/>
          <p:nvPr/>
        </p:nvGrpSpPr>
        <p:grpSpPr>
          <a:xfrm rot="0">
            <a:off x="1156970" y="5191760"/>
            <a:ext cx="2105660" cy="454025"/>
            <a:chOff x="8474113" y="4741881"/>
            <a:chExt cx="1808016" cy="453787"/>
          </a:xfrm>
        </p:grpSpPr>
        <p:sp>
          <p:nvSpPr>
            <p:cNvPr id="35" name="iŝļíḓe"/>
            <p:cNvSpPr/>
            <p:nvPr/>
          </p:nvSpPr>
          <p:spPr>
            <a:xfrm>
              <a:off x="8474113" y="4741881"/>
              <a:ext cx="1808016" cy="453787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600">
                <a:latin typeface="Source Han Sans SC Regular" panose="020B0A00000000000000" charset="-122"/>
                <a:ea typeface="Source Han Sans SC Regular" panose="020B0A00000000000000" charset="-122"/>
              </a:endParaRPr>
            </a:p>
          </p:txBody>
        </p:sp>
        <p:sp>
          <p:nvSpPr>
            <p:cNvPr id="36" name="iśḷïḓè"/>
            <p:cNvSpPr/>
            <p:nvPr/>
          </p:nvSpPr>
          <p:spPr>
            <a:xfrm>
              <a:off x="8852064" y="4824211"/>
              <a:ext cx="1052115" cy="337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p>
              <a:pPr algn="ctr"/>
              <a:r>
                <a:rPr kumimoji="1" lang="zh-CN" altLang="en-US" sz="1600" dirty="0">
                  <a:solidFill>
                    <a:schemeClr val="lt1">
                      <a:lumMod val="100000"/>
                    </a:schemeClr>
                  </a:solidFill>
                  <a:latin typeface="Source Han Sans SC Regular" panose="020B0A00000000000000" charset="-122"/>
                  <a:ea typeface="Source Han Sans SC Regular" panose="020B0A00000000000000" charset="-122"/>
                </a:rPr>
                <a:t>网络</a:t>
              </a:r>
              <a:endParaRPr kumimoji="1" lang="zh-CN" altLang="en-US" sz="1600" dirty="0">
                <a:solidFill>
                  <a:schemeClr val="lt1">
                    <a:lumMod val="100000"/>
                  </a:schemeClr>
                </a:solidFill>
                <a:latin typeface="Source Han Sans SC Regular" panose="020B0A00000000000000" charset="-122"/>
                <a:ea typeface="Source Han Sans SC Regular" panose="020B0A00000000000000" charset="-122"/>
              </a:endParaRPr>
            </a:p>
          </p:txBody>
        </p:sp>
      </p:grpSp>
      <p:sp>
        <p:nvSpPr>
          <p:cNvPr id="39" name="îṥḻiḍé"/>
          <p:cNvSpPr/>
          <p:nvPr/>
        </p:nvSpPr>
        <p:spPr>
          <a:xfrm>
            <a:off x="4590415" y="1838960"/>
            <a:ext cx="2983230" cy="4100195"/>
          </a:xfrm>
          <a:prstGeom prst="roundRect">
            <a:avLst>
              <a:gd name="adj" fmla="val 0"/>
            </a:avLst>
          </a:prstGeom>
          <a:solidFill>
            <a:schemeClr val="accent3">
              <a:alpha val="15000"/>
            </a:schemeClr>
          </a:solidFill>
          <a:ln w="6055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2" name="ïšļïḋe"/>
          <p:cNvSpPr/>
          <p:nvPr/>
        </p:nvSpPr>
        <p:spPr>
          <a:xfrm>
            <a:off x="4840605" y="2243455"/>
            <a:ext cx="2494280" cy="2607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kumimoji="1" lang="en-US" altLang="zh-CN" sz="1400" dirty="0">
                <a:solidFill>
                  <a:schemeClr val="accent4"/>
                </a:solidFill>
                <a:latin typeface="Source Han Sans SC Regular" panose="020B0A00000000000000" charset="-122"/>
                <a:ea typeface="Source Han Sans SC Regular" panose="020B0A00000000000000" charset="-122"/>
                <a:cs typeface="Source Han Sans SC Regular" panose="020B0A00000000000000" charset="-122"/>
                <a:sym typeface="+mn-ea"/>
              </a:rPr>
              <a:t>将 eBPF 程序附加到跟踪点以及内核和用户应用探针点的能力，使得应用程序和系统本身的运行时行为具有前所未有的可见性。eBPF 不依赖于操作系统暴露的静态计数器和测量，而是实现了自定义指 标的收集和内核内聚合，并基于广泛的可能来源生成可见性事件。</a:t>
            </a:r>
            <a:endParaRPr kumimoji="1" lang="en-US" altLang="zh-CN" sz="1400" dirty="0">
              <a:solidFill>
                <a:schemeClr val="accent4"/>
              </a:solidFill>
              <a:latin typeface="Source Han Sans SC Regular" panose="020B0A00000000000000" charset="-122"/>
              <a:ea typeface="Source Han Sans SC Regular" panose="020B0A00000000000000" charset="-122"/>
              <a:cs typeface="Source Han Sans SC Regular" panose="020B0A00000000000000" charset="-122"/>
              <a:sym typeface="+mn-ea"/>
            </a:endParaRPr>
          </a:p>
        </p:txBody>
      </p:sp>
      <p:grpSp>
        <p:nvGrpSpPr>
          <p:cNvPr id="43" name="ïsḻïḋê"/>
          <p:cNvGrpSpPr/>
          <p:nvPr/>
        </p:nvGrpSpPr>
        <p:grpSpPr>
          <a:xfrm rot="0">
            <a:off x="5016500" y="5193665"/>
            <a:ext cx="2105660" cy="454025"/>
            <a:chOff x="8474113" y="4741881"/>
            <a:chExt cx="1808016" cy="453787"/>
          </a:xfrm>
          <a:solidFill>
            <a:schemeClr val="bg2"/>
          </a:solidFill>
        </p:grpSpPr>
        <p:sp>
          <p:nvSpPr>
            <p:cNvPr id="44" name="íṩľîḓe"/>
            <p:cNvSpPr/>
            <p:nvPr/>
          </p:nvSpPr>
          <p:spPr>
            <a:xfrm>
              <a:off x="8474113" y="4741881"/>
              <a:ext cx="1808016" cy="453787"/>
            </a:xfrm>
            <a:prstGeom prst="roundRect">
              <a:avLst>
                <a:gd name="adj" fmla="val 0"/>
              </a:avLst>
            </a:prstGeom>
            <a:grpFill/>
            <a:ln w="60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600">
                <a:latin typeface="Source Han Sans SC Regular" panose="020B0A00000000000000" charset="-122"/>
                <a:ea typeface="Source Han Sans SC Regular" panose="020B0A00000000000000" charset="-122"/>
              </a:endParaRPr>
            </a:p>
          </p:txBody>
        </p:sp>
        <p:sp>
          <p:nvSpPr>
            <p:cNvPr id="45" name="ísḻïḑè"/>
            <p:cNvSpPr/>
            <p:nvPr/>
          </p:nvSpPr>
          <p:spPr>
            <a:xfrm>
              <a:off x="8852064" y="4824211"/>
              <a:ext cx="1052115" cy="337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p>
              <a:pPr algn="ctr"/>
              <a:r>
                <a:rPr kumimoji="1" lang="zh-CN" altLang="en-US" sz="1600" dirty="0">
                  <a:solidFill>
                    <a:schemeClr val="tx1"/>
                  </a:solidFill>
                  <a:latin typeface="Source Han Sans SC Regular" panose="020B0A00000000000000" charset="-122"/>
                  <a:ea typeface="Source Han Sans SC Regular" panose="020B0A00000000000000" charset="-122"/>
                </a:rPr>
                <a:t>观测和跟踪</a:t>
              </a:r>
              <a:endParaRPr kumimoji="1" lang="zh-CN" altLang="en-US" sz="1600" dirty="0">
                <a:solidFill>
                  <a:schemeClr val="tx1"/>
                </a:solidFill>
                <a:latin typeface="Source Han Sans SC Regular" panose="020B0A00000000000000" charset="-122"/>
                <a:ea typeface="Source Han Sans SC Regular" panose="020B0A00000000000000" charset="-122"/>
              </a:endParaRPr>
            </a:p>
          </p:txBody>
        </p:sp>
      </p:grpSp>
      <p:sp>
        <p:nvSpPr>
          <p:cNvPr id="47" name="ísḻíḓè"/>
          <p:cNvSpPr/>
          <p:nvPr/>
        </p:nvSpPr>
        <p:spPr>
          <a:xfrm>
            <a:off x="8425815" y="1838960"/>
            <a:ext cx="2983230" cy="4100195"/>
          </a:xfrm>
          <a:prstGeom prst="roundRect">
            <a:avLst>
              <a:gd name="adj" fmla="val 0"/>
            </a:avLst>
          </a:prstGeom>
          <a:solidFill>
            <a:schemeClr val="bg2">
              <a:alpha val="15000"/>
            </a:schemeClr>
          </a:solidFill>
          <a:ln w="6055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50" name="îṡḻîde"/>
          <p:cNvSpPr/>
          <p:nvPr/>
        </p:nvSpPr>
        <p:spPr>
          <a:xfrm>
            <a:off x="8695690" y="2243455"/>
            <a:ext cx="2494280" cy="2607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spAutoFit/>
          </a:bodyPr>
          <a:p>
            <a:pPr algn="ctr">
              <a:lnSpc>
                <a:spcPct val="130000"/>
              </a:lnSpc>
              <a:buClrTx/>
              <a:buSzTx/>
              <a:buFontTx/>
            </a:pPr>
            <a:r>
              <a:rPr kumimoji="1" lang="en-US" altLang="zh-CN" sz="1400" dirty="0">
                <a:solidFill>
                  <a:schemeClr val="accent4"/>
                </a:solidFill>
                <a:latin typeface="Source Han Sans SC Regular" panose="020B0A00000000000000" charset="-122"/>
                <a:ea typeface="Source Han Sans SC Regular" panose="020B0A00000000000000" charset="-122"/>
                <a:cs typeface="Source Han Sans SC Regular" panose="020B0A00000000000000" charset="-122"/>
              </a:rPr>
              <a:t>看到和理解所有系统调用的基础上，将其与所有网络操作的数据包和套接字级视图相结合，可以采用革命性的新方法来确保系统的安全。通过检测和阻止恶意行为，如 DDoS攻击、网络钓鱼等，</a:t>
            </a:r>
            <a:r>
              <a:rPr kumimoji="1" lang="zh-CN" altLang="en-US" sz="1400" dirty="0">
                <a:solidFill>
                  <a:schemeClr val="accent4"/>
                </a:solidFill>
                <a:latin typeface="Source Han Sans SC Regular" panose="020B0A00000000000000" charset="-122"/>
                <a:ea typeface="Source Han Sans SC Regular" panose="020B0A00000000000000" charset="-122"/>
                <a:cs typeface="Source Han Sans SC Regular" panose="020B0A00000000000000" charset="-122"/>
              </a:rPr>
              <a:t>实施网络策略、</a:t>
            </a:r>
            <a:r>
              <a:rPr kumimoji="1" lang="en-US" altLang="zh-CN" sz="1400" dirty="0">
                <a:solidFill>
                  <a:schemeClr val="accent4"/>
                </a:solidFill>
                <a:latin typeface="Source Han Sans SC Regular" panose="020B0A00000000000000" charset="-122"/>
                <a:ea typeface="Source Han Sans SC Regular" panose="020B0A00000000000000" charset="-122"/>
                <a:cs typeface="Source Han Sans SC Regular" panose="020B0A00000000000000" charset="-122"/>
              </a:rPr>
              <a:t>可以增强系统的安全性和稳定性。</a:t>
            </a:r>
            <a:endParaRPr kumimoji="1" lang="en-US" altLang="zh-CN" sz="1400" dirty="0">
              <a:solidFill>
                <a:schemeClr val="accent4"/>
              </a:solidFill>
              <a:latin typeface="Source Han Sans SC Regular" panose="020B0A00000000000000" charset="-122"/>
              <a:ea typeface="Source Han Sans SC Regular" panose="020B0A00000000000000" charset="-122"/>
              <a:cs typeface="Source Han Sans SC Regular" panose="020B0A00000000000000" charset="-122"/>
            </a:endParaRPr>
          </a:p>
        </p:txBody>
      </p:sp>
      <p:grpSp>
        <p:nvGrpSpPr>
          <p:cNvPr id="51" name="işľiďé"/>
          <p:cNvGrpSpPr/>
          <p:nvPr/>
        </p:nvGrpSpPr>
        <p:grpSpPr>
          <a:xfrm rot="0">
            <a:off x="8867775" y="5193665"/>
            <a:ext cx="2105660" cy="454025"/>
            <a:chOff x="8474113" y="4741881"/>
            <a:chExt cx="1808016" cy="453787"/>
          </a:xfrm>
        </p:grpSpPr>
        <p:sp>
          <p:nvSpPr>
            <p:cNvPr id="52" name="îŝļíḑe"/>
            <p:cNvSpPr/>
            <p:nvPr/>
          </p:nvSpPr>
          <p:spPr>
            <a:xfrm>
              <a:off x="8474113" y="4741881"/>
              <a:ext cx="1808016" cy="453787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600">
                <a:latin typeface="Source Han Sans SC Regular" panose="020B0A00000000000000" charset="-122"/>
                <a:ea typeface="Source Han Sans SC Regular" panose="020B0A00000000000000" charset="-122"/>
              </a:endParaRPr>
            </a:p>
          </p:txBody>
        </p:sp>
        <p:sp>
          <p:nvSpPr>
            <p:cNvPr id="53" name="ïşḷïdê"/>
            <p:cNvSpPr/>
            <p:nvPr/>
          </p:nvSpPr>
          <p:spPr>
            <a:xfrm>
              <a:off x="8852064" y="4813422"/>
              <a:ext cx="1052115" cy="337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p>
              <a:pPr algn="ctr"/>
              <a:r>
                <a:rPr kumimoji="1" lang="zh-CN" altLang="en-US" sz="1600" dirty="0">
                  <a:solidFill>
                    <a:schemeClr val="lt1">
                      <a:lumMod val="100000"/>
                    </a:schemeClr>
                  </a:solidFill>
                  <a:latin typeface="Source Han Sans SC Regular" panose="020B0A00000000000000" charset="-122"/>
                  <a:ea typeface="Source Han Sans SC Regular" panose="020B0A00000000000000" charset="-122"/>
                </a:rPr>
                <a:t>安全</a:t>
              </a:r>
              <a:endParaRPr kumimoji="1" lang="zh-CN" altLang="en-US" sz="1600" dirty="0">
                <a:solidFill>
                  <a:schemeClr val="lt1">
                    <a:lumMod val="100000"/>
                  </a:schemeClr>
                </a:solidFill>
                <a:latin typeface="Source Han Sans SC Regular" panose="020B0A00000000000000" charset="-122"/>
                <a:ea typeface="Source Han Sans SC Regular" panose="020B0A00000000000000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43000" y="2069653"/>
            <a:ext cx="1382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n w="1270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</a:t>
            </a:r>
            <a:endParaRPr lang="en-GB" altLang="zh-CN" sz="4800" b="1" dirty="0">
              <a:ln w="12700">
                <a:solidFill>
                  <a:srgbClr val="4640E1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9956" y="2069653"/>
            <a:ext cx="86106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4800" b="1" dirty="0">
                <a:solidFill>
                  <a:schemeClr val="accent1"/>
                </a:solidFill>
                <a:cs typeface="+mn-ea"/>
                <a:sym typeface="+mn-lt"/>
              </a:rPr>
              <a:t>03</a:t>
            </a:r>
            <a:endParaRPr kumimoji="1" lang="zh-CN" altLang="en-US" sz="4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1564919" y="3642814"/>
            <a:ext cx="5398007" cy="505084"/>
          </a:xfrm>
        </p:spPr>
        <p:txBody>
          <a:bodyPr/>
          <a:lstStyle/>
          <a:p>
            <a:r>
              <a:rPr kumimoji="1" dirty="0">
                <a:sym typeface="+mn-ea"/>
              </a:rPr>
              <a:t>云原生网络流量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Linux Kernel 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Datapath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8695" y="1139825"/>
            <a:ext cx="5134610" cy="55581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云原生容器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网络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7805" y="1393825"/>
            <a:ext cx="6675755" cy="49885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同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Pod 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的网络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通信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7750" y="1225550"/>
            <a:ext cx="5016500" cy="5288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同节点的网络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通信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6140" y="1106170"/>
            <a:ext cx="5379085" cy="5600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跨节点的网络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通信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0" y="1162050"/>
            <a:ext cx="5969000" cy="56203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连接建立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2480" y="1461135"/>
            <a:ext cx="8053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445185"/>
                </a:solidFill>
                <a:latin typeface="Source Han Sans SC Regular" panose="020B0A00000000000000" charset="-122"/>
                <a:ea typeface="Source Han Sans SC Regular" panose="020B0A00000000000000" charset="-122"/>
                <a:cs typeface="Source Han Sans SC Regular" panose="020B0A00000000000000" charset="-122"/>
              </a:rPr>
              <a:t>连接建立是一个</a:t>
            </a:r>
            <a:r>
              <a:rPr lang="en-US" altLang="zh-CN" sz="2000">
                <a:solidFill>
                  <a:schemeClr val="bg1"/>
                </a:solidFill>
                <a:latin typeface="Source Han Sans SC Regular" panose="020B0A00000000000000" charset="-122"/>
                <a:ea typeface="Source Han Sans SC Regular" panose="020B0A00000000000000" charset="-122"/>
                <a:cs typeface="Source Han Sans SC Regular" panose="020B0A00000000000000" charset="-122"/>
              </a:rPr>
              <a:t> </a:t>
            </a:r>
            <a:r>
              <a:rPr lang="en-US" altLang="zh-CN" sz="2000">
                <a:solidFill>
                  <a:srgbClr val="FF0000"/>
                </a:solidFill>
                <a:latin typeface="Source Han Sans SC Regular" panose="020B0A00000000000000" charset="-122"/>
                <a:ea typeface="Source Han Sans SC Regular" panose="020B0A00000000000000" charset="-122"/>
                <a:cs typeface="Source Han Sans SC Regular" panose="020B0A00000000000000" charset="-122"/>
              </a:rPr>
              <a:t>socket </a:t>
            </a:r>
            <a:r>
              <a:rPr lang="zh-CN" altLang="en-US" sz="2000">
                <a:solidFill>
                  <a:srgbClr val="FF0000"/>
                </a:solidFill>
                <a:latin typeface="Source Han Sans SC Regular" panose="020B0A00000000000000" charset="-122"/>
                <a:ea typeface="Source Han Sans SC Regular" panose="020B0A00000000000000" charset="-122"/>
                <a:cs typeface="Source Han Sans SC Regular" panose="020B0A00000000000000" charset="-122"/>
              </a:rPr>
              <a:t>寻址</a:t>
            </a:r>
            <a:r>
              <a:rPr lang="en-US" altLang="zh-CN" sz="2000">
                <a:solidFill>
                  <a:srgbClr val="FF0000"/>
                </a:solidFill>
                <a:latin typeface="Source Han Sans SC Regular" panose="020B0A00000000000000" charset="-122"/>
                <a:ea typeface="Source Han Sans SC Regular" panose="020B0A00000000000000" charset="-122"/>
                <a:cs typeface="Source Han Sans SC Regular" panose="020B0A00000000000000" charset="-122"/>
              </a:rPr>
              <a:t> </a:t>
            </a:r>
            <a:r>
              <a:rPr lang="zh-CN" altLang="en-US" sz="2000">
                <a:solidFill>
                  <a:srgbClr val="445185"/>
                </a:solidFill>
                <a:latin typeface="Source Han Sans SC Regular" panose="020B0A00000000000000" charset="-122"/>
                <a:ea typeface="Source Han Sans SC Regular" panose="020B0A00000000000000" charset="-122"/>
                <a:cs typeface="Source Han Sans SC Regular" panose="020B0A00000000000000" charset="-122"/>
              </a:rPr>
              <a:t>的过程。</a:t>
            </a:r>
            <a:endParaRPr lang="zh-CN" altLang="en-US" sz="2000">
              <a:solidFill>
                <a:srgbClr val="445185"/>
              </a:solidFill>
              <a:latin typeface="Source Han Sans SC Regular" panose="020B0A00000000000000" charset="-122"/>
              <a:ea typeface="Source Han Sans SC Regular" panose="020B0A00000000000000" charset="-122"/>
              <a:cs typeface="Source Han Sans SC Regular" panose="020B0A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0350" y="3106420"/>
            <a:ext cx="91313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Socket 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操作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75100" y="1078865"/>
            <a:ext cx="4241800" cy="57264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 txBox="1"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eBPF in Data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path</a:t>
            </a:r>
            <a:endParaRPr lang="zh-CN" altLang="en-US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85590" y="1825625"/>
            <a:ext cx="402018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838200" y="1064895"/>
            <a:ext cx="10381615" cy="4296410"/>
          </a:xfrm>
        </p:spPr>
        <p:txBody>
          <a:bodyPr>
            <a:normAutofit/>
          </a:bodyPr>
          <a:p>
            <a:pPr marL="0" algn="l">
              <a:lnSpc>
                <a:spcPct val="150000"/>
              </a:lnSpc>
              <a:buClrTx/>
              <a:buSzTx/>
              <a:buNone/>
            </a:pPr>
            <a:r>
              <a:rPr lang="en-US" altLang="zh-CN" sz="3000" dirty="0">
                <a:solidFill>
                  <a:srgbClr val="363E7D"/>
                </a:solidFill>
              </a:rPr>
              <a:t>张晓辉</a:t>
            </a:r>
            <a:endParaRPr lang="en-US" altLang="zh-CN" sz="2400" dirty="0">
              <a:solidFill>
                <a:srgbClr val="363E7D"/>
              </a:solidFill>
            </a:endParaRPr>
          </a:p>
          <a:p>
            <a:pPr marL="0" algn="l">
              <a:lnSpc>
                <a:spcPct val="150000"/>
              </a:lnSpc>
              <a:buClrTx/>
              <a:buSzTx/>
              <a:buNone/>
            </a:pPr>
            <a:r>
              <a:rPr lang="en-US" altLang="zh-CN" sz="2400" dirty="0">
                <a:solidFill>
                  <a:srgbClr val="363E7D"/>
                </a:solidFill>
              </a:rPr>
              <a:t>Flomesh 高级云原生工程师</a:t>
            </a:r>
            <a:endParaRPr lang="en-US" altLang="zh-CN" sz="2400" dirty="0">
              <a:solidFill>
                <a:srgbClr val="363E7D"/>
              </a:solidFill>
            </a:endParaRPr>
          </a:p>
          <a:p>
            <a:pPr marL="0" algn="l">
              <a:lnSpc>
                <a:spcPct val="150000"/>
              </a:lnSpc>
              <a:buClrTx/>
              <a:buSzTx/>
              <a:buNone/>
            </a:pPr>
            <a:r>
              <a:rPr lang="en-US" altLang="zh-CN" sz="2400" dirty="0">
                <a:solidFill>
                  <a:srgbClr val="363E7D"/>
                </a:solidFill>
              </a:rPr>
              <a:t>资深程序员，LFAPAC 开源布道师，CNCF Ambassador，云原生社区管委会成员，微软 MVP，公众号“云原生指北”作者。</a:t>
            </a:r>
            <a:endParaRPr lang="en-US" altLang="zh-CN" sz="2400" dirty="0">
              <a:solidFill>
                <a:srgbClr val="363E7D"/>
              </a:solidFill>
            </a:endParaRPr>
          </a:p>
          <a:p>
            <a:pPr marL="0" algn="l">
              <a:lnSpc>
                <a:spcPct val="150000"/>
              </a:lnSpc>
              <a:buClrTx/>
              <a:buSzTx/>
              <a:buNone/>
            </a:pPr>
            <a:r>
              <a:rPr lang="en-US" altLang="zh-CN" sz="2400" dirty="0">
                <a:solidFill>
                  <a:srgbClr val="363E7D"/>
                </a:solidFill>
              </a:rPr>
              <a:t>有多年的微服务和云原生实践经验，主要工作涉及微服务、容器、Kubernetes、DevOps 等。</a:t>
            </a:r>
            <a:endParaRPr lang="en-US" altLang="zh-CN" sz="2400" dirty="0">
              <a:solidFill>
                <a:srgbClr val="363E7D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24950" y="4660265"/>
            <a:ext cx="1842135" cy="18421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Bypass 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网络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协议栈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7570" y="1078865"/>
            <a:ext cx="5356860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Flomesh 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服务网格：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FSM 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流量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拦截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8475" y="937895"/>
            <a:ext cx="8642350" cy="56845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Cilium L3/4/7 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网络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策略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6" name="文本框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810" y="1008380"/>
            <a:ext cx="8361680" cy="58496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43000" y="2069653"/>
            <a:ext cx="1382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n w="1270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</a:t>
            </a:r>
            <a:endParaRPr lang="en-GB" altLang="zh-CN" sz="4800" b="1" dirty="0">
              <a:ln w="12700">
                <a:solidFill>
                  <a:srgbClr val="4640E1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9956" y="2069653"/>
            <a:ext cx="86106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4800" b="1" dirty="0">
                <a:solidFill>
                  <a:schemeClr val="accent1"/>
                </a:solidFill>
                <a:cs typeface="+mn-ea"/>
                <a:sym typeface="+mn-lt"/>
              </a:rPr>
              <a:t>04</a:t>
            </a:r>
            <a:endParaRPr kumimoji="1" lang="zh-CN" altLang="en-US" sz="4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1564919" y="3642814"/>
            <a:ext cx="5398007" cy="505084"/>
          </a:xfrm>
        </p:spPr>
        <p:txBody>
          <a:bodyPr/>
          <a:lstStyle/>
          <a:p>
            <a:r>
              <a:rPr lang="zh-CN" altLang="en-US" dirty="0"/>
              <a:t>eBPF 助力跨集群流量调度</a:t>
            </a: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FSM 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多集群服务注册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发现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385" y="1200785"/>
            <a:ext cx="10857865" cy="51066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eBPF 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助力跨集群的流量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调度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370" y="1607185"/>
            <a:ext cx="11351260" cy="4179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21045" y="6296025"/>
            <a:ext cx="1195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i="1">
                <a:solidFill>
                  <a:schemeClr val="accent4"/>
                </a:solidFill>
              </a:rPr>
              <a:t>Kernel 5.8</a:t>
            </a:r>
            <a:endParaRPr lang="en-US" altLang="zh-CN" i="1">
              <a:solidFill>
                <a:schemeClr val="accent4"/>
              </a:solidFill>
            </a:endParaRPr>
          </a:p>
        </p:txBody>
      </p:sp>
      <p:pic>
        <p:nvPicPr>
          <p:cNvPr id="4" name="图片 3" descr="pipy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40" y="3712210"/>
            <a:ext cx="251460" cy="30099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展望：可编程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简单、灵活、</a:t>
            </a:r>
            <a:r>
              <a:rPr lang="zh-CN" altLang="en-US"/>
              <a:t>高效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622040" y="6411595"/>
            <a:ext cx="49485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i="1">
                <a:solidFill>
                  <a:schemeClr val="accent4"/>
                </a:solidFill>
                <a:latin typeface="Arial Italic" panose="020B0604020202090204" charset="0"/>
                <a:cs typeface="Arial Italic" panose="020B0604020202090204" charset="0"/>
                <a:hlinkClick r:id="rId1" action="ppaction://hlinkfile"/>
              </a:rPr>
              <a:t>https://github.com/flomesh-io/pipy</a:t>
            </a:r>
            <a:endParaRPr lang="zh-CN" altLang="en-US" i="1">
              <a:solidFill>
                <a:schemeClr val="accent4"/>
              </a:solidFill>
              <a:latin typeface="Arial Italic" panose="020B0604020202090204" charset="0"/>
              <a:cs typeface="Arial Italic" panose="020B0604020202090204" charset="0"/>
              <a:hlinkClick r:id="rId1" action="ppaction://hlinkfile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145" y="1606550"/>
            <a:ext cx="7922895" cy="45415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THANKS</a:t>
            </a:r>
            <a:endParaRPr lang="zh-CN" altLang="en-US">
              <a:sym typeface="+mn-ea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207016" y="2518513"/>
            <a:ext cx="3166745" cy="4540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2355" dirty="0">
                <a:solidFill>
                  <a:schemeClr val="tx2"/>
                </a:solidFill>
                <a:effectLst/>
                <a:latin typeface="Microsoft YaHei" panose="020B0503020204020204" charset="-122"/>
                <a:ea typeface="Microsoft YaHei" panose="020B0503020204020204" charset="-122"/>
              </a:rPr>
              <a:t>关注我们</a:t>
            </a:r>
            <a:endParaRPr lang="en-US" sz="2355" dirty="0">
              <a:solidFill>
                <a:schemeClr val="tx2"/>
              </a:solidFill>
              <a:effectLst/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52966" y="4462418"/>
            <a:ext cx="3697442" cy="392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960" dirty="0">
                <a:solidFill>
                  <a:schemeClr val="tx2"/>
                </a:solidFill>
                <a:effectLst/>
                <a:latin typeface="Microsoft YaHei" panose="020B0503020204020204" charset="-122"/>
                <a:ea typeface="Microsoft YaHei" panose="020B0503020204020204" charset="-122"/>
              </a:rPr>
              <a:t>flomesh-io.slack.com</a:t>
            </a:r>
            <a:endParaRPr lang="en-US" sz="1960" dirty="0">
              <a:solidFill>
                <a:schemeClr val="tx2"/>
              </a:solidFill>
              <a:effectLst/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4939" y="4462343"/>
            <a:ext cx="338961" cy="338961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6752966" y="3719444"/>
            <a:ext cx="3460573" cy="392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1960" dirty="0" err="1">
                <a:solidFill>
                  <a:schemeClr val="tx2"/>
                </a:solidFill>
                <a:effectLst/>
                <a:latin typeface="Microsoft YaHei" panose="020B0503020204020204" charset="-122"/>
                <a:ea typeface="Microsoft YaHei" panose="020B0503020204020204" charset="-122"/>
              </a:rPr>
              <a:t>github</a:t>
            </a:r>
            <a:r>
              <a:rPr lang="en-US" sz="1960" dirty="0">
                <a:solidFill>
                  <a:schemeClr val="tx2"/>
                </a:solidFill>
                <a:effectLst/>
                <a:latin typeface="Microsoft YaHei" panose="020B0503020204020204" charset="-122"/>
                <a:ea typeface="Microsoft YaHei" panose="020B0503020204020204" charset="-122"/>
              </a:rPr>
              <a:t>.com</a:t>
            </a:r>
            <a:r>
              <a:rPr lang="en-US" altLang="zh-CN" sz="1960" dirty="0">
                <a:solidFill>
                  <a:schemeClr val="tx2"/>
                </a:solidFill>
                <a:effectLst/>
                <a:latin typeface="Microsoft YaHei" panose="020B0503020204020204" charset="-122"/>
                <a:ea typeface="Microsoft YaHei" panose="020B0503020204020204" charset="-122"/>
              </a:rPr>
              <a:t>/</a:t>
            </a:r>
            <a:r>
              <a:rPr lang="en-US" altLang="zh-CN" sz="1960" dirty="0" err="1">
                <a:solidFill>
                  <a:schemeClr val="tx2"/>
                </a:solidFill>
                <a:effectLst/>
                <a:latin typeface="Microsoft YaHei" panose="020B0503020204020204" charset="-122"/>
                <a:ea typeface="Microsoft YaHei" panose="020B0503020204020204" charset="-122"/>
              </a:rPr>
              <a:t>flomesh</a:t>
            </a:r>
            <a:r>
              <a:rPr lang="en-US" altLang="zh-CN" sz="1960" dirty="0">
                <a:solidFill>
                  <a:schemeClr val="tx2"/>
                </a:solidFill>
                <a:effectLst/>
                <a:latin typeface="Microsoft YaHei" panose="020B0503020204020204" charset="-122"/>
                <a:ea typeface="Microsoft YaHei" panose="020B0503020204020204" charset="-122"/>
              </a:rPr>
              <a:t>-io</a:t>
            </a:r>
            <a:endParaRPr lang="en-US" altLang="zh-CN" sz="1960" dirty="0">
              <a:solidFill>
                <a:schemeClr val="tx2"/>
              </a:solidFill>
              <a:effectLst/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752966" y="2972735"/>
            <a:ext cx="2452718" cy="392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1960" dirty="0" err="1">
                <a:solidFill>
                  <a:schemeClr val="tx2"/>
                </a:solidFill>
                <a:effectLst/>
                <a:latin typeface="Microsoft YaHei" panose="020B0503020204020204" charset="-122"/>
                <a:ea typeface="Microsoft YaHei" panose="020B0503020204020204" charset="-122"/>
              </a:rPr>
              <a:t>flomesh.io</a:t>
            </a:r>
            <a:endParaRPr lang="en-US" altLang="zh-CN" sz="1960" dirty="0" err="1">
              <a:solidFill>
                <a:schemeClr val="tx2"/>
              </a:solidFill>
              <a:effectLst/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14" name="Picture 16" descr="/private/var/folders/9p/2tp6g0896715zst_bfkynff00000gn/T/com.kingsoft.wpsoffice.mac/picturecompress_20230531102530/output_15.pngoutput_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75" y="3044465"/>
            <a:ext cx="2162625" cy="2162625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42" y="3675857"/>
            <a:ext cx="376555" cy="376555"/>
          </a:xfrm>
          <a:prstGeom prst="rect">
            <a:avLst/>
          </a:prstGeom>
        </p:spPr>
      </p:pic>
      <p:pic>
        <p:nvPicPr>
          <p:cNvPr id="16" name="图片 15" descr="flomes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960" y="2989580"/>
            <a:ext cx="737235" cy="3575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  <a:endParaRPr lang="en-US" sz="6000" b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  <a:endParaRPr 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245" y="3784600"/>
            <a:ext cx="1391285" cy="139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  <a:endParaRPr lang="zh-CN" altLang="en-US" sz="48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  <a:endParaRPr lang="en-US" altLang="zh-CN" sz="15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984759" y="2108003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副标题 13"/>
          <p:cNvSpPr txBox="1"/>
          <p:nvPr/>
        </p:nvSpPr>
        <p:spPr>
          <a:xfrm>
            <a:off x="979997" y="2201746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副标题 13"/>
          <p:cNvSpPr txBox="1"/>
          <p:nvPr/>
        </p:nvSpPr>
        <p:spPr>
          <a:xfrm>
            <a:off x="1850390" y="2147570"/>
            <a:ext cx="424497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eBPF 简介</a:t>
            </a:r>
            <a:endParaRPr lang="en-US" altLang="zh-CN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984759" y="3021557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副标题 13"/>
          <p:cNvSpPr txBox="1"/>
          <p:nvPr/>
        </p:nvSpPr>
        <p:spPr>
          <a:xfrm>
            <a:off x="979997" y="311530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副标题 13"/>
          <p:cNvSpPr txBox="1"/>
          <p:nvPr/>
        </p:nvSpPr>
        <p:spPr>
          <a:xfrm>
            <a:off x="1850390" y="3061335"/>
            <a:ext cx="424497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eBPF 的应用场景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984759" y="3956726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副标题 13"/>
          <p:cNvSpPr txBox="1"/>
          <p:nvPr/>
        </p:nvSpPr>
        <p:spPr>
          <a:xfrm>
            <a:off x="979997" y="4050469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7" name="副标题 13"/>
          <p:cNvSpPr txBox="1"/>
          <p:nvPr/>
        </p:nvSpPr>
        <p:spPr>
          <a:xfrm>
            <a:off x="1850390" y="3996055"/>
            <a:ext cx="424497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云原生网络流量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84759" y="4870280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副标题 13"/>
          <p:cNvSpPr txBox="1"/>
          <p:nvPr/>
        </p:nvSpPr>
        <p:spPr>
          <a:xfrm>
            <a:off x="979997" y="4964023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0" name="副标题 13"/>
          <p:cNvSpPr txBox="1"/>
          <p:nvPr/>
        </p:nvSpPr>
        <p:spPr>
          <a:xfrm>
            <a:off x="1850390" y="4909820"/>
            <a:ext cx="532638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buClrTx/>
              <a:buSzTx/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eBPF 助力跨集群流量调度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43000" y="2069653"/>
            <a:ext cx="1382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n w="1270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</a:t>
            </a:r>
            <a:endParaRPr lang="en-GB" altLang="zh-CN" sz="4800" b="1" dirty="0">
              <a:ln w="12700">
                <a:solidFill>
                  <a:srgbClr val="4640E1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5110" y="2069653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4800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kumimoji="1" lang="zh-CN" altLang="en-US" sz="4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1564919" y="3642814"/>
            <a:ext cx="5398007" cy="505084"/>
          </a:xfrm>
        </p:spPr>
        <p:txBody>
          <a:bodyPr/>
          <a:lstStyle/>
          <a:p>
            <a:r>
              <a:rPr lang="zh-CN" altLang="en-US" dirty="0"/>
              <a:t>eBPF 简介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BPF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>
                <a:solidFill>
                  <a:srgbClr val="FF0000"/>
                </a:solidFill>
                <a:sym typeface="+mn-ea"/>
              </a:rPr>
              <a:t>B</a:t>
            </a:r>
            <a:r>
              <a:rPr lang="en-US" altLang="zh-CN">
                <a:sym typeface="+mn-ea"/>
              </a:rPr>
              <a:t>erkeley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P</a:t>
            </a:r>
            <a:r>
              <a:rPr lang="en-US" altLang="zh-CN">
                <a:sym typeface="+mn-ea"/>
              </a:rPr>
              <a:t>acket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F</a:t>
            </a:r>
            <a:r>
              <a:rPr lang="en-US" altLang="zh-CN">
                <a:sym typeface="+mn-ea"/>
              </a:rPr>
              <a:t>ilter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zh-CN" altLang="en-US"/>
              <a:t>来自于</a:t>
            </a:r>
            <a:r>
              <a:rPr lang="en-US" altLang="zh-CN"/>
              <a:t> 1992 </a:t>
            </a:r>
            <a:r>
              <a:rPr lang="zh-CN" altLang="en-US"/>
              <a:t>年的论文</a:t>
            </a:r>
            <a:r>
              <a:rPr lang="zh-CN" altLang="en-US">
                <a:hlinkClick r:id="rId1" action="ppaction://hlinkfile"/>
              </a:rPr>
              <a:t>《The BSD Packet Filter:</a:t>
            </a:r>
            <a:endParaRPr lang="zh-CN" altLang="en-US">
              <a:hlinkClick r:id="rId1" action="ppaction://hlinkfile"/>
            </a:endParaRPr>
          </a:p>
          <a:p>
            <a:pPr marL="0" indent="0">
              <a:buNone/>
            </a:pPr>
            <a:r>
              <a:rPr lang="zh-CN" altLang="en-US">
                <a:hlinkClick r:id="rId1" action="ppaction://hlinkfile"/>
              </a:rPr>
              <a:t>A New Architecture for User-level Packet Capture》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发明之初是用做网络包的过滤器，</a:t>
            </a:r>
            <a:r>
              <a:rPr lang="en-US" altLang="zh-CN" i="1"/>
              <a:t>tcpdump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34" name="图片 33" descr="2023-06-14 at 20.19.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885" y="1231900"/>
            <a:ext cx="4806315" cy="43503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eBPF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eBPF = </a:t>
            </a:r>
            <a:r>
              <a:rPr lang="en-US" altLang="zh-CN">
                <a:solidFill>
                  <a:srgbClr val="FF0000"/>
                </a:solidFill>
              </a:rPr>
              <a:t>extended</a:t>
            </a:r>
            <a:r>
              <a:rPr lang="en-US" altLang="zh-CN"/>
              <a:t> Berkeley Packet Filter</a:t>
            </a:r>
            <a:endParaRPr lang="en-US" altLang="zh-CN"/>
          </a:p>
          <a:p>
            <a:pPr marL="0" indent="0">
              <a:buNone/>
            </a:pPr>
            <a:r>
              <a:rPr lang="en-US" altLang="zh-CN" sz="2000" i="1">
                <a:solidFill>
                  <a:srgbClr val="FF0000"/>
                </a:solidFill>
              </a:rPr>
              <a:t>Dynamically program </a:t>
            </a:r>
            <a:r>
              <a:rPr lang="en-US" altLang="zh-CN" sz="2000" i="1"/>
              <a:t>the kernel for efficient networking, observability, tracing, and security.</a:t>
            </a:r>
            <a:endParaRPr lang="en-US" altLang="zh-CN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zh-CN" altLang="en-US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9545" y="2888615"/>
            <a:ext cx="4654550" cy="16205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rot="20880000">
            <a:off x="3950970" y="5248275"/>
            <a:ext cx="39128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4"/>
                </a:solidFill>
              </a:rPr>
              <a:t>内核可编程</a:t>
            </a:r>
            <a:endParaRPr lang="zh-CN" altLang="en-US" sz="4000">
              <a:solidFill>
                <a:schemeClr val="accent4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660400" y="3984625"/>
            <a:ext cx="10858500" cy="172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200" kern="120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200" kern="120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1600">
                <a:solidFill>
                  <a:schemeClr val="accent4">
                    <a:lumMod val="60000"/>
                    <a:lumOff val="40000"/>
                  </a:schemeClr>
                </a:solidFill>
              </a:rPr>
              <a:t>稳定（DAG、可达性）</a:t>
            </a:r>
            <a:endParaRPr lang="zh-CN" altLang="en-US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1600">
                <a:solidFill>
                  <a:schemeClr val="accent4">
                    <a:lumMod val="60000"/>
                    <a:lumOff val="40000"/>
                  </a:schemeClr>
                </a:solidFill>
              </a:rPr>
              <a:t>高效（JIT 本地机器码）</a:t>
            </a:r>
            <a:endParaRPr lang="zh-CN" altLang="en-US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1600">
                <a:solidFill>
                  <a:schemeClr val="accent4">
                    <a:lumMod val="60000"/>
                    <a:lumOff val="40000"/>
                  </a:schemeClr>
                </a:solidFill>
              </a:rPr>
              <a:t>安全（verifier，有限的辅助函数）</a:t>
            </a:r>
            <a:endParaRPr lang="zh-CN" altLang="en-US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1600">
                <a:solidFill>
                  <a:schemeClr val="accent4">
                    <a:lumMod val="60000"/>
                    <a:lumOff val="40000"/>
                  </a:schemeClr>
                </a:solidFill>
              </a:rPr>
              <a:t>热加载/卸载（无需重启）</a:t>
            </a:r>
            <a:endParaRPr lang="zh-CN" altLang="en-US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eBPF 加载器与验证器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9075" y="1591945"/>
            <a:ext cx="8500745" cy="44786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eBPF 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事件</a:t>
            </a:r>
            <a:r>
              <a:rPr lang="zh-CN" altLang="en-US" sz="3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驱动</a:t>
            </a:r>
            <a:endParaRPr lang="zh-CN" altLang="en-US" sz="360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>
                <a:solidFill>
                  <a:srgbClr val="FF0000"/>
                </a:solidFill>
                <a:sym typeface="+mn-ea"/>
              </a:rPr>
              <a:t>Event </a:t>
            </a:r>
            <a:r>
              <a:rPr lang="en-US" altLang="zh-CN">
                <a:sym typeface="+mn-ea"/>
              </a:rPr>
              <a:t>-&gt;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Action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事件：</a:t>
            </a:r>
            <a:endParaRPr lang="en-US" altLang="zh-CN">
              <a:sym typeface="+mn-ea"/>
            </a:endParaRPr>
          </a:p>
          <a:p>
            <a:r>
              <a:rPr lang="en-US" altLang="zh-CN" sz="1400">
                <a:sym typeface="+mn-ea"/>
              </a:rPr>
              <a:t>Kprobe/Kretprobe</a:t>
            </a:r>
            <a:r>
              <a:rPr lang="zh-CN" altLang="en-US" sz="1400">
                <a:sym typeface="+mn-ea"/>
              </a:rPr>
              <a:t>（</a:t>
            </a:r>
            <a:r>
              <a:rPr lang="en-US" altLang="zh-CN" sz="1400">
                <a:sym typeface="+mn-ea"/>
              </a:rPr>
              <a:t>Kernel </a:t>
            </a:r>
            <a:r>
              <a:rPr lang="zh-CN" altLang="en-US" sz="1400">
                <a:sym typeface="+mn-ea"/>
              </a:rPr>
              <a:t>函数入口和</a:t>
            </a:r>
            <a:r>
              <a:rPr lang="zh-CN" altLang="en-US" sz="1400">
                <a:sym typeface="+mn-ea"/>
              </a:rPr>
              <a:t>出口）</a:t>
            </a:r>
            <a:endParaRPr lang="en-US" altLang="zh-CN" sz="1400"/>
          </a:p>
          <a:p>
            <a:r>
              <a:rPr lang="en-US" altLang="zh-CN" sz="1400">
                <a:sym typeface="+mn-ea"/>
              </a:rPr>
              <a:t>Uprobe/Uretprobe</a:t>
            </a:r>
            <a:r>
              <a:rPr lang="zh-CN" altLang="en-US" sz="1400">
                <a:sym typeface="+mn-ea"/>
              </a:rPr>
              <a:t>（</a:t>
            </a:r>
            <a:r>
              <a:rPr lang="en-US" altLang="zh-CN" sz="1400">
                <a:sym typeface="+mn-ea"/>
              </a:rPr>
              <a:t>User </a:t>
            </a:r>
            <a:r>
              <a:rPr lang="zh-CN" altLang="en-US" sz="1400">
                <a:sym typeface="+mn-ea"/>
              </a:rPr>
              <a:t>函数入口和</a:t>
            </a:r>
            <a:r>
              <a:rPr lang="zh-CN" altLang="en-US" sz="1400">
                <a:sym typeface="+mn-ea"/>
              </a:rPr>
              <a:t>出口）</a:t>
            </a:r>
            <a:endParaRPr lang="en-US" altLang="zh-CN" sz="1400"/>
          </a:p>
          <a:p>
            <a:r>
              <a:rPr lang="en-US" altLang="zh-CN" sz="1400">
                <a:sym typeface="+mn-ea"/>
              </a:rPr>
              <a:t>XDP</a:t>
            </a:r>
            <a:r>
              <a:rPr lang="zh-CN" altLang="en-US" sz="1400">
                <a:sym typeface="+mn-ea"/>
              </a:rPr>
              <a:t>（</a:t>
            </a:r>
            <a:r>
              <a:rPr lang="en-US" altLang="zh-CN" sz="1400">
                <a:sym typeface="+mn-ea"/>
              </a:rPr>
              <a:t>eXpress Data Path</a:t>
            </a:r>
            <a:r>
              <a:rPr lang="zh-CN" altLang="en-US" sz="1400">
                <a:sym typeface="+mn-ea"/>
              </a:rPr>
              <a:t>）</a:t>
            </a:r>
            <a:endParaRPr lang="zh-CN" altLang="en-US" sz="1400"/>
          </a:p>
          <a:p>
            <a:r>
              <a:rPr lang="en-US" altLang="zh-CN" sz="1400">
                <a:sym typeface="+mn-ea"/>
              </a:rPr>
              <a:t>Tracepoint</a:t>
            </a:r>
            <a:r>
              <a:rPr lang="zh-CN" altLang="en-US" sz="1400">
                <a:sym typeface="+mn-ea"/>
              </a:rPr>
              <a:t>（特定事件时</a:t>
            </a:r>
            <a:r>
              <a:rPr lang="zh-CN" altLang="en-US" sz="1400">
                <a:sym typeface="+mn-ea"/>
              </a:rPr>
              <a:t>触发）</a:t>
            </a:r>
            <a:endParaRPr lang="zh-CN" altLang="en-US" sz="1400">
              <a:sym typeface="+mn-ea"/>
            </a:endParaRPr>
          </a:p>
          <a:p>
            <a:r>
              <a:rPr lang="en-US" altLang="zh-CN" sz="1400">
                <a:sym typeface="+mn-ea"/>
              </a:rPr>
              <a:t>Perf</a:t>
            </a:r>
            <a:r>
              <a:rPr lang="zh-CN" altLang="en-US" sz="1400">
                <a:sym typeface="+mn-ea"/>
              </a:rPr>
              <a:t>（性能事件，如</a:t>
            </a:r>
            <a:r>
              <a:rPr lang="en-US" altLang="zh-CN" sz="1400">
                <a:sym typeface="+mn-ea"/>
              </a:rPr>
              <a:t> CPU </a:t>
            </a:r>
            <a:r>
              <a:rPr lang="zh-CN" altLang="en-US" sz="1400">
                <a:sym typeface="+mn-ea"/>
              </a:rPr>
              <a:t>周期</a:t>
            </a:r>
            <a:r>
              <a:rPr lang="zh-CN" altLang="en-US" sz="1400">
                <a:sym typeface="+mn-ea"/>
              </a:rPr>
              <a:t>计数）</a:t>
            </a:r>
            <a:endParaRPr lang="zh-CN" altLang="en-US" sz="140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2185" y="1231900"/>
            <a:ext cx="7147560" cy="5003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43000" y="2069653"/>
            <a:ext cx="1382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n w="1270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</a:t>
            </a:r>
            <a:endParaRPr lang="en-GB" altLang="zh-CN" sz="4800" b="1" dirty="0">
              <a:ln w="12700">
                <a:solidFill>
                  <a:srgbClr val="4640E1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9956" y="2069653"/>
            <a:ext cx="86106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4800" b="1" dirty="0">
                <a:solidFill>
                  <a:schemeClr val="accent1"/>
                </a:solidFill>
                <a:cs typeface="+mn-ea"/>
                <a:sym typeface="+mn-lt"/>
              </a:rPr>
              <a:t>02</a:t>
            </a:r>
            <a:endParaRPr kumimoji="1" lang="zh-CN" altLang="en-US" sz="4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1564919" y="3642814"/>
            <a:ext cx="5398007" cy="505084"/>
          </a:xfrm>
        </p:spPr>
        <p:txBody>
          <a:bodyPr/>
          <a:lstStyle/>
          <a:p>
            <a:r>
              <a:rPr kumimoji="1" lang="en-US" altLang="zh-CN" dirty="0">
                <a:sym typeface="+mn-ea"/>
              </a:rPr>
              <a:t>eBPF </a:t>
            </a:r>
            <a:r>
              <a:rPr kumimoji="1" dirty="0">
                <a:sym typeface="+mn-ea"/>
              </a:rPr>
              <a:t>的应用场景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ISLIDE.THEME" val="https://www.islide.cc;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PP_MARK_KEY" val="37ef33ad-325e-480b-bfea-46684073dd51"/>
  <p:tag name="COMMONDATA" val="eyJoZGlkIjoiOGU3NzUzOGI1MzE5NDVhYzhlYTAxN2E5YWM2ZDEzN2U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1451</Words>
  <Application>WPS 演示</Application>
  <PresentationFormat>宽屏</PresentationFormat>
  <Paragraphs>150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8" baseType="lpstr">
      <vt:lpstr>Arial</vt:lpstr>
      <vt:lpstr>宋体</vt:lpstr>
      <vt:lpstr>Wingdings</vt:lpstr>
      <vt:lpstr>黑体</vt:lpstr>
      <vt:lpstr>汉仪中黑KW</vt:lpstr>
      <vt:lpstr>阿里巴巴普惠体 R</vt:lpstr>
      <vt:lpstr>Source Han Sans SC Regular</vt:lpstr>
      <vt:lpstr>微软雅黑</vt:lpstr>
      <vt:lpstr>汉仪旗黑</vt:lpstr>
      <vt:lpstr>宋体</vt:lpstr>
      <vt:lpstr>Arial Unicode MS</vt:lpstr>
      <vt:lpstr>等线</vt:lpstr>
      <vt:lpstr>汉仪中等线KW</vt:lpstr>
      <vt:lpstr>Arial Italic</vt:lpstr>
      <vt:lpstr>Microsoft YaHei</vt:lpstr>
      <vt:lpstr>Raleway</vt:lpstr>
      <vt:lpstr>苹方-简</vt:lpstr>
      <vt:lpstr>Thonburi</vt:lpstr>
      <vt:lpstr>汉仪书宋二KW</vt:lpstr>
      <vt:lpstr>Office 主题​​</vt:lpstr>
      <vt:lpstr>eBPF 驱动的云原生网络流量处理</vt:lpstr>
      <vt:lpstr>PowerPoint 演示文稿</vt:lpstr>
      <vt:lpstr>PowerPoint 演示文稿</vt:lpstr>
      <vt:lpstr>PowerPoint 演示文稿</vt:lpstr>
      <vt:lpstr>BPF</vt:lpstr>
      <vt:lpstr>eBPF</vt:lpstr>
      <vt:lpstr>eBPF 加载器与验证器</vt:lpstr>
      <vt:lpstr>eBPF 事件驱动</vt:lpstr>
      <vt:lpstr>PowerPoint 演示文稿</vt:lpstr>
      <vt:lpstr>eBPF 应用场景</vt:lpstr>
      <vt:lpstr>PowerPoint 演示文稿</vt:lpstr>
      <vt:lpstr>Linux Kernel Datapath</vt:lpstr>
      <vt:lpstr>云原生容器网络</vt:lpstr>
      <vt:lpstr>同 Pod 的网络通信</vt:lpstr>
      <vt:lpstr>同节点的网络通信</vt:lpstr>
      <vt:lpstr>跨节点的网络通信</vt:lpstr>
      <vt:lpstr>连接建立</vt:lpstr>
      <vt:lpstr>Socket 操作</vt:lpstr>
      <vt:lpstr>eBPF in Datapath</vt:lpstr>
      <vt:lpstr>Bypass 网络协议栈</vt:lpstr>
      <vt:lpstr>Flomesh 服务网格：FSM 流量拦截</vt:lpstr>
      <vt:lpstr>Cilium L3/4/7 网络策略</vt:lpstr>
      <vt:lpstr>PowerPoint 演示文稿</vt:lpstr>
      <vt:lpstr>FSM 多集群服务注册发现</vt:lpstr>
      <vt:lpstr>eBPF 助力跨集群的流量调度</vt:lpstr>
      <vt:lpstr>展望：可编程</vt:lpstr>
      <vt:lpstr>THANKS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大头</cp:lastModifiedBy>
  <cp:revision>106</cp:revision>
  <dcterms:created xsi:type="dcterms:W3CDTF">2023-10-25T10:10:44Z</dcterms:created>
  <dcterms:modified xsi:type="dcterms:W3CDTF">2023-10-25T10:10:44Z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EE865BFEAFBB86A30C96266599F57829_43</vt:lpwstr>
  </property>
  <property fmtid="{D5CDD505-2E9C-101B-9397-08002B2CF9AE}" pid="3" name="KSOProductBuildVer">
    <vt:lpwstr>2052-6.2.2.8394</vt:lpwstr>
  </property>
</Properties>
</file>