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8" r:id="rId3"/>
    <p:sldId id="844" r:id="rId4"/>
    <p:sldId id="854" r:id="rId5"/>
    <p:sldId id="852" r:id="rId6"/>
    <p:sldId id="853" r:id="rId7"/>
    <p:sldId id="857" r:id="rId8"/>
    <p:sldId id="855" r:id="rId9"/>
    <p:sldId id="856" r:id="rId10"/>
    <p:sldId id="858" r:id="rId11"/>
    <p:sldId id="859" r:id="rId12"/>
    <p:sldId id="863" r:id="rId13"/>
    <p:sldId id="864" r:id="rId14"/>
    <p:sldId id="865" r:id="rId15"/>
    <p:sldId id="866" r:id="rId16"/>
    <p:sldId id="867" r:id="rId17"/>
    <p:sldId id="869" r:id="rId18"/>
    <p:sldId id="870" r:id="rId19"/>
    <p:sldId id="871" r:id="rId20"/>
    <p:sldId id="872" r:id="rId21"/>
    <p:sldId id="874" r:id="rId22"/>
    <p:sldId id="873" r:id="rId23"/>
    <p:sldId id="875" r:id="rId24"/>
    <p:sldId id="877" r:id="rId25"/>
    <p:sldId id="876" r:id="rId26"/>
    <p:sldId id="878" r:id="rId27"/>
    <p:sldId id="881" r:id="rId28"/>
    <p:sldId id="850" r:id="rId29"/>
    <p:sldId id="849"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7F2"/>
    <a:srgbClr val="B7DFF4"/>
    <a:srgbClr val="445185"/>
    <a:srgbClr val="FFE5CB"/>
    <a:srgbClr val="6EAAC6"/>
    <a:srgbClr val="5AB0D8"/>
    <a:srgbClr val="36A9E3"/>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4314" autoAdjust="0"/>
  </p:normalViewPr>
  <p:slideViewPr>
    <p:cSldViewPr snapToGrid="0">
      <p:cViewPr>
        <p:scale>
          <a:sx n="100" d="100"/>
          <a:sy n="100" d="100"/>
        </p:scale>
        <p:origin x="13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t>2023/10/21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t>‹#›</a:t>
            </a:fld>
            <a:endParaRPr lang="zh-CN" altLang="en-US"/>
          </a:p>
        </p:txBody>
      </p:sp>
    </p:spTree>
    <p:extLst>
      <p:ext uri="{BB962C8B-B14F-4D97-AF65-F5344CB8AC3E}">
        <p14:creationId xmlns:p14="http://schemas.microsoft.com/office/powerpoint/2010/main" val="193463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Digital transformation is enabling IT organizations in every industry to provide better products and customer experiences, as well as improve efficiency. The ability to analyze and actionize critical data is a key part of this transformation and much of this data resides in distributed locations (e.g. IoT) well beyond the centralized data center or public cloud. Edge-based applications for example, with their large data sets and specific latency/security requirements, introduce demands for a robust cloud environment at the edge. The rise of distributed applications and computing will challenge IT organizations to implement a distributed cloud architecture – especially those that need to operate on a national or global scale. But designing and operating a distributed cloud is complex due to the unique environments at each leading cloud provider (e.g. AWS, Azure, Google), as well as the particular aspects of an enterprise’s edge computing and private cloud deployments. </a:t>
            </a:r>
            <a:endParaRPr lang="zh-CN" altLang="en-US" dirty="0"/>
          </a:p>
        </p:txBody>
      </p:sp>
      <p:sp>
        <p:nvSpPr>
          <p:cNvPr id="4" name="灯片编号占位符 3"/>
          <p:cNvSpPr>
            <a:spLocks noGrp="1"/>
          </p:cNvSpPr>
          <p:nvPr>
            <p:ph type="sldNum" sz="quarter" idx="10"/>
          </p:nvPr>
        </p:nvSpPr>
        <p:spPr/>
        <p:txBody>
          <a:bodyPr/>
          <a:lstStyle/>
          <a:p>
            <a:fld id="{FBAF1ADF-B09C-4EA2-B027-1DD176C9893A}" type="slidenum">
              <a:rPr lang="zh-CN" altLang="en-US" smtClean="0"/>
              <a:t>3</a:t>
            </a:fld>
            <a:endParaRPr lang="zh-CN" altLang="en-US"/>
          </a:p>
        </p:txBody>
      </p:sp>
    </p:spTree>
    <p:extLst>
      <p:ext uri="{BB962C8B-B14F-4D97-AF65-F5344CB8AC3E}">
        <p14:creationId xmlns:p14="http://schemas.microsoft.com/office/powerpoint/2010/main" val="245113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Digital transformation is enabling IT organizations in every industry to provide better products and customer experiences, as well as improve efficiency. The ability to analyze and actionize critical data is a key part of this transformation and much of this data resides in distributed locations (e.g. IoT) well beyond the centralized data center or public cloud. Edge-based applications for example, with their large data sets and specific latency/security requirements, introduce demands for a robust cloud environment at the edge. The rise of distributed applications and computing will challenge IT organizations to implement a distributed cloud architecture – especially those that need to operate on a national or global scale. But designing and operating a distributed cloud is complex due to the unique environments at each leading cloud provider (e.g. AWS, Azure, Google), as well as the particular aspects of an enterprise’s edge computing and private cloud deployments. </a:t>
            </a:r>
            <a:endParaRPr lang="zh-CN" altLang="en-US" dirty="0"/>
          </a:p>
        </p:txBody>
      </p:sp>
      <p:sp>
        <p:nvSpPr>
          <p:cNvPr id="4" name="灯片编号占位符 3"/>
          <p:cNvSpPr>
            <a:spLocks noGrp="1"/>
          </p:cNvSpPr>
          <p:nvPr>
            <p:ph type="sldNum" sz="quarter" idx="10"/>
          </p:nvPr>
        </p:nvSpPr>
        <p:spPr/>
        <p:txBody>
          <a:bodyPr/>
          <a:lstStyle/>
          <a:p>
            <a:fld id="{FBAF1ADF-B09C-4EA2-B027-1DD176C9893A}" type="slidenum">
              <a:rPr lang="zh-CN" altLang="en-US" smtClean="0"/>
              <a:t>4</a:t>
            </a:fld>
            <a:endParaRPr lang="zh-CN" altLang="en-US"/>
          </a:p>
        </p:txBody>
      </p:sp>
    </p:spTree>
    <p:extLst>
      <p:ext uri="{BB962C8B-B14F-4D97-AF65-F5344CB8AC3E}">
        <p14:creationId xmlns:p14="http://schemas.microsoft.com/office/powerpoint/2010/main" val="105890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53654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黑体" panose="02010609060101010101" charset="-122"/>
                <a:ea typeface="黑体" panose="02010609060101010101" charset="-122"/>
                <a:cs typeface="黑体" panose="02010609060101010101" charset="-122"/>
              </a:defRPr>
            </a:lvl1pPr>
          </a:lstStyle>
          <a:p>
            <a:r>
              <a:rPr lang="zh-CN" altLang="en-US" smtClean="0"/>
              <a:t>单击此处编辑</a:t>
            </a:r>
            <a:br>
              <a:rPr lang="zh-CN" altLang="en-US" smtClean="0"/>
            </a:br>
            <a:r>
              <a:rPr lang="zh-CN" altLang="en-US" smtClean="0"/>
              <a:t>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p:nvPr>
        </p:nvSpPr>
        <p:spPr>
          <a:xfrm>
            <a:off x="756920" y="3779520"/>
            <a:ext cx="6135370" cy="866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3">
            <a:alphaModFix amt="23000"/>
          </a:blip>
          <a:stretch>
            <a:fillRect/>
          </a:stretch>
        </p:blipFill>
        <p:spPr>
          <a:xfrm>
            <a:off x="3669665" y="-635"/>
            <a:ext cx="8421370" cy="6858000"/>
          </a:xfrm>
          <a:prstGeom prst="rect">
            <a:avLst/>
          </a:prstGeom>
        </p:spPr>
      </p:pic>
      <p:pic>
        <p:nvPicPr>
          <p:cNvPr id="21" name="图片 20" descr="人"/>
          <p:cNvPicPr>
            <a:picLocks noChangeAspect="1"/>
          </p:cNvPicPr>
          <p:nvPr userDrawn="1">
            <p:custDataLst>
              <p:tags r:id="rId1"/>
            </p:custDataLst>
          </p:nvPr>
        </p:nvPicPr>
        <p:blipFill>
          <a:blip r:embed="rId4"/>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vl1pPr>
            <a:lvl2pPr marL="457200" indent="0">
              <a:buNone/>
              <a:defRPr/>
            </a:lvl2pPr>
          </a:lstStyle>
          <a:p>
            <a:pPr lvl="0"/>
            <a:r>
              <a:rPr lang="zh-CN" altLang="en-US"/>
              <a:t>单击此处编辑母版文本样式</a:t>
            </a:r>
          </a:p>
        </p:txBody>
      </p:sp>
      <p:pic>
        <p:nvPicPr>
          <p:cNvPr id="23" name="图片 22" descr="小O"/>
          <p:cNvPicPr>
            <a:picLocks noChangeAspect="1"/>
          </p:cNvPicPr>
          <p:nvPr userDrawn="1"/>
        </p:nvPicPr>
        <p:blipFill>
          <a:blip r:embed="rId5"/>
          <a:stretch>
            <a:fillRect/>
          </a:stretch>
        </p:blipFill>
        <p:spPr>
          <a:xfrm>
            <a:off x="10833100" y="3560445"/>
            <a:ext cx="547370" cy="61722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sp>
        <p:nvSpPr>
          <p:cNvPr id="9" name="椭圆 8"/>
          <p:cNvSpPr/>
          <p:nvPr userDrawn="1">
            <p:custDataLst>
              <p:tags r:id="rId1"/>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2"/>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山3"/>
          <p:cNvPicPr>
            <a:picLocks noChangeAspect="1"/>
          </p:cNvPicPr>
          <p:nvPr userDrawn="1">
            <p:custDataLst>
              <p:tags r:id="rId3"/>
            </p:custDataLst>
          </p:nvPr>
        </p:nvPicPr>
        <p:blipFill>
          <a:blip r:embed="rId6"/>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7"/>
          <a:stretch>
            <a:fillRect/>
          </a:stretch>
        </p:blipFill>
        <p:spPr>
          <a:xfrm flipH="1">
            <a:off x="635" y="4455160"/>
            <a:ext cx="2573020" cy="2484755"/>
          </a:xfrm>
          <a:prstGeom prst="rect">
            <a:avLst/>
          </a:prstGeom>
        </p:spPr>
      </p:pic>
      <p:sp>
        <p:nvSpPr>
          <p:cNvPr id="6" name="椭圆 5"/>
          <p:cNvSpPr/>
          <p:nvPr userDrawn="1">
            <p:custDataLst>
              <p:tags r:id="rId4"/>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7"/>
          <p:cNvSpPr>
            <a:spLocks noGrp="1"/>
          </p:cNvSpPr>
          <p:nvPr>
            <p:ph idx="1"/>
          </p:nvPr>
        </p:nvSpPr>
        <p:spPr/>
        <p:txBody>
          <a:bodyPr/>
          <a:lstStyle>
            <a:lvl1pPr marL="0" indent="0">
              <a:buNone/>
              <a:defRPr/>
            </a:lvl1pPr>
            <a:lvl2pPr marL="457200" indent="0">
              <a:buNone/>
              <a:defRPr/>
            </a:lvl2pPr>
          </a:lstStyle>
          <a:p>
            <a:pPr lvl="0"/>
            <a:r>
              <a:rPr lang="zh-CN" altLang="en-US"/>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8" name="图片 7" descr="山1"/>
          <p:cNvPicPr>
            <a:picLocks noChangeAspect="1"/>
          </p:cNvPicPr>
          <p:nvPr userDrawn="1"/>
        </p:nvPicPr>
        <p:blipFill>
          <a:blip r:embed="rId3"/>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1"/>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B99A3A-7869-41F2-BAD1-8578154A79BE}" type="datetimeFigureOut">
              <a:rPr lang="zh-CN" altLang="en-US" smtClean="0"/>
              <a:t>2023/10/21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1" name="图片 20" descr="人"/>
          <p:cNvPicPr>
            <a:picLocks noChangeAspect="1"/>
          </p:cNvPicPr>
          <p:nvPr userDrawn="1">
            <p:custDataLst>
              <p:tags r:id="rId1"/>
            </p:custDataLst>
          </p:nvPr>
        </p:nvPicPr>
        <p:blipFill>
          <a:blip r:embed="rId4"/>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2"/>
            </p:custDataLst>
          </p:nvPr>
        </p:nvPicPr>
        <p:blipFill>
          <a:blip r:embed="rId5"/>
          <a:stretch>
            <a:fillRect/>
          </a:stretch>
        </p:blipFill>
        <p:spPr>
          <a:xfrm flipH="1">
            <a:off x="-104775" y="5579110"/>
            <a:ext cx="3269615" cy="216598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defRPr>
            </a:lvl1pPr>
          </a:lstStyle>
          <a:p>
            <a:r>
              <a:rPr lang="zh-CN" altLang="en-US"/>
              <a:t>单击此处编辑母版标题样式</a:t>
            </a:r>
          </a:p>
        </p:txBody>
      </p:sp>
      <p:sp>
        <p:nvSpPr>
          <p:cNvPr id="3" name="内容占位符 2"/>
          <p:cNvSpPr>
            <a:spLocks noGrp="1"/>
          </p:cNvSpPr>
          <p:nvPr>
            <p:ph idx="1"/>
          </p:nvPr>
        </p:nvSpPr>
        <p:spPr/>
        <p:txBody>
          <a:bodyPr/>
          <a:lstStyle>
            <a:lvl1pPr marL="0" indent="0">
              <a:buNone/>
              <a:defRPr>
                <a:solidFill>
                  <a:srgbClr val="445185"/>
                </a:solidFill>
              </a:defRPr>
            </a:lvl1pPr>
            <a:lvl2pPr marL="457200" indent="0">
              <a:buNone/>
              <a:defRPr/>
            </a:lvl2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B99A3A-7869-41F2-BAD1-8578154A79BE}" type="datetimeFigureOut">
              <a:rPr lang="zh-CN" altLang="en-US" smtClean="0"/>
              <a:t>2023/10/21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7" name="图片 6" descr="山3"/>
          <p:cNvPicPr>
            <a:picLocks noChangeAspect="1"/>
          </p:cNvPicPr>
          <p:nvPr userDrawn="1"/>
        </p:nvPicPr>
        <p:blipFill>
          <a:blip r:embed="rId5"/>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6"/>
          <a:stretch>
            <a:fillRect/>
          </a:stretch>
        </p:blipFill>
        <p:spPr>
          <a:xfrm>
            <a:off x="0" y="5182870"/>
            <a:ext cx="2282190" cy="1675130"/>
          </a:xfrm>
          <a:prstGeom prst="rect">
            <a:avLst/>
          </a:prstGeom>
        </p:spPr>
      </p:pic>
      <p:sp>
        <p:nvSpPr>
          <p:cNvPr id="19" name="椭圆 18"/>
          <p:cNvSpPr/>
          <p:nvPr userDrawn="1">
            <p:custDataLst>
              <p:tags r:id="rId1"/>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2"/>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3"/>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24" name="图片 23" descr="LOGO"/>
          <p:cNvPicPr>
            <a:picLocks noChangeAspect="1"/>
          </p:cNvPicPr>
          <p:nvPr userDrawn="1">
            <p:custDataLst>
              <p:tags r:id="rId1"/>
            </p:custDataLst>
          </p:nvPr>
        </p:nvPicPr>
        <p:blipFill>
          <a:blip r:embed="rId5"/>
          <a:stretch>
            <a:fillRect/>
          </a:stretch>
        </p:blipFill>
        <p:spPr>
          <a:xfrm>
            <a:off x="9023032" y="574773"/>
            <a:ext cx="1807845" cy="608965"/>
          </a:xfrm>
          <a:prstGeom prst="rect">
            <a:avLst/>
          </a:prstGeom>
        </p:spPr>
      </p:pic>
      <p:pic>
        <p:nvPicPr>
          <p:cNvPr id="6" name="图片 5" descr="山3"/>
          <p:cNvPicPr>
            <a:picLocks noChangeAspect="1"/>
          </p:cNvPicPr>
          <p:nvPr userDrawn="1">
            <p:custDataLst>
              <p:tags r:id="rId2"/>
            </p:custDataLst>
          </p:nvPr>
        </p:nvPicPr>
        <p:blipFill>
          <a:blip r:embed="rId6"/>
          <a:stretch>
            <a:fillRect/>
          </a:stretch>
        </p:blipFill>
        <p:spPr>
          <a:xfrm flipH="1">
            <a:off x="-706755" y="5791835"/>
            <a:ext cx="3825875" cy="1066165"/>
          </a:xfrm>
          <a:prstGeom prst="rect">
            <a:avLst/>
          </a:prstGeom>
        </p:spPr>
      </p:pic>
      <p:pic>
        <p:nvPicPr>
          <p:cNvPr id="20" name="图片 19" descr="山2"/>
          <p:cNvPicPr>
            <a:picLocks noChangeAspect="1"/>
          </p:cNvPicPr>
          <p:nvPr userDrawn="1">
            <p:custDataLst>
              <p:tags r:id="rId3"/>
            </p:custDataLst>
          </p:nvPr>
        </p:nvPicPr>
        <p:blipFill>
          <a:blip r:embed="rId7"/>
          <a:stretch>
            <a:fillRect/>
          </a:stretch>
        </p:blipFill>
        <p:spPr>
          <a:xfrm>
            <a:off x="10738485" y="4728210"/>
            <a:ext cx="1453515" cy="2548890"/>
          </a:xfrm>
          <a:prstGeom prst="rect">
            <a:avLst/>
          </a:prstGeom>
        </p:spPr>
      </p:pic>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lstStyle/>
          <a:p>
            <a:pPr lvl="0"/>
            <a:r>
              <a:rPr lang="zh-CN" altLang="en-US"/>
              <a:t>单击此处编辑母版文本样式</a:t>
            </a:r>
          </a:p>
          <a:p>
            <a:pPr lvl="1"/>
            <a:endParaRPr lang="zh-CN" altLang="en-US"/>
          </a:p>
        </p:txBody>
      </p:sp>
      <p:pic>
        <p:nvPicPr>
          <p:cNvPr id="17" name="图片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89506" y="334689"/>
            <a:ext cx="991781" cy="99178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t>2023/10/21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t>‹#›</a:t>
            </a:fld>
            <a:endParaRPr lang="zh-CN" altLang="en-US"/>
          </a:p>
        </p:txBody>
      </p:sp>
      <p:sp>
        <p:nvSpPr>
          <p:cNvPr id="25" name="文本框 24"/>
          <p:cNvSpPr txBox="1"/>
          <p:nvPr userDrawn="1">
            <p:custDataLst>
              <p:tags r:id="rId9"/>
            </p:custDataLst>
          </p:nvPr>
        </p:nvSpPr>
        <p:spPr>
          <a:xfrm>
            <a:off x="3466187" y="6219374"/>
            <a:ext cx="2514600" cy="275590"/>
          </a:xfrm>
          <a:prstGeom prst="rect">
            <a:avLst/>
          </a:prstGeom>
          <a:noFill/>
        </p:spPr>
        <p:txBody>
          <a:bodyPr wrap="square" rtlCol="0">
            <a:spAutoFit/>
          </a:bodyPr>
          <a:lstStyle/>
          <a:p>
            <a:pPr algn="ctr"/>
            <a:r>
              <a:rPr lang="en-US" altLang="zh-CN" sz="1200" dirty="0">
                <a:solidFill>
                  <a:srgbClr val="363E7D"/>
                </a:solidFill>
                <a:latin typeface="黑体" panose="02010609060101010101" charset="-122"/>
                <a:ea typeface="黑体" panose="02010609060101010101" charset="-122"/>
                <a:cs typeface="黑体" panose="02010609060101010101" charset="-122"/>
              </a:rPr>
              <a:t>2023 </a:t>
            </a:r>
            <a:r>
              <a:rPr lang="zh-CN" altLang="en-US" sz="1200" dirty="0">
                <a:solidFill>
                  <a:srgbClr val="363E7D"/>
                </a:solidFill>
                <a:latin typeface="黑体" panose="02010609060101010101" charset="-122"/>
                <a:ea typeface="黑体" panose="02010609060101010101" charset="-122"/>
                <a:cs typeface="黑体" panose="02010609060101010101" charset="-122"/>
              </a:rPr>
              <a:t>第八届中国开源年会</a:t>
            </a:r>
          </a:p>
        </p:txBody>
      </p:sp>
      <p:sp>
        <p:nvSpPr>
          <p:cNvPr id="26" name="文本框 25"/>
          <p:cNvSpPr txBox="1"/>
          <p:nvPr userDrawn="1">
            <p:custDataLst>
              <p:tags r:id="rId10"/>
            </p:custDataLst>
          </p:nvPr>
        </p:nvSpPr>
        <p:spPr>
          <a:xfrm>
            <a:off x="5836920" y="6210662"/>
            <a:ext cx="2205275" cy="275590"/>
          </a:xfrm>
          <a:prstGeom prst="rect">
            <a:avLst/>
          </a:prstGeom>
          <a:noFill/>
        </p:spPr>
        <p:txBody>
          <a:bodyPr wrap="square" rtlCol="0">
            <a:spAutoFit/>
          </a:bodyPr>
          <a:lstStyle/>
          <a:p>
            <a:pPr algn="ctr"/>
            <a:r>
              <a:rPr lang="zh-CN" altLang="en-US" sz="1200" dirty="0">
                <a:solidFill>
                  <a:srgbClr val="363E7D"/>
                </a:solidFill>
                <a:latin typeface="黑体" panose="02010609060101010101" charset="-122"/>
                <a:ea typeface="黑体" panose="02010609060101010101" charset="-122"/>
                <a:sym typeface="+mn-ea"/>
              </a:rPr>
              <a:t>开源：川流不息、山海相映</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445185"/>
          </a:solidFill>
          <a:latin typeface="黑体" panose="02010609060101010101" charset="-122"/>
          <a:ea typeface="黑体" panose="02010609060101010101" charset="-122"/>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45185"/>
          </a:solidFill>
          <a:latin typeface="黑体" panose="02010609060101010101" charset="-122"/>
          <a:ea typeface="黑体" panose="02010609060101010101"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24.xml"/><Relationship Id="rId7" Type="http://schemas.openxmlformats.org/officeDocument/2006/relationships/notesSlide" Target="../notesSlides/notesSlide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11" Type="http://schemas.openxmlformats.org/officeDocument/2006/relationships/image" Target="../media/image37.svg"/><Relationship Id="rId5" Type="http://schemas.openxmlformats.org/officeDocument/2006/relationships/tags" Target="../tags/tag26.xml"/><Relationship Id="rId10" Type="http://schemas.openxmlformats.org/officeDocument/2006/relationships/image" Target="../media/image33.png"/><Relationship Id="rId4" Type="http://schemas.openxmlformats.org/officeDocument/2006/relationships/tags" Target="../tags/tag25.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kurator-dev/kurato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nSpc>
                <a:spcPct val="100000"/>
              </a:lnSpc>
            </a:pPr>
            <a:r>
              <a:rPr lang="zh-CN" altLang="en-US" b="1" dirty="0">
                <a:solidFill>
                  <a:srgbClr val="363E7D"/>
                </a:solidFill>
              </a:rPr>
              <a:t>服务网格</a:t>
            </a:r>
            <a:r>
              <a:rPr lang="en-US" altLang="zh-CN" b="1" dirty="0">
                <a:solidFill>
                  <a:srgbClr val="363E7D"/>
                </a:solidFill>
              </a:rPr>
              <a:t>-</a:t>
            </a:r>
            <a:r>
              <a:rPr lang="zh-CN" altLang="en-US" b="1" dirty="0">
                <a:solidFill>
                  <a:srgbClr val="363E7D"/>
                </a:solidFill>
              </a:rPr>
              <a:t>分布式云原生流量治理最佳解决方案</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
        <p:nvSpPr>
          <p:cNvPr id="14" name="副标题 13"/>
          <p:cNvSpPr>
            <a:spLocks noGrp="1"/>
          </p:cNvSpPr>
          <p:nvPr>
            <p:ph type="subTitle" idx="4294967295"/>
          </p:nvPr>
        </p:nvSpPr>
        <p:spPr>
          <a:xfrm>
            <a:off x="756920" y="3799840"/>
            <a:ext cx="6416040" cy="482600"/>
          </a:xfrm>
        </p:spPr>
        <p:txBody>
          <a:bodyPr>
            <a:normAutofit/>
          </a:bodyPr>
          <a:lstStyle/>
          <a:p>
            <a:pPr algn="l"/>
            <a:r>
              <a:rPr lang="zh-CN" altLang="en-US" b="1" dirty="0" smtClean="0">
                <a:solidFill>
                  <a:srgbClr val="363E7D"/>
                </a:solidFill>
                <a:latin typeface="黑体" panose="02010609060101010101" charset="-122"/>
                <a:ea typeface="黑体" panose="02010609060101010101" charset="-122"/>
                <a:cs typeface="黑体" panose="02010609060101010101" charset="-122"/>
              </a:rPr>
              <a:t>徐中虎</a:t>
            </a:r>
            <a:r>
              <a:rPr lang="en-US" altLang="zh-CN" b="1" dirty="0" smtClean="0">
                <a:solidFill>
                  <a:srgbClr val="363E7D"/>
                </a:solidFill>
                <a:latin typeface="黑体" panose="02010609060101010101" charset="-122"/>
                <a:ea typeface="黑体" panose="02010609060101010101" charset="-122"/>
                <a:cs typeface="黑体" panose="02010609060101010101" charset="-122"/>
              </a:rPr>
              <a:t>   </a:t>
            </a:r>
            <a:r>
              <a:rPr lang="zh-CN" altLang="en-US" b="1" dirty="0" smtClean="0">
                <a:solidFill>
                  <a:srgbClr val="363E7D"/>
                </a:solidFill>
                <a:latin typeface="黑体" panose="02010609060101010101" charset="-122"/>
                <a:ea typeface="黑体" panose="02010609060101010101" charset="-122"/>
                <a:cs typeface="黑体" panose="02010609060101010101" charset="-122"/>
              </a:rPr>
              <a:t>华为云开源软件工程师</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err="1">
                <a:solidFill>
                  <a:srgbClr val="445185"/>
                </a:solidFill>
                <a:latin typeface="黑体" panose="02010609060101010101" charset="-122"/>
                <a:ea typeface="黑体" panose="02010609060101010101" charset="-122"/>
              </a:rPr>
              <a:t>Kurator</a:t>
            </a:r>
            <a:r>
              <a:rPr lang="en-US" altLang="zh-CN" sz="2800" b="1" dirty="0">
                <a:solidFill>
                  <a:srgbClr val="445185"/>
                </a:solidFill>
                <a:latin typeface="黑体" panose="02010609060101010101" charset="-122"/>
                <a:ea typeface="黑体" panose="02010609060101010101" charset="-122"/>
              </a:rPr>
              <a:t>: </a:t>
            </a:r>
            <a:r>
              <a:rPr lang="zh-CN" altLang="en-US" sz="2800" b="1" dirty="0">
                <a:solidFill>
                  <a:srgbClr val="445185"/>
                </a:solidFill>
                <a:latin typeface="黑体" panose="02010609060101010101" charset="-122"/>
                <a:ea typeface="黑体" panose="02010609060101010101" charset="-122"/>
              </a:rPr>
              <a:t>技术架构</a:t>
            </a:r>
          </a:p>
        </p:txBody>
      </p:sp>
      <p:pic>
        <p:nvPicPr>
          <p:cNvPr id="51" name="图片 50"/>
          <p:cNvPicPr>
            <a:picLocks noChangeAspect="1"/>
          </p:cNvPicPr>
          <p:nvPr/>
        </p:nvPicPr>
        <p:blipFill>
          <a:blip r:embed="rId2"/>
          <a:stretch>
            <a:fillRect/>
          </a:stretch>
        </p:blipFill>
        <p:spPr>
          <a:xfrm>
            <a:off x="73172" y="664653"/>
            <a:ext cx="6793192" cy="5419027"/>
          </a:xfrm>
          <a:prstGeom prst="rect">
            <a:avLst/>
          </a:prstGeom>
        </p:spPr>
      </p:pic>
      <p:sp>
        <p:nvSpPr>
          <p:cNvPr id="52" name="文本占位符 2">
            <a:extLst>
              <a:ext uri="{FF2B5EF4-FFF2-40B4-BE49-F238E27FC236}">
                <a16:creationId xmlns:a16="http://schemas.microsoft.com/office/drawing/2014/main" xmlns="" id="{C43EA9FB-B14A-3F31-2E9C-27B8A505BCDF}"/>
              </a:ext>
            </a:extLst>
          </p:cNvPr>
          <p:cNvSpPr txBox="1">
            <a:spLocks/>
          </p:cNvSpPr>
          <p:nvPr/>
        </p:nvSpPr>
        <p:spPr>
          <a:xfrm>
            <a:off x="6573611" y="1317808"/>
            <a:ext cx="5374547" cy="45587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3823"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多云基础设施统一管理，包括</a:t>
            </a:r>
            <a:r>
              <a:rPr lang="en-US" altLang="zh-CN" dirty="0">
                <a:solidFill>
                  <a:srgbClr val="1D1D1A"/>
                </a:solidFill>
                <a:latin typeface="微软雅黑" panose="020B0503020204020204" pitchFamily="34" charset="-122"/>
                <a:ea typeface="微软雅黑" panose="020B0503020204020204" pitchFamily="34" charset="-122"/>
                <a:cs typeface="+mn-ea"/>
                <a:sym typeface="+mn-lt"/>
              </a:rPr>
              <a:t>Kubernetes</a:t>
            </a:r>
            <a:r>
              <a:rPr lang="zh-CN" altLang="en-US" dirty="0">
                <a:solidFill>
                  <a:srgbClr val="1D1D1A"/>
                </a:solidFill>
                <a:latin typeface="微软雅黑" panose="020B0503020204020204" pitchFamily="34" charset="-122"/>
                <a:ea typeface="微软雅黑" panose="020B0503020204020204" pitchFamily="34" charset="-122"/>
                <a:cs typeface="+mn-ea"/>
                <a:sym typeface="+mn-lt"/>
              </a:rPr>
              <a:t>集群生命周期，公有云计算、存储、网络</a:t>
            </a:r>
            <a:r>
              <a:rPr lang="en-US" altLang="zh-CN" dirty="0">
                <a:solidFill>
                  <a:srgbClr val="1D1D1A"/>
                </a:solidFill>
                <a:latin typeface="微软雅黑" panose="020B0503020204020204" pitchFamily="34" charset="-122"/>
                <a:ea typeface="微软雅黑" panose="020B0503020204020204" pitchFamily="34" charset="-122"/>
                <a:cs typeface="+mn-ea"/>
                <a:sym typeface="+mn-lt"/>
              </a:rPr>
              <a:t>VPC</a:t>
            </a:r>
            <a:r>
              <a:rPr lang="zh-CN" altLang="en-US" dirty="0">
                <a:solidFill>
                  <a:srgbClr val="1D1D1A"/>
                </a:solidFill>
                <a:latin typeface="微软雅黑" panose="020B0503020204020204" pitchFamily="34" charset="-122"/>
                <a:ea typeface="微软雅黑" panose="020B0503020204020204" pitchFamily="34" charset="-122"/>
                <a:cs typeface="+mn-ea"/>
                <a:sym typeface="+mn-lt"/>
              </a:rPr>
              <a:t>等资源的管理</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pPr marL="183823"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舰队是</a:t>
            </a:r>
            <a:r>
              <a:rPr lang="en-US" altLang="zh-CN" dirty="0" err="1">
                <a:solidFill>
                  <a:srgbClr val="1D1D1A"/>
                </a:solidFill>
                <a:latin typeface="微软雅黑" panose="020B0503020204020204" pitchFamily="34" charset="-122"/>
                <a:ea typeface="微软雅黑" panose="020B0503020204020204" pitchFamily="34" charset="-122"/>
                <a:cs typeface="+mn-ea"/>
                <a:sym typeface="+mn-lt"/>
              </a:rPr>
              <a:t>Kurator</a:t>
            </a:r>
            <a:r>
              <a:rPr lang="zh-CN" altLang="en-US" dirty="0">
                <a:solidFill>
                  <a:srgbClr val="1D1D1A"/>
                </a:solidFill>
                <a:latin typeface="微软雅黑" panose="020B0503020204020204" pitchFamily="34" charset="-122"/>
                <a:ea typeface="微软雅黑" panose="020B0503020204020204" pitchFamily="34" charset="-122"/>
                <a:cs typeface="+mn-ea"/>
                <a:sym typeface="+mn-lt"/>
              </a:rPr>
              <a:t>最小的资源管理单位，</a:t>
            </a:r>
            <a:r>
              <a:rPr lang="en-US" altLang="zh-CN" dirty="0" err="1">
                <a:solidFill>
                  <a:srgbClr val="1D1D1A"/>
                </a:solidFill>
                <a:latin typeface="微软雅黑" panose="020B0503020204020204" pitchFamily="34" charset="-122"/>
                <a:ea typeface="微软雅黑" panose="020B0503020204020204" pitchFamily="34" charset="-122"/>
                <a:cs typeface="+mn-ea"/>
                <a:sym typeface="+mn-lt"/>
              </a:rPr>
              <a:t>Kurator</a:t>
            </a:r>
            <a:r>
              <a:rPr lang="zh-CN" altLang="en-US" dirty="0">
                <a:solidFill>
                  <a:srgbClr val="1D1D1A"/>
                </a:solidFill>
                <a:latin typeface="微软雅黑" panose="020B0503020204020204" pitchFamily="34" charset="-122"/>
                <a:ea typeface="微软雅黑" panose="020B0503020204020204" pitchFamily="34" charset="-122"/>
                <a:cs typeface="+mn-ea"/>
                <a:sym typeface="+mn-lt"/>
              </a:rPr>
              <a:t>通过舰队面向分布式云提供统一的管理：</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pPr marL="641023" lvl="1"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统一应用编排</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pPr marL="641023" lvl="1"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统一策略管理</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pPr marL="641023" lvl="1"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统一多云监控、运维</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pPr marL="641023" lvl="1"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统一流量治理</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pPr marL="641023" lvl="1" indent="-171450">
              <a:lnSpc>
                <a:spcPct val="150000"/>
              </a:lnSpc>
              <a:spcAft>
                <a:spcPts val="600"/>
              </a:spcAft>
              <a:buFont typeface="Arial" panose="020B0604020202020204" pitchFamily="34" charset="0"/>
              <a:buChar char="•"/>
              <a:defRPr/>
            </a:pPr>
            <a:r>
              <a:rPr lang="zh-CN" altLang="en-US" dirty="0">
                <a:solidFill>
                  <a:srgbClr val="1D1D1A"/>
                </a:solidFill>
                <a:latin typeface="微软雅黑" panose="020B0503020204020204" pitchFamily="34" charset="-122"/>
                <a:ea typeface="微软雅黑" panose="020B0503020204020204" pitchFamily="34" charset="-122"/>
                <a:cs typeface="+mn-ea"/>
                <a:sym typeface="+mn-lt"/>
              </a:rPr>
              <a:t>统一边云协同</a:t>
            </a:r>
            <a:endParaRPr lang="en-US" altLang="zh-CN" dirty="0">
              <a:solidFill>
                <a:srgbClr val="1D1D1A"/>
              </a:solidFill>
              <a:latin typeface="微软雅黑" panose="020B0503020204020204" pitchFamily="34" charset="-122"/>
              <a:ea typeface="微软雅黑" panose="020B0503020204020204" pitchFamily="34" charset="-122"/>
              <a:cs typeface="+mn-ea"/>
              <a:sym typeface="+mn-lt"/>
            </a:endParaRPr>
          </a:p>
          <a:p>
            <a:endParaRPr kumimoji="1" lang="zh-CN" altLang="en-US" dirty="0">
              <a:latin typeface="等线"/>
              <a:ea typeface="等线" panose="02010600030101010101" pitchFamily="2" charset="-122"/>
              <a:cs typeface="+mn-ea"/>
              <a:sym typeface="+mn-lt"/>
            </a:endParaRPr>
          </a:p>
        </p:txBody>
      </p:sp>
    </p:spTree>
    <p:extLst>
      <p:ext uri="{BB962C8B-B14F-4D97-AF65-F5344CB8AC3E}">
        <p14:creationId xmlns:p14="http://schemas.microsoft.com/office/powerpoint/2010/main" val="3058334378"/>
      </p:ext>
    </p:extLst>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err="1" smtClean="0">
                <a:solidFill>
                  <a:srgbClr val="445185"/>
                </a:solidFill>
                <a:latin typeface="黑体" panose="02010609060101010101" charset="-122"/>
                <a:ea typeface="黑体" panose="02010609060101010101" charset="-122"/>
              </a:rPr>
              <a:t>Kurator</a:t>
            </a:r>
            <a:r>
              <a:rPr lang="zh-CN" altLang="en-US" sz="2800" b="1" dirty="0" smtClean="0">
                <a:solidFill>
                  <a:srgbClr val="445185"/>
                </a:solidFill>
                <a:latin typeface="黑体" panose="02010609060101010101" charset="-122"/>
                <a:ea typeface="黑体" panose="02010609060101010101" charset="-122"/>
              </a:rPr>
              <a:t>路线图</a:t>
            </a:r>
            <a:endParaRPr lang="zh-CN" altLang="en-US" sz="2800" b="1" dirty="0">
              <a:solidFill>
                <a:srgbClr val="445185"/>
              </a:solidFill>
              <a:latin typeface="黑体" panose="02010609060101010101" charset="-122"/>
              <a:ea typeface="黑体" panose="02010609060101010101" charset="-122"/>
            </a:endParaRPr>
          </a:p>
        </p:txBody>
      </p:sp>
      <p:sp>
        <p:nvSpPr>
          <p:cNvPr id="6" name="íSľiḑè">
            <a:extLst>
              <a:ext uri="{FF2B5EF4-FFF2-40B4-BE49-F238E27FC236}">
                <a16:creationId xmlns="" xmlns:a14="http://schemas.microsoft.com/office/drawing/2010/main" xmlns:p14="http://schemas.microsoft.com/office/powerpoint/2010/main" xmlns:a16="http://schemas.microsoft.com/office/drawing/2014/main" id="{F2AEAC11-6129-4321-A245-236DBFF90245}"/>
              </a:ext>
            </a:extLst>
          </p:cNvPr>
          <p:cNvSpPr/>
          <p:nvPr/>
        </p:nvSpPr>
        <p:spPr bwMode="auto">
          <a:xfrm rot="900000" flipV="1">
            <a:off x="990191" y="1874887"/>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7" name="ïṧlîḓè">
            <a:extLst>
              <a:ext uri="{FF2B5EF4-FFF2-40B4-BE49-F238E27FC236}">
                <a16:creationId xmlns="" xmlns:a14="http://schemas.microsoft.com/office/drawing/2010/main" xmlns:p14="http://schemas.microsoft.com/office/powerpoint/2010/main" xmlns:a16="http://schemas.microsoft.com/office/drawing/2014/main" id="{9F8BE0AE-5B30-4924-9FF7-3821172BAD8E}"/>
              </a:ext>
            </a:extLst>
          </p:cNvPr>
          <p:cNvSpPr/>
          <p:nvPr/>
        </p:nvSpPr>
        <p:spPr bwMode="auto">
          <a:xfrm rot="19800000" flipV="1">
            <a:off x="3038197" y="1604498"/>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8" name="iṥlïḑe">
            <a:extLst>
              <a:ext uri="{FF2B5EF4-FFF2-40B4-BE49-F238E27FC236}">
                <a16:creationId xmlns="" xmlns:a14="http://schemas.microsoft.com/office/drawing/2010/main" xmlns:p14="http://schemas.microsoft.com/office/powerpoint/2010/main" xmlns:a16="http://schemas.microsoft.com/office/drawing/2014/main" id="{FB75A371-7E7D-47AA-ACB2-4F7E0E3845A6}"/>
              </a:ext>
            </a:extLst>
          </p:cNvPr>
          <p:cNvSpPr/>
          <p:nvPr/>
        </p:nvSpPr>
        <p:spPr bwMode="auto">
          <a:xfrm rot="1800000" flipH="1" flipV="1">
            <a:off x="5023466" y="1604498"/>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9"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20700000" flipH="1" flipV="1">
            <a:off x="7071472" y="1874887"/>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0" name="íšḻïḓé">
            <a:extLst>
              <a:ext uri="{FF2B5EF4-FFF2-40B4-BE49-F238E27FC236}">
                <a16:creationId xmlns="" xmlns:a14="http://schemas.microsoft.com/office/drawing/2010/main" xmlns:p14="http://schemas.microsoft.com/office/powerpoint/2010/main" xmlns:a16="http://schemas.microsoft.com/office/drawing/2014/main" id="{24A7BA7B-D6F2-45AE-9E7F-4BD01F6F4BA4}"/>
              </a:ext>
            </a:extLst>
          </p:cNvPr>
          <p:cNvSpPr/>
          <p:nvPr/>
        </p:nvSpPr>
        <p:spPr bwMode="auto">
          <a:xfrm flipV="1">
            <a:off x="1081191" y="1637174"/>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1" name="îṡḻiḓe">
            <a:extLst>
              <a:ext uri="{FF2B5EF4-FFF2-40B4-BE49-F238E27FC236}">
                <a16:creationId xmlns="" xmlns:a14="http://schemas.microsoft.com/office/drawing/2010/main" xmlns:p14="http://schemas.microsoft.com/office/powerpoint/2010/main" xmlns:a16="http://schemas.microsoft.com/office/drawing/2014/main" id="{6B6D1AAC-BF76-4648-B209-FEFA56EB4A4A}"/>
              </a:ext>
            </a:extLst>
          </p:cNvPr>
          <p:cNvSpPr/>
          <p:nvPr/>
        </p:nvSpPr>
        <p:spPr bwMode="auto">
          <a:xfrm flipV="1">
            <a:off x="3240203" y="2214256"/>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3" name="ï$lïďê">
            <a:extLst>
              <a:ext uri="{FF2B5EF4-FFF2-40B4-BE49-F238E27FC236}">
                <a16:creationId xmlns="" xmlns:a14="http://schemas.microsoft.com/office/drawing/2010/main" xmlns:p14="http://schemas.microsoft.com/office/powerpoint/2010/main" xmlns:a16="http://schemas.microsoft.com/office/drawing/2014/main" id="{086F7E0F-F1F9-4B59-B572-9E808FF1C8D4}"/>
              </a:ext>
            </a:extLst>
          </p:cNvPr>
          <p:cNvSpPr/>
          <p:nvPr/>
        </p:nvSpPr>
        <p:spPr bwMode="auto">
          <a:xfrm flipH="1" flipV="1">
            <a:off x="7160441" y="2215667"/>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4" name="îslidé">
            <a:extLst>
              <a:ext uri="{FF2B5EF4-FFF2-40B4-BE49-F238E27FC236}">
                <a16:creationId xmlns="" xmlns:a14="http://schemas.microsoft.com/office/drawing/2010/main" xmlns:p14="http://schemas.microsoft.com/office/powerpoint/2010/main" xmlns:a16="http://schemas.microsoft.com/office/drawing/2014/main" id="{79319902-45C9-442A-B0C6-FFD717352EDC}"/>
              </a:ext>
            </a:extLst>
          </p:cNvPr>
          <p:cNvSpPr/>
          <p:nvPr/>
        </p:nvSpPr>
        <p:spPr bwMode="auto">
          <a:xfrm flipH="1" flipV="1">
            <a:off x="5201788" y="1097382"/>
            <a:ext cx="726901" cy="729834"/>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5" name="išlidè">
            <a:extLst>
              <a:ext uri="{FF2B5EF4-FFF2-40B4-BE49-F238E27FC236}">
                <a16:creationId xmlns="" xmlns:a14="http://schemas.microsoft.com/office/drawing/2010/main" xmlns:p14="http://schemas.microsoft.com/office/powerpoint/2010/main" xmlns:a16="http://schemas.microsoft.com/office/drawing/2014/main" id="{8B23639D-2BB6-4427-B0E3-811EEFE0A476}"/>
              </a:ext>
            </a:extLst>
          </p:cNvPr>
          <p:cNvSpPr/>
          <p:nvPr/>
        </p:nvSpPr>
        <p:spPr bwMode="auto">
          <a:xfrm>
            <a:off x="1261246" y="1824250"/>
            <a:ext cx="369722" cy="35568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C7000B"/>
          </a:solidFill>
          <a:ln>
            <a:noFill/>
          </a:ln>
        </p:spPr>
        <p:txBody>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sp>
        <p:nvSpPr>
          <p:cNvPr id="16" name="íşliďè">
            <a:extLst>
              <a:ext uri="{FF2B5EF4-FFF2-40B4-BE49-F238E27FC236}">
                <a16:creationId xmlns="" xmlns:a14="http://schemas.microsoft.com/office/drawing/2010/main" xmlns:p14="http://schemas.microsoft.com/office/powerpoint/2010/main" xmlns:a16="http://schemas.microsoft.com/office/drawing/2014/main" id="{E0C4BB79-6897-4ED8-9D76-B20D22D6D741}"/>
              </a:ext>
            </a:extLst>
          </p:cNvPr>
          <p:cNvSpPr/>
          <p:nvPr/>
        </p:nvSpPr>
        <p:spPr bwMode="auto">
          <a:xfrm>
            <a:off x="7346967" y="2424861"/>
            <a:ext cx="356779" cy="311447"/>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rgbClr val="C7000B"/>
          </a:solidFill>
          <a:ln>
            <a:noFill/>
          </a:ln>
        </p:spPr>
        <p:txBody>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sp>
        <p:nvSpPr>
          <p:cNvPr id="17" name="ï$ḻiḑê">
            <a:extLst>
              <a:ext uri="{FF2B5EF4-FFF2-40B4-BE49-F238E27FC236}">
                <a16:creationId xmlns="" xmlns:a14="http://schemas.microsoft.com/office/drawing/2010/main" xmlns:p14="http://schemas.microsoft.com/office/powerpoint/2010/main" xmlns:a16="http://schemas.microsoft.com/office/drawing/2014/main" id="{F797BD8D-AC6C-47C1-A185-AA10341595E0}"/>
              </a:ext>
            </a:extLst>
          </p:cNvPr>
          <p:cNvSpPr/>
          <p:nvPr/>
        </p:nvSpPr>
        <p:spPr bwMode="auto">
          <a:xfrm>
            <a:off x="5381922" y="1313921"/>
            <a:ext cx="366633" cy="29675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7000B"/>
          </a:solidFill>
          <a:ln>
            <a:noFill/>
          </a:ln>
        </p:spPr>
        <p:txBody>
          <a:bodyPr vert="horz" wrap="square" lIns="91440" tIns="45720" rIns="91440" bIns="45720" numCol="1" anchor="t" anchorCtr="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1B1B18"/>
              </a:solidFill>
              <a:effectLst/>
              <a:uLnTx/>
              <a:uFillTx/>
              <a:latin typeface="Arial"/>
              <a:ea typeface="微软雅黑"/>
            </a:endParaRPr>
          </a:p>
        </p:txBody>
      </p:sp>
      <p:sp>
        <p:nvSpPr>
          <p:cNvPr id="18" name="íṡľiḑê">
            <a:extLst>
              <a:ext uri="{FF2B5EF4-FFF2-40B4-BE49-F238E27FC236}">
                <a16:creationId xmlns="" xmlns:a14="http://schemas.microsoft.com/office/drawing/2010/main" xmlns:p14="http://schemas.microsoft.com/office/powerpoint/2010/main" xmlns:a16="http://schemas.microsoft.com/office/drawing/2014/main" id="{E76DDCB0-1659-402B-9600-FA960C5429DF}"/>
              </a:ext>
            </a:extLst>
          </p:cNvPr>
          <p:cNvSpPr/>
          <p:nvPr/>
        </p:nvSpPr>
        <p:spPr bwMode="auto">
          <a:xfrm>
            <a:off x="3420665" y="2395062"/>
            <a:ext cx="368908" cy="368219"/>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C7000B"/>
          </a:solidFill>
          <a:ln>
            <a:noFill/>
          </a:ln>
        </p:spPr>
        <p:txBody>
          <a:bodyPr wrap="square" lIns="91440" tIns="45720" rIns="91440" bIns="45720">
            <a:normAutofit/>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grpSp>
        <p:nvGrpSpPr>
          <p:cNvPr id="19" name="íSľíďè">
            <a:extLst>
              <a:ext uri="{FF2B5EF4-FFF2-40B4-BE49-F238E27FC236}">
                <a16:creationId xmlns="" xmlns:a14="http://schemas.microsoft.com/office/drawing/2010/main" xmlns:p14="http://schemas.microsoft.com/office/powerpoint/2010/main" xmlns:a16="http://schemas.microsoft.com/office/drawing/2014/main" id="{C44E903C-1C14-471A-B9BB-592B883D0FB2}"/>
              </a:ext>
            </a:extLst>
          </p:cNvPr>
          <p:cNvGrpSpPr/>
          <p:nvPr/>
        </p:nvGrpSpPr>
        <p:grpSpPr>
          <a:xfrm>
            <a:off x="532210" y="2577047"/>
            <a:ext cx="1827794" cy="1475399"/>
            <a:chOff x="883924" y="3952876"/>
            <a:chExt cx="1827794" cy="1475399"/>
          </a:xfrm>
        </p:grpSpPr>
        <p:sp>
          <p:nvSpPr>
            <p:cNvPr id="20" name="iṧļíḓè">
              <a:extLst>
                <a:ext uri="{FF2B5EF4-FFF2-40B4-BE49-F238E27FC236}">
                  <a16:creationId xmlns="" xmlns:a14="http://schemas.microsoft.com/office/drawing/2010/main" xmlns:p14="http://schemas.microsoft.com/office/powerpoint/2010/main" xmlns:a16="http://schemas.microsoft.com/office/drawing/2014/main" id="{18E4E163-9F6E-4C50-AFDB-23774E037624}"/>
                </a:ext>
              </a:extLst>
            </p:cNvPr>
            <p:cNvSpPr/>
            <p:nvPr/>
          </p:nvSpPr>
          <p:spPr bwMode="auto">
            <a:xfrm>
              <a:off x="883924" y="4399186"/>
              <a:ext cx="1827794" cy="102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just">
                <a:lnSpc>
                  <a:spcPct val="150000"/>
                </a:lnSpc>
                <a:spcBef>
                  <a:spcPct val="0"/>
                </a:spcBef>
              </a:pPr>
              <a:r>
                <a:rPr lang="zh-CN" altLang="en-US" sz="1100" dirty="0" smtClean="0">
                  <a:solidFill>
                    <a:srgbClr val="1B1B18"/>
                  </a:solidFill>
                  <a:latin typeface="Arial"/>
                  <a:ea typeface="微软雅黑"/>
                </a:rPr>
                <a:t>在公有云或者私有云、混合云提供集中式、标准化、批量管理集群生命周期的能力。支持集群升级、扩缩容，提供差异化配置能力。</a:t>
              </a:r>
              <a:endParaRPr lang="en-US" altLang="zh-CN" sz="1100" dirty="0" smtClean="0">
                <a:solidFill>
                  <a:srgbClr val="1B1B18"/>
                </a:solidFill>
                <a:latin typeface="Arial"/>
                <a:ea typeface="微软雅黑"/>
              </a:endParaRPr>
            </a:p>
            <a:p>
              <a:pPr algn="ctr">
                <a:lnSpc>
                  <a:spcPct val="150000"/>
                </a:lnSpc>
                <a:spcBef>
                  <a:spcPct val="0"/>
                </a:spcBef>
              </a:pPr>
              <a:endParaRPr lang="en-US" altLang="zh-CN" sz="1100" dirty="0" smtClean="0">
                <a:solidFill>
                  <a:srgbClr val="1B1B18"/>
                </a:solidFill>
                <a:latin typeface="Arial"/>
                <a:ea typeface="微软雅黑"/>
              </a:endParaRPr>
            </a:p>
            <a:p>
              <a:pPr algn="ctr">
                <a:lnSpc>
                  <a:spcPct val="150000"/>
                </a:lnSpc>
                <a:spcBef>
                  <a:spcPct val="0"/>
                </a:spcBef>
              </a:pPr>
              <a:endParaRPr lang="en-US" altLang="zh-CN" sz="1100" dirty="0">
                <a:solidFill>
                  <a:srgbClr val="1B1B18"/>
                </a:solidFill>
                <a:latin typeface="Arial"/>
                <a:ea typeface="微软雅黑"/>
              </a:endParaRPr>
            </a:p>
          </p:txBody>
        </p:sp>
        <p:sp>
          <p:nvSpPr>
            <p:cNvPr id="21" name="îşḻide">
              <a:extLst>
                <a:ext uri="{FF2B5EF4-FFF2-40B4-BE49-F238E27FC236}">
                  <a16:creationId xmlns="" xmlns:a14="http://schemas.microsoft.com/office/drawing/2010/main" xmlns:p14="http://schemas.microsoft.com/office/powerpoint/2010/main" xmlns:a16="http://schemas.microsoft.com/office/drawing/2014/main" id="{1F027E2C-48EA-4F3A-A638-C6D959497C2E}"/>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统一基础设施管理</a:t>
              </a:r>
              <a:endParaRPr lang="en-US" altLang="zh-CN" b="1" dirty="0">
                <a:solidFill>
                  <a:srgbClr val="1B1B18"/>
                </a:solidFill>
                <a:latin typeface="Arial"/>
                <a:ea typeface="微软雅黑"/>
              </a:endParaRPr>
            </a:p>
          </p:txBody>
        </p:sp>
      </p:grpSp>
      <p:grpSp>
        <p:nvGrpSpPr>
          <p:cNvPr id="22" name="íŝļîḋe">
            <a:extLst>
              <a:ext uri="{FF2B5EF4-FFF2-40B4-BE49-F238E27FC236}">
                <a16:creationId xmlns="" xmlns:a14="http://schemas.microsoft.com/office/drawing/2010/main" xmlns:p14="http://schemas.microsoft.com/office/powerpoint/2010/main" xmlns:a16="http://schemas.microsoft.com/office/drawing/2014/main" id="{78845BFE-DE92-43B8-8F30-6DB18CE85572}"/>
              </a:ext>
            </a:extLst>
          </p:cNvPr>
          <p:cNvGrpSpPr/>
          <p:nvPr/>
        </p:nvGrpSpPr>
        <p:grpSpPr>
          <a:xfrm>
            <a:off x="2691222" y="3091700"/>
            <a:ext cx="1827794" cy="1216383"/>
            <a:chOff x="883924" y="3952876"/>
            <a:chExt cx="1827794" cy="1216383"/>
          </a:xfrm>
        </p:grpSpPr>
        <p:sp>
          <p:nvSpPr>
            <p:cNvPr id="23" name="íşľïḋè">
              <a:extLst>
                <a:ext uri="{FF2B5EF4-FFF2-40B4-BE49-F238E27FC236}">
                  <a16:creationId xmlns="" xmlns:a14="http://schemas.microsoft.com/office/drawing/2010/main" xmlns:p14="http://schemas.microsoft.com/office/powerpoint/2010/main" xmlns:a16="http://schemas.microsoft.com/office/drawing/2014/main" id="{0B5B529F-A97D-4E60-8CF6-DEDD20F267FC}"/>
                </a:ext>
              </a:extLst>
            </p:cNvPr>
            <p:cNvSpPr/>
            <p:nvPr/>
          </p:nvSpPr>
          <p:spPr bwMode="auto">
            <a:xfrm>
              <a:off x="883924" y="4399186"/>
              <a:ext cx="1827794" cy="7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a:solidFill>
                    <a:srgbClr val="1B1B18"/>
                  </a:solidFill>
                  <a:latin typeface="Arial"/>
                  <a:ea typeface="微软雅黑"/>
                </a:rPr>
                <a:t>使用</a:t>
              </a:r>
              <a:r>
                <a:rPr lang="zh-CN" altLang="en-US" sz="1100" dirty="0" smtClean="0">
                  <a:solidFill>
                    <a:srgbClr val="1B1B18"/>
                  </a:solidFill>
                  <a:latin typeface="Arial"/>
                  <a:ea typeface="微软雅黑"/>
                </a:rPr>
                <a:t>网关、隧道、</a:t>
              </a:r>
              <a:r>
                <a:rPr lang="en-US" altLang="zh-CN" sz="1100" dirty="0" smtClean="0">
                  <a:solidFill>
                    <a:srgbClr val="1B1B18"/>
                  </a:solidFill>
                  <a:latin typeface="Arial"/>
                  <a:ea typeface="微软雅黑"/>
                </a:rPr>
                <a:t>BGP</a:t>
              </a:r>
              <a:r>
                <a:rPr lang="zh-CN" altLang="en-US" sz="1100" dirty="0" smtClean="0">
                  <a:solidFill>
                    <a:srgbClr val="1B1B18"/>
                  </a:solidFill>
                  <a:latin typeface="Arial"/>
                  <a:ea typeface="微软雅黑"/>
                </a:rPr>
                <a:t>等技术打通多云、多集群网络</a:t>
              </a:r>
              <a:endParaRPr lang="en-US" altLang="zh-CN" sz="1100" dirty="0">
                <a:solidFill>
                  <a:srgbClr val="1B1B18"/>
                </a:solidFill>
                <a:latin typeface="Arial"/>
                <a:ea typeface="微软雅黑"/>
              </a:endParaRPr>
            </a:p>
          </p:txBody>
        </p:sp>
        <p:sp>
          <p:nvSpPr>
            <p:cNvPr id="24" name="îṧḷïḋé">
              <a:extLst>
                <a:ext uri="{FF2B5EF4-FFF2-40B4-BE49-F238E27FC236}">
                  <a16:creationId xmlns="" xmlns:a14="http://schemas.microsoft.com/office/drawing/2010/main" xmlns:p14="http://schemas.microsoft.com/office/powerpoint/2010/main" xmlns:a16="http://schemas.microsoft.com/office/drawing/2014/main" id="{6E03C719-BBDA-4AD0-A73B-C521E3C8CFEA}"/>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分布式云网络打通</a:t>
              </a:r>
              <a:endParaRPr lang="en-US" altLang="zh-CN" b="1" dirty="0">
                <a:solidFill>
                  <a:srgbClr val="1B1B18"/>
                </a:solidFill>
                <a:latin typeface="Arial"/>
                <a:ea typeface="微软雅黑"/>
              </a:endParaRPr>
            </a:p>
          </p:txBody>
        </p:sp>
      </p:grpSp>
      <p:grpSp>
        <p:nvGrpSpPr>
          <p:cNvPr id="25"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6611460" y="3091700"/>
            <a:ext cx="1827794" cy="1345566"/>
            <a:chOff x="883924" y="3952876"/>
            <a:chExt cx="1827794" cy="1345566"/>
          </a:xfrm>
        </p:grpSpPr>
        <p:sp>
          <p:nvSpPr>
            <p:cNvPr id="26"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8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实现多集群异构算力的管理。多地域、成本感知的全域调度。负载分布持续优化</a:t>
              </a:r>
              <a:endParaRPr lang="en-US" altLang="zh-CN" sz="1100" dirty="0">
                <a:solidFill>
                  <a:srgbClr val="1B1B18"/>
                </a:solidFill>
                <a:latin typeface="Arial"/>
                <a:ea typeface="微软雅黑"/>
              </a:endParaRPr>
            </a:p>
          </p:txBody>
        </p:sp>
        <p:sp>
          <p:nvSpPr>
            <p:cNvPr id="27"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统一算力调度</a:t>
              </a:r>
              <a:endParaRPr lang="en-US" altLang="zh-CN" b="1" dirty="0" smtClean="0">
                <a:solidFill>
                  <a:srgbClr val="1B1B18"/>
                </a:solidFill>
                <a:latin typeface="Arial"/>
                <a:ea typeface="微软雅黑"/>
              </a:endParaRPr>
            </a:p>
          </p:txBody>
        </p:sp>
      </p:grpSp>
      <p:grpSp>
        <p:nvGrpSpPr>
          <p:cNvPr id="28" name="îṩḻíḑé">
            <a:extLst>
              <a:ext uri="{FF2B5EF4-FFF2-40B4-BE49-F238E27FC236}">
                <a16:creationId xmlns="" xmlns:a14="http://schemas.microsoft.com/office/drawing/2010/main" xmlns:p14="http://schemas.microsoft.com/office/powerpoint/2010/main" xmlns:a16="http://schemas.microsoft.com/office/drawing/2014/main" id="{EA3B7CCB-896F-494B-8879-26C31C939FDB}"/>
              </a:ext>
            </a:extLst>
          </p:cNvPr>
          <p:cNvGrpSpPr/>
          <p:nvPr/>
        </p:nvGrpSpPr>
        <p:grpSpPr>
          <a:xfrm>
            <a:off x="8516868" y="320125"/>
            <a:ext cx="2335001" cy="1336982"/>
            <a:chOff x="883924" y="3952876"/>
            <a:chExt cx="1827794" cy="1336982"/>
          </a:xfrm>
        </p:grpSpPr>
        <p:sp>
          <p:nvSpPr>
            <p:cNvPr id="29" name="íṣḷiďê">
              <a:extLst>
                <a:ext uri="{FF2B5EF4-FFF2-40B4-BE49-F238E27FC236}">
                  <a16:creationId xmlns="" xmlns:a14="http://schemas.microsoft.com/office/drawing/2010/main" xmlns:p14="http://schemas.microsoft.com/office/powerpoint/2010/main" xmlns:a16="http://schemas.microsoft.com/office/drawing/2014/main" id="{D1C681B8-CCAB-488C-9C46-4260DDEE96EA}"/>
                </a:ext>
              </a:extLst>
            </p:cNvPr>
            <p:cNvSpPr/>
            <p:nvPr/>
          </p:nvSpPr>
          <p:spPr bwMode="auto">
            <a:xfrm>
              <a:off x="883924" y="4399186"/>
              <a:ext cx="1827794" cy="8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全局负载均衡：应用网关统一将流量就近转发到最近的后端服务实例。</a:t>
              </a:r>
              <a:endParaRPr lang="en-US" altLang="zh-CN" sz="1100" dirty="0" smtClean="0">
                <a:solidFill>
                  <a:srgbClr val="1B1B18"/>
                </a:solidFill>
                <a:latin typeface="Arial"/>
                <a:ea typeface="微软雅黑"/>
              </a:endParaRPr>
            </a:p>
            <a:p>
              <a:pPr algn="ctr">
                <a:lnSpc>
                  <a:spcPct val="150000"/>
                </a:lnSpc>
                <a:spcBef>
                  <a:spcPct val="0"/>
                </a:spcBef>
              </a:pPr>
              <a:r>
                <a:rPr lang="zh-CN" altLang="en-US" sz="1100" dirty="0" smtClean="0">
                  <a:solidFill>
                    <a:srgbClr val="1B1B18"/>
                  </a:solidFill>
                  <a:latin typeface="Arial"/>
                  <a:ea typeface="微软雅黑"/>
                </a:rPr>
                <a:t>使用</a:t>
              </a:r>
              <a:r>
                <a:rPr lang="en-US" altLang="zh-CN" sz="1100" dirty="0" err="1" smtClean="0">
                  <a:solidFill>
                    <a:srgbClr val="1B1B18"/>
                  </a:solidFill>
                  <a:latin typeface="Arial"/>
                  <a:ea typeface="微软雅黑"/>
                </a:rPr>
                <a:t>Istio</a:t>
              </a:r>
              <a:r>
                <a:rPr lang="zh-CN" altLang="en-US" sz="1100" dirty="0" smtClean="0">
                  <a:solidFill>
                    <a:srgbClr val="1B1B18"/>
                  </a:solidFill>
                  <a:latin typeface="Arial"/>
                  <a:ea typeface="微软雅黑"/>
                </a:rPr>
                <a:t>等服务网格技术，在分布式环境中统一管理、调度流量</a:t>
              </a:r>
              <a:endParaRPr lang="en-US" altLang="zh-CN" sz="1100" dirty="0">
                <a:solidFill>
                  <a:srgbClr val="1B1B18"/>
                </a:solidFill>
                <a:latin typeface="Arial"/>
                <a:ea typeface="微软雅黑"/>
              </a:endParaRPr>
            </a:p>
          </p:txBody>
        </p:sp>
        <p:sp>
          <p:nvSpPr>
            <p:cNvPr id="30" name="iSľîḑè">
              <a:extLst>
                <a:ext uri="{FF2B5EF4-FFF2-40B4-BE49-F238E27FC236}">
                  <a16:creationId xmlns="" xmlns:a14="http://schemas.microsoft.com/office/drawing/2010/main" xmlns:p14="http://schemas.microsoft.com/office/powerpoint/2010/main" xmlns:a16="http://schemas.microsoft.com/office/drawing/2014/main" id="{8E8EF683-F0BD-4E0C-93F5-0FD17B977957}"/>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统一服务治理</a:t>
              </a:r>
              <a:endParaRPr lang="en-US" altLang="zh-CN" b="1" dirty="0">
                <a:solidFill>
                  <a:srgbClr val="1B1B18"/>
                </a:solidFill>
                <a:latin typeface="Arial"/>
                <a:ea typeface="微软雅黑"/>
              </a:endParaRPr>
            </a:p>
          </p:txBody>
        </p:sp>
      </p:grpSp>
      <p:grpSp>
        <p:nvGrpSpPr>
          <p:cNvPr id="31" name="iṡḷíḓê">
            <a:extLst>
              <a:ext uri="{FF2B5EF4-FFF2-40B4-BE49-F238E27FC236}">
                <a16:creationId xmlns="" xmlns:a14="http://schemas.microsoft.com/office/drawing/2010/main" xmlns:p14="http://schemas.microsoft.com/office/powerpoint/2010/main" xmlns:a16="http://schemas.microsoft.com/office/drawing/2014/main" id="{7E60B713-280A-4F01-8C02-C47A433A4A5D}"/>
              </a:ext>
            </a:extLst>
          </p:cNvPr>
          <p:cNvGrpSpPr/>
          <p:nvPr/>
        </p:nvGrpSpPr>
        <p:grpSpPr>
          <a:xfrm>
            <a:off x="4337725" y="2043755"/>
            <a:ext cx="2364501" cy="1533314"/>
            <a:chOff x="615206" y="3936668"/>
            <a:chExt cx="2364501" cy="1533314"/>
          </a:xfrm>
        </p:grpSpPr>
        <p:sp>
          <p:nvSpPr>
            <p:cNvPr id="32" name="îŝļiḍè">
              <a:extLst>
                <a:ext uri="{FF2B5EF4-FFF2-40B4-BE49-F238E27FC236}">
                  <a16:creationId xmlns="" xmlns:a14="http://schemas.microsoft.com/office/drawing/2010/main" xmlns:p14="http://schemas.microsoft.com/office/powerpoint/2010/main" xmlns:a16="http://schemas.microsoft.com/office/drawing/2014/main" id="{3C8E506D-EC7B-4151-B47D-69282EA47786}"/>
                </a:ext>
              </a:extLst>
            </p:cNvPr>
            <p:cNvSpPr/>
            <p:nvPr/>
          </p:nvSpPr>
          <p:spPr bwMode="auto">
            <a:xfrm>
              <a:off x="615206" y="4411342"/>
              <a:ext cx="2364501" cy="105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可扩展性：支持水平扩展，添加存储节点增加存储容量和吞吐量。</a:t>
              </a:r>
              <a:endParaRPr lang="en-US" altLang="zh-CN" sz="1100" dirty="0" smtClean="0">
                <a:solidFill>
                  <a:srgbClr val="1B1B18"/>
                </a:solidFill>
                <a:latin typeface="Arial"/>
                <a:ea typeface="微软雅黑"/>
              </a:endParaRPr>
            </a:p>
            <a:p>
              <a:pPr algn="ctr">
                <a:lnSpc>
                  <a:spcPct val="150000"/>
                </a:lnSpc>
                <a:spcBef>
                  <a:spcPct val="0"/>
                </a:spcBef>
              </a:pPr>
              <a:r>
                <a:rPr lang="zh-CN" altLang="en-US" sz="1100" dirty="0" smtClean="0">
                  <a:solidFill>
                    <a:srgbClr val="1B1B18"/>
                  </a:solidFill>
                  <a:latin typeface="Arial"/>
                  <a:ea typeface="微软雅黑"/>
                </a:rPr>
                <a:t>数据一致性：数据的复制和同步机制。弹性和容错：自动备份和迁移</a:t>
              </a:r>
              <a:endParaRPr lang="en-US" altLang="zh-CN" sz="1100" dirty="0">
                <a:solidFill>
                  <a:srgbClr val="1B1B18"/>
                </a:solidFill>
                <a:latin typeface="Arial"/>
                <a:ea typeface="微软雅黑"/>
              </a:endParaRPr>
            </a:p>
          </p:txBody>
        </p:sp>
        <p:sp>
          <p:nvSpPr>
            <p:cNvPr id="33" name="išḷidé">
              <a:extLst>
                <a:ext uri="{FF2B5EF4-FFF2-40B4-BE49-F238E27FC236}">
                  <a16:creationId xmlns="" xmlns:a14="http://schemas.microsoft.com/office/drawing/2010/main" xmlns:p14="http://schemas.microsoft.com/office/powerpoint/2010/main" xmlns:a16="http://schemas.microsoft.com/office/drawing/2014/main" id="{EAF9D606-ACC1-4E7E-B7E6-837ADAC360A3}"/>
                </a:ext>
              </a:extLst>
            </p:cNvPr>
            <p:cNvSpPr txBox="1"/>
            <p:nvPr/>
          </p:nvSpPr>
          <p:spPr bwMode="auto">
            <a:xfrm>
              <a:off x="883559" y="3936668"/>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分布式存储</a:t>
              </a:r>
              <a:endParaRPr lang="en-US" altLang="zh-CN" b="1" dirty="0">
                <a:solidFill>
                  <a:srgbClr val="1B1B18"/>
                </a:solidFill>
                <a:latin typeface="Arial"/>
                <a:ea typeface="微软雅黑"/>
              </a:endParaRPr>
            </a:p>
          </p:txBody>
        </p:sp>
      </p:grpSp>
      <p:sp>
        <p:nvSpPr>
          <p:cNvPr id="34"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16694531" flipH="1" flipV="1">
            <a:off x="7995667" y="2693203"/>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grpSp>
        <p:nvGrpSpPr>
          <p:cNvPr id="35" name="组合 34"/>
          <p:cNvGrpSpPr/>
          <p:nvPr/>
        </p:nvGrpSpPr>
        <p:grpSpPr>
          <a:xfrm>
            <a:off x="9319451" y="1633218"/>
            <a:ext cx="729833" cy="729832"/>
            <a:chOff x="9319453" y="1638586"/>
            <a:chExt cx="729833" cy="729832"/>
          </a:xfrm>
        </p:grpSpPr>
        <p:sp>
          <p:nvSpPr>
            <p:cNvPr id="36"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9319453" y="1638586"/>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37" name="iṥlïdè">
              <a:extLst>
                <a:ext uri="{FF2B5EF4-FFF2-40B4-BE49-F238E27FC236}">
                  <a16:creationId xmlns="" xmlns:a14="http://schemas.microsoft.com/office/drawing/2010/main" xmlns:p14="http://schemas.microsoft.com/office/powerpoint/2010/main" xmlns:a16="http://schemas.microsoft.com/office/drawing/2014/main" id="{7A4470EB-3701-4A26-8751-E3039B06E041}"/>
                </a:ext>
              </a:extLst>
            </p:cNvPr>
            <p:cNvSpPr/>
            <p:nvPr/>
          </p:nvSpPr>
          <p:spPr bwMode="auto">
            <a:xfrm>
              <a:off x="9517209" y="1842741"/>
              <a:ext cx="334321" cy="321523"/>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C7000B"/>
            </a:solidFill>
            <a:ln>
              <a:noFill/>
            </a:ln>
          </p:spPr>
          <p:txBody>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grpSp>
      <p:sp>
        <p:nvSpPr>
          <p:cNvPr id="38"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20275928" flipH="1" flipV="1">
            <a:off x="6809756" y="4195915"/>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39"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631439" flipH="1" flipV="1">
            <a:off x="4622946" y="4415311"/>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0"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21090250" flipH="1" flipV="1">
            <a:off x="2469695" y="4362449"/>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1"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8993895" y="3805273"/>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grpSp>
        <p:nvGrpSpPr>
          <p:cNvPr id="42"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8636766" y="4638560"/>
            <a:ext cx="1827794" cy="2106611"/>
            <a:chOff x="883924" y="3952876"/>
            <a:chExt cx="1827794" cy="1212706"/>
          </a:xfrm>
        </p:grpSpPr>
        <p:sp>
          <p:nvSpPr>
            <p:cNvPr id="43"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766396"/>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just">
                <a:lnSpc>
                  <a:spcPct val="150000"/>
                </a:lnSpc>
                <a:spcBef>
                  <a:spcPct val="0"/>
                </a:spcBef>
              </a:pPr>
              <a:r>
                <a:rPr lang="zh-CN" altLang="en-US" sz="1100" dirty="0" smtClean="0">
                  <a:solidFill>
                    <a:srgbClr val="1B1B18"/>
                  </a:solidFill>
                  <a:latin typeface="Arial"/>
                  <a:ea typeface="微软雅黑"/>
                </a:rPr>
                <a:t>统一数据采集：使用业界标准的</a:t>
              </a:r>
              <a:r>
                <a:rPr lang="en-US" altLang="zh-CN" sz="1100" dirty="0" smtClean="0">
                  <a:solidFill>
                    <a:srgbClr val="1B1B18"/>
                  </a:solidFill>
                  <a:latin typeface="Arial"/>
                  <a:ea typeface="微软雅黑"/>
                </a:rPr>
                <a:t>Prometheus</a:t>
              </a:r>
              <a:r>
                <a:rPr lang="en-US" altLang="zh-CN" sz="1100" dirty="0">
                  <a:solidFill>
                    <a:srgbClr val="1B1B18"/>
                  </a:solidFill>
                  <a:latin typeface="Arial"/>
                  <a:ea typeface="微软雅黑"/>
                </a:rPr>
                <a:t>/</a:t>
              </a:r>
              <a:r>
                <a:rPr lang="en-US" altLang="zh-CN" sz="1100" dirty="0" err="1" smtClean="0">
                  <a:solidFill>
                    <a:srgbClr val="1B1B18"/>
                  </a:solidFill>
                  <a:latin typeface="Arial"/>
                  <a:ea typeface="微软雅黑"/>
                </a:rPr>
                <a:t>OpenTelemetry</a:t>
              </a:r>
              <a:r>
                <a:rPr lang="en-US" altLang="zh-CN" sz="1100" dirty="0" smtClean="0">
                  <a:solidFill>
                    <a:srgbClr val="1B1B18"/>
                  </a:solidFill>
                  <a:latin typeface="Arial"/>
                  <a:ea typeface="微软雅黑"/>
                </a:rPr>
                <a:t> </a:t>
              </a:r>
              <a:r>
                <a:rPr lang="zh-CN" altLang="en-US" sz="1100" dirty="0" smtClean="0">
                  <a:solidFill>
                    <a:srgbClr val="1B1B18"/>
                  </a:solidFill>
                  <a:latin typeface="Arial"/>
                  <a:ea typeface="微软雅黑"/>
                </a:rPr>
                <a:t>协议构建数据采集规范和模型。</a:t>
              </a:r>
              <a:endParaRPr lang="en-US" altLang="zh-CN" sz="1100" dirty="0" smtClean="0">
                <a:solidFill>
                  <a:srgbClr val="1B1B18"/>
                </a:solidFill>
                <a:latin typeface="Arial"/>
                <a:ea typeface="微软雅黑"/>
              </a:endParaRPr>
            </a:p>
            <a:p>
              <a:pPr algn="just">
                <a:lnSpc>
                  <a:spcPct val="150000"/>
                </a:lnSpc>
                <a:spcBef>
                  <a:spcPct val="0"/>
                </a:spcBef>
              </a:pPr>
              <a:r>
                <a:rPr lang="zh-CN" altLang="en-US" sz="1100" dirty="0" smtClean="0">
                  <a:solidFill>
                    <a:srgbClr val="1B1B18"/>
                  </a:solidFill>
                  <a:latin typeface="Arial"/>
                  <a:ea typeface="微软雅黑"/>
                </a:rPr>
                <a:t>全局聚合和查询</a:t>
              </a:r>
              <a:r>
                <a:rPr lang="en-US" altLang="zh-CN" sz="1100" dirty="0" smtClean="0">
                  <a:solidFill>
                    <a:srgbClr val="1B1B18"/>
                  </a:solidFill>
                  <a:latin typeface="Arial"/>
                  <a:ea typeface="微软雅黑"/>
                </a:rPr>
                <a:t>,</a:t>
              </a:r>
              <a:r>
                <a:rPr lang="zh-CN" altLang="en-US" sz="1100" dirty="0" smtClean="0">
                  <a:solidFill>
                    <a:srgbClr val="1B1B18"/>
                  </a:solidFill>
                  <a:latin typeface="Arial"/>
                  <a:ea typeface="微软雅黑"/>
                </a:rPr>
                <a:t>集群巡检，故障智能诊断</a:t>
              </a:r>
              <a:endParaRPr lang="en-US" altLang="zh-CN" sz="1100" dirty="0">
                <a:solidFill>
                  <a:srgbClr val="1B1B18"/>
                </a:solidFill>
                <a:latin typeface="Arial"/>
                <a:ea typeface="微软雅黑"/>
              </a:endParaRPr>
            </a:p>
          </p:txBody>
        </p:sp>
        <p:sp>
          <p:nvSpPr>
            <p:cNvPr id="44"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统一智能运维</a:t>
              </a:r>
              <a:endParaRPr lang="en-US" altLang="zh-CN" b="1" dirty="0" smtClean="0">
                <a:solidFill>
                  <a:srgbClr val="1B1B18"/>
                </a:solidFill>
                <a:latin typeface="Arial"/>
                <a:ea typeface="微软雅黑"/>
              </a:endParaRPr>
            </a:p>
          </p:txBody>
        </p:sp>
      </p:grpSp>
      <p:sp>
        <p:nvSpPr>
          <p:cNvPr id="45"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6919557" y="4687505"/>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6" name="íSļïďé">
            <a:extLst>
              <a:ext uri="{FF2B5EF4-FFF2-40B4-BE49-F238E27FC236}">
                <a16:creationId xmlns="" xmlns:a14="http://schemas.microsoft.com/office/drawing/2010/main" xmlns:p14="http://schemas.microsoft.com/office/powerpoint/2010/main" xmlns:a16="http://schemas.microsoft.com/office/drawing/2014/main" id="{E94D2D48-849F-405A-84B2-75B6AF185143}"/>
              </a:ext>
            </a:extLst>
          </p:cNvPr>
          <p:cNvSpPr/>
          <p:nvPr/>
        </p:nvSpPr>
        <p:spPr>
          <a:xfrm>
            <a:off x="9227486" y="4052446"/>
            <a:ext cx="323177" cy="270780"/>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rgbClr val="C7000B">
              <a:alpha val="90000"/>
            </a:srgbClr>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7" name="î$ḻîḋé">
            <a:extLst>
              <a:ext uri="{FF2B5EF4-FFF2-40B4-BE49-F238E27FC236}">
                <a16:creationId xmlns="" xmlns:p14="http://schemas.microsoft.com/office/powerpoint/2010/main" xmlns:a16="http://schemas.microsoft.com/office/drawing/2014/main" id="{F6E0710E-7320-43A6-812E-A29B86F15A70}"/>
              </a:ext>
            </a:extLst>
          </p:cNvPr>
          <p:cNvSpPr/>
          <p:nvPr/>
        </p:nvSpPr>
        <p:spPr>
          <a:xfrm>
            <a:off x="7140535" y="4890162"/>
            <a:ext cx="351788" cy="324518"/>
          </a:xfrm>
          <a:custGeom>
            <a:avLst/>
            <a:gdLst>
              <a:gd name="connsiteX0" fmla="*/ 381018 w 608549"/>
              <a:gd name="connsiteY0" fmla="*/ 473169 h 561377"/>
              <a:gd name="connsiteX1" fmla="*/ 425157 w 608549"/>
              <a:gd name="connsiteY1" fmla="*/ 517273 h 561377"/>
              <a:gd name="connsiteX2" fmla="*/ 381018 w 608549"/>
              <a:gd name="connsiteY2" fmla="*/ 561377 h 561377"/>
              <a:gd name="connsiteX3" fmla="*/ 336879 w 608549"/>
              <a:gd name="connsiteY3" fmla="*/ 517273 h 561377"/>
              <a:gd name="connsiteX4" fmla="*/ 381018 w 608549"/>
              <a:gd name="connsiteY4" fmla="*/ 473169 h 561377"/>
              <a:gd name="connsiteX5" fmla="*/ 146741 w 608549"/>
              <a:gd name="connsiteY5" fmla="*/ 473169 h 561377"/>
              <a:gd name="connsiteX6" fmla="*/ 190880 w 608549"/>
              <a:gd name="connsiteY6" fmla="*/ 517273 h 561377"/>
              <a:gd name="connsiteX7" fmla="*/ 146741 w 608549"/>
              <a:gd name="connsiteY7" fmla="*/ 561377 h 561377"/>
              <a:gd name="connsiteX8" fmla="*/ 102602 w 608549"/>
              <a:gd name="connsiteY8" fmla="*/ 517273 h 561377"/>
              <a:gd name="connsiteX9" fmla="*/ 146741 w 608549"/>
              <a:gd name="connsiteY9" fmla="*/ 473169 h 561377"/>
              <a:gd name="connsiteX10" fmla="*/ 340091 w 608549"/>
              <a:gd name="connsiteY10" fmla="*/ 405920 h 561377"/>
              <a:gd name="connsiteX11" fmla="*/ 445268 w 608549"/>
              <a:gd name="connsiteY11" fmla="*/ 405920 h 561377"/>
              <a:gd name="connsiteX12" fmla="*/ 431622 w 608549"/>
              <a:gd name="connsiteY12" fmla="*/ 458350 h 561377"/>
              <a:gd name="connsiteX13" fmla="*/ 335821 w 608549"/>
              <a:gd name="connsiteY13" fmla="*/ 458350 h 561377"/>
              <a:gd name="connsiteX14" fmla="*/ 204428 w 608549"/>
              <a:gd name="connsiteY14" fmla="*/ 405920 h 561377"/>
              <a:gd name="connsiteX15" fmla="*/ 323260 w 608549"/>
              <a:gd name="connsiteY15" fmla="*/ 405920 h 561377"/>
              <a:gd name="connsiteX16" fmla="*/ 318989 w 608549"/>
              <a:gd name="connsiteY16" fmla="*/ 458350 h 561377"/>
              <a:gd name="connsiteX17" fmla="*/ 208699 w 608549"/>
              <a:gd name="connsiteY17" fmla="*/ 458350 h 561377"/>
              <a:gd name="connsiteX18" fmla="*/ 82420 w 608549"/>
              <a:gd name="connsiteY18" fmla="*/ 405920 h 561377"/>
              <a:gd name="connsiteX19" fmla="*/ 187643 w 608549"/>
              <a:gd name="connsiteY19" fmla="*/ 405920 h 561377"/>
              <a:gd name="connsiteX20" fmla="*/ 192008 w 608549"/>
              <a:gd name="connsiteY20" fmla="*/ 458350 h 561377"/>
              <a:gd name="connsiteX21" fmla="*/ 96072 w 608549"/>
              <a:gd name="connsiteY21" fmla="*/ 458350 h 561377"/>
              <a:gd name="connsiteX22" fmla="*/ 348616 w 608549"/>
              <a:gd name="connsiteY22" fmla="*/ 301060 h 561377"/>
              <a:gd name="connsiteX23" fmla="*/ 472294 w 608549"/>
              <a:gd name="connsiteY23" fmla="*/ 301060 h 561377"/>
              <a:gd name="connsiteX24" fmla="*/ 449638 w 608549"/>
              <a:gd name="connsiteY24" fmla="*/ 389549 h 561377"/>
              <a:gd name="connsiteX25" fmla="*/ 341466 w 608549"/>
              <a:gd name="connsiteY25" fmla="*/ 389549 h 561377"/>
              <a:gd name="connsiteX26" fmla="*/ 195890 w 608549"/>
              <a:gd name="connsiteY26" fmla="*/ 301060 h 561377"/>
              <a:gd name="connsiteX27" fmla="*/ 331799 w 608549"/>
              <a:gd name="connsiteY27" fmla="*/ 301060 h 561377"/>
              <a:gd name="connsiteX28" fmla="*/ 324651 w 608549"/>
              <a:gd name="connsiteY28" fmla="*/ 389549 h 561377"/>
              <a:gd name="connsiteX29" fmla="*/ 203038 w 608549"/>
              <a:gd name="connsiteY29" fmla="*/ 389549 h 561377"/>
              <a:gd name="connsiteX30" fmla="*/ 55394 w 608549"/>
              <a:gd name="connsiteY30" fmla="*/ 301060 h 561377"/>
              <a:gd name="connsiteX31" fmla="*/ 179165 w 608549"/>
              <a:gd name="connsiteY31" fmla="*/ 301060 h 561377"/>
              <a:gd name="connsiteX32" fmla="*/ 186222 w 608549"/>
              <a:gd name="connsiteY32" fmla="*/ 389549 h 561377"/>
              <a:gd name="connsiteX33" fmla="*/ 78050 w 608549"/>
              <a:gd name="connsiteY33" fmla="*/ 389549 h 561377"/>
              <a:gd name="connsiteX34" fmla="*/ 189892 w 608549"/>
              <a:gd name="connsiteY34" fmla="*/ 229013 h 561377"/>
              <a:gd name="connsiteX35" fmla="*/ 337868 w 608549"/>
              <a:gd name="connsiteY35" fmla="*/ 229013 h 561377"/>
              <a:gd name="connsiteX36" fmla="*/ 333226 w 608549"/>
              <a:gd name="connsiteY36" fmla="*/ 284619 h 561377"/>
              <a:gd name="connsiteX37" fmla="*/ 194534 w 608549"/>
              <a:gd name="connsiteY37" fmla="*/ 284619 h 561377"/>
              <a:gd name="connsiteX38" fmla="*/ 36200 w 608549"/>
              <a:gd name="connsiteY38" fmla="*/ 229013 h 561377"/>
              <a:gd name="connsiteX39" fmla="*/ 173089 w 608549"/>
              <a:gd name="connsiteY39" fmla="*/ 229013 h 561377"/>
              <a:gd name="connsiteX40" fmla="*/ 177825 w 608549"/>
              <a:gd name="connsiteY40" fmla="*/ 284619 h 561377"/>
              <a:gd name="connsiteX41" fmla="*/ 51059 w 608549"/>
              <a:gd name="connsiteY41" fmla="*/ 284619 h 561377"/>
              <a:gd name="connsiteX42" fmla="*/ 531055 w 608549"/>
              <a:gd name="connsiteY42" fmla="*/ 143841 h 561377"/>
              <a:gd name="connsiteX43" fmla="*/ 583971 w 608549"/>
              <a:gd name="connsiteY43" fmla="*/ 143841 h 561377"/>
              <a:gd name="connsiteX44" fmla="*/ 583971 w 608549"/>
              <a:gd name="connsiteY44" fmla="*/ 196204 h 561377"/>
              <a:gd name="connsiteX45" fmla="*/ 540432 w 608549"/>
              <a:gd name="connsiteY45" fmla="*/ 196204 h 561377"/>
              <a:gd name="connsiteX46" fmla="*/ 486309 w 608549"/>
              <a:gd name="connsiteY46" fmla="*/ 249309 h 561377"/>
              <a:gd name="connsiteX47" fmla="*/ 476654 w 608549"/>
              <a:gd name="connsiteY47" fmla="*/ 284619 h 561377"/>
              <a:gd name="connsiteX48" fmla="*/ 349934 w 608549"/>
              <a:gd name="connsiteY48" fmla="*/ 284619 h 561377"/>
              <a:gd name="connsiteX49" fmla="*/ 354669 w 608549"/>
              <a:gd name="connsiteY49" fmla="*/ 229012 h 561377"/>
              <a:gd name="connsiteX50" fmla="*/ 437849 w 608549"/>
              <a:gd name="connsiteY50" fmla="*/ 229012 h 561377"/>
              <a:gd name="connsiteX51" fmla="*/ 443233 w 608549"/>
              <a:gd name="connsiteY51" fmla="*/ 221042 h 561377"/>
              <a:gd name="connsiteX52" fmla="*/ 511189 w 608549"/>
              <a:gd name="connsiteY52" fmla="*/ 153016 h 561377"/>
              <a:gd name="connsiteX53" fmla="*/ 517316 w 608549"/>
              <a:gd name="connsiteY53" fmla="*/ 148104 h 561377"/>
              <a:gd name="connsiteX54" fmla="*/ 531055 w 608549"/>
              <a:gd name="connsiteY54" fmla="*/ 143841 h 561377"/>
              <a:gd name="connsiteX55" fmla="*/ 113649 w 608549"/>
              <a:gd name="connsiteY55" fmla="*/ 3 h 561377"/>
              <a:gd name="connsiteX56" fmla="*/ 238362 w 608549"/>
              <a:gd name="connsiteY56" fmla="*/ 56970 h 561377"/>
              <a:gd name="connsiteX57" fmla="*/ 261391 w 608549"/>
              <a:gd name="connsiteY57" fmla="*/ 34726 h 561377"/>
              <a:gd name="connsiteX58" fmla="*/ 292776 w 608549"/>
              <a:gd name="connsiteY58" fmla="*/ 199234 h 561377"/>
              <a:gd name="connsiteX59" fmla="*/ 128792 w 608549"/>
              <a:gd name="connsiteY59" fmla="*/ 163460 h 561377"/>
              <a:gd name="connsiteX60" fmla="*/ 151820 w 608549"/>
              <a:gd name="connsiteY60" fmla="*/ 141124 h 561377"/>
              <a:gd name="connsiteX61" fmla="*/ 0 w 608549"/>
              <a:gd name="connsiteY61" fmla="*/ 36673 h 561377"/>
              <a:gd name="connsiteX62" fmla="*/ 113649 w 608549"/>
              <a:gd name="connsiteY62" fmla="*/ 3 h 56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8549" h="561377">
                <a:moveTo>
                  <a:pt x="381018" y="473169"/>
                </a:moveTo>
                <a:cubicBezTo>
                  <a:pt x="405395" y="473169"/>
                  <a:pt x="425157" y="492915"/>
                  <a:pt x="425157" y="517273"/>
                </a:cubicBezTo>
                <a:cubicBezTo>
                  <a:pt x="425157" y="541631"/>
                  <a:pt x="405395" y="561377"/>
                  <a:pt x="381018" y="561377"/>
                </a:cubicBezTo>
                <a:cubicBezTo>
                  <a:pt x="356641" y="561377"/>
                  <a:pt x="336879" y="541631"/>
                  <a:pt x="336879" y="517273"/>
                </a:cubicBezTo>
                <a:cubicBezTo>
                  <a:pt x="336879" y="492915"/>
                  <a:pt x="356641" y="473169"/>
                  <a:pt x="381018" y="473169"/>
                </a:cubicBezTo>
                <a:close/>
                <a:moveTo>
                  <a:pt x="146741" y="473169"/>
                </a:moveTo>
                <a:cubicBezTo>
                  <a:pt x="171118" y="473169"/>
                  <a:pt x="190880" y="492915"/>
                  <a:pt x="190880" y="517273"/>
                </a:cubicBezTo>
                <a:cubicBezTo>
                  <a:pt x="190880" y="541631"/>
                  <a:pt x="171118" y="561377"/>
                  <a:pt x="146741" y="561377"/>
                </a:cubicBezTo>
                <a:cubicBezTo>
                  <a:pt x="122364" y="561377"/>
                  <a:pt x="102602" y="541631"/>
                  <a:pt x="102602" y="517273"/>
                </a:cubicBezTo>
                <a:cubicBezTo>
                  <a:pt x="102602" y="492915"/>
                  <a:pt x="122364" y="473169"/>
                  <a:pt x="146741" y="473169"/>
                </a:cubicBezTo>
                <a:close/>
                <a:moveTo>
                  <a:pt x="340091" y="405920"/>
                </a:moveTo>
                <a:lnTo>
                  <a:pt x="445268" y="405920"/>
                </a:lnTo>
                <a:lnTo>
                  <a:pt x="431622" y="458350"/>
                </a:lnTo>
                <a:lnTo>
                  <a:pt x="335821" y="458350"/>
                </a:lnTo>
                <a:close/>
                <a:moveTo>
                  <a:pt x="204428" y="405920"/>
                </a:moveTo>
                <a:lnTo>
                  <a:pt x="323260" y="405920"/>
                </a:lnTo>
                <a:lnTo>
                  <a:pt x="318989" y="458350"/>
                </a:lnTo>
                <a:lnTo>
                  <a:pt x="208699" y="458350"/>
                </a:lnTo>
                <a:close/>
                <a:moveTo>
                  <a:pt x="82420" y="405920"/>
                </a:moveTo>
                <a:lnTo>
                  <a:pt x="187643" y="405920"/>
                </a:lnTo>
                <a:lnTo>
                  <a:pt x="192008" y="458350"/>
                </a:lnTo>
                <a:lnTo>
                  <a:pt x="96072" y="458350"/>
                </a:lnTo>
                <a:close/>
                <a:moveTo>
                  <a:pt x="348616" y="301060"/>
                </a:moveTo>
                <a:lnTo>
                  <a:pt x="472294" y="301060"/>
                </a:lnTo>
                <a:lnTo>
                  <a:pt x="449638" y="389549"/>
                </a:lnTo>
                <a:lnTo>
                  <a:pt x="341466" y="389549"/>
                </a:lnTo>
                <a:close/>
                <a:moveTo>
                  <a:pt x="195890" y="301060"/>
                </a:moveTo>
                <a:lnTo>
                  <a:pt x="331799" y="301060"/>
                </a:lnTo>
                <a:lnTo>
                  <a:pt x="324651" y="389549"/>
                </a:lnTo>
                <a:lnTo>
                  <a:pt x="203038" y="389549"/>
                </a:lnTo>
                <a:close/>
                <a:moveTo>
                  <a:pt x="55394" y="301060"/>
                </a:moveTo>
                <a:lnTo>
                  <a:pt x="179165" y="301060"/>
                </a:lnTo>
                <a:lnTo>
                  <a:pt x="186222" y="389549"/>
                </a:lnTo>
                <a:lnTo>
                  <a:pt x="78050" y="389549"/>
                </a:lnTo>
                <a:close/>
                <a:moveTo>
                  <a:pt x="189892" y="229013"/>
                </a:moveTo>
                <a:lnTo>
                  <a:pt x="337868" y="229013"/>
                </a:lnTo>
                <a:lnTo>
                  <a:pt x="333226" y="284619"/>
                </a:lnTo>
                <a:lnTo>
                  <a:pt x="194534" y="284619"/>
                </a:lnTo>
                <a:close/>
                <a:moveTo>
                  <a:pt x="36200" y="229013"/>
                </a:moveTo>
                <a:lnTo>
                  <a:pt x="173089" y="229013"/>
                </a:lnTo>
                <a:lnTo>
                  <a:pt x="177825" y="284619"/>
                </a:lnTo>
                <a:lnTo>
                  <a:pt x="51059" y="284619"/>
                </a:lnTo>
                <a:close/>
                <a:moveTo>
                  <a:pt x="531055" y="143841"/>
                </a:moveTo>
                <a:lnTo>
                  <a:pt x="583971" y="143841"/>
                </a:lnTo>
                <a:cubicBezTo>
                  <a:pt x="616742" y="143841"/>
                  <a:pt x="616742" y="196204"/>
                  <a:pt x="583971" y="196204"/>
                </a:cubicBezTo>
                <a:lnTo>
                  <a:pt x="540432" y="196204"/>
                </a:lnTo>
                <a:cubicBezTo>
                  <a:pt x="522422" y="212608"/>
                  <a:pt x="504319" y="231237"/>
                  <a:pt x="486309" y="249309"/>
                </a:cubicBezTo>
                <a:lnTo>
                  <a:pt x="476654" y="284619"/>
                </a:lnTo>
                <a:lnTo>
                  <a:pt x="349934" y="284619"/>
                </a:lnTo>
                <a:lnTo>
                  <a:pt x="354669" y="229012"/>
                </a:lnTo>
                <a:lnTo>
                  <a:pt x="437849" y="229012"/>
                </a:lnTo>
                <a:cubicBezTo>
                  <a:pt x="439056" y="225676"/>
                  <a:pt x="440727" y="223544"/>
                  <a:pt x="443233" y="221042"/>
                </a:cubicBezTo>
                <a:cubicBezTo>
                  <a:pt x="465885" y="198429"/>
                  <a:pt x="488537" y="175630"/>
                  <a:pt x="511189" y="153016"/>
                </a:cubicBezTo>
                <a:cubicBezTo>
                  <a:pt x="513138" y="151070"/>
                  <a:pt x="515180" y="149309"/>
                  <a:pt x="517316" y="148104"/>
                </a:cubicBezTo>
                <a:cubicBezTo>
                  <a:pt x="520936" y="145695"/>
                  <a:pt x="525485" y="143841"/>
                  <a:pt x="531055" y="143841"/>
                </a:cubicBezTo>
                <a:close/>
                <a:moveTo>
                  <a:pt x="113649" y="3"/>
                </a:moveTo>
                <a:cubicBezTo>
                  <a:pt x="152263" y="202"/>
                  <a:pt x="196298" y="13839"/>
                  <a:pt x="238362" y="56970"/>
                </a:cubicBezTo>
                <a:lnTo>
                  <a:pt x="261391" y="34726"/>
                </a:lnTo>
                <a:lnTo>
                  <a:pt x="292776" y="199234"/>
                </a:lnTo>
                <a:lnTo>
                  <a:pt x="128792" y="163460"/>
                </a:lnTo>
                <a:lnTo>
                  <a:pt x="151820" y="141124"/>
                </a:lnTo>
                <a:cubicBezTo>
                  <a:pt x="60635" y="47702"/>
                  <a:pt x="0" y="36673"/>
                  <a:pt x="0" y="36673"/>
                </a:cubicBezTo>
                <a:cubicBezTo>
                  <a:pt x="0" y="36673"/>
                  <a:pt x="49294" y="-327"/>
                  <a:pt x="113649" y="3"/>
                </a:cubicBezTo>
                <a:close/>
              </a:path>
            </a:pathLst>
          </a:custGeom>
          <a:solidFill>
            <a:srgbClr val="C7000B"/>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1B1B18"/>
              </a:solidFill>
              <a:latin typeface="Arial"/>
              <a:ea typeface="微软雅黑"/>
            </a:endParaRPr>
          </a:p>
        </p:txBody>
      </p:sp>
      <p:sp>
        <p:nvSpPr>
          <p:cNvPr id="48"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4707831" y="4247941"/>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9"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2521827" y="4576241"/>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50" name="îs1îdé">
            <a:extLst>
              <a:ext uri="{FF2B5EF4-FFF2-40B4-BE49-F238E27FC236}">
                <a16:creationId xmlns="" xmlns:p14="http://schemas.microsoft.com/office/powerpoint/2010/main" xmlns:a16="http://schemas.microsoft.com/office/drawing/2014/main" id="{442AE959-B84C-4529-B5EF-3BB4782DB227}"/>
              </a:ext>
            </a:extLst>
          </p:cNvPr>
          <p:cNvSpPr/>
          <p:nvPr/>
        </p:nvSpPr>
        <p:spPr>
          <a:xfrm>
            <a:off x="2636815" y="4788474"/>
            <a:ext cx="423216" cy="340967"/>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rgbClr val="C7000B"/>
          </a:solidFill>
          <a:ln w="31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53"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6402532" y="5469907"/>
            <a:ext cx="1827794" cy="1275267"/>
            <a:chOff x="883924" y="3952876"/>
            <a:chExt cx="1827794" cy="1275267"/>
          </a:xfrm>
        </p:grpSpPr>
        <p:sp>
          <p:nvSpPr>
            <p:cNvPr id="54"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828957"/>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通过统一的认证授权、统一策略管理、供应链软件安全、网络零信任等技术全链路多维度保障分布式云原生业务安全</a:t>
              </a:r>
              <a:endParaRPr lang="en-US" altLang="zh-CN" sz="1100" dirty="0">
                <a:solidFill>
                  <a:srgbClr val="1B1B18"/>
                </a:solidFill>
                <a:latin typeface="Arial"/>
                <a:ea typeface="微软雅黑"/>
              </a:endParaRPr>
            </a:p>
          </p:txBody>
        </p:sp>
        <p:sp>
          <p:nvSpPr>
            <p:cNvPr id="55"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a:solidFill>
                    <a:srgbClr val="1B1B18"/>
                  </a:solidFill>
                  <a:latin typeface="Arial"/>
                  <a:ea typeface="微软雅黑"/>
                </a:rPr>
                <a:t>统一</a:t>
              </a:r>
              <a:r>
                <a:rPr lang="zh-CN" altLang="en-US" b="1" dirty="0" smtClean="0">
                  <a:solidFill>
                    <a:srgbClr val="1B1B18"/>
                  </a:solidFill>
                  <a:latin typeface="Arial"/>
                  <a:ea typeface="微软雅黑"/>
                </a:rPr>
                <a:t>安全</a:t>
              </a:r>
              <a:endParaRPr lang="en-US" altLang="zh-CN" b="1" dirty="0" smtClean="0">
                <a:solidFill>
                  <a:srgbClr val="1B1B18"/>
                </a:solidFill>
                <a:latin typeface="Arial"/>
                <a:ea typeface="微软雅黑"/>
              </a:endParaRPr>
            </a:p>
          </p:txBody>
        </p:sp>
      </p:grpSp>
      <p:sp>
        <p:nvSpPr>
          <p:cNvPr id="56" name="íşļïďé">
            <a:extLst>
              <a:ext uri="{FF2B5EF4-FFF2-40B4-BE49-F238E27FC236}">
                <a16:creationId xmlns="" xmlns:a14="http://schemas.microsoft.com/office/drawing/2010/main" xmlns:p14="http://schemas.microsoft.com/office/powerpoint/2010/main" xmlns:a16="http://schemas.microsoft.com/office/drawing/2014/main" id="{AC0850C5-990C-43E2-940B-E80598D3852B}"/>
              </a:ext>
            </a:extLst>
          </p:cNvPr>
          <p:cNvSpPr>
            <a:spLocks noChangeAspect="1"/>
          </p:cNvSpPr>
          <p:nvPr/>
        </p:nvSpPr>
        <p:spPr>
          <a:xfrm>
            <a:off x="4898982" y="4437266"/>
            <a:ext cx="347530" cy="378105"/>
          </a:xfrm>
          <a:custGeom>
            <a:avLst/>
            <a:gdLst>
              <a:gd name="connsiteX0" fmla="*/ 260361 w 546040"/>
              <a:gd name="connsiteY0" fmla="*/ 242331 h 594078"/>
              <a:gd name="connsiteX1" fmla="*/ 356770 w 546040"/>
              <a:gd name="connsiteY1" fmla="*/ 297865 h 594078"/>
              <a:gd name="connsiteX2" fmla="*/ 473406 w 546040"/>
              <a:gd name="connsiteY2" fmla="*/ 416645 h 594078"/>
              <a:gd name="connsiteX3" fmla="*/ 493690 w 546040"/>
              <a:gd name="connsiteY3" fmla="*/ 542791 h 594078"/>
              <a:gd name="connsiteX4" fmla="*/ 329109 w 546040"/>
              <a:gd name="connsiteY4" fmla="*/ 582845 h 594078"/>
              <a:gd name="connsiteX5" fmla="*/ 225843 w 546040"/>
              <a:gd name="connsiteY5" fmla="*/ 580082 h 594078"/>
              <a:gd name="connsiteX6" fmla="*/ 122576 w 546040"/>
              <a:gd name="connsiteY6" fmla="*/ 587448 h 594078"/>
              <a:gd name="connsiteX7" fmla="*/ 39594 w 546040"/>
              <a:gd name="connsiteY7" fmla="*/ 507341 h 594078"/>
              <a:gd name="connsiteX8" fmla="*/ 110129 w 546040"/>
              <a:gd name="connsiteY8" fmla="*/ 373368 h 594078"/>
              <a:gd name="connsiteX9" fmla="*/ 187118 w 546040"/>
              <a:gd name="connsiteY9" fmla="*/ 290038 h 594078"/>
              <a:gd name="connsiteX10" fmla="*/ 260361 w 546040"/>
              <a:gd name="connsiteY10" fmla="*/ 242331 h 594078"/>
              <a:gd name="connsiteX11" fmla="*/ 473414 w 546040"/>
              <a:gd name="connsiteY11" fmla="*/ 180499 h 594078"/>
              <a:gd name="connsiteX12" fmla="*/ 545784 w 546040"/>
              <a:gd name="connsiteY12" fmla="*/ 254596 h 594078"/>
              <a:gd name="connsiteX13" fmla="*/ 482633 w 546040"/>
              <a:gd name="connsiteY13" fmla="*/ 353086 h 594078"/>
              <a:gd name="connsiteX14" fmla="*/ 408880 w 546040"/>
              <a:gd name="connsiteY14" fmla="*/ 269784 h 594078"/>
              <a:gd name="connsiteX15" fmla="*/ 473414 w 546040"/>
              <a:gd name="connsiteY15" fmla="*/ 180499 h 594078"/>
              <a:gd name="connsiteX16" fmla="*/ 61231 w 546040"/>
              <a:gd name="connsiteY16" fmla="*/ 137171 h 594078"/>
              <a:gd name="connsiteX17" fmla="*/ 136392 w 546040"/>
              <a:gd name="connsiteY17" fmla="*/ 205315 h 594078"/>
              <a:gd name="connsiteX18" fmla="*/ 82442 w 546040"/>
              <a:gd name="connsiteY18" fmla="*/ 313056 h 594078"/>
              <a:gd name="connsiteX19" fmla="*/ 1287 w 546040"/>
              <a:gd name="connsiteY19" fmla="*/ 217286 h 594078"/>
              <a:gd name="connsiteX20" fmla="*/ 61231 w 546040"/>
              <a:gd name="connsiteY20" fmla="*/ 137171 h 594078"/>
              <a:gd name="connsiteX21" fmla="*/ 382581 w 546040"/>
              <a:gd name="connsiteY21" fmla="*/ 15213 h 594078"/>
              <a:gd name="connsiteX22" fmla="*/ 441145 w 546040"/>
              <a:gd name="connsiteY22" fmla="*/ 106358 h 594078"/>
              <a:gd name="connsiteX23" fmla="*/ 356758 w 546040"/>
              <a:gd name="connsiteY23" fmla="*/ 189676 h 594078"/>
              <a:gd name="connsiteX24" fmla="*/ 302807 w 546040"/>
              <a:gd name="connsiteY24" fmla="*/ 97151 h 594078"/>
              <a:gd name="connsiteX25" fmla="*/ 382581 w 546040"/>
              <a:gd name="connsiteY25" fmla="*/ 15213 h 594078"/>
              <a:gd name="connsiteX26" fmla="*/ 202765 w 546040"/>
              <a:gd name="connsiteY26" fmla="*/ 0 h 594078"/>
              <a:gd name="connsiteX27" fmla="*/ 267325 w 546040"/>
              <a:gd name="connsiteY27" fmla="*/ 91842 h 594078"/>
              <a:gd name="connsiteX28" fmla="*/ 202765 w 546040"/>
              <a:gd name="connsiteY28" fmla="*/ 183684 h 594078"/>
              <a:gd name="connsiteX29" fmla="*/ 138205 w 546040"/>
              <a:gd name="connsiteY29" fmla="*/ 91842 h 594078"/>
              <a:gd name="connsiteX30" fmla="*/ 202765 w 546040"/>
              <a:gd name="connsiteY30" fmla="*/ 0 h 59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6040" h="594078">
                <a:moveTo>
                  <a:pt x="260361" y="242331"/>
                </a:moveTo>
                <a:cubicBezTo>
                  <a:pt x="291998" y="238705"/>
                  <a:pt x="327495" y="252286"/>
                  <a:pt x="356770" y="297865"/>
                </a:cubicBezTo>
                <a:cubicBezTo>
                  <a:pt x="399644" y="359557"/>
                  <a:pt x="473406" y="416645"/>
                  <a:pt x="473406" y="416645"/>
                </a:cubicBezTo>
                <a:cubicBezTo>
                  <a:pt x="473406" y="416645"/>
                  <a:pt x="529188" y="459461"/>
                  <a:pt x="493690" y="542791"/>
                </a:cubicBezTo>
                <a:cubicBezTo>
                  <a:pt x="458193" y="626121"/>
                  <a:pt x="329109" y="582845"/>
                  <a:pt x="329109" y="582845"/>
                </a:cubicBezTo>
                <a:cubicBezTo>
                  <a:pt x="329109" y="582845"/>
                  <a:pt x="281164" y="567652"/>
                  <a:pt x="225843" y="580082"/>
                </a:cubicBezTo>
                <a:cubicBezTo>
                  <a:pt x="170521" y="592513"/>
                  <a:pt x="122576" y="587448"/>
                  <a:pt x="122576" y="587448"/>
                </a:cubicBezTo>
                <a:cubicBezTo>
                  <a:pt x="122576" y="587448"/>
                  <a:pt x="58035" y="589290"/>
                  <a:pt x="39594" y="507341"/>
                </a:cubicBezTo>
                <a:cubicBezTo>
                  <a:pt x="21154" y="425852"/>
                  <a:pt x="104136" y="380734"/>
                  <a:pt x="110129" y="373368"/>
                </a:cubicBezTo>
                <a:cubicBezTo>
                  <a:pt x="116583" y="365542"/>
                  <a:pt x="159457" y="336077"/>
                  <a:pt x="187118" y="290038"/>
                </a:cubicBezTo>
                <a:cubicBezTo>
                  <a:pt x="200948" y="266789"/>
                  <a:pt x="228724" y="245956"/>
                  <a:pt x="260361" y="242331"/>
                </a:cubicBezTo>
                <a:close/>
                <a:moveTo>
                  <a:pt x="473414" y="180499"/>
                </a:moveTo>
                <a:cubicBezTo>
                  <a:pt x="530572" y="180499"/>
                  <a:pt x="545784" y="236187"/>
                  <a:pt x="545784" y="254596"/>
                </a:cubicBezTo>
                <a:cubicBezTo>
                  <a:pt x="545784" y="273006"/>
                  <a:pt x="553620" y="351705"/>
                  <a:pt x="482633" y="353086"/>
                </a:cubicBezTo>
                <a:cubicBezTo>
                  <a:pt x="412107" y="354927"/>
                  <a:pt x="408880" y="305222"/>
                  <a:pt x="408880" y="269784"/>
                </a:cubicBezTo>
                <a:cubicBezTo>
                  <a:pt x="408880" y="232966"/>
                  <a:pt x="416716" y="180499"/>
                  <a:pt x="473414" y="180499"/>
                </a:cubicBezTo>
                <a:close/>
                <a:moveTo>
                  <a:pt x="61231" y="137171"/>
                </a:moveTo>
                <a:cubicBezTo>
                  <a:pt x="102731" y="133487"/>
                  <a:pt x="133164" y="179070"/>
                  <a:pt x="136392" y="205315"/>
                </a:cubicBezTo>
                <a:cubicBezTo>
                  <a:pt x="138237" y="221890"/>
                  <a:pt x="147459" y="299243"/>
                  <a:pt x="82442" y="313056"/>
                </a:cubicBezTo>
                <a:cubicBezTo>
                  <a:pt x="17887" y="326869"/>
                  <a:pt x="-6091" y="252279"/>
                  <a:pt x="1287" y="217286"/>
                </a:cubicBezTo>
                <a:cubicBezTo>
                  <a:pt x="1287" y="217286"/>
                  <a:pt x="8664" y="141775"/>
                  <a:pt x="61231" y="137171"/>
                </a:cubicBezTo>
                <a:close/>
                <a:moveTo>
                  <a:pt x="382581" y="15213"/>
                </a:moveTo>
                <a:cubicBezTo>
                  <a:pt x="416705" y="23039"/>
                  <a:pt x="447600" y="67690"/>
                  <a:pt x="441145" y="106358"/>
                </a:cubicBezTo>
                <a:cubicBezTo>
                  <a:pt x="435150" y="145025"/>
                  <a:pt x="404254" y="196121"/>
                  <a:pt x="356758" y="189676"/>
                </a:cubicBezTo>
                <a:cubicBezTo>
                  <a:pt x="308802" y="183692"/>
                  <a:pt x="298196" y="140422"/>
                  <a:pt x="302807" y="97151"/>
                </a:cubicBezTo>
                <a:cubicBezTo>
                  <a:pt x="306496" y="61706"/>
                  <a:pt x="348919" y="7848"/>
                  <a:pt x="382581" y="15213"/>
                </a:cubicBezTo>
                <a:close/>
                <a:moveTo>
                  <a:pt x="202765" y="0"/>
                </a:moveTo>
                <a:cubicBezTo>
                  <a:pt x="238421" y="0"/>
                  <a:pt x="267325" y="41119"/>
                  <a:pt x="267325" y="91842"/>
                </a:cubicBezTo>
                <a:cubicBezTo>
                  <a:pt x="267325" y="142565"/>
                  <a:pt x="238421" y="183684"/>
                  <a:pt x="202765" y="183684"/>
                </a:cubicBezTo>
                <a:cubicBezTo>
                  <a:pt x="167109" y="183684"/>
                  <a:pt x="138205" y="142565"/>
                  <a:pt x="138205" y="91842"/>
                </a:cubicBezTo>
                <a:cubicBezTo>
                  <a:pt x="138205" y="41119"/>
                  <a:pt x="167109" y="0"/>
                  <a:pt x="202765" y="0"/>
                </a:cubicBezTo>
                <a:close/>
              </a:path>
            </a:pathLst>
          </a:custGeom>
          <a:solidFill>
            <a:srgbClr val="C7000B"/>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altLang="zh-CN" sz="12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57"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4205543" y="5145034"/>
            <a:ext cx="1827794" cy="1600137"/>
            <a:chOff x="883924" y="3952876"/>
            <a:chExt cx="1827794" cy="1600137"/>
          </a:xfrm>
        </p:grpSpPr>
        <p:sp>
          <p:nvSpPr>
            <p:cNvPr id="58"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1153827"/>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en-US" altLang="zh-CN" sz="1100" dirty="0" err="1" smtClean="0">
                  <a:solidFill>
                    <a:srgbClr val="1B1B18"/>
                  </a:solidFill>
                  <a:latin typeface="Arial"/>
                  <a:ea typeface="微软雅黑"/>
                </a:rPr>
                <a:t>GitOps</a:t>
              </a:r>
              <a:r>
                <a:rPr lang="zh-CN" altLang="en-US" sz="1100" dirty="0" smtClean="0">
                  <a:solidFill>
                    <a:srgbClr val="1B1B18"/>
                  </a:solidFill>
                  <a:latin typeface="Arial"/>
                  <a:ea typeface="微软雅黑"/>
                </a:rPr>
                <a:t>实现统一配置管理，支持多集群差异化配置，多集群场景下配置的可观测性。与流水线结合实现开发、配置和发布的应用全流程生命周期管理</a:t>
              </a:r>
              <a:endParaRPr lang="en-US" altLang="zh-CN" sz="1100" dirty="0">
                <a:solidFill>
                  <a:srgbClr val="1B1B18"/>
                </a:solidFill>
                <a:latin typeface="Arial"/>
                <a:ea typeface="微软雅黑"/>
              </a:endParaRPr>
            </a:p>
          </p:txBody>
        </p:sp>
        <p:sp>
          <p:nvSpPr>
            <p:cNvPr id="59"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统一配置分发</a:t>
              </a:r>
              <a:endParaRPr lang="en-US" altLang="zh-CN" b="1" dirty="0" smtClean="0">
                <a:solidFill>
                  <a:srgbClr val="1B1B18"/>
                </a:solidFill>
                <a:latin typeface="Arial"/>
                <a:ea typeface="微软雅黑"/>
              </a:endParaRPr>
            </a:p>
          </p:txBody>
        </p:sp>
      </p:grpSp>
      <p:grpSp>
        <p:nvGrpSpPr>
          <p:cNvPr id="60"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1934526" y="5411711"/>
            <a:ext cx="1827794" cy="1216383"/>
            <a:chOff x="883924" y="3952876"/>
            <a:chExt cx="1827794" cy="1216383"/>
          </a:xfrm>
        </p:grpSpPr>
        <p:sp>
          <p:nvSpPr>
            <p:cNvPr id="61"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770073"/>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多云成本统一可视化、统一分析、统一成本优化推荐、成本统一治理的一站式成本治理解决方案。</a:t>
              </a:r>
              <a:endParaRPr lang="en-US" altLang="zh-CN" sz="1100" dirty="0" smtClean="0">
                <a:solidFill>
                  <a:srgbClr val="1B1B18"/>
                </a:solidFill>
                <a:latin typeface="Arial"/>
                <a:ea typeface="微软雅黑"/>
              </a:endParaRPr>
            </a:p>
          </p:txBody>
        </p:sp>
        <p:sp>
          <p:nvSpPr>
            <p:cNvPr id="62"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统一成本治理</a:t>
              </a:r>
              <a:endParaRPr lang="en-US" altLang="zh-CN" b="1" dirty="0" smtClean="0">
                <a:solidFill>
                  <a:srgbClr val="1B1B18"/>
                </a:solidFill>
                <a:latin typeface="Arial"/>
                <a:ea typeface="微软雅黑"/>
              </a:endParaRPr>
            </a:p>
          </p:txBody>
        </p:sp>
      </p:grpSp>
    </p:spTree>
    <p:extLst>
      <p:ext uri="{BB962C8B-B14F-4D97-AF65-F5344CB8AC3E}">
        <p14:creationId xmlns:p14="http://schemas.microsoft.com/office/powerpoint/2010/main" val="79086343"/>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err="1" smtClean="0">
                <a:solidFill>
                  <a:srgbClr val="445185"/>
                </a:solidFill>
                <a:latin typeface="黑体" panose="02010609060101010101" charset="-122"/>
                <a:ea typeface="黑体" panose="02010609060101010101" charset="-122"/>
              </a:rPr>
              <a:t>Kurator</a:t>
            </a:r>
            <a:r>
              <a:rPr lang="zh-CN" altLang="en-US" sz="2800" b="1" dirty="0" smtClean="0">
                <a:solidFill>
                  <a:srgbClr val="445185"/>
                </a:solidFill>
                <a:latin typeface="黑体" panose="02010609060101010101" charset="-122"/>
                <a:ea typeface="黑体" panose="02010609060101010101" charset="-122"/>
              </a:rPr>
              <a:t>路线图</a:t>
            </a:r>
            <a:endParaRPr lang="zh-CN" altLang="en-US" sz="2800" b="1" dirty="0">
              <a:solidFill>
                <a:srgbClr val="445185"/>
              </a:solidFill>
              <a:latin typeface="黑体" panose="02010609060101010101" charset="-122"/>
              <a:ea typeface="黑体" panose="02010609060101010101" charset="-122"/>
            </a:endParaRPr>
          </a:p>
        </p:txBody>
      </p:sp>
      <p:sp>
        <p:nvSpPr>
          <p:cNvPr id="6" name="íSľiḑè">
            <a:extLst>
              <a:ext uri="{FF2B5EF4-FFF2-40B4-BE49-F238E27FC236}">
                <a16:creationId xmlns="" xmlns:a14="http://schemas.microsoft.com/office/drawing/2010/main" xmlns:p14="http://schemas.microsoft.com/office/powerpoint/2010/main" xmlns:a16="http://schemas.microsoft.com/office/drawing/2014/main" id="{F2AEAC11-6129-4321-A245-236DBFF90245}"/>
              </a:ext>
            </a:extLst>
          </p:cNvPr>
          <p:cNvSpPr/>
          <p:nvPr/>
        </p:nvSpPr>
        <p:spPr bwMode="auto">
          <a:xfrm rot="900000" flipV="1">
            <a:off x="990191" y="1874887"/>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7" name="ïṧlîḓè">
            <a:extLst>
              <a:ext uri="{FF2B5EF4-FFF2-40B4-BE49-F238E27FC236}">
                <a16:creationId xmlns="" xmlns:a14="http://schemas.microsoft.com/office/drawing/2010/main" xmlns:p14="http://schemas.microsoft.com/office/powerpoint/2010/main" xmlns:a16="http://schemas.microsoft.com/office/drawing/2014/main" id="{9F8BE0AE-5B30-4924-9FF7-3821172BAD8E}"/>
              </a:ext>
            </a:extLst>
          </p:cNvPr>
          <p:cNvSpPr/>
          <p:nvPr/>
        </p:nvSpPr>
        <p:spPr bwMode="auto">
          <a:xfrm rot="19800000" flipV="1">
            <a:off x="3038197" y="1604498"/>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8" name="iṥlïḑe">
            <a:extLst>
              <a:ext uri="{FF2B5EF4-FFF2-40B4-BE49-F238E27FC236}">
                <a16:creationId xmlns="" xmlns:a14="http://schemas.microsoft.com/office/drawing/2010/main" xmlns:p14="http://schemas.microsoft.com/office/powerpoint/2010/main" xmlns:a16="http://schemas.microsoft.com/office/drawing/2014/main" id="{FB75A371-7E7D-47AA-ACB2-4F7E0E3845A6}"/>
              </a:ext>
            </a:extLst>
          </p:cNvPr>
          <p:cNvSpPr/>
          <p:nvPr/>
        </p:nvSpPr>
        <p:spPr bwMode="auto">
          <a:xfrm rot="1800000" flipH="1" flipV="1">
            <a:off x="5023466" y="1604498"/>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9"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20700000" flipH="1" flipV="1">
            <a:off x="7071472" y="1874887"/>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0" name="íšḻïḓé">
            <a:extLst>
              <a:ext uri="{FF2B5EF4-FFF2-40B4-BE49-F238E27FC236}">
                <a16:creationId xmlns="" xmlns:a14="http://schemas.microsoft.com/office/drawing/2010/main" xmlns:p14="http://schemas.microsoft.com/office/powerpoint/2010/main" xmlns:a16="http://schemas.microsoft.com/office/drawing/2014/main" id="{24A7BA7B-D6F2-45AE-9E7F-4BD01F6F4BA4}"/>
              </a:ext>
            </a:extLst>
          </p:cNvPr>
          <p:cNvSpPr/>
          <p:nvPr/>
        </p:nvSpPr>
        <p:spPr bwMode="auto">
          <a:xfrm flipV="1">
            <a:off x="1081191" y="1637174"/>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1" name="îṡḻiḓe">
            <a:extLst>
              <a:ext uri="{FF2B5EF4-FFF2-40B4-BE49-F238E27FC236}">
                <a16:creationId xmlns="" xmlns:a14="http://schemas.microsoft.com/office/drawing/2010/main" xmlns:p14="http://schemas.microsoft.com/office/powerpoint/2010/main" xmlns:a16="http://schemas.microsoft.com/office/drawing/2014/main" id="{6B6D1AAC-BF76-4648-B209-FEFA56EB4A4A}"/>
              </a:ext>
            </a:extLst>
          </p:cNvPr>
          <p:cNvSpPr/>
          <p:nvPr/>
        </p:nvSpPr>
        <p:spPr bwMode="auto">
          <a:xfrm flipV="1">
            <a:off x="3240203" y="2214256"/>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3" name="ï$lïďê">
            <a:extLst>
              <a:ext uri="{FF2B5EF4-FFF2-40B4-BE49-F238E27FC236}">
                <a16:creationId xmlns="" xmlns:a14="http://schemas.microsoft.com/office/drawing/2010/main" xmlns:p14="http://schemas.microsoft.com/office/powerpoint/2010/main" xmlns:a16="http://schemas.microsoft.com/office/drawing/2014/main" id="{086F7E0F-F1F9-4B59-B572-9E808FF1C8D4}"/>
              </a:ext>
            </a:extLst>
          </p:cNvPr>
          <p:cNvSpPr/>
          <p:nvPr/>
        </p:nvSpPr>
        <p:spPr bwMode="auto">
          <a:xfrm flipH="1" flipV="1">
            <a:off x="7160441" y="2215667"/>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4" name="îslidé">
            <a:extLst>
              <a:ext uri="{FF2B5EF4-FFF2-40B4-BE49-F238E27FC236}">
                <a16:creationId xmlns="" xmlns:a14="http://schemas.microsoft.com/office/drawing/2010/main" xmlns:p14="http://schemas.microsoft.com/office/powerpoint/2010/main" xmlns:a16="http://schemas.microsoft.com/office/drawing/2014/main" id="{79319902-45C9-442A-B0C6-FFD717352EDC}"/>
              </a:ext>
            </a:extLst>
          </p:cNvPr>
          <p:cNvSpPr/>
          <p:nvPr/>
        </p:nvSpPr>
        <p:spPr bwMode="auto">
          <a:xfrm flipH="1" flipV="1">
            <a:off x="5201788" y="1097382"/>
            <a:ext cx="726901" cy="729834"/>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15" name="išlidè">
            <a:extLst>
              <a:ext uri="{FF2B5EF4-FFF2-40B4-BE49-F238E27FC236}">
                <a16:creationId xmlns="" xmlns:a14="http://schemas.microsoft.com/office/drawing/2010/main" xmlns:p14="http://schemas.microsoft.com/office/powerpoint/2010/main" xmlns:a16="http://schemas.microsoft.com/office/drawing/2014/main" id="{8B23639D-2BB6-4427-B0E3-811EEFE0A476}"/>
              </a:ext>
            </a:extLst>
          </p:cNvPr>
          <p:cNvSpPr/>
          <p:nvPr/>
        </p:nvSpPr>
        <p:spPr bwMode="auto">
          <a:xfrm>
            <a:off x="1261246" y="1824250"/>
            <a:ext cx="369722" cy="35568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C7000B"/>
          </a:solidFill>
          <a:ln>
            <a:noFill/>
          </a:ln>
        </p:spPr>
        <p:txBody>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sp>
        <p:nvSpPr>
          <p:cNvPr id="16" name="íşliďè">
            <a:extLst>
              <a:ext uri="{FF2B5EF4-FFF2-40B4-BE49-F238E27FC236}">
                <a16:creationId xmlns="" xmlns:a14="http://schemas.microsoft.com/office/drawing/2010/main" xmlns:p14="http://schemas.microsoft.com/office/powerpoint/2010/main" xmlns:a16="http://schemas.microsoft.com/office/drawing/2014/main" id="{E0C4BB79-6897-4ED8-9D76-B20D22D6D741}"/>
              </a:ext>
            </a:extLst>
          </p:cNvPr>
          <p:cNvSpPr/>
          <p:nvPr/>
        </p:nvSpPr>
        <p:spPr bwMode="auto">
          <a:xfrm>
            <a:off x="7346967" y="2424861"/>
            <a:ext cx="356779" cy="311447"/>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rgbClr val="C7000B"/>
          </a:solidFill>
          <a:ln>
            <a:noFill/>
          </a:ln>
        </p:spPr>
        <p:txBody>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sp>
        <p:nvSpPr>
          <p:cNvPr id="17" name="ï$ḻiḑê">
            <a:extLst>
              <a:ext uri="{FF2B5EF4-FFF2-40B4-BE49-F238E27FC236}">
                <a16:creationId xmlns="" xmlns:a14="http://schemas.microsoft.com/office/drawing/2010/main" xmlns:p14="http://schemas.microsoft.com/office/powerpoint/2010/main" xmlns:a16="http://schemas.microsoft.com/office/drawing/2014/main" id="{F797BD8D-AC6C-47C1-A185-AA10341595E0}"/>
              </a:ext>
            </a:extLst>
          </p:cNvPr>
          <p:cNvSpPr/>
          <p:nvPr/>
        </p:nvSpPr>
        <p:spPr bwMode="auto">
          <a:xfrm>
            <a:off x="5381922" y="1313921"/>
            <a:ext cx="366633" cy="29675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7000B"/>
          </a:solidFill>
          <a:ln>
            <a:noFill/>
          </a:ln>
        </p:spPr>
        <p:txBody>
          <a:bodyPr vert="horz" wrap="square" lIns="91440" tIns="45720" rIns="91440" bIns="45720" numCol="1" anchor="t" anchorCtr="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1B1B18"/>
              </a:solidFill>
              <a:effectLst/>
              <a:uLnTx/>
              <a:uFillTx/>
              <a:latin typeface="Arial"/>
              <a:ea typeface="微软雅黑"/>
            </a:endParaRPr>
          </a:p>
        </p:txBody>
      </p:sp>
      <p:sp>
        <p:nvSpPr>
          <p:cNvPr id="18" name="íṡľiḑê">
            <a:extLst>
              <a:ext uri="{FF2B5EF4-FFF2-40B4-BE49-F238E27FC236}">
                <a16:creationId xmlns="" xmlns:a14="http://schemas.microsoft.com/office/drawing/2010/main" xmlns:p14="http://schemas.microsoft.com/office/powerpoint/2010/main" xmlns:a16="http://schemas.microsoft.com/office/drawing/2014/main" id="{E76DDCB0-1659-402B-9600-FA960C5429DF}"/>
              </a:ext>
            </a:extLst>
          </p:cNvPr>
          <p:cNvSpPr/>
          <p:nvPr/>
        </p:nvSpPr>
        <p:spPr bwMode="auto">
          <a:xfrm>
            <a:off x="3420665" y="2395062"/>
            <a:ext cx="368908" cy="368219"/>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C7000B"/>
          </a:solidFill>
          <a:ln>
            <a:noFill/>
          </a:ln>
        </p:spPr>
        <p:txBody>
          <a:bodyPr wrap="square" lIns="91440" tIns="45720" rIns="91440" bIns="45720">
            <a:normAutofit/>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grpSp>
        <p:nvGrpSpPr>
          <p:cNvPr id="19" name="íSľíďè">
            <a:extLst>
              <a:ext uri="{FF2B5EF4-FFF2-40B4-BE49-F238E27FC236}">
                <a16:creationId xmlns="" xmlns:a14="http://schemas.microsoft.com/office/drawing/2010/main" xmlns:p14="http://schemas.microsoft.com/office/powerpoint/2010/main" xmlns:a16="http://schemas.microsoft.com/office/drawing/2014/main" id="{C44E903C-1C14-471A-B9BB-592B883D0FB2}"/>
              </a:ext>
            </a:extLst>
          </p:cNvPr>
          <p:cNvGrpSpPr/>
          <p:nvPr/>
        </p:nvGrpSpPr>
        <p:grpSpPr>
          <a:xfrm>
            <a:off x="532210" y="2577047"/>
            <a:ext cx="1827794" cy="1475399"/>
            <a:chOff x="883924" y="3952876"/>
            <a:chExt cx="1827794" cy="1475399"/>
          </a:xfrm>
        </p:grpSpPr>
        <p:sp>
          <p:nvSpPr>
            <p:cNvPr id="20" name="iṧļíḓè">
              <a:extLst>
                <a:ext uri="{FF2B5EF4-FFF2-40B4-BE49-F238E27FC236}">
                  <a16:creationId xmlns="" xmlns:a14="http://schemas.microsoft.com/office/drawing/2010/main" xmlns:p14="http://schemas.microsoft.com/office/powerpoint/2010/main" xmlns:a16="http://schemas.microsoft.com/office/drawing/2014/main" id="{18E4E163-9F6E-4C50-AFDB-23774E037624}"/>
                </a:ext>
              </a:extLst>
            </p:cNvPr>
            <p:cNvSpPr/>
            <p:nvPr/>
          </p:nvSpPr>
          <p:spPr bwMode="auto">
            <a:xfrm>
              <a:off x="883924" y="4399186"/>
              <a:ext cx="1827794" cy="102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just">
                <a:lnSpc>
                  <a:spcPct val="150000"/>
                </a:lnSpc>
                <a:spcBef>
                  <a:spcPct val="0"/>
                </a:spcBef>
              </a:pPr>
              <a:r>
                <a:rPr lang="zh-CN" altLang="en-US" sz="1100" dirty="0" smtClean="0">
                  <a:solidFill>
                    <a:srgbClr val="1B1B18"/>
                  </a:solidFill>
                  <a:latin typeface="Arial"/>
                  <a:ea typeface="微软雅黑"/>
                </a:rPr>
                <a:t>在公有云或者私有云、混合云提供集中式、标准化、批量管理集群生命周期的能力。支持集群升级、扩缩容，提供差异化配置能力。</a:t>
              </a:r>
              <a:endParaRPr lang="en-US" altLang="zh-CN" sz="1100" dirty="0" smtClean="0">
                <a:solidFill>
                  <a:srgbClr val="1B1B18"/>
                </a:solidFill>
                <a:latin typeface="Arial"/>
                <a:ea typeface="微软雅黑"/>
              </a:endParaRPr>
            </a:p>
            <a:p>
              <a:pPr algn="ctr">
                <a:lnSpc>
                  <a:spcPct val="150000"/>
                </a:lnSpc>
                <a:spcBef>
                  <a:spcPct val="0"/>
                </a:spcBef>
              </a:pPr>
              <a:endParaRPr lang="en-US" altLang="zh-CN" sz="1100" dirty="0" smtClean="0">
                <a:solidFill>
                  <a:srgbClr val="1B1B18"/>
                </a:solidFill>
                <a:latin typeface="Arial"/>
                <a:ea typeface="微软雅黑"/>
              </a:endParaRPr>
            </a:p>
            <a:p>
              <a:pPr algn="ctr">
                <a:lnSpc>
                  <a:spcPct val="150000"/>
                </a:lnSpc>
                <a:spcBef>
                  <a:spcPct val="0"/>
                </a:spcBef>
              </a:pPr>
              <a:endParaRPr lang="en-US" altLang="zh-CN" sz="1100" dirty="0">
                <a:solidFill>
                  <a:srgbClr val="1B1B18"/>
                </a:solidFill>
                <a:latin typeface="Arial"/>
                <a:ea typeface="微软雅黑"/>
              </a:endParaRPr>
            </a:p>
          </p:txBody>
        </p:sp>
        <p:sp>
          <p:nvSpPr>
            <p:cNvPr id="21" name="îşḻide">
              <a:extLst>
                <a:ext uri="{FF2B5EF4-FFF2-40B4-BE49-F238E27FC236}">
                  <a16:creationId xmlns="" xmlns:a14="http://schemas.microsoft.com/office/drawing/2010/main" xmlns:p14="http://schemas.microsoft.com/office/powerpoint/2010/main" xmlns:a16="http://schemas.microsoft.com/office/drawing/2014/main" id="{1F027E2C-48EA-4F3A-A638-C6D959497C2E}"/>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统一基础设施管理</a:t>
              </a:r>
              <a:endParaRPr lang="en-US" altLang="zh-CN" b="1" dirty="0">
                <a:solidFill>
                  <a:srgbClr val="1B1B18"/>
                </a:solidFill>
                <a:latin typeface="Arial"/>
                <a:ea typeface="微软雅黑"/>
              </a:endParaRPr>
            </a:p>
          </p:txBody>
        </p:sp>
      </p:grpSp>
      <p:grpSp>
        <p:nvGrpSpPr>
          <p:cNvPr id="22" name="íŝļîḋe">
            <a:extLst>
              <a:ext uri="{FF2B5EF4-FFF2-40B4-BE49-F238E27FC236}">
                <a16:creationId xmlns="" xmlns:a14="http://schemas.microsoft.com/office/drawing/2010/main" xmlns:p14="http://schemas.microsoft.com/office/powerpoint/2010/main" xmlns:a16="http://schemas.microsoft.com/office/drawing/2014/main" id="{78845BFE-DE92-43B8-8F30-6DB18CE85572}"/>
              </a:ext>
            </a:extLst>
          </p:cNvPr>
          <p:cNvGrpSpPr/>
          <p:nvPr/>
        </p:nvGrpSpPr>
        <p:grpSpPr>
          <a:xfrm>
            <a:off x="2691222" y="3091700"/>
            <a:ext cx="1827794" cy="1216383"/>
            <a:chOff x="883924" y="3952876"/>
            <a:chExt cx="1827794" cy="1216383"/>
          </a:xfrm>
        </p:grpSpPr>
        <p:sp>
          <p:nvSpPr>
            <p:cNvPr id="23" name="íşľïḋè">
              <a:extLst>
                <a:ext uri="{FF2B5EF4-FFF2-40B4-BE49-F238E27FC236}">
                  <a16:creationId xmlns="" xmlns:a14="http://schemas.microsoft.com/office/drawing/2010/main" xmlns:p14="http://schemas.microsoft.com/office/powerpoint/2010/main" xmlns:a16="http://schemas.microsoft.com/office/drawing/2014/main" id="{0B5B529F-A97D-4E60-8CF6-DEDD20F267FC}"/>
                </a:ext>
              </a:extLst>
            </p:cNvPr>
            <p:cNvSpPr/>
            <p:nvPr/>
          </p:nvSpPr>
          <p:spPr bwMode="auto">
            <a:xfrm>
              <a:off x="883924" y="4399186"/>
              <a:ext cx="1827794" cy="7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a:solidFill>
                    <a:srgbClr val="1B1B18"/>
                  </a:solidFill>
                  <a:latin typeface="Arial"/>
                  <a:ea typeface="微软雅黑"/>
                </a:rPr>
                <a:t>使用</a:t>
              </a:r>
              <a:r>
                <a:rPr lang="zh-CN" altLang="en-US" sz="1100" dirty="0" smtClean="0">
                  <a:solidFill>
                    <a:srgbClr val="1B1B18"/>
                  </a:solidFill>
                  <a:latin typeface="Arial"/>
                  <a:ea typeface="微软雅黑"/>
                </a:rPr>
                <a:t>网关、隧道、</a:t>
              </a:r>
              <a:r>
                <a:rPr lang="en-US" altLang="zh-CN" sz="1100" dirty="0" smtClean="0">
                  <a:solidFill>
                    <a:srgbClr val="1B1B18"/>
                  </a:solidFill>
                  <a:latin typeface="Arial"/>
                  <a:ea typeface="微软雅黑"/>
                </a:rPr>
                <a:t>BGP</a:t>
              </a:r>
              <a:r>
                <a:rPr lang="zh-CN" altLang="en-US" sz="1100" dirty="0" smtClean="0">
                  <a:solidFill>
                    <a:srgbClr val="1B1B18"/>
                  </a:solidFill>
                  <a:latin typeface="Arial"/>
                  <a:ea typeface="微软雅黑"/>
                </a:rPr>
                <a:t>等技术打通多云、多集群网络</a:t>
              </a:r>
              <a:endParaRPr lang="en-US" altLang="zh-CN" sz="1100" dirty="0">
                <a:solidFill>
                  <a:srgbClr val="1B1B18"/>
                </a:solidFill>
                <a:latin typeface="Arial"/>
                <a:ea typeface="微软雅黑"/>
              </a:endParaRPr>
            </a:p>
          </p:txBody>
        </p:sp>
        <p:sp>
          <p:nvSpPr>
            <p:cNvPr id="24" name="îṧḷïḋé">
              <a:extLst>
                <a:ext uri="{FF2B5EF4-FFF2-40B4-BE49-F238E27FC236}">
                  <a16:creationId xmlns="" xmlns:a14="http://schemas.microsoft.com/office/drawing/2010/main" xmlns:p14="http://schemas.microsoft.com/office/powerpoint/2010/main" xmlns:a16="http://schemas.microsoft.com/office/drawing/2014/main" id="{6E03C719-BBDA-4AD0-A73B-C521E3C8CFEA}"/>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分布式云网络打通</a:t>
              </a:r>
              <a:endParaRPr lang="en-US" altLang="zh-CN" b="1" dirty="0">
                <a:solidFill>
                  <a:srgbClr val="1B1B18"/>
                </a:solidFill>
                <a:latin typeface="Arial"/>
                <a:ea typeface="微软雅黑"/>
              </a:endParaRPr>
            </a:p>
          </p:txBody>
        </p:sp>
      </p:grpSp>
      <p:grpSp>
        <p:nvGrpSpPr>
          <p:cNvPr id="25"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6611460" y="3091700"/>
            <a:ext cx="1827794" cy="1345566"/>
            <a:chOff x="883924" y="3952876"/>
            <a:chExt cx="1827794" cy="1345566"/>
          </a:xfrm>
        </p:grpSpPr>
        <p:sp>
          <p:nvSpPr>
            <p:cNvPr id="26"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8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实现多集群异构算力的管理。多地域、成本感知的全域调度。负载分布持续优化</a:t>
              </a:r>
              <a:endParaRPr lang="en-US" altLang="zh-CN" sz="1100" dirty="0">
                <a:solidFill>
                  <a:srgbClr val="1B1B18"/>
                </a:solidFill>
                <a:latin typeface="Arial"/>
                <a:ea typeface="微软雅黑"/>
              </a:endParaRPr>
            </a:p>
          </p:txBody>
        </p:sp>
        <p:sp>
          <p:nvSpPr>
            <p:cNvPr id="27"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统一算力调度</a:t>
              </a:r>
              <a:endParaRPr lang="en-US" altLang="zh-CN" b="1" dirty="0" smtClean="0">
                <a:solidFill>
                  <a:srgbClr val="1B1B18"/>
                </a:solidFill>
                <a:latin typeface="Arial"/>
                <a:ea typeface="微软雅黑"/>
              </a:endParaRPr>
            </a:p>
          </p:txBody>
        </p:sp>
      </p:grpSp>
      <p:grpSp>
        <p:nvGrpSpPr>
          <p:cNvPr id="28" name="îṩḻíḑé">
            <a:extLst>
              <a:ext uri="{FF2B5EF4-FFF2-40B4-BE49-F238E27FC236}">
                <a16:creationId xmlns="" xmlns:a14="http://schemas.microsoft.com/office/drawing/2010/main" xmlns:p14="http://schemas.microsoft.com/office/powerpoint/2010/main" xmlns:a16="http://schemas.microsoft.com/office/drawing/2014/main" id="{EA3B7CCB-896F-494B-8879-26C31C939FDB}"/>
              </a:ext>
            </a:extLst>
          </p:cNvPr>
          <p:cNvGrpSpPr/>
          <p:nvPr/>
        </p:nvGrpSpPr>
        <p:grpSpPr>
          <a:xfrm>
            <a:off x="8516868" y="320125"/>
            <a:ext cx="2335001" cy="1336982"/>
            <a:chOff x="883924" y="3952876"/>
            <a:chExt cx="1827794" cy="1336982"/>
          </a:xfrm>
        </p:grpSpPr>
        <p:sp>
          <p:nvSpPr>
            <p:cNvPr id="29" name="íṣḷiďê">
              <a:extLst>
                <a:ext uri="{FF2B5EF4-FFF2-40B4-BE49-F238E27FC236}">
                  <a16:creationId xmlns="" xmlns:a14="http://schemas.microsoft.com/office/drawing/2010/main" xmlns:p14="http://schemas.microsoft.com/office/powerpoint/2010/main" xmlns:a16="http://schemas.microsoft.com/office/drawing/2014/main" id="{D1C681B8-CCAB-488C-9C46-4260DDEE96EA}"/>
                </a:ext>
              </a:extLst>
            </p:cNvPr>
            <p:cNvSpPr/>
            <p:nvPr/>
          </p:nvSpPr>
          <p:spPr bwMode="auto">
            <a:xfrm>
              <a:off x="883924" y="4399186"/>
              <a:ext cx="1827794" cy="8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全局负载均衡：应用网关统一将流量就近转发到最近的后端服务实例。</a:t>
              </a:r>
              <a:endParaRPr lang="en-US" altLang="zh-CN" sz="1100" dirty="0" smtClean="0">
                <a:solidFill>
                  <a:srgbClr val="1B1B18"/>
                </a:solidFill>
                <a:latin typeface="Arial"/>
                <a:ea typeface="微软雅黑"/>
              </a:endParaRPr>
            </a:p>
            <a:p>
              <a:pPr algn="ctr">
                <a:lnSpc>
                  <a:spcPct val="150000"/>
                </a:lnSpc>
                <a:spcBef>
                  <a:spcPct val="0"/>
                </a:spcBef>
              </a:pPr>
              <a:r>
                <a:rPr lang="zh-CN" altLang="en-US" sz="1100" dirty="0" smtClean="0">
                  <a:solidFill>
                    <a:srgbClr val="1B1B18"/>
                  </a:solidFill>
                  <a:latin typeface="Arial"/>
                  <a:ea typeface="微软雅黑"/>
                </a:rPr>
                <a:t>使用</a:t>
              </a:r>
              <a:r>
                <a:rPr lang="en-US" altLang="zh-CN" sz="1100" dirty="0" err="1" smtClean="0">
                  <a:solidFill>
                    <a:srgbClr val="1B1B18"/>
                  </a:solidFill>
                  <a:latin typeface="Arial"/>
                  <a:ea typeface="微软雅黑"/>
                </a:rPr>
                <a:t>Istio</a:t>
              </a:r>
              <a:r>
                <a:rPr lang="zh-CN" altLang="en-US" sz="1100" dirty="0" smtClean="0">
                  <a:solidFill>
                    <a:srgbClr val="1B1B18"/>
                  </a:solidFill>
                  <a:latin typeface="Arial"/>
                  <a:ea typeface="微软雅黑"/>
                </a:rPr>
                <a:t>等服务网格技术，在分布式环境中统一管理、调度流量</a:t>
              </a:r>
              <a:endParaRPr lang="en-US" altLang="zh-CN" sz="1100" dirty="0">
                <a:solidFill>
                  <a:srgbClr val="1B1B18"/>
                </a:solidFill>
                <a:latin typeface="Arial"/>
                <a:ea typeface="微软雅黑"/>
              </a:endParaRPr>
            </a:p>
          </p:txBody>
        </p:sp>
        <p:sp>
          <p:nvSpPr>
            <p:cNvPr id="30" name="iSľîḑè">
              <a:extLst>
                <a:ext uri="{FF2B5EF4-FFF2-40B4-BE49-F238E27FC236}">
                  <a16:creationId xmlns="" xmlns:a14="http://schemas.microsoft.com/office/drawing/2010/main" xmlns:p14="http://schemas.microsoft.com/office/powerpoint/2010/main" xmlns:a16="http://schemas.microsoft.com/office/drawing/2014/main" id="{8E8EF683-F0BD-4E0C-93F5-0FD17B977957}"/>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统一服务治理</a:t>
              </a:r>
              <a:endParaRPr lang="en-US" altLang="zh-CN" b="1" dirty="0">
                <a:solidFill>
                  <a:srgbClr val="1B1B18"/>
                </a:solidFill>
                <a:latin typeface="Arial"/>
                <a:ea typeface="微软雅黑"/>
              </a:endParaRPr>
            </a:p>
          </p:txBody>
        </p:sp>
      </p:grpSp>
      <p:grpSp>
        <p:nvGrpSpPr>
          <p:cNvPr id="31" name="iṡḷíḓê">
            <a:extLst>
              <a:ext uri="{FF2B5EF4-FFF2-40B4-BE49-F238E27FC236}">
                <a16:creationId xmlns="" xmlns:a14="http://schemas.microsoft.com/office/drawing/2010/main" xmlns:p14="http://schemas.microsoft.com/office/powerpoint/2010/main" xmlns:a16="http://schemas.microsoft.com/office/drawing/2014/main" id="{7E60B713-280A-4F01-8C02-C47A433A4A5D}"/>
              </a:ext>
            </a:extLst>
          </p:cNvPr>
          <p:cNvGrpSpPr/>
          <p:nvPr/>
        </p:nvGrpSpPr>
        <p:grpSpPr>
          <a:xfrm>
            <a:off x="4337725" y="2043755"/>
            <a:ext cx="2364501" cy="1533314"/>
            <a:chOff x="615206" y="3936668"/>
            <a:chExt cx="2364501" cy="1533314"/>
          </a:xfrm>
        </p:grpSpPr>
        <p:sp>
          <p:nvSpPr>
            <p:cNvPr id="32" name="îŝļiḍè">
              <a:extLst>
                <a:ext uri="{FF2B5EF4-FFF2-40B4-BE49-F238E27FC236}">
                  <a16:creationId xmlns="" xmlns:a14="http://schemas.microsoft.com/office/drawing/2010/main" xmlns:p14="http://schemas.microsoft.com/office/powerpoint/2010/main" xmlns:a16="http://schemas.microsoft.com/office/drawing/2014/main" id="{3C8E506D-EC7B-4151-B47D-69282EA47786}"/>
                </a:ext>
              </a:extLst>
            </p:cNvPr>
            <p:cNvSpPr/>
            <p:nvPr/>
          </p:nvSpPr>
          <p:spPr bwMode="auto">
            <a:xfrm>
              <a:off x="615206" y="4411342"/>
              <a:ext cx="2364501" cy="105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可扩展性：支持水平扩展，添加存储节点增加存储容量和吞吐量。</a:t>
              </a:r>
              <a:endParaRPr lang="en-US" altLang="zh-CN" sz="1100" dirty="0" smtClean="0">
                <a:solidFill>
                  <a:srgbClr val="1B1B18"/>
                </a:solidFill>
                <a:latin typeface="Arial"/>
                <a:ea typeface="微软雅黑"/>
              </a:endParaRPr>
            </a:p>
            <a:p>
              <a:pPr algn="ctr">
                <a:lnSpc>
                  <a:spcPct val="150000"/>
                </a:lnSpc>
                <a:spcBef>
                  <a:spcPct val="0"/>
                </a:spcBef>
              </a:pPr>
              <a:r>
                <a:rPr lang="zh-CN" altLang="en-US" sz="1100" dirty="0" smtClean="0">
                  <a:solidFill>
                    <a:srgbClr val="1B1B18"/>
                  </a:solidFill>
                  <a:latin typeface="Arial"/>
                  <a:ea typeface="微软雅黑"/>
                </a:rPr>
                <a:t>数据一致性：数据的复制和同步机制。弹性和容错：自动备份和迁移</a:t>
              </a:r>
              <a:endParaRPr lang="en-US" altLang="zh-CN" sz="1100" dirty="0">
                <a:solidFill>
                  <a:srgbClr val="1B1B18"/>
                </a:solidFill>
                <a:latin typeface="Arial"/>
                <a:ea typeface="微软雅黑"/>
              </a:endParaRPr>
            </a:p>
          </p:txBody>
        </p:sp>
        <p:sp>
          <p:nvSpPr>
            <p:cNvPr id="33" name="išḷidé">
              <a:extLst>
                <a:ext uri="{FF2B5EF4-FFF2-40B4-BE49-F238E27FC236}">
                  <a16:creationId xmlns="" xmlns:a14="http://schemas.microsoft.com/office/drawing/2010/main" xmlns:p14="http://schemas.microsoft.com/office/powerpoint/2010/main" xmlns:a16="http://schemas.microsoft.com/office/drawing/2014/main" id="{EAF9D606-ACC1-4E7E-B7E6-837ADAC360A3}"/>
                </a:ext>
              </a:extLst>
            </p:cNvPr>
            <p:cNvSpPr txBox="1"/>
            <p:nvPr/>
          </p:nvSpPr>
          <p:spPr bwMode="auto">
            <a:xfrm>
              <a:off x="883559" y="3936668"/>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分布式存储</a:t>
              </a:r>
              <a:endParaRPr lang="en-US" altLang="zh-CN" b="1" dirty="0">
                <a:solidFill>
                  <a:srgbClr val="1B1B18"/>
                </a:solidFill>
                <a:latin typeface="Arial"/>
                <a:ea typeface="微软雅黑"/>
              </a:endParaRPr>
            </a:p>
          </p:txBody>
        </p:sp>
      </p:grpSp>
      <p:sp>
        <p:nvSpPr>
          <p:cNvPr id="34"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16694531" flipH="1" flipV="1">
            <a:off x="7995667" y="2693203"/>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grpSp>
        <p:nvGrpSpPr>
          <p:cNvPr id="35" name="组合 34"/>
          <p:cNvGrpSpPr/>
          <p:nvPr/>
        </p:nvGrpSpPr>
        <p:grpSpPr>
          <a:xfrm>
            <a:off x="9319451" y="1633218"/>
            <a:ext cx="729833" cy="729832"/>
            <a:chOff x="9319453" y="1638586"/>
            <a:chExt cx="729833" cy="729832"/>
          </a:xfrm>
        </p:grpSpPr>
        <p:sp>
          <p:nvSpPr>
            <p:cNvPr id="36"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9319453" y="1638586"/>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37" name="iṥlïdè">
              <a:extLst>
                <a:ext uri="{FF2B5EF4-FFF2-40B4-BE49-F238E27FC236}">
                  <a16:creationId xmlns="" xmlns:a14="http://schemas.microsoft.com/office/drawing/2010/main" xmlns:p14="http://schemas.microsoft.com/office/powerpoint/2010/main" xmlns:a16="http://schemas.microsoft.com/office/drawing/2014/main" id="{7A4470EB-3701-4A26-8751-E3039B06E041}"/>
                </a:ext>
              </a:extLst>
            </p:cNvPr>
            <p:cNvSpPr/>
            <p:nvPr/>
          </p:nvSpPr>
          <p:spPr bwMode="auto">
            <a:xfrm>
              <a:off x="9517209" y="1842741"/>
              <a:ext cx="334321" cy="321523"/>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C7000B"/>
            </a:solidFill>
            <a:ln>
              <a:noFill/>
            </a:ln>
          </p:spPr>
          <p:txBody>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B1B18"/>
                </a:solidFill>
                <a:effectLst/>
                <a:uLnTx/>
                <a:uFillTx/>
                <a:latin typeface="Arial"/>
                <a:ea typeface="微软雅黑"/>
              </a:endParaRPr>
            </a:p>
          </p:txBody>
        </p:sp>
      </p:grpSp>
      <p:sp>
        <p:nvSpPr>
          <p:cNvPr id="38"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20275928" flipH="1" flipV="1">
            <a:off x="6809756" y="4195915"/>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39"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631439" flipH="1" flipV="1">
            <a:off x="4622946" y="4415311"/>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0" name="íśḷîdé">
            <a:extLst>
              <a:ext uri="{FF2B5EF4-FFF2-40B4-BE49-F238E27FC236}">
                <a16:creationId xmlns="" xmlns:a14="http://schemas.microsoft.com/office/drawing/2010/main" xmlns:p14="http://schemas.microsoft.com/office/powerpoint/2010/main" xmlns:a16="http://schemas.microsoft.com/office/drawing/2014/main" id="{71149127-5A82-47A9-87EE-68DD9BE98BAC}"/>
              </a:ext>
            </a:extLst>
          </p:cNvPr>
          <p:cNvSpPr/>
          <p:nvPr/>
        </p:nvSpPr>
        <p:spPr bwMode="auto">
          <a:xfrm rot="21090250" flipH="1" flipV="1">
            <a:off x="2469695" y="4362449"/>
            <a:ext cx="3068814" cy="833884"/>
          </a:xfrm>
          <a:custGeom>
            <a:avLst/>
            <a:gdLst>
              <a:gd name="T0" fmla="*/ 765 w 886"/>
              <a:gd name="T1" fmla="*/ 0 h 241"/>
              <a:gd name="T2" fmla="*/ 699 w 886"/>
              <a:gd name="T3" fmla="*/ 19 h 241"/>
              <a:gd name="T4" fmla="*/ 697 w 886"/>
              <a:gd name="T5" fmla="*/ 21 h 241"/>
              <a:gd name="T6" fmla="*/ 443 w 886"/>
              <a:gd name="T7" fmla="*/ 94 h 241"/>
              <a:gd name="T8" fmla="*/ 189 w 886"/>
              <a:gd name="T9" fmla="*/ 21 h 241"/>
              <a:gd name="T10" fmla="*/ 187 w 886"/>
              <a:gd name="T11" fmla="*/ 20 h 241"/>
              <a:gd name="T12" fmla="*/ 121 w 886"/>
              <a:gd name="T13" fmla="*/ 0 h 241"/>
              <a:gd name="T14" fmla="*/ 0 w 886"/>
              <a:gd name="T15" fmla="*/ 120 h 241"/>
              <a:gd name="T16" fmla="*/ 0 w 886"/>
              <a:gd name="T17" fmla="*/ 120 h 241"/>
              <a:gd name="T18" fmla="*/ 121 w 886"/>
              <a:gd name="T19" fmla="*/ 241 h 241"/>
              <a:gd name="T20" fmla="*/ 187 w 886"/>
              <a:gd name="T21" fmla="*/ 221 h 241"/>
              <a:gd name="T22" fmla="*/ 189 w 886"/>
              <a:gd name="T23" fmla="*/ 220 h 241"/>
              <a:gd name="T24" fmla="*/ 443 w 886"/>
              <a:gd name="T25" fmla="*/ 146 h 241"/>
              <a:gd name="T26" fmla="*/ 697 w 886"/>
              <a:gd name="T27" fmla="*/ 220 h 241"/>
              <a:gd name="T28" fmla="*/ 699 w 886"/>
              <a:gd name="T29" fmla="*/ 221 h 241"/>
              <a:gd name="T30" fmla="*/ 765 w 886"/>
              <a:gd name="T31" fmla="*/ 241 h 241"/>
              <a:gd name="T32" fmla="*/ 886 w 886"/>
              <a:gd name="T33" fmla="*/ 120 h 241"/>
              <a:gd name="T34" fmla="*/ 765 w 886"/>
              <a:gd name="T3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6" h="241">
                <a:moveTo>
                  <a:pt x="765" y="0"/>
                </a:moveTo>
                <a:cubicBezTo>
                  <a:pt x="741" y="0"/>
                  <a:pt x="718" y="7"/>
                  <a:pt x="699" y="19"/>
                </a:cubicBezTo>
                <a:cubicBezTo>
                  <a:pt x="699" y="20"/>
                  <a:pt x="698" y="20"/>
                  <a:pt x="697" y="21"/>
                </a:cubicBezTo>
                <a:cubicBezTo>
                  <a:pt x="624" y="67"/>
                  <a:pt x="537" y="94"/>
                  <a:pt x="443" y="94"/>
                </a:cubicBezTo>
                <a:cubicBezTo>
                  <a:pt x="349" y="94"/>
                  <a:pt x="262" y="67"/>
                  <a:pt x="189" y="21"/>
                </a:cubicBezTo>
                <a:cubicBezTo>
                  <a:pt x="188" y="20"/>
                  <a:pt x="188" y="20"/>
                  <a:pt x="187" y="20"/>
                </a:cubicBezTo>
                <a:cubicBezTo>
                  <a:pt x="168" y="7"/>
                  <a:pt x="145" y="0"/>
                  <a:pt x="121" y="0"/>
                </a:cubicBezTo>
                <a:cubicBezTo>
                  <a:pt x="54" y="0"/>
                  <a:pt x="0" y="54"/>
                  <a:pt x="0" y="120"/>
                </a:cubicBezTo>
                <a:cubicBezTo>
                  <a:pt x="0" y="120"/>
                  <a:pt x="0" y="120"/>
                  <a:pt x="0" y="120"/>
                </a:cubicBezTo>
                <a:cubicBezTo>
                  <a:pt x="0" y="187"/>
                  <a:pt x="54" y="241"/>
                  <a:pt x="121" y="241"/>
                </a:cubicBezTo>
                <a:cubicBezTo>
                  <a:pt x="145" y="241"/>
                  <a:pt x="168" y="233"/>
                  <a:pt x="187" y="221"/>
                </a:cubicBezTo>
                <a:cubicBezTo>
                  <a:pt x="187" y="220"/>
                  <a:pt x="188" y="220"/>
                  <a:pt x="189" y="220"/>
                </a:cubicBezTo>
                <a:cubicBezTo>
                  <a:pt x="262" y="173"/>
                  <a:pt x="349" y="146"/>
                  <a:pt x="443" y="146"/>
                </a:cubicBezTo>
                <a:cubicBezTo>
                  <a:pt x="537" y="146"/>
                  <a:pt x="624" y="173"/>
                  <a:pt x="697" y="220"/>
                </a:cubicBezTo>
                <a:cubicBezTo>
                  <a:pt x="698" y="220"/>
                  <a:pt x="698" y="220"/>
                  <a:pt x="699" y="221"/>
                </a:cubicBezTo>
                <a:cubicBezTo>
                  <a:pt x="718" y="233"/>
                  <a:pt x="741" y="241"/>
                  <a:pt x="765" y="241"/>
                </a:cubicBezTo>
                <a:cubicBezTo>
                  <a:pt x="832" y="241"/>
                  <a:pt x="886" y="187"/>
                  <a:pt x="886" y="120"/>
                </a:cubicBezTo>
                <a:cubicBezTo>
                  <a:pt x="886" y="54"/>
                  <a:pt x="832" y="0"/>
                  <a:pt x="765" y="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1"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8993895" y="3805273"/>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grpSp>
        <p:nvGrpSpPr>
          <p:cNvPr id="42"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8636766" y="4638560"/>
            <a:ext cx="1827794" cy="2106611"/>
            <a:chOff x="883924" y="3952876"/>
            <a:chExt cx="1827794" cy="1212706"/>
          </a:xfrm>
        </p:grpSpPr>
        <p:sp>
          <p:nvSpPr>
            <p:cNvPr id="43"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766396"/>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just">
                <a:lnSpc>
                  <a:spcPct val="150000"/>
                </a:lnSpc>
                <a:spcBef>
                  <a:spcPct val="0"/>
                </a:spcBef>
              </a:pPr>
              <a:r>
                <a:rPr lang="zh-CN" altLang="en-US" sz="1100" dirty="0" smtClean="0">
                  <a:solidFill>
                    <a:srgbClr val="1B1B18"/>
                  </a:solidFill>
                  <a:latin typeface="Arial"/>
                  <a:ea typeface="微软雅黑"/>
                </a:rPr>
                <a:t>统一数据采集：使用业界标准的</a:t>
              </a:r>
              <a:r>
                <a:rPr lang="en-US" altLang="zh-CN" sz="1100" dirty="0" smtClean="0">
                  <a:solidFill>
                    <a:srgbClr val="1B1B18"/>
                  </a:solidFill>
                  <a:latin typeface="Arial"/>
                  <a:ea typeface="微软雅黑"/>
                </a:rPr>
                <a:t>Prometheus</a:t>
              </a:r>
              <a:r>
                <a:rPr lang="en-US" altLang="zh-CN" sz="1100" dirty="0">
                  <a:solidFill>
                    <a:srgbClr val="1B1B18"/>
                  </a:solidFill>
                  <a:latin typeface="Arial"/>
                  <a:ea typeface="微软雅黑"/>
                </a:rPr>
                <a:t>/</a:t>
              </a:r>
              <a:r>
                <a:rPr lang="en-US" altLang="zh-CN" sz="1100" dirty="0" err="1" smtClean="0">
                  <a:solidFill>
                    <a:srgbClr val="1B1B18"/>
                  </a:solidFill>
                  <a:latin typeface="Arial"/>
                  <a:ea typeface="微软雅黑"/>
                </a:rPr>
                <a:t>OpenTelemetry</a:t>
              </a:r>
              <a:r>
                <a:rPr lang="en-US" altLang="zh-CN" sz="1100" dirty="0" smtClean="0">
                  <a:solidFill>
                    <a:srgbClr val="1B1B18"/>
                  </a:solidFill>
                  <a:latin typeface="Arial"/>
                  <a:ea typeface="微软雅黑"/>
                </a:rPr>
                <a:t> </a:t>
              </a:r>
              <a:r>
                <a:rPr lang="zh-CN" altLang="en-US" sz="1100" dirty="0" smtClean="0">
                  <a:solidFill>
                    <a:srgbClr val="1B1B18"/>
                  </a:solidFill>
                  <a:latin typeface="Arial"/>
                  <a:ea typeface="微软雅黑"/>
                </a:rPr>
                <a:t>协议构建数据采集规范和模型。</a:t>
              </a:r>
              <a:endParaRPr lang="en-US" altLang="zh-CN" sz="1100" dirty="0" smtClean="0">
                <a:solidFill>
                  <a:srgbClr val="1B1B18"/>
                </a:solidFill>
                <a:latin typeface="Arial"/>
                <a:ea typeface="微软雅黑"/>
              </a:endParaRPr>
            </a:p>
            <a:p>
              <a:pPr algn="just">
                <a:lnSpc>
                  <a:spcPct val="150000"/>
                </a:lnSpc>
                <a:spcBef>
                  <a:spcPct val="0"/>
                </a:spcBef>
              </a:pPr>
              <a:r>
                <a:rPr lang="zh-CN" altLang="en-US" sz="1100" dirty="0" smtClean="0">
                  <a:solidFill>
                    <a:srgbClr val="1B1B18"/>
                  </a:solidFill>
                  <a:latin typeface="Arial"/>
                  <a:ea typeface="微软雅黑"/>
                </a:rPr>
                <a:t>全局聚合和查询</a:t>
              </a:r>
              <a:r>
                <a:rPr lang="en-US" altLang="zh-CN" sz="1100" dirty="0" smtClean="0">
                  <a:solidFill>
                    <a:srgbClr val="1B1B18"/>
                  </a:solidFill>
                  <a:latin typeface="Arial"/>
                  <a:ea typeface="微软雅黑"/>
                </a:rPr>
                <a:t>,</a:t>
              </a:r>
              <a:r>
                <a:rPr lang="zh-CN" altLang="en-US" sz="1100" dirty="0" smtClean="0">
                  <a:solidFill>
                    <a:srgbClr val="1B1B18"/>
                  </a:solidFill>
                  <a:latin typeface="Arial"/>
                  <a:ea typeface="微软雅黑"/>
                </a:rPr>
                <a:t>集群巡检，故障智能诊断</a:t>
              </a:r>
              <a:endParaRPr lang="en-US" altLang="zh-CN" sz="1100" dirty="0">
                <a:solidFill>
                  <a:srgbClr val="1B1B18"/>
                </a:solidFill>
                <a:latin typeface="Arial"/>
                <a:ea typeface="微软雅黑"/>
              </a:endParaRPr>
            </a:p>
          </p:txBody>
        </p:sp>
        <p:sp>
          <p:nvSpPr>
            <p:cNvPr id="44"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统一智能运维</a:t>
              </a:r>
              <a:endParaRPr lang="en-US" altLang="zh-CN" b="1" dirty="0" smtClean="0">
                <a:solidFill>
                  <a:srgbClr val="1B1B18"/>
                </a:solidFill>
                <a:latin typeface="Arial"/>
                <a:ea typeface="微软雅黑"/>
              </a:endParaRPr>
            </a:p>
          </p:txBody>
        </p:sp>
      </p:grpSp>
      <p:sp>
        <p:nvSpPr>
          <p:cNvPr id="45"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6919557" y="4687505"/>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6" name="íSļïďé">
            <a:extLst>
              <a:ext uri="{FF2B5EF4-FFF2-40B4-BE49-F238E27FC236}">
                <a16:creationId xmlns="" xmlns:a14="http://schemas.microsoft.com/office/drawing/2010/main" xmlns:p14="http://schemas.microsoft.com/office/powerpoint/2010/main" xmlns:a16="http://schemas.microsoft.com/office/drawing/2014/main" id="{E94D2D48-849F-405A-84B2-75B6AF185143}"/>
              </a:ext>
            </a:extLst>
          </p:cNvPr>
          <p:cNvSpPr/>
          <p:nvPr/>
        </p:nvSpPr>
        <p:spPr>
          <a:xfrm>
            <a:off x="9227486" y="4052446"/>
            <a:ext cx="323177" cy="270780"/>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rgbClr val="C7000B">
              <a:alpha val="90000"/>
            </a:srgbClr>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7" name="î$ḻîḋé">
            <a:extLst>
              <a:ext uri="{FF2B5EF4-FFF2-40B4-BE49-F238E27FC236}">
                <a16:creationId xmlns="" xmlns:p14="http://schemas.microsoft.com/office/powerpoint/2010/main" xmlns:a16="http://schemas.microsoft.com/office/drawing/2014/main" id="{F6E0710E-7320-43A6-812E-A29B86F15A70}"/>
              </a:ext>
            </a:extLst>
          </p:cNvPr>
          <p:cNvSpPr/>
          <p:nvPr/>
        </p:nvSpPr>
        <p:spPr>
          <a:xfrm>
            <a:off x="7140535" y="4890162"/>
            <a:ext cx="351788" cy="324518"/>
          </a:xfrm>
          <a:custGeom>
            <a:avLst/>
            <a:gdLst>
              <a:gd name="connsiteX0" fmla="*/ 381018 w 608549"/>
              <a:gd name="connsiteY0" fmla="*/ 473169 h 561377"/>
              <a:gd name="connsiteX1" fmla="*/ 425157 w 608549"/>
              <a:gd name="connsiteY1" fmla="*/ 517273 h 561377"/>
              <a:gd name="connsiteX2" fmla="*/ 381018 w 608549"/>
              <a:gd name="connsiteY2" fmla="*/ 561377 h 561377"/>
              <a:gd name="connsiteX3" fmla="*/ 336879 w 608549"/>
              <a:gd name="connsiteY3" fmla="*/ 517273 h 561377"/>
              <a:gd name="connsiteX4" fmla="*/ 381018 w 608549"/>
              <a:gd name="connsiteY4" fmla="*/ 473169 h 561377"/>
              <a:gd name="connsiteX5" fmla="*/ 146741 w 608549"/>
              <a:gd name="connsiteY5" fmla="*/ 473169 h 561377"/>
              <a:gd name="connsiteX6" fmla="*/ 190880 w 608549"/>
              <a:gd name="connsiteY6" fmla="*/ 517273 h 561377"/>
              <a:gd name="connsiteX7" fmla="*/ 146741 w 608549"/>
              <a:gd name="connsiteY7" fmla="*/ 561377 h 561377"/>
              <a:gd name="connsiteX8" fmla="*/ 102602 w 608549"/>
              <a:gd name="connsiteY8" fmla="*/ 517273 h 561377"/>
              <a:gd name="connsiteX9" fmla="*/ 146741 w 608549"/>
              <a:gd name="connsiteY9" fmla="*/ 473169 h 561377"/>
              <a:gd name="connsiteX10" fmla="*/ 340091 w 608549"/>
              <a:gd name="connsiteY10" fmla="*/ 405920 h 561377"/>
              <a:gd name="connsiteX11" fmla="*/ 445268 w 608549"/>
              <a:gd name="connsiteY11" fmla="*/ 405920 h 561377"/>
              <a:gd name="connsiteX12" fmla="*/ 431622 w 608549"/>
              <a:gd name="connsiteY12" fmla="*/ 458350 h 561377"/>
              <a:gd name="connsiteX13" fmla="*/ 335821 w 608549"/>
              <a:gd name="connsiteY13" fmla="*/ 458350 h 561377"/>
              <a:gd name="connsiteX14" fmla="*/ 204428 w 608549"/>
              <a:gd name="connsiteY14" fmla="*/ 405920 h 561377"/>
              <a:gd name="connsiteX15" fmla="*/ 323260 w 608549"/>
              <a:gd name="connsiteY15" fmla="*/ 405920 h 561377"/>
              <a:gd name="connsiteX16" fmla="*/ 318989 w 608549"/>
              <a:gd name="connsiteY16" fmla="*/ 458350 h 561377"/>
              <a:gd name="connsiteX17" fmla="*/ 208699 w 608549"/>
              <a:gd name="connsiteY17" fmla="*/ 458350 h 561377"/>
              <a:gd name="connsiteX18" fmla="*/ 82420 w 608549"/>
              <a:gd name="connsiteY18" fmla="*/ 405920 h 561377"/>
              <a:gd name="connsiteX19" fmla="*/ 187643 w 608549"/>
              <a:gd name="connsiteY19" fmla="*/ 405920 h 561377"/>
              <a:gd name="connsiteX20" fmla="*/ 192008 w 608549"/>
              <a:gd name="connsiteY20" fmla="*/ 458350 h 561377"/>
              <a:gd name="connsiteX21" fmla="*/ 96072 w 608549"/>
              <a:gd name="connsiteY21" fmla="*/ 458350 h 561377"/>
              <a:gd name="connsiteX22" fmla="*/ 348616 w 608549"/>
              <a:gd name="connsiteY22" fmla="*/ 301060 h 561377"/>
              <a:gd name="connsiteX23" fmla="*/ 472294 w 608549"/>
              <a:gd name="connsiteY23" fmla="*/ 301060 h 561377"/>
              <a:gd name="connsiteX24" fmla="*/ 449638 w 608549"/>
              <a:gd name="connsiteY24" fmla="*/ 389549 h 561377"/>
              <a:gd name="connsiteX25" fmla="*/ 341466 w 608549"/>
              <a:gd name="connsiteY25" fmla="*/ 389549 h 561377"/>
              <a:gd name="connsiteX26" fmla="*/ 195890 w 608549"/>
              <a:gd name="connsiteY26" fmla="*/ 301060 h 561377"/>
              <a:gd name="connsiteX27" fmla="*/ 331799 w 608549"/>
              <a:gd name="connsiteY27" fmla="*/ 301060 h 561377"/>
              <a:gd name="connsiteX28" fmla="*/ 324651 w 608549"/>
              <a:gd name="connsiteY28" fmla="*/ 389549 h 561377"/>
              <a:gd name="connsiteX29" fmla="*/ 203038 w 608549"/>
              <a:gd name="connsiteY29" fmla="*/ 389549 h 561377"/>
              <a:gd name="connsiteX30" fmla="*/ 55394 w 608549"/>
              <a:gd name="connsiteY30" fmla="*/ 301060 h 561377"/>
              <a:gd name="connsiteX31" fmla="*/ 179165 w 608549"/>
              <a:gd name="connsiteY31" fmla="*/ 301060 h 561377"/>
              <a:gd name="connsiteX32" fmla="*/ 186222 w 608549"/>
              <a:gd name="connsiteY32" fmla="*/ 389549 h 561377"/>
              <a:gd name="connsiteX33" fmla="*/ 78050 w 608549"/>
              <a:gd name="connsiteY33" fmla="*/ 389549 h 561377"/>
              <a:gd name="connsiteX34" fmla="*/ 189892 w 608549"/>
              <a:gd name="connsiteY34" fmla="*/ 229013 h 561377"/>
              <a:gd name="connsiteX35" fmla="*/ 337868 w 608549"/>
              <a:gd name="connsiteY35" fmla="*/ 229013 h 561377"/>
              <a:gd name="connsiteX36" fmla="*/ 333226 w 608549"/>
              <a:gd name="connsiteY36" fmla="*/ 284619 h 561377"/>
              <a:gd name="connsiteX37" fmla="*/ 194534 w 608549"/>
              <a:gd name="connsiteY37" fmla="*/ 284619 h 561377"/>
              <a:gd name="connsiteX38" fmla="*/ 36200 w 608549"/>
              <a:gd name="connsiteY38" fmla="*/ 229013 h 561377"/>
              <a:gd name="connsiteX39" fmla="*/ 173089 w 608549"/>
              <a:gd name="connsiteY39" fmla="*/ 229013 h 561377"/>
              <a:gd name="connsiteX40" fmla="*/ 177825 w 608549"/>
              <a:gd name="connsiteY40" fmla="*/ 284619 h 561377"/>
              <a:gd name="connsiteX41" fmla="*/ 51059 w 608549"/>
              <a:gd name="connsiteY41" fmla="*/ 284619 h 561377"/>
              <a:gd name="connsiteX42" fmla="*/ 531055 w 608549"/>
              <a:gd name="connsiteY42" fmla="*/ 143841 h 561377"/>
              <a:gd name="connsiteX43" fmla="*/ 583971 w 608549"/>
              <a:gd name="connsiteY43" fmla="*/ 143841 h 561377"/>
              <a:gd name="connsiteX44" fmla="*/ 583971 w 608549"/>
              <a:gd name="connsiteY44" fmla="*/ 196204 h 561377"/>
              <a:gd name="connsiteX45" fmla="*/ 540432 w 608549"/>
              <a:gd name="connsiteY45" fmla="*/ 196204 h 561377"/>
              <a:gd name="connsiteX46" fmla="*/ 486309 w 608549"/>
              <a:gd name="connsiteY46" fmla="*/ 249309 h 561377"/>
              <a:gd name="connsiteX47" fmla="*/ 476654 w 608549"/>
              <a:gd name="connsiteY47" fmla="*/ 284619 h 561377"/>
              <a:gd name="connsiteX48" fmla="*/ 349934 w 608549"/>
              <a:gd name="connsiteY48" fmla="*/ 284619 h 561377"/>
              <a:gd name="connsiteX49" fmla="*/ 354669 w 608549"/>
              <a:gd name="connsiteY49" fmla="*/ 229012 h 561377"/>
              <a:gd name="connsiteX50" fmla="*/ 437849 w 608549"/>
              <a:gd name="connsiteY50" fmla="*/ 229012 h 561377"/>
              <a:gd name="connsiteX51" fmla="*/ 443233 w 608549"/>
              <a:gd name="connsiteY51" fmla="*/ 221042 h 561377"/>
              <a:gd name="connsiteX52" fmla="*/ 511189 w 608549"/>
              <a:gd name="connsiteY52" fmla="*/ 153016 h 561377"/>
              <a:gd name="connsiteX53" fmla="*/ 517316 w 608549"/>
              <a:gd name="connsiteY53" fmla="*/ 148104 h 561377"/>
              <a:gd name="connsiteX54" fmla="*/ 531055 w 608549"/>
              <a:gd name="connsiteY54" fmla="*/ 143841 h 561377"/>
              <a:gd name="connsiteX55" fmla="*/ 113649 w 608549"/>
              <a:gd name="connsiteY55" fmla="*/ 3 h 561377"/>
              <a:gd name="connsiteX56" fmla="*/ 238362 w 608549"/>
              <a:gd name="connsiteY56" fmla="*/ 56970 h 561377"/>
              <a:gd name="connsiteX57" fmla="*/ 261391 w 608549"/>
              <a:gd name="connsiteY57" fmla="*/ 34726 h 561377"/>
              <a:gd name="connsiteX58" fmla="*/ 292776 w 608549"/>
              <a:gd name="connsiteY58" fmla="*/ 199234 h 561377"/>
              <a:gd name="connsiteX59" fmla="*/ 128792 w 608549"/>
              <a:gd name="connsiteY59" fmla="*/ 163460 h 561377"/>
              <a:gd name="connsiteX60" fmla="*/ 151820 w 608549"/>
              <a:gd name="connsiteY60" fmla="*/ 141124 h 561377"/>
              <a:gd name="connsiteX61" fmla="*/ 0 w 608549"/>
              <a:gd name="connsiteY61" fmla="*/ 36673 h 561377"/>
              <a:gd name="connsiteX62" fmla="*/ 113649 w 608549"/>
              <a:gd name="connsiteY62" fmla="*/ 3 h 56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8549" h="561377">
                <a:moveTo>
                  <a:pt x="381018" y="473169"/>
                </a:moveTo>
                <a:cubicBezTo>
                  <a:pt x="405395" y="473169"/>
                  <a:pt x="425157" y="492915"/>
                  <a:pt x="425157" y="517273"/>
                </a:cubicBezTo>
                <a:cubicBezTo>
                  <a:pt x="425157" y="541631"/>
                  <a:pt x="405395" y="561377"/>
                  <a:pt x="381018" y="561377"/>
                </a:cubicBezTo>
                <a:cubicBezTo>
                  <a:pt x="356641" y="561377"/>
                  <a:pt x="336879" y="541631"/>
                  <a:pt x="336879" y="517273"/>
                </a:cubicBezTo>
                <a:cubicBezTo>
                  <a:pt x="336879" y="492915"/>
                  <a:pt x="356641" y="473169"/>
                  <a:pt x="381018" y="473169"/>
                </a:cubicBezTo>
                <a:close/>
                <a:moveTo>
                  <a:pt x="146741" y="473169"/>
                </a:moveTo>
                <a:cubicBezTo>
                  <a:pt x="171118" y="473169"/>
                  <a:pt x="190880" y="492915"/>
                  <a:pt x="190880" y="517273"/>
                </a:cubicBezTo>
                <a:cubicBezTo>
                  <a:pt x="190880" y="541631"/>
                  <a:pt x="171118" y="561377"/>
                  <a:pt x="146741" y="561377"/>
                </a:cubicBezTo>
                <a:cubicBezTo>
                  <a:pt x="122364" y="561377"/>
                  <a:pt x="102602" y="541631"/>
                  <a:pt x="102602" y="517273"/>
                </a:cubicBezTo>
                <a:cubicBezTo>
                  <a:pt x="102602" y="492915"/>
                  <a:pt x="122364" y="473169"/>
                  <a:pt x="146741" y="473169"/>
                </a:cubicBezTo>
                <a:close/>
                <a:moveTo>
                  <a:pt x="340091" y="405920"/>
                </a:moveTo>
                <a:lnTo>
                  <a:pt x="445268" y="405920"/>
                </a:lnTo>
                <a:lnTo>
                  <a:pt x="431622" y="458350"/>
                </a:lnTo>
                <a:lnTo>
                  <a:pt x="335821" y="458350"/>
                </a:lnTo>
                <a:close/>
                <a:moveTo>
                  <a:pt x="204428" y="405920"/>
                </a:moveTo>
                <a:lnTo>
                  <a:pt x="323260" y="405920"/>
                </a:lnTo>
                <a:lnTo>
                  <a:pt x="318989" y="458350"/>
                </a:lnTo>
                <a:lnTo>
                  <a:pt x="208699" y="458350"/>
                </a:lnTo>
                <a:close/>
                <a:moveTo>
                  <a:pt x="82420" y="405920"/>
                </a:moveTo>
                <a:lnTo>
                  <a:pt x="187643" y="405920"/>
                </a:lnTo>
                <a:lnTo>
                  <a:pt x="192008" y="458350"/>
                </a:lnTo>
                <a:lnTo>
                  <a:pt x="96072" y="458350"/>
                </a:lnTo>
                <a:close/>
                <a:moveTo>
                  <a:pt x="348616" y="301060"/>
                </a:moveTo>
                <a:lnTo>
                  <a:pt x="472294" y="301060"/>
                </a:lnTo>
                <a:lnTo>
                  <a:pt x="449638" y="389549"/>
                </a:lnTo>
                <a:lnTo>
                  <a:pt x="341466" y="389549"/>
                </a:lnTo>
                <a:close/>
                <a:moveTo>
                  <a:pt x="195890" y="301060"/>
                </a:moveTo>
                <a:lnTo>
                  <a:pt x="331799" y="301060"/>
                </a:lnTo>
                <a:lnTo>
                  <a:pt x="324651" y="389549"/>
                </a:lnTo>
                <a:lnTo>
                  <a:pt x="203038" y="389549"/>
                </a:lnTo>
                <a:close/>
                <a:moveTo>
                  <a:pt x="55394" y="301060"/>
                </a:moveTo>
                <a:lnTo>
                  <a:pt x="179165" y="301060"/>
                </a:lnTo>
                <a:lnTo>
                  <a:pt x="186222" y="389549"/>
                </a:lnTo>
                <a:lnTo>
                  <a:pt x="78050" y="389549"/>
                </a:lnTo>
                <a:close/>
                <a:moveTo>
                  <a:pt x="189892" y="229013"/>
                </a:moveTo>
                <a:lnTo>
                  <a:pt x="337868" y="229013"/>
                </a:lnTo>
                <a:lnTo>
                  <a:pt x="333226" y="284619"/>
                </a:lnTo>
                <a:lnTo>
                  <a:pt x="194534" y="284619"/>
                </a:lnTo>
                <a:close/>
                <a:moveTo>
                  <a:pt x="36200" y="229013"/>
                </a:moveTo>
                <a:lnTo>
                  <a:pt x="173089" y="229013"/>
                </a:lnTo>
                <a:lnTo>
                  <a:pt x="177825" y="284619"/>
                </a:lnTo>
                <a:lnTo>
                  <a:pt x="51059" y="284619"/>
                </a:lnTo>
                <a:close/>
                <a:moveTo>
                  <a:pt x="531055" y="143841"/>
                </a:moveTo>
                <a:lnTo>
                  <a:pt x="583971" y="143841"/>
                </a:lnTo>
                <a:cubicBezTo>
                  <a:pt x="616742" y="143841"/>
                  <a:pt x="616742" y="196204"/>
                  <a:pt x="583971" y="196204"/>
                </a:cubicBezTo>
                <a:lnTo>
                  <a:pt x="540432" y="196204"/>
                </a:lnTo>
                <a:cubicBezTo>
                  <a:pt x="522422" y="212608"/>
                  <a:pt x="504319" y="231237"/>
                  <a:pt x="486309" y="249309"/>
                </a:cubicBezTo>
                <a:lnTo>
                  <a:pt x="476654" y="284619"/>
                </a:lnTo>
                <a:lnTo>
                  <a:pt x="349934" y="284619"/>
                </a:lnTo>
                <a:lnTo>
                  <a:pt x="354669" y="229012"/>
                </a:lnTo>
                <a:lnTo>
                  <a:pt x="437849" y="229012"/>
                </a:lnTo>
                <a:cubicBezTo>
                  <a:pt x="439056" y="225676"/>
                  <a:pt x="440727" y="223544"/>
                  <a:pt x="443233" y="221042"/>
                </a:cubicBezTo>
                <a:cubicBezTo>
                  <a:pt x="465885" y="198429"/>
                  <a:pt x="488537" y="175630"/>
                  <a:pt x="511189" y="153016"/>
                </a:cubicBezTo>
                <a:cubicBezTo>
                  <a:pt x="513138" y="151070"/>
                  <a:pt x="515180" y="149309"/>
                  <a:pt x="517316" y="148104"/>
                </a:cubicBezTo>
                <a:cubicBezTo>
                  <a:pt x="520936" y="145695"/>
                  <a:pt x="525485" y="143841"/>
                  <a:pt x="531055" y="143841"/>
                </a:cubicBezTo>
                <a:close/>
                <a:moveTo>
                  <a:pt x="113649" y="3"/>
                </a:moveTo>
                <a:cubicBezTo>
                  <a:pt x="152263" y="202"/>
                  <a:pt x="196298" y="13839"/>
                  <a:pt x="238362" y="56970"/>
                </a:cubicBezTo>
                <a:lnTo>
                  <a:pt x="261391" y="34726"/>
                </a:lnTo>
                <a:lnTo>
                  <a:pt x="292776" y="199234"/>
                </a:lnTo>
                <a:lnTo>
                  <a:pt x="128792" y="163460"/>
                </a:lnTo>
                <a:lnTo>
                  <a:pt x="151820" y="141124"/>
                </a:lnTo>
                <a:cubicBezTo>
                  <a:pt x="60635" y="47702"/>
                  <a:pt x="0" y="36673"/>
                  <a:pt x="0" y="36673"/>
                </a:cubicBezTo>
                <a:cubicBezTo>
                  <a:pt x="0" y="36673"/>
                  <a:pt x="49294" y="-327"/>
                  <a:pt x="113649" y="3"/>
                </a:cubicBezTo>
                <a:close/>
              </a:path>
            </a:pathLst>
          </a:custGeom>
          <a:solidFill>
            <a:srgbClr val="C7000B"/>
          </a:solidFill>
          <a:ln>
            <a:noFill/>
          </a:ln>
        </p:spPr>
        <p:txBody>
          <a:bodyPr wrap="square" lIns="91440" tIns="45720" rIns="91440" bIns="45720" anchor="ctr"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1B1B18"/>
              </a:solidFill>
              <a:latin typeface="Arial"/>
              <a:ea typeface="微软雅黑"/>
            </a:endParaRPr>
          </a:p>
        </p:txBody>
      </p:sp>
      <p:sp>
        <p:nvSpPr>
          <p:cNvPr id="48"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4707831" y="4247941"/>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49" name="íṥḻïďe">
            <a:extLst>
              <a:ext uri="{FF2B5EF4-FFF2-40B4-BE49-F238E27FC236}">
                <a16:creationId xmlns="" xmlns:a14="http://schemas.microsoft.com/office/drawing/2010/main" xmlns:p14="http://schemas.microsoft.com/office/powerpoint/2010/main" xmlns:a16="http://schemas.microsoft.com/office/drawing/2014/main" id="{21C1D67B-230C-4701-B5E5-B8709CD2B64B}"/>
              </a:ext>
            </a:extLst>
          </p:cNvPr>
          <p:cNvSpPr/>
          <p:nvPr/>
        </p:nvSpPr>
        <p:spPr bwMode="auto">
          <a:xfrm flipH="1" flipV="1">
            <a:off x="2521827" y="4576241"/>
            <a:ext cx="729833" cy="729832"/>
          </a:xfrm>
          <a:prstGeom prst="ellipse">
            <a:avLst/>
          </a:prstGeom>
          <a:solidFill>
            <a:srgbClr val="FFFFFF"/>
          </a:solidFill>
          <a:ln>
            <a:noFill/>
          </a:ln>
        </p:spPr>
        <p:txBody>
          <a:bodyPr vert="horz" wrap="square" lIns="91440" tIns="45720" rIns="91440" bIns="45720" numCol="1" anchor="t" anchorCtr="0" compatLnSpc="1">
            <a:prstTxWarp prst="textNoShape">
              <a:avLst/>
            </a:prstTxWarp>
            <a:normAutofit fontScale="47500" lnSpcReduction="20000"/>
          </a:bodyPr>
          <a:lstStyle/>
          <a:p>
            <a:pPr marL="0" marR="0" lvl="0" indent="0" defTabSz="914478" eaLnBrk="1" fontAlgn="auto" latinLnBrk="0" hangingPunct="1">
              <a:lnSpc>
                <a:spcPct val="100000"/>
              </a:lnSpc>
              <a:spcBef>
                <a:spcPts val="0"/>
              </a:spcBef>
              <a:spcAft>
                <a:spcPts val="0"/>
              </a:spcAft>
              <a:buClrTx/>
              <a:buSzTx/>
              <a:buFontTx/>
              <a:buNone/>
              <a:tabLst/>
              <a:defRPr/>
            </a:pPr>
            <a:endParaRPr kumimoji="0" lang="zh-HK" altLang="en-US" sz="7200" b="0" i="0" u="none" strike="noStrike" kern="0" cap="none" spc="0" normalizeH="0" baseline="0" noProof="0" smtClean="0">
              <a:ln>
                <a:noFill/>
              </a:ln>
              <a:solidFill>
                <a:srgbClr val="1B1B18"/>
              </a:solidFill>
              <a:effectLst/>
              <a:uLnTx/>
              <a:uFillTx/>
              <a:latin typeface="Arial"/>
              <a:ea typeface="微软雅黑"/>
            </a:endParaRPr>
          </a:p>
        </p:txBody>
      </p:sp>
      <p:sp>
        <p:nvSpPr>
          <p:cNvPr id="50" name="îs1îdé">
            <a:extLst>
              <a:ext uri="{FF2B5EF4-FFF2-40B4-BE49-F238E27FC236}">
                <a16:creationId xmlns="" xmlns:p14="http://schemas.microsoft.com/office/powerpoint/2010/main" xmlns:a16="http://schemas.microsoft.com/office/drawing/2014/main" id="{442AE959-B84C-4529-B5EF-3BB4782DB227}"/>
              </a:ext>
            </a:extLst>
          </p:cNvPr>
          <p:cNvSpPr/>
          <p:nvPr/>
        </p:nvSpPr>
        <p:spPr>
          <a:xfrm>
            <a:off x="2636815" y="4788474"/>
            <a:ext cx="423216" cy="340967"/>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rgbClr val="C7000B"/>
          </a:solidFill>
          <a:ln w="31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53"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6402532" y="5469907"/>
            <a:ext cx="1827794" cy="1275267"/>
            <a:chOff x="883924" y="3952876"/>
            <a:chExt cx="1827794" cy="1275267"/>
          </a:xfrm>
        </p:grpSpPr>
        <p:sp>
          <p:nvSpPr>
            <p:cNvPr id="54"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828957"/>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通过统一的认证授权、统一策略管理、供应链软件安全、网络零信任等技术全链路多维度保障分布式云原生业务安全</a:t>
              </a:r>
              <a:endParaRPr lang="en-US" altLang="zh-CN" sz="1100" dirty="0">
                <a:solidFill>
                  <a:srgbClr val="1B1B18"/>
                </a:solidFill>
                <a:latin typeface="Arial"/>
                <a:ea typeface="微软雅黑"/>
              </a:endParaRPr>
            </a:p>
          </p:txBody>
        </p:sp>
        <p:sp>
          <p:nvSpPr>
            <p:cNvPr id="55"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a:solidFill>
                    <a:srgbClr val="1B1B18"/>
                  </a:solidFill>
                  <a:latin typeface="Arial"/>
                  <a:ea typeface="微软雅黑"/>
                </a:rPr>
                <a:t>统一</a:t>
              </a:r>
              <a:r>
                <a:rPr lang="zh-CN" altLang="en-US" b="1" dirty="0" smtClean="0">
                  <a:solidFill>
                    <a:srgbClr val="1B1B18"/>
                  </a:solidFill>
                  <a:latin typeface="Arial"/>
                  <a:ea typeface="微软雅黑"/>
                </a:rPr>
                <a:t>安全</a:t>
              </a:r>
              <a:endParaRPr lang="en-US" altLang="zh-CN" b="1" dirty="0" smtClean="0">
                <a:solidFill>
                  <a:srgbClr val="1B1B18"/>
                </a:solidFill>
                <a:latin typeface="Arial"/>
                <a:ea typeface="微软雅黑"/>
              </a:endParaRPr>
            </a:p>
          </p:txBody>
        </p:sp>
      </p:grpSp>
      <p:sp>
        <p:nvSpPr>
          <p:cNvPr id="56" name="íşļïďé">
            <a:extLst>
              <a:ext uri="{FF2B5EF4-FFF2-40B4-BE49-F238E27FC236}">
                <a16:creationId xmlns="" xmlns:a14="http://schemas.microsoft.com/office/drawing/2010/main" xmlns:p14="http://schemas.microsoft.com/office/powerpoint/2010/main" xmlns:a16="http://schemas.microsoft.com/office/drawing/2014/main" id="{AC0850C5-990C-43E2-940B-E80598D3852B}"/>
              </a:ext>
            </a:extLst>
          </p:cNvPr>
          <p:cNvSpPr>
            <a:spLocks noChangeAspect="1"/>
          </p:cNvSpPr>
          <p:nvPr/>
        </p:nvSpPr>
        <p:spPr>
          <a:xfrm>
            <a:off x="4898982" y="4437266"/>
            <a:ext cx="347530" cy="378105"/>
          </a:xfrm>
          <a:custGeom>
            <a:avLst/>
            <a:gdLst>
              <a:gd name="connsiteX0" fmla="*/ 260361 w 546040"/>
              <a:gd name="connsiteY0" fmla="*/ 242331 h 594078"/>
              <a:gd name="connsiteX1" fmla="*/ 356770 w 546040"/>
              <a:gd name="connsiteY1" fmla="*/ 297865 h 594078"/>
              <a:gd name="connsiteX2" fmla="*/ 473406 w 546040"/>
              <a:gd name="connsiteY2" fmla="*/ 416645 h 594078"/>
              <a:gd name="connsiteX3" fmla="*/ 493690 w 546040"/>
              <a:gd name="connsiteY3" fmla="*/ 542791 h 594078"/>
              <a:gd name="connsiteX4" fmla="*/ 329109 w 546040"/>
              <a:gd name="connsiteY4" fmla="*/ 582845 h 594078"/>
              <a:gd name="connsiteX5" fmla="*/ 225843 w 546040"/>
              <a:gd name="connsiteY5" fmla="*/ 580082 h 594078"/>
              <a:gd name="connsiteX6" fmla="*/ 122576 w 546040"/>
              <a:gd name="connsiteY6" fmla="*/ 587448 h 594078"/>
              <a:gd name="connsiteX7" fmla="*/ 39594 w 546040"/>
              <a:gd name="connsiteY7" fmla="*/ 507341 h 594078"/>
              <a:gd name="connsiteX8" fmla="*/ 110129 w 546040"/>
              <a:gd name="connsiteY8" fmla="*/ 373368 h 594078"/>
              <a:gd name="connsiteX9" fmla="*/ 187118 w 546040"/>
              <a:gd name="connsiteY9" fmla="*/ 290038 h 594078"/>
              <a:gd name="connsiteX10" fmla="*/ 260361 w 546040"/>
              <a:gd name="connsiteY10" fmla="*/ 242331 h 594078"/>
              <a:gd name="connsiteX11" fmla="*/ 473414 w 546040"/>
              <a:gd name="connsiteY11" fmla="*/ 180499 h 594078"/>
              <a:gd name="connsiteX12" fmla="*/ 545784 w 546040"/>
              <a:gd name="connsiteY12" fmla="*/ 254596 h 594078"/>
              <a:gd name="connsiteX13" fmla="*/ 482633 w 546040"/>
              <a:gd name="connsiteY13" fmla="*/ 353086 h 594078"/>
              <a:gd name="connsiteX14" fmla="*/ 408880 w 546040"/>
              <a:gd name="connsiteY14" fmla="*/ 269784 h 594078"/>
              <a:gd name="connsiteX15" fmla="*/ 473414 w 546040"/>
              <a:gd name="connsiteY15" fmla="*/ 180499 h 594078"/>
              <a:gd name="connsiteX16" fmla="*/ 61231 w 546040"/>
              <a:gd name="connsiteY16" fmla="*/ 137171 h 594078"/>
              <a:gd name="connsiteX17" fmla="*/ 136392 w 546040"/>
              <a:gd name="connsiteY17" fmla="*/ 205315 h 594078"/>
              <a:gd name="connsiteX18" fmla="*/ 82442 w 546040"/>
              <a:gd name="connsiteY18" fmla="*/ 313056 h 594078"/>
              <a:gd name="connsiteX19" fmla="*/ 1287 w 546040"/>
              <a:gd name="connsiteY19" fmla="*/ 217286 h 594078"/>
              <a:gd name="connsiteX20" fmla="*/ 61231 w 546040"/>
              <a:gd name="connsiteY20" fmla="*/ 137171 h 594078"/>
              <a:gd name="connsiteX21" fmla="*/ 382581 w 546040"/>
              <a:gd name="connsiteY21" fmla="*/ 15213 h 594078"/>
              <a:gd name="connsiteX22" fmla="*/ 441145 w 546040"/>
              <a:gd name="connsiteY22" fmla="*/ 106358 h 594078"/>
              <a:gd name="connsiteX23" fmla="*/ 356758 w 546040"/>
              <a:gd name="connsiteY23" fmla="*/ 189676 h 594078"/>
              <a:gd name="connsiteX24" fmla="*/ 302807 w 546040"/>
              <a:gd name="connsiteY24" fmla="*/ 97151 h 594078"/>
              <a:gd name="connsiteX25" fmla="*/ 382581 w 546040"/>
              <a:gd name="connsiteY25" fmla="*/ 15213 h 594078"/>
              <a:gd name="connsiteX26" fmla="*/ 202765 w 546040"/>
              <a:gd name="connsiteY26" fmla="*/ 0 h 594078"/>
              <a:gd name="connsiteX27" fmla="*/ 267325 w 546040"/>
              <a:gd name="connsiteY27" fmla="*/ 91842 h 594078"/>
              <a:gd name="connsiteX28" fmla="*/ 202765 w 546040"/>
              <a:gd name="connsiteY28" fmla="*/ 183684 h 594078"/>
              <a:gd name="connsiteX29" fmla="*/ 138205 w 546040"/>
              <a:gd name="connsiteY29" fmla="*/ 91842 h 594078"/>
              <a:gd name="connsiteX30" fmla="*/ 202765 w 546040"/>
              <a:gd name="connsiteY30" fmla="*/ 0 h 59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6040" h="594078">
                <a:moveTo>
                  <a:pt x="260361" y="242331"/>
                </a:moveTo>
                <a:cubicBezTo>
                  <a:pt x="291998" y="238705"/>
                  <a:pt x="327495" y="252286"/>
                  <a:pt x="356770" y="297865"/>
                </a:cubicBezTo>
                <a:cubicBezTo>
                  <a:pt x="399644" y="359557"/>
                  <a:pt x="473406" y="416645"/>
                  <a:pt x="473406" y="416645"/>
                </a:cubicBezTo>
                <a:cubicBezTo>
                  <a:pt x="473406" y="416645"/>
                  <a:pt x="529188" y="459461"/>
                  <a:pt x="493690" y="542791"/>
                </a:cubicBezTo>
                <a:cubicBezTo>
                  <a:pt x="458193" y="626121"/>
                  <a:pt x="329109" y="582845"/>
                  <a:pt x="329109" y="582845"/>
                </a:cubicBezTo>
                <a:cubicBezTo>
                  <a:pt x="329109" y="582845"/>
                  <a:pt x="281164" y="567652"/>
                  <a:pt x="225843" y="580082"/>
                </a:cubicBezTo>
                <a:cubicBezTo>
                  <a:pt x="170521" y="592513"/>
                  <a:pt x="122576" y="587448"/>
                  <a:pt x="122576" y="587448"/>
                </a:cubicBezTo>
                <a:cubicBezTo>
                  <a:pt x="122576" y="587448"/>
                  <a:pt x="58035" y="589290"/>
                  <a:pt x="39594" y="507341"/>
                </a:cubicBezTo>
                <a:cubicBezTo>
                  <a:pt x="21154" y="425852"/>
                  <a:pt x="104136" y="380734"/>
                  <a:pt x="110129" y="373368"/>
                </a:cubicBezTo>
                <a:cubicBezTo>
                  <a:pt x="116583" y="365542"/>
                  <a:pt x="159457" y="336077"/>
                  <a:pt x="187118" y="290038"/>
                </a:cubicBezTo>
                <a:cubicBezTo>
                  <a:pt x="200948" y="266789"/>
                  <a:pt x="228724" y="245956"/>
                  <a:pt x="260361" y="242331"/>
                </a:cubicBezTo>
                <a:close/>
                <a:moveTo>
                  <a:pt x="473414" y="180499"/>
                </a:moveTo>
                <a:cubicBezTo>
                  <a:pt x="530572" y="180499"/>
                  <a:pt x="545784" y="236187"/>
                  <a:pt x="545784" y="254596"/>
                </a:cubicBezTo>
                <a:cubicBezTo>
                  <a:pt x="545784" y="273006"/>
                  <a:pt x="553620" y="351705"/>
                  <a:pt x="482633" y="353086"/>
                </a:cubicBezTo>
                <a:cubicBezTo>
                  <a:pt x="412107" y="354927"/>
                  <a:pt x="408880" y="305222"/>
                  <a:pt x="408880" y="269784"/>
                </a:cubicBezTo>
                <a:cubicBezTo>
                  <a:pt x="408880" y="232966"/>
                  <a:pt x="416716" y="180499"/>
                  <a:pt x="473414" y="180499"/>
                </a:cubicBezTo>
                <a:close/>
                <a:moveTo>
                  <a:pt x="61231" y="137171"/>
                </a:moveTo>
                <a:cubicBezTo>
                  <a:pt x="102731" y="133487"/>
                  <a:pt x="133164" y="179070"/>
                  <a:pt x="136392" y="205315"/>
                </a:cubicBezTo>
                <a:cubicBezTo>
                  <a:pt x="138237" y="221890"/>
                  <a:pt x="147459" y="299243"/>
                  <a:pt x="82442" y="313056"/>
                </a:cubicBezTo>
                <a:cubicBezTo>
                  <a:pt x="17887" y="326869"/>
                  <a:pt x="-6091" y="252279"/>
                  <a:pt x="1287" y="217286"/>
                </a:cubicBezTo>
                <a:cubicBezTo>
                  <a:pt x="1287" y="217286"/>
                  <a:pt x="8664" y="141775"/>
                  <a:pt x="61231" y="137171"/>
                </a:cubicBezTo>
                <a:close/>
                <a:moveTo>
                  <a:pt x="382581" y="15213"/>
                </a:moveTo>
                <a:cubicBezTo>
                  <a:pt x="416705" y="23039"/>
                  <a:pt x="447600" y="67690"/>
                  <a:pt x="441145" y="106358"/>
                </a:cubicBezTo>
                <a:cubicBezTo>
                  <a:pt x="435150" y="145025"/>
                  <a:pt x="404254" y="196121"/>
                  <a:pt x="356758" y="189676"/>
                </a:cubicBezTo>
                <a:cubicBezTo>
                  <a:pt x="308802" y="183692"/>
                  <a:pt x="298196" y="140422"/>
                  <a:pt x="302807" y="97151"/>
                </a:cubicBezTo>
                <a:cubicBezTo>
                  <a:pt x="306496" y="61706"/>
                  <a:pt x="348919" y="7848"/>
                  <a:pt x="382581" y="15213"/>
                </a:cubicBezTo>
                <a:close/>
                <a:moveTo>
                  <a:pt x="202765" y="0"/>
                </a:moveTo>
                <a:cubicBezTo>
                  <a:pt x="238421" y="0"/>
                  <a:pt x="267325" y="41119"/>
                  <a:pt x="267325" y="91842"/>
                </a:cubicBezTo>
                <a:cubicBezTo>
                  <a:pt x="267325" y="142565"/>
                  <a:pt x="238421" y="183684"/>
                  <a:pt x="202765" y="183684"/>
                </a:cubicBezTo>
                <a:cubicBezTo>
                  <a:pt x="167109" y="183684"/>
                  <a:pt x="138205" y="142565"/>
                  <a:pt x="138205" y="91842"/>
                </a:cubicBezTo>
                <a:cubicBezTo>
                  <a:pt x="138205" y="41119"/>
                  <a:pt x="167109" y="0"/>
                  <a:pt x="202765" y="0"/>
                </a:cubicBezTo>
                <a:close/>
              </a:path>
            </a:pathLst>
          </a:custGeom>
          <a:solidFill>
            <a:srgbClr val="C7000B"/>
          </a:solidFill>
          <a:ln w="12700" cap="rnd"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altLang="zh-CN" sz="12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57"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4205543" y="5145034"/>
            <a:ext cx="1827794" cy="1600137"/>
            <a:chOff x="883924" y="3952876"/>
            <a:chExt cx="1827794" cy="1600137"/>
          </a:xfrm>
        </p:grpSpPr>
        <p:sp>
          <p:nvSpPr>
            <p:cNvPr id="58"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1153827"/>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en-US" altLang="zh-CN" sz="1100" dirty="0" err="1" smtClean="0">
                  <a:solidFill>
                    <a:srgbClr val="1B1B18"/>
                  </a:solidFill>
                  <a:latin typeface="Arial"/>
                  <a:ea typeface="微软雅黑"/>
                </a:rPr>
                <a:t>GitOps</a:t>
              </a:r>
              <a:r>
                <a:rPr lang="zh-CN" altLang="en-US" sz="1100" dirty="0" smtClean="0">
                  <a:solidFill>
                    <a:srgbClr val="1B1B18"/>
                  </a:solidFill>
                  <a:latin typeface="Arial"/>
                  <a:ea typeface="微软雅黑"/>
                </a:rPr>
                <a:t>实现统一配置管理，支持多集群差异化配置，多集群场景下配置的可观测性。与流水线结合实现开发、配置和发布的应用全流程生命周期管理</a:t>
              </a:r>
              <a:endParaRPr lang="en-US" altLang="zh-CN" sz="1100" dirty="0">
                <a:solidFill>
                  <a:srgbClr val="1B1B18"/>
                </a:solidFill>
                <a:latin typeface="Arial"/>
                <a:ea typeface="微软雅黑"/>
              </a:endParaRPr>
            </a:p>
          </p:txBody>
        </p:sp>
        <p:sp>
          <p:nvSpPr>
            <p:cNvPr id="59"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统一配置分发</a:t>
              </a:r>
              <a:endParaRPr lang="en-US" altLang="zh-CN" b="1" dirty="0" smtClean="0">
                <a:solidFill>
                  <a:srgbClr val="1B1B18"/>
                </a:solidFill>
                <a:latin typeface="Arial"/>
                <a:ea typeface="微软雅黑"/>
              </a:endParaRPr>
            </a:p>
          </p:txBody>
        </p:sp>
      </p:grpSp>
      <p:grpSp>
        <p:nvGrpSpPr>
          <p:cNvPr id="60" name="î$ľîḍe">
            <a:extLst>
              <a:ext uri="{FF2B5EF4-FFF2-40B4-BE49-F238E27FC236}">
                <a16:creationId xmlns="" xmlns:a14="http://schemas.microsoft.com/office/drawing/2010/main" xmlns:p14="http://schemas.microsoft.com/office/powerpoint/2010/main" xmlns:a16="http://schemas.microsoft.com/office/drawing/2014/main" id="{63BD8AE8-3B61-4C88-B620-6A2D5B2345D1}"/>
              </a:ext>
            </a:extLst>
          </p:cNvPr>
          <p:cNvGrpSpPr/>
          <p:nvPr/>
        </p:nvGrpSpPr>
        <p:grpSpPr>
          <a:xfrm>
            <a:off x="1934526" y="5411711"/>
            <a:ext cx="1827794" cy="1216383"/>
            <a:chOff x="883924" y="3952876"/>
            <a:chExt cx="1827794" cy="1216383"/>
          </a:xfrm>
        </p:grpSpPr>
        <p:sp>
          <p:nvSpPr>
            <p:cNvPr id="61" name="îṣļíďe">
              <a:extLst>
                <a:ext uri="{FF2B5EF4-FFF2-40B4-BE49-F238E27FC236}">
                  <a16:creationId xmlns="" xmlns:a14="http://schemas.microsoft.com/office/drawing/2010/main" xmlns:p14="http://schemas.microsoft.com/office/powerpoint/2010/main" xmlns:a16="http://schemas.microsoft.com/office/drawing/2014/main" id="{73B9CF19-4EE9-4C7C-9A7F-AE4534871A62}"/>
                </a:ext>
              </a:extLst>
            </p:cNvPr>
            <p:cNvSpPr/>
            <p:nvPr/>
          </p:nvSpPr>
          <p:spPr bwMode="auto">
            <a:xfrm>
              <a:off x="883924" y="4399186"/>
              <a:ext cx="1827794" cy="770073"/>
            </a:xfrm>
            <a:prstGeom prst="rect">
              <a:avLst/>
            </a:prstGeom>
            <a:solidFill>
              <a:srgbClr val="A5D7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zh-CN" altLang="en-US" sz="1100" dirty="0" smtClean="0">
                  <a:solidFill>
                    <a:srgbClr val="1B1B18"/>
                  </a:solidFill>
                  <a:latin typeface="Arial"/>
                  <a:ea typeface="微软雅黑"/>
                </a:rPr>
                <a:t>多云成本统一可视化、统一分析、统一成本优化推荐、成本统一治理的一站式成本治理解决方案。</a:t>
              </a:r>
              <a:endParaRPr lang="en-US" altLang="zh-CN" sz="1100" dirty="0" smtClean="0">
                <a:solidFill>
                  <a:srgbClr val="1B1B18"/>
                </a:solidFill>
                <a:latin typeface="Arial"/>
                <a:ea typeface="微软雅黑"/>
              </a:endParaRPr>
            </a:p>
          </p:txBody>
        </p:sp>
        <p:sp>
          <p:nvSpPr>
            <p:cNvPr id="62" name="işlïḍe">
              <a:extLst>
                <a:ext uri="{FF2B5EF4-FFF2-40B4-BE49-F238E27FC236}">
                  <a16:creationId xmlns="" xmlns:a14="http://schemas.microsoft.com/office/drawing/2010/main" xmlns:p14="http://schemas.microsoft.com/office/powerpoint/2010/main" xmlns:a16="http://schemas.microsoft.com/office/drawing/2014/main" id="{7CB08D53-AE8A-428F-A33C-5419F5B57C2F}"/>
                </a:ext>
              </a:extLst>
            </p:cNvPr>
            <p:cNvSpPr txBox="1"/>
            <p:nvPr/>
          </p:nvSpPr>
          <p:spPr bwMode="auto">
            <a:xfrm>
              <a:off x="883924" y="3952876"/>
              <a:ext cx="1827794" cy="4463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b="1" dirty="0" smtClean="0">
                  <a:solidFill>
                    <a:srgbClr val="1B1B18"/>
                  </a:solidFill>
                  <a:latin typeface="Arial"/>
                  <a:ea typeface="微软雅黑"/>
                </a:rPr>
                <a:t>统一成本治理</a:t>
              </a:r>
              <a:endParaRPr lang="en-US" altLang="zh-CN" b="1" dirty="0" smtClean="0">
                <a:solidFill>
                  <a:srgbClr val="1B1B18"/>
                </a:solidFill>
                <a:latin typeface="Arial"/>
                <a:ea typeface="微软雅黑"/>
              </a:endParaRPr>
            </a:p>
          </p:txBody>
        </p:sp>
      </p:grpSp>
    </p:spTree>
    <p:extLst>
      <p:ext uri="{BB962C8B-B14F-4D97-AF65-F5344CB8AC3E}">
        <p14:creationId xmlns:p14="http://schemas.microsoft.com/office/powerpoint/2010/main" val="1649887022"/>
      </p:ext>
    </p:extLst>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统一基础设施管理</a:t>
            </a:r>
            <a:endParaRPr lang="zh-CN" altLang="en-US" sz="2800" b="1" dirty="0">
              <a:solidFill>
                <a:srgbClr val="445185"/>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0" y="997051"/>
            <a:ext cx="8931414" cy="3877392"/>
          </a:xfrm>
          <a:prstGeom prst="rect">
            <a:avLst/>
          </a:prstGeom>
        </p:spPr>
      </p:pic>
      <p:sp>
        <p:nvSpPr>
          <p:cNvPr id="63" name="Rectangle 1"/>
          <p:cNvSpPr>
            <a:spLocks noChangeArrowheads="1"/>
          </p:cNvSpPr>
          <p:nvPr/>
        </p:nvSpPr>
        <p:spPr bwMode="auto">
          <a:xfrm>
            <a:off x="9038999" y="365125"/>
            <a:ext cx="2937101" cy="5940088"/>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CN" altLang="zh-CN" sz="1000" dirty="0" smtClean="0">
                <a:solidFill>
                  <a:srgbClr val="CC7832"/>
                </a:solidFill>
                <a:latin typeface="Arial Unicode MS" panose="020B0604020202020204" pitchFamily="34" charset="-122"/>
                <a:ea typeface="JetBrains Mono"/>
              </a:rPr>
              <a:t>apiVersion</a:t>
            </a:r>
            <a:r>
              <a:rPr lang="zh-CN" altLang="zh-CN" sz="1000" dirty="0" smtClean="0">
                <a:solidFill>
                  <a:srgbClr val="A9B7C6"/>
                </a:solidFill>
                <a:latin typeface="Arial Unicode MS" panose="020B0604020202020204" pitchFamily="34" charset="-122"/>
                <a:ea typeface="JetBrains Mono"/>
              </a:rPr>
              <a:t>: cluster.kurator.dev/v1alpha1</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CC7832"/>
                </a:solidFill>
                <a:latin typeface="Arial Unicode MS" panose="020B0604020202020204" pitchFamily="34" charset="-122"/>
                <a:ea typeface="JetBrains Mono"/>
              </a:rPr>
              <a:t>kind</a:t>
            </a:r>
            <a:r>
              <a:rPr lang="zh-CN" altLang="zh-CN" sz="1000" dirty="0" smtClean="0">
                <a:solidFill>
                  <a:srgbClr val="A9B7C6"/>
                </a:solidFill>
                <a:latin typeface="Arial Unicode MS" panose="020B0604020202020204" pitchFamily="34" charset="-122"/>
                <a:ea typeface="JetBrains Mono"/>
              </a:rPr>
              <a:t>: Cluster</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CC7832"/>
                </a:solidFill>
                <a:latin typeface="Arial Unicode MS" panose="020B0604020202020204" pitchFamily="34" charset="-122"/>
                <a:ea typeface="JetBrains Mono"/>
              </a:rPr>
              <a:t>metadata</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name</a:t>
            </a:r>
            <a:r>
              <a:rPr lang="zh-CN" altLang="zh-CN" sz="1000" dirty="0" smtClean="0">
                <a:solidFill>
                  <a:srgbClr val="A9B7C6"/>
                </a:solidFill>
                <a:latin typeface="Arial Unicode MS" panose="020B0604020202020204" pitchFamily="34" charset="-122"/>
                <a:ea typeface="JetBrains Mono"/>
              </a:rPr>
              <a:t>: </a:t>
            </a:r>
            <a:r>
              <a:rPr lang="en-US" altLang="zh-CN" sz="1000" dirty="0" err="1" smtClean="0">
                <a:solidFill>
                  <a:srgbClr val="A9B7C6"/>
                </a:solidFill>
                <a:latin typeface="Arial Unicode MS" panose="020B0604020202020204" pitchFamily="34" charset="-122"/>
                <a:ea typeface="JetBrains Mono"/>
              </a:rPr>
              <a:t>mycluster</a:t>
            </a:r>
            <a:r>
              <a:rPr lang="zh-CN" altLang="zh-CN" sz="1000" dirty="0" smtClean="0">
                <a:solidFill>
                  <a:srgbClr val="A9B7C6"/>
                </a:solidFill>
                <a:latin typeface="Arial Unicode MS" panose="020B0604020202020204" pitchFamily="34" charset="-122"/>
                <a:ea typeface="JetBrains Mono"/>
              </a:rPr>
              <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namespace</a:t>
            </a:r>
            <a:r>
              <a:rPr lang="zh-CN" altLang="zh-CN" sz="1000" dirty="0" smtClean="0">
                <a:solidFill>
                  <a:srgbClr val="A9B7C6"/>
                </a:solidFill>
                <a:latin typeface="Arial Unicode MS" panose="020B0604020202020204" pitchFamily="34" charset="-122"/>
                <a:ea typeface="JetBrains Mono"/>
              </a:rPr>
              <a:t>: default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CC7832"/>
                </a:solidFill>
                <a:latin typeface="Arial Unicode MS" panose="020B0604020202020204" pitchFamily="34" charset="-122"/>
                <a:ea typeface="JetBrains Mono"/>
              </a:rPr>
              <a:t>spec</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infraType</a:t>
            </a:r>
            <a:r>
              <a:rPr lang="zh-CN" altLang="zh-CN" sz="1000" dirty="0" smtClean="0">
                <a:solidFill>
                  <a:srgbClr val="A9B7C6"/>
                </a:solidFill>
                <a:latin typeface="Arial Unicode MS" panose="020B0604020202020204" pitchFamily="34" charset="-122"/>
                <a:ea typeface="JetBrains Mono"/>
              </a:rPr>
              <a:t>: aws</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credential</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secretRef</a:t>
            </a:r>
            <a:r>
              <a:rPr lang="zh-CN" altLang="zh-CN" sz="1000" dirty="0" smtClean="0">
                <a:solidFill>
                  <a:srgbClr val="A9B7C6"/>
                </a:solidFill>
                <a:latin typeface="Arial Unicode MS" panose="020B0604020202020204" pitchFamily="34" charset="-122"/>
                <a:ea typeface="JetBrains Mono"/>
              </a:rPr>
              <a:t>: quickstart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version</a:t>
            </a:r>
            <a:r>
              <a:rPr lang="zh-CN" altLang="zh-CN" sz="1000" dirty="0" smtClean="0">
                <a:solidFill>
                  <a:srgbClr val="A9B7C6"/>
                </a:solidFill>
                <a:latin typeface="Arial Unicode MS" panose="020B0604020202020204" pitchFamily="34" charset="-122"/>
                <a:ea typeface="JetBrains Mono"/>
              </a:rPr>
              <a:t>: v1.2</a:t>
            </a:r>
            <a:r>
              <a:rPr lang="en-US" altLang="zh-CN" sz="1000" dirty="0" smtClean="0">
                <a:solidFill>
                  <a:srgbClr val="A9B7C6"/>
                </a:solidFill>
                <a:latin typeface="Arial Unicode MS" panose="020B0604020202020204" pitchFamily="34" charset="-122"/>
                <a:ea typeface="JetBrains Mono"/>
              </a:rPr>
              <a:t>5</a:t>
            </a:r>
            <a:r>
              <a:rPr lang="zh-CN" altLang="zh-CN" sz="1000" dirty="0" smtClean="0">
                <a:solidFill>
                  <a:srgbClr val="A9B7C6"/>
                </a:solidFill>
                <a:latin typeface="Arial Unicode MS" panose="020B0604020202020204" pitchFamily="34" charset="-122"/>
                <a:ea typeface="JetBrains Mono"/>
              </a:rPr>
              <a:t>.0</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region</a:t>
            </a:r>
            <a:r>
              <a:rPr lang="zh-CN" altLang="zh-CN" sz="1000" dirty="0" smtClean="0">
                <a:solidFill>
                  <a:srgbClr val="A9B7C6"/>
                </a:solidFill>
                <a:latin typeface="Arial Unicode MS" panose="020B0604020202020204" pitchFamily="34" charset="-122"/>
                <a:ea typeface="JetBrains Mono"/>
              </a:rPr>
              <a:t>: us-east-1</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network</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vpc</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cidrBlock</a:t>
            </a:r>
            <a:r>
              <a:rPr lang="zh-CN" altLang="zh-CN" sz="1000" dirty="0" smtClean="0">
                <a:solidFill>
                  <a:srgbClr val="A9B7C6"/>
                </a:solidFill>
                <a:latin typeface="Arial Unicode MS" panose="020B0604020202020204" pitchFamily="34" charset="-122"/>
                <a:ea typeface="JetBrains Mono"/>
              </a:rPr>
              <a:t>: 10.10.0.0/16</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podCIDRs</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- 192.168.0.0/16</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serviceCIDRs</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- 10.96.0.0/12</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cni</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type</a:t>
            </a:r>
            <a:r>
              <a:rPr lang="zh-CN" altLang="zh-CN" sz="1000" dirty="0" smtClean="0">
                <a:solidFill>
                  <a:srgbClr val="A9B7C6"/>
                </a:solidFill>
                <a:latin typeface="Arial Unicode MS" panose="020B0604020202020204" pitchFamily="34" charset="-122"/>
                <a:ea typeface="JetBrains Mono"/>
              </a:rPr>
              <a:t>: calico</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master</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replicas</a:t>
            </a:r>
            <a:r>
              <a:rPr lang="zh-CN" altLang="zh-CN" sz="1000" dirty="0" smtClean="0">
                <a:solidFill>
                  <a:srgbClr val="A9B7C6"/>
                </a:solidFill>
                <a:latin typeface="Arial Unicode MS" panose="020B0604020202020204" pitchFamily="34" charset="-122"/>
                <a:ea typeface="JetBrains Mono"/>
              </a:rPr>
              <a:t>: 1</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instanceType</a:t>
            </a:r>
            <a:r>
              <a:rPr lang="zh-CN" altLang="zh-CN" sz="1000" dirty="0" smtClean="0">
                <a:solidFill>
                  <a:srgbClr val="A9B7C6"/>
                </a:solidFill>
                <a:latin typeface="Arial Unicode MS" panose="020B0604020202020204" pitchFamily="34" charset="-122"/>
                <a:ea typeface="JetBrains Mono"/>
              </a:rPr>
              <a:t>: t3.large</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nonRootVolumes</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 </a:t>
            </a:r>
            <a:r>
              <a:rPr lang="zh-CN" altLang="zh-CN" sz="1000" dirty="0" smtClean="0">
                <a:solidFill>
                  <a:srgbClr val="CC7832"/>
                </a:solidFill>
                <a:latin typeface="Arial Unicode MS" panose="020B0604020202020204" pitchFamily="34" charset="-122"/>
                <a:ea typeface="JetBrains Mono"/>
              </a:rPr>
              <a:t>size</a:t>
            </a:r>
            <a:r>
              <a:rPr lang="zh-CN" altLang="zh-CN" sz="1000" dirty="0" smtClean="0">
                <a:solidFill>
                  <a:srgbClr val="A9B7C6"/>
                </a:solidFill>
                <a:latin typeface="Arial Unicode MS" panose="020B0604020202020204" pitchFamily="34" charset="-122"/>
                <a:ea typeface="JetBrains Mono"/>
              </a:rPr>
              <a:t>: 10</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type</a:t>
            </a:r>
            <a:r>
              <a:rPr lang="zh-CN" altLang="zh-CN" sz="1000" dirty="0" smtClean="0">
                <a:solidFill>
                  <a:srgbClr val="A9B7C6"/>
                </a:solidFill>
                <a:latin typeface="Arial Unicode MS" panose="020B0604020202020204" pitchFamily="34" charset="-122"/>
                <a:ea typeface="JetBrains Mono"/>
              </a:rPr>
              <a:t>: gp2</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rootVolumeSize</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size</a:t>
            </a:r>
            <a:r>
              <a:rPr lang="zh-CN" altLang="zh-CN" sz="1000" dirty="0" smtClean="0">
                <a:solidFill>
                  <a:srgbClr val="A9B7C6"/>
                </a:solidFill>
                <a:latin typeface="Arial Unicode MS" panose="020B0604020202020204" pitchFamily="34" charset="-122"/>
                <a:ea typeface="JetBrains Mono"/>
              </a:rPr>
              <a:t>: 10</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type</a:t>
            </a:r>
            <a:r>
              <a:rPr lang="zh-CN" altLang="zh-CN" sz="1000" dirty="0" smtClean="0">
                <a:solidFill>
                  <a:srgbClr val="A9B7C6"/>
                </a:solidFill>
                <a:latin typeface="Arial Unicode MS" panose="020B0604020202020204" pitchFamily="34" charset="-122"/>
                <a:ea typeface="JetBrains Mono"/>
              </a:rPr>
              <a:t>: gp3</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workers</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 </a:t>
            </a:r>
            <a:r>
              <a:rPr lang="zh-CN" altLang="zh-CN" sz="1000" dirty="0" smtClean="0">
                <a:solidFill>
                  <a:srgbClr val="CC7832"/>
                </a:solidFill>
                <a:latin typeface="Arial Unicode MS" panose="020B0604020202020204" pitchFamily="34" charset="-122"/>
                <a:ea typeface="JetBrains Mono"/>
              </a:rPr>
              <a:t>replicas</a:t>
            </a:r>
            <a:r>
              <a:rPr lang="zh-CN" altLang="zh-CN" sz="1000" dirty="0" smtClean="0">
                <a:solidFill>
                  <a:srgbClr val="A9B7C6"/>
                </a:solidFill>
                <a:latin typeface="Arial Unicode MS" panose="020B0604020202020204" pitchFamily="34" charset="-122"/>
                <a:ea typeface="JetBrains Mono"/>
              </a:rPr>
              <a:t>: 1</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instanceType</a:t>
            </a:r>
            <a:r>
              <a:rPr lang="zh-CN" altLang="zh-CN" sz="1000" dirty="0" smtClean="0">
                <a:solidFill>
                  <a:srgbClr val="A9B7C6"/>
                </a:solidFill>
                <a:latin typeface="Arial Unicode MS" panose="020B0604020202020204" pitchFamily="34" charset="-122"/>
                <a:ea typeface="JetBrains Mono"/>
              </a:rPr>
              <a:t>: t3.large</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nonRootVolumes</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 </a:t>
            </a:r>
            <a:r>
              <a:rPr lang="zh-CN" altLang="zh-CN" sz="1000" dirty="0" smtClean="0">
                <a:solidFill>
                  <a:srgbClr val="CC7832"/>
                </a:solidFill>
                <a:latin typeface="Arial Unicode MS" panose="020B0604020202020204" pitchFamily="34" charset="-122"/>
                <a:ea typeface="JetBrains Mono"/>
              </a:rPr>
              <a:t>size</a:t>
            </a:r>
            <a:r>
              <a:rPr lang="zh-CN" altLang="zh-CN" sz="1000" dirty="0" smtClean="0">
                <a:solidFill>
                  <a:srgbClr val="A9B7C6"/>
                </a:solidFill>
                <a:latin typeface="Arial Unicode MS" panose="020B0604020202020204" pitchFamily="34" charset="-122"/>
                <a:ea typeface="JetBrains Mono"/>
              </a:rPr>
              <a:t>: 10</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type</a:t>
            </a:r>
            <a:r>
              <a:rPr lang="zh-CN" altLang="zh-CN" sz="1000" dirty="0" smtClean="0">
                <a:solidFill>
                  <a:srgbClr val="A9B7C6"/>
                </a:solidFill>
                <a:latin typeface="Arial Unicode MS" panose="020B0604020202020204" pitchFamily="34" charset="-122"/>
                <a:ea typeface="JetBrains Mono"/>
              </a:rPr>
              <a:t>: gp3</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rootVolumeSize</a:t>
            </a:r>
            <a:r>
              <a:rPr lang="zh-CN" altLang="zh-CN" sz="1000" dirty="0" smtClean="0">
                <a:solidFill>
                  <a:srgbClr val="A9B7C6"/>
                </a:solidFill>
                <a:latin typeface="Arial Unicode MS" panose="020B0604020202020204" pitchFamily="34" charset="-122"/>
                <a:ea typeface="JetBrains Mono"/>
              </a:rPr>
              <a:t>:</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size</a:t>
            </a:r>
            <a:r>
              <a:rPr lang="zh-CN" altLang="zh-CN" sz="1000" dirty="0" smtClean="0">
                <a:solidFill>
                  <a:srgbClr val="A9B7C6"/>
                </a:solidFill>
                <a:latin typeface="Arial Unicode MS" panose="020B0604020202020204" pitchFamily="34" charset="-122"/>
                <a:ea typeface="JetBrains Mono"/>
              </a:rPr>
              <a:t>: 10</a:t>
            </a:r>
            <a:br>
              <a:rPr lang="zh-CN" altLang="zh-CN" sz="1000" dirty="0" smtClean="0">
                <a:solidFill>
                  <a:srgbClr val="A9B7C6"/>
                </a:solidFill>
                <a:latin typeface="Arial Unicode MS" panose="020B0604020202020204" pitchFamily="34" charset="-122"/>
                <a:ea typeface="JetBrains Mono"/>
              </a:rPr>
            </a:br>
            <a:r>
              <a:rPr lang="zh-CN" altLang="zh-CN" sz="1000" dirty="0" smtClean="0">
                <a:solidFill>
                  <a:srgbClr val="A9B7C6"/>
                </a:solidFill>
                <a:latin typeface="Arial Unicode MS" panose="020B0604020202020204" pitchFamily="34" charset="-122"/>
                <a:ea typeface="JetBrains Mono"/>
              </a:rPr>
              <a:t>        </a:t>
            </a:r>
            <a:r>
              <a:rPr lang="zh-CN" altLang="zh-CN" sz="1000" dirty="0" smtClean="0">
                <a:solidFill>
                  <a:srgbClr val="CC7832"/>
                </a:solidFill>
                <a:latin typeface="Arial Unicode MS" panose="020B0604020202020204" pitchFamily="34" charset="-122"/>
                <a:ea typeface="JetBrains Mono"/>
              </a:rPr>
              <a:t>type</a:t>
            </a:r>
            <a:r>
              <a:rPr lang="zh-CN" altLang="zh-CN" sz="1000" dirty="0" smtClean="0">
                <a:solidFill>
                  <a:srgbClr val="A9B7C6"/>
                </a:solidFill>
                <a:latin typeface="Arial Unicode MS" panose="020B0604020202020204" pitchFamily="34" charset="-122"/>
                <a:ea typeface="JetBrains Mono"/>
              </a:rPr>
              <a:t>: gp2</a:t>
            </a:r>
            <a:endParaRPr lang="zh-CN" altLang="zh-CN" sz="1200" dirty="0" smtClean="0">
              <a:solidFill>
                <a:srgbClr val="1B1B18"/>
              </a:solidFill>
              <a:latin typeface="Arial" panose="020B0604020202020204" pitchFamily="34" charset="0"/>
              <a:ea typeface="微软雅黑"/>
            </a:endParaRPr>
          </a:p>
        </p:txBody>
      </p:sp>
      <p:sp>
        <p:nvSpPr>
          <p:cNvPr id="64" name="矩形 63"/>
          <p:cNvSpPr/>
          <p:nvPr/>
        </p:nvSpPr>
        <p:spPr>
          <a:xfrm>
            <a:off x="111352" y="5174210"/>
            <a:ext cx="8927647" cy="584775"/>
          </a:xfrm>
          <a:prstGeom prst="rect">
            <a:avLst/>
          </a:prstGeom>
        </p:spPr>
        <p:txBody>
          <a:bodyPr wrap="square">
            <a:spAutoFit/>
          </a:bodyPr>
          <a:lstStyle/>
          <a:p>
            <a:pPr defTabSz="1219444">
              <a:defRPr/>
            </a:pPr>
            <a:r>
              <a:rPr lang="zh-CN" altLang="en-US" sz="1600" b="1" kern="0" dirty="0" smtClean="0">
                <a:solidFill>
                  <a:srgbClr val="1D1D1A"/>
                </a:solidFill>
                <a:latin typeface="Arial"/>
                <a:ea typeface="微软雅黑"/>
                <a:cs typeface="+mn-ea"/>
              </a:rPr>
              <a:t>以声明</a:t>
            </a:r>
            <a:r>
              <a:rPr lang="zh-CN" altLang="en-US" sz="1600" b="1" kern="0" dirty="0" smtClean="0">
                <a:solidFill>
                  <a:srgbClr val="1D1D1A"/>
                </a:solidFill>
                <a:latin typeface="Arial"/>
                <a:ea typeface="微软雅黑"/>
                <a:cs typeface="+mn-ea"/>
              </a:rPr>
              <a:t>式、基础</a:t>
            </a:r>
            <a:r>
              <a:rPr lang="zh-CN" altLang="en-US" sz="1600" b="1" kern="0" dirty="0" smtClean="0">
                <a:solidFill>
                  <a:srgbClr val="1D1D1A"/>
                </a:solidFill>
                <a:latin typeface="Arial"/>
                <a:ea typeface="微软雅黑"/>
                <a:cs typeface="+mn-ea"/>
              </a:rPr>
              <a:t>设施即代码（</a:t>
            </a:r>
            <a:r>
              <a:rPr lang="en-US" altLang="zh-CN" sz="1600" b="1" kern="0" dirty="0" err="1" smtClean="0">
                <a:solidFill>
                  <a:srgbClr val="1D1D1A"/>
                </a:solidFill>
                <a:latin typeface="Arial"/>
                <a:ea typeface="微软雅黑"/>
                <a:cs typeface="+mn-ea"/>
              </a:rPr>
              <a:t>IaC</a:t>
            </a:r>
            <a:r>
              <a:rPr lang="zh-CN" altLang="en-US" sz="1600" b="1" kern="0" dirty="0" smtClean="0">
                <a:solidFill>
                  <a:srgbClr val="1D1D1A"/>
                </a:solidFill>
                <a:latin typeface="Arial"/>
                <a:ea typeface="微软雅黑"/>
                <a:cs typeface="+mn-ea"/>
              </a:rPr>
              <a:t>）的方式管理公有云、私有云、边缘云计算、存储、</a:t>
            </a:r>
            <a:r>
              <a:rPr lang="en-US" altLang="zh-CN" sz="1600" b="1" kern="0" dirty="0" err="1" smtClean="0">
                <a:solidFill>
                  <a:srgbClr val="1D1D1A"/>
                </a:solidFill>
                <a:latin typeface="Arial"/>
                <a:ea typeface="微软雅黑"/>
                <a:cs typeface="+mn-ea"/>
              </a:rPr>
              <a:t>vpc</a:t>
            </a:r>
            <a:r>
              <a:rPr lang="zh-CN" altLang="en-US" sz="1600" b="1" kern="0" dirty="0" smtClean="0">
                <a:solidFill>
                  <a:srgbClr val="1D1D1A"/>
                </a:solidFill>
                <a:latin typeface="Arial"/>
                <a:ea typeface="微软雅黑"/>
                <a:cs typeface="+mn-ea"/>
              </a:rPr>
              <a:t>等资源。</a:t>
            </a:r>
            <a:endParaRPr lang="en-US" altLang="zh-CN" sz="1600" b="1" kern="0" dirty="0" smtClean="0">
              <a:solidFill>
                <a:srgbClr val="1D1D1A"/>
              </a:solidFill>
              <a:latin typeface="Arial"/>
              <a:ea typeface="微软雅黑"/>
              <a:cs typeface="+mn-ea"/>
            </a:endParaRPr>
          </a:p>
          <a:p>
            <a:pPr defTabSz="1219444">
              <a:defRPr/>
            </a:pPr>
            <a:r>
              <a:rPr lang="zh-CN" altLang="en-US" sz="1600" b="1" kern="0" dirty="0" smtClean="0">
                <a:solidFill>
                  <a:srgbClr val="1D1D1A"/>
                </a:solidFill>
                <a:latin typeface="Arial"/>
                <a:ea typeface="微软雅黑"/>
                <a:cs typeface="+mn-ea"/>
              </a:rPr>
              <a:t>支持</a:t>
            </a:r>
            <a:r>
              <a:rPr lang="en-US" altLang="zh-CN" sz="1600" b="1" kern="0" dirty="0" smtClean="0">
                <a:solidFill>
                  <a:srgbClr val="1D1D1A"/>
                </a:solidFill>
                <a:latin typeface="Arial"/>
                <a:ea typeface="微软雅黑"/>
                <a:cs typeface="+mn-ea"/>
              </a:rPr>
              <a:t>Kubernetes</a:t>
            </a:r>
            <a:r>
              <a:rPr lang="zh-CN" altLang="en-US" sz="1600" b="1" kern="0" dirty="0" smtClean="0">
                <a:solidFill>
                  <a:srgbClr val="1D1D1A"/>
                </a:solidFill>
                <a:latin typeface="Arial"/>
                <a:ea typeface="微软雅黑"/>
                <a:cs typeface="+mn-ea"/>
              </a:rPr>
              <a:t>集群的创建、升级、扩缩</a:t>
            </a:r>
            <a:r>
              <a:rPr lang="zh-CN" altLang="en-US" sz="1600" b="1" kern="0" dirty="0" smtClean="0">
                <a:solidFill>
                  <a:srgbClr val="1D1D1A"/>
                </a:solidFill>
                <a:latin typeface="Arial"/>
                <a:ea typeface="微软雅黑"/>
                <a:cs typeface="+mn-ea"/>
              </a:rPr>
              <a:t>容</a:t>
            </a:r>
            <a:endParaRPr lang="en-US" altLang="zh-CN" sz="1600" b="1" kern="0" dirty="0">
              <a:solidFill>
                <a:srgbClr val="1D1D1A"/>
              </a:solidFill>
              <a:latin typeface="Arial"/>
              <a:ea typeface="微软雅黑"/>
              <a:cs typeface="+mn-ea"/>
            </a:endParaRPr>
          </a:p>
        </p:txBody>
      </p:sp>
    </p:spTree>
    <p:extLst>
      <p:ext uri="{BB962C8B-B14F-4D97-AF65-F5344CB8AC3E}">
        <p14:creationId xmlns:p14="http://schemas.microsoft.com/office/powerpoint/2010/main" val="2231434080"/>
      </p:ext>
    </p:extLst>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统一应用、配置分发</a:t>
            </a:r>
            <a:endParaRPr lang="zh-CN" altLang="en-US" sz="2800" b="1" dirty="0">
              <a:solidFill>
                <a:srgbClr val="445185"/>
              </a:solidFill>
              <a:latin typeface="黑体" panose="02010609060101010101" charset="-122"/>
              <a:ea typeface="黑体" panose="02010609060101010101" charset="-122"/>
            </a:endParaRPr>
          </a:p>
        </p:txBody>
      </p:sp>
      <p:pic>
        <p:nvPicPr>
          <p:cNvPr id="6" name="图片 5">
            <a:extLst>
              <a:ext uri="{FF2B5EF4-FFF2-40B4-BE49-F238E27FC236}">
                <a16:creationId xmlns:a16="http://schemas.microsoft.com/office/drawing/2014/main" xmlns="" id="{07E1C969-8573-49D5-8986-E3FCCBB1C056}"/>
              </a:ext>
            </a:extLst>
          </p:cNvPr>
          <p:cNvPicPr>
            <a:picLocks noChangeAspect="1"/>
          </p:cNvPicPr>
          <p:nvPr/>
        </p:nvPicPr>
        <p:blipFill>
          <a:blip r:embed="rId2"/>
          <a:stretch>
            <a:fillRect/>
          </a:stretch>
        </p:blipFill>
        <p:spPr>
          <a:xfrm>
            <a:off x="135930" y="1168501"/>
            <a:ext cx="6865234" cy="4661188"/>
          </a:xfrm>
          <a:prstGeom prst="rect">
            <a:avLst/>
          </a:prstGeom>
        </p:spPr>
      </p:pic>
      <p:sp>
        <p:nvSpPr>
          <p:cNvPr id="7" name="矩形 6">
            <a:extLst>
              <a:ext uri="{FF2B5EF4-FFF2-40B4-BE49-F238E27FC236}">
                <a16:creationId xmlns:a16="http://schemas.microsoft.com/office/drawing/2014/main" xmlns="" id="{B5C9D0D3-EAEA-458A-BFC3-D467FF8F6778}"/>
              </a:ext>
            </a:extLst>
          </p:cNvPr>
          <p:cNvSpPr/>
          <p:nvPr/>
        </p:nvSpPr>
        <p:spPr>
          <a:xfrm>
            <a:off x="7001164" y="1386380"/>
            <a:ext cx="5054021" cy="3693319"/>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多云多集群统一应用分发：面向</a:t>
            </a:r>
            <a:r>
              <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Fleet</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，实现在各个云环境中的应用一致性分发。</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GitOps</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方法论：借助</a:t>
            </a:r>
            <a:r>
              <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Flux</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实现</a:t>
            </a:r>
            <a:r>
              <a:rPr kumimoji="0" lang="en-US" altLang="zh-CN" sz="1800" b="0"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GitOps</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，自动化应用同步和部署，提高效率和准确性。</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Kurator</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引擎：</a:t>
            </a:r>
            <a:r>
              <a:rPr kumimoji="0" lang="en-US" altLang="zh-CN" sz="1800" b="0"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Kurator</a:t>
            </a:r>
            <a:r>
              <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Fleet Manager</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无缝集成</a:t>
            </a:r>
            <a:r>
              <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Fleet</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和</a:t>
            </a:r>
            <a:r>
              <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Flux</a:t>
            </a: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，构建易于使用、强大且稳健的应用分发引擎。</a:t>
            </a:r>
            <a:endParaRPr kumimoji="0" lang="en-US"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灵活可控：支持按需、批量分发，支持按照应用依赖关系分发，能够满足不同业务和集群需求，增强应用部署的灵活性。</a:t>
            </a:r>
          </a:p>
        </p:txBody>
      </p:sp>
    </p:spTree>
    <p:extLst>
      <p:ext uri="{BB962C8B-B14F-4D97-AF65-F5344CB8AC3E}">
        <p14:creationId xmlns:p14="http://schemas.microsoft.com/office/powerpoint/2010/main" val="2692800546"/>
      </p:ext>
    </p:extLst>
  </p:cSld>
  <p:clrMapOvr>
    <a:masterClrMapping/>
  </p:clrMapOvr>
  <p:transition spd="slow">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统一监控</a:t>
            </a:r>
            <a:endParaRPr lang="zh-CN" altLang="en-US" sz="2800" b="1" dirty="0">
              <a:solidFill>
                <a:srgbClr val="445185"/>
              </a:solidFill>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124024" y="971011"/>
            <a:ext cx="5775761" cy="4883319"/>
          </a:xfrm>
          <a:prstGeom prst="rect">
            <a:avLst/>
          </a:prstGeom>
        </p:spPr>
      </p:pic>
      <p:sp>
        <p:nvSpPr>
          <p:cNvPr id="8" name="矩形 7">
            <a:extLst>
              <a:ext uri="{FF2B5EF4-FFF2-40B4-BE49-F238E27FC236}">
                <a16:creationId xmlns:a16="http://schemas.microsoft.com/office/drawing/2014/main" xmlns="" id="{AE541262-4FC2-4987-ABB7-22EDC79F6B58}"/>
              </a:ext>
            </a:extLst>
          </p:cNvPr>
          <p:cNvSpPr/>
          <p:nvPr/>
        </p:nvSpPr>
        <p:spPr>
          <a:xfrm>
            <a:off x="5791106" y="1651652"/>
            <a:ext cx="6096000" cy="2785506"/>
          </a:xfrm>
          <a:prstGeom prst="rect">
            <a:avLst/>
          </a:prstGeom>
        </p:spPr>
        <p:txBody>
          <a:bodyPr>
            <a:spAutoFit/>
          </a:bodyPr>
          <a:lstStyle/>
          <a:p>
            <a:pPr marL="285750" indent="-28575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使用 </a:t>
            </a:r>
            <a:r>
              <a:rPr lang="en-US" altLang="zh-CN" dirty="0">
                <a:latin typeface="微软雅黑" panose="020B0503020204020204" pitchFamily="34" charset="-122"/>
                <a:ea typeface="微软雅黑" panose="020B0503020204020204" pitchFamily="34" charset="-122"/>
              </a:rPr>
              <a:t>Fleet</a:t>
            </a:r>
            <a:r>
              <a:rPr lang="zh-CN" altLang="en-US" dirty="0">
                <a:latin typeface="微软雅黑" panose="020B0503020204020204" pitchFamily="34" charset="-122"/>
                <a:ea typeface="微软雅黑" panose="020B0503020204020204" pitchFamily="34" charset="-122"/>
              </a:rPr>
              <a:t>，简化多集群监控组件安装；</a:t>
            </a:r>
          </a:p>
          <a:p>
            <a:pPr marL="285750" indent="-28575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基于 </a:t>
            </a:r>
            <a:r>
              <a:rPr lang="en-US" altLang="zh-CN" dirty="0">
                <a:latin typeface="微软雅黑" panose="020B0503020204020204" pitchFamily="34" charset="-122"/>
                <a:ea typeface="微软雅黑" panose="020B0503020204020204" pitchFamily="34" charset="-122"/>
              </a:rPr>
              <a:t>Prometheus </a:t>
            </a:r>
            <a:r>
              <a:rPr lang="zh-CN" altLang="en-US" dirty="0">
                <a:latin typeface="微软雅黑" panose="020B0503020204020204" pitchFamily="34" charset="-122"/>
                <a:ea typeface="微软雅黑" panose="020B0503020204020204" pitchFamily="34" charset="-122"/>
              </a:rPr>
              <a:t>和 </a:t>
            </a:r>
            <a:r>
              <a:rPr lang="en-US" altLang="zh-CN" dirty="0" err="1">
                <a:latin typeface="微软雅黑" panose="020B0503020204020204" pitchFamily="34" charset="-122"/>
                <a:ea typeface="微软雅黑" panose="020B0503020204020204" pitchFamily="34" charset="-122"/>
              </a:rPr>
              <a:t>Thanos</a:t>
            </a:r>
            <a:r>
              <a:rPr lang="en-US" altLang="zh-CN" dirty="0">
                <a:latin typeface="微软雅黑" panose="020B0503020204020204" pitchFamily="34" charset="-122"/>
                <a:ea typeface="微软雅黑" panose="020B0503020204020204" pitchFamily="34" charset="-122"/>
              </a:rPr>
              <a:t> Sidecar </a:t>
            </a:r>
            <a:r>
              <a:rPr lang="zh-CN" altLang="en-US" dirty="0">
                <a:latin typeface="微软雅黑" panose="020B0503020204020204" pitchFamily="34" charset="-122"/>
                <a:ea typeface="微软雅黑" panose="020B0503020204020204" pitchFamily="34" charset="-122"/>
              </a:rPr>
              <a:t>模式实现多集群监控指标采集；</a:t>
            </a: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借助 </a:t>
            </a:r>
            <a:r>
              <a:rPr lang="en-US" altLang="zh-CN" dirty="0">
                <a:latin typeface="微软雅黑" panose="020B0503020204020204" pitchFamily="34" charset="-122"/>
                <a:ea typeface="微软雅黑" panose="020B0503020204020204" pitchFamily="34" charset="-122"/>
              </a:rPr>
              <a:t>Fleet </a:t>
            </a:r>
            <a:r>
              <a:rPr lang="zh-CN" altLang="en-US" dirty="0">
                <a:latin typeface="微软雅黑" panose="020B0503020204020204" pitchFamily="34" charset="-122"/>
                <a:ea typeface="微软雅黑" panose="020B0503020204020204" pitchFamily="34" charset="-122"/>
              </a:rPr>
              <a:t>应用分发实现用户自定义监控配置在集群间分发。</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3176763"/>
      </p:ext>
    </p:extLst>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统一监控</a:t>
            </a:r>
            <a:endParaRPr lang="zh-CN" altLang="en-US" sz="2800" b="1" dirty="0">
              <a:solidFill>
                <a:srgbClr val="445185"/>
              </a:solidFill>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124024" y="971011"/>
            <a:ext cx="5775761" cy="4883319"/>
          </a:xfrm>
          <a:prstGeom prst="rect">
            <a:avLst/>
          </a:prstGeom>
        </p:spPr>
      </p:pic>
      <p:sp>
        <p:nvSpPr>
          <p:cNvPr id="8" name="矩形 7">
            <a:extLst>
              <a:ext uri="{FF2B5EF4-FFF2-40B4-BE49-F238E27FC236}">
                <a16:creationId xmlns:a16="http://schemas.microsoft.com/office/drawing/2014/main" xmlns="" id="{AE541262-4FC2-4987-ABB7-22EDC79F6B58}"/>
              </a:ext>
            </a:extLst>
          </p:cNvPr>
          <p:cNvSpPr/>
          <p:nvPr/>
        </p:nvSpPr>
        <p:spPr>
          <a:xfrm>
            <a:off x="5791106" y="1651652"/>
            <a:ext cx="6096000" cy="2785506"/>
          </a:xfrm>
          <a:prstGeom prst="rect">
            <a:avLst/>
          </a:prstGeom>
        </p:spPr>
        <p:txBody>
          <a:bodyPr>
            <a:spAutoFit/>
          </a:bodyPr>
          <a:lstStyle/>
          <a:p>
            <a:pPr marL="285750" indent="-28575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使用 </a:t>
            </a:r>
            <a:r>
              <a:rPr lang="en-US" altLang="zh-CN" dirty="0">
                <a:latin typeface="微软雅黑" panose="020B0503020204020204" pitchFamily="34" charset="-122"/>
                <a:ea typeface="微软雅黑" panose="020B0503020204020204" pitchFamily="34" charset="-122"/>
              </a:rPr>
              <a:t>Fleet</a:t>
            </a:r>
            <a:r>
              <a:rPr lang="zh-CN" altLang="en-US" dirty="0">
                <a:latin typeface="微软雅黑" panose="020B0503020204020204" pitchFamily="34" charset="-122"/>
                <a:ea typeface="微软雅黑" panose="020B0503020204020204" pitchFamily="34" charset="-122"/>
              </a:rPr>
              <a:t>，简化多集群监控组件安装；</a:t>
            </a:r>
          </a:p>
          <a:p>
            <a:pPr marL="285750" indent="-28575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基于 </a:t>
            </a:r>
            <a:r>
              <a:rPr lang="en-US" altLang="zh-CN" dirty="0">
                <a:latin typeface="微软雅黑" panose="020B0503020204020204" pitchFamily="34" charset="-122"/>
                <a:ea typeface="微软雅黑" panose="020B0503020204020204" pitchFamily="34" charset="-122"/>
              </a:rPr>
              <a:t>Prometheus </a:t>
            </a:r>
            <a:r>
              <a:rPr lang="zh-CN" altLang="en-US" dirty="0">
                <a:latin typeface="微软雅黑" panose="020B0503020204020204" pitchFamily="34" charset="-122"/>
                <a:ea typeface="微软雅黑" panose="020B0503020204020204" pitchFamily="34" charset="-122"/>
              </a:rPr>
              <a:t>和 </a:t>
            </a:r>
            <a:r>
              <a:rPr lang="en-US" altLang="zh-CN" dirty="0" err="1">
                <a:latin typeface="微软雅黑" panose="020B0503020204020204" pitchFamily="34" charset="-122"/>
                <a:ea typeface="微软雅黑" panose="020B0503020204020204" pitchFamily="34" charset="-122"/>
              </a:rPr>
              <a:t>Thanos</a:t>
            </a:r>
            <a:r>
              <a:rPr lang="en-US" altLang="zh-CN" dirty="0">
                <a:latin typeface="微软雅黑" panose="020B0503020204020204" pitchFamily="34" charset="-122"/>
                <a:ea typeface="微软雅黑" panose="020B0503020204020204" pitchFamily="34" charset="-122"/>
              </a:rPr>
              <a:t> Sidecar </a:t>
            </a:r>
            <a:r>
              <a:rPr lang="zh-CN" altLang="en-US" dirty="0">
                <a:latin typeface="微软雅黑" panose="020B0503020204020204" pitchFamily="34" charset="-122"/>
                <a:ea typeface="微软雅黑" panose="020B0503020204020204" pitchFamily="34" charset="-122"/>
              </a:rPr>
              <a:t>模式实现多集群监控指标采集；</a:t>
            </a:r>
            <a:endParaRPr lang="en-US" altLang="zh-CN" dirty="0">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借助 </a:t>
            </a:r>
            <a:r>
              <a:rPr lang="en-US" altLang="zh-CN" dirty="0">
                <a:latin typeface="微软雅黑" panose="020B0503020204020204" pitchFamily="34" charset="-122"/>
                <a:ea typeface="微软雅黑" panose="020B0503020204020204" pitchFamily="34" charset="-122"/>
              </a:rPr>
              <a:t>Fleet </a:t>
            </a:r>
            <a:r>
              <a:rPr lang="zh-CN" altLang="en-US" dirty="0">
                <a:latin typeface="微软雅黑" panose="020B0503020204020204" pitchFamily="34" charset="-122"/>
                <a:ea typeface="微软雅黑" panose="020B0503020204020204" pitchFamily="34" charset="-122"/>
              </a:rPr>
              <a:t>应用分发实现用户自定义监控配置在集群间分发。</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6507467"/>
      </p:ext>
    </p:extLst>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统一策略管理</a:t>
            </a:r>
            <a:endParaRPr lang="zh-CN" altLang="en-US" sz="2800" b="1" dirty="0">
              <a:solidFill>
                <a:srgbClr val="445185"/>
              </a:solidFill>
              <a:latin typeface="黑体" panose="02010609060101010101" charset="-122"/>
              <a:ea typeface="黑体" panose="02010609060101010101" charset="-122"/>
            </a:endParaRPr>
          </a:p>
        </p:txBody>
      </p:sp>
      <p:pic>
        <p:nvPicPr>
          <p:cNvPr id="6" name="图形 4">
            <a:extLst>
              <a:ext uri="{FF2B5EF4-FFF2-40B4-BE49-F238E27FC236}">
                <a16:creationId xmlns:a16="http://schemas.microsoft.com/office/drawing/2014/main" xmlns="" id="{8A5B939A-D2D8-41BC-9C3F-DB77768F50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2755" y="1000890"/>
            <a:ext cx="5838825" cy="4429125"/>
          </a:xfrm>
          <a:prstGeom prst="rect">
            <a:avLst/>
          </a:prstGeom>
        </p:spPr>
      </p:pic>
      <p:sp>
        <p:nvSpPr>
          <p:cNvPr id="7" name="矩形 6">
            <a:extLst>
              <a:ext uri="{FF2B5EF4-FFF2-40B4-BE49-F238E27FC236}">
                <a16:creationId xmlns:a16="http://schemas.microsoft.com/office/drawing/2014/main" xmlns="" id="{95E1FC29-10D2-441C-A034-7BFFA1C84ABD}"/>
              </a:ext>
            </a:extLst>
          </p:cNvPr>
          <p:cNvSpPr/>
          <p:nvPr/>
        </p:nvSpPr>
        <p:spPr>
          <a:xfrm>
            <a:off x="6644254" y="2077571"/>
            <a:ext cx="3916552" cy="3108543"/>
          </a:xfrm>
          <a:prstGeom prst="rect">
            <a:avLst/>
          </a:prstGeom>
        </p:spPr>
        <p:txBody>
          <a:bodyPr wrap="square">
            <a:spAutoFit/>
          </a:bodyPr>
          <a:lstStyle/>
          <a:p>
            <a:pPr marL="285750" indent="-285750">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跨多集群统一策略管理：</a:t>
            </a:r>
            <a:r>
              <a:rPr lang="en-US" altLang="zh-CN" sz="1400" dirty="0">
                <a:latin typeface="微软雅黑" panose="020B0503020204020204" pitchFamily="34" charset="-122"/>
                <a:ea typeface="微软雅黑" panose="020B0503020204020204" pitchFamily="34" charset="-122"/>
              </a:rPr>
              <a:t>Kurator </a:t>
            </a:r>
            <a:r>
              <a:rPr lang="zh-CN" altLang="en-US" sz="1400" dirty="0">
                <a:latin typeface="微软雅黑" panose="020B0503020204020204" pitchFamily="34" charset="-122"/>
                <a:ea typeface="微软雅黑" panose="020B0503020204020204" pitchFamily="34" charset="-122"/>
              </a:rPr>
              <a:t>允许用户在分布式云环境中统一地管理多个集群的策略，确保所有集群遵循相同的操作规则和业务需求。</a:t>
            </a:r>
            <a:endParaRPr lang="en-US" altLang="zh-CN" sz="1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简化策略配置与应用：</a:t>
            </a:r>
            <a:r>
              <a:rPr lang="zh-CN" altLang="en-US" sz="1400" dirty="0">
                <a:latin typeface="微软雅黑" panose="020B0503020204020204" pitchFamily="34" charset="-122"/>
                <a:ea typeface="微软雅黑" panose="020B0503020204020204" pitchFamily="34" charset="-122"/>
              </a:rPr>
              <a:t>通过</a:t>
            </a:r>
            <a:r>
              <a:rPr lang="en-US" altLang="zh-CN" sz="1400" dirty="0">
                <a:latin typeface="微软雅黑" panose="020B0503020204020204" pitchFamily="34" charset="-122"/>
                <a:ea typeface="微软雅黑" panose="020B0503020204020204" pitchFamily="34" charset="-122"/>
              </a:rPr>
              <a:t>Kurator</a:t>
            </a:r>
            <a:r>
              <a:rPr lang="zh-CN" altLang="en-US" sz="1400" dirty="0">
                <a:latin typeface="微软雅黑" panose="020B0503020204020204" pitchFamily="34" charset="-122"/>
                <a:ea typeface="微软雅黑" panose="020B0503020204020204" pitchFamily="34" charset="-122"/>
              </a:rPr>
              <a:t>的策略管理能力，可以避免在每个子集群单独管理策略的复杂性，使策略配置和应用更加高效。</a:t>
            </a:r>
            <a:endParaRPr lang="en-US" altLang="zh-CN" sz="1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与单一 </a:t>
            </a:r>
            <a:r>
              <a:rPr lang="en-US" altLang="zh-CN" sz="1400" b="1" dirty="0">
                <a:latin typeface="微软雅黑" panose="020B0503020204020204" pitchFamily="34" charset="-122"/>
                <a:ea typeface="微软雅黑" panose="020B0503020204020204" pitchFamily="34" charset="-122"/>
              </a:rPr>
              <a:t>Kubernetes </a:t>
            </a:r>
            <a:r>
              <a:rPr lang="zh-CN" altLang="en-US" sz="1400" b="1" dirty="0">
                <a:latin typeface="微软雅黑" panose="020B0503020204020204" pitchFamily="34" charset="-122"/>
                <a:ea typeface="微软雅黑" panose="020B0503020204020204" pitchFamily="34" charset="-122"/>
              </a:rPr>
              <a:t>集群策略管理无异：</a:t>
            </a:r>
            <a:r>
              <a:rPr lang="en-US" altLang="zh-CN" sz="1400" dirty="0">
                <a:latin typeface="微软雅黑" panose="020B0503020204020204" pitchFamily="34" charset="-122"/>
                <a:ea typeface="微软雅黑" panose="020B0503020204020204" pitchFamily="34" charset="-122"/>
              </a:rPr>
              <a:t>Kurator </a:t>
            </a:r>
            <a:r>
              <a:rPr lang="zh-CN" altLang="en-US" sz="1400" dirty="0">
                <a:latin typeface="微软雅黑" panose="020B0503020204020204" pitchFamily="34" charset="-122"/>
                <a:ea typeface="微软雅黑" panose="020B0503020204020204" pitchFamily="34" charset="-122"/>
              </a:rPr>
              <a:t>提供的策略管理能力与在单一 </a:t>
            </a:r>
            <a:r>
              <a:rPr lang="en-US" altLang="zh-CN" sz="1400" dirty="0">
                <a:latin typeface="微软雅黑" panose="020B0503020204020204" pitchFamily="34" charset="-122"/>
                <a:ea typeface="微软雅黑" panose="020B0503020204020204" pitchFamily="34" charset="-122"/>
              </a:rPr>
              <a:t>Kubernetes </a:t>
            </a:r>
            <a:r>
              <a:rPr lang="zh-CN" altLang="en-US" sz="1400" dirty="0">
                <a:latin typeface="微软雅黑" panose="020B0503020204020204" pitchFamily="34" charset="-122"/>
                <a:ea typeface="微软雅黑" panose="020B0503020204020204" pitchFamily="34" charset="-122"/>
              </a:rPr>
              <a:t>集群中的策略管理非常相似，方便用户快速上手。</a:t>
            </a:r>
            <a:endParaRPr lang="en-US" altLang="zh-CN" sz="1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5073845"/>
      </p:ext>
    </p:extLst>
  </p:cSld>
  <p:clrMapOvr>
    <a:masterClrMapping/>
  </p:clrMapOvr>
  <p:transition spd="slow">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75000"/>
                </a:schemeClr>
              </a:solidFill>
            </a:endParaRPr>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p>
        </p:txBody>
      </p:sp>
      <p:sp>
        <p:nvSpPr>
          <p:cNvPr id="45" name="副标题 13"/>
          <p:cNvSpPr txBox="1"/>
          <p:nvPr/>
        </p:nvSpPr>
        <p:spPr>
          <a:xfrm>
            <a:off x="1850121" y="2147522"/>
            <a:ext cx="624525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chemeClr val="bg2">
                    <a:lumMod val="75000"/>
                  </a:schemeClr>
                </a:solidFill>
                <a:latin typeface="黑体" panose="02010609060101010101" charset="-122"/>
                <a:ea typeface="黑体" panose="02010609060101010101" charset="-122"/>
              </a:rPr>
              <a:t>分布式</a:t>
            </a:r>
            <a:r>
              <a:rPr lang="zh-CN" altLang="en-US" sz="3000" dirty="0" smtClean="0">
                <a:solidFill>
                  <a:schemeClr val="bg2">
                    <a:lumMod val="75000"/>
                  </a:schemeClr>
                </a:solidFill>
                <a:latin typeface="黑体" panose="02010609060101010101" charset="-122"/>
                <a:ea typeface="黑体" panose="02010609060101010101" charset="-122"/>
              </a:rPr>
              <a:t>云的发展与挑战</a:t>
            </a:r>
            <a:endParaRPr lang="zh-CN" altLang="en-US" sz="3000" dirty="0">
              <a:solidFill>
                <a:schemeClr val="bg2">
                  <a:lumMod val="75000"/>
                </a:schemeClr>
              </a:solidFill>
              <a:latin typeface="黑体" panose="02010609060101010101" charset="-122"/>
              <a:ea typeface="黑体" panose="02010609060101010101" charset="-122"/>
            </a:endParaRP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p>
        </p:txBody>
      </p:sp>
      <p:sp>
        <p:nvSpPr>
          <p:cNvPr id="64" name="副标题 13"/>
          <p:cNvSpPr txBox="1"/>
          <p:nvPr/>
        </p:nvSpPr>
        <p:spPr>
          <a:xfrm>
            <a:off x="1850121" y="3061076"/>
            <a:ext cx="5095963"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dirty="0" err="1" smtClean="0">
                <a:solidFill>
                  <a:schemeClr val="bg2">
                    <a:lumMod val="75000"/>
                  </a:schemeClr>
                </a:solidFill>
                <a:latin typeface="黑体" panose="02010609060101010101" charset="-122"/>
                <a:ea typeface="黑体" panose="02010609060101010101" charset="-122"/>
              </a:rPr>
              <a:t>Kurator</a:t>
            </a:r>
            <a:r>
              <a:rPr lang="zh-CN" altLang="en-US" sz="3000" dirty="0" smtClean="0">
                <a:solidFill>
                  <a:schemeClr val="bg2">
                    <a:lumMod val="75000"/>
                  </a:schemeClr>
                </a:solidFill>
                <a:latin typeface="黑体" panose="02010609060101010101" charset="-122"/>
                <a:ea typeface="黑体" panose="02010609060101010101" charset="-122"/>
              </a:rPr>
              <a:t>分布式云原生套件</a:t>
            </a:r>
            <a:endParaRPr lang="zh-CN" altLang="en-US" sz="3000" dirty="0">
              <a:solidFill>
                <a:schemeClr val="bg2">
                  <a:lumMod val="75000"/>
                </a:schemeClr>
              </a:solidFill>
              <a:latin typeface="黑体" panose="02010609060101010101" charset="-122"/>
              <a:ea typeface="黑体" panose="02010609060101010101" charset="-122"/>
            </a:endParaRP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p>
        </p:txBody>
      </p:sp>
      <p:sp>
        <p:nvSpPr>
          <p:cNvPr id="67" name="副标题 13"/>
          <p:cNvSpPr txBox="1"/>
          <p:nvPr/>
        </p:nvSpPr>
        <p:spPr>
          <a:xfrm>
            <a:off x="1850121" y="3996245"/>
            <a:ext cx="5968418"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smtClean="0">
                <a:solidFill>
                  <a:srgbClr val="363E7D"/>
                </a:solidFill>
                <a:latin typeface="黑体" panose="02010609060101010101" charset="-122"/>
                <a:ea typeface="黑体" panose="02010609060101010101" charset="-122"/>
              </a:rPr>
              <a:t>分布式云原生服务治理</a:t>
            </a:r>
            <a:endParaRPr lang="zh-CN" altLang="en-US" sz="3000" dirty="0">
              <a:solidFill>
                <a:srgbClr val="363E7D"/>
              </a:solidFill>
              <a:latin typeface="黑体" panose="02010609060101010101" charset="-122"/>
              <a:ea typeface="黑体" panose="02010609060101010101" charset="-122"/>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323243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分布式云原生流量治理需求</a:t>
            </a:r>
            <a:endParaRPr lang="zh-CN" altLang="en-US" sz="2800" b="1" dirty="0">
              <a:solidFill>
                <a:srgbClr val="445185"/>
              </a:solidFill>
              <a:latin typeface="黑体" panose="02010609060101010101" charset="-122"/>
              <a:ea typeface="黑体" panose="02010609060101010101" charset="-122"/>
            </a:endParaRPr>
          </a:p>
        </p:txBody>
      </p:sp>
      <p:sp>
        <p:nvSpPr>
          <p:cNvPr id="5" name="Title 1">
            <a:extLst>
              <a:ext uri="{FF2B5EF4-FFF2-40B4-BE49-F238E27FC236}">
                <a16:creationId xmlns:a16="http://schemas.microsoft.com/office/drawing/2014/main" xmlns="" id="{2DC29058-5CA4-7444-84FB-19552628A5DC}"/>
              </a:ext>
            </a:extLst>
          </p:cNvPr>
          <p:cNvSpPr txBox="1">
            <a:spLocks/>
          </p:cNvSpPr>
          <p:nvPr/>
        </p:nvSpPr>
        <p:spPr>
          <a:xfrm>
            <a:off x="403682" y="1047797"/>
            <a:ext cx="10515600" cy="422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Clr>
                <a:srgbClr val="000000"/>
              </a:buClr>
              <a:buFont typeface="Wingdings" panose="05000000000000000000" pitchFamily="2" charset="2"/>
              <a:buChar char="l"/>
            </a:pP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Network reachability</a:t>
            </a:r>
          </a:p>
          <a:p>
            <a:pPr marL="285750" indent="-285750">
              <a:buClr>
                <a:srgbClr val="000000"/>
              </a:buClr>
              <a:buFont typeface="Wingdings" panose="05000000000000000000" pitchFamily="2" charset="2"/>
              <a:buChar char="l"/>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Service discovery </a:t>
            </a:r>
          </a:p>
          <a:p>
            <a:pPr marL="285750" indent="-285750">
              <a:buClr>
                <a:srgbClr val="000000"/>
              </a:buClr>
              <a:buFont typeface="Wingdings" panose="05000000000000000000" pitchFamily="2" charset="2"/>
              <a:buChar char="l"/>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DNS resolve </a:t>
            </a:r>
          </a:p>
          <a:p>
            <a:pPr>
              <a:buClr>
                <a:srgbClr val="000000"/>
              </a:buClr>
              <a:buFont typeface="Arial"/>
              <a:buNone/>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altLang="zh-CN" sz="1800" dirty="0" smtClean="0">
                <a:solidFill>
                  <a:srgbClr val="000000">
                    <a:lumMod val="85000"/>
                    <a:lumOff val="15000"/>
                  </a:srgbClr>
                </a:solidFill>
                <a:latin typeface="Arial" panose="020B0604020202020204" pitchFamily="34" charset="0"/>
                <a:cs typeface="Arial" panose="020B0604020202020204" pitchFamily="34" charset="0"/>
                <a:sym typeface="Arial"/>
              </a:rPr>
              <a:t>Locality </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Load </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balancer Policy</a:t>
            </a:r>
          </a:p>
          <a:p>
            <a:pPr marL="285750" indent="-285750">
              <a:buClr>
                <a:srgbClr val="000000"/>
              </a:buClr>
              <a:buFont typeface="Wingdings" panose="05000000000000000000" pitchFamily="2" charset="2"/>
              <a:buChar char="l"/>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altLang="zh-CN" sz="1800" dirty="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S</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ecurity </a:t>
            </a: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for cross cluster traffic</a:t>
            </a:r>
            <a:endParaRPr lang="en-US" sz="1800" b="1" dirty="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p:txBody>
      </p:sp>
      <p:sp>
        <p:nvSpPr>
          <p:cNvPr id="8" name="矩形 7"/>
          <p:cNvSpPr/>
          <p:nvPr/>
        </p:nvSpPr>
        <p:spPr>
          <a:xfrm>
            <a:off x="4591050" y="1828800"/>
            <a:ext cx="1857375" cy="3600450"/>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noFill/>
              <a:effectLst/>
              <a:uLnTx/>
              <a:uFillTx/>
              <a:latin typeface="Arial"/>
              <a:ea typeface="宋体" panose="02010600030101010101" pitchFamily="2" charset="-122"/>
              <a:cs typeface="+mn-cs"/>
              <a:sym typeface="Arial"/>
            </a:endParaRPr>
          </a:p>
        </p:txBody>
      </p:sp>
      <p:sp>
        <p:nvSpPr>
          <p:cNvPr id="9" name="矩形 8"/>
          <p:cNvSpPr/>
          <p:nvPr/>
        </p:nvSpPr>
        <p:spPr>
          <a:xfrm>
            <a:off x="8153400" y="1828800"/>
            <a:ext cx="1857375" cy="3600450"/>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solidFill>
                <a:srgbClr val="000000"/>
              </a:solidFill>
              <a:effectLst/>
              <a:uLnTx/>
              <a:uFillTx/>
              <a:latin typeface="Arial"/>
              <a:ea typeface="宋体" panose="02010600030101010101" pitchFamily="2" charset="-122"/>
              <a:cs typeface="+mn-cs"/>
              <a:sym typeface="Arial"/>
            </a:endParaRPr>
          </a:p>
        </p:txBody>
      </p:sp>
      <p:sp>
        <p:nvSpPr>
          <p:cNvPr id="10" name="矩形 9"/>
          <p:cNvSpPr/>
          <p:nvPr/>
        </p:nvSpPr>
        <p:spPr>
          <a:xfrm>
            <a:off x="4843462" y="2802434"/>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Service </a:t>
            </a:r>
            <a:r>
              <a:rPr lang="en-US" altLang="zh-CN" sz="1400" kern="0" dirty="0">
                <a:solidFill>
                  <a:srgbClr val="FFFFFF"/>
                </a:solidFill>
                <a:latin typeface="Arial"/>
                <a:ea typeface="宋体" panose="02010600030101010101" pitchFamily="2" charset="-122"/>
                <a:sym typeface="Arial"/>
              </a:rPr>
              <a:t>A</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1" name="矩形 10"/>
          <p:cNvSpPr/>
          <p:nvPr/>
        </p:nvSpPr>
        <p:spPr>
          <a:xfrm>
            <a:off x="8490407" y="2789312"/>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Cluster B</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3" name="矩形 12"/>
          <p:cNvSpPr/>
          <p:nvPr/>
        </p:nvSpPr>
        <p:spPr>
          <a:xfrm>
            <a:off x="8490407" y="4070438"/>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Service D</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4" name="矩形 13"/>
          <p:cNvSpPr/>
          <p:nvPr/>
        </p:nvSpPr>
        <p:spPr>
          <a:xfrm>
            <a:off x="4843462" y="4072383"/>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Service C</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5" name="文本框 14"/>
          <p:cNvSpPr txBox="1"/>
          <p:nvPr/>
        </p:nvSpPr>
        <p:spPr>
          <a:xfrm>
            <a:off x="4591050" y="1317310"/>
            <a:ext cx="1857375" cy="369332"/>
          </a:xfrm>
          <a:prstGeom prst="rect">
            <a:avLst/>
          </a:prstGeom>
          <a:noFill/>
        </p:spPr>
        <p:txBody>
          <a:bodyPr wrap="square" rtlCol="0">
            <a:spAutoFit/>
          </a:bodyPr>
          <a:lstStyle/>
          <a:p>
            <a:pPr>
              <a:buClr>
                <a:srgbClr val="000000"/>
              </a:buClr>
              <a:buFont typeface="Arial"/>
              <a:buNone/>
            </a:pPr>
            <a:r>
              <a:rPr lang="en-US" altLang="zh-CN" sz="1400" kern="0" dirty="0" smtClean="0">
                <a:solidFill>
                  <a:srgbClr val="000000"/>
                </a:solidFill>
                <a:latin typeface="Arial"/>
                <a:cs typeface="Arial"/>
                <a:sym typeface="Arial"/>
              </a:rPr>
              <a:t>On Premises</a:t>
            </a:r>
            <a:endParaRPr lang="zh-CN" altLang="en-US" sz="1400" kern="0" dirty="0">
              <a:solidFill>
                <a:srgbClr val="000000"/>
              </a:solidFill>
              <a:latin typeface="Arial"/>
              <a:cs typeface="Arial"/>
              <a:sym typeface="Arial"/>
            </a:endParaRPr>
          </a:p>
        </p:txBody>
      </p:sp>
      <p:sp>
        <p:nvSpPr>
          <p:cNvPr id="16" name="文本框 15"/>
          <p:cNvSpPr txBox="1"/>
          <p:nvPr/>
        </p:nvSpPr>
        <p:spPr>
          <a:xfrm>
            <a:off x="8153399" y="1317310"/>
            <a:ext cx="1857375" cy="307777"/>
          </a:xfrm>
          <a:prstGeom prst="rect">
            <a:avLst/>
          </a:prstGeom>
          <a:noFill/>
        </p:spPr>
        <p:txBody>
          <a:bodyPr wrap="square" rtlCol="0">
            <a:spAutoFit/>
          </a:bodyPr>
          <a:lstStyle/>
          <a:p>
            <a:pPr>
              <a:buClr>
                <a:srgbClr val="000000"/>
              </a:buClr>
              <a:buFont typeface="Arial"/>
              <a:buNone/>
            </a:pPr>
            <a:r>
              <a:rPr lang="en-US" altLang="zh-CN" sz="1400" kern="0" dirty="0" smtClean="0">
                <a:solidFill>
                  <a:srgbClr val="000000"/>
                </a:solidFill>
                <a:latin typeface="Arial"/>
                <a:cs typeface="Arial"/>
                <a:sym typeface="Arial"/>
              </a:rPr>
              <a:t>Cloud</a:t>
            </a:r>
            <a:endParaRPr lang="zh-CN" altLang="en-US" sz="1400" kern="0" dirty="0">
              <a:solidFill>
                <a:srgbClr val="000000"/>
              </a:solidFill>
              <a:latin typeface="Arial"/>
              <a:cs typeface="Arial"/>
              <a:sym typeface="Arial"/>
            </a:endParaRPr>
          </a:p>
        </p:txBody>
      </p:sp>
      <p:cxnSp>
        <p:nvCxnSpPr>
          <p:cNvPr id="17" name="直接箭头连接符 16"/>
          <p:cNvCxnSpPr>
            <a:stCxn id="10" idx="3"/>
            <a:endCxn id="11" idx="1"/>
          </p:cNvCxnSpPr>
          <p:nvPr/>
        </p:nvCxnSpPr>
        <p:spPr>
          <a:xfrm flipV="1">
            <a:off x="6196012" y="3032956"/>
            <a:ext cx="2294395" cy="13122"/>
          </a:xfrm>
          <a:prstGeom prst="straightConnector1">
            <a:avLst/>
          </a:prstGeom>
          <a:noFill/>
          <a:ln w="38100" cap="flat" cmpd="sng" algn="ctr">
            <a:solidFill>
              <a:srgbClr val="70AD47"/>
            </a:solidFill>
            <a:prstDash val="solid"/>
            <a:headEnd type="triangle"/>
            <a:tailEnd type="triangle"/>
          </a:ln>
          <a:effectLst>
            <a:outerShdw blurRad="40000" dist="23000" dir="5400000" rotWithShape="0">
              <a:srgbClr val="000000">
                <a:alpha val="35000"/>
              </a:srgbClr>
            </a:outerShdw>
          </a:effectLst>
        </p:spPr>
      </p:cxnSp>
      <p:cxnSp>
        <p:nvCxnSpPr>
          <p:cNvPr id="18" name="直接箭头连接符 17"/>
          <p:cNvCxnSpPr/>
          <p:nvPr/>
        </p:nvCxnSpPr>
        <p:spPr>
          <a:xfrm flipV="1">
            <a:off x="6196012" y="4307521"/>
            <a:ext cx="2294395" cy="13122"/>
          </a:xfrm>
          <a:prstGeom prst="straightConnector1">
            <a:avLst/>
          </a:prstGeom>
          <a:noFill/>
          <a:ln w="38100" cap="flat" cmpd="sng" algn="ctr">
            <a:solidFill>
              <a:srgbClr val="70AD47"/>
            </a:solidFill>
            <a:prstDash val="solid"/>
            <a:headEnd type="triangle"/>
            <a:tailEnd type="triangle"/>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203681419"/>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363E7D"/>
                </a:solidFill>
                <a:latin typeface="黑体" panose="02010609060101010101" charset="-122"/>
                <a:ea typeface="黑体" panose="02010609060101010101" charset="-122"/>
              </a:rPr>
              <a:t>目录</a:t>
            </a: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i="1" dirty="0">
                <a:solidFill>
                  <a:srgbClr val="363E7D"/>
                </a:solidFill>
                <a:latin typeface="黑体" panose="02010609060101010101" charset="-122"/>
                <a:ea typeface="黑体" panose="02010609060101010101" charset="-122"/>
              </a:rPr>
              <a:t>CONTENTS</a:t>
            </a:r>
          </a:p>
        </p:txBody>
      </p:sp>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p>
        </p:txBody>
      </p:sp>
      <p:sp>
        <p:nvSpPr>
          <p:cNvPr id="45" name="副标题 13"/>
          <p:cNvSpPr txBox="1"/>
          <p:nvPr/>
        </p:nvSpPr>
        <p:spPr>
          <a:xfrm>
            <a:off x="1850121" y="2147522"/>
            <a:ext cx="624525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分布式</a:t>
            </a:r>
            <a:r>
              <a:rPr lang="zh-CN" altLang="en-US" sz="3000" dirty="0" smtClean="0">
                <a:solidFill>
                  <a:srgbClr val="363E7D"/>
                </a:solidFill>
                <a:latin typeface="黑体" panose="02010609060101010101" charset="-122"/>
                <a:ea typeface="黑体" panose="02010609060101010101" charset="-122"/>
              </a:rPr>
              <a:t>云的发展与挑战</a:t>
            </a:r>
            <a:endParaRPr lang="zh-CN" altLang="en-US" sz="3000" dirty="0">
              <a:solidFill>
                <a:srgbClr val="363E7D"/>
              </a:solidFill>
              <a:latin typeface="黑体" panose="02010609060101010101" charset="-122"/>
              <a:ea typeface="黑体" panose="02010609060101010101" charset="-122"/>
            </a:endParaRP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p>
        </p:txBody>
      </p:sp>
      <p:sp>
        <p:nvSpPr>
          <p:cNvPr id="64" name="副标题 13"/>
          <p:cNvSpPr txBox="1"/>
          <p:nvPr/>
        </p:nvSpPr>
        <p:spPr>
          <a:xfrm>
            <a:off x="1850121" y="3061076"/>
            <a:ext cx="5095963"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dirty="0" err="1" smtClean="0">
                <a:solidFill>
                  <a:srgbClr val="363E7D"/>
                </a:solidFill>
                <a:latin typeface="黑体" panose="02010609060101010101" charset="-122"/>
                <a:ea typeface="黑体" panose="02010609060101010101" charset="-122"/>
              </a:rPr>
              <a:t>Kurator</a:t>
            </a:r>
            <a:r>
              <a:rPr lang="zh-CN" altLang="en-US" sz="3000" dirty="0" smtClean="0">
                <a:solidFill>
                  <a:srgbClr val="363E7D"/>
                </a:solidFill>
                <a:latin typeface="黑体" panose="02010609060101010101" charset="-122"/>
                <a:ea typeface="黑体" panose="02010609060101010101" charset="-122"/>
              </a:rPr>
              <a:t>分布式云原生套件</a:t>
            </a:r>
            <a:endParaRPr lang="zh-CN" altLang="en-US" sz="3000" dirty="0">
              <a:solidFill>
                <a:srgbClr val="363E7D"/>
              </a:solidFill>
              <a:latin typeface="黑体" panose="02010609060101010101" charset="-122"/>
              <a:ea typeface="黑体" panose="02010609060101010101" charset="-122"/>
            </a:endParaRP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p>
        </p:txBody>
      </p:sp>
      <p:sp>
        <p:nvSpPr>
          <p:cNvPr id="67" name="副标题 13"/>
          <p:cNvSpPr txBox="1"/>
          <p:nvPr/>
        </p:nvSpPr>
        <p:spPr>
          <a:xfrm>
            <a:off x="1850121" y="3996245"/>
            <a:ext cx="5968418"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smtClean="0">
                <a:solidFill>
                  <a:srgbClr val="363E7D"/>
                </a:solidFill>
                <a:latin typeface="黑体" panose="02010609060101010101" charset="-122"/>
                <a:ea typeface="黑体" panose="02010609060101010101" charset="-122"/>
              </a:rPr>
              <a:t>服务网格</a:t>
            </a:r>
            <a:r>
              <a:rPr lang="zh-CN" altLang="en-US" sz="3000" dirty="0" smtClean="0">
                <a:solidFill>
                  <a:srgbClr val="363E7D"/>
                </a:solidFill>
                <a:latin typeface="黑体" panose="02010609060101010101" charset="-122"/>
                <a:ea typeface="黑体" panose="02010609060101010101" charset="-122"/>
              </a:rPr>
              <a:t>如何解决跨云服务治理</a:t>
            </a:r>
            <a:endParaRPr lang="zh-CN" altLang="en-US" sz="3000" dirty="0">
              <a:solidFill>
                <a:srgbClr val="363E7D"/>
              </a:solidFill>
              <a:latin typeface="黑体" panose="02010609060101010101" charset="-122"/>
              <a:ea typeface="黑体" panose="02010609060101010101" charset="-122"/>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分布式云原生流量治理需求</a:t>
            </a:r>
            <a:endParaRPr lang="zh-CN" altLang="en-US" sz="2800" b="1" dirty="0">
              <a:solidFill>
                <a:srgbClr val="445185"/>
              </a:solidFill>
              <a:latin typeface="黑体" panose="02010609060101010101" charset="-122"/>
              <a:ea typeface="黑体" panose="02010609060101010101" charset="-122"/>
            </a:endParaRPr>
          </a:p>
        </p:txBody>
      </p:sp>
      <p:sp>
        <p:nvSpPr>
          <p:cNvPr id="5" name="Title 1">
            <a:extLst>
              <a:ext uri="{FF2B5EF4-FFF2-40B4-BE49-F238E27FC236}">
                <a16:creationId xmlns:a16="http://schemas.microsoft.com/office/drawing/2014/main" xmlns="" id="{2DC29058-5CA4-7444-84FB-19552628A5DC}"/>
              </a:ext>
            </a:extLst>
          </p:cNvPr>
          <p:cNvSpPr txBox="1">
            <a:spLocks/>
          </p:cNvSpPr>
          <p:nvPr/>
        </p:nvSpPr>
        <p:spPr>
          <a:xfrm>
            <a:off x="403682" y="1047797"/>
            <a:ext cx="10515600" cy="422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Clr>
                <a:srgbClr val="000000"/>
              </a:buClr>
              <a:buFont typeface="Wingdings" panose="05000000000000000000" pitchFamily="2" charset="2"/>
              <a:buChar char="l"/>
            </a:pP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Network reachability</a:t>
            </a:r>
          </a:p>
          <a:p>
            <a:pPr marL="285750" indent="-285750">
              <a:buClr>
                <a:srgbClr val="000000"/>
              </a:buClr>
              <a:buFont typeface="Wingdings" panose="05000000000000000000" pitchFamily="2" charset="2"/>
              <a:buChar char="l"/>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Service discovery </a:t>
            </a:r>
          </a:p>
          <a:p>
            <a:pPr marL="285750" indent="-285750">
              <a:buClr>
                <a:srgbClr val="000000"/>
              </a:buClr>
              <a:buFont typeface="Wingdings" panose="05000000000000000000" pitchFamily="2" charset="2"/>
              <a:buChar char="l"/>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DNS resolve </a:t>
            </a:r>
          </a:p>
          <a:p>
            <a:pPr>
              <a:buClr>
                <a:srgbClr val="000000"/>
              </a:buClr>
              <a:buFont typeface="Arial"/>
              <a:buNone/>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altLang="zh-CN" sz="1800" dirty="0" smtClean="0">
                <a:solidFill>
                  <a:srgbClr val="000000">
                    <a:lumMod val="85000"/>
                    <a:lumOff val="15000"/>
                  </a:srgbClr>
                </a:solidFill>
                <a:latin typeface="Arial" panose="020B0604020202020204" pitchFamily="34" charset="0"/>
                <a:cs typeface="Arial" panose="020B0604020202020204" pitchFamily="34" charset="0"/>
                <a:sym typeface="Arial"/>
              </a:rPr>
              <a:t>Locality </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Load </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balancer Policy</a:t>
            </a:r>
          </a:p>
          <a:p>
            <a:pPr marL="285750" indent="-285750">
              <a:buClr>
                <a:srgbClr val="000000"/>
              </a:buClr>
              <a:buFont typeface="Wingdings" panose="05000000000000000000" pitchFamily="2" charset="2"/>
              <a:buChar char="l"/>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l"/>
            </a:pPr>
            <a:r>
              <a:rPr lang="en-US" altLang="zh-CN" sz="1800" dirty="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S</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ecurity </a:t>
            </a: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for cross cluster traffic</a:t>
            </a:r>
            <a:endParaRPr lang="en-US" sz="1800" b="1" dirty="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p:txBody>
      </p:sp>
      <p:sp>
        <p:nvSpPr>
          <p:cNvPr id="8" name="矩形 7"/>
          <p:cNvSpPr/>
          <p:nvPr/>
        </p:nvSpPr>
        <p:spPr>
          <a:xfrm>
            <a:off x="4591050" y="1828800"/>
            <a:ext cx="1857375" cy="3600450"/>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noFill/>
              <a:effectLst/>
              <a:uLnTx/>
              <a:uFillTx/>
              <a:latin typeface="Arial"/>
              <a:ea typeface="宋体" panose="02010600030101010101" pitchFamily="2" charset="-122"/>
              <a:cs typeface="+mn-cs"/>
              <a:sym typeface="Arial"/>
            </a:endParaRPr>
          </a:p>
        </p:txBody>
      </p:sp>
      <p:sp>
        <p:nvSpPr>
          <p:cNvPr id="9" name="矩形 8"/>
          <p:cNvSpPr/>
          <p:nvPr/>
        </p:nvSpPr>
        <p:spPr>
          <a:xfrm>
            <a:off x="8153400" y="1828800"/>
            <a:ext cx="1857375" cy="3600450"/>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solidFill>
                <a:srgbClr val="000000"/>
              </a:solidFill>
              <a:effectLst/>
              <a:uLnTx/>
              <a:uFillTx/>
              <a:latin typeface="Arial"/>
              <a:ea typeface="宋体" panose="02010600030101010101" pitchFamily="2" charset="-122"/>
              <a:cs typeface="+mn-cs"/>
              <a:sym typeface="Arial"/>
            </a:endParaRPr>
          </a:p>
        </p:txBody>
      </p:sp>
      <p:sp>
        <p:nvSpPr>
          <p:cNvPr id="10" name="矩形 9"/>
          <p:cNvSpPr/>
          <p:nvPr/>
        </p:nvSpPr>
        <p:spPr>
          <a:xfrm>
            <a:off x="4843462" y="2802434"/>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Service </a:t>
            </a:r>
            <a:r>
              <a:rPr lang="en-US" altLang="zh-CN" sz="1400" kern="0" dirty="0">
                <a:solidFill>
                  <a:srgbClr val="FFFFFF"/>
                </a:solidFill>
                <a:latin typeface="Arial"/>
                <a:ea typeface="宋体" panose="02010600030101010101" pitchFamily="2" charset="-122"/>
                <a:sym typeface="Arial"/>
              </a:rPr>
              <a:t>A</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1" name="矩形 10"/>
          <p:cNvSpPr/>
          <p:nvPr/>
        </p:nvSpPr>
        <p:spPr>
          <a:xfrm>
            <a:off x="8490407" y="2789312"/>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Cluster B</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3" name="矩形 12"/>
          <p:cNvSpPr/>
          <p:nvPr/>
        </p:nvSpPr>
        <p:spPr>
          <a:xfrm>
            <a:off x="8490407" y="4070438"/>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Service D</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4" name="矩形 13"/>
          <p:cNvSpPr/>
          <p:nvPr/>
        </p:nvSpPr>
        <p:spPr>
          <a:xfrm>
            <a:off x="4843462" y="4072383"/>
            <a:ext cx="1352550"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Service C</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15" name="文本框 14"/>
          <p:cNvSpPr txBox="1"/>
          <p:nvPr/>
        </p:nvSpPr>
        <p:spPr>
          <a:xfrm>
            <a:off x="4591050" y="1317310"/>
            <a:ext cx="1857375" cy="369332"/>
          </a:xfrm>
          <a:prstGeom prst="rect">
            <a:avLst/>
          </a:prstGeom>
          <a:noFill/>
        </p:spPr>
        <p:txBody>
          <a:bodyPr wrap="square" rtlCol="0">
            <a:spAutoFit/>
          </a:bodyPr>
          <a:lstStyle/>
          <a:p>
            <a:pPr>
              <a:buClr>
                <a:srgbClr val="000000"/>
              </a:buClr>
              <a:buFont typeface="Arial"/>
              <a:buNone/>
            </a:pPr>
            <a:r>
              <a:rPr lang="en-US" altLang="zh-CN" sz="1400" kern="0" dirty="0" smtClean="0">
                <a:solidFill>
                  <a:srgbClr val="000000"/>
                </a:solidFill>
                <a:latin typeface="Arial"/>
                <a:cs typeface="Arial"/>
                <a:sym typeface="Arial"/>
              </a:rPr>
              <a:t>On Premises</a:t>
            </a:r>
            <a:endParaRPr lang="zh-CN" altLang="en-US" sz="1400" kern="0" dirty="0">
              <a:solidFill>
                <a:srgbClr val="000000"/>
              </a:solidFill>
              <a:latin typeface="Arial"/>
              <a:cs typeface="Arial"/>
              <a:sym typeface="Arial"/>
            </a:endParaRPr>
          </a:p>
        </p:txBody>
      </p:sp>
      <p:sp>
        <p:nvSpPr>
          <p:cNvPr id="16" name="文本框 15"/>
          <p:cNvSpPr txBox="1"/>
          <p:nvPr/>
        </p:nvSpPr>
        <p:spPr>
          <a:xfrm>
            <a:off x="8153399" y="1317310"/>
            <a:ext cx="1857375" cy="307777"/>
          </a:xfrm>
          <a:prstGeom prst="rect">
            <a:avLst/>
          </a:prstGeom>
          <a:noFill/>
        </p:spPr>
        <p:txBody>
          <a:bodyPr wrap="square" rtlCol="0">
            <a:spAutoFit/>
          </a:bodyPr>
          <a:lstStyle/>
          <a:p>
            <a:pPr>
              <a:buClr>
                <a:srgbClr val="000000"/>
              </a:buClr>
              <a:buFont typeface="Arial"/>
              <a:buNone/>
            </a:pPr>
            <a:r>
              <a:rPr lang="en-US" altLang="zh-CN" sz="1400" kern="0" dirty="0" smtClean="0">
                <a:solidFill>
                  <a:srgbClr val="000000"/>
                </a:solidFill>
                <a:latin typeface="Arial"/>
                <a:cs typeface="Arial"/>
                <a:sym typeface="Arial"/>
              </a:rPr>
              <a:t>Cloud</a:t>
            </a:r>
            <a:endParaRPr lang="zh-CN" altLang="en-US" sz="1400" kern="0" dirty="0">
              <a:solidFill>
                <a:srgbClr val="000000"/>
              </a:solidFill>
              <a:latin typeface="Arial"/>
              <a:cs typeface="Arial"/>
              <a:sym typeface="Arial"/>
            </a:endParaRPr>
          </a:p>
        </p:txBody>
      </p:sp>
      <p:cxnSp>
        <p:nvCxnSpPr>
          <p:cNvPr id="17" name="直接箭头连接符 16"/>
          <p:cNvCxnSpPr>
            <a:stCxn id="10" idx="3"/>
            <a:endCxn id="11" idx="1"/>
          </p:cNvCxnSpPr>
          <p:nvPr/>
        </p:nvCxnSpPr>
        <p:spPr>
          <a:xfrm flipV="1">
            <a:off x="6196012" y="3032956"/>
            <a:ext cx="2294395" cy="13122"/>
          </a:xfrm>
          <a:prstGeom prst="straightConnector1">
            <a:avLst/>
          </a:prstGeom>
          <a:noFill/>
          <a:ln w="38100" cap="flat" cmpd="sng" algn="ctr">
            <a:solidFill>
              <a:srgbClr val="70AD47"/>
            </a:solidFill>
            <a:prstDash val="solid"/>
            <a:headEnd type="triangle"/>
            <a:tailEnd type="triangle"/>
          </a:ln>
          <a:effectLst>
            <a:outerShdw blurRad="40000" dist="23000" dir="5400000" rotWithShape="0">
              <a:srgbClr val="000000">
                <a:alpha val="35000"/>
              </a:srgbClr>
            </a:outerShdw>
          </a:effectLst>
        </p:spPr>
      </p:cxnSp>
      <p:cxnSp>
        <p:nvCxnSpPr>
          <p:cNvPr id="18" name="直接箭头连接符 17"/>
          <p:cNvCxnSpPr/>
          <p:nvPr/>
        </p:nvCxnSpPr>
        <p:spPr>
          <a:xfrm flipV="1">
            <a:off x="6196012" y="4307521"/>
            <a:ext cx="2294395" cy="13122"/>
          </a:xfrm>
          <a:prstGeom prst="straightConnector1">
            <a:avLst/>
          </a:prstGeom>
          <a:noFill/>
          <a:ln w="38100" cap="flat" cmpd="sng" algn="ctr">
            <a:solidFill>
              <a:srgbClr val="70AD47"/>
            </a:solidFill>
            <a:prstDash val="solid"/>
            <a:headEnd type="triangle"/>
            <a:tailEnd type="triangle"/>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946153436"/>
      </p:ext>
    </p:extLst>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分布式多集群网络打通</a:t>
            </a:r>
            <a:endParaRPr lang="zh-CN" altLang="en-US" sz="2800" b="1" dirty="0">
              <a:solidFill>
                <a:srgbClr val="445185"/>
              </a:solidFill>
              <a:latin typeface="黑体" panose="02010609060101010101" charset="-122"/>
              <a:ea typeface="黑体" panose="02010609060101010101" charset="-122"/>
            </a:endParaRPr>
          </a:p>
        </p:txBody>
      </p:sp>
      <p:pic>
        <p:nvPicPr>
          <p:cNvPr id="6" name="图片 5"/>
          <p:cNvPicPr>
            <a:picLocks noChangeAspect="1"/>
          </p:cNvPicPr>
          <p:nvPr/>
        </p:nvPicPr>
        <p:blipFill>
          <a:blip r:embed="rId2"/>
          <a:stretch>
            <a:fillRect/>
          </a:stretch>
        </p:blipFill>
        <p:spPr>
          <a:xfrm>
            <a:off x="295069" y="3936898"/>
            <a:ext cx="5734256" cy="2586037"/>
          </a:xfrm>
          <a:prstGeom prst="rect">
            <a:avLst/>
          </a:prstGeom>
        </p:spPr>
      </p:pic>
      <p:sp>
        <p:nvSpPr>
          <p:cNvPr id="7" name="矩形 6"/>
          <p:cNvSpPr/>
          <p:nvPr/>
        </p:nvSpPr>
        <p:spPr>
          <a:xfrm>
            <a:off x="6096000" y="1686078"/>
            <a:ext cx="6096000" cy="1446550"/>
          </a:xfrm>
          <a:prstGeom prst="rect">
            <a:avLst/>
          </a:prstGeom>
        </p:spPr>
        <p:txBody>
          <a:bodyPr>
            <a:spAutoFit/>
          </a:bodyPr>
          <a:lstStyle/>
          <a:p>
            <a:r>
              <a:rPr lang="en-US" altLang="zh-CN" sz="1400" b="1" dirty="0" err="1" smtClean="0">
                <a:latin typeface="微软雅黑" panose="020B0503020204020204" pitchFamily="34" charset="-122"/>
                <a:ea typeface="微软雅黑" panose="020B0503020204020204" pitchFamily="34" charset="-122"/>
              </a:rPr>
              <a:t>ClusterMesh</a:t>
            </a:r>
            <a:r>
              <a:rPr lang="en-US" altLang="zh-CN" sz="1400" b="1" dirty="0" smtClean="0">
                <a:latin typeface="微软雅黑" panose="020B0503020204020204" pitchFamily="34" charset="-122"/>
                <a:ea typeface="微软雅黑" panose="020B0503020204020204" pitchFamily="34" charset="-122"/>
              </a:rPr>
              <a:t> </a:t>
            </a:r>
            <a:r>
              <a:rPr lang="zh-CN" altLang="en-US" sz="1400" b="1" dirty="0" smtClean="0">
                <a:latin typeface="微软雅黑" panose="020B0503020204020204" pitchFamily="34" charset="-122"/>
                <a:ea typeface="微软雅黑" panose="020B0503020204020204" pitchFamily="34" charset="-122"/>
              </a:rPr>
              <a:t>的网络互通：</a:t>
            </a:r>
          </a:p>
          <a:p>
            <a:endParaRPr lang="zh-CN" altLang="en-US" sz="14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集群必须分配唯一的</a:t>
            </a:r>
            <a:r>
              <a:rPr lang="en-US" altLang="zh-CN" sz="1200" dirty="0" err="1" smtClean="0">
                <a:latin typeface="微软雅黑" panose="020B0503020204020204" pitchFamily="34" charset="-122"/>
                <a:ea typeface="微软雅黑" panose="020B0503020204020204" pitchFamily="34" charset="-122"/>
              </a:rPr>
              <a:t>PodCIDR</a:t>
            </a:r>
            <a:r>
              <a:rPr lang="zh-CN" altLang="en-US" sz="1200" dirty="0" smtClean="0">
                <a:latin typeface="微软雅黑" panose="020B0503020204020204" pitchFamily="34" charset="-122"/>
                <a:ea typeface="微软雅黑" panose="020B0503020204020204" pitchFamily="34" charset="-122"/>
              </a:rPr>
              <a:t>，所有的节点分配唯一的</a:t>
            </a:r>
            <a:r>
              <a:rPr lang="en-US" altLang="zh-CN" sz="1200" dirty="0" smtClean="0">
                <a:latin typeface="微软雅黑" panose="020B0503020204020204" pitchFamily="34" charset="-122"/>
                <a:ea typeface="微软雅黑" panose="020B0503020204020204" pitchFamily="34" charset="-122"/>
              </a:rPr>
              <a:t>IP</a:t>
            </a:r>
            <a:r>
              <a:rPr lang="zh-CN" altLang="en-US" sz="1200" dirty="0" smtClean="0">
                <a:latin typeface="微软雅黑" panose="020B0503020204020204" pitchFamily="34" charset="-122"/>
                <a:ea typeface="微软雅黑" panose="020B0503020204020204" pitchFamily="34" charset="-122"/>
              </a:rPr>
              <a:t>，并且可以互联。</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通过</a:t>
            </a:r>
            <a:r>
              <a:rPr lang="zh-CN" altLang="en-US" sz="1200" dirty="0">
                <a:latin typeface="微软雅黑" panose="020B0503020204020204" pitchFamily="34" charset="-122"/>
                <a:ea typeface="微软雅黑" panose="020B0503020204020204" pitchFamily="34" charset="-122"/>
              </a:rPr>
              <a:t>隧道或直接路由</a:t>
            </a:r>
            <a:r>
              <a:rPr lang="zh-CN" altLang="en-US" sz="1200" dirty="0" smtClean="0">
                <a:latin typeface="微软雅黑" panose="020B0503020204020204" pitchFamily="34" charset="-122"/>
                <a:ea typeface="微软雅黑" panose="020B0503020204020204" pitchFamily="34" charset="-122"/>
              </a:rPr>
              <a:t>，跨</a:t>
            </a:r>
            <a:r>
              <a:rPr lang="zh-CN" altLang="en-US" sz="1200" dirty="0">
                <a:latin typeface="微软雅黑" panose="020B0503020204020204" pitchFamily="34" charset="-122"/>
                <a:ea typeface="微软雅黑" panose="020B0503020204020204" pitchFamily="34" charset="-122"/>
              </a:rPr>
              <a:t>多个</a:t>
            </a:r>
            <a:r>
              <a:rPr lang="en-US" altLang="zh-CN" sz="1200" dirty="0">
                <a:latin typeface="微软雅黑" panose="020B0503020204020204" pitchFamily="34" charset="-122"/>
                <a:ea typeface="微软雅黑" panose="020B0503020204020204" pitchFamily="34" charset="-122"/>
              </a:rPr>
              <a:t>Kubernetes</a:t>
            </a:r>
            <a:r>
              <a:rPr lang="zh-CN" altLang="en-US" sz="1200" dirty="0">
                <a:latin typeface="微软雅黑" panose="020B0503020204020204" pitchFamily="34" charset="-122"/>
                <a:ea typeface="微软雅黑" panose="020B0503020204020204" pitchFamily="34" charset="-122"/>
              </a:rPr>
              <a:t>群集进行</a:t>
            </a:r>
            <a:r>
              <a:rPr lang="en-US" altLang="zh-CN" sz="1200" dirty="0">
                <a:latin typeface="微软雅黑" panose="020B0503020204020204" pitchFamily="34" charset="-122"/>
                <a:ea typeface="微软雅黑" panose="020B0503020204020204" pitchFamily="34" charset="-122"/>
              </a:rPr>
              <a:t>Pod IP</a:t>
            </a:r>
            <a:r>
              <a:rPr lang="zh-CN" altLang="en-US" sz="1200" dirty="0">
                <a:latin typeface="微软雅黑" panose="020B0503020204020204" pitchFamily="34" charset="-122"/>
                <a:ea typeface="微软雅黑" panose="020B0503020204020204" pitchFamily="34" charset="-122"/>
              </a:rPr>
              <a:t>路由</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    而</a:t>
            </a:r>
            <a:r>
              <a:rPr lang="zh-CN" altLang="en-US" sz="1200" dirty="0">
                <a:latin typeface="微软雅黑" panose="020B0503020204020204" pitchFamily="34" charset="-122"/>
                <a:ea typeface="微软雅黑" panose="020B0503020204020204" pitchFamily="34" charset="-122"/>
              </a:rPr>
              <a:t>不需要任何网关或</a:t>
            </a:r>
            <a:r>
              <a:rPr lang="zh-CN" altLang="en-US" sz="1200" dirty="0" smtClean="0">
                <a:latin typeface="微软雅黑" panose="020B0503020204020204" pitchFamily="34" charset="-122"/>
                <a:ea typeface="微软雅黑" panose="020B0503020204020204" pitchFamily="34" charset="-122"/>
              </a:rPr>
              <a:t>代理</a:t>
            </a:r>
            <a:endParaRPr lang="zh-CN" altLang="en-US" sz="12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对本地集群中节点之间以及跨集群边界的所有通信进行透明</a:t>
            </a:r>
            <a:r>
              <a:rPr lang="zh-CN" altLang="en-US" sz="1200" dirty="0" smtClean="0">
                <a:latin typeface="微软雅黑" panose="020B0503020204020204" pitchFamily="34" charset="-122"/>
                <a:ea typeface="微软雅黑" panose="020B0503020204020204" pitchFamily="34" charset="-122"/>
              </a:rPr>
              <a:t>加密</a:t>
            </a:r>
            <a:endParaRPr lang="zh-CN" altLang="en-US" sz="12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跨</a:t>
            </a:r>
            <a:r>
              <a:rPr lang="zh-CN" altLang="en-US" sz="1200" dirty="0">
                <a:latin typeface="微软雅黑" panose="020B0503020204020204" pitchFamily="34" charset="-122"/>
                <a:ea typeface="微软雅黑" panose="020B0503020204020204" pitchFamily="34" charset="-122"/>
              </a:rPr>
              <a:t>多个群集</a:t>
            </a:r>
            <a:r>
              <a:rPr lang="zh-CN" altLang="en-US" sz="1200" dirty="0" smtClean="0">
                <a:latin typeface="微软雅黑" panose="020B0503020204020204" pitchFamily="34" charset="-122"/>
                <a:ea typeface="微软雅黑" panose="020B0503020204020204" pitchFamily="34" charset="-122"/>
              </a:rPr>
              <a:t>的</a:t>
            </a:r>
            <a:r>
              <a:rPr lang="en-US" altLang="zh-CN" sz="1200" dirty="0" err="1" smtClean="0">
                <a:latin typeface="微软雅黑" panose="020B0503020204020204" pitchFamily="34" charset="-122"/>
                <a:ea typeface="微软雅黑" panose="020B0503020204020204" pitchFamily="34" charset="-122"/>
              </a:rPr>
              <a:t>NetworkPolicy</a:t>
            </a:r>
            <a:endParaRPr lang="zh-CN" altLang="en-US" sz="1200" dirty="0">
              <a:latin typeface="微软雅黑" panose="020B0503020204020204" pitchFamily="34" charset="-122"/>
              <a:ea typeface="微软雅黑" panose="020B0503020204020204" pitchFamily="34" charset="-122"/>
            </a:endParaRPr>
          </a:p>
        </p:txBody>
      </p:sp>
      <p:sp>
        <p:nvSpPr>
          <p:cNvPr id="19" name="矩形 18"/>
          <p:cNvSpPr/>
          <p:nvPr/>
        </p:nvSpPr>
        <p:spPr>
          <a:xfrm>
            <a:off x="6029325" y="3650205"/>
            <a:ext cx="6096000" cy="1631216"/>
          </a:xfrm>
          <a:prstGeom prst="rect">
            <a:avLst/>
          </a:prstGeom>
        </p:spPr>
        <p:txBody>
          <a:bodyPr>
            <a:spAutoFit/>
          </a:bodyPr>
          <a:lstStyle/>
          <a:p>
            <a:r>
              <a:rPr lang="en-US" altLang="zh-CN" sz="1400" b="1" dirty="0" smtClean="0">
                <a:latin typeface="微软雅黑" panose="020B0503020204020204" pitchFamily="34" charset="-122"/>
                <a:ea typeface="微软雅黑" panose="020B0503020204020204" pitchFamily="34" charset="-122"/>
              </a:rPr>
              <a:t>Submariner </a:t>
            </a:r>
            <a:r>
              <a:rPr lang="zh-CN" altLang="en-US" sz="1400" b="1" dirty="0" smtClean="0">
                <a:latin typeface="微软雅黑" panose="020B0503020204020204" pitchFamily="34" charset="-122"/>
                <a:ea typeface="微软雅黑" panose="020B0503020204020204" pitchFamily="34" charset="-122"/>
              </a:rPr>
              <a:t>通过网关节点以隧道的形式实现多集群的网络互通：</a:t>
            </a:r>
          </a:p>
          <a:p>
            <a:endParaRPr lang="zh-CN" altLang="en-US" sz="14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rPr>
              <a:t>broker</a:t>
            </a:r>
            <a:r>
              <a:rPr lang="zh-CN" altLang="en-US" sz="1200" dirty="0" smtClean="0">
                <a:latin typeface="微软雅黑" panose="020B0503020204020204" pitchFamily="34" charset="-122"/>
                <a:ea typeface="微软雅黑" panose="020B0503020204020204" pitchFamily="34" charset="-122"/>
              </a:rPr>
              <a:t>获取不同</a:t>
            </a:r>
            <a:r>
              <a:rPr lang="zh-CN" altLang="en-US" sz="1200" dirty="0">
                <a:latin typeface="微软雅黑" panose="020B0503020204020204" pitchFamily="34" charset="-122"/>
                <a:ea typeface="微软雅黑" panose="020B0503020204020204" pitchFamily="34" charset="-122"/>
              </a:rPr>
              <a:t>集群的信息（</a:t>
            </a:r>
            <a:r>
              <a:rPr lang="en-US" altLang="zh-CN" sz="1200" dirty="0">
                <a:latin typeface="微软雅黑" panose="020B0503020204020204" pitchFamily="34" charset="-122"/>
                <a:ea typeface="微软雅黑" panose="020B0503020204020204" pitchFamily="34" charset="-122"/>
              </a:rPr>
              <a:t>Pod/Service CIDR</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rPr>
              <a:t>Route </a:t>
            </a:r>
            <a:r>
              <a:rPr lang="en-US" altLang="zh-CN" sz="1200" dirty="0">
                <a:latin typeface="微软雅黑" panose="020B0503020204020204" pitchFamily="34" charset="-122"/>
                <a:ea typeface="微软雅黑" panose="020B0503020204020204" pitchFamily="34" charset="-122"/>
              </a:rPr>
              <a:t>Agent </a:t>
            </a:r>
            <a:r>
              <a:rPr lang="zh-CN" altLang="en-US" sz="1200" dirty="0">
                <a:latin typeface="微软雅黑" panose="020B0503020204020204" pitchFamily="34" charset="-122"/>
                <a:ea typeface="微软雅黑" panose="020B0503020204020204" pitchFamily="34" charset="-122"/>
              </a:rPr>
              <a:t>将 </a:t>
            </a:r>
            <a:r>
              <a:rPr lang="en-US" altLang="zh-CN" sz="1200" dirty="0">
                <a:latin typeface="微软雅黑" panose="020B0503020204020204" pitchFamily="34" charset="-122"/>
                <a:ea typeface="微软雅黑" panose="020B0503020204020204" pitchFamily="34" charset="-122"/>
              </a:rPr>
              <a:t>Pod </a:t>
            </a:r>
            <a:r>
              <a:rPr lang="zh-CN" altLang="en-US" sz="1200" dirty="0">
                <a:latin typeface="微软雅黑" panose="020B0503020204020204" pitchFamily="34" charset="-122"/>
                <a:ea typeface="微软雅黑" panose="020B0503020204020204" pitchFamily="34" charset="-122"/>
              </a:rPr>
              <a:t>流量从 </a:t>
            </a:r>
            <a:r>
              <a:rPr lang="en-US" altLang="zh-CN" sz="1200" dirty="0">
                <a:latin typeface="微软雅黑" panose="020B0503020204020204" pitchFamily="34" charset="-122"/>
                <a:ea typeface="微软雅黑" panose="020B0503020204020204" pitchFamily="34" charset="-122"/>
              </a:rPr>
              <a:t>Node </a:t>
            </a:r>
            <a:r>
              <a:rPr lang="zh-CN" altLang="en-US" sz="1200" dirty="0">
                <a:latin typeface="微软雅黑" panose="020B0503020204020204" pitchFamily="34" charset="-122"/>
                <a:ea typeface="微软雅黑" panose="020B0503020204020204" pitchFamily="34" charset="-122"/>
              </a:rPr>
              <a:t>导向网关节点（</a:t>
            </a:r>
            <a:r>
              <a:rPr lang="en-US" altLang="zh-CN" sz="1200" dirty="0">
                <a:latin typeface="微软雅黑" panose="020B0503020204020204" pitchFamily="34" charset="-122"/>
                <a:ea typeface="微软雅黑" panose="020B0503020204020204" pitchFamily="34" charset="-122"/>
              </a:rPr>
              <a:t>Gateway Engine</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网关</a:t>
            </a:r>
            <a:r>
              <a:rPr lang="zh-CN" altLang="en-US" sz="1200" dirty="0">
                <a:latin typeface="微软雅黑" panose="020B0503020204020204" pitchFamily="34" charset="-122"/>
                <a:ea typeface="微软雅黑" panose="020B0503020204020204" pitchFamily="34" charset="-122"/>
              </a:rPr>
              <a:t>节点打通</a:t>
            </a:r>
            <a:r>
              <a:rPr lang="zh-CN" altLang="en-US" sz="1200" dirty="0" smtClean="0">
                <a:latin typeface="微软雅黑" panose="020B0503020204020204" pitchFamily="34" charset="-122"/>
                <a:ea typeface="微软雅黑" panose="020B0503020204020204" pitchFamily="34" charset="-122"/>
              </a:rPr>
              <a:t>隧道将流量转发到</a:t>
            </a:r>
            <a:r>
              <a:rPr lang="zh-CN" altLang="en-US" sz="1200" dirty="0">
                <a:latin typeface="微软雅黑" panose="020B0503020204020204" pitchFamily="34" charset="-122"/>
                <a:ea typeface="微软雅黑" panose="020B0503020204020204" pitchFamily="34" charset="-122"/>
              </a:rPr>
              <a:t>另一个集群中去，这个过程就和不同主机的容器之间使用 </a:t>
            </a:r>
            <a:r>
              <a:rPr lang="en-US" altLang="zh-CN" sz="1200" dirty="0" err="1">
                <a:latin typeface="微软雅黑" panose="020B0503020204020204" pitchFamily="34" charset="-122"/>
                <a:ea typeface="微软雅黑" panose="020B0503020204020204" pitchFamily="34" charset="-122"/>
              </a:rPr>
              <a:t>VxLAN</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网络通信的概念是一致的</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要</a:t>
            </a:r>
            <a:r>
              <a:rPr lang="zh-CN" altLang="en-US" sz="1200" dirty="0">
                <a:latin typeface="微软雅黑" panose="020B0503020204020204" pitchFamily="34" charset="-122"/>
                <a:ea typeface="微软雅黑" panose="020B0503020204020204" pitchFamily="34" charset="-122"/>
              </a:rPr>
              <a:t>达成集群连接也很简单，在其中一个集群部署 </a:t>
            </a:r>
            <a:r>
              <a:rPr lang="en-US" altLang="zh-CN" sz="1200" dirty="0">
                <a:latin typeface="微软雅黑" panose="020B0503020204020204" pitchFamily="34" charset="-122"/>
                <a:ea typeface="微软雅黑" panose="020B0503020204020204" pitchFamily="34" charset="-122"/>
              </a:rPr>
              <a:t>Broker</a:t>
            </a:r>
            <a:r>
              <a:rPr lang="zh-CN" altLang="en-US" sz="1200" dirty="0">
                <a:latin typeface="微软雅黑" panose="020B0503020204020204" pitchFamily="34" charset="-122"/>
                <a:ea typeface="微软雅黑" panose="020B0503020204020204" pitchFamily="34" charset="-122"/>
              </a:rPr>
              <a:t>，然后通过 </a:t>
            </a:r>
            <a:r>
              <a:rPr lang="en-US" altLang="zh-CN" sz="1200" dirty="0" err="1">
                <a:latin typeface="微软雅黑" panose="020B0503020204020204" pitchFamily="34" charset="-122"/>
                <a:ea typeface="微软雅黑" panose="020B0503020204020204" pitchFamily="34" charset="-122"/>
              </a:rPr>
              <a:t>kubeconfig</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或 </a:t>
            </a:r>
            <a:r>
              <a:rPr lang="en-US" altLang="zh-CN" sz="1200" dirty="0">
                <a:latin typeface="微软雅黑" panose="020B0503020204020204" pitchFamily="34" charset="-122"/>
                <a:ea typeface="微软雅黑" panose="020B0503020204020204" pitchFamily="34" charset="-122"/>
              </a:rPr>
              <a:t>context </a:t>
            </a:r>
            <a:r>
              <a:rPr lang="zh-CN" altLang="en-US" sz="1200" dirty="0">
                <a:latin typeface="微软雅黑" panose="020B0503020204020204" pitchFamily="34" charset="-122"/>
                <a:ea typeface="微软雅黑" panose="020B0503020204020204" pitchFamily="34" charset="-122"/>
              </a:rPr>
              <a:t>分别进行注册即可。</a:t>
            </a: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761794" y="861147"/>
            <a:ext cx="4534106" cy="3075751"/>
          </a:xfrm>
          <a:prstGeom prst="rect">
            <a:avLst/>
          </a:prstGeom>
        </p:spPr>
      </p:pic>
    </p:spTree>
    <p:extLst>
      <p:ext uri="{BB962C8B-B14F-4D97-AF65-F5344CB8AC3E}">
        <p14:creationId xmlns:p14="http://schemas.microsoft.com/office/powerpoint/2010/main" val="551652063"/>
      </p:ext>
    </p:extLst>
  </p:cSld>
  <p:clrMapOvr>
    <a:masterClrMapping/>
  </p:clrMapOvr>
  <p:transition spd="slow">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分布式多集群服务发现</a:t>
            </a:r>
            <a:endParaRPr lang="zh-CN" altLang="en-US" sz="2800" b="1" dirty="0">
              <a:solidFill>
                <a:srgbClr val="445185"/>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100451" y="1383255"/>
            <a:ext cx="5928873" cy="1659506"/>
          </a:xfrm>
          <a:prstGeom prst="rect">
            <a:avLst/>
          </a:prstGeom>
        </p:spPr>
      </p:pic>
      <p:sp>
        <p:nvSpPr>
          <p:cNvPr id="7" name="矩形 6"/>
          <p:cNvSpPr/>
          <p:nvPr/>
        </p:nvSpPr>
        <p:spPr>
          <a:xfrm>
            <a:off x="6096000" y="1383255"/>
            <a:ext cx="6096000" cy="707886"/>
          </a:xfrm>
          <a:prstGeom prst="rect">
            <a:avLst/>
          </a:prstGeom>
        </p:spPr>
        <p:txBody>
          <a:bodyPr>
            <a:spAutoFit/>
          </a:bodyPr>
          <a:lstStyle/>
          <a:p>
            <a:r>
              <a:rPr lang="en-US" altLang="zh-CN" sz="1400" b="1" dirty="0">
                <a:latin typeface="微软雅黑" panose="020B0503020204020204" pitchFamily="34" charset="-122"/>
                <a:ea typeface="微软雅黑" panose="020B0503020204020204" pitchFamily="34" charset="-122"/>
              </a:rPr>
              <a:t>C</a:t>
            </a:r>
            <a:r>
              <a:rPr lang="en-US" altLang="zh-CN" sz="1400" b="1" dirty="0" smtClean="0">
                <a:latin typeface="微软雅黑" panose="020B0503020204020204" pitchFamily="34" charset="-122"/>
                <a:ea typeface="微软雅黑" panose="020B0503020204020204" pitchFamily="34" charset="-122"/>
              </a:rPr>
              <a:t>ilium</a:t>
            </a:r>
            <a:r>
              <a:rPr lang="zh-CN" altLang="en-US" sz="1400" b="1" dirty="0" smtClean="0">
                <a:latin typeface="微软雅黑" panose="020B0503020204020204" pitchFamily="34" charset="-122"/>
                <a:ea typeface="微软雅黑" panose="020B0503020204020204" pitchFamily="34" charset="-122"/>
              </a:rPr>
              <a:t>多维度（</a:t>
            </a:r>
            <a:r>
              <a:rPr lang="en-US" altLang="zh-CN" sz="1400" b="1" dirty="0" smtClean="0">
                <a:latin typeface="微软雅黑" panose="020B0503020204020204" pitchFamily="34" charset="-122"/>
                <a:ea typeface="微软雅黑" panose="020B0503020204020204" pitchFamily="34" charset="-122"/>
              </a:rPr>
              <a:t>Pod</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Service</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DNS</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Ingress</a:t>
            </a:r>
            <a:r>
              <a:rPr lang="zh-CN" altLang="en-US" sz="1400" b="1" dirty="0" smtClean="0">
                <a:latin typeface="微软雅黑" panose="020B0503020204020204" pitchFamily="34" charset="-122"/>
                <a:ea typeface="微软雅黑" panose="020B0503020204020204" pitchFamily="34" charset="-122"/>
              </a:rPr>
              <a:t>）的网络互通：</a:t>
            </a:r>
          </a:p>
          <a:p>
            <a:endParaRPr lang="zh-CN" altLang="en-US" sz="14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使用</a:t>
            </a:r>
            <a:r>
              <a:rPr lang="zh-CN" altLang="en-US" sz="1200" dirty="0">
                <a:latin typeface="微软雅黑" panose="020B0503020204020204" pitchFamily="34" charset="-122"/>
                <a:ea typeface="微软雅黑" panose="020B0503020204020204" pitchFamily="34" charset="-122"/>
              </a:rPr>
              <a:t>标准</a:t>
            </a:r>
            <a:r>
              <a:rPr lang="en-US" altLang="zh-CN" sz="1200" dirty="0">
                <a:latin typeface="微软雅黑" panose="020B0503020204020204" pitchFamily="34" charset="-122"/>
                <a:ea typeface="微软雅黑" panose="020B0503020204020204" pitchFamily="34" charset="-122"/>
              </a:rPr>
              <a:t>Kubernetes service</a:t>
            </a:r>
            <a:r>
              <a:rPr lang="zh-CN" altLang="en-US" sz="1200" dirty="0">
                <a:latin typeface="微软雅黑" panose="020B0503020204020204" pitchFamily="34" charset="-122"/>
                <a:ea typeface="微软雅黑" panose="020B0503020204020204" pitchFamily="34" charset="-122"/>
              </a:rPr>
              <a:t>和</a:t>
            </a:r>
            <a:r>
              <a:rPr lang="en-US" altLang="zh-CN" sz="1200" dirty="0" err="1">
                <a:latin typeface="微软雅黑" panose="020B0503020204020204" pitchFamily="34" charset="-122"/>
                <a:ea typeface="微软雅黑" panose="020B0503020204020204" pitchFamily="34" charset="-122"/>
              </a:rPr>
              <a:t>coredns</a:t>
            </a:r>
            <a:r>
              <a:rPr lang="zh-CN" altLang="en-US" sz="1200" dirty="0">
                <a:latin typeface="微软雅黑" panose="020B0503020204020204" pitchFamily="34" charset="-122"/>
                <a:ea typeface="微软雅黑" panose="020B0503020204020204" pitchFamily="34" charset="-122"/>
              </a:rPr>
              <a:t>透明进行服务</a:t>
            </a:r>
            <a:r>
              <a:rPr lang="zh-CN" altLang="en-US" sz="1200" dirty="0" smtClean="0">
                <a:latin typeface="微软雅黑" panose="020B0503020204020204" pitchFamily="34" charset="-122"/>
                <a:ea typeface="微软雅黑" panose="020B0503020204020204" pitchFamily="34" charset="-122"/>
              </a:rPr>
              <a:t>发现</a:t>
            </a: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6029325" y="3316830"/>
            <a:ext cx="6096000" cy="1446550"/>
          </a:xfrm>
          <a:prstGeom prst="rect">
            <a:avLst/>
          </a:prstGeom>
        </p:spPr>
        <p:txBody>
          <a:bodyPr>
            <a:spAutoFit/>
          </a:bodyPr>
          <a:lstStyle/>
          <a:p>
            <a:r>
              <a:rPr lang="en-US" altLang="zh-CN" sz="1400" b="1" dirty="0">
                <a:latin typeface="微软雅黑" panose="020B0503020204020204" pitchFamily="34" charset="-122"/>
                <a:ea typeface="微软雅黑" panose="020B0503020204020204" pitchFamily="34" charset="-122"/>
              </a:rPr>
              <a:t>Submariner </a:t>
            </a:r>
            <a:r>
              <a:rPr lang="zh-CN" altLang="en-US" sz="1400" b="1" dirty="0" smtClean="0">
                <a:latin typeface="微软雅黑" panose="020B0503020204020204" pitchFamily="34" charset="-122"/>
                <a:ea typeface="微软雅黑" panose="020B0503020204020204" pitchFamily="34" charset="-122"/>
              </a:rPr>
              <a:t>：</a:t>
            </a:r>
          </a:p>
          <a:p>
            <a:endParaRPr lang="zh-CN" altLang="en-US" sz="14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使用</a:t>
            </a:r>
            <a:r>
              <a:rPr lang="zh-CN" altLang="en-US" sz="1200" dirty="0">
                <a:latin typeface="微软雅黑" panose="020B0503020204020204" pitchFamily="34" charset="-122"/>
                <a:ea typeface="微软雅黑" panose="020B0503020204020204" pitchFamily="34" charset="-122"/>
              </a:rPr>
              <a:t>了 </a:t>
            </a:r>
            <a:r>
              <a:rPr lang="en-US" altLang="zh-CN" sz="1200" dirty="0">
                <a:latin typeface="微软雅黑" panose="020B0503020204020204" pitchFamily="34" charset="-122"/>
                <a:ea typeface="微软雅黑" panose="020B0503020204020204" pitchFamily="34" charset="-122"/>
              </a:rPr>
              <a:t>Kubernetes </a:t>
            </a:r>
            <a:r>
              <a:rPr lang="zh-CN" altLang="en-US" sz="1200" dirty="0">
                <a:latin typeface="微软雅黑" panose="020B0503020204020204" pitchFamily="34" charset="-122"/>
                <a:ea typeface="微软雅黑" panose="020B0503020204020204" pitchFamily="34" charset="-122"/>
              </a:rPr>
              <a:t>社区的 </a:t>
            </a:r>
            <a:r>
              <a:rPr lang="en-US" altLang="zh-CN" sz="1200" dirty="0" err="1">
                <a:latin typeface="微软雅黑" panose="020B0503020204020204" pitchFamily="34" charset="-122"/>
                <a:ea typeface="微软雅黑" panose="020B0503020204020204" pitchFamily="34" charset="-122"/>
              </a:rPr>
              <a:t>MultiCluster</a:t>
            </a:r>
            <a:r>
              <a:rPr lang="en-US" altLang="zh-CN" sz="1200" dirty="0">
                <a:latin typeface="微软雅黑" panose="020B0503020204020204" pitchFamily="34" charset="-122"/>
                <a:ea typeface="微软雅黑" panose="020B0503020204020204" pitchFamily="34" charset="-122"/>
              </a:rPr>
              <a:t> Service </a:t>
            </a:r>
            <a:r>
              <a:rPr lang="zh-CN" altLang="en-US" sz="1200" dirty="0" smtClean="0">
                <a:latin typeface="微软雅黑" panose="020B0503020204020204" pitchFamily="34" charset="-122"/>
                <a:ea typeface="微软雅黑" panose="020B0503020204020204" pitchFamily="34" charset="-122"/>
              </a:rPr>
              <a:t> 实现</a:t>
            </a:r>
            <a:r>
              <a:rPr lang="zh-CN" altLang="en-US" sz="1200" dirty="0">
                <a:latin typeface="微软雅黑" panose="020B0503020204020204" pitchFamily="34" charset="-122"/>
                <a:ea typeface="微软雅黑" panose="020B0503020204020204" pitchFamily="34" charset="-122"/>
              </a:rPr>
              <a:t>多集群的服务访问</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err="1" smtClean="0">
                <a:latin typeface="微软雅黑" panose="020B0503020204020204" pitchFamily="34" charset="-122"/>
                <a:ea typeface="微软雅黑" panose="020B0503020204020204" pitchFamily="34" charset="-122"/>
              </a:rPr>
              <a:t>MultiCluster</a:t>
            </a:r>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Service </a:t>
            </a:r>
            <a:r>
              <a:rPr lang="zh-CN" altLang="en-US" sz="1200" dirty="0" smtClean="0">
                <a:latin typeface="微软雅黑" panose="020B0503020204020204" pitchFamily="34" charset="-122"/>
                <a:ea typeface="微软雅黑" panose="020B0503020204020204" pitchFamily="34" charset="-122"/>
              </a:rPr>
              <a:t>包含 </a:t>
            </a:r>
            <a:r>
              <a:rPr lang="en-US" altLang="zh-CN" sz="1200" dirty="0" err="1">
                <a:latin typeface="微软雅黑" panose="020B0503020204020204" pitchFamily="34" charset="-122"/>
                <a:ea typeface="微软雅黑" panose="020B0503020204020204" pitchFamily="34" charset="-122"/>
              </a:rPr>
              <a:t>ServiceExport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和 </a:t>
            </a:r>
            <a:r>
              <a:rPr lang="en-US" altLang="zh-CN" sz="1200" dirty="0" err="1">
                <a:latin typeface="微软雅黑" panose="020B0503020204020204" pitchFamily="34" charset="-122"/>
                <a:ea typeface="微软雅黑" panose="020B0503020204020204" pitchFamily="34" charset="-122"/>
              </a:rPr>
              <a:t>ServiceImport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的 </a:t>
            </a:r>
            <a:r>
              <a:rPr lang="en-US" altLang="zh-CN" sz="1200" dirty="0">
                <a:latin typeface="微软雅黑" panose="020B0503020204020204" pitchFamily="34" charset="-122"/>
                <a:ea typeface="微软雅黑" panose="020B0503020204020204" pitchFamily="34" charset="-122"/>
              </a:rPr>
              <a:t>CRD</a:t>
            </a:r>
            <a:r>
              <a:rPr lang="zh-CN" altLang="en-US"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ServiceExport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将需要公开的服务导出，然后通过 </a:t>
            </a:r>
            <a:r>
              <a:rPr lang="en-US" altLang="zh-CN" sz="1200" dirty="0" err="1">
                <a:latin typeface="微软雅黑" panose="020B0503020204020204" pitchFamily="34" charset="-122"/>
                <a:ea typeface="微软雅黑" panose="020B0503020204020204" pitchFamily="34" charset="-122"/>
              </a:rPr>
              <a:t>ServiceImport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将此服务导入到另一个集群</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跨</a:t>
            </a:r>
            <a:r>
              <a:rPr lang="zh-CN" altLang="en-US" sz="1200" dirty="0" smtClean="0">
                <a:latin typeface="微软雅黑" panose="020B0503020204020204" pitchFamily="34" charset="-122"/>
                <a:ea typeface="微软雅黑" panose="020B0503020204020204" pitchFamily="34" charset="-122"/>
              </a:rPr>
              <a:t>集群的</a:t>
            </a:r>
            <a:r>
              <a:rPr lang="en-US" altLang="zh-CN" sz="1200" dirty="0" smtClean="0">
                <a:latin typeface="微软雅黑" panose="020B0503020204020204" pitchFamily="34" charset="-122"/>
                <a:ea typeface="微软雅黑" panose="020B0503020204020204" pitchFamily="34" charset="-122"/>
              </a:rPr>
              <a:t>DNS</a:t>
            </a:r>
            <a:r>
              <a:rPr lang="zh-CN" altLang="en-US" sz="1200" dirty="0" smtClean="0">
                <a:latin typeface="微软雅黑" panose="020B0503020204020204" pitchFamily="34" charset="-122"/>
                <a:ea typeface="微软雅黑" panose="020B0503020204020204" pitchFamily="34" charset="-122"/>
              </a:rPr>
              <a:t>由</a:t>
            </a:r>
            <a:r>
              <a:rPr lang="en-US" altLang="zh-CN" sz="1200" dirty="0" err="1" smtClean="0">
                <a:latin typeface="微软雅黑" panose="020B0503020204020204" pitchFamily="34" charset="-122"/>
                <a:ea typeface="微软雅黑" panose="020B0503020204020204" pitchFamily="34" charset="-122"/>
              </a:rPr>
              <a:t>LightHouse</a:t>
            </a:r>
            <a:r>
              <a:rPr lang="en-US" altLang="zh-CN" sz="1200" dirty="0" smtClean="0">
                <a:latin typeface="微软雅黑" panose="020B0503020204020204" pitchFamily="34" charset="-122"/>
                <a:ea typeface="微软雅黑" panose="020B0503020204020204" pitchFamily="34" charset="-122"/>
              </a:rPr>
              <a:t> Agent</a:t>
            </a:r>
            <a:r>
              <a:rPr lang="zh-CN" altLang="en-US" sz="1200" dirty="0" smtClean="0">
                <a:latin typeface="微软雅黑" panose="020B0503020204020204" pitchFamily="34" charset="-122"/>
                <a:ea typeface="微软雅黑" panose="020B0503020204020204" pitchFamily="34" charset="-122"/>
              </a:rPr>
              <a:t>和</a:t>
            </a:r>
            <a:r>
              <a:rPr lang="en-US" altLang="zh-CN" sz="1200" dirty="0" smtClean="0">
                <a:latin typeface="微软雅黑" panose="020B0503020204020204" pitchFamily="34" charset="-122"/>
                <a:ea typeface="微软雅黑" panose="020B0503020204020204" pitchFamily="34" charset="-122"/>
              </a:rPr>
              <a:t>DNS Server</a:t>
            </a:r>
            <a:r>
              <a:rPr lang="zh-CN" altLang="en-US" sz="1200" dirty="0" smtClean="0">
                <a:latin typeface="微软雅黑" panose="020B0503020204020204" pitchFamily="34" charset="-122"/>
                <a:ea typeface="微软雅黑" panose="020B0503020204020204" pitchFamily="34" charset="-122"/>
              </a:rPr>
              <a:t>基于 </a:t>
            </a:r>
            <a:r>
              <a:rPr lang="en-US" altLang="zh-CN" sz="1200" dirty="0" smtClean="0">
                <a:latin typeface="微软雅黑" panose="020B0503020204020204" pitchFamily="34" charset="-122"/>
                <a:ea typeface="微软雅黑" panose="020B0503020204020204" pitchFamily="34" charset="-122"/>
              </a:rPr>
              <a:t>MCS</a:t>
            </a:r>
            <a:r>
              <a:rPr lang="zh-CN" altLang="en-US" sz="1200" dirty="0" smtClean="0">
                <a:latin typeface="微软雅黑" panose="020B0503020204020204" pitchFamily="34" charset="-122"/>
                <a:ea typeface="微软雅黑" panose="020B0503020204020204" pitchFamily="34" charset="-122"/>
              </a:rPr>
              <a:t>的</a:t>
            </a:r>
            <a:r>
              <a:rPr lang="zh-CN" altLang="en-US" sz="1200" dirty="0">
                <a:latin typeface="微软雅黑" panose="020B0503020204020204" pitchFamily="34" charset="-122"/>
                <a:ea typeface="微软雅黑" panose="020B0503020204020204" pitchFamily="34" charset="-122"/>
              </a:rPr>
              <a:t>规范来实现：</a:t>
            </a:r>
            <a:endParaRPr lang="zh-CN" altLang="en-US"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a:stretch>
            <a:fillRect/>
          </a:stretch>
        </p:blipFill>
        <p:spPr>
          <a:xfrm>
            <a:off x="95250" y="3042761"/>
            <a:ext cx="5934075" cy="3337917"/>
          </a:xfrm>
          <a:prstGeom prst="rect">
            <a:avLst/>
          </a:prstGeom>
        </p:spPr>
      </p:pic>
    </p:spTree>
    <p:extLst>
      <p:ext uri="{BB962C8B-B14F-4D97-AF65-F5344CB8AC3E}">
        <p14:creationId xmlns:p14="http://schemas.microsoft.com/office/powerpoint/2010/main" val="3502391803"/>
      </p:ext>
    </p:extLst>
  </p:cSld>
  <p:clrMapOvr>
    <a:masterClrMapping/>
  </p:clrMapOvr>
  <p:transition spd="slow">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分布式多集群服务发现</a:t>
            </a:r>
            <a:endParaRPr lang="zh-CN" altLang="en-US" sz="2800" b="1" dirty="0">
              <a:solidFill>
                <a:srgbClr val="445185"/>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100451" y="1383255"/>
            <a:ext cx="5928873" cy="1659506"/>
          </a:xfrm>
          <a:prstGeom prst="rect">
            <a:avLst/>
          </a:prstGeom>
        </p:spPr>
      </p:pic>
      <p:sp>
        <p:nvSpPr>
          <p:cNvPr id="7" name="矩形 6"/>
          <p:cNvSpPr/>
          <p:nvPr/>
        </p:nvSpPr>
        <p:spPr>
          <a:xfrm>
            <a:off x="6096000" y="1383255"/>
            <a:ext cx="6096000" cy="707886"/>
          </a:xfrm>
          <a:prstGeom prst="rect">
            <a:avLst/>
          </a:prstGeom>
        </p:spPr>
        <p:txBody>
          <a:bodyPr>
            <a:spAutoFit/>
          </a:bodyPr>
          <a:lstStyle/>
          <a:p>
            <a:r>
              <a:rPr lang="en-US" altLang="zh-CN" sz="1400" b="1" dirty="0">
                <a:latin typeface="微软雅黑" panose="020B0503020204020204" pitchFamily="34" charset="-122"/>
                <a:ea typeface="微软雅黑" panose="020B0503020204020204" pitchFamily="34" charset="-122"/>
              </a:rPr>
              <a:t>C</a:t>
            </a:r>
            <a:r>
              <a:rPr lang="en-US" altLang="zh-CN" sz="1400" b="1" dirty="0" smtClean="0">
                <a:latin typeface="微软雅黑" panose="020B0503020204020204" pitchFamily="34" charset="-122"/>
                <a:ea typeface="微软雅黑" panose="020B0503020204020204" pitchFamily="34" charset="-122"/>
              </a:rPr>
              <a:t>ilium</a:t>
            </a:r>
            <a:r>
              <a:rPr lang="zh-CN" altLang="en-US" sz="1400" b="1" dirty="0" smtClean="0">
                <a:latin typeface="微软雅黑" panose="020B0503020204020204" pitchFamily="34" charset="-122"/>
                <a:ea typeface="微软雅黑" panose="020B0503020204020204" pitchFamily="34" charset="-122"/>
              </a:rPr>
              <a:t>多维度（</a:t>
            </a:r>
            <a:r>
              <a:rPr lang="en-US" altLang="zh-CN" sz="1400" b="1" dirty="0" smtClean="0">
                <a:latin typeface="微软雅黑" panose="020B0503020204020204" pitchFamily="34" charset="-122"/>
                <a:ea typeface="微软雅黑" panose="020B0503020204020204" pitchFamily="34" charset="-122"/>
              </a:rPr>
              <a:t>Pod</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Service</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DNS</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Ingress</a:t>
            </a:r>
            <a:r>
              <a:rPr lang="zh-CN" altLang="en-US" sz="1400" b="1" dirty="0" smtClean="0">
                <a:latin typeface="微软雅黑" panose="020B0503020204020204" pitchFamily="34" charset="-122"/>
                <a:ea typeface="微软雅黑" panose="020B0503020204020204" pitchFamily="34" charset="-122"/>
              </a:rPr>
              <a:t>）的网络互通：</a:t>
            </a:r>
          </a:p>
          <a:p>
            <a:endParaRPr lang="zh-CN" altLang="en-US" sz="14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使用</a:t>
            </a:r>
            <a:r>
              <a:rPr lang="zh-CN" altLang="en-US" sz="1200" dirty="0">
                <a:latin typeface="微软雅黑" panose="020B0503020204020204" pitchFamily="34" charset="-122"/>
                <a:ea typeface="微软雅黑" panose="020B0503020204020204" pitchFamily="34" charset="-122"/>
              </a:rPr>
              <a:t>标准</a:t>
            </a:r>
            <a:r>
              <a:rPr lang="en-US" altLang="zh-CN" sz="1200" dirty="0">
                <a:latin typeface="微软雅黑" panose="020B0503020204020204" pitchFamily="34" charset="-122"/>
                <a:ea typeface="微软雅黑" panose="020B0503020204020204" pitchFamily="34" charset="-122"/>
              </a:rPr>
              <a:t>Kubernetes service</a:t>
            </a:r>
            <a:r>
              <a:rPr lang="zh-CN" altLang="en-US" sz="1200" dirty="0">
                <a:latin typeface="微软雅黑" panose="020B0503020204020204" pitchFamily="34" charset="-122"/>
                <a:ea typeface="微软雅黑" panose="020B0503020204020204" pitchFamily="34" charset="-122"/>
              </a:rPr>
              <a:t>和</a:t>
            </a:r>
            <a:r>
              <a:rPr lang="en-US" altLang="zh-CN" sz="1200" dirty="0" err="1">
                <a:latin typeface="微软雅黑" panose="020B0503020204020204" pitchFamily="34" charset="-122"/>
                <a:ea typeface="微软雅黑" panose="020B0503020204020204" pitchFamily="34" charset="-122"/>
              </a:rPr>
              <a:t>coredns</a:t>
            </a:r>
            <a:r>
              <a:rPr lang="zh-CN" altLang="en-US" sz="1200" dirty="0">
                <a:latin typeface="微软雅黑" panose="020B0503020204020204" pitchFamily="34" charset="-122"/>
                <a:ea typeface="微软雅黑" panose="020B0503020204020204" pitchFamily="34" charset="-122"/>
              </a:rPr>
              <a:t>透明进行服务</a:t>
            </a:r>
            <a:r>
              <a:rPr lang="zh-CN" altLang="en-US" sz="1200" dirty="0" smtClean="0">
                <a:latin typeface="微软雅黑" panose="020B0503020204020204" pitchFamily="34" charset="-122"/>
                <a:ea typeface="微软雅黑" panose="020B0503020204020204" pitchFamily="34" charset="-122"/>
              </a:rPr>
              <a:t>发现</a:t>
            </a: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6029325" y="3316830"/>
            <a:ext cx="6096000" cy="1446550"/>
          </a:xfrm>
          <a:prstGeom prst="rect">
            <a:avLst/>
          </a:prstGeom>
        </p:spPr>
        <p:txBody>
          <a:bodyPr>
            <a:spAutoFit/>
          </a:bodyPr>
          <a:lstStyle/>
          <a:p>
            <a:r>
              <a:rPr lang="en-US" altLang="zh-CN" sz="1400" b="1" dirty="0">
                <a:latin typeface="微软雅黑" panose="020B0503020204020204" pitchFamily="34" charset="-122"/>
                <a:ea typeface="微软雅黑" panose="020B0503020204020204" pitchFamily="34" charset="-122"/>
              </a:rPr>
              <a:t>Submariner </a:t>
            </a:r>
            <a:r>
              <a:rPr lang="zh-CN" altLang="en-US" sz="1400" b="1" dirty="0" smtClean="0">
                <a:latin typeface="微软雅黑" panose="020B0503020204020204" pitchFamily="34" charset="-122"/>
                <a:ea typeface="微软雅黑" panose="020B0503020204020204" pitchFamily="34" charset="-122"/>
              </a:rPr>
              <a:t>：</a:t>
            </a:r>
          </a:p>
          <a:p>
            <a:endParaRPr lang="zh-CN" altLang="en-US" sz="14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使用</a:t>
            </a:r>
            <a:r>
              <a:rPr lang="zh-CN" altLang="en-US" sz="1200" dirty="0">
                <a:latin typeface="微软雅黑" panose="020B0503020204020204" pitchFamily="34" charset="-122"/>
                <a:ea typeface="微软雅黑" panose="020B0503020204020204" pitchFamily="34" charset="-122"/>
              </a:rPr>
              <a:t>了 </a:t>
            </a:r>
            <a:r>
              <a:rPr lang="en-US" altLang="zh-CN" sz="1200" dirty="0">
                <a:latin typeface="微软雅黑" panose="020B0503020204020204" pitchFamily="34" charset="-122"/>
                <a:ea typeface="微软雅黑" panose="020B0503020204020204" pitchFamily="34" charset="-122"/>
              </a:rPr>
              <a:t>Kubernetes </a:t>
            </a:r>
            <a:r>
              <a:rPr lang="zh-CN" altLang="en-US" sz="1200" dirty="0">
                <a:latin typeface="微软雅黑" panose="020B0503020204020204" pitchFamily="34" charset="-122"/>
                <a:ea typeface="微软雅黑" panose="020B0503020204020204" pitchFamily="34" charset="-122"/>
              </a:rPr>
              <a:t>社区的 </a:t>
            </a:r>
            <a:r>
              <a:rPr lang="en-US" altLang="zh-CN" sz="1200" dirty="0" err="1">
                <a:latin typeface="微软雅黑" panose="020B0503020204020204" pitchFamily="34" charset="-122"/>
                <a:ea typeface="微软雅黑" panose="020B0503020204020204" pitchFamily="34" charset="-122"/>
              </a:rPr>
              <a:t>MultiCluster</a:t>
            </a:r>
            <a:r>
              <a:rPr lang="en-US" altLang="zh-CN" sz="1200" dirty="0">
                <a:latin typeface="微软雅黑" panose="020B0503020204020204" pitchFamily="34" charset="-122"/>
                <a:ea typeface="微软雅黑" panose="020B0503020204020204" pitchFamily="34" charset="-122"/>
              </a:rPr>
              <a:t> Service </a:t>
            </a:r>
            <a:r>
              <a:rPr lang="zh-CN" altLang="en-US" sz="1200" dirty="0" smtClean="0">
                <a:latin typeface="微软雅黑" panose="020B0503020204020204" pitchFamily="34" charset="-122"/>
                <a:ea typeface="微软雅黑" panose="020B0503020204020204" pitchFamily="34" charset="-122"/>
              </a:rPr>
              <a:t> 实现</a:t>
            </a:r>
            <a:r>
              <a:rPr lang="zh-CN" altLang="en-US" sz="1200" dirty="0">
                <a:latin typeface="微软雅黑" panose="020B0503020204020204" pitchFamily="34" charset="-122"/>
                <a:ea typeface="微软雅黑" panose="020B0503020204020204" pitchFamily="34" charset="-122"/>
              </a:rPr>
              <a:t>多集群的服务访问</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err="1" smtClean="0">
                <a:latin typeface="微软雅黑" panose="020B0503020204020204" pitchFamily="34" charset="-122"/>
                <a:ea typeface="微软雅黑" panose="020B0503020204020204" pitchFamily="34" charset="-122"/>
              </a:rPr>
              <a:t>MultiCluster</a:t>
            </a:r>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Service </a:t>
            </a:r>
            <a:r>
              <a:rPr lang="zh-CN" altLang="en-US" sz="1200" dirty="0" smtClean="0">
                <a:latin typeface="微软雅黑" panose="020B0503020204020204" pitchFamily="34" charset="-122"/>
                <a:ea typeface="微软雅黑" panose="020B0503020204020204" pitchFamily="34" charset="-122"/>
              </a:rPr>
              <a:t>包含 </a:t>
            </a:r>
            <a:r>
              <a:rPr lang="en-US" altLang="zh-CN" sz="1200" dirty="0" err="1">
                <a:latin typeface="微软雅黑" panose="020B0503020204020204" pitchFamily="34" charset="-122"/>
                <a:ea typeface="微软雅黑" panose="020B0503020204020204" pitchFamily="34" charset="-122"/>
              </a:rPr>
              <a:t>ServiceExport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和 </a:t>
            </a:r>
            <a:r>
              <a:rPr lang="en-US" altLang="zh-CN" sz="1200" dirty="0" err="1">
                <a:latin typeface="微软雅黑" panose="020B0503020204020204" pitchFamily="34" charset="-122"/>
                <a:ea typeface="微软雅黑" panose="020B0503020204020204" pitchFamily="34" charset="-122"/>
              </a:rPr>
              <a:t>ServiceImport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的 </a:t>
            </a:r>
            <a:r>
              <a:rPr lang="en-US" altLang="zh-CN" sz="1200" dirty="0">
                <a:latin typeface="微软雅黑" panose="020B0503020204020204" pitchFamily="34" charset="-122"/>
                <a:ea typeface="微软雅黑" panose="020B0503020204020204" pitchFamily="34" charset="-122"/>
              </a:rPr>
              <a:t>CRD</a:t>
            </a:r>
            <a:r>
              <a:rPr lang="zh-CN" altLang="en-US"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ServiceExport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将需要公开的服务导出，然后通过 </a:t>
            </a:r>
            <a:r>
              <a:rPr lang="en-US" altLang="zh-CN" sz="1200" dirty="0" err="1">
                <a:latin typeface="微软雅黑" panose="020B0503020204020204" pitchFamily="34" charset="-122"/>
                <a:ea typeface="微软雅黑" panose="020B0503020204020204" pitchFamily="34" charset="-122"/>
              </a:rPr>
              <a:t>ServiceImport</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将此服务导入到另一个集群</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跨</a:t>
            </a:r>
            <a:r>
              <a:rPr lang="zh-CN" altLang="en-US" sz="1200" dirty="0" smtClean="0">
                <a:latin typeface="微软雅黑" panose="020B0503020204020204" pitchFamily="34" charset="-122"/>
                <a:ea typeface="微软雅黑" panose="020B0503020204020204" pitchFamily="34" charset="-122"/>
              </a:rPr>
              <a:t>集群的</a:t>
            </a:r>
            <a:r>
              <a:rPr lang="en-US" altLang="zh-CN" sz="1200" dirty="0" smtClean="0">
                <a:latin typeface="微软雅黑" panose="020B0503020204020204" pitchFamily="34" charset="-122"/>
                <a:ea typeface="微软雅黑" panose="020B0503020204020204" pitchFamily="34" charset="-122"/>
              </a:rPr>
              <a:t>DNS</a:t>
            </a:r>
            <a:r>
              <a:rPr lang="zh-CN" altLang="en-US" sz="1200" dirty="0" smtClean="0">
                <a:latin typeface="微软雅黑" panose="020B0503020204020204" pitchFamily="34" charset="-122"/>
                <a:ea typeface="微软雅黑" panose="020B0503020204020204" pitchFamily="34" charset="-122"/>
              </a:rPr>
              <a:t>由</a:t>
            </a:r>
            <a:r>
              <a:rPr lang="en-US" altLang="zh-CN" sz="1200" dirty="0" err="1" smtClean="0">
                <a:latin typeface="微软雅黑" panose="020B0503020204020204" pitchFamily="34" charset="-122"/>
                <a:ea typeface="微软雅黑" panose="020B0503020204020204" pitchFamily="34" charset="-122"/>
              </a:rPr>
              <a:t>LightHouse</a:t>
            </a:r>
            <a:r>
              <a:rPr lang="en-US" altLang="zh-CN" sz="1200" dirty="0" smtClean="0">
                <a:latin typeface="微软雅黑" panose="020B0503020204020204" pitchFamily="34" charset="-122"/>
                <a:ea typeface="微软雅黑" panose="020B0503020204020204" pitchFamily="34" charset="-122"/>
              </a:rPr>
              <a:t> Agent</a:t>
            </a:r>
            <a:r>
              <a:rPr lang="zh-CN" altLang="en-US" sz="1200" dirty="0" smtClean="0">
                <a:latin typeface="微软雅黑" panose="020B0503020204020204" pitchFamily="34" charset="-122"/>
                <a:ea typeface="微软雅黑" panose="020B0503020204020204" pitchFamily="34" charset="-122"/>
              </a:rPr>
              <a:t>和</a:t>
            </a:r>
            <a:r>
              <a:rPr lang="en-US" altLang="zh-CN" sz="1200" dirty="0" smtClean="0">
                <a:latin typeface="微软雅黑" panose="020B0503020204020204" pitchFamily="34" charset="-122"/>
                <a:ea typeface="微软雅黑" panose="020B0503020204020204" pitchFamily="34" charset="-122"/>
              </a:rPr>
              <a:t>DNS Server</a:t>
            </a:r>
            <a:r>
              <a:rPr lang="zh-CN" altLang="en-US" sz="1200" dirty="0" smtClean="0">
                <a:latin typeface="微软雅黑" panose="020B0503020204020204" pitchFamily="34" charset="-122"/>
                <a:ea typeface="微软雅黑" panose="020B0503020204020204" pitchFamily="34" charset="-122"/>
              </a:rPr>
              <a:t>基于 </a:t>
            </a:r>
            <a:r>
              <a:rPr lang="en-US" altLang="zh-CN" sz="1200" dirty="0" smtClean="0">
                <a:latin typeface="微软雅黑" panose="020B0503020204020204" pitchFamily="34" charset="-122"/>
                <a:ea typeface="微软雅黑" panose="020B0503020204020204" pitchFamily="34" charset="-122"/>
              </a:rPr>
              <a:t>MCS</a:t>
            </a:r>
            <a:r>
              <a:rPr lang="zh-CN" altLang="en-US" sz="1200" dirty="0" smtClean="0">
                <a:latin typeface="微软雅黑" panose="020B0503020204020204" pitchFamily="34" charset="-122"/>
                <a:ea typeface="微软雅黑" panose="020B0503020204020204" pitchFamily="34" charset="-122"/>
              </a:rPr>
              <a:t>的</a:t>
            </a:r>
            <a:r>
              <a:rPr lang="zh-CN" altLang="en-US" sz="1200" dirty="0">
                <a:latin typeface="微软雅黑" panose="020B0503020204020204" pitchFamily="34" charset="-122"/>
                <a:ea typeface="微软雅黑" panose="020B0503020204020204" pitchFamily="34" charset="-122"/>
              </a:rPr>
              <a:t>规范来实现：</a:t>
            </a:r>
            <a:endParaRPr lang="zh-CN" altLang="en-US"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a:stretch>
            <a:fillRect/>
          </a:stretch>
        </p:blipFill>
        <p:spPr>
          <a:xfrm>
            <a:off x="95250" y="3042761"/>
            <a:ext cx="5934075" cy="3337917"/>
          </a:xfrm>
          <a:prstGeom prst="rect">
            <a:avLst/>
          </a:prstGeom>
        </p:spPr>
      </p:pic>
    </p:spTree>
    <p:extLst>
      <p:ext uri="{BB962C8B-B14F-4D97-AF65-F5344CB8AC3E}">
        <p14:creationId xmlns:p14="http://schemas.microsoft.com/office/powerpoint/2010/main" val="2406389301"/>
      </p:ext>
    </p:extLst>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分布式云服务治理终极</a:t>
            </a:r>
            <a:r>
              <a:rPr lang="en-US" altLang="zh-CN" sz="2800" b="1" dirty="0" smtClean="0">
                <a:solidFill>
                  <a:srgbClr val="445185"/>
                </a:solidFill>
                <a:latin typeface="黑体" panose="02010609060101010101" charset="-122"/>
                <a:ea typeface="黑体" panose="02010609060101010101" charset="-122"/>
              </a:rPr>
              <a:t>Boss—Service Mesh</a:t>
            </a:r>
            <a:endParaRPr lang="zh-CN" altLang="en-US" sz="2800" b="1" dirty="0">
              <a:solidFill>
                <a:srgbClr val="445185"/>
              </a:solidFill>
              <a:latin typeface="黑体" panose="02010609060101010101" charset="-122"/>
              <a:ea typeface="黑体" panose="02010609060101010101" charset="-122"/>
            </a:endParaRPr>
          </a:p>
        </p:txBody>
      </p:sp>
      <p:pic>
        <p:nvPicPr>
          <p:cNvPr id="3" name="图片 2"/>
          <p:cNvPicPr>
            <a:picLocks noChangeAspect="1"/>
          </p:cNvPicPr>
          <p:nvPr/>
        </p:nvPicPr>
        <p:blipFill>
          <a:blip r:embed="rId2"/>
          <a:stretch>
            <a:fillRect/>
          </a:stretch>
        </p:blipFill>
        <p:spPr>
          <a:xfrm>
            <a:off x="256521" y="1497555"/>
            <a:ext cx="6296679" cy="4124325"/>
          </a:xfrm>
          <a:prstGeom prst="rect">
            <a:avLst/>
          </a:prstGeom>
        </p:spPr>
      </p:pic>
      <p:sp>
        <p:nvSpPr>
          <p:cNvPr id="8" name="矩形 7"/>
          <p:cNvSpPr/>
          <p:nvPr/>
        </p:nvSpPr>
        <p:spPr>
          <a:xfrm>
            <a:off x="6781800" y="1497555"/>
            <a:ext cx="6096000" cy="3000821"/>
          </a:xfrm>
          <a:prstGeom prst="rect">
            <a:avLst/>
          </a:prstGeom>
        </p:spPr>
        <p:txBody>
          <a:bodyPr>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以</a:t>
            </a:r>
            <a:r>
              <a:rPr lang="en-US" altLang="zh-CN" sz="1600" dirty="0" smtClean="0">
                <a:latin typeface="微软雅黑" panose="020B0503020204020204" pitchFamily="34" charset="-122"/>
                <a:ea typeface="微软雅黑" panose="020B0503020204020204" pitchFamily="34" charset="-122"/>
              </a:rPr>
              <a:t>Envoy</a:t>
            </a:r>
            <a:r>
              <a:rPr lang="zh-CN" altLang="en-US" sz="1600" dirty="0" smtClean="0">
                <a:latin typeface="微软雅黑" panose="020B0503020204020204" pitchFamily="34" charset="-122"/>
                <a:ea typeface="微软雅黑" panose="020B0503020204020204" pitchFamily="34" charset="-122"/>
              </a:rPr>
              <a:t>为基础，构建可编程、可感知的应用程序网络。</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流量管理：</a:t>
            </a:r>
            <a:endParaRPr lang="en-US" altLang="zh-CN" b="1"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服务</a:t>
            </a:r>
            <a:r>
              <a:rPr lang="zh-CN" altLang="en-US" sz="1400" dirty="0" smtClean="0">
                <a:latin typeface="微软雅黑" panose="020B0503020204020204" pitchFamily="34" charset="-122"/>
                <a:ea typeface="微软雅黑" panose="020B0503020204020204" pitchFamily="34" charset="-122"/>
              </a:rPr>
              <a:t>间路由、故障恢复和负载均衡</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遥测</a:t>
            </a:r>
            <a:endParaRPr lang="en-US" altLang="zh-CN" b="1"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提供流量和服务性能的端到端</a:t>
            </a:r>
            <a:r>
              <a:rPr lang="zh-CN" altLang="en-US" sz="1400" dirty="0" smtClean="0">
                <a:latin typeface="微软雅黑" panose="020B0503020204020204" pitchFamily="34" charset="-122"/>
                <a:ea typeface="微软雅黑" panose="020B0503020204020204" pitchFamily="34" charset="-122"/>
              </a:rPr>
              <a:t>视图</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安全</a:t>
            </a:r>
            <a:endParaRPr lang="en-US" altLang="zh-CN" b="1"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跨服务进行加密，基于角色的访问和身份</a:t>
            </a:r>
            <a:r>
              <a:rPr lang="zh-CN" altLang="en-US" sz="1400" dirty="0" smtClean="0">
                <a:latin typeface="微软雅黑" panose="020B0503020204020204" pitchFamily="34" charset="-122"/>
                <a:ea typeface="微软雅黑" panose="020B0503020204020204" pitchFamily="34" charset="-122"/>
              </a:rPr>
              <a:t>验证</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zh-CN" altLang="en-US" sz="14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0862603"/>
      </p:ext>
    </p:extLst>
  </p:cSld>
  <p:clrMapOvr>
    <a:masterClrMapping/>
  </p:clrMapOvr>
  <p:transition spd="slow">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分布式云服务治理</a:t>
            </a:r>
            <a:r>
              <a:rPr lang="en-US" altLang="zh-CN" sz="2800" b="1" dirty="0" smtClean="0">
                <a:solidFill>
                  <a:srgbClr val="445185"/>
                </a:solidFill>
                <a:latin typeface="黑体" panose="02010609060101010101" charset="-122"/>
                <a:ea typeface="黑体" panose="02010609060101010101" charset="-122"/>
              </a:rPr>
              <a:t>—Service Mesh </a:t>
            </a:r>
            <a:r>
              <a:rPr lang="zh-CN" altLang="en-US" sz="2800" b="1" dirty="0" smtClean="0">
                <a:solidFill>
                  <a:srgbClr val="445185"/>
                </a:solidFill>
                <a:latin typeface="黑体" panose="02010609060101010101" charset="-122"/>
                <a:ea typeface="黑体" panose="02010609060101010101" charset="-122"/>
              </a:rPr>
              <a:t>服务发现</a:t>
            </a:r>
            <a:endParaRPr lang="zh-CN" altLang="en-US" sz="2800" b="1" dirty="0">
              <a:solidFill>
                <a:srgbClr val="445185"/>
              </a:solidFill>
              <a:latin typeface="黑体" panose="02010609060101010101" charset="-122"/>
              <a:ea typeface="黑体" panose="02010609060101010101" charset="-122"/>
            </a:endParaRPr>
          </a:p>
        </p:txBody>
      </p:sp>
      <p:grpSp>
        <p:nvGrpSpPr>
          <p:cNvPr id="10" name="组合 9"/>
          <p:cNvGrpSpPr/>
          <p:nvPr/>
        </p:nvGrpSpPr>
        <p:grpSpPr>
          <a:xfrm>
            <a:off x="4352090" y="1604926"/>
            <a:ext cx="1541240" cy="697215"/>
            <a:chOff x="4764310" y="1712393"/>
            <a:chExt cx="1541240" cy="697215"/>
          </a:xfrm>
        </p:grpSpPr>
        <p:sp>
          <p:nvSpPr>
            <p:cNvPr id="11" name="圆角矩形 10"/>
            <p:cNvSpPr/>
            <p:nvPr/>
          </p:nvSpPr>
          <p:spPr>
            <a:xfrm>
              <a:off x="4764310" y="1712393"/>
              <a:ext cx="1541240" cy="697215"/>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algn="ctr">
                <a:defRPr/>
              </a:pPr>
              <a:r>
                <a:rPr lang="en-US" altLang="zh-CN" dirty="0" smtClean="0">
                  <a:solidFill>
                    <a:prstClr val="white"/>
                  </a:solidFill>
                  <a:latin typeface="Calibri" panose="020F0502020204030204"/>
                  <a:cs typeface="Arial"/>
                  <a:sym typeface="Arial"/>
                </a:rPr>
                <a:t>                </a:t>
              </a:r>
              <a:r>
                <a:rPr lang="en-US" altLang="zh-CN" dirty="0" err="1" smtClean="0">
                  <a:solidFill>
                    <a:prstClr val="white"/>
                  </a:solidFill>
                  <a:latin typeface="Calibri" panose="020F0502020204030204"/>
                  <a:cs typeface="Arial"/>
                  <a:sym typeface="Arial"/>
                </a:rPr>
                <a:t>Istio</a:t>
              </a:r>
              <a:endParaRPr lang="zh-CN" altLang="en-US" dirty="0" smtClean="0">
                <a:solidFill>
                  <a:prstClr val="white"/>
                </a:solidFill>
                <a:latin typeface="Calibri" panose="020F0502020204030204"/>
                <a:cs typeface="Arial"/>
                <a:sym typeface="Arial"/>
              </a:endParaRPr>
            </a:p>
          </p:txBody>
        </p:sp>
        <p:pic>
          <p:nvPicPr>
            <p:cNvPr id="13" name="Picture 6" descr="C:\Users\x00407614\AppData\Roaming\eSpace_Desktop\UserData\x00407614\imagefiles\BBDCE5C0-C56D-4E8B-9AC3-C9305B7A394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587" y="1741937"/>
              <a:ext cx="632680" cy="61594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矩形 13"/>
          <p:cNvSpPr/>
          <p:nvPr/>
        </p:nvSpPr>
        <p:spPr>
          <a:xfrm>
            <a:off x="1550260" y="3390411"/>
            <a:ext cx="3574207" cy="2636574"/>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noFill/>
              <a:effectLst/>
              <a:uLnTx/>
              <a:uFillTx/>
              <a:latin typeface="Arial"/>
              <a:ea typeface="宋体" panose="02010600030101010101" pitchFamily="2" charset="-122"/>
              <a:cs typeface="+mn-cs"/>
              <a:sym typeface="Arial"/>
            </a:endParaRPr>
          </a:p>
        </p:txBody>
      </p:sp>
      <p:sp>
        <p:nvSpPr>
          <p:cNvPr id="15" name="矩形 14"/>
          <p:cNvSpPr/>
          <p:nvPr/>
        </p:nvSpPr>
        <p:spPr>
          <a:xfrm>
            <a:off x="5882843" y="3390411"/>
            <a:ext cx="4185252" cy="2636574"/>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solidFill>
                <a:srgbClr val="000000"/>
              </a:solidFill>
              <a:effectLst/>
              <a:uLnTx/>
              <a:uFillTx/>
              <a:latin typeface="Arial"/>
              <a:ea typeface="宋体" panose="02010600030101010101" pitchFamily="2" charset="-122"/>
              <a:cs typeface="+mn-cs"/>
              <a:sym typeface="Arial"/>
            </a:endParaRPr>
          </a:p>
        </p:txBody>
      </p:sp>
      <p:sp>
        <p:nvSpPr>
          <p:cNvPr id="16" name="文本框 15"/>
          <p:cNvSpPr txBox="1"/>
          <p:nvPr/>
        </p:nvSpPr>
        <p:spPr>
          <a:xfrm>
            <a:off x="1627789" y="3069439"/>
            <a:ext cx="654839" cy="307777"/>
          </a:xfrm>
          <a:prstGeom prst="rect">
            <a:avLst/>
          </a:prstGeom>
          <a:noFill/>
        </p:spPr>
        <p:txBody>
          <a:bodyPr wrap="square" rtlCol="0">
            <a:spAutoFit/>
          </a:bodyPr>
          <a:lstStyle/>
          <a:p>
            <a:pPr>
              <a:buClr>
                <a:srgbClr val="000000"/>
              </a:buClr>
              <a:buFont typeface="Arial"/>
              <a:buNone/>
            </a:pPr>
            <a:r>
              <a:rPr lang="en-US" altLang="zh-CN" sz="1400" kern="0" dirty="0" smtClean="0">
                <a:solidFill>
                  <a:srgbClr val="000000"/>
                </a:solidFill>
                <a:latin typeface="Arial"/>
                <a:cs typeface="Arial"/>
                <a:sym typeface="Arial"/>
              </a:rPr>
              <a:t>AWS</a:t>
            </a:r>
            <a:endParaRPr lang="zh-CN" altLang="en-US" sz="1400" kern="0" dirty="0">
              <a:solidFill>
                <a:srgbClr val="000000"/>
              </a:solidFill>
              <a:latin typeface="Arial"/>
              <a:cs typeface="Arial"/>
              <a:sym typeface="Arial"/>
            </a:endParaRPr>
          </a:p>
        </p:txBody>
      </p:sp>
      <p:sp>
        <p:nvSpPr>
          <p:cNvPr id="17" name="文本框 16"/>
          <p:cNvSpPr txBox="1"/>
          <p:nvPr/>
        </p:nvSpPr>
        <p:spPr>
          <a:xfrm>
            <a:off x="9045143" y="3060555"/>
            <a:ext cx="1121525" cy="307777"/>
          </a:xfrm>
          <a:prstGeom prst="rect">
            <a:avLst/>
          </a:prstGeom>
          <a:noFill/>
        </p:spPr>
        <p:txBody>
          <a:bodyPr wrap="square" rtlCol="0">
            <a:spAutoFit/>
          </a:bodyPr>
          <a:lstStyle/>
          <a:p>
            <a:pPr>
              <a:buClr>
                <a:srgbClr val="000000"/>
              </a:buClr>
              <a:buFont typeface="Arial"/>
              <a:buNone/>
            </a:pPr>
            <a:r>
              <a:rPr lang="en-US" altLang="zh-CN" sz="1400" kern="0" dirty="0" smtClean="0">
                <a:solidFill>
                  <a:srgbClr val="000000"/>
                </a:solidFill>
                <a:latin typeface="Arial"/>
                <a:cs typeface="Arial"/>
                <a:sym typeface="Arial"/>
              </a:rPr>
              <a:t>On premise</a:t>
            </a:r>
            <a:endParaRPr lang="zh-CN" altLang="en-US" sz="1400" kern="0" dirty="0">
              <a:solidFill>
                <a:srgbClr val="000000"/>
              </a:solidFill>
              <a:latin typeface="Arial"/>
              <a:cs typeface="Arial"/>
              <a:sym typeface="Arial"/>
            </a:endParaRPr>
          </a:p>
        </p:txBody>
      </p:sp>
      <p:grpSp>
        <p:nvGrpSpPr>
          <p:cNvPr id="18" name="组合 17"/>
          <p:cNvGrpSpPr/>
          <p:nvPr/>
        </p:nvGrpSpPr>
        <p:grpSpPr>
          <a:xfrm>
            <a:off x="1804386" y="3481200"/>
            <a:ext cx="8033235" cy="2496630"/>
            <a:chOff x="1949474" y="2913701"/>
            <a:chExt cx="8033235" cy="2496630"/>
          </a:xfrm>
        </p:grpSpPr>
        <p:sp>
          <p:nvSpPr>
            <p:cNvPr id="21" name="圆角矩形 20"/>
            <p:cNvSpPr/>
            <p:nvPr/>
          </p:nvSpPr>
          <p:spPr>
            <a:xfrm>
              <a:off x="1949474" y="3718217"/>
              <a:ext cx="2925411" cy="1692114"/>
            </a:xfrm>
            <a:prstGeom prst="roundRect">
              <a:avLst/>
            </a:prstGeom>
            <a:solidFill>
              <a:srgbClr val="ED7D31">
                <a:lumMod val="20000"/>
                <a:lumOff val="80000"/>
              </a:srgbClr>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solidFill>
                  <a:srgbClr val="A5A5A5"/>
                </a:solidFill>
                <a:effectLst/>
                <a:uLnTx/>
                <a:uFillTx/>
                <a:latin typeface="Arial"/>
                <a:ea typeface="宋体" panose="02010600030101010101" pitchFamily="2" charset="-122"/>
                <a:cs typeface="+mn-cs"/>
                <a:sym typeface="Arial"/>
              </a:endParaRPr>
            </a:p>
          </p:txBody>
        </p:sp>
        <p:sp>
          <p:nvSpPr>
            <p:cNvPr id="22" name="矩形 21"/>
            <p:cNvSpPr/>
            <p:nvPr/>
          </p:nvSpPr>
          <p:spPr>
            <a:xfrm>
              <a:off x="2152502" y="4830459"/>
              <a:ext cx="1035321"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Svc A</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grpSp>
          <p:nvGrpSpPr>
            <p:cNvPr id="23" name="组合 22"/>
            <p:cNvGrpSpPr/>
            <p:nvPr/>
          </p:nvGrpSpPr>
          <p:grpSpPr>
            <a:xfrm>
              <a:off x="3361813" y="4830459"/>
              <a:ext cx="1352550" cy="487288"/>
              <a:chOff x="7029727" y="3474709"/>
              <a:chExt cx="1352550" cy="487288"/>
            </a:xfrm>
          </p:grpSpPr>
          <p:sp>
            <p:nvSpPr>
              <p:cNvPr id="29" name="矩形 28"/>
              <p:cNvSpPr/>
              <p:nvPr/>
            </p:nvSpPr>
            <p:spPr>
              <a:xfrm>
                <a:off x="7029727" y="3474709"/>
                <a:ext cx="1352550" cy="487288"/>
              </a:xfrm>
              <a:prstGeom prst="rect">
                <a:avLst/>
              </a:prstGeom>
              <a:solidFill>
                <a:srgbClr val="FFFFFF"/>
              </a:solidFill>
              <a:ln w="25400" cap="flat" cmpd="sng" algn="ctr">
                <a:solidFill>
                  <a:srgbClr val="ED7D3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rPr>
                  <a:t>           Envoy</a:t>
                </a:r>
                <a:endParaRPr kumimoji="0" lang="zh-CN" altLang="en-US"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endParaRPr>
              </a:p>
            </p:txBody>
          </p:sp>
          <p:pic>
            <p:nvPicPr>
              <p:cNvPr id="30" name="图片 29"/>
              <p:cNvPicPr>
                <a:picLocks noChangeAspect="1"/>
              </p:cNvPicPr>
              <p:nvPr/>
            </p:nvPicPr>
            <p:blipFill>
              <a:blip r:embed="rId3"/>
              <a:stretch>
                <a:fillRect/>
              </a:stretch>
            </p:blipFill>
            <p:spPr>
              <a:xfrm>
                <a:off x="7059544" y="3523655"/>
                <a:ext cx="487404" cy="368386"/>
              </a:xfrm>
              <a:prstGeom prst="rect">
                <a:avLst/>
              </a:prstGeom>
            </p:spPr>
          </p:pic>
        </p:grpSp>
        <p:sp>
          <p:nvSpPr>
            <p:cNvPr id="24" name="矩形 23"/>
            <p:cNvSpPr/>
            <p:nvPr/>
          </p:nvSpPr>
          <p:spPr>
            <a:xfrm>
              <a:off x="2763960" y="3797342"/>
              <a:ext cx="1352550" cy="487287"/>
            </a:xfrm>
            <a:prstGeom prst="rect">
              <a:avLst/>
            </a:prstGeom>
            <a:solidFill>
              <a:srgbClr val="FFFFFF"/>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rPr>
                <a:t>DNS Proxy</a:t>
              </a:r>
              <a:endParaRPr kumimoji="0" lang="zh-CN" altLang="en-US"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endParaRPr>
            </a:p>
          </p:txBody>
        </p:sp>
        <p:sp>
          <p:nvSpPr>
            <p:cNvPr id="25" name="矩形 24"/>
            <p:cNvSpPr/>
            <p:nvPr/>
          </p:nvSpPr>
          <p:spPr>
            <a:xfrm>
              <a:off x="1949474" y="2928743"/>
              <a:ext cx="1643696"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Kube-APIServer</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26" name="矩形 25"/>
            <p:cNvSpPr/>
            <p:nvPr/>
          </p:nvSpPr>
          <p:spPr>
            <a:xfrm>
              <a:off x="6134770" y="2913701"/>
              <a:ext cx="1643696"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Kube-APIServer</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27" name="矩形 26"/>
            <p:cNvSpPr/>
            <p:nvPr/>
          </p:nvSpPr>
          <p:spPr>
            <a:xfrm>
              <a:off x="3835232" y="2928743"/>
              <a:ext cx="1252527"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err="1" smtClean="0">
                  <a:ln>
                    <a:noFill/>
                  </a:ln>
                  <a:solidFill>
                    <a:srgbClr val="FFFFFF"/>
                  </a:solidFill>
                  <a:effectLst/>
                  <a:uLnTx/>
                  <a:uFillTx/>
                  <a:latin typeface="Arial"/>
                  <a:ea typeface="宋体" panose="02010600030101010101" pitchFamily="2" charset="-122"/>
                  <a:cs typeface="+mn-cs"/>
                  <a:sym typeface="Arial"/>
                </a:rPr>
                <a:t>Kube</a:t>
              </a: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-DNS</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sp>
          <p:nvSpPr>
            <p:cNvPr id="28" name="矩形 27"/>
            <p:cNvSpPr/>
            <p:nvPr/>
          </p:nvSpPr>
          <p:spPr>
            <a:xfrm>
              <a:off x="8730182" y="2913701"/>
              <a:ext cx="1252527"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err="1" smtClean="0">
                  <a:ln>
                    <a:noFill/>
                  </a:ln>
                  <a:solidFill>
                    <a:srgbClr val="FFFFFF"/>
                  </a:solidFill>
                  <a:effectLst/>
                  <a:uLnTx/>
                  <a:uFillTx/>
                  <a:latin typeface="Arial"/>
                  <a:ea typeface="宋体" panose="02010600030101010101" pitchFamily="2" charset="-122"/>
                  <a:cs typeface="+mn-cs"/>
                  <a:sym typeface="Arial"/>
                </a:rPr>
                <a:t>Kube</a:t>
              </a: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-DNS</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grpSp>
      <p:grpSp>
        <p:nvGrpSpPr>
          <p:cNvPr id="31" name="组合 30"/>
          <p:cNvGrpSpPr/>
          <p:nvPr/>
        </p:nvGrpSpPr>
        <p:grpSpPr>
          <a:xfrm>
            <a:off x="6758089" y="4285716"/>
            <a:ext cx="2925411" cy="1692114"/>
            <a:chOff x="1949474" y="3718217"/>
            <a:chExt cx="2925411" cy="1692114"/>
          </a:xfrm>
        </p:grpSpPr>
        <p:sp>
          <p:nvSpPr>
            <p:cNvPr id="32" name="圆角矩形 31"/>
            <p:cNvSpPr/>
            <p:nvPr/>
          </p:nvSpPr>
          <p:spPr>
            <a:xfrm>
              <a:off x="1949474" y="3718217"/>
              <a:ext cx="2925411" cy="1692114"/>
            </a:xfrm>
            <a:prstGeom prst="roundRect">
              <a:avLst/>
            </a:prstGeom>
            <a:solidFill>
              <a:srgbClr val="ED7D31">
                <a:lumMod val="20000"/>
                <a:lumOff val="80000"/>
              </a:srgbClr>
            </a:solidFill>
            <a:ln w="254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0" cap="none" spc="0" normalizeH="0" baseline="0" noProof="0" smtClean="0">
                <a:ln>
                  <a:noFill/>
                </a:ln>
                <a:solidFill>
                  <a:srgbClr val="A5A5A5"/>
                </a:solidFill>
                <a:effectLst/>
                <a:uLnTx/>
                <a:uFillTx/>
                <a:latin typeface="Arial"/>
                <a:ea typeface="宋体" panose="02010600030101010101" pitchFamily="2" charset="-122"/>
                <a:cs typeface="+mn-cs"/>
                <a:sym typeface="Arial"/>
              </a:endParaRPr>
            </a:p>
          </p:txBody>
        </p:sp>
        <p:sp>
          <p:nvSpPr>
            <p:cNvPr id="33" name="矩形 32"/>
            <p:cNvSpPr/>
            <p:nvPr/>
          </p:nvSpPr>
          <p:spPr>
            <a:xfrm>
              <a:off x="2152502" y="4830459"/>
              <a:ext cx="1035321" cy="487288"/>
            </a:xfrm>
            <a:prstGeom prst="rect">
              <a:avLst/>
            </a:prstGeom>
            <a:solidFill>
              <a:srgbClr val="5B9BD5"/>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rPr>
                <a:t>Svc B</a:t>
              </a:r>
              <a:endParaRPr kumimoji="0" lang="zh-CN" altLang="en-US" sz="1400" b="0" i="0" u="none" strike="noStrike" kern="0" cap="none" spc="0" normalizeH="0" baseline="0" noProof="0" dirty="0" smtClean="0">
                <a:ln>
                  <a:noFill/>
                </a:ln>
                <a:solidFill>
                  <a:srgbClr val="FFFFFF"/>
                </a:solidFill>
                <a:effectLst/>
                <a:uLnTx/>
                <a:uFillTx/>
                <a:latin typeface="Arial"/>
                <a:ea typeface="宋体" panose="02010600030101010101" pitchFamily="2" charset="-122"/>
                <a:cs typeface="+mn-cs"/>
                <a:sym typeface="Arial"/>
              </a:endParaRPr>
            </a:p>
          </p:txBody>
        </p:sp>
        <p:grpSp>
          <p:nvGrpSpPr>
            <p:cNvPr id="34" name="组合 33"/>
            <p:cNvGrpSpPr/>
            <p:nvPr/>
          </p:nvGrpSpPr>
          <p:grpSpPr>
            <a:xfrm>
              <a:off x="3361813" y="4830459"/>
              <a:ext cx="1352550" cy="487288"/>
              <a:chOff x="7029727" y="3474709"/>
              <a:chExt cx="1352550" cy="487288"/>
            </a:xfrm>
          </p:grpSpPr>
          <p:sp>
            <p:nvSpPr>
              <p:cNvPr id="36" name="矩形 35"/>
              <p:cNvSpPr/>
              <p:nvPr/>
            </p:nvSpPr>
            <p:spPr>
              <a:xfrm>
                <a:off x="7029727" y="3474709"/>
                <a:ext cx="1352550" cy="487288"/>
              </a:xfrm>
              <a:prstGeom prst="rect">
                <a:avLst/>
              </a:prstGeom>
              <a:solidFill>
                <a:srgbClr val="FFFFFF"/>
              </a:solidFill>
              <a:ln w="25400" cap="flat" cmpd="sng" algn="ctr">
                <a:solidFill>
                  <a:srgbClr val="ED7D3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rPr>
                  <a:t>           Envoy</a:t>
                </a:r>
                <a:endParaRPr kumimoji="0" lang="zh-CN" altLang="en-US"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endParaRPr>
              </a:p>
            </p:txBody>
          </p:sp>
          <p:pic>
            <p:nvPicPr>
              <p:cNvPr id="37" name="图片 36"/>
              <p:cNvPicPr>
                <a:picLocks noChangeAspect="1"/>
              </p:cNvPicPr>
              <p:nvPr/>
            </p:nvPicPr>
            <p:blipFill>
              <a:blip r:embed="rId3"/>
              <a:stretch>
                <a:fillRect/>
              </a:stretch>
            </p:blipFill>
            <p:spPr>
              <a:xfrm>
                <a:off x="7059544" y="3523655"/>
                <a:ext cx="487404" cy="368386"/>
              </a:xfrm>
              <a:prstGeom prst="rect">
                <a:avLst/>
              </a:prstGeom>
            </p:spPr>
          </p:pic>
        </p:grpSp>
        <p:sp>
          <p:nvSpPr>
            <p:cNvPr id="35" name="矩形 34"/>
            <p:cNvSpPr/>
            <p:nvPr/>
          </p:nvSpPr>
          <p:spPr>
            <a:xfrm>
              <a:off x="2763960" y="3797342"/>
              <a:ext cx="1352550" cy="487287"/>
            </a:xfrm>
            <a:prstGeom prst="rect">
              <a:avLst/>
            </a:prstGeom>
            <a:solidFill>
              <a:srgbClr val="FFFFFF"/>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rPr>
                <a:t>DNS Proxy</a:t>
              </a:r>
              <a:endParaRPr kumimoji="0" lang="zh-CN" altLang="en-US" sz="1400" b="0" i="0" u="none" strike="noStrike" kern="0" cap="none" spc="0" normalizeH="0" baseline="0" noProof="0" dirty="0" smtClean="0">
                <a:ln>
                  <a:noFill/>
                </a:ln>
                <a:solidFill>
                  <a:srgbClr val="000000"/>
                </a:solidFill>
                <a:effectLst/>
                <a:uLnTx/>
                <a:uFillTx/>
                <a:latin typeface="Arial"/>
                <a:ea typeface="宋体" panose="02010600030101010101" pitchFamily="2" charset="-122"/>
                <a:cs typeface="+mn-cs"/>
                <a:sym typeface="Arial"/>
              </a:endParaRPr>
            </a:p>
          </p:txBody>
        </p:sp>
      </p:grpSp>
      <p:cxnSp>
        <p:nvCxnSpPr>
          <p:cNvPr id="38" name="直接箭头连接符 37"/>
          <p:cNvCxnSpPr>
            <a:stCxn id="22" idx="0"/>
          </p:cNvCxnSpPr>
          <p:nvPr/>
        </p:nvCxnSpPr>
        <p:spPr>
          <a:xfrm flipV="1">
            <a:off x="2525075" y="4852128"/>
            <a:ext cx="691650" cy="545830"/>
          </a:xfrm>
          <a:prstGeom prst="straightConnector1">
            <a:avLst/>
          </a:prstGeom>
          <a:noFill/>
          <a:ln w="9525" cap="flat" cmpd="sng" algn="ctr">
            <a:solidFill>
              <a:srgbClr val="4472C4">
                <a:shade val="95000"/>
                <a:satMod val="105000"/>
              </a:srgbClr>
            </a:solidFill>
            <a:prstDash val="solid"/>
            <a:tailEnd type="triangle"/>
          </a:ln>
          <a:effectLst/>
        </p:spPr>
      </p:cxnSp>
      <p:cxnSp>
        <p:nvCxnSpPr>
          <p:cNvPr id="39" name="直接箭头连接符 38"/>
          <p:cNvCxnSpPr>
            <a:stCxn id="24" idx="0"/>
            <a:endCxn id="27" idx="2"/>
          </p:cNvCxnSpPr>
          <p:nvPr/>
        </p:nvCxnSpPr>
        <p:spPr>
          <a:xfrm flipV="1">
            <a:off x="3295147" y="3983530"/>
            <a:ext cx="1021261" cy="381311"/>
          </a:xfrm>
          <a:prstGeom prst="straightConnector1">
            <a:avLst/>
          </a:prstGeom>
          <a:noFill/>
          <a:ln w="9525" cap="flat" cmpd="sng" algn="ctr">
            <a:solidFill>
              <a:srgbClr val="4472C4">
                <a:shade val="95000"/>
                <a:satMod val="105000"/>
              </a:srgbClr>
            </a:solidFill>
            <a:prstDash val="solid"/>
            <a:tailEnd type="triangle"/>
          </a:ln>
          <a:effectLst/>
        </p:spPr>
      </p:cxnSp>
      <p:pic>
        <p:nvPicPr>
          <p:cNvPr id="40" name="图片 39"/>
          <p:cNvPicPr>
            <a:picLocks noChangeAspect="1"/>
          </p:cNvPicPr>
          <p:nvPr/>
        </p:nvPicPr>
        <p:blipFill>
          <a:blip r:embed="rId4"/>
          <a:stretch>
            <a:fillRect/>
          </a:stretch>
        </p:blipFill>
        <p:spPr>
          <a:xfrm>
            <a:off x="6300241" y="1364466"/>
            <a:ext cx="1523044" cy="1219649"/>
          </a:xfrm>
          <a:prstGeom prst="rect">
            <a:avLst/>
          </a:prstGeom>
        </p:spPr>
      </p:pic>
      <p:cxnSp>
        <p:nvCxnSpPr>
          <p:cNvPr id="41" name="直接箭头连接符 40"/>
          <p:cNvCxnSpPr>
            <a:stCxn id="27" idx="0"/>
          </p:cNvCxnSpPr>
          <p:nvPr/>
        </p:nvCxnSpPr>
        <p:spPr>
          <a:xfrm flipV="1">
            <a:off x="4316408" y="2302142"/>
            <a:ext cx="2495122" cy="1194100"/>
          </a:xfrm>
          <a:prstGeom prst="straightConnector1">
            <a:avLst/>
          </a:prstGeom>
          <a:noFill/>
          <a:ln w="9525" cap="flat" cmpd="sng" algn="ctr">
            <a:solidFill>
              <a:srgbClr val="4472C4">
                <a:shade val="95000"/>
                <a:satMod val="105000"/>
              </a:srgbClr>
            </a:solidFill>
            <a:prstDash val="solid"/>
            <a:tailEnd type="triangle"/>
          </a:ln>
          <a:effectLst/>
        </p:spPr>
      </p:cxnSp>
      <p:cxnSp>
        <p:nvCxnSpPr>
          <p:cNvPr id="42" name="直接箭头连接符 41"/>
          <p:cNvCxnSpPr>
            <a:stCxn id="11" idx="2"/>
            <a:endCxn id="25" idx="0"/>
          </p:cNvCxnSpPr>
          <p:nvPr/>
        </p:nvCxnSpPr>
        <p:spPr>
          <a:xfrm flipH="1">
            <a:off x="2626234" y="2302141"/>
            <a:ext cx="2496476" cy="1194101"/>
          </a:xfrm>
          <a:prstGeom prst="straightConnector1">
            <a:avLst/>
          </a:prstGeom>
          <a:noFill/>
          <a:ln w="9525" cap="flat" cmpd="sng" algn="ctr">
            <a:solidFill>
              <a:srgbClr val="70AD47">
                <a:shade val="95000"/>
                <a:satMod val="105000"/>
              </a:srgbClr>
            </a:solidFill>
            <a:prstDash val="solid"/>
            <a:tailEnd type="triangle"/>
          </a:ln>
          <a:effectLst/>
        </p:spPr>
      </p:cxnSp>
      <p:cxnSp>
        <p:nvCxnSpPr>
          <p:cNvPr id="43" name="直接箭头连接符 42"/>
          <p:cNvCxnSpPr>
            <a:stCxn id="11" idx="2"/>
            <a:endCxn id="26" idx="0"/>
          </p:cNvCxnSpPr>
          <p:nvPr/>
        </p:nvCxnSpPr>
        <p:spPr>
          <a:xfrm>
            <a:off x="5122710" y="2302141"/>
            <a:ext cx="1688820" cy="1179059"/>
          </a:xfrm>
          <a:prstGeom prst="straightConnector1">
            <a:avLst/>
          </a:prstGeom>
          <a:noFill/>
          <a:ln w="9525" cap="flat" cmpd="sng" algn="ctr">
            <a:solidFill>
              <a:srgbClr val="70AD47">
                <a:shade val="95000"/>
                <a:satMod val="105000"/>
              </a:srgbClr>
            </a:solidFill>
            <a:prstDash val="solid"/>
            <a:tailEnd type="triangle"/>
          </a:ln>
          <a:effectLst/>
        </p:spPr>
      </p:cxnSp>
      <p:cxnSp>
        <p:nvCxnSpPr>
          <p:cNvPr id="44" name="直接箭头连接符 43"/>
          <p:cNvCxnSpPr>
            <a:stCxn id="11" idx="2"/>
            <a:endCxn id="24" idx="0"/>
          </p:cNvCxnSpPr>
          <p:nvPr/>
        </p:nvCxnSpPr>
        <p:spPr>
          <a:xfrm flipH="1">
            <a:off x="3295147" y="2302141"/>
            <a:ext cx="1827563" cy="2062700"/>
          </a:xfrm>
          <a:prstGeom prst="straightConnector1">
            <a:avLst/>
          </a:prstGeom>
          <a:noFill/>
          <a:ln w="9525" cap="flat" cmpd="sng" algn="ctr">
            <a:solidFill>
              <a:srgbClr val="FFC000">
                <a:shade val="95000"/>
                <a:satMod val="105000"/>
              </a:srgbClr>
            </a:solidFill>
            <a:prstDash val="solid"/>
            <a:tailEnd type="triangle"/>
          </a:ln>
          <a:effectLst/>
        </p:spPr>
      </p:cxnSp>
      <p:cxnSp>
        <p:nvCxnSpPr>
          <p:cNvPr id="45" name="直接箭头连接符 44"/>
          <p:cNvCxnSpPr>
            <a:stCxn id="11" idx="2"/>
            <a:endCxn id="35" idx="1"/>
          </p:cNvCxnSpPr>
          <p:nvPr/>
        </p:nvCxnSpPr>
        <p:spPr>
          <a:xfrm>
            <a:off x="5122710" y="2302141"/>
            <a:ext cx="2449865" cy="2306344"/>
          </a:xfrm>
          <a:prstGeom prst="straightConnector1">
            <a:avLst/>
          </a:prstGeom>
          <a:noFill/>
          <a:ln w="9525" cap="flat" cmpd="sng" algn="ctr">
            <a:solidFill>
              <a:srgbClr val="FFC000">
                <a:shade val="95000"/>
                <a:satMod val="105000"/>
              </a:srgbClr>
            </a:solidFill>
            <a:prstDash val="solid"/>
            <a:tailEnd type="triangle"/>
          </a:ln>
          <a:effectLst/>
        </p:spPr>
      </p:cxnSp>
      <p:sp>
        <p:nvSpPr>
          <p:cNvPr id="46" name="文本框 45"/>
          <p:cNvSpPr txBox="1"/>
          <p:nvPr/>
        </p:nvSpPr>
        <p:spPr>
          <a:xfrm>
            <a:off x="4322095" y="2826956"/>
            <a:ext cx="620576" cy="307777"/>
          </a:xfrm>
          <a:prstGeom prst="rect">
            <a:avLst/>
          </a:prstGeom>
          <a:noFill/>
        </p:spPr>
        <p:txBody>
          <a:bodyPr wrap="square" rtlCol="0">
            <a:spAutoFit/>
          </a:bodyPr>
          <a:lstStyle/>
          <a:p>
            <a:pPr algn="ctr">
              <a:buClr>
                <a:srgbClr val="000000"/>
              </a:buClr>
              <a:buFont typeface="Arial"/>
              <a:buNone/>
            </a:pPr>
            <a:r>
              <a:rPr lang="en-US" altLang="zh-CN" sz="1400" kern="0" dirty="0" smtClean="0">
                <a:solidFill>
                  <a:srgbClr val="000000"/>
                </a:solidFill>
                <a:latin typeface="Arial"/>
                <a:cs typeface="Arial"/>
                <a:sym typeface="Arial"/>
              </a:rPr>
              <a:t>NDS</a:t>
            </a:r>
            <a:endParaRPr lang="zh-CN" altLang="en-US" sz="1400" kern="0" dirty="0">
              <a:solidFill>
                <a:srgbClr val="000000"/>
              </a:solidFill>
              <a:latin typeface="Arial"/>
              <a:cs typeface="Arial"/>
              <a:sym typeface="Arial"/>
            </a:endParaRPr>
          </a:p>
        </p:txBody>
      </p:sp>
      <p:sp>
        <p:nvSpPr>
          <p:cNvPr id="47" name="椭圆 46"/>
          <p:cNvSpPr/>
          <p:nvPr/>
        </p:nvSpPr>
        <p:spPr>
          <a:xfrm>
            <a:off x="2609100" y="4973049"/>
            <a:ext cx="216000" cy="216000"/>
          </a:xfrm>
          <a:prstGeom prst="ellipse">
            <a:avLst/>
          </a:prstGeom>
          <a:solidFill>
            <a:srgbClr val="C00000"/>
          </a:solidFill>
          <a:ln w="317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E7E6E6"/>
                </a:solidFill>
                <a:effectLst/>
                <a:uLnTx/>
                <a:uFillTx/>
                <a:latin typeface="Arial"/>
                <a:ea typeface="+mn-ea"/>
                <a:cs typeface="+mn-cs"/>
                <a:sym typeface="Arial"/>
              </a:rPr>
              <a:t>1</a:t>
            </a:r>
          </a:p>
        </p:txBody>
      </p:sp>
      <p:sp>
        <p:nvSpPr>
          <p:cNvPr id="48" name="椭圆 47"/>
          <p:cNvSpPr/>
          <p:nvPr/>
        </p:nvSpPr>
        <p:spPr>
          <a:xfrm>
            <a:off x="3971422" y="4087133"/>
            <a:ext cx="216000" cy="216000"/>
          </a:xfrm>
          <a:prstGeom prst="ellipse">
            <a:avLst/>
          </a:prstGeom>
          <a:solidFill>
            <a:srgbClr val="C00000"/>
          </a:solidFill>
          <a:ln w="317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E7E6E6"/>
                </a:solidFill>
                <a:effectLst/>
                <a:uLnTx/>
                <a:uFillTx/>
                <a:latin typeface="Arial"/>
                <a:ea typeface="+mn-ea"/>
                <a:cs typeface="+mn-cs"/>
                <a:sym typeface="Arial"/>
              </a:rPr>
              <a:t>2</a:t>
            </a:r>
          </a:p>
        </p:txBody>
      </p:sp>
      <p:sp>
        <p:nvSpPr>
          <p:cNvPr id="49" name="椭圆 48"/>
          <p:cNvSpPr/>
          <p:nvPr/>
        </p:nvSpPr>
        <p:spPr>
          <a:xfrm>
            <a:off x="5338259" y="2961439"/>
            <a:ext cx="216000" cy="216000"/>
          </a:xfrm>
          <a:prstGeom prst="ellipse">
            <a:avLst/>
          </a:prstGeom>
          <a:solidFill>
            <a:srgbClr val="C00000"/>
          </a:solidFill>
          <a:ln w="317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E7E6E6"/>
                </a:solidFill>
                <a:effectLst/>
                <a:uLnTx/>
                <a:uFillTx/>
                <a:latin typeface="Arial"/>
                <a:ea typeface="+mn-ea"/>
                <a:cs typeface="+mn-cs"/>
                <a:sym typeface="Arial"/>
              </a:rPr>
              <a:t>3</a:t>
            </a:r>
          </a:p>
        </p:txBody>
      </p:sp>
    </p:spTree>
    <p:extLst>
      <p:ext uri="{BB962C8B-B14F-4D97-AF65-F5344CB8AC3E}">
        <p14:creationId xmlns:p14="http://schemas.microsoft.com/office/powerpoint/2010/main" val="2782759664"/>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分布式云服务治理</a:t>
            </a:r>
            <a:r>
              <a:rPr lang="en-US" altLang="zh-CN" sz="2800" b="1" dirty="0" smtClean="0">
                <a:solidFill>
                  <a:srgbClr val="445185"/>
                </a:solidFill>
                <a:latin typeface="黑体" panose="02010609060101010101" charset="-122"/>
                <a:ea typeface="黑体" panose="02010609060101010101" charset="-122"/>
              </a:rPr>
              <a:t>—Service Mesh</a:t>
            </a:r>
            <a:endParaRPr lang="zh-CN" altLang="en-US" sz="2800" b="1" dirty="0">
              <a:solidFill>
                <a:srgbClr val="445185"/>
              </a:solidFill>
              <a:latin typeface="黑体" panose="02010609060101010101" charset="-122"/>
              <a:ea typeface="黑体" panose="02010609060101010101" charset="-122"/>
            </a:endParaRPr>
          </a:p>
        </p:txBody>
      </p:sp>
      <p:sp>
        <p:nvSpPr>
          <p:cNvPr id="50" name="Title 1">
            <a:extLst>
              <a:ext uri="{FF2B5EF4-FFF2-40B4-BE49-F238E27FC236}">
                <a16:creationId xmlns="" xmlns:a16="http://schemas.microsoft.com/office/drawing/2014/main" id="{2DC29058-5CA4-7444-84FB-19552628A5DC}"/>
              </a:ext>
            </a:extLst>
          </p:cNvPr>
          <p:cNvSpPr txBox="1">
            <a:spLocks/>
          </p:cNvSpPr>
          <p:nvPr/>
        </p:nvSpPr>
        <p:spPr>
          <a:xfrm>
            <a:off x="6600234" y="892475"/>
            <a:ext cx="5149393" cy="5063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buFont typeface="Arial"/>
              <a:buNone/>
            </a:pPr>
            <a:r>
              <a:rPr lang="en-US" altLang="zh-CN" sz="1800" b="1" dirty="0">
                <a:solidFill>
                  <a:srgbClr val="000000">
                    <a:lumMod val="85000"/>
                    <a:lumOff val="15000"/>
                  </a:srgbClr>
                </a:solidFill>
                <a:latin typeface="微软雅黑" panose="020B0503020204020204" pitchFamily="34" charset="-122"/>
                <a:ea typeface="微软雅黑" panose="020B0503020204020204" pitchFamily="34" charset="-122"/>
                <a:cs typeface="Arial" panose="020B0604020202020204" pitchFamily="34" charset="0"/>
                <a:sym typeface="Arial"/>
              </a:rPr>
              <a:t>Flat </a:t>
            </a:r>
            <a:r>
              <a:rPr lang="en-US" altLang="zh-CN" sz="1800" b="1" dirty="0" smtClean="0">
                <a:solidFill>
                  <a:srgbClr val="000000">
                    <a:lumMod val="85000"/>
                    <a:lumOff val="15000"/>
                  </a:srgbClr>
                </a:solidFill>
                <a:latin typeface="微软雅黑" panose="020B0503020204020204" pitchFamily="34" charset="-122"/>
                <a:ea typeface="微软雅黑" panose="020B0503020204020204" pitchFamily="34" charset="-122"/>
                <a:cs typeface="Arial" panose="020B0604020202020204" pitchFamily="34" charset="0"/>
                <a:sym typeface="Arial"/>
              </a:rPr>
              <a:t>Network</a:t>
            </a:r>
          </a:p>
          <a:p>
            <a:pPr>
              <a:buClr>
                <a:srgbClr val="000000"/>
              </a:buClr>
              <a:buFont typeface="Arial"/>
              <a:buNone/>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r>
              <a:rPr lang="en-US" altLang="zh-CN" sz="1800" b="1"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Pros</a:t>
            </a:r>
            <a:endParaRPr lang="en-US" sz="1800" b="1"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1800" dirty="0">
              <a:solidFill>
                <a:srgbClr val="000000">
                  <a:lumMod val="85000"/>
                  <a:lumOff val="15000"/>
                </a:srgbClr>
              </a:solidFill>
              <a:latin typeface="Arial" panose="020B0604020202020204" pitchFamily="34" charset="0"/>
              <a:cs typeface="Arial" panose="020B0604020202020204" pitchFamily="34" charset="0"/>
              <a:sym typeface="Arial"/>
            </a:endParaRPr>
          </a:p>
          <a:p>
            <a:pPr marL="342900" indent="-342900">
              <a:buClr>
                <a:srgbClr val="000000"/>
              </a:buClr>
              <a:buFont typeface="+mj-ea"/>
              <a:buAutoNum type="circleNumDbPlain"/>
            </a:pP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Low latency</a:t>
            </a:r>
            <a:r>
              <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rPr>
              <a:t> </a:t>
            </a: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east-west traffic, as gateway is not needed</a:t>
            </a:r>
          </a:p>
          <a:p>
            <a:pPr marL="342900" indent="-342900">
              <a:buClr>
                <a:srgbClr val="000000"/>
              </a:buClr>
              <a:buFont typeface="+mj-ea"/>
              <a:buAutoNum type="circleNumDbPlain"/>
            </a:pP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Inherit all capabilities from single cluster </a:t>
            </a:r>
          </a:p>
          <a:p>
            <a:pPr>
              <a:buClr>
                <a:srgbClr val="000000"/>
              </a:buClr>
              <a:buFont typeface="Arial"/>
              <a:buNone/>
            </a:pPr>
            <a:endPar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endParaRPr>
          </a:p>
          <a:p>
            <a:pPr>
              <a:buClr>
                <a:srgbClr val="000000"/>
              </a:buClr>
              <a:buFont typeface="Arial"/>
              <a:buNone/>
            </a:pPr>
            <a:endParaRPr lang="en-US" sz="1800" dirty="0" smtClean="0">
              <a:solidFill>
                <a:srgbClr val="000000">
                  <a:lumMod val="85000"/>
                  <a:lumOff val="15000"/>
                </a:srgbClr>
              </a:solidFill>
              <a:latin typeface="Arial" panose="020B0604020202020204" pitchFamily="34" charset="0"/>
              <a:cs typeface="Arial" panose="020B0604020202020204" pitchFamily="34" charset="0"/>
              <a:sym typeface="Arial"/>
            </a:endParaRPr>
          </a:p>
          <a:p>
            <a:pPr>
              <a:buClr>
                <a:srgbClr val="000000"/>
              </a:buClr>
              <a:buFont typeface="Arial"/>
              <a:buNone/>
            </a:pPr>
            <a:r>
              <a:rPr lang="en-US" altLang="zh-CN" sz="1800" b="1"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Cons</a:t>
            </a:r>
          </a:p>
          <a:p>
            <a:pPr>
              <a:buClr>
                <a:srgbClr val="000000"/>
              </a:buClr>
              <a:buFont typeface="Arial"/>
              <a:buNone/>
            </a:pPr>
            <a:endParaRPr lang="en-US" sz="1800" b="1" dirty="0">
              <a:solidFill>
                <a:srgbClr val="000000">
                  <a:lumMod val="85000"/>
                  <a:lumOff val="15000"/>
                </a:srgbClr>
              </a:solidFill>
              <a:latin typeface="Arial" panose="020B0604020202020204" pitchFamily="34" charset="0"/>
              <a:cs typeface="Arial" panose="020B0604020202020204" pitchFamily="34" charset="0"/>
              <a:sym typeface="Arial"/>
            </a:endParaRPr>
          </a:p>
          <a:p>
            <a:pPr marL="342900" indent="-342900">
              <a:buClr>
                <a:srgbClr val="000000"/>
              </a:buClr>
              <a:buFont typeface="+mj-ea"/>
              <a:buAutoNum type="circleNumDbPlain"/>
            </a:pP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Complexity: need additional tool to build flat network</a:t>
            </a:r>
          </a:p>
          <a:p>
            <a:pPr marL="342900" indent="-342900">
              <a:buClr>
                <a:srgbClr val="000000"/>
              </a:buClr>
              <a:buFont typeface="+mj-ea"/>
              <a:buAutoNum type="circleNumDbPlain"/>
            </a:pP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Security: not secure as all workloads are within a single network.</a:t>
            </a:r>
          </a:p>
          <a:p>
            <a:pPr marL="342900" indent="-342900">
              <a:buClr>
                <a:srgbClr val="000000"/>
              </a:buClr>
              <a:buFont typeface="+mj-ea"/>
              <a:buAutoNum type="circleNumDbPlain"/>
            </a:pP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No overlapping service </a:t>
            </a:r>
            <a:r>
              <a:rPr lang="en-US" altLang="zh-CN" sz="1800" dirty="0" err="1"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ip</a:t>
            </a:r>
            <a:r>
              <a:rPr lang="en-US" altLang="zh-CN" sz="1800" dirty="0" smtClean="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rPr>
              <a:t> ranges</a:t>
            </a:r>
            <a:endParaRPr lang="en-US" altLang="zh-CN" sz="1800" dirty="0">
              <a:solidFill>
                <a:srgbClr val="000000">
                  <a:lumMod val="85000"/>
                  <a:lumOff val="15000"/>
                </a:srgbClr>
              </a:solidFill>
              <a:latin typeface="Arial" panose="020B0604020202020204" pitchFamily="34" charset="0"/>
              <a:ea typeface="宋体" panose="02010600030101010101" pitchFamily="2" charset="-122"/>
              <a:cs typeface="Arial" panose="020B0604020202020204" pitchFamily="34" charset="0"/>
              <a:sym typeface="Arial"/>
            </a:endParaRPr>
          </a:p>
          <a:p>
            <a:pPr>
              <a:buClr>
                <a:srgbClr val="000000"/>
              </a:buClr>
              <a:buFont typeface="Arial"/>
              <a:buNone/>
            </a:pPr>
            <a:endParaRPr lang="en-US" sz="1800" b="1" dirty="0">
              <a:solidFill>
                <a:srgbClr val="000000">
                  <a:lumMod val="85000"/>
                  <a:lumOff val="15000"/>
                </a:srgbClr>
              </a:solidFill>
              <a:latin typeface="Arial" panose="020B0604020202020204" pitchFamily="34" charset="0"/>
              <a:cs typeface="Arial" panose="020B0604020202020204" pitchFamily="34" charset="0"/>
              <a:sym typeface="Arial"/>
            </a:endParaRPr>
          </a:p>
        </p:txBody>
      </p:sp>
      <p:pic>
        <p:nvPicPr>
          <p:cNvPr id="51" name="Picture 2" descr="C:\Users\x00407614\AppData\Roaming\eSpace_Desktop\UserData\x00407614\imagefiles\55ECCA28-7223-425F-A582-82C29A7C36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34" y="1038516"/>
            <a:ext cx="6355500" cy="477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98951"/>
      </p:ext>
    </p:extLst>
  </p:cSld>
  <p:clrMapOvr>
    <a:masterClrMapping/>
  </p:clrMapOvr>
  <p:transition spd="slow">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分布式云服务治理</a:t>
            </a:r>
            <a:r>
              <a:rPr lang="en-US" altLang="zh-CN" sz="2800" b="1" dirty="0" smtClean="0">
                <a:solidFill>
                  <a:srgbClr val="445185"/>
                </a:solidFill>
                <a:latin typeface="黑体" panose="02010609060101010101" charset="-122"/>
                <a:ea typeface="黑体" panose="02010609060101010101" charset="-122"/>
              </a:rPr>
              <a:t>—Service Mesh</a:t>
            </a:r>
            <a:endParaRPr lang="zh-CN" altLang="en-US" sz="2800" b="1" dirty="0">
              <a:solidFill>
                <a:srgbClr val="445185"/>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143364" y="1104654"/>
            <a:ext cx="6285521" cy="4639458"/>
          </a:xfrm>
          <a:prstGeom prst="rect">
            <a:avLst/>
          </a:prstGeom>
        </p:spPr>
      </p:pic>
      <p:sp>
        <p:nvSpPr>
          <p:cNvPr id="6" name="Title 1">
            <a:extLst>
              <a:ext uri="{FF2B5EF4-FFF2-40B4-BE49-F238E27FC236}">
                <a16:creationId xmlns="" xmlns:a16="http://schemas.microsoft.com/office/drawing/2014/main" id="{2DC29058-5CA4-7444-84FB-19552628A5DC}"/>
              </a:ext>
            </a:extLst>
          </p:cNvPr>
          <p:cNvSpPr txBox="1">
            <a:spLocks/>
          </p:cNvSpPr>
          <p:nvPr/>
        </p:nvSpPr>
        <p:spPr>
          <a:xfrm>
            <a:off x="6564752" y="1104654"/>
            <a:ext cx="5627248" cy="5063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smtClean="0">
                <a:solidFill>
                  <a:srgbClr val="000000">
                    <a:lumMod val="85000"/>
                    <a:lumOff val="15000"/>
                  </a:srgbClr>
                </a:solidFill>
                <a:latin typeface="微软雅黑" panose="020B0503020204020204" pitchFamily="34" charset="-122"/>
                <a:ea typeface="微软雅黑" panose="020B0503020204020204" pitchFamily="34" charset="-122"/>
                <a:cs typeface="Arial" panose="020B0604020202020204" pitchFamily="34" charset="0"/>
                <a:sym typeface="Arial"/>
              </a:rPr>
              <a:t>Non-Flat </a:t>
            </a:r>
            <a:r>
              <a:rPr lang="en-US" altLang="zh-CN" sz="1800" b="1" dirty="0">
                <a:solidFill>
                  <a:srgbClr val="000000">
                    <a:lumMod val="85000"/>
                    <a:lumOff val="15000"/>
                  </a:srgbClr>
                </a:solidFill>
                <a:latin typeface="微软雅黑" panose="020B0503020204020204" pitchFamily="34" charset="-122"/>
                <a:ea typeface="微软雅黑" panose="020B0503020204020204" pitchFamily="34" charset="-122"/>
                <a:cs typeface="Arial" panose="020B0604020202020204" pitchFamily="34" charset="0"/>
                <a:sym typeface="Arial"/>
              </a:rPr>
              <a:t>Network</a:t>
            </a:r>
          </a:p>
          <a:p>
            <a:endParaRPr lang="en-US" altLang="zh-CN" sz="1800" b="1" dirty="0" smtClean="0">
              <a:solidFill>
                <a:schemeClr val="tx1">
                  <a:lumMod val="85000"/>
                  <a:lumOff val="15000"/>
                </a:schemeClr>
              </a:solidFill>
              <a:latin typeface="Arial" panose="020B0604020202020204" pitchFamily="34" charset="0"/>
              <a:cs typeface="Arial" panose="020B0604020202020204" pitchFamily="34" charset="0"/>
            </a:endParaRPr>
          </a:p>
          <a:p>
            <a:r>
              <a:rPr lang="en-US" altLang="zh-CN" sz="1800" b="1" dirty="0" smtClean="0">
                <a:solidFill>
                  <a:schemeClr val="tx1">
                    <a:lumMod val="85000"/>
                    <a:lumOff val="15000"/>
                  </a:schemeClr>
                </a:solidFill>
                <a:latin typeface="Arial" panose="020B0604020202020204" pitchFamily="34" charset="0"/>
                <a:cs typeface="Arial" panose="020B0604020202020204" pitchFamily="34" charset="0"/>
              </a:rPr>
              <a:t>Pros</a:t>
            </a:r>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lnSpc>
                <a:spcPct val="100000"/>
              </a:lnSpc>
              <a:buFont typeface="+mj-ea"/>
              <a:buAutoNum type="circleNumDbPlain"/>
            </a:pPr>
            <a:r>
              <a:rPr lang="en-US" altLang="zh-CN" sz="1800" dirty="0">
                <a:solidFill>
                  <a:schemeClr val="tx1">
                    <a:lumMod val="85000"/>
                    <a:lumOff val="15000"/>
                  </a:schemeClr>
                </a:solidFill>
                <a:latin typeface="Arial" panose="020B0604020202020204" pitchFamily="34" charset="0"/>
                <a:cs typeface="Arial" panose="020B0604020202020204" pitchFamily="34" charset="0"/>
              </a:rPr>
              <a:t>Isolation</a:t>
            </a: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 network </a:t>
            </a:r>
            <a:r>
              <a:rPr lang="en-US" altLang="zh-CN" sz="1800" dirty="0">
                <a:solidFill>
                  <a:schemeClr val="tx1">
                    <a:lumMod val="85000"/>
                    <a:lumOff val="15000"/>
                  </a:schemeClr>
                </a:solidFill>
                <a:latin typeface="Arial" panose="020B0604020202020204" pitchFamily="34" charset="0"/>
                <a:cs typeface="Arial" panose="020B0604020202020204" pitchFamily="34" charset="0"/>
              </a:rPr>
              <a:t>segmentation </a:t>
            </a:r>
            <a:endParaRPr lang="en-US" altLang="zh-CN" sz="1800" dirty="0" smtClean="0">
              <a:solidFill>
                <a:schemeClr val="tx1">
                  <a:lumMod val="85000"/>
                  <a:lumOff val="15000"/>
                </a:schemeClr>
              </a:solidFill>
              <a:latin typeface="Arial" panose="020B0604020202020204" pitchFamily="34" charset="0"/>
              <a:cs typeface="Arial" panose="020B0604020202020204" pitchFamily="34" charset="0"/>
            </a:endParaRPr>
          </a:p>
          <a:p>
            <a:pPr marL="342900" indent="-342900">
              <a:lnSpc>
                <a:spcPct val="100000"/>
              </a:lnSpc>
              <a:buFont typeface="+mj-ea"/>
              <a:buAutoNum type="circleNumDbPlain"/>
            </a:pP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Security: east-west traffic is encrypted and through gateway</a:t>
            </a:r>
          </a:p>
          <a:p>
            <a:pPr marL="342900" indent="-342900">
              <a:lnSpc>
                <a:spcPct val="100000"/>
              </a:lnSpc>
              <a:buFont typeface="+mj-ea"/>
              <a:buAutoNum type="circleNumDbPlain"/>
            </a:pP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Scaling of network addresses</a:t>
            </a:r>
          </a:p>
          <a:p>
            <a:pPr marL="342900" indent="-342900">
              <a:lnSpc>
                <a:spcPct val="100000"/>
              </a:lnSpc>
              <a:buFont typeface="+mj-ea"/>
              <a:buAutoNum type="circleNumDbPlain"/>
            </a:pP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Cost saving</a:t>
            </a:r>
          </a:p>
          <a:p>
            <a:pPr marL="342900" indent="-342900">
              <a:buFont typeface="+mj-ea"/>
              <a:buAutoNum type="circleNumDbPlain"/>
            </a:pPr>
            <a:endParaRPr lang="en-US" altLang="zh-CN" sz="1800" dirty="0">
              <a:solidFill>
                <a:schemeClr val="tx1">
                  <a:lumMod val="85000"/>
                  <a:lumOff val="15000"/>
                </a:schemeClr>
              </a:solidFill>
              <a:latin typeface="Arial" panose="020B0604020202020204" pitchFamily="34" charset="0"/>
              <a:cs typeface="Arial" panose="020B0604020202020204" pitchFamily="34" charset="0"/>
            </a:endParaRPr>
          </a:p>
          <a:p>
            <a:r>
              <a:rPr lang="en-US" altLang="zh-CN" sz="1800" b="1" dirty="0" smtClean="0">
                <a:solidFill>
                  <a:schemeClr val="tx1">
                    <a:lumMod val="85000"/>
                    <a:lumOff val="15000"/>
                  </a:schemeClr>
                </a:solidFill>
                <a:latin typeface="Arial" panose="020B0604020202020204" pitchFamily="34" charset="0"/>
                <a:cs typeface="Arial" panose="020B0604020202020204" pitchFamily="34" charset="0"/>
              </a:rPr>
              <a:t>Cons</a:t>
            </a:r>
            <a:endParaRPr lang="en-US" altLang="zh-CN" sz="1800" b="1" dirty="0">
              <a:solidFill>
                <a:schemeClr val="tx1">
                  <a:lumMod val="85000"/>
                  <a:lumOff val="15000"/>
                </a:schemeClr>
              </a:solidFill>
              <a:latin typeface="Arial" panose="020B0604020202020204" pitchFamily="34" charset="0"/>
              <a:cs typeface="Arial" panose="020B0604020202020204" pitchFamily="34" charset="0"/>
            </a:endParaRPr>
          </a:p>
          <a:p>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lnSpc>
                <a:spcPct val="100000"/>
              </a:lnSpc>
              <a:buFont typeface="+mj-ea"/>
              <a:buAutoNum type="circleNumDbPlain"/>
            </a:pP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Cross network service communication requires east-west gateway</a:t>
            </a:r>
          </a:p>
          <a:p>
            <a:pPr marL="342900" indent="-342900">
              <a:lnSpc>
                <a:spcPct val="100000"/>
              </a:lnSpc>
              <a:buFont typeface="+mj-ea"/>
              <a:buAutoNum type="circleNumDbPlain"/>
            </a:pP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Gateway works in TLS AUTO_PASSTHROUGH mode, lack of routing capabilities as flat network</a:t>
            </a:r>
          </a:p>
          <a:p>
            <a:pPr marL="342900" indent="-342900">
              <a:lnSpc>
                <a:spcPct val="100000"/>
              </a:lnSpc>
              <a:buFont typeface="+mj-ea"/>
              <a:buAutoNum type="circleNumDbPlain"/>
            </a:pP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Additional hops</a:t>
            </a:r>
            <a:r>
              <a:rPr lang="en-US" altLang="zh-CN" sz="1800" dirty="0" smtClean="0">
                <a:solidFill>
                  <a:schemeClr val="tx1">
                    <a:lumMod val="85000"/>
                    <a:lumOff val="15000"/>
                  </a:schemeClr>
                </a:solidFill>
                <a:latin typeface="Arial" panose="020B0604020202020204" pitchFamily="34" charset="0"/>
                <a:cs typeface="Arial" panose="020B0604020202020204" pitchFamily="34" charset="0"/>
              </a:rPr>
              <a:t>.</a:t>
            </a:r>
            <a:endParaRPr lang="en-US" altLang="zh-CN" sz="1800" dirty="0" smtClean="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889868"/>
      </p:ext>
    </p:extLst>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3" name="标题 3"/>
          <p:cNvSpPr txBox="1"/>
          <p:nvPr/>
        </p:nvSpPr>
        <p:spPr>
          <a:xfrm>
            <a:off x="979997" y="419101"/>
            <a:ext cx="10472918"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err="1" smtClean="0">
                <a:solidFill>
                  <a:srgbClr val="445185"/>
                </a:solidFill>
                <a:latin typeface="黑体" panose="02010609060101010101" charset="-122"/>
                <a:ea typeface="黑体" panose="02010609060101010101" charset="-122"/>
              </a:rPr>
              <a:t>Kurator</a:t>
            </a:r>
            <a:r>
              <a:rPr lang="zh-CN" altLang="en-US" sz="2800" b="1" dirty="0" smtClean="0">
                <a:solidFill>
                  <a:srgbClr val="445185"/>
                </a:solidFill>
                <a:latin typeface="黑体" panose="02010609060101010101" charset="-122"/>
                <a:ea typeface="黑体" panose="02010609060101010101" charset="-122"/>
              </a:rPr>
              <a:t>基于服务网格提供应用</a:t>
            </a:r>
            <a:r>
              <a:rPr lang="zh-CN" altLang="en-US" sz="2800" b="1" dirty="0">
                <a:solidFill>
                  <a:srgbClr val="445185"/>
                </a:solidFill>
                <a:latin typeface="黑体" panose="02010609060101010101" charset="-122"/>
                <a:ea typeface="黑体" panose="02010609060101010101" charset="-122"/>
              </a:rPr>
              <a:t>流量统一治理，流量智能</a:t>
            </a:r>
            <a:r>
              <a:rPr lang="zh-CN" altLang="en-US" sz="2800" b="1" dirty="0" smtClean="0">
                <a:solidFill>
                  <a:srgbClr val="445185"/>
                </a:solidFill>
                <a:latin typeface="黑体" panose="02010609060101010101" charset="-122"/>
                <a:ea typeface="黑体" panose="02010609060101010101" charset="-122"/>
              </a:rPr>
              <a:t>分发</a:t>
            </a:r>
            <a:endParaRPr lang="zh-CN" altLang="en-US" sz="2800" b="1" dirty="0">
              <a:solidFill>
                <a:srgbClr val="445185"/>
              </a:solidFill>
              <a:latin typeface="黑体" panose="02010609060101010101" charset="-122"/>
              <a:ea typeface="黑体" panose="02010609060101010101" charset="-122"/>
            </a:endParaRPr>
          </a:p>
        </p:txBody>
      </p:sp>
      <p:sp>
        <p:nvSpPr>
          <p:cNvPr id="116" name="矩形 115"/>
          <p:cNvSpPr/>
          <p:nvPr/>
        </p:nvSpPr>
        <p:spPr>
          <a:xfrm>
            <a:off x="7548220" y="2750626"/>
            <a:ext cx="554427" cy="2985949"/>
          </a:xfrm>
          <a:prstGeom prst="rect">
            <a:avLst/>
          </a:prstGeom>
          <a:solidFill>
            <a:srgbClr val="FFFFFF"/>
          </a:solidFill>
          <a:ln w="9525" cap="flat" cmpd="sng" algn="ctr">
            <a:solidFill>
              <a:srgbClr val="C7000B"/>
            </a:solid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p>
            <a:pPr algn="ctr" defTabSz="914477" hangingPunct="0"/>
            <a:r>
              <a:rPr lang="zh-CN" altLang="en-US" sz="14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流量治理中心</a:t>
            </a:r>
          </a:p>
        </p:txBody>
      </p:sp>
      <p:sp>
        <p:nvSpPr>
          <p:cNvPr id="117" name="文本框 265"/>
          <p:cNvSpPr txBox="1"/>
          <p:nvPr/>
        </p:nvSpPr>
        <p:spPr>
          <a:xfrm>
            <a:off x="8383489" y="1533448"/>
            <a:ext cx="3104340" cy="1102502"/>
          </a:xfrm>
          <a:prstGeom prst="roundRect">
            <a:avLst>
              <a:gd name="adj" fmla="val 3376"/>
            </a:avLst>
          </a:prstGeom>
          <a:solidFill>
            <a:sysClr val="window" lastClr="FFFFFF"/>
          </a:solidFill>
          <a:ln w="25400" cap="flat" cmpd="sng" algn="ctr">
            <a:noFill/>
            <a:prstDash val="solid"/>
          </a:ln>
          <a:effectLst>
            <a:outerShdw blurRad="355600" sx="101000" sy="101000" algn="ctr" rotWithShape="0">
              <a:prstClr val="black">
                <a:alpha val="8000"/>
              </a:prstClr>
            </a:outerShdw>
          </a:effectLst>
        </p:spPr>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用户流量</a:t>
            </a:r>
            <a:r>
              <a:rPr kumimoji="0" lang="zh-CN" altLang="en-US" sz="14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就近接入，降低时延</a:t>
            </a:r>
            <a:endParaRPr kumimoji="0" lang="en-US" altLang="zh-CN" sz="1400" b="1" i="0" u="none" strike="noStrike" kern="0" cap="none" spc="0" normalizeH="0" baseline="0" noProof="0" dirty="0">
              <a:ln>
                <a:noFill/>
              </a:ln>
              <a:solidFill>
                <a:srgbClr val="1B1B18"/>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基于用户位置，就近接入，就近处理，降低</a:t>
            </a:r>
            <a:r>
              <a:rPr kumimoji="0" lang="en-US" altLang="zh-CN"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30%</a:t>
            </a: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时延</a:t>
            </a:r>
            <a:endParaRPr kumimoji="0" lang="en-US" altLang="zh-CN"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18" name="组合 117"/>
          <p:cNvGrpSpPr/>
          <p:nvPr/>
        </p:nvGrpSpPr>
        <p:grpSpPr>
          <a:xfrm flipV="1">
            <a:off x="976699" y="4812109"/>
            <a:ext cx="5769905" cy="755078"/>
            <a:chOff x="1223624" y="2670089"/>
            <a:chExt cx="5008910" cy="655491"/>
          </a:xfrm>
        </p:grpSpPr>
        <p:sp>
          <p:nvSpPr>
            <p:cNvPr id="119" name="任意多边形 118"/>
            <p:cNvSpPr/>
            <p:nvPr/>
          </p:nvSpPr>
          <p:spPr>
            <a:xfrm>
              <a:off x="1223624" y="2931244"/>
              <a:ext cx="5008910" cy="394336"/>
            </a:xfrm>
            <a:custGeom>
              <a:avLst/>
              <a:gdLst>
                <a:gd name="connsiteX0" fmla="*/ 11827 w 5008910"/>
                <a:gd name="connsiteY0" fmla="*/ 0 h 394336"/>
                <a:gd name="connsiteX1" fmla="*/ 4997083 w 5008910"/>
                <a:gd name="connsiteY1" fmla="*/ 0 h 394336"/>
                <a:gd name="connsiteX2" fmla="*/ 5008910 w 5008910"/>
                <a:gd name="connsiteY2" fmla="*/ 47308 h 394336"/>
                <a:gd name="connsiteX3" fmla="*/ 4997083 w 5008910"/>
                <a:gd name="connsiteY3" fmla="*/ 94616 h 394336"/>
                <a:gd name="connsiteX4" fmla="*/ 4255614 w 5008910"/>
                <a:gd name="connsiteY4" fmla="*/ 94616 h 394336"/>
                <a:gd name="connsiteX5" fmla="*/ 4255614 w 5008910"/>
                <a:gd name="connsiteY5" fmla="*/ 382271 h 394336"/>
                <a:gd name="connsiteX6" fmla="*/ 4207354 w 5008910"/>
                <a:gd name="connsiteY6" fmla="*/ 394336 h 394336"/>
                <a:gd name="connsiteX7" fmla="*/ 4159094 w 5008910"/>
                <a:gd name="connsiteY7" fmla="*/ 382271 h 394336"/>
                <a:gd name="connsiteX8" fmla="*/ 4159094 w 5008910"/>
                <a:gd name="connsiteY8" fmla="*/ 94616 h 394336"/>
                <a:gd name="connsiteX9" fmla="*/ 2367584 w 5008910"/>
                <a:gd name="connsiteY9" fmla="*/ 94616 h 394336"/>
                <a:gd name="connsiteX10" fmla="*/ 2367584 w 5008910"/>
                <a:gd name="connsiteY10" fmla="*/ 382271 h 394336"/>
                <a:gd name="connsiteX11" fmla="*/ 2319324 w 5008910"/>
                <a:gd name="connsiteY11" fmla="*/ 394336 h 394336"/>
                <a:gd name="connsiteX12" fmla="*/ 2271064 w 5008910"/>
                <a:gd name="connsiteY12" fmla="*/ 382271 h 394336"/>
                <a:gd name="connsiteX13" fmla="*/ 2271064 w 5008910"/>
                <a:gd name="connsiteY13" fmla="*/ 94616 h 394336"/>
                <a:gd name="connsiteX14" fmla="*/ 462746 w 5008910"/>
                <a:gd name="connsiteY14" fmla="*/ 94616 h 394336"/>
                <a:gd name="connsiteX15" fmla="*/ 462746 w 5008910"/>
                <a:gd name="connsiteY15" fmla="*/ 382271 h 394336"/>
                <a:gd name="connsiteX16" fmla="*/ 414486 w 5008910"/>
                <a:gd name="connsiteY16" fmla="*/ 394336 h 394336"/>
                <a:gd name="connsiteX17" fmla="*/ 366226 w 5008910"/>
                <a:gd name="connsiteY17" fmla="*/ 382271 h 394336"/>
                <a:gd name="connsiteX18" fmla="*/ 366226 w 5008910"/>
                <a:gd name="connsiteY18" fmla="*/ 94616 h 394336"/>
                <a:gd name="connsiteX19" fmla="*/ 11827 w 5008910"/>
                <a:gd name="connsiteY19" fmla="*/ 94616 h 394336"/>
                <a:gd name="connsiteX20" fmla="*/ 0 w 5008910"/>
                <a:gd name="connsiteY20" fmla="*/ 47308 h 394336"/>
                <a:gd name="connsiteX21" fmla="*/ 11827 w 5008910"/>
                <a:gd name="connsiteY21" fmla="*/ 0 h 3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08910" h="394336">
                  <a:moveTo>
                    <a:pt x="11827" y="0"/>
                  </a:moveTo>
                  <a:lnTo>
                    <a:pt x="4997083" y="0"/>
                  </a:lnTo>
                  <a:cubicBezTo>
                    <a:pt x="5003615" y="0"/>
                    <a:pt x="5008910" y="21181"/>
                    <a:pt x="5008910" y="47308"/>
                  </a:cubicBezTo>
                  <a:cubicBezTo>
                    <a:pt x="5008910" y="73435"/>
                    <a:pt x="5003615" y="94616"/>
                    <a:pt x="4997083" y="94616"/>
                  </a:cubicBezTo>
                  <a:lnTo>
                    <a:pt x="4255614" y="94616"/>
                  </a:lnTo>
                  <a:lnTo>
                    <a:pt x="4255614" y="382271"/>
                  </a:lnTo>
                  <a:cubicBezTo>
                    <a:pt x="4255614" y="388934"/>
                    <a:pt x="4234007" y="394336"/>
                    <a:pt x="4207354" y="394336"/>
                  </a:cubicBezTo>
                  <a:cubicBezTo>
                    <a:pt x="4180701" y="394336"/>
                    <a:pt x="4159094" y="388934"/>
                    <a:pt x="4159094" y="382271"/>
                  </a:cubicBezTo>
                  <a:lnTo>
                    <a:pt x="4159094" y="94616"/>
                  </a:lnTo>
                  <a:lnTo>
                    <a:pt x="2367584" y="94616"/>
                  </a:lnTo>
                  <a:lnTo>
                    <a:pt x="2367584" y="382271"/>
                  </a:lnTo>
                  <a:cubicBezTo>
                    <a:pt x="2367584" y="388934"/>
                    <a:pt x="2345977" y="394336"/>
                    <a:pt x="2319324" y="394336"/>
                  </a:cubicBezTo>
                  <a:cubicBezTo>
                    <a:pt x="2292671" y="394336"/>
                    <a:pt x="2271064" y="388934"/>
                    <a:pt x="2271064" y="382271"/>
                  </a:cubicBezTo>
                  <a:lnTo>
                    <a:pt x="2271064" y="94616"/>
                  </a:lnTo>
                  <a:lnTo>
                    <a:pt x="462746" y="94616"/>
                  </a:lnTo>
                  <a:lnTo>
                    <a:pt x="462746" y="382271"/>
                  </a:lnTo>
                  <a:cubicBezTo>
                    <a:pt x="462746" y="388934"/>
                    <a:pt x="441139" y="394336"/>
                    <a:pt x="414486" y="394336"/>
                  </a:cubicBezTo>
                  <a:cubicBezTo>
                    <a:pt x="387833" y="394336"/>
                    <a:pt x="366226" y="388934"/>
                    <a:pt x="366226" y="382271"/>
                  </a:cubicBezTo>
                  <a:lnTo>
                    <a:pt x="366226" y="94616"/>
                  </a:lnTo>
                  <a:lnTo>
                    <a:pt x="11827" y="94616"/>
                  </a:lnTo>
                  <a:cubicBezTo>
                    <a:pt x="5295" y="94616"/>
                    <a:pt x="0" y="73435"/>
                    <a:pt x="0" y="47308"/>
                  </a:cubicBezTo>
                  <a:cubicBezTo>
                    <a:pt x="0" y="21181"/>
                    <a:pt x="5295" y="0"/>
                    <a:pt x="11827" y="0"/>
                  </a:cubicBezTo>
                  <a:close/>
                </a:path>
              </a:pathLst>
            </a:custGeom>
            <a:solidFill>
              <a:sysClr val="window" lastClr="FFFFFF">
                <a:lumMod val="95000"/>
              </a:sysClr>
            </a:solidFill>
            <a:ln w="6350" cap="flat" cmpd="sng" algn="ctr">
              <a:solidFill>
                <a:srgbClr val="C7000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0" name="文本框 119"/>
            <p:cNvSpPr txBox="1"/>
            <p:nvPr/>
          </p:nvSpPr>
          <p:spPr>
            <a:xfrm rot="10800000">
              <a:off x="1624664" y="2670089"/>
              <a:ext cx="3808934" cy="240466"/>
            </a:xfrm>
            <a:prstGeom prst="rect">
              <a:avLst/>
            </a:prstGeom>
            <a:solidFill>
              <a:srgbClr val="FFFFFF"/>
            </a:solidFill>
            <a:ln w="9525" cap="flat" cmpd="sng" algn="ctr">
              <a:solidFill>
                <a:srgbClr val="C7000B"/>
              </a:solid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defPPr>
                <a:defRPr lang="zh-CN"/>
              </a:defPPr>
              <a:lvl1pPr algn="ctr" defTabSz="914477" hangingPunct="0">
                <a:defRPr sz="1200" b="1" kern="0">
                  <a:solidFill>
                    <a:srgbClr val="C00000"/>
                  </a:solidFill>
                  <a:cs typeface="+mn-ea"/>
                </a:defRPr>
              </a:lvl1pPr>
            </a:lstStyle>
            <a:p>
              <a:pPr marL="0" marR="0" lvl="0" indent="0" algn="ctr" defTabSz="914477" eaLnBrk="1" fontAlgn="auto" latinLnBrk="0" hangingPunct="0">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跨云容器</a:t>
              </a:r>
              <a:r>
                <a:rPr kumimoji="0" lang="zh-CN" altLang="en-US" sz="12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网络：容器服务编排、服务发现</a:t>
              </a:r>
              <a:endParaRPr kumimoji="0" lang="zh-CN" altLang="en-US" sz="12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121" name="直接连接符 120"/>
            <p:cNvCxnSpPr/>
            <p:nvPr/>
          </p:nvCxnSpPr>
          <p:spPr>
            <a:xfrm>
              <a:off x="1630490" y="2978236"/>
              <a:ext cx="3804330" cy="0"/>
            </a:xfrm>
            <a:prstGeom prst="line">
              <a:avLst/>
            </a:prstGeom>
            <a:noFill/>
            <a:ln w="9525" cap="flat" cmpd="sng" algn="ctr">
              <a:solidFill>
                <a:sysClr val="windowText" lastClr="000000"/>
              </a:solidFill>
              <a:prstDash val="solid"/>
            </a:ln>
            <a:effectLst/>
          </p:spPr>
        </p:cxnSp>
        <p:cxnSp>
          <p:nvCxnSpPr>
            <p:cNvPr id="122" name="直接箭头连接符 121"/>
            <p:cNvCxnSpPr/>
            <p:nvPr/>
          </p:nvCxnSpPr>
          <p:spPr>
            <a:xfrm>
              <a:off x="1630024" y="2978236"/>
              <a:ext cx="0" cy="309600"/>
            </a:xfrm>
            <a:prstGeom prst="straightConnector1">
              <a:avLst/>
            </a:prstGeom>
            <a:noFill/>
            <a:ln w="9525" cap="flat" cmpd="sng" algn="ctr">
              <a:solidFill>
                <a:sysClr val="windowText" lastClr="000000"/>
              </a:solidFill>
              <a:prstDash val="solid"/>
              <a:tailEnd type="triangle"/>
            </a:ln>
            <a:effectLst/>
          </p:spPr>
        </p:cxnSp>
        <p:cxnSp>
          <p:nvCxnSpPr>
            <p:cNvPr id="123" name="直接箭头连接符 122"/>
            <p:cNvCxnSpPr/>
            <p:nvPr/>
          </p:nvCxnSpPr>
          <p:spPr>
            <a:xfrm>
              <a:off x="3540875" y="2972469"/>
              <a:ext cx="0" cy="308147"/>
            </a:xfrm>
            <a:prstGeom prst="straightConnector1">
              <a:avLst/>
            </a:prstGeom>
            <a:noFill/>
            <a:ln w="9525" cap="flat" cmpd="sng" algn="ctr">
              <a:solidFill>
                <a:sysClr val="windowText" lastClr="000000"/>
              </a:solidFill>
              <a:prstDash val="solid"/>
              <a:tailEnd type="triangle"/>
            </a:ln>
            <a:effectLst/>
          </p:spPr>
        </p:cxnSp>
        <p:cxnSp>
          <p:nvCxnSpPr>
            <p:cNvPr id="124" name="直接箭头连接符 123"/>
            <p:cNvCxnSpPr/>
            <p:nvPr/>
          </p:nvCxnSpPr>
          <p:spPr>
            <a:xfrm>
              <a:off x="5433599" y="2976404"/>
              <a:ext cx="0" cy="308147"/>
            </a:xfrm>
            <a:prstGeom prst="straightConnector1">
              <a:avLst/>
            </a:prstGeom>
            <a:noFill/>
            <a:ln w="9525" cap="flat" cmpd="sng" algn="ctr">
              <a:solidFill>
                <a:sysClr val="windowText" lastClr="000000"/>
              </a:solidFill>
              <a:prstDash val="solid"/>
              <a:tailEnd type="triangle"/>
            </a:ln>
            <a:effectLst/>
          </p:spPr>
        </p:cxnSp>
      </p:grpSp>
      <p:sp>
        <p:nvSpPr>
          <p:cNvPr id="125" name="文本框 265"/>
          <p:cNvSpPr txBox="1"/>
          <p:nvPr/>
        </p:nvSpPr>
        <p:spPr>
          <a:xfrm>
            <a:off x="736312" y="3747963"/>
            <a:ext cx="1428156" cy="1114219"/>
          </a:xfrm>
          <a:prstGeom prst="roundRect">
            <a:avLst>
              <a:gd name="adj" fmla="val 8264"/>
            </a:avLst>
          </a:prstGeom>
          <a:solidFill>
            <a:srgbClr val="FFFFFF"/>
          </a:solidFill>
          <a:ln w="9525" cap="flat" cmpd="sng" algn="ctr">
            <a:no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defPPr>
              <a:defRPr lang="zh-CN"/>
            </a:defPPr>
            <a:lvl1pPr algn="ctr" defTabSz="914477" hangingPunct="0">
              <a:defRPr sz="1300" b="1" kern="0">
                <a:solidFill>
                  <a:srgbClr val="C00000"/>
                </a:solidFill>
                <a:cs typeface="+mn-ea"/>
              </a:defRPr>
            </a:lvl1pPr>
          </a:lstStyle>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文本框 265"/>
          <p:cNvSpPr txBox="1"/>
          <p:nvPr/>
        </p:nvSpPr>
        <p:spPr>
          <a:xfrm>
            <a:off x="2907187" y="3747963"/>
            <a:ext cx="1428156" cy="1114219"/>
          </a:xfrm>
          <a:prstGeom prst="roundRect">
            <a:avLst>
              <a:gd name="adj" fmla="val 8264"/>
            </a:avLst>
          </a:prstGeom>
          <a:solidFill>
            <a:srgbClr val="FFFFFF"/>
          </a:solidFill>
          <a:ln w="9525" cap="flat" cmpd="sng" algn="ctr">
            <a:no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defPPr>
              <a:defRPr lang="zh-CN"/>
            </a:defPPr>
            <a:lvl1pPr algn="ctr" defTabSz="914477" hangingPunct="0">
              <a:defRPr sz="1300" b="1" kern="0">
                <a:solidFill>
                  <a:srgbClr val="C00000"/>
                </a:solidFill>
                <a:cs typeface="+mn-ea"/>
              </a:defRPr>
            </a:lvl1pPr>
          </a:lstStyle>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文本框 265"/>
          <p:cNvSpPr txBox="1"/>
          <p:nvPr/>
        </p:nvSpPr>
        <p:spPr>
          <a:xfrm>
            <a:off x="5078061" y="3747963"/>
            <a:ext cx="1428156" cy="1114219"/>
          </a:xfrm>
          <a:prstGeom prst="roundRect">
            <a:avLst>
              <a:gd name="adj" fmla="val 8264"/>
            </a:avLst>
          </a:prstGeom>
          <a:solidFill>
            <a:srgbClr val="FFFFFF"/>
          </a:solidFill>
          <a:ln w="9525" cap="flat" cmpd="sng" algn="ctr">
            <a:no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defPPr>
              <a:defRPr lang="zh-CN"/>
            </a:defPPr>
            <a:lvl1pPr algn="ctr" defTabSz="914477" hangingPunct="0">
              <a:defRPr sz="1300" b="1" kern="0">
                <a:solidFill>
                  <a:srgbClr val="C00000"/>
                </a:solidFill>
                <a:cs typeface="+mn-ea"/>
              </a:defRPr>
            </a:lvl1pPr>
          </a:lstStyle>
          <a:p>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8" name="组合 127"/>
          <p:cNvGrpSpPr>
            <a:grpSpLocks noChangeAspect="1"/>
          </p:cNvGrpSpPr>
          <p:nvPr/>
        </p:nvGrpSpPr>
        <p:grpSpPr>
          <a:xfrm>
            <a:off x="992491" y="4357030"/>
            <a:ext cx="250664" cy="212061"/>
            <a:chOff x="5851132" y="1361001"/>
            <a:chExt cx="3267074" cy="3552825"/>
          </a:xfrm>
        </p:grpSpPr>
        <p:sp>
          <p:nvSpPr>
            <p:cNvPr id="129" name="任意多边形 128"/>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129"/>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130"/>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2" name="组合 131"/>
          <p:cNvGrpSpPr>
            <a:grpSpLocks noChangeAspect="1"/>
          </p:cNvGrpSpPr>
          <p:nvPr/>
        </p:nvGrpSpPr>
        <p:grpSpPr>
          <a:xfrm>
            <a:off x="1319189" y="4357030"/>
            <a:ext cx="250664" cy="212061"/>
            <a:chOff x="5851132" y="1361001"/>
            <a:chExt cx="3267074" cy="3552825"/>
          </a:xfrm>
        </p:grpSpPr>
        <p:sp>
          <p:nvSpPr>
            <p:cNvPr id="133" name="任意多边形 132"/>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133"/>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任意多边形 134"/>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6" name="组合 135"/>
          <p:cNvGrpSpPr>
            <a:grpSpLocks noChangeAspect="1"/>
          </p:cNvGrpSpPr>
          <p:nvPr/>
        </p:nvGrpSpPr>
        <p:grpSpPr>
          <a:xfrm>
            <a:off x="1645886" y="4357030"/>
            <a:ext cx="250664" cy="212061"/>
            <a:chOff x="5851132" y="1361001"/>
            <a:chExt cx="3267074" cy="3552825"/>
          </a:xfrm>
        </p:grpSpPr>
        <p:sp>
          <p:nvSpPr>
            <p:cNvPr id="137" name="任意多边形 136"/>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任意多边形 137"/>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任意多边形 138"/>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0" name="组合 139"/>
          <p:cNvGrpSpPr>
            <a:grpSpLocks noChangeAspect="1"/>
          </p:cNvGrpSpPr>
          <p:nvPr/>
        </p:nvGrpSpPr>
        <p:grpSpPr>
          <a:xfrm>
            <a:off x="986639" y="4574344"/>
            <a:ext cx="250664" cy="212061"/>
            <a:chOff x="5851132" y="1361001"/>
            <a:chExt cx="3267074" cy="3552825"/>
          </a:xfrm>
        </p:grpSpPr>
        <p:sp>
          <p:nvSpPr>
            <p:cNvPr id="141" name="任意多边形 140"/>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任意多边形 141"/>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任意多边形 142"/>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4" name="组合 143"/>
          <p:cNvGrpSpPr>
            <a:grpSpLocks noChangeAspect="1"/>
          </p:cNvGrpSpPr>
          <p:nvPr/>
        </p:nvGrpSpPr>
        <p:grpSpPr>
          <a:xfrm>
            <a:off x="1313337" y="4574344"/>
            <a:ext cx="250664" cy="212061"/>
            <a:chOff x="5851132" y="1361001"/>
            <a:chExt cx="3267074" cy="3552825"/>
          </a:xfrm>
        </p:grpSpPr>
        <p:sp>
          <p:nvSpPr>
            <p:cNvPr id="145" name="任意多边形 144"/>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145"/>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146"/>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8" name="组合 147"/>
          <p:cNvGrpSpPr>
            <a:grpSpLocks noChangeAspect="1"/>
          </p:cNvGrpSpPr>
          <p:nvPr/>
        </p:nvGrpSpPr>
        <p:grpSpPr>
          <a:xfrm>
            <a:off x="1640035" y="4574344"/>
            <a:ext cx="250664" cy="212061"/>
            <a:chOff x="5851132" y="1361001"/>
            <a:chExt cx="3267074" cy="3552825"/>
          </a:xfrm>
        </p:grpSpPr>
        <p:sp>
          <p:nvSpPr>
            <p:cNvPr id="149" name="任意多边形 148"/>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任意多边形 149"/>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任意多边形 150"/>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2" name="矩形 151"/>
          <p:cNvSpPr/>
          <p:nvPr/>
        </p:nvSpPr>
        <p:spPr>
          <a:xfrm>
            <a:off x="986880" y="4017063"/>
            <a:ext cx="944587" cy="222368"/>
          </a:xfrm>
          <a:prstGeom prst="rect">
            <a:avLst/>
          </a:prstGeom>
          <a:solidFill>
            <a:srgbClr val="FFFFFF"/>
          </a:solidFill>
          <a:ln w="9525" cap="flat" cmpd="sng" algn="ctr">
            <a:solidFill>
              <a:srgbClr val="C7000B"/>
            </a:solid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p>
            <a:pPr algn="ctr" defTabSz="914477" hangingPunct="0"/>
            <a:r>
              <a:rPr lang="zh-CN" altLang="en-US" sz="12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服务网关</a:t>
            </a:r>
          </a:p>
        </p:txBody>
      </p:sp>
      <p:sp>
        <p:nvSpPr>
          <p:cNvPr id="153" name="矩形 152"/>
          <p:cNvSpPr/>
          <p:nvPr/>
        </p:nvSpPr>
        <p:spPr>
          <a:xfrm>
            <a:off x="3178333" y="3986572"/>
            <a:ext cx="944587" cy="222368"/>
          </a:xfrm>
          <a:prstGeom prst="rect">
            <a:avLst/>
          </a:prstGeom>
          <a:solidFill>
            <a:srgbClr val="FFFFFF"/>
          </a:solidFill>
          <a:ln w="9525" cap="flat" cmpd="sng" algn="ctr">
            <a:solidFill>
              <a:srgbClr val="C7000B"/>
            </a:solid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p>
            <a:pPr algn="ctr" defTabSz="914477" hangingPunct="0"/>
            <a:r>
              <a:rPr lang="zh-CN" altLang="en-US" sz="12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服务网关</a:t>
            </a:r>
          </a:p>
        </p:txBody>
      </p:sp>
      <p:sp>
        <p:nvSpPr>
          <p:cNvPr id="154" name="矩形 153"/>
          <p:cNvSpPr/>
          <p:nvPr/>
        </p:nvSpPr>
        <p:spPr>
          <a:xfrm>
            <a:off x="5376602" y="3980006"/>
            <a:ext cx="944587" cy="222368"/>
          </a:xfrm>
          <a:prstGeom prst="rect">
            <a:avLst/>
          </a:prstGeom>
          <a:solidFill>
            <a:srgbClr val="FFFFFF"/>
          </a:solidFill>
          <a:ln w="9525" cap="flat" cmpd="sng" algn="ctr">
            <a:solidFill>
              <a:srgbClr val="C7000B"/>
            </a:solid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p>
            <a:pPr algn="ctr" defTabSz="914477" hangingPunct="0"/>
            <a:r>
              <a:rPr lang="zh-CN" altLang="en-US" sz="12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服务网关</a:t>
            </a:r>
          </a:p>
        </p:txBody>
      </p:sp>
      <p:pic>
        <p:nvPicPr>
          <p:cNvPr id="155" name="图片 154"/>
          <p:cNvPicPr>
            <a:picLocks noChangeAspect="1"/>
          </p:cNvPicPr>
          <p:nvPr/>
        </p:nvPicPr>
        <p:blipFill>
          <a:blip r:embed="rId2" cstate="print">
            <a:duotone>
              <a:prstClr val="black"/>
              <a:srgbClr val="8064A2">
                <a:tint val="45000"/>
                <a:satMod val="400000"/>
              </a:srgbClr>
            </a:duotone>
            <a:extLst>
              <a:ext uri="{28A0092B-C50C-407E-A947-70E740481C1C}">
                <a14:useLocalDpi xmlns:a14="http://schemas.microsoft.com/office/drawing/2010/main" val="0"/>
              </a:ext>
            </a:extLst>
          </a:blip>
          <a:stretch>
            <a:fillRect/>
          </a:stretch>
        </p:blipFill>
        <p:spPr>
          <a:xfrm>
            <a:off x="3394356" y="2164533"/>
            <a:ext cx="416877" cy="351529"/>
          </a:xfrm>
          <a:prstGeom prst="rect">
            <a:avLst/>
          </a:prstGeom>
        </p:spPr>
      </p:pic>
      <p:sp>
        <p:nvSpPr>
          <p:cNvPr id="156" name="文本框 155"/>
          <p:cNvSpPr txBox="1"/>
          <p:nvPr/>
        </p:nvSpPr>
        <p:spPr>
          <a:xfrm>
            <a:off x="856513" y="3740592"/>
            <a:ext cx="1338016" cy="253916"/>
          </a:xfrm>
          <a:prstGeom prst="rect">
            <a:avLst/>
          </a:prstGeom>
          <a:noFill/>
        </p:spPr>
        <p:txBody>
          <a:bodyPr wrap="square" rtlCol="0">
            <a:spAutoFit/>
          </a:bodyPr>
          <a:lstStyle/>
          <a:p>
            <a:pPr algn="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华为云</a:t>
            </a:r>
            <a:r>
              <a:rPr lang="en-US" altLang="zh-CN"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Region</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文本框 156"/>
          <p:cNvSpPr txBox="1"/>
          <p:nvPr/>
        </p:nvSpPr>
        <p:spPr>
          <a:xfrm>
            <a:off x="2995586" y="3745443"/>
            <a:ext cx="1338016" cy="253916"/>
          </a:xfrm>
          <a:prstGeom prst="rect">
            <a:avLst/>
          </a:prstGeom>
          <a:noFill/>
        </p:spPr>
        <p:txBody>
          <a:bodyPr wrap="square" rtlCol="0">
            <a:spAutoFit/>
          </a:bodyPr>
          <a:lstStyle/>
          <a:p>
            <a:pPr algn="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华为云</a:t>
            </a:r>
            <a:r>
              <a:rPr lang="en-US" altLang="zh-CN"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IEC</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文本框 157"/>
          <p:cNvSpPr txBox="1"/>
          <p:nvPr/>
        </p:nvSpPr>
        <p:spPr>
          <a:xfrm>
            <a:off x="5150328" y="3745430"/>
            <a:ext cx="1338016" cy="253916"/>
          </a:xfrm>
          <a:prstGeom prst="rect">
            <a:avLst/>
          </a:prstGeom>
          <a:noFill/>
        </p:spPr>
        <p:txBody>
          <a:bodyPr wrap="square" rtlCol="0">
            <a:spAutoFit/>
          </a:bodyPr>
          <a:lstStyle/>
          <a:p>
            <a:pPr algn="r"/>
            <a:r>
              <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rPr>
              <a:t>其他</a:t>
            </a: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公有云</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9" name="组合 158"/>
          <p:cNvGrpSpPr>
            <a:grpSpLocks noChangeAspect="1"/>
          </p:cNvGrpSpPr>
          <p:nvPr/>
        </p:nvGrpSpPr>
        <p:grpSpPr>
          <a:xfrm>
            <a:off x="3184185" y="4347653"/>
            <a:ext cx="250664" cy="212061"/>
            <a:chOff x="5851132" y="1361001"/>
            <a:chExt cx="3267074" cy="3552825"/>
          </a:xfrm>
        </p:grpSpPr>
        <p:sp>
          <p:nvSpPr>
            <p:cNvPr id="160" name="任意多边形 159"/>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任意多边形 160"/>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161"/>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3" name="组合 162"/>
          <p:cNvGrpSpPr>
            <a:grpSpLocks noChangeAspect="1"/>
          </p:cNvGrpSpPr>
          <p:nvPr/>
        </p:nvGrpSpPr>
        <p:grpSpPr>
          <a:xfrm>
            <a:off x="3510884" y="4347653"/>
            <a:ext cx="250664" cy="212061"/>
            <a:chOff x="5851132" y="1361001"/>
            <a:chExt cx="3267074" cy="3552825"/>
          </a:xfrm>
        </p:grpSpPr>
        <p:sp>
          <p:nvSpPr>
            <p:cNvPr id="164" name="任意多边形 163"/>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65"/>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7" name="组合 166"/>
          <p:cNvGrpSpPr>
            <a:grpSpLocks noChangeAspect="1"/>
          </p:cNvGrpSpPr>
          <p:nvPr/>
        </p:nvGrpSpPr>
        <p:grpSpPr>
          <a:xfrm>
            <a:off x="3837581" y="4347653"/>
            <a:ext cx="250664" cy="212061"/>
            <a:chOff x="5851132" y="1361001"/>
            <a:chExt cx="3267074" cy="3552825"/>
          </a:xfrm>
        </p:grpSpPr>
        <p:sp>
          <p:nvSpPr>
            <p:cNvPr id="168" name="任意多边形 167"/>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1" name="组合 170"/>
          <p:cNvGrpSpPr>
            <a:grpSpLocks noChangeAspect="1"/>
          </p:cNvGrpSpPr>
          <p:nvPr/>
        </p:nvGrpSpPr>
        <p:grpSpPr>
          <a:xfrm>
            <a:off x="3178333" y="4564966"/>
            <a:ext cx="250664" cy="212061"/>
            <a:chOff x="5851132" y="1361001"/>
            <a:chExt cx="3267074" cy="3552825"/>
          </a:xfrm>
        </p:grpSpPr>
        <p:sp>
          <p:nvSpPr>
            <p:cNvPr id="172" name="任意多边形 171"/>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任意多边形 172"/>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任意多边形 173"/>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5" name="组合 174"/>
          <p:cNvGrpSpPr>
            <a:grpSpLocks noChangeAspect="1"/>
          </p:cNvGrpSpPr>
          <p:nvPr/>
        </p:nvGrpSpPr>
        <p:grpSpPr>
          <a:xfrm>
            <a:off x="3505032" y="4564966"/>
            <a:ext cx="250664" cy="212061"/>
            <a:chOff x="5851132" y="1361001"/>
            <a:chExt cx="3267074" cy="3552825"/>
          </a:xfrm>
        </p:grpSpPr>
        <p:sp>
          <p:nvSpPr>
            <p:cNvPr id="176" name="任意多边形 175"/>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任意多边形 176"/>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任意多边形 177"/>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9" name="组合 178"/>
          <p:cNvGrpSpPr>
            <a:grpSpLocks noChangeAspect="1"/>
          </p:cNvGrpSpPr>
          <p:nvPr/>
        </p:nvGrpSpPr>
        <p:grpSpPr>
          <a:xfrm>
            <a:off x="3831729" y="4564966"/>
            <a:ext cx="250664" cy="212061"/>
            <a:chOff x="5851132" y="1361001"/>
            <a:chExt cx="3267074" cy="3552825"/>
          </a:xfrm>
        </p:grpSpPr>
        <p:sp>
          <p:nvSpPr>
            <p:cNvPr id="180" name="任意多边形 179"/>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任意多边形 180"/>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任意多边形 181"/>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3" name="组合 182"/>
          <p:cNvGrpSpPr>
            <a:grpSpLocks noChangeAspect="1"/>
          </p:cNvGrpSpPr>
          <p:nvPr/>
        </p:nvGrpSpPr>
        <p:grpSpPr>
          <a:xfrm>
            <a:off x="5373145" y="4355894"/>
            <a:ext cx="250664" cy="212061"/>
            <a:chOff x="5851132" y="1361001"/>
            <a:chExt cx="3267074" cy="3552825"/>
          </a:xfrm>
        </p:grpSpPr>
        <p:sp>
          <p:nvSpPr>
            <p:cNvPr id="184" name="任意多边形 183"/>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任意多边形 184"/>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任意多边形 185"/>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7" name="组合 186"/>
          <p:cNvGrpSpPr>
            <a:grpSpLocks noChangeAspect="1"/>
          </p:cNvGrpSpPr>
          <p:nvPr/>
        </p:nvGrpSpPr>
        <p:grpSpPr>
          <a:xfrm>
            <a:off x="5699843" y="4355894"/>
            <a:ext cx="250664" cy="212061"/>
            <a:chOff x="5851132" y="1361001"/>
            <a:chExt cx="3267074" cy="3552825"/>
          </a:xfrm>
        </p:grpSpPr>
        <p:sp>
          <p:nvSpPr>
            <p:cNvPr id="188" name="任意多边形 187"/>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任意多边形 188"/>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任意多边形 189"/>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1" name="组合 190"/>
          <p:cNvGrpSpPr>
            <a:grpSpLocks noChangeAspect="1"/>
          </p:cNvGrpSpPr>
          <p:nvPr/>
        </p:nvGrpSpPr>
        <p:grpSpPr>
          <a:xfrm>
            <a:off x="6026541" y="4355894"/>
            <a:ext cx="250664" cy="212061"/>
            <a:chOff x="5851132" y="1361001"/>
            <a:chExt cx="3267074" cy="3552825"/>
          </a:xfrm>
        </p:grpSpPr>
        <p:sp>
          <p:nvSpPr>
            <p:cNvPr id="192" name="任意多边形 191"/>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任意多边形 192"/>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任意多边形 193"/>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5" name="组合 194"/>
          <p:cNvGrpSpPr>
            <a:grpSpLocks noChangeAspect="1"/>
          </p:cNvGrpSpPr>
          <p:nvPr/>
        </p:nvGrpSpPr>
        <p:grpSpPr>
          <a:xfrm>
            <a:off x="5367293" y="4573207"/>
            <a:ext cx="250664" cy="212061"/>
            <a:chOff x="5851132" y="1361001"/>
            <a:chExt cx="3267074" cy="3552825"/>
          </a:xfrm>
        </p:grpSpPr>
        <p:sp>
          <p:nvSpPr>
            <p:cNvPr id="196" name="任意多边形 195"/>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任意多边形 196"/>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9" name="组合 198"/>
          <p:cNvGrpSpPr>
            <a:grpSpLocks noChangeAspect="1"/>
          </p:cNvGrpSpPr>
          <p:nvPr/>
        </p:nvGrpSpPr>
        <p:grpSpPr>
          <a:xfrm>
            <a:off x="5693992" y="4573207"/>
            <a:ext cx="250664" cy="212061"/>
            <a:chOff x="5851132" y="1361001"/>
            <a:chExt cx="3267074" cy="3552825"/>
          </a:xfrm>
        </p:grpSpPr>
        <p:sp>
          <p:nvSpPr>
            <p:cNvPr id="200" name="任意多边形 199"/>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任意多边形 200"/>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任意多边形 201"/>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 name="组合 202"/>
          <p:cNvGrpSpPr>
            <a:grpSpLocks noChangeAspect="1"/>
          </p:cNvGrpSpPr>
          <p:nvPr/>
        </p:nvGrpSpPr>
        <p:grpSpPr>
          <a:xfrm>
            <a:off x="6020689" y="4573207"/>
            <a:ext cx="250664" cy="212061"/>
            <a:chOff x="5851132" y="1361001"/>
            <a:chExt cx="3267074" cy="3552825"/>
          </a:xfrm>
        </p:grpSpPr>
        <p:sp>
          <p:nvSpPr>
            <p:cNvPr id="204" name="任意多边形 203"/>
            <p:cNvSpPr/>
            <p:nvPr/>
          </p:nvSpPr>
          <p:spPr>
            <a:xfrm>
              <a:off x="5851132" y="2228779"/>
              <a:ext cx="1633539"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75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任意多边形 204"/>
            <p:cNvSpPr/>
            <p:nvPr/>
          </p:nvSpPr>
          <p:spPr>
            <a:xfrm flipH="1">
              <a:off x="7484669" y="2237301"/>
              <a:ext cx="1633537" cy="2676525"/>
            </a:xfrm>
            <a:custGeom>
              <a:avLst/>
              <a:gdLst>
                <a:gd name="connsiteX0" fmla="*/ 0 w 1633537"/>
                <a:gd name="connsiteY0" fmla="*/ 0 h 2676525"/>
                <a:gd name="connsiteX1" fmla="*/ 1633537 w 1633537"/>
                <a:gd name="connsiteY1" fmla="*/ 885825 h 2676525"/>
                <a:gd name="connsiteX2" fmla="*/ 1633537 w 1633537"/>
                <a:gd name="connsiteY2" fmla="*/ 2676525 h 2676525"/>
                <a:gd name="connsiteX3" fmla="*/ 19050 w 1633537"/>
                <a:gd name="connsiteY3" fmla="*/ 1804988 h 2676525"/>
                <a:gd name="connsiteX4" fmla="*/ 0 w 1633537"/>
                <a:gd name="connsiteY4" fmla="*/ 0 h 267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7" h="2676525">
                  <a:moveTo>
                    <a:pt x="0" y="0"/>
                  </a:moveTo>
                  <a:lnTo>
                    <a:pt x="1633537" y="885825"/>
                  </a:lnTo>
                  <a:lnTo>
                    <a:pt x="1633537" y="2676525"/>
                  </a:lnTo>
                  <a:lnTo>
                    <a:pt x="19050" y="1804988"/>
                  </a:lnTo>
                  <a:lnTo>
                    <a:pt x="0" y="0"/>
                  </a:lnTo>
                  <a:close/>
                </a:path>
              </a:pathLst>
            </a:custGeom>
            <a:solidFill>
              <a:srgbClr val="70AD47">
                <a:lumMod val="5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任意多边形 205"/>
            <p:cNvSpPr/>
            <p:nvPr/>
          </p:nvSpPr>
          <p:spPr>
            <a:xfrm>
              <a:off x="5865420" y="1361001"/>
              <a:ext cx="3243262" cy="1757363"/>
            </a:xfrm>
            <a:custGeom>
              <a:avLst/>
              <a:gdLst>
                <a:gd name="connsiteX0" fmla="*/ 1609725 w 3243262"/>
                <a:gd name="connsiteY0" fmla="*/ 0 h 1757363"/>
                <a:gd name="connsiteX1" fmla="*/ 0 w 3243262"/>
                <a:gd name="connsiteY1" fmla="*/ 876300 h 1757363"/>
                <a:gd name="connsiteX2" fmla="*/ 1614487 w 3243262"/>
                <a:gd name="connsiteY2" fmla="*/ 1757363 h 1757363"/>
                <a:gd name="connsiteX3" fmla="*/ 3243262 w 3243262"/>
                <a:gd name="connsiteY3" fmla="*/ 866775 h 1757363"/>
                <a:gd name="connsiteX4" fmla="*/ 1609725 w 3243262"/>
                <a:gd name="connsiteY4" fmla="*/ 0 h 175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262" h="1757363">
                  <a:moveTo>
                    <a:pt x="1609725" y="0"/>
                  </a:moveTo>
                  <a:lnTo>
                    <a:pt x="0" y="876300"/>
                  </a:lnTo>
                  <a:lnTo>
                    <a:pt x="1614487" y="1757363"/>
                  </a:lnTo>
                  <a:lnTo>
                    <a:pt x="3243262" y="866775"/>
                  </a:lnTo>
                  <a:lnTo>
                    <a:pt x="1609725" y="0"/>
                  </a:lnTo>
                  <a:close/>
                </a:path>
              </a:pathLst>
            </a:custGeom>
            <a:solidFill>
              <a:srgbClr val="70AD47">
                <a:lumMod val="20000"/>
                <a:lumOff val="80000"/>
              </a:srgbClr>
            </a:solidFill>
            <a:ln w="12700" cap="flat" cmpd="sng" algn="ctr">
              <a:noFill/>
              <a:prstDash val="solid"/>
              <a:miter lim="800000"/>
            </a:ln>
            <a:effectLst/>
          </p:spPr>
          <p:txBody>
            <a:bodyPr rtlCol="0" anchor="ctr"/>
            <a:lstStyle/>
            <a:p>
              <a:pPr algn="ctr">
                <a:defRPr/>
              </a:pPr>
              <a:endParaRPr lang="zh-CN" altLang="en-US" sz="1100" kern="0">
                <a:solidFill>
                  <a:srgbClr val="44546A"/>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7" name="矩形 206"/>
          <p:cNvSpPr/>
          <p:nvPr/>
        </p:nvSpPr>
        <p:spPr>
          <a:xfrm>
            <a:off x="2073733" y="2985190"/>
            <a:ext cx="3095063" cy="296025"/>
          </a:xfrm>
          <a:prstGeom prst="rect">
            <a:avLst/>
          </a:prstGeom>
          <a:solidFill>
            <a:srgbClr val="FFFFFF"/>
          </a:solidFill>
          <a:ln w="9525" cap="flat" cmpd="sng" algn="ctr">
            <a:solidFill>
              <a:srgbClr val="C7000B"/>
            </a:solidFill>
            <a:prstDash val="solid"/>
            <a:miter lim="800000"/>
          </a:ln>
          <a:effectLst>
            <a:outerShdw blurRad="228600" dist="101600" dir="5400000" algn="t" rotWithShape="0">
              <a:prstClr val="black">
                <a:alpha val="10000"/>
              </a:prstClr>
            </a:outerShdw>
          </a:effectLst>
        </p:spPr>
        <p:txBody>
          <a:bodyPr rot="0" spcFirstLastPara="0" vertOverflow="overflow" horzOverflow="overflow" vert="horz" wrap="square" lIns="72247" tIns="36123" rIns="72247" bIns="36123" numCol="1" spcCol="0" rtlCol="0" fromWordArt="0" anchor="ctr" anchorCtr="0" forceAA="0" compatLnSpc="1">
            <a:prstTxWarp prst="textNoShape">
              <a:avLst/>
            </a:prstTxWarp>
            <a:noAutofit/>
          </a:bodyPr>
          <a:lstStyle/>
          <a:p>
            <a:pPr algn="ctr" defTabSz="914477" hangingPunct="0"/>
            <a:r>
              <a:rPr lang="en-US" altLang="zh-CN" sz="1200" b="1" kern="0" dirty="0" smtClean="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GSLB</a:t>
            </a:r>
            <a:r>
              <a:rPr lang="zh-CN" altLang="en-US" sz="1200" b="1" kern="0" dirty="0" smtClean="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：就近接入</a:t>
            </a:r>
            <a:endParaRPr lang="zh-CN" altLang="en-US" sz="1200" b="1" kern="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08" name="直接箭头连接符 207"/>
          <p:cNvCxnSpPr>
            <a:stCxn id="155" idx="2"/>
            <a:endCxn id="207" idx="0"/>
          </p:cNvCxnSpPr>
          <p:nvPr/>
        </p:nvCxnSpPr>
        <p:spPr>
          <a:xfrm>
            <a:off x="3602795" y="2516062"/>
            <a:ext cx="0" cy="469128"/>
          </a:xfrm>
          <a:prstGeom prst="straightConnector1">
            <a:avLst/>
          </a:prstGeom>
          <a:noFill/>
          <a:ln w="9525" cap="flat" cmpd="sng" algn="ctr">
            <a:solidFill>
              <a:sysClr val="windowText" lastClr="000000"/>
            </a:solidFill>
            <a:prstDash val="solid"/>
            <a:tailEnd type="triangle"/>
          </a:ln>
          <a:effectLst/>
        </p:spPr>
      </p:cxnSp>
      <p:cxnSp>
        <p:nvCxnSpPr>
          <p:cNvPr id="209" name="直接箭头连接符 208"/>
          <p:cNvCxnSpPr/>
          <p:nvPr/>
        </p:nvCxnSpPr>
        <p:spPr>
          <a:xfrm flipH="1">
            <a:off x="3602795" y="3281215"/>
            <a:ext cx="0" cy="466748"/>
          </a:xfrm>
          <a:prstGeom prst="straightConnector1">
            <a:avLst/>
          </a:prstGeom>
          <a:noFill/>
          <a:ln w="9525" cap="flat" cmpd="sng" algn="ctr">
            <a:solidFill>
              <a:sysClr val="windowText" lastClr="000000"/>
            </a:solidFill>
            <a:prstDash val="solid"/>
            <a:tailEnd type="triangle"/>
          </a:ln>
          <a:effectLst/>
        </p:spPr>
      </p:cxnSp>
      <p:cxnSp>
        <p:nvCxnSpPr>
          <p:cNvPr id="210" name="直接连接符 209"/>
          <p:cNvCxnSpPr/>
          <p:nvPr/>
        </p:nvCxnSpPr>
        <p:spPr>
          <a:xfrm flipV="1">
            <a:off x="1445380" y="3482139"/>
            <a:ext cx="4498545" cy="0"/>
          </a:xfrm>
          <a:prstGeom prst="line">
            <a:avLst/>
          </a:prstGeom>
          <a:noFill/>
          <a:ln w="9525" cap="flat" cmpd="sng" algn="ctr">
            <a:solidFill>
              <a:sysClr val="window" lastClr="FFFFFF">
                <a:lumMod val="75000"/>
              </a:sysClr>
            </a:solidFill>
            <a:prstDash val="lgDash"/>
          </a:ln>
          <a:effectLst/>
        </p:spPr>
      </p:cxnSp>
      <p:cxnSp>
        <p:nvCxnSpPr>
          <p:cNvPr id="211" name="直接箭头连接符 210"/>
          <p:cNvCxnSpPr/>
          <p:nvPr/>
        </p:nvCxnSpPr>
        <p:spPr>
          <a:xfrm>
            <a:off x="5943925" y="3492299"/>
            <a:ext cx="6582" cy="252000"/>
          </a:xfrm>
          <a:prstGeom prst="straightConnector1">
            <a:avLst/>
          </a:prstGeom>
          <a:noFill/>
          <a:ln w="9525" cap="flat" cmpd="sng" algn="ctr">
            <a:solidFill>
              <a:sysClr val="window" lastClr="FFFFFF">
                <a:lumMod val="75000"/>
              </a:sysClr>
            </a:solidFill>
            <a:prstDash val="solid"/>
            <a:tailEnd type="triangle"/>
          </a:ln>
          <a:effectLst/>
        </p:spPr>
      </p:cxnSp>
      <p:cxnSp>
        <p:nvCxnSpPr>
          <p:cNvPr id="212" name="直接箭头连接符 211"/>
          <p:cNvCxnSpPr/>
          <p:nvPr/>
        </p:nvCxnSpPr>
        <p:spPr>
          <a:xfrm>
            <a:off x="1425942" y="3491147"/>
            <a:ext cx="0" cy="252000"/>
          </a:xfrm>
          <a:prstGeom prst="straightConnector1">
            <a:avLst/>
          </a:prstGeom>
          <a:noFill/>
          <a:ln w="9525" cap="flat" cmpd="sng" algn="ctr">
            <a:solidFill>
              <a:sysClr val="window" lastClr="FFFFFF">
                <a:lumMod val="75000"/>
              </a:sysClr>
            </a:solidFill>
            <a:prstDash val="solid"/>
            <a:tailEnd type="triangle"/>
          </a:ln>
          <a:effectLst/>
        </p:spPr>
      </p:cxnSp>
      <p:cxnSp>
        <p:nvCxnSpPr>
          <p:cNvPr id="213" name="直接箭头连接符 212"/>
          <p:cNvCxnSpPr/>
          <p:nvPr/>
        </p:nvCxnSpPr>
        <p:spPr>
          <a:xfrm flipH="1">
            <a:off x="5168797" y="3133202"/>
            <a:ext cx="2379423" cy="0"/>
          </a:xfrm>
          <a:prstGeom prst="straightConnector1">
            <a:avLst/>
          </a:prstGeom>
          <a:noFill/>
          <a:ln w="9525" cap="flat" cmpd="sng" algn="ctr">
            <a:solidFill>
              <a:srgbClr val="4F81BD">
                <a:shade val="95000"/>
                <a:satMod val="105000"/>
              </a:srgbClr>
            </a:solidFill>
            <a:prstDash val="solid"/>
            <a:tailEnd type="triangle"/>
          </a:ln>
          <a:effectLst/>
        </p:spPr>
      </p:cxnSp>
      <p:sp>
        <p:nvSpPr>
          <p:cNvPr id="214" name="文本框 213"/>
          <p:cNvSpPr txBox="1"/>
          <p:nvPr/>
        </p:nvSpPr>
        <p:spPr>
          <a:xfrm>
            <a:off x="5325571" y="2919466"/>
            <a:ext cx="1828166" cy="415498"/>
          </a:xfrm>
          <a:prstGeom prst="rect">
            <a:avLst/>
          </a:prstGeom>
          <a:noFill/>
        </p:spPr>
        <p:txBody>
          <a:bodyPr wrap="square" rtlCol="0">
            <a:spAutoFit/>
          </a:bodyPr>
          <a:lstStyle/>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北向流量</a:t>
            </a:r>
            <a:endParaRPr lang="en-US" altLang="zh-CN"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策略下发</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文本框 214"/>
          <p:cNvSpPr txBox="1"/>
          <p:nvPr/>
        </p:nvSpPr>
        <p:spPr>
          <a:xfrm>
            <a:off x="6535629" y="3890007"/>
            <a:ext cx="964509" cy="415498"/>
          </a:xfrm>
          <a:prstGeom prst="rect">
            <a:avLst/>
          </a:prstGeom>
          <a:noFill/>
        </p:spPr>
        <p:txBody>
          <a:bodyPr wrap="square" rtlCol="0">
            <a:spAutoFit/>
          </a:bodyPr>
          <a:lstStyle/>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东西向流量</a:t>
            </a:r>
            <a:endParaRPr lang="en-US" altLang="zh-CN"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策略配置</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6" name="直接箭头连接符 215"/>
          <p:cNvCxnSpPr>
            <a:endCxn id="154" idx="3"/>
          </p:cNvCxnSpPr>
          <p:nvPr/>
        </p:nvCxnSpPr>
        <p:spPr>
          <a:xfrm flipH="1" flipV="1">
            <a:off x="6321189" y="4091190"/>
            <a:ext cx="1227031" cy="6566"/>
          </a:xfrm>
          <a:prstGeom prst="straightConnector1">
            <a:avLst/>
          </a:prstGeom>
          <a:noFill/>
          <a:ln w="9525" cap="flat" cmpd="sng" algn="ctr">
            <a:solidFill>
              <a:srgbClr val="4F81BD">
                <a:shade val="95000"/>
                <a:satMod val="105000"/>
              </a:srgbClr>
            </a:solidFill>
            <a:prstDash val="solid"/>
            <a:tailEnd type="triangle"/>
          </a:ln>
          <a:effectLst/>
        </p:spPr>
      </p:cxnSp>
      <p:cxnSp>
        <p:nvCxnSpPr>
          <p:cNvPr id="217" name="直接箭头连接符 216"/>
          <p:cNvCxnSpPr>
            <a:stCxn id="153" idx="3"/>
            <a:endCxn id="154" idx="1"/>
          </p:cNvCxnSpPr>
          <p:nvPr/>
        </p:nvCxnSpPr>
        <p:spPr>
          <a:xfrm flipV="1">
            <a:off x="4122920" y="4091190"/>
            <a:ext cx="1253682" cy="0"/>
          </a:xfrm>
          <a:prstGeom prst="straightConnector1">
            <a:avLst/>
          </a:prstGeom>
          <a:noFill/>
          <a:ln w="9525" cap="flat" cmpd="sng" algn="ctr">
            <a:solidFill>
              <a:sysClr val="windowText" lastClr="000000"/>
            </a:solidFill>
            <a:prstDash val="solid"/>
            <a:headEnd type="triangle"/>
            <a:tailEnd type="triangle"/>
          </a:ln>
          <a:effectLst/>
        </p:spPr>
      </p:cxnSp>
      <p:cxnSp>
        <p:nvCxnSpPr>
          <p:cNvPr id="218" name="直接箭头连接符 217"/>
          <p:cNvCxnSpPr>
            <a:stCxn id="152" idx="3"/>
            <a:endCxn id="153" idx="1"/>
          </p:cNvCxnSpPr>
          <p:nvPr/>
        </p:nvCxnSpPr>
        <p:spPr>
          <a:xfrm flipV="1">
            <a:off x="1931467" y="4097756"/>
            <a:ext cx="1246866" cy="0"/>
          </a:xfrm>
          <a:prstGeom prst="straightConnector1">
            <a:avLst/>
          </a:prstGeom>
          <a:noFill/>
          <a:ln w="9525" cap="flat" cmpd="sng" algn="ctr">
            <a:solidFill>
              <a:sysClr val="windowText" lastClr="000000"/>
            </a:solidFill>
            <a:prstDash val="solid"/>
            <a:headEnd type="triangle"/>
            <a:tailEnd type="triangle"/>
          </a:ln>
          <a:effectLst/>
        </p:spPr>
      </p:cxnSp>
      <p:cxnSp>
        <p:nvCxnSpPr>
          <p:cNvPr id="219" name="直接箭头连接符 218"/>
          <p:cNvCxnSpPr/>
          <p:nvPr/>
        </p:nvCxnSpPr>
        <p:spPr>
          <a:xfrm flipH="1">
            <a:off x="6746604" y="5218867"/>
            <a:ext cx="801616" cy="0"/>
          </a:xfrm>
          <a:prstGeom prst="straightConnector1">
            <a:avLst/>
          </a:prstGeom>
          <a:noFill/>
          <a:ln w="9525" cap="flat" cmpd="sng" algn="ctr">
            <a:solidFill>
              <a:srgbClr val="4F81BD">
                <a:shade val="95000"/>
                <a:satMod val="105000"/>
              </a:srgbClr>
            </a:solidFill>
            <a:prstDash val="solid"/>
            <a:tailEnd type="triangle"/>
          </a:ln>
          <a:effectLst/>
        </p:spPr>
      </p:cxnSp>
      <p:sp>
        <p:nvSpPr>
          <p:cNvPr id="220" name="文本框 219"/>
          <p:cNvSpPr txBox="1"/>
          <p:nvPr/>
        </p:nvSpPr>
        <p:spPr>
          <a:xfrm>
            <a:off x="3811233" y="2242105"/>
            <a:ext cx="522370" cy="253916"/>
          </a:xfrm>
          <a:prstGeom prst="rect">
            <a:avLst/>
          </a:prstGeom>
          <a:noFill/>
        </p:spPr>
        <p:txBody>
          <a:bodyPr wrap="square" rtlCol="0">
            <a:spAutoFit/>
          </a:bodyPr>
          <a:lstStyle/>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用户</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文本框 220"/>
          <p:cNvSpPr txBox="1"/>
          <p:nvPr/>
        </p:nvSpPr>
        <p:spPr>
          <a:xfrm>
            <a:off x="2136330" y="3894887"/>
            <a:ext cx="770856" cy="253916"/>
          </a:xfrm>
          <a:prstGeom prst="rect">
            <a:avLst/>
          </a:prstGeom>
          <a:noFill/>
        </p:spPr>
        <p:txBody>
          <a:bodyPr wrap="square" rtlCol="0">
            <a:spAutoFit/>
          </a:bodyPr>
          <a:lstStyle/>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流量切分</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文本框 221"/>
          <p:cNvSpPr txBox="1"/>
          <p:nvPr/>
        </p:nvSpPr>
        <p:spPr>
          <a:xfrm>
            <a:off x="4335343" y="3874331"/>
            <a:ext cx="770856" cy="253916"/>
          </a:xfrm>
          <a:prstGeom prst="rect">
            <a:avLst/>
          </a:prstGeom>
          <a:noFill/>
        </p:spPr>
        <p:txBody>
          <a:bodyPr wrap="square" rtlCol="0">
            <a:spAutoFit/>
          </a:bodyPr>
          <a:lstStyle/>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故障倒换</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文本框 222"/>
          <p:cNvSpPr txBox="1"/>
          <p:nvPr/>
        </p:nvSpPr>
        <p:spPr>
          <a:xfrm>
            <a:off x="6658832" y="5004475"/>
            <a:ext cx="964509" cy="253916"/>
          </a:xfrm>
          <a:prstGeom prst="rect">
            <a:avLst/>
          </a:prstGeom>
          <a:noFill/>
        </p:spPr>
        <p:txBody>
          <a:bodyPr wrap="square" rtlCol="0">
            <a:spAutoFit/>
          </a:bodyPr>
          <a:lstStyle/>
          <a:p>
            <a:pPr algn="ctr"/>
            <a:r>
              <a:rPr lang="zh-CN" altLang="en-US" sz="1050" b="1" dirty="0" smtClean="0">
                <a:solidFill>
                  <a:prstClr val="black"/>
                </a:solidFill>
                <a:latin typeface="Arial" panose="020B0604020202020204" pitchFamily="34" charset="0"/>
                <a:ea typeface="微软雅黑" panose="020B0503020204020204" pitchFamily="34" charset="-122"/>
                <a:sym typeface="Arial" panose="020B0604020202020204" pitchFamily="34" charset="0"/>
              </a:rPr>
              <a:t>策略下发</a:t>
            </a:r>
            <a:endParaRPr lang="zh-CN" altLang="en-US" sz="105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文本框 265"/>
          <p:cNvSpPr txBox="1"/>
          <p:nvPr/>
        </p:nvSpPr>
        <p:spPr>
          <a:xfrm>
            <a:off x="8360815" y="2718548"/>
            <a:ext cx="3104340" cy="1102502"/>
          </a:xfrm>
          <a:prstGeom prst="roundRect">
            <a:avLst>
              <a:gd name="adj" fmla="val 3376"/>
            </a:avLst>
          </a:prstGeom>
          <a:solidFill>
            <a:sysClr val="window" lastClr="FFFFFF"/>
          </a:solidFill>
          <a:ln w="25400" cap="flat" cmpd="sng" algn="ctr">
            <a:noFill/>
            <a:prstDash val="solid"/>
          </a:ln>
          <a:effectLst>
            <a:outerShdw blurRad="355600" sx="101000" sy="101000" algn="ctr" rotWithShape="0">
              <a:prstClr val="black">
                <a:alpha val="8000"/>
              </a:prstClr>
            </a:outerShdw>
          </a:effectLst>
        </p:spPr>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东西向</a:t>
            </a:r>
            <a:r>
              <a:rPr kumimoji="0" lang="zh-CN" altLang="en-US" sz="14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流量</a:t>
            </a:r>
            <a:r>
              <a:rPr kumimoji="0" lang="zh-CN" altLang="en-US" sz="1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统一</a:t>
            </a:r>
            <a:r>
              <a:rPr kumimoji="0" lang="zh-CN" altLang="en-US" sz="14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治理，跨云流量管理</a:t>
            </a:r>
            <a:endParaRPr kumimoji="0" lang="zh-CN" altLang="en-US" sz="1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服务网关</a:t>
            </a:r>
            <a:r>
              <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统一</a:t>
            </a: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管理</a:t>
            </a:r>
            <a:r>
              <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后端集群</a:t>
            </a: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流量，基于</a:t>
            </a:r>
            <a:r>
              <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权重、内容进行流量切分、灰度、故障倒换、熔断限流</a:t>
            </a: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等，实现自动故障隔离、快速迁移</a:t>
            </a:r>
            <a:endPar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5" name="文本框 265"/>
          <p:cNvSpPr txBox="1"/>
          <p:nvPr/>
        </p:nvSpPr>
        <p:spPr>
          <a:xfrm>
            <a:off x="8348575" y="3903648"/>
            <a:ext cx="3104340" cy="1102502"/>
          </a:xfrm>
          <a:prstGeom prst="roundRect">
            <a:avLst>
              <a:gd name="adj" fmla="val 3376"/>
            </a:avLst>
          </a:prstGeom>
          <a:solidFill>
            <a:sysClr val="window" lastClr="FFFFFF"/>
          </a:solidFill>
          <a:ln w="25400" cap="flat" cmpd="sng" algn="ctr">
            <a:noFill/>
            <a:prstDash val="solid"/>
          </a:ln>
          <a:effectLst>
            <a:outerShdw blurRad="355600" sx="101000" sy="101000" algn="ctr" rotWithShape="0">
              <a:prstClr val="black">
                <a:alpha val="8000"/>
              </a:prstClr>
            </a:outerShdw>
          </a:effectLst>
        </p:spPr>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跨云互通的容器网络，应用体验一致</a:t>
            </a:r>
            <a:endParaRPr kumimoji="0" lang="zh-CN" altLang="en-US" sz="1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一致的容器网络编排、服务发现能力，为应用提供安全可靠、</a:t>
            </a:r>
            <a:r>
              <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体验</a:t>
            </a: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一致的容器网络</a:t>
            </a:r>
            <a:endPar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6" name="文本框 265"/>
          <p:cNvSpPr txBox="1"/>
          <p:nvPr/>
        </p:nvSpPr>
        <p:spPr>
          <a:xfrm>
            <a:off x="8348575" y="5088748"/>
            <a:ext cx="3104340" cy="1102502"/>
          </a:xfrm>
          <a:prstGeom prst="roundRect">
            <a:avLst>
              <a:gd name="adj" fmla="val 3376"/>
            </a:avLst>
          </a:prstGeom>
          <a:solidFill>
            <a:sysClr val="window" lastClr="FFFFFF"/>
          </a:solidFill>
          <a:ln w="25400" cap="flat" cmpd="sng" algn="ctr">
            <a:noFill/>
            <a:prstDash val="solid"/>
          </a:ln>
          <a:effectLst>
            <a:outerShdw blurRad="355600" sx="101000" sy="101000" algn="ctr" rotWithShape="0">
              <a:prstClr val="black">
                <a:alpha val="8000"/>
              </a:prstClr>
            </a:outerShdw>
          </a:effectLst>
        </p:spPr>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流量治理中心，应用流量统一治理</a:t>
            </a:r>
            <a:endParaRPr kumimoji="0" lang="en-US" altLang="zh-CN" sz="1400" b="1" i="0" u="none" strike="noStrike" kern="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570" eaLnBrk="1" fontAlgn="auto" latinLnBrk="0" hangingPunct="1">
              <a:lnSpc>
                <a:spcPct val="15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集中式管理跨云、多集群的东西向和南北向流量，统一配置流量策略，实现统一治理</a:t>
            </a:r>
            <a:endParaRPr kumimoji="0" lang="zh-CN" altLang="en-US" sz="11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4054761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a:xfrm>
            <a:off x="1061085" y="107315"/>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000" b="1" dirty="0">
                <a:solidFill>
                  <a:srgbClr val="445185"/>
                </a:solidFill>
                <a:latin typeface="黑体" panose="02010609060101010101" charset="-122"/>
                <a:ea typeface="黑体" panose="02010609060101010101" charset="-122"/>
                <a:cs typeface="Raleway"/>
              </a:rPr>
              <a:t>THANK </a:t>
            </a:r>
            <a:r>
              <a:rPr lang="en-US" sz="6000" b="1" dirty="0" smtClean="0">
                <a:solidFill>
                  <a:srgbClr val="445185"/>
                </a:solidFill>
                <a:latin typeface="黑体" panose="02010609060101010101" charset="-122"/>
                <a:ea typeface="黑体" panose="02010609060101010101" charset="-122"/>
                <a:cs typeface="Raleway"/>
              </a:rPr>
              <a:t>YOU</a:t>
            </a:r>
            <a:endParaRPr lang="en-US" sz="6000" b="1" dirty="0">
              <a:solidFill>
                <a:srgbClr val="445185"/>
              </a:solidFill>
              <a:latin typeface="黑体" panose="02010609060101010101" charset="-122"/>
              <a:ea typeface="黑体" panose="02010609060101010101" charset="-122"/>
              <a:cs typeface="Raleway"/>
            </a:endParaRP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custDataLst>
              <p:tags r:id="rId3"/>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custDataLst>
              <p:tags r:id="rId4"/>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5"/>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descr="C:\Users\wwx1163780\AppData\Roaming\eSpace_Desktop\UserData\wwx1163780\imagefiles\4DB7468A-56F5-4659-B58D-792D1BB04F2C.JPG">
            <a:extLst>
              <a:ext uri="{FF2B5EF4-FFF2-40B4-BE49-F238E27FC236}">
                <a16:creationId xmlns:a16="http://schemas.microsoft.com/office/drawing/2014/main" xmlns="" id="{ECCCE3E7-A858-455F-B808-D98BBB1051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3624" y="1599111"/>
            <a:ext cx="3180264" cy="318026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xmlns="" id="{38FECD5A-4CD3-4505-8332-888C183C0507}"/>
              </a:ext>
            </a:extLst>
          </p:cNvPr>
          <p:cNvGrpSpPr/>
          <p:nvPr/>
        </p:nvGrpSpPr>
        <p:grpSpPr>
          <a:xfrm>
            <a:off x="813688" y="2482654"/>
            <a:ext cx="5742127" cy="776424"/>
            <a:chOff x="1536008" y="1473062"/>
            <a:chExt cx="5420999" cy="756173"/>
          </a:xfrm>
        </p:grpSpPr>
        <p:pic>
          <p:nvPicPr>
            <p:cNvPr id="13" name="图片 12">
              <a:extLst>
                <a:ext uri="{FF2B5EF4-FFF2-40B4-BE49-F238E27FC236}">
                  <a16:creationId xmlns:a16="http://schemas.microsoft.com/office/drawing/2014/main" xmlns="" id="{CDDCD0E8-0865-4783-92F8-CD751CAB0DE3}"/>
                </a:ext>
              </a:extLst>
            </p:cNvPr>
            <p:cNvPicPr>
              <a:picLocks noChangeAspect="1"/>
            </p:cNvPicPr>
            <p:nvPr/>
          </p:nvPicPr>
          <p:blipFill>
            <a:blip r:embed="rId9"/>
            <a:stretch>
              <a:fillRect/>
            </a:stretch>
          </p:blipFill>
          <p:spPr>
            <a:xfrm>
              <a:off x="1536008" y="1473062"/>
              <a:ext cx="661651" cy="756173"/>
            </a:xfrm>
            <a:prstGeom prst="rect">
              <a:avLst/>
            </a:prstGeom>
          </p:spPr>
        </p:pic>
        <p:sp>
          <p:nvSpPr>
            <p:cNvPr id="14" name="文本框 13">
              <a:extLst>
                <a:ext uri="{FF2B5EF4-FFF2-40B4-BE49-F238E27FC236}">
                  <a16:creationId xmlns:a16="http://schemas.microsoft.com/office/drawing/2014/main" xmlns="" id="{AA3E1E73-3BEB-44A8-AE52-FDBAAB67600C}"/>
                </a:ext>
              </a:extLst>
            </p:cNvPr>
            <p:cNvSpPr txBox="1"/>
            <p:nvPr/>
          </p:nvSpPr>
          <p:spPr>
            <a:xfrm>
              <a:off x="2231282" y="1707255"/>
              <a:ext cx="4725725" cy="389674"/>
            </a:xfrm>
            <a:prstGeom prst="rect">
              <a:avLst/>
            </a:prstGeom>
            <a:noFill/>
          </p:spPr>
          <p:txBody>
            <a:bodyPr wrap="none" rtlCol="0">
              <a:spAutoFit/>
            </a:bodyPr>
            <a:lstStyle/>
            <a:p>
              <a:pPr>
                <a:defRPr/>
              </a:pPr>
              <a:r>
                <a:rPr lang="en-US" altLang="zh-CN" sz="2000" b="1" kern="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a:rPr>
                <a:t>GitHub:  </a:t>
              </a:r>
              <a:r>
                <a:rPr lang="en-US" altLang="zh-CN" dirty="0"/>
                <a:t>https://github.com/kurator-dev/kurator</a:t>
              </a:r>
              <a:endParaRPr lang="en-US" altLang="zh-CN" sz="2000" kern="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a:endParaRPr>
            </a:p>
          </p:txBody>
        </p:sp>
      </p:grpSp>
      <p:sp>
        <p:nvSpPr>
          <p:cNvPr id="16" name="文本框 15">
            <a:extLst>
              <a:ext uri="{FF2B5EF4-FFF2-40B4-BE49-F238E27FC236}">
                <a16:creationId xmlns:a16="http://schemas.microsoft.com/office/drawing/2014/main" xmlns="" id="{BDB68EDB-0869-45A0-AD52-BB72F5C1D85E}"/>
              </a:ext>
            </a:extLst>
          </p:cNvPr>
          <p:cNvSpPr txBox="1"/>
          <p:nvPr/>
        </p:nvSpPr>
        <p:spPr>
          <a:xfrm>
            <a:off x="1550148" y="3488956"/>
            <a:ext cx="4228545"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Website: </a:t>
            </a:r>
            <a:r>
              <a:rPr lang="en-US" altLang="zh-CN" dirty="0"/>
              <a:t>https://kurator.dev</a:t>
            </a:r>
            <a:endParaRPr lang="zh-CN" altLang="en-US" sz="2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6">
            <a:extLst>
              <a:ext uri="{FF2B5EF4-FFF2-40B4-BE49-F238E27FC236}">
                <a16:creationId xmlns:a16="http://schemas.microsoft.com/office/drawing/2014/main" xmlns="" id="{56E082C5-70C4-44D9-8FCF-628A55CD3B4F}"/>
              </a:ext>
            </a:extLst>
          </p:cNvPr>
          <p:cNvSpPr txBox="1"/>
          <p:nvPr/>
        </p:nvSpPr>
        <p:spPr>
          <a:xfrm>
            <a:off x="7324725" y="4999501"/>
            <a:ext cx="4227592" cy="307777"/>
          </a:xfrm>
          <a:prstGeom prst="rect">
            <a:avLst/>
          </a:prstGeom>
          <a:noFill/>
        </p:spPr>
        <p:txBody>
          <a:bodyPr wrap="square" rtlCol="0">
            <a:spAutoFit/>
          </a:bodyPr>
          <a:lstStyle/>
          <a:p>
            <a:r>
              <a:rPr lang="zh-CN" altLang="en-US" sz="1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技术交流 扫码回复 </a:t>
            </a:r>
            <a:r>
              <a:rPr lang="en-US" altLang="zh-CN" sz="1400" b="1" dirty="0">
                <a:solidFill>
                  <a:srgbClr val="316DE5"/>
                </a:solidFill>
                <a:latin typeface="Arial" panose="020B0604020202020204" pitchFamily="34" charset="0"/>
                <a:ea typeface="微软雅黑" panose="020B0503020204020204" pitchFamily="34" charset="-122"/>
                <a:cs typeface="Arial" panose="020B0604020202020204" pitchFamily="34" charset="0"/>
              </a:rPr>
              <a:t>Kurator</a:t>
            </a:r>
            <a:endParaRPr lang="zh-CN" altLang="en-US" sz="1400" dirty="0">
              <a:solidFill>
                <a:srgbClr val="316DE5"/>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 name="图形 7">
            <a:extLst>
              <a:ext uri="{FF2B5EF4-FFF2-40B4-BE49-F238E27FC236}">
                <a16:creationId xmlns:a16="http://schemas.microsoft.com/office/drawing/2014/main" xmlns="" id="{490F0C39-19B4-4AE3-BF50-2275699C07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13688" y="3408946"/>
            <a:ext cx="593311" cy="6165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9974" y="1282341"/>
            <a:ext cx="9004572" cy="4804064"/>
          </a:xfrm>
          <a:prstGeom prst="rect">
            <a:avLst/>
          </a:prstGeom>
        </p:spPr>
      </p:pic>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445185"/>
                </a:solidFill>
                <a:latin typeface="黑体" panose="02010609060101010101" charset="-122"/>
                <a:ea typeface="黑体" panose="02010609060101010101" charset="-122"/>
              </a:rPr>
              <a:t>多云、多集群部署已经成为常态</a:t>
            </a:r>
          </a:p>
        </p:txBody>
      </p:sp>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分布式云迁移历程</a:t>
            </a:r>
            <a:endParaRPr lang="zh-CN" altLang="en-US" sz="2800" b="1" dirty="0">
              <a:solidFill>
                <a:srgbClr val="445185"/>
              </a:solidFill>
              <a:latin typeface="黑体" panose="02010609060101010101" charset="-122"/>
              <a:ea typeface="黑体" panose="02010609060101010101" charset="-122"/>
            </a:endParaRPr>
          </a:p>
        </p:txBody>
      </p:sp>
      <p:pic>
        <p:nvPicPr>
          <p:cNvPr id="3074" name="Picture 2" descr="C:\Users\x00407614\AppData\Roaming\eSpace_Desktop\UserData\x00407614\imagefiles\originalImgfiles\0157E0C7-A2E5-4BB0-A5C6-E88BD95DF3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74" y="1754064"/>
            <a:ext cx="11171373" cy="328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90365"/>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997" y="419101"/>
            <a:ext cx="9655052"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800" b="1" dirty="0">
              <a:solidFill>
                <a:srgbClr val="445185"/>
              </a:solidFill>
              <a:latin typeface="黑体" panose="02010609060101010101" charset="-122"/>
              <a:ea typeface="黑体" panose="02010609060101010101" charset="-122"/>
            </a:endParaRPr>
          </a:p>
        </p:txBody>
      </p:sp>
      <p:sp>
        <p:nvSpPr>
          <p:cNvPr id="5"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445185"/>
                </a:solidFill>
                <a:latin typeface="黑体" panose="02010609060101010101" charset="-122"/>
                <a:ea typeface="黑体" panose="02010609060101010101" charset="-122"/>
              </a:rPr>
              <a:t>多云、多集群部署已经成为常态</a:t>
            </a:r>
          </a:p>
        </p:txBody>
      </p:sp>
      <p:grpSp>
        <p:nvGrpSpPr>
          <p:cNvPr id="6" name="组合 5"/>
          <p:cNvGrpSpPr/>
          <p:nvPr/>
        </p:nvGrpSpPr>
        <p:grpSpPr>
          <a:xfrm>
            <a:off x="685800" y="2311787"/>
            <a:ext cx="10991850" cy="2352725"/>
            <a:chOff x="685800" y="2054612"/>
            <a:chExt cx="10991850" cy="2352725"/>
          </a:xfrm>
        </p:grpSpPr>
        <p:grpSp>
          <p:nvGrpSpPr>
            <p:cNvPr id="7" name="组合 6"/>
            <p:cNvGrpSpPr/>
            <p:nvPr/>
          </p:nvGrpSpPr>
          <p:grpSpPr>
            <a:xfrm>
              <a:off x="685800" y="2676525"/>
              <a:ext cx="2876550" cy="1730812"/>
              <a:chOff x="685800" y="2676525"/>
              <a:chExt cx="2876550" cy="1730812"/>
            </a:xfrm>
          </p:grpSpPr>
          <p:sp>
            <p:nvSpPr>
              <p:cNvPr id="16" name="文本框 15"/>
              <p:cNvSpPr txBox="1"/>
              <p:nvPr/>
            </p:nvSpPr>
            <p:spPr>
              <a:xfrm>
                <a:off x="1116216" y="2676525"/>
                <a:ext cx="2091919" cy="276999"/>
              </a:xfrm>
              <a:prstGeom prst="rect">
                <a:avLst/>
              </a:prstGeom>
              <a:noFill/>
            </p:spPr>
            <p:txBody>
              <a:bodyPr wrap="none" lIns="0" tIns="0" rIns="0" bIns="0" rtlCol="0">
                <a:noAutofit/>
              </a:bodyPr>
              <a:lstStyle/>
              <a:p>
                <a:pPr algn="ctr">
                  <a:buClr>
                    <a:srgbClr val="000000"/>
                  </a:buClr>
                  <a:buFont typeface="Arial"/>
                  <a:buNone/>
                  <a:defRPr/>
                </a:pPr>
                <a:r>
                  <a:rPr kumimoji="1" lang="zh-CN" altLang="en-US" sz="2000" b="1" kern="0" dirty="0">
                    <a:solidFill>
                      <a:srgbClr val="000000"/>
                    </a:solidFill>
                    <a:cs typeface="+mn-ea"/>
                    <a:sym typeface="+mn-lt"/>
                  </a:rPr>
                  <a:t>一群孤岛</a:t>
                </a:r>
              </a:p>
            </p:txBody>
          </p:sp>
          <p:sp>
            <p:nvSpPr>
              <p:cNvPr id="17" name="文本框 16"/>
              <p:cNvSpPr txBox="1"/>
              <p:nvPr/>
            </p:nvSpPr>
            <p:spPr>
              <a:xfrm>
                <a:off x="685800" y="3114675"/>
                <a:ext cx="2876550" cy="1292662"/>
              </a:xfrm>
              <a:prstGeom prst="rect">
                <a:avLst/>
              </a:prstGeom>
              <a:noFill/>
            </p:spPr>
            <p:txBody>
              <a:bodyPr wrap="none" lIns="91440" tIns="45720" rIns="91440" bIns="45720" rtlCol="0">
                <a:noAutofit/>
              </a:bodyPr>
              <a:lstStyle/>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一致的集群运维</a:t>
                </a:r>
                <a:endParaRPr kumimoji="1" lang="en-US" altLang="zh-CN" sz="1400" kern="0" dirty="0">
                  <a:solidFill>
                    <a:srgbClr val="000000"/>
                  </a:solidFill>
                  <a:cs typeface="+mn-ea"/>
                  <a:sym typeface="+mn-lt"/>
                </a:endParaRPr>
              </a:p>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一致的应用交付</a:t>
                </a:r>
                <a:endParaRPr kumimoji="1" lang="en-US" altLang="zh-CN" sz="1400" kern="0" dirty="0">
                  <a:solidFill>
                    <a:srgbClr val="000000"/>
                  </a:solidFill>
                  <a:cs typeface="+mn-ea"/>
                  <a:sym typeface="+mn-lt"/>
                </a:endParaRPr>
              </a:p>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业务割裂，互不感知</a:t>
                </a:r>
                <a:endParaRPr kumimoji="1" lang="en-US" altLang="zh-CN" sz="1400" kern="0" dirty="0">
                  <a:solidFill>
                    <a:srgbClr val="000000"/>
                  </a:solidFill>
                  <a:cs typeface="+mn-ea"/>
                  <a:sym typeface="+mn-lt"/>
                </a:endParaRPr>
              </a:p>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数据孤岛、资源孤岛、流量孤岛</a:t>
                </a:r>
                <a:endParaRPr kumimoji="1" lang="en-US" altLang="zh-CN" sz="1400" kern="0" dirty="0">
                  <a:solidFill>
                    <a:srgbClr val="000000"/>
                  </a:solidFill>
                  <a:cs typeface="+mn-ea"/>
                  <a:sym typeface="+mn-lt"/>
                </a:endParaRPr>
              </a:p>
            </p:txBody>
          </p:sp>
        </p:grpSp>
        <p:grpSp>
          <p:nvGrpSpPr>
            <p:cNvPr id="8" name="组合 7"/>
            <p:cNvGrpSpPr/>
            <p:nvPr/>
          </p:nvGrpSpPr>
          <p:grpSpPr>
            <a:xfrm>
              <a:off x="4924425" y="2399075"/>
              <a:ext cx="2802049" cy="1730812"/>
              <a:chOff x="904875" y="2676525"/>
              <a:chExt cx="2802049" cy="1730812"/>
            </a:xfrm>
          </p:grpSpPr>
          <p:sp>
            <p:nvSpPr>
              <p:cNvPr id="14" name="文本框 13"/>
              <p:cNvSpPr txBox="1"/>
              <p:nvPr/>
            </p:nvSpPr>
            <p:spPr>
              <a:xfrm>
                <a:off x="1335291" y="2676525"/>
                <a:ext cx="2091919" cy="276999"/>
              </a:xfrm>
              <a:prstGeom prst="rect">
                <a:avLst/>
              </a:prstGeom>
              <a:noFill/>
            </p:spPr>
            <p:txBody>
              <a:bodyPr wrap="none" lIns="0" tIns="0" rIns="0" bIns="0" rtlCol="0">
                <a:noAutofit/>
              </a:bodyPr>
              <a:lstStyle/>
              <a:p>
                <a:pPr algn="ctr">
                  <a:buClr>
                    <a:srgbClr val="000000"/>
                  </a:buClr>
                  <a:buFont typeface="Arial"/>
                  <a:buNone/>
                  <a:defRPr/>
                </a:pPr>
                <a:r>
                  <a:rPr kumimoji="1" lang="zh-CN" altLang="en-US" sz="2000" b="1" kern="0" dirty="0">
                    <a:solidFill>
                      <a:srgbClr val="000000"/>
                    </a:solidFill>
                    <a:cs typeface="+mn-ea"/>
                    <a:sym typeface="+mn-lt"/>
                  </a:rPr>
                  <a:t>威尼斯水城</a:t>
                </a:r>
              </a:p>
            </p:txBody>
          </p:sp>
          <p:sp>
            <p:nvSpPr>
              <p:cNvPr id="15" name="文本框 14"/>
              <p:cNvSpPr txBox="1"/>
              <p:nvPr/>
            </p:nvSpPr>
            <p:spPr>
              <a:xfrm>
                <a:off x="904875" y="3114675"/>
                <a:ext cx="2802049" cy="1292662"/>
              </a:xfrm>
              <a:prstGeom prst="rect">
                <a:avLst/>
              </a:prstGeom>
              <a:noFill/>
            </p:spPr>
            <p:txBody>
              <a:bodyPr wrap="none" lIns="91440" tIns="45720" rIns="91440" bIns="45720" rtlCol="0">
                <a:noAutofit/>
              </a:bodyPr>
              <a:lstStyle/>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统一应用交付（部署运维）</a:t>
                </a:r>
                <a:endParaRPr kumimoji="1" lang="en-US" altLang="zh-CN" sz="1400" kern="0" dirty="0">
                  <a:solidFill>
                    <a:srgbClr val="000000"/>
                  </a:solidFill>
                  <a:cs typeface="+mn-ea"/>
                  <a:sym typeface="+mn-lt"/>
                </a:endParaRPr>
              </a:p>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统一应用访问（流量分发）</a:t>
                </a:r>
                <a:endParaRPr kumimoji="1" lang="en-US" altLang="zh-CN" sz="1400" kern="0" dirty="0">
                  <a:solidFill>
                    <a:srgbClr val="000000"/>
                  </a:solidFill>
                  <a:cs typeface="+mn-ea"/>
                  <a:sym typeface="+mn-lt"/>
                </a:endParaRPr>
              </a:p>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统一资源分配（编排调度）</a:t>
                </a:r>
                <a:endParaRPr kumimoji="1" lang="en-US" altLang="zh-CN" sz="1400" kern="0" dirty="0">
                  <a:solidFill>
                    <a:srgbClr val="000000"/>
                  </a:solidFill>
                  <a:cs typeface="+mn-ea"/>
                  <a:sym typeface="+mn-lt"/>
                </a:endParaRPr>
              </a:p>
              <a:p>
                <a:pPr marL="285750"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少量、小压力的跨集群业务访问</a:t>
                </a:r>
                <a:endParaRPr kumimoji="1" lang="en-US" altLang="zh-CN" sz="1400" kern="0" dirty="0">
                  <a:solidFill>
                    <a:srgbClr val="000000"/>
                  </a:solidFill>
                  <a:cs typeface="+mn-ea"/>
                  <a:sym typeface="+mn-lt"/>
                </a:endParaRPr>
              </a:p>
            </p:txBody>
          </p:sp>
        </p:grpSp>
        <p:grpSp>
          <p:nvGrpSpPr>
            <p:cNvPr id="9" name="组合 8"/>
            <p:cNvGrpSpPr/>
            <p:nvPr/>
          </p:nvGrpSpPr>
          <p:grpSpPr>
            <a:xfrm>
              <a:off x="8724900" y="2054612"/>
              <a:ext cx="2952750" cy="1797824"/>
              <a:chOff x="685800" y="2676525"/>
              <a:chExt cx="2952750" cy="1797824"/>
            </a:xfrm>
          </p:grpSpPr>
          <p:sp>
            <p:nvSpPr>
              <p:cNvPr id="12" name="文本框 11"/>
              <p:cNvSpPr txBox="1"/>
              <p:nvPr/>
            </p:nvSpPr>
            <p:spPr>
              <a:xfrm>
                <a:off x="1116216" y="2676525"/>
                <a:ext cx="2091919" cy="276999"/>
              </a:xfrm>
              <a:prstGeom prst="rect">
                <a:avLst/>
              </a:prstGeom>
              <a:noFill/>
            </p:spPr>
            <p:txBody>
              <a:bodyPr wrap="none" lIns="0" tIns="0" rIns="0" bIns="0" rtlCol="0">
                <a:noAutofit/>
              </a:bodyPr>
              <a:lstStyle/>
              <a:p>
                <a:pPr algn="ctr">
                  <a:buClr>
                    <a:srgbClr val="000000"/>
                  </a:buClr>
                  <a:buFont typeface="Arial"/>
                  <a:buNone/>
                  <a:defRPr/>
                </a:pPr>
                <a:r>
                  <a:rPr kumimoji="1" lang="zh-CN" altLang="en-US" sz="2000" b="1" kern="0" dirty="0">
                    <a:solidFill>
                      <a:srgbClr val="000000"/>
                    </a:solidFill>
                    <a:cs typeface="+mn-ea"/>
                    <a:sym typeface="+mn-lt"/>
                  </a:rPr>
                  <a:t>大航海时代</a:t>
                </a:r>
              </a:p>
            </p:txBody>
          </p:sp>
          <p:sp>
            <p:nvSpPr>
              <p:cNvPr id="13" name="文本框 12"/>
              <p:cNvSpPr txBox="1"/>
              <p:nvPr/>
            </p:nvSpPr>
            <p:spPr>
              <a:xfrm>
                <a:off x="685800" y="3114675"/>
                <a:ext cx="2952750" cy="1359674"/>
              </a:xfrm>
              <a:prstGeom prst="rect">
                <a:avLst/>
              </a:prstGeom>
              <a:noFill/>
            </p:spPr>
            <p:txBody>
              <a:bodyPr wrap="none" lIns="91440" tIns="45720" rIns="91440" bIns="45720" rtlCol="0">
                <a:noAutofit/>
              </a:bodyPr>
              <a:lstStyle/>
              <a:p>
                <a:pPr marL="628650">
                  <a:lnSpc>
                    <a:spcPct val="150000"/>
                  </a:lnSpc>
                  <a:buClr>
                    <a:srgbClr val="000000"/>
                  </a:buClr>
                  <a:buFont typeface="Arial"/>
                  <a:buNone/>
                  <a:defRPr/>
                </a:pPr>
                <a:r>
                  <a:rPr kumimoji="1" lang="zh-CN" altLang="en-US" sz="1400" kern="0" dirty="0">
                    <a:solidFill>
                      <a:srgbClr val="000000"/>
                    </a:solidFill>
                    <a:cs typeface="+mn-ea"/>
                    <a:sym typeface="+mn-lt"/>
                  </a:rPr>
                  <a:t>实例、数据、流量：</a:t>
                </a:r>
                <a:endParaRPr kumimoji="1" lang="en-US" altLang="zh-CN" sz="1400" kern="0" dirty="0">
                  <a:solidFill>
                    <a:srgbClr val="000000"/>
                  </a:solidFill>
                  <a:cs typeface="+mn-ea"/>
                  <a:sym typeface="+mn-lt"/>
                </a:endParaRPr>
              </a:p>
              <a:p>
                <a:pPr marL="1076325"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自动调度</a:t>
                </a:r>
                <a:endParaRPr kumimoji="1" lang="en-US" altLang="zh-CN" sz="1400" kern="0" dirty="0">
                  <a:solidFill>
                    <a:srgbClr val="000000"/>
                  </a:solidFill>
                  <a:cs typeface="+mn-ea"/>
                  <a:sym typeface="+mn-lt"/>
                </a:endParaRPr>
              </a:p>
              <a:p>
                <a:pPr marL="1076325"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自由伸缩</a:t>
                </a:r>
                <a:endParaRPr kumimoji="1" lang="en-US" altLang="zh-CN" sz="1400" kern="0" dirty="0">
                  <a:solidFill>
                    <a:srgbClr val="000000"/>
                  </a:solidFill>
                  <a:cs typeface="+mn-ea"/>
                  <a:sym typeface="+mn-lt"/>
                </a:endParaRPr>
              </a:p>
              <a:p>
                <a:pPr marL="1076325" indent="-285750">
                  <a:lnSpc>
                    <a:spcPct val="150000"/>
                  </a:lnSpc>
                  <a:buClr>
                    <a:srgbClr val="000000"/>
                  </a:buClr>
                  <a:buFont typeface="Arial" panose="020B0604020202020204" pitchFamily="34" charset="0"/>
                  <a:buChar char="•"/>
                  <a:defRPr/>
                </a:pPr>
                <a:r>
                  <a:rPr kumimoji="1" lang="zh-CN" altLang="en-US" sz="1400" kern="0" dirty="0">
                    <a:solidFill>
                      <a:srgbClr val="000000"/>
                    </a:solidFill>
                    <a:cs typeface="+mn-ea"/>
                    <a:sym typeface="+mn-lt"/>
                  </a:rPr>
                  <a:t>自由迁移</a:t>
                </a:r>
                <a:endParaRPr kumimoji="1" lang="en-US" altLang="zh-CN" sz="1400" kern="0" dirty="0">
                  <a:solidFill>
                    <a:srgbClr val="000000"/>
                  </a:solidFill>
                  <a:cs typeface="+mn-ea"/>
                  <a:sym typeface="+mn-lt"/>
                </a:endParaRPr>
              </a:p>
              <a:p>
                <a:pPr marL="1076325" indent="-285750">
                  <a:lnSpc>
                    <a:spcPct val="150000"/>
                  </a:lnSpc>
                  <a:buClr>
                    <a:srgbClr val="000000"/>
                  </a:buClr>
                  <a:buFont typeface="Arial" panose="020B0604020202020204" pitchFamily="34" charset="0"/>
                  <a:buChar char="•"/>
                  <a:defRPr/>
                </a:pPr>
                <a:endParaRPr kumimoji="1" lang="en-US" altLang="zh-CN" sz="1400" kern="0" dirty="0">
                  <a:solidFill>
                    <a:srgbClr val="000000"/>
                  </a:solidFill>
                  <a:cs typeface="+mn-ea"/>
                  <a:sym typeface="+mn-lt"/>
                </a:endParaRPr>
              </a:p>
            </p:txBody>
          </p:sp>
        </p:grpSp>
        <p:sp>
          <p:nvSpPr>
            <p:cNvPr id="10" name="右箭头 9"/>
            <p:cNvSpPr/>
            <p:nvPr/>
          </p:nvSpPr>
          <p:spPr>
            <a:xfrm>
              <a:off x="3752850" y="3114675"/>
              <a:ext cx="704850" cy="733426"/>
            </a:xfrm>
            <a:prstGeom prst="rightArrow">
              <a:avLst/>
            </a:prstGeom>
            <a:solidFill>
              <a:srgbClr val="EBEBEB">
                <a:lumMod val="6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0000"/>
                </a:buClr>
                <a:buFont typeface="Arial"/>
                <a:buNone/>
                <a:defRPr/>
              </a:pPr>
              <a:endParaRPr lang="zh-CN" altLang="en-US" sz="1400" kern="0">
                <a:solidFill>
                  <a:srgbClr val="3F3F3F"/>
                </a:solidFill>
                <a:cs typeface="+mn-ea"/>
                <a:sym typeface="+mn-lt"/>
              </a:endParaRPr>
            </a:p>
          </p:txBody>
        </p:sp>
        <p:sp>
          <p:nvSpPr>
            <p:cNvPr id="11" name="右箭头 10"/>
            <p:cNvSpPr/>
            <p:nvPr/>
          </p:nvSpPr>
          <p:spPr>
            <a:xfrm>
              <a:off x="8124825" y="2724473"/>
              <a:ext cx="704850" cy="733426"/>
            </a:xfrm>
            <a:prstGeom prst="rightArrow">
              <a:avLst/>
            </a:prstGeom>
            <a:solidFill>
              <a:srgbClr val="EBEBEB">
                <a:lumMod val="6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0000"/>
                </a:buClr>
                <a:buFont typeface="Arial"/>
                <a:buNone/>
                <a:defRPr/>
              </a:pPr>
              <a:endParaRPr lang="zh-CN" altLang="en-US" sz="1400" kern="0">
                <a:solidFill>
                  <a:srgbClr val="3F3F3F"/>
                </a:solidFill>
                <a:cs typeface="+mn-ea"/>
                <a:sym typeface="+mn-lt"/>
              </a:endParaRPr>
            </a:p>
          </p:txBody>
        </p:sp>
      </p:grpSp>
      <p:sp>
        <p:nvSpPr>
          <p:cNvPr id="18" name="文本框 17"/>
          <p:cNvSpPr txBox="1"/>
          <p:nvPr/>
        </p:nvSpPr>
        <p:spPr>
          <a:xfrm>
            <a:off x="4341906" y="5335512"/>
            <a:ext cx="2155544" cy="672618"/>
          </a:xfrm>
          <a:prstGeom prst="wedgeEllipseCallout">
            <a:avLst>
              <a:gd name="adj1" fmla="val -25129"/>
              <a:gd name="adj2" fmla="val -178483"/>
            </a:avLst>
          </a:prstGeom>
          <a:solidFill>
            <a:srgbClr val="C00000"/>
          </a:solidFill>
        </p:spPr>
        <p:txBody>
          <a:bodyPr wrap="square" lIns="0" tIns="0" rIns="0" bIns="0" rtlCol="0" anchor="ctr">
            <a:noAutofit/>
          </a:bodyPr>
          <a:lstStyle/>
          <a:p>
            <a:pPr algn="ctr">
              <a:buClr>
                <a:srgbClr val="000000"/>
              </a:buClr>
              <a:buFont typeface="Arial"/>
              <a:buNone/>
            </a:pPr>
            <a:r>
              <a:rPr kumimoji="1" lang="en-US" altLang="zh-CN" sz="1400" b="1" kern="0" dirty="0">
                <a:solidFill>
                  <a:srgbClr val="FFFFFF"/>
                </a:solidFill>
                <a:cs typeface="+mn-ea"/>
                <a:sym typeface="+mn-lt"/>
              </a:rPr>
              <a:t>We are here</a:t>
            </a:r>
            <a:endParaRPr kumimoji="1" lang="zh-CN" altLang="en-US" sz="1400" b="1" kern="0" dirty="0">
              <a:solidFill>
                <a:srgbClr val="FFFFFF"/>
              </a:solidFill>
              <a:cs typeface="+mn-ea"/>
              <a:sym typeface="+mn-lt"/>
            </a:endParaRPr>
          </a:p>
        </p:txBody>
      </p:sp>
    </p:spTree>
    <p:extLst>
      <p:ext uri="{BB962C8B-B14F-4D97-AF65-F5344CB8AC3E}">
        <p14:creationId xmlns:p14="http://schemas.microsoft.com/office/powerpoint/2010/main" val="1476581892"/>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445185"/>
                </a:solidFill>
                <a:latin typeface="黑体" panose="02010609060101010101" charset="-122"/>
                <a:ea typeface="黑体" panose="02010609060101010101" charset="-122"/>
              </a:rPr>
              <a:t>分布式云优势与挑战</a:t>
            </a:r>
            <a:endParaRPr lang="zh-CN" altLang="en-US" sz="2800" b="1" dirty="0">
              <a:solidFill>
                <a:srgbClr val="445185"/>
              </a:solidFill>
              <a:latin typeface="黑体" panose="02010609060101010101" charset="-122"/>
              <a:ea typeface="黑体" panose="02010609060101010101" charset="-122"/>
            </a:endParaRPr>
          </a:p>
        </p:txBody>
      </p:sp>
      <p:pic>
        <p:nvPicPr>
          <p:cNvPr id="1026" name="Picture 2" descr="distributed cloud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184" y="1039279"/>
            <a:ext cx="4638675"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698699" y="1377536"/>
            <a:ext cx="5759251" cy="1661993"/>
          </a:xfrm>
          <a:prstGeom prst="rect">
            <a:avLst/>
          </a:prstGeom>
          <a:noFill/>
        </p:spPr>
        <p:txBody>
          <a:bodyPr wrap="square" rtlCol="0">
            <a:spAutoFit/>
          </a:bodyPr>
          <a:lstStyle/>
          <a:p>
            <a:r>
              <a:rPr lang="zh-CN" altLang="en-US" b="1" dirty="0" smtClean="0">
                <a:latin typeface="Arial" panose="020B0604020202020204" pitchFamily="34" charset="0"/>
                <a:ea typeface="微软雅黑" panose="020B0503020204020204" pitchFamily="34" charset="-122"/>
                <a:sym typeface="Arial" panose="020B0604020202020204" pitchFamily="34" charset="0"/>
              </a:rPr>
              <a:t>分布式云优势</a:t>
            </a:r>
            <a:r>
              <a:rPr lang="en-US" altLang="zh-CN" b="1" dirty="0" smtClean="0">
                <a:latin typeface="Arial" panose="020B0604020202020204" pitchFamily="34" charset="0"/>
                <a:ea typeface="微软雅黑" panose="020B0503020204020204" pitchFamily="34" charset="-122"/>
                <a:sym typeface="Arial" panose="020B0604020202020204" pitchFamily="34" charset="0"/>
              </a:rPr>
              <a:t>:  </a:t>
            </a:r>
          </a:p>
          <a:p>
            <a:pPr marL="285750" indent="-285750">
              <a:buFont typeface="Arial" panose="020B0604020202020204" pitchFamily="34" charset="0"/>
              <a:buChar char="•"/>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提高应用系统的可靠性、容错、故障转移</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提高弹性扩容能力，工作负载以及计算节点按需极致弹性</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高性能，服务基于就近访问的原则，能够更快的服务全球的用户</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避免厂商锁定，拥有更大的议价空间</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提高合规性，工作负载</a:t>
            </a:r>
            <a:r>
              <a:rPr lang="zh-CN" altLang="en-US" sz="1400" dirty="0" smtClean="0">
                <a:latin typeface="Arial" panose="020B0604020202020204" pitchFamily="34" charset="0"/>
                <a:ea typeface="微软雅黑" panose="020B0503020204020204" pitchFamily="34" charset="-122"/>
                <a:sym typeface="Arial" panose="020B0604020202020204" pitchFamily="34" charset="0"/>
              </a:rPr>
              <a:t>和数据要求分布，满足监管要求</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698698" y="2995514"/>
            <a:ext cx="6159301" cy="2954655"/>
          </a:xfrm>
          <a:prstGeom prst="rect">
            <a:avLst/>
          </a:prstGeom>
          <a:noFill/>
        </p:spPr>
        <p:txBody>
          <a:bodyPr wrap="square" rtlCol="0">
            <a:spAutoFit/>
          </a:bodyPr>
          <a:lstStyle/>
          <a:p>
            <a:r>
              <a:rPr lang="zh-CN" altLang="en-US" sz="1600" b="1" dirty="0" smtClean="0">
                <a:latin typeface="Arial" panose="020B0604020202020204" pitchFamily="34" charset="0"/>
                <a:ea typeface="微软雅黑" panose="020B0503020204020204" pitchFamily="34" charset="-122"/>
                <a:sym typeface="Arial" panose="020B0604020202020204" pitchFamily="34" charset="0"/>
              </a:rPr>
              <a:t>挑战</a:t>
            </a:r>
            <a:r>
              <a:rPr lang="en-US" altLang="zh-CN" dirty="0" smtClean="0">
                <a:latin typeface="Arial" panose="020B0604020202020204" pitchFamily="34" charset="0"/>
                <a:ea typeface="微软雅黑" panose="020B0503020204020204" pitchFamily="34" charset="-122"/>
                <a:sym typeface="Arial" panose="020B0604020202020204" pitchFamily="34" charset="0"/>
              </a:rPr>
              <a:t>:  </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b="1" dirty="0" smtClean="0">
                <a:latin typeface="Arial" panose="020B0604020202020204" pitchFamily="34" charset="0"/>
                <a:ea typeface="微软雅黑" panose="020B0503020204020204" pitchFamily="34" charset="-122"/>
                <a:sym typeface="Arial" panose="020B0604020202020204" pitchFamily="34" charset="0"/>
              </a:rPr>
              <a:t>分布式云异构基础设施的管理</a:t>
            </a:r>
            <a:endParaRPr lang="en-US" altLang="zh-CN" sz="1400" b="1"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b="1" dirty="0" smtClean="0">
                <a:latin typeface="Arial" panose="020B0604020202020204" pitchFamily="34" charset="0"/>
                <a:ea typeface="微软雅黑" panose="020B0503020204020204" pitchFamily="34" charset="-122"/>
                <a:sym typeface="Arial" panose="020B0604020202020204" pitchFamily="34" charset="0"/>
              </a:rPr>
              <a:t>一致的应用部署、运维，端</a:t>
            </a:r>
            <a:r>
              <a:rPr lang="zh-CN" altLang="en-US" sz="1400" b="1" dirty="0">
                <a:latin typeface="Arial" panose="020B0604020202020204" pitchFamily="34" charset="0"/>
                <a:ea typeface="微软雅黑" panose="020B0503020204020204" pitchFamily="34" charset="-122"/>
                <a:sym typeface="Arial" panose="020B0604020202020204" pitchFamily="34" charset="0"/>
              </a:rPr>
              <a:t>到</a:t>
            </a:r>
            <a:r>
              <a:rPr lang="zh-CN" altLang="en-US" sz="1400" b="1" dirty="0" smtClean="0">
                <a:latin typeface="Arial" panose="020B0604020202020204" pitchFamily="34" charset="0"/>
                <a:ea typeface="微软雅黑" panose="020B0503020204020204" pitchFamily="34" charset="-122"/>
                <a:sym typeface="Arial" panose="020B0604020202020204" pitchFamily="34" charset="0"/>
              </a:rPr>
              <a:t>端的应用可观测性</a:t>
            </a:r>
            <a:endParaRPr lang="en-US" altLang="zh-CN" sz="1400" b="1"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en-US" altLang="zh-CN" sz="1400" b="1" dirty="0" smtClean="0">
                <a:latin typeface="Arial" panose="020B0604020202020204" pitchFamily="34" charset="0"/>
                <a:ea typeface="微软雅黑" panose="020B0503020204020204" pitchFamily="34" charset="-122"/>
                <a:sym typeface="Arial" panose="020B0604020202020204" pitchFamily="34" charset="0"/>
              </a:rPr>
              <a:t>Bandwidth</a:t>
            </a:r>
            <a:r>
              <a:rPr lang="zh-CN" altLang="en-US" sz="1400" dirty="0" smtClean="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广泛分散的多云环境可能为每个位置提供不同的连接模型。将更多计算转移到边缘可能会给现有的宽带连接带来压力，并且需要升级或调整以满足不断增长的吞吐量需求</a:t>
            </a:r>
            <a:r>
              <a:rPr lang="zh-CN" altLang="en-US" sz="1400" dirty="0" smtClean="0">
                <a:latin typeface="Arial" panose="020B0604020202020204" pitchFamily="34" charset="0"/>
                <a:ea typeface="微软雅黑" panose="020B0503020204020204" pitchFamily="34" charset="-122"/>
                <a:sym typeface="Arial" panose="020B0604020202020204" pitchFamily="34" charset="0"/>
              </a:rPr>
              <a:t>。</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b="1" dirty="0">
                <a:latin typeface="Arial" panose="020B0604020202020204" pitchFamily="34" charset="0"/>
                <a:ea typeface="微软雅黑" panose="020B0503020204020204" pitchFamily="34" charset="-122"/>
                <a:sym typeface="Arial" panose="020B0604020202020204" pitchFamily="34" charset="0"/>
              </a:rPr>
              <a:t>安全</a:t>
            </a:r>
            <a:r>
              <a:rPr lang="zh-CN" altLang="en-US" sz="1400" dirty="0">
                <a:latin typeface="Arial" panose="020B0604020202020204" pitchFamily="34" charset="0"/>
                <a:ea typeface="微软雅黑" panose="020B0503020204020204" pitchFamily="34" charset="-122"/>
                <a:sym typeface="Arial" panose="020B0604020202020204" pitchFamily="34" charset="0"/>
              </a:rPr>
              <a:t>：保护分布式云给云提供商和最终用户带来了新的挑战，因为资源可能分散在全球，并且可以与其他企业服务器和存储资源并置</a:t>
            </a:r>
            <a:r>
              <a:rPr lang="zh-CN" altLang="en-US" sz="1400" dirty="0" smtClean="0">
                <a:latin typeface="Arial" panose="020B0604020202020204" pitchFamily="34" charset="0"/>
                <a:ea typeface="微软雅黑" panose="020B0503020204020204" pitchFamily="34" charset="-122"/>
                <a:sym typeface="Arial" panose="020B0604020202020204" pitchFamily="34" charset="0"/>
              </a:rPr>
              <a:t>。</a:t>
            </a: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400" b="1" dirty="0"/>
              <a:t>数据保护。</a:t>
            </a:r>
            <a:r>
              <a:rPr lang="zh-CN" altLang="en-US" sz="1400" dirty="0"/>
              <a:t>分散的数据资源的备份和业务连续性计划可能需要重新设计备份和恢复策略，以确保数据保留在应有的地理位置。</a:t>
            </a:r>
          </a:p>
          <a:p>
            <a:pPr marL="285750" indent="-285750">
              <a:buFont typeface="Arial" panose="020B0604020202020204" pitchFamily="34" charset="0"/>
              <a:buChar char="•"/>
            </a:pPr>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endParaRPr lang="en-US" altLang="zh-CN" sz="1400"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endParaRPr lang="zh-CN" altLang="en-US" sz="1400" dirty="0" smtClean="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89799882"/>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12" name="标题 3"/>
          <p:cNvSpPr txBox="1"/>
          <p:nvPr/>
        </p:nvSpPr>
        <p:spPr>
          <a:xfrm>
            <a:off x="909974" y="188320"/>
            <a:ext cx="10998885"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445185"/>
                </a:solidFill>
                <a:latin typeface="黑体" panose="02010609060101010101" charset="-122"/>
                <a:ea typeface="黑体" panose="02010609060101010101" charset="-122"/>
              </a:rPr>
              <a:t>分布式云原生是云原生以应用为中心发展的必然方向，是企业泛在业务的最终形态</a:t>
            </a:r>
          </a:p>
        </p:txBody>
      </p:sp>
      <p:sp>
        <p:nvSpPr>
          <p:cNvPr id="6" name="右箭头 5"/>
          <p:cNvSpPr/>
          <p:nvPr/>
        </p:nvSpPr>
        <p:spPr>
          <a:xfrm>
            <a:off x="5786888" y="1949879"/>
            <a:ext cx="703347" cy="883403"/>
          </a:xfrm>
          <a:prstGeom prst="rightArrow">
            <a:avLst/>
          </a:prstGeom>
          <a:noFill/>
          <a:ln w="25400" cap="flat" cmpd="sng" algn="ctr">
            <a:gradFill flip="none" rotWithShape="1">
              <a:gsLst>
                <a:gs pos="0">
                  <a:srgbClr val="4F81BD">
                    <a:lumMod val="0"/>
                    <a:lumOff val="100000"/>
                  </a:srgbClr>
                </a:gs>
                <a:gs pos="100000">
                  <a:sysClr val="window" lastClr="FFFFFF">
                    <a:lumMod val="50000"/>
                  </a:sysClr>
                </a:gs>
              </a:gsLst>
              <a:lin ang="0" scaled="1"/>
              <a:tileRect/>
            </a:gradFill>
            <a:prstDash val="solid"/>
          </a:ln>
          <a:effectLst/>
        </p:spPr>
        <p:txBody>
          <a:bodyPr rtlCol="0" anchor="ctr"/>
          <a:lstStyle/>
          <a:p>
            <a:pPr algn="ctr">
              <a:defRPr/>
            </a:pPr>
            <a:endParaRPr lang="zh-CN" altLang="en-US" kern="0">
              <a:solidFill>
                <a:prstClr val="white"/>
              </a:solidFill>
              <a:cs typeface="+mn-ea"/>
              <a:sym typeface="+mn-lt"/>
            </a:endParaRPr>
          </a:p>
        </p:txBody>
      </p:sp>
      <p:graphicFrame>
        <p:nvGraphicFramePr>
          <p:cNvPr id="7" name="表格 6"/>
          <p:cNvGraphicFramePr>
            <a:graphicFrameLocks noGrp="1"/>
          </p:cNvGraphicFramePr>
          <p:nvPr>
            <p:extLst>
              <p:ext uri="{D42A27DB-BD31-4B8C-83A1-F6EECF244321}">
                <p14:modId xmlns:p14="http://schemas.microsoft.com/office/powerpoint/2010/main" val="365959532"/>
              </p:ext>
            </p:extLst>
          </p:nvPr>
        </p:nvGraphicFramePr>
        <p:xfrm>
          <a:off x="474429" y="4738347"/>
          <a:ext cx="4569063" cy="1681910"/>
        </p:xfrm>
        <a:graphic>
          <a:graphicData uri="http://schemas.openxmlformats.org/drawingml/2006/table">
            <a:tbl>
              <a:tblPr firstRow="1" bandRow="1"/>
              <a:tblGrid>
                <a:gridCol w="503722">
                  <a:extLst>
                    <a:ext uri="{9D8B030D-6E8A-4147-A177-3AD203B41FA5}">
                      <a16:colId xmlns="" xmlns:a16="http://schemas.microsoft.com/office/drawing/2014/main" val="20000"/>
                    </a:ext>
                  </a:extLst>
                </a:gridCol>
                <a:gridCol w="4065341">
                  <a:extLst>
                    <a:ext uri="{9D8B030D-6E8A-4147-A177-3AD203B41FA5}">
                      <a16:colId xmlns="" xmlns:a16="http://schemas.microsoft.com/office/drawing/2014/main" val="20001"/>
                    </a:ext>
                  </a:extLst>
                </a:gridCol>
              </a:tblGrid>
              <a:tr h="336382">
                <a:tc gridSpan="2">
                  <a:txBody>
                    <a:bodyPr/>
                    <a:lstStyle>
                      <a:lvl1pPr marL="0" algn="l" defTabSz="1187798" rtl="0" eaLnBrk="1" latinLnBrk="0" hangingPunct="1">
                        <a:defRPr sz="2338" b="1" kern="1200">
                          <a:solidFill>
                            <a:schemeClr val="dk1"/>
                          </a:solidFill>
                          <a:latin typeface="Calibri"/>
                          <a:ea typeface="微软雅黑"/>
                        </a:defRPr>
                      </a:lvl1pPr>
                      <a:lvl2pPr marL="593900" algn="l" defTabSz="1187798" rtl="0" eaLnBrk="1" latinLnBrk="0" hangingPunct="1">
                        <a:defRPr sz="2338" b="1" kern="1200">
                          <a:solidFill>
                            <a:schemeClr val="dk1"/>
                          </a:solidFill>
                          <a:latin typeface="Calibri"/>
                          <a:ea typeface="微软雅黑"/>
                        </a:defRPr>
                      </a:lvl2pPr>
                      <a:lvl3pPr marL="1187798" algn="l" defTabSz="1187798" rtl="0" eaLnBrk="1" latinLnBrk="0" hangingPunct="1">
                        <a:defRPr sz="2338" b="1" kern="1200">
                          <a:solidFill>
                            <a:schemeClr val="dk1"/>
                          </a:solidFill>
                          <a:latin typeface="Calibri"/>
                          <a:ea typeface="微软雅黑"/>
                        </a:defRPr>
                      </a:lvl3pPr>
                      <a:lvl4pPr marL="1781699" algn="l" defTabSz="1187798" rtl="0" eaLnBrk="1" latinLnBrk="0" hangingPunct="1">
                        <a:defRPr sz="2338" b="1" kern="1200">
                          <a:solidFill>
                            <a:schemeClr val="dk1"/>
                          </a:solidFill>
                          <a:latin typeface="Calibri"/>
                          <a:ea typeface="微软雅黑"/>
                        </a:defRPr>
                      </a:lvl4pPr>
                      <a:lvl5pPr marL="2375598" algn="l" defTabSz="1187798" rtl="0" eaLnBrk="1" latinLnBrk="0" hangingPunct="1">
                        <a:defRPr sz="2338" b="1" kern="1200">
                          <a:solidFill>
                            <a:schemeClr val="dk1"/>
                          </a:solidFill>
                          <a:latin typeface="Calibri"/>
                          <a:ea typeface="微软雅黑"/>
                        </a:defRPr>
                      </a:lvl5pPr>
                      <a:lvl6pPr marL="2969497" algn="l" defTabSz="1187798" rtl="0" eaLnBrk="1" latinLnBrk="0" hangingPunct="1">
                        <a:defRPr sz="2338" b="1" kern="1200">
                          <a:solidFill>
                            <a:schemeClr val="dk1"/>
                          </a:solidFill>
                          <a:latin typeface="Calibri"/>
                          <a:ea typeface="微软雅黑"/>
                        </a:defRPr>
                      </a:lvl6pPr>
                      <a:lvl7pPr marL="3563396" algn="l" defTabSz="1187798" rtl="0" eaLnBrk="1" latinLnBrk="0" hangingPunct="1">
                        <a:defRPr sz="2338" b="1" kern="1200">
                          <a:solidFill>
                            <a:schemeClr val="dk1"/>
                          </a:solidFill>
                          <a:latin typeface="Calibri"/>
                          <a:ea typeface="微软雅黑"/>
                        </a:defRPr>
                      </a:lvl7pPr>
                      <a:lvl8pPr marL="4157297" algn="l" defTabSz="1187798" rtl="0" eaLnBrk="1" latinLnBrk="0" hangingPunct="1">
                        <a:defRPr sz="2338" b="1" kern="1200">
                          <a:solidFill>
                            <a:schemeClr val="dk1"/>
                          </a:solidFill>
                          <a:latin typeface="Calibri"/>
                          <a:ea typeface="微软雅黑"/>
                        </a:defRPr>
                      </a:lvl8pPr>
                      <a:lvl9pPr marL="4751195" algn="l" defTabSz="1187798" rtl="0" eaLnBrk="1" latinLnBrk="0" hangingPunct="1">
                        <a:defRPr sz="2338" b="1" kern="1200">
                          <a:solidFill>
                            <a:schemeClr val="dk1"/>
                          </a:solidFill>
                          <a:latin typeface="Calibri"/>
                          <a:ea typeface="微软雅黑"/>
                        </a:defRPr>
                      </a:lvl9pPr>
                    </a:lstStyle>
                    <a:p>
                      <a:pPr algn="ctr"/>
                      <a:r>
                        <a:rPr lang="zh-CN" altLang="en-US" sz="1100" b="1" dirty="0">
                          <a:latin typeface="+mn-lt"/>
                          <a:ea typeface="+mn-ea"/>
                          <a:cs typeface="+mn-ea"/>
                          <a:sym typeface="+mn-lt"/>
                        </a:rPr>
                        <a:t>问题</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36382">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100" b="1" dirty="0">
                          <a:latin typeface="+mn-lt"/>
                          <a:ea typeface="+mn-ea"/>
                          <a:cs typeface="+mn-ea"/>
                          <a:sym typeface="+mn-lt"/>
                        </a:rPr>
                        <a:t>体验</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050" b="0" dirty="0">
                          <a:latin typeface="+mn-lt"/>
                          <a:ea typeface="+mn-ea"/>
                          <a:cs typeface="+mn-ea"/>
                          <a:sym typeface="+mn-lt"/>
                        </a:rPr>
                        <a:t>分布式系统被设施割裂，分层管理，手动分发，缺乏全局管理视图</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 xmlns:a16="http://schemas.microsoft.com/office/drawing/2014/main" val="10001"/>
                  </a:ext>
                </a:extLst>
              </a:tr>
              <a:tr h="336382">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100" b="1" dirty="0">
                          <a:latin typeface="+mn-lt"/>
                          <a:ea typeface="+mn-ea"/>
                          <a:cs typeface="+mn-ea"/>
                          <a:sym typeface="+mn-lt"/>
                        </a:rPr>
                        <a:t>算力</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050" dirty="0">
                          <a:latin typeface="+mn-lt"/>
                          <a:ea typeface="+mn-ea"/>
                          <a:cs typeface="+mn-ea"/>
                          <a:sym typeface="+mn-lt"/>
                        </a:rPr>
                        <a:t>各基础设施算力独立供给，难以协同</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2"/>
                  </a:ext>
                </a:extLst>
              </a:tr>
              <a:tr h="336382">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100" b="1" dirty="0">
                          <a:latin typeface="+mn-lt"/>
                          <a:ea typeface="+mn-ea"/>
                          <a:cs typeface="+mn-ea"/>
                          <a:sym typeface="+mn-lt"/>
                        </a:rPr>
                        <a:t>流量</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050" dirty="0">
                          <a:latin typeface="+mn-lt"/>
                          <a:ea typeface="+mn-ea"/>
                          <a:cs typeface="+mn-ea"/>
                          <a:sym typeface="+mn-lt"/>
                        </a:rPr>
                        <a:t>与业务分离管理，难以与业务分布协同，难以按业务需求分配流量</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 xmlns:a16="http://schemas.microsoft.com/office/drawing/2014/main" val="10003"/>
                  </a:ext>
                </a:extLst>
              </a:tr>
              <a:tr h="336382">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100" b="1" dirty="0">
                          <a:latin typeface="+mn-lt"/>
                          <a:ea typeface="+mn-ea"/>
                          <a:cs typeface="+mn-ea"/>
                          <a:sym typeface="+mn-lt"/>
                        </a:rPr>
                        <a:t>数据</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dirty="0">
                          <a:latin typeface="+mn-lt"/>
                          <a:ea typeface="+mn-ea"/>
                          <a:cs typeface="+mn-ea"/>
                          <a:sym typeface="+mn-lt"/>
                        </a:rPr>
                        <a:t>应用与数据割裂，分层管理，阻碍应用的弹性伸缩、迁移等</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875199868"/>
              </p:ext>
            </p:extLst>
          </p:nvPr>
        </p:nvGraphicFramePr>
        <p:xfrm>
          <a:off x="7062940" y="4737551"/>
          <a:ext cx="4464908" cy="1639220"/>
        </p:xfrm>
        <a:graphic>
          <a:graphicData uri="http://schemas.openxmlformats.org/drawingml/2006/table">
            <a:tbl>
              <a:tblPr firstRow="1" bandRow="1"/>
              <a:tblGrid>
                <a:gridCol w="1029058">
                  <a:extLst>
                    <a:ext uri="{9D8B030D-6E8A-4147-A177-3AD203B41FA5}">
                      <a16:colId xmlns="" xmlns:a16="http://schemas.microsoft.com/office/drawing/2014/main" val="20000"/>
                    </a:ext>
                  </a:extLst>
                </a:gridCol>
                <a:gridCol w="3435850">
                  <a:extLst>
                    <a:ext uri="{9D8B030D-6E8A-4147-A177-3AD203B41FA5}">
                      <a16:colId xmlns="" xmlns:a16="http://schemas.microsoft.com/office/drawing/2014/main" val="20001"/>
                    </a:ext>
                  </a:extLst>
                </a:gridCol>
              </a:tblGrid>
              <a:tr h="327844">
                <a:tc gridSpan="2">
                  <a:txBody>
                    <a:bodyPr/>
                    <a:lstStyle>
                      <a:lvl1pPr marL="0" algn="l" defTabSz="1187798" rtl="0" eaLnBrk="1" latinLnBrk="0" hangingPunct="1">
                        <a:defRPr sz="2338" b="1" kern="1200">
                          <a:solidFill>
                            <a:schemeClr val="dk1"/>
                          </a:solidFill>
                          <a:latin typeface="Calibri"/>
                          <a:ea typeface="微软雅黑"/>
                        </a:defRPr>
                      </a:lvl1pPr>
                      <a:lvl2pPr marL="593900" algn="l" defTabSz="1187798" rtl="0" eaLnBrk="1" latinLnBrk="0" hangingPunct="1">
                        <a:defRPr sz="2338" b="1" kern="1200">
                          <a:solidFill>
                            <a:schemeClr val="dk1"/>
                          </a:solidFill>
                          <a:latin typeface="Calibri"/>
                          <a:ea typeface="微软雅黑"/>
                        </a:defRPr>
                      </a:lvl2pPr>
                      <a:lvl3pPr marL="1187798" algn="l" defTabSz="1187798" rtl="0" eaLnBrk="1" latinLnBrk="0" hangingPunct="1">
                        <a:defRPr sz="2338" b="1" kern="1200">
                          <a:solidFill>
                            <a:schemeClr val="dk1"/>
                          </a:solidFill>
                          <a:latin typeface="Calibri"/>
                          <a:ea typeface="微软雅黑"/>
                        </a:defRPr>
                      </a:lvl3pPr>
                      <a:lvl4pPr marL="1781699" algn="l" defTabSz="1187798" rtl="0" eaLnBrk="1" latinLnBrk="0" hangingPunct="1">
                        <a:defRPr sz="2338" b="1" kern="1200">
                          <a:solidFill>
                            <a:schemeClr val="dk1"/>
                          </a:solidFill>
                          <a:latin typeface="Calibri"/>
                          <a:ea typeface="微软雅黑"/>
                        </a:defRPr>
                      </a:lvl4pPr>
                      <a:lvl5pPr marL="2375598" algn="l" defTabSz="1187798" rtl="0" eaLnBrk="1" latinLnBrk="0" hangingPunct="1">
                        <a:defRPr sz="2338" b="1" kern="1200">
                          <a:solidFill>
                            <a:schemeClr val="dk1"/>
                          </a:solidFill>
                          <a:latin typeface="Calibri"/>
                          <a:ea typeface="微软雅黑"/>
                        </a:defRPr>
                      </a:lvl5pPr>
                      <a:lvl6pPr marL="2969497" algn="l" defTabSz="1187798" rtl="0" eaLnBrk="1" latinLnBrk="0" hangingPunct="1">
                        <a:defRPr sz="2338" b="1" kern="1200">
                          <a:solidFill>
                            <a:schemeClr val="dk1"/>
                          </a:solidFill>
                          <a:latin typeface="Calibri"/>
                          <a:ea typeface="微软雅黑"/>
                        </a:defRPr>
                      </a:lvl6pPr>
                      <a:lvl7pPr marL="3563396" algn="l" defTabSz="1187798" rtl="0" eaLnBrk="1" latinLnBrk="0" hangingPunct="1">
                        <a:defRPr sz="2338" b="1" kern="1200">
                          <a:solidFill>
                            <a:schemeClr val="dk1"/>
                          </a:solidFill>
                          <a:latin typeface="Calibri"/>
                          <a:ea typeface="微软雅黑"/>
                        </a:defRPr>
                      </a:lvl7pPr>
                      <a:lvl8pPr marL="4157297" algn="l" defTabSz="1187798" rtl="0" eaLnBrk="1" latinLnBrk="0" hangingPunct="1">
                        <a:defRPr sz="2338" b="1" kern="1200">
                          <a:solidFill>
                            <a:schemeClr val="dk1"/>
                          </a:solidFill>
                          <a:latin typeface="Calibri"/>
                          <a:ea typeface="微软雅黑"/>
                        </a:defRPr>
                      </a:lvl8pPr>
                      <a:lvl9pPr marL="4751195" algn="l" defTabSz="1187798" rtl="0" eaLnBrk="1" latinLnBrk="0" hangingPunct="1">
                        <a:defRPr sz="2338" b="1" kern="1200">
                          <a:solidFill>
                            <a:schemeClr val="dk1"/>
                          </a:solidFill>
                          <a:latin typeface="Calibri"/>
                          <a:ea typeface="微软雅黑"/>
                        </a:defRPr>
                      </a:lvl9pPr>
                    </a:lstStyle>
                    <a:p>
                      <a:pPr algn="ctr"/>
                      <a:r>
                        <a:rPr lang="zh-CN" altLang="en-US" sz="1100" b="1" dirty="0">
                          <a:solidFill>
                            <a:schemeClr val="tx1"/>
                          </a:solidFill>
                          <a:latin typeface="+mn-lt"/>
                          <a:ea typeface="+mn-ea"/>
                          <a:cs typeface="+mn-ea"/>
                          <a:sym typeface="+mn-lt"/>
                        </a:rPr>
                        <a:t>方案</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27844">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ctr"/>
                      <a:r>
                        <a:rPr lang="zh-CN" altLang="en-US" sz="1100" b="1" dirty="0">
                          <a:solidFill>
                            <a:srgbClr val="C00000"/>
                          </a:solidFill>
                          <a:latin typeface="+mn-lt"/>
                          <a:ea typeface="+mn-ea"/>
                          <a:cs typeface="+mn-ea"/>
                          <a:sym typeface="+mn-lt"/>
                        </a:rPr>
                        <a:t>新体验</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050" b="0" dirty="0">
                          <a:latin typeface="+mn-lt"/>
                          <a:ea typeface="+mn-ea"/>
                          <a:cs typeface="+mn-ea"/>
                          <a:sym typeface="+mn-lt"/>
                        </a:rPr>
                        <a:t>全局统一，无处不在，随时可用</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 xmlns:a16="http://schemas.microsoft.com/office/drawing/2014/main" val="10001"/>
                  </a:ext>
                </a:extLst>
              </a:tr>
              <a:tr h="327844">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ctr"/>
                      <a:r>
                        <a:rPr lang="zh-CN" altLang="en-US" sz="1100" b="1" dirty="0">
                          <a:solidFill>
                            <a:srgbClr val="C00000"/>
                          </a:solidFill>
                          <a:latin typeface="+mn-lt"/>
                          <a:ea typeface="+mn-ea"/>
                          <a:cs typeface="+mn-ea"/>
                          <a:sym typeface="+mn-lt"/>
                        </a:rPr>
                        <a:t>应用</a:t>
                      </a:r>
                      <a:r>
                        <a:rPr lang="en-US" altLang="zh-CN" sz="1100" b="1" dirty="0">
                          <a:solidFill>
                            <a:srgbClr val="C00000"/>
                          </a:solidFill>
                          <a:latin typeface="+mn-lt"/>
                          <a:ea typeface="+mn-ea"/>
                          <a:cs typeface="+mn-ea"/>
                          <a:sym typeface="+mn-lt"/>
                        </a:rPr>
                        <a:t>+</a:t>
                      </a:r>
                      <a:r>
                        <a:rPr lang="zh-CN" altLang="en-US" sz="1100" b="1" dirty="0">
                          <a:solidFill>
                            <a:srgbClr val="C00000"/>
                          </a:solidFill>
                          <a:latin typeface="+mn-lt"/>
                          <a:ea typeface="+mn-ea"/>
                          <a:cs typeface="+mn-ea"/>
                          <a:sym typeface="+mn-lt"/>
                        </a:rPr>
                        <a:t>算力</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050" dirty="0">
                          <a:latin typeface="+mn-lt"/>
                          <a:ea typeface="+mn-ea"/>
                          <a:cs typeface="+mn-ea"/>
                          <a:sym typeface="+mn-lt"/>
                        </a:rPr>
                        <a:t>随时、随地提供应用所需算力资源</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2"/>
                  </a:ext>
                </a:extLst>
              </a:tr>
              <a:tr h="327844">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ctr"/>
                      <a:r>
                        <a:rPr lang="zh-CN" altLang="en-US" sz="1100" b="1" dirty="0">
                          <a:solidFill>
                            <a:srgbClr val="C00000"/>
                          </a:solidFill>
                          <a:latin typeface="+mn-lt"/>
                          <a:ea typeface="+mn-ea"/>
                          <a:cs typeface="+mn-ea"/>
                          <a:sym typeface="+mn-lt"/>
                        </a:rPr>
                        <a:t>应用</a:t>
                      </a:r>
                      <a:r>
                        <a:rPr lang="en-US" altLang="zh-CN" sz="1100" b="1" dirty="0">
                          <a:solidFill>
                            <a:srgbClr val="C00000"/>
                          </a:solidFill>
                          <a:latin typeface="+mn-lt"/>
                          <a:ea typeface="+mn-ea"/>
                          <a:cs typeface="+mn-ea"/>
                          <a:sym typeface="+mn-lt"/>
                        </a:rPr>
                        <a:t>+</a:t>
                      </a:r>
                      <a:r>
                        <a:rPr lang="zh-CN" altLang="en-US" sz="1100" b="1" dirty="0">
                          <a:solidFill>
                            <a:srgbClr val="C00000"/>
                          </a:solidFill>
                          <a:latin typeface="+mn-lt"/>
                          <a:ea typeface="+mn-ea"/>
                          <a:cs typeface="+mn-ea"/>
                          <a:sym typeface="+mn-lt"/>
                        </a:rPr>
                        <a:t>流量</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l"/>
                      <a:r>
                        <a:rPr lang="zh-CN" altLang="en-US" sz="1050" dirty="0">
                          <a:latin typeface="+mn-lt"/>
                          <a:ea typeface="+mn-ea"/>
                          <a:cs typeface="+mn-ea"/>
                          <a:sym typeface="+mn-lt"/>
                        </a:rPr>
                        <a:t>实时、跨域、按需调配应用访问流量</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 xmlns:a16="http://schemas.microsoft.com/office/drawing/2014/main" val="10003"/>
                  </a:ext>
                </a:extLst>
              </a:tr>
              <a:tr h="327844">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algn="ctr"/>
                      <a:r>
                        <a:rPr lang="zh-CN" altLang="en-US" sz="1100" b="1" dirty="0">
                          <a:solidFill>
                            <a:srgbClr val="C00000"/>
                          </a:solidFill>
                          <a:latin typeface="+mn-lt"/>
                          <a:ea typeface="+mn-ea"/>
                          <a:cs typeface="+mn-ea"/>
                          <a:sym typeface="+mn-lt"/>
                        </a:rPr>
                        <a:t>应用</a:t>
                      </a:r>
                      <a:r>
                        <a:rPr lang="en-US" altLang="zh-CN" sz="1100" b="1" dirty="0">
                          <a:solidFill>
                            <a:srgbClr val="C00000"/>
                          </a:solidFill>
                          <a:latin typeface="+mn-lt"/>
                          <a:ea typeface="+mn-ea"/>
                          <a:cs typeface="+mn-ea"/>
                          <a:sym typeface="+mn-lt"/>
                        </a:rPr>
                        <a:t>+</a:t>
                      </a:r>
                      <a:r>
                        <a:rPr lang="zh-CN" altLang="en-US" sz="1100" b="1" dirty="0">
                          <a:solidFill>
                            <a:srgbClr val="C00000"/>
                          </a:solidFill>
                          <a:latin typeface="+mn-lt"/>
                          <a:ea typeface="+mn-ea"/>
                          <a:cs typeface="+mn-ea"/>
                          <a:sym typeface="+mn-lt"/>
                        </a:rPr>
                        <a:t>数据</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187798" rtl="0" eaLnBrk="1" latinLnBrk="0" hangingPunct="1">
                        <a:defRPr sz="2338" kern="1200">
                          <a:solidFill>
                            <a:schemeClr val="dk1"/>
                          </a:solidFill>
                          <a:latin typeface="Calibri"/>
                          <a:ea typeface="微软雅黑"/>
                        </a:defRPr>
                      </a:lvl1pPr>
                      <a:lvl2pPr marL="593900" algn="l" defTabSz="1187798" rtl="0" eaLnBrk="1" latinLnBrk="0" hangingPunct="1">
                        <a:defRPr sz="2338" kern="1200">
                          <a:solidFill>
                            <a:schemeClr val="dk1"/>
                          </a:solidFill>
                          <a:latin typeface="Calibri"/>
                          <a:ea typeface="微软雅黑"/>
                        </a:defRPr>
                      </a:lvl2pPr>
                      <a:lvl3pPr marL="1187798" algn="l" defTabSz="1187798" rtl="0" eaLnBrk="1" latinLnBrk="0" hangingPunct="1">
                        <a:defRPr sz="2338" kern="1200">
                          <a:solidFill>
                            <a:schemeClr val="dk1"/>
                          </a:solidFill>
                          <a:latin typeface="Calibri"/>
                          <a:ea typeface="微软雅黑"/>
                        </a:defRPr>
                      </a:lvl3pPr>
                      <a:lvl4pPr marL="1781699" algn="l" defTabSz="1187798" rtl="0" eaLnBrk="1" latinLnBrk="0" hangingPunct="1">
                        <a:defRPr sz="2338" kern="1200">
                          <a:solidFill>
                            <a:schemeClr val="dk1"/>
                          </a:solidFill>
                          <a:latin typeface="Calibri"/>
                          <a:ea typeface="微软雅黑"/>
                        </a:defRPr>
                      </a:lvl4pPr>
                      <a:lvl5pPr marL="2375598" algn="l" defTabSz="1187798" rtl="0" eaLnBrk="1" latinLnBrk="0" hangingPunct="1">
                        <a:defRPr sz="2338" kern="1200">
                          <a:solidFill>
                            <a:schemeClr val="dk1"/>
                          </a:solidFill>
                          <a:latin typeface="Calibri"/>
                          <a:ea typeface="微软雅黑"/>
                        </a:defRPr>
                      </a:lvl5pPr>
                      <a:lvl6pPr marL="2969497" algn="l" defTabSz="1187798" rtl="0" eaLnBrk="1" latinLnBrk="0" hangingPunct="1">
                        <a:defRPr sz="2338" kern="1200">
                          <a:solidFill>
                            <a:schemeClr val="dk1"/>
                          </a:solidFill>
                          <a:latin typeface="Calibri"/>
                          <a:ea typeface="微软雅黑"/>
                        </a:defRPr>
                      </a:lvl6pPr>
                      <a:lvl7pPr marL="3563396" algn="l" defTabSz="1187798" rtl="0" eaLnBrk="1" latinLnBrk="0" hangingPunct="1">
                        <a:defRPr sz="2338" kern="1200">
                          <a:solidFill>
                            <a:schemeClr val="dk1"/>
                          </a:solidFill>
                          <a:latin typeface="Calibri"/>
                          <a:ea typeface="微软雅黑"/>
                        </a:defRPr>
                      </a:lvl7pPr>
                      <a:lvl8pPr marL="4157297" algn="l" defTabSz="1187798" rtl="0" eaLnBrk="1" latinLnBrk="0" hangingPunct="1">
                        <a:defRPr sz="2338" kern="1200">
                          <a:solidFill>
                            <a:schemeClr val="dk1"/>
                          </a:solidFill>
                          <a:latin typeface="Calibri"/>
                          <a:ea typeface="微软雅黑"/>
                        </a:defRPr>
                      </a:lvl8pPr>
                      <a:lvl9pPr marL="4751195" algn="l" defTabSz="1187798" rtl="0" eaLnBrk="1" latinLnBrk="0" hangingPunct="1">
                        <a:defRPr sz="2338" kern="1200">
                          <a:solidFill>
                            <a:schemeClr val="dk1"/>
                          </a:solidFill>
                          <a:latin typeface="Calibri"/>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dirty="0">
                          <a:latin typeface="+mn-lt"/>
                          <a:ea typeface="+mn-ea"/>
                          <a:cs typeface="+mn-ea"/>
                          <a:sym typeface="+mn-lt"/>
                        </a:rPr>
                        <a:t>全业务一体化迁移、容灾、弹性</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4"/>
                  </a:ext>
                </a:extLst>
              </a:tr>
            </a:tbl>
          </a:graphicData>
        </a:graphic>
      </p:graphicFrame>
      <p:grpSp>
        <p:nvGrpSpPr>
          <p:cNvPr id="10" name="组合 9"/>
          <p:cNvGrpSpPr/>
          <p:nvPr/>
        </p:nvGrpSpPr>
        <p:grpSpPr>
          <a:xfrm>
            <a:off x="601761" y="915649"/>
            <a:ext cx="4099705" cy="3612005"/>
            <a:chOff x="601761" y="915649"/>
            <a:chExt cx="4099705" cy="3612005"/>
          </a:xfrm>
        </p:grpSpPr>
        <p:sp>
          <p:nvSpPr>
            <p:cNvPr id="11" name="文本框 10"/>
            <p:cNvSpPr txBox="1"/>
            <p:nvPr/>
          </p:nvSpPr>
          <p:spPr>
            <a:xfrm>
              <a:off x="1701946" y="915649"/>
              <a:ext cx="2217733" cy="338554"/>
            </a:xfrm>
            <a:prstGeom prst="rect">
              <a:avLst/>
            </a:prstGeom>
            <a:noFill/>
          </p:spPr>
          <p:txBody>
            <a:bodyPr wrap="square" rtlCol="0">
              <a:spAutoFit/>
            </a:bodyPr>
            <a:lstStyle/>
            <a:p>
              <a:pPr algn="ctr">
                <a:defRPr/>
              </a:pPr>
              <a:r>
                <a:rPr lang="zh-CN" altLang="en-US" sz="1600" b="1" dirty="0">
                  <a:solidFill>
                    <a:prstClr val="black"/>
                  </a:solidFill>
                  <a:cs typeface="+mn-ea"/>
                  <a:sym typeface="+mn-lt"/>
                </a:rPr>
                <a:t>现状</a:t>
              </a:r>
            </a:p>
          </p:txBody>
        </p:sp>
        <p:grpSp>
          <p:nvGrpSpPr>
            <p:cNvPr id="13" name="组合 12"/>
            <p:cNvGrpSpPr/>
            <p:nvPr/>
          </p:nvGrpSpPr>
          <p:grpSpPr>
            <a:xfrm>
              <a:off x="601761" y="1315733"/>
              <a:ext cx="4099705" cy="3211921"/>
              <a:chOff x="589873" y="1133460"/>
              <a:chExt cx="4554746" cy="3053960"/>
            </a:xfrm>
          </p:grpSpPr>
          <p:sp>
            <p:nvSpPr>
              <p:cNvPr id="14" name="矩形 13"/>
              <p:cNvSpPr/>
              <p:nvPr/>
            </p:nvSpPr>
            <p:spPr>
              <a:xfrm>
                <a:off x="943612" y="1133460"/>
                <a:ext cx="4183530" cy="1173054"/>
              </a:xfrm>
              <a:prstGeom prst="rect">
                <a:avLst/>
              </a:prstGeom>
              <a:noFill/>
              <a:ln w="12700" cap="flat" cmpd="sng" algn="ctr">
                <a:solidFill>
                  <a:sysClr val="window" lastClr="FFFFFF">
                    <a:lumMod val="85000"/>
                  </a:sysClr>
                </a:solidFill>
                <a:prstDash val="solid"/>
              </a:ln>
              <a:effectLst/>
            </p:spPr>
            <p:txBody>
              <a:bodyPr rtlCol="0" anchor="t"/>
              <a:lstStyle/>
              <a:p>
                <a:pPr algn="ctr">
                  <a:defRPr/>
                </a:pPr>
                <a:r>
                  <a:rPr lang="zh-CN" altLang="en-US" sz="1100" b="1" kern="0" dirty="0">
                    <a:solidFill>
                      <a:prstClr val="black"/>
                    </a:solidFill>
                    <a:cs typeface="+mn-ea"/>
                    <a:sym typeface="+mn-lt"/>
                  </a:rPr>
                  <a:t>云原生平台</a:t>
                </a:r>
              </a:p>
            </p:txBody>
          </p:sp>
          <p:sp>
            <p:nvSpPr>
              <p:cNvPr id="15" name="矩形 14"/>
              <p:cNvSpPr/>
              <p:nvPr/>
            </p:nvSpPr>
            <p:spPr>
              <a:xfrm>
                <a:off x="1075343" y="1458440"/>
                <a:ext cx="1725345" cy="731868"/>
              </a:xfrm>
              <a:prstGeom prst="rect">
                <a:avLst/>
              </a:prstGeom>
              <a:noFill/>
              <a:ln w="3175" cap="flat" cmpd="sng" algn="ctr">
                <a:solidFill>
                  <a:sysClr val="window" lastClr="FFFFFF">
                    <a:lumMod val="50000"/>
                  </a:sysClr>
                </a:solidFill>
                <a:prstDash val="dash"/>
              </a:ln>
              <a:effectLst/>
            </p:spPr>
            <p:txBody>
              <a:bodyPr rtlCol="0" anchor="b"/>
              <a:lstStyle/>
              <a:p>
                <a:pPr algn="ctr">
                  <a:defRPr/>
                </a:pPr>
                <a:r>
                  <a:rPr lang="zh-CN" altLang="en-US" sz="1100" kern="0" dirty="0">
                    <a:solidFill>
                      <a:prstClr val="black"/>
                    </a:solidFill>
                    <a:cs typeface="+mn-ea"/>
                    <a:sym typeface="+mn-lt"/>
                  </a:rPr>
                  <a:t>中心云</a:t>
                </a:r>
                <a:endParaRPr lang="zh-CN" altLang="en-US" sz="3200" kern="0" dirty="0">
                  <a:solidFill>
                    <a:prstClr val="black"/>
                  </a:solidFill>
                  <a:cs typeface="+mn-ea"/>
                  <a:sym typeface="+mn-lt"/>
                </a:endParaRPr>
              </a:p>
            </p:txBody>
          </p:sp>
          <p:sp>
            <p:nvSpPr>
              <p:cNvPr id="16" name="下箭头 15"/>
              <p:cNvSpPr/>
              <p:nvPr/>
            </p:nvSpPr>
            <p:spPr>
              <a:xfrm>
                <a:off x="2052206" y="2341160"/>
                <a:ext cx="1963914" cy="216850"/>
              </a:xfrm>
              <a:prstGeom prst="downArrow">
                <a:avLst/>
              </a:prstGeom>
              <a:solidFill>
                <a:sysClr val="window" lastClr="FFFFFF">
                  <a:lumMod val="95000"/>
                </a:sysClr>
              </a:solidFill>
              <a:ln w="25400" cap="flat" cmpd="sng" algn="ctr">
                <a:noFill/>
                <a:prstDash val="solid"/>
              </a:ln>
              <a:effectLst/>
            </p:spPr>
            <p:txBody>
              <a:bodyPr rtlCol="0" anchor="ctr"/>
              <a:lstStyle/>
              <a:p>
                <a:pPr algn="ctr">
                  <a:defRPr/>
                </a:pPr>
                <a:endParaRPr lang="zh-CN" altLang="en-US" sz="1600" kern="0">
                  <a:solidFill>
                    <a:prstClr val="white"/>
                  </a:solidFill>
                  <a:cs typeface="+mn-ea"/>
                  <a:sym typeface="+mn-lt"/>
                </a:endParaRPr>
              </a:p>
            </p:txBody>
          </p:sp>
          <p:sp>
            <p:nvSpPr>
              <p:cNvPr id="17" name="iconfont-11790-5633945"/>
              <p:cNvSpPr>
                <a:spLocks noChangeAspect="1"/>
              </p:cNvSpPr>
              <p:nvPr/>
            </p:nvSpPr>
            <p:spPr bwMode="auto">
              <a:xfrm>
                <a:off x="3570963" y="3507721"/>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grpSp>
            <p:nvGrpSpPr>
              <p:cNvPr id="18" name="组合 17"/>
              <p:cNvGrpSpPr/>
              <p:nvPr/>
            </p:nvGrpSpPr>
            <p:grpSpPr>
              <a:xfrm>
                <a:off x="1255101" y="2898223"/>
                <a:ext cx="3434276" cy="630906"/>
                <a:chOff x="6953463" y="3501802"/>
                <a:chExt cx="8426116" cy="617228"/>
              </a:xfrm>
            </p:grpSpPr>
            <p:sp>
              <p:nvSpPr>
                <p:cNvPr id="51" name="任意多边形 50"/>
                <p:cNvSpPr/>
                <p:nvPr/>
              </p:nvSpPr>
              <p:spPr>
                <a:xfrm>
                  <a:off x="6953463" y="3513259"/>
                  <a:ext cx="3201146" cy="429328"/>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10560"/>
                    <a:gd name="connsiteY0-26" fmla="*/ 171453 h 171453"/>
                    <a:gd name="connsiteX1-27" fmla="*/ 3210560 w 3210560"/>
                    <a:gd name="connsiteY1-28" fmla="*/ 8893 h 171453"/>
                    <a:gd name="connsiteX0-29" fmla="*/ 0 w 3210560"/>
                    <a:gd name="connsiteY0-30" fmla="*/ 177392 h 177392"/>
                    <a:gd name="connsiteX1-31" fmla="*/ 3210560 w 3210560"/>
                    <a:gd name="connsiteY1-32" fmla="*/ 14832 h 177392"/>
                    <a:gd name="connsiteX0-33" fmla="*/ 0 w 3210560"/>
                    <a:gd name="connsiteY0-34" fmla="*/ 170849 h 170849"/>
                    <a:gd name="connsiteX1-35" fmla="*/ 3210560 w 3210560"/>
                    <a:gd name="connsiteY1-36" fmla="*/ 8289 h 170849"/>
                    <a:gd name="connsiteX0-37" fmla="*/ 0 w 3210560"/>
                    <a:gd name="connsiteY0-38" fmla="*/ 167067 h 167067"/>
                    <a:gd name="connsiteX1-39" fmla="*/ 3210560 w 3210560"/>
                    <a:gd name="connsiteY1-40" fmla="*/ 4507 h 167067"/>
                    <a:gd name="connsiteX0-41" fmla="*/ 0 w 3210560"/>
                    <a:gd name="connsiteY0-42" fmla="*/ 163762 h 163762"/>
                    <a:gd name="connsiteX1-43" fmla="*/ 3210560 w 3210560"/>
                    <a:gd name="connsiteY1-44" fmla="*/ 1202 h 163762"/>
                    <a:gd name="connsiteX0-45" fmla="*/ 0 w 3196503"/>
                    <a:gd name="connsiteY0-46" fmla="*/ 195062 h 195062"/>
                    <a:gd name="connsiteX1-47" fmla="*/ 3196503 w 3196503"/>
                    <a:gd name="connsiteY1-48" fmla="*/ 534 h 195062"/>
                    <a:gd name="connsiteX0-49" fmla="*/ 0 w 3196503"/>
                    <a:gd name="connsiteY0-50" fmla="*/ 194528 h 194528"/>
                    <a:gd name="connsiteX1-51" fmla="*/ 3196503 w 3196503"/>
                    <a:gd name="connsiteY1-52" fmla="*/ 0 h 194528"/>
                  </a:gdLst>
                  <a:ahLst/>
                  <a:cxnLst>
                    <a:cxn ang="0">
                      <a:pos x="connsiteX0-1" y="connsiteY0-2"/>
                    </a:cxn>
                    <a:cxn ang="0">
                      <a:pos x="connsiteX1-3" y="connsiteY1-4"/>
                    </a:cxn>
                  </a:cxnLst>
                  <a:rect l="l" t="t" r="r" b="b"/>
                  <a:pathLst>
                    <a:path w="3196503" h="194528">
                      <a:moveTo>
                        <a:pt x="0" y="194528"/>
                      </a:moveTo>
                      <a:cubicBezTo>
                        <a:pt x="915429" y="36755"/>
                        <a:pt x="2113514" y="760"/>
                        <a:pt x="3196503"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sp>
              <p:nvSpPr>
                <p:cNvPr id="52" name="任意多边形 51"/>
                <p:cNvSpPr/>
                <p:nvPr/>
              </p:nvSpPr>
              <p:spPr>
                <a:xfrm>
                  <a:off x="8855627" y="3518989"/>
                  <a:ext cx="1599492" cy="600040"/>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45667"/>
                    <a:gd name="connsiteY0-26" fmla="*/ 279749 h 279748"/>
                    <a:gd name="connsiteX1-27" fmla="*/ 3245667 w 3245667"/>
                    <a:gd name="connsiteY1-28" fmla="*/ 1198 h 279748"/>
                    <a:gd name="connsiteX0-29" fmla="*/ 0 w 3245667"/>
                    <a:gd name="connsiteY0-30" fmla="*/ 307822 h 307822"/>
                    <a:gd name="connsiteX1-31" fmla="*/ 3245667 w 3245667"/>
                    <a:gd name="connsiteY1-32" fmla="*/ 943 h 307822"/>
                    <a:gd name="connsiteX0-33" fmla="*/ 0 w 3245667"/>
                    <a:gd name="connsiteY0-34" fmla="*/ 307560 h 307560"/>
                    <a:gd name="connsiteX1-35" fmla="*/ 3245667 w 3245667"/>
                    <a:gd name="connsiteY1-36" fmla="*/ 681 h 307560"/>
                    <a:gd name="connsiteX0-37" fmla="*/ 0 w 3245667"/>
                    <a:gd name="connsiteY0-38" fmla="*/ 306879 h 306879"/>
                    <a:gd name="connsiteX1-39" fmla="*/ 3245667 w 3245667"/>
                    <a:gd name="connsiteY1-40" fmla="*/ 0 h 306879"/>
                  </a:gdLst>
                  <a:ahLst/>
                  <a:cxnLst>
                    <a:cxn ang="0">
                      <a:pos x="connsiteX0-1" y="connsiteY0-2"/>
                    </a:cxn>
                    <a:cxn ang="0">
                      <a:pos x="connsiteX1-3" y="connsiteY1-4"/>
                    </a:cxn>
                  </a:cxnLst>
                  <a:rect l="l" t="t" r="r" b="b"/>
                  <a:pathLst>
                    <a:path w="3245667" h="306879">
                      <a:moveTo>
                        <a:pt x="0" y="306879"/>
                      </a:moveTo>
                      <a:cubicBezTo>
                        <a:pt x="826692" y="154670"/>
                        <a:pt x="1985536" y="34514"/>
                        <a:pt x="3245667"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sp>
              <p:nvSpPr>
                <p:cNvPr id="53" name="任意多边形 52"/>
                <p:cNvSpPr/>
                <p:nvPr/>
              </p:nvSpPr>
              <p:spPr>
                <a:xfrm flipH="1">
                  <a:off x="12178433" y="3513259"/>
                  <a:ext cx="3201146" cy="429328"/>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10560"/>
                    <a:gd name="connsiteY0-26" fmla="*/ 171453 h 171453"/>
                    <a:gd name="connsiteX1-27" fmla="*/ 3210560 w 3210560"/>
                    <a:gd name="connsiteY1-28" fmla="*/ 8893 h 171453"/>
                    <a:gd name="connsiteX0-29" fmla="*/ 0 w 3210560"/>
                    <a:gd name="connsiteY0-30" fmla="*/ 177392 h 177392"/>
                    <a:gd name="connsiteX1-31" fmla="*/ 3210560 w 3210560"/>
                    <a:gd name="connsiteY1-32" fmla="*/ 14832 h 177392"/>
                    <a:gd name="connsiteX0-33" fmla="*/ 0 w 3210560"/>
                    <a:gd name="connsiteY0-34" fmla="*/ 170849 h 170849"/>
                    <a:gd name="connsiteX1-35" fmla="*/ 3210560 w 3210560"/>
                    <a:gd name="connsiteY1-36" fmla="*/ 8289 h 170849"/>
                    <a:gd name="connsiteX0-37" fmla="*/ 0 w 3210560"/>
                    <a:gd name="connsiteY0-38" fmla="*/ 167067 h 167067"/>
                    <a:gd name="connsiteX1-39" fmla="*/ 3210560 w 3210560"/>
                    <a:gd name="connsiteY1-40" fmla="*/ 4507 h 167067"/>
                    <a:gd name="connsiteX0-41" fmla="*/ 0 w 3210560"/>
                    <a:gd name="connsiteY0-42" fmla="*/ 163762 h 163762"/>
                    <a:gd name="connsiteX1-43" fmla="*/ 3210560 w 3210560"/>
                    <a:gd name="connsiteY1-44" fmla="*/ 1202 h 163762"/>
                    <a:gd name="connsiteX0-45" fmla="*/ 0 w 3196503"/>
                    <a:gd name="connsiteY0-46" fmla="*/ 195062 h 195062"/>
                    <a:gd name="connsiteX1-47" fmla="*/ 3196503 w 3196503"/>
                    <a:gd name="connsiteY1-48" fmla="*/ 534 h 195062"/>
                    <a:gd name="connsiteX0-49" fmla="*/ 0 w 3196503"/>
                    <a:gd name="connsiteY0-50" fmla="*/ 194528 h 194528"/>
                    <a:gd name="connsiteX1-51" fmla="*/ 3196503 w 3196503"/>
                    <a:gd name="connsiteY1-52" fmla="*/ 0 h 194528"/>
                  </a:gdLst>
                  <a:ahLst/>
                  <a:cxnLst>
                    <a:cxn ang="0">
                      <a:pos x="connsiteX0-1" y="connsiteY0-2"/>
                    </a:cxn>
                    <a:cxn ang="0">
                      <a:pos x="connsiteX1-3" y="connsiteY1-4"/>
                    </a:cxn>
                  </a:cxnLst>
                  <a:rect l="l" t="t" r="r" b="b"/>
                  <a:pathLst>
                    <a:path w="3196503" h="194528">
                      <a:moveTo>
                        <a:pt x="0" y="194528"/>
                      </a:moveTo>
                      <a:cubicBezTo>
                        <a:pt x="915429" y="36755"/>
                        <a:pt x="2113514" y="760"/>
                        <a:pt x="3196503"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sp>
              <p:nvSpPr>
                <p:cNvPr id="54" name="任意多边形 53"/>
                <p:cNvSpPr/>
                <p:nvPr/>
              </p:nvSpPr>
              <p:spPr>
                <a:xfrm flipH="1">
                  <a:off x="11831420" y="3501802"/>
                  <a:ext cx="1645994" cy="617228"/>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45667"/>
                    <a:gd name="connsiteY0-26" fmla="*/ 279749 h 279748"/>
                    <a:gd name="connsiteX1-27" fmla="*/ 3245667 w 3245667"/>
                    <a:gd name="connsiteY1-28" fmla="*/ 1198 h 279748"/>
                    <a:gd name="connsiteX0-29" fmla="*/ 0 w 3245667"/>
                    <a:gd name="connsiteY0-30" fmla="*/ 307822 h 307822"/>
                    <a:gd name="connsiteX1-31" fmla="*/ 3245667 w 3245667"/>
                    <a:gd name="connsiteY1-32" fmla="*/ 943 h 307822"/>
                    <a:gd name="connsiteX0-33" fmla="*/ 0 w 3245667"/>
                    <a:gd name="connsiteY0-34" fmla="*/ 307560 h 307560"/>
                    <a:gd name="connsiteX1-35" fmla="*/ 3245667 w 3245667"/>
                    <a:gd name="connsiteY1-36" fmla="*/ 681 h 307560"/>
                    <a:gd name="connsiteX0-37" fmla="*/ 0 w 3245667"/>
                    <a:gd name="connsiteY0-38" fmla="*/ 306879 h 306879"/>
                    <a:gd name="connsiteX1-39" fmla="*/ 3245667 w 3245667"/>
                    <a:gd name="connsiteY1-40" fmla="*/ 0 h 306879"/>
                  </a:gdLst>
                  <a:ahLst/>
                  <a:cxnLst>
                    <a:cxn ang="0">
                      <a:pos x="connsiteX0-1" y="connsiteY0-2"/>
                    </a:cxn>
                    <a:cxn ang="0">
                      <a:pos x="connsiteX1-3" y="connsiteY1-4"/>
                    </a:cxn>
                  </a:cxnLst>
                  <a:rect l="l" t="t" r="r" b="b"/>
                  <a:pathLst>
                    <a:path w="3245667" h="306879">
                      <a:moveTo>
                        <a:pt x="0" y="306879"/>
                      </a:moveTo>
                      <a:cubicBezTo>
                        <a:pt x="826692" y="154670"/>
                        <a:pt x="1985536" y="34514"/>
                        <a:pt x="3245667"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grpSp>
          <p:sp>
            <p:nvSpPr>
              <p:cNvPr id="19" name="矩形 18"/>
              <p:cNvSpPr/>
              <p:nvPr/>
            </p:nvSpPr>
            <p:spPr>
              <a:xfrm>
                <a:off x="943612" y="2569681"/>
                <a:ext cx="4201007" cy="327212"/>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1050" b="1" kern="0" dirty="0">
                    <a:solidFill>
                      <a:srgbClr val="1D1D1A"/>
                    </a:solidFill>
                    <a:cs typeface="+mn-ea"/>
                    <a:sym typeface="+mn-lt"/>
                  </a:rPr>
                  <a:t>云基础设施</a:t>
                </a:r>
              </a:p>
            </p:txBody>
          </p:sp>
          <p:pic>
            <p:nvPicPr>
              <p:cNvPr id="20" name="Picture 3" descr="U:\华为\2017\8月\D-201708169-存储PPT优化-赵娜-薛迪\文件\胶片美化\陈勇-ROBO解决方案\Link\未标题-7.png"/>
              <p:cNvPicPr preferRelativeResize="0">
                <a:picLocks noChangeArrowheads="1"/>
              </p:cNvPicPr>
              <p:nvPr/>
            </p:nvPicPr>
            <p:blipFill>
              <a:blip r:embed="rId2" cstate="print">
                <a:duotone>
                  <a:prstClr val="black"/>
                  <a:srgbClr val="232323">
                    <a:tint val="45000"/>
                    <a:satMod val="400000"/>
                  </a:srgbClr>
                </a:duotone>
                <a:extLst>
                  <a:ext uri="{BEBA8EAE-BF5A-486C-A8C5-ECC9F3942E4B}">
                    <a14:imgProps xmlns:a14="http://schemas.microsoft.com/office/drawing/2010/main">
                      <a14:imgLayer r:embed="rId3">
                        <a14:imgEffect>
                          <a14:brightnessContrast bright="20000"/>
                        </a14:imgEffect>
                        <a14:imgEffect>
                          <a14:sharpenSoften amount="-25000"/>
                        </a14:imgEffect>
                      </a14:imgLayer>
                    </a14:imgProps>
                  </a:ext>
                </a:extLst>
              </a:blip>
              <a:srcRect/>
              <a:stretch>
                <a:fillRect/>
              </a:stretch>
            </p:blipFill>
            <p:spPr bwMode="auto">
              <a:xfrm>
                <a:off x="1266597" y="2992171"/>
                <a:ext cx="3439824" cy="510022"/>
              </a:xfrm>
              <a:prstGeom prst="rect">
                <a:avLst/>
              </a:prstGeom>
              <a:noFill/>
              <a:ln>
                <a:noFill/>
                <a:prstDash val="sysDash"/>
              </a:ln>
            </p:spPr>
          </p:pic>
          <p:grpSp>
            <p:nvGrpSpPr>
              <p:cNvPr id="21" name="组合 20"/>
              <p:cNvGrpSpPr/>
              <p:nvPr/>
            </p:nvGrpSpPr>
            <p:grpSpPr>
              <a:xfrm>
                <a:off x="692568" y="3250203"/>
                <a:ext cx="685443" cy="460230"/>
                <a:chOff x="1110843" y="3366026"/>
                <a:chExt cx="685443" cy="460230"/>
              </a:xfrm>
            </p:grpSpPr>
            <p:sp>
              <p:nvSpPr>
                <p:cNvPr id="46" name="iconfont-11790-5633945"/>
                <p:cNvSpPr>
                  <a:spLocks noChangeAspect="1"/>
                </p:cNvSpPr>
                <p:nvPr/>
              </p:nvSpPr>
              <p:spPr bwMode="auto">
                <a:xfrm>
                  <a:off x="1110843" y="3366026"/>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grpSp>
              <p:nvGrpSpPr>
                <p:cNvPr id="47" name="组合 46"/>
                <p:cNvGrpSpPr/>
                <p:nvPr/>
              </p:nvGrpSpPr>
              <p:grpSpPr>
                <a:xfrm>
                  <a:off x="1155962" y="3609703"/>
                  <a:ext cx="601632" cy="206956"/>
                  <a:chOff x="1285843" y="1990254"/>
                  <a:chExt cx="2835681" cy="338112"/>
                </a:xfrm>
              </p:grpSpPr>
              <p:sp>
                <p:nvSpPr>
                  <p:cNvPr id="48" name="矩形 47"/>
                  <p:cNvSpPr/>
                  <p:nvPr/>
                </p:nvSpPr>
                <p:spPr>
                  <a:xfrm>
                    <a:off x="1285843" y="1992833"/>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计算</a:t>
                    </a:r>
                  </a:p>
                </p:txBody>
              </p:sp>
              <p:sp>
                <p:nvSpPr>
                  <p:cNvPr id="49" name="矩形 48"/>
                  <p:cNvSpPr/>
                  <p:nvPr/>
                </p:nvSpPr>
                <p:spPr>
                  <a:xfrm>
                    <a:off x="2256442" y="1990260"/>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存储</a:t>
                    </a:r>
                  </a:p>
                </p:txBody>
              </p:sp>
              <p:sp>
                <p:nvSpPr>
                  <p:cNvPr id="50" name="矩形 49"/>
                  <p:cNvSpPr/>
                  <p:nvPr/>
                </p:nvSpPr>
                <p:spPr>
                  <a:xfrm>
                    <a:off x="3221936" y="1990254"/>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网络</a:t>
                    </a:r>
                  </a:p>
                </p:txBody>
              </p:sp>
            </p:grpSp>
          </p:grpSp>
          <p:sp>
            <p:nvSpPr>
              <p:cNvPr id="22" name="矩形 21"/>
              <p:cNvSpPr/>
              <p:nvPr/>
            </p:nvSpPr>
            <p:spPr>
              <a:xfrm>
                <a:off x="1148458" y="1537437"/>
                <a:ext cx="1615658" cy="366086"/>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1050" b="1" kern="0" dirty="0">
                    <a:cs typeface="+mn-ea"/>
                    <a:sym typeface="+mn-lt"/>
                  </a:rPr>
                  <a:t>云原生服务</a:t>
                </a:r>
              </a:p>
            </p:txBody>
          </p:sp>
          <p:sp>
            <p:nvSpPr>
              <p:cNvPr id="23" name="文本框 379"/>
              <p:cNvSpPr txBox="1"/>
              <p:nvPr/>
            </p:nvSpPr>
            <p:spPr>
              <a:xfrm>
                <a:off x="589873" y="3740005"/>
                <a:ext cx="856516" cy="146320"/>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中心</a:t>
                </a:r>
                <a:r>
                  <a:rPr lang="en-US" altLang="zh-CN" sz="1000" kern="0" dirty="0">
                    <a:solidFill>
                      <a:srgbClr val="1D1D1A"/>
                    </a:solidFill>
                    <a:cs typeface="+mn-ea"/>
                    <a:sym typeface="+mn-lt"/>
                  </a:rPr>
                  <a:t>Region</a:t>
                </a:r>
                <a:endParaRPr lang="zh-CN" altLang="en-US" sz="1000" kern="0" dirty="0">
                  <a:solidFill>
                    <a:srgbClr val="1D1D1A"/>
                  </a:solidFill>
                  <a:cs typeface="+mn-ea"/>
                  <a:sym typeface="+mn-lt"/>
                </a:endParaRPr>
              </a:p>
            </p:txBody>
          </p:sp>
          <p:sp>
            <p:nvSpPr>
              <p:cNvPr id="24" name="文本框 379"/>
              <p:cNvSpPr txBox="1"/>
              <p:nvPr/>
            </p:nvSpPr>
            <p:spPr>
              <a:xfrm>
                <a:off x="1524793" y="4041100"/>
                <a:ext cx="1000892" cy="146320"/>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专属</a:t>
                </a:r>
                <a:r>
                  <a:rPr lang="en-US" altLang="zh-CN" sz="1000" kern="0" dirty="0">
                    <a:solidFill>
                      <a:srgbClr val="1D1D1A"/>
                    </a:solidFill>
                    <a:cs typeface="+mn-ea"/>
                    <a:sym typeface="+mn-lt"/>
                  </a:rPr>
                  <a:t>Region</a:t>
                </a:r>
                <a:endParaRPr lang="zh-CN" altLang="en-US" sz="1000" kern="0" dirty="0">
                  <a:solidFill>
                    <a:srgbClr val="1D1D1A"/>
                  </a:solidFill>
                  <a:cs typeface="+mn-ea"/>
                  <a:sym typeface="+mn-lt"/>
                </a:endParaRPr>
              </a:p>
            </p:txBody>
          </p:sp>
          <p:sp>
            <p:nvSpPr>
              <p:cNvPr id="25" name="文本框 379"/>
              <p:cNvSpPr txBox="1"/>
              <p:nvPr/>
            </p:nvSpPr>
            <p:spPr>
              <a:xfrm>
                <a:off x="3537448" y="4034978"/>
                <a:ext cx="715109" cy="146320"/>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本地</a:t>
                </a:r>
                <a:r>
                  <a:rPr lang="en-US" altLang="zh-CN" sz="1000" kern="0" dirty="0">
                    <a:solidFill>
                      <a:srgbClr val="1D1D1A"/>
                    </a:solidFill>
                    <a:cs typeface="+mn-ea"/>
                    <a:sym typeface="+mn-lt"/>
                  </a:rPr>
                  <a:t>IDC</a:t>
                </a:r>
                <a:endParaRPr lang="zh-CN" altLang="en-US" sz="1000" kern="0" dirty="0">
                  <a:solidFill>
                    <a:srgbClr val="1D1D1A"/>
                  </a:solidFill>
                  <a:cs typeface="+mn-ea"/>
                  <a:sym typeface="+mn-lt"/>
                </a:endParaRPr>
              </a:p>
            </p:txBody>
          </p:sp>
          <p:sp>
            <p:nvSpPr>
              <p:cNvPr id="26" name="文本框 379"/>
              <p:cNvSpPr txBox="1"/>
              <p:nvPr/>
            </p:nvSpPr>
            <p:spPr>
              <a:xfrm>
                <a:off x="4475054" y="3849688"/>
                <a:ext cx="625833" cy="146320"/>
              </a:xfrm>
              <a:prstGeom prst="rect">
                <a:avLst/>
              </a:prstGeom>
              <a:noFill/>
            </p:spPr>
            <p:txBody>
              <a:bodyPr wrap="square" lIns="0" tIns="0" rIns="0" bIns="0" rtlCol="0" anchor="ctr">
                <a:spAutoFit/>
              </a:bodyPr>
              <a:lstStyle/>
              <a:p>
                <a:pPr algn="ctr" defTabSz="913765">
                  <a:defRPr/>
                </a:pPr>
                <a:r>
                  <a:rPr lang="zh-CN" altLang="en-US" sz="1000" kern="0" dirty="0">
                    <a:solidFill>
                      <a:srgbClr val="1D1D1A"/>
                    </a:solidFill>
                    <a:cs typeface="+mn-ea"/>
                    <a:sym typeface="+mn-lt"/>
                  </a:rPr>
                  <a:t>边缘云</a:t>
                </a:r>
              </a:p>
            </p:txBody>
          </p:sp>
          <p:sp>
            <p:nvSpPr>
              <p:cNvPr id="27" name="矩形 26"/>
              <p:cNvSpPr/>
              <p:nvPr/>
            </p:nvSpPr>
            <p:spPr>
              <a:xfrm>
                <a:off x="2964032" y="1458439"/>
                <a:ext cx="1725345" cy="739233"/>
              </a:xfrm>
              <a:prstGeom prst="rect">
                <a:avLst/>
              </a:prstGeom>
              <a:noFill/>
              <a:ln w="3175" cap="flat" cmpd="sng" algn="ctr">
                <a:solidFill>
                  <a:sysClr val="window" lastClr="FFFFFF">
                    <a:lumMod val="50000"/>
                  </a:sysClr>
                </a:solidFill>
                <a:prstDash val="dash"/>
              </a:ln>
              <a:effectLst/>
            </p:spPr>
            <p:txBody>
              <a:bodyPr rtlCol="0" anchor="b"/>
              <a:lstStyle/>
              <a:p>
                <a:pPr algn="ctr">
                  <a:defRPr/>
                </a:pPr>
                <a:r>
                  <a:rPr lang="zh-CN" altLang="en-US" sz="1100" kern="0" dirty="0">
                    <a:solidFill>
                      <a:prstClr val="black"/>
                    </a:solidFill>
                    <a:cs typeface="+mn-ea"/>
                    <a:sym typeface="+mn-lt"/>
                  </a:rPr>
                  <a:t>边缘云</a:t>
                </a:r>
                <a:endParaRPr lang="zh-CN" altLang="en-US" sz="3200" kern="0" dirty="0">
                  <a:solidFill>
                    <a:prstClr val="black"/>
                  </a:solidFill>
                  <a:cs typeface="+mn-ea"/>
                  <a:sym typeface="+mn-lt"/>
                </a:endParaRPr>
              </a:p>
            </p:txBody>
          </p:sp>
          <p:sp>
            <p:nvSpPr>
              <p:cNvPr id="28" name="矩形 27"/>
              <p:cNvSpPr/>
              <p:nvPr/>
            </p:nvSpPr>
            <p:spPr>
              <a:xfrm>
                <a:off x="3037147" y="1537437"/>
                <a:ext cx="1615658" cy="366086"/>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1050" b="1" kern="0" dirty="0">
                    <a:cs typeface="+mn-ea"/>
                    <a:sym typeface="+mn-lt"/>
                  </a:rPr>
                  <a:t>云原生服务</a:t>
                </a:r>
              </a:p>
            </p:txBody>
          </p:sp>
          <p:sp>
            <p:nvSpPr>
              <p:cNvPr id="29" name="文本框 28"/>
              <p:cNvSpPr txBox="1"/>
              <p:nvPr/>
            </p:nvSpPr>
            <p:spPr>
              <a:xfrm>
                <a:off x="4757014" y="1564225"/>
                <a:ext cx="238227" cy="351168"/>
              </a:xfrm>
              <a:prstGeom prst="rect">
                <a:avLst/>
              </a:prstGeom>
              <a:noFill/>
            </p:spPr>
            <p:txBody>
              <a:bodyPr wrap="square" rtlCol="0">
                <a:spAutoFit/>
              </a:bodyPr>
              <a:lstStyle/>
              <a:p>
                <a:pPr>
                  <a:defRPr/>
                </a:pPr>
                <a:r>
                  <a:rPr lang="en-US" altLang="zh-CN" kern="0" dirty="0">
                    <a:solidFill>
                      <a:prstClr val="black"/>
                    </a:solidFill>
                    <a:cs typeface="+mn-ea"/>
                    <a:sym typeface="+mn-lt"/>
                  </a:rPr>
                  <a:t>…</a:t>
                </a:r>
                <a:endParaRPr lang="zh-CN" altLang="en-US" kern="0" dirty="0">
                  <a:solidFill>
                    <a:prstClr val="black"/>
                  </a:solidFill>
                  <a:cs typeface="+mn-ea"/>
                  <a:sym typeface="+mn-lt"/>
                </a:endParaRPr>
              </a:p>
            </p:txBody>
          </p:sp>
          <p:grpSp>
            <p:nvGrpSpPr>
              <p:cNvPr id="30" name="组合 29"/>
              <p:cNvGrpSpPr/>
              <p:nvPr/>
            </p:nvGrpSpPr>
            <p:grpSpPr>
              <a:xfrm>
                <a:off x="1694034" y="3520186"/>
                <a:ext cx="685443" cy="463952"/>
                <a:chOff x="1877220" y="3532449"/>
                <a:chExt cx="685443" cy="463952"/>
              </a:xfrm>
            </p:grpSpPr>
            <p:sp>
              <p:nvSpPr>
                <p:cNvPr id="41" name="iconfont-11790-5633945"/>
                <p:cNvSpPr>
                  <a:spLocks noChangeAspect="1"/>
                </p:cNvSpPr>
                <p:nvPr/>
              </p:nvSpPr>
              <p:spPr bwMode="auto">
                <a:xfrm>
                  <a:off x="1877220" y="3532449"/>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grpSp>
              <p:nvGrpSpPr>
                <p:cNvPr id="42" name="组合 41"/>
                <p:cNvGrpSpPr/>
                <p:nvPr/>
              </p:nvGrpSpPr>
              <p:grpSpPr>
                <a:xfrm>
                  <a:off x="1934035" y="3789445"/>
                  <a:ext cx="601632" cy="206956"/>
                  <a:chOff x="1285843" y="1990254"/>
                  <a:chExt cx="2835681" cy="338112"/>
                </a:xfrm>
              </p:grpSpPr>
              <p:sp>
                <p:nvSpPr>
                  <p:cNvPr id="43" name="矩形 42"/>
                  <p:cNvSpPr/>
                  <p:nvPr/>
                </p:nvSpPr>
                <p:spPr>
                  <a:xfrm>
                    <a:off x="1285843" y="1992833"/>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计算</a:t>
                    </a:r>
                  </a:p>
                </p:txBody>
              </p:sp>
              <p:sp>
                <p:nvSpPr>
                  <p:cNvPr id="44" name="矩形 43"/>
                  <p:cNvSpPr/>
                  <p:nvPr/>
                </p:nvSpPr>
                <p:spPr>
                  <a:xfrm>
                    <a:off x="2256442" y="1990260"/>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存储</a:t>
                    </a:r>
                  </a:p>
                </p:txBody>
              </p:sp>
              <p:sp>
                <p:nvSpPr>
                  <p:cNvPr id="45" name="矩形 44"/>
                  <p:cNvSpPr/>
                  <p:nvPr/>
                </p:nvSpPr>
                <p:spPr>
                  <a:xfrm>
                    <a:off x="3221936" y="1990254"/>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网络</a:t>
                    </a:r>
                  </a:p>
                </p:txBody>
              </p:sp>
            </p:grpSp>
          </p:grpSp>
          <p:grpSp>
            <p:nvGrpSpPr>
              <p:cNvPr id="31" name="组合 30"/>
              <p:cNvGrpSpPr/>
              <p:nvPr/>
            </p:nvGrpSpPr>
            <p:grpSpPr>
              <a:xfrm>
                <a:off x="3601536" y="3760199"/>
                <a:ext cx="601632" cy="206955"/>
                <a:chOff x="1285843" y="1990256"/>
                <a:chExt cx="2835681" cy="338110"/>
              </a:xfrm>
            </p:grpSpPr>
            <p:sp>
              <p:nvSpPr>
                <p:cNvPr id="38" name="矩形 37"/>
                <p:cNvSpPr/>
                <p:nvPr/>
              </p:nvSpPr>
              <p:spPr>
                <a:xfrm>
                  <a:off x="1285843" y="1992833"/>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计算</a:t>
                  </a:r>
                </a:p>
              </p:txBody>
            </p:sp>
            <p:sp>
              <p:nvSpPr>
                <p:cNvPr id="39" name="矩形 38"/>
                <p:cNvSpPr/>
                <p:nvPr/>
              </p:nvSpPr>
              <p:spPr>
                <a:xfrm>
                  <a:off x="2256442" y="1990256"/>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存储</a:t>
                  </a:r>
                </a:p>
              </p:txBody>
            </p:sp>
            <p:sp>
              <p:nvSpPr>
                <p:cNvPr id="40" name="矩形 39"/>
                <p:cNvSpPr/>
                <p:nvPr/>
              </p:nvSpPr>
              <p:spPr>
                <a:xfrm>
                  <a:off x="3221936" y="1990256"/>
                  <a:ext cx="899588" cy="335533"/>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网络</a:t>
                  </a:r>
                </a:p>
              </p:txBody>
            </p:sp>
          </p:grpSp>
          <p:grpSp>
            <p:nvGrpSpPr>
              <p:cNvPr id="32" name="组合 31"/>
              <p:cNvGrpSpPr/>
              <p:nvPr/>
            </p:nvGrpSpPr>
            <p:grpSpPr>
              <a:xfrm>
                <a:off x="4459176" y="3345932"/>
                <a:ext cx="685443" cy="464000"/>
                <a:chOff x="4183946" y="3374969"/>
                <a:chExt cx="685443" cy="464000"/>
              </a:xfrm>
            </p:grpSpPr>
            <p:sp>
              <p:nvSpPr>
                <p:cNvPr id="33" name="iconfont-11790-5633945"/>
                <p:cNvSpPr>
                  <a:spLocks noChangeAspect="1"/>
                </p:cNvSpPr>
                <p:nvPr/>
              </p:nvSpPr>
              <p:spPr bwMode="auto">
                <a:xfrm>
                  <a:off x="4183946" y="3374969"/>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grpSp>
              <p:nvGrpSpPr>
                <p:cNvPr id="34" name="组合 33"/>
                <p:cNvGrpSpPr/>
                <p:nvPr/>
              </p:nvGrpSpPr>
              <p:grpSpPr>
                <a:xfrm>
                  <a:off x="4222390" y="3632014"/>
                  <a:ext cx="601632" cy="206955"/>
                  <a:chOff x="1285843" y="1990254"/>
                  <a:chExt cx="2835681" cy="338104"/>
                </a:xfrm>
              </p:grpSpPr>
              <p:sp>
                <p:nvSpPr>
                  <p:cNvPr id="35" name="矩形 34"/>
                  <p:cNvSpPr/>
                  <p:nvPr/>
                </p:nvSpPr>
                <p:spPr>
                  <a:xfrm>
                    <a:off x="1285843" y="1992831"/>
                    <a:ext cx="899588" cy="335527"/>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计算</a:t>
                    </a:r>
                  </a:p>
                </p:txBody>
              </p:sp>
              <p:sp>
                <p:nvSpPr>
                  <p:cNvPr id="36" name="矩形 35"/>
                  <p:cNvSpPr/>
                  <p:nvPr/>
                </p:nvSpPr>
                <p:spPr>
                  <a:xfrm>
                    <a:off x="2256442" y="1990260"/>
                    <a:ext cx="899588" cy="335527"/>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存储</a:t>
                    </a:r>
                  </a:p>
                </p:txBody>
              </p:sp>
              <p:sp>
                <p:nvSpPr>
                  <p:cNvPr id="37" name="矩形 36"/>
                  <p:cNvSpPr/>
                  <p:nvPr/>
                </p:nvSpPr>
                <p:spPr>
                  <a:xfrm>
                    <a:off x="3221936" y="1990254"/>
                    <a:ext cx="899588" cy="335527"/>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700" kern="0" dirty="0">
                        <a:solidFill>
                          <a:srgbClr val="1D1D1A"/>
                        </a:solidFill>
                        <a:cs typeface="+mn-ea"/>
                        <a:sym typeface="+mn-lt"/>
                      </a:rPr>
                      <a:t>网络</a:t>
                    </a:r>
                  </a:p>
                </p:txBody>
              </p:sp>
            </p:grpSp>
          </p:grpSp>
        </p:grpSp>
      </p:grpSp>
      <p:grpSp>
        <p:nvGrpSpPr>
          <p:cNvPr id="55" name="组合 54"/>
          <p:cNvGrpSpPr/>
          <p:nvPr/>
        </p:nvGrpSpPr>
        <p:grpSpPr>
          <a:xfrm>
            <a:off x="7272924" y="915649"/>
            <a:ext cx="4072945" cy="3654695"/>
            <a:chOff x="7272924" y="915649"/>
            <a:chExt cx="4072945" cy="3654695"/>
          </a:xfrm>
        </p:grpSpPr>
        <p:sp>
          <p:nvSpPr>
            <p:cNvPr id="56" name="文本框 55"/>
            <p:cNvSpPr txBox="1"/>
            <p:nvPr/>
          </p:nvSpPr>
          <p:spPr>
            <a:xfrm>
              <a:off x="8663622" y="915649"/>
              <a:ext cx="1624774" cy="338554"/>
            </a:xfrm>
            <a:prstGeom prst="rect">
              <a:avLst/>
            </a:prstGeom>
            <a:noFill/>
          </p:spPr>
          <p:txBody>
            <a:bodyPr wrap="square" rtlCol="0">
              <a:spAutoFit/>
            </a:bodyPr>
            <a:lstStyle/>
            <a:p>
              <a:pPr>
                <a:defRPr/>
              </a:pPr>
              <a:r>
                <a:rPr lang="zh-CN" altLang="en-US" sz="1600" b="1" dirty="0">
                  <a:solidFill>
                    <a:prstClr val="black"/>
                  </a:solidFill>
                  <a:cs typeface="+mn-ea"/>
                  <a:sym typeface="+mn-lt"/>
                </a:rPr>
                <a:t>分布式云原生 </a:t>
              </a:r>
            </a:p>
          </p:txBody>
        </p:sp>
        <p:grpSp>
          <p:nvGrpSpPr>
            <p:cNvPr id="57" name="组合 56"/>
            <p:cNvGrpSpPr/>
            <p:nvPr/>
          </p:nvGrpSpPr>
          <p:grpSpPr>
            <a:xfrm>
              <a:off x="7327190" y="1315686"/>
              <a:ext cx="3964412" cy="2253773"/>
              <a:chOff x="7313188" y="1315686"/>
              <a:chExt cx="3964412" cy="2253773"/>
            </a:xfrm>
          </p:grpSpPr>
          <p:sp>
            <p:nvSpPr>
              <p:cNvPr id="81" name="矩形 80"/>
              <p:cNvSpPr/>
              <p:nvPr/>
            </p:nvSpPr>
            <p:spPr>
              <a:xfrm>
                <a:off x="7313188" y="1315686"/>
                <a:ext cx="3964412" cy="2253773"/>
              </a:xfrm>
              <a:prstGeom prst="rect">
                <a:avLst/>
              </a:prstGeom>
              <a:solidFill>
                <a:sysClr val="window" lastClr="FFFFFF"/>
              </a:solidFill>
              <a:ln w="12700" cap="flat" cmpd="sng" algn="ctr">
                <a:solidFill>
                  <a:sysClr val="window" lastClr="FFFFFF">
                    <a:lumMod val="85000"/>
                  </a:sysClr>
                </a:solidFill>
                <a:prstDash val="solid"/>
              </a:ln>
              <a:effectLst/>
            </p:spPr>
            <p:txBody>
              <a:bodyPr rtlCol="0" anchor="t"/>
              <a:lstStyle/>
              <a:p>
                <a:pPr algn="ctr">
                  <a:defRPr/>
                </a:pPr>
                <a:r>
                  <a:rPr lang="zh-CN" altLang="en-US" sz="1100" b="1" kern="0" dirty="0">
                    <a:solidFill>
                      <a:prstClr val="black"/>
                    </a:solidFill>
                    <a:cs typeface="+mn-ea"/>
                    <a:sym typeface="+mn-lt"/>
                  </a:rPr>
                  <a:t>云原生平台</a:t>
                </a:r>
              </a:p>
            </p:txBody>
          </p:sp>
          <p:sp>
            <p:nvSpPr>
              <p:cNvPr id="82" name="矩形 81"/>
              <p:cNvSpPr/>
              <p:nvPr/>
            </p:nvSpPr>
            <p:spPr>
              <a:xfrm>
                <a:off x="7426145" y="1916512"/>
                <a:ext cx="3800655" cy="1157642"/>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endParaRPr lang="zh-CN" altLang="en-US" sz="1050" b="1" kern="0" dirty="0">
                  <a:solidFill>
                    <a:srgbClr val="C00000"/>
                  </a:solidFill>
                  <a:cs typeface="+mn-ea"/>
                  <a:sym typeface="+mn-lt"/>
                </a:endParaRPr>
              </a:p>
            </p:txBody>
          </p:sp>
          <p:sp>
            <p:nvSpPr>
              <p:cNvPr id="83" name="矩形 82"/>
              <p:cNvSpPr/>
              <p:nvPr/>
            </p:nvSpPr>
            <p:spPr>
              <a:xfrm>
                <a:off x="7436248" y="3089569"/>
                <a:ext cx="3790552" cy="415781"/>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endParaRPr lang="zh-CN" altLang="en-US" sz="1050" b="1" kern="0" dirty="0">
                  <a:solidFill>
                    <a:srgbClr val="C00000"/>
                  </a:solidFill>
                  <a:cs typeface="+mn-ea"/>
                  <a:sym typeface="+mn-lt"/>
                </a:endParaRPr>
              </a:p>
            </p:txBody>
          </p:sp>
          <p:sp>
            <p:nvSpPr>
              <p:cNvPr id="84" name="矩形 83"/>
              <p:cNvSpPr/>
              <p:nvPr/>
            </p:nvSpPr>
            <p:spPr>
              <a:xfrm>
                <a:off x="7438367" y="2279220"/>
                <a:ext cx="1056636" cy="369332"/>
              </a:xfrm>
              <a:prstGeom prst="rect">
                <a:avLst/>
              </a:prstGeom>
            </p:spPr>
            <p:txBody>
              <a:bodyPr wrap="square">
                <a:spAutoFit/>
              </a:bodyPr>
              <a:lstStyle/>
              <a:p>
                <a:pPr algn="ctr" defTabSz="1216025">
                  <a:defRPr/>
                </a:pPr>
                <a:r>
                  <a:rPr lang="zh-CN" altLang="en-US" sz="900" b="1" kern="0" dirty="0">
                    <a:solidFill>
                      <a:srgbClr val="C00000"/>
                    </a:solidFill>
                    <a:cs typeface="+mn-ea"/>
                    <a:sym typeface="+mn-lt"/>
                  </a:rPr>
                  <a:t>以应用为中心的业务模型</a:t>
                </a:r>
              </a:p>
            </p:txBody>
          </p:sp>
          <p:sp>
            <p:nvSpPr>
              <p:cNvPr id="85" name="矩形 84"/>
              <p:cNvSpPr/>
              <p:nvPr/>
            </p:nvSpPr>
            <p:spPr>
              <a:xfrm>
                <a:off x="7426145" y="1602338"/>
                <a:ext cx="3800655" cy="289051"/>
              </a:xfrm>
              <a:prstGeom prst="rect">
                <a:avLst/>
              </a:prstGeom>
              <a:solidFill>
                <a:srgbClr val="FFFFFF">
                  <a:lumMod val="95000"/>
                </a:srgbClr>
              </a:solidFill>
              <a:ln w="6350" cap="flat" cmpd="sng" algn="ctr">
                <a:noFill/>
                <a:prstDash val="solid"/>
                <a:miter lim="800000"/>
              </a:ln>
              <a:effectLst/>
            </p:spPr>
            <p:txBody>
              <a:bodyPr lIns="0" rIns="0" rtlCol="0" anchor="ctr"/>
              <a:lstStyle/>
              <a:p>
                <a:pPr algn="ctr" defTabSz="1216025">
                  <a:defRPr/>
                </a:pPr>
                <a:r>
                  <a:rPr lang="zh-CN" altLang="en-US" sz="1050" b="1" kern="0" dirty="0">
                    <a:solidFill>
                      <a:srgbClr val="C00000"/>
                    </a:solidFill>
                    <a:cs typeface="+mn-ea"/>
                    <a:sym typeface="+mn-lt"/>
                  </a:rPr>
                  <a:t>云原生服务</a:t>
                </a:r>
              </a:p>
            </p:txBody>
          </p:sp>
          <p:grpSp>
            <p:nvGrpSpPr>
              <p:cNvPr id="86" name="组合 85"/>
              <p:cNvGrpSpPr/>
              <p:nvPr/>
            </p:nvGrpSpPr>
            <p:grpSpPr>
              <a:xfrm>
                <a:off x="7858208" y="1915771"/>
                <a:ext cx="3155121" cy="1515423"/>
                <a:chOff x="7471556" y="1726329"/>
                <a:chExt cx="3155121" cy="1515423"/>
              </a:xfrm>
            </p:grpSpPr>
            <p:sp>
              <p:nvSpPr>
                <p:cNvPr id="87" name="椭圆 86"/>
                <p:cNvSpPr/>
                <p:nvPr/>
              </p:nvSpPr>
              <p:spPr>
                <a:xfrm>
                  <a:off x="8818132" y="1764883"/>
                  <a:ext cx="449937" cy="449937"/>
                </a:xfrm>
                <a:prstGeom prst="ellipse">
                  <a:avLst/>
                </a:prstGeom>
                <a:gradFill flip="none" rotWithShape="1">
                  <a:gsLst>
                    <a:gs pos="0">
                      <a:srgbClr val="C0504D">
                        <a:lumMod val="0"/>
                        <a:lumOff val="100000"/>
                      </a:srgbClr>
                    </a:gs>
                    <a:gs pos="35000">
                      <a:srgbClr val="C0504D">
                        <a:lumMod val="43000"/>
                        <a:lumOff val="57000"/>
                      </a:srgbClr>
                    </a:gs>
                    <a:gs pos="100000">
                      <a:srgbClr val="C00000"/>
                    </a:gs>
                  </a:gsLst>
                  <a:path path="circle">
                    <a:fillToRect r="100000" b="100000"/>
                  </a:path>
                  <a:tileRect l="-100000" t="-100000"/>
                </a:gradFill>
                <a:ln w="25400" cap="flat" cmpd="sng" algn="ctr">
                  <a:noFill/>
                  <a:prstDash val="solid"/>
                </a:ln>
                <a:effectLst/>
              </p:spPr>
              <p:txBody>
                <a:bodyPr lIns="0" rIns="0" rtlCol="0" anchor="ctr"/>
                <a:lstStyle/>
                <a:p>
                  <a:pPr algn="ctr">
                    <a:defRPr/>
                  </a:pPr>
                  <a:r>
                    <a:rPr lang="zh-CN" altLang="en-US" sz="1100" b="1" kern="0" dirty="0">
                      <a:solidFill>
                        <a:prstClr val="white"/>
                      </a:solidFill>
                      <a:cs typeface="+mn-ea"/>
                      <a:sym typeface="+mn-lt"/>
                    </a:rPr>
                    <a:t>应用</a:t>
                  </a:r>
                </a:p>
              </p:txBody>
            </p:sp>
            <p:cxnSp>
              <p:nvCxnSpPr>
                <p:cNvPr id="88" name="直接连接符 87"/>
                <p:cNvCxnSpPr>
                  <a:endCxn id="92" idx="7"/>
                </p:cNvCxnSpPr>
                <p:nvPr/>
              </p:nvCxnSpPr>
              <p:spPr>
                <a:xfrm flipH="1">
                  <a:off x="8584580" y="2226351"/>
                  <a:ext cx="246830" cy="168599"/>
                </a:xfrm>
                <a:prstGeom prst="line">
                  <a:avLst/>
                </a:prstGeom>
                <a:noFill/>
                <a:ln w="19050" cap="flat" cmpd="sng" algn="ctr">
                  <a:solidFill>
                    <a:sysClr val="window" lastClr="FFFFFF">
                      <a:lumMod val="50000"/>
                    </a:sysClr>
                  </a:solidFill>
                  <a:prstDash val="solid"/>
                  <a:tailEnd type="none"/>
                </a:ln>
                <a:effectLst/>
              </p:spPr>
            </p:cxnSp>
            <p:cxnSp>
              <p:nvCxnSpPr>
                <p:cNvPr id="89" name="直接连接符 88"/>
                <p:cNvCxnSpPr>
                  <a:endCxn id="94" idx="1"/>
                </p:cNvCxnSpPr>
                <p:nvPr/>
              </p:nvCxnSpPr>
              <p:spPr>
                <a:xfrm>
                  <a:off x="9258873" y="2192665"/>
                  <a:ext cx="273745" cy="221178"/>
                </a:xfrm>
                <a:prstGeom prst="line">
                  <a:avLst/>
                </a:prstGeom>
                <a:noFill/>
                <a:ln w="19050" cap="flat" cmpd="sng" algn="ctr">
                  <a:solidFill>
                    <a:sysClr val="window" lastClr="FFFFFF">
                      <a:lumMod val="50000"/>
                    </a:sysClr>
                  </a:solidFill>
                  <a:prstDash val="solid"/>
                  <a:tailEnd type="none"/>
                </a:ln>
                <a:effectLst/>
              </p:spPr>
            </p:cxnSp>
            <p:cxnSp>
              <p:nvCxnSpPr>
                <p:cNvPr id="90" name="直接连接符 89"/>
                <p:cNvCxnSpPr/>
                <p:nvPr/>
              </p:nvCxnSpPr>
              <p:spPr>
                <a:xfrm>
                  <a:off x="9043100" y="2274444"/>
                  <a:ext cx="0" cy="349613"/>
                </a:xfrm>
                <a:prstGeom prst="line">
                  <a:avLst/>
                </a:prstGeom>
                <a:noFill/>
                <a:ln w="19050" cap="flat" cmpd="sng" algn="ctr">
                  <a:solidFill>
                    <a:sysClr val="window" lastClr="FFFFFF">
                      <a:lumMod val="50000"/>
                    </a:sysClr>
                  </a:solidFill>
                  <a:prstDash val="solid"/>
                  <a:tailEnd type="none"/>
                </a:ln>
                <a:effectLst/>
              </p:spPr>
            </p:cxnSp>
            <p:sp>
              <p:nvSpPr>
                <p:cNvPr id="91" name="空心弧 90"/>
                <p:cNvSpPr/>
                <p:nvPr/>
              </p:nvSpPr>
              <p:spPr>
                <a:xfrm rot="10049343">
                  <a:off x="8735807" y="1726329"/>
                  <a:ext cx="614586" cy="587252"/>
                </a:xfrm>
                <a:prstGeom prst="blockArc">
                  <a:avLst>
                    <a:gd name="adj1" fmla="val 12127890"/>
                    <a:gd name="adj2" fmla="val 90842"/>
                    <a:gd name="adj3" fmla="val 7940"/>
                  </a:avLst>
                </a:prstGeom>
                <a:solidFill>
                  <a:srgbClr val="878A95"/>
                </a:solidFill>
                <a:ln w="25400" cap="flat" cmpd="sng" algn="ctr">
                  <a:noFill/>
                  <a:prstDash val="solid"/>
                </a:ln>
                <a:effectLst/>
              </p:spPr>
              <p:txBody>
                <a:bodyPr rtlCol="0" anchor="ctr"/>
                <a:lstStyle/>
                <a:p>
                  <a:pPr algn="ctr">
                    <a:defRPr/>
                  </a:pPr>
                  <a:endParaRPr lang="zh-CN" altLang="en-US" sz="1600" kern="0">
                    <a:solidFill>
                      <a:prstClr val="black"/>
                    </a:solidFill>
                    <a:cs typeface="+mn-ea"/>
                    <a:sym typeface="+mn-lt"/>
                  </a:endParaRPr>
                </a:p>
              </p:txBody>
            </p:sp>
            <p:sp>
              <p:nvSpPr>
                <p:cNvPr id="92" name="椭圆 91"/>
                <p:cNvSpPr/>
                <p:nvPr/>
              </p:nvSpPr>
              <p:spPr>
                <a:xfrm>
                  <a:off x="8282434" y="2343110"/>
                  <a:ext cx="353986" cy="353986"/>
                </a:xfrm>
                <a:prstGeom prst="ellipse">
                  <a:avLst/>
                </a:prstGeom>
                <a:gradFill flip="none" rotWithShape="1">
                  <a:gsLst>
                    <a:gs pos="0">
                      <a:srgbClr val="9BBB59">
                        <a:lumMod val="0"/>
                        <a:lumOff val="100000"/>
                      </a:srgbClr>
                    </a:gs>
                    <a:gs pos="35000">
                      <a:srgbClr val="9BBB59">
                        <a:lumMod val="0"/>
                        <a:lumOff val="100000"/>
                      </a:srgbClr>
                    </a:gs>
                    <a:gs pos="100000">
                      <a:sysClr val="window" lastClr="FFFFFF">
                        <a:lumMod val="75000"/>
                      </a:sysClr>
                    </a:gs>
                  </a:gsLst>
                  <a:path path="circle">
                    <a:fillToRect l="50000" t="-80000" r="50000" b="180000"/>
                  </a:path>
                  <a:tileRect/>
                </a:gradFill>
                <a:ln w="6350" cap="flat" cmpd="sng" algn="ctr">
                  <a:solidFill>
                    <a:sysClr val="windowText" lastClr="000000">
                      <a:lumMod val="50000"/>
                      <a:lumOff val="50000"/>
                    </a:sysClr>
                  </a:solidFill>
                  <a:prstDash val="solid"/>
                </a:ln>
                <a:effectLst/>
              </p:spPr>
              <p:txBody>
                <a:bodyPr lIns="0" rIns="0" rtlCol="0" anchor="ctr"/>
                <a:lstStyle/>
                <a:p>
                  <a:pPr algn="ctr">
                    <a:defRPr/>
                  </a:pPr>
                  <a:r>
                    <a:rPr lang="zh-CN" altLang="en-US" sz="900" b="1" kern="0" dirty="0">
                      <a:solidFill>
                        <a:srgbClr val="C00000"/>
                      </a:solidFill>
                      <a:cs typeface="+mn-ea"/>
                      <a:sym typeface="+mn-lt"/>
                    </a:rPr>
                    <a:t>算力</a:t>
                  </a:r>
                </a:p>
              </p:txBody>
            </p:sp>
            <p:sp>
              <p:nvSpPr>
                <p:cNvPr id="93" name="椭圆 92"/>
                <p:cNvSpPr/>
                <p:nvPr/>
              </p:nvSpPr>
              <p:spPr>
                <a:xfrm>
                  <a:off x="8866107" y="2437239"/>
                  <a:ext cx="353986" cy="353986"/>
                </a:xfrm>
                <a:prstGeom prst="ellipse">
                  <a:avLst/>
                </a:prstGeom>
                <a:gradFill flip="none" rotWithShape="1">
                  <a:gsLst>
                    <a:gs pos="0">
                      <a:srgbClr val="9BBB59">
                        <a:lumMod val="0"/>
                        <a:lumOff val="100000"/>
                      </a:srgbClr>
                    </a:gs>
                    <a:gs pos="35000">
                      <a:srgbClr val="9BBB59">
                        <a:lumMod val="0"/>
                        <a:lumOff val="100000"/>
                      </a:srgbClr>
                    </a:gs>
                    <a:gs pos="100000">
                      <a:sysClr val="window" lastClr="FFFFFF">
                        <a:lumMod val="75000"/>
                      </a:sysClr>
                    </a:gs>
                  </a:gsLst>
                  <a:path path="circle">
                    <a:fillToRect l="50000" t="-80000" r="50000" b="180000"/>
                  </a:path>
                  <a:tileRect/>
                </a:gradFill>
                <a:ln w="6350" cap="flat" cmpd="sng" algn="ctr">
                  <a:solidFill>
                    <a:sysClr val="windowText" lastClr="000000">
                      <a:lumMod val="50000"/>
                      <a:lumOff val="50000"/>
                    </a:sysClr>
                  </a:solidFill>
                  <a:prstDash val="solid"/>
                </a:ln>
                <a:effectLst/>
              </p:spPr>
              <p:txBody>
                <a:bodyPr lIns="0" rIns="0" rtlCol="0" anchor="ctr"/>
                <a:lstStyle/>
                <a:p>
                  <a:pPr algn="ctr">
                    <a:defRPr/>
                  </a:pPr>
                  <a:r>
                    <a:rPr lang="zh-CN" altLang="en-US" sz="900" b="1" kern="0" dirty="0">
                      <a:solidFill>
                        <a:srgbClr val="C00000"/>
                      </a:solidFill>
                      <a:cs typeface="+mn-ea"/>
                      <a:sym typeface="+mn-lt"/>
                    </a:rPr>
                    <a:t>数据</a:t>
                  </a:r>
                </a:p>
              </p:txBody>
            </p:sp>
            <p:sp>
              <p:nvSpPr>
                <p:cNvPr id="94" name="椭圆 93"/>
                <p:cNvSpPr/>
                <p:nvPr/>
              </p:nvSpPr>
              <p:spPr>
                <a:xfrm>
                  <a:off x="9480778" y="2362003"/>
                  <a:ext cx="353986" cy="353986"/>
                </a:xfrm>
                <a:prstGeom prst="ellipse">
                  <a:avLst/>
                </a:prstGeom>
                <a:gradFill flip="none" rotWithShape="1">
                  <a:gsLst>
                    <a:gs pos="0">
                      <a:srgbClr val="9BBB59">
                        <a:lumMod val="0"/>
                        <a:lumOff val="100000"/>
                      </a:srgbClr>
                    </a:gs>
                    <a:gs pos="35000">
                      <a:srgbClr val="9BBB59">
                        <a:lumMod val="0"/>
                        <a:lumOff val="100000"/>
                      </a:srgbClr>
                    </a:gs>
                    <a:gs pos="100000">
                      <a:sysClr val="window" lastClr="FFFFFF">
                        <a:lumMod val="75000"/>
                      </a:sysClr>
                    </a:gs>
                  </a:gsLst>
                  <a:path path="circle">
                    <a:fillToRect l="50000" t="-80000" r="50000" b="180000"/>
                  </a:path>
                  <a:tileRect/>
                </a:gradFill>
                <a:ln w="6350" cap="flat" cmpd="sng" algn="ctr">
                  <a:solidFill>
                    <a:sysClr val="windowText" lastClr="000000">
                      <a:lumMod val="50000"/>
                      <a:lumOff val="50000"/>
                    </a:sysClr>
                  </a:solidFill>
                  <a:prstDash val="solid"/>
                </a:ln>
                <a:effectLst/>
              </p:spPr>
              <p:txBody>
                <a:bodyPr lIns="0" rIns="0" rtlCol="0" anchor="ctr"/>
                <a:lstStyle/>
                <a:p>
                  <a:pPr algn="ctr">
                    <a:defRPr/>
                  </a:pPr>
                  <a:r>
                    <a:rPr lang="zh-CN" altLang="en-US" sz="900" b="1" kern="0" dirty="0">
                      <a:solidFill>
                        <a:srgbClr val="C00000"/>
                      </a:solidFill>
                      <a:cs typeface="+mn-ea"/>
                      <a:sym typeface="+mn-lt"/>
                    </a:rPr>
                    <a:t>流量</a:t>
                  </a:r>
                </a:p>
              </p:txBody>
            </p:sp>
            <p:sp>
              <p:nvSpPr>
                <p:cNvPr id="95" name="矩形 94"/>
                <p:cNvSpPr/>
                <p:nvPr/>
              </p:nvSpPr>
              <p:spPr>
                <a:xfrm>
                  <a:off x="7471556" y="2970101"/>
                  <a:ext cx="792000" cy="271651"/>
                </a:xfrm>
                <a:prstGeom prst="rect">
                  <a:avLst/>
                </a:prstGeom>
                <a:solidFill>
                  <a:srgbClr val="D9D9D9"/>
                </a:solidFill>
                <a:ln w="6350" cap="flat" cmpd="sng" algn="ctr">
                  <a:noFill/>
                  <a:prstDash val="solid"/>
                  <a:miter lim="800000"/>
                </a:ln>
                <a:effectLst/>
              </p:spPr>
              <p:txBody>
                <a:bodyPr lIns="0" rIns="0" rtlCol="0" anchor="ctr"/>
                <a:lstStyle/>
                <a:p>
                  <a:pPr algn="ctr" defTabSz="1216025">
                    <a:defRPr/>
                  </a:pPr>
                  <a:r>
                    <a:rPr lang="zh-CN" altLang="en-US" sz="1000" kern="0" dirty="0">
                      <a:solidFill>
                        <a:srgbClr val="1D1D1A"/>
                      </a:solidFill>
                      <a:cs typeface="+mn-ea"/>
                      <a:sym typeface="+mn-lt"/>
                    </a:rPr>
                    <a:t> 计 算</a:t>
                  </a:r>
                </a:p>
              </p:txBody>
            </p:sp>
            <p:sp>
              <p:nvSpPr>
                <p:cNvPr id="96" name="矩形 95"/>
                <p:cNvSpPr/>
                <p:nvPr/>
              </p:nvSpPr>
              <p:spPr>
                <a:xfrm>
                  <a:off x="9834677" y="2964611"/>
                  <a:ext cx="792000" cy="271651"/>
                </a:xfrm>
                <a:prstGeom prst="rect">
                  <a:avLst/>
                </a:prstGeom>
                <a:solidFill>
                  <a:srgbClr val="D9D9D9"/>
                </a:solidFill>
                <a:ln w="6350" cap="flat" cmpd="sng" algn="ctr">
                  <a:noFill/>
                  <a:prstDash val="solid"/>
                  <a:miter lim="800000"/>
                </a:ln>
                <a:effectLst/>
              </p:spPr>
              <p:txBody>
                <a:bodyPr lIns="0" rIns="0" rtlCol="0" anchor="ctr"/>
                <a:lstStyle/>
                <a:p>
                  <a:pPr algn="ctr" defTabSz="1216025">
                    <a:defRPr/>
                  </a:pPr>
                  <a:r>
                    <a:rPr lang="zh-CN" altLang="en-US" sz="1000" kern="0" dirty="0">
                      <a:solidFill>
                        <a:srgbClr val="1D1D1A"/>
                      </a:solidFill>
                      <a:cs typeface="+mn-ea"/>
                      <a:sym typeface="+mn-lt"/>
                    </a:rPr>
                    <a:t>  网 络</a:t>
                  </a:r>
                </a:p>
              </p:txBody>
            </p:sp>
            <p:cxnSp>
              <p:nvCxnSpPr>
                <p:cNvPr id="97" name="直接连接符 96"/>
                <p:cNvCxnSpPr>
                  <a:stCxn id="92" idx="3"/>
                  <a:endCxn id="95" idx="0"/>
                </p:cNvCxnSpPr>
                <p:nvPr/>
              </p:nvCxnSpPr>
              <p:spPr>
                <a:xfrm flipH="1">
                  <a:off x="7867556" y="2645256"/>
                  <a:ext cx="466718" cy="324845"/>
                </a:xfrm>
                <a:prstGeom prst="line">
                  <a:avLst/>
                </a:prstGeom>
                <a:noFill/>
                <a:ln w="9525" cap="flat" cmpd="sng" algn="ctr">
                  <a:solidFill>
                    <a:sysClr val="window" lastClr="FFFFFF">
                      <a:lumMod val="65000"/>
                    </a:sysClr>
                  </a:solidFill>
                  <a:prstDash val="sysDot"/>
                </a:ln>
                <a:effectLst/>
              </p:spPr>
            </p:cxnSp>
            <p:cxnSp>
              <p:nvCxnSpPr>
                <p:cNvPr id="98" name="直接连接符 97"/>
                <p:cNvCxnSpPr/>
                <p:nvPr/>
              </p:nvCxnSpPr>
              <p:spPr>
                <a:xfrm>
                  <a:off x="9043100" y="2799190"/>
                  <a:ext cx="0" cy="238776"/>
                </a:xfrm>
                <a:prstGeom prst="line">
                  <a:avLst/>
                </a:prstGeom>
                <a:noFill/>
                <a:ln w="9525" cap="flat" cmpd="sng" algn="ctr">
                  <a:solidFill>
                    <a:sysClr val="window" lastClr="FFFFFF">
                      <a:lumMod val="65000"/>
                    </a:sysClr>
                  </a:solidFill>
                  <a:prstDash val="sysDot"/>
                </a:ln>
                <a:effectLst/>
              </p:spPr>
            </p:cxnSp>
            <p:cxnSp>
              <p:nvCxnSpPr>
                <p:cNvPr id="99" name="直接连接符 98"/>
                <p:cNvCxnSpPr>
                  <a:stCxn id="94" idx="5"/>
                  <a:endCxn id="96" idx="0"/>
                </p:cNvCxnSpPr>
                <p:nvPr/>
              </p:nvCxnSpPr>
              <p:spPr>
                <a:xfrm>
                  <a:off x="9782924" y="2664149"/>
                  <a:ext cx="447753" cy="300462"/>
                </a:xfrm>
                <a:prstGeom prst="line">
                  <a:avLst/>
                </a:prstGeom>
                <a:noFill/>
                <a:ln w="9525" cap="flat" cmpd="sng" algn="ctr">
                  <a:solidFill>
                    <a:sysClr val="window" lastClr="FFFFFF">
                      <a:lumMod val="65000"/>
                    </a:sysClr>
                  </a:solidFill>
                  <a:prstDash val="sysDot"/>
                </a:ln>
                <a:effectLst/>
              </p:spPr>
            </p:cxnSp>
            <p:sp>
              <p:nvSpPr>
                <p:cNvPr id="100" name="矩形 99"/>
                <p:cNvSpPr/>
                <p:nvPr/>
              </p:nvSpPr>
              <p:spPr>
                <a:xfrm>
                  <a:off x="8726540" y="2970101"/>
                  <a:ext cx="792000" cy="271651"/>
                </a:xfrm>
                <a:prstGeom prst="rect">
                  <a:avLst/>
                </a:prstGeom>
                <a:solidFill>
                  <a:srgbClr val="D9D9D9"/>
                </a:solidFill>
                <a:ln w="6350" cap="flat" cmpd="sng" algn="ctr">
                  <a:noFill/>
                  <a:prstDash val="solid"/>
                  <a:miter lim="800000"/>
                </a:ln>
                <a:effectLst/>
              </p:spPr>
              <p:txBody>
                <a:bodyPr lIns="0" rIns="0" rtlCol="0" anchor="ctr"/>
                <a:lstStyle/>
                <a:p>
                  <a:pPr algn="ctr" defTabSz="1216025">
                    <a:defRPr/>
                  </a:pPr>
                  <a:r>
                    <a:rPr lang="zh-CN" altLang="en-US" sz="1000" kern="0" dirty="0">
                      <a:solidFill>
                        <a:srgbClr val="1D1D1A"/>
                      </a:solidFill>
                      <a:cs typeface="+mn-ea"/>
                      <a:sym typeface="+mn-lt"/>
                    </a:rPr>
                    <a:t>  存 储</a:t>
                  </a:r>
                </a:p>
              </p:txBody>
            </p:sp>
            <p:sp>
              <p:nvSpPr>
                <p:cNvPr id="101" name="iconfont-11206-4016491"/>
                <p:cNvSpPr/>
                <p:nvPr/>
              </p:nvSpPr>
              <p:spPr>
                <a:xfrm>
                  <a:off x="7519384" y="3031536"/>
                  <a:ext cx="145410" cy="138802"/>
                </a:xfrm>
                <a:custGeom>
                  <a:avLst/>
                  <a:gdLst>
                    <a:gd name="T0" fmla="*/ 3200 w 11734"/>
                    <a:gd name="T1" fmla="*/ 2133 h 11200"/>
                    <a:gd name="T2" fmla="*/ 4800 w 11734"/>
                    <a:gd name="T3" fmla="*/ 1067 h 11200"/>
                    <a:gd name="T4" fmla="*/ 4800 w 11734"/>
                    <a:gd name="T5" fmla="*/ 2133 h 11200"/>
                    <a:gd name="T6" fmla="*/ 6134 w 11734"/>
                    <a:gd name="T7" fmla="*/ 1333 h 11200"/>
                    <a:gd name="T8" fmla="*/ 8534 w 11734"/>
                    <a:gd name="T9" fmla="*/ 1333 h 11200"/>
                    <a:gd name="T10" fmla="*/ 3200 w 11734"/>
                    <a:gd name="T11" fmla="*/ 4800 h 11200"/>
                    <a:gd name="T12" fmla="*/ 4800 w 11734"/>
                    <a:gd name="T13" fmla="*/ 3733 h 11200"/>
                    <a:gd name="T14" fmla="*/ 4800 w 11734"/>
                    <a:gd name="T15" fmla="*/ 4800 h 11200"/>
                    <a:gd name="T16" fmla="*/ 6134 w 11734"/>
                    <a:gd name="T17" fmla="*/ 4000 h 11200"/>
                    <a:gd name="T18" fmla="*/ 8534 w 11734"/>
                    <a:gd name="T19" fmla="*/ 4000 h 11200"/>
                    <a:gd name="T20" fmla="*/ 3200 w 11734"/>
                    <a:gd name="T21" fmla="*/ 7467 h 11200"/>
                    <a:gd name="T22" fmla="*/ 4800 w 11734"/>
                    <a:gd name="T23" fmla="*/ 6400 h 11200"/>
                    <a:gd name="T24" fmla="*/ 4800 w 11734"/>
                    <a:gd name="T25" fmla="*/ 7467 h 11200"/>
                    <a:gd name="T26" fmla="*/ 6134 w 11734"/>
                    <a:gd name="T27" fmla="*/ 6667 h 11200"/>
                    <a:gd name="T28" fmla="*/ 8534 w 11734"/>
                    <a:gd name="T29" fmla="*/ 6667 h 11200"/>
                    <a:gd name="T30" fmla="*/ 3200 w 11734"/>
                    <a:gd name="T31" fmla="*/ 10133 h 11200"/>
                    <a:gd name="T32" fmla="*/ 4800 w 11734"/>
                    <a:gd name="T33" fmla="*/ 9067 h 11200"/>
                    <a:gd name="T34" fmla="*/ 4800 w 11734"/>
                    <a:gd name="T35" fmla="*/ 10133 h 11200"/>
                    <a:gd name="T36" fmla="*/ 6134 w 11734"/>
                    <a:gd name="T37" fmla="*/ 9333 h 11200"/>
                    <a:gd name="T38" fmla="*/ 8534 w 11734"/>
                    <a:gd name="T39" fmla="*/ 9333 h 11200"/>
                    <a:gd name="T40" fmla="*/ 2134 w 11734"/>
                    <a:gd name="T41" fmla="*/ 267 h 11200"/>
                    <a:gd name="T42" fmla="*/ 9334 w 11734"/>
                    <a:gd name="T43" fmla="*/ 11200 h 11200"/>
                    <a:gd name="T44" fmla="*/ 9334 w 11734"/>
                    <a:gd name="T45" fmla="*/ 0 h 11200"/>
                    <a:gd name="T46" fmla="*/ 2667 w 11734"/>
                    <a:gd name="T47" fmla="*/ 8533 h 11200"/>
                    <a:gd name="T48" fmla="*/ 9067 w 11734"/>
                    <a:gd name="T49" fmla="*/ 8000 h 11200"/>
                    <a:gd name="T50" fmla="*/ 9067 w 11734"/>
                    <a:gd name="T51" fmla="*/ 5867 h 11200"/>
                    <a:gd name="T52" fmla="*/ 2667 w 11734"/>
                    <a:gd name="T53" fmla="*/ 5333 h 11200"/>
                    <a:gd name="T54" fmla="*/ 9067 w 11734"/>
                    <a:gd name="T55" fmla="*/ 5333 h 11200"/>
                    <a:gd name="T56" fmla="*/ 2667 w 11734"/>
                    <a:gd name="T57" fmla="*/ 533 h 11200"/>
                    <a:gd name="T58" fmla="*/ 0 w 11734"/>
                    <a:gd name="T59" fmla="*/ 2400 h 11200"/>
                    <a:gd name="T60" fmla="*/ 1600 w 11734"/>
                    <a:gd name="T61" fmla="*/ 9067 h 11200"/>
                    <a:gd name="T62" fmla="*/ 534 w 11734"/>
                    <a:gd name="T63" fmla="*/ 7467 h 11200"/>
                    <a:gd name="T64" fmla="*/ 534 w 11734"/>
                    <a:gd name="T65" fmla="*/ 6933 h 11200"/>
                    <a:gd name="T66" fmla="*/ 1600 w 11734"/>
                    <a:gd name="T67" fmla="*/ 5333 h 11200"/>
                    <a:gd name="T68" fmla="*/ 1600 w 11734"/>
                    <a:gd name="T69" fmla="*/ 4267 h 11200"/>
                    <a:gd name="T70" fmla="*/ 534 w 11734"/>
                    <a:gd name="T71" fmla="*/ 2667 h 11200"/>
                    <a:gd name="T72" fmla="*/ 267 w 11734"/>
                    <a:gd name="T73" fmla="*/ 2133 h 11200"/>
                    <a:gd name="T74" fmla="*/ 10134 w 11734"/>
                    <a:gd name="T75" fmla="*/ 2133 h 11200"/>
                    <a:gd name="T76" fmla="*/ 11200 w 11734"/>
                    <a:gd name="T77" fmla="*/ 3733 h 11200"/>
                    <a:gd name="T78" fmla="*/ 11200 w 11734"/>
                    <a:gd name="T79" fmla="*/ 4267 h 11200"/>
                    <a:gd name="T80" fmla="*/ 10134 w 11734"/>
                    <a:gd name="T81" fmla="*/ 5867 h 11200"/>
                    <a:gd name="T82" fmla="*/ 10134 w 11734"/>
                    <a:gd name="T83" fmla="*/ 6933 h 11200"/>
                    <a:gd name="T84" fmla="*/ 11200 w 11734"/>
                    <a:gd name="T85" fmla="*/ 8533 h 11200"/>
                    <a:gd name="T86" fmla="*/ 11467 w 11734"/>
                    <a:gd name="T87" fmla="*/ 9067 h 11200"/>
                    <a:gd name="T88" fmla="*/ 11467 w 11734"/>
                    <a:gd name="T89" fmla="*/ 2133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34" h="11200">
                      <a:moveTo>
                        <a:pt x="3734" y="1067"/>
                      </a:moveTo>
                      <a:lnTo>
                        <a:pt x="3200" y="1067"/>
                      </a:lnTo>
                      <a:lnTo>
                        <a:pt x="3200" y="2133"/>
                      </a:lnTo>
                      <a:lnTo>
                        <a:pt x="3734" y="2133"/>
                      </a:lnTo>
                      <a:lnTo>
                        <a:pt x="3734" y="1067"/>
                      </a:lnTo>
                      <a:close/>
                      <a:moveTo>
                        <a:pt x="4800" y="1067"/>
                      </a:moveTo>
                      <a:lnTo>
                        <a:pt x="4267" y="1067"/>
                      </a:lnTo>
                      <a:lnTo>
                        <a:pt x="4267" y="2133"/>
                      </a:lnTo>
                      <a:lnTo>
                        <a:pt x="4800" y="2133"/>
                      </a:lnTo>
                      <a:lnTo>
                        <a:pt x="4800" y="1067"/>
                      </a:lnTo>
                      <a:close/>
                      <a:moveTo>
                        <a:pt x="8534" y="1333"/>
                      </a:moveTo>
                      <a:lnTo>
                        <a:pt x="6134" y="1333"/>
                      </a:lnTo>
                      <a:lnTo>
                        <a:pt x="6134" y="1867"/>
                      </a:lnTo>
                      <a:lnTo>
                        <a:pt x="8534" y="1867"/>
                      </a:lnTo>
                      <a:lnTo>
                        <a:pt x="8534" y="1333"/>
                      </a:lnTo>
                      <a:close/>
                      <a:moveTo>
                        <a:pt x="3734" y="3733"/>
                      </a:moveTo>
                      <a:lnTo>
                        <a:pt x="3200" y="3733"/>
                      </a:lnTo>
                      <a:lnTo>
                        <a:pt x="3200" y="4800"/>
                      </a:lnTo>
                      <a:lnTo>
                        <a:pt x="3734" y="4800"/>
                      </a:lnTo>
                      <a:lnTo>
                        <a:pt x="3734" y="3733"/>
                      </a:lnTo>
                      <a:close/>
                      <a:moveTo>
                        <a:pt x="4800" y="3733"/>
                      </a:moveTo>
                      <a:lnTo>
                        <a:pt x="4267" y="3733"/>
                      </a:lnTo>
                      <a:lnTo>
                        <a:pt x="4267" y="4800"/>
                      </a:lnTo>
                      <a:lnTo>
                        <a:pt x="4800" y="4800"/>
                      </a:lnTo>
                      <a:lnTo>
                        <a:pt x="4800" y="3733"/>
                      </a:lnTo>
                      <a:close/>
                      <a:moveTo>
                        <a:pt x="8534" y="4000"/>
                      </a:moveTo>
                      <a:lnTo>
                        <a:pt x="6134" y="4000"/>
                      </a:lnTo>
                      <a:lnTo>
                        <a:pt x="6134" y="4533"/>
                      </a:lnTo>
                      <a:lnTo>
                        <a:pt x="8534" y="4533"/>
                      </a:lnTo>
                      <a:lnTo>
                        <a:pt x="8534" y="4000"/>
                      </a:lnTo>
                      <a:close/>
                      <a:moveTo>
                        <a:pt x="3734" y="6400"/>
                      </a:moveTo>
                      <a:lnTo>
                        <a:pt x="3200" y="6400"/>
                      </a:lnTo>
                      <a:lnTo>
                        <a:pt x="3200" y="7467"/>
                      </a:lnTo>
                      <a:lnTo>
                        <a:pt x="3734" y="7467"/>
                      </a:lnTo>
                      <a:lnTo>
                        <a:pt x="3734" y="6400"/>
                      </a:lnTo>
                      <a:close/>
                      <a:moveTo>
                        <a:pt x="4800" y="6400"/>
                      </a:moveTo>
                      <a:lnTo>
                        <a:pt x="4267" y="6400"/>
                      </a:lnTo>
                      <a:lnTo>
                        <a:pt x="4267" y="7467"/>
                      </a:lnTo>
                      <a:lnTo>
                        <a:pt x="4800" y="7467"/>
                      </a:lnTo>
                      <a:lnTo>
                        <a:pt x="4800" y="6400"/>
                      </a:lnTo>
                      <a:close/>
                      <a:moveTo>
                        <a:pt x="8534" y="6667"/>
                      </a:moveTo>
                      <a:lnTo>
                        <a:pt x="6134" y="6667"/>
                      </a:lnTo>
                      <a:lnTo>
                        <a:pt x="6134" y="7200"/>
                      </a:lnTo>
                      <a:lnTo>
                        <a:pt x="8534" y="7200"/>
                      </a:lnTo>
                      <a:lnTo>
                        <a:pt x="8534" y="6667"/>
                      </a:lnTo>
                      <a:close/>
                      <a:moveTo>
                        <a:pt x="3734" y="9067"/>
                      </a:moveTo>
                      <a:lnTo>
                        <a:pt x="3200" y="9067"/>
                      </a:lnTo>
                      <a:lnTo>
                        <a:pt x="3200" y="10133"/>
                      </a:lnTo>
                      <a:lnTo>
                        <a:pt x="3734" y="10133"/>
                      </a:lnTo>
                      <a:lnTo>
                        <a:pt x="3734" y="9067"/>
                      </a:lnTo>
                      <a:close/>
                      <a:moveTo>
                        <a:pt x="4800" y="9067"/>
                      </a:moveTo>
                      <a:lnTo>
                        <a:pt x="4267" y="9067"/>
                      </a:lnTo>
                      <a:lnTo>
                        <a:pt x="4267" y="10133"/>
                      </a:lnTo>
                      <a:lnTo>
                        <a:pt x="4800" y="10133"/>
                      </a:lnTo>
                      <a:lnTo>
                        <a:pt x="4800" y="9067"/>
                      </a:lnTo>
                      <a:close/>
                      <a:moveTo>
                        <a:pt x="8534" y="9333"/>
                      </a:moveTo>
                      <a:lnTo>
                        <a:pt x="6134" y="9333"/>
                      </a:lnTo>
                      <a:lnTo>
                        <a:pt x="6134" y="9867"/>
                      </a:lnTo>
                      <a:lnTo>
                        <a:pt x="8534" y="9867"/>
                      </a:lnTo>
                      <a:lnTo>
                        <a:pt x="8534" y="9333"/>
                      </a:lnTo>
                      <a:close/>
                      <a:moveTo>
                        <a:pt x="9334" y="0"/>
                      </a:moveTo>
                      <a:lnTo>
                        <a:pt x="2400" y="0"/>
                      </a:lnTo>
                      <a:cubicBezTo>
                        <a:pt x="2240" y="0"/>
                        <a:pt x="2134" y="107"/>
                        <a:pt x="2134" y="267"/>
                      </a:cubicBezTo>
                      <a:lnTo>
                        <a:pt x="2134" y="10933"/>
                      </a:lnTo>
                      <a:cubicBezTo>
                        <a:pt x="2134" y="11093"/>
                        <a:pt x="2240" y="11200"/>
                        <a:pt x="2400" y="11200"/>
                      </a:cubicBezTo>
                      <a:lnTo>
                        <a:pt x="9334" y="11200"/>
                      </a:lnTo>
                      <a:cubicBezTo>
                        <a:pt x="9494" y="11200"/>
                        <a:pt x="9600" y="11093"/>
                        <a:pt x="9600" y="10933"/>
                      </a:cubicBezTo>
                      <a:lnTo>
                        <a:pt x="9600" y="267"/>
                      </a:lnTo>
                      <a:cubicBezTo>
                        <a:pt x="9600" y="107"/>
                        <a:pt x="9494" y="0"/>
                        <a:pt x="9334" y="0"/>
                      </a:cubicBezTo>
                      <a:close/>
                      <a:moveTo>
                        <a:pt x="9067" y="10667"/>
                      </a:moveTo>
                      <a:lnTo>
                        <a:pt x="2667" y="10667"/>
                      </a:lnTo>
                      <a:lnTo>
                        <a:pt x="2667" y="8533"/>
                      </a:lnTo>
                      <a:lnTo>
                        <a:pt x="9067" y="8533"/>
                      </a:lnTo>
                      <a:lnTo>
                        <a:pt x="9067" y="10667"/>
                      </a:lnTo>
                      <a:close/>
                      <a:moveTo>
                        <a:pt x="9067" y="8000"/>
                      </a:moveTo>
                      <a:lnTo>
                        <a:pt x="2667" y="8000"/>
                      </a:lnTo>
                      <a:lnTo>
                        <a:pt x="2667" y="5867"/>
                      </a:lnTo>
                      <a:lnTo>
                        <a:pt x="9067" y="5867"/>
                      </a:lnTo>
                      <a:lnTo>
                        <a:pt x="9067" y="8000"/>
                      </a:lnTo>
                      <a:close/>
                      <a:moveTo>
                        <a:pt x="9067" y="5333"/>
                      </a:moveTo>
                      <a:lnTo>
                        <a:pt x="2667" y="5333"/>
                      </a:lnTo>
                      <a:lnTo>
                        <a:pt x="2667" y="3200"/>
                      </a:lnTo>
                      <a:lnTo>
                        <a:pt x="9067" y="3200"/>
                      </a:lnTo>
                      <a:lnTo>
                        <a:pt x="9067" y="5333"/>
                      </a:lnTo>
                      <a:close/>
                      <a:moveTo>
                        <a:pt x="9067" y="2667"/>
                      </a:moveTo>
                      <a:lnTo>
                        <a:pt x="2667" y="2667"/>
                      </a:lnTo>
                      <a:lnTo>
                        <a:pt x="2667" y="533"/>
                      </a:lnTo>
                      <a:lnTo>
                        <a:pt x="9067" y="533"/>
                      </a:lnTo>
                      <a:lnTo>
                        <a:pt x="9067" y="2667"/>
                      </a:lnTo>
                      <a:close/>
                      <a:moveTo>
                        <a:pt x="0" y="2400"/>
                      </a:moveTo>
                      <a:lnTo>
                        <a:pt x="0" y="8800"/>
                      </a:lnTo>
                      <a:cubicBezTo>
                        <a:pt x="0" y="8960"/>
                        <a:pt x="107" y="9067"/>
                        <a:pt x="267" y="9067"/>
                      </a:cubicBezTo>
                      <a:lnTo>
                        <a:pt x="1600" y="9067"/>
                      </a:lnTo>
                      <a:lnTo>
                        <a:pt x="1600" y="8533"/>
                      </a:lnTo>
                      <a:lnTo>
                        <a:pt x="534" y="8533"/>
                      </a:lnTo>
                      <a:lnTo>
                        <a:pt x="534" y="7467"/>
                      </a:lnTo>
                      <a:lnTo>
                        <a:pt x="1600" y="7467"/>
                      </a:lnTo>
                      <a:lnTo>
                        <a:pt x="1600" y="6933"/>
                      </a:lnTo>
                      <a:lnTo>
                        <a:pt x="534" y="6933"/>
                      </a:lnTo>
                      <a:lnTo>
                        <a:pt x="534" y="5867"/>
                      </a:lnTo>
                      <a:lnTo>
                        <a:pt x="1600" y="5867"/>
                      </a:lnTo>
                      <a:lnTo>
                        <a:pt x="1600" y="5333"/>
                      </a:lnTo>
                      <a:lnTo>
                        <a:pt x="534" y="5333"/>
                      </a:lnTo>
                      <a:lnTo>
                        <a:pt x="534" y="4267"/>
                      </a:lnTo>
                      <a:lnTo>
                        <a:pt x="1600" y="4267"/>
                      </a:lnTo>
                      <a:lnTo>
                        <a:pt x="1600" y="3733"/>
                      </a:lnTo>
                      <a:lnTo>
                        <a:pt x="534" y="3733"/>
                      </a:lnTo>
                      <a:lnTo>
                        <a:pt x="534" y="2667"/>
                      </a:lnTo>
                      <a:lnTo>
                        <a:pt x="1600" y="2667"/>
                      </a:lnTo>
                      <a:lnTo>
                        <a:pt x="1600" y="2133"/>
                      </a:lnTo>
                      <a:lnTo>
                        <a:pt x="267" y="2133"/>
                      </a:lnTo>
                      <a:cubicBezTo>
                        <a:pt x="107" y="2133"/>
                        <a:pt x="0" y="2240"/>
                        <a:pt x="0" y="2400"/>
                      </a:cubicBezTo>
                      <a:close/>
                      <a:moveTo>
                        <a:pt x="11467" y="2133"/>
                      </a:moveTo>
                      <a:lnTo>
                        <a:pt x="10134" y="2133"/>
                      </a:lnTo>
                      <a:lnTo>
                        <a:pt x="10134" y="2667"/>
                      </a:lnTo>
                      <a:lnTo>
                        <a:pt x="11200" y="2667"/>
                      </a:lnTo>
                      <a:lnTo>
                        <a:pt x="11200" y="3733"/>
                      </a:lnTo>
                      <a:lnTo>
                        <a:pt x="10134" y="3733"/>
                      </a:lnTo>
                      <a:lnTo>
                        <a:pt x="10134" y="4267"/>
                      </a:lnTo>
                      <a:lnTo>
                        <a:pt x="11200" y="4267"/>
                      </a:lnTo>
                      <a:lnTo>
                        <a:pt x="11200" y="5333"/>
                      </a:lnTo>
                      <a:lnTo>
                        <a:pt x="10134" y="5333"/>
                      </a:lnTo>
                      <a:lnTo>
                        <a:pt x="10134" y="5867"/>
                      </a:lnTo>
                      <a:lnTo>
                        <a:pt x="11200" y="5867"/>
                      </a:lnTo>
                      <a:lnTo>
                        <a:pt x="11200" y="6933"/>
                      </a:lnTo>
                      <a:lnTo>
                        <a:pt x="10134" y="6933"/>
                      </a:lnTo>
                      <a:lnTo>
                        <a:pt x="10134" y="7467"/>
                      </a:lnTo>
                      <a:lnTo>
                        <a:pt x="11200" y="7467"/>
                      </a:lnTo>
                      <a:lnTo>
                        <a:pt x="11200" y="8533"/>
                      </a:lnTo>
                      <a:lnTo>
                        <a:pt x="10134" y="8533"/>
                      </a:lnTo>
                      <a:lnTo>
                        <a:pt x="10134" y="9067"/>
                      </a:lnTo>
                      <a:lnTo>
                        <a:pt x="11467" y="9067"/>
                      </a:lnTo>
                      <a:cubicBezTo>
                        <a:pt x="11627" y="9067"/>
                        <a:pt x="11734" y="8960"/>
                        <a:pt x="11734" y="8800"/>
                      </a:cubicBezTo>
                      <a:lnTo>
                        <a:pt x="11734" y="2400"/>
                      </a:lnTo>
                      <a:cubicBezTo>
                        <a:pt x="11734" y="2240"/>
                        <a:pt x="11627" y="2133"/>
                        <a:pt x="11467" y="2133"/>
                      </a:cubicBezTo>
                      <a:close/>
                    </a:path>
                  </a:pathLst>
                </a:custGeom>
                <a:solidFill>
                  <a:sysClr val="window" lastClr="FFFFFF">
                    <a:lumMod val="50000"/>
                  </a:sysClr>
                </a:solidFill>
                <a:ln w="25400" cap="flat" cmpd="sng" algn="ctr">
                  <a:noFill/>
                  <a:prstDash val="solid"/>
                </a:ln>
                <a:effectLst/>
              </p:spPr>
              <p:txBody>
                <a:bodyPr rtlCol="0" anchor="ctr"/>
                <a:lstStyle/>
                <a:p>
                  <a:pPr algn="ctr">
                    <a:defRPr/>
                  </a:pPr>
                  <a:endParaRPr lang="en-US" kern="0" dirty="0">
                    <a:solidFill>
                      <a:prstClr val="white"/>
                    </a:solidFill>
                    <a:cs typeface="+mn-ea"/>
                    <a:sym typeface="+mn-lt"/>
                  </a:endParaRPr>
                </a:p>
              </p:txBody>
            </p:sp>
            <p:sp>
              <p:nvSpPr>
                <p:cNvPr id="102" name="cloud-link-to-database_74994"/>
                <p:cNvSpPr/>
                <p:nvPr/>
              </p:nvSpPr>
              <p:spPr>
                <a:xfrm>
                  <a:off x="8787538" y="3024992"/>
                  <a:ext cx="135207" cy="149931"/>
                </a:xfrm>
                <a:custGeom>
                  <a:avLst/>
                  <a:gdLst>
                    <a:gd name="connsiteX0" fmla="*/ 50611 w 545612"/>
                    <a:gd name="connsiteY0" fmla="*/ 523866 h 605028"/>
                    <a:gd name="connsiteX1" fmla="*/ 70555 w 545612"/>
                    <a:gd name="connsiteY1" fmla="*/ 533469 h 605028"/>
                    <a:gd name="connsiteX2" fmla="*/ 101057 w 545612"/>
                    <a:gd name="connsiteY2" fmla="*/ 567785 h 605028"/>
                    <a:gd name="connsiteX3" fmla="*/ 146810 w 545612"/>
                    <a:gd name="connsiteY3" fmla="*/ 570361 h 605028"/>
                    <a:gd name="connsiteX4" fmla="*/ 166753 w 545612"/>
                    <a:gd name="connsiteY4" fmla="*/ 579965 h 605028"/>
                    <a:gd name="connsiteX5" fmla="*/ 157134 w 545612"/>
                    <a:gd name="connsiteY5" fmla="*/ 599875 h 605028"/>
                    <a:gd name="connsiteX6" fmla="*/ 127101 w 545612"/>
                    <a:gd name="connsiteY6" fmla="*/ 605028 h 605028"/>
                    <a:gd name="connsiteX7" fmla="*/ 87448 w 545612"/>
                    <a:gd name="connsiteY7" fmla="*/ 595893 h 605028"/>
                    <a:gd name="connsiteX8" fmla="*/ 40992 w 545612"/>
                    <a:gd name="connsiteY8" fmla="*/ 543776 h 605028"/>
                    <a:gd name="connsiteX9" fmla="*/ 50611 w 545612"/>
                    <a:gd name="connsiteY9" fmla="*/ 523866 h 605028"/>
                    <a:gd name="connsiteX10" fmla="*/ 366921 w 545612"/>
                    <a:gd name="connsiteY10" fmla="*/ 263774 h 605028"/>
                    <a:gd name="connsiteX11" fmla="*/ 468527 w 545612"/>
                    <a:gd name="connsiteY11" fmla="*/ 342388 h 605028"/>
                    <a:gd name="connsiteX12" fmla="*/ 469583 w 545612"/>
                    <a:gd name="connsiteY12" fmla="*/ 346606 h 605028"/>
                    <a:gd name="connsiteX13" fmla="*/ 473690 w 545612"/>
                    <a:gd name="connsiteY13" fmla="*/ 347895 h 605028"/>
                    <a:gd name="connsiteX14" fmla="*/ 545612 w 545612"/>
                    <a:gd name="connsiteY14" fmla="*/ 447363 h 605028"/>
                    <a:gd name="connsiteX15" fmla="*/ 440838 w 545612"/>
                    <a:gd name="connsiteY15" fmla="*/ 552104 h 605028"/>
                    <a:gd name="connsiteX16" fmla="*/ 247363 w 545612"/>
                    <a:gd name="connsiteY16" fmla="*/ 552104 h 605028"/>
                    <a:gd name="connsiteX17" fmla="*/ 142472 w 545612"/>
                    <a:gd name="connsiteY17" fmla="*/ 447363 h 605028"/>
                    <a:gd name="connsiteX18" fmla="*/ 247363 w 545612"/>
                    <a:gd name="connsiteY18" fmla="*/ 342740 h 605028"/>
                    <a:gd name="connsiteX19" fmla="*/ 258392 w 545612"/>
                    <a:gd name="connsiteY19" fmla="*/ 343208 h 605028"/>
                    <a:gd name="connsiteX20" fmla="*/ 264845 w 545612"/>
                    <a:gd name="connsiteY20" fmla="*/ 343911 h 605028"/>
                    <a:gd name="connsiteX21" fmla="*/ 266723 w 545612"/>
                    <a:gd name="connsiteY21" fmla="*/ 337819 h 605028"/>
                    <a:gd name="connsiteX22" fmla="*/ 366921 w 545612"/>
                    <a:gd name="connsiteY22" fmla="*/ 263774 h 605028"/>
                    <a:gd name="connsiteX23" fmla="*/ 395646 w 545612"/>
                    <a:gd name="connsiteY23" fmla="*/ 182059 h 605028"/>
                    <a:gd name="connsiteX24" fmla="*/ 395763 w 545612"/>
                    <a:gd name="connsiteY24" fmla="*/ 182059 h 605028"/>
                    <a:gd name="connsiteX25" fmla="*/ 486338 w 545612"/>
                    <a:gd name="connsiteY25" fmla="*/ 273862 h 605028"/>
                    <a:gd name="connsiteX26" fmla="*/ 470734 w 545612"/>
                    <a:gd name="connsiteY26" fmla="*/ 289318 h 605028"/>
                    <a:gd name="connsiteX27" fmla="*/ 470499 w 545612"/>
                    <a:gd name="connsiteY27" fmla="*/ 289318 h 605028"/>
                    <a:gd name="connsiteX28" fmla="*/ 455012 w 545612"/>
                    <a:gd name="connsiteY28" fmla="*/ 273627 h 605028"/>
                    <a:gd name="connsiteX29" fmla="*/ 395528 w 545612"/>
                    <a:gd name="connsiteY29" fmla="*/ 213206 h 605028"/>
                    <a:gd name="connsiteX30" fmla="*/ 380041 w 545612"/>
                    <a:gd name="connsiteY30" fmla="*/ 197516 h 605028"/>
                    <a:gd name="connsiteX31" fmla="*/ 395646 w 545612"/>
                    <a:gd name="connsiteY31" fmla="*/ 182059 h 605028"/>
                    <a:gd name="connsiteX32" fmla="*/ 48814 w 545612"/>
                    <a:gd name="connsiteY32" fmla="*/ 177347 h 605028"/>
                    <a:gd name="connsiteX33" fmla="*/ 39661 w 545612"/>
                    <a:gd name="connsiteY33" fmla="*/ 190232 h 605028"/>
                    <a:gd name="connsiteX34" fmla="*/ 180001 w 545612"/>
                    <a:gd name="connsiteY34" fmla="*/ 234393 h 605028"/>
                    <a:gd name="connsiteX35" fmla="*/ 320223 w 545612"/>
                    <a:gd name="connsiteY35" fmla="*/ 190232 h 605028"/>
                    <a:gd name="connsiteX36" fmla="*/ 311188 w 545612"/>
                    <a:gd name="connsiteY36" fmla="*/ 177347 h 605028"/>
                    <a:gd name="connsiteX37" fmla="*/ 180001 w 545612"/>
                    <a:gd name="connsiteY37" fmla="*/ 202297 h 605028"/>
                    <a:gd name="connsiteX38" fmla="*/ 48814 w 545612"/>
                    <a:gd name="connsiteY38" fmla="*/ 177347 h 605028"/>
                    <a:gd name="connsiteX39" fmla="*/ 180001 w 545612"/>
                    <a:gd name="connsiteY39" fmla="*/ 39593 h 605028"/>
                    <a:gd name="connsiteX40" fmla="*/ 39661 w 545612"/>
                    <a:gd name="connsiteY40" fmla="*/ 83754 h 605028"/>
                    <a:gd name="connsiteX41" fmla="*/ 180001 w 545612"/>
                    <a:gd name="connsiteY41" fmla="*/ 127797 h 605028"/>
                    <a:gd name="connsiteX42" fmla="*/ 320223 w 545612"/>
                    <a:gd name="connsiteY42" fmla="*/ 83754 h 605028"/>
                    <a:gd name="connsiteX43" fmla="*/ 180001 w 545612"/>
                    <a:gd name="connsiteY43" fmla="*/ 39593 h 605028"/>
                    <a:gd name="connsiteX44" fmla="*/ 180001 w 545612"/>
                    <a:gd name="connsiteY44" fmla="*/ 0 h 605028"/>
                    <a:gd name="connsiteX45" fmla="*/ 359884 w 545612"/>
                    <a:gd name="connsiteY45" fmla="*/ 83754 h 605028"/>
                    <a:gd name="connsiteX46" fmla="*/ 359884 w 545612"/>
                    <a:gd name="connsiteY46" fmla="*/ 127797 h 605028"/>
                    <a:gd name="connsiteX47" fmla="*/ 344512 w 545612"/>
                    <a:gd name="connsiteY47" fmla="*/ 154856 h 605028"/>
                    <a:gd name="connsiteX48" fmla="*/ 359884 w 545612"/>
                    <a:gd name="connsiteY48" fmla="*/ 190232 h 605028"/>
                    <a:gd name="connsiteX49" fmla="*/ 359884 w 545612"/>
                    <a:gd name="connsiteY49" fmla="*/ 234276 h 605028"/>
                    <a:gd name="connsiteX50" fmla="*/ 356246 w 545612"/>
                    <a:gd name="connsiteY50" fmla="*/ 245170 h 605028"/>
                    <a:gd name="connsiteX51" fmla="*/ 287954 w 545612"/>
                    <a:gd name="connsiteY51" fmla="*/ 273049 h 605028"/>
                    <a:gd name="connsiteX52" fmla="*/ 263899 w 545612"/>
                    <a:gd name="connsiteY52" fmla="*/ 299639 h 605028"/>
                    <a:gd name="connsiteX53" fmla="*/ 180001 w 545612"/>
                    <a:gd name="connsiteY53" fmla="*/ 308893 h 605028"/>
                    <a:gd name="connsiteX54" fmla="*/ 48814 w 545612"/>
                    <a:gd name="connsiteY54" fmla="*/ 283825 h 605028"/>
                    <a:gd name="connsiteX55" fmla="*/ 39661 w 545612"/>
                    <a:gd name="connsiteY55" fmla="*/ 296828 h 605028"/>
                    <a:gd name="connsiteX56" fmla="*/ 180001 w 545612"/>
                    <a:gd name="connsiteY56" fmla="*/ 340989 h 605028"/>
                    <a:gd name="connsiteX57" fmla="*/ 183990 w 545612"/>
                    <a:gd name="connsiteY57" fmla="*/ 340871 h 605028"/>
                    <a:gd name="connsiteX58" fmla="*/ 128488 w 545612"/>
                    <a:gd name="connsiteY58" fmla="*/ 411974 h 605028"/>
                    <a:gd name="connsiteX59" fmla="*/ 48814 w 545612"/>
                    <a:gd name="connsiteY59" fmla="*/ 390421 h 605028"/>
                    <a:gd name="connsiteX60" fmla="*/ 39661 w 545612"/>
                    <a:gd name="connsiteY60" fmla="*/ 403306 h 605028"/>
                    <a:gd name="connsiteX61" fmla="*/ 123325 w 545612"/>
                    <a:gd name="connsiteY61" fmla="*/ 443133 h 605028"/>
                    <a:gd name="connsiteX62" fmla="*/ 123208 w 545612"/>
                    <a:gd name="connsiteY62" fmla="*/ 447350 h 605028"/>
                    <a:gd name="connsiteX63" fmla="*/ 147263 w 545612"/>
                    <a:gd name="connsiteY63" fmla="*/ 520561 h 605028"/>
                    <a:gd name="connsiteX64" fmla="*/ 117 w 545612"/>
                    <a:gd name="connsiteY64" fmla="*/ 447350 h 605028"/>
                    <a:gd name="connsiteX65" fmla="*/ 117 w 545612"/>
                    <a:gd name="connsiteY65" fmla="*/ 446530 h 605028"/>
                    <a:gd name="connsiteX66" fmla="*/ 0 w 545612"/>
                    <a:gd name="connsiteY66" fmla="*/ 403306 h 605028"/>
                    <a:gd name="connsiteX67" fmla="*/ 15372 w 545612"/>
                    <a:gd name="connsiteY67" fmla="*/ 367813 h 605028"/>
                    <a:gd name="connsiteX68" fmla="*/ 235 w 545612"/>
                    <a:gd name="connsiteY68" fmla="*/ 340871 h 605028"/>
                    <a:gd name="connsiteX69" fmla="*/ 117 w 545612"/>
                    <a:gd name="connsiteY69" fmla="*/ 339934 h 605028"/>
                    <a:gd name="connsiteX70" fmla="*/ 0 w 545612"/>
                    <a:gd name="connsiteY70" fmla="*/ 296828 h 605028"/>
                    <a:gd name="connsiteX71" fmla="*/ 15372 w 545612"/>
                    <a:gd name="connsiteY71" fmla="*/ 261335 h 605028"/>
                    <a:gd name="connsiteX72" fmla="*/ 235 w 545612"/>
                    <a:gd name="connsiteY72" fmla="*/ 234276 h 605028"/>
                    <a:gd name="connsiteX73" fmla="*/ 117 w 545612"/>
                    <a:gd name="connsiteY73" fmla="*/ 233339 h 605028"/>
                    <a:gd name="connsiteX74" fmla="*/ 0 w 545612"/>
                    <a:gd name="connsiteY74" fmla="*/ 190232 h 605028"/>
                    <a:gd name="connsiteX75" fmla="*/ 15372 w 545612"/>
                    <a:gd name="connsiteY75" fmla="*/ 154739 h 605028"/>
                    <a:gd name="connsiteX76" fmla="*/ 235 w 545612"/>
                    <a:gd name="connsiteY76" fmla="*/ 127797 h 605028"/>
                    <a:gd name="connsiteX77" fmla="*/ 117 w 545612"/>
                    <a:gd name="connsiteY77" fmla="*/ 126860 h 605028"/>
                    <a:gd name="connsiteX78" fmla="*/ 0 w 545612"/>
                    <a:gd name="connsiteY78" fmla="*/ 83754 h 605028"/>
                    <a:gd name="connsiteX79" fmla="*/ 180001 w 545612"/>
                    <a:gd name="connsiteY79"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45612" h="605028">
                      <a:moveTo>
                        <a:pt x="50611" y="523866"/>
                      </a:moveTo>
                      <a:cubicBezTo>
                        <a:pt x="58706" y="521055"/>
                        <a:pt x="67622" y="525388"/>
                        <a:pt x="70555" y="533469"/>
                      </a:cubicBezTo>
                      <a:cubicBezTo>
                        <a:pt x="75717" y="548578"/>
                        <a:pt x="86627" y="560758"/>
                        <a:pt x="101057" y="567785"/>
                      </a:cubicBezTo>
                      <a:cubicBezTo>
                        <a:pt x="115487" y="574695"/>
                        <a:pt x="131676" y="575632"/>
                        <a:pt x="146810" y="570361"/>
                      </a:cubicBezTo>
                      <a:cubicBezTo>
                        <a:pt x="155022" y="567551"/>
                        <a:pt x="163938" y="571884"/>
                        <a:pt x="166753" y="579965"/>
                      </a:cubicBezTo>
                      <a:cubicBezTo>
                        <a:pt x="169569" y="588163"/>
                        <a:pt x="165346" y="597064"/>
                        <a:pt x="157134" y="599875"/>
                      </a:cubicBezTo>
                      <a:cubicBezTo>
                        <a:pt x="147279" y="603271"/>
                        <a:pt x="137190" y="605028"/>
                        <a:pt x="127101" y="605028"/>
                      </a:cubicBezTo>
                      <a:cubicBezTo>
                        <a:pt x="113492" y="605028"/>
                        <a:pt x="100001" y="601983"/>
                        <a:pt x="87448" y="595893"/>
                      </a:cubicBezTo>
                      <a:cubicBezTo>
                        <a:pt x="65510" y="585235"/>
                        <a:pt x="48969" y="566731"/>
                        <a:pt x="40992" y="543776"/>
                      </a:cubicBezTo>
                      <a:cubicBezTo>
                        <a:pt x="38176" y="535695"/>
                        <a:pt x="42399" y="526794"/>
                        <a:pt x="50611" y="523866"/>
                      </a:cubicBezTo>
                      <a:close/>
                      <a:moveTo>
                        <a:pt x="366921" y="263774"/>
                      </a:moveTo>
                      <a:cubicBezTo>
                        <a:pt x="414908" y="263774"/>
                        <a:pt x="456677" y="296110"/>
                        <a:pt x="468527" y="342388"/>
                      </a:cubicBezTo>
                      <a:lnTo>
                        <a:pt x="469583" y="346606"/>
                      </a:lnTo>
                      <a:lnTo>
                        <a:pt x="473690" y="347895"/>
                      </a:lnTo>
                      <a:cubicBezTo>
                        <a:pt x="516749" y="362071"/>
                        <a:pt x="545612" y="402023"/>
                        <a:pt x="545612" y="447363"/>
                      </a:cubicBezTo>
                      <a:cubicBezTo>
                        <a:pt x="545612" y="505123"/>
                        <a:pt x="498563" y="552104"/>
                        <a:pt x="440838" y="552104"/>
                      </a:cubicBezTo>
                      <a:lnTo>
                        <a:pt x="247363" y="552104"/>
                      </a:lnTo>
                      <a:cubicBezTo>
                        <a:pt x="189521" y="552104"/>
                        <a:pt x="142472" y="505123"/>
                        <a:pt x="142472" y="447363"/>
                      </a:cubicBezTo>
                      <a:cubicBezTo>
                        <a:pt x="142472" y="389604"/>
                        <a:pt x="189521" y="342740"/>
                        <a:pt x="247363" y="342740"/>
                      </a:cubicBezTo>
                      <a:cubicBezTo>
                        <a:pt x="251001" y="342740"/>
                        <a:pt x="254755" y="342857"/>
                        <a:pt x="258392" y="343208"/>
                      </a:cubicBezTo>
                      <a:lnTo>
                        <a:pt x="264845" y="343911"/>
                      </a:lnTo>
                      <a:lnTo>
                        <a:pt x="266723" y="337819"/>
                      </a:lnTo>
                      <a:cubicBezTo>
                        <a:pt x="280098" y="294236"/>
                        <a:pt x="321280" y="263774"/>
                        <a:pt x="366921" y="263774"/>
                      </a:cubicBezTo>
                      <a:close/>
                      <a:moveTo>
                        <a:pt x="395646" y="182059"/>
                      </a:moveTo>
                      <a:lnTo>
                        <a:pt x="395763" y="182059"/>
                      </a:lnTo>
                      <a:cubicBezTo>
                        <a:pt x="446095" y="182410"/>
                        <a:pt x="486690" y="223628"/>
                        <a:pt x="486338" y="273862"/>
                      </a:cubicBezTo>
                      <a:cubicBezTo>
                        <a:pt x="486221" y="282409"/>
                        <a:pt x="479299" y="289318"/>
                        <a:pt x="470734" y="289318"/>
                      </a:cubicBezTo>
                      <a:lnTo>
                        <a:pt x="470499" y="289318"/>
                      </a:lnTo>
                      <a:cubicBezTo>
                        <a:pt x="461934" y="289318"/>
                        <a:pt x="455012" y="282175"/>
                        <a:pt x="455012" y="273627"/>
                      </a:cubicBezTo>
                      <a:cubicBezTo>
                        <a:pt x="455247" y="240607"/>
                        <a:pt x="428614" y="213558"/>
                        <a:pt x="395528" y="213206"/>
                      </a:cubicBezTo>
                      <a:cubicBezTo>
                        <a:pt x="386964" y="213206"/>
                        <a:pt x="379924" y="206181"/>
                        <a:pt x="380041" y="197516"/>
                      </a:cubicBezTo>
                      <a:cubicBezTo>
                        <a:pt x="380159" y="188968"/>
                        <a:pt x="387081" y="182059"/>
                        <a:pt x="395646" y="182059"/>
                      </a:cubicBezTo>
                      <a:close/>
                      <a:moveTo>
                        <a:pt x="48814" y="177347"/>
                      </a:moveTo>
                      <a:cubicBezTo>
                        <a:pt x="42829" y="182032"/>
                        <a:pt x="39661" y="186484"/>
                        <a:pt x="39661" y="190232"/>
                      </a:cubicBezTo>
                      <a:cubicBezTo>
                        <a:pt x="39661" y="205811"/>
                        <a:pt x="92934" y="234393"/>
                        <a:pt x="180001" y="234393"/>
                      </a:cubicBezTo>
                      <a:cubicBezTo>
                        <a:pt x="266950" y="234393"/>
                        <a:pt x="320223" y="205811"/>
                        <a:pt x="320223" y="190232"/>
                      </a:cubicBezTo>
                      <a:cubicBezTo>
                        <a:pt x="320223" y="186484"/>
                        <a:pt x="317055" y="182032"/>
                        <a:pt x="311188" y="177347"/>
                      </a:cubicBezTo>
                      <a:cubicBezTo>
                        <a:pt x="275985" y="193863"/>
                        <a:pt x="226937" y="202297"/>
                        <a:pt x="180001" y="202297"/>
                      </a:cubicBezTo>
                      <a:cubicBezTo>
                        <a:pt x="132947" y="202297"/>
                        <a:pt x="83899" y="193863"/>
                        <a:pt x="48814" y="177347"/>
                      </a:cubicBezTo>
                      <a:close/>
                      <a:moveTo>
                        <a:pt x="180001" y="39593"/>
                      </a:moveTo>
                      <a:cubicBezTo>
                        <a:pt x="92934" y="39593"/>
                        <a:pt x="39661" y="68174"/>
                        <a:pt x="39661" y="83754"/>
                      </a:cubicBezTo>
                      <a:cubicBezTo>
                        <a:pt x="39661" y="99333"/>
                        <a:pt x="92934" y="127797"/>
                        <a:pt x="180001" y="127797"/>
                      </a:cubicBezTo>
                      <a:cubicBezTo>
                        <a:pt x="266950" y="127797"/>
                        <a:pt x="320223" y="99333"/>
                        <a:pt x="320223" y="83754"/>
                      </a:cubicBezTo>
                      <a:cubicBezTo>
                        <a:pt x="320223" y="68174"/>
                        <a:pt x="266950" y="39593"/>
                        <a:pt x="180001" y="39593"/>
                      </a:cubicBezTo>
                      <a:close/>
                      <a:moveTo>
                        <a:pt x="180001" y="0"/>
                      </a:moveTo>
                      <a:cubicBezTo>
                        <a:pt x="267185" y="0"/>
                        <a:pt x="359884" y="29284"/>
                        <a:pt x="359884" y="83754"/>
                      </a:cubicBezTo>
                      <a:lnTo>
                        <a:pt x="359884" y="127797"/>
                      </a:lnTo>
                      <a:cubicBezTo>
                        <a:pt x="357772" y="137754"/>
                        <a:pt x="352374" y="146774"/>
                        <a:pt x="344512" y="154856"/>
                      </a:cubicBezTo>
                      <a:cubicBezTo>
                        <a:pt x="354252" y="165047"/>
                        <a:pt x="359884" y="176878"/>
                        <a:pt x="359884" y="190232"/>
                      </a:cubicBezTo>
                      <a:lnTo>
                        <a:pt x="359884" y="234276"/>
                      </a:lnTo>
                      <a:cubicBezTo>
                        <a:pt x="359063" y="238024"/>
                        <a:pt x="357889" y="241656"/>
                        <a:pt x="356246" y="245170"/>
                      </a:cubicBezTo>
                      <a:cubicBezTo>
                        <a:pt x="331253" y="247278"/>
                        <a:pt x="307315" y="257001"/>
                        <a:pt x="287954" y="273049"/>
                      </a:cubicBezTo>
                      <a:cubicBezTo>
                        <a:pt x="278684" y="280663"/>
                        <a:pt x="270470" y="289682"/>
                        <a:pt x="263899" y="299639"/>
                      </a:cubicBezTo>
                      <a:cubicBezTo>
                        <a:pt x="237498" y="305730"/>
                        <a:pt x="208280" y="308893"/>
                        <a:pt x="180001" y="308893"/>
                      </a:cubicBezTo>
                      <a:cubicBezTo>
                        <a:pt x="132947" y="308893"/>
                        <a:pt x="83899" y="300342"/>
                        <a:pt x="48814" y="283825"/>
                      </a:cubicBezTo>
                      <a:cubicBezTo>
                        <a:pt x="42829" y="288511"/>
                        <a:pt x="39661" y="293079"/>
                        <a:pt x="39661" y="296828"/>
                      </a:cubicBezTo>
                      <a:cubicBezTo>
                        <a:pt x="39661" y="312407"/>
                        <a:pt x="92934" y="340989"/>
                        <a:pt x="180001" y="340989"/>
                      </a:cubicBezTo>
                      <a:cubicBezTo>
                        <a:pt x="181291" y="340989"/>
                        <a:pt x="182699" y="340871"/>
                        <a:pt x="183990" y="340871"/>
                      </a:cubicBezTo>
                      <a:cubicBezTo>
                        <a:pt x="157589" y="356685"/>
                        <a:pt x="137406" y="381987"/>
                        <a:pt x="128488" y="411974"/>
                      </a:cubicBezTo>
                      <a:cubicBezTo>
                        <a:pt x="99036" y="408109"/>
                        <a:pt x="71108" y="400846"/>
                        <a:pt x="48814" y="390421"/>
                      </a:cubicBezTo>
                      <a:cubicBezTo>
                        <a:pt x="42829" y="395106"/>
                        <a:pt x="39661" y="399558"/>
                        <a:pt x="39661" y="403306"/>
                      </a:cubicBezTo>
                      <a:cubicBezTo>
                        <a:pt x="39661" y="415137"/>
                        <a:pt x="70404" y="434465"/>
                        <a:pt x="123325" y="443133"/>
                      </a:cubicBezTo>
                      <a:cubicBezTo>
                        <a:pt x="123325" y="444539"/>
                        <a:pt x="123208" y="445944"/>
                        <a:pt x="123208" y="447350"/>
                      </a:cubicBezTo>
                      <a:cubicBezTo>
                        <a:pt x="123208" y="474760"/>
                        <a:pt x="132243" y="500062"/>
                        <a:pt x="147263" y="520561"/>
                      </a:cubicBezTo>
                      <a:cubicBezTo>
                        <a:pt x="76271" y="514704"/>
                        <a:pt x="8918" y="489871"/>
                        <a:pt x="117" y="447350"/>
                      </a:cubicBezTo>
                      <a:lnTo>
                        <a:pt x="117" y="446530"/>
                      </a:lnTo>
                      <a:lnTo>
                        <a:pt x="0" y="403306"/>
                      </a:lnTo>
                      <a:cubicBezTo>
                        <a:pt x="0" y="389952"/>
                        <a:pt x="5632" y="378121"/>
                        <a:pt x="15372" y="367813"/>
                      </a:cubicBezTo>
                      <a:cubicBezTo>
                        <a:pt x="7627" y="359848"/>
                        <a:pt x="2229" y="350828"/>
                        <a:pt x="235" y="340871"/>
                      </a:cubicBezTo>
                      <a:lnTo>
                        <a:pt x="117" y="339934"/>
                      </a:lnTo>
                      <a:lnTo>
                        <a:pt x="0" y="296828"/>
                      </a:lnTo>
                      <a:cubicBezTo>
                        <a:pt x="0" y="283474"/>
                        <a:pt x="5632" y="271643"/>
                        <a:pt x="15372" y="261335"/>
                      </a:cubicBezTo>
                      <a:cubicBezTo>
                        <a:pt x="7627" y="253252"/>
                        <a:pt x="2229" y="244233"/>
                        <a:pt x="235" y="234276"/>
                      </a:cubicBezTo>
                      <a:lnTo>
                        <a:pt x="117" y="233339"/>
                      </a:lnTo>
                      <a:lnTo>
                        <a:pt x="0" y="190232"/>
                      </a:lnTo>
                      <a:cubicBezTo>
                        <a:pt x="0" y="176878"/>
                        <a:pt x="5632" y="165047"/>
                        <a:pt x="15372" y="154739"/>
                      </a:cubicBezTo>
                      <a:cubicBezTo>
                        <a:pt x="7627" y="146774"/>
                        <a:pt x="2229" y="137754"/>
                        <a:pt x="235" y="127797"/>
                      </a:cubicBezTo>
                      <a:lnTo>
                        <a:pt x="117" y="126860"/>
                      </a:lnTo>
                      <a:lnTo>
                        <a:pt x="0" y="83754"/>
                      </a:lnTo>
                      <a:cubicBezTo>
                        <a:pt x="0" y="29284"/>
                        <a:pt x="92699" y="0"/>
                        <a:pt x="180001" y="0"/>
                      </a:cubicBezTo>
                      <a:close/>
                    </a:path>
                  </a:pathLst>
                </a:custGeom>
                <a:solidFill>
                  <a:sysClr val="window" lastClr="FFFFFF">
                    <a:lumMod val="50000"/>
                  </a:sysClr>
                </a:solidFill>
                <a:ln w="25400" cap="flat" cmpd="sng" algn="ctr">
                  <a:noFill/>
                  <a:prstDash val="solid"/>
                </a:ln>
                <a:effectLst/>
              </p:spPr>
              <p:txBody>
                <a:bodyPr rtlCol="0" anchor="ctr"/>
                <a:lstStyle/>
                <a:p>
                  <a:pPr algn="ctr">
                    <a:defRPr/>
                  </a:pPr>
                  <a:endParaRPr lang="en-US" kern="0" dirty="0">
                    <a:solidFill>
                      <a:prstClr val="white"/>
                    </a:solidFill>
                    <a:cs typeface="+mn-ea"/>
                    <a:sym typeface="+mn-lt"/>
                  </a:endParaRPr>
                </a:p>
              </p:txBody>
            </p:sp>
            <p:sp>
              <p:nvSpPr>
                <p:cNvPr id="103" name="iconfont-1188-857505"/>
                <p:cNvSpPr/>
                <p:nvPr/>
              </p:nvSpPr>
              <p:spPr>
                <a:xfrm>
                  <a:off x="9888618" y="3043304"/>
                  <a:ext cx="157523" cy="157344"/>
                </a:xfrm>
                <a:custGeom>
                  <a:avLst/>
                  <a:gdLst>
                    <a:gd name="T0" fmla="*/ 10906 w 12797"/>
                    <a:gd name="T1" fmla="*/ 1875 h 12781"/>
                    <a:gd name="T2" fmla="*/ 6391 w 12797"/>
                    <a:gd name="T3" fmla="*/ 0 h 12781"/>
                    <a:gd name="T4" fmla="*/ 1875 w 12797"/>
                    <a:gd name="T5" fmla="*/ 1875 h 12781"/>
                    <a:gd name="T6" fmla="*/ 1234 w 12797"/>
                    <a:gd name="T7" fmla="*/ 2625 h 12781"/>
                    <a:gd name="T8" fmla="*/ 0 w 12797"/>
                    <a:gd name="T9" fmla="*/ 6391 h 12781"/>
                    <a:gd name="T10" fmla="*/ 1875 w 12797"/>
                    <a:gd name="T11" fmla="*/ 10906 h 12781"/>
                    <a:gd name="T12" fmla="*/ 6391 w 12797"/>
                    <a:gd name="T13" fmla="*/ 12781 h 12781"/>
                    <a:gd name="T14" fmla="*/ 10906 w 12797"/>
                    <a:gd name="T15" fmla="*/ 10906 h 12781"/>
                    <a:gd name="T16" fmla="*/ 12781 w 12797"/>
                    <a:gd name="T17" fmla="*/ 6391 h 12781"/>
                    <a:gd name="T18" fmla="*/ 11219 w 12797"/>
                    <a:gd name="T19" fmla="*/ 9484 h 12781"/>
                    <a:gd name="T20" fmla="*/ 9906 w 12797"/>
                    <a:gd name="T21" fmla="*/ 6719 h 12781"/>
                    <a:gd name="T22" fmla="*/ 11219 w 12797"/>
                    <a:gd name="T23" fmla="*/ 9484 h 12781"/>
                    <a:gd name="T24" fmla="*/ 2891 w 12797"/>
                    <a:gd name="T25" fmla="*/ 6734 h 12781"/>
                    <a:gd name="T26" fmla="*/ 1578 w 12797"/>
                    <a:gd name="T27" fmla="*/ 9500 h 12781"/>
                    <a:gd name="T28" fmla="*/ 1609 w 12797"/>
                    <a:gd name="T29" fmla="*/ 3250 h 12781"/>
                    <a:gd name="T30" fmla="*/ 2891 w 12797"/>
                    <a:gd name="T31" fmla="*/ 6063 h 12781"/>
                    <a:gd name="T32" fmla="*/ 1609 w 12797"/>
                    <a:gd name="T33" fmla="*/ 3250 h 12781"/>
                    <a:gd name="T34" fmla="*/ 3563 w 12797"/>
                    <a:gd name="T35" fmla="*/ 6063 h 12781"/>
                    <a:gd name="T36" fmla="*/ 6063 w 12797"/>
                    <a:gd name="T37" fmla="*/ 4203 h 12781"/>
                    <a:gd name="T38" fmla="*/ 6063 w 12797"/>
                    <a:gd name="T39" fmla="*/ 6734 h 12781"/>
                    <a:gd name="T40" fmla="*/ 3813 w 12797"/>
                    <a:gd name="T41" fmla="*/ 8750 h 12781"/>
                    <a:gd name="T42" fmla="*/ 6063 w 12797"/>
                    <a:gd name="T43" fmla="*/ 6734 h 12781"/>
                    <a:gd name="T44" fmla="*/ 9234 w 12797"/>
                    <a:gd name="T45" fmla="*/ 6734 h 12781"/>
                    <a:gd name="T46" fmla="*/ 6734 w 12797"/>
                    <a:gd name="T47" fmla="*/ 8516 h 12781"/>
                    <a:gd name="T48" fmla="*/ 6734 w 12797"/>
                    <a:gd name="T49" fmla="*/ 6063 h 12781"/>
                    <a:gd name="T50" fmla="*/ 8969 w 12797"/>
                    <a:gd name="T51" fmla="*/ 3969 h 12781"/>
                    <a:gd name="T52" fmla="*/ 6734 w 12797"/>
                    <a:gd name="T53" fmla="*/ 6063 h 12781"/>
                    <a:gd name="T54" fmla="*/ 6734 w 12797"/>
                    <a:gd name="T55" fmla="*/ 719 h 12781"/>
                    <a:gd name="T56" fmla="*/ 8344 w 12797"/>
                    <a:gd name="T57" fmla="*/ 2266 h 12781"/>
                    <a:gd name="T58" fmla="*/ 6734 w 12797"/>
                    <a:gd name="T59" fmla="*/ 3531 h 12781"/>
                    <a:gd name="T60" fmla="*/ 6063 w 12797"/>
                    <a:gd name="T61" fmla="*/ 719 h 12781"/>
                    <a:gd name="T62" fmla="*/ 4016 w 12797"/>
                    <a:gd name="T63" fmla="*/ 3313 h 12781"/>
                    <a:gd name="T64" fmla="*/ 5375 w 12797"/>
                    <a:gd name="T65" fmla="*/ 1078 h 12781"/>
                    <a:gd name="T66" fmla="*/ 6063 w 12797"/>
                    <a:gd name="T67" fmla="*/ 12078 h 12781"/>
                    <a:gd name="T68" fmla="*/ 4453 w 12797"/>
                    <a:gd name="T69" fmla="*/ 10531 h 12781"/>
                    <a:gd name="T70" fmla="*/ 6063 w 12797"/>
                    <a:gd name="T71" fmla="*/ 9188 h 12781"/>
                    <a:gd name="T72" fmla="*/ 6734 w 12797"/>
                    <a:gd name="T73" fmla="*/ 12078 h 12781"/>
                    <a:gd name="T74" fmla="*/ 8797 w 12797"/>
                    <a:gd name="T75" fmla="*/ 9406 h 12781"/>
                    <a:gd name="T76" fmla="*/ 7422 w 12797"/>
                    <a:gd name="T77" fmla="*/ 11719 h 12781"/>
                    <a:gd name="T78" fmla="*/ 9625 w 12797"/>
                    <a:gd name="T79" fmla="*/ 3828 h 12781"/>
                    <a:gd name="T80" fmla="*/ 12125 w 12797"/>
                    <a:gd name="T81" fmla="*/ 6063 h 12781"/>
                    <a:gd name="T82" fmla="*/ 10438 w 12797"/>
                    <a:gd name="T83" fmla="*/ 2344 h 12781"/>
                    <a:gd name="T84" fmla="*/ 9438 w 12797"/>
                    <a:gd name="T85" fmla="*/ 3172 h 12781"/>
                    <a:gd name="T86" fmla="*/ 8297 w 12797"/>
                    <a:gd name="T87" fmla="*/ 1000 h 12781"/>
                    <a:gd name="T88" fmla="*/ 4484 w 12797"/>
                    <a:gd name="T89" fmla="*/ 1000 h 12781"/>
                    <a:gd name="T90" fmla="*/ 3344 w 12797"/>
                    <a:gd name="T91" fmla="*/ 3172 h 12781"/>
                    <a:gd name="T92" fmla="*/ 2344 w 12797"/>
                    <a:gd name="T93" fmla="*/ 2344 h 12781"/>
                    <a:gd name="T94" fmla="*/ 2344 w 12797"/>
                    <a:gd name="T95" fmla="*/ 10438 h 12781"/>
                    <a:gd name="T96" fmla="*/ 3328 w 12797"/>
                    <a:gd name="T97" fmla="*/ 9547 h 12781"/>
                    <a:gd name="T98" fmla="*/ 4484 w 12797"/>
                    <a:gd name="T99" fmla="*/ 11781 h 12781"/>
                    <a:gd name="T100" fmla="*/ 8297 w 12797"/>
                    <a:gd name="T101" fmla="*/ 11797 h 12781"/>
                    <a:gd name="T102" fmla="*/ 9453 w 12797"/>
                    <a:gd name="T103" fmla="*/ 9563 h 12781"/>
                    <a:gd name="T104" fmla="*/ 10438 w 12797"/>
                    <a:gd name="T105" fmla="*/ 10453 h 1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7" h="12781">
                      <a:moveTo>
                        <a:pt x="12281" y="3906"/>
                      </a:moveTo>
                      <a:cubicBezTo>
                        <a:pt x="11953" y="3141"/>
                        <a:pt x="11500" y="2453"/>
                        <a:pt x="10906" y="1875"/>
                      </a:cubicBezTo>
                      <a:cubicBezTo>
                        <a:pt x="10313" y="1281"/>
                        <a:pt x="9641" y="828"/>
                        <a:pt x="8875" y="500"/>
                      </a:cubicBezTo>
                      <a:cubicBezTo>
                        <a:pt x="8094" y="172"/>
                        <a:pt x="7266" y="0"/>
                        <a:pt x="6391" y="0"/>
                      </a:cubicBezTo>
                      <a:cubicBezTo>
                        <a:pt x="5531" y="0"/>
                        <a:pt x="4688" y="172"/>
                        <a:pt x="3906" y="500"/>
                      </a:cubicBezTo>
                      <a:cubicBezTo>
                        <a:pt x="3141" y="828"/>
                        <a:pt x="2453" y="1281"/>
                        <a:pt x="1875" y="1875"/>
                      </a:cubicBezTo>
                      <a:cubicBezTo>
                        <a:pt x="1641" y="2109"/>
                        <a:pt x="1438" y="2344"/>
                        <a:pt x="1250" y="2594"/>
                      </a:cubicBezTo>
                      <a:cubicBezTo>
                        <a:pt x="1250" y="2594"/>
                        <a:pt x="1234" y="2609"/>
                        <a:pt x="1234" y="2625"/>
                      </a:cubicBezTo>
                      <a:cubicBezTo>
                        <a:pt x="938" y="3016"/>
                        <a:pt x="703" y="3453"/>
                        <a:pt x="500" y="3906"/>
                      </a:cubicBezTo>
                      <a:cubicBezTo>
                        <a:pt x="172" y="4688"/>
                        <a:pt x="0" y="5531"/>
                        <a:pt x="0" y="6391"/>
                      </a:cubicBezTo>
                      <a:cubicBezTo>
                        <a:pt x="0" y="7250"/>
                        <a:pt x="172" y="8094"/>
                        <a:pt x="500" y="8875"/>
                      </a:cubicBezTo>
                      <a:cubicBezTo>
                        <a:pt x="828" y="9641"/>
                        <a:pt x="1281" y="10328"/>
                        <a:pt x="1875" y="10906"/>
                      </a:cubicBezTo>
                      <a:cubicBezTo>
                        <a:pt x="2469" y="11484"/>
                        <a:pt x="3141" y="11953"/>
                        <a:pt x="3906" y="12281"/>
                      </a:cubicBezTo>
                      <a:cubicBezTo>
                        <a:pt x="4688" y="12609"/>
                        <a:pt x="5531" y="12781"/>
                        <a:pt x="6391" y="12781"/>
                      </a:cubicBezTo>
                      <a:cubicBezTo>
                        <a:pt x="7250" y="12781"/>
                        <a:pt x="8094" y="12609"/>
                        <a:pt x="8875" y="12281"/>
                      </a:cubicBezTo>
                      <a:cubicBezTo>
                        <a:pt x="9641" y="11953"/>
                        <a:pt x="10328" y="11500"/>
                        <a:pt x="10906" y="10906"/>
                      </a:cubicBezTo>
                      <a:cubicBezTo>
                        <a:pt x="11500" y="10313"/>
                        <a:pt x="11953" y="9641"/>
                        <a:pt x="12281" y="8875"/>
                      </a:cubicBezTo>
                      <a:cubicBezTo>
                        <a:pt x="12609" y="8094"/>
                        <a:pt x="12781" y="7250"/>
                        <a:pt x="12781" y="6391"/>
                      </a:cubicBezTo>
                      <a:cubicBezTo>
                        <a:pt x="12797" y="5531"/>
                        <a:pt x="12625" y="4688"/>
                        <a:pt x="12281" y="3906"/>
                      </a:cubicBezTo>
                      <a:close/>
                      <a:moveTo>
                        <a:pt x="11219" y="9484"/>
                      </a:moveTo>
                      <a:cubicBezTo>
                        <a:pt x="10766" y="9250"/>
                        <a:pt x="10234" y="9047"/>
                        <a:pt x="9641" y="8891"/>
                      </a:cubicBezTo>
                      <a:cubicBezTo>
                        <a:pt x="9797" y="8203"/>
                        <a:pt x="9891" y="7469"/>
                        <a:pt x="9906" y="6719"/>
                      </a:cubicBezTo>
                      <a:lnTo>
                        <a:pt x="12109" y="6719"/>
                      </a:lnTo>
                      <a:cubicBezTo>
                        <a:pt x="12047" y="7719"/>
                        <a:pt x="11734" y="8672"/>
                        <a:pt x="11219" y="9484"/>
                      </a:cubicBezTo>
                      <a:close/>
                      <a:moveTo>
                        <a:pt x="688" y="6734"/>
                      </a:moveTo>
                      <a:lnTo>
                        <a:pt x="2891" y="6734"/>
                      </a:lnTo>
                      <a:cubicBezTo>
                        <a:pt x="2906" y="7484"/>
                        <a:pt x="3000" y="8219"/>
                        <a:pt x="3156" y="8906"/>
                      </a:cubicBezTo>
                      <a:cubicBezTo>
                        <a:pt x="2563" y="9063"/>
                        <a:pt x="2031" y="9266"/>
                        <a:pt x="1578" y="9500"/>
                      </a:cubicBezTo>
                      <a:cubicBezTo>
                        <a:pt x="1047" y="8672"/>
                        <a:pt x="734" y="7719"/>
                        <a:pt x="688" y="6734"/>
                      </a:cubicBezTo>
                      <a:close/>
                      <a:moveTo>
                        <a:pt x="1609" y="3250"/>
                      </a:moveTo>
                      <a:cubicBezTo>
                        <a:pt x="2063" y="3484"/>
                        <a:pt x="2578" y="3672"/>
                        <a:pt x="3172" y="3828"/>
                      </a:cubicBezTo>
                      <a:cubicBezTo>
                        <a:pt x="3000" y="4531"/>
                        <a:pt x="2906" y="5281"/>
                        <a:pt x="2891" y="6063"/>
                      </a:cubicBezTo>
                      <a:lnTo>
                        <a:pt x="688" y="6063"/>
                      </a:lnTo>
                      <a:cubicBezTo>
                        <a:pt x="734" y="5047"/>
                        <a:pt x="1063" y="4078"/>
                        <a:pt x="1609" y="3250"/>
                      </a:cubicBezTo>
                      <a:close/>
                      <a:moveTo>
                        <a:pt x="6063" y="6063"/>
                      </a:moveTo>
                      <a:lnTo>
                        <a:pt x="3563" y="6063"/>
                      </a:lnTo>
                      <a:cubicBezTo>
                        <a:pt x="3578" y="5328"/>
                        <a:pt x="3672" y="4625"/>
                        <a:pt x="3828" y="3969"/>
                      </a:cubicBezTo>
                      <a:cubicBezTo>
                        <a:pt x="4531" y="4109"/>
                        <a:pt x="5281" y="4188"/>
                        <a:pt x="6063" y="4203"/>
                      </a:cubicBezTo>
                      <a:lnTo>
                        <a:pt x="6063" y="6063"/>
                      </a:lnTo>
                      <a:close/>
                      <a:moveTo>
                        <a:pt x="6063" y="6734"/>
                      </a:moveTo>
                      <a:lnTo>
                        <a:pt x="6063" y="8516"/>
                      </a:lnTo>
                      <a:cubicBezTo>
                        <a:pt x="5281" y="8531"/>
                        <a:pt x="4531" y="8609"/>
                        <a:pt x="3813" y="8750"/>
                      </a:cubicBezTo>
                      <a:cubicBezTo>
                        <a:pt x="3672" y="8125"/>
                        <a:pt x="3578" y="7438"/>
                        <a:pt x="3563" y="6734"/>
                      </a:cubicBezTo>
                      <a:lnTo>
                        <a:pt x="6063" y="6734"/>
                      </a:lnTo>
                      <a:close/>
                      <a:moveTo>
                        <a:pt x="6734" y="6734"/>
                      </a:moveTo>
                      <a:lnTo>
                        <a:pt x="9234" y="6734"/>
                      </a:lnTo>
                      <a:cubicBezTo>
                        <a:pt x="9219" y="7438"/>
                        <a:pt x="9125" y="8125"/>
                        <a:pt x="8984" y="8750"/>
                      </a:cubicBezTo>
                      <a:cubicBezTo>
                        <a:pt x="8281" y="8609"/>
                        <a:pt x="7516" y="8531"/>
                        <a:pt x="6734" y="8516"/>
                      </a:cubicBezTo>
                      <a:lnTo>
                        <a:pt x="6734" y="6734"/>
                      </a:lnTo>
                      <a:close/>
                      <a:moveTo>
                        <a:pt x="6734" y="6063"/>
                      </a:moveTo>
                      <a:lnTo>
                        <a:pt x="6734" y="4203"/>
                      </a:lnTo>
                      <a:cubicBezTo>
                        <a:pt x="7516" y="4188"/>
                        <a:pt x="8266" y="4109"/>
                        <a:pt x="8969" y="3969"/>
                      </a:cubicBezTo>
                      <a:cubicBezTo>
                        <a:pt x="9125" y="4625"/>
                        <a:pt x="9219" y="5328"/>
                        <a:pt x="9234" y="6063"/>
                      </a:cubicBezTo>
                      <a:lnTo>
                        <a:pt x="6734" y="6063"/>
                      </a:lnTo>
                      <a:close/>
                      <a:moveTo>
                        <a:pt x="6734" y="3531"/>
                      </a:moveTo>
                      <a:lnTo>
                        <a:pt x="6734" y="719"/>
                      </a:lnTo>
                      <a:cubicBezTo>
                        <a:pt x="6969" y="781"/>
                        <a:pt x="7203" y="891"/>
                        <a:pt x="7422" y="1078"/>
                      </a:cubicBezTo>
                      <a:cubicBezTo>
                        <a:pt x="7766" y="1359"/>
                        <a:pt x="8078" y="1750"/>
                        <a:pt x="8344" y="2266"/>
                      </a:cubicBezTo>
                      <a:cubicBezTo>
                        <a:pt x="8516" y="2594"/>
                        <a:pt x="8656" y="2938"/>
                        <a:pt x="8781" y="3313"/>
                      </a:cubicBezTo>
                      <a:cubicBezTo>
                        <a:pt x="8141" y="3438"/>
                        <a:pt x="7453" y="3516"/>
                        <a:pt x="6734" y="3531"/>
                      </a:cubicBezTo>
                      <a:close/>
                      <a:moveTo>
                        <a:pt x="5375" y="1078"/>
                      </a:moveTo>
                      <a:cubicBezTo>
                        <a:pt x="5594" y="891"/>
                        <a:pt x="5828" y="781"/>
                        <a:pt x="6063" y="719"/>
                      </a:cubicBezTo>
                      <a:lnTo>
                        <a:pt x="6063" y="3531"/>
                      </a:lnTo>
                      <a:cubicBezTo>
                        <a:pt x="5344" y="3516"/>
                        <a:pt x="4656" y="3438"/>
                        <a:pt x="4016" y="3313"/>
                      </a:cubicBezTo>
                      <a:cubicBezTo>
                        <a:pt x="4141" y="2938"/>
                        <a:pt x="4281" y="2578"/>
                        <a:pt x="4453" y="2266"/>
                      </a:cubicBezTo>
                      <a:cubicBezTo>
                        <a:pt x="4719" y="1750"/>
                        <a:pt x="5031" y="1344"/>
                        <a:pt x="5375" y="1078"/>
                      </a:cubicBezTo>
                      <a:close/>
                      <a:moveTo>
                        <a:pt x="6063" y="9188"/>
                      </a:moveTo>
                      <a:lnTo>
                        <a:pt x="6063" y="12078"/>
                      </a:lnTo>
                      <a:cubicBezTo>
                        <a:pt x="5828" y="12016"/>
                        <a:pt x="5594" y="11906"/>
                        <a:pt x="5375" y="11719"/>
                      </a:cubicBezTo>
                      <a:cubicBezTo>
                        <a:pt x="5031" y="11438"/>
                        <a:pt x="4719" y="11047"/>
                        <a:pt x="4453" y="10531"/>
                      </a:cubicBezTo>
                      <a:cubicBezTo>
                        <a:pt x="4281" y="10188"/>
                        <a:pt x="4125" y="9813"/>
                        <a:pt x="4000" y="9406"/>
                      </a:cubicBezTo>
                      <a:cubicBezTo>
                        <a:pt x="4641" y="9281"/>
                        <a:pt x="5344" y="9203"/>
                        <a:pt x="6063" y="9188"/>
                      </a:cubicBezTo>
                      <a:close/>
                      <a:moveTo>
                        <a:pt x="7422" y="11719"/>
                      </a:moveTo>
                      <a:cubicBezTo>
                        <a:pt x="7203" y="11906"/>
                        <a:pt x="6969" y="12016"/>
                        <a:pt x="6734" y="12078"/>
                      </a:cubicBezTo>
                      <a:lnTo>
                        <a:pt x="6734" y="9188"/>
                      </a:lnTo>
                      <a:cubicBezTo>
                        <a:pt x="7453" y="9203"/>
                        <a:pt x="8156" y="9281"/>
                        <a:pt x="8797" y="9406"/>
                      </a:cubicBezTo>
                      <a:cubicBezTo>
                        <a:pt x="8672" y="9813"/>
                        <a:pt x="8516" y="10188"/>
                        <a:pt x="8344" y="10531"/>
                      </a:cubicBezTo>
                      <a:cubicBezTo>
                        <a:pt x="8078" y="11047"/>
                        <a:pt x="7766" y="11438"/>
                        <a:pt x="7422" y="11719"/>
                      </a:cubicBezTo>
                      <a:close/>
                      <a:moveTo>
                        <a:pt x="9906" y="6063"/>
                      </a:moveTo>
                      <a:cubicBezTo>
                        <a:pt x="9891" y="5281"/>
                        <a:pt x="9781" y="4531"/>
                        <a:pt x="9625" y="3828"/>
                      </a:cubicBezTo>
                      <a:cubicBezTo>
                        <a:pt x="10203" y="3672"/>
                        <a:pt x="10734" y="3484"/>
                        <a:pt x="11188" y="3250"/>
                      </a:cubicBezTo>
                      <a:cubicBezTo>
                        <a:pt x="11734" y="4078"/>
                        <a:pt x="12063" y="5047"/>
                        <a:pt x="12125" y="6063"/>
                      </a:cubicBezTo>
                      <a:lnTo>
                        <a:pt x="9906" y="6063"/>
                      </a:lnTo>
                      <a:close/>
                      <a:moveTo>
                        <a:pt x="10438" y="2344"/>
                      </a:moveTo>
                      <a:cubicBezTo>
                        <a:pt x="10547" y="2453"/>
                        <a:pt x="10656" y="2578"/>
                        <a:pt x="10766" y="2703"/>
                      </a:cubicBezTo>
                      <a:cubicBezTo>
                        <a:pt x="10375" y="2891"/>
                        <a:pt x="9938" y="3047"/>
                        <a:pt x="9438" y="3172"/>
                      </a:cubicBezTo>
                      <a:cubicBezTo>
                        <a:pt x="9297" y="2734"/>
                        <a:pt x="9125" y="2328"/>
                        <a:pt x="8938" y="1953"/>
                      </a:cubicBezTo>
                      <a:cubicBezTo>
                        <a:pt x="8750" y="1578"/>
                        <a:pt x="8531" y="1266"/>
                        <a:pt x="8297" y="1000"/>
                      </a:cubicBezTo>
                      <a:cubicBezTo>
                        <a:pt x="9094" y="1281"/>
                        <a:pt x="9828" y="1734"/>
                        <a:pt x="10438" y="2344"/>
                      </a:cubicBezTo>
                      <a:close/>
                      <a:moveTo>
                        <a:pt x="4484" y="1000"/>
                      </a:moveTo>
                      <a:cubicBezTo>
                        <a:pt x="4250" y="1266"/>
                        <a:pt x="4031" y="1594"/>
                        <a:pt x="3844" y="1953"/>
                      </a:cubicBezTo>
                      <a:cubicBezTo>
                        <a:pt x="3656" y="2328"/>
                        <a:pt x="3484" y="2734"/>
                        <a:pt x="3344" y="3172"/>
                      </a:cubicBezTo>
                      <a:cubicBezTo>
                        <a:pt x="2844" y="3047"/>
                        <a:pt x="2406" y="2891"/>
                        <a:pt x="2016" y="2703"/>
                      </a:cubicBezTo>
                      <a:cubicBezTo>
                        <a:pt x="2125" y="2578"/>
                        <a:pt x="2219" y="2469"/>
                        <a:pt x="2344" y="2344"/>
                      </a:cubicBezTo>
                      <a:cubicBezTo>
                        <a:pt x="2969" y="1734"/>
                        <a:pt x="3688" y="1281"/>
                        <a:pt x="4484" y="1000"/>
                      </a:cubicBezTo>
                      <a:close/>
                      <a:moveTo>
                        <a:pt x="2344" y="10438"/>
                      </a:moveTo>
                      <a:cubicBezTo>
                        <a:pt x="2219" y="10313"/>
                        <a:pt x="2094" y="10172"/>
                        <a:pt x="1984" y="10031"/>
                      </a:cubicBezTo>
                      <a:cubicBezTo>
                        <a:pt x="2375" y="9844"/>
                        <a:pt x="2828" y="9672"/>
                        <a:pt x="3328" y="9547"/>
                      </a:cubicBezTo>
                      <a:cubicBezTo>
                        <a:pt x="3469" y="10016"/>
                        <a:pt x="3641" y="10438"/>
                        <a:pt x="3844" y="10828"/>
                      </a:cubicBezTo>
                      <a:cubicBezTo>
                        <a:pt x="4031" y="11203"/>
                        <a:pt x="4250" y="11516"/>
                        <a:pt x="4484" y="11781"/>
                      </a:cubicBezTo>
                      <a:cubicBezTo>
                        <a:pt x="3688" y="11516"/>
                        <a:pt x="2969" y="11063"/>
                        <a:pt x="2344" y="10438"/>
                      </a:cubicBezTo>
                      <a:close/>
                      <a:moveTo>
                        <a:pt x="8297" y="11797"/>
                      </a:moveTo>
                      <a:cubicBezTo>
                        <a:pt x="8531" y="11531"/>
                        <a:pt x="8750" y="11203"/>
                        <a:pt x="8938" y="10844"/>
                      </a:cubicBezTo>
                      <a:cubicBezTo>
                        <a:pt x="9141" y="10453"/>
                        <a:pt x="9313" y="10016"/>
                        <a:pt x="9453" y="9563"/>
                      </a:cubicBezTo>
                      <a:cubicBezTo>
                        <a:pt x="9953" y="9688"/>
                        <a:pt x="10406" y="9859"/>
                        <a:pt x="10797" y="10047"/>
                      </a:cubicBezTo>
                      <a:cubicBezTo>
                        <a:pt x="10688" y="10188"/>
                        <a:pt x="10563" y="10313"/>
                        <a:pt x="10438" y="10453"/>
                      </a:cubicBezTo>
                      <a:cubicBezTo>
                        <a:pt x="9828" y="11063"/>
                        <a:pt x="9094" y="11516"/>
                        <a:pt x="8297" y="11797"/>
                      </a:cubicBezTo>
                      <a:close/>
                    </a:path>
                  </a:pathLst>
                </a:custGeom>
                <a:solidFill>
                  <a:sysClr val="window" lastClr="FFFFFF">
                    <a:lumMod val="50000"/>
                  </a:sysClr>
                </a:solidFill>
                <a:ln w="25400" cap="flat" cmpd="sng" algn="ctr">
                  <a:noFill/>
                  <a:prstDash val="solid"/>
                </a:ln>
                <a:effectLst/>
              </p:spPr>
              <p:txBody>
                <a:bodyPr rtlCol="0" anchor="ctr"/>
                <a:lstStyle/>
                <a:p>
                  <a:pPr algn="ctr">
                    <a:defRPr/>
                  </a:pPr>
                  <a:endParaRPr lang="en-US" kern="0" dirty="0">
                    <a:solidFill>
                      <a:prstClr val="white"/>
                    </a:solidFill>
                    <a:cs typeface="+mn-ea"/>
                    <a:sym typeface="+mn-lt"/>
                  </a:endParaRPr>
                </a:p>
              </p:txBody>
            </p:sp>
          </p:grpSp>
        </p:grpSp>
        <p:grpSp>
          <p:nvGrpSpPr>
            <p:cNvPr id="58" name="组合 57"/>
            <p:cNvGrpSpPr/>
            <p:nvPr/>
          </p:nvGrpSpPr>
          <p:grpSpPr>
            <a:xfrm>
              <a:off x="7272924" y="3564073"/>
              <a:ext cx="4072945" cy="1006271"/>
              <a:chOff x="7074132" y="3377454"/>
              <a:chExt cx="4072945" cy="1006271"/>
            </a:xfrm>
          </p:grpSpPr>
          <p:grpSp>
            <p:nvGrpSpPr>
              <p:cNvPr id="59" name="组合 58"/>
              <p:cNvGrpSpPr/>
              <p:nvPr/>
            </p:nvGrpSpPr>
            <p:grpSpPr>
              <a:xfrm>
                <a:off x="7074132" y="3377454"/>
                <a:ext cx="4072945" cy="1006271"/>
                <a:chOff x="6989671" y="3377454"/>
                <a:chExt cx="4072945" cy="1006271"/>
              </a:xfrm>
            </p:grpSpPr>
            <p:pic>
              <p:nvPicPr>
                <p:cNvPr id="62" name="Picture 3" descr="U:\华为\2017\8月\D-201708169-存储PPT优化-赵娜-薛迪\文件\胶片美化\陈勇-ROBO解决方案\Link\未标题-7.png"/>
                <p:cNvPicPr preferRelativeResize="0">
                  <a:picLocks noChangeArrowheads="1"/>
                </p:cNvPicPr>
                <p:nvPr/>
              </p:nvPicPr>
              <p:blipFill>
                <a:blip r:embed="rId2" cstate="print">
                  <a:duotone>
                    <a:prstClr val="black"/>
                    <a:srgbClr val="232323">
                      <a:tint val="45000"/>
                      <a:satMod val="400000"/>
                    </a:srgbClr>
                  </a:duotone>
                  <a:extLst>
                    <a:ext uri="{BEBA8EAE-BF5A-486C-A8C5-ECC9F3942E4B}">
                      <a14:imgProps xmlns:a14="http://schemas.microsoft.com/office/drawing/2010/main">
                        <a14:imgLayer r:embed="rId3">
                          <a14:imgEffect>
                            <a14:brightnessContrast bright="20000"/>
                          </a14:imgEffect>
                          <a14:imgEffect>
                            <a14:sharpenSoften amount="-25000"/>
                          </a14:imgEffect>
                        </a14:imgLayer>
                      </a14:imgProps>
                    </a:ext>
                  </a:extLst>
                </a:blip>
                <a:srcRect/>
                <a:stretch>
                  <a:fillRect/>
                </a:stretch>
              </p:blipFill>
              <p:spPr bwMode="auto">
                <a:xfrm>
                  <a:off x="7240196" y="3585375"/>
                  <a:ext cx="3439824" cy="510022"/>
                </a:xfrm>
                <a:prstGeom prst="rect">
                  <a:avLst/>
                </a:prstGeom>
                <a:noFill/>
                <a:ln>
                  <a:noFill/>
                  <a:prstDash val="sysDash"/>
                </a:ln>
              </p:spPr>
            </p:pic>
            <p:grpSp>
              <p:nvGrpSpPr>
                <p:cNvPr id="63" name="组合 62"/>
                <p:cNvGrpSpPr/>
                <p:nvPr/>
              </p:nvGrpSpPr>
              <p:grpSpPr>
                <a:xfrm>
                  <a:off x="6989671" y="3565530"/>
                  <a:ext cx="723161" cy="568631"/>
                  <a:chOff x="7335449" y="3955322"/>
                  <a:chExt cx="904095" cy="710901"/>
                </a:xfrm>
              </p:grpSpPr>
              <p:sp>
                <p:nvSpPr>
                  <p:cNvPr id="79" name="iconfont-11790-5633945"/>
                  <p:cNvSpPr>
                    <a:spLocks noChangeAspect="1"/>
                  </p:cNvSpPr>
                  <p:nvPr/>
                </p:nvSpPr>
                <p:spPr bwMode="auto">
                  <a:xfrm>
                    <a:off x="7418049" y="3955322"/>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sp>
                <p:nvSpPr>
                  <p:cNvPr id="80" name="文本框 379"/>
                  <p:cNvSpPr txBox="1"/>
                  <p:nvPr/>
                </p:nvSpPr>
                <p:spPr>
                  <a:xfrm>
                    <a:off x="7335449" y="4473833"/>
                    <a:ext cx="904095" cy="192390"/>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中心</a:t>
                    </a:r>
                    <a:r>
                      <a:rPr lang="en-US" altLang="zh-CN" sz="1000" kern="0" dirty="0">
                        <a:solidFill>
                          <a:srgbClr val="1D1D1A"/>
                        </a:solidFill>
                        <a:cs typeface="+mn-ea"/>
                        <a:sym typeface="+mn-lt"/>
                      </a:rPr>
                      <a:t>Region</a:t>
                    </a:r>
                    <a:endParaRPr lang="zh-CN" altLang="en-US" sz="1000" kern="0" dirty="0">
                      <a:solidFill>
                        <a:srgbClr val="1D1D1A"/>
                      </a:solidFill>
                      <a:cs typeface="+mn-ea"/>
                      <a:sym typeface="+mn-lt"/>
                    </a:endParaRPr>
                  </a:p>
                </p:txBody>
              </p:sp>
            </p:grpSp>
            <p:grpSp>
              <p:nvGrpSpPr>
                <p:cNvPr id="64" name="组合 63"/>
                <p:cNvGrpSpPr/>
                <p:nvPr/>
              </p:nvGrpSpPr>
              <p:grpSpPr>
                <a:xfrm>
                  <a:off x="7991312" y="3803843"/>
                  <a:ext cx="800587" cy="579882"/>
                  <a:chOff x="8054261" y="4121745"/>
                  <a:chExt cx="1000892" cy="724967"/>
                </a:xfrm>
              </p:grpSpPr>
              <p:sp>
                <p:nvSpPr>
                  <p:cNvPr id="77" name="iconfont-11790-5633945"/>
                  <p:cNvSpPr>
                    <a:spLocks noChangeAspect="1"/>
                  </p:cNvSpPr>
                  <p:nvPr/>
                </p:nvSpPr>
                <p:spPr bwMode="auto">
                  <a:xfrm>
                    <a:off x="8184426" y="4121745"/>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sp>
                <p:nvSpPr>
                  <p:cNvPr id="78" name="文本框 379"/>
                  <p:cNvSpPr txBox="1"/>
                  <p:nvPr/>
                </p:nvSpPr>
                <p:spPr>
                  <a:xfrm>
                    <a:off x="8054261" y="4654322"/>
                    <a:ext cx="1000892" cy="192390"/>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专属</a:t>
                    </a:r>
                    <a:r>
                      <a:rPr lang="en-US" altLang="zh-CN" sz="1000" kern="0" dirty="0">
                        <a:solidFill>
                          <a:srgbClr val="1D1D1A"/>
                        </a:solidFill>
                        <a:cs typeface="+mn-ea"/>
                        <a:sym typeface="+mn-lt"/>
                      </a:rPr>
                      <a:t>Region</a:t>
                    </a:r>
                    <a:endParaRPr lang="zh-CN" altLang="en-US" sz="1000" kern="0" dirty="0">
                      <a:solidFill>
                        <a:srgbClr val="1D1D1A"/>
                      </a:solidFill>
                      <a:cs typeface="+mn-ea"/>
                      <a:sym typeface="+mn-lt"/>
                    </a:endParaRPr>
                  </a:p>
                </p:txBody>
              </p:sp>
            </p:grpSp>
            <p:grpSp>
              <p:nvGrpSpPr>
                <p:cNvPr id="65" name="组合 64"/>
                <p:cNvGrpSpPr/>
                <p:nvPr/>
              </p:nvGrpSpPr>
              <p:grpSpPr>
                <a:xfrm>
                  <a:off x="10262030" y="3585378"/>
                  <a:ext cx="800586" cy="557092"/>
                  <a:chOff x="9538695" y="4093111"/>
                  <a:chExt cx="1000892" cy="696475"/>
                </a:xfrm>
              </p:grpSpPr>
              <p:sp>
                <p:nvSpPr>
                  <p:cNvPr id="75" name="iconfont-11790-5633945"/>
                  <p:cNvSpPr>
                    <a:spLocks noChangeAspect="1"/>
                  </p:cNvSpPr>
                  <p:nvPr/>
                </p:nvSpPr>
                <p:spPr bwMode="auto">
                  <a:xfrm>
                    <a:off x="9686932" y="4093111"/>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sp>
                <p:nvSpPr>
                  <p:cNvPr id="76" name="文本框 379"/>
                  <p:cNvSpPr txBox="1"/>
                  <p:nvPr/>
                </p:nvSpPr>
                <p:spPr>
                  <a:xfrm>
                    <a:off x="9538695" y="4597195"/>
                    <a:ext cx="1000892" cy="192391"/>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本地</a:t>
                    </a:r>
                    <a:r>
                      <a:rPr lang="en-US" altLang="zh-CN" sz="1000" kern="0" dirty="0">
                        <a:solidFill>
                          <a:srgbClr val="1D1D1A"/>
                        </a:solidFill>
                        <a:cs typeface="+mn-ea"/>
                        <a:sym typeface="+mn-lt"/>
                      </a:rPr>
                      <a:t>IDC</a:t>
                    </a:r>
                    <a:endParaRPr lang="zh-CN" altLang="en-US" sz="1000" kern="0" dirty="0">
                      <a:solidFill>
                        <a:srgbClr val="1D1D1A"/>
                      </a:solidFill>
                      <a:cs typeface="+mn-ea"/>
                      <a:sym typeface="+mn-lt"/>
                    </a:endParaRPr>
                  </a:p>
                </p:txBody>
              </p:sp>
            </p:grpSp>
            <p:grpSp>
              <p:nvGrpSpPr>
                <p:cNvPr id="66" name="组合 65"/>
                <p:cNvGrpSpPr/>
                <p:nvPr/>
              </p:nvGrpSpPr>
              <p:grpSpPr>
                <a:xfrm>
                  <a:off x="9172782" y="3788024"/>
                  <a:ext cx="800587" cy="583307"/>
                  <a:chOff x="10375582" y="3964265"/>
                  <a:chExt cx="1000892" cy="729249"/>
                </a:xfrm>
              </p:grpSpPr>
              <p:sp>
                <p:nvSpPr>
                  <p:cNvPr id="73" name="iconfont-11790-5633945"/>
                  <p:cNvSpPr>
                    <a:spLocks noChangeAspect="1"/>
                  </p:cNvSpPr>
                  <p:nvPr/>
                </p:nvSpPr>
                <p:spPr bwMode="auto">
                  <a:xfrm>
                    <a:off x="10491152" y="3964265"/>
                    <a:ext cx="685443" cy="460230"/>
                  </a:xfrm>
                  <a:custGeom>
                    <a:avLst/>
                    <a:gdLst>
                      <a:gd name="T0" fmla="*/ 13440 w 16000"/>
                      <a:gd name="T1" fmla="*/ 4865 h 11200"/>
                      <a:gd name="T2" fmla="*/ 13600 w 16000"/>
                      <a:gd name="T3" fmla="*/ 4000 h 11200"/>
                      <a:gd name="T4" fmla="*/ 11200 w 16000"/>
                      <a:gd name="T5" fmla="*/ 1600 h 11200"/>
                      <a:gd name="T6" fmla="*/ 9868 w 16000"/>
                      <a:gd name="T7" fmla="*/ 2005 h 11200"/>
                      <a:gd name="T8" fmla="*/ 6400 w 16000"/>
                      <a:gd name="T9" fmla="*/ 0 h 11200"/>
                      <a:gd name="T10" fmla="*/ 2400 w 16000"/>
                      <a:gd name="T11" fmla="*/ 4000 h 11200"/>
                      <a:gd name="T12" fmla="*/ 2405 w 16000"/>
                      <a:gd name="T13" fmla="*/ 4203 h 11200"/>
                      <a:gd name="T14" fmla="*/ 0 w 16000"/>
                      <a:gd name="T15" fmla="*/ 7600 h 11200"/>
                      <a:gd name="T16" fmla="*/ 3600 w 16000"/>
                      <a:gd name="T17" fmla="*/ 11200 h 11200"/>
                      <a:gd name="T18" fmla="*/ 12800 w 16000"/>
                      <a:gd name="T19" fmla="*/ 11200 h 11200"/>
                      <a:gd name="T20" fmla="*/ 16000 w 16000"/>
                      <a:gd name="T21" fmla="*/ 8000 h 11200"/>
                      <a:gd name="T22" fmla="*/ 13440 w 16000"/>
                      <a:gd name="T23" fmla="*/ 486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00" h="11200">
                        <a:moveTo>
                          <a:pt x="13440" y="4865"/>
                        </a:moveTo>
                        <a:cubicBezTo>
                          <a:pt x="13543" y="4598"/>
                          <a:pt x="13600" y="4305"/>
                          <a:pt x="13600" y="4000"/>
                        </a:cubicBezTo>
                        <a:cubicBezTo>
                          <a:pt x="13600" y="2675"/>
                          <a:pt x="12525" y="1600"/>
                          <a:pt x="11200" y="1600"/>
                        </a:cubicBezTo>
                        <a:cubicBezTo>
                          <a:pt x="10708" y="1600"/>
                          <a:pt x="10248" y="1750"/>
                          <a:pt x="9868" y="2005"/>
                        </a:cubicBezTo>
                        <a:cubicBezTo>
                          <a:pt x="9175" y="805"/>
                          <a:pt x="7883" y="0"/>
                          <a:pt x="6400" y="0"/>
                        </a:cubicBezTo>
                        <a:cubicBezTo>
                          <a:pt x="4190" y="0"/>
                          <a:pt x="2400" y="1790"/>
                          <a:pt x="2400" y="4000"/>
                        </a:cubicBezTo>
                        <a:cubicBezTo>
                          <a:pt x="2400" y="4068"/>
                          <a:pt x="2403" y="4135"/>
                          <a:pt x="2405" y="4203"/>
                        </a:cubicBezTo>
                        <a:cubicBezTo>
                          <a:pt x="1005" y="4695"/>
                          <a:pt x="0" y="6030"/>
                          <a:pt x="0" y="7600"/>
                        </a:cubicBezTo>
                        <a:cubicBezTo>
                          <a:pt x="0" y="9588"/>
                          <a:pt x="1613" y="11200"/>
                          <a:pt x="3600" y="11200"/>
                        </a:cubicBezTo>
                        <a:lnTo>
                          <a:pt x="12800" y="11200"/>
                        </a:lnTo>
                        <a:cubicBezTo>
                          <a:pt x="14568" y="11200"/>
                          <a:pt x="16000" y="9768"/>
                          <a:pt x="16000" y="8000"/>
                        </a:cubicBezTo>
                        <a:cubicBezTo>
                          <a:pt x="16000" y="6453"/>
                          <a:pt x="14900" y="5160"/>
                          <a:pt x="13440" y="4865"/>
                        </a:cubicBezTo>
                        <a:close/>
                      </a:path>
                    </a:pathLst>
                  </a:custGeom>
                  <a:solidFill>
                    <a:srgbClr val="EBEBEB">
                      <a:lumMod val="75000"/>
                    </a:srgbClr>
                  </a:solidFill>
                  <a:ln w="12700" cap="flat" cmpd="sng" algn="ctr">
                    <a:solidFill>
                      <a:sysClr val="window" lastClr="FFFFFF">
                        <a:lumMod val="65000"/>
                      </a:sysClr>
                    </a:solidFill>
                    <a:prstDash val="solid"/>
                    <a:round/>
                  </a:ln>
                  <a:effectLst/>
                </p:spPr>
                <p:txBody>
                  <a:bodyPr/>
                  <a:lstStyle/>
                  <a:p>
                    <a:endParaRPr lang="zh-CN" altLang="en-US">
                      <a:cs typeface="+mn-ea"/>
                      <a:sym typeface="+mn-lt"/>
                    </a:endParaRPr>
                  </a:p>
                </p:txBody>
              </p:sp>
              <p:sp>
                <p:nvSpPr>
                  <p:cNvPr id="74" name="文本框 379"/>
                  <p:cNvSpPr txBox="1"/>
                  <p:nvPr/>
                </p:nvSpPr>
                <p:spPr>
                  <a:xfrm>
                    <a:off x="10375582" y="4501124"/>
                    <a:ext cx="1000892" cy="192390"/>
                  </a:xfrm>
                  <a:prstGeom prst="rect">
                    <a:avLst/>
                  </a:prstGeom>
                  <a:noFill/>
                </p:spPr>
                <p:txBody>
                  <a:bodyPr wrap="square" lIns="0" tIns="0" rIns="0" bIns="0" rtlCol="0">
                    <a:spAutoFit/>
                  </a:bodyPr>
                  <a:lstStyle/>
                  <a:p>
                    <a:pPr algn="ctr" defTabSz="913765">
                      <a:defRPr/>
                    </a:pPr>
                    <a:r>
                      <a:rPr lang="zh-CN" altLang="en-US" sz="1000" kern="0" dirty="0">
                        <a:solidFill>
                          <a:srgbClr val="1D1D1A"/>
                        </a:solidFill>
                        <a:cs typeface="+mn-ea"/>
                        <a:sym typeface="+mn-lt"/>
                      </a:rPr>
                      <a:t>边缘云</a:t>
                    </a:r>
                  </a:p>
                </p:txBody>
              </p:sp>
            </p:grpSp>
            <p:grpSp>
              <p:nvGrpSpPr>
                <p:cNvPr id="67" name="组合 66"/>
                <p:cNvGrpSpPr/>
                <p:nvPr/>
              </p:nvGrpSpPr>
              <p:grpSpPr>
                <a:xfrm>
                  <a:off x="7537675" y="3377454"/>
                  <a:ext cx="2842925" cy="334594"/>
                  <a:chOff x="6078800" y="3242023"/>
                  <a:chExt cx="1596338" cy="630906"/>
                </a:xfrm>
              </p:grpSpPr>
              <p:sp>
                <p:nvSpPr>
                  <p:cNvPr id="71" name="任意多边形 70"/>
                  <p:cNvSpPr/>
                  <p:nvPr/>
                </p:nvSpPr>
                <p:spPr>
                  <a:xfrm>
                    <a:off x="6078800" y="3259591"/>
                    <a:ext cx="651913" cy="613337"/>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45667"/>
                      <a:gd name="connsiteY0-26" fmla="*/ 279749 h 279748"/>
                      <a:gd name="connsiteX1-27" fmla="*/ 3245667 w 3245667"/>
                      <a:gd name="connsiteY1-28" fmla="*/ 1198 h 279748"/>
                      <a:gd name="connsiteX0-29" fmla="*/ 0 w 3245667"/>
                      <a:gd name="connsiteY0-30" fmla="*/ 307822 h 307822"/>
                      <a:gd name="connsiteX1-31" fmla="*/ 3245667 w 3245667"/>
                      <a:gd name="connsiteY1-32" fmla="*/ 943 h 307822"/>
                      <a:gd name="connsiteX0-33" fmla="*/ 0 w 3245667"/>
                      <a:gd name="connsiteY0-34" fmla="*/ 307560 h 307560"/>
                      <a:gd name="connsiteX1-35" fmla="*/ 3245667 w 3245667"/>
                      <a:gd name="connsiteY1-36" fmla="*/ 681 h 307560"/>
                      <a:gd name="connsiteX0-37" fmla="*/ 0 w 3245667"/>
                      <a:gd name="connsiteY0-38" fmla="*/ 306879 h 306879"/>
                      <a:gd name="connsiteX1-39" fmla="*/ 3245667 w 3245667"/>
                      <a:gd name="connsiteY1-40" fmla="*/ 0 h 306879"/>
                    </a:gdLst>
                    <a:ahLst/>
                    <a:cxnLst>
                      <a:cxn ang="0">
                        <a:pos x="connsiteX0-1" y="connsiteY0-2"/>
                      </a:cxn>
                      <a:cxn ang="0">
                        <a:pos x="connsiteX1-3" y="connsiteY1-4"/>
                      </a:cxn>
                    </a:cxnLst>
                    <a:rect l="l" t="t" r="r" b="b"/>
                    <a:pathLst>
                      <a:path w="3245667" h="306879">
                        <a:moveTo>
                          <a:pt x="0" y="306879"/>
                        </a:moveTo>
                        <a:cubicBezTo>
                          <a:pt x="826692" y="154670"/>
                          <a:pt x="1985536" y="34514"/>
                          <a:pt x="3245667"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sp>
                <p:nvSpPr>
                  <p:cNvPr id="72" name="任意多边形 71"/>
                  <p:cNvSpPr/>
                  <p:nvPr/>
                </p:nvSpPr>
                <p:spPr>
                  <a:xfrm flipH="1">
                    <a:off x="7004272" y="3242023"/>
                    <a:ext cx="670866" cy="630906"/>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45667"/>
                      <a:gd name="connsiteY0-26" fmla="*/ 279749 h 279748"/>
                      <a:gd name="connsiteX1-27" fmla="*/ 3245667 w 3245667"/>
                      <a:gd name="connsiteY1-28" fmla="*/ 1198 h 279748"/>
                      <a:gd name="connsiteX0-29" fmla="*/ 0 w 3245667"/>
                      <a:gd name="connsiteY0-30" fmla="*/ 307822 h 307822"/>
                      <a:gd name="connsiteX1-31" fmla="*/ 3245667 w 3245667"/>
                      <a:gd name="connsiteY1-32" fmla="*/ 943 h 307822"/>
                      <a:gd name="connsiteX0-33" fmla="*/ 0 w 3245667"/>
                      <a:gd name="connsiteY0-34" fmla="*/ 307560 h 307560"/>
                      <a:gd name="connsiteX1-35" fmla="*/ 3245667 w 3245667"/>
                      <a:gd name="connsiteY1-36" fmla="*/ 681 h 307560"/>
                      <a:gd name="connsiteX0-37" fmla="*/ 0 w 3245667"/>
                      <a:gd name="connsiteY0-38" fmla="*/ 306879 h 306879"/>
                      <a:gd name="connsiteX1-39" fmla="*/ 3245667 w 3245667"/>
                      <a:gd name="connsiteY1-40" fmla="*/ 0 h 306879"/>
                    </a:gdLst>
                    <a:ahLst/>
                    <a:cxnLst>
                      <a:cxn ang="0">
                        <a:pos x="connsiteX0-1" y="connsiteY0-2"/>
                      </a:cxn>
                      <a:cxn ang="0">
                        <a:pos x="connsiteX1-3" y="connsiteY1-4"/>
                      </a:cxn>
                    </a:cxnLst>
                    <a:rect l="l" t="t" r="r" b="b"/>
                    <a:pathLst>
                      <a:path w="3245667" h="306879">
                        <a:moveTo>
                          <a:pt x="0" y="306879"/>
                        </a:moveTo>
                        <a:cubicBezTo>
                          <a:pt x="826692" y="154670"/>
                          <a:pt x="1985536" y="34514"/>
                          <a:pt x="3245667"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grpSp>
            <p:grpSp>
              <p:nvGrpSpPr>
                <p:cNvPr id="68" name="组合 67"/>
                <p:cNvGrpSpPr/>
                <p:nvPr/>
              </p:nvGrpSpPr>
              <p:grpSpPr>
                <a:xfrm>
                  <a:off x="8642874" y="3592331"/>
                  <a:ext cx="560027" cy="283817"/>
                  <a:chOff x="8375868" y="3311426"/>
                  <a:chExt cx="1153418" cy="636519"/>
                </a:xfrm>
              </p:grpSpPr>
              <p:sp>
                <p:nvSpPr>
                  <p:cNvPr id="69" name="环形箭头 68"/>
                  <p:cNvSpPr/>
                  <p:nvPr/>
                </p:nvSpPr>
                <p:spPr>
                  <a:xfrm rot="10800000">
                    <a:off x="8375868" y="3364049"/>
                    <a:ext cx="1132524" cy="583896"/>
                  </a:xfrm>
                  <a:prstGeom prst="circularArrow">
                    <a:avLst>
                      <a:gd name="adj1" fmla="val 6409"/>
                      <a:gd name="adj2" fmla="val 850173"/>
                      <a:gd name="adj3" fmla="val 20678682"/>
                      <a:gd name="adj4" fmla="val 10834307"/>
                      <a:gd name="adj5" fmla="val 17075"/>
                    </a:avLst>
                  </a:prstGeom>
                  <a:solidFill>
                    <a:sysClr val="window" lastClr="FFFFFF">
                      <a:lumMod val="75000"/>
                    </a:sysClr>
                  </a:solidFill>
                  <a:ln w="25400" cap="flat" cmpd="sng" algn="ctr">
                    <a:noFill/>
                    <a:prstDash val="solid"/>
                  </a:ln>
                  <a:effectLst/>
                </p:spPr>
                <p:txBody>
                  <a:bodyPr/>
                  <a:lstStyle/>
                  <a:p>
                    <a:endParaRPr lang="zh-CN" altLang="en-US">
                      <a:cs typeface="+mn-ea"/>
                      <a:sym typeface="+mn-lt"/>
                    </a:endParaRPr>
                  </a:p>
                </p:txBody>
              </p:sp>
              <p:sp>
                <p:nvSpPr>
                  <p:cNvPr id="70" name="环形箭头 69"/>
                  <p:cNvSpPr/>
                  <p:nvPr/>
                </p:nvSpPr>
                <p:spPr>
                  <a:xfrm rot="10800000" flipH="1" flipV="1">
                    <a:off x="8396762" y="3311426"/>
                    <a:ext cx="1132524" cy="583896"/>
                  </a:xfrm>
                  <a:prstGeom prst="circularArrow">
                    <a:avLst>
                      <a:gd name="adj1" fmla="val 6714"/>
                      <a:gd name="adj2" fmla="val 850173"/>
                      <a:gd name="adj3" fmla="val 20733873"/>
                      <a:gd name="adj4" fmla="val 10834307"/>
                      <a:gd name="adj5" fmla="val 17075"/>
                    </a:avLst>
                  </a:prstGeom>
                  <a:solidFill>
                    <a:sysClr val="window" lastClr="FFFFFF">
                      <a:lumMod val="75000"/>
                    </a:sysClr>
                  </a:solidFill>
                  <a:ln w="25400" cap="flat" cmpd="sng" algn="ctr">
                    <a:noFill/>
                    <a:prstDash val="solid"/>
                  </a:ln>
                  <a:effectLst/>
                </p:spPr>
                <p:txBody>
                  <a:bodyPr/>
                  <a:lstStyle/>
                  <a:p>
                    <a:endParaRPr lang="zh-CN" altLang="en-US">
                      <a:cs typeface="+mn-ea"/>
                      <a:sym typeface="+mn-lt"/>
                    </a:endParaRPr>
                  </a:p>
                </p:txBody>
              </p:sp>
            </p:grpSp>
          </p:grpSp>
          <p:sp>
            <p:nvSpPr>
              <p:cNvPr id="60" name="任意多边形 59"/>
              <p:cNvSpPr/>
              <p:nvPr/>
            </p:nvSpPr>
            <p:spPr>
              <a:xfrm flipH="1">
                <a:off x="9145668" y="3387986"/>
                <a:ext cx="674527" cy="411269"/>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45667"/>
                  <a:gd name="connsiteY0-26" fmla="*/ 279749 h 279748"/>
                  <a:gd name="connsiteX1-27" fmla="*/ 3245667 w 3245667"/>
                  <a:gd name="connsiteY1-28" fmla="*/ 1198 h 279748"/>
                  <a:gd name="connsiteX0-29" fmla="*/ 0 w 3245667"/>
                  <a:gd name="connsiteY0-30" fmla="*/ 307822 h 307822"/>
                  <a:gd name="connsiteX1-31" fmla="*/ 3245667 w 3245667"/>
                  <a:gd name="connsiteY1-32" fmla="*/ 943 h 307822"/>
                  <a:gd name="connsiteX0-33" fmla="*/ 0 w 3245667"/>
                  <a:gd name="connsiteY0-34" fmla="*/ 307560 h 307560"/>
                  <a:gd name="connsiteX1-35" fmla="*/ 3245667 w 3245667"/>
                  <a:gd name="connsiteY1-36" fmla="*/ 681 h 307560"/>
                  <a:gd name="connsiteX0-37" fmla="*/ 0 w 3245667"/>
                  <a:gd name="connsiteY0-38" fmla="*/ 306879 h 306879"/>
                  <a:gd name="connsiteX1-39" fmla="*/ 3245667 w 3245667"/>
                  <a:gd name="connsiteY1-40" fmla="*/ 0 h 306879"/>
                </a:gdLst>
                <a:ahLst/>
                <a:cxnLst>
                  <a:cxn ang="0">
                    <a:pos x="connsiteX0-1" y="connsiteY0-2"/>
                  </a:cxn>
                  <a:cxn ang="0">
                    <a:pos x="connsiteX1-3" y="connsiteY1-4"/>
                  </a:cxn>
                </a:cxnLst>
                <a:rect l="l" t="t" r="r" b="b"/>
                <a:pathLst>
                  <a:path w="3245667" h="306879">
                    <a:moveTo>
                      <a:pt x="0" y="306879"/>
                    </a:moveTo>
                    <a:cubicBezTo>
                      <a:pt x="826692" y="154670"/>
                      <a:pt x="1985536" y="34514"/>
                      <a:pt x="3245667"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sp>
            <p:nvSpPr>
              <p:cNvPr id="61" name="任意多边形 60"/>
              <p:cNvSpPr/>
              <p:nvPr/>
            </p:nvSpPr>
            <p:spPr>
              <a:xfrm>
                <a:off x="8359355" y="3392351"/>
                <a:ext cx="674527" cy="411269"/>
              </a:xfrm>
              <a:custGeom>
                <a:avLst/>
                <a:gdLst>
                  <a:gd name="connsiteX0" fmla="*/ 0 w 3380921"/>
                  <a:gd name="connsiteY0" fmla="*/ 121843 h 121843"/>
                  <a:gd name="connsiteX1" fmla="*/ 2984500 w 3380921"/>
                  <a:gd name="connsiteY1" fmla="*/ 7543 h 121843"/>
                  <a:gd name="connsiteX2" fmla="*/ 3263900 w 3380921"/>
                  <a:gd name="connsiteY2" fmla="*/ 20243 h 121843"/>
                  <a:gd name="connsiteX0-1" fmla="*/ 0 w 2984500"/>
                  <a:gd name="connsiteY0-2" fmla="*/ 114300 h 114300"/>
                  <a:gd name="connsiteX1-3" fmla="*/ 2984500 w 2984500"/>
                  <a:gd name="connsiteY1-4" fmla="*/ 0 h 114300"/>
                  <a:gd name="connsiteX0-5" fmla="*/ 0 w 2984500"/>
                  <a:gd name="connsiteY0-6" fmla="*/ 132955 h 132955"/>
                  <a:gd name="connsiteX1-7" fmla="*/ 2984500 w 2984500"/>
                  <a:gd name="connsiteY1-8" fmla="*/ 18655 h 132955"/>
                  <a:gd name="connsiteX0-9" fmla="*/ 0 w 3060700"/>
                  <a:gd name="connsiteY0-10" fmla="*/ 246556 h 246556"/>
                  <a:gd name="connsiteX1-11" fmla="*/ 3060700 w 3060700"/>
                  <a:gd name="connsiteY1-12" fmla="*/ 11606 h 246556"/>
                  <a:gd name="connsiteX0-13" fmla="*/ 0 w 3060700"/>
                  <a:gd name="connsiteY0-14" fmla="*/ 256923 h 256923"/>
                  <a:gd name="connsiteX1-15" fmla="*/ 3060700 w 3060700"/>
                  <a:gd name="connsiteY1-16" fmla="*/ 21973 h 256923"/>
                  <a:gd name="connsiteX0-17" fmla="*/ 0 w 3187700"/>
                  <a:gd name="connsiteY0-18" fmla="*/ 273931 h 273931"/>
                  <a:gd name="connsiteX1-19" fmla="*/ 3187700 w 3187700"/>
                  <a:gd name="connsiteY1-20" fmla="*/ 19931 h 273931"/>
                  <a:gd name="connsiteX0-21" fmla="*/ 0 w 3187700"/>
                  <a:gd name="connsiteY0-22" fmla="*/ 255553 h 255553"/>
                  <a:gd name="connsiteX1-23" fmla="*/ 3187700 w 3187700"/>
                  <a:gd name="connsiteY1-24" fmla="*/ 1553 h 255553"/>
                  <a:gd name="connsiteX0-25" fmla="*/ 0 w 3245667"/>
                  <a:gd name="connsiteY0-26" fmla="*/ 279749 h 279748"/>
                  <a:gd name="connsiteX1-27" fmla="*/ 3245667 w 3245667"/>
                  <a:gd name="connsiteY1-28" fmla="*/ 1198 h 279748"/>
                  <a:gd name="connsiteX0-29" fmla="*/ 0 w 3245667"/>
                  <a:gd name="connsiteY0-30" fmla="*/ 307822 h 307822"/>
                  <a:gd name="connsiteX1-31" fmla="*/ 3245667 w 3245667"/>
                  <a:gd name="connsiteY1-32" fmla="*/ 943 h 307822"/>
                  <a:gd name="connsiteX0-33" fmla="*/ 0 w 3245667"/>
                  <a:gd name="connsiteY0-34" fmla="*/ 307560 h 307560"/>
                  <a:gd name="connsiteX1-35" fmla="*/ 3245667 w 3245667"/>
                  <a:gd name="connsiteY1-36" fmla="*/ 681 h 307560"/>
                  <a:gd name="connsiteX0-37" fmla="*/ 0 w 3245667"/>
                  <a:gd name="connsiteY0-38" fmla="*/ 306879 h 306879"/>
                  <a:gd name="connsiteX1-39" fmla="*/ 3245667 w 3245667"/>
                  <a:gd name="connsiteY1-40" fmla="*/ 0 h 306879"/>
                </a:gdLst>
                <a:ahLst/>
                <a:cxnLst>
                  <a:cxn ang="0">
                    <a:pos x="connsiteX0-1" y="connsiteY0-2"/>
                  </a:cxn>
                  <a:cxn ang="0">
                    <a:pos x="connsiteX1-3" y="connsiteY1-4"/>
                  </a:cxn>
                </a:cxnLst>
                <a:rect l="l" t="t" r="r" b="b"/>
                <a:pathLst>
                  <a:path w="3245667" h="306879">
                    <a:moveTo>
                      <a:pt x="0" y="306879"/>
                    </a:moveTo>
                    <a:cubicBezTo>
                      <a:pt x="826692" y="154670"/>
                      <a:pt x="1985536" y="34514"/>
                      <a:pt x="3245667" y="0"/>
                    </a:cubicBezTo>
                  </a:path>
                </a:pathLst>
              </a:custGeom>
              <a:noFill/>
              <a:ln w="15240" cap="flat" cmpd="sng" algn="ctr">
                <a:gradFill>
                  <a:gsLst>
                    <a:gs pos="0">
                      <a:sysClr val="window" lastClr="FFFFFF">
                        <a:lumMod val="65000"/>
                        <a:alpha val="60000"/>
                      </a:sysClr>
                    </a:gs>
                    <a:gs pos="100000">
                      <a:sysClr val="window" lastClr="FFFFFF">
                        <a:lumMod val="65000"/>
                        <a:alpha val="3000"/>
                      </a:sysClr>
                    </a:gs>
                  </a:gsLst>
                  <a:lin ang="0" scaled="0"/>
                </a:gradFill>
                <a:prstDash val="solid"/>
                <a:miter lim="800000"/>
              </a:ln>
              <a:effectLst/>
            </p:spPr>
            <p:txBody>
              <a:bodyPr rtlCol="0" anchor="ctr"/>
              <a:lstStyle/>
              <a:p>
                <a:pPr algn="ctr" defTabSz="913765">
                  <a:defRPr/>
                </a:pPr>
                <a:endParaRPr lang="zh-CN" altLang="en-US" sz="1000" kern="0">
                  <a:solidFill>
                    <a:prstClr val="black"/>
                  </a:solidFill>
                  <a:cs typeface="+mn-ea"/>
                  <a:sym typeface="+mn-lt"/>
                </a:endParaRPr>
              </a:p>
            </p:txBody>
          </p:sp>
        </p:grpSp>
      </p:grpSp>
      <p:sp>
        <p:nvSpPr>
          <p:cNvPr id="104" name="右箭头 103"/>
          <p:cNvSpPr/>
          <p:nvPr/>
        </p:nvSpPr>
        <p:spPr>
          <a:xfrm>
            <a:off x="5786888" y="5137600"/>
            <a:ext cx="703347" cy="883403"/>
          </a:xfrm>
          <a:prstGeom prst="rightArrow">
            <a:avLst/>
          </a:prstGeom>
          <a:noFill/>
          <a:ln w="25400" cap="flat" cmpd="sng" algn="ctr">
            <a:gradFill flip="none" rotWithShape="1">
              <a:gsLst>
                <a:gs pos="0">
                  <a:srgbClr val="4F81BD">
                    <a:lumMod val="0"/>
                    <a:lumOff val="100000"/>
                  </a:srgbClr>
                </a:gs>
                <a:gs pos="100000">
                  <a:sysClr val="window" lastClr="FFFFFF">
                    <a:lumMod val="50000"/>
                  </a:sysClr>
                </a:gs>
              </a:gsLst>
              <a:lin ang="0" scaled="1"/>
              <a:tileRect/>
            </a:gradFill>
            <a:prstDash val="solid"/>
          </a:ln>
          <a:effectLst/>
        </p:spPr>
        <p:txBody>
          <a:bodyPr rtlCol="0" anchor="ctr"/>
          <a:lstStyle/>
          <a:p>
            <a:pPr algn="ctr">
              <a:defRPr/>
            </a:pPr>
            <a:endParaRPr lang="zh-CN" altLang="en-US" kern="0">
              <a:solidFill>
                <a:prstClr val="white"/>
              </a:solidFill>
              <a:cs typeface="+mn-ea"/>
              <a:sym typeface="+mn-lt"/>
            </a:endParaRPr>
          </a:p>
        </p:txBody>
      </p:sp>
    </p:spTree>
    <p:extLst>
      <p:ext uri="{BB962C8B-B14F-4D97-AF65-F5344CB8AC3E}">
        <p14:creationId xmlns:p14="http://schemas.microsoft.com/office/powerpoint/2010/main" val="1872938159"/>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75000"/>
                </a:schemeClr>
              </a:solidFill>
            </a:endParaRPr>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p>
        </p:txBody>
      </p:sp>
      <p:sp>
        <p:nvSpPr>
          <p:cNvPr id="45" name="副标题 13"/>
          <p:cNvSpPr txBox="1"/>
          <p:nvPr/>
        </p:nvSpPr>
        <p:spPr>
          <a:xfrm>
            <a:off x="1850121" y="2147522"/>
            <a:ext cx="624525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chemeClr val="bg2">
                    <a:lumMod val="75000"/>
                  </a:schemeClr>
                </a:solidFill>
                <a:latin typeface="黑体" panose="02010609060101010101" charset="-122"/>
                <a:ea typeface="黑体" panose="02010609060101010101" charset="-122"/>
              </a:rPr>
              <a:t>分布式</a:t>
            </a:r>
            <a:r>
              <a:rPr lang="zh-CN" altLang="en-US" sz="3000" dirty="0" smtClean="0">
                <a:solidFill>
                  <a:schemeClr val="bg2">
                    <a:lumMod val="75000"/>
                  </a:schemeClr>
                </a:solidFill>
                <a:latin typeface="黑体" panose="02010609060101010101" charset="-122"/>
                <a:ea typeface="黑体" panose="02010609060101010101" charset="-122"/>
              </a:rPr>
              <a:t>云的发展与挑战</a:t>
            </a:r>
            <a:endParaRPr lang="zh-CN" altLang="en-US" sz="3000" dirty="0">
              <a:solidFill>
                <a:schemeClr val="bg2">
                  <a:lumMod val="75000"/>
                </a:schemeClr>
              </a:solidFill>
              <a:latin typeface="黑体" panose="02010609060101010101" charset="-122"/>
              <a:ea typeface="黑体" panose="02010609060101010101" charset="-122"/>
            </a:endParaRP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p>
        </p:txBody>
      </p:sp>
      <p:sp>
        <p:nvSpPr>
          <p:cNvPr id="64" name="副标题 13"/>
          <p:cNvSpPr txBox="1"/>
          <p:nvPr/>
        </p:nvSpPr>
        <p:spPr>
          <a:xfrm>
            <a:off x="1850121" y="3061076"/>
            <a:ext cx="5095963"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dirty="0" err="1" smtClean="0">
                <a:solidFill>
                  <a:srgbClr val="363E7D"/>
                </a:solidFill>
                <a:latin typeface="黑体" panose="02010609060101010101" charset="-122"/>
                <a:ea typeface="黑体" panose="02010609060101010101" charset="-122"/>
              </a:rPr>
              <a:t>Kurator</a:t>
            </a:r>
            <a:r>
              <a:rPr lang="zh-CN" altLang="en-US" sz="3000" dirty="0" smtClean="0">
                <a:solidFill>
                  <a:srgbClr val="363E7D"/>
                </a:solidFill>
                <a:latin typeface="黑体" panose="02010609060101010101" charset="-122"/>
                <a:ea typeface="黑体" panose="02010609060101010101" charset="-122"/>
              </a:rPr>
              <a:t>分布式云原生套件</a:t>
            </a:r>
            <a:endParaRPr lang="zh-CN" altLang="en-US" sz="3000" dirty="0">
              <a:solidFill>
                <a:srgbClr val="363E7D"/>
              </a:solidFill>
              <a:latin typeface="黑体" panose="02010609060101010101" charset="-122"/>
              <a:ea typeface="黑体" panose="02010609060101010101" charset="-122"/>
            </a:endParaRP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p>
        </p:txBody>
      </p:sp>
      <p:sp>
        <p:nvSpPr>
          <p:cNvPr id="67" name="副标题 13"/>
          <p:cNvSpPr txBox="1"/>
          <p:nvPr/>
        </p:nvSpPr>
        <p:spPr>
          <a:xfrm>
            <a:off x="1850121" y="3996245"/>
            <a:ext cx="5968418"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smtClean="0">
                <a:solidFill>
                  <a:schemeClr val="bg2">
                    <a:lumMod val="75000"/>
                  </a:schemeClr>
                </a:solidFill>
                <a:latin typeface="黑体" panose="02010609060101010101" charset="-122"/>
                <a:ea typeface="黑体" panose="02010609060101010101" charset="-122"/>
              </a:rPr>
              <a:t>服务网格</a:t>
            </a:r>
            <a:r>
              <a:rPr lang="zh-CN" altLang="en-US" sz="3000" dirty="0" smtClean="0">
                <a:solidFill>
                  <a:schemeClr val="bg2">
                    <a:lumMod val="75000"/>
                  </a:schemeClr>
                </a:solidFill>
                <a:latin typeface="黑体" panose="02010609060101010101" charset="-122"/>
                <a:ea typeface="黑体" panose="02010609060101010101" charset="-122"/>
              </a:rPr>
              <a:t>如何解决跨云服务治理</a:t>
            </a:r>
            <a:endParaRPr lang="zh-CN" altLang="en-US" sz="3000" dirty="0">
              <a:solidFill>
                <a:schemeClr val="bg2">
                  <a:lumMod val="75000"/>
                </a:schemeClr>
              </a:solidFill>
              <a:latin typeface="黑体" panose="02010609060101010101" charset="-122"/>
              <a:ea typeface="黑体" panose="02010609060101010101" charset="-122"/>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924790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3"/>
          <p:cNvSpPr txBox="1"/>
          <p:nvPr/>
        </p:nvSpPr>
        <p:spPr>
          <a:xfrm>
            <a:off x="909974" y="188320"/>
            <a:ext cx="9019409" cy="98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err="1">
                <a:solidFill>
                  <a:srgbClr val="445185"/>
                </a:solidFill>
                <a:latin typeface="黑体" panose="02010609060101010101" charset="-122"/>
                <a:ea typeface="黑体" panose="02010609060101010101" charset="-122"/>
              </a:rPr>
              <a:t>Kurator</a:t>
            </a:r>
            <a:r>
              <a:rPr lang="en-US" altLang="zh-CN" sz="2800" b="1" dirty="0">
                <a:solidFill>
                  <a:srgbClr val="445185"/>
                </a:solidFill>
                <a:latin typeface="黑体" panose="02010609060101010101" charset="-122"/>
                <a:ea typeface="黑体" panose="02010609060101010101" charset="-122"/>
              </a:rPr>
              <a:t>: </a:t>
            </a:r>
            <a:r>
              <a:rPr lang="zh-CN" altLang="en-US" sz="2800" b="1" dirty="0">
                <a:solidFill>
                  <a:srgbClr val="445185"/>
                </a:solidFill>
                <a:latin typeface="黑体" panose="02010609060101010101" charset="-122"/>
                <a:ea typeface="黑体" panose="02010609060101010101" charset="-122"/>
              </a:rPr>
              <a:t>打造统一的分布式云原</a:t>
            </a:r>
            <a:r>
              <a:rPr lang="zh-CN" altLang="en-US" sz="2800" b="1" dirty="0" smtClean="0">
                <a:solidFill>
                  <a:srgbClr val="445185"/>
                </a:solidFill>
                <a:latin typeface="黑体" panose="02010609060101010101" charset="-122"/>
                <a:ea typeface="黑体" panose="02010609060101010101" charset="-122"/>
              </a:rPr>
              <a:t>生管理平台</a:t>
            </a:r>
            <a:endParaRPr lang="zh-CN" altLang="en-US" sz="2800" b="1" dirty="0">
              <a:solidFill>
                <a:srgbClr val="445185"/>
              </a:solidFill>
              <a:latin typeface="黑体" panose="02010609060101010101" charset="-122"/>
              <a:ea typeface="黑体" panose="02010609060101010101" charset="-122"/>
            </a:endParaRPr>
          </a:p>
        </p:txBody>
      </p:sp>
      <p:sp>
        <p:nvSpPr>
          <p:cNvPr id="6" name="文本占位符 2">
            <a:extLst>
              <a:ext uri="{FF2B5EF4-FFF2-40B4-BE49-F238E27FC236}">
                <a16:creationId xmlns="" xmlns:a16="http://schemas.microsoft.com/office/drawing/2014/main" id="{C43EA9FB-B14A-3F31-2E9C-27B8A505BCDF}"/>
              </a:ext>
            </a:extLst>
          </p:cNvPr>
          <p:cNvSpPr txBox="1">
            <a:spLocks/>
          </p:cNvSpPr>
          <p:nvPr/>
        </p:nvSpPr>
        <p:spPr>
          <a:xfrm>
            <a:off x="6573611" y="1317808"/>
            <a:ext cx="5374547" cy="4558736"/>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3823" indent="-171450">
              <a:lnSpc>
                <a:spcPct val="150000"/>
              </a:lnSpc>
              <a:spcBef>
                <a:spcPts val="0"/>
              </a:spcBef>
              <a:spcAft>
                <a:spcPts val="600"/>
              </a:spcAft>
              <a:buFont typeface="Arial" panose="020B0604020202020204" pitchFamily="34" charset="0"/>
              <a:buChar char="•"/>
              <a:defRPr/>
            </a:pPr>
            <a:r>
              <a:rPr lang="zh-CN" altLang="en-US" b="0" dirty="0" smtClean="0">
                <a:solidFill>
                  <a:srgbClr val="1D1D1A"/>
                </a:solidFill>
                <a:latin typeface="+mn-lt"/>
                <a:ea typeface="+mn-ea"/>
                <a:cs typeface="+mn-ea"/>
                <a:sym typeface="+mn-lt"/>
              </a:rPr>
              <a:t>业界首个分布式云原生开源套件，</a:t>
            </a:r>
            <a:r>
              <a:rPr lang="zh-CN" altLang="en-US" dirty="0" smtClean="0">
                <a:solidFill>
                  <a:prstClr val="black"/>
                </a:solidFill>
                <a:latin typeface="+mn-lt"/>
                <a:ea typeface="+mn-ea"/>
                <a:cs typeface="+mn-ea"/>
                <a:sym typeface="+mn-lt"/>
              </a:rPr>
              <a:t>开箱即用</a:t>
            </a:r>
            <a:endParaRPr lang="en-US" altLang="zh-CN" b="0" dirty="0" smtClean="0">
              <a:solidFill>
                <a:srgbClr val="1D1D1A"/>
              </a:solidFill>
              <a:latin typeface="+mn-lt"/>
              <a:ea typeface="+mn-ea"/>
              <a:cs typeface="+mn-ea"/>
              <a:sym typeface="+mn-lt"/>
            </a:endParaRPr>
          </a:p>
          <a:p>
            <a:pPr marL="183823" indent="-171450">
              <a:lnSpc>
                <a:spcPct val="150000"/>
              </a:lnSpc>
              <a:spcBef>
                <a:spcPts val="0"/>
              </a:spcBef>
              <a:spcAft>
                <a:spcPts val="600"/>
              </a:spcAft>
              <a:buFont typeface="Arial" panose="020B0604020202020204" pitchFamily="34" charset="0"/>
              <a:buChar char="•"/>
              <a:defRPr/>
            </a:pPr>
            <a:r>
              <a:rPr lang="zh-CN" altLang="en-US" b="0" dirty="0" smtClean="0">
                <a:solidFill>
                  <a:srgbClr val="1D1D1A"/>
                </a:solidFill>
                <a:latin typeface="+mn-lt"/>
                <a:ea typeface="+mn-ea"/>
                <a:cs typeface="+mn-ea"/>
                <a:sym typeface="+mn-lt"/>
              </a:rPr>
              <a:t>开源开放的分布式云原生平台，助力企业业务跨云跨边、分布式化升级</a:t>
            </a:r>
            <a:endParaRPr lang="en-US" altLang="zh-CN" b="0" dirty="0" smtClean="0">
              <a:solidFill>
                <a:srgbClr val="1D1D1A"/>
              </a:solidFill>
              <a:latin typeface="+mn-lt"/>
              <a:ea typeface="+mn-ea"/>
              <a:cs typeface="+mn-ea"/>
              <a:sym typeface="+mn-lt"/>
            </a:endParaRPr>
          </a:p>
          <a:p>
            <a:pPr marL="183823" indent="-171450">
              <a:lnSpc>
                <a:spcPct val="150000"/>
              </a:lnSpc>
              <a:spcBef>
                <a:spcPts val="0"/>
              </a:spcBef>
              <a:spcAft>
                <a:spcPts val="600"/>
              </a:spcAft>
              <a:buFont typeface="Arial" panose="020B0604020202020204" pitchFamily="34" charset="0"/>
              <a:buChar char="•"/>
              <a:defRPr/>
            </a:pPr>
            <a:r>
              <a:rPr lang="zh-CN" altLang="en-US" b="0" dirty="0" smtClean="0">
                <a:solidFill>
                  <a:srgbClr val="1D1D1A"/>
                </a:solidFill>
                <a:latin typeface="+mn-lt"/>
                <a:ea typeface="+mn-ea"/>
                <a:cs typeface="+mn-ea"/>
                <a:sym typeface="+mn-lt"/>
              </a:rPr>
              <a:t>整合</a:t>
            </a:r>
            <a:r>
              <a:rPr lang="en-US" altLang="zh-CN" b="0" dirty="0" err="1" smtClean="0">
                <a:solidFill>
                  <a:srgbClr val="1D1D1A"/>
                </a:solidFill>
                <a:latin typeface="+mn-lt"/>
                <a:ea typeface="+mn-ea"/>
                <a:cs typeface="+mn-ea"/>
                <a:sym typeface="+mn-lt"/>
              </a:rPr>
              <a:t>Karmada</a:t>
            </a:r>
            <a:r>
              <a:rPr lang="zh-CN" altLang="en-US" b="0" dirty="0" smtClean="0">
                <a:solidFill>
                  <a:srgbClr val="1D1D1A"/>
                </a:solidFill>
                <a:latin typeface="+mn-lt"/>
                <a:ea typeface="+mn-ea"/>
                <a:cs typeface="+mn-ea"/>
                <a:sym typeface="+mn-lt"/>
              </a:rPr>
              <a:t>、</a:t>
            </a:r>
            <a:r>
              <a:rPr lang="en-US" altLang="zh-CN" b="0" dirty="0" err="1" smtClean="0">
                <a:solidFill>
                  <a:srgbClr val="1D1D1A"/>
                </a:solidFill>
                <a:latin typeface="+mn-lt"/>
                <a:ea typeface="+mn-ea"/>
                <a:cs typeface="+mn-ea"/>
                <a:sym typeface="+mn-lt"/>
              </a:rPr>
              <a:t>KubeEdge</a:t>
            </a:r>
            <a:r>
              <a:rPr lang="zh-CN" altLang="en-US" b="0" dirty="0" smtClean="0">
                <a:solidFill>
                  <a:srgbClr val="1D1D1A"/>
                </a:solidFill>
                <a:latin typeface="+mn-lt"/>
                <a:ea typeface="+mn-ea"/>
                <a:cs typeface="+mn-ea"/>
                <a:sym typeface="+mn-lt"/>
              </a:rPr>
              <a:t>、</a:t>
            </a:r>
            <a:r>
              <a:rPr lang="en-US" altLang="zh-CN" b="0" dirty="0" smtClean="0">
                <a:solidFill>
                  <a:srgbClr val="1D1D1A"/>
                </a:solidFill>
                <a:latin typeface="+mn-lt"/>
                <a:ea typeface="+mn-ea"/>
                <a:cs typeface="+mn-ea"/>
                <a:sym typeface="+mn-lt"/>
              </a:rPr>
              <a:t>Volcano</a:t>
            </a:r>
            <a:r>
              <a:rPr lang="zh-CN" altLang="en-US" b="0" dirty="0" smtClean="0">
                <a:solidFill>
                  <a:srgbClr val="1D1D1A"/>
                </a:solidFill>
                <a:latin typeface="+mn-lt"/>
                <a:ea typeface="+mn-ea"/>
                <a:cs typeface="+mn-ea"/>
                <a:sym typeface="+mn-lt"/>
              </a:rPr>
              <a:t>、</a:t>
            </a:r>
            <a:r>
              <a:rPr lang="en-US" altLang="zh-CN" b="0" dirty="0" smtClean="0">
                <a:solidFill>
                  <a:srgbClr val="1D1D1A"/>
                </a:solidFill>
                <a:latin typeface="+mn-lt"/>
                <a:ea typeface="+mn-ea"/>
                <a:cs typeface="+mn-ea"/>
                <a:sym typeface="+mn-lt"/>
              </a:rPr>
              <a:t>Kubernetes</a:t>
            </a:r>
            <a:r>
              <a:rPr lang="zh-CN" altLang="en-US" b="0" dirty="0" smtClean="0">
                <a:solidFill>
                  <a:srgbClr val="1D1D1A"/>
                </a:solidFill>
                <a:latin typeface="+mn-lt"/>
                <a:ea typeface="+mn-ea"/>
                <a:cs typeface="+mn-ea"/>
                <a:sym typeface="+mn-lt"/>
              </a:rPr>
              <a:t>、</a:t>
            </a:r>
            <a:r>
              <a:rPr lang="en-US" altLang="zh-CN" b="0" dirty="0" err="1" smtClean="0">
                <a:solidFill>
                  <a:srgbClr val="1D1D1A"/>
                </a:solidFill>
                <a:latin typeface="+mn-lt"/>
                <a:ea typeface="+mn-ea"/>
                <a:cs typeface="+mn-ea"/>
                <a:sym typeface="+mn-lt"/>
              </a:rPr>
              <a:t>Istio</a:t>
            </a:r>
            <a:r>
              <a:rPr lang="zh-CN" altLang="en-US" b="0" dirty="0" smtClean="0">
                <a:solidFill>
                  <a:srgbClr val="1D1D1A"/>
                </a:solidFill>
                <a:latin typeface="+mn-lt"/>
                <a:ea typeface="+mn-ea"/>
                <a:cs typeface="+mn-ea"/>
                <a:sym typeface="+mn-lt"/>
              </a:rPr>
              <a:t>、</a:t>
            </a:r>
            <a:r>
              <a:rPr lang="en-US" altLang="zh-CN" b="0" dirty="0" smtClean="0">
                <a:solidFill>
                  <a:srgbClr val="1D1D1A"/>
                </a:solidFill>
                <a:latin typeface="+mn-lt"/>
                <a:ea typeface="+mn-ea"/>
                <a:cs typeface="+mn-ea"/>
                <a:sym typeface="+mn-lt"/>
              </a:rPr>
              <a:t>Prometheus</a:t>
            </a:r>
            <a:r>
              <a:rPr lang="zh-CN" altLang="en-US" b="0" dirty="0" smtClean="0">
                <a:solidFill>
                  <a:srgbClr val="1D1D1A"/>
                </a:solidFill>
                <a:latin typeface="+mn-lt"/>
                <a:ea typeface="+mn-ea"/>
                <a:cs typeface="+mn-ea"/>
                <a:sym typeface="+mn-lt"/>
              </a:rPr>
              <a:t>、</a:t>
            </a:r>
            <a:r>
              <a:rPr lang="en-US" altLang="zh-CN" b="0" dirty="0" smtClean="0">
                <a:solidFill>
                  <a:srgbClr val="1D1D1A"/>
                </a:solidFill>
                <a:latin typeface="+mn-lt"/>
                <a:ea typeface="+mn-ea"/>
                <a:cs typeface="+mn-ea"/>
                <a:sym typeface="+mn-lt"/>
              </a:rPr>
              <a:t>Flux</a:t>
            </a:r>
            <a:r>
              <a:rPr lang="zh-CN" altLang="en-US" b="0" dirty="0" smtClean="0">
                <a:solidFill>
                  <a:srgbClr val="1D1D1A"/>
                </a:solidFill>
                <a:latin typeface="+mn-lt"/>
                <a:ea typeface="+mn-ea"/>
                <a:cs typeface="+mn-ea"/>
                <a:sym typeface="+mn-lt"/>
              </a:rPr>
              <a:t>、</a:t>
            </a:r>
            <a:r>
              <a:rPr lang="en-US" altLang="zh-CN" b="0" dirty="0" err="1" smtClean="0">
                <a:solidFill>
                  <a:srgbClr val="1D1D1A"/>
                </a:solidFill>
                <a:latin typeface="+mn-lt"/>
                <a:ea typeface="+mn-ea"/>
                <a:cs typeface="+mn-ea"/>
                <a:sym typeface="+mn-lt"/>
              </a:rPr>
              <a:t>Kyverno</a:t>
            </a:r>
            <a:r>
              <a:rPr lang="zh-CN" altLang="en-US" b="0" dirty="0" smtClean="0">
                <a:solidFill>
                  <a:srgbClr val="1D1D1A"/>
                </a:solidFill>
                <a:latin typeface="+mn-lt"/>
                <a:ea typeface="+mn-ea"/>
                <a:cs typeface="+mn-ea"/>
                <a:sym typeface="+mn-lt"/>
              </a:rPr>
              <a:t>等业界主流开源技术栈</a:t>
            </a:r>
            <a:endParaRPr lang="en-US" altLang="zh-CN" b="0" dirty="0" smtClean="0">
              <a:solidFill>
                <a:srgbClr val="1D1D1A"/>
              </a:solidFill>
              <a:latin typeface="+mn-lt"/>
              <a:ea typeface="+mn-ea"/>
              <a:cs typeface="+mn-ea"/>
              <a:sym typeface="+mn-lt"/>
            </a:endParaRPr>
          </a:p>
          <a:p>
            <a:pPr marL="183823" indent="-171450">
              <a:lnSpc>
                <a:spcPct val="150000"/>
              </a:lnSpc>
              <a:spcBef>
                <a:spcPts val="0"/>
              </a:spcBef>
              <a:spcAft>
                <a:spcPts val="600"/>
              </a:spcAft>
              <a:buFont typeface="Arial" panose="020B0604020202020204" pitchFamily="34" charset="0"/>
              <a:buChar char="•"/>
              <a:defRPr/>
            </a:pPr>
            <a:r>
              <a:rPr lang="zh-CN" altLang="en-US" b="0" dirty="0" smtClean="0">
                <a:solidFill>
                  <a:srgbClr val="1D1D1A"/>
                </a:solidFill>
                <a:latin typeface="+mn-lt"/>
                <a:ea typeface="+mn-ea"/>
                <a:cs typeface="+mn-ea"/>
                <a:sym typeface="+mn-lt"/>
              </a:rPr>
              <a:t>提供多云、多集群统一编排，统一调度，统一流量治理，边云协同，统一监控运维等核心能力</a:t>
            </a:r>
          </a:p>
          <a:p>
            <a:endParaRPr kumimoji="1" lang="zh-CN" altLang="en-US" dirty="0">
              <a:latin typeface="+mn-lt"/>
              <a:ea typeface="+mn-ea"/>
              <a:cs typeface="+mn-ea"/>
              <a:sym typeface="+mn-lt"/>
            </a:endParaRPr>
          </a:p>
        </p:txBody>
      </p:sp>
      <p:grpSp>
        <p:nvGrpSpPr>
          <p:cNvPr id="7" name="组合 6">
            <a:extLst>
              <a:ext uri="{FF2B5EF4-FFF2-40B4-BE49-F238E27FC236}">
                <a16:creationId xmlns="" xmlns:a16="http://schemas.microsoft.com/office/drawing/2014/main" id="{596407C7-1037-4BE1-8D46-C26BB6FD13C4}"/>
              </a:ext>
            </a:extLst>
          </p:cNvPr>
          <p:cNvGrpSpPr>
            <a:grpSpLocks noChangeAspect="1"/>
          </p:cNvGrpSpPr>
          <p:nvPr/>
        </p:nvGrpSpPr>
        <p:grpSpPr>
          <a:xfrm>
            <a:off x="161147" y="1307944"/>
            <a:ext cx="6148127" cy="4607812"/>
            <a:chOff x="914400" y="1576040"/>
            <a:chExt cx="4032571" cy="3022274"/>
          </a:xfrm>
        </p:grpSpPr>
        <p:sp>
          <p:nvSpPr>
            <p:cNvPr id="9" name="圆角矩形 104">
              <a:extLst>
                <a:ext uri="{FF2B5EF4-FFF2-40B4-BE49-F238E27FC236}">
                  <a16:creationId xmlns="" xmlns:a16="http://schemas.microsoft.com/office/drawing/2014/main" id="{388C1A44-01E5-4736-A071-15C052642222}"/>
                </a:ext>
              </a:extLst>
            </p:cNvPr>
            <p:cNvSpPr/>
            <p:nvPr/>
          </p:nvSpPr>
          <p:spPr>
            <a:xfrm>
              <a:off x="914400" y="1949018"/>
              <a:ext cx="4032569" cy="2649296"/>
            </a:xfrm>
            <a:prstGeom prst="roundRect">
              <a:avLst>
                <a:gd name="adj" fmla="val 0"/>
              </a:avLst>
            </a:prstGeom>
            <a:solidFill>
              <a:srgbClr val="FFFFFF"/>
            </a:solidFill>
            <a:ln w="3175" cap="flat" cmpd="sng" algn="ctr">
              <a:solidFill>
                <a:sysClr val="window" lastClr="FFFFFF">
                  <a:lumMod val="50000"/>
                </a:sysClr>
              </a:solidFill>
              <a:prstDash val="sysDot"/>
              <a:miter lim="800000"/>
            </a:ln>
            <a:effectLst/>
          </p:spPr>
          <p:txBody>
            <a:bodyPr rtlCol="0" anchor="t"/>
            <a:lstStyle/>
            <a:p>
              <a:pPr algn="ctr" defTabSz="959567">
                <a:defRPr/>
              </a:pPr>
              <a:endParaRPr lang="zh-CN" altLang="en-US" sz="700" b="1" kern="0" dirty="0">
                <a:solidFill>
                  <a:prstClr val="black"/>
                </a:solidFill>
                <a:latin typeface="Arial" panose="020F0502020204030204"/>
                <a:ea typeface="微软雅黑"/>
                <a:cs typeface="+mn-ea"/>
                <a:sym typeface="+mn-lt"/>
              </a:endParaRPr>
            </a:p>
          </p:txBody>
        </p:sp>
        <p:grpSp>
          <p:nvGrpSpPr>
            <p:cNvPr id="10" name="组合 9">
              <a:extLst>
                <a:ext uri="{FF2B5EF4-FFF2-40B4-BE49-F238E27FC236}">
                  <a16:creationId xmlns="" xmlns:a16="http://schemas.microsoft.com/office/drawing/2014/main" id="{B8061C17-BF98-4F14-9318-4CC89A2B033D}"/>
                </a:ext>
              </a:extLst>
            </p:cNvPr>
            <p:cNvGrpSpPr/>
            <p:nvPr/>
          </p:nvGrpSpPr>
          <p:grpSpPr>
            <a:xfrm>
              <a:off x="914401" y="1576040"/>
              <a:ext cx="4032570" cy="251620"/>
              <a:chOff x="341336" y="1321552"/>
              <a:chExt cx="5913219" cy="375170"/>
            </a:xfrm>
          </p:grpSpPr>
          <p:sp>
            <p:nvSpPr>
              <p:cNvPr id="45" name="矩形 44">
                <a:extLst>
                  <a:ext uri="{FF2B5EF4-FFF2-40B4-BE49-F238E27FC236}">
                    <a16:creationId xmlns="" xmlns:a16="http://schemas.microsoft.com/office/drawing/2014/main" id="{C32CEB57-113B-4987-8CF5-1CAECDB89EB0}"/>
                  </a:ext>
                </a:extLst>
              </p:cNvPr>
              <p:cNvSpPr/>
              <p:nvPr/>
            </p:nvSpPr>
            <p:spPr>
              <a:xfrm>
                <a:off x="1556484" y="1333042"/>
                <a:ext cx="1052626" cy="363680"/>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1100" kern="0" dirty="0">
                    <a:solidFill>
                      <a:prstClr val="black"/>
                    </a:solidFill>
                    <a:latin typeface="Arial" panose="020F0502020204030204"/>
                    <a:ea typeface="微软雅黑"/>
                    <a:cs typeface="+mn-ea"/>
                    <a:sym typeface="+mn-lt"/>
                  </a:rPr>
                  <a:t>多云协同</a:t>
                </a:r>
              </a:p>
            </p:txBody>
          </p:sp>
          <p:sp>
            <p:nvSpPr>
              <p:cNvPr id="46" name="矩形 45">
                <a:extLst>
                  <a:ext uri="{FF2B5EF4-FFF2-40B4-BE49-F238E27FC236}">
                    <a16:creationId xmlns="" xmlns:a16="http://schemas.microsoft.com/office/drawing/2014/main" id="{29BA0BE2-58C8-400A-829F-1B73D6FECCB3}"/>
                  </a:ext>
                </a:extLst>
              </p:cNvPr>
              <p:cNvSpPr/>
              <p:nvPr/>
            </p:nvSpPr>
            <p:spPr>
              <a:xfrm>
                <a:off x="2771632" y="1326425"/>
                <a:ext cx="1052626" cy="363680"/>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1100" kern="0" dirty="0">
                    <a:solidFill>
                      <a:prstClr val="black"/>
                    </a:solidFill>
                    <a:latin typeface="Arial" panose="020F0502020204030204"/>
                    <a:ea typeface="微软雅黑"/>
                    <a:cs typeface="+mn-ea"/>
                    <a:sym typeface="+mn-lt"/>
                  </a:rPr>
                  <a:t>边云协同</a:t>
                </a:r>
              </a:p>
            </p:txBody>
          </p:sp>
          <p:sp>
            <p:nvSpPr>
              <p:cNvPr id="47" name="矩形 46">
                <a:extLst>
                  <a:ext uri="{FF2B5EF4-FFF2-40B4-BE49-F238E27FC236}">
                    <a16:creationId xmlns="" xmlns:a16="http://schemas.microsoft.com/office/drawing/2014/main" id="{338EF0C0-F627-4F8B-8370-D80870595042}"/>
                  </a:ext>
                </a:extLst>
              </p:cNvPr>
              <p:cNvSpPr/>
              <p:nvPr/>
            </p:nvSpPr>
            <p:spPr>
              <a:xfrm>
                <a:off x="3986780" y="1321552"/>
                <a:ext cx="1052626" cy="363680"/>
              </a:xfrm>
              <a:prstGeom prst="rect">
                <a:avLst/>
              </a:prstGeom>
              <a:solidFill>
                <a:srgbClr val="D9D9D9">
                  <a:alpha val="83000"/>
                </a:srgbClr>
              </a:solidFill>
              <a:ln w="12700" cap="flat" cmpd="sng" algn="ctr">
                <a:noFill/>
                <a:prstDash val="solid"/>
                <a:miter lim="800000"/>
              </a:ln>
              <a:effectLst/>
            </p:spPr>
            <p:txBody>
              <a:bodyPr lIns="0" tIns="0" rIns="0" bIns="0" rtlCol="0" anchor="ctr"/>
              <a:lstStyle/>
              <a:p>
                <a:pPr algn="ctr" defTabSz="959567">
                  <a:defRPr/>
                </a:pPr>
                <a:r>
                  <a:rPr lang="zh-CN" altLang="en-US" sz="1100" kern="0" dirty="0">
                    <a:solidFill>
                      <a:prstClr val="black"/>
                    </a:solidFill>
                    <a:latin typeface="Arial" panose="020F0502020204030204"/>
                    <a:ea typeface="微软雅黑"/>
                    <a:cs typeface="+mn-ea"/>
                    <a:sym typeface="+mn-lt"/>
                  </a:rPr>
                  <a:t>一站式管理</a:t>
                </a:r>
              </a:p>
            </p:txBody>
          </p:sp>
          <p:sp>
            <p:nvSpPr>
              <p:cNvPr id="48" name="矩形 47">
                <a:extLst>
                  <a:ext uri="{FF2B5EF4-FFF2-40B4-BE49-F238E27FC236}">
                    <a16:creationId xmlns="" xmlns:a16="http://schemas.microsoft.com/office/drawing/2014/main" id="{8092D164-29AF-41E7-82AF-C947BE8D5D0D}"/>
                  </a:ext>
                </a:extLst>
              </p:cNvPr>
              <p:cNvSpPr/>
              <p:nvPr/>
            </p:nvSpPr>
            <p:spPr>
              <a:xfrm>
                <a:off x="5201929" y="1326424"/>
                <a:ext cx="1052626" cy="363680"/>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1100" kern="0" dirty="0">
                    <a:solidFill>
                      <a:prstClr val="black"/>
                    </a:solidFill>
                    <a:latin typeface="Arial" panose="020F0502020204030204"/>
                    <a:ea typeface="微软雅黑"/>
                    <a:cs typeface="+mn-ea"/>
                    <a:sym typeface="+mn-lt"/>
                  </a:rPr>
                  <a:t>统一运维</a:t>
                </a:r>
              </a:p>
            </p:txBody>
          </p:sp>
          <p:sp>
            <p:nvSpPr>
              <p:cNvPr id="49" name="矩形 48">
                <a:extLst>
                  <a:ext uri="{FF2B5EF4-FFF2-40B4-BE49-F238E27FC236}">
                    <a16:creationId xmlns="" xmlns:a16="http://schemas.microsoft.com/office/drawing/2014/main" id="{45FAB531-55C9-42A0-8190-B0D1A9D28493}"/>
                  </a:ext>
                </a:extLst>
              </p:cNvPr>
              <p:cNvSpPr/>
              <p:nvPr/>
            </p:nvSpPr>
            <p:spPr>
              <a:xfrm>
                <a:off x="341336" y="1326425"/>
                <a:ext cx="1052626" cy="363680"/>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1100" kern="0" dirty="0">
                    <a:solidFill>
                      <a:prstClr val="black"/>
                    </a:solidFill>
                    <a:latin typeface="Arial" panose="020F0502020204030204"/>
                    <a:ea typeface="微软雅黑"/>
                    <a:cs typeface="+mn-ea"/>
                    <a:sym typeface="+mn-lt"/>
                  </a:rPr>
                  <a:t>应用分发</a:t>
                </a:r>
              </a:p>
            </p:txBody>
          </p:sp>
        </p:grpSp>
        <p:sp>
          <p:nvSpPr>
            <p:cNvPr id="11" name="矩形 10">
              <a:extLst>
                <a:ext uri="{FF2B5EF4-FFF2-40B4-BE49-F238E27FC236}">
                  <a16:creationId xmlns="" xmlns:a16="http://schemas.microsoft.com/office/drawing/2014/main" id="{C5C6432D-A605-4BCF-A7EA-4F878A6DB97F}"/>
                </a:ext>
              </a:extLst>
            </p:cNvPr>
            <p:cNvSpPr/>
            <p:nvPr/>
          </p:nvSpPr>
          <p:spPr>
            <a:xfrm>
              <a:off x="1470486" y="3868503"/>
              <a:ext cx="3342585" cy="186119"/>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r>
                <a:rPr lang="en-US" altLang="zh-CN" sz="1050" b="1" kern="0" dirty="0">
                  <a:solidFill>
                    <a:prstClr val="black"/>
                  </a:solidFill>
                  <a:latin typeface="Arial" panose="020F0502020204030204"/>
                  <a:ea typeface="微软雅黑"/>
                  <a:cs typeface="+mn-ea"/>
                  <a:sym typeface="+mn-lt"/>
                </a:rPr>
                <a:t>Karmada Clusters </a:t>
              </a:r>
              <a:r>
                <a:rPr lang="zh-CN" altLang="en-US" sz="1050" b="1" kern="0" dirty="0">
                  <a:solidFill>
                    <a:prstClr val="black"/>
                  </a:solidFill>
                  <a:latin typeface="Arial" panose="020F0502020204030204"/>
                  <a:ea typeface="微软雅黑"/>
                  <a:cs typeface="+mn-ea"/>
                  <a:sym typeface="+mn-lt"/>
                </a:rPr>
                <a:t>分布式云原生集群接入管理</a:t>
              </a:r>
            </a:p>
          </p:txBody>
        </p:sp>
        <p:grpSp>
          <p:nvGrpSpPr>
            <p:cNvPr id="13" name="组合 12">
              <a:extLst>
                <a:ext uri="{FF2B5EF4-FFF2-40B4-BE49-F238E27FC236}">
                  <a16:creationId xmlns="" xmlns:a16="http://schemas.microsoft.com/office/drawing/2014/main" id="{9DAEFDDD-D3DB-43A8-8062-F476D595EA93}"/>
                </a:ext>
              </a:extLst>
            </p:cNvPr>
            <p:cNvGrpSpPr/>
            <p:nvPr/>
          </p:nvGrpSpPr>
          <p:grpSpPr>
            <a:xfrm>
              <a:off x="1471754" y="4175977"/>
              <a:ext cx="3341318" cy="282381"/>
              <a:chOff x="560681" y="5444087"/>
              <a:chExt cx="5201258" cy="421034"/>
            </a:xfrm>
          </p:grpSpPr>
          <p:sp>
            <p:nvSpPr>
              <p:cNvPr id="42" name="Shape 1207">
                <a:extLst>
                  <a:ext uri="{FF2B5EF4-FFF2-40B4-BE49-F238E27FC236}">
                    <a16:creationId xmlns="" xmlns:a16="http://schemas.microsoft.com/office/drawing/2014/main" id="{3A303021-A363-4529-8822-15D837C3549F}"/>
                  </a:ext>
                </a:extLst>
              </p:cNvPr>
              <p:cNvSpPr/>
              <p:nvPr/>
            </p:nvSpPr>
            <p:spPr>
              <a:xfrm flipH="1">
                <a:off x="1998888" y="5444087"/>
                <a:ext cx="2397007" cy="421034"/>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r>
                  <a:rPr lang="zh-CN" altLang="en-US" sz="900" b="1" kern="0" dirty="0">
                    <a:solidFill>
                      <a:prstClr val="black"/>
                    </a:solidFill>
                    <a:latin typeface="Arial" panose="020F0502020204030204"/>
                    <a:ea typeface="微软雅黑"/>
                    <a:cs typeface="+mn-ea"/>
                    <a:sym typeface="+mn-lt"/>
                  </a:rPr>
                  <a:t>华为云 </a:t>
                </a:r>
                <a:r>
                  <a:rPr lang="en-US" altLang="zh-CN" sz="900" b="1" kern="0" dirty="0">
                    <a:solidFill>
                      <a:prstClr val="black"/>
                    </a:solidFill>
                    <a:latin typeface="Arial" panose="020F0502020204030204"/>
                    <a:ea typeface="微软雅黑"/>
                    <a:cs typeface="+mn-ea"/>
                    <a:sym typeface="+mn-lt"/>
                  </a:rPr>
                  <a:t>K8s Distro</a:t>
                </a:r>
              </a:p>
              <a:p>
                <a:pPr algn="ctr" defTabSz="959567"/>
                <a:r>
                  <a:rPr lang="zh-CN" altLang="en-US" sz="900" b="1" kern="0" dirty="0">
                    <a:solidFill>
                      <a:prstClr val="black"/>
                    </a:solidFill>
                    <a:latin typeface="Arial" panose="020F0502020204030204"/>
                    <a:ea typeface="微软雅黑"/>
                    <a:cs typeface="+mn-ea"/>
                    <a:sym typeface="+mn-lt"/>
                  </a:rPr>
                  <a:t>自建</a:t>
                </a:r>
                <a:r>
                  <a:rPr lang="en-US" altLang="zh-CN" sz="900" b="1" kern="0" dirty="0">
                    <a:solidFill>
                      <a:prstClr val="black"/>
                    </a:solidFill>
                    <a:latin typeface="Arial" panose="020F0502020204030204"/>
                    <a:ea typeface="微软雅黑"/>
                    <a:cs typeface="+mn-ea"/>
                    <a:sym typeface="+mn-lt"/>
                  </a:rPr>
                  <a:t>K8S</a:t>
                </a:r>
                <a:r>
                  <a:rPr lang="zh-CN" altLang="en-US" sz="900" b="1" kern="0" dirty="0">
                    <a:solidFill>
                      <a:prstClr val="black"/>
                    </a:solidFill>
                    <a:latin typeface="Arial" panose="020F0502020204030204"/>
                    <a:ea typeface="微软雅黑"/>
                    <a:cs typeface="+mn-ea"/>
                    <a:sym typeface="+mn-lt"/>
                  </a:rPr>
                  <a:t>集群</a:t>
                </a:r>
              </a:p>
            </p:txBody>
          </p:sp>
          <p:sp>
            <p:nvSpPr>
              <p:cNvPr id="43" name="Shape 1207">
                <a:extLst>
                  <a:ext uri="{FF2B5EF4-FFF2-40B4-BE49-F238E27FC236}">
                    <a16:creationId xmlns="" xmlns:a16="http://schemas.microsoft.com/office/drawing/2014/main" id="{5D6CE879-7C61-4303-873E-D0D49487155C}"/>
                  </a:ext>
                </a:extLst>
              </p:cNvPr>
              <p:cNvSpPr/>
              <p:nvPr/>
            </p:nvSpPr>
            <p:spPr>
              <a:xfrm flipH="1">
                <a:off x="4530992" y="5444087"/>
                <a:ext cx="1230947" cy="421034"/>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r>
                  <a:rPr lang="en-US" altLang="zh-CN" sz="900" b="1" kern="0" dirty="0">
                    <a:solidFill>
                      <a:prstClr val="black"/>
                    </a:solidFill>
                    <a:latin typeface="Arial" panose="020F0502020204030204"/>
                    <a:ea typeface="微软雅黑"/>
                    <a:cs typeface="+mn-ea"/>
                    <a:sym typeface="+mn-lt"/>
                  </a:rPr>
                  <a:t>KubeEdge</a:t>
                </a:r>
              </a:p>
              <a:p>
                <a:pPr algn="ctr" defTabSz="959567"/>
                <a:r>
                  <a:rPr lang="zh-CN" altLang="en-US" sz="900" b="1" kern="0" dirty="0">
                    <a:solidFill>
                      <a:prstClr val="black"/>
                    </a:solidFill>
                    <a:latin typeface="Arial" panose="020F0502020204030204"/>
                    <a:ea typeface="微软雅黑"/>
                    <a:cs typeface="+mn-ea"/>
                    <a:sym typeface="+mn-lt"/>
                  </a:rPr>
                  <a:t>边缘集群</a:t>
                </a:r>
                <a:endParaRPr lang="en-US" altLang="zh-CN" sz="900" b="1" kern="0" dirty="0">
                  <a:solidFill>
                    <a:prstClr val="black"/>
                  </a:solidFill>
                  <a:latin typeface="Arial" panose="020F0502020204030204"/>
                  <a:ea typeface="微软雅黑"/>
                  <a:cs typeface="+mn-ea"/>
                  <a:sym typeface="+mn-lt"/>
                </a:endParaRPr>
              </a:p>
            </p:txBody>
          </p:sp>
          <p:sp>
            <p:nvSpPr>
              <p:cNvPr id="44" name="Shape 1207">
                <a:extLst>
                  <a:ext uri="{FF2B5EF4-FFF2-40B4-BE49-F238E27FC236}">
                    <a16:creationId xmlns="" xmlns:a16="http://schemas.microsoft.com/office/drawing/2014/main" id="{853A8F7E-F1D5-42A4-BCF7-96D15AE75DCA}"/>
                  </a:ext>
                </a:extLst>
              </p:cNvPr>
              <p:cNvSpPr/>
              <p:nvPr/>
            </p:nvSpPr>
            <p:spPr>
              <a:xfrm flipH="1">
                <a:off x="560681" y="5444087"/>
                <a:ext cx="1300771" cy="421034"/>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r>
                  <a:rPr lang="zh-CN" altLang="en-US" sz="900" kern="0" dirty="0">
                    <a:solidFill>
                      <a:prstClr val="black"/>
                    </a:solidFill>
                    <a:latin typeface="Arial" panose="020F0502020204030204"/>
                    <a:ea typeface="微软雅黑"/>
                    <a:cs typeface="+mn-ea"/>
                    <a:sym typeface="+mn-lt"/>
                  </a:rPr>
                  <a:t>标准</a:t>
                </a:r>
                <a:r>
                  <a:rPr lang="en-US" altLang="zh-CN" sz="900" kern="0" dirty="0">
                    <a:solidFill>
                      <a:prstClr val="black"/>
                    </a:solidFill>
                    <a:latin typeface="Arial" panose="020F0502020204030204"/>
                    <a:ea typeface="微软雅黑"/>
                    <a:cs typeface="+mn-ea"/>
                    <a:sym typeface="+mn-lt"/>
                  </a:rPr>
                  <a:t>K8s</a:t>
                </a:r>
                <a:r>
                  <a:rPr lang="zh-CN" altLang="en-US" sz="900" kern="0" dirty="0">
                    <a:solidFill>
                      <a:prstClr val="black"/>
                    </a:solidFill>
                    <a:latin typeface="Arial" panose="020F0502020204030204"/>
                    <a:ea typeface="微软雅黑"/>
                    <a:cs typeface="+mn-ea"/>
                    <a:sym typeface="+mn-lt"/>
                  </a:rPr>
                  <a:t>云服务</a:t>
                </a:r>
                <a:endParaRPr lang="en-US" altLang="zh-CN" sz="900" kern="0" dirty="0">
                  <a:solidFill>
                    <a:prstClr val="black"/>
                  </a:solidFill>
                  <a:latin typeface="Arial" panose="020F0502020204030204"/>
                  <a:ea typeface="微软雅黑"/>
                  <a:cs typeface="+mn-ea"/>
                  <a:sym typeface="+mn-lt"/>
                </a:endParaRPr>
              </a:p>
              <a:p>
                <a:pPr algn="ctr" defTabSz="959567"/>
                <a:r>
                  <a:rPr lang="zh-CN" altLang="en-US" sz="900" kern="0" dirty="0">
                    <a:solidFill>
                      <a:prstClr val="black"/>
                    </a:solidFill>
                    <a:latin typeface="Arial" panose="020F0502020204030204"/>
                    <a:ea typeface="微软雅黑"/>
                    <a:cs typeface="+mn-ea"/>
                    <a:sym typeface="+mn-lt"/>
                  </a:rPr>
                  <a:t>第三方集群</a:t>
                </a:r>
                <a:endParaRPr lang="en-US" altLang="zh-CN" sz="900" kern="0" dirty="0">
                  <a:solidFill>
                    <a:prstClr val="black"/>
                  </a:solidFill>
                  <a:latin typeface="Arial" panose="020F0502020204030204"/>
                  <a:ea typeface="微软雅黑"/>
                  <a:cs typeface="+mn-ea"/>
                  <a:sym typeface="+mn-lt"/>
                </a:endParaRPr>
              </a:p>
            </p:txBody>
          </p:sp>
        </p:grpSp>
        <p:grpSp>
          <p:nvGrpSpPr>
            <p:cNvPr id="14" name="组合 13">
              <a:extLst>
                <a:ext uri="{FF2B5EF4-FFF2-40B4-BE49-F238E27FC236}">
                  <a16:creationId xmlns="" xmlns:a16="http://schemas.microsoft.com/office/drawing/2014/main" id="{74100C76-DFDC-45C6-8547-9F4157807B4F}"/>
                </a:ext>
              </a:extLst>
            </p:cNvPr>
            <p:cNvGrpSpPr/>
            <p:nvPr/>
          </p:nvGrpSpPr>
          <p:grpSpPr>
            <a:xfrm>
              <a:off x="1470486" y="2684418"/>
              <a:ext cx="3342585" cy="1062728"/>
              <a:chOff x="881819" y="3114809"/>
              <a:chExt cx="4774743" cy="1518063"/>
            </a:xfrm>
          </p:grpSpPr>
          <p:grpSp>
            <p:nvGrpSpPr>
              <p:cNvPr id="22" name="组合 21">
                <a:extLst>
                  <a:ext uri="{FF2B5EF4-FFF2-40B4-BE49-F238E27FC236}">
                    <a16:creationId xmlns="" xmlns:a16="http://schemas.microsoft.com/office/drawing/2014/main" id="{5EFAE401-4A40-43D9-B746-363826FB1059}"/>
                  </a:ext>
                </a:extLst>
              </p:cNvPr>
              <p:cNvGrpSpPr/>
              <p:nvPr/>
            </p:nvGrpSpPr>
            <p:grpSpPr>
              <a:xfrm>
                <a:off x="881819" y="3114810"/>
                <a:ext cx="1147007" cy="1518062"/>
                <a:chOff x="881819" y="3114810"/>
                <a:chExt cx="1147007" cy="1518062"/>
              </a:xfrm>
            </p:grpSpPr>
            <p:sp>
              <p:nvSpPr>
                <p:cNvPr id="38" name="矩形 37">
                  <a:extLst>
                    <a:ext uri="{FF2B5EF4-FFF2-40B4-BE49-F238E27FC236}">
                      <a16:creationId xmlns="" xmlns:a16="http://schemas.microsoft.com/office/drawing/2014/main" id="{B946E445-38D0-4565-B1F1-83F449B86372}"/>
                    </a:ext>
                  </a:extLst>
                </p:cNvPr>
                <p:cNvSpPr/>
                <p:nvPr/>
              </p:nvSpPr>
              <p:spPr>
                <a:xfrm>
                  <a:off x="881819" y="3114810"/>
                  <a:ext cx="1147007" cy="1518062"/>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defRPr/>
                  </a:pPr>
                  <a:r>
                    <a:rPr lang="en-US" altLang="zh-CN" sz="1000" b="1" kern="0" dirty="0" err="1" smtClean="0">
                      <a:solidFill>
                        <a:prstClr val="black"/>
                      </a:solidFill>
                      <a:latin typeface="Arial" panose="020F0502020204030204"/>
                      <a:ea typeface="微软雅黑"/>
                      <a:cs typeface="+mn-ea"/>
                      <a:sym typeface="+mn-lt"/>
                    </a:rPr>
                    <a:t>Karmada</a:t>
                  </a:r>
                  <a:endParaRPr lang="en-US" altLang="zh-CN" sz="1050" b="1" kern="0" dirty="0" smtClean="0">
                    <a:solidFill>
                      <a:prstClr val="black"/>
                    </a:solidFill>
                    <a:latin typeface="Arial" panose="020F0502020204030204"/>
                    <a:ea typeface="微软雅黑"/>
                    <a:cs typeface="+mn-ea"/>
                    <a:sym typeface="+mn-lt"/>
                  </a:endParaRPr>
                </a:p>
                <a:p>
                  <a:pPr algn="ctr" defTabSz="959567">
                    <a:defRPr/>
                  </a:pPr>
                  <a:r>
                    <a:rPr lang="zh-CN" altLang="en-US" sz="1000" b="1" kern="0" dirty="0" smtClean="0">
                      <a:solidFill>
                        <a:prstClr val="black"/>
                      </a:solidFill>
                      <a:latin typeface="Arial" panose="020F0502020204030204"/>
                      <a:ea typeface="微软雅黑"/>
                      <a:cs typeface="+mn-ea"/>
                      <a:sym typeface="+mn-lt"/>
                    </a:rPr>
                    <a:t>统一编排</a:t>
                  </a:r>
                  <a:endParaRPr lang="zh-CN" altLang="en-US" sz="1000" b="1" kern="0" dirty="0">
                    <a:solidFill>
                      <a:prstClr val="black"/>
                    </a:solidFill>
                    <a:latin typeface="Arial" panose="020F0502020204030204"/>
                    <a:ea typeface="微软雅黑"/>
                    <a:cs typeface="+mn-ea"/>
                    <a:sym typeface="+mn-lt"/>
                  </a:endParaRPr>
                </a:p>
              </p:txBody>
            </p:sp>
            <p:sp>
              <p:nvSpPr>
                <p:cNvPr id="39" name="矩形 38">
                  <a:extLst>
                    <a:ext uri="{FF2B5EF4-FFF2-40B4-BE49-F238E27FC236}">
                      <a16:creationId xmlns="" xmlns:a16="http://schemas.microsoft.com/office/drawing/2014/main" id="{D8C0D831-F04E-44D9-B6CE-F6ABEE481446}"/>
                    </a:ext>
                  </a:extLst>
                </p:cNvPr>
                <p:cNvSpPr/>
                <p:nvPr/>
              </p:nvSpPr>
              <p:spPr>
                <a:xfrm>
                  <a:off x="927502" y="3500840"/>
                  <a:ext cx="1036726"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应用全域智能分发</a:t>
                  </a:r>
                </a:p>
              </p:txBody>
            </p:sp>
            <p:sp>
              <p:nvSpPr>
                <p:cNvPr id="40" name="矩形 39">
                  <a:extLst>
                    <a:ext uri="{FF2B5EF4-FFF2-40B4-BE49-F238E27FC236}">
                      <a16:creationId xmlns="" xmlns:a16="http://schemas.microsoft.com/office/drawing/2014/main" id="{32A66B41-DE49-4CB1-8AAF-D1BE3DD690A8}"/>
                    </a:ext>
                  </a:extLst>
                </p:cNvPr>
                <p:cNvSpPr/>
                <p:nvPr/>
              </p:nvSpPr>
              <p:spPr>
                <a:xfrm>
                  <a:off x="927502" y="3901724"/>
                  <a:ext cx="1036726"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负载持续分布优化</a:t>
                  </a:r>
                </a:p>
              </p:txBody>
            </p:sp>
            <p:sp>
              <p:nvSpPr>
                <p:cNvPr id="41" name="矩形 40">
                  <a:extLst>
                    <a:ext uri="{FF2B5EF4-FFF2-40B4-BE49-F238E27FC236}">
                      <a16:creationId xmlns="" xmlns:a16="http://schemas.microsoft.com/office/drawing/2014/main" id="{02B4A798-B322-435E-A174-B2AF95C2AB20}"/>
                    </a:ext>
                  </a:extLst>
                </p:cNvPr>
                <p:cNvSpPr/>
                <p:nvPr/>
              </p:nvSpPr>
              <p:spPr>
                <a:xfrm>
                  <a:off x="927502" y="4260580"/>
                  <a:ext cx="1036726"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实例故障自动迁移</a:t>
                  </a:r>
                </a:p>
              </p:txBody>
            </p:sp>
          </p:grpSp>
          <p:grpSp>
            <p:nvGrpSpPr>
              <p:cNvPr id="23" name="组合 22">
                <a:extLst>
                  <a:ext uri="{FF2B5EF4-FFF2-40B4-BE49-F238E27FC236}">
                    <a16:creationId xmlns="" xmlns:a16="http://schemas.microsoft.com/office/drawing/2014/main" id="{042CA7FC-7597-464C-9850-5BE4C4BC6088}"/>
                  </a:ext>
                </a:extLst>
              </p:cNvPr>
              <p:cNvGrpSpPr/>
              <p:nvPr/>
            </p:nvGrpSpPr>
            <p:grpSpPr>
              <a:xfrm>
                <a:off x="3300309" y="3114809"/>
                <a:ext cx="1147007" cy="1518062"/>
                <a:chOff x="3249995" y="3114809"/>
                <a:chExt cx="1147007" cy="1518062"/>
              </a:xfrm>
            </p:grpSpPr>
            <p:sp>
              <p:nvSpPr>
                <p:cNvPr id="34" name="矩形 33">
                  <a:extLst>
                    <a:ext uri="{FF2B5EF4-FFF2-40B4-BE49-F238E27FC236}">
                      <a16:creationId xmlns="" xmlns:a16="http://schemas.microsoft.com/office/drawing/2014/main" id="{78278E1D-AA19-40E0-95D1-23C3D4C99CBB}"/>
                    </a:ext>
                  </a:extLst>
                </p:cNvPr>
                <p:cNvSpPr/>
                <p:nvPr/>
              </p:nvSpPr>
              <p:spPr>
                <a:xfrm>
                  <a:off x="3249995" y="3114809"/>
                  <a:ext cx="1147007" cy="1518062"/>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defRPr/>
                  </a:pPr>
                  <a:r>
                    <a:rPr lang="en-US" altLang="zh-CN" sz="1050" b="1" kern="0" dirty="0">
                      <a:solidFill>
                        <a:prstClr val="black"/>
                      </a:solidFill>
                      <a:latin typeface="Arial" panose="020F0502020204030204"/>
                      <a:ea typeface="微软雅黑"/>
                      <a:cs typeface="+mn-ea"/>
                      <a:sym typeface="+mn-lt"/>
                    </a:rPr>
                    <a:t>Istio</a:t>
                  </a:r>
                  <a:endParaRPr lang="en-US" altLang="zh-CN" sz="1000" b="1" kern="0" dirty="0">
                    <a:solidFill>
                      <a:prstClr val="black"/>
                    </a:solidFill>
                    <a:latin typeface="Arial" panose="020F0502020204030204"/>
                    <a:ea typeface="微软雅黑"/>
                    <a:cs typeface="+mn-ea"/>
                    <a:sym typeface="+mn-lt"/>
                  </a:endParaRPr>
                </a:p>
                <a:p>
                  <a:pPr algn="ctr" defTabSz="959567">
                    <a:defRPr/>
                  </a:pPr>
                  <a:r>
                    <a:rPr lang="zh-CN" altLang="en-US" sz="1050" b="1" kern="0" dirty="0">
                      <a:solidFill>
                        <a:prstClr val="black"/>
                      </a:solidFill>
                      <a:latin typeface="Arial" panose="020F0502020204030204"/>
                      <a:ea typeface="微软雅黑"/>
                      <a:cs typeface="+mn-ea"/>
                      <a:sym typeface="+mn-lt"/>
                    </a:rPr>
                    <a:t>统一流量治理</a:t>
                  </a:r>
                </a:p>
              </p:txBody>
            </p:sp>
            <p:sp>
              <p:nvSpPr>
                <p:cNvPr id="35" name="矩形 34">
                  <a:extLst>
                    <a:ext uri="{FF2B5EF4-FFF2-40B4-BE49-F238E27FC236}">
                      <a16:creationId xmlns="" xmlns:a16="http://schemas.microsoft.com/office/drawing/2014/main" id="{047066E1-85F5-4BEA-B181-27D844B95001}"/>
                    </a:ext>
                  </a:extLst>
                </p:cNvPr>
                <p:cNvSpPr/>
                <p:nvPr/>
              </p:nvSpPr>
              <p:spPr>
                <a:xfrm>
                  <a:off x="3319912" y="3500840"/>
                  <a:ext cx="1007173"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服务治理</a:t>
                  </a:r>
                </a:p>
              </p:txBody>
            </p:sp>
            <p:sp>
              <p:nvSpPr>
                <p:cNvPr id="36" name="矩形 35">
                  <a:extLst>
                    <a:ext uri="{FF2B5EF4-FFF2-40B4-BE49-F238E27FC236}">
                      <a16:creationId xmlns="" xmlns:a16="http://schemas.microsoft.com/office/drawing/2014/main" id="{FC9FB976-E439-46D3-94F9-7500FCAB7AAF}"/>
                    </a:ext>
                  </a:extLst>
                </p:cNvPr>
                <p:cNvSpPr/>
                <p:nvPr/>
              </p:nvSpPr>
              <p:spPr>
                <a:xfrm>
                  <a:off x="3319912" y="3901724"/>
                  <a:ext cx="1007173"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灰度发布</a:t>
                  </a:r>
                </a:p>
              </p:txBody>
            </p:sp>
            <p:sp>
              <p:nvSpPr>
                <p:cNvPr id="37" name="矩形 36">
                  <a:extLst>
                    <a:ext uri="{FF2B5EF4-FFF2-40B4-BE49-F238E27FC236}">
                      <a16:creationId xmlns="" xmlns:a16="http://schemas.microsoft.com/office/drawing/2014/main" id="{53B59A81-D422-4461-9D52-EC8A5304606D}"/>
                    </a:ext>
                  </a:extLst>
                </p:cNvPr>
                <p:cNvSpPr/>
                <p:nvPr/>
              </p:nvSpPr>
              <p:spPr>
                <a:xfrm>
                  <a:off x="3319912" y="4260580"/>
                  <a:ext cx="1007173"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流量监控</a:t>
                  </a:r>
                </a:p>
              </p:txBody>
            </p:sp>
          </p:grpSp>
          <p:grpSp>
            <p:nvGrpSpPr>
              <p:cNvPr id="24" name="组合 23">
                <a:extLst>
                  <a:ext uri="{FF2B5EF4-FFF2-40B4-BE49-F238E27FC236}">
                    <a16:creationId xmlns="" xmlns:a16="http://schemas.microsoft.com/office/drawing/2014/main" id="{1904E901-8469-4206-B03D-41EE6665354A}"/>
                  </a:ext>
                </a:extLst>
              </p:cNvPr>
              <p:cNvGrpSpPr/>
              <p:nvPr/>
            </p:nvGrpSpPr>
            <p:grpSpPr>
              <a:xfrm>
                <a:off x="2091064" y="3114810"/>
                <a:ext cx="1147007" cy="1518062"/>
                <a:chOff x="2061567" y="3114810"/>
                <a:chExt cx="1147007" cy="1518062"/>
              </a:xfrm>
            </p:grpSpPr>
            <p:sp>
              <p:nvSpPr>
                <p:cNvPr id="30" name="矩形 29">
                  <a:extLst>
                    <a:ext uri="{FF2B5EF4-FFF2-40B4-BE49-F238E27FC236}">
                      <a16:creationId xmlns="" xmlns:a16="http://schemas.microsoft.com/office/drawing/2014/main" id="{5B60438F-C004-4915-A1C6-DB2A1EC1EC0E}"/>
                    </a:ext>
                  </a:extLst>
                </p:cNvPr>
                <p:cNvSpPr/>
                <p:nvPr/>
              </p:nvSpPr>
              <p:spPr>
                <a:xfrm>
                  <a:off x="2061567" y="3114810"/>
                  <a:ext cx="1147007" cy="1518062"/>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defRPr/>
                  </a:pPr>
                  <a:r>
                    <a:rPr lang="en-US" altLang="zh-CN" sz="1000" b="1" kern="0" dirty="0" smtClean="0">
                      <a:solidFill>
                        <a:prstClr val="black"/>
                      </a:solidFill>
                      <a:latin typeface="Arial" panose="020F0502020204030204"/>
                      <a:ea typeface="微软雅黑"/>
                      <a:cs typeface="+mn-ea"/>
                      <a:sym typeface="+mn-lt"/>
                    </a:rPr>
                    <a:t>Volcano</a:t>
                  </a:r>
                </a:p>
                <a:p>
                  <a:pPr algn="ctr" defTabSz="959567">
                    <a:defRPr/>
                  </a:pPr>
                  <a:r>
                    <a:rPr lang="zh-CN" altLang="en-US" sz="1000" b="1" kern="0" dirty="0" smtClean="0">
                      <a:solidFill>
                        <a:prstClr val="black"/>
                      </a:solidFill>
                      <a:latin typeface="Arial" panose="020F0502020204030204"/>
                      <a:ea typeface="微软雅黑"/>
                      <a:cs typeface="+mn-ea"/>
                      <a:sym typeface="+mn-lt"/>
                    </a:rPr>
                    <a:t>统一调度</a:t>
                  </a:r>
                  <a:endParaRPr lang="zh-CN" altLang="en-US" sz="1000" b="1" kern="0" dirty="0">
                    <a:solidFill>
                      <a:prstClr val="black"/>
                    </a:solidFill>
                    <a:latin typeface="Arial" panose="020F0502020204030204"/>
                    <a:ea typeface="微软雅黑"/>
                    <a:cs typeface="+mn-ea"/>
                    <a:sym typeface="+mn-lt"/>
                  </a:endParaRPr>
                </a:p>
              </p:txBody>
            </p:sp>
            <p:sp>
              <p:nvSpPr>
                <p:cNvPr id="31" name="矩形 30">
                  <a:extLst>
                    <a:ext uri="{FF2B5EF4-FFF2-40B4-BE49-F238E27FC236}">
                      <a16:creationId xmlns="" xmlns:a16="http://schemas.microsoft.com/office/drawing/2014/main" id="{FF4E6220-1545-4EC4-9079-C2B861DC4B64}"/>
                    </a:ext>
                  </a:extLst>
                </p:cNvPr>
                <p:cNvSpPr/>
                <p:nvPr/>
              </p:nvSpPr>
              <p:spPr>
                <a:xfrm>
                  <a:off x="2128798" y="3500840"/>
                  <a:ext cx="1027805"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智能混合调度</a:t>
                  </a:r>
                </a:p>
              </p:txBody>
            </p:sp>
            <p:sp>
              <p:nvSpPr>
                <p:cNvPr id="32" name="矩形 31">
                  <a:extLst>
                    <a:ext uri="{FF2B5EF4-FFF2-40B4-BE49-F238E27FC236}">
                      <a16:creationId xmlns="" xmlns:a16="http://schemas.microsoft.com/office/drawing/2014/main" id="{6D9ED84F-B805-4196-B106-4106C254827C}"/>
                    </a:ext>
                  </a:extLst>
                </p:cNvPr>
                <p:cNvSpPr/>
                <p:nvPr/>
              </p:nvSpPr>
              <p:spPr>
                <a:xfrm>
                  <a:off x="2128798" y="3901724"/>
                  <a:ext cx="1027805"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业务资源预测</a:t>
                  </a:r>
                </a:p>
              </p:txBody>
            </p:sp>
            <p:sp>
              <p:nvSpPr>
                <p:cNvPr id="33" name="矩形 32">
                  <a:extLst>
                    <a:ext uri="{FF2B5EF4-FFF2-40B4-BE49-F238E27FC236}">
                      <a16:creationId xmlns="" xmlns:a16="http://schemas.microsoft.com/office/drawing/2014/main" id="{C3C977DB-07EA-4ED2-A613-E3B0B11A23E7}"/>
                    </a:ext>
                  </a:extLst>
                </p:cNvPr>
                <p:cNvSpPr/>
                <p:nvPr/>
              </p:nvSpPr>
              <p:spPr>
                <a:xfrm>
                  <a:off x="2128798" y="4260580"/>
                  <a:ext cx="1027805"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算力智能调优</a:t>
                  </a:r>
                </a:p>
              </p:txBody>
            </p:sp>
          </p:grpSp>
          <p:grpSp>
            <p:nvGrpSpPr>
              <p:cNvPr id="25" name="组合 24">
                <a:extLst>
                  <a:ext uri="{FF2B5EF4-FFF2-40B4-BE49-F238E27FC236}">
                    <a16:creationId xmlns="" xmlns:a16="http://schemas.microsoft.com/office/drawing/2014/main" id="{88D2629D-AAC0-459D-A5F9-CE7599EF4678}"/>
                  </a:ext>
                </a:extLst>
              </p:cNvPr>
              <p:cNvGrpSpPr/>
              <p:nvPr/>
            </p:nvGrpSpPr>
            <p:grpSpPr>
              <a:xfrm>
                <a:off x="4509555" y="3114810"/>
                <a:ext cx="1147007" cy="1518062"/>
                <a:chOff x="4509555" y="3114810"/>
                <a:chExt cx="1147007" cy="1518062"/>
              </a:xfrm>
            </p:grpSpPr>
            <p:sp>
              <p:nvSpPr>
                <p:cNvPr id="26" name="矩形 25">
                  <a:extLst>
                    <a:ext uri="{FF2B5EF4-FFF2-40B4-BE49-F238E27FC236}">
                      <a16:creationId xmlns="" xmlns:a16="http://schemas.microsoft.com/office/drawing/2014/main" id="{DA93A8CA-023D-4CDB-8E6F-AA37D6D9652F}"/>
                    </a:ext>
                  </a:extLst>
                </p:cNvPr>
                <p:cNvSpPr/>
                <p:nvPr/>
              </p:nvSpPr>
              <p:spPr>
                <a:xfrm>
                  <a:off x="4509555" y="3114810"/>
                  <a:ext cx="1147007" cy="1518062"/>
                </a:xfrm>
                <a:prstGeom prst="rect">
                  <a:avLst/>
                </a:prstGeom>
                <a:noFill/>
                <a:ln w="3175" cap="flat" cmpd="sng" algn="ctr">
                  <a:solidFill>
                    <a:sysClr val="window" lastClr="FFFFFF">
                      <a:lumMod val="50000"/>
                    </a:sysClr>
                  </a:solidFill>
                  <a:prstDash val="sysDot"/>
                  <a:miter lim="800000"/>
                </a:ln>
                <a:effectLst/>
              </p:spPr>
              <p:txBody>
                <a:bodyPr rtlCol="0" anchor="t"/>
                <a:lstStyle/>
                <a:p>
                  <a:pPr algn="ctr" defTabSz="959567">
                    <a:defRPr/>
                  </a:pPr>
                  <a:r>
                    <a:rPr lang="en-US" altLang="zh-CN" sz="1100" b="1" kern="0" dirty="0">
                      <a:solidFill>
                        <a:prstClr val="black"/>
                      </a:solidFill>
                      <a:latin typeface="Arial" panose="020F0502020204030204"/>
                      <a:ea typeface="微软雅黑"/>
                      <a:cs typeface="+mn-ea"/>
                      <a:sym typeface="+mn-lt"/>
                    </a:rPr>
                    <a:t>Prometheus</a:t>
                  </a:r>
                  <a:endParaRPr lang="en-US" altLang="zh-CN" sz="1000" b="1" kern="0" dirty="0">
                    <a:solidFill>
                      <a:prstClr val="black"/>
                    </a:solidFill>
                    <a:latin typeface="Arial" panose="020F0502020204030204"/>
                    <a:ea typeface="微软雅黑"/>
                    <a:cs typeface="+mn-ea"/>
                    <a:sym typeface="+mn-lt"/>
                  </a:endParaRPr>
                </a:p>
                <a:p>
                  <a:pPr algn="ctr" defTabSz="959567">
                    <a:defRPr/>
                  </a:pPr>
                  <a:r>
                    <a:rPr lang="zh-CN" altLang="en-US" sz="1100" b="1" kern="0" dirty="0">
                      <a:solidFill>
                        <a:prstClr val="black"/>
                      </a:solidFill>
                      <a:latin typeface="Arial" panose="020F0502020204030204"/>
                      <a:ea typeface="微软雅黑"/>
                      <a:cs typeface="+mn-ea"/>
                      <a:sym typeface="+mn-lt"/>
                    </a:rPr>
                    <a:t>统一观测</a:t>
                  </a:r>
                </a:p>
              </p:txBody>
            </p:sp>
            <p:sp>
              <p:nvSpPr>
                <p:cNvPr id="27" name="矩形 26">
                  <a:extLst>
                    <a:ext uri="{FF2B5EF4-FFF2-40B4-BE49-F238E27FC236}">
                      <a16:creationId xmlns="" xmlns:a16="http://schemas.microsoft.com/office/drawing/2014/main" id="{BA7031F6-7BC1-4AE8-93DC-05CCC09E5924}"/>
                    </a:ext>
                  </a:extLst>
                </p:cNvPr>
                <p:cNvSpPr/>
                <p:nvPr/>
              </p:nvSpPr>
              <p:spPr>
                <a:xfrm>
                  <a:off x="4575773" y="3500840"/>
                  <a:ext cx="1014571"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分布式调用链追踪</a:t>
                  </a:r>
                </a:p>
              </p:txBody>
            </p:sp>
            <p:sp>
              <p:nvSpPr>
                <p:cNvPr id="28" name="矩形 27">
                  <a:extLst>
                    <a:ext uri="{FF2B5EF4-FFF2-40B4-BE49-F238E27FC236}">
                      <a16:creationId xmlns="" xmlns:a16="http://schemas.microsoft.com/office/drawing/2014/main" id="{C5D9AC22-0D27-47AA-8445-6B08E8F6256C}"/>
                    </a:ext>
                  </a:extLst>
                </p:cNvPr>
                <p:cNvSpPr/>
                <p:nvPr/>
              </p:nvSpPr>
              <p:spPr>
                <a:xfrm>
                  <a:off x="4575773" y="3901724"/>
                  <a:ext cx="1014571"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应用自定义指标</a:t>
                  </a:r>
                </a:p>
              </p:txBody>
            </p:sp>
            <p:sp>
              <p:nvSpPr>
                <p:cNvPr id="29" name="矩形 28">
                  <a:extLst>
                    <a:ext uri="{FF2B5EF4-FFF2-40B4-BE49-F238E27FC236}">
                      <a16:creationId xmlns="" xmlns:a16="http://schemas.microsoft.com/office/drawing/2014/main" id="{EE24B20D-D9DF-4C90-9507-55642751AD5C}"/>
                    </a:ext>
                  </a:extLst>
                </p:cNvPr>
                <p:cNvSpPr/>
                <p:nvPr/>
              </p:nvSpPr>
              <p:spPr>
                <a:xfrm>
                  <a:off x="4575773" y="4260580"/>
                  <a:ext cx="1014571" cy="31126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应用全栈监控</a:t>
                  </a:r>
                </a:p>
              </p:txBody>
            </p:sp>
          </p:grpSp>
        </p:grpSp>
        <p:grpSp>
          <p:nvGrpSpPr>
            <p:cNvPr id="15" name="组合 14">
              <a:extLst>
                <a:ext uri="{FF2B5EF4-FFF2-40B4-BE49-F238E27FC236}">
                  <a16:creationId xmlns="" xmlns:a16="http://schemas.microsoft.com/office/drawing/2014/main" id="{84543B06-D20A-49B7-B788-A875AC73DD05}"/>
                </a:ext>
              </a:extLst>
            </p:cNvPr>
            <p:cNvGrpSpPr/>
            <p:nvPr/>
          </p:nvGrpSpPr>
          <p:grpSpPr>
            <a:xfrm>
              <a:off x="1471754" y="2066867"/>
              <a:ext cx="3341318" cy="496195"/>
              <a:chOff x="883629" y="2304486"/>
              <a:chExt cx="4772932" cy="708794"/>
            </a:xfrm>
          </p:grpSpPr>
          <p:sp>
            <p:nvSpPr>
              <p:cNvPr id="17" name="圆角矩形 104">
                <a:extLst>
                  <a:ext uri="{FF2B5EF4-FFF2-40B4-BE49-F238E27FC236}">
                    <a16:creationId xmlns="" xmlns:a16="http://schemas.microsoft.com/office/drawing/2014/main" id="{2C42A136-5FD9-4C63-A402-681E3E7C3E9A}"/>
                  </a:ext>
                </a:extLst>
              </p:cNvPr>
              <p:cNvSpPr/>
              <p:nvPr/>
            </p:nvSpPr>
            <p:spPr>
              <a:xfrm>
                <a:off x="883629" y="2304486"/>
                <a:ext cx="4772932" cy="708794"/>
              </a:xfrm>
              <a:prstGeom prst="roundRect">
                <a:avLst>
                  <a:gd name="adj" fmla="val 0"/>
                </a:avLst>
              </a:prstGeom>
              <a:solidFill>
                <a:srgbClr val="FFFFFF"/>
              </a:solidFill>
              <a:ln w="3175" cap="flat" cmpd="sng" algn="ctr">
                <a:solidFill>
                  <a:sysClr val="window" lastClr="FFFFFF">
                    <a:lumMod val="50000"/>
                  </a:sysClr>
                </a:solidFill>
                <a:prstDash val="sysDot"/>
                <a:miter lim="800000"/>
              </a:ln>
              <a:effectLst/>
            </p:spPr>
            <p:txBody>
              <a:bodyPr rtlCol="0" anchor="t"/>
              <a:lstStyle/>
              <a:p>
                <a:pPr algn="ctr" defTabSz="959567">
                  <a:defRPr/>
                </a:pPr>
                <a:r>
                  <a:rPr lang="zh-CN" altLang="en-US" sz="1000" b="1" kern="0" dirty="0">
                    <a:solidFill>
                      <a:prstClr val="black"/>
                    </a:solidFill>
                    <a:latin typeface="Arial" panose="020F0502020204030204"/>
                    <a:ea typeface="微软雅黑"/>
                    <a:cs typeface="+mn-ea"/>
                    <a:sym typeface="+mn-lt"/>
                  </a:rPr>
                  <a:t>分布式云原生服务中心 </a:t>
                </a:r>
                <a:r>
                  <a:rPr lang="en-US" altLang="zh-CN" sz="1000" b="1" kern="0" dirty="0">
                    <a:solidFill>
                      <a:prstClr val="black"/>
                    </a:solidFill>
                    <a:latin typeface="Arial" panose="020F0502020204030204"/>
                    <a:ea typeface="微软雅黑"/>
                    <a:cs typeface="+mn-ea"/>
                    <a:sym typeface="+mn-lt"/>
                  </a:rPr>
                  <a:t>Kappital</a:t>
                </a:r>
                <a:endParaRPr lang="zh-CN" altLang="en-US" sz="1000" b="1" kern="0" dirty="0">
                  <a:solidFill>
                    <a:prstClr val="black"/>
                  </a:solidFill>
                  <a:latin typeface="Arial" panose="020F0502020204030204"/>
                  <a:ea typeface="微软雅黑"/>
                  <a:cs typeface="+mn-ea"/>
                  <a:sym typeface="+mn-lt"/>
                </a:endParaRPr>
              </a:p>
            </p:txBody>
          </p:sp>
          <p:sp>
            <p:nvSpPr>
              <p:cNvPr id="18" name="矩形 17">
                <a:extLst>
                  <a:ext uri="{FF2B5EF4-FFF2-40B4-BE49-F238E27FC236}">
                    <a16:creationId xmlns="" xmlns:a16="http://schemas.microsoft.com/office/drawing/2014/main" id="{44D2035C-6B0D-4AC4-AB8D-386B1F9A6EB1}"/>
                  </a:ext>
                </a:extLst>
              </p:cNvPr>
              <p:cNvSpPr/>
              <p:nvPr/>
            </p:nvSpPr>
            <p:spPr>
              <a:xfrm>
                <a:off x="1000022" y="2605374"/>
                <a:ext cx="1007174"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制品管理</a:t>
                </a:r>
              </a:p>
            </p:txBody>
          </p:sp>
          <p:sp>
            <p:nvSpPr>
              <p:cNvPr id="19" name="矩形 18">
                <a:extLst>
                  <a:ext uri="{FF2B5EF4-FFF2-40B4-BE49-F238E27FC236}">
                    <a16:creationId xmlns="" xmlns:a16="http://schemas.microsoft.com/office/drawing/2014/main" id="{CFB6228A-F461-4ECE-837D-42781CD3609B}"/>
                  </a:ext>
                </a:extLst>
              </p:cNvPr>
              <p:cNvSpPr/>
              <p:nvPr/>
            </p:nvSpPr>
            <p:spPr>
              <a:xfrm>
                <a:off x="2139114" y="2605374"/>
                <a:ext cx="1007174"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服务依赖</a:t>
                </a:r>
              </a:p>
            </p:txBody>
          </p:sp>
          <p:sp>
            <p:nvSpPr>
              <p:cNvPr id="20" name="矩形 19">
                <a:extLst>
                  <a:ext uri="{FF2B5EF4-FFF2-40B4-BE49-F238E27FC236}">
                    <a16:creationId xmlns="" xmlns:a16="http://schemas.microsoft.com/office/drawing/2014/main" id="{F673C2E1-9B8C-4E1D-8103-0BE9D76C5670}"/>
                  </a:ext>
                </a:extLst>
              </p:cNvPr>
              <p:cNvSpPr/>
              <p:nvPr/>
            </p:nvSpPr>
            <p:spPr>
              <a:xfrm>
                <a:off x="3291778" y="2605374"/>
                <a:ext cx="1007174"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zh-CN" altLang="en-US" sz="900" kern="0" dirty="0">
                    <a:solidFill>
                      <a:prstClr val="black"/>
                    </a:solidFill>
                    <a:latin typeface="Arial" panose="020F0502020204030204"/>
                    <a:ea typeface="微软雅黑"/>
                    <a:cs typeface="+mn-ea"/>
                    <a:sym typeface="+mn-lt"/>
                  </a:rPr>
                  <a:t>服务生命周期</a:t>
                </a:r>
              </a:p>
            </p:txBody>
          </p:sp>
          <p:sp>
            <p:nvSpPr>
              <p:cNvPr id="21" name="矩形 20">
                <a:extLst>
                  <a:ext uri="{FF2B5EF4-FFF2-40B4-BE49-F238E27FC236}">
                    <a16:creationId xmlns="" xmlns:a16="http://schemas.microsoft.com/office/drawing/2014/main" id="{71B1E43E-EB4A-4575-AFBE-E68A1883D6F0}"/>
                  </a:ext>
                </a:extLst>
              </p:cNvPr>
              <p:cNvSpPr/>
              <p:nvPr/>
            </p:nvSpPr>
            <p:spPr>
              <a:xfrm>
                <a:off x="4546621" y="2605374"/>
                <a:ext cx="1007174" cy="353294"/>
              </a:xfrm>
              <a:prstGeom prst="rect">
                <a:avLst/>
              </a:prstGeom>
              <a:solidFill>
                <a:srgbClr val="D9D9D9">
                  <a:alpha val="83000"/>
                </a:srgbClr>
              </a:solidFill>
              <a:ln w="12700" cap="flat" cmpd="sng" algn="ctr">
                <a:noFill/>
                <a:prstDash val="solid"/>
                <a:miter lim="800000"/>
              </a:ln>
              <a:effectLst/>
            </p:spPr>
            <p:txBody>
              <a:bodyPr rtlCol="0" anchor="ctr"/>
              <a:lstStyle/>
              <a:p>
                <a:pPr algn="ctr" defTabSz="959567">
                  <a:defRPr/>
                </a:pPr>
                <a:r>
                  <a:rPr lang="en-US" altLang="zh-CN" sz="900" kern="0" dirty="0">
                    <a:solidFill>
                      <a:prstClr val="black"/>
                    </a:solidFill>
                    <a:latin typeface="Arial" panose="020F0502020204030204"/>
                    <a:ea typeface="微软雅黑"/>
                    <a:cs typeface="+mn-ea"/>
                    <a:sym typeface="+mn-lt"/>
                  </a:rPr>
                  <a:t>Day2</a:t>
                </a:r>
                <a:r>
                  <a:rPr lang="zh-CN" altLang="en-US" sz="900" kern="0" dirty="0">
                    <a:solidFill>
                      <a:prstClr val="black"/>
                    </a:solidFill>
                    <a:latin typeface="Arial" panose="020F0502020204030204"/>
                    <a:ea typeface="微软雅黑"/>
                    <a:cs typeface="+mn-ea"/>
                    <a:sym typeface="+mn-lt"/>
                  </a:rPr>
                  <a:t>运维</a:t>
                </a:r>
              </a:p>
            </p:txBody>
          </p:sp>
        </p:grpSp>
        <p:sp>
          <p:nvSpPr>
            <p:cNvPr id="16" name="文本框 15">
              <a:extLst>
                <a:ext uri="{FF2B5EF4-FFF2-40B4-BE49-F238E27FC236}">
                  <a16:creationId xmlns="" xmlns:a16="http://schemas.microsoft.com/office/drawing/2014/main" id="{0E5E11AB-8A81-47A1-BFCE-779C99CF4FE0}"/>
                </a:ext>
              </a:extLst>
            </p:cNvPr>
            <p:cNvSpPr txBox="1"/>
            <p:nvPr/>
          </p:nvSpPr>
          <p:spPr>
            <a:xfrm>
              <a:off x="914401" y="2801126"/>
              <a:ext cx="510863" cy="847860"/>
            </a:xfrm>
            <a:prstGeom prst="rect">
              <a:avLst/>
            </a:prstGeom>
            <a:noFill/>
          </p:spPr>
          <p:txBody>
            <a:bodyPr wrap="square" lIns="0" tIns="0" rIns="0" bIns="0" rtlCol="0">
              <a:spAutoFit/>
            </a:bodyPr>
            <a:lstStyle/>
            <a:p>
              <a:pPr algn="ctr" defTabSz="959567">
                <a:lnSpc>
                  <a:spcPct val="150000"/>
                </a:lnSpc>
              </a:pPr>
              <a:r>
                <a:rPr lang="en-US" altLang="zh-CN" sz="1400" b="1" kern="0" dirty="0">
                  <a:solidFill>
                    <a:prstClr val="black"/>
                  </a:solidFill>
                  <a:latin typeface="Arial" panose="020F0502020204030204"/>
                  <a:ea typeface="微软雅黑"/>
                  <a:cs typeface="+mn-ea"/>
                  <a:sym typeface="+mn-lt"/>
                </a:rPr>
                <a:t>Kurator </a:t>
              </a:r>
              <a:br>
                <a:rPr lang="en-US" altLang="zh-CN" sz="1400" b="1" kern="0" dirty="0">
                  <a:solidFill>
                    <a:prstClr val="black"/>
                  </a:solidFill>
                  <a:latin typeface="Arial" panose="020F0502020204030204"/>
                  <a:ea typeface="微软雅黑"/>
                  <a:cs typeface="+mn-ea"/>
                  <a:sym typeface="+mn-lt"/>
                </a:rPr>
              </a:br>
              <a:r>
                <a:rPr lang="zh-CN" altLang="en-US" sz="1400" b="1" kern="0" dirty="0">
                  <a:solidFill>
                    <a:prstClr val="black"/>
                  </a:solidFill>
                  <a:latin typeface="Arial" panose="020F0502020204030204"/>
                  <a:ea typeface="微软雅黑"/>
                  <a:cs typeface="+mn-ea"/>
                  <a:sym typeface="+mn-lt"/>
                </a:rPr>
                <a:t>分布式</a:t>
              </a:r>
              <a:r>
                <a:rPr lang="en-US" altLang="zh-CN" sz="1400" b="1" kern="0" dirty="0">
                  <a:solidFill>
                    <a:prstClr val="black"/>
                  </a:solidFill>
                  <a:latin typeface="Arial" panose="020F0502020204030204"/>
                  <a:ea typeface="微软雅黑"/>
                  <a:cs typeface="+mn-ea"/>
                  <a:sym typeface="+mn-lt"/>
                </a:rPr>
                <a:t/>
              </a:r>
              <a:br>
                <a:rPr lang="en-US" altLang="zh-CN" sz="1400" b="1" kern="0" dirty="0">
                  <a:solidFill>
                    <a:prstClr val="black"/>
                  </a:solidFill>
                  <a:latin typeface="Arial" panose="020F0502020204030204"/>
                  <a:ea typeface="微软雅黑"/>
                  <a:cs typeface="+mn-ea"/>
                  <a:sym typeface="+mn-lt"/>
                </a:rPr>
              </a:br>
              <a:r>
                <a:rPr lang="zh-CN" altLang="en-US" sz="1400" b="1" kern="0" dirty="0">
                  <a:solidFill>
                    <a:prstClr val="black"/>
                  </a:solidFill>
                  <a:latin typeface="Arial" panose="020F0502020204030204"/>
                  <a:ea typeface="微软雅黑"/>
                  <a:cs typeface="+mn-ea"/>
                  <a:sym typeface="+mn-lt"/>
                </a:rPr>
                <a:t>云原生</a:t>
              </a:r>
              <a:r>
                <a:rPr lang="en-US" altLang="zh-CN" sz="1400" b="1" kern="0" dirty="0">
                  <a:solidFill>
                    <a:prstClr val="black"/>
                  </a:solidFill>
                  <a:latin typeface="Arial" panose="020F0502020204030204"/>
                  <a:ea typeface="微软雅黑"/>
                  <a:cs typeface="+mn-ea"/>
                  <a:sym typeface="+mn-lt"/>
                </a:rPr>
                <a:t/>
              </a:r>
              <a:br>
                <a:rPr lang="en-US" altLang="zh-CN" sz="1400" b="1" kern="0" dirty="0">
                  <a:solidFill>
                    <a:prstClr val="black"/>
                  </a:solidFill>
                  <a:latin typeface="Arial" panose="020F0502020204030204"/>
                  <a:ea typeface="微软雅黑"/>
                  <a:cs typeface="+mn-ea"/>
                  <a:sym typeface="+mn-lt"/>
                </a:rPr>
              </a:br>
              <a:r>
                <a:rPr lang="zh-CN" altLang="en-US" sz="1400" b="1" kern="0" dirty="0">
                  <a:solidFill>
                    <a:prstClr val="black"/>
                  </a:solidFill>
                  <a:latin typeface="Arial" panose="020F0502020204030204"/>
                  <a:ea typeface="微软雅黑"/>
                  <a:cs typeface="+mn-ea"/>
                  <a:sym typeface="+mn-lt"/>
                </a:rPr>
                <a:t>开源套件</a:t>
              </a:r>
              <a:endParaRPr lang="zh-CN" altLang="en-US" sz="4000" dirty="0">
                <a:solidFill>
                  <a:srgbClr val="1D1D1A"/>
                </a:solidFill>
                <a:latin typeface="Arial" panose="020F0502020204030204"/>
                <a:ea typeface="微软雅黑"/>
                <a:cs typeface="+mn-ea"/>
                <a:sym typeface="+mn-lt"/>
              </a:endParaRPr>
            </a:p>
          </p:txBody>
        </p:sp>
      </p:grpSp>
      <p:sp>
        <p:nvSpPr>
          <p:cNvPr id="50" name="矩形 49">
            <a:extLst>
              <a:ext uri="{FF2B5EF4-FFF2-40B4-BE49-F238E27FC236}">
                <a16:creationId xmlns="" xmlns:a16="http://schemas.microsoft.com/office/drawing/2014/main" id="{FC38753C-1EDE-40B6-B072-14CE08799B4B}"/>
              </a:ext>
            </a:extLst>
          </p:cNvPr>
          <p:cNvSpPr/>
          <p:nvPr/>
        </p:nvSpPr>
        <p:spPr>
          <a:xfrm>
            <a:off x="6761018" y="4650925"/>
            <a:ext cx="5205784" cy="707886"/>
          </a:xfrm>
          <a:prstGeom prst="rect">
            <a:avLst/>
          </a:prstGeom>
        </p:spPr>
        <p:txBody>
          <a:bodyPr wrap="square">
            <a:spAutoFit/>
          </a:bodyPr>
          <a:lstStyle/>
          <a:p>
            <a:r>
              <a:rPr lang="zh-CN" altLang="en-US" sz="2000" dirty="0">
                <a:solidFill>
                  <a:prstClr val="black"/>
                </a:solidFill>
                <a:latin typeface="Arial" panose="020F0502020204030204"/>
                <a:ea typeface="微软雅黑"/>
                <a:cs typeface="+mn-ea"/>
                <a:sym typeface="+mn-lt"/>
              </a:rPr>
              <a:t>项目地址</a:t>
            </a:r>
            <a:r>
              <a:rPr lang="zh-CN" altLang="en-US" sz="2000" dirty="0" smtClean="0">
                <a:solidFill>
                  <a:prstClr val="black"/>
                </a:solidFill>
                <a:latin typeface="Arial" panose="020F0502020204030204"/>
                <a:ea typeface="微软雅黑"/>
                <a:cs typeface="+mn-ea"/>
                <a:sym typeface="+mn-lt"/>
              </a:rPr>
              <a:t>：</a:t>
            </a:r>
            <a:endParaRPr lang="en-US" altLang="zh-CN" sz="2000" dirty="0" smtClean="0">
              <a:solidFill>
                <a:prstClr val="black"/>
              </a:solidFill>
              <a:latin typeface="Arial" panose="020F0502020204030204"/>
              <a:ea typeface="微软雅黑"/>
              <a:cs typeface="+mn-ea"/>
              <a:sym typeface="+mn-lt"/>
            </a:endParaRPr>
          </a:p>
          <a:p>
            <a:r>
              <a:rPr lang="en-US" altLang="zh-CN" sz="2000" dirty="0" smtClean="0">
                <a:solidFill>
                  <a:prstClr val="black"/>
                </a:solidFill>
                <a:latin typeface="Arial" panose="020F0502020204030204"/>
                <a:ea typeface="微软雅黑"/>
                <a:cs typeface="+mn-ea"/>
                <a:sym typeface="+mn-lt"/>
              </a:rPr>
              <a:t>        </a:t>
            </a:r>
            <a:r>
              <a:rPr lang="zh-CN" altLang="en-US" sz="2000" dirty="0" smtClean="0">
                <a:solidFill>
                  <a:prstClr val="black"/>
                </a:solidFill>
                <a:latin typeface="Arial" panose="020F0502020204030204"/>
                <a:ea typeface="微软雅黑"/>
                <a:cs typeface="+mn-ea"/>
                <a:sym typeface="+mn-lt"/>
                <a:hlinkClick r:id="rId2"/>
              </a:rPr>
              <a:t>https</a:t>
            </a:r>
            <a:r>
              <a:rPr lang="zh-CN" altLang="en-US" sz="2000" dirty="0">
                <a:solidFill>
                  <a:prstClr val="black"/>
                </a:solidFill>
                <a:latin typeface="Arial" panose="020F0502020204030204"/>
                <a:ea typeface="微软雅黑"/>
                <a:cs typeface="+mn-ea"/>
                <a:sym typeface="+mn-lt"/>
                <a:hlinkClick r:id="rId2"/>
              </a:rPr>
              <a:t>://github.com/kurator-dev/</a:t>
            </a:r>
            <a:r>
              <a:rPr lang="zh-CN" altLang="en-US" sz="2000" dirty="0" smtClean="0">
                <a:solidFill>
                  <a:prstClr val="black"/>
                </a:solidFill>
                <a:latin typeface="Arial" panose="020F0502020204030204"/>
                <a:ea typeface="微软雅黑"/>
                <a:cs typeface="+mn-ea"/>
                <a:sym typeface="+mn-lt"/>
                <a:hlinkClick r:id="rId2"/>
              </a:rPr>
              <a:t>kurator</a:t>
            </a:r>
            <a:r>
              <a:rPr lang="zh-CN" altLang="en-US" sz="2000" dirty="0" smtClean="0">
                <a:solidFill>
                  <a:prstClr val="black"/>
                </a:solidFill>
                <a:latin typeface="Arial" panose="020F0502020204030204"/>
                <a:ea typeface="微软雅黑"/>
                <a:cs typeface="+mn-ea"/>
                <a:sym typeface="+mn-lt"/>
              </a:rPr>
              <a:t> </a:t>
            </a:r>
            <a:endParaRPr lang="zh-CN" altLang="en-US" sz="2000" dirty="0">
              <a:solidFill>
                <a:prstClr val="black"/>
              </a:solidFill>
              <a:latin typeface="Arial" panose="020F0502020204030204"/>
              <a:ea typeface="微软雅黑"/>
              <a:cs typeface="+mn-ea"/>
              <a:sym typeface="+mn-lt"/>
            </a:endParaRPr>
          </a:p>
        </p:txBody>
      </p:sp>
    </p:spTree>
    <p:extLst>
      <p:ext uri="{BB962C8B-B14F-4D97-AF65-F5344CB8AC3E}">
        <p14:creationId xmlns:p14="http://schemas.microsoft.com/office/powerpoint/2010/main" val="1048738955"/>
      </p:ext>
    </p:extLst>
  </p:cSld>
  <p:clrMapOvr>
    <a:masterClrMapping/>
  </p:clrMapOvr>
  <p:transition spd="slow">
    <p:randomBa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ef33ad-325e-480b-bfea-46684073dd51"/>
  <p:tag name="COMMONDATA" val="eyJoZGlkIjoiOGU3NzUzOGI1MzE5NDVhYzhlYTAxN2E5YWM2ZDEzN2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2967</Words>
  <Application>Microsoft Office PowerPoint</Application>
  <PresentationFormat>宽屏</PresentationFormat>
  <Paragraphs>389</Paragraphs>
  <Slides>29</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 Unicode MS</vt:lpstr>
      <vt:lpstr>JetBrains Mono</vt:lpstr>
      <vt:lpstr>Raleway</vt:lpstr>
      <vt:lpstr>等线</vt:lpstr>
      <vt:lpstr>等线 Light</vt:lpstr>
      <vt:lpstr>黑体</vt:lpstr>
      <vt:lpstr>宋体</vt:lpstr>
      <vt:lpstr>微软雅黑</vt:lpstr>
      <vt:lpstr>Arial</vt:lpstr>
      <vt:lpstr>Calibri</vt:lpstr>
      <vt:lpstr>Wingdings</vt:lpstr>
      <vt:lpstr>Office 主题​​</vt:lpstr>
      <vt:lpstr>服务网格-分布式云原生流量治理最佳解决方案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Xuzhonghu (hzxuzhonghu, Cloud Infrastructure Service Product Dept.)</cp:lastModifiedBy>
  <cp:revision>101</cp:revision>
  <dcterms:created xsi:type="dcterms:W3CDTF">2022-06-28T09:26:00Z</dcterms:created>
  <dcterms:modified xsi:type="dcterms:W3CDTF">2023-10-23T09:23:11Z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C8A33F8E81B9421595D2527E982A8F26_13</vt:lpwstr>
  </property>
  <property fmtid="{D5CDD505-2E9C-101B-9397-08002B2CF9AE}" pid="3" name="KSOProductBuildVer">
    <vt:lpwstr>2052-11.1.0.12155</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1696927681</vt:lpwstr>
  </property>
</Properties>
</file>