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c7174e992_1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4c7174e992_1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a51162163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8a51162163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b6e4e2cf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8b6e4e2cf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b6e4e2cf9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8b6e4e2cf9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b6e4e2cf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8b6e4e2c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b6e4e2cf9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8b6e4e2cf9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b6e4e2cf9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8b6e4e2cf9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b6e4e2cf9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8b6e4e2cf9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b6e4e2cf9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8b6e4e2cf9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b6e4e2cf9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8b6e4e2cf9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b6e4e2cf9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28b6e4e2cf9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c7174e992_1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4c7174e992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b6e4e2cf9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28b6e4e2cf9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b6e4e2cf9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8b6e4e2cf9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b6e4e2cf9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8b6e4e2cf9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8b6e4e2cf9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8b6e4e2cf9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b6e4e2cf9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28b6e4e2cf9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b6e4e2cf9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8b6e4e2cf9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b6e4e2cf9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8b6e4e2cf9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b6e4e2cf9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28b6e4e2cf9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b6e4e2cf9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28b6e4e2cf9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b99e9829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28b99e9829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c7174e992_1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4c7174e992_1_1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b99e9829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28b99e98293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b99e98293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28b99e98293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b99e9829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28b99e9829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99e9829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28b99e9829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8b99e98293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28b99e98293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c7174e992_1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24c7174e992_1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8b99e98293_9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28b99e98293_9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8b99e98293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8b99e98293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8b99e98293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28b99e98293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4c7174e992_1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24c7174e992_1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c7174e992_1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4c7174e992_1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c711ebe7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4c711ebe7a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c711ebe7a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4c711ebe7a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c711ebe7a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4c711ebe7a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a51162163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8a5116216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a51162163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8a51162163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567690" y="1620679"/>
            <a:ext cx="4601051" cy="99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3300"/>
              <a:buFont typeface="SimHei"/>
              <a:buNone/>
              <a:defRPr>
                <a:latin typeface="SimHei"/>
                <a:ea typeface="SimHei"/>
                <a:cs typeface="SimHei"/>
                <a:sym typeface="Sim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LOGO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401002"/>
            <a:ext cx="1355884" cy="4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67690" y="2834640"/>
            <a:ext cx="4601528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1" id="66" name="Google Shape;66;p15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2752249" y="-476"/>
            <a:ext cx="631602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259" y="421481"/>
            <a:ext cx="1355884" cy="45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"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620" y="1871663"/>
            <a:ext cx="2795588" cy="329041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8650" y="421005"/>
            <a:ext cx="5176361" cy="42119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小O" id="70" name="Google Shape;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4825" y="2670334"/>
            <a:ext cx="410527" cy="46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0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4500"/>
              <a:buFont typeface="SimHe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LOGO"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259" y="421481"/>
            <a:ext cx="1355884" cy="45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" id="78" name="Google Shape;78;p16"/>
          <p:cNvPicPr preferRelativeResize="0"/>
          <p:nvPr/>
        </p:nvPicPr>
        <p:blipFill rotWithShape="1">
          <a:blip r:embed="rId3">
            <a:alphaModFix/>
          </a:blip>
          <a:srcRect b="63188" l="0" r="57922" t="0"/>
          <a:stretch/>
        </p:blipFill>
        <p:spPr>
          <a:xfrm>
            <a:off x="7397115" y="3649504"/>
            <a:ext cx="1451134" cy="1493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5"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78581" y="4184333"/>
            <a:ext cx="2452211" cy="162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山1" id="85" name="Google Shape;8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87152"/>
            <a:ext cx="1711643" cy="1256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3"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6016" y="4399121"/>
            <a:ext cx="2671763" cy="744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2"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3864" y="3231832"/>
            <a:ext cx="1090136" cy="191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3300"/>
              <a:buFont typeface="SimHei"/>
              <a:buNone/>
              <a:defRPr>
                <a:solidFill>
                  <a:srgbClr val="4451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2100"/>
              <a:buNone/>
              <a:defRPr>
                <a:solidFill>
                  <a:srgbClr val="44518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LOGO" id="94" name="Google Shape;9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259" y="421481"/>
            <a:ext cx="1355884" cy="45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3"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686" y="4343876"/>
            <a:ext cx="2869406" cy="799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1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7152"/>
            <a:ext cx="1711643" cy="125634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 rot="-1740000">
            <a:off x="8785384" y="2157413"/>
            <a:ext cx="165259" cy="165259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  <a:gs pos="100000">
                <a:srgbClr val="FFAF78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 rot="5400000">
            <a:off x="5955030" y="273844"/>
            <a:ext cx="160020" cy="1600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  <a:gs pos="100000">
                <a:srgbClr val="FA9986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 rot="-6300000">
            <a:off x="753428" y="2918460"/>
            <a:ext cx="165259" cy="165259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758959" y="2830946"/>
            <a:ext cx="2004060" cy="103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微信公众号：开源社KAIYUANSHE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视频号：开源社KAIYUANSHE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新浪微博：开源社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B站：开源社KAIYUANSHE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3398857" y="2830946"/>
            <a:ext cx="1804035" cy="103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简书：开源社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头条：开源社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Facebook：KaiyuansheChina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Twitter：开源社KAIYUANSHE</a:t>
            </a:r>
            <a:endParaRPr sz="11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6058853" y="2342875"/>
            <a:ext cx="1102519" cy="1756044"/>
            <a:chOff x="15532" y="5258"/>
            <a:chExt cx="2488" cy="3961"/>
          </a:xfrm>
        </p:grpSpPr>
        <p:sp>
          <p:nvSpPr>
            <p:cNvPr id="104" name="Google Shape;104;p19"/>
            <p:cNvSpPr/>
            <p:nvPr/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445185"/>
                  </a:solidFill>
                  <a:latin typeface="SimHei"/>
                  <a:ea typeface="SimHei"/>
                  <a:cs typeface="SimHei"/>
                  <a:sym typeface="SimHei"/>
                </a:rPr>
                <a:t>扫码关注开源社公众号</a:t>
              </a:r>
              <a:endParaRPr sz="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pic>
          <p:nvPicPr>
            <p:cNvPr id="106" name="Google Shape;106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612" y="6380"/>
              <a:ext cx="2334" cy="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小O" id="107" name="Google Shape;10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660000">
              <a:off x="16312" y="5341"/>
              <a:ext cx="980" cy="11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"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259" y="421481"/>
            <a:ext cx="1355884" cy="4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 rot="1980000">
            <a:off x="5987415" y="1156335"/>
            <a:ext cx="225266" cy="230029"/>
          </a:xfrm>
          <a:prstGeom prst="ellipse">
            <a:avLst/>
          </a:prstGeom>
          <a:gradFill>
            <a:gsLst>
              <a:gs pos="0">
                <a:srgbClr val="A5D7F2"/>
              </a:gs>
              <a:gs pos="10000">
                <a:srgbClr val="A5D7F2"/>
              </a:gs>
              <a:gs pos="84000">
                <a:srgbClr val="36A9E3"/>
              </a:gs>
              <a:gs pos="100000">
                <a:srgbClr val="36A9E3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 rot="-6300000">
            <a:off x="8266748" y="1618297"/>
            <a:ext cx="219075" cy="21907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3" id="111" name="Google Shape;1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530066" y="4343876"/>
            <a:ext cx="2869406" cy="7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 rot="5400000">
            <a:off x="2508409" y="4399598"/>
            <a:ext cx="204311" cy="204311"/>
          </a:xfrm>
          <a:prstGeom prst="ellipse">
            <a:avLst/>
          </a:prstGeom>
          <a:gradFill>
            <a:gsLst>
              <a:gs pos="0">
                <a:srgbClr val="DDEAF6"/>
              </a:gs>
              <a:gs pos="71000">
                <a:srgbClr val="B7DFF4"/>
              </a:gs>
              <a:gs pos="100000">
                <a:srgbClr val="B7DFF4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2" id="113" name="Google Shape;11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3864" y="3546157"/>
            <a:ext cx="1090136" cy="1911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7445216" y="3918285"/>
            <a:ext cx="1102519" cy="1838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扫码添加讲师联系方式</a:t>
            </a:r>
            <a:endParaRPr sz="8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759143" y="622935"/>
            <a:ext cx="444436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LOGO"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259" y="421481"/>
            <a:ext cx="1355884" cy="4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 rot="5400000">
            <a:off x="1143000" y="1160145"/>
            <a:ext cx="160020" cy="1600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  <a:gs pos="100000">
                <a:srgbClr val="FA9986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 rot="-1740000">
            <a:off x="5555456" y="4281011"/>
            <a:ext cx="165259" cy="165259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  <a:gs pos="100000">
                <a:srgbClr val="F16E54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3"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686" y="4336733"/>
            <a:ext cx="2869406" cy="799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2"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76" y="3341370"/>
            <a:ext cx="1929765" cy="1863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rot="-6300000">
            <a:off x="8331517" y="1561147"/>
            <a:ext cx="165259" cy="165259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3300"/>
              <a:buFont typeface="SimHei"/>
              <a:buNone/>
              <a:defRPr b="0" i="0" sz="33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185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99640" y="4664531"/>
            <a:ext cx="1885950" cy="206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9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2023 第八届中国开源年会</a:t>
            </a:r>
            <a:endParaRPr b="0" i="0" sz="9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377690" y="4657997"/>
            <a:ext cx="1653956" cy="206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9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开源：川流不息、山海相映</a:t>
            </a:r>
            <a:endParaRPr b="0" i="0" sz="9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hyperlink" Target="https://www.flickr.com/photos/dominic/524459073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hyperlink" Target="https://github.com/rust-lang/rust/pull/92714" TargetMode="External"/><Relationship Id="rId5" Type="http://schemas.openxmlformats.org/officeDocument/2006/relationships/hyperlink" Target="https://github.com/rust-lang/rust/pull/94566" TargetMode="External"/><Relationship Id="rId6" Type="http://schemas.openxmlformats.org/officeDocument/2006/relationships/hyperlink" Target="https://github.com/rust-lang/rust/pull/94566" TargetMode="External"/><Relationship Id="rId7" Type="http://schemas.openxmlformats.org/officeDocument/2006/relationships/hyperlink" Target="https://github.com/rust-lang/rust/pull/94566" TargetMode="External"/><Relationship Id="rId8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hyperlink" Target="https://github.com/rust-lang/rust/issues/68007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Relationship Id="rId4" Type="http://schemas.openxmlformats.org/officeDocument/2006/relationships/hyperlink" Target="https://www.flickr.com/photos/dominic/524459073/" TargetMode="External"/><Relationship Id="rId5" Type="http://schemas.openxmlformats.org/officeDocument/2006/relationships/hyperlink" Target="https://www.flickr.com/photos/dominic/524459073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hyperlink" Target="https://www.flickr.com/photos/whiterose_kana/22107887156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Relationship Id="rId4" Type="http://schemas.openxmlformats.org/officeDocument/2006/relationships/hyperlink" Target="https://www.flickr.com/photos/dominic/524459073/" TargetMode="External"/><Relationship Id="rId5" Type="http://schemas.openxmlformats.org/officeDocument/2006/relationships/hyperlink" Target="https://www.flickr.com/photos/dominic/524459073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hub.com/rust-lang/rfcs/blob/master/text/3424-cargo-script.md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567690" y="1620679"/>
            <a:ext cx="4601051" cy="99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300"/>
              <a:buFont typeface="SimHei"/>
              <a:buNone/>
            </a:pPr>
            <a:r>
              <a:rPr b="1" lang="zh-TW">
                <a:solidFill>
                  <a:srgbClr val="363E7D"/>
                </a:solidFill>
              </a:rPr>
              <a:t>Rust 忽略的二三事</a:t>
            </a:r>
            <a:endParaRPr b="1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3" name="Google Shape;133;p21"/>
          <p:cNvSpPr txBox="1"/>
          <p:nvPr>
            <p:ph idx="4294967295" type="subTitle"/>
          </p:nvPr>
        </p:nvSpPr>
        <p:spPr>
          <a:xfrm>
            <a:off x="567690" y="2849880"/>
            <a:ext cx="481203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100"/>
              <a:buFont typeface="Arial"/>
              <a:buNone/>
            </a:pPr>
            <a:r>
              <a:rPr b="1" lang="zh-TW">
                <a:solidFill>
                  <a:srgbClr val="363E7D"/>
                </a:solidFill>
              </a:rPr>
              <a:t>Antonio</a:t>
            </a:r>
            <a:r>
              <a:rPr b="1" i="0" lang="zh-TW" sz="21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from </a:t>
            </a:r>
            <a:r>
              <a:rPr b="1" lang="zh-TW">
                <a:solidFill>
                  <a:srgbClr val="363E7D"/>
                </a:solidFill>
              </a:rPr>
              <a:t>COSCUP</a:t>
            </a:r>
            <a:endParaRPr b="1" i="0" sz="21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567700" y="2253000"/>
            <a:ext cx="3709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363E7D"/>
                </a:solidFill>
              </a:rPr>
              <a:t>Ignore Things in Rust Test</a:t>
            </a:r>
            <a:endParaRPr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135" name="Google Shape;135;p21"/>
          <p:cNvCxnSpPr/>
          <p:nvPr/>
        </p:nvCxnSpPr>
        <p:spPr>
          <a:xfrm flipH="1">
            <a:off x="641200" y="2330050"/>
            <a:ext cx="3600000" cy="6900"/>
          </a:xfrm>
          <a:prstGeom prst="straightConnector1">
            <a:avLst/>
          </a:prstGeom>
          <a:noFill/>
          <a:ln cap="flat" cmpd="sng" w="19050">
            <a:solidFill>
              <a:srgbClr val="363E7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/>
        </p:nvSpPr>
        <p:spPr>
          <a:xfrm>
            <a:off x="735000" y="314325"/>
            <a:ext cx="4861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1138075" y="957450"/>
            <a:ext cx="5914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J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ust </a:t>
            </a:r>
            <a:r>
              <a:rPr lang="zh-TW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18943"/>
          <a:stretch/>
        </p:blipFill>
        <p:spPr>
          <a:xfrm>
            <a:off x="1138075" y="1701800"/>
            <a:ext cx="686785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/>
          <p:nvPr/>
        </p:nvSpPr>
        <p:spPr>
          <a:xfrm>
            <a:off x="3385500" y="1895650"/>
            <a:ext cx="4505400" cy="8892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1083725" y="3513675"/>
            <a:ext cx="61848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it is </a:t>
            </a: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smart</a:t>
            </a: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endParaRPr b="1"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it knows it should run or not, </a:t>
            </a:r>
            <a:endParaRPr b="1"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report the status</a:t>
            </a:r>
            <a:endParaRPr b="1"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224" name="Google Shape;224;p30"/>
          <p:cNvCxnSpPr/>
          <p:nvPr/>
        </p:nvCxnSpPr>
        <p:spPr>
          <a:xfrm rot="10800000">
            <a:off x="6908325" y="2784975"/>
            <a:ext cx="17400" cy="690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/>
        </p:nvSpPr>
        <p:spPr>
          <a:xfrm>
            <a:off x="734998" y="314325"/>
            <a:ext cx="5665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100" y="1049313"/>
            <a:ext cx="5081776" cy="38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/>
          <p:nvPr/>
        </p:nvSpPr>
        <p:spPr>
          <a:xfrm>
            <a:off x="1945950" y="2299175"/>
            <a:ext cx="32436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zh-TW" sz="1800">
                <a:solidFill>
                  <a:schemeClr val="lt1"/>
                </a:solidFill>
              </a:rPr>
              <a:t>Ignored message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zh-TW" sz="1800">
                <a:solidFill>
                  <a:schemeClr val="lt1"/>
                </a:solidFill>
              </a:rPr>
              <a:t>Check condition</a:t>
            </a:r>
            <a:endParaRPr b="0" i="0" sz="18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4296925" y="4591225"/>
            <a:ext cx="1581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Dom Sagolla @ flicr CC BY-NC-ND 2.0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/>
        </p:nvSpPr>
        <p:spPr>
          <a:xfrm>
            <a:off x="735000" y="314325"/>
            <a:ext cx="6683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1138075" y="1508325"/>
            <a:ext cx="67527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#[ignore=”because the cpu core less than 32”]</a:t>
            </a:r>
            <a:b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fn test() {...}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3">
            <a:alphaModFix/>
          </a:blip>
          <a:srcRect b="0" l="0" r="0" t="18943"/>
          <a:stretch/>
        </p:blipFill>
        <p:spPr>
          <a:xfrm>
            <a:off x="1023050" y="2702300"/>
            <a:ext cx="686785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/>
          <p:nvPr/>
        </p:nvSpPr>
        <p:spPr>
          <a:xfrm>
            <a:off x="3244400" y="2975250"/>
            <a:ext cx="4505400" cy="240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241" name="Google Shape;241;p32"/>
          <p:cNvCxnSpPr/>
          <p:nvPr/>
        </p:nvCxnSpPr>
        <p:spPr>
          <a:xfrm flipH="1">
            <a:off x="6122525" y="1919725"/>
            <a:ext cx="12900" cy="1000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/>
        </p:nvSpPr>
        <p:spPr>
          <a:xfrm>
            <a:off x="735000" y="314325"/>
            <a:ext cx="62343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1138075" y="957450"/>
            <a:ext cx="5914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Ignore message works after 2022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13" y="1692450"/>
            <a:ext cx="4726024" cy="2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/>
        </p:nvSpPr>
        <p:spPr>
          <a:xfrm>
            <a:off x="6178175" y="1641263"/>
            <a:ext cx="217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363E7D"/>
                </a:solidFill>
              </a:rPr>
              <a:t>Land on </a:t>
            </a:r>
            <a:r>
              <a:rPr lang="zh-TW" sz="1800">
                <a:solidFill>
                  <a:srgbClr val="363E7D"/>
                </a:solidFill>
              </a:rPr>
              <a:t>Rust 1.61</a:t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hlinkClick r:id="rId4"/>
              </a:rPr>
              <a:t>#92714</a:t>
            </a:r>
            <a:r>
              <a:rPr lang="zh-TW" sz="18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1800" u="sng">
                <a:solidFill>
                  <a:schemeClr val="hlink"/>
                </a:solidFill>
                <a:hlinkClick r:id="rId6"/>
              </a:rPr>
              <a:t>#94566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363E7D"/>
                </a:solidFill>
              </a:rPr>
              <a:t>Rfc </a:t>
            </a:r>
            <a:r>
              <a:rPr lang="zh-TW" sz="1800" u="sng">
                <a:solidFill>
                  <a:schemeClr val="hlink"/>
                </a:solidFill>
                <a:hlinkClick r:id="rId7"/>
              </a:rPr>
              <a:t>#94566</a:t>
            </a:r>
            <a:endParaRPr sz="1800">
              <a:solidFill>
                <a:srgbClr val="363E7D"/>
              </a:solidFill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1100" y="3113200"/>
            <a:ext cx="3767650" cy="14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/>
        </p:nvSpPr>
        <p:spPr>
          <a:xfrm>
            <a:off x="1179300" y="1565400"/>
            <a:ext cx="67854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Great, then we need the other part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 u="sng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check condition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in test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1191900" y="1239925"/>
            <a:ext cx="67602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Run test when corresponding component existing</a:t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Ignore when corresponding component is non-existing</a:t>
            </a:r>
            <a:endParaRPr sz="18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425" y="15931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300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925" y="15931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925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35"/>
          <p:cNvCxnSpPr/>
          <p:nvPr/>
        </p:nvCxnSpPr>
        <p:spPr>
          <a:xfrm flipH="1" rot="10800000">
            <a:off x="3814550" y="2198925"/>
            <a:ext cx="1576200" cy="3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p35"/>
          <p:cNvSpPr txBox="1"/>
          <p:nvPr/>
        </p:nvSpPr>
        <p:spPr>
          <a:xfrm>
            <a:off x="4201375" y="1881250"/>
            <a:ext cx="6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Test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5494100" y="3228050"/>
            <a:ext cx="1211400" cy="1141200"/>
          </a:xfrm>
          <a:prstGeom prst="mathMultiply">
            <a:avLst>
              <a:gd fmla="val 11240" name="adj1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2108025" y="3414375"/>
            <a:ext cx="263400" cy="172800"/>
          </a:xfrm>
          <a:prstGeom prst="chevron">
            <a:avLst>
              <a:gd fmla="val 3929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2006725" y="3228050"/>
            <a:ext cx="1807800" cy="641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544675" y="1272900"/>
            <a:ext cx="49125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Run test when </a:t>
            </a:r>
            <a:r>
              <a:rPr b="1" lang="zh-TW" sz="1800">
                <a:solidFill>
                  <a:srgbClr val="363E7D"/>
                </a:solidFill>
              </a:rPr>
              <a:t>envar</a:t>
            </a:r>
            <a:r>
              <a:rPr lang="zh-TW" sz="1800">
                <a:solidFill>
                  <a:srgbClr val="363E7D"/>
                </a:solidFill>
              </a:rPr>
              <a:t> existing</a:t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Ignore when </a:t>
            </a:r>
            <a:r>
              <a:rPr b="1" lang="zh-TW" sz="1800">
                <a:solidFill>
                  <a:srgbClr val="363E7D"/>
                </a:solidFill>
              </a:rPr>
              <a:t>envar</a:t>
            </a:r>
            <a:r>
              <a:rPr lang="zh-TW" sz="1800">
                <a:solidFill>
                  <a:srgbClr val="363E7D"/>
                </a:solidFill>
              </a:rPr>
              <a:t> absent</a:t>
            </a:r>
            <a:endParaRPr sz="1800">
              <a:solidFill>
                <a:srgbClr val="363E7D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25" y="15931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00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925" y="15931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925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6"/>
          <p:cNvCxnSpPr/>
          <p:nvPr/>
        </p:nvCxnSpPr>
        <p:spPr>
          <a:xfrm flipH="1" rot="10800000">
            <a:off x="2290550" y="2198925"/>
            <a:ext cx="1576200" cy="3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" name="Google Shape;283;p36"/>
          <p:cNvSpPr txBox="1"/>
          <p:nvPr/>
        </p:nvSpPr>
        <p:spPr>
          <a:xfrm>
            <a:off x="2677375" y="1881250"/>
            <a:ext cx="6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Test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3970100" y="3228050"/>
            <a:ext cx="1211400" cy="1141200"/>
          </a:xfrm>
          <a:prstGeom prst="mathMultiply">
            <a:avLst>
              <a:gd fmla="val 11240" name="adj1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584025" y="3414375"/>
            <a:ext cx="263400" cy="172800"/>
          </a:xfrm>
          <a:prstGeom prst="chevron">
            <a:avLst>
              <a:gd fmla="val 3929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482725" y="3228050"/>
            <a:ext cx="1807800" cy="641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5">
            <a:alphaModFix/>
          </a:blip>
          <a:srcRect b="12208" l="17202" r="19598" t="68777"/>
          <a:stretch/>
        </p:blipFill>
        <p:spPr>
          <a:xfrm>
            <a:off x="5684975" y="1975325"/>
            <a:ext cx="3186001" cy="8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 txBox="1"/>
          <p:nvPr/>
        </p:nvSpPr>
        <p:spPr>
          <a:xfrm>
            <a:off x="5641025" y="3014175"/>
            <a:ext cx="32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Issue </a:t>
            </a:r>
            <a:r>
              <a:rPr lang="zh-TW" u="sng">
                <a:solidFill>
                  <a:schemeClr val="hlink"/>
                </a:solidFill>
                <a:latin typeface="SimHei"/>
                <a:ea typeface="SimHei"/>
                <a:cs typeface="SimHei"/>
                <a:sym typeface="SimHei"/>
                <a:hlinkClick r:id="rId6"/>
              </a:rPr>
              <a:t>#68007</a:t>
            </a:r>
            <a:r>
              <a:rPr lang="zh-TW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r>
              <a:rPr lang="zh-TW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opened in </a:t>
            </a:r>
            <a:r>
              <a:rPr b="1"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2020</a:t>
            </a:r>
            <a:r>
              <a:rPr b="1" lang="zh-TW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endParaRPr b="1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/>
          <p:nvPr/>
        </p:nvSpPr>
        <p:spPr>
          <a:xfrm>
            <a:off x="1400850" y="1565400"/>
            <a:ext cx="63423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It is </a:t>
            </a:r>
            <a:r>
              <a:rPr b="1" lang="zh-TW"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2023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, but…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we can not </a:t>
            </a:r>
            <a:r>
              <a:rPr b="1" lang="zh-TW" sz="2400" u="sng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check condition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in test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why?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/>
          <p:nvPr/>
        </p:nvSpPr>
        <p:spPr>
          <a:xfrm>
            <a:off x="2060250" y="2204250"/>
            <a:ext cx="50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Each Rust test will be function,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return a Result&lt;...&gt;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/>
          <p:nvPr/>
        </p:nvSpPr>
        <p:spPr>
          <a:xfrm>
            <a:off x="2060250" y="2204250"/>
            <a:ext cx="50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Each Rust test will be function,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return a </a:t>
            </a:r>
            <a:r>
              <a:rPr b="1" lang="zh-TW"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Result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&lt;...&gt;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3402325" y="3731400"/>
            <a:ext cx="40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Ok()</a:t>
            </a:r>
            <a:r>
              <a:rPr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 map to </a:t>
            </a: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Pass</a:t>
            </a:r>
            <a:r>
              <a:rPr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, </a:t>
            </a: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Err()</a:t>
            </a:r>
            <a:r>
              <a:rPr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 map to </a:t>
            </a: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Fail</a:t>
            </a:r>
            <a:endParaRPr b="1" sz="1800"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308" name="Google Shape;308;p39"/>
          <p:cNvCxnSpPr/>
          <p:nvPr/>
        </p:nvCxnSpPr>
        <p:spPr>
          <a:xfrm flipH="1" rot="10800000">
            <a:off x="4307775" y="3009975"/>
            <a:ext cx="52500" cy="650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734998" y="314326"/>
            <a:ext cx="1475992" cy="73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600"/>
              <a:buFont typeface="SimHei"/>
              <a:buNone/>
            </a:pPr>
            <a:r>
              <a:rPr b="0" i="1" lang="zh-TW" sz="36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目录</a:t>
            </a:r>
            <a:endParaRPr b="0" i="1" sz="36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735004" y="735185"/>
            <a:ext cx="222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100"/>
              <a:buFont typeface="SimHei"/>
              <a:buNone/>
            </a:pPr>
            <a:r>
              <a:rPr b="0" i="1" lang="zh-TW" sz="11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CONTENTS</a:t>
            </a:r>
            <a:endParaRPr b="0" i="1" sz="11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738569" y="1581002"/>
            <a:ext cx="422291" cy="422290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734998" y="1651310"/>
            <a:ext cx="434520" cy="3080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01</a:t>
            </a:r>
            <a:endParaRPr b="0" i="0" sz="18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387615" y="1610650"/>
            <a:ext cx="38628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23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endParaRPr b="0" i="0" sz="23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738569" y="2266168"/>
            <a:ext cx="422291" cy="422290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734998" y="2336475"/>
            <a:ext cx="434520" cy="3080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02</a:t>
            </a:r>
            <a:endParaRPr b="0" i="0" sz="18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387598" y="2295800"/>
            <a:ext cx="37986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23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b="0" i="0" sz="23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738569" y="2967545"/>
            <a:ext cx="422291" cy="422290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734998" y="3037852"/>
            <a:ext cx="434520" cy="3080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03</a:t>
            </a:r>
            <a:endParaRPr b="0" i="0" sz="18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387611" y="2997175"/>
            <a:ext cx="32598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23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b="0" i="0" sz="23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738569" y="3652710"/>
            <a:ext cx="422291" cy="422290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734998" y="3723017"/>
            <a:ext cx="434520" cy="3080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04</a:t>
            </a:r>
            <a:endParaRPr b="0" i="0" sz="18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387601" y="3682350"/>
            <a:ext cx="5220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23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Example with Test Runner</a:t>
            </a:r>
            <a:endParaRPr b="0" i="0" sz="23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4" name="Google Shape;154;p22"/>
          <p:cNvSpPr/>
          <p:nvPr/>
        </p:nvSpPr>
        <p:spPr>
          <a:xfrm rot="-6300000">
            <a:off x="10445115" y="1977866"/>
            <a:ext cx="165259" cy="165259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/>
          <p:nvPr/>
        </p:nvSpPr>
        <p:spPr>
          <a:xfrm>
            <a:off x="2060250" y="2204250"/>
            <a:ext cx="50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Each Rust test will be </a:t>
            </a:r>
            <a:r>
              <a:rPr b="1" lang="zh-TW" sz="2400">
                <a:solidFill>
                  <a:srgbClr val="FF8C00"/>
                </a:solidFill>
                <a:latin typeface="SimHei"/>
                <a:ea typeface="SimHei"/>
                <a:cs typeface="SimHei"/>
                <a:sym typeface="SimHei"/>
              </a:rPr>
              <a:t>function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return a Result&lt;...&gt;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838825" y="1332500"/>
            <a:ext cx="569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Ignore should be decide before function build</a:t>
            </a:r>
            <a:endParaRPr b="1" sz="1800"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316" name="Google Shape;316;p40"/>
          <p:cNvCxnSpPr/>
          <p:nvPr/>
        </p:nvCxnSpPr>
        <p:spPr>
          <a:xfrm>
            <a:off x="5107450" y="1724700"/>
            <a:ext cx="776100" cy="470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1413900" y="1778700"/>
            <a:ext cx="63162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Wait! 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There is still something similar call </a:t>
            </a:r>
            <a:r>
              <a:rPr b="1" lang="zh-TW" sz="240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panic!</a:t>
            </a:r>
            <a:endParaRPr b="1" sz="2400">
              <a:solidFill>
                <a:srgbClr val="FF0000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It 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happened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when function runs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4572000" y="1763750"/>
            <a:ext cx="30000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#[test]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fn test_case 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  </a:t>
            </a:r>
            <a:r>
              <a:rPr b="1" lang="zh-TW">
                <a:solidFill>
                  <a:srgbClr val="FF8C00"/>
                </a:solidFill>
              </a:rPr>
              <a:t>ignore!</a:t>
            </a:r>
            <a:r>
              <a:rPr lang="zh-TW">
                <a:solidFill>
                  <a:schemeClr val="dk1"/>
                </a:solidFill>
              </a:rPr>
              <a:t>("some message")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1311200" y="1846050"/>
            <a:ext cx="30000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fn some_function 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  </a:t>
            </a:r>
            <a:r>
              <a:rPr b="1" lang="zh-TW">
                <a:solidFill>
                  <a:srgbClr val="FF0000"/>
                </a:solidFill>
              </a:rPr>
              <a:t>panic</a:t>
            </a:r>
            <a:r>
              <a:rPr b="1" lang="zh-TW">
                <a:solidFill>
                  <a:srgbClr val="FF0000"/>
                </a:solidFill>
              </a:rPr>
              <a:t>!</a:t>
            </a:r>
            <a:r>
              <a:rPr lang="zh-TW">
                <a:solidFill>
                  <a:schemeClr val="dk1"/>
                </a:solidFill>
              </a:rPr>
              <a:t>("some message")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5615900" y="1272750"/>
            <a:ext cx="25362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#[test]</a:t>
            </a:r>
            <a:br>
              <a:rPr b="1" lang="zh-TW">
                <a:solidFill>
                  <a:srgbClr val="FF8C00"/>
                </a:solidFill>
              </a:rPr>
            </a:br>
            <a:r>
              <a:rPr b="1" lang="zh-TW">
                <a:solidFill>
                  <a:srgbClr val="FF8C00"/>
                </a:solidFill>
              </a:rPr>
              <a:t>#[ignore]</a:t>
            </a:r>
            <a:br>
              <a:rPr b="1" lang="zh-TW">
                <a:solidFill>
                  <a:srgbClr val="FF8C00"/>
                </a:solidFill>
              </a:rPr>
            </a:br>
            <a:r>
              <a:rPr lang="zh-TW">
                <a:solidFill>
                  <a:schemeClr val="dk1"/>
                </a:solidFill>
              </a:rPr>
              <a:t>fn test_case 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}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5615900" y="2724150"/>
            <a:ext cx="28797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#[test]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fn test_case 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  </a:t>
            </a:r>
            <a:r>
              <a:rPr b="1" lang="zh-TW">
                <a:solidFill>
                  <a:srgbClr val="FF8C00"/>
                </a:solidFill>
              </a:rPr>
              <a:t>ignore!</a:t>
            </a:r>
            <a:r>
              <a:rPr lang="zh-TW">
                <a:solidFill>
                  <a:schemeClr val="dk1"/>
                </a:solidFill>
              </a:rPr>
              <a:t>("some message")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823150" y="1486538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Parse syntax &amp; Build</a:t>
            </a:r>
            <a:endParaRPr/>
          </a:p>
        </p:txBody>
      </p:sp>
      <p:sp>
        <p:nvSpPr>
          <p:cNvPr id="338" name="Google Shape;338;p43"/>
          <p:cNvSpPr txBox="1"/>
          <p:nvPr/>
        </p:nvSpPr>
        <p:spPr>
          <a:xfrm>
            <a:off x="823150" y="23681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Run testcase</a:t>
            </a:r>
            <a:endParaRPr/>
          </a:p>
        </p:txBody>
      </p:sp>
      <p:sp>
        <p:nvSpPr>
          <p:cNvPr id="339" name="Google Shape;339;p43"/>
          <p:cNvSpPr txBox="1"/>
          <p:nvPr/>
        </p:nvSpPr>
        <p:spPr>
          <a:xfrm>
            <a:off x="823150" y="3249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Parse return &amp; summary</a:t>
            </a:r>
            <a:endParaRPr/>
          </a:p>
        </p:txBody>
      </p:sp>
      <p:sp>
        <p:nvSpPr>
          <p:cNvPr id="340" name="Google Shape;340;p43"/>
          <p:cNvSpPr/>
          <p:nvPr/>
        </p:nvSpPr>
        <p:spPr>
          <a:xfrm>
            <a:off x="1999075" y="1996838"/>
            <a:ext cx="329100" cy="30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41" name="Google Shape;341;p43"/>
          <p:cNvSpPr/>
          <p:nvPr/>
        </p:nvSpPr>
        <p:spPr>
          <a:xfrm>
            <a:off x="1999075" y="2878438"/>
            <a:ext cx="329100" cy="30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342" name="Google Shape;342;p43"/>
          <p:cNvCxnSpPr>
            <a:stCxn id="337" idx="3"/>
            <a:endCxn id="335" idx="1"/>
          </p:cNvCxnSpPr>
          <p:nvPr/>
        </p:nvCxnSpPr>
        <p:spPr>
          <a:xfrm>
            <a:off x="3823150" y="1686638"/>
            <a:ext cx="1792800" cy="234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43"/>
          <p:cNvCxnSpPr>
            <a:stCxn id="338" idx="3"/>
            <a:endCxn id="336" idx="1"/>
          </p:cNvCxnSpPr>
          <p:nvPr/>
        </p:nvCxnSpPr>
        <p:spPr>
          <a:xfrm>
            <a:off x="3823150" y="2568250"/>
            <a:ext cx="1792800" cy="881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850575" y="1465975"/>
            <a:ext cx="72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It seems wonderful, but still break the assumption</a:t>
            </a:r>
            <a:endParaRPr sz="24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/>
          <p:nvPr/>
        </p:nvSpPr>
        <p:spPr>
          <a:xfrm>
            <a:off x="2060250" y="2204250"/>
            <a:ext cx="50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Each Rust test will be function,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return a Result&lt;...&gt;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55" name="Google Shape;355;p45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3402325" y="3731400"/>
            <a:ext cx="40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Ok()</a:t>
            </a:r>
            <a:r>
              <a:rPr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map to </a:t>
            </a: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Pass</a:t>
            </a:r>
            <a:r>
              <a:rPr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, </a:t>
            </a: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Err()</a:t>
            </a:r>
            <a:r>
              <a:rPr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map to </a:t>
            </a: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Fail</a:t>
            </a:r>
            <a:endParaRPr b="1"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357" name="Google Shape;357;p45"/>
          <p:cNvCxnSpPr/>
          <p:nvPr/>
        </p:nvCxnSpPr>
        <p:spPr>
          <a:xfrm flipH="1" rot="10800000">
            <a:off x="4307800" y="3009875"/>
            <a:ext cx="52500" cy="737400"/>
          </a:xfrm>
          <a:prstGeom prst="straightConnector1">
            <a:avLst/>
          </a:prstGeom>
          <a:noFill/>
          <a:ln cap="flat" cmpd="sng" w="38100">
            <a:solidFill>
              <a:srgbClr val="44518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45"/>
          <p:cNvCxnSpPr/>
          <p:nvPr/>
        </p:nvCxnSpPr>
        <p:spPr>
          <a:xfrm flipH="1" rot="10800000">
            <a:off x="3402325" y="3958950"/>
            <a:ext cx="3704100" cy="3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45"/>
          <p:cNvSpPr txBox="1"/>
          <p:nvPr/>
        </p:nvSpPr>
        <p:spPr>
          <a:xfrm>
            <a:off x="4019025" y="4094175"/>
            <a:ext cx="30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What ignore should map to? </a:t>
            </a:r>
            <a:endParaRPr b="1"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Cargo does not support this.</a:t>
            </a:r>
            <a:endParaRPr b="1"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60" name="Google Shape;360;p45"/>
          <p:cNvSpPr txBox="1"/>
          <p:nvPr/>
        </p:nvSpPr>
        <p:spPr>
          <a:xfrm>
            <a:off x="712150" y="1301325"/>
            <a:ext cx="72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It seems wonderful, but still break the assumption</a:t>
            </a:r>
            <a:endParaRPr sz="24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2495350" y="3227300"/>
            <a:ext cx="50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Each Rust test will be function,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return a Result&lt;...&gt;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67" name="Google Shape;367;p46"/>
          <p:cNvSpPr txBox="1"/>
          <p:nvPr/>
        </p:nvSpPr>
        <p:spPr>
          <a:xfrm>
            <a:off x="1074000" y="2249725"/>
            <a:ext cx="569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Ignore should be decide before function build</a:t>
            </a:r>
            <a:endParaRPr b="1"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368" name="Google Shape;368;p46"/>
          <p:cNvCxnSpPr/>
          <p:nvPr/>
        </p:nvCxnSpPr>
        <p:spPr>
          <a:xfrm>
            <a:off x="5342625" y="2641925"/>
            <a:ext cx="776100" cy="470400"/>
          </a:xfrm>
          <a:prstGeom prst="straightConnector1">
            <a:avLst/>
          </a:prstGeom>
          <a:noFill/>
          <a:ln cap="flat" cmpd="sng" w="38100">
            <a:solidFill>
              <a:srgbClr val="44518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46"/>
          <p:cNvCxnSpPr/>
          <p:nvPr/>
        </p:nvCxnSpPr>
        <p:spPr>
          <a:xfrm flipH="1" rot="10800000">
            <a:off x="847500" y="2518550"/>
            <a:ext cx="5868000" cy="8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46"/>
          <p:cNvSpPr txBox="1"/>
          <p:nvPr/>
        </p:nvSpPr>
        <p:spPr>
          <a:xfrm>
            <a:off x="735000" y="1506888"/>
            <a:ext cx="72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Also, break the other assumption</a:t>
            </a:r>
            <a:endParaRPr sz="24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666375" y="1521113"/>
            <a:ext cx="793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Because breaking assumption (ignored test is static), </a:t>
            </a:r>
            <a:endParaRPr sz="24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it will be breaking change</a:t>
            </a:r>
            <a:endParaRPr sz="24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466025" y="3010375"/>
            <a:ext cx="4261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445185"/>
                </a:solidFill>
              </a:rPr>
              <a:t>Run ignored and not ignored tests</a:t>
            </a:r>
            <a:br>
              <a:rPr lang="zh-TW" sz="2400">
                <a:solidFill>
                  <a:schemeClr val="dk1"/>
                </a:solidFill>
              </a:rPr>
            </a:br>
            <a: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 -- --include-ignored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4727175" y="3010375"/>
            <a:ext cx="40608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rgbClr val="445185"/>
                </a:solidFill>
              </a:rPr>
              <a:t>Run only ignored tests</a:t>
            </a:r>
            <a:br>
              <a:rPr b="1" lang="zh-TW" sz="1100">
                <a:solidFill>
                  <a:schemeClr val="dk1"/>
                </a:solidFill>
              </a:rPr>
            </a:br>
            <a: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 -- --ignored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/>
          <p:nvPr/>
        </p:nvSpPr>
        <p:spPr>
          <a:xfrm>
            <a:off x="1525500" y="1629750"/>
            <a:ext cx="60930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Hard to let Rust have a </a:t>
            </a:r>
            <a:r>
              <a:rPr b="1" lang="zh-TW" sz="2400">
                <a:solidFill>
                  <a:srgbClr val="FF8C00"/>
                </a:solidFill>
                <a:latin typeface="SimHei"/>
                <a:ea typeface="SimHei"/>
                <a:cs typeface="SimHei"/>
                <a:sym typeface="SimHei"/>
              </a:rPr>
              <a:t>breaking change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so do it in a crate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Things Rust Ignored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/>
          <p:nvPr/>
        </p:nvSpPr>
        <p:spPr>
          <a:xfrm>
            <a:off x="735000" y="1489950"/>
            <a:ext cx="35235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Easy to use in CI</a:t>
            </a:r>
            <a:endParaRPr b="1"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No extra dependency on release product</a:t>
            </a:r>
            <a:endParaRPr b="1"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No extra test runner</a:t>
            </a:r>
            <a:endParaRPr b="1"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Still </a:t>
            </a:r>
            <a:r>
              <a:rPr b="1"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0" name="Google Shape;390;p49"/>
          <p:cNvSpPr txBox="1"/>
          <p:nvPr/>
        </p:nvSpPr>
        <p:spPr>
          <a:xfrm>
            <a:off x="734999" y="314325"/>
            <a:ext cx="352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b="0" i="1" sz="3600" u="none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391" name="Google Shape;3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885475" y="1049325"/>
            <a:ext cx="2232550" cy="3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9"/>
          <p:cNvSpPr txBox="1"/>
          <p:nvPr/>
        </p:nvSpPr>
        <p:spPr>
          <a:xfrm>
            <a:off x="4976775" y="4112100"/>
            <a:ext cx="214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zh-TW" sz="550">
                <a:solidFill>
                  <a:srgbClr val="FFFFFF"/>
                </a:solidFill>
              </a:rPr>
              <a:t>jaesuhn.tjl</a:t>
            </a:r>
            <a:r>
              <a:rPr lang="zh-TW" sz="55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@ flicr CC BY-SA 2.0</a:t>
            </a:r>
            <a:endParaRPr sz="550" u="sng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00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1968275" y="1489950"/>
            <a:ext cx="22902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Test cases</a:t>
            </a:r>
            <a:endParaRPr sz="1800">
              <a:solidFill>
                <a:srgbClr val="363E7D"/>
              </a:solidFill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Examples</a:t>
            </a:r>
            <a:endParaRPr sz="1800">
              <a:solidFill>
                <a:srgbClr val="363E7D"/>
              </a:solidFill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Documents</a:t>
            </a:r>
            <a:endParaRPr sz="1800">
              <a:solidFill>
                <a:srgbClr val="363E7D"/>
              </a:solidFill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Features</a:t>
            </a:r>
            <a:endParaRPr i="0" sz="1800" u="none" cap="none" strike="noStrike">
              <a:solidFill>
                <a:srgbClr val="363E7D"/>
              </a:solidFill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735001" y="314325"/>
            <a:ext cx="232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endParaRPr b="0" i="1" sz="3600" u="none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02138"/>
            <a:ext cx="2290226" cy="33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5033713" y="4022650"/>
            <a:ext cx="13668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" u="sng">
                <a:solidFill>
                  <a:schemeClr val="hlink"/>
                </a:solidFill>
                <a:hlinkClick r:id="rId4"/>
              </a:rPr>
              <a:t>kana hata @ flicr CC BY-NC-SA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98" name="Google Shape;398;p50"/>
          <p:cNvSpPr txBox="1"/>
          <p:nvPr/>
        </p:nvSpPr>
        <p:spPr>
          <a:xfrm>
            <a:off x="5782650" y="1923000"/>
            <a:ext cx="25362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#[test]</a:t>
            </a:r>
            <a:br>
              <a:rPr b="1" lang="zh-TW">
                <a:solidFill>
                  <a:srgbClr val="FF8C00"/>
                </a:solidFill>
              </a:rPr>
            </a:br>
            <a:r>
              <a:rPr b="1" lang="zh-TW">
                <a:solidFill>
                  <a:srgbClr val="FF8C00"/>
                </a:solidFill>
              </a:rPr>
              <a:t>#[ignore]</a:t>
            </a:r>
            <a:br>
              <a:rPr b="1" lang="zh-TW">
                <a:solidFill>
                  <a:srgbClr val="FF8C00"/>
                </a:solidFill>
              </a:rPr>
            </a:br>
            <a:r>
              <a:rPr lang="zh-TW">
                <a:solidFill>
                  <a:schemeClr val="dk1"/>
                </a:solidFill>
              </a:rPr>
              <a:t>fn test_case 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}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823150" y="1486538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Parse syntax &amp; Build</a:t>
            </a:r>
            <a:endParaRPr/>
          </a:p>
        </p:txBody>
      </p:sp>
      <p:sp>
        <p:nvSpPr>
          <p:cNvPr id="400" name="Google Shape;400;p50"/>
          <p:cNvSpPr txBox="1"/>
          <p:nvPr/>
        </p:nvSpPr>
        <p:spPr>
          <a:xfrm>
            <a:off x="823150" y="23681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Run testcase</a:t>
            </a:r>
            <a:endParaRPr/>
          </a:p>
        </p:txBody>
      </p:sp>
      <p:sp>
        <p:nvSpPr>
          <p:cNvPr id="401" name="Google Shape;401;p50"/>
          <p:cNvSpPr txBox="1"/>
          <p:nvPr/>
        </p:nvSpPr>
        <p:spPr>
          <a:xfrm>
            <a:off x="823150" y="3249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Parse return &amp; summary</a:t>
            </a:r>
            <a:endParaRPr/>
          </a:p>
        </p:txBody>
      </p:sp>
      <p:sp>
        <p:nvSpPr>
          <p:cNvPr id="402" name="Google Shape;402;p50"/>
          <p:cNvSpPr/>
          <p:nvPr/>
        </p:nvSpPr>
        <p:spPr>
          <a:xfrm>
            <a:off x="1999075" y="1996838"/>
            <a:ext cx="329100" cy="30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03" name="Google Shape;403;p50"/>
          <p:cNvSpPr/>
          <p:nvPr/>
        </p:nvSpPr>
        <p:spPr>
          <a:xfrm>
            <a:off x="1999075" y="2878438"/>
            <a:ext cx="329100" cy="30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404" name="Google Shape;404;p50"/>
          <p:cNvCxnSpPr>
            <a:stCxn id="399" idx="3"/>
            <a:endCxn id="398" idx="1"/>
          </p:cNvCxnSpPr>
          <p:nvPr/>
        </p:nvCxnSpPr>
        <p:spPr>
          <a:xfrm>
            <a:off x="3823150" y="1686638"/>
            <a:ext cx="1959600" cy="885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5" name="Google Shape;40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650" y="1137900"/>
            <a:ext cx="748851" cy="7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0"/>
          <p:cNvSpPr txBox="1"/>
          <p:nvPr/>
        </p:nvSpPr>
        <p:spPr>
          <a:xfrm>
            <a:off x="4929700" y="1368713"/>
            <a:ext cx="27450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Check condition when build</a:t>
            </a:r>
            <a:endParaRPr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991200" y="1095413"/>
            <a:ext cx="18657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88888"/>
                </a:solidFill>
                <a:latin typeface="SimHei"/>
                <a:ea typeface="SimHei"/>
                <a:cs typeface="SimHei"/>
                <a:sym typeface="SimHei"/>
              </a:rPr>
              <a:t>// Cargo.toml</a:t>
            </a:r>
            <a:br>
              <a:rPr lang="zh-TW">
                <a:latin typeface="SimHei"/>
                <a:ea typeface="SimHei"/>
                <a:cs typeface="SimHei"/>
                <a:sym typeface="SimHei"/>
              </a:rPr>
            </a:br>
            <a:r>
              <a:rPr lang="zh-TW">
                <a:latin typeface="SimHei"/>
                <a:ea typeface="SimHei"/>
                <a:cs typeface="SimHei"/>
                <a:sym typeface="SimHei"/>
              </a:rPr>
              <a:t>[dev-dependencies] </a:t>
            </a:r>
            <a:br>
              <a:rPr lang="zh-TW">
                <a:latin typeface="SimHei"/>
                <a:ea typeface="SimHei"/>
                <a:cs typeface="SimHei"/>
                <a:sym typeface="SimHei"/>
              </a:rPr>
            </a:br>
            <a:r>
              <a:rPr lang="zh-TW">
                <a:latin typeface="SimHei"/>
                <a:ea typeface="SimHei"/>
                <a:cs typeface="SimHei"/>
                <a:sym typeface="SimHei"/>
              </a:rPr>
              <a:t>test-with = "0.7.5" 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413" name="Google Shape;413;p51"/>
          <p:cNvPicPr preferRelativeResize="0"/>
          <p:nvPr/>
        </p:nvPicPr>
        <p:blipFill rotWithShape="1">
          <a:blip r:embed="rId3">
            <a:alphaModFix/>
          </a:blip>
          <a:srcRect b="0" l="0" r="0" t="18943"/>
          <a:stretch/>
        </p:blipFill>
        <p:spPr>
          <a:xfrm>
            <a:off x="1913975" y="2657100"/>
            <a:ext cx="5316051" cy="11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1"/>
          <p:cNvPicPr preferRelativeResize="0"/>
          <p:nvPr/>
        </p:nvPicPr>
        <p:blipFill rotWithShape="1">
          <a:blip r:embed="rId4">
            <a:alphaModFix/>
          </a:blip>
          <a:srcRect b="49773" l="0" r="0" t="0"/>
          <a:stretch/>
        </p:blipFill>
        <p:spPr>
          <a:xfrm>
            <a:off x="2904350" y="1019226"/>
            <a:ext cx="4325675" cy="153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1"/>
          <p:cNvSpPr txBox="1"/>
          <p:nvPr/>
        </p:nvSpPr>
        <p:spPr>
          <a:xfrm>
            <a:off x="991200" y="4216975"/>
            <a:ext cx="716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rgbClr val="445185"/>
                </a:solidFill>
              </a:rPr>
              <a:t>Conditions:  envar, file, http service, tcp socket, user, cpu, .. etc.</a:t>
            </a:r>
            <a:endParaRPr sz="1800">
              <a:solidFill>
                <a:srgbClr val="445185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/>
          <p:nvPr/>
        </p:nvSpPr>
        <p:spPr>
          <a:xfrm>
            <a:off x="1998600" y="1695625"/>
            <a:ext cx="51468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It is </a:t>
            </a:r>
            <a:r>
              <a:rPr b="1" lang="zh-TW"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good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,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and what is the </a:t>
            </a:r>
            <a:r>
              <a:rPr b="1" lang="zh-TW" sz="2400" u="sng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limitation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.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3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27" name="Google Shape;427;p53"/>
          <p:cNvSpPr txBox="1"/>
          <p:nvPr/>
        </p:nvSpPr>
        <p:spPr>
          <a:xfrm>
            <a:off x="544675" y="1272900"/>
            <a:ext cx="59574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r>
              <a:rPr lang="zh-TW" sz="1800">
                <a:solidFill>
                  <a:srgbClr val="363E7D"/>
                </a:solidFill>
              </a:rPr>
              <a:t> when </a:t>
            </a:r>
            <a:r>
              <a:rPr b="1" lang="zh-TW" sz="1800">
                <a:solidFill>
                  <a:srgbClr val="363E7D"/>
                </a:solidFill>
              </a:rPr>
              <a:t>web service</a:t>
            </a:r>
            <a:r>
              <a:rPr lang="zh-TW" sz="1800">
                <a:solidFill>
                  <a:srgbClr val="363E7D"/>
                </a:solidFill>
              </a:rPr>
              <a:t> absent</a:t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lang="zh-TW" sz="1800">
                <a:solidFill>
                  <a:srgbClr val="363E7D"/>
                </a:solidFill>
              </a:rPr>
              <a:t>Turn on the</a:t>
            </a:r>
            <a:r>
              <a:rPr b="1" lang="zh-TW" sz="1800">
                <a:solidFill>
                  <a:srgbClr val="363E7D"/>
                </a:solidFill>
              </a:rPr>
              <a:t> web service</a:t>
            </a:r>
            <a:r>
              <a:rPr lang="zh-TW" sz="1800">
                <a:solidFill>
                  <a:srgbClr val="363E7D"/>
                </a:solidFill>
              </a:rPr>
              <a:t>, and </a:t>
            </a:r>
            <a:r>
              <a:rPr lang="zh-TW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r>
              <a:rPr lang="zh-TW" sz="1800">
                <a:solidFill>
                  <a:srgbClr val="363E7D"/>
                </a:solidFill>
              </a:rPr>
              <a:t> again</a:t>
            </a:r>
            <a:endParaRPr sz="1800">
              <a:solidFill>
                <a:srgbClr val="363E7D"/>
              </a:solidFill>
            </a:endParaRPr>
          </a:p>
        </p:txBody>
      </p:sp>
      <p:pic>
        <p:nvPicPr>
          <p:cNvPr id="428" name="Google Shape;4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75" y="1626100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00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325" y="3157825"/>
            <a:ext cx="1211500" cy="12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3"/>
          <p:cNvSpPr/>
          <p:nvPr/>
        </p:nvSpPr>
        <p:spPr>
          <a:xfrm>
            <a:off x="584025" y="3414375"/>
            <a:ext cx="263400" cy="172800"/>
          </a:xfrm>
          <a:prstGeom prst="chevron">
            <a:avLst>
              <a:gd fmla="val 3929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482725" y="3228050"/>
            <a:ext cx="1807800" cy="641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584025" y="1890375"/>
            <a:ext cx="263400" cy="172800"/>
          </a:xfrm>
          <a:prstGeom prst="chevron">
            <a:avLst>
              <a:gd fmla="val 3929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482725" y="1726700"/>
            <a:ext cx="1807800" cy="6414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435" name="Google Shape;435;p53"/>
          <p:cNvPicPr preferRelativeResize="0"/>
          <p:nvPr/>
        </p:nvPicPr>
        <p:blipFill rotWithShape="1">
          <a:blip r:embed="rId5">
            <a:alphaModFix/>
          </a:blip>
          <a:srcRect b="46943" l="0" r="0" t="0"/>
          <a:stretch/>
        </p:blipFill>
        <p:spPr>
          <a:xfrm>
            <a:off x="5583550" y="1342763"/>
            <a:ext cx="3382024" cy="1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925" y="1626100"/>
            <a:ext cx="1211500" cy="12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3"/>
          <p:cNvSpPr/>
          <p:nvPr/>
        </p:nvSpPr>
        <p:spPr>
          <a:xfrm>
            <a:off x="3942975" y="1726700"/>
            <a:ext cx="1211400" cy="1141200"/>
          </a:xfrm>
          <a:prstGeom prst="mathMultiply">
            <a:avLst>
              <a:gd fmla="val 11240" name="adj1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2071000" y="3601900"/>
            <a:ext cx="28578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The code did not change,</a:t>
            </a:r>
            <a:endParaRPr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so it will </a:t>
            </a:r>
            <a:r>
              <a:rPr b="1"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not</a:t>
            </a:r>
            <a:r>
              <a:rPr lang="zh-TW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 build still ignored</a:t>
            </a:r>
            <a:endParaRPr>
              <a:solidFill>
                <a:schemeClr val="accent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/>
          <p:nvPr/>
        </p:nvSpPr>
        <p:spPr>
          <a:xfrm>
            <a:off x="1998600" y="1695625"/>
            <a:ext cx="51468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We need a test runner,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where should we put in?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Quick Solution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00" scaled="0"/>
        </a:gra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"/>
          <p:cNvSpPr/>
          <p:nvPr/>
        </p:nvSpPr>
        <p:spPr>
          <a:xfrm>
            <a:off x="735000" y="1489950"/>
            <a:ext cx="35235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Put test in example</a:t>
            </a:r>
            <a:endParaRPr b="1"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Provide test runner in example</a:t>
            </a:r>
            <a:endParaRPr b="1" sz="1800">
              <a:solidFill>
                <a:srgbClr val="363E7D"/>
              </a:solidFill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800"/>
              <a:buChar char="●"/>
            </a:pPr>
            <a:r>
              <a:rPr b="1" lang="zh-TW" sz="1800">
                <a:solidFill>
                  <a:srgbClr val="363E7D"/>
                </a:solidFill>
              </a:rPr>
              <a:t>Check condition in runtime</a:t>
            </a:r>
            <a:endParaRPr b="1" sz="1800">
              <a:solidFill>
                <a:srgbClr val="363E7D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55"/>
          <p:cNvSpPr txBox="1"/>
          <p:nvPr/>
        </p:nvSpPr>
        <p:spPr>
          <a:xfrm>
            <a:off x="735000" y="314325"/>
            <a:ext cx="61317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Example with Test Runner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451" name="Google Shape;45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885475" y="1049325"/>
            <a:ext cx="2232550" cy="3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 txBox="1"/>
          <p:nvPr/>
        </p:nvSpPr>
        <p:spPr>
          <a:xfrm>
            <a:off x="4976775" y="4112100"/>
            <a:ext cx="214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5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zh-TW" sz="550">
                <a:solidFill>
                  <a:srgbClr val="FFFFFF"/>
                </a:solidFill>
              </a:rPr>
              <a:t>jaesuhn.tjl</a:t>
            </a:r>
            <a:r>
              <a:rPr lang="zh-TW" sz="55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@ flicr CC BY-SA 2.0</a:t>
            </a:r>
            <a:endParaRPr sz="550" u="sng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12" scaled="0"/>
        </a:gra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825" y="971200"/>
            <a:ext cx="3560300" cy="358327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6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Example with Test Runner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59" name="Google Shape;459;p56"/>
          <p:cNvSpPr txBox="1"/>
          <p:nvPr/>
        </p:nvSpPr>
        <p:spPr>
          <a:xfrm>
            <a:off x="1004225" y="2052450"/>
            <a:ext cx="2789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Cargo.toml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[dependencies] 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test-with = "0.11.0" 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libtest-with = </a:t>
            </a:r>
            <a:r>
              <a:rPr lang="zh-TW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zh-TW">
                <a:latin typeface="Consolas"/>
                <a:ea typeface="Consolas"/>
                <a:cs typeface="Consolas"/>
                <a:sym typeface="Consolas"/>
              </a:rPr>
              <a:t>0.6.1-2</a:t>
            </a:r>
            <a:r>
              <a:rPr lang="zh-TW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0" name="Google Shape;460;p56"/>
          <p:cNvSpPr txBox="1"/>
          <p:nvPr/>
        </p:nvSpPr>
        <p:spPr>
          <a:xfrm>
            <a:off x="1004225" y="1128525"/>
            <a:ext cx="326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cargo run --example run_test</a:t>
            </a:r>
            <a:endParaRPr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12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Example with Test Runner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466" name="Google Shape;46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50" y="1817788"/>
            <a:ext cx="726757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7"/>
          <p:cNvSpPr/>
          <p:nvPr/>
        </p:nvSpPr>
        <p:spPr>
          <a:xfrm>
            <a:off x="586638" y="1231625"/>
            <a:ext cx="7413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The example output is the same as </a:t>
            </a:r>
            <a:r>
              <a:rPr lang="zh-TW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12" scaled="0"/>
        </a:gra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 txBox="1"/>
          <p:nvPr/>
        </p:nvSpPr>
        <p:spPr>
          <a:xfrm>
            <a:off x="734998" y="314325"/>
            <a:ext cx="6093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Example with Test Runner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73" name="Google Shape;473;p58"/>
          <p:cNvSpPr/>
          <p:nvPr/>
        </p:nvSpPr>
        <p:spPr>
          <a:xfrm>
            <a:off x="1324050" y="1565400"/>
            <a:ext cx="73254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Still some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trad-off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2400"/>
              <a:buFont typeface="SimHei"/>
              <a:buChar char="●"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extra dependency 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-3810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2400"/>
              <a:buFont typeface="SimHei"/>
              <a:buChar char="○"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can be avoided after </a:t>
            </a:r>
            <a:r>
              <a:rPr b="1" lang="zh-TW" sz="2400" u="sng">
                <a:solidFill>
                  <a:schemeClr val="hlink"/>
                </a:solidFill>
                <a:latin typeface="SimHei"/>
                <a:ea typeface="SimHei"/>
                <a:cs typeface="SimHei"/>
                <a:sym typeface="SimHei"/>
                <a:hlinkClick r:id="rId3"/>
              </a:rPr>
              <a:t>rfc-3424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2400"/>
              <a:buFont typeface="SimHei"/>
              <a:buChar char="●"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put test case in example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2400"/>
              <a:buFont typeface="SimHei"/>
              <a:buChar char="●"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do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es not execute with </a:t>
            </a:r>
            <a:r>
              <a:rPr lang="zh-TW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endParaRPr b="1" sz="2400">
              <a:solidFill>
                <a:srgbClr val="445185"/>
              </a:solidFill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/>
          <p:nvPr/>
        </p:nvSpPr>
        <p:spPr>
          <a:xfrm>
            <a:off x="767239" y="573405"/>
            <a:ext cx="4510564" cy="1389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THANK YOU</a:t>
            </a:r>
            <a:endParaRPr b="1" sz="45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QUESTIONS?</a:t>
            </a:r>
            <a:endParaRPr sz="1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479" name="Google Shape;479;p59"/>
          <p:cNvSpPr/>
          <p:nvPr/>
        </p:nvSpPr>
        <p:spPr>
          <a:xfrm rot="5400000">
            <a:off x="2508409" y="4399598"/>
            <a:ext cx="204311" cy="204311"/>
          </a:xfrm>
          <a:prstGeom prst="ellipse">
            <a:avLst/>
          </a:prstGeom>
          <a:gradFill>
            <a:gsLst>
              <a:gs pos="0">
                <a:srgbClr val="DDEAF6"/>
              </a:gs>
              <a:gs pos="71000">
                <a:srgbClr val="B7DFF4"/>
              </a:gs>
              <a:gs pos="100000">
                <a:srgbClr val="B7DFF4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7463530" y="2830652"/>
            <a:ext cx="1050672" cy="1051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 txBox="1"/>
          <p:nvPr/>
        </p:nvSpPr>
        <p:spPr>
          <a:xfrm>
            <a:off x="7445216" y="3918285"/>
            <a:ext cx="1102519" cy="1838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扫码添加讲师联系方式</a:t>
            </a:r>
            <a:endParaRPr sz="8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7541419" y="2911316"/>
            <a:ext cx="894874" cy="894874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59"/>
          <p:cNvPicPr preferRelativeResize="0"/>
          <p:nvPr/>
        </p:nvPicPr>
        <p:blipFill rotWithShape="1">
          <a:blip r:embed="rId3">
            <a:alphaModFix/>
          </a:blip>
          <a:srcRect b="22228" l="16262" r="16256" t="29469"/>
          <a:stretch/>
        </p:blipFill>
        <p:spPr>
          <a:xfrm>
            <a:off x="7502476" y="2881575"/>
            <a:ext cx="972774" cy="94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735005" y="314325"/>
            <a:ext cx="4451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 - Basic</a:t>
            </a:r>
            <a:endParaRPr sz="32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75" y="2932100"/>
            <a:ext cx="4995401" cy="16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876" y="1132700"/>
            <a:ext cx="2615900" cy="17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1114375" y="1425500"/>
            <a:ext cx="25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Cargo test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 flipH="1" rot="10800000">
            <a:off x="2171975" y="2278975"/>
            <a:ext cx="1257000" cy="820800"/>
          </a:xfrm>
          <a:prstGeom prst="bentConnector3">
            <a:avLst>
              <a:gd fmla="val -102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4"/>
          <p:cNvCxnSpPr/>
          <p:nvPr/>
        </p:nvCxnSpPr>
        <p:spPr>
          <a:xfrm flipH="1" rot="10800000">
            <a:off x="3210950" y="1329625"/>
            <a:ext cx="2873100" cy="2847600"/>
          </a:xfrm>
          <a:prstGeom prst="bentConnector3">
            <a:avLst>
              <a:gd fmla="val 135271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12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734999" y="314325"/>
            <a:ext cx="5836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- W</a:t>
            </a: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ith Filter</a:t>
            </a:r>
            <a:endParaRPr i="1" sz="32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114375" y="1425500"/>
            <a:ext cx="25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Cargo test </a:t>
            </a:r>
            <a:r>
              <a:rPr b="1" lang="zh-TW">
                <a:latin typeface="SimHei"/>
                <a:ea typeface="SimHei"/>
                <a:cs typeface="SimHei"/>
                <a:sym typeface="SimHei"/>
              </a:rPr>
              <a:t>add_</a:t>
            </a:r>
            <a:endParaRPr b="1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175" y="1132900"/>
            <a:ext cx="1854353" cy="19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550" y="3162400"/>
            <a:ext cx="6567424" cy="10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4686000" y="1132900"/>
            <a:ext cx="2373000" cy="1257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182" name="Google Shape;182;p25"/>
          <p:cNvCxnSpPr>
            <a:endCxn id="181" idx="1"/>
          </p:cNvCxnSpPr>
          <p:nvPr/>
        </p:nvCxnSpPr>
        <p:spPr>
          <a:xfrm flipH="1" rot="10800000">
            <a:off x="2159100" y="1761400"/>
            <a:ext cx="2526900" cy="1812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12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734999" y="314325"/>
            <a:ext cx="5836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- By Example</a:t>
            </a:r>
            <a:endParaRPr i="1" sz="32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1114375" y="1425500"/>
            <a:ext cx="25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Cargo test </a:t>
            </a:r>
            <a:r>
              <a:rPr b="1" lang="zh-TW">
                <a:latin typeface="SimHei"/>
                <a:ea typeface="SimHei"/>
                <a:cs typeface="SimHei"/>
                <a:sym typeface="SimHei"/>
              </a:rPr>
              <a:t>add_</a:t>
            </a:r>
            <a:endParaRPr b="1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175" y="1132900"/>
            <a:ext cx="1854353" cy="19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550" y="3162400"/>
            <a:ext cx="6567424" cy="10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4686000" y="1132900"/>
            <a:ext cx="2373000" cy="1257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192" name="Google Shape;192;p26"/>
          <p:cNvCxnSpPr>
            <a:endCxn id="191" idx="1"/>
          </p:cNvCxnSpPr>
          <p:nvPr/>
        </p:nvCxnSpPr>
        <p:spPr>
          <a:xfrm flipH="1" rot="10800000">
            <a:off x="2159100" y="1761400"/>
            <a:ext cx="2526900" cy="1812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12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/>
        </p:nvSpPr>
        <p:spPr>
          <a:xfrm>
            <a:off x="734999" y="314325"/>
            <a:ext cx="5836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- By Features</a:t>
            </a:r>
            <a:endParaRPr i="1" sz="32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1114375" y="1425500"/>
            <a:ext cx="30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SimHei"/>
                <a:ea typeface="SimHei"/>
                <a:cs typeface="SimHei"/>
                <a:sym typeface="SimHei"/>
              </a:rPr>
              <a:t>Cargo test </a:t>
            </a:r>
            <a:r>
              <a:rPr b="1" lang="zh-TW">
                <a:latin typeface="SimHei"/>
                <a:ea typeface="SimHei"/>
                <a:cs typeface="SimHei"/>
                <a:sym typeface="SimHei"/>
              </a:rPr>
              <a:t>--features=redudant</a:t>
            </a:r>
            <a:endParaRPr b="1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850" y="3049950"/>
            <a:ext cx="6331876" cy="158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7"/>
          <p:cNvCxnSpPr>
            <a:endCxn id="201" idx="1"/>
          </p:cNvCxnSpPr>
          <p:nvPr/>
        </p:nvCxnSpPr>
        <p:spPr>
          <a:xfrm flipH="1" rot="10800000">
            <a:off x="2287325" y="2270300"/>
            <a:ext cx="2847600" cy="1175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300" y="1109400"/>
            <a:ext cx="2062434" cy="2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/>
          <p:nvPr/>
        </p:nvSpPr>
        <p:spPr>
          <a:xfrm>
            <a:off x="5134925" y="1825700"/>
            <a:ext cx="2373000" cy="8892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2171250" y="1565400"/>
            <a:ext cx="480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It is awesome, but…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manually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not smart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735001" y="314325"/>
            <a:ext cx="232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endParaRPr b="0" i="1" sz="3600" u="none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12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1614750" y="1719450"/>
            <a:ext cx="59145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Could the test case be </a:t>
            </a:r>
            <a:r>
              <a:rPr b="1" lang="zh-TW"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smart</a:t>
            </a: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?</a:t>
            </a:r>
            <a:endParaRPr b="1"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Why just </a:t>
            </a:r>
            <a:r>
              <a:rPr lang="zh-TW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cargo test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735001" y="314325"/>
            <a:ext cx="232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300"/>
              <a:buFont typeface="Arial"/>
              <a:buNone/>
            </a:pPr>
            <a:r>
              <a:rPr lang="zh-TW" sz="32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Test in Rust</a:t>
            </a:r>
            <a:endParaRPr b="0" i="1" sz="3600" u="none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