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8" r:id="rId4"/>
    <p:sldId id="844" r:id="rId5"/>
    <p:sldId id="857" r:id="rId7"/>
    <p:sldId id="858" r:id="rId8"/>
    <p:sldId id="845" r:id="rId9"/>
    <p:sldId id="846" r:id="rId10"/>
    <p:sldId id="850" r:id="rId11"/>
    <p:sldId id="859" r:id="rId12"/>
    <p:sldId id="259" r:id="rId13"/>
    <p:sldId id="860" r:id="rId14"/>
    <p:sldId id="861" r:id="rId15"/>
    <p:sldId id="854" r:id="rId16"/>
    <p:sldId id="868" r:id="rId17"/>
    <p:sldId id="869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185"/>
    <a:srgbClr val="A5D7F2"/>
    <a:srgbClr val="FFE5CB"/>
    <a:srgbClr val="6EAAC6"/>
    <a:srgbClr val="5AB0D8"/>
    <a:srgbClr val="36A9E3"/>
    <a:srgbClr val="B7DFF4"/>
    <a:srgbClr val="3B87B0"/>
    <a:srgbClr val="FFF0E1"/>
    <a:srgbClr val="FFD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26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55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C20CB-3250-4EB1-88FD-D95887C63C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F1ADF-B09C-4EA2-B027-1DD176C989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3.xml"/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tags" Target="../tags/tag9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png"/><Relationship Id="rId6" Type="http://schemas.openxmlformats.org/officeDocument/2006/relationships/tags" Target="../tags/tag12.xml"/><Relationship Id="rId5" Type="http://schemas.openxmlformats.org/officeDocument/2006/relationships/image" Target="../media/image4.png"/><Relationship Id="rId4" Type="http://schemas.openxmlformats.org/officeDocument/2006/relationships/tags" Target="../tags/tag11.xml"/><Relationship Id="rId3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3" Type="http://schemas.openxmlformats.org/officeDocument/2006/relationships/image" Target="../media/image2.png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22.xml"/><Relationship Id="rId7" Type="http://schemas.openxmlformats.org/officeDocument/2006/relationships/image" Target="../media/image10.png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9" Type="http://schemas.openxmlformats.org/officeDocument/2006/relationships/tags" Target="../tags/tag29.xml"/><Relationship Id="rId18" Type="http://schemas.openxmlformats.org/officeDocument/2006/relationships/image" Target="../media/image7.png"/><Relationship Id="rId17" Type="http://schemas.openxmlformats.org/officeDocument/2006/relationships/tags" Target="../tags/tag28.xml"/><Relationship Id="rId16" Type="http://schemas.openxmlformats.org/officeDocument/2006/relationships/tags" Target="../tags/tag27.xml"/><Relationship Id="rId15" Type="http://schemas.openxmlformats.org/officeDocument/2006/relationships/image" Target="../media/image6.png"/><Relationship Id="rId14" Type="http://schemas.openxmlformats.org/officeDocument/2006/relationships/tags" Target="../tags/tag26.xml"/><Relationship Id="rId13" Type="http://schemas.openxmlformats.org/officeDocument/2006/relationships/tags" Target="../tags/tag25.xml"/><Relationship Id="rId12" Type="http://schemas.openxmlformats.org/officeDocument/2006/relationships/tags" Target="../tags/tag24.xml"/><Relationship Id="rId11" Type="http://schemas.openxmlformats.org/officeDocument/2006/relationships/image" Target="../media/image2.png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56920" y="2160905"/>
            <a:ext cx="6134735" cy="1325880"/>
          </a:xfrm>
        </p:spPr>
        <p:txBody>
          <a:bodyPr/>
          <a:lstStyle>
            <a:lvl1pPr>
              <a:def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r>
              <a:rPr lang="zh-CN" altLang="en-US" smtClean="0"/>
              <a:t>单击此处编辑</a:t>
            </a:r>
            <a:br>
              <a:rPr lang="zh-CN" altLang="en-US" smtClean="0"/>
            </a:br>
            <a:r>
              <a:rPr lang="zh-CN" altLang="en-US" smtClean="0"/>
              <a:t>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8200" y="534670"/>
            <a:ext cx="1807845" cy="608965"/>
          </a:xfrm>
          <a:prstGeom prst="rect">
            <a:avLst/>
          </a:prstGeom>
        </p:spPr>
      </p:pic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756920" y="3779520"/>
            <a:ext cx="6135370" cy="86614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3669665" y="-635"/>
            <a:ext cx="8421370" cy="6858000"/>
          </a:xfrm>
          <a:prstGeom prst="rect">
            <a:avLst/>
          </a:prstGeom>
        </p:spPr>
      </p:pic>
      <p:pic>
        <p:nvPicPr>
          <p:cNvPr id="24" name="图片 23" descr="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38160" y="2495550"/>
            <a:ext cx="3727450" cy="4387215"/>
          </a:xfrm>
          <a:prstGeom prst="rect">
            <a:avLst/>
          </a:prstGeom>
        </p:spPr>
      </p:pic>
      <p:sp>
        <p:nvSpPr>
          <p:cNvPr id="8" name="内容占位符 7"/>
          <p:cNvSpPr>
            <a:spLocks noGrp="1"/>
          </p:cNvSpPr>
          <p:nvPr>
            <p:ph idx="13"/>
          </p:nvPr>
        </p:nvSpPr>
        <p:spPr>
          <a:xfrm>
            <a:off x="838200" y="561340"/>
            <a:ext cx="6901815" cy="561594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pic>
        <p:nvPicPr>
          <p:cNvPr id="23" name="图片 22" descr="小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33100" y="3560445"/>
            <a:ext cx="547370" cy="617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9" name="椭圆 8"/>
          <p:cNvSpPr/>
          <p:nvPr userDrawn="1">
            <p:custDataLst>
              <p:tags r:id="rId4"/>
            </p:custDataLst>
          </p:nvPr>
        </p:nvSpPr>
        <p:spPr>
          <a:xfrm rot="5400000">
            <a:off x="1524000" y="1546860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>
            <p:custDataLst>
              <p:tags r:id="rId5"/>
            </p:custDataLst>
          </p:nvPr>
        </p:nvSpPr>
        <p:spPr>
          <a:xfrm rot="19860000">
            <a:off x="7407275" y="5708015"/>
            <a:ext cx="220345" cy="220345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16E5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0" name="图片 39" descr="山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352915" y="5782310"/>
            <a:ext cx="3825875" cy="1066165"/>
          </a:xfrm>
          <a:prstGeom prst="rect">
            <a:avLst/>
          </a:prstGeom>
        </p:spPr>
      </p:pic>
      <p:pic>
        <p:nvPicPr>
          <p:cNvPr id="41" name="图片 40" descr="山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flipH="1">
            <a:off x="635" y="4455160"/>
            <a:ext cx="2573020" cy="2484755"/>
          </a:xfrm>
          <a:prstGeom prst="rect">
            <a:avLst/>
          </a:prstGeom>
        </p:spPr>
      </p:pic>
      <p:sp>
        <p:nvSpPr>
          <p:cNvPr id="6" name="椭圆 5"/>
          <p:cNvSpPr/>
          <p:nvPr userDrawn="1">
            <p:custDataLst>
              <p:tags r:id="rId9"/>
            </p:custDataLst>
          </p:nvPr>
        </p:nvSpPr>
        <p:spPr>
          <a:xfrm rot="15300000">
            <a:off x="11108690" y="208153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82870"/>
            <a:ext cx="2282190" cy="1675130"/>
          </a:xfrm>
          <a:prstGeom prst="rect">
            <a:avLst/>
          </a:prstGeom>
        </p:spPr>
      </p:pic>
      <p:pic>
        <p:nvPicPr>
          <p:cNvPr id="14" name="图片 13" descr="山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01355" y="5865495"/>
            <a:ext cx="3562350" cy="992505"/>
          </a:xfrm>
          <a:prstGeom prst="rect">
            <a:avLst/>
          </a:prstGeom>
        </p:spPr>
      </p:pic>
      <p:pic>
        <p:nvPicPr>
          <p:cNvPr id="20" name="图片 19" descr="山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38485" y="4309110"/>
            <a:ext cx="1453515" cy="25488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>
          <a:gsLst>
            <a:gs pos="100000">
              <a:srgbClr val="B7DFF4"/>
            </a:gs>
            <a:gs pos="0">
              <a:srgbClr val="FEF0E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 r="57922" b="63188"/>
          <a:stretch>
            <a:fillRect/>
          </a:stretch>
        </p:blipFill>
        <p:spPr>
          <a:xfrm>
            <a:off x="9862820" y="4866005"/>
            <a:ext cx="1934845" cy="1991995"/>
          </a:xfrm>
          <a:prstGeom prst="rect">
            <a:avLst/>
          </a:prstGeom>
        </p:spPr>
      </p:pic>
      <p:pic>
        <p:nvPicPr>
          <p:cNvPr id="42" name="图片 41" descr="山5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flipH="1">
            <a:off x="-104775" y="5579110"/>
            <a:ext cx="3269615" cy="21659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gradFill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45185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445185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7" name="图片 6" descr="山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52915" y="5791835"/>
            <a:ext cx="3825875" cy="1066165"/>
          </a:xfrm>
          <a:prstGeom prst="rect">
            <a:avLst/>
          </a:prstGeom>
        </p:spPr>
      </p:pic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182870"/>
            <a:ext cx="2282190" cy="1675130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6"/>
            </p:custDataLst>
          </p:nvPr>
        </p:nvSpPr>
        <p:spPr>
          <a:xfrm rot="19860000">
            <a:off x="11713845" y="2876550"/>
            <a:ext cx="220345" cy="220345"/>
          </a:xfrm>
          <a:prstGeom prst="ellipse">
            <a:avLst/>
          </a:prstGeom>
          <a:gradFill>
            <a:gsLst>
              <a:gs pos="0">
                <a:srgbClr val="FFD3A7"/>
              </a:gs>
              <a:gs pos="71000">
                <a:srgbClr val="FFAF7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7"/>
            </p:custDataLst>
          </p:nvPr>
        </p:nvSpPr>
        <p:spPr>
          <a:xfrm rot="5400000">
            <a:off x="7940040" y="365125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>
            <p:custDataLst>
              <p:tags r:id="rId8"/>
            </p:custDataLst>
          </p:nvPr>
        </p:nvSpPr>
        <p:spPr>
          <a:xfrm rot="15300000">
            <a:off x="1004570" y="389128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0"/>
          <p:cNvSpPr/>
          <p:nvPr userDrawn="1">
            <p:custDataLst>
              <p:tags r:id="rId2"/>
            </p:custDataLst>
          </p:nvPr>
        </p:nvSpPr>
        <p:spPr>
          <a:xfrm>
            <a:off x="1011945" y="3774594"/>
            <a:ext cx="2672080" cy="1383665"/>
          </a:xfrm>
          <a:prstGeom prst="rect">
            <a:avLst/>
          </a:prstGeom>
        </p:spPr>
        <p:txBody>
          <a:bodyPr wrap="none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微信公众号：开源社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  <a:endParaRPr 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视频号：开源社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  <a:endParaRPr 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新浪微博：开源社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站：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KAIYUANSHE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0" name="Rectangle 50"/>
          <p:cNvSpPr/>
          <p:nvPr userDrawn="1">
            <p:custDataLst>
              <p:tags r:id="rId3"/>
            </p:custDataLst>
          </p:nvPr>
        </p:nvSpPr>
        <p:spPr>
          <a:xfrm>
            <a:off x="4531809" y="3774594"/>
            <a:ext cx="2405380" cy="1383665"/>
          </a:xfrm>
          <a:prstGeom prst="rect">
            <a:avLst/>
          </a:prstGeom>
        </p:spPr>
        <p:txBody>
          <a:bodyPr wrap="none">
            <a:spAutoFit/>
          </a:bodyPr>
          <a:p>
            <a:pPr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简书：开源社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头条：开源社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Facebook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en-US" altLang="zh-CN" sz="1400" kern="1700" dirty="0" err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KaiyuansheChina</a:t>
            </a:r>
            <a:endParaRPr lang="en-US" altLang="zh-CN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Twitter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：开源社</a:t>
            </a: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  <a:endParaRPr lang="en-US" altLang="zh-CN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8078470" y="3173095"/>
            <a:ext cx="1470025" cy="2292130"/>
            <a:chOff x="15532" y="5341"/>
            <a:chExt cx="2488" cy="3878"/>
          </a:xfrm>
        </p:grpSpPr>
        <p:sp>
          <p:nvSpPr>
            <p:cNvPr id="5" name="矩形 4"/>
            <p:cNvSpPr/>
            <p:nvPr>
              <p:custDataLst>
                <p:tags r:id="rId4"/>
              </p:custDataLst>
            </p:nvPr>
          </p:nvSpPr>
          <p:spPr>
            <a:xfrm>
              <a:off x="15583" y="6358"/>
              <a:ext cx="2371" cy="2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>
              <p:custDataLst>
                <p:tags r:id="rId5"/>
              </p:custDataLst>
            </p:nvPr>
          </p:nvSpPr>
          <p:spPr>
            <a:xfrm>
              <a:off x="15532" y="8804"/>
              <a:ext cx="2488" cy="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000" dirty="0">
                  <a:solidFill>
                    <a:srgbClr val="445185"/>
                  </a:solidFill>
                  <a:latin typeface="黑体" panose="02010609060101010101" charset="-122"/>
                  <a:ea typeface="黑体" panose="02010609060101010101" charset="-122"/>
                </a:rPr>
                <a:t>扫码关注开源社公众号</a:t>
              </a:r>
              <a:endParaRPr lang="zh-CN" altLang="en-US" sz="10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pic>
          <p:nvPicPr>
            <p:cNvPr id="38" name="图片 3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2" y="6380"/>
              <a:ext cx="2334" cy="2334"/>
            </a:xfrm>
            <a:prstGeom prst="rect">
              <a:avLst/>
            </a:prstGeom>
          </p:spPr>
        </p:pic>
        <p:pic>
          <p:nvPicPr>
            <p:cNvPr id="14" name="图片 13" descr="小O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 rot="20940000">
              <a:off x="16312" y="5341"/>
              <a:ext cx="980" cy="1105"/>
            </a:xfrm>
            <a:prstGeom prst="rect">
              <a:avLst/>
            </a:prstGeom>
          </p:spPr>
        </p:pic>
      </p:grp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12"/>
            </p:custDataLst>
          </p:nvPr>
        </p:nvSpPr>
        <p:spPr>
          <a:xfrm rot="1980000">
            <a:off x="7983220" y="1541780"/>
            <a:ext cx="300355" cy="306705"/>
          </a:xfrm>
          <a:prstGeom prst="ellipse">
            <a:avLst/>
          </a:prstGeom>
          <a:gradFill>
            <a:gsLst>
              <a:gs pos="10000">
                <a:srgbClr val="A5D7F2"/>
              </a:gs>
              <a:gs pos="84000">
                <a:srgbClr val="36A9E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椭圆 1"/>
          <p:cNvSpPr/>
          <p:nvPr userDrawn="1">
            <p:custDataLst>
              <p:tags r:id="rId13"/>
            </p:custDataLst>
          </p:nvPr>
        </p:nvSpPr>
        <p:spPr>
          <a:xfrm rot="15300000">
            <a:off x="11022330" y="2157730"/>
            <a:ext cx="292100" cy="292100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山3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 flipH="1">
            <a:off x="-706755" y="5791835"/>
            <a:ext cx="3825875" cy="1066165"/>
          </a:xfrm>
          <a:prstGeom prst="rect">
            <a:avLst/>
          </a:prstGeom>
        </p:spPr>
      </p:pic>
      <p:sp>
        <p:nvSpPr>
          <p:cNvPr id="15" name="椭圆 14"/>
          <p:cNvSpPr/>
          <p:nvPr userDrawn="1">
            <p:custDataLst>
              <p:tags r:id="rId16"/>
            </p:custDataLst>
          </p:nvPr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" name="图片 19" descr="山2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738485" y="4728210"/>
            <a:ext cx="1453515" cy="254889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>
            <p:custDataLst>
              <p:tags r:id="rId19"/>
            </p:custDataLst>
          </p:nvPr>
        </p:nvSpPr>
        <p:spPr>
          <a:xfrm>
            <a:off x="9926955" y="5224380"/>
            <a:ext cx="14700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扫码</a:t>
            </a:r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添加讲师联系</a:t>
            </a:r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方式</a:t>
            </a:r>
            <a:endParaRPr lang="zh-CN" altLang="en-US" sz="1000" dirty="0">
              <a:solidFill>
                <a:srgbClr val="445185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1012190" y="830580"/>
            <a:ext cx="5925820" cy="246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7DF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sp>
        <p:nvSpPr>
          <p:cNvPr id="25" name="文本框 24"/>
          <p:cNvSpPr txBox="1"/>
          <p:nvPr userDrawn="1">
            <p:custDataLst>
              <p:tags r:id="rId8"/>
            </p:custDataLst>
          </p:nvPr>
        </p:nvSpPr>
        <p:spPr>
          <a:xfrm>
            <a:off x="3466187" y="6219374"/>
            <a:ext cx="25146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2023 </a:t>
            </a:r>
            <a:r>
              <a:rPr lang="zh-CN" altLang="en-US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第八届中国开源年会</a:t>
            </a:r>
            <a:endParaRPr lang="zh-CN" altLang="en-US" sz="12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6" name="文本框 25"/>
          <p:cNvSpPr txBox="1"/>
          <p:nvPr userDrawn="1">
            <p:custDataLst>
              <p:tags r:id="rId9"/>
            </p:custDataLst>
          </p:nvPr>
        </p:nvSpPr>
        <p:spPr>
          <a:xfrm>
            <a:off x="5836920" y="6210662"/>
            <a:ext cx="22052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开源：川流不息、山海相映</a:t>
            </a:r>
            <a:endParaRPr lang="zh-CN" altLang="en-US" sz="12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45185"/>
          </a:solidFill>
          <a:latin typeface="黑体" panose="02010609060101010101" charset="-122"/>
          <a:ea typeface="黑体" panose="02010609060101010101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None/>
        <a:defRPr sz="2800" kern="1200">
          <a:solidFill>
            <a:srgbClr val="445185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1.png"/><Relationship Id="rId2" Type="http://schemas.openxmlformats.org/officeDocument/2006/relationships/tags" Target="../tags/tag36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1" Type="http://schemas.openxmlformats.org/officeDocument/2006/relationships/tags" Target="../tags/tag37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1.png"/><Relationship Id="rId2" Type="http://schemas.openxmlformats.org/officeDocument/2006/relationships/tags" Target="../tags/tag38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1" Type="http://schemas.openxmlformats.org/officeDocument/2006/relationships/tags" Target="../tags/tag39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hyperlink" Target="https://slack.ao.space/" TargetMode="Externa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hyperlink" Target="https://ao.space/" TargetMode="External"/><Relationship Id="rId17" Type="http://schemas.openxmlformats.org/officeDocument/2006/relationships/notesSlide" Target="../notesSlides/notesSlide12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22.png"/><Relationship Id="rId14" Type="http://schemas.openxmlformats.org/officeDocument/2006/relationships/image" Target="../media/image21.png"/><Relationship Id="rId13" Type="http://schemas.openxmlformats.org/officeDocument/2006/relationships/image" Target="../media/image20.png"/><Relationship Id="rId12" Type="http://schemas.openxmlformats.org/officeDocument/2006/relationships/tags" Target="../tags/tag47.xml"/><Relationship Id="rId11" Type="http://schemas.openxmlformats.org/officeDocument/2006/relationships/image" Target="../media/image19.jpeg"/><Relationship Id="rId10" Type="http://schemas.openxmlformats.org/officeDocument/2006/relationships/image" Target="../media/image11.png"/><Relationship Id="rId1" Type="http://schemas.openxmlformats.org/officeDocument/2006/relationships/tags" Target="../tags/tag40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image" Target="../media/image24.png"/><Relationship Id="rId6" Type="http://schemas.openxmlformats.org/officeDocument/2006/relationships/tags" Target="../tags/tag52.xml"/><Relationship Id="rId5" Type="http://schemas.openxmlformats.org/officeDocument/2006/relationships/image" Target="../media/image23.png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2" Type="http://schemas.openxmlformats.org/officeDocument/2006/relationships/notesSlide" Target="../notesSlides/notesSlide13.x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1.png"/><Relationship Id="rId1" Type="http://schemas.openxmlformats.org/officeDocument/2006/relationships/tags" Target="../tags/tag48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1.png"/><Relationship Id="rId2" Type="http://schemas.openxmlformats.org/officeDocument/2006/relationships/tags" Target="../tags/tag34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1" Type="http://schemas.openxmlformats.org/officeDocument/2006/relationships/tags" Target="../tags/tag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zh-CN" altLang="en-US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Service Worker在加密视频中的应用</a:t>
            </a:r>
            <a:endParaRPr lang="zh-CN" altLang="en-US" b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副标题 13"/>
          <p:cNvSpPr>
            <a:spLocks noGrp="1"/>
          </p:cNvSpPr>
          <p:nvPr>
            <p:ph type="subTitle" idx="4294967295"/>
          </p:nvPr>
        </p:nvSpPr>
        <p:spPr>
          <a:xfrm>
            <a:off x="756920" y="3799840"/>
            <a:ext cx="6416040" cy="482600"/>
          </a:xfrm>
        </p:spPr>
        <p:txBody>
          <a:bodyPr>
            <a:normAutofit lnSpcReduction="10000"/>
          </a:bodyPr>
          <a:lstStyle/>
          <a:p>
            <a:pPr algn="l"/>
            <a:r>
              <a:rPr lang="zh-CN" altLang="en-US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谢德俊</a:t>
            </a:r>
            <a:r>
              <a:rPr lang="en-US" altLang="zh-CN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b="1" dirty="0">
                <a:solidFill>
                  <a:srgbClr val="363E7D"/>
                </a:solidFill>
                <a:cs typeface="黑体" panose="02010609060101010101" charset="-122"/>
                <a:sym typeface="+mn-ea"/>
              </a:rPr>
              <a:t>中科南京软件技术研究院</a:t>
            </a:r>
            <a:endParaRPr lang="en-US" altLang="zh-CN" b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B7DFF4"/>
            </a:gs>
            <a:gs pos="0">
              <a:srgbClr val="FEF0E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34465" y="686435"/>
            <a:ext cx="6817360" cy="6388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Service Worker </a:t>
            </a:r>
            <a:r>
              <a:rPr lang="zh-CN" altLang="en-US" sz="2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如何播放加密视频</a:t>
            </a:r>
            <a:endParaRPr lang="zh-CN" altLang="en-US" sz="2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70685" y="14979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代码实现要点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917065" y="2135505"/>
            <a:ext cx="7907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1. Service Worker中要区分是否拦截视频url的参数</a:t>
            </a:r>
            <a:endParaRPr lang="en-US" altLang="zh-CN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7065" y="3032760"/>
            <a:ext cx="9018270" cy="1851660"/>
          </a:xfrm>
          <a:prstGeom prst="rect">
            <a:avLst/>
          </a:prstGeom>
        </p:spPr>
      </p:pic>
      <p:pic>
        <p:nvPicPr>
          <p:cNvPr id="13" name="图片 12" descr="横版_中英文组合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412355" y="621665"/>
            <a:ext cx="1807845" cy="528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B7DFF4"/>
            </a:gs>
            <a:gs pos="0">
              <a:srgbClr val="FEF0E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34465" y="686435"/>
            <a:ext cx="6817360" cy="6388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Service Worker </a:t>
            </a:r>
            <a:r>
              <a:rPr lang="zh-CN" altLang="en-US" sz="2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如何播放加密视频</a:t>
            </a:r>
            <a:endParaRPr lang="zh-CN" altLang="en-US" sz="2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70685" y="14979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代码实现要点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783080" y="2034540"/>
            <a:ext cx="910082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2.</a:t>
            </a:r>
            <a:r>
              <a:rPr lang="zh-CN" altLang="en-US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在</a:t>
            </a:r>
            <a:r>
              <a:rPr lang="en-US" altLang="zh-CN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en-US" altLang="zh-CN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Service Worker </a:t>
            </a:r>
            <a:r>
              <a:rPr lang="zh-CN" altLang="en-US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中需要重新计算服务端</a:t>
            </a:r>
            <a:r>
              <a:rPr lang="en-US" altLang="zh-CN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response </a:t>
            </a:r>
            <a:r>
              <a:rPr lang="zh-CN" altLang="en-US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的</a:t>
            </a:r>
            <a:r>
              <a:rPr lang="en-US" altLang="zh-CN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bytes</a:t>
            </a:r>
            <a:r>
              <a:rPr lang="zh-CN" altLang="en-US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中的</a:t>
            </a:r>
            <a:r>
              <a:rPr lang="en-US" altLang="zh-CN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end</a:t>
            </a:r>
            <a:r>
              <a:rPr lang="zh-CN" altLang="en-US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及</a:t>
            </a:r>
            <a:r>
              <a:rPr lang="en-US" altLang="zh-CN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Content-length</a:t>
            </a:r>
            <a:r>
              <a:rPr lang="zh-CN" altLang="en-US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，因为加密之后的消息的长度可能和密文的长度不相等。同时服务端需通过自定义</a:t>
            </a:r>
            <a:r>
              <a:rPr lang="en-US" altLang="zh-CN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response</a:t>
            </a:r>
            <a:r>
              <a:rPr lang="zh-CN" altLang="en-US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的头部返回未加密的视频的长度。最后在</a:t>
            </a:r>
            <a:r>
              <a:rPr lang="en-US" altLang="zh-CN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Service Worker </a:t>
            </a:r>
            <a:r>
              <a:rPr lang="zh-CN" altLang="en-US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中新的</a:t>
            </a:r>
            <a:r>
              <a:rPr lang="en-US" altLang="zh-CN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response</a:t>
            </a:r>
            <a:r>
              <a:rPr lang="zh-CN" altLang="en-US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的部分头部</a:t>
            </a:r>
            <a:r>
              <a:rPr lang="zh-CN" altLang="en-US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如下</a:t>
            </a:r>
            <a:endParaRPr lang="zh-CN" altLang="en-US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en-US" altLang="zh-CN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Content-Length: end - start + 1</a:t>
            </a:r>
            <a:endParaRPr lang="zh-CN" altLang="en-US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zh-CN" altLang="en-US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Content-Range:bytes </a:t>
            </a:r>
            <a:r>
              <a:rPr lang="en-US" altLang="zh-CN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start</a:t>
            </a:r>
            <a:r>
              <a:rPr lang="zh-CN" altLang="en-US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-</a:t>
            </a:r>
            <a:r>
              <a:rPr lang="en-US" altLang="zh-CN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end</a:t>
            </a:r>
            <a:r>
              <a:rPr lang="zh-CN" altLang="en-US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/未</a:t>
            </a:r>
            <a:r>
              <a:rPr lang="zh-CN" altLang="en-US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加密视频长度</a:t>
            </a:r>
            <a:endParaRPr lang="en-US" altLang="zh-CN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13" name="图片 12" descr="横版_中英文组合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412355" y="621665"/>
            <a:ext cx="1807845" cy="528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B7DFF4"/>
            </a:gs>
            <a:gs pos="0">
              <a:srgbClr val="FEF0E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34465" y="686435"/>
            <a:ext cx="6817360" cy="6388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Service Worker </a:t>
            </a:r>
            <a:r>
              <a:rPr lang="zh-CN" altLang="en-US" sz="2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如何播放加密视频</a:t>
            </a:r>
            <a:endParaRPr lang="zh-CN" altLang="en-US" sz="2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1915" y="1496060"/>
            <a:ext cx="9999345" cy="5361940"/>
          </a:xfrm>
          <a:prstGeom prst="rect">
            <a:avLst/>
          </a:prstGeom>
        </p:spPr>
      </p:pic>
      <p:pic>
        <p:nvPicPr>
          <p:cNvPr id="13" name="图片 12" descr="横版_中英文组合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412355" y="621665"/>
            <a:ext cx="1807845" cy="528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B7DFF4"/>
            </a:gs>
            <a:gs pos="0">
              <a:srgbClr val="FEF0E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34465" y="686435"/>
            <a:ext cx="6817360" cy="6388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展望</a:t>
            </a:r>
            <a:r>
              <a:rPr lang="zh-CN" altLang="en-US" sz="2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未来</a:t>
            </a:r>
            <a:endParaRPr lang="zh-CN" altLang="en-US" sz="2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56385" y="1497965"/>
            <a:ext cx="8421370" cy="918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buClrTx/>
              <a:buSzTx/>
              <a:buFontTx/>
            </a:pPr>
            <a:r>
              <a:rPr lang="en-US" altLang="zh-CN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1. Service Worker播放加密视频的道路还可以做的更多，例如配置indexdb 做到视频缓存</a:t>
            </a:r>
            <a:r>
              <a:rPr lang="zh-CN" altLang="en-US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等</a:t>
            </a:r>
            <a:endParaRPr lang="en-US" altLang="zh-CN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/>
          </a:p>
          <a:p>
            <a:endParaRPr lang="zh-CN" altLang="en-US"/>
          </a:p>
          <a:p>
            <a:endParaRPr lang="en-US" altLang="zh-CN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>
              <a:buClrTx/>
              <a:buSzTx/>
              <a:buFontTx/>
            </a:pPr>
            <a:endParaRPr lang="en-US" altLang="zh-CN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33220" y="2734310"/>
            <a:ext cx="81635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2.Service Worker 还可以在前端做更多更有趣的事情，</a:t>
            </a:r>
            <a:r>
              <a:rPr lang="zh-CN" altLang="en-US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我们可以</a:t>
            </a:r>
            <a:r>
              <a:rPr lang="en-US" altLang="zh-CN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利用Service Worker 的能力，提供更好的web端程序</a:t>
            </a:r>
            <a:endParaRPr lang="en-US" altLang="zh-CN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3" name="图片 12" descr="横版_中英文组合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412355" y="621665"/>
            <a:ext cx="1807845" cy="528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07415" y="461010"/>
            <a:ext cx="7720330" cy="1457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36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AO.space </a:t>
            </a:r>
            <a:r>
              <a:rPr lang="zh-CN" altLang="en-US" sz="36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傲空间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一个以保护个人数据安全和隐私为核心的开源项目</a:t>
            </a:r>
            <a:endParaRPr lang="zh-CN" altLang="en-US" sz="24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836545" y="5391150"/>
            <a:ext cx="655637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欢迎扫码关注傲空间项目最新动态</a:t>
            </a:r>
            <a:endParaRPr lang="zh-CN" altLang="en-US" sz="28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979805" y="2406015"/>
            <a:ext cx="4518660" cy="79121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l">
              <a:lnSpc>
                <a:spcPct val="150000"/>
              </a:lnSpc>
            </a:pPr>
            <a:r>
              <a:rPr lang="zh-CN" altLang="en-US" sz="2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官网：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Huawei Sans" panose="020C0503030203020204" pitchFamily="34" charset="0"/>
                <a:sym typeface="+mn-ea"/>
                <a:hlinkClick r:id="rId2"/>
              </a:rPr>
              <a:t>https://ao.space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cs typeface="Huawei Sans" panose="020C0503030203020204" pitchFamily="34" charset="0"/>
            </a:endParaRPr>
          </a:p>
          <a:p>
            <a:pPr algn="l">
              <a:lnSpc>
                <a:spcPct val="150000"/>
              </a:lnSpc>
            </a:pPr>
            <a:endParaRPr lang="zh-CN" altLang="en-US" sz="24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0241915" y="2941955"/>
            <a:ext cx="1357630" cy="52387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Github</a:t>
            </a:r>
            <a:endParaRPr lang="en-US" altLang="zh-CN" sz="20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8639175" y="4798695"/>
            <a:ext cx="1293495" cy="49085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讨论组</a:t>
            </a:r>
            <a:endParaRPr lang="zh-CN" altLang="en-US" sz="20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8627745" y="2952115"/>
            <a:ext cx="1357630" cy="52514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官网</a:t>
            </a:r>
            <a:endParaRPr lang="zh-CN" altLang="en-US" sz="20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979805" y="3238500"/>
            <a:ext cx="7931150" cy="79121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l">
              <a:lnSpc>
                <a:spcPct val="150000"/>
              </a:lnSpc>
            </a:pPr>
            <a:r>
              <a:rPr lang="en-US" altLang="zh-CN" sz="2400" dirty="0">
                <a:solidFill>
                  <a:srgbClr val="44518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Github</a:t>
            </a:r>
            <a:r>
              <a:rPr lang="zh-CN" altLang="en-US" sz="2400" dirty="0">
                <a:solidFill>
                  <a:srgbClr val="44518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2"/>
              </a:rPr>
              <a:t>https://github.com/ao-space/ao.space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979805" y="4070985"/>
            <a:ext cx="7228205" cy="79121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l">
              <a:lnSpc>
                <a:spcPct val="150000"/>
              </a:lnSpc>
            </a:pPr>
            <a:r>
              <a:rPr lang="en-US" altLang="zh-CN" sz="2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Slack</a:t>
            </a:r>
            <a:r>
              <a:rPr lang="zh-CN" altLang="en-US" sz="2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讨论组：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Huawei Sans" panose="020C0503030203020204" pitchFamily="34" charset="0"/>
                <a:sym typeface="+mn-ea"/>
                <a:hlinkClick r:id="rId8"/>
              </a:rPr>
              <a:t>https://slack.ao.space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cs typeface="Huawei Sans" panose="020C0503030203020204" pitchFamily="34" charset="0"/>
            </a:endParaRPr>
          </a:p>
          <a:p>
            <a:pPr algn="l">
              <a:lnSpc>
                <a:spcPct val="150000"/>
              </a:lnSpc>
            </a:pPr>
            <a:endParaRPr lang="zh-CN" altLang="en-US" sz="24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3" name="图片 12" descr="横版_中英文组合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412355" y="621665"/>
            <a:ext cx="1807845" cy="528955"/>
          </a:xfrm>
          <a:prstGeom prst="rect">
            <a:avLst/>
          </a:prstGeom>
        </p:spPr>
      </p:pic>
      <p:pic>
        <p:nvPicPr>
          <p:cNvPr id="16" name="图片 15" descr="傲空间公众号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22560" y="3539490"/>
            <a:ext cx="1330325" cy="1330325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12"/>
            </p:custDataLst>
          </p:nvPr>
        </p:nvSpPr>
        <p:spPr>
          <a:xfrm>
            <a:off x="10363200" y="4819015"/>
            <a:ext cx="1277620" cy="46926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公众号</a:t>
            </a:r>
            <a:endParaRPr lang="zh-CN" altLang="en-US" sz="20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 descr="https___ao.space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27745" y="1632585"/>
            <a:ext cx="1357630" cy="1357630"/>
          </a:xfrm>
          <a:prstGeom prst="rect">
            <a:avLst/>
          </a:prstGeom>
        </p:spPr>
      </p:pic>
      <p:pic>
        <p:nvPicPr>
          <p:cNvPr id="14" name="图片 13" descr="https___github.com_ao-space_ao.space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41915" y="1632585"/>
            <a:ext cx="1357630" cy="1357630"/>
          </a:xfrm>
          <a:prstGeom prst="rect">
            <a:avLst/>
          </a:prstGeom>
        </p:spPr>
      </p:pic>
      <p:pic>
        <p:nvPicPr>
          <p:cNvPr id="15" name="图片 14" descr="https___slack.ao.space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28380" y="3512185"/>
            <a:ext cx="1356995" cy="1356995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" name="Rectangle 34"/>
          <p:cNvSpPr/>
          <p:nvPr>
            <p:custDataLst>
              <p:tags r:id="rId1"/>
            </p:custDataLst>
          </p:nvPr>
        </p:nvSpPr>
        <p:spPr>
          <a:xfrm>
            <a:off x="1022985" y="764540"/>
            <a:ext cx="6014085" cy="1852295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>
              <a:lnSpc>
                <a:spcPct val="140000"/>
              </a:lnSpc>
            </a:pPr>
            <a:r>
              <a:rPr lang="en-US" sz="6000" b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Raleway"/>
              </a:rPr>
              <a:t>THANK YOU</a:t>
            </a:r>
            <a:endParaRPr lang="en-US" sz="6000" b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Raleway"/>
            </a:endParaRPr>
          </a:p>
          <a:p>
            <a:r>
              <a:rPr lang="en-US" sz="2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Raleway"/>
              </a:rPr>
              <a:t> QUESTIONS?</a:t>
            </a:r>
            <a:endParaRPr lang="en-US" sz="24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Raleway"/>
            </a:endParaRPr>
          </a:p>
        </p:txBody>
      </p:sp>
      <p:sp>
        <p:nvSpPr>
          <p:cNvPr id="15" name="椭圆 14"/>
          <p:cNvSpPr/>
          <p:nvPr>
            <p:custDataLst>
              <p:tags r:id="rId2"/>
            </p:custDataLst>
          </p:nvPr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9951373" y="3774203"/>
            <a:ext cx="1400896" cy="1401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>
            <p:custDataLst>
              <p:tags r:id="rId4"/>
            </p:custDataLst>
          </p:nvPr>
        </p:nvSpPr>
        <p:spPr>
          <a:xfrm>
            <a:off x="9926955" y="5224380"/>
            <a:ext cx="14700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扫码</a:t>
            </a:r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添加讲师联系</a:t>
            </a:r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方式</a:t>
            </a:r>
            <a:endParaRPr lang="zh-CN" altLang="en-US" sz="1000" dirty="0">
              <a:solidFill>
                <a:srgbClr val="445185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055225" y="3881755"/>
            <a:ext cx="1193165" cy="1193165"/>
          </a:xfrm>
          <a:prstGeom prst="rect">
            <a:avLst/>
          </a:prstGeom>
          <a:solidFill>
            <a:srgbClr val="A5D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059180" y="3236595"/>
            <a:ext cx="5808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代码实例:https://github.com/ao-space/space-web</a:t>
            </a:r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1085" y="3774440"/>
            <a:ext cx="1575435" cy="14008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lum contrast="48000"/>
          </a:blip>
          <a:stretch>
            <a:fillRect/>
          </a:stretch>
        </p:blipFill>
        <p:spPr>
          <a:xfrm>
            <a:off x="9951085" y="1402715"/>
            <a:ext cx="1501775" cy="141541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>
            <a:off x="9454515" y="2924810"/>
            <a:ext cx="2567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 b="1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欢迎扫码打卡</a:t>
            </a:r>
            <a:endParaRPr lang="zh-CN" altLang="en-US" sz="1600" b="1" dirty="0">
              <a:solidFill>
                <a:srgbClr val="445185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  <a:p>
            <a:pPr algn="ctr"/>
            <a:r>
              <a:rPr lang="zh-CN" altLang="en-US" sz="1600" b="1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积分可兑换对应礼品哟！</a:t>
            </a:r>
            <a:endParaRPr lang="zh-CN" altLang="en-US" sz="1600" b="1" dirty="0">
              <a:solidFill>
                <a:srgbClr val="445185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pic>
        <p:nvPicPr>
          <p:cNvPr id="13" name="图片 12" descr="横版_中英文组合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412355" y="621665"/>
            <a:ext cx="1807845" cy="528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3"/>
          <p:cNvSpPr txBox="1"/>
          <p:nvPr/>
        </p:nvSpPr>
        <p:spPr>
          <a:xfrm>
            <a:off x="979997" y="419101"/>
            <a:ext cx="1967989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目录</a:t>
            </a:r>
            <a:endParaRPr lang="zh-CN" altLang="en-US" sz="4800" i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标题 3"/>
          <p:cNvSpPr txBox="1"/>
          <p:nvPr/>
        </p:nvSpPr>
        <p:spPr>
          <a:xfrm>
            <a:off x="979805" y="970280"/>
            <a:ext cx="297307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500" i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CONTENTS</a:t>
            </a:r>
            <a:endParaRPr lang="en-US" altLang="zh-CN" sz="1500" i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984759" y="2108003"/>
            <a:ext cx="563054" cy="563054"/>
          </a:xfrm>
          <a:prstGeom prst="ellipse">
            <a:avLst/>
          </a:prstGeom>
          <a:solidFill>
            <a:srgbClr val="445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副标题 13"/>
          <p:cNvSpPr txBox="1"/>
          <p:nvPr/>
        </p:nvSpPr>
        <p:spPr>
          <a:xfrm>
            <a:off x="979997" y="2201746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01</a:t>
            </a:r>
            <a:endParaRPr lang="en-US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5" name="副标题 13"/>
          <p:cNvSpPr txBox="1"/>
          <p:nvPr/>
        </p:nvSpPr>
        <p:spPr>
          <a:xfrm>
            <a:off x="1850390" y="2147570"/>
            <a:ext cx="830770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Service Worker是</a:t>
            </a: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什么</a:t>
            </a:r>
            <a:endParaRPr lang="zh-CN" altLang="en-US" sz="30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984759" y="3021557"/>
            <a:ext cx="563054" cy="563054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3" name="副标题 13"/>
          <p:cNvSpPr txBox="1"/>
          <p:nvPr/>
        </p:nvSpPr>
        <p:spPr>
          <a:xfrm>
            <a:off x="979997" y="3115300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02</a:t>
            </a:r>
            <a:endParaRPr lang="en-US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4" name="副标题 13"/>
          <p:cNvSpPr txBox="1"/>
          <p:nvPr/>
        </p:nvSpPr>
        <p:spPr>
          <a:xfrm>
            <a:off x="1861820" y="3061335"/>
            <a:ext cx="904176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Service Worker播放</a:t>
            </a: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加密视频的</a:t>
            </a: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背景</a:t>
            </a:r>
            <a:endParaRPr lang="zh-CN" altLang="en-US" sz="30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984759" y="3956726"/>
            <a:ext cx="563054" cy="563054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6" name="副标题 13"/>
          <p:cNvSpPr txBox="1"/>
          <p:nvPr/>
        </p:nvSpPr>
        <p:spPr>
          <a:xfrm>
            <a:off x="979997" y="4050469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buClrTx/>
              <a:buSzTx/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03</a:t>
            </a:r>
            <a:endParaRPr lang="en-US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7" name="副标题 13"/>
          <p:cNvSpPr txBox="1"/>
          <p:nvPr/>
        </p:nvSpPr>
        <p:spPr>
          <a:xfrm>
            <a:off x="1850390" y="3996055"/>
            <a:ext cx="620268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Service Worker如何播放加密</a:t>
            </a: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视频</a:t>
            </a:r>
            <a:endParaRPr lang="zh-CN" altLang="en-US" sz="30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984759" y="4870280"/>
            <a:ext cx="563054" cy="563054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9" name="副标题 13"/>
          <p:cNvSpPr txBox="1"/>
          <p:nvPr/>
        </p:nvSpPr>
        <p:spPr>
          <a:xfrm>
            <a:off x="979997" y="4964023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buClrTx/>
              <a:buSzTx/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04</a:t>
            </a:r>
            <a:endParaRPr lang="en-US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0" name="副标题 13"/>
          <p:cNvSpPr txBox="1"/>
          <p:nvPr/>
        </p:nvSpPr>
        <p:spPr>
          <a:xfrm>
            <a:off x="1850390" y="4909820"/>
            <a:ext cx="544322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>
              <a:buClrTx/>
              <a:buSzTx/>
              <a:buNone/>
            </a:pP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展望</a:t>
            </a: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未来</a:t>
            </a:r>
            <a:endParaRPr lang="zh-CN" altLang="en-US" sz="30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椭圆 14"/>
          <p:cNvSpPr/>
          <p:nvPr>
            <p:custDataLst>
              <p:tags r:id="rId1"/>
            </p:custDataLst>
          </p:nvPr>
        </p:nvSpPr>
        <p:spPr>
          <a:xfrm rot="15300000">
            <a:off x="13926820" y="2637155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3" name="图片 12" descr="横版_中英文组合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293610" y="621665"/>
            <a:ext cx="1807845" cy="52895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805" y="205740"/>
            <a:ext cx="4318000" cy="909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Service Worker是什么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102360" y="1115060"/>
            <a:ext cx="8477250" cy="160909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Service Worker 本质上充当 Web 应用程序、浏览器与网络（可用时）之间的代理服务器。这个 API 旨在创建有效的离线体验，它会拦截网络请求并根据网络是否可用来采取适当的动作、更新来自服务器的的资源。它还提供入口以推送通知和访问后台同步 API。</a:t>
            </a:r>
            <a:endParaRPr lang="en-US" altLang="zh-CN" sz="16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2055" y="2381250"/>
            <a:ext cx="9775190" cy="3688080"/>
          </a:xfrm>
          <a:prstGeom prst="rect">
            <a:avLst/>
          </a:prstGeom>
        </p:spPr>
      </p:pic>
      <p:pic>
        <p:nvPicPr>
          <p:cNvPr id="13" name="图片 12" descr="横版_中英文组合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412355" y="621665"/>
            <a:ext cx="1807845" cy="528955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7DF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805" y="419100"/>
            <a:ext cx="9785350" cy="554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9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Service Worker </a:t>
            </a:r>
            <a:r>
              <a:rPr lang="zh-CN" altLang="en-US" sz="29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示例</a:t>
            </a:r>
            <a:r>
              <a:rPr lang="zh-CN" altLang="en-US" sz="29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代码</a:t>
            </a:r>
            <a:endParaRPr lang="zh-CN" altLang="en-US" sz="29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3960" y="1544320"/>
            <a:ext cx="8275955" cy="29718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86485" y="10629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注册</a:t>
            </a:r>
            <a:r>
              <a:rPr lang="en-US" altLang="zh-CN"/>
              <a:t>Service W</a:t>
            </a:r>
            <a:r>
              <a:rPr lang="en-US" altLang="zh-CN"/>
              <a:t>orker</a:t>
            </a:r>
            <a:endParaRPr lang="en-US" altLang="zh-CN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7DF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805" y="419100"/>
            <a:ext cx="9785350" cy="554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9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Service Worker </a:t>
            </a:r>
            <a:r>
              <a:rPr lang="zh-CN" altLang="en-US" sz="29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示例</a:t>
            </a:r>
            <a:r>
              <a:rPr lang="zh-CN" altLang="en-US" sz="29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代码</a:t>
            </a:r>
            <a:endParaRPr lang="zh-CN" altLang="en-US" sz="29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86485" y="1062990"/>
            <a:ext cx="56432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2.</a:t>
            </a:r>
            <a:r>
              <a:rPr lang="zh-CN" altLang="en-US"/>
              <a:t>使用</a:t>
            </a:r>
            <a:r>
              <a:rPr lang="en-US" altLang="zh-CN"/>
              <a:t>Service Worker </a:t>
            </a:r>
            <a:r>
              <a:rPr lang="zh-CN" altLang="en-US"/>
              <a:t>进行缓存拦截</a:t>
            </a:r>
            <a:r>
              <a:rPr lang="en-US" altLang="zh-CN"/>
              <a:t>(sw.js)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3325" y="1721485"/>
            <a:ext cx="9026525" cy="439991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7DF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805" y="419100"/>
            <a:ext cx="6357620" cy="849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Service Worker </a:t>
            </a:r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播放加密视频的</a:t>
            </a:r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背景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81430" y="138049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16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业界播放加密视频方案</a:t>
            </a:r>
            <a:endParaRPr lang="en-US" altLang="zh-CN" sz="16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03985" y="1867535"/>
            <a:ext cx="97859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16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1. HLS 视频加密方案</a:t>
            </a:r>
            <a:endParaRPr lang="en-US" altLang="zh-CN" sz="16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16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   HLS 全称是 HTTP Live Streaming，是一个由 Apple 公司提出的基于 HTTP 的媒体流传输协议，用于实时音视频流的传输。是</a:t>
            </a:r>
            <a:r>
              <a:rPr lang="en-US" altLang="zh-CN" sz="16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索引文件和媒体切片文件结合的下载方式</a:t>
            </a:r>
            <a:r>
              <a:rPr lang="en-US" altLang="zh-CN" sz="16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zh-CN" altLang="en-US"/>
          </a:p>
          <a:p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1412240" y="3086735"/>
            <a:ext cx="9477375" cy="10807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6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2. dash 视频加密方案</a:t>
            </a:r>
            <a:endParaRPr lang="en-US" altLang="zh-CN" sz="16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indent="457200"/>
            <a:r>
              <a:rPr lang="en-US" altLang="zh-CN" sz="16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是一个由Adobe公司模仿HLS协议提出的另一个基于Http的流媒体传输协议。其模式跟HLS类似，但是又要比HLS协议复杂一些，也是索引文件和媒体切片文件结合的下载方式</a:t>
            </a:r>
            <a:endParaRPr lang="en-US" altLang="zh-CN" sz="16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12240" y="4106545"/>
            <a:ext cx="9477375" cy="10661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6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3. 商业DRM 视频加密方案</a:t>
            </a:r>
            <a:endParaRPr lang="en-US" altLang="zh-CN" sz="16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16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   苹果Fairplay、谷歌Widevine的原生支持，安全级别很高，满足大的版权内容提供商的要求。</a:t>
            </a:r>
            <a:endParaRPr lang="en-US" altLang="zh-CN" sz="16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16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需接入阿里云，按次收费</a:t>
            </a:r>
            <a:endParaRPr lang="en-US" altLang="zh-CN" sz="16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12240" y="5208905"/>
            <a:ext cx="9477375" cy="8489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buClrTx/>
              <a:buSzTx/>
              <a:buFontTx/>
            </a:pPr>
            <a:r>
              <a:rPr lang="en-US" altLang="zh-CN" sz="16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4. Flash-FLV视频加密方案</a:t>
            </a:r>
            <a:endParaRPr lang="en-US" altLang="zh-CN" sz="16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>
              <a:buClrTx/>
              <a:buSzTx/>
              <a:buFontTx/>
            </a:pPr>
            <a:r>
              <a:rPr lang="en-US" altLang="zh-CN" sz="16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   flash跨平台的兼容性问题及漏洞，浏览器已不在支持flash</a:t>
            </a:r>
            <a:endParaRPr lang="en-US" altLang="zh-CN" sz="16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3"/>
          <p:cNvSpPr txBox="1"/>
          <p:nvPr/>
        </p:nvSpPr>
        <p:spPr>
          <a:xfrm>
            <a:off x="979997" y="419101"/>
            <a:ext cx="1967989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标题 3"/>
          <p:cNvSpPr txBox="1"/>
          <p:nvPr/>
        </p:nvSpPr>
        <p:spPr>
          <a:xfrm>
            <a:off x="979805" y="419100"/>
            <a:ext cx="6357620" cy="849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Service Worker </a:t>
            </a:r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播放加密视频的</a:t>
            </a:r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背景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55700" y="1380490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项目方案要求</a:t>
            </a:r>
            <a:endParaRPr lang="en-US" altLang="zh-CN" sz="20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03985" y="1867535"/>
            <a:ext cx="9785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1.开源免费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1412240" y="2298065"/>
            <a:ext cx="9477375" cy="3683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6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2.对服务端要求低，无需推流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435735" y="2740025"/>
            <a:ext cx="4064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3.web端编写,android/ios 端能复用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139190" y="3713480"/>
            <a:ext cx="100514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16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结合之前的调研和产品对方案的要求，我们尝试通过Service Worker 拦截原生video 播放视频时的请求,在Service Worker 层解密视频流，构建无加密视频流返回给video，来播放加密视频</a:t>
            </a:r>
            <a:endParaRPr lang="en-US" altLang="zh-CN" sz="16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3" name="图片 12" descr="横版_中英文组合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412355" y="621665"/>
            <a:ext cx="1807845" cy="528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7DF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805" y="419100"/>
            <a:ext cx="8375015" cy="849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Service Worker </a:t>
            </a:r>
            <a:r>
              <a:rPr lang="zh-CN" altLang="en-US" sz="2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如何播放加密</a:t>
            </a:r>
            <a:r>
              <a:rPr lang="zh-CN" altLang="en-US" sz="2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视频</a:t>
            </a:r>
            <a:endParaRPr lang="zh-CN" altLang="en-US" sz="2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87755" y="1764665"/>
            <a:ext cx="9880600" cy="3838575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p>
            <a:pPr algn="l">
              <a:buClrTx/>
              <a:buSzTx/>
              <a:buFontTx/>
            </a:pPr>
            <a:r>
              <a:rPr lang="zh-CN" altLang="en-US" sz="2000"/>
              <a:t> </a:t>
            </a:r>
            <a:r>
              <a:rPr lang="en-US" altLang="zh-CN" sz="16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浏览器播放视频时，video标签会发送网络请求，给每个请求头部添加上 Range:bytes=start-，服务端收到请求后，解析Range，</a:t>
            </a:r>
            <a:r>
              <a:rPr lang="zh-CN" altLang="en-US" sz="16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取出</a:t>
            </a:r>
            <a:r>
              <a:rPr lang="en-US" altLang="zh-CN" sz="16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start</a:t>
            </a:r>
            <a:r>
              <a:rPr lang="zh-CN" altLang="en-US" sz="16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并决定返回多少字节回去</a:t>
            </a:r>
            <a:r>
              <a:rPr lang="en-US" altLang="zh-CN" sz="16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，设置响应头：Content-Range:</a:t>
            </a:r>
            <a:endParaRPr lang="en-US" altLang="zh-CN" sz="16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>
              <a:buClrTx/>
              <a:buSzTx/>
              <a:buFontTx/>
            </a:pPr>
            <a:r>
              <a:rPr lang="en-US" altLang="zh-CN" sz="16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bytes start-end/</a:t>
            </a:r>
            <a:r>
              <a:rPr lang="zh-CN" altLang="en-US" sz="16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视频总长度</a:t>
            </a:r>
            <a:r>
              <a:rPr lang="en-US" altLang="zh-CN" sz="16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、httpcode为206</a:t>
            </a:r>
            <a:r>
              <a:rPr lang="zh-CN" altLang="en-US" sz="16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16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Content-L</a:t>
            </a:r>
            <a:r>
              <a:rPr lang="en-US" altLang="zh-CN" sz="16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ength: end - start + 1</a:t>
            </a:r>
            <a:endParaRPr lang="en-US" altLang="zh-CN" sz="16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>
              <a:buClrTx/>
              <a:buSzTx/>
              <a:buFontTx/>
            </a:pPr>
            <a:endParaRPr lang="en-US" altLang="zh-CN" sz="16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>
              <a:buClrTx/>
              <a:buSzTx/>
              <a:buFontTx/>
            </a:pPr>
            <a:endParaRPr lang="en-US" altLang="zh-CN" sz="16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>
              <a:buClrTx/>
              <a:buSzTx/>
              <a:buFontTx/>
            </a:pPr>
            <a:endParaRPr lang="en-US" altLang="zh-CN" sz="16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>
              <a:buClrTx/>
              <a:buSzTx/>
              <a:buFontTx/>
            </a:pPr>
            <a:endParaRPr lang="en-US" altLang="zh-CN" sz="16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>
              <a:buClrTx/>
              <a:buSzTx/>
              <a:buFontTx/>
            </a:pPr>
            <a:endParaRPr lang="en-US" altLang="zh-CN" sz="16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>
              <a:buClrTx/>
              <a:buSzTx/>
              <a:buFontTx/>
            </a:pPr>
            <a:endParaRPr lang="en-US" altLang="zh-CN" sz="16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>
              <a:buClrTx/>
              <a:buSzTx/>
              <a:buFontTx/>
            </a:pPr>
            <a:r>
              <a:rPr lang="en-US" altLang="zh-CN" sz="16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en-US" altLang="zh-CN" sz="16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47445" y="1352550"/>
            <a:ext cx="4064000" cy="4210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视频播放原理说明</a:t>
            </a:r>
            <a:endParaRPr lang="zh-CN" altLang="en-US" sz="24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6955" y="2783840"/>
            <a:ext cx="10185400" cy="309372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7DF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805" y="419100"/>
            <a:ext cx="8375015" cy="849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Service Worker </a:t>
            </a:r>
            <a:r>
              <a:rPr lang="zh-CN" altLang="en-US" sz="2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如何播放加密</a:t>
            </a:r>
            <a:r>
              <a:rPr lang="zh-CN" altLang="en-US" sz="2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视频</a:t>
            </a:r>
            <a:endParaRPr lang="zh-CN" altLang="en-US" sz="2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87755" y="1810385"/>
            <a:ext cx="9880600" cy="920115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p>
            <a:pPr algn="l">
              <a:buClrTx/>
              <a:buSzTx/>
              <a:buFontTx/>
            </a:pPr>
            <a:r>
              <a:rPr lang="en-US" altLang="zh-CN" sz="16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  video 播放加密视频时候， Service Worker拦截video的请求，向服务端发起请求加密的视频请求，服务端返回加密之后的视频流，Service Worker收到加密视频流之后,在内部解密，把解密之后的视频流返回给video 标签，从而达到播放加密视频流目的。</a:t>
            </a:r>
            <a:endParaRPr lang="en-US" altLang="zh-CN" sz="16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47445" y="1352550"/>
            <a:ext cx="5096510" cy="4210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Service Worker播放</a:t>
            </a:r>
            <a:r>
              <a:rPr lang="zh-CN" altLang="en-US" sz="20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加密视频</a:t>
            </a:r>
            <a:r>
              <a:rPr lang="en-US" altLang="zh-CN" sz="20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原理说明</a:t>
            </a:r>
            <a:endParaRPr lang="zh-CN" altLang="en-US" sz="2400"/>
          </a:p>
          <a:p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7445" y="2730500"/>
            <a:ext cx="9839325" cy="32893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PP_MARK_KEY" val="37ef33ad-325e-480b-bfea-46684073dd51"/>
  <p:tag name="COMMONDATA" val="eyJoZGlkIjoiOGU3NzUzOGI1MzE5NDVhYzhlYTAxN2E5YWM2ZDEzN2UifQ=="/>
  <p:tag name="commondata" val="eyJoZGlkIjoiYjk5ODM0YmMxOWJiYWQyNDU4MGIzYWRmYTA0ZmI5NDcifQ==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2018</Words>
  <Application>WPS 演示</Application>
  <PresentationFormat>宽屏</PresentationFormat>
  <Paragraphs>144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黑体</vt:lpstr>
      <vt:lpstr>阿里巴巴普惠体 R</vt:lpstr>
      <vt:lpstr>苹方-简</vt:lpstr>
      <vt:lpstr>Raleway</vt:lpstr>
      <vt:lpstr>Thonburi</vt:lpstr>
      <vt:lpstr>微软雅黑</vt:lpstr>
      <vt:lpstr>Arial Unicode MS</vt:lpstr>
      <vt:lpstr>等线</vt:lpstr>
      <vt:lpstr>汉仪中等线KW</vt:lpstr>
      <vt:lpstr>Huawei Sans</vt:lpstr>
      <vt:lpstr>Office 主题​​</vt:lpstr>
      <vt:lpstr>Service Worker在加密视频中的应用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第七届中国开源年会 通用PPT模板</dc:title>
  <dc:creator>Teatee Grace</dc:creator>
  <cp:lastModifiedBy>虎笑</cp:lastModifiedBy>
  <cp:revision>50</cp:revision>
  <dcterms:created xsi:type="dcterms:W3CDTF">2023-10-26T05:56:59Z</dcterms:created>
  <dcterms:modified xsi:type="dcterms:W3CDTF">2023-10-26T05:56:59Z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C8A33F8E81B9421595D2527E982A8F26_13</vt:lpwstr>
  </property>
  <property fmtid="{D5CDD505-2E9C-101B-9397-08002B2CF9AE}" pid="3" name="KSOProductBuildVer">
    <vt:lpwstr>2052-6.2.2.8394</vt:lpwstr>
  </property>
</Properties>
</file>