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9" r:id="rId12"/>
    <p:sldId id="270" r:id="rId13"/>
    <p:sldId id="271" r:id="rId14"/>
    <p:sldId id="280" r:id="rId15"/>
    <p:sldId id="272" r:id="rId16"/>
    <p:sldId id="281" r:id="rId17"/>
    <p:sldId id="274" r:id="rId18"/>
    <p:sldId id="273" r:id="rId19"/>
    <p:sldId id="267" r:id="rId20"/>
    <p:sldId id="275" r:id="rId21"/>
    <p:sldId id="276" r:id="rId22"/>
    <p:sldId id="277" r:id="rId23"/>
    <p:sldId id="278" r:id="rId24"/>
    <p:sldId id="268" r:id="rId25"/>
    <p:sldId id="279" r:id="rId26"/>
    <p:sldId id="265" r:id="rId27"/>
    <p:sldId id="260" r:id="rId28"/>
  </p:sldIdLst>
  <p:sldSz cx="24384000" cy="13716000"/>
  <p:notesSz cx="51435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 Light" panose="020B0502040204020203" pitchFamily="34" charset="-122"/>
      <p:regular r:id="rId34"/>
    </p:embeddedFont>
    <p:embeddedFont>
      <p:font typeface="等线" panose="02010600030101010101" pitchFamily="2" charset="-122"/>
      <p:regular r:id="rId35"/>
      <p:bold r:id="rId36"/>
    </p:embeddedFont>
    <p:embeddedFont>
      <p:font typeface="等线" panose="02010600030101010101" pitchFamily="2" charset="-122"/>
      <p:regular r:id="rId35"/>
      <p:bold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微软雅黑" panose="020B0503020204020204" pitchFamily="34" charset="-122"/>
      <p:regular r:id="rId37"/>
      <p:bold r:id="rId3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1164" autoAdjust="0"/>
  </p:normalViewPr>
  <p:slideViewPr>
    <p:cSldViewPr snapToGrid="0" snapToObjects="1">
      <p:cViewPr varScale="1">
        <p:scale>
          <a:sx n="52" d="100"/>
          <a:sy n="52" d="100"/>
        </p:scale>
        <p:origin x="3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A9381-83C8-4F4B-9698-33207D1C3A4B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493F0-8903-478F-9A01-D9FEC834F6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7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93F0-8903-478F-9A01-D9FEC834F6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4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93F0-8903-478F-9A01-D9FEC834F6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93F0-8903-478F-9A01-D9FEC834F6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2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93F0-8903-478F-9A01-D9FEC834F6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8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93F0-8903-478F-9A01-D9FEC834F6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93F0-8903-478F-9A01-D9FEC834F63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59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01">
            <a:extLst>
              <a:ext uri="{FF2B5EF4-FFF2-40B4-BE49-F238E27FC236}">
                <a16:creationId xmlns:a16="http://schemas.microsoft.com/office/drawing/2014/main" id="{9C53200E-A62A-16D0-9326-40E7511E3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75099"/>
            <a:ext cx="330199" cy="7238983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71CD31F4-7D40-CFC1-BDDF-E8DC3A82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730250"/>
            <a:ext cx="17682117" cy="1433087"/>
          </a:xfrm>
          <a:prstGeom prst="rect">
            <a:avLst/>
          </a:prstGeom>
        </p:spPr>
        <p:txBody>
          <a:bodyPr anchor="ctr"/>
          <a:lstStyle>
            <a:lvl1pPr algn="l">
              <a:defRPr sz="6000" b="1" i="0">
                <a:latin typeface="Alibaba PuHuiTi 2.0 95 ExtraBol" pitchFamily="18" charset="-122"/>
                <a:ea typeface="Alibaba PuHuiTi 2.0 95 ExtraBol" pitchFamily="18" charset="-122"/>
                <a:cs typeface="Alibaba PuHuiTi 2.0 95 ExtraBol" pitchFamily="18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F381F22-300B-69BD-D292-CD37D929F7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400" y="3033132"/>
            <a:ext cx="21272810" cy="9679568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  <a:lvl2pPr>
              <a:defRPr sz="360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2pPr>
            <a:lvl3pPr>
              <a:defRPr sz="320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3pPr>
            <a:lvl4pPr>
              <a:defRPr sz="280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4pPr>
            <a:lvl5pPr>
              <a:defRPr sz="280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grpSp>
        <p:nvGrpSpPr>
          <p:cNvPr id="6" name="组合 102">
            <a:extLst>
              <a:ext uri="{FF2B5EF4-FFF2-40B4-BE49-F238E27FC236}">
                <a16:creationId xmlns:a16="http://schemas.microsoft.com/office/drawing/2014/main" id="{233A744D-4893-2A2F-15B5-9C124CFDB9FC}"/>
              </a:ext>
            </a:extLst>
          </p:cNvPr>
          <p:cNvGrpSpPr/>
          <p:nvPr userDrawn="1"/>
        </p:nvGrpSpPr>
        <p:grpSpPr>
          <a:xfrm>
            <a:off x="19869511" y="1045585"/>
            <a:ext cx="3079699" cy="1035100"/>
            <a:chOff x="1448337" y="782726"/>
            <a:chExt cx="3079699" cy="1035100"/>
          </a:xfrm>
        </p:grpSpPr>
        <p:pic>
          <p:nvPicPr>
            <p:cNvPr id="7" name="image 103">
              <a:extLst>
                <a:ext uri="{FF2B5EF4-FFF2-40B4-BE49-F238E27FC236}">
                  <a16:creationId xmlns:a16="http://schemas.microsoft.com/office/drawing/2014/main" id="{DD6408CC-C9BC-F4A0-49C4-70D5CBE9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48337" y="782726"/>
              <a:ext cx="3079699" cy="10351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A3794F5E-B187-ED5A-5651-CEF7B24E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337" y="3790225"/>
            <a:ext cx="11375565" cy="2651125"/>
          </a:xfrm>
          <a:prstGeom prst="rect">
            <a:avLst/>
          </a:prstGeom>
        </p:spPr>
        <p:txBody>
          <a:bodyPr anchor="ctr"/>
          <a:lstStyle>
            <a:lvl1pPr algn="l">
              <a:defRPr sz="8000" b="1" i="0">
                <a:latin typeface="Alibaba PuHuiTi 2.0 95 ExtraBol" pitchFamily="18" charset="-122"/>
                <a:ea typeface="Alibaba PuHuiTi 2.0 95 ExtraBol" pitchFamily="18" charset="-122"/>
                <a:cs typeface="Alibaba PuHuiTi 2.0 95 ExtraBol" pitchFamily="18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6069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01">
            <a:extLst>
              <a:ext uri="{FF2B5EF4-FFF2-40B4-BE49-F238E27FC236}">
                <a16:creationId xmlns:a16="http://schemas.microsoft.com/office/drawing/2014/main" id="{CF025767-F33C-74C4-FE47-DCB01DDF6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8" name="组合 102">
            <a:extLst>
              <a:ext uri="{FF2B5EF4-FFF2-40B4-BE49-F238E27FC236}">
                <a16:creationId xmlns:a16="http://schemas.microsoft.com/office/drawing/2014/main" id="{0D968482-8836-3C65-A175-BD8642180C44}"/>
              </a:ext>
            </a:extLst>
          </p:cNvPr>
          <p:cNvGrpSpPr/>
          <p:nvPr userDrawn="1"/>
        </p:nvGrpSpPr>
        <p:grpSpPr>
          <a:xfrm>
            <a:off x="1448337" y="782726"/>
            <a:ext cx="3079699" cy="1035100"/>
            <a:chOff x="1448337" y="782726"/>
            <a:chExt cx="3079699" cy="1035100"/>
          </a:xfrm>
        </p:grpSpPr>
        <p:pic>
          <p:nvPicPr>
            <p:cNvPr id="9" name="image 103">
              <a:extLst>
                <a:ext uri="{FF2B5EF4-FFF2-40B4-BE49-F238E27FC236}">
                  <a16:creationId xmlns:a16="http://schemas.microsoft.com/office/drawing/2014/main" id="{D09CE424-DC0C-7CA1-0BC3-F2BE5DDE3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48337" y="782726"/>
              <a:ext cx="3079699" cy="103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65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evui.design/hom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C74FD-B5AC-E15C-DD92-AECD446A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758" y="4321565"/>
            <a:ext cx="11375565" cy="2651125"/>
          </a:xfrm>
        </p:spPr>
        <p:txBody>
          <a:bodyPr/>
          <a:lstStyle/>
          <a:p>
            <a:r>
              <a:rPr kumimoji="1" lang="en-US" altLang="zh-CN" sz="9600" dirty="0" err="1">
                <a:cs typeface="+mn-ea"/>
                <a:sym typeface="+mn-lt"/>
              </a:rPr>
              <a:t>MateChat</a:t>
            </a:r>
            <a:br>
              <a:rPr kumimoji="1" lang="en-US" altLang="zh-CN" sz="9600" dirty="0">
                <a:cs typeface="+mn-ea"/>
                <a:sym typeface="+mn-lt"/>
              </a:rPr>
            </a:br>
            <a:r>
              <a:rPr kumimoji="1" lang="zh-CN" altLang="en-US" dirty="0">
                <a:cs typeface="+mn-ea"/>
                <a:sym typeface="+mn-lt"/>
              </a:rPr>
              <a:t>基于</a:t>
            </a:r>
            <a:r>
              <a:rPr kumimoji="1" lang="en-US" altLang="zh-CN" dirty="0" err="1">
                <a:cs typeface="+mn-ea"/>
                <a:sym typeface="+mn-lt"/>
              </a:rPr>
              <a:t>DevUI</a:t>
            </a:r>
            <a:r>
              <a:rPr kumimoji="1" lang="zh-CN" altLang="en-US" dirty="0">
                <a:cs typeface="+mn-ea"/>
                <a:sym typeface="+mn-lt"/>
              </a:rPr>
              <a:t>的前端智能化交互探索和实践</a:t>
            </a:r>
            <a:endParaRPr lang="zh-CN" altLang="en-US" dirty="0"/>
          </a:p>
        </p:txBody>
      </p:sp>
      <p:sp>
        <p:nvSpPr>
          <p:cNvPr id="3" name="Object 505">
            <a:extLst>
              <a:ext uri="{FF2B5EF4-FFF2-40B4-BE49-F238E27FC236}">
                <a16:creationId xmlns:a16="http://schemas.microsoft.com/office/drawing/2014/main" id="{C763D9EB-4C7B-49D9-BBED-9FFB0F0147BD}"/>
              </a:ext>
            </a:extLst>
          </p:cNvPr>
          <p:cNvSpPr txBox="1"/>
          <p:nvPr/>
        </p:nvSpPr>
        <p:spPr>
          <a:xfrm>
            <a:off x="1448337" y="7976933"/>
            <a:ext cx="7658100" cy="30805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just">
              <a:lnSpc>
                <a:spcPct val="144000"/>
              </a:lnSpc>
            </a:pPr>
            <a:r>
              <a:rPr lang="zh-CN" altLang="en-US" sz="5200" b="1" i="0" dirty="0">
                <a:solidFill>
                  <a:srgbClr val="3E3A39"/>
                </a:solidFill>
                <a:latin typeface="AlibabaPuHuiTi-Regular"/>
                <a:ea typeface="AlibabaPuHuiTi-Regular"/>
              </a:rPr>
              <a:t>王亚举</a:t>
            </a:r>
            <a:endParaRPr lang="en-US" altLang="zh-CN" sz="5200" b="1" i="0" dirty="0">
              <a:solidFill>
                <a:srgbClr val="3E3A39"/>
              </a:solidFill>
              <a:latin typeface="AlibabaPuHuiTi-Regular"/>
              <a:ea typeface="AlibabaPuHuiTi-Regular"/>
            </a:endParaRPr>
          </a:p>
          <a:p>
            <a:pPr defTabSz="914478"/>
            <a:r>
              <a:rPr lang="zh-CN" altLang="en-US" sz="3600" dirty="0">
                <a:solidFill>
                  <a:srgbClr val="1D1D1A"/>
                </a:solidFill>
                <a:ea typeface="Alibaba PuHuiTi 2.0 95 ExtraBol"/>
                <a:cs typeface="+mn-ea"/>
                <a:sym typeface="+mn-lt"/>
              </a:rPr>
              <a:t>华为云前端架构师</a:t>
            </a:r>
            <a:endParaRPr lang="en-US" altLang="zh-CN" sz="3600" dirty="0">
              <a:solidFill>
                <a:srgbClr val="1D1D1A"/>
              </a:solidFill>
              <a:ea typeface="Alibaba PuHuiTi 2.0 95 ExtraBol"/>
              <a:cs typeface="+mn-ea"/>
              <a:sym typeface="+mn-lt"/>
            </a:endParaRPr>
          </a:p>
          <a:p>
            <a:pPr defTabSz="914478"/>
            <a:r>
              <a:rPr lang="en-US" altLang="zh-CN" sz="3600" dirty="0" err="1">
                <a:solidFill>
                  <a:srgbClr val="3E3A39"/>
                </a:solidFill>
                <a:latin typeface="AlibabaPuHuiTi-Regular"/>
                <a:ea typeface="AlibabaPuHuiTi-Regular"/>
              </a:rPr>
              <a:t>DevUI</a:t>
            </a:r>
            <a:r>
              <a:rPr lang="zh-CN" altLang="en-US" sz="3600" dirty="0">
                <a:solidFill>
                  <a:srgbClr val="1D1D1A"/>
                </a:solidFill>
                <a:ea typeface="Alibaba PuHuiTi 2.0 95 ExtraBol"/>
                <a:cs typeface="+mn-ea"/>
                <a:sym typeface="+mn-lt"/>
              </a:rPr>
              <a:t>开源项目负责人</a:t>
            </a:r>
            <a:endParaRPr lang="en-US" altLang="zh-CN" sz="3600" dirty="0">
              <a:solidFill>
                <a:srgbClr val="1D1D1A"/>
              </a:solidFill>
              <a:ea typeface="Alibaba PuHuiTi 2.0 95 ExtraBol"/>
              <a:cs typeface="+mn-ea"/>
              <a:sym typeface="+mn-lt"/>
            </a:endParaRPr>
          </a:p>
          <a:p>
            <a:pPr algn="just">
              <a:lnSpc>
                <a:spcPct val="144000"/>
              </a:lnSpc>
            </a:pPr>
            <a:r>
              <a:rPr lang="en-US" altLang="zh-CN" sz="4100" dirty="0">
                <a:solidFill>
                  <a:srgbClr val="3E3A39"/>
                </a:solidFill>
                <a:latin typeface="AlibabaPuHuiTi-Regular"/>
                <a:ea typeface="AlibabaPuHuiTi-Regular"/>
              </a:rPr>
              <a:t>wangyaju@huawei.com</a:t>
            </a:r>
            <a:endParaRPr lang="en-US" altLang="zh-CN" sz="4100" b="0" i="0" dirty="0">
              <a:solidFill>
                <a:srgbClr val="3E3A39"/>
              </a:solidFill>
              <a:latin typeface="AlibabaPuHuiTi-Regular"/>
              <a:ea typeface="AlibabaPuHuiTi-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061BE-E40C-461D-8053-4045F72E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MateChat</a:t>
            </a:r>
            <a:r>
              <a:rPr lang="zh-CN" altLang="en-US" dirty="0"/>
              <a:t>交互设计概览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EB462E-6B2D-48AF-AE63-FA7310CC9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83" y="2585125"/>
            <a:ext cx="19800179" cy="96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04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EE7B461-66F5-4D61-90B7-D438F8D25A15}"/>
              </a:ext>
            </a:extLst>
          </p:cNvPr>
          <p:cNvSpPr/>
          <p:nvPr/>
        </p:nvSpPr>
        <p:spPr>
          <a:xfrm>
            <a:off x="6827766" y="2820968"/>
            <a:ext cx="6105832" cy="9032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523ECB2-49D2-4E72-A3CC-804BB93A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MateChat</a:t>
            </a:r>
            <a:r>
              <a:rPr lang="zh-CN" altLang="en-US" dirty="0"/>
              <a:t>多形态交互设计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1F52B9-72F9-4530-8EDF-1655E253A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04" y="2924539"/>
            <a:ext cx="5922928" cy="33627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7CA3ADB-4B2F-44A3-B733-EFDA8B45B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543" y="6454333"/>
            <a:ext cx="5906989" cy="252618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29BC2F6-DEC8-4FD3-8826-B96CEAACB565}"/>
              </a:ext>
            </a:extLst>
          </p:cNvPr>
          <p:cNvSpPr txBox="1"/>
          <p:nvPr/>
        </p:nvSpPr>
        <p:spPr>
          <a:xfrm>
            <a:off x="2970039" y="1243244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ea typeface="Alibaba PuHuiTi 2.0 95 ExtraBol"/>
              </a:rPr>
              <a:t>协作式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9CD7778A-CA67-4448-8E57-9E39F36C7607}"/>
              </a:ext>
            </a:extLst>
          </p:cNvPr>
          <p:cNvSpPr/>
          <p:nvPr/>
        </p:nvSpPr>
        <p:spPr>
          <a:xfrm>
            <a:off x="1713105" y="12183856"/>
            <a:ext cx="4411657" cy="82192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22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1000">
                <a:solidFill>
                  <a:srgbClr val="FFFFFF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pPr>
            <a:endParaRPr sz="500" kern="0">
              <a:solidFill>
                <a:srgbClr val="FFFFFF"/>
              </a:solidFill>
              <a:latin typeface="PingFang SC Medium"/>
              <a:sym typeface="PingFang SC Medium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9CC3A1-2B7E-419C-88F8-887BD8775C44}"/>
              </a:ext>
            </a:extLst>
          </p:cNvPr>
          <p:cNvSpPr txBox="1"/>
          <p:nvPr/>
        </p:nvSpPr>
        <p:spPr>
          <a:xfrm>
            <a:off x="9093968" y="1238966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ea typeface="Alibaba PuHuiTi 2.0 95 ExtraBol"/>
              </a:rPr>
              <a:t>情景式</a:t>
            </a: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1D5C8642-4523-48F5-820C-3FAFDAE3E78B}"/>
              </a:ext>
            </a:extLst>
          </p:cNvPr>
          <p:cNvSpPr/>
          <p:nvPr/>
        </p:nvSpPr>
        <p:spPr>
          <a:xfrm>
            <a:off x="7215726" y="12183856"/>
            <a:ext cx="5018369" cy="82192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22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1000">
                <a:solidFill>
                  <a:srgbClr val="FFFFFF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pPr>
            <a:endParaRPr sz="500" kern="0">
              <a:solidFill>
                <a:srgbClr val="FFFFFF"/>
              </a:solidFill>
              <a:latin typeface="PingFang SC Medium"/>
              <a:sym typeface="PingFang SC Medium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E4E393F-CA87-4D82-B1BB-FFB366F6E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102" y="9206692"/>
            <a:ext cx="5921760" cy="25261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3E5561-1D27-4BF4-A0D4-869940F9C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322" y="3342989"/>
            <a:ext cx="9557498" cy="642149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7980FA-39EB-420F-806C-355E998B1E55}"/>
              </a:ext>
            </a:extLst>
          </p:cNvPr>
          <p:cNvSpPr txBox="1"/>
          <p:nvPr/>
        </p:nvSpPr>
        <p:spPr>
          <a:xfrm>
            <a:off x="17381028" y="1239348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ea typeface="Alibaba PuHuiTi 2.0 95 ExtraBol"/>
              </a:rPr>
              <a:t>沉浸式</a:t>
            </a: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EF92A20B-5804-4502-95C1-6D8229772FD8}"/>
              </a:ext>
            </a:extLst>
          </p:cNvPr>
          <p:cNvSpPr/>
          <p:nvPr/>
        </p:nvSpPr>
        <p:spPr>
          <a:xfrm>
            <a:off x="15502786" y="12183856"/>
            <a:ext cx="5018369" cy="82192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22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1000">
                <a:solidFill>
                  <a:srgbClr val="FFFFFF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pPr>
            <a:endParaRPr sz="500" kern="0">
              <a:solidFill>
                <a:srgbClr val="FFFFFF"/>
              </a:solidFill>
              <a:latin typeface="PingFang SC Medium"/>
              <a:sym typeface="PingFang SC Medium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791D93A-3463-4856-B0FB-CC75DC24C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83" y="2820968"/>
            <a:ext cx="5221148" cy="91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7EE6F7-9E13-4472-83B6-053C4462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cs typeface="+mn-ea"/>
                <a:sym typeface="+mn-lt"/>
              </a:rPr>
              <a:t>MateChat</a:t>
            </a:r>
            <a:r>
              <a:rPr kumimoji="1" lang="zh-CN" altLang="en-US" dirty="0">
                <a:cs typeface="+mn-ea"/>
                <a:sym typeface="+mn-lt"/>
              </a:rPr>
              <a:t>前端框架设计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FF6DDB-5CDD-442D-96E5-DE27366A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8" y="2466973"/>
            <a:ext cx="15252702" cy="92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2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7EE6F7-9E13-4472-83B6-053C4462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如何使用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6B421A-EAF2-48B5-A406-B0D83D036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07" y="3022600"/>
            <a:ext cx="7802294" cy="1696698"/>
          </a:xfrm>
          <a:prstGeom prst="rect">
            <a:avLst/>
          </a:prstGeom>
        </p:spPr>
      </p:pic>
      <p:pic>
        <p:nvPicPr>
          <p:cNvPr id="1026" name="Picture 2" descr="C:\Users\w00815095\AppData\Roaming\WeLink_Desktop\appdata\IM\w00297330\ReceiveFiles\ScreenShot\C6DADE04-8C00-4C1C-EF32-441AB6DA17CA.png">
            <a:extLst>
              <a:ext uri="{FF2B5EF4-FFF2-40B4-BE49-F238E27FC236}">
                <a16:creationId xmlns:a16="http://schemas.microsoft.com/office/drawing/2014/main" id="{5D0A6FCA-EA87-41A4-99FD-61DF325E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638" y="2689226"/>
            <a:ext cx="11293115" cy="84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E7B6FF7B-B71B-4A7F-A0BF-A88E354F2B70}"/>
              </a:ext>
            </a:extLst>
          </p:cNvPr>
          <p:cNvSpPr/>
          <p:nvPr/>
        </p:nvSpPr>
        <p:spPr>
          <a:xfrm>
            <a:off x="9333173" y="6057900"/>
            <a:ext cx="1753927" cy="11684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C:\Users\w00815095\AppData\Roaming\WeLink_Desktop\appdata\IM\w00297330\ReceiveFiles\ScreenShot\B1C4D514-C33C-4B91-DC3C-7AB6E11DF40F.png">
            <a:extLst>
              <a:ext uri="{FF2B5EF4-FFF2-40B4-BE49-F238E27FC236}">
                <a16:creationId xmlns:a16="http://schemas.microsoft.com/office/drawing/2014/main" id="{B3BFB186-A1E7-436A-8377-07EC540F0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08" y="5172073"/>
            <a:ext cx="7829800" cy="59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380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A52BB12-E43D-4FD5-B61D-C5C96DBCD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741" y="2735584"/>
            <a:ext cx="8613811" cy="892301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48ABA6C-939E-4627-9D44-D1DA0216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730250"/>
            <a:ext cx="17682117" cy="1433087"/>
          </a:xfrm>
        </p:spPr>
        <p:txBody>
          <a:bodyPr/>
          <a:lstStyle/>
          <a:p>
            <a:r>
              <a:rPr kumimoji="1" lang="en-US" altLang="zh-CN" dirty="0" err="1">
                <a:cs typeface="+mn-ea"/>
                <a:sym typeface="+mn-lt"/>
              </a:rPr>
              <a:t>MateChat</a:t>
            </a:r>
            <a:r>
              <a:rPr kumimoji="1" lang="zh-CN" altLang="en-US" dirty="0">
                <a:cs typeface="+mn-ea"/>
                <a:sym typeface="+mn-lt"/>
              </a:rPr>
              <a:t>消息协议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F87541-502F-4CE3-B011-0A8D05A2E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51" y="3872931"/>
            <a:ext cx="4951413" cy="6894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7B6DC3-9CEC-4397-B65C-EA8879BDC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45" y="2273186"/>
            <a:ext cx="5340215" cy="24019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D07B2C-AA2F-47AD-B7F0-83B6B591D0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7745445" y="4675117"/>
            <a:ext cx="5165726" cy="36409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EDFA23-709C-464D-A769-3A15F072D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95" y="8433387"/>
            <a:ext cx="5000626" cy="45197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5B119F-905D-4AE0-95A0-32ED87107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741" y="2725415"/>
            <a:ext cx="8637793" cy="9433569"/>
          </a:xfrm>
          <a:prstGeom prst="rect">
            <a:avLst/>
          </a:prstGeom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5552229A-37D8-488A-84E9-0949C4D7C0CA}"/>
              </a:ext>
            </a:extLst>
          </p:cNvPr>
          <p:cNvSpPr/>
          <p:nvPr/>
        </p:nvSpPr>
        <p:spPr>
          <a:xfrm>
            <a:off x="6305685" y="6858000"/>
            <a:ext cx="1439760" cy="11684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CAD70791-81F3-4AE3-BD89-87D7DE537E4D}"/>
              </a:ext>
            </a:extLst>
          </p:cNvPr>
          <p:cNvSpPr/>
          <p:nvPr/>
        </p:nvSpPr>
        <p:spPr>
          <a:xfrm>
            <a:off x="13028510" y="6858000"/>
            <a:ext cx="1439760" cy="11684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017B6CF-6CD6-412E-9F1D-C40ED5D28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609" y="2735584"/>
            <a:ext cx="9025075" cy="94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CFA2F-F84B-4927-8885-2121F931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MateChat</a:t>
            </a:r>
            <a:r>
              <a:rPr lang="zh-CN" altLang="en-US" dirty="0"/>
              <a:t>多主题支持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BC04D1-F6C2-4EE0-B6EB-FD26D9FB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8" y="3089200"/>
            <a:ext cx="5804359" cy="83946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518385B-BDCE-4E91-AAED-B4AF639F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6" y="2451252"/>
            <a:ext cx="4214543" cy="91722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7B2FDB-B33D-47F3-925A-CD35DD204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204" y="2451252"/>
            <a:ext cx="4214543" cy="91722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A623EB-7F5A-4E9A-A532-77FA84692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9" y="2307257"/>
            <a:ext cx="5804359" cy="638023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E3B0F624-0941-49E7-B979-901AAA685EB9}"/>
              </a:ext>
            </a:extLst>
          </p:cNvPr>
          <p:cNvSpPr/>
          <p:nvPr/>
        </p:nvSpPr>
        <p:spPr>
          <a:xfrm>
            <a:off x="8191500" y="5526513"/>
            <a:ext cx="1701800" cy="10774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8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ompt">
            <a:extLst>
              <a:ext uri="{FF2B5EF4-FFF2-40B4-BE49-F238E27FC236}">
                <a16:creationId xmlns:a16="http://schemas.microsoft.com/office/drawing/2014/main" id="{5E431EE7-5530-4718-A51D-8A8A9D7AD6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815" y="7664379"/>
            <a:ext cx="9916843" cy="226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8A72D50-E080-4244-B35D-B3D2F01E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MateChat</a:t>
            </a:r>
            <a:r>
              <a:rPr lang="zh-CN" altLang="en-US" dirty="0"/>
              <a:t>扩展插槽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3A365C-9A1A-44C0-9ADC-FF0D784F5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457" y="2163337"/>
            <a:ext cx="10302509" cy="4991098"/>
          </a:xfrm>
          <a:prstGeom prst="rect">
            <a:avLst/>
          </a:prstGeom>
        </p:spPr>
      </p:pic>
      <p:pic>
        <p:nvPicPr>
          <p:cNvPr id="4098" name="Picture 2" descr="LikeDislike">
            <a:extLst>
              <a:ext uri="{FF2B5EF4-FFF2-40B4-BE49-F238E27FC236}">
                <a16:creationId xmlns:a16="http://schemas.microsoft.com/office/drawing/2014/main" id="{FD7AB28C-2A7E-4918-A7A3-63D68A5CC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457" y="7185818"/>
            <a:ext cx="10321560" cy="56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00815095\AppData\Roaming\WeLink_Desktop\appdata\IM\w00297330\ReceiveFiles\ScreenShot\763C8FEF-E264-4B9F-BCAD-1134D8A38EB9.png">
            <a:extLst>
              <a:ext uri="{FF2B5EF4-FFF2-40B4-BE49-F238E27FC236}">
                <a16:creationId xmlns:a16="http://schemas.microsoft.com/office/drawing/2014/main" id="{928CD00F-35D9-4D13-8E07-4963D53F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56" y="2717798"/>
            <a:ext cx="8410531" cy="78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8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11DAC-AF67-4208-BA8C-6162E64E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MateChat</a:t>
            </a:r>
            <a:r>
              <a:rPr lang="zh-CN" altLang="en-US" dirty="0"/>
              <a:t>场景化搭建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6A207-3BA1-495F-B932-C8E1FAB9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798337"/>
            <a:ext cx="7886700" cy="18611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7DC24A-09E8-41FF-846C-0513AF9F1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0" y="5177401"/>
            <a:ext cx="7912809" cy="56838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79EF51-075D-4FAE-85A4-DDF78FA7D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26" y="2798337"/>
            <a:ext cx="11864974" cy="78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33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2" name="image 3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6198" y="3708392"/>
            <a:ext cx="1371600" cy="1371598"/>
          </a:xfrm>
          <a:prstGeom prst="rect">
            <a:avLst/>
          </a:prstGeom>
        </p:spPr>
      </p:pic>
      <p:pic>
        <p:nvPicPr>
          <p:cNvPr id="9303" name="image 3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0540" y="4016664"/>
            <a:ext cx="870630" cy="747399"/>
          </a:xfrm>
          <a:prstGeom prst="rect">
            <a:avLst/>
          </a:prstGeom>
        </p:spPr>
      </p:pic>
      <p:sp>
        <p:nvSpPr>
          <p:cNvPr id="304" name="Object 304"/>
          <p:cNvSpPr txBox="1"/>
          <p:nvPr/>
        </p:nvSpPr>
        <p:spPr>
          <a:xfrm>
            <a:off x="5333998" y="5515545"/>
            <a:ext cx="14579602" cy="160095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0000" b="1" dirty="0" err="1">
                <a:solidFill>
                  <a:srgbClr val="3E3A39"/>
                </a:solidFill>
                <a:latin typeface="AlibabaPuHuiTi-Heavy"/>
                <a:ea typeface="AlibabaPuHuiTi-Heavy"/>
              </a:rPr>
              <a:t>MateChat</a:t>
            </a:r>
            <a:r>
              <a:rPr lang="zh-CN" altLang="en-US" sz="10000" b="1" dirty="0">
                <a:solidFill>
                  <a:srgbClr val="3E3A39"/>
                </a:solidFill>
                <a:latin typeface="AlibabaPuHuiTi-Heavy"/>
                <a:ea typeface="AlibabaPuHuiTi-Heavy"/>
              </a:rPr>
              <a:t>在华为落地实践</a:t>
            </a:r>
          </a:p>
        </p:txBody>
      </p:sp>
    </p:spTree>
    <p:extLst>
      <p:ext uri="{BB962C8B-B14F-4D97-AF65-F5344CB8AC3E}">
        <p14:creationId xmlns:p14="http://schemas.microsoft.com/office/powerpoint/2010/main" val="64238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39229-C1AD-4281-9B28-8E9C483E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CodeMate</a:t>
            </a:r>
            <a:r>
              <a:rPr lang="zh-CN" altLang="en-US" dirty="0"/>
              <a:t>编码助手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81D6CC-4E3A-4878-9D9B-C9F3143DD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2619645"/>
            <a:ext cx="17128245" cy="824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D70ED9-908D-4246-87AD-4CCE56811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30" y="3413586"/>
            <a:ext cx="14785770" cy="1002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16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1" name="image 2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299" y="9190535"/>
            <a:ext cx="9918699" cy="1748654"/>
          </a:xfrm>
          <a:prstGeom prst="rect">
            <a:avLst/>
          </a:prstGeom>
        </p:spPr>
      </p:pic>
      <p:sp>
        <p:nvSpPr>
          <p:cNvPr id="202" name="Object 202"/>
          <p:cNvSpPr txBox="1"/>
          <p:nvPr/>
        </p:nvSpPr>
        <p:spPr>
          <a:xfrm>
            <a:off x="2279701" y="9632628"/>
            <a:ext cx="8635893" cy="96058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6000" b="1" dirty="0" err="1">
                <a:solidFill>
                  <a:srgbClr val="3E3A39"/>
                </a:solidFill>
                <a:latin typeface="AlibabaPuHuiTi-Bold"/>
                <a:ea typeface="AlibabaPuHuiTi-Bold"/>
              </a:rPr>
              <a:t>MateChat</a:t>
            </a:r>
            <a:r>
              <a:rPr lang="zh-CN" altLang="en-US" sz="6000" b="1" dirty="0">
                <a:solidFill>
                  <a:srgbClr val="3E3A39"/>
                </a:solidFill>
                <a:latin typeface="AlibabaPuHuiTi-Bold"/>
                <a:ea typeface="AlibabaPuHuiTi-Bold"/>
              </a:rPr>
              <a:t>在华为落地实践</a:t>
            </a:r>
          </a:p>
        </p:txBody>
      </p:sp>
      <p:pic>
        <p:nvPicPr>
          <p:cNvPr id="9203" name="image 20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299" y="6781793"/>
            <a:ext cx="9918699" cy="1748654"/>
          </a:xfrm>
          <a:prstGeom prst="rect">
            <a:avLst/>
          </a:prstGeom>
        </p:spPr>
      </p:pic>
      <p:sp>
        <p:nvSpPr>
          <p:cNvPr id="204" name="Object 204"/>
          <p:cNvSpPr txBox="1"/>
          <p:nvPr/>
        </p:nvSpPr>
        <p:spPr>
          <a:xfrm>
            <a:off x="2279701" y="7213930"/>
            <a:ext cx="8635893" cy="96058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6000" b="1" dirty="0" err="1">
                <a:solidFill>
                  <a:srgbClr val="3E3A39"/>
                </a:solidFill>
                <a:latin typeface="AlibabaPuHuiTi-Bold"/>
                <a:ea typeface="AlibabaPuHuiTi-Bold"/>
              </a:rPr>
              <a:t>DevUI</a:t>
            </a:r>
            <a:r>
              <a:rPr lang="zh-CN" altLang="en-US" sz="6000" b="1" dirty="0">
                <a:solidFill>
                  <a:srgbClr val="3E3A39"/>
                </a:solidFill>
                <a:latin typeface="AlibabaPuHuiTi-Bold"/>
                <a:ea typeface="AlibabaPuHuiTi-Bold"/>
              </a:rPr>
              <a:t>智能化交互探索</a:t>
            </a:r>
          </a:p>
        </p:txBody>
      </p:sp>
      <p:sp>
        <p:nvSpPr>
          <p:cNvPr id="206" name="Object 206"/>
          <p:cNvSpPr txBox="1"/>
          <p:nvPr/>
        </p:nvSpPr>
        <p:spPr>
          <a:xfrm>
            <a:off x="1568663" y="3936435"/>
            <a:ext cx="3683000" cy="13716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9000" b="1" i="0" dirty="0">
                <a:solidFill>
                  <a:srgbClr val="3E3A39"/>
                </a:solidFill>
                <a:latin typeface="AlibabaPuHuiTi-Heavy"/>
                <a:ea typeface="AlibabaPuHuiTi-Heavy"/>
              </a:rPr>
              <a:t>目录</a:t>
            </a:r>
            <a:endParaRPr lang="zh-CN" altLang="en-US" sz="9000" dirty="0"/>
          </a:p>
        </p:txBody>
      </p:sp>
      <p:sp>
        <p:nvSpPr>
          <p:cNvPr id="207" name="Object 207"/>
          <p:cNvSpPr txBox="1"/>
          <p:nvPr/>
        </p:nvSpPr>
        <p:spPr>
          <a:xfrm>
            <a:off x="1594842" y="2923674"/>
            <a:ext cx="52959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6000" b="1" i="0" dirty="0">
                <a:solidFill>
                  <a:srgbClr val="3E3A39"/>
                </a:solidFill>
                <a:latin typeface="AlibabaPuHuiTi-Bold"/>
                <a:ea typeface="AlibabaPuHuiTi-Bold"/>
              </a:rPr>
              <a:t>CONTENTS</a:t>
            </a:r>
            <a:endParaRPr lang="zh-CN" altLang="en-US" sz="6000" dirty="0"/>
          </a:p>
        </p:txBody>
      </p:sp>
      <p:pic>
        <p:nvPicPr>
          <p:cNvPr id="9209" name="image 20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51591" y="9190535"/>
            <a:ext cx="9918699" cy="1748654"/>
          </a:xfrm>
          <a:prstGeom prst="rect">
            <a:avLst/>
          </a:prstGeom>
        </p:spPr>
      </p:pic>
      <p:sp>
        <p:nvSpPr>
          <p:cNvPr id="2010" name="Object 2010"/>
          <p:cNvSpPr txBox="1"/>
          <p:nvPr/>
        </p:nvSpPr>
        <p:spPr>
          <a:xfrm>
            <a:off x="13056331" y="9645745"/>
            <a:ext cx="4813300" cy="96058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6000" b="1" dirty="0">
                <a:solidFill>
                  <a:srgbClr val="3E3A39"/>
                </a:solidFill>
                <a:latin typeface="AlibabaPuHuiTi-Bold"/>
                <a:ea typeface="AlibabaPuHuiTi-Bold"/>
              </a:rPr>
              <a:t>开源计划</a:t>
            </a:r>
          </a:p>
        </p:txBody>
      </p:sp>
      <p:pic>
        <p:nvPicPr>
          <p:cNvPr id="92011" name="image 20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51591" y="6781793"/>
            <a:ext cx="9918699" cy="1748654"/>
          </a:xfrm>
          <a:prstGeom prst="rect">
            <a:avLst/>
          </a:prstGeom>
        </p:spPr>
      </p:pic>
      <p:sp>
        <p:nvSpPr>
          <p:cNvPr id="2012" name="Object 2012"/>
          <p:cNvSpPr txBox="1"/>
          <p:nvPr/>
        </p:nvSpPr>
        <p:spPr>
          <a:xfrm>
            <a:off x="13056331" y="7200365"/>
            <a:ext cx="9047968" cy="96058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6000" b="1" dirty="0" err="1">
                <a:solidFill>
                  <a:srgbClr val="3E3A39"/>
                </a:solidFill>
                <a:latin typeface="AlibabaPuHuiTi-Bold"/>
                <a:ea typeface="AlibabaPuHuiTi-Bold"/>
              </a:rPr>
              <a:t>MateChat</a:t>
            </a:r>
            <a:r>
              <a:rPr lang="zh-CN" altLang="en-US" sz="6000" b="1" dirty="0">
                <a:solidFill>
                  <a:srgbClr val="3E3A39"/>
                </a:solidFill>
                <a:latin typeface="AlibabaPuHuiTi-Bold"/>
                <a:ea typeface="AlibabaPuHuiTi-Bold"/>
              </a:rPr>
              <a:t>交互和框架设计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95123F-F316-46C9-BD85-354B945B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cs typeface="+mn-ea"/>
                <a:sym typeface="+mn-lt"/>
              </a:rPr>
              <a:t>DevMate</a:t>
            </a:r>
            <a:r>
              <a:rPr kumimoji="1" lang="zh-CN" altLang="en-US" dirty="0">
                <a:cs typeface="+mn-ea"/>
                <a:sym typeface="+mn-lt"/>
              </a:rPr>
              <a:t>研发作业助手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4EAE5C-53F1-418C-A0AB-719DB6A4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2569737"/>
            <a:ext cx="12145962" cy="915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42AA3F0-7564-44E5-B2CC-93585632FB42}"/>
              </a:ext>
            </a:extLst>
          </p:cNvPr>
          <p:cNvGrpSpPr/>
          <p:nvPr/>
        </p:nvGrpSpPr>
        <p:grpSpPr>
          <a:xfrm>
            <a:off x="6259700" y="2966210"/>
            <a:ext cx="13933300" cy="9674676"/>
            <a:chOff x="6259700" y="2966210"/>
            <a:chExt cx="13933300" cy="96746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5ABBF2-42CD-4E03-B383-54E0FB20C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700" y="2966210"/>
              <a:ext cx="13933300" cy="9674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CB7998-5373-4C84-AD59-68FCC82E6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550" y="3844925"/>
              <a:ext cx="1352550" cy="1300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379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971FF-4A3B-465F-B6C4-2DC38EB5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工作台场景</a:t>
            </a:r>
          </a:p>
        </p:txBody>
      </p:sp>
      <p:pic>
        <p:nvPicPr>
          <p:cNvPr id="4" name="Picture 2" descr="C:\Users\w00815095\AppData\Roaming\WeLink_Desktop\appdata\IM\w00297330\ReceiveFiles\ScreenShot\F3947398-1388-4BE0-950E-8652B9E075F6.png">
            <a:extLst>
              <a:ext uri="{FF2B5EF4-FFF2-40B4-BE49-F238E27FC236}">
                <a16:creationId xmlns:a16="http://schemas.microsoft.com/office/drawing/2014/main" id="{7556B87C-E5ED-40CF-86EA-9474B5DE7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"/>
          <a:stretch/>
        </p:blipFill>
        <p:spPr bwMode="auto">
          <a:xfrm>
            <a:off x="1676399" y="2720092"/>
            <a:ext cx="14717816" cy="794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w00815095\AppData\Roaming\WeLink_Desktop\appdata\IM\w00297330\ReceiveFiles\originalImgfiles\EFFAA076-875B-44ED-9FA7-DACF0049C7AC.png">
            <a:extLst>
              <a:ext uri="{FF2B5EF4-FFF2-40B4-BE49-F238E27FC236}">
                <a16:creationId xmlns:a16="http://schemas.microsoft.com/office/drawing/2014/main" id="{455F419F-1816-44ED-A10B-4DD77656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/>
          <a:stretch/>
        </p:blipFill>
        <p:spPr bwMode="auto">
          <a:xfrm>
            <a:off x="4251674" y="4040736"/>
            <a:ext cx="18132395" cy="868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6DBA30-4BF2-4A55-9FED-82B46E0F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业务作业流场景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569920-21A5-4FBA-B450-79C9D28E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2583044"/>
            <a:ext cx="13881102" cy="716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w00815095\AppData\Roaming\WeLink_Desktop\appdata\IM\w00297330\ReceiveFiles\ScreenShot\EC1B304F-275D-4461-A3D2-DCEE7D9D0936.png">
            <a:extLst>
              <a:ext uri="{FF2B5EF4-FFF2-40B4-BE49-F238E27FC236}">
                <a16:creationId xmlns:a16="http://schemas.microsoft.com/office/drawing/2014/main" id="{DAB5195D-768A-49FB-99E0-2D5D15C43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1"/>
          <a:stretch/>
        </p:blipFill>
        <p:spPr bwMode="auto">
          <a:xfrm>
            <a:off x="2715052" y="3252791"/>
            <a:ext cx="13490148" cy="799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77C185-2655-4BB0-AE93-06EB7D2DF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8" y="4084379"/>
            <a:ext cx="13852309" cy="783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9579E5-DCDD-4C70-809A-C23568DD46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088" y="4789259"/>
            <a:ext cx="17422659" cy="783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2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2" name="image 3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6198" y="3708392"/>
            <a:ext cx="1371600" cy="1371598"/>
          </a:xfrm>
          <a:prstGeom prst="rect">
            <a:avLst/>
          </a:prstGeom>
        </p:spPr>
      </p:pic>
      <p:pic>
        <p:nvPicPr>
          <p:cNvPr id="9303" name="image 3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0540" y="4016664"/>
            <a:ext cx="870630" cy="747399"/>
          </a:xfrm>
          <a:prstGeom prst="rect">
            <a:avLst/>
          </a:prstGeom>
        </p:spPr>
      </p:pic>
      <p:sp>
        <p:nvSpPr>
          <p:cNvPr id="304" name="Object 304"/>
          <p:cNvSpPr txBox="1"/>
          <p:nvPr/>
        </p:nvSpPr>
        <p:spPr>
          <a:xfrm>
            <a:off x="5333998" y="5515545"/>
            <a:ext cx="14579602" cy="160095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0000" b="1" dirty="0">
                <a:solidFill>
                  <a:srgbClr val="3E3A39"/>
                </a:solidFill>
                <a:latin typeface="AlibabaPuHuiTi-Heavy"/>
                <a:ea typeface="AlibabaPuHuiTi-Heavy"/>
              </a:rPr>
              <a:t>开源计划</a:t>
            </a:r>
          </a:p>
        </p:txBody>
      </p:sp>
    </p:spTree>
    <p:extLst>
      <p:ext uri="{BB962C8B-B14F-4D97-AF65-F5344CB8AC3E}">
        <p14:creationId xmlns:p14="http://schemas.microsoft.com/office/powerpoint/2010/main" val="1121765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7362AB-0319-48CF-A7EB-3795E4CA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MateChat</a:t>
            </a:r>
            <a:r>
              <a:rPr lang="zh-CN" altLang="en-US" dirty="0"/>
              <a:t>开源计划</a:t>
            </a:r>
          </a:p>
        </p:txBody>
      </p:sp>
      <p:pic>
        <p:nvPicPr>
          <p:cNvPr id="6" name="Picture 2" descr="D:\桌面事项\DevUI开源材料\Welink\ReceiveFiles\ScreenShot\160DEEB0-49D4-4A00-B651-A49B5C5241B8.png">
            <a:extLst>
              <a:ext uri="{FF2B5EF4-FFF2-40B4-BE49-F238E27FC236}">
                <a16:creationId xmlns:a16="http://schemas.microsoft.com/office/drawing/2014/main" id="{1A0AA144-9312-4036-B189-E7F2D6B6F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2336257"/>
            <a:ext cx="8610600" cy="415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0F9A8D-3518-4FF1-BE14-4F463AF2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3" y="6662620"/>
            <a:ext cx="8765514" cy="38115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E00D0A-C6B5-45CF-A010-EEC5B8A8F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86" y="10647128"/>
            <a:ext cx="8806129" cy="2589221"/>
          </a:xfrm>
          <a:prstGeom prst="rect">
            <a:avLst/>
          </a:prstGeom>
        </p:spPr>
      </p:pic>
      <p:sp>
        <p:nvSpPr>
          <p:cNvPr id="36" name="右箭头 7">
            <a:extLst>
              <a:ext uri="{FF2B5EF4-FFF2-40B4-BE49-F238E27FC236}">
                <a16:creationId xmlns:a16="http://schemas.microsoft.com/office/drawing/2014/main" id="{7C8AF48C-BD3E-4A98-A728-8E24DD694BED}"/>
              </a:ext>
            </a:extLst>
          </p:cNvPr>
          <p:cNvSpPr/>
          <p:nvPr/>
        </p:nvSpPr>
        <p:spPr>
          <a:xfrm>
            <a:off x="11862059" y="5833845"/>
            <a:ext cx="9216206" cy="246621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5" tIns="45702" rIns="91405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8000" dirty="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DBE2CCCE-4711-4975-95BF-EB602E435939}"/>
              </a:ext>
            </a:extLst>
          </p:cNvPr>
          <p:cNvSpPr/>
          <p:nvPr/>
        </p:nvSpPr>
        <p:spPr>
          <a:xfrm>
            <a:off x="13901042" y="5855637"/>
            <a:ext cx="297234" cy="30094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5" tIns="45702" rIns="91405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800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38" name="TextBox 72">
            <a:extLst>
              <a:ext uri="{FF2B5EF4-FFF2-40B4-BE49-F238E27FC236}">
                <a16:creationId xmlns:a16="http://schemas.microsoft.com/office/drawing/2014/main" id="{2B6F35B7-FBF2-42E1-A8FF-21A67DC3C8BA}"/>
              </a:ext>
            </a:extLst>
          </p:cNvPr>
          <p:cNvSpPr txBox="1"/>
          <p:nvPr/>
        </p:nvSpPr>
        <p:spPr>
          <a:xfrm>
            <a:off x="13512789" y="5415446"/>
            <a:ext cx="1252532" cy="438555"/>
          </a:xfrm>
          <a:prstGeom prst="rect">
            <a:avLst/>
          </a:prstGeom>
          <a:noFill/>
        </p:spPr>
        <p:txBody>
          <a:bodyPr wrap="none" lIns="68553" tIns="34277" rIns="68553" bIns="34277" rtlCol="0">
            <a:spAutoFit/>
          </a:bodyPr>
          <a:lstStyle/>
          <a:p>
            <a:r>
              <a:rPr lang="en-US" sz="2400" b="1" dirty="0">
                <a:ea typeface="Alibaba PuHuiTi 2.0 95 ExtraBol"/>
                <a:cs typeface="+mn-ea"/>
                <a:sym typeface="+mn-lt"/>
              </a:rPr>
              <a:t>2024.10</a:t>
            </a:r>
            <a:endParaRPr lang="en-GB" sz="2400" b="1" dirty="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D55C8EB5-7F6B-4E1C-86ED-B1F3FCBDFE45}"/>
              </a:ext>
            </a:extLst>
          </p:cNvPr>
          <p:cNvSpPr/>
          <p:nvPr/>
        </p:nvSpPr>
        <p:spPr>
          <a:xfrm>
            <a:off x="18391282" y="5855637"/>
            <a:ext cx="297234" cy="30094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5" tIns="45702" rIns="91405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800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40" name="TextBox 72">
            <a:extLst>
              <a:ext uri="{FF2B5EF4-FFF2-40B4-BE49-F238E27FC236}">
                <a16:creationId xmlns:a16="http://schemas.microsoft.com/office/drawing/2014/main" id="{7F67F42F-174E-41E1-A5BF-55416A9CC23E}"/>
              </a:ext>
            </a:extLst>
          </p:cNvPr>
          <p:cNvSpPr txBox="1"/>
          <p:nvPr/>
        </p:nvSpPr>
        <p:spPr>
          <a:xfrm>
            <a:off x="18005600" y="5492138"/>
            <a:ext cx="1252532" cy="438555"/>
          </a:xfrm>
          <a:prstGeom prst="rect">
            <a:avLst/>
          </a:prstGeom>
          <a:noFill/>
        </p:spPr>
        <p:txBody>
          <a:bodyPr wrap="none" lIns="68553" tIns="34277" rIns="68553" bIns="34277" rtlCol="0">
            <a:spAutoFit/>
          </a:bodyPr>
          <a:lstStyle/>
          <a:p>
            <a:r>
              <a:rPr lang="en-US" sz="2400" b="1" dirty="0">
                <a:ea typeface="Alibaba PuHuiTi 2.0 95 ExtraBol"/>
                <a:cs typeface="+mn-ea"/>
                <a:sym typeface="+mn-lt"/>
              </a:rPr>
              <a:t>2024.12</a:t>
            </a:r>
            <a:endParaRPr lang="en-GB" sz="2400" b="1" dirty="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E675BDE-4F43-4027-96E7-378A62B7375B}"/>
              </a:ext>
            </a:extLst>
          </p:cNvPr>
          <p:cNvSpPr/>
          <p:nvPr/>
        </p:nvSpPr>
        <p:spPr>
          <a:xfrm>
            <a:off x="15680460" y="6267940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ea typeface="Alibaba PuHuiTi 2.0 95 ExtraBol"/>
                <a:cs typeface="+mn-ea"/>
                <a:sym typeface="+mn-lt"/>
              </a:rPr>
              <a:t>MateChat</a:t>
            </a:r>
            <a:r>
              <a:rPr lang="zh-CN" altLang="en-US" b="1" dirty="0">
                <a:ea typeface="Alibaba PuHuiTi 2.0 95 ExtraBol"/>
                <a:cs typeface="+mn-ea"/>
                <a:sym typeface="+mn-lt"/>
              </a:rPr>
              <a:t>开源计划</a:t>
            </a:r>
            <a:endParaRPr lang="zh-CN" altLang="en-US" dirty="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C1616E2-BD2A-40EA-AE11-E16438AD405A}"/>
              </a:ext>
            </a:extLst>
          </p:cNvPr>
          <p:cNvSpPr/>
          <p:nvPr/>
        </p:nvSpPr>
        <p:spPr>
          <a:xfrm>
            <a:off x="13704556" y="5073160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ea typeface="Alibaba PuHuiTi 2.0 95 ExtraBol"/>
                <a:cs typeface="+mn-ea"/>
                <a:sym typeface="+mn-lt"/>
              </a:rPr>
              <a:t>启动</a:t>
            </a:r>
            <a:endParaRPr lang="zh-CN" altLang="en-US" sz="1600" dirty="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BCEBAA0-021C-4B24-8581-7E8D25266F1E}"/>
              </a:ext>
            </a:extLst>
          </p:cNvPr>
          <p:cNvSpPr/>
          <p:nvPr/>
        </p:nvSpPr>
        <p:spPr>
          <a:xfrm>
            <a:off x="15582603" y="5047818"/>
            <a:ext cx="2081211" cy="787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ea typeface="Alibaba PuHuiTi 2.0 95 ExtraBol"/>
                <a:cs typeface="+mn-ea"/>
                <a:sym typeface="+mn-lt"/>
              </a:rPr>
              <a:t>V1.0</a:t>
            </a: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ea typeface="Alibaba PuHuiTi 2.0 95 ExtraBol"/>
                <a:cs typeface="+mn-ea"/>
                <a:sym typeface="+mn-lt"/>
              </a:rPr>
              <a:t>正式开源</a:t>
            </a:r>
            <a:endParaRPr lang="zh-CN" altLang="en-US" sz="1600" dirty="0">
              <a:ea typeface="Alibaba PuHuiTi 2.0 95 ExtraBol"/>
              <a:cs typeface="+mn-ea"/>
              <a:sym typeface="+mn-lt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4BADD48-FCA0-4756-9E69-CCF019175157}"/>
              </a:ext>
            </a:extLst>
          </p:cNvPr>
          <p:cNvGrpSpPr/>
          <p:nvPr/>
        </p:nvGrpSpPr>
        <p:grpSpPr>
          <a:xfrm>
            <a:off x="11801444" y="6917490"/>
            <a:ext cx="9758039" cy="4909230"/>
            <a:chOff x="5632077" y="3693152"/>
            <a:chExt cx="5087656" cy="2747829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444F0CB8-A873-4C2A-ABC3-E9A816680FEC}"/>
                </a:ext>
              </a:extLst>
            </p:cNvPr>
            <p:cNvGrpSpPr/>
            <p:nvPr/>
          </p:nvGrpSpPr>
          <p:grpSpPr>
            <a:xfrm>
              <a:off x="5632077" y="3693152"/>
              <a:ext cx="5087656" cy="2747829"/>
              <a:chOff x="6633324" y="3429000"/>
              <a:chExt cx="5087656" cy="2747829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D82B5BCE-DEA3-4BDC-A558-C58AE72B9B5E}"/>
                  </a:ext>
                </a:extLst>
              </p:cNvPr>
              <p:cNvSpPr/>
              <p:nvPr/>
            </p:nvSpPr>
            <p:spPr>
              <a:xfrm>
                <a:off x="6633324" y="3429000"/>
                <a:ext cx="5087656" cy="2747829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ea typeface="Alibaba PuHuiTi 2.0 95 ExtraBol"/>
                  <a:cs typeface="+mn-ea"/>
                  <a:sym typeface="+mn-lt"/>
                </a:endParaRPr>
              </a:p>
            </p:txBody>
          </p:sp>
          <p:sp>
            <p:nvSpPr>
              <p:cNvPr id="61" name="圆角矩形 7">
                <a:extLst>
                  <a:ext uri="{FF2B5EF4-FFF2-40B4-BE49-F238E27FC236}">
                    <a16:creationId xmlns:a16="http://schemas.microsoft.com/office/drawing/2014/main" id="{C00CCB5C-7348-43EC-A977-B7DB8AC4112F}"/>
                  </a:ext>
                </a:extLst>
              </p:cNvPr>
              <p:cNvSpPr/>
              <p:nvPr/>
            </p:nvSpPr>
            <p:spPr bwMode="auto">
              <a:xfrm>
                <a:off x="6717336" y="3530869"/>
                <a:ext cx="4922827" cy="389806"/>
              </a:xfrm>
              <a:prstGeom prst="roundRect">
                <a:avLst>
                  <a:gd name="adj" fmla="val 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1B1B18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  <a:extLst/>
            </p:spPr>
            <p:txBody>
              <a:bodyPr wrap="square" lIns="0" tIns="0" rIns="0" bIns="0" anchor="ctr" anchorCtr="1"/>
              <a:lstStyle>
                <a:defPPr>
                  <a:defRPr lang="en-US"/>
                </a:defPPr>
                <a:lvl1pPr marL="0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40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78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718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957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196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435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675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913" algn="l" defTabSz="91447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kern="0" dirty="0">
                    <a:solidFill>
                      <a:sysClr val="windowText" lastClr="000000"/>
                    </a:solidFill>
                    <a:ea typeface="Alibaba PuHuiTi 2.0 95 ExtraBol"/>
                    <a:cs typeface="+mn-ea"/>
                    <a:sym typeface="+mn-lt"/>
                  </a:rPr>
                  <a:t>智能化交互解决方案</a:t>
                </a:r>
                <a:endParaRPr lang="en-US" altLang="zh-CN" sz="1600" kern="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endParaRPr>
              </a:p>
            </p:txBody>
          </p:sp>
        </p:grp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07F527A-E0FF-414C-B547-5021EDB4CDF1}"/>
                </a:ext>
              </a:extLst>
            </p:cNvPr>
            <p:cNvSpPr/>
            <p:nvPr/>
          </p:nvSpPr>
          <p:spPr>
            <a:xfrm>
              <a:off x="5717475" y="5984835"/>
              <a:ext cx="4935603" cy="3840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1B1B18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rPr>
                <a:t>DevUI </a:t>
              </a:r>
              <a:r>
                <a:rPr lang="zh-CN" altLang="en-US" sz="160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rPr>
                <a:t>统一框架、组件、视觉、国际化、多主题</a:t>
              </a: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5BC1B18C-1A81-4674-A746-EED24048B228}"/>
                </a:ext>
              </a:extLst>
            </p:cNvPr>
            <p:cNvGrpSpPr/>
            <p:nvPr/>
          </p:nvGrpSpPr>
          <p:grpSpPr>
            <a:xfrm>
              <a:off x="5723862" y="4676501"/>
              <a:ext cx="4922827" cy="1226187"/>
              <a:chOff x="5650820" y="4939663"/>
              <a:chExt cx="4922827" cy="1226187"/>
            </a:xfrm>
            <a:effectLst/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B4B6E52E-0636-4C72-97B1-1DAA99B4C01C}"/>
                  </a:ext>
                </a:extLst>
              </p:cNvPr>
              <p:cNvSpPr/>
              <p:nvPr/>
            </p:nvSpPr>
            <p:spPr>
              <a:xfrm>
                <a:off x="5650820" y="4939663"/>
                <a:ext cx="4922827" cy="122618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t"/>
              <a:lstStyle/>
              <a:p>
                <a:pPr defTabSz="6850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ea typeface="Alibaba PuHuiTi 2.0 95 ExtraBol"/>
                    <a:cs typeface="+mn-ea"/>
                    <a:sym typeface="+mn-lt"/>
                  </a:rPr>
                  <a:t>MateChat</a:t>
                </a:r>
                <a:endParaRPr lang="zh-CN" altLang="en-US" sz="1600" b="1" dirty="0">
                  <a:ea typeface="Alibaba PuHuiTi 2.0 95 ExtraBol"/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9E126042-DBE9-47B0-BB7F-067B325DAA95}"/>
                  </a:ext>
                </a:extLst>
              </p:cNvPr>
              <p:cNvSpPr/>
              <p:nvPr/>
            </p:nvSpPr>
            <p:spPr>
              <a:xfrm>
                <a:off x="5756141" y="5708918"/>
                <a:ext cx="1201760" cy="384024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1B1B18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wrap="square" lIns="0" tIns="0" rIns="0" bIns="0" anchor="ctr" anchorCtr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dirty="0">
                    <a:solidFill>
                      <a:sysClr val="windowText" lastClr="000000"/>
                    </a:solidFill>
                    <a:ea typeface="Alibaba PuHuiTi 2.0 95 ExtraBol"/>
                    <a:cs typeface="+mn-ea"/>
                    <a:sym typeface="+mn-lt"/>
                  </a:rPr>
                  <a:t>多端自适应</a:t>
                </a: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09E5015C-13D8-4DB0-9F3B-F5BAD4076361}"/>
                  </a:ext>
                </a:extLst>
              </p:cNvPr>
              <p:cNvSpPr/>
              <p:nvPr/>
            </p:nvSpPr>
            <p:spPr>
              <a:xfrm>
                <a:off x="7091944" y="5708918"/>
                <a:ext cx="1201760" cy="384024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1B1B18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wrap="square" lIns="0" tIns="0" rIns="0" bIns="0" anchor="ctr" anchorCtr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dirty="0">
                    <a:solidFill>
                      <a:sysClr val="windowText" lastClr="000000"/>
                    </a:solidFill>
                    <a:ea typeface="Alibaba PuHuiTi 2.0 95 ExtraBol"/>
                    <a:cs typeface="+mn-ea"/>
                    <a:sym typeface="+mn-lt"/>
                  </a:rPr>
                  <a:t>消息模板</a:t>
                </a: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6C83BE6D-89E3-4369-9773-E5588B388E4C}"/>
                  </a:ext>
                </a:extLst>
              </p:cNvPr>
              <p:cNvSpPr/>
              <p:nvPr/>
            </p:nvSpPr>
            <p:spPr>
              <a:xfrm>
                <a:off x="8427747" y="5705259"/>
                <a:ext cx="1049461" cy="384024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1B1B18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wrap="square" lIns="0" tIns="0" rIns="0" bIns="0" anchor="ctr" anchorCtr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dirty="0">
                    <a:solidFill>
                      <a:sysClr val="windowText" lastClr="000000"/>
                    </a:solidFill>
                    <a:ea typeface="Alibaba PuHuiTi 2.0 95 ExtraBol"/>
                    <a:cs typeface="+mn-ea"/>
                    <a:sym typeface="+mn-lt"/>
                  </a:rPr>
                  <a:t>应用百宝箱</a:t>
                </a: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838247CA-3BA5-4D2F-B323-F5C897073D6B}"/>
                  </a:ext>
                </a:extLst>
              </p:cNvPr>
              <p:cNvSpPr/>
              <p:nvPr/>
            </p:nvSpPr>
            <p:spPr>
              <a:xfrm>
                <a:off x="9611251" y="5697741"/>
                <a:ext cx="845031" cy="384024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1B1B18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wrap="square" lIns="0" tIns="0" rIns="0" bIns="0" anchor="ctr" anchorCtr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dirty="0">
                    <a:solidFill>
                      <a:sysClr val="windowText" lastClr="000000"/>
                    </a:solidFill>
                    <a:ea typeface="Alibaba PuHuiTi 2.0 95 ExtraBol"/>
                    <a:cs typeface="+mn-ea"/>
                    <a:sym typeface="+mn-lt"/>
                  </a:rPr>
                  <a:t>流式问答</a:t>
                </a: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775C1145-93E7-4BEE-82A0-CF472B42ED3E}"/>
                  </a:ext>
                </a:extLst>
              </p:cNvPr>
              <p:cNvSpPr/>
              <p:nvPr/>
            </p:nvSpPr>
            <p:spPr>
              <a:xfrm>
                <a:off x="5756141" y="5227415"/>
                <a:ext cx="4712184" cy="384024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1B1B18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wrap="square" lIns="0" tIns="0" rIns="0" bIns="0" anchor="ctr" anchorCtr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dirty="0">
                    <a:solidFill>
                      <a:sysClr val="windowText" lastClr="000000"/>
                    </a:solidFill>
                    <a:ea typeface="Alibaba PuHuiTi 2.0 95 ExtraBol"/>
                    <a:cs typeface="+mn-ea"/>
                    <a:sym typeface="+mn-lt"/>
                  </a:rPr>
                  <a:t>Chat</a:t>
                </a:r>
                <a:r>
                  <a:rPr lang="zh-CN" altLang="en-US" sz="1600" dirty="0">
                    <a:solidFill>
                      <a:sysClr val="windowText" lastClr="000000"/>
                    </a:solidFill>
                    <a:ea typeface="Alibaba PuHuiTi 2.0 95 ExtraBol"/>
                    <a:cs typeface="+mn-ea"/>
                    <a:sym typeface="+mn-lt"/>
                  </a:rPr>
                  <a:t>组件（容器组件、气泡组件、卡片组件、富文本渲染等）</a:t>
                </a:r>
              </a:p>
            </p:txBody>
          </p:sp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045DDC2-8A6D-4C3B-B729-994C0EF105FE}"/>
                </a:ext>
              </a:extLst>
            </p:cNvPr>
            <p:cNvSpPr/>
            <p:nvPr/>
          </p:nvSpPr>
          <p:spPr>
            <a:xfrm>
              <a:off x="5725516" y="4243738"/>
              <a:ext cx="1539567" cy="384024"/>
            </a:xfrm>
            <a:prstGeom prst="rect">
              <a:avLst/>
            </a:prstGeom>
            <a:solidFill>
              <a:srgbClr val="99CCFF"/>
            </a:solidFill>
            <a:ln>
              <a:solidFill>
                <a:srgbClr val="1B1B18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rPr>
                <a:t>IDE</a:t>
              </a:r>
              <a:r>
                <a:rPr lang="zh-CN" altLang="en-US" sz="160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rPr>
                <a:t>插件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CC6F9069-1BD6-4BED-A2F2-D61EFC47A081}"/>
                </a:ext>
              </a:extLst>
            </p:cNvPr>
            <p:cNvSpPr/>
            <p:nvPr/>
          </p:nvSpPr>
          <p:spPr>
            <a:xfrm>
              <a:off x="7345902" y="4243738"/>
              <a:ext cx="1606097" cy="384024"/>
            </a:xfrm>
            <a:prstGeom prst="rect">
              <a:avLst/>
            </a:prstGeom>
            <a:solidFill>
              <a:srgbClr val="99CCFF"/>
            </a:solidFill>
            <a:ln>
              <a:solidFill>
                <a:srgbClr val="1B1B18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rPr>
                <a:t>Web/</a:t>
              </a:r>
              <a:r>
                <a:rPr lang="zh-CN" altLang="en-US" sz="160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rPr>
                <a:t>浏览器插件</a:t>
              </a: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3538F07-3AC7-4D65-8207-14339EE5A19D}"/>
                </a:ext>
              </a:extLst>
            </p:cNvPr>
            <p:cNvSpPr/>
            <p:nvPr/>
          </p:nvSpPr>
          <p:spPr>
            <a:xfrm>
              <a:off x="9032818" y="4237219"/>
              <a:ext cx="1606097" cy="384024"/>
            </a:xfrm>
            <a:prstGeom prst="rect">
              <a:avLst/>
            </a:prstGeom>
            <a:solidFill>
              <a:srgbClr val="99CCFF"/>
            </a:solidFill>
            <a:ln>
              <a:solidFill>
                <a:srgbClr val="1B1B18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ysClr val="windowText" lastClr="000000"/>
                  </a:solidFill>
                  <a:ea typeface="Alibaba PuHuiTi 2.0 95 ExtraBol"/>
                  <a:cs typeface="+mn-ea"/>
                  <a:sym typeface="+mn-lt"/>
                </a:rPr>
                <a:t>SDK</a:t>
              </a:r>
              <a:endParaRPr lang="zh-CN" altLang="en-US" sz="1600" dirty="0">
                <a:solidFill>
                  <a:sysClr val="windowText" lastClr="000000"/>
                </a:solidFill>
                <a:ea typeface="Alibaba PuHuiTi 2.0 95 ExtraBol"/>
                <a:cs typeface="+mn-ea"/>
                <a:sym typeface="+mn-lt"/>
              </a:endParaRPr>
            </a:p>
          </p:txBody>
        </p:sp>
      </p:grp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729CA3D9-1DE2-451E-9353-57CBD9B5244A}"/>
              </a:ext>
            </a:extLst>
          </p:cNvPr>
          <p:cNvSpPr/>
          <p:nvPr/>
        </p:nvSpPr>
        <p:spPr>
          <a:xfrm>
            <a:off x="16512224" y="5855438"/>
            <a:ext cx="297234" cy="30094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5" tIns="45702" rIns="91405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800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7EBEF9F-A5E5-441D-8C29-86DE97E959BF}"/>
              </a:ext>
            </a:extLst>
          </p:cNvPr>
          <p:cNvSpPr/>
          <p:nvPr/>
        </p:nvSpPr>
        <p:spPr>
          <a:xfrm>
            <a:off x="17499292" y="5039644"/>
            <a:ext cx="2081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err="1">
                <a:ea typeface="Alibaba PuHuiTi 2.0 95 ExtraBol"/>
                <a:cs typeface="+mn-ea"/>
                <a:sym typeface="+mn-lt"/>
              </a:rPr>
              <a:t>GitCode</a:t>
            </a:r>
            <a:r>
              <a:rPr lang="zh-CN" altLang="en-US" sz="1600" b="1" dirty="0">
                <a:ea typeface="Alibaba PuHuiTi 2.0 95 ExtraBol"/>
                <a:cs typeface="+mn-ea"/>
                <a:sym typeface="+mn-lt"/>
              </a:rPr>
              <a:t>社区运作</a:t>
            </a:r>
            <a:endParaRPr lang="zh-CN" altLang="en-US" sz="1600" dirty="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47" name="TextBox 72">
            <a:extLst>
              <a:ext uri="{FF2B5EF4-FFF2-40B4-BE49-F238E27FC236}">
                <a16:creationId xmlns:a16="http://schemas.microsoft.com/office/drawing/2014/main" id="{63EDBEFD-C4D2-4E81-9759-F9020357AF5F}"/>
              </a:ext>
            </a:extLst>
          </p:cNvPr>
          <p:cNvSpPr txBox="1"/>
          <p:nvPr/>
        </p:nvSpPr>
        <p:spPr>
          <a:xfrm>
            <a:off x="20210583" y="5443440"/>
            <a:ext cx="824530" cy="438555"/>
          </a:xfrm>
          <a:prstGeom prst="rect">
            <a:avLst/>
          </a:prstGeom>
          <a:noFill/>
        </p:spPr>
        <p:txBody>
          <a:bodyPr wrap="none" lIns="68553" tIns="34277" rIns="68553" bIns="34277" rtlCol="0">
            <a:spAutoFit/>
          </a:bodyPr>
          <a:lstStyle/>
          <a:p>
            <a:r>
              <a:rPr lang="en-US" sz="2400" b="1" dirty="0">
                <a:ea typeface="Alibaba PuHuiTi 2.0 95 ExtraBol"/>
                <a:cs typeface="+mn-ea"/>
                <a:sym typeface="+mn-lt"/>
              </a:rPr>
              <a:t>2025</a:t>
            </a:r>
            <a:endParaRPr lang="en-GB" sz="2400" b="1" dirty="0">
              <a:ea typeface="Alibaba PuHuiTi 2.0 95 ExtraBol"/>
              <a:cs typeface="+mn-ea"/>
              <a:sym typeface="+mn-lt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A73F328-7664-471D-B931-5BC41515D5A3}"/>
              </a:ext>
            </a:extLst>
          </p:cNvPr>
          <p:cNvSpPr txBox="1"/>
          <p:nvPr/>
        </p:nvSpPr>
        <p:spPr>
          <a:xfrm>
            <a:off x="11545704" y="3276554"/>
            <a:ext cx="10723221" cy="1397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3200" dirty="0">
                <a:ea typeface="Alibaba PuHuiTi 2.0 95 ExtraBol" pitchFamily="18" charset="-122"/>
                <a:sym typeface="+mn-lt"/>
              </a:rPr>
              <a:t>内部已启动开源流程，预计</a:t>
            </a:r>
            <a:r>
              <a:rPr lang="en-US" altLang="zh-CN" sz="3200" dirty="0">
                <a:ea typeface="Alibaba PuHuiTi 2.0 95 ExtraBol" pitchFamily="18" charset="-122"/>
                <a:sym typeface="+mn-lt"/>
              </a:rPr>
              <a:t>11</a:t>
            </a:r>
            <a:r>
              <a:rPr lang="zh-CN" altLang="en-US" sz="3200" dirty="0">
                <a:ea typeface="Alibaba PuHuiTi 2.0 95 ExtraBol" pitchFamily="18" charset="-122"/>
                <a:sym typeface="+mn-lt"/>
              </a:rPr>
              <a:t>月</a:t>
            </a:r>
            <a:r>
              <a:rPr lang="en-US" altLang="zh-CN" sz="3200" dirty="0">
                <a:ea typeface="Alibaba PuHuiTi 2.0 95 ExtraBol" pitchFamily="18" charset="-122"/>
                <a:sym typeface="+mn-lt"/>
              </a:rPr>
              <a:t>~12</a:t>
            </a:r>
            <a:r>
              <a:rPr lang="zh-CN" altLang="en-US" sz="3200" dirty="0">
                <a:ea typeface="Alibaba PuHuiTi 2.0 95 ExtraBol" pitchFamily="18" charset="-122"/>
                <a:sym typeface="+mn-lt"/>
              </a:rPr>
              <a:t>月 </a:t>
            </a:r>
            <a:r>
              <a:rPr lang="en-US" altLang="zh-CN" sz="3200" dirty="0">
                <a:ea typeface="Alibaba PuHuiTi 2.0 95 ExtraBol" pitchFamily="18" charset="-122"/>
                <a:sym typeface="+mn-lt"/>
              </a:rPr>
              <a:t>V1.0 </a:t>
            </a:r>
            <a:r>
              <a:rPr lang="zh-CN" altLang="en-US" sz="3200" dirty="0">
                <a:ea typeface="Alibaba PuHuiTi 2.0 95 ExtraBol" pitchFamily="18" charset="-122"/>
                <a:sym typeface="+mn-lt"/>
              </a:rPr>
              <a:t>正式开源</a:t>
            </a:r>
            <a:endParaRPr lang="en-US" altLang="zh-CN" sz="3200" dirty="0">
              <a:ea typeface="Alibaba PuHuiTi 2.0 95 ExtraBol" pitchFamily="18" charset="-122"/>
              <a:sym typeface="+mn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800" dirty="0">
                <a:ea typeface="Alibaba PuHuiTi 2.0 95 ExtraBol" pitchFamily="18" charset="-122"/>
                <a:sym typeface="+mn-lt"/>
              </a:rPr>
              <a:t>https://gitcode.com/DevCloudFE/MateChat/overview</a:t>
            </a:r>
            <a:endParaRPr lang="zh-CN" altLang="en-US" sz="2800" dirty="0">
              <a:ea typeface="Alibaba PuHuiTi 2.0 95 ExtraBol" pitchFamily="18" charset="-122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127A644-5C6E-40D4-9B19-12E18844BBD3}"/>
              </a:ext>
            </a:extLst>
          </p:cNvPr>
          <p:cNvSpPr/>
          <p:nvPr/>
        </p:nvSpPr>
        <p:spPr>
          <a:xfrm>
            <a:off x="19591532" y="5039644"/>
            <a:ext cx="2081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ea typeface="Alibaba PuHuiTi 2.0 95 ExtraBol"/>
                <a:cs typeface="+mn-ea"/>
                <a:sym typeface="+mn-lt"/>
              </a:rPr>
              <a:t>更多场景接入</a:t>
            </a:r>
            <a:endParaRPr lang="zh-CN" altLang="en-US" sz="1600" dirty="0">
              <a:ea typeface="Alibaba PuHuiTi 2.0 95 ExtraBo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676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4306F6-4AA1-451A-B314-C4B66EEF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欢迎大家关注 </a:t>
            </a:r>
            <a:r>
              <a:rPr lang="en-US" altLang="zh-CN" dirty="0" err="1">
                <a:cs typeface="+mn-ea"/>
                <a:sym typeface="+mn-lt"/>
              </a:rPr>
              <a:t>DevUI</a:t>
            </a:r>
            <a:r>
              <a:rPr lang="zh-CN" altLang="en-US" dirty="0">
                <a:cs typeface="+mn-ea"/>
                <a:sym typeface="+mn-lt"/>
              </a:rPr>
              <a:t>开源项目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7DE9E2-706E-45D1-BFC5-4300FBA800D6}"/>
              </a:ext>
            </a:extLst>
          </p:cNvPr>
          <p:cNvSpPr txBox="1"/>
          <p:nvPr/>
        </p:nvSpPr>
        <p:spPr>
          <a:xfrm>
            <a:off x="1915872" y="3925954"/>
            <a:ext cx="8059824" cy="40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ea typeface="Alibaba PuHuiTi 2.0 95 ExtraBol"/>
                <a:cs typeface="+mn-ea"/>
                <a:sym typeface="+mn-lt"/>
              </a:rPr>
              <a:t>官网：</a:t>
            </a:r>
            <a:endParaRPr lang="en-US" altLang="zh-CN" sz="3200" b="1" dirty="0">
              <a:ea typeface="Alibaba PuHuiTi 2.0 95 ExtraBol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ea typeface="Alibaba PuHuiTi 2.0 95 ExtraBol"/>
                <a:cs typeface="+mn-ea"/>
                <a:sym typeface="+mn-lt"/>
              </a:rPr>
              <a:t>https://devui.design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ea typeface="Alibaba PuHuiTi 2.0 95 ExtraBol"/>
                <a:cs typeface="+mn-ea"/>
                <a:sym typeface="+mn-lt"/>
              </a:rPr>
              <a:t>源码仓库：</a:t>
            </a:r>
            <a:endParaRPr lang="en-US" altLang="zh-CN" sz="3200" b="1" dirty="0">
              <a:ea typeface="Alibaba PuHuiTi 2.0 95 ExtraBol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ea typeface="Alibaba PuHuiTi 2.0 95 ExtraBol"/>
                <a:cs typeface="+mn-ea"/>
                <a:sym typeface="+mn-lt"/>
              </a:rPr>
              <a:t>https://gitcode.com/DevCloudFE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ea typeface="Alibaba PuHuiTi 2.0 95 ExtraBol"/>
                <a:cs typeface="+mn-ea"/>
                <a:sym typeface="+mn-lt"/>
              </a:rPr>
              <a:t>https://github.com/DevCloudFE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cs typeface="+mn-ea"/>
              <a:sym typeface="+mn-lt"/>
            </a:endParaRPr>
          </a:p>
        </p:txBody>
      </p:sp>
      <p:pic>
        <p:nvPicPr>
          <p:cNvPr id="5" name="Picture 4" descr="C:\Users\w00815095\AppData\Roaming\WeLink_Desktop\appdata\IM\w00297330\ReceiveFiles\ScreenShot\49F059FE-DF64-4F93-F7ED-1AC5A3FCA4D1.png">
            <a:extLst>
              <a:ext uri="{FF2B5EF4-FFF2-40B4-BE49-F238E27FC236}">
                <a16:creationId xmlns:a16="http://schemas.microsoft.com/office/drawing/2014/main" id="{17EF7719-CBCB-48FE-B9D4-48B4A01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755" y="4576388"/>
            <a:ext cx="4814073" cy="48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A0F56E6-6AEC-40F0-B4A2-9240D9EBFA51}"/>
              </a:ext>
            </a:extLst>
          </p:cNvPr>
          <p:cNvSpPr/>
          <p:nvPr/>
        </p:nvSpPr>
        <p:spPr>
          <a:xfrm>
            <a:off x="18557855" y="3725001"/>
            <a:ext cx="2555508" cy="743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ea typeface="Alibaba PuHuiTi 2.0 95 ExtraBol"/>
                <a:cs typeface="+mn-ea"/>
                <a:sym typeface="+mn-lt"/>
              </a:rPr>
              <a:t>DevUI</a:t>
            </a:r>
            <a:r>
              <a:rPr lang="zh-CN" altLang="en-US" sz="3200" dirty="0">
                <a:ea typeface="Alibaba PuHuiTi 2.0 95 ExtraBol"/>
                <a:cs typeface="+mn-ea"/>
                <a:sym typeface="+mn-lt"/>
              </a:rPr>
              <a:t>公众号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94B329-573C-4A4E-BFDE-F276E589AD41}"/>
              </a:ext>
            </a:extLst>
          </p:cNvPr>
          <p:cNvSpPr/>
          <p:nvPr/>
        </p:nvSpPr>
        <p:spPr>
          <a:xfrm>
            <a:off x="12381544" y="3725001"/>
            <a:ext cx="3376245" cy="743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ea typeface="Alibaba PuHuiTi 2.0 95 ExtraBol"/>
                <a:cs typeface="+mn-ea"/>
                <a:sym typeface="+mn-lt"/>
              </a:rPr>
              <a:t>DevUI</a:t>
            </a:r>
            <a:r>
              <a:rPr lang="zh-CN" altLang="en-US" sz="3200" dirty="0">
                <a:ea typeface="Alibaba PuHuiTi 2.0 95 ExtraBol"/>
                <a:cs typeface="+mn-ea"/>
                <a:sym typeface="+mn-lt"/>
              </a:rPr>
              <a:t>开源代码仓</a:t>
            </a:r>
          </a:p>
        </p:txBody>
      </p:sp>
      <p:pic>
        <p:nvPicPr>
          <p:cNvPr id="8" name="Picture 6" descr="C:\Users\w00815095\AppData\Roaming\WeLink_Desktop\appdata\IM\w00297330\ReceiveFiles\ScreenShot\E3041BA8-0562-47FC-B446-0AA9320C56A7.png">
            <a:extLst>
              <a:ext uri="{FF2B5EF4-FFF2-40B4-BE49-F238E27FC236}">
                <a16:creationId xmlns:a16="http://schemas.microsoft.com/office/drawing/2014/main" id="{D0DD48DB-DEFA-4FED-BD3D-3C5A7590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739" y="4576388"/>
            <a:ext cx="4814073" cy="481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87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1" name="image 5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02" name="Object 502"/>
          <p:cNvSpPr txBox="1"/>
          <p:nvPr/>
        </p:nvSpPr>
        <p:spPr>
          <a:xfrm>
            <a:off x="1448337" y="5402840"/>
            <a:ext cx="10299700" cy="2438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sz="16000" b="1" i="0" dirty="0">
                <a:solidFill>
                  <a:srgbClr val="3E3A39"/>
                </a:solidFill>
                <a:latin typeface="AlibabaPuHuiTi-Heavy"/>
                <a:ea typeface="AlibabaPuHuiTi-Heavy"/>
              </a:rPr>
              <a:t>THANKS</a:t>
            </a:r>
            <a:endParaRPr lang="zh-CN" altLang="en-US" sz="16000" dirty="0"/>
          </a:p>
        </p:txBody>
      </p:sp>
      <p:grpSp>
        <p:nvGrpSpPr>
          <p:cNvPr id="503" name="组合 503"/>
          <p:cNvGrpSpPr/>
          <p:nvPr/>
        </p:nvGrpSpPr>
        <p:grpSpPr>
          <a:xfrm>
            <a:off x="1283237" y="914880"/>
            <a:ext cx="3079699" cy="1035100"/>
            <a:chOff x="1448337" y="782726"/>
            <a:chExt cx="3079699" cy="1035100"/>
          </a:xfrm>
        </p:grpSpPr>
        <p:pic>
          <p:nvPicPr>
            <p:cNvPr id="9504" name="image 5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48337" y="782726"/>
              <a:ext cx="3079699" cy="1035100"/>
            </a:xfrm>
            <a:prstGeom prst="rect">
              <a:avLst/>
            </a:prstGeom>
          </p:spPr>
        </p:pic>
      </p:grpSp>
      <p:sp>
        <p:nvSpPr>
          <p:cNvPr id="7" name="Object 505">
            <a:extLst>
              <a:ext uri="{FF2B5EF4-FFF2-40B4-BE49-F238E27FC236}">
                <a16:creationId xmlns:a16="http://schemas.microsoft.com/office/drawing/2014/main" id="{E03410C3-B590-4D88-B536-172BFEF99BBA}"/>
              </a:ext>
            </a:extLst>
          </p:cNvPr>
          <p:cNvSpPr txBox="1"/>
          <p:nvPr/>
        </p:nvSpPr>
        <p:spPr>
          <a:xfrm>
            <a:off x="1806683" y="8397063"/>
            <a:ext cx="7658100" cy="29685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just">
              <a:lnSpc>
                <a:spcPct val="144000"/>
              </a:lnSpc>
            </a:pPr>
            <a:r>
              <a:rPr lang="zh-CN" altLang="en-US" sz="5200" b="1" i="0" dirty="0">
                <a:solidFill>
                  <a:srgbClr val="3E3A39"/>
                </a:solidFill>
                <a:latin typeface="AlibabaPuHuiTi-Regular"/>
                <a:ea typeface="AlibabaPuHuiTi-Regular"/>
              </a:rPr>
              <a:t>王亚举</a:t>
            </a:r>
            <a:endParaRPr lang="en-US" altLang="zh-CN" sz="5200" b="1" i="0" dirty="0">
              <a:solidFill>
                <a:srgbClr val="3E3A39"/>
              </a:solidFill>
              <a:latin typeface="AlibabaPuHuiTi-Regular"/>
              <a:ea typeface="AlibabaPuHuiTi-Regular"/>
            </a:endParaRPr>
          </a:p>
          <a:p>
            <a:pPr defTabSz="914478"/>
            <a:r>
              <a:rPr lang="zh-CN" altLang="en-US" sz="3600" dirty="0">
                <a:solidFill>
                  <a:srgbClr val="1D1D1A"/>
                </a:solidFill>
                <a:ea typeface="Alibaba PuHuiTi 2.0 95 ExtraBol"/>
                <a:cs typeface="+mn-ea"/>
                <a:sym typeface="+mn-lt"/>
              </a:rPr>
              <a:t>华为云前端架构师</a:t>
            </a:r>
            <a:endParaRPr lang="en-US" altLang="zh-CN" sz="3600" dirty="0">
              <a:solidFill>
                <a:srgbClr val="1D1D1A"/>
              </a:solidFill>
              <a:ea typeface="Alibaba PuHuiTi 2.0 95 ExtraBol"/>
              <a:cs typeface="+mn-ea"/>
              <a:sym typeface="+mn-lt"/>
            </a:endParaRPr>
          </a:p>
          <a:p>
            <a:pPr defTabSz="914478"/>
            <a:r>
              <a:rPr lang="en-US" altLang="zh-CN" sz="3600" dirty="0" err="1">
                <a:solidFill>
                  <a:srgbClr val="3E3A39"/>
                </a:solidFill>
                <a:latin typeface="AlibabaPuHuiTi-Regular"/>
                <a:ea typeface="AlibabaPuHuiTi-Regular"/>
              </a:rPr>
              <a:t>DevUI</a:t>
            </a:r>
            <a:r>
              <a:rPr lang="zh-CN" altLang="en-US" sz="3600" dirty="0">
                <a:solidFill>
                  <a:srgbClr val="1D1D1A"/>
                </a:solidFill>
                <a:ea typeface="Alibaba PuHuiTi 2.0 95 ExtraBol"/>
                <a:cs typeface="+mn-ea"/>
                <a:sym typeface="+mn-lt"/>
              </a:rPr>
              <a:t>开源项目负责人</a:t>
            </a:r>
            <a:endParaRPr lang="en-US" altLang="zh-CN" sz="3600" dirty="0">
              <a:solidFill>
                <a:srgbClr val="1D1D1A"/>
              </a:solidFill>
              <a:ea typeface="Alibaba PuHuiTi 2.0 95 ExtraBol"/>
              <a:cs typeface="+mn-ea"/>
              <a:sym typeface="+mn-lt"/>
            </a:endParaRPr>
          </a:p>
          <a:p>
            <a:pPr algn="just">
              <a:lnSpc>
                <a:spcPct val="144000"/>
              </a:lnSpc>
            </a:pPr>
            <a:r>
              <a:rPr lang="en-US" altLang="zh-CN" sz="3600" dirty="0">
                <a:solidFill>
                  <a:srgbClr val="3E3A39"/>
                </a:solidFill>
                <a:latin typeface="Alibaba PuHuiTi 2.0 95 ExtraBol"/>
                <a:ea typeface="AlibabaPuHuiTi-Regular"/>
              </a:rPr>
              <a:t>wangyaju@huawei.com</a:t>
            </a:r>
            <a:endParaRPr lang="en-US" altLang="zh-CN" sz="3600" b="0" i="0" dirty="0">
              <a:solidFill>
                <a:srgbClr val="3E3A39"/>
              </a:solidFill>
              <a:latin typeface="Alibaba PuHuiTi 2.0 95 ExtraBol"/>
              <a:ea typeface="AlibabaPuHuiTi-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2" name="image 3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6198" y="3708392"/>
            <a:ext cx="1371600" cy="1371598"/>
          </a:xfrm>
          <a:prstGeom prst="rect">
            <a:avLst/>
          </a:prstGeom>
        </p:spPr>
      </p:pic>
      <p:pic>
        <p:nvPicPr>
          <p:cNvPr id="9303" name="image 3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0540" y="4016664"/>
            <a:ext cx="870630" cy="747399"/>
          </a:xfrm>
          <a:prstGeom prst="rect">
            <a:avLst/>
          </a:prstGeom>
        </p:spPr>
      </p:pic>
      <p:sp>
        <p:nvSpPr>
          <p:cNvPr id="304" name="Object 304"/>
          <p:cNvSpPr txBox="1"/>
          <p:nvPr/>
        </p:nvSpPr>
        <p:spPr>
          <a:xfrm>
            <a:off x="5333998" y="5515545"/>
            <a:ext cx="13715999" cy="160095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0000" b="1" dirty="0" err="1">
                <a:solidFill>
                  <a:srgbClr val="3E3A39"/>
                </a:solidFill>
                <a:latin typeface="AlibabaPuHuiTi-Heavy"/>
                <a:ea typeface="AlibabaPuHuiTi-Heavy"/>
              </a:rPr>
              <a:t>DevUI</a:t>
            </a:r>
            <a:r>
              <a:rPr lang="zh-CN" altLang="en-US" sz="10000" b="1" dirty="0">
                <a:solidFill>
                  <a:srgbClr val="3E3A39"/>
                </a:solidFill>
                <a:latin typeface="AlibabaPuHuiTi-Heavy"/>
                <a:ea typeface="AlibabaPuHuiTi-Heavy"/>
              </a:rPr>
              <a:t>智能化交互探索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CDDBD-17BD-FE43-8058-02410FAEA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DevUI</a:t>
            </a:r>
            <a:r>
              <a:rPr lang="zh-CN" altLang="en-US" dirty="0"/>
              <a:t>开源项目介绍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6ABA29-C8D5-3346-26FC-F6B8E9C8D0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2152" y="3342051"/>
            <a:ext cx="10939848" cy="75071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1D1D1A"/>
                </a:solidFill>
                <a:cs typeface="+mn-ea"/>
                <a:sym typeface="+mn-lt"/>
              </a:rPr>
              <a:t>DevUI</a:t>
            </a:r>
            <a:r>
              <a:rPr lang="zh-CN" altLang="en-US" dirty="0">
                <a:solidFill>
                  <a:srgbClr val="1D1D1A"/>
                </a:solidFill>
                <a:cs typeface="+mn-ea"/>
                <a:sym typeface="+mn-lt"/>
              </a:rPr>
              <a:t>是一套面向</a:t>
            </a:r>
            <a:r>
              <a:rPr lang="zh-CN" altLang="en-US" b="1" dirty="0">
                <a:solidFill>
                  <a:srgbClr val="1D1D1A"/>
                </a:solidFill>
                <a:cs typeface="+mn-ea"/>
                <a:sym typeface="+mn-lt"/>
              </a:rPr>
              <a:t>工具领域</a:t>
            </a:r>
            <a:r>
              <a:rPr lang="zh-CN" altLang="en-US" dirty="0">
                <a:solidFill>
                  <a:srgbClr val="1D1D1A"/>
                </a:solidFill>
                <a:cs typeface="+mn-ea"/>
                <a:sym typeface="+mn-lt"/>
              </a:rPr>
              <a:t>的开源前端解决方案，设计价值观基于高效、开放、可信、乐趣四种自然与人文相结合的理念，旨在为开发者提供标准设计体系，满足各类落地场景，是一款企业级开箱即用的产品。服务于内外部研发工</a:t>
            </a:r>
            <a:r>
              <a:rPr lang="en-US" altLang="zh-CN" dirty="0">
                <a:solidFill>
                  <a:srgbClr val="1D1D1A"/>
                </a:solidFill>
                <a:cs typeface="+mn-ea"/>
                <a:sym typeface="+mn-lt"/>
              </a:rPr>
              <a:t>100+</a:t>
            </a:r>
            <a:r>
              <a:rPr lang="zh-CN" altLang="en-US" dirty="0">
                <a:solidFill>
                  <a:srgbClr val="1D1D1A"/>
                </a:solidFill>
                <a:cs typeface="+mn-ea"/>
                <a:sym typeface="+mn-lt"/>
              </a:rPr>
              <a:t>产品以及华为云</a:t>
            </a:r>
            <a:r>
              <a:rPr lang="en-US" altLang="zh-CN" dirty="0">
                <a:solidFill>
                  <a:srgbClr val="1D1D1A"/>
                </a:solidFill>
                <a:cs typeface="+mn-ea"/>
                <a:sym typeface="+mn-lt"/>
              </a:rPr>
              <a:t>CodeArts</a:t>
            </a:r>
            <a:r>
              <a:rPr lang="zh-CN" altLang="en-US" dirty="0">
                <a:solidFill>
                  <a:srgbClr val="1D1D1A"/>
                </a:solidFill>
                <a:cs typeface="+mn-ea"/>
                <a:sym typeface="+mn-lt"/>
              </a:rPr>
              <a:t>、开源代码托管平台</a:t>
            </a:r>
            <a:r>
              <a:rPr lang="en-US" altLang="zh-CN" dirty="0" err="1">
                <a:solidFill>
                  <a:srgbClr val="1D1D1A"/>
                </a:solidFill>
                <a:cs typeface="+mn-ea"/>
                <a:sym typeface="+mn-lt"/>
              </a:rPr>
              <a:t>GitCode</a:t>
            </a:r>
            <a:r>
              <a:rPr lang="zh-CN" altLang="en-US" dirty="0">
                <a:solidFill>
                  <a:srgbClr val="1D1D1A"/>
                </a:solidFill>
                <a:cs typeface="+mn-ea"/>
                <a:sym typeface="+mn-lt"/>
              </a:rPr>
              <a:t>等产品。</a:t>
            </a:r>
            <a:endParaRPr lang="zh-CN" altLang="en-US" dirty="0"/>
          </a:p>
        </p:txBody>
      </p:sp>
      <p:pic>
        <p:nvPicPr>
          <p:cNvPr id="7" name="图片 6">
            <a:hlinkClick r:id="rId2"/>
            <a:extLst>
              <a:ext uri="{FF2B5EF4-FFF2-40B4-BE49-F238E27FC236}">
                <a16:creationId xmlns:a16="http://schemas.microsoft.com/office/drawing/2014/main" id="{6E172C5B-85F7-4B7B-8CBD-7CFDF6D4B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568" y="2370349"/>
            <a:ext cx="8357767" cy="4895379"/>
          </a:xfrm>
          <a:prstGeom prst="rect">
            <a:avLst/>
          </a:prstGeom>
        </p:spPr>
      </p:pic>
      <p:pic>
        <p:nvPicPr>
          <p:cNvPr id="8" name="Picture 1" descr="https://clouddrive-szv.huawei.com/weboffice/api/v3/office/copy/TkthY0krSHNYNkNBSE96eE9WdS9tdDQrRHR5a3F2QW1rbGMvdElzRzA0V2tBWW5FeU9EbkZKRWM1SG9vYUQ3TFJmUE5RSFpPWisweDBLdkNWdXIzT2l3OTJQMXU3c1FyMDR4SVZVSWdJb2VhTzljVkFPU3piTzBRMzljaFhvN0FJek1aSTdPaFM2WS92dktweHJYVEt0NFpyQUt4TmdPQzBWa2J4VlllOWpDKy9pYTlTVHE3bXc3bHZuY2V3TXVPVVZwRTdhTHBLL3o4azl1bXhrRHJtZ3BnSXdLSG1abFdHa1BQa0drdms5bUgwa3luMXA5dTl3K0I3VW45/attach/object/aee6becc8d4957f9a859466a9b74febe5214529f">
            <a:extLst>
              <a:ext uri="{FF2B5EF4-FFF2-40B4-BE49-F238E27FC236}">
                <a16:creationId xmlns:a16="http://schemas.microsoft.com/office/drawing/2014/main" id="{463332F6-64EB-4C95-8903-B3C183E7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930" y="7546302"/>
            <a:ext cx="8518405" cy="51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upload_post_object_v2_393634613">
            <a:extLst>
              <a:ext uri="{FF2B5EF4-FFF2-40B4-BE49-F238E27FC236}">
                <a16:creationId xmlns:a16="http://schemas.microsoft.com/office/drawing/2014/main" id="{061EC7C5-22C1-4E1D-9E55-FC964E57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3716000" cy="13716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180144F-4EF0-449C-AF17-3B81CEAF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产品交互趋势变化</a:t>
            </a:r>
          </a:p>
        </p:txBody>
      </p:sp>
      <p:grpSp>
        <p:nvGrpSpPr>
          <p:cNvPr id="20" name="组合 503">
            <a:extLst>
              <a:ext uri="{FF2B5EF4-FFF2-40B4-BE49-F238E27FC236}">
                <a16:creationId xmlns:a16="http://schemas.microsoft.com/office/drawing/2014/main" id="{F9D99CE1-42E9-4B3B-8E9F-17A0BD3F0DB6}"/>
              </a:ext>
            </a:extLst>
          </p:cNvPr>
          <p:cNvGrpSpPr/>
          <p:nvPr/>
        </p:nvGrpSpPr>
        <p:grpSpPr>
          <a:xfrm>
            <a:off x="19824781" y="1128237"/>
            <a:ext cx="3079699" cy="1035100"/>
            <a:chOff x="1448337" y="782726"/>
            <a:chExt cx="3079699" cy="1035100"/>
          </a:xfrm>
        </p:grpSpPr>
        <p:pic>
          <p:nvPicPr>
            <p:cNvPr id="21" name="image 504">
              <a:extLst>
                <a:ext uri="{FF2B5EF4-FFF2-40B4-BE49-F238E27FC236}">
                  <a16:creationId xmlns:a16="http://schemas.microsoft.com/office/drawing/2014/main" id="{91AFB0BB-CADE-4162-A126-47FBD5D53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48337" y="782726"/>
              <a:ext cx="3079699" cy="1035100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5C754504-E1F3-4C22-85B4-29C1E33AAA49}"/>
              </a:ext>
            </a:extLst>
          </p:cNvPr>
          <p:cNvSpPr txBox="1"/>
          <p:nvPr/>
        </p:nvSpPr>
        <p:spPr>
          <a:xfrm>
            <a:off x="4565092" y="4729953"/>
            <a:ext cx="1743090" cy="15686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marL="0" indent="0" algn="ctr" defTabSz="0" rtl="0" eaLnBrk="1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9900" b="1" dirty="0">
                <a:ea typeface="Alibaba PuHuiTi 2.0 95 ExtraBol" pitchFamily="18" charset="-122"/>
                <a:sym typeface="+mn-lt"/>
              </a:rPr>
              <a:t>命令</a:t>
            </a:r>
            <a:endParaRPr lang="zh-CN" altLang="en-US" sz="23900" b="1" dirty="0">
              <a:ea typeface="Alibaba PuHuiTi 2.0 95 ExtraBol" pitchFamily="18" charset="-122"/>
              <a:sym typeface="+mn-lt"/>
            </a:endParaRPr>
          </a:p>
        </p:txBody>
      </p:sp>
      <p:sp>
        <p:nvSpPr>
          <p:cNvPr id="24" name="右箭头 11">
            <a:extLst>
              <a:ext uri="{FF2B5EF4-FFF2-40B4-BE49-F238E27FC236}">
                <a16:creationId xmlns:a16="http://schemas.microsoft.com/office/drawing/2014/main" id="{F8089274-C52A-46EC-B59A-56F012356429}"/>
              </a:ext>
            </a:extLst>
          </p:cNvPr>
          <p:cNvSpPr/>
          <p:nvPr/>
        </p:nvSpPr>
        <p:spPr>
          <a:xfrm>
            <a:off x="9537584" y="4927969"/>
            <a:ext cx="2971915" cy="2741297"/>
          </a:xfrm>
          <a:prstGeom prst="rightArrow">
            <a:avLst>
              <a:gd name="adj1" fmla="val 50000"/>
              <a:gd name="adj2" fmla="val 34426"/>
            </a:avLst>
          </a:prstGeom>
          <a:solidFill>
            <a:srgbClr val="FFFFFF">
              <a:alpha val="100000"/>
            </a:srgbClr>
          </a:solidFill>
          <a:ln w="12700" cmpd="sng">
            <a:solidFill>
              <a:schemeClr val="bg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02E3306-3010-4B31-A853-D81064205F0F}"/>
              </a:ext>
            </a:extLst>
          </p:cNvPr>
          <p:cNvSpPr txBox="1"/>
          <p:nvPr/>
        </p:nvSpPr>
        <p:spPr>
          <a:xfrm>
            <a:off x="15997772" y="4730322"/>
            <a:ext cx="1743090" cy="15686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marL="0" indent="0" algn="ctr" defTabSz="0" rtl="0" eaLnBrk="1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9900" b="1" dirty="0">
                <a:ea typeface="Alibaba PuHuiTi 2.0 95 ExtraBol" pitchFamily="18" charset="-122"/>
                <a:sym typeface="+mn-lt"/>
              </a:rPr>
              <a:t>意图</a:t>
            </a:r>
            <a:endParaRPr lang="zh-CN" altLang="en-US" sz="23900" b="1" dirty="0">
              <a:ea typeface="Alibaba PuHuiTi 2.0 95 ExtraBol" pitchFamily="18" charset="-122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0929F9F-F310-44D1-8B29-3760ACE9E3C2}"/>
              </a:ext>
            </a:extLst>
          </p:cNvPr>
          <p:cNvSpPr/>
          <p:nvPr/>
        </p:nvSpPr>
        <p:spPr>
          <a:xfrm>
            <a:off x="4448650" y="8207750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1D1D1A"/>
                </a:solidFill>
                <a:ea typeface="Alibaba PuHuiTi 2.0 55 Regular" pitchFamily="18" charset="-122"/>
                <a:cs typeface="+mn-ea"/>
              </a:rPr>
              <a:t>做什么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A84510B-405A-455F-93CF-73D66F10B749}"/>
              </a:ext>
            </a:extLst>
          </p:cNvPr>
          <p:cNvSpPr/>
          <p:nvPr/>
        </p:nvSpPr>
        <p:spPr>
          <a:xfrm>
            <a:off x="15997772" y="8205700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1D1D1A"/>
                </a:solidFill>
                <a:ea typeface="Alibaba PuHuiTi 2.0 55 Regular" pitchFamily="18" charset="-122"/>
                <a:cs typeface="+mn-ea"/>
              </a:rPr>
              <a:t>要什么</a:t>
            </a:r>
          </a:p>
        </p:txBody>
      </p:sp>
    </p:spTree>
    <p:extLst>
      <p:ext uri="{BB962C8B-B14F-4D97-AF65-F5344CB8AC3E}">
        <p14:creationId xmlns:p14="http://schemas.microsoft.com/office/powerpoint/2010/main" val="2731891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56E1B-872E-4F6F-B89A-A3CFF285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研发软件智能化诉求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4B8B905-84BC-4462-AB9E-F92CA4FF69A3}"/>
              </a:ext>
            </a:extLst>
          </p:cNvPr>
          <p:cNvGrpSpPr/>
          <p:nvPr/>
        </p:nvGrpSpPr>
        <p:grpSpPr>
          <a:xfrm>
            <a:off x="2735816" y="2864832"/>
            <a:ext cx="17104916" cy="9332335"/>
            <a:chOff x="3723085" y="4637654"/>
            <a:chExt cx="8353648" cy="5048558"/>
          </a:xfrm>
        </p:grpSpPr>
        <p:sp>
          <p:nvSpPr>
            <p:cNvPr id="14" name="Rounded Rectangle">
              <a:extLst>
                <a:ext uri="{FF2B5EF4-FFF2-40B4-BE49-F238E27FC236}">
                  <a16:creationId xmlns:a16="http://schemas.microsoft.com/office/drawing/2014/main" id="{AB2AA5BC-05C1-4D2B-B063-C6E91C89332A}"/>
                </a:ext>
              </a:extLst>
            </p:cNvPr>
            <p:cNvSpPr/>
            <p:nvPr/>
          </p:nvSpPr>
          <p:spPr>
            <a:xfrm>
              <a:off x="3723085" y="4637654"/>
              <a:ext cx="2475009" cy="865220"/>
            </a:xfrm>
            <a:prstGeom prst="roundRect">
              <a:avLst>
                <a:gd name="adj" fmla="val 15000"/>
              </a:avLst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>
                  <a:solidFill>
                    <a:srgbClr val="FFFFFF"/>
                  </a:solidFill>
                  <a:latin typeface="PingFang SC Medium"/>
                  <a:ea typeface="PingFang SC Medium"/>
                  <a:cs typeface="PingFang SC Medium"/>
                  <a:sym typeface="PingFang SC Medium"/>
                </a:defRPr>
              </a:pPr>
              <a:r>
                <a:rPr lang="zh-CN" altLang="en-US" sz="3200" dirty="0">
                  <a:latin typeface="Microsoft YaHei Light" panose="020B0502040204020203" pitchFamily="34" charset="-122"/>
                  <a:ea typeface="Alibaba PuHuiTi 2.0 95 ExtraBol"/>
                </a:rPr>
                <a:t>需求管理</a:t>
              </a:r>
              <a:endParaRPr sz="3200" dirty="0">
                <a:latin typeface="Microsoft YaHei Light" panose="020B0502040204020203" pitchFamily="34" charset="-122"/>
                <a:ea typeface="Alibaba PuHuiTi 2.0 95 ExtraBol"/>
              </a:endParaRPr>
            </a:p>
          </p:txBody>
        </p:sp>
        <p:sp>
          <p:nvSpPr>
            <p:cNvPr id="15" name="Rounded Rectangle">
              <a:extLst>
                <a:ext uri="{FF2B5EF4-FFF2-40B4-BE49-F238E27FC236}">
                  <a16:creationId xmlns:a16="http://schemas.microsoft.com/office/drawing/2014/main" id="{E859847C-94FF-4685-B0B8-9BB28A36F3F9}"/>
                </a:ext>
              </a:extLst>
            </p:cNvPr>
            <p:cNvSpPr/>
            <p:nvPr/>
          </p:nvSpPr>
          <p:spPr>
            <a:xfrm>
              <a:off x="6629908" y="4637654"/>
              <a:ext cx="2475009" cy="865220"/>
            </a:xfrm>
            <a:prstGeom prst="roundRect">
              <a:avLst>
                <a:gd name="adj" fmla="val 15000"/>
              </a:avLst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>
                  <a:solidFill>
                    <a:srgbClr val="FFFFFF"/>
                  </a:solidFill>
                  <a:latin typeface="PingFang SC Medium"/>
                  <a:ea typeface="PingFang SC Medium"/>
                  <a:cs typeface="PingFang SC Medium"/>
                  <a:sym typeface="PingFang SC Medium"/>
                </a:defRPr>
              </a:pPr>
              <a:r>
                <a:rPr lang="zh-CN" altLang="en-US" sz="3200" dirty="0">
                  <a:latin typeface="Microsoft YaHei Light" panose="020B0502040204020203" pitchFamily="34" charset="-122"/>
                  <a:ea typeface="Alibaba PuHuiTi 2.0 95 ExtraBol"/>
                </a:rPr>
                <a:t>开发调试</a:t>
              </a:r>
              <a:endParaRPr sz="3200" dirty="0">
                <a:latin typeface="Microsoft YaHei Light" panose="020B0502040204020203" pitchFamily="34" charset="-122"/>
                <a:ea typeface="Alibaba PuHuiTi 2.0 95 ExtraBol"/>
              </a:endParaRPr>
            </a:p>
          </p:txBody>
        </p:sp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61D92A36-22B8-4C15-80C4-7B43E76CA1C2}"/>
                </a:ext>
              </a:extLst>
            </p:cNvPr>
            <p:cNvSpPr/>
            <p:nvPr/>
          </p:nvSpPr>
          <p:spPr>
            <a:xfrm>
              <a:off x="9536732" y="4637654"/>
              <a:ext cx="2475009" cy="865220"/>
            </a:xfrm>
            <a:prstGeom prst="roundRect">
              <a:avLst>
                <a:gd name="adj" fmla="val 15000"/>
              </a:avLst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>
                  <a:solidFill>
                    <a:srgbClr val="FFFFFF"/>
                  </a:solidFill>
                  <a:latin typeface="PingFang SC Medium"/>
                  <a:ea typeface="PingFang SC Medium"/>
                  <a:cs typeface="PingFang SC Medium"/>
                  <a:sym typeface="PingFang SC Medium"/>
                </a:defRPr>
              </a:pPr>
              <a:r>
                <a:rPr lang="zh-CN" altLang="en-US" sz="3200" dirty="0">
                  <a:latin typeface="Microsoft YaHei Light" panose="020B0502040204020203" pitchFamily="34" charset="-122"/>
                  <a:ea typeface="Alibaba PuHuiTi 2.0 95 ExtraBol"/>
                </a:rPr>
                <a:t>帮助文档</a:t>
              </a:r>
              <a:endParaRPr sz="3200" dirty="0">
                <a:latin typeface="Microsoft YaHei Light" panose="020B0502040204020203" pitchFamily="34" charset="-122"/>
                <a:ea typeface="Alibaba PuHuiTi 2.0 95 ExtraBol"/>
              </a:endParaRPr>
            </a:p>
          </p:txBody>
        </p:sp>
        <p:sp>
          <p:nvSpPr>
            <p:cNvPr id="17" name="一键分析和定义系统需求；…">
              <a:extLst>
                <a:ext uri="{FF2B5EF4-FFF2-40B4-BE49-F238E27FC236}">
                  <a16:creationId xmlns:a16="http://schemas.microsoft.com/office/drawing/2014/main" id="{81B99C85-A7F6-479F-A123-587423C104CA}"/>
                </a:ext>
              </a:extLst>
            </p:cNvPr>
            <p:cNvSpPr/>
            <p:nvPr/>
          </p:nvSpPr>
          <p:spPr>
            <a:xfrm>
              <a:off x="3723085" y="6817401"/>
              <a:ext cx="2475009" cy="2211488"/>
            </a:xfrm>
            <a:prstGeom prst="roundRect">
              <a:avLst>
                <a:gd name="adj" fmla="val 8889"/>
              </a:avLst>
            </a:prstGeom>
            <a:solidFill>
              <a:srgbClr val="333333">
                <a:alpha val="90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27000" tIns="127000" rIns="127000" bIns="127000" anchor="ctr"/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lang="zh-CN" altLang="en-US" sz="3200" dirty="0">
                  <a:ea typeface="Alibaba PuHuiTi 2.0 95 ExtraBol"/>
                </a:rPr>
                <a:t>智能</a:t>
              </a:r>
              <a:r>
                <a:rPr sz="3200" dirty="0" err="1">
                  <a:ea typeface="Alibaba PuHuiTi 2.0 95 ExtraBol"/>
                </a:rPr>
                <a:t>分析和定义</a:t>
              </a:r>
              <a:r>
                <a:rPr sz="3200" dirty="0" err="1">
                  <a:solidFill>
                    <a:srgbClr val="F38181"/>
                  </a:solidFill>
                  <a:ea typeface="Alibaba PuHuiTi 2.0 95 ExtraBol"/>
                </a:rPr>
                <a:t>系统需求</a:t>
              </a:r>
              <a:endParaRPr sz="3200" dirty="0">
                <a:ea typeface="Alibaba PuHuiTi 2.0 95 ExtraBol"/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endParaRPr sz="3200" dirty="0">
                <a:ea typeface="Alibaba PuHuiTi 2.0 95 ExtraBol"/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sz="3200" dirty="0" err="1">
                  <a:solidFill>
                    <a:srgbClr val="F38181"/>
                  </a:solidFill>
                  <a:ea typeface="Alibaba PuHuiTi 2.0 95 ExtraBol"/>
                </a:rPr>
                <a:t>需求文档和场景用例</a:t>
              </a:r>
              <a:r>
                <a:rPr sz="3200" dirty="0" err="1">
                  <a:ea typeface="Alibaba PuHuiTi 2.0 95 ExtraBol"/>
                </a:rPr>
                <a:t>自动生成</a:t>
              </a:r>
              <a:endParaRPr sz="3200" dirty="0">
                <a:ea typeface="Alibaba PuHuiTi 2.0 95 ExtraBol"/>
              </a:endParaRPr>
            </a:p>
          </p:txBody>
        </p:sp>
        <p:sp>
          <p:nvSpPr>
            <p:cNvPr id="18" name="进行自动补全、语法纠正和代码生成等操作，提高编写代码的效率和准确性。">
              <a:extLst>
                <a:ext uri="{FF2B5EF4-FFF2-40B4-BE49-F238E27FC236}">
                  <a16:creationId xmlns:a16="http://schemas.microsoft.com/office/drawing/2014/main" id="{375B17CD-2CB5-48FE-9521-56D6D222B339}"/>
                </a:ext>
              </a:extLst>
            </p:cNvPr>
            <p:cNvSpPr/>
            <p:nvPr/>
          </p:nvSpPr>
          <p:spPr>
            <a:xfrm>
              <a:off x="6650353" y="6817401"/>
              <a:ext cx="2540001" cy="2286000"/>
            </a:xfrm>
            <a:prstGeom prst="roundRect">
              <a:avLst>
                <a:gd name="adj" fmla="val 8889"/>
              </a:avLst>
            </a:prstGeom>
            <a:solidFill>
              <a:srgbClr val="333333">
                <a:alpha val="90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27000" tIns="127000" rIns="127000" bIns="127000" anchor="ctr"/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lang="zh-CN" altLang="en-US" sz="3200" dirty="0">
                  <a:solidFill>
                    <a:srgbClr val="F38181"/>
                  </a:solidFill>
                  <a:ea typeface="Alibaba PuHuiTi 2.0 95 ExtraBol"/>
                </a:rPr>
                <a:t>代码续写</a:t>
              </a:r>
              <a:r>
                <a:rPr sz="3200" dirty="0">
                  <a:solidFill>
                    <a:srgbClr val="F38181"/>
                  </a:solidFill>
                  <a:ea typeface="Alibaba PuHuiTi 2.0 95 ExtraBol"/>
                </a:rPr>
                <a:t>、</a:t>
              </a:r>
              <a:r>
                <a:rPr sz="3200" dirty="0" err="1">
                  <a:solidFill>
                    <a:srgbClr val="F38181"/>
                  </a:solidFill>
                  <a:ea typeface="Alibaba PuHuiTi 2.0 95 ExtraBol"/>
                </a:rPr>
                <a:t>代码生成</a:t>
              </a:r>
              <a:r>
                <a:rPr lang="zh-CN" altLang="en-US" sz="3200" dirty="0">
                  <a:solidFill>
                    <a:srgbClr val="F38181"/>
                  </a:solidFill>
                  <a:ea typeface="Alibaba PuHuiTi 2.0 95 ExtraBol"/>
                </a:rPr>
                <a:t>、代码解释、智能调试</a:t>
              </a:r>
              <a:endParaRPr lang="en-US" sz="3200" dirty="0">
                <a:ea typeface="Alibaba PuHuiTi 2.0 95 ExtraBol"/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endParaRPr lang="en-US" sz="3200" dirty="0">
                <a:ea typeface="Alibaba PuHuiTi 2.0 95 ExtraBol"/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lang="en-US" altLang="zh-CN" sz="3200" dirty="0">
                  <a:solidFill>
                    <a:srgbClr val="F38181"/>
                  </a:solidFill>
                  <a:ea typeface="Alibaba PuHuiTi 2.0 95 ExtraBol"/>
                </a:rPr>
                <a:t>UT</a:t>
              </a:r>
              <a:r>
                <a:rPr lang="zh-CN" altLang="en-US" sz="3200" dirty="0">
                  <a:solidFill>
                    <a:srgbClr val="F38181"/>
                  </a:solidFill>
                  <a:ea typeface="Alibaba PuHuiTi 2.0 95 ExtraBol"/>
                </a:rPr>
                <a:t>测试用例</a:t>
              </a:r>
              <a:r>
                <a:rPr lang="zh-CN" altLang="en-US" sz="3200" dirty="0">
                  <a:solidFill>
                    <a:schemeClr val="bg1"/>
                  </a:solidFill>
                  <a:ea typeface="Alibaba PuHuiTi 2.0 95 ExtraBol"/>
                </a:rPr>
                <a:t>自动生成</a:t>
              </a:r>
              <a:endParaRPr sz="3200" dirty="0">
                <a:solidFill>
                  <a:schemeClr val="bg1"/>
                </a:solidFill>
                <a:ea typeface="Alibaba PuHuiTi 2.0 95 ExtraBol"/>
              </a:endParaRPr>
            </a:p>
          </p:txBody>
        </p:sp>
        <p:sp>
          <p:nvSpPr>
            <p:cNvPr id="19" name="每日自动生成项目计划、需求文档和进度报告等，自动化管理项目，提高项目管理效率和质量。">
              <a:extLst>
                <a:ext uri="{FF2B5EF4-FFF2-40B4-BE49-F238E27FC236}">
                  <a16:creationId xmlns:a16="http://schemas.microsoft.com/office/drawing/2014/main" id="{BE1AD9A2-9289-4DC9-8FD9-EA99E1314AF3}"/>
                </a:ext>
              </a:extLst>
            </p:cNvPr>
            <p:cNvSpPr/>
            <p:nvPr/>
          </p:nvSpPr>
          <p:spPr>
            <a:xfrm>
              <a:off x="9536732" y="6780144"/>
              <a:ext cx="2540001" cy="2286001"/>
            </a:xfrm>
            <a:prstGeom prst="roundRect">
              <a:avLst>
                <a:gd name="adj" fmla="val 8889"/>
              </a:avLst>
            </a:prstGeom>
            <a:solidFill>
              <a:srgbClr val="333333">
                <a:alpha val="90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27000" tIns="127000" rIns="127000" bIns="127000" anchor="ctr"/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lang="zh-CN" altLang="en-US" sz="3200" dirty="0">
                  <a:solidFill>
                    <a:srgbClr val="F38181"/>
                  </a:solidFill>
                  <a:ea typeface="Alibaba PuHuiTi 2.0 95 ExtraBol"/>
                </a:rPr>
                <a:t>根据场景上下文</a:t>
              </a:r>
              <a:r>
                <a:rPr lang="zh-CN" altLang="en-US" sz="3200" dirty="0">
                  <a:solidFill>
                    <a:srgbClr val="FFFFFF"/>
                  </a:solidFill>
                  <a:ea typeface="Alibaba PuHuiTi 2.0 95 ExtraBol"/>
                </a:rPr>
                <a:t>查阅</a:t>
              </a:r>
              <a:r>
                <a:rPr lang="zh-CN" altLang="en-US" sz="3200" dirty="0">
                  <a:ea typeface="Alibaba PuHuiTi 2.0 95 ExtraBol"/>
                </a:rPr>
                <a:t>案例、帮助文档</a:t>
              </a:r>
              <a:endParaRPr lang="en-US" altLang="zh-CN" sz="3200" dirty="0">
                <a:ea typeface="Alibaba PuHuiTi 2.0 95 ExtraBol"/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endParaRPr lang="en-US" altLang="zh-CN" sz="3200" dirty="0">
                <a:ea typeface="Alibaba PuHuiTi 2.0 95 ExtraBol"/>
              </a:endParaRPr>
            </a:p>
            <a:p>
              <a:pPr>
                <a:defRPr sz="1600">
                  <a:solidFill>
                    <a:srgbClr val="FFFFFF"/>
                  </a:solidFill>
                </a:defRPr>
              </a:pPr>
              <a:r>
                <a:rPr lang="zh-CN" altLang="en-US" sz="3200" dirty="0">
                  <a:ea typeface="Alibaba PuHuiTi 2.0 95 ExtraBol"/>
                </a:rPr>
                <a:t>根据错误信息推荐解决方案等</a:t>
              </a:r>
              <a:endParaRPr lang="en-US" altLang="zh-CN" sz="3200" dirty="0">
                <a:ea typeface="Alibaba PuHuiTi 2.0 95 ExtraBol"/>
              </a:endParaRPr>
            </a:p>
          </p:txBody>
        </p:sp>
        <p:sp>
          <p:nvSpPr>
            <p:cNvPr id="20" name="箭头: V 形 19">
              <a:extLst>
                <a:ext uri="{FF2B5EF4-FFF2-40B4-BE49-F238E27FC236}">
                  <a16:creationId xmlns:a16="http://schemas.microsoft.com/office/drawing/2014/main" id="{042095F4-4DD4-450C-BEEE-D2E3B1870FD5}"/>
                </a:ext>
              </a:extLst>
            </p:cNvPr>
            <p:cNvSpPr/>
            <p:nvPr/>
          </p:nvSpPr>
          <p:spPr>
            <a:xfrm rot="5400000">
              <a:off x="4723892" y="6277077"/>
              <a:ext cx="327991" cy="340350"/>
            </a:xfrm>
            <a:prstGeom prst="chevron">
              <a:avLst/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i="1" kern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3A05727D-7774-43D7-88ED-3D325AB81961}"/>
                </a:ext>
              </a:extLst>
            </p:cNvPr>
            <p:cNvSpPr/>
            <p:nvPr/>
          </p:nvSpPr>
          <p:spPr>
            <a:xfrm rot="5400000">
              <a:off x="7721230" y="6277078"/>
              <a:ext cx="327991" cy="340350"/>
            </a:xfrm>
            <a:prstGeom prst="chevron">
              <a:avLst/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i="1" kern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DB05E302-139F-4A03-8195-2B20FDE5C312}"/>
                </a:ext>
              </a:extLst>
            </p:cNvPr>
            <p:cNvSpPr/>
            <p:nvPr/>
          </p:nvSpPr>
          <p:spPr>
            <a:xfrm rot="5400000">
              <a:off x="10628054" y="6277078"/>
              <a:ext cx="327991" cy="340350"/>
            </a:xfrm>
            <a:prstGeom prst="chevron">
              <a:avLst/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i="1" kern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12595D04-9E98-4AAA-A4AB-ACCE630097B6}"/>
                </a:ext>
              </a:extLst>
            </p:cNvPr>
            <p:cNvSpPr/>
            <p:nvPr/>
          </p:nvSpPr>
          <p:spPr>
            <a:xfrm>
              <a:off x="3723085" y="5625932"/>
              <a:ext cx="8278416" cy="45117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ea typeface="Alibaba PuHuiTi 2.0 95 ExtraBol"/>
                </a:rPr>
                <a:t>软件质量、开发效率等依赖开发者个体能力和团队协作复杂度</a:t>
              </a: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BFC5F0C4-325B-441E-B3B0-31B840DA3F5A}"/>
                </a:ext>
              </a:extLst>
            </p:cNvPr>
            <p:cNvSpPr/>
            <p:nvPr/>
          </p:nvSpPr>
          <p:spPr>
            <a:xfrm>
              <a:off x="3723085" y="9235041"/>
              <a:ext cx="8278416" cy="45117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ea typeface="Alibaba PuHuiTi 2.0 95 ExtraBol"/>
                </a:rPr>
                <a:t>理解用户意图，提供更智能、更高效的开发作业体验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910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6053D-3294-4248-A421-66A13892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研发软件全链路智能化改造</a:t>
            </a: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8B2D2BDE-A979-4D69-874B-031F9ABF6151}"/>
              </a:ext>
            </a:extLst>
          </p:cNvPr>
          <p:cNvGrpSpPr/>
          <p:nvPr/>
        </p:nvGrpSpPr>
        <p:grpSpPr>
          <a:xfrm>
            <a:off x="2139061" y="2524551"/>
            <a:ext cx="19501640" cy="3882414"/>
            <a:chOff x="1923260" y="2791865"/>
            <a:chExt cx="19984240" cy="4232938"/>
          </a:xfrm>
        </p:grpSpPr>
        <p:sp>
          <p:nvSpPr>
            <p:cNvPr id="5" name="版本规划">
              <a:extLst>
                <a:ext uri="{FF2B5EF4-FFF2-40B4-BE49-F238E27FC236}">
                  <a16:creationId xmlns:a16="http://schemas.microsoft.com/office/drawing/2014/main" id="{8B75C46F-8654-403A-BB9F-FB7EE16E7FF5}"/>
                </a:ext>
              </a:extLst>
            </p:cNvPr>
            <p:cNvSpPr/>
            <p:nvPr/>
          </p:nvSpPr>
          <p:spPr>
            <a:xfrm>
              <a:off x="1925639" y="3455181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版本规划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6" name="需求分析与设计">
              <a:extLst>
                <a:ext uri="{FF2B5EF4-FFF2-40B4-BE49-F238E27FC236}">
                  <a16:creationId xmlns:a16="http://schemas.microsoft.com/office/drawing/2014/main" id="{570EA592-48E6-47B3-A925-B04BEEE33321}"/>
                </a:ext>
              </a:extLst>
            </p:cNvPr>
            <p:cNvSpPr/>
            <p:nvPr/>
          </p:nvSpPr>
          <p:spPr>
            <a:xfrm>
              <a:off x="5276634" y="3455181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需求分析与设计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7" name="项目管理">
              <a:extLst>
                <a:ext uri="{FF2B5EF4-FFF2-40B4-BE49-F238E27FC236}">
                  <a16:creationId xmlns:a16="http://schemas.microsoft.com/office/drawing/2014/main" id="{9D869061-7689-4AC5-94CD-2E5833775669}"/>
                </a:ext>
              </a:extLst>
            </p:cNvPr>
            <p:cNvSpPr/>
            <p:nvPr/>
          </p:nvSpPr>
          <p:spPr>
            <a:xfrm>
              <a:off x="1925639" y="4380638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项目管理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8" name="需求管理">
              <a:extLst>
                <a:ext uri="{FF2B5EF4-FFF2-40B4-BE49-F238E27FC236}">
                  <a16:creationId xmlns:a16="http://schemas.microsoft.com/office/drawing/2014/main" id="{5549154D-02A8-459E-BFCE-E9D4161F5933}"/>
                </a:ext>
              </a:extLst>
            </p:cNvPr>
            <p:cNvSpPr/>
            <p:nvPr/>
          </p:nvSpPr>
          <p:spPr>
            <a:xfrm>
              <a:off x="1925639" y="5312706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需求管理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9" name="环境规划">
              <a:extLst>
                <a:ext uri="{FF2B5EF4-FFF2-40B4-BE49-F238E27FC236}">
                  <a16:creationId xmlns:a16="http://schemas.microsoft.com/office/drawing/2014/main" id="{77A3F44E-9DD8-4163-86E4-9B1680651C33}"/>
                </a:ext>
              </a:extLst>
            </p:cNvPr>
            <p:cNvSpPr/>
            <p:nvPr/>
          </p:nvSpPr>
          <p:spPr>
            <a:xfrm>
              <a:off x="1925639" y="6231554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环境规划</a:t>
              </a:r>
            </a:p>
          </p:txBody>
        </p:sp>
        <p:sp>
          <p:nvSpPr>
            <p:cNvPr id="10" name="需求分析与评审">
              <a:extLst>
                <a:ext uri="{FF2B5EF4-FFF2-40B4-BE49-F238E27FC236}">
                  <a16:creationId xmlns:a16="http://schemas.microsoft.com/office/drawing/2014/main" id="{EFA4B57B-35F3-4794-A45E-7837EAFEDA99}"/>
                </a:ext>
              </a:extLst>
            </p:cNvPr>
            <p:cNvSpPr/>
            <p:nvPr/>
          </p:nvSpPr>
          <p:spPr>
            <a:xfrm>
              <a:off x="5276634" y="4380638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需求分析与评审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11" name="架构设计">
              <a:extLst>
                <a:ext uri="{FF2B5EF4-FFF2-40B4-BE49-F238E27FC236}">
                  <a16:creationId xmlns:a16="http://schemas.microsoft.com/office/drawing/2014/main" id="{2A98728D-888F-4F5E-8AFA-479E10B6550C}"/>
                </a:ext>
              </a:extLst>
            </p:cNvPr>
            <p:cNvSpPr/>
            <p:nvPr/>
          </p:nvSpPr>
          <p:spPr>
            <a:xfrm>
              <a:off x="5276634" y="5312706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架构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&amp;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服务</a:t>
              </a: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设计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13" name="测试计划与设计">
              <a:extLst>
                <a:ext uri="{FF2B5EF4-FFF2-40B4-BE49-F238E27FC236}">
                  <a16:creationId xmlns:a16="http://schemas.microsoft.com/office/drawing/2014/main" id="{AEA2B250-6D7F-4B97-B6ED-5C3BAFD98BDD}"/>
                </a:ext>
              </a:extLst>
            </p:cNvPr>
            <p:cNvSpPr/>
            <p:nvPr/>
          </p:nvSpPr>
          <p:spPr>
            <a:xfrm>
              <a:off x="5289043" y="6230682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测试计划与设计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14" name="代码仓管理">
              <a:extLst>
                <a:ext uri="{FF2B5EF4-FFF2-40B4-BE49-F238E27FC236}">
                  <a16:creationId xmlns:a16="http://schemas.microsoft.com/office/drawing/2014/main" id="{4062C683-8137-4514-8B5A-7CC2BE30AF03}"/>
                </a:ext>
              </a:extLst>
            </p:cNvPr>
            <p:cNvSpPr/>
            <p:nvPr/>
          </p:nvSpPr>
          <p:spPr>
            <a:xfrm>
              <a:off x="8640038" y="3455181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代码仓管理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15" name="全码开发">
              <a:extLst>
                <a:ext uri="{FF2B5EF4-FFF2-40B4-BE49-F238E27FC236}">
                  <a16:creationId xmlns:a16="http://schemas.microsoft.com/office/drawing/2014/main" id="{51FB875D-1D9F-4985-B2E7-8AC09E5E39EB}"/>
                </a:ext>
              </a:extLst>
            </p:cNvPr>
            <p:cNvSpPr/>
            <p:nvPr/>
          </p:nvSpPr>
          <p:spPr>
            <a:xfrm>
              <a:off x="8640038" y="4387249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全码开发</a:t>
              </a:r>
            </a:p>
          </p:txBody>
        </p:sp>
        <p:sp>
          <p:nvSpPr>
            <p:cNvPr id="16" name="代码检视">
              <a:extLst>
                <a:ext uri="{FF2B5EF4-FFF2-40B4-BE49-F238E27FC236}">
                  <a16:creationId xmlns:a16="http://schemas.microsoft.com/office/drawing/2014/main" id="{C3F2D780-80D4-4DBC-A744-C7C94309B559}"/>
                </a:ext>
              </a:extLst>
            </p:cNvPr>
            <p:cNvSpPr/>
            <p:nvPr/>
          </p:nvSpPr>
          <p:spPr>
            <a:xfrm>
              <a:off x="8640038" y="5306096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代码检视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合入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18" name="低码开发">
              <a:extLst>
                <a:ext uri="{FF2B5EF4-FFF2-40B4-BE49-F238E27FC236}">
                  <a16:creationId xmlns:a16="http://schemas.microsoft.com/office/drawing/2014/main" id="{A9794BCB-BD96-43F3-AFFE-671B02F71797}"/>
                </a:ext>
              </a:extLst>
            </p:cNvPr>
            <p:cNvSpPr/>
            <p:nvPr/>
          </p:nvSpPr>
          <p:spPr>
            <a:xfrm>
              <a:off x="8652447" y="6222038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低码开发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20" name="编译构建">
              <a:extLst>
                <a:ext uri="{FF2B5EF4-FFF2-40B4-BE49-F238E27FC236}">
                  <a16:creationId xmlns:a16="http://schemas.microsoft.com/office/drawing/2014/main" id="{209A5D5B-A913-43A5-8B3D-1A3CE969FCAD}"/>
                </a:ext>
              </a:extLst>
            </p:cNvPr>
            <p:cNvSpPr/>
            <p:nvPr/>
          </p:nvSpPr>
          <p:spPr>
            <a:xfrm>
              <a:off x="11968053" y="3466799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编译构建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21" name="包管理">
              <a:extLst>
                <a:ext uri="{FF2B5EF4-FFF2-40B4-BE49-F238E27FC236}">
                  <a16:creationId xmlns:a16="http://schemas.microsoft.com/office/drawing/2014/main" id="{00479D3C-2746-4420-A66D-B7A960BA2F82}"/>
                </a:ext>
              </a:extLst>
            </p:cNvPr>
            <p:cNvSpPr/>
            <p:nvPr/>
          </p:nvSpPr>
          <p:spPr>
            <a:xfrm>
              <a:off x="11931092" y="4393583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包管理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22" name="执行测试">
              <a:extLst>
                <a:ext uri="{FF2B5EF4-FFF2-40B4-BE49-F238E27FC236}">
                  <a16:creationId xmlns:a16="http://schemas.microsoft.com/office/drawing/2014/main" id="{673A2296-0F6A-4972-B0E8-4F0F3AB3EFCC}"/>
                </a:ext>
              </a:extLst>
            </p:cNvPr>
            <p:cNvSpPr/>
            <p:nvPr/>
          </p:nvSpPr>
          <p:spPr>
            <a:xfrm>
              <a:off x="11966017" y="5304840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测试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执行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23" name="AI辅助">
              <a:extLst>
                <a:ext uri="{FF2B5EF4-FFF2-40B4-BE49-F238E27FC236}">
                  <a16:creationId xmlns:a16="http://schemas.microsoft.com/office/drawing/2014/main" id="{4E944DF5-C66A-48B4-9176-591927128EC9}"/>
                </a:ext>
              </a:extLst>
            </p:cNvPr>
            <p:cNvSpPr txBox="1"/>
            <p:nvPr/>
          </p:nvSpPr>
          <p:spPr>
            <a:xfrm>
              <a:off x="8893222" y="4532922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24" name="AI辅助">
              <a:extLst>
                <a:ext uri="{FF2B5EF4-FFF2-40B4-BE49-F238E27FC236}">
                  <a16:creationId xmlns:a16="http://schemas.microsoft.com/office/drawing/2014/main" id="{3AD8E0A8-9936-4518-A2F2-3CB1E71FCEF1}"/>
                </a:ext>
              </a:extLst>
            </p:cNvPr>
            <p:cNvSpPr txBox="1"/>
            <p:nvPr/>
          </p:nvSpPr>
          <p:spPr>
            <a:xfrm>
              <a:off x="8934241" y="5420804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26" name="AI辅助">
              <a:extLst>
                <a:ext uri="{FF2B5EF4-FFF2-40B4-BE49-F238E27FC236}">
                  <a16:creationId xmlns:a16="http://schemas.microsoft.com/office/drawing/2014/main" id="{6F5041A3-06CE-4D0E-990D-D5CC74FB4A1B}"/>
                </a:ext>
              </a:extLst>
            </p:cNvPr>
            <p:cNvSpPr txBox="1"/>
            <p:nvPr/>
          </p:nvSpPr>
          <p:spPr>
            <a:xfrm>
              <a:off x="8919457" y="6354336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27" name="AI辅助">
              <a:extLst>
                <a:ext uri="{FF2B5EF4-FFF2-40B4-BE49-F238E27FC236}">
                  <a16:creationId xmlns:a16="http://schemas.microsoft.com/office/drawing/2014/main" id="{59125C17-4CAA-47E7-9062-8FD75F796F69}"/>
                </a:ext>
              </a:extLst>
            </p:cNvPr>
            <p:cNvSpPr txBox="1"/>
            <p:nvPr/>
          </p:nvSpPr>
          <p:spPr>
            <a:xfrm>
              <a:off x="12146754" y="5398543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28" name="部署与发布">
              <a:extLst>
                <a:ext uri="{FF2B5EF4-FFF2-40B4-BE49-F238E27FC236}">
                  <a16:creationId xmlns:a16="http://schemas.microsoft.com/office/drawing/2014/main" id="{F1E6B0D9-5121-4A0B-B95D-3B63D2BE28B9}"/>
                </a:ext>
              </a:extLst>
            </p:cNvPr>
            <p:cNvSpPr/>
            <p:nvPr/>
          </p:nvSpPr>
          <p:spPr>
            <a:xfrm>
              <a:off x="15329619" y="3455181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部署与发布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29" name="流水线编排与运行">
              <a:extLst>
                <a:ext uri="{FF2B5EF4-FFF2-40B4-BE49-F238E27FC236}">
                  <a16:creationId xmlns:a16="http://schemas.microsoft.com/office/drawing/2014/main" id="{6E6F5E08-0C9A-49B4-8995-96639D36ABB6}"/>
                </a:ext>
              </a:extLst>
            </p:cNvPr>
            <p:cNvSpPr/>
            <p:nvPr/>
          </p:nvSpPr>
          <p:spPr>
            <a:xfrm>
              <a:off x="15329619" y="4380638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流水线编排与运行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30" name="应用发布与升级">
              <a:extLst>
                <a:ext uri="{FF2B5EF4-FFF2-40B4-BE49-F238E27FC236}">
                  <a16:creationId xmlns:a16="http://schemas.microsoft.com/office/drawing/2014/main" id="{0B13F83E-D80C-4FD1-BF50-E50B01F3AF3F}"/>
                </a:ext>
              </a:extLst>
            </p:cNvPr>
            <p:cNvSpPr/>
            <p:nvPr/>
          </p:nvSpPr>
          <p:spPr>
            <a:xfrm>
              <a:off x="15329619" y="5299486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应用发布与升级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31" name="托管与运维">
              <a:extLst>
                <a:ext uri="{FF2B5EF4-FFF2-40B4-BE49-F238E27FC236}">
                  <a16:creationId xmlns:a16="http://schemas.microsoft.com/office/drawing/2014/main" id="{01DBD8EF-F1E3-49C9-8B6B-0D30359ACC38}"/>
                </a:ext>
              </a:extLst>
            </p:cNvPr>
            <p:cNvSpPr/>
            <p:nvPr/>
          </p:nvSpPr>
          <p:spPr>
            <a:xfrm>
              <a:off x="18680614" y="3455181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托管与运维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32" name="应用托管">
              <a:extLst>
                <a:ext uri="{FF2B5EF4-FFF2-40B4-BE49-F238E27FC236}">
                  <a16:creationId xmlns:a16="http://schemas.microsoft.com/office/drawing/2014/main" id="{483470EE-1465-4615-81EF-A0D4A33BCB0B}"/>
                </a:ext>
              </a:extLst>
            </p:cNvPr>
            <p:cNvSpPr/>
            <p:nvPr/>
          </p:nvSpPr>
          <p:spPr>
            <a:xfrm>
              <a:off x="18680614" y="4380638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应用托管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33" name="应用运维">
              <a:extLst>
                <a:ext uri="{FF2B5EF4-FFF2-40B4-BE49-F238E27FC236}">
                  <a16:creationId xmlns:a16="http://schemas.microsoft.com/office/drawing/2014/main" id="{6D1E63FA-5F17-4E42-BA5D-4E953FFC11DC}"/>
                </a:ext>
              </a:extLst>
            </p:cNvPr>
            <p:cNvSpPr/>
            <p:nvPr/>
          </p:nvSpPr>
          <p:spPr>
            <a:xfrm>
              <a:off x="18680614" y="5312706"/>
              <a:ext cx="3226886" cy="793249"/>
            </a:xfrm>
            <a:prstGeom prst="roundRect">
              <a:avLst>
                <a:gd name="adj" fmla="val 2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solidFill>
                <a:srgbClr val="F7F7F7">
                  <a:alpha val="30461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 Regular"/>
                  <a:ea typeface="Alibaba PuHuiTi 2.0 95 ExtraBol"/>
                  <a:sym typeface="PingFang SC Regular"/>
                </a:rPr>
                <a:t>应用运维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Regular"/>
                <a:ea typeface="Alibaba PuHuiTi 2.0 95 ExtraBol"/>
                <a:sym typeface="PingFang SC Regular"/>
              </a:endParaRPr>
            </a:p>
          </p:txBody>
        </p:sp>
        <p:sp>
          <p:nvSpPr>
            <p:cNvPr id="34" name="AI辅助">
              <a:extLst>
                <a:ext uri="{FF2B5EF4-FFF2-40B4-BE49-F238E27FC236}">
                  <a16:creationId xmlns:a16="http://schemas.microsoft.com/office/drawing/2014/main" id="{F5623B02-ADF6-41A6-A621-5AFFB0D32B83}"/>
                </a:ext>
              </a:extLst>
            </p:cNvPr>
            <p:cNvSpPr txBox="1"/>
            <p:nvPr/>
          </p:nvSpPr>
          <p:spPr>
            <a:xfrm>
              <a:off x="15365762" y="4511703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35" name="Rounded Rectangle">
              <a:extLst>
                <a:ext uri="{FF2B5EF4-FFF2-40B4-BE49-F238E27FC236}">
                  <a16:creationId xmlns:a16="http://schemas.microsoft.com/office/drawing/2014/main" id="{A571015D-6FD3-4929-B73C-16E632592BCD}"/>
                </a:ext>
              </a:extLst>
            </p:cNvPr>
            <p:cNvSpPr/>
            <p:nvPr/>
          </p:nvSpPr>
          <p:spPr>
            <a:xfrm>
              <a:off x="1926929" y="3187664"/>
              <a:ext cx="13279871" cy="7932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FFFFFF"/>
                  </a:solidFill>
                  <a:latin typeface="PingFang SC Medium"/>
                  <a:ea typeface="PingFang SC Medium"/>
                  <a:cs typeface="PingFang SC Medium"/>
                  <a:sym typeface="PingFang SC Medium"/>
                </a:defRPr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Medium"/>
                <a:ea typeface="Alibaba PuHuiTi 2.0 95 ExtraBol"/>
                <a:cs typeface="PingFang SC Medium"/>
                <a:sym typeface="PingFang SC Medium"/>
              </a:endParaRPr>
            </a:p>
          </p:txBody>
        </p:sp>
        <p:sp>
          <p:nvSpPr>
            <p:cNvPr id="36" name="Rounded Rectangle">
              <a:extLst>
                <a:ext uri="{FF2B5EF4-FFF2-40B4-BE49-F238E27FC236}">
                  <a16:creationId xmlns:a16="http://schemas.microsoft.com/office/drawing/2014/main" id="{A33BF0CA-FFBE-4181-BB3C-32ABB7BC60CA}"/>
                </a:ext>
              </a:extLst>
            </p:cNvPr>
            <p:cNvSpPr/>
            <p:nvPr/>
          </p:nvSpPr>
          <p:spPr>
            <a:xfrm>
              <a:off x="15329619" y="3187664"/>
              <a:ext cx="6577881" cy="7932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FFFFFF"/>
                  </a:solidFill>
                  <a:latin typeface="PingFang SC Medium"/>
                  <a:ea typeface="PingFang SC Medium"/>
                  <a:cs typeface="PingFang SC Medium"/>
                  <a:sym typeface="PingFang SC Medium"/>
                </a:defRPr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 Medium"/>
                <a:ea typeface="Alibaba PuHuiTi 2.0 95 ExtraBol"/>
                <a:cs typeface="PingFang SC Medium"/>
                <a:sym typeface="PingFang SC Medium"/>
              </a:endParaRPr>
            </a:p>
          </p:txBody>
        </p:sp>
        <p:sp>
          <p:nvSpPr>
            <p:cNvPr id="37" name="DEV">
              <a:extLst>
                <a:ext uri="{FF2B5EF4-FFF2-40B4-BE49-F238E27FC236}">
                  <a16:creationId xmlns:a16="http://schemas.microsoft.com/office/drawing/2014/main" id="{CA39A972-9B07-4FA0-A267-94E25FB26394}"/>
                </a:ext>
              </a:extLst>
            </p:cNvPr>
            <p:cNvSpPr txBox="1"/>
            <p:nvPr/>
          </p:nvSpPr>
          <p:spPr>
            <a:xfrm>
              <a:off x="1923260" y="2791865"/>
              <a:ext cx="437620" cy="36150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Rubik Regular"/>
                  <a:ea typeface="Rubik Regular"/>
                  <a:cs typeface="Rubik Regular"/>
                  <a:sym typeface="Rubik Regular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libaba PuHuiTi 2.0 95 ExtraBol"/>
                  <a:sym typeface="Rubik Regular"/>
                </a:rPr>
                <a:t>DEV</a:t>
              </a:r>
            </a:p>
          </p:txBody>
        </p:sp>
        <p:sp>
          <p:nvSpPr>
            <p:cNvPr id="38" name="Runtime &amp; OPS">
              <a:extLst>
                <a:ext uri="{FF2B5EF4-FFF2-40B4-BE49-F238E27FC236}">
                  <a16:creationId xmlns:a16="http://schemas.microsoft.com/office/drawing/2014/main" id="{208FE6A5-43F3-4631-9FC6-13DC40C6F0E4}"/>
                </a:ext>
              </a:extLst>
            </p:cNvPr>
            <p:cNvSpPr txBox="1"/>
            <p:nvPr/>
          </p:nvSpPr>
          <p:spPr>
            <a:xfrm>
              <a:off x="15331452" y="2791866"/>
              <a:ext cx="1473160" cy="36150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Rubik Regular"/>
                  <a:ea typeface="Rubik Regular"/>
                  <a:cs typeface="Rubik Regular"/>
                  <a:sym typeface="Rubik Regular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libaba PuHuiTi 2.0 95 ExtraBol"/>
                  <a:sym typeface="Rubik Regular"/>
                </a:rPr>
                <a:t>Runtime &amp; OPS</a:t>
              </a:r>
            </a:p>
          </p:txBody>
        </p:sp>
        <p:sp>
          <p:nvSpPr>
            <p:cNvPr id="39" name="AI辅助">
              <a:extLst>
                <a:ext uri="{FF2B5EF4-FFF2-40B4-BE49-F238E27FC236}">
                  <a16:creationId xmlns:a16="http://schemas.microsoft.com/office/drawing/2014/main" id="{A84DD5FB-A861-45A1-B0AF-1851DC7FFFBC}"/>
                </a:ext>
              </a:extLst>
            </p:cNvPr>
            <p:cNvSpPr txBox="1"/>
            <p:nvPr/>
          </p:nvSpPr>
          <p:spPr>
            <a:xfrm>
              <a:off x="5355700" y="6301448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40" name="AI辅助">
              <a:extLst>
                <a:ext uri="{FF2B5EF4-FFF2-40B4-BE49-F238E27FC236}">
                  <a16:creationId xmlns:a16="http://schemas.microsoft.com/office/drawing/2014/main" id="{10A3FB88-3A08-4B7C-A689-76F6FD5B5F49}"/>
                </a:ext>
              </a:extLst>
            </p:cNvPr>
            <p:cNvSpPr txBox="1"/>
            <p:nvPr/>
          </p:nvSpPr>
          <p:spPr>
            <a:xfrm>
              <a:off x="5437853" y="5411018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41" name="AI辅助">
              <a:extLst>
                <a:ext uri="{FF2B5EF4-FFF2-40B4-BE49-F238E27FC236}">
                  <a16:creationId xmlns:a16="http://schemas.microsoft.com/office/drawing/2014/main" id="{E3EBD82C-3AC7-49F8-8793-B46BA7B01D14}"/>
                </a:ext>
              </a:extLst>
            </p:cNvPr>
            <p:cNvSpPr txBox="1"/>
            <p:nvPr/>
          </p:nvSpPr>
          <p:spPr>
            <a:xfrm>
              <a:off x="2151716" y="5389486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42" name="AI辅助">
              <a:extLst>
                <a:ext uri="{FF2B5EF4-FFF2-40B4-BE49-F238E27FC236}">
                  <a16:creationId xmlns:a16="http://schemas.microsoft.com/office/drawing/2014/main" id="{8A7A974F-EBBE-4817-A2C8-FF382E041B3B}"/>
                </a:ext>
              </a:extLst>
            </p:cNvPr>
            <p:cNvSpPr txBox="1"/>
            <p:nvPr/>
          </p:nvSpPr>
          <p:spPr>
            <a:xfrm>
              <a:off x="5289043" y="3577413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43" name="AI辅助">
              <a:extLst>
                <a:ext uri="{FF2B5EF4-FFF2-40B4-BE49-F238E27FC236}">
                  <a16:creationId xmlns:a16="http://schemas.microsoft.com/office/drawing/2014/main" id="{3A21119C-A6B5-4AEC-85FD-77B1904E1C63}"/>
                </a:ext>
              </a:extLst>
            </p:cNvPr>
            <p:cNvSpPr txBox="1"/>
            <p:nvPr/>
          </p:nvSpPr>
          <p:spPr>
            <a:xfrm>
              <a:off x="12146754" y="3577413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44" name="AI辅助">
              <a:extLst>
                <a:ext uri="{FF2B5EF4-FFF2-40B4-BE49-F238E27FC236}">
                  <a16:creationId xmlns:a16="http://schemas.microsoft.com/office/drawing/2014/main" id="{7EA86258-3936-44C8-BDD2-4F527E712C66}"/>
                </a:ext>
              </a:extLst>
            </p:cNvPr>
            <p:cNvSpPr txBox="1"/>
            <p:nvPr/>
          </p:nvSpPr>
          <p:spPr>
            <a:xfrm>
              <a:off x="2139322" y="4520472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45" name="AI辅助">
              <a:extLst>
                <a:ext uri="{FF2B5EF4-FFF2-40B4-BE49-F238E27FC236}">
                  <a16:creationId xmlns:a16="http://schemas.microsoft.com/office/drawing/2014/main" id="{776568AB-6F36-411E-8446-B1486D61F592}"/>
                </a:ext>
              </a:extLst>
            </p:cNvPr>
            <p:cNvSpPr txBox="1"/>
            <p:nvPr/>
          </p:nvSpPr>
          <p:spPr>
            <a:xfrm>
              <a:off x="18954045" y="5497971"/>
              <a:ext cx="631584" cy="3258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  <p:sp>
          <p:nvSpPr>
            <p:cNvPr id="89" name="AI辅助">
              <a:extLst>
                <a:ext uri="{FF2B5EF4-FFF2-40B4-BE49-F238E27FC236}">
                  <a16:creationId xmlns:a16="http://schemas.microsoft.com/office/drawing/2014/main" id="{1ACD523B-DC20-436A-B9C8-9AA3E0AF11F7}"/>
                </a:ext>
              </a:extLst>
            </p:cNvPr>
            <p:cNvSpPr txBox="1"/>
            <p:nvPr/>
          </p:nvSpPr>
          <p:spPr>
            <a:xfrm>
              <a:off x="5355699" y="4520473"/>
              <a:ext cx="631583" cy="3258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200"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latin typeface="Rubik Bold"/>
                  <a:ea typeface="Rubik Bold"/>
                  <a:cs typeface="Rubik Bold"/>
                  <a:sym typeface="Rubik Bold"/>
                </a:defRPr>
              </a:lvl1pPr>
            </a:lstStyle>
            <a:p>
              <a:pPr marL="0" marR="0" lvl="0" indent="0" defTabSz="41275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0">
                        <a:srgbClr val="F38181"/>
                      </a:gs>
                      <a:gs pos="100000">
                        <a:srgbClr val="8A38F5"/>
                      </a:gs>
                    </a:gsLst>
                    <a:lin ang="5400000" scaled="0"/>
                  </a:gradFill>
                  <a:effectLst/>
                  <a:uLnTx/>
                  <a:uFillTx/>
                  <a:ea typeface="Alibaba PuHuiTi 2.0 95 ExtraBol"/>
                  <a:sym typeface="Rubik Bold"/>
                </a:rPr>
                <a:t>AI辅助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38181"/>
                    </a:gs>
                    <a:gs pos="100000">
                      <a:srgbClr val="8A38F5"/>
                    </a:gs>
                  </a:gsLst>
                  <a:lin ang="5400000" scaled="0"/>
                </a:gradFill>
                <a:effectLst/>
                <a:uLnTx/>
                <a:uFillTx/>
                <a:ea typeface="Alibaba PuHuiTi 2.0 95 ExtraBol"/>
                <a:sym typeface="Rubik Bold"/>
              </a:endParaRP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E76C5CE5-D5A6-4F9C-BB03-041C2F0CA0F9}"/>
              </a:ext>
            </a:extLst>
          </p:cNvPr>
          <p:cNvGrpSpPr/>
          <p:nvPr/>
        </p:nvGrpSpPr>
        <p:grpSpPr>
          <a:xfrm>
            <a:off x="7353357" y="8162065"/>
            <a:ext cx="7862978" cy="4238826"/>
            <a:chOff x="7994276" y="8746924"/>
            <a:chExt cx="7862978" cy="4238826"/>
          </a:xfrm>
        </p:grpSpPr>
        <p:sp>
          <p:nvSpPr>
            <p:cNvPr id="49" name="圆角矩形 36">
              <a:extLst>
                <a:ext uri="{FF2B5EF4-FFF2-40B4-BE49-F238E27FC236}">
                  <a16:creationId xmlns:a16="http://schemas.microsoft.com/office/drawing/2014/main" id="{6CEBFC37-D594-4499-810E-EFFA46FBC61D}"/>
                </a:ext>
              </a:extLst>
            </p:cNvPr>
            <p:cNvSpPr/>
            <p:nvPr/>
          </p:nvSpPr>
          <p:spPr>
            <a:xfrm>
              <a:off x="7994276" y="8746924"/>
              <a:ext cx="7862978" cy="4238826"/>
            </a:xfrm>
            <a:prstGeom prst="roundRect">
              <a:avLst>
                <a:gd name="adj" fmla="val 4151"/>
              </a:avLst>
            </a:prstGeom>
            <a:gradFill flip="none" rotWithShape="1">
              <a:gsLst>
                <a:gs pos="90000">
                  <a:srgbClr val="FFFFFF"/>
                </a:gs>
                <a:gs pos="100000">
                  <a:srgbClr val="FFFFFF">
                    <a:lumMod val="95000"/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defRPr/>
              </a:pPr>
              <a:endParaRPr lang="zh-CN" altLang="en-US" sz="1600" kern="0" dirty="0">
                <a:solidFill>
                  <a:srgbClr val="666666"/>
                </a:solidFill>
                <a:latin typeface="Microsoft YaHei" panose="020B0503020204020204" pitchFamily="34" charset="-122"/>
                <a:ea typeface="Alibaba PuHuiTi 2.0 95 ExtraBol"/>
              </a:endParaRPr>
            </a:p>
          </p:txBody>
        </p: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5E582EC7-5721-4C7E-9C62-AAA759F4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4519" y="9808948"/>
              <a:ext cx="714627" cy="837175"/>
            </a:xfrm>
            <a:prstGeom prst="rect">
              <a:avLst/>
            </a:prstGeom>
          </p:spPr>
        </p:pic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57F6C003-E7EF-4EA1-895B-4EC0A69345C1}"/>
                </a:ext>
              </a:extLst>
            </p:cNvPr>
            <p:cNvSpPr/>
            <p:nvPr/>
          </p:nvSpPr>
          <p:spPr>
            <a:xfrm>
              <a:off x="8049502" y="10036907"/>
              <a:ext cx="1754758" cy="128074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ea typeface="Alibaba PuHuiTi 2.0 95 ExtraBol"/>
              </a:endParaRP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2E52C660-24CA-4172-B9CD-E39DEBD64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70970" y="11486470"/>
              <a:ext cx="323475" cy="367362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E22FB6D9-7B0C-4BA7-BFA6-DC1E625A6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81605" y="10210335"/>
              <a:ext cx="323475" cy="367360"/>
            </a:xfrm>
            <a:prstGeom prst="rect">
              <a:avLst/>
            </a:prstGeom>
          </p:spPr>
        </p:pic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31C1ACBD-5B6F-46B6-A8E3-762C66069463}"/>
                </a:ext>
              </a:extLst>
            </p:cNvPr>
            <p:cNvCxnSpPr>
              <a:cxnSpLocks/>
            </p:cNvCxnSpPr>
            <p:nvPr/>
          </p:nvCxnSpPr>
          <p:spPr>
            <a:xfrm>
              <a:off x="12205088" y="10122812"/>
              <a:ext cx="1487386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E28B353D-EAA4-4957-AFDF-6D3D295B5B7C}"/>
                </a:ext>
              </a:extLst>
            </p:cNvPr>
            <p:cNvCxnSpPr/>
            <p:nvPr/>
          </p:nvCxnSpPr>
          <p:spPr>
            <a:xfrm flipH="1">
              <a:off x="12205088" y="10357357"/>
              <a:ext cx="116199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02ED952E-CD72-47A2-A84F-B2CA8D047292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47" y="10339487"/>
              <a:ext cx="112926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CEF0877B-4AFF-4C91-8D49-D9D83AFFE4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4259" y="10107275"/>
              <a:ext cx="1523707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C02D41A9-B8FB-4AC6-9E59-67E4163D5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7936" y="10701739"/>
              <a:ext cx="825931" cy="645241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1CE34818-F698-4A9B-9B2E-E4C397B50D7E}"/>
                </a:ext>
              </a:extLst>
            </p:cNvPr>
            <p:cNvCxnSpPr/>
            <p:nvPr/>
          </p:nvCxnSpPr>
          <p:spPr>
            <a:xfrm rot="19197552" flipH="1">
              <a:off x="10288829" y="10951811"/>
              <a:ext cx="1161995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CF829B0B-FF0C-425C-92A2-FE39197423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36448" y="10646122"/>
              <a:ext cx="0" cy="883422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F49DE809-7357-4A10-A76A-28DE381A8ADD}"/>
                </a:ext>
              </a:extLst>
            </p:cNvPr>
            <p:cNvCxnSpPr/>
            <p:nvPr/>
          </p:nvCxnSpPr>
          <p:spPr>
            <a:xfrm rot="16200000" flipH="1">
              <a:off x="11163986" y="11292685"/>
              <a:ext cx="1077662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34C80856-868F-4AE1-8C6C-F7F796193E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63863" y="10577695"/>
              <a:ext cx="681909" cy="688898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88D0A3A5-2B76-45D8-BB9A-EB3AF755D439}"/>
                </a:ext>
              </a:extLst>
            </p:cNvPr>
            <p:cNvCxnSpPr/>
            <p:nvPr/>
          </p:nvCxnSpPr>
          <p:spPr>
            <a:xfrm rot="13679149" flipH="1">
              <a:off x="12118068" y="11203102"/>
              <a:ext cx="1077662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3669B7DE-906F-4C45-86C5-E8A37BD3BC69}"/>
                </a:ext>
              </a:extLst>
            </p:cNvPr>
            <p:cNvSpPr/>
            <p:nvPr/>
          </p:nvSpPr>
          <p:spPr>
            <a:xfrm>
              <a:off x="8605119" y="9727532"/>
              <a:ext cx="1131621" cy="837173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bg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ea typeface="Alibaba PuHuiTi 2.0 95 ExtraBol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79297317-877C-4C43-A3D1-5B99FC254D64}"/>
                </a:ext>
              </a:extLst>
            </p:cNvPr>
            <p:cNvSpPr txBox="1"/>
            <p:nvPr/>
          </p:nvSpPr>
          <p:spPr>
            <a:xfrm>
              <a:off x="8688606" y="10077487"/>
              <a:ext cx="1132448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需求</a:t>
              </a:r>
              <a:r>
                <a:rPr kumimoji="1" lang="en-US" altLang="zh-CN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&amp;</a:t>
              </a:r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设计</a:t>
              </a: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448527E-A8B5-4323-80B0-7545197CFFC2}"/>
                </a:ext>
              </a:extLst>
            </p:cNvPr>
            <p:cNvSpPr/>
            <p:nvPr/>
          </p:nvSpPr>
          <p:spPr>
            <a:xfrm>
              <a:off x="9286282" y="11131280"/>
              <a:ext cx="1131621" cy="837173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bg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ea typeface="Alibaba PuHuiTi 2.0 95 ExtraBol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BF1CA367-EAEB-4218-B61B-4894837C77DF}"/>
                </a:ext>
              </a:extLst>
            </p:cNvPr>
            <p:cNvSpPr txBox="1"/>
            <p:nvPr/>
          </p:nvSpPr>
          <p:spPr>
            <a:xfrm>
              <a:off x="9350724" y="11454752"/>
              <a:ext cx="1082067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开发</a:t>
              </a:r>
              <a:r>
                <a:rPr kumimoji="1" lang="en-US" altLang="zh-CN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&amp;</a:t>
              </a:r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验证</a:t>
              </a: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9C0E35BB-1FBC-4B75-82F2-1FCDEA7A42C9}"/>
                </a:ext>
              </a:extLst>
            </p:cNvPr>
            <p:cNvSpPr/>
            <p:nvPr/>
          </p:nvSpPr>
          <p:spPr>
            <a:xfrm>
              <a:off x="11086338" y="11846790"/>
              <a:ext cx="1131621" cy="837173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bg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ea typeface="Alibaba PuHuiTi 2.0 95 ExtraBol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FCF46856-A71F-4E0A-AA3E-434A4B459078}"/>
                </a:ext>
              </a:extLst>
            </p:cNvPr>
            <p:cNvSpPr txBox="1"/>
            <p:nvPr/>
          </p:nvSpPr>
          <p:spPr>
            <a:xfrm>
              <a:off x="11347795" y="12175895"/>
              <a:ext cx="908524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CI&amp;CD</a:t>
              </a:r>
              <a:endParaRPr kumimoji="1"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76A5E58E-03EE-474C-BB37-8E3C557E32C3}"/>
                </a:ext>
              </a:extLst>
            </p:cNvPr>
            <p:cNvSpPr/>
            <p:nvPr/>
          </p:nvSpPr>
          <p:spPr>
            <a:xfrm>
              <a:off x="12861891" y="11495728"/>
              <a:ext cx="1131621" cy="837173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bg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ea typeface="Alibaba PuHuiTi 2.0 95 ExtraBol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A521744-8BE9-43B7-A8EA-48DFE139B9A0}"/>
                </a:ext>
              </a:extLst>
            </p:cNvPr>
            <p:cNvSpPr txBox="1"/>
            <p:nvPr/>
          </p:nvSpPr>
          <p:spPr>
            <a:xfrm>
              <a:off x="12979447" y="11828509"/>
              <a:ext cx="1020854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发布</a:t>
              </a:r>
              <a:r>
                <a:rPr kumimoji="1" lang="en-US" altLang="zh-CN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&amp;</a:t>
              </a:r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部署</a:t>
              </a: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B5879825-7349-42EE-A302-775D24BD7FAC}"/>
                </a:ext>
              </a:extLst>
            </p:cNvPr>
            <p:cNvSpPr/>
            <p:nvPr/>
          </p:nvSpPr>
          <p:spPr>
            <a:xfrm>
              <a:off x="13765063" y="9727532"/>
              <a:ext cx="1131621" cy="837173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bg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ea typeface="Alibaba PuHuiTi 2.0 95 ExtraBol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918303DC-915C-417C-AD77-DBC3481D14A0}"/>
                </a:ext>
              </a:extLst>
            </p:cNvPr>
            <p:cNvSpPr txBox="1"/>
            <p:nvPr/>
          </p:nvSpPr>
          <p:spPr>
            <a:xfrm>
              <a:off x="13869026" y="10106311"/>
              <a:ext cx="1041127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运维</a:t>
              </a:r>
              <a:r>
                <a:rPr kumimoji="1" lang="en-US" altLang="zh-CN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&amp;</a:t>
              </a:r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运营</a:t>
              </a:r>
            </a:p>
          </p:txBody>
        </p: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23FA18B5-740A-47F6-9DF4-1B80A7B7A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4578" y="11302790"/>
              <a:ext cx="323475" cy="367362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5359C020-1804-4F3E-AED5-4DB7B3D2A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75436" y="11044593"/>
              <a:ext cx="323475" cy="367362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12AA47B9-A2E1-49F5-8C17-388FD6D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76059" y="10191717"/>
              <a:ext cx="312037" cy="354372"/>
            </a:xfrm>
            <a:prstGeom prst="rect">
              <a:avLst/>
            </a:prstGeom>
          </p:spPr>
        </p:pic>
        <p:sp>
          <p:nvSpPr>
            <p:cNvPr id="77" name="箭头: 左弧形 3">
              <a:extLst>
                <a:ext uri="{FF2B5EF4-FFF2-40B4-BE49-F238E27FC236}">
                  <a16:creationId xmlns:a16="http://schemas.microsoft.com/office/drawing/2014/main" id="{5593704C-3F14-4841-8E03-868F49C0DA5D}"/>
                </a:ext>
              </a:extLst>
            </p:cNvPr>
            <p:cNvSpPr/>
            <p:nvPr/>
          </p:nvSpPr>
          <p:spPr>
            <a:xfrm rot="5400000">
              <a:off x="11255831" y="6624557"/>
              <a:ext cx="837173" cy="5361639"/>
            </a:xfrm>
            <a:prstGeom prst="curvedRightArrow">
              <a:avLst>
                <a:gd name="adj1" fmla="val 21721"/>
                <a:gd name="adj2" fmla="val 44083"/>
                <a:gd name="adj3" fmla="val 17956"/>
              </a:avLst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sz="1600" i="1" kern="0" dirty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78" name="箭头: V 形 77">
              <a:extLst>
                <a:ext uri="{FF2B5EF4-FFF2-40B4-BE49-F238E27FC236}">
                  <a16:creationId xmlns:a16="http://schemas.microsoft.com/office/drawing/2014/main" id="{E81BBC3A-6D29-48A1-B5E6-253E13C6BC8C}"/>
                </a:ext>
              </a:extLst>
            </p:cNvPr>
            <p:cNvSpPr/>
            <p:nvPr/>
          </p:nvSpPr>
          <p:spPr>
            <a:xfrm rot="4066186">
              <a:off x="9299867" y="10691499"/>
              <a:ext cx="327410" cy="396665"/>
            </a:xfrm>
            <a:prstGeom prst="chevron">
              <a:avLst/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i="1" kern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79" name="箭头: V 形 78">
              <a:extLst>
                <a:ext uri="{FF2B5EF4-FFF2-40B4-BE49-F238E27FC236}">
                  <a16:creationId xmlns:a16="http://schemas.microsoft.com/office/drawing/2014/main" id="{01567A85-58CA-4746-A7E1-D2BC44A542EF}"/>
                </a:ext>
              </a:extLst>
            </p:cNvPr>
            <p:cNvSpPr/>
            <p:nvPr/>
          </p:nvSpPr>
          <p:spPr>
            <a:xfrm rot="2133551">
              <a:off x="10491954" y="11882547"/>
              <a:ext cx="353031" cy="367877"/>
            </a:xfrm>
            <a:prstGeom prst="chevron">
              <a:avLst/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i="1" kern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80" name="箭头: V 形 79">
              <a:extLst>
                <a:ext uri="{FF2B5EF4-FFF2-40B4-BE49-F238E27FC236}">
                  <a16:creationId xmlns:a16="http://schemas.microsoft.com/office/drawing/2014/main" id="{3A03A013-A1B5-4C67-AD6F-4E18B8704055}"/>
                </a:ext>
              </a:extLst>
            </p:cNvPr>
            <p:cNvSpPr/>
            <p:nvPr/>
          </p:nvSpPr>
          <p:spPr>
            <a:xfrm rot="20396053">
              <a:off x="12424587" y="12000687"/>
              <a:ext cx="353031" cy="367877"/>
            </a:xfrm>
            <a:prstGeom prst="chevron">
              <a:avLst/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i="1" kern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sp>
          <p:nvSpPr>
            <p:cNvPr id="81" name="箭头: V 形 80">
              <a:extLst>
                <a:ext uri="{FF2B5EF4-FFF2-40B4-BE49-F238E27FC236}">
                  <a16:creationId xmlns:a16="http://schemas.microsoft.com/office/drawing/2014/main" id="{8E493ACE-1589-4E94-89A4-748310CE637F}"/>
                </a:ext>
              </a:extLst>
            </p:cNvPr>
            <p:cNvSpPr/>
            <p:nvPr/>
          </p:nvSpPr>
          <p:spPr>
            <a:xfrm rot="18284984">
              <a:off x="13831374" y="10993597"/>
              <a:ext cx="327410" cy="396665"/>
            </a:xfrm>
            <a:prstGeom prst="chevron">
              <a:avLst/>
            </a:prstGeom>
            <a:gradFill>
              <a:gsLst>
                <a:gs pos="100000">
                  <a:srgbClr val="C00000">
                    <a:alpha val="60000"/>
                  </a:srgbClr>
                </a:gs>
                <a:gs pos="0">
                  <a:srgbClr val="C00000">
                    <a:alpha val="10000"/>
                  </a:srgbClr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i="1" kern="0">
                <a:solidFill>
                  <a:srgbClr val="1D1D1A"/>
                </a:solidFill>
                <a:latin typeface="微软雅黑" panose="020B0503020204020204" pitchFamily="34" charset="-122"/>
                <a:ea typeface="Alibaba PuHuiTi 2.0 95 ExtraBol"/>
              </a:endParaRPr>
            </a:p>
          </p:txBody>
        </p:sp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39168DA2-77AB-4763-8173-184734F395E3}"/>
                </a:ext>
              </a:extLst>
            </p:cNvPr>
            <p:cNvCxnSpPr>
              <a:cxnSpLocks/>
            </p:cNvCxnSpPr>
            <p:nvPr/>
          </p:nvCxnSpPr>
          <p:spPr>
            <a:xfrm>
              <a:off x="13750031" y="12409137"/>
              <a:ext cx="76253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箭头连接符 82">
              <a:extLst>
                <a:ext uri="{FF2B5EF4-FFF2-40B4-BE49-F238E27FC236}">
                  <a16:creationId xmlns:a16="http://schemas.microsoft.com/office/drawing/2014/main" id="{F739D93D-699C-4F6C-922D-A63447ABD70C}"/>
                </a:ext>
              </a:extLst>
            </p:cNvPr>
            <p:cNvCxnSpPr>
              <a:cxnSpLocks/>
            </p:cNvCxnSpPr>
            <p:nvPr/>
          </p:nvCxnSpPr>
          <p:spPr>
            <a:xfrm>
              <a:off x="13750031" y="12686081"/>
              <a:ext cx="76253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E8D3F90D-A2E6-435C-A9E3-8572502E6AA0}"/>
                </a:ext>
              </a:extLst>
            </p:cNvPr>
            <p:cNvSpPr txBox="1"/>
            <p:nvPr/>
          </p:nvSpPr>
          <p:spPr>
            <a:xfrm>
              <a:off x="14614994" y="12250540"/>
              <a:ext cx="1015218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手工控制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2D25E19F-BBCA-434C-AC38-73C62B15914F}"/>
                </a:ext>
              </a:extLst>
            </p:cNvPr>
            <p:cNvSpPr txBox="1"/>
            <p:nvPr/>
          </p:nvSpPr>
          <p:spPr>
            <a:xfrm>
              <a:off x="14598748" y="12601588"/>
              <a:ext cx="1004525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Alibaba PuHuiTi 2.0 95 ExtraBol"/>
                </a:rPr>
                <a:t>辅助决策</a:t>
              </a:r>
            </a:p>
          </p:txBody>
        </p:sp>
      </p:grpSp>
      <p:sp>
        <p:nvSpPr>
          <p:cNvPr id="88" name="箭头: V 形 87">
            <a:extLst>
              <a:ext uri="{FF2B5EF4-FFF2-40B4-BE49-F238E27FC236}">
                <a16:creationId xmlns:a16="http://schemas.microsoft.com/office/drawing/2014/main" id="{64381F9B-F6E2-4C92-9B2C-AD4A3E5FD848}"/>
              </a:ext>
            </a:extLst>
          </p:cNvPr>
          <p:cNvSpPr/>
          <p:nvPr/>
        </p:nvSpPr>
        <p:spPr>
          <a:xfrm rot="16200000">
            <a:off x="10914232" y="6907139"/>
            <a:ext cx="879315" cy="977411"/>
          </a:xfrm>
          <a:prstGeom prst="chevron">
            <a:avLst/>
          </a:prstGeom>
          <a:gradFill>
            <a:gsLst>
              <a:gs pos="100000">
                <a:srgbClr val="C00000">
                  <a:alpha val="60000"/>
                </a:srgbClr>
              </a:gs>
              <a:gs pos="0">
                <a:srgbClr val="C00000">
                  <a:alpha val="10000"/>
                </a:srgbClr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algn="ctr"/>
            <a:endParaRPr lang="zh-CN" altLang="en-US" sz="1200" i="1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715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BEC900-DD94-4ADD-B870-38F61860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DevUI</a:t>
            </a:r>
            <a:r>
              <a:rPr lang="zh-CN" altLang="en-US" dirty="0"/>
              <a:t>智能化交互方案</a:t>
            </a:r>
            <a:r>
              <a:rPr lang="en-US" altLang="zh-CN" dirty="0"/>
              <a:t>-</a:t>
            </a:r>
            <a:r>
              <a:rPr lang="en-US" altLang="zh-CN" dirty="0" err="1"/>
              <a:t>MateChat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2ECF834-EC8F-4DB9-9A6C-0B5ADBB3682E}"/>
              </a:ext>
            </a:extLst>
          </p:cNvPr>
          <p:cNvGrpSpPr/>
          <p:nvPr/>
        </p:nvGrpSpPr>
        <p:grpSpPr>
          <a:xfrm>
            <a:off x="6917178" y="3662163"/>
            <a:ext cx="9030367" cy="2156809"/>
            <a:chOff x="2038821" y="4149531"/>
            <a:chExt cx="6102447" cy="1830734"/>
          </a:xfrm>
        </p:grpSpPr>
        <p:pic>
          <p:nvPicPr>
            <p:cNvPr id="5" name="Picture 2" descr="https://devui.huawei.com/xmateui/desc-components.png">
              <a:extLst>
                <a:ext uri="{FF2B5EF4-FFF2-40B4-BE49-F238E27FC236}">
                  <a16:creationId xmlns:a16="http://schemas.microsoft.com/office/drawing/2014/main" id="{1DF5908D-3776-4263-AC39-261DF034F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821" y="4149531"/>
              <a:ext cx="6102447" cy="1830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ECD6EA6-5B0F-4992-90CA-03598EB673F0}"/>
                </a:ext>
              </a:extLst>
            </p:cNvPr>
            <p:cNvSpPr/>
            <p:nvPr/>
          </p:nvSpPr>
          <p:spPr>
            <a:xfrm>
              <a:off x="5856333" y="4788688"/>
              <a:ext cx="1998832" cy="7053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4800" b="1" dirty="0" err="1">
                  <a:ea typeface="Alibaba PuHuiTi 2.0 95 ExtraBol"/>
                  <a:cs typeface="+mn-ea"/>
                  <a:sym typeface="+mn-lt"/>
                </a:rPr>
                <a:t>MateChat</a:t>
              </a:r>
              <a:endParaRPr kumimoji="1" lang="zh-CN" altLang="en-US" sz="4800" b="1" dirty="0">
                <a:ea typeface="Alibaba PuHuiTi 2.0 95 ExtraBol"/>
                <a:cs typeface="+mn-ea"/>
                <a:sym typeface="+mn-lt"/>
              </a:endParaRPr>
            </a:p>
          </p:txBody>
        </p:sp>
      </p:grpSp>
      <p:pic>
        <p:nvPicPr>
          <p:cNvPr id="7" name="Picture 10" descr="DevMate">
            <a:extLst>
              <a:ext uri="{FF2B5EF4-FFF2-40B4-BE49-F238E27FC236}">
                <a16:creationId xmlns:a16="http://schemas.microsoft.com/office/drawing/2014/main" id="{0335860B-4C2A-400E-93C6-BF05B4E9B6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86" y="7740270"/>
            <a:ext cx="4091765" cy="283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BAF62EA-3CDA-4F7E-A323-C0D46FC3809D}"/>
              </a:ext>
            </a:extLst>
          </p:cNvPr>
          <p:cNvSpPr txBox="1"/>
          <p:nvPr/>
        </p:nvSpPr>
        <p:spPr>
          <a:xfrm>
            <a:off x="3818675" y="11240910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ea typeface="Alibaba PuHuiTi 2.0 95 ExtraBol"/>
              </a:rPr>
              <a:t>IDE</a:t>
            </a:r>
            <a:r>
              <a:rPr lang="zh-CN" altLang="en-US" sz="2800" b="1" dirty="0">
                <a:ea typeface="Alibaba PuHuiTi 2.0 95 ExtraBol"/>
              </a:rPr>
              <a:t>类场景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DF8D67D-9999-4286-A6DC-EE4597921C56}"/>
              </a:ext>
            </a:extLst>
          </p:cNvPr>
          <p:cNvSpPr txBox="1"/>
          <p:nvPr/>
        </p:nvSpPr>
        <p:spPr>
          <a:xfrm>
            <a:off x="8244174" y="1123326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ea typeface="Alibaba PuHuiTi 2.0 95 ExtraBol"/>
              </a:rPr>
              <a:t>工作台类场景</a:t>
            </a:r>
          </a:p>
        </p:txBody>
      </p:sp>
      <p:pic>
        <p:nvPicPr>
          <p:cNvPr id="10" name="查看构建结果错误分析-数据置顶-02.jpg" descr="查看构建结果错误分析-数据置顶-02.jpg">
            <a:extLst>
              <a:ext uri="{FF2B5EF4-FFF2-40B4-BE49-F238E27FC236}">
                <a16:creationId xmlns:a16="http://schemas.microsoft.com/office/drawing/2014/main" id="{B8C5DE81-B811-4000-871C-D98D92536B2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624" y="7718764"/>
            <a:ext cx="3441281" cy="2856851"/>
          </a:xfrm>
          <a:prstGeom prst="rect">
            <a:avLst/>
          </a:prstGeom>
          <a:effectLst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42F4A-F53F-49A0-BB1A-B2FDFFEA2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62" y="7754409"/>
            <a:ext cx="4103846" cy="287835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02BE5DC-F8D7-4E98-8C76-5AAD5E9C2ECD}"/>
              </a:ext>
            </a:extLst>
          </p:cNvPr>
          <p:cNvSpPr txBox="1"/>
          <p:nvPr/>
        </p:nvSpPr>
        <p:spPr>
          <a:xfrm>
            <a:off x="12553986" y="1123326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ea typeface="Alibaba PuHuiTi 2.0 95 ExtraBol"/>
              </a:rPr>
              <a:t>工具类场景</a:t>
            </a: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9A5D2EE8-53FF-4574-84B2-F6D596F2F68A}"/>
              </a:ext>
            </a:extLst>
          </p:cNvPr>
          <p:cNvSpPr/>
          <p:nvPr/>
        </p:nvSpPr>
        <p:spPr>
          <a:xfrm>
            <a:off x="3080886" y="10888786"/>
            <a:ext cx="4039206" cy="88458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22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1000">
                <a:solidFill>
                  <a:srgbClr val="FFFFFF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pPr>
            <a:endParaRPr sz="1000" kern="0">
              <a:solidFill>
                <a:srgbClr val="FFFFFF"/>
              </a:solidFill>
              <a:latin typeface="PingFang SC Medium"/>
              <a:ea typeface="Alibaba PuHuiTi 2.0 95 ExtraBol"/>
              <a:sym typeface="PingFang SC Medium"/>
            </a:endParaRP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3903112D-B519-445D-B9D5-F3EEE055533D}"/>
              </a:ext>
            </a:extLst>
          </p:cNvPr>
          <p:cNvSpPr/>
          <p:nvPr/>
        </p:nvSpPr>
        <p:spPr>
          <a:xfrm>
            <a:off x="7526342" y="10888786"/>
            <a:ext cx="4039206" cy="88458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22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1000">
                <a:solidFill>
                  <a:srgbClr val="FFFFFF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pPr>
            <a:endParaRPr sz="1000" kern="0">
              <a:solidFill>
                <a:srgbClr val="FFFFFF"/>
              </a:solidFill>
              <a:latin typeface="PingFang SC Medium"/>
              <a:ea typeface="Alibaba PuHuiTi 2.0 95 ExtraBol"/>
              <a:sym typeface="PingFang SC Medium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81B1822-B7BC-43C9-9E57-AF61FBE8613B}"/>
              </a:ext>
            </a:extLst>
          </p:cNvPr>
          <p:cNvSpPr txBox="1"/>
          <p:nvPr/>
        </p:nvSpPr>
        <p:spPr>
          <a:xfrm>
            <a:off x="16748237" y="1123326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ea typeface="Alibaba PuHuiTi 2.0 95 ExtraBol"/>
              </a:rPr>
              <a:t>独立应用场景</a:t>
            </a: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52ADCF2C-1FFD-464E-89DB-31D2F51DDB7B}"/>
              </a:ext>
            </a:extLst>
          </p:cNvPr>
          <p:cNvSpPr/>
          <p:nvPr/>
        </p:nvSpPr>
        <p:spPr>
          <a:xfrm>
            <a:off x="11847204" y="10888786"/>
            <a:ext cx="3670120" cy="88458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22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1000">
                <a:solidFill>
                  <a:srgbClr val="FFFFFF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pPr>
            <a:endParaRPr sz="1000" kern="0">
              <a:solidFill>
                <a:srgbClr val="FFFFFF"/>
              </a:solidFill>
              <a:latin typeface="PingFang SC Medium"/>
              <a:ea typeface="Alibaba PuHuiTi 2.0 95 ExtraBol"/>
              <a:sym typeface="PingFang SC Medium"/>
            </a:endParaRPr>
          </a:p>
        </p:txBody>
      </p:sp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EF1BC770-8F2F-4B66-A587-98049143FD4C}"/>
              </a:ext>
            </a:extLst>
          </p:cNvPr>
          <p:cNvSpPr/>
          <p:nvPr/>
        </p:nvSpPr>
        <p:spPr>
          <a:xfrm>
            <a:off x="15798980" y="10888786"/>
            <a:ext cx="3670120" cy="88458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22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1000">
                <a:solidFill>
                  <a:srgbClr val="FFFFFF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pPr>
            <a:endParaRPr sz="1000" kern="0">
              <a:solidFill>
                <a:srgbClr val="FFFFFF"/>
              </a:solidFill>
              <a:latin typeface="PingFang SC Medium"/>
              <a:ea typeface="Alibaba PuHuiTi 2.0 95 ExtraBol"/>
              <a:sym typeface="PingFang SC Medium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07E9D21-9CA6-4BD6-A863-76C924D88B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321" y="7871643"/>
            <a:ext cx="3555618" cy="2643882"/>
          </a:xfrm>
          <a:prstGeom prst="rect">
            <a:avLst/>
          </a:prstGeom>
        </p:spPr>
      </p:pic>
      <p:sp>
        <p:nvSpPr>
          <p:cNvPr id="19" name="矩形: 圆角 46">
            <a:extLst>
              <a:ext uri="{FF2B5EF4-FFF2-40B4-BE49-F238E27FC236}">
                <a16:creationId xmlns:a16="http://schemas.microsoft.com/office/drawing/2014/main" id="{AEFF11AD-952E-4118-BECD-6C9405BF5578}"/>
              </a:ext>
            </a:extLst>
          </p:cNvPr>
          <p:cNvSpPr/>
          <p:nvPr/>
        </p:nvSpPr>
        <p:spPr>
          <a:xfrm>
            <a:off x="6917178" y="3596052"/>
            <a:ext cx="9030367" cy="2350935"/>
          </a:xfrm>
          <a:prstGeom prst="roundRect">
            <a:avLst>
              <a:gd name="adj" fmla="val 7572"/>
            </a:avLst>
          </a:prstGeom>
          <a:ln w="12700">
            <a:solidFill>
              <a:srgbClr val="1D1D1A"/>
            </a:solidFill>
            <a:custDash>
              <a:ds d="200000" sp="200000"/>
            </a:custDash>
            <a:miter lim="400000"/>
          </a:ln>
        </p:spPr>
        <p:txBody>
          <a:bodyPr lIns="8316" tIns="8316" rIns="8316" bIns="8316" anchor="ctr"/>
          <a:lstStyle/>
          <a:p>
            <a:pPr algn="ctr" defTabSz="83217" hangingPunct="0">
              <a:defRPr sz="600">
                <a:latin typeface="Calibri"/>
                <a:ea typeface="Calibri"/>
                <a:cs typeface="Calibri"/>
                <a:sym typeface="Calibri"/>
              </a:defRPr>
            </a:pPr>
            <a:endParaRPr sz="100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  <a:sym typeface="Calibri"/>
            </a:endParaRPr>
          </a:p>
        </p:txBody>
      </p:sp>
      <p:sp>
        <p:nvSpPr>
          <p:cNvPr id="20" name="矩形: 圆角 46">
            <a:extLst>
              <a:ext uri="{FF2B5EF4-FFF2-40B4-BE49-F238E27FC236}">
                <a16:creationId xmlns:a16="http://schemas.microsoft.com/office/drawing/2014/main" id="{3DE8A847-9B84-4592-8AC1-99242F460D6B}"/>
              </a:ext>
            </a:extLst>
          </p:cNvPr>
          <p:cNvSpPr/>
          <p:nvPr/>
        </p:nvSpPr>
        <p:spPr>
          <a:xfrm>
            <a:off x="2985446" y="7688084"/>
            <a:ext cx="4280300" cy="2899908"/>
          </a:xfrm>
          <a:prstGeom prst="roundRect">
            <a:avLst>
              <a:gd name="adj" fmla="val 7960"/>
            </a:avLst>
          </a:prstGeom>
          <a:ln w="12700">
            <a:solidFill>
              <a:srgbClr val="1D1D1A"/>
            </a:solidFill>
            <a:custDash>
              <a:ds d="200000" sp="200000"/>
            </a:custDash>
            <a:miter lim="400000"/>
          </a:ln>
        </p:spPr>
        <p:txBody>
          <a:bodyPr lIns="8316" tIns="8316" rIns="8316" bIns="8316" anchor="ctr"/>
          <a:lstStyle/>
          <a:p>
            <a:pPr algn="ctr" defTabSz="83217" hangingPunct="0">
              <a:defRPr sz="600">
                <a:latin typeface="Calibri"/>
                <a:ea typeface="Calibri"/>
                <a:cs typeface="Calibri"/>
                <a:sym typeface="Calibri"/>
              </a:defRPr>
            </a:pPr>
            <a:endParaRPr sz="100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  <a:sym typeface="Calibri"/>
            </a:endParaRPr>
          </a:p>
        </p:txBody>
      </p:sp>
      <p:sp>
        <p:nvSpPr>
          <p:cNvPr id="21" name="矩形: 圆角 46">
            <a:extLst>
              <a:ext uri="{FF2B5EF4-FFF2-40B4-BE49-F238E27FC236}">
                <a16:creationId xmlns:a16="http://schemas.microsoft.com/office/drawing/2014/main" id="{3E3E87DD-315C-4C68-B583-7F8A65BC8DCE}"/>
              </a:ext>
            </a:extLst>
          </p:cNvPr>
          <p:cNvSpPr/>
          <p:nvPr/>
        </p:nvSpPr>
        <p:spPr>
          <a:xfrm>
            <a:off x="7468667" y="7688086"/>
            <a:ext cx="4280300" cy="2887531"/>
          </a:xfrm>
          <a:prstGeom prst="roundRect">
            <a:avLst>
              <a:gd name="adj" fmla="val 7960"/>
            </a:avLst>
          </a:prstGeom>
          <a:ln w="12700">
            <a:solidFill>
              <a:srgbClr val="1D1D1A"/>
            </a:solidFill>
            <a:custDash>
              <a:ds d="200000" sp="200000"/>
            </a:custDash>
            <a:miter lim="400000"/>
          </a:ln>
        </p:spPr>
        <p:txBody>
          <a:bodyPr lIns="8316" tIns="8316" rIns="8316" bIns="8316" anchor="ctr"/>
          <a:lstStyle/>
          <a:p>
            <a:pPr algn="ctr" defTabSz="83217" hangingPunct="0">
              <a:defRPr sz="600">
                <a:latin typeface="Calibri"/>
                <a:ea typeface="Calibri"/>
                <a:cs typeface="Calibri"/>
                <a:sym typeface="Calibri"/>
              </a:defRPr>
            </a:pPr>
            <a:endParaRPr sz="100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  <a:sym typeface="Calibri"/>
            </a:endParaRPr>
          </a:p>
        </p:txBody>
      </p:sp>
      <p:sp>
        <p:nvSpPr>
          <p:cNvPr id="22" name="矩形: 圆角 46">
            <a:extLst>
              <a:ext uri="{FF2B5EF4-FFF2-40B4-BE49-F238E27FC236}">
                <a16:creationId xmlns:a16="http://schemas.microsoft.com/office/drawing/2014/main" id="{CADCE704-83A9-4BC9-93B3-C63876ACAA7E}"/>
              </a:ext>
            </a:extLst>
          </p:cNvPr>
          <p:cNvSpPr/>
          <p:nvPr/>
        </p:nvSpPr>
        <p:spPr>
          <a:xfrm>
            <a:off x="11883197" y="7689473"/>
            <a:ext cx="3634127" cy="2878350"/>
          </a:xfrm>
          <a:prstGeom prst="roundRect">
            <a:avLst>
              <a:gd name="adj" fmla="val 7960"/>
            </a:avLst>
          </a:prstGeom>
          <a:ln w="12700">
            <a:solidFill>
              <a:srgbClr val="1D1D1A"/>
            </a:solidFill>
            <a:custDash>
              <a:ds d="200000" sp="200000"/>
            </a:custDash>
            <a:miter lim="400000"/>
          </a:ln>
        </p:spPr>
        <p:txBody>
          <a:bodyPr lIns="8316" tIns="8316" rIns="8316" bIns="8316" anchor="ctr"/>
          <a:lstStyle/>
          <a:p>
            <a:pPr algn="ctr" defTabSz="83217" hangingPunct="0">
              <a:defRPr sz="600">
                <a:latin typeface="Calibri"/>
                <a:ea typeface="Calibri"/>
                <a:cs typeface="Calibri"/>
                <a:sym typeface="Calibri"/>
              </a:defRPr>
            </a:pPr>
            <a:endParaRPr sz="100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  <a:sym typeface="Calibri"/>
            </a:endParaRPr>
          </a:p>
        </p:txBody>
      </p:sp>
      <p:sp>
        <p:nvSpPr>
          <p:cNvPr id="23" name="矩形: 圆角 46">
            <a:extLst>
              <a:ext uri="{FF2B5EF4-FFF2-40B4-BE49-F238E27FC236}">
                <a16:creationId xmlns:a16="http://schemas.microsoft.com/office/drawing/2014/main" id="{A798CD96-4E0C-4D4F-B8B3-4BA660C7698D}"/>
              </a:ext>
            </a:extLst>
          </p:cNvPr>
          <p:cNvSpPr/>
          <p:nvPr/>
        </p:nvSpPr>
        <p:spPr>
          <a:xfrm>
            <a:off x="15729982" y="7688084"/>
            <a:ext cx="3634127" cy="2878350"/>
          </a:xfrm>
          <a:prstGeom prst="roundRect">
            <a:avLst>
              <a:gd name="adj" fmla="val 7960"/>
            </a:avLst>
          </a:prstGeom>
          <a:ln w="12700">
            <a:solidFill>
              <a:srgbClr val="1D1D1A"/>
            </a:solidFill>
            <a:custDash>
              <a:ds d="200000" sp="200000"/>
            </a:custDash>
            <a:miter lim="400000"/>
          </a:ln>
        </p:spPr>
        <p:txBody>
          <a:bodyPr lIns="8316" tIns="8316" rIns="8316" bIns="8316" anchor="ctr"/>
          <a:lstStyle/>
          <a:p>
            <a:pPr algn="ctr" defTabSz="83217" hangingPunct="0">
              <a:defRPr sz="600">
                <a:latin typeface="Calibri"/>
                <a:ea typeface="Calibri"/>
                <a:cs typeface="Calibri"/>
                <a:sym typeface="Calibri"/>
              </a:defRPr>
            </a:pPr>
            <a:endParaRPr sz="100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  <a:sym typeface="Calibri"/>
            </a:endParaRPr>
          </a:p>
        </p:txBody>
      </p: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C767847D-84D5-47CC-93D0-503A751A2999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 rot="5400000">
            <a:off x="7408432" y="3664153"/>
            <a:ext cx="1741098" cy="6306766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93A60B7B-55C3-4E89-ADD3-F29F9582FD24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rot="5400000">
            <a:off x="9650041" y="5905763"/>
            <a:ext cx="1741100" cy="1823545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5D9A83E5-69B1-42FB-9193-6B260BA1D063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rot="16200000" flipH="1">
            <a:off x="11695068" y="5684280"/>
            <a:ext cx="1742487" cy="2267898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AEA17648-B833-40DE-B083-5D5ACE9AE601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 rot="16200000" flipH="1">
            <a:off x="13619155" y="3760194"/>
            <a:ext cx="1741098" cy="6114683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622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2" name="image 3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6198" y="3708392"/>
            <a:ext cx="1371600" cy="1371598"/>
          </a:xfrm>
          <a:prstGeom prst="rect">
            <a:avLst/>
          </a:prstGeom>
        </p:spPr>
      </p:pic>
      <p:pic>
        <p:nvPicPr>
          <p:cNvPr id="9303" name="image 3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0540" y="4016664"/>
            <a:ext cx="870630" cy="747399"/>
          </a:xfrm>
          <a:prstGeom prst="rect">
            <a:avLst/>
          </a:prstGeom>
        </p:spPr>
      </p:pic>
      <p:sp>
        <p:nvSpPr>
          <p:cNvPr id="304" name="Object 304"/>
          <p:cNvSpPr txBox="1"/>
          <p:nvPr/>
        </p:nvSpPr>
        <p:spPr>
          <a:xfrm>
            <a:off x="5333998" y="5515545"/>
            <a:ext cx="14579602" cy="160095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0000" b="1" dirty="0" err="1">
                <a:solidFill>
                  <a:srgbClr val="3E3A39"/>
                </a:solidFill>
                <a:latin typeface="AlibabaPuHuiTi-Heavy"/>
                <a:ea typeface="AlibabaPuHuiTi-Heavy"/>
              </a:rPr>
              <a:t>MateChat</a:t>
            </a:r>
            <a:r>
              <a:rPr lang="zh-CN" altLang="en-US" sz="10000" b="1" dirty="0">
                <a:solidFill>
                  <a:srgbClr val="3E3A39"/>
                </a:solidFill>
                <a:latin typeface="AlibabaPuHuiTi-Heavy"/>
                <a:ea typeface="AlibabaPuHuiTi-Heavy"/>
              </a:rPr>
              <a:t>交互和框架设计</a:t>
            </a:r>
          </a:p>
        </p:txBody>
      </p:sp>
    </p:spTree>
    <p:extLst>
      <p:ext uri="{BB962C8B-B14F-4D97-AF65-F5344CB8AC3E}">
        <p14:creationId xmlns:p14="http://schemas.microsoft.com/office/powerpoint/2010/main" val="1323132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550</Words>
  <Application>Microsoft Office PowerPoint</Application>
  <PresentationFormat>自定义</PresentationFormat>
  <Paragraphs>144</Paragraphs>
  <Slides>26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等线</vt:lpstr>
      <vt:lpstr>AlibabaPuHuiTi-Heavy</vt:lpstr>
      <vt:lpstr>AlibabaPuHuiTi-Regular</vt:lpstr>
      <vt:lpstr>Rubik Regular</vt:lpstr>
      <vt:lpstr>Microsoft YaHei Light</vt:lpstr>
      <vt:lpstr>Rubik Bold</vt:lpstr>
      <vt:lpstr>PingFang SC Regular</vt:lpstr>
      <vt:lpstr>Arial</vt:lpstr>
      <vt:lpstr>PingFang SC Medium</vt:lpstr>
      <vt:lpstr>微软雅黑</vt:lpstr>
      <vt:lpstr>等线</vt:lpstr>
      <vt:lpstr>AlibabaPuHuiTi-Bold</vt:lpstr>
      <vt:lpstr>Alibaba PuHuiTi 2.0 95 ExtraBol</vt:lpstr>
      <vt:lpstr>Calibri</vt:lpstr>
      <vt:lpstr>微软雅黑</vt:lpstr>
      <vt:lpstr>Alibaba PuHuiTi 2.0 55 Regular</vt:lpstr>
      <vt:lpstr>Office Theme</vt:lpstr>
      <vt:lpstr>自定义设计方案</vt:lpstr>
      <vt:lpstr>MateChat 基于DevUI的前端智能化交互探索和实践</vt:lpstr>
      <vt:lpstr>PowerPoint 演示文稿</vt:lpstr>
      <vt:lpstr>PowerPoint 演示文稿</vt:lpstr>
      <vt:lpstr>DevUI开源项目介绍</vt:lpstr>
      <vt:lpstr>产品交互趋势变化</vt:lpstr>
      <vt:lpstr>研发软件智能化诉求</vt:lpstr>
      <vt:lpstr>研发软件全链路智能化改造</vt:lpstr>
      <vt:lpstr>DevUI智能化交互方案-MateChat</vt:lpstr>
      <vt:lpstr>PowerPoint 演示文稿</vt:lpstr>
      <vt:lpstr>MateChat交互设计概览</vt:lpstr>
      <vt:lpstr>MateChat多形态交互设计</vt:lpstr>
      <vt:lpstr>MateChat前端框架设计</vt:lpstr>
      <vt:lpstr>如何使用</vt:lpstr>
      <vt:lpstr>MateChat消息协议</vt:lpstr>
      <vt:lpstr>MateChat多主题支持</vt:lpstr>
      <vt:lpstr>MateChat扩展插槽</vt:lpstr>
      <vt:lpstr>MateChat场景化搭建</vt:lpstr>
      <vt:lpstr>PowerPoint 演示文稿</vt:lpstr>
      <vt:lpstr>CodeMate编码助手</vt:lpstr>
      <vt:lpstr>DevMate研发作业助手</vt:lpstr>
      <vt:lpstr>工作台场景</vt:lpstr>
      <vt:lpstr>业务作业流场景</vt:lpstr>
      <vt:lpstr>PowerPoint 演示文稿</vt:lpstr>
      <vt:lpstr>MateChat开源计划</vt:lpstr>
      <vt:lpstr>欢迎大家关注 DevUI开源项目</vt:lpstr>
      <vt:lpstr>PowerPoint 演示文稿</vt:lpstr>
    </vt:vector>
  </TitlesOfParts>
  <Company>稿定设计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稿定设计 ppt</dc:title>
  <dc:subject>www.gaoding.com</dc:subject>
  <dc:creator>稿定设计</dc:creator>
  <cp:lastModifiedBy>wangyaju</cp:lastModifiedBy>
  <cp:revision>35</cp:revision>
  <dcterms:created xsi:type="dcterms:W3CDTF">2024-10-09T12:56:21Z</dcterms:created>
  <dcterms:modified xsi:type="dcterms:W3CDTF">2024-10-27T13:11:02Z</dcterms:modified>
</cp:coreProperties>
</file>