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854" r:id="rId5"/>
    <p:sldId id="858" r:id="rId7"/>
    <p:sldId id="855" r:id="rId8"/>
    <p:sldId id="859" r:id="rId9"/>
    <p:sldId id="861" r:id="rId10"/>
    <p:sldId id="856" r:id="rId11"/>
    <p:sldId id="862" r:id="rId12"/>
    <p:sldId id="863" r:id="rId13"/>
    <p:sldId id="864" r:id="rId14"/>
    <p:sldId id="857" r:id="rId15"/>
    <p:sldId id="866" r:id="rId16"/>
    <p:sldId id="865" r:id="rId17"/>
    <p:sldId id="849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185"/>
    <a:srgbClr val="A5D7F2"/>
    <a:srgbClr val="FFE5CB"/>
    <a:srgbClr val="6EAAC6"/>
    <a:srgbClr val="5AB0D8"/>
    <a:srgbClr val="36A9E3"/>
    <a:srgbClr val="B7DFF4"/>
    <a:srgbClr val="3B87B0"/>
    <a:srgbClr val="FFF0E1"/>
    <a:srgbClr val="FFD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>
        <p:scale>
          <a:sx n="110" d="100"/>
          <a:sy n="110" d="100"/>
        </p:scale>
        <p:origin x="48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37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20CB-3250-4EB1-88FD-D95887C63C5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F1ADF-B09C-4EA2-B027-1DD176C989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22.xml"/><Relationship Id="rId7" Type="http://schemas.openxmlformats.org/officeDocument/2006/relationships/image" Target="../media/image10.png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9" Type="http://schemas.openxmlformats.org/officeDocument/2006/relationships/tags" Target="../tags/tag29.xml"/><Relationship Id="rId18" Type="http://schemas.openxmlformats.org/officeDocument/2006/relationships/image" Target="../media/image7.png"/><Relationship Id="rId17" Type="http://schemas.openxmlformats.org/officeDocument/2006/relationships/tags" Target="../tags/tag28.xml"/><Relationship Id="rId16" Type="http://schemas.openxmlformats.org/officeDocument/2006/relationships/tags" Target="../tags/tag27.xml"/><Relationship Id="rId15" Type="http://schemas.openxmlformats.org/officeDocument/2006/relationships/image" Target="../media/image6.png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image" Target="../media/image2.png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56920" y="2160905"/>
            <a:ext cx="6134735" cy="1325880"/>
          </a:xfrm>
        </p:spPr>
        <p:txBody>
          <a:bodyPr/>
          <a:lstStyle>
            <a:lvl1pPr>
              <a:def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r>
              <a:rPr lang="zh-CN" altLang="en-US"/>
              <a:t>单击此处编辑</a:t>
            </a:r>
            <a:br>
              <a:rPr lang="zh-CN" altLang="en-US"/>
            </a:br>
            <a:r>
              <a:rPr lang="zh-CN" altLang="en-US"/>
              <a:t>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0" y="534670"/>
            <a:ext cx="1807845" cy="608965"/>
          </a:xfrm>
          <a:prstGeom prst="rect">
            <a:avLst/>
          </a:prstGeom>
        </p:spPr>
      </p:pic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756920" y="3779520"/>
            <a:ext cx="6135370" cy="8661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>
            <a:off x="3669665" y="-635"/>
            <a:ext cx="8421370" cy="6858000"/>
          </a:xfrm>
          <a:prstGeom prst="rect">
            <a:avLst/>
          </a:prstGeom>
        </p:spPr>
      </p:pic>
      <p:pic>
        <p:nvPicPr>
          <p:cNvPr id="24" name="图片 23" descr="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38160" y="2495550"/>
            <a:ext cx="3727450" cy="4387215"/>
          </a:xfrm>
          <a:prstGeom prst="rect">
            <a:avLst/>
          </a:prstGeom>
        </p:spPr>
      </p:pic>
      <p:sp>
        <p:nvSpPr>
          <p:cNvPr id="8" name="内容占位符 7"/>
          <p:cNvSpPr>
            <a:spLocks noGrp="1"/>
          </p:cNvSpPr>
          <p:nvPr>
            <p:ph idx="13"/>
          </p:nvPr>
        </p:nvSpPr>
        <p:spPr>
          <a:xfrm>
            <a:off x="838200" y="561340"/>
            <a:ext cx="6901815" cy="561594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23" name="图片 22" descr="小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3100" y="3560445"/>
            <a:ext cx="547370" cy="617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9" name="椭圆 8"/>
          <p:cNvSpPr/>
          <p:nvPr userDrawn="1">
            <p:custDataLst>
              <p:tags r:id="rId4"/>
            </p:custDataLst>
          </p:nvPr>
        </p:nvSpPr>
        <p:spPr>
          <a:xfrm rot="5400000">
            <a:off x="1524000" y="1546860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5"/>
            </p:custDataLst>
          </p:nvPr>
        </p:nvSpPr>
        <p:spPr>
          <a:xfrm rot="19860000">
            <a:off x="7407275" y="5708015"/>
            <a:ext cx="220345" cy="220345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16E5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descr="山3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352915" y="5782310"/>
            <a:ext cx="3825875" cy="1066165"/>
          </a:xfrm>
          <a:prstGeom prst="rect">
            <a:avLst/>
          </a:prstGeom>
        </p:spPr>
      </p:pic>
      <p:pic>
        <p:nvPicPr>
          <p:cNvPr id="41" name="图片 40" descr="山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35" y="4455160"/>
            <a:ext cx="2573020" cy="2484755"/>
          </a:xfrm>
          <a:prstGeom prst="rect">
            <a:avLst/>
          </a:prstGeom>
        </p:spPr>
      </p:pic>
      <p:sp>
        <p:nvSpPr>
          <p:cNvPr id="6" name="椭圆 5"/>
          <p:cNvSpPr/>
          <p:nvPr userDrawn="1">
            <p:custDataLst>
              <p:tags r:id="rId9"/>
            </p:custDataLst>
          </p:nvPr>
        </p:nvSpPr>
        <p:spPr>
          <a:xfrm rot="15300000">
            <a:off x="11108690" y="208153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pic>
        <p:nvPicPr>
          <p:cNvPr id="14" name="图片 13" descr="山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01355" y="5865495"/>
            <a:ext cx="3562350" cy="992505"/>
          </a:xfrm>
          <a:prstGeom prst="rect">
            <a:avLst/>
          </a:prstGeom>
        </p:spPr>
      </p:pic>
      <p:pic>
        <p:nvPicPr>
          <p:cNvPr id="20" name="图片 19" descr="山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38485" y="4309110"/>
            <a:ext cx="1453515" cy="2548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>
          <a:gsLst>
            <a:gs pos="100000">
              <a:srgbClr val="B7DFF4"/>
            </a:gs>
            <a:gs pos="0">
              <a:srgbClr val="FEF0E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21" name="图片 20" descr="人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rcRect r="57922" b="63188"/>
          <a:stretch>
            <a:fillRect/>
          </a:stretch>
        </p:blipFill>
        <p:spPr>
          <a:xfrm>
            <a:off x="9862820" y="4866005"/>
            <a:ext cx="1934845" cy="1991995"/>
          </a:xfrm>
          <a:prstGeom prst="rect">
            <a:avLst/>
          </a:prstGeom>
        </p:spPr>
      </p:pic>
      <p:pic>
        <p:nvPicPr>
          <p:cNvPr id="42" name="图片 41" descr="山5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flipH="1">
            <a:off x="-104775" y="5579110"/>
            <a:ext cx="3269615" cy="216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gradFill>
          <a:gsLst>
            <a:gs pos="0">
              <a:schemeClr val="bg1"/>
            </a:gs>
            <a:gs pos="100000">
              <a:srgbClr val="FFD8B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45185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445185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pic>
        <p:nvPicPr>
          <p:cNvPr id="7" name="图片 6" descr="山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52915" y="5791835"/>
            <a:ext cx="3825875" cy="1066165"/>
          </a:xfrm>
          <a:prstGeom prst="rect">
            <a:avLst/>
          </a:prstGeom>
        </p:spPr>
      </p:pic>
      <p:pic>
        <p:nvPicPr>
          <p:cNvPr id="8" name="图片 7" descr="山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5182870"/>
            <a:ext cx="2282190" cy="1675130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6"/>
            </p:custDataLst>
          </p:nvPr>
        </p:nvSpPr>
        <p:spPr>
          <a:xfrm rot="19860000">
            <a:off x="11713845" y="2876550"/>
            <a:ext cx="220345" cy="220345"/>
          </a:xfrm>
          <a:prstGeom prst="ellipse">
            <a:avLst/>
          </a:prstGeom>
          <a:gradFill>
            <a:gsLst>
              <a:gs pos="0">
                <a:srgbClr val="FFD3A7"/>
              </a:gs>
              <a:gs pos="71000">
                <a:srgbClr val="FFAF7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>
            <p:custDataLst>
              <p:tags r:id="rId7"/>
            </p:custDataLst>
          </p:nvPr>
        </p:nvSpPr>
        <p:spPr>
          <a:xfrm rot="5400000">
            <a:off x="7940040" y="365125"/>
            <a:ext cx="213360" cy="213360"/>
          </a:xfrm>
          <a:prstGeom prst="ellipse">
            <a:avLst/>
          </a:prstGeom>
          <a:gradFill>
            <a:gsLst>
              <a:gs pos="0">
                <a:srgbClr val="F1B994"/>
              </a:gs>
              <a:gs pos="71000">
                <a:srgbClr val="FA998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>
            <p:custDataLst>
              <p:tags r:id="rId8"/>
            </p:custDataLst>
          </p:nvPr>
        </p:nvSpPr>
        <p:spPr>
          <a:xfrm rot="15300000">
            <a:off x="1004570" y="3891280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0"/>
          <p:cNvSpPr/>
          <p:nvPr userDrawn="1">
            <p:custDataLst>
              <p:tags r:id="rId2"/>
            </p:custDataLst>
          </p:nvPr>
        </p:nvSpPr>
        <p:spPr>
          <a:xfrm>
            <a:off x="1011945" y="3774594"/>
            <a:ext cx="26720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微信公众号：开源社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视频号：开源社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新浪微博：开源社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站：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开源社</a:t>
            </a:r>
            <a:r>
              <a:rPr 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KAIYUANSHE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" name="Rectangle 50"/>
          <p:cNvSpPr/>
          <p:nvPr userDrawn="1">
            <p:custDataLst>
              <p:tags r:id="rId3"/>
            </p:custDataLst>
          </p:nvPr>
        </p:nvSpPr>
        <p:spPr>
          <a:xfrm>
            <a:off x="4531809" y="3774594"/>
            <a:ext cx="2405380" cy="1383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简书：开源社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头条：开源社</a:t>
            </a:r>
            <a:endParaRPr lang="zh-CN" altLang="en-US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Facebook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en-US" altLang="zh-CN" sz="1400" kern="1700" dirty="0" err="1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KaiyuansheChina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Twitter</a:t>
            </a:r>
            <a:r>
              <a:rPr lang="zh-CN" altLang="en-US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：开源社</a:t>
            </a:r>
            <a:r>
              <a:rPr lang="en-US" altLang="zh-CN" sz="1400" kern="17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KAIYUANSHE</a:t>
            </a:r>
            <a:endParaRPr lang="en-US" altLang="zh-CN" sz="1400" kern="17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8078470" y="3173095"/>
            <a:ext cx="1470025" cy="2292130"/>
            <a:chOff x="15532" y="5341"/>
            <a:chExt cx="2488" cy="3878"/>
          </a:xfrm>
        </p:grpSpPr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15583" y="6358"/>
              <a:ext cx="2371" cy="2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15532" y="8804"/>
              <a:ext cx="2488" cy="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rgbClr val="445185"/>
                  </a:solidFill>
                  <a:latin typeface="黑体" panose="02010609060101010101" charset="-122"/>
                  <a:ea typeface="黑体" panose="02010609060101010101" charset="-122"/>
                </a:rPr>
                <a:t>扫码关注开源社公众号</a:t>
              </a:r>
              <a:endParaRPr lang="zh-CN" altLang="en-US" sz="10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2" y="6380"/>
              <a:ext cx="2334" cy="2334"/>
            </a:xfrm>
            <a:prstGeom prst="rect">
              <a:avLst/>
            </a:prstGeom>
          </p:spPr>
        </p:pic>
        <p:pic>
          <p:nvPicPr>
            <p:cNvPr id="14" name="图片 13" descr="小O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 rot="20940000">
              <a:off x="16312" y="5341"/>
              <a:ext cx="980" cy="1105"/>
            </a:xfrm>
            <a:prstGeom prst="rect">
              <a:avLst/>
            </a:prstGeom>
          </p:spPr>
        </p:pic>
      </p:grpSp>
      <p:pic>
        <p:nvPicPr>
          <p:cNvPr id="24" name="图片 23" descr="LOGO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364345" y="561975"/>
            <a:ext cx="1807845" cy="608965"/>
          </a:xfrm>
          <a:prstGeom prst="rect">
            <a:avLst/>
          </a:prstGeom>
        </p:spPr>
      </p:pic>
      <p:sp>
        <p:nvSpPr>
          <p:cNvPr id="19" name="椭圆 18"/>
          <p:cNvSpPr/>
          <p:nvPr userDrawn="1">
            <p:custDataLst>
              <p:tags r:id="rId12"/>
            </p:custDataLst>
          </p:nvPr>
        </p:nvSpPr>
        <p:spPr>
          <a:xfrm rot="1980000">
            <a:off x="7983220" y="1541780"/>
            <a:ext cx="300355" cy="306705"/>
          </a:xfrm>
          <a:prstGeom prst="ellipse">
            <a:avLst/>
          </a:prstGeom>
          <a:gradFill>
            <a:gsLst>
              <a:gs pos="10000">
                <a:srgbClr val="A5D7F2"/>
              </a:gs>
              <a:gs pos="84000">
                <a:srgbClr val="36A9E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 userDrawn="1">
            <p:custDataLst>
              <p:tags r:id="rId13"/>
            </p:custDataLst>
          </p:nvPr>
        </p:nvSpPr>
        <p:spPr>
          <a:xfrm rot="15300000">
            <a:off x="11022330" y="2157730"/>
            <a:ext cx="292100" cy="292100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山3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 flipH="1">
            <a:off x="-706755" y="5791835"/>
            <a:ext cx="3825875" cy="1066165"/>
          </a:xfrm>
          <a:prstGeom prst="rect">
            <a:avLst/>
          </a:prstGeom>
        </p:spPr>
      </p:pic>
      <p:sp>
        <p:nvSpPr>
          <p:cNvPr id="15" name="椭圆 14"/>
          <p:cNvSpPr/>
          <p:nvPr userDrawn="1">
            <p:custDataLst>
              <p:tags r:id="rId16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 descr="山2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0738485" y="4728210"/>
            <a:ext cx="1453515" cy="254889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>
            <p:custDataLst>
              <p:tags r:id="rId19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1012190" y="830580"/>
            <a:ext cx="5925820" cy="246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7DFF4"/>
            </a:gs>
            <a:gs pos="100000">
              <a:srgbClr val="FFF0E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99A3A-7869-41F2-BAD1-8578154A79B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3A48-C316-4AA3-8E4E-4433376E065D}" type="slidenum">
              <a:rPr lang="zh-CN" altLang="en-US" smtClean="0"/>
            </a:fld>
            <a:endParaRPr lang="zh-CN" altLang="en-US"/>
          </a:p>
        </p:txBody>
      </p:sp>
      <p:sp>
        <p:nvSpPr>
          <p:cNvPr id="25" name="文本框 24"/>
          <p:cNvSpPr txBox="1"/>
          <p:nvPr userDrawn="1">
            <p:custDataLst>
              <p:tags r:id="rId8"/>
            </p:custDataLst>
          </p:nvPr>
        </p:nvSpPr>
        <p:spPr>
          <a:xfrm>
            <a:off x="3466187" y="6219374"/>
            <a:ext cx="25146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2023 </a:t>
            </a:r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第八届中国开源年会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文本框 25"/>
          <p:cNvSpPr txBox="1"/>
          <p:nvPr userDrawn="1">
            <p:custDataLst>
              <p:tags r:id="rId9"/>
            </p:custDataLst>
          </p:nvPr>
        </p:nvSpPr>
        <p:spPr>
          <a:xfrm>
            <a:off x="5836920" y="6210662"/>
            <a:ext cx="2205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开源：川流不息、山海相映</a:t>
            </a:r>
            <a:endParaRPr lang="zh-CN" altLang="en-US" sz="12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445185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hyperlink" Target="https://wa-lang.org/" TargetMode="Externa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hyperlink" Target="https://kcl-lang.i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56920" y="1502229"/>
            <a:ext cx="8909594" cy="1415142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zh-CN" altLang="en-US" b="1" dirty="0">
                <a:solidFill>
                  <a:srgbClr val="363E7D"/>
                </a:solidFill>
              </a:rPr>
              <a:t>为何开源是基础软件的重要协作模式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副标题 13"/>
          <p:cNvSpPr>
            <a:spLocks noGrp="1"/>
          </p:cNvSpPr>
          <p:nvPr>
            <p:ph type="subTitle" idx="4294967295"/>
          </p:nvPr>
        </p:nvSpPr>
        <p:spPr>
          <a:xfrm>
            <a:off x="756920" y="3799840"/>
            <a:ext cx="6416040" cy="482600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>
                <a:solidFill>
                  <a:srgbClr val="363E7D"/>
                </a:solidFill>
                <a:cs typeface="黑体" panose="02010609060101010101" charset="-122"/>
              </a:rPr>
              <a:t>柴树杉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b="1" dirty="0">
                <a:solidFill>
                  <a:srgbClr val="363E7D"/>
                </a:solidFill>
                <a:cs typeface="黑体" panose="02010609060101010101" charset="-122"/>
              </a:rPr>
              <a:t>蚂蚁集团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/ KCL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社区 </a:t>
            </a:r>
            <a:r>
              <a:rPr lang="en-US" altLang="zh-CN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/</a:t>
            </a:r>
            <a:r>
              <a:rPr lang="zh-CN" altLang="en-US" b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凹语言</a:t>
            </a:r>
            <a:endParaRPr lang="zh-CN" altLang="en-US" b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56920" y="2655761"/>
            <a:ext cx="4892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8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以</a:t>
            </a:r>
            <a:r>
              <a:rPr lang="en-US" altLang="zh-CN" sz="28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KCL</a:t>
            </a:r>
            <a:r>
              <a:rPr lang="zh-CN" altLang="en-US" sz="28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和凹语言为例</a:t>
            </a:r>
            <a:endParaRPr lang="zh-CN" altLang="en-US" sz="28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/>
          <p:nvPr/>
        </p:nvSpPr>
        <p:spPr>
          <a:xfrm>
            <a:off x="979996" y="419101"/>
            <a:ext cx="5967214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3.1.3.KCL</a:t>
            </a:r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开源发展过程</a:t>
            </a:r>
            <a:endParaRPr lang="zh-CN" altLang="en-US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2029" y="1583474"/>
            <a:ext cx="100917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zh-CN" altLang="en-US" sz="3200" dirty="0"/>
              <a:t>企业原生开源：</a:t>
            </a:r>
            <a:r>
              <a:rPr kumimoji="1" lang="en-US" altLang="zh-CN" sz="3200" dirty="0"/>
              <a:t>2020-2022</a:t>
            </a:r>
            <a:r>
              <a:rPr kumimoji="1" lang="zh-CN" altLang="en-US" sz="3200" dirty="0"/>
              <a:t> 蚂蚁内部项目</a:t>
            </a:r>
            <a:endParaRPr kumimoji="1" lang="en-US" altLang="zh-CN" sz="3200" dirty="0"/>
          </a:p>
          <a:p>
            <a:pPr marL="514350" indent="-514350">
              <a:buFont typeface="+mj-lt"/>
              <a:buAutoNum type="arabicPeriod"/>
            </a:pPr>
            <a:r>
              <a:rPr kumimoji="1" lang="zh-CN" altLang="en-US" sz="3200" dirty="0"/>
              <a:t>开源时有案例：</a:t>
            </a:r>
            <a:r>
              <a:rPr kumimoji="1" lang="en-US" altLang="zh-CN" sz="3200" dirty="0"/>
              <a:t>2022</a:t>
            </a:r>
            <a:r>
              <a:rPr kumimoji="1" lang="zh-CN" altLang="en-US" sz="3200" dirty="0"/>
              <a:t>年</a:t>
            </a:r>
            <a:r>
              <a:rPr kumimoji="1" lang="en-US" altLang="zh-CN" sz="3200" dirty="0"/>
              <a:t>5</a:t>
            </a:r>
            <a:r>
              <a:rPr kumimoji="1" lang="zh-CN" altLang="en-US" sz="3200" dirty="0"/>
              <a:t>月开源时蚂蚁已经规模使用</a:t>
            </a:r>
            <a:endParaRPr kumimoji="1" lang="en-US" altLang="zh-CN" sz="3200" dirty="0"/>
          </a:p>
          <a:p>
            <a:pPr marL="514350" indent="-514350">
              <a:buFont typeface="+mj-lt"/>
              <a:buAutoNum type="arabicPeriod"/>
            </a:pPr>
            <a:r>
              <a:rPr kumimoji="1" lang="zh-CN" altLang="en-US" sz="3200" dirty="0"/>
              <a:t>目前高速发展阶段</a:t>
            </a:r>
            <a:endParaRPr kumimoji="1" lang="en-US" altLang="zh-CN" sz="3200" dirty="0"/>
          </a:p>
          <a:p>
            <a:pPr marL="971550" lvl="1" indent="-514350">
              <a:buFont typeface="+mj-lt"/>
              <a:buAutoNum type="arabicPeriod"/>
            </a:pPr>
            <a:r>
              <a:rPr kumimoji="1" lang="zh-CN" altLang="en-US" sz="3200" dirty="0"/>
              <a:t>外部用户：有赞、华为等</a:t>
            </a:r>
            <a:endParaRPr kumimoji="1" lang="en-US" altLang="zh-CN" sz="3200" dirty="0"/>
          </a:p>
          <a:p>
            <a:pPr marL="971550" lvl="1" indent="-514350">
              <a:buFont typeface="+mj-lt"/>
              <a:buAutoNum type="arabicPeriod"/>
            </a:pPr>
            <a:r>
              <a:rPr kumimoji="1" lang="zh-CN" altLang="en-US" sz="3200" dirty="0"/>
              <a:t>加入 </a:t>
            </a:r>
            <a:r>
              <a:rPr kumimoji="1" lang="en-US" altLang="zh-CN" sz="3200" dirty="0"/>
              <a:t>CNCF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Sandbox</a:t>
            </a:r>
            <a:r>
              <a:rPr kumimoji="1" lang="zh-CN" altLang="en-US" sz="3200" dirty="0"/>
              <a:t>项目，和</a:t>
            </a:r>
            <a:r>
              <a:rPr kumimoji="1" lang="en-US" altLang="zh-CN" sz="3200" dirty="0"/>
              <a:t>KRM</a:t>
            </a:r>
            <a:r>
              <a:rPr kumimoji="1" lang="zh-CN" altLang="en-US" sz="3200" dirty="0"/>
              <a:t>、</a:t>
            </a:r>
            <a:r>
              <a:rPr kumimoji="1" lang="en-US" altLang="zh-CN" sz="3200" dirty="0"/>
              <a:t>Helm</a:t>
            </a:r>
            <a:r>
              <a:rPr kumimoji="1" lang="zh-CN" altLang="en-US" sz="3200" dirty="0"/>
              <a:t>等关联</a:t>
            </a:r>
            <a:endParaRPr kumimoji="1" lang="en-US" altLang="zh-CN" sz="3200" dirty="0"/>
          </a:p>
          <a:p>
            <a:pPr marL="971550" lvl="1" indent="-514350">
              <a:buFont typeface="+mj-lt"/>
              <a:buAutoNum type="arabicPeriod"/>
            </a:pPr>
            <a:r>
              <a:rPr kumimoji="1" lang="zh-CN" altLang="en-US" sz="3200" dirty="0"/>
              <a:t>社区贡献者参与</a:t>
            </a:r>
            <a:endParaRPr kumimoji="1" lang="en-US" altLang="zh-CN" sz="3200" dirty="0"/>
          </a:p>
          <a:p>
            <a:endParaRPr kumimoji="1" lang="en-US" altLang="zh-CN" sz="3200" dirty="0"/>
          </a:p>
          <a:p>
            <a:r>
              <a:rPr kumimoji="1" lang="zh-CN" altLang="en-US" sz="3200" dirty="0"/>
              <a:t>开源加速了</a:t>
            </a:r>
            <a:r>
              <a:rPr kumimoji="1" lang="en-US" altLang="zh-CN" sz="3200" dirty="0"/>
              <a:t>KCL</a:t>
            </a:r>
            <a:r>
              <a:rPr kumimoji="1" lang="zh-CN" altLang="en-US" sz="3200" dirty="0"/>
              <a:t>项的发展，极大拓展了应用领域</a:t>
            </a:r>
            <a:endParaRPr kumimoji="1" lang="en-US" altLang="zh-CN" sz="3200" dirty="0"/>
          </a:p>
          <a:p>
            <a:r>
              <a:rPr kumimoji="1" lang="en-US" altLang="zh-CN" sz="3200" dirty="0"/>
              <a:t>KCL</a:t>
            </a:r>
            <a:r>
              <a:rPr kumimoji="1" lang="zh-CN" altLang="en-US" sz="3200" dirty="0"/>
              <a:t>未来的目标是纯社区构建、成为基础设施</a:t>
            </a:r>
            <a:endParaRPr kumimoji="1" lang="en-US" altLang="zh-CN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/>
          <p:nvPr/>
        </p:nvSpPr>
        <p:spPr>
          <a:xfrm>
            <a:off x="979996" y="419101"/>
            <a:ext cx="5967214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3.2.1.</a:t>
            </a:r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案例：凹语言</a:t>
            </a:r>
            <a:endParaRPr lang="zh-CN" altLang="en-US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96000" y="1703066"/>
            <a:ext cx="4971484" cy="330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GB" altLang="zh-CN" sz="1600" i="1" dirty="0">
              <a:latin typeface="+mn-ea"/>
              <a:cs typeface="Alibaba PuHuiTi R" pitchFamily="18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500" b="1" dirty="0">
                <a:latin typeface="+mn-ea"/>
                <a:cs typeface="Alibaba PuHuiTi R" pitchFamily="18" charset="-122"/>
              </a:rPr>
              <a:t>面向</a:t>
            </a:r>
            <a:r>
              <a:rPr lang="en-US" altLang="zh-CN" sz="1500" b="1" dirty="0">
                <a:latin typeface="+mn-ea"/>
                <a:cs typeface="Alibaba PuHuiTi R" pitchFamily="18" charset="-122"/>
              </a:rPr>
              <a:t>WASM</a:t>
            </a:r>
            <a:r>
              <a:rPr lang="zh-CN" altLang="en-US" sz="1500" b="1" dirty="0">
                <a:latin typeface="+mn-ea"/>
                <a:cs typeface="Alibaba PuHuiTi R" pitchFamily="18" charset="-122"/>
              </a:rPr>
              <a:t>设计</a:t>
            </a:r>
            <a:endParaRPr lang="en-US" altLang="zh-CN" sz="1500" dirty="0">
              <a:latin typeface="+mn-ea"/>
              <a:cs typeface="Alibaba PuHuiTi R" pitchFamily="18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500" b="1" dirty="0">
                <a:latin typeface="+mn-ea"/>
                <a:cs typeface="Alibaba PuHuiTi R" pitchFamily="18" charset="-122"/>
              </a:rPr>
              <a:t>静态类型编译型语言</a:t>
            </a:r>
            <a:endParaRPr lang="en-US" altLang="zh-CN" sz="1500" dirty="0">
              <a:latin typeface="+mn-ea"/>
              <a:cs typeface="Alibaba PuHuiTi R" pitchFamily="18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500" b="1" dirty="0">
                <a:latin typeface="+mn-ea"/>
                <a:cs typeface="Alibaba PuHuiTi R" pitchFamily="18" charset="-122"/>
              </a:rPr>
              <a:t>国内首个实现纯浏览器编译</a:t>
            </a:r>
            <a:r>
              <a:rPr lang="en-US" altLang="zh-CN" sz="1500" b="1" dirty="0">
                <a:latin typeface="+mn-ea"/>
                <a:cs typeface="Alibaba PuHuiTi R" pitchFamily="18" charset="-122"/>
              </a:rPr>
              <a:t>+</a:t>
            </a:r>
            <a:r>
              <a:rPr lang="zh-CN" altLang="en-US" sz="1500" b="1" dirty="0">
                <a:latin typeface="+mn-ea"/>
                <a:cs typeface="Alibaba PuHuiTi R" pitchFamily="18" charset="-122"/>
              </a:rPr>
              <a:t>执行全链路</a:t>
            </a:r>
            <a:endParaRPr lang="en-US" altLang="zh-CN" sz="1500" dirty="0">
              <a:latin typeface="+mn-ea"/>
              <a:cs typeface="Alibaba PuHuiTi R" pitchFamily="18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500" b="1" dirty="0">
                <a:latin typeface="+mn-ea"/>
                <a:cs typeface="Alibaba PuHuiTi R" pitchFamily="18" charset="-122"/>
              </a:rPr>
              <a:t>凹语言手册发布</a:t>
            </a:r>
            <a:endParaRPr lang="en-US" altLang="zh-CN" sz="1500" dirty="0">
              <a:latin typeface="+mn-ea"/>
              <a:cs typeface="Alibaba PuHuiTi R" pitchFamily="18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altLang="zh-CN" sz="1500" b="1" dirty="0">
              <a:latin typeface="+mn-ea"/>
              <a:cs typeface="Alibaba PuHuiTi R" pitchFamily="18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500" b="1" dirty="0">
                <a:latin typeface="+mn-ea"/>
                <a:cs typeface="Alibaba PuHuiTi R" pitchFamily="18" charset="-122"/>
              </a:rPr>
              <a:t>副产品</a:t>
            </a:r>
            <a:r>
              <a:rPr lang="en-US" altLang="zh-CN" sz="1500" b="1" dirty="0">
                <a:latin typeface="+mn-ea"/>
                <a:cs typeface="Alibaba PuHuiTi R" pitchFamily="18" charset="-122"/>
              </a:rPr>
              <a:t>《Go</a:t>
            </a:r>
            <a:r>
              <a:rPr lang="zh-CN" altLang="en-US" sz="1500" b="1" dirty="0">
                <a:latin typeface="+mn-ea"/>
                <a:cs typeface="Alibaba PuHuiTi R" pitchFamily="18" charset="-122"/>
              </a:rPr>
              <a:t>语言定制指南</a:t>
            </a:r>
            <a:r>
              <a:rPr lang="en-US" altLang="zh-CN" sz="1500" b="1" dirty="0">
                <a:latin typeface="+mn-ea"/>
                <a:cs typeface="Alibaba PuHuiTi R" pitchFamily="18" charset="-122"/>
              </a:rPr>
              <a:t>》</a:t>
            </a:r>
            <a:endParaRPr lang="en-US" altLang="zh-CN" sz="1500" b="1" dirty="0">
              <a:latin typeface="+mn-ea"/>
              <a:cs typeface="Alibaba PuHuiTi R" pitchFamily="18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altLang="zh-CN" sz="1500" b="1" dirty="0">
              <a:latin typeface="+mn-ea"/>
              <a:cs typeface="Alibaba PuHuiTi R" pitchFamily="18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1500" b="1" dirty="0">
                <a:latin typeface="+mn-ea"/>
                <a:cs typeface="Alibaba PuHuiTi R" pitchFamily="18" charset="-122"/>
                <a:hlinkClick r:id="rId1"/>
              </a:rPr>
              <a:t>https://wa-lang.org/</a:t>
            </a:r>
            <a:endParaRPr lang="en-US" altLang="zh-CN" sz="1500" b="1" dirty="0">
              <a:latin typeface="+mn-ea"/>
              <a:cs typeface="Alibaba PuHuiTi R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7713" y="1333734"/>
            <a:ext cx="10334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面向</a:t>
            </a:r>
            <a:r>
              <a:rPr lang="en-US" altLang="zh-CN" dirty="0" err="1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WebAssembly</a:t>
            </a:r>
            <a:r>
              <a:rPr lang="zh-CN" altLang="en-US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通用语言 </a:t>
            </a:r>
            <a:r>
              <a:rPr lang="en-US" altLang="zh-CN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(2022.7 </a:t>
            </a:r>
            <a:r>
              <a:rPr lang="zh-CN" altLang="en-US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开源，</a:t>
            </a:r>
            <a:r>
              <a:rPr lang="en-US" altLang="zh-CN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CNCF WASM </a:t>
            </a:r>
            <a:r>
              <a:rPr lang="zh-CN" altLang="en-US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全景图项目，</a:t>
            </a:r>
            <a:r>
              <a:rPr lang="en-US" altLang="zh-CN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2023.8 MVP</a:t>
            </a:r>
            <a:r>
              <a:rPr lang="zh-CN" altLang="en-US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发布</a:t>
            </a:r>
            <a:r>
              <a:rPr lang="en-US" altLang="zh-CN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)</a:t>
            </a:r>
            <a:endParaRPr lang="en-US" altLang="zh-CN" dirty="0">
              <a:latin typeface="阿里巴巴普惠体 2.0 55 Regular" panose="00020600040101010101" pitchFamily="18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2" y="1890226"/>
            <a:ext cx="5397987" cy="4291567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633" y="3183038"/>
            <a:ext cx="2127024" cy="212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/>
          <p:nvPr/>
        </p:nvSpPr>
        <p:spPr>
          <a:xfrm>
            <a:off x="979996" y="419101"/>
            <a:ext cx="6424414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3.2.2.</a:t>
            </a:r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凹语言示例</a:t>
            </a:r>
            <a:endParaRPr lang="zh-CN" altLang="en-US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10" y="1401791"/>
            <a:ext cx="4650440" cy="405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6" y="1399282"/>
            <a:ext cx="6850404" cy="514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/>
          <p:nvPr/>
        </p:nvSpPr>
        <p:spPr>
          <a:xfrm>
            <a:off x="979996" y="419101"/>
            <a:ext cx="6424414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3.2.3.</a:t>
            </a:r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凹语言开源历程</a:t>
            </a:r>
            <a:endParaRPr lang="zh-CN" altLang="en-US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2029" y="1583474"/>
            <a:ext cx="100917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zh-CN" altLang="en-US" sz="3200" dirty="0"/>
              <a:t>社区原生开源：</a:t>
            </a:r>
            <a:r>
              <a:rPr kumimoji="1" lang="en-US" altLang="zh-CN" sz="3200" dirty="0"/>
              <a:t>2019-2022</a:t>
            </a:r>
            <a:r>
              <a:rPr kumimoji="1" lang="zh-CN" altLang="en-US" sz="3200" dirty="0"/>
              <a:t> 准备阶段</a:t>
            </a:r>
            <a:endParaRPr kumimoji="1" lang="en-US" altLang="zh-CN" sz="3200" dirty="0"/>
          </a:p>
          <a:p>
            <a:pPr marL="514350" indent="-514350">
              <a:buFont typeface="+mj-lt"/>
              <a:buAutoNum type="arabicPeriod"/>
            </a:pPr>
            <a:r>
              <a:rPr kumimoji="1" lang="zh-CN" altLang="en-US" sz="3200" dirty="0"/>
              <a:t>开源时无案例：</a:t>
            </a:r>
            <a:r>
              <a:rPr kumimoji="1" lang="en-US" altLang="zh-CN" sz="3200" dirty="0"/>
              <a:t>2022</a:t>
            </a:r>
            <a:r>
              <a:rPr kumimoji="1" lang="zh-CN" altLang="en-US" sz="3200" dirty="0"/>
              <a:t>年</a:t>
            </a:r>
            <a:r>
              <a:rPr kumimoji="1" lang="en-US" altLang="zh-CN" sz="3200" dirty="0"/>
              <a:t>7</a:t>
            </a:r>
            <a:r>
              <a:rPr kumimoji="1" lang="zh-CN" altLang="en-US" sz="3200" dirty="0"/>
              <a:t>月开源，完成</a:t>
            </a:r>
            <a:r>
              <a:rPr kumimoji="1" lang="en-US" altLang="zh-CN" sz="3200" dirty="0" err="1"/>
              <a:t>helloword</a:t>
            </a:r>
            <a:endParaRPr kumimoji="1" lang="en-US" altLang="zh-CN" sz="3200" dirty="0"/>
          </a:p>
          <a:p>
            <a:pPr marL="514350" indent="-514350">
              <a:buFont typeface="+mj-lt"/>
              <a:buAutoNum type="arabicPeriod"/>
            </a:pPr>
            <a:r>
              <a:rPr kumimoji="1" lang="zh-CN" altLang="en-US" sz="3200" dirty="0"/>
              <a:t>目前进入</a:t>
            </a:r>
            <a:r>
              <a:rPr kumimoji="1" lang="en-US" altLang="zh-CN" sz="3200" dirty="0"/>
              <a:t>1-10</a:t>
            </a:r>
            <a:r>
              <a:rPr kumimoji="1" lang="zh-CN" altLang="en-US" sz="3200" dirty="0"/>
              <a:t>求活阶段</a:t>
            </a:r>
            <a:endParaRPr kumimoji="1" lang="en-US" altLang="zh-CN" sz="3200" dirty="0"/>
          </a:p>
          <a:p>
            <a:pPr marL="971550" lvl="1" indent="-514350">
              <a:buFont typeface="+mj-lt"/>
              <a:buAutoNum type="arabicPeriod"/>
            </a:pPr>
            <a:r>
              <a:rPr kumimoji="1" lang="zh-CN" altLang="en-US" sz="3200" dirty="0"/>
              <a:t>项目组自己开始使用，无外部用户</a:t>
            </a:r>
            <a:endParaRPr kumimoji="1" lang="en-US" altLang="zh-CN" sz="3200" dirty="0"/>
          </a:p>
          <a:p>
            <a:pPr marL="971550" lvl="1" indent="-514350">
              <a:buFont typeface="+mj-lt"/>
              <a:buAutoNum type="arabicPeriod"/>
            </a:pPr>
            <a:r>
              <a:rPr kumimoji="1" lang="zh-CN" altLang="en-US" sz="3200" dirty="0"/>
              <a:t>加入 </a:t>
            </a:r>
            <a:r>
              <a:rPr kumimoji="1" lang="en-US" altLang="zh-CN" sz="3200" dirty="0"/>
              <a:t>CNCF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WASM</a:t>
            </a:r>
            <a:r>
              <a:rPr kumimoji="1" lang="zh-CN" altLang="en-US" sz="3200" dirty="0"/>
              <a:t> 全景图项目</a:t>
            </a:r>
            <a:endParaRPr kumimoji="1" lang="en-US" altLang="zh-CN" sz="3200" dirty="0"/>
          </a:p>
          <a:p>
            <a:pPr marL="971550" lvl="1" indent="-514350">
              <a:buFont typeface="+mj-lt"/>
              <a:buAutoNum type="arabicPeriod"/>
            </a:pPr>
            <a:r>
              <a:rPr kumimoji="1" lang="zh-CN" altLang="en-US" sz="3200" dirty="0"/>
              <a:t>纯开源社区构建</a:t>
            </a:r>
            <a:endParaRPr kumimoji="1" lang="en-US" altLang="zh-CN" sz="3200" dirty="0"/>
          </a:p>
          <a:p>
            <a:endParaRPr kumimoji="1" lang="en-US" altLang="zh-CN" sz="3200" dirty="0"/>
          </a:p>
          <a:p>
            <a:r>
              <a:rPr kumimoji="1" lang="zh-CN" altLang="en-US" sz="3200" dirty="0"/>
              <a:t>开源帮助凹语言项目成功启动</a:t>
            </a:r>
            <a:endParaRPr kumimoji="1" lang="en-US" altLang="zh-CN" sz="3200" dirty="0"/>
          </a:p>
          <a:p>
            <a:r>
              <a:rPr kumimoji="1" lang="zh-CN" altLang="en-US" sz="3200" dirty="0"/>
              <a:t>目前进入求活可持续发展阶段</a:t>
            </a:r>
            <a:endParaRPr kumimoji="1" lang="en-US" altLang="zh-CN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/>
          <p:nvPr/>
        </p:nvSpPr>
        <p:spPr>
          <a:xfrm>
            <a:off x="979996" y="419101"/>
            <a:ext cx="6424414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4.</a:t>
            </a:r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开源是基础软件加速手段</a:t>
            </a:r>
            <a:endParaRPr lang="zh-CN" altLang="en-US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2029" y="1583474"/>
            <a:ext cx="100917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软件生命力在于有价值</a:t>
            </a:r>
            <a:endParaRPr kumimoji="1"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开源本身并不能给项目带来价值</a:t>
            </a:r>
            <a:endParaRPr kumimoji="1"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开源可以降低社区项目启动的难度（无案例）</a:t>
            </a:r>
            <a:endParaRPr kumimoji="1"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开源可以加速企业开源项目的发展速度</a:t>
            </a:r>
            <a:endParaRPr kumimoji="1"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开源容易构建基础设施的信任共同体，打破隔阂</a:t>
            </a:r>
            <a:endParaRPr kumimoji="1"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开源可以缓解企业项目的</a:t>
            </a:r>
            <a:r>
              <a:rPr kumimoji="1" lang="en-US" altLang="zh-CN" sz="3200" dirty="0"/>
              <a:t>KPI</a:t>
            </a:r>
            <a:r>
              <a:rPr kumimoji="1" lang="zh-CN" altLang="en-US" sz="3200" dirty="0"/>
              <a:t>压力</a:t>
            </a:r>
            <a:endParaRPr kumimoji="1" lang="en-US" altLang="zh-CN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>
          <a:xfrm>
            <a:off x="1022985" y="764540"/>
            <a:ext cx="6014085" cy="1852295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40000"/>
              </a:lnSpc>
            </a:pPr>
            <a:r>
              <a:rPr lang="en-US" sz="6000" b="1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THANK YOU</a:t>
            </a:r>
            <a:endParaRPr lang="en-US" sz="6000" b="1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  <a:p>
            <a:r>
              <a:rPr lang="en-US" sz="24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  <a:cs typeface="Raleway"/>
              </a:rPr>
              <a:t> QUESTIONS?</a:t>
            </a:r>
            <a:endParaRPr lang="en-US" sz="24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  <a:cs typeface="Raleway"/>
            </a:endParaRPr>
          </a:p>
        </p:txBody>
      </p:sp>
      <p:sp>
        <p:nvSpPr>
          <p:cNvPr id="15" name="椭圆 14"/>
          <p:cNvSpPr/>
          <p:nvPr>
            <p:custDataLst>
              <p:tags r:id="rId2"/>
            </p:custDataLst>
          </p:nvPr>
        </p:nvSpPr>
        <p:spPr>
          <a:xfrm rot="5400000">
            <a:off x="3344545" y="5866130"/>
            <a:ext cx="272415" cy="272415"/>
          </a:xfrm>
          <a:prstGeom prst="ellipse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1000">
                <a:srgbClr val="B7DFF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9951373" y="3774203"/>
            <a:ext cx="1400896" cy="1401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9926955" y="5224380"/>
            <a:ext cx="147002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扫码添加讲师联系方式</a:t>
            </a:r>
            <a:endParaRPr lang="zh-CN" altLang="en-US" sz="1000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55225" y="3881755"/>
            <a:ext cx="1193165" cy="1193165"/>
          </a:xfrm>
          <a:prstGeom prst="rect">
            <a:avLst/>
          </a:prstGeom>
          <a:solidFill>
            <a:srgbClr val="A5D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756" y="3803848"/>
            <a:ext cx="1364018" cy="138580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7890" y="1296035"/>
            <a:ext cx="1609090" cy="1627505"/>
          </a:xfrm>
          <a:prstGeom prst="rect">
            <a:avLst/>
          </a:prstGeom>
        </p:spPr>
      </p:pic>
      <p:sp>
        <p:nvSpPr>
          <p:cNvPr id="4" name="Google Shape;481;p59"/>
          <p:cNvSpPr txBox="1"/>
          <p:nvPr/>
        </p:nvSpPr>
        <p:spPr>
          <a:xfrm>
            <a:off x="9129395" y="2923540"/>
            <a:ext cx="3248660" cy="559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欢迎扫码打卡</a:t>
            </a:r>
            <a:endParaRPr lang="zh-CN" altLang="en-US" sz="1600" b="1" dirty="0">
              <a:solidFill>
                <a:srgbClr val="445185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algn="ctr"/>
            <a:r>
              <a:rPr lang="zh-CN" altLang="en-US" sz="1600" b="1" dirty="0">
                <a:solidFill>
                  <a:srgbClr val="445185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积分可兑换对应礼品哟！</a:t>
            </a:r>
            <a:endParaRPr lang="zh-CN" altLang="zh-TW" sz="1600">
              <a:solidFill>
                <a:srgbClr val="445185"/>
              </a:solidFill>
              <a:latin typeface="Arial" panose="020B0604020202020204"/>
              <a:ea typeface="宋体" panose="02010600030101010101" pitchFamily="2" charset="-122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0E1"/>
            </a:gs>
            <a:gs pos="0">
              <a:srgbClr val="B5DEF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3"/>
          <p:cNvSpPr txBox="1"/>
          <p:nvPr/>
        </p:nvSpPr>
        <p:spPr>
          <a:xfrm>
            <a:off x="979997" y="419101"/>
            <a:ext cx="1967989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目录</a:t>
            </a:r>
            <a:endParaRPr lang="zh-CN" altLang="en-US" sz="48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标题 3"/>
          <p:cNvSpPr txBox="1"/>
          <p:nvPr/>
        </p:nvSpPr>
        <p:spPr>
          <a:xfrm>
            <a:off x="979805" y="970280"/>
            <a:ext cx="2973070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500" i="1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CONTENTS</a:t>
            </a:r>
            <a:endParaRPr lang="en-US" altLang="zh-CN" sz="1500" i="1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84759" y="2108003"/>
            <a:ext cx="563054" cy="563054"/>
          </a:xfrm>
          <a:prstGeom prst="ellipse">
            <a:avLst/>
          </a:prstGeom>
          <a:solidFill>
            <a:srgbClr val="445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副标题 13"/>
          <p:cNvSpPr txBox="1"/>
          <p:nvPr/>
        </p:nvSpPr>
        <p:spPr>
          <a:xfrm>
            <a:off x="979997" y="2201746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" name="副标题 13"/>
          <p:cNvSpPr txBox="1"/>
          <p:nvPr/>
        </p:nvSpPr>
        <p:spPr>
          <a:xfrm>
            <a:off x="1850121" y="2147522"/>
            <a:ext cx="3167928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基础软件和开源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984759" y="3021557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副标题 13"/>
          <p:cNvSpPr txBox="1"/>
          <p:nvPr/>
        </p:nvSpPr>
        <p:spPr>
          <a:xfrm>
            <a:off x="979997" y="3115300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4" name="副标题 13"/>
          <p:cNvSpPr txBox="1"/>
          <p:nvPr/>
        </p:nvSpPr>
        <p:spPr>
          <a:xfrm>
            <a:off x="1850121" y="3061076"/>
            <a:ext cx="5152845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企业原生和社区原生开源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984759" y="3956726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副标题 13"/>
          <p:cNvSpPr txBox="1"/>
          <p:nvPr/>
        </p:nvSpPr>
        <p:spPr>
          <a:xfrm>
            <a:off x="979997" y="4050469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03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7" name="副标题 13"/>
          <p:cNvSpPr txBox="1"/>
          <p:nvPr/>
        </p:nvSpPr>
        <p:spPr>
          <a:xfrm>
            <a:off x="1850121" y="3996245"/>
            <a:ext cx="4874064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案例：</a:t>
            </a: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KCL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语言</a:t>
            </a:r>
            <a:r>
              <a:rPr lang="en-US" altLang="zh-CN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凹语言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984759" y="4870280"/>
            <a:ext cx="563054" cy="563054"/>
          </a:xfrm>
          <a:prstGeom prst="ellipse">
            <a:avLst/>
          </a:prstGeom>
          <a:solidFill>
            <a:srgbClr val="363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副标题 13"/>
          <p:cNvSpPr txBox="1"/>
          <p:nvPr/>
        </p:nvSpPr>
        <p:spPr>
          <a:xfrm>
            <a:off x="979997" y="4964023"/>
            <a:ext cx="579360" cy="41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buClrTx/>
              <a:buSzTx/>
              <a:buNone/>
            </a:pP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04</a:t>
            </a:r>
            <a:endParaRPr lang="en-US" altLang="zh-CN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0" name="副标题 13"/>
          <p:cNvSpPr txBox="1"/>
          <p:nvPr/>
        </p:nvSpPr>
        <p:spPr>
          <a:xfrm>
            <a:off x="1850121" y="4909799"/>
            <a:ext cx="4874064" cy="482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>
              <a:buClrTx/>
              <a:buSzTx/>
              <a:buNone/>
            </a:pPr>
            <a:r>
              <a:rPr lang="zh-CN" altLang="en-US" sz="3000" dirty="0">
                <a:solidFill>
                  <a:srgbClr val="363E7D"/>
                </a:solidFill>
                <a:latin typeface="黑体" panose="02010609060101010101" charset="-122"/>
                <a:ea typeface="黑体" panose="02010609060101010101" charset="-122"/>
              </a:rPr>
              <a:t>开源是基础软件加速手段</a:t>
            </a:r>
            <a:endParaRPr lang="zh-CN" altLang="en-US" sz="3000" dirty="0">
              <a:solidFill>
                <a:srgbClr val="363E7D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15300000">
            <a:off x="13926820" y="2637155"/>
            <a:ext cx="220345" cy="220345"/>
          </a:xfrm>
          <a:prstGeom prst="ellipse">
            <a:avLst/>
          </a:prstGeom>
          <a:gradFill>
            <a:gsLst>
              <a:gs pos="0">
                <a:srgbClr val="FFD3B4"/>
              </a:gs>
              <a:gs pos="71000">
                <a:srgbClr val="FFE8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/>
          <p:nvPr/>
        </p:nvSpPr>
        <p:spPr>
          <a:xfrm>
            <a:off x="979996" y="419101"/>
            <a:ext cx="4985906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1.1.</a:t>
            </a:r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基础软件和开源</a:t>
            </a:r>
            <a:endParaRPr lang="zh-CN" altLang="en-US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2029" y="1773044"/>
            <a:ext cx="79619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开源正在吞噬软件，软件在吞噬世界</a:t>
            </a:r>
            <a:endParaRPr kumimoji="1" lang="en-US" altLang="zh-CN" sz="3200" dirty="0"/>
          </a:p>
          <a:p>
            <a:endParaRPr kumimoji="1" lang="en-US" altLang="zh-CN" sz="3200" dirty="0"/>
          </a:p>
          <a:p>
            <a:r>
              <a:rPr kumimoji="1" lang="zh-CN" altLang="en-US" sz="3200" dirty="0"/>
              <a:t>是从基础软件开始吞噬的</a:t>
            </a:r>
            <a:r>
              <a:rPr kumimoji="1" lang="en-US" altLang="zh-CN" sz="3200" dirty="0"/>
              <a:t>:</a:t>
            </a:r>
            <a:endParaRPr kumimoji="1" lang="en-US" altLang="zh-CN" sz="3200" dirty="0"/>
          </a:p>
          <a:p>
            <a:endParaRPr kumimoji="1" lang="en-US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操作系统：</a:t>
            </a:r>
            <a:r>
              <a:rPr kumimoji="1" lang="en-US" altLang="zh-CN" sz="3200" dirty="0"/>
              <a:t>Linux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-&gt; </a:t>
            </a:r>
            <a:r>
              <a:rPr kumimoji="1" lang="zh-CN" altLang="en-US" sz="3200" dirty="0"/>
              <a:t>安卓</a:t>
            </a:r>
            <a:endParaRPr kumimoji="1" lang="en-US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数据库：</a:t>
            </a:r>
            <a:r>
              <a:rPr kumimoji="1" lang="en-US" altLang="zh-CN" sz="3200" dirty="0"/>
              <a:t>MySQL</a:t>
            </a:r>
            <a:r>
              <a:rPr kumimoji="1" lang="zh-CN" altLang="en-US" sz="3200" dirty="0"/>
              <a:t>、</a:t>
            </a:r>
            <a:r>
              <a:rPr kumimoji="1" lang="en-US" altLang="zh-CN" sz="3200" dirty="0"/>
              <a:t>PG</a:t>
            </a:r>
            <a:r>
              <a:rPr kumimoji="1" lang="zh-CN" altLang="en-US" sz="3200" dirty="0"/>
              <a:t>、</a:t>
            </a:r>
            <a:r>
              <a:rPr kumimoji="1" lang="en-US" altLang="zh-CN" sz="3200" dirty="0" err="1"/>
              <a:t>TiDB</a:t>
            </a:r>
            <a:r>
              <a:rPr kumimoji="1" lang="zh-CN" altLang="en-US" sz="3200" dirty="0"/>
              <a:t>、</a:t>
            </a:r>
            <a:r>
              <a:rPr kumimoji="1" lang="en-US" altLang="zh-CN" sz="3200" dirty="0" err="1"/>
              <a:t>XxDB</a:t>
            </a:r>
            <a:r>
              <a:rPr kumimoji="1" lang="zh-CN" altLang="en-US" sz="3200" dirty="0"/>
              <a:t>、</a:t>
            </a:r>
            <a:r>
              <a:rPr kumimoji="1" lang="en-US" altLang="zh-CN" sz="3200" dirty="0"/>
              <a:t>…</a:t>
            </a:r>
            <a:endParaRPr kumimoji="1" lang="en-US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编程语言：</a:t>
            </a:r>
            <a:r>
              <a:rPr kumimoji="1" lang="en-US" altLang="zh-CN" sz="3200" dirty="0"/>
              <a:t>Go</a:t>
            </a:r>
            <a:r>
              <a:rPr kumimoji="1" lang="zh-CN" altLang="en-US" sz="3200" dirty="0"/>
              <a:t>、</a:t>
            </a:r>
            <a:r>
              <a:rPr kumimoji="1" lang="en-US" altLang="zh-CN" sz="3200" dirty="0"/>
              <a:t>Python</a:t>
            </a:r>
            <a:r>
              <a:rPr kumimoji="1" lang="zh-CN" altLang="en-US" sz="3200" dirty="0"/>
              <a:t>、</a:t>
            </a:r>
            <a:r>
              <a:rPr kumimoji="1" lang="en-US" altLang="zh-CN" sz="3200" dirty="0"/>
              <a:t>TypeScript</a:t>
            </a:r>
            <a:r>
              <a:rPr kumimoji="1" lang="zh-CN" altLang="en-US" sz="3200" dirty="0"/>
              <a:t>、</a:t>
            </a:r>
            <a:r>
              <a:rPr kumimoji="1" lang="en-US" altLang="zh-CN" sz="3200" dirty="0"/>
              <a:t>…</a:t>
            </a:r>
            <a:endParaRPr kumimoji="1" lang="en-US" altLang="zh-CN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3200" dirty="0"/>
              <a:t>IDE</a:t>
            </a:r>
            <a:r>
              <a:rPr kumimoji="1" lang="zh-CN" altLang="en-US" sz="3200" dirty="0"/>
              <a:t>：</a:t>
            </a:r>
            <a:r>
              <a:rPr kumimoji="1" lang="en-US" altLang="zh-CN" sz="3200" dirty="0"/>
              <a:t>VS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Code</a:t>
            </a:r>
            <a:endParaRPr kumimoji="1"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/>
          <p:nvPr/>
        </p:nvSpPr>
        <p:spPr>
          <a:xfrm>
            <a:off x="979996" y="419101"/>
            <a:ext cx="4985906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1.2.</a:t>
            </a:r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为何是基础软件</a:t>
            </a:r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?</a:t>
            </a:r>
            <a:endParaRPr lang="zh-CN" altLang="en-US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2029" y="1773044"/>
            <a:ext cx="95342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基础软件周期长：</a:t>
            </a:r>
            <a:r>
              <a:rPr kumimoji="1" lang="en-US" altLang="zh-CN" sz="3200" dirty="0"/>
              <a:t>Linux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30</a:t>
            </a:r>
            <a:r>
              <a:rPr kumimoji="1" lang="zh-CN" altLang="en-US" sz="3200" dirty="0"/>
              <a:t>年</a:t>
            </a:r>
            <a:r>
              <a:rPr kumimoji="1" lang="en-US" altLang="zh-CN" sz="3200" dirty="0"/>
              <a:t>/</a:t>
            </a:r>
            <a:r>
              <a:rPr kumimoji="1" lang="zh-CN" altLang="en-US" sz="3200" dirty="0"/>
              <a:t>语言 </a:t>
            </a:r>
            <a:r>
              <a:rPr kumimoji="1" lang="en-US" altLang="zh-CN" sz="3200" dirty="0"/>
              <a:t>5-10</a:t>
            </a:r>
            <a:r>
              <a:rPr kumimoji="1" lang="zh-CN" altLang="en-US" sz="3200" dirty="0"/>
              <a:t> 年</a:t>
            </a:r>
            <a:endParaRPr kumimoji="1"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短期无盈利模式，不符合公司短期利益</a:t>
            </a:r>
            <a:endParaRPr kumimoji="1"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基础软件偏生态，普通公司难撬动海量的资源</a:t>
            </a:r>
            <a:endParaRPr kumimoji="1"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基础软件是命脉，开源易于绑定利益共同体</a:t>
            </a:r>
            <a:endParaRPr kumimoji="1"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应用</a:t>
            </a:r>
            <a:r>
              <a:rPr kumimoji="1" lang="en-US" altLang="zh-CN" sz="3200" dirty="0"/>
              <a:t>/</a:t>
            </a:r>
            <a:r>
              <a:rPr kumimoji="1" lang="zh-CN" altLang="en-US" sz="3200" dirty="0"/>
              <a:t>业务软件通常是赚快钱</a:t>
            </a:r>
            <a:endParaRPr kumimoji="1"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真正赚钱的都不会主动开源</a:t>
            </a:r>
            <a:endParaRPr kumimoji="1"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/>
          <p:nvPr/>
        </p:nvSpPr>
        <p:spPr>
          <a:xfrm>
            <a:off x="979996" y="419101"/>
            <a:ext cx="6078726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2.1.</a:t>
            </a:r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企业原生和社区原生</a:t>
            </a:r>
            <a:endParaRPr lang="zh-CN" altLang="en-US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2029" y="1773044"/>
            <a:ext cx="95342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企业原生开源：公司项目，然后开源</a:t>
            </a:r>
            <a:endParaRPr kumimoji="1" lang="en-US" altLang="zh-CN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zh-CN" sz="3200" dirty="0" err="1"/>
              <a:t>FireFox</a:t>
            </a:r>
            <a:r>
              <a:rPr kumimoji="1" lang="zh-CN" altLang="en-US" sz="3200" dirty="0"/>
              <a:t>、</a:t>
            </a:r>
            <a:r>
              <a:rPr kumimoji="1" lang="en-US" altLang="zh-CN" sz="3200" dirty="0"/>
              <a:t>Qt</a:t>
            </a:r>
            <a:r>
              <a:rPr kumimoji="1" lang="zh-CN" altLang="en-US" sz="3200" dirty="0"/>
              <a:t>、</a:t>
            </a:r>
            <a:r>
              <a:rPr kumimoji="1" lang="en-US" altLang="zh-CN" sz="3200" dirty="0"/>
              <a:t>Go</a:t>
            </a:r>
            <a:r>
              <a:rPr kumimoji="1" lang="zh-CN" altLang="en-US" sz="3200" dirty="0"/>
              <a:t>、</a:t>
            </a:r>
            <a:r>
              <a:rPr kumimoji="1" lang="en-US" altLang="zh-CN" sz="3200" dirty="0"/>
              <a:t>VS</a:t>
            </a:r>
            <a:r>
              <a:rPr kumimoji="1" lang="zh-CN" altLang="en-US" sz="3200" dirty="0"/>
              <a:t> </a:t>
            </a:r>
            <a:r>
              <a:rPr kumimoji="1" lang="en-US" altLang="zh-CN" sz="3200" dirty="0"/>
              <a:t>Code</a:t>
            </a:r>
            <a:endParaRPr kumimoji="1"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社区原生开源：生在社区</a:t>
            </a:r>
            <a:endParaRPr kumimoji="1" lang="en-US" altLang="zh-CN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en-US" altLang="zh-CN" sz="3200" dirty="0"/>
              <a:t>Linux</a:t>
            </a:r>
            <a:r>
              <a:rPr kumimoji="1" lang="zh-CN" altLang="en-US" sz="3200" dirty="0"/>
              <a:t>、</a:t>
            </a:r>
            <a:r>
              <a:rPr kumimoji="1" lang="en-US" altLang="zh-CN" sz="3200" dirty="0"/>
              <a:t>GCC</a:t>
            </a:r>
            <a:endParaRPr kumimoji="1"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/>
          <p:nvPr/>
        </p:nvSpPr>
        <p:spPr>
          <a:xfrm>
            <a:off x="979995" y="419101"/>
            <a:ext cx="6870463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2.2.</a:t>
            </a:r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企业和社区原生差别</a:t>
            </a:r>
            <a:endParaRPr lang="zh-CN" altLang="en-US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2029" y="1773044"/>
            <a:ext cx="95342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企业原生开源</a:t>
            </a:r>
            <a:endParaRPr kumimoji="1" lang="en-US" altLang="zh-CN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团队投入大，一般有内部案例、有</a:t>
            </a:r>
            <a:r>
              <a:rPr kumimoji="1" lang="en-US" altLang="zh-CN" sz="3200" dirty="0"/>
              <a:t>KPI</a:t>
            </a:r>
            <a:r>
              <a:rPr kumimoji="1" lang="zh-CN" altLang="en-US" sz="3200" dirty="0"/>
              <a:t>压力</a:t>
            </a:r>
            <a:endParaRPr kumimoji="1" lang="en-US" altLang="zh-CN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所有权在公司</a:t>
            </a:r>
            <a:endParaRPr kumimoji="1"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社区原生开源</a:t>
            </a:r>
            <a:endParaRPr kumimoji="1" lang="en-US" altLang="zh-CN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无稳定团队、兴趣驱动、无</a:t>
            </a:r>
            <a:r>
              <a:rPr kumimoji="1" lang="en-US" altLang="zh-CN" sz="3200" dirty="0"/>
              <a:t>KPI</a:t>
            </a:r>
            <a:r>
              <a:rPr kumimoji="1" lang="zh-CN" altLang="en-US" sz="3200" dirty="0"/>
              <a:t>压力</a:t>
            </a:r>
            <a:endParaRPr kumimoji="1" lang="en-US" altLang="zh-CN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所有权在发起人</a:t>
            </a:r>
            <a:endParaRPr kumimoji="1"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/>
          <p:nvPr/>
        </p:nvSpPr>
        <p:spPr>
          <a:xfrm>
            <a:off x="979995" y="419101"/>
            <a:ext cx="6870463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2.3.</a:t>
            </a:r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企业和社区原生差别</a:t>
            </a:r>
            <a:endParaRPr lang="zh-CN" altLang="en-US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2029" y="1583474"/>
            <a:ext cx="95342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企业原生开源</a:t>
            </a:r>
            <a:endParaRPr kumimoji="1" lang="en-US" altLang="zh-CN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有案例、有团队，早期</a:t>
            </a:r>
            <a:r>
              <a:rPr kumimoji="1" lang="en-US" altLang="zh-CN" sz="3200" dirty="0"/>
              <a:t>0-1</a:t>
            </a:r>
            <a:r>
              <a:rPr kumimoji="1" lang="zh-CN" altLang="en-US" sz="3200" dirty="0"/>
              <a:t>比较容易</a:t>
            </a:r>
            <a:endParaRPr kumimoji="1" lang="en-US" altLang="zh-CN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有团队、有</a:t>
            </a:r>
            <a:r>
              <a:rPr kumimoji="1" lang="en-US" altLang="zh-CN" sz="3200" dirty="0"/>
              <a:t>KPI</a:t>
            </a:r>
            <a:r>
              <a:rPr kumimoji="1" lang="zh-CN" altLang="en-US" sz="3200" dirty="0"/>
              <a:t>，前期</a:t>
            </a:r>
            <a:r>
              <a:rPr kumimoji="1" lang="en-US" altLang="zh-CN" sz="3200" dirty="0"/>
              <a:t>1-10</a:t>
            </a:r>
            <a:r>
              <a:rPr kumimoji="1" lang="zh-CN" altLang="en-US" sz="3200" dirty="0"/>
              <a:t>进展比较快</a:t>
            </a:r>
            <a:endParaRPr kumimoji="1" lang="en-US" altLang="zh-CN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有</a:t>
            </a:r>
            <a:r>
              <a:rPr kumimoji="1" lang="en-US" altLang="zh-CN" sz="3200" dirty="0"/>
              <a:t>KPI</a:t>
            </a:r>
            <a:r>
              <a:rPr kumimoji="1" lang="zh-CN" altLang="en-US" sz="3200" dirty="0"/>
              <a:t>、团队无版权，远期技术走形风险比较大</a:t>
            </a:r>
            <a:endParaRPr kumimoji="1" lang="en-US" altLang="zh-C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社区原生开源</a:t>
            </a:r>
            <a:endParaRPr kumimoji="1" lang="en-US" altLang="zh-CN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无案例、纯兴趣驱动，早期</a:t>
            </a:r>
            <a:r>
              <a:rPr kumimoji="1" lang="en-US" altLang="zh-CN" sz="3200" dirty="0"/>
              <a:t>0-1</a:t>
            </a:r>
            <a:r>
              <a:rPr kumimoji="1" lang="zh-CN" altLang="en-US" sz="3200" dirty="0"/>
              <a:t>启动充满偶然性</a:t>
            </a:r>
            <a:endParaRPr kumimoji="1" lang="en-US" altLang="zh-CN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无案例、无稳定团队，早期</a:t>
            </a:r>
            <a:r>
              <a:rPr kumimoji="1" lang="en-US" altLang="zh-CN" sz="3200" dirty="0"/>
              <a:t>1-10</a:t>
            </a:r>
            <a:r>
              <a:rPr kumimoji="1" lang="zh-CN" altLang="en-US" sz="3200" dirty="0"/>
              <a:t>充满挑战</a:t>
            </a:r>
            <a:endParaRPr kumimoji="1" lang="en-US" altLang="zh-CN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远期，有所有权，容易产生</a:t>
            </a:r>
            <a:r>
              <a:rPr kumimoji="1" lang="en-US" altLang="zh-CN" sz="3200" dirty="0"/>
              <a:t>KOL</a:t>
            </a:r>
            <a:r>
              <a:rPr kumimoji="1" lang="zh-CN" altLang="en-US" sz="3200" dirty="0"/>
              <a:t>和复利</a:t>
            </a:r>
            <a:endParaRPr kumimoji="1" lang="en-US" altLang="zh-CN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CN" altLang="en-US" sz="3200" dirty="0"/>
              <a:t>更多是胎死腹中</a:t>
            </a:r>
            <a:r>
              <a:rPr kumimoji="1" lang="en-US" altLang="zh-CN" sz="3200" dirty="0"/>
              <a:t>…</a:t>
            </a:r>
            <a:endParaRPr kumimoji="1"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/>
          <p:nvPr/>
        </p:nvSpPr>
        <p:spPr>
          <a:xfrm>
            <a:off x="979996" y="419101"/>
            <a:ext cx="5967214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3.1.1.</a:t>
            </a:r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案例：</a:t>
            </a:r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KCL</a:t>
            </a:r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语言</a:t>
            </a:r>
            <a:endParaRPr lang="zh-CN" altLang="en-US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6349" y="1694868"/>
            <a:ext cx="4971484" cy="416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25000"/>
              </a:lnSpc>
              <a:spcBef>
                <a:spcPts val="600"/>
              </a:spcBef>
            </a:pPr>
            <a:endParaRPr lang="en-GB" altLang="zh-CN" sz="1600" i="1" dirty="0">
              <a:latin typeface="+mn-ea"/>
              <a:cs typeface="Alibaba PuHuiTi R" pitchFamily="18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GB" sz="1500" b="1" dirty="0">
                <a:latin typeface="+mn-ea"/>
                <a:cs typeface="Alibaba PuHuiTi R" pitchFamily="18" charset="-122"/>
              </a:rPr>
              <a:t>领域</a:t>
            </a:r>
            <a:r>
              <a:rPr lang="zh-CN" altLang="en-US" sz="1500" b="1" dirty="0">
                <a:latin typeface="+mn-ea"/>
                <a:cs typeface="Alibaba PuHuiTi R" pitchFamily="18" charset="-122"/>
              </a:rPr>
              <a:t>特定</a:t>
            </a:r>
            <a:r>
              <a:rPr lang="zh-CN" altLang="en-US" sz="1500" dirty="0">
                <a:latin typeface="+mn-ea"/>
                <a:cs typeface="Alibaba PuHuiTi R" pitchFamily="18" charset="-122"/>
              </a:rPr>
              <a:t>：以收敛的语言和工具集合解决领域问题近乎无限的变化和复杂性</a:t>
            </a:r>
            <a:endParaRPr lang="en-US" altLang="zh-CN" sz="1500" dirty="0">
              <a:latin typeface="+mn-ea"/>
              <a:cs typeface="Alibaba PuHuiTi R" pitchFamily="18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500" b="1" dirty="0">
                <a:latin typeface="+mn-ea"/>
                <a:cs typeface="Alibaba PuHuiTi R" pitchFamily="18" charset="-122"/>
              </a:rPr>
              <a:t>以应用为中心</a:t>
            </a:r>
            <a:r>
              <a:rPr lang="zh-CN" altLang="en-US" sz="1500" dirty="0">
                <a:latin typeface="+mn-ea"/>
                <a:cs typeface="Alibaba PuHuiTi R" pitchFamily="18" charset="-122"/>
              </a:rPr>
              <a:t>：开发者可以理解的声明式应用配置模型</a:t>
            </a:r>
            <a:endParaRPr lang="en-US" altLang="zh-CN" sz="1500" dirty="0">
              <a:latin typeface="+mn-ea"/>
              <a:cs typeface="Alibaba PuHuiTi R" pitchFamily="18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GB" sz="1500" b="1" dirty="0">
                <a:latin typeface="+mn-ea"/>
                <a:cs typeface="Alibaba PuHuiTi R" pitchFamily="18" charset="-122"/>
              </a:rPr>
              <a:t>关注点</a:t>
            </a:r>
            <a:r>
              <a:rPr lang="zh-CN" altLang="en-US" sz="1500" b="1" dirty="0">
                <a:latin typeface="+mn-ea"/>
                <a:cs typeface="Alibaba PuHuiTi R" pitchFamily="18" charset="-122"/>
              </a:rPr>
              <a:t>分离</a:t>
            </a:r>
            <a:r>
              <a:rPr lang="zh-CN" altLang="en-US" sz="1500" dirty="0">
                <a:latin typeface="+mn-ea"/>
                <a:cs typeface="Alibaba PuHuiTi R" pitchFamily="18" charset="-122"/>
              </a:rPr>
              <a:t>：应用</a:t>
            </a:r>
            <a:r>
              <a:rPr lang="en-US" altLang="zh-CN" sz="1500" dirty="0">
                <a:latin typeface="+mn-ea"/>
                <a:cs typeface="Alibaba PuHuiTi R" pitchFamily="18" charset="-122"/>
              </a:rPr>
              <a:t>/</a:t>
            </a:r>
            <a:r>
              <a:rPr lang="zh-CN" altLang="en-US" sz="1500" dirty="0">
                <a:latin typeface="+mn-ea"/>
                <a:cs typeface="Alibaba PuHuiTi R" pitchFamily="18" charset="-122"/>
              </a:rPr>
              <a:t>平台</a:t>
            </a:r>
            <a:r>
              <a:rPr lang="en-US" altLang="zh-CN" sz="1500" dirty="0">
                <a:latin typeface="+mn-ea"/>
                <a:cs typeface="Alibaba PuHuiTi R" pitchFamily="18" charset="-122"/>
              </a:rPr>
              <a:t> Dev/SRE</a:t>
            </a:r>
            <a:endParaRPr lang="en-US" altLang="zh-CN" sz="1500" dirty="0">
              <a:latin typeface="+mn-ea"/>
              <a:cs typeface="Alibaba PuHuiTi R" pitchFamily="18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500" b="1" dirty="0">
                <a:latin typeface="+mn-ea"/>
                <a:cs typeface="Alibaba PuHuiTi R" pitchFamily="18" charset="-122"/>
              </a:rPr>
              <a:t>动态配置管理</a:t>
            </a:r>
            <a:r>
              <a:rPr lang="en-US" altLang="zh-CN" sz="1500" dirty="0">
                <a:latin typeface="+mn-ea"/>
                <a:cs typeface="Alibaba PuHuiTi R" pitchFamily="18" charset="-122"/>
              </a:rPr>
              <a:t>: </a:t>
            </a:r>
            <a:r>
              <a:rPr lang="zh-CN" altLang="en-US" sz="1500" dirty="0">
                <a:latin typeface="+mn-ea"/>
                <a:cs typeface="Alibaba PuHuiTi R" pitchFamily="18" charset="-122"/>
              </a:rPr>
              <a:t>多租户多环境、可编程可扩展</a:t>
            </a:r>
            <a:endParaRPr lang="en-US" altLang="zh-CN" sz="1500" dirty="0">
              <a:latin typeface="+mn-ea"/>
              <a:cs typeface="Alibaba PuHuiTi R" pitchFamily="18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500" b="1" dirty="0">
                <a:latin typeface="+mn-ea"/>
                <a:cs typeface="Alibaba PuHuiTi R" pitchFamily="18" charset="-122"/>
              </a:rPr>
              <a:t>风险左移</a:t>
            </a:r>
            <a:r>
              <a:rPr lang="zh-CN" altLang="en-US" sz="1500" dirty="0">
                <a:latin typeface="+mn-ea"/>
                <a:cs typeface="Alibaba PuHuiTi R" pitchFamily="18" charset="-122"/>
              </a:rPr>
              <a:t>：实时的配置错误提示</a:t>
            </a:r>
            <a:endParaRPr lang="en-US" altLang="zh-CN" sz="1500" dirty="0">
              <a:latin typeface="+mn-ea"/>
              <a:cs typeface="Alibaba PuHuiTi R" pitchFamily="18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CN" altLang="en-US" sz="1500" b="1" dirty="0">
                <a:latin typeface="+mn-ea"/>
                <a:cs typeface="Alibaba PuHuiTi R" pitchFamily="18" charset="-122"/>
              </a:rPr>
              <a:t>可复用扩展</a:t>
            </a:r>
            <a:r>
              <a:rPr lang="en-US" altLang="zh-CN" sz="1500" dirty="0">
                <a:latin typeface="+mn-ea"/>
                <a:cs typeface="Alibaba PuHuiTi R" pitchFamily="18" charset="-122"/>
              </a:rPr>
              <a:t>: OCI</a:t>
            </a:r>
            <a:r>
              <a:rPr lang="zh-CN" altLang="en-US" sz="1500" dirty="0">
                <a:latin typeface="+mn-ea"/>
                <a:cs typeface="Alibaba PuHuiTi R" pitchFamily="18" charset="-122"/>
              </a:rPr>
              <a:t> 等标准</a:t>
            </a:r>
            <a:r>
              <a:rPr lang="zh-CN" altLang="en-US" sz="1500" b="1" dirty="0">
                <a:latin typeface="+mn-ea"/>
                <a:cs typeface="Alibaba PuHuiTi R" pitchFamily="18" charset="-122"/>
              </a:rPr>
              <a:t>软件供应链</a:t>
            </a:r>
            <a:r>
              <a:rPr lang="zh-CN" altLang="en-US" sz="1500" dirty="0">
                <a:latin typeface="+mn-ea"/>
                <a:cs typeface="Alibaba PuHuiTi R" pitchFamily="18" charset="-122"/>
              </a:rPr>
              <a:t>集成和包管理工具支持，官方 </a:t>
            </a:r>
            <a:r>
              <a:rPr lang="en-US" altLang="zh-CN" sz="1500" dirty="0">
                <a:latin typeface="+mn-ea"/>
                <a:cs typeface="Alibaba PuHuiTi R" pitchFamily="18" charset="-122"/>
              </a:rPr>
              <a:t>Registry </a:t>
            </a:r>
            <a:r>
              <a:rPr lang="zh-CN" altLang="en-US" sz="1500" dirty="0">
                <a:latin typeface="+mn-ea"/>
                <a:cs typeface="Alibaba PuHuiTi R" pitchFamily="18" charset="-122"/>
              </a:rPr>
              <a:t>提供 </a:t>
            </a:r>
            <a:r>
              <a:rPr lang="en-US" altLang="zh-CN" sz="1500" dirty="0">
                <a:latin typeface="+mn-ea"/>
                <a:cs typeface="Alibaba PuHuiTi R" pitchFamily="18" charset="-122"/>
              </a:rPr>
              <a:t>60+</a:t>
            </a:r>
            <a:r>
              <a:rPr lang="zh-CN" altLang="en-US" sz="1500" dirty="0">
                <a:latin typeface="+mn-ea"/>
                <a:cs typeface="Alibaba PuHuiTi R" pitchFamily="18" charset="-122"/>
              </a:rPr>
              <a:t> 模型包</a:t>
            </a:r>
            <a:endParaRPr lang="en-US" altLang="zh-CN" sz="1500" dirty="0">
              <a:latin typeface="+mn-ea"/>
              <a:cs typeface="Alibaba PuHuiTi R" pitchFamily="18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US" altLang="zh-CN" sz="1500" b="1" dirty="0">
              <a:latin typeface="+mn-ea"/>
              <a:cs typeface="Alibaba PuHuiTi R" pitchFamily="18" charset="-122"/>
            </a:endParaRPr>
          </a:p>
          <a:p>
            <a:pPr marL="742950" lvl="1" indent="-285750">
              <a:lnSpc>
                <a:spcPct val="125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zh-CN" sz="1500" b="1" dirty="0">
                <a:latin typeface="+mn-ea"/>
                <a:cs typeface="Alibaba PuHuiTi R" pitchFamily="18" charset="-122"/>
                <a:hlinkClick r:id="rId1"/>
              </a:rPr>
              <a:t>https://kcl-lang.io/</a:t>
            </a:r>
            <a:endParaRPr lang="en-US" altLang="zh-CN" sz="1500" b="1" dirty="0">
              <a:latin typeface="+mn-ea"/>
              <a:cs typeface="Alibaba PuHuiTi R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7712" y="1333734"/>
            <a:ext cx="10436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面向云原生领域的专用配置策略语言 </a:t>
            </a:r>
            <a:r>
              <a:rPr lang="en-US" altLang="zh-CN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(2022.6 </a:t>
            </a:r>
            <a:r>
              <a:rPr lang="zh-CN" altLang="en-US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开源，</a:t>
            </a:r>
            <a:r>
              <a:rPr lang="en-US" altLang="zh-CN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2023.9</a:t>
            </a:r>
            <a:r>
              <a:rPr lang="zh-CN" altLang="en-US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 成为 </a:t>
            </a:r>
            <a:r>
              <a:rPr lang="en-US" altLang="zh-CN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CNCF</a:t>
            </a:r>
            <a:r>
              <a:rPr lang="zh-CN" altLang="en-US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 基金会托管的 </a:t>
            </a:r>
            <a:r>
              <a:rPr lang="en-US" altLang="zh-CN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Sandbox </a:t>
            </a:r>
            <a:r>
              <a:rPr lang="zh-CN" altLang="en-US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项目</a:t>
            </a:r>
            <a:r>
              <a:rPr lang="en-US" altLang="zh-CN" dirty="0">
                <a:latin typeface="阿里巴巴普惠体 2.0 55 Regular" panose="00020600040101010101" pitchFamily="18" charset="-122"/>
                <a:ea typeface="阿里巴巴普惠体 2.0 55 Regular" panose="00020600040101010101" pitchFamily="18" charset="-122"/>
                <a:cs typeface="阿里巴巴普惠体 2.0 55 Regular" panose="00020600040101010101" pitchFamily="18" charset="-122"/>
              </a:rPr>
              <a:t>)</a:t>
            </a:r>
            <a:endParaRPr lang="en-US" altLang="zh-CN" dirty="0">
              <a:latin typeface="阿里巴巴普惠体 2.0 55 Regular" panose="00020600040101010101" pitchFamily="18" charset="-122"/>
              <a:ea typeface="阿里巴巴普惠体 2.0 55 Regular" panose="00020600040101010101" pitchFamily="18" charset="-122"/>
              <a:cs typeface="阿里巴巴普惠体 2.0 55 Regular" panose="00020600040101010101" pitchFamily="18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52239" y="1854782"/>
            <a:ext cx="3936429" cy="4326953"/>
            <a:chOff x="1733201" y="1952553"/>
            <a:chExt cx="3936429" cy="432695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3201" y="1952553"/>
              <a:ext cx="3838194" cy="4326953"/>
            </a:xfrm>
            <a:prstGeom prst="rect">
              <a:avLst/>
            </a:prstGeom>
          </p:spPr>
        </p:pic>
        <p:sp>
          <p:nvSpPr>
            <p:cNvPr id="7" name="圆角矩形 6"/>
            <p:cNvSpPr/>
            <p:nvPr/>
          </p:nvSpPr>
          <p:spPr>
            <a:xfrm>
              <a:off x="4471416" y="3877056"/>
              <a:ext cx="457200" cy="411480"/>
            </a:xfrm>
            <a:prstGeom prst="roundRect">
              <a:avLst/>
            </a:prstGeom>
            <a:noFill/>
            <a:ln w="25400">
              <a:solidFill>
                <a:srgbClr val="00C7E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00C7E2"/>
                </a:solidFill>
              </a:endParaRPr>
            </a:p>
          </p:txBody>
        </p:sp>
        <p:sp>
          <p:nvSpPr>
            <p:cNvPr id="8" name="右箭头 7"/>
            <p:cNvSpPr/>
            <p:nvPr/>
          </p:nvSpPr>
          <p:spPr>
            <a:xfrm rot="9563554">
              <a:off x="4928616" y="3698697"/>
              <a:ext cx="741014" cy="178359"/>
            </a:xfrm>
            <a:prstGeom prst="rightArrow">
              <a:avLst/>
            </a:prstGeom>
            <a:solidFill>
              <a:srgbClr val="00C7E2"/>
            </a:solidFill>
            <a:ln>
              <a:solidFill>
                <a:srgbClr val="00C7E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00C7E2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833" y="3429000"/>
            <a:ext cx="1494474" cy="14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 txBox="1"/>
          <p:nvPr/>
        </p:nvSpPr>
        <p:spPr>
          <a:xfrm>
            <a:off x="979995" y="419101"/>
            <a:ext cx="8592267" cy="980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3.1.2.KCL</a:t>
            </a:r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面向云原生扩展</a:t>
            </a:r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抽象</a:t>
            </a:r>
            <a:r>
              <a:rPr lang="en-US" altLang="zh-CN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4800" dirty="0">
                <a:solidFill>
                  <a:srgbClr val="445185"/>
                </a:solidFill>
                <a:latin typeface="黑体" panose="02010609060101010101" charset="-122"/>
                <a:ea typeface="黑体" panose="02010609060101010101" charset="-122"/>
              </a:rPr>
              <a:t>组合</a:t>
            </a:r>
            <a:endParaRPr lang="zh-CN" altLang="en-US" sz="4800" dirty="0">
              <a:solidFill>
                <a:srgbClr val="445185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7"/>
          <p:cNvSpPr txBox="1"/>
          <p:nvPr/>
        </p:nvSpPr>
        <p:spPr>
          <a:xfrm>
            <a:off x="1121603" y="1209611"/>
            <a:ext cx="5215189" cy="430887"/>
          </a:xfrm>
          <a:prstGeom prst="rect">
            <a:avLst/>
          </a:prstGeom>
          <a:ln w="12700">
            <a:miter lim="400000"/>
          </a:ln>
        </p:spPr>
        <p:txBody>
          <a:bodyPr wrap="square" lIns="22860" rIns="22860">
            <a:spAutoFit/>
          </a:bodyPr>
          <a:lstStyle/>
          <a:p>
            <a:pPr defTabSz="228600">
              <a:defRPr sz="3200">
                <a:solidFill>
                  <a:srgbClr val="18181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2200" b="1" dirty="0">
                <a:latin typeface="+mn-ea"/>
                <a:cs typeface="Alibaba PuHuiTi R" pitchFamily="18" charset="-122"/>
              </a:rPr>
              <a:t>Config</a:t>
            </a:r>
            <a:r>
              <a:rPr lang="en-GB" altLang="zh-CN" sz="2200" b="1" dirty="0">
                <a:latin typeface="+mn-ea"/>
                <a:cs typeface="Alibaba PuHuiTi R" pitchFamily="18" charset="-122"/>
              </a:rPr>
              <a:t> + Schema + Rule</a:t>
            </a:r>
            <a:r>
              <a:rPr lang="zh-CN" altLang="en-US" sz="2200" b="1" dirty="0">
                <a:latin typeface="+mn-ea"/>
                <a:cs typeface="Alibaba PuHuiTi R" pitchFamily="18" charset="-122"/>
              </a:rPr>
              <a:t> </a:t>
            </a:r>
            <a:r>
              <a:rPr lang="en-US" altLang="zh-CN" sz="2200" b="1" dirty="0">
                <a:latin typeface="+mn-ea"/>
                <a:cs typeface="Alibaba PuHuiTi R" pitchFamily="18" charset="-122"/>
              </a:rPr>
              <a:t>+ Lambda</a:t>
            </a:r>
            <a:endParaRPr lang="en-GB" altLang="zh-CN" sz="2200" b="1" dirty="0">
              <a:effectLst/>
              <a:latin typeface="+mn-ea"/>
              <a:cs typeface="Alibaba PuHuiTi R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99716" y="1918265"/>
            <a:ext cx="5297171" cy="4017475"/>
            <a:chOff x="899716" y="1918265"/>
            <a:chExt cx="5297171" cy="4017475"/>
          </a:xfrm>
        </p:grpSpPr>
        <p:sp>
          <p:nvSpPr>
            <p:cNvPr id="5" name="圆角矩形 4"/>
            <p:cNvSpPr/>
            <p:nvPr/>
          </p:nvSpPr>
          <p:spPr>
            <a:xfrm>
              <a:off x="3035529" y="1918265"/>
              <a:ext cx="1142262" cy="83484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>
                  <a:solidFill>
                    <a:schemeClr val="bg1"/>
                  </a:solidFill>
                  <a:latin typeface="Times" pitchFamily="2" charset="0"/>
                  <a:ea typeface="Alibaba PuHuiTi R" pitchFamily="18" charset="-122"/>
                  <a:cs typeface="Alibaba PuHuiTi R" pitchFamily="18" charset="-122"/>
                </a:rPr>
                <a:t>Config</a:t>
              </a:r>
              <a:endParaRPr kumimoji="1" lang="zh-CN" altLang="en-US" sz="1600" b="1" dirty="0">
                <a:solidFill>
                  <a:schemeClr val="bg1"/>
                </a:solidFill>
                <a:latin typeface="Times" pitchFamily="2" charset="0"/>
                <a:ea typeface="Alibaba PuHuiTi R" pitchFamily="18" charset="-122"/>
                <a:cs typeface="Alibaba PuHuiTi R" pitchFamily="18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5054625" y="3499029"/>
              <a:ext cx="1142262" cy="83484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bg1">
                  <a:alpha val="0"/>
                </a:schemeClr>
              </a:solidFill>
            </a:ln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>
                  <a:solidFill>
                    <a:schemeClr val="bg1"/>
                  </a:solidFill>
                  <a:latin typeface="Times" pitchFamily="2" charset="0"/>
                  <a:ea typeface="Alibaba PuHuiTi R" pitchFamily="18" charset="-122"/>
                  <a:cs typeface="Alibaba PuHuiTi R" pitchFamily="18" charset="-122"/>
                </a:rPr>
                <a:t>Lambda</a:t>
              </a:r>
              <a:endParaRPr kumimoji="1" lang="zh-CN" altLang="en-US" sz="1600" b="1" dirty="0">
                <a:solidFill>
                  <a:schemeClr val="bg1"/>
                </a:solidFill>
                <a:latin typeface="Times" pitchFamily="2" charset="0"/>
                <a:ea typeface="Alibaba PuHuiTi R" pitchFamily="18" charset="-122"/>
                <a:cs typeface="Alibaba PuHuiTi R" pitchFamily="18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899716" y="3486052"/>
              <a:ext cx="1142262" cy="834844"/>
            </a:xfrm>
            <a:prstGeom prst="roundRect">
              <a:avLst/>
            </a:prstGeom>
            <a:solidFill>
              <a:srgbClr val="04BDBB"/>
            </a:solidFill>
            <a:ln>
              <a:solidFill>
                <a:schemeClr val="bg1">
                  <a:alpha val="0"/>
                </a:schemeClr>
              </a:solidFill>
            </a:ln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>
                  <a:solidFill>
                    <a:schemeClr val="bg1"/>
                  </a:solidFill>
                  <a:latin typeface="Times" pitchFamily="2" charset="0"/>
                  <a:ea typeface="Alibaba PuHuiTi R" pitchFamily="18" charset="-122"/>
                  <a:cs typeface="Alibaba PuHuiTi R" pitchFamily="18" charset="-122"/>
                </a:rPr>
                <a:t>Schema</a:t>
              </a:r>
              <a:endParaRPr kumimoji="1" lang="zh-CN" altLang="en-US" sz="1600" b="1" dirty="0">
                <a:solidFill>
                  <a:schemeClr val="bg1"/>
                </a:solidFill>
                <a:latin typeface="Times" pitchFamily="2" charset="0"/>
                <a:ea typeface="Alibaba PuHuiTi R" pitchFamily="18" charset="-122"/>
                <a:cs typeface="Alibaba PuHuiTi R" pitchFamily="18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066783" y="5100896"/>
              <a:ext cx="1142262" cy="834844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bg1">
                  <a:alpha val="0"/>
                </a:schemeClr>
              </a:solidFill>
            </a:ln>
            <a:effectLst>
              <a:outerShdw blurRad="50800" dist="50800" dir="5400000" algn="ctr" rotWithShape="0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>
                  <a:solidFill>
                    <a:schemeClr val="bg1"/>
                  </a:solidFill>
                  <a:latin typeface="Times" pitchFamily="2" charset="0"/>
                  <a:ea typeface="Alibaba PuHuiTi R" pitchFamily="18" charset="-122"/>
                  <a:cs typeface="Alibaba PuHuiTi R" pitchFamily="18" charset="-122"/>
                </a:rPr>
                <a:t>Rule</a:t>
              </a:r>
              <a:endParaRPr kumimoji="1" lang="zh-CN" altLang="en-US" sz="1600" b="1" dirty="0">
                <a:solidFill>
                  <a:schemeClr val="bg1"/>
                </a:solidFill>
                <a:latin typeface="Times" pitchFamily="2" charset="0"/>
                <a:ea typeface="Alibaba PuHuiTi R" pitchFamily="18" charset="-122"/>
                <a:cs typeface="Alibaba PuHuiTi R" pitchFamily="18" charset="-122"/>
              </a:endParaRPr>
            </a:p>
          </p:txBody>
        </p:sp>
        <p:cxnSp>
          <p:nvCxnSpPr>
            <p:cNvPr id="9" name="直线箭头连接符 8"/>
            <p:cNvCxnSpPr>
              <a:stCxn id="8" idx="0"/>
              <a:endCxn id="5" idx="2"/>
            </p:cNvCxnSpPr>
            <p:nvPr/>
          </p:nvCxnSpPr>
          <p:spPr>
            <a:xfrm flipH="1" flipV="1">
              <a:off x="3606660" y="2753109"/>
              <a:ext cx="31254" cy="2347787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线箭头连接符 9"/>
            <p:cNvCxnSpPr>
              <a:stCxn id="6" idx="0"/>
              <a:endCxn id="5" idx="2"/>
            </p:cNvCxnSpPr>
            <p:nvPr/>
          </p:nvCxnSpPr>
          <p:spPr>
            <a:xfrm flipH="1" flipV="1">
              <a:off x="3606660" y="2753109"/>
              <a:ext cx="2019096" cy="74592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002160" y="3194468"/>
              <a:ext cx="1184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GB" altLang="zh-CN" sz="1600" b="1" dirty="0">
                  <a:latin typeface="Times" pitchFamily="2" charset="0"/>
                  <a:ea typeface="Alibaba PuHuiTi R" pitchFamily="18" charset="-122"/>
                  <a:cs typeface="Alibaba PuHuiTi R" pitchFamily="18" charset="-122"/>
                </a:rPr>
                <a:t>Organize</a:t>
              </a:r>
              <a:endParaRPr kumimoji="1" lang="zh-CN" altLang="en-US" sz="1600" b="1" dirty="0">
                <a:latin typeface="Times" pitchFamily="2" charset="0"/>
                <a:ea typeface="Alibaba PuHuiTi R" pitchFamily="18" charset="-122"/>
                <a:cs typeface="Alibaba PuHuiTi R" pitchFamily="18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682832" y="3837583"/>
              <a:ext cx="1424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GB" altLang="zh-CN" sz="1600" b="1" dirty="0">
                  <a:latin typeface="Times" pitchFamily="2" charset="0"/>
                  <a:ea typeface="Alibaba PuHuiTi R" pitchFamily="18" charset="-122"/>
                  <a:cs typeface="Alibaba PuHuiTi R" pitchFamily="18" charset="-122"/>
                </a:rPr>
                <a:t>Validate</a:t>
              </a:r>
              <a:endParaRPr kumimoji="1" lang="zh-CN" altLang="en-US" sz="1600" b="1" dirty="0">
                <a:latin typeface="Times" pitchFamily="2" charset="0"/>
                <a:ea typeface="Alibaba PuHuiTi R" pitchFamily="18" charset="-122"/>
                <a:cs typeface="Alibaba PuHuiTi R" pitchFamily="18" charset="-122"/>
              </a:endParaRPr>
            </a:p>
          </p:txBody>
        </p:sp>
        <p:cxnSp>
          <p:nvCxnSpPr>
            <p:cNvPr id="13" name="直线箭头连接符 12"/>
            <p:cNvCxnSpPr>
              <a:stCxn id="7" idx="2"/>
              <a:endCxn id="8" idx="0"/>
            </p:cNvCxnSpPr>
            <p:nvPr/>
          </p:nvCxnSpPr>
          <p:spPr>
            <a:xfrm>
              <a:off x="1470847" y="4320896"/>
              <a:ext cx="2167067" cy="780000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2148030" y="4333873"/>
              <a:ext cx="15783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GB" altLang="zh-CN" sz="1600" b="1" dirty="0">
                  <a:latin typeface="Times" pitchFamily="2" charset="0"/>
                  <a:ea typeface="Alibaba PuHuiTi R" pitchFamily="18" charset="-122"/>
                  <a:cs typeface="Alibaba PuHuiTi R" pitchFamily="18" charset="-122"/>
                </a:rPr>
                <a:t>Combinate</a:t>
              </a:r>
              <a:endParaRPr kumimoji="1" lang="zh-CN" altLang="en-US" sz="1600" b="1" dirty="0">
                <a:latin typeface="Times" pitchFamily="2" charset="0"/>
                <a:ea typeface="Alibaba PuHuiTi R" pitchFamily="18" charset="-122"/>
                <a:cs typeface="Alibaba PuHuiTi R" pitchFamily="18" charset="-122"/>
              </a:endParaRPr>
            </a:p>
          </p:txBody>
        </p:sp>
        <p:cxnSp>
          <p:nvCxnSpPr>
            <p:cNvPr id="15" name="直线箭头连接符 14"/>
            <p:cNvCxnSpPr>
              <a:stCxn id="7" idx="0"/>
              <a:endCxn id="5" idx="2"/>
            </p:cNvCxnSpPr>
            <p:nvPr/>
          </p:nvCxnSpPr>
          <p:spPr>
            <a:xfrm flipV="1">
              <a:off x="1470847" y="2753109"/>
              <a:ext cx="2135813" cy="732943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1973751" y="3214184"/>
              <a:ext cx="16485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GB" altLang="zh-CN" sz="1600" b="1" dirty="0">
                  <a:latin typeface="Times" pitchFamily="2" charset="0"/>
                  <a:ea typeface="Alibaba PuHuiTi R" pitchFamily="18" charset="-122"/>
                  <a:cs typeface="Alibaba PuHuiTi R" pitchFamily="18" charset="-122"/>
                </a:rPr>
                <a:t>Definition</a:t>
              </a:r>
              <a:endParaRPr kumimoji="1" lang="en-GB" altLang="zh-CN" sz="1600" b="1" dirty="0">
                <a:latin typeface="Times" pitchFamily="2" charset="0"/>
                <a:ea typeface="Alibaba PuHuiTi R" pitchFamily="18" charset="-122"/>
                <a:cs typeface="Alibaba PuHuiTi R" pitchFamily="18" charset="-122"/>
              </a:endParaRPr>
            </a:p>
            <a:p>
              <a:pPr algn="ctr"/>
              <a:r>
                <a:rPr kumimoji="1" lang="en-GB" altLang="zh-CN" sz="1600" b="1" dirty="0">
                  <a:latin typeface="Times" pitchFamily="2" charset="0"/>
                  <a:ea typeface="Alibaba PuHuiTi R" pitchFamily="18" charset="-122"/>
                  <a:cs typeface="Alibaba PuHuiTi R" pitchFamily="18" charset="-122"/>
                </a:rPr>
                <a:t>Describe</a:t>
              </a:r>
              <a:endParaRPr kumimoji="1" lang="zh-CN" altLang="en-US" sz="1600" b="1" dirty="0">
                <a:latin typeface="Times" pitchFamily="2" charset="0"/>
                <a:ea typeface="Alibaba PuHuiTi R" pitchFamily="18" charset="-122"/>
                <a:cs typeface="Alibaba PuHuiTi R" pitchFamily="18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1880" y="1918265"/>
            <a:ext cx="4400404" cy="4061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PP_MARK_KEY" val="37ef33ad-325e-480b-bfea-46684073dd51"/>
  <p:tag name="COMMONDATA" val="eyJoZGlkIjoiOGU3NzUzOGI1MzE5NDVhYzhlYTAxN2E5YWM2ZDEzN2UifQ=="/>
  <p:tag name="commondata" val="eyJoZGlkIjoiNTMxZDk1ZWEyMTI3MTg4NzM3NTAzNGQzN2RlZWIxZmI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1637</Words>
  <Application>WPS 演示</Application>
  <PresentationFormat>宽屏</PresentationFormat>
  <Paragraphs>165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宋体</vt:lpstr>
      <vt:lpstr>Wingdings</vt:lpstr>
      <vt:lpstr>黑体</vt:lpstr>
      <vt:lpstr>阿里巴巴普惠体 R</vt:lpstr>
      <vt:lpstr>Alibaba PuHuiTi R</vt:lpstr>
      <vt:lpstr>阿里巴巴普惠体 2.0 55 Regular</vt:lpstr>
      <vt:lpstr>微软雅黑</vt:lpstr>
      <vt:lpstr>Times</vt:lpstr>
      <vt:lpstr>Raleway</vt:lpstr>
      <vt:lpstr>Segoe Print</vt:lpstr>
      <vt:lpstr>Arial</vt:lpstr>
      <vt:lpstr>Arial Unicode MS</vt:lpstr>
      <vt:lpstr>等线</vt:lpstr>
      <vt:lpstr>Calibri</vt:lpstr>
      <vt:lpstr>Times New Roman</vt:lpstr>
      <vt:lpstr>Office 主题​​</vt:lpstr>
      <vt:lpstr>为何开源是基础软件的重要协作模式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第七届中国开源年会 通用PPT模板</dc:title>
  <dc:creator>Teatee Grace</dc:creator>
  <cp:lastModifiedBy>慢慢与吟</cp:lastModifiedBy>
  <cp:revision>82</cp:revision>
  <dcterms:created xsi:type="dcterms:W3CDTF">2022-06-28T09:26:00Z</dcterms:created>
  <dcterms:modified xsi:type="dcterms:W3CDTF">2023-10-23T14:55:11Z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CA99B3EDF4F84E00860B26DAB6C9C39A</vt:lpwstr>
  </property>
  <property fmtid="{D5CDD505-2E9C-101B-9397-08002B2CF9AE}" pid="3" name="KSOProductBuildVer">
    <vt:lpwstr>2052-12.1.0.15712</vt:lpwstr>
  </property>
</Properties>
</file>