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wdp" ContentType="image/vnd.ms-photo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charts/chart1.xml" ContentType="application/vnd.openxmlformats-officedocument.drawingml.chart+xml"/>
  <Override PartName="/ppt/charts/colors1.xml" ContentType="application/vnd.ms-office.chartcolorstyle+xml"/>
  <Override PartName="/ppt/charts/style1.xml" ContentType="application/vnd.ms-office.chartstyle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6"/>
  </p:notesMasterIdLst>
  <p:sldIdLst>
    <p:sldId id="256" r:id="rId3"/>
    <p:sldId id="258" r:id="rId4"/>
    <p:sldId id="873" r:id="rId5"/>
    <p:sldId id="876" r:id="rId7"/>
    <p:sldId id="861" r:id="rId8"/>
    <p:sldId id="860" r:id="rId9"/>
    <p:sldId id="851" r:id="rId10"/>
    <p:sldId id="859" r:id="rId11"/>
    <p:sldId id="874" r:id="rId12"/>
    <p:sldId id="875" r:id="rId13"/>
    <p:sldId id="853" r:id="rId14"/>
    <p:sldId id="854" r:id="rId15"/>
    <p:sldId id="855" r:id="rId16"/>
    <p:sldId id="858" r:id="rId17"/>
    <p:sldId id="856" r:id="rId18"/>
    <p:sldId id="857" r:id="rId19"/>
    <p:sldId id="850" r:id="rId20"/>
  </p:sldIdLst>
  <p:sldSz cx="12192000" cy="6858000"/>
  <p:notesSz cx="6858000" cy="9144000"/>
  <p:custDataLst>
    <p:tags r:id="rId2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45185"/>
    <a:srgbClr val="A5D7F2"/>
    <a:srgbClr val="FFE5CB"/>
    <a:srgbClr val="6EAAC6"/>
    <a:srgbClr val="5AB0D8"/>
    <a:srgbClr val="36A9E3"/>
    <a:srgbClr val="B7DFF4"/>
    <a:srgbClr val="3B87B0"/>
    <a:srgbClr val="FFF0E1"/>
    <a:srgbClr val="FFD8B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7" autoAdjust="0"/>
    <p:restoredTop sz="94660"/>
  </p:normalViewPr>
  <p:slideViewPr>
    <p:cSldViewPr snapToGrid="0">
      <p:cViewPr varScale="1">
        <p:scale>
          <a:sx n="85" d="100"/>
          <a:sy n="85" d="100"/>
        </p:scale>
        <p:origin x="1126" y="5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notesMaster" Target="notesMasters/notesMaster1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" Type="http://schemas.openxmlformats.org/officeDocument/2006/relationships/slide" Target="slides/slide1.xml"/><Relationship Id="rId24" Type="http://schemas.openxmlformats.org/officeDocument/2006/relationships/tags" Target="tags/tag45.xml"/><Relationship Id="rId23" Type="http://schemas.openxmlformats.org/officeDocument/2006/relationships/tableStyles" Target="tableStyles.xml"/><Relationship Id="rId22" Type="http://schemas.openxmlformats.org/officeDocument/2006/relationships/viewProps" Target="viewProps.xml"/><Relationship Id="rId21" Type="http://schemas.openxmlformats.org/officeDocument/2006/relationships/presProps" Target="presProps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charts/_rels/chart1.xml.rels><?xml version="1.0" encoding="UTF-8" standalone="yes"?>
<Relationships xmlns="http://schemas.openxmlformats.org/package/2006/relationships"><Relationship Id="rId3" Type="http://schemas.microsoft.com/office/2011/relationships/chartColorStyle" Target="colors1.xml"/><Relationship Id="rId2" Type="http://schemas.microsoft.com/office/2011/relationships/chartStyle" Target="style1.xml"/><Relationship Id="rId1" Type="http://schemas.openxmlformats.org/officeDocument/2006/relationships/oleObject" Target="file:///C:\Users\h00798836\Documents\OSDT\&#31038;&#21306;&#36816;&#33829;&#36827;&#23637;\&#26119;&#33150;&#24320;&#28304;&#36816;&#20316;&#22242;&#38431;2022&#24180;&#25968;&#25454;&#27719;&#24635;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CN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'2022年数据统计图表'!$A$11</c:f>
              <c:strCache>
                <c:ptCount val="1"/>
                <c:pt idx="0">
                  <c:v>2020年</c:v>
                </c:pt>
              </c:strCache>
            </c:strRef>
          </c:tx>
          <c:spPr>
            <a:pattFill prst="narHorz">
              <a:fgClr>
                <a:schemeClr val="accent1"/>
              </a:fgClr>
              <a:bgClr>
                <a:schemeClr val="accent1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1"/>
              </a:innerShdw>
            </a:effectLst>
          </c:spPr>
          <c:invertIfNegative val="0"/>
          <c:dLbls>
            <c:dLbl>
              <c:idx val="0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zh-CN"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t>11万+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'2022年数据统计图表'!$B$10</c:f>
              <c:strCache>
                <c:ptCount val="1"/>
                <c:pt idx="0">
                  <c:v>总下载量</c:v>
                </c:pt>
              </c:strCache>
            </c:strRef>
          </c:cat>
          <c:val>
            <c:numRef>
              <c:f>'2022年数据统计图表'!$B$11</c:f>
              <c:numCache>
                <c:formatCode>General</c:formatCode>
                <c:ptCount val="1"/>
                <c:pt idx="0">
                  <c:v>110000</c:v>
                </c:pt>
              </c:numCache>
            </c:numRef>
          </c:val>
        </c:ser>
        <c:ser>
          <c:idx val="1"/>
          <c:order val="1"/>
          <c:tx>
            <c:strRef>
              <c:f>'2022年数据统计图表'!$A$12</c:f>
              <c:strCache>
                <c:ptCount val="1"/>
                <c:pt idx="0">
                  <c:v>2021年</c:v>
                </c:pt>
              </c:strCache>
            </c:strRef>
          </c:tx>
          <c:spPr>
            <a:pattFill prst="narHorz">
              <a:fgClr>
                <a:schemeClr val="accent2"/>
              </a:fgClr>
              <a:bgClr>
                <a:schemeClr val="accent2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2"/>
              </a:innerShdw>
            </a:effectLst>
          </c:spPr>
          <c:invertIfNegative val="0"/>
          <c:dLbls>
            <c:dLbl>
              <c:idx val="0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zh-CN"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t>101万+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'2022年数据统计图表'!$B$10</c:f>
              <c:strCache>
                <c:ptCount val="1"/>
                <c:pt idx="0">
                  <c:v>总下载量</c:v>
                </c:pt>
              </c:strCache>
            </c:strRef>
          </c:cat>
          <c:val>
            <c:numRef>
              <c:f>'2022年数据统计图表'!$B$12</c:f>
              <c:numCache>
                <c:formatCode>General</c:formatCode>
                <c:ptCount val="1"/>
                <c:pt idx="0">
                  <c:v>1010000</c:v>
                </c:pt>
              </c:numCache>
            </c:numRef>
          </c:val>
        </c:ser>
        <c:ser>
          <c:idx val="2"/>
          <c:order val="2"/>
          <c:tx>
            <c:strRef>
              <c:f>'2022年数据统计图表'!$A$13</c:f>
              <c:strCache>
                <c:ptCount val="1"/>
                <c:pt idx="0">
                  <c:v>2022年</c:v>
                </c:pt>
              </c:strCache>
            </c:strRef>
          </c:tx>
          <c:spPr>
            <a:pattFill prst="narHorz">
              <a:fgClr>
                <a:schemeClr val="accent3"/>
              </a:fgClr>
              <a:bgClr>
                <a:schemeClr val="accent3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3"/>
              </a:innerShdw>
            </a:effectLst>
          </c:spPr>
          <c:invertIfNegative val="0"/>
          <c:dLbls>
            <c:dLbl>
              <c:idx val="0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zh-CN"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t>358万+</a:t>
                    </a:r>
                  </a:p>
                </c:rich>
              </c:tx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cat>
            <c:strRef>
              <c:f>'2022年数据统计图表'!$B$10</c:f>
              <c:strCache>
                <c:ptCount val="1"/>
                <c:pt idx="0">
                  <c:v>总下载量</c:v>
                </c:pt>
              </c:strCache>
            </c:strRef>
          </c:cat>
          <c:val>
            <c:numRef>
              <c:f>'2022年数据统计图表'!$B$13</c:f>
              <c:numCache>
                <c:formatCode>General</c:formatCode>
                <c:ptCount val="1"/>
                <c:pt idx="0">
                  <c:v>3583632</c:v>
                </c:pt>
              </c:numCache>
            </c:numRef>
          </c:val>
        </c:ser>
        <c:ser>
          <c:idx val="3"/>
          <c:order val="3"/>
          <c:tx>
            <c:strRef>
              <c:f>2023年6月</c:f>
              <c:strCache>
                <c:ptCount val="1"/>
                <c:pt idx="0">
                  <c:v>2023年6月</c:v>
                </c:pt>
              </c:strCache>
            </c:strRef>
          </c:tx>
          <c:spPr>
            <a:pattFill prst="narHorz">
              <a:fgClr>
                <a:schemeClr val="accent4"/>
              </a:fgClr>
              <a:bgClr>
                <a:schemeClr val="accent4">
                  <a:lumMod val="20000"/>
                  <a:lumOff val="80000"/>
                </a:schemeClr>
              </a:bgClr>
            </a:pattFill>
            <a:ln>
              <a:noFill/>
            </a:ln>
            <a:effectLst>
              <a:innerShdw blurRad="114300">
                <a:schemeClr val="accent4"/>
              </a:innerShdw>
            </a:effectLst>
          </c:spPr>
          <c:invertIfNegative val="0"/>
          <c:dLbls>
            <c:dLbl>
              <c:idx val="0"/>
              <c:layout/>
              <c:tx>
                <c:rich>
                  <a:bodyPr rot="0" spcFirstLastPara="0" vertOverflow="ellipsis" vert="horz" wrap="square" lIns="38100" tIns="19050" rIns="38100" bIns="19050" anchor="ctr" anchorCtr="1"/>
                  <a:lstStyle/>
                  <a:p>
                    <a:pPr>
                      <a:defRPr lang="zh-CN" sz="900" b="0" i="0" u="none" strike="noStrike" kern="1200" baseline="0">
                        <a:solidFill>
                          <a:schemeClr val="tx1">
                            <a:lumMod val="75000"/>
                            <a:lumOff val="25000"/>
                          </a:schemeClr>
                        </a:solidFill>
                        <a:latin typeface="+mn-lt"/>
                        <a:ea typeface="+mn-ea"/>
                        <a:cs typeface="+mn-cs"/>
                      </a:defRPr>
                    </a:pPr>
                    <a:r>
                      <a:t>474万+</a:t>
                    </a:r>
                  </a:p>
                </c:rich>
              </c:tx>
              <c:numFmt formatCode="General" sourceLinked="1"/>
              <c:spPr>
                <a:noFill/>
                <a:ln>
                  <a:noFill/>
                </a:ln>
                <a:effectLst/>
              </c:spPr>
              <c:txPr>
                <a:bodyPr rot="0" spcFirstLastPara="0" vertOverflow="ellipsis" vert="horz" wrap="square" lIns="38100" tIns="19050" rIns="38100" bIns="19050" anchor="ctr" anchorCtr="1"/>
                <a:lstStyle/>
                <a:p>
                  <a:pPr>
                    <a:defRPr lang="zh-CN" sz="900" b="0" i="0" u="none" strike="noStrike" kern="1200" baseline="0">
                      <a:solidFill>
                        <a:schemeClr val="tx1">
                          <a:lumMod val="75000"/>
                          <a:lumOff val="25000"/>
                        </a:schemeClr>
                      </a:solidFill>
                      <a:latin typeface="+mn-lt"/>
                      <a:ea typeface="+mn-ea"/>
                      <a:cs typeface="+mn-cs"/>
                    </a:defRPr>
                  </a:pPr>
                </a:p>
              </c:txPr>
              <c:dLblPos val="outEnd"/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0" vertOverflow="ellipsis" vert="horz" wrap="square" lIns="38100" tIns="19050" rIns="38100" bIns="19050" anchor="ctr" anchorCtr="1"/>
              <a:lstStyle/>
              <a:p>
                <a:pPr>
                  <a:defRPr lang="zh-CN" sz="900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layout/>
                <c15:showLeaderLines val="1"/>
                <c15:leaderLines>
                  <c:spPr>
                    <a:ln w="9525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</a:ln>
                    <a:effectLst/>
                  </c:spPr>
                </c15:leaderLines>
              </c:ext>
            </c:extLst>
          </c:dLbls>
          <c:val>
            <c:numRef>
              <c:f>{4740000}</c:f>
              <c:numCache>
                <c:formatCode>General</c:formatCode>
                <c:ptCount val="1"/>
                <c:pt idx="0">
                  <c:v>4740000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64"/>
        <c:overlap val="-22"/>
        <c:axId val="209139968"/>
        <c:axId val="209174528"/>
      </c:barChart>
      <c:catAx>
        <c:axId val="209139968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19050" cap="flat" cmpd="sng" algn="ctr">
            <a:solidFill>
              <a:schemeClr val="tx1">
                <a:lumMod val="25000"/>
                <a:lumOff val="75000"/>
              </a:schemeClr>
            </a:solidFill>
            <a:round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09174528"/>
        <c:crosses val="autoZero"/>
        <c:auto val="1"/>
        <c:lblAlgn val="ctr"/>
        <c:lblOffset val="100"/>
        <c:noMultiLvlLbl val="0"/>
      </c:catAx>
      <c:valAx>
        <c:axId val="209174528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0" vertOverflow="ellipsis" vert="horz" wrap="square" anchor="ctr" anchorCtr="1"/>
          <a:lstStyle/>
          <a:p>
            <a:pPr>
              <a:defRPr lang="zh-CN"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</a:p>
        </c:txPr>
        <c:crossAx val="209139968"/>
        <c:crosses val="autoZero"/>
        <c:crossBetween val="between"/>
      </c:valAx>
      <c:spPr>
        <a:noFill/>
        <a:ln>
          <a:noFill/>
        </a:ln>
        <a:effectLst/>
      </c:spPr>
    </c:plotArea>
    <c:legend>
      <c:legendPos val="t"/>
      <c:layout/>
      <c:overlay val="0"/>
      <c:spPr>
        <a:noFill/>
        <a:ln>
          <a:noFill/>
        </a:ln>
        <a:effectLst/>
      </c:spPr>
      <c:txPr>
        <a:bodyPr rot="0" spcFirstLastPara="0" vertOverflow="ellipsis" vert="horz" wrap="square" anchor="ctr" anchorCtr="1"/>
        <a:lstStyle/>
        <a:p>
          <a:pPr>
            <a:defRPr lang="zh-CN" sz="9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lang="zh-CN"/>
      </a:pPr>
    </a:p>
  </c:txPr>
  <c:externalData r:id="rId1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acrossLinear" id="2">
  <a:schemeClr val="accent1"/>
  <a:schemeClr val="accent2"/>
  <a:schemeClr val="accent3"/>
  <a:schemeClr val="accent4"/>
  <a:schemeClr val="accent5"/>
  <a:schemeClr val="accent6"/>
</cs:colorStyle>
</file>

<file path=ppt/charts/style1.xml><?xml version="1.0" encoding="utf-8"?>
<cs:chartStyle xmlns:cs="http://schemas.microsoft.com/office/drawing/2012/chartStyle" xmlns:a="http://schemas.openxmlformats.org/drawingml/2006/main" id="203">
  <cs:axisTitle>
    <cs:lnRef idx="0"/>
    <cs:fillRef idx="0"/>
    <cs:effectRef idx="0"/>
    <cs:fontRef idx="minor">
      <a:schemeClr val="tx1">
        <a:lumMod val="65000"/>
        <a:lumOff val="35000"/>
      </a:schemeClr>
    </cs:fontRef>
    <cs:defRPr sz="900" b="1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9050" cap="flat" cmpd="sng" algn="ctr">
        <a:solidFill>
          <a:schemeClr val="tx1">
            <a:lumMod val="25000"/>
            <a:lumOff val="7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dk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0">
      <cs:styleClr val="auto"/>
    </cs:fillRef>
    <cs:effectRef idx="0">
      <cs:styleClr val="auto"/>
    </cs:effectRef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>
  <cs:dataPoint3D>
    <cs:lnRef idx="0"/>
    <cs:fillRef idx="0">
      <cs:styleClr val="auto"/>
    </cs:fillRef>
    <cs:effectRef idx="0"/>
    <cs:fontRef idx="minor">
      <a:schemeClr val="dk1"/>
    </cs:fontRef>
    <cs:spPr>
      <a:pattFill prst="narHorz">
        <a:fgClr>
          <a:schemeClr val="phClr"/>
        </a:fgClr>
        <a:bgClr>
          <a:schemeClr val="phClr">
            <a:lumMod val="20000"/>
            <a:lumOff val="80000"/>
          </a:schemeClr>
        </a:bgClr>
      </a:pattFill>
      <a:effectLst>
        <a:innerShdw blurRad="114300">
          <a:schemeClr val="phClr"/>
        </a:innerShdw>
      </a:effectLst>
    </cs:spPr>
  </cs:dataPoint3D>
  <cs:dataPointLine>
    <cs:lnRef idx="0">
      <cs:styleClr val="auto"/>
    </cs:lnRef>
    <cs:fillRef idx="0"/>
    <cs:effectRef idx="0"/>
    <cs:fontRef idx="minor">
      <a:schemeClr val="dk1"/>
    </cs:fontRef>
    <cs:spPr>
      <a:ln w="28575" cap="rnd">
        <a:solidFill>
          <a:schemeClr val="phClr"/>
        </a:solidFill>
        <a:round/>
      </a:ln>
    </cs:spPr>
  </cs:dataPointLine>
  <cs:dataPointMarker>
    <cs:lnRef idx="0"/>
    <cs:fillRef idx="0">
      <cs:styleClr val="auto"/>
    </cs:fillRef>
    <cs:effectRef idx="0"/>
    <cs:fontRef idx="minor">
      <a:schemeClr val="dk1"/>
    </cs:fontRef>
    <cs:spPr>
      <a:solidFill>
        <a:schemeClr val="phClr"/>
      </a:solidFill>
    </cs:spPr>
  </cs:dataPointMarker>
  <cs:dataPointMarkerLayout symbol="circle" size="6"/>
  <cs:dataPointWireframe>
    <cs:lnRef idx="0">
      <cs:styleClr val="auto"/>
    </cs:lnRef>
    <cs:fillRef idx="0"/>
    <cs:effectRef idx="0"/>
    <cs:fontRef idx="minor">
      <a:schemeClr val="dk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ln w="9525">
        <a:solidFill>
          <a:schemeClr val="tx1">
            <a:lumMod val="15000"/>
            <a:lumOff val="85000"/>
          </a:schemeClr>
        </a:solidFill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75000"/>
          <a:lumOff val="25000"/>
        </a:schemeClr>
      </a:solidFill>
      <a:ln w="9525">
        <a:solidFill>
          <a:schemeClr val="tx1">
            <a:lumMod val="50000"/>
            <a:lumOff val="50000"/>
          </a:schemeClr>
        </a:solidFill>
      </a:ln>
    </cs:spPr>
  </cs:downBar>
  <cs:drop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dk1"/>
    </cs:fontRef>
    <cs:spPr>
      <a:ln w="9525">
        <a:solidFill>
          <a:schemeClr val="tx1">
            <a:lumMod val="50000"/>
            <a:lumOff val="50000"/>
          </a:schemeClr>
        </a:solidFill>
        <a:round/>
      </a:ln>
    </cs:spPr>
  </cs:errorBar>
  <cs:floor>
    <cs:lnRef idx="0"/>
    <cs:fillRef idx="0"/>
    <cs:effectRef idx="0"/>
    <cs:fontRef idx="minor">
      <a:schemeClr val="dk1"/>
    </cs:fontRef>
  </cs:floor>
  <cs:gridlineMajor>
    <cs:lnRef idx="0"/>
    <cs:fillRef idx="0"/>
    <cs:effectRef idx="0"/>
    <cs:fontRef idx="minor">
      <a:schemeClr val="dk1"/>
    </cs:fontRef>
    <cs:spPr>
      <a:ln>
        <a:solidFill>
          <a:schemeClr val="tx1">
            <a:lumMod val="15000"/>
            <a:lumOff val="85000"/>
          </a:schemeClr>
        </a:solidFill>
      </a:ln>
    </cs:spPr>
  </cs:gridlineMajor>
  <cs:gridlineMinor>
    <cs:lnRef idx="0"/>
    <cs:fillRef idx="0"/>
    <cs:effectRef idx="0"/>
    <cs:fontRef idx="minor">
      <a:schemeClr val="dk1"/>
    </cs:fontRef>
    <cs:spPr>
      <a:ln>
        <a:solidFill>
          <a:schemeClr val="tx1">
            <a:lumMod val="5000"/>
            <a:lumOff val="95000"/>
          </a:schemeClr>
        </a:solidFill>
      </a:ln>
    </cs:spPr>
  </cs:gridlineMinor>
  <cs:hiLo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hiLoLine>
  <cs:leader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dk1"/>
    </cs:fontRef>
  </cs:plotArea>
  <cs:plotArea3D mods="allowNoFillOverride allowNoLineOverride">
    <cs:lnRef idx="0"/>
    <cs:fillRef idx="0"/>
    <cs:effectRef idx="0"/>
    <cs:fontRef idx="minor">
      <a:schemeClr val="dk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dk1"/>
    </cs:fontRef>
    <cs:spPr>
      <a:ln w="9525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50000"/>
        <a:lumOff val="50000"/>
      </a:schemeClr>
    </cs:fontRef>
    <cs:defRPr sz="1800" b="1" kern="1200" cap="all" spc="150" baseline="0"/>
  </cs:title>
  <cs:trendline>
    <cs:lnRef idx="0">
      <cs:styleClr val="auto"/>
    </cs:lnRef>
    <cs:fillRef idx="0"/>
    <cs:effectRef idx="0"/>
    <cs:fontRef idx="minor">
      <a:schemeClr val="dk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50000"/>
            <a:lumOff val="50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dk1"/>
    </cs:fontRef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16C20CB-3250-4EB1-88FD-D95887C63C53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AF1ADF-B09C-4EA2-B027-1DD176C9893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26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dirty="0"/>
              <a:t>截止到</a:t>
            </a:r>
            <a:r>
              <a:rPr lang="en-US" altLang="zh-CN" sz="1600" dirty="0"/>
              <a:t>5</a:t>
            </a:r>
            <a:r>
              <a:rPr lang="zh-CN" altLang="en-US" sz="1600" dirty="0"/>
              <a:t>月底</a:t>
            </a:r>
            <a:endParaRPr lang="zh-CN" altLang="en-US" sz="1600" dirty="0"/>
          </a:p>
          <a:p>
            <a:pPr marL="0" marR="0" lvl="0" indent="0" algn="l" defTabSz="626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600" dirty="0"/>
          </a:p>
          <a:p>
            <a:pPr marL="0" marR="0" lvl="0" indent="0" algn="l" defTabSz="626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行业专区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26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功能特色</a:t>
            </a:r>
            <a:endParaRPr lang="zh-CN" altLang="en-US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学习型社区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幻灯片图像占位符 1"/>
          <p:cNvSpPr/>
          <p:nvPr>
            <p:ph type="sldImg" idx="2"/>
          </p:nvPr>
        </p:nvSpPr>
        <p:spPr/>
      </p:sp>
      <p:sp>
        <p:nvSpPr>
          <p:cNvPr id="3" name="文本占位符 2"/>
          <p:cNvSpPr/>
          <p:nvPr>
            <p:ph type="body" idx="3"/>
          </p:nvPr>
        </p:nvSpPr>
        <p:spPr/>
        <p:txBody>
          <a:bodyPr/>
          <a:p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26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dirty="0"/>
              <a:t>截止到</a:t>
            </a:r>
            <a:r>
              <a:rPr lang="en-US" altLang="zh-CN" sz="1600" dirty="0"/>
              <a:t>5</a:t>
            </a:r>
            <a:r>
              <a:rPr lang="zh-CN" altLang="en-US" sz="1600" dirty="0"/>
              <a:t>月底</a:t>
            </a:r>
            <a:endParaRPr lang="zh-CN" altLang="en-US" sz="1600" dirty="0"/>
          </a:p>
          <a:p>
            <a:pPr marL="0" marR="0" lvl="0" indent="0" algn="l" defTabSz="626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600" dirty="0"/>
          </a:p>
          <a:p>
            <a:pPr marL="0" marR="0" lvl="0" indent="0" algn="l" defTabSz="626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26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dirty="0"/>
              <a:t>截止到</a:t>
            </a:r>
            <a:r>
              <a:rPr lang="en-US" altLang="zh-CN" sz="1600" dirty="0"/>
              <a:t>5</a:t>
            </a:r>
            <a:r>
              <a:rPr lang="zh-CN" altLang="en-US" sz="1600" dirty="0"/>
              <a:t>月底</a:t>
            </a:r>
            <a:endParaRPr lang="zh-CN" altLang="en-US" sz="1600" dirty="0"/>
          </a:p>
          <a:p>
            <a:pPr marL="0" marR="0" lvl="0" indent="0" algn="l" defTabSz="626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600" dirty="0"/>
          </a:p>
          <a:p>
            <a:pPr marL="0" marR="0" lvl="0" indent="0" algn="l" defTabSz="626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26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dirty="0"/>
              <a:t>走进高校：</a:t>
            </a:r>
            <a:r>
              <a:rPr lang="zh-CN" altLang="en-US" dirty="0"/>
              <a:t>为超过</a:t>
            </a:r>
            <a:r>
              <a:rPr lang="en-US" altLang="zh-CN" sz="2000" b="1" dirty="0">
                <a:solidFill>
                  <a:srgbClr val="C00000"/>
                </a:solidFill>
              </a:rPr>
              <a:t>200</a:t>
            </a:r>
            <a:r>
              <a:rPr lang="zh-CN" altLang="en-US" sz="2000" b="1" dirty="0">
                <a:solidFill>
                  <a:srgbClr val="C00000"/>
                </a:solidFill>
              </a:rPr>
              <a:t>所</a:t>
            </a:r>
            <a:r>
              <a:rPr lang="zh-CN" altLang="en-US" dirty="0"/>
              <a:t>高校，超过</a:t>
            </a:r>
            <a:r>
              <a:rPr lang="en-US" altLang="zh-CN" sz="2000" b="1" dirty="0">
                <a:solidFill>
                  <a:srgbClr val="C00000"/>
                </a:solidFill>
              </a:rPr>
              <a:t>1</a:t>
            </a:r>
            <a:r>
              <a:rPr lang="zh-CN" altLang="en-US" sz="2000" b="1" dirty="0">
                <a:solidFill>
                  <a:srgbClr val="C00000"/>
                </a:solidFill>
              </a:rPr>
              <a:t>万</a:t>
            </a:r>
            <a:r>
              <a:rPr lang="en-US" altLang="zh-CN" sz="2000" b="1" dirty="0">
                <a:solidFill>
                  <a:srgbClr val="C00000"/>
                </a:solidFill>
              </a:rPr>
              <a:t>+</a:t>
            </a:r>
            <a:r>
              <a:rPr lang="zh-CN" altLang="en-US" dirty="0"/>
              <a:t>名高校开发者带来人工智能技术与应用的前沿讲座以及技术实践。</a:t>
            </a:r>
            <a:endParaRPr lang="en-US" altLang="zh-CN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600" dirty="0"/>
              <a:t>人才培养 </a:t>
            </a:r>
            <a:r>
              <a:rPr lang="en-US" altLang="zh-CN" sz="1600" dirty="0"/>
              <a:t>:</a:t>
            </a:r>
            <a:r>
              <a:rPr lang="zh-CN" altLang="en-US" sz="1600" dirty="0"/>
              <a:t>打造丰富的进阶式学习课程，推出揭秘大模型公开课等</a:t>
            </a:r>
            <a:r>
              <a:rPr lang="en-US" altLang="zh-CN" sz="2000" b="1" dirty="0">
                <a:solidFill>
                  <a:srgbClr val="C00000"/>
                </a:solidFill>
              </a:rPr>
              <a:t>150+</a:t>
            </a:r>
            <a:r>
              <a:rPr lang="zh-CN" altLang="en-US" sz="2000" b="1" dirty="0">
                <a:solidFill>
                  <a:srgbClr val="C00000"/>
                </a:solidFill>
              </a:rPr>
              <a:t>节</a:t>
            </a:r>
            <a:r>
              <a:rPr lang="zh-CN" altLang="en-US" sz="1600" dirty="0"/>
              <a:t>课程视频，超</a:t>
            </a:r>
            <a:r>
              <a:rPr lang="en-US" altLang="zh-CN" sz="2000" b="1" dirty="0">
                <a:solidFill>
                  <a:srgbClr val="C00000"/>
                </a:solidFill>
              </a:rPr>
              <a:t>20</a:t>
            </a:r>
            <a:r>
              <a:rPr lang="zh-CN" altLang="en-US" sz="2000" b="1" dirty="0">
                <a:solidFill>
                  <a:srgbClr val="C00000"/>
                </a:solidFill>
              </a:rPr>
              <a:t>万</a:t>
            </a:r>
            <a:r>
              <a:rPr lang="zh-CN" altLang="en-US" sz="1600" dirty="0"/>
              <a:t>开发者参与课程学习中。</a:t>
            </a:r>
            <a:endParaRPr lang="en-US" altLang="zh-CN" sz="1600" dirty="0"/>
          </a:p>
          <a:p>
            <a:pPr marL="0" marR="0" lvl="0" indent="0" algn="l" defTabSz="626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dirty="0"/>
              <a:t>创新实践：举办昇思</a:t>
            </a:r>
            <a:r>
              <a:rPr lang="en-US" altLang="zh-CN" sz="1600" dirty="0"/>
              <a:t>AI</a:t>
            </a:r>
            <a:r>
              <a:rPr lang="zh-CN" altLang="en-US" sz="1600" dirty="0"/>
              <a:t>学习赛、昇思</a:t>
            </a:r>
            <a:r>
              <a:rPr lang="en-US" altLang="zh-CN" sz="1600" dirty="0"/>
              <a:t>AI</a:t>
            </a:r>
            <a:r>
              <a:rPr lang="zh-CN" altLang="en-US" sz="1600" dirty="0"/>
              <a:t>挑战赛、</a:t>
            </a:r>
            <a:r>
              <a:rPr lang="en-US" altLang="zh-CN" sz="1600" dirty="0"/>
              <a:t>BDCI</a:t>
            </a:r>
            <a:r>
              <a:rPr lang="zh-CN" altLang="en-US" sz="1600" dirty="0"/>
              <a:t>、 </a:t>
            </a:r>
            <a:r>
              <a:rPr lang="en-US" altLang="zh-CN" sz="1600" dirty="0"/>
              <a:t>AI</a:t>
            </a:r>
            <a:r>
              <a:rPr lang="zh-CN" altLang="en-US" sz="1600" dirty="0"/>
              <a:t>画家大赛等多项赛事，为</a:t>
            </a:r>
            <a:r>
              <a:rPr lang="en-US" altLang="zh-CN" sz="2000" b="1" dirty="0">
                <a:solidFill>
                  <a:srgbClr val="C00000"/>
                </a:solidFill>
              </a:rPr>
              <a:t>2</a:t>
            </a:r>
            <a:r>
              <a:rPr lang="zh-CN" altLang="en-US" sz="2000" b="1" dirty="0">
                <a:solidFill>
                  <a:srgbClr val="C00000"/>
                </a:solidFill>
              </a:rPr>
              <a:t>万</a:t>
            </a:r>
            <a:r>
              <a:rPr lang="en-US" altLang="zh-CN" sz="2000" b="1" dirty="0">
                <a:solidFill>
                  <a:srgbClr val="C00000"/>
                </a:solidFill>
              </a:rPr>
              <a:t>+</a:t>
            </a:r>
            <a:r>
              <a:rPr lang="zh-CN" altLang="en-US" sz="1600" dirty="0"/>
              <a:t>用户提升实践能力的挑战机会。</a:t>
            </a:r>
            <a:endParaRPr lang="en-US" altLang="zh-CN" sz="1600" dirty="0"/>
          </a:p>
          <a:p>
            <a:pPr marL="0" marR="0" lvl="0" indent="0" algn="l" defTabSz="626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dirty="0"/>
              <a:t>开源实习 开展线上实习，引导学生参与开源社区，打造昇思开源创新实践基地，累计</a:t>
            </a:r>
            <a:r>
              <a:rPr lang="en-US" altLang="zh-CN" sz="1600" b="1" dirty="0">
                <a:solidFill>
                  <a:srgbClr val="C00000"/>
                </a:solidFill>
              </a:rPr>
              <a:t>300+</a:t>
            </a:r>
            <a:r>
              <a:rPr lang="zh-CN" altLang="en-US" sz="1600" dirty="0"/>
              <a:t>所高校、</a:t>
            </a:r>
            <a:r>
              <a:rPr lang="en-US" altLang="zh-CN" sz="1600" b="1" dirty="0">
                <a:solidFill>
                  <a:srgbClr val="C00000"/>
                </a:solidFill>
              </a:rPr>
              <a:t>550+</a:t>
            </a:r>
            <a:r>
              <a:rPr lang="zh-CN" altLang="en-US" sz="1600" dirty="0"/>
              <a:t>名高校开发者参与</a:t>
            </a:r>
            <a:endParaRPr lang="zh-CN" altLang="en-US" sz="1600" dirty="0"/>
          </a:p>
          <a:p>
            <a:pPr marL="0" marR="0" lvl="0" indent="0" algn="l" defTabSz="626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600" dirty="0"/>
          </a:p>
          <a:p>
            <a:pPr marL="0" marR="0" lvl="0" indent="0" algn="l" defTabSz="626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600" dirty="0"/>
          </a:p>
          <a:p>
            <a:pPr marL="0" marR="0" lvl="0" indent="0" algn="l" defTabSz="626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algn="l"/>
            <a:r>
              <a:rPr lang="zh-CN" altLang="en-US" dirty="0">
                <a:solidFill>
                  <a:schemeClr val="tx2"/>
                </a:solidFill>
              </a:rPr>
              <a:t>社区活促成合作</a:t>
            </a:r>
            <a:endParaRPr lang="en-US" altLang="zh-CN" dirty="0">
              <a:solidFill>
                <a:schemeClr val="tx2"/>
              </a:solidFill>
            </a:endParaRPr>
          </a:p>
          <a:p>
            <a:pPr lvl="0" algn="l"/>
            <a:r>
              <a:rPr lang="en-US" altLang="zh-CN" dirty="0">
                <a:solidFill>
                  <a:schemeClr val="tx2"/>
                </a:solidFill>
              </a:rPr>
              <a:t>2020</a:t>
            </a:r>
            <a:r>
              <a:rPr lang="zh-CN" altLang="en-US" dirty="0">
                <a:solidFill>
                  <a:schemeClr val="tx2"/>
                </a:solidFill>
              </a:rPr>
              <a:t>参加首场</a:t>
            </a:r>
            <a:r>
              <a:rPr lang="en-US" altLang="zh-CN" dirty="0">
                <a:solidFill>
                  <a:schemeClr val="tx2"/>
                </a:solidFill>
              </a:rPr>
              <a:t>MSG </a:t>
            </a:r>
            <a:r>
              <a:rPr lang="zh-CN" altLang="en-US" dirty="0">
                <a:solidFill>
                  <a:schemeClr val="tx2"/>
                </a:solidFill>
              </a:rPr>
              <a:t>深圳站活动</a:t>
            </a:r>
            <a:endParaRPr lang="zh-CN" altLang="en-US" dirty="0">
              <a:solidFill>
                <a:schemeClr val="tx2"/>
              </a:solidFill>
            </a:endParaRPr>
          </a:p>
          <a:p>
            <a:pPr lvl="0" algn="l"/>
            <a:r>
              <a:rPr lang="en-US" altLang="zh-CN" dirty="0">
                <a:solidFill>
                  <a:schemeClr val="tx2"/>
                </a:solidFill>
              </a:rPr>
              <a:t>2021 </a:t>
            </a:r>
            <a:r>
              <a:rPr lang="zh-CN" altLang="en-US" dirty="0">
                <a:solidFill>
                  <a:schemeClr val="tx2"/>
                </a:solidFill>
              </a:rPr>
              <a:t>发布</a:t>
            </a:r>
            <a:r>
              <a:rPr lang="en-US" altLang="zh-CN" dirty="0" err="1">
                <a:solidFill>
                  <a:schemeClr val="tx2"/>
                </a:solidFill>
              </a:rPr>
              <a:t>MindSponge</a:t>
            </a:r>
            <a:endParaRPr lang="zh-CN" altLang="en-US" dirty="0">
              <a:solidFill>
                <a:schemeClr val="tx2"/>
              </a:solidFill>
            </a:endParaRPr>
          </a:p>
          <a:p>
            <a:pPr lvl="0" algn="l"/>
            <a:r>
              <a:rPr lang="en-US" altLang="zh-CN" b="0" i="0" dirty="0">
                <a:solidFill>
                  <a:schemeClr val="tx2"/>
                </a:solidFill>
              </a:rPr>
              <a:t>2022  </a:t>
            </a:r>
            <a:r>
              <a:rPr lang="zh-CN" altLang="en-US" b="0" i="0" dirty="0">
                <a:solidFill>
                  <a:schemeClr val="tx2"/>
                </a:solidFill>
              </a:rPr>
              <a:t>年</a:t>
            </a:r>
            <a:r>
              <a:rPr lang="en-US" altLang="zh-CN" b="0" i="0" dirty="0">
                <a:solidFill>
                  <a:schemeClr val="tx2"/>
                </a:solidFill>
              </a:rPr>
              <a:t>8</a:t>
            </a:r>
            <a:r>
              <a:rPr lang="zh-CN" altLang="en-US" b="0" i="0" dirty="0">
                <a:solidFill>
                  <a:schemeClr val="tx2"/>
                </a:solidFill>
              </a:rPr>
              <a:t>月</a:t>
            </a:r>
            <a:r>
              <a:rPr lang="zh-CN" altLang="en-US" dirty="0">
                <a:solidFill>
                  <a:schemeClr val="tx2"/>
                </a:solidFill>
              </a:rPr>
              <a:t>成立</a:t>
            </a:r>
            <a:r>
              <a:rPr lang="en-US" altLang="zh-CN" dirty="0">
                <a:solidFill>
                  <a:schemeClr val="tx2"/>
                </a:solidFill>
              </a:rPr>
              <a:t>SIG</a:t>
            </a:r>
            <a:endParaRPr lang="zh-CN" altLang="en-US" dirty="0">
              <a:solidFill>
                <a:schemeClr val="tx2"/>
              </a:solidFill>
            </a:endParaRPr>
          </a:p>
          <a:p>
            <a:pPr lvl="0" algn="l"/>
            <a:r>
              <a:rPr lang="en-GB" altLang="zh-CN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2021-2023</a:t>
            </a:r>
            <a:r>
              <a:rPr lang="zh-CN" altLang="en-US" sz="1400" kern="1200" dirty="0">
                <a:solidFill>
                  <a:schemeClr val="tx2"/>
                </a:solidFill>
                <a:latin typeface="+mn-lt"/>
                <a:ea typeface="+mn-ea"/>
                <a:cs typeface="+mn-cs"/>
              </a:rPr>
              <a:t>暑期学校</a:t>
            </a:r>
            <a:endParaRPr lang="en-US" altLang="zh-CN" sz="140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 lvl="0" algn="l"/>
            <a:r>
              <a:rPr lang="en-US" altLang="zh-CN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2021</a:t>
            </a:r>
            <a:r>
              <a:rPr lang="zh-CN" alt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</a:t>
            </a:r>
            <a:r>
              <a:rPr lang="en-US" altLang="zh-CN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zh-CN" alt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月</a:t>
            </a:r>
            <a:r>
              <a:rPr lang="en-US" altLang="zh-CN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25</a:t>
            </a:r>
            <a:r>
              <a:rPr lang="zh-CN" alt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日，在深圳大学城举办的华为开发者大会</a:t>
            </a:r>
            <a:r>
              <a:rPr lang="en-US" altLang="zh-CN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2021</a:t>
            </a:r>
            <a:r>
              <a:rPr lang="zh-CN" alt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（</a:t>
            </a:r>
            <a:r>
              <a:rPr lang="en-US" altLang="zh-CN" sz="1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HDC.Cloud</a:t>
            </a:r>
            <a:r>
              <a:rPr lang="en-US" altLang="zh-CN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 2021</a:t>
            </a:r>
            <a:r>
              <a:rPr lang="zh-CN" alt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）上，下一代分子动力学模拟程序</a:t>
            </a:r>
            <a:r>
              <a:rPr lang="en-US" altLang="zh-CN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SPONGE</a:t>
            </a:r>
            <a:r>
              <a:rPr lang="zh-CN" alt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和</a:t>
            </a:r>
            <a:r>
              <a:rPr lang="en-US" altLang="zh-CN" sz="1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MindSponge</a:t>
            </a:r>
            <a:r>
              <a:rPr lang="zh-CN" alt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正式发布！</a:t>
            </a:r>
            <a:endParaRPr lang="en-US" altLang="zh-CN" sz="140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pPr lvl="0" algn="l"/>
            <a:endParaRPr lang="en-US" altLang="zh-CN" sz="1400" kern="1200" dirty="0">
              <a:solidFill>
                <a:schemeClr val="tx2"/>
              </a:solidFill>
              <a:latin typeface="+mn-lt"/>
              <a:ea typeface="+mn-ea"/>
              <a:cs typeface="+mn-cs"/>
            </a:endParaRPr>
          </a:p>
          <a:p>
            <a:r>
              <a:rPr lang="zh-CN" alt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蛋白质结构预测工具</a:t>
            </a:r>
            <a:r>
              <a:rPr lang="en-US" altLang="zh-CN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MEGA-Fold</a:t>
            </a:r>
            <a:r>
              <a:rPr lang="zh-CN" alt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获得</a:t>
            </a:r>
            <a:r>
              <a:rPr lang="en-US" altLang="zh-CN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CAMEO-3D</a:t>
            </a:r>
            <a:r>
              <a:rPr lang="zh-CN" alt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蛋白质结构预测赛道</a:t>
            </a:r>
            <a:r>
              <a:rPr lang="en-US" altLang="zh-CN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2022</a:t>
            </a:r>
            <a:r>
              <a:rPr lang="zh-CN" alt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</a:t>
            </a:r>
            <a:r>
              <a:rPr lang="en-US" altLang="zh-CN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4</a:t>
            </a:r>
            <a:r>
              <a:rPr lang="zh-CN" alt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月月榜第一。</a:t>
            </a:r>
            <a:endParaRPr lang="zh-CN" altLang="en-US" sz="16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en-US" altLang="zh-CN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MSA</a:t>
            </a:r>
            <a:r>
              <a:rPr lang="zh-CN" alt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生成工具</a:t>
            </a:r>
            <a:r>
              <a:rPr lang="en-US" altLang="zh-CN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MEGA-</a:t>
            </a:r>
            <a:r>
              <a:rPr lang="en-US" altLang="zh-CN" sz="1600" b="0" i="0" kern="1200" dirty="0" err="1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EvoGen</a:t>
            </a:r>
            <a:r>
              <a:rPr lang="zh-CN" alt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获得</a:t>
            </a:r>
            <a:r>
              <a:rPr lang="en-US" altLang="zh-CN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CAMEO-3D</a:t>
            </a:r>
            <a:r>
              <a:rPr lang="zh-CN" alt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蛋白质结构预测赛道</a:t>
            </a:r>
            <a:r>
              <a:rPr lang="en-US" altLang="zh-CN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2022</a:t>
            </a:r>
            <a:r>
              <a:rPr lang="zh-CN" alt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</a:t>
            </a:r>
            <a:r>
              <a:rPr lang="en-US" altLang="zh-CN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r>
              <a:rPr lang="zh-CN" alt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月月榜第一。</a:t>
            </a:r>
            <a:endParaRPr lang="zh-CN" altLang="en-US" sz="16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r>
              <a:rPr lang="zh-CN" alt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蛋白质结构评分工具</a:t>
            </a:r>
            <a:r>
              <a:rPr lang="en-US" altLang="zh-CN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MEGA-Assessment</a:t>
            </a:r>
            <a:r>
              <a:rPr lang="zh-CN" alt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获得了</a:t>
            </a:r>
            <a:r>
              <a:rPr lang="en-US" altLang="zh-CN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CAMEO-QE</a:t>
            </a:r>
            <a:r>
              <a:rPr lang="zh-CN" alt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结构质量评估赛道</a:t>
            </a:r>
            <a:r>
              <a:rPr lang="en-US" altLang="zh-CN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2022</a:t>
            </a:r>
            <a:r>
              <a:rPr lang="zh-CN" alt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年</a:t>
            </a:r>
            <a:r>
              <a:rPr lang="en-US" altLang="zh-CN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7</a:t>
            </a:r>
            <a:r>
              <a:rPr lang="zh-CN" altLang="en-US" sz="1600" b="0" i="0" kern="1200" dirty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月月榜第一。</a:t>
            </a:r>
            <a:endParaRPr lang="zh-CN" altLang="en-US" sz="1600" b="0" i="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 algn="l"/>
            <a:endParaRPr lang="zh-CN" altLang="en-US" dirty="0">
              <a:solidFill>
                <a:schemeClr val="tx2"/>
              </a:solidFill>
            </a:endParaRPr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626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dirty="0"/>
              <a:t>走进高校：</a:t>
            </a:r>
            <a:r>
              <a:rPr lang="zh-CN" altLang="en-US" dirty="0"/>
              <a:t>为超过</a:t>
            </a:r>
            <a:r>
              <a:rPr lang="en-US" altLang="zh-CN" sz="2000" b="1" dirty="0">
                <a:solidFill>
                  <a:srgbClr val="C00000"/>
                </a:solidFill>
              </a:rPr>
              <a:t>200</a:t>
            </a:r>
            <a:r>
              <a:rPr lang="zh-CN" altLang="en-US" sz="2000" b="1" dirty="0">
                <a:solidFill>
                  <a:srgbClr val="C00000"/>
                </a:solidFill>
              </a:rPr>
              <a:t>所</a:t>
            </a:r>
            <a:r>
              <a:rPr lang="zh-CN" altLang="en-US" dirty="0"/>
              <a:t>高校，超过</a:t>
            </a:r>
            <a:r>
              <a:rPr lang="en-US" altLang="zh-CN" sz="2000" b="1" dirty="0">
                <a:solidFill>
                  <a:srgbClr val="C00000"/>
                </a:solidFill>
              </a:rPr>
              <a:t>1</a:t>
            </a:r>
            <a:r>
              <a:rPr lang="zh-CN" altLang="en-US" sz="2000" b="1" dirty="0">
                <a:solidFill>
                  <a:srgbClr val="C00000"/>
                </a:solidFill>
              </a:rPr>
              <a:t>万</a:t>
            </a:r>
            <a:r>
              <a:rPr lang="en-US" altLang="zh-CN" sz="2000" b="1" dirty="0">
                <a:solidFill>
                  <a:srgbClr val="C00000"/>
                </a:solidFill>
              </a:rPr>
              <a:t>+</a:t>
            </a:r>
            <a:r>
              <a:rPr lang="zh-CN" altLang="en-US" dirty="0"/>
              <a:t>名高校开发者带来人工智能技术与应用的前沿讲座以及技术实践。</a:t>
            </a:r>
            <a:endParaRPr lang="en-US" altLang="zh-CN" dirty="0"/>
          </a:p>
          <a:p>
            <a:pPr marL="0" indent="0">
              <a:buFont typeface="Arial" panose="020B0604020202020204" pitchFamily="34" charset="0"/>
              <a:buNone/>
            </a:pPr>
            <a:r>
              <a:rPr lang="zh-CN" altLang="en-US" sz="1600" dirty="0"/>
              <a:t>人才培养 </a:t>
            </a:r>
            <a:r>
              <a:rPr lang="en-US" altLang="zh-CN" sz="1600" dirty="0"/>
              <a:t>:</a:t>
            </a:r>
            <a:r>
              <a:rPr lang="zh-CN" altLang="en-US" sz="1600" dirty="0"/>
              <a:t>打造丰富的进阶式学习课程，推出揭秘大模型公开课等</a:t>
            </a:r>
            <a:r>
              <a:rPr lang="en-US" altLang="zh-CN" sz="2000" b="1" dirty="0">
                <a:solidFill>
                  <a:srgbClr val="C00000"/>
                </a:solidFill>
              </a:rPr>
              <a:t>150+</a:t>
            </a:r>
            <a:r>
              <a:rPr lang="zh-CN" altLang="en-US" sz="2000" b="1" dirty="0">
                <a:solidFill>
                  <a:srgbClr val="C00000"/>
                </a:solidFill>
              </a:rPr>
              <a:t>节</a:t>
            </a:r>
            <a:r>
              <a:rPr lang="zh-CN" altLang="en-US" sz="1600" dirty="0"/>
              <a:t>课程视频，超</a:t>
            </a:r>
            <a:r>
              <a:rPr lang="en-US" altLang="zh-CN" sz="2000" b="1" dirty="0">
                <a:solidFill>
                  <a:srgbClr val="C00000"/>
                </a:solidFill>
              </a:rPr>
              <a:t>20</a:t>
            </a:r>
            <a:r>
              <a:rPr lang="zh-CN" altLang="en-US" sz="2000" b="1" dirty="0">
                <a:solidFill>
                  <a:srgbClr val="C00000"/>
                </a:solidFill>
              </a:rPr>
              <a:t>万</a:t>
            </a:r>
            <a:r>
              <a:rPr lang="zh-CN" altLang="en-US" sz="1600" dirty="0"/>
              <a:t>开发者参与课程学习中。</a:t>
            </a:r>
            <a:endParaRPr lang="en-US" altLang="zh-CN" sz="1600" dirty="0"/>
          </a:p>
          <a:p>
            <a:pPr marL="0" marR="0" lvl="0" indent="0" algn="l" defTabSz="626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dirty="0"/>
              <a:t>创新实践：举办昇思</a:t>
            </a:r>
            <a:r>
              <a:rPr lang="en-US" altLang="zh-CN" sz="1600" dirty="0"/>
              <a:t>AI</a:t>
            </a:r>
            <a:r>
              <a:rPr lang="zh-CN" altLang="en-US" sz="1600" dirty="0"/>
              <a:t>学习赛、昇思</a:t>
            </a:r>
            <a:r>
              <a:rPr lang="en-US" altLang="zh-CN" sz="1600" dirty="0"/>
              <a:t>AI</a:t>
            </a:r>
            <a:r>
              <a:rPr lang="zh-CN" altLang="en-US" sz="1600" dirty="0"/>
              <a:t>挑战赛、</a:t>
            </a:r>
            <a:r>
              <a:rPr lang="en-US" altLang="zh-CN" sz="1600" dirty="0"/>
              <a:t>BDCI</a:t>
            </a:r>
            <a:r>
              <a:rPr lang="zh-CN" altLang="en-US" sz="1600" dirty="0"/>
              <a:t>、 </a:t>
            </a:r>
            <a:r>
              <a:rPr lang="en-US" altLang="zh-CN" sz="1600" dirty="0"/>
              <a:t>AI</a:t>
            </a:r>
            <a:r>
              <a:rPr lang="zh-CN" altLang="en-US" sz="1600" dirty="0"/>
              <a:t>画家大赛等多项赛事，为</a:t>
            </a:r>
            <a:r>
              <a:rPr lang="en-US" altLang="zh-CN" sz="2000" b="1" dirty="0">
                <a:solidFill>
                  <a:srgbClr val="C00000"/>
                </a:solidFill>
              </a:rPr>
              <a:t>2</a:t>
            </a:r>
            <a:r>
              <a:rPr lang="zh-CN" altLang="en-US" sz="2000" b="1" dirty="0">
                <a:solidFill>
                  <a:srgbClr val="C00000"/>
                </a:solidFill>
              </a:rPr>
              <a:t>万</a:t>
            </a:r>
            <a:r>
              <a:rPr lang="en-US" altLang="zh-CN" sz="2000" b="1" dirty="0">
                <a:solidFill>
                  <a:srgbClr val="C00000"/>
                </a:solidFill>
              </a:rPr>
              <a:t>+</a:t>
            </a:r>
            <a:r>
              <a:rPr lang="zh-CN" altLang="en-US" sz="1600" dirty="0"/>
              <a:t>用户提升实践能力的挑战机会。</a:t>
            </a:r>
            <a:endParaRPr lang="en-US" altLang="zh-CN" sz="1600" dirty="0"/>
          </a:p>
          <a:p>
            <a:pPr marL="0" marR="0" lvl="0" indent="0" algn="l" defTabSz="626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sz="1600" dirty="0"/>
              <a:t>开源实习 开展线上实习，引导学生参与开源社区，打造昇思开源创新实践基地，累计</a:t>
            </a:r>
            <a:r>
              <a:rPr lang="en-US" altLang="zh-CN" sz="1600" b="1" dirty="0">
                <a:solidFill>
                  <a:srgbClr val="C00000"/>
                </a:solidFill>
              </a:rPr>
              <a:t>300+</a:t>
            </a:r>
            <a:r>
              <a:rPr lang="zh-CN" altLang="en-US" sz="1600" dirty="0"/>
              <a:t>所高校、</a:t>
            </a:r>
            <a:r>
              <a:rPr lang="en-US" altLang="zh-CN" sz="1600" b="1" dirty="0">
                <a:solidFill>
                  <a:srgbClr val="C00000"/>
                </a:solidFill>
              </a:rPr>
              <a:t>550+</a:t>
            </a:r>
            <a:r>
              <a:rPr lang="zh-CN" altLang="en-US" sz="1600" dirty="0"/>
              <a:t>名高校开发者参与</a:t>
            </a:r>
            <a:endParaRPr lang="zh-CN" altLang="en-US" sz="1600" dirty="0"/>
          </a:p>
          <a:p>
            <a:pPr marL="0" marR="0" lvl="0" indent="0" algn="l" defTabSz="626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600" dirty="0"/>
          </a:p>
          <a:p>
            <a:pPr marL="0" marR="0" lvl="0" indent="0" algn="l" defTabSz="626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zh-CN" altLang="en-US" sz="1600" dirty="0"/>
          </a:p>
          <a:p>
            <a:pPr marL="0" marR="0" lvl="0" indent="0" algn="l" defTabSz="62611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lang="en-US" altLang="zh-CN" dirty="0"/>
          </a:p>
          <a:p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大模型平台整体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1219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lang="zh-CN" altLang="en-US" dirty="0"/>
              <a:t>功能特色</a:t>
            </a:r>
            <a:endParaRPr lang="zh-CN" altLang="en-US" dirty="0"/>
          </a:p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/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07326F3-4732-B74B-9C70-D0992466E499}" type="slidenum">
              <a:rPr lang="en-US" smtClean="0">
                <a:solidFill>
                  <a:prstClr val="black"/>
                </a:solidFill>
              </a:rPr>
            </a:fld>
            <a:endParaRPr lang="en-US">
              <a:solidFill>
                <a:prstClr val="black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3" Type="http://schemas.openxmlformats.org/officeDocument/2006/relationships/tags" Target="../tags/tag1.xml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7" Type="http://schemas.openxmlformats.org/officeDocument/2006/relationships/image" Target="../media/image5.png"/><Relationship Id="rId6" Type="http://schemas.openxmlformats.org/officeDocument/2006/relationships/image" Target="../media/image4.png"/><Relationship Id="rId5" Type="http://schemas.openxmlformats.org/officeDocument/2006/relationships/tags" Target="../tags/tag3.xml"/><Relationship Id="rId4" Type="http://schemas.openxmlformats.org/officeDocument/2006/relationships/image" Target="../media/image2.png"/><Relationship Id="rId3" Type="http://schemas.openxmlformats.org/officeDocument/2006/relationships/tags" Target="../tags/tag2.xml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9" Type="http://schemas.openxmlformats.org/officeDocument/2006/relationships/tags" Target="../tags/tag8.xml"/><Relationship Id="rId8" Type="http://schemas.openxmlformats.org/officeDocument/2006/relationships/image" Target="../media/image7.png"/><Relationship Id="rId7" Type="http://schemas.openxmlformats.org/officeDocument/2006/relationships/image" Target="../media/image6.png"/><Relationship Id="rId6" Type="http://schemas.openxmlformats.org/officeDocument/2006/relationships/tags" Target="../tags/tag7.xml"/><Relationship Id="rId5" Type="http://schemas.openxmlformats.org/officeDocument/2006/relationships/tags" Target="../tags/tag6.xml"/><Relationship Id="rId4" Type="http://schemas.openxmlformats.org/officeDocument/2006/relationships/tags" Target="../tags/tag5.xml"/><Relationship Id="rId3" Type="http://schemas.openxmlformats.org/officeDocument/2006/relationships/image" Target="../media/image2.png"/><Relationship Id="rId2" Type="http://schemas.openxmlformats.org/officeDocument/2006/relationships/tags" Target="../tags/tag4.xml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5" Type="http://schemas.openxmlformats.org/officeDocument/2006/relationships/image" Target="../media/image7.png"/><Relationship Id="rId4" Type="http://schemas.openxmlformats.org/officeDocument/2006/relationships/image" Target="../media/image6.png"/><Relationship Id="rId3" Type="http://schemas.openxmlformats.org/officeDocument/2006/relationships/tags" Target="../tags/tag9.xml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7" Type="http://schemas.openxmlformats.org/officeDocument/2006/relationships/image" Target="../media/image9.png"/><Relationship Id="rId6" Type="http://schemas.openxmlformats.org/officeDocument/2006/relationships/tags" Target="../tags/tag12.xml"/><Relationship Id="rId5" Type="http://schemas.openxmlformats.org/officeDocument/2006/relationships/image" Target="../media/image4.png"/><Relationship Id="rId4" Type="http://schemas.openxmlformats.org/officeDocument/2006/relationships/tags" Target="../tags/tag11.xml"/><Relationship Id="rId3" Type="http://schemas.openxmlformats.org/officeDocument/2006/relationships/image" Target="../media/image2.png"/><Relationship Id="rId2" Type="http://schemas.openxmlformats.org/officeDocument/2006/relationships/tags" Target="../tags/tag10.xml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8" Type="http://schemas.openxmlformats.org/officeDocument/2006/relationships/tags" Target="../tags/tag16.xml"/><Relationship Id="rId7" Type="http://schemas.openxmlformats.org/officeDocument/2006/relationships/tags" Target="../tags/tag15.xml"/><Relationship Id="rId6" Type="http://schemas.openxmlformats.org/officeDocument/2006/relationships/tags" Target="../tags/tag14.xml"/><Relationship Id="rId5" Type="http://schemas.openxmlformats.org/officeDocument/2006/relationships/image" Target="../media/image8.png"/><Relationship Id="rId4" Type="http://schemas.openxmlformats.org/officeDocument/2006/relationships/image" Target="../media/image6.png"/><Relationship Id="rId3" Type="http://schemas.openxmlformats.org/officeDocument/2006/relationships/image" Target="../media/image2.png"/><Relationship Id="rId2" Type="http://schemas.openxmlformats.org/officeDocument/2006/relationships/tags" Target="../tags/tag13.xml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9" Type="http://schemas.openxmlformats.org/officeDocument/2006/relationships/image" Target="../media/image5.png"/><Relationship Id="rId8" Type="http://schemas.openxmlformats.org/officeDocument/2006/relationships/tags" Target="../tags/tag22.xml"/><Relationship Id="rId7" Type="http://schemas.openxmlformats.org/officeDocument/2006/relationships/image" Target="../media/image10.png"/><Relationship Id="rId6" Type="http://schemas.openxmlformats.org/officeDocument/2006/relationships/tags" Target="../tags/tag21.xml"/><Relationship Id="rId5" Type="http://schemas.openxmlformats.org/officeDocument/2006/relationships/tags" Target="../tags/tag20.xml"/><Relationship Id="rId4" Type="http://schemas.openxmlformats.org/officeDocument/2006/relationships/tags" Target="../tags/tag19.xml"/><Relationship Id="rId3" Type="http://schemas.openxmlformats.org/officeDocument/2006/relationships/tags" Target="../tags/tag18.xml"/><Relationship Id="rId2" Type="http://schemas.openxmlformats.org/officeDocument/2006/relationships/tags" Target="../tags/tag17.xml"/><Relationship Id="rId19" Type="http://schemas.openxmlformats.org/officeDocument/2006/relationships/tags" Target="../tags/tag29.xml"/><Relationship Id="rId18" Type="http://schemas.openxmlformats.org/officeDocument/2006/relationships/image" Target="../media/image7.png"/><Relationship Id="rId17" Type="http://schemas.openxmlformats.org/officeDocument/2006/relationships/tags" Target="../tags/tag28.xml"/><Relationship Id="rId16" Type="http://schemas.openxmlformats.org/officeDocument/2006/relationships/tags" Target="../tags/tag27.xml"/><Relationship Id="rId15" Type="http://schemas.openxmlformats.org/officeDocument/2006/relationships/image" Target="../media/image6.png"/><Relationship Id="rId14" Type="http://schemas.openxmlformats.org/officeDocument/2006/relationships/tags" Target="../tags/tag26.xml"/><Relationship Id="rId13" Type="http://schemas.openxmlformats.org/officeDocument/2006/relationships/tags" Target="../tags/tag25.xml"/><Relationship Id="rId12" Type="http://schemas.openxmlformats.org/officeDocument/2006/relationships/tags" Target="../tags/tag24.xml"/><Relationship Id="rId11" Type="http://schemas.openxmlformats.org/officeDocument/2006/relationships/image" Target="../media/image2.png"/><Relationship Id="rId10" Type="http://schemas.openxmlformats.org/officeDocument/2006/relationships/tags" Target="../tags/tag23.xml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bg>
      <p:bgPr>
        <a:blipFill rotWithShape="1"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 hasCustomPrompt="1"/>
          </p:nvPr>
        </p:nvSpPr>
        <p:spPr>
          <a:xfrm>
            <a:off x="756920" y="2160905"/>
            <a:ext cx="6134735" cy="1325880"/>
          </a:xfrm>
        </p:spPr>
        <p:txBody>
          <a:bodyPr/>
          <a:lstStyle>
            <a:lvl1pPr>
              <a:defRPr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defRPr>
            </a:lvl1pPr>
          </a:lstStyle>
          <a:p>
            <a:r>
              <a:rPr lang="zh-CN" altLang="en-US" smtClean="0"/>
              <a:t>单击此处编辑</a:t>
            </a:r>
            <a:br>
              <a:rPr lang="zh-CN" altLang="en-US" smtClean="0"/>
            </a:br>
            <a:r>
              <a:rPr lang="zh-CN" altLang="en-US" smtClean="0"/>
              <a:t>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8200" y="534670"/>
            <a:ext cx="1807845" cy="608965"/>
          </a:xfrm>
          <a:prstGeom prst="rect">
            <a:avLst/>
          </a:prstGeom>
        </p:spPr>
      </p:pic>
      <p:sp>
        <p:nvSpPr>
          <p:cNvPr id="6" name="副标题 5"/>
          <p:cNvSpPr>
            <a:spLocks noGrp="1"/>
          </p:cNvSpPr>
          <p:nvPr>
            <p:ph type="subTitle" idx="1"/>
          </p:nvPr>
        </p:nvSpPr>
        <p:spPr>
          <a:xfrm>
            <a:off x="756920" y="3779520"/>
            <a:ext cx="6135370" cy="866140"/>
          </a:xfrm>
        </p:spPr>
        <p:txBody>
          <a:bodyPr/>
          <a:lstStyle>
            <a:lvl1pPr marL="0" indent="0" algn="l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图片1"/>
          <p:cNvPicPr>
            <a:picLocks noChangeAspect="1"/>
          </p:cNvPicPr>
          <p:nvPr userDrawn="1"/>
        </p:nvPicPr>
        <p:blipFill>
          <a:blip r:embed="rId2">
            <a:alphaModFix amt="23000"/>
          </a:blip>
          <a:stretch>
            <a:fillRect/>
          </a:stretch>
        </p:blipFill>
        <p:spPr>
          <a:xfrm>
            <a:off x="3669665" y="-635"/>
            <a:ext cx="8421370" cy="6858000"/>
          </a:xfrm>
          <a:prstGeom prst="rect">
            <a:avLst/>
          </a:prstGeom>
        </p:spPr>
      </p:pic>
      <p:pic>
        <p:nvPicPr>
          <p:cNvPr id="24" name="图片 23" descr="LOGO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5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8138160" y="2495550"/>
            <a:ext cx="3727450" cy="4387215"/>
          </a:xfrm>
          <a:prstGeom prst="rect">
            <a:avLst/>
          </a:prstGeom>
        </p:spPr>
      </p:pic>
      <p:sp>
        <p:nvSpPr>
          <p:cNvPr id="8" name="内容占位符 7"/>
          <p:cNvSpPr>
            <a:spLocks noGrp="1"/>
          </p:cNvSpPr>
          <p:nvPr>
            <p:ph idx="13"/>
          </p:nvPr>
        </p:nvSpPr>
        <p:spPr>
          <a:xfrm>
            <a:off x="838200" y="561340"/>
            <a:ext cx="6901815" cy="5615940"/>
          </a:xfrm>
        </p:spPr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pic>
        <p:nvPicPr>
          <p:cNvPr id="23" name="图片 22" descr="小O"/>
          <p:cNvPicPr>
            <a:picLocks noChangeAspect="1"/>
          </p:cNvPicPr>
          <p:nvPr userDrawn="1"/>
        </p:nvPicPr>
        <p:blipFill>
          <a:blip r:embed="rId7"/>
          <a:stretch>
            <a:fillRect/>
          </a:stretch>
        </p:blipFill>
        <p:spPr>
          <a:xfrm>
            <a:off x="10833100" y="3560445"/>
            <a:ext cx="547370" cy="61722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9" name="椭圆 8"/>
          <p:cNvSpPr/>
          <p:nvPr userDrawn="1">
            <p:custDataLst>
              <p:tags r:id="rId4"/>
            </p:custDataLst>
          </p:nvPr>
        </p:nvSpPr>
        <p:spPr>
          <a:xfrm rot="5400000">
            <a:off x="1524000" y="1546860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4" name="椭圆 13"/>
          <p:cNvSpPr/>
          <p:nvPr userDrawn="1">
            <p:custDataLst>
              <p:tags r:id="rId5"/>
            </p:custDataLst>
          </p:nvPr>
        </p:nvSpPr>
        <p:spPr>
          <a:xfrm rot="19860000">
            <a:off x="7407275" y="5708015"/>
            <a:ext cx="220345" cy="220345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16E5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40" name="图片 39" descr="山3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9352915" y="5782310"/>
            <a:ext cx="3825875" cy="1066165"/>
          </a:xfrm>
          <a:prstGeom prst="rect">
            <a:avLst/>
          </a:prstGeom>
        </p:spPr>
      </p:pic>
      <p:pic>
        <p:nvPicPr>
          <p:cNvPr id="41" name="图片 40" descr="山2"/>
          <p:cNvPicPr>
            <a:picLocks noChangeAspect="1"/>
          </p:cNvPicPr>
          <p:nvPr userDrawn="1"/>
        </p:nvPicPr>
        <p:blipFill>
          <a:blip r:embed="rId8"/>
          <a:stretch>
            <a:fillRect/>
          </a:stretch>
        </p:blipFill>
        <p:spPr>
          <a:xfrm flipH="1">
            <a:off x="635" y="4455160"/>
            <a:ext cx="2573020" cy="2484755"/>
          </a:xfrm>
          <a:prstGeom prst="rect">
            <a:avLst/>
          </a:prstGeom>
        </p:spPr>
      </p:pic>
      <p:sp>
        <p:nvSpPr>
          <p:cNvPr id="6" name="椭圆 5"/>
          <p:cNvSpPr/>
          <p:nvPr userDrawn="1">
            <p:custDataLst>
              <p:tags r:id="rId9"/>
            </p:custDataLst>
          </p:nvPr>
        </p:nvSpPr>
        <p:spPr>
          <a:xfrm rot="15300000">
            <a:off x="11108690" y="208153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内容占位符 7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/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pic>
        <p:nvPicPr>
          <p:cNvPr id="14" name="图片 13" descr="山3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8301355" y="5865495"/>
            <a:ext cx="3562350" cy="992505"/>
          </a:xfrm>
          <a:prstGeom prst="rect">
            <a:avLst/>
          </a:prstGeom>
        </p:spPr>
      </p:pic>
      <p:pic>
        <p:nvPicPr>
          <p:cNvPr id="20" name="图片 19" descr="山2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10738485" y="4309110"/>
            <a:ext cx="1453515" cy="254889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bg>
      <p:bgPr>
        <a:gradFill>
          <a:gsLst>
            <a:gs pos="100000">
              <a:srgbClr val="B7DFF4"/>
            </a:gs>
            <a:gs pos="0">
              <a:srgbClr val="FEF0E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21" name="图片 20" descr="人"/>
          <p:cNvPicPr>
            <a:picLocks noChangeAspect="1"/>
          </p:cNvPicPr>
          <p:nvPr userDrawn="1">
            <p:custDataLst>
              <p:tags r:id="rId4"/>
            </p:custDataLst>
          </p:nvPr>
        </p:nvPicPr>
        <p:blipFill>
          <a:blip r:embed="rId5"/>
          <a:srcRect r="57922" b="63188"/>
          <a:stretch>
            <a:fillRect/>
          </a:stretch>
        </p:blipFill>
        <p:spPr>
          <a:xfrm>
            <a:off x="9862820" y="4866005"/>
            <a:ext cx="1934845" cy="1991995"/>
          </a:xfrm>
          <a:prstGeom prst="rect">
            <a:avLst/>
          </a:prstGeom>
        </p:spPr>
      </p:pic>
      <p:pic>
        <p:nvPicPr>
          <p:cNvPr id="42" name="图片 41" descr="山5"/>
          <p:cNvPicPr>
            <a:picLocks noChangeAspect="1"/>
          </p:cNvPicPr>
          <p:nvPr userDrawn="1">
            <p:custDataLst>
              <p:tags r:id="rId6"/>
            </p:custDataLst>
          </p:nvPr>
        </p:nvPicPr>
        <p:blipFill>
          <a:blip r:embed="rId7"/>
          <a:stretch>
            <a:fillRect/>
          </a:stretch>
        </p:blipFill>
        <p:spPr>
          <a:xfrm flipH="1">
            <a:off x="-104775" y="5579110"/>
            <a:ext cx="3269615" cy="216598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gradFill>
          <a:gsLst>
            <a:gs pos="0">
              <a:schemeClr val="bg1"/>
            </a:gs>
            <a:gs pos="100000">
              <a:srgbClr val="FFD8B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445185"/>
                </a:solidFill>
              </a:defRPr>
            </a:lvl1pPr>
          </a:lstStyle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0" indent="0">
              <a:buNone/>
              <a:defRPr>
                <a:solidFill>
                  <a:srgbClr val="445185"/>
                </a:solidFill>
              </a:defRPr>
            </a:lvl1pPr>
            <a:lvl2pPr marL="457200" indent="0">
              <a:buNone/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>
          <a:blip r:embed="rId3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pic>
        <p:nvPicPr>
          <p:cNvPr id="7" name="图片 6" descr="山3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352915" y="5791835"/>
            <a:ext cx="3825875" cy="1066165"/>
          </a:xfrm>
          <a:prstGeom prst="rect">
            <a:avLst/>
          </a:prstGeom>
        </p:spPr>
      </p:pic>
      <p:pic>
        <p:nvPicPr>
          <p:cNvPr id="8" name="图片 7" descr="山1"/>
          <p:cNvPicPr>
            <a:picLocks noChangeAspect="1"/>
          </p:cNvPicPr>
          <p:nvPr userDrawn="1"/>
        </p:nvPicPr>
        <p:blipFill>
          <a:blip r:embed="rId5"/>
          <a:stretch>
            <a:fillRect/>
          </a:stretch>
        </p:blipFill>
        <p:spPr>
          <a:xfrm>
            <a:off x="0" y="5182870"/>
            <a:ext cx="2282190" cy="1675130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6"/>
            </p:custDataLst>
          </p:nvPr>
        </p:nvSpPr>
        <p:spPr>
          <a:xfrm rot="19860000">
            <a:off x="11713845" y="2876550"/>
            <a:ext cx="220345" cy="220345"/>
          </a:xfrm>
          <a:prstGeom prst="ellipse">
            <a:avLst/>
          </a:prstGeom>
          <a:gradFill>
            <a:gsLst>
              <a:gs pos="0">
                <a:srgbClr val="FFD3A7"/>
              </a:gs>
              <a:gs pos="71000">
                <a:srgbClr val="FFAF78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9" name="椭圆 8"/>
          <p:cNvSpPr/>
          <p:nvPr userDrawn="1">
            <p:custDataLst>
              <p:tags r:id="rId7"/>
            </p:custDataLst>
          </p:nvPr>
        </p:nvSpPr>
        <p:spPr>
          <a:xfrm rot="5400000">
            <a:off x="7940040" y="365125"/>
            <a:ext cx="213360" cy="213360"/>
          </a:xfrm>
          <a:prstGeom prst="ellipse">
            <a:avLst/>
          </a:prstGeom>
          <a:gradFill>
            <a:gsLst>
              <a:gs pos="0">
                <a:srgbClr val="F1B994"/>
              </a:gs>
              <a:gs pos="71000">
                <a:srgbClr val="FA9986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10" name="椭圆 9"/>
          <p:cNvSpPr/>
          <p:nvPr userDrawn="1">
            <p:custDataLst>
              <p:tags r:id="rId8"/>
            </p:custDataLst>
          </p:nvPr>
        </p:nvSpPr>
        <p:spPr>
          <a:xfrm rot="15300000">
            <a:off x="1004570" y="3891280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50"/>
          <p:cNvSpPr/>
          <p:nvPr userDrawn="1">
            <p:custDataLst>
              <p:tags r:id="rId2"/>
            </p:custDataLst>
          </p:nvPr>
        </p:nvSpPr>
        <p:spPr>
          <a:xfrm>
            <a:off x="1011945" y="3774594"/>
            <a:ext cx="2672080" cy="1383665"/>
          </a:xfrm>
          <a:prstGeom prst="rect">
            <a:avLst/>
          </a:prstGeom>
        </p:spPr>
        <p:txBody>
          <a:bodyPr wrap="none">
            <a:spAutoFit/>
          </a:bodyPr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微信公众号：开源社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  <a:endParaRPr 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视频号：开源社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  <a:endParaRPr 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新浪微博：开源社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 algn="l">
              <a:lnSpc>
                <a:spcPct val="150000"/>
              </a:lnSpc>
            </a:pP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B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站：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开源社</a:t>
            </a:r>
            <a:r>
              <a:rPr 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  <a:sym typeface="+mn-ea"/>
              </a:rPr>
              <a:t>KAIYUANSHE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40" name="Rectangle 50"/>
          <p:cNvSpPr/>
          <p:nvPr userDrawn="1">
            <p:custDataLst>
              <p:tags r:id="rId3"/>
            </p:custDataLst>
          </p:nvPr>
        </p:nvSpPr>
        <p:spPr>
          <a:xfrm>
            <a:off x="4531809" y="3774594"/>
            <a:ext cx="2405380" cy="1383665"/>
          </a:xfrm>
          <a:prstGeom prst="rect">
            <a:avLst/>
          </a:prstGeom>
        </p:spPr>
        <p:txBody>
          <a:bodyPr wrap="none">
            <a:spAutoFit/>
          </a:bodyPr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简书：开源社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头条：开源社</a:t>
            </a:r>
            <a:endParaRPr lang="zh-CN" altLang="en-US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Facebook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</a:t>
            </a:r>
            <a:r>
              <a:rPr lang="en-US" altLang="zh-CN" sz="1400" kern="1700" dirty="0" err="1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KaiyuansheChina</a:t>
            </a:r>
            <a:endParaRPr lang="en-US" altLang="zh-CN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  <a:p>
            <a:pPr>
              <a:lnSpc>
                <a:spcPct val="150000"/>
              </a:lnSpc>
            </a:pP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Twitter</a:t>
            </a:r>
            <a:r>
              <a:rPr lang="zh-CN" altLang="en-US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：开源社</a:t>
            </a:r>
            <a:r>
              <a:rPr lang="en-US" altLang="zh-CN" sz="1400" kern="17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KAIYUANSHE</a:t>
            </a:r>
            <a:endParaRPr lang="en-US" altLang="zh-CN" sz="1400" kern="17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grpSp>
        <p:nvGrpSpPr>
          <p:cNvPr id="30" name="组合 29"/>
          <p:cNvGrpSpPr/>
          <p:nvPr userDrawn="1"/>
        </p:nvGrpSpPr>
        <p:grpSpPr>
          <a:xfrm>
            <a:off x="8078470" y="3173095"/>
            <a:ext cx="1470025" cy="2292130"/>
            <a:chOff x="15532" y="5341"/>
            <a:chExt cx="2488" cy="3878"/>
          </a:xfrm>
        </p:grpSpPr>
        <p:sp>
          <p:nvSpPr>
            <p:cNvPr id="5" name="矩形 4"/>
            <p:cNvSpPr/>
            <p:nvPr>
              <p:custDataLst>
                <p:tags r:id="rId4"/>
              </p:custDataLst>
            </p:nvPr>
          </p:nvSpPr>
          <p:spPr>
            <a:xfrm>
              <a:off x="15583" y="6358"/>
              <a:ext cx="2371" cy="2371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/>
            </a:p>
          </p:txBody>
        </p:sp>
        <p:sp>
          <p:nvSpPr>
            <p:cNvPr id="32" name="文本框 31"/>
            <p:cNvSpPr txBox="1"/>
            <p:nvPr>
              <p:custDataLst>
                <p:tags r:id="rId5"/>
              </p:custDataLst>
            </p:nvPr>
          </p:nvSpPr>
          <p:spPr>
            <a:xfrm>
              <a:off x="15532" y="8804"/>
              <a:ext cx="2488" cy="41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p>
              <a:pPr algn="ctr"/>
              <a:r>
                <a:rPr lang="zh-CN" altLang="en-US" sz="1000" dirty="0">
                  <a:solidFill>
                    <a:srgbClr val="445185"/>
                  </a:solidFill>
                  <a:latin typeface="黑体" panose="02010609060101010101" charset="-122"/>
                  <a:ea typeface="黑体" panose="02010609060101010101" charset="-122"/>
                </a:rPr>
                <a:t>扫码关注开源社公众号</a:t>
              </a:r>
              <a:endParaRPr lang="zh-CN" altLang="en-US" sz="10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</a:endParaRPr>
            </a:p>
          </p:txBody>
        </p:sp>
        <p:pic>
          <p:nvPicPr>
            <p:cNvPr id="38" name="图片 37"/>
            <p:cNvPicPr>
              <a:picLocks noChangeAspect="1"/>
            </p:cNvPicPr>
            <p:nvPr>
              <p:custDataLst>
                <p:tags r:id="rId6"/>
              </p:custDataLst>
            </p:nvPr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612" y="6380"/>
              <a:ext cx="2334" cy="2334"/>
            </a:xfrm>
            <a:prstGeom prst="rect">
              <a:avLst/>
            </a:prstGeom>
          </p:spPr>
        </p:pic>
        <p:pic>
          <p:nvPicPr>
            <p:cNvPr id="14" name="图片 13" descr="小O"/>
            <p:cNvPicPr>
              <a:picLocks noChangeAspect="1"/>
            </p:cNvPicPr>
            <p:nvPr>
              <p:custDataLst>
                <p:tags r:id="rId8"/>
              </p:custDataLst>
            </p:nvPr>
          </p:nvPicPr>
          <p:blipFill>
            <a:blip r:embed="rId9"/>
            <a:stretch>
              <a:fillRect/>
            </a:stretch>
          </p:blipFill>
          <p:spPr>
            <a:xfrm rot="20940000">
              <a:off x="16312" y="5341"/>
              <a:ext cx="980" cy="1105"/>
            </a:xfrm>
            <a:prstGeom prst="rect">
              <a:avLst/>
            </a:prstGeom>
          </p:spPr>
        </p:pic>
      </p:grpSp>
      <p:pic>
        <p:nvPicPr>
          <p:cNvPr id="24" name="图片 23" descr="LOGO"/>
          <p:cNvPicPr>
            <a:picLocks noChangeAspect="1"/>
          </p:cNvPicPr>
          <p:nvPr userDrawn="1">
            <p:custDataLst>
              <p:tags r:id="rId10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9364345" y="561975"/>
            <a:ext cx="1807845" cy="608965"/>
          </a:xfrm>
          <a:prstGeom prst="rect">
            <a:avLst/>
          </a:prstGeom>
        </p:spPr>
      </p:pic>
      <p:sp>
        <p:nvSpPr>
          <p:cNvPr id="19" name="椭圆 18"/>
          <p:cNvSpPr/>
          <p:nvPr userDrawn="1">
            <p:custDataLst>
              <p:tags r:id="rId12"/>
            </p:custDataLst>
          </p:nvPr>
        </p:nvSpPr>
        <p:spPr>
          <a:xfrm rot="1980000">
            <a:off x="7983220" y="1541780"/>
            <a:ext cx="300355" cy="306705"/>
          </a:xfrm>
          <a:prstGeom prst="ellipse">
            <a:avLst/>
          </a:prstGeom>
          <a:gradFill>
            <a:gsLst>
              <a:gs pos="10000">
                <a:srgbClr val="A5D7F2"/>
              </a:gs>
              <a:gs pos="84000">
                <a:srgbClr val="36A9E3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" name="椭圆 1"/>
          <p:cNvSpPr/>
          <p:nvPr userDrawn="1">
            <p:custDataLst>
              <p:tags r:id="rId13"/>
            </p:custDataLst>
          </p:nvPr>
        </p:nvSpPr>
        <p:spPr>
          <a:xfrm rot="15300000">
            <a:off x="11022330" y="2157730"/>
            <a:ext cx="292100" cy="292100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6" name="图片 5" descr="山3"/>
          <p:cNvPicPr>
            <a:picLocks noChangeAspect="1"/>
          </p:cNvPicPr>
          <p:nvPr userDrawn="1">
            <p:custDataLst>
              <p:tags r:id="rId14"/>
            </p:custDataLst>
          </p:nvPr>
        </p:nvPicPr>
        <p:blipFill>
          <a:blip r:embed="rId15"/>
          <a:stretch>
            <a:fillRect/>
          </a:stretch>
        </p:blipFill>
        <p:spPr>
          <a:xfrm flipH="1">
            <a:off x="-706755" y="5791835"/>
            <a:ext cx="3825875" cy="1066165"/>
          </a:xfrm>
          <a:prstGeom prst="rect">
            <a:avLst/>
          </a:prstGeom>
        </p:spPr>
      </p:pic>
      <p:sp>
        <p:nvSpPr>
          <p:cNvPr id="15" name="椭圆 14"/>
          <p:cNvSpPr/>
          <p:nvPr userDrawn="1">
            <p:custDataLst>
              <p:tags r:id="rId16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pic>
        <p:nvPicPr>
          <p:cNvPr id="20" name="图片 19" descr="山2"/>
          <p:cNvPicPr>
            <a:picLocks noChangeAspect="1"/>
          </p:cNvPicPr>
          <p:nvPr userDrawn="1">
            <p:custDataLst>
              <p:tags r:id="rId17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10738485" y="4728210"/>
            <a:ext cx="1453515" cy="2548890"/>
          </a:xfrm>
          <a:prstGeom prst="rect">
            <a:avLst/>
          </a:prstGeom>
        </p:spPr>
      </p:pic>
      <p:sp>
        <p:nvSpPr>
          <p:cNvPr id="3" name="文本框 2"/>
          <p:cNvSpPr txBox="1"/>
          <p:nvPr userDrawn="1">
            <p:custDataLst>
              <p:tags r:id="rId19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</a:t>
            </a:r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添加讲师联系</a:t>
            </a:r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方式</a:t>
            </a:r>
            <a:endParaRPr lang="zh-CN" altLang="en-US" sz="1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4" name="文本占位符 3"/>
          <p:cNvSpPr>
            <a:spLocks noGrp="1"/>
          </p:cNvSpPr>
          <p:nvPr>
            <p:ph type="body" idx="1"/>
          </p:nvPr>
        </p:nvSpPr>
        <p:spPr>
          <a:xfrm>
            <a:off x="1012190" y="830580"/>
            <a:ext cx="5925820" cy="2463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endParaRPr lang="zh-CN" alt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40" grpId="0"/>
    </p:bld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Chinese tex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 descr="图片包含 游戏机, 画&#10;&#10;描述已自动生成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0878510" y="6287591"/>
            <a:ext cx="1046929" cy="375667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tags" Target="../tags/tag30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1" Type="http://schemas.openxmlformats.org/officeDocument/2006/relationships/theme" Target="../theme/theme1.xml"/><Relationship Id="rId10" Type="http://schemas.openxmlformats.org/officeDocument/2006/relationships/tags" Target="../tags/tag3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B7DFF4"/>
            </a:gs>
            <a:gs pos="100000">
              <a:srgbClr val="FFF0E1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99A3A-7869-41F2-BAD1-8578154A79B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03A48-C316-4AA3-8E4E-4433376E065D}" type="slidenum">
              <a:rPr lang="zh-CN" altLang="en-US" smtClean="0"/>
            </a:fld>
            <a:endParaRPr lang="zh-CN" altLang="en-US"/>
          </a:p>
        </p:txBody>
      </p:sp>
      <p:sp>
        <p:nvSpPr>
          <p:cNvPr id="25" name="文本框 24"/>
          <p:cNvSpPr txBox="1"/>
          <p:nvPr userDrawn="1">
            <p:custDataLst>
              <p:tags r:id="rId9"/>
            </p:custDataLst>
          </p:nvPr>
        </p:nvSpPr>
        <p:spPr>
          <a:xfrm>
            <a:off x="3466187" y="6219374"/>
            <a:ext cx="251460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en-US" altLang="zh-CN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2023 </a:t>
            </a:r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第八届中国开源年会</a:t>
            </a:r>
            <a:endParaRPr lang="zh-CN" altLang="en-US" sz="12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26" name="文本框 25"/>
          <p:cNvSpPr txBox="1"/>
          <p:nvPr userDrawn="1">
            <p:custDataLst>
              <p:tags r:id="rId10"/>
            </p:custDataLst>
          </p:nvPr>
        </p:nvSpPr>
        <p:spPr>
          <a:xfrm>
            <a:off x="5836920" y="6210662"/>
            <a:ext cx="2205275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2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开源：川流不息、山海相映</a:t>
            </a:r>
            <a:endParaRPr lang="zh-CN" altLang="en-US" sz="12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j-cs"/>
        </a:defRPr>
      </a:lvl1pPr>
    </p:titleStyle>
    <p:bodyStyle>
      <a:lvl1pPr marL="0" indent="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None/>
        <a:defRPr sz="2800" kern="1200">
          <a:solidFill>
            <a:srgbClr val="445185"/>
          </a:solidFill>
          <a:latin typeface="黑体" panose="02010609060101010101" charset="-122"/>
          <a:ea typeface="黑体" panose="02010609060101010101" charset="-122"/>
          <a:cs typeface="+mn-cs"/>
        </a:defRPr>
      </a:lvl1pPr>
      <a:lvl2pPr marL="457200" indent="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.xml"/><Relationship Id="rId3" Type="http://schemas.openxmlformats.org/officeDocument/2006/relationships/slideLayout" Target="../slideLayouts/slideLayout8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13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9.xml"/><Relationship Id="rId6" Type="http://schemas.openxmlformats.org/officeDocument/2006/relationships/slideLayout" Target="../slideLayouts/slideLayout8.xml"/><Relationship Id="rId5" Type="http://schemas.microsoft.com/office/2007/relationships/hdphoto" Target="../media/image36.wdp"/><Relationship Id="rId4" Type="http://schemas.openxmlformats.org/officeDocument/2006/relationships/image" Target="../media/image35.jpeg"/><Relationship Id="rId3" Type="http://schemas.microsoft.com/office/2007/relationships/hdphoto" Target="../media/image34.wdp"/><Relationship Id="rId2" Type="http://schemas.openxmlformats.org/officeDocument/2006/relationships/image" Target="../media/image33.jpeg"/><Relationship Id="rId1" Type="http://schemas.openxmlformats.org/officeDocument/2006/relationships/image" Target="../media/image32.png"/></Relationships>
</file>

<file path=ppt/slides/_rels/slide14.xml.rels><?xml version="1.0" encoding="UTF-8" standalone="yes"?>
<Relationships xmlns="http://schemas.openxmlformats.org/package/2006/relationships"><Relationship Id="rId9" Type="http://schemas.openxmlformats.org/officeDocument/2006/relationships/image" Target="../media/image45.png"/><Relationship Id="rId8" Type="http://schemas.microsoft.com/office/2007/relationships/hdphoto" Target="../media/image44.wdp"/><Relationship Id="rId7" Type="http://schemas.openxmlformats.org/officeDocument/2006/relationships/image" Target="../media/image43.png"/><Relationship Id="rId6" Type="http://schemas.microsoft.com/office/2007/relationships/hdphoto" Target="../media/image42.wdp"/><Relationship Id="rId5" Type="http://schemas.openxmlformats.org/officeDocument/2006/relationships/image" Target="../media/image41.png"/><Relationship Id="rId4" Type="http://schemas.microsoft.com/office/2007/relationships/hdphoto" Target="../media/image40.wdp"/><Relationship Id="rId3" Type="http://schemas.openxmlformats.org/officeDocument/2006/relationships/image" Target="../media/image39.png"/><Relationship Id="rId2" Type="http://schemas.microsoft.com/office/2007/relationships/hdphoto" Target="../media/image38.wdp"/><Relationship Id="rId12" Type="http://schemas.openxmlformats.org/officeDocument/2006/relationships/notesSlide" Target="../notesSlides/notesSlide10.xml"/><Relationship Id="rId11" Type="http://schemas.openxmlformats.org/officeDocument/2006/relationships/slideLayout" Target="../slideLayouts/slideLayout8.xml"/><Relationship Id="rId10" Type="http://schemas.microsoft.com/office/2007/relationships/hdphoto" Target="../media/image46.wdp"/><Relationship Id="rId1" Type="http://schemas.openxmlformats.org/officeDocument/2006/relationships/image" Target="../media/image37.png"/></Relationships>
</file>

<file path=ppt/slides/_rels/slide15.xml.rels><?xml version="1.0" encoding="UTF-8" standalone="yes"?>
<Relationships xmlns="http://schemas.openxmlformats.org/package/2006/relationships"><Relationship Id="rId9" Type="http://schemas.openxmlformats.org/officeDocument/2006/relationships/image" Target="../media/image55.png"/><Relationship Id="rId8" Type="http://schemas.microsoft.com/office/2007/relationships/hdphoto" Target="../media/image54.wdp"/><Relationship Id="rId7" Type="http://schemas.openxmlformats.org/officeDocument/2006/relationships/image" Target="../media/image53.png"/><Relationship Id="rId6" Type="http://schemas.microsoft.com/office/2007/relationships/hdphoto" Target="../media/image52.wdp"/><Relationship Id="rId5" Type="http://schemas.openxmlformats.org/officeDocument/2006/relationships/image" Target="../media/image51.png"/><Relationship Id="rId4" Type="http://schemas.microsoft.com/office/2007/relationships/hdphoto" Target="../media/image50.wdp"/><Relationship Id="rId3" Type="http://schemas.openxmlformats.org/officeDocument/2006/relationships/image" Target="../media/image49.png"/><Relationship Id="rId2" Type="http://schemas.microsoft.com/office/2007/relationships/hdphoto" Target="../media/image48.wdp"/><Relationship Id="rId16" Type="http://schemas.openxmlformats.org/officeDocument/2006/relationships/notesSlide" Target="../notesSlides/notesSlide11.xml"/><Relationship Id="rId15" Type="http://schemas.openxmlformats.org/officeDocument/2006/relationships/slideLayout" Target="../slideLayouts/slideLayout8.xml"/><Relationship Id="rId14" Type="http://schemas.microsoft.com/office/2007/relationships/hdphoto" Target="../media/image60.wdp"/><Relationship Id="rId13" Type="http://schemas.openxmlformats.org/officeDocument/2006/relationships/image" Target="../media/image59.png"/><Relationship Id="rId12" Type="http://schemas.microsoft.com/office/2007/relationships/hdphoto" Target="../media/image58.wdp"/><Relationship Id="rId11" Type="http://schemas.openxmlformats.org/officeDocument/2006/relationships/image" Target="../media/image57.png"/><Relationship Id="rId10" Type="http://schemas.microsoft.com/office/2007/relationships/hdphoto" Target="../media/image56.wdp"/><Relationship Id="rId1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9" Type="http://schemas.microsoft.com/office/2007/relationships/hdphoto" Target="../media/image68.wdp"/><Relationship Id="rId8" Type="http://schemas.openxmlformats.org/officeDocument/2006/relationships/image" Target="../media/image67.jpeg"/><Relationship Id="rId7" Type="http://schemas.openxmlformats.org/officeDocument/2006/relationships/tags" Target="../tags/tag35.xml"/><Relationship Id="rId6" Type="http://schemas.microsoft.com/office/2007/relationships/hdphoto" Target="../media/image66.wdp"/><Relationship Id="rId5" Type="http://schemas.openxmlformats.org/officeDocument/2006/relationships/image" Target="../media/image65.jpeg"/><Relationship Id="rId4" Type="http://schemas.microsoft.com/office/2007/relationships/hdphoto" Target="../media/image64.wdp"/><Relationship Id="rId3" Type="http://schemas.openxmlformats.org/officeDocument/2006/relationships/image" Target="../media/image63.png"/><Relationship Id="rId2" Type="http://schemas.microsoft.com/office/2007/relationships/hdphoto" Target="../media/image62.wdp"/><Relationship Id="rId15" Type="http://schemas.openxmlformats.org/officeDocument/2006/relationships/notesSlide" Target="../notesSlides/notesSlide12.xml"/><Relationship Id="rId14" Type="http://schemas.openxmlformats.org/officeDocument/2006/relationships/slideLayout" Target="../slideLayouts/slideLayout8.xml"/><Relationship Id="rId13" Type="http://schemas.microsoft.com/office/2007/relationships/hdphoto" Target="../media/image72.wdp"/><Relationship Id="rId12" Type="http://schemas.openxmlformats.org/officeDocument/2006/relationships/image" Target="../media/image71.jpeg"/><Relationship Id="rId11" Type="http://schemas.microsoft.com/office/2007/relationships/hdphoto" Target="../media/image70.wdp"/><Relationship Id="rId10" Type="http://schemas.openxmlformats.org/officeDocument/2006/relationships/image" Target="../media/image69.jpeg"/><Relationship Id="rId1" Type="http://schemas.openxmlformats.org/officeDocument/2006/relationships/image" Target="../media/image61.png"/></Relationships>
</file>

<file path=ppt/slides/_rels/slide17.xml.rels><?xml version="1.0" encoding="UTF-8" standalone="yes"?>
<Relationships xmlns="http://schemas.openxmlformats.org/package/2006/relationships"><Relationship Id="rId9" Type="http://schemas.openxmlformats.org/officeDocument/2006/relationships/tags" Target="../tags/tag43.xml"/><Relationship Id="rId8" Type="http://schemas.openxmlformats.org/officeDocument/2006/relationships/tags" Target="../tags/tag42.xml"/><Relationship Id="rId7" Type="http://schemas.openxmlformats.org/officeDocument/2006/relationships/image" Target="../media/image73.jpeg"/><Relationship Id="rId6" Type="http://schemas.openxmlformats.org/officeDocument/2006/relationships/tags" Target="../tags/tag41.xml"/><Relationship Id="rId5" Type="http://schemas.openxmlformats.org/officeDocument/2006/relationships/tags" Target="../tags/tag40.xml"/><Relationship Id="rId4" Type="http://schemas.openxmlformats.org/officeDocument/2006/relationships/tags" Target="../tags/tag39.xml"/><Relationship Id="rId3" Type="http://schemas.openxmlformats.org/officeDocument/2006/relationships/tags" Target="../tags/tag38.xml"/><Relationship Id="rId2" Type="http://schemas.openxmlformats.org/officeDocument/2006/relationships/tags" Target="../tags/tag37.xml"/><Relationship Id="rId14" Type="http://schemas.openxmlformats.org/officeDocument/2006/relationships/notesSlide" Target="../notesSlides/notesSlide13.xml"/><Relationship Id="rId13" Type="http://schemas.openxmlformats.org/officeDocument/2006/relationships/slideLayout" Target="../slideLayouts/slideLayout7.xml"/><Relationship Id="rId12" Type="http://schemas.openxmlformats.org/officeDocument/2006/relationships/image" Target="../media/image75.png"/><Relationship Id="rId11" Type="http://schemas.openxmlformats.org/officeDocument/2006/relationships/tags" Target="../tags/tag44.xml"/><Relationship Id="rId10" Type="http://schemas.openxmlformats.org/officeDocument/2006/relationships/image" Target="../media/image74.png"/><Relationship Id="rId1" Type="http://schemas.openxmlformats.org/officeDocument/2006/relationships/tags" Target="../tags/tag3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8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8.xml"/><Relationship Id="rId1" Type="http://schemas.openxmlformats.org/officeDocument/2006/relationships/chart" Target="../charts/char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9" Type="http://schemas.openxmlformats.org/officeDocument/2006/relationships/image" Target="../media/image21.png"/><Relationship Id="rId8" Type="http://schemas.openxmlformats.org/officeDocument/2006/relationships/image" Target="../media/image20.png"/><Relationship Id="rId7" Type="http://schemas.openxmlformats.org/officeDocument/2006/relationships/image" Target="../media/image19.jpeg"/><Relationship Id="rId6" Type="http://schemas.openxmlformats.org/officeDocument/2006/relationships/image" Target="../media/image18.jpeg"/><Relationship Id="rId5" Type="http://schemas.openxmlformats.org/officeDocument/2006/relationships/image" Target="../media/image17.png"/><Relationship Id="rId4" Type="http://schemas.openxmlformats.org/officeDocument/2006/relationships/image" Target="../media/image16.png"/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3" Type="http://schemas.openxmlformats.org/officeDocument/2006/relationships/notesSlide" Target="../notesSlides/notesSlide4.xml"/><Relationship Id="rId12" Type="http://schemas.openxmlformats.org/officeDocument/2006/relationships/slideLayout" Target="../slideLayouts/slideLayout8.xml"/><Relationship Id="rId11" Type="http://schemas.openxmlformats.org/officeDocument/2006/relationships/image" Target="../media/image23.jpeg"/><Relationship Id="rId10" Type="http://schemas.openxmlformats.org/officeDocument/2006/relationships/image" Target="../media/image22.png"/><Relationship Id="rId1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5.xml"/><Relationship Id="rId6" Type="http://schemas.openxmlformats.org/officeDocument/2006/relationships/slideLayout" Target="../slideLayouts/slideLayout8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Relationship Id="rId3" Type="http://schemas.openxmlformats.org/officeDocument/2006/relationships/image" Target="../media/image26.jpeg"/><Relationship Id="rId2" Type="http://schemas.microsoft.com/office/2007/relationships/hdphoto" Target="../media/image25.wdp"/><Relationship Id="rId1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8.xml"/><Relationship Id="rId1" Type="http://schemas.openxmlformats.org/officeDocument/2006/relationships/image" Target="../media/image2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1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标题 3"/>
          <p:cNvSpPr>
            <a:spLocks noGrp="1"/>
          </p:cNvSpPr>
          <p:nvPr>
            <p:ph type="title"/>
          </p:nvPr>
        </p:nvSpPr>
        <p:spPr>
          <a:xfrm>
            <a:off x="756920" y="2160905"/>
            <a:ext cx="6872605" cy="1325880"/>
          </a:xfrm>
        </p:spPr>
        <p:txBody>
          <a:bodyPr>
            <a:normAutofit fontScale="90000"/>
          </a:bodyPr>
          <a:lstStyle/>
          <a:p>
            <a:pPr algn="l">
              <a:lnSpc>
                <a:spcPct val="100000"/>
              </a:lnSpc>
            </a:pP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昇思</a:t>
            </a:r>
            <a: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MindSpore</a:t>
            </a: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开源创新实践和昇思大模型平台架构</a:t>
            </a: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设计</a:t>
            </a:r>
            <a:endParaRPr lang="zh-CN" altLang="en-US" b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  <p:sp>
        <p:nvSpPr>
          <p:cNvPr id="14" name="副标题 13"/>
          <p:cNvSpPr>
            <a:spLocks noGrp="1"/>
          </p:cNvSpPr>
          <p:nvPr>
            <p:ph type="subTitle" idx="4294967295"/>
          </p:nvPr>
        </p:nvSpPr>
        <p:spPr>
          <a:xfrm>
            <a:off x="850900" y="3705860"/>
            <a:ext cx="6416040" cy="482600"/>
          </a:xfrm>
        </p:spPr>
        <p:txBody>
          <a:bodyPr>
            <a:normAutofit lnSpcReduction="10000"/>
          </a:bodyPr>
          <a:lstStyle/>
          <a:p>
            <a:pPr algn="l"/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钟源珂</a:t>
            </a:r>
            <a:r>
              <a:rPr lang="en-US" altLang="zh-CN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   </a:t>
            </a:r>
            <a:r>
              <a:rPr lang="zh-CN" altLang="en-US" b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cs typeface="黑体" panose="02010609060101010101" charset="-122"/>
              </a:rPr>
              <a:t>华为</a:t>
            </a:r>
            <a:endParaRPr lang="zh-CN" altLang="en-US" b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cs typeface="黑体" panose="02010609060101010101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3"/>
          <p:cNvSpPr txBox="1"/>
          <p:nvPr/>
        </p:nvSpPr>
        <p:spPr>
          <a:xfrm>
            <a:off x="979997" y="419101"/>
            <a:ext cx="19679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目录</a:t>
            </a:r>
            <a:endParaRPr lang="zh-CN" altLang="en-US" sz="4800" i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7" name="标题 3"/>
          <p:cNvSpPr txBox="1"/>
          <p:nvPr/>
        </p:nvSpPr>
        <p:spPr>
          <a:xfrm>
            <a:off x="979805" y="970280"/>
            <a:ext cx="2973070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5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CONTENTS</a:t>
            </a:r>
            <a:endParaRPr lang="en-US" altLang="zh-CN" sz="1500" i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984759" y="2108003"/>
            <a:ext cx="563054" cy="563054"/>
          </a:xfrm>
          <a:prstGeom prst="ellipse">
            <a:avLst/>
          </a:prstGeom>
          <a:solidFill>
            <a:srgbClr val="445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副标题 13"/>
          <p:cNvSpPr txBox="1"/>
          <p:nvPr/>
        </p:nvSpPr>
        <p:spPr>
          <a:xfrm>
            <a:off x="979997" y="2201746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01</a:t>
            </a:r>
            <a:endParaRPr lang="en-US" alt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5" name="副标题 13"/>
          <p:cNvSpPr txBox="1"/>
          <p:nvPr/>
        </p:nvSpPr>
        <p:spPr>
          <a:xfrm>
            <a:off x="1850390" y="2147570"/>
            <a:ext cx="5767705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大模型开源生态</a:t>
            </a:r>
            <a:endParaRPr lang="en-US" altLang="zh-CN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984759" y="3021557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3" name="副标题 13"/>
          <p:cNvSpPr txBox="1"/>
          <p:nvPr/>
        </p:nvSpPr>
        <p:spPr>
          <a:xfrm>
            <a:off x="979997" y="3115300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02</a:t>
            </a:r>
            <a:endParaRPr lang="en-US" alt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4" name="副标题 13"/>
          <p:cNvSpPr txBox="1"/>
          <p:nvPr/>
        </p:nvSpPr>
        <p:spPr>
          <a:xfrm>
            <a:off x="1850390" y="3061335"/>
            <a:ext cx="5151755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昇思</a:t>
            </a:r>
            <a:r>
              <a:rPr lang="en-US" altLang="zh-CN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MindSpore</a:t>
            </a: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社区创新实践</a:t>
            </a:r>
            <a:endParaRPr lang="zh-CN" altLang="en-US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indent="0">
              <a:buNone/>
            </a:pPr>
            <a:endParaRPr lang="zh-CN" altLang="en-US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984759" y="3956726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副标题 13"/>
          <p:cNvSpPr txBox="1"/>
          <p:nvPr/>
        </p:nvSpPr>
        <p:spPr>
          <a:xfrm>
            <a:off x="979997" y="4050469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03</a:t>
            </a:r>
            <a:endParaRPr lang="en-US" alt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7" name="副标题 13"/>
          <p:cNvSpPr txBox="1"/>
          <p:nvPr/>
        </p:nvSpPr>
        <p:spPr>
          <a:xfrm>
            <a:off x="1850390" y="3996055"/>
            <a:ext cx="5004435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昇思大模型平台</a:t>
            </a:r>
            <a:endParaRPr lang="zh-CN" altLang="en-US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indent="0">
              <a:buNone/>
            </a:pPr>
            <a:endParaRPr lang="zh-CN" altLang="en-US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椭圆 14"/>
          <p:cNvSpPr/>
          <p:nvPr>
            <p:custDataLst>
              <p:tags r:id="rId1"/>
            </p:custDataLst>
          </p:nvPr>
        </p:nvSpPr>
        <p:spPr>
          <a:xfrm rot="15300000">
            <a:off x="13926820" y="2637155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1"/>
          <p:cNvSpPr txBox="1"/>
          <p:nvPr/>
        </p:nvSpPr>
        <p:spPr>
          <a:xfrm>
            <a:off x="702897" y="522614"/>
            <a:ext cx="10789381" cy="4305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97180" indent="-297180" algn="l" defTabSz="1188085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090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4630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7835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271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6440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016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452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48250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2800" b="1" dirty="0">
                <a:solidFill>
                  <a:schemeClr val="tx2"/>
                </a:solidFill>
              </a:rPr>
              <a:t>大模型平台：打造大模型开源生态，使能垂直行业，赋能百万开发者</a:t>
            </a:r>
            <a:endParaRPr lang="zh-CN" altLang="en-US" sz="2800" b="1" dirty="0">
              <a:solidFill>
                <a:schemeClr val="tx2"/>
              </a:solidFill>
            </a:endParaRPr>
          </a:p>
        </p:txBody>
      </p:sp>
      <p:grpSp>
        <p:nvGrpSpPr>
          <p:cNvPr id="38" name="组合 37"/>
          <p:cNvGrpSpPr/>
          <p:nvPr/>
        </p:nvGrpSpPr>
        <p:grpSpPr>
          <a:xfrm>
            <a:off x="699724" y="1271661"/>
            <a:ext cx="8599521" cy="3849995"/>
            <a:chOff x="700088" y="1271172"/>
            <a:chExt cx="8715519" cy="3538823"/>
          </a:xfrm>
        </p:grpSpPr>
        <p:sp>
          <p:nvSpPr>
            <p:cNvPr id="264" name="矩形 263"/>
            <p:cNvSpPr/>
            <p:nvPr/>
          </p:nvSpPr>
          <p:spPr bwMode="auto">
            <a:xfrm>
              <a:off x="700088" y="2214511"/>
              <a:ext cx="5635362" cy="2595484"/>
            </a:xfrm>
            <a:prstGeom prst="rect">
              <a:avLst/>
            </a:pr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43925" rtlCol="0" anchor="t"/>
            <a:lstStyle/>
            <a:p>
              <a:pPr algn="ctr"/>
              <a:endParaRPr lang="zh-CN" altLang="en-US" sz="1200" b="1" dirty="0">
                <a:solidFill>
                  <a:srgbClr val="FFC000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55" name="矩形 254"/>
            <p:cNvSpPr/>
            <p:nvPr/>
          </p:nvSpPr>
          <p:spPr bwMode="auto">
            <a:xfrm>
              <a:off x="706438" y="1271172"/>
              <a:ext cx="8709169" cy="852903"/>
            </a:xfrm>
            <a:prstGeom prst="rect">
              <a:avLst/>
            </a:pr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43925" rtlCol="0" anchor="t"/>
            <a:lstStyle/>
            <a:p>
              <a:pPr algn="ctr"/>
              <a:r>
                <a:rPr lang="zh-CN" altLang="en-US" sz="1200" b="1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昇思大模型平台服务</a:t>
              </a:r>
              <a:endParaRPr lang="zh-CN" altLang="en-US" sz="1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57" name="矩形 256"/>
            <p:cNvSpPr/>
            <p:nvPr/>
          </p:nvSpPr>
          <p:spPr>
            <a:xfrm>
              <a:off x="872996" y="1666264"/>
              <a:ext cx="1556053" cy="324000"/>
            </a:xfrm>
            <a:prstGeom prst="rect">
              <a:avLst/>
            </a:prstGeom>
            <a:solidFill>
              <a:schemeClr val="dk2">
                <a:hueOff val="0"/>
                <a:satOff val="0"/>
                <a:lumOff val="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en-US" altLang="zh-CN" sz="10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AI</a:t>
              </a:r>
              <a:r>
                <a:rPr lang="zh-CN" altLang="en-US" sz="10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比赛</a:t>
              </a:r>
              <a:endParaRPr lang="zh-CN" altLang="en-US" sz="1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58" name="矩形 257"/>
            <p:cNvSpPr/>
            <p:nvPr/>
          </p:nvSpPr>
          <p:spPr>
            <a:xfrm>
              <a:off x="2577995" y="1666264"/>
              <a:ext cx="1556053" cy="324000"/>
            </a:xfrm>
            <a:prstGeom prst="rect">
              <a:avLst/>
            </a:prstGeom>
            <a:solidFill>
              <a:schemeClr val="dk2">
                <a:hueOff val="0"/>
                <a:satOff val="0"/>
                <a:lumOff val="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en-US" altLang="zh-CN" sz="10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AI</a:t>
              </a:r>
              <a:r>
                <a:rPr lang="zh-CN" altLang="en-US" sz="10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课程</a:t>
              </a:r>
              <a:endParaRPr lang="zh-CN" altLang="en-US" sz="1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59" name="矩形 258"/>
            <p:cNvSpPr/>
            <p:nvPr/>
          </p:nvSpPr>
          <p:spPr>
            <a:xfrm>
              <a:off x="4282995" y="1666264"/>
              <a:ext cx="1556053" cy="324000"/>
            </a:xfrm>
            <a:prstGeom prst="rect">
              <a:avLst/>
            </a:prstGeom>
            <a:solidFill>
              <a:schemeClr val="dk2">
                <a:hueOff val="0"/>
                <a:satOff val="0"/>
                <a:lumOff val="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zh-CN" altLang="en-US" sz="10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产业专区</a:t>
              </a:r>
              <a:endParaRPr lang="zh-CN" altLang="en-US" sz="1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0" name="矩形 259"/>
            <p:cNvSpPr/>
            <p:nvPr/>
          </p:nvSpPr>
          <p:spPr>
            <a:xfrm>
              <a:off x="5987994" y="1666264"/>
              <a:ext cx="1556053" cy="324000"/>
            </a:xfrm>
            <a:prstGeom prst="rect">
              <a:avLst/>
            </a:prstGeom>
            <a:solidFill>
              <a:schemeClr val="dk2">
                <a:hueOff val="0"/>
                <a:satOff val="0"/>
                <a:lumOff val="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en-US" altLang="zh-CN" sz="10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AI</a:t>
              </a:r>
              <a:r>
                <a:rPr lang="zh-CN" altLang="en-US" sz="10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画廊</a:t>
              </a:r>
              <a:endParaRPr lang="zh-CN" altLang="en-US" sz="1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61" name="矩形 260"/>
            <p:cNvSpPr/>
            <p:nvPr/>
          </p:nvSpPr>
          <p:spPr>
            <a:xfrm>
              <a:off x="7692995" y="1666264"/>
              <a:ext cx="1556053" cy="324000"/>
            </a:xfrm>
            <a:prstGeom prst="rect">
              <a:avLst/>
            </a:prstGeom>
            <a:solidFill>
              <a:schemeClr val="dk2">
                <a:hueOff val="0"/>
                <a:satOff val="0"/>
                <a:lumOff val="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0" bIns="0" rtlCol="0" anchor="ctr"/>
            <a:lstStyle/>
            <a:p>
              <a:pPr algn="ctr"/>
              <a:r>
                <a:rPr lang="zh-CN" altLang="en-US" sz="10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活动发布</a:t>
              </a:r>
              <a:endParaRPr lang="zh-CN" altLang="en-US" sz="1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65" name="矩形 264"/>
            <p:cNvSpPr/>
            <p:nvPr/>
          </p:nvSpPr>
          <p:spPr bwMode="auto">
            <a:xfrm>
              <a:off x="6409116" y="2214511"/>
              <a:ext cx="2990340" cy="2595484"/>
            </a:xfrm>
            <a:prstGeom prst="rect">
              <a:avLst/>
            </a:prstGeom>
            <a:solidFill>
              <a:schemeClr val="tx2"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43925" rtlCol="0" anchor="t"/>
            <a:lstStyle/>
            <a:p>
              <a:pPr algn="ctr"/>
              <a:r>
                <a:rPr lang="zh-CN" altLang="en-US" sz="1200" b="1" dirty="0">
                  <a:solidFill>
                    <a:schemeClr val="accent1"/>
                  </a:solidFill>
                  <a:latin typeface="微软雅黑" panose="020B0503020204020204" charset="-122"/>
                  <a:ea typeface="微软雅黑" panose="020B0503020204020204" charset="-122"/>
                </a:rPr>
                <a:t>大模型使能</a:t>
              </a:r>
              <a:endParaRPr lang="zh-CN" altLang="en-US" sz="1200" b="1" dirty="0">
                <a:solidFill>
                  <a:schemeClr val="accent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6" name="矩形 285"/>
            <p:cNvSpPr/>
            <p:nvPr/>
          </p:nvSpPr>
          <p:spPr>
            <a:xfrm>
              <a:off x="6575672" y="2655273"/>
              <a:ext cx="1274893" cy="1981911"/>
            </a:xfrm>
            <a:prstGeom prst="rect">
              <a:avLst/>
            </a:prstGeom>
            <a:gradFill>
              <a:gsLst>
                <a:gs pos="0">
                  <a:schemeClr val="tx2">
                    <a:alpha val="10000"/>
                  </a:schemeClr>
                </a:gs>
                <a:gs pos="100000">
                  <a:schemeClr val="tx2">
                    <a:alpha val="2000"/>
                  </a:schemeClr>
                </a:gs>
              </a:gsLst>
              <a:lin ang="5400000" scaled="0"/>
            </a:gradFill>
            <a:ln>
              <a:gradFill>
                <a:gsLst>
                  <a:gs pos="0">
                    <a:schemeClr val="tx2">
                      <a:alpha val="20000"/>
                    </a:schemeClr>
                  </a:gs>
                  <a:gs pos="100000">
                    <a:schemeClr val="tx2">
                      <a:alpha val="10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43925" rtlCol="0" anchor="t"/>
            <a:lstStyle/>
            <a:p>
              <a:pPr algn="ctr"/>
              <a:r>
                <a:rPr lang="zh-CN" altLang="en-US" sz="1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体验在线推理</a:t>
              </a:r>
              <a:endPara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7" name="矩形 286"/>
            <p:cNvSpPr/>
            <p:nvPr/>
          </p:nvSpPr>
          <p:spPr>
            <a:xfrm>
              <a:off x="7958007" y="2655273"/>
              <a:ext cx="1274893" cy="1981911"/>
            </a:xfrm>
            <a:prstGeom prst="rect">
              <a:avLst/>
            </a:prstGeom>
            <a:gradFill>
              <a:gsLst>
                <a:gs pos="0">
                  <a:schemeClr val="tx2">
                    <a:alpha val="10000"/>
                  </a:schemeClr>
                </a:gs>
                <a:gs pos="100000">
                  <a:schemeClr val="tx2">
                    <a:alpha val="2000"/>
                  </a:schemeClr>
                </a:gs>
              </a:gsLst>
              <a:lin ang="5400000" scaled="0"/>
            </a:gradFill>
            <a:ln>
              <a:gradFill>
                <a:gsLst>
                  <a:gs pos="0">
                    <a:schemeClr val="tx2">
                      <a:alpha val="20000"/>
                    </a:schemeClr>
                  </a:gs>
                  <a:gs pos="100000">
                    <a:schemeClr val="tx2">
                      <a:alpha val="10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43925" rtlCol="0" anchor="t"/>
            <a:lstStyle/>
            <a:p>
              <a:pPr algn="ctr"/>
              <a:r>
                <a:rPr lang="zh-CN" altLang="en-US" sz="1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大模型在线微调</a:t>
              </a:r>
              <a:endParaRPr lang="zh-CN" altLang="en-US" sz="100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1" name="矩形 290"/>
            <p:cNvSpPr/>
            <p:nvPr/>
          </p:nvSpPr>
          <p:spPr>
            <a:xfrm>
              <a:off x="6710986" y="3039837"/>
              <a:ext cx="1004264" cy="306543"/>
            </a:xfrm>
            <a:prstGeom prst="rect">
              <a:avLst/>
            </a:prstGeom>
            <a:solidFill>
              <a:schemeClr val="dk2">
                <a:hueOff val="0"/>
                <a:satOff val="0"/>
                <a:lumOff val="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81" tIns="0" rIns="35981" bIns="0" rtlCol="0" anchor="ctr"/>
            <a:lstStyle/>
            <a:p>
              <a:pPr algn="ctr"/>
              <a:r>
                <a:rPr lang="zh-CN" altLang="en-US" sz="10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紫东</a:t>
              </a:r>
              <a:r>
                <a:rPr lang="en-US" altLang="zh-CN" sz="10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·</a:t>
              </a:r>
              <a:r>
                <a:rPr lang="zh-CN" altLang="en-US" sz="10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太初</a:t>
              </a:r>
              <a:endParaRPr lang="zh-CN" altLang="en-US" sz="1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92" name="矩形 291"/>
            <p:cNvSpPr/>
            <p:nvPr/>
          </p:nvSpPr>
          <p:spPr>
            <a:xfrm>
              <a:off x="6710986" y="3422496"/>
              <a:ext cx="1004264" cy="306543"/>
            </a:xfrm>
            <a:prstGeom prst="rect">
              <a:avLst/>
            </a:prstGeom>
            <a:solidFill>
              <a:schemeClr val="dk2">
                <a:hueOff val="0"/>
                <a:satOff val="0"/>
                <a:lumOff val="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81" tIns="0" rIns="35981" bIns="0" rtlCol="0" anchor="ctr"/>
            <a:lstStyle/>
            <a:p>
              <a:pPr algn="ctr"/>
              <a:r>
                <a:rPr lang="zh-CN" altLang="en-US" sz="10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悟空</a:t>
              </a:r>
              <a:r>
                <a:rPr lang="en-US" altLang="zh-CN" sz="10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·</a:t>
              </a:r>
              <a:r>
                <a:rPr lang="zh-CN" altLang="en-US" sz="10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画画</a:t>
              </a:r>
              <a:endParaRPr lang="zh-CN" altLang="en-US" sz="1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93" name="矩形 292"/>
            <p:cNvSpPr/>
            <p:nvPr/>
          </p:nvSpPr>
          <p:spPr>
            <a:xfrm>
              <a:off x="6710986" y="3805156"/>
              <a:ext cx="1004264" cy="306543"/>
            </a:xfrm>
            <a:prstGeom prst="rect">
              <a:avLst/>
            </a:prstGeom>
            <a:solidFill>
              <a:schemeClr val="dk2">
                <a:hueOff val="0"/>
                <a:satOff val="0"/>
                <a:lumOff val="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81" tIns="0" rIns="35981" bIns="0" rtlCol="0" anchor="ctr"/>
            <a:lstStyle/>
            <a:p>
              <a:pPr algn="ctr"/>
              <a:r>
                <a:rPr lang="zh-CN" altLang="en-US" sz="10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武大</a:t>
              </a:r>
              <a:r>
                <a:rPr lang="en-US" altLang="zh-CN" sz="10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·</a:t>
              </a:r>
              <a:r>
                <a:rPr lang="en-US" altLang="zh-CN" sz="1000" b="1" dirty="0" err="1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Luojia</a:t>
              </a:r>
              <a:endParaRPr lang="zh-CN" altLang="en-US" sz="1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94" name="矩形 293"/>
            <p:cNvSpPr/>
            <p:nvPr/>
          </p:nvSpPr>
          <p:spPr>
            <a:xfrm>
              <a:off x="6710986" y="4187816"/>
              <a:ext cx="1004264" cy="306543"/>
            </a:xfrm>
            <a:prstGeom prst="rect">
              <a:avLst/>
            </a:prstGeom>
            <a:solidFill>
              <a:schemeClr val="dk2">
                <a:hueOff val="0"/>
                <a:satOff val="0"/>
                <a:lumOff val="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81" tIns="0" rIns="35981" bIns="0" rtlCol="0" anchor="ctr"/>
            <a:lstStyle/>
            <a:p>
              <a:pPr algn="ctr"/>
              <a:r>
                <a:rPr lang="en-US" altLang="zh-CN" sz="10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…</a:t>
              </a:r>
              <a:endParaRPr lang="en-US" altLang="zh-CN" sz="1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6" name="矩形 295"/>
            <p:cNvSpPr/>
            <p:nvPr/>
          </p:nvSpPr>
          <p:spPr>
            <a:xfrm>
              <a:off x="8093253" y="3039837"/>
              <a:ext cx="1004400" cy="306000"/>
            </a:xfrm>
            <a:prstGeom prst="rect">
              <a:avLst/>
            </a:prstGeom>
            <a:solidFill>
              <a:schemeClr val="dk2">
                <a:hueOff val="0"/>
                <a:satOff val="0"/>
                <a:lumOff val="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81" tIns="0" rIns="35981" bIns="0" rtlCol="0" anchor="ctr"/>
            <a:lstStyle/>
            <a:p>
              <a:pPr algn="ctr"/>
              <a:r>
                <a:rPr lang="zh-CN" altLang="en-US" sz="10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大模型模型库</a:t>
              </a:r>
              <a:endParaRPr lang="zh-CN" altLang="en-US" sz="1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7" name="矩形 296"/>
            <p:cNvSpPr/>
            <p:nvPr/>
          </p:nvSpPr>
          <p:spPr>
            <a:xfrm>
              <a:off x="8093253" y="3614098"/>
              <a:ext cx="1004400" cy="306000"/>
            </a:xfrm>
            <a:prstGeom prst="rect">
              <a:avLst/>
            </a:prstGeom>
            <a:solidFill>
              <a:schemeClr val="dk2">
                <a:hueOff val="0"/>
                <a:satOff val="0"/>
                <a:lumOff val="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81" tIns="0" rIns="35981" bIns="0" rtlCol="0" anchor="ctr"/>
            <a:lstStyle/>
            <a:p>
              <a:pPr algn="ctr"/>
              <a:r>
                <a:rPr lang="zh-CN" altLang="en-US" sz="10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微调代码</a:t>
              </a:r>
              <a:endParaRPr lang="zh-CN" altLang="en-US" sz="1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99" name="矩形 298"/>
            <p:cNvSpPr/>
            <p:nvPr/>
          </p:nvSpPr>
          <p:spPr>
            <a:xfrm>
              <a:off x="8093253" y="4188359"/>
              <a:ext cx="1004400" cy="306000"/>
            </a:xfrm>
            <a:prstGeom prst="rect">
              <a:avLst/>
            </a:prstGeom>
            <a:solidFill>
              <a:schemeClr val="dk2">
                <a:hueOff val="0"/>
                <a:satOff val="0"/>
                <a:lumOff val="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81" tIns="0" rIns="35981" bIns="0" rtlCol="0" anchor="ctr"/>
            <a:lstStyle/>
            <a:p>
              <a:pPr algn="ctr"/>
              <a:r>
                <a:rPr lang="zh-CN" altLang="en-US" sz="10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在线微调</a:t>
              </a:r>
              <a:endParaRPr lang="zh-CN" altLang="en-US" sz="1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cxnSp>
          <p:nvCxnSpPr>
            <p:cNvPr id="8" name="直接箭头连接符 7"/>
            <p:cNvCxnSpPr>
              <a:stCxn id="296" idx="2"/>
              <a:endCxn id="297" idx="0"/>
            </p:cNvCxnSpPr>
            <p:nvPr/>
          </p:nvCxnSpPr>
          <p:spPr>
            <a:xfrm>
              <a:off x="8595453" y="3345837"/>
              <a:ext cx="0" cy="268261"/>
            </a:xfrm>
            <a:prstGeom prst="straightConnector1">
              <a:avLst/>
            </a:prstGeom>
            <a:ln>
              <a:solidFill>
                <a:schemeClr val="tx2">
                  <a:alpha val="50000"/>
                </a:schemeClr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0" name="直接箭头连接符 309"/>
            <p:cNvCxnSpPr>
              <a:stCxn id="297" idx="2"/>
              <a:endCxn id="299" idx="0"/>
            </p:cNvCxnSpPr>
            <p:nvPr/>
          </p:nvCxnSpPr>
          <p:spPr>
            <a:xfrm>
              <a:off x="8595453" y="3920098"/>
              <a:ext cx="0" cy="268261"/>
            </a:xfrm>
            <a:prstGeom prst="straightConnector1">
              <a:avLst/>
            </a:prstGeom>
            <a:ln>
              <a:solidFill>
                <a:schemeClr val="tx2">
                  <a:alpha val="50000"/>
                </a:schemeClr>
              </a:solidFill>
              <a:headEnd type="none" w="med" len="med"/>
              <a:tailEnd type="triangle" w="sm" len="sm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6" name="文本框 86"/>
            <p:cNvSpPr txBox="1"/>
            <p:nvPr/>
          </p:nvSpPr>
          <p:spPr>
            <a:xfrm>
              <a:off x="1907259" y="2356985"/>
              <a:ext cx="1827424" cy="169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699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AI</a:t>
              </a:r>
              <a:r>
                <a: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实验室一站式</a:t>
              </a:r>
              <a:r>
                <a: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AI</a:t>
              </a:r>
              <a:r>
                <a: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开发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288" name="矩形 287"/>
            <p:cNvSpPr/>
            <p:nvPr/>
          </p:nvSpPr>
          <p:spPr>
            <a:xfrm>
              <a:off x="872996" y="4331184"/>
              <a:ext cx="1914434" cy="306000"/>
            </a:xfrm>
            <a:prstGeom prst="rect">
              <a:avLst/>
            </a:prstGeom>
            <a:solidFill>
              <a:schemeClr val="dk2">
                <a:hueOff val="0"/>
                <a:satOff val="0"/>
                <a:lumOff val="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81" tIns="0" rIns="35981" bIns="0" rtlCol="0" anchor="ctr"/>
            <a:lstStyle/>
            <a:p>
              <a:pPr algn="ctr"/>
              <a:r>
                <a:rPr lang="zh-CN" altLang="en-US" sz="10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快速上手官方样例仓库</a:t>
              </a:r>
              <a:endParaRPr lang="zh-CN" altLang="en-US" sz="1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289" name="矩形 288"/>
            <p:cNvSpPr/>
            <p:nvPr/>
          </p:nvSpPr>
          <p:spPr>
            <a:xfrm>
              <a:off x="2854513" y="4331184"/>
              <a:ext cx="1914434" cy="306000"/>
            </a:xfrm>
            <a:prstGeom prst="rect">
              <a:avLst/>
            </a:prstGeom>
            <a:solidFill>
              <a:schemeClr val="dk2">
                <a:hueOff val="0"/>
                <a:satOff val="0"/>
                <a:lumOff val="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81" tIns="0" rIns="35981" bIns="0" rtlCol="0" anchor="ctr"/>
            <a:lstStyle/>
            <a:p>
              <a:pPr algn="ctr"/>
              <a:r>
                <a:rPr lang="zh-CN" altLang="en-US" sz="10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rPr>
                <a:t>完备使用教程</a:t>
              </a:r>
              <a:endParaRPr lang="zh-CN" altLang="en-US" sz="1000" b="1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4" name="组合 33"/>
            <p:cNvGrpSpPr/>
            <p:nvPr/>
          </p:nvGrpSpPr>
          <p:grpSpPr>
            <a:xfrm>
              <a:off x="872997" y="2655272"/>
              <a:ext cx="3895950" cy="1588603"/>
              <a:chOff x="870874" y="2856397"/>
              <a:chExt cx="3895950" cy="1525688"/>
            </a:xfrm>
          </p:grpSpPr>
          <p:sp>
            <p:nvSpPr>
              <p:cNvPr id="263" name="矩形 262"/>
              <p:cNvSpPr/>
              <p:nvPr/>
            </p:nvSpPr>
            <p:spPr>
              <a:xfrm>
                <a:off x="870874" y="2856397"/>
                <a:ext cx="2558125" cy="1525688"/>
              </a:xfrm>
              <a:prstGeom prst="rect">
                <a:avLst/>
              </a:prstGeom>
              <a:gradFill>
                <a:gsLst>
                  <a:gs pos="0">
                    <a:schemeClr val="tx2">
                      <a:alpha val="10000"/>
                    </a:schemeClr>
                  </a:gs>
                  <a:gs pos="100000">
                    <a:schemeClr val="tx2">
                      <a:alpha val="2000"/>
                    </a:schemeClr>
                  </a:gs>
                </a:gsLst>
                <a:lin ang="5400000" scaled="0"/>
              </a:gradFill>
              <a:ln>
                <a:gradFill>
                  <a:gsLst>
                    <a:gs pos="0">
                      <a:schemeClr val="tx2">
                        <a:alpha val="20000"/>
                      </a:schemeClr>
                    </a:gs>
                    <a:gs pos="100000">
                      <a:schemeClr val="tx2">
                        <a:alpha val="10000"/>
                      </a:schemeClr>
                    </a:gs>
                  </a:gsLst>
                  <a:lin ang="5400000" scaled="0"/>
                </a:gra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tIns="0" bIns="107943" rtlCol="0" anchor="b"/>
              <a:lstStyle/>
              <a:p>
                <a:pPr algn="ctr"/>
                <a:r>
                  <a:rPr lang="zh-CN" altLang="en-US" sz="1000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在线加载</a:t>
                </a:r>
                <a:endParaRPr lang="zh-CN" altLang="en-US" sz="100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68" name="矩形 267"/>
              <p:cNvSpPr/>
              <p:nvPr/>
            </p:nvSpPr>
            <p:spPr>
              <a:xfrm>
                <a:off x="1068211" y="3236582"/>
                <a:ext cx="457200" cy="201600"/>
              </a:xfrm>
              <a:prstGeom prst="rect">
                <a:avLst/>
              </a:prstGeom>
              <a:solidFill>
                <a:schemeClr val="dk2">
                  <a:hueOff val="0"/>
                  <a:satOff val="0"/>
                  <a:lumOff val="0"/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5981" tIns="0" rIns="35981" bIns="0" rtlCol="0" anchor="ctr"/>
              <a:lstStyle/>
              <a:p>
                <a:pPr algn="ctr"/>
                <a:r>
                  <a:rPr lang="en-US" altLang="zh-CN" sz="700" b="1" dirty="0">
                    <a:solidFill>
                      <a:schemeClr val="tx2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BERT</a:t>
                </a:r>
                <a:endParaRPr lang="en-US" altLang="zh-CN" sz="7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69" name="矩形 268"/>
              <p:cNvSpPr/>
              <p:nvPr/>
            </p:nvSpPr>
            <p:spPr>
              <a:xfrm>
                <a:off x="1562035" y="3236582"/>
                <a:ext cx="457200" cy="201600"/>
              </a:xfrm>
              <a:prstGeom prst="rect">
                <a:avLst/>
              </a:prstGeom>
              <a:solidFill>
                <a:schemeClr val="dk2">
                  <a:hueOff val="0"/>
                  <a:satOff val="0"/>
                  <a:lumOff val="0"/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5981" tIns="0" rIns="35981" bIns="0" rtlCol="0" anchor="ctr"/>
              <a:lstStyle/>
              <a:p>
                <a:pPr algn="ctr"/>
                <a:r>
                  <a:rPr lang="en-US" altLang="zh-CN" sz="700" b="1" dirty="0">
                    <a:solidFill>
                      <a:schemeClr val="tx2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LSTM</a:t>
                </a:r>
                <a:endParaRPr lang="en-US" altLang="zh-CN" sz="7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70" name="矩形 269"/>
              <p:cNvSpPr/>
              <p:nvPr/>
            </p:nvSpPr>
            <p:spPr>
              <a:xfrm>
                <a:off x="1068211" y="3480181"/>
                <a:ext cx="457200" cy="201600"/>
              </a:xfrm>
              <a:prstGeom prst="rect">
                <a:avLst/>
              </a:prstGeom>
              <a:solidFill>
                <a:schemeClr val="dk2">
                  <a:hueOff val="0"/>
                  <a:satOff val="0"/>
                  <a:lumOff val="0"/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5981" tIns="0" rIns="35981" bIns="0" rtlCol="0" anchor="ctr"/>
              <a:lstStyle/>
              <a:p>
                <a:pPr algn="ctr"/>
                <a:r>
                  <a:rPr lang="en-US" altLang="zh-CN" sz="700" b="1" dirty="0">
                    <a:solidFill>
                      <a:schemeClr val="tx2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Vit</a:t>
                </a:r>
                <a:endParaRPr lang="en-US" altLang="zh-CN" sz="7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71" name="矩形 270"/>
              <p:cNvSpPr/>
              <p:nvPr/>
            </p:nvSpPr>
            <p:spPr>
              <a:xfrm>
                <a:off x="1562035" y="3480181"/>
                <a:ext cx="457200" cy="201600"/>
              </a:xfrm>
              <a:prstGeom prst="rect">
                <a:avLst/>
              </a:prstGeom>
              <a:solidFill>
                <a:schemeClr val="dk2">
                  <a:hueOff val="0"/>
                  <a:satOff val="0"/>
                  <a:lumOff val="0"/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5981" tIns="0" rIns="35981" bIns="0" rtlCol="0" anchor="ctr"/>
              <a:lstStyle/>
              <a:p>
                <a:pPr algn="ctr"/>
                <a:r>
                  <a:rPr lang="en-US" altLang="zh-CN" sz="700" b="1" dirty="0" err="1">
                    <a:solidFill>
                      <a:schemeClr val="tx2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ResNet</a:t>
                </a:r>
                <a:endParaRPr lang="en-US" altLang="zh-CN" sz="700" b="1" dirty="0" err="1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72" name="矩形 271"/>
              <p:cNvSpPr/>
              <p:nvPr/>
            </p:nvSpPr>
            <p:spPr>
              <a:xfrm>
                <a:off x="1068212" y="3723780"/>
                <a:ext cx="951024" cy="201600"/>
              </a:xfrm>
              <a:prstGeom prst="rect">
                <a:avLst/>
              </a:prstGeom>
              <a:solidFill>
                <a:schemeClr val="dk2">
                  <a:hueOff val="0"/>
                  <a:satOff val="0"/>
                  <a:lumOff val="0"/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5981" tIns="0" rIns="35981" bIns="0" rtlCol="0" anchor="ctr"/>
              <a:lstStyle/>
              <a:p>
                <a:pPr algn="ctr"/>
                <a:r>
                  <a:rPr lang="en-US" altLang="zh-CN" sz="700" dirty="0">
                    <a:solidFill>
                      <a:schemeClr val="tx2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…</a:t>
                </a:r>
                <a:endParaRPr lang="en-US" altLang="zh-CN" sz="700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67" name="矩形 266"/>
              <p:cNvSpPr/>
              <p:nvPr/>
            </p:nvSpPr>
            <p:spPr>
              <a:xfrm>
                <a:off x="985723" y="2962276"/>
                <a:ext cx="1116000" cy="1044003"/>
              </a:xfrm>
              <a:prstGeom prst="rect">
                <a:avLst/>
              </a:prstGeom>
              <a:noFill/>
              <a:ln w="6350" cap="flat" cmpd="sng" algn="ctr">
                <a:solidFill>
                  <a:schemeClr val="tx2">
                    <a:alpha val="30000"/>
                  </a:schemeClr>
                </a:solidFill>
                <a:prstDash val="solid"/>
                <a:miter lim="800000"/>
              </a:ln>
              <a:effectLst>
                <a:innerShdw blurRad="63500" dist="25400" dir="11580000">
                  <a:prstClr val="black">
                    <a:alpha val="50000"/>
                  </a:prstClr>
                </a:innerShdw>
              </a:effectLst>
            </p:spPr>
            <p:txBody>
              <a:bodyPr rot="0" spcFirstLastPara="0" vertOverflow="overflow" horzOverflow="overflow" vert="horz" wrap="square" lIns="46920" tIns="71962" rIns="46920" bIns="23460" numCol="1" spcCol="0" rtlCol="0" fromWordArt="0" anchor="t" anchorCtr="0" forceAA="0" compatLnSpc="1">
                <a:noAutofit/>
              </a:bodyPr>
              <a:lstStyle/>
              <a:p>
                <a:pPr marL="0" marR="0" lvl="0" indent="0" algn="ctr" defTabSz="469265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</a:rPr>
                  <a:t>模型库</a:t>
                </a:r>
                <a:endParaRPr kumimoji="0" lang="zh-CN" alt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73" name="矩形 272"/>
              <p:cNvSpPr/>
              <p:nvPr/>
            </p:nvSpPr>
            <p:spPr>
              <a:xfrm>
                <a:off x="2211665" y="2962276"/>
                <a:ext cx="1116000" cy="1044003"/>
              </a:xfrm>
              <a:prstGeom prst="rect">
                <a:avLst/>
              </a:prstGeom>
              <a:noFill/>
              <a:ln w="6350" cap="flat" cmpd="sng" algn="ctr">
                <a:solidFill>
                  <a:schemeClr val="tx2">
                    <a:alpha val="30000"/>
                  </a:schemeClr>
                </a:solidFill>
                <a:prstDash val="solid"/>
                <a:miter lim="800000"/>
              </a:ln>
              <a:effectLst>
                <a:innerShdw blurRad="63500" dist="25400" dir="11580000">
                  <a:prstClr val="black">
                    <a:alpha val="50000"/>
                  </a:prstClr>
                </a:innerShdw>
              </a:effectLst>
            </p:spPr>
            <p:txBody>
              <a:bodyPr rot="0" spcFirstLastPara="0" vertOverflow="overflow" horzOverflow="overflow" vert="horz" wrap="square" lIns="46920" tIns="71962" rIns="46920" bIns="23460" numCol="1" spcCol="0" rtlCol="0" fromWordArt="0" anchor="t" anchorCtr="0" forceAA="0" compatLnSpc="1">
                <a:noAutofit/>
              </a:bodyPr>
              <a:lstStyle/>
              <a:p>
                <a:pPr marL="0" marR="0" lvl="0" indent="0" algn="ctr" defTabSz="469265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0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latin typeface="微软雅黑" panose="020B0503020204020204" charset="-122"/>
                    <a:ea typeface="微软雅黑" panose="020B0503020204020204" charset="-122"/>
                  </a:rPr>
                  <a:t>数据集</a:t>
                </a:r>
                <a:endParaRPr kumimoji="0" lang="zh-CN" altLang="en-US" sz="10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75" name="矩形 274"/>
              <p:cNvSpPr/>
              <p:nvPr/>
            </p:nvSpPr>
            <p:spPr>
              <a:xfrm>
                <a:off x="3619493" y="2856398"/>
                <a:ext cx="1147331" cy="305217"/>
              </a:xfrm>
              <a:prstGeom prst="rect">
                <a:avLst/>
              </a:prstGeom>
              <a:solidFill>
                <a:schemeClr val="dk2">
                  <a:hueOff val="0"/>
                  <a:satOff val="0"/>
                  <a:lumOff val="0"/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5981" tIns="0" rIns="35981" bIns="0" rtlCol="0" anchor="ctr"/>
              <a:lstStyle/>
              <a:p>
                <a:pPr algn="ctr"/>
                <a:r>
                  <a:rPr lang="zh-CN" altLang="en-US" sz="10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代码管理（</a:t>
                </a:r>
                <a:r>
                  <a:rPr lang="en-US" altLang="zh-CN" sz="10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Git</a:t>
                </a:r>
                <a:r>
                  <a:rPr lang="zh-CN" altLang="en-US" sz="10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  <a:cs typeface="微软雅黑" panose="020B0503020204020204" charset="-122"/>
                  </a:rPr>
                  <a:t>）</a:t>
                </a:r>
                <a:endParaRPr lang="zh-CN" altLang="en-US" sz="10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endParaRPr>
              </a:p>
            </p:txBody>
          </p:sp>
          <p:sp>
            <p:nvSpPr>
              <p:cNvPr id="276" name="矩形 275"/>
              <p:cNvSpPr/>
              <p:nvPr/>
            </p:nvSpPr>
            <p:spPr>
              <a:xfrm>
                <a:off x="3619492" y="3236582"/>
                <a:ext cx="1147331" cy="765319"/>
              </a:xfrm>
              <a:prstGeom prst="rect">
                <a:avLst/>
              </a:prstGeom>
              <a:solidFill>
                <a:schemeClr val="dk2">
                  <a:hueOff val="0"/>
                  <a:satOff val="0"/>
                  <a:lumOff val="0"/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5981" tIns="107943" rIns="35981" bIns="0" rtlCol="0" anchor="t" anchorCtr="0"/>
              <a:lstStyle/>
              <a:p>
                <a:pPr algn="ctr"/>
                <a:r>
                  <a:rPr lang="zh-CN" altLang="en-US" sz="10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在线训练</a:t>
                </a:r>
                <a:endParaRPr lang="zh-CN" altLang="en-US" sz="10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grpSp>
            <p:nvGrpSpPr>
              <p:cNvPr id="16" name="组合 15"/>
              <p:cNvGrpSpPr/>
              <p:nvPr/>
            </p:nvGrpSpPr>
            <p:grpSpPr>
              <a:xfrm>
                <a:off x="3713522" y="3547701"/>
                <a:ext cx="989442" cy="377700"/>
                <a:chOff x="3738324" y="3557225"/>
                <a:chExt cx="1054149" cy="360000"/>
              </a:xfrm>
            </p:grpSpPr>
            <p:sp>
              <p:nvSpPr>
                <p:cNvPr id="277" name="矩形 276"/>
                <p:cNvSpPr/>
                <p:nvPr/>
              </p:nvSpPr>
              <p:spPr>
                <a:xfrm>
                  <a:off x="3738324" y="3557225"/>
                  <a:ext cx="504000" cy="360000"/>
                </a:xfrm>
                <a:prstGeom prst="rect">
                  <a:avLst/>
                </a:prstGeom>
                <a:solidFill>
                  <a:schemeClr val="dk2">
                    <a:hueOff val="0"/>
                    <a:satOff val="0"/>
                    <a:lumOff val="0"/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5981" tIns="0" rIns="35981" bIns="0" rtlCol="0" anchor="ctr"/>
                <a:lstStyle/>
                <a:p>
                  <a:pPr algn="ctr"/>
                  <a:r>
                    <a:rPr lang="zh-CN" altLang="en-US" sz="700" b="1" dirty="0">
                      <a:solidFill>
                        <a:schemeClr val="tx2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界面</a:t>
                  </a:r>
                  <a:endParaRPr lang="en-US" altLang="zh-CN" sz="700" b="1" dirty="0">
                    <a:solidFill>
                      <a:schemeClr val="tx2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  <a:p>
                  <a:pPr algn="ctr"/>
                  <a:r>
                    <a:rPr lang="zh-CN" altLang="en-US" sz="700" b="1" dirty="0">
                      <a:solidFill>
                        <a:schemeClr val="tx2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启动</a:t>
                  </a:r>
                  <a:endParaRPr lang="en-US" altLang="zh-CN" sz="700" b="1" dirty="0">
                    <a:solidFill>
                      <a:schemeClr val="tx2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  <p:sp>
              <p:nvSpPr>
                <p:cNvPr id="278" name="矩形 277"/>
                <p:cNvSpPr/>
                <p:nvPr/>
              </p:nvSpPr>
              <p:spPr>
                <a:xfrm>
                  <a:off x="4288473" y="3557225"/>
                  <a:ext cx="504000" cy="360000"/>
                </a:xfrm>
                <a:prstGeom prst="rect">
                  <a:avLst/>
                </a:prstGeom>
                <a:solidFill>
                  <a:schemeClr val="dk2">
                    <a:hueOff val="0"/>
                    <a:satOff val="0"/>
                    <a:lumOff val="0"/>
                    <a:alpha val="10000"/>
                  </a:scheme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lIns="35981" tIns="0" rIns="35981" bIns="0" rtlCol="0" anchor="ctr"/>
                <a:lstStyle/>
                <a:p>
                  <a:pPr algn="ctr"/>
                  <a:r>
                    <a:rPr lang="en-US" altLang="zh-CN" sz="700" b="1" dirty="0" err="1">
                      <a:solidFill>
                        <a:schemeClr val="tx2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Jupyter</a:t>
                  </a:r>
                  <a:r>
                    <a:rPr lang="en-US" altLang="zh-CN" sz="700" b="1" dirty="0">
                      <a:solidFill>
                        <a:schemeClr val="tx2"/>
                      </a:solidFill>
                      <a:latin typeface="微软雅黑" panose="020B0503020204020204" charset="-122"/>
                      <a:ea typeface="微软雅黑" panose="020B0503020204020204" charset="-122"/>
                    </a:rPr>
                    <a:t> Notebook</a:t>
                  </a:r>
                  <a:endParaRPr lang="en-US" altLang="zh-CN" sz="700" b="1" dirty="0">
                    <a:solidFill>
                      <a:schemeClr val="tx2"/>
                    </a:solidFill>
                    <a:latin typeface="微软雅黑" panose="020B0503020204020204" charset="-122"/>
                    <a:ea typeface="微软雅黑" panose="020B0503020204020204" charset="-122"/>
                  </a:endParaRPr>
                </a:p>
              </p:txBody>
            </p:sp>
          </p:grpSp>
          <p:sp>
            <p:nvSpPr>
              <p:cNvPr id="282" name="矩形 281"/>
              <p:cNvSpPr/>
              <p:nvPr/>
            </p:nvSpPr>
            <p:spPr>
              <a:xfrm>
                <a:off x="3618423" y="4076868"/>
                <a:ext cx="1148400" cy="305217"/>
              </a:xfrm>
              <a:prstGeom prst="rect">
                <a:avLst/>
              </a:prstGeom>
              <a:solidFill>
                <a:schemeClr val="dk2">
                  <a:hueOff val="0"/>
                  <a:satOff val="0"/>
                  <a:lumOff val="0"/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5981" tIns="0" rIns="35981" bIns="0" rtlCol="0" anchor="ctr"/>
              <a:lstStyle/>
              <a:p>
                <a:pPr algn="ctr"/>
                <a:r>
                  <a:rPr lang="zh-CN" altLang="en-US" sz="1000" b="1" dirty="0">
                    <a:solidFill>
                      <a:schemeClr val="tx1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在线推理</a:t>
                </a:r>
                <a:endParaRPr lang="zh-CN" altLang="en-US" sz="1000" b="1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cxnSp>
            <p:nvCxnSpPr>
              <p:cNvPr id="283" name="连接符: 肘形 11"/>
              <p:cNvCxnSpPr>
                <a:stCxn id="263" idx="3"/>
                <a:endCxn id="276" idx="1"/>
              </p:cNvCxnSpPr>
              <p:nvPr/>
            </p:nvCxnSpPr>
            <p:spPr>
              <a:xfrm>
                <a:off x="3428999" y="3619241"/>
                <a:ext cx="190493" cy="1"/>
              </a:xfrm>
              <a:prstGeom prst="bentConnector3">
                <a:avLst>
                  <a:gd name="adj1" fmla="val 50000"/>
                </a:avLst>
              </a:prstGeom>
              <a:noFill/>
              <a:ln w="6350" cap="flat" cmpd="sng" algn="ctr">
                <a:solidFill>
                  <a:srgbClr val="1D1D1A">
                    <a:lumMod val="25000"/>
                    <a:lumOff val="75000"/>
                  </a:srgbClr>
                </a:solidFill>
                <a:prstDash val="solid"/>
                <a:miter lim="800000"/>
                <a:tailEnd type="triangle" w="sm" len="sm"/>
              </a:ln>
              <a:effectLst/>
            </p:spPr>
          </p:cxnSp>
          <p:cxnSp>
            <p:nvCxnSpPr>
              <p:cNvPr id="284" name="连接符: 肘形 125"/>
              <p:cNvCxnSpPr>
                <a:stCxn id="263" idx="3"/>
                <a:endCxn id="282" idx="1"/>
              </p:cNvCxnSpPr>
              <p:nvPr/>
            </p:nvCxnSpPr>
            <p:spPr>
              <a:xfrm>
                <a:off x="3428999" y="3619241"/>
                <a:ext cx="189424" cy="610236"/>
              </a:xfrm>
              <a:prstGeom prst="bentConnector3">
                <a:avLst>
                  <a:gd name="adj1" fmla="val 50000"/>
                </a:avLst>
              </a:prstGeom>
              <a:noFill/>
              <a:ln w="6350" cap="flat" cmpd="sng" algn="ctr">
                <a:solidFill>
                  <a:srgbClr val="1D1D1A">
                    <a:lumMod val="25000"/>
                    <a:lumOff val="75000"/>
                  </a:srgbClr>
                </a:solidFill>
                <a:prstDash val="solid"/>
                <a:miter lim="800000"/>
                <a:tailEnd type="triangle" w="sm" len="sm"/>
              </a:ln>
              <a:effectLst/>
            </p:spPr>
          </p:cxnSp>
          <p:sp>
            <p:nvSpPr>
              <p:cNvPr id="274" name="矩形 273"/>
              <p:cNvSpPr/>
              <p:nvPr/>
            </p:nvSpPr>
            <p:spPr>
              <a:xfrm>
                <a:off x="2281575" y="3236582"/>
                <a:ext cx="458291" cy="323884"/>
              </a:xfrm>
              <a:prstGeom prst="rect">
                <a:avLst/>
              </a:prstGeom>
              <a:solidFill>
                <a:schemeClr val="dk2">
                  <a:hueOff val="0"/>
                  <a:satOff val="0"/>
                  <a:lumOff val="0"/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5981" tIns="0" rIns="35981" bIns="0" rtlCol="0" anchor="ctr"/>
              <a:lstStyle/>
              <a:p>
                <a:pPr algn="ctr"/>
                <a:r>
                  <a:rPr lang="zh-CN" altLang="en-US" sz="700" b="1" dirty="0">
                    <a:solidFill>
                      <a:schemeClr val="tx2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图像</a:t>
                </a:r>
                <a:endParaRPr lang="en-US" altLang="zh-CN" sz="7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/>
                <a:r>
                  <a:rPr lang="zh-CN" altLang="en-US" sz="700" b="1" dirty="0">
                    <a:solidFill>
                      <a:schemeClr val="tx2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分类</a:t>
                </a:r>
                <a:endParaRPr lang="en-US" altLang="zh-CN" sz="7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79" name="矩形 278"/>
              <p:cNvSpPr/>
              <p:nvPr/>
            </p:nvSpPr>
            <p:spPr>
              <a:xfrm>
                <a:off x="2774308" y="3236582"/>
                <a:ext cx="458291" cy="323884"/>
              </a:xfrm>
              <a:prstGeom prst="rect">
                <a:avLst/>
              </a:prstGeom>
              <a:solidFill>
                <a:schemeClr val="dk2">
                  <a:hueOff val="0"/>
                  <a:satOff val="0"/>
                  <a:lumOff val="0"/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5981" tIns="0" rIns="35981" bIns="0" rtlCol="0" anchor="ctr"/>
              <a:lstStyle/>
              <a:p>
                <a:pPr algn="ctr"/>
                <a:r>
                  <a:rPr lang="zh-CN" altLang="en-US" sz="700" b="1" dirty="0">
                    <a:solidFill>
                      <a:schemeClr val="tx2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目标</a:t>
                </a:r>
                <a:endParaRPr lang="en-US" altLang="zh-CN" sz="7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/>
                <a:r>
                  <a:rPr lang="zh-CN" altLang="en-US" sz="700" b="1" dirty="0">
                    <a:solidFill>
                      <a:schemeClr val="tx2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检测</a:t>
                </a:r>
                <a:endParaRPr lang="en-US" altLang="zh-CN" sz="7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280" name="矩形 279"/>
              <p:cNvSpPr/>
              <p:nvPr/>
            </p:nvSpPr>
            <p:spPr>
              <a:xfrm>
                <a:off x="2774308" y="3601496"/>
                <a:ext cx="458291" cy="323884"/>
              </a:xfrm>
              <a:prstGeom prst="rect">
                <a:avLst/>
              </a:prstGeom>
              <a:solidFill>
                <a:schemeClr val="dk2">
                  <a:hueOff val="0"/>
                  <a:satOff val="0"/>
                  <a:lumOff val="0"/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5981" tIns="0" rIns="35981" bIns="0" rtlCol="0" anchor="ctr"/>
              <a:lstStyle/>
              <a:p>
                <a:pPr algn="ctr"/>
                <a:r>
                  <a:rPr lang="en-US" altLang="zh-CN" sz="700" dirty="0">
                    <a:solidFill>
                      <a:schemeClr val="tx2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…</a:t>
                </a:r>
                <a:endParaRPr lang="en-US" altLang="zh-CN" sz="700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  <p:sp>
            <p:nvSpPr>
              <p:cNvPr id="301" name="矩形 300"/>
              <p:cNvSpPr/>
              <p:nvPr/>
            </p:nvSpPr>
            <p:spPr>
              <a:xfrm>
                <a:off x="2279702" y="3601496"/>
                <a:ext cx="458291" cy="323884"/>
              </a:xfrm>
              <a:prstGeom prst="rect">
                <a:avLst/>
              </a:prstGeom>
              <a:solidFill>
                <a:schemeClr val="dk2">
                  <a:hueOff val="0"/>
                  <a:satOff val="0"/>
                  <a:lumOff val="0"/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5981" tIns="0" rIns="35981" bIns="0" rtlCol="0" anchor="ctr"/>
              <a:lstStyle/>
              <a:p>
                <a:pPr algn="ctr"/>
                <a:r>
                  <a:rPr lang="zh-CN" altLang="en-US" sz="700" b="1" dirty="0">
                    <a:solidFill>
                      <a:schemeClr val="tx2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文本</a:t>
                </a:r>
                <a:endParaRPr lang="en-US" altLang="zh-CN" sz="7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  <a:p>
                <a:pPr algn="ctr"/>
                <a:r>
                  <a:rPr lang="zh-CN" altLang="en-US" sz="700" b="1" dirty="0">
                    <a:solidFill>
                      <a:schemeClr val="tx2"/>
                    </a:solidFill>
                    <a:latin typeface="微软雅黑" panose="020B0503020204020204" charset="-122"/>
                    <a:ea typeface="微软雅黑" panose="020B0503020204020204" charset="-122"/>
                  </a:rPr>
                  <a:t>分类</a:t>
                </a:r>
                <a:endParaRPr lang="en-US" altLang="zh-CN" sz="7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endParaRPr>
              </a:p>
            </p:txBody>
          </p:sp>
        </p:grpSp>
        <p:sp>
          <p:nvSpPr>
            <p:cNvPr id="303" name="文本框 76"/>
            <p:cNvSpPr txBox="1"/>
            <p:nvPr/>
          </p:nvSpPr>
          <p:spPr>
            <a:xfrm>
              <a:off x="4988892" y="2356985"/>
              <a:ext cx="1072409" cy="16926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46990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Build-in</a:t>
              </a:r>
              <a:r>
                <a: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套件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  <p:sp>
          <p:nvSpPr>
            <p:cNvPr id="311" name="矩形 310"/>
            <p:cNvSpPr/>
            <p:nvPr/>
          </p:nvSpPr>
          <p:spPr>
            <a:xfrm>
              <a:off x="4887650" y="2655273"/>
              <a:ext cx="1274893" cy="1981911"/>
            </a:xfrm>
            <a:prstGeom prst="rect">
              <a:avLst/>
            </a:prstGeom>
            <a:gradFill>
              <a:gsLst>
                <a:gs pos="0">
                  <a:schemeClr val="tx2">
                    <a:alpha val="10000"/>
                  </a:schemeClr>
                </a:gs>
                <a:gs pos="100000">
                  <a:schemeClr val="tx2">
                    <a:alpha val="2000"/>
                  </a:schemeClr>
                </a:gs>
              </a:gsLst>
              <a:lin ang="5400000" scaled="0"/>
            </a:gradFill>
            <a:ln>
              <a:gradFill>
                <a:gsLst>
                  <a:gs pos="0">
                    <a:schemeClr val="tx2">
                      <a:alpha val="20000"/>
                    </a:schemeClr>
                  </a:gs>
                  <a:gs pos="100000">
                    <a:schemeClr val="tx2">
                      <a:alpha val="10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tIns="143925" rtlCol="0" anchor="t"/>
            <a:lstStyle/>
            <a:p>
              <a:pPr algn="ctr"/>
              <a:endParaRPr lang="zh-CN" altLang="en-US" sz="1000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5" name="矩形 304"/>
            <p:cNvSpPr/>
            <p:nvPr/>
          </p:nvSpPr>
          <p:spPr>
            <a:xfrm>
              <a:off x="5022896" y="3038224"/>
              <a:ext cx="1004400" cy="306000"/>
            </a:xfrm>
            <a:prstGeom prst="rect">
              <a:avLst/>
            </a:prstGeom>
            <a:solidFill>
              <a:schemeClr val="dk2">
                <a:hueOff val="0"/>
                <a:satOff val="0"/>
                <a:lumOff val="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81" tIns="0" rIns="35981" bIns="0" rtlCol="0" anchor="ctr"/>
            <a:lstStyle/>
            <a:p>
              <a:pPr algn="ctr"/>
              <a:r>
                <a:rPr lang="en-US" altLang="zh-CN" sz="1000" b="1" dirty="0" err="1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</a:rPr>
                <a:t>MindFormers</a:t>
              </a:r>
              <a:endParaRPr lang="en-US" altLang="zh-CN" sz="1000" b="1" dirty="0" err="1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6" name="矩形 305"/>
            <p:cNvSpPr/>
            <p:nvPr/>
          </p:nvSpPr>
          <p:spPr>
            <a:xfrm>
              <a:off x="5022896" y="4187816"/>
              <a:ext cx="1004400" cy="306000"/>
            </a:xfrm>
            <a:prstGeom prst="rect">
              <a:avLst/>
            </a:prstGeom>
            <a:solidFill>
              <a:schemeClr val="dk2">
                <a:hueOff val="0"/>
                <a:satOff val="0"/>
                <a:lumOff val="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81" tIns="0" rIns="35981" bIns="0" rtlCol="0" anchor="ctr"/>
            <a:lstStyle/>
            <a:p>
              <a:pPr algn="ctr"/>
              <a:r>
                <a:rPr lang="en-US" altLang="zh-CN" sz="1000" b="1" dirty="0" err="1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sym typeface="Huawei Sans" panose="020C0503030203020204" pitchFamily="34" charset="0"/>
                </a:rPr>
                <a:t>MindSpore</a:t>
              </a:r>
              <a:r>
                <a:rPr lang="en-US" altLang="zh-CN" sz="1000" b="1" dirty="0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sym typeface="Huawei Sans" panose="020C0503030203020204" pitchFamily="34" charset="0"/>
                </a:rPr>
                <a:t> Lite</a:t>
              </a:r>
              <a:endParaRPr lang="zh-CN" altLang="en-US" sz="1000" b="1" dirty="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sym typeface="Huawei Sans" panose="020C0503030203020204" pitchFamily="34" charset="0"/>
              </a:endParaRPr>
            </a:p>
          </p:txBody>
        </p:sp>
        <p:sp>
          <p:nvSpPr>
            <p:cNvPr id="307" name="文本框 88"/>
            <p:cNvSpPr txBox="1"/>
            <p:nvPr/>
          </p:nvSpPr>
          <p:spPr>
            <a:xfrm>
              <a:off x="5022897" y="3968778"/>
              <a:ext cx="1004400" cy="1412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简化部署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8" name="文本框 89"/>
            <p:cNvSpPr txBox="1"/>
            <p:nvPr/>
          </p:nvSpPr>
          <p:spPr>
            <a:xfrm>
              <a:off x="5022897" y="3393983"/>
              <a:ext cx="1004400" cy="1412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简化微调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309" name="矩形 308"/>
            <p:cNvSpPr/>
            <p:nvPr/>
          </p:nvSpPr>
          <p:spPr>
            <a:xfrm>
              <a:off x="5022896" y="3613019"/>
              <a:ext cx="1004400" cy="306000"/>
            </a:xfrm>
            <a:prstGeom prst="rect">
              <a:avLst/>
            </a:prstGeom>
            <a:solidFill>
              <a:schemeClr val="dk2">
                <a:hueOff val="0"/>
                <a:satOff val="0"/>
                <a:lumOff val="0"/>
                <a:alpha val="1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35981" tIns="0" rIns="35981" bIns="0" rtlCol="0" anchor="ctr"/>
            <a:lstStyle/>
            <a:p>
              <a:pPr algn="ctr"/>
              <a:r>
                <a:rPr lang="en-US" altLang="zh-CN" sz="1000" b="1" dirty="0" err="1">
                  <a:solidFill>
                    <a:schemeClr val="tx2"/>
                  </a:solidFill>
                  <a:latin typeface="微软雅黑" panose="020B0503020204020204" charset="-122"/>
                  <a:ea typeface="微软雅黑" panose="020B0503020204020204" charset="-122"/>
                  <a:sym typeface="Huawei Sans" panose="020C0503030203020204" pitchFamily="34" charset="0"/>
                </a:rPr>
                <a:t>MindPet</a:t>
              </a:r>
              <a:endParaRPr lang="en-US" altLang="zh-CN" sz="1000" b="1" dirty="0" err="1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sym typeface="Huawei Sans" panose="020C0503030203020204" pitchFamily="34" charset="0"/>
              </a:endParaRPr>
            </a:p>
          </p:txBody>
        </p:sp>
        <p:sp>
          <p:nvSpPr>
            <p:cNvPr id="317" name="文本框 89"/>
            <p:cNvSpPr txBox="1"/>
            <p:nvPr/>
          </p:nvSpPr>
          <p:spPr>
            <a:xfrm>
              <a:off x="5022896" y="2819188"/>
              <a:ext cx="1004400" cy="141250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lvl="0" algn="ctr" defTabSz="914400"/>
              <a:r>
                <a:rPr lang="zh-CN" altLang="en-US" sz="1000" kern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简化</a:t>
              </a:r>
              <a:r>
                <a:rPr lang="en-US" altLang="zh-CN" sz="1000" kern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AI</a:t>
              </a:r>
              <a:r>
                <a:rPr lang="zh-CN" altLang="en-US" sz="1000" kern="0" dirty="0">
                  <a:solidFill>
                    <a:schemeClr val="tx1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</a:rPr>
                <a:t>开发流程</a:t>
              </a:r>
              <a:endParaRPr lang="zh-CN" altLang="en-US" sz="1000" kern="0" dirty="0">
                <a:solidFill>
                  <a:schemeClr val="tx1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endParaRPr>
            </a:p>
          </p:txBody>
        </p:sp>
      </p:grpSp>
      <p:sp>
        <p:nvSpPr>
          <p:cNvPr id="319" name="矩形 318"/>
          <p:cNvSpPr/>
          <p:nvPr/>
        </p:nvSpPr>
        <p:spPr>
          <a:xfrm>
            <a:off x="699724" y="5476152"/>
            <a:ext cx="8583585" cy="642768"/>
          </a:xfrm>
          <a:prstGeom prst="rect">
            <a:avLst/>
          </a:prstGeom>
          <a:gradFill>
            <a:gsLst>
              <a:gs pos="0">
                <a:schemeClr val="tx2">
                  <a:alpha val="10000"/>
                </a:schemeClr>
              </a:gs>
              <a:gs pos="100000">
                <a:schemeClr val="tx2">
                  <a:alpha val="2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tx2">
                    <a:alpha val="20000"/>
                  </a:schemeClr>
                </a:gs>
                <a:gs pos="100000">
                  <a:schemeClr val="tx2">
                    <a:alpha val="1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0" bIns="107943" rtlCol="0" anchor="b"/>
          <a:lstStyle/>
          <a:p>
            <a:pPr algn="ctr"/>
            <a:endParaRPr lang="zh-CN" altLang="en-US" sz="1000" dirty="0">
              <a:solidFill>
                <a:schemeClr val="tx2"/>
              </a:solidFill>
            </a:endParaRPr>
          </a:p>
        </p:txBody>
      </p:sp>
      <p:grpSp>
        <p:nvGrpSpPr>
          <p:cNvPr id="320" name="组合 319"/>
          <p:cNvGrpSpPr/>
          <p:nvPr/>
        </p:nvGrpSpPr>
        <p:grpSpPr>
          <a:xfrm>
            <a:off x="2873499" y="5173705"/>
            <a:ext cx="4251970" cy="302444"/>
            <a:chOff x="3024461" y="5175249"/>
            <a:chExt cx="3738384" cy="302602"/>
          </a:xfrm>
        </p:grpSpPr>
        <p:sp>
          <p:nvSpPr>
            <p:cNvPr id="321" name="箭头: 下 2"/>
            <p:cNvSpPr/>
            <p:nvPr/>
          </p:nvSpPr>
          <p:spPr>
            <a:xfrm rot="10800000">
              <a:off x="3024461" y="5175249"/>
              <a:ext cx="331350" cy="302602"/>
            </a:xfrm>
            <a:prstGeom prst="downArrow">
              <a:avLst/>
            </a:prstGeom>
            <a:gradFill>
              <a:gsLst>
                <a:gs pos="100000">
                  <a:sysClr val="window" lastClr="FFFFFF">
                    <a:alpha val="50000"/>
                  </a:sysClr>
                </a:gs>
                <a:gs pos="21000">
                  <a:sysClr val="window" lastClr="FFFFFF">
                    <a:alpha val="0"/>
                  </a:sys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322" name="箭头: 下 2"/>
            <p:cNvSpPr/>
            <p:nvPr/>
          </p:nvSpPr>
          <p:spPr>
            <a:xfrm rot="10800000">
              <a:off x="6431495" y="5175249"/>
              <a:ext cx="331350" cy="302602"/>
            </a:xfrm>
            <a:prstGeom prst="downArrow">
              <a:avLst/>
            </a:prstGeom>
            <a:gradFill>
              <a:gsLst>
                <a:gs pos="100000">
                  <a:sysClr val="window" lastClr="FFFFFF">
                    <a:alpha val="50000"/>
                  </a:sysClr>
                </a:gs>
                <a:gs pos="21000">
                  <a:sysClr val="window" lastClr="FFFFFF">
                    <a:alpha val="0"/>
                  </a:sys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23" name="组合 322"/>
          <p:cNvGrpSpPr/>
          <p:nvPr/>
        </p:nvGrpSpPr>
        <p:grpSpPr>
          <a:xfrm>
            <a:off x="870329" y="5624661"/>
            <a:ext cx="8242375" cy="345748"/>
            <a:chOff x="1154632" y="5626440"/>
            <a:chExt cx="8116369" cy="345928"/>
          </a:xfrm>
        </p:grpSpPr>
        <p:sp>
          <p:nvSpPr>
            <p:cNvPr id="324" name="文本框 1"/>
            <p:cNvSpPr txBox="1"/>
            <p:nvPr/>
          </p:nvSpPr>
          <p:spPr>
            <a:xfrm>
              <a:off x="1154632" y="5707071"/>
              <a:ext cx="923330" cy="1842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1" i="0" u="none" strike="noStrike" kern="0" cap="none" spc="0" normalizeH="0" baseline="0" noProof="0" dirty="0">
                  <a:ln>
                    <a:noFill/>
                  </a:ln>
                  <a:solidFill>
                    <a:schemeClr val="accent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支持多种算力</a:t>
              </a:r>
              <a:endPara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grpSp>
          <p:nvGrpSpPr>
            <p:cNvPr id="325" name="组合 324"/>
            <p:cNvGrpSpPr/>
            <p:nvPr/>
          </p:nvGrpSpPr>
          <p:grpSpPr>
            <a:xfrm>
              <a:off x="2275091" y="5626440"/>
              <a:ext cx="6995910" cy="345928"/>
              <a:chOff x="2154441" y="4399893"/>
              <a:chExt cx="6995910" cy="345928"/>
            </a:xfrm>
          </p:grpSpPr>
          <p:sp>
            <p:nvSpPr>
              <p:cNvPr id="326" name="矩形 325"/>
              <p:cNvSpPr/>
              <p:nvPr/>
            </p:nvSpPr>
            <p:spPr>
              <a:xfrm>
                <a:off x="2154441" y="4399893"/>
                <a:ext cx="2250940" cy="345928"/>
              </a:xfrm>
              <a:prstGeom prst="rect">
                <a:avLst/>
              </a:prstGeom>
              <a:solidFill>
                <a:schemeClr val="dk2">
                  <a:hueOff val="0"/>
                  <a:satOff val="0"/>
                  <a:lumOff val="0"/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5981" tIns="0" rIns="35981" bIns="0" rtlCol="0" anchor="ctr"/>
              <a:lstStyle/>
              <a:p>
                <a:pPr algn="ctr"/>
                <a:r>
                  <a:rPr lang="en-US" altLang="zh-CN" sz="1000" b="1" dirty="0">
                    <a:solidFill>
                      <a:schemeClr val="tx1"/>
                    </a:solidFill>
                  </a:rPr>
                  <a:t>CPU</a:t>
                </a:r>
                <a:endParaRPr lang="en-US" altLang="zh-CN" sz="1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7" name="矩形 326"/>
              <p:cNvSpPr/>
              <p:nvPr/>
            </p:nvSpPr>
            <p:spPr>
              <a:xfrm>
                <a:off x="4526926" y="4399893"/>
                <a:ext cx="2250940" cy="345928"/>
              </a:xfrm>
              <a:prstGeom prst="rect">
                <a:avLst/>
              </a:prstGeom>
              <a:solidFill>
                <a:schemeClr val="dk2">
                  <a:hueOff val="0"/>
                  <a:satOff val="0"/>
                  <a:lumOff val="0"/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5981" tIns="0" rIns="35981" bIns="0" rtlCol="0" anchor="ctr"/>
              <a:lstStyle/>
              <a:p>
                <a:pPr algn="ctr"/>
                <a:r>
                  <a:rPr lang="en-US" altLang="zh-CN" sz="1000" b="1" dirty="0">
                    <a:solidFill>
                      <a:schemeClr val="tx1"/>
                    </a:solidFill>
                  </a:rPr>
                  <a:t>GPU</a:t>
                </a:r>
                <a:endParaRPr lang="en-US" altLang="zh-CN" sz="1000" b="1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328" name="矩形 327"/>
              <p:cNvSpPr/>
              <p:nvPr/>
            </p:nvSpPr>
            <p:spPr>
              <a:xfrm>
                <a:off x="6899411" y="4399893"/>
                <a:ext cx="2250940" cy="345928"/>
              </a:xfrm>
              <a:prstGeom prst="rect">
                <a:avLst/>
              </a:prstGeom>
              <a:solidFill>
                <a:schemeClr val="dk2">
                  <a:hueOff val="0"/>
                  <a:satOff val="0"/>
                  <a:lumOff val="0"/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lIns="35981" tIns="0" rIns="35981" bIns="0" rtlCol="0" anchor="ctr"/>
              <a:lstStyle/>
              <a:p>
                <a:pPr algn="ctr"/>
                <a:r>
                  <a:rPr lang="en-US" altLang="zh-CN" sz="1000" b="1" dirty="0">
                    <a:solidFill>
                      <a:schemeClr val="tx1"/>
                    </a:solidFill>
                  </a:rPr>
                  <a:t>Ascend</a:t>
                </a:r>
                <a:endParaRPr lang="en-US" altLang="zh-CN" sz="1000" b="1" dirty="0">
                  <a:solidFill>
                    <a:schemeClr val="tx1"/>
                  </a:solidFill>
                </a:endParaRPr>
              </a:p>
            </p:txBody>
          </p:sp>
        </p:grpSp>
      </p:grpSp>
      <p:grpSp>
        <p:nvGrpSpPr>
          <p:cNvPr id="330" name="组合 329"/>
          <p:cNvGrpSpPr/>
          <p:nvPr/>
        </p:nvGrpSpPr>
        <p:grpSpPr>
          <a:xfrm>
            <a:off x="9763754" y="1270490"/>
            <a:ext cx="1726937" cy="1491763"/>
            <a:chOff x="9768839" y="1270001"/>
            <a:chExt cx="1727836" cy="1492540"/>
          </a:xfrm>
        </p:grpSpPr>
        <p:grpSp>
          <p:nvGrpSpPr>
            <p:cNvPr id="331" name="组合 330"/>
            <p:cNvGrpSpPr/>
            <p:nvPr/>
          </p:nvGrpSpPr>
          <p:grpSpPr>
            <a:xfrm>
              <a:off x="9768840" y="2534442"/>
              <a:ext cx="1727835" cy="228099"/>
              <a:chOff x="740556" y="1344012"/>
              <a:chExt cx="15798826" cy="263649"/>
            </a:xfrm>
          </p:grpSpPr>
          <p:sp>
            <p:nvSpPr>
              <p:cNvPr id="333" name="梯形 332"/>
              <p:cNvSpPr/>
              <p:nvPr/>
            </p:nvSpPr>
            <p:spPr>
              <a:xfrm>
                <a:off x="969686" y="1404178"/>
                <a:ext cx="15340565" cy="203483"/>
              </a:xfrm>
              <a:prstGeom prst="trapezoid">
                <a:avLst>
                  <a:gd name="adj" fmla="val 277010"/>
                </a:avLst>
              </a:prstGeom>
              <a:gradFill>
                <a:gsLst>
                  <a:gs pos="0">
                    <a:sysClr val="window" lastClr="FFFFFF">
                      <a:alpha val="0"/>
                    </a:sysClr>
                  </a:gs>
                  <a:gs pos="100000">
                    <a:sysClr val="window" lastClr="FFFFFF">
                      <a:alpha val="8000"/>
                    </a:sysClr>
                  </a:gs>
                </a:gsLst>
                <a:lin ang="5400000" scaled="0"/>
              </a:gradFill>
              <a:ln w="317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kern="0">
                  <a:solidFill>
                    <a:sysClr val="window" lastClr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34" name="梯形 333"/>
              <p:cNvSpPr/>
              <p:nvPr/>
            </p:nvSpPr>
            <p:spPr>
              <a:xfrm>
                <a:off x="740556" y="1344012"/>
                <a:ext cx="15798826" cy="203483"/>
              </a:xfrm>
              <a:prstGeom prst="trapezoid">
                <a:avLst>
                  <a:gd name="adj" fmla="val 277010"/>
                </a:avLst>
              </a:prstGeom>
              <a:gradFill>
                <a:gsLst>
                  <a:gs pos="0">
                    <a:sysClr val="window" lastClr="FFFFFF">
                      <a:alpha val="0"/>
                    </a:sysClr>
                  </a:gs>
                  <a:gs pos="100000">
                    <a:sysClr val="window" lastClr="FFFFFF">
                      <a:alpha val="10000"/>
                    </a:sysClr>
                  </a:gs>
                </a:gsLst>
                <a:lin ang="5400000" scaled="0"/>
              </a:gradFill>
              <a:ln w="9525" cap="rnd" cmpd="sng" algn="ctr">
                <a:gradFill>
                  <a:gsLst>
                    <a:gs pos="100000">
                      <a:sysClr val="window" lastClr="FFFFFF">
                        <a:alpha val="30000"/>
                      </a:sysClr>
                    </a:gs>
                    <a:gs pos="0">
                      <a:sysClr val="window" lastClr="FFFFFF">
                        <a:alpha val="0"/>
                      </a:sysClr>
                    </a:gs>
                  </a:gsLst>
                  <a:lin ang="5400000" scaled="0"/>
                </a:gra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kern="0">
                  <a:solidFill>
                    <a:sysClr val="window" lastClr="FFFFFF"/>
                  </a:solidFill>
                  <a:cs typeface="Arial" panose="020B0604020202020204" pitchFamily="34" charset="0"/>
                </a:endParaRPr>
              </a:p>
            </p:txBody>
          </p:sp>
          <p:cxnSp>
            <p:nvCxnSpPr>
              <p:cNvPr id="335" name="直接连接符 334"/>
              <p:cNvCxnSpPr/>
              <p:nvPr/>
            </p:nvCxnSpPr>
            <p:spPr>
              <a:xfrm>
                <a:off x="7536089" y="1547495"/>
                <a:ext cx="2207760" cy="0"/>
              </a:xfrm>
              <a:prstGeom prst="line">
                <a:avLst/>
              </a:prstGeom>
              <a:noFill/>
              <a:ln w="12700" cap="rnd" cmpd="sng" algn="ctr">
                <a:solidFill>
                  <a:srgbClr val="FFC000"/>
                </a:solidFill>
                <a:prstDash val="solid"/>
                <a:round/>
              </a:ln>
              <a:effectLst/>
            </p:spPr>
          </p:cxnSp>
        </p:grpSp>
        <p:sp>
          <p:nvSpPr>
            <p:cNvPr id="332" name="矩形 331"/>
            <p:cNvSpPr/>
            <p:nvPr/>
          </p:nvSpPr>
          <p:spPr>
            <a:xfrm>
              <a:off x="9768839" y="1270001"/>
              <a:ext cx="1727835" cy="1440487"/>
            </a:xfrm>
            <a:prstGeom prst="rect">
              <a:avLst/>
            </a:prstGeom>
            <a:gradFill>
              <a:gsLst>
                <a:gs pos="0">
                  <a:schemeClr val="tx2">
                    <a:alpha val="10000"/>
                  </a:schemeClr>
                </a:gs>
                <a:gs pos="100000">
                  <a:schemeClr val="tx2">
                    <a:alpha val="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36" name="组合 335"/>
          <p:cNvGrpSpPr/>
          <p:nvPr/>
        </p:nvGrpSpPr>
        <p:grpSpPr>
          <a:xfrm>
            <a:off x="9763754" y="2953012"/>
            <a:ext cx="1726937" cy="1491763"/>
            <a:chOff x="9768839" y="1270001"/>
            <a:chExt cx="1727836" cy="1492540"/>
          </a:xfrm>
        </p:grpSpPr>
        <p:grpSp>
          <p:nvGrpSpPr>
            <p:cNvPr id="337" name="组合 336"/>
            <p:cNvGrpSpPr/>
            <p:nvPr/>
          </p:nvGrpSpPr>
          <p:grpSpPr>
            <a:xfrm>
              <a:off x="9768840" y="2534442"/>
              <a:ext cx="1727835" cy="228099"/>
              <a:chOff x="740556" y="1344012"/>
              <a:chExt cx="15798826" cy="263649"/>
            </a:xfrm>
          </p:grpSpPr>
          <p:sp>
            <p:nvSpPr>
              <p:cNvPr id="339" name="梯形 338"/>
              <p:cNvSpPr/>
              <p:nvPr/>
            </p:nvSpPr>
            <p:spPr>
              <a:xfrm>
                <a:off x="969686" y="1404178"/>
                <a:ext cx="15340565" cy="203483"/>
              </a:xfrm>
              <a:prstGeom prst="trapezoid">
                <a:avLst>
                  <a:gd name="adj" fmla="val 277010"/>
                </a:avLst>
              </a:prstGeom>
              <a:gradFill>
                <a:gsLst>
                  <a:gs pos="0">
                    <a:sysClr val="window" lastClr="FFFFFF">
                      <a:alpha val="0"/>
                    </a:sysClr>
                  </a:gs>
                  <a:gs pos="100000">
                    <a:sysClr val="window" lastClr="FFFFFF">
                      <a:alpha val="8000"/>
                    </a:sysClr>
                  </a:gs>
                </a:gsLst>
                <a:lin ang="5400000" scaled="0"/>
              </a:gradFill>
              <a:ln w="317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kern="0">
                  <a:solidFill>
                    <a:sysClr val="window" lastClr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0" name="梯形 339"/>
              <p:cNvSpPr/>
              <p:nvPr/>
            </p:nvSpPr>
            <p:spPr>
              <a:xfrm>
                <a:off x="740556" y="1344012"/>
                <a:ext cx="15798826" cy="203483"/>
              </a:xfrm>
              <a:prstGeom prst="trapezoid">
                <a:avLst>
                  <a:gd name="adj" fmla="val 277010"/>
                </a:avLst>
              </a:prstGeom>
              <a:gradFill>
                <a:gsLst>
                  <a:gs pos="0">
                    <a:sysClr val="window" lastClr="FFFFFF">
                      <a:alpha val="0"/>
                    </a:sysClr>
                  </a:gs>
                  <a:gs pos="100000">
                    <a:sysClr val="window" lastClr="FFFFFF">
                      <a:alpha val="10000"/>
                    </a:sysClr>
                  </a:gs>
                </a:gsLst>
                <a:lin ang="5400000" scaled="0"/>
              </a:gradFill>
              <a:ln w="9525" cap="rnd" cmpd="sng" algn="ctr">
                <a:gradFill>
                  <a:gsLst>
                    <a:gs pos="100000">
                      <a:sysClr val="window" lastClr="FFFFFF">
                        <a:alpha val="30000"/>
                      </a:sysClr>
                    </a:gs>
                    <a:gs pos="0">
                      <a:sysClr val="window" lastClr="FFFFFF">
                        <a:alpha val="0"/>
                      </a:sysClr>
                    </a:gs>
                  </a:gsLst>
                  <a:lin ang="5400000" scaled="0"/>
                </a:gra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kern="0">
                  <a:solidFill>
                    <a:sysClr val="window" lastClr="FFFFFF"/>
                  </a:solidFill>
                  <a:cs typeface="Arial" panose="020B0604020202020204" pitchFamily="34" charset="0"/>
                </a:endParaRPr>
              </a:p>
            </p:txBody>
          </p:sp>
          <p:cxnSp>
            <p:nvCxnSpPr>
              <p:cNvPr id="341" name="直接连接符 340"/>
              <p:cNvCxnSpPr/>
              <p:nvPr/>
            </p:nvCxnSpPr>
            <p:spPr>
              <a:xfrm>
                <a:off x="7536089" y="1547495"/>
                <a:ext cx="2207760" cy="0"/>
              </a:xfrm>
              <a:prstGeom prst="line">
                <a:avLst/>
              </a:prstGeom>
              <a:noFill/>
              <a:ln w="12700" cap="rnd" cmpd="sng" algn="ctr">
                <a:solidFill>
                  <a:srgbClr val="FFC000"/>
                </a:solidFill>
                <a:prstDash val="solid"/>
                <a:round/>
              </a:ln>
              <a:effectLst/>
            </p:spPr>
          </p:cxnSp>
        </p:grpSp>
        <p:sp>
          <p:nvSpPr>
            <p:cNvPr id="338" name="矩形 337"/>
            <p:cNvSpPr/>
            <p:nvPr/>
          </p:nvSpPr>
          <p:spPr>
            <a:xfrm>
              <a:off x="9768839" y="1270001"/>
              <a:ext cx="1727835" cy="1440487"/>
            </a:xfrm>
            <a:prstGeom prst="rect">
              <a:avLst/>
            </a:prstGeom>
            <a:gradFill>
              <a:gsLst>
                <a:gs pos="0">
                  <a:schemeClr val="tx2">
                    <a:alpha val="10000"/>
                  </a:schemeClr>
                </a:gs>
                <a:gs pos="100000">
                  <a:schemeClr val="tx2">
                    <a:alpha val="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grpSp>
        <p:nvGrpSpPr>
          <p:cNvPr id="342" name="组合 341"/>
          <p:cNvGrpSpPr/>
          <p:nvPr/>
        </p:nvGrpSpPr>
        <p:grpSpPr>
          <a:xfrm>
            <a:off x="9763754" y="4635535"/>
            <a:ext cx="1726937" cy="1491763"/>
            <a:chOff x="9768839" y="1270001"/>
            <a:chExt cx="1727836" cy="1492540"/>
          </a:xfrm>
        </p:grpSpPr>
        <p:grpSp>
          <p:nvGrpSpPr>
            <p:cNvPr id="343" name="组合 342"/>
            <p:cNvGrpSpPr/>
            <p:nvPr/>
          </p:nvGrpSpPr>
          <p:grpSpPr>
            <a:xfrm>
              <a:off x="9768840" y="2534442"/>
              <a:ext cx="1727835" cy="228099"/>
              <a:chOff x="740556" y="1344012"/>
              <a:chExt cx="15798826" cy="263649"/>
            </a:xfrm>
          </p:grpSpPr>
          <p:sp>
            <p:nvSpPr>
              <p:cNvPr id="345" name="梯形 344"/>
              <p:cNvSpPr/>
              <p:nvPr/>
            </p:nvSpPr>
            <p:spPr>
              <a:xfrm>
                <a:off x="969686" y="1404178"/>
                <a:ext cx="15340565" cy="203483"/>
              </a:xfrm>
              <a:prstGeom prst="trapezoid">
                <a:avLst>
                  <a:gd name="adj" fmla="val 277010"/>
                </a:avLst>
              </a:prstGeom>
              <a:gradFill>
                <a:gsLst>
                  <a:gs pos="0">
                    <a:sysClr val="window" lastClr="FFFFFF">
                      <a:alpha val="0"/>
                    </a:sysClr>
                  </a:gs>
                  <a:gs pos="100000">
                    <a:sysClr val="window" lastClr="FFFFFF">
                      <a:alpha val="8000"/>
                    </a:sysClr>
                  </a:gs>
                </a:gsLst>
                <a:lin ang="5400000" scaled="0"/>
              </a:gradFill>
              <a:ln w="3175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kern="0">
                  <a:solidFill>
                    <a:sysClr val="window" lastClr="FFFFFF"/>
                  </a:solidFill>
                  <a:cs typeface="Arial" panose="020B0604020202020204" pitchFamily="34" charset="0"/>
                </a:endParaRPr>
              </a:p>
            </p:txBody>
          </p:sp>
          <p:sp>
            <p:nvSpPr>
              <p:cNvPr id="346" name="梯形 345"/>
              <p:cNvSpPr/>
              <p:nvPr/>
            </p:nvSpPr>
            <p:spPr>
              <a:xfrm>
                <a:off x="740556" y="1344012"/>
                <a:ext cx="15798826" cy="203483"/>
              </a:xfrm>
              <a:prstGeom prst="trapezoid">
                <a:avLst>
                  <a:gd name="adj" fmla="val 277010"/>
                </a:avLst>
              </a:prstGeom>
              <a:gradFill>
                <a:gsLst>
                  <a:gs pos="0">
                    <a:sysClr val="window" lastClr="FFFFFF">
                      <a:alpha val="0"/>
                    </a:sysClr>
                  </a:gs>
                  <a:gs pos="100000">
                    <a:sysClr val="window" lastClr="FFFFFF">
                      <a:alpha val="10000"/>
                    </a:sysClr>
                  </a:gs>
                </a:gsLst>
                <a:lin ang="5400000" scaled="0"/>
              </a:gradFill>
              <a:ln w="9525" cap="rnd" cmpd="sng" algn="ctr">
                <a:gradFill>
                  <a:gsLst>
                    <a:gs pos="100000">
                      <a:sysClr val="window" lastClr="FFFFFF">
                        <a:alpha val="30000"/>
                      </a:sysClr>
                    </a:gs>
                    <a:gs pos="0">
                      <a:sysClr val="window" lastClr="FFFFFF">
                        <a:alpha val="0"/>
                      </a:sysClr>
                    </a:gs>
                  </a:gsLst>
                  <a:lin ang="5400000" scaled="0"/>
                </a:gradFill>
                <a:prstDash val="solid"/>
                <a:round/>
              </a:ln>
              <a:effectLst/>
            </p:spPr>
            <p:txBody>
              <a:bodyPr rtlCol="0" anchor="ctr"/>
              <a:lstStyle/>
              <a:p>
                <a:pPr algn="ctr" defTabSz="914400">
                  <a:defRPr/>
                </a:pPr>
                <a:endParaRPr lang="zh-CN" altLang="en-US" kern="0">
                  <a:solidFill>
                    <a:sysClr val="window" lastClr="FFFFFF"/>
                  </a:solidFill>
                  <a:cs typeface="Arial" panose="020B0604020202020204" pitchFamily="34" charset="0"/>
                </a:endParaRPr>
              </a:p>
            </p:txBody>
          </p:sp>
          <p:cxnSp>
            <p:nvCxnSpPr>
              <p:cNvPr id="347" name="直接连接符 346"/>
              <p:cNvCxnSpPr/>
              <p:nvPr/>
            </p:nvCxnSpPr>
            <p:spPr>
              <a:xfrm>
                <a:off x="7536089" y="1547495"/>
                <a:ext cx="2207760" cy="0"/>
              </a:xfrm>
              <a:prstGeom prst="line">
                <a:avLst/>
              </a:prstGeom>
              <a:noFill/>
              <a:ln w="12700" cap="rnd" cmpd="sng" algn="ctr">
                <a:solidFill>
                  <a:srgbClr val="FFC000"/>
                </a:solidFill>
                <a:prstDash val="solid"/>
                <a:round/>
              </a:ln>
              <a:effectLst/>
            </p:spPr>
          </p:cxnSp>
        </p:grpSp>
        <p:sp>
          <p:nvSpPr>
            <p:cNvPr id="344" name="矩形 343"/>
            <p:cNvSpPr/>
            <p:nvPr/>
          </p:nvSpPr>
          <p:spPr>
            <a:xfrm>
              <a:off x="9768839" y="1270001"/>
              <a:ext cx="1727835" cy="1440487"/>
            </a:xfrm>
            <a:prstGeom prst="rect">
              <a:avLst/>
            </a:prstGeom>
            <a:gradFill>
              <a:gsLst>
                <a:gs pos="0">
                  <a:schemeClr val="tx2">
                    <a:alpha val="10000"/>
                  </a:schemeClr>
                </a:gs>
                <a:gs pos="100000">
                  <a:schemeClr val="tx2">
                    <a:alpha val="2000"/>
                  </a:schemeClr>
                </a:gs>
              </a:gsLst>
              <a:lin ang="54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cxnSp>
        <p:nvCxnSpPr>
          <p:cNvPr id="348" name="直接连接符 347"/>
          <p:cNvCxnSpPr/>
          <p:nvPr/>
        </p:nvCxnSpPr>
        <p:spPr>
          <a:xfrm>
            <a:off x="9575430" y="1272244"/>
            <a:ext cx="9792" cy="4846676"/>
          </a:xfrm>
          <a:prstGeom prst="line">
            <a:avLst/>
          </a:prstGeom>
          <a:noFill/>
          <a:ln w="12700" cap="flat" cmpd="sng" algn="ctr">
            <a:gradFill>
              <a:gsLst>
                <a:gs pos="0">
                  <a:schemeClr val="tx2">
                    <a:alpha val="0"/>
                  </a:schemeClr>
                </a:gs>
                <a:gs pos="50000">
                  <a:schemeClr val="tx2">
                    <a:alpha val="50000"/>
                  </a:schemeClr>
                </a:gs>
                <a:gs pos="100000">
                  <a:schemeClr val="tx2">
                    <a:alpha val="0"/>
                  </a:schemeClr>
                </a:gs>
              </a:gsLst>
              <a:lin ang="5400000" scaled="0"/>
            </a:gradFill>
            <a:prstDash val="solid"/>
            <a:miter lim="800000"/>
          </a:ln>
          <a:effectLst/>
        </p:spPr>
      </p:cxnSp>
      <p:sp>
        <p:nvSpPr>
          <p:cNvPr id="349" name="椭圆 348"/>
          <p:cNvSpPr/>
          <p:nvPr/>
        </p:nvSpPr>
        <p:spPr>
          <a:xfrm>
            <a:off x="9506564" y="1942646"/>
            <a:ext cx="147523" cy="147452"/>
          </a:xfrm>
          <a:prstGeom prst="ellipse">
            <a:avLst/>
          </a:prstGeom>
          <a:solidFill>
            <a:schemeClr val="accent1"/>
          </a:solidFill>
          <a:ln w="76200">
            <a:solidFill>
              <a:srgbClr val="FFC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lt1"/>
              </a:solidFill>
            </a:endParaRPr>
          </a:p>
        </p:txBody>
      </p:sp>
      <p:sp>
        <p:nvSpPr>
          <p:cNvPr id="350" name="矩形 349"/>
          <p:cNvSpPr/>
          <p:nvPr/>
        </p:nvSpPr>
        <p:spPr>
          <a:xfrm>
            <a:off x="9925587" y="4996925"/>
            <a:ext cx="1403269" cy="768985"/>
          </a:xfrm>
          <a:prstGeom prst="rect">
            <a:avLst/>
          </a:prstGeom>
          <a:noFill/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marL="0" marR="0" lvl="0" indent="0" algn="ctr" defTabSz="46990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底层算力稳定输出</a:t>
            </a:r>
            <a:endParaRPr kumimoji="0" lang="en-US" altLang="zh-CN" sz="12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algn="ctr" defTabSz="46990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支持多类型算力，适配不同需求场景</a:t>
            </a:r>
            <a:endParaRPr kumimoji="0" lang="zh-CN" altLang="en-US" sz="9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1" name="矩形 350"/>
          <p:cNvSpPr/>
          <p:nvPr/>
        </p:nvSpPr>
        <p:spPr>
          <a:xfrm>
            <a:off x="9925587" y="3175972"/>
            <a:ext cx="1403269" cy="1045845"/>
          </a:xfrm>
          <a:prstGeom prst="rect">
            <a:avLst/>
          </a:prstGeom>
          <a:noFill/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marL="0" marR="0" lvl="0" indent="0" algn="ctr" defTabSz="469900" fontAlgn="base" latinLnBrk="0" hangingPunct="0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高效</a:t>
            </a:r>
            <a:r>
              <a:rPr kumimoji="0" lang="en-US" altLang="zh-CN" sz="1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AI</a:t>
            </a: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开发</a:t>
            </a:r>
            <a:endParaRPr kumimoji="0" lang="en-US" altLang="zh-CN" sz="12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algn="ctr" defTabSz="46990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大模型使能</a:t>
            </a:r>
            <a:endParaRPr kumimoji="0" lang="en-US" altLang="zh-CN" sz="12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algn="ctr" defTabSz="46990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9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各类</a:t>
            </a:r>
            <a:r>
              <a:rPr kumimoji="0" lang="en-US" altLang="zh-CN" sz="9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AI</a:t>
            </a:r>
            <a:r>
              <a:rPr kumimoji="0" lang="zh-CN" altLang="en-US" sz="9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开发工具支持，大模型微调、推理全站式体验</a:t>
            </a:r>
            <a:endParaRPr kumimoji="0" lang="zh-CN" altLang="en-US" sz="90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2" name="矩形 351"/>
          <p:cNvSpPr/>
          <p:nvPr/>
        </p:nvSpPr>
        <p:spPr>
          <a:xfrm>
            <a:off x="9925587" y="1631881"/>
            <a:ext cx="1403269" cy="768985"/>
          </a:xfrm>
          <a:prstGeom prst="rect">
            <a:avLst/>
          </a:prstGeom>
          <a:noFill/>
          <a:ln w="3175" cap="flat" cmpd="sng" algn="ctr">
            <a:noFill/>
            <a:prstDash val="solid"/>
          </a:ln>
          <a:effectLst/>
        </p:spPr>
        <p:txBody>
          <a:bodyPr rot="0" spcFirstLastPara="0" vertOverflow="overflow" horzOverflow="overflow" vert="horz" wrap="square" lIns="0" tIns="0" rIns="0" bIns="0" numCol="1" spcCol="0" rtlCol="0" fromWordArt="0" anchor="ctr" anchorCtr="0" forceAA="0" compatLnSpc="1">
            <a:spAutoFit/>
          </a:bodyPr>
          <a:lstStyle/>
          <a:p>
            <a:pPr marL="0" marR="0" lvl="0" indent="0" algn="ctr" defTabSz="46990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12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开放服务</a:t>
            </a:r>
            <a:endParaRPr kumimoji="0" lang="en-US" altLang="zh-CN" sz="10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  <a:p>
            <a:pPr marL="0" marR="0" lvl="0" indent="0" algn="ctr" defTabSz="469900" fontAlgn="base" latinLnBrk="0" hangingPunct="0">
              <a:lnSpc>
                <a:spcPct val="150000"/>
              </a:lnSpc>
              <a:spcBef>
                <a:spcPct val="0"/>
              </a:spcBef>
              <a:spcAft>
                <a:spcPts val="600"/>
              </a:spcAft>
              <a:buClrTx/>
              <a:buSzTx/>
              <a:buFontTx/>
              <a:buNone/>
              <a:defRPr/>
            </a:pPr>
            <a:r>
              <a:rPr kumimoji="0" lang="zh-CN" altLang="en-US" sz="9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rPr>
              <a:t>各类丰富活动，产业联动，促进生态发展</a:t>
            </a:r>
            <a:endParaRPr kumimoji="0" lang="zh-CN" altLang="en-US" sz="900" b="0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353" name="椭圆 352"/>
          <p:cNvSpPr/>
          <p:nvPr/>
        </p:nvSpPr>
        <p:spPr>
          <a:xfrm>
            <a:off x="9506564" y="3621358"/>
            <a:ext cx="147523" cy="147452"/>
          </a:xfrm>
          <a:prstGeom prst="ellipse">
            <a:avLst/>
          </a:prstGeom>
          <a:solidFill>
            <a:schemeClr val="accent1"/>
          </a:solidFill>
          <a:ln w="76200">
            <a:solidFill>
              <a:srgbClr val="FFC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lt1"/>
              </a:solidFill>
            </a:endParaRPr>
          </a:p>
        </p:txBody>
      </p:sp>
      <p:sp>
        <p:nvSpPr>
          <p:cNvPr id="354" name="椭圆 353"/>
          <p:cNvSpPr/>
          <p:nvPr/>
        </p:nvSpPr>
        <p:spPr>
          <a:xfrm>
            <a:off x="9506564" y="5307691"/>
            <a:ext cx="147523" cy="147452"/>
          </a:xfrm>
          <a:prstGeom prst="ellipse">
            <a:avLst/>
          </a:prstGeom>
          <a:solidFill>
            <a:schemeClr val="accent1"/>
          </a:solidFill>
          <a:ln w="76200">
            <a:solidFill>
              <a:srgbClr val="FFC000">
                <a:alpha val="50000"/>
              </a:srgb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sz="2400">
              <a:solidFill>
                <a:schemeClr val="accent1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1"/>
          <p:cNvSpPr txBox="1"/>
          <p:nvPr/>
        </p:nvSpPr>
        <p:spPr>
          <a:xfrm>
            <a:off x="702897" y="522614"/>
            <a:ext cx="10789381" cy="86169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97180" indent="-297180" algn="l" defTabSz="1188085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090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4630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7835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271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6440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016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452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48250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2800" b="1" dirty="0">
                <a:solidFill>
                  <a:schemeClr val="tx2"/>
                </a:solidFill>
              </a:rPr>
              <a:t>大模型平台： </a:t>
            </a:r>
            <a:r>
              <a:rPr lang="en-US" altLang="zh-CN" sz="2800" b="1" dirty="0" err="1">
                <a:solidFill>
                  <a:schemeClr val="tx2"/>
                </a:solidFill>
              </a:rPr>
              <a:t>Jupyter+MindFormers</a:t>
            </a:r>
            <a:r>
              <a:rPr lang="zh-CN" altLang="en-US" sz="2800" b="1" dirty="0">
                <a:solidFill>
                  <a:schemeClr val="tx2"/>
                </a:solidFill>
              </a:rPr>
              <a:t>打造极简一站式开发、推理与部署</a:t>
            </a:r>
            <a:endParaRPr lang="zh-CN" altLang="en-US" sz="2800" b="1" dirty="0">
              <a:solidFill>
                <a:schemeClr val="tx2"/>
              </a:solidFill>
            </a:endParaRPr>
          </a:p>
        </p:txBody>
      </p:sp>
      <p:sp>
        <p:nvSpPr>
          <p:cNvPr id="90" name="矩形: 圆角 82"/>
          <p:cNvSpPr/>
          <p:nvPr/>
        </p:nvSpPr>
        <p:spPr>
          <a:xfrm>
            <a:off x="702897" y="1731573"/>
            <a:ext cx="10787793" cy="465603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3925" rtlCol="0" anchor="t"/>
          <a:lstStyle/>
          <a:p>
            <a:pPr algn="ctr"/>
            <a:endParaRPr lang="zh-CN" altLang="en-US" sz="1200" b="1" dirty="0">
              <a:solidFill>
                <a:schemeClr val="tx2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>
            <a:off x="9508444" y="1813632"/>
            <a:ext cx="527302" cy="13843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 defTabSz="469900">
              <a:defRPr/>
            </a:pPr>
            <a:r>
              <a:rPr lang="en-US" altLang="zh-CN" sz="900" b="1" kern="0" dirty="0">
                <a:solidFill>
                  <a:schemeClr val="tx2"/>
                </a:solidFill>
              </a:rPr>
              <a:t>Gradio</a:t>
            </a:r>
            <a:endParaRPr lang="zh-CN" altLang="en-US" sz="900" b="1" kern="0" dirty="0">
              <a:solidFill>
                <a:schemeClr val="tx2"/>
              </a:solidFill>
            </a:endParaRPr>
          </a:p>
        </p:txBody>
      </p:sp>
      <p:grpSp>
        <p:nvGrpSpPr>
          <p:cNvPr id="3" name="组合 2"/>
          <p:cNvGrpSpPr/>
          <p:nvPr/>
        </p:nvGrpSpPr>
        <p:grpSpPr>
          <a:xfrm>
            <a:off x="8755419" y="1990659"/>
            <a:ext cx="2033351" cy="138430"/>
            <a:chOff x="8986555" y="1958752"/>
            <a:chExt cx="2034410" cy="138502"/>
          </a:xfrm>
        </p:grpSpPr>
        <p:sp>
          <p:nvSpPr>
            <p:cNvPr id="107" name="矩形 106"/>
            <p:cNvSpPr/>
            <p:nvPr/>
          </p:nvSpPr>
          <p:spPr>
            <a:xfrm>
              <a:off x="10559300" y="1958752"/>
              <a:ext cx="461665" cy="138502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spAutoFit/>
            </a:bodyPr>
            <a:lstStyle/>
            <a:p>
              <a:pPr algn="ctr" defTabSz="469265">
                <a:defRPr/>
              </a:pPr>
              <a:r>
                <a:rPr lang="zh-CN" altLang="en-US" sz="900" b="1" kern="0" dirty="0">
                  <a:solidFill>
                    <a:schemeClr val="tx2"/>
                  </a:solidFill>
                </a:rPr>
                <a:t>在线推理</a:t>
              </a:r>
              <a:endParaRPr lang="zh-CN" altLang="en-US" sz="900" b="1" kern="0" dirty="0">
                <a:solidFill>
                  <a:schemeClr val="tx2"/>
                </a:solidFill>
              </a:endParaRPr>
            </a:p>
          </p:txBody>
        </p:sp>
        <p:sp>
          <p:nvSpPr>
            <p:cNvPr id="108" name="矩形 107"/>
            <p:cNvSpPr/>
            <p:nvPr/>
          </p:nvSpPr>
          <p:spPr>
            <a:xfrm>
              <a:off x="8986555" y="1958752"/>
              <a:ext cx="807913" cy="138502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<a:spAutoFit/>
            </a:bodyPr>
            <a:lstStyle/>
            <a:p>
              <a:pPr algn="ctr" defTabSz="469265">
                <a:defRPr/>
              </a:pPr>
              <a:r>
                <a:rPr lang="zh-CN" altLang="en-US" sz="900" b="1" kern="0" dirty="0">
                  <a:solidFill>
                    <a:schemeClr val="tx2"/>
                  </a:solidFill>
                </a:rPr>
                <a:t>可视化界面启动</a:t>
              </a:r>
              <a:endParaRPr lang="zh-CN" altLang="en-US" sz="900" b="1" kern="0" dirty="0">
                <a:solidFill>
                  <a:schemeClr val="tx2"/>
                </a:solidFill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1157408" y="1813631"/>
            <a:ext cx="5556176" cy="315458"/>
            <a:chOff x="1178977" y="1813425"/>
            <a:chExt cx="5559070" cy="315622"/>
          </a:xfrm>
        </p:grpSpPr>
        <p:grpSp>
          <p:nvGrpSpPr>
            <p:cNvPr id="5" name="组合 4"/>
            <p:cNvGrpSpPr/>
            <p:nvPr/>
          </p:nvGrpSpPr>
          <p:grpSpPr>
            <a:xfrm>
              <a:off x="1178977" y="1990545"/>
              <a:ext cx="5559070" cy="138502"/>
              <a:chOff x="1178977" y="1990545"/>
              <a:chExt cx="5559070" cy="138502"/>
            </a:xfrm>
          </p:grpSpPr>
          <p:sp>
            <p:nvSpPr>
              <p:cNvPr id="96" name="矩形 95"/>
              <p:cNvSpPr/>
              <p:nvPr/>
            </p:nvSpPr>
            <p:spPr>
              <a:xfrm>
                <a:off x="1178977" y="1990545"/>
                <a:ext cx="461665" cy="138502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spAutoFit/>
              </a:bodyPr>
              <a:lstStyle/>
              <a:p>
                <a:pPr algn="ctr" defTabSz="469265">
                  <a:defRPr/>
                </a:pPr>
                <a:r>
                  <a:rPr lang="zh-CN" altLang="en-US" sz="900" b="1" kern="0" dirty="0">
                    <a:solidFill>
                      <a:schemeClr val="tx2"/>
                    </a:solidFill>
                  </a:rPr>
                  <a:t>模型开发</a:t>
                </a:r>
                <a:endParaRPr lang="zh-CN" altLang="en-US" sz="900" b="1" kern="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97" name="右箭头 13"/>
              <p:cNvSpPr/>
              <p:nvPr/>
            </p:nvSpPr>
            <p:spPr>
              <a:xfrm>
                <a:off x="1905733" y="2016651"/>
                <a:ext cx="282505" cy="86293"/>
              </a:xfrm>
              <a:prstGeom prst="rightArrow">
                <a:avLst>
                  <a:gd name="adj1" fmla="val 50000"/>
                  <a:gd name="adj2" fmla="val 74549"/>
                </a:avLst>
              </a:prstGeom>
              <a:gradFill flip="none" rotWithShape="1">
                <a:gsLst>
                  <a:gs pos="0">
                    <a:schemeClr val="accent1">
                      <a:lumMod val="60000"/>
                      <a:lumOff val="40000"/>
                    </a:schemeClr>
                  </a:gs>
                  <a:gs pos="100000">
                    <a:schemeClr val="accent1"/>
                  </a:gs>
                </a:gsLst>
                <a:lin ang="0" scaled="1"/>
                <a:tileRect/>
              </a:gra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46920" tIns="23460" rIns="46920" bIns="23460" numCol="1" spcCol="0" rtlCol="0" fromWordArt="0" anchor="ctr" anchorCtr="0" forceAA="0" compatLnSpc="1">
                <a:noAutofit/>
              </a:bodyPr>
              <a:lstStyle/>
              <a:p>
                <a:pPr algn="ctr" defTabSz="469265">
                  <a:defRPr/>
                </a:pPr>
                <a:endParaRPr lang="zh-CN" altLang="en-US" sz="900" b="1" kern="0">
                  <a:solidFill>
                    <a:schemeClr val="tx2"/>
                  </a:solidFill>
                </a:endParaRPr>
              </a:p>
            </p:txBody>
          </p:sp>
          <p:sp>
            <p:nvSpPr>
              <p:cNvPr id="98" name="矩形 97"/>
              <p:cNvSpPr/>
              <p:nvPr/>
            </p:nvSpPr>
            <p:spPr>
              <a:xfrm>
                <a:off x="2453329" y="1990545"/>
                <a:ext cx="461665" cy="138502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spAutoFit/>
              </a:bodyPr>
              <a:lstStyle/>
              <a:p>
                <a:pPr algn="ctr" defTabSz="469265">
                  <a:defRPr/>
                </a:pPr>
                <a:r>
                  <a:rPr lang="zh-CN" altLang="en-US" sz="900" b="1" kern="0" dirty="0">
                    <a:solidFill>
                      <a:schemeClr val="tx2"/>
                    </a:solidFill>
                  </a:rPr>
                  <a:t>模型训练</a:t>
                </a:r>
                <a:endParaRPr lang="zh-CN" altLang="en-US" sz="900" b="1" kern="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00" name="矩形 99"/>
              <p:cNvSpPr/>
              <p:nvPr/>
            </p:nvSpPr>
            <p:spPr>
              <a:xfrm>
                <a:off x="3727681" y="1990545"/>
                <a:ext cx="461665" cy="138502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spAutoFit/>
              </a:bodyPr>
              <a:lstStyle/>
              <a:p>
                <a:pPr algn="ctr" defTabSz="469265">
                  <a:defRPr/>
                </a:pPr>
                <a:r>
                  <a:rPr lang="zh-CN" altLang="en-US" sz="900" b="1" kern="0" dirty="0">
                    <a:solidFill>
                      <a:schemeClr val="tx2"/>
                    </a:solidFill>
                  </a:rPr>
                  <a:t>微调迁移</a:t>
                </a:r>
                <a:endParaRPr lang="zh-CN" altLang="en-US" sz="900" b="1" kern="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02" name="矩形 101"/>
              <p:cNvSpPr/>
              <p:nvPr/>
            </p:nvSpPr>
            <p:spPr>
              <a:xfrm>
                <a:off x="5002033" y="1990545"/>
                <a:ext cx="461665" cy="138502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spAutoFit/>
              </a:bodyPr>
              <a:lstStyle/>
              <a:p>
                <a:pPr algn="ctr" defTabSz="469265">
                  <a:defRPr/>
                </a:pPr>
                <a:r>
                  <a:rPr lang="zh-CN" altLang="en-US" sz="900" b="1" kern="0" dirty="0">
                    <a:solidFill>
                      <a:schemeClr val="tx2"/>
                    </a:solidFill>
                  </a:rPr>
                  <a:t>在线评测</a:t>
                </a:r>
                <a:endParaRPr lang="zh-CN" altLang="en-US" sz="900" b="1" kern="0" dirty="0">
                  <a:solidFill>
                    <a:schemeClr val="tx2"/>
                  </a:solidFill>
                </a:endParaRPr>
              </a:p>
            </p:txBody>
          </p:sp>
          <p:sp>
            <p:nvSpPr>
              <p:cNvPr id="104" name="矩形 103"/>
              <p:cNvSpPr/>
              <p:nvPr/>
            </p:nvSpPr>
            <p:spPr>
              <a:xfrm>
                <a:off x="6276382" y="1990545"/>
                <a:ext cx="461665" cy="138502"/>
              </a:xfrm>
              <a:prstGeom prst="rect">
                <a:avLst/>
              </a:prstGeom>
              <a:noFill/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0" tIns="0" rIns="0" bIns="0" numCol="1" spcCol="0" rtlCol="0" fromWordArt="0" anchor="ctr" anchorCtr="0" forceAA="0" compatLnSpc="1">
                <a:spAutoFit/>
              </a:bodyPr>
              <a:lstStyle/>
              <a:p>
                <a:pPr algn="ctr" defTabSz="469265">
                  <a:defRPr/>
                </a:pPr>
                <a:r>
                  <a:rPr lang="zh-CN" altLang="en-US" sz="900" b="1" kern="0" dirty="0">
                    <a:solidFill>
                      <a:schemeClr val="tx2"/>
                    </a:solidFill>
                  </a:rPr>
                  <a:t>在线推理</a:t>
                </a:r>
                <a:endParaRPr lang="zh-CN" altLang="en-US" sz="900" b="1" kern="0" dirty="0">
                  <a:solidFill>
                    <a:schemeClr val="tx2"/>
                  </a:solidFill>
                </a:endParaRPr>
              </a:p>
            </p:txBody>
          </p:sp>
        </p:grpSp>
        <p:sp>
          <p:nvSpPr>
            <p:cNvPr id="95" name="矩形 94"/>
            <p:cNvSpPr/>
            <p:nvPr/>
          </p:nvSpPr>
          <p:spPr>
            <a:xfrm>
              <a:off x="3439325" y="1813425"/>
              <a:ext cx="1038375" cy="138502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</a:ln>
            <a:effectLst/>
          </p:spPr>
          <p:txBody>
            <a:bodyPr wrap="square" lIns="0" tIns="0" rIns="0" bIns="0" rtlCol="0" anchor="ctr">
              <a:spAutoFit/>
            </a:bodyPr>
            <a:lstStyle/>
            <a:p>
              <a:pPr algn="ctr" defTabSz="469900">
                <a:defRPr/>
              </a:pPr>
              <a:r>
                <a:rPr lang="en-US" altLang="zh-CN" sz="900" b="1" kern="0" dirty="0" err="1">
                  <a:solidFill>
                    <a:schemeClr val="tx2"/>
                  </a:solidFill>
                </a:rPr>
                <a:t>MindFormers</a:t>
              </a:r>
              <a:endParaRPr lang="zh-CN" altLang="en-US" sz="900" b="1" kern="0" dirty="0">
                <a:solidFill>
                  <a:schemeClr val="tx2"/>
                </a:solidFill>
              </a:endParaRPr>
            </a:p>
          </p:txBody>
        </p:sp>
      </p:grpSp>
      <p:sp>
        <p:nvSpPr>
          <p:cNvPr id="113" name="矩形 112"/>
          <p:cNvSpPr/>
          <p:nvPr/>
        </p:nvSpPr>
        <p:spPr>
          <a:xfrm>
            <a:off x="702897" y="2284462"/>
            <a:ext cx="6200599" cy="3842836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3925" rtlCol="0" anchor="t"/>
          <a:lstStyle/>
          <a:p>
            <a:pPr algn="ctr"/>
            <a:r>
              <a:rPr lang="en-US" altLang="zh-CN" sz="1200" b="1" dirty="0" err="1">
                <a:solidFill>
                  <a:schemeClr val="accent1"/>
                </a:solidFill>
              </a:rPr>
              <a:t>MindFormers</a:t>
            </a:r>
            <a:r>
              <a:rPr lang="zh-CN" altLang="en-US" sz="1200" b="1" dirty="0">
                <a:solidFill>
                  <a:schemeClr val="accent1"/>
                </a:solidFill>
              </a:rPr>
              <a:t>套件架构</a:t>
            </a:r>
            <a:endParaRPr lang="zh-CN" altLang="en-US" sz="1200" b="1" dirty="0">
              <a:solidFill>
                <a:schemeClr val="accent1"/>
              </a:solidFill>
              <a:sym typeface="+mn-ea"/>
            </a:endParaRPr>
          </a:p>
        </p:txBody>
      </p:sp>
      <p:sp>
        <p:nvSpPr>
          <p:cNvPr id="114" name="矩形 113"/>
          <p:cNvSpPr/>
          <p:nvPr/>
        </p:nvSpPr>
        <p:spPr>
          <a:xfrm>
            <a:off x="7020137" y="2284462"/>
            <a:ext cx="4458309" cy="3842836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43925" rtlCol="0" anchor="t"/>
          <a:lstStyle/>
          <a:p>
            <a:pPr algn="ctr"/>
            <a:r>
              <a:rPr lang="en-US" altLang="zh-CN" sz="1200" b="1" dirty="0" err="1">
                <a:solidFill>
                  <a:schemeClr val="accent1"/>
                </a:solidFill>
              </a:rPr>
              <a:t>Jupyter</a:t>
            </a:r>
            <a:r>
              <a:rPr lang="zh-CN" altLang="en-US" sz="1200" b="1" dirty="0">
                <a:solidFill>
                  <a:schemeClr val="accent1"/>
                </a:solidFill>
              </a:rPr>
              <a:t>用户体验</a:t>
            </a:r>
            <a:endParaRPr lang="zh-CN" altLang="en-US" sz="1200" b="1" dirty="0">
              <a:solidFill>
                <a:schemeClr val="accent1"/>
              </a:solidFill>
              <a:sym typeface="+mn-ea"/>
            </a:endParaRPr>
          </a:p>
        </p:txBody>
      </p:sp>
      <p:pic>
        <p:nvPicPr>
          <p:cNvPr id="116" name="图片 115"/>
          <p:cNvPicPr/>
          <p:nvPr/>
        </p:nvPicPr>
        <p:blipFill>
          <a:blip r:embed="rId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468" y="4419768"/>
            <a:ext cx="2947253" cy="1458020"/>
          </a:xfrm>
          <a:prstGeom prst="rect">
            <a:avLst/>
          </a:prstGeom>
          <a:effectLst/>
        </p:spPr>
      </p:pic>
      <p:pic>
        <p:nvPicPr>
          <p:cNvPr id="117" name="图片 116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98468" y="2837840"/>
            <a:ext cx="2947253" cy="1458020"/>
          </a:xfrm>
          <a:prstGeom prst="rect">
            <a:avLst/>
          </a:prstGeom>
          <a:effectLst/>
        </p:spPr>
      </p:pic>
      <p:sp>
        <p:nvSpPr>
          <p:cNvPr id="118" name="文本框 103"/>
          <p:cNvSpPr txBox="1"/>
          <p:nvPr/>
        </p:nvSpPr>
        <p:spPr>
          <a:xfrm>
            <a:off x="7308503" y="3371449"/>
            <a:ext cx="804991" cy="41529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900" b="1" dirty="0" err="1">
                <a:solidFill>
                  <a:schemeClr val="tx1"/>
                </a:solidFill>
              </a:rPr>
              <a:t>MindFormers</a:t>
            </a:r>
            <a:r>
              <a:rPr lang="zh-CN" altLang="en-US" sz="900" b="1" dirty="0">
                <a:solidFill>
                  <a:schemeClr val="tx1"/>
                </a:solidFill>
              </a:rPr>
              <a:t>体验模型推理</a:t>
            </a:r>
            <a:endParaRPr lang="zh-CN" altLang="en-US" sz="900" b="1" dirty="0">
              <a:solidFill>
                <a:schemeClr val="tx1"/>
              </a:solidFill>
            </a:endParaRPr>
          </a:p>
        </p:txBody>
      </p:sp>
      <p:sp>
        <p:nvSpPr>
          <p:cNvPr id="119" name="文本框 104"/>
          <p:cNvSpPr txBox="1"/>
          <p:nvPr/>
        </p:nvSpPr>
        <p:spPr>
          <a:xfrm>
            <a:off x="7252860" y="4953377"/>
            <a:ext cx="916277" cy="415290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altLang="zh-CN" sz="900" b="1" dirty="0" err="1">
                <a:solidFill>
                  <a:schemeClr val="tx1"/>
                </a:solidFill>
              </a:rPr>
              <a:t>Gradio</a:t>
            </a:r>
            <a:r>
              <a:rPr lang="zh-CN" altLang="en-US" sz="900" b="1" dirty="0">
                <a:solidFill>
                  <a:schemeClr val="tx1"/>
                </a:solidFill>
              </a:rPr>
              <a:t>体验模型推理可视化</a:t>
            </a:r>
            <a:endParaRPr lang="zh-CN" altLang="en-US" sz="900" b="1" dirty="0">
              <a:solidFill>
                <a:schemeClr val="tx1"/>
              </a:solidFill>
            </a:endParaRPr>
          </a:p>
        </p:txBody>
      </p:sp>
      <p:sp>
        <p:nvSpPr>
          <p:cNvPr id="121" name="矩形 120"/>
          <p:cNvSpPr/>
          <p:nvPr/>
        </p:nvSpPr>
        <p:spPr>
          <a:xfrm>
            <a:off x="885610" y="5091222"/>
            <a:ext cx="203200" cy="245745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/>
          <a:p>
            <a:pPr algn="ctr" defTabSz="469265">
              <a:defRPr/>
            </a:pPr>
            <a:r>
              <a:rPr lang="zh-CN" altLang="en-US" sz="800" b="1" kern="0" dirty="0">
                <a:solidFill>
                  <a:schemeClr val="tx2"/>
                </a:solidFill>
                <a:sym typeface="+mn-ea"/>
              </a:rPr>
              <a:t>特性</a:t>
            </a:r>
            <a:endParaRPr lang="en-US" altLang="zh-CN" sz="800" b="1" kern="0" dirty="0">
              <a:solidFill>
                <a:schemeClr val="tx2"/>
              </a:solidFill>
              <a:sym typeface="+mn-ea"/>
            </a:endParaRPr>
          </a:p>
          <a:p>
            <a:pPr algn="ctr" defTabSz="469265">
              <a:defRPr/>
            </a:pPr>
            <a:r>
              <a:rPr lang="zh-CN" altLang="en-US" sz="800" b="1" kern="0" dirty="0">
                <a:solidFill>
                  <a:schemeClr val="tx2"/>
                </a:solidFill>
                <a:sym typeface="+mn-ea"/>
              </a:rPr>
              <a:t>组件</a:t>
            </a:r>
            <a:endParaRPr lang="en-US" altLang="zh-CN" sz="800" b="1" kern="0" dirty="0">
              <a:solidFill>
                <a:schemeClr val="tx2"/>
              </a:solidFill>
              <a:sym typeface="+mn-ea"/>
            </a:endParaRPr>
          </a:p>
        </p:txBody>
      </p:sp>
      <p:sp>
        <p:nvSpPr>
          <p:cNvPr id="122" name="矩形 121"/>
          <p:cNvSpPr/>
          <p:nvPr/>
        </p:nvSpPr>
        <p:spPr>
          <a:xfrm>
            <a:off x="885610" y="3826830"/>
            <a:ext cx="203200" cy="245745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/>
          <a:p>
            <a:pPr algn="ctr" defTabSz="469265">
              <a:defRPr/>
            </a:pPr>
            <a:r>
              <a:rPr lang="zh-CN" altLang="en-US" sz="800" b="1" kern="0" dirty="0">
                <a:solidFill>
                  <a:schemeClr val="tx2"/>
                </a:solidFill>
                <a:sym typeface="+mn-ea"/>
              </a:rPr>
              <a:t>模块</a:t>
            </a:r>
            <a:endParaRPr lang="en-US" altLang="zh-CN" sz="800" b="1" kern="0" dirty="0">
              <a:solidFill>
                <a:schemeClr val="tx2"/>
              </a:solidFill>
              <a:sym typeface="+mn-ea"/>
            </a:endParaRPr>
          </a:p>
          <a:p>
            <a:pPr algn="ctr" defTabSz="469265">
              <a:defRPr/>
            </a:pPr>
            <a:r>
              <a:rPr lang="zh-CN" altLang="en-US" sz="800" b="1" kern="0" dirty="0">
                <a:solidFill>
                  <a:schemeClr val="tx2"/>
                </a:solidFill>
                <a:sym typeface="+mn-ea"/>
              </a:rPr>
              <a:t>组件</a:t>
            </a:r>
            <a:endParaRPr lang="en-US" altLang="zh-CN" sz="800" b="1" kern="0" dirty="0">
              <a:solidFill>
                <a:schemeClr val="tx2"/>
              </a:solidFill>
              <a:sym typeface="+mn-ea"/>
            </a:endParaRPr>
          </a:p>
        </p:txBody>
      </p:sp>
      <p:sp>
        <p:nvSpPr>
          <p:cNvPr id="123" name="矩形 122"/>
          <p:cNvSpPr/>
          <p:nvPr/>
        </p:nvSpPr>
        <p:spPr>
          <a:xfrm>
            <a:off x="871854" y="2968261"/>
            <a:ext cx="203200" cy="245745"/>
          </a:xfrm>
          <a:prstGeom prst="rect">
            <a:avLst/>
          </a:prstGeom>
          <a:effectLst/>
        </p:spPr>
        <p:txBody>
          <a:bodyPr wrap="none" lIns="0" tIns="0" rIns="0" bIns="0">
            <a:spAutoFit/>
          </a:bodyPr>
          <a:lstStyle/>
          <a:p>
            <a:pPr defTabSz="469265">
              <a:defRPr/>
            </a:pPr>
            <a:r>
              <a:rPr lang="zh-CN" altLang="en-US" sz="800" b="1" kern="0" dirty="0">
                <a:solidFill>
                  <a:schemeClr val="tx2"/>
                </a:solidFill>
                <a:sym typeface="+mn-ea"/>
              </a:rPr>
              <a:t>任务</a:t>
            </a:r>
            <a:endParaRPr lang="en-US" altLang="zh-CN" sz="800" b="1" kern="0" dirty="0">
              <a:solidFill>
                <a:schemeClr val="tx2"/>
              </a:solidFill>
              <a:sym typeface="+mn-ea"/>
            </a:endParaRPr>
          </a:p>
          <a:p>
            <a:pPr defTabSz="469265">
              <a:defRPr/>
            </a:pPr>
            <a:r>
              <a:rPr lang="zh-CN" altLang="en-US" sz="800" b="1" kern="0" dirty="0">
                <a:solidFill>
                  <a:schemeClr val="tx2"/>
                </a:solidFill>
                <a:sym typeface="+mn-ea"/>
              </a:rPr>
              <a:t>组件</a:t>
            </a:r>
            <a:endParaRPr lang="zh-CN" altLang="en-US" sz="800" dirty="0">
              <a:solidFill>
                <a:schemeClr val="tx2"/>
              </a:solidFill>
            </a:endParaRPr>
          </a:p>
        </p:txBody>
      </p:sp>
      <p:sp>
        <p:nvSpPr>
          <p:cNvPr id="124" name="矩形 123"/>
          <p:cNvSpPr/>
          <p:nvPr/>
        </p:nvSpPr>
        <p:spPr>
          <a:xfrm>
            <a:off x="1205242" y="2773833"/>
            <a:ext cx="5529297" cy="638788"/>
          </a:xfrm>
          <a:prstGeom prst="rect">
            <a:avLst/>
          </a:prstGeom>
          <a:noFill/>
          <a:ln w="9525" cap="rnd" cmpd="sng" algn="ctr">
            <a:solidFill>
              <a:schemeClr val="tx2">
                <a:alpha val="50000"/>
              </a:schemeClr>
            </a:solidFill>
            <a:prstDash val="sysDash"/>
            <a:round/>
          </a:ln>
          <a:effectLst/>
        </p:spPr>
        <p:txBody>
          <a:bodyPr rtlCol="0" anchor="ctr"/>
          <a:lstStyle/>
          <a:p>
            <a:pPr algn="ctr" defTabSz="914400"/>
            <a:endParaRPr lang="en-US" altLang="zh-CN" sz="1600" kern="0" dirty="0">
              <a:solidFill>
                <a:schemeClr val="tx2"/>
              </a:solidFill>
              <a:sym typeface="+mn-ea"/>
            </a:endParaRPr>
          </a:p>
          <a:p>
            <a:pPr algn="ctr" defTabSz="914400"/>
            <a:endParaRPr lang="en-US" altLang="zh-CN" sz="1600" kern="0" dirty="0">
              <a:solidFill>
                <a:schemeClr val="tx2"/>
              </a:solidFill>
              <a:sym typeface="+mn-ea"/>
            </a:endParaRPr>
          </a:p>
          <a:p>
            <a:pPr algn="ctr" defTabSz="914400"/>
            <a:endParaRPr lang="en-US" altLang="zh-CN" sz="1600" kern="0" dirty="0">
              <a:solidFill>
                <a:schemeClr val="tx2"/>
              </a:solidFill>
              <a:sym typeface="+mn-ea"/>
            </a:endParaRPr>
          </a:p>
          <a:p>
            <a:pPr algn="ctr" defTabSz="914400"/>
            <a:endParaRPr lang="en-US" altLang="zh-CN" sz="1600" kern="0" dirty="0">
              <a:solidFill>
                <a:schemeClr val="tx2"/>
              </a:solidFill>
              <a:sym typeface="+mn-ea"/>
            </a:endParaRPr>
          </a:p>
        </p:txBody>
      </p:sp>
      <p:sp>
        <p:nvSpPr>
          <p:cNvPr id="125" name="圆角矩形 93"/>
          <p:cNvSpPr/>
          <p:nvPr/>
        </p:nvSpPr>
        <p:spPr>
          <a:xfrm>
            <a:off x="4722102" y="2890662"/>
            <a:ext cx="1201626" cy="405130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 defTabSz="469265">
              <a:lnSpc>
                <a:spcPct val="120000"/>
              </a:lnSpc>
              <a:defRPr/>
            </a:pPr>
            <a:r>
              <a:rPr lang="en-US" altLang="zh-CN" sz="800" b="1" kern="0" dirty="0">
                <a:solidFill>
                  <a:schemeClr val="tx2"/>
                </a:solidFill>
                <a:cs typeface="微软雅黑" panose="020B0503020204020204" charset="-122"/>
              </a:rPr>
              <a:t>TRAINER </a:t>
            </a:r>
            <a:r>
              <a:rPr lang="zh-CN" altLang="en-US" sz="800" b="1" kern="0" dirty="0">
                <a:solidFill>
                  <a:schemeClr val="tx2"/>
                </a:solidFill>
                <a:cs typeface="微软雅黑" panose="020B0503020204020204" charset="-122"/>
              </a:rPr>
              <a:t>组件</a:t>
            </a:r>
            <a:endParaRPr lang="en-US" altLang="zh-CN" sz="800" b="1" kern="0" dirty="0">
              <a:solidFill>
                <a:schemeClr val="tx2"/>
              </a:solidFill>
              <a:cs typeface="微软雅黑" panose="020B0503020204020204" charset="-122"/>
            </a:endParaRPr>
          </a:p>
          <a:p>
            <a:pPr algn="ctr" defTabSz="469265">
              <a:lnSpc>
                <a:spcPct val="120000"/>
              </a:lnSpc>
              <a:defRPr/>
            </a:pPr>
            <a:r>
              <a:rPr lang="zh-CN" altLang="en-US" sz="700" kern="0" dirty="0">
                <a:solidFill>
                  <a:schemeClr val="tx2"/>
                </a:solidFill>
                <a:cs typeface="微软雅黑" panose="020B0503020204020204" charset="-122"/>
              </a:rPr>
              <a:t>预置</a:t>
            </a:r>
            <a:r>
              <a:rPr lang="en-US" altLang="zh-CN" sz="700" kern="0" dirty="0">
                <a:solidFill>
                  <a:schemeClr val="tx2"/>
                </a:solidFill>
                <a:cs typeface="微软雅黑" panose="020B0503020204020204" charset="-122"/>
              </a:rPr>
              <a:t>SOTA</a:t>
            </a:r>
            <a:r>
              <a:rPr lang="zh-CN" altLang="en-US" sz="700" kern="0" dirty="0">
                <a:solidFill>
                  <a:schemeClr val="tx2"/>
                </a:solidFill>
                <a:cs typeface="微软雅黑" panose="020B0503020204020204" charset="-122"/>
              </a:rPr>
              <a:t>预训练及下游任务</a:t>
            </a:r>
            <a:endParaRPr lang="en-US" altLang="zh-CN" sz="700" kern="0" dirty="0">
              <a:solidFill>
                <a:schemeClr val="tx2"/>
              </a:solidFill>
              <a:cs typeface="微软雅黑" panose="020B0503020204020204" charset="-122"/>
            </a:endParaRPr>
          </a:p>
          <a:p>
            <a:pPr algn="ctr" defTabSz="469265">
              <a:lnSpc>
                <a:spcPct val="120000"/>
              </a:lnSpc>
              <a:defRPr/>
            </a:pPr>
            <a:r>
              <a:rPr lang="zh-CN" altLang="en-US" sz="700" kern="0" dirty="0">
                <a:solidFill>
                  <a:schemeClr val="tx2"/>
                </a:solidFill>
                <a:cs typeface="微软雅黑" panose="020B0503020204020204" charset="-122"/>
              </a:rPr>
              <a:t>支持</a:t>
            </a:r>
            <a:r>
              <a:rPr lang="zh-CN" altLang="en-US" sz="700" b="1" kern="0" dirty="0">
                <a:solidFill>
                  <a:schemeClr val="tx2"/>
                </a:solidFill>
                <a:cs typeface="微软雅黑" panose="020B0503020204020204" charset="-122"/>
              </a:rPr>
              <a:t>训练</a:t>
            </a:r>
            <a:r>
              <a:rPr lang="en-US" altLang="zh-CN" sz="700" b="1" kern="0" dirty="0">
                <a:solidFill>
                  <a:schemeClr val="tx2"/>
                </a:solidFill>
                <a:cs typeface="微软雅黑" panose="020B0503020204020204" charset="-122"/>
              </a:rPr>
              <a:t>/</a:t>
            </a:r>
            <a:r>
              <a:rPr lang="zh-CN" altLang="en-US" sz="700" b="1" kern="0" dirty="0">
                <a:solidFill>
                  <a:schemeClr val="tx2"/>
                </a:solidFill>
                <a:cs typeface="微软雅黑" panose="020B0503020204020204" charset="-122"/>
              </a:rPr>
              <a:t>微调</a:t>
            </a:r>
            <a:r>
              <a:rPr lang="en-US" altLang="zh-CN" sz="700" b="1" kern="0" dirty="0">
                <a:solidFill>
                  <a:schemeClr val="tx2"/>
                </a:solidFill>
                <a:cs typeface="微软雅黑" panose="020B0503020204020204" charset="-122"/>
              </a:rPr>
              <a:t>/</a:t>
            </a:r>
            <a:r>
              <a:rPr lang="zh-CN" altLang="en-US" sz="700" b="1" kern="0" dirty="0">
                <a:solidFill>
                  <a:schemeClr val="tx2"/>
                </a:solidFill>
                <a:cs typeface="微软雅黑" panose="020B0503020204020204" charset="-122"/>
              </a:rPr>
              <a:t>评估</a:t>
            </a:r>
            <a:r>
              <a:rPr lang="en-US" altLang="zh-CN" sz="700" b="1" kern="0" dirty="0">
                <a:solidFill>
                  <a:schemeClr val="tx2"/>
                </a:solidFill>
                <a:cs typeface="微软雅黑" panose="020B0503020204020204" charset="-122"/>
              </a:rPr>
              <a:t>/</a:t>
            </a:r>
            <a:r>
              <a:rPr lang="zh-CN" altLang="en-US" sz="700" b="1" kern="0" dirty="0">
                <a:solidFill>
                  <a:schemeClr val="tx2"/>
                </a:solidFill>
                <a:cs typeface="微软雅黑" panose="020B0503020204020204" charset="-122"/>
              </a:rPr>
              <a:t>推理</a:t>
            </a:r>
            <a:r>
              <a:rPr lang="zh-CN" altLang="en-US" sz="700" kern="0" dirty="0">
                <a:solidFill>
                  <a:schemeClr val="tx2"/>
                </a:solidFill>
                <a:cs typeface="微软雅黑" panose="020B0503020204020204" charset="-122"/>
              </a:rPr>
              <a:t>能力</a:t>
            </a:r>
            <a:endParaRPr lang="en-US" altLang="zh-CN" sz="800" kern="0" dirty="0">
              <a:solidFill>
                <a:schemeClr val="tx2"/>
              </a:solidFill>
            </a:endParaRPr>
          </a:p>
        </p:txBody>
      </p:sp>
      <p:sp>
        <p:nvSpPr>
          <p:cNvPr id="126" name="圆角矩形 93"/>
          <p:cNvSpPr/>
          <p:nvPr/>
        </p:nvSpPr>
        <p:spPr>
          <a:xfrm>
            <a:off x="2448266" y="2890662"/>
            <a:ext cx="777052" cy="405130"/>
          </a:xfrm>
          <a:prstGeom prst="rect">
            <a:avLst/>
          </a:prstGeom>
          <a:noFill/>
          <a:ln w="19050" cap="flat" cmpd="sng" algn="ctr">
            <a:noFill/>
            <a:prstDash val="solid"/>
            <a:miter lim="800000"/>
          </a:ln>
          <a:effectLst/>
        </p:spPr>
        <p:txBody>
          <a:bodyPr wrap="square" lIns="0" tIns="0" rIns="0" bIns="0" rtlCol="0" anchor="ctr">
            <a:spAutoFit/>
          </a:bodyPr>
          <a:lstStyle/>
          <a:p>
            <a:pPr algn="ctr" defTabSz="469265">
              <a:lnSpc>
                <a:spcPct val="120000"/>
              </a:lnSpc>
              <a:defRPr/>
            </a:pPr>
            <a:r>
              <a:rPr lang="en-US" altLang="zh-CN" sz="800" b="1" kern="0" dirty="0">
                <a:solidFill>
                  <a:schemeClr val="tx2"/>
                </a:solidFill>
                <a:cs typeface="微软雅黑" panose="020B0503020204020204" charset="-122"/>
              </a:rPr>
              <a:t>PIPELINE </a:t>
            </a:r>
            <a:r>
              <a:rPr lang="zh-CN" altLang="en-US" sz="800" b="1" kern="0" dirty="0">
                <a:solidFill>
                  <a:schemeClr val="tx2"/>
                </a:solidFill>
                <a:cs typeface="微软雅黑" panose="020B0503020204020204" charset="-122"/>
              </a:rPr>
              <a:t>组件</a:t>
            </a:r>
            <a:endParaRPr lang="en-US" altLang="zh-CN" sz="800" b="1" kern="0" dirty="0">
              <a:solidFill>
                <a:schemeClr val="tx2"/>
              </a:solidFill>
              <a:cs typeface="微软雅黑" panose="020B0503020204020204" charset="-122"/>
            </a:endParaRPr>
          </a:p>
          <a:p>
            <a:pPr algn="ctr" defTabSz="469265">
              <a:lnSpc>
                <a:spcPct val="120000"/>
              </a:lnSpc>
              <a:defRPr/>
            </a:pPr>
            <a:r>
              <a:rPr lang="zh-CN" altLang="en-US" sz="700" kern="0" dirty="0">
                <a:solidFill>
                  <a:schemeClr val="tx2"/>
                </a:solidFill>
                <a:cs typeface="微软雅黑" panose="020B0503020204020204" charset="-122"/>
              </a:rPr>
              <a:t>预置</a:t>
            </a:r>
            <a:r>
              <a:rPr lang="en-US" altLang="zh-CN" sz="700" kern="0" dirty="0">
                <a:solidFill>
                  <a:schemeClr val="tx2"/>
                </a:solidFill>
                <a:cs typeface="微软雅黑" panose="020B0503020204020204" charset="-122"/>
              </a:rPr>
              <a:t>SOTA</a:t>
            </a:r>
            <a:r>
              <a:rPr lang="zh-CN" altLang="en-US" sz="700" kern="0" dirty="0">
                <a:solidFill>
                  <a:schemeClr val="tx2"/>
                </a:solidFill>
                <a:cs typeface="微软雅黑" panose="020B0503020204020204" charset="-122"/>
              </a:rPr>
              <a:t>下游任务</a:t>
            </a:r>
            <a:endParaRPr lang="en-US" altLang="zh-CN" sz="700" kern="0" dirty="0">
              <a:solidFill>
                <a:schemeClr val="tx2"/>
              </a:solidFill>
              <a:cs typeface="微软雅黑" panose="020B0503020204020204" charset="-122"/>
            </a:endParaRPr>
          </a:p>
          <a:p>
            <a:pPr algn="ctr" defTabSz="469265">
              <a:lnSpc>
                <a:spcPct val="120000"/>
              </a:lnSpc>
              <a:defRPr/>
            </a:pPr>
            <a:r>
              <a:rPr lang="zh-CN" altLang="en-US" sz="700" kern="0" dirty="0">
                <a:solidFill>
                  <a:schemeClr val="tx2"/>
                </a:solidFill>
                <a:cs typeface="微软雅黑" panose="020B0503020204020204" charset="-122"/>
              </a:rPr>
              <a:t>支持</a:t>
            </a:r>
            <a:r>
              <a:rPr lang="zh-CN" altLang="en-US" sz="700" b="1" kern="0" dirty="0">
                <a:solidFill>
                  <a:schemeClr val="tx2"/>
                </a:solidFill>
                <a:cs typeface="微软雅黑" panose="020B0503020204020204" charset="-122"/>
              </a:rPr>
              <a:t>快捷推理</a:t>
            </a:r>
            <a:r>
              <a:rPr lang="zh-CN" altLang="en-US" sz="700" kern="0" dirty="0">
                <a:solidFill>
                  <a:schemeClr val="tx2"/>
                </a:solidFill>
                <a:cs typeface="微软雅黑" panose="020B0503020204020204" charset="-122"/>
              </a:rPr>
              <a:t>体验</a:t>
            </a:r>
            <a:endParaRPr lang="en-US" altLang="zh-CN" sz="700" kern="0" dirty="0">
              <a:solidFill>
                <a:schemeClr val="tx2"/>
              </a:solidFill>
              <a:cs typeface="微软雅黑" panose="020B0503020204020204" charset="-122"/>
            </a:endParaRPr>
          </a:p>
        </p:txBody>
      </p:sp>
      <p:sp>
        <p:nvSpPr>
          <p:cNvPr id="127" name="文本框 39"/>
          <p:cNvSpPr txBox="1"/>
          <p:nvPr/>
        </p:nvSpPr>
        <p:spPr>
          <a:xfrm>
            <a:off x="3790448" y="3022454"/>
            <a:ext cx="358886" cy="107315"/>
          </a:xfrm>
          <a:prstGeom prst="rect">
            <a:avLst/>
          </a:prstGeom>
          <a:noFill/>
          <a:effectLst/>
        </p:spPr>
        <p:txBody>
          <a:bodyPr wrap="square" lIns="0" tIns="0" rIns="0" bIns="0" rtlCol="0">
            <a:spAutoFit/>
          </a:bodyPr>
          <a:lstStyle/>
          <a:p>
            <a:pPr algn="ctr" defTabSz="469265">
              <a:defRPr/>
            </a:pPr>
            <a:r>
              <a:rPr lang="zh-CN" altLang="en-US" sz="700" b="1" kern="0" dirty="0">
                <a:solidFill>
                  <a:schemeClr val="tx2"/>
                </a:solidFill>
              </a:rPr>
              <a:t>推理能力</a:t>
            </a:r>
            <a:endParaRPr lang="zh-CN" altLang="en-US" sz="700" b="1" kern="0" dirty="0">
              <a:solidFill>
                <a:schemeClr val="tx2"/>
              </a:solidFill>
            </a:endParaRPr>
          </a:p>
        </p:txBody>
      </p:sp>
      <p:cxnSp>
        <p:nvCxnSpPr>
          <p:cNvPr id="128" name="直接箭头连接符 127"/>
          <p:cNvCxnSpPr/>
          <p:nvPr/>
        </p:nvCxnSpPr>
        <p:spPr>
          <a:xfrm flipV="1">
            <a:off x="3580234" y="3163655"/>
            <a:ext cx="779313" cy="345"/>
          </a:xfrm>
          <a:prstGeom prst="straightConnector1">
            <a:avLst/>
          </a:prstGeom>
          <a:noFill/>
          <a:ln w="9525" cap="flat" cmpd="sng" algn="ctr">
            <a:solidFill>
              <a:srgbClr val="FFFFFF">
                <a:lumMod val="50000"/>
              </a:srgbClr>
            </a:solidFill>
            <a:prstDash val="solid"/>
            <a:miter lim="800000"/>
            <a:tailEnd type="triangle" w="med" len="med"/>
          </a:ln>
          <a:effectLst/>
        </p:spPr>
      </p:cxnSp>
      <p:sp>
        <p:nvSpPr>
          <p:cNvPr id="129" name="矩形 128"/>
          <p:cNvSpPr/>
          <p:nvPr/>
        </p:nvSpPr>
        <p:spPr>
          <a:xfrm>
            <a:off x="1205242" y="2703434"/>
            <a:ext cx="841499" cy="143925"/>
          </a:xfrm>
          <a:prstGeom prst="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69265">
              <a:defRPr/>
            </a:pPr>
            <a:r>
              <a:rPr lang="zh-CN" altLang="en-US" sz="800" b="1" kern="0" dirty="0"/>
              <a:t>任务创建启动</a:t>
            </a:r>
            <a:endParaRPr lang="zh-CN" altLang="en-US" sz="800" b="1" kern="0" dirty="0"/>
          </a:p>
        </p:txBody>
      </p:sp>
      <p:sp>
        <p:nvSpPr>
          <p:cNvPr id="130" name="矩形 129"/>
          <p:cNvSpPr/>
          <p:nvPr/>
        </p:nvSpPr>
        <p:spPr>
          <a:xfrm>
            <a:off x="1205242" y="3572951"/>
            <a:ext cx="5529297" cy="757690"/>
          </a:xfrm>
          <a:prstGeom prst="rect">
            <a:avLst/>
          </a:prstGeom>
          <a:noFill/>
          <a:ln w="9525" cap="rnd" cmpd="sng" algn="ctr">
            <a:solidFill>
              <a:schemeClr val="tx2">
                <a:alpha val="50000"/>
              </a:schemeClr>
            </a:solidFill>
            <a:prstDash val="sysDash"/>
            <a:round/>
          </a:ln>
          <a:effectLst/>
        </p:spPr>
        <p:txBody>
          <a:bodyPr rtlCol="0" anchor="ctr"/>
          <a:lstStyle/>
          <a:p>
            <a:pPr algn="ctr" defTabSz="914400"/>
            <a:endParaRPr lang="en-US" altLang="zh-CN" sz="800" kern="0" dirty="0">
              <a:solidFill>
                <a:schemeClr val="tx2"/>
              </a:solidFill>
              <a:sym typeface="+mn-ea"/>
            </a:endParaRPr>
          </a:p>
          <a:p>
            <a:pPr algn="ctr" defTabSz="914400"/>
            <a:endParaRPr lang="en-US" altLang="zh-CN" sz="800" kern="0" dirty="0">
              <a:solidFill>
                <a:schemeClr val="tx2"/>
              </a:solidFill>
              <a:sym typeface="+mn-ea"/>
            </a:endParaRPr>
          </a:p>
          <a:p>
            <a:pPr algn="ctr" defTabSz="914400"/>
            <a:endParaRPr lang="en-US" altLang="zh-CN" sz="800" kern="0" dirty="0">
              <a:solidFill>
                <a:schemeClr val="tx2"/>
              </a:solidFill>
              <a:sym typeface="+mn-ea"/>
            </a:endParaRPr>
          </a:p>
          <a:p>
            <a:pPr algn="ctr" defTabSz="914400"/>
            <a:endParaRPr lang="en-US" altLang="zh-CN" sz="800" kern="0" dirty="0">
              <a:solidFill>
                <a:schemeClr val="tx2"/>
              </a:solidFill>
              <a:sym typeface="+mn-ea"/>
            </a:endParaRPr>
          </a:p>
          <a:p>
            <a:pPr algn="ctr" defTabSz="914400"/>
            <a:endParaRPr lang="en-US" altLang="zh-CN" sz="800" kern="0" dirty="0">
              <a:solidFill>
                <a:schemeClr val="tx2"/>
              </a:solidFill>
              <a:sym typeface="+mn-ea"/>
            </a:endParaRPr>
          </a:p>
          <a:p>
            <a:pPr algn="ctr" defTabSz="914400"/>
            <a:endParaRPr lang="en-US" altLang="zh-CN" sz="800" kern="0" dirty="0">
              <a:solidFill>
                <a:schemeClr val="tx2"/>
              </a:solidFill>
              <a:sym typeface="+mn-ea"/>
            </a:endParaRPr>
          </a:p>
        </p:txBody>
      </p:sp>
      <p:sp>
        <p:nvSpPr>
          <p:cNvPr id="131" name="矩形 130"/>
          <p:cNvSpPr/>
          <p:nvPr/>
        </p:nvSpPr>
        <p:spPr>
          <a:xfrm>
            <a:off x="1205242" y="3503368"/>
            <a:ext cx="841499" cy="143925"/>
          </a:xfrm>
          <a:prstGeom prst="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69265">
              <a:defRPr/>
            </a:pPr>
            <a:r>
              <a:rPr lang="zh-CN" altLang="en-US" sz="800" kern="0" dirty="0"/>
              <a:t>模块配置开发</a:t>
            </a:r>
            <a:endParaRPr lang="zh-CN" altLang="en-US" sz="800" kern="0" dirty="0"/>
          </a:p>
        </p:txBody>
      </p:sp>
      <p:sp>
        <p:nvSpPr>
          <p:cNvPr id="132" name="矩形 131"/>
          <p:cNvSpPr/>
          <p:nvPr/>
        </p:nvSpPr>
        <p:spPr>
          <a:xfrm>
            <a:off x="1205242" y="4461592"/>
            <a:ext cx="5529297" cy="1151614"/>
          </a:xfrm>
          <a:prstGeom prst="rect">
            <a:avLst/>
          </a:prstGeom>
          <a:noFill/>
          <a:ln w="9525" cap="rnd" cmpd="sng" algn="ctr">
            <a:solidFill>
              <a:schemeClr val="tx2">
                <a:alpha val="50000"/>
              </a:schemeClr>
            </a:solidFill>
            <a:prstDash val="sysDash"/>
            <a:round/>
          </a:ln>
          <a:effectLst/>
        </p:spPr>
        <p:txBody>
          <a:bodyPr rtlCol="0" anchor="ctr"/>
          <a:lstStyle/>
          <a:p>
            <a:pPr algn="ctr" defTabSz="914400"/>
            <a:endParaRPr lang="en-US" altLang="zh-CN" sz="800" kern="0" dirty="0">
              <a:solidFill>
                <a:schemeClr val="tx2"/>
              </a:solidFill>
              <a:sym typeface="+mn-ea"/>
            </a:endParaRPr>
          </a:p>
          <a:p>
            <a:pPr algn="ctr" defTabSz="914400"/>
            <a:endParaRPr lang="en-US" altLang="zh-CN" sz="800" kern="0" dirty="0">
              <a:solidFill>
                <a:schemeClr val="tx2"/>
              </a:solidFill>
              <a:sym typeface="+mn-ea"/>
            </a:endParaRPr>
          </a:p>
          <a:p>
            <a:pPr algn="ctr" defTabSz="914400"/>
            <a:endParaRPr lang="en-US" altLang="zh-CN" sz="800" kern="0" dirty="0">
              <a:solidFill>
                <a:schemeClr val="tx2"/>
              </a:solidFill>
              <a:sym typeface="+mn-ea"/>
            </a:endParaRPr>
          </a:p>
          <a:p>
            <a:pPr algn="ctr" defTabSz="914400"/>
            <a:endParaRPr lang="en-US" altLang="zh-CN" sz="800" kern="0" dirty="0">
              <a:solidFill>
                <a:schemeClr val="tx2"/>
              </a:solidFill>
              <a:sym typeface="+mn-ea"/>
            </a:endParaRPr>
          </a:p>
          <a:p>
            <a:pPr algn="ctr" defTabSz="914400"/>
            <a:endParaRPr lang="en-US" altLang="zh-CN" sz="800" kern="0" dirty="0">
              <a:solidFill>
                <a:schemeClr val="tx2"/>
              </a:solidFill>
              <a:sym typeface="+mn-ea"/>
            </a:endParaRPr>
          </a:p>
          <a:p>
            <a:pPr algn="ctr" defTabSz="914400"/>
            <a:endParaRPr lang="en-US" altLang="zh-CN" sz="800" kern="0" dirty="0">
              <a:solidFill>
                <a:schemeClr val="tx2"/>
              </a:solidFill>
              <a:sym typeface="+mn-ea"/>
            </a:endParaRPr>
          </a:p>
          <a:p>
            <a:pPr algn="ctr" defTabSz="914400"/>
            <a:endParaRPr lang="en-US" altLang="zh-CN" sz="800" kern="0" dirty="0">
              <a:solidFill>
                <a:schemeClr val="tx2"/>
              </a:solidFill>
              <a:sym typeface="+mn-ea"/>
            </a:endParaRPr>
          </a:p>
        </p:txBody>
      </p:sp>
      <p:sp>
        <p:nvSpPr>
          <p:cNvPr id="133" name="圆角矩形 93"/>
          <p:cNvSpPr/>
          <p:nvPr/>
        </p:nvSpPr>
        <p:spPr>
          <a:xfrm>
            <a:off x="1289286" y="4623129"/>
            <a:ext cx="5361208" cy="420278"/>
          </a:xfrm>
          <a:prstGeom prst="rect">
            <a:avLst/>
          </a:prstGeom>
          <a:solidFill>
            <a:schemeClr val="tx2">
              <a:alpha val="10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tIns="48895" rtlCol="0" anchor="ctr"/>
          <a:lstStyle/>
          <a:p>
            <a:pPr defTabSz="469265">
              <a:lnSpc>
                <a:spcPct val="130000"/>
              </a:lnSpc>
              <a:defRPr/>
            </a:pPr>
            <a:r>
              <a:rPr lang="zh-CN" altLang="en-US" sz="800" kern="0" dirty="0">
                <a:solidFill>
                  <a:schemeClr val="tx1"/>
                </a:solidFill>
              </a:rPr>
              <a:t>工具组件</a:t>
            </a:r>
            <a:endParaRPr lang="zh-CN" altLang="en-US" sz="800" kern="0" dirty="0">
              <a:solidFill>
                <a:schemeClr val="tx1"/>
              </a:solidFill>
            </a:endParaRPr>
          </a:p>
        </p:txBody>
      </p:sp>
      <p:grpSp>
        <p:nvGrpSpPr>
          <p:cNvPr id="134" name="组合 133"/>
          <p:cNvGrpSpPr/>
          <p:nvPr/>
        </p:nvGrpSpPr>
        <p:grpSpPr>
          <a:xfrm>
            <a:off x="2059302" y="4674434"/>
            <a:ext cx="4533221" cy="317667"/>
            <a:chOff x="2090733" y="4674732"/>
            <a:chExt cx="4535582" cy="317832"/>
          </a:xfrm>
        </p:grpSpPr>
        <p:sp>
          <p:nvSpPr>
            <p:cNvPr id="170" name="圆角矩形 120"/>
            <p:cNvSpPr/>
            <p:nvPr/>
          </p:nvSpPr>
          <p:spPr>
            <a:xfrm>
              <a:off x="2090733" y="4847808"/>
              <a:ext cx="1494000" cy="144000"/>
            </a:xfrm>
            <a:prstGeom prst="rect">
              <a:avLst/>
            </a:prstGeom>
            <a:solidFill>
              <a:schemeClr val="tx2">
                <a:alpha val="10000"/>
              </a:scheme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 defTabSz="469265">
                <a:defRPr/>
              </a:pPr>
              <a:r>
                <a:rPr lang="zh-CN" altLang="en-US" sz="800" kern="0" dirty="0">
                  <a:solidFill>
                    <a:schemeClr val="tx1"/>
                  </a:solidFill>
                </a:rPr>
                <a:t>权重自动下载及加载</a:t>
              </a:r>
              <a:endParaRPr lang="zh-CN" altLang="en-US" sz="800" kern="0" dirty="0">
                <a:solidFill>
                  <a:schemeClr val="tx1"/>
                </a:solidFill>
              </a:endParaRPr>
            </a:p>
          </p:txBody>
        </p:sp>
        <p:sp>
          <p:nvSpPr>
            <p:cNvPr id="171" name="圆角矩形 120"/>
            <p:cNvSpPr/>
            <p:nvPr/>
          </p:nvSpPr>
          <p:spPr>
            <a:xfrm>
              <a:off x="3611524" y="4847807"/>
              <a:ext cx="1494000" cy="144000"/>
            </a:xfrm>
            <a:prstGeom prst="rect">
              <a:avLst/>
            </a:prstGeom>
            <a:solidFill>
              <a:schemeClr val="tx2">
                <a:alpha val="10000"/>
              </a:scheme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 defTabSz="469265">
                <a:defRPr/>
              </a:pPr>
              <a:r>
                <a:rPr lang="zh-CN" altLang="en-US" sz="800" kern="0" dirty="0">
                  <a:solidFill>
                    <a:schemeClr val="tx1"/>
                  </a:solidFill>
                </a:rPr>
                <a:t>数据性能自动调优</a:t>
              </a:r>
              <a:endParaRPr lang="zh-CN" altLang="en-US" sz="800" kern="0" dirty="0">
                <a:solidFill>
                  <a:schemeClr val="tx1"/>
                </a:solidFill>
              </a:endParaRPr>
            </a:p>
          </p:txBody>
        </p:sp>
        <p:sp>
          <p:nvSpPr>
            <p:cNvPr id="172" name="圆角矩形 49"/>
            <p:cNvSpPr/>
            <p:nvPr/>
          </p:nvSpPr>
          <p:spPr>
            <a:xfrm>
              <a:off x="2090733" y="4674732"/>
              <a:ext cx="1495284" cy="144000"/>
            </a:xfrm>
            <a:prstGeom prst="rect">
              <a:avLst/>
            </a:prstGeom>
            <a:solidFill>
              <a:schemeClr val="tx2">
                <a:alpha val="10000"/>
              </a:scheme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 defTabSz="469265">
                <a:defRPr/>
              </a:pPr>
              <a:r>
                <a:rPr lang="zh-CN" altLang="en-US" sz="800" kern="0" dirty="0">
                  <a:solidFill>
                    <a:schemeClr val="tx1"/>
                  </a:solidFill>
                </a:rPr>
                <a:t>第三方框架权重转换</a:t>
              </a:r>
              <a:endParaRPr lang="zh-CN" altLang="en-US" sz="800" kern="0" dirty="0">
                <a:solidFill>
                  <a:schemeClr val="tx1"/>
                </a:solidFill>
              </a:endParaRPr>
            </a:p>
          </p:txBody>
        </p:sp>
        <p:sp>
          <p:nvSpPr>
            <p:cNvPr id="173" name="圆角矩形 120"/>
            <p:cNvSpPr/>
            <p:nvPr/>
          </p:nvSpPr>
          <p:spPr>
            <a:xfrm>
              <a:off x="3610882" y="4674732"/>
              <a:ext cx="1495284" cy="144000"/>
            </a:xfrm>
            <a:prstGeom prst="rect">
              <a:avLst/>
            </a:prstGeom>
            <a:solidFill>
              <a:schemeClr val="tx2">
                <a:alpha val="10000"/>
              </a:scheme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 defTabSz="469265">
                <a:defRPr/>
              </a:pPr>
              <a:r>
                <a:rPr lang="zh-CN" altLang="en-US" sz="800" kern="0" dirty="0">
                  <a:solidFill>
                    <a:schemeClr val="tx1"/>
                  </a:solidFill>
                </a:rPr>
                <a:t>集群性能分析</a:t>
              </a:r>
              <a:endParaRPr lang="zh-CN" altLang="en-US" sz="800" kern="0" dirty="0">
                <a:solidFill>
                  <a:schemeClr val="tx1"/>
                </a:solidFill>
              </a:endParaRPr>
            </a:p>
          </p:txBody>
        </p:sp>
        <p:sp>
          <p:nvSpPr>
            <p:cNvPr id="174" name="圆角矩形 120"/>
            <p:cNvSpPr/>
            <p:nvPr/>
          </p:nvSpPr>
          <p:spPr>
            <a:xfrm>
              <a:off x="5131031" y="4674732"/>
              <a:ext cx="1495284" cy="144000"/>
            </a:xfrm>
            <a:prstGeom prst="rect">
              <a:avLst/>
            </a:prstGeom>
            <a:solidFill>
              <a:schemeClr val="tx2">
                <a:alpha val="10000"/>
              </a:scheme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 defTabSz="469265">
                <a:defRPr/>
              </a:pPr>
              <a:r>
                <a:rPr lang="zh-CN" altLang="en-US" sz="800" kern="0" dirty="0">
                  <a:solidFill>
                    <a:schemeClr val="tx1"/>
                  </a:solidFill>
                </a:rPr>
                <a:t>日志可视化分析</a:t>
              </a:r>
              <a:endParaRPr lang="zh-CN" altLang="en-US" sz="800" kern="0" dirty="0">
                <a:solidFill>
                  <a:schemeClr val="tx1"/>
                </a:solidFill>
              </a:endParaRPr>
            </a:p>
          </p:txBody>
        </p:sp>
        <p:sp>
          <p:nvSpPr>
            <p:cNvPr id="175" name="圆角矩形 120"/>
            <p:cNvSpPr/>
            <p:nvPr/>
          </p:nvSpPr>
          <p:spPr>
            <a:xfrm>
              <a:off x="5132315" y="4848564"/>
              <a:ext cx="1494000" cy="144000"/>
            </a:xfrm>
            <a:prstGeom prst="rect">
              <a:avLst/>
            </a:prstGeom>
            <a:solidFill>
              <a:schemeClr val="tx2">
                <a:alpha val="10000"/>
              </a:schemeClr>
            </a:solidFill>
            <a:ln w="9525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 defTabSz="469265">
                <a:defRPr/>
              </a:pPr>
              <a:r>
                <a:rPr lang="en-US" altLang="zh-CN" sz="800" kern="0" dirty="0">
                  <a:solidFill>
                    <a:schemeClr val="tx1"/>
                  </a:solidFill>
                </a:rPr>
                <a:t>AICC</a:t>
              </a:r>
              <a:r>
                <a:rPr lang="zh-CN" altLang="en-US" sz="800" kern="0" dirty="0">
                  <a:solidFill>
                    <a:schemeClr val="tx1"/>
                  </a:solidFill>
                </a:rPr>
                <a:t>计算中心适配</a:t>
              </a:r>
              <a:endParaRPr lang="zh-CN" altLang="en-US" sz="800" kern="0" dirty="0">
                <a:solidFill>
                  <a:schemeClr val="tx1"/>
                </a:solidFill>
              </a:endParaRPr>
            </a:p>
          </p:txBody>
        </p:sp>
      </p:grpSp>
      <p:sp>
        <p:nvSpPr>
          <p:cNvPr id="135" name="圆角矩形 65"/>
          <p:cNvSpPr/>
          <p:nvPr/>
        </p:nvSpPr>
        <p:spPr>
          <a:xfrm>
            <a:off x="1289286" y="5076450"/>
            <a:ext cx="5361208" cy="218160"/>
          </a:xfrm>
          <a:prstGeom prst="rect">
            <a:avLst/>
          </a:prstGeom>
          <a:solidFill>
            <a:schemeClr val="tx2">
              <a:alpha val="10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469265">
              <a:defRPr/>
            </a:pPr>
            <a:r>
              <a:rPr lang="zh-CN" altLang="en-US" sz="800" kern="0" dirty="0">
                <a:solidFill>
                  <a:schemeClr val="tx1"/>
                </a:solidFill>
              </a:rPr>
              <a:t>多维混合并行</a:t>
            </a:r>
            <a:endParaRPr lang="zh-CN" altLang="en-US" sz="800" kern="0" dirty="0">
              <a:solidFill>
                <a:schemeClr val="tx1"/>
              </a:solidFill>
            </a:endParaRPr>
          </a:p>
        </p:txBody>
      </p:sp>
      <p:sp>
        <p:nvSpPr>
          <p:cNvPr id="136" name="圆角矩形 69"/>
          <p:cNvSpPr/>
          <p:nvPr/>
        </p:nvSpPr>
        <p:spPr>
          <a:xfrm>
            <a:off x="4340982" y="5113568"/>
            <a:ext cx="730420" cy="143925"/>
          </a:xfrm>
          <a:prstGeom prst="rect">
            <a:avLst/>
          </a:prstGeom>
          <a:solidFill>
            <a:schemeClr val="tx2">
              <a:alpha val="10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469265">
              <a:defRPr/>
            </a:pPr>
            <a:r>
              <a:rPr lang="zh-CN" altLang="en-US" sz="800" kern="0" dirty="0">
                <a:solidFill>
                  <a:schemeClr val="tx1"/>
                </a:solidFill>
              </a:rPr>
              <a:t>优化器并行</a:t>
            </a:r>
            <a:endParaRPr lang="zh-CN" altLang="en-US" sz="800" kern="0" dirty="0">
              <a:solidFill>
                <a:schemeClr val="tx1"/>
              </a:solidFill>
            </a:endParaRPr>
          </a:p>
        </p:txBody>
      </p:sp>
      <p:sp>
        <p:nvSpPr>
          <p:cNvPr id="137" name="圆角矩形 70"/>
          <p:cNvSpPr/>
          <p:nvPr/>
        </p:nvSpPr>
        <p:spPr>
          <a:xfrm>
            <a:off x="5101542" y="5113568"/>
            <a:ext cx="730420" cy="143925"/>
          </a:xfrm>
          <a:prstGeom prst="rect">
            <a:avLst/>
          </a:prstGeom>
          <a:solidFill>
            <a:schemeClr val="tx2">
              <a:alpha val="10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469265">
              <a:defRPr/>
            </a:pPr>
            <a:r>
              <a:rPr lang="en-US" altLang="zh-CN" sz="800" kern="0" dirty="0">
                <a:solidFill>
                  <a:schemeClr val="tx1"/>
                </a:solidFill>
              </a:rPr>
              <a:t>MOE</a:t>
            </a:r>
            <a:r>
              <a:rPr lang="zh-CN" altLang="en-US" sz="800" kern="0" dirty="0">
                <a:solidFill>
                  <a:schemeClr val="tx1"/>
                </a:solidFill>
              </a:rPr>
              <a:t>并行</a:t>
            </a:r>
            <a:endParaRPr lang="zh-CN" altLang="en-US" sz="800" kern="0" dirty="0">
              <a:solidFill>
                <a:schemeClr val="tx1"/>
              </a:solidFill>
            </a:endParaRPr>
          </a:p>
        </p:txBody>
      </p:sp>
      <p:sp>
        <p:nvSpPr>
          <p:cNvPr id="138" name="圆角矩形 71"/>
          <p:cNvSpPr/>
          <p:nvPr/>
        </p:nvSpPr>
        <p:spPr>
          <a:xfrm>
            <a:off x="5862104" y="5113568"/>
            <a:ext cx="730420" cy="143925"/>
          </a:xfrm>
          <a:prstGeom prst="rect">
            <a:avLst/>
          </a:prstGeom>
          <a:solidFill>
            <a:schemeClr val="tx2">
              <a:alpha val="10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469265">
              <a:defRPr/>
            </a:pPr>
            <a:r>
              <a:rPr lang="zh-CN" altLang="en-US" sz="800" kern="0" dirty="0">
                <a:solidFill>
                  <a:schemeClr val="tx1"/>
                </a:solidFill>
              </a:rPr>
              <a:t>多副本并行</a:t>
            </a:r>
            <a:endParaRPr lang="zh-CN" altLang="en-US" sz="800" kern="0" dirty="0">
              <a:solidFill>
                <a:schemeClr val="tx1"/>
              </a:solidFill>
            </a:endParaRPr>
          </a:p>
        </p:txBody>
      </p:sp>
      <p:sp>
        <p:nvSpPr>
          <p:cNvPr id="139" name="圆角矩形 72"/>
          <p:cNvSpPr/>
          <p:nvPr/>
        </p:nvSpPr>
        <p:spPr>
          <a:xfrm>
            <a:off x="2059302" y="5113569"/>
            <a:ext cx="730420" cy="143925"/>
          </a:xfrm>
          <a:prstGeom prst="rect">
            <a:avLst/>
          </a:prstGeom>
          <a:solidFill>
            <a:schemeClr val="tx2">
              <a:alpha val="10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469265">
              <a:defRPr/>
            </a:pPr>
            <a:r>
              <a:rPr lang="zh-CN" altLang="en-US" sz="800" kern="0" dirty="0">
                <a:solidFill>
                  <a:schemeClr val="tx1"/>
                </a:solidFill>
              </a:rPr>
              <a:t>数据并行</a:t>
            </a:r>
            <a:endParaRPr lang="zh-CN" altLang="en-US" sz="800" kern="0" dirty="0">
              <a:solidFill>
                <a:schemeClr val="tx1"/>
              </a:solidFill>
            </a:endParaRPr>
          </a:p>
        </p:txBody>
      </p:sp>
      <p:sp>
        <p:nvSpPr>
          <p:cNvPr id="140" name="圆角矩形 73"/>
          <p:cNvSpPr/>
          <p:nvPr/>
        </p:nvSpPr>
        <p:spPr>
          <a:xfrm>
            <a:off x="2819862" y="5113569"/>
            <a:ext cx="730420" cy="143925"/>
          </a:xfrm>
          <a:prstGeom prst="rect">
            <a:avLst/>
          </a:prstGeom>
          <a:solidFill>
            <a:schemeClr val="tx2">
              <a:alpha val="10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469265">
              <a:defRPr/>
            </a:pPr>
            <a:r>
              <a:rPr lang="zh-CN" altLang="en-US" sz="800" kern="0" dirty="0">
                <a:solidFill>
                  <a:schemeClr val="tx1"/>
                </a:solidFill>
              </a:rPr>
              <a:t>模型并行</a:t>
            </a:r>
            <a:endParaRPr lang="zh-CN" altLang="en-US" sz="800" kern="0" dirty="0">
              <a:solidFill>
                <a:schemeClr val="tx1"/>
              </a:solidFill>
            </a:endParaRPr>
          </a:p>
        </p:txBody>
      </p:sp>
      <p:sp>
        <p:nvSpPr>
          <p:cNvPr id="141" name="圆角矩形 74"/>
          <p:cNvSpPr/>
          <p:nvPr/>
        </p:nvSpPr>
        <p:spPr>
          <a:xfrm>
            <a:off x="3580422" y="5113568"/>
            <a:ext cx="730420" cy="143925"/>
          </a:xfrm>
          <a:prstGeom prst="rect">
            <a:avLst/>
          </a:prstGeom>
          <a:solidFill>
            <a:schemeClr val="tx2">
              <a:alpha val="10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469265">
              <a:defRPr/>
            </a:pPr>
            <a:r>
              <a:rPr lang="zh-CN" altLang="en-US" sz="800" kern="0" dirty="0">
                <a:solidFill>
                  <a:schemeClr val="tx1"/>
                </a:solidFill>
              </a:rPr>
              <a:t>流水线并行</a:t>
            </a:r>
            <a:endParaRPr lang="zh-CN" altLang="en-US" sz="800" kern="0" dirty="0">
              <a:solidFill>
                <a:schemeClr val="tx1"/>
              </a:solidFill>
            </a:endParaRPr>
          </a:p>
        </p:txBody>
      </p:sp>
      <p:sp>
        <p:nvSpPr>
          <p:cNvPr id="142" name="圆角矩形 65"/>
          <p:cNvSpPr/>
          <p:nvPr/>
        </p:nvSpPr>
        <p:spPr>
          <a:xfrm>
            <a:off x="1289286" y="5327653"/>
            <a:ext cx="5361208" cy="218160"/>
          </a:xfrm>
          <a:prstGeom prst="rect">
            <a:avLst/>
          </a:prstGeom>
          <a:solidFill>
            <a:schemeClr val="tx2">
              <a:alpha val="10000"/>
            </a:schemeClr>
          </a:solidFill>
          <a:ln w="1905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defTabSz="469265">
              <a:defRPr/>
            </a:pPr>
            <a:r>
              <a:rPr lang="zh-CN" altLang="en-US" sz="800" kern="0" dirty="0">
                <a:solidFill>
                  <a:schemeClr val="tx1"/>
                </a:solidFill>
              </a:rPr>
              <a:t>多维存储优化</a:t>
            </a:r>
            <a:endParaRPr lang="zh-CN" altLang="en-US" sz="800" kern="0" dirty="0">
              <a:solidFill>
                <a:schemeClr val="tx1"/>
              </a:solidFill>
            </a:endParaRPr>
          </a:p>
        </p:txBody>
      </p:sp>
      <p:sp>
        <p:nvSpPr>
          <p:cNvPr id="143" name="圆角矩形 69"/>
          <p:cNvSpPr/>
          <p:nvPr/>
        </p:nvSpPr>
        <p:spPr>
          <a:xfrm>
            <a:off x="5477104" y="5364771"/>
            <a:ext cx="1115419" cy="143925"/>
          </a:xfrm>
          <a:prstGeom prst="rect">
            <a:avLst/>
          </a:prstGeom>
          <a:solidFill>
            <a:schemeClr val="tx2">
              <a:alpha val="10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469265">
              <a:defRPr/>
            </a:pPr>
            <a:r>
              <a:rPr lang="zh-CN" altLang="en-US" sz="800" kern="0" dirty="0">
                <a:solidFill>
                  <a:schemeClr val="tx1"/>
                </a:solidFill>
              </a:rPr>
              <a:t>稀疏特征缓存</a:t>
            </a:r>
            <a:endParaRPr lang="zh-CN" altLang="en-US" sz="800" kern="0" dirty="0">
              <a:solidFill>
                <a:schemeClr val="tx1"/>
              </a:solidFill>
            </a:endParaRPr>
          </a:p>
        </p:txBody>
      </p:sp>
      <p:sp>
        <p:nvSpPr>
          <p:cNvPr id="144" name="圆角矩形 72"/>
          <p:cNvSpPr/>
          <p:nvPr/>
        </p:nvSpPr>
        <p:spPr>
          <a:xfrm>
            <a:off x="2059303" y="5364771"/>
            <a:ext cx="1115419" cy="143925"/>
          </a:xfrm>
          <a:prstGeom prst="rect">
            <a:avLst/>
          </a:prstGeom>
          <a:solidFill>
            <a:schemeClr val="tx2">
              <a:alpha val="10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469265">
              <a:defRPr/>
            </a:pPr>
            <a:r>
              <a:rPr lang="zh-CN" altLang="en-US" sz="800" kern="0" dirty="0">
                <a:solidFill>
                  <a:schemeClr val="tx1"/>
                </a:solidFill>
              </a:rPr>
              <a:t>内存复用</a:t>
            </a:r>
            <a:endParaRPr lang="zh-CN" altLang="en-US" sz="800" kern="0" dirty="0">
              <a:solidFill>
                <a:schemeClr val="tx1"/>
              </a:solidFill>
            </a:endParaRPr>
          </a:p>
        </p:txBody>
      </p:sp>
      <p:sp>
        <p:nvSpPr>
          <p:cNvPr id="145" name="圆角矩形 73"/>
          <p:cNvSpPr/>
          <p:nvPr/>
        </p:nvSpPr>
        <p:spPr>
          <a:xfrm>
            <a:off x="3198570" y="5364771"/>
            <a:ext cx="1115419" cy="143925"/>
          </a:xfrm>
          <a:prstGeom prst="rect">
            <a:avLst/>
          </a:prstGeom>
          <a:solidFill>
            <a:schemeClr val="tx2">
              <a:alpha val="10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469265">
              <a:defRPr/>
            </a:pPr>
            <a:r>
              <a:rPr lang="zh-CN" altLang="en-US" sz="800" kern="0" dirty="0">
                <a:solidFill>
                  <a:schemeClr val="tx1"/>
                </a:solidFill>
              </a:rPr>
              <a:t>重计算</a:t>
            </a:r>
            <a:endParaRPr lang="zh-CN" altLang="en-US" sz="800" kern="0" dirty="0">
              <a:solidFill>
                <a:schemeClr val="tx1"/>
              </a:solidFill>
            </a:endParaRPr>
          </a:p>
        </p:txBody>
      </p:sp>
      <p:sp>
        <p:nvSpPr>
          <p:cNvPr id="146" name="圆角矩形 74"/>
          <p:cNvSpPr/>
          <p:nvPr/>
        </p:nvSpPr>
        <p:spPr>
          <a:xfrm>
            <a:off x="4337837" y="5364771"/>
            <a:ext cx="1115419" cy="143925"/>
          </a:xfrm>
          <a:prstGeom prst="rect">
            <a:avLst/>
          </a:prstGeom>
          <a:solidFill>
            <a:schemeClr val="tx2">
              <a:alpha val="10000"/>
            </a:schemeClr>
          </a:solidFill>
          <a:ln w="9525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ctr"/>
          <a:lstStyle/>
          <a:p>
            <a:pPr algn="ctr" defTabSz="469265">
              <a:defRPr/>
            </a:pPr>
            <a:r>
              <a:rPr lang="en-US" altLang="zh-CN" sz="800" kern="0" dirty="0">
                <a:solidFill>
                  <a:schemeClr val="tx1"/>
                </a:solidFill>
              </a:rPr>
              <a:t>CPU Offload &amp;Swap</a:t>
            </a:r>
            <a:endParaRPr lang="en-US" altLang="zh-CN" sz="800" kern="0" dirty="0">
              <a:solidFill>
                <a:schemeClr val="tx1"/>
              </a:solidFill>
            </a:endParaRPr>
          </a:p>
        </p:txBody>
      </p:sp>
      <p:sp>
        <p:nvSpPr>
          <p:cNvPr id="147" name="矩形 55"/>
          <p:cNvSpPr/>
          <p:nvPr/>
        </p:nvSpPr>
        <p:spPr>
          <a:xfrm>
            <a:off x="1204220" y="5655357"/>
            <a:ext cx="5530320" cy="143925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solidFill>
              <a:schemeClr val="tx2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00" dirty="0">
                <a:solidFill>
                  <a:schemeClr val="tx2"/>
                </a:solidFill>
                <a:sym typeface="+mn-ea"/>
              </a:rPr>
              <a:t>CANN+MindSpore</a:t>
            </a:r>
            <a:endParaRPr lang="en-US" altLang="zh-CN" sz="800" dirty="0">
              <a:solidFill>
                <a:schemeClr val="tx2"/>
              </a:solidFill>
              <a:sym typeface="+mn-ea"/>
            </a:endParaRPr>
          </a:p>
        </p:txBody>
      </p:sp>
      <p:sp>
        <p:nvSpPr>
          <p:cNvPr id="148" name="矩形 56"/>
          <p:cNvSpPr/>
          <p:nvPr/>
        </p:nvSpPr>
        <p:spPr>
          <a:xfrm>
            <a:off x="1204220" y="5826859"/>
            <a:ext cx="5530320" cy="143925"/>
          </a:xfrm>
          <a:prstGeom prst="rect">
            <a:avLst/>
          </a:prstGeom>
          <a:solidFill>
            <a:schemeClr val="tx2">
              <a:alpha val="10000"/>
            </a:schemeClr>
          </a:solidFill>
          <a:ln>
            <a:solidFill>
              <a:schemeClr val="tx2">
                <a:alpha val="2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800" dirty="0">
                <a:solidFill>
                  <a:schemeClr val="tx2"/>
                </a:solidFill>
              </a:rPr>
              <a:t>NPU/CPU/GPU</a:t>
            </a:r>
            <a:endParaRPr lang="en-US" altLang="zh-CN" sz="800" dirty="0">
              <a:solidFill>
                <a:schemeClr val="tx2"/>
              </a:solidFill>
            </a:endParaRPr>
          </a:p>
        </p:txBody>
      </p:sp>
      <p:sp>
        <p:nvSpPr>
          <p:cNvPr id="149" name="矩形 148"/>
          <p:cNvSpPr/>
          <p:nvPr/>
        </p:nvSpPr>
        <p:spPr>
          <a:xfrm>
            <a:off x="1205242" y="4392239"/>
            <a:ext cx="841499" cy="143925"/>
          </a:xfrm>
          <a:prstGeom prst="rect">
            <a:avLst/>
          </a:prstGeom>
          <a:solidFill>
            <a:srgbClr val="FFC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69265">
              <a:defRPr/>
            </a:pPr>
            <a:r>
              <a:rPr lang="zh-CN" altLang="en-US" sz="800" kern="0" dirty="0"/>
              <a:t>基础特性支持</a:t>
            </a:r>
            <a:endParaRPr lang="zh-CN" altLang="en-US" sz="800" kern="0" dirty="0"/>
          </a:p>
        </p:txBody>
      </p:sp>
      <p:sp>
        <p:nvSpPr>
          <p:cNvPr id="150" name="流程图: 摘录 149"/>
          <p:cNvSpPr/>
          <p:nvPr/>
        </p:nvSpPr>
        <p:spPr>
          <a:xfrm>
            <a:off x="3798881" y="3422469"/>
            <a:ext cx="342019" cy="137372"/>
          </a:xfrm>
          <a:prstGeom prst="flowChartExtract">
            <a:avLst/>
          </a:prstGeom>
          <a:gradFill flip="none" rotWithShape="1">
            <a:gsLst>
              <a:gs pos="0">
                <a:srgbClr val="FFFFFF">
                  <a:lumMod val="50000"/>
                </a:srgbClr>
              </a:gs>
              <a:gs pos="100000">
                <a:srgbClr val="FFFFFF">
                  <a:lumMod val="50000"/>
                  <a:alpha val="0"/>
                </a:srgbClr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69265">
              <a:defRPr/>
            </a:pPr>
            <a:endParaRPr lang="zh-CN" altLang="en-US" sz="400" kern="0" dirty="0">
              <a:solidFill>
                <a:schemeClr val="tx1"/>
              </a:solidFill>
              <a:cs typeface="Huawei Sans" panose="020C0503030203020204" pitchFamily="34" charset="0"/>
              <a:sym typeface="Huawei Sans" panose="020C0503030203020204" pitchFamily="34" charset="0"/>
            </a:endParaRPr>
          </a:p>
        </p:txBody>
      </p:sp>
      <p:sp>
        <p:nvSpPr>
          <p:cNvPr id="151" name="流程图: 摘录 150"/>
          <p:cNvSpPr/>
          <p:nvPr/>
        </p:nvSpPr>
        <p:spPr>
          <a:xfrm>
            <a:off x="3798881" y="4339182"/>
            <a:ext cx="342019" cy="137372"/>
          </a:xfrm>
          <a:prstGeom prst="flowChartExtract">
            <a:avLst/>
          </a:prstGeom>
          <a:gradFill flip="none" rotWithShape="1">
            <a:gsLst>
              <a:gs pos="0">
                <a:srgbClr val="FFFFFF">
                  <a:lumMod val="50000"/>
                </a:srgbClr>
              </a:gs>
              <a:gs pos="100000">
                <a:srgbClr val="FFFFFF">
                  <a:lumMod val="50000"/>
                  <a:alpha val="0"/>
                </a:srgbClr>
              </a:gs>
            </a:gsLst>
            <a:lin ang="5400000" scaled="0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469265">
              <a:defRPr/>
            </a:pPr>
            <a:endParaRPr lang="zh-CN" altLang="en-US" sz="800" kern="0" dirty="0">
              <a:solidFill>
                <a:schemeClr val="tx1"/>
              </a:solidFill>
              <a:cs typeface="Huawei Sans" panose="020C0503030203020204" pitchFamily="34" charset="0"/>
              <a:sym typeface="Huawei Sans" panose="020C0503030203020204" pitchFamily="34" charset="0"/>
            </a:endParaRPr>
          </a:p>
        </p:txBody>
      </p:sp>
      <p:grpSp>
        <p:nvGrpSpPr>
          <p:cNvPr id="152" name="组合 151"/>
          <p:cNvGrpSpPr/>
          <p:nvPr/>
        </p:nvGrpSpPr>
        <p:grpSpPr>
          <a:xfrm>
            <a:off x="1289286" y="3683027"/>
            <a:ext cx="5361208" cy="537538"/>
            <a:chOff x="1320316" y="3683794"/>
            <a:chExt cx="5364000" cy="537818"/>
          </a:xfrm>
        </p:grpSpPr>
        <p:sp>
          <p:nvSpPr>
            <p:cNvPr id="153" name="圆角矩形 5"/>
            <p:cNvSpPr/>
            <p:nvPr/>
          </p:nvSpPr>
          <p:spPr>
            <a:xfrm>
              <a:off x="1320316" y="3683794"/>
              <a:ext cx="2296748" cy="537818"/>
            </a:xfrm>
            <a:prstGeom prst="rect">
              <a:avLst/>
            </a:prstGeom>
            <a:solidFill>
              <a:schemeClr val="tx2">
                <a:alpha val="10000"/>
              </a:scheme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algn="ctr" defTabSz="469265">
                <a:defRPr/>
              </a:pPr>
              <a:r>
                <a:rPr lang="zh-CN" altLang="en-US" sz="800" kern="0" dirty="0">
                  <a:solidFill>
                    <a:schemeClr val="tx1"/>
                  </a:solidFill>
                </a:rPr>
                <a:t>配置组件</a:t>
              </a:r>
              <a:endParaRPr lang="zh-CN" altLang="en-US" sz="800" kern="0" dirty="0">
                <a:solidFill>
                  <a:schemeClr val="tx1"/>
                </a:solidFill>
              </a:endParaRPr>
            </a:p>
          </p:txBody>
        </p:sp>
        <p:grpSp>
          <p:nvGrpSpPr>
            <p:cNvPr id="154" name="组合 153"/>
            <p:cNvGrpSpPr/>
            <p:nvPr/>
          </p:nvGrpSpPr>
          <p:grpSpPr>
            <a:xfrm>
              <a:off x="3821361" y="3742416"/>
              <a:ext cx="360488" cy="439522"/>
              <a:chOff x="3825286" y="3726632"/>
              <a:chExt cx="352666" cy="439522"/>
            </a:xfrm>
          </p:grpSpPr>
          <p:sp>
            <p:nvSpPr>
              <p:cNvPr id="168" name="文本框 9"/>
              <p:cNvSpPr txBox="1"/>
              <p:nvPr/>
            </p:nvSpPr>
            <p:spPr>
              <a:xfrm>
                <a:off x="3886203" y="4043535"/>
                <a:ext cx="230832" cy="1226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469265">
                  <a:defRPr/>
                </a:pPr>
                <a:r>
                  <a:rPr lang="en-US" altLang="zh-CN" sz="800" kern="0" dirty="0">
                    <a:solidFill>
                      <a:schemeClr val="tx1"/>
                    </a:solidFill>
                  </a:rPr>
                  <a:t>build</a:t>
                </a:r>
                <a:endParaRPr lang="en-US" altLang="zh-CN" sz="800" kern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76" name="文本框 9"/>
              <p:cNvSpPr txBox="1"/>
              <p:nvPr/>
            </p:nvSpPr>
            <p:spPr>
              <a:xfrm>
                <a:off x="3825286" y="3726632"/>
                <a:ext cx="352666" cy="122619"/>
              </a:xfrm>
              <a:prstGeom prst="rect">
                <a:avLst/>
              </a:prstGeom>
              <a:noFill/>
            </p:spPr>
            <p:txBody>
              <a:bodyPr wrap="square" lIns="0" tIns="0" rIns="0" bIns="0" rtlCol="0">
                <a:spAutoFit/>
              </a:bodyPr>
              <a:lstStyle/>
              <a:p>
                <a:pPr algn="ctr" defTabSz="469265">
                  <a:defRPr/>
                </a:pPr>
                <a:r>
                  <a:rPr lang="en-US" altLang="zh-CN" sz="800" kern="0" dirty="0">
                    <a:solidFill>
                      <a:schemeClr val="tx1"/>
                    </a:solidFill>
                  </a:rPr>
                  <a:t>develop</a:t>
                </a:r>
                <a:endParaRPr lang="en-US" altLang="zh-CN" sz="800" kern="0" dirty="0">
                  <a:solidFill>
                    <a:schemeClr val="tx1"/>
                  </a:solidFill>
                </a:endParaRPr>
              </a:p>
            </p:txBody>
          </p:sp>
        </p:grpSp>
        <p:cxnSp>
          <p:nvCxnSpPr>
            <p:cNvPr id="155" name="直接箭头连接符 154"/>
            <p:cNvCxnSpPr/>
            <p:nvPr/>
          </p:nvCxnSpPr>
          <p:spPr>
            <a:xfrm flipH="1">
              <a:off x="3617064" y="3910651"/>
              <a:ext cx="769079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FFFFFF">
                  <a:lumMod val="50000"/>
                </a:srgbClr>
              </a:solidFill>
              <a:prstDash val="solid"/>
              <a:miter lim="800000"/>
              <a:tailEnd type="triangle" w="med" len="med"/>
            </a:ln>
            <a:effectLst/>
          </p:spPr>
        </p:cxnSp>
        <p:cxnSp>
          <p:nvCxnSpPr>
            <p:cNvPr id="156" name="直接箭头连接符 155"/>
            <p:cNvCxnSpPr/>
            <p:nvPr/>
          </p:nvCxnSpPr>
          <p:spPr>
            <a:xfrm>
              <a:off x="3617064" y="3994755"/>
              <a:ext cx="769079" cy="0"/>
            </a:xfrm>
            <a:prstGeom prst="straightConnector1">
              <a:avLst/>
            </a:prstGeom>
            <a:noFill/>
            <a:ln w="9525" cap="flat" cmpd="sng" algn="ctr">
              <a:solidFill>
                <a:srgbClr val="FFFFFF">
                  <a:lumMod val="50000"/>
                </a:srgbClr>
              </a:solidFill>
              <a:prstDash val="solid"/>
              <a:miter lim="800000"/>
              <a:tailEnd type="triangle" w="med" len="med"/>
            </a:ln>
            <a:effectLst/>
          </p:spPr>
        </p:cxnSp>
        <p:sp>
          <p:nvSpPr>
            <p:cNvPr id="157" name="圆角矩形 5"/>
            <p:cNvSpPr/>
            <p:nvPr/>
          </p:nvSpPr>
          <p:spPr>
            <a:xfrm>
              <a:off x="4387568" y="3683794"/>
              <a:ext cx="2296748" cy="537818"/>
            </a:xfrm>
            <a:prstGeom prst="rect">
              <a:avLst/>
            </a:prstGeom>
            <a:solidFill>
              <a:schemeClr val="tx2">
                <a:alpha val="10000"/>
              </a:schemeClr>
            </a:solidFill>
            <a:ln w="19050" cap="flat" cmpd="sng" algn="ctr">
              <a:noFill/>
              <a:prstDash val="solid"/>
              <a:miter lim="800000"/>
            </a:ln>
            <a:effectLst/>
          </p:spPr>
          <p:txBody>
            <a:bodyPr rtlCol="0" anchor="t"/>
            <a:lstStyle/>
            <a:p>
              <a:pPr algn="ctr" defTabSz="469265">
                <a:defRPr/>
              </a:pPr>
              <a:r>
                <a:rPr lang="zh-CN" altLang="en-US" sz="800" kern="0" dirty="0">
                  <a:solidFill>
                    <a:schemeClr val="tx1"/>
                  </a:solidFill>
                </a:rPr>
                <a:t>网络组件</a:t>
              </a:r>
              <a:endParaRPr lang="zh-CN" altLang="en-US" sz="800" kern="0" dirty="0">
                <a:solidFill>
                  <a:schemeClr val="tx1"/>
                </a:solidFill>
              </a:endParaRPr>
            </a:p>
          </p:txBody>
        </p:sp>
        <p:sp>
          <p:nvSpPr>
            <p:cNvPr id="158" name="矩形 157"/>
            <p:cNvSpPr/>
            <p:nvPr/>
          </p:nvSpPr>
          <p:spPr>
            <a:xfrm>
              <a:off x="4448917" y="3888949"/>
              <a:ext cx="599763" cy="130950"/>
            </a:xfrm>
            <a:prstGeom prst="rect">
              <a:avLst/>
            </a:prstGeom>
            <a:solidFill>
              <a:schemeClr val="tx2">
                <a:alpha val="1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902" tIns="23450" rIns="46902" bIns="23450" numCol="1" spcCol="0" rtlCol="0" fromWordArt="0" anchor="ctr" anchorCtr="0" forceAA="0" compatLnSpc="1">
              <a:noAutofit/>
            </a:bodyPr>
            <a:lstStyle/>
            <a:p>
              <a:pPr algn="ctr" defTabSz="469265">
                <a:lnSpc>
                  <a:spcPct val="120000"/>
                </a:lnSpc>
                <a:defRPr/>
              </a:pPr>
              <a:r>
                <a:rPr lang="en-US" altLang="zh-CN" sz="800" kern="0" dirty="0">
                  <a:solidFill>
                    <a:schemeClr val="tx1"/>
                  </a:solidFill>
                </a:rPr>
                <a:t>BERT</a:t>
              </a:r>
              <a:endParaRPr lang="en-US" altLang="zh-CN" sz="800" kern="0" dirty="0">
                <a:solidFill>
                  <a:schemeClr val="tx1"/>
                </a:solidFill>
              </a:endParaRPr>
            </a:p>
          </p:txBody>
        </p:sp>
        <p:sp>
          <p:nvSpPr>
            <p:cNvPr id="159" name="矩形 158"/>
            <p:cNvSpPr/>
            <p:nvPr/>
          </p:nvSpPr>
          <p:spPr>
            <a:xfrm>
              <a:off x="4448917" y="4045002"/>
              <a:ext cx="599763" cy="130950"/>
            </a:xfrm>
            <a:prstGeom prst="rect">
              <a:avLst/>
            </a:prstGeom>
            <a:solidFill>
              <a:schemeClr val="tx2">
                <a:alpha val="1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902" tIns="23450" rIns="46902" bIns="23450" numCol="1" spcCol="0" rtlCol="0" fromWordArt="0" anchor="ctr" anchorCtr="0" forceAA="0" compatLnSpc="1">
              <a:noAutofit/>
            </a:bodyPr>
            <a:lstStyle/>
            <a:p>
              <a:pPr algn="ctr" defTabSz="469265">
                <a:lnSpc>
                  <a:spcPct val="120000"/>
                </a:lnSpc>
                <a:defRPr/>
              </a:pPr>
              <a:r>
                <a:rPr lang="en-US" altLang="zh-CN" sz="800" kern="0" dirty="0" err="1">
                  <a:solidFill>
                    <a:schemeClr val="tx1"/>
                  </a:solidFill>
                </a:rPr>
                <a:t>Swin</a:t>
              </a:r>
              <a:endParaRPr lang="en-US" altLang="zh-CN" sz="800" kern="0" dirty="0" err="1">
                <a:solidFill>
                  <a:schemeClr val="tx1"/>
                </a:solidFill>
              </a:endParaRPr>
            </a:p>
          </p:txBody>
        </p:sp>
        <p:sp>
          <p:nvSpPr>
            <p:cNvPr id="160" name="矩形 159"/>
            <p:cNvSpPr/>
            <p:nvPr/>
          </p:nvSpPr>
          <p:spPr>
            <a:xfrm>
              <a:off x="5083714" y="3888949"/>
              <a:ext cx="599763" cy="130950"/>
            </a:xfrm>
            <a:prstGeom prst="rect">
              <a:avLst/>
            </a:prstGeom>
            <a:solidFill>
              <a:schemeClr val="tx2">
                <a:alpha val="1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902" tIns="23450" rIns="46902" bIns="23450" numCol="1" spcCol="0" rtlCol="0" fromWordArt="0" anchor="ctr" anchorCtr="0" forceAA="0" compatLnSpc="1">
              <a:noAutofit/>
            </a:bodyPr>
            <a:lstStyle/>
            <a:p>
              <a:pPr algn="ctr" defTabSz="469265">
                <a:lnSpc>
                  <a:spcPct val="120000"/>
                </a:lnSpc>
                <a:defRPr/>
              </a:pPr>
              <a:r>
                <a:rPr lang="en-US" altLang="zh-CN" sz="800" kern="0" dirty="0">
                  <a:solidFill>
                    <a:schemeClr val="tx1"/>
                  </a:solidFill>
                </a:rPr>
                <a:t>GPT2</a:t>
              </a:r>
              <a:endParaRPr lang="en-US" altLang="zh-CN" sz="800" kern="0" dirty="0">
                <a:solidFill>
                  <a:schemeClr val="tx1"/>
                </a:solidFill>
              </a:endParaRPr>
            </a:p>
          </p:txBody>
        </p:sp>
        <p:sp>
          <p:nvSpPr>
            <p:cNvPr id="161" name="矩形 160"/>
            <p:cNvSpPr/>
            <p:nvPr/>
          </p:nvSpPr>
          <p:spPr>
            <a:xfrm>
              <a:off x="5083714" y="4045002"/>
              <a:ext cx="599763" cy="130950"/>
            </a:xfrm>
            <a:prstGeom prst="rect">
              <a:avLst/>
            </a:prstGeom>
            <a:solidFill>
              <a:schemeClr val="tx2">
                <a:alpha val="1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902" tIns="23450" rIns="46902" bIns="23450" numCol="1" spcCol="0" rtlCol="0" fromWordArt="0" anchor="ctr" anchorCtr="0" forceAA="0" compatLnSpc="1">
              <a:noAutofit/>
            </a:bodyPr>
            <a:lstStyle/>
            <a:p>
              <a:pPr algn="ctr" defTabSz="469265">
                <a:lnSpc>
                  <a:spcPct val="120000"/>
                </a:lnSpc>
                <a:defRPr/>
              </a:pPr>
              <a:r>
                <a:rPr lang="en-US" altLang="zh-CN" sz="800" kern="0" dirty="0">
                  <a:solidFill>
                    <a:schemeClr val="tx1"/>
                  </a:solidFill>
                </a:rPr>
                <a:t>Vit</a:t>
              </a:r>
              <a:endParaRPr lang="en-US" altLang="zh-CN" sz="800" kern="0" dirty="0">
                <a:solidFill>
                  <a:schemeClr val="tx1"/>
                </a:solidFill>
              </a:endParaRPr>
            </a:p>
          </p:txBody>
        </p:sp>
        <p:sp>
          <p:nvSpPr>
            <p:cNvPr id="162" name="矩形 161"/>
            <p:cNvSpPr/>
            <p:nvPr/>
          </p:nvSpPr>
          <p:spPr>
            <a:xfrm>
              <a:off x="5718513" y="3888949"/>
              <a:ext cx="599763" cy="130950"/>
            </a:xfrm>
            <a:prstGeom prst="rect">
              <a:avLst/>
            </a:prstGeom>
            <a:solidFill>
              <a:schemeClr val="tx2">
                <a:alpha val="1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902" tIns="23450" rIns="46902" bIns="23450" numCol="1" spcCol="0" rtlCol="0" fromWordArt="0" anchor="ctr" anchorCtr="0" forceAA="0" compatLnSpc="1">
              <a:noAutofit/>
            </a:bodyPr>
            <a:lstStyle/>
            <a:p>
              <a:pPr algn="ctr" defTabSz="469265">
                <a:lnSpc>
                  <a:spcPct val="120000"/>
                </a:lnSpc>
                <a:defRPr/>
              </a:pPr>
              <a:r>
                <a:rPr lang="en-US" altLang="zh-CN" sz="800" kern="0" dirty="0">
                  <a:solidFill>
                    <a:schemeClr val="tx1"/>
                  </a:solidFill>
                </a:rPr>
                <a:t>CLIP</a:t>
              </a:r>
              <a:endParaRPr lang="en-US" altLang="zh-CN" sz="800" kern="0" dirty="0">
                <a:solidFill>
                  <a:schemeClr val="tx1"/>
                </a:solidFill>
              </a:endParaRPr>
            </a:p>
          </p:txBody>
        </p:sp>
        <p:sp>
          <p:nvSpPr>
            <p:cNvPr id="163" name="矩形 162"/>
            <p:cNvSpPr/>
            <p:nvPr/>
          </p:nvSpPr>
          <p:spPr>
            <a:xfrm>
              <a:off x="5718513" y="4045002"/>
              <a:ext cx="599763" cy="130950"/>
            </a:xfrm>
            <a:prstGeom prst="rect">
              <a:avLst/>
            </a:prstGeom>
            <a:solidFill>
              <a:schemeClr val="tx2">
                <a:alpha val="1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902" tIns="23450" rIns="46902" bIns="23450" numCol="1" spcCol="0" rtlCol="0" fromWordArt="0" anchor="ctr" anchorCtr="0" forceAA="0" compatLnSpc="1">
              <a:noAutofit/>
            </a:bodyPr>
            <a:lstStyle/>
            <a:p>
              <a:pPr algn="ctr" defTabSz="469265">
                <a:lnSpc>
                  <a:spcPct val="120000"/>
                </a:lnSpc>
                <a:defRPr/>
              </a:pPr>
              <a:r>
                <a:rPr lang="en-US" altLang="zh-CN" sz="800" kern="0" dirty="0">
                  <a:solidFill>
                    <a:schemeClr val="tx1"/>
                  </a:solidFill>
                </a:rPr>
                <a:t>MAE</a:t>
              </a:r>
              <a:endParaRPr lang="en-US" altLang="zh-CN" sz="800" kern="0" dirty="0">
                <a:solidFill>
                  <a:schemeClr val="tx1"/>
                </a:solidFill>
              </a:endParaRPr>
            </a:p>
          </p:txBody>
        </p:sp>
        <p:sp>
          <p:nvSpPr>
            <p:cNvPr id="164" name="矩形 163"/>
            <p:cNvSpPr/>
            <p:nvPr/>
          </p:nvSpPr>
          <p:spPr>
            <a:xfrm>
              <a:off x="6353310" y="3888949"/>
              <a:ext cx="269659" cy="286503"/>
            </a:xfrm>
            <a:prstGeom prst="rect">
              <a:avLst/>
            </a:prstGeom>
            <a:solidFill>
              <a:schemeClr val="tx2">
                <a:alpha val="10000"/>
              </a:scheme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ot="0" spcFirstLastPara="0" vertOverflow="overflow" horzOverflow="overflow" vert="horz" wrap="square" lIns="46902" tIns="23450" rIns="46902" bIns="23450" numCol="1" spcCol="0" rtlCol="0" fromWordArt="0" anchor="ctr" anchorCtr="0" forceAA="0" compatLnSpc="1">
              <a:noAutofit/>
            </a:bodyPr>
            <a:lstStyle/>
            <a:p>
              <a:pPr algn="ctr" defTabSz="469265">
                <a:lnSpc>
                  <a:spcPct val="120000"/>
                </a:lnSpc>
                <a:defRPr/>
              </a:pPr>
              <a:r>
                <a:rPr lang="en-US" altLang="zh-CN" sz="800" kern="0" dirty="0">
                  <a:solidFill>
                    <a:schemeClr val="tx1"/>
                  </a:solidFill>
                </a:rPr>
                <a:t>…</a:t>
              </a:r>
              <a:endParaRPr lang="en-US" altLang="zh-CN" sz="800" kern="0" dirty="0">
                <a:solidFill>
                  <a:schemeClr val="tx1"/>
                </a:solidFill>
              </a:endParaRPr>
            </a:p>
          </p:txBody>
        </p:sp>
        <p:grpSp>
          <p:nvGrpSpPr>
            <p:cNvPr id="165" name="组合 164"/>
            <p:cNvGrpSpPr/>
            <p:nvPr/>
          </p:nvGrpSpPr>
          <p:grpSpPr>
            <a:xfrm>
              <a:off x="1381663" y="3887952"/>
              <a:ext cx="2174055" cy="288000"/>
              <a:chOff x="4439227" y="3442389"/>
              <a:chExt cx="1921330" cy="288000"/>
            </a:xfrm>
          </p:grpSpPr>
          <p:sp>
            <p:nvSpPr>
              <p:cNvPr id="166" name="矩形 63"/>
              <p:cNvSpPr/>
              <p:nvPr/>
            </p:nvSpPr>
            <p:spPr>
              <a:xfrm>
                <a:off x="4439227" y="3442389"/>
                <a:ext cx="944726" cy="288000"/>
              </a:xfrm>
              <a:prstGeom prst="rect">
                <a:avLst/>
              </a:prstGeom>
              <a:solidFill>
                <a:schemeClr val="tx2">
                  <a:alpha val="1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46902" tIns="23450" rIns="46902" bIns="23450" numCol="1" spcCol="0" rtlCol="0" fromWordArt="0" anchor="ctr" anchorCtr="0" forceAA="0" compatLnSpc="1">
                <a:noAutofit/>
              </a:bodyPr>
              <a:lstStyle/>
              <a:p>
                <a:pPr algn="ctr" defTabSz="469265">
                  <a:lnSpc>
                    <a:spcPct val="120000"/>
                  </a:lnSpc>
                </a:pPr>
                <a:r>
                  <a:rPr lang="zh-CN" altLang="en-US" sz="800" kern="0" dirty="0">
                    <a:solidFill>
                      <a:schemeClr val="tx1"/>
                    </a:solidFill>
                  </a:rPr>
                  <a:t>模型配置</a:t>
                </a:r>
                <a:endParaRPr lang="zh-CN" altLang="en-US" sz="800" kern="0" dirty="0">
                  <a:solidFill>
                    <a:schemeClr val="tx1"/>
                  </a:solidFill>
                </a:endParaRPr>
              </a:p>
            </p:txBody>
          </p:sp>
          <p:sp>
            <p:nvSpPr>
              <p:cNvPr id="167" name="矩形 63"/>
              <p:cNvSpPr/>
              <p:nvPr/>
            </p:nvSpPr>
            <p:spPr>
              <a:xfrm>
                <a:off x="5415831" y="3442389"/>
                <a:ext cx="944726" cy="288000"/>
              </a:xfrm>
              <a:prstGeom prst="rect">
                <a:avLst/>
              </a:prstGeom>
              <a:solidFill>
                <a:schemeClr val="tx2">
                  <a:alpha val="1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ot="0" spcFirstLastPara="0" vertOverflow="overflow" horzOverflow="overflow" vert="horz" wrap="square" lIns="46902" tIns="23450" rIns="46902" bIns="23450" numCol="1" spcCol="0" rtlCol="0" fromWordArt="0" anchor="ctr" anchorCtr="0" forceAA="0" compatLnSpc="1">
                <a:noAutofit/>
              </a:bodyPr>
              <a:lstStyle/>
              <a:p>
                <a:pPr algn="ctr" defTabSz="469265">
                  <a:lnSpc>
                    <a:spcPct val="120000"/>
                  </a:lnSpc>
                </a:pPr>
                <a:r>
                  <a:rPr lang="zh-CN" altLang="en-US" sz="800" kern="0" dirty="0">
                    <a:solidFill>
                      <a:schemeClr val="tx1"/>
                    </a:solidFill>
                  </a:rPr>
                  <a:t>任务配置</a:t>
                </a:r>
                <a:endParaRPr lang="zh-CN" altLang="en-US" sz="800" kern="0" dirty="0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2" name="右箭头 13"/>
          <p:cNvSpPr/>
          <p:nvPr/>
        </p:nvSpPr>
        <p:spPr>
          <a:xfrm>
            <a:off x="3174741" y="2016752"/>
            <a:ext cx="282358" cy="86248"/>
          </a:xfrm>
          <a:prstGeom prst="rightArrow">
            <a:avLst>
              <a:gd name="adj1" fmla="val 50000"/>
              <a:gd name="adj2" fmla="val 74549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46920" tIns="23460" rIns="46920" bIns="23460" numCol="1" spcCol="0" rtlCol="0" fromWordArt="0" anchor="ctr" anchorCtr="0" forceAA="0" compatLnSpc="1">
            <a:noAutofit/>
          </a:bodyPr>
          <a:p>
            <a:pPr algn="ctr" defTabSz="469265">
              <a:defRPr/>
            </a:pPr>
            <a:endParaRPr lang="zh-CN" altLang="en-US" sz="900" b="1" kern="0">
              <a:solidFill>
                <a:schemeClr val="tx2"/>
              </a:solidFill>
            </a:endParaRPr>
          </a:p>
        </p:txBody>
      </p:sp>
      <p:sp>
        <p:nvSpPr>
          <p:cNvPr id="4" name="右箭头 13"/>
          <p:cNvSpPr/>
          <p:nvPr/>
        </p:nvSpPr>
        <p:spPr>
          <a:xfrm>
            <a:off x="4475221" y="2016752"/>
            <a:ext cx="282358" cy="86248"/>
          </a:xfrm>
          <a:prstGeom prst="rightArrow">
            <a:avLst>
              <a:gd name="adj1" fmla="val 50000"/>
              <a:gd name="adj2" fmla="val 74549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46920" tIns="23460" rIns="46920" bIns="23460" numCol="1" spcCol="0" rtlCol="0" fromWordArt="0" anchor="ctr" anchorCtr="0" forceAA="0" compatLnSpc="1">
            <a:noAutofit/>
          </a:bodyPr>
          <a:lstStyle/>
          <a:p>
            <a:pPr algn="ctr" defTabSz="469265">
              <a:defRPr/>
            </a:pPr>
            <a:endParaRPr lang="zh-CN" altLang="en-US" sz="900" b="1" kern="0">
              <a:solidFill>
                <a:schemeClr val="tx2"/>
              </a:solidFill>
            </a:endParaRPr>
          </a:p>
        </p:txBody>
      </p:sp>
      <p:sp>
        <p:nvSpPr>
          <p:cNvPr id="7" name="右箭头 13"/>
          <p:cNvSpPr/>
          <p:nvPr/>
        </p:nvSpPr>
        <p:spPr>
          <a:xfrm>
            <a:off x="5704581" y="2016752"/>
            <a:ext cx="282358" cy="86248"/>
          </a:xfrm>
          <a:prstGeom prst="rightArrow">
            <a:avLst>
              <a:gd name="adj1" fmla="val 50000"/>
              <a:gd name="adj2" fmla="val 74549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46920" tIns="23460" rIns="46920" bIns="23460" numCol="1" spcCol="0" rtlCol="0" fromWordArt="0" anchor="ctr" anchorCtr="0" forceAA="0" compatLnSpc="1">
            <a:noAutofit/>
          </a:bodyPr>
          <a:p>
            <a:pPr algn="ctr" defTabSz="469265">
              <a:defRPr/>
            </a:pPr>
            <a:endParaRPr lang="zh-CN" altLang="en-US" sz="900" b="1" kern="0">
              <a:solidFill>
                <a:schemeClr val="tx2"/>
              </a:solidFill>
            </a:endParaRPr>
          </a:p>
        </p:txBody>
      </p:sp>
      <p:sp>
        <p:nvSpPr>
          <p:cNvPr id="8" name="右箭头 13"/>
          <p:cNvSpPr/>
          <p:nvPr/>
        </p:nvSpPr>
        <p:spPr>
          <a:xfrm>
            <a:off x="9793346" y="2016752"/>
            <a:ext cx="282358" cy="86248"/>
          </a:xfrm>
          <a:prstGeom prst="rightArrow">
            <a:avLst>
              <a:gd name="adj1" fmla="val 50000"/>
              <a:gd name="adj2" fmla="val 74549"/>
            </a:avLst>
          </a:prstGeom>
          <a:gradFill flip="none" rotWithShape="1">
            <a:gsLst>
              <a:gs pos="0">
                <a:schemeClr val="accent1">
                  <a:lumMod val="60000"/>
                  <a:lumOff val="40000"/>
                </a:schemeClr>
              </a:gs>
              <a:gs pos="100000">
                <a:schemeClr val="accent1"/>
              </a:gs>
            </a:gsLst>
            <a:lin ang="0" scaled="1"/>
            <a:tileRect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ot="0" spcFirstLastPara="0" vertOverflow="overflow" horzOverflow="overflow" vert="horz" wrap="square" lIns="46920" tIns="23460" rIns="46920" bIns="23460" numCol="1" spcCol="0" rtlCol="0" fromWordArt="0" anchor="ctr" anchorCtr="0" forceAA="0" compatLnSpc="1">
            <a:noAutofit/>
          </a:bodyPr>
          <a:lstStyle/>
          <a:p>
            <a:pPr algn="ctr" defTabSz="469265">
              <a:defRPr/>
            </a:pPr>
            <a:endParaRPr lang="zh-CN" altLang="en-US" sz="900" b="1" kern="0">
              <a:solidFill>
                <a:schemeClr val="tx2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/>
          <p:nvPr/>
        </p:nvPicPr>
        <p:blipFill>
          <a:blip r:embed="rId1"/>
          <a:stretch>
            <a:fillRect/>
          </a:stretch>
        </p:blipFill>
        <p:spPr>
          <a:xfrm>
            <a:off x="4620260" y="1793240"/>
            <a:ext cx="2950845" cy="863600"/>
          </a:xfrm>
          <a:prstGeom prst="rect">
            <a:avLst/>
          </a:prstGeom>
          <a:noFill/>
          <a:ln w="9525">
            <a:noFill/>
          </a:ln>
        </p:spPr>
      </p:pic>
      <p:grpSp>
        <p:nvGrpSpPr>
          <p:cNvPr id="132" name="组合 131"/>
          <p:cNvGrpSpPr/>
          <p:nvPr/>
        </p:nvGrpSpPr>
        <p:grpSpPr>
          <a:xfrm>
            <a:off x="697865" y="1009650"/>
            <a:ext cx="10848340" cy="2972435"/>
            <a:chOff x="699175" y="1257504"/>
            <a:chExt cx="10800000" cy="2725267"/>
          </a:xfrm>
        </p:grpSpPr>
        <p:sp>
          <p:nvSpPr>
            <p:cNvPr id="133" name="Freeform 6"/>
            <p:cNvSpPr>
              <a:spLocks noChangeAspect="1"/>
            </p:cNvSpPr>
            <p:nvPr/>
          </p:nvSpPr>
          <p:spPr bwMode="auto">
            <a:xfrm>
              <a:off x="699175" y="1270000"/>
              <a:ext cx="10800000" cy="2712771"/>
            </a:xfrm>
            <a:custGeom>
              <a:avLst/>
              <a:gdLst>
                <a:gd name="T0" fmla="*/ 7124 w 8034"/>
                <a:gd name="T1" fmla="*/ 0 h 2018"/>
                <a:gd name="T2" fmla="*/ 7951 w 8034"/>
                <a:gd name="T3" fmla="*/ 0 h 2018"/>
                <a:gd name="T4" fmla="*/ 8034 w 8034"/>
                <a:gd name="T5" fmla="*/ 92 h 2018"/>
                <a:gd name="T6" fmla="*/ 8034 w 8034"/>
                <a:gd name="T7" fmla="*/ 437 h 2018"/>
                <a:gd name="T8" fmla="*/ 8019 w 8034"/>
                <a:gd name="T9" fmla="*/ 475 h 2018"/>
                <a:gd name="T10" fmla="*/ 8019 w 8034"/>
                <a:gd name="T11" fmla="*/ 747 h 2018"/>
                <a:gd name="T12" fmla="*/ 7960 w 8034"/>
                <a:gd name="T13" fmla="*/ 810 h 2018"/>
                <a:gd name="T14" fmla="*/ 7960 w 8034"/>
                <a:gd name="T15" fmla="*/ 1259 h 2018"/>
                <a:gd name="T16" fmla="*/ 8022 w 8034"/>
                <a:gd name="T17" fmla="*/ 1316 h 2018"/>
                <a:gd name="T18" fmla="*/ 8022 w 8034"/>
                <a:gd name="T19" fmla="*/ 1881 h 2018"/>
                <a:gd name="T20" fmla="*/ 7951 w 8034"/>
                <a:gd name="T21" fmla="*/ 1949 h 2018"/>
                <a:gd name="T22" fmla="*/ 5995 w 8034"/>
                <a:gd name="T23" fmla="*/ 1949 h 2018"/>
                <a:gd name="T24" fmla="*/ 5582 w 8034"/>
                <a:gd name="T25" fmla="*/ 1949 h 2018"/>
                <a:gd name="T26" fmla="*/ 817 w 8034"/>
                <a:gd name="T27" fmla="*/ 1949 h 2018"/>
                <a:gd name="T28" fmla="*/ 751 w 8034"/>
                <a:gd name="T29" fmla="*/ 2018 h 2018"/>
                <a:gd name="T30" fmla="*/ 130 w 8034"/>
                <a:gd name="T31" fmla="*/ 2018 h 2018"/>
                <a:gd name="T32" fmla="*/ 0 w 8034"/>
                <a:gd name="T33" fmla="*/ 1890 h 2018"/>
                <a:gd name="T34" fmla="*/ 0 w 8034"/>
                <a:gd name="T35" fmla="*/ 1297 h 2018"/>
                <a:gd name="T36" fmla="*/ 52 w 8034"/>
                <a:gd name="T37" fmla="*/ 1247 h 2018"/>
                <a:gd name="T38" fmla="*/ 52 w 8034"/>
                <a:gd name="T39" fmla="*/ 787 h 2018"/>
                <a:gd name="T40" fmla="*/ 7 w 8034"/>
                <a:gd name="T41" fmla="*/ 747 h 2018"/>
                <a:gd name="T42" fmla="*/ 7 w 8034"/>
                <a:gd name="T43" fmla="*/ 149 h 2018"/>
                <a:gd name="T44" fmla="*/ 66 w 8034"/>
                <a:gd name="T45" fmla="*/ 92 h 2018"/>
                <a:gd name="T46" fmla="*/ 5582 w 8034"/>
                <a:gd name="T47" fmla="*/ 92 h 2018"/>
                <a:gd name="T48" fmla="*/ 5995 w 8034"/>
                <a:gd name="T49" fmla="*/ 92 h 2018"/>
                <a:gd name="T50" fmla="*/ 7030 w 8034"/>
                <a:gd name="T51" fmla="*/ 92 h 2018"/>
                <a:gd name="T52" fmla="*/ 7124 w 8034"/>
                <a:gd name="T53" fmla="*/ 0 h 2018"/>
                <a:gd name="T54" fmla="*/ 7124 w 8034"/>
                <a:gd name="T55" fmla="*/ 0 h 2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034" h="2018">
                  <a:moveTo>
                    <a:pt x="7124" y="0"/>
                  </a:moveTo>
                  <a:lnTo>
                    <a:pt x="7951" y="0"/>
                  </a:lnTo>
                  <a:lnTo>
                    <a:pt x="8034" y="92"/>
                  </a:lnTo>
                  <a:lnTo>
                    <a:pt x="8034" y="437"/>
                  </a:lnTo>
                  <a:lnTo>
                    <a:pt x="8019" y="475"/>
                  </a:lnTo>
                  <a:lnTo>
                    <a:pt x="8019" y="747"/>
                  </a:lnTo>
                  <a:lnTo>
                    <a:pt x="7960" y="810"/>
                  </a:lnTo>
                  <a:lnTo>
                    <a:pt x="7960" y="1259"/>
                  </a:lnTo>
                  <a:lnTo>
                    <a:pt x="8022" y="1316"/>
                  </a:lnTo>
                  <a:lnTo>
                    <a:pt x="8022" y="1881"/>
                  </a:lnTo>
                  <a:lnTo>
                    <a:pt x="7951" y="1949"/>
                  </a:lnTo>
                  <a:lnTo>
                    <a:pt x="5995" y="1949"/>
                  </a:lnTo>
                  <a:lnTo>
                    <a:pt x="5582" y="1949"/>
                  </a:lnTo>
                  <a:lnTo>
                    <a:pt x="817" y="1949"/>
                  </a:lnTo>
                  <a:lnTo>
                    <a:pt x="751" y="2018"/>
                  </a:lnTo>
                  <a:lnTo>
                    <a:pt x="130" y="2018"/>
                  </a:lnTo>
                  <a:lnTo>
                    <a:pt x="0" y="1890"/>
                  </a:lnTo>
                  <a:lnTo>
                    <a:pt x="0" y="1297"/>
                  </a:lnTo>
                  <a:lnTo>
                    <a:pt x="52" y="1247"/>
                  </a:lnTo>
                  <a:lnTo>
                    <a:pt x="52" y="787"/>
                  </a:lnTo>
                  <a:lnTo>
                    <a:pt x="7" y="747"/>
                  </a:lnTo>
                  <a:lnTo>
                    <a:pt x="7" y="149"/>
                  </a:lnTo>
                  <a:lnTo>
                    <a:pt x="66" y="92"/>
                  </a:lnTo>
                  <a:lnTo>
                    <a:pt x="5582" y="92"/>
                  </a:lnTo>
                  <a:lnTo>
                    <a:pt x="5995" y="92"/>
                  </a:lnTo>
                  <a:lnTo>
                    <a:pt x="7030" y="92"/>
                  </a:lnTo>
                  <a:lnTo>
                    <a:pt x="7124" y="0"/>
                  </a:lnTo>
                  <a:lnTo>
                    <a:pt x="7124" y="0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alpha val="10000"/>
                  </a:schemeClr>
                </a:gs>
                <a:gs pos="100000">
                  <a:schemeClr val="tx2">
                    <a:alpha val="2000"/>
                  </a:schemeClr>
                </a:gs>
              </a:gsLst>
              <a:lin ang="5400000" scaled="0"/>
            </a:gradFill>
            <a:ln>
              <a:gradFill>
                <a:gsLst>
                  <a:gs pos="0">
                    <a:schemeClr val="tx2">
                      <a:alpha val="20000"/>
                    </a:schemeClr>
                  </a:gs>
                  <a:gs pos="100000">
                    <a:schemeClr val="tx2">
                      <a:alpha val="10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666666"/>
                </a:solidFill>
              </a:endParaRPr>
            </a:p>
          </p:txBody>
        </p:sp>
        <p:grpSp>
          <p:nvGrpSpPr>
            <p:cNvPr id="134" name="组合 133"/>
            <p:cNvGrpSpPr/>
            <p:nvPr/>
          </p:nvGrpSpPr>
          <p:grpSpPr>
            <a:xfrm>
              <a:off x="973402" y="3876080"/>
              <a:ext cx="732501" cy="60974"/>
              <a:chOff x="973402" y="6028730"/>
              <a:chExt cx="732501" cy="60974"/>
            </a:xfrm>
          </p:grpSpPr>
          <p:sp>
            <p:nvSpPr>
              <p:cNvPr id="139" name="Freeform 9"/>
              <p:cNvSpPr/>
              <p:nvPr/>
            </p:nvSpPr>
            <p:spPr bwMode="auto">
              <a:xfrm>
                <a:off x="1516351" y="6028730"/>
                <a:ext cx="189552" cy="60974"/>
              </a:xfrm>
              <a:custGeom>
                <a:avLst/>
                <a:gdLst>
                  <a:gd name="T0" fmla="*/ 40 w 59"/>
                  <a:gd name="T1" fmla="*/ 20 h 20"/>
                  <a:gd name="T2" fmla="*/ 0 w 59"/>
                  <a:gd name="T3" fmla="*/ 20 h 20"/>
                  <a:gd name="T4" fmla="*/ 18 w 59"/>
                  <a:gd name="T5" fmla="*/ 0 h 20"/>
                  <a:gd name="T6" fmla="*/ 59 w 59"/>
                  <a:gd name="T7" fmla="*/ 0 h 20"/>
                  <a:gd name="T8" fmla="*/ 40 w 59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20">
                    <a:moveTo>
                      <a:pt x="40" y="20"/>
                    </a:moveTo>
                    <a:lnTo>
                      <a:pt x="0" y="20"/>
                    </a:lnTo>
                    <a:lnTo>
                      <a:pt x="18" y="0"/>
                    </a:lnTo>
                    <a:lnTo>
                      <a:pt x="59" y="0"/>
                    </a:lnTo>
                    <a:lnTo>
                      <a:pt x="40" y="20"/>
                    </a:lnTo>
                    <a:close/>
                  </a:path>
                </a:pathLst>
              </a:custGeom>
              <a:solidFill>
                <a:srgbClr val="FFC000">
                  <a:alpha val="10000"/>
                </a:srgbClr>
              </a:solidFill>
              <a:ln>
                <a:noFill/>
              </a:ln>
            </p:spPr>
            <p:txBody>
              <a:bodyPr vert="horz" wrap="square" lIns="91392" tIns="45696" rIns="91392" bIns="45696" numCol="1" anchor="t" anchorCtr="0" compatLnSpc="1"/>
              <a:lstStyle/>
              <a:p>
                <a:endParaRPr lang="zh-CN" altLang="en-US">
                  <a:solidFill>
                    <a:srgbClr val="1D1D1A"/>
                  </a:solidFill>
                </a:endParaRPr>
              </a:p>
            </p:txBody>
          </p:sp>
          <p:sp>
            <p:nvSpPr>
              <p:cNvPr id="140" name="Freeform 10"/>
              <p:cNvSpPr/>
              <p:nvPr/>
            </p:nvSpPr>
            <p:spPr bwMode="auto">
              <a:xfrm>
                <a:off x="1334010" y="6028730"/>
                <a:ext cx="189552" cy="60974"/>
              </a:xfrm>
              <a:custGeom>
                <a:avLst/>
                <a:gdLst>
                  <a:gd name="T0" fmla="*/ 40 w 59"/>
                  <a:gd name="T1" fmla="*/ 20 h 20"/>
                  <a:gd name="T2" fmla="*/ 0 w 59"/>
                  <a:gd name="T3" fmla="*/ 20 h 20"/>
                  <a:gd name="T4" fmla="*/ 19 w 59"/>
                  <a:gd name="T5" fmla="*/ 0 h 20"/>
                  <a:gd name="T6" fmla="*/ 59 w 59"/>
                  <a:gd name="T7" fmla="*/ 0 h 20"/>
                  <a:gd name="T8" fmla="*/ 40 w 59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20">
                    <a:moveTo>
                      <a:pt x="40" y="20"/>
                    </a:moveTo>
                    <a:lnTo>
                      <a:pt x="0" y="20"/>
                    </a:lnTo>
                    <a:lnTo>
                      <a:pt x="19" y="0"/>
                    </a:lnTo>
                    <a:lnTo>
                      <a:pt x="59" y="0"/>
                    </a:lnTo>
                    <a:lnTo>
                      <a:pt x="40" y="20"/>
                    </a:lnTo>
                    <a:close/>
                  </a:path>
                </a:pathLst>
              </a:custGeom>
              <a:solidFill>
                <a:srgbClr val="FFC000">
                  <a:alpha val="40000"/>
                </a:srgbClr>
              </a:solidFill>
              <a:ln>
                <a:noFill/>
              </a:ln>
            </p:spPr>
            <p:txBody>
              <a:bodyPr vert="horz" wrap="square" lIns="91392" tIns="45696" rIns="91392" bIns="45696" numCol="1" anchor="t" anchorCtr="0" compatLnSpc="1"/>
              <a:lstStyle/>
              <a:p>
                <a:endParaRPr lang="zh-CN" altLang="en-US">
                  <a:solidFill>
                    <a:srgbClr val="1D1D1A"/>
                  </a:solidFill>
                </a:endParaRPr>
              </a:p>
            </p:txBody>
          </p:sp>
          <p:sp>
            <p:nvSpPr>
              <p:cNvPr id="141" name="Freeform 11"/>
              <p:cNvSpPr/>
              <p:nvPr/>
            </p:nvSpPr>
            <p:spPr bwMode="auto">
              <a:xfrm>
                <a:off x="1151673" y="6028730"/>
                <a:ext cx="189552" cy="60974"/>
              </a:xfrm>
              <a:custGeom>
                <a:avLst/>
                <a:gdLst>
                  <a:gd name="T0" fmla="*/ 41 w 59"/>
                  <a:gd name="T1" fmla="*/ 20 h 20"/>
                  <a:gd name="T2" fmla="*/ 0 w 59"/>
                  <a:gd name="T3" fmla="*/ 20 h 20"/>
                  <a:gd name="T4" fmla="*/ 19 w 59"/>
                  <a:gd name="T5" fmla="*/ 0 h 20"/>
                  <a:gd name="T6" fmla="*/ 59 w 59"/>
                  <a:gd name="T7" fmla="*/ 0 h 20"/>
                  <a:gd name="T8" fmla="*/ 41 w 59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20">
                    <a:moveTo>
                      <a:pt x="41" y="20"/>
                    </a:moveTo>
                    <a:lnTo>
                      <a:pt x="0" y="20"/>
                    </a:lnTo>
                    <a:lnTo>
                      <a:pt x="19" y="0"/>
                    </a:lnTo>
                    <a:lnTo>
                      <a:pt x="59" y="0"/>
                    </a:lnTo>
                    <a:lnTo>
                      <a:pt x="41" y="20"/>
                    </a:lnTo>
                    <a:close/>
                  </a:path>
                </a:pathLst>
              </a:custGeom>
              <a:solidFill>
                <a:srgbClr val="FFC000">
                  <a:alpha val="70000"/>
                </a:srgbClr>
              </a:solidFill>
              <a:ln>
                <a:noFill/>
              </a:ln>
            </p:spPr>
            <p:txBody>
              <a:bodyPr vert="horz" wrap="square" lIns="91392" tIns="45696" rIns="91392" bIns="45696" numCol="1" anchor="t" anchorCtr="0" compatLnSpc="1"/>
              <a:lstStyle/>
              <a:p>
                <a:endParaRPr lang="zh-CN" altLang="en-US">
                  <a:solidFill>
                    <a:srgbClr val="1D1D1A"/>
                  </a:solidFill>
                </a:endParaRPr>
              </a:p>
            </p:txBody>
          </p:sp>
          <p:sp>
            <p:nvSpPr>
              <p:cNvPr id="142" name="Freeform 12"/>
              <p:cNvSpPr/>
              <p:nvPr/>
            </p:nvSpPr>
            <p:spPr bwMode="auto">
              <a:xfrm>
                <a:off x="973402" y="6031562"/>
                <a:ext cx="185484" cy="55309"/>
              </a:xfrm>
              <a:custGeom>
                <a:avLst/>
                <a:gdLst>
                  <a:gd name="T0" fmla="*/ 42 w 60"/>
                  <a:gd name="T1" fmla="*/ 20 h 20"/>
                  <a:gd name="T2" fmla="*/ 0 w 60"/>
                  <a:gd name="T3" fmla="*/ 20 h 20"/>
                  <a:gd name="T4" fmla="*/ 20 w 60"/>
                  <a:gd name="T5" fmla="*/ 0 h 20"/>
                  <a:gd name="T6" fmla="*/ 60 w 60"/>
                  <a:gd name="T7" fmla="*/ 0 h 20"/>
                  <a:gd name="T8" fmla="*/ 42 w 60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0">
                    <a:moveTo>
                      <a:pt x="42" y="20"/>
                    </a:moveTo>
                    <a:lnTo>
                      <a:pt x="0" y="20"/>
                    </a:lnTo>
                    <a:lnTo>
                      <a:pt x="20" y="0"/>
                    </a:lnTo>
                    <a:lnTo>
                      <a:pt x="60" y="0"/>
                    </a:lnTo>
                    <a:lnTo>
                      <a:pt x="42" y="20"/>
                    </a:lnTo>
                    <a:close/>
                  </a:path>
                </a:pathLst>
              </a:custGeom>
              <a:solidFill>
                <a:srgbClr val="FFC000"/>
              </a:solidFill>
              <a:ln w="6350">
                <a:noFill/>
                <a:round/>
              </a:ln>
            </p:spPr>
            <p:txBody>
              <a:bodyPr vert="horz" wrap="square" lIns="91392" tIns="45696" rIns="91392" bIns="45696" numCol="1" anchor="t" anchorCtr="0" compatLnSpc="1"/>
              <a:lstStyle/>
              <a:p>
                <a:endParaRPr lang="zh-CN" altLang="en-US">
                  <a:solidFill>
                    <a:srgbClr val="1D1D1A"/>
                  </a:solidFill>
                </a:endParaRPr>
              </a:p>
            </p:txBody>
          </p:sp>
        </p:grpSp>
        <p:grpSp>
          <p:nvGrpSpPr>
            <p:cNvPr id="135" name="组合 134"/>
            <p:cNvGrpSpPr/>
            <p:nvPr/>
          </p:nvGrpSpPr>
          <p:grpSpPr>
            <a:xfrm>
              <a:off x="9706840" y="1257504"/>
              <a:ext cx="1674265" cy="523312"/>
              <a:chOff x="5150615" y="1257504"/>
              <a:chExt cx="1674265" cy="523312"/>
            </a:xfrm>
          </p:grpSpPr>
          <p:sp>
            <p:nvSpPr>
              <p:cNvPr id="136" name="Freeform 7"/>
              <p:cNvSpPr/>
              <p:nvPr/>
            </p:nvSpPr>
            <p:spPr bwMode="auto">
              <a:xfrm>
                <a:off x="5375506" y="1257504"/>
                <a:ext cx="253806" cy="79266"/>
              </a:xfrm>
              <a:custGeom>
                <a:avLst/>
                <a:gdLst>
                  <a:gd name="T0" fmla="*/ 51 w 79"/>
                  <a:gd name="T1" fmla="*/ 26 h 26"/>
                  <a:gd name="T2" fmla="*/ 0 w 79"/>
                  <a:gd name="T3" fmla="*/ 26 h 26"/>
                  <a:gd name="T4" fmla="*/ 28 w 79"/>
                  <a:gd name="T5" fmla="*/ 0 h 26"/>
                  <a:gd name="T6" fmla="*/ 79 w 79"/>
                  <a:gd name="T7" fmla="*/ 0 h 26"/>
                  <a:gd name="T8" fmla="*/ 51 w 79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26">
                    <a:moveTo>
                      <a:pt x="51" y="26"/>
                    </a:moveTo>
                    <a:lnTo>
                      <a:pt x="0" y="26"/>
                    </a:lnTo>
                    <a:lnTo>
                      <a:pt x="28" y="0"/>
                    </a:lnTo>
                    <a:lnTo>
                      <a:pt x="79" y="0"/>
                    </a:lnTo>
                    <a:lnTo>
                      <a:pt x="51" y="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vert="horz" wrap="square" lIns="91392" tIns="45696" rIns="91392" bIns="45696" numCol="1" anchor="t" anchorCtr="0" compatLnSpc="1"/>
              <a:lstStyle/>
              <a:p>
                <a:endParaRPr lang="zh-CN" altLang="en-US">
                  <a:solidFill>
                    <a:srgbClr val="1D1D1A"/>
                  </a:solidFill>
                </a:endParaRPr>
              </a:p>
            </p:txBody>
          </p:sp>
          <p:sp>
            <p:nvSpPr>
              <p:cNvPr id="137" name="Freeform 8"/>
              <p:cNvSpPr/>
              <p:nvPr/>
            </p:nvSpPr>
            <p:spPr bwMode="auto">
              <a:xfrm>
                <a:off x="5150615" y="1257504"/>
                <a:ext cx="253806" cy="79266"/>
              </a:xfrm>
              <a:custGeom>
                <a:avLst/>
                <a:gdLst>
                  <a:gd name="T0" fmla="*/ 52 w 79"/>
                  <a:gd name="T1" fmla="*/ 26 h 26"/>
                  <a:gd name="T2" fmla="*/ 0 w 79"/>
                  <a:gd name="T3" fmla="*/ 26 h 26"/>
                  <a:gd name="T4" fmla="*/ 28 w 79"/>
                  <a:gd name="T5" fmla="*/ 0 h 26"/>
                  <a:gd name="T6" fmla="*/ 79 w 79"/>
                  <a:gd name="T7" fmla="*/ 0 h 26"/>
                  <a:gd name="T8" fmla="*/ 52 w 79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26">
                    <a:moveTo>
                      <a:pt x="52" y="26"/>
                    </a:moveTo>
                    <a:lnTo>
                      <a:pt x="0" y="26"/>
                    </a:lnTo>
                    <a:lnTo>
                      <a:pt x="28" y="0"/>
                    </a:lnTo>
                    <a:lnTo>
                      <a:pt x="79" y="0"/>
                    </a:lnTo>
                    <a:lnTo>
                      <a:pt x="52" y="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vert="horz" wrap="square" lIns="91392" tIns="45696" rIns="91392" bIns="45696" numCol="1" anchor="t" anchorCtr="0" compatLnSpc="1"/>
              <a:lstStyle/>
              <a:p>
                <a:endParaRPr lang="zh-CN" altLang="en-US">
                  <a:solidFill>
                    <a:srgbClr val="1D1D1A"/>
                  </a:solidFill>
                </a:endParaRPr>
              </a:p>
            </p:txBody>
          </p:sp>
          <p:sp>
            <p:nvSpPr>
              <p:cNvPr id="138" name="Freeform 13"/>
              <p:cNvSpPr/>
              <p:nvPr/>
            </p:nvSpPr>
            <p:spPr bwMode="auto">
              <a:xfrm>
                <a:off x="5691368" y="1340780"/>
                <a:ext cx="1133512" cy="440036"/>
              </a:xfrm>
              <a:custGeom>
                <a:avLst/>
                <a:gdLst>
                  <a:gd name="T0" fmla="*/ 0 w 373"/>
                  <a:gd name="T1" fmla="*/ 29 h 168"/>
                  <a:gd name="T2" fmla="*/ 29 w 373"/>
                  <a:gd name="T3" fmla="*/ 0 h 168"/>
                  <a:gd name="T4" fmla="*/ 342 w 373"/>
                  <a:gd name="T5" fmla="*/ 0 h 168"/>
                  <a:gd name="T6" fmla="*/ 373 w 373"/>
                  <a:gd name="T7" fmla="*/ 34 h 168"/>
                  <a:gd name="T8" fmla="*/ 373 w 373"/>
                  <a:gd name="T9" fmla="*/ 1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3" h="168">
                    <a:moveTo>
                      <a:pt x="0" y="29"/>
                    </a:moveTo>
                    <a:lnTo>
                      <a:pt x="29" y="0"/>
                    </a:lnTo>
                    <a:lnTo>
                      <a:pt x="342" y="0"/>
                    </a:lnTo>
                    <a:lnTo>
                      <a:pt x="373" y="34"/>
                    </a:lnTo>
                    <a:lnTo>
                      <a:pt x="373" y="168"/>
                    </a:lnTo>
                  </a:path>
                </a:pathLst>
              </a:custGeom>
              <a:noFill/>
              <a:ln w="6350" cap="flat">
                <a:gradFill>
                  <a:gsLst>
                    <a:gs pos="0">
                      <a:srgbClr val="FFC000">
                        <a:alpha val="0"/>
                      </a:srgbClr>
                    </a:gs>
                    <a:gs pos="88000">
                      <a:srgbClr val="FFC000">
                        <a:alpha val="50000"/>
                      </a:srgbClr>
                    </a:gs>
                    <a:gs pos="15000">
                      <a:srgbClr val="FFC000">
                        <a:alpha val="50000"/>
                      </a:srgbClr>
                    </a:gs>
                    <a:gs pos="100000">
                      <a:srgbClr val="FFC000">
                        <a:alpha val="0"/>
                      </a:srgbClr>
                    </a:gs>
                  </a:gsLst>
                  <a:lin ang="0" scaled="0"/>
                </a:gra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392" tIns="45696" rIns="91392" bIns="45696" numCol="1" anchor="t" anchorCtr="0" compatLnSpc="1"/>
              <a:lstStyle/>
              <a:p>
                <a:endParaRPr lang="zh-CN" altLang="en-US">
                  <a:solidFill>
                    <a:srgbClr val="1D1D1A"/>
                  </a:solidFill>
                </a:endParaRPr>
              </a:p>
            </p:txBody>
          </p:sp>
        </p:grpSp>
      </p:grpSp>
      <p:sp>
        <p:nvSpPr>
          <p:cNvPr id="86" name="内容占位符 11"/>
          <p:cNvSpPr txBox="1"/>
          <p:nvPr/>
        </p:nvSpPr>
        <p:spPr>
          <a:xfrm>
            <a:off x="702897" y="522614"/>
            <a:ext cx="10789381" cy="4305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97180" indent="-297180" algn="l" defTabSz="1188085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090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4630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7835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271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6440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016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452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48250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chemeClr val="tx1"/>
                </a:solidFill>
              </a:rPr>
              <a:t>大模型平台：便捷接口使能用户快速体验昇思大模型服务</a:t>
            </a:r>
            <a:endParaRPr lang="zh-CN" altLang="en-US" sz="2800" b="1" dirty="0">
              <a:solidFill>
                <a:schemeClr val="tx1"/>
              </a:solidFill>
            </a:endParaRPr>
          </a:p>
        </p:txBody>
      </p:sp>
      <p:sp>
        <p:nvSpPr>
          <p:cNvPr id="92" name="矩形 91"/>
          <p:cNvSpPr/>
          <p:nvPr/>
        </p:nvSpPr>
        <p:spPr>
          <a:xfrm>
            <a:off x="6710047" y="4313226"/>
            <a:ext cx="2338782" cy="1799063"/>
          </a:xfrm>
          <a:prstGeom prst="rect">
            <a:avLst/>
          </a:prstGeom>
          <a:solidFill>
            <a:srgbClr val="FFFFFF">
              <a:alpha val="1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3200" kern="0">
              <a:solidFill>
                <a:schemeClr val="tx1"/>
              </a:solidFill>
              <a:ea typeface="等线" panose="02010600030101010101" charset="-122"/>
            </a:endParaRPr>
          </a:p>
        </p:txBody>
      </p:sp>
      <p:sp>
        <p:nvSpPr>
          <p:cNvPr id="94" name="文本框 52"/>
          <p:cNvSpPr txBox="1"/>
          <p:nvPr/>
        </p:nvSpPr>
        <p:spPr>
          <a:xfrm>
            <a:off x="7159813" y="4450625"/>
            <a:ext cx="14392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zh-CN" altLang="en-US" sz="1200" b="1" kern="0" dirty="0"/>
              <a:t>跨模态大模型</a:t>
            </a:r>
            <a:endParaRPr lang="zh-CN" altLang="en-US" sz="1200" b="1" kern="0" dirty="0"/>
          </a:p>
        </p:txBody>
      </p:sp>
      <p:sp>
        <p:nvSpPr>
          <p:cNvPr id="96" name="矩形 95"/>
          <p:cNvSpPr/>
          <p:nvPr/>
        </p:nvSpPr>
        <p:spPr>
          <a:xfrm>
            <a:off x="6889953" y="4873136"/>
            <a:ext cx="935513" cy="449766"/>
          </a:xfrm>
          <a:prstGeom prst="rect">
            <a:avLst/>
          </a:prstGeom>
          <a:gradFill>
            <a:gsLst>
              <a:gs pos="0">
                <a:schemeClr val="tx2">
                  <a:alpha val="10000"/>
                </a:schemeClr>
              </a:gs>
              <a:gs pos="100000">
                <a:schemeClr val="tx2">
                  <a:alpha val="2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tx2">
                    <a:alpha val="20000"/>
                  </a:schemeClr>
                </a:gs>
                <a:gs pos="100000">
                  <a:schemeClr val="tx2">
                    <a:alpha val="1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b="1" dirty="0">
                <a:solidFill>
                  <a:schemeClr val="tx1"/>
                </a:solidFill>
              </a:rPr>
              <a:t>以文生图</a:t>
            </a:r>
            <a:endParaRPr lang="zh-CN" altLang="en-US" sz="1050" b="1" dirty="0">
              <a:solidFill>
                <a:schemeClr val="tx1"/>
              </a:solidFill>
            </a:endParaRPr>
          </a:p>
        </p:txBody>
      </p:sp>
      <p:sp>
        <p:nvSpPr>
          <p:cNvPr id="97" name="矩形 96"/>
          <p:cNvSpPr/>
          <p:nvPr/>
        </p:nvSpPr>
        <p:spPr>
          <a:xfrm>
            <a:off x="7933410" y="4873136"/>
            <a:ext cx="935513" cy="449766"/>
          </a:xfrm>
          <a:prstGeom prst="rect">
            <a:avLst/>
          </a:prstGeom>
          <a:gradFill>
            <a:gsLst>
              <a:gs pos="0">
                <a:schemeClr val="tx2">
                  <a:alpha val="10000"/>
                </a:schemeClr>
              </a:gs>
              <a:gs pos="100000">
                <a:schemeClr val="tx2">
                  <a:alpha val="2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tx2">
                    <a:alpha val="20000"/>
                  </a:schemeClr>
                </a:gs>
                <a:gs pos="100000">
                  <a:schemeClr val="tx2">
                    <a:alpha val="1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b="1" dirty="0">
                <a:solidFill>
                  <a:schemeClr val="tx1"/>
                </a:solidFill>
              </a:rPr>
              <a:t>以图生文</a:t>
            </a:r>
            <a:endParaRPr lang="zh-CN" altLang="en-US" sz="1050" b="1" dirty="0">
              <a:solidFill>
                <a:schemeClr val="tx1"/>
              </a:solidFill>
            </a:endParaRPr>
          </a:p>
        </p:txBody>
      </p:sp>
      <p:sp>
        <p:nvSpPr>
          <p:cNvPr id="98" name="矩形 97"/>
          <p:cNvSpPr/>
          <p:nvPr/>
        </p:nvSpPr>
        <p:spPr>
          <a:xfrm>
            <a:off x="6889953" y="5463144"/>
            <a:ext cx="575700" cy="449766"/>
          </a:xfrm>
          <a:prstGeom prst="rect">
            <a:avLst/>
          </a:prstGeom>
          <a:gradFill>
            <a:gsLst>
              <a:gs pos="0">
                <a:schemeClr val="tx2">
                  <a:alpha val="10000"/>
                </a:schemeClr>
              </a:gs>
              <a:gs pos="100000">
                <a:schemeClr val="tx2">
                  <a:alpha val="2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tx2">
                    <a:alpha val="20000"/>
                  </a:schemeClr>
                </a:gs>
                <a:gs pos="100000">
                  <a:schemeClr val="tx2">
                    <a:alpha val="1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b="1" dirty="0">
                <a:solidFill>
                  <a:schemeClr val="tx1"/>
                </a:solidFill>
              </a:rPr>
              <a:t>图像</a:t>
            </a:r>
            <a:endParaRPr lang="zh-CN" altLang="en-US" sz="1050" b="1" dirty="0">
              <a:solidFill>
                <a:schemeClr val="tx1"/>
              </a:solidFill>
            </a:endParaRPr>
          </a:p>
        </p:txBody>
      </p:sp>
      <p:sp>
        <p:nvSpPr>
          <p:cNvPr id="99" name="矩形 98"/>
          <p:cNvSpPr/>
          <p:nvPr/>
        </p:nvSpPr>
        <p:spPr>
          <a:xfrm>
            <a:off x="7591588" y="5463144"/>
            <a:ext cx="575700" cy="449766"/>
          </a:xfrm>
          <a:prstGeom prst="rect">
            <a:avLst/>
          </a:prstGeom>
          <a:gradFill>
            <a:gsLst>
              <a:gs pos="0">
                <a:schemeClr val="tx2">
                  <a:alpha val="10000"/>
                </a:schemeClr>
              </a:gs>
              <a:gs pos="100000">
                <a:schemeClr val="tx2">
                  <a:alpha val="2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tx2">
                    <a:alpha val="20000"/>
                  </a:schemeClr>
                </a:gs>
                <a:gs pos="100000">
                  <a:schemeClr val="tx2">
                    <a:alpha val="1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b="1" dirty="0">
                <a:solidFill>
                  <a:schemeClr val="tx1"/>
                </a:solidFill>
              </a:rPr>
              <a:t>文本</a:t>
            </a:r>
            <a:endParaRPr lang="zh-CN" altLang="en-US" sz="1050" b="1" dirty="0">
              <a:solidFill>
                <a:schemeClr val="tx1"/>
              </a:solidFill>
            </a:endParaRPr>
          </a:p>
        </p:txBody>
      </p:sp>
      <p:sp>
        <p:nvSpPr>
          <p:cNvPr id="100" name="矩形 99"/>
          <p:cNvSpPr/>
          <p:nvPr/>
        </p:nvSpPr>
        <p:spPr>
          <a:xfrm>
            <a:off x="8293223" y="5463144"/>
            <a:ext cx="575700" cy="449766"/>
          </a:xfrm>
          <a:prstGeom prst="rect">
            <a:avLst/>
          </a:prstGeom>
          <a:gradFill>
            <a:gsLst>
              <a:gs pos="0">
                <a:schemeClr val="tx2">
                  <a:alpha val="10000"/>
                </a:schemeClr>
              </a:gs>
              <a:gs pos="100000">
                <a:schemeClr val="tx2">
                  <a:alpha val="2000"/>
                </a:schemeClr>
              </a:gs>
            </a:gsLst>
            <a:lin ang="5400000" scaled="0"/>
          </a:gradFill>
          <a:ln>
            <a:gradFill flip="none" rotWithShape="1">
              <a:gsLst>
                <a:gs pos="0">
                  <a:srgbClr val="FFC000">
                    <a:alpha val="60000"/>
                  </a:srgbClr>
                </a:gs>
                <a:gs pos="100000">
                  <a:schemeClr val="tx2">
                    <a:alpha val="10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b="1" dirty="0">
                <a:solidFill>
                  <a:schemeClr val="tx1"/>
                </a:solidFill>
              </a:rPr>
              <a:t>音频</a:t>
            </a:r>
            <a:endParaRPr lang="zh-CN" altLang="en-US" sz="1050" b="1" dirty="0">
              <a:solidFill>
                <a:schemeClr val="tx1"/>
              </a:solidFill>
            </a:endParaRPr>
          </a:p>
        </p:txBody>
      </p:sp>
      <p:sp>
        <p:nvSpPr>
          <p:cNvPr id="106" name="矩形 105"/>
          <p:cNvSpPr/>
          <p:nvPr/>
        </p:nvSpPr>
        <p:spPr>
          <a:xfrm>
            <a:off x="717981" y="4313226"/>
            <a:ext cx="998437" cy="1799063"/>
          </a:xfrm>
          <a:prstGeom prst="rect">
            <a:avLst/>
          </a:prstGeom>
          <a:solidFill>
            <a:srgbClr val="FFFFFF">
              <a:alpha val="1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/>
            <a:endParaRPr lang="zh-CN" altLang="en-US" sz="3200" kern="0">
              <a:solidFill>
                <a:schemeClr val="tx1"/>
              </a:solidFill>
              <a:ea typeface="等线" panose="02010600030101010101" charset="-122"/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857386" y="4427736"/>
            <a:ext cx="719625" cy="1570045"/>
            <a:chOff x="857833" y="4439444"/>
            <a:chExt cx="720000" cy="1570863"/>
          </a:xfrm>
        </p:grpSpPr>
        <p:sp>
          <p:nvSpPr>
            <p:cNvPr id="107" name="矩形 106"/>
            <p:cNvSpPr/>
            <p:nvPr/>
          </p:nvSpPr>
          <p:spPr>
            <a:xfrm>
              <a:off x="857833" y="5290307"/>
              <a:ext cx="720000" cy="720000"/>
            </a:xfrm>
            <a:prstGeom prst="rect">
              <a:avLst/>
            </a:prstGeom>
            <a:gradFill flip="none" rotWithShape="1">
              <a:gsLst>
                <a:gs pos="100000">
                  <a:sysClr val="window" lastClr="FFFFFF">
                    <a:alpha val="50000"/>
                  </a:sysClr>
                </a:gs>
                <a:gs pos="21000">
                  <a:sysClr val="window" lastClr="FFFFFF">
                    <a:alpha val="10000"/>
                  </a:sysClr>
                </a:gs>
              </a:gsLst>
              <a:lin ang="2700000" scaled="1"/>
              <a:tileRect/>
            </a:gradFill>
            <a:ln w="9525" cap="flat">
              <a:gradFill>
                <a:gsLst>
                  <a:gs pos="0">
                    <a:sysClr val="window" lastClr="FFFFFF">
                      <a:alpha val="80000"/>
                    </a:sysClr>
                  </a:gs>
                  <a:gs pos="100000">
                    <a:sysClr val="window" lastClr="FFFFFF">
                      <a:alpha val="10000"/>
                    </a:sysClr>
                  </a:gs>
                </a:gsLst>
                <a:lin ang="5400000" scaled="0"/>
              </a:gradFill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82905" fontAlgn="ctr">
                <a:lnSpc>
                  <a:spcPct val="120000"/>
                </a:lnSpc>
              </a:pPr>
              <a:r>
                <a:rPr lang="zh-CN" altLang="en-US" sz="1100" b="1" kern="0" dirty="0">
                  <a:solidFill>
                    <a:schemeClr val="tx1"/>
                  </a:solidFill>
                  <a:cs typeface="Arial" panose="020B0604020202020204" pitchFamily="34" charset="0"/>
                </a:rPr>
                <a:t>基础</a:t>
              </a:r>
              <a:endParaRPr lang="en-US" altLang="zh-CN" sz="1100" b="1" kern="0" dirty="0">
                <a:solidFill>
                  <a:schemeClr val="tx1"/>
                </a:solidFill>
                <a:cs typeface="Arial" panose="020B0604020202020204" pitchFamily="34" charset="0"/>
              </a:endParaRPr>
            </a:p>
            <a:p>
              <a:pPr algn="ctr" defTabSz="382905" fontAlgn="ctr">
                <a:lnSpc>
                  <a:spcPct val="120000"/>
                </a:lnSpc>
              </a:pPr>
              <a:r>
                <a:rPr lang="zh-CN" altLang="en-US" sz="1100" b="1" kern="0" dirty="0">
                  <a:solidFill>
                    <a:schemeClr val="tx1"/>
                  </a:solidFill>
                  <a:cs typeface="Arial" panose="020B0604020202020204" pitchFamily="34" charset="0"/>
                </a:rPr>
                <a:t>通用</a:t>
              </a:r>
              <a:endParaRPr lang="zh-CN" altLang="en-US" sz="1100" b="1" kern="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8" name="矩形 107"/>
            <p:cNvSpPr/>
            <p:nvPr/>
          </p:nvSpPr>
          <p:spPr>
            <a:xfrm>
              <a:off x="857833" y="4439444"/>
              <a:ext cx="720000" cy="720000"/>
            </a:xfrm>
            <a:prstGeom prst="rect">
              <a:avLst/>
            </a:prstGeom>
            <a:gradFill flip="none" rotWithShape="1">
              <a:gsLst>
                <a:gs pos="100000">
                  <a:sysClr val="window" lastClr="FFFFFF">
                    <a:alpha val="50000"/>
                  </a:sysClr>
                </a:gs>
                <a:gs pos="21000">
                  <a:sysClr val="window" lastClr="FFFFFF">
                    <a:alpha val="10000"/>
                  </a:sysClr>
                </a:gs>
              </a:gsLst>
              <a:lin ang="2700000" scaled="1"/>
              <a:tileRect/>
            </a:gradFill>
            <a:ln w="9525" cap="flat">
              <a:gradFill>
                <a:gsLst>
                  <a:gs pos="0">
                    <a:sysClr val="window" lastClr="FFFFFF">
                      <a:alpha val="80000"/>
                    </a:sysClr>
                  </a:gs>
                  <a:gs pos="100000">
                    <a:sysClr val="window" lastClr="FFFFFF">
                      <a:alpha val="10000"/>
                    </a:sysClr>
                  </a:gs>
                </a:gsLst>
                <a:lin ang="5400000" scaled="0"/>
              </a:gradFill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82905" fontAlgn="ctr">
                <a:lnSpc>
                  <a:spcPct val="120000"/>
                </a:lnSpc>
              </a:pPr>
              <a:r>
                <a:rPr lang="zh-CN" altLang="en-US" sz="1100" b="1" kern="0" dirty="0">
                  <a:solidFill>
                    <a:schemeClr val="tx1"/>
                  </a:solidFill>
                  <a:cs typeface="Arial" panose="020B0604020202020204" pitchFamily="34" charset="0"/>
                </a:rPr>
                <a:t>领域</a:t>
              </a:r>
              <a:endParaRPr lang="en-US" altLang="zh-CN" sz="1100" b="1" kern="0" dirty="0">
                <a:solidFill>
                  <a:schemeClr val="tx1"/>
                </a:solidFill>
                <a:cs typeface="Arial" panose="020B0604020202020204" pitchFamily="34" charset="0"/>
              </a:endParaRPr>
            </a:p>
            <a:p>
              <a:pPr algn="ctr" defTabSz="382905" fontAlgn="ctr">
                <a:lnSpc>
                  <a:spcPct val="120000"/>
                </a:lnSpc>
              </a:pPr>
              <a:r>
                <a:rPr lang="zh-CN" altLang="en-US" sz="1100" b="1" kern="0" dirty="0">
                  <a:solidFill>
                    <a:schemeClr val="tx1"/>
                  </a:solidFill>
                  <a:cs typeface="Arial" panose="020B0604020202020204" pitchFamily="34" charset="0"/>
                </a:rPr>
                <a:t>任务</a:t>
              </a:r>
              <a:endParaRPr lang="zh-CN" altLang="en-US" sz="1100" b="1" kern="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109" name="圆角矩形 18"/>
          <p:cNvSpPr/>
          <p:nvPr/>
        </p:nvSpPr>
        <p:spPr>
          <a:xfrm>
            <a:off x="965572" y="1633813"/>
            <a:ext cx="3261559" cy="2032941"/>
          </a:xfrm>
          <a:prstGeom prst="rect">
            <a:avLst/>
          </a:prstGeom>
          <a:solidFill>
            <a:srgbClr val="FFFFFF">
              <a:alpha val="1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3200" kern="0" dirty="0">
              <a:solidFill>
                <a:srgbClr val="666666"/>
              </a:solidFill>
              <a:ea typeface="等线" panose="02010600030101010101" charset="-122"/>
            </a:endParaRPr>
          </a:p>
        </p:txBody>
      </p:sp>
      <p:sp>
        <p:nvSpPr>
          <p:cNvPr id="110" name="文本框 68"/>
          <p:cNvSpPr txBox="1"/>
          <p:nvPr/>
        </p:nvSpPr>
        <p:spPr>
          <a:xfrm>
            <a:off x="1696820" y="2770824"/>
            <a:ext cx="1799063" cy="1689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252210"/>
            <a:r>
              <a:rPr lang="zh-CN" altLang="en-US" sz="1100" b="1" dirty="0">
                <a:cs typeface="FZLanTingHeiS-B-GB"/>
              </a:rPr>
              <a:t>悟空画画</a:t>
            </a:r>
            <a:endParaRPr lang="zh-CN" altLang="en-US" sz="1100" b="1" dirty="0">
              <a:cs typeface="FZLanTingHeiS-B-GB"/>
            </a:endParaRPr>
          </a:p>
        </p:txBody>
      </p:sp>
      <p:pic>
        <p:nvPicPr>
          <p:cNvPr id="111" name="图片 110"/>
          <p:cNvPicPr/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l="2238" r="2238" b="4471"/>
          <a:stretch>
            <a:fillRect/>
          </a:stretch>
        </p:blipFill>
        <p:spPr>
          <a:xfrm>
            <a:off x="1121120" y="1793448"/>
            <a:ext cx="2950463" cy="863550"/>
          </a:xfrm>
          <a:prstGeom prst="rect">
            <a:avLst/>
          </a:prstGeom>
          <a:noFill/>
          <a:ln w="9525">
            <a:noFill/>
          </a:ln>
          <a:effectLst/>
        </p:spPr>
      </p:pic>
      <p:sp>
        <p:nvSpPr>
          <p:cNvPr id="113" name="圆角矩形 18"/>
          <p:cNvSpPr/>
          <p:nvPr/>
        </p:nvSpPr>
        <p:spPr>
          <a:xfrm>
            <a:off x="4467125" y="1632905"/>
            <a:ext cx="3261559" cy="2033488"/>
          </a:xfrm>
          <a:prstGeom prst="rect">
            <a:avLst/>
          </a:prstGeom>
          <a:solidFill>
            <a:srgbClr val="FFFFFF">
              <a:alpha val="1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3200" kern="0">
              <a:solidFill>
                <a:srgbClr val="666666"/>
              </a:solidFill>
              <a:ea typeface="等线" panose="02010600030101010101" charset="-122"/>
            </a:endParaRPr>
          </a:p>
        </p:txBody>
      </p:sp>
      <p:sp>
        <p:nvSpPr>
          <p:cNvPr id="114" name="圆角矩形 18"/>
          <p:cNvSpPr/>
          <p:nvPr/>
        </p:nvSpPr>
        <p:spPr>
          <a:xfrm>
            <a:off x="7964870" y="1633813"/>
            <a:ext cx="3261559" cy="2032941"/>
          </a:xfrm>
          <a:prstGeom prst="rect">
            <a:avLst/>
          </a:prstGeom>
          <a:solidFill>
            <a:srgbClr val="FFFFFF">
              <a:alpha val="10000"/>
            </a:srgbClr>
          </a:solidFill>
          <a:ln w="12700" cap="flat" cmpd="sng" algn="ctr">
            <a:noFill/>
            <a:prstDash val="solid"/>
            <a:miter lim="800000"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3200" kern="0">
              <a:solidFill>
                <a:srgbClr val="666666"/>
              </a:solidFill>
              <a:ea typeface="等线" panose="02010600030101010101" charset="-122"/>
            </a:endParaRPr>
          </a:p>
        </p:txBody>
      </p:sp>
      <p:sp>
        <p:nvSpPr>
          <p:cNvPr id="115" name="文本框 75"/>
          <p:cNvSpPr txBox="1"/>
          <p:nvPr/>
        </p:nvSpPr>
        <p:spPr>
          <a:xfrm>
            <a:off x="1337008" y="2999466"/>
            <a:ext cx="2518688" cy="497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69265">
              <a:lnSpc>
                <a:spcPct val="120000"/>
              </a:lnSpc>
              <a:defRPr/>
            </a:pPr>
            <a:r>
              <a:rPr lang="zh-CN" altLang="en-US" sz="900" kern="0" dirty="0"/>
              <a:t>诺亚方舟实验室与</a:t>
            </a:r>
            <a:r>
              <a:rPr lang="en-GB" altLang="zh-CN" sz="900" kern="0" dirty="0"/>
              <a:t>MindSpore</a:t>
            </a:r>
            <a:r>
              <a:rPr lang="zh-CN" altLang="en-US" sz="900" kern="0" dirty="0"/>
              <a:t>社区联合打造的</a:t>
            </a:r>
            <a:endParaRPr lang="en-US" altLang="zh-CN" sz="900" kern="0" dirty="0"/>
          </a:p>
          <a:p>
            <a:pPr algn="ctr" defTabSz="469265">
              <a:lnSpc>
                <a:spcPct val="120000"/>
              </a:lnSpc>
              <a:defRPr/>
            </a:pPr>
            <a:r>
              <a:rPr lang="zh-CN" altLang="en-US" sz="900" kern="0" dirty="0"/>
              <a:t>中文图像生成大模型</a:t>
            </a:r>
            <a:endParaRPr lang="en-US" altLang="zh-CN" sz="900" kern="0" dirty="0"/>
          </a:p>
          <a:p>
            <a:pPr algn="ctr" defTabSz="469265">
              <a:lnSpc>
                <a:spcPct val="120000"/>
              </a:lnSpc>
              <a:defRPr/>
            </a:pPr>
            <a:r>
              <a:rPr lang="en-US" altLang="zh-CN" sz="900" b="1" kern="0" dirty="0"/>
              <a:t>【</a:t>
            </a:r>
            <a:r>
              <a:rPr lang="zh-CN" altLang="en-US" sz="900" b="1" kern="0" dirty="0"/>
              <a:t>以文生图</a:t>
            </a:r>
            <a:r>
              <a:rPr lang="en-US" altLang="zh-CN" sz="900" b="1" kern="0" dirty="0"/>
              <a:t>】</a:t>
            </a:r>
            <a:endParaRPr lang="en-US" altLang="zh-CN" sz="900" b="1" kern="0" dirty="0"/>
          </a:p>
        </p:txBody>
      </p:sp>
      <p:sp>
        <p:nvSpPr>
          <p:cNvPr id="118" name="文本框 78"/>
          <p:cNvSpPr txBox="1"/>
          <p:nvPr/>
        </p:nvSpPr>
        <p:spPr>
          <a:xfrm>
            <a:off x="5196470" y="2770824"/>
            <a:ext cx="1799063" cy="1689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252210"/>
            <a:r>
              <a:rPr lang="en-US" altLang="zh-CN" sz="1100" b="1" dirty="0">
                <a:cs typeface="FZLanTingHeiS-B-GB"/>
              </a:rPr>
              <a:t>AI</a:t>
            </a:r>
            <a:r>
              <a:rPr lang="zh-CN" altLang="en-US" sz="1100" b="1" dirty="0">
                <a:cs typeface="FZLanTingHeiS-B-GB"/>
              </a:rPr>
              <a:t>文本检测器</a:t>
            </a:r>
            <a:endParaRPr lang="zh-CN" altLang="en-US" sz="1100" b="1" dirty="0">
              <a:cs typeface="FZLanTingHeiS-B-GB"/>
            </a:endParaRPr>
          </a:p>
        </p:txBody>
      </p:sp>
      <p:sp>
        <p:nvSpPr>
          <p:cNvPr id="119" name="文本框 79"/>
          <p:cNvSpPr txBox="1"/>
          <p:nvPr/>
        </p:nvSpPr>
        <p:spPr>
          <a:xfrm>
            <a:off x="4836657" y="2999466"/>
            <a:ext cx="2518688" cy="497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69265">
              <a:lnSpc>
                <a:spcPct val="120000"/>
              </a:lnSpc>
              <a:defRPr/>
            </a:pPr>
            <a:r>
              <a:rPr sz="900" kern="0" dirty="0"/>
              <a:t>华为诺亚方舟实验室提出了一种基于PU学习的多尺度AI生成文本检测器MPU，识别由AI生成的文字。</a:t>
            </a:r>
            <a:r>
              <a:rPr lang="en-US" altLang="zh-CN" sz="900" kern="0" dirty="0"/>
              <a:t>【</a:t>
            </a:r>
            <a:r>
              <a:rPr lang="en-US" altLang="zh-CN" sz="900" b="1" kern="0" dirty="0"/>
              <a:t>AI</a:t>
            </a:r>
            <a:r>
              <a:rPr lang="zh-CN" altLang="en-US" sz="900" b="1" kern="0" dirty="0"/>
              <a:t>文本检测</a:t>
            </a:r>
            <a:r>
              <a:rPr lang="en-US" altLang="zh-CN" sz="900" kern="0" dirty="0"/>
              <a:t>】</a:t>
            </a:r>
            <a:endParaRPr lang="en-US" altLang="zh-CN" sz="900" kern="0" dirty="0"/>
          </a:p>
        </p:txBody>
      </p:sp>
      <p:pic>
        <p:nvPicPr>
          <p:cNvPr id="120" name="图片 119"/>
          <p:cNvPicPr/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rcRect b="23505"/>
          <a:stretch>
            <a:fillRect/>
          </a:stretch>
        </p:blipFill>
        <p:spPr>
          <a:xfrm>
            <a:off x="8120418" y="1793448"/>
            <a:ext cx="2950463" cy="863550"/>
          </a:xfrm>
          <a:prstGeom prst="rect">
            <a:avLst/>
          </a:prstGeom>
          <a:noFill/>
          <a:ln w="9525">
            <a:noFill/>
          </a:ln>
          <a:effectLst/>
        </p:spPr>
      </p:pic>
      <p:sp>
        <p:nvSpPr>
          <p:cNvPr id="122" name="文本框 82"/>
          <p:cNvSpPr txBox="1"/>
          <p:nvPr/>
        </p:nvSpPr>
        <p:spPr>
          <a:xfrm>
            <a:off x="8696118" y="2770824"/>
            <a:ext cx="1799063" cy="16891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6252210"/>
            <a:r>
              <a:rPr lang="zh-CN" altLang="en-US" sz="1100" b="1" dirty="0">
                <a:cs typeface="FZLanTingHeiS-B-GB"/>
              </a:rPr>
              <a:t>武大</a:t>
            </a:r>
            <a:r>
              <a:rPr lang="en-US" altLang="zh-CN" sz="1100" b="1" dirty="0">
                <a:cs typeface="FZLanTingHeiS-B-GB"/>
              </a:rPr>
              <a:t>·</a:t>
            </a:r>
            <a:r>
              <a:rPr lang="en-US" altLang="zh-CN" sz="1100" b="1" dirty="0" err="1">
                <a:cs typeface="FZLanTingHeiS-B-GB"/>
              </a:rPr>
              <a:t>Luojia</a:t>
            </a:r>
            <a:endParaRPr lang="en-US" altLang="zh-CN" sz="1100" b="1" dirty="0" err="1">
              <a:cs typeface="FZLanTingHeiS-B-GB"/>
            </a:endParaRPr>
          </a:p>
        </p:txBody>
      </p:sp>
      <p:sp>
        <p:nvSpPr>
          <p:cNvPr id="123" name="文本框 83"/>
          <p:cNvSpPr txBox="1"/>
          <p:nvPr/>
        </p:nvSpPr>
        <p:spPr>
          <a:xfrm>
            <a:off x="8336305" y="2999466"/>
            <a:ext cx="2518688" cy="497840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 defTabSz="469265">
              <a:lnSpc>
                <a:spcPct val="120000"/>
              </a:lnSpc>
              <a:defRPr/>
            </a:pPr>
            <a:r>
              <a:rPr lang="zh-CN" altLang="en-US" sz="900" kern="0" dirty="0"/>
              <a:t>武汉大学与</a:t>
            </a:r>
            <a:r>
              <a:rPr lang="en-GB" altLang="zh-CN" sz="900" kern="0" dirty="0"/>
              <a:t>MindSpore</a:t>
            </a:r>
            <a:r>
              <a:rPr lang="zh-CN" altLang="en-US" sz="900" kern="0" dirty="0"/>
              <a:t>社区联合研发的遥感领域</a:t>
            </a:r>
            <a:endParaRPr lang="en-US" altLang="zh-CN" sz="900" kern="0" dirty="0"/>
          </a:p>
          <a:p>
            <a:pPr algn="ctr" defTabSz="469265">
              <a:lnSpc>
                <a:spcPct val="120000"/>
              </a:lnSpc>
              <a:defRPr/>
            </a:pPr>
            <a:r>
              <a:rPr lang="zh-CN" altLang="en-US" sz="900" kern="0" dirty="0"/>
              <a:t>首个国产化自主可控的遥感专用机器学习框架</a:t>
            </a:r>
            <a:endParaRPr lang="en-US" altLang="zh-CN" sz="900" kern="0" dirty="0"/>
          </a:p>
          <a:p>
            <a:pPr algn="ctr" defTabSz="469265">
              <a:lnSpc>
                <a:spcPct val="120000"/>
              </a:lnSpc>
              <a:defRPr/>
            </a:pPr>
            <a:r>
              <a:rPr lang="en-US" altLang="zh-CN" sz="900" b="1" kern="0" dirty="0"/>
              <a:t>【</a:t>
            </a:r>
            <a:r>
              <a:rPr lang="zh-CN" altLang="en-US" sz="900" b="1" kern="0" dirty="0"/>
              <a:t>目标检测</a:t>
            </a:r>
            <a:r>
              <a:rPr lang="en-US" altLang="zh-CN" sz="900" b="1" kern="0" dirty="0"/>
              <a:t>】</a:t>
            </a:r>
            <a:endParaRPr lang="en-US" altLang="zh-CN" sz="900" b="1" kern="0" dirty="0"/>
          </a:p>
        </p:txBody>
      </p:sp>
      <p:sp>
        <p:nvSpPr>
          <p:cNvPr id="101" name="矩形 100"/>
          <p:cNvSpPr/>
          <p:nvPr/>
        </p:nvSpPr>
        <p:spPr>
          <a:xfrm>
            <a:off x="1821773" y="4313226"/>
            <a:ext cx="2338782" cy="1799063"/>
          </a:xfrm>
          <a:prstGeom prst="rect">
            <a:avLst/>
          </a:prstGeom>
          <a:solidFill>
            <a:srgbClr val="FFFFFF">
              <a:alpha val="1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3200" kern="0">
              <a:solidFill>
                <a:schemeClr val="tx1"/>
              </a:solidFill>
              <a:ea typeface="等线" panose="02010600030101010101" charset="-122"/>
            </a:endParaRPr>
          </a:p>
        </p:txBody>
      </p:sp>
      <p:sp>
        <p:nvSpPr>
          <p:cNvPr id="103" name="矩形 102"/>
          <p:cNvSpPr/>
          <p:nvPr/>
        </p:nvSpPr>
        <p:spPr>
          <a:xfrm>
            <a:off x="2001679" y="4873136"/>
            <a:ext cx="935513" cy="449766"/>
          </a:xfrm>
          <a:prstGeom prst="rect">
            <a:avLst/>
          </a:prstGeom>
          <a:gradFill>
            <a:gsLst>
              <a:gs pos="0">
                <a:schemeClr val="tx2">
                  <a:alpha val="10000"/>
                </a:schemeClr>
              </a:gs>
              <a:gs pos="100000">
                <a:schemeClr val="tx2">
                  <a:alpha val="2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tx2">
                    <a:alpha val="20000"/>
                  </a:schemeClr>
                </a:gs>
                <a:gs pos="100000">
                  <a:schemeClr val="tx2">
                    <a:alpha val="1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b="1" dirty="0">
                <a:solidFill>
                  <a:schemeClr val="tx1"/>
                </a:solidFill>
              </a:rPr>
              <a:t>对话</a:t>
            </a:r>
            <a:endParaRPr lang="zh-CN" altLang="en-US" sz="1050" b="1" dirty="0">
              <a:solidFill>
                <a:schemeClr val="tx1"/>
              </a:solidFill>
            </a:endParaRPr>
          </a:p>
        </p:txBody>
      </p:sp>
      <p:sp>
        <p:nvSpPr>
          <p:cNvPr id="104" name="矩形 103"/>
          <p:cNvSpPr/>
          <p:nvPr/>
        </p:nvSpPr>
        <p:spPr>
          <a:xfrm>
            <a:off x="3045136" y="4873136"/>
            <a:ext cx="935513" cy="449766"/>
          </a:xfrm>
          <a:prstGeom prst="rect">
            <a:avLst/>
          </a:prstGeom>
          <a:gradFill>
            <a:gsLst>
              <a:gs pos="0">
                <a:schemeClr val="tx2">
                  <a:alpha val="10000"/>
                </a:schemeClr>
              </a:gs>
              <a:gs pos="100000">
                <a:schemeClr val="tx2">
                  <a:alpha val="2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tx2">
                    <a:alpha val="20000"/>
                  </a:schemeClr>
                </a:gs>
                <a:gs pos="100000">
                  <a:schemeClr val="tx2">
                    <a:alpha val="1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b="1" dirty="0">
                <a:solidFill>
                  <a:schemeClr val="tx1"/>
                </a:solidFill>
              </a:rPr>
              <a:t>AI</a:t>
            </a:r>
            <a:r>
              <a:rPr lang="zh-CN" altLang="en-US" sz="1050" b="1" dirty="0">
                <a:solidFill>
                  <a:schemeClr val="tx1"/>
                </a:solidFill>
              </a:rPr>
              <a:t>文本识别</a:t>
            </a:r>
            <a:endParaRPr lang="zh-CN" altLang="en-US" sz="1050" b="1" dirty="0">
              <a:solidFill>
                <a:schemeClr val="tx1"/>
              </a:solidFill>
            </a:endParaRPr>
          </a:p>
        </p:txBody>
      </p:sp>
      <p:sp>
        <p:nvSpPr>
          <p:cNvPr id="105" name="矩形 104"/>
          <p:cNvSpPr/>
          <p:nvPr/>
        </p:nvSpPr>
        <p:spPr>
          <a:xfrm>
            <a:off x="2001679" y="5463144"/>
            <a:ext cx="1978969" cy="449766"/>
          </a:xfrm>
          <a:prstGeom prst="rect">
            <a:avLst/>
          </a:prstGeom>
          <a:gradFill>
            <a:gsLst>
              <a:gs pos="0">
                <a:schemeClr val="tx2">
                  <a:alpha val="10000"/>
                </a:schemeClr>
              </a:gs>
              <a:gs pos="100000">
                <a:schemeClr val="tx2">
                  <a:alpha val="2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tx2">
                    <a:alpha val="20000"/>
                  </a:schemeClr>
                </a:gs>
                <a:gs pos="100000">
                  <a:schemeClr val="tx2">
                    <a:alpha val="1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b="1" dirty="0">
                <a:solidFill>
                  <a:schemeClr val="tx1"/>
                </a:solidFill>
              </a:rPr>
              <a:t>文本</a:t>
            </a:r>
            <a:endParaRPr lang="zh-CN" altLang="en-US" sz="1050" b="1" dirty="0">
              <a:solidFill>
                <a:schemeClr val="tx1"/>
              </a:solidFill>
            </a:endParaRPr>
          </a:p>
        </p:txBody>
      </p:sp>
      <p:sp>
        <p:nvSpPr>
          <p:cNvPr id="124" name="文本框 84"/>
          <p:cNvSpPr txBox="1"/>
          <p:nvPr/>
        </p:nvSpPr>
        <p:spPr>
          <a:xfrm>
            <a:off x="2271539" y="4450625"/>
            <a:ext cx="14392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altLang="zh-CN" sz="1200" b="1" kern="0" dirty="0"/>
              <a:t>NLP</a:t>
            </a:r>
            <a:r>
              <a:rPr lang="zh-CN" altLang="en-US" sz="1200" b="1" kern="0" dirty="0"/>
              <a:t>大模型</a:t>
            </a:r>
            <a:endParaRPr lang="zh-CN" altLang="en-US" sz="1200" b="1" kern="0" dirty="0"/>
          </a:p>
        </p:txBody>
      </p:sp>
      <p:sp>
        <p:nvSpPr>
          <p:cNvPr id="89" name="矩形 88"/>
          <p:cNvSpPr/>
          <p:nvPr/>
        </p:nvSpPr>
        <p:spPr>
          <a:xfrm>
            <a:off x="4265910" y="4313226"/>
            <a:ext cx="2338782" cy="1799063"/>
          </a:xfrm>
          <a:prstGeom prst="rect">
            <a:avLst/>
          </a:prstGeom>
          <a:solidFill>
            <a:srgbClr val="FFFFFF">
              <a:alpha val="1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3200" kern="0">
              <a:solidFill>
                <a:schemeClr val="tx1"/>
              </a:solidFill>
              <a:ea typeface="等线" panose="02010600030101010101" charset="-122"/>
            </a:endParaRPr>
          </a:p>
        </p:txBody>
      </p:sp>
      <p:sp>
        <p:nvSpPr>
          <p:cNvPr id="90" name="文本框 2"/>
          <p:cNvSpPr txBox="1"/>
          <p:nvPr/>
        </p:nvSpPr>
        <p:spPr>
          <a:xfrm>
            <a:off x="4715676" y="4450625"/>
            <a:ext cx="14392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altLang="zh-CN" sz="1200" b="1" kern="0" dirty="0"/>
              <a:t>CV</a:t>
            </a:r>
            <a:r>
              <a:rPr lang="zh-CN" altLang="en-US" sz="1200" b="1" kern="0" dirty="0"/>
              <a:t>大模型</a:t>
            </a:r>
            <a:endParaRPr lang="zh-CN" altLang="en-US" sz="1200" b="1" kern="0" dirty="0"/>
          </a:p>
        </p:txBody>
      </p:sp>
      <p:sp>
        <p:nvSpPr>
          <p:cNvPr id="91" name="矩形 90"/>
          <p:cNvSpPr/>
          <p:nvPr/>
        </p:nvSpPr>
        <p:spPr>
          <a:xfrm>
            <a:off x="4445816" y="5463144"/>
            <a:ext cx="935513" cy="449766"/>
          </a:xfrm>
          <a:prstGeom prst="rect">
            <a:avLst/>
          </a:prstGeom>
          <a:gradFill>
            <a:gsLst>
              <a:gs pos="0">
                <a:schemeClr val="tx2">
                  <a:alpha val="10000"/>
                </a:schemeClr>
              </a:gs>
              <a:gs pos="100000">
                <a:schemeClr val="tx2">
                  <a:alpha val="2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tx2">
                    <a:alpha val="20000"/>
                  </a:schemeClr>
                </a:gs>
                <a:gs pos="100000">
                  <a:schemeClr val="tx2">
                    <a:alpha val="1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b="1" dirty="0">
                <a:solidFill>
                  <a:schemeClr val="tx1"/>
                </a:solidFill>
              </a:rPr>
              <a:t>图像</a:t>
            </a:r>
            <a:endParaRPr lang="zh-CN" altLang="en-US" sz="1050" b="1" dirty="0">
              <a:solidFill>
                <a:schemeClr val="tx1"/>
              </a:solidFill>
            </a:endParaRPr>
          </a:p>
        </p:txBody>
      </p:sp>
      <p:sp>
        <p:nvSpPr>
          <p:cNvPr id="93" name="矩形 92"/>
          <p:cNvSpPr/>
          <p:nvPr/>
        </p:nvSpPr>
        <p:spPr>
          <a:xfrm>
            <a:off x="5489273" y="5463144"/>
            <a:ext cx="935513" cy="449766"/>
          </a:xfrm>
          <a:prstGeom prst="rect">
            <a:avLst/>
          </a:prstGeom>
          <a:gradFill>
            <a:gsLst>
              <a:gs pos="0">
                <a:schemeClr val="tx2">
                  <a:alpha val="10000"/>
                </a:schemeClr>
              </a:gs>
              <a:gs pos="100000">
                <a:schemeClr val="tx2">
                  <a:alpha val="2000"/>
                </a:schemeClr>
              </a:gs>
            </a:gsLst>
            <a:lin ang="5400000" scaled="0"/>
          </a:gradFill>
          <a:ln>
            <a:gradFill flip="none" rotWithShape="1">
              <a:gsLst>
                <a:gs pos="0">
                  <a:srgbClr val="FFC000">
                    <a:alpha val="60000"/>
                  </a:srgbClr>
                </a:gs>
                <a:gs pos="100000">
                  <a:schemeClr val="tx2">
                    <a:alpha val="10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b="1" dirty="0">
                <a:solidFill>
                  <a:schemeClr val="tx1"/>
                </a:solidFill>
              </a:rPr>
              <a:t>视频</a:t>
            </a:r>
            <a:endParaRPr lang="zh-CN" altLang="en-US" sz="1050" b="1" dirty="0">
              <a:solidFill>
                <a:schemeClr val="tx1"/>
              </a:solidFill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4445816" y="4873136"/>
            <a:ext cx="935513" cy="449766"/>
          </a:xfrm>
          <a:prstGeom prst="rect">
            <a:avLst/>
          </a:prstGeom>
          <a:gradFill>
            <a:gsLst>
              <a:gs pos="0">
                <a:schemeClr val="tx2">
                  <a:alpha val="10000"/>
                </a:schemeClr>
              </a:gs>
              <a:gs pos="100000">
                <a:schemeClr val="tx2">
                  <a:alpha val="2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tx2">
                    <a:alpha val="20000"/>
                  </a:schemeClr>
                </a:gs>
                <a:gs pos="100000">
                  <a:schemeClr val="tx2">
                    <a:alpha val="1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b="1" dirty="0">
                <a:solidFill>
                  <a:schemeClr val="tx1"/>
                </a:solidFill>
              </a:rPr>
              <a:t>目标检测</a:t>
            </a:r>
            <a:endParaRPr lang="zh-CN" altLang="en-US" sz="1050" b="1" dirty="0">
              <a:solidFill>
                <a:schemeClr val="tx1"/>
              </a:solidFill>
            </a:endParaRPr>
          </a:p>
        </p:txBody>
      </p:sp>
      <p:sp>
        <p:nvSpPr>
          <p:cNvPr id="126" name="矩形 125"/>
          <p:cNvSpPr/>
          <p:nvPr/>
        </p:nvSpPr>
        <p:spPr>
          <a:xfrm>
            <a:off x="5489273" y="4873136"/>
            <a:ext cx="935513" cy="449766"/>
          </a:xfrm>
          <a:prstGeom prst="rect">
            <a:avLst/>
          </a:prstGeom>
          <a:gradFill>
            <a:gsLst>
              <a:gs pos="0">
                <a:schemeClr val="tx2">
                  <a:alpha val="10000"/>
                </a:schemeClr>
              </a:gs>
              <a:gs pos="100000">
                <a:schemeClr val="tx2">
                  <a:alpha val="2000"/>
                </a:schemeClr>
              </a:gs>
            </a:gsLst>
            <a:lin ang="5400000" scaled="0"/>
          </a:gradFill>
          <a:ln>
            <a:gradFill flip="none" rotWithShape="1">
              <a:gsLst>
                <a:gs pos="0">
                  <a:srgbClr val="FFC000">
                    <a:alpha val="60000"/>
                  </a:srgbClr>
                </a:gs>
                <a:gs pos="100000">
                  <a:schemeClr val="tx2">
                    <a:alpha val="10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b="1" dirty="0">
                <a:solidFill>
                  <a:schemeClr val="tx1"/>
                </a:solidFill>
              </a:rPr>
              <a:t>图像分割</a:t>
            </a:r>
            <a:endParaRPr lang="zh-CN" altLang="en-US" sz="1050" b="1" dirty="0">
              <a:solidFill>
                <a:schemeClr val="tx1"/>
              </a:solidFill>
            </a:endParaRPr>
          </a:p>
        </p:txBody>
      </p:sp>
      <p:sp>
        <p:nvSpPr>
          <p:cNvPr id="125" name="矩形 124"/>
          <p:cNvSpPr/>
          <p:nvPr/>
        </p:nvSpPr>
        <p:spPr>
          <a:xfrm>
            <a:off x="9154183" y="4313226"/>
            <a:ext cx="2338094" cy="1799063"/>
          </a:xfrm>
          <a:prstGeom prst="rect">
            <a:avLst/>
          </a:prstGeom>
          <a:solidFill>
            <a:srgbClr val="FFFFFF">
              <a:alpha val="10000"/>
            </a:srgb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3200" kern="0">
              <a:solidFill>
                <a:schemeClr val="tx1"/>
              </a:solidFill>
              <a:ea typeface="等线" panose="02010600030101010101" charset="-122"/>
            </a:endParaRPr>
          </a:p>
        </p:txBody>
      </p:sp>
      <p:sp>
        <p:nvSpPr>
          <p:cNvPr id="127" name="文本框 41"/>
          <p:cNvSpPr txBox="1"/>
          <p:nvPr/>
        </p:nvSpPr>
        <p:spPr>
          <a:xfrm>
            <a:off x="9603605" y="4450625"/>
            <a:ext cx="1439250" cy="2755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zh-CN" altLang="en-US" sz="1200" b="1" kern="0" dirty="0"/>
              <a:t>其他</a:t>
            </a:r>
            <a:endParaRPr lang="zh-CN" altLang="en-US" sz="1200" b="1" kern="0" dirty="0"/>
          </a:p>
        </p:txBody>
      </p:sp>
      <p:sp>
        <p:nvSpPr>
          <p:cNvPr id="128" name="矩形 127"/>
          <p:cNvSpPr/>
          <p:nvPr/>
        </p:nvSpPr>
        <p:spPr>
          <a:xfrm>
            <a:off x="10377202" y="5463144"/>
            <a:ext cx="935513" cy="449766"/>
          </a:xfrm>
          <a:prstGeom prst="rect">
            <a:avLst/>
          </a:prstGeom>
          <a:gradFill>
            <a:gsLst>
              <a:gs pos="0">
                <a:schemeClr val="tx2">
                  <a:alpha val="10000"/>
                </a:schemeClr>
              </a:gs>
              <a:gs pos="100000">
                <a:schemeClr val="tx2">
                  <a:alpha val="2000"/>
                </a:schemeClr>
              </a:gs>
            </a:gsLst>
            <a:lin ang="5400000" scaled="0"/>
          </a:gradFill>
          <a:ln>
            <a:gradFill flip="none" rotWithShape="1">
              <a:gsLst>
                <a:gs pos="0">
                  <a:srgbClr val="FFC000">
                    <a:alpha val="60000"/>
                  </a:srgbClr>
                </a:gs>
                <a:gs pos="100000">
                  <a:schemeClr val="tx2">
                    <a:alpha val="10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b="1" dirty="0">
                <a:solidFill>
                  <a:schemeClr val="tx1"/>
                </a:solidFill>
              </a:rPr>
              <a:t>生物</a:t>
            </a:r>
            <a:endParaRPr lang="zh-CN" altLang="en-US" sz="1050" b="1" dirty="0">
              <a:solidFill>
                <a:schemeClr val="tx1"/>
              </a:solidFill>
            </a:endParaRPr>
          </a:p>
        </p:txBody>
      </p:sp>
      <p:sp>
        <p:nvSpPr>
          <p:cNvPr id="129" name="矩形 128"/>
          <p:cNvSpPr/>
          <p:nvPr/>
        </p:nvSpPr>
        <p:spPr>
          <a:xfrm>
            <a:off x="9333746" y="5463144"/>
            <a:ext cx="935513" cy="449766"/>
          </a:xfrm>
          <a:prstGeom prst="rect">
            <a:avLst/>
          </a:prstGeom>
          <a:gradFill>
            <a:gsLst>
              <a:gs pos="0">
                <a:schemeClr val="tx2">
                  <a:alpha val="10000"/>
                </a:schemeClr>
              </a:gs>
              <a:gs pos="100000">
                <a:schemeClr val="tx2">
                  <a:alpha val="2000"/>
                </a:schemeClr>
              </a:gs>
            </a:gsLst>
            <a:lin ang="5400000" scaled="0"/>
          </a:gradFill>
          <a:ln>
            <a:gradFill flip="none" rotWithShape="1">
              <a:gsLst>
                <a:gs pos="0">
                  <a:srgbClr val="FFC000">
                    <a:alpha val="60000"/>
                  </a:srgbClr>
                </a:gs>
                <a:gs pos="100000">
                  <a:schemeClr val="tx2">
                    <a:alpha val="10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b="1" dirty="0">
                <a:solidFill>
                  <a:schemeClr val="tx1"/>
                </a:solidFill>
              </a:rPr>
              <a:t>力学</a:t>
            </a:r>
            <a:endParaRPr lang="zh-CN" altLang="en-US" sz="1050" b="1" dirty="0">
              <a:solidFill>
                <a:schemeClr val="tx1"/>
              </a:solidFill>
            </a:endParaRPr>
          </a:p>
        </p:txBody>
      </p:sp>
      <p:sp>
        <p:nvSpPr>
          <p:cNvPr id="130" name="矩形 129"/>
          <p:cNvSpPr/>
          <p:nvPr/>
        </p:nvSpPr>
        <p:spPr>
          <a:xfrm>
            <a:off x="9333746" y="4873136"/>
            <a:ext cx="935513" cy="449766"/>
          </a:xfrm>
          <a:prstGeom prst="rect">
            <a:avLst/>
          </a:prstGeom>
          <a:gradFill>
            <a:gsLst>
              <a:gs pos="0">
                <a:schemeClr val="tx2">
                  <a:alpha val="10000"/>
                </a:schemeClr>
              </a:gs>
              <a:gs pos="100000">
                <a:schemeClr val="tx2">
                  <a:alpha val="2000"/>
                </a:schemeClr>
              </a:gs>
            </a:gsLst>
            <a:lin ang="5400000" scaled="0"/>
          </a:gradFill>
          <a:ln>
            <a:gradFill flip="none" rotWithShape="1">
              <a:gsLst>
                <a:gs pos="0">
                  <a:srgbClr val="FFC000">
                    <a:alpha val="60000"/>
                  </a:srgbClr>
                </a:gs>
                <a:gs pos="100000">
                  <a:schemeClr val="tx2">
                    <a:alpha val="10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b="1" dirty="0">
                <a:solidFill>
                  <a:schemeClr val="tx1"/>
                </a:solidFill>
              </a:rPr>
              <a:t>流体仿真</a:t>
            </a:r>
            <a:endParaRPr lang="zh-CN" altLang="en-US" sz="1050" b="1" dirty="0">
              <a:solidFill>
                <a:schemeClr val="tx1"/>
              </a:solidFill>
            </a:endParaRPr>
          </a:p>
        </p:txBody>
      </p:sp>
      <p:sp>
        <p:nvSpPr>
          <p:cNvPr id="131" name="矩形 130"/>
          <p:cNvSpPr/>
          <p:nvPr/>
        </p:nvSpPr>
        <p:spPr>
          <a:xfrm>
            <a:off x="10377202" y="4873136"/>
            <a:ext cx="935513" cy="449766"/>
          </a:xfrm>
          <a:prstGeom prst="rect">
            <a:avLst/>
          </a:prstGeom>
          <a:gradFill>
            <a:gsLst>
              <a:gs pos="0">
                <a:schemeClr val="tx2">
                  <a:alpha val="10000"/>
                </a:schemeClr>
              </a:gs>
              <a:gs pos="100000">
                <a:schemeClr val="tx2">
                  <a:alpha val="2000"/>
                </a:schemeClr>
              </a:gs>
            </a:gsLst>
            <a:lin ang="5400000" scaled="0"/>
          </a:gradFill>
          <a:ln>
            <a:gradFill flip="none" rotWithShape="1">
              <a:gsLst>
                <a:gs pos="0">
                  <a:srgbClr val="FFC000">
                    <a:alpha val="60000"/>
                  </a:srgbClr>
                </a:gs>
                <a:gs pos="100000">
                  <a:schemeClr val="tx2">
                    <a:alpha val="10000"/>
                  </a:schemeClr>
                </a:gs>
              </a:gsLst>
              <a:lin ang="16200000" scaled="1"/>
              <a:tileRect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b="1" dirty="0">
                <a:solidFill>
                  <a:schemeClr val="tx1"/>
                </a:solidFill>
              </a:rPr>
              <a:t>生物医药</a:t>
            </a:r>
            <a:endParaRPr lang="zh-CN" altLang="en-US" sz="1050" b="1" dirty="0">
              <a:solidFill>
                <a:schemeClr val="tx1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" name="图片 37"/>
          <p:cNvPicPr>
            <a:picLocks noChangeAspect="1"/>
          </p:cNvPicPr>
          <p:nvPr/>
        </p:nvPicPr>
        <p:blipFill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50000" contrast="40000"/>
                    </a14:imgEffect>
                  </a14:imgLayer>
                </a14:imgProps>
              </a:ext>
            </a:extLst>
          </a:blip>
          <a:srcRect t="13139"/>
          <a:stretch>
            <a:fillRect/>
          </a:stretch>
        </p:blipFill>
        <p:spPr>
          <a:xfrm>
            <a:off x="702897" y="1270489"/>
            <a:ext cx="10789381" cy="697190"/>
          </a:xfrm>
          <a:prstGeom prst="rect">
            <a:avLst/>
          </a:prstGeom>
          <a:effectLst>
            <a:outerShdw blurRad="50800" dist="50800" dir="5400000" algn="ctr" rotWithShape="0">
              <a:srgbClr val="000000"/>
            </a:outerShdw>
          </a:effectLst>
        </p:spPr>
      </p:pic>
      <p:sp>
        <p:nvSpPr>
          <p:cNvPr id="86" name="内容占位符 11"/>
          <p:cNvSpPr txBox="1"/>
          <p:nvPr/>
        </p:nvSpPr>
        <p:spPr>
          <a:xfrm>
            <a:off x="702897" y="522614"/>
            <a:ext cx="10789381" cy="4305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97180" indent="-297180" algn="l" defTabSz="1188085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090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4630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7835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271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6440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016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452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48250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rgbClr val="FFFFFF"/>
                </a:solidFill>
              </a:rPr>
              <a:t>大模型平台：共建垂直行业专区，推动行业领域模型应用生态</a:t>
            </a:r>
            <a:endParaRPr lang="zh-CN" altLang="en-US" sz="2800" b="1" dirty="0">
              <a:solidFill>
                <a:srgbClr val="FFFFFF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702897" y="1967679"/>
            <a:ext cx="10789381" cy="4159620"/>
          </a:xfrm>
          <a:prstGeom prst="rect">
            <a:avLst/>
          </a:prstGeom>
          <a:solidFill>
            <a:schemeClr val="tx2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1100" kern="0" dirty="0">
              <a:solidFill>
                <a:srgbClr val="FFFFFF"/>
              </a:solidFill>
            </a:endParaRPr>
          </a:p>
        </p:txBody>
      </p:sp>
      <p:pic>
        <p:nvPicPr>
          <p:cNvPr id="41" name="图片 40"/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065305" y="2550839"/>
            <a:ext cx="1978969" cy="1042692"/>
          </a:xfrm>
          <a:prstGeom prst="rect">
            <a:avLst/>
          </a:prstGeom>
          <a:noFill/>
          <a:ln w="9525">
            <a:noFill/>
          </a:ln>
          <a:effectLst/>
        </p:spPr>
      </p:pic>
      <p:sp>
        <p:nvSpPr>
          <p:cNvPr id="45" name="矩形 44"/>
          <p:cNvSpPr/>
          <p:nvPr/>
        </p:nvSpPr>
        <p:spPr>
          <a:xfrm>
            <a:off x="1079324" y="4700697"/>
            <a:ext cx="1950933" cy="107943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t"/>
          <a:lstStyle/>
          <a:p>
            <a:pPr algn="just" defTabSz="914400">
              <a:lnSpc>
                <a:spcPct val="150000"/>
              </a:lnSpc>
              <a:defRPr/>
            </a:pPr>
            <a:r>
              <a:rPr lang="en-US" altLang="zh-CN" sz="1050" kern="0" dirty="0">
                <a:solidFill>
                  <a:schemeClr val="tx1"/>
                </a:solidFill>
              </a:rPr>
              <a:t>AI </a:t>
            </a:r>
            <a:r>
              <a:rPr lang="zh-CN" altLang="en-US" sz="1050" kern="0" dirty="0">
                <a:solidFill>
                  <a:schemeClr val="tx1"/>
                </a:solidFill>
              </a:rPr>
              <a:t>技术有望对电力系统有序运转、新能源高效消纳等业务形成强有 力的助力和支撑。</a:t>
            </a:r>
            <a:endParaRPr lang="zh-CN" altLang="en-US" sz="1050" kern="0" dirty="0">
              <a:solidFill>
                <a:schemeClr val="tx1"/>
              </a:solidFill>
            </a:endParaRPr>
          </a:p>
        </p:txBody>
      </p:sp>
      <p:grpSp>
        <p:nvGrpSpPr>
          <p:cNvPr id="78" name="组合 77"/>
          <p:cNvGrpSpPr/>
          <p:nvPr/>
        </p:nvGrpSpPr>
        <p:grpSpPr>
          <a:xfrm>
            <a:off x="1075004" y="3854119"/>
            <a:ext cx="1959572" cy="719625"/>
            <a:chOff x="1246106" y="3893075"/>
            <a:chExt cx="1960593" cy="652814"/>
          </a:xfrm>
        </p:grpSpPr>
        <p:sp>
          <p:nvSpPr>
            <p:cNvPr id="46" name="矩形 45"/>
            <p:cNvSpPr/>
            <p:nvPr/>
          </p:nvSpPr>
          <p:spPr>
            <a:xfrm>
              <a:off x="1246106" y="3893075"/>
              <a:ext cx="900000" cy="288000"/>
            </a:xfrm>
            <a:prstGeom prst="rect">
              <a:avLst/>
            </a:prstGeom>
            <a:gradFill>
              <a:gsLst>
                <a:gs pos="0">
                  <a:schemeClr val="tx2">
                    <a:alpha val="10000"/>
                  </a:schemeClr>
                </a:gs>
                <a:gs pos="100000">
                  <a:schemeClr val="tx2">
                    <a:alpha val="2000"/>
                  </a:schemeClr>
                </a:gs>
              </a:gsLst>
              <a:lin ang="5400000" scaled="0"/>
            </a:gradFill>
            <a:ln>
              <a:gradFill>
                <a:gsLst>
                  <a:gs pos="0">
                    <a:schemeClr val="tx2">
                      <a:alpha val="20000"/>
                    </a:schemeClr>
                  </a:gs>
                  <a:gs pos="100000">
                    <a:schemeClr val="tx2">
                      <a:alpha val="10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50" b="1" dirty="0">
                  <a:solidFill>
                    <a:schemeClr val="tx1"/>
                  </a:solidFill>
                  <a:sym typeface="Arial" panose="020B0604020202020204" pitchFamily="34" charset="0"/>
                </a:rPr>
                <a:t>智能巡检</a:t>
              </a:r>
              <a:endParaRPr lang="zh-CN" altLang="en-US" sz="1050" b="1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47" name="矩形 46"/>
            <p:cNvSpPr/>
            <p:nvPr/>
          </p:nvSpPr>
          <p:spPr>
            <a:xfrm>
              <a:off x="2306699" y="3893075"/>
              <a:ext cx="900000" cy="288000"/>
            </a:xfrm>
            <a:prstGeom prst="rect">
              <a:avLst/>
            </a:prstGeom>
            <a:gradFill>
              <a:gsLst>
                <a:gs pos="0">
                  <a:schemeClr val="tx2">
                    <a:alpha val="10000"/>
                  </a:schemeClr>
                </a:gs>
                <a:gs pos="100000">
                  <a:schemeClr val="tx2">
                    <a:alpha val="2000"/>
                  </a:schemeClr>
                </a:gs>
              </a:gsLst>
              <a:lin ang="5400000" scaled="0"/>
            </a:gradFill>
            <a:ln>
              <a:gradFill>
                <a:gsLst>
                  <a:gs pos="0">
                    <a:schemeClr val="tx2">
                      <a:alpha val="20000"/>
                    </a:schemeClr>
                  </a:gs>
                  <a:gs pos="100000">
                    <a:schemeClr val="tx2">
                      <a:alpha val="10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50" b="1" dirty="0">
                  <a:solidFill>
                    <a:schemeClr val="tx1"/>
                  </a:solidFill>
                  <a:sym typeface="Arial" panose="020B0604020202020204" pitchFamily="34" charset="0"/>
                </a:rPr>
                <a:t>优化调度</a:t>
              </a:r>
              <a:endParaRPr lang="zh-CN" altLang="en-US" sz="1050" b="1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48" name="矩形 47"/>
            <p:cNvSpPr/>
            <p:nvPr/>
          </p:nvSpPr>
          <p:spPr>
            <a:xfrm>
              <a:off x="1246106" y="4257889"/>
              <a:ext cx="900000" cy="288000"/>
            </a:xfrm>
            <a:prstGeom prst="rect">
              <a:avLst/>
            </a:prstGeom>
            <a:gradFill>
              <a:gsLst>
                <a:gs pos="0">
                  <a:schemeClr val="tx2">
                    <a:alpha val="10000"/>
                  </a:schemeClr>
                </a:gs>
                <a:gs pos="100000">
                  <a:schemeClr val="tx2">
                    <a:alpha val="2000"/>
                  </a:schemeClr>
                </a:gs>
              </a:gsLst>
              <a:lin ang="5400000" scaled="0"/>
            </a:gradFill>
            <a:ln>
              <a:gradFill>
                <a:gsLst>
                  <a:gs pos="0">
                    <a:schemeClr val="tx2">
                      <a:alpha val="20000"/>
                    </a:schemeClr>
                  </a:gs>
                  <a:gs pos="100000">
                    <a:schemeClr val="tx2">
                      <a:alpha val="10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50" b="1" dirty="0">
                  <a:solidFill>
                    <a:schemeClr val="tx1"/>
                  </a:solidFill>
                  <a:sym typeface="Arial" panose="020B0604020202020204" pitchFamily="34" charset="0"/>
                </a:rPr>
                <a:t>智能决策</a:t>
              </a:r>
              <a:endParaRPr lang="zh-CN" altLang="en-US" sz="1050" b="1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49" name="矩形 48"/>
            <p:cNvSpPr/>
            <p:nvPr/>
          </p:nvSpPr>
          <p:spPr>
            <a:xfrm>
              <a:off x="2306699" y="4257889"/>
              <a:ext cx="900000" cy="288000"/>
            </a:xfrm>
            <a:prstGeom prst="rect">
              <a:avLst/>
            </a:prstGeom>
            <a:gradFill>
              <a:gsLst>
                <a:gs pos="0">
                  <a:schemeClr val="tx2">
                    <a:alpha val="10000"/>
                  </a:schemeClr>
                </a:gs>
                <a:gs pos="100000">
                  <a:schemeClr val="tx2">
                    <a:alpha val="2000"/>
                  </a:schemeClr>
                </a:gs>
              </a:gsLst>
              <a:lin ang="5400000" scaled="0"/>
            </a:gradFill>
            <a:ln>
              <a:gradFill>
                <a:gsLst>
                  <a:gs pos="0">
                    <a:schemeClr val="tx2">
                      <a:alpha val="20000"/>
                    </a:schemeClr>
                  </a:gs>
                  <a:gs pos="100000">
                    <a:schemeClr val="tx2">
                      <a:alpha val="10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50" b="1" dirty="0">
                  <a:solidFill>
                    <a:schemeClr val="tx1"/>
                  </a:solidFill>
                  <a:sym typeface="Arial" panose="020B0604020202020204" pitchFamily="34" charset="0"/>
                </a:rPr>
                <a:t>…</a:t>
              </a:r>
              <a:endParaRPr lang="en-US" altLang="zh-CN" sz="1050" b="1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sp>
        <p:nvSpPr>
          <p:cNvPr id="50" name="矩形 49"/>
          <p:cNvSpPr/>
          <p:nvPr/>
        </p:nvSpPr>
        <p:spPr>
          <a:xfrm>
            <a:off x="3778218" y="4700697"/>
            <a:ext cx="1950933" cy="107943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t"/>
          <a:lstStyle/>
          <a:p>
            <a:pPr algn="just" defTabSz="914400">
              <a:lnSpc>
                <a:spcPct val="150000"/>
              </a:lnSpc>
              <a:defRPr/>
            </a:pPr>
            <a:r>
              <a:rPr lang="en-US" altLang="zh-CN" sz="1050" kern="0" dirty="0">
                <a:solidFill>
                  <a:schemeClr val="tx1"/>
                </a:solidFill>
              </a:rPr>
              <a:t>AI</a:t>
            </a:r>
            <a:r>
              <a:rPr lang="zh-CN" altLang="en-US" sz="1050" kern="0" dirty="0">
                <a:solidFill>
                  <a:schemeClr val="tx1"/>
                </a:solidFill>
              </a:rPr>
              <a:t>在工业应用上的热度正在攀升。</a:t>
            </a:r>
            <a:r>
              <a:rPr lang="en-US" altLang="zh-CN" sz="1050" kern="0" dirty="0">
                <a:solidFill>
                  <a:schemeClr val="tx1"/>
                </a:solidFill>
              </a:rPr>
              <a:t>AI</a:t>
            </a:r>
            <a:r>
              <a:rPr lang="zh-CN" altLang="en-US" sz="1050" kern="0" dirty="0">
                <a:solidFill>
                  <a:schemeClr val="tx1"/>
                </a:solidFill>
              </a:rPr>
              <a:t>高价值应用通常集中在与机理强融合的场景，如设备预测性维护、生产过程控制优化等。</a:t>
            </a:r>
            <a:endParaRPr lang="zh-CN" altLang="en-US" sz="1050" kern="0" dirty="0">
              <a:solidFill>
                <a:schemeClr val="tx1"/>
              </a:solidFill>
            </a:endParaRPr>
          </a:p>
        </p:txBody>
      </p:sp>
      <p:sp>
        <p:nvSpPr>
          <p:cNvPr id="51" name="矩形 50"/>
          <p:cNvSpPr/>
          <p:nvPr/>
        </p:nvSpPr>
        <p:spPr>
          <a:xfrm>
            <a:off x="3773898" y="3854119"/>
            <a:ext cx="899531" cy="317475"/>
          </a:xfrm>
          <a:prstGeom prst="rect">
            <a:avLst/>
          </a:prstGeom>
          <a:gradFill>
            <a:gsLst>
              <a:gs pos="0">
                <a:schemeClr val="tx2">
                  <a:alpha val="10000"/>
                </a:schemeClr>
              </a:gs>
              <a:gs pos="100000">
                <a:schemeClr val="tx2">
                  <a:alpha val="2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tx2">
                    <a:alpha val="20000"/>
                  </a:schemeClr>
                </a:gs>
                <a:gs pos="100000">
                  <a:schemeClr val="tx2">
                    <a:alpha val="1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b="1" dirty="0">
                <a:solidFill>
                  <a:schemeClr val="tx1"/>
                </a:solidFill>
                <a:sym typeface="Arial" panose="020B0604020202020204" pitchFamily="34" charset="0"/>
              </a:rPr>
              <a:t>智能巡检</a:t>
            </a:r>
            <a:endParaRPr lang="zh-CN" altLang="en-US" sz="1050" b="1" dirty="0">
              <a:solidFill>
                <a:schemeClr val="tx1"/>
              </a:solidFill>
              <a:sym typeface="Arial" panose="020B0604020202020204" pitchFamily="34" charset="0"/>
            </a:endParaRPr>
          </a:p>
        </p:txBody>
      </p:sp>
      <p:sp>
        <p:nvSpPr>
          <p:cNvPr id="52" name="矩形 51"/>
          <p:cNvSpPr/>
          <p:nvPr/>
        </p:nvSpPr>
        <p:spPr>
          <a:xfrm>
            <a:off x="4833939" y="3854119"/>
            <a:ext cx="899531" cy="317475"/>
          </a:xfrm>
          <a:prstGeom prst="rect">
            <a:avLst/>
          </a:prstGeom>
          <a:gradFill>
            <a:gsLst>
              <a:gs pos="0">
                <a:schemeClr val="tx2">
                  <a:alpha val="10000"/>
                </a:schemeClr>
              </a:gs>
              <a:gs pos="100000">
                <a:schemeClr val="tx2">
                  <a:alpha val="2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tx2">
                    <a:alpha val="20000"/>
                  </a:schemeClr>
                </a:gs>
                <a:gs pos="100000">
                  <a:schemeClr val="tx2">
                    <a:alpha val="1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b="1" dirty="0">
                <a:solidFill>
                  <a:schemeClr val="tx1"/>
                </a:solidFill>
                <a:sym typeface="Arial" panose="020B0604020202020204" pitchFamily="34" charset="0"/>
              </a:rPr>
              <a:t>智能监控</a:t>
            </a:r>
            <a:endParaRPr lang="zh-CN" altLang="en-US" sz="1050" b="1" dirty="0">
              <a:solidFill>
                <a:schemeClr val="tx1"/>
              </a:solidFill>
              <a:sym typeface="Arial" panose="020B0604020202020204" pitchFamily="34" charset="0"/>
            </a:endParaRPr>
          </a:p>
        </p:txBody>
      </p:sp>
      <p:sp>
        <p:nvSpPr>
          <p:cNvPr id="53" name="矩形 52"/>
          <p:cNvSpPr/>
          <p:nvPr/>
        </p:nvSpPr>
        <p:spPr>
          <a:xfrm>
            <a:off x="3773898" y="4256269"/>
            <a:ext cx="899531" cy="317475"/>
          </a:xfrm>
          <a:prstGeom prst="rect">
            <a:avLst/>
          </a:prstGeom>
          <a:gradFill>
            <a:gsLst>
              <a:gs pos="0">
                <a:schemeClr val="tx2">
                  <a:alpha val="10000"/>
                </a:schemeClr>
              </a:gs>
              <a:gs pos="100000">
                <a:schemeClr val="tx2">
                  <a:alpha val="2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tx2">
                    <a:alpha val="20000"/>
                  </a:schemeClr>
                </a:gs>
                <a:gs pos="100000">
                  <a:schemeClr val="tx2">
                    <a:alpha val="1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sz="1050" b="1" dirty="0">
                <a:solidFill>
                  <a:schemeClr val="tx1"/>
                </a:solidFill>
                <a:sym typeface="Arial" panose="020B0604020202020204" pitchFamily="34" charset="0"/>
              </a:rPr>
              <a:t>智能检测</a:t>
            </a:r>
            <a:endParaRPr lang="zh-CN" altLang="en-US" sz="1050" b="1" dirty="0">
              <a:solidFill>
                <a:schemeClr val="tx1"/>
              </a:solidFill>
              <a:sym typeface="Arial" panose="020B0604020202020204" pitchFamily="34" charset="0"/>
            </a:endParaRPr>
          </a:p>
        </p:txBody>
      </p:sp>
      <p:sp>
        <p:nvSpPr>
          <p:cNvPr id="54" name="矩形 53"/>
          <p:cNvSpPr/>
          <p:nvPr/>
        </p:nvSpPr>
        <p:spPr>
          <a:xfrm>
            <a:off x="4833939" y="4256269"/>
            <a:ext cx="899531" cy="317475"/>
          </a:xfrm>
          <a:prstGeom prst="rect">
            <a:avLst/>
          </a:prstGeom>
          <a:gradFill>
            <a:gsLst>
              <a:gs pos="0">
                <a:schemeClr val="tx2">
                  <a:alpha val="10000"/>
                </a:schemeClr>
              </a:gs>
              <a:gs pos="100000">
                <a:schemeClr val="tx2">
                  <a:alpha val="2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tx2">
                    <a:alpha val="20000"/>
                  </a:schemeClr>
                </a:gs>
                <a:gs pos="100000">
                  <a:schemeClr val="tx2">
                    <a:alpha val="1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1050" b="1" dirty="0">
                <a:solidFill>
                  <a:schemeClr val="tx1"/>
                </a:solidFill>
                <a:sym typeface="Arial" panose="020B0604020202020204" pitchFamily="34" charset="0"/>
              </a:rPr>
              <a:t>…</a:t>
            </a:r>
            <a:endParaRPr lang="en-US" altLang="zh-CN" sz="1050" b="1" dirty="0">
              <a:solidFill>
                <a:schemeClr val="tx1"/>
              </a:solidFill>
              <a:sym typeface="Arial" panose="020B0604020202020204" pitchFamily="34" charset="0"/>
            </a:endParaRPr>
          </a:p>
        </p:txBody>
      </p:sp>
      <p:pic>
        <p:nvPicPr>
          <p:cNvPr id="55" name="图片 54"/>
          <p:cNvPicPr/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764199" y="2550075"/>
            <a:ext cx="1978969" cy="1043457"/>
          </a:xfrm>
          <a:prstGeom prst="rect">
            <a:avLst/>
          </a:prstGeom>
          <a:noFill/>
          <a:ln w="9525">
            <a:noFill/>
          </a:ln>
          <a:effectLst/>
        </p:spPr>
      </p:pic>
      <p:sp>
        <p:nvSpPr>
          <p:cNvPr id="56" name="矩形 55"/>
          <p:cNvSpPr/>
          <p:nvPr/>
        </p:nvSpPr>
        <p:spPr>
          <a:xfrm>
            <a:off x="6477113" y="4700697"/>
            <a:ext cx="1950933" cy="107943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t"/>
          <a:lstStyle/>
          <a:p>
            <a:pPr algn="just" defTabSz="914400">
              <a:lnSpc>
                <a:spcPct val="150000"/>
              </a:lnSpc>
              <a:defRPr/>
            </a:pPr>
            <a:r>
              <a:rPr lang="zh-CN" altLang="en-US" sz="1050" kern="0" dirty="0">
                <a:solidFill>
                  <a:schemeClr val="tx1"/>
                </a:solidFill>
              </a:rPr>
              <a:t>随着基于大模型的生成式</a:t>
            </a:r>
            <a:r>
              <a:rPr lang="en-US" altLang="zh-CN" sz="1050" kern="0" dirty="0">
                <a:solidFill>
                  <a:schemeClr val="tx1"/>
                </a:solidFill>
              </a:rPr>
              <a:t>AI</a:t>
            </a:r>
            <a:r>
              <a:rPr lang="zh-CN" altLang="en-US" sz="1050" kern="0" dirty="0">
                <a:solidFill>
                  <a:schemeClr val="tx1"/>
                </a:solidFill>
              </a:rPr>
              <a:t>的出现，</a:t>
            </a:r>
            <a:r>
              <a:rPr lang="en-US" altLang="zh-CN" sz="1050" kern="0" dirty="0">
                <a:solidFill>
                  <a:schemeClr val="tx1"/>
                </a:solidFill>
              </a:rPr>
              <a:t>AI+</a:t>
            </a:r>
            <a:r>
              <a:rPr lang="zh-CN" altLang="en-US" sz="1050" kern="0" dirty="0">
                <a:solidFill>
                  <a:schemeClr val="tx1"/>
                </a:solidFill>
              </a:rPr>
              <a:t>医疗迎来一波新的发展机遇，助力药品开发、辅助远程医疗等。</a:t>
            </a:r>
            <a:endParaRPr lang="zh-CN" altLang="en-US" sz="1050" kern="0" dirty="0">
              <a:solidFill>
                <a:schemeClr val="tx1"/>
              </a:solidFill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6472792" y="3854119"/>
            <a:ext cx="1959573" cy="719625"/>
            <a:chOff x="6320308" y="3893075"/>
            <a:chExt cx="1960594" cy="652814"/>
          </a:xfrm>
        </p:grpSpPr>
        <p:sp>
          <p:nvSpPr>
            <p:cNvPr id="57" name="矩形 56"/>
            <p:cNvSpPr/>
            <p:nvPr/>
          </p:nvSpPr>
          <p:spPr>
            <a:xfrm>
              <a:off x="6320308" y="3893075"/>
              <a:ext cx="900000" cy="288000"/>
            </a:xfrm>
            <a:prstGeom prst="rect">
              <a:avLst/>
            </a:prstGeom>
            <a:gradFill>
              <a:gsLst>
                <a:gs pos="0">
                  <a:schemeClr val="tx2">
                    <a:alpha val="10000"/>
                  </a:schemeClr>
                </a:gs>
                <a:gs pos="100000">
                  <a:schemeClr val="tx2">
                    <a:alpha val="2000"/>
                  </a:schemeClr>
                </a:gs>
              </a:gsLst>
              <a:lin ang="5400000" scaled="0"/>
            </a:gradFill>
            <a:ln>
              <a:gradFill>
                <a:gsLst>
                  <a:gs pos="0">
                    <a:schemeClr val="tx2">
                      <a:alpha val="20000"/>
                    </a:schemeClr>
                  </a:gs>
                  <a:gs pos="100000">
                    <a:schemeClr val="tx2">
                      <a:alpha val="10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50" b="1" dirty="0">
                  <a:solidFill>
                    <a:schemeClr val="tx1"/>
                  </a:solidFill>
                  <a:sym typeface="Arial" panose="020B0604020202020204" pitchFamily="34" charset="0"/>
                </a:rPr>
                <a:t>智能筛选</a:t>
              </a:r>
              <a:endParaRPr lang="zh-CN" altLang="en-US" sz="1050" b="1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7380902" y="3893075"/>
              <a:ext cx="900000" cy="288000"/>
            </a:xfrm>
            <a:prstGeom prst="rect">
              <a:avLst/>
            </a:prstGeom>
            <a:gradFill>
              <a:gsLst>
                <a:gs pos="0">
                  <a:schemeClr val="tx2">
                    <a:alpha val="10000"/>
                  </a:schemeClr>
                </a:gs>
                <a:gs pos="100000">
                  <a:schemeClr val="tx2">
                    <a:alpha val="2000"/>
                  </a:schemeClr>
                </a:gs>
              </a:gsLst>
              <a:lin ang="5400000" scaled="0"/>
            </a:gradFill>
            <a:ln>
              <a:gradFill>
                <a:gsLst>
                  <a:gs pos="0">
                    <a:schemeClr val="tx2">
                      <a:alpha val="20000"/>
                    </a:schemeClr>
                  </a:gs>
                  <a:gs pos="100000">
                    <a:schemeClr val="tx2">
                      <a:alpha val="10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50" b="1" dirty="0">
                  <a:solidFill>
                    <a:schemeClr val="tx1"/>
                  </a:solidFill>
                  <a:sym typeface="Arial" panose="020B0604020202020204" pitchFamily="34" charset="0"/>
                </a:rPr>
                <a:t>智能决策</a:t>
              </a:r>
              <a:endParaRPr lang="zh-CN" altLang="en-US" sz="1050" b="1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59" name="矩形 58"/>
            <p:cNvSpPr/>
            <p:nvPr/>
          </p:nvSpPr>
          <p:spPr>
            <a:xfrm>
              <a:off x="6320308" y="4257889"/>
              <a:ext cx="900000" cy="288000"/>
            </a:xfrm>
            <a:prstGeom prst="rect">
              <a:avLst/>
            </a:prstGeom>
            <a:gradFill>
              <a:gsLst>
                <a:gs pos="0">
                  <a:schemeClr val="tx2">
                    <a:alpha val="10000"/>
                  </a:schemeClr>
                </a:gs>
                <a:gs pos="100000">
                  <a:schemeClr val="tx2">
                    <a:alpha val="2000"/>
                  </a:schemeClr>
                </a:gs>
              </a:gsLst>
              <a:lin ang="5400000" scaled="0"/>
            </a:gradFill>
            <a:ln>
              <a:gradFill>
                <a:gsLst>
                  <a:gs pos="0">
                    <a:schemeClr val="tx2">
                      <a:alpha val="20000"/>
                    </a:schemeClr>
                  </a:gs>
                  <a:gs pos="100000">
                    <a:schemeClr val="tx2">
                      <a:alpha val="10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50" b="1" dirty="0">
                  <a:solidFill>
                    <a:schemeClr val="tx1"/>
                  </a:solidFill>
                  <a:sym typeface="Arial" panose="020B0604020202020204" pitchFamily="34" charset="0"/>
                </a:rPr>
                <a:t>智能诊断</a:t>
              </a:r>
              <a:endParaRPr lang="zh-CN" altLang="en-US" sz="1050" b="1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60" name="矩形 59"/>
            <p:cNvSpPr/>
            <p:nvPr/>
          </p:nvSpPr>
          <p:spPr>
            <a:xfrm>
              <a:off x="7380902" y="4257889"/>
              <a:ext cx="900000" cy="288000"/>
            </a:xfrm>
            <a:prstGeom prst="rect">
              <a:avLst/>
            </a:prstGeom>
            <a:gradFill>
              <a:gsLst>
                <a:gs pos="0">
                  <a:schemeClr val="tx2">
                    <a:alpha val="10000"/>
                  </a:schemeClr>
                </a:gs>
                <a:gs pos="100000">
                  <a:schemeClr val="tx2">
                    <a:alpha val="2000"/>
                  </a:schemeClr>
                </a:gs>
              </a:gsLst>
              <a:lin ang="5400000" scaled="0"/>
            </a:gradFill>
            <a:ln>
              <a:gradFill>
                <a:gsLst>
                  <a:gs pos="0">
                    <a:schemeClr val="tx2">
                      <a:alpha val="20000"/>
                    </a:schemeClr>
                  </a:gs>
                  <a:gs pos="100000">
                    <a:schemeClr val="tx2">
                      <a:alpha val="10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50" b="1" dirty="0">
                  <a:solidFill>
                    <a:schemeClr val="tx1"/>
                  </a:solidFill>
                  <a:sym typeface="Arial" panose="020B0604020202020204" pitchFamily="34" charset="0"/>
                </a:rPr>
                <a:t>…</a:t>
              </a:r>
              <a:endParaRPr lang="en-US" altLang="zh-CN" sz="1050" b="1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pic>
        <p:nvPicPr>
          <p:cNvPr id="61" name="图片 60"/>
          <p:cNvPicPr/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463094" y="2550075"/>
            <a:ext cx="1978969" cy="1043457"/>
          </a:xfrm>
          <a:prstGeom prst="rect">
            <a:avLst/>
          </a:prstGeom>
          <a:noFill/>
          <a:ln w="9525">
            <a:noFill/>
          </a:ln>
          <a:effectLst/>
        </p:spPr>
      </p:pic>
      <p:pic>
        <p:nvPicPr>
          <p:cNvPr id="62" name="图片 61"/>
          <p:cNvPicPr/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-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9161988" y="2550075"/>
            <a:ext cx="1978969" cy="1043457"/>
          </a:xfrm>
          <a:prstGeom prst="rect">
            <a:avLst/>
          </a:prstGeom>
          <a:noFill/>
          <a:ln w="9525">
            <a:noFill/>
          </a:ln>
          <a:effectLst/>
        </p:spPr>
      </p:pic>
      <p:sp>
        <p:nvSpPr>
          <p:cNvPr id="63" name="矩形 62"/>
          <p:cNvSpPr/>
          <p:nvPr/>
        </p:nvSpPr>
        <p:spPr>
          <a:xfrm>
            <a:off x="9176007" y="4700698"/>
            <a:ext cx="1950933" cy="107943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</a:ln>
          <a:effectLst/>
        </p:spPr>
        <p:txBody>
          <a:bodyPr lIns="0" tIns="0" rIns="0" bIns="0" rtlCol="0" anchor="t"/>
          <a:lstStyle/>
          <a:p>
            <a:pPr algn="just" defTabSz="914400">
              <a:lnSpc>
                <a:spcPct val="150000"/>
              </a:lnSpc>
              <a:defRPr/>
            </a:pPr>
            <a:r>
              <a:rPr lang="zh-CN" altLang="en-US" sz="1050" kern="0" dirty="0">
                <a:solidFill>
                  <a:schemeClr val="tx1"/>
                </a:solidFill>
              </a:rPr>
              <a:t>人工智能</a:t>
            </a:r>
            <a:r>
              <a:rPr lang="en-US" altLang="zh-CN" sz="1050" kern="0" dirty="0">
                <a:solidFill>
                  <a:schemeClr val="tx1"/>
                </a:solidFill>
              </a:rPr>
              <a:t>(AI)</a:t>
            </a:r>
            <a:r>
              <a:rPr lang="zh-CN" altLang="en-US" sz="1050" kern="0" dirty="0">
                <a:solidFill>
                  <a:schemeClr val="tx1"/>
                </a:solidFill>
              </a:rPr>
              <a:t>在艺术领域的作用越来越大。在音乐、诗歌、绘画、舞蹈、电影、小说等领域，都能看到</a:t>
            </a:r>
            <a:r>
              <a:rPr lang="en-US" altLang="zh-CN" sz="1050" kern="0" dirty="0">
                <a:solidFill>
                  <a:schemeClr val="tx1"/>
                </a:solidFill>
              </a:rPr>
              <a:t>AI</a:t>
            </a:r>
            <a:r>
              <a:rPr lang="zh-CN" altLang="en-US" sz="1050" kern="0" dirty="0">
                <a:solidFill>
                  <a:schemeClr val="tx1"/>
                </a:solidFill>
              </a:rPr>
              <a:t>的身影。</a:t>
            </a:r>
            <a:endParaRPr lang="zh-CN" altLang="en-US" sz="1050" kern="0" dirty="0">
              <a:solidFill>
                <a:schemeClr val="tx1"/>
              </a:solidFill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9171687" y="3854119"/>
            <a:ext cx="1959572" cy="719625"/>
            <a:chOff x="8984336" y="3893075"/>
            <a:chExt cx="1960593" cy="652814"/>
          </a:xfrm>
        </p:grpSpPr>
        <p:sp>
          <p:nvSpPr>
            <p:cNvPr id="64" name="矩形 63"/>
            <p:cNvSpPr/>
            <p:nvPr/>
          </p:nvSpPr>
          <p:spPr>
            <a:xfrm>
              <a:off x="8984336" y="3893075"/>
              <a:ext cx="900000" cy="288000"/>
            </a:xfrm>
            <a:prstGeom prst="rect">
              <a:avLst/>
            </a:prstGeom>
            <a:gradFill>
              <a:gsLst>
                <a:gs pos="0">
                  <a:schemeClr val="tx2">
                    <a:alpha val="10000"/>
                  </a:schemeClr>
                </a:gs>
                <a:gs pos="100000">
                  <a:schemeClr val="tx2">
                    <a:alpha val="2000"/>
                  </a:schemeClr>
                </a:gs>
              </a:gsLst>
              <a:lin ang="5400000" scaled="0"/>
            </a:gradFill>
            <a:ln>
              <a:gradFill>
                <a:gsLst>
                  <a:gs pos="0">
                    <a:schemeClr val="tx2">
                      <a:alpha val="20000"/>
                    </a:schemeClr>
                  </a:gs>
                  <a:gs pos="100000">
                    <a:schemeClr val="tx2">
                      <a:alpha val="10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50" b="1" dirty="0">
                  <a:solidFill>
                    <a:schemeClr val="tx1"/>
                  </a:solidFill>
                  <a:sym typeface="Arial" panose="020B0604020202020204" pitchFamily="34" charset="0"/>
                </a:rPr>
                <a:t>AIGC</a:t>
              </a:r>
              <a:endParaRPr lang="en-US" altLang="zh-CN" sz="1050" b="1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65" name="矩形 64"/>
            <p:cNvSpPr/>
            <p:nvPr/>
          </p:nvSpPr>
          <p:spPr>
            <a:xfrm>
              <a:off x="10044927" y="3893075"/>
              <a:ext cx="900000" cy="288000"/>
            </a:xfrm>
            <a:prstGeom prst="rect">
              <a:avLst/>
            </a:prstGeom>
            <a:gradFill>
              <a:gsLst>
                <a:gs pos="0">
                  <a:schemeClr val="tx2">
                    <a:alpha val="10000"/>
                  </a:schemeClr>
                </a:gs>
                <a:gs pos="100000">
                  <a:schemeClr val="tx2">
                    <a:alpha val="2000"/>
                  </a:schemeClr>
                </a:gs>
              </a:gsLst>
              <a:lin ang="5400000" scaled="0"/>
            </a:gradFill>
            <a:ln>
              <a:gradFill>
                <a:gsLst>
                  <a:gs pos="0">
                    <a:schemeClr val="tx2">
                      <a:alpha val="20000"/>
                    </a:schemeClr>
                  </a:gs>
                  <a:gs pos="100000">
                    <a:schemeClr val="tx2">
                      <a:alpha val="10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50" b="1" dirty="0">
                  <a:solidFill>
                    <a:schemeClr val="tx1"/>
                  </a:solidFill>
                  <a:sym typeface="Arial" panose="020B0604020202020204" pitchFamily="34" charset="0"/>
                </a:rPr>
                <a:t>多模态理解</a:t>
              </a:r>
              <a:endParaRPr lang="zh-CN" altLang="en-US" sz="1050" b="1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66" name="矩形 65"/>
            <p:cNvSpPr/>
            <p:nvPr/>
          </p:nvSpPr>
          <p:spPr>
            <a:xfrm>
              <a:off x="8984336" y="4257889"/>
              <a:ext cx="900000" cy="288000"/>
            </a:xfrm>
            <a:prstGeom prst="rect">
              <a:avLst/>
            </a:prstGeom>
            <a:gradFill>
              <a:gsLst>
                <a:gs pos="0">
                  <a:schemeClr val="tx2">
                    <a:alpha val="10000"/>
                  </a:schemeClr>
                </a:gs>
                <a:gs pos="100000">
                  <a:schemeClr val="tx2">
                    <a:alpha val="2000"/>
                  </a:schemeClr>
                </a:gs>
              </a:gsLst>
              <a:lin ang="5400000" scaled="0"/>
            </a:gradFill>
            <a:ln>
              <a:gradFill>
                <a:gsLst>
                  <a:gs pos="0">
                    <a:schemeClr val="tx2">
                      <a:alpha val="20000"/>
                    </a:schemeClr>
                  </a:gs>
                  <a:gs pos="100000">
                    <a:schemeClr val="tx2">
                      <a:alpha val="10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CN" altLang="en-US" sz="1050" b="1" dirty="0">
                  <a:solidFill>
                    <a:schemeClr val="tx1"/>
                  </a:solidFill>
                  <a:sym typeface="Arial" panose="020B0604020202020204" pitchFamily="34" charset="0"/>
                </a:rPr>
                <a:t>手语检测</a:t>
              </a:r>
              <a:endParaRPr lang="zh-CN" altLang="en-US" sz="1050" b="1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  <p:sp>
          <p:nvSpPr>
            <p:cNvPr id="67" name="矩形 66"/>
            <p:cNvSpPr/>
            <p:nvPr/>
          </p:nvSpPr>
          <p:spPr>
            <a:xfrm>
              <a:off x="10044929" y="4257889"/>
              <a:ext cx="900000" cy="288000"/>
            </a:xfrm>
            <a:prstGeom prst="rect">
              <a:avLst/>
            </a:prstGeom>
            <a:gradFill>
              <a:gsLst>
                <a:gs pos="0">
                  <a:schemeClr val="tx2">
                    <a:alpha val="10000"/>
                  </a:schemeClr>
                </a:gs>
                <a:gs pos="100000">
                  <a:schemeClr val="tx2">
                    <a:alpha val="2000"/>
                  </a:schemeClr>
                </a:gs>
              </a:gsLst>
              <a:lin ang="5400000" scaled="0"/>
            </a:gradFill>
            <a:ln>
              <a:gradFill>
                <a:gsLst>
                  <a:gs pos="0">
                    <a:schemeClr val="tx2">
                      <a:alpha val="20000"/>
                    </a:schemeClr>
                  </a:gs>
                  <a:gs pos="100000">
                    <a:schemeClr val="tx2">
                      <a:alpha val="10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altLang="zh-CN" sz="1050" b="1" dirty="0">
                  <a:solidFill>
                    <a:schemeClr val="tx1"/>
                  </a:solidFill>
                  <a:sym typeface="Arial" panose="020B0604020202020204" pitchFamily="34" charset="0"/>
                </a:rPr>
                <a:t>…</a:t>
              </a:r>
              <a:endParaRPr lang="en-US" altLang="zh-CN" sz="1050" b="1" dirty="0">
                <a:solidFill>
                  <a:schemeClr val="tx1"/>
                </a:solidFill>
                <a:sym typeface="Arial" panose="020B0604020202020204" pitchFamily="34" charset="0"/>
              </a:endParaRPr>
            </a:p>
          </p:txBody>
        </p:sp>
      </p:grpSp>
      <p:cxnSp>
        <p:nvCxnSpPr>
          <p:cNvPr id="68" name="直接连接符 67"/>
          <p:cNvCxnSpPr/>
          <p:nvPr/>
        </p:nvCxnSpPr>
        <p:spPr>
          <a:xfrm flipH="1">
            <a:off x="3404237" y="2549273"/>
            <a:ext cx="0" cy="3238313"/>
          </a:xfrm>
          <a:prstGeom prst="line">
            <a:avLst/>
          </a:prstGeom>
          <a:noFill/>
          <a:ln w="9525" cap="rnd" cmpd="sng" algn="ctr">
            <a:gradFill>
              <a:gsLst>
                <a:gs pos="0">
                  <a:schemeClr val="tx2">
                    <a:alpha val="0"/>
                  </a:schemeClr>
                </a:gs>
                <a:gs pos="50000">
                  <a:schemeClr val="tx2">
                    <a:alpha val="30000"/>
                  </a:schemeClr>
                </a:gs>
                <a:gs pos="100000">
                  <a:schemeClr val="tx2">
                    <a:alpha val="0"/>
                  </a:schemeClr>
                </a:gs>
              </a:gsLst>
              <a:lin ang="5400000" scaled="0"/>
            </a:gradFill>
            <a:prstDash val="sysDash"/>
            <a:round/>
          </a:ln>
          <a:effectLst/>
        </p:spPr>
      </p:cxnSp>
      <p:cxnSp>
        <p:nvCxnSpPr>
          <p:cNvPr id="69" name="直接连接符 68"/>
          <p:cNvCxnSpPr/>
          <p:nvPr/>
        </p:nvCxnSpPr>
        <p:spPr>
          <a:xfrm flipH="1">
            <a:off x="6103131" y="2549273"/>
            <a:ext cx="0" cy="3238313"/>
          </a:xfrm>
          <a:prstGeom prst="line">
            <a:avLst/>
          </a:prstGeom>
          <a:noFill/>
          <a:ln w="9525" cap="rnd" cmpd="sng" algn="ctr">
            <a:gradFill>
              <a:gsLst>
                <a:gs pos="0">
                  <a:schemeClr val="tx2">
                    <a:alpha val="0"/>
                  </a:schemeClr>
                </a:gs>
                <a:gs pos="50000">
                  <a:schemeClr val="tx2">
                    <a:alpha val="30000"/>
                  </a:schemeClr>
                </a:gs>
                <a:gs pos="100000">
                  <a:schemeClr val="tx2">
                    <a:alpha val="0"/>
                  </a:schemeClr>
                </a:gs>
              </a:gsLst>
              <a:lin ang="5400000" scaled="0"/>
            </a:gradFill>
            <a:prstDash val="sysDash"/>
            <a:round/>
          </a:ln>
          <a:effectLst/>
        </p:spPr>
      </p:cxnSp>
      <p:cxnSp>
        <p:nvCxnSpPr>
          <p:cNvPr id="70" name="直接连接符 69"/>
          <p:cNvCxnSpPr/>
          <p:nvPr/>
        </p:nvCxnSpPr>
        <p:spPr>
          <a:xfrm flipH="1">
            <a:off x="8802026" y="2549273"/>
            <a:ext cx="0" cy="3238313"/>
          </a:xfrm>
          <a:prstGeom prst="line">
            <a:avLst/>
          </a:prstGeom>
          <a:noFill/>
          <a:ln w="9525" cap="rnd" cmpd="sng" algn="ctr">
            <a:gradFill>
              <a:gsLst>
                <a:gs pos="0">
                  <a:schemeClr val="tx2">
                    <a:alpha val="0"/>
                  </a:schemeClr>
                </a:gs>
                <a:gs pos="50000">
                  <a:schemeClr val="tx2">
                    <a:alpha val="30000"/>
                  </a:schemeClr>
                </a:gs>
                <a:gs pos="100000">
                  <a:schemeClr val="tx2">
                    <a:alpha val="0"/>
                  </a:schemeClr>
                </a:gs>
              </a:gsLst>
              <a:lin ang="5400000" scaled="0"/>
            </a:gradFill>
            <a:prstDash val="sysDash"/>
            <a:round/>
          </a:ln>
          <a:effectLst/>
        </p:spPr>
      </p:cxnSp>
      <p:sp>
        <p:nvSpPr>
          <p:cNvPr id="74" name="圆角矩形 5"/>
          <p:cNvSpPr/>
          <p:nvPr/>
        </p:nvSpPr>
        <p:spPr>
          <a:xfrm>
            <a:off x="881620" y="1726105"/>
            <a:ext cx="10431932" cy="444667"/>
          </a:xfrm>
          <a:prstGeom prst="rect">
            <a:avLst/>
          </a:prstGeom>
          <a:solidFill>
            <a:srgbClr val="1A212D"/>
          </a:solidFill>
          <a:ln w="9525" cap="flat">
            <a:noFill/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 defTabSz="382905" fontAlgn="ctr"/>
            <a:endParaRPr lang="zh-CN" altLang="en-US" sz="1100" b="1" kern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39" name="圆角矩形 5"/>
          <p:cNvSpPr/>
          <p:nvPr/>
        </p:nvSpPr>
        <p:spPr>
          <a:xfrm>
            <a:off x="881620" y="1726105"/>
            <a:ext cx="10431932" cy="444667"/>
          </a:xfrm>
          <a:prstGeom prst="rect">
            <a:avLst/>
          </a:prstGeom>
          <a:gradFill flip="none" rotWithShape="1">
            <a:gsLst>
              <a:gs pos="100000">
                <a:sysClr val="window" lastClr="FFFFFF">
                  <a:alpha val="50000"/>
                </a:sysClr>
              </a:gs>
              <a:gs pos="21000">
                <a:sysClr val="window" lastClr="FFFFFF">
                  <a:alpha val="10000"/>
                </a:sysClr>
              </a:gs>
            </a:gsLst>
            <a:lin ang="2700000" scaled="1"/>
            <a:tileRect/>
          </a:gradFill>
          <a:ln w="9525" cap="flat">
            <a:gradFill>
              <a:gsLst>
                <a:gs pos="0">
                  <a:sysClr val="window" lastClr="FFFFFF">
                    <a:alpha val="80000"/>
                  </a:sysClr>
                </a:gs>
                <a:gs pos="100000">
                  <a:sysClr val="window" lastClr="FFFFFF">
                    <a:alpha val="10000"/>
                  </a:sysClr>
                </a:gs>
              </a:gsLst>
              <a:lin ang="5400000" scaled="0"/>
            </a:gradFill>
            <a:miter lim="400000"/>
          </a:ln>
          <a:effectLst/>
        </p:spPr>
        <p:txBody>
          <a:bodyPr wrap="square" lIns="0" tIns="0" rIns="0" bIns="0" numCol="1" anchor="ctr">
            <a:noAutofit/>
          </a:bodyPr>
          <a:lstStyle/>
          <a:p>
            <a:pPr algn="ctr" defTabSz="382905" fontAlgn="ctr"/>
            <a:endParaRPr lang="zh-CN" altLang="en-US" sz="1100" b="1" kern="0">
              <a:solidFill>
                <a:srgbClr val="FFFFFF"/>
              </a:solidFill>
              <a:cs typeface="Arial" panose="020B0604020202020204" pitchFamily="34" charset="0"/>
            </a:endParaRPr>
          </a:p>
        </p:txBody>
      </p:sp>
      <p:sp>
        <p:nvSpPr>
          <p:cNvPr id="40" name="Rectangle 15"/>
          <p:cNvSpPr>
            <a:spLocks noChangeArrowheads="1"/>
          </p:cNvSpPr>
          <p:nvPr/>
        </p:nvSpPr>
        <p:spPr bwMode="auto">
          <a:xfrm>
            <a:off x="1803909" y="1789689"/>
            <a:ext cx="501762" cy="3175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3172" rIns="0" bIns="-3172" numCol="1" anchor="ctr" anchorCtr="0" compatLnSpc="1">
            <a:spAutoFit/>
          </a:bodyPr>
          <a:lstStyle/>
          <a:p>
            <a:pPr algn="ctr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srgbClr val="FFC000"/>
                </a:solidFill>
              </a:rPr>
              <a:t>电力</a:t>
            </a:r>
            <a:endParaRPr lang="zh-CN" altLang="zh-CN" sz="1400" b="1" dirty="0">
              <a:solidFill>
                <a:srgbClr val="FFC000"/>
              </a:solidFill>
            </a:endParaRPr>
          </a:p>
        </p:txBody>
      </p:sp>
      <p:cxnSp>
        <p:nvCxnSpPr>
          <p:cNvPr id="42" name="直接连接符 41"/>
          <p:cNvCxnSpPr/>
          <p:nvPr/>
        </p:nvCxnSpPr>
        <p:spPr>
          <a:xfrm>
            <a:off x="3397106" y="1732396"/>
            <a:ext cx="0" cy="431775"/>
          </a:xfrm>
          <a:prstGeom prst="line">
            <a:avLst/>
          </a:prstGeom>
          <a:noFill/>
          <a:ln w="12700" cap="flat" cmpd="sng" algn="ctr">
            <a:solidFill>
              <a:schemeClr val="tx2">
                <a:alpha val="20000"/>
              </a:schemeClr>
            </a:solidFill>
            <a:prstDash val="solid"/>
            <a:miter lim="800000"/>
          </a:ln>
          <a:effectLst/>
        </p:spPr>
      </p:cxnSp>
      <p:cxnSp>
        <p:nvCxnSpPr>
          <p:cNvPr id="43" name="直接连接符 42"/>
          <p:cNvCxnSpPr/>
          <p:nvPr/>
        </p:nvCxnSpPr>
        <p:spPr>
          <a:xfrm>
            <a:off x="6103131" y="1732396"/>
            <a:ext cx="0" cy="431775"/>
          </a:xfrm>
          <a:prstGeom prst="line">
            <a:avLst/>
          </a:prstGeom>
          <a:noFill/>
          <a:ln w="12700" cap="flat" cmpd="sng" algn="ctr">
            <a:solidFill>
              <a:schemeClr val="tx2">
                <a:alpha val="20000"/>
              </a:schemeClr>
            </a:solidFill>
            <a:prstDash val="solid"/>
            <a:miter lim="800000"/>
          </a:ln>
          <a:effectLst/>
        </p:spPr>
      </p:cxnSp>
      <p:cxnSp>
        <p:nvCxnSpPr>
          <p:cNvPr id="44" name="直接连接符 43"/>
          <p:cNvCxnSpPr/>
          <p:nvPr/>
        </p:nvCxnSpPr>
        <p:spPr>
          <a:xfrm>
            <a:off x="8809157" y="1732396"/>
            <a:ext cx="0" cy="431775"/>
          </a:xfrm>
          <a:prstGeom prst="line">
            <a:avLst/>
          </a:prstGeom>
          <a:noFill/>
          <a:ln w="12700" cap="flat" cmpd="sng" algn="ctr">
            <a:solidFill>
              <a:schemeClr val="tx2">
                <a:alpha val="20000"/>
              </a:schemeClr>
            </a:solidFill>
            <a:prstDash val="solid"/>
            <a:miter lim="800000"/>
          </a:ln>
          <a:effectLst/>
        </p:spPr>
      </p:cxnSp>
      <p:sp>
        <p:nvSpPr>
          <p:cNvPr id="82" name="Rectangle 15"/>
          <p:cNvSpPr>
            <a:spLocks noChangeArrowheads="1"/>
          </p:cNvSpPr>
          <p:nvPr/>
        </p:nvSpPr>
        <p:spPr bwMode="auto">
          <a:xfrm>
            <a:off x="4502804" y="1789689"/>
            <a:ext cx="501762" cy="3175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3172" rIns="0" bIns="-3172" numCol="1" anchor="ctr" anchorCtr="0" compatLnSpc="1">
            <a:spAutoFit/>
          </a:bodyPr>
          <a:lstStyle/>
          <a:p>
            <a:pPr algn="ctr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srgbClr val="FFC000"/>
                </a:solidFill>
              </a:rPr>
              <a:t>工业</a:t>
            </a:r>
            <a:endParaRPr lang="zh-CN" altLang="zh-CN" sz="1400" b="1" dirty="0">
              <a:solidFill>
                <a:srgbClr val="FFC000"/>
              </a:solidFill>
            </a:endParaRPr>
          </a:p>
        </p:txBody>
      </p:sp>
      <p:sp>
        <p:nvSpPr>
          <p:cNvPr id="83" name="Rectangle 15"/>
          <p:cNvSpPr>
            <a:spLocks noChangeArrowheads="1"/>
          </p:cNvSpPr>
          <p:nvPr/>
        </p:nvSpPr>
        <p:spPr bwMode="auto">
          <a:xfrm>
            <a:off x="7201698" y="1789689"/>
            <a:ext cx="501762" cy="3175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3172" rIns="0" bIns="-3172" numCol="1" anchor="ctr" anchorCtr="0" compatLnSpc="1">
            <a:spAutoFit/>
          </a:bodyPr>
          <a:lstStyle/>
          <a:p>
            <a:pPr algn="ctr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srgbClr val="FFC000"/>
                </a:solidFill>
              </a:rPr>
              <a:t>医疗</a:t>
            </a:r>
            <a:endParaRPr lang="zh-CN" altLang="zh-CN" sz="1400" b="1" dirty="0">
              <a:solidFill>
                <a:srgbClr val="FFC000"/>
              </a:solidFill>
            </a:endParaRPr>
          </a:p>
        </p:txBody>
      </p:sp>
      <p:sp>
        <p:nvSpPr>
          <p:cNvPr id="84" name="Rectangle 15"/>
          <p:cNvSpPr>
            <a:spLocks noChangeArrowheads="1"/>
          </p:cNvSpPr>
          <p:nvPr/>
        </p:nvSpPr>
        <p:spPr bwMode="auto">
          <a:xfrm>
            <a:off x="9900592" y="1789689"/>
            <a:ext cx="501762" cy="31750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3172" rIns="0" bIns="-3172" numCol="1" anchor="ctr" anchorCtr="0" compatLnSpc="1">
            <a:spAutoFit/>
          </a:bodyPr>
          <a:lstStyle/>
          <a:p>
            <a:pPr algn="ctr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</a:pPr>
            <a:r>
              <a:rPr lang="zh-CN" altLang="en-US" sz="1400" b="1" dirty="0">
                <a:solidFill>
                  <a:srgbClr val="FFC000"/>
                </a:solidFill>
              </a:rPr>
              <a:t>人文</a:t>
            </a:r>
            <a:endParaRPr lang="zh-CN" altLang="zh-CN" sz="1400" b="1" dirty="0">
              <a:solidFill>
                <a:srgbClr val="FFC000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组合 1"/>
          <p:cNvGrpSpPr/>
          <p:nvPr/>
        </p:nvGrpSpPr>
        <p:grpSpPr>
          <a:xfrm>
            <a:off x="698811" y="1258000"/>
            <a:ext cx="10794378" cy="2723848"/>
            <a:chOff x="699175" y="1257504"/>
            <a:chExt cx="10800000" cy="2725267"/>
          </a:xfrm>
        </p:grpSpPr>
        <p:sp>
          <p:nvSpPr>
            <p:cNvPr id="9" name="Freeform 6"/>
            <p:cNvSpPr>
              <a:spLocks noChangeAspect="1"/>
            </p:cNvSpPr>
            <p:nvPr/>
          </p:nvSpPr>
          <p:spPr bwMode="auto">
            <a:xfrm>
              <a:off x="699175" y="1270000"/>
              <a:ext cx="10800000" cy="2712771"/>
            </a:xfrm>
            <a:custGeom>
              <a:avLst/>
              <a:gdLst>
                <a:gd name="T0" fmla="*/ 7124 w 8034"/>
                <a:gd name="T1" fmla="*/ 0 h 2018"/>
                <a:gd name="T2" fmla="*/ 7951 w 8034"/>
                <a:gd name="T3" fmla="*/ 0 h 2018"/>
                <a:gd name="T4" fmla="*/ 8034 w 8034"/>
                <a:gd name="T5" fmla="*/ 92 h 2018"/>
                <a:gd name="T6" fmla="*/ 8034 w 8034"/>
                <a:gd name="T7" fmla="*/ 437 h 2018"/>
                <a:gd name="T8" fmla="*/ 8019 w 8034"/>
                <a:gd name="T9" fmla="*/ 475 h 2018"/>
                <a:gd name="T10" fmla="*/ 8019 w 8034"/>
                <a:gd name="T11" fmla="*/ 747 h 2018"/>
                <a:gd name="T12" fmla="*/ 7960 w 8034"/>
                <a:gd name="T13" fmla="*/ 810 h 2018"/>
                <a:gd name="T14" fmla="*/ 7960 w 8034"/>
                <a:gd name="T15" fmla="*/ 1259 h 2018"/>
                <a:gd name="T16" fmla="*/ 8022 w 8034"/>
                <a:gd name="T17" fmla="*/ 1316 h 2018"/>
                <a:gd name="T18" fmla="*/ 8022 w 8034"/>
                <a:gd name="T19" fmla="*/ 1881 h 2018"/>
                <a:gd name="T20" fmla="*/ 7951 w 8034"/>
                <a:gd name="T21" fmla="*/ 1949 h 2018"/>
                <a:gd name="T22" fmla="*/ 5995 w 8034"/>
                <a:gd name="T23" fmla="*/ 1949 h 2018"/>
                <a:gd name="T24" fmla="*/ 5582 w 8034"/>
                <a:gd name="T25" fmla="*/ 1949 h 2018"/>
                <a:gd name="T26" fmla="*/ 817 w 8034"/>
                <a:gd name="T27" fmla="*/ 1949 h 2018"/>
                <a:gd name="T28" fmla="*/ 751 w 8034"/>
                <a:gd name="T29" fmla="*/ 2018 h 2018"/>
                <a:gd name="T30" fmla="*/ 130 w 8034"/>
                <a:gd name="T31" fmla="*/ 2018 h 2018"/>
                <a:gd name="T32" fmla="*/ 0 w 8034"/>
                <a:gd name="T33" fmla="*/ 1890 h 2018"/>
                <a:gd name="T34" fmla="*/ 0 w 8034"/>
                <a:gd name="T35" fmla="*/ 1297 h 2018"/>
                <a:gd name="T36" fmla="*/ 52 w 8034"/>
                <a:gd name="T37" fmla="*/ 1247 h 2018"/>
                <a:gd name="T38" fmla="*/ 52 w 8034"/>
                <a:gd name="T39" fmla="*/ 787 h 2018"/>
                <a:gd name="T40" fmla="*/ 7 w 8034"/>
                <a:gd name="T41" fmla="*/ 747 h 2018"/>
                <a:gd name="T42" fmla="*/ 7 w 8034"/>
                <a:gd name="T43" fmla="*/ 149 h 2018"/>
                <a:gd name="T44" fmla="*/ 66 w 8034"/>
                <a:gd name="T45" fmla="*/ 92 h 2018"/>
                <a:gd name="T46" fmla="*/ 5582 w 8034"/>
                <a:gd name="T47" fmla="*/ 92 h 2018"/>
                <a:gd name="T48" fmla="*/ 5995 w 8034"/>
                <a:gd name="T49" fmla="*/ 92 h 2018"/>
                <a:gd name="T50" fmla="*/ 7030 w 8034"/>
                <a:gd name="T51" fmla="*/ 92 h 2018"/>
                <a:gd name="T52" fmla="*/ 7124 w 8034"/>
                <a:gd name="T53" fmla="*/ 0 h 2018"/>
                <a:gd name="T54" fmla="*/ 7124 w 8034"/>
                <a:gd name="T55" fmla="*/ 0 h 20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</a:cxnLst>
              <a:rect l="0" t="0" r="r" b="b"/>
              <a:pathLst>
                <a:path w="8034" h="2018">
                  <a:moveTo>
                    <a:pt x="7124" y="0"/>
                  </a:moveTo>
                  <a:lnTo>
                    <a:pt x="7951" y="0"/>
                  </a:lnTo>
                  <a:lnTo>
                    <a:pt x="8034" y="92"/>
                  </a:lnTo>
                  <a:lnTo>
                    <a:pt x="8034" y="437"/>
                  </a:lnTo>
                  <a:lnTo>
                    <a:pt x="8019" y="475"/>
                  </a:lnTo>
                  <a:lnTo>
                    <a:pt x="8019" y="747"/>
                  </a:lnTo>
                  <a:lnTo>
                    <a:pt x="7960" y="810"/>
                  </a:lnTo>
                  <a:lnTo>
                    <a:pt x="7960" y="1259"/>
                  </a:lnTo>
                  <a:lnTo>
                    <a:pt x="8022" y="1316"/>
                  </a:lnTo>
                  <a:lnTo>
                    <a:pt x="8022" y="1881"/>
                  </a:lnTo>
                  <a:lnTo>
                    <a:pt x="7951" y="1949"/>
                  </a:lnTo>
                  <a:lnTo>
                    <a:pt x="5995" y="1949"/>
                  </a:lnTo>
                  <a:lnTo>
                    <a:pt x="5582" y="1949"/>
                  </a:lnTo>
                  <a:lnTo>
                    <a:pt x="817" y="1949"/>
                  </a:lnTo>
                  <a:lnTo>
                    <a:pt x="751" y="2018"/>
                  </a:lnTo>
                  <a:lnTo>
                    <a:pt x="130" y="2018"/>
                  </a:lnTo>
                  <a:lnTo>
                    <a:pt x="0" y="1890"/>
                  </a:lnTo>
                  <a:lnTo>
                    <a:pt x="0" y="1297"/>
                  </a:lnTo>
                  <a:lnTo>
                    <a:pt x="52" y="1247"/>
                  </a:lnTo>
                  <a:lnTo>
                    <a:pt x="52" y="787"/>
                  </a:lnTo>
                  <a:lnTo>
                    <a:pt x="7" y="747"/>
                  </a:lnTo>
                  <a:lnTo>
                    <a:pt x="7" y="149"/>
                  </a:lnTo>
                  <a:lnTo>
                    <a:pt x="66" y="92"/>
                  </a:lnTo>
                  <a:lnTo>
                    <a:pt x="5582" y="92"/>
                  </a:lnTo>
                  <a:lnTo>
                    <a:pt x="5995" y="92"/>
                  </a:lnTo>
                  <a:lnTo>
                    <a:pt x="7030" y="92"/>
                  </a:lnTo>
                  <a:lnTo>
                    <a:pt x="7124" y="0"/>
                  </a:lnTo>
                  <a:lnTo>
                    <a:pt x="7124" y="0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alpha val="10000"/>
                  </a:schemeClr>
                </a:gs>
                <a:gs pos="100000">
                  <a:schemeClr val="tx2">
                    <a:alpha val="2000"/>
                  </a:schemeClr>
                </a:gs>
              </a:gsLst>
              <a:lin ang="5400000" scaled="0"/>
            </a:gradFill>
            <a:ln>
              <a:gradFill>
                <a:gsLst>
                  <a:gs pos="0">
                    <a:schemeClr val="tx2">
                      <a:alpha val="20000"/>
                    </a:schemeClr>
                  </a:gs>
                  <a:gs pos="100000">
                    <a:schemeClr val="tx2">
                      <a:alpha val="10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grpSp>
          <p:nvGrpSpPr>
            <p:cNvPr id="6" name="组合 5"/>
            <p:cNvGrpSpPr/>
            <p:nvPr/>
          </p:nvGrpSpPr>
          <p:grpSpPr>
            <a:xfrm>
              <a:off x="973402" y="3876080"/>
              <a:ext cx="732501" cy="60974"/>
              <a:chOff x="973402" y="6028730"/>
              <a:chExt cx="732501" cy="60974"/>
            </a:xfrm>
          </p:grpSpPr>
          <p:sp>
            <p:nvSpPr>
              <p:cNvPr id="36" name="Freeform 9"/>
              <p:cNvSpPr/>
              <p:nvPr/>
            </p:nvSpPr>
            <p:spPr bwMode="auto">
              <a:xfrm>
                <a:off x="1516351" y="6028730"/>
                <a:ext cx="189552" cy="60974"/>
              </a:xfrm>
              <a:custGeom>
                <a:avLst/>
                <a:gdLst>
                  <a:gd name="T0" fmla="*/ 40 w 59"/>
                  <a:gd name="T1" fmla="*/ 20 h 20"/>
                  <a:gd name="T2" fmla="*/ 0 w 59"/>
                  <a:gd name="T3" fmla="*/ 20 h 20"/>
                  <a:gd name="T4" fmla="*/ 18 w 59"/>
                  <a:gd name="T5" fmla="*/ 0 h 20"/>
                  <a:gd name="T6" fmla="*/ 59 w 59"/>
                  <a:gd name="T7" fmla="*/ 0 h 20"/>
                  <a:gd name="T8" fmla="*/ 40 w 59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20">
                    <a:moveTo>
                      <a:pt x="40" y="20"/>
                    </a:moveTo>
                    <a:lnTo>
                      <a:pt x="0" y="20"/>
                    </a:lnTo>
                    <a:lnTo>
                      <a:pt x="18" y="0"/>
                    </a:lnTo>
                    <a:lnTo>
                      <a:pt x="59" y="0"/>
                    </a:lnTo>
                    <a:lnTo>
                      <a:pt x="40" y="20"/>
                    </a:lnTo>
                    <a:close/>
                  </a:path>
                </a:pathLst>
              </a:custGeom>
              <a:solidFill>
                <a:srgbClr val="FFC000">
                  <a:alpha val="10000"/>
                </a:srgbClr>
              </a:solidFill>
              <a:ln>
                <a:noFill/>
              </a:ln>
            </p:spPr>
            <p:txBody>
              <a:bodyPr vert="horz" wrap="square" lIns="91392" tIns="45696" rIns="91392" bIns="45696" numCol="1" anchor="t" anchorCtr="0" compatLnSpc="1"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7" name="Freeform 10"/>
              <p:cNvSpPr/>
              <p:nvPr/>
            </p:nvSpPr>
            <p:spPr bwMode="auto">
              <a:xfrm>
                <a:off x="1334010" y="6028730"/>
                <a:ext cx="189552" cy="60974"/>
              </a:xfrm>
              <a:custGeom>
                <a:avLst/>
                <a:gdLst>
                  <a:gd name="T0" fmla="*/ 40 w 59"/>
                  <a:gd name="T1" fmla="*/ 20 h 20"/>
                  <a:gd name="T2" fmla="*/ 0 w 59"/>
                  <a:gd name="T3" fmla="*/ 20 h 20"/>
                  <a:gd name="T4" fmla="*/ 19 w 59"/>
                  <a:gd name="T5" fmla="*/ 0 h 20"/>
                  <a:gd name="T6" fmla="*/ 59 w 59"/>
                  <a:gd name="T7" fmla="*/ 0 h 20"/>
                  <a:gd name="T8" fmla="*/ 40 w 59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20">
                    <a:moveTo>
                      <a:pt x="40" y="20"/>
                    </a:moveTo>
                    <a:lnTo>
                      <a:pt x="0" y="20"/>
                    </a:lnTo>
                    <a:lnTo>
                      <a:pt x="19" y="0"/>
                    </a:lnTo>
                    <a:lnTo>
                      <a:pt x="59" y="0"/>
                    </a:lnTo>
                    <a:lnTo>
                      <a:pt x="40" y="20"/>
                    </a:lnTo>
                    <a:close/>
                  </a:path>
                </a:pathLst>
              </a:custGeom>
              <a:solidFill>
                <a:srgbClr val="FFC000">
                  <a:alpha val="40000"/>
                </a:srgbClr>
              </a:solidFill>
              <a:ln>
                <a:noFill/>
              </a:ln>
            </p:spPr>
            <p:txBody>
              <a:bodyPr vert="horz" wrap="square" lIns="91392" tIns="45696" rIns="91392" bIns="45696" numCol="1" anchor="t" anchorCtr="0" compatLnSpc="1"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39" name="Freeform 11"/>
              <p:cNvSpPr/>
              <p:nvPr/>
            </p:nvSpPr>
            <p:spPr bwMode="auto">
              <a:xfrm>
                <a:off x="1151673" y="6028730"/>
                <a:ext cx="189552" cy="60974"/>
              </a:xfrm>
              <a:custGeom>
                <a:avLst/>
                <a:gdLst>
                  <a:gd name="T0" fmla="*/ 41 w 59"/>
                  <a:gd name="T1" fmla="*/ 20 h 20"/>
                  <a:gd name="T2" fmla="*/ 0 w 59"/>
                  <a:gd name="T3" fmla="*/ 20 h 20"/>
                  <a:gd name="T4" fmla="*/ 19 w 59"/>
                  <a:gd name="T5" fmla="*/ 0 h 20"/>
                  <a:gd name="T6" fmla="*/ 59 w 59"/>
                  <a:gd name="T7" fmla="*/ 0 h 20"/>
                  <a:gd name="T8" fmla="*/ 41 w 59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59" h="20">
                    <a:moveTo>
                      <a:pt x="41" y="20"/>
                    </a:moveTo>
                    <a:lnTo>
                      <a:pt x="0" y="20"/>
                    </a:lnTo>
                    <a:lnTo>
                      <a:pt x="19" y="0"/>
                    </a:lnTo>
                    <a:lnTo>
                      <a:pt x="59" y="0"/>
                    </a:lnTo>
                    <a:lnTo>
                      <a:pt x="41" y="20"/>
                    </a:lnTo>
                    <a:close/>
                  </a:path>
                </a:pathLst>
              </a:custGeom>
              <a:solidFill>
                <a:srgbClr val="FFC000">
                  <a:alpha val="70000"/>
                </a:srgbClr>
              </a:solidFill>
              <a:ln>
                <a:noFill/>
              </a:ln>
            </p:spPr>
            <p:txBody>
              <a:bodyPr vert="horz" wrap="square" lIns="91392" tIns="45696" rIns="91392" bIns="45696" numCol="1" anchor="t" anchorCtr="0" compatLnSpc="1"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0" name="Freeform 12"/>
              <p:cNvSpPr/>
              <p:nvPr/>
            </p:nvSpPr>
            <p:spPr bwMode="auto">
              <a:xfrm>
                <a:off x="973402" y="6031562"/>
                <a:ext cx="185484" cy="55309"/>
              </a:xfrm>
              <a:custGeom>
                <a:avLst/>
                <a:gdLst>
                  <a:gd name="T0" fmla="*/ 42 w 60"/>
                  <a:gd name="T1" fmla="*/ 20 h 20"/>
                  <a:gd name="T2" fmla="*/ 0 w 60"/>
                  <a:gd name="T3" fmla="*/ 20 h 20"/>
                  <a:gd name="T4" fmla="*/ 20 w 60"/>
                  <a:gd name="T5" fmla="*/ 0 h 20"/>
                  <a:gd name="T6" fmla="*/ 60 w 60"/>
                  <a:gd name="T7" fmla="*/ 0 h 20"/>
                  <a:gd name="T8" fmla="*/ 42 w 60"/>
                  <a:gd name="T9" fmla="*/ 2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20">
                    <a:moveTo>
                      <a:pt x="42" y="20"/>
                    </a:moveTo>
                    <a:lnTo>
                      <a:pt x="0" y="20"/>
                    </a:lnTo>
                    <a:lnTo>
                      <a:pt x="20" y="0"/>
                    </a:lnTo>
                    <a:lnTo>
                      <a:pt x="60" y="0"/>
                    </a:lnTo>
                    <a:lnTo>
                      <a:pt x="42" y="20"/>
                    </a:lnTo>
                    <a:close/>
                  </a:path>
                </a:pathLst>
              </a:custGeom>
              <a:solidFill>
                <a:srgbClr val="FFC000"/>
              </a:solidFill>
              <a:ln w="6350">
                <a:noFill/>
                <a:round/>
              </a:ln>
            </p:spPr>
            <p:txBody>
              <a:bodyPr vert="horz" wrap="square" lIns="91392" tIns="45696" rIns="91392" bIns="45696" numCol="1" anchor="t" anchorCtr="0" compatLnSpc="1"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  <p:grpSp>
          <p:nvGrpSpPr>
            <p:cNvPr id="41" name="组合 40"/>
            <p:cNvGrpSpPr/>
            <p:nvPr/>
          </p:nvGrpSpPr>
          <p:grpSpPr>
            <a:xfrm>
              <a:off x="9706840" y="1257504"/>
              <a:ext cx="1674265" cy="523312"/>
              <a:chOff x="5150615" y="1257504"/>
              <a:chExt cx="1674265" cy="523312"/>
            </a:xfrm>
          </p:grpSpPr>
          <p:sp>
            <p:nvSpPr>
              <p:cNvPr id="42" name="Freeform 7"/>
              <p:cNvSpPr/>
              <p:nvPr/>
            </p:nvSpPr>
            <p:spPr bwMode="auto">
              <a:xfrm>
                <a:off x="5375506" y="1257504"/>
                <a:ext cx="253806" cy="79266"/>
              </a:xfrm>
              <a:custGeom>
                <a:avLst/>
                <a:gdLst>
                  <a:gd name="T0" fmla="*/ 51 w 79"/>
                  <a:gd name="T1" fmla="*/ 26 h 26"/>
                  <a:gd name="T2" fmla="*/ 0 w 79"/>
                  <a:gd name="T3" fmla="*/ 26 h 26"/>
                  <a:gd name="T4" fmla="*/ 28 w 79"/>
                  <a:gd name="T5" fmla="*/ 0 h 26"/>
                  <a:gd name="T6" fmla="*/ 79 w 79"/>
                  <a:gd name="T7" fmla="*/ 0 h 26"/>
                  <a:gd name="T8" fmla="*/ 51 w 79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26">
                    <a:moveTo>
                      <a:pt x="51" y="26"/>
                    </a:moveTo>
                    <a:lnTo>
                      <a:pt x="0" y="26"/>
                    </a:lnTo>
                    <a:lnTo>
                      <a:pt x="28" y="0"/>
                    </a:lnTo>
                    <a:lnTo>
                      <a:pt x="79" y="0"/>
                    </a:lnTo>
                    <a:lnTo>
                      <a:pt x="51" y="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vert="horz" wrap="square" lIns="91392" tIns="45696" rIns="91392" bIns="45696" numCol="1" anchor="t" anchorCtr="0" compatLnSpc="1"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3" name="Freeform 8"/>
              <p:cNvSpPr/>
              <p:nvPr/>
            </p:nvSpPr>
            <p:spPr bwMode="auto">
              <a:xfrm>
                <a:off x="5150615" y="1257504"/>
                <a:ext cx="253806" cy="79266"/>
              </a:xfrm>
              <a:custGeom>
                <a:avLst/>
                <a:gdLst>
                  <a:gd name="T0" fmla="*/ 52 w 79"/>
                  <a:gd name="T1" fmla="*/ 26 h 26"/>
                  <a:gd name="T2" fmla="*/ 0 w 79"/>
                  <a:gd name="T3" fmla="*/ 26 h 26"/>
                  <a:gd name="T4" fmla="*/ 28 w 79"/>
                  <a:gd name="T5" fmla="*/ 0 h 26"/>
                  <a:gd name="T6" fmla="*/ 79 w 79"/>
                  <a:gd name="T7" fmla="*/ 0 h 26"/>
                  <a:gd name="T8" fmla="*/ 52 w 79"/>
                  <a:gd name="T9" fmla="*/ 26 h 2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79" h="26">
                    <a:moveTo>
                      <a:pt x="52" y="26"/>
                    </a:moveTo>
                    <a:lnTo>
                      <a:pt x="0" y="26"/>
                    </a:lnTo>
                    <a:lnTo>
                      <a:pt x="28" y="0"/>
                    </a:lnTo>
                    <a:lnTo>
                      <a:pt x="79" y="0"/>
                    </a:lnTo>
                    <a:lnTo>
                      <a:pt x="52" y="26"/>
                    </a:lnTo>
                    <a:close/>
                  </a:path>
                </a:pathLst>
              </a:custGeom>
              <a:solidFill>
                <a:srgbClr val="FFC000"/>
              </a:solidFill>
              <a:ln>
                <a:noFill/>
              </a:ln>
            </p:spPr>
            <p:txBody>
              <a:bodyPr vert="horz" wrap="square" lIns="91392" tIns="45696" rIns="91392" bIns="45696" numCol="1" anchor="t" anchorCtr="0" compatLnSpc="1"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  <p:sp>
            <p:nvSpPr>
              <p:cNvPr id="44" name="Freeform 13"/>
              <p:cNvSpPr/>
              <p:nvPr/>
            </p:nvSpPr>
            <p:spPr bwMode="auto">
              <a:xfrm>
                <a:off x="5691368" y="1340780"/>
                <a:ext cx="1133512" cy="440036"/>
              </a:xfrm>
              <a:custGeom>
                <a:avLst/>
                <a:gdLst>
                  <a:gd name="T0" fmla="*/ 0 w 373"/>
                  <a:gd name="T1" fmla="*/ 29 h 168"/>
                  <a:gd name="T2" fmla="*/ 29 w 373"/>
                  <a:gd name="T3" fmla="*/ 0 h 168"/>
                  <a:gd name="T4" fmla="*/ 342 w 373"/>
                  <a:gd name="T5" fmla="*/ 0 h 168"/>
                  <a:gd name="T6" fmla="*/ 373 w 373"/>
                  <a:gd name="T7" fmla="*/ 34 h 168"/>
                  <a:gd name="T8" fmla="*/ 373 w 373"/>
                  <a:gd name="T9" fmla="*/ 168 h 16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3" h="168">
                    <a:moveTo>
                      <a:pt x="0" y="29"/>
                    </a:moveTo>
                    <a:lnTo>
                      <a:pt x="29" y="0"/>
                    </a:lnTo>
                    <a:lnTo>
                      <a:pt x="342" y="0"/>
                    </a:lnTo>
                    <a:lnTo>
                      <a:pt x="373" y="34"/>
                    </a:lnTo>
                    <a:lnTo>
                      <a:pt x="373" y="168"/>
                    </a:lnTo>
                  </a:path>
                </a:pathLst>
              </a:custGeom>
              <a:noFill/>
              <a:ln w="6350" cap="flat">
                <a:gradFill>
                  <a:gsLst>
                    <a:gs pos="0">
                      <a:srgbClr val="FFC000">
                        <a:alpha val="0"/>
                      </a:srgbClr>
                    </a:gs>
                    <a:gs pos="88000">
                      <a:srgbClr val="FFC000">
                        <a:alpha val="50000"/>
                      </a:srgbClr>
                    </a:gs>
                    <a:gs pos="15000">
                      <a:srgbClr val="FFC000">
                        <a:alpha val="50000"/>
                      </a:srgbClr>
                    </a:gs>
                    <a:gs pos="100000">
                      <a:srgbClr val="FFC000">
                        <a:alpha val="0"/>
                      </a:srgbClr>
                    </a:gs>
                  </a:gsLst>
                  <a:lin ang="0" scaled="0"/>
                </a:gradFill>
                <a:prstDash val="solid"/>
                <a:miter lim="800000"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  <p:txBody>
              <a:bodyPr vert="horz" wrap="square" lIns="91392" tIns="45696" rIns="91392" bIns="45696" numCol="1" anchor="t" anchorCtr="0" compatLnSpc="1"/>
              <a:lstStyle/>
              <a:p>
                <a:endParaRPr lang="zh-CN" altLang="en-US">
                  <a:solidFill>
                    <a:schemeClr val="tx1"/>
                  </a:solidFill>
                </a:endParaRPr>
              </a:p>
            </p:txBody>
          </p:sp>
        </p:grpSp>
      </p:grpSp>
      <p:sp>
        <p:nvSpPr>
          <p:cNvPr id="86" name="内容占位符 11"/>
          <p:cNvSpPr txBox="1"/>
          <p:nvPr/>
        </p:nvSpPr>
        <p:spPr>
          <a:xfrm>
            <a:off x="702897" y="522614"/>
            <a:ext cx="10789381" cy="4305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97180" indent="-297180" algn="l" defTabSz="1188085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090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4630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7835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271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6440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016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452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48250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chemeClr val="tx1"/>
                </a:solidFill>
              </a:rPr>
              <a:t>大模型平台：开放</a:t>
            </a:r>
            <a:r>
              <a:rPr lang="en-US" altLang="zh-CN" sz="2800" b="1" dirty="0">
                <a:solidFill>
                  <a:schemeClr val="tx1"/>
                </a:solidFill>
              </a:rPr>
              <a:t>AI</a:t>
            </a:r>
            <a:r>
              <a:rPr lang="zh-CN" altLang="en-US" sz="2800" b="1" dirty="0">
                <a:solidFill>
                  <a:schemeClr val="tx1"/>
                </a:solidFill>
              </a:rPr>
              <a:t>画廊专区，构建</a:t>
            </a:r>
            <a:r>
              <a:rPr lang="en-US" altLang="zh-CN" sz="2800" b="1" dirty="0">
                <a:solidFill>
                  <a:schemeClr val="tx1"/>
                </a:solidFill>
              </a:rPr>
              <a:t>AI</a:t>
            </a:r>
            <a:r>
              <a:rPr lang="zh-CN" altLang="en-US" sz="2800" b="1" dirty="0">
                <a:solidFill>
                  <a:schemeClr val="tx1"/>
                </a:solidFill>
              </a:rPr>
              <a:t>趣味性社交平台</a:t>
            </a:r>
            <a:endParaRPr lang="zh-CN" altLang="en-US" sz="2800" b="1" dirty="0">
              <a:solidFill>
                <a:schemeClr val="tx1"/>
              </a:solidFill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956194" y="1810498"/>
            <a:ext cx="10279613" cy="1655138"/>
            <a:chOff x="942404" y="1858656"/>
            <a:chExt cx="10284967" cy="1656000"/>
          </a:xfrm>
        </p:grpSpPr>
        <p:pic>
          <p:nvPicPr>
            <p:cNvPr id="21" name="Picture 2"/>
            <p:cNvPicPr>
              <a:picLocks noChangeAspect="1" noChangeArrowheads="1"/>
            </p:cNvPicPr>
            <p:nvPr/>
          </p:nvPicPr>
          <p:blipFill rotWithShape="1">
            <a:blip r:embed="rId1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-16"/>
            <a:stretch>
              <a:fillRect/>
            </a:stretch>
          </p:blipFill>
          <p:spPr bwMode="auto">
            <a:xfrm>
              <a:off x="942404" y="1858656"/>
              <a:ext cx="1645370" cy="165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2" name="Picture 4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472"/>
            <a:stretch>
              <a:fillRect/>
            </a:stretch>
          </p:blipFill>
          <p:spPr bwMode="auto">
            <a:xfrm>
              <a:off x="2666438" y="1858656"/>
              <a:ext cx="2098139" cy="165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3" name="Picture 6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266"/>
            <a:stretch>
              <a:fillRect/>
            </a:stretch>
          </p:blipFill>
          <p:spPr bwMode="auto">
            <a:xfrm>
              <a:off x="6892351" y="1858656"/>
              <a:ext cx="2013028" cy="165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4" name="Picture 8"/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39"/>
            <a:stretch>
              <a:fillRect/>
            </a:stretch>
          </p:blipFill>
          <p:spPr bwMode="auto">
            <a:xfrm>
              <a:off x="4843241" y="1858656"/>
              <a:ext cx="1970446" cy="165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5" name="Picture 14"/>
            <p:cNvPicPr>
              <a:picLocks noChangeAspect="1" noChangeArrowheads="1"/>
            </p:cNvPicPr>
            <p:nvPr/>
          </p:nvPicPr>
          <p:blipFill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984043" y="1858656"/>
              <a:ext cx="2243328" cy="165600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任意多边形 3"/>
          <p:cNvSpPr/>
          <p:nvPr/>
        </p:nvSpPr>
        <p:spPr>
          <a:xfrm>
            <a:off x="725395" y="4821237"/>
            <a:ext cx="10755774" cy="765004"/>
          </a:xfrm>
          <a:custGeom>
            <a:avLst/>
            <a:gdLst>
              <a:gd name="connisteX0" fmla="*/ 0 w 10660380"/>
              <a:gd name="connsiteY0" fmla="*/ 183080 h 641825"/>
              <a:gd name="connisteX1" fmla="*/ 2072640 w 10660380"/>
              <a:gd name="connsiteY1" fmla="*/ 23060 h 641825"/>
              <a:gd name="connisteX2" fmla="*/ 5684520 w 10660380"/>
              <a:gd name="connsiteY2" fmla="*/ 640280 h 641825"/>
              <a:gd name="connisteX3" fmla="*/ 7482840 w 10660380"/>
              <a:gd name="connsiteY3" fmla="*/ 175460 h 641825"/>
              <a:gd name="connisteX4" fmla="*/ 8709660 w 10660380"/>
              <a:gd name="connsiteY4" fmla="*/ 312620 h 641825"/>
              <a:gd name="connisteX5" fmla="*/ 10012680 w 10660380"/>
              <a:gd name="connsiteY5" fmla="*/ 106880 h 641825"/>
              <a:gd name="connisteX6" fmla="*/ 10660380 w 10660380"/>
              <a:gd name="connsiteY6" fmla="*/ 175460 h 641825"/>
            </a:gdLst>
            <a:ahLst/>
            <a:cxnLst>
              <a:cxn ang="0">
                <a:pos x="connisteX0" y="connsiteY0"/>
              </a:cxn>
              <a:cxn ang="0">
                <a:pos x="connisteX1" y="connsiteY1"/>
              </a:cxn>
              <a:cxn ang="0">
                <a:pos x="connisteX2" y="connsiteY2"/>
              </a:cxn>
              <a:cxn ang="0">
                <a:pos x="connisteX3" y="connsiteY3"/>
              </a:cxn>
              <a:cxn ang="0">
                <a:pos x="connisteX4" y="connsiteY4"/>
              </a:cxn>
              <a:cxn ang="0">
                <a:pos x="connisteX5" y="connsiteY5"/>
              </a:cxn>
              <a:cxn ang="0">
                <a:pos x="connisteX6" y="connsiteY6"/>
              </a:cxn>
            </a:cxnLst>
            <a:rect l="l" t="t" r="r" b="b"/>
            <a:pathLst>
              <a:path w="10660380" h="641826">
                <a:moveTo>
                  <a:pt x="0" y="183081"/>
                </a:moveTo>
                <a:cubicBezTo>
                  <a:pt x="342265" y="138631"/>
                  <a:pt x="935990" y="-68379"/>
                  <a:pt x="2072640" y="23061"/>
                </a:cubicBezTo>
                <a:cubicBezTo>
                  <a:pt x="3209290" y="114501"/>
                  <a:pt x="4602480" y="609801"/>
                  <a:pt x="5684520" y="640281"/>
                </a:cubicBezTo>
                <a:cubicBezTo>
                  <a:pt x="6766560" y="670761"/>
                  <a:pt x="6877685" y="240866"/>
                  <a:pt x="7482840" y="175461"/>
                </a:cubicBezTo>
                <a:cubicBezTo>
                  <a:pt x="8087995" y="110056"/>
                  <a:pt x="8203565" y="326591"/>
                  <a:pt x="8709660" y="312621"/>
                </a:cubicBezTo>
                <a:cubicBezTo>
                  <a:pt x="9215755" y="298651"/>
                  <a:pt x="9622790" y="134186"/>
                  <a:pt x="10012680" y="106881"/>
                </a:cubicBezTo>
                <a:cubicBezTo>
                  <a:pt x="10402570" y="79576"/>
                  <a:pt x="10556875" y="157681"/>
                  <a:pt x="10660380" y="175461"/>
                </a:cubicBezTo>
              </a:path>
            </a:pathLst>
          </a:custGeom>
          <a:noFill/>
          <a:ln w="25400" cap="flat" cmpd="sng" algn="ctr">
            <a:solidFill>
              <a:schemeClr val="tx2">
                <a:alpha val="20000"/>
              </a:schemeClr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2800" kern="0">
              <a:solidFill>
                <a:schemeClr val="tx1"/>
              </a:solidFill>
            </a:endParaRPr>
          </a:p>
        </p:txBody>
      </p:sp>
      <p:sp>
        <p:nvSpPr>
          <p:cNvPr id="27" name="文本框 24"/>
          <p:cNvSpPr txBox="1"/>
          <p:nvPr/>
        </p:nvSpPr>
        <p:spPr>
          <a:xfrm>
            <a:off x="2066913" y="4393446"/>
            <a:ext cx="143925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zh-CN" altLang="en-US" sz="1100" b="1" kern="0" dirty="0">
                <a:solidFill>
                  <a:schemeClr val="tx1"/>
                </a:solidFill>
              </a:rPr>
              <a:t>输入描述生成作品</a:t>
            </a:r>
            <a:endParaRPr lang="zh-CN" altLang="en-US" sz="1100" b="1" kern="0" dirty="0">
              <a:solidFill>
                <a:schemeClr val="tx1"/>
              </a:solidFill>
            </a:endParaRPr>
          </a:p>
        </p:txBody>
      </p:sp>
      <p:sp>
        <p:nvSpPr>
          <p:cNvPr id="28" name="文本框 25"/>
          <p:cNvSpPr txBox="1"/>
          <p:nvPr/>
        </p:nvSpPr>
        <p:spPr>
          <a:xfrm>
            <a:off x="5414893" y="5700087"/>
            <a:ext cx="1178887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zh-CN" altLang="en-US" sz="1100" b="1" kern="0" dirty="0">
                <a:solidFill>
                  <a:schemeClr val="tx1"/>
                </a:solidFill>
              </a:rPr>
              <a:t>公开作品</a:t>
            </a:r>
            <a:endParaRPr lang="zh-CN" altLang="en-US" sz="1100" b="1" kern="0" dirty="0">
              <a:solidFill>
                <a:schemeClr val="tx1"/>
              </a:solidFill>
            </a:endParaRPr>
          </a:p>
        </p:txBody>
      </p:sp>
      <p:sp>
        <p:nvSpPr>
          <p:cNvPr id="29" name="文本框 26"/>
          <p:cNvSpPr txBox="1"/>
          <p:nvPr/>
        </p:nvSpPr>
        <p:spPr>
          <a:xfrm>
            <a:off x="9103931" y="5352806"/>
            <a:ext cx="1439250" cy="2603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zh-CN" altLang="en-US" sz="1100" b="1" kern="0" dirty="0">
                <a:solidFill>
                  <a:schemeClr val="tx1"/>
                </a:solidFill>
              </a:rPr>
              <a:t>点赞、收藏作品</a:t>
            </a:r>
            <a:endParaRPr lang="zh-CN" altLang="en-US" sz="1100" b="1" kern="0" dirty="0">
              <a:solidFill>
                <a:schemeClr val="tx1"/>
              </a:solidFill>
            </a:endParaRPr>
          </a:p>
        </p:txBody>
      </p:sp>
      <p:sp>
        <p:nvSpPr>
          <p:cNvPr id="30" name="Rectangle 15"/>
          <p:cNvSpPr>
            <a:spLocks noChangeArrowheads="1"/>
          </p:cNvSpPr>
          <p:nvPr/>
        </p:nvSpPr>
        <p:spPr bwMode="auto">
          <a:xfrm>
            <a:off x="8427430" y="4355670"/>
            <a:ext cx="2792255" cy="41021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3172" rIns="0" bIns="-3172" numCol="1" anchor="ctr" anchorCtr="0" compatLnSpc="1">
            <a:spAutoFit/>
          </a:bodyPr>
          <a:lstStyle/>
          <a:p>
            <a:pPr algn="ctr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zh-CN" sz="900" b="1" kern="0" dirty="0">
                <a:solidFill>
                  <a:schemeClr val="tx1"/>
                </a:solidFill>
              </a:rPr>
              <a:t>在减少重复劳动、提高生产效率的同时，</a:t>
            </a:r>
            <a:endParaRPr lang="en-US" altLang="zh-CN" sz="900" b="1" kern="0" dirty="0">
              <a:solidFill>
                <a:schemeClr val="tx1"/>
              </a:solidFill>
            </a:endParaRPr>
          </a:p>
          <a:p>
            <a:pPr algn="ctr" defTabSz="91440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zh-CN" sz="900" b="1" kern="0" dirty="0">
                <a:solidFill>
                  <a:schemeClr val="tx1"/>
                </a:solidFill>
              </a:rPr>
              <a:t>AIGC将进一步激发创造力，为不同行业带来更多变革 </a:t>
            </a:r>
            <a:endParaRPr lang="zh-CN" altLang="zh-CN" sz="900" b="1" kern="0" dirty="0">
              <a:solidFill>
                <a:schemeClr val="tx1"/>
              </a:solidFill>
            </a:endParaRPr>
          </a:p>
        </p:txBody>
      </p:sp>
      <p:sp>
        <p:nvSpPr>
          <p:cNvPr id="31" name="对话气泡: 矩形 3"/>
          <p:cNvSpPr/>
          <p:nvPr/>
        </p:nvSpPr>
        <p:spPr>
          <a:xfrm>
            <a:off x="5292712" y="4043995"/>
            <a:ext cx="1423248" cy="1269212"/>
          </a:xfrm>
          <a:prstGeom prst="wedgeRectCallout">
            <a:avLst>
              <a:gd name="adj1" fmla="val 6179"/>
              <a:gd name="adj2" fmla="val 71510"/>
            </a:avLst>
          </a:prstGeom>
          <a:solidFill>
            <a:schemeClr val="tx2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/>
            <a:endParaRPr lang="zh-CN" altLang="en-US" sz="1100" kern="0" dirty="0">
              <a:solidFill>
                <a:schemeClr val="tx1"/>
              </a:solidFill>
            </a:endParaRPr>
          </a:p>
        </p:txBody>
      </p:sp>
      <p:pic>
        <p:nvPicPr>
          <p:cNvPr id="32" name="Picture 2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074"/>
          <a:stretch>
            <a:fillRect/>
          </a:stretch>
        </p:blipFill>
        <p:spPr bwMode="auto">
          <a:xfrm>
            <a:off x="5375470" y="4113082"/>
            <a:ext cx="1257732" cy="1131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3" name="对话气泡: 矩形 17"/>
          <p:cNvSpPr/>
          <p:nvPr/>
        </p:nvSpPr>
        <p:spPr>
          <a:xfrm>
            <a:off x="1946330" y="5079333"/>
            <a:ext cx="1709365" cy="1047963"/>
          </a:xfrm>
          <a:prstGeom prst="wedgeRectCallout">
            <a:avLst>
              <a:gd name="adj1" fmla="val -24406"/>
              <a:gd name="adj2" fmla="val -75720"/>
            </a:avLst>
          </a:prstGeom>
          <a:solidFill>
            <a:schemeClr val="tx2">
              <a:alpha val="3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/>
            <a:endParaRPr lang="zh-CN" altLang="en-US" sz="1100" kern="0" dirty="0">
              <a:solidFill>
                <a:schemeClr val="tx1"/>
              </a:solidFill>
            </a:endParaRPr>
          </a:p>
        </p:txBody>
      </p:sp>
      <p:pic>
        <p:nvPicPr>
          <p:cNvPr id="34" name="图片 33"/>
          <p:cNvPicPr>
            <a:picLocks noChangeAspect="1"/>
          </p:cNvPicPr>
          <p:nvPr/>
        </p:nvPicPr>
        <p:blipFill>
          <a:blip r:embed="rId13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rightnessContrast brigh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2047452" y="5146322"/>
            <a:ext cx="1560461" cy="913986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矩形 40"/>
          <p:cNvSpPr/>
          <p:nvPr/>
        </p:nvSpPr>
        <p:spPr bwMode="auto">
          <a:xfrm>
            <a:off x="708411" y="1278704"/>
            <a:ext cx="4785508" cy="4848594"/>
          </a:xfrm>
          <a:prstGeom prst="rect">
            <a:avLst/>
          </a:prstGeom>
          <a:gradFill>
            <a:gsLst>
              <a:gs pos="0">
                <a:schemeClr val="tx2">
                  <a:alpha val="10000"/>
                </a:schemeClr>
              </a:gs>
              <a:gs pos="100000">
                <a:schemeClr val="tx2">
                  <a:alpha val="2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tx2">
                    <a:alpha val="20000"/>
                  </a:schemeClr>
                </a:gs>
                <a:gs pos="100000">
                  <a:schemeClr val="tx2">
                    <a:alpha val="1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49" name="矩形 48"/>
          <p:cNvSpPr/>
          <p:nvPr/>
        </p:nvSpPr>
        <p:spPr bwMode="auto">
          <a:xfrm>
            <a:off x="5721546" y="1278704"/>
            <a:ext cx="5757002" cy="4848594"/>
          </a:xfrm>
          <a:prstGeom prst="rect">
            <a:avLst/>
          </a:prstGeom>
          <a:gradFill>
            <a:gsLst>
              <a:gs pos="0">
                <a:schemeClr val="tx2">
                  <a:alpha val="10000"/>
                </a:schemeClr>
              </a:gs>
              <a:gs pos="100000">
                <a:schemeClr val="tx2">
                  <a:alpha val="2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tx2">
                    <a:alpha val="20000"/>
                  </a:schemeClr>
                </a:gs>
                <a:gs pos="100000">
                  <a:schemeClr val="tx2">
                    <a:alpha val="1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solidFill>
                <a:schemeClr val="tx1"/>
              </a:solidFill>
            </a:endParaRPr>
          </a:p>
        </p:txBody>
      </p:sp>
      <p:sp>
        <p:nvSpPr>
          <p:cNvPr id="86" name="内容占位符 11"/>
          <p:cNvSpPr txBox="1"/>
          <p:nvPr/>
        </p:nvSpPr>
        <p:spPr>
          <a:xfrm>
            <a:off x="702897" y="522614"/>
            <a:ext cx="10789381" cy="4305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97180" indent="-297180" algn="l" defTabSz="1188085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090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4630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7835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271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6440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016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452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48250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zh-CN" altLang="en-US" sz="2800" b="1" dirty="0">
                <a:solidFill>
                  <a:schemeClr val="tx1"/>
                </a:solidFill>
              </a:rPr>
              <a:t>丰富课程</a:t>
            </a:r>
            <a:r>
              <a:rPr lang="en-US" altLang="zh-CN" sz="2800" b="1" dirty="0">
                <a:solidFill>
                  <a:schemeClr val="tx1"/>
                </a:solidFill>
              </a:rPr>
              <a:t>+</a:t>
            </a:r>
            <a:r>
              <a:rPr lang="zh-CN" altLang="en-US" sz="2800" b="1" dirty="0">
                <a:solidFill>
                  <a:schemeClr val="tx1"/>
                </a:solidFill>
              </a:rPr>
              <a:t>活动</a:t>
            </a:r>
            <a:r>
              <a:rPr lang="en-US" altLang="zh-CN" sz="2800" b="1" dirty="0">
                <a:solidFill>
                  <a:schemeClr val="tx1"/>
                </a:solidFill>
              </a:rPr>
              <a:t>+</a:t>
            </a:r>
            <a:r>
              <a:rPr lang="zh-CN" altLang="en-US" sz="2800" b="1" dirty="0">
                <a:solidFill>
                  <a:schemeClr val="tx1"/>
                </a:solidFill>
              </a:rPr>
              <a:t>比赛，打造成长型</a:t>
            </a:r>
            <a:r>
              <a:rPr lang="en-US" altLang="zh-CN" sz="2800" b="1" dirty="0">
                <a:solidFill>
                  <a:schemeClr val="tx1"/>
                </a:solidFill>
              </a:rPr>
              <a:t>AI</a:t>
            </a:r>
            <a:r>
              <a:rPr lang="zh-CN" altLang="en-US" sz="2800" b="1" dirty="0">
                <a:solidFill>
                  <a:schemeClr val="tx1"/>
                </a:solidFill>
              </a:rPr>
              <a:t>学习社区</a:t>
            </a:r>
            <a:endParaRPr lang="zh-CN" altLang="en-US" sz="2800" b="1" dirty="0">
              <a:solidFill>
                <a:schemeClr val="tx1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5987641" y="4716729"/>
            <a:ext cx="5224811" cy="1223363"/>
          </a:xfrm>
          <a:prstGeom prst="rect">
            <a:avLst/>
          </a:prstGeom>
          <a:solidFill>
            <a:schemeClr val="tx2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4000" kern="0" dirty="0">
              <a:solidFill>
                <a:schemeClr val="tx1"/>
              </a:solidFill>
            </a:endParaRPr>
          </a:p>
        </p:txBody>
      </p:sp>
      <p:sp>
        <p:nvSpPr>
          <p:cNvPr id="35" name="矩形 34"/>
          <p:cNvSpPr/>
          <p:nvPr/>
        </p:nvSpPr>
        <p:spPr>
          <a:xfrm>
            <a:off x="5987641" y="3404350"/>
            <a:ext cx="5224811" cy="1223363"/>
          </a:xfrm>
          <a:prstGeom prst="rect">
            <a:avLst/>
          </a:prstGeom>
          <a:solidFill>
            <a:schemeClr val="tx2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4000" kern="0" dirty="0">
              <a:solidFill>
                <a:schemeClr val="tx1"/>
              </a:solidFill>
            </a:endParaRPr>
          </a:p>
        </p:txBody>
      </p:sp>
      <p:sp>
        <p:nvSpPr>
          <p:cNvPr id="36" name="矩形 35"/>
          <p:cNvSpPr/>
          <p:nvPr/>
        </p:nvSpPr>
        <p:spPr>
          <a:xfrm>
            <a:off x="5987641" y="2091970"/>
            <a:ext cx="5224811" cy="1223363"/>
          </a:xfrm>
          <a:prstGeom prst="rect">
            <a:avLst/>
          </a:prstGeom>
          <a:solidFill>
            <a:schemeClr val="tx2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4000" kern="0" dirty="0">
              <a:solidFill>
                <a:schemeClr val="tx1"/>
              </a:solidFill>
            </a:endParaRPr>
          </a:p>
        </p:txBody>
      </p:sp>
      <p:sp>
        <p:nvSpPr>
          <p:cNvPr id="42" name="文本框 49"/>
          <p:cNvSpPr txBox="1"/>
          <p:nvPr/>
        </p:nvSpPr>
        <p:spPr>
          <a:xfrm>
            <a:off x="942289" y="1360020"/>
            <a:ext cx="431775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69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kern="0" dirty="0">
                <a:solidFill>
                  <a:schemeClr val="tx1"/>
                </a:solidFill>
              </a:rPr>
              <a:t>AI</a:t>
            </a:r>
            <a:r>
              <a:rPr lang="zh-CN" altLang="en-US" b="1" kern="0" dirty="0">
                <a:solidFill>
                  <a:schemeClr val="tx1"/>
                </a:solidFill>
              </a:rPr>
              <a:t>课程</a:t>
            </a:r>
            <a:endParaRPr lang="zh-CN" altLang="en-US" b="1" kern="0" dirty="0">
              <a:solidFill>
                <a:schemeClr val="tx1"/>
              </a:solidFill>
            </a:endParaRPr>
          </a:p>
        </p:txBody>
      </p:sp>
      <p:sp>
        <p:nvSpPr>
          <p:cNvPr id="50" name="文本框 57"/>
          <p:cNvSpPr txBox="1"/>
          <p:nvPr/>
        </p:nvSpPr>
        <p:spPr>
          <a:xfrm>
            <a:off x="6441171" y="1360020"/>
            <a:ext cx="4317751" cy="3683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699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zh-CN" b="1" kern="0" dirty="0">
                <a:solidFill>
                  <a:schemeClr val="tx1"/>
                </a:solidFill>
              </a:rPr>
              <a:t>AI</a:t>
            </a:r>
            <a:r>
              <a:rPr lang="zh-CN" altLang="en-US" b="1" kern="0" dirty="0">
                <a:solidFill>
                  <a:schemeClr val="tx1"/>
                </a:solidFill>
              </a:rPr>
              <a:t>比赛</a:t>
            </a:r>
            <a:endParaRPr lang="zh-CN" altLang="en-US" b="1" kern="0" dirty="0">
              <a:solidFill>
                <a:schemeClr val="tx1"/>
              </a:solidFill>
            </a:endParaRPr>
          </a:p>
        </p:txBody>
      </p:sp>
      <p:pic>
        <p:nvPicPr>
          <p:cNvPr id="40" name="Picture 4" descr="https://xihe.mindspore.cn/assets/insect-banner.83243199.png"/>
          <p:cNvPicPr>
            <a:picLocks noChangeArrowheads="1"/>
          </p:cNvPicPr>
          <p:nvPr/>
        </p:nvPicPr>
        <p:blipFill rotWithShape="1">
          <a:blip r:embed="rId1">
            <a:extLst>
              <a:ext uri="{BEBA8EAE-BF5A-486C-A8C5-ECC9F3942E4B}">
                <a14:imgProps xmlns:a14="http://schemas.microsoft.com/office/drawing/2010/main">
                  <a14:imgLayer r:embed="rId2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7721"/>
          <a:stretch>
            <a:fillRect/>
          </a:stretch>
        </p:blipFill>
        <p:spPr bwMode="auto">
          <a:xfrm>
            <a:off x="8245955" y="2280872"/>
            <a:ext cx="2727379" cy="84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7" name="组合 6"/>
          <p:cNvGrpSpPr/>
          <p:nvPr/>
        </p:nvGrpSpPr>
        <p:grpSpPr>
          <a:xfrm>
            <a:off x="6226759" y="2303319"/>
            <a:ext cx="1799063" cy="800463"/>
            <a:chOff x="6230002" y="2277718"/>
            <a:chExt cx="1800000" cy="800880"/>
          </a:xfrm>
        </p:grpSpPr>
        <p:sp>
          <p:nvSpPr>
            <p:cNvPr id="51" name="Rectangle 15"/>
            <p:cNvSpPr>
              <a:spLocks noChangeArrowheads="1"/>
            </p:cNvSpPr>
            <p:nvPr/>
          </p:nvSpPr>
          <p:spPr bwMode="auto">
            <a:xfrm>
              <a:off x="6252298" y="2277718"/>
              <a:ext cx="1755409" cy="40025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0" tIns="-3172" rIns="0" bIns="-3172" numCol="1" anchor="ctr" anchorCtr="0" compatLnSpc="1">
              <a:spAutoFit/>
            </a:bodyPr>
            <a:lstStyle/>
            <a:p>
              <a:pPr algn="ctr" defTabSz="9144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100" b="1" kern="0" dirty="0">
                  <a:solidFill>
                    <a:schemeClr val="tx1"/>
                  </a:solidFill>
                </a:rPr>
                <a:t>为初学者定制，</a:t>
              </a:r>
              <a:endParaRPr lang="en-US" altLang="zh-CN" sz="1100" b="1" kern="0" dirty="0">
                <a:solidFill>
                  <a:schemeClr val="tx1"/>
                </a:solidFill>
              </a:endParaRPr>
            </a:p>
            <a:p>
              <a:pPr algn="ctr" defTabSz="9144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100" b="1" kern="0" dirty="0">
                  <a:solidFill>
                    <a:schemeClr val="tx1"/>
                  </a:solidFill>
                </a:rPr>
                <a:t>在比赛过程中学习</a:t>
              </a:r>
              <a:endParaRPr lang="zh-CN" altLang="en-US" sz="1100" b="1" kern="0" dirty="0">
                <a:solidFill>
                  <a:schemeClr val="tx1"/>
                </a:solidFill>
              </a:endParaRPr>
            </a:p>
          </p:txBody>
        </p:sp>
        <p:sp>
          <p:nvSpPr>
            <p:cNvPr id="52" name="矩形 51"/>
            <p:cNvSpPr/>
            <p:nvPr/>
          </p:nvSpPr>
          <p:spPr>
            <a:xfrm>
              <a:off x="6230002" y="2767370"/>
              <a:ext cx="1800000" cy="311228"/>
            </a:xfrm>
            <a:prstGeom prst="rect">
              <a:avLst/>
            </a:prstGeom>
            <a:gradFill flip="none" rotWithShape="1">
              <a:gsLst>
                <a:gs pos="100000">
                  <a:sysClr val="window" lastClr="FFFFFF">
                    <a:alpha val="50000"/>
                  </a:sysClr>
                </a:gs>
                <a:gs pos="21000">
                  <a:sysClr val="window" lastClr="FFFFFF">
                    <a:alpha val="10000"/>
                  </a:sysClr>
                </a:gs>
              </a:gsLst>
              <a:lin ang="2700000" scaled="1"/>
              <a:tileRect/>
            </a:gradFill>
            <a:ln w="9525" cap="flat">
              <a:gradFill>
                <a:gsLst>
                  <a:gs pos="0">
                    <a:sysClr val="window" lastClr="FFFFFF">
                      <a:alpha val="80000"/>
                    </a:sysClr>
                  </a:gs>
                  <a:gs pos="100000">
                    <a:sysClr val="window" lastClr="FFFFFF">
                      <a:alpha val="10000"/>
                    </a:sysClr>
                  </a:gs>
                </a:gsLst>
                <a:lin ang="5400000" scaled="0"/>
              </a:gradFill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82905" fontAlgn="ctr"/>
              <a:r>
                <a:rPr lang="zh-CN" altLang="en-US" sz="1100" b="1" kern="0" dirty="0">
                  <a:solidFill>
                    <a:schemeClr val="tx1"/>
                  </a:solidFill>
                  <a:cs typeface="Arial" panose="020B0604020202020204" pitchFamily="34" charset="0"/>
                </a:rPr>
                <a:t>昇思</a:t>
              </a:r>
              <a:r>
                <a:rPr lang="en-US" altLang="zh-CN" sz="1100" b="1" kern="0" dirty="0">
                  <a:solidFill>
                    <a:schemeClr val="tx1"/>
                  </a:solidFill>
                  <a:cs typeface="Arial" panose="020B0604020202020204" pitchFamily="34" charset="0"/>
                </a:rPr>
                <a:t>AI</a:t>
              </a:r>
              <a:r>
                <a:rPr lang="zh-CN" altLang="en-US" sz="1100" b="1" kern="0" dirty="0">
                  <a:solidFill>
                    <a:schemeClr val="tx1"/>
                  </a:solidFill>
                  <a:cs typeface="Arial" panose="020B0604020202020204" pitchFamily="34" charset="0"/>
                </a:rPr>
                <a:t>学习赛</a:t>
              </a:r>
              <a:endParaRPr lang="zh-CN" altLang="en-US" sz="1100" b="1" kern="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</p:grpSp>
      <p:grpSp>
        <p:nvGrpSpPr>
          <p:cNvPr id="6" name="组合 5"/>
          <p:cNvGrpSpPr/>
          <p:nvPr/>
        </p:nvGrpSpPr>
        <p:grpSpPr>
          <a:xfrm>
            <a:off x="6226759" y="3729436"/>
            <a:ext cx="1799063" cy="572668"/>
            <a:chOff x="6230002" y="3818695"/>
            <a:chExt cx="1800000" cy="572966"/>
          </a:xfrm>
        </p:grpSpPr>
        <p:sp>
          <p:nvSpPr>
            <p:cNvPr id="53" name="Rectangle 15"/>
            <p:cNvSpPr>
              <a:spLocks noChangeArrowheads="1"/>
            </p:cNvSpPr>
            <p:nvPr/>
          </p:nvSpPr>
          <p:spPr bwMode="auto">
            <a:xfrm>
              <a:off x="6252298" y="3818695"/>
              <a:ext cx="1755409" cy="16391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0" tIns="-3172" rIns="0" bIns="-3172" numCol="1" anchor="ctr" anchorCtr="0" compatLnSpc="1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en-US" altLang="zh-CN" sz="1100" b="1" kern="0" dirty="0">
                  <a:solidFill>
                    <a:schemeClr val="tx1"/>
                  </a:solidFill>
                </a:rPr>
                <a:t>AI</a:t>
              </a:r>
              <a:r>
                <a:rPr lang="zh-CN" altLang="en-US" sz="1100" b="1" kern="0" dirty="0">
                  <a:solidFill>
                    <a:schemeClr val="tx1"/>
                  </a:solidFill>
                </a:rPr>
                <a:t>开发者进阶竞赛</a:t>
              </a:r>
              <a:endParaRPr lang="zh-CN" altLang="en-US" sz="1100" b="1" kern="0" dirty="0">
                <a:solidFill>
                  <a:schemeClr val="tx1"/>
                </a:solidFill>
              </a:endParaRPr>
            </a:p>
          </p:txBody>
        </p:sp>
        <p:sp>
          <p:nvSpPr>
            <p:cNvPr id="54" name="矩形 53"/>
            <p:cNvSpPr/>
            <p:nvPr/>
          </p:nvSpPr>
          <p:spPr>
            <a:xfrm>
              <a:off x="6230002" y="4080433"/>
              <a:ext cx="1800000" cy="311228"/>
            </a:xfrm>
            <a:prstGeom prst="rect">
              <a:avLst/>
            </a:prstGeom>
            <a:gradFill flip="none" rotWithShape="1">
              <a:gsLst>
                <a:gs pos="100000">
                  <a:sysClr val="window" lastClr="FFFFFF">
                    <a:alpha val="50000"/>
                  </a:sysClr>
                </a:gs>
                <a:gs pos="21000">
                  <a:sysClr val="window" lastClr="FFFFFF">
                    <a:alpha val="10000"/>
                  </a:sysClr>
                </a:gs>
              </a:gsLst>
              <a:lin ang="2700000" scaled="1"/>
              <a:tileRect/>
            </a:gradFill>
            <a:ln w="9525" cap="flat">
              <a:gradFill>
                <a:gsLst>
                  <a:gs pos="0">
                    <a:sysClr val="window" lastClr="FFFFFF">
                      <a:alpha val="80000"/>
                    </a:sysClr>
                  </a:gs>
                  <a:gs pos="100000">
                    <a:sysClr val="window" lastClr="FFFFFF">
                      <a:alpha val="10000"/>
                    </a:sysClr>
                  </a:gs>
                </a:gsLst>
                <a:lin ang="5400000" scaled="0"/>
              </a:gradFill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82905" fontAlgn="ctr"/>
              <a:r>
                <a:rPr lang="zh-CN" altLang="en-US" sz="1100" b="1" kern="0" dirty="0">
                  <a:solidFill>
                    <a:schemeClr val="tx1"/>
                  </a:solidFill>
                  <a:cs typeface="Arial" panose="020B0604020202020204" pitchFamily="34" charset="0"/>
                </a:rPr>
                <a:t>昇思</a:t>
              </a:r>
              <a:r>
                <a:rPr lang="en-US" altLang="zh-CN" sz="1100" b="1" kern="0" dirty="0">
                  <a:solidFill>
                    <a:schemeClr val="tx1"/>
                  </a:solidFill>
                  <a:cs typeface="Arial" panose="020B0604020202020204" pitchFamily="34" charset="0"/>
                </a:rPr>
                <a:t>AI</a:t>
              </a:r>
              <a:r>
                <a:rPr lang="zh-CN" altLang="en-US" sz="1100" b="1" kern="0" dirty="0">
                  <a:solidFill>
                    <a:schemeClr val="tx1"/>
                  </a:solidFill>
                  <a:cs typeface="Arial" panose="020B0604020202020204" pitchFamily="34" charset="0"/>
                </a:rPr>
                <a:t>挑战赛</a:t>
              </a:r>
              <a:endParaRPr lang="zh-CN" altLang="en-US" sz="1100" b="1" kern="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55" name="Picture 6" descr="https://obs-xihe-beijing4.obs.cn-north-4.myhuaweicloud.com/xihe-img/competition/poster/text_classification.png"/>
          <p:cNvPicPr>
            <a:picLocks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8387" r="6218"/>
          <a:stretch>
            <a:fillRect/>
          </a:stretch>
        </p:blipFill>
        <p:spPr bwMode="auto">
          <a:xfrm>
            <a:off x="8245955" y="3593251"/>
            <a:ext cx="2727379" cy="84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6" name="Picture 8" descr="https://xihe.mindspore.cn/assets/artist-banner.819da0b8.jp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t="2759" r="497" b="13961"/>
          <a:stretch>
            <a:fillRect/>
          </a:stretch>
        </p:blipFill>
        <p:spPr bwMode="auto">
          <a:xfrm>
            <a:off x="8246264" y="4905631"/>
            <a:ext cx="2727071" cy="845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组合 4"/>
          <p:cNvGrpSpPr/>
          <p:nvPr/>
        </p:nvGrpSpPr>
        <p:grpSpPr>
          <a:xfrm>
            <a:off x="6226759" y="5041815"/>
            <a:ext cx="1799063" cy="572668"/>
            <a:chOff x="6230002" y="5131758"/>
            <a:chExt cx="1800000" cy="572966"/>
          </a:xfrm>
        </p:grpSpPr>
        <p:sp>
          <p:nvSpPr>
            <p:cNvPr id="57" name="Rectangle 15"/>
            <p:cNvSpPr>
              <a:spLocks noChangeArrowheads="1"/>
            </p:cNvSpPr>
            <p:nvPr/>
          </p:nvSpPr>
          <p:spPr bwMode="auto">
            <a:xfrm>
              <a:off x="6252298" y="5131758"/>
              <a:ext cx="1755409" cy="163915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0" tIns="-3172" rIns="0" bIns="-3172" numCol="1" anchor="ctr" anchorCtr="0" compatLnSpc="1">
              <a:spAutoFit/>
            </a:bodyPr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r>
                <a:rPr lang="zh-CN" altLang="en-US" sz="1100" b="1" kern="0" dirty="0">
                  <a:solidFill>
                    <a:schemeClr val="tx1"/>
                  </a:solidFill>
                </a:rPr>
                <a:t>创意赛，紧跟前沿技术</a:t>
              </a:r>
              <a:endParaRPr lang="zh-CN" altLang="en-US" sz="1100" b="1" kern="0" dirty="0">
                <a:solidFill>
                  <a:schemeClr val="tx1"/>
                </a:solidFill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6230002" y="5393496"/>
              <a:ext cx="1800000" cy="311228"/>
            </a:xfrm>
            <a:prstGeom prst="rect">
              <a:avLst/>
            </a:prstGeom>
            <a:gradFill flip="none" rotWithShape="1">
              <a:gsLst>
                <a:gs pos="100000">
                  <a:sysClr val="window" lastClr="FFFFFF">
                    <a:alpha val="50000"/>
                  </a:sysClr>
                </a:gs>
                <a:gs pos="21000">
                  <a:sysClr val="window" lastClr="FFFFFF">
                    <a:alpha val="10000"/>
                  </a:sysClr>
                </a:gs>
              </a:gsLst>
              <a:lin ang="2700000" scaled="1"/>
              <a:tileRect/>
            </a:gradFill>
            <a:ln w="9525" cap="flat">
              <a:gradFill>
                <a:gsLst>
                  <a:gs pos="0">
                    <a:sysClr val="window" lastClr="FFFFFF">
                      <a:alpha val="80000"/>
                    </a:sysClr>
                  </a:gs>
                  <a:gs pos="100000">
                    <a:sysClr val="window" lastClr="FFFFFF">
                      <a:alpha val="10000"/>
                    </a:sysClr>
                  </a:gs>
                </a:gsLst>
                <a:lin ang="5400000" scaled="0"/>
              </a:gradFill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82905" fontAlgn="ctr"/>
              <a:r>
                <a:rPr lang="en-US" altLang="zh-CN" sz="1100" b="1" kern="0" dirty="0">
                  <a:solidFill>
                    <a:schemeClr val="tx1"/>
                  </a:solidFill>
                  <a:cs typeface="Arial" panose="020B0604020202020204" pitchFamily="34" charset="0"/>
                </a:rPr>
                <a:t>AI</a:t>
              </a:r>
              <a:r>
                <a:rPr lang="zh-CN" altLang="en-US" sz="1100" b="1" kern="0" dirty="0">
                  <a:solidFill>
                    <a:schemeClr val="tx1"/>
                  </a:solidFill>
                  <a:cs typeface="Arial" panose="020B0604020202020204" pitchFamily="34" charset="0"/>
                </a:rPr>
                <a:t>画家大赛</a:t>
              </a:r>
              <a:endParaRPr lang="zh-CN" altLang="en-US" sz="1100" b="1" kern="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</p:grpSp>
      <p:sp>
        <p:nvSpPr>
          <p:cNvPr id="48" name="Rectangle 15"/>
          <p:cNvSpPr>
            <a:spLocks noChangeArrowheads="1"/>
          </p:cNvSpPr>
          <p:nvPr/>
        </p:nvSpPr>
        <p:spPr bwMode="auto">
          <a:xfrm>
            <a:off x="1020771" y="1818941"/>
            <a:ext cx="3654437" cy="16383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0" tIns="-3172" rIns="0" bIns="-3172" numCol="1" anchor="ctr" anchorCtr="0" compatLnSpc="1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zh-CN" altLang="en-US" sz="1100" b="1" kern="0" dirty="0">
                <a:solidFill>
                  <a:schemeClr val="tx1"/>
                </a:solidFill>
              </a:rPr>
              <a:t>提供各类丰富课程，协助各类型开发者开启</a:t>
            </a:r>
            <a:r>
              <a:rPr lang="en-US" altLang="zh-CN" sz="1100" b="1" kern="0" dirty="0">
                <a:solidFill>
                  <a:schemeClr val="tx1"/>
                </a:solidFill>
              </a:rPr>
              <a:t>AI</a:t>
            </a:r>
            <a:r>
              <a:rPr lang="zh-CN" altLang="en-US" sz="1100" b="1" kern="0" dirty="0">
                <a:solidFill>
                  <a:schemeClr val="tx1"/>
                </a:solidFill>
              </a:rPr>
              <a:t>之旅</a:t>
            </a:r>
            <a:endParaRPr lang="zh-CN" altLang="en-US" sz="1100" b="1" kern="0" dirty="0">
              <a:solidFill>
                <a:schemeClr val="tx1"/>
              </a:solidFill>
            </a:endParaRPr>
          </a:p>
        </p:txBody>
      </p:sp>
      <p:sp>
        <p:nvSpPr>
          <p:cNvPr id="59" name="KSO_Shape"/>
          <p:cNvSpPr/>
          <p:nvPr>
            <p:custDataLst>
              <p:tags r:id="rId7"/>
            </p:custDataLst>
          </p:nvPr>
        </p:nvSpPr>
        <p:spPr bwMode="auto">
          <a:xfrm>
            <a:off x="4972427" y="1791060"/>
            <a:ext cx="250125" cy="219593"/>
          </a:xfrm>
          <a:custGeom>
            <a:avLst/>
            <a:gdLst>
              <a:gd name="T0" fmla="*/ 979217 w 2433638"/>
              <a:gd name="T1" fmla="*/ 1098870 h 2124076"/>
              <a:gd name="T2" fmla="*/ 173881 w 2433638"/>
              <a:gd name="T3" fmla="*/ 432901 h 2124076"/>
              <a:gd name="T4" fmla="*/ 155458 w 2433638"/>
              <a:gd name="T5" fmla="*/ 437460 h 2124076"/>
              <a:gd name="T6" fmla="*/ 139312 w 2433638"/>
              <a:gd name="T7" fmla="*/ 446991 h 2124076"/>
              <a:gd name="T8" fmla="*/ 126684 w 2433638"/>
              <a:gd name="T9" fmla="*/ 460667 h 2124076"/>
              <a:gd name="T10" fmla="*/ 118611 w 2433638"/>
              <a:gd name="T11" fmla="*/ 477036 h 2124076"/>
              <a:gd name="T12" fmla="*/ 115713 w 2433638"/>
              <a:gd name="T13" fmla="*/ 496099 h 2124076"/>
              <a:gd name="T14" fmla="*/ 117576 w 2433638"/>
              <a:gd name="T15" fmla="*/ 1502909 h 2124076"/>
              <a:gd name="T16" fmla="*/ 125029 w 2433638"/>
              <a:gd name="T17" fmla="*/ 1520107 h 2124076"/>
              <a:gd name="T18" fmla="*/ 137035 w 2433638"/>
              <a:gd name="T19" fmla="*/ 1534197 h 2124076"/>
              <a:gd name="T20" fmla="*/ 152560 w 2433638"/>
              <a:gd name="T21" fmla="*/ 1544350 h 2124076"/>
              <a:gd name="T22" fmla="*/ 170776 w 2433638"/>
              <a:gd name="T23" fmla="*/ 1549944 h 2124076"/>
              <a:gd name="T24" fmla="*/ 1002920 w 2433638"/>
              <a:gd name="T25" fmla="*/ 1550566 h 2124076"/>
              <a:gd name="T26" fmla="*/ 1021550 w 2433638"/>
              <a:gd name="T27" fmla="*/ 1545800 h 2124076"/>
              <a:gd name="T28" fmla="*/ 1037696 w 2433638"/>
              <a:gd name="T29" fmla="*/ 1536269 h 2124076"/>
              <a:gd name="T30" fmla="*/ 1050116 w 2433638"/>
              <a:gd name="T31" fmla="*/ 1522800 h 2124076"/>
              <a:gd name="T32" fmla="*/ 1058396 w 2433638"/>
              <a:gd name="T33" fmla="*/ 1506017 h 2124076"/>
              <a:gd name="T34" fmla="*/ 1061294 w 2433638"/>
              <a:gd name="T35" fmla="*/ 1487161 h 2124076"/>
              <a:gd name="T36" fmla="*/ 1061087 w 2433638"/>
              <a:gd name="T37" fmla="*/ 492784 h 2124076"/>
              <a:gd name="T38" fmla="*/ 1057361 w 2433638"/>
              <a:gd name="T39" fmla="*/ 474342 h 2124076"/>
              <a:gd name="T40" fmla="*/ 1048253 w 2433638"/>
              <a:gd name="T41" fmla="*/ 457973 h 2124076"/>
              <a:gd name="T42" fmla="*/ 1035212 w 2433638"/>
              <a:gd name="T43" fmla="*/ 445126 h 2124076"/>
              <a:gd name="T44" fmla="*/ 1018859 w 2433638"/>
              <a:gd name="T45" fmla="*/ 436424 h 2124076"/>
              <a:gd name="T46" fmla="*/ 999608 w 2433638"/>
              <a:gd name="T47" fmla="*/ 432694 h 2124076"/>
              <a:gd name="T48" fmla="*/ 1176801 w 2433638"/>
              <a:gd name="T49" fmla="*/ 1487161 h 2124076"/>
              <a:gd name="T50" fmla="*/ 1168728 w 2433638"/>
              <a:gd name="T51" fmla="*/ 1539792 h 2124076"/>
              <a:gd name="T52" fmla="*/ 1145957 w 2433638"/>
              <a:gd name="T53" fmla="*/ 1585998 h 2124076"/>
              <a:gd name="T54" fmla="*/ 1111182 w 2433638"/>
              <a:gd name="T55" fmla="*/ 1623502 h 2124076"/>
              <a:gd name="T56" fmla="*/ 1066469 w 2433638"/>
              <a:gd name="T57" fmla="*/ 1649818 h 2124076"/>
              <a:gd name="T58" fmla="*/ 1014719 w 2433638"/>
              <a:gd name="T59" fmla="*/ 1662871 h 2124076"/>
              <a:gd name="T60" fmla="*/ 153180 w 2433638"/>
              <a:gd name="T61" fmla="*/ 1661628 h 2124076"/>
              <a:gd name="T62" fmla="*/ 102466 w 2433638"/>
              <a:gd name="T63" fmla="*/ 1646295 h 2124076"/>
              <a:gd name="T64" fmla="*/ 59409 w 2433638"/>
              <a:gd name="T65" fmla="*/ 1617908 h 2124076"/>
              <a:gd name="T66" fmla="*/ 26289 w 2433638"/>
              <a:gd name="T67" fmla="*/ 1578746 h 2124076"/>
              <a:gd name="T68" fmla="*/ 6003 w 2433638"/>
              <a:gd name="T69" fmla="*/ 1531296 h 2124076"/>
              <a:gd name="T70" fmla="*/ 0 w 2433638"/>
              <a:gd name="T71" fmla="*/ 496099 h 2124076"/>
              <a:gd name="T72" fmla="*/ 8280 w 2433638"/>
              <a:gd name="T73" fmla="*/ 443676 h 2124076"/>
              <a:gd name="T74" fmla="*/ 31050 w 2433638"/>
              <a:gd name="T75" fmla="*/ 397469 h 2124076"/>
              <a:gd name="T76" fmla="*/ 66033 w 2433638"/>
              <a:gd name="T77" fmla="*/ 359965 h 2124076"/>
              <a:gd name="T78" fmla="*/ 110331 w 2433638"/>
              <a:gd name="T79" fmla="*/ 333442 h 2124076"/>
              <a:gd name="T80" fmla="*/ 162081 w 2433638"/>
              <a:gd name="T81" fmla="*/ 320596 h 2124076"/>
              <a:gd name="T82" fmla="*/ 1023827 w 2433638"/>
              <a:gd name="T83" fmla="*/ 321425 h 2124076"/>
              <a:gd name="T84" fmla="*/ 1074749 w 2433638"/>
              <a:gd name="T85" fmla="*/ 336966 h 2124076"/>
              <a:gd name="T86" fmla="*/ 1117806 w 2433638"/>
              <a:gd name="T87" fmla="*/ 365352 h 2124076"/>
              <a:gd name="T88" fmla="*/ 1150512 w 2433638"/>
              <a:gd name="T89" fmla="*/ 404514 h 2124076"/>
              <a:gd name="T90" fmla="*/ 1171005 w 2433638"/>
              <a:gd name="T91" fmla="*/ 451964 h 2124076"/>
              <a:gd name="T92" fmla="*/ 1176801 w 2433638"/>
              <a:gd name="T93" fmla="*/ 497443 h 2124076"/>
              <a:gd name="T94" fmla="*/ 1779124 w 2433638"/>
              <a:gd name="T95" fmla="*/ 2694 h 2124076"/>
              <a:gd name="T96" fmla="*/ 1821773 w 2433638"/>
              <a:gd name="T97" fmla="*/ 17411 h 2124076"/>
              <a:gd name="T98" fmla="*/ 1859246 w 2433638"/>
              <a:gd name="T99" fmla="*/ 44565 h 2124076"/>
              <a:gd name="T100" fmla="*/ 1887196 w 2433638"/>
              <a:gd name="T101" fmla="*/ 81253 h 2124076"/>
              <a:gd name="T102" fmla="*/ 1902101 w 2433638"/>
              <a:gd name="T103" fmla="*/ 122915 h 2124076"/>
              <a:gd name="T104" fmla="*/ 1904172 w 2433638"/>
              <a:gd name="T105" fmla="*/ 166444 h 2124076"/>
              <a:gd name="T106" fmla="*/ 1893406 w 2433638"/>
              <a:gd name="T107" fmla="*/ 209142 h 2124076"/>
              <a:gd name="T108" fmla="*/ 1870011 w 2433638"/>
              <a:gd name="T109" fmla="*/ 247696 h 2124076"/>
              <a:gd name="T110" fmla="*/ 1645796 w 2433638"/>
              <a:gd name="T111" fmla="*/ 39175 h 2124076"/>
              <a:gd name="T112" fmla="*/ 1684511 w 2433638"/>
              <a:gd name="T113" fmla="*/ 14302 h 2124076"/>
              <a:gd name="T114" fmla="*/ 1727160 w 2433638"/>
              <a:gd name="T115" fmla="*/ 1658 h 212407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</a:gdLst>
            <a:ahLst/>
            <a:cxnLst>
              <a:cxn ang="T116">
                <a:pos x="T0" y="T1"/>
              </a:cxn>
              <a:cxn ang="T117">
                <a:pos x="T2" y="T3"/>
              </a:cxn>
              <a:cxn ang="T118">
                <a:pos x="T4" y="T5"/>
              </a:cxn>
              <a:cxn ang="T119">
                <a:pos x="T6" y="T7"/>
              </a:cxn>
              <a:cxn ang="T120">
                <a:pos x="T8" y="T9"/>
              </a:cxn>
              <a:cxn ang="T121">
                <a:pos x="T10" y="T11"/>
              </a:cxn>
              <a:cxn ang="T122">
                <a:pos x="T12" y="T13"/>
              </a:cxn>
              <a:cxn ang="T123">
                <a:pos x="T14" y="T15"/>
              </a:cxn>
              <a:cxn ang="T124">
                <a:pos x="T16" y="T17"/>
              </a:cxn>
              <a:cxn ang="T125">
                <a:pos x="T18" y="T19"/>
              </a:cxn>
              <a:cxn ang="T126">
                <a:pos x="T20" y="T21"/>
              </a:cxn>
              <a:cxn ang="T127">
                <a:pos x="T22" y="T23"/>
              </a:cxn>
              <a:cxn ang="T128">
                <a:pos x="T24" y="T25"/>
              </a:cxn>
              <a:cxn ang="T129">
                <a:pos x="T26" y="T27"/>
              </a:cxn>
              <a:cxn ang="T130">
                <a:pos x="T28" y="T29"/>
              </a:cxn>
              <a:cxn ang="T131">
                <a:pos x="T30" y="T31"/>
              </a:cxn>
              <a:cxn ang="T132">
                <a:pos x="T32" y="T33"/>
              </a:cxn>
              <a:cxn ang="T133">
                <a:pos x="T34" y="T35"/>
              </a:cxn>
              <a:cxn ang="T134">
                <a:pos x="T36" y="T37"/>
              </a:cxn>
              <a:cxn ang="T135">
                <a:pos x="T38" y="T39"/>
              </a:cxn>
              <a:cxn ang="T136">
                <a:pos x="T40" y="T41"/>
              </a:cxn>
              <a:cxn ang="T137">
                <a:pos x="T42" y="T43"/>
              </a:cxn>
              <a:cxn ang="T138">
                <a:pos x="T44" y="T45"/>
              </a:cxn>
              <a:cxn ang="T139">
                <a:pos x="T46" y="T47"/>
              </a:cxn>
              <a:cxn ang="T140">
                <a:pos x="T48" y="T49"/>
              </a:cxn>
              <a:cxn ang="T141">
                <a:pos x="T50" y="T51"/>
              </a:cxn>
              <a:cxn ang="T142">
                <a:pos x="T52" y="T53"/>
              </a:cxn>
              <a:cxn ang="T143">
                <a:pos x="T54" y="T55"/>
              </a:cxn>
              <a:cxn ang="T144">
                <a:pos x="T56" y="T57"/>
              </a:cxn>
              <a:cxn ang="T145">
                <a:pos x="T58" y="T59"/>
              </a:cxn>
              <a:cxn ang="T146">
                <a:pos x="T60" y="T61"/>
              </a:cxn>
              <a:cxn ang="T147">
                <a:pos x="T62" y="T63"/>
              </a:cxn>
              <a:cxn ang="T148">
                <a:pos x="T64" y="T65"/>
              </a:cxn>
              <a:cxn ang="T149">
                <a:pos x="T66" y="T67"/>
              </a:cxn>
              <a:cxn ang="T150">
                <a:pos x="T68" y="T69"/>
              </a:cxn>
              <a:cxn ang="T151">
                <a:pos x="T70" y="T71"/>
              </a:cxn>
              <a:cxn ang="T152">
                <a:pos x="T72" y="T73"/>
              </a:cxn>
              <a:cxn ang="T153">
                <a:pos x="T74" y="T75"/>
              </a:cxn>
              <a:cxn ang="T154">
                <a:pos x="T76" y="T77"/>
              </a:cxn>
              <a:cxn ang="T155">
                <a:pos x="T78" y="T79"/>
              </a:cxn>
              <a:cxn ang="T156">
                <a:pos x="T80" y="T81"/>
              </a:cxn>
              <a:cxn ang="T157">
                <a:pos x="T82" y="T83"/>
              </a:cxn>
              <a:cxn ang="T158">
                <a:pos x="T84" y="T85"/>
              </a:cxn>
              <a:cxn ang="T159">
                <a:pos x="T86" y="T87"/>
              </a:cxn>
              <a:cxn ang="T160">
                <a:pos x="T88" y="T89"/>
              </a:cxn>
              <a:cxn ang="T161">
                <a:pos x="T90" y="T91"/>
              </a:cxn>
              <a:cxn ang="T162">
                <a:pos x="T92" y="T93"/>
              </a:cxn>
              <a:cxn ang="T163">
                <a:pos x="T94" y="T95"/>
              </a:cxn>
              <a:cxn ang="T164">
                <a:pos x="T96" y="T97"/>
              </a:cxn>
              <a:cxn ang="T165">
                <a:pos x="T98" y="T99"/>
              </a:cxn>
              <a:cxn ang="T166">
                <a:pos x="T100" y="T101"/>
              </a:cxn>
              <a:cxn ang="T167">
                <a:pos x="T102" y="T103"/>
              </a:cxn>
              <a:cxn ang="T168">
                <a:pos x="T104" y="T105"/>
              </a:cxn>
              <a:cxn ang="T169">
                <a:pos x="T106" y="T107"/>
              </a:cxn>
              <a:cxn ang="T170">
                <a:pos x="T108" y="T109"/>
              </a:cxn>
              <a:cxn ang="T171">
                <a:pos x="T110" y="T111"/>
              </a:cxn>
              <a:cxn ang="T172">
                <a:pos x="T112" y="T113"/>
              </a:cxn>
              <a:cxn ang="T173">
                <a:pos x="T114" y="T115"/>
              </a:cxn>
            </a:cxnLst>
            <a:rect l="0" t="0" r="r" b="b"/>
            <a:pathLst>
              <a:path w="2433638" h="2124076">
                <a:moveTo>
                  <a:pt x="713371" y="1577975"/>
                </a:moveTo>
                <a:lnTo>
                  <a:pt x="804863" y="1667192"/>
                </a:lnTo>
                <a:lnTo>
                  <a:pt x="574675" y="1801813"/>
                </a:lnTo>
                <a:lnTo>
                  <a:pt x="713371" y="1577975"/>
                </a:lnTo>
                <a:close/>
                <a:moveTo>
                  <a:pt x="994071" y="1152525"/>
                </a:moveTo>
                <a:lnTo>
                  <a:pt x="1250950" y="1402947"/>
                </a:lnTo>
                <a:lnTo>
                  <a:pt x="852445" y="1631950"/>
                </a:lnTo>
                <a:lnTo>
                  <a:pt x="757237" y="1538868"/>
                </a:lnTo>
                <a:lnTo>
                  <a:pt x="994071" y="1152525"/>
                </a:lnTo>
                <a:close/>
                <a:moveTo>
                  <a:pt x="230859" y="552164"/>
                </a:moveTo>
                <a:lnTo>
                  <a:pt x="226364" y="552428"/>
                </a:lnTo>
                <a:lnTo>
                  <a:pt x="222133" y="552693"/>
                </a:lnTo>
                <a:lnTo>
                  <a:pt x="218166" y="553222"/>
                </a:lnTo>
                <a:lnTo>
                  <a:pt x="213935" y="553751"/>
                </a:lnTo>
                <a:lnTo>
                  <a:pt x="209968" y="554809"/>
                </a:lnTo>
                <a:lnTo>
                  <a:pt x="206266" y="555867"/>
                </a:lnTo>
                <a:lnTo>
                  <a:pt x="202299" y="557190"/>
                </a:lnTo>
                <a:lnTo>
                  <a:pt x="198597" y="558513"/>
                </a:lnTo>
                <a:lnTo>
                  <a:pt x="194895" y="560100"/>
                </a:lnTo>
                <a:lnTo>
                  <a:pt x="191457" y="561952"/>
                </a:lnTo>
                <a:lnTo>
                  <a:pt x="187755" y="564068"/>
                </a:lnTo>
                <a:lnTo>
                  <a:pt x="184582" y="565920"/>
                </a:lnTo>
                <a:lnTo>
                  <a:pt x="181144" y="568301"/>
                </a:lnTo>
                <a:lnTo>
                  <a:pt x="177971" y="570682"/>
                </a:lnTo>
                <a:lnTo>
                  <a:pt x="175062" y="573063"/>
                </a:lnTo>
                <a:lnTo>
                  <a:pt x="171888" y="575708"/>
                </a:lnTo>
                <a:lnTo>
                  <a:pt x="169244" y="578883"/>
                </a:lnTo>
                <a:lnTo>
                  <a:pt x="166599" y="581793"/>
                </a:lnTo>
                <a:lnTo>
                  <a:pt x="164219" y="584703"/>
                </a:lnTo>
                <a:lnTo>
                  <a:pt x="161839" y="588142"/>
                </a:lnTo>
                <a:lnTo>
                  <a:pt x="159724" y="591316"/>
                </a:lnTo>
                <a:lnTo>
                  <a:pt x="157608" y="594491"/>
                </a:lnTo>
                <a:lnTo>
                  <a:pt x="156022" y="598194"/>
                </a:lnTo>
                <a:lnTo>
                  <a:pt x="154435" y="601633"/>
                </a:lnTo>
                <a:lnTo>
                  <a:pt x="152848" y="605601"/>
                </a:lnTo>
                <a:lnTo>
                  <a:pt x="151526" y="609041"/>
                </a:lnTo>
                <a:lnTo>
                  <a:pt x="150204" y="613009"/>
                </a:lnTo>
                <a:lnTo>
                  <a:pt x="149411" y="616977"/>
                </a:lnTo>
                <a:lnTo>
                  <a:pt x="148882" y="620945"/>
                </a:lnTo>
                <a:lnTo>
                  <a:pt x="148088" y="624913"/>
                </a:lnTo>
                <a:lnTo>
                  <a:pt x="147824" y="629146"/>
                </a:lnTo>
                <a:lnTo>
                  <a:pt x="147824" y="633378"/>
                </a:lnTo>
                <a:lnTo>
                  <a:pt x="147824" y="1898686"/>
                </a:lnTo>
                <a:lnTo>
                  <a:pt x="147824" y="1902918"/>
                </a:lnTo>
                <a:lnTo>
                  <a:pt x="148088" y="1906887"/>
                </a:lnTo>
                <a:lnTo>
                  <a:pt x="148882" y="1911119"/>
                </a:lnTo>
                <a:lnTo>
                  <a:pt x="149411" y="1915087"/>
                </a:lnTo>
                <a:lnTo>
                  <a:pt x="150204" y="1918791"/>
                </a:lnTo>
                <a:lnTo>
                  <a:pt x="151526" y="1922759"/>
                </a:lnTo>
                <a:lnTo>
                  <a:pt x="152848" y="1926463"/>
                </a:lnTo>
                <a:lnTo>
                  <a:pt x="154435" y="1930166"/>
                </a:lnTo>
                <a:lnTo>
                  <a:pt x="156022" y="1933605"/>
                </a:lnTo>
                <a:lnTo>
                  <a:pt x="157608" y="1937309"/>
                </a:lnTo>
                <a:lnTo>
                  <a:pt x="159724" y="1940748"/>
                </a:lnTo>
                <a:lnTo>
                  <a:pt x="161839" y="1944187"/>
                </a:lnTo>
                <a:lnTo>
                  <a:pt x="164219" y="1947097"/>
                </a:lnTo>
                <a:lnTo>
                  <a:pt x="166599" y="1950272"/>
                </a:lnTo>
                <a:lnTo>
                  <a:pt x="169244" y="1953446"/>
                </a:lnTo>
                <a:lnTo>
                  <a:pt x="171888" y="1956091"/>
                </a:lnTo>
                <a:lnTo>
                  <a:pt x="175062" y="1958737"/>
                </a:lnTo>
                <a:lnTo>
                  <a:pt x="177971" y="1961382"/>
                </a:lnTo>
                <a:lnTo>
                  <a:pt x="181144" y="1963763"/>
                </a:lnTo>
                <a:lnTo>
                  <a:pt x="184582" y="1965880"/>
                </a:lnTo>
                <a:lnTo>
                  <a:pt x="187755" y="1967996"/>
                </a:lnTo>
                <a:lnTo>
                  <a:pt x="191457" y="1970112"/>
                </a:lnTo>
                <a:lnTo>
                  <a:pt x="194895" y="1971700"/>
                </a:lnTo>
                <a:lnTo>
                  <a:pt x="198597" y="1973551"/>
                </a:lnTo>
                <a:lnTo>
                  <a:pt x="202299" y="1974874"/>
                </a:lnTo>
                <a:lnTo>
                  <a:pt x="206266" y="1976197"/>
                </a:lnTo>
                <a:lnTo>
                  <a:pt x="209968" y="1977255"/>
                </a:lnTo>
                <a:lnTo>
                  <a:pt x="213935" y="1978049"/>
                </a:lnTo>
                <a:lnTo>
                  <a:pt x="218166" y="1978842"/>
                </a:lnTo>
                <a:lnTo>
                  <a:pt x="222133" y="1979636"/>
                </a:lnTo>
                <a:lnTo>
                  <a:pt x="226364" y="1979900"/>
                </a:lnTo>
                <a:lnTo>
                  <a:pt x="230859" y="1979900"/>
                </a:lnTo>
                <a:lnTo>
                  <a:pt x="1273033" y="1979900"/>
                </a:lnTo>
                <a:lnTo>
                  <a:pt x="1276999" y="1979900"/>
                </a:lnTo>
                <a:lnTo>
                  <a:pt x="1281230" y="1979636"/>
                </a:lnTo>
                <a:lnTo>
                  <a:pt x="1285461" y="1978842"/>
                </a:lnTo>
                <a:lnTo>
                  <a:pt x="1289693" y="1978049"/>
                </a:lnTo>
                <a:lnTo>
                  <a:pt x="1293395" y="1977255"/>
                </a:lnTo>
                <a:lnTo>
                  <a:pt x="1297626" y="1976197"/>
                </a:lnTo>
                <a:lnTo>
                  <a:pt x="1301593" y="1974874"/>
                </a:lnTo>
                <a:lnTo>
                  <a:pt x="1305030" y="1973551"/>
                </a:lnTo>
                <a:lnTo>
                  <a:pt x="1308997" y="1971700"/>
                </a:lnTo>
                <a:lnTo>
                  <a:pt x="1312435" y="1970112"/>
                </a:lnTo>
                <a:lnTo>
                  <a:pt x="1315873" y="1967996"/>
                </a:lnTo>
                <a:lnTo>
                  <a:pt x="1319310" y="1965880"/>
                </a:lnTo>
                <a:lnTo>
                  <a:pt x="1322484" y="1963763"/>
                </a:lnTo>
                <a:lnTo>
                  <a:pt x="1325657" y="1961382"/>
                </a:lnTo>
                <a:lnTo>
                  <a:pt x="1328566" y="1958737"/>
                </a:lnTo>
                <a:lnTo>
                  <a:pt x="1331475" y="1956091"/>
                </a:lnTo>
                <a:lnTo>
                  <a:pt x="1334119" y="1953446"/>
                </a:lnTo>
                <a:lnTo>
                  <a:pt x="1336764" y="1950272"/>
                </a:lnTo>
                <a:lnTo>
                  <a:pt x="1339144" y="1947097"/>
                </a:lnTo>
                <a:lnTo>
                  <a:pt x="1341524" y="1944187"/>
                </a:lnTo>
                <a:lnTo>
                  <a:pt x="1343639" y="1940748"/>
                </a:lnTo>
                <a:lnTo>
                  <a:pt x="1345755" y="1937309"/>
                </a:lnTo>
                <a:lnTo>
                  <a:pt x="1347606" y="1933605"/>
                </a:lnTo>
                <a:lnTo>
                  <a:pt x="1349457" y="1930166"/>
                </a:lnTo>
                <a:lnTo>
                  <a:pt x="1350779" y="1926463"/>
                </a:lnTo>
                <a:lnTo>
                  <a:pt x="1352101" y="1922759"/>
                </a:lnTo>
                <a:lnTo>
                  <a:pt x="1353159" y="1918791"/>
                </a:lnTo>
                <a:lnTo>
                  <a:pt x="1354217" y="1915087"/>
                </a:lnTo>
                <a:lnTo>
                  <a:pt x="1354746" y="1911119"/>
                </a:lnTo>
                <a:lnTo>
                  <a:pt x="1355275" y="1906887"/>
                </a:lnTo>
                <a:lnTo>
                  <a:pt x="1355539" y="1902918"/>
                </a:lnTo>
                <a:lnTo>
                  <a:pt x="1355804" y="1898686"/>
                </a:lnTo>
                <a:lnTo>
                  <a:pt x="1355804" y="1327749"/>
                </a:lnTo>
                <a:lnTo>
                  <a:pt x="1312492" y="1370013"/>
                </a:lnTo>
                <a:lnTo>
                  <a:pt x="1031875" y="1095852"/>
                </a:lnTo>
                <a:lnTo>
                  <a:pt x="1355804" y="779295"/>
                </a:lnTo>
                <a:lnTo>
                  <a:pt x="1355804" y="633378"/>
                </a:lnTo>
                <a:lnTo>
                  <a:pt x="1355539" y="629146"/>
                </a:lnTo>
                <a:lnTo>
                  <a:pt x="1355275" y="624913"/>
                </a:lnTo>
                <a:lnTo>
                  <a:pt x="1354746" y="620945"/>
                </a:lnTo>
                <a:lnTo>
                  <a:pt x="1354217" y="616977"/>
                </a:lnTo>
                <a:lnTo>
                  <a:pt x="1353159" y="613009"/>
                </a:lnTo>
                <a:lnTo>
                  <a:pt x="1352101" y="609041"/>
                </a:lnTo>
                <a:lnTo>
                  <a:pt x="1350779" y="605601"/>
                </a:lnTo>
                <a:lnTo>
                  <a:pt x="1349457" y="601633"/>
                </a:lnTo>
                <a:lnTo>
                  <a:pt x="1347606" y="598194"/>
                </a:lnTo>
                <a:lnTo>
                  <a:pt x="1345755" y="594491"/>
                </a:lnTo>
                <a:lnTo>
                  <a:pt x="1343639" y="591316"/>
                </a:lnTo>
                <a:lnTo>
                  <a:pt x="1341524" y="588142"/>
                </a:lnTo>
                <a:lnTo>
                  <a:pt x="1339144" y="584703"/>
                </a:lnTo>
                <a:lnTo>
                  <a:pt x="1336764" y="581793"/>
                </a:lnTo>
                <a:lnTo>
                  <a:pt x="1334119" y="578883"/>
                </a:lnTo>
                <a:lnTo>
                  <a:pt x="1331475" y="575708"/>
                </a:lnTo>
                <a:lnTo>
                  <a:pt x="1328566" y="573063"/>
                </a:lnTo>
                <a:lnTo>
                  <a:pt x="1325657" y="570682"/>
                </a:lnTo>
                <a:lnTo>
                  <a:pt x="1322484" y="568301"/>
                </a:lnTo>
                <a:lnTo>
                  <a:pt x="1319310" y="565920"/>
                </a:lnTo>
                <a:lnTo>
                  <a:pt x="1315873" y="564068"/>
                </a:lnTo>
                <a:lnTo>
                  <a:pt x="1312435" y="561952"/>
                </a:lnTo>
                <a:lnTo>
                  <a:pt x="1308997" y="560100"/>
                </a:lnTo>
                <a:lnTo>
                  <a:pt x="1305030" y="558513"/>
                </a:lnTo>
                <a:lnTo>
                  <a:pt x="1301593" y="557190"/>
                </a:lnTo>
                <a:lnTo>
                  <a:pt x="1297626" y="555867"/>
                </a:lnTo>
                <a:lnTo>
                  <a:pt x="1293395" y="554809"/>
                </a:lnTo>
                <a:lnTo>
                  <a:pt x="1289693" y="553751"/>
                </a:lnTo>
                <a:lnTo>
                  <a:pt x="1285461" y="553222"/>
                </a:lnTo>
                <a:lnTo>
                  <a:pt x="1281230" y="552693"/>
                </a:lnTo>
                <a:lnTo>
                  <a:pt x="1276999" y="552428"/>
                </a:lnTo>
                <a:lnTo>
                  <a:pt x="1273033" y="552164"/>
                </a:lnTo>
                <a:lnTo>
                  <a:pt x="230859" y="552164"/>
                </a:lnTo>
                <a:close/>
                <a:moveTo>
                  <a:pt x="1950691" y="197947"/>
                </a:moveTo>
                <a:lnTo>
                  <a:pt x="2231837" y="472902"/>
                </a:lnTo>
                <a:lnTo>
                  <a:pt x="1503363" y="1183758"/>
                </a:lnTo>
                <a:lnTo>
                  <a:pt x="1503363" y="1898686"/>
                </a:lnTo>
                <a:lnTo>
                  <a:pt x="1503099" y="1910326"/>
                </a:lnTo>
                <a:lnTo>
                  <a:pt x="1502305" y="1921701"/>
                </a:lnTo>
                <a:lnTo>
                  <a:pt x="1500719" y="1933076"/>
                </a:lnTo>
                <a:lnTo>
                  <a:pt x="1498603" y="1944187"/>
                </a:lnTo>
                <a:lnTo>
                  <a:pt x="1495959" y="1955033"/>
                </a:lnTo>
                <a:lnTo>
                  <a:pt x="1493050" y="1965880"/>
                </a:lnTo>
                <a:lnTo>
                  <a:pt x="1489348" y="1976197"/>
                </a:lnTo>
                <a:lnTo>
                  <a:pt x="1485381" y="1986249"/>
                </a:lnTo>
                <a:lnTo>
                  <a:pt x="1480621" y="1996567"/>
                </a:lnTo>
                <a:lnTo>
                  <a:pt x="1475332" y="2006090"/>
                </a:lnTo>
                <a:lnTo>
                  <a:pt x="1469779" y="2015614"/>
                </a:lnTo>
                <a:lnTo>
                  <a:pt x="1463961" y="2024873"/>
                </a:lnTo>
                <a:lnTo>
                  <a:pt x="1457614" y="2033338"/>
                </a:lnTo>
                <a:lnTo>
                  <a:pt x="1450739" y="2042068"/>
                </a:lnTo>
                <a:lnTo>
                  <a:pt x="1443334" y="2050004"/>
                </a:lnTo>
                <a:lnTo>
                  <a:pt x="1435930" y="2057940"/>
                </a:lnTo>
                <a:lnTo>
                  <a:pt x="1427997" y="2065612"/>
                </a:lnTo>
                <a:lnTo>
                  <a:pt x="1419535" y="2072755"/>
                </a:lnTo>
                <a:lnTo>
                  <a:pt x="1410543" y="2079104"/>
                </a:lnTo>
                <a:lnTo>
                  <a:pt x="1401817" y="2085453"/>
                </a:lnTo>
                <a:lnTo>
                  <a:pt x="1392561" y="2091273"/>
                </a:lnTo>
                <a:lnTo>
                  <a:pt x="1382777" y="2096828"/>
                </a:lnTo>
                <a:lnTo>
                  <a:pt x="1372992" y="2101855"/>
                </a:lnTo>
                <a:lnTo>
                  <a:pt x="1362415" y="2106352"/>
                </a:lnTo>
                <a:lnTo>
                  <a:pt x="1352101" y="2110320"/>
                </a:lnTo>
                <a:lnTo>
                  <a:pt x="1341259" y="2114024"/>
                </a:lnTo>
                <a:lnTo>
                  <a:pt x="1330417" y="2116934"/>
                </a:lnTo>
                <a:lnTo>
                  <a:pt x="1319310" y="2119314"/>
                </a:lnTo>
                <a:lnTo>
                  <a:pt x="1307939" y="2121431"/>
                </a:lnTo>
                <a:lnTo>
                  <a:pt x="1296304" y="2123018"/>
                </a:lnTo>
                <a:lnTo>
                  <a:pt x="1284933" y="2123812"/>
                </a:lnTo>
                <a:lnTo>
                  <a:pt x="1273033" y="2124076"/>
                </a:lnTo>
                <a:lnTo>
                  <a:pt x="230859" y="2124076"/>
                </a:lnTo>
                <a:lnTo>
                  <a:pt x="218959" y="2123812"/>
                </a:lnTo>
                <a:lnTo>
                  <a:pt x="207059" y="2123018"/>
                </a:lnTo>
                <a:lnTo>
                  <a:pt x="195688" y="2121431"/>
                </a:lnTo>
                <a:lnTo>
                  <a:pt x="184582" y="2119314"/>
                </a:lnTo>
                <a:lnTo>
                  <a:pt x="173211" y="2116934"/>
                </a:lnTo>
                <a:lnTo>
                  <a:pt x="162104" y="2114024"/>
                </a:lnTo>
                <a:lnTo>
                  <a:pt x="151526" y="2110320"/>
                </a:lnTo>
                <a:lnTo>
                  <a:pt x="140948" y="2106352"/>
                </a:lnTo>
                <a:lnTo>
                  <a:pt x="130900" y="2101855"/>
                </a:lnTo>
                <a:lnTo>
                  <a:pt x="120851" y="2096828"/>
                </a:lnTo>
                <a:lnTo>
                  <a:pt x="111331" y="2091273"/>
                </a:lnTo>
                <a:lnTo>
                  <a:pt x="101811" y="2085453"/>
                </a:lnTo>
                <a:lnTo>
                  <a:pt x="92820" y="2079104"/>
                </a:lnTo>
                <a:lnTo>
                  <a:pt x="84357" y="2072755"/>
                </a:lnTo>
                <a:lnTo>
                  <a:pt x="75895" y="2065612"/>
                </a:lnTo>
                <a:lnTo>
                  <a:pt x="67962" y="2057940"/>
                </a:lnTo>
                <a:lnTo>
                  <a:pt x="60293" y="2050004"/>
                </a:lnTo>
                <a:lnTo>
                  <a:pt x="53153" y="2042068"/>
                </a:lnTo>
                <a:lnTo>
                  <a:pt x="46278" y="2033338"/>
                </a:lnTo>
                <a:lnTo>
                  <a:pt x="39666" y="2024873"/>
                </a:lnTo>
                <a:lnTo>
                  <a:pt x="33584" y="2015614"/>
                </a:lnTo>
                <a:lnTo>
                  <a:pt x="28031" y="2006090"/>
                </a:lnTo>
                <a:lnTo>
                  <a:pt x="23006" y="1996567"/>
                </a:lnTo>
                <a:lnTo>
                  <a:pt x="18511" y="1986249"/>
                </a:lnTo>
                <a:lnTo>
                  <a:pt x="14280" y="1976197"/>
                </a:lnTo>
                <a:lnTo>
                  <a:pt x="10578" y="1965880"/>
                </a:lnTo>
                <a:lnTo>
                  <a:pt x="7669" y="1955033"/>
                </a:lnTo>
                <a:lnTo>
                  <a:pt x="4760" y="1944187"/>
                </a:lnTo>
                <a:lnTo>
                  <a:pt x="2909" y="1933076"/>
                </a:lnTo>
                <a:lnTo>
                  <a:pt x="1322" y="1921701"/>
                </a:lnTo>
                <a:lnTo>
                  <a:pt x="529" y="1910326"/>
                </a:lnTo>
                <a:lnTo>
                  <a:pt x="0" y="1898686"/>
                </a:lnTo>
                <a:lnTo>
                  <a:pt x="0" y="633378"/>
                </a:lnTo>
                <a:lnTo>
                  <a:pt x="529" y="621739"/>
                </a:lnTo>
                <a:lnTo>
                  <a:pt x="1322" y="610363"/>
                </a:lnTo>
                <a:lnTo>
                  <a:pt x="2909" y="598988"/>
                </a:lnTo>
                <a:lnTo>
                  <a:pt x="4760" y="587613"/>
                </a:lnTo>
                <a:lnTo>
                  <a:pt x="7669" y="577031"/>
                </a:lnTo>
                <a:lnTo>
                  <a:pt x="10578" y="566449"/>
                </a:lnTo>
                <a:lnTo>
                  <a:pt x="14280" y="555867"/>
                </a:lnTo>
                <a:lnTo>
                  <a:pt x="18511" y="545550"/>
                </a:lnTo>
                <a:lnTo>
                  <a:pt x="23006" y="535762"/>
                </a:lnTo>
                <a:lnTo>
                  <a:pt x="28031" y="525974"/>
                </a:lnTo>
                <a:lnTo>
                  <a:pt x="33584" y="516451"/>
                </a:lnTo>
                <a:lnTo>
                  <a:pt x="39666" y="507456"/>
                </a:lnTo>
                <a:lnTo>
                  <a:pt x="46278" y="498462"/>
                </a:lnTo>
                <a:lnTo>
                  <a:pt x="53153" y="489996"/>
                </a:lnTo>
                <a:lnTo>
                  <a:pt x="60293" y="481795"/>
                </a:lnTo>
                <a:lnTo>
                  <a:pt x="67962" y="474124"/>
                </a:lnTo>
                <a:lnTo>
                  <a:pt x="75895" y="466717"/>
                </a:lnTo>
                <a:lnTo>
                  <a:pt x="84357" y="459574"/>
                </a:lnTo>
                <a:lnTo>
                  <a:pt x="92820" y="452696"/>
                </a:lnTo>
                <a:lnTo>
                  <a:pt x="101811" y="446347"/>
                </a:lnTo>
                <a:lnTo>
                  <a:pt x="111331" y="440527"/>
                </a:lnTo>
                <a:lnTo>
                  <a:pt x="120851" y="435236"/>
                </a:lnTo>
                <a:lnTo>
                  <a:pt x="130900" y="430474"/>
                </a:lnTo>
                <a:lnTo>
                  <a:pt x="140948" y="425712"/>
                </a:lnTo>
                <a:lnTo>
                  <a:pt x="151526" y="421744"/>
                </a:lnTo>
                <a:lnTo>
                  <a:pt x="162104" y="418305"/>
                </a:lnTo>
                <a:lnTo>
                  <a:pt x="173211" y="415131"/>
                </a:lnTo>
                <a:lnTo>
                  <a:pt x="184582" y="412485"/>
                </a:lnTo>
                <a:lnTo>
                  <a:pt x="195688" y="410634"/>
                </a:lnTo>
                <a:lnTo>
                  <a:pt x="207059" y="409311"/>
                </a:lnTo>
                <a:lnTo>
                  <a:pt x="218959" y="408253"/>
                </a:lnTo>
                <a:lnTo>
                  <a:pt x="230859" y="407988"/>
                </a:lnTo>
                <a:lnTo>
                  <a:pt x="1273033" y="407988"/>
                </a:lnTo>
                <a:lnTo>
                  <a:pt x="1284933" y="408253"/>
                </a:lnTo>
                <a:lnTo>
                  <a:pt x="1296304" y="409311"/>
                </a:lnTo>
                <a:lnTo>
                  <a:pt x="1307939" y="410369"/>
                </a:lnTo>
                <a:lnTo>
                  <a:pt x="1319310" y="412485"/>
                </a:lnTo>
                <a:lnTo>
                  <a:pt x="1330417" y="415131"/>
                </a:lnTo>
                <a:lnTo>
                  <a:pt x="1341259" y="418305"/>
                </a:lnTo>
                <a:lnTo>
                  <a:pt x="1352101" y="421744"/>
                </a:lnTo>
                <a:lnTo>
                  <a:pt x="1362415" y="425712"/>
                </a:lnTo>
                <a:lnTo>
                  <a:pt x="1372992" y="430210"/>
                </a:lnTo>
                <a:lnTo>
                  <a:pt x="1382777" y="435236"/>
                </a:lnTo>
                <a:lnTo>
                  <a:pt x="1392561" y="440527"/>
                </a:lnTo>
                <a:lnTo>
                  <a:pt x="1401817" y="446347"/>
                </a:lnTo>
                <a:lnTo>
                  <a:pt x="1410543" y="452696"/>
                </a:lnTo>
                <a:lnTo>
                  <a:pt x="1419535" y="459574"/>
                </a:lnTo>
                <a:lnTo>
                  <a:pt x="1427997" y="466452"/>
                </a:lnTo>
                <a:lnTo>
                  <a:pt x="1435930" y="473859"/>
                </a:lnTo>
                <a:lnTo>
                  <a:pt x="1443334" y="481795"/>
                </a:lnTo>
                <a:lnTo>
                  <a:pt x="1450739" y="489996"/>
                </a:lnTo>
                <a:lnTo>
                  <a:pt x="1457614" y="498462"/>
                </a:lnTo>
                <a:lnTo>
                  <a:pt x="1463961" y="507456"/>
                </a:lnTo>
                <a:lnTo>
                  <a:pt x="1469779" y="516451"/>
                </a:lnTo>
                <a:lnTo>
                  <a:pt x="1475332" y="525974"/>
                </a:lnTo>
                <a:lnTo>
                  <a:pt x="1480621" y="535762"/>
                </a:lnTo>
                <a:lnTo>
                  <a:pt x="1485381" y="545550"/>
                </a:lnTo>
                <a:lnTo>
                  <a:pt x="1489348" y="555867"/>
                </a:lnTo>
                <a:lnTo>
                  <a:pt x="1493050" y="566449"/>
                </a:lnTo>
                <a:lnTo>
                  <a:pt x="1495959" y="577031"/>
                </a:lnTo>
                <a:lnTo>
                  <a:pt x="1498603" y="587613"/>
                </a:lnTo>
                <a:lnTo>
                  <a:pt x="1500719" y="598988"/>
                </a:lnTo>
                <a:lnTo>
                  <a:pt x="1502305" y="610363"/>
                </a:lnTo>
                <a:lnTo>
                  <a:pt x="1503099" y="621739"/>
                </a:lnTo>
                <a:lnTo>
                  <a:pt x="1503363" y="633378"/>
                </a:lnTo>
                <a:lnTo>
                  <a:pt x="1503363" y="635094"/>
                </a:lnTo>
                <a:lnTo>
                  <a:pt x="1950691" y="197947"/>
                </a:lnTo>
                <a:close/>
                <a:moveTo>
                  <a:pt x="2235011" y="0"/>
                </a:moveTo>
                <a:lnTo>
                  <a:pt x="2244532" y="265"/>
                </a:lnTo>
                <a:lnTo>
                  <a:pt x="2254054" y="794"/>
                </a:lnTo>
                <a:lnTo>
                  <a:pt x="2263575" y="2117"/>
                </a:lnTo>
                <a:lnTo>
                  <a:pt x="2272832" y="3440"/>
                </a:lnTo>
                <a:lnTo>
                  <a:pt x="2282354" y="5557"/>
                </a:lnTo>
                <a:lnTo>
                  <a:pt x="2291611" y="7939"/>
                </a:lnTo>
                <a:lnTo>
                  <a:pt x="2300867" y="11115"/>
                </a:lnTo>
                <a:lnTo>
                  <a:pt x="2309860" y="14290"/>
                </a:lnTo>
                <a:lnTo>
                  <a:pt x="2318588" y="18260"/>
                </a:lnTo>
                <a:lnTo>
                  <a:pt x="2327316" y="22229"/>
                </a:lnTo>
                <a:lnTo>
                  <a:pt x="2336044" y="26728"/>
                </a:lnTo>
                <a:lnTo>
                  <a:pt x="2344243" y="32021"/>
                </a:lnTo>
                <a:lnTo>
                  <a:pt x="2352442" y="37578"/>
                </a:lnTo>
                <a:lnTo>
                  <a:pt x="2360376" y="43400"/>
                </a:lnTo>
                <a:lnTo>
                  <a:pt x="2368046" y="50016"/>
                </a:lnTo>
                <a:lnTo>
                  <a:pt x="2375187" y="56897"/>
                </a:lnTo>
                <a:lnTo>
                  <a:pt x="2382328" y="64042"/>
                </a:lnTo>
                <a:lnTo>
                  <a:pt x="2388940" y="71451"/>
                </a:lnTo>
                <a:lnTo>
                  <a:pt x="2395024" y="79126"/>
                </a:lnTo>
                <a:lnTo>
                  <a:pt x="2400842" y="87065"/>
                </a:lnTo>
                <a:lnTo>
                  <a:pt x="2406132" y="95533"/>
                </a:lnTo>
                <a:lnTo>
                  <a:pt x="2410893" y="103737"/>
                </a:lnTo>
                <a:lnTo>
                  <a:pt x="2415124" y="112205"/>
                </a:lnTo>
                <a:lnTo>
                  <a:pt x="2418827" y="120938"/>
                </a:lnTo>
                <a:lnTo>
                  <a:pt x="2422265" y="129671"/>
                </a:lnTo>
                <a:lnTo>
                  <a:pt x="2425175" y="138669"/>
                </a:lnTo>
                <a:lnTo>
                  <a:pt x="2427820" y="147666"/>
                </a:lnTo>
                <a:lnTo>
                  <a:pt x="2429935" y="156928"/>
                </a:lnTo>
                <a:lnTo>
                  <a:pt x="2431522" y="165926"/>
                </a:lnTo>
                <a:lnTo>
                  <a:pt x="2432580" y="175188"/>
                </a:lnTo>
                <a:lnTo>
                  <a:pt x="2433109" y="184450"/>
                </a:lnTo>
                <a:lnTo>
                  <a:pt x="2433638" y="193713"/>
                </a:lnTo>
                <a:lnTo>
                  <a:pt x="2433109" y="203239"/>
                </a:lnTo>
                <a:lnTo>
                  <a:pt x="2432580" y="212502"/>
                </a:lnTo>
                <a:lnTo>
                  <a:pt x="2431522" y="221764"/>
                </a:lnTo>
                <a:lnTo>
                  <a:pt x="2429935" y="231026"/>
                </a:lnTo>
                <a:lnTo>
                  <a:pt x="2427820" y="240024"/>
                </a:lnTo>
                <a:lnTo>
                  <a:pt x="2425175" y="249021"/>
                </a:lnTo>
                <a:lnTo>
                  <a:pt x="2422265" y="258019"/>
                </a:lnTo>
                <a:lnTo>
                  <a:pt x="2418827" y="267016"/>
                </a:lnTo>
                <a:lnTo>
                  <a:pt x="2415124" y="275485"/>
                </a:lnTo>
                <a:lnTo>
                  <a:pt x="2410893" y="283953"/>
                </a:lnTo>
                <a:lnTo>
                  <a:pt x="2406132" y="292157"/>
                </a:lnTo>
                <a:lnTo>
                  <a:pt x="2400842" y="300625"/>
                </a:lnTo>
                <a:lnTo>
                  <a:pt x="2395024" y="308564"/>
                </a:lnTo>
                <a:lnTo>
                  <a:pt x="2388940" y="316238"/>
                </a:lnTo>
                <a:lnTo>
                  <a:pt x="2382328" y="323648"/>
                </a:lnTo>
                <a:lnTo>
                  <a:pt x="2375187" y="330793"/>
                </a:lnTo>
                <a:lnTo>
                  <a:pt x="2295842" y="408596"/>
                </a:lnTo>
                <a:lnTo>
                  <a:pt x="2015490" y="134434"/>
                </a:lnTo>
                <a:lnTo>
                  <a:pt x="2095099" y="56897"/>
                </a:lnTo>
                <a:lnTo>
                  <a:pt x="2102505" y="50016"/>
                </a:lnTo>
                <a:lnTo>
                  <a:pt x="2110175" y="43400"/>
                </a:lnTo>
                <a:lnTo>
                  <a:pt x="2117845" y="37578"/>
                </a:lnTo>
                <a:lnTo>
                  <a:pt x="2126044" y="32021"/>
                </a:lnTo>
                <a:lnTo>
                  <a:pt x="2134507" y="26728"/>
                </a:lnTo>
                <a:lnTo>
                  <a:pt x="2142971" y="22229"/>
                </a:lnTo>
                <a:lnTo>
                  <a:pt x="2151963" y="18260"/>
                </a:lnTo>
                <a:lnTo>
                  <a:pt x="2160427" y="14290"/>
                </a:lnTo>
                <a:lnTo>
                  <a:pt x="2169684" y="11115"/>
                </a:lnTo>
                <a:lnTo>
                  <a:pt x="2178676" y="7939"/>
                </a:lnTo>
                <a:lnTo>
                  <a:pt x="2187933" y="5557"/>
                </a:lnTo>
                <a:lnTo>
                  <a:pt x="2197454" y="3440"/>
                </a:lnTo>
                <a:lnTo>
                  <a:pt x="2206447" y="2117"/>
                </a:lnTo>
                <a:lnTo>
                  <a:pt x="2215968" y="794"/>
                </a:lnTo>
                <a:lnTo>
                  <a:pt x="2225490" y="265"/>
                </a:lnTo>
                <a:lnTo>
                  <a:pt x="2235011" y="0"/>
                </a:lnTo>
                <a:close/>
              </a:path>
            </a:pathLst>
          </a:custGeom>
          <a:solidFill>
            <a:schemeClr val="bg1">
              <a:lumMod val="40000"/>
              <a:lumOff val="60000"/>
            </a:schemeClr>
          </a:solidFill>
          <a:ln>
            <a:noFill/>
          </a:ln>
        </p:spPr>
        <p:txBody>
          <a:bodyPr anchor="ctr">
            <a:normAutofit fontScale="72500"/>
            <a:scene3d>
              <a:camera prst="orthographicFront"/>
              <a:lightRig rig="threePt" dir="t"/>
            </a:scene3d>
            <a:sp3d contourW="12700">
              <a:contourClr>
                <a:srgbClr val="FFFFFF"/>
              </a:contourClr>
            </a:sp3d>
          </a:bodyPr>
          <a:lstStyle/>
          <a:p>
            <a:pPr algn="ctr" defTabSz="914400">
              <a:defRPr/>
            </a:pPr>
            <a:endParaRPr lang="zh-CN" altLang="en-US" sz="1100" kern="0">
              <a:solidFill>
                <a:schemeClr val="tx1"/>
              </a:solidFill>
              <a:sym typeface="Arial" panose="020B0604020202020204" pitchFamily="34" charset="0"/>
            </a:endParaRPr>
          </a:p>
        </p:txBody>
      </p:sp>
      <p:sp>
        <p:nvSpPr>
          <p:cNvPr id="38" name="矩形 37"/>
          <p:cNvSpPr/>
          <p:nvPr/>
        </p:nvSpPr>
        <p:spPr>
          <a:xfrm>
            <a:off x="979779" y="4698081"/>
            <a:ext cx="4242773" cy="1223363"/>
          </a:xfrm>
          <a:prstGeom prst="rect">
            <a:avLst/>
          </a:prstGeom>
          <a:solidFill>
            <a:schemeClr val="tx2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4000" kern="0">
              <a:solidFill>
                <a:schemeClr val="tx1"/>
              </a:solidFill>
            </a:endParaRPr>
          </a:p>
        </p:txBody>
      </p:sp>
      <p:sp>
        <p:nvSpPr>
          <p:cNvPr id="43" name="矩形 42"/>
          <p:cNvSpPr/>
          <p:nvPr/>
        </p:nvSpPr>
        <p:spPr>
          <a:xfrm>
            <a:off x="979780" y="2091970"/>
            <a:ext cx="4242771" cy="1223363"/>
          </a:xfrm>
          <a:prstGeom prst="rect">
            <a:avLst/>
          </a:prstGeom>
          <a:solidFill>
            <a:schemeClr val="tx2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4000" kern="0" dirty="0">
              <a:solidFill>
                <a:schemeClr val="tx1"/>
              </a:solidFill>
            </a:endParaRPr>
          </a:p>
        </p:txBody>
      </p:sp>
      <p:sp>
        <p:nvSpPr>
          <p:cNvPr id="37" name="矩形 36"/>
          <p:cNvSpPr/>
          <p:nvPr/>
        </p:nvSpPr>
        <p:spPr>
          <a:xfrm>
            <a:off x="979780" y="3395026"/>
            <a:ext cx="4242771" cy="1223363"/>
          </a:xfrm>
          <a:prstGeom prst="rect">
            <a:avLst/>
          </a:prstGeom>
          <a:solidFill>
            <a:schemeClr val="tx2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4000" kern="0" dirty="0">
              <a:solidFill>
                <a:schemeClr val="tx1"/>
              </a:solidFill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3891142" y="2306577"/>
            <a:ext cx="86743" cy="135769"/>
          </a:xfrm>
          <a:prstGeom prst="rect">
            <a:avLst/>
          </a:prstGeom>
          <a:gradFill>
            <a:gsLst>
              <a:gs pos="16000">
                <a:srgbClr val="FFFFFF">
                  <a:alpha val="65000"/>
                </a:srgbClr>
              </a:gs>
              <a:gs pos="94000">
                <a:srgbClr val="86AFEC">
                  <a:alpha val="11000"/>
                </a:srgbClr>
              </a:gs>
              <a:gs pos="60000">
                <a:srgbClr val="BED5F6">
                  <a:alpha val="55000"/>
                </a:srgbClr>
              </a:gs>
            </a:gsLst>
            <a:lin ang="18900000" scaled="0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defRPr/>
            </a:pPr>
            <a:endParaRPr lang="zh-CN" altLang="en-US" sz="4000" kern="0">
              <a:solidFill>
                <a:schemeClr val="tx1"/>
              </a:solidFill>
            </a:endParaRPr>
          </a:p>
        </p:txBody>
      </p:sp>
      <p:pic>
        <p:nvPicPr>
          <p:cNvPr id="47" name="Picture 2" descr="https://obs-xihe-beijing4.obs.cn-north-4.myhuaweicloud.com/xihe-img/course/intermediate/foundation-model-202302/assets/FM-header.jpg"/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8327" y="2281088"/>
            <a:ext cx="1509154" cy="845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组合 1"/>
          <p:cNvGrpSpPr/>
          <p:nvPr/>
        </p:nvGrpSpPr>
        <p:grpSpPr>
          <a:xfrm>
            <a:off x="1268819" y="2327108"/>
            <a:ext cx="1799064" cy="760932"/>
            <a:chOff x="1269480" y="2263359"/>
            <a:chExt cx="1800001" cy="761328"/>
          </a:xfrm>
        </p:grpSpPr>
        <p:sp>
          <p:nvSpPr>
            <p:cNvPr id="46" name="矩形 45"/>
            <p:cNvSpPr/>
            <p:nvPr/>
          </p:nvSpPr>
          <p:spPr>
            <a:xfrm>
              <a:off x="1269480" y="2263359"/>
              <a:ext cx="1800000" cy="302418"/>
            </a:xfrm>
            <a:prstGeom prst="rect">
              <a:avLst/>
            </a:prstGeom>
            <a:gradFill flip="none" rotWithShape="1">
              <a:gsLst>
                <a:gs pos="100000">
                  <a:sysClr val="window" lastClr="FFFFFF">
                    <a:alpha val="50000"/>
                  </a:sysClr>
                </a:gs>
                <a:gs pos="21000">
                  <a:sysClr val="window" lastClr="FFFFFF">
                    <a:alpha val="10000"/>
                  </a:sysClr>
                </a:gs>
              </a:gsLst>
              <a:lin ang="2700000" scaled="1"/>
              <a:tileRect/>
            </a:gradFill>
            <a:ln w="9525" cap="flat">
              <a:gradFill>
                <a:gsLst>
                  <a:gs pos="0">
                    <a:sysClr val="window" lastClr="FFFFFF">
                      <a:alpha val="80000"/>
                    </a:sysClr>
                  </a:gs>
                  <a:gs pos="100000">
                    <a:sysClr val="window" lastClr="FFFFFF">
                      <a:alpha val="10000"/>
                    </a:sysClr>
                  </a:gs>
                </a:gsLst>
                <a:lin ang="5400000" scaled="0"/>
              </a:gradFill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82905" fontAlgn="ctr"/>
              <a:r>
                <a:rPr lang="zh-CN" altLang="en-US" sz="1100" b="1" kern="0" dirty="0">
                  <a:solidFill>
                    <a:schemeClr val="tx1"/>
                  </a:solidFill>
                  <a:cs typeface="Arial" panose="020B0604020202020204" pitchFamily="34" charset="0"/>
                </a:rPr>
                <a:t>大模型赋能课程</a:t>
              </a:r>
              <a:endParaRPr lang="zh-CN" altLang="en-US" sz="1100" b="1" kern="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0" name="Rectangle 15"/>
            <p:cNvSpPr>
              <a:spLocks noChangeArrowheads="1"/>
            </p:cNvSpPr>
            <p:nvPr/>
          </p:nvSpPr>
          <p:spPr bwMode="auto">
            <a:xfrm>
              <a:off x="1269481" y="2655560"/>
              <a:ext cx="1800000" cy="36912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0" tIns="0" rIns="0" bIns="0" numCol="1" anchor="ctr" anchorCtr="0" compatLnSpc="1">
              <a:spAutoFit/>
            </a:bodyPr>
            <a:lstStyle/>
            <a:p>
              <a:pPr marL="171450" indent="-171450" defTabSz="9144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000" kern="0" dirty="0">
                  <a:solidFill>
                    <a:schemeClr val="tx1"/>
                  </a:solidFill>
                </a:rPr>
                <a:t>基础模型基础知识</a:t>
              </a:r>
              <a:endParaRPr lang="zh-CN" altLang="en-US" sz="1000" kern="0" dirty="0">
                <a:solidFill>
                  <a:schemeClr val="tx1"/>
                </a:solidFill>
              </a:endParaRPr>
            </a:p>
            <a:p>
              <a:pPr marL="171450" indent="-171450" defTabSz="9144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000" kern="0" dirty="0">
                  <a:solidFill>
                    <a:schemeClr val="tx1"/>
                  </a:solidFill>
                </a:rPr>
                <a:t>基础模型关键技术</a:t>
              </a:r>
              <a:endParaRPr lang="zh-CN" altLang="en-US" sz="1000" kern="0" dirty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组合 3"/>
          <p:cNvGrpSpPr/>
          <p:nvPr/>
        </p:nvGrpSpPr>
        <p:grpSpPr>
          <a:xfrm>
            <a:off x="1268820" y="4840934"/>
            <a:ext cx="1799072" cy="945609"/>
            <a:chOff x="1269481" y="4870827"/>
            <a:chExt cx="1800009" cy="946102"/>
          </a:xfrm>
        </p:grpSpPr>
        <p:sp>
          <p:nvSpPr>
            <p:cNvPr id="44" name="矩形 43"/>
            <p:cNvSpPr/>
            <p:nvPr/>
          </p:nvSpPr>
          <p:spPr>
            <a:xfrm>
              <a:off x="1269490" y="4870827"/>
              <a:ext cx="1800000" cy="282767"/>
            </a:xfrm>
            <a:prstGeom prst="rect">
              <a:avLst/>
            </a:prstGeom>
            <a:gradFill flip="none" rotWithShape="1">
              <a:gsLst>
                <a:gs pos="100000">
                  <a:sysClr val="window" lastClr="FFFFFF">
                    <a:alpha val="50000"/>
                  </a:sysClr>
                </a:gs>
                <a:gs pos="21000">
                  <a:sysClr val="window" lastClr="FFFFFF">
                    <a:alpha val="10000"/>
                  </a:sysClr>
                </a:gs>
              </a:gsLst>
              <a:lin ang="2700000" scaled="1"/>
              <a:tileRect/>
            </a:gradFill>
            <a:ln w="9525" cap="flat">
              <a:gradFill>
                <a:gsLst>
                  <a:gs pos="0">
                    <a:sysClr val="window" lastClr="FFFFFF">
                      <a:alpha val="80000"/>
                    </a:sysClr>
                  </a:gs>
                  <a:gs pos="100000">
                    <a:sysClr val="window" lastClr="FFFFFF">
                      <a:alpha val="10000"/>
                    </a:sysClr>
                  </a:gs>
                </a:gsLst>
                <a:lin ang="5400000" scaled="0"/>
              </a:gradFill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82905" fontAlgn="ctr"/>
              <a:r>
                <a:rPr lang="en-US" altLang="zh-CN" sz="1100" b="1" kern="0" dirty="0">
                  <a:solidFill>
                    <a:schemeClr val="tx1"/>
                  </a:solidFill>
                  <a:cs typeface="Arial" panose="020B0604020202020204" pitchFamily="34" charset="0"/>
                </a:rPr>
                <a:t>AI</a:t>
              </a:r>
              <a:r>
                <a:rPr lang="zh-CN" altLang="en-US" sz="1100" b="1" kern="0" dirty="0">
                  <a:solidFill>
                    <a:schemeClr val="tx1"/>
                  </a:solidFill>
                  <a:cs typeface="Arial" panose="020B0604020202020204" pitchFamily="34" charset="0"/>
                </a:rPr>
                <a:t>基础课程</a:t>
              </a:r>
              <a:endParaRPr lang="zh-CN" altLang="en-US" sz="1100" b="1" kern="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62" name="Rectangle 15"/>
            <p:cNvSpPr>
              <a:spLocks noChangeArrowheads="1"/>
            </p:cNvSpPr>
            <p:nvPr/>
          </p:nvSpPr>
          <p:spPr bwMode="auto">
            <a:xfrm>
              <a:off x="1269481" y="5262921"/>
              <a:ext cx="1800000" cy="55400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0" tIns="0" rIns="0" bIns="0" numCol="1" anchor="ctr" anchorCtr="0" compatLnSpc="1">
              <a:spAutoFit/>
            </a:bodyPr>
            <a:lstStyle/>
            <a:p>
              <a:pPr marL="171450" indent="-171450" defTabSz="9144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000" kern="0" dirty="0">
                  <a:solidFill>
                    <a:schemeClr val="tx1"/>
                  </a:solidFill>
                </a:rPr>
                <a:t>深度学习基础教学</a:t>
              </a:r>
              <a:endParaRPr lang="zh-CN" altLang="en-US" sz="1000" kern="0" dirty="0">
                <a:solidFill>
                  <a:schemeClr val="tx1"/>
                </a:solidFill>
              </a:endParaRPr>
            </a:p>
            <a:p>
              <a:pPr marL="171450" indent="-171450" defTabSz="9144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altLang="zh-CN" sz="1000" kern="0" dirty="0" err="1">
                  <a:solidFill>
                    <a:schemeClr val="tx1"/>
                  </a:solidFill>
                </a:rPr>
                <a:t>MindSpore</a:t>
              </a:r>
              <a:r>
                <a:rPr lang="en-US" altLang="zh-CN" sz="1000" kern="0" dirty="0">
                  <a:solidFill>
                    <a:schemeClr val="tx1"/>
                  </a:solidFill>
                </a:rPr>
                <a:t> </a:t>
              </a:r>
              <a:r>
                <a:rPr lang="zh-CN" altLang="en-US" sz="1000" kern="0" dirty="0">
                  <a:solidFill>
                    <a:schemeClr val="tx1"/>
                  </a:solidFill>
                </a:rPr>
                <a:t>实用讲解</a:t>
              </a:r>
              <a:endParaRPr lang="zh-CN" altLang="en-US" sz="1000" kern="0" dirty="0">
                <a:solidFill>
                  <a:schemeClr val="tx1"/>
                </a:solidFill>
              </a:endParaRPr>
            </a:p>
            <a:p>
              <a:pPr marL="171450" indent="-171450" defTabSz="9144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zh-CN" altLang="en-US" sz="1000" kern="0" dirty="0">
                  <a:solidFill>
                    <a:schemeClr val="tx1"/>
                  </a:solidFill>
                </a:rPr>
                <a:t>常见神经网络模型讲解</a:t>
              </a:r>
              <a:endParaRPr lang="zh-CN" altLang="en-US" sz="1000" kern="0" dirty="0">
                <a:solidFill>
                  <a:schemeClr val="tx1"/>
                </a:solidFill>
              </a:endParaRPr>
            </a:p>
          </p:txBody>
        </p:sp>
      </p:grpSp>
      <p:pic>
        <p:nvPicPr>
          <p:cNvPr id="63" name="Picture 4" descr="https://obs-xihe-beijing4.obs.cn-north-4.myhuaweicloud.com/xihe-img/course/primary/DL-202303/assets/DL-header.jpg"/>
          <p:cNvPicPr>
            <a:picLocks noChangeAspect="1" noChangeArrowheads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4359" y="4887201"/>
            <a:ext cx="1509152" cy="845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组合 2"/>
          <p:cNvGrpSpPr/>
          <p:nvPr/>
        </p:nvGrpSpPr>
        <p:grpSpPr>
          <a:xfrm>
            <a:off x="1268821" y="3630163"/>
            <a:ext cx="1807994" cy="760932"/>
            <a:chOff x="1269482" y="3567093"/>
            <a:chExt cx="1808936" cy="761328"/>
          </a:xfrm>
        </p:grpSpPr>
        <p:sp>
          <p:nvSpPr>
            <p:cNvPr id="61" name="Rectangle 15"/>
            <p:cNvSpPr>
              <a:spLocks noChangeArrowheads="1"/>
            </p:cNvSpPr>
            <p:nvPr/>
          </p:nvSpPr>
          <p:spPr bwMode="auto">
            <a:xfrm>
              <a:off x="1278418" y="3959294"/>
              <a:ext cx="1800000" cy="369127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vert="horz" wrap="square" lIns="0" tIns="0" rIns="0" bIns="0" numCol="1" anchor="ctr" anchorCtr="0" compatLnSpc="1">
              <a:spAutoFit/>
            </a:bodyPr>
            <a:lstStyle/>
            <a:p>
              <a:pPr marL="171450" indent="-171450" defTabSz="9144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altLang="zh-CN" sz="1000" kern="0" dirty="0">
                  <a:solidFill>
                    <a:schemeClr val="tx1"/>
                  </a:solidFill>
                </a:rPr>
                <a:t>Self-attention</a:t>
              </a:r>
              <a:r>
                <a:rPr lang="zh-CN" altLang="en-US" sz="1000" kern="0" dirty="0">
                  <a:solidFill>
                    <a:schemeClr val="tx1"/>
                  </a:solidFill>
                </a:rPr>
                <a:t>解释</a:t>
              </a:r>
              <a:endParaRPr lang="zh-CN" altLang="en-US" sz="1000" kern="0" dirty="0">
                <a:solidFill>
                  <a:schemeClr val="tx1"/>
                </a:solidFill>
              </a:endParaRPr>
            </a:p>
            <a:p>
              <a:pPr marL="171450" indent="-171450" defTabSz="914400" eaLnBrk="0" fontAlgn="base" hangingPunct="0">
                <a:lnSpc>
                  <a:spcPct val="120000"/>
                </a:lnSpc>
                <a:spcBef>
                  <a:spcPct val="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/>
              </a:pPr>
              <a:r>
                <a:rPr lang="en-US" altLang="zh-CN" sz="1000" kern="0" dirty="0">
                  <a:solidFill>
                    <a:schemeClr val="tx1"/>
                  </a:solidFill>
                </a:rPr>
                <a:t>Multi-head Attention </a:t>
              </a:r>
              <a:r>
                <a:rPr lang="zh-CN" altLang="en-US" sz="1000" kern="0" dirty="0">
                  <a:solidFill>
                    <a:schemeClr val="tx1"/>
                  </a:solidFill>
                </a:rPr>
                <a:t>解释</a:t>
              </a:r>
              <a:endParaRPr lang="zh-CN" altLang="en-US" sz="1000" kern="0" dirty="0">
                <a:solidFill>
                  <a:schemeClr val="tx1"/>
                </a:solidFill>
              </a:endParaRPr>
            </a:p>
          </p:txBody>
        </p:sp>
        <p:sp>
          <p:nvSpPr>
            <p:cNvPr id="45" name="矩形 44"/>
            <p:cNvSpPr/>
            <p:nvPr/>
          </p:nvSpPr>
          <p:spPr>
            <a:xfrm>
              <a:off x="1269482" y="3567093"/>
              <a:ext cx="1800000" cy="282767"/>
            </a:xfrm>
            <a:prstGeom prst="rect">
              <a:avLst/>
            </a:prstGeom>
            <a:gradFill flip="none" rotWithShape="1">
              <a:gsLst>
                <a:gs pos="100000">
                  <a:sysClr val="window" lastClr="FFFFFF">
                    <a:alpha val="50000"/>
                  </a:sysClr>
                </a:gs>
                <a:gs pos="21000">
                  <a:sysClr val="window" lastClr="FFFFFF">
                    <a:alpha val="10000"/>
                  </a:sysClr>
                </a:gs>
              </a:gsLst>
              <a:lin ang="2700000" scaled="1"/>
              <a:tileRect/>
            </a:gradFill>
            <a:ln w="9525" cap="flat">
              <a:gradFill>
                <a:gsLst>
                  <a:gs pos="0">
                    <a:sysClr val="window" lastClr="FFFFFF">
                      <a:alpha val="80000"/>
                    </a:sysClr>
                  </a:gs>
                  <a:gs pos="100000">
                    <a:sysClr val="window" lastClr="FFFFFF">
                      <a:alpha val="10000"/>
                    </a:sysClr>
                  </a:gs>
                </a:gsLst>
                <a:lin ang="5400000" scaled="0"/>
              </a:gradFill>
              <a:miter lim="400000"/>
            </a:ln>
            <a:effectLst/>
          </p:spPr>
          <p:txBody>
            <a:bodyPr wrap="square" lIns="0" tIns="0" rIns="0" bIns="0" numCol="1" anchor="ctr">
              <a:noAutofit/>
            </a:bodyPr>
            <a:lstStyle/>
            <a:p>
              <a:pPr algn="ctr" defTabSz="382905" fontAlgn="ctr"/>
              <a:r>
                <a:rPr lang="en-US" altLang="zh-CN" sz="1100" b="1" kern="0" dirty="0">
                  <a:solidFill>
                    <a:schemeClr val="tx1"/>
                  </a:solidFill>
                  <a:cs typeface="Arial" panose="020B0604020202020204" pitchFamily="34" charset="0"/>
                </a:rPr>
                <a:t>Transformer</a:t>
              </a:r>
              <a:r>
                <a:rPr lang="zh-CN" altLang="en-US" sz="1100" b="1" kern="0" dirty="0">
                  <a:solidFill>
                    <a:schemeClr val="tx1"/>
                  </a:solidFill>
                  <a:cs typeface="Arial" panose="020B0604020202020204" pitchFamily="34" charset="0"/>
                </a:rPr>
                <a:t>课程</a:t>
              </a:r>
              <a:endParaRPr lang="zh-CN" altLang="en-US" sz="1100" b="1" kern="0" dirty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</p:grpSp>
      <p:pic>
        <p:nvPicPr>
          <p:cNvPr id="64" name="Picture 6" descr="https://obs-xihe-beijing4.obs.cn-north-4.myhuaweicloud.com/xihe-img/course/primary/vit-202303/assets/VIT-header.jpg"/>
          <p:cNvPicPr>
            <a:picLocks noChangeAspect="1" noChangeArrowheads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8989" y="3584144"/>
            <a:ext cx="1509152" cy="8451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35" name="Rectangle 34"/>
          <p:cNvSpPr/>
          <p:nvPr>
            <p:custDataLst>
              <p:tags r:id="rId1"/>
            </p:custDataLst>
          </p:nvPr>
        </p:nvSpPr>
        <p:spPr>
          <a:xfrm>
            <a:off x="1022985" y="764540"/>
            <a:ext cx="6014085" cy="1852295"/>
          </a:xfrm>
          <a:prstGeom prst="rect">
            <a:avLst/>
          </a:prstGeom>
          <a:noFill/>
          <a:ln w="6350" cmpd="sng"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>
              <a:lnSpc>
                <a:spcPct val="140000"/>
              </a:lnSpc>
            </a:pPr>
            <a:r>
              <a:rPr lang="en-US" sz="6000" b="1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THANK YOU</a:t>
            </a:r>
            <a:endParaRPr lang="en-US" sz="6000" b="1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Raleway"/>
            </a:endParaRPr>
          </a:p>
          <a:p>
            <a:r>
              <a:rPr lang="en-US" sz="2400" dirty="0">
                <a:solidFill>
                  <a:srgbClr val="445185"/>
                </a:solidFill>
                <a:latin typeface="黑体" panose="02010609060101010101" charset="-122"/>
                <a:ea typeface="黑体" panose="02010609060101010101" charset="-122"/>
                <a:cs typeface="Raleway"/>
              </a:rPr>
              <a:t> QUESTIONS?</a:t>
            </a:r>
            <a:endParaRPr lang="en-US" sz="2400" dirty="0">
              <a:solidFill>
                <a:srgbClr val="445185"/>
              </a:solidFill>
              <a:latin typeface="黑体" panose="02010609060101010101" charset="-122"/>
              <a:ea typeface="黑体" panose="02010609060101010101" charset="-122"/>
              <a:cs typeface="Raleway"/>
            </a:endParaRPr>
          </a:p>
        </p:txBody>
      </p:sp>
      <p:sp>
        <p:nvSpPr>
          <p:cNvPr id="15" name="椭圆 14"/>
          <p:cNvSpPr/>
          <p:nvPr>
            <p:custDataLst>
              <p:tags r:id="rId2"/>
            </p:custDataLst>
          </p:nvPr>
        </p:nvSpPr>
        <p:spPr>
          <a:xfrm rot="5400000">
            <a:off x="3344545" y="5866130"/>
            <a:ext cx="272415" cy="272415"/>
          </a:xfrm>
          <a:prstGeom prst="ellipse">
            <a:avLst/>
          </a:prstGeom>
          <a:gradFill>
            <a:gsLst>
              <a:gs pos="0">
                <a:schemeClr val="accent5">
                  <a:lumMod val="20000"/>
                  <a:lumOff val="80000"/>
                </a:schemeClr>
              </a:gs>
              <a:gs pos="71000">
                <a:srgbClr val="B7DFF4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5" name="矩形 4"/>
          <p:cNvSpPr/>
          <p:nvPr>
            <p:custDataLst>
              <p:tags r:id="rId3"/>
            </p:custDataLst>
          </p:nvPr>
        </p:nvSpPr>
        <p:spPr>
          <a:xfrm>
            <a:off x="9951373" y="3774203"/>
            <a:ext cx="1400896" cy="1401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4" name="矩形 3"/>
          <p:cNvSpPr/>
          <p:nvPr>
            <p:custDataLst>
              <p:tags r:id="rId4"/>
            </p:custDataLst>
          </p:nvPr>
        </p:nvSpPr>
        <p:spPr>
          <a:xfrm>
            <a:off x="9817735" y="1283970"/>
            <a:ext cx="1642110" cy="164084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6" name="文本框 5"/>
          <p:cNvSpPr txBox="1"/>
          <p:nvPr>
            <p:custDataLst>
              <p:tags r:id="rId5"/>
            </p:custDataLst>
          </p:nvPr>
        </p:nvSpPr>
        <p:spPr>
          <a:xfrm>
            <a:off x="9367520" y="2924810"/>
            <a:ext cx="256794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6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欢迎扫码打卡</a:t>
            </a:r>
            <a:endParaRPr lang="zh-CN" altLang="en-US" sz="1600" b="1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  <a:p>
            <a:pPr algn="ctr"/>
            <a:r>
              <a:rPr lang="zh-CN" altLang="en-US" sz="1600" b="1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积分可兑换对应礼品哟！</a:t>
            </a:r>
            <a:endParaRPr lang="zh-CN" altLang="en-US" sz="1600" b="1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sp>
        <p:nvSpPr>
          <p:cNvPr id="13" name="文本框 2"/>
          <p:cNvSpPr txBox="1"/>
          <p:nvPr userDrawn="1">
            <p:custDataLst>
              <p:tags r:id="rId6"/>
            </p:custDataLst>
          </p:nvPr>
        </p:nvSpPr>
        <p:spPr>
          <a:xfrm>
            <a:off x="9926955" y="52243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扫码添加讲师联系方式</a:t>
            </a:r>
            <a:endParaRPr lang="zh-CN" altLang="en-US" sz="1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951085" y="3774440"/>
            <a:ext cx="1401445" cy="1401445"/>
          </a:xfrm>
          <a:prstGeom prst="rect">
            <a:avLst/>
          </a:prstGeom>
        </p:spPr>
      </p:pic>
      <p:sp>
        <p:nvSpPr>
          <p:cNvPr id="7" name="矩形 4"/>
          <p:cNvSpPr/>
          <p:nvPr>
            <p:custDataLst>
              <p:tags r:id="rId8"/>
            </p:custDataLst>
          </p:nvPr>
        </p:nvSpPr>
        <p:spPr>
          <a:xfrm>
            <a:off x="8154323" y="1297703"/>
            <a:ext cx="1400896" cy="140140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8" name="文本框 2"/>
          <p:cNvSpPr txBox="1"/>
          <p:nvPr userDrawn="1">
            <p:custDataLst>
              <p:tags r:id="rId9"/>
            </p:custDataLst>
          </p:nvPr>
        </p:nvSpPr>
        <p:spPr>
          <a:xfrm>
            <a:off x="8129905" y="2747880"/>
            <a:ext cx="1470025" cy="24511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zh-CN" altLang="en-US" sz="1000" dirty="0">
                <a:solidFill>
                  <a:srgbClr val="445185"/>
                </a:solidFill>
                <a:latin typeface="阿里巴巴普惠体 R" panose="00020600040101010101" charset="-122"/>
                <a:ea typeface="阿里巴巴普惠体 R" panose="00020600040101010101" charset="-122"/>
              </a:rPr>
              <a:t>昇思大模型平台</a:t>
            </a:r>
            <a:endParaRPr lang="zh-CN" altLang="en-US" sz="1000" dirty="0">
              <a:solidFill>
                <a:srgbClr val="445185"/>
              </a:solidFill>
              <a:latin typeface="阿里巴巴普惠体 R" panose="00020600040101010101" charset="-122"/>
              <a:ea typeface="阿里巴巴普惠体 R" panose="00020600040101010101" charset="-122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129905" y="1283970"/>
            <a:ext cx="1401445" cy="1401445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>
            <p:custDataLst>
              <p:tags r:id="rId11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9834245" y="1273810"/>
            <a:ext cx="1625600" cy="1651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3"/>
          <p:cNvSpPr txBox="1"/>
          <p:nvPr/>
        </p:nvSpPr>
        <p:spPr>
          <a:xfrm>
            <a:off x="979997" y="419101"/>
            <a:ext cx="19679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目录</a:t>
            </a:r>
            <a:endParaRPr lang="zh-CN" altLang="en-US" sz="4800" i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7" name="标题 3"/>
          <p:cNvSpPr txBox="1"/>
          <p:nvPr/>
        </p:nvSpPr>
        <p:spPr>
          <a:xfrm>
            <a:off x="979805" y="970280"/>
            <a:ext cx="2973070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5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CONTENTS</a:t>
            </a:r>
            <a:endParaRPr lang="en-US" altLang="zh-CN" sz="1500" i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984759" y="2108003"/>
            <a:ext cx="563054" cy="563054"/>
          </a:xfrm>
          <a:prstGeom prst="ellipse">
            <a:avLst/>
          </a:prstGeom>
          <a:solidFill>
            <a:srgbClr val="445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副标题 13"/>
          <p:cNvSpPr txBox="1"/>
          <p:nvPr/>
        </p:nvSpPr>
        <p:spPr>
          <a:xfrm>
            <a:off x="979997" y="2201746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01</a:t>
            </a:r>
            <a:endParaRPr lang="en-US" alt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5" name="副标题 13"/>
          <p:cNvSpPr txBox="1"/>
          <p:nvPr/>
        </p:nvSpPr>
        <p:spPr>
          <a:xfrm>
            <a:off x="1850390" y="2147570"/>
            <a:ext cx="5767705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大模型开源生态</a:t>
            </a:r>
            <a:endParaRPr lang="en-US" altLang="zh-CN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984759" y="3021557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3" name="副标题 13"/>
          <p:cNvSpPr txBox="1"/>
          <p:nvPr/>
        </p:nvSpPr>
        <p:spPr>
          <a:xfrm>
            <a:off x="979997" y="3115300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02</a:t>
            </a:r>
            <a:endParaRPr lang="en-US" alt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4" name="副标题 13"/>
          <p:cNvSpPr txBox="1"/>
          <p:nvPr/>
        </p:nvSpPr>
        <p:spPr>
          <a:xfrm>
            <a:off x="1850390" y="3061335"/>
            <a:ext cx="5151755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昇思</a:t>
            </a:r>
            <a:r>
              <a:rPr lang="en-US" altLang="zh-CN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MindSpore</a:t>
            </a: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社区创新实践</a:t>
            </a:r>
            <a:endParaRPr lang="zh-CN" altLang="en-US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indent="0">
              <a:buNone/>
            </a:pPr>
            <a:endParaRPr lang="zh-CN" altLang="en-US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984759" y="3956726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副标题 13"/>
          <p:cNvSpPr txBox="1"/>
          <p:nvPr/>
        </p:nvSpPr>
        <p:spPr>
          <a:xfrm>
            <a:off x="979997" y="4050469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03</a:t>
            </a:r>
            <a:endParaRPr lang="en-US" alt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7" name="副标题 13"/>
          <p:cNvSpPr txBox="1"/>
          <p:nvPr/>
        </p:nvSpPr>
        <p:spPr>
          <a:xfrm>
            <a:off x="1850390" y="3996055"/>
            <a:ext cx="5004435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昇思大模型平台</a:t>
            </a:r>
            <a:endParaRPr lang="zh-CN" altLang="en-US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indent="0">
              <a:buNone/>
            </a:pPr>
            <a:endParaRPr lang="zh-CN" altLang="en-US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椭圆 14"/>
          <p:cNvSpPr/>
          <p:nvPr>
            <p:custDataLst>
              <p:tags r:id="rId1"/>
            </p:custDataLst>
          </p:nvPr>
        </p:nvSpPr>
        <p:spPr>
          <a:xfrm rot="15300000">
            <a:off x="13926820" y="2637155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1"/>
          <p:cNvSpPr txBox="1"/>
          <p:nvPr/>
        </p:nvSpPr>
        <p:spPr>
          <a:xfrm>
            <a:off x="702897" y="522614"/>
            <a:ext cx="10789381" cy="4305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97180" indent="-297180" algn="l" defTabSz="1188085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090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4630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7835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271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6440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016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452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48250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sz="2800" b="1">
                <a:solidFill>
                  <a:schemeClr val="tx2"/>
                </a:solidFill>
              </a:rPr>
              <a:t>大模型开源生态全景 - LLM的开源栈（AMTQPFK）</a:t>
            </a:r>
            <a:endParaRPr sz="2800" b="1">
              <a:solidFill>
                <a:schemeClr val="tx2"/>
              </a:solidFill>
            </a:endParaRPr>
          </a:p>
        </p:txBody>
      </p:sp>
      <p:sp>
        <p:nvSpPr>
          <p:cNvPr id="2" name="Agent"/>
          <p:cNvSpPr/>
          <p:nvPr/>
        </p:nvSpPr>
        <p:spPr>
          <a:xfrm>
            <a:off x="761372" y="1348928"/>
            <a:ext cx="2372448" cy="6500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>
            <a:lvl1pPr algn="ctr"/>
          </a:lstStyle>
          <a:p>
            <a:r>
              <a:t>Agent</a:t>
            </a:r>
          </a:p>
        </p:txBody>
      </p:sp>
      <p:sp>
        <p:nvSpPr>
          <p:cNvPr id="3" name="Model"/>
          <p:cNvSpPr/>
          <p:nvPr/>
        </p:nvSpPr>
        <p:spPr>
          <a:xfrm>
            <a:off x="761372" y="2085528"/>
            <a:ext cx="2372448" cy="6500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>
            <a:lvl1pPr algn="ctr"/>
          </a:lstStyle>
          <a:p>
            <a:r>
              <a:t>Model</a:t>
            </a:r>
          </a:p>
        </p:txBody>
      </p:sp>
      <p:sp>
        <p:nvSpPr>
          <p:cNvPr id="4" name="Transformer"/>
          <p:cNvSpPr/>
          <p:nvPr/>
        </p:nvSpPr>
        <p:spPr>
          <a:xfrm>
            <a:off x="761372" y="2847529"/>
            <a:ext cx="2372448" cy="650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>
            <a:lvl1pPr algn="ctr"/>
          </a:lstStyle>
          <a:p>
            <a:r>
              <a:t>Transformer</a:t>
            </a:r>
          </a:p>
        </p:txBody>
      </p:sp>
      <p:sp>
        <p:nvSpPr>
          <p:cNvPr id="5" name="Platform"/>
          <p:cNvSpPr/>
          <p:nvPr/>
        </p:nvSpPr>
        <p:spPr>
          <a:xfrm>
            <a:off x="761372" y="4295329"/>
            <a:ext cx="2372448" cy="650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>
            <a:lvl1pPr algn="ctr"/>
          </a:lstStyle>
          <a:p>
            <a:r>
              <a:t>Platform</a:t>
            </a:r>
          </a:p>
        </p:txBody>
      </p:sp>
      <p:sp>
        <p:nvSpPr>
          <p:cNvPr id="6" name="Framework"/>
          <p:cNvSpPr/>
          <p:nvPr/>
        </p:nvSpPr>
        <p:spPr>
          <a:xfrm>
            <a:off x="761372" y="5006529"/>
            <a:ext cx="2372448" cy="6500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>
            <a:lvl1pPr algn="ctr"/>
          </a:lstStyle>
          <a:p>
            <a:r>
              <a:t>Framework</a:t>
            </a:r>
          </a:p>
        </p:txBody>
      </p:sp>
      <p:sp>
        <p:nvSpPr>
          <p:cNvPr id="7" name="Kernel"/>
          <p:cNvSpPr/>
          <p:nvPr/>
        </p:nvSpPr>
        <p:spPr>
          <a:xfrm>
            <a:off x="761372" y="5717729"/>
            <a:ext cx="2372448" cy="650083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>
            <a:lvl1pPr algn="ctr"/>
          </a:lstStyle>
          <a:p>
            <a:r>
              <a:t>Kernel</a:t>
            </a:r>
          </a:p>
        </p:txBody>
      </p:sp>
      <p:sp>
        <p:nvSpPr>
          <p:cNvPr id="63" name="Langchain | LlamaIndex"/>
          <p:cNvSpPr txBox="1"/>
          <p:nvPr/>
        </p:nvSpPr>
        <p:spPr>
          <a:xfrm>
            <a:off x="4056305" y="1488549"/>
            <a:ext cx="2527435" cy="3708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r>
              <a:t>Langchain | LlamaIndex</a:t>
            </a:r>
          </a:p>
        </p:txBody>
      </p:sp>
      <p:sp>
        <p:nvSpPr>
          <p:cNvPr id="64" name="Llama | Mistral | SDXL"/>
          <p:cNvSpPr txBox="1"/>
          <p:nvPr/>
        </p:nvSpPr>
        <p:spPr>
          <a:xfrm>
            <a:off x="4030669" y="2263249"/>
            <a:ext cx="2424967" cy="3708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r>
              <a:t>Llama | Mistral | SDXL </a:t>
            </a:r>
          </a:p>
        </p:txBody>
      </p:sp>
      <p:sp>
        <p:nvSpPr>
          <p:cNvPr id="65" name="RoPE | GPT-Neox Toeknizer | Flash Attention"/>
          <p:cNvSpPr txBox="1"/>
          <p:nvPr/>
        </p:nvSpPr>
        <p:spPr>
          <a:xfrm>
            <a:off x="3360737" y="3037949"/>
            <a:ext cx="4691545" cy="3708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r>
              <a:t>RoPE | GPT-Neox Toeknizer | Flash Attention</a:t>
            </a:r>
          </a:p>
        </p:txBody>
      </p:sp>
      <p:sp>
        <p:nvSpPr>
          <p:cNvPr id="66" name="HuggingFace | Together Compute Network"/>
          <p:cNvSpPr txBox="1"/>
          <p:nvPr/>
        </p:nvSpPr>
        <p:spPr>
          <a:xfrm>
            <a:off x="3360481" y="4429235"/>
            <a:ext cx="4492413" cy="3708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r>
              <a:t>HuggingFace | Together Compute Network </a:t>
            </a:r>
          </a:p>
        </p:txBody>
      </p:sp>
      <p:sp>
        <p:nvSpPr>
          <p:cNvPr id="67" name="PyTorch | ONNX"/>
          <p:cNvSpPr txBox="1"/>
          <p:nvPr/>
        </p:nvSpPr>
        <p:spPr>
          <a:xfrm>
            <a:off x="4323005" y="5133450"/>
            <a:ext cx="1840296" cy="3708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r>
              <a:t>PyTorch | ONNX </a:t>
            </a:r>
          </a:p>
        </p:txBody>
      </p:sp>
      <p:sp>
        <p:nvSpPr>
          <p:cNvPr id="68" name="Triton | TVM"/>
          <p:cNvSpPr txBox="1"/>
          <p:nvPr/>
        </p:nvSpPr>
        <p:spPr>
          <a:xfrm>
            <a:off x="4570636" y="5908150"/>
            <a:ext cx="1345033" cy="3708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r>
              <a:t>Triton | TVM</a:t>
            </a:r>
          </a:p>
        </p:txBody>
      </p:sp>
      <p:sp>
        <p:nvSpPr>
          <p:cNvPr id="69" name="Quantization"/>
          <p:cNvSpPr/>
          <p:nvPr/>
        </p:nvSpPr>
        <p:spPr>
          <a:xfrm>
            <a:off x="761372" y="3558729"/>
            <a:ext cx="2372448" cy="650082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4639" y="0"/>
                </a:moveTo>
                <a:lnTo>
                  <a:pt x="0" y="21600"/>
                </a:lnTo>
                <a:lnTo>
                  <a:pt x="16961" y="21600"/>
                </a:lnTo>
                <a:lnTo>
                  <a:pt x="21600" y="0"/>
                </a:lnTo>
                <a:lnTo>
                  <a:pt x="4639" y="0"/>
                </a:lnTo>
                <a:close/>
              </a:path>
            </a:pathLst>
          </a:custGeom>
          <a:solidFill>
            <a:srgbClr val="FFFFFF"/>
          </a:solidFill>
          <a:ln w="12700">
            <a:solidFill>
              <a:schemeClr val="accent1"/>
            </a:solidFill>
            <a:miter/>
          </a:ln>
        </p:spPr>
        <p:txBody>
          <a:bodyPr lIns="45719" rIns="45719" anchor="ctr"/>
          <a:lstStyle>
            <a:lvl1pPr algn="ctr"/>
          </a:lstStyle>
          <a:p>
            <a:r>
              <a:t>Quantization</a:t>
            </a:r>
          </a:p>
        </p:txBody>
      </p:sp>
      <p:sp>
        <p:nvSpPr>
          <p:cNvPr id="70" name="GGML | QLoRA"/>
          <p:cNvSpPr txBox="1"/>
          <p:nvPr/>
        </p:nvSpPr>
        <p:spPr>
          <a:xfrm>
            <a:off x="4390647" y="3698350"/>
            <a:ext cx="1705011" cy="370841"/>
          </a:xfrm>
          <a:prstGeom prst="rect">
            <a:avLst/>
          </a:prstGeom>
          <a:ln w="12700">
            <a:miter lim="400000"/>
          </a:ln>
        </p:spPr>
        <p:txBody>
          <a:bodyPr wrap="none" lIns="45719" rIns="45719">
            <a:spAutoFit/>
          </a:bodyPr>
          <a:lstStyle/>
          <a:p>
            <a:r>
              <a:t>GGML | QLoRA</a:t>
            </a:r>
          </a:p>
        </p:txBody>
      </p:sp>
      <p:sp>
        <p:nvSpPr>
          <p:cNvPr id="71" name="昇腾CANN生态"/>
          <p:cNvSpPr txBox="1"/>
          <p:nvPr/>
        </p:nvSpPr>
        <p:spPr>
          <a:xfrm>
            <a:off x="8882547" y="5882750"/>
            <a:ext cx="1948013" cy="421641"/>
          </a:xfrm>
          <a:prstGeom prst="rect">
            <a:avLst/>
          </a:prstGeom>
          <a:ln w="12700">
            <a:solidFill>
              <a:schemeClr val="accent1">
                <a:satOff val="-3544"/>
                <a:lumOff val="-10349"/>
              </a:schemeClr>
            </a:solidFill>
            <a:prstDash val="sysDot"/>
            <a:miter lim="400000"/>
          </a:ln>
        </p:spPr>
        <p:txBody>
          <a:bodyPr lIns="45719" rIns="45719">
            <a:spAutoFit/>
          </a:bodyPr>
          <a:lstStyle>
            <a:lvl1pPr algn="ctr"/>
          </a:lstStyle>
          <a:p>
            <a:r>
              <a:t>昇腾CANN生态</a:t>
            </a:r>
          </a:p>
        </p:txBody>
      </p:sp>
      <p:sp>
        <p:nvSpPr>
          <p:cNvPr id="72" name="昇思MindSpore"/>
          <p:cNvSpPr txBox="1"/>
          <p:nvPr/>
        </p:nvSpPr>
        <p:spPr>
          <a:xfrm>
            <a:off x="8875356" y="5127100"/>
            <a:ext cx="1962396" cy="421640"/>
          </a:xfrm>
          <a:prstGeom prst="rect">
            <a:avLst/>
          </a:prstGeom>
          <a:ln w="12700">
            <a:solidFill>
              <a:schemeClr val="accent1">
                <a:satOff val="-3544"/>
                <a:lumOff val="-10349"/>
              </a:schemeClr>
            </a:solidFill>
            <a:prstDash val="sysDot"/>
            <a:miter lim="400000"/>
          </a:ln>
        </p:spPr>
        <p:txBody>
          <a:bodyPr lIns="45719" rIns="45719">
            <a:spAutoFit/>
          </a:bodyPr>
          <a:lstStyle>
            <a:lvl1pPr algn="ctr"/>
          </a:lstStyle>
          <a:p>
            <a:r>
              <a:t>昇思MindSpore</a:t>
            </a:r>
          </a:p>
        </p:txBody>
      </p:sp>
      <p:sp>
        <p:nvSpPr>
          <p:cNvPr id="73" name="昇思大模型平台"/>
          <p:cNvSpPr txBox="1"/>
          <p:nvPr/>
        </p:nvSpPr>
        <p:spPr>
          <a:xfrm>
            <a:off x="8912581" y="4415899"/>
            <a:ext cx="1887946" cy="421641"/>
          </a:xfrm>
          <a:prstGeom prst="rect">
            <a:avLst/>
          </a:prstGeom>
          <a:ln w="12700">
            <a:solidFill>
              <a:schemeClr val="accent1">
                <a:satOff val="-3544"/>
                <a:lumOff val="-10349"/>
              </a:schemeClr>
            </a:solidFill>
            <a:prstDash val="sysDot"/>
            <a:miter lim="400000"/>
          </a:ln>
        </p:spPr>
        <p:txBody>
          <a:bodyPr lIns="45719" rIns="45719">
            <a:spAutoFit/>
          </a:bodyPr>
          <a:lstStyle>
            <a:lvl1pPr algn="ctr"/>
          </a:lstStyle>
          <a:p>
            <a:r>
              <a:t>昇思大模型平台</a:t>
            </a:r>
          </a:p>
        </p:txBody>
      </p:sp>
      <p:sp>
        <p:nvSpPr>
          <p:cNvPr id="74" name="昇思MindSpore + 昇腾大模型开发套件生态"/>
          <p:cNvSpPr/>
          <p:nvPr/>
        </p:nvSpPr>
        <p:spPr>
          <a:xfrm>
            <a:off x="8931193" y="1355742"/>
            <a:ext cx="1850721" cy="2751548"/>
          </a:xfrm>
          <a:prstGeom prst="rect">
            <a:avLst/>
          </a:prstGeom>
          <a:solidFill>
            <a:srgbClr val="FFFFFF"/>
          </a:solidFill>
          <a:ln w="12700">
            <a:solidFill>
              <a:schemeClr val="accent1">
                <a:satOff val="-3544"/>
                <a:lumOff val="-10349"/>
              </a:schemeClr>
            </a:solidFill>
            <a:prstDash val="sysDot"/>
            <a:miter lim="400000"/>
          </a:ln>
        </p:spPr>
        <p:txBody>
          <a:bodyPr lIns="45719" rIns="45719" anchor="ctr"/>
          <a:lstStyle>
            <a:lvl1pPr algn="ctr"/>
          </a:lstStyle>
          <a:p>
            <a:r>
              <a:t>昇思MindSpore + 昇腾大模型开发套件生态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100000">
              <a:srgbClr val="FFF0E1"/>
            </a:gs>
            <a:gs pos="0">
              <a:srgbClr val="B5DEF4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标题 3"/>
          <p:cNvSpPr txBox="1"/>
          <p:nvPr/>
        </p:nvSpPr>
        <p:spPr>
          <a:xfrm>
            <a:off x="979997" y="419101"/>
            <a:ext cx="1967989" cy="98018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 sz="48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目录</a:t>
            </a:r>
            <a:endParaRPr lang="zh-CN" altLang="en-US" sz="4800" i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7" name="标题 3"/>
          <p:cNvSpPr txBox="1"/>
          <p:nvPr/>
        </p:nvSpPr>
        <p:spPr>
          <a:xfrm>
            <a:off x="979805" y="970280"/>
            <a:ext cx="2973070" cy="77724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altLang="zh-CN" sz="1500" i="1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</a:rPr>
              <a:t>CONTENTS</a:t>
            </a:r>
            <a:endParaRPr lang="en-US" altLang="zh-CN" sz="1500" i="1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55" name="椭圆 54"/>
          <p:cNvSpPr/>
          <p:nvPr/>
        </p:nvSpPr>
        <p:spPr>
          <a:xfrm>
            <a:off x="984759" y="2108003"/>
            <a:ext cx="563054" cy="563054"/>
          </a:xfrm>
          <a:prstGeom prst="ellipse">
            <a:avLst/>
          </a:prstGeom>
          <a:solidFill>
            <a:srgbClr val="44518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18" name="副标题 13"/>
          <p:cNvSpPr txBox="1"/>
          <p:nvPr/>
        </p:nvSpPr>
        <p:spPr>
          <a:xfrm>
            <a:off x="979997" y="2201746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01</a:t>
            </a:r>
            <a:endParaRPr lang="en-US" alt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45" name="副标题 13"/>
          <p:cNvSpPr txBox="1"/>
          <p:nvPr/>
        </p:nvSpPr>
        <p:spPr>
          <a:xfrm>
            <a:off x="1850390" y="2147570"/>
            <a:ext cx="5767705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altLang="zh-CN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大模型开源生态</a:t>
            </a:r>
            <a:endParaRPr lang="en-US" altLang="zh-CN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  <a:sym typeface="+mn-ea"/>
            </a:endParaRPr>
          </a:p>
        </p:txBody>
      </p:sp>
      <p:sp>
        <p:nvSpPr>
          <p:cNvPr id="62" name="椭圆 61"/>
          <p:cNvSpPr/>
          <p:nvPr/>
        </p:nvSpPr>
        <p:spPr>
          <a:xfrm>
            <a:off x="984759" y="3021557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3" name="副标题 13"/>
          <p:cNvSpPr txBox="1"/>
          <p:nvPr/>
        </p:nvSpPr>
        <p:spPr>
          <a:xfrm>
            <a:off x="979997" y="3115300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02</a:t>
            </a:r>
            <a:endParaRPr lang="en-US" alt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4" name="副标题 13"/>
          <p:cNvSpPr txBox="1"/>
          <p:nvPr/>
        </p:nvSpPr>
        <p:spPr>
          <a:xfrm>
            <a:off x="1850390" y="3061335"/>
            <a:ext cx="5151755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昇思</a:t>
            </a:r>
            <a:r>
              <a:rPr lang="en-US" altLang="zh-CN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MindSpore</a:t>
            </a: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社区创新实践</a:t>
            </a:r>
            <a:endParaRPr lang="zh-CN" altLang="en-US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indent="0">
              <a:buNone/>
            </a:pPr>
            <a:endParaRPr lang="zh-CN" altLang="en-US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5" name="椭圆 64"/>
          <p:cNvSpPr/>
          <p:nvPr/>
        </p:nvSpPr>
        <p:spPr>
          <a:xfrm>
            <a:off x="984759" y="3956726"/>
            <a:ext cx="563054" cy="563054"/>
          </a:xfrm>
          <a:prstGeom prst="ellipse">
            <a:avLst/>
          </a:prstGeom>
          <a:solidFill>
            <a:srgbClr val="363E7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/>
          </a:p>
        </p:txBody>
      </p:sp>
      <p:sp>
        <p:nvSpPr>
          <p:cNvPr id="66" name="副标题 13"/>
          <p:cNvSpPr txBox="1"/>
          <p:nvPr/>
        </p:nvSpPr>
        <p:spPr>
          <a:xfrm>
            <a:off x="979997" y="4050469"/>
            <a:ext cx="579360" cy="410799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algn="ctr">
              <a:buClrTx/>
              <a:buSzTx/>
              <a:buNone/>
            </a:pPr>
            <a:r>
              <a:rPr lang="en-US" altLang="zh-CN" sz="2400" dirty="0">
                <a:solidFill>
                  <a:schemeClr val="bg1"/>
                </a:solidFill>
                <a:latin typeface="黑体" panose="02010609060101010101" charset="-122"/>
                <a:ea typeface="黑体" panose="02010609060101010101" charset="-122"/>
              </a:rPr>
              <a:t>03</a:t>
            </a:r>
            <a:endParaRPr lang="en-US" altLang="zh-CN" sz="2400" dirty="0">
              <a:solidFill>
                <a:schemeClr val="bg1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67" name="副标题 13"/>
          <p:cNvSpPr txBox="1"/>
          <p:nvPr/>
        </p:nvSpPr>
        <p:spPr>
          <a:xfrm>
            <a:off x="1850390" y="3996055"/>
            <a:ext cx="5004435" cy="4826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zh-CN" altLang="en-US" sz="3000" dirty="0">
                <a:solidFill>
                  <a:srgbClr val="363E7D"/>
                </a:solidFill>
                <a:latin typeface="黑体" panose="02010609060101010101" charset="-122"/>
                <a:ea typeface="黑体" panose="02010609060101010101" charset="-122"/>
                <a:sym typeface="+mn-ea"/>
              </a:rPr>
              <a:t>昇思大模型平台</a:t>
            </a:r>
            <a:endParaRPr lang="zh-CN" altLang="en-US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  <a:p>
            <a:pPr marL="0" indent="0">
              <a:buNone/>
            </a:pPr>
            <a:endParaRPr lang="zh-CN" altLang="en-US" sz="3000" dirty="0">
              <a:solidFill>
                <a:srgbClr val="363E7D"/>
              </a:solidFill>
              <a:latin typeface="黑体" panose="02010609060101010101" charset="-122"/>
              <a:ea typeface="黑体" panose="02010609060101010101" charset="-122"/>
            </a:endParaRPr>
          </a:p>
        </p:txBody>
      </p:sp>
      <p:sp>
        <p:nvSpPr>
          <p:cNvPr id="15" name="椭圆 14"/>
          <p:cNvSpPr/>
          <p:nvPr>
            <p:custDataLst>
              <p:tags r:id="rId1"/>
            </p:custDataLst>
          </p:nvPr>
        </p:nvSpPr>
        <p:spPr>
          <a:xfrm rot="15300000">
            <a:off x="13926820" y="2637155"/>
            <a:ext cx="220345" cy="220345"/>
          </a:xfrm>
          <a:prstGeom prst="ellipse">
            <a:avLst/>
          </a:prstGeom>
          <a:gradFill>
            <a:gsLst>
              <a:gs pos="0">
                <a:srgbClr val="FFD3B4"/>
              </a:gs>
              <a:gs pos="71000">
                <a:srgbClr val="FFE8B7"/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</p:spTree>
  </p:cSld>
  <p:clrMapOvr>
    <a:masterClrMapping/>
  </p:clrMapOvr>
  <p:transition spd="slow">
    <p:push dir="u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" name="组合 108"/>
          <p:cNvGrpSpPr/>
          <p:nvPr/>
        </p:nvGrpSpPr>
        <p:grpSpPr>
          <a:xfrm>
            <a:off x="702896" y="1258000"/>
            <a:ext cx="4874603" cy="4869298"/>
            <a:chOff x="703262" y="1257504"/>
            <a:chExt cx="7232041" cy="4871834"/>
          </a:xfrm>
        </p:grpSpPr>
        <p:sp>
          <p:nvSpPr>
            <p:cNvPr id="110" name="Freeform 6"/>
            <p:cNvSpPr/>
            <p:nvPr/>
          </p:nvSpPr>
          <p:spPr bwMode="auto">
            <a:xfrm>
              <a:off x="703262" y="1257504"/>
              <a:ext cx="7232041" cy="4871834"/>
            </a:xfrm>
            <a:custGeom>
              <a:avLst/>
              <a:gdLst/>
              <a:ahLst/>
              <a:cxnLst/>
              <a:rect l="l" t="t" r="r" b="b"/>
              <a:pathLst>
                <a:path w="7232041" h="4871834">
                  <a:moveTo>
                    <a:pt x="5812744" y="0"/>
                  </a:moveTo>
                  <a:lnTo>
                    <a:pt x="7105051" y="0"/>
                  </a:lnTo>
                  <a:lnTo>
                    <a:pt x="7232041" y="121948"/>
                  </a:lnTo>
                  <a:lnTo>
                    <a:pt x="7232041" y="585352"/>
                  </a:lnTo>
                  <a:lnTo>
                    <a:pt x="7209631" y="637180"/>
                  </a:lnTo>
                  <a:lnTo>
                    <a:pt x="7209631" y="2009098"/>
                  </a:lnTo>
                  <a:lnTo>
                    <a:pt x="7119991" y="2097511"/>
                  </a:lnTo>
                  <a:lnTo>
                    <a:pt x="7119991" y="2698106"/>
                  </a:lnTo>
                  <a:lnTo>
                    <a:pt x="7213366" y="2774324"/>
                  </a:lnTo>
                  <a:lnTo>
                    <a:pt x="7213366" y="4685863"/>
                  </a:lnTo>
                  <a:lnTo>
                    <a:pt x="7105051" y="4777324"/>
                  </a:lnTo>
                  <a:lnTo>
                    <a:pt x="4046538" y="4777324"/>
                  </a:lnTo>
                  <a:lnTo>
                    <a:pt x="3401378" y="4777324"/>
                  </a:lnTo>
                  <a:lnTo>
                    <a:pt x="1277367" y="4777324"/>
                  </a:lnTo>
                  <a:lnTo>
                    <a:pt x="1172787" y="4871834"/>
                  </a:lnTo>
                  <a:lnTo>
                    <a:pt x="201689" y="4871834"/>
                  </a:lnTo>
                  <a:lnTo>
                    <a:pt x="0" y="4698058"/>
                  </a:lnTo>
                  <a:lnTo>
                    <a:pt x="0" y="2749934"/>
                  </a:lnTo>
                  <a:lnTo>
                    <a:pt x="82170" y="2682862"/>
                  </a:lnTo>
                  <a:lnTo>
                    <a:pt x="82170" y="2063975"/>
                  </a:lnTo>
                  <a:lnTo>
                    <a:pt x="11205" y="2009098"/>
                  </a:lnTo>
                  <a:lnTo>
                    <a:pt x="11205" y="198166"/>
                  </a:lnTo>
                  <a:lnTo>
                    <a:pt x="104580" y="121948"/>
                  </a:lnTo>
                  <a:lnTo>
                    <a:pt x="3401378" y="121948"/>
                  </a:lnTo>
                  <a:lnTo>
                    <a:pt x="4046538" y="121948"/>
                  </a:lnTo>
                  <a:lnTo>
                    <a:pt x="5663345" y="121948"/>
                  </a:lnTo>
                  <a:close/>
                </a:path>
              </a:pathLst>
            </a:custGeom>
            <a:gradFill>
              <a:gsLst>
                <a:gs pos="0">
                  <a:schemeClr val="tx2">
                    <a:alpha val="10000"/>
                  </a:schemeClr>
                </a:gs>
                <a:gs pos="100000">
                  <a:schemeClr val="tx2">
                    <a:alpha val="2000"/>
                  </a:schemeClr>
                </a:gs>
              </a:gsLst>
              <a:lin ang="5400000" scaled="0"/>
            </a:gradFill>
            <a:ln>
              <a:gradFill>
                <a:gsLst>
                  <a:gs pos="0">
                    <a:schemeClr val="tx2">
                      <a:alpha val="20000"/>
                    </a:schemeClr>
                  </a:gs>
                  <a:gs pos="100000">
                    <a:schemeClr val="tx2">
                      <a:alpha val="10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1" name="Freeform 7"/>
            <p:cNvSpPr/>
            <p:nvPr/>
          </p:nvSpPr>
          <p:spPr bwMode="auto">
            <a:xfrm>
              <a:off x="6135035" y="1257504"/>
              <a:ext cx="295065" cy="79266"/>
            </a:xfrm>
            <a:custGeom>
              <a:avLst/>
              <a:gdLst>
                <a:gd name="T0" fmla="*/ 51 w 79"/>
                <a:gd name="T1" fmla="*/ 26 h 26"/>
                <a:gd name="T2" fmla="*/ 0 w 79"/>
                <a:gd name="T3" fmla="*/ 26 h 26"/>
                <a:gd name="T4" fmla="*/ 28 w 79"/>
                <a:gd name="T5" fmla="*/ 0 h 26"/>
                <a:gd name="T6" fmla="*/ 79 w 79"/>
                <a:gd name="T7" fmla="*/ 0 h 26"/>
                <a:gd name="T8" fmla="*/ 51 w 79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26">
                  <a:moveTo>
                    <a:pt x="51" y="26"/>
                  </a:moveTo>
                  <a:lnTo>
                    <a:pt x="0" y="26"/>
                  </a:lnTo>
                  <a:lnTo>
                    <a:pt x="28" y="0"/>
                  </a:lnTo>
                  <a:lnTo>
                    <a:pt x="79" y="0"/>
                  </a:lnTo>
                  <a:lnTo>
                    <a:pt x="51" y="26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392" tIns="45696" rIns="91392" bIns="45696" numCol="1" anchor="t" anchorCtr="0" compatLnSpc="1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2" name="Freeform 8"/>
            <p:cNvSpPr/>
            <p:nvPr/>
          </p:nvSpPr>
          <p:spPr bwMode="auto">
            <a:xfrm>
              <a:off x="5873586" y="1257504"/>
              <a:ext cx="295065" cy="79266"/>
            </a:xfrm>
            <a:custGeom>
              <a:avLst/>
              <a:gdLst>
                <a:gd name="T0" fmla="*/ 52 w 79"/>
                <a:gd name="T1" fmla="*/ 26 h 26"/>
                <a:gd name="T2" fmla="*/ 0 w 79"/>
                <a:gd name="T3" fmla="*/ 26 h 26"/>
                <a:gd name="T4" fmla="*/ 28 w 79"/>
                <a:gd name="T5" fmla="*/ 0 h 26"/>
                <a:gd name="T6" fmla="*/ 79 w 79"/>
                <a:gd name="T7" fmla="*/ 0 h 26"/>
                <a:gd name="T8" fmla="*/ 52 w 79"/>
                <a:gd name="T9" fmla="*/ 26 h 2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79" h="26">
                  <a:moveTo>
                    <a:pt x="52" y="26"/>
                  </a:moveTo>
                  <a:lnTo>
                    <a:pt x="0" y="26"/>
                  </a:lnTo>
                  <a:lnTo>
                    <a:pt x="28" y="0"/>
                  </a:lnTo>
                  <a:lnTo>
                    <a:pt x="79" y="0"/>
                  </a:lnTo>
                  <a:lnTo>
                    <a:pt x="52" y="26"/>
                  </a:lnTo>
                  <a:close/>
                </a:path>
              </a:pathLst>
            </a:custGeom>
            <a:solidFill>
              <a:srgbClr val="FFC000"/>
            </a:solidFill>
            <a:ln>
              <a:noFill/>
            </a:ln>
          </p:spPr>
          <p:txBody>
            <a:bodyPr vert="horz" wrap="square" lIns="91392" tIns="45696" rIns="91392" bIns="45696" numCol="1" anchor="t" anchorCtr="0" compatLnSpc="1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3" name="Freeform 9"/>
            <p:cNvSpPr/>
            <p:nvPr/>
          </p:nvSpPr>
          <p:spPr bwMode="auto">
            <a:xfrm>
              <a:off x="1681827" y="6028730"/>
              <a:ext cx="220366" cy="60974"/>
            </a:xfrm>
            <a:custGeom>
              <a:avLst/>
              <a:gdLst>
                <a:gd name="T0" fmla="*/ 40 w 59"/>
                <a:gd name="T1" fmla="*/ 20 h 20"/>
                <a:gd name="T2" fmla="*/ 0 w 59"/>
                <a:gd name="T3" fmla="*/ 20 h 20"/>
                <a:gd name="T4" fmla="*/ 18 w 59"/>
                <a:gd name="T5" fmla="*/ 0 h 20"/>
                <a:gd name="T6" fmla="*/ 59 w 59"/>
                <a:gd name="T7" fmla="*/ 0 h 20"/>
                <a:gd name="T8" fmla="*/ 40 w 59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20">
                  <a:moveTo>
                    <a:pt x="40" y="20"/>
                  </a:moveTo>
                  <a:lnTo>
                    <a:pt x="0" y="20"/>
                  </a:lnTo>
                  <a:lnTo>
                    <a:pt x="18" y="0"/>
                  </a:lnTo>
                  <a:lnTo>
                    <a:pt x="59" y="0"/>
                  </a:lnTo>
                  <a:lnTo>
                    <a:pt x="40" y="20"/>
                  </a:lnTo>
                  <a:close/>
                </a:path>
              </a:pathLst>
            </a:custGeom>
            <a:solidFill>
              <a:srgbClr val="FFC000">
                <a:alpha val="10000"/>
              </a:srgbClr>
            </a:solidFill>
            <a:ln>
              <a:noFill/>
            </a:ln>
          </p:spPr>
          <p:txBody>
            <a:bodyPr vert="horz" wrap="square" lIns="91392" tIns="45696" rIns="91392" bIns="45696" numCol="1" anchor="t" anchorCtr="0" compatLnSpc="1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4" name="Freeform 10"/>
            <p:cNvSpPr/>
            <p:nvPr/>
          </p:nvSpPr>
          <p:spPr bwMode="auto">
            <a:xfrm>
              <a:off x="1469844" y="6028730"/>
              <a:ext cx="220366" cy="60974"/>
            </a:xfrm>
            <a:custGeom>
              <a:avLst/>
              <a:gdLst>
                <a:gd name="T0" fmla="*/ 40 w 59"/>
                <a:gd name="T1" fmla="*/ 20 h 20"/>
                <a:gd name="T2" fmla="*/ 0 w 59"/>
                <a:gd name="T3" fmla="*/ 20 h 20"/>
                <a:gd name="T4" fmla="*/ 19 w 59"/>
                <a:gd name="T5" fmla="*/ 0 h 20"/>
                <a:gd name="T6" fmla="*/ 59 w 59"/>
                <a:gd name="T7" fmla="*/ 0 h 20"/>
                <a:gd name="T8" fmla="*/ 40 w 59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20">
                  <a:moveTo>
                    <a:pt x="40" y="20"/>
                  </a:moveTo>
                  <a:lnTo>
                    <a:pt x="0" y="20"/>
                  </a:lnTo>
                  <a:lnTo>
                    <a:pt x="19" y="0"/>
                  </a:lnTo>
                  <a:lnTo>
                    <a:pt x="59" y="0"/>
                  </a:lnTo>
                  <a:lnTo>
                    <a:pt x="40" y="20"/>
                  </a:lnTo>
                  <a:close/>
                </a:path>
              </a:pathLst>
            </a:custGeom>
            <a:solidFill>
              <a:srgbClr val="FFC000">
                <a:alpha val="40000"/>
              </a:srgbClr>
            </a:solidFill>
            <a:ln>
              <a:noFill/>
            </a:ln>
          </p:spPr>
          <p:txBody>
            <a:bodyPr vert="horz" wrap="square" lIns="91392" tIns="45696" rIns="91392" bIns="45696" numCol="1" anchor="t" anchorCtr="0" compatLnSpc="1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5" name="Freeform 11"/>
            <p:cNvSpPr/>
            <p:nvPr/>
          </p:nvSpPr>
          <p:spPr bwMode="auto">
            <a:xfrm>
              <a:off x="1257866" y="6028730"/>
              <a:ext cx="220366" cy="60974"/>
            </a:xfrm>
            <a:custGeom>
              <a:avLst/>
              <a:gdLst>
                <a:gd name="T0" fmla="*/ 41 w 59"/>
                <a:gd name="T1" fmla="*/ 20 h 20"/>
                <a:gd name="T2" fmla="*/ 0 w 59"/>
                <a:gd name="T3" fmla="*/ 20 h 20"/>
                <a:gd name="T4" fmla="*/ 19 w 59"/>
                <a:gd name="T5" fmla="*/ 0 h 20"/>
                <a:gd name="T6" fmla="*/ 59 w 59"/>
                <a:gd name="T7" fmla="*/ 0 h 20"/>
                <a:gd name="T8" fmla="*/ 41 w 59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9" h="20">
                  <a:moveTo>
                    <a:pt x="41" y="20"/>
                  </a:moveTo>
                  <a:lnTo>
                    <a:pt x="0" y="20"/>
                  </a:lnTo>
                  <a:lnTo>
                    <a:pt x="19" y="0"/>
                  </a:lnTo>
                  <a:lnTo>
                    <a:pt x="59" y="0"/>
                  </a:lnTo>
                  <a:lnTo>
                    <a:pt x="41" y="20"/>
                  </a:lnTo>
                  <a:close/>
                </a:path>
              </a:pathLst>
            </a:custGeom>
            <a:solidFill>
              <a:srgbClr val="FFC000">
                <a:alpha val="70000"/>
              </a:srgbClr>
            </a:solidFill>
            <a:ln>
              <a:noFill/>
            </a:ln>
          </p:spPr>
          <p:txBody>
            <a:bodyPr vert="horz" wrap="square" lIns="91392" tIns="45696" rIns="91392" bIns="45696" numCol="1" anchor="t" anchorCtr="0" compatLnSpc="1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6" name="Freeform 12"/>
            <p:cNvSpPr/>
            <p:nvPr/>
          </p:nvSpPr>
          <p:spPr bwMode="auto">
            <a:xfrm>
              <a:off x="1050615" y="6031562"/>
              <a:ext cx="215637" cy="55309"/>
            </a:xfrm>
            <a:custGeom>
              <a:avLst/>
              <a:gdLst>
                <a:gd name="T0" fmla="*/ 42 w 60"/>
                <a:gd name="T1" fmla="*/ 20 h 20"/>
                <a:gd name="T2" fmla="*/ 0 w 60"/>
                <a:gd name="T3" fmla="*/ 20 h 20"/>
                <a:gd name="T4" fmla="*/ 20 w 60"/>
                <a:gd name="T5" fmla="*/ 0 h 20"/>
                <a:gd name="T6" fmla="*/ 60 w 60"/>
                <a:gd name="T7" fmla="*/ 0 h 20"/>
                <a:gd name="T8" fmla="*/ 42 w 60"/>
                <a:gd name="T9" fmla="*/ 2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0" h="20">
                  <a:moveTo>
                    <a:pt x="42" y="20"/>
                  </a:moveTo>
                  <a:lnTo>
                    <a:pt x="0" y="20"/>
                  </a:lnTo>
                  <a:lnTo>
                    <a:pt x="20" y="0"/>
                  </a:lnTo>
                  <a:lnTo>
                    <a:pt x="60" y="0"/>
                  </a:lnTo>
                  <a:lnTo>
                    <a:pt x="42" y="20"/>
                  </a:lnTo>
                  <a:close/>
                </a:path>
              </a:pathLst>
            </a:custGeom>
            <a:solidFill>
              <a:srgbClr val="FFC000"/>
            </a:solidFill>
            <a:ln w="6350">
              <a:noFill/>
              <a:round/>
            </a:ln>
          </p:spPr>
          <p:txBody>
            <a:bodyPr vert="horz" wrap="square" lIns="91392" tIns="45696" rIns="91392" bIns="45696" numCol="1" anchor="t" anchorCtr="0" compatLnSpc="1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  <p:sp>
          <p:nvSpPr>
            <p:cNvPr id="117" name="Freeform 13"/>
            <p:cNvSpPr/>
            <p:nvPr/>
          </p:nvSpPr>
          <p:spPr bwMode="auto">
            <a:xfrm>
              <a:off x="6502243" y="1340780"/>
              <a:ext cx="1317778" cy="440036"/>
            </a:xfrm>
            <a:custGeom>
              <a:avLst/>
              <a:gdLst>
                <a:gd name="T0" fmla="*/ 0 w 373"/>
                <a:gd name="T1" fmla="*/ 29 h 168"/>
                <a:gd name="T2" fmla="*/ 29 w 373"/>
                <a:gd name="T3" fmla="*/ 0 h 168"/>
                <a:gd name="T4" fmla="*/ 342 w 373"/>
                <a:gd name="T5" fmla="*/ 0 h 168"/>
                <a:gd name="T6" fmla="*/ 373 w 373"/>
                <a:gd name="T7" fmla="*/ 34 h 168"/>
                <a:gd name="T8" fmla="*/ 373 w 373"/>
                <a:gd name="T9" fmla="*/ 168 h 1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73" h="168">
                  <a:moveTo>
                    <a:pt x="0" y="29"/>
                  </a:moveTo>
                  <a:lnTo>
                    <a:pt x="29" y="0"/>
                  </a:lnTo>
                  <a:lnTo>
                    <a:pt x="342" y="0"/>
                  </a:lnTo>
                  <a:lnTo>
                    <a:pt x="373" y="34"/>
                  </a:lnTo>
                  <a:lnTo>
                    <a:pt x="373" y="168"/>
                  </a:lnTo>
                </a:path>
              </a:pathLst>
            </a:custGeom>
            <a:noFill/>
            <a:ln w="6350" cap="flat">
              <a:gradFill>
                <a:gsLst>
                  <a:gs pos="0">
                    <a:srgbClr val="FFC000">
                      <a:alpha val="0"/>
                    </a:srgbClr>
                  </a:gs>
                  <a:gs pos="88000">
                    <a:srgbClr val="FFC000">
                      <a:alpha val="50000"/>
                    </a:srgbClr>
                  </a:gs>
                  <a:gs pos="15000">
                    <a:srgbClr val="FFC000">
                      <a:alpha val="50000"/>
                    </a:srgbClr>
                  </a:gs>
                  <a:gs pos="100000">
                    <a:srgbClr val="FFC000">
                      <a:alpha val="0"/>
                    </a:srgbClr>
                  </a:gs>
                </a:gsLst>
                <a:lin ang="0" scaled="0"/>
              </a:gradFill>
              <a:prstDash val="solid"/>
              <a:miter lim="800000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vert="horz" wrap="square" lIns="91392" tIns="45696" rIns="91392" bIns="45696" numCol="1" anchor="t" anchorCtr="0" compatLnSpc="1"/>
            <a:lstStyle/>
            <a:p>
              <a:endParaRPr lang="zh-CN" altLang="en-US">
                <a:solidFill>
                  <a:schemeClr val="tx1"/>
                </a:solidFill>
              </a:endParaRPr>
            </a:p>
          </p:txBody>
        </p:sp>
      </p:grpSp>
      <p:sp>
        <p:nvSpPr>
          <p:cNvPr id="15" name="内容占位符 11"/>
          <p:cNvSpPr txBox="1"/>
          <p:nvPr/>
        </p:nvSpPr>
        <p:spPr>
          <a:xfrm>
            <a:off x="702897" y="522614"/>
            <a:ext cx="10789381" cy="4305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97180" indent="-297180" algn="l" defTabSz="1188085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090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4630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7835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271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6440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016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452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48250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2800" b="1" dirty="0">
                <a:solidFill>
                  <a:schemeClr val="tx2"/>
                </a:solidFill>
              </a:rPr>
              <a:t>昇思</a:t>
            </a:r>
            <a:r>
              <a:rPr lang="en-US" altLang="zh-CN" sz="2800" b="1" dirty="0" err="1">
                <a:solidFill>
                  <a:schemeClr val="tx2"/>
                </a:solidFill>
              </a:rPr>
              <a:t>MindSpore</a:t>
            </a:r>
            <a:r>
              <a:rPr lang="zh-CN" altLang="en-US" sz="2800" b="1" dirty="0">
                <a:solidFill>
                  <a:schemeClr val="tx2"/>
                </a:solidFill>
              </a:rPr>
              <a:t>开源社区运作回顾</a:t>
            </a:r>
            <a:endParaRPr lang="zh-CN" altLang="en-US" sz="2800" b="1" dirty="0">
              <a:solidFill>
                <a:schemeClr val="tx2"/>
              </a:solidFill>
            </a:endParaRPr>
          </a:p>
        </p:txBody>
      </p:sp>
      <p:grpSp>
        <p:nvGrpSpPr>
          <p:cNvPr id="14" name="组合 13"/>
          <p:cNvGrpSpPr/>
          <p:nvPr/>
        </p:nvGrpSpPr>
        <p:grpSpPr>
          <a:xfrm>
            <a:off x="5985502" y="1270489"/>
            <a:ext cx="5500429" cy="4848266"/>
            <a:chOff x="5730050" y="1270000"/>
            <a:chExt cx="5503294" cy="4850791"/>
          </a:xfrm>
        </p:grpSpPr>
        <p:grpSp>
          <p:nvGrpSpPr>
            <p:cNvPr id="13" name="组合 12"/>
            <p:cNvGrpSpPr/>
            <p:nvPr/>
          </p:nvGrpSpPr>
          <p:grpSpPr>
            <a:xfrm>
              <a:off x="5730050" y="1270010"/>
              <a:ext cx="1679727" cy="4850781"/>
              <a:chOff x="5730050" y="1270010"/>
              <a:chExt cx="1679727" cy="4850781"/>
            </a:xfrm>
          </p:grpSpPr>
          <p:sp>
            <p:nvSpPr>
              <p:cNvPr id="56" name="矩形 55"/>
              <p:cNvSpPr/>
              <p:nvPr/>
            </p:nvSpPr>
            <p:spPr>
              <a:xfrm>
                <a:off x="5730050" y="1270010"/>
                <a:ext cx="1679727" cy="1405889"/>
              </a:xfrm>
              <a:prstGeom prst="rect">
                <a:avLst/>
              </a:prstGeom>
              <a:solidFill>
                <a:schemeClr val="tx2">
                  <a:alpha val="1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cs typeface="+mn-cs"/>
                  </a:rPr>
                  <a:t>社区</a:t>
                </a:r>
                <a:r>
                  <a:rPr kumimoji="0" lang="en-US" altLang="zh-CN" sz="11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cs typeface="+mn-cs"/>
                  </a:rPr>
                  <a:t>PR</a:t>
                </a:r>
                <a:r>
                  <a:rPr kumimoji="0" lang="zh-CN" alt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cs typeface="+mn-cs"/>
                  </a:rPr>
                  <a:t>总数</a:t>
                </a:r>
                <a:endPara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cs typeface="+mn-cs"/>
                  </a:rPr>
                  <a:t>7.3</a:t>
                </a:r>
                <a:r>
                  <a:rPr kumimoji="0" lang="zh-CN" alt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cs typeface="+mn-cs"/>
                  </a:rPr>
                  <a:t>万</a:t>
                </a: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cs typeface="+mn-cs"/>
                  </a:rPr>
                  <a:t>+</a:t>
                </a:r>
                <a:endPara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58" name="矩形 57"/>
              <p:cNvSpPr/>
              <p:nvPr/>
            </p:nvSpPr>
            <p:spPr>
              <a:xfrm>
                <a:off x="5730050" y="2992455"/>
                <a:ext cx="1679727" cy="1405889"/>
              </a:xfrm>
              <a:prstGeom prst="rect">
                <a:avLst/>
              </a:prstGeom>
              <a:solidFill>
                <a:schemeClr val="tx2">
                  <a:alpha val="2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cs typeface="+mn-cs"/>
                  </a:rPr>
                  <a:t>社区企业成员</a:t>
                </a:r>
                <a:endPara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cs typeface="+mn-cs"/>
                  </a:rPr>
                  <a:t>100+</a:t>
                </a:r>
                <a:endPara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62" name="矩形 61"/>
              <p:cNvSpPr/>
              <p:nvPr/>
            </p:nvSpPr>
            <p:spPr>
              <a:xfrm>
                <a:off x="5730050" y="4714902"/>
                <a:ext cx="1679727" cy="1405889"/>
              </a:xfrm>
              <a:prstGeom prst="rect">
                <a:avLst/>
              </a:prstGeom>
              <a:solidFill>
                <a:schemeClr val="tx2">
                  <a:alpha val="1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cs typeface="+mn-cs"/>
                  </a:rPr>
                  <a:t>论文开源仓</a:t>
                </a:r>
                <a:endPara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cs typeface="+mn-cs"/>
                  </a:rPr>
                  <a:t>370+</a:t>
                </a:r>
                <a:endPara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+mn-cs"/>
                </a:endParaRPr>
              </a:p>
            </p:txBody>
          </p:sp>
        </p:grpSp>
        <p:grpSp>
          <p:nvGrpSpPr>
            <p:cNvPr id="12" name="组合 11"/>
            <p:cNvGrpSpPr/>
            <p:nvPr/>
          </p:nvGrpSpPr>
          <p:grpSpPr>
            <a:xfrm>
              <a:off x="7641833" y="1270005"/>
              <a:ext cx="1679727" cy="4850786"/>
              <a:chOff x="7556375" y="1270005"/>
              <a:chExt cx="1679727" cy="4850786"/>
            </a:xfrm>
          </p:grpSpPr>
          <p:sp>
            <p:nvSpPr>
              <p:cNvPr id="57" name="矩形 56"/>
              <p:cNvSpPr/>
              <p:nvPr/>
            </p:nvSpPr>
            <p:spPr>
              <a:xfrm>
                <a:off x="7556375" y="1270005"/>
                <a:ext cx="1679727" cy="1405889"/>
              </a:xfrm>
              <a:prstGeom prst="rect">
                <a:avLst/>
              </a:prstGeom>
              <a:solidFill>
                <a:schemeClr val="tx2">
                  <a:alpha val="2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cs typeface="+mn-cs"/>
                  </a:rPr>
                  <a:t>核心贡献者</a:t>
                </a:r>
                <a:endPara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cs typeface="+mn-cs"/>
                  </a:rPr>
                  <a:t>1.3</a:t>
                </a:r>
                <a:r>
                  <a:rPr kumimoji="0" lang="zh-CN" altLang="en-US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cs typeface="+mn-cs"/>
                  </a:rPr>
                  <a:t>万</a:t>
                </a: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cs typeface="+mn-cs"/>
                  </a:rPr>
                  <a:t>+</a:t>
                </a:r>
                <a:endPara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60" name="矩形 59"/>
              <p:cNvSpPr/>
              <p:nvPr/>
            </p:nvSpPr>
            <p:spPr>
              <a:xfrm>
                <a:off x="7556375" y="2992455"/>
                <a:ext cx="1679727" cy="1405889"/>
              </a:xfrm>
              <a:prstGeom prst="rect">
                <a:avLst/>
              </a:prstGeom>
              <a:solidFill>
                <a:schemeClr val="tx2">
                  <a:alpha val="1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cs typeface="+mn-cs"/>
                  </a:rPr>
                  <a:t>社区运营组织</a:t>
                </a:r>
                <a:endPara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cs typeface="+mn-cs"/>
                  </a:rPr>
                  <a:t>30+</a:t>
                </a:r>
                <a:endPara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80" name="矩形 79"/>
              <p:cNvSpPr/>
              <p:nvPr/>
            </p:nvSpPr>
            <p:spPr>
              <a:xfrm>
                <a:off x="7556375" y="4714902"/>
                <a:ext cx="1679727" cy="1405889"/>
              </a:xfrm>
              <a:prstGeom prst="rect">
                <a:avLst/>
              </a:prstGeom>
              <a:solidFill>
                <a:schemeClr val="tx2">
                  <a:alpha val="2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cs typeface="+mn-cs"/>
                  </a:rPr>
                  <a:t>社区生态案例</a:t>
                </a:r>
                <a:endPara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cs typeface="+mn-cs"/>
                  </a:rPr>
                  <a:t>100+</a:t>
                </a:r>
                <a:endPara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+mn-cs"/>
                </a:endParaRPr>
              </a:p>
            </p:txBody>
          </p:sp>
        </p:grpSp>
        <p:grpSp>
          <p:nvGrpSpPr>
            <p:cNvPr id="11" name="组合 10"/>
            <p:cNvGrpSpPr/>
            <p:nvPr/>
          </p:nvGrpSpPr>
          <p:grpSpPr>
            <a:xfrm>
              <a:off x="9553617" y="1270000"/>
              <a:ext cx="1679727" cy="4850791"/>
              <a:chOff x="9382701" y="1270000"/>
              <a:chExt cx="1679727" cy="4850791"/>
            </a:xfrm>
          </p:grpSpPr>
          <p:sp>
            <p:nvSpPr>
              <p:cNvPr id="59" name="矩形 58"/>
              <p:cNvSpPr/>
              <p:nvPr/>
            </p:nvSpPr>
            <p:spPr>
              <a:xfrm>
                <a:off x="9382701" y="1270000"/>
                <a:ext cx="1679727" cy="1405889"/>
              </a:xfrm>
              <a:prstGeom prst="rect">
                <a:avLst/>
              </a:prstGeom>
              <a:solidFill>
                <a:schemeClr val="tx2">
                  <a:alpha val="1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cs typeface="+mn-cs"/>
                  </a:rPr>
                  <a:t>社区</a:t>
                </a:r>
                <a:r>
                  <a:rPr kumimoji="0" lang="en-US" altLang="zh-CN" sz="11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cs typeface="+mn-cs"/>
                  </a:rPr>
                  <a:t>SIG</a:t>
                </a:r>
                <a:endPara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cs typeface="+mn-cs"/>
                  </a:rPr>
                  <a:t>30+</a:t>
                </a:r>
                <a:endPara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61" name="矩形 60"/>
              <p:cNvSpPr/>
              <p:nvPr/>
            </p:nvSpPr>
            <p:spPr>
              <a:xfrm>
                <a:off x="9382701" y="2992455"/>
                <a:ext cx="1679727" cy="1405889"/>
              </a:xfrm>
              <a:prstGeom prst="rect">
                <a:avLst/>
              </a:prstGeom>
              <a:solidFill>
                <a:schemeClr val="tx2">
                  <a:alpha val="2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cs typeface="+mn-cs"/>
                  </a:rPr>
                  <a:t>社区高校伙伴</a:t>
                </a:r>
                <a:endPara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cs typeface="+mn-cs"/>
                  </a:rPr>
                  <a:t>280+</a:t>
                </a:r>
                <a:endPara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+mn-cs"/>
                </a:endParaRPr>
              </a:p>
            </p:txBody>
          </p:sp>
          <p:sp>
            <p:nvSpPr>
              <p:cNvPr id="81" name="矩形 80"/>
              <p:cNvSpPr/>
              <p:nvPr/>
            </p:nvSpPr>
            <p:spPr>
              <a:xfrm>
                <a:off x="9382701" y="4714902"/>
                <a:ext cx="1679727" cy="1405889"/>
              </a:xfrm>
              <a:prstGeom prst="rect">
                <a:avLst/>
              </a:prstGeom>
              <a:solidFill>
                <a:schemeClr val="tx2">
                  <a:alpha val="10000"/>
                </a:schemeClr>
              </a:solidFill>
              <a:ln w="12700" cap="flat" cmpd="sng" algn="ctr">
                <a:noFill/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zh-CN" altLang="en-US" sz="11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cs typeface="+mn-cs"/>
                  </a:rPr>
                  <a:t>认证开发者</a:t>
                </a:r>
                <a:endParaRPr kumimoji="0" lang="en-US" altLang="zh-CN" sz="11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+mn-cs"/>
                </a:endParaRPr>
              </a:p>
              <a:p>
                <a:pPr marL="0" marR="0" lvl="0" indent="0" algn="ctr" defTabSz="914400" eaLnBrk="1" fontAlgn="auto" latinLnBrk="0" hangingPunct="1">
                  <a:lnSpc>
                    <a:spcPct val="12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defRPr/>
                </a:pPr>
                <a:r>
                  <a:rPr kumimoji="0" lang="en-US" altLang="zh-CN" sz="2400" b="1" i="0" u="none" strike="noStrike" kern="0" cap="none" spc="0" normalizeH="0" baseline="0" noProof="0" dirty="0">
                    <a:ln>
                      <a:noFill/>
                    </a:ln>
                    <a:solidFill>
                      <a:schemeClr val="tx1"/>
                    </a:solidFill>
                    <a:effectLst/>
                    <a:uLnTx/>
                    <a:uFillTx/>
                    <a:cs typeface="+mn-cs"/>
                  </a:rPr>
                  <a:t>370+</a:t>
                </a:r>
                <a:endParaRPr kumimoji="0" lang="en-US" altLang="zh-CN" sz="24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cs typeface="+mn-cs"/>
                </a:endParaRPr>
              </a:p>
            </p:txBody>
          </p:sp>
        </p:grpSp>
      </p:grpSp>
      <p:grpSp>
        <p:nvGrpSpPr>
          <p:cNvPr id="23" name="组合 22"/>
          <p:cNvGrpSpPr/>
          <p:nvPr/>
        </p:nvGrpSpPr>
        <p:grpSpPr>
          <a:xfrm>
            <a:off x="1006710" y="1972187"/>
            <a:ext cx="4266976" cy="3427875"/>
            <a:chOff x="1007234" y="2110948"/>
            <a:chExt cx="4269198" cy="3429660"/>
          </a:xfrm>
        </p:grpSpPr>
        <p:graphicFrame>
          <p:nvGraphicFramePr>
            <p:cNvPr id="82" name="图表 81"/>
            <p:cNvGraphicFramePr/>
            <p:nvPr/>
          </p:nvGraphicFramePr>
          <p:xfrm>
            <a:off x="1007234" y="2110948"/>
            <a:ext cx="4269198" cy="309351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1"/>
            </a:graphicData>
          </a:graphic>
        </p:graphicFrame>
        <p:sp>
          <p:nvSpPr>
            <p:cNvPr id="84" name="矩形 83"/>
            <p:cNvSpPr/>
            <p:nvPr/>
          </p:nvSpPr>
          <p:spPr>
            <a:xfrm>
              <a:off x="2587300" y="5294735"/>
              <a:ext cx="1423141" cy="245873"/>
            </a:xfrm>
            <a:prstGeom prst="rect">
              <a:avLst/>
            </a:prstGeom>
          </p:spPr>
          <p:txBody>
            <a:bodyPr wrap="none" lIns="0" tIns="0" rIns="0" bIns="0">
              <a:spAutoFit/>
            </a:bodyPr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600" b="1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</a:rPr>
                <a:t>社区全球下载量</a:t>
              </a:r>
              <a:endParaRPr kumimoji="0" lang="zh-CN" altLang="en-US" sz="1600" b="1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</a:endParaRPr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1"/>
          <p:cNvSpPr txBox="1"/>
          <p:nvPr/>
        </p:nvSpPr>
        <p:spPr>
          <a:xfrm>
            <a:off x="702897" y="522614"/>
            <a:ext cx="10789381" cy="4305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97180" indent="-297180" algn="l" defTabSz="1188085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090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4630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7835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271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6440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016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452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48250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2800" b="1" dirty="0">
                <a:solidFill>
                  <a:schemeClr val="tx2"/>
                </a:solidFill>
              </a:rPr>
              <a:t>昇思</a:t>
            </a:r>
            <a:r>
              <a:rPr lang="en-US" altLang="zh-CN" sz="2800" b="1" dirty="0" err="1">
                <a:solidFill>
                  <a:schemeClr val="tx2"/>
                </a:solidFill>
              </a:rPr>
              <a:t>MindSpore</a:t>
            </a:r>
            <a:r>
              <a:rPr lang="zh-CN" altLang="en-US" sz="2800" b="1" dirty="0">
                <a:solidFill>
                  <a:schemeClr val="tx2"/>
                </a:solidFill>
              </a:rPr>
              <a:t>开源社区治理与运作总览</a:t>
            </a:r>
            <a:endParaRPr lang="zh-CN" altLang="en-US" sz="2800" b="1" dirty="0">
              <a:solidFill>
                <a:schemeClr val="tx2"/>
              </a:solidFill>
            </a:endParaRPr>
          </a:p>
        </p:txBody>
      </p:sp>
      <p:sp>
        <p:nvSpPr>
          <p:cNvPr id="29" name="矩形 28"/>
          <p:cNvSpPr/>
          <p:nvPr/>
        </p:nvSpPr>
        <p:spPr>
          <a:xfrm>
            <a:off x="701311" y="3651739"/>
            <a:ext cx="2530493" cy="1875624"/>
          </a:xfrm>
          <a:prstGeom prst="rect">
            <a:avLst/>
          </a:prstGeom>
          <a:gradFill>
            <a:gsLst>
              <a:gs pos="0">
                <a:schemeClr val="tx2">
                  <a:alpha val="10000"/>
                </a:schemeClr>
              </a:gs>
              <a:gs pos="100000">
                <a:schemeClr val="tx2">
                  <a:alpha val="2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tx2">
                    <a:alpha val="20000"/>
                  </a:schemeClr>
                </a:gs>
                <a:gs pos="100000">
                  <a:schemeClr val="tx2">
                    <a:alpha val="1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40" name="圆角矩形 50"/>
          <p:cNvSpPr/>
          <p:nvPr/>
        </p:nvSpPr>
        <p:spPr>
          <a:xfrm>
            <a:off x="968935" y="3997083"/>
            <a:ext cx="1995244" cy="528017"/>
          </a:xfrm>
          <a:prstGeom prst="rect">
            <a:avLst/>
          </a:prstGeom>
          <a:solidFill>
            <a:schemeClr val="tx2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lnSpc>
                <a:spcPct val="120000"/>
              </a:lnSpc>
            </a:pPr>
            <a:r>
              <a:rPr lang="zh-CN" altLang="en-US" sz="1400" kern="0" dirty="0">
                <a:solidFill>
                  <a:schemeClr val="tx1"/>
                </a:solidFill>
              </a:rPr>
              <a:t>社区理事会</a:t>
            </a:r>
            <a:endParaRPr lang="zh-CN" altLang="en-US" sz="1400" kern="0" dirty="0">
              <a:solidFill>
                <a:schemeClr val="tx1"/>
              </a:solidFill>
            </a:endParaRPr>
          </a:p>
        </p:txBody>
      </p:sp>
      <p:sp>
        <p:nvSpPr>
          <p:cNvPr id="42" name="圆角矩形 50"/>
          <p:cNvSpPr/>
          <p:nvPr/>
        </p:nvSpPr>
        <p:spPr>
          <a:xfrm>
            <a:off x="968935" y="4708441"/>
            <a:ext cx="1995244" cy="528017"/>
          </a:xfrm>
          <a:prstGeom prst="rect">
            <a:avLst/>
          </a:prstGeom>
          <a:solidFill>
            <a:schemeClr val="tx2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lnSpc>
                <a:spcPct val="120000"/>
              </a:lnSpc>
            </a:pPr>
            <a:r>
              <a:rPr lang="zh-CN" altLang="en-US" sz="1400" kern="0" dirty="0">
                <a:solidFill>
                  <a:schemeClr val="tx1"/>
                </a:solidFill>
              </a:rPr>
              <a:t>专职委员会</a:t>
            </a:r>
            <a:endParaRPr lang="zh-CN" altLang="en-US" sz="1400" kern="0" dirty="0">
              <a:solidFill>
                <a:schemeClr val="tx1"/>
              </a:solidFill>
            </a:endParaRPr>
          </a:p>
        </p:txBody>
      </p:sp>
      <p:sp>
        <p:nvSpPr>
          <p:cNvPr id="44" name="矩形 43"/>
          <p:cNvSpPr/>
          <p:nvPr/>
        </p:nvSpPr>
        <p:spPr>
          <a:xfrm>
            <a:off x="968934" y="3214454"/>
            <a:ext cx="1995245" cy="276860"/>
          </a:xfrm>
          <a:prstGeom prst="rect">
            <a:avLst/>
          </a:prstGeom>
          <a:noFill/>
          <a:ln w="9525" cap="flat">
            <a:noFill/>
            <a:miter lim="400000"/>
          </a:ln>
          <a:effectLst/>
        </p:spPr>
        <p:txBody>
          <a:bodyPr wrap="square" lIns="0" tIns="0" rIns="0" bIns="0" numCol="1" anchor="ctr">
            <a:spAutoFit/>
          </a:bodyPr>
          <a:lstStyle/>
          <a:p>
            <a:pPr algn="ctr" defTabSz="382905" fontAlgn="ctr"/>
            <a:r>
              <a:rPr lang="zh-CN" altLang="en-US" b="1" kern="0" dirty="0">
                <a:solidFill>
                  <a:schemeClr val="tx1"/>
                </a:solidFill>
                <a:cs typeface="Arial" panose="020B0604020202020204" pitchFamily="34" charset="0"/>
              </a:rPr>
              <a:t>社区治理</a:t>
            </a:r>
            <a:endParaRPr lang="zh-CN" altLang="en-US" b="1" kern="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grpSp>
        <p:nvGrpSpPr>
          <p:cNvPr id="6" name="组合 5"/>
          <p:cNvGrpSpPr/>
          <p:nvPr/>
        </p:nvGrpSpPr>
        <p:grpSpPr>
          <a:xfrm>
            <a:off x="1366112" y="1869444"/>
            <a:ext cx="1200890" cy="1200550"/>
            <a:chOff x="4189635" y="4008046"/>
            <a:chExt cx="693711" cy="693515"/>
          </a:xfrm>
        </p:grpSpPr>
        <p:sp>
          <p:nvSpPr>
            <p:cNvPr id="49" name="Freeform 8"/>
            <p:cNvSpPr>
              <a:spLocks noEditPoints="1"/>
            </p:cNvSpPr>
            <p:nvPr/>
          </p:nvSpPr>
          <p:spPr bwMode="auto">
            <a:xfrm>
              <a:off x="4189635" y="4008046"/>
              <a:ext cx="693711" cy="693515"/>
            </a:xfrm>
            <a:custGeom>
              <a:avLst/>
              <a:gdLst>
                <a:gd name="T0" fmla="*/ 503 w 1982"/>
                <a:gd name="T1" fmla="*/ 1782 h 1981"/>
                <a:gd name="T2" fmla="*/ 500 w 1982"/>
                <a:gd name="T3" fmla="*/ 1766 h 1981"/>
                <a:gd name="T4" fmla="*/ 593 w 1982"/>
                <a:gd name="T5" fmla="*/ 1831 h 1981"/>
                <a:gd name="T6" fmla="*/ 608 w 1982"/>
                <a:gd name="T7" fmla="*/ 1825 h 1981"/>
                <a:gd name="T8" fmla="*/ 593 w 1982"/>
                <a:gd name="T9" fmla="*/ 1831 h 1981"/>
                <a:gd name="T10" fmla="*/ 709 w 1982"/>
                <a:gd name="T11" fmla="*/ 1877 h 1981"/>
                <a:gd name="T12" fmla="*/ 702 w 1982"/>
                <a:gd name="T13" fmla="*/ 1862 h 1981"/>
                <a:gd name="T14" fmla="*/ 401 w 1982"/>
                <a:gd name="T15" fmla="*/ 1710 h 1981"/>
                <a:gd name="T16" fmla="*/ 418 w 1982"/>
                <a:gd name="T17" fmla="*/ 1708 h 1981"/>
                <a:gd name="T18" fmla="*/ 401 w 1982"/>
                <a:gd name="T19" fmla="*/ 1710 h 1981"/>
                <a:gd name="T20" fmla="*/ 252 w 1982"/>
                <a:gd name="T21" fmla="*/ 1555 h 1981"/>
                <a:gd name="T22" fmla="*/ 254 w 1982"/>
                <a:gd name="T23" fmla="*/ 1539 h 1981"/>
                <a:gd name="T24" fmla="*/ 183 w 1982"/>
                <a:gd name="T25" fmla="*/ 1451 h 1981"/>
                <a:gd name="T26" fmla="*/ 199 w 1982"/>
                <a:gd name="T27" fmla="*/ 1455 h 1981"/>
                <a:gd name="T28" fmla="*/ 183 w 1982"/>
                <a:gd name="T29" fmla="*/ 1451 h 1981"/>
                <a:gd name="T30" fmla="*/ 819 w 1982"/>
                <a:gd name="T31" fmla="*/ 1905 h 1981"/>
                <a:gd name="T32" fmla="*/ 810 w 1982"/>
                <a:gd name="T33" fmla="*/ 1891 h 1981"/>
                <a:gd name="T34" fmla="*/ 318 w 1982"/>
                <a:gd name="T35" fmla="*/ 1632 h 1981"/>
                <a:gd name="T36" fmla="*/ 335 w 1982"/>
                <a:gd name="T37" fmla="*/ 1632 h 1981"/>
                <a:gd name="T38" fmla="*/ 318 w 1982"/>
                <a:gd name="T39" fmla="*/ 1632 h 1981"/>
                <a:gd name="T40" fmla="*/ 1465 w 1982"/>
                <a:gd name="T41" fmla="*/ 1791 h 1981"/>
                <a:gd name="T42" fmla="*/ 1469 w 1982"/>
                <a:gd name="T43" fmla="*/ 1775 h 1981"/>
                <a:gd name="T44" fmla="*/ 1552 w 1982"/>
                <a:gd name="T45" fmla="*/ 1717 h 1981"/>
                <a:gd name="T46" fmla="*/ 1568 w 1982"/>
                <a:gd name="T47" fmla="*/ 1720 h 1981"/>
                <a:gd name="T48" fmla="*/ 1552 w 1982"/>
                <a:gd name="T49" fmla="*/ 1717 h 1981"/>
                <a:gd name="T50" fmla="*/ 991 w 1982"/>
                <a:gd name="T51" fmla="*/ 0 h 1981"/>
                <a:gd name="T52" fmla="*/ 0 w 1982"/>
                <a:gd name="T53" fmla="*/ 991 h 1981"/>
                <a:gd name="T54" fmla="*/ 991 w 1982"/>
                <a:gd name="T55" fmla="*/ 1981 h 1981"/>
                <a:gd name="T56" fmla="*/ 1982 w 1982"/>
                <a:gd name="T57" fmla="*/ 991 h 1981"/>
                <a:gd name="T58" fmla="*/ 991 w 1982"/>
                <a:gd name="T59" fmla="*/ 1943 h 1981"/>
                <a:gd name="T60" fmla="*/ 957 w 1982"/>
                <a:gd name="T61" fmla="*/ 1972 h 1981"/>
                <a:gd name="T62" fmla="*/ 297 w 1982"/>
                <a:gd name="T63" fmla="*/ 296 h 1981"/>
                <a:gd name="T64" fmla="*/ 486 w 1982"/>
                <a:gd name="T65" fmla="*/ 183 h 1981"/>
                <a:gd name="T66" fmla="*/ 974 w 1982"/>
                <a:gd name="T67" fmla="*/ 9 h 1981"/>
                <a:gd name="T68" fmla="*/ 991 w 1982"/>
                <a:gd name="T69" fmla="*/ 38 h 1981"/>
                <a:gd name="T70" fmla="*/ 1195 w 1982"/>
                <a:gd name="T71" fmla="*/ 30 h 1981"/>
                <a:gd name="T72" fmla="*/ 1270 w 1982"/>
                <a:gd name="T73" fmla="*/ 80 h 1981"/>
                <a:gd name="T74" fmla="*/ 1357 w 1982"/>
                <a:gd name="T75" fmla="*/ 79 h 1981"/>
                <a:gd name="T76" fmla="*/ 1350 w 1982"/>
                <a:gd name="T77" fmla="*/ 108 h 1981"/>
                <a:gd name="T78" fmla="*/ 1435 w 1982"/>
                <a:gd name="T79" fmla="*/ 115 h 1981"/>
                <a:gd name="T80" fmla="*/ 1425 w 1982"/>
                <a:gd name="T81" fmla="*/ 143 h 1981"/>
                <a:gd name="T82" fmla="*/ 1511 w 1982"/>
                <a:gd name="T83" fmla="*/ 158 h 1981"/>
                <a:gd name="T84" fmla="*/ 1564 w 1982"/>
                <a:gd name="T85" fmla="*/ 230 h 1981"/>
                <a:gd name="T86" fmla="*/ 991 w 1982"/>
                <a:gd name="T87" fmla="*/ 1943 h 1981"/>
                <a:gd name="T88" fmla="*/ 1364 w 1982"/>
                <a:gd name="T89" fmla="*/ 1843 h 1981"/>
                <a:gd name="T90" fmla="*/ 1370 w 1982"/>
                <a:gd name="T91" fmla="*/ 1827 h 1981"/>
                <a:gd name="T92" fmla="*/ 1254 w 1982"/>
                <a:gd name="T93" fmla="*/ 1870 h 1981"/>
                <a:gd name="T94" fmla="*/ 1268 w 1982"/>
                <a:gd name="T95" fmla="*/ 1878 h 1981"/>
                <a:gd name="T96" fmla="*/ 1254 w 1982"/>
                <a:gd name="T97" fmla="*/ 1870 h 1981"/>
                <a:gd name="T98" fmla="*/ 1034 w 1982"/>
                <a:gd name="T99" fmla="*/ 1919 h 1981"/>
                <a:gd name="T100" fmla="*/ 1045 w 1982"/>
                <a:gd name="T101" fmla="*/ 1907 h 1981"/>
                <a:gd name="T102" fmla="*/ 1145 w 1982"/>
                <a:gd name="T103" fmla="*/ 1896 h 1981"/>
                <a:gd name="T104" fmla="*/ 1158 w 1982"/>
                <a:gd name="T105" fmla="*/ 1905 h 1981"/>
                <a:gd name="T106" fmla="*/ 1145 w 1982"/>
                <a:gd name="T107" fmla="*/ 1896 h 1981"/>
                <a:gd name="T108" fmla="*/ 932 w 1982"/>
                <a:gd name="T109" fmla="*/ 1918 h 1981"/>
                <a:gd name="T110" fmla="*/ 921 w 1982"/>
                <a:gd name="T111" fmla="*/ 1906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82" h="1981">
                  <a:moveTo>
                    <a:pt x="493" y="1776"/>
                  </a:moveTo>
                  <a:cubicBezTo>
                    <a:pt x="497" y="1778"/>
                    <a:pt x="500" y="1780"/>
                    <a:pt x="503" y="1782"/>
                  </a:cubicBezTo>
                  <a:cubicBezTo>
                    <a:pt x="509" y="1772"/>
                    <a:pt x="509" y="1772"/>
                    <a:pt x="509" y="1772"/>
                  </a:cubicBezTo>
                  <a:cubicBezTo>
                    <a:pt x="506" y="1770"/>
                    <a:pt x="503" y="1768"/>
                    <a:pt x="500" y="1766"/>
                  </a:cubicBezTo>
                  <a:lnTo>
                    <a:pt x="493" y="1776"/>
                  </a:lnTo>
                  <a:close/>
                  <a:moveTo>
                    <a:pt x="593" y="1831"/>
                  </a:moveTo>
                  <a:cubicBezTo>
                    <a:pt x="596" y="1833"/>
                    <a:pt x="600" y="1834"/>
                    <a:pt x="603" y="1836"/>
                  </a:cubicBezTo>
                  <a:cubicBezTo>
                    <a:pt x="608" y="1825"/>
                    <a:pt x="608" y="1825"/>
                    <a:pt x="608" y="1825"/>
                  </a:cubicBezTo>
                  <a:cubicBezTo>
                    <a:pt x="605" y="1824"/>
                    <a:pt x="601" y="1822"/>
                    <a:pt x="598" y="1821"/>
                  </a:cubicBezTo>
                  <a:lnTo>
                    <a:pt x="593" y="1831"/>
                  </a:lnTo>
                  <a:close/>
                  <a:moveTo>
                    <a:pt x="698" y="1874"/>
                  </a:moveTo>
                  <a:cubicBezTo>
                    <a:pt x="702" y="1875"/>
                    <a:pt x="705" y="1876"/>
                    <a:pt x="709" y="1877"/>
                  </a:cubicBezTo>
                  <a:cubicBezTo>
                    <a:pt x="713" y="1866"/>
                    <a:pt x="713" y="1866"/>
                    <a:pt x="713" y="1866"/>
                  </a:cubicBezTo>
                  <a:cubicBezTo>
                    <a:pt x="709" y="1865"/>
                    <a:pt x="705" y="1864"/>
                    <a:pt x="702" y="1862"/>
                  </a:cubicBezTo>
                  <a:lnTo>
                    <a:pt x="698" y="1874"/>
                  </a:lnTo>
                  <a:close/>
                  <a:moveTo>
                    <a:pt x="401" y="1710"/>
                  </a:moveTo>
                  <a:cubicBezTo>
                    <a:pt x="404" y="1712"/>
                    <a:pt x="407" y="1714"/>
                    <a:pt x="410" y="1717"/>
                  </a:cubicBezTo>
                  <a:cubicBezTo>
                    <a:pt x="418" y="1708"/>
                    <a:pt x="418" y="1708"/>
                    <a:pt x="418" y="1708"/>
                  </a:cubicBezTo>
                  <a:cubicBezTo>
                    <a:pt x="415" y="1705"/>
                    <a:pt x="412" y="1703"/>
                    <a:pt x="409" y="1701"/>
                  </a:cubicBezTo>
                  <a:lnTo>
                    <a:pt x="401" y="1710"/>
                  </a:lnTo>
                  <a:close/>
                  <a:moveTo>
                    <a:pt x="245" y="1546"/>
                  </a:moveTo>
                  <a:cubicBezTo>
                    <a:pt x="247" y="1549"/>
                    <a:pt x="250" y="1552"/>
                    <a:pt x="252" y="1555"/>
                  </a:cubicBezTo>
                  <a:cubicBezTo>
                    <a:pt x="261" y="1548"/>
                    <a:pt x="261" y="1548"/>
                    <a:pt x="261" y="1548"/>
                  </a:cubicBezTo>
                  <a:cubicBezTo>
                    <a:pt x="259" y="1545"/>
                    <a:pt x="257" y="1542"/>
                    <a:pt x="254" y="1539"/>
                  </a:cubicBezTo>
                  <a:lnTo>
                    <a:pt x="245" y="1546"/>
                  </a:lnTo>
                  <a:close/>
                  <a:moveTo>
                    <a:pt x="183" y="1451"/>
                  </a:moveTo>
                  <a:cubicBezTo>
                    <a:pt x="185" y="1454"/>
                    <a:pt x="186" y="1457"/>
                    <a:pt x="188" y="1461"/>
                  </a:cubicBezTo>
                  <a:cubicBezTo>
                    <a:pt x="199" y="1455"/>
                    <a:pt x="199" y="1455"/>
                    <a:pt x="199" y="1455"/>
                  </a:cubicBezTo>
                  <a:cubicBezTo>
                    <a:pt x="197" y="1451"/>
                    <a:pt x="195" y="1448"/>
                    <a:pt x="193" y="1445"/>
                  </a:cubicBezTo>
                  <a:lnTo>
                    <a:pt x="183" y="1451"/>
                  </a:lnTo>
                  <a:close/>
                  <a:moveTo>
                    <a:pt x="808" y="1902"/>
                  </a:moveTo>
                  <a:cubicBezTo>
                    <a:pt x="812" y="1903"/>
                    <a:pt x="816" y="1904"/>
                    <a:pt x="819" y="1905"/>
                  </a:cubicBezTo>
                  <a:cubicBezTo>
                    <a:pt x="821" y="1893"/>
                    <a:pt x="821" y="1893"/>
                    <a:pt x="821" y="1893"/>
                  </a:cubicBezTo>
                  <a:cubicBezTo>
                    <a:pt x="818" y="1893"/>
                    <a:pt x="814" y="1892"/>
                    <a:pt x="810" y="1891"/>
                  </a:cubicBezTo>
                  <a:lnTo>
                    <a:pt x="808" y="1902"/>
                  </a:lnTo>
                  <a:close/>
                  <a:moveTo>
                    <a:pt x="318" y="1632"/>
                  </a:moveTo>
                  <a:cubicBezTo>
                    <a:pt x="321" y="1635"/>
                    <a:pt x="324" y="1638"/>
                    <a:pt x="326" y="1641"/>
                  </a:cubicBezTo>
                  <a:cubicBezTo>
                    <a:pt x="335" y="1632"/>
                    <a:pt x="335" y="1632"/>
                    <a:pt x="335" y="1632"/>
                  </a:cubicBezTo>
                  <a:cubicBezTo>
                    <a:pt x="332" y="1630"/>
                    <a:pt x="329" y="1627"/>
                    <a:pt x="327" y="1624"/>
                  </a:cubicBezTo>
                  <a:lnTo>
                    <a:pt x="318" y="1632"/>
                  </a:lnTo>
                  <a:close/>
                  <a:moveTo>
                    <a:pt x="1459" y="1780"/>
                  </a:moveTo>
                  <a:cubicBezTo>
                    <a:pt x="1465" y="1791"/>
                    <a:pt x="1465" y="1791"/>
                    <a:pt x="1465" y="1791"/>
                  </a:cubicBezTo>
                  <a:cubicBezTo>
                    <a:pt x="1469" y="1789"/>
                    <a:pt x="1472" y="1787"/>
                    <a:pt x="1475" y="1785"/>
                  </a:cubicBezTo>
                  <a:cubicBezTo>
                    <a:pt x="1469" y="1775"/>
                    <a:pt x="1469" y="1775"/>
                    <a:pt x="1469" y="1775"/>
                  </a:cubicBezTo>
                  <a:cubicBezTo>
                    <a:pt x="1466" y="1777"/>
                    <a:pt x="1462" y="1778"/>
                    <a:pt x="1459" y="1780"/>
                  </a:cubicBezTo>
                  <a:close/>
                  <a:moveTo>
                    <a:pt x="1552" y="1717"/>
                  </a:moveTo>
                  <a:cubicBezTo>
                    <a:pt x="1559" y="1727"/>
                    <a:pt x="1559" y="1727"/>
                    <a:pt x="1559" y="1727"/>
                  </a:cubicBezTo>
                  <a:cubicBezTo>
                    <a:pt x="1562" y="1724"/>
                    <a:pt x="1565" y="1722"/>
                    <a:pt x="1568" y="1720"/>
                  </a:cubicBezTo>
                  <a:cubicBezTo>
                    <a:pt x="1561" y="1710"/>
                    <a:pt x="1561" y="1710"/>
                    <a:pt x="1561" y="1710"/>
                  </a:cubicBezTo>
                  <a:cubicBezTo>
                    <a:pt x="1558" y="1713"/>
                    <a:pt x="1555" y="1715"/>
                    <a:pt x="1552" y="1717"/>
                  </a:cubicBezTo>
                  <a:close/>
                  <a:moveTo>
                    <a:pt x="1692" y="290"/>
                  </a:moveTo>
                  <a:cubicBezTo>
                    <a:pt x="1505" y="103"/>
                    <a:pt x="1256" y="0"/>
                    <a:pt x="991" y="0"/>
                  </a:cubicBezTo>
                  <a:cubicBezTo>
                    <a:pt x="727" y="0"/>
                    <a:pt x="478" y="103"/>
                    <a:pt x="291" y="290"/>
                  </a:cubicBezTo>
                  <a:cubicBezTo>
                    <a:pt x="103" y="477"/>
                    <a:pt x="0" y="726"/>
                    <a:pt x="0" y="991"/>
                  </a:cubicBezTo>
                  <a:cubicBezTo>
                    <a:pt x="0" y="1255"/>
                    <a:pt x="103" y="1504"/>
                    <a:pt x="291" y="1691"/>
                  </a:cubicBezTo>
                  <a:cubicBezTo>
                    <a:pt x="478" y="1878"/>
                    <a:pt x="727" y="1981"/>
                    <a:pt x="991" y="1981"/>
                  </a:cubicBezTo>
                  <a:cubicBezTo>
                    <a:pt x="1256" y="1981"/>
                    <a:pt x="1505" y="1878"/>
                    <a:pt x="1692" y="1691"/>
                  </a:cubicBezTo>
                  <a:cubicBezTo>
                    <a:pt x="1879" y="1504"/>
                    <a:pt x="1982" y="1255"/>
                    <a:pt x="1982" y="991"/>
                  </a:cubicBezTo>
                  <a:cubicBezTo>
                    <a:pt x="1982" y="726"/>
                    <a:pt x="1879" y="477"/>
                    <a:pt x="1692" y="290"/>
                  </a:cubicBezTo>
                  <a:close/>
                  <a:moveTo>
                    <a:pt x="991" y="1943"/>
                  </a:moveTo>
                  <a:cubicBezTo>
                    <a:pt x="980" y="1943"/>
                    <a:pt x="969" y="1943"/>
                    <a:pt x="958" y="1942"/>
                  </a:cubicBezTo>
                  <a:cubicBezTo>
                    <a:pt x="957" y="1972"/>
                    <a:pt x="957" y="1972"/>
                    <a:pt x="957" y="1972"/>
                  </a:cubicBezTo>
                  <a:cubicBezTo>
                    <a:pt x="431" y="1954"/>
                    <a:pt x="9" y="1521"/>
                    <a:pt x="9" y="991"/>
                  </a:cubicBezTo>
                  <a:cubicBezTo>
                    <a:pt x="9" y="720"/>
                    <a:pt x="119" y="474"/>
                    <a:pt x="297" y="296"/>
                  </a:cubicBezTo>
                  <a:cubicBezTo>
                    <a:pt x="318" y="317"/>
                    <a:pt x="318" y="317"/>
                    <a:pt x="318" y="317"/>
                  </a:cubicBezTo>
                  <a:cubicBezTo>
                    <a:pt x="368" y="266"/>
                    <a:pt x="425" y="221"/>
                    <a:pt x="486" y="183"/>
                  </a:cubicBezTo>
                  <a:cubicBezTo>
                    <a:pt x="471" y="158"/>
                    <a:pt x="471" y="158"/>
                    <a:pt x="471" y="158"/>
                  </a:cubicBezTo>
                  <a:cubicBezTo>
                    <a:pt x="617" y="66"/>
                    <a:pt x="790" y="12"/>
                    <a:pt x="974" y="9"/>
                  </a:cubicBezTo>
                  <a:cubicBezTo>
                    <a:pt x="975" y="38"/>
                    <a:pt x="975" y="38"/>
                    <a:pt x="975" y="38"/>
                  </a:cubicBezTo>
                  <a:cubicBezTo>
                    <a:pt x="980" y="38"/>
                    <a:pt x="985" y="38"/>
                    <a:pt x="991" y="38"/>
                  </a:cubicBezTo>
                  <a:cubicBezTo>
                    <a:pt x="1059" y="38"/>
                    <a:pt x="1125" y="45"/>
                    <a:pt x="1189" y="59"/>
                  </a:cubicBezTo>
                  <a:cubicBezTo>
                    <a:pt x="1195" y="30"/>
                    <a:pt x="1195" y="30"/>
                    <a:pt x="1195" y="30"/>
                  </a:cubicBezTo>
                  <a:cubicBezTo>
                    <a:pt x="1223" y="36"/>
                    <a:pt x="1251" y="43"/>
                    <a:pt x="1278" y="51"/>
                  </a:cubicBezTo>
                  <a:cubicBezTo>
                    <a:pt x="1270" y="80"/>
                    <a:pt x="1270" y="80"/>
                    <a:pt x="1270" y="80"/>
                  </a:cubicBezTo>
                  <a:cubicBezTo>
                    <a:pt x="1296" y="88"/>
                    <a:pt x="1321" y="97"/>
                    <a:pt x="1346" y="107"/>
                  </a:cubicBezTo>
                  <a:cubicBezTo>
                    <a:pt x="1357" y="79"/>
                    <a:pt x="1357" y="79"/>
                    <a:pt x="1357" y="79"/>
                  </a:cubicBezTo>
                  <a:cubicBezTo>
                    <a:pt x="1358" y="80"/>
                    <a:pt x="1360" y="80"/>
                    <a:pt x="1361" y="81"/>
                  </a:cubicBezTo>
                  <a:cubicBezTo>
                    <a:pt x="1350" y="108"/>
                    <a:pt x="1350" y="108"/>
                    <a:pt x="1350" y="108"/>
                  </a:cubicBezTo>
                  <a:cubicBezTo>
                    <a:pt x="1374" y="118"/>
                    <a:pt x="1398" y="129"/>
                    <a:pt x="1422" y="141"/>
                  </a:cubicBezTo>
                  <a:cubicBezTo>
                    <a:pt x="1435" y="115"/>
                    <a:pt x="1435" y="115"/>
                    <a:pt x="1435" y="115"/>
                  </a:cubicBezTo>
                  <a:cubicBezTo>
                    <a:pt x="1436" y="115"/>
                    <a:pt x="1438" y="116"/>
                    <a:pt x="1439" y="116"/>
                  </a:cubicBezTo>
                  <a:cubicBezTo>
                    <a:pt x="1425" y="143"/>
                    <a:pt x="1425" y="143"/>
                    <a:pt x="1425" y="143"/>
                  </a:cubicBezTo>
                  <a:cubicBezTo>
                    <a:pt x="1449" y="155"/>
                    <a:pt x="1473" y="169"/>
                    <a:pt x="1496" y="183"/>
                  </a:cubicBezTo>
                  <a:cubicBezTo>
                    <a:pt x="1511" y="158"/>
                    <a:pt x="1511" y="158"/>
                    <a:pt x="1511" y="158"/>
                  </a:cubicBezTo>
                  <a:cubicBezTo>
                    <a:pt x="1536" y="173"/>
                    <a:pt x="1559" y="189"/>
                    <a:pt x="1582" y="206"/>
                  </a:cubicBezTo>
                  <a:cubicBezTo>
                    <a:pt x="1564" y="230"/>
                    <a:pt x="1564" y="230"/>
                    <a:pt x="1564" y="230"/>
                  </a:cubicBezTo>
                  <a:cubicBezTo>
                    <a:pt x="1795" y="404"/>
                    <a:pt x="1943" y="680"/>
                    <a:pt x="1943" y="991"/>
                  </a:cubicBezTo>
                  <a:cubicBezTo>
                    <a:pt x="1943" y="1517"/>
                    <a:pt x="1517" y="1943"/>
                    <a:pt x="991" y="1943"/>
                  </a:cubicBezTo>
                  <a:close/>
                  <a:moveTo>
                    <a:pt x="1359" y="1832"/>
                  </a:moveTo>
                  <a:cubicBezTo>
                    <a:pt x="1364" y="1843"/>
                    <a:pt x="1364" y="1843"/>
                    <a:pt x="1364" y="1843"/>
                  </a:cubicBezTo>
                  <a:cubicBezTo>
                    <a:pt x="1368" y="1841"/>
                    <a:pt x="1371" y="1840"/>
                    <a:pt x="1375" y="1838"/>
                  </a:cubicBezTo>
                  <a:cubicBezTo>
                    <a:pt x="1370" y="1827"/>
                    <a:pt x="1370" y="1827"/>
                    <a:pt x="1370" y="1827"/>
                  </a:cubicBezTo>
                  <a:cubicBezTo>
                    <a:pt x="1366" y="1829"/>
                    <a:pt x="1363" y="1830"/>
                    <a:pt x="1359" y="1832"/>
                  </a:cubicBezTo>
                  <a:close/>
                  <a:moveTo>
                    <a:pt x="1254" y="1870"/>
                  </a:moveTo>
                  <a:cubicBezTo>
                    <a:pt x="1258" y="1882"/>
                    <a:pt x="1258" y="1882"/>
                    <a:pt x="1258" y="1882"/>
                  </a:cubicBezTo>
                  <a:cubicBezTo>
                    <a:pt x="1261" y="1881"/>
                    <a:pt x="1265" y="1879"/>
                    <a:pt x="1268" y="1878"/>
                  </a:cubicBezTo>
                  <a:cubicBezTo>
                    <a:pt x="1265" y="1867"/>
                    <a:pt x="1265" y="1867"/>
                    <a:pt x="1265" y="1867"/>
                  </a:cubicBezTo>
                  <a:cubicBezTo>
                    <a:pt x="1261" y="1868"/>
                    <a:pt x="1258" y="1869"/>
                    <a:pt x="1254" y="1870"/>
                  </a:cubicBezTo>
                  <a:close/>
                  <a:moveTo>
                    <a:pt x="1034" y="1908"/>
                  </a:moveTo>
                  <a:cubicBezTo>
                    <a:pt x="1034" y="1919"/>
                    <a:pt x="1034" y="1919"/>
                    <a:pt x="1034" y="1919"/>
                  </a:cubicBezTo>
                  <a:cubicBezTo>
                    <a:pt x="1038" y="1919"/>
                    <a:pt x="1042" y="1919"/>
                    <a:pt x="1045" y="1919"/>
                  </a:cubicBezTo>
                  <a:cubicBezTo>
                    <a:pt x="1045" y="1907"/>
                    <a:pt x="1045" y="1907"/>
                    <a:pt x="1045" y="1907"/>
                  </a:cubicBezTo>
                  <a:cubicBezTo>
                    <a:pt x="1041" y="1908"/>
                    <a:pt x="1037" y="1908"/>
                    <a:pt x="1034" y="1908"/>
                  </a:cubicBezTo>
                  <a:close/>
                  <a:moveTo>
                    <a:pt x="1145" y="1896"/>
                  </a:moveTo>
                  <a:cubicBezTo>
                    <a:pt x="1147" y="1907"/>
                    <a:pt x="1147" y="1907"/>
                    <a:pt x="1147" y="1907"/>
                  </a:cubicBezTo>
                  <a:cubicBezTo>
                    <a:pt x="1151" y="1907"/>
                    <a:pt x="1154" y="1906"/>
                    <a:pt x="1158" y="1905"/>
                  </a:cubicBezTo>
                  <a:cubicBezTo>
                    <a:pt x="1156" y="1894"/>
                    <a:pt x="1156" y="1894"/>
                    <a:pt x="1156" y="1894"/>
                  </a:cubicBezTo>
                  <a:cubicBezTo>
                    <a:pt x="1152" y="1895"/>
                    <a:pt x="1149" y="1895"/>
                    <a:pt x="1145" y="1896"/>
                  </a:cubicBezTo>
                  <a:close/>
                  <a:moveTo>
                    <a:pt x="921" y="1918"/>
                  </a:moveTo>
                  <a:cubicBezTo>
                    <a:pt x="924" y="1918"/>
                    <a:pt x="928" y="1918"/>
                    <a:pt x="932" y="1918"/>
                  </a:cubicBezTo>
                  <a:cubicBezTo>
                    <a:pt x="933" y="1907"/>
                    <a:pt x="933" y="1907"/>
                    <a:pt x="933" y="1907"/>
                  </a:cubicBezTo>
                  <a:cubicBezTo>
                    <a:pt x="929" y="1907"/>
                    <a:pt x="925" y="1907"/>
                    <a:pt x="921" y="1906"/>
                  </a:cubicBezTo>
                  <a:lnTo>
                    <a:pt x="921" y="1918"/>
                  </a:lnTo>
                  <a:close/>
                </a:path>
              </a:pathLst>
            </a:custGeom>
            <a:solidFill>
              <a:schemeClr val="tx2">
                <a:alpha val="50000"/>
              </a:scheme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/>
              <a:endParaRPr lang="zh-CN" altLang="en-US" sz="1200" kern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50" name="Picture 2" descr="X:\品执服务客户\华为\设计+制作\2017\8月\D-201708213-UBBF2017展台展示PPT美化-任冰鑫-1组\发言人+字体设计-黄晨星\文件\丁总\link\蓝\圆.png"/>
            <p:cNvPicPr preferRelativeResize="0">
              <a:picLocks noChangeAspect="1" noChangeArrowheads="1"/>
            </p:cNvPicPr>
            <p:nvPr/>
          </p:nvPicPr>
          <p:blipFill rotWithShape="1">
            <a:blip r:embed="rId1" cstate="screen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l="5528" t="4475" r="3071" b="4120"/>
            <a:stretch>
              <a:fillRect/>
            </a:stretch>
          </p:blipFill>
          <p:spPr bwMode="auto">
            <a:xfrm flipH="1">
              <a:off x="4228323" y="4046635"/>
              <a:ext cx="616336" cy="61633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53" name="组合 630"/>
          <p:cNvGrpSpPr/>
          <p:nvPr/>
        </p:nvGrpSpPr>
        <p:grpSpPr bwMode="auto">
          <a:xfrm>
            <a:off x="1703598" y="2223852"/>
            <a:ext cx="525919" cy="491734"/>
            <a:chOff x="3849688" y="1719263"/>
            <a:chExt cx="565150" cy="530225"/>
          </a:xfrm>
          <a:solidFill>
            <a:schemeClr val="tx2">
              <a:lumMod val="85000"/>
            </a:schemeClr>
          </a:solidFill>
        </p:grpSpPr>
        <p:sp>
          <p:nvSpPr>
            <p:cNvPr id="54" name="Freeform 410"/>
            <p:cNvSpPr>
              <a:spLocks noEditPoints="1"/>
            </p:cNvSpPr>
            <p:nvPr/>
          </p:nvSpPr>
          <p:spPr bwMode="auto">
            <a:xfrm>
              <a:off x="4111625" y="2033588"/>
              <a:ext cx="206375" cy="119063"/>
            </a:xfrm>
            <a:custGeom>
              <a:avLst/>
              <a:gdLst>
                <a:gd name="T0" fmla="*/ 206375 w 95"/>
                <a:gd name="T1" fmla="*/ 106074 h 55"/>
                <a:gd name="T2" fmla="*/ 206375 w 95"/>
                <a:gd name="T3" fmla="*/ 10824 h 55"/>
                <a:gd name="T4" fmla="*/ 195513 w 95"/>
                <a:gd name="T5" fmla="*/ 0 h 55"/>
                <a:gd name="T6" fmla="*/ 10862 w 95"/>
                <a:gd name="T7" fmla="*/ 0 h 55"/>
                <a:gd name="T8" fmla="*/ 0 w 95"/>
                <a:gd name="T9" fmla="*/ 10824 h 55"/>
                <a:gd name="T10" fmla="*/ 0 w 95"/>
                <a:gd name="T11" fmla="*/ 106074 h 55"/>
                <a:gd name="T12" fmla="*/ 10862 w 95"/>
                <a:gd name="T13" fmla="*/ 119063 h 55"/>
                <a:gd name="T14" fmla="*/ 195513 w 95"/>
                <a:gd name="T15" fmla="*/ 119063 h 55"/>
                <a:gd name="T16" fmla="*/ 206375 w 95"/>
                <a:gd name="T17" fmla="*/ 106074 h 55"/>
                <a:gd name="T18" fmla="*/ 182479 w 95"/>
                <a:gd name="T19" fmla="*/ 95250 h 55"/>
                <a:gd name="T20" fmla="*/ 23896 w 95"/>
                <a:gd name="T21" fmla="*/ 95250 h 55"/>
                <a:gd name="T22" fmla="*/ 23896 w 95"/>
                <a:gd name="T23" fmla="*/ 23813 h 55"/>
                <a:gd name="T24" fmla="*/ 182479 w 95"/>
                <a:gd name="T25" fmla="*/ 23813 h 55"/>
                <a:gd name="T26" fmla="*/ 182479 w 95"/>
                <a:gd name="T27" fmla="*/ 95250 h 55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</a:gdLst>
              <a:ahLst/>
              <a:cxnLst>
                <a:cxn ang="T28">
                  <a:pos x="T0" y="T1"/>
                </a:cxn>
                <a:cxn ang="T29">
                  <a:pos x="T2" y="T3"/>
                </a:cxn>
                <a:cxn ang="T30">
                  <a:pos x="T4" y="T5"/>
                </a:cxn>
                <a:cxn ang="T31">
                  <a:pos x="T6" y="T7"/>
                </a:cxn>
                <a:cxn ang="T32">
                  <a:pos x="T8" y="T9"/>
                </a:cxn>
                <a:cxn ang="T33">
                  <a:pos x="T10" y="T11"/>
                </a:cxn>
                <a:cxn ang="T34">
                  <a:pos x="T12" y="T13"/>
                </a:cxn>
                <a:cxn ang="T35">
                  <a:pos x="T14" y="T15"/>
                </a:cxn>
                <a:cxn ang="T36">
                  <a:pos x="T16" y="T17"/>
                </a:cxn>
                <a:cxn ang="T37">
                  <a:pos x="T18" y="T19"/>
                </a:cxn>
                <a:cxn ang="T38">
                  <a:pos x="T20" y="T21"/>
                </a:cxn>
                <a:cxn ang="T39">
                  <a:pos x="T22" y="T23"/>
                </a:cxn>
                <a:cxn ang="T40">
                  <a:pos x="T24" y="T25"/>
                </a:cxn>
                <a:cxn ang="T41">
                  <a:pos x="T26" y="T27"/>
                </a:cxn>
              </a:cxnLst>
              <a:rect l="0" t="0" r="r" b="b"/>
              <a:pathLst>
                <a:path w="95" h="55">
                  <a:moveTo>
                    <a:pt x="95" y="49"/>
                  </a:moveTo>
                  <a:cubicBezTo>
                    <a:pt x="95" y="5"/>
                    <a:pt x="95" y="5"/>
                    <a:pt x="95" y="5"/>
                  </a:cubicBezTo>
                  <a:cubicBezTo>
                    <a:pt x="95" y="2"/>
                    <a:pt x="93" y="0"/>
                    <a:pt x="90" y="0"/>
                  </a:cubicBezTo>
                  <a:cubicBezTo>
                    <a:pt x="5" y="0"/>
                    <a:pt x="5" y="0"/>
                    <a:pt x="5" y="0"/>
                  </a:cubicBezTo>
                  <a:cubicBezTo>
                    <a:pt x="2" y="0"/>
                    <a:pt x="0" y="2"/>
                    <a:pt x="0" y="5"/>
                  </a:cubicBezTo>
                  <a:cubicBezTo>
                    <a:pt x="0" y="49"/>
                    <a:pt x="0" y="49"/>
                    <a:pt x="0" y="49"/>
                  </a:cubicBezTo>
                  <a:cubicBezTo>
                    <a:pt x="0" y="52"/>
                    <a:pt x="2" y="55"/>
                    <a:pt x="5" y="55"/>
                  </a:cubicBezTo>
                  <a:cubicBezTo>
                    <a:pt x="90" y="55"/>
                    <a:pt x="90" y="55"/>
                    <a:pt x="90" y="55"/>
                  </a:cubicBezTo>
                  <a:cubicBezTo>
                    <a:pt x="93" y="55"/>
                    <a:pt x="95" y="52"/>
                    <a:pt x="95" y="49"/>
                  </a:cubicBezTo>
                  <a:close/>
                  <a:moveTo>
                    <a:pt x="84" y="44"/>
                  </a:moveTo>
                  <a:cubicBezTo>
                    <a:pt x="11" y="44"/>
                    <a:pt x="11" y="44"/>
                    <a:pt x="11" y="44"/>
                  </a:cubicBezTo>
                  <a:cubicBezTo>
                    <a:pt x="11" y="11"/>
                    <a:pt x="11" y="11"/>
                    <a:pt x="11" y="11"/>
                  </a:cubicBezTo>
                  <a:cubicBezTo>
                    <a:pt x="84" y="11"/>
                    <a:pt x="84" y="11"/>
                    <a:pt x="84" y="11"/>
                  </a:cubicBezTo>
                  <a:lnTo>
                    <a:pt x="84" y="44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55" name="Freeform 411"/>
            <p:cNvSpPr>
              <a:spLocks noEditPoints="1"/>
            </p:cNvSpPr>
            <p:nvPr/>
          </p:nvSpPr>
          <p:spPr bwMode="auto">
            <a:xfrm>
              <a:off x="3849688" y="1719263"/>
              <a:ext cx="565150" cy="530225"/>
            </a:xfrm>
            <a:custGeom>
              <a:avLst/>
              <a:gdLst>
                <a:gd name="T0" fmla="*/ 558654 w 261"/>
                <a:gd name="T1" fmla="*/ 274851 h 245"/>
                <a:gd name="T2" fmla="*/ 502356 w 261"/>
                <a:gd name="T3" fmla="*/ 238060 h 245"/>
                <a:gd name="T4" fmla="*/ 502356 w 261"/>
                <a:gd name="T5" fmla="*/ 166642 h 245"/>
                <a:gd name="T6" fmla="*/ 498025 w 261"/>
                <a:gd name="T7" fmla="*/ 155821 h 245"/>
                <a:gd name="T8" fmla="*/ 309642 w 261"/>
                <a:gd name="T9" fmla="*/ 34627 h 245"/>
                <a:gd name="T10" fmla="*/ 296650 w 261"/>
                <a:gd name="T11" fmla="*/ 34627 h 245"/>
                <a:gd name="T12" fmla="*/ 253343 w 261"/>
                <a:gd name="T13" fmla="*/ 62761 h 245"/>
                <a:gd name="T14" fmla="*/ 253343 w 261"/>
                <a:gd name="T15" fmla="*/ 10821 h 245"/>
                <a:gd name="T16" fmla="*/ 242516 w 261"/>
                <a:gd name="T17" fmla="*/ 0 h 245"/>
                <a:gd name="T18" fmla="*/ 181887 w 261"/>
                <a:gd name="T19" fmla="*/ 0 h 245"/>
                <a:gd name="T20" fmla="*/ 168895 w 261"/>
                <a:gd name="T21" fmla="*/ 10821 h 245"/>
                <a:gd name="T22" fmla="*/ 168895 w 261"/>
                <a:gd name="T23" fmla="*/ 116866 h 245"/>
                <a:gd name="T24" fmla="*/ 108266 w 261"/>
                <a:gd name="T25" fmla="*/ 155821 h 245"/>
                <a:gd name="T26" fmla="*/ 101770 w 261"/>
                <a:gd name="T27" fmla="*/ 166642 h 245"/>
                <a:gd name="T28" fmla="*/ 101770 w 261"/>
                <a:gd name="T29" fmla="*/ 222911 h 245"/>
                <a:gd name="T30" fmla="*/ 4331 w 261"/>
                <a:gd name="T31" fmla="*/ 294329 h 245"/>
                <a:gd name="T32" fmla="*/ 0 w 261"/>
                <a:gd name="T33" fmla="*/ 302986 h 245"/>
                <a:gd name="T34" fmla="*/ 0 w 261"/>
                <a:gd name="T35" fmla="*/ 502091 h 245"/>
                <a:gd name="T36" fmla="*/ 12992 w 261"/>
                <a:gd name="T37" fmla="*/ 515076 h 245"/>
                <a:gd name="T38" fmla="*/ 175391 w 261"/>
                <a:gd name="T39" fmla="*/ 515076 h 245"/>
                <a:gd name="T40" fmla="*/ 305311 w 261"/>
                <a:gd name="T41" fmla="*/ 515076 h 245"/>
                <a:gd name="T42" fmla="*/ 329130 w 261"/>
                <a:gd name="T43" fmla="*/ 530225 h 245"/>
                <a:gd name="T44" fmla="*/ 357279 w 261"/>
                <a:gd name="T45" fmla="*/ 502091 h 245"/>
                <a:gd name="T46" fmla="*/ 329130 w 261"/>
                <a:gd name="T47" fmla="*/ 476120 h 245"/>
                <a:gd name="T48" fmla="*/ 305311 w 261"/>
                <a:gd name="T49" fmla="*/ 491270 h 245"/>
                <a:gd name="T50" fmla="*/ 188383 w 261"/>
                <a:gd name="T51" fmla="*/ 491270 h 245"/>
                <a:gd name="T52" fmla="*/ 188383 w 261"/>
                <a:gd name="T53" fmla="*/ 292165 h 245"/>
                <a:gd name="T54" fmla="*/ 363775 w 261"/>
                <a:gd name="T55" fmla="*/ 177463 h 245"/>
                <a:gd name="T56" fmla="*/ 541331 w 261"/>
                <a:gd name="T57" fmla="*/ 292165 h 245"/>
                <a:gd name="T58" fmla="*/ 541331 w 261"/>
                <a:gd name="T59" fmla="*/ 491270 h 245"/>
                <a:gd name="T60" fmla="*/ 435230 w 261"/>
                <a:gd name="T61" fmla="*/ 491270 h 245"/>
                <a:gd name="T62" fmla="*/ 411412 w 261"/>
                <a:gd name="T63" fmla="*/ 476120 h 245"/>
                <a:gd name="T64" fmla="*/ 385428 w 261"/>
                <a:gd name="T65" fmla="*/ 502091 h 245"/>
                <a:gd name="T66" fmla="*/ 411412 w 261"/>
                <a:gd name="T67" fmla="*/ 530225 h 245"/>
                <a:gd name="T68" fmla="*/ 435230 w 261"/>
                <a:gd name="T69" fmla="*/ 515076 h 245"/>
                <a:gd name="T70" fmla="*/ 552158 w 261"/>
                <a:gd name="T71" fmla="*/ 515076 h 245"/>
                <a:gd name="T72" fmla="*/ 565150 w 261"/>
                <a:gd name="T73" fmla="*/ 502091 h 245"/>
                <a:gd name="T74" fmla="*/ 565150 w 261"/>
                <a:gd name="T75" fmla="*/ 285672 h 245"/>
                <a:gd name="T76" fmla="*/ 558654 w 261"/>
                <a:gd name="T77" fmla="*/ 274851 h 245"/>
                <a:gd name="T78" fmla="*/ 192714 w 261"/>
                <a:gd name="T79" fmla="*/ 23806 h 245"/>
                <a:gd name="T80" fmla="*/ 229525 w 261"/>
                <a:gd name="T81" fmla="*/ 23806 h 245"/>
                <a:gd name="T82" fmla="*/ 229525 w 261"/>
                <a:gd name="T83" fmla="*/ 77911 h 245"/>
                <a:gd name="T84" fmla="*/ 192714 w 261"/>
                <a:gd name="T85" fmla="*/ 101717 h 245"/>
                <a:gd name="T86" fmla="*/ 192714 w 261"/>
                <a:gd name="T87" fmla="*/ 23806 h 245"/>
                <a:gd name="T88" fmla="*/ 168895 w 261"/>
                <a:gd name="T89" fmla="*/ 274851 h 245"/>
                <a:gd name="T90" fmla="*/ 164565 w 261"/>
                <a:gd name="T91" fmla="*/ 285672 h 245"/>
                <a:gd name="T92" fmla="*/ 164565 w 261"/>
                <a:gd name="T93" fmla="*/ 491270 h 245"/>
                <a:gd name="T94" fmla="*/ 23819 w 261"/>
                <a:gd name="T95" fmla="*/ 491270 h 245"/>
                <a:gd name="T96" fmla="*/ 23819 w 261"/>
                <a:gd name="T97" fmla="*/ 309478 h 245"/>
                <a:gd name="T98" fmla="*/ 166730 w 261"/>
                <a:gd name="T99" fmla="*/ 205597 h 245"/>
                <a:gd name="T100" fmla="*/ 220863 w 261"/>
                <a:gd name="T101" fmla="*/ 242389 h 245"/>
                <a:gd name="T102" fmla="*/ 168895 w 261"/>
                <a:gd name="T103" fmla="*/ 274851 h 245"/>
                <a:gd name="T104" fmla="*/ 357279 w 261"/>
                <a:gd name="T105" fmla="*/ 153657 h 245"/>
                <a:gd name="T106" fmla="*/ 244682 w 261"/>
                <a:gd name="T107" fmla="*/ 227239 h 245"/>
                <a:gd name="T108" fmla="*/ 173226 w 261"/>
                <a:gd name="T109" fmla="*/ 181791 h 245"/>
                <a:gd name="T110" fmla="*/ 160234 w 261"/>
                <a:gd name="T111" fmla="*/ 181791 h 245"/>
                <a:gd name="T112" fmla="*/ 125589 w 261"/>
                <a:gd name="T113" fmla="*/ 205597 h 245"/>
                <a:gd name="T114" fmla="*/ 125589 w 261"/>
                <a:gd name="T115" fmla="*/ 173135 h 245"/>
                <a:gd name="T116" fmla="*/ 303146 w 261"/>
                <a:gd name="T117" fmla="*/ 58433 h 245"/>
                <a:gd name="T118" fmla="*/ 478537 w 261"/>
                <a:gd name="T119" fmla="*/ 173135 h 245"/>
                <a:gd name="T120" fmla="*/ 478537 w 261"/>
                <a:gd name="T121" fmla="*/ 222911 h 245"/>
                <a:gd name="T122" fmla="*/ 370271 w 261"/>
                <a:gd name="T123" fmla="*/ 153657 h 245"/>
                <a:gd name="T124" fmla="*/ 357279 w 261"/>
                <a:gd name="T125" fmla="*/ 153657 h 24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261" h="245">
                  <a:moveTo>
                    <a:pt x="258" y="127"/>
                  </a:moveTo>
                  <a:cubicBezTo>
                    <a:pt x="232" y="110"/>
                    <a:pt x="232" y="110"/>
                    <a:pt x="232" y="110"/>
                  </a:cubicBezTo>
                  <a:cubicBezTo>
                    <a:pt x="232" y="77"/>
                    <a:pt x="232" y="77"/>
                    <a:pt x="232" y="77"/>
                  </a:cubicBezTo>
                  <a:cubicBezTo>
                    <a:pt x="232" y="75"/>
                    <a:pt x="231" y="73"/>
                    <a:pt x="230" y="72"/>
                  </a:cubicBezTo>
                  <a:cubicBezTo>
                    <a:pt x="143" y="16"/>
                    <a:pt x="143" y="16"/>
                    <a:pt x="143" y="16"/>
                  </a:cubicBezTo>
                  <a:cubicBezTo>
                    <a:pt x="141" y="15"/>
                    <a:pt x="139" y="15"/>
                    <a:pt x="137" y="16"/>
                  </a:cubicBezTo>
                  <a:cubicBezTo>
                    <a:pt x="117" y="29"/>
                    <a:pt x="117" y="29"/>
                    <a:pt x="117" y="29"/>
                  </a:cubicBezTo>
                  <a:cubicBezTo>
                    <a:pt x="117" y="5"/>
                    <a:pt x="117" y="5"/>
                    <a:pt x="117" y="5"/>
                  </a:cubicBezTo>
                  <a:cubicBezTo>
                    <a:pt x="117" y="2"/>
                    <a:pt x="115" y="0"/>
                    <a:pt x="112" y="0"/>
                  </a:cubicBezTo>
                  <a:cubicBezTo>
                    <a:pt x="84" y="0"/>
                    <a:pt x="84" y="0"/>
                    <a:pt x="84" y="0"/>
                  </a:cubicBezTo>
                  <a:cubicBezTo>
                    <a:pt x="80" y="0"/>
                    <a:pt x="78" y="2"/>
                    <a:pt x="78" y="5"/>
                  </a:cubicBezTo>
                  <a:cubicBezTo>
                    <a:pt x="78" y="54"/>
                    <a:pt x="78" y="54"/>
                    <a:pt x="78" y="54"/>
                  </a:cubicBezTo>
                  <a:cubicBezTo>
                    <a:pt x="50" y="72"/>
                    <a:pt x="50" y="72"/>
                    <a:pt x="50" y="72"/>
                  </a:cubicBezTo>
                  <a:cubicBezTo>
                    <a:pt x="48" y="73"/>
                    <a:pt x="47" y="75"/>
                    <a:pt x="47" y="77"/>
                  </a:cubicBezTo>
                  <a:cubicBezTo>
                    <a:pt x="47" y="103"/>
                    <a:pt x="47" y="103"/>
                    <a:pt x="47" y="103"/>
                  </a:cubicBezTo>
                  <a:cubicBezTo>
                    <a:pt x="2" y="136"/>
                    <a:pt x="2" y="136"/>
                    <a:pt x="2" y="136"/>
                  </a:cubicBezTo>
                  <a:cubicBezTo>
                    <a:pt x="1" y="137"/>
                    <a:pt x="0" y="138"/>
                    <a:pt x="0" y="140"/>
                  </a:cubicBezTo>
                  <a:cubicBezTo>
                    <a:pt x="0" y="232"/>
                    <a:pt x="0" y="232"/>
                    <a:pt x="0" y="232"/>
                  </a:cubicBezTo>
                  <a:cubicBezTo>
                    <a:pt x="0" y="235"/>
                    <a:pt x="2" y="238"/>
                    <a:pt x="6" y="238"/>
                  </a:cubicBezTo>
                  <a:cubicBezTo>
                    <a:pt x="81" y="238"/>
                    <a:pt x="81" y="238"/>
                    <a:pt x="81" y="238"/>
                  </a:cubicBezTo>
                  <a:cubicBezTo>
                    <a:pt x="141" y="238"/>
                    <a:pt x="141" y="238"/>
                    <a:pt x="141" y="238"/>
                  </a:cubicBezTo>
                  <a:cubicBezTo>
                    <a:pt x="143" y="242"/>
                    <a:pt x="147" y="245"/>
                    <a:pt x="152" y="245"/>
                  </a:cubicBezTo>
                  <a:cubicBezTo>
                    <a:pt x="159" y="245"/>
                    <a:pt x="165" y="239"/>
                    <a:pt x="165" y="232"/>
                  </a:cubicBezTo>
                  <a:cubicBezTo>
                    <a:pt x="165" y="225"/>
                    <a:pt x="159" y="220"/>
                    <a:pt x="152" y="220"/>
                  </a:cubicBezTo>
                  <a:cubicBezTo>
                    <a:pt x="147" y="220"/>
                    <a:pt x="143" y="223"/>
                    <a:pt x="141" y="227"/>
                  </a:cubicBezTo>
                  <a:cubicBezTo>
                    <a:pt x="87" y="227"/>
                    <a:pt x="87" y="227"/>
                    <a:pt x="87" y="227"/>
                  </a:cubicBezTo>
                  <a:cubicBezTo>
                    <a:pt x="87" y="135"/>
                    <a:pt x="87" y="135"/>
                    <a:pt x="87" y="135"/>
                  </a:cubicBezTo>
                  <a:cubicBezTo>
                    <a:pt x="168" y="82"/>
                    <a:pt x="168" y="82"/>
                    <a:pt x="168" y="82"/>
                  </a:cubicBezTo>
                  <a:cubicBezTo>
                    <a:pt x="250" y="135"/>
                    <a:pt x="250" y="135"/>
                    <a:pt x="250" y="135"/>
                  </a:cubicBezTo>
                  <a:cubicBezTo>
                    <a:pt x="250" y="227"/>
                    <a:pt x="250" y="227"/>
                    <a:pt x="250" y="227"/>
                  </a:cubicBezTo>
                  <a:cubicBezTo>
                    <a:pt x="201" y="227"/>
                    <a:pt x="201" y="227"/>
                    <a:pt x="201" y="227"/>
                  </a:cubicBezTo>
                  <a:cubicBezTo>
                    <a:pt x="199" y="223"/>
                    <a:pt x="195" y="220"/>
                    <a:pt x="190" y="220"/>
                  </a:cubicBezTo>
                  <a:cubicBezTo>
                    <a:pt x="183" y="220"/>
                    <a:pt x="178" y="225"/>
                    <a:pt x="178" y="232"/>
                  </a:cubicBezTo>
                  <a:cubicBezTo>
                    <a:pt x="178" y="239"/>
                    <a:pt x="183" y="245"/>
                    <a:pt x="190" y="245"/>
                  </a:cubicBezTo>
                  <a:cubicBezTo>
                    <a:pt x="195" y="245"/>
                    <a:pt x="199" y="242"/>
                    <a:pt x="201" y="238"/>
                  </a:cubicBezTo>
                  <a:cubicBezTo>
                    <a:pt x="255" y="238"/>
                    <a:pt x="255" y="238"/>
                    <a:pt x="255" y="238"/>
                  </a:cubicBezTo>
                  <a:cubicBezTo>
                    <a:pt x="258" y="238"/>
                    <a:pt x="261" y="235"/>
                    <a:pt x="261" y="232"/>
                  </a:cubicBezTo>
                  <a:cubicBezTo>
                    <a:pt x="261" y="132"/>
                    <a:pt x="261" y="132"/>
                    <a:pt x="261" y="132"/>
                  </a:cubicBezTo>
                  <a:cubicBezTo>
                    <a:pt x="261" y="130"/>
                    <a:pt x="260" y="128"/>
                    <a:pt x="258" y="127"/>
                  </a:cubicBezTo>
                  <a:close/>
                  <a:moveTo>
                    <a:pt x="89" y="11"/>
                  </a:moveTo>
                  <a:cubicBezTo>
                    <a:pt x="106" y="11"/>
                    <a:pt x="106" y="11"/>
                    <a:pt x="106" y="11"/>
                  </a:cubicBezTo>
                  <a:cubicBezTo>
                    <a:pt x="106" y="36"/>
                    <a:pt x="106" y="36"/>
                    <a:pt x="106" y="36"/>
                  </a:cubicBezTo>
                  <a:cubicBezTo>
                    <a:pt x="89" y="47"/>
                    <a:pt x="89" y="47"/>
                    <a:pt x="89" y="47"/>
                  </a:cubicBezTo>
                  <a:lnTo>
                    <a:pt x="89" y="11"/>
                  </a:lnTo>
                  <a:close/>
                  <a:moveTo>
                    <a:pt x="78" y="127"/>
                  </a:moveTo>
                  <a:cubicBezTo>
                    <a:pt x="77" y="128"/>
                    <a:pt x="76" y="130"/>
                    <a:pt x="76" y="132"/>
                  </a:cubicBezTo>
                  <a:cubicBezTo>
                    <a:pt x="76" y="227"/>
                    <a:pt x="76" y="227"/>
                    <a:pt x="76" y="227"/>
                  </a:cubicBezTo>
                  <a:cubicBezTo>
                    <a:pt x="11" y="227"/>
                    <a:pt x="11" y="227"/>
                    <a:pt x="11" y="227"/>
                  </a:cubicBezTo>
                  <a:cubicBezTo>
                    <a:pt x="11" y="143"/>
                    <a:pt x="11" y="143"/>
                    <a:pt x="11" y="143"/>
                  </a:cubicBezTo>
                  <a:cubicBezTo>
                    <a:pt x="77" y="95"/>
                    <a:pt x="77" y="95"/>
                    <a:pt x="77" y="95"/>
                  </a:cubicBezTo>
                  <a:cubicBezTo>
                    <a:pt x="102" y="112"/>
                    <a:pt x="102" y="112"/>
                    <a:pt x="102" y="112"/>
                  </a:cubicBezTo>
                  <a:lnTo>
                    <a:pt x="78" y="127"/>
                  </a:lnTo>
                  <a:close/>
                  <a:moveTo>
                    <a:pt x="165" y="71"/>
                  </a:moveTo>
                  <a:cubicBezTo>
                    <a:pt x="113" y="105"/>
                    <a:pt x="113" y="105"/>
                    <a:pt x="113" y="105"/>
                  </a:cubicBezTo>
                  <a:cubicBezTo>
                    <a:pt x="80" y="84"/>
                    <a:pt x="80" y="84"/>
                    <a:pt x="80" y="84"/>
                  </a:cubicBezTo>
                  <a:cubicBezTo>
                    <a:pt x="78" y="82"/>
                    <a:pt x="76" y="83"/>
                    <a:pt x="74" y="84"/>
                  </a:cubicBezTo>
                  <a:cubicBezTo>
                    <a:pt x="58" y="95"/>
                    <a:pt x="58" y="95"/>
                    <a:pt x="58" y="95"/>
                  </a:cubicBezTo>
                  <a:cubicBezTo>
                    <a:pt x="58" y="80"/>
                    <a:pt x="58" y="80"/>
                    <a:pt x="58" y="80"/>
                  </a:cubicBezTo>
                  <a:cubicBezTo>
                    <a:pt x="140" y="27"/>
                    <a:pt x="140" y="27"/>
                    <a:pt x="140" y="27"/>
                  </a:cubicBezTo>
                  <a:cubicBezTo>
                    <a:pt x="221" y="80"/>
                    <a:pt x="221" y="80"/>
                    <a:pt x="221" y="80"/>
                  </a:cubicBezTo>
                  <a:cubicBezTo>
                    <a:pt x="221" y="103"/>
                    <a:pt x="221" y="103"/>
                    <a:pt x="221" y="103"/>
                  </a:cubicBezTo>
                  <a:cubicBezTo>
                    <a:pt x="171" y="71"/>
                    <a:pt x="171" y="71"/>
                    <a:pt x="171" y="71"/>
                  </a:cubicBezTo>
                  <a:cubicBezTo>
                    <a:pt x="170" y="70"/>
                    <a:pt x="167" y="70"/>
                    <a:pt x="165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18" name="组合 117"/>
          <p:cNvGrpSpPr/>
          <p:nvPr/>
        </p:nvGrpSpPr>
        <p:grpSpPr>
          <a:xfrm>
            <a:off x="699723" y="3475785"/>
            <a:ext cx="2533668" cy="227980"/>
            <a:chOff x="740556" y="1344012"/>
            <a:chExt cx="15798826" cy="263649"/>
          </a:xfrm>
        </p:grpSpPr>
        <p:sp>
          <p:nvSpPr>
            <p:cNvPr id="119" name="梯形 118"/>
            <p:cNvSpPr/>
            <p:nvPr/>
          </p:nvSpPr>
          <p:spPr>
            <a:xfrm>
              <a:off x="969686" y="1404178"/>
              <a:ext cx="15340565" cy="203483"/>
            </a:xfrm>
            <a:prstGeom prst="trapezoid">
              <a:avLst>
                <a:gd name="adj" fmla="val 277010"/>
              </a:avLst>
            </a:prstGeom>
            <a:gradFill>
              <a:gsLst>
                <a:gs pos="0">
                  <a:sysClr val="window" lastClr="FFFFFF">
                    <a:alpha val="0"/>
                  </a:sysClr>
                </a:gs>
                <a:gs pos="100000">
                  <a:sysClr val="window" lastClr="FFFFFF">
                    <a:alpha val="8000"/>
                  </a:sysClr>
                </a:gs>
              </a:gsLst>
              <a:lin ang="5400000" scaled="0"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0" name="梯形 119"/>
            <p:cNvSpPr/>
            <p:nvPr/>
          </p:nvSpPr>
          <p:spPr>
            <a:xfrm>
              <a:off x="740556" y="1344012"/>
              <a:ext cx="15798826" cy="203483"/>
            </a:xfrm>
            <a:prstGeom prst="trapezoid">
              <a:avLst>
                <a:gd name="adj" fmla="val 277010"/>
              </a:avLst>
            </a:prstGeom>
            <a:gradFill>
              <a:gsLst>
                <a:gs pos="0">
                  <a:sysClr val="window" lastClr="FFFFFF">
                    <a:alpha val="0"/>
                  </a:sysClr>
                </a:gs>
                <a:gs pos="100000">
                  <a:sysClr val="window" lastClr="FFFFFF">
                    <a:alpha val="10000"/>
                  </a:sysClr>
                </a:gs>
              </a:gsLst>
              <a:lin ang="5400000" scaled="0"/>
            </a:gradFill>
            <a:ln w="9525" cap="rnd" cmpd="sng" algn="ctr">
              <a:gradFill>
                <a:gsLst>
                  <a:gs pos="100000">
                    <a:sysClr val="window" lastClr="FFFFFF">
                      <a:alpha val="30000"/>
                    </a:sysClr>
                  </a:gs>
                  <a:gs pos="0">
                    <a:sysClr val="window" lastClr="FFFFFF">
                      <a:alpha val="0"/>
                    </a:sysClr>
                  </a:gs>
                </a:gsLst>
                <a:lin ang="5400000" scaled="0"/>
              </a:gradFill>
              <a:prstDash val="solid"/>
              <a:round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21" name="直接连接符 120"/>
            <p:cNvCxnSpPr/>
            <p:nvPr/>
          </p:nvCxnSpPr>
          <p:spPr>
            <a:xfrm>
              <a:off x="7536089" y="1547495"/>
              <a:ext cx="2207760" cy="0"/>
            </a:xfrm>
            <a:prstGeom prst="line">
              <a:avLst/>
            </a:prstGeom>
            <a:noFill/>
            <a:ln w="12700" cap="rnd" cmpd="sng" algn="ctr">
              <a:solidFill>
                <a:srgbClr val="FFC000"/>
              </a:solidFill>
              <a:prstDash val="solid"/>
              <a:round/>
            </a:ln>
            <a:effectLst/>
          </p:spPr>
        </p:cxnSp>
      </p:grpSp>
      <p:sp>
        <p:nvSpPr>
          <p:cNvPr id="123" name="矩形 122"/>
          <p:cNvSpPr/>
          <p:nvPr/>
        </p:nvSpPr>
        <p:spPr>
          <a:xfrm>
            <a:off x="3449326" y="3651739"/>
            <a:ext cx="2530493" cy="1875624"/>
          </a:xfrm>
          <a:prstGeom prst="rect">
            <a:avLst/>
          </a:prstGeom>
          <a:gradFill>
            <a:gsLst>
              <a:gs pos="0">
                <a:schemeClr val="tx2">
                  <a:alpha val="10000"/>
                </a:schemeClr>
              </a:gs>
              <a:gs pos="100000">
                <a:schemeClr val="tx2">
                  <a:alpha val="2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tx2">
                    <a:alpha val="20000"/>
                  </a:schemeClr>
                </a:gs>
                <a:gs pos="100000">
                  <a:schemeClr val="tx2">
                    <a:alpha val="1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37" name="圆角矩形 50"/>
          <p:cNvSpPr/>
          <p:nvPr/>
        </p:nvSpPr>
        <p:spPr>
          <a:xfrm>
            <a:off x="3716951" y="3997083"/>
            <a:ext cx="1995244" cy="528017"/>
          </a:xfrm>
          <a:prstGeom prst="rect">
            <a:avLst/>
          </a:prstGeom>
          <a:solidFill>
            <a:schemeClr val="tx2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lnSpc>
                <a:spcPct val="120000"/>
              </a:lnSpc>
            </a:pPr>
            <a:r>
              <a:rPr lang="zh-CN" altLang="en-US" sz="1400" kern="0" dirty="0">
                <a:solidFill>
                  <a:schemeClr val="tx1"/>
                </a:solidFill>
              </a:rPr>
              <a:t>全球性开源生态布局</a:t>
            </a:r>
            <a:endParaRPr lang="zh-CN" altLang="en-US" sz="1400" kern="0" dirty="0">
              <a:solidFill>
                <a:schemeClr val="tx1"/>
              </a:solidFill>
            </a:endParaRPr>
          </a:p>
        </p:txBody>
      </p:sp>
      <p:sp>
        <p:nvSpPr>
          <p:cNvPr id="138" name="圆角矩形 50"/>
          <p:cNvSpPr/>
          <p:nvPr/>
        </p:nvSpPr>
        <p:spPr>
          <a:xfrm>
            <a:off x="3716951" y="4708441"/>
            <a:ext cx="1995244" cy="528017"/>
          </a:xfrm>
          <a:prstGeom prst="rect">
            <a:avLst/>
          </a:prstGeom>
          <a:solidFill>
            <a:schemeClr val="tx2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lnSpc>
                <a:spcPct val="120000"/>
              </a:lnSpc>
            </a:pPr>
            <a:r>
              <a:rPr lang="en-US" altLang="zh-CN" sz="1400" kern="0" dirty="0">
                <a:solidFill>
                  <a:schemeClr val="tx1"/>
                </a:solidFill>
              </a:rPr>
              <a:t>6</a:t>
            </a:r>
            <a:r>
              <a:rPr lang="zh-CN" altLang="en-US" sz="1400" kern="0" dirty="0">
                <a:solidFill>
                  <a:schemeClr val="tx1"/>
                </a:solidFill>
              </a:rPr>
              <a:t>大主流基金会合作</a:t>
            </a:r>
            <a:endParaRPr lang="zh-CN" altLang="en-US" sz="1400" kern="0" dirty="0">
              <a:solidFill>
                <a:schemeClr val="tx1"/>
              </a:solidFill>
            </a:endParaRPr>
          </a:p>
        </p:txBody>
      </p:sp>
      <p:sp>
        <p:nvSpPr>
          <p:cNvPr id="130" name="矩形 129"/>
          <p:cNvSpPr/>
          <p:nvPr/>
        </p:nvSpPr>
        <p:spPr>
          <a:xfrm>
            <a:off x="3716950" y="3214454"/>
            <a:ext cx="1995245" cy="276860"/>
          </a:xfrm>
          <a:prstGeom prst="rect">
            <a:avLst/>
          </a:prstGeom>
          <a:noFill/>
          <a:ln w="9525" cap="flat">
            <a:noFill/>
            <a:miter lim="400000"/>
          </a:ln>
          <a:effectLst/>
        </p:spPr>
        <p:txBody>
          <a:bodyPr wrap="square" lIns="0" tIns="0" rIns="0" bIns="0" numCol="1" anchor="ctr">
            <a:spAutoFit/>
          </a:bodyPr>
          <a:lstStyle/>
          <a:p>
            <a:pPr algn="ctr" defTabSz="382905" fontAlgn="ctr"/>
            <a:r>
              <a:rPr lang="zh-CN" altLang="en-US" b="1" kern="0" dirty="0">
                <a:solidFill>
                  <a:schemeClr val="tx1"/>
                </a:solidFill>
                <a:cs typeface="Arial" panose="020B0604020202020204" pitchFamily="34" charset="0"/>
              </a:rPr>
              <a:t>全球生态</a:t>
            </a:r>
            <a:endParaRPr lang="zh-CN" altLang="en-US" b="1" kern="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grpSp>
        <p:nvGrpSpPr>
          <p:cNvPr id="131" name="组合 130"/>
          <p:cNvGrpSpPr/>
          <p:nvPr/>
        </p:nvGrpSpPr>
        <p:grpSpPr>
          <a:xfrm>
            <a:off x="4114128" y="1869444"/>
            <a:ext cx="1200890" cy="1200550"/>
            <a:chOff x="4189635" y="4008046"/>
            <a:chExt cx="693711" cy="693515"/>
          </a:xfrm>
        </p:grpSpPr>
        <p:sp>
          <p:nvSpPr>
            <p:cNvPr id="135" name="Freeform 8"/>
            <p:cNvSpPr>
              <a:spLocks noEditPoints="1"/>
            </p:cNvSpPr>
            <p:nvPr/>
          </p:nvSpPr>
          <p:spPr bwMode="auto">
            <a:xfrm>
              <a:off x="4189635" y="4008046"/>
              <a:ext cx="693711" cy="693515"/>
            </a:xfrm>
            <a:custGeom>
              <a:avLst/>
              <a:gdLst>
                <a:gd name="T0" fmla="*/ 503 w 1982"/>
                <a:gd name="T1" fmla="*/ 1782 h 1981"/>
                <a:gd name="T2" fmla="*/ 500 w 1982"/>
                <a:gd name="T3" fmla="*/ 1766 h 1981"/>
                <a:gd name="T4" fmla="*/ 593 w 1982"/>
                <a:gd name="T5" fmla="*/ 1831 h 1981"/>
                <a:gd name="T6" fmla="*/ 608 w 1982"/>
                <a:gd name="T7" fmla="*/ 1825 h 1981"/>
                <a:gd name="T8" fmla="*/ 593 w 1982"/>
                <a:gd name="T9" fmla="*/ 1831 h 1981"/>
                <a:gd name="T10" fmla="*/ 709 w 1982"/>
                <a:gd name="T11" fmla="*/ 1877 h 1981"/>
                <a:gd name="T12" fmla="*/ 702 w 1982"/>
                <a:gd name="T13" fmla="*/ 1862 h 1981"/>
                <a:gd name="T14" fmla="*/ 401 w 1982"/>
                <a:gd name="T15" fmla="*/ 1710 h 1981"/>
                <a:gd name="T16" fmla="*/ 418 w 1982"/>
                <a:gd name="T17" fmla="*/ 1708 h 1981"/>
                <a:gd name="T18" fmla="*/ 401 w 1982"/>
                <a:gd name="T19" fmla="*/ 1710 h 1981"/>
                <a:gd name="T20" fmla="*/ 252 w 1982"/>
                <a:gd name="T21" fmla="*/ 1555 h 1981"/>
                <a:gd name="T22" fmla="*/ 254 w 1982"/>
                <a:gd name="T23" fmla="*/ 1539 h 1981"/>
                <a:gd name="T24" fmla="*/ 183 w 1982"/>
                <a:gd name="T25" fmla="*/ 1451 h 1981"/>
                <a:gd name="T26" fmla="*/ 199 w 1982"/>
                <a:gd name="T27" fmla="*/ 1455 h 1981"/>
                <a:gd name="T28" fmla="*/ 183 w 1982"/>
                <a:gd name="T29" fmla="*/ 1451 h 1981"/>
                <a:gd name="T30" fmla="*/ 819 w 1982"/>
                <a:gd name="T31" fmla="*/ 1905 h 1981"/>
                <a:gd name="T32" fmla="*/ 810 w 1982"/>
                <a:gd name="T33" fmla="*/ 1891 h 1981"/>
                <a:gd name="T34" fmla="*/ 318 w 1982"/>
                <a:gd name="T35" fmla="*/ 1632 h 1981"/>
                <a:gd name="T36" fmla="*/ 335 w 1982"/>
                <a:gd name="T37" fmla="*/ 1632 h 1981"/>
                <a:gd name="T38" fmla="*/ 318 w 1982"/>
                <a:gd name="T39" fmla="*/ 1632 h 1981"/>
                <a:gd name="T40" fmla="*/ 1465 w 1982"/>
                <a:gd name="T41" fmla="*/ 1791 h 1981"/>
                <a:gd name="T42" fmla="*/ 1469 w 1982"/>
                <a:gd name="T43" fmla="*/ 1775 h 1981"/>
                <a:gd name="T44" fmla="*/ 1552 w 1982"/>
                <a:gd name="T45" fmla="*/ 1717 h 1981"/>
                <a:gd name="T46" fmla="*/ 1568 w 1982"/>
                <a:gd name="T47" fmla="*/ 1720 h 1981"/>
                <a:gd name="T48" fmla="*/ 1552 w 1982"/>
                <a:gd name="T49" fmla="*/ 1717 h 1981"/>
                <a:gd name="T50" fmla="*/ 991 w 1982"/>
                <a:gd name="T51" fmla="*/ 0 h 1981"/>
                <a:gd name="T52" fmla="*/ 0 w 1982"/>
                <a:gd name="T53" fmla="*/ 991 h 1981"/>
                <a:gd name="T54" fmla="*/ 991 w 1982"/>
                <a:gd name="T55" fmla="*/ 1981 h 1981"/>
                <a:gd name="T56" fmla="*/ 1982 w 1982"/>
                <a:gd name="T57" fmla="*/ 991 h 1981"/>
                <a:gd name="T58" fmla="*/ 991 w 1982"/>
                <a:gd name="T59" fmla="*/ 1943 h 1981"/>
                <a:gd name="T60" fmla="*/ 957 w 1982"/>
                <a:gd name="T61" fmla="*/ 1972 h 1981"/>
                <a:gd name="T62" fmla="*/ 297 w 1982"/>
                <a:gd name="T63" fmla="*/ 296 h 1981"/>
                <a:gd name="T64" fmla="*/ 486 w 1982"/>
                <a:gd name="T65" fmla="*/ 183 h 1981"/>
                <a:gd name="T66" fmla="*/ 974 w 1982"/>
                <a:gd name="T67" fmla="*/ 9 h 1981"/>
                <a:gd name="T68" fmla="*/ 991 w 1982"/>
                <a:gd name="T69" fmla="*/ 38 h 1981"/>
                <a:gd name="T70" fmla="*/ 1195 w 1982"/>
                <a:gd name="T71" fmla="*/ 30 h 1981"/>
                <a:gd name="T72" fmla="*/ 1270 w 1982"/>
                <a:gd name="T73" fmla="*/ 80 h 1981"/>
                <a:gd name="T74" fmla="*/ 1357 w 1982"/>
                <a:gd name="T75" fmla="*/ 79 h 1981"/>
                <a:gd name="T76" fmla="*/ 1350 w 1982"/>
                <a:gd name="T77" fmla="*/ 108 h 1981"/>
                <a:gd name="T78" fmla="*/ 1435 w 1982"/>
                <a:gd name="T79" fmla="*/ 115 h 1981"/>
                <a:gd name="T80" fmla="*/ 1425 w 1982"/>
                <a:gd name="T81" fmla="*/ 143 h 1981"/>
                <a:gd name="T82" fmla="*/ 1511 w 1982"/>
                <a:gd name="T83" fmla="*/ 158 h 1981"/>
                <a:gd name="T84" fmla="*/ 1564 w 1982"/>
                <a:gd name="T85" fmla="*/ 230 h 1981"/>
                <a:gd name="T86" fmla="*/ 991 w 1982"/>
                <a:gd name="T87" fmla="*/ 1943 h 1981"/>
                <a:gd name="T88" fmla="*/ 1364 w 1982"/>
                <a:gd name="T89" fmla="*/ 1843 h 1981"/>
                <a:gd name="T90" fmla="*/ 1370 w 1982"/>
                <a:gd name="T91" fmla="*/ 1827 h 1981"/>
                <a:gd name="T92" fmla="*/ 1254 w 1982"/>
                <a:gd name="T93" fmla="*/ 1870 h 1981"/>
                <a:gd name="T94" fmla="*/ 1268 w 1982"/>
                <a:gd name="T95" fmla="*/ 1878 h 1981"/>
                <a:gd name="T96" fmla="*/ 1254 w 1982"/>
                <a:gd name="T97" fmla="*/ 1870 h 1981"/>
                <a:gd name="T98" fmla="*/ 1034 w 1982"/>
                <a:gd name="T99" fmla="*/ 1919 h 1981"/>
                <a:gd name="T100" fmla="*/ 1045 w 1982"/>
                <a:gd name="T101" fmla="*/ 1907 h 1981"/>
                <a:gd name="T102" fmla="*/ 1145 w 1982"/>
                <a:gd name="T103" fmla="*/ 1896 h 1981"/>
                <a:gd name="T104" fmla="*/ 1158 w 1982"/>
                <a:gd name="T105" fmla="*/ 1905 h 1981"/>
                <a:gd name="T106" fmla="*/ 1145 w 1982"/>
                <a:gd name="T107" fmla="*/ 1896 h 1981"/>
                <a:gd name="T108" fmla="*/ 932 w 1982"/>
                <a:gd name="T109" fmla="*/ 1918 h 1981"/>
                <a:gd name="T110" fmla="*/ 921 w 1982"/>
                <a:gd name="T111" fmla="*/ 1906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82" h="1981">
                  <a:moveTo>
                    <a:pt x="493" y="1776"/>
                  </a:moveTo>
                  <a:cubicBezTo>
                    <a:pt x="497" y="1778"/>
                    <a:pt x="500" y="1780"/>
                    <a:pt x="503" y="1782"/>
                  </a:cubicBezTo>
                  <a:cubicBezTo>
                    <a:pt x="509" y="1772"/>
                    <a:pt x="509" y="1772"/>
                    <a:pt x="509" y="1772"/>
                  </a:cubicBezTo>
                  <a:cubicBezTo>
                    <a:pt x="506" y="1770"/>
                    <a:pt x="503" y="1768"/>
                    <a:pt x="500" y="1766"/>
                  </a:cubicBezTo>
                  <a:lnTo>
                    <a:pt x="493" y="1776"/>
                  </a:lnTo>
                  <a:close/>
                  <a:moveTo>
                    <a:pt x="593" y="1831"/>
                  </a:moveTo>
                  <a:cubicBezTo>
                    <a:pt x="596" y="1833"/>
                    <a:pt x="600" y="1834"/>
                    <a:pt x="603" y="1836"/>
                  </a:cubicBezTo>
                  <a:cubicBezTo>
                    <a:pt x="608" y="1825"/>
                    <a:pt x="608" y="1825"/>
                    <a:pt x="608" y="1825"/>
                  </a:cubicBezTo>
                  <a:cubicBezTo>
                    <a:pt x="605" y="1824"/>
                    <a:pt x="601" y="1822"/>
                    <a:pt x="598" y="1821"/>
                  </a:cubicBezTo>
                  <a:lnTo>
                    <a:pt x="593" y="1831"/>
                  </a:lnTo>
                  <a:close/>
                  <a:moveTo>
                    <a:pt x="698" y="1874"/>
                  </a:moveTo>
                  <a:cubicBezTo>
                    <a:pt x="702" y="1875"/>
                    <a:pt x="705" y="1876"/>
                    <a:pt x="709" y="1877"/>
                  </a:cubicBezTo>
                  <a:cubicBezTo>
                    <a:pt x="713" y="1866"/>
                    <a:pt x="713" y="1866"/>
                    <a:pt x="713" y="1866"/>
                  </a:cubicBezTo>
                  <a:cubicBezTo>
                    <a:pt x="709" y="1865"/>
                    <a:pt x="705" y="1864"/>
                    <a:pt x="702" y="1862"/>
                  </a:cubicBezTo>
                  <a:lnTo>
                    <a:pt x="698" y="1874"/>
                  </a:lnTo>
                  <a:close/>
                  <a:moveTo>
                    <a:pt x="401" y="1710"/>
                  </a:moveTo>
                  <a:cubicBezTo>
                    <a:pt x="404" y="1712"/>
                    <a:pt x="407" y="1714"/>
                    <a:pt x="410" y="1717"/>
                  </a:cubicBezTo>
                  <a:cubicBezTo>
                    <a:pt x="418" y="1708"/>
                    <a:pt x="418" y="1708"/>
                    <a:pt x="418" y="1708"/>
                  </a:cubicBezTo>
                  <a:cubicBezTo>
                    <a:pt x="415" y="1705"/>
                    <a:pt x="412" y="1703"/>
                    <a:pt x="409" y="1701"/>
                  </a:cubicBezTo>
                  <a:lnTo>
                    <a:pt x="401" y="1710"/>
                  </a:lnTo>
                  <a:close/>
                  <a:moveTo>
                    <a:pt x="245" y="1546"/>
                  </a:moveTo>
                  <a:cubicBezTo>
                    <a:pt x="247" y="1549"/>
                    <a:pt x="250" y="1552"/>
                    <a:pt x="252" y="1555"/>
                  </a:cubicBezTo>
                  <a:cubicBezTo>
                    <a:pt x="261" y="1548"/>
                    <a:pt x="261" y="1548"/>
                    <a:pt x="261" y="1548"/>
                  </a:cubicBezTo>
                  <a:cubicBezTo>
                    <a:pt x="259" y="1545"/>
                    <a:pt x="257" y="1542"/>
                    <a:pt x="254" y="1539"/>
                  </a:cubicBezTo>
                  <a:lnTo>
                    <a:pt x="245" y="1546"/>
                  </a:lnTo>
                  <a:close/>
                  <a:moveTo>
                    <a:pt x="183" y="1451"/>
                  </a:moveTo>
                  <a:cubicBezTo>
                    <a:pt x="185" y="1454"/>
                    <a:pt x="186" y="1457"/>
                    <a:pt x="188" y="1461"/>
                  </a:cubicBezTo>
                  <a:cubicBezTo>
                    <a:pt x="199" y="1455"/>
                    <a:pt x="199" y="1455"/>
                    <a:pt x="199" y="1455"/>
                  </a:cubicBezTo>
                  <a:cubicBezTo>
                    <a:pt x="197" y="1451"/>
                    <a:pt x="195" y="1448"/>
                    <a:pt x="193" y="1445"/>
                  </a:cubicBezTo>
                  <a:lnTo>
                    <a:pt x="183" y="1451"/>
                  </a:lnTo>
                  <a:close/>
                  <a:moveTo>
                    <a:pt x="808" y="1902"/>
                  </a:moveTo>
                  <a:cubicBezTo>
                    <a:pt x="812" y="1903"/>
                    <a:pt x="816" y="1904"/>
                    <a:pt x="819" y="1905"/>
                  </a:cubicBezTo>
                  <a:cubicBezTo>
                    <a:pt x="821" y="1893"/>
                    <a:pt x="821" y="1893"/>
                    <a:pt x="821" y="1893"/>
                  </a:cubicBezTo>
                  <a:cubicBezTo>
                    <a:pt x="818" y="1893"/>
                    <a:pt x="814" y="1892"/>
                    <a:pt x="810" y="1891"/>
                  </a:cubicBezTo>
                  <a:lnTo>
                    <a:pt x="808" y="1902"/>
                  </a:lnTo>
                  <a:close/>
                  <a:moveTo>
                    <a:pt x="318" y="1632"/>
                  </a:moveTo>
                  <a:cubicBezTo>
                    <a:pt x="321" y="1635"/>
                    <a:pt x="324" y="1638"/>
                    <a:pt x="326" y="1641"/>
                  </a:cubicBezTo>
                  <a:cubicBezTo>
                    <a:pt x="335" y="1632"/>
                    <a:pt x="335" y="1632"/>
                    <a:pt x="335" y="1632"/>
                  </a:cubicBezTo>
                  <a:cubicBezTo>
                    <a:pt x="332" y="1630"/>
                    <a:pt x="329" y="1627"/>
                    <a:pt x="327" y="1624"/>
                  </a:cubicBezTo>
                  <a:lnTo>
                    <a:pt x="318" y="1632"/>
                  </a:lnTo>
                  <a:close/>
                  <a:moveTo>
                    <a:pt x="1459" y="1780"/>
                  </a:moveTo>
                  <a:cubicBezTo>
                    <a:pt x="1465" y="1791"/>
                    <a:pt x="1465" y="1791"/>
                    <a:pt x="1465" y="1791"/>
                  </a:cubicBezTo>
                  <a:cubicBezTo>
                    <a:pt x="1469" y="1789"/>
                    <a:pt x="1472" y="1787"/>
                    <a:pt x="1475" y="1785"/>
                  </a:cubicBezTo>
                  <a:cubicBezTo>
                    <a:pt x="1469" y="1775"/>
                    <a:pt x="1469" y="1775"/>
                    <a:pt x="1469" y="1775"/>
                  </a:cubicBezTo>
                  <a:cubicBezTo>
                    <a:pt x="1466" y="1777"/>
                    <a:pt x="1462" y="1778"/>
                    <a:pt x="1459" y="1780"/>
                  </a:cubicBezTo>
                  <a:close/>
                  <a:moveTo>
                    <a:pt x="1552" y="1717"/>
                  </a:moveTo>
                  <a:cubicBezTo>
                    <a:pt x="1559" y="1727"/>
                    <a:pt x="1559" y="1727"/>
                    <a:pt x="1559" y="1727"/>
                  </a:cubicBezTo>
                  <a:cubicBezTo>
                    <a:pt x="1562" y="1724"/>
                    <a:pt x="1565" y="1722"/>
                    <a:pt x="1568" y="1720"/>
                  </a:cubicBezTo>
                  <a:cubicBezTo>
                    <a:pt x="1561" y="1710"/>
                    <a:pt x="1561" y="1710"/>
                    <a:pt x="1561" y="1710"/>
                  </a:cubicBezTo>
                  <a:cubicBezTo>
                    <a:pt x="1558" y="1713"/>
                    <a:pt x="1555" y="1715"/>
                    <a:pt x="1552" y="1717"/>
                  </a:cubicBezTo>
                  <a:close/>
                  <a:moveTo>
                    <a:pt x="1692" y="290"/>
                  </a:moveTo>
                  <a:cubicBezTo>
                    <a:pt x="1505" y="103"/>
                    <a:pt x="1256" y="0"/>
                    <a:pt x="991" y="0"/>
                  </a:cubicBezTo>
                  <a:cubicBezTo>
                    <a:pt x="727" y="0"/>
                    <a:pt x="478" y="103"/>
                    <a:pt x="291" y="290"/>
                  </a:cubicBezTo>
                  <a:cubicBezTo>
                    <a:pt x="103" y="477"/>
                    <a:pt x="0" y="726"/>
                    <a:pt x="0" y="991"/>
                  </a:cubicBezTo>
                  <a:cubicBezTo>
                    <a:pt x="0" y="1255"/>
                    <a:pt x="103" y="1504"/>
                    <a:pt x="291" y="1691"/>
                  </a:cubicBezTo>
                  <a:cubicBezTo>
                    <a:pt x="478" y="1878"/>
                    <a:pt x="727" y="1981"/>
                    <a:pt x="991" y="1981"/>
                  </a:cubicBezTo>
                  <a:cubicBezTo>
                    <a:pt x="1256" y="1981"/>
                    <a:pt x="1505" y="1878"/>
                    <a:pt x="1692" y="1691"/>
                  </a:cubicBezTo>
                  <a:cubicBezTo>
                    <a:pt x="1879" y="1504"/>
                    <a:pt x="1982" y="1255"/>
                    <a:pt x="1982" y="991"/>
                  </a:cubicBezTo>
                  <a:cubicBezTo>
                    <a:pt x="1982" y="726"/>
                    <a:pt x="1879" y="477"/>
                    <a:pt x="1692" y="290"/>
                  </a:cubicBezTo>
                  <a:close/>
                  <a:moveTo>
                    <a:pt x="991" y="1943"/>
                  </a:moveTo>
                  <a:cubicBezTo>
                    <a:pt x="980" y="1943"/>
                    <a:pt x="969" y="1943"/>
                    <a:pt x="958" y="1942"/>
                  </a:cubicBezTo>
                  <a:cubicBezTo>
                    <a:pt x="957" y="1972"/>
                    <a:pt x="957" y="1972"/>
                    <a:pt x="957" y="1972"/>
                  </a:cubicBezTo>
                  <a:cubicBezTo>
                    <a:pt x="431" y="1954"/>
                    <a:pt x="9" y="1521"/>
                    <a:pt x="9" y="991"/>
                  </a:cubicBezTo>
                  <a:cubicBezTo>
                    <a:pt x="9" y="720"/>
                    <a:pt x="119" y="474"/>
                    <a:pt x="297" y="296"/>
                  </a:cubicBezTo>
                  <a:cubicBezTo>
                    <a:pt x="318" y="317"/>
                    <a:pt x="318" y="317"/>
                    <a:pt x="318" y="317"/>
                  </a:cubicBezTo>
                  <a:cubicBezTo>
                    <a:pt x="368" y="266"/>
                    <a:pt x="425" y="221"/>
                    <a:pt x="486" y="183"/>
                  </a:cubicBezTo>
                  <a:cubicBezTo>
                    <a:pt x="471" y="158"/>
                    <a:pt x="471" y="158"/>
                    <a:pt x="471" y="158"/>
                  </a:cubicBezTo>
                  <a:cubicBezTo>
                    <a:pt x="617" y="66"/>
                    <a:pt x="790" y="12"/>
                    <a:pt x="974" y="9"/>
                  </a:cubicBezTo>
                  <a:cubicBezTo>
                    <a:pt x="975" y="38"/>
                    <a:pt x="975" y="38"/>
                    <a:pt x="975" y="38"/>
                  </a:cubicBezTo>
                  <a:cubicBezTo>
                    <a:pt x="980" y="38"/>
                    <a:pt x="985" y="38"/>
                    <a:pt x="991" y="38"/>
                  </a:cubicBezTo>
                  <a:cubicBezTo>
                    <a:pt x="1059" y="38"/>
                    <a:pt x="1125" y="45"/>
                    <a:pt x="1189" y="59"/>
                  </a:cubicBezTo>
                  <a:cubicBezTo>
                    <a:pt x="1195" y="30"/>
                    <a:pt x="1195" y="30"/>
                    <a:pt x="1195" y="30"/>
                  </a:cubicBezTo>
                  <a:cubicBezTo>
                    <a:pt x="1223" y="36"/>
                    <a:pt x="1251" y="43"/>
                    <a:pt x="1278" y="51"/>
                  </a:cubicBezTo>
                  <a:cubicBezTo>
                    <a:pt x="1270" y="80"/>
                    <a:pt x="1270" y="80"/>
                    <a:pt x="1270" y="80"/>
                  </a:cubicBezTo>
                  <a:cubicBezTo>
                    <a:pt x="1296" y="88"/>
                    <a:pt x="1321" y="97"/>
                    <a:pt x="1346" y="107"/>
                  </a:cubicBezTo>
                  <a:cubicBezTo>
                    <a:pt x="1357" y="79"/>
                    <a:pt x="1357" y="79"/>
                    <a:pt x="1357" y="79"/>
                  </a:cubicBezTo>
                  <a:cubicBezTo>
                    <a:pt x="1358" y="80"/>
                    <a:pt x="1360" y="80"/>
                    <a:pt x="1361" y="81"/>
                  </a:cubicBezTo>
                  <a:cubicBezTo>
                    <a:pt x="1350" y="108"/>
                    <a:pt x="1350" y="108"/>
                    <a:pt x="1350" y="108"/>
                  </a:cubicBezTo>
                  <a:cubicBezTo>
                    <a:pt x="1374" y="118"/>
                    <a:pt x="1398" y="129"/>
                    <a:pt x="1422" y="141"/>
                  </a:cubicBezTo>
                  <a:cubicBezTo>
                    <a:pt x="1435" y="115"/>
                    <a:pt x="1435" y="115"/>
                    <a:pt x="1435" y="115"/>
                  </a:cubicBezTo>
                  <a:cubicBezTo>
                    <a:pt x="1436" y="115"/>
                    <a:pt x="1438" y="116"/>
                    <a:pt x="1439" y="116"/>
                  </a:cubicBezTo>
                  <a:cubicBezTo>
                    <a:pt x="1425" y="143"/>
                    <a:pt x="1425" y="143"/>
                    <a:pt x="1425" y="143"/>
                  </a:cubicBezTo>
                  <a:cubicBezTo>
                    <a:pt x="1449" y="155"/>
                    <a:pt x="1473" y="169"/>
                    <a:pt x="1496" y="183"/>
                  </a:cubicBezTo>
                  <a:cubicBezTo>
                    <a:pt x="1511" y="158"/>
                    <a:pt x="1511" y="158"/>
                    <a:pt x="1511" y="158"/>
                  </a:cubicBezTo>
                  <a:cubicBezTo>
                    <a:pt x="1536" y="173"/>
                    <a:pt x="1559" y="189"/>
                    <a:pt x="1582" y="206"/>
                  </a:cubicBezTo>
                  <a:cubicBezTo>
                    <a:pt x="1564" y="230"/>
                    <a:pt x="1564" y="230"/>
                    <a:pt x="1564" y="230"/>
                  </a:cubicBezTo>
                  <a:cubicBezTo>
                    <a:pt x="1795" y="404"/>
                    <a:pt x="1943" y="680"/>
                    <a:pt x="1943" y="991"/>
                  </a:cubicBezTo>
                  <a:cubicBezTo>
                    <a:pt x="1943" y="1517"/>
                    <a:pt x="1517" y="1943"/>
                    <a:pt x="991" y="1943"/>
                  </a:cubicBezTo>
                  <a:close/>
                  <a:moveTo>
                    <a:pt x="1359" y="1832"/>
                  </a:moveTo>
                  <a:cubicBezTo>
                    <a:pt x="1364" y="1843"/>
                    <a:pt x="1364" y="1843"/>
                    <a:pt x="1364" y="1843"/>
                  </a:cubicBezTo>
                  <a:cubicBezTo>
                    <a:pt x="1368" y="1841"/>
                    <a:pt x="1371" y="1840"/>
                    <a:pt x="1375" y="1838"/>
                  </a:cubicBezTo>
                  <a:cubicBezTo>
                    <a:pt x="1370" y="1827"/>
                    <a:pt x="1370" y="1827"/>
                    <a:pt x="1370" y="1827"/>
                  </a:cubicBezTo>
                  <a:cubicBezTo>
                    <a:pt x="1366" y="1829"/>
                    <a:pt x="1363" y="1830"/>
                    <a:pt x="1359" y="1832"/>
                  </a:cubicBezTo>
                  <a:close/>
                  <a:moveTo>
                    <a:pt x="1254" y="1870"/>
                  </a:moveTo>
                  <a:cubicBezTo>
                    <a:pt x="1258" y="1882"/>
                    <a:pt x="1258" y="1882"/>
                    <a:pt x="1258" y="1882"/>
                  </a:cubicBezTo>
                  <a:cubicBezTo>
                    <a:pt x="1261" y="1881"/>
                    <a:pt x="1265" y="1879"/>
                    <a:pt x="1268" y="1878"/>
                  </a:cubicBezTo>
                  <a:cubicBezTo>
                    <a:pt x="1265" y="1867"/>
                    <a:pt x="1265" y="1867"/>
                    <a:pt x="1265" y="1867"/>
                  </a:cubicBezTo>
                  <a:cubicBezTo>
                    <a:pt x="1261" y="1868"/>
                    <a:pt x="1258" y="1869"/>
                    <a:pt x="1254" y="1870"/>
                  </a:cubicBezTo>
                  <a:close/>
                  <a:moveTo>
                    <a:pt x="1034" y="1908"/>
                  </a:moveTo>
                  <a:cubicBezTo>
                    <a:pt x="1034" y="1919"/>
                    <a:pt x="1034" y="1919"/>
                    <a:pt x="1034" y="1919"/>
                  </a:cubicBezTo>
                  <a:cubicBezTo>
                    <a:pt x="1038" y="1919"/>
                    <a:pt x="1042" y="1919"/>
                    <a:pt x="1045" y="1919"/>
                  </a:cubicBezTo>
                  <a:cubicBezTo>
                    <a:pt x="1045" y="1907"/>
                    <a:pt x="1045" y="1907"/>
                    <a:pt x="1045" y="1907"/>
                  </a:cubicBezTo>
                  <a:cubicBezTo>
                    <a:pt x="1041" y="1908"/>
                    <a:pt x="1037" y="1908"/>
                    <a:pt x="1034" y="1908"/>
                  </a:cubicBezTo>
                  <a:close/>
                  <a:moveTo>
                    <a:pt x="1145" y="1896"/>
                  </a:moveTo>
                  <a:cubicBezTo>
                    <a:pt x="1147" y="1907"/>
                    <a:pt x="1147" y="1907"/>
                    <a:pt x="1147" y="1907"/>
                  </a:cubicBezTo>
                  <a:cubicBezTo>
                    <a:pt x="1151" y="1907"/>
                    <a:pt x="1154" y="1906"/>
                    <a:pt x="1158" y="1905"/>
                  </a:cubicBezTo>
                  <a:cubicBezTo>
                    <a:pt x="1156" y="1894"/>
                    <a:pt x="1156" y="1894"/>
                    <a:pt x="1156" y="1894"/>
                  </a:cubicBezTo>
                  <a:cubicBezTo>
                    <a:pt x="1152" y="1895"/>
                    <a:pt x="1149" y="1895"/>
                    <a:pt x="1145" y="1896"/>
                  </a:cubicBezTo>
                  <a:close/>
                  <a:moveTo>
                    <a:pt x="921" y="1918"/>
                  </a:moveTo>
                  <a:cubicBezTo>
                    <a:pt x="924" y="1918"/>
                    <a:pt x="928" y="1918"/>
                    <a:pt x="932" y="1918"/>
                  </a:cubicBezTo>
                  <a:cubicBezTo>
                    <a:pt x="933" y="1907"/>
                    <a:pt x="933" y="1907"/>
                    <a:pt x="933" y="1907"/>
                  </a:cubicBezTo>
                  <a:cubicBezTo>
                    <a:pt x="929" y="1907"/>
                    <a:pt x="925" y="1907"/>
                    <a:pt x="921" y="1906"/>
                  </a:cubicBezTo>
                  <a:lnTo>
                    <a:pt x="921" y="1918"/>
                  </a:lnTo>
                  <a:close/>
                </a:path>
              </a:pathLst>
            </a:custGeom>
            <a:solidFill>
              <a:schemeClr val="tx2">
                <a:alpha val="50000"/>
              </a:scheme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/>
              <a:endParaRPr lang="zh-CN" altLang="en-US" sz="1200" kern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36" name="Picture 2" descr="X:\品执服务客户\华为\设计+制作\2017\8月\D-201708213-UBBF2017展台展示PPT美化-任冰鑫-1组\发言人+字体设计-黄晨星\文件\丁总\link\蓝\圆.png"/>
            <p:cNvPicPr preferRelativeResize="0">
              <a:picLocks noChangeAspect="1" noChangeArrowheads="1"/>
            </p:cNvPicPr>
            <p:nvPr/>
          </p:nvPicPr>
          <p:blipFill rotWithShape="1">
            <a:blip r:embed="rId1" cstate="screen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l="5528" t="4475" r="3071" b="4120"/>
            <a:stretch>
              <a:fillRect/>
            </a:stretch>
          </p:blipFill>
          <p:spPr bwMode="auto">
            <a:xfrm flipH="1">
              <a:off x="4228323" y="4046635"/>
              <a:ext cx="616336" cy="61633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6" name="组合 125"/>
          <p:cNvGrpSpPr/>
          <p:nvPr/>
        </p:nvGrpSpPr>
        <p:grpSpPr>
          <a:xfrm>
            <a:off x="3447738" y="3475785"/>
            <a:ext cx="2533668" cy="227980"/>
            <a:chOff x="740556" y="1344012"/>
            <a:chExt cx="15798826" cy="263649"/>
          </a:xfrm>
        </p:grpSpPr>
        <p:sp>
          <p:nvSpPr>
            <p:cNvPr id="127" name="梯形 126"/>
            <p:cNvSpPr/>
            <p:nvPr/>
          </p:nvSpPr>
          <p:spPr>
            <a:xfrm>
              <a:off x="969686" y="1404178"/>
              <a:ext cx="15340565" cy="203483"/>
            </a:xfrm>
            <a:prstGeom prst="trapezoid">
              <a:avLst>
                <a:gd name="adj" fmla="val 277010"/>
              </a:avLst>
            </a:prstGeom>
            <a:gradFill>
              <a:gsLst>
                <a:gs pos="0">
                  <a:sysClr val="window" lastClr="FFFFFF">
                    <a:alpha val="0"/>
                  </a:sysClr>
                </a:gs>
                <a:gs pos="100000">
                  <a:sysClr val="window" lastClr="FFFFFF">
                    <a:alpha val="8000"/>
                  </a:sysClr>
                </a:gs>
              </a:gsLst>
              <a:lin ang="5400000" scaled="0"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28" name="梯形 127"/>
            <p:cNvSpPr/>
            <p:nvPr/>
          </p:nvSpPr>
          <p:spPr>
            <a:xfrm>
              <a:off x="740556" y="1344012"/>
              <a:ext cx="15798826" cy="203483"/>
            </a:xfrm>
            <a:prstGeom prst="trapezoid">
              <a:avLst>
                <a:gd name="adj" fmla="val 277010"/>
              </a:avLst>
            </a:prstGeom>
            <a:gradFill>
              <a:gsLst>
                <a:gs pos="0">
                  <a:sysClr val="window" lastClr="FFFFFF">
                    <a:alpha val="0"/>
                  </a:sysClr>
                </a:gs>
                <a:gs pos="100000">
                  <a:sysClr val="window" lastClr="FFFFFF">
                    <a:alpha val="10000"/>
                  </a:sysClr>
                </a:gs>
              </a:gsLst>
              <a:lin ang="5400000" scaled="0"/>
            </a:gradFill>
            <a:ln w="9525" cap="rnd" cmpd="sng" algn="ctr">
              <a:gradFill>
                <a:gsLst>
                  <a:gs pos="100000">
                    <a:sysClr val="window" lastClr="FFFFFF">
                      <a:alpha val="30000"/>
                    </a:sysClr>
                  </a:gs>
                  <a:gs pos="0">
                    <a:sysClr val="window" lastClr="FFFFFF">
                      <a:alpha val="0"/>
                    </a:sysClr>
                  </a:gs>
                </a:gsLst>
                <a:lin ang="5400000" scaled="0"/>
              </a:gradFill>
              <a:prstDash val="solid"/>
              <a:round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29" name="直接连接符 128"/>
            <p:cNvCxnSpPr/>
            <p:nvPr/>
          </p:nvCxnSpPr>
          <p:spPr>
            <a:xfrm>
              <a:off x="7536089" y="1547495"/>
              <a:ext cx="2207760" cy="0"/>
            </a:xfrm>
            <a:prstGeom prst="line">
              <a:avLst/>
            </a:prstGeom>
            <a:noFill/>
            <a:ln w="12700" cap="rnd" cmpd="sng" algn="ctr">
              <a:solidFill>
                <a:srgbClr val="FFC000"/>
              </a:solidFill>
              <a:prstDash val="solid"/>
              <a:round/>
            </a:ln>
            <a:effectLst/>
          </p:spPr>
        </p:cxnSp>
      </p:grpSp>
      <p:sp>
        <p:nvSpPr>
          <p:cNvPr id="140" name="矩形 139"/>
          <p:cNvSpPr/>
          <p:nvPr/>
        </p:nvSpPr>
        <p:spPr>
          <a:xfrm>
            <a:off x="6197342" y="3651739"/>
            <a:ext cx="2530493" cy="1875624"/>
          </a:xfrm>
          <a:prstGeom prst="rect">
            <a:avLst/>
          </a:prstGeom>
          <a:gradFill>
            <a:gsLst>
              <a:gs pos="0">
                <a:schemeClr val="tx2">
                  <a:alpha val="10000"/>
                </a:schemeClr>
              </a:gs>
              <a:gs pos="100000">
                <a:schemeClr val="tx2">
                  <a:alpha val="2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tx2">
                    <a:alpha val="20000"/>
                  </a:schemeClr>
                </a:gs>
                <a:gs pos="100000">
                  <a:schemeClr val="tx2">
                    <a:alpha val="1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54" name="圆角矩形 50"/>
          <p:cNvSpPr/>
          <p:nvPr/>
        </p:nvSpPr>
        <p:spPr>
          <a:xfrm>
            <a:off x="6464967" y="3997083"/>
            <a:ext cx="1995244" cy="528017"/>
          </a:xfrm>
          <a:prstGeom prst="rect">
            <a:avLst/>
          </a:prstGeom>
          <a:solidFill>
            <a:schemeClr val="tx2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lnSpc>
                <a:spcPct val="120000"/>
              </a:lnSpc>
            </a:pPr>
            <a:r>
              <a:rPr lang="zh-CN" altLang="en-US" sz="1400" kern="0" dirty="0">
                <a:solidFill>
                  <a:schemeClr val="tx1"/>
                </a:solidFill>
              </a:rPr>
              <a:t>企业赋能</a:t>
            </a:r>
            <a:endParaRPr lang="zh-CN" altLang="en-US" sz="1400" kern="0" dirty="0">
              <a:solidFill>
                <a:schemeClr val="tx1"/>
              </a:solidFill>
            </a:endParaRPr>
          </a:p>
        </p:txBody>
      </p:sp>
      <p:sp>
        <p:nvSpPr>
          <p:cNvPr id="155" name="圆角矩形 50"/>
          <p:cNvSpPr/>
          <p:nvPr/>
        </p:nvSpPr>
        <p:spPr>
          <a:xfrm>
            <a:off x="6464967" y="4708441"/>
            <a:ext cx="1995244" cy="528017"/>
          </a:xfrm>
          <a:prstGeom prst="rect">
            <a:avLst/>
          </a:prstGeom>
          <a:solidFill>
            <a:schemeClr val="tx2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lnSpc>
                <a:spcPct val="120000"/>
              </a:lnSpc>
            </a:pPr>
            <a:r>
              <a:rPr lang="zh-CN" altLang="en-US" sz="1400" kern="0" dirty="0">
                <a:solidFill>
                  <a:schemeClr val="tx1"/>
                </a:solidFill>
              </a:rPr>
              <a:t>高校赋能</a:t>
            </a:r>
            <a:endParaRPr lang="zh-CN" altLang="en-US" sz="1400" kern="0" dirty="0">
              <a:solidFill>
                <a:schemeClr val="tx1"/>
              </a:solidFill>
            </a:endParaRPr>
          </a:p>
        </p:txBody>
      </p:sp>
      <p:sp>
        <p:nvSpPr>
          <p:cNvPr id="147" name="矩形 146"/>
          <p:cNvSpPr/>
          <p:nvPr/>
        </p:nvSpPr>
        <p:spPr>
          <a:xfrm>
            <a:off x="6464966" y="3214454"/>
            <a:ext cx="1995245" cy="276860"/>
          </a:xfrm>
          <a:prstGeom prst="rect">
            <a:avLst/>
          </a:prstGeom>
          <a:noFill/>
          <a:ln w="9525" cap="flat">
            <a:noFill/>
            <a:miter lim="400000"/>
          </a:ln>
          <a:effectLst/>
        </p:spPr>
        <p:txBody>
          <a:bodyPr wrap="square" lIns="0" tIns="0" rIns="0" bIns="0" numCol="1" anchor="ctr">
            <a:spAutoFit/>
          </a:bodyPr>
          <a:lstStyle/>
          <a:p>
            <a:pPr algn="ctr" defTabSz="382905" fontAlgn="ctr"/>
            <a:r>
              <a:rPr lang="zh-CN" altLang="en-US" b="1" kern="0" dirty="0">
                <a:solidFill>
                  <a:schemeClr val="tx1"/>
                </a:solidFill>
                <a:cs typeface="Arial" panose="020B0604020202020204" pitchFamily="34" charset="0"/>
              </a:rPr>
              <a:t>校企拓展</a:t>
            </a:r>
            <a:endParaRPr lang="zh-CN" altLang="en-US" b="1" kern="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grpSp>
        <p:nvGrpSpPr>
          <p:cNvPr id="148" name="组合 147"/>
          <p:cNvGrpSpPr/>
          <p:nvPr/>
        </p:nvGrpSpPr>
        <p:grpSpPr>
          <a:xfrm>
            <a:off x="6862144" y="1869444"/>
            <a:ext cx="1200890" cy="1200550"/>
            <a:chOff x="4189635" y="4008046"/>
            <a:chExt cx="693711" cy="693515"/>
          </a:xfrm>
        </p:grpSpPr>
        <p:sp>
          <p:nvSpPr>
            <p:cNvPr id="152" name="Freeform 8"/>
            <p:cNvSpPr>
              <a:spLocks noEditPoints="1"/>
            </p:cNvSpPr>
            <p:nvPr/>
          </p:nvSpPr>
          <p:spPr bwMode="auto">
            <a:xfrm>
              <a:off x="4189635" y="4008046"/>
              <a:ext cx="693711" cy="693515"/>
            </a:xfrm>
            <a:custGeom>
              <a:avLst/>
              <a:gdLst>
                <a:gd name="T0" fmla="*/ 503 w 1982"/>
                <a:gd name="T1" fmla="*/ 1782 h 1981"/>
                <a:gd name="T2" fmla="*/ 500 w 1982"/>
                <a:gd name="T3" fmla="*/ 1766 h 1981"/>
                <a:gd name="T4" fmla="*/ 593 w 1982"/>
                <a:gd name="T5" fmla="*/ 1831 h 1981"/>
                <a:gd name="T6" fmla="*/ 608 w 1982"/>
                <a:gd name="T7" fmla="*/ 1825 h 1981"/>
                <a:gd name="T8" fmla="*/ 593 w 1982"/>
                <a:gd name="T9" fmla="*/ 1831 h 1981"/>
                <a:gd name="T10" fmla="*/ 709 w 1982"/>
                <a:gd name="T11" fmla="*/ 1877 h 1981"/>
                <a:gd name="T12" fmla="*/ 702 w 1982"/>
                <a:gd name="T13" fmla="*/ 1862 h 1981"/>
                <a:gd name="T14" fmla="*/ 401 w 1982"/>
                <a:gd name="T15" fmla="*/ 1710 h 1981"/>
                <a:gd name="T16" fmla="*/ 418 w 1982"/>
                <a:gd name="T17" fmla="*/ 1708 h 1981"/>
                <a:gd name="T18" fmla="*/ 401 w 1982"/>
                <a:gd name="T19" fmla="*/ 1710 h 1981"/>
                <a:gd name="T20" fmla="*/ 252 w 1982"/>
                <a:gd name="T21" fmla="*/ 1555 h 1981"/>
                <a:gd name="T22" fmla="*/ 254 w 1982"/>
                <a:gd name="T23" fmla="*/ 1539 h 1981"/>
                <a:gd name="T24" fmla="*/ 183 w 1982"/>
                <a:gd name="T25" fmla="*/ 1451 h 1981"/>
                <a:gd name="T26" fmla="*/ 199 w 1982"/>
                <a:gd name="T27" fmla="*/ 1455 h 1981"/>
                <a:gd name="T28" fmla="*/ 183 w 1982"/>
                <a:gd name="T29" fmla="*/ 1451 h 1981"/>
                <a:gd name="T30" fmla="*/ 819 w 1982"/>
                <a:gd name="T31" fmla="*/ 1905 h 1981"/>
                <a:gd name="T32" fmla="*/ 810 w 1982"/>
                <a:gd name="T33" fmla="*/ 1891 h 1981"/>
                <a:gd name="T34" fmla="*/ 318 w 1982"/>
                <a:gd name="T35" fmla="*/ 1632 h 1981"/>
                <a:gd name="T36" fmla="*/ 335 w 1982"/>
                <a:gd name="T37" fmla="*/ 1632 h 1981"/>
                <a:gd name="T38" fmla="*/ 318 w 1982"/>
                <a:gd name="T39" fmla="*/ 1632 h 1981"/>
                <a:gd name="T40" fmla="*/ 1465 w 1982"/>
                <a:gd name="T41" fmla="*/ 1791 h 1981"/>
                <a:gd name="T42" fmla="*/ 1469 w 1982"/>
                <a:gd name="T43" fmla="*/ 1775 h 1981"/>
                <a:gd name="T44" fmla="*/ 1552 w 1982"/>
                <a:gd name="T45" fmla="*/ 1717 h 1981"/>
                <a:gd name="T46" fmla="*/ 1568 w 1982"/>
                <a:gd name="T47" fmla="*/ 1720 h 1981"/>
                <a:gd name="T48" fmla="*/ 1552 w 1982"/>
                <a:gd name="T49" fmla="*/ 1717 h 1981"/>
                <a:gd name="T50" fmla="*/ 991 w 1982"/>
                <a:gd name="T51" fmla="*/ 0 h 1981"/>
                <a:gd name="T52" fmla="*/ 0 w 1982"/>
                <a:gd name="T53" fmla="*/ 991 h 1981"/>
                <a:gd name="T54" fmla="*/ 991 w 1982"/>
                <a:gd name="T55" fmla="*/ 1981 h 1981"/>
                <a:gd name="T56" fmla="*/ 1982 w 1982"/>
                <a:gd name="T57" fmla="*/ 991 h 1981"/>
                <a:gd name="T58" fmla="*/ 991 w 1982"/>
                <a:gd name="T59" fmla="*/ 1943 h 1981"/>
                <a:gd name="T60" fmla="*/ 957 w 1982"/>
                <a:gd name="T61" fmla="*/ 1972 h 1981"/>
                <a:gd name="T62" fmla="*/ 297 w 1982"/>
                <a:gd name="T63" fmla="*/ 296 h 1981"/>
                <a:gd name="T64" fmla="*/ 486 w 1982"/>
                <a:gd name="T65" fmla="*/ 183 h 1981"/>
                <a:gd name="T66" fmla="*/ 974 w 1982"/>
                <a:gd name="T67" fmla="*/ 9 h 1981"/>
                <a:gd name="T68" fmla="*/ 991 w 1982"/>
                <a:gd name="T69" fmla="*/ 38 h 1981"/>
                <a:gd name="T70" fmla="*/ 1195 w 1982"/>
                <a:gd name="T71" fmla="*/ 30 h 1981"/>
                <a:gd name="T72" fmla="*/ 1270 w 1982"/>
                <a:gd name="T73" fmla="*/ 80 h 1981"/>
                <a:gd name="T74" fmla="*/ 1357 w 1982"/>
                <a:gd name="T75" fmla="*/ 79 h 1981"/>
                <a:gd name="T76" fmla="*/ 1350 w 1982"/>
                <a:gd name="T77" fmla="*/ 108 h 1981"/>
                <a:gd name="T78" fmla="*/ 1435 w 1982"/>
                <a:gd name="T79" fmla="*/ 115 h 1981"/>
                <a:gd name="T80" fmla="*/ 1425 w 1982"/>
                <a:gd name="T81" fmla="*/ 143 h 1981"/>
                <a:gd name="T82" fmla="*/ 1511 w 1982"/>
                <a:gd name="T83" fmla="*/ 158 h 1981"/>
                <a:gd name="T84" fmla="*/ 1564 w 1982"/>
                <a:gd name="T85" fmla="*/ 230 h 1981"/>
                <a:gd name="T86" fmla="*/ 991 w 1982"/>
                <a:gd name="T87" fmla="*/ 1943 h 1981"/>
                <a:gd name="T88" fmla="*/ 1364 w 1982"/>
                <a:gd name="T89" fmla="*/ 1843 h 1981"/>
                <a:gd name="T90" fmla="*/ 1370 w 1982"/>
                <a:gd name="T91" fmla="*/ 1827 h 1981"/>
                <a:gd name="T92" fmla="*/ 1254 w 1982"/>
                <a:gd name="T93" fmla="*/ 1870 h 1981"/>
                <a:gd name="T94" fmla="*/ 1268 w 1982"/>
                <a:gd name="T95" fmla="*/ 1878 h 1981"/>
                <a:gd name="T96" fmla="*/ 1254 w 1982"/>
                <a:gd name="T97" fmla="*/ 1870 h 1981"/>
                <a:gd name="T98" fmla="*/ 1034 w 1982"/>
                <a:gd name="T99" fmla="*/ 1919 h 1981"/>
                <a:gd name="T100" fmla="*/ 1045 w 1982"/>
                <a:gd name="T101" fmla="*/ 1907 h 1981"/>
                <a:gd name="T102" fmla="*/ 1145 w 1982"/>
                <a:gd name="T103" fmla="*/ 1896 h 1981"/>
                <a:gd name="T104" fmla="*/ 1158 w 1982"/>
                <a:gd name="T105" fmla="*/ 1905 h 1981"/>
                <a:gd name="T106" fmla="*/ 1145 w 1982"/>
                <a:gd name="T107" fmla="*/ 1896 h 1981"/>
                <a:gd name="T108" fmla="*/ 932 w 1982"/>
                <a:gd name="T109" fmla="*/ 1918 h 1981"/>
                <a:gd name="T110" fmla="*/ 921 w 1982"/>
                <a:gd name="T111" fmla="*/ 1906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82" h="1981">
                  <a:moveTo>
                    <a:pt x="493" y="1776"/>
                  </a:moveTo>
                  <a:cubicBezTo>
                    <a:pt x="497" y="1778"/>
                    <a:pt x="500" y="1780"/>
                    <a:pt x="503" y="1782"/>
                  </a:cubicBezTo>
                  <a:cubicBezTo>
                    <a:pt x="509" y="1772"/>
                    <a:pt x="509" y="1772"/>
                    <a:pt x="509" y="1772"/>
                  </a:cubicBezTo>
                  <a:cubicBezTo>
                    <a:pt x="506" y="1770"/>
                    <a:pt x="503" y="1768"/>
                    <a:pt x="500" y="1766"/>
                  </a:cubicBezTo>
                  <a:lnTo>
                    <a:pt x="493" y="1776"/>
                  </a:lnTo>
                  <a:close/>
                  <a:moveTo>
                    <a:pt x="593" y="1831"/>
                  </a:moveTo>
                  <a:cubicBezTo>
                    <a:pt x="596" y="1833"/>
                    <a:pt x="600" y="1834"/>
                    <a:pt x="603" y="1836"/>
                  </a:cubicBezTo>
                  <a:cubicBezTo>
                    <a:pt x="608" y="1825"/>
                    <a:pt x="608" y="1825"/>
                    <a:pt x="608" y="1825"/>
                  </a:cubicBezTo>
                  <a:cubicBezTo>
                    <a:pt x="605" y="1824"/>
                    <a:pt x="601" y="1822"/>
                    <a:pt x="598" y="1821"/>
                  </a:cubicBezTo>
                  <a:lnTo>
                    <a:pt x="593" y="1831"/>
                  </a:lnTo>
                  <a:close/>
                  <a:moveTo>
                    <a:pt x="698" y="1874"/>
                  </a:moveTo>
                  <a:cubicBezTo>
                    <a:pt x="702" y="1875"/>
                    <a:pt x="705" y="1876"/>
                    <a:pt x="709" y="1877"/>
                  </a:cubicBezTo>
                  <a:cubicBezTo>
                    <a:pt x="713" y="1866"/>
                    <a:pt x="713" y="1866"/>
                    <a:pt x="713" y="1866"/>
                  </a:cubicBezTo>
                  <a:cubicBezTo>
                    <a:pt x="709" y="1865"/>
                    <a:pt x="705" y="1864"/>
                    <a:pt x="702" y="1862"/>
                  </a:cubicBezTo>
                  <a:lnTo>
                    <a:pt x="698" y="1874"/>
                  </a:lnTo>
                  <a:close/>
                  <a:moveTo>
                    <a:pt x="401" y="1710"/>
                  </a:moveTo>
                  <a:cubicBezTo>
                    <a:pt x="404" y="1712"/>
                    <a:pt x="407" y="1714"/>
                    <a:pt x="410" y="1717"/>
                  </a:cubicBezTo>
                  <a:cubicBezTo>
                    <a:pt x="418" y="1708"/>
                    <a:pt x="418" y="1708"/>
                    <a:pt x="418" y="1708"/>
                  </a:cubicBezTo>
                  <a:cubicBezTo>
                    <a:pt x="415" y="1705"/>
                    <a:pt x="412" y="1703"/>
                    <a:pt x="409" y="1701"/>
                  </a:cubicBezTo>
                  <a:lnTo>
                    <a:pt x="401" y="1710"/>
                  </a:lnTo>
                  <a:close/>
                  <a:moveTo>
                    <a:pt x="245" y="1546"/>
                  </a:moveTo>
                  <a:cubicBezTo>
                    <a:pt x="247" y="1549"/>
                    <a:pt x="250" y="1552"/>
                    <a:pt x="252" y="1555"/>
                  </a:cubicBezTo>
                  <a:cubicBezTo>
                    <a:pt x="261" y="1548"/>
                    <a:pt x="261" y="1548"/>
                    <a:pt x="261" y="1548"/>
                  </a:cubicBezTo>
                  <a:cubicBezTo>
                    <a:pt x="259" y="1545"/>
                    <a:pt x="257" y="1542"/>
                    <a:pt x="254" y="1539"/>
                  </a:cubicBezTo>
                  <a:lnTo>
                    <a:pt x="245" y="1546"/>
                  </a:lnTo>
                  <a:close/>
                  <a:moveTo>
                    <a:pt x="183" y="1451"/>
                  </a:moveTo>
                  <a:cubicBezTo>
                    <a:pt x="185" y="1454"/>
                    <a:pt x="186" y="1457"/>
                    <a:pt x="188" y="1461"/>
                  </a:cubicBezTo>
                  <a:cubicBezTo>
                    <a:pt x="199" y="1455"/>
                    <a:pt x="199" y="1455"/>
                    <a:pt x="199" y="1455"/>
                  </a:cubicBezTo>
                  <a:cubicBezTo>
                    <a:pt x="197" y="1451"/>
                    <a:pt x="195" y="1448"/>
                    <a:pt x="193" y="1445"/>
                  </a:cubicBezTo>
                  <a:lnTo>
                    <a:pt x="183" y="1451"/>
                  </a:lnTo>
                  <a:close/>
                  <a:moveTo>
                    <a:pt x="808" y="1902"/>
                  </a:moveTo>
                  <a:cubicBezTo>
                    <a:pt x="812" y="1903"/>
                    <a:pt x="816" y="1904"/>
                    <a:pt x="819" y="1905"/>
                  </a:cubicBezTo>
                  <a:cubicBezTo>
                    <a:pt x="821" y="1893"/>
                    <a:pt x="821" y="1893"/>
                    <a:pt x="821" y="1893"/>
                  </a:cubicBezTo>
                  <a:cubicBezTo>
                    <a:pt x="818" y="1893"/>
                    <a:pt x="814" y="1892"/>
                    <a:pt x="810" y="1891"/>
                  </a:cubicBezTo>
                  <a:lnTo>
                    <a:pt x="808" y="1902"/>
                  </a:lnTo>
                  <a:close/>
                  <a:moveTo>
                    <a:pt x="318" y="1632"/>
                  </a:moveTo>
                  <a:cubicBezTo>
                    <a:pt x="321" y="1635"/>
                    <a:pt x="324" y="1638"/>
                    <a:pt x="326" y="1641"/>
                  </a:cubicBezTo>
                  <a:cubicBezTo>
                    <a:pt x="335" y="1632"/>
                    <a:pt x="335" y="1632"/>
                    <a:pt x="335" y="1632"/>
                  </a:cubicBezTo>
                  <a:cubicBezTo>
                    <a:pt x="332" y="1630"/>
                    <a:pt x="329" y="1627"/>
                    <a:pt x="327" y="1624"/>
                  </a:cubicBezTo>
                  <a:lnTo>
                    <a:pt x="318" y="1632"/>
                  </a:lnTo>
                  <a:close/>
                  <a:moveTo>
                    <a:pt x="1459" y="1780"/>
                  </a:moveTo>
                  <a:cubicBezTo>
                    <a:pt x="1465" y="1791"/>
                    <a:pt x="1465" y="1791"/>
                    <a:pt x="1465" y="1791"/>
                  </a:cubicBezTo>
                  <a:cubicBezTo>
                    <a:pt x="1469" y="1789"/>
                    <a:pt x="1472" y="1787"/>
                    <a:pt x="1475" y="1785"/>
                  </a:cubicBezTo>
                  <a:cubicBezTo>
                    <a:pt x="1469" y="1775"/>
                    <a:pt x="1469" y="1775"/>
                    <a:pt x="1469" y="1775"/>
                  </a:cubicBezTo>
                  <a:cubicBezTo>
                    <a:pt x="1466" y="1777"/>
                    <a:pt x="1462" y="1778"/>
                    <a:pt x="1459" y="1780"/>
                  </a:cubicBezTo>
                  <a:close/>
                  <a:moveTo>
                    <a:pt x="1552" y="1717"/>
                  </a:moveTo>
                  <a:cubicBezTo>
                    <a:pt x="1559" y="1727"/>
                    <a:pt x="1559" y="1727"/>
                    <a:pt x="1559" y="1727"/>
                  </a:cubicBezTo>
                  <a:cubicBezTo>
                    <a:pt x="1562" y="1724"/>
                    <a:pt x="1565" y="1722"/>
                    <a:pt x="1568" y="1720"/>
                  </a:cubicBezTo>
                  <a:cubicBezTo>
                    <a:pt x="1561" y="1710"/>
                    <a:pt x="1561" y="1710"/>
                    <a:pt x="1561" y="1710"/>
                  </a:cubicBezTo>
                  <a:cubicBezTo>
                    <a:pt x="1558" y="1713"/>
                    <a:pt x="1555" y="1715"/>
                    <a:pt x="1552" y="1717"/>
                  </a:cubicBezTo>
                  <a:close/>
                  <a:moveTo>
                    <a:pt x="1692" y="290"/>
                  </a:moveTo>
                  <a:cubicBezTo>
                    <a:pt x="1505" y="103"/>
                    <a:pt x="1256" y="0"/>
                    <a:pt x="991" y="0"/>
                  </a:cubicBezTo>
                  <a:cubicBezTo>
                    <a:pt x="727" y="0"/>
                    <a:pt x="478" y="103"/>
                    <a:pt x="291" y="290"/>
                  </a:cubicBezTo>
                  <a:cubicBezTo>
                    <a:pt x="103" y="477"/>
                    <a:pt x="0" y="726"/>
                    <a:pt x="0" y="991"/>
                  </a:cubicBezTo>
                  <a:cubicBezTo>
                    <a:pt x="0" y="1255"/>
                    <a:pt x="103" y="1504"/>
                    <a:pt x="291" y="1691"/>
                  </a:cubicBezTo>
                  <a:cubicBezTo>
                    <a:pt x="478" y="1878"/>
                    <a:pt x="727" y="1981"/>
                    <a:pt x="991" y="1981"/>
                  </a:cubicBezTo>
                  <a:cubicBezTo>
                    <a:pt x="1256" y="1981"/>
                    <a:pt x="1505" y="1878"/>
                    <a:pt x="1692" y="1691"/>
                  </a:cubicBezTo>
                  <a:cubicBezTo>
                    <a:pt x="1879" y="1504"/>
                    <a:pt x="1982" y="1255"/>
                    <a:pt x="1982" y="991"/>
                  </a:cubicBezTo>
                  <a:cubicBezTo>
                    <a:pt x="1982" y="726"/>
                    <a:pt x="1879" y="477"/>
                    <a:pt x="1692" y="290"/>
                  </a:cubicBezTo>
                  <a:close/>
                  <a:moveTo>
                    <a:pt x="991" y="1943"/>
                  </a:moveTo>
                  <a:cubicBezTo>
                    <a:pt x="980" y="1943"/>
                    <a:pt x="969" y="1943"/>
                    <a:pt x="958" y="1942"/>
                  </a:cubicBezTo>
                  <a:cubicBezTo>
                    <a:pt x="957" y="1972"/>
                    <a:pt x="957" y="1972"/>
                    <a:pt x="957" y="1972"/>
                  </a:cubicBezTo>
                  <a:cubicBezTo>
                    <a:pt x="431" y="1954"/>
                    <a:pt x="9" y="1521"/>
                    <a:pt x="9" y="991"/>
                  </a:cubicBezTo>
                  <a:cubicBezTo>
                    <a:pt x="9" y="720"/>
                    <a:pt x="119" y="474"/>
                    <a:pt x="297" y="296"/>
                  </a:cubicBezTo>
                  <a:cubicBezTo>
                    <a:pt x="318" y="317"/>
                    <a:pt x="318" y="317"/>
                    <a:pt x="318" y="317"/>
                  </a:cubicBezTo>
                  <a:cubicBezTo>
                    <a:pt x="368" y="266"/>
                    <a:pt x="425" y="221"/>
                    <a:pt x="486" y="183"/>
                  </a:cubicBezTo>
                  <a:cubicBezTo>
                    <a:pt x="471" y="158"/>
                    <a:pt x="471" y="158"/>
                    <a:pt x="471" y="158"/>
                  </a:cubicBezTo>
                  <a:cubicBezTo>
                    <a:pt x="617" y="66"/>
                    <a:pt x="790" y="12"/>
                    <a:pt x="974" y="9"/>
                  </a:cubicBezTo>
                  <a:cubicBezTo>
                    <a:pt x="975" y="38"/>
                    <a:pt x="975" y="38"/>
                    <a:pt x="975" y="38"/>
                  </a:cubicBezTo>
                  <a:cubicBezTo>
                    <a:pt x="980" y="38"/>
                    <a:pt x="985" y="38"/>
                    <a:pt x="991" y="38"/>
                  </a:cubicBezTo>
                  <a:cubicBezTo>
                    <a:pt x="1059" y="38"/>
                    <a:pt x="1125" y="45"/>
                    <a:pt x="1189" y="59"/>
                  </a:cubicBezTo>
                  <a:cubicBezTo>
                    <a:pt x="1195" y="30"/>
                    <a:pt x="1195" y="30"/>
                    <a:pt x="1195" y="30"/>
                  </a:cubicBezTo>
                  <a:cubicBezTo>
                    <a:pt x="1223" y="36"/>
                    <a:pt x="1251" y="43"/>
                    <a:pt x="1278" y="51"/>
                  </a:cubicBezTo>
                  <a:cubicBezTo>
                    <a:pt x="1270" y="80"/>
                    <a:pt x="1270" y="80"/>
                    <a:pt x="1270" y="80"/>
                  </a:cubicBezTo>
                  <a:cubicBezTo>
                    <a:pt x="1296" y="88"/>
                    <a:pt x="1321" y="97"/>
                    <a:pt x="1346" y="107"/>
                  </a:cubicBezTo>
                  <a:cubicBezTo>
                    <a:pt x="1357" y="79"/>
                    <a:pt x="1357" y="79"/>
                    <a:pt x="1357" y="79"/>
                  </a:cubicBezTo>
                  <a:cubicBezTo>
                    <a:pt x="1358" y="80"/>
                    <a:pt x="1360" y="80"/>
                    <a:pt x="1361" y="81"/>
                  </a:cubicBezTo>
                  <a:cubicBezTo>
                    <a:pt x="1350" y="108"/>
                    <a:pt x="1350" y="108"/>
                    <a:pt x="1350" y="108"/>
                  </a:cubicBezTo>
                  <a:cubicBezTo>
                    <a:pt x="1374" y="118"/>
                    <a:pt x="1398" y="129"/>
                    <a:pt x="1422" y="141"/>
                  </a:cubicBezTo>
                  <a:cubicBezTo>
                    <a:pt x="1435" y="115"/>
                    <a:pt x="1435" y="115"/>
                    <a:pt x="1435" y="115"/>
                  </a:cubicBezTo>
                  <a:cubicBezTo>
                    <a:pt x="1436" y="115"/>
                    <a:pt x="1438" y="116"/>
                    <a:pt x="1439" y="116"/>
                  </a:cubicBezTo>
                  <a:cubicBezTo>
                    <a:pt x="1425" y="143"/>
                    <a:pt x="1425" y="143"/>
                    <a:pt x="1425" y="143"/>
                  </a:cubicBezTo>
                  <a:cubicBezTo>
                    <a:pt x="1449" y="155"/>
                    <a:pt x="1473" y="169"/>
                    <a:pt x="1496" y="183"/>
                  </a:cubicBezTo>
                  <a:cubicBezTo>
                    <a:pt x="1511" y="158"/>
                    <a:pt x="1511" y="158"/>
                    <a:pt x="1511" y="158"/>
                  </a:cubicBezTo>
                  <a:cubicBezTo>
                    <a:pt x="1536" y="173"/>
                    <a:pt x="1559" y="189"/>
                    <a:pt x="1582" y="206"/>
                  </a:cubicBezTo>
                  <a:cubicBezTo>
                    <a:pt x="1564" y="230"/>
                    <a:pt x="1564" y="230"/>
                    <a:pt x="1564" y="230"/>
                  </a:cubicBezTo>
                  <a:cubicBezTo>
                    <a:pt x="1795" y="404"/>
                    <a:pt x="1943" y="680"/>
                    <a:pt x="1943" y="991"/>
                  </a:cubicBezTo>
                  <a:cubicBezTo>
                    <a:pt x="1943" y="1517"/>
                    <a:pt x="1517" y="1943"/>
                    <a:pt x="991" y="1943"/>
                  </a:cubicBezTo>
                  <a:close/>
                  <a:moveTo>
                    <a:pt x="1359" y="1832"/>
                  </a:moveTo>
                  <a:cubicBezTo>
                    <a:pt x="1364" y="1843"/>
                    <a:pt x="1364" y="1843"/>
                    <a:pt x="1364" y="1843"/>
                  </a:cubicBezTo>
                  <a:cubicBezTo>
                    <a:pt x="1368" y="1841"/>
                    <a:pt x="1371" y="1840"/>
                    <a:pt x="1375" y="1838"/>
                  </a:cubicBezTo>
                  <a:cubicBezTo>
                    <a:pt x="1370" y="1827"/>
                    <a:pt x="1370" y="1827"/>
                    <a:pt x="1370" y="1827"/>
                  </a:cubicBezTo>
                  <a:cubicBezTo>
                    <a:pt x="1366" y="1829"/>
                    <a:pt x="1363" y="1830"/>
                    <a:pt x="1359" y="1832"/>
                  </a:cubicBezTo>
                  <a:close/>
                  <a:moveTo>
                    <a:pt x="1254" y="1870"/>
                  </a:moveTo>
                  <a:cubicBezTo>
                    <a:pt x="1258" y="1882"/>
                    <a:pt x="1258" y="1882"/>
                    <a:pt x="1258" y="1882"/>
                  </a:cubicBezTo>
                  <a:cubicBezTo>
                    <a:pt x="1261" y="1881"/>
                    <a:pt x="1265" y="1879"/>
                    <a:pt x="1268" y="1878"/>
                  </a:cubicBezTo>
                  <a:cubicBezTo>
                    <a:pt x="1265" y="1867"/>
                    <a:pt x="1265" y="1867"/>
                    <a:pt x="1265" y="1867"/>
                  </a:cubicBezTo>
                  <a:cubicBezTo>
                    <a:pt x="1261" y="1868"/>
                    <a:pt x="1258" y="1869"/>
                    <a:pt x="1254" y="1870"/>
                  </a:cubicBezTo>
                  <a:close/>
                  <a:moveTo>
                    <a:pt x="1034" y="1908"/>
                  </a:moveTo>
                  <a:cubicBezTo>
                    <a:pt x="1034" y="1919"/>
                    <a:pt x="1034" y="1919"/>
                    <a:pt x="1034" y="1919"/>
                  </a:cubicBezTo>
                  <a:cubicBezTo>
                    <a:pt x="1038" y="1919"/>
                    <a:pt x="1042" y="1919"/>
                    <a:pt x="1045" y="1919"/>
                  </a:cubicBezTo>
                  <a:cubicBezTo>
                    <a:pt x="1045" y="1907"/>
                    <a:pt x="1045" y="1907"/>
                    <a:pt x="1045" y="1907"/>
                  </a:cubicBezTo>
                  <a:cubicBezTo>
                    <a:pt x="1041" y="1908"/>
                    <a:pt x="1037" y="1908"/>
                    <a:pt x="1034" y="1908"/>
                  </a:cubicBezTo>
                  <a:close/>
                  <a:moveTo>
                    <a:pt x="1145" y="1896"/>
                  </a:moveTo>
                  <a:cubicBezTo>
                    <a:pt x="1147" y="1907"/>
                    <a:pt x="1147" y="1907"/>
                    <a:pt x="1147" y="1907"/>
                  </a:cubicBezTo>
                  <a:cubicBezTo>
                    <a:pt x="1151" y="1907"/>
                    <a:pt x="1154" y="1906"/>
                    <a:pt x="1158" y="1905"/>
                  </a:cubicBezTo>
                  <a:cubicBezTo>
                    <a:pt x="1156" y="1894"/>
                    <a:pt x="1156" y="1894"/>
                    <a:pt x="1156" y="1894"/>
                  </a:cubicBezTo>
                  <a:cubicBezTo>
                    <a:pt x="1152" y="1895"/>
                    <a:pt x="1149" y="1895"/>
                    <a:pt x="1145" y="1896"/>
                  </a:cubicBezTo>
                  <a:close/>
                  <a:moveTo>
                    <a:pt x="921" y="1918"/>
                  </a:moveTo>
                  <a:cubicBezTo>
                    <a:pt x="924" y="1918"/>
                    <a:pt x="928" y="1918"/>
                    <a:pt x="932" y="1918"/>
                  </a:cubicBezTo>
                  <a:cubicBezTo>
                    <a:pt x="933" y="1907"/>
                    <a:pt x="933" y="1907"/>
                    <a:pt x="933" y="1907"/>
                  </a:cubicBezTo>
                  <a:cubicBezTo>
                    <a:pt x="929" y="1907"/>
                    <a:pt x="925" y="1907"/>
                    <a:pt x="921" y="1906"/>
                  </a:cubicBezTo>
                  <a:lnTo>
                    <a:pt x="921" y="1918"/>
                  </a:lnTo>
                  <a:close/>
                </a:path>
              </a:pathLst>
            </a:custGeom>
            <a:solidFill>
              <a:schemeClr val="tx2">
                <a:alpha val="50000"/>
              </a:scheme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/>
              <a:endParaRPr lang="zh-CN" altLang="en-US" sz="1200" kern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53" name="Picture 2" descr="X:\品执服务客户\华为\设计+制作\2017\8月\D-201708213-UBBF2017展台展示PPT美化-任冰鑫-1组\发言人+字体设计-黄晨星\文件\丁总\link\蓝\圆.png"/>
            <p:cNvPicPr preferRelativeResize="0">
              <a:picLocks noChangeAspect="1" noChangeArrowheads="1"/>
            </p:cNvPicPr>
            <p:nvPr/>
          </p:nvPicPr>
          <p:blipFill rotWithShape="1">
            <a:blip r:embed="rId1" cstate="screen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l="5528" t="4475" r="3071" b="4120"/>
            <a:stretch>
              <a:fillRect/>
            </a:stretch>
          </p:blipFill>
          <p:spPr bwMode="auto">
            <a:xfrm flipH="1">
              <a:off x="4228323" y="4046635"/>
              <a:ext cx="616336" cy="61633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3" name="组合 142"/>
          <p:cNvGrpSpPr/>
          <p:nvPr/>
        </p:nvGrpSpPr>
        <p:grpSpPr>
          <a:xfrm>
            <a:off x="6195754" y="3475785"/>
            <a:ext cx="2533668" cy="227980"/>
            <a:chOff x="740556" y="1344012"/>
            <a:chExt cx="15798826" cy="263649"/>
          </a:xfrm>
        </p:grpSpPr>
        <p:sp>
          <p:nvSpPr>
            <p:cNvPr id="144" name="梯形 143"/>
            <p:cNvSpPr/>
            <p:nvPr/>
          </p:nvSpPr>
          <p:spPr>
            <a:xfrm>
              <a:off x="969686" y="1404178"/>
              <a:ext cx="15340565" cy="203483"/>
            </a:xfrm>
            <a:prstGeom prst="trapezoid">
              <a:avLst>
                <a:gd name="adj" fmla="val 277010"/>
              </a:avLst>
            </a:prstGeom>
            <a:gradFill>
              <a:gsLst>
                <a:gs pos="0">
                  <a:sysClr val="window" lastClr="FFFFFF">
                    <a:alpha val="0"/>
                  </a:sysClr>
                </a:gs>
                <a:gs pos="100000">
                  <a:sysClr val="window" lastClr="FFFFFF">
                    <a:alpha val="8000"/>
                  </a:sysClr>
                </a:gs>
              </a:gsLst>
              <a:lin ang="5400000" scaled="0"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45" name="梯形 144"/>
            <p:cNvSpPr/>
            <p:nvPr/>
          </p:nvSpPr>
          <p:spPr>
            <a:xfrm>
              <a:off x="740556" y="1344012"/>
              <a:ext cx="15798826" cy="203483"/>
            </a:xfrm>
            <a:prstGeom prst="trapezoid">
              <a:avLst>
                <a:gd name="adj" fmla="val 277010"/>
              </a:avLst>
            </a:prstGeom>
            <a:gradFill>
              <a:gsLst>
                <a:gs pos="0">
                  <a:sysClr val="window" lastClr="FFFFFF">
                    <a:alpha val="0"/>
                  </a:sysClr>
                </a:gs>
                <a:gs pos="100000">
                  <a:sysClr val="window" lastClr="FFFFFF">
                    <a:alpha val="10000"/>
                  </a:sysClr>
                </a:gs>
              </a:gsLst>
              <a:lin ang="5400000" scaled="0"/>
            </a:gradFill>
            <a:ln w="9525" cap="rnd" cmpd="sng" algn="ctr">
              <a:gradFill>
                <a:gsLst>
                  <a:gs pos="100000">
                    <a:sysClr val="window" lastClr="FFFFFF">
                      <a:alpha val="30000"/>
                    </a:sysClr>
                  </a:gs>
                  <a:gs pos="0">
                    <a:sysClr val="window" lastClr="FFFFFF">
                      <a:alpha val="0"/>
                    </a:sysClr>
                  </a:gs>
                </a:gsLst>
                <a:lin ang="5400000" scaled="0"/>
              </a:gradFill>
              <a:prstDash val="solid"/>
              <a:round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46" name="直接连接符 145"/>
            <p:cNvCxnSpPr/>
            <p:nvPr/>
          </p:nvCxnSpPr>
          <p:spPr>
            <a:xfrm>
              <a:off x="7536089" y="1547495"/>
              <a:ext cx="2207760" cy="0"/>
            </a:xfrm>
            <a:prstGeom prst="line">
              <a:avLst/>
            </a:prstGeom>
            <a:noFill/>
            <a:ln w="12700" cap="rnd" cmpd="sng" algn="ctr">
              <a:solidFill>
                <a:srgbClr val="FFC000"/>
              </a:solidFill>
              <a:prstDash val="solid"/>
              <a:round/>
            </a:ln>
            <a:effectLst/>
          </p:spPr>
        </p:cxnSp>
      </p:grpSp>
      <p:sp>
        <p:nvSpPr>
          <p:cNvPr id="157" name="矩形 156"/>
          <p:cNvSpPr/>
          <p:nvPr/>
        </p:nvSpPr>
        <p:spPr>
          <a:xfrm>
            <a:off x="8945359" y="3651739"/>
            <a:ext cx="2530493" cy="1875624"/>
          </a:xfrm>
          <a:prstGeom prst="rect">
            <a:avLst/>
          </a:prstGeom>
          <a:gradFill>
            <a:gsLst>
              <a:gs pos="0">
                <a:schemeClr val="tx2">
                  <a:alpha val="10000"/>
                </a:schemeClr>
              </a:gs>
              <a:gs pos="100000">
                <a:schemeClr val="tx2">
                  <a:alpha val="2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tx2">
                    <a:alpha val="20000"/>
                  </a:schemeClr>
                </a:gs>
                <a:gs pos="100000">
                  <a:schemeClr val="tx2">
                    <a:alpha val="1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chemeClr val="tx1"/>
              </a:solidFill>
            </a:endParaRPr>
          </a:p>
        </p:txBody>
      </p:sp>
      <p:sp>
        <p:nvSpPr>
          <p:cNvPr id="171" name="圆角矩形 50"/>
          <p:cNvSpPr/>
          <p:nvPr/>
        </p:nvSpPr>
        <p:spPr>
          <a:xfrm>
            <a:off x="9212984" y="3997083"/>
            <a:ext cx="1995244" cy="528017"/>
          </a:xfrm>
          <a:prstGeom prst="rect">
            <a:avLst/>
          </a:prstGeom>
          <a:solidFill>
            <a:schemeClr val="tx2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lnSpc>
                <a:spcPct val="120000"/>
              </a:lnSpc>
            </a:pPr>
            <a:r>
              <a:rPr lang="zh-CN" altLang="en-US" sz="1400" kern="0" dirty="0">
                <a:solidFill>
                  <a:schemeClr val="tx1"/>
                </a:solidFill>
              </a:rPr>
              <a:t>开源社区合作</a:t>
            </a:r>
            <a:endParaRPr lang="zh-CN" altLang="en-US" sz="1400" kern="0" dirty="0">
              <a:solidFill>
                <a:schemeClr val="tx1"/>
              </a:solidFill>
            </a:endParaRPr>
          </a:p>
        </p:txBody>
      </p:sp>
      <p:sp>
        <p:nvSpPr>
          <p:cNvPr id="172" name="圆角矩形 50"/>
          <p:cNvSpPr/>
          <p:nvPr/>
        </p:nvSpPr>
        <p:spPr>
          <a:xfrm>
            <a:off x="9212984" y="4708441"/>
            <a:ext cx="1995244" cy="528017"/>
          </a:xfrm>
          <a:prstGeom prst="rect">
            <a:avLst/>
          </a:prstGeom>
          <a:solidFill>
            <a:schemeClr val="tx2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algn="ctr" defTabSz="914400">
              <a:lnSpc>
                <a:spcPct val="120000"/>
              </a:lnSpc>
            </a:pPr>
            <a:r>
              <a:rPr lang="zh-CN" altLang="en-US" sz="1400" kern="0" dirty="0">
                <a:solidFill>
                  <a:schemeClr val="tx1"/>
                </a:solidFill>
              </a:rPr>
              <a:t>社区驱动创新</a:t>
            </a:r>
            <a:endParaRPr lang="zh-CN" altLang="en-US" sz="1400" kern="0" dirty="0">
              <a:solidFill>
                <a:schemeClr val="tx1"/>
              </a:solidFill>
            </a:endParaRPr>
          </a:p>
        </p:txBody>
      </p:sp>
      <p:sp>
        <p:nvSpPr>
          <p:cNvPr id="164" name="矩形 163"/>
          <p:cNvSpPr/>
          <p:nvPr/>
        </p:nvSpPr>
        <p:spPr>
          <a:xfrm>
            <a:off x="9212983" y="3214454"/>
            <a:ext cx="1995245" cy="276860"/>
          </a:xfrm>
          <a:prstGeom prst="rect">
            <a:avLst/>
          </a:prstGeom>
          <a:noFill/>
          <a:ln w="9525" cap="flat">
            <a:noFill/>
            <a:miter lim="400000"/>
          </a:ln>
          <a:effectLst/>
        </p:spPr>
        <p:txBody>
          <a:bodyPr wrap="square" lIns="0" tIns="0" rIns="0" bIns="0" numCol="1" anchor="ctr">
            <a:spAutoFit/>
          </a:bodyPr>
          <a:lstStyle/>
          <a:p>
            <a:pPr algn="ctr" defTabSz="382905" fontAlgn="ctr"/>
            <a:r>
              <a:rPr lang="zh-CN" altLang="en-US" b="1" kern="0" dirty="0">
                <a:solidFill>
                  <a:schemeClr val="tx1"/>
                </a:solidFill>
                <a:cs typeface="Arial" panose="020B0604020202020204" pitchFamily="34" charset="0"/>
              </a:rPr>
              <a:t>合作共荣</a:t>
            </a:r>
            <a:endParaRPr lang="zh-CN" altLang="en-US" b="1" kern="0" dirty="0">
              <a:solidFill>
                <a:schemeClr val="tx1"/>
              </a:solidFill>
              <a:cs typeface="Arial" panose="020B0604020202020204" pitchFamily="34" charset="0"/>
            </a:endParaRPr>
          </a:p>
        </p:txBody>
      </p:sp>
      <p:grpSp>
        <p:nvGrpSpPr>
          <p:cNvPr id="165" name="组合 164"/>
          <p:cNvGrpSpPr/>
          <p:nvPr/>
        </p:nvGrpSpPr>
        <p:grpSpPr>
          <a:xfrm>
            <a:off x="9610161" y="1869444"/>
            <a:ext cx="1200890" cy="1200550"/>
            <a:chOff x="4189635" y="4008046"/>
            <a:chExt cx="693711" cy="693515"/>
          </a:xfrm>
        </p:grpSpPr>
        <p:sp>
          <p:nvSpPr>
            <p:cNvPr id="169" name="Freeform 8"/>
            <p:cNvSpPr>
              <a:spLocks noEditPoints="1"/>
            </p:cNvSpPr>
            <p:nvPr/>
          </p:nvSpPr>
          <p:spPr bwMode="auto">
            <a:xfrm>
              <a:off x="4189635" y="4008046"/>
              <a:ext cx="693711" cy="693515"/>
            </a:xfrm>
            <a:custGeom>
              <a:avLst/>
              <a:gdLst>
                <a:gd name="T0" fmla="*/ 503 w 1982"/>
                <a:gd name="T1" fmla="*/ 1782 h 1981"/>
                <a:gd name="T2" fmla="*/ 500 w 1982"/>
                <a:gd name="T3" fmla="*/ 1766 h 1981"/>
                <a:gd name="T4" fmla="*/ 593 w 1982"/>
                <a:gd name="T5" fmla="*/ 1831 h 1981"/>
                <a:gd name="T6" fmla="*/ 608 w 1982"/>
                <a:gd name="T7" fmla="*/ 1825 h 1981"/>
                <a:gd name="T8" fmla="*/ 593 w 1982"/>
                <a:gd name="T9" fmla="*/ 1831 h 1981"/>
                <a:gd name="T10" fmla="*/ 709 w 1982"/>
                <a:gd name="T11" fmla="*/ 1877 h 1981"/>
                <a:gd name="T12" fmla="*/ 702 w 1982"/>
                <a:gd name="T13" fmla="*/ 1862 h 1981"/>
                <a:gd name="T14" fmla="*/ 401 w 1982"/>
                <a:gd name="T15" fmla="*/ 1710 h 1981"/>
                <a:gd name="T16" fmla="*/ 418 w 1982"/>
                <a:gd name="T17" fmla="*/ 1708 h 1981"/>
                <a:gd name="T18" fmla="*/ 401 w 1982"/>
                <a:gd name="T19" fmla="*/ 1710 h 1981"/>
                <a:gd name="T20" fmla="*/ 252 w 1982"/>
                <a:gd name="T21" fmla="*/ 1555 h 1981"/>
                <a:gd name="T22" fmla="*/ 254 w 1982"/>
                <a:gd name="T23" fmla="*/ 1539 h 1981"/>
                <a:gd name="T24" fmla="*/ 183 w 1982"/>
                <a:gd name="T25" fmla="*/ 1451 h 1981"/>
                <a:gd name="T26" fmla="*/ 199 w 1982"/>
                <a:gd name="T27" fmla="*/ 1455 h 1981"/>
                <a:gd name="T28" fmla="*/ 183 w 1982"/>
                <a:gd name="T29" fmla="*/ 1451 h 1981"/>
                <a:gd name="T30" fmla="*/ 819 w 1982"/>
                <a:gd name="T31" fmla="*/ 1905 h 1981"/>
                <a:gd name="T32" fmla="*/ 810 w 1982"/>
                <a:gd name="T33" fmla="*/ 1891 h 1981"/>
                <a:gd name="T34" fmla="*/ 318 w 1982"/>
                <a:gd name="T35" fmla="*/ 1632 h 1981"/>
                <a:gd name="T36" fmla="*/ 335 w 1982"/>
                <a:gd name="T37" fmla="*/ 1632 h 1981"/>
                <a:gd name="T38" fmla="*/ 318 w 1982"/>
                <a:gd name="T39" fmla="*/ 1632 h 1981"/>
                <a:gd name="T40" fmla="*/ 1465 w 1982"/>
                <a:gd name="T41" fmla="*/ 1791 h 1981"/>
                <a:gd name="T42" fmla="*/ 1469 w 1982"/>
                <a:gd name="T43" fmla="*/ 1775 h 1981"/>
                <a:gd name="T44" fmla="*/ 1552 w 1982"/>
                <a:gd name="T45" fmla="*/ 1717 h 1981"/>
                <a:gd name="T46" fmla="*/ 1568 w 1982"/>
                <a:gd name="T47" fmla="*/ 1720 h 1981"/>
                <a:gd name="T48" fmla="*/ 1552 w 1982"/>
                <a:gd name="T49" fmla="*/ 1717 h 1981"/>
                <a:gd name="T50" fmla="*/ 991 w 1982"/>
                <a:gd name="T51" fmla="*/ 0 h 1981"/>
                <a:gd name="T52" fmla="*/ 0 w 1982"/>
                <a:gd name="T53" fmla="*/ 991 h 1981"/>
                <a:gd name="T54" fmla="*/ 991 w 1982"/>
                <a:gd name="T55" fmla="*/ 1981 h 1981"/>
                <a:gd name="T56" fmla="*/ 1982 w 1982"/>
                <a:gd name="T57" fmla="*/ 991 h 1981"/>
                <a:gd name="T58" fmla="*/ 991 w 1982"/>
                <a:gd name="T59" fmla="*/ 1943 h 1981"/>
                <a:gd name="T60" fmla="*/ 957 w 1982"/>
                <a:gd name="T61" fmla="*/ 1972 h 1981"/>
                <a:gd name="T62" fmla="*/ 297 w 1982"/>
                <a:gd name="T63" fmla="*/ 296 h 1981"/>
                <a:gd name="T64" fmla="*/ 486 w 1982"/>
                <a:gd name="T65" fmla="*/ 183 h 1981"/>
                <a:gd name="T66" fmla="*/ 974 w 1982"/>
                <a:gd name="T67" fmla="*/ 9 h 1981"/>
                <a:gd name="T68" fmla="*/ 991 w 1982"/>
                <a:gd name="T69" fmla="*/ 38 h 1981"/>
                <a:gd name="T70" fmla="*/ 1195 w 1982"/>
                <a:gd name="T71" fmla="*/ 30 h 1981"/>
                <a:gd name="T72" fmla="*/ 1270 w 1982"/>
                <a:gd name="T73" fmla="*/ 80 h 1981"/>
                <a:gd name="T74" fmla="*/ 1357 w 1982"/>
                <a:gd name="T75" fmla="*/ 79 h 1981"/>
                <a:gd name="T76" fmla="*/ 1350 w 1982"/>
                <a:gd name="T77" fmla="*/ 108 h 1981"/>
                <a:gd name="T78" fmla="*/ 1435 w 1982"/>
                <a:gd name="T79" fmla="*/ 115 h 1981"/>
                <a:gd name="T80" fmla="*/ 1425 w 1982"/>
                <a:gd name="T81" fmla="*/ 143 h 1981"/>
                <a:gd name="T82" fmla="*/ 1511 w 1982"/>
                <a:gd name="T83" fmla="*/ 158 h 1981"/>
                <a:gd name="T84" fmla="*/ 1564 w 1982"/>
                <a:gd name="T85" fmla="*/ 230 h 1981"/>
                <a:gd name="T86" fmla="*/ 991 w 1982"/>
                <a:gd name="T87" fmla="*/ 1943 h 1981"/>
                <a:gd name="T88" fmla="*/ 1364 w 1982"/>
                <a:gd name="T89" fmla="*/ 1843 h 1981"/>
                <a:gd name="T90" fmla="*/ 1370 w 1982"/>
                <a:gd name="T91" fmla="*/ 1827 h 1981"/>
                <a:gd name="T92" fmla="*/ 1254 w 1982"/>
                <a:gd name="T93" fmla="*/ 1870 h 1981"/>
                <a:gd name="T94" fmla="*/ 1268 w 1982"/>
                <a:gd name="T95" fmla="*/ 1878 h 1981"/>
                <a:gd name="T96" fmla="*/ 1254 w 1982"/>
                <a:gd name="T97" fmla="*/ 1870 h 1981"/>
                <a:gd name="T98" fmla="*/ 1034 w 1982"/>
                <a:gd name="T99" fmla="*/ 1919 h 1981"/>
                <a:gd name="T100" fmla="*/ 1045 w 1982"/>
                <a:gd name="T101" fmla="*/ 1907 h 1981"/>
                <a:gd name="T102" fmla="*/ 1145 w 1982"/>
                <a:gd name="T103" fmla="*/ 1896 h 1981"/>
                <a:gd name="T104" fmla="*/ 1158 w 1982"/>
                <a:gd name="T105" fmla="*/ 1905 h 1981"/>
                <a:gd name="T106" fmla="*/ 1145 w 1982"/>
                <a:gd name="T107" fmla="*/ 1896 h 1981"/>
                <a:gd name="T108" fmla="*/ 932 w 1982"/>
                <a:gd name="T109" fmla="*/ 1918 h 1981"/>
                <a:gd name="T110" fmla="*/ 921 w 1982"/>
                <a:gd name="T111" fmla="*/ 1906 h 19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</a:cxnLst>
              <a:rect l="0" t="0" r="r" b="b"/>
              <a:pathLst>
                <a:path w="1982" h="1981">
                  <a:moveTo>
                    <a:pt x="493" y="1776"/>
                  </a:moveTo>
                  <a:cubicBezTo>
                    <a:pt x="497" y="1778"/>
                    <a:pt x="500" y="1780"/>
                    <a:pt x="503" y="1782"/>
                  </a:cubicBezTo>
                  <a:cubicBezTo>
                    <a:pt x="509" y="1772"/>
                    <a:pt x="509" y="1772"/>
                    <a:pt x="509" y="1772"/>
                  </a:cubicBezTo>
                  <a:cubicBezTo>
                    <a:pt x="506" y="1770"/>
                    <a:pt x="503" y="1768"/>
                    <a:pt x="500" y="1766"/>
                  </a:cubicBezTo>
                  <a:lnTo>
                    <a:pt x="493" y="1776"/>
                  </a:lnTo>
                  <a:close/>
                  <a:moveTo>
                    <a:pt x="593" y="1831"/>
                  </a:moveTo>
                  <a:cubicBezTo>
                    <a:pt x="596" y="1833"/>
                    <a:pt x="600" y="1834"/>
                    <a:pt x="603" y="1836"/>
                  </a:cubicBezTo>
                  <a:cubicBezTo>
                    <a:pt x="608" y="1825"/>
                    <a:pt x="608" y="1825"/>
                    <a:pt x="608" y="1825"/>
                  </a:cubicBezTo>
                  <a:cubicBezTo>
                    <a:pt x="605" y="1824"/>
                    <a:pt x="601" y="1822"/>
                    <a:pt x="598" y="1821"/>
                  </a:cubicBezTo>
                  <a:lnTo>
                    <a:pt x="593" y="1831"/>
                  </a:lnTo>
                  <a:close/>
                  <a:moveTo>
                    <a:pt x="698" y="1874"/>
                  </a:moveTo>
                  <a:cubicBezTo>
                    <a:pt x="702" y="1875"/>
                    <a:pt x="705" y="1876"/>
                    <a:pt x="709" y="1877"/>
                  </a:cubicBezTo>
                  <a:cubicBezTo>
                    <a:pt x="713" y="1866"/>
                    <a:pt x="713" y="1866"/>
                    <a:pt x="713" y="1866"/>
                  </a:cubicBezTo>
                  <a:cubicBezTo>
                    <a:pt x="709" y="1865"/>
                    <a:pt x="705" y="1864"/>
                    <a:pt x="702" y="1862"/>
                  </a:cubicBezTo>
                  <a:lnTo>
                    <a:pt x="698" y="1874"/>
                  </a:lnTo>
                  <a:close/>
                  <a:moveTo>
                    <a:pt x="401" y="1710"/>
                  </a:moveTo>
                  <a:cubicBezTo>
                    <a:pt x="404" y="1712"/>
                    <a:pt x="407" y="1714"/>
                    <a:pt x="410" y="1717"/>
                  </a:cubicBezTo>
                  <a:cubicBezTo>
                    <a:pt x="418" y="1708"/>
                    <a:pt x="418" y="1708"/>
                    <a:pt x="418" y="1708"/>
                  </a:cubicBezTo>
                  <a:cubicBezTo>
                    <a:pt x="415" y="1705"/>
                    <a:pt x="412" y="1703"/>
                    <a:pt x="409" y="1701"/>
                  </a:cubicBezTo>
                  <a:lnTo>
                    <a:pt x="401" y="1710"/>
                  </a:lnTo>
                  <a:close/>
                  <a:moveTo>
                    <a:pt x="245" y="1546"/>
                  </a:moveTo>
                  <a:cubicBezTo>
                    <a:pt x="247" y="1549"/>
                    <a:pt x="250" y="1552"/>
                    <a:pt x="252" y="1555"/>
                  </a:cubicBezTo>
                  <a:cubicBezTo>
                    <a:pt x="261" y="1548"/>
                    <a:pt x="261" y="1548"/>
                    <a:pt x="261" y="1548"/>
                  </a:cubicBezTo>
                  <a:cubicBezTo>
                    <a:pt x="259" y="1545"/>
                    <a:pt x="257" y="1542"/>
                    <a:pt x="254" y="1539"/>
                  </a:cubicBezTo>
                  <a:lnTo>
                    <a:pt x="245" y="1546"/>
                  </a:lnTo>
                  <a:close/>
                  <a:moveTo>
                    <a:pt x="183" y="1451"/>
                  </a:moveTo>
                  <a:cubicBezTo>
                    <a:pt x="185" y="1454"/>
                    <a:pt x="186" y="1457"/>
                    <a:pt x="188" y="1461"/>
                  </a:cubicBezTo>
                  <a:cubicBezTo>
                    <a:pt x="199" y="1455"/>
                    <a:pt x="199" y="1455"/>
                    <a:pt x="199" y="1455"/>
                  </a:cubicBezTo>
                  <a:cubicBezTo>
                    <a:pt x="197" y="1451"/>
                    <a:pt x="195" y="1448"/>
                    <a:pt x="193" y="1445"/>
                  </a:cubicBezTo>
                  <a:lnTo>
                    <a:pt x="183" y="1451"/>
                  </a:lnTo>
                  <a:close/>
                  <a:moveTo>
                    <a:pt x="808" y="1902"/>
                  </a:moveTo>
                  <a:cubicBezTo>
                    <a:pt x="812" y="1903"/>
                    <a:pt x="816" y="1904"/>
                    <a:pt x="819" y="1905"/>
                  </a:cubicBezTo>
                  <a:cubicBezTo>
                    <a:pt x="821" y="1893"/>
                    <a:pt x="821" y="1893"/>
                    <a:pt x="821" y="1893"/>
                  </a:cubicBezTo>
                  <a:cubicBezTo>
                    <a:pt x="818" y="1893"/>
                    <a:pt x="814" y="1892"/>
                    <a:pt x="810" y="1891"/>
                  </a:cubicBezTo>
                  <a:lnTo>
                    <a:pt x="808" y="1902"/>
                  </a:lnTo>
                  <a:close/>
                  <a:moveTo>
                    <a:pt x="318" y="1632"/>
                  </a:moveTo>
                  <a:cubicBezTo>
                    <a:pt x="321" y="1635"/>
                    <a:pt x="324" y="1638"/>
                    <a:pt x="326" y="1641"/>
                  </a:cubicBezTo>
                  <a:cubicBezTo>
                    <a:pt x="335" y="1632"/>
                    <a:pt x="335" y="1632"/>
                    <a:pt x="335" y="1632"/>
                  </a:cubicBezTo>
                  <a:cubicBezTo>
                    <a:pt x="332" y="1630"/>
                    <a:pt x="329" y="1627"/>
                    <a:pt x="327" y="1624"/>
                  </a:cubicBezTo>
                  <a:lnTo>
                    <a:pt x="318" y="1632"/>
                  </a:lnTo>
                  <a:close/>
                  <a:moveTo>
                    <a:pt x="1459" y="1780"/>
                  </a:moveTo>
                  <a:cubicBezTo>
                    <a:pt x="1465" y="1791"/>
                    <a:pt x="1465" y="1791"/>
                    <a:pt x="1465" y="1791"/>
                  </a:cubicBezTo>
                  <a:cubicBezTo>
                    <a:pt x="1469" y="1789"/>
                    <a:pt x="1472" y="1787"/>
                    <a:pt x="1475" y="1785"/>
                  </a:cubicBezTo>
                  <a:cubicBezTo>
                    <a:pt x="1469" y="1775"/>
                    <a:pt x="1469" y="1775"/>
                    <a:pt x="1469" y="1775"/>
                  </a:cubicBezTo>
                  <a:cubicBezTo>
                    <a:pt x="1466" y="1777"/>
                    <a:pt x="1462" y="1778"/>
                    <a:pt x="1459" y="1780"/>
                  </a:cubicBezTo>
                  <a:close/>
                  <a:moveTo>
                    <a:pt x="1552" y="1717"/>
                  </a:moveTo>
                  <a:cubicBezTo>
                    <a:pt x="1559" y="1727"/>
                    <a:pt x="1559" y="1727"/>
                    <a:pt x="1559" y="1727"/>
                  </a:cubicBezTo>
                  <a:cubicBezTo>
                    <a:pt x="1562" y="1724"/>
                    <a:pt x="1565" y="1722"/>
                    <a:pt x="1568" y="1720"/>
                  </a:cubicBezTo>
                  <a:cubicBezTo>
                    <a:pt x="1561" y="1710"/>
                    <a:pt x="1561" y="1710"/>
                    <a:pt x="1561" y="1710"/>
                  </a:cubicBezTo>
                  <a:cubicBezTo>
                    <a:pt x="1558" y="1713"/>
                    <a:pt x="1555" y="1715"/>
                    <a:pt x="1552" y="1717"/>
                  </a:cubicBezTo>
                  <a:close/>
                  <a:moveTo>
                    <a:pt x="1692" y="290"/>
                  </a:moveTo>
                  <a:cubicBezTo>
                    <a:pt x="1505" y="103"/>
                    <a:pt x="1256" y="0"/>
                    <a:pt x="991" y="0"/>
                  </a:cubicBezTo>
                  <a:cubicBezTo>
                    <a:pt x="727" y="0"/>
                    <a:pt x="478" y="103"/>
                    <a:pt x="291" y="290"/>
                  </a:cubicBezTo>
                  <a:cubicBezTo>
                    <a:pt x="103" y="477"/>
                    <a:pt x="0" y="726"/>
                    <a:pt x="0" y="991"/>
                  </a:cubicBezTo>
                  <a:cubicBezTo>
                    <a:pt x="0" y="1255"/>
                    <a:pt x="103" y="1504"/>
                    <a:pt x="291" y="1691"/>
                  </a:cubicBezTo>
                  <a:cubicBezTo>
                    <a:pt x="478" y="1878"/>
                    <a:pt x="727" y="1981"/>
                    <a:pt x="991" y="1981"/>
                  </a:cubicBezTo>
                  <a:cubicBezTo>
                    <a:pt x="1256" y="1981"/>
                    <a:pt x="1505" y="1878"/>
                    <a:pt x="1692" y="1691"/>
                  </a:cubicBezTo>
                  <a:cubicBezTo>
                    <a:pt x="1879" y="1504"/>
                    <a:pt x="1982" y="1255"/>
                    <a:pt x="1982" y="991"/>
                  </a:cubicBezTo>
                  <a:cubicBezTo>
                    <a:pt x="1982" y="726"/>
                    <a:pt x="1879" y="477"/>
                    <a:pt x="1692" y="290"/>
                  </a:cubicBezTo>
                  <a:close/>
                  <a:moveTo>
                    <a:pt x="991" y="1943"/>
                  </a:moveTo>
                  <a:cubicBezTo>
                    <a:pt x="980" y="1943"/>
                    <a:pt x="969" y="1943"/>
                    <a:pt x="958" y="1942"/>
                  </a:cubicBezTo>
                  <a:cubicBezTo>
                    <a:pt x="957" y="1972"/>
                    <a:pt x="957" y="1972"/>
                    <a:pt x="957" y="1972"/>
                  </a:cubicBezTo>
                  <a:cubicBezTo>
                    <a:pt x="431" y="1954"/>
                    <a:pt x="9" y="1521"/>
                    <a:pt x="9" y="991"/>
                  </a:cubicBezTo>
                  <a:cubicBezTo>
                    <a:pt x="9" y="720"/>
                    <a:pt x="119" y="474"/>
                    <a:pt x="297" y="296"/>
                  </a:cubicBezTo>
                  <a:cubicBezTo>
                    <a:pt x="318" y="317"/>
                    <a:pt x="318" y="317"/>
                    <a:pt x="318" y="317"/>
                  </a:cubicBezTo>
                  <a:cubicBezTo>
                    <a:pt x="368" y="266"/>
                    <a:pt x="425" y="221"/>
                    <a:pt x="486" y="183"/>
                  </a:cubicBezTo>
                  <a:cubicBezTo>
                    <a:pt x="471" y="158"/>
                    <a:pt x="471" y="158"/>
                    <a:pt x="471" y="158"/>
                  </a:cubicBezTo>
                  <a:cubicBezTo>
                    <a:pt x="617" y="66"/>
                    <a:pt x="790" y="12"/>
                    <a:pt x="974" y="9"/>
                  </a:cubicBezTo>
                  <a:cubicBezTo>
                    <a:pt x="975" y="38"/>
                    <a:pt x="975" y="38"/>
                    <a:pt x="975" y="38"/>
                  </a:cubicBezTo>
                  <a:cubicBezTo>
                    <a:pt x="980" y="38"/>
                    <a:pt x="985" y="38"/>
                    <a:pt x="991" y="38"/>
                  </a:cubicBezTo>
                  <a:cubicBezTo>
                    <a:pt x="1059" y="38"/>
                    <a:pt x="1125" y="45"/>
                    <a:pt x="1189" y="59"/>
                  </a:cubicBezTo>
                  <a:cubicBezTo>
                    <a:pt x="1195" y="30"/>
                    <a:pt x="1195" y="30"/>
                    <a:pt x="1195" y="30"/>
                  </a:cubicBezTo>
                  <a:cubicBezTo>
                    <a:pt x="1223" y="36"/>
                    <a:pt x="1251" y="43"/>
                    <a:pt x="1278" y="51"/>
                  </a:cubicBezTo>
                  <a:cubicBezTo>
                    <a:pt x="1270" y="80"/>
                    <a:pt x="1270" y="80"/>
                    <a:pt x="1270" y="80"/>
                  </a:cubicBezTo>
                  <a:cubicBezTo>
                    <a:pt x="1296" y="88"/>
                    <a:pt x="1321" y="97"/>
                    <a:pt x="1346" y="107"/>
                  </a:cubicBezTo>
                  <a:cubicBezTo>
                    <a:pt x="1357" y="79"/>
                    <a:pt x="1357" y="79"/>
                    <a:pt x="1357" y="79"/>
                  </a:cubicBezTo>
                  <a:cubicBezTo>
                    <a:pt x="1358" y="80"/>
                    <a:pt x="1360" y="80"/>
                    <a:pt x="1361" y="81"/>
                  </a:cubicBezTo>
                  <a:cubicBezTo>
                    <a:pt x="1350" y="108"/>
                    <a:pt x="1350" y="108"/>
                    <a:pt x="1350" y="108"/>
                  </a:cubicBezTo>
                  <a:cubicBezTo>
                    <a:pt x="1374" y="118"/>
                    <a:pt x="1398" y="129"/>
                    <a:pt x="1422" y="141"/>
                  </a:cubicBezTo>
                  <a:cubicBezTo>
                    <a:pt x="1435" y="115"/>
                    <a:pt x="1435" y="115"/>
                    <a:pt x="1435" y="115"/>
                  </a:cubicBezTo>
                  <a:cubicBezTo>
                    <a:pt x="1436" y="115"/>
                    <a:pt x="1438" y="116"/>
                    <a:pt x="1439" y="116"/>
                  </a:cubicBezTo>
                  <a:cubicBezTo>
                    <a:pt x="1425" y="143"/>
                    <a:pt x="1425" y="143"/>
                    <a:pt x="1425" y="143"/>
                  </a:cubicBezTo>
                  <a:cubicBezTo>
                    <a:pt x="1449" y="155"/>
                    <a:pt x="1473" y="169"/>
                    <a:pt x="1496" y="183"/>
                  </a:cubicBezTo>
                  <a:cubicBezTo>
                    <a:pt x="1511" y="158"/>
                    <a:pt x="1511" y="158"/>
                    <a:pt x="1511" y="158"/>
                  </a:cubicBezTo>
                  <a:cubicBezTo>
                    <a:pt x="1536" y="173"/>
                    <a:pt x="1559" y="189"/>
                    <a:pt x="1582" y="206"/>
                  </a:cubicBezTo>
                  <a:cubicBezTo>
                    <a:pt x="1564" y="230"/>
                    <a:pt x="1564" y="230"/>
                    <a:pt x="1564" y="230"/>
                  </a:cubicBezTo>
                  <a:cubicBezTo>
                    <a:pt x="1795" y="404"/>
                    <a:pt x="1943" y="680"/>
                    <a:pt x="1943" y="991"/>
                  </a:cubicBezTo>
                  <a:cubicBezTo>
                    <a:pt x="1943" y="1517"/>
                    <a:pt x="1517" y="1943"/>
                    <a:pt x="991" y="1943"/>
                  </a:cubicBezTo>
                  <a:close/>
                  <a:moveTo>
                    <a:pt x="1359" y="1832"/>
                  </a:moveTo>
                  <a:cubicBezTo>
                    <a:pt x="1364" y="1843"/>
                    <a:pt x="1364" y="1843"/>
                    <a:pt x="1364" y="1843"/>
                  </a:cubicBezTo>
                  <a:cubicBezTo>
                    <a:pt x="1368" y="1841"/>
                    <a:pt x="1371" y="1840"/>
                    <a:pt x="1375" y="1838"/>
                  </a:cubicBezTo>
                  <a:cubicBezTo>
                    <a:pt x="1370" y="1827"/>
                    <a:pt x="1370" y="1827"/>
                    <a:pt x="1370" y="1827"/>
                  </a:cubicBezTo>
                  <a:cubicBezTo>
                    <a:pt x="1366" y="1829"/>
                    <a:pt x="1363" y="1830"/>
                    <a:pt x="1359" y="1832"/>
                  </a:cubicBezTo>
                  <a:close/>
                  <a:moveTo>
                    <a:pt x="1254" y="1870"/>
                  </a:moveTo>
                  <a:cubicBezTo>
                    <a:pt x="1258" y="1882"/>
                    <a:pt x="1258" y="1882"/>
                    <a:pt x="1258" y="1882"/>
                  </a:cubicBezTo>
                  <a:cubicBezTo>
                    <a:pt x="1261" y="1881"/>
                    <a:pt x="1265" y="1879"/>
                    <a:pt x="1268" y="1878"/>
                  </a:cubicBezTo>
                  <a:cubicBezTo>
                    <a:pt x="1265" y="1867"/>
                    <a:pt x="1265" y="1867"/>
                    <a:pt x="1265" y="1867"/>
                  </a:cubicBezTo>
                  <a:cubicBezTo>
                    <a:pt x="1261" y="1868"/>
                    <a:pt x="1258" y="1869"/>
                    <a:pt x="1254" y="1870"/>
                  </a:cubicBezTo>
                  <a:close/>
                  <a:moveTo>
                    <a:pt x="1034" y="1908"/>
                  </a:moveTo>
                  <a:cubicBezTo>
                    <a:pt x="1034" y="1919"/>
                    <a:pt x="1034" y="1919"/>
                    <a:pt x="1034" y="1919"/>
                  </a:cubicBezTo>
                  <a:cubicBezTo>
                    <a:pt x="1038" y="1919"/>
                    <a:pt x="1042" y="1919"/>
                    <a:pt x="1045" y="1919"/>
                  </a:cubicBezTo>
                  <a:cubicBezTo>
                    <a:pt x="1045" y="1907"/>
                    <a:pt x="1045" y="1907"/>
                    <a:pt x="1045" y="1907"/>
                  </a:cubicBezTo>
                  <a:cubicBezTo>
                    <a:pt x="1041" y="1908"/>
                    <a:pt x="1037" y="1908"/>
                    <a:pt x="1034" y="1908"/>
                  </a:cubicBezTo>
                  <a:close/>
                  <a:moveTo>
                    <a:pt x="1145" y="1896"/>
                  </a:moveTo>
                  <a:cubicBezTo>
                    <a:pt x="1147" y="1907"/>
                    <a:pt x="1147" y="1907"/>
                    <a:pt x="1147" y="1907"/>
                  </a:cubicBezTo>
                  <a:cubicBezTo>
                    <a:pt x="1151" y="1907"/>
                    <a:pt x="1154" y="1906"/>
                    <a:pt x="1158" y="1905"/>
                  </a:cubicBezTo>
                  <a:cubicBezTo>
                    <a:pt x="1156" y="1894"/>
                    <a:pt x="1156" y="1894"/>
                    <a:pt x="1156" y="1894"/>
                  </a:cubicBezTo>
                  <a:cubicBezTo>
                    <a:pt x="1152" y="1895"/>
                    <a:pt x="1149" y="1895"/>
                    <a:pt x="1145" y="1896"/>
                  </a:cubicBezTo>
                  <a:close/>
                  <a:moveTo>
                    <a:pt x="921" y="1918"/>
                  </a:moveTo>
                  <a:cubicBezTo>
                    <a:pt x="924" y="1918"/>
                    <a:pt x="928" y="1918"/>
                    <a:pt x="932" y="1918"/>
                  </a:cubicBezTo>
                  <a:cubicBezTo>
                    <a:pt x="933" y="1907"/>
                    <a:pt x="933" y="1907"/>
                    <a:pt x="933" y="1907"/>
                  </a:cubicBezTo>
                  <a:cubicBezTo>
                    <a:pt x="929" y="1907"/>
                    <a:pt x="925" y="1907"/>
                    <a:pt x="921" y="1906"/>
                  </a:cubicBezTo>
                  <a:lnTo>
                    <a:pt x="921" y="1918"/>
                  </a:lnTo>
                  <a:close/>
                </a:path>
              </a:pathLst>
            </a:custGeom>
            <a:solidFill>
              <a:schemeClr val="tx2">
                <a:alpha val="50000"/>
              </a:schemeClr>
            </a:soli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lIns="0" tIns="0" rIns="0" bIns="0" rtlCol="0" anchor="ctr"/>
            <a:lstStyle/>
            <a:p>
              <a:pPr algn="ctr"/>
              <a:endParaRPr lang="zh-CN" altLang="en-US" sz="1200" kern="0">
                <a:solidFill>
                  <a:schemeClr val="bg1"/>
                </a:solidFill>
                <a:cs typeface="Arial" panose="020B0604020202020204" pitchFamily="34" charset="0"/>
              </a:endParaRPr>
            </a:p>
          </p:txBody>
        </p:sp>
        <p:pic>
          <p:nvPicPr>
            <p:cNvPr id="170" name="Picture 2" descr="X:\品执服务客户\华为\设计+制作\2017\8月\D-201708213-UBBF2017展台展示PPT美化-任冰鑫-1组\发言人+字体设计-黄晨星\文件\丁总\link\蓝\圆.png"/>
            <p:cNvPicPr preferRelativeResize="0">
              <a:picLocks noChangeAspect="1" noChangeArrowheads="1"/>
            </p:cNvPicPr>
            <p:nvPr/>
          </p:nvPicPr>
          <p:blipFill rotWithShape="1">
            <a:blip r:embed="rId1" cstate="screen">
              <a:duotone>
                <a:prstClr val="black"/>
                <a:schemeClr val="tx2">
                  <a:tint val="45000"/>
                  <a:satMod val="400000"/>
                </a:schemeClr>
              </a:duotone>
            </a:blip>
            <a:srcRect l="5528" t="4475" r="3071" b="4120"/>
            <a:stretch>
              <a:fillRect/>
            </a:stretch>
          </p:blipFill>
          <p:spPr bwMode="auto">
            <a:xfrm flipH="1">
              <a:off x="4228323" y="4046635"/>
              <a:ext cx="616336" cy="616336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60" name="组合 159"/>
          <p:cNvGrpSpPr/>
          <p:nvPr/>
        </p:nvGrpSpPr>
        <p:grpSpPr>
          <a:xfrm>
            <a:off x="8943771" y="3475785"/>
            <a:ext cx="2533668" cy="227980"/>
            <a:chOff x="740556" y="1344012"/>
            <a:chExt cx="15798826" cy="263649"/>
          </a:xfrm>
        </p:grpSpPr>
        <p:sp>
          <p:nvSpPr>
            <p:cNvPr id="161" name="梯形 160"/>
            <p:cNvSpPr/>
            <p:nvPr/>
          </p:nvSpPr>
          <p:spPr>
            <a:xfrm>
              <a:off x="969686" y="1404178"/>
              <a:ext cx="15340565" cy="203483"/>
            </a:xfrm>
            <a:prstGeom prst="trapezoid">
              <a:avLst>
                <a:gd name="adj" fmla="val 277010"/>
              </a:avLst>
            </a:prstGeom>
            <a:gradFill>
              <a:gsLst>
                <a:gs pos="0">
                  <a:sysClr val="window" lastClr="FFFFFF">
                    <a:alpha val="0"/>
                  </a:sysClr>
                </a:gs>
                <a:gs pos="100000">
                  <a:sysClr val="window" lastClr="FFFFFF">
                    <a:alpha val="8000"/>
                  </a:sysClr>
                </a:gs>
              </a:gsLst>
              <a:lin ang="5400000" scaled="0"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62" name="梯形 161"/>
            <p:cNvSpPr/>
            <p:nvPr/>
          </p:nvSpPr>
          <p:spPr>
            <a:xfrm>
              <a:off x="740556" y="1344012"/>
              <a:ext cx="15798826" cy="203483"/>
            </a:xfrm>
            <a:prstGeom prst="trapezoid">
              <a:avLst>
                <a:gd name="adj" fmla="val 277010"/>
              </a:avLst>
            </a:prstGeom>
            <a:gradFill>
              <a:gsLst>
                <a:gs pos="0">
                  <a:sysClr val="window" lastClr="FFFFFF">
                    <a:alpha val="0"/>
                  </a:sysClr>
                </a:gs>
                <a:gs pos="100000">
                  <a:sysClr val="window" lastClr="FFFFFF">
                    <a:alpha val="10000"/>
                  </a:sysClr>
                </a:gs>
              </a:gsLst>
              <a:lin ang="5400000" scaled="0"/>
            </a:gradFill>
            <a:ln w="9525" cap="rnd" cmpd="sng" algn="ctr">
              <a:gradFill>
                <a:gsLst>
                  <a:gs pos="100000">
                    <a:sysClr val="window" lastClr="FFFFFF">
                      <a:alpha val="30000"/>
                    </a:sysClr>
                  </a:gs>
                  <a:gs pos="0">
                    <a:sysClr val="window" lastClr="FFFFFF">
                      <a:alpha val="0"/>
                    </a:sysClr>
                  </a:gs>
                </a:gsLst>
                <a:lin ang="5400000" scaled="0"/>
              </a:gradFill>
              <a:prstDash val="solid"/>
              <a:round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>
                <a:solidFill>
                  <a:schemeClr val="tx1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63" name="直接连接符 162"/>
            <p:cNvCxnSpPr/>
            <p:nvPr/>
          </p:nvCxnSpPr>
          <p:spPr>
            <a:xfrm>
              <a:off x="7536089" y="1547495"/>
              <a:ext cx="2207760" cy="0"/>
            </a:xfrm>
            <a:prstGeom prst="line">
              <a:avLst/>
            </a:prstGeom>
            <a:noFill/>
            <a:ln w="12700" cap="rnd" cmpd="sng" algn="ctr">
              <a:solidFill>
                <a:srgbClr val="FFC000"/>
              </a:solidFill>
              <a:prstDash val="solid"/>
              <a:round/>
            </a:ln>
            <a:effectLst/>
          </p:spPr>
        </p:cxnSp>
      </p:grpSp>
      <p:grpSp>
        <p:nvGrpSpPr>
          <p:cNvPr id="173" name="组合 399"/>
          <p:cNvGrpSpPr/>
          <p:nvPr/>
        </p:nvGrpSpPr>
        <p:grpSpPr bwMode="auto">
          <a:xfrm>
            <a:off x="9927384" y="2215851"/>
            <a:ext cx="566442" cy="507736"/>
            <a:chOff x="2311400" y="1749426"/>
            <a:chExt cx="504826" cy="454026"/>
          </a:xfrm>
          <a:solidFill>
            <a:schemeClr val="tx2">
              <a:lumMod val="85000"/>
            </a:schemeClr>
          </a:solidFill>
        </p:grpSpPr>
        <p:sp>
          <p:nvSpPr>
            <p:cNvPr id="174" name="Freeform 11"/>
            <p:cNvSpPr/>
            <p:nvPr/>
          </p:nvSpPr>
          <p:spPr bwMode="auto">
            <a:xfrm>
              <a:off x="2398713" y="1757364"/>
              <a:ext cx="61913" cy="63500"/>
            </a:xfrm>
            <a:custGeom>
              <a:avLst/>
              <a:gdLst>
                <a:gd name="T0" fmla="*/ 53658 w 45"/>
                <a:gd name="T1" fmla="*/ 15185 h 46"/>
                <a:gd name="T2" fmla="*/ 46779 w 45"/>
                <a:gd name="T3" fmla="*/ 53837 h 46"/>
                <a:gd name="T4" fmla="*/ 8255 w 45"/>
                <a:gd name="T5" fmla="*/ 48315 h 46"/>
                <a:gd name="T6" fmla="*/ 15134 w 45"/>
                <a:gd name="T7" fmla="*/ 8283 h 46"/>
                <a:gd name="T8" fmla="*/ 53658 w 45"/>
                <a:gd name="T9" fmla="*/ 15185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46">
                  <a:moveTo>
                    <a:pt x="39" y="11"/>
                  </a:moveTo>
                  <a:cubicBezTo>
                    <a:pt x="45" y="20"/>
                    <a:pt x="43" y="32"/>
                    <a:pt x="34" y="39"/>
                  </a:cubicBezTo>
                  <a:cubicBezTo>
                    <a:pt x="25" y="46"/>
                    <a:pt x="13" y="44"/>
                    <a:pt x="6" y="35"/>
                  </a:cubicBezTo>
                  <a:cubicBezTo>
                    <a:pt x="0" y="26"/>
                    <a:pt x="2" y="13"/>
                    <a:pt x="11" y="6"/>
                  </a:cubicBezTo>
                  <a:cubicBezTo>
                    <a:pt x="20" y="0"/>
                    <a:pt x="32" y="2"/>
                    <a:pt x="39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5" name="Freeform 12"/>
            <p:cNvSpPr/>
            <p:nvPr/>
          </p:nvSpPr>
          <p:spPr bwMode="auto">
            <a:xfrm>
              <a:off x="2333625" y="1808164"/>
              <a:ext cx="63500" cy="65088"/>
            </a:xfrm>
            <a:custGeom>
              <a:avLst/>
              <a:gdLst>
                <a:gd name="T0" fmla="*/ 55033 w 45"/>
                <a:gd name="T1" fmla="*/ 15565 h 46"/>
                <a:gd name="T2" fmla="*/ 47978 w 45"/>
                <a:gd name="T3" fmla="*/ 55183 h 46"/>
                <a:gd name="T4" fmla="*/ 8467 w 45"/>
                <a:gd name="T5" fmla="*/ 49523 h 46"/>
                <a:gd name="T6" fmla="*/ 15522 w 45"/>
                <a:gd name="T7" fmla="*/ 9905 h 46"/>
                <a:gd name="T8" fmla="*/ 55033 w 45"/>
                <a:gd name="T9" fmla="*/ 15565 h 46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0" t="0" r="r" b="b"/>
              <a:pathLst>
                <a:path w="45" h="46">
                  <a:moveTo>
                    <a:pt x="39" y="11"/>
                  </a:moveTo>
                  <a:cubicBezTo>
                    <a:pt x="45" y="20"/>
                    <a:pt x="43" y="33"/>
                    <a:pt x="34" y="39"/>
                  </a:cubicBezTo>
                  <a:cubicBezTo>
                    <a:pt x="25" y="46"/>
                    <a:pt x="13" y="44"/>
                    <a:pt x="6" y="35"/>
                  </a:cubicBezTo>
                  <a:cubicBezTo>
                    <a:pt x="0" y="26"/>
                    <a:pt x="2" y="13"/>
                    <a:pt x="11" y="7"/>
                  </a:cubicBezTo>
                  <a:cubicBezTo>
                    <a:pt x="20" y="0"/>
                    <a:pt x="32" y="2"/>
                    <a:pt x="39" y="1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6" name="Freeform 198"/>
            <p:cNvSpPr/>
            <p:nvPr/>
          </p:nvSpPr>
          <p:spPr bwMode="auto">
            <a:xfrm>
              <a:off x="2484438" y="1762126"/>
              <a:ext cx="331788" cy="241300"/>
            </a:xfrm>
            <a:custGeom>
              <a:avLst/>
              <a:gdLst>
                <a:gd name="T0" fmla="*/ 278590 w 237"/>
                <a:gd name="T1" fmla="*/ 241300 h 172"/>
                <a:gd name="T2" fmla="*/ 270190 w 237"/>
                <a:gd name="T3" fmla="*/ 237091 h 172"/>
                <a:gd name="T4" fmla="*/ 270190 w 237"/>
                <a:gd name="T5" fmla="*/ 218853 h 172"/>
                <a:gd name="T6" fmla="*/ 254791 w 237"/>
                <a:gd name="T7" fmla="*/ 81369 h 172"/>
                <a:gd name="T8" fmla="*/ 218392 w 237"/>
                <a:gd name="T9" fmla="*/ 53310 h 172"/>
                <a:gd name="T10" fmla="*/ 215592 w 237"/>
                <a:gd name="T11" fmla="*/ 51908 h 172"/>
                <a:gd name="T12" fmla="*/ 110596 w 237"/>
                <a:gd name="T13" fmla="*/ 60325 h 172"/>
                <a:gd name="T14" fmla="*/ 26599 w 237"/>
                <a:gd name="T15" fmla="*/ 143097 h 172"/>
                <a:gd name="T16" fmla="*/ 25199 w 237"/>
                <a:gd name="T17" fmla="*/ 145902 h 172"/>
                <a:gd name="T18" fmla="*/ 26599 w 237"/>
                <a:gd name="T19" fmla="*/ 147305 h 172"/>
                <a:gd name="T20" fmla="*/ 74197 w 237"/>
                <a:gd name="T21" fmla="*/ 144499 h 172"/>
                <a:gd name="T22" fmla="*/ 92397 w 237"/>
                <a:gd name="T23" fmla="*/ 123456 h 172"/>
                <a:gd name="T24" fmla="*/ 93797 w 237"/>
                <a:gd name="T25" fmla="*/ 122053 h 172"/>
                <a:gd name="T26" fmla="*/ 144195 w 237"/>
                <a:gd name="T27" fmla="*/ 115038 h 172"/>
                <a:gd name="T28" fmla="*/ 151195 w 237"/>
                <a:gd name="T29" fmla="*/ 116441 h 172"/>
                <a:gd name="T30" fmla="*/ 151195 w 237"/>
                <a:gd name="T31" fmla="*/ 116441 h 172"/>
                <a:gd name="T32" fmla="*/ 155394 w 237"/>
                <a:gd name="T33" fmla="*/ 117844 h 172"/>
                <a:gd name="T34" fmla="*/ 211392 w 237"/>
                <a:gd name="T35" fmla="*/ 112233 h 172"/>
                <a:gd name="T36" fmla="*/ 229592 w 237"/>
                <a:gd name="T37" fmla="*/ 113635 h 172"/>
                <a:gd name="T38" fmla="*/ 228192 w 237"/>
                <a:gd name="T39" fmla="*/ 131873 h 172"/>
                <a:gd name="T40" fmla="*/ 148395 w 237"/>
                <a:gd name="T41" fmla="*/ 141694 h 172"/>
                <a:gd name="T42" fmla="*/ 145595 w 237"/>
                <a:gd name="T43" fmla="*/ 140291 h 172"/>
                <a:gd name="T44" fmla="*/ 138595 w 237"/>
                <a:gd name="T45" fmla="*/ 138888 h 172"/>
                <a:gd name="T46" fmla="*/ 110596 w 237"/>
                <a:gd name="T47" fmla="*/ 140291 h 172"/>
                <a:gd name="T48" fmla="*/ 92397 w 237"/>
                <a:gd name="T49" fmla="*/ 161334 h 172"/>
                <a:gd name="T50" fmla="*/ 90997 w 237"/>
                <a:gd name="T51" fmla="*/ 162737 h 172"/>
                <a:gd name="T52" fmla="*/ 8400 w 237"/>
                <a:gd name="T53" fmla="*/ 165543 h 172"/>
                <a:gd name="T54" fmla="*/ 0 w 237"/>
                <a:gd name="T55" fmla="*/ 145902 h 172"/>
                <a:gd name="T56" fmla="*/ 8400 w 237"/>
                <a:gd name="T57" fmla="*/ 126262 h 172"/>
                <a:gd name="T58" fmla="*/ 92397 w 237"/>
                <a:gd name="T59" fmla="*/ 42087 h 172"/>
                <a:gd name="T60" fmla="*/ 228192 w 237"/>
                <a:gd name="T61" fmla="*/ 30864 h 172"/>
                <a:gd name="T62" fmla="*/ 271590 w 237"/>
                <a:gd name="T63" fmla="*/ 63131 h 172"/>
                <a:gd name="T64" fmla="*/ 272990 w 237"/>
                <a:gd name="T65" fmla="*/ 64534 h 172"/>
                <a:gd name="T66" fmla="*/ 288390 w 237"/>
                <a:gd name="T67" fmla="*/ 237091 h 172"/>
                <a:gd name="T68" fmla="*/ 278590 w 237"/>
                <a:gd name="T69" fmla="*/ 241300 h 172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</a:gdLst>
              <a:ahLst/>
              <a:cxnLst>
                <a:cxn ang="T70">
                  <a:pos x="T0" y="T1"/>
                </a:cxn>
                <a:cxn ang="T71">
                  <a:pos x="T2" y="T3"/>
                </a:cxn>
                <a:cxn ang="T72">
                  <a:pos x="T4" y="T5"/>
                </a:cxn>
                <a:cxn ang="T73">
                  <a:pos x="T6" y="T7"/>
                </a:cxn>
                <a:cxn ang="T74">
                  <a:pos x="T8" y="T9"/>
                </a:cxn>
                <a:cxn ang="T75">
                  <a:pos x="T10" y="T11"/>
                </a:cxn>
                <a:cxn ang="T76">
                  <a:pos x="T12" y="T13"/>
                </a:cxn>
                <a:cxn ang="T77">
                  <a:pos x="T14" y="T15"/>
                </a:cxn>
                <a:cxn ang="T78">
                  <a:pos x="T16" y="T17"/>
                </a:cxn>
                <a:cxn ang="T79">
                  <a:pos x="T18" y="T19"/>
                </a:cxn>
                <a:cxn ang="T80">
                  <a:pos x="T20" y="T21"/>
                </a:cxn>
                <a:cxn ang="T81">
                  <a:pos x="T22" y="T23"/>
                </a:cxn>
                <a:cxn ang="T82">
                  <a:pos x="T24" y="T25"/>
                </a:cxn>
                <a:cxn ang="T83">
                  <a:pos x="T26" y="T27"/>
                </a:cxn>
                <a:cxn ang="T84">
                  <a:pos x="T28" y="T29"/>
                </a:cxn>
                <a:cxn ang="T85">
                  <a:pos x="T30" y="T31"/>
                </a:cxn>
                <a:cxn ang="T86">
                  <a:pos x="T32" y="T33"/>
                </a:cxn>
                <a:cxn ang="T87">
                  <a:pos x="T34" y="T35"/>
                </a:cxn>
                <a:cxn ang="T88">
                  <a:pos x="T36" y="T37"/>
                </a:cxn>
                <a:cxn ang="T89">
                  <a:pos x="T38" y="T39"/>
                </a:cxn>
                <a:cxn ang="T90">
                  <a:pos x="T40" y="T41"/>
                </a:cxn>
                <a:cxn ang="T91">
                  <a:pos x="T42" y="T43"/>
                </a:cxn>
                <a:cxn ang="T92">
                  <a:pos x="T44" y="T45"/>
                </a:cxn>
                <a:cxn ang="T93">
                  <a:pos x="T46" y="T47"/>
                </a:cxn>
                <a:cxn ang="T94">
                  <a:pos x="T48" y="T49"/>
                </a:cxn>
                <a:cxn ang="T95">
                  <a:pos x="T50" y="T51"/>
                </a:cxn>
                <a:cxn ang="T96">
                  <a:pos x="T52" y="T53"/>
                </a:cxn>
                <a:cxn ang="T97">
                  <a:pos x="T54" y="T55"/>
                </a:cxn>
                <a:cxn ang="T98">
                  <a:pos x="T56" y="T57"/>
                </a:cxn>
                <a:cxn ang="T99">
                  <a:pos x="T58" y="T59"/>
                </a:cxn>
                <a:cxn ang="T100">
                  <a:pos x="T60" y="T61"/>
                </a:cxn>
                <a:cxn ang="T101">
                  <a:pos x="T62" y="T63"/>
                </a:cxn>
                <a:cxn ang="T102">
                  <a:pos x="T64" y="T65"/>
                </a:cxn>
                <a:cxn ang="T103">
                  <a:pos x="T66" y="T67"/>
                </a:cxn>
                <a:cxn ang="T104">
                  <a:pos x="T68" y="T69"/>
                </a:cxn>
              </a:cxnLst>
              <a:rect l="0" t="0" r="r" b="b"/>
              <a:pathLst>
                <a:path w="237" h="172">
                  <a:moveTo>
                    <a:pt x="199" y="172"/>
                  </a:moveTo>
                  <a:cubicBezTo>
                    <a:pt x="197" y="172"/>
                    <a:pt x="195" y="171"/>
                    <a:pt x="193" y="169"/>
                  </a:cubicBezTo>
                  <a:cubicBezTo>
                    <a:pt x="189" y="165"/>
                    <a:pt x="189" y="160"/>
                    <a:pt x="193" y="156"/>
                  </a:cubicBezTo>
                  <a:cubicBezTo>
                    <a:pt x="230" y="120"/>
                    <a:pt x="194" y="72"/>
                    <a:pt x="182" y="58"/>
                  </a:cubicBezTo>
                  <a:cubicBezTo>
                    <a:pt x="173" y="49"/>
                    <a:pt x="165" y="42"/>
                    <a:pt x="156" y="38"/>
                  </a:cubicBezTo>
                  <a:cubicBezTo>
                    <a:pt x="155" y="38"/>
                    <a:pt x="155" y="37"/>
                    <a:pt x="154" y="37"/>
                  </a:cubicBezTo>
                  <a:cubicBezTo>
                    <a:pt x="143" y="29"/>
                    <a:pt x="103" y="19"/>
                    <a:pt x="79" y="43"/>
                  </a:cubicBezTo>
                  <a:cubicBezTo>
                    <a:pt x="19" y="102"/>
                    <a:pt x="19" y="102"/>
                    <a:pt x="19" y="102"/>
                  </a:cubicBezTo>
                  <a:cubicBezTo>
                    <a:pt x="18" y="103"/>
                    <a:pt x="18" y="103"/>
                    <a:pt x="18" y="104"/>
                  </a:cubicBezTo>
                  <a:cubicBezTo>
                    <a:pt x="18" y="104"/>
                    <a:pt x="18" y="105"/>
                    <a:pt x="19" y="105"/>
                  </a:cubicBezTo>
                  <a:cubicBezTo>
                    <a:pt x="24" y="110"/>
                    <a:pt x="40" y="113"/>
                    <a:pt x="53" y="103"/>
                  </a:cubicBezTo>
                  <a:cubicBezTo>
                    <a:pt x="66" y="88"/>
                    <a:pt x="66" y="88"/>
                    <a:pt x="66" y="88"/>
                  </a:cubicBezTo>
                  <a:cubicBezTo>
                    <a:pt x="66" y="88"/>
                    <a:pt x="66" y="87"/>
                    <a:pt x="67" y="87"/>
                  </a:cubicBezTo>
                  <a:cubicBezTo>
                    <a:pt x="80" y="76"/>
                    <a:pt x="93" y="79"/>
                    <a:pt x="103" y="82"/>
                  </a:cubicBezTo>
                  <a:cubicBezTo>
                    <a:pt x="104" y="82"/>
                    <a:pt x="106" y="82"/>
                    <a:pt x="108" y="83"/>
                  </a:cubicBezTo>
                  <a:cubicBezTo>
                    <a:pt x="108" y="83"/>
                    <a:pt x="108" y="83"/>
                    <a:pt x="108" y="83"/>
                  </a:cubicBezTo>
                  <a:cubicBezTo>
                    <a:pt x="111" y="84"/>
                    <a:pt x="111" y="84"/>
                    <a:pt x="111" y="84"/>
                  </a:cubicBezTo>
                  <a:cubicBezTo>
                    <a:pt x="126" y="88"/>
                    <a:pt x="138" y="92"/>
                    <a:pt x="151" y="80"/>
                  </a:cubicBezTo>
                  <a:cubicBezTo>
                    <a:pt x="155" y="77"/>
                    <a:pt x="160" y="78"/>
                    <a:pt x="164" y="81"/>
                  </a:cubicBezTo>
                  <a:cubicBezTo>
                    <a:pt x="167" y="85"/>
                    <a:pt x="167" y="91"/>
                    <a:pt x="163" y="94"/>
                  </a:cubicBezTo>
                  <a:cubicBezTo>
                    <a:pt x="143" y="112"/>
                    <a:pt x="122" y="106"/>
                    <a:pt x="106" y="101"/>
                  </a:cubicBezTo>
                  <a:cubicBezTo>
                    <a:pt x="104" y="100"/>
                    <a:pt x="104" y="100"/>
                    <a:pt x="104" y="100"/>
                  </a:cubicBezTo>
                  <a:cubicBezTo>
                    <a:pt x="102" y="100"/>
                    <a:pt x="101" y="100"/>
                    <a:pt x="99" y="99"/>
                  </a:cubicBezTo>
                  <a:cubicBezTo>
                    <a:pt x="90" y="97"/>
                    <a:pt x="84" y="96"/>
                    <a:pt x="79" y="100"/>
                  </a:cubicBezTo>
                  <a:cubicBezTo>
                    <a:pt x="66" y="115"/>
                    <a:pt x="66" y="115"/>
                    <a:pt x="66" y="115"/>
                  </a:cubicBezTo>
                  <a:cubicBezTo>
                    <a:pt x="66" y="116"/>
                    <a:pt x="65" y="116"/>
                    <a:pt x="65" y="116"/>
                  </a:cubicBezTo>
                  <a:cubicBezTo>
                    <a:pt x="46" y="132"/>
                    <a:pt x="18" y="130"/>
                    <a:pt x="6" y="118"/>
                  </a:cubicBezTo>
                  <a:cubicBezTo>
                    <a:pt x="2" y="114"/>
                    <a:pt x="0" y="109"/>
                    <a:pt x="0" y="104"/>
                  </a:cubicBezTo>
                  <a:cubicBezTo>
                    <a:pt x="0" y="99"/>
                    <a:pt x="2" y="94"/>
                    <a:pt x="6" y="90"/>
                  </a:cubicBezTo>
                  <a:cubicBezTo>
                    <a:pt x="66" y="30"/>
                    <a:pt x="66" y="30"/>
                    <a:pt x="66" y="30"/>
                  </a:cubicBezTo>
                  <a:cubicBezTo>
                    <a:pt x="96" y="0"/>
                    <a:pt x="144" y="8"/>
                    <a:pt x="163" y="22"/>
                  </a:cubicBezTo>
                  <a:cubicBezTo>
                    <a:pt x="176" y="27"/>
                    <a:pt x="185" y="36"/>
                    <a:pt x="194" y="45"/>
                  </a:cubicBezTo>
                  <a:cubicBezTo>
                    <a:pt x="195" y="45"/>
                    <a:pt x="195" y="46"/>
                    <a:pt x="195" y="46"/>
                  </a:cubicBezTo>
                  <a:cubicBezTo>
                    <a:pt x="233" y="90"/>
                    <a:pt x="237" y="137"/>
                    <a:pt x="206" y="169"/>
                  </a:cubicBezTo>
                  <a:cubicBezTo>
                    <a:pt x="204" y="171"/>
                    <a:pt x="202" y="172"/>
                    <a:pt x="199" y="17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7" name="Freeform 199"/>
            <p:cNvSpPr/>
            <p:nvPr/>
          </p:nvSpPr>
          <p:spPr bwMode="auto">
            <a:xfrm>
              <a:off x="2408238" y="1749426"/>
              <a:ext cx="180975" cy="85725"/>
            </a:xfrm>
            <a:custGeom>
              <a:avLst/>
              <a:gdLst>
                <a:gd name="T0" fmla="*/ 167054 w 130"/>
                <a:gd name="T1" fmla="*/ 85725 h 61"/>
                <a:gd name="T2" fmla="*/ 158701 w 130"/>
                <a:gd name="T3" fmla="*/ 82914 h 61"/>
                <a:gd name="T4" fmla="*/ 141996 w 130"/>
                <a:gd name="T5" fmla="*/ 66050 h 61"/>
                <a:gd name="T6" fmla="*/ 20882 w 130"/>
                <a:gd name="T7" fmla="*/ 51997 h 61"/>
                <a:gd name="T8" fmla="*/ 4176 w 130"/>
                <a:gd name="T9" fmla="*/ 46376 h 61"/>
                <a:gd name="T10" fmla="*/ 8353 w 130"/>
                <a:gd name="T11" fmla="*/ 29512 h 61"/>
                <a:gd name="T12" fmla="*/ 160093 w 130"/>
                <a:gd name="T13" fmla="*/ 47781 h 61"/>
                <a:gd name="T14" fmla="*/ 176799 w 130"/>
                <a:gd name="T15" fmla="*/ 64645 h 61"/>
                <a:gd name="T16" fmla="*/ 175407 w 130"/>
                <a:gd name="T17" fmla="*/ 82914 h 61"/>
                <a:gd name="T18" fmla="*/ 167054 w 130"/>
                <a:gd name="T19" fmla="*/ 85725 h 61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30" h="61">
                  <a:moveTo>
                    <a:pt x="120" y="61"/>
                  </a:moveTo>
                  <a:cubicBezTo>
                    <a:pt x="118" y="61"/>
                    <a:pt x="116" y="60"/>
                    <a:pt x="114" y="59"/>
                  </a:cubicBezTo>
                  <a:cubicBezTo>
                    <a:pt x="102" y="47"/>
                    <a:pt x="102" y="47"/>
                    <a:pt x="102" y="47"/>
                  </a:cubicBezTo>
                  <a:cubicBezTo>
                    <a:pt x="79" y="23"/>
                    <a:pt x="46" y="20"/>
                    <a:pt x="15" y="37"/>
                  </a:cubicBezTo>
                  <a:cubicBezTo>
                    <a:pt x="10" y="39"/>
                    <a:pt x="5" y="38"/>
                    <a:pt x="3" y="33"/>
                  </a:cubicBezTo>
                  <a:cubicBezTo>
                    <a:pt x="0" y="29"/>
                    <a:pt x="2" y="23"/>
                    <a:pt x="6" y="21"/>
                  </a:cubicBezTo>
                  <a:cubicBezTo>
                    <a:pt x="44" y="0"/>
                    <a:pt x="86" y="5"/>
                    <a:pt x="115" y="34"/>
                  </a:cubicBezTo>
                  <a:cubicBezTo>
                    <a:pt x="127" y="46"/>
                    <a:pt x="127" y="46"/>
                    <a:pt x="127" y="46"/>
                  </a:cubicBezTo>
                  <a:cubicBezTo>
                    <a:pt x="130" y="49"/>
                    <a:pt x="130" y="55"/>
                    <a:pt x="126" y="59"/>
                  </a:cubicBezTo>
                  <a:cubicBezTo>
                    <a:pt x="125" y="60"/>
                    <a:pt x="122" y="61"/>
                    <a:pt x="120" y="6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8" name="Freeform 200"/>
            <p:cNvSpPr/>
            <p:nvPr/>
          </p:nvSpPr>
          <p:spPr bwMode="auto">
            <a:xfrm>
              <a:off x="2311400" y="1822451"/>
              <a:ext cx="103188" cy="204788"/>
            </a:xfrm>
            <a:custGeom>
              <a:avLst/>
              <a:gdLst>
                <a:gd name="T0" fmla="*/ 89244 w 74"/>
                <a:gd name="T1" fmla="*/ 204788 h 146"/>
                <a:gd name="T2" fmla="*/ 80877 w 74"/>
                <a:gd name="T3" fmla="*/ 200580 h 146"/>
                <a:gd name="T4" fmla="*/ 55777 w 74"/>
                <a:gd name="T5" fmla="*/ 173930 h 146"/>
                <a:gd name="T6" fmla="*/ 48805 w 74"/>
                <a:gd name="T7" fmla="*/ 7013 h 146"/>
                <a:gd name="T8" fmla="*/ 65538 w 74"/>
                <a:gd name="T9" fmla="*/ 4208 h 146"/>
                <a:gd name="T10" fmla="*/ 68327 w 74"/>
                <a:gd name="T11" fmla="*/ 22443 h 146"/>
                <a:gd name="T12" fmla="*/ 73905 w 74"/>
                <a:gd name="T13" fmla="*/ 155695 h 146"/>
                <a:gd name="T14" fmla="*/ 73905 w 74"/>
                <a:gd name="T15" fmla="*/ 155695 h 146"/>
                <a:gd name="T16" fmla="*/ 99005 w 74"/>
                <a:gd name="T17" fmla="*/ 183748 h 146"/>
                <a:gd name="T18" fmla="*/ 97610 w 74"/>
                <a:gd name="T19" fmla="*/ 201983 h 146"/>
                <a:gd name="T20" fmla="*/ 89244 w 74"/>
                <a:gd name="T21" fmla="*/ 204788 h 14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0" t="0" r="r" b="b"/>
              <a:pathLst>
                <a:path w="74" h="146">
                  <a:moveTo>
                    <a:pt x="64" y="146"/>
                  </a:moveTo>
                  <a:cubicBezTo>
                    <a:pt x="62" y="146"/>
                    <a:pt x="59" y="145"/>
                    <a:pt x="58" y="143"/>
                  </a:cubicBezTo>
                  <a:cubicBezTo>
                    <a:pt x="40" y="124"/>
                    <a:pt x="40" y="124"/>
                    <a:pt x="40" y="124"/>
                  </a:cubicBezTo>
                  <a:cubicBezTo>
                    <a:pt x="0" y="85"/>
                    <a:pt x="12" y="36"/>
                    <a:pt x="35" y="5"/>
                  </a:cubicBezTo>
                  <a:cubicBezTo>
                    <a:pt x="38" y="1"/>
                    <a:pt x="43" y="0"/>
                    <a:pt x="47" y="3"/>
                  </a:cubicBezTo>
                  <a:cubicBezTo>
                    <a:pt x="51" y="6"/>
                    <a:pt x="52" y="12"/>
                    <a:pt x="49" y="16"/>
                  </a:cubicBezTo>
                  <a:cubicBezTo>
                    <a:pt x="30" y="42"/>
                    <a:pt x="21" y="81"/>
                    <a:pt x="53" y="111"/>
                  </a:cubicBezTo>
                  <a:cubicBezTo>
                    <a:pt x="53" y="111"/>
                    <a:pt x="53" y="111"/>
                    <a:pt x="53" y="111"/>
                  </a:cubicBezTo>
                  <a:cubicBezTo>
                    <a:pt x="71" y="131"/>
                    <a:pt x="71" y="131"/>
                    <a:pt x="71" y="131"/>
                  </a:cubicBezTo>
                  <a:cubicBezTo>
                    <a:pt x="74" y="135"/>
                    <a:pt x="74" y="141"/>
                    <a:pt x="70" y="144"/>
                  </a:cubicBezTo>
                  <a:cubicBezTo>
                    <a:pt x="69" y="145"/>
                    <a:pt x="66" y="146"/>
                    <a:pt x="64" y="14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79" name="Freeform 201"/>
            <p:cNvSpPr/>
            <p:nvPr/>
          </p:nvSpPr>
          <p:spPr bwMode="auto">
            <a:xfrm>
              <a:off x="2647950" y="1889126"/>
              <a:ext cx="136525" cy="192088"/>
            </a:xfrm>
            <a:custGeom>
              <a:avLst/>
              <a:gdLst>
                <a:gd name="T0" fmla="*/ 83587 w 98"/>
                <a:gd name="T1" fmla="*/ 192088 h 137"/>
                <a:gd name="T2" fmla="*/ 50152 w 98"/>
                <a:gd name="T3" fmla="*/ 175263 h 137"/>
                <a:gd name="T4" fmla="*/ 6966 w 98"/>
                <a:gd name="T5" fmla="*/ 131798 h 137"/>
                <a:gd name="T6" fmla="*/ 6966 w 98"/>
                <a:gd name="T7" fmla="*/ 113570 h 137"/>
                <a:gd name="T8" fmla="*/ 23683 w 98"/>
                <a:gd name="T9" fmla="*/ 113570 h 137"/>
                <a:gd name="T10" fmla="*/ 68263 w 98"/>
                <a:gd name="T11" fmla="*/ 157035 h 137"/>
                <a:gd name="T12" fmla="*/ 69656 w 98"/>
                <a:gd name="T13" fmla="*/ 158438 h 137"/>
                <a:gd name="T14" fmla="*/ 84980 w 98"/>
                <a:gd name="T15" fmla="*/ 166850 h 137"/>
                <a:gd name="T16" fmla="*/ 100304 w 98"/>
                <a:gd name="T17" fmla="*/ 158438 h 137"/>
                <a:gd name="T18" fmla="*/ 100304 w 98"/>
                <a:gd name="T19" fmla="*/ 157035 h 137"/>
                <a:gd name="T20" fmla="*/ 98911 w 98"/>
                <a:gd name="T21" fmla="*/ 119179 h 137"/>
                <a:gd name="T22" fmla="*/ 5572 w 98"/>
                <a:gd name="T23" fmla="*/ 23836 h 137"/>
                <a:gd name="T24" fmla="*/ 5572 w 98"/>
                <a:gd name="T25" fmla="*/ 5608 h 137"/>
                <a:gd name="T26" fmla="*/ 23683 w 98"/>
                <a:gd name="T27" fmla="*/ 5608 h 137"/>
                <a:gd name="T28" fmla="*/ 117021 w 98"/>
                <a:gd name="T29" fmla="*/ 102353 h 137"/>
                <a:gd name="T30" fmla="*/ 118415 w 98"/>
                <a:gd name="T31" fmla="*/ 102353 h 137"/>
                <a:gd name="T32" fmla="*/ 118415 w 98"/>
                <a:gd name="T33" fmla="*/ 175263 h 137"/>
                <a:gd name="T34" fmla="*/ 86373 w 98"/>
                <a:gd name="T35" fmla="*/ 192088 h 137"/>
                <a:gd name="T36" fmla="*/ 83587 w 98"/>
                <a:gd name="T37" fmla="*/ 192088 h 137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98" h="137">
                  <a:moveTo>
                    <a:pt x="60" y="137"/>
                  </a:moveTo>
                  <a:cubicBezTo>
                    <a:pt x="53" y="137"/>
                    <a:pt x="44" y="134"/>
                    <a:pt x="36" y="125"/>
                  </a:cubicBezTo>
                  <a:cubicBezTo>
                    <a:pt x="5" y="94"/>
                    <a:pt x="5" y="94"/>
                    <a:pt x="5" y="94"/>
                  </a:cubicBezTo>
                  <a:cubicBezTo>
                    <a:pt x="1" y="90"/>
                    <a:pt x="1" y="85"/>
                    <a:pt x="5" y="81"/>
                  </a:cubicBezTo>
                  <a:cubicBezTo>
                    <a:pt x="8" y="77"/>
                    <a:pt x="14" y="77"/>
                    <a:pt x="17" y="81"/>
                  </a:cubicBezTo>
                  <a:cubicBezTo>
                    <a:pt x="49" y="112"/>
                    <a:pt x="49" y="112"/>
                    <a:pt x="49" y="112"/>
                  </a:cubicBezTo>
                  <a:cubicBezTo>
                    <a:pt x="49" y="113"/>
                    <a:pt x="50" y="113"/>
                    <a:pt x="50" y="113"/>
                  </a:cubicBezTo>
                  <a:cubicBezTo>
                    <a:pt x="55" y="119"/>
                    <a:pt x="61" y="119"/>
                    <a:pt x="61" y="119"/>
                  </a:cubicBezTo>
                  <a:cubicBezTo>
                    <a:pt x="63" y="119"/>
                    <a:pt x="67" y="118"/>
                    <a:pt x="72" y="113"/>
                  </a:cubicBezTo>
                  <a:cubicBezTo>
                    <a:pt x="72" y="113"/>
                    <a:pt x="72" y="112"/>
                    <a:pt x="72" y="112"/>
                  </a:cubicBezTo>
                  <a:cubicBezTo>
                    <a:pt x="78" y="107"/>
                    <a:pt x="79" y="94"/>
                    <a:pt x="71" y="85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0" y="13"/>
                    <a:pt x="1" y="7"/>
                    <a:pt x="4" y="4"/>
                  </a:cubicBezTo>
                  <a:cubicBezTo>
                    <a:pt x="8" y="0"/>
                    <a:pt x="13" y="0"/>
                    <a:pt x="17" y="4"/>
                  </a:cubicBezTo>
                  <a:cubicBezTo>
                    <a:pt x="84" y="73"/>
                    <a:pt x="84" y="73"/>
                    <a:pt x="84" y="73"/>
                  </a:cubicBezTo>
                  <a:cubicBezTo>
                    <a:pt x="85" y="73"/>
                    <a:pt x="85" y="73"/>
                    <a:pt x="85" y="73"/>
                  </a:cubicBezTo>
                  <a:cubicBezTo>
                    <a:pt x="98" y="88"/>
                    <a:pt x="98" y="112"/>
                    <a:pt x="85" y="125"/>
                  </a:cubicBezTo>
                  <a:cubicBezTo>
                    <a:pt x="79" y="132"/>
                    <a:pt x="71" y="137"/>
                    <a:pt x="62" y="137"/>
                  </a:cubicBezTo>
                  <a:cubicBezTo>
                    <a:pt x="61" y="137"/>
                    <a:pt x="61" y="137"/>
                    <a:pt x="60" y="13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0" name="Freeform 202"/>
            <p:cNvSpPr/>
            <p:nvPr/>
          </p:nvSpPr>
          <p:spPr bwMode="auto">
            <a:xfrm>
              <a:off x="2605088" y="2006601"/>
              <a:ext cx="144463" cy="147638"/>
            </a:xfrm>
            <a:custGeom>
              <a:avLst/>
              <a:gdLst>
                <a:gd name="T0" fmla="*/ 88361 w 103"/>
                <a:gd name="T1" fmla="*/ 147638 h 106"/>
                <a:gd name="T2" fmla="*/ 56102 w 103"/>
                <a:gd name="T3" fmla="*/ 133710 h 106"/>
                <a:gd name="T4" fmla="*/ 5610 w 103"/>
                <a:gd name="T5" fmla="*/ 82176 h 106"/>
                <a:gd name="T6" fmla="*/ 5610 w 103"/>
                <a:gd name="T7" fmla="*/ 65462 h 106"/>
                <a:gd name="T8" fmla="*/ 22441 w 103"/>
                <a:gd name="T9" fmla="*/ 65462 h 106"/>
                <a:gd name="T10" fmla="*/ 72933 w 103"/>
                <a:gd name="T11" fmla="*/ 115603 h 106"/>
                <a:gd name="T12" fmla="*/ 89763 w 103"/>
                <a:gd name="T13" fmla="*/ 122567 h 106"/>
                <a:gd name="T14" fmla="*/ 106594 w 103"/>
                <a:gd name="T15" fmla="*/ 110032 h 106"/>
                <a:gd name="T16" fmla="*/ 103789 w 103"/>
                <a:gd name="T17" fmla="*/ 69641 h 106"/>
                <a:gd name="T18" fmla="*/ 57505 w 103"/>
                <a:gd name="T19" fmla="*/ 22285 h 106"/>
                <a:gd name="T20" fmla="*/ 57505 w 103"/>
                <a:gd name="T21" fmla="*/ 4178 h 106"/>
                <a:gd name="T22" fmla="*/ 74335 w 103"/>
                <a:gd name="T23" fmla="*/ 5571 h 106"/>
                <a:gd name="T24" fmla="*/ 122022 w 103"/>
                <a:gd name="T25" fmla="*/ 52927 h 106"/>
                <a:gd name="T26" fmla="*/ 123425 w 103"/>
                <a:gd name="T27" fmla="*/ 52927 h 106"/>
                <a:gd name="T28" fmla="*/ 126230 w 103"/>
                <a:gd name="T29" fmla="*/ 126746 h 106"/>
                <a:gd name="T30" fmla="*/ 91166 w 103"/>
                <a:gd name="T31" fmla="*/ 147638 h 106"/>
                <a:gd name="T32" fmla="*/ 88361 w 103"/>
                <a:gd name="T33" fmla="*/ 147638 h 10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0" t="0" r="r" b="b"/>
              <a:pathLst>
                <a:path w="103" h="106">
                  <a:moveTo>
                    <a:pt x="63" y="106"/>
                  </a:moveTo>
                  <a:cubicBezTo>
                    <a:pt x="55" y="106"/>
                    <a:pt x="47" y="102"/>
                    <a:pt x="40" y="96"/>
                  </a:cubicBezTo>
                  <a:cubicBezTo>
                    <a:pt x="4" y="59"/>
                    <a:pt x="4" y="59"/>
                    <a:pt x="4" y="59"/>
                  </a:cubicBezTo>
                  <a:cubicBezTo>
                    <a:pt x="0" y="56"/>
                    <a:pt x="0" y="50"/>
                    <a:pt x="4" y="47"/>
                  </a:cubicBezTo>
                  <a:cubicBezTo>
                    <a:pt x="7" y="43"/>
                    <a:pt x="13" y="43"/>
                    <a:pt x="16" y="47"/>
                  </a:cubicBezTo>
                  <a:cubicBezTo>
                    <a:pt x="52" y="83"/>
                    <a:pt x="52" y="83"/>
                    <a:pt x="52" y="83"/>
                  </a:cubicBezTo>
                  <a:cubicBezTo>
                    <a:pt x="56" y="86"/>
                    <a:pt x="60" y="88"/>
                    <a:pt x="64" y="88"/>
                  </a:cubicBezTo>
                  <a:cubicBezTo>
                    <a:pt x="66" y="88"/>
                    <a:pt x="72" y="85"/>
                    <a:pt x="76" y="79"/>
                  </a:cubicBezTo>
                  <a:cubicBezTo>
                    <a:pt x="81" y="74"/>
                    <a:pt x="84" y="61"/>
                    <a:pt x="74" y="50"/>
                  </a:cubicBezTo>
                  <a:cubicBezTo>
                    <a:pt x="41" y="16"/>
                    <a:pt x="41" y="16"/>
                    <a:pt x="41" y="16"/>
                  </a:cubicBezTo>
                  <a:cubicBezTo>
                    <a:pt x="37" y="13"/>
                    <a:pt x="37" y="7"/>
                    <a:pt x="41" y="3"/>
                  </a:cubicBezTo>
                  <a:cubicBezTo>
                    <a:pt x="44" y="0"/>
                    <a:pt x="50" y="0"/>
                    <a:pt x="53" y="4"/>
                  </a:cubicBezTo>
                  <a:cubicBezTo>
                    <a:pt x="87" y="38"/>
                    <a:pt x="87" y="38"/>
                    <a:pt x="87" y="38"/>
                  </a:cubicBezTo>
                  <a:cubicBezTo>
                    <a:pt x="87" y="38"/>
                    <a:pt x="88" y="38"/>
                    <a:pt x="88" y="38"/>
                  </a:cubicBezTo>
                  <a:cubicBezTo>
                    <a:pt x="103" y="56"/>
                    <a:pt x="101" y="78"/>
                    <a:pt x="90" y="91"/>
                  </a:cubicBezTo>
                  <a:cubicBezTo>
                    <a:pt x="83" y="99"/>
                    <a:pt x="73" y="105"/>
                    <a:pt x="65" y="106"/>
                  </a:cubicBezTo>
                  <a:cubicBezTo>
                    <a:pt x="64" y="106"/>
                    <a:pt x="64" y="106"/>
                    <a:pt x="63" y="10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1" name="Freeform 203"/>
            <p:cNvSpPr/>
            <p:nvPr/>
          </p:nvSpPr>
          <p:spPr bwMode="auto">
            <a:xfrm>
              <a:off x="2578100" y="2103439"/>
              <a:ext cx="111125" cy="100013"/>
            </a:xfrm>
            <a:custGeom>
              <a:avLst/>
              <a:gdLst>
                <a:gd name="T0" fmla="*/ 61892 w 79"/>
                <a:gd name="T1" fmla="*/ 100013 h 71"/>
                <a:gd name="T2" fmla="*/ 57672 w 79"/>
                <a:gd name="T3" fmla="*/ 98604 h 71"/>
                <a:gd name="T4" fmla="*/ 5627 w 79"/>
                <a:gd name="T5" fmla="*/ 69023 h 71"/>
                <a:gd name="T6" fmla="*/ 5627 w 79"/>
                <a:gd name="T7" fmla="*/ 52119 h 71"/>
                <a:gd name="T8" fmla="*/ 22506 w 79"/>
                <a:gd name="T9" fmla="*/ 52119 h 71"/>
                <a:gd name="T10" fmla="*/ 59079 w 79"/>
                <a:gd name="T11" fmla="*/ 73249 h 71"/>
                <a:gd name="T12" fmla="*/ 61892 w 79"/>
                <a:gd name="T13" fmla="*/ 74658 h 71"/>
                <a:gd name="T14" fmla="*/ 74552 w 79"/>
                <a:gd name="T15" fmla="*/ 61980 h 71"/>
                <a:gd name="T16" fmla="*/ 70332 w 79"/>
                <a:gd name="T17" fmla="*/ 22538 h 71"/>
                <a:gd name="T18" fmla="*/ 68926 w 79"/>
                <a:gd name="T19" fmla="*/ 5635 h 71"/>
                <a:gd name="T20" fmla="*/ 87212 w 79"/>
                <a:gd name="T21" fmla="*/ 4226 h 71"/>
                <a:gd name="T22" fmla="*/ 94245 w 79"/>
                <a:gd name="T23" fmla="*/ 77475 h 71"/>
                <a:gd name="T24" fmla="*/ 61892 w 79"/>
                <a:gd name="T25" fmla="*/ 100013 h 71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79" h="71">
                  <a:moveTo>
                    <a:pt x="44" y="71"/>
                  </a:moveTo>
                  <a:cubicBezTo>
                    <a:pt x="43" y="71"/>
                    <a:pt x="42" y="70"/>
                    <a:pt x="41" y="70"/>
                  </a:cubicBezTo>
                  <a:cubicBezTo>
                    <a:pt x="27" y="69"/>
                    <a:pt x="4" y="50"/>
                    <a:pt x="4" y="49"/>
                  </a:cubicBezTo>
                  <a:cubicBezTo>
                    <a:pt x="0" y="46"/>
                    <a:pt x="0" y="40"/>
                    <a:pt x="4" y="37"/>
                  </a:cubicBezTo>
                  <a:cubicBezTo>
                    <a:pt x="7" y="33"/>
                    <a:pt x="13" y="33"/>
                    <a:pt x="16" y="37"/>
                  </a:cubicBezTo>
                  <a:cubicBezTo>
                    <a:pt x="21" y="41"/>
                    <a:pt x="37" y="52"/>
                    <a:pt x="42" y="52"/>
                  </a:cubicBezTo>
                  <a:cubicBezTo>
                    <a:pt x="42" y="52"/>
                    <a:pt x="43" y="52"/>
                    <a:pt x="44" y="53"/>
                  </a:cubicBezTo>
                  <a:cubicBezTo>
                    <a:pt x="45" y="52"/>
                    <a:pt x="48" y="51"/>
                    <a:pt x="53" y="44"/>
                  </a:cubicBezTo>
                  <a:cubicBezTo>
                    <a:pt x="58" y="39"/>
                    <a:pt x="60" y="27"/>
                    <a:pt x="50" y="16"/>
                  </a:cubicBezTo>
                  <a:cubicBezTo>
                    <a:pt x="46" y="13"/>
                    <a:pt x="46" y="7"/>
                    <a:pt x="49" y="4"/>
                  </a:cubicBezTo>
                  <a:cubicBezTo>
                    <a:pt x="53" y="0"/>
                    <a:pt x="59" y="0"/>
                    <a:pt x="62" y="3"/>
                  </a:cubicBezTo>
                  <a:cubicBezTo>
                    <a:pt x="79" y="20"/>
                    <a:pt x="78" y="42"/>
                    <a:pt x="67" y="55"/>
                  </a:cubicBezTo>
                  <a:cubicBezTo>
                    <a:pt x="64" y="59"/>
                    <a:pt x="55" y="71"/>
                    <a:pt x="44" y="71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2" name="Freeform 204"/>
            <p:cNvSpPr>
              <a:spLocks noEditPoints="1"/>
            </p:cNvSpPr>
            <p:nvPr/>
          </p:nvSpPr>
          <p:spPr bwMode="auto">
            <a:xfrm>
              <a:off x="2362200" y="1946276"/>
              <a:ext cx="266700" cy="255588"/>
            </a:xfrm>
            <a:custGeom>
              <a:avLst/>
              <a:gdLst>
                <a:gd name="T0" fmla="*/ 189902 w 191"/>
                <a:gd name="T1" fmla="*/ 255588 h 183"/>
                <a:gd name="T2" fmla="*/ 150804 w 191"/>
                <a:gd name="T3" fmla="*/ 230448 h 183"/>
                <a:gd name="T4" fmla="*/ 143823 w 191"/>
                <a:gd name="T5" fmla="*/ 215085 h 183"/>
                <a:gd name="T6" fmla="*/ 117292 w 191"/>
                <a:gd name="T7" fmla="*/ 206705 h 183"/>
                <a:gd name="T8" fmla="*/ 103329 w 191"/>
                <a:gd name="T9" fmla="*/ 182962 h 183"/>
                <a:gd name="T10" fmla="*/ 71213 w 191"/>
                <a:gd name="T11" fmla="*/ 166202 h 183"/>
                <a:gd name="T12" fmla="*/ 55853 w 191"/>
                <a:gd name="T13" fmla="*/ 141062 h 183"/>
                <a:gd name="T14" fmla="*/ 25134 w 191"/>
                <a:gd name="T15" fmla="*/ 121509 h 183"/>
                <a:gd name="T16" fmla="*/ 48872 w 191"/>
                <a:gd name="T17" fmla="*/ 40503 h 183"/>
                <a:gd name="T18" fmla="*/ 50268 w 191"/>
                <a:gd name="T19" fmla="*/ 39106 h 183"/>
                <a:gd name="T20" fmla="*/ 122877 w 191"/>
                <a:gd name="T21" fmla="*/ 13967 h 183"/>
                <a:gd name="T22" fmla="*/ 142426 w 191"/>
                <a:gd name="T23" fmla="*/ 30726 h 183"/>
                <a:gd name="T24" fmla="*/ 163371 w 191"/>
                <a:gd name="T25" fmla="*/ 23743 h 183"/>
                <a:gd name="T26" fmla="*/ 201072 w 191"/>
                <a:gd name="T27" fmla="*/ 41900 h 183"/>
                <a:gd name="T28" fmla="*/ 210847 w 191"/>
                <a:gd name="T29" fmla="*/ 86593 h 183"/>
                <a:gd name="T30" fmla="*/ 228999 w 191"/>
                <a:gd name="T31" fmla="*/ 101956 h 183"/>
                <a:gd name="T32" fmla="*/ 235981 w 191"/>
                <a:gd name="T33" fmla="*/ 139666 h 183"/>
                <a:gd name="T34" fmla="*/ 254133 w 191"/>
                <a:gd name="T35" fmla="*/ 156425 h 183"/>
                <a:gd name="T36" fmla="*/ 262511 w 191"/>
                <a:gd name="T37" fmla="*/ 198325 h 183"/>
                <a:gd name="T38" fmla="*/ 212243 w 191"/>
                <a:gd name="T39" fmla="*/ 248605 h 183"/>
                <a:gd name="T40" fmla="*/ 189902 w 191"/>
                <a:gd name="T41" fmla="*/ 255588 h 183"/>
                <a:gd name="T42" fmla="*/ 170353 w 191"/>
                <a:gd name="T43" fmla="*/ 209498 h 183"/>
                <a:gd name="T44" fmla="*/ 171749 w 191"/>
                <a:gd name="T45" fmla="*/ 216482 h 183"/>
                <a:gd name="T46" fmla="*/ 198280 w 191"/>
                <a:gd name="T47" fmla="*/ 227655 h 183"/>
                <a:gd name="T48" fmla="*/ 238773 w 191"/>
                <a:gd name="T49" fmla="*/ 189945 h 183"/>
                <a:gd name="T50" fmla="*/ 230395 w 191"/>
                <a:gd name="T51" fmla="*/ 167599 h 183"/>
                <a:gd name="T52" fmla="*/ 219225 w 191"/>
                <a:gd name="T53" fmla="*/ 162012 h 183"/>
                <a:gd name="T54" fmla="*/ 208054 w 191"/>
                <a:gd name="T55" fmla="*/ 155029 h 183"/>
                <a:gd name="T56" fmla="*/ 208054 w 191"/>
                <a:gd name="T57" fmla="*/ 143856 h 183"/>
                <a:gd name="T58" fmla="*/ 209450 w 191"/>
                <a:gd name="T59" fmla="*/ 117319 h 183"/>
                <a:gd name="T60" fmla="*/ 191298 w 191"/>
                <a:gd name="T61" fmla="*/ 106146 h 183"/>
                <a:gd name="T62" fmla="*/ 180127 w 191"/>
                <a:gd name="T63" fmla="*/ 97766 h 183"/>
                <a:gd name="T64" fmla="*/ 182920 w 191"/>
                <a:gd name="T65" fmla="*/ 85196 h 183"/>
                <a:gd name="T66" fmla="*/ 181524 w 191"/>
                <a:gd name="T67" fmla="*/ 58660 h 183"/>
                <a:gd name="T68" fmla="*/ 164768 w 191"/>
                <a:gd name="T69" fmla="*/ 48883 h 183"/>
                <a:gd name="T70" fmla="*/ 145219 w 191"/>
                <a:gd name="T71" fmla="*/ 60056 h 183"/>
                <a:gd name="T72" fmla="*/ 131255 w 191"/>
                <a:gd name="T73" fmla="*/ 64246 h 183"/>
                <a:gd name="T74" fmla="*/ 122877 w 191"/>
                <a:gd name="T75" fmla="*/ 51676 h 183"/>
                <a:gd name="T76" fmla="*/ 111707 w 191"/>
                <a:gd name="T77" fmla="*/ 36313 h 183"/>
                <a:gd name="T78" fmla="*/ 68420 w 191"/>
                <a:gd name="T79" fmla="*/ 55866 h 183"/>
                <a:gd name="T80" fmla="*/ 67024 w 191"/>
                <a:gd name="T81" fmla="*/ 58660 h 183"/>
                <a:gd name="T82" fmla="*/ 44683 w 191"/>
                <a:gd name="T83" fmla="*/ 104749 h 183"/>
                <a:gd name="T84" fmla="*/ 65628 w 191"/>
                <a:gd name="T85" fmla="*/ 115922 h 183"/>
                <a:gd name="T86" fmla="*/ 80987 w 191"/>
                <a:gd name="T87" fmla="*/ 118716 h 183"/>
                <a:gd name="T88" fmla="*/ 80987 w 191"/>
                <a:gd name="T89" fmla="*/ 132682 h 183"/>
                <a:gd name="T90" fmla="*/ 87969 w 191"/>
                <a:gd name="T91" fmla="*/ 148046 h 183"/>
                <a:gd name="T92" fmla="*/ 110310 w 191"/>
                <a:gd name="T93" fmla="*/ 157822 h 183"/>
                <a:gd name="T94" fmla="*/ 122877 w 191"/>
                <a:gd name="T95" fmla="*/ 159219 h 183"/>
                <a:gd name="T96" fmla="*/ 128463 w 191"/>
                <a:gd name="T97" fmla="*/ 171789 h 183"/>
                <a:gd name="T98" fmla="*/ 134048 w 191"/>
                <a:gd name="T99" fmla="*/ 187152 h 183"/>
                <a:gd name="T100" fmla="*/ 156390 w 191"/>
                <a:gd name="T101" fmla="*/ 188549 h 183"/>
                <a:gd name="T102" fmla="*/ 171749 w 191"/>
                <a:gd name="T103" fmla="*/ 194135 h 183"/>
                <a:gd name="T104" fmla="*/ 170353 w 191"/>
                <a:gd name="T105" fmla="*/ 209498 h 183"/>
                <a:gd name="T106" fmla="*/ 238773 w 191"/>
                <a:gd name="T107" fmla="*/ 189945 h 183"/>
                <a:gd name="T108" fmla="*/ 238773 w 191"/>
                <a:gd name="T109" fmla="*/ 189945 h 183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</a:gdLst>
              <a:ahLst/>
              <a:cxnLst>
                <a:cxn ang="T110">
                  <a:pos x="T0" y="T1"/>
                </a:cxn>
                <a:cxn ang="T111">
                  <a:pos x="T2" y="T3"/>
                </a:cxn>
                <a:cxn ang="T112">
                  <a:pos x="T4" y="T5"/>
                </a:cxn>
                <a:cxn ang="T113">
                  <a:pos x="T6" y="T7"/>
                </a:cxn>
                <a:cxn ang="T114">
                  <a:pos x="T8" y="T9"/>
                </a:cxn>
                <a:cxn ang="T115">
                  <a:pos x="T10" y="T11"/>
                </a:cxn>
                <a:cxn ang="T116">
                  <a:pos x="T12" y="T13"/>
                </a:cxn>
                <a:cxn ang="T117">
                  <a:pos x="T14" y="T15"/>
                </a:cxn>
                <a:cxn ang="T118">
                  <a:pos x="T16" y="T17"/>
                </a:cxn>
                <a:cxn ang="T119">
                  <a:pos x="T18" y="T19"/>
                </a:cxn>
                <a:cxn ang="T120">
                  <a:pos x="T20" y="T21"/>
                </a:cxn>
                <a:cxn ang="T121">
                  <a:pos x="T22" y="T23"/>
                </a:cxn>
                <a:cxn ang="T122">
                  <a:pos x="T24" y="T25"/>
                </a:cxn>
                <a:cxn ang="T123">
                  <a:pos x="T26" y="T27"/>
                </a:cxn>
                <a:cxn ang="T124">
                  <a:pos x="T28" y="T29"/>
                </a:cxn>
                <a:cxn ang="T125">
                  <a:pos x="T30" y="T31"/>
                </a:cxn>
                <a:cxn ang="T126">
                  <a:pos x="T32" y="T33"/>
                </a:cxn>
                <a:cxn ang="T127">
                  <a:pos x="T34" y="T35"/>
                </a:cxn>
                <a:cxn ang="T128">
                  <a:pos x="T36" y="T37"/>
                </a:cxn>
                <a:cxn ang="T129">
                  <a:pos x="T38" y="T39"/>
                </a:cxn>
                <a:cxn ang="T130">
                  <a:pos x="T40" y="T41"/>
                </a:cxn>
                <a:cxn ang="T131">
                  <a:pos x="T42" y="T43"/>
                </a:cxn>
                <a:cxn ang="T132">
                  <a:pos x="T44" y="T45"/>
                </a:cxn>
                <a:cxn ang="T133">
                  <a:pos x="T46" y="T47"/>
                </a:cxn>
                <a:cxn ang="T134">
                  <a:pos x="T48" y="T49"/>
                </a:cxn>
                <a:cxn ang="T135">
                  <a:pos x="T50" y="T51"/>
                </a:cxn>
                <a:cxn ang="T136">
                  <a:pos x="T52" y="T53"/>
                </a:cxn>
                <a:cxn ang="T137">
                  <a:pos x="T54" y="T55"/>
                </a:cxn>
                <a:cxn ang="T138">
                  <a:pos x="T56" y="T57"/>
                </a:cxn>
                <a:cxn ang="T139">
                  <a:pos x="T58" y="T59"/>
                </a:cxn>
                <a:cxn ang="T140">
                  <a:pos x="T60" y="T61"/>
                </a:cxn>
                <a:cxn ang="T141">
                  <a:pos x="T62" y="T63"/>
                </a:cxn>
                <a:cxn ang="T142">
                  <a:pos x="T64" y="T65"/>
                </a:cxn>
                <a:cxn ang="T143">
                  <a:pos x="T66" y="T67"/>
                </a:cxn>
                <a:cxn ang="T144">
                  <a:pos x="T68" y="T69"/>
                </a:cxn>
                <a:cxn ang="T145">
                  <a:pos x="T70" y="T71"/>
                </a:cxn>
                <a:cxn ang="T146">
                  <a:pos x="T72" y="T73"/>
                </a:cxn>
                <a:cxn ang="T147">
                  <a:pos x="T74" y="T75"/>
                </a:cxn>
                <a:cxn ang="T148">
                  <a:pos x="T76" y="T77"/>
                </a:cxn>
                <a:cxn ang="T149">
                  <a:pos x="T78" y="T79"/>
                </a:cxn>
                <a:cxn ang="T150">
                  <a:pos x="T80" y="T81"/>
                </a:cxn>
                <a:cxn ang="T151">
                  <a:pos x="T82" y="T83"/>
                </a:cxn>
                <a:cxn ang="T152">
                  <a:pos x="T84" y="T85"/>
                </a:cxn>
                <a:cxn ang="T153">
                  <a:pos x="T86" y="T87"/>
                </a:cxn>
                <a:cxn ang="T154">
                  <a:pos x="T88" y="T89"/>
                </a:cxn>
                <a:cxn ang="T155">
                  <a:pos x="T90" y="T91"/>
                </a:cxn>
                <a:cxn ang="T156">
                  <a:pos x="T92" y="T93"/>
                </a:cxn>
                <a:cxn ang="T157">
                  <a:pos x="T94" y="T95"/>
                </a:cxn>
                <a:cxn ang="T158">
                  <a:pos x="T96" y="T97"/>
                </a:cxn>
                <a:cxn ang="T159">
                  <a:pos x="T98" y="T99"/>
                </a:cxn>
                <a:cxn ang="T160">
                  <a:pos x="T100" y="T101"/>
                </a:cxn>
                <a:cxn ang="T161">
                  <a:pos x="T102" y="T103"/>
                </a:cxn>
                <a:cxn ang="T162">
                  <a:pos x="T104" y="T105"/>
                </a:cxn>
                <a:cxn ang="T163">
                  <a:pos x="T106" y="T107"/>
                </a:cxn>
                <a:cxn ang="T164">
                  <a:pos x="T108" y="T109"/>
                </a:cxn>
              </a:cxnLst>
              <a:rect l="0" t="0" r="r" b="b"/>
              <a:pathLst>
                <a:path w="191" h="183">
                  <a:moveTo>
                    <a:pt x="136" y="183"/>
                  </a:moveTo>
                  <a:cubicBezTo>
                    <a:pt x="126" y="183"/>
                    <a:pt x="116" y="177"/>
                    <a:pt x="108" y="165"/>
                  </a:cubicBezTo>
                  <a:cubicBezTo>
                    <a:pt x="105" y="162"/>
                    <a:pt x="104" y="158"/>
                    <a:pt x="103" y="154"/>
                  </a:cubicBezTo>
                  <a:cubicBezTo>
                    <a:pt x="97" y="154"/>
                    <a:pt x="90" y="153"/>
                    <a:pt x="84" y="148"/>
                  </a:cubicBezTo>
                  <a:cubicBezTo>
                    <a:pt x="78" y="143"/>
                    <a:pt x="75" y="137"/>
                    <a:pt x="74" y="131"/>
                  </a:cubicBezTo>
                  <a:cubicBezTo>
                    <a:pt x="67" y="130"/>
                    <a:pt x="60" y="126"/>
                    <a:pt x="51" y="119"/>
                  </a:cubicBezTo>
                  <a:cubicBezTo>
                    <a:pt x="44" y="113"/>
                    <a:pt x="41" y="106"/>
                    <a:pt x="40" y="101"/>
                  </a:cubicBezTo>
                  <a:cubicBezTo>
                    <a:pt x="34" y="99"/>
                    <a:pt x="26" y="95"/>
                    <a:pt x="18" y="87"/>
                  </a:cubicBezTo>
                  <a:cubicBezTo>
                    <a:pt x="0" y="66"/>
                    <a:pt x="18" y="47"/>
                    <a:pt x="35" y="29"/>
                  </a:cubicBezTo>
                  <a:cubicBezTo>
                    <a:pt x="36" y="28"/>
                    <a:pt x="36" y="28"/>
                    <a:pt x="36" y="28"/>
                  </a:cubicBezTo>
                  <a:cubicBezTo>
                    <a:pt x="53" y="9"/>
                    <a:pt x="68" y="0"/>
                    <a:pt x="88" y="10"/>
                  </a:cubicBezTo>
                  <a:cubicBezTo>
                    <a:pt x="95" y="13"/>
                    <a:pt x="99" y="17"/>
                    <a:pt x="102" y="22"/>
                  </a:cubicBezTo>
                  <a:cubicBezTo>
                    <a:pt x="107" y="19"/>
                    <a:pt x="112" y="17"/>
                    <a:pt x="117" y="17"/>
                  </a:cubicBezTo>
                  <a:cubicBezTo>
                    <a:pt x="125" y="17"/>
                    <a:pt x="135" y="19"/>
                    <a:pt x="144" y="30"/>
                  </a:cubicBezTo>
                  <a:cubicBezTo>
                    <a:pt x="154" y="42"/>
                    <a:pt x="154" y="54"/>
                    <a:pt x="151" y="62"/>
                  </a:cubicBezTo>
                  <a:cubicBezTo>
                    <a:pt x="155" y="64"/>
                    <a:pt x="160" y="68"/>
                    <a:pt x="164" y="73"/>
                  </a:cubicBezTo>
                  <a:cubicBezTo>
                    <a:pt x="171" y="81"/>
                    <a:pt x="171" y="92"/>
                    <a:pt x="169" y="100"/>
                  </a:cubicBezTo>
                  <a:cubicBezTo>
                    <a:pt x="174" y="103"/>
                    <a:pt x="178" y="107"/>
                    <a:pt x="182" y="112"/>
                  </a:cubicBezTo>
                  <a:cubicBezTo>
                    <a:pt x="188" y="122"/>
                    <a:pt x="191" y="135"/>
                    <a:pt x="188" y="142"/>
                  </a:cubicBezTo>
                  <a:cubicBezTo>
                    <a:pt x="185" y="151"/>
                    <a:pt x="164" y="170"/>
                    <a:pt x="152" y="178"/>
                  </a:cubicBezTo>
                  <a:cubicBezTo>
                    <a:pt x="147" y="182"/>
                    <a:pt x="142" y="183"/>
                    <a:pt x="136" y="183"/>
                  </a:cubicBezTo>
                  <a:close/>
                  <a:moveTo>
                    <a:pt x="122" y="150"/>
                  </a:moveTo>
                  <a:cubicBezTo>
                    <a:pt x="121" y="151"/>
                    <a:pt x="121" y="153"/>
                    <a:pt x="123" y="155"/>
                  </a:cubicBezTo>
                  <a:cubicBezTo>
                    <a:pt x="129" y="165"/>
                    <a:pt x="136" y="167"/>
                    <a:pt x="142" y="163"/>
                  </a:cubicBezTo>
                  <a:cubicBezTo>
                    <a:pt x="154" y="155"/>
                    <a:pt x="168" y="141"/>
                    <a:pt x="171" y="136"/>
                  </a:cubicBezTo>
                  <a:cubicBezTo>
                    <a:pt x="171" y="134"/>
                    <a:pt x="170" y="126"/>
                    <a:pt x="165" y="120"/>
                  </a:cubicBezTo>
                  <a:cubicBezTo>
                    <a:pt x="163" y="117"/>
                    <a:pt x="160" y="116"/>
                    <a:pt x="157" y="116"/>
                  </a:cubicBezTo>
                  <a:cubicBezTo>
                    <a:pt x="154" y="115"/>
                    <a:pt x="151" y="114"/>
                    <a:pt x="149" y="111"/>
                  </a:cubicBezTo>
                  <a:cubicBezTo>
                    <a:pt x="148" y="109"/>
                    <a:pt x="148" y="105"/>
                    <a:pt x="149" y="103"/>
                  </a:cubicBezTo>
                  <a:cubicBezTo>
                    <a:pt x="151" y="99"/>
                    <a:pt x="154" y="88"/>
                    <a:pt x="150" y="84"/>
                  </a:cubicBezTo>
                  <a:cubicBezTo>
                    <a:pt x="144" y="77"/>
                    <a:pt x="137" y="76"/>
                    <a:pt x="137" y="76"/>
                  </a:cubicBezTo>
                  <a:cubicBezTo>
                    <a:pt x="133" y="76"/>
                    <a:pt x="130" y="74"/>
                    <a:pt x="129" y="70"/>
                  </a:cubicBezTo>
                  <a:cubicBezTo>
                    <a:pt x="128" y="67"/>
                    <a:pt x="129" y="64"/>
                    <a:pt x="131" y="61"/>
                  </a:cubicBezTo>
                  <a:cubicBezTo>
                    <a:pt x="133" y="59"/>
                    <a:pt x="138" y="52"/>
                    <a:pt x="130" y="42"/>
                  </a:cubicBezTo>
                  <a:cubicBezTo>
                    <a:pt x="127" y="37"/>
                    <a:pt x="123" y="35"/>
                    <a:pt x="118" y="35"/>
                  </a:cubicBezTo>
                  <a:cubicBezTo>
                    <a:pt x="112" y="35"/>
                    <a:pt x="107" y="39"/>
                    <a:pt x="104" y="43"/>
                  </a:cubicBezTo>
                  <a:cubicBezTo>
                    <a:pt x="102" y="46"/>
                    <a:pt x="98" y="47"/>
                    <a:pt x="94" y="46"/>
                  </a:cubicBezTo>
                  <a:cubicBezTo>
                    <a:pt x="90" y="44"/>
                    <a:pt x="88" y="41"/>
                    <a:pt x="88" y="37"/>
                  </a:cubicBezTo>
                  <a:cubicBezTo>
                    <a:pt x="88" y="36"/>
                    <a:pt x="88" y="29"/>
                    <a:pt x="80" y="26"/>
                  </a:cubicBezTo>
                  <a:cubicBezTo>
                    <a:pt x="73" y="22"/>
                    <a:pt x="67" y="21"/>
                    <a:pt x="49" y="40"/>
                  </a:cubicBezTo>
                  <a:cubicBezTo>
                    <a:pt x="48" y="42"/>
                    <a:pt x="48" y="42"/>
                    <a:pt x="48" y="42"/>
                  </a:cubicBezTo>
                  <a:cubicBezTo>
                    <a:pt x="28" y="62"/>
                    <a:pt x="26" y="68"/>
                    <a:pt x="32" y="75"/>
                  </a:cubicBezTo>
                  <a:cubicBezTo>
                    <a:pt x="40" y="85"/>
                    <a:pt x="47" y="83"/>
                    <a:pt x="47" y="83"/>
                  </a:cubicBezTo>
                  <a:cubicBezTo>
                    <a:pt x="51" y="81"/>
                    <a:pt x="55" y="82"/>
                    <a:pt x="58" y="85"/>
                  </a:cubicBezTo>
                  <a:cubicBezTo>
                    <a:pt x="60" y="88"/>
                    <a:pt x="60" y="92"/>
                    <a:pt x="58" y="95"/>
                  </a:cubicBezTo>
                  <a:cubicBezTo>
                    <a:pt x="58" y="96"/>
                    <a:pt x="57" y="100"/>
                    <a:pt x="63" y="106"/>
                  </a:cubicBezTo>
                  <a:cubicBezTo>
                    <a:pt x="72" y="113"/>
                    <a:pt x="77" y="114"/>
                    <a:pt x="79" y="113"/>
                  </a:cubicBezTo>
                  <a:cubicBezTo>
                    <a:pt x="82" y="111"/>
                    <a:pt x="86" y="112"/>
                    <a:pt x="88" y="114"/>
                  </a:cubicBezTo>
                  <a:cubicBezTo>
                    <a:pt x="91" y="116"/>
                    <a:pt x="92" y="120"/>
                    <a:pt x="92" y="123"/>
                  </a:cubicBezTo>
                  <a:cubicBezTo>
                    <a:pt x="91" y="124"/>
                    <a:pt x="90" y="129"/>
                    <a:pt x="96" y="134"/>
                  </a:cubicBezTo>
                  <a:cubicBezTo>
                    <a:pt x="102" y="139"/>
                    <a:pt x="112" y="135"/>
                    <a:pt x="112" y="135"/>
                  </a:cubicBezTo>
                  <a:cubicBezTo>
                    <a:pt x="116" y="134"/>
                    <a:pt x="121" y="135"/>
                    <a:pt x="123" y="139"/>
                  </a:cubicBezTo>
                  <a:cubicBezTo>
                    <a:pt x="126" y="143"/>
                    <a:pt x="125" y="147"/>
                    <a:pt x="122" y="150"/>
                  </a:cubicBezTo>
                  <a:close/>
                  <a:moveTo>
                    <a:pt x="171" y="136"/>
                  </a:moveTo>
                  <a:cubicBezTo>
                    <a:pt x="171" y="136"/>
                    <a:pt x="171" y="136"/>
                    <a:pt x="171" y="136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3" name="Freeform 205"/>
            <p:cNvSpPr/>
            <p:nvPr/>
          </p:nvSpPr>
          <p:spPr bwMode="auto">
            <a:xfrm>
              <a:off x="2422525" y="1979614"/>
              <a:ext cx="93663" cy="101600"/>
            </a:xfrm>
            <a:custGeom>
              <a:avLst/>
              <a:gdLst>
                <a:gd name="T0" fmla="*/ 13980 w 67"/>
                <a:gd name="T1" fmla="*/ 101600 h 73"/>
                <a:gd name="T2" fmla="*/ 5592 w 67"/>
                <a:gd name="T3" fmla="*/ 98816 h 73"/>
                <a:gd name="T4" fmla="*/ 5592 w 67"/>
                <a:gd name="T5" fmla="*/ 80723 h 73"/>
                <a:gd name="T6" fmla="*/ 69898 w 67"/>
                <a:gd name="T7" fmla="*/ 5567 h 73"/>
                <a:gd name="T8" fmla="*/ 88071 w 67"/>
                <a:gd name="T9" fmla="*/ 4175 h 73"/>
                <a:gd name="T10" fmla="*/ 89469 w 67"/>
                <a:gd name="T11" fmla="*/ 22268 h 73"/>
                <a:gd name="T12" fmla="*/ 23765 w 67"/>
                <a:gd name="T13" fmla="*/ 97425 h 73"/>
                <a:gd name="T14" fmla="*/ 13980 w 67"/>
                <a:gd name="T15" fmla="*/ 101600 h 7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7" h="73">
                  <a:moveTo>
                    <a:pt x="10" y="73"/>
                  </a:moveTo>
                  <a:cubicBezTo>
                    <a:pt x="8" y="73"/>
                    <a:pt x="6" y="72"/>
                    <a:pt x="4" y="71"/>
                  </a:cubicBezTo>
                  <a:cubicBezTo>
                    <a:pt x="1" y="67"/>
                    <a:pt x="0" y="62"/>
                    <a:pt x="4" y="58"/>
                  </a:cubicBezTo>
                  <a:cubicBezTo>
                    <a:pt x="50" y="4"/>
                    <a:pt x="50" y="4"/>
                    <a:pt x="50" y="4"/>
                  </a:cubicBezTo>
                  <a:cubicBezTo>
                    <a:pt x="53" y="0"/>
                    <a:pt x="59" y="0"/>
                    <a:pt x="63" y="3"/>
                  </a:cubicBezTo>
                  <a:cubicBezTo>
                    <a:pt x="67" y="6"/>
                    <a:pt x="67" y="12"/>
                    <a:pt x="64" y="16"/>
                  </a:cubicBezTo>
                  <a:cubicBezTo>
                    <a:pt x="17" y="70"/>
                    <a:pt x="17" y="70"/>
                    <a:pt x="17" y="70"/>
                  </a:cubicBezTo>
                  <a:cubicBezTo>
                    <a:pt x="15" y="72"/>
                    <a:pt x="13" y="73"/>
                    <a:pt x="10" y="7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4" name="Freeform 206"/>
            <p:cNvSpPr/>
            <p:nvPr/>
          </p:nvSpPr>
          <p:spPr bwMode="auto">
            <a:xfrm>
              <a:off x="2466975" y="2017714"/>
              <a:ext cx="111125" cy="106363"/>
            </a:xfrm>
            <a:custGeom>
              <a:avLst/>
              <a:gdLst>
                <a:gd name="T0" fmla="*/ 14066 w 79"/>
                <a:gd name="T1" fmla="*/ 106363 h 77"/>
                <a:gd name="T2" fmla="*/ 5627 w 79"/>
                <a:gd name="T3" fmla="*/ 102219 h 77"/>
                <a:gd name="T4" fmla="*/ 5627 w 79"/>
                <a:gd name="T5" fmla="*/ 84262 h 77"/>
                <a:gd name="T6" fmla="*/ 88619 w 79"/>
                <a:gd name="T7" fmla="*/ 4144 h 77"/>
                <a:gd name="T8" fmla="*/ 106905 w 79"/>
                <a:gd name="T9" fmla="*/ 5525 h 77"/>
                <a:gd name="T10" fmla="*/ 105498 w 79"/>
                <a:gd name="T11" fmla="*/ 22101 h 77"/>
                <a:gd name="T12" fmla="*/ 22506 w 79"/>
                <a:gd name="T13" fmla="*/ 102219 h 77"/>
                <a:gd name="T14" fmla="*/ 14066 w 79"/>
                <a:gd name="T15" fmla="*/ 106363 h 77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79" h="77">
                  <a:moveTo>
                    <a:pt x="10" y="77"/>
                  </a:moveTo>
                  <a:cubicBezTo>
                    <a:pt x="8" y="77"/>
                    <a:pt x="5" y="76"/>
                    <a:pt x="4" y="74"/>
                  </a:cubicBezTo>
                  <a:cubicBezTo>
                    <a:pt x="0" y="70"/>
                    <a:pt x="0" y="65"/>
                    <a:pt x="4" y="61"/>
                  </a:cubicBezTo>
                  <a:cubicBezTo>
                    <a:pt x="63" y="3"/>
                    <a:pt x="63" y="3"/>
                    <a:pt x="63" y="3"/>
                  </a:cubicBezTo>
                  <a:cubicBezTo>
                    <a:pt x="66" y="0"/>
                    <a:pt x="72" y="0"/>
                    <a:pt x="76" y="4"/>
                  </a:cubicBezTo>
                  <a:cubicBezTo>
                    <a:pt x="79" y="7"/>
                    <a:pt x="79" y="13"/>
                    <a:pt x="75" y="16"/>
                  </a:cubicBezTo>
                  <a:cubicBezTo>
                    <a:pt x="16" y="74"/>
                    <a:pt x="16" y="74"/>
                    <a:pt x="16" y="74"/>
                  </a:cubicBezTo>
                  <a:cubicBezTo>
                    <a:pt x="15" y="76"/>
                    <a:pt x="12" y="77"/>
                    <a:pt x="10" y="77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85" name="Freeform 208"/>
            <p:cNvSpPr/>
            <p:nvPr/>
          </p:nvSpPr>
          <p:spPr bwMode="auto">
            <a:xfrm>
              <a:off x="2503488" y="2076451"/>
              <a:ext cx="96838" cy="90488"/>
            </a:xfrm>
            <a:custGeom>
              <a:avLst/>
              <a:gdLst>
                <a:gd name="T0" fmla="*/ 14034 w 69"/>
                <a:gd name="T1" fmla="*/ 90488 h 65"/>
                <a:gd name="T2" fmla="*/ 4210 w 69"/>
                <a:gd name="T3" fmla="*/ 86312 h 65"/>
                <a:gd name="T4" fmla="*/ 5614 w 69"/>
                <a:gd name="T5" fmla="*/ 68214 h 65"/>
                <a:gd name="T6" fmla="*/ 74383 w 69"/>
                <a:gd name="T7" fmla="*/ 5568 h 65"/>
                <a:gd name="T8" fmla="*/ 92628 w 69"/>
                <a:gd name="T9" fmla="*/ 5568 h 65"/>
                <a:gd name="T10" fmla="*/ 92628 w 69"/>
                <a:gd name="T11" fmla="*/ 23666 h 65"/>
                <a:gd name="T12" fmla="*/ 22455 w 69"/>
                <a:gd name="T13" fmla="*/ 87704 h 65"/>
                <a:gd name="T14" fmla="*/ 14034 w 69"/>
                <a:gd name="T15" fmla="*/ 90488 h 65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69" h="65">
                  <a:moveTo>
                    <a:pt x="10" y="65"/>
                  </a:moveTo>
                  <a:cubicBezTo>
                    <a:pt x="7" y="65"/>
                    <a:pt x="5" y="64"/>
                    <a:pt x="3" y="62"/>
                  </a:cubicBezTo>
                  <a:cubicBezTo>
                    <a:pt x="0" y="58"/>
                    <a:pt x="0" y="53"/>
                    <a:pt x="4" y="49"/>
                  </a:cubicBezTo>
                  <a:cubicBezTo>
                    <a:pt x="53" y="4"/>
                    <a:pt x="53" y="4"/>
                    <a:pt x="53" y="4"/>
                  </a:cubicBezTo>
                  <a:cubicBezTo>
                    <a:pt x="57" y="0"/>
                    <a:pt x="63" y="1"/>
                    <a:pt x="66" y="4"/>
                  </a:cubicBezTo>
                  <a:cubicBezTo>
                    <a:pt x="69" y="8"/>
                    <a:pt x="69" y="14"/>
                    <a:pt x="66" y="17"/>
                  </a:cubicBezTo>
                  <a:cubicBezTo>
                    <a:pt x="16" y="63"/>
                    <a:pt x="16" y="63"/>
                    <a:pt x="16" y="63"/>
                  </a:cubicBezTo>
                  <a:cubicBezTo>
                    <a:pt x="14" y="64"/>
                    <a:pt x="12" y="65"/>
                    <a:pt x="10" y="6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186" name="组合 424"/>
          <p:cNvGrpSpPr/>
          <p:nvPr/>
        </p:nvGrpSpPr>
        <p:grpSpPr bwMode="auto">
          <a:xfrm>
            <a:off x="4493232" y="2161904"/>
            <a:ext cx="442681" cy="615629"/>
            <a:chOff x="7248525" y="2936875"/>
            <a:chExt cx="395288" cy="549276"/>
          </a:xfrm>
          <a:solidFill>
            <a:schemeClr val="tx2">
              <a:lumMod val="85000"/>
            </a:schemeClr>
          </a:solidFill>
        </p:grpSpPr>
        <p:sp>
          <p:nvSpPr>
            <p:cNvPr id="187" name="Oval 257"/>
            <p:cNvSpPr>
              <a:spLocks noChangeArrowheads="1"/>
            </p:cNvSpPr>
            <p:nvPr/>
          </p:nvSpPr>
          <p:spPr bwMode="auto">
            <a:xfrm>
              <a:off x="7440613" y="3430588"/>
              <a:ext cx="53975" cy="555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88" name="Oval 258"/>
            <p:cNvSpPr>
              <a:spLocks noChangeArrowheads="1"/>
            </p:cNvSpPr>
            <p:nvPr/>
          </p:nvSpPr>
          <p:spPr bwMode="auto">
            <a:xfrm>
              <a:off x="7358063" y="3430588"/>
              <a:ext cx="53975" cy="555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189" name="Freeform 261"/>
            <p:cNvSpPr/>
            <p:nvPr/>
          </p:nvSpPr>
          <p:spPr bwMode="auto">
            <a:xfrm>
              <a:off x="7283450" y="3346450"/>
              <a:ext cx="157163" cy="125413"/>
            </a:xfrm>
            <a:custGeom>
              <a:avLst/>
              <a:gdLst>
                <a:gd name="T0" fmla="*/ 13433 w 117"/>
                <a:gd name="T1" fmla="*/ 125413 h 93"/>
                <a:gd name="T2" fmla="*/ 4030 w 117"/>
                <a:gd name="T3" fmla="*/ 120019 h 93"/>
                <a:gd name="T4" fmla="*/ 6716 w 117"/>
                <a:gd name="T5" fmla="*/ 103837 h 93"/>
                <a:gd name="T6" fmla="*/ 135671 w 117"/>
                <a:gd name="T7" fmla="*/ 4046 h 93"/>
                <a:gd name="T8" fmla="*/ 153133 w 117"/>
                <a:gd name="T9" fmla="*/ 6743 h 93"/>
                <a:gd name="T10" fmla="*/ 150447 w 117"/>
                <a:gd name="T11" fmla="*/ 22925 h 93"/>
                <a:gd name="T12" fmla="*/ 21492 w 117"/>
                <a:gd name="T13" fmla="*/ 122716 h 93"/>
                <a:gd name="T14" fmla="*/ 13433 w 117"/>
                <a:gd name="T15" fmla="*/ 125413 h 9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7" h="93">
                  <a:moveTo>
                    <a:pt x="10" y="93"/>
                  </a:moveTo>
                  <a:cubicBezTo>
                    <a:pt x="8" y="93"/>
                    <a:pt x="5" y="91"/>
                    <a:pt x="3" y="89"/>
                  </a:cubicBezTo>
                  <a:cubicBezTo>
                    <a:pt x="0" y="85"/>
                    <a:pt x="1" y="80"/>
                    <a:pt x="5" y="77"/>
                  </a:cubicBezTo>
                  <a:cubicBezTo>
                    <a:pt x="101" y="3"/>
                    <a:pt x="101" y="3"/>
                    <a:pt x="101" y="3"/>
                  </a:cubicBezTo>
                  <a:cubicBezTo>
                    <a:pt x="105" y="0"/>
                    <a:pt x="111" y="1"/>
                    <a:pt x="114" y="5"/>
                  </a:cubicBezTo>
                  <a:cubicBezTo>
                    <a:pt x="117" y="9"/>
                    <a:pt x="116" y="14"/>
                    <a:pt x="112" y="17"/>
                  </a:cubicBezTo>
                  <a:cubicBezTo>
                    <a:pt x="16" y="91"/>
                    <a:pt x="16" y="91"/>
                    <a:pt x="16" y="91"/>
                  </a:cubicBezTo>
                  <a:cubicBezTo>
                    <a:pt x="14" y="92"/>
                    <a:pt x="12" y="93"/>
                    <a:pt x="10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0" name="Freeform 262"/>
            <p:cNvSpPr/>
            <p:nvPr/>
          </p:nvSpPr>
          <p:spPr bwMode="auto">
            <a:xfrm>
              <a:off x="7413625" y="3346450"/>
              <a:ext cx="155575" cy="125413"/>
            </a:xfrm>
            <a:custGeom>
              <a:avLst/>
              <a:gdLst>
                <a:gd name="T0" fmla="*/ 142163 w 116"/>
                <a:gd name="T1" fmla="*/ 125413 h 93"/>
                <a:gd name="T2" fmla="*/ 134116 w 116"/>
                <a:gd name="T3" fmla="*/ 122716 h 93"/>
                <a:gd name="T4" fmla="*/ 5365 w 116"/>
                <a:gd name="T5" fmla="*/ 22925 h 93"/>
                <a:gd name="T6" fmla="*/ 4023 w 116"/>
                <a:gd name="T7" fmla="*/ 6743 h 93"/>
                <a:gd name="T8" fmla="*/ 20117 w 116"/>
                <a:gd name="T9" fmla="*/ 4046 h 93"/>
                <a:gd name="T10" fmla="*/ 148869 w 116"/>
                <a:gd name="T11" fmla="*/ 103837 h 93"/>
                <a:gd name="T12" fmla="*/ 151552 w 116"/>
                <a:gd name="T13" fmla="*/ 120019 h 93"/>
                <a:gd name="T14" fmla="*/ 142163 w 116"/>
                <a:gd name="T15" fmla="*/ 125413 h 93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0" t="0" r="r" b="b"/>
              <a:pathLst>
                <a:path w="116" h="93">
                  <a:moveTo>
                    <a:pt x="106" y="93"/>
                  </a:moveTo>
                  <a:cubicBezTo>
                    <a:pt x="104" y="93"/>
                    <a:pt x="102" y="92"/>
                    <a:pt x="100" y="91"/>
                  </a:cubicBezTo>
                  <a:cubicBezTo>
                    <a:pt x="4" y="17"/>
                    <a:pt x="4" y="17"/>
                    <a:pt x="4" y="17"/>
                  </a:cubicBezTo>
                  <a:cubicBezTo>
                    <a:pt x="0" y="14"/>
                    <a:pt x="0" y="9"/>
                    <a:pt x="3" y="5"/>
                  </a:cubicBezTo>
                  <a:cubicBezTo>
                    <a:pt x="6" y="1"/>
                    <a:pt x="11" y="0"/>
                    <a:pt x="15" y="3"/>
                  </a:cubicBezTo>
                  <a:cubicBezTo>
                    <a:pt x="111" y="77"/>
                    <a:pt x="111" y="77"/>
                    <a:pt x="111" y="77"/>
                  </a:cubicBezTo>
                  <a:cubicBezTo>
                    <a:pt x="115" y="80"/>
                    <a:pt x="116" y="85"/>
                    <a:pt x="113" y="89"/>
                  </a:cubicBezTo>
                  <a:cubicBezTo>
                    <a:pt x="111" y="91"/>
                    <a:pt x="108" y="93"/>
                    <a:pt x="106" y="9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1" name="Freeform 263"/>
            <p:cNvSpPr/>
            <p:nvPr/>
          </p:nvSpPr>
          <p:spPr bwMode="auto">
            <a:xfrm>
              <a:off x="7454900" y="3448050"/>
              <a:ext cx="112713" cy="23813"/>
            </a:xfrm>
            <a:custGeom>
              <a:avLst/>
              <a:gdLst>
                <a:gd name="T0" fmla="*/ 100637 w 84"/>
                <a:gd name="T1" fmla="*/ 23813 h 18"/>
                <a:gd name="T2" fmla="*/ 12076 w 84"/>
                <a:gd name="T3" fmla="*/ 23813 h 18"/>
                <a:gd name="T4" fmla="*/ 0 w 84"/>
                <a:gd name="T5" fmla="*/ 11907 h 18"/>
                <a:gd name="T6" fmla="*/ 12076 w 84"/>
                <a:gd name="T7" fmla="*/ 0 h 18"/>
                <a:gd name="T8" fmla="*/ 100637 w 84"/>
                <a:gd name="T9" fmla="*/ 0 h 18"/>
                <a:gd name="T10" fmla="*/ 112713 w 84"/>
                <a:gd name="T11" fmla="*/ 11907 h 18"/>
                <a:gd name="T12" fmla="*/ 100637 w 84"/>
                <a:gd name="T13" fmla="*/ 23813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4" h="18">
                  <a:moveTo>
                    <a:pt x="75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75" y="0"/>
                    <a:pt x="75" y="0"/>
                    <a:pt x="75" y="0"/>
                  </a:cubicBezTo>
                  <a:cubicBezTo>
                    <a:pt x="80" y="0"/>
                    <a:pt x="84" y="4"/>
                    <a:pt x="84" y="9"/>
                  </a:cubicBezTo>
                  <a:cubicBezTo>
                    <a:pt x="84" y="14"/>
                    <a:pt x="80" y="18"/>
                    <a:pt x="75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2" name="Freeform 264"/>
            <p:cNvSpPr/>
            <p:nvPr/>
          </p:nvSpPr>
          <p:spPr bwMode="auto">
            <a:xfrm>
              <a:off x="7285038" y="3448050"/>
              <a:ext cx="111125" cy="23813"/>
            </a:xfrm>
            <a:custGeom>
              <a:avLst/>
              <a:gdLst>
                <a:gd name="T0" fmla="*/ 99075 w 83"/>
                <a:gd name="T1" fmla="*/ 23813 h 18"/>
                <a:gd name="T2" fmla="*/ 12050 w 83"/>
                <a:gd name="T3" fmla="*/ 23813 h 18"/>
                <a:gd name="T4" fmla="*/ 0 w 83"/>
                <a:gd name="T5" fmla="*/ 11907 h 18"/>
                <a:gd name="T6" fmla="*/ 12050 w 83"/>
                <a:gd name="T7" fmla="*/ 0 h 18"/>
                <a:gd name="T8" fmla="*/ 99075 w 83"/>
                <a:gd name="T9" fmla="*/ 0 h 18"/>
                <a:gd name="T10" fmla="*/ 111125 w 83"/>
                <a:gd name="T11" fmla="*/ 11907 h 18"/>
                <a:gd name="T12" fmla="*/ 99075 w 83"/>
                <a:gd name="T13" fmla="*/ 23813 h 1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83" h="18">
                  <a:moveTo>
                    <a:pt x="74" y="18"/>
                  </a:moveTo>
                  <a:cubicBezTo>
                    <a:pt x="9" y="18"/>
                    <a:pt x="9" y="18"/>
                    <a:pt x="9" y="18"/>
                  </a:cubicBezTo>
                  <a:cubicBezTo>
                    <a:pt x="4" y="18"/>
                    <a:pt x="0" y="14"/>
                    <a:pt x="0" y="9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79" y="0"/>
                    <a:pt x="83" y="4"/>
                    <a:pt x="83" y="9"/>
                  </a:cubicBezTo>
                  <a:cubicBezTo>
                    <a:pt x="83" y="14"/>
                    <a:pt x="79" y="18"/>
                    <a:pt x="74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3" name="Freeform 265"/>
            <p:cNvSpPr/>
            <p:nvPr/>
          </p:nvSpPr>
          <p:spPr bwMode="auto">
            <a:xfrm>
              <a:off x="7248525" y="2936875"/>
              <a:ext cx="395288" cy="434975"/>
            </a:xfrm>
            <a:custGeom>
              <a:avLst/>
              <a:gdLst>
                <a:gd name="T0" fmla="*/ 176875 w 295"/>
                <a:gd name="T1" fmla="*/ 434975 h 324"/>
                <a:gd name="T2" fmla="*/ 4020 w 295"/>
                <a:gd name="T3" fmla="*/ 349054 h 324"/>
                <a:gd name="T4" fmla="*/ 5360 w 295"/>
                <a:gd name="T5" fmla="*/ 331601 h 324"/>
                <a:gd name="T6" fmla="*/ 22779 w 295"/>
                <a:gd name="T7" fmla="*/ 334286 h 324"/>
                <a:gd name="T8" fmla="*/ 176875 w 295"/>
                <a:gd name="T9" fmla="*/ 410810 h 324"/>
                <a:gd name="T10" fmla="*/ 278712 w 295"/>
                <a:gd name="T11" fmla="*/ 382617 h 324"/>
                <a:gd name="T12" fmla="*/ 310871 w 295"/>
                <a:gd name="T13" fmla="*/ 358452 h 324"/>
                <a:gd name="T14" fmla="*/ 337670 w 295"/>
                <a:gd name="T15" fmla="*/ 327574 h 324"/>
                <a:gd name="T16" fmla="*/ 371169 w 295"/>
                <a:gd name="T17" fmla="*/ 216145 h 324"/>
                <a:gd name="T18" fmla="*/ 237173 w 295"/>
                <a:gd name="T19" fmla="*/ 30878 h 324"/>
                <a:gd name="T20" fmla="*/ 211714 w 295"/>
                <a:gd name="T21" fmla="*/ 24165 h 324"/>
                <a:gd name="T22" fmla="*/ 200994 w 295"/>
                <a:gd name="T23" fmla="*/ 10740 h 324"/>
                <a:gd name="T24" fmla="*/ 215733 w 295"/>
                <a:gd name="T25" fmla="*/ 1343 h 324"/>
                <a:gd name="T26" fmla="*/ 245213 w 295"/>
                <a:gd name="T27" fmla="*/ 8055 h 324"/>
                <a:gd name="T28" fmla="*/ 395288 w 295"/>
                <a:gd name="T29" fmla="*/ 216145 h 324"/>
                <a:gd name="T30" fmla="*/ 357769 w 295"/>
                <a:gd name="T31" fmla="*/ 340999 h 324"/>
                <a:gd name="T32" fmla="*/ 326950 w 295"/>
                <a:gd name="T33" fmla="*/ 375904 h 324"/>
                <a:gd name="T34" fmla="*/ 292111 w 295"/>
                <a:gd name="T35" fmla="*/ 402755 h 324"/>
                <a:gd name="T36" fmla="*/ 176875 w 295"/>
                <a:gd name="T37" fmla="*/ 434975 h 324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</a:gdLst>
              <a:ahLst/>
              <a:cxnLst>
                <a:cxn ang="T38">
                  <a:pos x="T0" y="T1"/>
                </a:cxn>
                <a:cxn ang="T39">
                  <a:pos x="T2" y="T3"/>
                </a:cxn>
                <a:cxn ang="T40">
                  <a:pos x="T4" y="T5"/>
                </a:cxn>
                <a:cxn ang="T41">
                  <a:pos x="T6" y="T7"/>
                </a:cxn>
                <a:cxn ang="T42">
                  <a:pos x="T8" y="T9"/>
                </a:cxn>
                <a:cxn ang="T43">
                  <a:pos x="T10" y="T11"/>
                </a:cxn>
                <a:cxn ang="T44">
                  <a:pos x="T12" y="T13"/>
                </a:cxn>
                <a:cxn ang="T45">
                  <a:pos x="T14" y="T15"/>
                </a:cxn>
                <a:cxn ang="T46">
                  <a:pos x="T16" y="T17"/>
                </a:cxn>
                <a:cxn ang="T47">
                  <a:pos x="T18" y="T19"/>
                </a:cxn>
                <a:cxn ang="T48">
                  <a:pos x="T20" y="T21"/>
                </a:cxn>
                <a:cxn ang="T49">
                  <a:pos x="T22" y="T23"/>
                </a:cxn>
                <a:cxn ang="T50">
                  <a:pos x="T24" y="T25"/>
                </a:cxn>
                <a:cxn ang="T51">
                  <a:pos x="T26" y="T27"/>
                </a:cxn>
                <a:cxn ang="T52">
                  <a:pos x="T28" y="T29"/>
                </a:cxn>
                <a:cxn ang="T53">
                  <a:pos x="T30" y="T31"/>
                </a:cxn>
                <a:cxn ang="T54">
                  <a:pos x="T32" y="T33"/>
                </a:cxn>
                <a:cxn ang="T55">
                  <a:pos x="T34" y="T35"/>
                </a:cxn>
                <a:cxn ang="T56">
                  <a:pos x="T36" y="T37"/>
                </a:cxn>
              </a:cxnLst>
              <a:rect l="0" t="0" r="r" b="b"/>
              <a:pathLst>
                <a:path w="295" h="324">
                  <a:moveTo>
                    <a:pt x="132" y="324"/>
                  </a:moveTo>
                  <a:cubicBezTo>
                    <a:pt x="81" y="324"/>
                    <a:pt x="34" y="301"/>
                    <a:pt x="3" y="260"/>
                  </a:cubicBezTo>
                  <a:cubicBezTo>
                    <a:pt x="0" y="256"/>
                    <a:pt x="0" y="250"/>
                    <a:pt x="4" y="247"/>
                  </a:cubicBezTo>
                  <a:cubicBezTo>
                    <a:pt x="8" y="244"/>
                    <a:pt x="14" y="245"/>
                    <a:pt x="17" y="249"/>
                  </a:cubicBezTo>
                  <a:cubicBezTo>
                    <a:pt x="45" y="285"/>
                    <a:pt x="87" y="306"/>
                    <a:pt x="132" y="306"/>
                  </a:cubicBezTo>
                  <a:cubicBezTo>
                    <a:pt x="159" y="306"/>
                    <a:pt x="185" y="299"/>
                    <a:pt x="208" y="285"/>
                  </a:cubicBezTo>
                  <a:cubicBezTo>
                    <a:pt x="217" y="280"/>
                    <a:pt x="224" y="274"/>
                    <a:pt x="232" y="267"/>
                  </a:cubicBezTo>
                  <a:cubicBezTo>
                    <a:pt x="239" y="260"/>
                    <a:pt x="246" y="252"/>
                    <a:pt x="252" y="244"/>
                  </a:cubicBezTo>
                  <a:cubicBezTo>
                    <a:pt x="269" y="219"/>
                    <a:pt x="277" y="191"/>
                    <a:pt x="277" y="161"/>
                  </a:cubicBezTo>
                  <a:cubicBezTo>
                    <a:pt x="277" y="98"/>
                    <a:pt x="237" y="43"/>
                    <a:pt x="177" y="23"/>
                  </a:cubicBezTo>
                  <a:cubicBezTo>
                    <a:pt x="171" y="21"/>
                    <a:pt x="164" y="20"/>
                    <a:pt x="158" y="18"/>
                  </a:cubicBezTo>
                  <a:cubicBezTo>
                    <a:pt x="153" y="18"/>
                    <a:pt x="150" y="13"/>
                    <a:pt x="150" y="8"/>
                  </a:cubicBezTo>
                  <a:cubicBezTo>
                    <a:pt x="151" y="3"/>
                    <a:pt x="156" y="0"/>
                    <a:pt x="161" y="1"/>
                  </a:cubicBezTo>
                  <a:cubicBezTo>
                    <a:pt x="168" y="2"/>
                    <a:pt x="176" y="4"/>
                    <a:pt x="183" y="6"/>
                  </a:cubicBezTo>
                  <a:cubicBezTo>
                    <a:pt x="250" y="28"/>
                    <a:pt x="295" y="90"/>
                    <a:pt x="295" y="161"/>
                  </a:cubicBezTo>
                  <a:cubicBezTo>
                    <a:pt x="295" y="195"/>
                    <a:pt x="286" y="226"/>
                    <a:pt x="267" y="254"/>
                  </a:cubicBezTo>
                  <a:cubicBezTo>
                    <a:pt x="260" y="263"/>
                    <a:pt x="252" y="272"/>
                    <a:pt x="244" y="280"/>
                  </a:cubicBezTo>
                  <a:cubicBezTo>
                    <a:pt x="236" y="288"/>
                    <a:pt x="227" y="295"/>
                    <a:pt x="218" y="300"/>
                  </a:cubicBezTo>
                  <a:cubicBezTo>
                    <a:pt x="192" y="316"/>
                    <a:pt x="163" y="324"/>
                    <a:pt x="132" y="32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4" name="Freeform 305"/>
            <p:cNvSpPr>
              <a:spLocks noEditPoints="1"/>
            </p:cNvSpPr>
            <p:nvPr/>
          </p:nvSpPr>
          <p:spPr bwMode="auto">
            <a:xfrm>
              <a:off x="7253288" y="2979738"/>
              <a:ext cx="346075" cy="347663"/>
            </a:xfrm>
            <a:custGeom>
              <a:avLst/>
              <a:gdLst>
                <a:gd name="T0" fmla="*/ 173038 w 258"/>
                <a:gd name="T1" fmla="*/ 347663 h 258"/>
                <a:gd name="T2" fmla="*/ 0 w 258"/>
                <a:gd name="T3" fmla="*/ 173832 h 258"/>
                <a:gd name="T4" fmla="*/ 173038 w 258"/>
                <a:gd name="T5" fmla="*/ 0 h 258"/>
                <a:gd name="T6" fmla="*/ 346075 w 258"/>
                <a:gd name="T7" fmla="*/ 173832 h 258"/>
                <a:gd name="T8" fmla="*/ 173038 w 258"/>
                <a:gd name="T9" fmla="*/ 347663 h 258"/>
                <a:gd name="T10" fmla="*/ 173038 w 258"/>
                <a:gd name="T11" fmla="*/ 24256 h 258"/>
                <a:gd name="T12" fmla="*/ 24145 w 258"/>
                <a:gd name="T13" fmla="*/ 173832 h 258"/>
                <a:gd name="T14" fmla="*/ 173038 w 258"/>
                <a:gd name="T15" fmla="*/ 323407 h 258"/>
                <a:gd name="T16" fmla="*/ 321930 w 258"/>
                <a:gd name="T17" fmla="*/ 173832 h 258"/>
                <a:gd name="T18" fmla="*/ 173038 w 258"/>
                <a:gd name="T19" fmla="*/ 24256 h 258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258" h="258">
                  <a:moveTo>
                    <a:pt x="129" y="258"/>
                  </a:moveTo>
                  <a:cubicBezTo>
                    <a:pt x="58" y="258"/>
                    <a:pt x="0" y="200"/>
                    <a:pt x="0" y="129"/>
                  </a:cubicBezTo>
                  <a:cubicBezTo>
                    <a:pt x="0" y="58"/>
                    <a:pt x="58" y="0"/>
                    <a:pt x="129" y="0"/>
                  </a:cubicBezTo>
                  <a:cubicBezTo>
                    <a:pt x="200" y="0"/>
                    <a:pt x="258" y="58"/>
                    <a:pt x="258" y="129"/>
                  </a:cubicBezTo>
                  <a:cubicBezTo>
                    <a:pt x="258" y="200"/>
                    <a:pt x="200" y="258"/>
                    <a:pt x="129" y="258"/>
                  </a:cubicBezTo>
                  <a:close/>
                  <a:moveTo>
                    <a:pt x="129" y="18"/>
                  </a:moveTo>
                  <a:cubicBezTo>
                    <a:pt x="68" y="18"/>
                    <a:pt x="18" y="68"/>
                    <a:pt x="18" y="129"/>
                  </a:cubicBezTo>
                  <a:cubicBezTo>
                    <a:pt x="18" y="190"/>
                    <a:pt x="68" y="240"/>
                    <a:pt x="129" y="240"/>
                  </a:cubicBezTo>
                  <a:cubicBezTo>
                    <a:pt x="190" y="240"/>
                    <a:pt x="240" y="190"/>
                    <a:pt x="240" y="129"/>
                  </a:cubicBezTo>
                  <a:cubicBezTo>
                    <a:pt x="240" y="68"/>
                    <a:pt x="190" y="18"/>
                    <a:pt x="129" y="1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5" name="Freeform 306"/>
            <p:cNvSpPr>
              <a:spLocks noEditPoints="1"/>
            </p:cNvSpPr>
            <p:nvPr/>
          </p:nvSpPr>
          <p:spPr bwMode="auto">
            <a:xfrm>
              <a:off x="7327900" y="2984500"/>
              <a:ext cx="195263" cy="338138"/>
            </a:xfrm>
            <a:custGeom>
              <a:avLst/>
              <a:gdLst>
                <a:gd name="T0" fmla="*/ 97632 w 146"/>
                <a:gd name="T1" fmla="*/ 338138 h 252"/>
                <a:gd name="T2" fmla="*/ 0 w 146"/>
                <a:gd name="T3" fmla="*/ 169069 h 252"/>
                <a:gd name="T4" fmla="*/ 97632 w 146"/>
                <a:gd name="T5" fmla="*/ 0 h 252"/>
                <a:gd name="T6" fmla="*/ 195263 w 146"/>
                <a:gd name="T7" fmla="*/ 169069 h 252"/>
                <a:gd name="T8" fmla="*/ 97632 w 146"/>
                <a:gd name="T9" fmla="*/ 338138 h 252"/>
                <a:gd name="T10" fmla="*/ 97632 w 146"/>
                <a:gd name="T11" fmla="*/ 16102 h 252"/>
                <a:gd name="T12" fmla="*/ 16049 w 146"/>
                <a:gd name="T13" fmla="*/ 169069 h 252"/>
                <a:gd name="T14" fmla="*/ 97632 w 146"/>
                <a:gd name="T15" fmla="*/ 322036 h 252"/>
                <a:gd name="T16" fmla="*/ 179214 w 146"/>
                <a:gd name="T17" fmla="*/ 169069 h 252"/>
                <a:gd name="T18" fmla="*/ 97632 w 146"/>
                <a:gd name="T19" fmla="*/ 16102 h 252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46" h="252">
                  <a:moveTo>
                    <a:pt x="73" y="252"/>
                  </a:moveTo>
                  <a:cubicBezTo>
                    <a:pt x="32" y="252"/>
                    <a:pt x="0" y="197"/>
                    <a:pt x="0" y="126"/>
                  </a:cubicBezTo>
                  <a:cubicBezTo>
                    <a:pt x="0" y="55"/>
                    <a:pt x="32" y="0"/>
                    <a:pt x="73" y="0"/>
                  </a:cubicBezTo>
                  <a:cubicBezTo>
                    <a:pt x="114" y="0"/>
                    <a:pt x="146" y="55"/>
                    <a:pt x="146" y="126"/>
                  </a:cubicBezTo>
                  <a:cubicBezTo>
                    <a:pt x="146" y="197"/>
                    <a:pt x="114" y="252"/>
                    <a:pt x="73" y="252"/>
                  </a:cubicBezTo>
                  <a:close/>
                  <a:moveTo>
                    <a:pt x="73" y="12"/>
                  </a:moveTo>
                  <a:cubicBezTo>
                    <a:pt x="40" y="12"/>
                    <a:pt x="12" y="64"/>
                    <a:pt x="12" y="126"/>
                  </a:cubicBezTo>
                  <a:cubicBezTo>
                    <a:pt x="12" y="188"/>
                    <a:pt x="40" y="240"/>
                    <a:pt x="73" y="240"/>
                  </a:cubicBezTo>
                  <a:cubicBezTo>
                    <a:pt x="106" y="240"/>
                    <a:pt x="134" y="188"/>
                    <a:pt x="134" y="126"/>
                  </a:cubicBezTo>
                  <a:cubicBezTo>
                    <a:pt x="134" y="64"/>
                    <a:pt x="106" y="12"/>
                    <a:pt x="73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6" name="Freeform 307"/>
            <p:cNvSpPr/>
            <p:nvPr/>
          </p:nvSpPr>
          <p:spPr bwMode="auto">
            <a:xfrm>
              <a:off x="7296150" y="3040063"/>
              <a:ext cx="260350" cy="15875"/>
            </a:xfrm>
            <a:custGeom>
              <a:avLst/>
              <a:gdLst>
                <a:gd name="T0" fmla="*/ 252298 w 194"/>
                <a:gd name="T1" fmla="*/ 15875 h 12"/>
                <a:gd name="T2" fmla="*/ 8052 w 194"/>
                <a:gd name="T3" fmla="*/ 15875 h 12"/>
                <a:gd name="T4" fmla="*/ 0 w 194"/>
                <a:gd name="T5" fmla="*/ 7938 h 12"/>
                <a:gd name="T6" fmla="*/ 8052 w 194"/>
                <a:gd name="T7" fmla="*/ 0 h 12"/>
                <a:gd name="T8" fmla="*/ 252298 w 194"/>
                <a:gd name="T9" fmla="*/ 0 h 12"/>
                <a:gd name="T10" fmla="*/ 260350 w 194"/>
                <a:gd name="T11" fmla="*/ 7938 h 12"/>
                <a:gd name="T12" fmla="*/ 252298 w 194"/>
                <a:gd name="T13" fmla="*/ 15875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4" h="12">
                  <a:moveTo>
                    <a:pt x="188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91" y="0"/>
                    <a:pt x="194" y="3"/>
                    <a:pt x="194" y="6"/>
                  </a:cubicBezTo>
                  <a:cubicBezTo>
                    <a:pt x="194" y="9"/>
                    <a:pt x="191" y="12"/>
                    <a:pt x="18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7" name="Freeform 308"/>
            <p:cNvSpPr/>
            <p:nvPr/>
          </p:nvSpPr>
          <p:spPr bwMode="auto">
            <a:xfrm>
              <a:off x="7256463" y="3138488"/>
              <a:ext cx="338138" cy="15875"/>
            </a:xfrm>
            <a:custGeom>
              <a:avLst/>
              <a:gdLst>
                <a:gd name="T0" fmla="*/ 330087 w 252"/>
                <a:gd name="T1" fmla="*/ 15875 h 12"/>
                <a:gd name="T2" fmla="*/ 8051 w 252"/>
                <a:gd name="T3" fmla="*/ 15875 h 12"/>
                <a:gd name="T4" fmla="*/ 0 w 252"/>
                <a:gd name="T5" fmla="*/ 7938 h 12"/>
                <a:gd name="T6" fmla="*/ 8051 w 252"/>
                <a:gd name="T7" fmla="*/ 0 h 12"/>
                <a:gd name="T8" fmla="*/ 330087 w 252"/>
                <a:gd name="T9" fmla="*/ 0 h 12"/>
                <a:gd name="T10" fmla="*/ 338138 w 252"/>
                <a:gd name="T11" fmla="*/ 7938 h 12"/>
                <a:gd name="T12" fmla="*/ 330087 w 252"/>
                <a:gd name="T13" fmla="*/ 15875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252" h="12">
                  <a:moveTo>
                    <a:pt x="246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246" y="0"/>
                    <a:pt x="246" y="0"/>
                    <a:pt x="246" y="0"/>
                  </a:cubicBezTo>
                  <a:cubicBezTo>
                    <a:pt x="250" y="0"/>
                    <a:pt x="252" y="2"/>
                    <a:pt x="252" y="6"/>
                  </a:cubicBezTo>
                  <a:cubicBezTo>
                    <a:pt x="252" y="9"/>
                    <a:pt x="250" y="12"/>
                    <a:pt x="246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8" name="Freeform 309"/>
            <p:cNvSpPr/>
            <p:nvPr/>
          </p:nvSpPr>
          <p:spPr bwMode="auto">
            <a:xfrm>
              <a:off x="7296150" y="3251200"/>
              <a:ext cx="260350" cy="15875"/>
            </a:xfrm>
            <a:custGeom>
              <a:avLst/>
              <a:gdLst>
                <a:gd name="T0" fmla="*/ 252298 w 194"/>
                <a:gd name="T1" fmla="*/ 15875 h 12"/>
                <a:gd name="T2" fmla="*/ 8052 w 194"/>
                <a:gd name="T3" fmla="*/ 15875 h 12"/>
                <a:gd name="T4" fmla="*/ 0 w 194"/>
                <a:gd name="T5" fmla="*/ 7938 h 12"/>
                <a:gd name="T6" fmla="*/ 8052 w 194"/>
                <a:gd name="T7" fmla="*/ 0 h 12"/>
                <a:gd name="T8" fmla="*/ 252298 w 194"/>
                <a:gd name="T9" fmla="*/ 0 h 12"/>
                <a:gd name="T10" fmla="*/ 260350 w 194"/>
                <a:gd name="T11" fmla="*/ 7938 h 12"/>
                <a:gd name="T12" fmla="*/ 252298 w 194"/>
                <a:gd name="T13" fmla="*/ 15875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94" h="12">
                  <a:moveTo>
                    <a:pt x="188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9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188" y="0"/>
                    <a:pt x="188" y="0"/>
                    <a:pt x="188" y="0"/>
                  </a:cubicBezTo>
                  <a:cubicBezTo>
                    <a:pt x="191" y="0"/>
                    <a:pt x="194" y="2"/>
                    <a:pt x="194" y="6"/>
                  </a:cubicBezTo>
                  <a:cubicBezTo>
                    <a:pt x="194" y="9"/>
                    <a:pt x="191" y="12"/>
                    <a:pt x="188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199" name="Freeform 310"/>
            <p:cNvSpPr/>
            <p:nvPr/>
          </p:nvSpPr>
          <p:spPr bwMode="auto">
            <a:xfrm>
              <a:off x="7418388" y="2984500"/>
              <a:ext cx="15875" cy="338138"/>
            </a:xfrm>
            <a:custGeom>
              <a:avLst/>
              <a:gdLst>
                <a:gd name="T0" fmla="*/ 7938 w 12"/>
                <a:gd name="T1" fmla="*/ 338138 h 252"/>
                <a:gd name="T2" fmla="*/ 0 w 12"/>
                <a:gd name="T3" fmla="*/ 330087 h 252"/>
                <a:gd name="T4" fmla="*/ 0 w 12"/>
                <a:gd name="T5" fmla="*/ 8051 h 252"/>
                <a:gd name="T6" fmla="*/ 7938 w 12"/>
                <a:gd name="T7" fmla="*/ 0 h 252"/>
                <a:gd name="T8" fmla="*/ 15875 w 12"/>
                <a:gd name="T9" fmla="*/ 8051 h 252"/>
                <a:gd name="T10" fmla="*/ 15875 w 12"/>
                <a:gd name="T11" fmla="*/ 330087 h 252"/>
                <a:gd name="T12" fmla="*/ 7938 w 12"/>
                <a:gd name="T13" fmla="*/ 338138 h 25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" h="252">
                  <a:moveTo>
                    <a:pt x="6" y="252"/>
                  </a:moveTo>
                  <a:cubicBezTo>
                    <a:pt x="3" y="252"/>
                    <a:pt x="0" y="249"/>
                    <a:pt x="0" y="246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9" y="0"/>
                    <a:pt x="12" y="2"/>
                    <a:pt x="12" y="6"/>
                  </a:cubicBezTo>
                  <a:cubicBezTo>
                    <a:pt x="12" y="246"/>
                    <a:pt x="12" y="246"/>
                    <a:pt x="12" y="246"/>
                  </a:cubicBezTo>
                  <a:cubicBezTo>
                    <a:pt x="12" y="249"/>
                    <a:pt x="9" y="252"/>
                    <a:pt x="6" y="25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  <p:grpSp>
        <p:nvGrpSpPr>
          <p:cNvPr id="200" name="组合 396"/>
          <p:cNvGrpSpPr/>
          <p:nvPr/>
        </p:nvGrpSpPr>
        <p:grpSpPr bwMode="auto">
          <a:xfrm>
            <a:off x="7199409" y="2223181"/>
            <a:ext cx="526359" cy="493076"/>
            <a:chOff x="2289175" y="741363"/>
            <a:chExt cx="604838" cy="566738"/>
          </a:xfrm>
          <a:solidFill>
            <a:schemeClr val="tx2">
              <a:lumMod val="85000"/>
            </a:schemeClr>
          </a:solidFill>
        </p:grpSpPr>
        <p:sp>
          <p:nvSpPr>
            <p:cNvPr id="201" name="Oval 386"/>
            <p:cNvSpPr>
              <a:spLocks noChangeArrowheads="1"/>
            </p:cNvSpPr>
            <p:nvPr/>
          </p:nvSpPr>
          <p:spPr bwMode="auto">
            <a:xfrm>
              <a:off x="2840038" y="1212850"/>
              <a:ext cx="53975" cy="52388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202" name="Oval 387"/>
            <p:cNvSpPr>
              <a:spLocks noChangeArrowheads="1"/>
            </p:cNvSpPr>
            <p:nvPr/>
          </p:nvSpPr>
          <p:spPr bwMode="auto">
            <a:xfrm>
              <a:off x="2840038" y="1128713"/>
              <a:ext cx="53975" cy="55563"/>
            </a:xfrm>
            <a:prstGeom prst="ellipse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pPr eaLnBrk="0" hangingPunct="0"/>
              <a:endParaRPr lang="zh-CN" altLang="en-US"/>
            </a:p>
          </p:txBody>
        </p:sp>
        <p:sp>
          <p:nvSpPr>
            <p:cNvPr id="203" name="Freeform 388"/>
            <p:cNvSpPr/>
            <p:nvPr/>
          </p:nvSpPr>
          <p:spPr bwMode="auto">
            <a:xfrm>
              <a:off x="2635250" y="1130300"/>
              <a:ext cx="123825" cy="168275"/>
            </a:xfrm>
            <a:custGeom>
              <a:avLst/>
              <a:gdLst>
                <a:gd name="T0" fmla="*/ 123825 w 93"/>
                <a:gd name="T1" fmla="*/ 168275 h 125"/>
                <a:gd name="T2" fmla="*/ 107848 w 93"/>
                <a:gd name="T3" fmla="*/ 168275 h 125"/>
                <a:gd name="T4" fmla="*/ 107848 w 93"/>
                <a:gd name="T5" fmla="*/ 39040 h 125"/>
                <a:gd name="T6" fmla="*/ 85213 w 93"/>
                <a:gd name="T7" fmla="*/ 16154 h 125"/>
                <a:gd name="T8" fmla="*/ 37281 w 93"/>
                <a:gd name="T9" fmla="*/ 16154 h 125"/>
                <a:gd name="T10" fmla="*/ 15977 w 93"/>
                <a:gd name="T11" fmla="*/ 39040 h 125"/>
                <a:gd name="T12" fmla="*/ 15977 w 93"/>
                <a:gd name="T13" fmla="*/ 168275 h 125"/>
                <a:gd name="T14" fmla="*/ 0 w 93"/>
                <a:gd name="T15" fmla="*/ 168275 h 125"/>
                <a:gd name="T16" fmla="*/ 0 w 93"/>
                <a:gd name="T17" fmla="*/ 39040 h 125"/>
                <a:gd name="T18" fmla="*/ 37281 w 93"/>
                <a:gd name="T19" fmla="*/ 0 h 125"/>
                <a:gd name="T20" fmla="*/ 85213 w 93"/>
                <a:gd name="T21" fmla="*/ 0 h 125"/>
                <a:gd name="T22" fmla="*/ 123825 w 93"/>
                <a:gd name="T23" fmla="*/ 39040 h 125"/>
                <a:gd name="T24" fmla="*/ 123825 w 93"/>
                <a:gd name="T25" fmla="*/ 168275 h 125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93" h="125">
                  <a:moveTo>
                    <a:pt x="93" y="125"/>
                  </a:moveTo>
                  <a:cubicBezTo>
                    <a:pt x="81" y="125"/>
                    <a:pt x="81" y="125"/>
                    <a:pt x="81" y="125"/>
                  </a:cubicBezTo>
                  <a:cubicBezTo>
                    <a:pt x="81" y="29"/>
                    <a:pt x="81" y="29"/>
                    <a:pt x="81" y="29"/>
                  </a:cubicBezTo>
                  <a:cubicBezTo>
                    <a:pt x="81" y="19"/>
                    <a:pt x="74" y="12"/>
                    <a:pt x="64" y="12"/>
                  </a:cubicBezTo>
                  <a:cubicBezTo>
                    <a:pt x="28" y="12"/>
                    <a:pt x="28" y="12"/>
                    <a:pt x="28" y="12"/>
                  </a:cubicBezTo>
                  <a:cubicBezTo>
                    <a:pt x="19" y="12"/>
                    <a:pt x="12" y="19"/>
                    <a:pt x="12" y="29"/>
                  </a:cubicBezTo>
                  <a:cubicBezTo>
                    <a:pt x="12" y="125"/>
                    <a:pt x="12" y="125"/>
                    <a:pt x="12" y="125"/>
                  </a:cubicBezTo>
                  <a:cubicBezTo>
                    <a:pt x="0" y="125"/>
                    <a:pt x="0" y="125"/>
                    <a:pt x="0" y="125"/>
                  </a:cubicBezTo>
                  <a:cubicBezTo>
                    <a:pt x="0" y="29"/>
                    <a:pt x="0" y="29"/>
                    <a:pt x="0" y="29"/>
                  </a:cubicBezTo>
                  <a:cubicBezTo>
                    <a:pt x="0" y="13"/>
                    <a:pt x="12" y="0"/>
                    <a:pt x="28" y="0"/>
                  </a:cubicBezTo>
                  <a:cubicBezTo>
                    <a:pt x="64" y="0"/>
                    <a:pt x="64" y="0"/>
                    <a:pt x="64" y="0"/>
                  </a:cubicBezTo>
                  <a:cubicBezTo>
                    <a:pt x="80" y="0"/>
                    <a:pt x="93" y="13"/>
                    <a:pt x="93" y="29"/>
                  </a:cubicBezTo>
                  <a:lnTo>
                    <a:pt x="93" y="125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4" name="Freeform 389"/>
            <p:cNvSpPr>
              <a:spLocks noEditPoints="1"/>
            </p:cNvSpPr>
            <p:nvPr/>
          </p:nvSpPr>
          <p:spPr bwMode="auto">
            <a:xfrm>
              <a:off x="2289175" y="741363"/>
              <a:ext cx="590550" cy="566738"/>
            </a:xfrm>
            <a:custGeom>
              <a:avLst/>
              <a:gdLst>
                <a:gd name="T0" fmla="*/ 547601 w 440"/>
                <a:gd name="T1" fmla="*/ 566738 h 423"/>
                <a:gd name="T2" fmla="*/ 42949 w 440"/>
                <a:gd name="T3" fmla="*/ 566738 h 423"/>
                <a:gd name="T4" fmla="*/ 0 w 440"/>
                <a:gd name="T5" fmla="*/ 523864 h 423"/>
                <a:gd name="T6" fmla="*/ 0 w 440"/>
                <a:gd name="T7" fmla="*/ 42874 h 423"/>
                <a:gd name="T8" fmla="*/ 42949 w 440"/>
                <a:gd name="T9" fmla="*/ 0 h 423"/>
                <a:gd name="T10" fmla="*/ 206693 w 440"/>
                <a:gd name="T11" fmla="*/ 0 h 423"/>
                <a:gd name="T12" fmla="*/ 248299 w 440"/>
                <a:gd name="T13" fmla="*/ 42874 h 423"/>
                <a:gd name="T14" fmla="*/ 248299 w 440"/>
                <a:gd name="T15" fmla="*/ 542621 h 423"/>
                <a:gd name="T16" fmla="*/ 547601 w 440"/>
                <a:gd name="T17" fmla="*/ 542621 h 423"/>
                <a:gd name="T18" fmla="*/ 566391 w 440"/>
                <a:gd name="T19" fmla="*/ 523864 h 423"/>
                <a:gd name="T20" fmla="*/ 566391 w 440"/>
                <a:gd name="T21" fmla="*/ 497068 h 423"/>
                <a:gd name="T22" fmla="*/ 590550 w 440"/>
                <a:gd name="T23" fmla="*/ 497068 h 423"/>
                <a:gd name="T24" fmla="*/ 590550 w 440"/>
                <a:gd name="T25" fmla="*/ 523864 h 423"/>
                <a:gd name="T26" fmla="*/ 547601 w 440"/>
                <a:gd name="T27" fmla="*/ 566738 h 423"/>
                <a:gd name="T28" fmla="*/ 42949 w 440"/>
                <a:gd name="T29" fmla="*/ 24117 h 423"/>
                <a:gd name="T30" fmla="*/ 24159 w 440"/>
                <a:gd name="T31" fmla="*/ 42874 h 423"/>
                <a:gd name="T32" fmla="*/ 24159 w 440"/>
                <a:gd name="T33" fmla="*/ 523864 h 423"/>
                <a:gd name="T34" fmla="*/ 42949 w 440"/>
                <a:gd name="T35" fmla="*/ 542621 h 423"/>
                <a:gd name="T36" fmla="*/ 224141 w 440"/>
                <a:gd name="T37" fmla="*/ 542621 h 423"/>
                <a:gd name="T38" fmla="*/ 224141 w 440"/>
                <a:gd name="T39" fmla="*/ 42874 h 423"/>
                <a:gd name="T40" fmla="*/ 206693 w 440"/>
                <a:gd name="T41" fmla="*/ 24117 h 423"/>
                <a:gd name="T42" fmla="*/ 42949 w 440"/>
                <a:gd name="T43" fmla="*/ 24117 h 423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  <a:gd name="T60" fmla="*/ 0 60000 65536"/>
                <a:gd name="T61" fmla="*/ 0 60000 65536"/>
                <a:gd name="T62" fmla="*/ 0 60000 65536"/>
                <a:gd name="T63" fmla="*/ 0 60000 65536"/>
                <a:gd name="T64" fmla="*/ 0 60000 65536"/>
                <a:gd name="T65" fmla="*/ 0 60000 65536"/>
              </a:gdLst>
              <a:ahLst/>
              <a:cxnLst>
                <a:cxn ang="T44">
                  <a:pos x="T0" y="T1"/>
                </a:cxn>
                <a:cxn ang="T45">
                  <a:pos x="T2" y="T3"/>
                </a:cxn>
                <a:cxn ang="T46">
                  <a:pos x="T4" y="T5"/>
                </a:cxn>
                <a:cxn ang="T47">
                  <a:pos x="T6" y="T7"/>
                </a:cxn>
                <a:cxn ang="T48">
                  <a:pos x="T8" y="T9"/>
                </a:cxn>
                <a:cxn ang="T49">
                  <a:pos x="T10" y="T11"/>
                </a:cxn>
                <a:cxn ang="T50">
                  <a:pos x="T12" y="T13"/>
                </a:cxn>
                <a:cxn ang="T51">
                  <a:pos x="T14" y="T15"/>
                </a:cxn>
                <a:cxn ang="T52">
                  <a:pos x="T16" y="T17"/>
                </a:cxn>
                <a:cxn ang="T53">
                  <a:pos x="T18" y="T19"/>
                </a:cxn>
                <a:cxn ang="T54">
                  <a:pos x="T20" y="T21"/>
                </a:cxn>
                <a:cxn ang="T55">
                  <a:pos x="T22" y="T23"/>
                </a:cxn>
                <a:cxn ang="T56">
                  <a:pos x="T24" y="T25"/>
                </a:cxn>
                <a:cxn ang="T57">
                  <a:pos x="T26" y="T27"/>
                </a:cxn>
                <a:cxn ang="T58">
                  <a:pos x="T28" y="T29"/>
                </a:cxn>
                <a:cxn ang="T59">
                  <a:pos x="T30" y="T31"/>
                </a:cxn>
                <a:cxn ang="T60">
                  <a:pos x="T32" y="T33"/>
                </a:cxn>
                <a:cxn ang="T61">
                  <a:pos x="T34" y="T35"/>
                </a:cxn>
                <a:cxn ang="T62">
                  <a:pos x="T36" y="T37"/>
                </a:cxn>
                <a:cxn ang="T63">
                  <a:pos x="T38" y="T39"/>
                </a:cxn>
                <a:cxn ang="T64">
                  <a:pos x="T40" y="T41"/>
                </a:cxn>
                <a:cxn ang="T65">
                  <a:pos x="T42" y="T43"/>
                </a:cxn>
              </a:cxnLst>
              <a:rect l="0" t="0" r="r" b="b"/>
              <a:pathLst>
                <a:path w="440" h="423">
                  <a:moveTo>
                    <a:pt x="408" y="423"/>
                  </a:moveTo>
                  <a:cubicBezTo>
                    <a:pt x="32" y="423"/>
                    <a:pt x="32" y="423"/>
                    <a:pt x="32" y="423"/>
                  </a:cubicBezTo>
                  <a:cubicBezTo>
                    <a:pt x="16" y="423"/>
                    <a:pt x="0" y="408"/>
                    <a:pt x="0" y="391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5" y="0"/>
                    <a:pt x="32" y="0"/>
                  </a:cubicBezTo>
                  <a:cubicBezTo>
                    <a:pt x="154" y="0"/>
                    <a:pt x="154" y="0"/>
                    <a:pt x="154" y="0"/>
                  </a:cubicBezTo>
                  <a:cubicBezTo>
                    <a:pt x="171" y="0"/>
                    <a:pt x="185" y="14"/>
                    <a:pt x="185" y="32"/>
                  </a:cubicBezTo>
                  <a:cubicBezTo>
                    <a:pt x="185" y="405"/>
                    <a:pt x="185" y="405"/>
                    <a:pt x="185" y="405"/>
                  </a:cubicBezTo>
                  <a:cubicBezTo>
                    <a:pt x="408" y="405"/>
                    <a:pt x="408" y="405"/>
                    <a:pt x="408" y="405"/>
                  </a:cubicBezTo>
                  <a:cubicBezTo>
                    <a:pt x="416" y="405"/>
                    <a:pt x="422" y="399"/>
                    <a:pt x="422" y="391"/>
                  </a:cubicBezTo>
                  <a:cubicBezTo>
                    <a:pt x="422" y="371"/>
                    <a:pt x="422" y="371"/>
                    <a:pt x="422" y="371"/>
                  </a:cubicBezTo>
                  <a:cubicBezTo>
                    <a:pt x="440" y="371"/>
                    <a:pt x="440" y="371"/>
                    <a:pt x="440" y="371"/>
                  </a:cubicBezTo>
                  <a:cubicBezTo>
                    <a:pt x="440" y="391"/>
                    <a:pt x="440" y="391"/>
                    <a:pt x="440" y="391"/>
                  </a:cubicBezTo>
                  <a:cubicBezTo>
                    <a:pt x="440" y="409"/>
                    <a:pt x="426" y="423"/>
                    <a:pt x="408" y="423"/>
                  </a:cubicBezTo>
                  <a:close/>
                  <a:moveTo>
                    <a:pt x="32" y="18"/>
                  </a:moveTo>
                  <a:cubicBezTo>
                    <a:pt x="25" y="18"/>
                    <a:pt x="18" y="24"/>
                    <a:pt x="18" y="32"/>
                  </a:cubicBezTo>
                  <a:cubicBezTo>
                    <a:pt x="18" y="391"/>
                    <a:pt x="18" y="391"/>
                    <a:pt x="18" y="391"/>
                  </a:cubicBezTo>
                  <a:cubicBezTo>
                    <a:pt x="18" y="398"/>
                    <a:pt x="26" y="405"/>
                    <a:pt x="32" y="405"/>
                  </a:cubicBezTo>
                  <a:cubicBezTo>
                    <a:pt x="167" y="405"/>
                    <a:pt x="167" y="405"/>
                    <a:pt x="167" y="405"/>
                  </a:cubicBezTo>
                  <a:cubicBezTo>
                    <a:pt x="167" y="32"/>
                    <a:pt x="167" y="32"/>
                    <a:pt x="167" y="32"/>
                  </a:cubicBezTo>
                  <a:cubicBezTo>
                    <a:pt x="167" y="24"/>
                    <a:pt x="161" y="18"/>
                    <a:pt x="154" y="18"/>
                  </a:cubicBezTo>
                  <a:lnTo>
                    <a:pt x="32" y="18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5" name="Freeform 390"/>
            <p:cNvSpPr/>
            <p:nvPr/>
          </p:nvSpPr>
          <p:spPr bwMode="auto">
            <a:xfrm>
              <a:off x="2513013" y="920750"/>
              <a:ext cx="366713" cy="344488"/>
            </a:xfrm>
            <a:custGeom>
              <a:avLst/>
              <a:gdLst>
                <a:gd name="T0" fmla="*/ 24179 w 273"/>
                <a:gd name="T1" fmla="*/ 344488 h 257"/>
                <a:gd name="T2" fmla="*/ 0 w 273"/>
                <a:gd name="T3" fmla="*/ 344488 h 257"/>
                <a:gd name="T4" fmla="*/ 0 w 273"/>
                <a:gd name="T5" fmla="*/ 42893 h 257"/>
                <a:gd name="T6" fmla="*/ 42985 w 273"/>
                <a:gd name="T7" fmla="*/ 0 h 257"/>
                <a:gd name="T8" fmla="*/ 323728 w 273"/>
                <a:gd name="T9" fmla="*/ 0 h 257"/>
                <a:gd name="T10" fmla="*/ 366713 w 273"/>
                <a:gd name="T11" fmla="*/ 42893 h 257"/>
                <a:gd name="T12" fmla="*/ 366713 w 273"/>
                <a:gd name="T13" fmla="*/ 233233 h 257"/>
                <a:gd name="T14" fmla="*/ 342534 w 273"/>
                <a:gd name="T15" fmla="*/ 233233 h 257"/>
                <a:gd name="T16" fmla="*/ 342534 w 273"/>
                <a:gd name="T17" fmla="*/ 42893 h 257"/>
                <a:gd name="T18" fmla="*/ 323728 w 273"/>
                <a:gd name="T19" fmla="*/ 24128 h 257"/>
                <a:gd name="T20" fmla="*/ 42985 w 273"/>
                <a:gd name="T21" fmla="*/ 24128 h 257"/>
                <a:gd name="T22" fmla="*/ 24179 w 273"/>
                <a:gd name="T23" fmla="*/ 42893 h 257"/>
                <a:gd name="T24" fmla="*/ 24179 w 273"/>
                <a:gd name="T25" fmla="*/ 344488 h 2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0" t="0" r="r" b="b"/>
              <a:pathLst>
                <a:path w="273" h="257">
                  <a:moveTo>
                    <a:pt x="18" y="257"/>
                  </a:moveTo>
                  <a:cubicBezTo>
                    <a:pt x="0" y="257"/>
                    <a:pt x="0" y="257"/>
                    <a:pt x="0" y="257"/>
                  </a:cubicBezTo>
                  <a:cubicBezTo>
                    <a:pt x="0" y="32"/>
                    <a:pt x="0" y="32"/>
                    <a:pt x="0" y="32"/>
                  </a:cubicBezTo>
                  <a:cubicBezTo>
                    <a:pt x="0" y="14"/>
                    <a:pt x="15" y="0"/>
                    <a:pt x="32" y="0"/>
                  </a:cubicBezTo>
                  <a:cubicBezTo>
                    <a:pt x="241" y="0"/>
                    <a:pt x="241" y="0"/>
                    <a:pt x="241" y="0"/>
                  </a:cubicBezTo>
                  <a:cubicBezTo>
                    <a:pt x="259" y="0"/>
                    <a:pt x="273" y="14"/>
                    <a:pt x="273" y="32"/>
                  </a:cubicBezTo>
                  <a:cubicBezTo>
                    <a:pt x="273" y="174"/>
                    <a:pt x="273" y="174"/>
                    <a:pt x="273" y="174"/>
                  </a:cubicBezTo>
                  <a:cubicBezTo>
                    <a:pt x="255" y="174"/>
                    <a:pt x="255" y="174"/>
                    <a:pt x="255" y="174"/>
                  </a:cubicBezTo>
                  <a:cubicBezTo>
                    <a:pt x="255" y="32"/>
                    <a:pt x="255" y="32"/>
                    <a:pt x="255" y="32"/>
                  </a:cubicBezTo>
                  <a:cubicBezTo>
                    <a:pt x="255" y="24"/>
                    <a:pt x="249" y="18"/>
                    <a:pt x="241" y="18"/>
                  </a:cubicBezTo>
                  <a:cubicBezTo>
                    <a:pt x="32" y="18"/>
                    <a:pt x="32" y="18"/>
                    <a:pt x="32" y="18"/>
                  </a:cubicBezTo>
                  <a:cubicBezTo>
                    <a:pt x="25" y="18"/>
                    <a:pt x="18" y="24"/>
                    <a:pt x="18" y="32"/>
                  </a:cubicBezTo>
                  <a:lnTo>
                    <a:pt x="18" y="257"/>
                  </a:ln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6" name="Freeform 391"/>
            <p:cNvSpPr/>
            <p:nvPr/>
          </p:nvSpPr>
          <p:spPr bwMode="auto">
            <a:xfrm>
              <a:off x="2405063" y="815975"/>
              <a:ext cx="15875" cy="50800"/>
            </a:xfrm>
            <a:custGeom>
              <a:avLst/>
              <a:gdLst>
                <a:gd name="T0" fmla="*/ 7938 w 12"/>
                <a:gd name="T1" fmla="*/ 50800 h 38"/>
                <a:gd name="T2" fmla="*/ 0 w 12"/>
                <a:gd name="T3" fmla="*/ 42779 h 38"/>
                <a:gd name="T4" fmla="*/ 0 w 12"/>
                <a:gd name="T5" fmla="*/ 8021 h 38"/>
                <a:gd name="T6" fmla="*/ 7938 w 12"/>
                <a:gd name="T7" fmla="*/ 0 h 38"/>
                <a:gd name="T8" fmla="*/ 15875 w 12"/>
                <a:gd name="T9" fmla="*/ 8021 h 38"/>
                <a:gd name="T10" fmla="*/ 15875 w 12"/>
                <a:gd name="T11" fmla="*/ 42779 h 38"/>
                <a:gd name="T12" fmla="*/ 7938 w 12"/>
                <a:gd name="T13" fmla="*/ 50800 h 38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12" h="38">
                  <a:moveTo>
                    <a:pt x="6" y="38"/>
                  </a:moveTo>
                  <a:cubicBezTo>
                    <a:pt x="3" y="38"/>
                    <a:pt x="0" y="36"/>
                    <a:pt x="0" y="32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2"/>
                    <a:pt x="3" y="0"/>
                    <a:pt x="6" y="0"/>
                  </a:cubicBezTo>
                  <a:cubicBezTo>
                    <a:pt x="9" y="0"/>
                    <a:pt x="12" y="2"/>
                    <a:pt x="12" y="6"/>
                  </a:cubicBezTo>
                  <a:cubicBezTo>
                    <a:pt x="12" y="32"/>
                    <a:pt x="12" y="32"/>
                    <a:pt x="12" y="32"/>
                  </a:cubicBezTo>
                  <a:cubicBezTo>
                    <a:pt x="12" y="36"/>
                    <a:pt x="9" y="38"/>
                    <a:pt x="6" y="38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7" name="Freeform 392"/>
            <p:cNvSpPr/>
            <p:nvPr/>
          </p:nvSpPr>
          <p:spPr bwMode="auto">
            <a:xfrm>
              <a:off x="2405063" y="850900"/>
              <a:ext cx="50800" cy="15875"/>
            </a:xfrm>
            <a:custGeom>
              <a:avLst/>
              <a:gdLst>
                <a:gd name="T0" fmla="*/ 42779 w 38"/>
                <a:gd name="T1" fmla="*/ 15875 h 12"/>
                <a:gd name="T2" fmla="*/ 8021 w 38"/>
                <a:gd name="T3" fmla="*/ 15875 h 12"/>
                <a:gd name="T4" fmla="*/ 0 w 38"/>
                <a:gd name="T5" fmla="*/ 7938 h 12"/>
                <a:gd name="T6" fmla="*/ 8021 w 38"/>
                <a:gd name="T7" fmla="*/ 0 h 12"/>
                <a:gd name="T8" fmla="*/ 42779 w 38"/>
                <a:gd name="T9" fmla="*/ 0 h 12"/>
                <a:gd name="T10" fmla="*/ 50800 w 38"/>
                <a:gd name="T11" fmla="*/ 7938 h 12"/>
                <a:gd name="T12" fmla="*/ 42779 w 38"/>
                <a:gd name="T13" fmla="*/ 15875 h 12"/>
                <a:gd name="T14" fmla="*/ 0 60000 65536"/>
                <a:gd name="T15" fmla="*/ 0 60000 65536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</a:gdLst>
              <a:ahLst/>
              <a:cxnLst>
                <a:cxn ang="T14">
                  <a:pos x="T0" y="T1"/>
                </a:cxn>
                <a:cxn ang="T15">
                  <a:pos x="T2" y="T3"/>
                </a:cxn>
                <a:cxn ang="T16">
                  <a:pos x="T4" y="T5"/>
                </a:cxn>
                <a:cxn ang="T17">
                  <a:pos x="T6" y="T7"/>
                </a:cxn>
                <a:cxn ang="T18">
                  <a:pos x="T8" y="T9"/>
                </a:cxn>
                <a:cxn ang="T19">
                  <a:pos x="T10" y="T11"/>
                </a:cxn>
                <a:cxn ang="T20">
                  <a:pos x="T12" y="T13"/>
                </a:cxn>
              </a:cxnLst>
              <a:rect l="0" t="0" r="r" b="b"/>
              <a:pathLst>
                <a:path w="38" h="12">
                  <a:moveTo>
                    <a:pt x="32" y="12"/>
                  </a:moveTo>
                  <a:cubicBezTo>
                    <a:pt x="6" y="12"/>
                    <a:pt x="6" y="12"/>
                    <a:pt x="6" y="12"/>
                  </a:cubicBezTo>
                  <a:cubicBezTo>
                    <a:pt x="3" y="12"/>
                    <a:pt x="0" y="10"/>
                    <a:pt x="0" y="6"/>
                  </a:cubicBezTo>
                  <a:cubicBezTo>
                    <a:pt x="0" y="3"/>
                    <a:pt x="3" y="0"/>
                    <a:pt x="6" y="0"/>
                  </a:cubicBezTo>
                  <a:cubicBezTo>
                    <a:pt x="32" y="0"/>
                    <a:pt x="32" y="0"/>
                    <a:pt x="32" y="0"/>
                  </a:cubicBezTo>
                  <a:cubicBezTo>
                    <a:pt x="36" y="0"/>
                    <a:pt x="38" y="3"/>
                    <a:pt x="38" y="6"/>
                  </a:cubicBezTo>
                  <a:cubicBezTo>
                    <a:pt x="38" y="10"/>
                    <a:pt x="36" y="12"/>
                    <a:pt x="32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  <p:sp>
          <p:nvSpPr>
            <p:cNvPr id="208" name="Freeform 393"/>
            <p:cNvSpPr>
              <a:spLocks noEditPoints="1"/>
            </p:cNvSpPr>
            <p:nvPr/>
          </p:nvSpPr>
          <p:spPr bwMode="auto">
            <a:xfrm>
              <a:off x="2346325" y="792163"/>
              <a:ext cx="134938" cy="134938"/>
            </a:xfrm>
            <a:custGeom>
              <a:avLst/>
              <a:gdLst>
                <a:gd name="T0" fmla="*/ 67469 w 100"/>
                <a:gd name="T1" fmla="*/ 134938 h 100"/>
                <a:gd name="T2" fmla="*/ 0 w 100"/>
                <a:gd name="T3" fmla="*/ 67469 h 100"/>
                <a:gd name="T4" fmla="*/ 67469 w 100"/>
                <a:gd name="T5" fmla="*/ 0 h 100"/>
                <a:gd name="T6" fmla="*/ 134938 w 100"/>
                <a:gd name="T7" fmla="*/ 67469 h 100"/>
                <a:gd name="T8" fmla="*/ 67469 w 100"/>
                <a:gd name="T9" fmla="*/ 134938 h 100"/>
                <a:gd name="T10" fmla="*/ 67469 w 100"/>
                <a:gd name="T11" fmla="*/ 16193 h 100"/>
                <a:gd name="T12" fmla="*/ 16193 w 100"/>
                <a:gd name="T13" fmla="*/ 67469 h 100"/>
                <a:gd name="T14" fmla="*/ 67469 w 100"/>
                <a:gd name="T15" fmla="*/ 118745 h 100"/>
                <a:gd name="T16" fmla="*/ 118745 w 100"/>
                <a:gd name="T17" fmla="*/ 67469 h 100"/>
                <a:gd name="T18" fmla="*/ 67469 w 100"/>
                <a:gd name="T19" fmla="*/ 16193 h 100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0" t="0" r="r" b="b"/>
              <a:pathLst>
                <a:path w="100" h="100">
                  <a:moveTo>
                    <a:pt x="50" y="100"/>
                  </a:moveTo>
                  <a:cubicBezTo>
                    <a:pt x="23" y="100"/>
                    <a:pt x="0" y="78"/>
                    <a:pt x="0" y="50"/>
                  </a:cubicBezTo>
                  <a:cubicBezTo>
                    <a:pt x="0" y="23"/>
                    <a:pt x="23" y="0"/>
                    <a:pt x="50" y="0"/>
                  </a:cubicBezTo>
                  <a:cubicBezTo>
                    <a:pt x="78" y="0"/>
                    <a:pt x="100" y="23"/>
                    <a:pt x="100" y="50"/>
                  </a:cubicBezTo>
                  <a:cubicBezTo>
                    <a:pt x="100" y="78"/>
                    <a:pt x="78" y="100"/>
                    <a:pt x="50" y="100"/>
                  </a:cubicBezTo>
                  <a:close/>
                  <a:moveTo>
                    <a:pt x="50" y="12"/>
                  </a:moveTo>
                  <a:cubicBezTo>
                    <a:pt x="29" y="12"/>
                    <a:pt x="12" y="29"/>
                    <a:pt x="12" y="50"/>
                  </a:cubicBezTo>
                  <a:cubicBezTo>
                    <a:pt x="12" y="71"/>
                    <a:pt x="29" y="88"/>
                    <a:pt x="50" y="88"/>
                  </a:cubicBezTo>
                  <a:cubicBezTo>
                    <a:pt x="71" y="88"/>
                    <a:pt x="88" y="71"/>
                    <a:pt x="88" y="50"/>
                  </a:cubicBezTo>
                  <a:cubicBezTo>
                    <a:pt x="88" y="29"/>
                    <a:pt x="71" y="12"/>
                    <a:pt x="50" y="12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/>
            </a:p>
          </p:txBody>
        </p:sp>
      </p:grp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1"/>
          <p:cNvSpPr txBox="1"/>
          <p:nvPr/>
        </p:nvSpPr>
        <p:spPr>
          <a:xfrm>
            <a:off x="702897" y="522614"/>
            <a:ext cx="10789381" cy="4305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97180" indent="-297180" algn="l" defTabSz="1188085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090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4630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7835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271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6440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016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452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48250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2800" b="1" dirty="0">
                <a:solidFill>
                  <a:schemeClr val="tx2"/>
                </a:solidFill>
              </a:rPr>
              <a:t>校企拓展：打造高校开源创新实践基地，培养繁荣开发者生态</a:t>
            </a:r>
            <a:endParaRPr lang="zh-CN" altLang="en-US" sz="2800" b="1" dirty="0">
              <a:solidFill>
                <a:schemeClr val="tx2"/>
              </a:solidFill>
            </a:endParaRPr>
          </a:p>
        </p:txBody>
      </p:sp>
      <p:sp>
        <p:nvSpPr>
          <p:cNvPr id="31" name="矩形 30"/>
          <p:cNvSpPr/>
          <p:nvPr/>
        </p:nvSpPr>
        <p:spPr>
          <a:xfrm>
            <a:off x="7154986" y="2639285"/>
            <a:ext cx="2014951" cy="1340289"/>
          </a:xfrm>
          <a:prstGeom prst="rect">
            <a:avLst/>
          </a:prstGeom>
          <a:gradFill>
            <a:gsLst>
              <a:gs pos="0">
                <a:schemeClr val="tx2">
                  <a:alpha val="10000"/>
                </a:schemeClr>
              </a:gs>
              <a:gs pos="100000">
                <a:schemeClr val="tx2">
                  <a:alpha val="2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tx2">
                    <a:alpha val="20000"/>
                  </a:schemeClr>
                </a:gs>
                <a:gs pos="100000">
                  <a:schemeClr val="tx2">
                    <a:alpha val="1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79906" rtlCol="0" anchor="t"/>
          <a:lstStyle/>
          <a:p>
            <a:pPr algn="ctr"/>
            <a:endParaRPr lang="zh-CN" altLang="en-US" sz="1600" b="1" dirty="0">
              <a:solidFill>
                <a:schemeClr val="tx2"/>
              </a:solidFill>
            </a:endParaRPr>
          </a:p>
        </p:txBody>
      </p:sp>
      <p:sp>
        <p:nvSpPr>
          <p:cNvPr id="32" name="矩形 31"/>
          <p:cNvSpPr/>
          <p:nvPr/>
        </p:nvSpPr>
        <p:spPr>
          <a:xfrm>
            <a:off x="699723" y="2639285"/>
            <a:ext cx="1389614" cy="1340289"/>
          </a:xfrm>
          <a:prstGeom prst="rect">
            <a:avLst/>
          </a:prstGeom>
          <a:gradFill>
            <a:gsLst>
              <a:gs pos="0">
                <a:schemeClr val="tx2">
                  <a:alpha val="10000"/>
                </a:schemeClr>
              </a:gs>
              <a:gs pos="100000">
                <a:schemeClr val="tx2">
                  <a:alpha val="2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tx2">
                    <a:alpha val="20000"/>
                  </a:schemeClr>
                </a:gs>
                <a:gs pos="100000">
                  <a:schemeClr val="tx2">
                    <a:alpha val="1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79906" rtlCol="0" anchor="t"/>
          <a:lstStyle/>
          <a:p>
            <a:pPr algn="ctr"/>
            <a:endParaRPr lang="zh-CN" altLang="en-US" sz="1600" b="1" dirty="0">
              <a:solidFill>
                <a:schemeClr val="tx2"/>
              </a:solidFill>
            </a:endParaRPr>
          </a:p>
        </p:txBody>
      </p:sp>
      <p:sp>
        <p:nvSpPr>
          <p:cNvPr id="33" name="矩形 32"/>
          <p:cNvSpPr/>
          <p:nvPr/>
        </p:nvSpPr>
        <p:spPr>
          <a:xfrm>
            <a:off x="2232300" y="2639285"/>
            <a:ext cx="1389614" cy="1340289"/>
          </a:xfrm>
          <a:prstGeom prst="rect">
            <a:avLst/>
          </a:prstGeom>
          <a:gradFill>
            <a:gsLst>
              <a:gs pos="0">
                <a:schemeClr val="tx2">
                  <a:alpha val="10000"/>
                </a:schemeClr>
              </a:gs>
              <a:gs pos="100000">
                <a:schemeClr val="tx2">
                  <a:alpha val="2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tx2">
                    <a:alpha val="20000"/>
                  </a:schemeClr>
                </a:gs>
                <a:gs pos="100000">
                  <a:schemeClr val="tx2">
                    <a:alpha val="1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79906" rtlCol="0" anchor="t"/>
          <a:lstStyle/>
          <a:p>
            <a:pPr algn="ctr"/>
            <a:endParaRPr lang="zh-CN" altLang="en-US" sz="1600" b="1" dirty="0">
              <a:solidFill>
                <a:schemeClr val="tx2"/>
              </a:solidFill>
            </a:endParaRPr>
          </a:p>
        </p:txBody>
      </p:sp>
      <p:sp>
        <p:nvSpPr>
          <p:cNvPr id="34" name="矩形 33"/>
          <p:cNvSpPr/>
          <p:nvPr/>
        </p:nvSpPr>
        <p:spPr>
          <a:xfrm>
            <a:off x="3945605" y="2639285"/>
            <a:ext cx="1389614" cy="1340289"/>
          </a:xfrm>
          <a:prstGeom prst="rect">
            <a:avLst/>
          </a:prstGeom>
          <a:gradFill>
            <a:gsLst>
              <a:gs pos="0">
                <a:schemeClr val="tx2">
                  <a:alpha val="10000"/>
                </a:schemeClr>
              </a:gs>
              <a:gs pos="100000">
                <a:schemeClr val="tx2">
                  <a:alpha val="2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tx2">
                    <a:alpha val="20000"/>
                  </a:schemeClr>
                </a:gs>
                <a:gs pos="100000">
                  <a:schemeClr val="tx2">
                    <a:alpha val="1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79906" rtlCol="0" anchor="t"/>
          <a:lstStyle/>
          <a:p>
            <a:pPr algn="ctr"/>
            <a:endParaRPr lang="zh-CN" altLang="en-US" sz="1600" b="1" dirty="0">
              <a:solidFill>
                <a:schemeClr val="tx2"/>
              </a:solidFill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5478183" y="2639285"/>
            <a:ext cx="1389614" cy="1340289"/>
          </a:xfrm>
          <a:prstGeom prst="rect">
            <a:avLst/>
          </a:prstGeom>
          <a:gradFill>
            <a:gsLst>
              <a:gs pos="0">
                <a:schemeClr val="tx2">
                  <a:alpha val="10000"/>
                </a:schemeClr>
              </a:gs>
              <a:gs pos="100000">
                <a:schemeClr val="tx2">
                  <a:alpha val="2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tx2">
                    <a:alpha val="20000"/>
                  </a:schemeClr>
                </a:gs>
                <a:gs pos="100000">
                  <a:schemeClr val="tx2">
                    <a:alpha val="1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79906" rtlCol="0" anchor="t"/>
          <a:lstStyle/>
          <a:p>
            <a:pPr algn="ctr"/>
            <a:endParaRPr lang="zh-CN" altLang="en-US" sz="1600" b="1" dirty="0">
              <a:solidFill>
                <a:schemeClr val="tx2"/>
              </a:solidFill>
            </a:endParaRPr>
          </a:p>
        </p:txBody>
      </p:sp>
      <p:sp>
        <p:nvSpPr>
          <p:cNvPr id="46" name="矩形 45"/>
          <p:cNvSpPr/>
          <p:nvPr/>
        </p:nvSpPr>
        <p:spPr>
          <a:xfrm>
            <a:off x="9473557" y="2639285"/>
            <a:ext cx="2014951" cy="1340289"/>
          </a:xfrm>
          <a:prstGeom prst="rect">
            <a:avLst/>
          </a:prstGeom>
          <a:gradFill>
            <a:gsLst>
              <a:gs pos="0">
                <a:schemeClr val="tx2">
                  <a:alpha val="10000"/>
                </a:schemeClr>
              </a:gs>
              <a:gs pos="100000">
                <a:schemeClr val="tx2">
                  <a:alpha val="2000"/>
                </a:schemeClr>
              </a:gs>
            </a:gsLst>
            <a:lin ang="5400000" scaled="0"/>
          </a:gradFill>
          <a:ln>
            <a:gradFill>
              <a:gsLst>
                <a:gs pos="0">
                  <a:schemeClr val="tx2">
                    <a:alpha val="20000"/>
                  </a:schemeClr>
                </a:gs>
                <a:gs pos="100000">
                  <a:schemeClr val="tx2">
                    <a:alpha val="10000"/>
                  </a:schemeClr>
                </a:gs>
              </a:gsLst>
              <a:lin ang="5400000" scaled="0"/>
            </a:gra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tIns="179906" rtlCol="0" anchor="t"/>
          <a:lstStyle/>
          <a:p>
            <a:pPr algn="ctr"/>
            <a:endParaRPr lang="zh-CN" altLang="en-US" sz="1600" b="1" dirty="0">
              <a:solidFill>
                <a:schemeClr val="tx2"/>
              </a:solidFill>
            </a:endParaRPr>
          </a:p>
        </p:txBody>
      </p:sp>
      <p:sp>
        <p:nvSpPr>
          <p:cNvPr id="47" name="文本占位符 2"/>
          <p:cNvSpPr txBox="1"/>
          <p:nvPr/>
        </p:nvSpPr>
        <p:spPr>
          <a:xfrm>
            <a:off x="1423020" y="2010908"/>
            <a:ext cx="1475597" cy="27686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 defTabSz="610235" rtl="0" eaLnBrk="1" latinLnBrk="0" hangingPunct="1">
              <a:lnSpc>
                <a:spcPct val="100000"/>
              </a:lnSpc>
              <a:spcBef>
                <a:spcPts val="670"/>
              </a:spcBef>
              <a:buFontTx/>
              <a:buNone/>
              <a:defRPr sz="1200" b="1" kern="12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defRPr>
            </a:lvl1pPr>
            <a:lvl2pPr marL="279400" indent="0" algn="l" defTabSz="610235" rtl="0" eaLnBrk="1" latinLnBrk="0" hangingPunct="1">
              <a:lnSpc>
                <a:spcPct val="90000"/>
              </a:lnSpc>
              <a:spcBef>
                <a:spcPts val="335"/>
              </a:spcBef>
              <a:buFontTx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58800" indent="0" algn="l" defTabSz="610235" rtl="0" eaLnBrk="1" latinLnBrk="0" hangingPunct="1">
              <a:lnSpc>
                <a:spcPct val="90000"/>
              </a:lnSpc>
              <a:spcBef>
                <a:spcPts val="335"/>
              </a:spcBef>
              <a:buFontTx/>
              <a:buNone/>
              <a:defRPr sz="133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38835" indent="0" algn="l" defTabSz="610235" rtl="0" eaLnBrk="1" latinLnBrk="0" hangingPunct="1">
              <a:lnSpc>
                <a:spcPct val="90000"/>
              </a:lnSpc>
              <a:spcBef>
                <a:spcPts val="335"/>
              </a:spcBef>
              <a:buFontTx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18235" indent="0" algn="l" defTabSz="610235" rtl="0" eaLnBrk="1" latinLnBrk="0" hangingPunct="1">
              <a:lnSpc>
                <a:spcPct val="90000"/>
              </a:lnSpc>
              <a:spcBef>
                <a:spcPts val="335"/>
              </a:spcBef>
              <a:buFontTx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677670" indent="-152400" algn="l" defTabSz="610235" rtl="0" eaLnBrk="1" latinLnBrk="0" hangingPunct="1">
              <a:lnSpc>
                <a:spcPct val="90000"/>
              </a:lnSpc>
              <a:spcBef>
                <a:spcPts val="33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2470" indent="-152400" algn="l" defTabSz="610235" rtl="0" eaLnBrk="1" latinLnBrk="0" hangingPunct="1">
              <a:lnSpc>
                <a:spcPct val="90000"/>
              </a:lnSpc>
              <a:spcBef>
                <a:spcPts val="33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7905" indent="-152400" algn="l" defTabSz="610235" rtl="0" eaLnBrk="1" latinLnBrk="0" hangingPunct="1">
              <a:lnSpc>
                <a:spcPct val="90000"/>
              </a:lnSpc>
              <a:spcBef>
                <a:spcPts val="33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2705" indent="-152400" algn="l" defTabSz="610235" rtl="0" eaLnBrk="1" latinLnBrk="0" hangingPunct="1">
              <a:lnSpc>
                <a:spcPct val="90000"/>
              </a:lnSpc>
              <a:spcBef>
                <a:spcPts val="33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10235" rtl="0" eaLnBrk="1" fontAlgn="auto" latinLnBrk="0" hangingPunct="1">
              <a:spcBef>
                <a:spcPts val="67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MSG</a:t>
            </a: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暴走校园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48" name="文本占位符 5"/>
          <p:cNvSpPr txBox="1"/>
          <p:nvPr/>
        </p:nvSpPr>
        <p:spPr>
          <a:xfrm>
            <a:off x="4580958" y="2010908"/>
            <a:ext cx="1614986" cy="27686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 defTabSz="610235" rtl="0" eaLnBrk="1" latinLnBrk="0" hangingPunct="1">
              <a:lnSpc>
                <a:spcPct val="100000"/>
              </a:lnSpc>
              <a:spcBef>
                <a:spcPts val="670"/>
              </a:spcBef>
              <a:buFontTx/>
              <a:buNone/>
              <a:defRPr sz="1200" b="1" kern="12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defRPr>
            </a:lvl1pPr>
            <a:lvl2pPr marL="279400" indent="0" algn="l" defTabSz="610235" rtl="0" eaLnBrk="1" latinLnBrk="0" hangingPunct="1">
              <a:lnSpc>
                <a:spcPct val="90000"/>
              </a:lnSpc>
              <a:spcBef>
                <a:spcPts val="335"/>
              </a:spcBef>
              <a:buFontTx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58800" indent="0" algn="l" defTabSz="610235" rtl="0" eaLnBrk="1" latinLnBrk="0" hangingPunct="1">
              <a:lnSpc>
                <a:spcPct val="90000"/>
              </a:lnSpc>
              <a:spcBef>
                <a:spcPts val="335"/>
              </a:spcBef>
              <a:buFontTx/>
              <a:buNone/>
              <a:defRPr sz="133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38835" indent="0" algn="l" defTabSz="610235" rtl="0" eaLnBrk="1" latinLnBrk="0" hangingPunct="1">
              <a:lnSpc>
                <a:spcPct val="90000"/>
              </a:lnSpc>
              <a:spcBef>
                <a:spcPts val="335"/>
              </a:spcBef>
              <a:buFontTx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18235" indent="0" algn="l" defTabSz="610235" rtl="0" eaLnBrk="1" latinLnBrk="0" hangingPunct="1">
              <a:lnSpc>
                <a:spcPct val="90000"/>
              </a:lnSpc>
              <a:spcBef>
                <a:spcPts val="335"/>
              </a:spcBef>
              <a:buFontTx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677670" indent="-152400" algn="l" defTabSz="610235" rtl="0" eaLnBrk="1" latinLnBrk="0" hangingPunct="1">
              <a:lnSpc>
                <a:spcPct val="90000"/>
              </a:lnSpc>
              <a:spcBef>
                <a:spcPts val="33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2470" indent="-152400" algn="l" defTabSz="610235" rtl="0" eaLnBrk="1" latinLnBrk="0" hangingPunct="1">
              <a:lnSpc>
                <a:spcPct val="90000"/>
              </a:lnSpc>
              <a:spcBef>
                <a:spcPts val="33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7905" indent="-152400" algn="l" defTabSz="610235" rtl="0" eaLnBrk="1" latinLnBrk="0" hangingPunct="1">
              <a:lnSpc>
                <a:spcPct val="90000"/>
              </a:lnSpc>
              <a:spcBef>
                <a:spcPts val="33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2705" indent="-152400" algn="l" defTabSz="610235" rtl="0" eaLnBrk="1" latinLnBrk="0" hangingPunct="1">
              <a:lnSpc>
                <a:spcPct val="90000"/>
              </a:lnSpc>
              <a:spcBef>
                <a:spcPts val="33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10235" rtl="0" eaLnBrk="1" fontAlgn="auto" latinLnBrk="0" hangingPunct="1">
              <a:spcBef>
                <a:spcPts val="67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进阶式学习课程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0" name="文本占位符 7"/>
          <p:cNvSpPr txBox="1"/>
          <p:nvPr/>
        </p:nvSpPr>
        <p:spPr>
          <a:xfrm>
            <a:off x="7700582" y="2010908"/>
            <a:ext cx="922849" cy="27686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 defTabSz="610235" rtl="0" eaLnBrk="1" latinLnBrk="0" hangingPunct="1">
              <a:lnSpc>
                <a:spcPct val="100000"/>
              </a:lnSpc>
              <a:spcBef>
                <a:spcPts val="670"/>
              </a:spcBef>
              <a:buFontTx/>
              <a:buNone/>
              <a:defRPr sz="1200" b="1" kern="12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defRPr>
            </a:lvl1pPr>
            <a:lvl2pPr marL="279400" indent="0" algn="l" defTabSz="610235" rtl="0" eaLnBrk="1" latinLnBrk="0" hangingPunct="1">
              <a:lnSpc>
                <a:spcPct val="90000"/>
              </a:lnSpc>
              <a:spcBef>
                <a:spcPts val="335"/>
              </a:spcBef>
              <a:buFontTx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58800" indent="0" algn="l" defTabSz="610235" rtl="0" eaLnBrk="1" latinLnBrk="0" hangingPunct="1">
              <a:lnSpc>
                <a:spcPct val="90000"/>
              </a:lnSpc>
              <a:spcBef>
                <a:spcPts val="335"/>
              </a:spcBef>
              <a:buFontTx/>
              <a:buNone/>
              <a:defRPr sz="133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38835" indent="0" algn="l" defTabSz="610235" rtl="0" eaLnBrk="1" latinLnBrk="0" hangingPunct="1">
              <a:lnSpc>
                <a:spcPct val="90000"/>
              </a:lnSpc>
              <a:spcBef>
                <a:spcPts val="335"/>
              </a:spcBef>
              <a:buFontTx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18235" indent="0" algn="l" defTabSz="610235" rtl="0" eaLnBrk="1" latinLnBrk="0" hangingPunct="1">
              <a:lnSpc>
                <a:spcPct val="90000"/>
              </a:lnSpc>
              <a:spcBef>
                <a:spcPts val="335"/>
              </a:spcBef>
              <a:buFontTx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677670" indent="-152400" algn="l" defTabSz="610235" rtl="0" eaLnBrk="1" latinLnBrk="0" hangingPunct="1">
              <a:lnSpc>
                <a:spcPct val="90000"/>
              </a:lnSpc>
              <a:spcBef>
                <a:spcPts val="33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2470" indent="-152400" algn="l" defTabSz="610235" rtl="0" eaLnBrk="1" latinLnBrk="0" hangingPunct="1">
              <a:lnSpc>
                <a:spcPct val="90000"/>
              </a:lnSpc>
              <a:spcBef>
                <a:spcPts val="33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7905" indent="-152400" algn="l" defTabSz="610235" rtl="0" eaLnBrk="1" latinLnBrk="0" hangingPunct="1">
              <a:lnSpc>
                <a:spcPct val="90000"/>
              </a:lnSpc>
              <a:spcBef>
                <a:spcPts val="33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2705" indent="-152400" algn="l" defTabSz="610235" rtl="0" eaLnBrk="1" latinLnBrk="0" hangingPunct="1">
              <a:lnSpc>
                <a:spcPct val="90000"/>
              </a:lnSpc>
              <a:spcBef>
                <a:spcPts val="33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610235" rtl="0" eaLnBrk="1" fontAlgn="auto" latinLnBrk="0" hangingPunct="1">
              <a:spcBef>
                <a:spcPts val="67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</a:rPr>
              <a:t>社区比赛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</a:endParaRPr>
          </a:p>
        </p:txBody>
      </p:sp>
      <p:sp>
        <p:nvSpPr>
          <p:cNvPr id="55" name="文本占位符 7"/>
          <p:cNvSpPr txBox="1"/>
          <p:nvPr/>
        </p:nvSpPr>
        <p:spPr>
          <a:xfrm>
            <a:off x="10020062" y="2010908"/>
            <a:ext cx="922849" cy="276860"/>
          </a:xfrm>
          <a:prstGeom prst="rect">
            <a:avLst/>
          </a:prstGeom>
        </p:spPr>
        <p:txBody>
          <a:bodyPr wrap="square" lIns="0" tIns="0" rIns="0" bIns="0" anchor="ctr">
            <a:spAutoFit/>
          </a:bodyPr>
          <a:lstStyle>
            <a:lvl1pPr marL="0" indent="0" algn="l" defTabSz="610235" rtl="0" eaLnBrk="1" latinLnBrk="0" hangingPunct="1">
              <a:lnSpc>
                <a:spcPct val="100000"/>
              </a:lnSpc>
              <a:spcBef>
                <a:spcPts val="670"/>
              </a:spcBef>
              <a:buFontTx/>
              <a:buNone/>
              <a:defRPr sz="1200" b="1" kern="1200">
                <a:solidFill>
                  <a:schemeClr val="tx2"/>
                </a:solidFill>
                <a:latin typeface="微软雅黑" panose="020B0503020204020204" charset="-122"/>
                <a:ea typeface="微软雅黑" panose="020B0503020204020204" charset="-122"/>
                <a:cs typeface="Arial" panose="020B0604020202020204" pitchFamily="34" charset="0"/>
              </a:defRPr>
            </a:lvl1pPr>
            <a:lvl2pPr marL="279400" indent="0" algn="l" defTabSz="610235" rtl="0" eaLnBrk="1" latinLnBrk="0" hangingPunct="1">
              <a:lnSpc>
                <a:spcPct val="90000"/>
              </a:lnSpc>
              <a:spcBef>
                <a:spcPts val="335"/>
              </a:spcBef>
              <a:buFontTx/>
              <a:buNone/>
              <a:defRPr sz="16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558800" indent="0" algn="l" defTabSz="610235" rtl="0" eaLnBrk="1" latinLnBrk="0" hangingPunct="1">
              <a:lnSpc>
                <a:spcPct val="90000"/>
              </a:lnSpc>
              <a:spcBef>
                <a:spcPts val="335"/>
              </a:spcBef>
              <a:buFontTx/>
              <a:buNone/>
              <a:defRPr sz="1335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838835" indent="0" algn="l" defTabSz="610235" rtl="0" eaLnBrk="1" latinLnBrk="0" hangingPunct="1">
              <a:lnSpc>
                <a:spcPct val="90000"/>
              </a:lnSpc>
              <a:spcBef>
                <a:spcPts val="335"/>
              </a:spcBef>
              <a:buFontTx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118235" indent="0" algn="l" defTabSz="610235" rtl="0" eaLnBrk="1" latinLnBrk="0" hangingPunct="1">
              <a:lnSpc>
                <a:spcPct val="90000"/>
              </a:lnSpc>
              <a:spcBef>
                <a:spcPts val="335"/>
              </a:spcBef>
              <a:buFontTx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1677670" indent="-152400" algn="l" defTabSz="610235" rtl="0" eaLnBrk="1" latinLnBrk="0" hangingPunct="1">
              <a:lnSpc>
                <a:spcPct val="90000"/>
              </a:lnSpc>
              <a:spcBef>
                <a:spcPts val="33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82470" indent="-152400" algn="l" defTabSz="610235" rtl="0" eaLnBrk="1" latinLnBrk="0" hangingPunct="1">
              <a:lnSpc>
                <a:spcPct val="90000"/>
              </a:lnSpc>
              <a:spcBef>
                <a:spcPts val="33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287905" indent="-152400" algn="l" defTabSz="610235" rtl="0" eaLnBrk="1" latinLnBrk="0" hangingPunct="1">
              <a:lnSpc>
                <a:spcPct val="90000"/>
              </a:lnSpc>
              <a:spcBef>
                <a:spcPts val="33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592705" indent="-152400" algn="l" defTabSz="610235" rtl="0" eaLnBrk="1" latinLnBrk="0" hangingPunct="1">
              <a:lnSpc>
                <a:spcPct val="90000"/>
              </a:lnSpc>
              <a:spcBef>
                <a:spcPts val="335"/>
              </a:spcBef>
              <a:buFont typeface="Arial" panose="020B0604020202020204" pitchFamily="34" charset="0"/>
              <a:buChar char="•"/>
              <a:defRPr sz="1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457200" rtl="0" eaLnBrk="1" fontAlgn="auto" latinLnBrk="0" hangingPunct="1"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800" b="1" i="0" u="none" strike="noStrike" kern="120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  <a:cs typeface="Arial" panose="020B0604020202020204" pitchFamily="34" charset="0"/>
                <a:sym typeface="+mn-lt"/>
              </a:rPr>
              <a:t>开源实习</a:t>
            </a:r>
            <a:endParaRPr kumimoji="0" lang="zh-CN" altLang="en-US" sz="1800" b="1" i="0" u="none" strike="noStrike" kern="120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  <a:cs typeface="Arial" panose="020B0604020202020204" pitchFamily="34" charset="0"/>
              <a:sym typeface="+mn-lt"/>
            </a:endParaRPr>
          </a:p>
        </p:txBody>
      </p:sp>
      <p:sp>
        <p:nvSpPr>
          <p:cNvPr id="56" name="Object 1015"/>
          <p:cNvSpPr txBox="1"/>
          <p:nvPr/>
        </p:nvSpPr>
        <p:spPr>
          <a:xfrm>
            <a:off x="3661119" y="4959726"/>
            <a:ext cx="910326" cy="427148"/>
          </a:xfrm>
          <a:prstGeom prst="rect">
            <a:avLst/>
          </a:prstGeom>
          <a:solidFill>
            <a:schemeClr val="tx2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algn="ctr" defTabSz="914400">
              <a:lnSpc>
                <a:spcPct val="120000"/>
              </a:lnSpc>
              <a:defRPr sz="800" kern="0">
                <a:solidFill>
                  <a:srgbClr val="FFFFFF"/>
                </a:solidFill>
              </a:defRPr>
            </a:lvl1pPr>
          </a:lstStyle>
          <a:p>
            <a:r>
              <a:rPr lang="zh-CN" altLang="en-US" b="1" dirty="0">
                <a:solidFill>
                  <a:schemeClr val="tx1"/>
                </a:solidFill>
              </a:rPr>
              <a:t>北京大学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57" name="Object 1034"/>
          <p:cNvSpPr txBox="1"/>
          <p:nvPr/>
        </p:nvSpPr>
        <p:spPr>
          <a:xfrm>
            <a:off x="2673987" y="4959728"/>
            <a:ext cx="910326" cy="427148"/>
          </a:xfrm>
          <a:prstGeom prst="rect">
            <a:avLst/>
          </a:prstGeom>
          <a:solidFill>
            <a:schemeClr val="tx2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algn="ctr" defTabSz="914400">
              <a:lnSpc>
                <a:spcPct val="120000"/>
              </a:lnSpc>
              <a:defRPr sz="800" kern="0">
                <a:solidFill>
                  <a:srgbClr val="FFFFFF"/>
                </a:solidFill>
              </a:defRPr>
            </a:lvl1pPr>
          </a:lstStyle>
          <a:p>
            <a:r>
              <a:rPr lang="zh-CN" altLang="en-US" b="1" dirty="0">
                <a:solidFill>
                  <a:schemeClr val="tx1"/>
                </a:solidFill>
              </a:rPr>
              <a:t>北京</a:t>
            </a:r>
            <a:endParaRPr lang="en-US" altLang="zh-CN" b="1" dirty="0">
              <a:solidFill>
                <a:schemeClr val="tx1"/>
              </a:solidFill>
            </a:endParaRPr>
          </a:p>
          <a:p>
            <a:r>
              <a:rPr lang="zh-CN" altLang="en-US" b="1" dirty="0">
                <a:solidFill>
                  <a:schemeClr val="tx1"/>
                </a:solidFill>
              </a:rPr>
              <a:t>航空航天大学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58" name="Object 1041"/>
          <p:cNvSpPr txBox="1"/>
          <p:nvPr/>
        </p:nvSpPr>
        <p:spPr>
          <a:xfrm>
            <a:off x="1686855" y="4959728"/>
            <a:ext cx="910326" cy="427148"/>
          </a:xfrm>
          <a:prstGeom prst="rect">
            <a:avLst/>
          </a:prstGeom>
          <a:solidFill>
            <a:schemeClr val="tx2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algn="ctr" defTabSz="914400">
              <a:lnSpc>
                <a:spcPct val="120000"/>
              </a:lnSpc>
              <a:defRPr sz="800" kern="0">
                <a:solidFill>
                  <a:srgbClr val="FFFFFF"/>
                </a:solidFill>
              </a:defRPr>
            </a:lvl1pPr>
          </a:lstStyle>
          <a:p>
            <a:r>
              <a:rPr lang="zh-CN" altLang="en-US" b="1" dirty="0">
                <a:solidFill>
                  <a:schemeClr val="tx1"/>
                </a:solidFill>
              </a:rPr>
              <a:t>暨南大学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59" name="Object 1021"/>
          <p:cNvSpPr txBox="1"/>
          <p:nvPr/>
        </p:nvSpPr>
        <p:spPr>
          <a:xfrm>
            <a:off x="699724" y="4959728"/>
            <a:ext cx="910326" cy="427148"/>
          </a:xfrm>
          <a:prstGeom prst="rect">
            <a:avLst/>
          </a:prstGeom>
          <a:solidFill>
            <a:schemeClr val="tx2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algn="ctr" defTabSz="914400">
              <a:lnSpc>
                <a:spcPct val="120000"/>
              </a:lnSpc>
              <a:defRPr sz="800" kern="0">
                <a:solidFill>
                  <a:srgbClr val="FFFFFF"/>
                </a:solidFill>
              </a:defRPr>
            </a:lvl1pPr>
          </a:lstStyle>
          <a:p>
            <a:r>
              <a:rPr lang="zh-CN" altLang="en-US" b="1" dirty="0">
                <a:solidFill>
                  <a:schemeClr val="tx1"/>
                </a:solidFill>
              </a:rPr>
              <a:t>武汉理工大学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61" name="Object 1028"/>
          <p:cNvSpPr txBox="1"/>
          <p:nvPr/>
        </p:nvSpPr>
        <p:spPr>
          <a:xfrm>
            <a:off x="4648251" y="4959728"/>
            <a:ext cx="910326" cy="427148"/>
          </a:xfrm>
          <a:prstGeom prst="rect">
            <a:avLst/>
          </a:prstGeom>
          <a:solidFill>
            <a:schemeClr val="tx2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algn="ctr" defTabSz="914400">
              <a:lnSpc>
                <a:spcPct val="120000"/>
              </a:lnSpc>
              <a:defRPr sz="800" kern="0">
                <a:solidFill>
                  <a:srgbClr val="FFFFFF"/>
                </a:solidFill>
              </a:defRPr>
            </a:lvl1pPr>
          </a:lstStyle>
          <a:p>
            <a:r>
              <a:rPr lang="zh-CN" altLang="en-US" b="1" dirty="0">
                <a:solidFill>
                  <a:schemeClr val="tx1"/>
                </a:solidFill>
              </a:rPr>
              <a:t>深圳大学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62" name="Object 1028"/>
          <p:cNvSpPr txBox="1"/>
          <p:nvPr/>
        </p:nvSpPr>
        <p:spPr>
          <a:xfrm>
            <a:off x="5635383" y="4959728"/>
            <a:ext cx="910326" cy="427148"/>
          </a:xfrm>
          <a:prstGeom prst="rect">
            <a:avLst/>
          </a:prstGeom>
          <a:solidFill>
            <a:schemeClr val="tx2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algn="ctr" defTabSz="914400">
              <a:lnSpc>
                <a:spcPct val="120000"/>
              </a:lnSpc>
              <a:defRPr sz="800" kern="0">
                <a:solidFill>
                  <a:srgbClr val="FFFFFF"/>
                </a:solidFill>
              </a:defRPr>
            </a:lvl1pPr>
          </a:lstStyle>
          <a:p>
            <a:r>
              <a:rPr lang="zh-CN" altLang="en-US" b="1" dirty="0">
                <a:solidFill>
                  <a:schemeClr val="tx1"/>
                </a:solidFill>
              </a:rPr>
              <a:t>中山大学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64" name="Object 1028"/>
          <p:cNvSpPr txBox="1"/>
          <p:nvPr/>
        </p:nvSpPr>
        <p:spPr>
          <a:xfrm>
            <a:off x="6622515" y="4959728"/>
            <a:ext cx="910326" cy="427148"/>
          </a:xfrm>
          <a:prstGeom prst="rect">
            <a:avLst/>
          </a:prstGeom>
          <a:solidFill>
            <a:schemeClr val="tx2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algn="ctr" defTabSz="914400">
              <a:lnSpc>
                <a:spcPct val="120000"/>
              </a:lnSpc>
              <a:defRPr sz="800" kern="0">
                <a:solidFill>
                  <a:srgbClr val="FFFFFF"/>
                </a:solidFill>
              </a:defRPr>
            </a:lvl1pPr>
          </a:lstStyle>
          <a:p>
            <a:r>
              <a:rPr lang="zh-CN" altLang="en-US" b="1" dirty="0">
                <a:solidFill>
                  <a:schemeClr val="tx1"/>
                </a:solidFill>
              </a:rPr>
              <a:t>南京大学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pic>
        <p:nvPicPr>
          <p:cNvPr id="66" name="image 1014"/>
          <p:cNvPicPr/>
          <p:nvPr/>
        </p:nvPicPr>
        <p:blipFill>
          <a:blip r:embed="rId1"/>
          <a:srcRect/>
          <a:stretch>
            <a:fillRect/>
          </a:stretch>
        </p:blipFill>
        <p:spPr>
          <a:xfrm>
            <a:off x="3661119" y="4270891"/>
            <a:ext cx="910326" cy="688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image 1033"/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2673987" y="4270891"/>
            <a:ext cx="910326" cy="688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68" name="image 1040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686855" y="4270891"/>
            <a:ext cx="910326" cy="688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5" name="image 1020"/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99724" y="4270892"/>
            <a:ext cx="910326" cy="688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6" name="image 1027"/>
          <p:cNvPicPr/>
          <p:nvPr/>
        </p:nvPicPr>
        <p:blipFill>
          <a:blip r:embed="rId5"/>
          <a:srcRect/>
          <a:stretch>
            <a:fillRect/>
          </a:stretch>
        </p:blipFill>
        <p:spPr>
          <a:xfrm>
            <a:off x="4648251" y="4270891"/>
            <a:ext cx="910326" cy="688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7" name="Picture 2" descr="C:\Users\s84283325\AppData\Roaming\eSpace_Desktop\UserData\s84283325\imagefiles\originalImgfiles\F0552C9F-253B-4DAC-A830-F8D41AEC47B0.JPG"/>
          <p:cNvPicPr>
            <a:picLocks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5383" y="4270892"/>
            <a:ext cx="910326" cy="688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8" name="Picture 4" descr="C:\Users\s84283325\AppData\Roaming\eSpace_Desktop\UserData\s84283325\imagefiles\originalImgfiles\56D1326E-9870-4BF1-9009-9C5BE7E4FD11.JPG"/>
          <p:cNvPicPr>
            <a:picLocks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2515" y="4270890"/>
            <a:ext cx="910326" cy="688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图片 78"/>
          <p:cNvPicPr/>
          <p:nvPr/>
        </p:nvPicPr>
        <p:blipFill>
          <a:blip r:embed="rId8"/>
          <a:stretch>
            <a:fillRect/>
          </a:stretch>
        </p:blipFill>
        <p:spPr>
          <a:xfrm>
            <a:off x="9583910" y="4270890"/>
            <a:ext cx="910326" cy="688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图片 79"/>
          <p:cNvPicPr/>
          <p:nvPr/>
        </p:nvPicPr>
        <p:blipFill>
          <a:blip r:embed="rId9"/>
          <a:stretch>
            <a:fillRect/>
          </a:stretch>
        </p:blipFill>
        <p:spPr>
          <a:xfrm>
            <a:off x="7609647" y="4270892"/>
            <a:ext cx="910326" cy="688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图片 80"/>
          <p:cNvPicPr/>
          <p:nvPr/>
        </p:nvPicPr>
        <p:blipFill>
          <a:blip r:embed="rId10"/>
          <a:stretch>
            <a:fillRect/>
          </a:stretch>
        </p:blipFill>
        <p:spPr>
          <a:xfrm>
            <a:off x="8596779" y="4270890"/>
            <a:ext cx="910326" cy="688835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图片 81"/>
          <p:cNvPicPr/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71042" y="4270890"/>
            <a:ext cx="910326" cy="688835"/>
          </a:xfrm>
          <a:prstGeom prst="rect">
            <a:avLst/>
          </a:prstGeom>
          <a:noFill/>
          <a:ln>
            <a:noFill/>
          </a:ln>
        </p:spPr>
      </p:pic>
      <p:sp>
        <p:nvSpPr>
          <p:cNvPr id="83" name="Object 1021"/>
          <p:cNvSpPr txBox="1"/>
          <p:nvPr/>
        </p:nvSpPr>
        <p:spPr>
          <a:xfrm>
            <a:off x="7609647" y="4959728"/>
            <a:ext cx="910326" cy="427148"/>
          </a:xfrm>
          <a:prstGeom prst="rect">
            <a:avLst/>
          </a:prstGeom>
          <a:solidFill>
            <a:schemeClr val="tx2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algn="ctr" defTabSz="914400">
              <a:lnSpc>
                <a:spcPct val="120000"/>
              </a:lnSpc>
              <a:defRPr sz="800" kern="0">
                <a:solidFill>
                  <a:srgbClr val="FFFFFF"/>
                </a:solidFill>
              </a:defRPr>
            </a:lvl1pPr>
          </a:lstStyle>
          <a:p>
            <a:r>
              <a:rPr lang="zh-CN" altLang="en-US" b="1" dirty="0">
                <a:solidFill>
                  <a:schemeClr val="tx1"/>
                </a:solidFill>
              </a:rPr>
              <a:t>中国</a:t>
            </a:r>
            <a:endParaRPr lang="en-US" altLang="zh-CN" b="1" dirty="0">
              <a:solidFill>
                <a:schemeClr val="tx1"/>
              </a:solidFill>
            </a:endParaRPr>
          </a:p>
          <a:p>
            <a:r>
              <a:rPr lang="zh-CN" altLang="en-US" b="1" dirty="0">
                <a:solidFill>
                  <a:schemeClr val="tx1"/>
                </a:solidFill>
              </a:rPr>
              <a:t>科学技术大学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84" name="Object 1021"/>
          <p:cNvSpPr txBox="1"/>
          <p:nvPr/>
        </p:nvSpPr>
        <p:spPr>
          <a:xfrm>
            <a:off x="8596779" y="4959728"/>
            <a:ext cx="910326" cy="427148"/>
          </a:xfrm>
          <a:prstGeom prst="rect">
            <a:avLst/>
          </a:prstGeom>
          <a:solidFill>
            <a:schemeClr val="tx2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algn="ctr" defTabSz="914400">
              <a:lnSpc>
                <a:spcPct val="120000"/>
              </a:lnSpc>
              <a:defRPr sz="800" kern="0">
                <a:solidFill>
                  <a:srgbClr val="FFFFFF"/>
                </a:solidFill>
              </a:defRPr>
            </a:lvl1pPr>
          </a:lstStyle>
          <a:p>
            <a:r>
              <a:rPr lang="zh-CN" altLang="en-US" b="1" dirty="0">
                <a:solidFill>
                  <a:schemeClr val="tx1"/>
                </a:solidFill>
              </a:rPr>
              <a:t>哈尔滨工业大学</a:t>
            </a:r>
            <a:endParaRPr lang="en-US" altLang="zh-CN" b="1" dirty="0">
              <a:solidFill>
                <a:schemeClr val="tx1"/>
              </a:solidFill>
            </a:endParaRPr>
          </a:p>
          <a:p>
            <a:r>
              <a:rPr lang="zh-CN" altLang="en-US" b="1" dirty="0">
                <a:solidFill>
                  <a:schemeClr val="tx1"/>
                </a:solidFill>
              </a:rPr>
              <a:t>（深圳）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85" name="Object 1021"/>
          <p:cNvSpPr txBox="1"/>
          <p:nvPr/>
        </p:nvSpPr>
        <p:spPr>
          <a:xfrm>
            <a:off x="9583910" y="4959729"/>
            <a:ext cx="910326" cy="427148"/>
          </a:xfrm>
          <a:prstGeom prst="rect">
            <a:avLst/>
          </a:prstGeom>
          <a:solidFill>
            <a:schemeClr val="tx2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algn="ctr" defTabSz="914400">
              <a:lnSpc>
                <a:spcPct val="120000"/>
              </a:lnSpc>
              <a:defRPr sz="800" kern="0">
                <a:solidFill>
                  <a:srgbClr val="FFFFFF"/>
                </a:solidFill>
              </a:defRPr>
            </a:lvl1pPr>
          </a:lstStyle>
          <a:p>
            <a:r>
              <a:rPr lang="zh-CN" altLang="en-US" b="1" dirty="0">
                <a:solidFill>
                  <a:schemeClr val="tx1"/>
                </a:solidFill>
              </a:rPr>
              <a:t>清华大学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86" name="Object 1021"/>
          <p:cNvSpPr txBox="1"/>
          <p:nvPr/>
        </p:nvSpPr>
        <p:spPr>
          <a:xfrm>
            <a:off x="10571042" y="4959729"/>
            <a:ext cx="910326" cy="427148"/>
          </a:xfrm>
          <a:prstGeom prst="rect">
            <a:avLst/>
          </a:prstGeom>
          <a:solidFill>
            <a:schemeClr val="tx2">
              <a:alpha val="1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>
            <a:defPPr>
              <a:defRPr lang="en-US"/>
            </a:defPPr>
            <a:lvl1pPr algn="ctr" defTabSz="914400">
              <a:lnSpc>
                <a:spcPct val="120000"/>
              </a:lnSpc>
              <a:defRPr sz="800" kern="0">
                <a:solidFill>
                  <a:srgbClr val="FFFFFF"/>
                </a:solidFill>
              </a:defRPr>
            </a:lvl1pPr>
          </a:lstStyle>
          <a:p>
            <a:r>
              <a:rPr lang="zh-CN" altLang="en-US" b="1" dirty="0">
                <a:solidFill>
                  <a:schemeClr val="tx1"/>
                </a:solidFill>
              </a:rPr>
              <a:t>兰州大学</a:t>
            </a:r>
            <a:endParaRPr lang="zh-CN" altLang="en-US" b="1" dirty="0">
              <a:solidFill>
                <a:schemeClr val="tx1"/>
              </a:solidFill>
            </a:endParaRPr>
          </a:p>
        </p:txBody>
      </p:sp>
      <p:sp>
        <p:nvSpPr>
          <p:cNvPr id="87" name="Text Box 71"/>
          <p:cNvSpPr txBox="1">
            <a:spLocks noChangeArrowheads="1"/>
          </p:cNvSpPr>
          <p:nvPr/>
        </p:nvSpPr>
        <p:spPr bwMode="gray">
          <a:xfrm>
            <a:off x="2500130" y="2984934"/>
            <a:ext cx="853956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</a:rPr>
              <a:t>1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</a:rPr>
              <a:t>万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</a:rPr>
              <a:t>+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sp>
        <p:nvSpPr>
          <p:cNvPr id="88" name="Text Box 71"/>
          <p:cNvSpPr txBox="1">
            <a:spLocks noChangeArrowheads="1"/>
          </p:cNvSpPr>
          <p:nvPr/>
        </p:nvSpPr>
        <p:spPr bwMode="gray">
          <a:xfrm>
            <a:off x="10012398" y="2984934"/>
            <a:ext cx="937269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</a:rPr>
              <a:t>550+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sp>
        <p:nvSpPr>
          <p:cNvPr id="89" name="Text Box 71"/>
          <p:cNvSpPr txBox="1">
            <a:spLocks noChangeArrowheads="1"/>
          </p:cNvSpPr>
          <p:nvPr/>
        </p:nvSpPr>
        <p:spPr bwMode="gray">
          <a:xfrm>
            <a:off x="2619492" y="3449458"/>
            <a:ext cx="61523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zh-CN" altLang="en-US" sz="1200" dirty="0">
                <a:solidFill>
                  <a:schemeClr val="tx2"/>
                </a:solidFill>
                <a:latin typeface="+mn-lt"/>
                <a:ea typeface="+mn-ea"/>
              </a:rPr>
              <a:t>活动参与</a:t>
            </a:r>
            <a:endParaRPr lang="en-US" altLang="zh-CN" sz="1200" dirty="0">
              <a:solidFill>
                <a:schemeClr val="tx2"/>
              </a:solidFill>
              <a:latin typeface="+mn-lt"/>
              <a:ea typeface="+mn-ea"/>
            </a:endParaRPr>
          </a:p>
        </p:txBody>
      </p:sp>
      <p:sp>
        <p:nvSpPr>
          <p:cNvPr id="90" name="Text Box 71"/>
          <p:cNvSpPr txBox="1">
            <a:spLocks noChangeArrowheads="1"/>
          </p:cNvSpPr>
          <p:nvPr/>
        </p:nvSpPr>
        <p:spPr bwMode="gray">
          <a:xfrm>
            <a:off x="4171778" y="2984934"/>
            <a:ext cx="937269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</a:rPr>
              <a:t>150+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sp>
        <p:nvSpPr>
          <p:cNvPr id="91" name="Text Box 71"/>
          <p:cNvSpPr txBox="1">
            <a:spLocks noChangeArrowheads="1"/>
          </p:cNvSpPr>
          <p:nvPr/>
        </p:nvSpPr>
        <p:spPr bwMode="gray">
          <a:xfrm>
            <a:off x="4332796" y="3449458"/>
            <a:ext cx="61523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zh-CN" altLang="en-US" sz="120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</a:rPr>
              <a:t>课程数量</a:t>
            </a:r>
            <a:endParaRPr kumimoji="0" lang="en-US" altLang="zh-CN" sz="120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sp>
        <p:nvSpPr>
          <p:cNvPr id="92" name="Text Box 71"/>
          <p:cNvSpPr txBox="1">
            <a:spLocks noChangeArrowheads="1"/>
          </p:cNvSpPr>
          <p:nvPr/>
        </p:nvSpPr>
        <p:spPr bwMode="gray">
          <a:xfrm>
            <a:off x="5772449" y="2984934"/>
            <a:ext cx="801084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</a:rPr>
              <a:t>20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</a:rPr>
              <a:t>万</a:t>
            </a:r>
            <a:endParaRPr kumimoji="0" lang="zh-CN" altLang="en-US" sz="24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sp>
        <p:nvSpPr>
          <p:cNvPr id="93" name="Text Box 71"/>
          <p:cNvSpPr txBox="1">
            <a:spLocks noChangeArrowheads="1"/>
          </p:cNvSpPr>
          <p:nvPr/>
        </p:nvSpPr>
        <p:spPr bwMode="gray">
          <a:xfrm>
            <a:off x="5865374" y="3449458"/>
            <a:ext cx="61523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zh-CN" altLang="en-US" sz="120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</a:rPr>
              <a:t>学习参与</a:t>
            </a:r>
            <a:endParaRPr kumimoji="0" lang="en-US" altLang="zh-CN" sz="120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sp>
        <p:nvSpPr>
          <p:cNvPr id="94" name="Text Box 71"/>
          <p:cNvSpPr txBox="1">
            <a:spLocks noChangeArrowheads="1"/>
          </p:cNvSpPr>
          <p:nvPr/>
        </p:nvSpPr>
        <p:spPr bwMode="gray">
          <a:xfrm>
            <a:off x="7735484" y="2984934"/>
            <a:ext cx="853956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</a:rPr>
              <a:t>2</a:t>
            </a:r>
            <a:r>
              <a:rPr kumimoji="0" lang="zh-CN" altLang="en-US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</a:rPr>
              <a:t>万</a:t>
            </a: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</a:rPr>
              <a:t>+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sp>
        <p:nvSpPr>
          <p:cNvPr id="95" name="Text Box 71"/>
          <p:cNvSpPr txBox="1">
            <a:spLocks noChangeArrowheads="1"/>
          </p:cNvSpPr>
          <p:nvPr/>
        </p:nvSpPr>
        <p:spPr bwMode="gray">
          <a:xfrm>
            <a:off x="7854846" y="3449458"/>
            <a:ext cx="61523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zh-CN" altLang="en-US" sz="1200" dirty="0">
                <a:solidFill>
                  <a:schemeClr val="tx2"/>
                </a:solidFill>
                <a:latin typeface="+mn-lt"/>
                <a:ea typeface="+mn-ea"/>
              </a:rPr>
              <a:t>比赛参与</a:t>
            </a:r>
            <a:endParaRPr lang="en-US" altLang="zh-CN" sz="1200" dirty="0">
              <a:solidFill>
                <a:schemeClr val="tx2"/>
              </a:solidFill>
              <a:latin typeface="+mn-lt"/>
              <a:ea typeface="+mn-ea"/>
            </a:endParaRPr>
          </a:p>
        </p:txBody>
      </p:sp>
      <p:sp>
        <p:nvSpPr>
          <p:cNvPr id="96" name="Text Box 71"/>
          <p:cNvSpPr txBox="1">
            <a:spLocks noChangeArrowheads="1"/>
          </p:cNvSpPr>
          <p:nvPr/>
        </p:nvSpPr>
        <p:spPr bwMode="gray">
          <a:xfrm>
            <a:off x="10173416" y="3449458"/>
            <a:ext cx="61523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algn="ctr">
              <a:spcBef>
                <a:spcPct val="0"/>
              </a:spcBef>
              <a:buClrTx/>
              <a:buNone/>
            </a:pPr>
            <a:r>
              <a:rPr lang="zh-CN" altLang="en-US" sz="1200" dirty="0">
                <a:solidFill>
                  <a:schemeClr val="tx2"/>
                </a:solidFill>
                <a:latin typeface="+mn-lt"/>
                <a:ea typeface="+mn-ea"/>
              </a:rPr>
              <a:t>开源贡献</a:t>
            </a:r>
            <a:endParaRPr lang="en-US" altLang="zh-CN" sz="1200" dirty="0">
              <a:solidFill>
                <a:schemeClr val="tx2"/>
              </a:solidFill>
              <a:latin typeface="+mn-lt"/>
              <a:ea typeface="+mn-ea"/>
            </a:endParaRPr>
          </a:p>
        </p:txBody>
      </p:sp>
      <p:sp>
        <p:nvSpPr>
          <p:cNvPr id="97" name="Text Box 71"/>
          <p:cNvSpPr txBox="1">
            <a:spLocks noChangeArrowheads="1"/>
          </p:cNvSpPr>
          <p:nvPr/>
        </p:nvSpPr>
        <p:spPr bwMode="gray">
          <a:xfrm>
            <a:off x="925896" y="2984934"/>
            <a:ext cx="937268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ctr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en-US" altLang="zh-CN" sz="2400" b="1" i="0" u="none" strike="noStrike" kern="0" cap="none" spc="0" normalizeH="0" baseline="0" noProof="0" dirty="0">
                <a:ln>
                  <a:noFill/>
                </a:ln>
                <a:solidFill>
                  <a:schemeClr val="accent1"/>
                </a:solidFill>
                <a:effectLst/>
                <a:uLnTx/>
                <a:uFillTx/>
                <a:latin typeface="+mn-lt"/>
                <a:ea typeface="+mn-ea"/>
              </a:rPr>
              <a:t>200+</a:t>
            </a:r>
            <a:endParaRPr kumimoji="0" lang="en-US" altLang="zh-CN" sz="2400" b="1" i="0" u="none" strike="noStrike" kern="0" cap="none" spc="0" normalizeH="0" baseline="0" noProof="0" dirty="0">
              <a:ln>
                <a:noFill/>
              </a:ln>
              <a:solidFill>
                <a:schemeClr val="accent1"/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sp>
        <p:nvSpPr>
          <p:cNvPr id="98" name="Text Box 71"/>
          <p:cNvSpPr txBox="1">
            <a:spLocks noChangeArrowheads="1"/>
          </p:cNvSpPr>
          <p:nvPr/>
        </p:nvSpPr>
        <p:spPr bwMode="gray">
          <a:xfrm>
            <a:off x="1086914" y="3449458"/>
            <a:ext cx="615233" cy="184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spcBef>
                <a:spcPct val="20000"/>
              </a:spcBef>
              <a:buClr>
                <a:schemeClr val="tx2"/>
              </a:buClr>
              <a:buFont typeface="Wingdings" panose="05000000000000000000" pitchFamily="2" charset="2"/>
              <a:buChar char="v"/>
              <a:defRPr sz="28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6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2pPr>
            <a:lvl3pPr marL="1143000" indent="-228600">
              <a:spcBef>
                <a:spcPct val="20000"/>
              </a:spcBef>
              <a:buClr>
                <a:schemeClr val="accent2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ea typeface="宋体" panose="02010600030101010101" pitchFamily="2" charset="-122"/>
              </a:defRPr>
            </a:lvl9pPr>
          </a:lstStyle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None/>
              <a:defRPr/>
            </a:pPr>
            <a:r>
              <a:rPr kumimoji="0" lang="zh-CN" altLang="en-US" sz="1200" i="0" u="none" strike="noStrike" kern="0" cap="none" spc="0" normalizeH="0" baseline="0" noProof="0" dirty="0">
                <a:ln>
                  <a:noFill/>
                </a:ln>
                <a:solidFill>
                  <a:schemeClr val="tx2"/>
                </a:solidFill>
                <a:effectLst/>
                <a:uLnTx/>
                <a:uFillTx/>
                <a:latin typeface="+mn-lt"/>
                <a:ea typeface="+mn-ea"/>
              </a:rPr>
              <a:t>高校覆盖</a:t>
            </a:r>
            <a:endParaRPr kumimoji="0" lang="en-US" altLang="zh-CN" sz="1200" i="0" u="none" strike="noStrike" kern="0" cap="none" spc="0" normalizeH="0" baseline="0" noProof="0" dirty="0">
              <a:ln>
                <a:noFill/>
              </a:ln>
              <a:solidFill>
                <a:schemeClr val="tx2"/>
              </a:solidFill>
              <a:effectLst/>
              <a:uLnTx/>
              <a:uFillTx/>
              <a:latin typeface="+mn-lt"/>
              <a:ea typeface="+mn-ea"/>
            </a:endParaRPr>
          </a:p>
        </p:txBody>
      </p:sp>
      <p:grpSp>
        <p:nvGrpSpPr>
          <p:cNvPr id="99" name="组合 98"/>
          <p:cNvGrpSpPr/>
          <p:nvPr/>
        </p:nvGrpSpPr>
        <p:grpSpPr>
          <a:xfrm>
            <a:off x="699723" y="2313674"/>
            <a:ext cx="2922192" cy="227980"/>
            <a:chOff x="740556" y="1344012"/>
            <a:chExt cx="15798826" cy="263649"/>
          </a:xfrm>
        </p:grpSpPr>
        <p:sp>
          <p:nvSpPr>
            <p:cNvPr id="112" name="梯形 111"/>
            <p:cNvSpPr/>
            <p:nvPr/>
          </p:nvSpPr>
          <p:spPr>
            <a:xfrm>
              <a:off x="969686" y="1404178"/>
              <a:ext cx="15340565" cy="203483"/>
            </a:xfrm>
            <a:prstGeom prst="trapezoid">
              <a:avLst>
                <a:gd name="adj" fmla="val 277010"/>
              </a:avLst>
            </a:prstGeom>
            <a:gradFill>
              <a:gsLst>
                <a:gs pos="0">
                  <a:sysClr val="window" lastClr="FFFFFF">
                    <a:alpha val="0"/>
                  </a:sysClr>
                </a:gs>
                <a:gs pos="100000">
                  <a:sysClr val="window" lastClr="FFFFFF">
                    <a:alpha val="8000"/>
                  </a:sysClr>
                </a:gs>
              </a:gsLst>
              <a:lin ang="5400000" scaled="0"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>
                <a:solidFill>
                  <a:schemeClr val="accent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3" name="梯形 112"/>
            <p:cNvSpPr/>
            <p:nvPr/>
          </p:nvSpPr>
          <p:spPr>
            <a:xfrm>
              <a:off x="740556" y="1344012"/>
              <a:ext cx="15798826" cy="203483"/>
            </a:xfrm>
            <a:prstGeom prst="trapezoid">
              <a:avLst>
                <a:gd name="adj" fmla="val 277010"/>
              </a:avLst>
            </a:prstGeom>
            <a:gradFill>
              <a:gsLst>
                <a:gs pos="0">
                  <a:sysClr val="window" lastClr="FFFFFF">
                    <a:alpha val="0"/>
                  </a:sysClr>
                </a:gs>
                <a:gs pos="100000">
                  <a:sysClr val="window" lastClr="FFFFFF">
                    <a:alpha val="10000"/>
                  </a:sysClr>
                </a:gs>
              </a:gsLst>
              <a:lin ang="5400000" scaled="0"/>
            </a:gradFill>
            <a:ln w="9525" cap="rnd" cmpd="sng" algn="ctr">
              <a:gradFill>
                <a:gsLst>
                  <a:gs pos="100000">
                    <a:sysClr val="window" lastClr="FFFFFF">
                      <a:alpha val="30000"/>
                    </a:sysClr>
                  </a:gs>
                  <a:gs pos="0">
                    <a:sysClr val="window" lastClr="FFFFFF">
                      <a:alpha val="0"/>
                    </a:sysClr>
                  </a:gs>
                </a:gsLst>
                <a:lin ang="5400000" scaled="0"/>
              </a:gradFill>
              <a:prstDash val="solid"/>
              <a:round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>
                <a:solidFill>
                  <a:schemeClr val="accent1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14" name="直接连接符 113"/>
            <p:cNvCxnSpPr/>
            <p:nvPr/>
          </p:nvCxnSpPr>
          <p:spPr>
            <a:xfrm>
              <a:off x="7536089" y="1547495"/>
              <a:ext cx="2207760" cy="0"/>
            </a:xfrm>
            <a:prstGeom prst="line">
              <a:avLst/>
            </a:prstGeom>
            <a:noFill/>
            <a:ln w="12700" cap="rnd" cmpd="sng" algn="ctr">
              <a:solidFill>
                <a:srgbClr val="FFC000"/>
              </a:solidFill>
              <a:prstDash val="solid"/>
              <a:round/>
            </a:ln>
            <a:effectLst/>
          </p:spPr>
        </p:cxnSp>
      </p:grpSp>
      <p:grpSp>
        <p:nvGrpSpPr>
          <p:cNvPr id="100" name="组合 99"/>
          <p:cNvGrpSpPr/>
          <p:nvPr/>
        </p:nvGrpSpPr>
        <p:grpSpPr>
          <a:xfrm>
            <a:off x="3927355" y="2313674"/>
            <a:ext cx="2922192" cy="227980"/>
            <a:chOff x="740556" y="1344012"/>
            <a:chExt cx="15798826" cy="263649"/>
          </a:xfrm>
        </p:grpSpPr>
        <p:sp>
          <p:nvSpPr>
            <p:cNvPr id="109" name="梯形 108"/>
            <p:cNvSpPr/>
            <p:nvPr/>
          </p:nvSpPr>
          <p:spPr>
            <a:xfrm>
              <a:off x="969686" y="1404178"/>
              <a:ext cx="15340565" cy="203483"/>
            </a:xfrm>
            <a:prstGeom prst="trapezoid">
              <a:avLst>
                <a:gd name="adj" fmla="val 277010"/>
              </a:avLst>
            </a:prstGeom>
            <a:gradFill>
              <a:gsLst>
                <a:gs pos="0">
                  <a:sysClr val="window" lastClr="FFFFFF">
                    <a:alpha val="0"/>
                  </a:sysClr>
                </a:gs>
                <a:gs pos="100000">
                  <a:sysClr val="window" lastClr="FFFFFF">
                    <a:alpha val="8000"/>
                  </a:sysClr>
                </a:gs>
              </a:gsLst>
              <a:lin ang="5400000" scaled="0"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>
                <a:solidFill>
                  <a:schemeClr val="accent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10" name="梯形 109"/>
            <p:cNvSpPr/>
            <p:nvPr/>
          </p:nvSpPr>
          <p:spPr>
            <a:xfrm>
              <a:off x="740556" y="1344012"/>
              <a:ext cx="15798826" cy="203483"/>
            </a:xfrm>
            <a:prstGeom prst="trapezoid">
              <a:avLst>
                <a:gd name="adj" fmla="val 277010"/>
              </a:avLst>
            </a:prstGeom>
            <a:gradFill>
              <a:gsLst>
                <a:gs pos="0">
                  <a:sysClr val="window" lastClr="FFFFFF">
                    <a:alpha val="0"/>
                  </a:sysClr>
                </a:gs>
                <a:gs pos="100000">
                  <a:sysClr val="window" lastClr="FFFFFF">
                    <a:alpha val="10000"/>
                  </a:sysClr>
                </a:gs>
              </a:gsLst>
              <a:lin ang="5400000" scaled="0"/>
            </a:gradFill>
            <a:ln w="9525" cap="rnd" cmpd="sng" algn="ctr">
              <a:gradFill>
                <a:gsLst>
                  <a:gs pos="100000">
                    <a:sysClr val="window" lastClr="FFFFFF">
                      <a:alpha val="30000"/>
                    </a:sysClr>
                  </a:gs>
                  <a:gs pos="0">
                    <a:sysClr val="window" lastClr="FFFFFF">
                      <a:alpha val="0"/>
                    </a:sysClr>
                  </a:gs>
                </a:gsLst>
                <a:lin ang="5400000" scaled="0"/>
              </a:gradFill>
              <a:prstDash val="solid"/>
              <a:round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>
                <a:solidFill>
                  <a:schemeClr val="accent1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11" name="直接连接符 110"/>
            <p:cNvCxnSpPr/>
            <p:nvPr/>
          </p:nvCxnSpPr>
          <p:spPr>
            <a:xfrm>
              <a:off x="7536089" y="1547495"/>
              <a:ext cx="2207760" cy="0"/>
            </a:xfrm>
            <a:prstGeom prst="line">
              <a:avLst/>
            </a:prstGeom>
            <a:noFill/>
            <a:ln w="12700" cap="rnd" cmpd="sng" algn="ctr">
              <a:solidFill>
                <a:srgbClr val="FFC000"/>
              </a:solidFill>
              <a:prstDash val="solid"/>
              <a:round/>
            </a:ln>
            <a:effectLst/>
          </p:spPr>
        </p:cxnSp>
      </p:grpSp>
      <p:grpSp>
        <p:nvGrpSpPr>
          <p:cNvPr id="101" name="组合 100"/>
          <p:cNvGrpSpPr/>
          <p:nvPr/>
        </p:nvGrpSpPr>
        <p:grpSpPr>
          <a:xfrm>
            <a:off x="7154986" y="2313674"/>
            <a:ext cx="2014041" cy="227980"/>
            <a:chOff x="740556" y="1344012"/>
            <a:chExt cx="15798826" cy="263649"/>
          </a:xfrm>
        </p:grpSpPr>
        <p:sp>
          <p:nvSpPr>
            <p:cNvPr id="106" name="梯形 105"/>
            <p:cNvSpPr/>
            <p:nvPr/>
          </p:nvSpPr>
          <p:spPr>
            <a:xfrm>
              <a:off x="969686" y="1404178"/>
              <a:ext cx="15340565" cy="203483"/>
            </a:xfrm>
            <a:prstGeom prst="trapezoid">
              <a:avLst>
                <a:gd name="adj" fmla="val 277010"/>
              </a:avLst>
            </a:prstGeom>
            <a:gradFill>
              <a:gsLst>
                <a:gs pos="0">
                  <a:sysClr val="window" lastClr="FFFFFF">
                    <a:alpha val="0"/>
                  </a:sysClr>
                </a:gs>
                <a:gs pos="100000">
                  <a:sysClr val="window" lastClr="FFFFFF">
                    <a:alpha val="8000"/>
                  </a:sysClr>
                </a:gs>
              </a:gsLst>
              <a:lin ang="5400000" scaled="0"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>
                <a:solidFill>
                  <a:schemeClr val="accent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7" name="梯形 106"/>
            <p:cNvSpPr/>
            <p:nvPr/>
          </p:nvSpPr>
          <p:spPr>
            <a:xfrm>
              <a:off x="740556" y="1344012"/>
              <a:ext cx="15798826" cy="203483"/>
            </a:xfrm>
            <a:prstGeom prst="trapezoid">
              <a:avLst>
                <a:gd name="adj" fmla="val 277010"/>
              </a:avLst>
            </a:prstGeom>
            <a:gradFill>
              <a:gsLst>
                <a:gs pos="0">
                  <a:sysClr val="window" lastClr="FFFFFF">
                    <a:alpha val="0"/>
                  </a:sysClr>
                </a:gs>
                <a:gs pos="100000">
                  <a:sysClr val="window" lastClr="FFFFFF">
                    <a:alpha val="10000"/>
                  </a:sysClr>
                </a:gs>
              </a:gsLst>
              <a:lin ang="5400000" scaled="0"/>
            </a:gradFill>
            <a:ln w="9525" cap="rnd" cmpd="sng" algn="ctr">
              <a:gradFill>
                <a:gsLst>
                  <a:gs pos="100000">
                    <a:sysClr val="window" lastClr="FFFFFF">
                      <a:alpha val="30000"/>
                    </a:sysClr>
                  </a:gs>
                  <a:gs pos="0">
                    <a:sysClr val="window" lastClr="FFFFFF">
                      <a:alpha val="0"/>
                    </a:sysClr>
                  </a:gs>
                </a:gsLst>
                <a:lin ang="5400000" scaled="0"/>
              </a:gradFill>
              <a:prstDash val="solid"/>
              <a:round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>
                <a:solidFill>
                  <a:schemeClr val="accent1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08" name="直接连接符 107"/>
            <p:cNvCxnSpPr/>
            <p:nvPr/>
          </p:nvCxnSpPr>
          <p:spPr>
            <a:xfrm>
              <a:off x="7536089" y="1547495"/>
              <a:ext cx="2207760" cy="0"/>
            </a:xfrm>
            <a:prstGeom prst="line">
              <a:avLst/>
            </a:prstGeom>
            <a:noFill/>
            <a:ln w="12700" cap="rnd" cmpd="sng" algn="ctr">
              <a:solidFill>
                <a:srgbClr val="FFC000"/>
              </a:solidFill>
              <a:prstDash val="solid"/>
              <a:round/>
            </a:ln>
            <a:effectLst/>
          </p:spPr>
        </p:cxnSp>
      </p:grpSp>
      <p:grpSp>
        <p:nvGrpSpPr>
          <p:cNvPr id="102" name="组合 101"/>
          <p:cNvGrpSpPr/>
          <p:nvPr/>
        </p:nvGrpSpPr>
        <p:grpSpPr>
          <a:xfrm>
            <a:off x="9474466" y="2313674"/>
            <a:ext cx="2014041" cy="227980"/>
            <a:chOff x="740556" y="1344012"/>
            <a:chExt cx="15798826" cy="263649"/>
          </a:xfrm>
        </p:grpSpPr>
        <p:sp>
          <p:nvSpPr>
            <p:cNvPr id="103" name="梯形 102"/>
            <p:cNvSpPr/>
            <p:nvPr/>
          </p:nvSpPr>
          <p:spPr>
            <a:xfrm>
              <a:off x="969686" y="1404178"/>
              <a:ext cx="15340565" cy="203483"/>
            </a:xfrm>
            <a:prstGeom prst="trapezoid">
              <a:avLst>
                <a:gd name="adj" fmla="val 277010"/>
              </a:avLst>
            </a:prstGeom>
            <a:gradFill>
              <a:gsLst>
                <a:gs pos="0">
                  <a:sysClr val="window" lastClr="FFFFFF">
                    <a:alpha val="0"/>
                  </a:sysClr>
                </a:gs>
                <a:gs pos="100000">
                  <a:sysClr val="window" lastClr="FFFFFF">
                    <a:alpha val="8000"/>
                  </a:sysClr>
                </a:gs>
              </a:gsLst>
              <a:lin ang="5400000" scaled="0"/>
            </a:gradFill>
            <a:ln w="3175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>
                <a:solidFill>
                  <a:schemeClr val="accent1"/>
                </a:solidFill>
                <a:cs typeface="Arial" panose="020B0604020202020204" pitchFamily="34" charset="0"/>
              </a:endParaRPr>
            </a:p>
          </p:txBody>
        </p:sp>
        <p:sp>
          <p:nvSpPr>
            <p:cNvPr id="104" name="梯形 103"/>
            <p:cNvSpPr/>
            <p:nvPr/>
          </p:nvSpPr>
          <p:spPr>
            <a:xfrm>
              <a:off x="740556" y="1344012"/>
              <a:ext cx="15798826" cy="203483"/>
            </a:xfrm>
            <a:prstGeom prst="trapezoid">
              <a:avLst>
                <a:gd name="adj" fmla="val 277010"/>
              </a:avLst>
            </a:prstGeom>
            <a:gradFill>
              <a:gsLst>
                <a:gs pos="0">
                  <a:sysClr val="window" lastClr="FFFFFF">
                    <a:alpha val="0"/>
                  </a:sysClr>
                </a:gs>
                <a:gs pos="100000">
                  <a:sysClr val="window" lastClr="FFFFFF">
                    <a:alpha val="10000"/>
                  </a:sysClr>
                </a:gs>
              </a:gsLst>
              <a:lin ang="5400000" scaled="0"/>
            </a:gradFill>
            <a:ln w="9525" cap="rnd" cmpd="sng" algn="ctr">
              <a:gradFill>
                <a:gsLst>
                  <a:gs pos="100000">
                    <a:sysClr val="window" lastClr="FFFFFF">
                      <a:alpha val="30000"/>
                    </a:sysClr>
                  </a:gs>
                  <a:gs pos="0">
                    <a:sysClr val="window" lastClr="FFFFFF">
                      <a:alpha val="0"/>
                    </a:sysClr>
                  </a:gs>
                </a:gsLst>
                <a:lin ang="5400000" scaled="0"/>
              </a:gradFill>
              <a:prstDash val="solid"/>
              <a:round/>
            </a:ln>
            <a:effectLst/>
          </p:spPr>
          <p:txBody>
            <a:bodyPr rtlCol="0" anchor="ctr"/>
            <a:lstStyle/>
            <a:p>
              <a:pPr algn="ctr" defTabSz="914400">
                <a:defRPr/>
              </a:pPr>
              <a:endParaRPr lang="zh-CN" altLang="en-US" kern="0">
                <a:solidFill>
                  <a:schemeClr val="accent1"/>
                </a:solidFill>
                <a:cs typeface="Arial" panose="020B0604020202020204" pitchFamily="34" charset="0"/>
              </a:endParaRPr>
            </a:p>
          </p:txBody>
        </p:sp>
        <p:cxnSp>
          <p:nvCxnSpPr>
            <p:cNvPr id="105" name="直接连接符 104"/>
            <p:cNvCxnSpPr/>
            <p:nvPr/>
          </p:nvCxnSpPr>
          <p:spPr>
            <a:xfrm>
              <a:off x="7536089" y="1547495"/>
              <a:ext cx="2207760" cy="0"/>
            </a:xfrm>
            <a:prstGeom prst="line">
              <a:avLst/>
            </a:prstGeom>
            <a:noFill/>
            <a:ln w="12700" cap="rnd" cmpd="sng" algn="ctr">
              <a:solidFill>
                <a:srgbClr val="FFC000"/>
              </a:solidFill>
              <a:prstDash val="solid"/>
              <a:round/>
            </a:ln>
            <a:effectLst/>
          </p:spPr>
        </p:cxnSp>
      </p:grp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1"/>
          <p:cNvSpPr txBox="1"/>
          <p:nvPr/>
        </p:nvSpPr>
        <p:spPr>
          <a:xfrm>
            <a:off x="702897" y="522614"/>
            <a:ext cx="10789381" cy="4305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97180" indent="-297180" algn="l" defTabSz="1188085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090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4630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7835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271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6440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016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452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48250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2800" b="1" dirty="0">
                <a:solidFill>
                  <a:schemeClr val="tx2"/>
                </a:solidFill>
              </a:rPr>
              <a:t>合作共荣：通过社区活动发起前沿，打造全新创新模式</a:t>
            </a:r>
            <a:endParaRPr lang="zh-CN" altLang="en-US" sz="2800" b="1" dirty="0">
              <a:solidFill>
                <a:schemeClr val="tx2"/>
              </a:solidFill>
            </a:endParaRPr>
          </a:p>
        </p:txBody>
      </p:sp>
      <p:grpSp>
        <p:nvGrpSpPr>
          <p:cNvPr id="5" name="组合 4"/>
          <p:cNvGrpSpPr/>
          <p:nvPr/>
        </p:nvGrpSpPr>
        <p:grpSpPr>
          <a:xfrm>
            <a:off x="677856" y="1464631"/>
            <a:ext cx="10837591" cy="4604049"/>
            <a:chOff x="699175" y="1270000"/>
            <a:chExt cx="10843236" cy="4606447"/>
          </a:xfrm>
        </p:grpSpPr>
        <p:sp>
          <p:nvSpPr>
            <p:cNvPr id="23" name="矩形 22"/>
            <p:cNvSpPr/>
            <p:nvPr/>
          </p:nvSpPr>
          <p:spPr>
            <a:xfrm>
              <a:off x="699175" y="1270000"/>
              <a:ext cx="7966261" cy="1584295"/>
            </a:xfrm>
            <a:prstGeom prst="rect">
              <a:avLst/>
            </a:prstGeom>
            <a:gradFill>
              <a:gsLst>
                <a:gs pos="0">
                  <a:schemeClr val="tx2">
                    <a:alpha val="10000"/>
                  </a:schemeClr>
                </a:gs>
                <a:gs pos="100000">
                  <a:schemeClr val="tx2">
                    <a:alpha val="2000"/>
                  </a:schemeClr>
                </a:gs>
              </a:gsLst>
              <a:lin ang="5400000" scaled="0"/>
            </a:gradFill>
            <a:ln>
              <a:gradFill>
                <a:gsLst>
                  <a:gs pos="0">
                    <a:schemeClr val="tx2">
                      <a:alpha val="20000"/>
                    </a:schemeClr>
                  </a:gs>
                  <a:gs pos="100000">
                    <a:schemeClr val="tx2">
                      <a:alpha val="10000"/>
                    </a:schemeClr>
                  </a:gs>
                </a:gsLst>
                <a:lin ang="5400000" scaled="0"/>
              </a:gra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pic>
          <p:nvPicPr>
            <p:cNvPr id="26" name="内容占位符 10" descr="图片包含 图形用户界面&#10;&#10;描述已自动生成"/>
            <p:cNvPicPr>
              <a:picLocks noChangeAspect="1"/>
            </p:cNvPicPr>
            <p:nvPr/>
          </p:nvPicPr>
          <p:blipFill>
            <a:blip r:embed="rId1" cstate="print">
              <a:extLst>
                <a:ext uri="{BEBA8EAE-BF5A-486C-A8C5-ECC9F3942E4B}">
                  <a14:imgProps xmlns:a14="http://schemas.microsoft.com/office/drawing/2010/main">
                    <a14:imgLayer r:embed="rId2">
                      <a14:imgEffect>
                        <a14:brightnessContrast bright="-2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07200" y="1270000"/>
              <a:ext cx="2635211" cy="1584000"/>
            </a:xfrm>
            <a:prstGeom prst="rect">
              <a:avLst/>
            </a:prstGeom>
          </p:spPr>
        </p:pic>
        <p:sp>
          <p:nvSpPr>
            <p:cNvPr id="27" name="矩形 26"/>
            <p:cNvSpPr/>
            <p:nvPr/>
          </p:nvSpPr>
          <p:spPr>
            <a:xfrm>
              <a:off x="1137645" y="1662967"/>
              <a:ext cx="7089320" cy="831013"/>
            </a:xfrm>
            <a:prstGeom prst="rect">
              <a:avLst/>
            </a:prstGeom>
          </p:spPr>
          <p:txBody>
            <a:bodyPr wrap="square" lIns="0" tIns="0" rIns="0" bIns="0">
              <a:spAutoFit/>
            </a:bodyPr>
            <a:lstStyle/>
            <a:p>
              <a:pPr marL="0" marR="0" lvl="0" indent="0" algn="just" defTabSz="914400" eaLnBrk="1" fontAlgn="auto" latinLnBrk="0" hangingPunct="0">
                <a:lnSpc>
                  <a:spcPct val="15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通过社区</a:t>
              </a: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MSG</a:t>
              </a:r>
              <a:r>
                <a: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活动，深圳湾实验室、北京大学和昌平实验室等社区伙伴联合，发起社区分子动力学工作组，打造</a:t>
              </a:r>
              <a:r>
                <a:rPr kumimoji="0" lang="en-US" altLang="zh-CN" sz="1200" b="0" i="0" u="none" strike="noStrike" kern="0" cap="none" spc="0" normalizeH="0" baseline="0" noProof="0" dirty="0" err="1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MindSpore</a:t>
              </a: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 SPONGE 1.0</a:t>
              </a:r>
              <a:r>
                <a: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，架构全面升级，新增</a:t>
              </a: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20+</a:t>
              </a:r>
              <a:r>
                <a: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生物计算</a:t>
              </a: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SOTA</a:t>
              </a:r>
              <a:r>
                <a:rPr kumimoji="0" lang="zh-CN" altLang="en-US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模型，覆盖药物研发全流程，包含抗体序列设计、蛋白质动态结构解析等超级应用，计算、实验双重验证有效，效率提升</a:t>
              </a:r>
              <a:r>
                <a:rPr kumimoji="0" lang="en-US" altLang="zh-CN" sz="12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10X+ </a:t>
              </a:r>
              <a:endParaRPr kumimoji="0" lang="en-US" altLang="zh-CN" sz="12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3" name="矩形 72"/>
            <p:cNvSpPr/>
            <p:nvPr/>
          </p:nvSpPr>
          <p:spPr>
            <a:xfrm>
              <a:off x="1453896" y="4721956"/>
              <a:ext cx="1221488" cy="15375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首场</a:t>
              </a:r>
              <a:r>
                <a:rPr kumimoji="0" lang="en-US" altLang="zh-CN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MSG·</a:t>
              </a: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深圳站活动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5536731" y="4721956"/>
              <a:ext cx="1154162" cy="15375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暑期学校（第一期</a:t>
              </a: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rgbClr val="FFFFFF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）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5" name="矩形 74"/>
            <p:cNvSpPr/>
            <p:nvPr/>
          </p:nvSpPr>
          <p:spPr>
            <a:xfrm>
              <a:off x="8156498" y="4093696"/>
              <a:ext cx="1800173" cy="15375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MindSpore-SPONGE SIG </a:t>
              </a: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成立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78" name="矩形 77"/>
            <p:cNvSpPr/>
            <p:nvPr/>
          </p:nvSpPr>
          <p:spPr>
            <a:xfrm>
              <a:off x="8156498" y="4721956"/>
              <a:ext cx="1154162" cy="15375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暑期学校（第二期）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0" name="矩形 79"/>
            <p:cNvSpPr/>
            <p:nvPr/>
          </p:nvSpPr>
          <p:spPr>
            <a:xfrm>
              <a:off x="10081752" y="4721956"/>
              <a:ext cx="806311" cy="15375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00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MSG</a:t>
              </a:r>
              <a:r>
                <a:rPr kumimoji="0" lang="zh-CN" altLang="en-US" sz="100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专场活动</a:t>
              </a:r>
              <a:endParaRPr kumimoji="0" lang="zh-CN" altLang="en-US" sz="100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83" name="矩形 82"/>
            <p:cNvSpPr/>
            <p:nvPr/>
          </p:nvSpPr>
          <p:spPr>
            <a:xfrm>
              <a:off x="8156498" y="4407826"/>
              <a:ext cx="512961" cy="15375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开源实习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sp>
          <p:nvSpPr>
            <p:cNvPr id="102" name="矩形 101"/>
            <p:cNvSpPr/>
            <p:nvPr/>
          </p:nvSpPr>
          <p:spPr>
            <a:xfrm>
              <a:off x="4322121" y="4093696"/>
              <a:ext cx="1080462" cy="307500"/>
            </a:xfrm>
            <a:prstGeom prst="rect">
              <a:avLst/>
            </a:prstGeom>
            <a:noFill/>
          </p:spPr>
          <p:txBody>
            <a:bodyPr wrap="square" lIns="0" tIns="0" rIns="0" bIns="0">
              <a:spAutoFit/>
            </a:bodyPr>
            <a:lstStyle/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altLang="zh-CN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MindSpore-SPONGE</a:t>
              </a:r>
              <a:r>
                <a:rPr kumimoji="0" lang="zh-CN" altLang="en-US" sz="1000" b="0" i="0" u="none" strike="noStrike" kern="0" cap="none" spc="0" normalizeH="0" baseline="0" noProof="0" dirty="0">
                  <a:ln>
                    <a:noFill/>
                  </a:ln>
                  <a:solidFill>
                    <a:schemeClr val="tx1"/>
                  </a:solidFill>
                  <a:effectLst/>
                  <a:uLnTx/>
                  <a:uFillTx/>
                  <a:latin typeface="微软雅黑" panose="020B0503020204020204" charset="-122"/>
                  <a:ea typeface="微软雅黑" panose="020B0503020204020204" charset="-122"/>
                </a:rPr>
                <a:t>发布</a:t>
              </a:r>
              <a:endParaRPr kumimoji="0" lang="zh-CN" altLang="en-US" sz="1000" b="0" i="0" u="none" strike="noStrike" kern="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微软雅黑" panose="020B0503020204020204" charset="-122"/>
                <a:ea typeface="微软雅黑" panose="020B0503020204020204" charset="-122"/>
              </a:endParaRPr>
            </a:p>
          </p:txBody>
        </p:sp>
        <p:pic>
          <p:nvPicPr>
            <p:cNvPr id="105" name="内容占位符 9" descr="文本&#10;&#10;描述已自动生成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536730" y="5138447"/>
              <a:ext cx="1181213" cy="738000"/>
            </a:xfrm>
            <a:prstGeom prst="rect">
              <a:avLst/>
            </a:prstGeom>
          </p:spPr>
        </p:pic>
        <p:pic>
          <p:nvPicPr>
            <p:cNvPr id="106" name="Picture 2" descr="https://openi.org.cn/uploadfile/2020/0723/20200723061119269.jpg"/>
            <p:cNvPicPr>
              <a:picLocks noChangeAspect="1" noChangeArrowheads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052" t="2638" r="1999" b="17394"/>
            <a:stretch>
              <a:fillRect/>
            </a:stretch>
          </p:blipFill>
          <p:spPr bwMode="auto">
            <a:xfrm>
              <a:off x="3645491" y="5138448"/>
              <a:ext cx="1216522" cy="7365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7" name="内容占位符 11" descr="日历&#10;&#10;描述已自动生成"/>
            <p:cNvPicPr/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156498" y="5138447"/>
              <a:ext cx="1178922" cy="736519"/>
            </a:xfrm>
            <a:prstGeom prst="rect">
              <a:avLst/>
            </a:prstGeom>
          </p:spPr>
        </p:pic>
        <p:cxnSp>
          <p:nvCxnSpPr>
            <p:cNvPr id="133" name="直接连接符 132"/>
            <p:cNvCxnSpPr/>
            <p:nvPr/>
          </p:nvCxnSpPr>
          <p:spPr>
            <a:xfrm>
              <a:off x="701676" y="3850277"/>
              <a:ext cx="10794999" cy="0"/>
            </a:xfrm>
            <a:prstGeom prst="line">
              <a:avLst/>
            </a:prstGeom>
            <a:ln w="28575">
              <a:solidFill>
                <a:srgbClr val="FFC000">
                  <a:alpha val="50000"/>
                </a:srgb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4" name="椭圆 133"/>
            <p:cNvSpPr/>
            <p:nvPr/>
          </p:nvSpPr>
          <p:spPr>
            <a:xfrm>
              <a:off x="1048348" y="3777515"/>
              <a:ext cx="145530" cy="145528"/>
            </a:xfrm>
            <a:prstGeom prst="ellipse">
              <a:avLst/>
            </a:prstGeom>
            <a:solidFill>
              <a:srgbClr val="FFC000"/>
            </a:solidFill>
            <a:ln w="76200">
              <a:solidFill>
                <a:srgbClr val="FFC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35" name="文本框 19"/>
            <p:cNvSpPr txBox="1"/>
            <p:nvPr/>
          </p:nvSpPr>
          <p:spPr>
            <a:xfrm>
              <a:off x="788714" y="3305514"/>
              <a:ext cx="664800" cy="1842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tx2"/>
                  </a:solidFill>
                </a:rPr>
                <a:t>2020/1</a:t>
              </a:r>
              <a:endParaRPr lang="zh-CN" alt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36" name="椭圆 135"/>
            <p:cNvSpPr/>
            <p:nvPr/>
          </p:nvSpPr>
          <p:spPr>
            <a:xfrm>
              <a:off x="2364704" y="3777515"/>
              <a:ext cx="145530" cy="145528"/>
            </a:xfrm>
            <a:prstGeom prst="ellipse">
              <a:avLst/>
            </a:prstGeom>
            <a:solidFill>
              <a:srgbClr val="FFC000"/>
            </a:solidFill>
            <a:ln w="76200">
              <a:solidFill>
                <a:srgbClr val="FFC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 dirty="0"/>
            </a:p>
          </p:txBody>
        </p:sp>
        <p:sp>
          <p:nvSpPr>
            <p:cNvPr id="137" name="文本框 78"/>
            <p:cNvSpPr txBox="1"/>
            <p:nvPr/>
          </p:nvSpPr>
          <p:spPr>
            <a:xfrm>
              <a:off x="2105070" y="3305514"/>
              <a:ext cx="664800" cy="1842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tx2"/>
                  </a:solidFill>
                </a:rPr>
                <a:t>2020/6</a:t>
              </a:r>
              <a:endParaRPr lang="zh-CN" alt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38" name="椭圆 137"/>
            <p:cNvSpPr/>
            <p:nvPr/>
          </p:nvSpPr>
          <p:spPr>
            <a:xfrm>
              <a:off x="3681060" y="3777515"/>
              <a:ext cx="145530" cy="145528"/>
            </a:xfrm>
            <a:prstGeom prst="ellipse">
              <a:avLst/>
            </a:prstGeom>
            <a:solidFill>
              <a:srgbClr val="FFC000"/>
            </a:solidFill>
            <a:ln w="76200">
              <a:solidFill>
                <a:srgbClr val="FFC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39" name="文本框 81"/>
            <p:cNvSpPr txBox="1"/>
            <p:nvPr/>
          </p:nvSpPr>
          <p:spPr>
            <a:xfrm>
              <a:off x="3421426" y="3305514"/>
              <a:ext cx="664800" cy="1842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tx2"/>
                  </a:solidFill>
                </a:rPr>
                <a:t>2021/1</a:t>
              </a:r>
              <a:endParaRPr lang="zh-CN" alt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40" name="椭圆 139"/>
            <p:cNvSpPr/>
            <p:nvPr/>
          </p:nvSpPr>
          <p:spPr>
            <a:xfrm>
              <a:off x="4997416" y="3777515"/>
              <a:ext cx="145530" cy="145528"/>
            </a:xfrm>
            <a:prstGeom prst="ellipse">
              <a:avLst/>
            </a:prstGeom>
            <a:solidFill>
              <a:srgbClr val="FFC000"/>
            </a:solidFill>
            <a:ln w="76200">
              <a:solidFill>
                <a:srgbClr val="FFC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1" name="文本框 84"/>
            <p:cNvSpPr txBox="1"/>
            <p:nvPr/>
          </p:nvSpPr>
          <p:spPr>
            <a:xfrm>
              <a:off x="4737782" y="3305514"/>
              <a:ext cx="664800" cy="1842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tx2"/>
                  </a:solidFill>
                </a:rPr>
                <a:t>2021/6</a:t>
              </a:r>
              <a:endParaRPr lang="zh-CN" alt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42" name="椭圆 141"/>
            <p:cNvSpPr/>
            <p:nvPr/>
          </p:nvSpPr>
          <p:spPr>
            <a:xfrm>
              <a:off x="6313772" y="3777515"/>
              <a:ext cx="145530" cy="145528"/>
            </a:xfrm>
            <a:prstGeom prst="ellipse">
              <a:avLst/>
            </a:prstGeom>
            <a:solidFill>
              <a:srgbClr val="FFC000"/>
            </a:solidFill>
            <a:ln w="76200">
              <a:solidFill>
                <a:srgbClr val="FFC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3" name="文本框 99"/>
            <p:cNvSpPr txBox="1"/>
            <p:nvPr/>
          </p:nvSpPr>
          <p:spPr>
            <a:xfrm>
              <a:off x="6054138" y="3305514"/>
              <a:ext cx="664800" cy="1842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tx2"/>
                  </a:solidFill>
                </a:rPr>
                <a:t>2022/1</a:t>
              </a:r>
              <a:endParaRPr lang="zh-CN" alt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44" name="椭圆 143"/>
            <p:cNvSpPr/>
            <p:nvPr/>
          </p:nvSpPr>
          <p:spPr>
            <a:xfrm>
              <a:off x="7630128" y="3777515"/>
              <a:ext cx="145530" cy="145528"/>
            </a:xfrm>
            <a:prstGeom prst="ellipse">
              <a:avLst/>
            </a:prstGeom>
            <a:solidFill>
              <a:srgbClr val="FFC000"/>
            </a:solidFill>
            <a:ln w="76200">
              <a:solidFill>
                <a:srgbClr val="FFC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5" name="文本框 102"/>
            <p:cNvSpPr txBox="1"/>
            <p:nvPr/>
          </p:nvSpPr>
          <p:spPr>
            <a:xfrm>
              <a:off x="7370494" y="3305514"/>
              <a:ext cx="664800" cy="1842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tx2"/>
                  </a:solidFill>
                </a:rPr>
                <a:t>2022/6</a:t>
              </a:r>
              <a:endParaRPr lang="zh-CN" alt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46" name="椭圆 145"/>
            <p:cNvSpPr/>
            <p:nvPr/>
          </p:nvSpPr>
          <p:spPr>
            <a:xfrm>
              <a:off x="8946484" y="3777515"/>
              <a:ext cx="145530" cy="145528"/>
            </a:xfrm>
            <a:prstGeom prst="ellipse">
              <a:avLst/>
            </a:prstGeom>
            <a:solidFill>
              <a:srgbClr val="FFC000"/>
            </a:solidFill>
            <a:ln w="76200">
              <a:solidFill>
                <a:srgbClr val="FFC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7" name="文本框 105"/>
            <p:cNvSpPr txBox="1"/>
            <p:nvPr/>
          </p:nvSpPr>
          <p:spPr>
            <a:xfrm>
              <a:off x="8686850" y="3305514"/>
              <a:ext cx="664800" cy="1842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tx2"/>
                  </a:solidFill>
                </a:rPr>
                <a:t>2023/1</a:t>
              </a:r>
              <a:endParaRPr lang="zh-CN" altLang="en-US" sz="1200" dirty="0">
                <a:solidFill>
                  <a:schemeClr val="tx2"/>
                </a:solidFill>
              </a:endParaRPr>
            </a:p>
          </p:txBody>
        </p:sp>
        <p:sp>
          <p:nvSpPr>
            <p:cNvPr id="148" name="椭圆 147"/>
            <p:cNvSpPr/>
            <p:nvPr/>
          </p:nvSpPr>
          <p:spPr>
            <a:xfrm>
              <a:off x="10262838" y="3777515"/>
              <a:ext cx="145530" cy="145528"/>
            </a:xfrm>
            <a:prstGeom prst="ellipse">
              <a:avLst/>
            </a:prstGeom>
            <a:solidFill>
              <a:srgbClr val="FFC000"/>
            </a:solidFill>
            <a:ln w="76200">
              <a:solidFill>
                <a:srgbClr val="FFC000">
                  <a:alpha val="50000"/>
                </a:srgb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/>
            </a:p>
          </p:txBody>
        </p:sp>
        <p:sp>
          <p:nvSpPr>
            <p:cNvPr id="149" name="文本框 108"/>
            <p:cNvSpPr txBox="1"/>
            <p:nvPr/>
          </p:nvSpPr>
          <p:spPr>
            <a:xfrm>
              <a:off x="10003204" y="3305514"/>
              <a:ext cx="664800" cy="18424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US" altLang="zh-CN" sz="1200" dirty="0">
                  <a:solidFill>
                    <a:schemeClr val="tx2"/>
                  </a:solidFill>
                </a:rPr>
                <a:t>2023/6</a:t>
              </a:r>
              <a:endParaRPr lang="zh-CN" altLang="en-US" sz="1200" dirty="0">
                <a:solidFill>
                  <a:schemeClr val="tx2"/>
                </a:solidFill>
              </a:endParaRPr>
            </a:p>
          </p:txBody>
        </p:sp>
        <p:grpSp>
          <p:nvGrpSpPr>
            <p:cNvPr id="150" name="组合 149"/>
            <p:cNvGrpSpPr/>
            <p:nvPr/>
          </p:nvGrpSpPr>
          <p:grpSpPr>
            <a:xfrm flipV="1">
              <a:off x="703264" y="3196048"/>
              <a:ext cx="835698" cy="459639"/>
              <a:chOff x="2830265" y="4124324"/>
              <a:chExt cx="2283820" cy="1256114"/>
            </a:xfrm>
          </p:grpSpPr>
          <p:sp>
            <p:nvSpPr>
              <p:cNvPr id="151" name="圆角矩形 82"/>
              <p:cNvSpPr/>
              <p:nvPr/>
            </p:nvSpPr>
            <p:spPr>
              <a:xfrm>
                <a:off x="2830265" y="4124324"/>
                <a:ext cx="2283820" cy="1256114"/>
              </a:xfrm>
              <a:custGeom>
                <a:avLst/>
                <a:gdLst/>
                <a:ahLst/>
                <a:cxnLst/>
                <a:rect l="l" t="t" r="r" b="b"/>
                <a:pathLst>
                  <a:path w="2283820" h="1256114">
                    <a:moveTo>
                      <a:pt x="1141910" y="0"/>
                    </a:moveTo>
                    <a:lnTo>
                      <a:pt x="1325038" y="149415"/>
                    </a:lnTo>
                    <a:lnTo>
                      <a:pt x="2254946" y="149415"/>
                    </a:lnTo>
                    <a:cubicBezTo>
                      <a:pt x="2270893" y="149415"/>
                      <a:pt x="2283820" y="162342"/>
                      <a:pt x="2283820" y="178289"/>
                    </a:cubicBezTo>
                    <a:lnTo>
                      <a:pt x="2283820" y="1227240"/>
                    </a:lnTo>
                    <a:cubicBezTo>
                      <a:pt x="2283820" y="1243187"/>
                      <a:pt x="2270893" y="1256114"/>
                      <a:pt x="2254946" y="1256114"/>
                    </a:cubicBezTo>
                    <a:lnTo>
                      <a:pt x="28874" y="1256114"/>
                    </a:lnTo>
                    <a:cubicBezTo>
                      <a:pt x="12927" y="1256114"/>
                      <a:pt x="0" y="1243187"/>
                      <a:pt x="0" y="1227240"/>
                    </a:cubicBezTo>
                    <a:lnTo>
                      <a:pt x="0" y="178289"/>
                    </a:lnTo>
                    <a:cubicBezTo>
                      <a:pt x="0" y="162342"/>
                      <a:pt x="12927" y="149415"/>
                      <a:pt x="28874" y="149415"/>
                    </a:cubicBezTo>
                    <a:lnTo>
                      <a:pt x="958782" y="149415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2" name="等腰三角形 151"/>
              <p:cNvSpPr/>
              <p:nvPr/>
            </p:nvSpPr>
            <p:spPr>
              <a:xfrm>
                <a:off x="3665963" y="4124325"/>
                <a:ext cx="612424" cy="249840"/>
              </a:xfrm>
              <a:prstGeom prst="triangle">
                <a:avLst/>
              </a:prstGeom>
              <a:noFill/>
              <a:ln w="9525" cap="rnd">
                <a:gradFill>
                  <a:gsLst>
                    <a:gs pos="0">
                      <a:schemeClr val="tx2">
                        <a:alpha val="53000"/>
                      </a:schemeClr>
                    </a:gs>
                    <a:gs pos="100000">
                      <a:schemeClr val="tx2">
                        <a:alpha val="0"/>
                      </a:schemeClr>
                    </a:gs>
                  </a:gsLst>
                  <a:lin ang="5400000" scaled="0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3" name="组合 152"/>
            <p:cNvGrpSpPr/>
            <p:nvPr/>
          </p:nvGrpSpPr>
          <p:grpSpPr>
            <a:xfrm flipV="1">
              <a:off x="2019620" y="3196048"/>
              <a:ext cx="835698" cy="459639"/>
              <a:chOff x="2830265" y="4124324"/>
              <a:chExt cx="2283820" cy="1256114"/>
            </a:xfrm>
          </p:grpSpPr>
          <p:sp>
            <p:nvSpPr>
              <p:cNvPr id="154" name="圆角矩形 82"/>
              <p:cNvSpPr/>
              <p:nvPr/>
            </p:nvSpPr>
            <p:spPr>
              <a:xfrm>
                <a:off x="2830265" y="4124324"/>
                <a:ext cx="2283820" cy="1256114"/>
              </a:xfrm>
              <a:custGeom>
                <a:avLst/>
                <a:gdLst/>
                <a:ahLst/>
                <a:cxnLst/>
                <a:rect l="l" t="t" r="r" b="b"/>
                <a:pathLst>
                  <a:path w="2283820" h="1256114">
                    <a:moveTo>
                      <a:pt x="1141910" y="0"/>
                    </a:moveTo>
                    <a:lnTo>
                      <a:pt x="1325038" y="149415"/>
                    </a:lnTo>
                    <a:lnTo>
                      <a:pt x="2254946" y="149415"/>
                    </a:lnTo>
                    <a:cubicBezTo>
                      <a:pt x="2270893" y="149415"/>
                      <a:pt x="2283820" y="162342"/>
                      <a:pt x="2283820" y="178289"/>
                    </a:cubicBezTo>
                    <a:lnTo>
                      <a:pt x="2283820" y="1227240"/>
                    </a:lnTo>
                    <a:cubicBezTo>
                      <a:pt x="2283820" y="1243187"/>
                      <a:pt x="2270893" y="1256114"/>
                      <a:pt x="2254946" y="1256114"/>
                    </a:cubicBezTo>
                    <a:lnTo>
                      <a:pt x="28874" y="1256114"/>
                    </a:lnTo>
                    <a:cubicBezTo>
                      <a:pt x="12927" y="1256114"/>
                      <a:pt x="0" y="1243187"/>
                      <a:pt x="0" y="1227240"/>
                    </a:cubicBezTo>
                    <a:lnTo>
                      <a:pt x="0" y="178289"/>
                    </a:lnTo>
                    <a:cubicBezTo>
                      <a:pt x="0" y="162342"/>
                      <a:pt x="12927" y="149415"/>
                      <a:pt x="28874" y="149415"/>
                    </a:cubicBezTo>
                    <a:lnTo>
                      <a:pt x="958782" y="149415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5" name="等腰三角形 154"/>
              <p:cNvSpPr/>
              <p:nvPr/>
            </p:nvSpPr>
            <p:spPr>
              <a:xfrm>
                <a:off x="3665963" y="4124325"/>
                <a:ext cx="612424" cy="249840"/>
              </a:xfrm>
              <a:prstGeom prst="triangle">
                <a:avLst/>
              </a:prstGeom>
              <a:noFill/>
              <a:ln w="9525" cap="rnd">
                <a:gradFill>
                  <a:gsLst>
                    <a:gs pos="0">
                      <a:schemeClr val="tx2">
                        <a:alpha val="53000"/>
                      </a:schemeClr>
                    </a:gs>
                    <a:gs pos="100000">
                      <a:schemeClr val="tx2">
                        <a:alpha val="0"/>
                      </a:schemeClr>
                    </a:gs>
                  </a:gsLst>
                  <a:lin ang="5400000" scaled="0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6" name="组合 155"/>
            <p:cNvGrpSpPr/>
            <p:nvPr/>
          </p:nvGrpSpPr>
          <p:grpSpPr>
            <a:xfrm flipV="1">
              <a:off x="3335976" y="3196048"/>
              <a:ext cx="835698" cy="459639"/>
              <a:chOff x="2830265" y="4124324"/>
              <a:chExt cx="2283820" cy="1256114"/>
            </a:xfrm>
          </p:grpSpPr>
          <p:sp>
            <p:nvSpPr>
              <p:cNvPr id="157" name="圆角矩形 82"/>
              <p:cNvSpPr/>
              <p:nvPr/>
            </p:nvSpPr>
            <p:spPr>
              <a:xfrm>
                <a:off x="2830265" y="4124324"/>
                <a:ext cx="2283820" cy="1256114"/>
              </a:xfrm>
              <a:custGeom>
                <a:avLst/>
                <a:gdLst/>
                <a:ahLst/>
                <a:cxnLst/>
                <a:rect l="l" t="t" r="r" b="b"/>
                <a:pathLst>
                  <a:path w="2283820" h="1256114">
                    <a:moveTo>
                      <a:pt x="1141910" y="0"/>
                    </a:moveTo>
                    <a:lnTo>
                      <a:pt x="1325038" y="149415"/>
                    </a:lnTo>
                    <a:lnTo>
                      <a:pt x="2254946" y="149415"/>
                    </a:lnTo>
                    <a:cubicBezTo>
                      <a:pt x="2270893" y="149415"/>
                      <a:pt x="2283820" y="162342"/>
                      <a:pt x="2283820" y="178289"/>
                    </a:cubicBezTo>
                    <a:lnTo>
                      <a:pt x="2283820" y="1227240"/>
                    </a:lnTo>
                    <a:cubicBezTo>
                      <a:pt x="2283820" y="1243187"/>
                      <a:pt x="2270893" y="1256114"/>
                      <a:pt x="2254946" y="1256114"/>
                    </a:cubicBezTo>
                    <a:lnTo>
                      <a:pt x="28874" y="1256114"/>
                    </a:lnTo>
                    <a:cubicBezTo>
                      <a:pt x="12927" y="1256114"/>
                      <a:pt x="0" y="1243187"/>
                      <a:pt x="0" y="1227240"/>
                    </a:cubicBezTo>
                    <a:lnTo>
                      <a:pt x="0" y="178289"/>
                    </a:lnTo>
                    <a:cubicBezTo>
                      <a:pt x="0" y="162342"/>
                      <a:pt x="12927" y="149415"/>
                      <a:pt x="28874" y="149415"/>
                    </a:cubicBezTo>
                    <a:lnTo>
                      <a:pt x="958782" y="149415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58" name="等腰三角形 157"/>
              <p:cNvSpPr/>
              <p:nvPr/>
            </p:nvSpPr>
            <p:spPr>
              <a:xfrm>
                <a:off x="3665963" y="4124325"/>
                <a:ext cx="612424" cy="249840"/>
              </a:xfrm>
              <a:prstGeom prst="triangle">
                <a:avLst/>
              </a:prstGeom>
              <a:noFill/>
              <a:ln w="9525" cap="rnd">
                <a:gradFill>
                  <a:gsLst>
                    <a:gs pos="0">
                      <a:schemeClr val="tx2">
                        <a:alpha val="53000"/>
                      </a:schemeClr>
                    </a:gs>
                    <a:gs pos="100000">
                      <a:schemeClr val="tx2">
                        <a:alpha val="0"/>
                      </a:schemeClr>
                    </a:gs>
                  </a:gsLst>
                  <a:lin ang="5400000" scaled="0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59" name="组合 158"/>
            <p:cNvGrpSpPr/>
            <p:nvPr/>
          </p:nvGrpSpPr>
          <p:grpSpPr>
            <a:xfrm flipV="1">
              <a:off x="4652332" y="3196048"/>
              <a:ext cx="835698" cy="459639"/>
              <a:chOff x="2830265" y="4124324"/>
              <a:chExt cx="2283820" cy="1256114"/>
            </a:xfrm>
          </p:grpSpPr>
          <p:sp>
            <p:nvSpPr>
              <p:cNvPr id="160" name="圆角矩形 82"/>
              <p:cNvSpPr/>
              <p:nvPr/>
            </p:nvSpPr>
            <p:spPr>
              <a:xfrm>
                <a:off x="2830265" y="4124324"/>
                <a:ext cx="2283820" cy="1256114"/>
              </a:xfrm>
              <a:custGeom>
                <a:avLst/>
                <a:gdLst/>
                <a:ahLst/>
                <a:cxnLst/>
                <a:rect l="l" t="t" r="r" b="b"/>
                <a:pathLst>
                  <a:path w="2283820" h="1256114">
                    <a:moveTo>
                      <a:pt x="1141910" y="0"/>
                    </a:moveTo>
                    <a:lnTo>
                      <a:pt x="1325038" y="149415"/>
                    </a:lnTo>
                    <a:lnTo>
                      <a:pt x="2254946" y="149415"/>
                    </a:lnTo>
                    <a:cubicBezTo>
                      <a:pt x="2270893" y="149415"/>
                      <a:pt x="2283820" y="162342"/>
                      <a:pt x="2283820" y="178289"/>
                    </a:cubicBezTo>
                    <a:lnTo>
                      <a:pt x="2283820" y="1227240"/>
                    </a:lnTo>
                    <a:cubicBezTo>
                      <a:pt x="2283820" y="1243187"/>
                      <a:pt x="2270893" y="1256114"/>
                      <a:pt x="2254946" y="1256114"/>
                    </a:cubicBezTo>
                    <a:lnTo>
                      <a:pt x="28874" y="1256114"/>
                    </a:lnTo>
                    <a:cubicBezTo>
                      <a:pt x="12927" y="1256114"/>
                      <a:pt x="0" y="1243187"/>
                      <a:pt x="0" y="1227240"/>
                    </a:cubicBezTo>
                    <a:lnTo>
                      <a:pt x="0" y="178289"/>
                    </a:lnTo>
                    <a:cubicBezTo>
                      <a:pt x="0" y="162342"/>
                      <a:pt x="12927" y="149415"/>
                      <a:pt x="28874" y="149415"/>
                    </a:cubicBezTo>
                    <a:lnTo>
                      <a:pt x="958782" y="149415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1" name="等腰三角形 160"/>
              <p:cNvSpPr/>
              <p:nvPr/>
            </p:nvSpPr>
            <p:spPr>
              <a:xfrm>
                <a:off x="3665963" y="4124325"/>
                <a:ext cx="612424" cy="249840"/>
              </a:xfrm>
              <a:prstGeom prst="triangle">
                <a:avLst/>
              </a:prstGeom>
              <a:noFill/>
              <a:ln w="9525" cap="rnd">
                <a:gradFill>
                  <a:gsLst>
                    <a:gs pos="0">
                      <a:schemeClr val="tx2">
                        <a:alpha val="53000"/>
                      </a:schemeClr>
                    </a:gs>
                    <a:gs pos="100000">
                      <a:schemeClr val="tx2">
                        <a:alpha val="0"/>
                      </a:schemeClr>
                    </a:gs>
                  </a:gsLst>
                  <a:lin ang="5400000" scaled="0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2" name="组合 161"/>
            <p:cNvGrpSpPr/>
            <p:nvPr/>
          </p:nvGrpSpPr>
          <p:grpSpPr>
            <a:xfrm flipV="1">
              <a:off x="5968688" y="3196048"/>
              <a:ext cx="835698" cy="459639"/>
              <a:chOff x="2830265" y="4124324"/>
              <a:chExt cx="2283820" cy="1256114"/>
            </a:xfrm>
          </p:grpSpPr>
          <p:sp>
            <p:nvSpPr>
              <p:cNvPr id="163" name="圆角矩形 82"/>
              <p:cNvSpPr/>
              <p:nvPr/>
            </p:nvSpPr>
            <p:spPr>
              <a:xfrm>
                <a:off x="2830265" y="4124324"/>
                <a:ext cx="2283820" cy="1256114"/>
              </a:xfrm>
              <a:custGeom>
                <a:avLst/>
                <a:gdLst/>
                <a:ahLst/>
                <a:cxnLst/>
                <a:rect l="l" t="t" r="r" b="b"/>
                <a:pathLst>
                  <a:path w="2283820" h="1256114">
                    <a:moveTo>
                      <a:pt x="1141910" y="0"/>
                    </a:moveTo>
                    <a:lnTo>
                      <a:pt x="1325038" y="149415"/>
                    </a:lnTo>
                    <a:lnTo>
                      <a:pt x="2254946" y="149415"/>
                    </a:lnTo>
                    <a:cubicBezTo>
                      <a:pt x="2270893" y="149415"/>
                      <a:pt x="2283820" y="162342"/>
                      <a:pt x="2283820" y="178289"/>
                    </a:cubicBezTo>
                    <a:lnTo>
                      <a:pt x="2283820" y="1227240"/>
                    </a:lnTo>
                    <a:cubicBezTo>
                      <a:pt x="2283820" y="1243187"/>
                      <a:pt x="2270893" y="1256114"/>
                      <a:pt x="2254946" y="1256114"/>
                    </a:cubicBezTo>
                    <a:lnTo>
                      <a:pt x="28874" y="1256114"/>
                    </a:lnTo>
                    <a:cubicBezTo>
                      <a:pt x="12927" y="1256114"/>
                      <a:pt x="0" y="1243187"/>
                      <a:pt x="0" y="1227240"/>
                    </a:cubicBezTo>
                    <a:lnTo>
                      <a:pt x="0" y="178289"/>
                    </a:lnTo>
                    <a:cubicBezTo>
                      <a:pt x="0" y="162342"/>
                      <a:pt x="12927" y="149415"/>
                      <a:pt x="28874" y="149415"/>
                    </a:cubicBezTo>
                    <a:lnTo>
                      <a:pt x="958782" y="149415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4" name="等腰三角形 163"/>
              <p:cNvSpPr/>
              <p:nvPr/>
            </p:nvSpPr>
            <p:spPr>
              <a:xfrm>
                <a:off x="3665963" y="4124325"/>
                <a:ext cx="612424" cy="249840"/>
              </a:xfrm>
              <a:prstGeom prst="triangle">
                <a:avLst/>
              </a:prstGeom>
              <a:noFill/>
              <a:ln w="9525" cap="rnd">
                <a:gradFill>
                  <a:gsLst>
                    <a:gs pos="0">
                      <a:schemeClr val="tx2">
                        <a:alpha val="53000"/>
                      </a:schemeClr>
                    </a:gs>
                    <a:gs pos="100000">
                      <a:schemeClr val="tx2">
                        <a:alpha val="0"/>
                      </a:schemeClr>
                    </a:gs>
                  </a:gsLst>
                  <a:lin ang="5400000" scaled="0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5" name="组合 164"/>
            <p:cNvGrpSpPr/>
            <p:nvPr/>
          </p:nvGrpSpPr>
          <p:grpSpPr>
            <a:xfrm flipV="1">
              <a:off x="7285044" y="3196048"/>
              <a:ext cx="835698" cy="459639"/>
              <a:chOff x="2830265" y="4124324"/>
              <a:chExt cx="2283820" cy="1256114"/>
            </a:xfrm>
          </p:grpSpPr>
          <p:sp>
            <p:nvSpPr>
              <p:cNvPr id="166" name="圆角矩形 82"/>
              <p:cNvSpPr/>
              <p:nvPr/>
            </p:nvSpPr>
            <p:spPr>
              <a:xfrm>
                <a:off x="2830265" y="4124324"/>
                <a:ext cx="2283820" cy="1256114"/>
              </a:xfrm>
              <a:custGeom>
                <a:avLst/>
                <a:gdLst/>
                <a:ahLst/>
                <a:cxnLst/>
                <a:rect l="l" t="t" r="r" b="b"/>
                <a:pathLst>
                  <a:path w="2283820" h="1256114">
                    <a:moveTo>
                      <a:pt x="1141910" y="0"/>
                    </a:moveTo>
                    <a:lnTo>
                      <a:pt x="1325038" y="149415"/>
                    </a:lnTo>
                    <a:lnTo>
                      <a:pt x="2254946" y="149415"/>
                    </a:lnTo>
                    <a:cubicBezTo>
                      <a:pt x="2270893" y="149415"/>
                      <a:pt x="2283820" y="162342"/>
                      <a:pt x="2283820" y="178289"/>
                    </a:cubicBezTo>
                    <a:lnTo>
                      <a:pt x="2283820" y="1227240"/>
                    </a:lnTo>
                    <a:cubicBezTo>
                      <a:pt x="2283820" y="1243187"/>
                      <a:pt x="2270893" y="1256114"/>
                      <a:pt x="2254946" y="1256114"/>
                    </a:cubicBezTo>
                    <a:lnTo>
                      <a:pt x="28874" y="1256114"/>
                    </a:lnTo>
                    <a:cubicBezTo>
                      <a:pt x="12927" y="1256114"/>
                      <a:pt x="0" y="1243187"/>
                      <a:pt x="0" y="1227240"/>
                    </a:cubicBezTo>
                    <a:lnTo>
                      <a:pt x="0" y="178289"/>
                    </a:lnTo>
                    <a:cubicBezTo>
                      <a:pt x="0" y="162342"/>
                      <a:pt x="12927" y="149415"/>
                      <a:pt x="28874" y="149415"/>
                    </a:cubicBezTo>
                    <a:lnTo>
                      <a:pt x="958782" y="149415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67" name="等腰三角形 166"/>
              <p:cNvSpPr/>
              <p:nvPr/>
            </p:nvSpPr>
            <p:spPr>
              <a:xfrm>
                <a:off x="3665963" y="4124325"/>
                <a:ext cx="612424" cy="249840"/>
              </a:xfrm>
              <a:prstGeom prst="triangle">
                <a:avLst/>
              </a:prstGeom>
              <a:noFill/>
              <a:ln w="9525" cap="rnd">
                <a:gradFill>
                  <a:gsLst>
                    <a:gs pos="0">
                      <a:schemeClr val="tx2">
                        <a:alpha val="53000"/>
                      </a:schemeClr>
                    </a:gs>
                    <a:gs pos="100000">
                      <a:schemeClr val="tx2">
                        <a:alpha val="0"/>
                      </a:schemeClr>
                    </a:gs>
                  </a:gsLst>
                  <a:lin ang="5400000" scaled="0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68" name="组合 167"/>
            <p:cNvGrpSpPr/>
            <p:nvPr/>
          </p:nvGrpSpPr>
          <p:grpSpPr>
            <a:xfrm flipV="1">
              <a:off x="8601400" y="3196048"/>
              <a:ext cx="835698" cy="459639"/>
              <a:chOff x="2830265" y="4124324"/>
              <a:chExt cx="2283820" cy="1256114"/>
            </a:xfrm>
          </p:grpSpPr>
          <p:sp>
            <p:nvSpPr>
              <p:cNvPr id="169" name="圆角矩形 82"/>
              <p:cNvSpPr/>
              <p:nvPr/>
            </p:nvSpPr>
            <p:spPr>
              <a:xfrm>
                <a:off x="2830265" y="4124324"/>
                <a:ext cx="2283820" cy="1256114"/>
              </a:xfrm>
              <a:custGeom>
                <a:avLst/>
                <a:gdLst/>
                <a:ahLst/>
                <a:cxnLst/>
                <a:rect l="l" t="t" r="r" b="b"/>
                <a:pathLst>
                  <a:path w="2283820" h="1256114">
                    <a:moveTo>
                      <a:pt x="1141910" y="0"/>
                    </a:moveTo>
                    <a:lnTo>
                      <a:pt x="1325038" y="149415"/>
                    </a:lnTo>
                    <a:lnTo>
                      <a:pt x="2254946" y="149415"/>
                    </a:lnTo>
                    <a:cubicBezTo>
                      <a:pt x="2270893" y="149415"/>
                      <a:pt x="2283820" y="162342"/>
                      <a:pt x="2283820" y="178289"/>
                    </a:cubicBezTo>
                    <a:lnTo>
                      <a:pt x="2283820" y="1227240"/>
                    </a:lnTo>
                    <a:cubicBezTo>
                      <a:pt x="2283820" y="1243187"/>
                      <a:pt x="2270893" y="1256114"/>
                      <a:pt x="2254946" y="1256114"/>
                    </a:cubicBezTo>
                    <a:lnTo>
                      <a:pt x="28874" y="1256114"/>
                    </a:lnTo>
                    <a:cubicBezTo>
                      <a:pt x="12927" y="1256114"/>
                      <a:pt x="0" y="1243187"/>
                      <a:pt x="0" y="1227240"/>
                    </a:cubicBezTo>
                    <a:lnTo>
                      <a:pt x="0" y="178289"/>
                    </a:lnTo>
                    <a:cubicBezTo>
                      <a:pt x="0" y="162342"/>
                      <a:pt x="12927" y="149415"/>
                      <a:pt x="28874" y="149415"/>
                    </a:cubicBezTo>
                    <a:lnTo>
                      <a:pt x="958782" y="149415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0" name="等腰三角形 169"/>
              <p:cNvSpPr/>
              <p:nvPr/>
            </p:nvSpPr>
            <p:spPr>
              <a:xfrm>
                <a:off x="3665963" y="4124325"/>
                <a:ext cx="612424" cy="249840"/>
              </a:xfrm>
              <a:prstGeom prst="triangle">
                <a:avLst/>
              </a:prstGeom>
              <a:noFill/>
              <a:ln w="9525" cap="rnd">
                <a:gradFill>
                  <a:gsLst>
                    <a:gs pos="0">
                      <a:schemeClr val="tx2">
                        <a:alpha val="53000"/>
                      </a:schemeClr>
                    </a:gs>
                    <a:gs pos="100000">
                      <a:schemeClr val="tx2">
                        <a:alpha val="0"/>
                      </a:schemeClr>
                    </a:gs>
                  </a:gsLst>
                  <a:lin ang="5400000" scaled="0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grpSp>
          <p:nvGrpSpPr>
            <p:cNvPr id="171" name="组合 170"/>
            <p:cNvGrpSpPr/>
            <p:nvPr/>
          </p:nvGrpSpPr>
          <p:grpSpPr>
            <a:xfrm flipV="1">
              <a:off x="9917754" y="3196048"/>
              <a:ext cx="835698" cy="459639"/>
              <a:chOff x="2830265" y="4124324"/>
              <a:chExt cx="2283820" cy="1256114"/>
            </a:xfrm>
          </p:grpSpPr>
          <p:sp>
            <p:nvSpPr>
              <p:cNvPr id="172" name="圆角矩形 82"/>
              <p:cNvSpPr/>
              <p:nvPr/>
            </p:nvSpPr>
            <p:spPr>
              <a:xfrm>
                <a:off x="2830265" y="4124324"/>
                <a:ext cx="2283820" cy="1256114"/>
              </a:xfrm>
              <a:custGeom>
                <a:avLst/>
                <a:gdLst/>
                <a:ahLst/>
                <a:cxnLst/>
                <a:rect l="l" t="t" r="r" b="b"/>
                <a:pathLst>
                  <a:path w="2283820" h="1256114">
                    <a:moveTo>
                      <a:pt x="1141910" y="0"/>
                    </a:moveTo>
                    <a:lnTo>
                      <a:pt x="1325038" y="149415"/>
                    </a:lnTo>
                    <a:lnTo>
                      <a:pt x="2254946" y="149415"/>
                    </a:lnTo>
                    <a:cubicBezTo>
                      <a:pt x="2270893" y="149415"/>
                      <a:pt x="2283820" y="162342"/>
                      <a:pt x="2283820" y="178289"/>
                    </a:cubicBezTo>
                    <a:lnTo>
                      <a:pt x="2283820" y="1227240"/>
                    </a:lnTo>
                    <a:cubicBezTo>
                      <a:pt x="2283820" y="1243187"/>
                      <a:pt x="2270893" y="1256114"/>
                      <a:pt x="2254946" y="1256114"/>
                    </a:cubicBezTo>
                    <a:lnTo>
                      <a:pt x="28874" y="1256114"/>
                    </a:lnTo>
                    <a:cubicBezTo>
                      <a:pt x="12927" y="1256114"/>
                      <a:pt x="0" y="1243187"/>
                      <a:pt x="0" y="1227240"/>
                    </a:cubicBezTo>
                    <a:lnTo>
                      <a:pt x="0" y="178289"/>
                    </a:lnTo>
                    <a:cubicBezTo>
                      <a:pt x="0" y="162342"/>
                      <a:pt x="12927" y="149415"/>
                      <a:pt x="28874" y="149415"/>
                    </a:cubicBezTo>
                    <a:lnTo>
                      <a:pt x="958782" y="149415"/>
                    </a:lnTo>
                    <a:close/>
                  </a:path>
                </a:pathLst>
              </a:custGeom>
              <a:solidFill>
                <a:schemeClr val="tx2">
                  <a:alpha val="10000"/>
                </a:scheme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173" name="等腰三角形 172"/>
              <p:cNvSpPr/>
              <p:nvPr/>
            </p:nvSpPr>
            <p:spPr>
              <a:xfrm>
                <a:off x="3665963" y="4124325"/>
                <a:ext cx="612424" cy="249840"/>
              </a:xfrm>
              <a:prstGeom prst="triangle">
                <a:avLst/>
              </a:prstGeom>
              <a:noFill/>
              <a:ln w="9525" cap="rnd">
                <a:gradFill>
                  <a:gsLst>
                    <a:gs pos="0">
                      <a:schemeClr val="tx2">
                        <a:alpha val="53000"/>
                      </a:schemeClr>
                    </a:gs>
                    <a:gs pos="100000">
                      <a:schemeClr val="tx2">
                        <a:alpha val="0"/>
                      </a:schemeClr>
                    </a:gs>
                  </a:gsLst>
                  <a:lin ang="5400000" scaled="0"/>
                </a:gradFill>
                <a:round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cxnSp>
          <p:nvCxnSpPr>
            <p:cNvPr id="174" name="直接连接符 173"/>
            <p:cNvCxnSpPr/>
            <p:nvPr/>
          </p:nvCxnSpPr>
          <p:spPr>
            <a:xfrm>
              <a:off x="1349949" y="3850277"/>
              <a:ext cx="0" cy="1267557"/>
            </a:xfrm>
            <a:prstGeom prst="line">
              <a:avLst/>
            </a:prstGeom>
            <a:ln>
              <a:gradFill>
                <a:gsLst>
                  <a:gs pos="0">
                    <a:schemeClr val="tx2">
                      <a:alpha val="50000"/>
                    </a:schemeClr>
                  </a:gs>
                  <a:gs pos="100000">
                    <a:schemeClr val="tx2">
                      <a:alpha val="0"/>
                    </a:schemeClr>
                  </a:gs>
                </a:gsLst>
                <a:lin ang="5400000" scaled="0"/>
              </a:gra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5" name="直接连接符 174"/>
            <p:cNvCxnSpPr/>
            <p:nvPr/>
          </p:nvCxnSpPr>
          <p:spPr>
            <a:xfrm>
              <a:off x="4253752" y="3850277"/>
              <a:ext cx="0" cy="681449"/>
            </a:xfrm>
            <a:prstGeom prst="line">
              <a:avLst/>
            </a:prstGeom>
            <a:ln>
              <a:gradFill>
                <a:gsLst>
                  <a:gs pos="0">
                    <a:schemeClr val="tx2">
                      <a:alpha val="50000"/>
                    </a:schemeClr>
                  </a:gs>
                  <a:gs pos="100000">
                    <a:schemeClr val="tx2">
                      <a:alpha val="0"/>
                    </a:schemeClr>
                  </a:gs>
                </a:gsLst>
                <a:lin ang="5400000" scaled="0"/>
              </a:gra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6" name="直接连接符 175"/>
            <p:cNvCxnSpPr/>
            <p:nvPr/>
          </p:nvCxnSpPr>
          <p:spPr>
            <a:xfrm>
              <a:off x="5468363" y="3850277"/>
              <a:ext cx="0" cy="1288171"/>
            </a:xfrm>
            <a:prstGeom prst="line">
              <a:avLst/>
            </a:prstGeom>
            <a:ln>
              <a:gradFill>
                <a:gsLst>
                  <a:gs pos="0">
                    <a:schemeClr val="tx2">
                      <a:alpha val="50000"/>
                    </a:schemeClr>
                  </a:gs>
                  <a:gs pos="100000">
                    <a:schemeClr val="tx2">
                      <a:alpha val="0"/>
                    </a:schemeClr>
                  </a:gs>
                </a:gsLst>
                <a:lin ang="5400000" scaled="0"/>
              </a:gra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7" name="直接连接符 176"/>
            <p:cNvCxnSpPr/>
            <p:nvPr/>
          </p:nvCxnSpPr>
          <p:spPr>
            <a:xfrm>
              <a:off x="8088130" y="3850277"/>
              <a:ext cx="0" cy="1662285"/>
            </a:xfrm>
            <a:prstGeom prst="line">
              <a:avLst/>
            </a:prstGeom>
            <a:ln>
              <a:gradFill>
                <a:gsLst>
                  <a:gs pos="0">
                    <a:schemeClr val="tx2">
                      <a:alpha val="50000"/>
                    </a:schemeClr>
                  </a:gs>
                  <a:gs pos="100000">
                    <a:schemeClr val="tx2">
                      <a:alpha val="0"/>
                    </a:schemeClr>
                  </a:gs>
                </a:gsLst>
                <a:lin ang="5400000" scaled="0"/>
              </a:gra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8" name="直接连接符 177"/>
            <p:cNvCxnSpPr/>
            <p:nvPr/>
          </p:nvCxnSpPr>
          <p:spPr>
            <a:xfrm>
              <a:off x="10013384" y="3850277"/>
              <a:ext cx="0" cy="1380053"/>
            </a:xfrm>
            <a:prstGeom prst="line">
              <a:avLst/>
            </a:prstGeom>
            <a:ln>
              <a:gradFill>
                <a:gsLst>
                  <a:gs pos="0">
                    <a:schemeClr val="tx2">
                      <a:alpha val="50000"/>
                    </a:schemeClr>
                  </a:gs>
                  <a:gs pos="100000">
                    <a:schemeClr val="tx2">
                      <a:alpha val="0"/>
                    </a:schemeClr>
                  </a:gs>
                </a:gsLst>
                <a:lin ang="5400000" scaled="0"/>
              </a:gradFill>
              <a:prstDash val="sys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内容占位符 11"/>
          <p:cNvSpPr txBox="1"/>
          <p:nvPr/>
        </p:nvSpPr>
        <p:spPr>
          <a:xfrm>
            <a:off x="702897" y="522614"/>
            <a:ext cx="10789381" cy="43053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marL="297180" indent="-297180" algn="l" defTabSz="1188085" rtl="0" eaLnBrk="1" latinLnBrk="0" hangingPunct="1">
              <a:lnSpc>
                <a:spcPct val="90000"/>
              </a:lnSpc>
              <a:spcBef>
                <a:spcPts val="1300"/>
              </a:spcBef>
              <a:buFont typeface="Arial" panose="020B0604020202020204" pitchFamily="34" charset="0"/>
              <a:buChar char="•"/>
              <a:defRPr sz="3635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89090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312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484630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207835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67271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3266440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386016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4454525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5048250" indent="-297180" algn="l" defTabSz="1188085" rtl="0" eaLnBrk="1" latinLnBrk="0" hangingPunct="1">
              <a:lnSpc>
                <a:spcPct val="90000"/>
              </a:lnSpc>
              <a:spcBef>
                <a:spcPts val="650"/>
              </a:spcBef>
              <a:buFont typeface="Arial" panose="020B0604020202020204" pitchFamily="34" charset="0"/>
              <a:buChar char="•"/>
              <a:defRPr sz="234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spcBef>
                <a:spcPts val="0"/>
              </a:spcBef>
              <a:buNone/>
            </a:pPr>
            <a:r>
              <a:rPr lang="zh-CN" altLang="en-US" sz="2800" b="1" dirty="0">
                <a:solidFill>
                  <a:schemeClr val="tx2"/>
                </a:solidFill>
              </a:rPr>
              <a:t>植根昇腾的昇思MindSpore大模型生态发展</a:t>
            </a:r>
            <a:endParaRPr lang="zh-CN" altLang="en-US" sz="2800" b="1" dirty="0">
              <a:solidFill>
                <a:schemeClr val="tx2"/>
              </a:solidFill>
            </a:endParaRPr>
          </a:p>
        </p:txBody>
      </p:sp>
      <p:sp>
        <p:nvSpPr>
          <p:cNvPr id="407" name="圆角矩形 38"/>
          <p:cNvSpPr/>
          <p:nvPr/>
        </p:nvSpPr>
        <p:spPr>
          <a:xfrm>
            <a:off x="802383" y="2192395"/>
            <a:ext cx="3209870" cy="373077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894" y="0"/>
                </a:moveTo>
                <a:lnTo>
                  <a:pt x="2451" y="0"/>
                </a:lnTo>
                <a:cubicBezTo>
                  <a:pt x="2451" y="1504"/>
                  <a:pt x="3909" y="2723"/>
                  <a:pt x="5707" y="2723"/>
                </a:cubicBezTo>
                <a:lnTo>
                  <a:pt x="15893" y="2723"/>
                </a:lnTo>
                <a:cubicBezTo>
                  <a:pt x="17691" y="2723"/>
                  <a:pt x="19149" y="1504"/>
                  <a:pt x="19149" y="0"/>
                </a:cubicBezTo>
                <a:lnTo>
                  <a:pt x="20706" y="0"/>
                </a:lnTo>
                <a:cubicBezTo>
                  <a:pt x="21200" y="0"/>
                  <a:pt x="21600" y="335"/>
                  <a:pt x="21600" y="747"/>
                </a:cubicBezTo>
                <a:lnTo>
                  <a:pt x="21600" y="20853"/>
                </a:lnTo>
                <a:cubicBezTo>
                  <a:pt x="21600" y="21265"/>
                  <a:pt x="21200" y="21600"/>
                  <a:pt x="20706" y="21600"/>
                </a:cubicBezTo>
                <a:lnTo>
                  <a:pt x="894" y="21600"/>
                </a:lnTo>
                <a:cubicBezTo>
                  <a:pt x="400" y="21600"/>
                  <a:pt x="0" y="21265"/>
                  <a:pt x="0" y="20853"/>
                </a:cubicBezTo>
                <a:lnTo>
                  <a:pt x="0" y="747"/>
                </a:lnTo>
                <a:cubicBezTo>
                  <a:pt x="0" y="335"/>
                  <a:pt x="400" y="0"/>
                  <a:pt x="894" y="0"/>
                </a:cubicBezTo>
                <a:close/>
              </a:path>
            </a:pathLst>
          </a:custGeom>
          <a:solidFill>
            <a:srgbClr val="F2F2F2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defRPr sz="1700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</a:p>
        </p:txBody>
      </p:sp>
      <p:sp>
        <p:nvSpPr>
          <p:cNvPr id="408" name="圆角矩形 67"/>
          <p:cNvSpPr/>
          <p:nvPr/>
        </p:nvSpPr>
        <p:spPr>
          <a:xfrm>
            <a:off x="1269051" y="1741120"/>
            <a:ext cx="2276533" cy="789424"/>
          </a:xfrm>
          <a:prstGeom prst="roundRect">
            <a:avLst>
              <a:gd name="adj" fmla="val 50000"/>
            </a:avLst>
          </a:prstGeom>
          <a:solidFill>
            <a:srgbClr val="EBEBEB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914400">
              <a:defRPr sz="1700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</a:p>
        </p:txBody>
      </p:sp>
      <p:sp>
        <p:nvSpPr>
          <p:cNvPr id="409" name="等腰三角形 5"/>
          <p:cNvSpPr/>
          <p:nvPr/>
        </p:nvSpPr>
        <p:spPr>
          <a:xfrm rot="5400000">
            <a:off x="4051775" y="3834989"/>
            <a:ext cx="905095" cy="411669"/>
          </a:xfrm>
          <a:prstGeom prst="triangle">
            <a:avLst/>
          </a:prstGeom>
          <a:gradFill>
            <a:gsLst>
              <a:gs pos="0">
                <a:srgbClr val="C38100"/>
              </a:gs>
              <a:gs pos="100000">
                <a:srgbClr val="C00000">
                  <a:alpha val="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77570">
              <a:defRPr sz="1700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</a:p>
        </p:txBody>
      </p:sp>
      <p:sp>
        <p:nvSpPr>
          <p:cNvPr id="410" name="文本框 6"/>
          <p:cNvSpPr txBox="1"/>
          <p:nvPr/>
        </p:nvSpPr>
        <p:spPr>
          <a:xfrm>
            <a:off x="1745646" y="1871833"/>
            <a:ext cx="1323339" cy="650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/>
          <a:p>
            <a:pPr algn="ctr">
              <a:defRPr sz="1600" b="1">
                <a:solidFill>
                  <a:srgbClr val="1D1D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t>预训练大模型</a:t>
            </a:r>
          </a:p>
          <a:p>
            <a:pPr algn="ctr">
              <a:defRPr sz="1600" b="1">
                <a:solidFill>
                  <a:srgbClr val="1D1D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t>开箱即用</a:t>
            </a:r>
          </a:p>
        </p:txBody>
      </p:sp>
      <p:sp>
        <p:nvSpPr>
          <p:cNvPr id="411" name="文本框 8"/>
          <p:cNvSpPr txBox="1"/>
          <p:nvPr/>
        </p:nvSpPr>
        <p:spPr>
          <a:xfrm>
            <a:off x="1011770" y="4475701"/>
            <a:ext cx="612090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ctr">
              <a:defRPr sz="1200" b="1">
                <a:solidFill>
                  <a:srgbClr val="1D1D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LLaMA</a:t>
            </a:r>
          </a:p>
        </p:txBody>
      </p:sp>
      <p:sp>
        <p:nvSpPr>
          <p:cNvPr id="412" name="文本框 9"/>
          <p:cNvSpPr txBox="1"/>
          <p:nvPr/>
        </p:nvSpPr>
        <p:spPr>
          <a:xfrm>
            <a:off x="1761783" y="4475739"/>
            <a:ext cx="442723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ctr">
              <a:defRPr sz="1200" b="1">
                <a:solidFill>
                  <a:srgbClr val="1D1D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GLM</a:t>
            </a:r>
          </a:p>
        </p:txBody>
      </p:sp>
      <p:sp>
        <p:nvSpPr>
          <p:cNvPr id="413" name="文本框 10"/>
          <p:cNvSpPr txBox="1"/>
          <p:nvPr/>
        </p:nvSpPr>
        <p:spPr>
          <a:xfrm>
            <a:off x="2347490" y="4481096"/>
            <a:ext cx="671323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ctr">
              <a:defRPr sz="1200" b="1">
                <a:solidFill>
                  <a:srgbClr val="1D1D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BLOOM</a:t>
            </a:r>
          </a:p>
        </p:txBody>
      </p:sp>
      <p:sp>
        <p:nvSpPr>
          <p:cNvPr id="414" name="文本框 11"/>
          <p:cNvSpPr txBox="1"/>
          <p:nvPr/>
        </p:nvSpPr>
        <p:spPr>
          <a:xfrm>
            <a:off x="3150504" y="4317263"/>
            <a:ext cx="764414" cy="4470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/>
          <a:p>
            <a:pPr algn="ctr">
              <a:defRPr sz="1200" b="1">
                <a:solidFill>
                  <a:srgbClr val="1D1D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t>Stable</a:t>
            </a:r>
            <a:endParaRPr>
              <a:latin typeface="Huawei Sans"/>
              <a:ea typeface="Huawei Sans"/>
              <a:cs typeface="Huawei Sans"/>
              <a:sym typeface="Huawei Sans"/>
            </a:endParaRPr>
          </a:p>
          <a:p>
            <a:pPr algn="ctr">
              <a:defRPr sz="1200" b="1">
                <a:solidFill>
                  <a:srgbClr val="1D1D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t>Diffusion</a:t>
            </a:r>
          </a:p>
        </p:txBody>
      </p:sp>
      <p:sp>
        <p:nvSpPr>
          <p:cNvPr id="415" name="文本框 12"/>
          <p:cNvSpPr txBox="1"/>
          <p:nvPr/>
        </p:nvSpPr>
        <p:spPr>
          <a:xfrm>
            <a:off x="1120038" y="2716884"/>
            <a:ext cx="790087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ctr">
              <a:defRPr sz="1200" b="1">
                <a:solidFill>
                  <a:srgbClr val="1D1D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Baichuan</a:t>
            </a:r>
          </a:p>
        </p:txBody>
      </p:sp>
      <p:sp>
        <p:nvSpPr>
          <p:cNvPr id="416" name="文本框 13"/>
          <p:cNvSpPr txBox="1"/>
          <p:nvPr/>
        </p:nvSpPr>
        <p:spPr>
          <a:xfrm>
            <a:off x="3200298" y="3326423"/>
            <a:ext cx="747523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ctr">
              <a:defRPr sz="1200" b="1">
                <a:solidFill>
                  <a:srgbClr val="1D1D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InternLM</a:t>
            </a:r>
          </a:p>
        </p:txBody>
      </p:sp>
      <p:sp>
        <p:nvSpPr>
          <p:cNvPr id="417" name="文本框 14"/>
          <p:cNvSpPr txBox="1"/>
          <p:nvPr/>
        </p:nvSpPr>
        <p:spPr>
          <a:xfrm>
            <a:off x="2002613" y="3310779"/>
            <a:ext cx="586789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ctr">
              <a:defRPr sz="1200" b="1">
                <a:solidFill>
                  <a:srgbClr val="1D1D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BLIP-2</a:t>
            </a:r>
          </a:p>
        </p:txBody>
      </p:sp>
      <p:sp>
        <p:nvSpPr>
          <p:cNvPr id="418" name="文本框 15"/>
          <p:cNvSpPr txBox="1"/>
          <p:nvPr/>
        </p:nvSpPr>
        <p:spPr>
          <a:xfrm>
            <a:off x="2684268" y="3348643"/>
            <a:ext cx="442798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ctr">
              <a:defRPr sz="1200" b="1">
                <a:solidFill>
                  <a:srgbClr val="1D1D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SAM</a:t>
            </a:r>
          </a:p>
        </p:txBody>
      </p:sp>
      <p:sp>
        <p:nvSpPr>
          <p:cNvPr id="419" name="矩形 18"/>
          <p:cNvSpPr txBox="1"/>
          <p:nvPr/>
        </p:nvSpPr>
        <p:spPr>
          <a:xfrm>
            <a:off x="957503" y="4757378"/>
            <a:ext cx="720623" cy="2311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ctr">
              <a:defRPr sz="900">
                <a:solidFill>
                  <a:srgbClr val="1D1D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7/13/33/65B</a:t>
            </a:r>
          </a:p>
        </p:txBody>
      </p:sp>
      <p:sp>
        <p:nvSpPr>
          <p:cNvPr id="420" name="矩形 19"/>
          <p:cNvSpPr txBox="1"/>
          <p:nvPr/>
        </p:nvSpPr>
        <p:spPr>
          <a:xfrm>
            <a:off x="1888270" y="4712862"/>
            <a:ext cx="243944" cy="2311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ctr">
              <a:defRPr sz="900">
                <a:solidFill>
                  <a:srgbClr val="1D1D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6B</a:t>
            </a:r>
          </a:p>
        </p:txBody>
      </p:sp>
      <p:sp>
        <p:nvSpPr>
          <p:cNvPr id="421" name="矩形 20"/>
          <p:cNvSpPr txBox="1"/>
          <p:nvPr/>
        </p:nvSpPr>
        <p:spPr>
          <a:xfrm>
            <a:off x="2353785" y="4748821"/>
            <a:ext cx="688867" cy="2311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ctr">
              <a:defRPr sz="900">
                <a:solidFill>
                  <a:srgbClr val="1D1D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13/65/176B</a:t>
            </a:r>
          </a:p>
        </p:txBody>
      </p:sp>
      <p:sp>
        <p:nvSpPr>
          <p:cNvPr id="422" name="矩形 21"/>
          <p:cNvSpPr txBox="1"/>
          <p:nvPr/>
        </p:nvSpPr>
        <p:spPr>
          <a:xfrm>
            <a:off x="3276662" y="4764726"/>
            <a:ext cx="529917" cy="2311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ctr">
              <a:defRPr sz="900">
                <a:solidFill>
                  <a:srgbClr val="1D1D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0.9/1.3B</a:t>
            </a:r>
          </a:p>
        </p:txBody>
      </p:sp>
      <p:sp>
        <p:nvSpPr>
          <p:cNvPr id="423" name="矩形 22"/>
          <p:cNvSpPr txBox="1"/>
          <p:nvPr/>
        </p:nvSpPr>
        <p:spPr>
          <a:xfrm>
            <a:off x="1279042" y="2970441"/>
            <a:ext cx="402838" cy="2311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ctr">
              <a:defRPr sz="900">
                <a:solidFill>
                  <a:srgbClr val="1D1D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7/13B</a:t>
            </a:r>
          </a:p>
        </p:txBody>
      </p:sp>
      <p:sp>
        <p:nvSpPr>
          <p:cNvPr id="424" name="矩形 23"/>
          <p:cNvSpPr txBox="1"/>
          <p:nvPr/>
        </p:nvSpPr>
        <p:spPr>
          <a:xfrm>
            <a:off x="3452085" y="3601435"/>
            <a:ext cx="243944" cy="2311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ctr">
              <a:defRPr sz="900">
                <a:solidFill>
                  <a:srgbClr val="1D1D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7B</a:t>
            </a:r>
          </a:p>
        </p:txBody>
      </p:sp>
      <p:sp>
        <p:nvSpPr>
          <p:cNvPr id="425" name="矩形 24"/>
          <p:cNvSpPr txBox="1"/>
          <p:nvPr/>
        </p:nvSpPr>
        <p:spPr>
          <a:xfrm>
            <a:off x="1903940" y="3585791"/>
            <a:ext cx="784135" cy="2311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ctr">
              <a:defRPr sz="900">
                <a:solidFill>
                  <a:srgbClr val="1D1D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3.1/7.8/12.1B</a:t>
            </a:r>
          </a:p>
        </p:txBody>
      </p:sp>
      <p:sp>
        <p:nvSpPr>
          <p:cNvPr id="426" name="矩形 25"/>
          <p:cNvSpPr txBox="1"/>
          <p:nvPr/>
        </p:nvSpPr>
        <p:spPr>
          <a:xfrm>
            <a:off x="2783694" y="3623656"/>
            <a:ext cx="243944" cy="2311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ctr">
              <a:defRPr sz="900">
                <a:solidFill>
                  <a:srgbClr val="1D1D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1B</a:t>
            </a:r>
          </a:p>
        </p:txBody>
      </p:sp>
      <p:sp>
        <p:nvSpPr>
          <p:cNvPr id="427" name="矩形 31"/>
          <p:cNvSpPr txBox="1"/>
          <p:nvPr/>
        </p:nvSpPr>
        <p:spPr>
          <a:xfrm>
            <a:off x="1049179" y="1088542"/>
            <a:ext cx="2800278" cy="3708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ctr">
              <a:defRPr sz="1600" b="1">
                <a:solidFill>
                  <a:srgbClr val="C381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多领域、多规格20+预置模型</a:t>
            </a:r>
          </a:p>
        </p:txBody>
      </p:sp>
      <p:sp>
        <p:nvSpPr>
          <p:cNvPr id="428" name="文本框 32"/>
          <p:cNvSpPr txBox="1"/>
          <p:nvPr/>
        </p:nvSpPr>
        <p:spPr>
          <a:xfrm>
            <a:off x="1976555" y="3867349"/>
            <a:ext cx="442798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ctr">
              <a:defRPr sz="1200" b="1">
                <a:solidFill>
                  <a:srgbClr val="1D1D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CPM</a:t>
            </a:r>
          </a:p>
        </p:txBody>
      </p:sp>
      <p:sp>
        <p:nvSpPr>
          <p:cNvPr id="429" name="文本框 33"/>
          <p:cNvSpPr txBox="1"/>
          <p:nvPr/>
        </p:nvSpPr>
        <p:spPr>
          <a:xfrm>
            <a:off x="1248123" y="3849622"/>
            <a:ext cx="392195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ctr">
              <a:defRPr sz="1200" b="1">
                <a:solidFill>
                  <a:srgbClr val="1D1D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ziya</a:t>
            </a:r>
          </a:p>
        </p:txBody>
      </p:sp>
      <p:sp>
        <p:nvSpPr>
          <p:cNvPr id="430" name="矩形 35"/>
          <p:cNvSpPr txBox="1"/>
          <p:nvPr/>
        </p:nvSpPr>
        <p:spPr>
          <a:xfrm>
            <a:off x="2061262" y="4097824"/>
            <a:ext cx="307513" cy="2311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ctr">
              <a:defRPr sz="900">
                <a:solidFill>
                  <a:srgbClr val="1D1D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10B</a:t>
            </a:r>
          </a:p>
        </p:txBody>
      </p:sp>
      <p:sp>
        <p:nvSpPr>
          <p:cNvPr id="431" name="矩形 36"/>
          <p:cNvSpPr txBox="1"/>
          <p:nvPr/>
        </p:nvSpPr>
        <p:spPr>
          <a:xfrm>
            <a:off x="1322249" y="4079508"/>
            <a:ext cx="243944" cy="2311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ctr">
              <a:defRPr sz="900">
                <a:solidFill>
                  <a:srgbClr val="1D1D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7B</a:t>
            </a:r>
          </a:p>
        </p:txBody>
      </p:sp>
      <p:grpSp>
        <p:nvGrpSpPr>
          <p:cNvPr id="434" name="矩形 39"/>
          <p:cNvGrpSpPr/>
          <p:nvPr/>
        </p:nvGrpSpPr>
        <p:grpSpPr>
          <a:xfrm>
            <a:off x="7397505" y="1619305"/>
            <a:ext cx="2117972" cy="427601"/>
            <a:chOff x="0" y="-1"/>
            <a:chExt cx="2117970" cy="427600"/>
          </a:xfrm>
        </p:grpSpPr>
        <p:sp>
          <p:nvSpPr>
            <p:cNvPr id="432" name="Rectangle"/>
            <p:cNvSpPr/>
            <p:nvPr/>
          </p:nvSpPr>
          <p:spPr>
            <a:xfrm>
              <a:off x="0" y="62238"/>
              <a:ext cx="2117971" cy="30312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76200" rotWithShape="0">
                <a:srgbClr val="000000">
                  <a:alpha val="1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1D1D1A"/>
                  </a:solidFill>
                  <a:latin typeface="Huawei Sans"/>
                  <a:ea typeface="Huawei Sans"/>
                  <a:cs typeface="Huawei Sans"/>
                  <a:sym typeface="Huawei Sans"/>
                </a:defRPr>
              </a:pPr>
            </a:p>
          </p:txBody>
        </p:sp>
        <p:sp>
          <p:nvSpPr>
            <p:cNvPr id="433" name="Trainer/Pipeline/AutoClass高阶接口"/>
            <p:cNvSpPr txBox="1"/>
            <p:nvPr/>
          </p:nvSpPr>
          <p:spPr>
            <a:xfrm>
              <a:off x="0" y="-2"/>
              <a:ext cx="2117971" cy="4276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6000" tIns="36000" rIns="36000" bIns="36000" numCol="1" anchor="ctr">
              <a:spAutoFit/>
            </a:bodyPr>
            <a:lstStyle>
              <a:lvl1pPr algn="ctr">
                <a:defRPr sz="1000" b="1">
                  <a:solidFill>
                    <a:srgbClr val="1D1D1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r>
                <a:t>Trainer/Pipeline/AutoClass高阶接口</a:t>
              </a:r>
            </a:p>
          </p:txBody>
        </p:sp>
      </p:grpSp>
      <p:sp>
        <p:nvSpPr>
          <p:cNvPr id="435" name="文本框 40"/>
          <p:cNvSpPr txBox="1"/>
          <p:nvPr/>
        </p:nvSpPr>
        <p:spPr>
          <a:xfrm>
            <a:off x="7058338" y="1680670"/>
            <a:ext cx="263607" cy="8636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defRPr sz="1200" b="1">
                <a:solidFill>
                  <a:srgbClr val="C381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开发工具</a:t>
            </a:r>
          </a:p>
        </p:txBody>
      </p:sp>
      <p:grpSp>
        <p:nvGrpSpPr>
          <p:cNvPr id="438" name="矩形 41"/>
          <p:cNvGrpSpPr/>
          <p:nvPr/>
        </p:nvGrpSpPr>
        <p:grpSpPr>
          <a:xfrm>
            <a:off x="7397504" y="2062821"/>
            <a:ext cx="2117974" cy="303125"/>
            <a:chOff x="0" y="0"/>
            <a:chExt cx="2117972" cy="303124"/>
          </a:xfrm>
        </p:grpSpPr>
        <p:sp>
          <p:nvSpPr>
            <p:cNvPr id="436" name="Rectangle"/>
            <p:cNvSpPr/>
            <p:nvPr/>
          </p:nvSpPr>
          <p:spPr>
            <a:xfrm>
              <a:off x="-1" y="-1"/>
              <a:ext cx="2117973" cy="3031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76200" rotWithShape="0">
                <a:srgbClr val="000000">
                  <a:alpha val="1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1D1D1A"/>
                  </a:solidFill>
                  <a:latin typeface="Huawei Sans"/>
                  <a:ea typeface="Huawei Sans"/>
                  <a:cs typeface="Huawei Sans"/>
                  <a:sym typeface="Huawei Sans"/>
                </a:defRPr>
              </a:pPr>
            </a:p>
          </p:txBody>
        </p:sp>
        <p:sp>
          <p:nvSpPr>
            <p:cNvPr id="437" name="权重自动切分"/>
            <p:cNvSpPr txBox="1"/>
            <p:nvPr/>
          </p:nvSpPr>
          <p:spPr>
            <a:xfrm>
              <a:off x="-1" y="26661"/>
              <a:ext cx="2117973" cy="249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6000" tIns="36000" rIns="36000" bIns="36000" numCol="1" anchor="ctr">
              <a:spAutoFit/>
            </a:bodyPr>
            <a:lstStyle>
              <a:lvl1pPr algn="ctr">
                <a:defRPr sz="1000" b="1">
                  <a:solidFill>
                    <a:srgbClr val="1D1D1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r>
                <a:t>权重自动切分</a:t>
              </a:r>
            </a:p>
          </p:txBody>
        </p:sp>
      </p:grpSp>
      <p:grpSp>
        <p:nvGrpSpPr>
          <p:cNvPr id="441" name="矩形 42"/>
          <p:cNvGrpSpPr/>
          <p:nvPr/>
        </p:nvGrpSpPr>
        <p:grpSpPr>
          <a:xfrm>
            <a:off x="9645405" y="1673730"/>
            <a:ext cx="2113088" cy="303125"/>
            <a:chOff x="0" y="0"/>
            <a:chExt cx="2113086" cy="303124"/>
          </a:xfrm>
        </p:grpSpPr>
        <p:sp>
          <p:nvSpPr>
            <p:cNvPr id="439" name="Rectangle"/>
            <p:cNvSpPr/>
            <p:nvPr/>
          </p:nvSpPr>
          <p:spPr>
            <a:xfrm>
              <a:off x="0" y="-1"/>
              <a:ext cx="2113087" cy="3031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76200" rotWithShape="0">
                <a:srgbClr val="000000">
                  <a:alpha val="1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1D1D1A"/>
                  </a:solidFill>
                  <a:latin typeface="Huawei Sans"/>
                  <a:ea typeface="Huawei Sans"/>
                  <a:cs typeface="Huawei Sans"/>
                  <a:sym typeface="Huawei Sans"/>
                </a:defRPr>
              </a:pPr>
            </a:p>
          </p:txBody>
        </p:sp>
        <p:sp>
          <p:nvSpPr>
            <p:cNvPr id="440" name="全自动并行"/>
            <p:cNvSpPr txBox="1"/>
            <p:nvPr/>
          </p:nvSpPr>
          <p:spPr>
            <a:xfrm>
              <a:off x="0" y="26661"/>
              <a:ext cx="2113087" cy="249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6000" tIns="36000" rIns="36000" bIns="36000" numCol="1" anchor="ctr">
              <a:spAutoFit/>
            </a:bodyPr>
            <a:lstStyle>
              <a:lvl1pPr algn="ctr">
                <a:defRPr sz="1000" b="1">
                  <a:solidFill>
                    <a:srgbClr val="1D1D1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r>
                <a:t>全自动并行</a:t>
              </a:r>
            </a:p>
          </p:txBody>
        </p:sp>
      </p:grpSp>
      <p:grpSp>
        <p:nvGrpSpPr>
          <p:cNvPr id="444" name="矩形 43"/>
          <p:cNvGrpSpPr/>
          <p:nvPr/>
        </p:nvGrpSpPr>
        <p:grpSpPr>
          <a:xfrm>
            <a:off x="9645405" y="2048411"/>
            <a:ext cx="2113088" cy="303125"/>
            <a:chOff x="0" y="0"/>
            <a:chExt cx="2113086" cy="303124"/>
          </a:xfrm>
        </p:grpSpPr>
        <p:sp>
          <p:nvSpPr>
            <p:cNvPr id="442" name="Rectangle"/>
            <p:cNvSpPr/>
            <p:nvPr/>
          </p:nvSpPr>
          <p:spPr>
            <a:xfrm>
              <a:off x="0" y="-1"/>
              <a:ext cx="2113087" cy="3031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76200" rotWithShape="0">
                <a:srgbClr val="000000">
                  <a:alpha val="1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1D1D1A"/>
                  </a:solidFill>
                  <a:latin typeface="Huawei Sans"/>
                  <a:ea typeface="Huawei Sans"/>
                  <a:cs typeface="Huawei Sans"/>
                  <a:sym typeface="Huawei Sans"/>
                </a:defRPr>
              </a:pPr>
            </a:p>
          </p:txBody>
        </p:sp>
        <p:sp>
          <p:nvSpPr>
            <p:cNvPr id="443" name="LLM+Lora开箱即用"/>
            <p:cNvSpPr txBox="1"/>
            <p:nvPr/>
          </p:nvSpPr>
          <p:spPr>
            <a:xfrm>
              <a:off x="0" y="26661"/>
              <a:ext cx="2113087" cy="249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6000" tIns="36000" rIns="36000" bIns="36000" numCol="1" anchor="ctr">
              <a:spAutoFit/>
            </a:bodyPr>
            <a:lstStyle>
              <a:lvl1pPr algn="ctr">
                <a:defRPr sz="1000" b="1">
                  <a:solidFill>
                    <a:srgbClr val="1D1D1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r>
                <a:t>LLM+Lora开箱即用</a:t>
              </a:r>
            </a:p>
          </p:txBody>
        </p:sp>
      </p:grpSp>
      <p:sp>
        <p:nvSpPr>
          <p:cNvPr id="445" name="直接连接符 44"/>
          <p:cNvSpPr/>
          <p:nvPr/>
        </p:nvSpPr>
        <p:spPr>
          <a:xfrm>
            <a:off x="7321942" y="1723923"/>
            <a:ext cx="2" cy="627613"/>
          </a:xfrm>
          <a:prstGeom prst="line">
            <a:avLst/>
          </a:prstGeom>
          <a:ln w="6350">
            <a:solidFill>
              <a:srgbClr val="C38100"/>
            </a:solidFill>
            <a:miter/>
          </a:ln>
        </p:spPr>
        <p:txBody>
          <a:bodyPr lIns="45719" rIns="45719"/>
          <a:lstStyle/>
          <a:p/>
        </p:txBody>
      </p:sp>
      <p:grpSp>
        <p:nvGrpSpPr>
          <p:cNvPr id="448" name="矩形 45"/>
          <p:cNvGrpSpPr/>
          <p:nvPr/>
        </p:nvGrpSpPr>
        <p:grpSpPr>
          <a:xfrm>
            <a:off x="7397504" y="2546829"/>
            <a:ext cx="2117974" cy="303125"/>
            <a:chOff x="0" y="0"/>
            <a:chExt cx="2117972" cy="303124"/>
          </a:xfrm>
        </p:grpSpPr>
        <p:sp>
          <p:nvSpPr>
            <p:cNvPr id="446" name="Rectangle"/>
            <p:cNvSpPr/>
            <p:nvPr/>
          </p:nvSpPr>
          <p:spPr>
            <a:xfrm>
              <a:off x="-1" y="-1"/>
              <a:ext cx="2117973" cy="3031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76200" rotWithShape="0">
                <a:srgbClr val="000000">
                  <a:alpha val="1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1D1D1A"/>
                  </a:solidFill>
                  <a:latin typeface="Huawei Sans"/>
                  <a:ea typeface="Huawei Sans"/>
                  <a:cs typeface="Huawei Sans"/>
                  <a:sym typeface="Huawei Sans"/>
                </a:defRPr>
              </a:pPr>
            </a:p>
          </p:txBody>
        </p:sp>
        <p:sp>
          <p:nvSpPr>
            <p:cNvPr id="447" name="断点续训"/>
            <p:cNvSpPr txBox="1"/>
            <p:nvPr/>
          </p:nvSpPr>
          <p:spPr>
            <a:xfrm>
              <a:off x="-1" y="26661"/>
              <a:ext cx="2117973" cy="249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6000" tIns="36000" rIns="36000" bIns="36000" numCol="1" anchor="ctr">
              <a:spAutoFit/>
            </a:bodyPr>
            <a:lstStyle>
              <a:lvl1pPr algn="ctr">
                <a:defRPr sz="1000" b="1">
                  <a:solidFill>
                    <a:srgbClr val="1D1D1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r>
                <a:t>断点续训</a:t>
              </a:r>
            </a:p>
          </p:txBody>
        </p:sp>
      </p:grpSp>
      <p:sp>
        <p:nvSpPr>
          <p:cNvPr id="449" name="文本框 46"/>
          <p:cNvSpPr txBox="1"/>
          <p:nvPr/>
        </p:nvSpPr>
        <p:spPr>
          <a:xfrm>
            <a:off x="7058338" y="2722059"/>
            <a:ext cx="263607" cy="8636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defRPr sz="1200" b="1">
                <a:solidFill>
                  <a:srgbClr val="C381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训练工具</a:t>
            </a:r>
          </a:p>
        </p:txBody>
      </p:sp>
      <p:grpSp>
        <p:nvGrpSpPr>
          <p:cNvPr id="452" name="矩形 47"/>
          <p:cNvGrpSpPr/>
          <p:nvPr/>
        </p:nvGrpSpPr>
        <p:grpSpPr>
          <a:xfrm>
            <a:off x="7397504" y="2928105"/>
            <a:ext cx="2117974" cy="303125"/>
            <a:chOff x="0" y="0"/>
            <a:chExt cx="2117972" cy="303124"/>
          </a:xfrm>
        </p:grpSpPr>
        <p:sp>
          <p:nvSpPr>
            <p:cNvPr id="450" name="Rectangle"/>
            <p:cNvSpPr/>
            <p:nvPr/>
          </p:nvSpPr>
          <p:spPr>
            <a:xfrm>
              <a:off x="-1" y="-1"/>
              <a:ext cx="2117973" cy="3031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76200" rotWithShape="0">
                <a:srgbClr val="000000">
                  <a:alpha val="1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1D1D1A"/>
                  </a:solidFill>
                  <a:latin typeface="Huawei Sans"/>
                  <a:ea typeface="Huawei Sans"/>
                  <a:cs typeface="Huawei Sans"/>
                  <a:sym typeface="Huawei Sans"/>
                </a:defRPr>
              </a:pPr>
            </a:p>
          </p:txBody>
        </p:sp>
        <p:sp>
          <p:nvSpPr>
            <p:cNvPr id="451" name="编译加速"/>
            <p:cNvSpPr txBox="1"/>
            <p:nvPr/>
          </p:nvSpPr>
          <p:spPr>
            <a:xfrm>
              <a:off x="-1" y="26661"/>
              <a:ext cx="2117973" cy="249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6000" tIns="36000" rIns="36000" bIns="36000" numCol="1" anchor="ctr">
              <a:spAutoFit/>
            </a:bodyPr>
            <a:lstStyle>
              <a:lvl1pPr algn="ctr">
                <a:defRPr sz="1000" b="1">
                  <a:solidFill>
                    <a:srgbClr val="1D1D1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r>
                <a:t>编译加速</a:t>
              </a:r>
            </a:p>
          </p:txBody>
        </p:sp>
      </p:grpSp>
      <p:grpSp>
        <p:nvGrpSpPr>
          <p:cNvPr id="455" name="矩形 48"/>
          <p:cNvGrpSpPr/>
          <p:nvPr/>
        </p:nvGrpSpPr>
        <p:grpSpPr>
          <a:xfrm>
            <a:off x="9645405" y="2539013"/>
            <a:ext cx="2113088" cy="303125"/>
            <a:chOff x="0" y="0"/>
            <a:chExt cx="2113086" cy="303124"/>
          </a:xfrm>
        </p:grpSpPr>
        <p:sp>
          <p:nvSpPr>
            <p:cNvPr id="453" name="Rectangle"/>
            <p:cNvSpPr/>
            <p:nvPr/>
          </p:nvSpPr>
          <p:spPr>
            <a:xfrm>
              <a:off x="0" y="-1"/>
              <a:ext cx="2113087" cy="3031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76200" rotWithShape="0">
                <a:srgbClr val="000000">
                  <a:alpha val="1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1D1D1A"/>
                  </a:solidFill>
                  <a:latin typeface="Huawei Sans"/>
                  <a:ea typeface="Huawei Sans"/>
                  <a:cs typeface="Huawei Sans"/>
                  <a:sym typeface="Huawei Sans"/>
                </a:defRPr>
              </a:pPr>
            </a:p>
          </p:txBody>
        </p:sp>
        <p:sp>
          <p:nvSpPr>
            <p:cNvPr id="454" name="选择重计算"/>
            <p:cNvSpPr txBox="1"/>
            <p:nvPr/>
          </p:nvSpPr>
          <p:spPr>
            <a:xfrm>
              <a:off x="0" y="26661"/>
              <a:ext cx="2113087" cy="249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6000" tIns="36000" rIns="36000" bIns="36000" numCol="1" anchor="ctr">
              <a:spAutoFit/>
            </a:bodyPr>
            <a:lstStyle>
              <a:lvl1pPr algn="ctr">
                <a:defRPr sz="1000" b="1">
                  <a:solidFill>
                    <a:srgbClr val="1D1D1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r>
                <a:t>选择重计算</a:t>
              </a:r>
            </a:p>
          </p:txBody>
        </p:sp>
      </p:grpSp>
      <p:grpSp>
        <p:nvGrpSpPr>
          <p:cNvPr id="458" name="矩形 49"/>
          <p:cNvGrpSpPr/>
          <p:nvPr/>
        </p:nvGrpSpPr>
        <p:grpSpPr>
          <a:xfrm>
            <a:off x="9645405" y="2913695"/>
            <a:ext cx="2113088" cy="303125"/>
            <a:chOff x="0" y="0"/>
            <a:chExt cx="2113086" cy="303124"/>
          </a:xfrm>
        </p:grpSpPr>
        <p:sp>
          <p:nvSpPr>
            <p:cNvPr id="456" name="Rectangle"/>
            <p:cNvSpPr/>
            <p:nvPr/>
          </p:nvSpPr>
          <p:spPr>
            <a:xfrm>
              <a:off x="0" y="-1"/>
              <a:ext cx="2113087" cy="3031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76200" rotWithShape="0">
                <a:srgbClr val="000000">
                  <a:alpha val="1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1D1D1A"/>
                  </a:solidFill>
                  <a:latin typeface="Huawei Sans"/>
                  <a:ea typeface="Huawei Sans"/>
                  <a:cs typeface="Huawei Sans"/>
                  <a:sym typeface="Huawei Sans"/>
                </a:defRPr>
              </a:pPr>
            </a:p>
          </p:txBody>
        </p:sp>
        <p:sp>
          <p:nvSpPr>
            <p:cNvPr id="457" name="序列并行"/>
            <p:cNvSpPr txBox="1"/>
            <p:nvPr/>
          </p:nvSpPr>
          <p:spPr>
            <a:xfrm>
              <a:off x="0" y="26661"/>
              <a:ext cx="2113087" cy="249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6000" tIns="36000" rIns="36000" bIns="36000" numCol="1" anchor="ctr">
              <a:spAutoFit/>
            </a:bodyPr>
            <a:lstStyle>
              <a:lvl1pPr algn="ctr">
                <a:defRPr sz="1000" b="1">
                  <a:solidFill>
                    <a:srgbClr val="1D1D1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r>
                <a:t>序列并行</a:t>
              </a:r>
            </a:p>
          </p:txBody>
        </p:sp>
      </p:grpSp>
      <p:sp>
        <p:nvSpPr>
          <p:cNvPr id="459" name="直接连接符 50"/>
          <p:cNvSpPr/>
          <p:nvPr/>
        </p:nvSpPr>
        <p:spPr>
          <a:xfrm>
            <a:off x="7321942" y="2589207"/>
            <a:ext cx="2" cy="1037490"/>
          </a:xfrm>
          <a:prstGeom prst="line">
            <a:avLst/>
          </a:prstGeom>
          <a:ln w="6350">
            <a:solidFill>
              <a:srgbClr val="C38100"/>
            </a:solidFill>
            <a:miter/>
          </a:ln>
        </p:spPr>
        <p:txBody>
          <a:bodyPr lIns="45719" rIns="45719"/>
          <a:lstStyle/>
          <a:p/>
        </p:txBody>
      </p:sp>
      <p:grpSp>
        <p:nvGrpSpPr>
          <p:cNvPr id="462" name="矩形 51"/>
          <p:cNvGrpSpPr/>
          <p:nvPr/>
        </p:nvGrpSpPr>
        <p:grpSpPr>
          <a:xfrm>
            <a:off x="7397504" y="3323573"/>
            <a:ext cx="2117974" cy="303125"/>
            <a:chOff x="0" y="0"/>
            <a:chExt cx="2117972" cy="303124"/>
          </a:xfrm>
        </p:grpSpPr>
        <p:sp>
          <p:nvSpPr>
            <p:cNvPr id="460" name="Rectangle"/>
            <p:cNvSpPr/>
            <p:nvPr/>
          </p:nvSpPr>
          <p:spPr>
            <a:xfrm>
              <a:off x="-1" y="-1"/>
              <a:ext cx="2117973" cy="3031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76200" rotWithShape="0">
                <a:srgbClr val="000000">
                  <a:alpha val="1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1D1D1A"/>
                  </a:solidFill>
                  <a:latin typeface="Huawei Sans"/>
                  <a:ea typeface="Huawei Sans"/>
                  <a:cs typeface="Huawei Sans"/>
                  <a:sym typeface="Huawei Sans"/>
                </a:defRPr>
              </a:pPr>
            </a:p>
          </p:txBody>
        </p:sp>
        <p:sp>
          <p:nvSpPr>
            <p:cNvPr id="461" name="MOE并行"/>
            <p:cNvSpPr txBox="1"/>
            <p:nvPr/>
          </p:nvSpPr>
          <p:spPr>
            <a:xfrm>
              <a:off x="-1" y="26661"/>
              <a:ext cx="2117973" cy="249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6000" tIns="36000" rIns="36000" bIns="36000" numCol="1" anchor="ctr">
              <a:spAutoFit/>
            </a:bodyPr>
            <a:lstStyle>
              <a:lvl1pPr algn="ctr">
                <a:defRPr sz="1000" b="1">
                  <a:solidFill>
                    <a:srgbClr val="1D1D1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r>
                <a:t>MOE并行</a:t>
              </a:r>
            </a:p>
          </p:txBody>
        </p:sp>
      </p:grpSp>
      <p:grpSp>
        <p:nvGrpSpPr>
          <p:cNvPr id="465" name="矩形 52"/>
          <p:cNvGrpSpPr/>
          <p:nvPr/>
        </p:nvGrpSpPr>
        <p:grpSpPr>
          <a:xfrm>
            <a:off x="9645405" y="3309163"/>
            <a:ext cx="2113088" cy="303125"/>
            <a:chOff x="0" y="0"/>
            <a:chExt cx="2113086" cy="303124"/>
          </a:xfrm>
        </p:grpSpPr>
        <p:sp>
          <p:nvSpPr>
            <p:cNvPr id="463" name="Rectangle"/>
            <p:cNvSpPr/>
            <p:nvPr/>
          </p:nvSpPr>
          <p:spPr>
            <a:xfrm>
              <a:off x="0" y="-1"/>
              <a:ext cx="2113087" cy="3031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76200" rotWithShape="0">
                <a:srgbClr val="000000">
                  <a:alpha val="1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1D1D1A"/>
                  </a:solidFill>
                  <a:latin typeface="Huawei Sans"/>
                  <a:ea typeface="Huawei Sans"/>
                  <a:cs typeface="Huawei Sans"/>
                  <a:sym typeface="Huawei Sans"/>
                </a:defRPr>
              </a:pPr>
            </a:p>
          </p:txBody>
        </p:sp>
        <p:sp>
          <p:nvSpPr>
            <p:cNvPr id="464" name="异构并行"/>
            <p:cNvSpPr txBox="1"/>
            <p:nvPr/>
          </p:nvSpPr>
          <p:spPr>
            <a:xfrm>
              <a:off x="0" y="26661"/>
              <a:ext cx="2113087" cy="249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6000" tIns="36000" rIns="36000" bIns="36000" numCol="1" anchor="ctr">
              <a:spAutoFit/>
            </a:bodyPr>
            <a:lstStyle>
              <a:lvl1pPr algn="ctr">
                <a:defRPr sz="1000" b="1">
                  <a:solidFill>
                    <a:srgbClr val="1D1D1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r>
                <a:t>异构并行</a:t>
              </a:r>
            </a:p>
          </p:txBody>
        </p:sp>
      </p:grpSp>
      <p:grpSp>
        <p:nvGrpSpPr>
          <p:cNvPr id="468" name="矩形 53"/>
          <p:cNvGrpSpPr/>
          <p:nvPr/>
        </p:nvGrpSpPr>
        <p:grpSpPr>
          <a:xfrm>
            <a:off x="7397504" y="3841174"/>
            <a:ext cx="2117974" cy="303125"/>
            <a:chOff x="0" y="0"/>
            <a:chExt cx="2117972" cy="303124"/>
          </a:xfrm>
        </p:grpSpPr>
        <p:sp>
          <p:nvSpPr>
            <p:cNvPr id="466" name="Rectangle"/>
            <p:cNvSpPr/>
            <p:nvPr/>
          </p:nvSpPr>
          <p:spPr>
            <a:xfrm>
              <a:off x="-1" y="-1"/>
              <a:ext cx="2117973" cy="3031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76200" rotWithShape="0">
                <a:srgbClr val="000000">
                  <a:alpha val="1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1D1D1A"/>
                  </a:solidFill>
                  <a:latin typeface="Huawei Sans"/>
                  <a:ea typeface="Huawei Sans"/>
                  <a:cs typeface="Huawei Sans"/>
                  <a:sym typeface="Huawei Sans"/>
                </a:defRPr>
              </a:pPr>
            </a:p>
          </p:txBody>
        </p:sp>
        <p:sp>
          <p:nvSpPr>
            <p:cNvPr id="467" name="多维评估体系"/>
            <p:cNvSpPr txBox="1"/>
            <p:nvPr/>
          </p:nvSpPr>
          <p:spPr>
            <a:xfrm>
              <a:off x="-1" y="26661"/>
              <a:ext cx="2117973" cy="249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6000" tIns="36000" rIns="36000" bIns="36000" numCol="1" anchor="ctr">
              <a:spAutoFit/>
            </a:bodyPr>
            <a:lstStyle>
              <a:lvl1pPr algn="ctr">
                <a:defRPr sz="1000" b="1">
                  <a:solidFill>
                    <a:srgbClr val="1D1D1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r>
                <a:t>多维评估体系</a:t>
              </a:r>
            </a:p>
          </p:txBody>
        </p:sp>
      </p:grpSp>
      <p:sp>
        <p:nvSpPr>
          <p:cNvPr id="469" name="文本框 54"/>
          <p:cNvSpPr txBox="1"/>
          <p:nvPr/>
        </p:nvSpPr>
        <p:spPr>
          <a:xfrm>
            <a:off x="7058338" y="3624012"/>
            <a:ext cx="263607" cy="12954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>
              <a:defRPr sz="1200" b="1">
                <a:solidFill>
                  <a:srgbClr val="C381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t>评估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/</a:t>
            </a:r>
            <a:r>
              <a:t>微调工具</a:t>
            </a:r>
          </a:p>
        </p:txBody>
      </p:sp>
      <p:grpSp>
        <p:nvGrpSpPr>
          <p:cNvPr id="472" name="矩形 55"/>
          <p:cNvGrpSpPr/>
          <p:nvPr/>
        </p:nvGrpSpPr>
        <p:grpSpPr>
          <a:xfrm>
            <a:off x="9645405" y="3833357"/>
            <a:ext cx="2113088" cy="303125"/>
            <a:chOff x="0" y="0"/>
            <a:chExt cx="2113086" cy="303124"/>
          </a:xfrm>
        </p:grpSpPr>
        <p:sp>
          <p:nvSpPr>
            <p:cNvPr id="470" name="Rectangle"/>
            <p:cNvSpPr/>
            <p:nvPr/>
          </p:nvSpPr>
          <p:spPr>
            <a:xfrm>
              <a:off x="0" y="-1"/>
              <a:ext cx="2113087" cy="3031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76200" rotWithShape="0">
                <a:srgbClr val="000000">
                  <a:alpha val="1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1D1D1A"/>
                  </a:solidFill>
                  <a:latin typeface="Huawei Sans"/>
                  <a:ea typeface="Huawei Sans"/>
                  <a:cs typeface="Huawei Sans"/>
                  <a:sym typeface="Huawei Sans"/>
                </a:defRPr>
              </a:pPr>
            </a:p>
          </p:txBody>
        </p:sp>
        <p:sp>
          <p:nvSpPr>
            <p:cNvPr id="471" name="边训练边评估"/>
            <p:cNvSpPr txBox="1"/>
            <p:nvPr/>
          </p:nvSpPr>
          <p:spPr>
            <a:xfrm>
              <a:off x="0" y="26661"/>
              <a:ext cx="2113087" cy="249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6000" tIns="36000" rIns="36000" bIns="36000" numCol="1" anchor="ctr">
              <a:spAutoFit/>
            </a:bodyPr>
            <a:lstStyle>
              <a:lvl1pPr algn="ctr">
                <a:defRPr sz="1000" b="1">
                  <a:solidFill>
                    <a:srgbClr val="1D1D1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r>
                <a:t>边训练边评估</a:t>
              </a:r>
            </a:p>
          </p:txBody>
        </p:sp>
      </p:grpSp>
      <p:sp>
        <p:nvSpPr>
          <p:cNvPr id="473" name="直接连接符 56"/>
          <p:cNvSpPr/>
          <p:nvPr/>
        </p:nvSpPr>
        <p:spPr>
          <a:xfrm>
            <a:off x="7321942" y="3833357"/>
            <a:ext cx="2" cy="689816"/>
          </a:xfrm>
          <a:prstGeom prst="line">
            <a:avLst/>
          </a:prstGeom>
          <a:ln w="6350">
            <a:solidFill>
              <a:srgbClr val="C38100"/>
            </a:solidFill>
            <a:miter/>
          </a:ln>
        </p:spPr>
        <p:txBody>
          <a:bodyPr lIns="45719" rIns="45719"/>
          <a:lstStyle/>
          <a:p/>
        </p:txBody>
      </p:sp>
      <p:grpSp>
        <p:nvGrpSpPr>
          <p:cNvPr id="476" name="矩形 57"/>
          <p:cNvGrpSpPr/>
          <p:nvPr/>
        </p:nvGrpSpPr>
        <p:grpSpPr>
          <a:xfrm>
            <a:off x="7397504" y="4598923"/>
            <a:ext cx="2117974" cy="303125"/>
            <a:chOff x="0" y="0"/>
            <a:chExt cx="2117972" cy="303124"/>
          </a:xfrm>
        </p:grpSpPr>
        <p:sp>
          <p:nvSpPr>
            <p:cNvPr id="474" name="Rectangle"/>
            <p:cNvSpPr/>
            <p:nvPr/>
          </p:nvSpPr>
          <p:spPr>
            <a:xfrm>
              <a:off x="-1" y="-1"/>
              <a:ext cx="2117973" cy="3031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76200" rotWithShape="0">
                <a:srgbClr val="000000">
                  <a:alpha val="1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000" b="1">
                  <a:solidFill>
                    <a:srgbClr val="1D1D1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pPr>
            </a:p>
          </p:txBody>
        </p:sp>
        <p:sp>
          <p:nvSpPr>
            <p:cNvPr id="475" name="多后端：Lite&amp;MindSpore"/>
            <p:cNvSpPr txBox="1"/>
            <p:nvPr/>
          </p:nvSpPr>
          <p:spPr>
            <a:xfrm>
              <a:off x="-1" y="26661"/>
              <a:ext cx="2117973" cy="249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6000" tIns="36000" rIns="36000" bIns="36000" numCol="1" anchor="ctr">
              <a:spAutoFit/>
            </a:bodyPr>
            <a:lstStyle>
              <a:lvl1pPr algn="ctr">
                <a:defRPr sz="1000" b="1">
                  <a:solidFill>
                    <a:srgbClr val="1D1D1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r>
                <a:t>多后端：Lite&amp;MindSpore</a:t>
              </a:r>
            </a:p>
          </p:txBody>
        </p:sp>
      </p:grpSp>
      <p:sp>
        <p:nvSpPr>
          <p:cNvPr id="477" name="文本框 58"/>
          <p:cNvSpPr txBox="1"/>
          <p:nvPr/>
        </p:nvSpPr>
        <p:spPr>
          <a:xfrm>
            <a:off x="7058338" y="5021629"/>
            <a:ext cx="263607" cy="863601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>
              <a:defRPr sz="1200" b="1">
                <a:solidFill>
                  <a:srgbClr val="C381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部署工具</a:t>
            </a:r>
          </a:p>
        </p:txBody>
      </p:sp>
      <p:grpSp>
        <p:nvGrpSpPr>
          <p:cNvPr id="480" name="矩形 59"/>
          <p:cNvGrpSpPr/>
          <p:nvPr/>
        </p:nvGrpSpPr>
        <p:grpSpPr>
          <a:xfrm>
            <a:off x="9645405" y="4220048"/>
            <a:ext cx="2113088" cy="303126"/>
            <a:chOff x="0" y="0"/>
            <a:chExt cx="2113086" cy="303124"/>
          </a:xfrm>
        </p:grpSpPr>
        <p:sp>
          <p:nvSpPr>
            <p:cNvPr id="478" name="Rectangle"/>
            <p:cNvSpPr/>
            <p:nvPr/>
          </p:nvSpPr>
          <p:spPr>
            <a:xfrm>
              <a:off x="0" y="-1"/>
              <a:ext cx="2113087" cy="3031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76200" rotWithShape="0">
                <a:srgbClr val="000000">
                  <a:alpha val="1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000" b="1">
                  <a:solidFill>
                    <a:srgbClr val="1D1D1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pPr>
            </a:p>
          </p:txBody>
        </p:sp>
        <p:sp>
          <p:nvSpPr>
            <p:cNvPr id="479" name="RLHF"/>
            <p:cNvSpPr txBox="1"/>
            <p:nvPr/>
          </p:nvSpPr>
          <p:spPr>
            <a:xfrm>
              <a:off x="0" y="39361"/>
              <a:ext cx="2113087" cy="224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6000" tIns="36000" rIns="36000" bIns="36000" numCol="1" anchor="ctr">
              <a:spAutoFit/>
            </a:bodyPr>
            <a:lstStyle>
              <a:lvl1pPr algn="ctr">
                <a:defRPr sz="1000" b="1">
                  <a:solidFill>
                    <a:srgbClr val="1D1D1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r>
                <a:t>RLHF</a:t>
              </a:r>
            </a:p>
          </p:txBody>
        </p:sp>
      </p:grpSp>
      <p:sp>
        <p:nvSpPr>
          <p:cNvPr id="481" name="直接连接符 60"/>
          <p:cNvSpPr/>
          <p:nvPr/>
        </p:nvSpPr>
        <p:spPr>
          <a:xfrm>
            <a:off x="7321942" y="4687916"/>
            <a:ext cx="2" cy="1406530"/>
          </a:xfrm>
          <a:prstGeom prst="line">
            <a:avLst/>
          </a:prstGeom>
          <a:ln w="6350">
            <a:solidFill>
              <a:srgbClr val="C38100"/>
            </a:solidFill>
            <a:miter/>
          </a:ln>
        </p:spPr>
        <p:txBody>
          <a:bodyPr lIns="45719" rIns="45719"/>
          <a:lstStyle/>
          <a:p/>
        </p:txBody>
      </p:sp>
      <p:grpSp>
        <p:nvGrpSpPr>
          <p:cNvPr id="484" name="矩形 61"/>
          <p:cNvGrpSpPr/>
          <p:nvPr/>
        </p:nvGrpSpPr>
        <p:grpSpPr>
          <a:xfrm>
            <a:off x="7397504" y="4220048"/>
            <a:ext cx="2117974" cy="303126"/>
            <a:chOff x="0" y="0"/>
            <a:chExt cx="2117972" cy="303124"/>
          </a:xfrm>
        </p:grpSpPr>
        <p:sp>
          <p:nvSpPr>
            <p:cNvPr id="482" name="Rectangle"/>
            <p:cNvSpPr/>
            <p:nvPr/>
          </p:nvSpPr>
          <p:spPr>
            <a:xfrm>
              <a:off x="-1" y="-1"/>
              <a:ext cx="2117973" cy="3031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76200" rotWithShape="0">
                <a:srgbClr val="000000">
                  <a:alpha val="1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1D1D1A"/>
                  </a:solidFill>
                  <a:latin typeface="Huawei Sans"/>
                  <a:ea typeface="Huawei Sans"/>
                  <a:cs typeface="Huawei Sans"/>
                  <a:sym typeface="Huawei Sans"/>
                </a:defRPr>
              </a:pPr>
            </a:p>
          </p:txBody>
        </p:sp>
        <p:sp>
          <p:nvSpPr>
            <p:cNvPr id="483" name="8+低参微调算法"/>
            <p:cNvSpPr txBox="1"/>
            <p:nvPr/>
          </p:nvSpPr>
          <p:spPr>
            <a:xfrm>
              <a:off x="-1" y="26661"/>
              <a:ext cx="2117973" cy="249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6000" tIns="36000" rIns="36000" bIns="36000" numCol="1" anchor="ctr">
              <a:spAutoFit/>
            </a:bodyPr>
            <a:lstStyle>
              <a:lvl1pPr algn="ctr">
                <a:defRPr sz="1000" b="1">
                  <a:solidFill>
                    <a:srgbClr val="1D1D1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r>
                <a:t>8+低参微调算法</a:t>
              </a:r>
            </a:p>
          </p:txBody>
        </p:sp>
      </p:grpSp>
      <p:grpSp>
        <p:nvGrpSpPr>
          <p:cNvPr id="487" name="矩形 62"/>
          <p:cNvGrpSpPr/>
          <p:nvPr/>
        </p:nvGrpSpPr>
        <p:grpSpPr>
          <a:xfrm>
            <a:off x="9645404" y="4598923"/>
            <a:ext cx="2117974" cy="303125"/>
            <a:chOff x="0" y="0"/>
            <a:chExt cx="2117972" cy="303124"/>
          </a:xfrm>
        </p:grpSpPr>
        <p:sp>
          <p:nvSpPr>
            <p:cNvPr id="485" name="Rectangle"/>
            <p:cNvSpPr/>
            <p:nvPr/>
          </p:nvSpPr>
          <p:spPr>
            <a:xfrm>
              <a:off x="-1" y="-1"/>
              <a:ext cx="2117973" cy="3031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76200" rotWithShape="0">
                <a:srgbClr val="000000">
                  <a:alpha val="1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1D1D1A"/>
                  </a:solidFill>
                  <a:latin typeface="Huawei Sans"/>
                  <a:ea typeface="Huawei Sans"/>
                  <a:cs typeface="Huawei Sans"/>
                  <a:sym typeface="Huawei Sans"/>
                </a:defRPr>
              </a:pPr>
            </a:p>
          </p:txBody>
        </p:sp>
        <p:sp>
          <p:nvSpPr>
            <p:cNvPr id="486" name="流式推理"/>
            <p:cNvSpPr txBox="1"/>
            <p:nvPr/>
          </p:nvSpPr>
          <p:spPr>
            <a:xfrm>
              <a:off x="-1" y="26661"/>
              <a:ext cx="2117973" cy="249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6000" tIns="36000" rIns="36000" bIns="36000" numCol="1" anchor="ctr">
              <a:spAutoFit/>
            </a:bodyPr>
            <a:lstStyle>
              <a:lvl1pPr algn="ctr">
                <a:defRPr sz="1000" b="1">
                  <a:solidFill>
                    <a:srgbClr val="1D1D1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r>
                <a:t>流式推理</a:t>
              </a:r>
            </a:p>
          </p:txBody>
        </p:sp>
      </p:grpSp>
      <p:grpSp>
        <p:nvGrpSpPr>
          <p:cNvPr id="490" name="矩形 63"/>
          <p:cNvGrpSpPr/>
          <p:nvPr/>
        </p:nvGrpSpPr>
        <p:grpSpPr>
          <a:xfrm>
            <a:off x="7397504" y="5008802"/>
            <a:ext cx="2117974" cy="303125"/>
            <a:chOff x="0" y="0"/>
            <a:chExt cx="2117972" cy="303124"/>
          </a:xfrm>
        </p:grpSpPr>
        <p:sp>
          <p:nvSpPr>
            <p:cNvPr id="488" name="Rectangle"/>
            <p:cNvSpPr/>
            <p:nvPr/>
          </p:nvSpPr>
          <p:spPr>
            <a:xfrm>
              <a:off x="-1" y="-1"/>
              <a:ext cx="2117973" cy="3031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76200" rotWithShape="0">
                <a:srgbClr val="000000">
                  <a:alpha val="1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1D1D1A"/>
                  </a:solidFill>
                  <a:latin typeface="Huawei Sans"/>
                  <a:ea typeface="Huawei Sans"/>
                  <a:cs typeface="Huawei Sans"/>
                  <a:sym typeface="Huawei Sans"/>
                </a:defRPr>
              </a:pPr>
            </a:p>
          </p:txBody>
        </p:sp>
        <p:sp>
          <p:nvSpPr>
            <p:cNvPr id="489" name="增量推理"/>
            <p:cNvSpPr txBox="1"/>
            <p:nvPr/>
          </p:nvSpPr>
          <p:spPr>
            <a:xfrm>
              <a:off x="-1" y="26661"/>
              <a:ext cx="2117973" cy="249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6000" tIns="36000" rIns="36000" bIns="36000" numCol="1" anchor="ctr">
              <a:spAutoFit/>
            </a:bodyPr>
            <a:lstStyle>
              <a:lvl1pPr algn="ctr">
                <a:defRPr sz="1000" b="1">
                  <a:solidFill>
                    <a:srgbClr val="1D1D1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r>
                <a:t>增量推理</a:t>
              </a:r>
            </a:p>
          </p:txBody>
        </p:sp>
      </p:grpSp>
      <p:grpSp>
        <p:nvGrpSpPr>
          <p:cNvPr id="493" name="矩形 64"/>
          <p:cNvGrpSpPr/>
          <p:nvPr/>
        </p:nvGrpSpPr>
        <p:grpSpPr>
          <a:xfrm>
            <a:off x="9645404" y="5008802"/>
            <a:ext cx="2117974" cy="303125"/>
            <a:chOff x="0" y="0"/>
            <a:chExt cx="2117972" cy="303124"/>
          </a:xfrm>
        </p:grpSpPr>
        <p:sp>
          <p:nvSpPr>
            <p:cNvPr id="491" name="Rectangle"/>
            <p:cNvSpPr/>
            <p:nvPr/>
          </p:nvSpPr>
          <p:spPr>
            <a:xfrm>
              <a:off x="-1" y="-1"/>
              <a:ext cx="2117973" cy="3031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76200" rotWithShape="0">
                <a:srgbClr val="000000">
                  <a:alpha val="1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1D1D1A"/>
                  </a:solidFill>
                  <a:latin typeface="Huawei Sans"/>
                  <a:ea typeface="Huawei Sans"/>
                  <a:cs typeface="Huawei Sans"/>
                  <a:sym typeface="Huawei Sans"/>
                </a:defRPr>
              </a:pPr>
            </a:p>
          </p:txBody>
        </p:sp>
        <p:sp>
          <p:nvSpPr>
            <p:cNvPr id="492" name="多轮对话"/>
            <p:cNvSpPr txBox="1"/>
            <p:nvPr/>
          </p:nvSpPr>
          <p:spPr>
            <a:xfrm>
              <a:off x="-1" y="26661"/>
              <a:ext cx="2117973" cy="249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6000" tIns="36000" rIns="36000" bIns="36000" numCol="1" anchor="ctr">
              <a:spAutoFit/>
            </a:bodyPr>
            <a:lstStyle>
              <a:lvl1pPr algn="ctr">
                <a:defRPr sz="1000" b="1">
                  <a:solidFill>
                    <a:srgbClr val="1D1D1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r>
                <a:t>多轮对话</a:t>
              </a:r>
            </a:p>
          </p:txBody>
        </p:sp>
      </p:grpSp>
      <p:grpSp>
        <p:nvGrpSpPr>
          <p:cNvPr id="496" name="矩形 65"/>
          <p:cNvGrpSpPr/>
          <p:nvPr/>
        </p:nvGrpSpPr>
        <p:grpSpPr>
          <a:xfrm>
            <a:off x="7397504" y="5390962"/>
            <a:ext cx="2117974" cy="303125"/>
            <a:chOff x="0" y="0"/>
            <a:chExt cx="2117972" cy="303124"/>
          </a:xfrm>
        </p:grpSpPr>
        <p:sp>
          <p:nvSpPr>
            <p:cNvPr id="494" name="Rectangle"/>
            <p:cNvSpPr/>
            <p:nvPr/>
          </p:nvSpPr>
          <p:spPr>
            <a:xfrm>
              <a:off x="-1" y="-1"/>
              <a:ext cx="2117973" cy="3031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76200" rotWithShape="0">
                <a:srgbClr val="000000">
                  <a:alpha val="1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000" b="1">
                  <a:solidFill>
                    <a:srgbClr val="1D1D1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pPr>
            </a:p>
          </p:txBody>
        </p:sp>
        <p:sp>
          <p:nvSpPr>
            <p:cNvPr id="495" name="Chat web"/>
            <p:cNvSpPr txBox="1"/>
            <p:nvPr/>
          </p:nvSpPr>
          <p:spPr>
            <a:xfrm>
              <a:off x="-1" y="39361"/>
              <a:ext cx="2117973" cy="224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6000" tIns="36000" rIns="36000" bIns="36000" numCol="1" anchor="ctr">
              <a:spAutoFit/>
            </a:bodyPr>
            <a:lstStyle>
              <a:lvl1pPr algn="ctr">
                <a:defRPr sz="1000" b="1">
                  <a:solidFill>
                    <a:srgbClr val="1D1D1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r>
                <a:t>Chat web</a:t>
              </a:r>
            </a:p>
          </p:txBody>
        </p:sp>
      </p:grpSp>
      <p:grpSp>
        <p:nvGrpSpPr>
          <p:cNvPr id="499" name="矩形 66"/>
          <p:cNvGrpSpPr/>
          <p:nvPr/>
        </p:nvGrpSpPr>
        <p:grpSpPr>
          <a:xfrm>
            <a:off x="9645404" y="5390962"/>
            <a:ext cx="2117974" cy="303125"/>
            <a:chOff x="0" y="0"/>
            <a:chExt cx="2117972" cy="303124"/>
          </a:xfrm>
        </p:grpSpPr>
        <p:sp>
          <p:nvSpPr>
            <p:cNvPr id="497" name="Rectangle"/>
            <p:cNvSpPr/>
            <p:nvPr/>
          </p:nvSpPr>
          <p:spPr>
            <a:xfrm>
              <a:off x="-1" y="-1"/>
              <a:ext cx="2117973" cy="3031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76200" rotWithShape="0">
                <a:srgbClr val="000000">
                  <a:alpha val="1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000" b="1">
                  <a:solidFill>
                    <a:srgbClr val="1D1D1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pPr>
            </a:p>
          </p:txBody>
        </p:sp>
        <p:sp>
          <p:nvSpPr>
            <p:cNvPr id="498" name="Beam Search"/>
            <p:cNvSpPr txBox="1"/>
            <p:nvPr/>
          </p:nvSpPr>
          <p:spPr>
            <a:xfrm>
              <a:off x="-1" y="39361"/>
              <a:ext cx="2117973" cy="2244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6000" tIns="36000" rIns="36000" bIns="36000" numCol="1" anchor="ctr">
              <a:spAutoFit/>
            </a:bodyPr>
            <a:lstStyle>
              <a:lvl1pPr algn="ctr">
                <a:defRPr sz="1000" b="1">
                  <a:solidFill>
                    <a:srgbClr val="1D1D1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r>
                <a:t>Beam Search</a:t>
              </a:r>
            </a:p>
          </p:txBody>
        </p:sp>
      </p:grpSp>
      <p:grpSp>
        <p:nvGrpSpPr>
          <p:cNvPr id="502" name="矩形 67"/>
          <p:cNvGrpSpPr/>
          <p:nvPr/>
        </p:nvGrpSpPr>
        <p:grpSpPr>
          <a:xfrm>
            <a:off x="7397504" y="5791322"/>
            <a:ext cx="2117974" cy="303125"/>
            <a:chOff x="0" y="0"/>
            <a:chExt cx="2117972" cy="303124"/>
          </a:xfrm>
        </p:grpSpPr>
        <p:sp>
          <p:nvSpPr>
            <p:cNvPr id="500" name="Rectangle"/>
            <p:cNvSpPr/>
            <p:nvPr/>
          </p:nvSpPr>
          <p:spPr>
            <a:xfrm>
              <a:off x="-1" y="-1"/>
              <a:ext cx="2117973" cy="3031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76200" rotWithShape="0">
                <a:srgbClr val="000000">
                  <a:alpha val="1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 sz="1000" b="1">
                  <a:solidFill>
                    <a:srgbClr val="1D1D1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pPr>
            </a:p>
          </p:txBody>
        </p:sp>
        <p:sp>
          <p:nvSpPr>
            <p:cNvPr id="501" name="多batch"/>
            <p:cNvSpPr txBox="1"/>
            <p:nvPr/>
          </p:nvSpPr>
          <p:spPr>
            <a:xfrm>
              <a:off x="-1" y="26661"/>
              <a:ext cx="2117973" cy="249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6000" tIns="36000" rIns="36000" bIns="36000" numCol="1" anchor="ctr">
              <a:spAutoFit/>
            </a:bodyPr>
            <a:lstStyle>
              <a:lvl1pPr algn="ctr">
                <a:defRPr sz="1000" b="1">
                  <a:solidFill>
                    <a:srgbClr val="1D1D1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r>
                <a:t>多batch</a:t>
              </a:r>
            </a:p>
          </p:txBody>
        </p:sp>
      </p:grpSp>
      <p:grpSp>
        <p:nvGrpSpPr>
          <p:cNvPr id="505" name="矩形 68"/>
          <p:cNvGrpSpPr/>
          <p:nvPr/>
        </p:nvGrpSpPr>
        <p:grpSpPr>
          <a:xfrm>
            <a:off x="9645404" y="5791322"/>
            <a:ext cx="2117974" cy="303125"/>
            <a:chOff x="0" y="0"/>
            <a:chExt cx="2117972" cy="303124"/>
          </a:xfrm>
        </p:grpSpPr>
        <p:sp>
          <p:nvSpPr>
            <p:cNvPr id="503" name="Rectangle"/>
            <p:cNvSpPr/>
            <p:nvPr/>
          </p:nvSpPr>
          <p:spPr>
            <a:xfrm>
              <a:off x="-1" y="-1"/>
              <a:ext cx="2117973" cy="3031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>
              <a:outerShdw blurRad="76200" rotWithShape="0">
                <a:srgbClr val="000000">
                  <a:alpha val="1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>
                <a:defRPr>
                  <a:solidFill>
                    <a:srgbClr val="1D1D1A"/>
                  </a:solidFill>
                  <a:latin typeface="Huawei Sans"/>
                  <a:ea typeface="Huawei Sans"/>
                  <a:cs typeface="Huawei Sans"/>
                  <a:sym typeface="Huawei Sans"/>
                </a:defRPr>
              </a:pPr>
            </a:p>
          </p:txBody>
        </p:sp>
        <p:sp>
          <p:nvSpPr>
            <p:cNvPr id="504" name="分布式"/>
            <p:cNvSpPr txBox="1"/>
            <p:nvPr/>
          </p:nvSpPr>
          <p:spPr>
            <a:xfrm>
              <a:off x="-1" y="26661"/>
              <a:ext cx="2117973" cy="24980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</p:spPr>
          <p:txBody>
            <a:bodyPr wrap="square" lIns="36000" tIns="36000" rIns="36000" bIns="36000" numCol="1" anchor="ctr">
              <a:spAutoFit/>
            </a:bodyPr>
            <a:lstStyle>
              <a:lvl1pPr algn="ctr">
                <a:defRPr sz="1000" b="1">
                  <a:solidFill>
                    <a:srgbClr val="1D1D1A"/>
                  </a:solidFill>
                  <a:latin typeface="微软雅黑" panose="020B0503020204020204" charset="-122"/>
                  <a:ea typeface="微软雅黑" panose="020B0503020204020204" charset="-122"/>
                  <a:cs typeface="微软雅黑" panose="020B0503020204020204" charset="-122"/>
                  <a:sym typeface="微软雅黑" panose="020B0503020204020204" charset="-122"/>
                </a:defRPr>
              </a:lvl1pPr>
            </a:lstStyle>
            <a:p>
              <a:r>
                <a:t>分布式</a:t>
              </a:r>
            </a:p>
          </p:txBody>
        </p:sp>
      </p:grpSp>
      <p:sp>
        <p:nvSpPr>
          <p:cNvPr id="506" name="矩形 70"/>
          <p:cNvSpPr txBox="1"/>
          <p:nvPr/>
        </p:nvSpPr>
        <p:spPr>
          <a:xfrm>
            <a:off x="7110849" y="1018908"/>
            <a:ext cx="4809255" cy="3708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ctr">
              <a:lnSpc>
                <a:spcPct val="150000"/>
              </a:lnSpc>
              <a:defRPr sz="1600" b="1">
                <a:solidFill>
                  <a:srgbClr val="C381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面向全流程开发完备</a:t>
            </a:r>
          </a:p>
        </p:txBody>
      </p:sp>
      <p:sp>
        <p:nvSpPr>
          <p:cNvPr id="507" name="等腰三角形 71"/>
          <p:cNvSpPr/>
          <p:nvPr/>
        </p:nvSpPr>
        <p:spPr>
          <a:xfrm rot="16200000">
            <a:off x="6262994" y="3826063"/>
            <a:ext cx="905095" cy="411668"/>
          </a:xfrm>
          <a:prstGeom prst="triangle">
            <a:avLst/>
          </a:prstGeom>
          <a:gradFill>
            <a:gsLst>
              <a:gs pos="0">
                <a:srgbClr val="C38100"/>
              </a:gs>
              <a:gs pos="100000">
                <a:srgbClr val="C00000">
                  <a:alpha val="0"/>
                </a:srgbClr>
              </a:gs>
            </a:gsLst>
            <a:lin ang="5400000"/>
          </a:gradFill>
          <a:ln w="12700">
            <a:miter lim="400000"/>
          </a:ln>
        </p:spPr>
        <p:txBody>
          <a:bodyPr lIns="45719" rIns="45719" anchor="ctr"/>
          <a:lstStyle/>
          <a:p>
            <a:pPr algn="ctr" defTabSz="877570">
              <a:defRPr sz="1700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</a:p>
        </p:txBody>
      </p:sp>
      <p:sp>
        <p:nvSpPr>
          <p:cNvPr id="508" name="流程图: 联系 72"/>
          <p:cNvSpPr/>
          <p:nvPr/>
        </p:nvSpPr>
        <p:spPr>
          <a:xfrm>
            <a:off x="4798045" y="3169831"/>
            <a:ext cx="1609973" cy="1609973"/>
          </a:xfrm>
          <a:prstGeom prst="ellipse">
            <a:avLst/>
          </a:prstGeom>
          <a:solidFill>
            <a:srgbClr val="C38100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lnSpc>
                <a:spcPct val="150000"/>
              </a:lnSpc>
              <a:defRPr sz="1200"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</a:p>
        </p:txBody>
      </p:sp>
      <p:sp>
        <p:nvSpPr>
          <p:cNvPr id="509" name="矩形 73"/>
          <p:cNvSpPr txBox="1"/>
          <p:nvPr/>
        </p:nvSpPr>
        <p:spPr>
          <a:xfrm>
            <a:off x="4947730" y="3792257"/>
            <a:ext cx="1323822" cy="3708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>
              <a:defRPr b="1">
                <a:solidFill>
                  <a:srgbClr val="FFFFFF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benchmark</a:t>
            </a:r>
          </a:p>
        </p:txBody>
      </p:sp>
      <p:sp>
        <p:nvSpPr>
          <p:cNvPr id="510" name="文本框 74"/>
          <p:cNvSpPr txBox="1"/>
          <p:nvPr/>
        </p:nvSpPr>
        <p:spPr>
          <a:xfrm>
            <a:off x="4787734" y="4928937"/>
            <a:ext cx="1713922" cy="224538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defTabSz="914400">
              <a:lnSpc>
                <a:spcPts val="1700"/>
              </a:lnSpc>
              <a:defRPr sz="1200">
                <a:solidFill>
                  <a:srgbClr val="C381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t>LLaMA+Lora+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增量推理</a:t>
            </a:r>
            <a:endParaRPr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511" name="文本框 75"/>
          <p:cNvSpPr txBox="1"/>
          <p:nvPr/>
        </p:nvSpPr>
        <p:spPr>
          <a:xfrm>
            <a:off x="4755603" y="5286087"/>
            <a:ext cx="1793628" cy="224537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defTabSz="914400">
              <a:lnSpc>
                <a:spcPts val="1700"/>
              </a:lnSpc>
              <a:defRPr sz="1200">
                <a:solidFill>
                  <a:srgbClr val="C381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t>LLaMA+RLHF+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多轮对话</a:t>
            </a:r>
            <a:endParaRPr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</p:txBody>
      </p:sp>
      <p:sp>
        <p:nvSpPr>
          <p:cNvPr id="512" name="文本框 76"/>
          <p:cNvSpPr txBox="1"/>
          <p:nvPr/>
        </p:nvSpPr>
        <p:spPr>
          <a:xfrm>
            <a:off x="4403461" y="5642836"/>
            <a:ext cx="2478552" cy="224538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/>
          <a:p>
            <a:pPr defTabSz="914400">
              <a:lnSpc>
                <a:spcPts val="1700"/>
              </a:lnSpc>
              <a:defRPr sz="1200">
                <a:solidFill>
                  <a:srgbClr val="C381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t>LLaMA+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全量</a:t>
            </a:r>
            <a:r>
              <a:t>+MOE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并行</a:t>
            </a:r>
            <a:r>
              <a:t>+</a:t>
            </a:r>
            <a:r>
              <a:rPr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rPr>
              <a:t>多</a:t>
            </a:r>
            <a:r>
              <a:t>batch</a:t>
            </a:r>
          </a:p>
        </p:txBody>
      </p:sp>
      <p:sp>
        <p:nvSpPr>
          <p:cNvPr id="513" name="文本框 77"/>
          <p:cNvSpPr txBox="1"/>
          <p:nvPr/>
        </p:nvSpPr>
        <p:spPr>
          <a:xfrm>
            <a:off x="5381144" y="5979628"/>
            <a:ext cx="581760" cy="207770"/>
          </a:xfrm>
          <a:prstGeom prst="rect">
            <a:avLst/>
          </a:prstGeom>
          <a:ln w="12700">
            <a:miter lim="400000"/>
          </a:ln>
        </p:spPr>
        <p:txBody>
          <a:bodyPr lIns="0" tIns="0" rIns="0" bIns="0">
            <a:spAutoFit/>
          </a:bodyPr>
          <a:lstStyle>
            <a:lvl1pPr defTabSz="914400">
              <a:lnSpc>
                <a:spcPts val="1700"/>
              </a:lnSpc>
              <a:defRPr sz="1200">
                <a:solidFill>
                  <a:srgbClr val="C381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……</a:t>
            </a:r>
          </a:p>
        </p:txBody>
      </p:sp>
      <p:sp>
        <p:nvSpPr>
          <p:cNvPr id="514" name="文本框 84"/>
          <p:cNvSpPr txBox="1"/>
          <p:nvPr/>
        </p:nvSpPr>
        <p:spPr>
          <a:xfrm>
            <a:off x="3138187" y="2730058"/>
            <a:ext cx="527481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ctr">
              <a:defRPr sz="1200" b="1">
                <a:solidFill>
                  <a:srgbClr val="1D1D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GLM2</a:t>
            </a:r>
          </a:p>
        </p:txBody>
      </p:sp>
      <p:sp>
        <p:nvSpPr>
          <p:cNvPr id="515" name="矩形 85"/>
          <p:cNvSpPr txBox="1"/>
          <p:nvPr/>
        </p:nvSpPr>
        <p:spPr>
          <a:xfrm>
            <a:off x="3307053" y="2967184"/>
            <a:ext cx="243944" cy="2311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ctr">
              <a:defRPr sz="900">
                <a:solidFill>
                  <a:srgbClr val="1D1D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6B</a:t>
            </a:r>
          </a:p>
        </p:txBody>
      </p:sp>
      <p:sp>
        <p:nvSpPr>
          <p:cNvPr id="516" name="文本框 86"/>
          <p:cNvSpPr txBox="1"/>
          <p:nvPr/>
        </p:nvSpPr>
        <p:spPr>
          <a:xfrm>
            <a:off x="2110912" y="2716884"/>
            <a:ext cx="874845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ctr">
              <a:defRPr sz="1200" b="1">
                <a:solidFill>
                  <a:srgbClr val="1D1D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Baichuan2</a:t>
            </a:r>
          </a:p>
        </p:txBody>
      </p:sp>
      <p:sp>
        <p:nvSpPr>
          <p:cNvPr id="517" name="矩形 87"/>
          <p:cNvSpPr txBox="1"/>
          <p:nvPr/>
        </p:nvSpPr>
        <p:spPr>
          <a:xfrm>
            <a:off x="2312294" y="2970441"/>
            <a:ext cx="402837" cy="2311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ctr">
              <a:defRPr sz="900">
                <a:solidFill>
                  <a:srgbClr val="1D1D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7/13B</a:t>
            </a:r>
          </a:p>
        </p:txBody>
      </p:sp>
      <p:sp>
        <p:nvSpPr>
          <p:cNvPr id="518" name="文本框 88"/>
          <p:cNvSpPr txBox="1"/>
          <p:nvPr/>
        </p:nvSpPr>
        <p:spPr>
          <a:xfrm>
            <a:off x="1117463" y="3289671"/>
            <a:ext cx="696847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ctr">
              <a:defRPr sz="1200" b="1">
                <a:solidFill>
                  <a:srgbClr val="1D1D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LLaMA2</a:t>
            </a:r>
          </a:p>
        </p:txBody>
      </p:sp>
      <p:sp>
        <p:nvSpPr>
          <p:cNvPr id="519" name="矩形 89"/>
          <p:cNvSpPr txBox="1"/>
          <p:nvPr/>
        </p:nvSpPr>
        <p:spPr>
          <a:xfrm>
            <a:off x="1105576" y="3571348"/>
            <a:ext cx="720622" cy="2311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ctr">
              <a:defRPr sz="900">
                <a:solidFill>
                  <a:srgbClr val="1D1D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7/13/33/65B</a:t>
            </a:r>
          </a:p>
        </p:txBody>
      </p:sp>
      <p:sp>
        <p:nvSpPr>
          <p:cNvPr id="520" name="文本框 7"/>
          <p:cNvSpPr txBox="1"/>
          <p:nvPr/>
        </p:nvSpPr>
        <p:spPr>
          <a:xfrm>
            <a:off x="1235646" y="5239850"/>
            <a:ext cx="417423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ctr">
              <a:defRPr sz="1200" b="1">
                <a:solidFill>
                  <a:srgbClr val="1D1D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GPT</a:t>
            </a:r>
          </a:p>
        </p:txBody>
      </p:sp>
      <p:sp>
        <p:nvSpPr>
          <p:cNvPr id="521" name="矩形 17"/>
          <p:cNvSpPr txBox="1"/>
          <p:nvPr/>
        </p:nvSpPr>
        <p:spPr>
          <a:xfrm>
            <a:off x="1004600" y="5521527"/>
            <a:ext cx="879515" cy="2311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ctr">
              <a:defRPr sz="900">
                <a:solidFill>
                  <a:srgbClr val="1D1D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1.5/13/52/175B</a:t>
            </a:r>
          </a:p>
        </p:txBody>
      </p:sp>
      <p:sp>
        <p:nvSpPr>
          <p:cNvPr id="522" name="文本框 34"/>
          <p:cNvSpPr txBox="1"/>
          <p:nvPr/>
        </p:nvSpPr>
        <p:spPr>
          <a:xfrm>
            <a:off x="2686809" y="5242787"/>
            <a:ext cx="459763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ctr">
              <a:defRPr sz="1200" b="1">
                <a:solidFill>
                  <a:srgbClr val="1D1D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Swin</a:t>
            </a:r>
          </a:p>
        </p:txBody>
      </p:sp>
      <p:sp>
        <p:nvSpPr>
          <p:cNvPr id="523" name="矩形 37"/>
          <p:cNvSpPr txBox="1"/>
          <p:nvPr/>
        </p:nvSpPr>
        <p:spPr>
          <a:xfrm>
            <a:off x="2794717" y="5517799"/>
            <a:ext cx="243944" cy="2311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ctr">
              <a:defRPr sz="900">
                <a:solidFill>
                  <a:srgbClr val="1D1D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1B</a:t>
            </a:r>
          </a:p>
        </p:txBody>
      </p:sp>
      <p:sp>
        <p:nvSpPr>
          <p:cNvPr id="524" name="文本框 80"/>
          <p:cNvSpPr txBox="1"/>
          <p:nvPr/>
        </p:nvSpPr>
        <p:spPr>
          <a:xfrm>
            <a:off x="2069139" y="5239850"/>
            <a:ext cx="338543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ctr">
              <a:defRPr sz="1200" b="1">
                <a:solidFill>
                  <a:srgbClr val="1D1D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ViT</a:t>
            </a:r>
          </a:p>
        </p:txBody>
      </p:sp>
      <p:sp>
        <p:nvSpPr>
          <p:cNvPr id="525" name="矩形 81"/>
          <p:cNvSpPr txBox="1"/>
          <p:nvPr/>
        </p:nvSpPr>
        <p:spPr>
          <a:xfrm>
            <a:off x="2105250" y="5517799"/>
            <a:ext cx="243945" cy="2311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ctr">
              <a:defRPr sz="900">
                <a:solidFill>
                  <a:srgbClr val="1D1D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1B</a:t>
            </a:r>
          </a:p>
        </p:txBody>
      </p:sp>
      <p:sp>
        <p:nvSpPr>
          <p:cNvPr id="526" name="文本框 82"/>
          <p:cNvSpPr txBox="1"/>
          <p:nvPr/>
        </p:nvSpPr>
        <p:spPr>
          <a:xfrm>
            <a:off x="3395333" y="5242787"/>
            <a:ext cx="281988" cy="2692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 anchor="ctr">
            <a:spAutoFit/>
          </a:bodyPr>
          <a:lstStyle>
            <a:lvl1pPr algn="ctr">
              <a:defRPr sz="1200" b="1">
                <a:solidFill>
                  <a:srgbClr val="1D1D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T5</a:t>
            </a:r>
          </a:p>
        </p:txBody>
      </p:sp>
      <p:sp>
        <p:nvSpPr>
          <p:cNvPr id="527" name="矩形 83"/>
          <p:cNvSpPr txBox="1"/>
          <p:nvPr/>
        </p:nvSpPr>
        <p:spPr>
          <a:xfrm>
            <a:off x="3408019" y="5517799"/>
            <a:ext cx="256613" cy="231139"/>
          </a:xfrm>
          <a:prstGeom prst="rect">
            <a:avLst/>
          </a:prstGeom>
          <a:ln w="12700">
            <a:miter lim="400000"/>
          </a:ln>
        </p:spPr>
        <p:txBody>
          <a:bodyPr wrap="none" lIns="45718" tIns="45718" rIns="45718" bIns="45718">
            <a:spAutoFit/>
          </a:bodyPr>
          <a:lstStyle>
            <a:lvl1pPr algn="ctr">
              <a:defRPr sz="900">
                <a:solidFill>
                  <a:srgbClr val="1D1D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XB</a:t>
            </a:r>
          </a:p>
        </p:txBody>
      </p:sp>
      <p:sp>
        <p:nvSpPr>
          <p:cNvPr id="528" name="文本框 90"/>
          <p:cNvSpPr/>
          <p:nvPr/>
        </p:nvSpPr>
        <p:spPr>
          <a:xfrm>
            <a:off x="903515" y="5185464"/>
            <a:ext cx="3015197" cy="675384"/>
          </a:xfrm>
          <a:prstGeom prst="rect">
            <a:avLst/>
          </a:prstGeom>
          <a:ln w="12700">
            <a:solidFill>
              <a:srgbClr val="666666"/>
            </a:solidFill>
            <a:prstDash val="dash"/>
          </a:ln>
        </p:spPr>
        <p:txBody>
          <a:bodyPr lIns="45719" rIns="45719" anchor="ctr"/>
          <a:lstStyle/>
          <a:p>
            <a:pPr algn="ctr" defTabSz="842010">
              <a:defRPr sz="1200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</a:p>
        </p:txBody>
      </p:sp>
      <p:sp>
        <p:nvSpPr>
          <p:cNvPr id="529" name="文本框 91"/>
          <p:cNvSpPr/>
          <p:nvPr/>
        </p:nvSpPr>
        <p:spPr>
          <a:xfrm>
            <a:off x="906029" y="4400656"/>
            <a:ext cx="3048268" cy="675515"/>
          </a:xfrm>
          <a:prstGeom prst="rect">
            <a:avLst/>
          </a:prstGeom>
          <a:ln w="12700">
            <a:solidFill>
              <a:srgbClr val="666666"/>
            </a:solidFill>
            <a:prstDash val="dash"/>
          </a:ln>
        </p:spPr>
        <p:txBody>
          <a:bodyPr lIns="45719" rIns="45719" anchor="ctr"/>
          <a:lstStyle/>
          <a:p>
            <a:pPr algn="ctr" defTabSz="842010">
              <a:defRPr sz="1200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</a:p>
        </p:txBody>
      </p:sp>
      <p:sp>
        <p:nvSpPr>
          <p:cNvPr id="530" name="文本框 94"/>
          <p:cNvSpPr/>
          <p:nvPr/>
        </p:nvSpPr>
        <p:spPr>
          <a:xfrm>
            <a:off x="843655" y="2712944"/>
            <a:ext cx="3159238" cy="1617374"/>
          </a:xfrm>
          <a:prstGeom prst="rect">
            <a:avLst/>
          </a:prstGeom>
          <a:ln w="57150">
            <a:solidFill>
              <a:srgbClr val="C38100"/>
            </a:solidFill>
            <a:prstDash val="dash"/>
          </a:ln>
        </p:spPr>
        <p:txBody>
          <a:bodyPr lIns="45719" rIns="45719" anchor="ctr"/>
          <a:lstStyle/>
          <a:p>
            <a:pPr algn="ctr" defTabSz="842010">
              <a:defRPr sz="1200">
                <a:solidFill>
                  <a:srgbClr val="666666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</a:p>
        </p:txBody>
      </p:sp>
      <p:sp>
        <p:nvSpPr>
          <p:cNvPr id="531" name="矩形 95"/>
          <p:cNvSpPr txBox="1"/>
          <p:nvPr/>
        </p:nvSpPr>
        <p:spPr>
          <a:xfrm>
            <a:off x="297843" y="5335061"/>
            <a:ext cx="500094" cy="3073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ctr">
              <a:defRPr sz="1400" b="1">
                <a:solidFill>
                  <a:srgbClr val="C381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Q1</a:t>
            </a:r>
          </a:p>
        </p:txBody>
      </p:sp>
      <p:sp>
        <p:nvSpPr>
          <p:cNvPr id="532" name="矩形 96"/>
          <p:cNvSpPr txBox="1"/>
          <p:nvPr/>
        </p:nvSpPr>
        <p:spPr>
          <a:xfrm>
            <a:off x="297843" y="4586352"/>
            <a:ext cx="500094" cy="3073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ctr">
              <a:defRPr sz="1400" b="1">
                <a:solidFill>
                  <a:srgbClr val="C381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Q2</a:t>
            </a:r>
          </a:p>
        </p:txBody>
      </p:sp>
      <p:sp>
        <p:nvSpPr>
          <p:cNvPr id="533" name="矩形 97"/>
          <p:cNvSpPr txBox="1"/>
          <p:nvPr/>
        </p:nvSpPr>
        <p:spPr>
          <a:xfrm>
            <a:off x="291194" y="3286829"/>
            <a:ext cx="500095" cy="599439"/>
          </a:xfrm>
          <a:prstGeom prst="rect">
            <a:avLst/>
          </a:prstGeom>
          <a:ln w="12700">
            <a:miter lim="400000"/>
          </a:ln>
        </p:spPr>
        <p:txBody>
          <a:bodyPr lIns="45718" tIns="45718" rIns="45718" bIns="45718">
            <a:spAutoFit/>
          </a:bodyPr>
          <a:lstStyle>
            <a:lvl1pPr algn="ctr">
              <a:defRPr sz="1400" b="1">
                <a:solidFill>
                  <a:srgbClr val="C381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lvl1pPr>
          </a:lstStyle>
          <a:p>
            <a:r>
              <a:t>全新发布</a:t>
            </a:r>
          </a:p>
        </p:txBody>
      </p:sp>
      <p:sp>
        <p:nvSpPr>
          <p:cNvPr id="534" name="文本框 259"/>
          <p:cNvSpPr txBox="1"/>
          <p:nvPr/>
        </p:nvSpPr>
        <p:spPr>
          <a:xfrm>
            <a:off x="4530516" y="1649708"/>
            <a:ext cx="2279039" cy="1175259"/>
          </a:xfrm>
          <a:prstGeom prst="rect">
            <a:avLst/>
          </a:prstGeom>
          <a:ln w="12700">
            <a:miter lim="400000"/>
          </a:ln>
        </p:spPr>
        <p:txBody>
          <a:bodyPr lIns="45719" rIns="45719">
            <a:spAutoFit/>
          </a:bodyPr>
          <a:lstStyle/>
          <a:p>
            <a:pPr marL="120015" indent="-120015" defTabSz="914400">
              <a:lnSpc>
                <a:spcPts val="1700"/>
              </a:lnSpc>
              <a:buSzPct val="100000"/>
              <a:buChar char="•"/>
              <a:defRPr sz="1100" b="1">
                <a:solidFill>
                  <a:srgbClr val="1D1D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t>10</a:t>
            </a:r>
            <a:r>
              <a:t>行代码开发一个典型模型</a:t>
            </a:r>
            <a:endParaRPr sz="12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120015" indent="-120015" defTabSz="914400">
              <a:lnSpc>
                <a:spcPts val="1700"/>
              </a:lnSpc>
              <a:buSzPct val="100000"/>
              <a:buChar char="•"/>
              <a:defRPr sz="1100" b="1">
                <a:solidFill>
                  <a:srgbClr val="1D1D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t>一键启动低参微调</a:t>
            </a:r>
          </a:p>
          <a:p>
            <a:pPr marL="120015" indent="-120015" defTabSz="914400">
              <a:lnSpc>
                <a:spcPts val="1700"/>
              </a:lnSpc>
              <a:buSzPct val="100000"/>
              <a:buChar char="•"/>
              <a:defRPr sz="1100" b="1">
                <a:solidFill>
                  <a:srgbClr val="1D1D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t>一键启动</a:t>
            </a:r>
            <a:r>
              <a:t>RLHF</a:t>
            </a:r>
            <a:endParaRPr sz="1200">
              <a:solidFill>
                <a:srgbClr val="FFFFFF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微软雅黑" panose="020B0503020204020204" charset="-122"/>
            </a:endParaRPr>
          </a:p>
          <a:p>
            <a:pPr marL="120015" indent="-120015" defTabSz="914400">
              <a:lnSpc>
                <a:spcPts val="1700"/>
              </a:lnSpc>
              <a:buSzPct val="100000"/>
              <a:buChar char="•"/>
              <a:defRPr sz="1100" b="1">
                <a:solidFill>
                  <a:srgbClr val="1D1D1A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微软雅黑" panose="020B0503020204020204" charset="-122"/>
              </a:defRPr>
            </a:pPr>
            <a:r>
              <a:t>一键启动多维度评估，输出评估报告</a:t>
            </a:r>
          </a:p>
        </p:txBody>
      </p:sp>
      <p:pic>
        <p:nvPicPr>
          <p:cNvPr id="535" name="图片 1" descr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008210" y="6256792"/>
            <a:ext cx="895480" cy="503932"/>
          </a:xfrm>
          <a:prstGeom prst="rect">
            <a:avLst/>
          </a:prstGeom>
          <a:ln w="12700">
            <a:miter lim="400000"/>
            <a:headEnd/>
            <a:tailEnd/>
          </a:ln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BEAUTIFY_FLAG" val=""/>
</p:tagLst>
</file>

<file path=ppt/tags/tag12.xml><?xml version="1.0" encoding="utf-8"?>
<p:tagLst xmlns:p="http://schemas.openxmlformats.org/presentationml/2006/main">
  <p:tag name="KSO_WM_BEAUTIFY_FLAG" val=""/>
</p:tagLst>
</file>

<file path=ppt/tags/tag13.xml><?xml version="1.0" encoding="utf-8"?>
<p:tagLst xmlns:p="http://schemas.openxmlformats.org/presentationml/2006/main">
  <p:tag name="KSO_WM_BEAUTIFY_FLAG" val=""/>
</p:tagLst>
</file>

<file path=ppt/tags/tag14.xml><?xml version="1.0" encoding="utf-8"?>
<p:tagLst xmlns:p="http://schemas.openxmlformats.org/presentationml/2006/main">
  <p:tag name="KSO_WM_BEAUTIFY_FLAG" val=""/>
</p:tagLst>
</file>

<file path=ppt/tags/tag15.xml><?xml version="1.0" encoding="utf-8"?>
<p:tagLst xmlns:p="http://schemas.openxmlformats.org/presentationml/2006/main">
  <p:tag name="KSO_WM_BEAUTIFY_FLAG" val=""/>
</p:tagLst>
</file>

<file path=ppt/tags/tag16.xml><?xml version="1.0" encoding="utf-8"?>
<p:tagLst xmlns:p="http://schemas.openxmlformats.org/presentationml/2006/main">
  <p:tag name="KSO_WM_BEAUTIFY_FLAG" val=""/>
</p:tagLst>
</file>

<file path=ppt/tags/tag17.xml><?xml version="1.0" encoding="utf-8"?>
<p:tagLst xmlns:p="http://schemas.openxmlformats.org/presentationml/2006/main">
  <p:tag name="KSO_WM_BEAUTIFY_FLAG" val=""/>
</p:tagLst>
</file>

<file path=ppt/tags/tag18.xml><?xml version="1.0" encoding="utf-8"?>
<p:tagLst xmlns:p="http://schemas.openxmlformats.org/presentationml/2006/main">
  <p:tag name="KSO_WM_BEAUTIFY_FLAG" val=""/>
</p:tagLst>
</file>

<file path=ppt/tags/tag19.xml><?xml version="1.0" encoding="utf-8"?>
<p:tagLst xmlns:p="http://schemas.openxmlformats.org/presentationml/2006/main">
  <p:tag name="KSO_WM_BEAUTIFY_FLAG" val="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BEAUTIFY_FLAG" val=""/>
</p:tagLst>
</file>

<file path=ppt/tags/tag21.xml><?xml version="1.0" encoding="utf-8"?>
<p:tagLst xmlns:p="http://schemas.openxmlformats.org/presentationml/2006/main">
  <p:tag name="KSO_WM_BEAUTIFY_FLAG" val=""/>
</p:tagLst>
</file>

<file path=ppt/tags/tag22.xml><?xml version="1.0" encoding="utf-8"?>
<p:tagLst xmlns:p="http://schemas.openxmlformats.org/presentationml/2006/main">
  <p:tag name="KSO_WM_BEAUTIFY_FLAG" val=""/>
</p:tagLst>
</file>

<file path=ppt/tags/tag23.xml><?xml version="1.0" encoding="utf-8"?>
<p:tagLst xmlns:p="http://schemas.openxmlformats.org/presentationml/2006/main">
  <p:tag name="KSO_WM_BEAUTIFY_FLAG" val=""/>
</p:tagLst>
</file>

<file path=ppt/tags/tag24.xml><?xml version="1.0" encoding="utf-8"?>
<p:tagLst xmlns:p="http://schemas.openxmlformats.org/presentationml/2006/main">
  <p:tag name="KSO_WM_BEAUTIFY_FLAG" val=""/>
</p:tagLst>
</file>

<file path=ppt/tags/tag25.xml><?xml version="1.0" encoding="utf-8"?>
<p:tagLst xmlns:p="http://schemas.openxmlformats.org/presentationml/2006/main">
  <p:tag name="KSO_WM_BEAUTIFY_FLAG" val=""/>
</p:tagLst>
</file>

<file path=ppt/tags/tag26.xml><?xml version="1.0" encoding="utf-8"?>
<p:tagLst xmlns:p="http://schemas.openxmlformats.org/presentationml/2006/main">
  <p:tag name="KSO_WM_BEAUTIFY_FLAG" val=""/>
</p:tagLst>
</file>

<file path=ppt/tags/tag27.xml><?xml version="1.0" encoding="utf-8"?>
<p:tagLst xmlns:p="http://schemas.openxmlformats.org/presentationml/2006/main">
  <p:tag name="KSO_WM_BEAUTIFY_FLAG" val=""/>
</p:tagLst>
</file>

<file path=ppt/tags/tag28.xml><?xml version="1.0" encoding="utf-8"?>
<p:tagLst xmlns:p="http://schemas.openxmlformats.org/presentationml/2006/main">
  <p:tag name="KSO_WM_BEAUTIFY_FLAG" val=""/>
</p:tagLst>
</file>

<file path=ppt/tags/tag29.xml><?xml version="1.0" encoding="utf-8"?>
<p:tagLst xmlns:p="http://schemas.openxmlformats.org/presentationml/2006/main">
  <p:tag name="KSO_WM_BEAUTIFY_FLAG" val="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BEAUTIFY_FLAG" val=""/>
</p:tagLst>
</file>

<file path=ppt/tags/tag31.xml><?xml version="1.0" encoding="utf-8"?>
<p:tagLst xmlns:p="http://schemas.openxmlformats.org/presentationml/2006/main">
  <p:tag name="KSO_WM_BEAUTIFY_FLAG" val=""/>
</p:tagLst>
</file>

<file path=ppt/tags/tag32.xml><?xml version="1.0" encoding="utf-8"?>
<p:tagLst xmlns:p="http://schemas.openxmlformats.org/presentationml/2006/main">
  <p:tag name="KSO_WM_BEAUTIFY_FLAG" val=""/>
</p:tagLst>
</file>

<file path=ppt/tags/tag33.xml><?xml version="1.0" encoding="utf-8"?>
<p:tagLst xmlns:p="http://schemas.openxmlformats.org/presentationml/2006/main">
  <p:tag name="KSO_WM_BEAUTIFY_FLAG" val=""/>
</p:tagLst>
</file>

<file path=ppt/tags/tag34.xml><?xml version="1.0" encoding="utf-8"?>
<p:tagLst xmlns:p="http://schemas.openxmlformats.org/presentationml/2006/main">
  <p:tag name="KSO_WM_BEAUTIFY_FLAG" val=""/>
</p:tagLst>
</file>

<file path=ppt/tags/tag35.xml><?xml version="1.0" encoding="utf-8"?>
<p:tagLst xmlns:p="http://schemas.openxmlformats.org/presentationml/2006/main">
  <p:tag name="KSO_WM_UNIT_VALUE" val="124*142"/>
  <p:tag name="KSO_WM_UNIT_HIGHLIGHT" val="0"/>
  <p:tag name="KSO_WM_UNIT_COMPATIBLE" val="0"/>
  <p:tag name="KSO_WM_UNIT_DIAGRAM_ISNUMVISUAL" val="0"/>
  <p:tag name="KSO_WM_UNIT_DIAGRAM_ISREFERUNIT" val="0"/>
  <p:tag name="KSO_WM_DIAGRAM_GROUP_CODE" val="l1-1"/>
  <p:tag name="KSO_WM_UNIT_TYPE" val="l_h_x"/>
  <p:tag name="KSO_WM_UNIT_INDEX" val="1_1_1"/>
  <p:tag name="KSO_WM_UNIT_ID" val="diagram55_3*l_h_x*1_1_1"/>
  <p:tag name="KSO_WM_TEMPLATE_CATEGORY" val="diagram"/>
  <p:tag name="KSO_WM_TEMPLATE_INDEX" val="55"/>
  <p:tag name="KSO_WM_UNIT_LAYERLEVEL" val="1_1_1"/>
  <p:tag name="KSO_WM_TAG_VERSION" val="1.0"/>
  <p:tag name="KSO_WM_BEAUTIFY_FLAG" val="#wm#"/>
  <p:tag name="KSO_WM_UNIT_FILL_FORE_SCHEMECOLOR_INDEX" val="5"/>
  <p:tag name="KSO_WM_UNIT_FILL_TYPE" val="1"/>
</p:tagLst>
</file>

<file path=ppt/tags/tag36.xml><?xml version="1.0" encoding="utf-8"?>
<p:tagLst xmlns:p="http://schemas.openxmlformats.org/presentationml/2006/main">
  <p:tag name="KSO_WM_BEAUTIFY_FLAG" val=""/>
</p:tagLst>
</file>

<file path=ppt/tags/tag37.xml><?xml version="1.0" encoding="utf-8"?>
<p:tagLst xmlns:p="http://schemas.openxmlformats.org/presentationml/2006/main">
  <p:tag name="KSO_WM_BEAUTIFY_FLAG" val=""/>
</p:tagLst>
</file>

<file path=ppt/tags/tag38.xml><?xml version="1.0" encoding="utf-8"?>
<p:tagLst xmlns:p="http://schemas.openxmlformats.org/presentationml/2006/main">
  <p:tag name="KSO_WM_BEAUTIFY_FLAG" val=""/>
</p:tagLst>
</file>

<file path=ppt/tags/tag39.xml><?xml version="1.0" encoding="utf-8"?>
<p:tagLst xmlns:p="http://schemas.openxmlformats.org/presentationml/2006/main">
  <p:tag name="KSO_WM_BEAUTIFY_FLAG" val=""/>
</p:tagLst>
</file>

<file path=ppt/tags/tag4.xml><?xml version="1.0" encoding="utf-8"?>
<p:tagLst xmlns:p="http://schemas.openxmlformats.org/presentationml/2006/main">
  <p:tag name="KSO_WM_BEAUTIFY_FLAG" val=""/>
</p:tagLst>
</file>

<file path=ppt/tags/tag40.xml><?xml version="1.0" encoding="utf-8"?>
<p:tagLst xmlns:p="http://schemas.openxmlformats.org/presentationml/2006/main">
  <p:tag name="KSO_WM_BEAUTIFY_FLAG" val=""/>
</p:tagLst>
</file>

<file path=ppt/tags/tag41.xml><?xml version="1.0" encoding="utf-8"?>
<p:tagLst xmlns:p="http://schemas.openxmlformats.org/presentationml/2006/main">
  <p:tag name="KSO_WM_BEAUTIFY_FLAG" val=""/>
</p:tagLst>
</file>

<file path=ppt/tags/tag42.xml><?xml version="1.0" encoding="utf-8"?>
<p:tagLst xmlns:p="http://schemas.openxmlformats.org/presentationml/2006/main">
  <p:tag name="KSO_WM_BEAUTIFY_FLAG" val=""/>
</p:tagLst>
</file>

<file path=ppt/tags/tag43.xml><?xml version="1.0" encoding="utf-8"?>
<p:tagLst xmlns:p="http://schemas.openxmlformats.org/presentationml/2006/main">
  <p:tag name="KSO_WM_BEAUTIFY_FLAG" val=""/>
</p:tagLst>
</file>

<file path=ppt/tags/tag44.xml><?xml version="1.0" encoding="utf-8"?>
<p:tagLst xmlns:p="http://schemas.openxmlformats.org/presentationml/2006/main">
  <p:tag name="KSO_WM_UNIT_PLACING_PICTURE_USER_VIEWPORT" val="{&quot;height&quot;:2600,&quot;width&quot;:2560}"/>
</p:tagLst>
</file>

<file path=ppt/tags/tag45.xml><?xml version="1.0" encoding="utf-8"?>
<p:tagLst xmlns:p="http://schemas.openxmlformats.org/presentationml/2006/main">
  <p:tag name="KSO_WPP_MARK_KEY" val="37ef33ad-325e-480b-bfea-46684073dd51"/>
  <p:tag name="COMMONDATA" val="eyJoZGlkIjoiYmE4YzQ2M2ViMGYyOTcyNzE4ZTFiMjQ3NDZkMzg0ZGIifQ=="/>
</p:tagLst>
</file>

<file path=ppt/tags/tag5.xml><?xml version="1.0" encoding="utf-8"?>
<p:tagLst xmlns:p="http://schemas.openxmlformats.org/presentationml/2006/main">
  <p:tag name="KSO_WM_BEAUTIFY_FLAG" val=""/>
</p:tagLst>
</file>

<file path=ppt/tags/tag6.xml><?xml version="1.0" encoding="utf-8"?>
<p:tagLst xmlns:p="http://schemas.openxmlformats.org/presentationml/2006/main">
  <p:tag name="KSO_WM_BEAUTIFY_FLAG" val=""/>
</p:tagLst>
</file>

<file path=ppt/tags/tag7.xml><?xml version="1.0" encoding="utf-8"?>
<p:tagLst xmlns:p="http://schemas.openxmlformats.org/presentationml/2006/main">
  <p:tag name="KSO_WM_BEAUTIFY_FLAG" val=""/>
</p:tagLst>
</file>

<file path=ppt/tags/tag8.xml><?xml version="1.0" encoding="utf-8"?>
<p:tagLst xmlns:p="http://schemas.openxmlformats.org/presentationml/2006/main">
  <p:tag name="KSO_WM_BEAUTIFY_FLAG" val=""/>
</p:tagLst>
</file>

<file path=ppt/tags/tag9.xml><?xml version="1.0" encoding="utf-8"?>
<p:tagLst xmlns:p="http://schemas.openxmlformats.org/presentationml/2006/main">
  <p:tag name="KSO_WM_BEAUTIFY_FLAG" val=""/>
</p:tagLst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3412</Words>
  <Application>WPS 演示</Application>
  <PresentationFormat>宽屏</PresentationFormat>
  <Paragraphs>817</Paragraphs>
  <Slides>17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15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17</vt:i4>
      </vt:variant>
    </vt:vector>
  </HeadingPairs>
  <TitlesOfParts>
    <vt:vector size="33" baseType="lpstr">
      <vt:lpstr>Arial</vt:lpstr>
      <vt:lpstr>宋体</vt:lpstr>
      <vt:lpstr>Wingdings</vt:lpstr>
      <vt:lpstr>黑体</vt:lpstr>
      <vt:lpstr>阿里巴巴普惠体 R</vt:lpstr>
      <vt:lpstr>微软雅黑</vt:lpstr>
      <vt:lpstr>Huawei Sans</vt:lpstr>
      <vt:lpstr>Segoe Print</vt:lpstr>
      <vt:lpstr>Huawei Sans</vt:lpstr>
      <vt:lpstr>DejaVu Math TeX Gyre</vt:lpstr>
      <vt:lpstr>等线</vt:lpstr>
      <vt:lpstr>FZLanTingHeiS-B-GB</vt:lpstr>
      <vt:lpstr>Raleway</vt:lpstr>
      <vt:lpstr>Arial Unicode MS</vt:lpstr>
      <vt:lpstr>Calibri</vt:lpstr>
      <vt:lpstr>Office 主题​​</vt:lpstr>
      <vt:lpstr>昇思MindSpore开源创新实践和昇思大模型平台架构设计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第七届中国开源年会 通用PPT模板</dc:title>
  <dc:creator>Teatee Grace</dc:creator>
  <cp:lastModifiedBy>BabyBreath.</cp:lastModifiedBy>
  <cp:revision>64</cp:revision>
  <dcterms:created xsi:type="dcterms:W3CDTF">2022-06-28T09:26:00Z</dcterms:created>
  <dcterms:modified xsi:type="dcterms:W3CDTF">2023-10-26T02:51:49Z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137F46AF712042D28C44D9F09F62424B</vt:lpwstr>
  </property>
  <property fmtid="{D5CDD505-2E9C-101B-9397-08002B2CF9AE}" pid="3" name="KSOProductBuildVer">
    <vt:lpwstr>2052-11.1.0.12358</vt:lpwstr>
  </property>
</Properties>
</file>