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851" r:id="rId4"/>
    <p:sldId id="852" r:id="rId5"/>
    <p:sldId id="260" r:id="rId6"/>
    <p:sldId id="261" r:id="rId7"/>
    <p:sldId id="262" r:id="rId8"/>
    <p:sldId id="263" r:id="rId9"/>
    <p:sldId id="264" r:id="rId10"/>
    <p:sldId id="84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10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1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41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github.com/sunzhongkai588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.sv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b="1" i="0" u="none" strike="noStrike" dirty="0">
                <a:solidFill>
                  <a:srgbClr val="1E1E1E"/>
                </a:solidFill>
                <a:effectLst/>
              </a:rPr>
              <a:t>如何在开源社区摸 🐟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孙钟恺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百度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/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飞桨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51E67FA-5D4A-1C15-306D-5A0DA1DE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65" t="26984" r="14846" b="20246"/>
          <a:stretch/>
        </p:blipFill>
        <p:spPr>
          <a:xfrm>
            <a:off x="9926955" y="3805611"/>
            <a:ext cx="1400897" cy="13943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2358" y="1507731"/>
            <a:ext cx="9650986" cy="4763589"/>
            <a:chOff x="0" y="0"/>
            <a:chExt cx="2895179" cy="14290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5179" cy="1429019"/>
            </a:xfrm>
            <a:custGeom>
              <a:avLst/>
              <a:gdLst/>
              <a:ahLst/>
              <a:cxnLst/>
              <a:rect l="l" t="t" r="r" b="b"/>
              <a:pathLst>
                <a:path w="2895179" h="1429019">
                  <a:moveTo>
                    <a:pt x="0" y="0"/>
                  </a:moveTo>
                  <a:lnTo>
                    <a:pt x="2895179" y="0"/>
                  </a:lnTo>
                  <a:lnTo>
                    <a:pt x="2895179" y="1429019"/>
                  </a:lnTo>
                  <a:lnTo>
                    <a:pt x="0" y="14290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895179" cy="14290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0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3162" y="290444"/>
            <a:ext cx="3859073" cy="762459"/>
            <a:chOff x="0" y="0"/>
            <a:chExt cx="7718146" cy="1524919"/>
          </a:xfrm>
        </p:grpSpPr>
        <p:sp>
          <p:nvSpPr>
            <p:cNvPr id="6" name="TextBox 6"/>
            <p:cNvSpPr txBox="1"/>
            <p:nvPr/>
          </p:nvSpPr>
          <p:spPr>
            <a:xfrm>
              <a:off x="1882040" y="122620"/>
              <a:ext cx="5836106" cy="1254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85"/>
                </a:lnSpc>
              </a:pPr>
              <a:r>
                <a:rPr lang="en-US" sz="4154">
                  <a:solidFill>
                    <a:srgbClr val="100F0D"/>
                  </a:solidFill>
                  <a:ea typeface="思源黑体 1 Bold"/>
                </a:rPr>
                <a:t>个人简介📃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1524919" cy="1524919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2B18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0356" tIns="10356" rIns="10356" bIns="10356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9958" y="560272"/>
              <a:ext cx="1445004" cy="58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9"/>
                </a:lnSpc>
              </a:pPr>
              <a:r>
                <a:rPr lang="en-US" sz="3519">
                  <a:solidFill>
                    <a:srgbClr val="FFFFFF"/>
                  </a:solidFill>
                  <a:latin typeface="Akzidenz-Grotesk Bold"/>
                </a:rPr>
                <a:t>01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9253028" y="1412659"/>
            <a:ext cx="2422918" cy="4648284"/>
          </a:xfrm>
          <a:custGeom>
            <a:avLst/>
            <a:gdLst/>
            <a:ahLst/>
            <a:cxnLst/>
            <a:rect l="l" t="t" r="r" b="b"/>
            <a:pathLst>
              <a:path w="3634377" h="6972426">
                <a:moveTo>
                  <a:pt x="0" y="0"/>
                </a:moveTo>
                <a:lnTo>
                  <a:pt x="3634377" y="0"/>
                </a:lnTo>
                <a:lnTo>
                  <a:pt x="3634377" y="6972426"/>
                </a:lnTo>
                <a:lnTo>
                  <a:pt x="0" y="6972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838610" y="1834251"/>
            <a:ext cx="924561" cy="924561"/>
          </a:xfrm>
          <a:custGeom>
            <a:avLst/>
            <a:gdLst/>
            <a:ahLst/>
            <a:cxnLst/>
            <a:rect l="l" t="t" r="r" b="b"/>
            <a:pathLst>
              <a:path w="1386841" h="1386841">
                <a:moveTo>
                  <a:pt x="0" y="0"/>
                </a:moveTo>
                <a:lnTo>
                  <a:pt x="1386841" y="0"/>
                </a:lnTo>
                <a:lnTo>
                  <a:pt x="1386841" y="1386841"/>
                </a:lnTo>
                <a:lnTo>
                  <a:pt x="0" y="1386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42203" y="4195686"/>
            <a:ext cx="7688146" cy="1773473"/>
          </a:xfrm>
          <a:custGeom>
            <a:avLst/>
            <a:gdLst/>
            <a:ahLst/>
            <a:cxnLst/>
            <a:rect l="l" t="t" r="r" b="b"/>
            <a:pathLst>
              <a:path w="11532219" h="2660210">
                <a:moveTo>
                  <a:pt x="0" y="0"/>
                </a:moveTo>
                <a:lnTo>
                  <a:pt x="11532220" y="0"/>
                </a:lnTo>
                <a:lnTo>
                  <a:pt x="11532220" y="2660210"/>
                </a:lnTo>
                <a:lnTo>
                  <a:pt x="0" y="26602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42203" y="1874256"/>
            <a:ext cx="7490666" cy="65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400">
                <a:solidFill>
                  <a:srgbClr val="1E1E1E"/>
                </a:solidFill>
                <a:ea typeface="Akzidenz-Grotesk Bold"/>
              </a:rPr>
              <a:t>孙师傅 </a:t>
            </a:r>
            <a:r>
              <a:rPr lang="en-US" sz="4400" u="sng">
                <a:solidFill>
                  <a:srgbClr val="38B6FF"/>
                </a:solidFill>
                <a:latin typeface="Akzidenz-Grotesk"/>
                <a:hlinkClick r:id="rId6" tooltip="https://github.com/sunzhongkai588"/>
              </a:rPr>
              <a:t>sunzhongkai588</a:t>
            </a:r>
            <a:r>
              <a:rPr lang="en-US" sz="4400">
                <a:solidFill>
                  <a:srgbClr val="1E1E1E"/>
                </a:solidFill>
                <a:latin typeface="Akzidenz-Grotesk Bold"/>
              </a:rPr>
              <a:t>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51060" y="2868046"/>
            <a:ext cx="5902832" cy="1090155"/>
            <a:chOff x="0" y="-104775"/>
            <a:chExt cx="11805665" cy="218031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117659"/>
              <a:ext cx="402571" cy="4025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02570" y="658095"/>
              <a:ext cx="11403095" cy="1417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74243" lvl="1" indent="-187121">
                <a:lnSpc>
                  <a:spcPts val="2911"/>
                </a:lnSpc>
                <a:buFont typeface="Arial"/>
                <a:buChar char="•"/>
              </a:pPr>
              <a:r>
                <a:rPr lang="en-US" sz="1733">
                  <a:solidFill>
                    <a:srgbClr val="100F0D"/>
                  </a:solidFill>
                  <a:latin typeface="思源黑体 1"/>
                </a:rPr>
                <a:t>Paddle、TPM、热爱开源、</a:t>
              </a:r>
              <a:r>
                <a:rPr lang="en-US" sz="1733">
                  <a:solidFill>
                    <a:srgbClr val="100F0D"/>
                  </a:solidFill>
                  <a:ea typeface="思源黑体 1"/>
                </a:rPr>
                <a:t>文档、喜欢新鲜玩意儿</a:t>
              </a:r>
            </a:p>
            <a:p>
              <a:pPr marL="374243" lvl="1" indent="-187121">
                <a:lnSpc>
                  <a:spcPts val="2911"/>
                </a:lnSpc>
                <a:buFont typeface="Arial"/>
                <a:buChar char="•"/>
              </a:pPr>
              <a:r>
                <a:rPr lang="en-US" sz="1733">
                  <a:solidFill>
                    <a:srgbClr val="100F0D"/>
                  </a:solidFill>
                  <a:ea typeface="思源黑体 1"/>
                </a:rPr>
                <a:t>无产阶级摸鱼家、入职时长0.5kun、润王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04974" y="-104775"/>
              <a:ext cx="224503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000">
                  <a:solidFill>
                    <a:srgbClr val="100F0D"/>
                  </a:solidFill>
                  <a:ea typeface="思源黑体 1 Bold"/>
                </a:rPr>
                <a:t>职业标签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4182" y="351754"/>
            <a:ext cx="2621014" cy="627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5"/>
              </a:lnSpc>
            </a:pPr>
            <a:r>
              <a:rPr lang="en-US" sz="4154">
                <a:solidFill>
                  <a:srgbClr val="100F0D"/>
                </a:solidFill>
                <a:ea typeface="思源黑体 1 Bold"/>
              </a:rPr>
              <a:t>摸 🐟 经验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93163" y="290444"/>
            <a:ext cx="762459" cy="76245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B1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0356" tIns="10356" rIns="10356" bIns="10356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3141" y="611855"/>
            <a:ext cx="722502" cy="29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3519">
                <a:solidFill>
                  <a:srgbClr val="FFFFFF"/>
                </a:solidFill>
                <a:latin typeface="Akzidenz-Grotesk Bold"/>
              </a:rPr>
              <a:t>02</a:t>
            </a:r>
          </a:p>
        </p:txBody>
      </p:sp>
      <p:sp>
        <p:nvSpPr>
          <p:cNvPr id="7" name="Freeform 7"/>
          <p:cNvSpPr/>
          <p:nvPr/>
        </p:nvSpPr>
        <p:spPr>
          <a:xfrm>
            <a:off x="685801" y="1640918"/>
            <a:ext cx="5100619" cy="4313610"/>
          </a:xfrm>
          <a:custGeom>
            <a:avLst/>
            <a:gdLst/>
            <a:ahLst/>
            <a:cxnLst/>
            <a:rect l="l" t="t" r="r" b="b"/>
            <a:pathLst>
              <a:path w="7650929" h="6470415">
                <a:moveTo>
                  <a:pt x="0" y="0"/>
                </a:moveTo>
                <a:lnTo>
                  <a:pt x="7650929" y="0"/>
                </a:lnTo>
                <a:lnTo>
                  <a:pt x="7650929" y="6470415"/>
                </a:lnTo>
                <a:lnTo>
                  <a:pt x="0" y="6470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454657" y="2561113"/>
            <a:ext cx="6308427" cy="2053336"/>
            <a:chOff x="303" y="0"/>
            <a:chExt cx="12616854" cy="4106673"/>
          </a:xfrm>
        </p:grpSpPr>
        <p:grpSp>
          <p:nvGrpSpPr>
            <p:cNvPr id="9" name="Group 9"/>
            <p:cNvGrpSpPr/>
            <p:nvPr/>
          </p:nvGrpSpPr>
          <p:grpSpPr>
            <a:xfrm>
              <a:off x="5781167" y="3392424"/>
              <a:ext cx="658879" cy="65887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2B184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781167" y="1231900"/>
              <a:ext cx="658879" cy="65887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6599757" y="1079500"/>
              <a:ext cx="6017400" cy="858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6"/>
                </a:lnSpc>
              </a:pPr>
              <a:r>
                <a:rPr lang="en-US" sz="2199">
                  <a:solidFill>
                    <a:srgbClr val="100F0D"/>
                  </a:solidFill>
                  <a:ea typeface="思源黑体 1"/>
                </a:rPr>
                <a:t>一. 能不能滚蛋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flipV="1">
              <a:off x="303" y="2707384"/>
              <a:ext cx="5327051" cy="25400"/>
            </a:xfrm>
            <a:prstGeom prst="line">
              <a:avLst/>
            </a:prstGeom>
            <a:ln w="1270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</p:sp>
        <p:grpSp>
          <p:nvGrpSpPr>
            <p:cNvPr id="17" name="Group 17"/>
            <p:cNvGrpSpPr/>
            <p:nvPr/>
          </p:nvGrpSpPr>
          <p:grpSpPr>
            <a:xfrm>
              <a:off x="5781167" y="2314445"/>
              <a:ext cx="658879" cy="65887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599757" y="2162047"/>
              <a:ext cx="6017400" cy="858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6"/>
                </a:lnSpc>
              </a:pPr>
              <a:r>
                <a:rPr lang="en-US" sz="2199">
                  <a:solidFill>
                    <a:srgbClr val="100F0D"/>
                  </a:solidFill>
                  <a:ea typeface="思源黑体 1"/>
                </a:rPr>
                <a:t>二. 能不能早点滚蛋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454597" y="0"/>
              <a:ext cx="5919494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7"/>
                </a:lnSpc>
              </a:pPr>
              <a:r>
                <a:rPr lang="en-US" sz="2689">
                  <a:solidFill>
                    <a:srgbClr val="100F0D"/>
                  </a:solidFill>
                  <a:ea typeface="思源黑体 1 Bold"/>
                </a:rPr>
                <a:t>老板 Response：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599757" y="3240025"/>
              <a:ext cx="6017400" cy="866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6"/>
                </a:lnSpc>
              </a:pPr>
              <a:r>
                <a:rPr lang="en-US" sz="2199">
                  <a:solidFill>
                    <a:srgbClr val="100F0D"/>
                  </a:solidFill>
                  <a:ea typeface="思源黑体 1"/>
                </a:rPr>
                <a:t>三. 💡💡💡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27733" y="2339065"/>
            <a:ext cx="4417247" cy="4195424"/>
            <a:chOff x="0" y="0"/>
            <a:chExt cx="1325121" cy="12585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5121" cy="1258577"/>
            </a:xfrm>
            <a:custGeom>
              <a:avLst/>
              <a:gdLst/>
              <a:ahLst/>
              <a:cxnLst/>
              <a:rect l="l" t="t" r="r" b="b"/>
              <a:pathLst>
                <a:path w="1325121" h="1258577">
                  <a:moveTo>
                    <a:pt x="0" y="0"/>
                  </a:moveTo>
                  <a:lnTo>
                    <a:pt x="1325121" y="0"/>
                  </a:lnTo>
                  <a:lnTo>
                    <a:pt x="1325121" y="1258577"/>
                  </a:lnTo>
                  <a:lnTo>
                    <a:pt x="0" y="1258577"/>
                  </a:lnTo>
                  <a:close/>
                </a:path>
              </a:pathLst>
            </a:custGeom>
            <a:solidFill>
              <a:srgbClr val="FFDE59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325121" cy="12585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0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6130" y="2339065"/>
            <a:ext cx="4535245" cy="4195424"/>
            <a:chOff x="0" y="0"/>
            <a:chExt cx="1374965" cy="1271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4965" cy="1271940"/>
            </a:xfrm>
            <a:custGeom>
              <a:avLst/>
              <a:gdLst/>
              <a:ahLst/>
              <a:cxnLst/>
              <a:rect l="l" t="t" r="r" b="b"/>
              <a:pathLst>
                <a:path w="1374965" h="1271940">
                  <a:moveTo>
                    <a:pt x="0" y="0"/>
                  </a:moveTo>
                  <a:lnTo>
                    <a:pt x="1374965" y="0"/>
                  </a:lnTo>
                  <a:lnTo>
                    <a:pt x="1374965" y="1271940"/>
                  </a:lnTo>
                  <a:lnTo>
                    <a:pt x="0" y="1271940"/>
                  </a:lnTo>
                  <a:close/>
                </a:path>
              </a:pathLst>
            </a:custGeom>
            <a:solidFill>
              <a:srgbClr val="22B18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374965" cy="1271940"/>
            </a:xfrm>
            <a:prstGeom prst="rect">
              <a:avLst/>
            </a:prstGeom>
          </p:spPr>
          <p:txBody>
            <a:bodyPr lIns="28701" tIns="28701" rIns="28701" bIns="28701" rtlCol="0" anchor="ctr"/>
            <a:lstStyle/>
            <a:p>
              <a:pPr algn="ctr">
                <a:lnSpc>
                  <a:spcPts val="1600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91375" y="408227"/>
            <a:ext cx="1258434" cy="125843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B1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5180249"/>
            <a:ext cx="2127732" cy="1555890"/>
            <a:chOff x="0" y="0"/>
            <a:chExt cx="4255464" cy="31117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623383"/>
              <a:ext cx="2315011" cy="231501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2B18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374559" y="0"/>
              <a:ext cx="3880905" cy="3111781"/>
            </a:xfrm>
            <a:custGeom>
              <a:avLst/>
              <a:gdLst/>
              <a:ahLst/>
              <a:cxnLst/>
              <a:rect l="l" t="t" r="r" b="b"/>
              <a:pathLst>
                <a:path w="3880905" h="3111781">
                  <a:moveTo>
                    <a:pt x="0" y="0"/>
                  </a:moveTo>
                  <a:lnTo>
                    <a:pt x="3880905" y="0"/>
                  </a:lnTo>
                  <a:lnTo>
                    <a:pt x="3880905" y="3111781"/>
                  </a:lnTo>
                  <a:lnTo>
                    <a:pt x="0" y="3111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8" b="-28"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>
              <a:off x="2225553" y="0"/>
              <a:ext cx="954422" cy="95442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2604788" y="4141281"/>
            <a:ext cx="1236565" cy="599101"/>
          </a:xfrm>
          <a:custGeom>
            <a:avLst/>
            <a:gdLst/>
            <a:ahLst/>
            <a:cxnLst/>
            <a:rect l="l" t="t" r="r" b="b"/>
            <a:pathLst>
              <a:path w="1854847" h="898651">
                <a:moveTo>
                  <a:pt x="0" y="0"/>
                </a:moveTo>
                <a:lnTo>
                  <a:pt x="1854847" y="0"/>
                </a:lnTo>
                <a:lnTo>
                  <a:pt x="1854847" y="898651"/>
                </a:lnTo>
                <a:lnTo>
                  <a:pt x="0" y="898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57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593760" y="3656532"/>
            <a:ext cx="3564926" cy="484749"/>
          </a:xfrm>
          <a:custGeom>
            <a:avLst/>
            <a:gdLst/>
            <a:ahLst/>
            <a:cxnLst/>
            <a:rect l="l" t="t" r="r" b="b"/>
            <a:pathLst>
              <a:path w="5347389" h="727124">
                <a:moveTo>
                  <a:pt x="0" y="0"/>
                </a:moveTo>
                <a:lnTo>
                  <a:pt x="5347389" y="0"/>
                </a:lnTo>
                <a:lnTo>
                  <a:pt x="5347389" y="727123"/>
                </a:lnTo>
                <a:lnTo>
                  <a:pt x="0" y="7271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680656" y="3656532"/>
            <a:ext cx="1550579" cy="580512"/>
          </a:xfrm>
          <a:custGeom>
            <a:avLst/>
            <a:gdLst/>
            <a:ahLst/>
            <a:cxnLst/>
            <a:rect l="l" t="t" r="r" b="b"/>
            <a:pathLst>
              <a:path w="2325868" h="870768">
                <a:moveTo>
                  <a:pt x="0" y="0"/>
                </a:moveTo>
                <a:lnTo>
                  <a:pt x="2325869" y="0"/>
                </a:lnTo>
                <a:lnTo>
                  <a:pt x="2325869" y="870768"/>
                </a:lnTo>
                <a:lnTo>
                  <a:pt x="0" y="87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457401" y="3656532"/>
            <a:ext cx="1494732" cy="918288"/>
          </a:xfrm>
          <a:custGeom>
            <a:avLst/>
            <a:gdLst/>
            <a:ahLst/>
            <a:cxnLst/>
            <a:rect l="l" t="t" r="r" b="b"/>
            <a:pathLst>
              <a:path w="2242098" h="1377432">
                <a:moveTo>
                  <a:pt x="0" y="0"/>
                </a:moveTo>
                <a:lnTo>
                  <a:pt x="2242098" y="0"/>
                </a:lnTo>
                <a:lnTo>
                  <a:pt x="2242098" y="1377432"/>
                </a:lnTo>
                <a:lnTo>
                  <a:pt x="0" y="13774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223121" y="5169583"/>
            <a:ext cx="4016229" cy="1024975"/>
          </a:xfrm>
          <a:custGeom>
            <a:avLst/>
            <a:gdLst/>
            <a:ahLst/>
            <a:cxnLst/>
            <a:rect l="l" t="t" r="r" b="b"/>
            <a:pathLst>
              <a:path w="6024344" h="1537463">
                <a:moveTo>
                  <a:pt x="0" y="0"/>
                </a:moveTo>
                <a:lnTo>
                  <a:pt x="6024344" y="0"/>
                </a:lnTo>
                <a:lnTo>
                  <a:pt x="6024344" y="1537463"/>
                </a:lnTo>
                <a:lnTo>
                  <a:pt x="0" y="15374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331864" y="5169582"/>
            <a:ext cx="4138119" cy="1033401"/>
          </a:xfrm>
          <a:custGeom>
            <a:avLst/>
            <a:gdLst/>
            <a:ahLst/>
            <a:cxnLst/>
            <a:rect l="l" t="t" r="r" b="b"/>
            <a:pathLst>
              <a:path w="6207178" h="1550102">
                <a:moveTo>
                  <a:pt x="0" y="0"/>
                </a:moveTo>
                <a:lnTo>
                  <a:pt x="6207178" y="0"/>
                </a:lnTo>
                <a:lnTo>
                  <a:pt x="6207178" y="1550103"/>
                </a:lnTo>
                <a:lnTo>
                  <a:pt x="0" y="15501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223070" y="2577515"/>
            <a:ext cx="192451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866">
                <a:solidFill>
                  <a:srgbClr val="100F0D"/>
                </a:solidFill>
                <a:ea typeface="思源黑体 1 Bold"/>
              </a:rPr>
              <a:t>同事、研发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99193" y="3188503"/>
            <a:ext cx="3130623" cy="33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4246" lvl="1" indent="-187123">
              <a:lnSpc>
                <a:spcPts val="2912"/>
              </a:lnSpc>
              <a:buFont typeface="Arial"/>
              <a:buChar char="•"/>
            </a:pPr>
            <a:r>
              <a:rPr lang="en-US" sz="1733">
                <a:solidFill>
                  <a:srgbClr val="100F0D"/>
                </a:solidFill>
                <a:ea typeface="思源黑体 1"/>
              </a:rPr>
              <a:t>人力不够、进度缓慢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97771" y="2577515"/>
            <a:ext cx="188010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866">
                <a:solidFill>
                  <a:srgbClr val="FFFFFF"/>
                </a:solidFill>
                <a:ea typeface="思源黑体 1 Bold"/>
              </a:rPr>
              <a:t>社区开发者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778876" y="503915"/>
            <a:ext cx="3941457" cy="961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4"/>
              </a:lnSpc>
            </a:pPr>
            <a:r>
              <a:rPr lang="en-US" sz="6018">
                <a:solidFill>
                  <a:srgbClr val="1E1E1E"/>
                </a:solidFill>
                <a:ea typeface="思源黑体 2 Heavy"/>
              </a:rPr>
              <a:t>交给谁做？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99193" y="4748197"/>
            <a:ext cx="3130623" cy="33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4246" lvl="1" indent="-187123">
              <a:lnSpc>
                <a:spcPts val="2912"/>
              </a:lnSpc>
              <a:buFont typeface="Arial"/>
              <a:buChar char="•"/>
            </a:pPr>
            <a:r>
              <a:rPr lang="en-US" sz="1733">
                <a:solidFill>
                  <a:srgbClr val="100F0D"/>
                </a:solidFill>
                <a:ea typeface="思源黑体 1"/>
              </a:rPr>
              <a:t>身兼数职、周末消失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03095" y="3188503"/>
            <a:ext cx="3434475" cy="33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4246" lvl="1" indent="-187123">
              <a:lnSpc>
                <a:spcPts val="2912"/>
              </a:lnSpc>
              <a:buFont typeface="Arial"/>
              <a:buChar char="•"/>
            </a:pPr>
            <a:r>
              <a:rPr lang="en-US" sz="1733">
                <a:solidFill>
                  <a:srgbClr val="FFFFFF"/>
                </a:solidFill>
                <a:ea typeface="思源黑体 1"/>
              </a:rPr>
              <a:t>开源热情高涨、开发意愿强烈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003095" y="4748197"/>
            <a:ext cx="3434475" cy="33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4246" lvl="1" indent="-187123">
              <a:lnSpc>
                <a:spcPts val="2912"/>
              </a:lnSpc>
              <a:buFont typeface="Arial"/>
              <a:buChar char="•"/>
            </a:pPr>
            <a:r>
              <a:rPr lang="en-US" sz="1733">
                <a:solidFill>
                  <a:srgbClr val="FFFFFF"/>
                </a:solidFill>
                <a:latin typeface="思源黑体 1"/>
              </a:rPr>
              <a:t>7*24 小时全职开源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9612" y="1342412"/>
            <a:ext cx="4173177" cy="417317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B18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01552" y="3028998"/>
            <a:ext cx="1104454" cy="1104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852200" y="560962"/>
            <a:ext cx="3573097" cy="5736076"/>
          </a:xfrm>
          <a:custGeom>
            <a:avLst/>
            <a:gdLst/>
            <a:ahLst/>
            <a:cxnLst/>
            <a:rect l="l" t="t" r="r" b="b"/>
            <a:pathLst>
              <a:path w="5359646" h="8604114">
                <a:moveTo>
                  <a:pt x="5359646" y="0"/>
                </a:moveTo>
                <a:lnTo>
                  <a:pt x="0" y="0"/>
                </a:lnTo>
                <a:lnTo>
                  <a:pt x="0" y="8604114"/>
                </a:lnTo>
                <a:lnTo>
                  <a:pt x="5359646" y="8604114"/>
                </a:lnTo>
                <a:lnTo>
                  <a:pt x="5359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92359" y="2632917"/>
            <a:ext cx="6009193" cy="93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4"/>
              </a:lnSpc>
              <a:spcBef>
                <a:spcPct val="0"/>
              </a:spcBef>
            </a:pPr>
            <a:r>
              <a:rPr lang="en-US" sz="5798">
                <a:solidFill>
                  <a:srgbClr val="1E1E1E"/>
                </a:solidFill>
                <a:ea typeface="思源黑体 2 Heavy"/>
              </a:rPr>
              <a:t>把活儿交给开发者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4662" y="142412"/>
            <a:ext cx="2041609" cy="2028909"/>
            <a:chOff x="0" y="0"/>
            <a:chExt cx="4083217" cy="405781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083217" cy="4057817"/>
              <a:chOff x="0" y="0"/>
              <a:chExt cx="812800" cy="80774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0774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7744">
                    <a:moveTo>
                      <a:pt x="406400" y="0"/>
                    </a:moveTo>
                    <a:cubicBezTo>
                      <a:pt x="181951" y="0"/>
                      <a:pt x="0" y="180820"/>
                      <a:pt x="0" y="403872"/>
                    </a:cubicBezTo>
                    <a:cubicBezTo>
                      <a:pt x="0" y="626924"/>
                      <a:pt x="181951" y="807744"/>
                      <a:pt x="406400" y="807744"/>
                    </a:cubicBezTo>
                    <a:cubicBezTo>
                      <a:pt x="630849" y="807744"/>
                      <a:pt x="812800" y="626924"/>
                      <a:pt x="812800" y="403872"/>
                    </a:cubicBezTo>
                    <a:cubicBezTo>
                      <a:pt x="812800" y="18082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2B18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76200"/>
                <a:ext cx="660400" cy="655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06992" y="1513376"/>
              <a:ext cx="3869233" cy="986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2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42800" y="5447487"/>
            <a:ext cx="1897155" cy="189715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58453" y="3754850"/>
            <a:ext cx="4077005" cy="48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466">
                <a:solidFill>
                  <a:srgbClr val="100F0D"/>
                </a:solidFill>
                <a:latin typeface="思源黑体 1"/>
              </a:rPr>
              <a:t>——摸 🐟 核心思想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3163" y="290444"/>
            <a:ext cx="762459" cy="76245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B18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0356" tIns="10356" rIns="10356" bIns="10356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3515" y="3353876"/>
            <a:ext cx="2563583" cy="360408"/>
            <a:chOff x="0" y="0"/>
            <a:chExt cx="1012774" cy="1423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2774" cy="142383"/>
            </a:xfrm>
            <a:custGeom>
              <a:avLst/>
              <a:gdLst/>
              <a:ahLst/>
              <a:cxnLst/>
              <a:rect l="l" t="t" r="r" b="b"/>
              <a:pathLst>
                <a:path w="1012774" h="142383">
                  <a:moveTo>
                    <a:pt x="71192" y="0"/>
                  </a:moveTo>
                  <a:lnTo>
                    <a:pt x="941582" y="0"/>
                  </a:lnTo>
                  <a:cubicBezTo>
                    <a:pt x="980900" y="0"/>
                    <a:pt x="1012774" y="31874"/>
                    <a:pt x="1012774" y="71192"/>
                  </a:cubicBezTo>
                  <a:lnTo>
                    <a:pt x="1012774" y="71192"/>
                  </a:lnTo>
                  <a:cubicBezTo>
                    <a:pt x="1012774" y="110510"/>
                    <a:pt x="980900" y="142383"/>
                    <a:pt x="941582" y="142383"/>
                  </a:cubicBezTo>
                  <a:lnTo>
                    <a:pt x="71192" y="142383"/>
                  </a:lnTo>
                  <a:cubicBezTo>
                    <a:pt x="31874" y="142383"/>
                    <a:pt x="0" y="110510"/>
                    <a:pt x="0" y="71192"/>
                  </a:cubicBezTo>
                  <a:lnTo>
                    <a:pt x="0" y="71192"/>
                  </a:lnTo>
                  <a:cubicBezTo>
                    <a:pt x="0" y="31874"/>
                    <a:pt x="31874" y="0"/>
                    <a:pt x="71192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012774" cy="142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5860991" y="1931184"/>
            <a:ext cx="5510943" cy="4486125"/>
          </a:xfrm>
          <a:custGeom>
            <a:avLst/>
            <a:gdLst/>
            <a:ahLst/>
            <a:cxnLst/>
            <a:rect l="l" t="t" r="r" b="b"/>
            <a:pathLst>
              <a:path w="8266414" h="6729187">
                <a:moveTo>
                  <a:pt x="0" y="0"/>
                </a:moveTo>
                <a:lnTo>
                  <a:pt x="8266414" y="0"/>
                </a:lnTo>
                <a:lnTo>
                  <a:pt x="8266414" y="6729187"/>
                </a:lnTo>
                <a:lnTo>
                  <a:pt x="0" y="6729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79454" y="172272"/>
            <a:ext cx="1812546" cy="2867575"/>
          </a:xfrm>
          <a:custGeom>
            <a:avLst/>
            <a:gdLst/>
            <a:ahLst/>
            <a:cxnLst/>
            <a:rect l="l" t="t" r="r" b="b"/>
            <a:pathLst>
              <a:path w="2718819" h="4301362">
                <a:moveTo>
                  <a:pt x="0" y="0"/>
                </a:moveTo>
                <a:lnTo>
                  <a:pt x="2718819" y="0"/>
                </a:lnTo>
                <a:lnTo>
                  <a:pt x="2718819" y="4301361"/>
                </a:lnTo>
                <a:lnTo>
                  <a:pt x="0" y="4301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73514" y="1566639"/>
            <a:ext cx="2695325" cy="364544"/>
            <a:chOff x="0" y="-8272"/>
            <a:chExt cx="5390649" cy="72908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390649" cy="720815"/>
              <a:chOff x="0" y="0"/>
              <a:chExt cx="1064820" cy="1423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64820" cy="142383"/>
              </a:xfrm>
              <a:custGeom>
                <a:avLst/>
                <a:gdLst/>
                <a:ahLst/>
                <a:cxnLst/>
                <a:rect l="l" t="t" r="r" b="b"/>
                <a:pathLst>
                  <a:path w="1064820" h="142383">
                    <a:moveTo>
                      <a:pt x="71192" y="0"/>
                    </a:moveTo>
                    <a:lnTo>
                      <a:pt x="993628" y="0"/>
                    </a:lnTo>
                    <a:cubicBezTo>
                      <a:pt x="1032946" y="0"/>
                      <a:pt x="1064820" y="31874"/>
                      <a:pt x="1064820" y="71192"/>
                    </a:cubicBezTo>
                    <a:lnTo>
                      <a:pt x="1064820" y="71192"/>
                    </a:lnTo>
                    <a:cubicBezTo>
                      <a:pt x="1064820" y="110510"/>
                      <a:pt x="1032946" y="142383"/>
                      <a:pt x="993628" y="142383"/>
                    </a:cubicBezTo>
                    <a:lnTo>
                      <a:pt x="71192" y="142383"/>
                    </a:lnTo>
                    <a:cubicBezTo>
                      <a:pt x="31874" y="142383"/>
                      <a:pt x="0" y="110510"/>
                      <a:pt x="0" y="71192"/>
                    </a:cubicBezTo>
                    <a:lnTo>
                      <a:pt x="0" y="71192"/>
                    </a:lnTo>
                    <a:cubicBezTo>
                      <a:pt x="0" y="31874"/>
                      <a:pt x="31874" y="0"/>
                      <a:pt x="71192" y="0"/>
                    </a:cubicBezTo>
                    <a:close/>
                  </a:path>
                </a:pathLst>
              </a:custGeom>
              <a:solidFill>
                <a:srgbClr val="22B18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1064820" cy="1423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529856" y="-8272"/>
              <a:ext cx="4330937" cy="68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1867">
                  <a:solidFill>
                    <a:srgbClr val="FFFFFF"/>
                  </a:solidFill>
                  <a:ea typeface="思源黑体 1 Bold"/>
                </a:rPr>
                <a:t>明确的轻量级任务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905256" y="3904783"/>
            <a:ext cx="3679234" cy="769636"/>
          </a:xfrm>
          <a:custGeom>
            <a:avLst/>
            <a:gdLst/>
            <a:ahLst/>
            <a:cxnLst/>
            <a:rect l="l" t="t" r="r" b="b"/>
            <a:pathLst>
              <a:path w="5518851" h="1154454">
                <a:moveTo>
                  <a:pt x="0" y="0"/>
                </a:moveTo>
                <a:lnTo>
                  <a:pt x="5518851" y="0"/>
                </a:lnTo>
                <a:lnTo>
                  <a:pt x="5518851" y="1154454"/>
                </a:lnTo>
                <a:lnTo>
                  <a:pt x="0" y="1154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5256" y="4799049"/>
            <a:ext cx="1437078" cy="1017559"/>
          </a:xfrm>
          <a:custGeom>
            <a:avLst/>
            <a:gdLst/>
            <a:ahLst/>
            <a:cxnLst/>
            <a:rect l="l" t="t" r="r" b="b"/>
            <a:pathLst>
              <a:path w="2155617" h="1526338">
                <a:moveTo>
                  <a:pt x="0" y="0"/>
                </a:moveTo>
                <a:lnTo>
                  <a:pt x="2155617" y="0"/>
                </a:lnTo>
                <a:lnTo>
                  <a:pt x="2155617" y="1526337"/>
                </a:lnTo>
                <a:lnTo>
                  <a:pt x="0" y="15263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05255" y="5943607"/>
            <a:ext cx="3503999" cy="864257"/>
          </a:xfrm>
          <a:custGeom>
            <a:avLst/>
            <a:gdLst/>
            <a:ahLst/>
            <a:cxnLst/>
            <a:rect l="l" t="t" r="r" b="b"/>
            <a:pathLst>
              <a:path w="5255998" h="1296386">
                <a:moveTo>
                  <a:pt x="0" y="0"/>
                </a:moveTo>
                <a:lnTo>
                  <a:pt x="5255998" y="0"/>
                </a:lnTo>
                <a:lnTo>
                  <a:pt x="5255998" y="1296386"/>
                </a:lnTo>
                <a:lnTo>
                  <a:pt x="0" y="12963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378280" y="4957821"/>
            <a:ext cx="2206210" cy="702385"/>
          </a:xfrm>
          <a:custGeom>
            <a:avLst/>
            <a:gdLst/>
            <a:ahLst/>
            <a:cxnLst/>
            <a:rect l="l" t="t" r="r" b="b"/>
            <a:pathLst>
              <a:path w="3309315" h="1053578">
                <a:moveTo>
                  <a:pt x="0" y="0"/>
                </a:moveTo>
                <a:lnTo>
                  <a:pt x="3309315" y="0"/>
                </a:lnTo>
                <a:lnTo>
                  <a:pt x="3309315" y="1053577"/>
                </a:lnTo>
                <a:lnTo>
                  <a:pt x="0" y="10535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307415" y="3335452"/>
            <a:ext cx="1495783" cy="34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2"/>
              </a:lnSpc>
            </a:pPr>
            <a:r>
              <a:rPr lang="en-US" sz="1867">
                <a:solidFill>
                  <a:srgbClr val="100F0D"/>
                </a:solidFill>
                <a:ea typeface="思源黑体 1 Bold"/>
              </a:rPr>
              <a:t>开发者反馈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5256" y="2036883"/>
            <a:ext cx="4590898" cy="930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3"/>
              </a:lnSpc>
            </a:pPr>
            <a:r>
              <a:rPr lang="en-US" sz="1466">
                <a:solidFill>
                  <a:srgbClr val="100F0D"/>
                </a:solidFill>
                <a:ea typeface="思源黑体 1"/>
              </a:rPr>
              <a:t>一些已经经过飞桨社区开发者和飞桨研发的多轮讨论，并经过「</a:t>
            </a:r>
            <a:r>
              <a:rPr lang="en-US" sz="1466">
                <a:solidFill>
                  <a:srgbClr val="100F0D"/>
                </a:solidFill>
                <a:ea typeface="思源黑体 1 Bold"/>
              </a:rPr>
              <a:t>任务拆解」</a:t>
            </a:r>
            <a:r>
              <a:rPr lang="en-US" sz="1466">
                <a:solidFill>
                  <a:srgbClr val="100F0D"/>
                </a:solidFill>
                <a:ea typeface="思源黑体 1"/>
              </a:rPr>
              <a:t>后，是以直接上手去做的</a:t>
            </a:r>
            <a:r>
              <a:rPr lang="en-US" sz="1466">
                <a:solidFill>
                  <a:srgbClr val="100F0D"/>
                </a:solidFill>
                <a:ea typeface="思源黑体 1 Bold"/>
              </a:rPr>
              <a:t>轻量级</a:t>
            </a:r>
            <a:r>
              <a:rPr lang="en-US" sz="1466">
                <a:solidFill>
                  <a:srgbClr val="100F0D"/>
                </a:solidFill>
                <a:ea typeface="思源黑体 1"/>
              </a:rPr>
              <a:t>任务。通过 tracking issue 来拆解和追踪任务完成情况。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4182" y="351754"/>
            <a:ext cx="9076344" cy="619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5"/>
              </a:lnSpc>
            </a:pPr>
            <a:r>
              <a:rPr lang="en-US" sz="4154">
                <a:solidFill>
                  <a:srgbClr val="100F0D"/>
                </a:solidFill>
                <a:ea typeface="思源黑体 1 Bold"/>
              </a:rPr>
              <a:t>「把活儿交给社区开发者」初级版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3141" y="611855"/>
            <a:ext cx="722502" cy="29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3519">
                <a:solidFill>
                  <a:srgbClr val="FFFFFF"/>
                </a:solidFill>
                <a:latin typeface="Akzidenz-Grotesk Bold"/>
              </a:rPr>
              <a:t>03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81211" y="2412196"/>
            <a:ext cx="1597912" cy="2975166"/>
          </a:xfrm>
          <a:custGeom>
            <a:avLst/>
            <a:gdLst/>
            <a:ahLst/>
            <a:cxnLst/>
            <a:rect l="l" t="t" r="r" b="b"/>
            <a:pathLst>
              <a:path w="2396868" h="4462749">
                <a:moveTo>
                  <a:pt x="2396868" y="0"/>
                </a:moveTo>
                <a:lnTo>
                  <a:pt x="0" y="0"/>
                </a:lnTo>
                <a:lnTo>
                  <a:pt x="0" y="4462749"/>
                </a:lnTo>
                <a:lnTo>
                  <a:pt x="2396868" y="4462749"/>
                </a:lnTo>
                <a:lnTo>
                  <a:pt x="23968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12877" y="2412196"/>
            <a:ext cx="1597912" cy="2975166"/>
          </a:xfrm>
          <a:custGeom>
            <a:avLst/>
            <a:gdLst/>
            <a:ahLst/>
            <a:cxnLst/>
            <a:rect l="l" t="t" r="r" b="b"/>
            <a:pathLst>
              <a:path w="2396868" h="4462749">
                <a:moveTo>
                  <a:pt x="0" y="0"/>
                </a:moveTo>
                <a:lnTo>
                  <a:pt x="2396868" y="0"/>
                </a:lnTo>
                <a:lnTo>
                  <a:pt x="2396868" y="4462749"/>
                </a:lnTo>
                <a:lnTo>
                  <a:pt x="0" y="446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37215" y="2030805"/>
            <a:ext cx="3737947" cy="373794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00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390981" y="2838379"/>
            <a:ext cx="1630415" cy="360408"/>
            <a:chOff x="0" y="0"/>
            <a:chExt cx="644115" cy="1423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4115" cy="142383"/>
            </a:xfrm>
            <a:custGeom>
              <a:avLst/>
              <a:gdLst/>
              <a:ahLst/>
              <a:cxnLst/>
              <a:rect l="l" t="t" r="r" b="b"/>
              <a:pathLst>
                <a:path w="644115" h="142383">
                  <a:moveTo>
                    <a:pt x="71192" y="0"/>
                  </a:moveTo>
                  <a:lnTo>
                    <a:pt x="572923" y="0"/>
                  </a:lnTo>
                  <a:cubicBezTo>
                    <a:pt x="612241" y="0"/>
                    <a:pt x="644115" y="31874"/>
                    <a:pt x="644115" y="71192"/>
                  </a:cubicBezTo>
                  <a:lnTo>
                    <a:pt x="644115" y="71192"/>
                  </a:lnTo>
                  <a:cubicBezTo>
                    <a:pt x="644115" y="110510"/>
                    <a:pt x="612241" y="142383"/>
                    <a:pt x="572923" y="142383"/>
                  </a:cubicBezTo>
                  <a:lnTo>
                    <a:pt x="71192" y="142383"/>
                  </a:lnTo>
                  <a:cubicBezTo>
                    <a:pt x="31874" y="142383"/>
                    <a:pt x="0" y="110510"/>
                    <a:pt x="0" y="71192"/>
                  </a:cubicBezTo>
                  <a:lnTo>
                    <a:pt x="0" y="71192"/>
                  </a:lnTo>
                  <a:cubicBezTo>
                    <a:pt x="0" y="31874"/>
                    <a:pt x="31874" y="0"/>
                    <a:pt x="71192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644115" cy="142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97762" y="3290710"/>
            <a:ext cx="2616853" cy="126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999">
                <a:solidFill>
                  <a:srgbClr val="100F0D"/>
                </a:solidFill>
                <a:ea typeface="思源黑体 1"/>
              </a:rPr>
              <a:t>做得快</a:t>
            </a:r>
          </a:p>
          <a:p>
            <a:pPr algn="ctr">
              <a:lnSpc>
                <a:spcPts val="3360"/>
              </a:lnSpc>
            </a:pPr>
            <a:r>
              <a:rPr lang="en-US" sz="1999">
                <a:solidFill>
                  <a:srgbClr val="100F0D"/>
                </a:solidFill>
                <a:ea typeface="思源黑体 1"/>
              </a:rPr>
              <a:t>完成率高</a:t>
            </a:r>
          </a:p>
          <a:p>
            <a:pPr algn="ctr">
              <a:lnSpc>
                <a:spcPts val="3360"/>
              </a:lnSpc>
            </a:pPr>
            <a:r>
              <a:rPr lang="en-US" sz="1999">
                <a:solidFill>
                  <a:srgbClr val="100F0D"/>
                </a:solidFill>
                <a:ea typeface="思源黑体 1"/>
              </a:rPr>
              <a:t>开发者很愉悦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44930" y="2819955"/>
            <a:ext cx="1122516" cy="34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2"/>
              </a:lnSpc>
            </a:pPr>
            <a:r>
              <a:rPr lang="en-US" sz="1867">
                <a:solidFill>
                  <a:srgbClr val="100F0D"/>
                </a:solidFill>
                <a:ea typeface="思源黑体 1 Bold"/>
              </a:rPr>
              <a:t>优点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075161" y="2030805"/>
            <a:ext cx="3737947" cy="373794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00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28927" y="2838379"/>
            <a:ext cx="1630415" cy="360408"/>
            <a:chOff x="0" y="0"/>
            <a:chExt cx="644115" cy="1423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44115" cy="142383"/>
            </a:xfrm>
            <a:custGeom>
              <a:avLst/>
              <a:gdLst/>
              <a:ahLst/>
              <a:cxnLst/>
              <a:rect l="l" t="t" r="r" b="b"/>
              <a:pathLst>
                <a:path w="644115" h="142383">
                  <a:moveTo>
                    <a:pt x="71192" y="0"/>
                  </a:moveTo>
                  <a:lnTo>
                    <a:pt x="572923" y="0"/>
                  </a:lnTo>
                  <a:cubicBezTo>
                    <a:pt x="612241" y="0"/>
                    <a:pt x="644115" y="31874"/>
                    <a:pt x="644115" y="71192"/>
                  </a:cubicBezTo>
                  <a:lnTo>
                    <a:pt x="644115" y="71192"/>
                  </a:lnTo>
                  <a:cubicBezTo>
                    <a:pt x="644115" y="110510"/>
                    <a:pt x="612241" y="142383"/>
                    <a:pt x="572923" y="142383"/>
                  </a:cubicBezTo>
                  <a:lnTo>
                    <a:pt x="71192" y="142383"/>
                  </a:lnTo>
                  <a:cubicBezTo>
                    <a:pt x="31874" y="142383"/>
                    <a:pt x="0" y="110510"/>
                    <a:pt x="0" y="71192"/>
                  </a:cubicBezTo>
                  <a:lnTo>
                    <a:pt x="0" y="71192"/>
                  </a:lnTo>
                  <a:cubicBezTo>
                    <a:pt x="0" y="31874"/>
                    <a:pt x="31874" y="0"/>
                    <a:pt x="71192" y="0"/>
                  </a:cubicBezTo>
                  <a:close/>
                </a:path>
              </a:pathLst>
            </a:custGeom>
            <a:solidFill>
              <a:srgbClr val="22B18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644115" cy="142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635708" y="3290710"/>
            <a:ext cx="2616853" cy="1705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999">
                <a:solidFill>
                  <a:srgbClr val="100F0D"/>
                </a:solidFill>
                <a:ea typeface="思源黑体 1"/>
              </a:rPr>
              <a:t>需要拆解任务</a:t>
            </a:r>
          </a:p>
          <a:p>
            <a:pPr algn="ctr">
              <a:lnSpc>
                <a:spcPts val="3360"/>
              </a:lnSpc>
            </a:pPr>
            <a:r>
              <a:rPr lang="en-US" sz="1999">
                <a:solidFill>
                  <a:srgbClr val="100F0D"/>
                </a:solidFill>
                <a:ea typeface="思源黑体 1"/>
              </a:rPr>
              <a:t>需要详细描述</a:t>
            </a:r>
          </a:p>
          <a:p>
            <a:pPr algn="ctr">
              <a:lnSpc>
                <a:spcPts val="3360"/>
              </a:lnSpc>
            </a:pPr>
            <a:r>
              <a:rPr lang="en-US" sz="1999">
                <a:solidFill>
                  <a:srgbClr val="100F0D"/>
                </a:solidFill>
                <a:ea typeface="思源黑体 1"/>
              </a:rPr>
              <a:t>需要指导+大量review</a:t>
            </a:r>
          </a:p>
          <a:p>
            <a:pPr algn="ctr">
              <a:lnSpc>
                <a:spcPts val="3360"/>
              </a:lnSpc>
            </a:pPr>
            <a:r>
              <a:rPr lang="en-US" sz="1999">
                <a:solidFill>
                  <a:srgbClr val="100F0D"/>
                </a:solidFill>
                <a:latin typeface="思源黑体 1 Bold"/>
              </a:rPr>
              <a:t>(只能摸一半的🐟)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82876" y="2819955"/>
            <a:ext cx="1122516" cy="34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2"/>
              </a:lnSpc>
            </a:pPr>
            <a:r>
              <a:rPr lang="en-US" sz="1867">
                <a:solidFill>
                  <a:srgbClr val="FFFFFF"/>
                </a:solidFill>
                <a:ea typeface="思源黑体 1 Bold"/>
              </a:rPr>
              <a:t>缺点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3163" y="290444"/>
            <a:ext cx="762459" cy="76245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B18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0356" tIns="10356" rIns="10356" bIns="10356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3514" y="3353876"/>
            <a:ext cx="4098133" cy="345214"/>
            <a:chOff x="0" y="0"/>
            <a:chExt cx="1619015" cy="1363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9015" cy="136381"/>
            </a:xfrm>
            <a:custGeom>
              <a:avLst/>
              <a:gdLst/>
              <a:ahLst/>
              <a:cxnLst/>
              <a:rect l="l" t="t" r="r" b="b"/>
              <a:pathLst>
                <a:path w="1619015" h="136381">
                  <a:moveTo>
                    <a:pt x="64231" y="0"/>
                  </a:moveTo>
                  <a:lnTo>
                    <a:pt x="1554785" y="0"/>
                  </a:lnTo>
                  <a:cubicBezTo>
                    <a:pt x="1571820" y="0"/>
                    <a:pt x="1588157" y="6767"/>
                    <a:pt x="1600203" y="18813"/>
                  </a:cubicBezTo>
                  <a:cubicBezTo>
                    <a:pt x="1612248" y="30858"/>
                    <a:pt x="1619015" y="47196"/>
                    <a:pt x="1619015" y="64231"/>
                  </a:cubicBezTo>
                  <a:lnTo>
                    <a:pt x="1619015" y="72150"/>
                  </a:lnTo>
                  <a:cubicBezTo>
                    <a:pt x="1619015" y="107624"/>
                    <a:pt x="1590258" y="136381"/>
                    <a:pt x="1554785" y="136381"/>
                  </a:cubicBezTo>
                  <a:lnTo>
                    <a:pt x="64231" y="136381"/>
                  </a:lnTo>
                  <a:cubicBezTo>
                    <a:pt x="28757" y="136381"/>
                    <a:pt x="0" y="107624"/>
                    <a:pt x="0" y="72150"/>
                  </a:cubicBezTo>
                  <a:lnTo>
                    <a:pt x="0" y="64231"/>
                  </a:lnTo>
                  <a:cubicBezTo>
                    <a:pt x="0" y="28757"/>
                    <a:pt x="28757" y="0"/>
                    <a:pt x="6423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19015" cy="1363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6528780" y="1195036"/>
            <a:ext cx="5167174" cy="5612828"/>
          </a:xfrm>
          <a:custGeom>
            <a:avLst/>
            <a:gdLst/>
            <a:ahLst/>
            <a:cxnLst/>
            <a:rect l="l" t="t" r="r" b="b"/>
            <a:pathLst>
              <a:path w="7750761" h="8419242">
                <a:moveTo>
                  <a:pt x="0" y="0"/>
                </a:moveTo>
                <a:lnTo>
                  <a:pt x="7750761" y="0"/>
                </a:lnTo>
                <a:lnTo>
                  <a:pt x="7750761" y="8419242"/>
                </a:lnTo>
                <a:lnTo>
                  <a:pt x="0" y="841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79454" y="172272"/>
            <a:ext cx="1812546" cy="2867575"/>
          </a:xfrm>
          <a:custGeom>
            <a:avLst/>
            <a:gdLst/>
            <a:ahLst/>
            <a:cxnLst/>
            <a:rect l="l" t="t" r="r" b="b"/>
            <a:pathLst>
              <a:path w="2718819" h="4301362">
                <a:moveTo>
                  <a:pt x="0" y="0"/>
                </a:moveTo>
                <a:lnTo>
                  <a:pt x="2718819" y="0"/>
                </a:lnTo>
                <a:lnTo>
                  <a:pt x="2718819" y="4301361"/>
                </a:lnTo>
                <a:lnTo>
                  <a:pt x="0" y="4301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73514" y="1566639"/>
            <a:ext cx="2695325" cy="364544"/>
            <a:chOff x="0" y="-8272"/>
            <a:chExt cx="5390649" cy="72908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390649" cy="720815"/>
              <a:chOff x="0" y="0"/>
              <a:chExt cx="1064820" cy="1423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64820" cy="142383"/>
              </a:xfrm>
              <a:custGeom>
                <a:avLst/>
                <a:gdLst/>
                <a:ahLst/>
                <a:cxnLst/>
                <a:rect l="l" t="t" r="r" b="b"/>
                <a:pathLst>
                  <a:path w="1064820" h="142383">
                    <a:moveTo>
                      <a:pt x="71192" y="0"/>
                    </a:moveTo>
                    <a:lnTo>
                      <a:pt x="993628" y="0"/>
                    </a:lnTo>
                    <a:cubicBezTo>
                      <a:pt x="1032946" y="0"/>
                      <a:pt x="1064820" y="31874"/>
                      <a:pt x="1064820" y="71192"/>
                    </a:cubicBezTo>
                    <a:lnTo>
                      <a:pt x="1064820" y="71192"/>
                    </a:lnTo>
                    <a:cubicBezTo>
                      <a:pt x="1064820" y="110510"/>
                      <a:pt x="1032946" y="142383"/>
                      <a:pt x="993628" y="142383"/>
                    </a:cubicBezTo>
                    <a:lnTo>
                      <a:pt x="71192" y="142383"/>
                    </a:lnTo>
                    <a:cubicBezTo>
                      <a:pt x="31874" y="142383"/>
                      <a:pt x="0" y="110510"/>
                      <a:pt x="0" y="71192"/>
                    </a:cubicBezTo>
                    <a:lnTo>
                      <a:pt x="0" y="71192"/>
                    </a:lnTo>
                    <a:cubicBezTo>
                      <a:pt x="0" y="31874"/>
                      <a:pt x="31874" y="0"/>
                      <a:pt x="71192" y="0"/>
                    </a:cubicBezTo>
                    <a:close/>
                  </a:path>
                </a:pathLst>
              </a:custGeom>
              <a:solidFill>
                <a:srgbClr val="22B18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1064820" cy="1423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529856" y="-8272"/>
              <a:ext cx="4330937" cy="68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1867">
                  <a:solidFill>
                    <a:srgbClr val="FFFFFF"/>
                  </a:solidFill>
                  <a:ea typeface="思源黑体 1 Bold"/>
                </a:rPr>
                <a:t>社区开发者主导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93162" y="3950847"/>
            <a:ext cx="3453685" cy="736251"/>
          </a:xfrm>
          <a:custGeom>
            <a:avLst/>
            <a:gdLst/>
            <a:ahLst/>
            <a:cxnLst/>
            <a:rect l="l" t="t" r="r" b="b"/>
            <a:pathLst>
              <a:path w="5180527" h="1104376">
                <a:moveTo>
                  <a:pt x="0" y="0"/>
                </a:moveTo>
                <a:lnTo>
                  <a:pt x="5180527" y="0"/>
                </a:lnTo>
                <a:lnTo>
                  <a:pt x="5180527" y="1104376"/>
                </a:lnTo>
                <a:lnTo>
                  <a:pt x="0" y="1104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46847" y="3950847"/>
            <a:ext cx="2781932" cy="736251"/>
          </a:xfrm>
          <a:custGeom>
            <a:avLst/>
            <a:gdLst/>
            <a:ahLst/>
            <a:cxnLst/>
            <a:rect l="l" t="t" r="r" b="b"/>
            <a:pathLst>
              <a:path w="4172898" h="1104376">
                <a:moveTo>
                  <a:pt x="0" y="0"/>
                </a:moveTo>
                <a:lnTo>
                  <a:pt x="4172899" y="0"/>
                </a:lnTo>
                <a:lnTo>
                  <a:pt x="4172899" y="1104376"/>
                </a:lnTo>
                <a:lnTo>
                  <a:pt x="0" y="11043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460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746847" y="5786284"/>
            <a:ext cx="2781932" cy="725949"/>
          </a:xfrm>
          <a:custGeom>
            <a:avLst/>
            <a:gdLst/>
            <a:ahLst/>
            <a:cxnLst/>
            <a:rect l="l" t="t" r="r" b="b"/>
            <a:pathLst>
              <a:path w="4172898" h="1088923">
                <a:moveTo>
                  <a:pt x="0" y="0"/>
                </a:moveTo>
                <a:lnTo>
                  <a:pt x="4172899" y="0"/>
                </a:lnTo>
                <a:lnTo>
                  <a:pt x="4172899" y="1088922"/>
                </a:lnTo>
                <a:lnTo>
                  <a:pt x="0" y="10889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538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13141" y="4858548"/>
            <a:ext cx="4196165" cy="756285"/>
          </a:xfrm>
          <a:custGeom>
            <a:avLst/>
            <a:gdLst/>
            <a:ahLst/>
            <a:cxnLst/>
            <a:rect l="l" t="t" r="r" b="b"/>
            <a:pathLst>
              <a:path w="6294248" h="1134428">
                <a:moveTo>
                  <a:pt x="0" y="0"/>
                </a:moveTo>
                <a:lnTo>
                  <a:pt x="6294248" y="0"/>
                </a:lnTo>
                <a:lnTo>
                  <a:pt x="6294248" y="1134429"/>
                </a:lnTo>
                <a:lnTo>
                  <a:pt x="0" y="11344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13141" y="5786284"/>
            <a:ext cx="3433706" cy="754984"/>
          </a:xfrm>
          <a:custGeom>
            <a:avLst/>
            <a:gdLst/>
            <a:ahLst/>
            <a:cxnLst/>
            <a:rect l="l" t="t" r="r" b="b"/>
            <a:pathLst>
              <a:path w="5150559" h="1132476">
                <a:moveTo>
                  <a:pt x="0" y="0"/>
                </a:moveTo>
                <a:lnTo>
                  <a:pt x="5150559" y="0"/>
                </a:lnTo>
                <a:lnTo>
                  <a:pt x="5150559" y="1132476"/>
                </a:lnTo>
                <a:lnTo>
                  <a:pt x="0" y="11324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22786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980439" y="3327856"/>
            <a:ext cx="3528868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2"/>
              </a:lnSpc>
            </a:pPr>
            <a:r>
              <a:rPr lang="en-US" sz="1867">
                <a:solidFill>
                  <a:srgbClr val="100F0D"/>
                </a:solidFill>
                <a:latin typeface="思源黑体 1 Bold"/>
              </a:rPr>
              <a:t> Xdoctest引入飞桨   by：顺师傅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5256" y="2036883"/>
            <a:ext cx="4560511" cy="930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3"/>
              </a:lnSpc>
            </a:pPr>
            <a:r>
              <a:rPr lang="en-US" sz="1466">
                <a:solidFill>
                  <a:srgbClr val="100F0D"/>
                </a:solidFill>
                <a:ea typeface="思源黑体 1"/>
              </a:rPr>
              <a:t>飞桨只提供题目、方向，由社区开发者根据问题</a:t>
            </a:r>
            <a:r>
              <a:rPr lang="en-US" sz="1466">
                <a:solidFill>
                  <a:srgbClr val="100F0D"/>
                </a:solidFill>
                <a:ea typeface="思源黑体 1 Bold"/>
              </a:rPr>
              <a:t>「自行拆解」</a:t>
            </a:r>
            <a:r>
              <a:rPr lang="en-US" sz="1466">
                <a:solidFill>
                  <a:srgbClr val="100F0D"/>
                </a:solidFill>
                <a:ea typeface="思源黑体 1"/>
              </a:rPr>
              <a:t>，在指导下完成任务。同时鼓励主导的开发者对衍生任务的PR进行Review。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4182" y="351754"/>
            <a:ext cx="9076344" cy="619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5"/>
              </a:lnSpc>
            </a:pPr>
            <a:r>
              <a:rPr lang="en-US" sz="4154">
                <a:solidFill>
                  <a:srgbClr val="100F0D"/>
                </a:solidFill>
                <a:ea typeface="思源黑体 1 Bold"/>
              </a:rPr>
              <a:t>「把活儿交给社区开发者」终极摸鱼版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3141" y="611855"/>
            <a:ext cx="722502" cy="29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3519">
                <a:solidFill>
                  <a:srgbClr val="FFFFFF"/>
                </a:solidFill>
                <a:latin typeface="Akzidenz-Grotesk Bold"/>
              </a:rPr>
              <a:t>03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9612" y="1342412"/>
            <a:ext cx="4173177" cy="417317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B18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01552" y="3028998"/>
            <a:ext cx="1104454" cy="1104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852200" y="560962"/>
            <a:ext cx="3573097" cy="5736076"/>
          </a:xfrm>
          <a:custGeom>
            <a:avLst/>
            <a:gdLst/>
            <a:ahLst/>
            <a:cxnLst/>
            <a:rect l="l" t="t" r="r" b="b"/>
            <a:pathLst>
              <a:path w="5359646" h="8604114">
                <a:moveTo>
                  <a:pt x="5359646" y="0"/>
                </a:moveTo>
                <a:lnTo>
                  <a:pt x="0" y="0"/>
                </a:lnTo>
                <a:lnTo>
                  <a:pt x="0" y="8604114"/>
                </a:lnTo>
                <a:lnTo>
                  <a:pt x="5359646" y="8604114"/>
                </a:lnTo>
                <a:lnTo>
                  <a:pt x="5359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92359" y="2632916"/>
            <a:ext cx="6009193" cy="94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4"/>
              </a:lnSpc>
              <a:spcBef>
                <a:spcPct val="0"/>
              </a:spcBef>
            </a:pPr>
            <a:r>
              <a:rPr lang="en-US" sz="5798">
                <a:solidFill>
                  <a:srgbClr val="1E1E1E"/>
                </a:solidFill>
                <a:ea typeface="思源黑体 2 Heavy"/>
              </a:rPr>
              <a:t>摸 🐟 的前提条件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4662" y="142412"/>
            <a:ext cx="2041609" cy="2028909"/>
            <a:chOff x="0" y="0"/>
            <a:chExt cx="4083217" cy="405781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083217" cy="4057817"/>
              <a:chOff x="0" y="0"/>
              <a:chExt cx="812800" cy="80774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0774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7744">
                    <a:moveTo>
                      <a:pt x="406400" y="0"/>
                    </a:moveTo>
                    <a:cubicBezTo>
                      <a:pt x="181951" y="0"/>
                      <a:pt x="0" y="180820"/>
                      <a:pt x="0" y="403872"/>
                    </a:cubicBezTo>
                    <a:cubicBezTo>
                      <a:pt x="0" y="626924"/>
                      <a:pt x="181951" y="807744"/>
                      <a:pt x="406400" y="807744"/>
                    </a:cubicBezTo>
                    <a:cubicBezTo>
                      <a:pt x="630849" y="807744"/>
                      <a:pt x="812800" y="626924"/>
                      <a:pt x="812800" y="403872"/>
                    </a:cubicBezTo>
                    <a:cubicBezTo>
                      <a:pt x="812800" y="18082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2B18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76200"/>
                <a:ext cx="660400" cy="655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00"/>
                  </a:lnSpc>
                </a:pPr>
                <a:endParaRPr sz="1200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06992" y="1513376"/>
              <a:ext cx="3869233" cy="986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2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42800" y="5447487"/>
            <a:ext cx="1897155" cy="189715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58453" y="3754850"/>
            <a:ext cx="4077005" cy="258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466">
                <a:solidFill>
                  <a:srgbClr val="100F0D"/>
                </a:solidFill>
                <a:ea typeface="思源黑体 1"/>
              </a:rPr>
              <a:t>良好的社区氛围</a:t>
            </a:r>
          </a:p>
          <a:p>
            <a:pPr algn="ctr">
              <a:lnSpc>
                <a:spcPts val="4144"/>
              </a:lnSpc>
            </a:pPr>
            <a:r>
              <a:rPr lang="en-US" sz="2466">
                <a:solidFill>
                  <a:srgbClr val="100F0D"/>
                </a:solidFill>
                <a:ea typeface="思源黑体 1"/>
              </a:rPr>
              <a:t>丝滑的社区交流</a:t>
            </a:r>
          </a:p>
          <a:p>
            <a:pPr algn="ctr">
              <a:lnSpc>
                <a:spcPts val="4144"/>
              </a:lnSpc>
            </a:pPr>
            <a:r>
              <a:rPr lang="en-US" sz="2466">
                <a:solidFill>
                  <a:srgbClr val="100F0D"/>
                </a:solidFill>
                <a:ea typeface="思源黑体 1"/>
              </a:rPr>
              <a:t>研发的大力支持</a:t>
            </a:r>
          </a:p>
          <a:p>
            <a:pPr algn="ctr">
              <a:lnSpc>
                <a:spcPts val="4144"/>
              </a:lnSpc>
            </a:pPr>
            <a:r>
              <a:rPr lang="en-US" sz="2466">
                <a:solidFill>
                  <a:srgbClr val="100F0D"/>
                </a:solidFill>
                <a:ea typeface="思源黑体 1"/>
              </a:rPr>
              <a:t>运营的宣传推广</a:t>
            </a:r>
          </a:p>
          <a:p>
            <a:pPr algn="ctr">
              <a:lnSpc>
                <a:spcPts val="4144"/>
              </a:lnSpc>
            </a:pPr>
            <a:r>
              <a:rPr lang="en-US" sz="2466">
                <a:solidFill>
                  <a:srgbClr val="100F0D"/>
                </a:solidFill>
                <a:latin typeface="思源黑体 1"/>
              </a:rPr>
              <a:t>...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153</Words>
  <Application>Microsoft Macintosh PowerPoint</Application>
  <PresentationFormat>宽屏</PresentationFormat>
  <Paragraphs>51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阿里巴巴普惠体 R</vt:lpstr>
      <vt:lpstr>等线</vt:lpstr>
      <vt:lpstr>黑体</vt:lpstr>
      <vt:lpstr>思源黑体 1</vt:lpstr>
      <vt:lpstr>思源黑体 1 Bold</vt:lpstr>
      <vt:lpstr>Akzidenz-Grotesk</vt:lpstr>
      <vt:lpstr>Akzidenz-Grotesk Bold</vt:lpstr>
      <vt:lpstr>Arial</vt:lpstr>
      <vt:lpstr>Office 主题​​</vt:lpstr>
      <vt:lpstr>如何在开源社区摸 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Microsoft Office User</cp:lastModifiedBy>
  <cp:revision>33</cp:revision>
  <dcterms:created xsi:type="dcterms:W3CDTF">2022-06-28T09:26:00Z</dcterms:created>
  <dcterms:modified xsi:type="dcterms:W3CDTF">2023-10-28T01:56:18Z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